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6"/>
  </p:notesMasterIdLst>
  <p:handoutMasterIdLst>
    <p:handoutMasterId r:id="rId47"/>
  </p:handoutMasterIdLst>
  <p:sldIdLst>
    <p:sldId id="257" r:id="rId2"/>
    <p:sldId id="476" r:id="rId3"/>
    <p:sldId id="515" r:id="rId4"/>
    <p:sldId id="506" r:id="rId5"/>
    <p:sldId id="496" r:id="rId6"/>
    <p:sldId id="497" r:id="rId7"/>
    <p:sldId id="498" r:id="rId8"/>
    <p:sldId id="500" r:id="rId9"/>
    <p:sldId id="501" r:id="rId10"/>
    <p:sldId id="524" r:id="rId11"/>
    <p:sldId id="502" r:id="rId12"/>
    <p:sldId id="527" r:id="rId13"/>
    <p:sldId id="526" r:id="rId14"/>
    <p:sldId id="517" r:id="rId15"/>
    <p:sldId id="519" r:id="rId16"/>
    <p:sldId id="520" r:id="rId17"/>
    <p:sldId id="521" r:id="rId18"/>
    <p:sldId id="522" r:id="rId19"/>
    <p:sldId id="523" r:id="rId20"/>
    <p:sldId id="528" r:id="rId21"/>
    <p:sldId id="530" r:id="rId22"/>
    <p:sldId id="531" r:id="rId23"/>
    <p:sldId id="533" r:id="rId24"/>
    <p:sldId id="532" r:id="rId25"/>
    <p:sldId id="534" r:id="rId26"/>
    <p:sldId id="503" r:id="rId27"/>
    <p:sldId id="529" r:id="rId28"/>
    <p:sldId id="505" r:id="rId29"/>
    <p:sldId id="479" r:id="rId30"/>
    <p:sldId id="480" r:id="rId31"/>
    <p:sldId id="481" r:id="rId32"/>
    <p:sldId id="514" r:id="rId33"/>
    <p:sldId id="483" r:id="rId34"/>
    <p:sldId id="484" r:id="rId35"/>
    <p:sldId id="507" r:id="rId36"/>
    <p:sldId id="510" r:id="rId37"/>
    <p:sldId id="511" r:id="rId38"/>
    <p:sldId id="485" r:id="rId39"/>
    <p:sldId id="486" r:id="rId40"/>
    <p:sldId id="487" r:id="rId41"/>
    <p:sldId id="488" r:id="rId42"/>
    <p:sldId id="512" r:id="rId43"/>
    <p:sldId id="513" r:id="rId44"/>
    <p:sldId id="494" r:id="rId4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clrMru>
    <a:srgbClr val="C9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4975" autoAdjust="0"/>
    <p:restoredTop sz="84825" autoAdjust="0"/>
  </p:normalViewPr>
  <p:slideViewPr>
    <p:cSldViewPr snapToGrid="0">
      <p:cViewPr>
        <p:scale>
          <a:sx n="75" d="100"/>
          <a:sy n="75" d="100"/>
        </p:scale>
        <p:origin x="-808" y="-2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26992"/>
    </p:cViewPr>
  </p:sorterViewPr>
  <p:notesViewPr>
    <p:cSldViewPr snapToGrid="0" snapToObjects="1">
      <p:cViewPr varScale="1">
        <p:scale>
          <a:sx n="85" d="100"/>
          <a:sy n="85" d="100"/>
        </p:scale>
        <p:origin x="-3128" y="-12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11/3/10</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11/3/10</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32034" name="Rectangle 2"/>
          <p:cNvSpPr>
            <a:spLocks noGrp="1" noRot="1" noChangeAspect="1" noChangeArrowheads="1"/>
          </p:cNvSpPr>
          <p:nvPr>
            <p:ph type="sldImg"/>
          </p:nvPr>
        </p:nvSpPr>
        <p:spPr bwMode="auto">
          <a:xfrm>
            <a:off x="2881313" y="439738"/>
            <a:ext cx="3416300" cy="2562225"/>
          </a:xfrm>
          <a:prstGeom prst="rect">
            <a:avLst/>
          </a:prstGeom>
          <a:solidFill>
            <a:srgbClr val="FFFFFF"/>
          </a:solidFill>
          <a:ln>
            <a:solidFill>
              <a:srgbClr val="000000"/>
            </a:solidFill>
            <a:miter lim="800000"/>
            <a:headEnd/>
            <a:tailEnd/>
          </a:ln>
        </p:spPr>
      </p:sp>
      <p:sp>
        <p:nvSpPr>
          <p:cNvPr id="2732035"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32034" name="Rectangle 2"/>
          <p:cNvSpPr>
            <a:spLocks noGrp="1" noRot="1" noChangeAspect="1" noChangeArrowheads="1"/>
          </p:cNvSpPr>
          <p:nvPr>
            <p:ph type="sldImg"/>
          </p:nvPr>
        </p:nvSpPr>
        <p:spPr bwMode="auto">
          <a:xfrm>
            <a:off x="2881313" y="439738"/>
            <a:ext cx="3416300" cy="2562225"/>
          </a:xfrm>
          <a:prstGeom prst="rect">
            <a:avLst/>
          </a:prstGeom>
          <a:solidFill>
            <a:srgbClr val="FFFFFF"/>
          </a:solidFill>
          <a:ln>
            <a:solidFill>
              <a:srgbClr val="000000"/>
            </a:solidFill>
            <a:miter lim="800000"/>
            <a:headEnd/>
            <a:tailEnd/>
          </a:ln>
        </p:spPr>
      </p:sp>
      <p:sp>
        <p:nvSpPr>
          <p:cNvPr id="2732035"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1D06593E-BCCB-4646-854A-41326545FD70}"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BDAEA888-F7FF-F34E-939F-BA0CE0A06850}" type="slidenum">
              <a:rPr lang="en-AU"/>
              <a:pPr/>
              <a:t>14</a:t>
            </a:fld>
            <a:endParaRPr lang="en-AU"/>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FB262189-E41B-9A44-A533-1E5E3674DEF8}"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824E6D26-5EA0-7741-906B-1FC11DACF36C}" type="slidenum">
              <a:rPr lang="en-AU"/>
              <a:pPr/>
              <a:t>15</a:t>
            </a:fld>
            <a:endParaRPr lang="en-AU"/>
          </a:p>
        </p:txBody>
      </p:sp>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3A8528D3-1972-9F48-9205-AD9595A63350}"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A27F4517-7046-3A47-8D8D-8AB1DA46E733}" type="slidenum">
              <a:rPr lang="en-AU"/>
              <a:pPr/>
              <a:t>16</a:t>
            </a:fld>
            <a:endParaRPr lang="en-AU"/>
          </a:p>
        </p:txBody>
      </p:sp>
      <p:sp>
        <p:nvSpPr>
          <p:cNvPr id="369666" name="Rectangle 2"/>
          <p:cNvSpPr>
            <a:spLocks noGrp="1" noRot="1" noChangeAspect="1" noChangeArrowheads="1" noTextEdit="1"/>
          </p:cNvSpPr>
          <p:nvPr>
            <p:ph type="sldImg"/>
          </p:nvPr>
        </p:nvSpPr>
        <p:spPr>
          <a:ln/>
        </p:spPr>
      </p:sp>
      <p:sp>
        <p:nvSpPr>
          <p:cNvPr id="369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7D588F47-322F-7F46-AD87-BA3A22321586}"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3C034D3B-D222-D84D-AEC4-A678211F4849}" type="slidenum">
              <a:rPr lang="en-AU"/>
              <a:pPr/>
              <a:t>17</a:t>
            </a:fld>
            <a:endParaRPr lang="en-AU"/>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BBFCCB6-FC6D-8543-AD0A-4EFDA7E0599A}"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C08710D-DA97-604E-861F-7D43CB500C38}" type="slidenum">
              <a:rPr lang="en-AU"/>
              <a:pPr/>
              <a:t>18</a:t>
            </a:fld>
            <a:endParaRPr lang="en-AU"/>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46CDE5B5-D08C-B64B-9104-5A88FE68DFF6}"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D3D987A-5D95-DF42-BB13-B26DC5CCBCEA}" type="slidenum">
              <a:rPr lang="en-AU"/>
              <a:pPr/>
              <a:t>19</a:t>
            </a:fld>
            <a:endParaRPr lang="en-AU"/>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774EB696-812A-3C48-8AD0-C345050F15DC}"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4BEF5012-EEA3-184F-8DA2-060CC621BDE0}" type="slidenum">
              <a:rPr lang="en-AU"/>
              <a:pPr/>
              <a:t>20</a:t>
            </a:fld>
            <a:endParaRPr lang="en-AU"/>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9986"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29987"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13D492-15EE-2347-9A73-376DDE456720}"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6D0CF03-1839-1E4A-BBF3-72F1E27BCAC9}" type="slidenum">
              <a:rPr lang="en-AU"/>
              <a:pPr/>
              <a:t>4</a:t>
            </a:fld>
            <a:endParaRPr lang="en-AU"/>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r>
              <a:rPr lang="en-US" dirty="0" smtClean="0"/>
              <a:t>1.25 GHz</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32034" name="Rectangle 2"/>
          <p:cNvSpPr>
            <a:spLocks noGrp="1" noRot="1" noChangeAspect="1" noChangeArrowheads="1"/>
          </p:cNvSpPr>
          <p:nvPr>
            <p:ph type="sldImg"/>
          </p:nvPr>
        </p:nvSpPr>
        <p:spPr bwMode="auto">
          <a:xfrm>
            <a:off x="2881313" y="439738"/>
            <a:ext cx="3416300" cy="2562225"/>
          </a:xfrm>
          <a:prstGeom prst="rect">
            <a:avLst/>
          </a:prstGeom>
          <a:solidFill>
            <a:srgbClr val="FFFFFF"/>
          </a:solidFill>
          <a:ln>
            <a:solidFill>
              <a:srgbClr val="000000"/>
            </a:solidFill>
            <a:miter lim="800000"/>
            <a:headEnd/>
            <a:tailEnd/>
          </a:ln>
        </p:spPr>
      </p:sp>
      <p:sp>
        <p:nvSpPr>
          <p:cNvPr id="2732035"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34082" name="Rectangle 2"/>
          <p:cNvSpPr>
            <a:spLocks noGrp="1" noChangeArrowheads="1"/>
          </p:cNvSpPr>
          <p:nvPr>
            <p:ph type="body" idx="1"/>
          </p:nvPr>
        </p:nvSpPr>
        <p:spPr bwMode="auto">
          <a:xfrm>
            <a:off x="688283" y="3257082"/>
            <a:ext cx="7879052" cy="3086334"/>
          </a:xfrm>
          <a:prstGeom prst="rect">
            <a:avLst/>
          </a:prstGeom>
          <a:noFill/>
          <a:ln w="12700">
            <a:miter lim="800000"/>
            <a:headEnd/>
            <a:tailEnd/>
          </a:ln>
        </p:spPr>
        <p:txBody>
          <a:bodyPr lIns="92333" tIns="45356" rIns="92333" bIns="45356">
            <a:prstTxWarp prst="textNoShape">
              <a:avLst/>
            </a:prstTxWarp>
          </a:bodyPr>
          <a:lstStyle/>
          <a:p>
            <a:endParaRPr lang="en-US"/>
          </a:p>
        </p:txBody>
      </p:sp>
      <p:sp>
        <p:nvSpPr>
          <p:cNvPr id="2734083" name="Rectangle 3"/>
          <p:cNvSpPr>
            <a:spLocks noGrp="1" noRot="1" noChangeAspect="1" noChangeArrowheads="1"/>
          </p:cNvSpPr>
          <p:nvPr>
            <p:ph type="sldImg"/>
          </p:nvPr>
        </p:nvSpPr>
        <p:spPr bwMode="auto">
          <a:xfrm>
            <a:off x="2874963" y="441325"/>
            <a:ext cx="3413125" cy="2560638"/>
          </a:xfrm>
          <a:prstGeom prst="rect">
            <a:avLst/>
          </a:prstGeom>
          <a:noFill/>
          <a:ln w="12700">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13D492-15EE-2347-9A73-376DDE456720}"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6D0CF03-1839-1E4A-BBF3-72F1E27BCAC9}" type="slidenum">
              <a:rPr lang="en-AU"/>
              <a:pPr/>
              <a:t>29</a:t>
            </a:fld>
            <a:endParaRPr lang="en-AU"/>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58BB5563-274F-C94D-BD1D-0B0C357AE3A0}"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D0DC005-0863-424E-AD4E-E9456B986DF7}" type="slidenum">
              <a:rPr lang="en-AU"/>
              <a:pPr/>
              <a:t>30</a:t>
            </a:fld>
            <a:endParaRPr lang="en-AU"/>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C65FC7E1-7321-D74E-8D66-0DEB8FA1D23F}"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66A184A8-8F2E-4349-A075-3319C28009C3}" type="slidenum">
              <a:rPr lang="en-AU"/>
              <a:pPr/>
              <a:t>31</a:t>
            </a:fld>
            <a:endParaRPr lang="en-AU"/>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7F98D040-FFB6-4648-A19B-482B5FA4F16B}"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F6D10A29-AEEE-FC40-BB80-748ECE9067B2}" type="slidenum">
              <a:rPr lang="en-AU"/>
              <a:pPr/>
              <a:t>33</a:t>
            </a:fld>
            <a:endParaRPr lang="en-AU"/>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D552A136-043A-E741-8B9A-299B7107E565}"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4E3D0913-1523-8D4B-8560-7E799E01DF39}" type="slidenum">
              <a:rPr lang="en-AU"/>
              <a:pPr/>
              <a:t>34</a:t>
            </a:fld>
            <a:endParaRPr lang="en-AU"/>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44322" name="Rectangle 2"/>
          <p:cNvSpPr>
            <a:spLocks noGrp="1" noChangeArrowheads="1"/>
          </p:cNvSpPr>
          <p:nvPr>
            <p:ph type="body" idx="1"/>
          </p:nvPr>
        </p:nvSpPr>
        <p:spPr bwMode="auto">
          <a:xfrm>
            <a:off x="688283" y="3257082"/>
            <a:ext cx="7879052" cy="3086334"/>
          </a:xfrm>
          <a:prstGeom prst="rect">
            <a:avLst/>
          </a:prstGeom>
          <a:noFill/>
          <a:ln w="12700">
            <a:miter lim="800000"/>
            <a:headEnd/>
            <a:tailEnd/>
          </a:ln>
        </p:spPr>
        <p:txBody>
          <a:bodyPr lIns="92333" tIns="45356" rIns="92333" bIns="45356">
            <a:prstTxWarp prst="textNoShape">
              <a:avLst/>
            </a:prstTxWarp>
          </a:bodyPr>
          <a:lstStyle/>
          <a:p>
            <a:endParaRPr lang="en-US"/>
          </a:p>
        </p:txBody>
      </p:sp>
      <p:sp>
        <p:nvSpPr>
          <p:cNvPr id="2744323" name="Rectangle 3"/>
          <p:cNvSpPr>
            <a:spLocks noGrp="1" noRot="1" noChangeAspect="1" noChangeArrowheads="1"/>
          </p:cNvSpPr>
          <p:nvPr>
            <p:ph type="sldImg"/>
          </p:nvPr>
        </p:nvSpPr>
        <p:spPr bwMode="auto">
          <a:xfrm>
            <a:off x="2874963" y="441325"/>
            <a:ext cx="3413125" cy="2560638"/>
          </a:xfrm>
          <a:prstGeom prst="rect">
            <a:avLst/>
          </a:prstGeom>
          <a:noFill/>
          <a:ln w="12700">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48418"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48419"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50466"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50467"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5650"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15651"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34E822-B473-E346-92C5-D18DC96EF5A6}"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FB9A19F8-0B5F-B84A-92F5-7D1AC882DA90}" type="slidenum">
              <a:rPr lang="en-AU"/>
              <a:pPr/>
              <a:t>38</a:t>
            </a:fld>
            <a:endParaRPr lang="en-AU"/>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B38E0968-C5B6-4C48-AC3A-F93670030EE6}"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3F9D1AF3-A517-8246-96F8-6FA10A913A1C}" type="slidenum">
              <a:rPr lang="en-AU"/>
              <a:pPr/>
              <a:t>39</a:t>
            </a:fld>
            <a:endParaRPr lang="en-AU"/>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56B4C065-94F7-D24A-A993-BD3F1B5AFC75}"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21FF30D7-7CE2-0345-8D50-1E47D67B199D}" type="slidenum">
              <a:rPr lang="en-AU"/>
              <a:pPr/>
              <a:t>40</a:t>
            </a:fld>
            <a:endParaRPr lang="en-AU"/>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758677E-E141-C64A-A4D0-65BB99340159}"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064DF24-4FCB-9148-9F9E-F7987219468E}" type="slidenum">
              <a:rPr lang="en-AU"/>
              <a:pPr/>
              <a:t>41</a:t>
            </a:fld>
            <a:endParaRPr lang="en-AU"/>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52514" name="Rectangle 2"/>
          <p:cNvSpPr>
            <a:spLocks noGrp="1" noRot="1" noChangeAspect="1" noChangeArrowheads="1"/>
          </p:cNvSpPr>
          <p:nvPr>
            <p:ph type="sldImg"/>
          </p:nvPr>
        </p:nvSpPr>
        <p:spPr bwMode="auto">
          <a:xfrm>
            <a:off x="2881313" y="439738"/>
            <a:ext cx="3416300" cy="2562225"/>
          </a:xfrm>
          <a:prstGeom prst="rect">
            <a:avLst/>
          </a:prstGeom>
          <a:solidFill>
            <a:srgbClr val="FFFFFF"/>
          </a:solidFill>
          <a:ln>
            <a:solidFill>
              <a:srgbClr val="000000"/>
            </a:solidFill>
            <a:miter lim="800000"/>
            <a:headEnd/>
            <a:tailEnd/>
          </a:ln>
        </p:spPr>
      </p:sp>
      <p:sp>
        <p:nvSpPr>
          <p:cNvPr id="2752515"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54562" name="Rectangle 2"/>
          <p:cNvSpPr>
            <a:spLocks noGrp="1" noRot="1" noChangeAspect="1" noChangeArrowheads="1"/>
          </p:cNvSpPr>
          <p:nvPr>
            <p:ph type="sldImg"/>
          </p:nvPr>
        </p:nvSpPr>
        <p:spPr bwMode="auto">
          <a:xfrm>
            <a:off x="2881313" y="439738"/>
            <a:ext cx="3416300" cy="2562225"/>
          </a:xfrm>
          <a:prstGeom prst="rect">
            <a:avLst/>
          </a:prstGeom>
          <a:solidFill>
            <a:srgbClr val="FFFFFF"/>
          </a:solidFill>
          <a:ln>
            <a:solidFill>
              <a:srgbClr val="000000"/>
            </a:solidFill>
            <a:miter lim="800000"/>
            <a:headEnd/>
            <a:tailEnd/>
          </a:ln>
        </p:spPr>
      </p:sp>
      <p:sp>
        <p:nvSpPr>
          <p:cNvPr id="2754563"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8C268FA2-7CF9-2740-AB14-E7E21D87C02F}" type="datetime3">
              <a:rPr lang="en-AU"/>
              <a:pPr/>
              <a:t>November 3, 10</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9B95AB81-E06C-6C46-8C67-59DB7C70983B}" type="slidenum">
              <a:rPr lang="en-AU"/>
              <a:pPr/>
              <a:t>44</a:t>
            </a:fld>
            <a:endParaRPr lang="en-AU"/>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7698"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17699"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9746"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19747"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3842" name="Rectangle 2"/>
          <p:cNvSpPr>
            <a:spLocks noGrp="1" noChangeArrowheads="1"/>
          </p:cNvSpPr>
          <p:nvPr>
            <p:ph type="body" idx="1"/>
          </p:nvPr>
        </p:nvSpPr>
        <p:spPr bwMode="auto">
          <a:xfrm>
            <a:off x="688283" y="3257082"/>
            <a:ext cx="7879052" cy="3086334"/>
          </a:xfrm>
          <a:prstGeom prst="rect">
            <a:avLst/>
          </a:prstGeom>
          <a:noFill/>
          <a:ln w="12700">
            <a:miter lim="800000"/>
            <a:headEnd/>
            <a:tailEnd/>
          </a:ln>
        </p:spPr>
        <p:txBody>
          <a:bodyPr lIns="92333" tIns="45356" rIns="92333" bIns="45356">
            <a:prstTxWarp prst="textNoShape">
              <a:avLst/>
            </a:prstTxWarp>
          </a:bodyPr>
          <a:lstStyle/>
          <a:p>
            <a:endParaRPr lang="en-US"/>
          </a:p>
        </p:txBody>
      </p:sp>
      <p:sp>
        <p:nvSpPr>
          <p:cNvPr id="2723843" name="Rectangle 3"/>
          <p:cNvSpPr>
            <a:spLocks noGrp="1" noRot="1" noChangeAspect="1" noChangeArrowheads="1"/>
          </p:cNvSpPr>
          <p:nvPr>
            <p:ph type="sldImg"/>
          </p:nvPr>
        </p:nvSpPr>
        <p:spPr bwMode="auto">
          <a:xfrm>
            <a:off x="2874963" y="441325"/>
            <a:ext cx="3413125" cy="2560638"/>
          </a:xfrm>
          <a:prstGeom prst="rect">
            <a:avLst/>
          </a:prstGeom>
          <a:noFill/>
          <a:ln w="12700">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5890" name="Rectangle 2"/>
          <p:cNvSpPr>
            <a:spLocks noGrp="1" noChangeArrowheads="1"/>
          </p:cNvSpPr>
          <p:nvPr>
            <p:ph type="body" idx="1"/>
          </p:nvPr>
        </p:nvSpPr>
        <p:spPr bwMode="auto">
          <a:xfrm>
            <a:off x="688283" y="3257082"/>
            <a:ext cx="7879052" cy="3086334"/>
          </a:xfrm>
          <a:prstGeom prst="rect">
            <a:avLst/>
          </a:prstGeom>
          <a:noFill/>
          <a:ln w="12700">
            <a:miter lim="800000"/>
            <a:headEnd/>
            <a:tailEnd/>
          </a:ln>
        </p:spPr>
        <p:txBody>
          <a:bodyPr lIns="92333" tIns="45356" rIns="92333" bIns="45356">
            <a:prstTxWarp prst="textNoShape">
              <a:avLst/>
            </a:prstTxWarp>
          </a:bodyPr>
          <a:lstStyle/>
          <a:p>
            <a:endParaRPr lang="en-US"/>
          </a:p>
        </p:txBody>
      </p:sp>
      <p:sp>
        <p:nvSpPr>
          <p:cNvPr id="2725891" name="Rectangle 3"/>
          <p:cNvSpPr>
            <a:spLocks noGrp="1" noRot="1" noChangeAspect="1" noChangeArrowheads="1"/>
          </p:cNvSpPr>
          <p:nvPr>
            <p:ph type="sldImg"/>
          </p:nvPr>
        </p:nvSpPr>
        <p:spPr bwMode="auto">
          <a:xfrm>
            <a:off x="2874963" y="441325"/>
            <a:ext cx="3413125" cy="2560638"/>
          </a:xfrm>
          <a:prstGeom prst="rect">
            <a:avLst/>
          </a:prstGeom>
          <a:noFill/>
          <a:ln w="12700">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687920" y="3257550"/>
            <a:ext cx="7880349" cy="3086100"/>
          </a:xfrm>
          <a:noFill/>
        </p:spPr>
        <p:txBody>
          <a:bodyPr wrap="square" lIns="90461" tIns="44436" rIns="90461" bIns="44436" numCol="1" anchor="t" anchorCtr="0" compatLnSpc="1">
            <a:prstTxWarp prst="textNoShape">
              <a:avLst/>
            </a:prstTxWarp>
          </a:bodyPr>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25603" name="Rectangle 3"/>
          <p:cNvSpPr>
            <a:spLocks noGrp="1" noRot="1" noChangeAspect="1" noChangeArrowheads="1"/>
          </p:cNvSpPr>
          <p:nvPr>
            <p:ph type="sldImg"/>
          </p:nvPr>
        </p:nvSpPr>
        <p:spPr bwMode="auto">
          <a:xfrm>
            <a:off x="2859088" y="430213"/>
            <a:ext cx="3443287" cy="2581275"/>
          </a:xfrm>
          <a:noFill/>
          <a:ln>
            <a:solidFill>
              <a:srgbClr val="000000"/>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7938" name="Rectangle 2"/>
          <p:cNvSpPr>
            <a:spLocks noGrp="1" noRot="1" noChangeAspect="1" noChangeArrowheads="1"/>
          </p:cNvSpPr>
          <p:nvPr>
            <p:ph type="sldImg"/>
          </p:nvPr>
        </p:nvSpPr>
        <p:spPr bwMode="auto">
          <a:xfrm>
            <a:off x="2878138" y="439738"/>
            <a:ext cx="3416300" cy="2562225"/>
          </a:xfrm>
          <a:prstGeom prst="rect">
            <a:avLst/>
          </a:prstGeom>
          <a:solidFill>
            <a:srgbClr val="FFFFFF"/>
          </a:solidFill>
          <a:ln>
            <a:solidFill>
              <a:srgbClr val="000000"/>
            </a:solidFill>
            <a:miter lim="800000"/>
            <a:headEnd/>
            <a:tailEnd/>
          </a:ln>
        </p:spPr>
      </p:sp>
      <p:sp>
        <p:nvSpPr>
          <p:cNvPr id="2727939" name="Rectangle 3"/>
          <p:cNvSpPr>
            <a:spLocks noGrp="1" noChangeArrowheads="1"/>
          </p:cNvSpPr>
          <p:nvPr>
            <p:ph type="body" idx="1"/>
          </p:nvPr>
        </p:nvSpPr>
        <p:spPr bwMode="auto">
          <a:xfrm>
            <a:off x="688286" y="3259426"/>
            <a:ext cx="7876985" cy="3083995"/>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76B067C-D6C2-8243-B214-4BDAD0DAF9CF}"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D0D44-C659-7248-A571-AF8E62C1DD9A}"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EFB07-E045-7E42-AF1A-C183771D73A7}"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301F52-63D4-5642-9F93-572FE40A6813}"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EBE925-44C6-C24F-BFBB-200FFDEF361D}" type="datetime1">
              <a:rPr lang="en-US" smtClean="0"/>
              <a:pPr/>
              <a:t>11/3/10</a:t>
            </a:fld>
            <a:endParaRPr lang="en-US" dirty="0"/>
          </a:p>
        </p:txBody>
      </p:sp>
      <p:sp>
        <p:nvSpPr>
          <p:cNvPr id="6" name="Footer Placeholder 5"/>
          <p:cNvSpPr>
            <a:spLocks noGrp="1"/>
          </p:cNvSpPr>
          <p:nvPr>
            <p:ph type="ftr" sz="quarter" idx="11"/>
          </p:nvPr>
        </p:nvSpPr>
        <p:spPr/>
        <p:txBody>
          <a:bodyPr/>
          <a:lstStyle/>
          <a:p>
            <a:r>
              <a:rPr lang="en-US" smtClean="0"/>
              <a:t>Fall 2010 -- Lecture #27</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E81226-35E5-C842-A6FC-F1653887B853}" type="datetime1">
              <a:rPr lang="en-US" smtClean="0"/>
              <a:pPr/>
              <a:t>11/3/10</a:t>
            </a:fld>
            <a:endParaRPr lang="en-US" dirty="0"/>
          </a:p>
        </p:txBody>
      </p:sp>
      <p:sp>
        <p:nvSpPr>
          <p:cNvPr id="8" name="Footer Placeholder 7"/>
          <p:cNvSpPr>
            <a:spLocks noGrp="1"/>
          </p:cNvSpPr>
          <p:nvPr>
            <p:ph type="ftr" sz="quarter" idx="11"/>
          </p:nvPr>
        </p:nvSpPr>
        <p:spPr/>
        <p:txBody>
          <a:bodyPr/>
          <a:lstStyle/>
          <a:p>
            <a:r>
              <a:rPr lang="en-US" smtClean="0"/>
              <a:t>Fall 2010 -- Lecture #27</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68E69-4F1C-9642-827E-5AC23CB78970}" type="datetime1">
              <a:rPr lang="en-US" smtClean="0"/>
              <a:pPr/>
              <a:t>11/3/10</a:t>
            </a:fld>
            <a:endParaRPr lang="en-US" dirty="0"/>
          </a:p>
        </p:txBody>
      </p:sp>
      <p:sp>
        <p:nvSpPr>
          <p:cNvPr id="4" name="Footer Placeholder 3"/>
          <p:cNvSpPr>
            <a:spLocks noGrp="1"/>
          </p:cNvSpPr>
          <p:nvPr>
            <p:ph type="ftr" sz="quarter" idx="11"/>
          </p:nvPr>
        </p:nvSpPr>
        <p:spPr/>
        <p:txBody>
          <a:bodyPr/>
          <a:lstStyle/>
          <a:p>
            <a:r>
              <a:rPr lang="en-US" smtClean="0"/>
              <a:t>Fall 2010 -- Lecture #27</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917E1-7D8F-5841-9E96-C20F26412E8D}" type="datetime1">
              <a:rPr lang="en-US" smtClean="0"/>
              <a:pPr/>
              <a:t>11/3/10</a:t>
            </a:fld>
            <a:endParaRPr lang="en-US" dirty="0"/>
          </a:p>
        </p:txBody>
      </p:sp>
      <p:sp>
        <p:nvSpPr>
          <p:cNvPr id="3" name="Footer Placeholder 2"/>
          <p:cNvSpPr>
            <a:spLocks noGrp="1"/>
          </p:cNvSpPr>
          <p:nvPr>
            <p:ph type="ftr" sz="quarter" idx="11"/>
          </p:nvPr>
        </p:nvSpPr>
        <p:spPr/>
        <p:txBody>
          <a:bodyPr/>
          <a:lstStyle/>
          <a:p>
            <a:r>
              <a:rPr lang="en-US" smtClean="0"/>
              <a:t>Fall 2010 -- Lecture #27</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BFC6E-A29A-994D-A7C7-40601E53FF39}" type="datetime1">
              <a:rPr lang="en-US" smtClean="0"/>
              <a:pPr/>
              <a:t>11/3/10</a:t>
            </a:fld>
            <a:endParaRPr lang="en-US" dirty="0"/>
          </a:p>
        </p:txBody>
      </p:sp>
      <p:sp>
        <p:nvSpPr>
          <p:cNvPr id="6" name="Footer Placeholder 5"/>
          <p:cNvSpPr>
            <a:spLocks noGrp="1"/>
          </p:cNvSpPr>
          <p:nvPr>
            <p:ph type="ftr" sz="quarter" idx="11"/>
          </p:nvPr>
        </p:nvSpPr>
        <p:spPr/>
        <p:txBody>
          <a:bodyPr/>
          <a:lstStyle/>
          <a:p>
            <a:r>
              <a:rPr lang="en-US" smtClean="0"/>
              <a:t>Fall 2010 -- Lecture #27</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83DB7-A787-1C4B-85B6-5540EB61B425}" type="datetime1">
              <a:rPr lang="en-US" smtClean="0"/>
              <a:pPr/>
              <a:t>11/3/10</a:t>
            </a:fld>
            <a:endParaRPr lang="en-US" dirty="0"/>
          </a:p>
        </p:txBody>
      </p:sp>
      <p:sp>
        <p:nvSpPr>
          <p:cNvPr id="6" name="Footer Placeholder 5"/>
          <p:cNvSpPr>
            <a:spLocks noGrp="1"/>
          </p:cNvSpPr>
          <p:nvPr>
            <p:ph type="ftr" sz="quarter" idx="11"/>
          </p:nvPr>
        </p:nvSpPr>
        <p:spPr/>
        <p:txBody>
          <a:bodyPr/>
          <a:lstStyle/>
          <a:p>
            <a:r>
              <a:rPr lang="en-US" smtClean="0"/>
              <a:t>Fall 2010 -- Lecture #27</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8BF2D-959F-534A-AC48-CD39AE63A84D}" type="datetime1">
              <a:rPr lang="en-US" smtClean="0"/>
              <a:pPr/>
              <a:t>11/3/10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Fall 2010 --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61C: Great Ideas in Computer Architecture (Machine Structures)</a:t>
            </a:r>
            <a:br>
              <a:rPr lang="en-US" dirty="0" smtClean="0"/>
            </a:br>
            <a:r>
              <a:rPr lang="en-US" dirty="0" smtClean="0"/>
              <a:t>Instruction Level Parallelism</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Instructors:</a:t>
            </a:r>
            <a:br>
              <a:rPr lang="en-US" dirty="0" smtClean="0"/>
            </a:br>
            <a:r>
              <a:rPr lang="en-US" dirty="0" smtClean="0"/>
              <a:t>Randy H. Katz</a:t>
            </a:r>
            <a:br>
              <a:rPr lang="en-US" dirty="0" smtClean="0"/>
            </a:br>
            <a:r>
              <a:rPr lang="en-US" dirty="0" smtClean="0"/>
              <a:t>David A. Patterson</a:t>
            </a:r>
          </a:p>
          <a:p>
            <a:r>
              <a:rPr lang="en-US" dirty="0" smtClean="0"/>
              <a:t>http://inst.eecs.Berkeley.edu/~cs61c/fa10</a:t>
            </a:r>
          </a:p>
        </p:txBody>
      </p:sp>
      <p:sp>
        <p:nvSpPr>
          <p:cNvPr id="7" name="Date Placeholder 6"/>
          <p:cNvSpPr>
            <a:spLocks noGrp="1"/>
          </p:cNvSpPr>
          <p:nvPr>
            <p:ph type="dt" sz="half" idx="10"/>
          </p:nvPr>
        </p:nvSpPr>
        <p:spPr/>
        <p:txBody>
          <a:bodyPr/>
          <a:lstStyle/>
          <a:p>
            <a:fld id="{6EC5ABFE-DC47-344A-95FF-DF4A71E6401E}" type="datetime1">
              <a:rPr lang="en-US" smtClean="0"/>
              <a:pPr/>
              <a:t>11/3/10</a:t>
            </a:fld>
            <a:endParaRPr lang="en-US" dirty="0"/>
          </a:p>
        </p:txBody>
      </p:sp>
      <p:sp>
        <p:nvSpPr>
          <p:cNvPr id="10" name="Slide Number Placeholder 9"/>
          <p:cNvSpPr>
            <a:spLocks noGrp="1"/>
          </p:cNvSpPr>
          <p:nvPr>
            <p:ph type="sldNum" sz="quarter" idx="12"/>
          </p:nvPr>
        </p:nvSpPr>
        <p:spPr/>
        <p:txBody>
          <a:bodyPr/>
          <a:lstStyle/>
          <a:p>
            <a:fld id="{3CC63E4C-4642-794D-A2FD-70F6B81535F5}" type="slidenum">
              <a:rPr lang="en-US" smtClean="0"/>
              <a:pPr/>
              <a:t>1</a:t>
            </a:fld>
            <a:endParaRPr lang="en-US" dirty="0"/>
          </a:p>
        </p:txBody>
      </p:sp>
      <p:sp>
        <p:nvSpPr>
          <p:cNvPr id="11" name="Footer Placeholder 10"/>
          <p:cNvSpPr>
            <a:spLocks noGrp="1"/>
          </p:cNvSpPr>
          <p:nvPr>
            <p:ph type="ftr" sz="quarter" idx="11"/>
          </p:nvPr>
        </p:nvSpPr>
        <p:spPr/>
        <p:txBody>
          <a:bodyPr/>
          <a:lstStyle/>
          <a:p>
            <a:r>
              <a:rPr lang="en-US" smtClean="0"/>
              <a:t>Fall 2010 -- Lecture #27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819400" y="6434138"/>
            <a:ext cx="2971800" cy="609600"/>
          </a:xfrm>
          <a:prstGeom prst="rect">
            <a:avLst/>
          </a:prstGeom>
          <a:solidFill>
            <a:schemeClr val="bg1"/>
          </a:solidFill>
          <a:ln w="12700">
            <a:noFill/>
            <a:miter lim="800000"/>
            <a:headEnd/>
            <a:tailEnd/>
          </a:ln>
        </p:spPr>
        <p:txBody>
          <a:bodyPr wrap="none" anchor="ctr">
            <a:prstTxWarp prst="textNoShape">
              <a:avLst/>
            </a:prstTxWarp>
          </a:bodyPr>
          <a:lstStyle/>
          <a:p>
            <a:pPr>
              <a:defRPr/>
            </a:pPr>
            <a:endParaRPr lang="en-US">
              <a:latin typeface="+mn-lt"/>
            </a:endParaRPr>
          </a:p>
        </p:txBody>
      </p:sp>
      <p:sp>
        <p:nvSpPr>
          <p:cNvPr id="24579" name="Rectangle 3"/>
          <p:cNvSpPr>
            <a:spLocks noGrp="1" noChangeArrowheads="1"/>
          </p:cNvSpPr>
          <p:nvPr>
            <p:ph type="title"/>
          </p:nvPr>
        </p:nvSpPr>
        <p:spPr>
          <a:xfrm>
            <a:off x="490538" y="228600"/>
            <a:ext cx="8343900" cy="474663"/>
          </a:xfrm>
        </p:spPr>
        <p:txBody>
          <a:bodyPr>
            <a:normAutofit fontScale="90000"/>
          </a:bodyPr>
          <a:lstStyle/>
          <a:p>
            <a:r>
              <a:rPr lang="en-US" dirty="0" smtClean="0"/>
              <a:t>Single Cycle </a:t>
            </a:r>
            <a:r>
              <a:rPr lang="en-US" dirty="0" err="1" smtClean="0"/>
              <a:t>Datapath</a:t>
            </a:r>
            <a:endParaRPr lang="en-US" dirty="0" smtClean="0"/>
          </a:p>
        </p:txBody>
      </p:sp>
      <p:grpSp>
        <p:nvGrpSpPr>
          <p:cNvPr id="2" name="Group 4"/>
          <p:cNvGrpSpPr>
            <a:grpSpLocks/>
          </p:cNvGrpSpPr>
          <p:nvPr/>
        </p:nvGrpSpPr>
        <p:grpSpPr bwMode="auto">
          <a:xfrm>
            <a:off x="1743075" y="727075"/>
            <a:ext cx="5954713" cy="641350"/>
            <a:chOff x="1098" y="380"/>
            <a:chExt cx="3751" cy="404"/>
          </a:xfrm>
        </p:grpSpPr>
        <p:sp>
          <p:nvSpPr>
            <p:cNvPr id="47235"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7250"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51"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7248"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9"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7246"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7"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7239"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0"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7241"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42"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243"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7244"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7245"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4581" name="Rectangle 22"/>
          <p:cNvSpPr>
            <a:spLocks noGrp="1" noChangeArrowheads="1"/>
          </p:cNvSpPr>
          <p:nvPr>
            <p:ph type="body" idx="1"/>
          </p:nvPr>
        </p:nvSpPr>
        <p:spPr>
          <a:xfrm>
            <a:off x="304800" y="1389063"/>
            <a:ext cx="8382000" cy="371475"/>
          </a:xfrm>
        </p:spPr>
        <p:txBody>
          <a:bodyPr>
            <a:normAutofit fontScale="77500" lnSpcReduction="20000"/>
          </a:bodyPr>
          <a:lstStyle/>
          <a:p>
            <a:r>
              <a:rPr lang="en-US" sz="2800"/>
              <a:t>Data Memory {R[rs] + SignExt[imm16]}  =  R[rt]</a:t>
            </a:r>
          </a:p>
        </p:txBody>
      </p:sp>
      <p:sp>
        <p:nvSpPr>
          <p:cNvPr id="47110" name="Rectangle 23"/>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1" name="Rectangle 24"/>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7112" name="Rectangle 25"/>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13" name="Rectangle 26"/>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7114" name="Rectangle 27"/>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7115" name="Line 28"/>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6" name="Rectangle 29"/>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7" name="Line 30"/>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8" name="Rectangle 31"/>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9" name="Rectangle 32"/>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7120" name="Line 33"/>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1" name="Rectangle 34"/>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22" name="Rectangle 35"/>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7123" name="Line 36"/>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4" name="Line 37"/>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5" name="Rectangle 38"/>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6" name="Line 39"/>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7" name="Rectangle 40"/>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8" name="Rectangle 41"/>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7129" name="Rectangle 42"/>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7130" name="Rectangle 43"/>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7131" name="Rectangle 44"/>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7132" name="Rectangle 45"/>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7133" name="Rectangle 46"/>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7134" name="Rectangle 47"/>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7135" name="Rectangle 48"/>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7136" name="Rectangle 49"/>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454400" y="5232400"/>
            <a:ext cx="376238" cy="1082675"/>
            <a:chOff x="2848" y="3083"/>
            <a:chExt cx="237" cy="682"/>
          </a:xfrm>
        </p:grpSpPr>
        <p:sp>
          <p:nvSpPr>
            <p:cNvPr id="47233"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34" name="Rectangle 52"/>
            <p:cNvSpPr>
              <a:spLocks noChangeArrowheads="1"/>
            </p:cNvSpPr>
            <p:nvPr/>
          </p:nvSpPr>
          <p:spPr bwMode="auto">
            <a:xfrm rot="5400000">
              <a:off x="2627" y="3312"/>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7138" name="Rectangle 53"/>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39" name="Line 54"/>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0" name="Line 55"/>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1" name="Rectangle 56"/>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142" name="Rectangle 57"/>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43" name="Rectangle 58"/>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7144" name="Rectangle 59"/>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7145" name="Line 60"/>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46" name="Rectangle 61"/>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7147" name="Rectangle 62"/>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48" name="Rectangle 63"/>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7149" name="Line 64"/>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50" name="Rectangle 65"/>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51" name="Line 66"/>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52" name="Rectangle 67"/>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7153" name="Rectangle 68"/>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133600" y="3052763"/>
            <a:ext cx="838200" cy="336550"/>
            <a:chOff x="2640" y="1422"/>
            <a:chExt cx="528" cy="212"/>
          </a:xfrm>
        </p:grpSpPr>
        <p:sp>
          <p:nvSpPr>
            <p:cNvPr id="47230"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31"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32"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55" name="Rectangle 73"/>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441825" y="4605338"/>
            <a:ext cx="358775" cy="1219200"/>
            <a:chOff x="3518" y="2640"/>
            <a:chExt cx="226" cy="768"/>
          </a:xfrm>
        </p:grpSpPr>
        <p:sp>
          <p:nvSpPr>
            <p:cNvPr id="47227"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8"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9"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305425" y="3995738"/>
            <a:ext cx="485775" cy="1143000"/>
            <a:chOff x="4009" y="2304"/>
            <a:chExt cx="306" cy="720"/>
          </a:xfrm>
        </p:grpSpPr>
        <p:sp>
          <p:nvSpPr>
            <p:cNvPr id="47224"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7225"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7226"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337425" y="4376738"/>
            <a:ext cx="358775" cy="1600200"/>
            <a:chOff x="5294" y="2544"/>
            <a:chExt cx="226" cy="1008"/>
          </a:xfrm>
        </p:grpSpPr>
        <p:sp>
          <p:nvSpPr>
            <p:cNvPr id="47221"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2"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3"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5915025" y="5186363"/>
            <a:ext cx="1146175" cy="1181100"/>
            <a:chOff x="4398" y="3054"/>
            <a:chExt cx="722" cy="744"/>
          </a:xfrm>
        </p:grpSpPr>
        <p:sp>
          <p:nvSpPr>
            <p:cNvPr id="47215"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16"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7217"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7218"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7219"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20"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60" name="Line 93"/>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1" name="Line 94"/>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2" name="Freeform 95"/>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3" name="Line 96"/>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4" name="Line 97"/>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5" name="Line 98"/>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6" name="Line 99"/>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7" name="Rectangle 100"/>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68" name="Line 101"/>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9" name="Line 102"/>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0" name="Line 103"/>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1" name="Line 104"/>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2" name="Freeform 105"/>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3" name="Line 106"/>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4" name="Line 107"/>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5" name="Line 108"/>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6" name="Line 109"/>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7" name="Line 110"/>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8" name="Line 111"/>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9" name="Line 112"/>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0" name="Line 113"/>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1" name="Line 114"/>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2" name="Line 115"/>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3" name="Line 116"/>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4" name="Freeform 117"/>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5" name="Line 118"/>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6" name="Line 119"/>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7187" name="Rectangle 120"/>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7188" name="Line 121"/>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9" name="Rectangle 122"/>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7190" name="Rectangle 123"/>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7191" name="Rectangle 124"/>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7192" name="Rectangle 125"/>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7193" name="Line 126"/>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4" name="Line 127"/>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5" name="Line 128"/>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6" name="Rectangle 129"/>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97" name="Rectangle 130"/>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7198" name="Rectangle 131"/>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7199" name="Rectangle 132"/>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7200" name="Rectangle 133"/>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1" name="Rectangle 134"/>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2" name="Rectangle 135"/>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7203" name="Rectangle 136"/>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04" name="Rectangle 137"/>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7205" name="Line 138"/>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6" name="Line 139"/>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207" name="Rectangle 140"/>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208" name="Line 141"/>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9" name="Line 142"/>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0" name="Line 143"/>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1" name="Freeform 144"/>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9DA6773D-B1DC-AC4E-AC4D-774BCC7E5814}" type="datetime1">
              <a:rPr lang="en-US"/>
              <a:pPr>
                <a:defRPr/>
              </a:pPr>
              <a:t>11/3/10</a:t>
            </a:fld>
            <a:endParaRPr lang="en-US"/>
          </a:p>
        </p:txBody>
      </p:sp>
      <p:sp>
        <p:nvSpPr>
          <p:cNvPr id="146" name="Slide Number Placeholder 145"/>
          <p:cNvSpPr>
            <a:spLocks noGrp="1"/>
          </p:cNvSpPr>
          <p:nvPr>
            <p:ph type="sldNum" sz="quarter" idx="12"/>
          </p:nvPr>
        </p:nvSpPr>
        <p:spPr/>
        <p:txBody>
          <a:bodyPr/>
          <a:lstStyle/>
          <a:p>
            <a:pPr>
              <a:defRPr/>
            </a:pPr>
            <a:fld id="{62C6AFBA-9638-E94B-8C08-19AB285EF920}" type="slidenum">
              <a:rPr lang="en-US" smtClean="0"/>
              <a:pPr>
                <a:defRPr/>
              </a:pPr>
              <a:t>10</a:t>
            </a:fld>
            <a:endParaRPr lang="en-US"/>
          </a:p>
        </p:txBody>
      </p:sp>
      <p:sp>
        <p:nvSpPr>
          <p:cNvPr id="147" name="Footer Placeholder 146"/>
          <p:cNvSpPr>
            <a:spLocks noGrp="1"/>
          </p:cNvSpPr>
          <p:nvPr>
            <p:ph type="ftr" sz="quarter" idx="11"/>
          </p:nvPr>
        </p:nvSpPr>
        <p:spPr/>
        <p:txBody>
          <a:bodyPr/>
          <a:lstStyle/>
          <a:p>
            <a:pPr>
              <a:defRPr/>
            </a:pPr>
            <a:r>
              <a:rPr lang="en-US"/>
              <a:t>Fall 2010 -- Lecture #26</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6915" name="Rectangle 3"/>
          <p:cNvSpPr>
            <a:spLocks noGrp="1" noChangeArrowheads="1"/>
          </p:cNvSpPr>
          <p:nvPr>
            <p:ph type="body" idx="1"/>
          </p:nvPr>
        </p:nvSpPr>
        <p:spPr>
          <a:xfrm>
            <a:off x="457200" y="1143000"/>
            <a:ext cx="8229600" cy="4606925"/>
          </a:xfrm>
        </p:spPr>
        <p:txBody>
          <a:bodyPr>
            <a:normAutofit lnSpcReduction="10000"/>
          </a:bodyPr>
          <a:lstStyle/>
          <a:p>
            <a:pPr>
              <a:buFont typeface="Times" pitchFamily="-65" charset="0"/>
              <a:buNone/>
              <a:tabLst>
                <a:tab pos="2349500" algn="l"/>
              </a:tabLst>
            </a:pPr>
            <a:r>
              <a:rPr lang="en-US" dirty="0"/>
              <a:t>1) </a:t>
            </a:r>
            <a:r>
              <a:rPr lang="en-US" u="sng" dirty="0" err="1">
                <a:solidFill>
                  <a:schemeClr val="accent1"/>
                </a:solidFill>
              </a:rPr>
              <a:t>IFtch</a:t>
            </a:r>
            <a:r>
              <a:rPr lang="en-US" dirty="0"/>
              <a:t>: </a:t>
            </a:r>
            <a:r>
              <a:rPr lang="en-US" u="sng" dirty="0"/>
              <a:t>I</a:t>
            </a:r>
            <a:r>
              <a:rPr lang="en-US" dirty="0"/>
              <a:t>nstruction </a:t>
            </a:r>
            <a:r>
              <a:rPr lang="en-US" u="sng" dirty="0"/>
              <a:t>F</a:t>
            </a:r>
            <a:r>
              <a:rPr lang="en-US" dirty="0"/>
              <a:t>e</a:t>
            </a:r>
            <a:r>
              <a:rPr lang="en-US" u="sng" dirty="0"/>
              <a:t>tch</a:t>
            </a:r>
            <a:r>
              <a:rPr lang="en-US" dirty="0"/>
              <a:t>, Increment PC</a:t>
            </a:r>
          </a:p>
          <a:p>
            <a:pPr>
              <a:buFont typeface="Times" pitchFamily="-65" charset="0"/>
              <a:buNone/>
              <a:tabLst>
                <a:tab pos="2349500" algn="l"/>
              </a:tabLst>
            </a:pPr>
            <a:r>
              <a:rPr lang="en-US" dirty="0"/>
              <a:t>2) </a:t>
            </a:r>
            <a:r>
              <a:rPr lang="en-US" u="sng" dirty="0" err="1">
                <a:solidFill>
                  <a:schemeClr val="accent1"/>
                </a:solidFill>
              </a:rPr>
              <a:t>Dcd</a:t>
            </a:r>
            <a:r>
              <a:rPr lang="en-US" dirty="0"/>
              <a:t>: </a:t>
            </a:r>
            <a:r>
              <a:rPr lang="en-US" sz="3100" dirty="0"/>
              <a:t>Instruction </a:t>
            </a:r>
            <a:r>
              <a:rPr lang="en-US" sz="3100" u="sng" dirty="0"/>
              <a:t>D</a:t>
            </a:r>
            <a:r>
              <a:rPr lang="en-US" sz="3100" dirty="0"/>
              <a:t>e</a:t>
            </a:r>
            <a:r>
              <a:rPr lang="en-US" sz="3100" u="sng" dirty="0"/>
              <a:t>c</a:t>
            </a:r>
            <a:r>
              <a:rPr lang="en-US" sz="3100" dirty="0"/>
              <a:t>o</a:t>
            </a:r>
            <a:r>
              <a:rPr lang="en-US" sz="3100" u="sng" dirty="0"/>
              <a:t>d</a:t>
            </a:r>
            <a:r>
              <a:rPr lang="en-US" sz="3100" dirty="0"/>
              <a:t>e, Read Registers</a:t>
            </a:r>
            <a:endParaRPr lang="en-US" dirty="0"/>
          </a:p>
          <a:p>
            <a:pPr>
              <a:buFont typeface="Times" pitchFamily="-65" charset="0"/>
              <a:buNone/>
              <a:tabLst>
                <a:tab pos="2349500" algn="l"/>
              </a:tabLst>
            </a:pPr>
            <a:r>
              <a:rPr lang="en-US" dirty="0"/>
              <a:t>3) </a:t>
            </a:r>
            <a:r>
              <a:rPr lang="en-US" u="sng" dirty="0">
                <a:solidFill>
                  <a:schemeClr val="accent1"/>
                </a:solidFill>
              </a:rPr>
              <a:t>Exec</a:t>
            </a:r>
            <a:r>
              <a:rPr lang="en-US" dirty="0"/>
              <a:t>:</a:t>
            </a:r>
            <a:br>
              <a:rPr lang="en-US" dirty="0"/>
            </a:br>
            <a:r>
              <a:rPr lang="en-US" dirty="0"/>
              <a:t>  </a:t>
            </a:r>
            <a:r>
              <a:rPr lang="en-US" dirty="0" err="1"/>
              <a:t>Mem</a:t>
            </a:r>
            <a:r>
              <a:rPr lang="en-US" dirty="0"/>
              <a:t>-ref:	Calculate Address</a:t>
            </a:r>
            <a:br>
              <a:rPr lang="en-US" dirty="0"/>
            </a:br>
            <a:r>
              <a:rPr lang="en-US" dirty="0"/>
              <a:t>  </a:t>
            </a:r>
            <a:r>
              <a:rPr lang="en-US" dirty="0" err="1"/>
              <a:t>Arith</a:t>
            </a:r>
            <a:r>
              <a:rPr lang="en-US" dirty="0"/>
              <a:t>-log: Perform Operation</a:t>
            </a:r>
          </a:p>
          <a:p>
            <a:pPr>
              <a:buFont typeface="Times" pitchFamily="-65" charset="0"/>
              <a:buNone/>
              <a:tabLst>
                <a:tab pos="2349500" algn="l"/>
              </a:tabLst>
            </a:pPr>
            <a:r>
              <a:rPr lang="en-US" dirty="0"/>
              <a:t>4) </a:t>
            </a:r>
            <a:r>
              <a:rPr lang="en-US" u="sng" dirty="0" err="1">
                <a:solidFill>
                  <a:schemeClr val="accent1"/>
                </a:solidFill>
              </a:rPr>
              <a:t>Mem</a:t>
            </a:r>
            <a:r>
              <a:rPr lang="en-US" dirty="0"/>
              <a:t>: </a:t>
            </a:r>
            <a:br>
              <a:rPr lang="en-US" dirty="0"/>
            </a:br>
            <a:r>
              <a:rPr lang="en-US" dirty="0"/>
              <a:t>  </a:t>
            </a:r>
            <a:r>
              <a:rPr lang="en-US" dirty="0" smtClean="0"/>
              <a:t>Load: Read </a:t>
            </a:r>
            <a:r>
              <a:rPr lang="en-US" dirty="0"/>
              <a:t>Data from Memory</a:t>
            </a:r>
            <a:br>
              <a:rPr lang="en-US" dirty="0"/>
            </a:br>
            <a:r>
              <a:rPr lang="en-US" dirty="0"/>
              <a:t>  </a:t>
            </a:r>
            <a:r>
              <a:rPr lang="en-US" dirty="0" smtClean="0"/>
              <a:t>Store: Write </a:t>
            </a:r>
            <a:r>
              <a:rPr lang="en-US" dirty="0"/>
              <a:t>Data to Memory</a:t>
            </a:r>
          </a:p>
          <a:p>
            <a:pPr>
              <a:buFont typeface="Times" pitchFamily="-65" charset="0"/>
              <a:buNone/>
              <a:tabLst>
                <a:tab pos="2349500" algn="l"/>
              </a:tabLst>
            </a:pPr>
            <a:r>
              <a:rPr lang="en-US" dirty="0"/>
              <a:t>5) </a:t>
            </a:r>
            <a:r>
              <a:rPr lang="en-US" u="sng" dirty="0">
                <a:solidFill>
                  <a:schemeClr val="accent1"/>
                </a:solidFill>
              </a:rPr>
              <a:t>WB</a:t>
            </a:r>
            <a:r>
              <a:rPr lang="en-US" dirty="0"/>
              <a:t>: </a:t>
            </a:r>
            <a:r>
              <a:rPr lang="en-US" u="sng" dirty="0"/>
              <a:t>W</a:t>
            </a:r>
            <a:r>
              <a:rPr lang="en-US" dirty="0"/>
              <a:t>rite Data </a:t>
            </a:r>
            <a:r>
              <a:rPr lang="en-US" u="sng" dirty="0"/>
              <a:t>B</a:t>
            </a:r>
            <a:r>
              <a:rPr lang="en-US" dirty="0"/>
              <a:t>ack to Register</a:t>
            </a:r>
          </a:p>
        </p:txBody>
      </p:sp>
      <p:sp>
        <p:nvSpPr>
          <p:cNvPr id="4" name="Title 3"/>
          <p:cNvSpPr>
            <a:spLocks noGrp="1"/>
          </p:cNvSpPr>
          <p:nvPr>
            <p:ph type="title"/>
          </p:nvPr>
        </p:nvSpPr>
        <p:spPr/>
        <p:txBody>
          <a:bodyPr/>
          <a:lstStyle/>
          <a:p>
            <a:r>
              <a:rPr lang="en-US" dirty="0" smtClean="0"/>
              <a:t>Steps in Executing MIPS</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457200" y="898525"/>
            <a:ext cx="7391400" cy="2927350"/>
            <a:chOff x="288" y="432"/>
            <a:chExt cx="4656" cy="1844"/>
          </a:xfrm>
        </p:grpSpPr>
        <p:sp>
          <p:nvSpPr>
            <p:cNvPr id="2731057" name="Text Box 49"/>
            <p:cNvSpPr txBox="1">
              <a:spLocks noChangeArrowheads="1"/>
            </p:cNvSpPr>
            <p:nvPr/>
          </p:nvSpPr>
          <p:spPr bwMode="auto">
            <a:xfrm rot="-5400000">
              <a:off x="495" y="1017"/>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731058" name="Rectangle 50"/>
            <p:cNvSpPr>
              <a:spLocks noChangeArrowheads="1"/>
            </p:cNvSpPr>
            <p:nvPr/>
          </p:nvSpPr>
          <p:spPr bwMode="auto">
            <a:xfrm>
              <a:off x="528" y="768"/>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59" name="Rectangle 51"/>
            <p:cNvSpPr>
              <a:spLocks noChangeArrowheads="1"/>
            </p:cNvSpPr>
            <p:nvPr/>
          </p:nvSpPr>
          <p:spPr bwMode="auto">
            <a:xfrm rot="-5400000">
              <a:off x="960" y="960"/>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731060" name="AutoShape 52"/>
            <p:cNvSpPr>
              <a:spLocks noChangeArrowheads="1"/>
            </p:cNvSpPr>
            <p:nvPr/>
          </p:nvSpPr>
          <p:spPr bwMode="auto">
            <a:xfrm>
              <a:off x="912" y="1670"/>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a:t>+4</a:t>
              </a:r>
            </a:p>
          </p:txBody>
        </p:sp>
        <p:sp>
          <p:nvSpPr>
            <p:cNvPr id="2731061" name="Line 53"/>
            <p:cNvSpPr>
              <a:spLocks noChangeShapeType="1"/>
            </p:cNvSpPr>
            <p:nvPr/>
          </p:nvSpPr>
          <p:spPr bwMode="auto">
            <a:xfrm>
              <a:off x="768" y="1152"/>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2" name="Rectangle 54"/>
            <p:cNvSpPr>
              <a:spLocks noChangeArrowheads="1"/>
            </p:cNvSpPr>
            <p:nvPr/>
          </p:nvSpPr>
          <p:spPr bwMode="auto">
            <a:xfrm>
              <a:off x="2256" y="768"/>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63" name="Line 55"/>
            <p:cNvSpPr>
              <a:spLocks noChangeShapeType="1"/>
            </p:cNvSpPr>
            <p:nvPr/>
          </p:nvSpPr>
          <p:spPr bwMode="auto">
            <a:xfrm>
              <a:off x="1920" y="1056"/>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4" name="Line 56"/>
            <p:cNvSpPr>
              <a:spLocks noChangeShapeType="1"/>
            </p:cNvSpPr>
            <p:nvPr/>
          </p:nvSpPr>
          <p:spPr bwMode="auto">
            <a:xfrm>
              <a:off x="1920" y="1291"/>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5" name="Line 57"/>
            <p:cNvSpPr>
              <a:spLocks noChangeShapeType="1"/>
            </p:cNvSpPr>
            <p:nvPr/>
          </p:nvSpPr>
          <p:spPr bwMode="auto">
            <a:xfrm>
              <a:off x="1920" y="148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6" name="Text Box 58"/>
            <p:cNvSpPr txBox="1">
              <a:spLocks noChangeArrowheads="1"/>
            </p:cNvSpPr>
            <p:nvPr/>
          </p:nvSpPr>
          <p:spPr bwMode="auto">
            <a:xfrm>
              <a:off x="1911" y="1238"/>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731067" name="Text Box 59"/>
            <p:cNvSpPr txBox="1">
              <a:spLocks noChangeArrowheads="1"/>
            </p:cNvSpPr>
            <p:nvPr/>
          </p:nvSpPr>
          <p:spPr bwMode="auto">
            <a:xfrm>
              <a:off x="1883" y="1046"/>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731068" name="Text Box 60"/>
            <p:cNvSpPr txBox="1">
              <a:spLocks noChangeArrowheads="1"/>
            </p:cNvSpPr>
            <p:nvPr/>
          </p:nvSpPr>
          <p:spPr bwMode="auto">
            <a:xfrm>
              <a:off x="1892" y="806"/>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731069" name="Text Box 61"/>
            <p:cNvSpPr txBox="1">
              <a:spLocks noChangeArrowheads="1"/>
            </p:cNvSpPr>
            <p:nvPr/>
          </p:nvSpPr>
          <p:spPr bwMode="auto">
            <a:xfrm rot="-5400000">
              <a:off x="2182" y="966"/>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grpSp>
          <p:nvGrpSpPr>
            <p:cNvPr id="3" name="Group 62"/>
            <p:cNvGrpSpPr>
              <a:grpSpLocks/>
            </p:cNvGrpSpPr>
            <p:nvPr/>
          </p:nvGrpSpPr>
          <p:grpSpPr bwMode="auto">
            <a:xfrm>
              <a:off x="3312" y="806"/>
              <a:ext cx="768" cy="960"/>
              <a:chOff x="3648" y="1348"/>
              <a:chExt cx="768" cy="960"/>
            </a:xfrm>
          </p:grpSpPr>
          <p:sp>
            <p:nvSpPr>
              <p:cNvPr id="2731071" name="Text Box 63"/>
              <p:cNvSpPr txBox="1">
                <a:spLocks noChangeArrowheads="1"/>
              </p:cNvSpPr>
              <p:nvPr/>
            </p:nvSpPr>
            <p:spPr bwMode="auto">
              <a:xfrm>
                <a:off x="3722" y="169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a:t>ALU</a:t>
                </a:r>
                <a:endParaRPr lang="en-US" sz="2400">
                  <a:solidFill>
                    <a:schemeClr val="tx1"/>
                  </a:solidFill>
                  <a:latin typeface="Times" pitchFamily="-65" charset="0"/>
                </a:endParaRPr>
              </a:p>
            </p:txBody>
          </p:sp>
          <p:sp>
            <p:nvSpPr>
              <p:cNvPr id="2731072" name="Freeform 64"/>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731073" name="Line 65"/>
              <p:cNvSpPr>
                <a:spLocks noChangeShapeType="1"/>
              </p:cNvSpPr>
              <p:nvPr/>
            </p:nvSpPr>
            <p:spPr bwMode="auto">
              <a:xfrm>
                <a:off x="4176" y="1780"/>
                <a:ext cx="24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74" name="Line 66"/>
            <p:cNvSpPr>
              <a:spLocks noChangeShapeType="1"/>
            </p:cNvSpPr>
            <p:nvPr/>
          </p:nvSpPr>
          <p:spPr bwMode="auto">
            <a:xfrm>
              <a:off x="2880" y="1488"/>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5" name="Line 67"/>
            <p:cNvSpPr>
              <a:spLocks noChangeShapeType="1"/>
            </p:cNvSpPr>
            <p:nvPr/>
          </p:nvSpPr>
          <p:spPr bwMode="auto">
            <a:xfrm>
              <a:off x="1901" y="1709"/>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6" name="Line 68"/>
            <p:cNvSpPr>
              <a:spLocks noChangeShapeType="1"/>
            </p:cNvSpPr>
            <p:nvPr/>
          </p:nvSpPr>
          <p:spPr bwMode="auto">
            <a:xfrm>
              <a:off x="2880" y="975"/>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7" name="Rectangle 69"/>
            <p:cNvSpPr>
              <a:spLocks noChangeArrowheads="1"/>
            </p:cNvSpPr>
            <p:nvPr/>
          </p:nvSpPr>
          <p:spPr bwMode="auto">
            <a:xfrm rot="-5400000">
              <a:off x="3792" y="1056"/>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731078" name="Line 70"/>
            <p:cNvSpPr>
              <a:spLocks noChangeShapeType="1"/>
            </p:cNvSpPr>
            <p:nvPr/>
          </p:nvSpPr>
          <p:spPr bwMode="auto">
            <a:xfrm>
              <a:off x="3024" y="148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79" name="Line 71"/>
            <p:cNvSpPr>
              <a:spLocks noChangeShapeType="1"/>
            </p:cNvSpPr>
            <p:nvPr/>
          </p:nvSpPr>
          <p:spPr bwMode="auto">
            <a:xfrm>
              <a:off x="3024" y="172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0" name="Line 72"/>
            <p:cNvSpPr>
              <a:spLocks noChangeShapeType="1"/>
            </p:cNvSpPr>
            <p:nvPr/>
          </p:nvSpPr>
          <p:spPr bwMode="auto">
            <a:xfrm>
              <a:off x="3024" y="1920"/>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1" name="Line 73"/>
            <p:cNvSpPr>
              <a:spLocks noChangeShapeType="1"/>
            </p:cNvSpPr>
            <p:nvPr/>
          </p:nvSpPr>
          <p:spPr bwMode="auto">
            <a:xfrm>
              <a:off x="4752" y="1238"/>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2" name="Line 74"/>
            <p:cNvSpPr>
              <a:spLocks noChangeShapeType="1"/>
            </p:cNvSpPr>
            <p:nvPr/>
          </p:nvSpPr>
          <p:spPr bwMode="auto">
            <a:xfrm flipV="1">
              <a:off x="4944" y="432"/>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3" name="Line 75"/>
            <p:cNvSpPr>
              <a:spLocks noChangeShapeType="1"/>
            </p:cNvSpPr>
            <p:nvPr/>
          </p:nvSpPr>
          <p:spPr bwMode="auto">
            <a:xfrm flipH="1">
              <a:off x="2422" y="432"/>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4" name="Line 76"/>
            <p:cNvSpPr>
              <a:spLocks noChangeShapeType="1"/>
            </p:cNvSpPr>
            <p:nvPr/>
          </p:nvSpPr>
          <p:spPr bwMode="auto">
            <a:xfrm>
              <a:off x="2422" y="432"/>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5" name="Text Box 77"/>
            <p:cNvSpPr txBox="1">
              <a:spLocks noChangeArrowheads="1"/>
            </p:cNvSpPr>
            <p:nvPr/>
          </p:nvSpPr>
          <p:spPr bwMode="auto">
            <a:xfrm>
              <a:off x="1892" y="1680"/>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731086" name="Line 78"/>
            <p:cNvSpPr>
              <a:spLocks noChangeShapeType="1"/>
            </p:cNvSpPr>
            <p:nvPr/>
          </p:nvSpPr>
          <p:spPr bwMode="auto">
            <a:xfrm>
              <a:off x="1008" y="1152"/>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7" name="AutoShape 79"/>
            <p:cNvSpPr>
              <a:spLocks noChangeArrowheads="1"/>
            </p:cNvSpPr>
            <p:nvPr/>
          </p:nvSpPr>
          <p:spPr bwMode="auto">
            <a:xfrm>
              <a:off x="528" y="1766"/>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8" name="Line 80"/>
            <p:cNvSpPr>
              <a:spLocks noChangeShapeType="1"/>
            </p:cNvSpPr>
            <p:nvPr/>
          </p:nvSpPr>
          <p:spPr bwMode="auto">
            <a:xfrm flipH="1">
              <a:off x="768" y="1906"/>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9" name="Line 81"/>
            <p:cNvSpPr>
              <a:spLocks noChangeShapeType="1"/>
            </p:cNvSpPr>
            <p:nvPr/>
          </p:nvSpPr>
          <p:spPr bwMode="auto">
            <a:xfrm>
              <a:off x="2310" y="1709"/>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0" name="Line 82"/>
            <p:cNvSpPr>
              <a:spLocks noChangeShapeType="1"/>
            </p:cNvSpPr>
            <p:nvPr/>
          </p:nvSpPr>
          <p:spPr bwMode="auto">
            <a:xfrm flipH="1">
              <a:off x="768" y="2132"/>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91" name="Line 83"/>
            <p:cNvSpPr>
              <a:spLocks noChangeShapeType="1"/>
            </p:cNvSpPr>
            <p:nvPr/>
          </p:nvSpPr>
          <p:spPr bwMode="auto">
            <a:xfrm flipH="1">
              <a:off x="288" y="2016"/>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2" name="Line 84"/>
            <p:cNvSpPr>
              <a:spLocks noChangeShapeType="1"/>
            </p:cNvSpPr>
            <p:nvPr/>
          </p:nvSpPr>
          <p:spPr bwMode="auto">
            <a:xfrm flipV="1">
              <a:off x="288" y="1152"/>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3" name="Line 85"/>
            <p:cNvSpPr>
              <a:spLocks noChangeShapeType="1"/>
            </p:cNvSpPr>
            <p:nvPr/>
          </p:nvSpPr>
          <p:spPr bwMode="auto">
            <a:xfrm>
              <a:off x="288" y="1152"/>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96" name="Text Box 88"/>
          <p:cNvSpPr txBox="1">
            <a:spLocks noChangeArrowheads="1"/>
          </p:cNvSpPr>
          <p:nvPr/>
        </p:nvSpPr>
        <p:spPr bwMode="auto">
          <a:xfrm>
            <a:off x="1293807" y="3763963"/>
            <a:ext cx="1638257"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1. Instruction</a:t>
            </a:r>
          </a:p>
          <a:p>
            <a:pPr algn="ctr"/>
            <a:r>
              <a:rPr lang="en-US" sz="2000">
                <a:solidFill>
                  <a:schemeClr val="accent2"/>
                </a:solidFill>
              </a:rPr>
              <a:t>Fetch</a:t>
            </a:r>
          </a:p>
        </p:txBody>
      </p:sp>
      <p:sp>
        <p:nvSpPr>
          <p:cNvPr id="2731097" name="Line 89"/>
          <p:cNvSpPr>
            <a:spLocks noChangeShapeType="1"/>
          </p:cNvSpPr>
          <p:nvPr/>
        </p:nvSpPr>
        <p:spPr bwMode="auto">
          <a:xfrm>
            <a:off x="1236133" y="3763963"/>
            <a:ext cx="202776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098" name="Text Box 90"/>
          <p:cNvSpPr txBox="1">
            <a:spLocks noChangeArrowheads="1"/>
          </p:cNvSpPr>
          <p:nvPr/>
        </p:nvSpPr>
        <p:spPr bwMode="auto">
          <a:xfrm>
            <a:off x="2954866" y="3489325"/>
            <a:ext cx="2286000" cy="1006475"/>
          </a:xfrm>
          <a:prstGeom prst="rect">
            <a:avLst/>
          </a:prstGeom>
          <a:noFill/>
          <a:ln w="28575">
            <a:noFill/>
            <a:miter lim="800000"/>
            <a:headEnd/>
            <a:tailEnd/>
          </a:ln>
          <a:effectLst/>
        </p:spPr>
        <p:txBody>
          <a:bodyPr anchor="ctr">
            <a:prstTxWarp prst="textNoShape">
              <a:avLst/>
            </a:prstTxWarp>
            <a:spAutoFit/>
          </a:bodyPr>
          <a:lstStyle/>
          <a:p>
            <a:pPr algn="ctr"/>
            <a:endParaRPr lang="en-US" sz="2000" dirty="0">
              <a:solidFill>
                <a:schemeClr val="accent2"/>
              </a:solidFill>
            </a:endParaRPr>
          </a:p>
          <a:p>
            <a:pPr algn="ctr"/>
            <a:r>
              <a:rPr lang="en-US" sz="2000" dirty="0">
                <a:solidFill>
                  <a:schemeClr val="accent2"/>
                </a:solidFill>
              </a:rPr>
              <a:t>2. Decode/</a:t>
            </a:r>
          </a:p>
          <a:p>
            <a:pPr algn="ctr"/>
            <a:r>
              <a:rPr lang="en-US" sz="2000" dirty="0">
                <a:solidFill>
                  <a:schemeClr val="accent2"/>
                </a:solidFill>
              </a:rPr>
              <a:t>    Register Read</a:t>
            </a:r>
          </a:p>
        </p:txBody>
      </p:sp>
      <p:sp>
        <p:nvSpPr>
          <p:cNvPr id="2731099" name="Line 91"/>
          <p:cNvSpPr>
            <a:spLocks noChangeShapeType="1"/>
          </p:cNvSpPr>
          <p:nvPr/>
        </p:nvSpPr>
        <p:spPr bwMode="auto">
          <a:xfrm>
            <a:off x="3505200" y="3759200"/>
            <a:ext cx="1381125" cy="4763"/>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1" name="Text Box 93"/>
          <p:cNvSpPr txBox="1">
            <a:spLocks noChangeArrowheads="1"/>
          </p:cNvSpPr>
          <p:nvPr/>
        </p:nvSpPr>
        <p:spPr bwMode="auto">
          <a:xfrm>
            <a:off x="4890029" y="3903663"/>
            <a:ext cx="1384092"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3. Execute</a:t>
            </a:r>
          </a:p>
        </p:txBody>
      </p:sp>
      <p:sp>
        <p:nvSpPr>
          <p:cNvPr id="2731102" name="Line 94"/>
          <p:cNvSpPr>
            <a:spLocks noChangeShapeType="1"/>
          </p:cNvSpPr>
          <p:nvPr/>
        </p:nvSpPr>
        <p:spPr bwMode="auto">
          <a:xfrm>
            <a:off x="5079832" y="3751263"/>
            <a:ext cx="108390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4" name="Text Box 96"/>
          <p:cNvSpPr txBox="1">
            <a:spLocks noChangeArrowheads="1"/>
          </p:cNvSpPr>
          <p:nvPr/>
        </p:nvSpPr>
        <p:spPr bwMode="auto">
          <a:xfrm>
            <a:off x="6237288" y="3903663"/>
            <a:ext cx="1384300"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4. Memory</a:t>
            </a:r>
          </a:p>
        </p:txBody>
      </p:sp>
      <p:sp>
        <p:nvSpPr>
          <p:cNvPr id="2731105" name="Line 97"/>
          <p:cNvSpPr>
            <a:spLocks noChangeShapeType="1"/>
          </p:cNvSpPr>
          <p:nvPr/>
        </p:nvSpPr>
        <p:spPr bwMode="auto">
          <a:xfrm flipV="1">
            <a:off x="6383867" y="3742267"/>
            <a:ext cx="1236133"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7" name="Text Box 99"/>
          <p:cNvSpPr txBox="1">
            <a:spLocks noChangeArrowheads="1"/>
          </p:cNvSpPr>
          <p:nvPr/>
        </p:nvSpPr>
        <p:spPr bwMode="auto">
          <a:xfrm>
            <a:off x="7672388" y="3751263"/>
            <a:ext cx="1058821"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dirty="0">
                <a:solidFill>
                  <a:schemeClr val="accent2"/>
                </a:solidFill>
              </a:rPr>
              <a:t>5. Write</a:t>
            </a:r>
            <a:br>
              <a:rPr lang="en-US" sz="2000" dirty="0">
                <a:solidFill>
                  <a:schemeClr val="accent2"/>
                </a:solidFill>
              </a:rPr>
            </a:br>
            <a:r>
              <a:rPr lang="en-US" sz="2000" dirty="0">
                <a:solidFill>
                  <a:schemeClr val="accent2"/>
                </a:solidFill>
              </a:rPr>
              <a:t>Back</a:t>
            </a:r>
          </a:p>
        </p:txBody>
      </p:sp>
      <p:sp>
        <p:nvSpPr>
          <p:cNvPr id="2731108" name="Line 100"/>
          <p:cNvSpPr>
            <a:spLocks noChangeShapeType="1"/>
          </p:cNvSpPr>
          <p:nvPr/>
        </p:nvSpPr>
        <p:spPr bwMode="auto">
          <a:xfrm>
            <a:off x="7874000" y="3742267"/>
            <a:ext cx="844550"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101" name="Title 100"/>
          <p:cNvSpPr>
            <a:spLocks noGrp="1"/>
          </p:cNvSpPr>
          <p:nvPr>
            <p:ph type="title"/>
          </p:nvPr>
        </p:nvSpPr>
        <p:spPr>
          <a:xfrm>
            <a:off x="474133" y="0"/>
            <a:ext cx="8229600" cy="1049867"/>
          </a:xfrm>
        </p:spPr>
        <p:txBody>
          <a:bodyPr/>
          <a:lstStyle/>
          <a:p>
            <a:r>
              <a:rPr lang="en-US" dirty="0" smtClean="0"/>
              <a:t>Redrawn Single Cycle </a:t>
            </a:r>
            <a:r>
              <a:rPr lang="en-US" dirty="0" err="1" smtClean="0"/>
              <a:t>Datapath</a:t>
            </a:r>
            <a:endParaRPr lang="en-US" dirty="0"/>
          </a:p>
        </p:txBody>
      </p:sp>
      <p:sp>
        <p:nvSpPr>
          <p:cNvPr id="102" name="Content Placeholder 101"/>
          <p:cNvSpPr>
            <a:spLocks noGrp="1"/>
          </p:cNvSpPr>
          <p:nvPr>
            <p:ph idx="1"/>
          </p:nvPr>
        </p:nvSpPr>
        <p:spPr>
          <a:xfrm>
            <a:off x="491067" y="4588933"/>
            <a:ext cx="8229600" cy="2269067"/>
          </a:xfrm>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457200" y="898525"/>
            <a:ext cx="7391400" cy="2927350"/>
            <a:chOff x="288" y="432"/>
            <a:chExt cx="4656" cy="1844"/>
          </a:xfrm>
        </p:grpSpPr>
        <p:sp>
          <p:nvSpPr>
            <p:cNvPr id="2731057" name="Text Box 49"/>
            <p:cNvSpPr txBox="1">
              <a:spLocks noChangeArrowheads="1"/>
            </p:cNvSpPr>
            <p:nvPr/>
          </p:nvSpPr>
          <p:spPr bwMode="auto">
            <a:xfrm rot="-5400000">
              <a:off x="495" y="1017"/>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731058" name="Rectangle 50"/>
            <p:cNvSpPr>
              <a:spLocks noChangeArrowheads="1"/>
            </p:cNvSpPr>
            <p:nvPr/>
          </p:nvSpPr>
          <p:spPr bwMode="auto">
            <a:xfrm>
              <a:off x="528" y="768"/>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59" name="Rectangle 51"/>
            <p:cNvSpPr>
              <a:spLocks noChangeArrowheads="1"/>
            </p:cNvSpPr>
            <p:nvPr/>
          </p:nvSpPr>
          <p:spPr bwMode="auto">
            <a:xfrm rot="-5400000">
              <a:off x="960" y="960"/>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731060" name="AutoShape 52"/>
            <p:cNvSpPr>
              <a:spLocks noChangeArrowheads="1"/>
            </p:cNvSpPr>
            <p:nvPr/>
          </p:nvSpPr>
          <p:spPr bwMode="auto">
            <a:xfrm>
              <a:off x="912" y="1670"/>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a:t>+4</a:t>
              </a:r>
            </a:p>
          </p:txBody>
        </p:sp>
        <p:sp>
          <p:nvSpPr>
            <p:cNvPr id="2731061" name="Line 53"/>
            <p:cNvSpPr>
              <a:spLocks noChangeShapeType="1"/>
            </p:cNvSpPr>
            <p:nvPr/>
          </p:nvSpPr>
          <p:spPr bwMode="auto">
            <a:xfrm>
              <a:off x="768" y="1152"/>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2" name="Rectangle 54"/>
            <p:cNvSpPr>
              <a:spLocks noChangeArrowheads="1"/>
            </p:cNvSpPr>
            <p:nvPr/>
          </p:nvSpPr>
          <p:spPr bwMode="auto">
            <a:xfrm>
              <a:off x="2256" y="768"/>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63" name="Line 55"/>
            <p:cNvSpPr>
              <a:spLocks noChangeShapeType="1"/>
            </p:cNvSpPr>
            <p:nvPr/>
          </p:nvSpPr>
          <p:spPr bwMode="auto">
            <a:xfrm>
              <a:off x="1920" y="1056"/>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4" name="Line 56"/>
            <p:cNvSpPr>
              <a:spLocks noChangeShapeType="1"/>
            </p:cNvSpPr>
            <p:nvPr/>
          </p:nvSpPr>
          <p:spPr bwMode="auto">
            <a:xfrm>
              <a:off x="1920" y="1291"/>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5" name="Line 57"/>
            <p:cNvSpPr>
              <a:spLocks noChangeShapeType="1"/>
            </p:cNvSpPr>
            <p:nvPr/>
          </p:nvSpPr>
          <p:spPr bwMode="auto">
            <a:xfrm>
              <a:off x="1920" y="148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6" name="Text Box 58"/>
            <p:cNvSpPr txBox="1">
              <a:spLocks noChangeArrowheads="1"/>
            </p:cNvSpPr>
            <p:nvPr/>
          </p:nvSpPr>
          <p:spPr bwMode="auto">
            <a:xfrm>
              <a:off x="1911" y="1238"/>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731067" name="Text Box 59"/>
            <p:cNvSpPr txBox="1">
              <a:spLocks noChangeArrowheads="1"/>
            </p:cNvSpPr>
            <p:nvPr/>
          </p:nvSpPr>
          <p:spPr bwMode="auto">
            <a:xfrm>
              <a:off x="1883" y="1046"/>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731068" name="Text Box 60"/>
            <p:cNvSpPr txBox="1">
              <a:spLocks noChangeArrowheads="1"/>
            </p:cNvSpPr>
            <p:nvPr/>
          </p:nvSpPr>
          <p:spPr bwMode="auto">
            <a:xfrm>
              <a:off x="1892" y="806"/>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731069" name="Text Box 61"/>
            <p:cNvSpPr txBox="1">
              <a:spLocks noChangeArrowheads="1"/>
            </p:cNvSpPr>
            <p:nvPr/>
          </p:nvSpPr>
          <p:spPr bwMode="auto">
            <a:xfrm rot="-5400000">
              <a:off x="2182" y="966"/>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grpSp>
          <p:nvGrpSpPr>
            <p:cNvPr id="3" name="Group 62"/>
            <p:cNvGrpSpPr>
              <a:grpSpLocks/>
            </p:cNvGrpSpPr>
            <p:nvPr/>
          </p:nvGrpSpPr>
          <p:grpSpPr bwMode="auto">
            <a:xfrm>
              <a:off x="3312" y="806"/>
              <a:ext cx="768" cy="960"/>
              <a:chOff x="3648" y="1348"/>
              <a:chExt cx="768" cy="960"/>
            </a:xfrm>
          </p:grpSpPr>
          <p:sp>
            <p:nvSpPr>
              <p:cNvPr id="2731071" name="Text Box 63"/>
              <p:cNvSpPr txBox="1">
                <a:spLocks noChangeArrowheads="1"/>
              </p:cNvSpPr>
              <p:nvPr/>
            </p:nvSpPr>
            <p:spPr bwMode="auto">
              <a:xfrm>
                <a:off x="3722" y="169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a:t>ALU</a:t>
                </a:r>
                <a:endParaRPr lang="en-US" sz="2400">
                  <a:solidFill>
                    <a:schemeClr val="tx1"/>
                  </a:solidFill>
                  <a:latin typeface="Times" pitchFamily="-65" charset="0"/>
                </a:endParaRPr>
              </a:p>
            </p:txBody>
          </p:sp>
          <p:sp>
            <p:nvSpPr>
              <p:cNvPr id="2731072" name="Freeform 64"/>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731073" name="Line 65"/>
              <p:cNvSpPr>
                <a:spLocks noChangeShapeType="1"/>
              </p:cNvSpPr>
              <p:nvPr/>
            </p:nvSpPr>
            <p:spPr bwMode="auto">
              <a:xfrm>
                <a:off x="4176" y="1780"/>
                <a:ext cx="24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74" name="Line 66"/>
            <p:cNvSpPr>
              <a:spLocks noChangeShapeType="1"/>
            </p:cNvSpPr>
            <p:nvPr/>
          </p:nvSpPr>
          <p:spPr bwMode="auto">
            <a:xfrm>
              <a:off x="2880" y="1488"/>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5" name="Line 67"/>
            <p:cNvSpPr>
              <a:spLocks noChangeShapeType="1"/>
            </p:cNvSpPr>
            <p:nvPr/>
          </p:nvSpPr>
          <p:spPr bwMode="auto">
            <a:xfrm>
              <a:off x="1901" y="1709"/>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6" name="Line 68"/>
            <p:cNvSpPr>
              <a:spLocks noChangeShapeType="1"/>
            </p:cNvSpPr>
            <p:nvPr/>
          </p:nvSpPr>
          <p:spPr bwMode="auto">
            <a:xfrm>
              <a:off x="2880" y="975"/>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7" name="Rectangle 69"/>
            <p:cNvSpPr>
              <a:spLocks noChangeArrowheads="1"/>
            </p:cNvSpPr>
            <p:nvPr/>
          </p:nvSpPr>
          <p:spPr bwMode="auto">
            <a:xfrm rot="-5400000">
              <a:off x="3792" y="1056"/>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731078" name="Line 70"/>
            <p:cNvSpPr>
              <a:spLocks noChangeShapeType="1"/>
            </p:cNvSpPr>
            <p:nvPr/>
          </p:nvSpPr>
          <p:spPr bwMode="auto">
            <a:xfrm>
              <a:off x="3024" y="148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79" name="Line 71"/>
            <p:cNvSpPr>
              <a:spLocks noChangeShapeType="1"/>
            </p:cNvSpPr>
            <p:nvPr/>
          </p:nvSpPr>
          <p:spPr bwMode="auto">
            <a:xfrm>
              <a:off x="3024" y="172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0" name="Line 72"/>
            <p:cNvSpPr>
              <a:spLocks noChangeShapeType="1"/>
            </p:cNvSpPr>
            <p:nvPr/>
          </p:nvSpPr>
          <p:spPr bwMode="auto">
            <a:xfrm>
              <a:off x="3024" y="1920"/>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1" name="Line 73"/>
            <p:cNvSpPr>
              <a:spLocks noChangeShapeType="1"/>
            </p:cNvSpPr>
            <p:nvPr/>
          </p:nvSpPr>
          <p:spPr bwMode="auto">
            <a:xfrm>
              <a:off x="4752" y="1238"/>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2" name="Line 74"/>
            <p:cNvSpPr>
              <a:spLocks noChangeShapeType="1"/>
            </p:cNvSpPr>
            <p:nvPr/>
          </p:nvSpPr>
          <p:spPr bwMode="auto">
            <a:xfrm flipV="1">
              <a:off x="4944" y="432"/>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3" name="Line 75"/>
            <p:cNvSpPr>
              <a:spLocks noChangeShapeType="1"/>
            </p:cNvSpPr>
            <p:nvPr/>
          </p:nvSpPr>
          <p:spPr bwMode="auto">
            <a:xfrm flipH="1">
              <a:off x="2422" y="432"/>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4" name="Line 76"/>
            <p:cNvSpPr>
              <a:spLocks noChangeShapeType="1"/>
            </p:cNvSpPr>
            <p:nvPr/>
          </p:nvSpPr>
          <p:spPr bwMode="auto">
            <a:xfrm>
              <a:off x="2422" y="432"/>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5" name="Text Box 77"/>
            <p:cNvSpPr txBox="1">
              <a:spLocks noChangeArrowheads="1"/>
            </p:cNvSpPr>
            <p:nvPr/>
          </p:nvSpPr>
          <p:spPr bwMode="auto">
            <a:xfrm>
              <a:off x="1892" y="1680"/>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731086" name="Line 78"/>
            <p:cNvSpPr>
              <a:spLocks noChangeShapeType="1"/>
            </p:cNvSpPr>
            <p:nvPr/>
          </p:nvSpPr>
          <p:spPr bwMode="auto">
            <a:xfrm>
              <a:off x="1008" y="1152"/>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7" name="AutoShape 79"/>
            <p:cNvSpPr>
              <a:spLocks noChangeArrowheads="1"/>
            </p:cNvSpPr>
            <p:nvPr/>
          </p:nvSpPr>
          <p:spPr bwMode="auto">
            <a:xfrm>
              <a:off x="528" y="1766"/>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8" name="Line 80"/>
            <p:cNvSpPr>
              <a:spLocks noChangeShapeType="1"/>
            </p:cNvSpPr>
            <p:nvPr/>
          </p:nvSpPr>
          <p:spPr bwMode="auto">
            <a:xfrm flipH="1">
              <a:off x="768" y="1906"/>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9" name="Line 81"/>
            <p:cNvSpPr>
              <a:spLocks noChangeShapeType="1"/>
            </p:cNvSpPr>
            <p:nvPr/>
          </p:nvSpPr>
          <p:spPr bwMode="auto">
            <a:xfrm>
              <a:off x="2310" y="1709"/>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0" name="Line 82"/>
            <p:cNvSpPr>
              <a:spLocks noChangeShapeType="1"/>
            </p:cNvSpPr>
            <p:nvPr/>
          </p:nvSpPr>
          <p:spPr bwMode="auto">
            <a:xfrm flipH="1">
              <a:off x="768" y="2132"/>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91" name="Line 83"/>
            <p:cNvSpPr>
              <a:spLocks noChangeShapeType="1"/>
            </p:cNvSpPr>
            <p:nvPr/>
          </p:nvSpPr>
          <p:spPr bwMode="auto">
            <a:xfrm flipH="1">
              <a:off x="288" y="2016"/>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2" name="Line 84"/>
            <p:cNvSpPr>
              <a:spLocks noChangeShapeType="1"/>
            </p:cNvSpPr>
            <p:nvPr/>
          </p:nvSpPr>
          <p:spPr bwMode="auto">
            <a:xfrm flipV="1">
              <a:off x="288" y="1152"/>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3" name="Line 85"/>
            <p:cNvSpPr>
              <a:spLocks noChangeShapeType="1"/>
            </p:cNvSpPr>
            <p:nvPr/>
          </p:nvSpPr>
          <p:spPr bwMode="auto">
            <a:xfrm>
              <a:off x="288" y="1152"/>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96" name="Text Box 88"/>
          <p:cNvSpPr txBox="1">
            <a:spLocks noChangeArrowheads="1"/>
          </p:cNvSpPr>
          <p:nvPr/>
        </p:nvSpPr>
        <p:spPr bwMode="auto">
          <a:xfrm>
            <a:off x="1293807" y="3763963"/>
            <a:ext cx="1638257"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1. Instruction</a:t>
            </a:r>
          </a:p>
          <a:p>
            <a:pPr algn="ctr"/>
            <a:r>
              <a:rPr lang="en-US" sz="2000">
                <a:solidFill>
                  <a:schemeClr val="accent2"/>
                </a:solidFill>
              </a:rPr>
              <a:t>Fetch</a:t>
            </a:r>
          </a:p>
        </p:txBody>
      </p:sp>
      <p:sp>
        <p:nvSpPr>
          <p:cNvPr id="2731097" name="Line 89"/>
          <p:cNvSpPr>
            <a:spLocks noChangeShapeType="1"/>
          </p:cNvSpPr>
          <p:nvPr/>
        </p:nvSpPr>
        <p:spPr bwMode="auto">
          <a:xfrm>
            <a:off x="1236133" y="3763963"/>
            <a:ext cx="202776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098" name="Text Box 90"/>
          <p:cNvSpPr txBox="1">
            <a:spLocks noChangeArrowheads="1"/>
          </p:cNvSpPr>
          <p:nvPr/>
        </p:nvSpPr>
        <p:spPr bwMode="auto">
          <a:xfrm>
            <a:off x="2954866" y="3489325"/>
            <a:ext cx="2286000" cy="1006475"/>
          </a:xfrm>
          <a:prstGeom prst="rect">
            <a:avLst/>
          </a:prstGeom>
          <a:noFill/>
          <a:ln w="28575">
            <a:noFill/>
            <a:miter lim="800000"/>
            <a:headEnd/>
            <a:tailEnd/>
          </a:ln>
          <a:effectLst/>
        </p:spPr>
        <p:txBody>
          <a:bodyPr anchor="ctr">
            <a:prstTxWarp prst="textNoShape">
              <a:avLst/>
            </a:prstTxWarp>
            <a:spAutoFit/>
          </a:bodyPr>
          <a:lstStyle/>
          <a:p>
            <a:pPr algn="ctr"/>
            <a:endParaRPr lang="en-US" sz="2000" dirty="0">
              <a:solidFill>
                <a:schemeClr val="accent2"/>
              </a:solidFill>
            </a:endParaRPr>
          </a:p>
          <a:p>
            <a:pPr algn="ctr"/>
            <a:r>
              <a:rPr lang="en-US" sz="2000" dirty="0">
                <a:solidFill>
                  <a:schemeClr val="accent2"/>
                </a:solidFill>
              </a:rPr>
              <a:t>2. Decode/</a:t>
            </a:r>
          </a:p>
          <a:p>
            <a:pPr algn="ctr"/>
            <a:r>
              <a:rPr lang="en-US" sz="2000" dirty="0">
                <a:solidFill>
                  <a:schemeClr val="accent2"/>
                </a:solidFill>
              </a:rPr>
              <a:t>    Register Read</a:t>
            </a:r>
          </a:p>
        </p:txBody>
      </p:sp>
      <p:sp>
        <p:nvSpPr>
          <p:cNvPr id="2731099" name="Line 91"/>
          <p:cNvSpPr>
            <a:spLocks noChangeShapeType="1"/>
          </p:cNvSpPr>
          <p:nvPr/>
        </p:nvSpPr>
        <p:spPr bwMode="auto">
          <a:xfrm>
            <a:off x="3505200" y="3759200"/>
            <a:ext cx="1381125" cy="4763"/>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1" name="Text Box 93"/>
          <p:cNvSpPr txBox="1">
            <a:spLocks noChangeArrowheads="1"/>
          </p:cNvSpPr>
          <p:nvPr/>
        </p:nvSpPr>
        <p:spPr bwMode="auto">
          <a:xfrm>
            <a:off x="4890029" y="3903663"/>
            <a:ext cx="1384092"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3. Execute</a:t>
            </a:r>
          </a:p>
        </p:txBody>
      </p:sp>
      <p:sp>
        <p:nvSpPr>
          <p:cNvPr id="2731102" name="Line 94"/>
          <p:cNvSpPr>
            <a:spLocks noChangeShapeType="1"/>
          </p:cNvSpPr>
          <p:nvPr/>
        </p:nvSpPr>
        <p:spPr bwMode="auto">
          <a:xfrm>
            <a:off x="5079832" y="3751263"/>
            <a:ext cx="108390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4" name="Text Box 96"/>
          <p:cNvSpPr txBox="1">
            <a:spLocks noChangeArrowheads="1"/>
          </p:cNvSpPr>
          <p:nvPr/>
        </p:nvSpPr>
        <p:spPr bwMode="auto">
          <a:xfrm>
            <a:off x="6237288" y="3903663"/>
            <a:ext cx="1384300"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4. Memory</a:t>
            </a:r>
          </a:p>
        </p:txBody>
      </p:sp>
      <p:sp>
        <p:nvSpPr>
          <p:cNvPr id="2731105" name="Line 97"/>
          <p:cNvSpPr>
            <a:spLocks noChangeShapeType="1"/>
          </p:cNvSpPr>
          <p:nvPr/>
        </p:nvSpPr>
        <p:spPr bwMode="auto">
          <a:xfrm flipV="1">
            <a:off x="6383867" y="3742267"/>
            <a:ext cx="1236133"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7" name="Text Box 99"/>
          <p:cNvSpPr txBox="1">
            <a:spLocks noChangeArrowheads="1"/>
          </p:cNvSpPr>
          <p:nvPr/>
        </p:nvSpPr>
        <p:spPr bwMode="auto">
          <a:xfrm>
            <a:off x="7672388" y="3751263"/>
            <a:ext cx="1058821"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dirty="0">
                <a:solidFill>
                  <a:schemeClr val="accent2"/>
                </a:solidFill>
              </a:rPr>
              <a:t>5. Write</a:t>
            </a:r>
            <a:br>
              <a:rPr lang="en-US" sz="2000" dirty="0">
                <a:solidFill>
                  <a:schemeClr val="accent2"/>
                </a:solidFill>
              </a:rPr>
            </a:br>
            <a:r>
              <a:rPr lang="en-US" sz="2000" dirty="0">
                <a:solidFill>
                  <a:schemeClr val="accent2"/>
                </a:solidFill>
              </a:rPr>
              <a:t>Back</a:t>
            </a:r>
          </a:p>
        </p:txBody>
      </p:sp>
      <p:sp>
        <p:nvSpPr>
          <p:cNvPr id="2731108" name="Line 100"/>
          <p:cNvSpPr>
            <a:spLocks noChangeShapeType="1"/>
          </p:cNvSpPr>
          <p:nvPr/>
        </p:nvSpPr>
        <p:spPr bwMode="auto">
          <a:xfrm>
            <a:off x="7874000" y="3742267"/>
            <a:ext cx="844550"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101" name="Title 100"/>
          <p:cNvSpPr>
            <a:spLocks noGrp="1"/>
          </p:cNvSpPr>
          <p:nvPr>
            <p:ph type="title"/>
          </p:nvPr>
        </p:nvSpPr>
        <p:spPr>
          <a:xfrm>
            <a:off x="474133" y="0"/>
            <a:ext cx="8229600" cy="1049867"/>
          </a:xfrm>
        </p:spPr>
        <p:txBody>
          <a:bodyPr/>
          <a:lstStyle/>
          <a:p>
            <a:r>
              <a:rPr lang="en-US" dirty="0" smtClean="0"/>
              <a:t>Pipeline registers</a:t>
            </a:r>
            <a:endParaRPr lang="en-US" dirty="0"/>
          </a:p>
        </p:txBody>
      </p:sp>
      <p:sp>
        <p:nvSpPr>
          <p:cNvPr id="102" name="Content Placeholder 101"/>
          <p:cNvSpPr>
            <a:spLocks noGrp="1"/>
          </p:cNvSpPr>
          <p:nvPr>
            <p:ph idx="1"/>
          </p:nvPr>
        </p:nvSpPr>
        <p:spPr>
          <a:xfrm>
            <a:off x="491067" y="4588933"/>
            <a:ext cx="8229600" cy="2269067"/>
          </a:xfrm>
        </p:spPr>
        <p:txBody>
          <a:bodyPr/>
          <a:lstStyle/>
          <a:p>
            <a:r>
              <a:rPr lang="en-US" dirty="0" smtClean="0"/>
              <a:t>Need registers between stages</a:t>
            </a:r>
          </a:p>
          <a:p>
            <a:pPr lvl="1"/>
            <a:r>
              <a:rPr lang="en-US" dirty="0" smtClean="0"/>
              <a:t>To hold information produced in previous cycle</a:t>
            </a:r>
            <a:endParaRPr lang="en-AU" dirty="0" smtClean="0"/>
          </a:p>
        </p:txBody>
      </p:sp>
      <p:sp>
        <p:nvSpPr>
          <p:cNvPr id="57" name="Rectangle 56"/>
          <p:cNvSpPr/>
          <p:nvPr/>
        </p:nvSpPr>
        <p:spPr>
          <a:xfrm>
            <a:off x="3335867" y="10160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4876801" y="10160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6197602" y="9652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653869" y="965199"/>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AU"/>
              <a:t>Chapter 4 — The Processor — </a:t>
            </a:r>
            <a:fld id="{9122825A-38E8-D741-A004-DD041B4028F4}" type="slidenum">
              <a:rPr lang="en-AU"/>
              <a:pPr/>
              <a:t>14</a:t>
            </a:fld>
            <a:endParaRPr lang="en-AU"/>
          </a:p>
        </p:txBody>
      </p:sp>
      <p:pic>
        <p:nvPicPr>
          <p:cNvPr id="362503" name="Picture 7" descr="f04-35-P374493"/>
          <p:cNvPicPr>
            <a:picLocks noChangeAspect="1" noChangeArrowheads="1"/>
          </p:cNvPicPr>
          <p:nvPr/>
        </p:nvPicPr>
        <p:blipFill>
          <a:blip r:embed="rId3"/>
          <a:srcRect/>
          <a:stretch>
            <a:fillRect/>
          </a:stretch>
        </p:blipFill>
        <p:spPr bwMode="auto">
          <a:xfrm>
            <a:off x="755650" y="2492375"/>
            <a:ext cx="7993063" cy="3681413"/>
          </a:xfrm>
          <a:prstGeom prst="rect">
            <a:avLst/>
          </a:prstGeom>
          <a:noFill/>
        </p:spPr>
      </p:pic>
      <p:sp>
        <p:nvSpPr>
          <p:cNvPr id="362498" name="Rectangle 2"/>
          <p:cNvSpPr>
            <a:spLocks noGrp="1" noChangeArrowheads="1"/>
          </p:cNvSpPr>
          <p:nvPr>
            <p:ph type="title"/>
          </p:nvPr>
        </p:nvSpPr>
        <p:spPr/>
        <p:txBody>
          <a:bodyPr/>
          <a:lstStyle/>
          <a:p>
            <a:r>
              <a:rPr lang="en-US" dirty="0" smtClean="0"/>
              <a:t>More Detailed Pipeline</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AU"/>
              <a:t>Chapter 4 — The Processor — </a:t>
            </a:r>
            <a:fld id="{5B8460E9-857A-554A-BA75-7832E90D9117}" type="slidenum">
              <a:rPr lang="en-AU"/>
              <a:pPr/>
              <a:t>15</a:t>
            </a:fld>
            <a:endParaRPr lang="en-AU"/>
          </a:p>
        </p:txBody>
      </p:sp>
      <p:pic>
        <p:nvPicPr>
          <p:cNvPr id="366599" name="Picture 7" descr="f04-36-P374493-IF"/>
          <p:cNvPicPr>
            <a:picLocks noChangeAspect="1" noChangeArrowheads="1"/>
          </p:cNvPicPr>
          <p:nvPr/>
        </p:nvPicPr>
        <p:blipFill>
          <a:blip r:embed="rId3"/>
          <a:srcRect/>
          <a:stretch>
            <a:fillRect/>
          </a:stretch>
        </p:blipFill>
        <p:spPr bwMode="auto">
          <a:xfrm>
            <a:off x="684213" y="1420813"/>
            <a:ext cx="8186737" cy="4395787"/>
          </a:xfrm>
          <a:prstGeom prst="rect">
            <a:avLst/>
          </a:prstGeom>
          <a:noFill/>
        </p:spPr>
      </p:pic>
      <p:sp>
        <p:nvSpPr>
          <p:cNvPr id="366594" name="Rectangle 2"/>
          <p:cNvSpPr>
            <a:spLocks noGrp="1" noChangeArrowheads="1"/>
          </p:cNvSpPr>
          <p:nvPr>
            <p:ph type="title"/>
          </p:nvPr>
        </p:nvSpPr>
        <p:spPr/>
        <p:txBody>
          <a:bodyPr/>
          <a:lstStyle/>
          <a:p>
            <a:r>
              <a:rPr lang="en-US"/>
              <a:t>IF for Load, Store, …</a:t>
            </a:r>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AU"/>
              <a:t>Chapter 4 — The Processor — </a:t>
            </a:r>
            <a:fld id="{3C2971E2-C7F2-C244-B4E5-7823748558C0}" type="slidenum">
              <a:rPr lang="en-AU"/>
              <a:pPr/>
              <a:t>16</a:t>
            </a:fld>
            <a:endParaRPr lang="en-AU"/>
          </a:p>
        </p:txBody>
      </p:sp>
      <p:pic>
        <p:nvPicPr>
          <p:cNvPr id="368647" name="Picture 7" descr="f04-36-P374493-ID"/>
          <p:cNvPicPr>
            <a:picLocks noChangeAspect="1" noChangeArrowheads="1"/>
          </p:cNvPicPr>
          <p:nvPr/>
        </p:nvPicPr>
        <p:blipFill>
          <a:blip r:embed="rId3"/>
          <a:srcRect/>
          <a:stretch>
            <a:fillRect/>
          </a:stretch>
        </p:blipFill>
        <p:spPr bwMode="auto">
          <a:xfrm>
            <a:off x="684213" y="1452563"/>
            <a:ext cx="8183562" cy="4383087"/>
          </a:xfrm>
          <a:prstGeom prst="rect">
            <a:avLst/>
          </a:prstGeom>
          <a:noFill/>
        </p:spPr>
      </p:pic>
      <p:sp>
        <p:nvSpPr>
          <p:cNvPr id="368642" name="Rectangle 2"/>
          <p:cNvSpPr>
            <a:spLocks noGrp="1" noChangeArrowheads="1"/>
          </p:cNvSpPr>
          <p:nvPr>
            <p:ph type="title"/>
          </p:nvPr>
        </p:nvSpPr>
        <p:spPr/>
        <p:txBody>
          <a:bodyPr/>
          <a:lstStyle/>
          <a:p>
            <a:r>
              <a:rPr lang="en-US"/>
              <a:t>ID for Load, Store, …</a:t>
            </a:r>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AU"/>
              <a:t>Chapter 4 — The Processor — </a:t>
            </a:r>
            <a:fld id="{66BDDD3A-FB1D-BD49-97D4-68410C44F272}" type="slidenum">
              <a:rPr lang="en-AU"/>
              <a:pPr/>
              <a:t>17</a:t>
            </a:fld>
            <a:endParaRPr lang="en-AU"/>
          </a:p>
        </p:txBody>
      </p:sp>
      <p:pic>
        <p:nvPicPr>
          <p:cNvPr id="370694" name="Picture 6" descr="f04-37-P374493"/>
          <p:cNvPicPr>
            <a:picLocks noChangeAspect="1" noChangeArrowheads="1"/>
          </p:cNvPicPr>
          <p:nvPr/>
        </p:nvPicPr>
        <p:blipFill>
          <a:blip r:embed="rId3"/>
          <a:srcRect/>
          <a:stretch>
            <a:fillRect/>
          </a:stretch>
        </p:blipFill>
        <p:spPr bwMode="auto">
          <a:xfrm>
            <a:off x="755650" y="1341438"/>
            <a:ext cx="8137525" cy="4462462"/>
          </a:xfrm>
          <a:prstGeom prst="rect">
            <a:avLst/>
          </a:prstGeom>
          <a:noFill/>
        </p:spPr>
      </p:pic>
      <p:sp>
        <p:nvSpPr>
          <p:cNvPr id="370690" name="Rectangle 2"/>
          <p:cNvSpPr>
            <a:spLocks noGrp="1" noChangeArrowheads="1"/>
          </p:cNvSpPr>
          <p:nvPr>
            <p:ph type="title"/>
          </p:nvPr>
        </p:nvSpPr>
        <p:spPr/>
        <p:txBody>
          <a:bodyPr/>
          <a:lstStyle/>
          <a:p>
            <a:r>
              <a:rPr lang="en-US"/>
              <a:t>EX for Load</a:t>
            </a:r>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AU"/>
              <a:t>Chapter 4 — The Processor — </a:t>
            </a:r>
            <a:fld id="{EF7736B4-9A3B-D34C-A1CA-D7B1D36173B9}" type="slidenum">
              <a:rPr lang="en-AU"/>
              <a:pPr/>
              <a:t>18</a:t>
            </a:fld>
            <a:endParaRPr lang="en-AU"/>
          </a:p>
        </p:txBody>
      </p:sp>
      <p:pic>
        <p:nvPicPr>
          <p:cNvPr id="372743" name="Picture 7" descr="f04-38-P374493-MEM"/>
          <p:cNvPicPr>
            <a:picLocks noChangeAspect="1" noChangeArrowheads="1"/>
          </p:cNvPicPr>
          <p:nvPr/>
        </p:nvPicPr>
        <p:blipFill>
          <a:blip r:embed="rId3"/>
          <a:srcRect/>
          <a:stretch>
            <a:fillRect/>
          </a:stretch>
        </p:blipFill>
        <p:spPr bwMode="auto">
          <a:xfrm>
            <a:off x="719138" y="1463675"/>
            <a:ext cx="8183562" cy="4425950"/>
          </a:xfrm>
          <a:prstGeom prst="rect">
            <a:avLst/>
          </a:prstGeom>
          <a:noFill/>
        </p:spPr>
      </p:pic>
      <p:sp>
        <p:nvSpPr>
          <p:cNvPr id="372738" name="Rectangle 2"/>
          <p:cNvSpPr>
            <a:spLocks noGrp="1" noChangeArrowheads="1"/>
          </p:cNvSpPr>
          <p:nvPr>
            <p:ph type="title"/>
          </p:nvPr>
        </p:nvSpPr>
        <p:spPr/>
        <p:txBody>
          <a:bodyPr/>
          <a:lstStyle/>
          <a:p>
            <a:r>
              <a:rPr lang="en-US"/>
              <a:t>MEM for Load</a:t>
            </a:r>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en-AU"/>
              <a:t>Chapter 4 — The Processor — </a:t>
            </a:r>
            <a:fld id="{6A9B2487-5454-B04B-8DD2-C4FA8D00E1C4}" type="slidenum">
              <a:rPr lang="en-AU"/>
              <a:pPr/>
              <a:t>19</a:t>
            </a:fld>
            <a:endParaRPr lang="en-AU"/>
          </a:p>
        </p:txBody>
      </p:sp>
      <p:pic>
        <p:nvPicPr>
          <p:cNvPr id="374794" name="Picture 10" descr="f04-38-P374493-WB"/>
          <p:cNvPicPr>
            <a:picLocks noChangeAspect="1" noChangeArrowheads="1"/>
          </p:cNvPicPr>
          <p:nvPr/>
        </p:nvPicPr>
        <p:blipFill>
          <a:blip r:embed="rId3"/>
          <a:srcRect/>
          <a:stretch>
            <a:fillRect/>
          </a:stretch>
        </p:blipFill>
        <p:spPr bwMode="auto">
          <a:xfrm>
            <a:off x="752475" y="1511300"/>
            <a:ext cx="8191500" cy="4318000"/>
          </a:xfrm>
          <a:prstGeom prst="rect">
            <a:avLst/>
          </a:prstGeom>
          <a:noFill/>
        </p:spPr>
      </p:pic>
      <p:sp>
        <p:nvSpPr>
          <p:cNvPr id="374786" name="Rectangle 2"/>
          <p:cNvSpPr>
            <a:spLocks noGrp="1" noChangeArrowheads="1"/>
          </p:cNvSpPr>
          <p:nvPr>
            <p:ph type="title"/>
          </p:nvPr>
        </p:nvSpPr>
        <p:spPr/>
        <p:txBody>
          <a:bodyPr/>
          <a:lstStyle/>
          <a:p>
            <a:r>
              <a:rPr lang="en-US"/>
              <a:t>WB for Load</a:t>
            </a:r>
            <a:endParaRPr lang="en-AU"/>
          </a:p>
        </p:txBody>
      </p:sp>
      <p:sp>
        <p:nvSpPr>
          <p:cNvPr id="374788" name="Oval 4"/>
          <p:cNvSpPr>
            <a:spLocks noChangeArrowheads="1"/>
          </p:cNvSpPr>
          <p:nvPr/>
        </p:nvSpPr>
        <p:spPr bwMode="auto">
          <a:xfrm>
            <a:off x="3059113" y="4076700"/>
            <a:ext cx="865187"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74789" name="AutoShape 5"/>
          <p:cNvSpPr>
            <a:spLocks/>
          </p:cNvSpPr>
          <p:nvPr/>
        </p:nvSpPr>
        <p:spPr bwMode="auto">
          <a:xfrm>
            <a:off x="1187450" y="5084763"/>
            <a:ext cx="1063625" cy="865187"/>
          </a:xfrm>
          <a:prstGeom prst="borderCallout1">
            <a:avLst>
              <a:gd name="adj1" fmla="val 13213"/>
              <a:gd name="adj2" fmla="val 107162"/>
              <a:gd name="adj3" fmla="val -52292"/>
              <a:gd name="adj4" fmla="val 167912"/>
            </a:avLst>
          </a:prstGeom>
          <a:solidFill>
            <a:schemeClr val="accent1"/>
          </a:solidFill>
          <a:ln w="12700">
            <a:solidFill>
              <a:schemeClr val="tx1"/>
            </a:solidFill>
            <a:miter lim="800000"/>
            <a:headEnd/>
            <a:tailEnd type="triangle" w="med" len="med"/>
          </a:ln>
          <a:effectLst/>
        </p:spPr>
        <p:txBody>
          <a:bodyPr>
            <a:prstTxWarp prst="textNoShape">
              <a:avLst/>
            </a:prstTxWarp>
          </a:bodyPr>
          <a:lstStyle/>
          <a:p>
            <a:r>
              <a:rPr lang="en-US"/>
              <a:t>Wrong</a:t>
            </a:r>
            <a:br>
              <a:rPr lang="en-US"/>
            </a:br>
            <a:r>
              <a:rPr lang="en-US"/>
              <a:t>register</a:t>
            </a:r>
            <a:br>
              <a:rPr lang="en-US"/>
            </a:br>
            <a:r>
              <a:rPr lang="en-US"/>
              <a:t>number</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4789"/>
                                        </p:tgtEl>
                                        <p:attrNameLst>
                                          <p:attrName>style.visibility</p:attrName>
                                        </p:attrNameLst>
                                      </p:cBhvr>
                                      <p:to>
                                        <p:strVal val="visible"/>
                                      </p:to>
                                    </p:set>
                                    <p:animEffect transition="in" filter="fade">
                                      <p:cBhvr>
                                        <p:cTn id="7" dur="1000"/>
                                        <p:tgtEl>
                                          <p:spTgt spid="37478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4788"/>
                                        </p:tgtEl>
                                        <p:attrNameLst>
                                          <p:attrName>style.visibility</p:attrName>
                                        </p:attrNameLst>
                                      </p:cBhvr>
                                      <p:to>
                                        <p:strVal val="visible"/>
                                      </p:to>
                                    </p:set>
                                    <p:animEffect transition="in" filter="fade">
                                      <p:cBhvr>
                                        <p:cTn id="10" dur="1000"/>
                                        <p:tgtEl>
                                          <p:spTgt spid="374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8" grpId="0" animBg="1"/>
      <p:bldP spid="374789"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a:t>
            </a:r>
          </a:p>
          <a:p>
            <a:r>
              <a:rPr lang="en-US" dirty="0" smtClean="0"/>
              <a:t>Pipelined Execution</a:t>
            </a:r>
          </a:p>
          <a:p>
            <a:r>
              <a:rPr lang="en-US" dirty="0" smtClean="0"/>
              <a:t>Pipelined </a:t>
            </a:r>
            <a:r>
              <a:rPr lang="en-US" dirty="0" err="1" smtClean="0"/>
              <a:t>Datapath</a:t>
            </a:r>
            <a:endParaRPr lang="en-US" dirty="0" smtClean="0"/>
          </a:p>
          <a:p>
            <a:r>
              <a:rPr lang="en-US" dirty="0" err="1" smtClean="0"/>
              <a:t>Administrivia</a:t>
            </a:r>
            <a:endParaRPr lang="en-US" dirty="0" smtClean="0"/>
          </a:p>
          <a:p>
            <a:r>
              <a:rPr lang="en-US" dirty="0" smtClean="0"/>
              <a:t>Pipeline Hazards</a:t>
            </a:r>
          </a:p>
          <a:p>
            <a:r>
              <a:rPr lang="en-US" dirty="0" smtClean="0"/>
              <a:t>Peer Instruction</a:t>
            </a:r>
          </a:p>
          <a:p>
            <a:r>
              <a:rPr lang="en-US" dirty="0" smtClean="0"/>
              <a:t>Summary</a:t>
            </a:r>
          </a:p>
        </p:txBody>
      </p:sp>
      <p:sp>
        <p:nvSpPr>
          <p:cNvPr id="7" name="Date Placeholder 6"/>
          <p:cNvSpPr>
            <a:spLocks noGrp="1"/>
          </p:cNvSpPr>
          <p:nvPr>
            <p:ph type="dt" sz="half" idx="10"/>
          </p:nvPr>
        </p:nvSpPr>
        <p:spPr/>
        <p:txBody>
          <a:bodyPr/>
          <a:lstStyle/>
          <a:p>
            <a:fld id="{E9CB320A-DB69-7540-B38C-E0C0E1D81B55}" type="datetime1">
              <a:rPr lang="en-US" smtClean="0"/>
              <a:pPr/>
              <a:t>11/3/10</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2</a:t>
            </a:fld>
            <a:endParaRPr lang="en-US" dirty="0"/>
          </a:p>
        </p:txBody>
      </p:sp>
      <p:sp>
        <p:nvSpPr>
          <p:cNvPr id="9" name="Footer Placeholder 8"/>
          <p:cNvSpPr>
            <a:spLocks noGrp="1"/>
          </p:cNvSpPr>
          <p:nvPr>
            <p:ph type="ftr" sz="quarter" idx="11"/>
          </p:nvPr>
        </p:nvSpPr>
        <p:spPr/>
        <p:txBody>
          <a:bodyPr/>
          <a:lstStyle/>
          <a:p>
            <a:r>
              <a:rPr lang="en-US" smtClean="0"/>
              <a:t>Fall 2010 -- Lecture #27</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AU"/>
              <a:t>Chapter 4 — The Processor — </a:t>
            </a:r>
            <a:fld id="{73021D03-C02C-2C46-8A72-4E1C1DD43971}" type="slidenum">
              <a:rPr lang="en-AU"/>
              <a:pPr/>
              <a:t>20</a:t>
            </a:fld>
            <a:endParaRPr lang="en-AU"/>
          </a:p>
        </p:txBody>
      </p:sp>
      <p:pic>
        <p:nvPicPr>
          <p:cNvPr id="376838" name="Picture 6" descr="f04-41-P374493"/>
          <p:cNvPicPr>
            <a:picLocks noChangeAspect="1" noChangeArrowheads="1"/>
          </p:cNvPicPr>
          <p:nvPr/>
        </p:nvPicPr>
        <p:blipFill>
          <a:blip r:embed="rId3"/>
          <a:srcRect/>
          <a:stretch>
            <a:fillRect/>
          </a:stretch>
        </p:blipFill>
        <p:spPr bwMode="auto">
          <a:xfrm>
            <a:off x="744538" y="2057400"/>
            <a:ext cx="8183562" cy="3771900"/>
          </a:xfrm>
          <a:prstGeom prst="rect">
            <a:avLst/>
          </a:prstGeom>
          <a:noFill/>
        </p:spPr>
      </p:pic>
      <p:sp>
        <p:nvSpPr>
          <p:cNvPr id="376834" name="Rectangle 2"/>
          <p:cNvSpPr>
            <a:spLocks noGrp="1" noChangeArrowheads="1"/>
          </p:cNvSpPr>
          <p:nvPr>
            <p:ph type="title"/>
          </p:nvPr>
        </p:nvSpPr>
        <p:spPr/>
        <p:txBody>
          <a:bodyPr/>
          <a:lstStyle/>
          <a:p>
            <a:r>
              <a:rPr lang="en-US"/>
              <a:t>Corrected Datapath for Load</a:t>
            </a:r>
            <a:endParaRPr lang="en-A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75000"/>
                  </a:schemeClr>
                </a:solidFill>
              </a:rPr>
              <a:t>Review</a:t>
            </a:r>
          </a:p>
          <a:p>
            <a:r>
              <a:rPr lang="en-US" dirty="0" smtClean="0">
                <a:solidFill>
                  <a:schemeClr val="bg1">
                    <a:lumMod val="75000"/>
                  </a:schemeClr>
                </a:solidFill>
              </a:rPr>
              <a:t>Pipelined Execution</a:t>
            </a:r>
          </a:p>
          <a:p>
            <a:r>
              <a:rPr lang="en-US" dirty="0" smtClean="0">
                <a:solidFill>
                  <a:schemeClr val="bg1">
                    <a:lumMod val="75000"/>
                  </a:schemeClr>
                </a:solidFill>
              </a:rPr>
              <a:t>Pipelined </a:t>
            </a:r>
            <a:r>
              <a:rPr lang="en-US" dirty="0" err="1" smtClean="0">
                <a:solidFill>
                  <a:schemeClr val="bg1">
                    <a:lumMod val="75000"/>
                  </a:schemeClr>
                </a:solidFill>
              </a:rPr>
              <a:t>Datapath</a:t>
            </a:r>
            <a:endParaRPr lang="en-US" dirty="0" smtClean="0">
              <a:solidFill>
                <a:schemeClr val="bg1">
                  <a:lumMod val="75000"/>
                </a:schemeClr>
              </a:solidFill>
            </a:endParaRPr>
          </a:p>
          <a:p>
            <a:r>
              <a:rPr lang="en-US" dirty="0" err="1" smtClean="0"/>
              <a:t>Administrivia</a:t>
            </a:r>
            <a:endParaRPr lang="en-US" dirty="0" smtClean="0"/>
          </a:p>
          <a:p>
            <a:r>
              <a:rPr lang="en-US" dirty="0" smtClean="0"/>
              <a:t>Pipeline Hazards</a:t>
            </a:r>
          </a:p>
          <a:p>
            <a:r>
              <a:rPr lang="en-US" dirty="0" smtClean="0"/>
              <a:t>Peer Instruction</a:t>
            </a:r>
          </a:p>
          <a:p>
            <a:r>
              <a:rPr lang="en-US" dirty="0" smtClean="0"/>
              <a:t>Summary</a:t>
            </a:r>
          </a:p>
        </p:txBody>
      </p:sp>
      <p:sp>
        <p:nvSpPr>
          <p:cNvPr id="7" name="Date Placeholder 6"/>
          <p:cNvSpPr>
            <a:spLocks noGrp="1"/>
          </p:cNvSpPr>
          <p:nvPr>
            <p:ph type="dt" sz="half" idx="10"/>
          </p:nvPr>
        </p:nvSpPr>
        <p:spPr/>
        <p:txBody>
          <a:bodyPr/>
          <a:lstStyle/>
          <a:p>
            <a:fld id="{E9CB320A-DB69-7540-B38C-E0C0E1D81B55}" type="datetime1">
              <a:rPr lang="en-US" smtClean="0"/>
              <a:pPr/>
              <a:t>11/3/10</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21</a:t>
            </a:fld>
            <a:endParaRPr lang="en-US" dirty="0"/>
          </a:p>
        </p:txBody>
      </p:sp>
      <p:sp>
        <p:nvSpPr>
          <p:cNvPr id="9" name="Footer Placeholder 8"/>
          <p:cNvSpPr>
            <a:spLocks noGrp="1"/>
          </p:cNvSpPr>
          <p:nvPr>
            <p:ph type="ftr" sz="quarter" idx="11"/>
          </p:nvPr>
        </p:nvSpPr>
        <p:spPr/>
        <p:txBody>
          <a:bodyPr/>
          <a:lstStyle/>
          <a:p>
            <a:r>
              <a:rPr lang="en-US" smtClean="0"/>
              <a:t>Fall 2010 -- Lecture #27</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both </a:t>
            </a:r>
            <a:r>
              <a:rPr lang="en-US" dirty="0" err="1" smtClean="0"/>
              <a:t>rt</a:t>
            </a:r>
            <a:r>
              <a:rPr lang="en-US" dirty="0" smtClean="0"/>
              <a:t> and rd as MIPS write </a:t>
            </a:r>
            <a:r>
              <a:rPr lang="en-US" dirty="0" err="1" smtClean="0"/>
              <a:t>reg</a:t>
            </a:r>
            <a:r>
              <a:rPr lang="en-US" dirty="0" smtClean="0"/>
              <a:t>?</a:t>
            </a:r>
            <a:endParaRPr lang="en-US" dirty="0"/>
          </a:p>
        </p:txBody>
      </p:sp>
      <p:sp>
        <p:nvSpPr>
          <p:cNvPr id="3" name="Content Placeholder 2"/>
          <p:cNvSpPr>
            <a:spLocks noGrp="1"/>
          </p:cNvSpPr>
          <p:nvPr>
            <p:ph idx="1"/>
          </p:nvPr>
        </p:nvSpPr>
        <p:spPr>
          <a:xfrm>
            <a:off x="491067" y="2700868"/>
            <a:ext cx="8229600" cy="1176866"/>
          </a:xfrm>
        </p:spPr>
        <p:txBody>
          <a:bodyPr/>
          <a:lstStyle/>
          <a:p>
            <a:r>
              <a:rPr lang="en-US" dirty="0" smtClean="0"/>
              <a:t>Need to have 2 part immediate if 2 sources and 1 destination always in same place</a:t>
            </a:r>
            <a:endParaRPr lang="en-US" dirty="0"/>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dirty="0"/>
          </a:p>
        </p:txBody>
      </p:sp>
      <p:grpSp>
        <p:nvGrpSpPr>
          <p:cNvPr id="8" name="Group 4"/>
          <p:cNvGrpSpPr>
            <a:grpSpLocks/>
          </p:cNvGrpSpPr>
          <p:nvPr/>
        </p:nvGrpSpPr>
        <p:grpSpPr bwMode="auto">
          <a:xfrm>
            <a:off x="1710268" y="1142473"/>
            <a:ext cx="5949950" cy="942975"/>
            <a:chOff x="1918" y="672"/>
            <a:chExt cx="3748" cy="594"/>
          </a:xfrm>
        </p:grpSpPr>
        <p:grpSp>
          <p:nvGrpSpPr>
            <p:cNvPr id="9" name="Group 5"/>
            <p:cNvGrpSpPr>
              <a:grpSpLocks/>
            </p:cNvGrpSpPr>
            <p:nvPr/>
          </p:nvGrpSpPr>
          <p:grpSpPr bwMode="auto">
            <a:xfrm>
              <a:off x="1918" y="672"/>
              <a:ext cx="3748" cy="402"/>
              <a:chOff x="1918" y="672"/>
              <a:chExt cx="3748" cy="402"/>
            </a:xfrm>
          </p:grpSpPr>
          <p:grpSp>
            <p:nvGrpSpPr>
              <p:cNvPr id="16" name="Group 6"/>
              <p:cNvGrpSpPr>
                <a:grpSpLocks/>
              </p:cNvGrpSpPr>
              <p:nvPr/>
            </p:nvGrpSpPr>
            <p:grpSpPr bwMode="auto">
              <a:xfrm>
                <a:off x="1979" y="864"/>
                <a:ext cx="3607" cy="210"/>
                <a:chOff x="1979" y="864"/>
                <a:chExt cx="3607" cy="210"/>
              </a:xfrm>
            </p:grpSpPr>
            <p:sp>
              <p:nvSpPr>
                <p:cNvPr id="24"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5" name="Group 8"/>
                <p:cNvGrpSpPr>
                  <a:grpSpLocks/>
                </p:cNvGrpSpPr>
                <p:nvPr/>
              </p:nvGrpSpPr>
              <p:grpSpPr bwMode="auto">
                <a:xfrm>
                  <a:off x="1979" y="864"/>
                  <a:ext cx="3607" cy="210"/>
                  <a:chOff x="1979" y="864"/>
                  <a:chExt cx="3607" cy="210"/>
                </a:xfrm>
              </p:grpSpPr>
              <p:grpSp>
                <p:nvGrpSpPr>
                  <p:cNvPr id="26" name="Group 9"/>
                  <p:cNvGrpSpPr>
                    <a:grpSpLocks/>
                  </p:cNvGrpSpPr>
                  <p:nvPr/>
                </p:nvGrpSpPr>
                <p:grpSpPr bwMode="auto">
                  <a:xfrm>
                    <a:off x="1979" y="864"/>
                    <a:ext cx="624" cy="210"/>
                    <a:chOff x="1979" y="864"/>
                    <a:chExt cx="624" cy="210"/>
                  </a:xfrm>
                </p:grpSpPr>
                <p:sp>
                  <p:nvSpPr>
                    <p:cNvPr id="42"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3"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7" name="Group 12"/>
                  <p:cNvGrpSpPr>
                    <a:grpSpLocks/>
                  </p:cNvGrpSpPr>
                  <p:nvPr/>
                </p:nvGrpSpPr>
                <p:grpSpPr bwMode="auto">
                  <a:xfrm>
                    <a:off x="2611" y="864"/>
                    <a:ext cx="580" cy="210"/>
                    <a:chOff x="2611" y="864"/>
                    <a:chExt cx="580" cy="210"/>
                  </a:xfrm>
                </p:grpSpPr>
                <p:sp>
                  <p:nvSpPr>
                    <p:cNvPr id="40"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1"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8" name="Group 15"/>
                  <p:cNvGrpSpPr>
                    <a:grpSpLocks/>
                  </p:cNvGrpSpPr>
                  <p:nvPr/>
                </p:nvGrpSpPr>
                <p:grpSpPr bwMode="auto">
                  <a:xfrm>
                    <a:off x="3199" y="864"/>
                    <a:ext cx="579" cy="210"/>
                    <a:chOff x="3199" y="864"/>
                    <a:chExt cx="579" cy="210"/>
                  </a:xfrm>
                </p:grpSpPr>
                <p:sp>
                  <p:nvSpPr>
                    <p:cNvPr id="38"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9"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29" name="Group 18"/>
                  <p:cNvGrpSpPr>
                    <a:grpSpLocks/>
                  </p:cNvGrpSpPr>
                  <p:nvPr/>
                </p:nvGrpSpPr>
                <p:grpSpPr bwMode="auto">
                  <a:xfrm>
                    <a:off x="3786" y="864"/>
                    <a:ext cx="579" cy="210"/>
                    <a:chOff x="3786" y="864"/>
                    <a:chExt cx="579" cy="210"/>
                  </a:xfrm>
                </p:grpSpPr>
                <p:sp>
                  <p:nvSpPr>
                    <p:cNvPr id="36"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7"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30" name="Group 21"/>
                  <p:cNvGrpSpPr>
                    <a:grpSpLocks/>
                  </p:cNvGrpSpPr>
                  <p:nvPr/>
                </p:nvGrpSpPr>
                <p:grpSpPr bwMode="auto">
                  <a:xfrm>
                    <a:off x="4373" y="864"/>
                    <a:ext cx="580" cy="210"/>
                    <a:chOff x="4373" y="864"/>
                    <a:chExt cx="580" cy="210"/>
                  </a:xfrm>
                </p:grpSpPr>
                <p:sp>
                  <p:nvSpPr>
                    <p:cNvPr id="34"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31" name="Group 30"/>
                  <p:cNvGrpSpPr>
                    <a:grpSpLocks/>
                  </p:cNvGrpSpPr>
                  <p:nvPr/>
                </p:nvGrpSpPr>
                <p:grpSpPr bwMode="auto">
                  <a:xfrm>
                    <a:off x="4961" y="864"/>
                    <a:ext cx="625" cy="210"/>
                    <a:chOff x="4961" y="864"/>
                    <a:chExt cx="625" cy="210"/>
                  </a:xfrm>
                </p:grpSpPr>
                <p:sp>
                  <p:nvSpPr>
                    <p:cNvPr id="32"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funct</a:t>
                      </a:r>
                    </a:p>
                  </p:txBody>
                </p:sp>
              </p:grpSp>
            </p:grpSp>
          </p:grpSp>
          <p:sp>
            <p:nvSpPr>
              <p:cNvPr id="17"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18"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19"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20"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1"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2"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3"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10"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11"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12"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3"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4"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15"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44" name="Group 62"/>
          <p:cNvGrpSpPr>
            <a:grpSpLocks/>
          </p:cNvGrpSpPr>
          <p:nvPr/>
        </p:nvGrpSpPr>
        <p:grpSpPr bwMode="auto">
          <a:xfrm>
            <a:off x="1744134" y="1850497"/>
            <a:ext cx="5949950" cy="942975"/>
            <a:chOff x="1918" y="1915"/>
            <a:chExt cx="3748" cy="594"/>
          </a:xfrm>
        </p:grpSpPr>
        <p:sp>
          <p:nvSpPr>
            <p:cNvPr id="45" name="Rectangle 63"/>
            <p:cNvSpPr>
              <a:spLocks noChangeArrowheads="1"/>
            </p:cNvSpPr>
            <p:nvPr/>
          </p:nvSpPr>
          <p:spPr bwMode="auto">
            <a:xfrm>
              <a:off x="1983" y="2115"/>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6" name="Group 64"/>
            <p:cNvGrpSpPr>
              <a:grpSpLocks/>
            </p:cNvGrpSpPr>
            <p:nvPr/>
          </p:nvGrpSpPr>
          <p:grpSpPr bwMode="auto">
            <a:xfrm>
              <a:off x="1979" y="2107"/>
              <a:ext cx="624" cy="210"/>
              <a:chOff x="1979" y="2107"/>
              <a:chExt cx="624" cy="210"/>
            </a:xfrm>
          </p:grpSpPr>
          <p:sp>
            <p:nvSpPr>
              <p:cNvPr id="64" name="Rectangle 65"/>
              <p:cNvSpPr>
                <a:spLocks noChangeArrowheads="1"/>
              </p:cNvSpPr>
              <p:nvPr/>
            </p:nvSpPr>
            <p:spPr bwMode="auto">
              <a:xfrm>
                <a:off x="1979" y="2111"/>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 name="Rectangle 66"/>
              <p:cNvSpPr>
                <a:spLocks noChangeArrowheads="1"/>
              </p:cNvSpPr>
              <p:nvPr/>
            </p:nvSpPr>
            <p:spPr bwMode="auto">
              <a:xfrm>
                <a:off x="2161" y="2107"/>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47" name="Group 67"/>
            <p:cNvGrpSpPr>
              <a:grpSpLocks/>
            </p:cNvGrpSpPr>
            <p:nvPr/>
          </p:nvGrpSpPr>
          <p:grpSpPr bwMode="auto">
            <a:xfrm>
              <a:off x="2611" y="2107"/>
              <a:ext cx="580" cy="210"/>
              <a:chOff x="2611" y="2107"/>
              <a:chExt cx="580" cy="210"/>
            </a:xfrm>
          </p:grpSpPr>
          <p:sp>
            <p:nvSpPr>
              <p:cNvPr id="62" name="Rectangle 68"/>
              <p:cNvSpPr>
                <a:spLocks noChangeArrowheads="1"/>
              </p:cNvSpPr>
              <p:nvPr/>
            </p:nvSpPr>
            <p:spPr bwMode="auto">
              <a:xfrm>
                <a:off x="2611" y="2111"/>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 name="Rectangle 69"/>
              <p:cNvSpPr>
                <a:spLocks noChangeArrowheads="1"/>
              </p:cNvSpPr>
              <p:nvPr/>
            </p:nvSpPr>
            <p:spPr bwMode="auto">
              <a:xfrm>
                <a:off x="2776" y="2107"/>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dirty="0" err="1">
                    <a:latin typeface="Times" charset="0"/>
                  </a:rPr>
                  <a:t>rs</a:t>
                </a:r>
                <a:endParaRPr lang="en-US" sz="1600" b="1" dirty="0">
                  <a:latin typeface="Times" charset="0"/>
                </a:endParaRPr>
              </a:p>
            </p:txBody>
          </p:sp>
        </p:grpSp>
        <p:grpSp>
          <p:nvGrpSpPr>
            <p:cNvPr id="48" name="Group 70"/>
            <p:cNvGrpSpPr>
              <a:grpSpLocks/>
            </p:cNvGrpSpPr>
            <p:nvPr/>
          </p:nvGrpSpPr>
          <p:grpSpPr bwMode="auto">
            <a:xfrm>
              <a:off x="3199" y="2107"/>
              <a:ext cx="579" cy="210"/>
              <a:chOff x="3199" y="2107"/>
              <a:chExt cx="579" cy="210"/>
            </a:xfrm>
          </p:grpSpPr>
          <p:sp>
            <p:nvSpPr>
              <p:cNvPr id="60" name="Rectangle 71"/>
              <p:cNvSpPr>
                <a:spLocks noChangeArrowheads="1"/>
              </p:cNvSpPr>
              <p:nvPr/>
            </p:nvSpPr>
            <p:spPr bwMode="auto">
              <a:xfrm>
                <a:off x="3199" y="2111"/>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 name="Rectangle 72"/>
              <p:cNvSpPr>
                <a:spLocks noChangeArrowheads="1"/>
              </p:cNvSpPr>
              <p:nvPr/>
            </p:nvSpPr>
            <p:spPr bwMode="auto">
              <a:xfrm>
                <a:off x="3363" y="2107"/>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49" name="Rectangle 73"/>
            <p:cNvSpPr>
              <a:spLocks noChangeArrowheads="1"/>
            </p:cNvSpPr>
            <p:nvPr/>
          </p:nvSpPr>
          <p:spPr bwMode="auto">
            <a:xfrm>
              <a:off x="3786" y="2111"/>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0" name="Rectangle 74"/>
            <p:cNvSpPr>
              <a:spLocks noChangeArrowheads="1"/>
            </p:cNvSpPr>
            <p:nvPr/>
          </p:nvSpPr>
          <p:spPr bwMode="auto">
            <a:xfrm>
              <a:off x="4289" y="210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51" name="Rectangle 75"/>
            <p:cNvSpPr>
              <a:spLocks noChangeArrowheads="1"/>
            </p:cNvSpPr>
            <p:nvPr/>
          </p:nvSpPr>
          <p:spPr bwMode="auto">
            <a:xfrm>
              <a:off x="5488" y="1915"/>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52" name="Rectangle 76"/>
            <p:cNvSpPr>
              <a:spLocks noChangeArrowheads="1"/>
            </p:cNvSpPr>
            <p:nvPr/>
          </p:nvSpPr>
          <p:spPr bwMode="auto">
            <a:xfrm>
              <a:off x="3590"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53" name="Rectangle 77"/>
            <p:cNvSpPr>
              <a:spLocks noChangeArrowheads="1"/>
            </p:cNvSpPr>
            <p:nvPr/>
          </p:nvSpPr>
          <p:spPr bwMode="auto">
            <a:xfrm>
              <a:off x="3002"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54" name="Rectangle 78"/>
            <p:cNvSpPr>
              <a:spLocks noChangeArrowheads="1"/>
            </p:cNvSpPr>
            <p:nvPr/>
          </p:nvSpPr>
          <p:spPr bwMode="auto">
            <a:xfrm>
              <a:off x="2414"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55" name="Rectangle 79"/>
            <p:cNvSpPr>
              <a:spLocks noChangeArrowheads="1"/>
            </p:cNvSpPr>
            <p:nvPr/>
          </p:nvSpPr>
          <p:spPr bwMode="auto">
            <a:xfrm>
              <a:off x="1918"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dirty="0">
                  <a:latin typeface="Times" charset="0"/>
                </a:rPr>
                <a:t>31</a:t>
              </a:r>
            </a:p>
          </p:txBody>
        </p:sp>
        <p:sp>
          <p:nvSpPr>
            <p:cNvPr id="56" name="Rectangle 80"/>
            <p:cNvSpPr>
              <a:spLocks noChangeArrowheads="1"/>
            </p:cNvSpPr>
            <p:nvPr/>
          </p:nvSpPr>
          <p:spPr bwMode="auto">
            <a:xfrm>
              <a:off x="2143"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57" name="Rectangle 81"/>
            <p:cNvSpPr>
              <a:spLocks noChangeArrowheads="1"/>
            </p:cNvSpPr>
            <p:nvPr/>
          </p:nvSpPr>
          <p:spPr bwMode="auto">
            <a:xfrm>
              <a:off x="4448" y="2299"/>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58" name="Rectangle 82"/>
            <p:cNvSpPr>
              <a:spLocks noChangeArrowheads="1"/>
            </p:cNvSpPr>
            <p:nvPr/>
          </p:nvSpPr>
          <p:spPr bwMode="auto">
            <a:xfrm>
              <a:off x="3318"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59" name="Rectangle 83"/>
            <p:cNvSpPr>
              <a:spLocks noChangeArrowheads="1"/>
            </p:cNvSpPr>
            <p:nvPr/>
          </p:nvSpPr>
          <p:spPr bwMode="auto">
            <a:xfrm>
              <a:off x="2731"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78" name="Group 77"/>
          <p:cNvGrpSpPr/>
          <p:nvPr/>
        </p:nvGrpSpPr>
        <p:grpSpPr>
          <a:xfrm>
            <a:off x="1128183" y="3822700"/>
            <a:ext cx="7711017" cy="3035300"/>
            <a:chOff x="1128183" y="3822700"/>
            <a:chExt cx="7711017" cy="3035300"/>
          </a:xfrm>
        </p:grpSpPr>
        <p:grpSp>
          <p:nvGrpSpPr>
            <p:cNvPr id="67" name="Group 66"/>
            <p:cNvGrpSpPr/>
            <p:nvPr/>
          </p:nvGrpSpPr>
          <p:grpSpPr>
            <a:xfrm>
              <a:off x="1128183" y="3822700"/>
              <a:ext cx="7711017" cy="3035300"/>
              <a:chOff x="1128183" y="3822700"/>
              <a:chExt cx="7711017" cy="3035300"/>
            </a:xfrm>
          </p:grpSpPr>
          <p:pic>
            <p:nvPicPr>
              <p:cNvPr id="7" name="Picture 6"/>
              <p:cNvPicPr>
                <a:picLocks noChangeAspect="1"/>
              </p:cNvPicPr>
              <p:nvPr/>
            </p:nvPicPr>
            <p:blipFill>
              <a:blip r:embed="rId2"/>
              <a:stretch>
                <a:fillRect/>
              </a:stretch>
            </p:blipFill>
            <p:spPr>
              <a:xfrm>
                <a:off x="1128183" y="3822700"/>
                <a:ext cx="5397500" cy="3035300"/>
              </a:xfrm>
              <a:prstGeom prst="rect">
                <a:avLst/>
              </a:prstGeom>
            </p:spPr>
          </p:pic>
          <p:sp>
            <p:nvSpPr>
              <p:cNvPr id="66" name="TextBox 65"/>
              <p:cNvSpPr txBox="1"/>
              <p:nvPr/>
            </p:nvSpPr>
            <p:spPr>
              <a:xfrm>
                <a:off x="6468534" y="4639733"/>
                <a:ext cx="2370666" cy="1323439"/>
              </a:xfrm>
              <a:prstGeom prst="rect">
                <a:avLst/>
              </a:prstGeom>
              <a:noFill/>
            </p:spPr>
            <p:txBody>
              <a:bodyPr wrap="square" rtlCol="0">
                <a:spAutoFit/>
              </a:bodyPr>
              <a:lstStyle/>
              <a:p>
                <a:r>
                  <a:rPr lang="en-US" sz="2000" dirty="0" smtClean="0"/>
                  <a:t>SPUR processor</a:t>
                </a:r>
              </a:p>
              <a:p>
                <a:r>
                  <a:rPr lang="en-US" sz="2000" dirty="0" smtClean="0"/>
                  <a:t>(1</a:t>
                </a:r>
                <a:r>
                  <a:rPr lang="en-US" sz="2000" baseline="30000" dirty="0" smtClean="0"/>
                  <a:t>st</a:t>
                </a:r>
                <a:r>
                  <a:rPr lang="en-US" sz="2000" dirty="0" smtClean="0"/>
                  <a:t> project Randy and I worked on together)</a:t>
                </a:r>
                <a:endParaRPr lang="en-US" sz="2000" dirty="0"/>
              </a:p>
            </p:txBody>
          </p:sp>
        </p:grpSp>
        <p:sp>
          <p:nvSpPr>
            <p:cNvPr id="68" name="Rectangle 67"/>
            <p:cNvSpPr/>
            <p:nvPr/>
          </p:nvSpPr>
          <p:spPr>
            <a:xfrm>
              <a:off x="3928533" y="5401733"/>
              <a:ext cx="1998134" cy="355600"/>
            </a:xfrm>
            <a:prstGeom prst="rect">
              <a:avLst/>
            </a:prstGeom>
            <a:gradFill flip="none" rotWithShape="1">
              <a:gsLst>
                <a:gs pos="0">
                  <a:schemeClr val="accent1">
                    <a:tint val="100000"/>
                    <a:shade val="100000"/>
                    <a:satMod val="130000"/>
                    <a:alpha val="10000"/>
                  </a:schemeClr>
                </a:gs>
                <a:gs pos="100000">
                  <a:schemeClr val="accent1">
                    <a:tint val="50000"/>
                    <a:shade val="100000"/>
                    <a:satMod val="350000"/>
                    <a:alpha val="1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4656667" y="6248399"/>
              <a:ext cx="1303866" cy="304801"/>
            </a:xfrm>
            <a:prstGeom prst="rect">
              <a:avLst/>
            </a:prstGeom>
            <a:gradFill flip="none" rotWithShape="1">
              <a:gsLst>
                <a:gs pos="0">
                  <a:schemeClr val="accent1">
                    <a:tint val="100000"/>
                    <a:shade val="100000"/>
                    <a:satMod val="130000"/>
                    <a:alpha val="10000"/>
                  </a:schemeClr>
                </a:gs>
                <a:gs pos="100000">
                  <a:schemeClr val="accent1">
                    <a:tint val="50000"/>
                    <a:shade val="100000"/>
                    <a:satMod val="350000"/>
                    <a:alpha val="1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2387601" y="6248398"/>
              <a:ext cx="694266" cy="287869"/>
            </a:xfrm>
            <a:prstGeom prst="rect">
              <a:avLst/>
            </a:prstGeom>
            <a:gradFill flip="none" rotWithShape="1">
              <a:gsLst>
                <a:gs pos="0">
                  <a:schemeClr val="accent1">
                    <a:tint val="100000"/>
                    <a:shade val="100000"/>
                    <a:satMod val="130000"/>
                    <a:alpha val="10000"/>
                  </a:schemeClr>
                </a:gs>
                <a:gs pos="100000">
                  <a:schemeClr val="accent1">
                    <a:tint val="50000"/>
                    <a:shade val="100000"/>
                    <a:satMod val="350000"/>
                    <a:alpha val="1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2387602" y="4588930"/>
              <a:ext cx="694266" cy="287869"/>
            </a:xfrm>
            <a:prstGeom prst="rect">
              <a:avLst/>
            </a:prstGeom>
            <a:solidFill>
              <a:srgbClr val="C0504D">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2370669" y="5452529"/>
              <a:ext cx="694266" cy="287869"/>
            </a:xfrm>
            <a:prstGeom prst="rect">
              <a:avLst/>
            </a:prstGeom>
            <a:solidFill>
              <a:srgbClr val="C0504D">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3098803" y="4588928"/>
              <a:ext cx="694266" cy="287869"/>
            </a:xfrm>
            <a:prstGeom prst="rect">
              <a:avLst/>
            </a:prstGeom>
            <a:solidFill>
              <a:srgbClr val="008000">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3048004" y="5418660"/>
              <a:ext cx="694266" cy="287869"/>
            </a:xfrm>
            <a:prstGeom prst="rect">
              <a:avLst/>
            </a:prstGeom>
            <a:solidFill>
              <a:srgbClr val="008000">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3081872" y="6248392"/>
              <a:ext cx="694266" cy="287869"/>
            </a:xfrm>
            <a:prstGeom prst="rect">
              <a:avLst/>
            </a:prstGeom>
            <a:solidFill>
              <a:srgbClr val="008000">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3928540" y="4588924"/>
              <a:ext cx="694266" cy="287869"/>
            </a:xfrm>
            <a:prstGeom prst="rect">
              <a:avLst/>
            </a:prstGeom>
            <a:solidFill>
              <a:schemeClr val="accent6">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3945473" y="6265324"/>
              <a:ext cx="694266" cy="287869"/>
            </a:xfrm>
            <a:prstGeom prst="rect">
              <a:avLst/>
            </a:prstGeom>
            <a:solidFill>
              <a:schemeClr val="accent6">
                <a:alpha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600200"/>
            <a:ext cx="8229600" cy="4732867"/>
          </a:xfrm>
        </p:spPr>
        <p:txBody>
          <a:bodyPr>
            <a:normAutofit fontScale="92500" lnSpcReduction="10000"/>
          </a:bodyPr>
          <a:lstStyle/>
          <a:p>
            <a:r>
              <a:rPr lang="en-US" dirty="0" smtClean="0"/>
              <a:t>Project 3: Thread Level Parallelism + Data Level Parallelism + Cache Optimization</a:t>
            </a:r>
          </a:p>
          <a:p>
            <a:pPr lvl="1"/>
            <a:r>
              <a:rPr lang="en-US" dirty="0" smtClean="0"/>
              <a:t>Due Part 2 due Saturday 11/13</a:t>
            </a:r>
          </a:p>
          <a:p>
            <a:r>
              <a:rPr lang="en-US" dirty="0" smtClean="0"/>
              <a:t>Project 4: Single Cycle Processor in </a:t>
            </a:r>
            <a:r>
              <a:rPr lang="en-US" dirty="0" err="1" smtClean="0"/>
              <a:t>Logicsim</a:t>
            </a:r>
            <a:endParaRPr lang="en-US" dirty="0" smtClean="0"/>
          </a:p>
          <a:p>
            <a:pPr lvl="1"/>
            <a:r>
              <a:rPr lang="en-US" dirty="0" smtClean="0"/>
              <a:t>Due Part 2 due Saturday 11/27</a:t>
            </a:r>
          </a:p>
          <a:p>
            <a:pPr lvl="1"/>
            <a:r>
              <a:rPr lang="en-US" dirty="0" smtClean="0"/>
              <a:t>Face-to-Face grading: Signup for timeslot </a:t>
            </a:r>
            <a:r>
              <a:rPr lang="en-US" smtClean="0"/>
              <a:t>last week</a:t>
            </a:r>
          </a:p>
          <a:p>
            <a:r>
              <a:rPr lang="en-US" dirty="0" smtClean="0"/>
              <a:t>Extra Credit: Fastest Version of Project 3</a:t>
            </a:r>
          </a:p>
          <a:p>
            <a:pPr lvl="1"/>
            <a:r>
              <a:rPr lang="en-US" dirty="0" smtClean="0"/>
              <a:t>Due Monday 11/29 Midnight</a:t>
            </a:r>
          </a:p>
          <a:p>
            <a:r>
              <a:rPr lang="en-US" dirty="0" smtClean="0"/>
              <a:t>Final Review:  TBD (Vote via Survey!)</a:t>
            </a:r>
          </a:p>
          <a:p>
            <a:r>
              <a:rPr lang="en-US" dirty="0" smtClean="0"/>
              <a:t>Final: Mon Dec 13 8AM-11AM (TBD)</a:t>
            </a:r>
          </a:p>
          <a:p>
            <a:pPr lvl="1"/>
            <a:endParaRPr lang="en-US" dirty="0"/>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ChartExport.png"/>
          <p:cNvPicPr>
            <a:picLocks noChangeAspect="1"/>
          </p:cNvPicPr>
          <p:nvPr/>
        </p:nvPicPr>
        <p:blipFill>
          <a:blip r:embed="rId2"/>
          <a:stretch>
            <a:fillRect/>
          </a:stretch>
        </p:blipFill>
        <p:spPr>
          <a:xfrm>
            <a:off x="2436822" y="1112175"/>
            <a:ext cx="7299854" cy="5474891"/>
          </a:xfrm>
          <a:prstGeom prst="rect">
            <a:avLst/>
          </a:prstGeom>
        </p:spPr>
      </p:pic>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idx="1"/>
          </p:nvPr>
        </p:nvSpPr>
        <p:spPr>
          <a:xfrm>
            <a:off x="270932" y="838200"/>
            <a:ext cx="2980268" cy="5562600"/>
          </a:xfrm>
        </p:spPr>
        <p:txBody>
          <a:bodyPr>
            <a:normAutofit/>
          </a:bodyPr>
          <a:lstStyle/>
          <a:p>
            <a:r>
              <a:rPr lang="en-US" dirty="0" smtClean="0"/>
              <a:t>Hours/wk OK? </a:t>
            </a:r>
            <a:r>
              <a:rPr lang="en-US" dirty="0" err="1" smtClean="0"/>
              <a:t>avg</a:t>
            </a:r>
            <a:r>
              <a:rPr lang="en-US" dirty="0" smtClean="0"/>
              <a:t> 13, median 12-14</a:t>
            </a:r>
            <a:br>
              <a:rPr lang="en-US" dirty="0" smtClean="0"/>
            </a:br>
            <a:r>
              <a:rPr lang="en-US" dirty="0" smtClean="0"/>
              <a:t>(4 units = 12 hours)</a:t>
            </a:r>
          </a:p>
          <a:p>
            <a:r>
              <a:rPr lang="en-US" dirty="0" smtClean="0"/>
              <a:t>Since picked earliest time for review, redoing to see if still Thu best (Mon </a:t>
            </a:r>
            <a:r>
              <a:rPr lang="en-US" dirty="0" err="1" smtClean="0"/>
              <a:t>vs</a:t>
            </a:r>
            <a:r>
              <a:rPr lang="en-US" dirty="0" smtClean="0"/>
              <a:t> Thu)</a:t>
            </a:r>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1067" y="0"/>
            <a:ext cx="8229600" cy="1143000"/>
          </a:xfrm>
        </p:spPr>
        <p:txBody>
          <a:bodyPr/>
          <a:lstStyle/>
          <a:p>
            <a:r>
              <a:rPr lang="en-US" dirty="0" smtClean="0"/>
              <a:t>Computers in the News</a:t>
            </a:r>
            <a:endParaRPr lang="en-US" dirty="0"/>
          </a:p>
        </p:txBody>
      </p:sp>
      <p:sp>
        <p:nvSpPr>
          <p:cNvPr id="3" name="Content Placeholder 2"/>
          <p:cNvSpPr>
            <a:spLocks noGrp="1"/>
          </p:cNvSpPr>
          <p:nvPr>
            <p:ph idx="1"/>
          </p:nvPr>
        </p:nvSpPr>
        <p:spPr>
          <a:xfrm>
            <a:off x="474133" y="914401"/>
            <a:ext cx="8669867" cy="5689599"/>
          </a:xfrm>
        </p:spPr>
        <p:txBody>
          <a:bodyPr>
            <a:normAutofit fontScale="85000" lnSpcReduction="10000"/>
          </a:bodyPr>
          <a:lstStyle/>
          <a:p>
            <a:r>
              <a:rPr lang="en-US" dirty="0" smtClean="0"/>
              <a:t>Giants win World Series! (4-1 over Dallas Texas Rangers)</a:t>
            </a:r>
          </a:p>
          <a:p>
            <a:r>
              <a:rPr lang="en-US" dirty="0" smtClean="0"/>
              <a:t>“S.F. Giants using tech to their advantage”</a:t>
            </a:r>
          </a:p>
          <a:p>
            <a:pPr lvl="1"/>
            <a:r>
              <a:rPr lang="en-US" b="1" dirty="0" smtClean="0"/>
              <a:t>Therese </a:t>
            </a:r>
            <a:r>
              <a:rPr lang="en-US" b="1" dirty="0" err="1" smtClean="0"/>
              <a:t>Poletti</a:t>
            </a:r>
            <a:r>
              <a:rPr lang="en-US" b="1" dirty="0" smtClean="0"/>
              <a:t>, </a:t>
            </a:r>
            <a:r>
              <a:rPr lang="en-US" b="1" dirty="0" err="1" smtClean="0"/>
              <a:t>MarketWatch</a:t>
            </a:r>
            <a:r>
              <a:rPr lang="en-US" b="1" dirty="0" smtClean="0"/>
              <a:t> , 10/29/10</a:t>
            </a:r>
          </a:p>
          <a:p>
            <a:r>
              <a:rPr lang="en-US" b="1" dirty="0" smtClean="0"/>
              <a:t>“</a:t>
            </a:r>
            <a:r>
              <a:rPr lang="en-US" dirty="0" smtClean="0"/>
              <a:t>Giants were an early user of tech, and it looks like these investments are paying off.”</a:t>
            </a:r>
          </a:p>
          <a:p>
            <a:pPr lvl="1"/>
            <a:r>
              <a:rPr lang="en-US" dirty="0" smtClean="0"/>
              <a:t>Bill </a:t>
            </a:r>
            <a:r>
              <a:rPr lang="en-US" dirty="0" err="1" smtClean="0"/>
              <a:t>Neukom</a:t>
            </a:r>
            <a:r>
              <a:rPr lang="en-US" dirty="0" smtClean="0"/>
              <a:t> (chief executive) @ Microsoft 25 years</a:t>
            </a:r>
          </a:p>
          <a:p>
            <a:pPr lvl="1"/>
            <a:r>
              <a:rPr lang="en-US" dirty="0" smtClean="0"/>
              <a:t>Scouts given cameras to upload video of prospects</a:t>
            </a:r>
          </a:p>
          <a:p>
            <a:pPr lvl="1"/>
            <a:r>
              <a:rPr lang="en-US" dirty="0" smtClean="0"/>
              <a:t>XO Sports </a:t>
            </a:r>
            <a:r>
              <a:rPr lang="en-US" dirty="0" err="1" smtClean="0"/>
              <a:t>Sportsmotion</a:t>
            </a:r>
            <a:r>
              <a:rPr lang="en-US" dirty="0" smtClean="0"/>
              <a:t>, which outfits players with sensors that measure everything they do: player development, evaluate talent, rehab after injury (swing changed?)</a:t>
            </a:r>
          </a:p>
          <a:p>
            <a:pPr lvl="1"/>
            <a:r>
              <a:rPr lang="en-US" dirty="0" smtClean="0"/>
              <a:t>Internal SW development team to mine data for scouting (other teams use standard SW packages)</a:t>
            </a:r>
          </a:p>
          <a:p>
            <a:pPr lvl="1"/>
            <a:r>
              <a:rPr lang="en-US" dirty="0" smtClean="0"/>
              <a:t>266 Cisco Wi-Fi access points throughout park; 1</a:t>
            </a:r>
            <a:r>
              <a:rPr lang="en-US" baseline="30000" dirty="0" smtClean="0"/>
              <a:t>st</a:t>
            </a:r>
            <a:r>
              <a:rPr lang="en-US" dirty="0" smtClean="0"/>
              <a:t> in 2004</a:t>
            </a:r>
          </a:p>
          <a:p>
            <a:pPr lvl="1"/>
            <a:r>
              <a:rPr lang="en-US" dirty="0" smtClean="0"/>
              <a:t>Voice over IP to save $ internally for SF Giants</a:t>
            </a:r>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dirty="0"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8963" name="Rectangle 3"/>
          <p:cNvSpPr>
            <a:spLocks noGrp="1" noChangeArrowheads="1"/>
          </p:cNvSpPr>
          <p:nvPr>
            <p:ph type="body" idx="1"/>
          </p:nvPr>
        </p:nvSpPr>
        <p:spPr>
          <a:xfrm>
            <a:off x="381000" y="5029200"/>
            <a:ext cx="8610600" cy="1146175"/>
          </a:xfrm>
          <a:noFill/>
          <a:ln/>
        </p:spPr>
        <p:txBody>
          <a:bodyPr>
            <a:normAutofit fontScale="85000" lnSpcReduction="10000"/>
          </a:bodyPr>
          <a:lstStyle/>
          <a:p>
            <a:r>
              <a:rPr lang="en-US" dirty="0"/>
              <a:t>Every instruction must take same number of steps, also called pipeline “</a:t>
            </a:r>
            <a:r>
              <a:rPr lang="en-US" u="sng" dirty="0">
                <a:solidFill>
                  <a:schemeClr val="accent1"/>
                </a:solidFill>
              </a:rPr>
              <a:t>stages</a:t>
            </a:r>
            <a:r>
              <a:rPr lang="en-US" dirty="0"/>
              <a:t>”, so some will go idle sometimes</a:t>
            </a:r>
          </a:p>
        </p:txBody>
      </p:sp>
      <p:grpSp>
        <p:nvGrpSpPr>
          <p:cNvPr id="2" name="Group 4"/>
          <p:cNvGrpSpPr>
            <a:grpSpLocks/>
          </p:cNvGrpSpPr>
          <p:nvPr/>
        </p:nvGrpSpPr>
        <p:grpSpPr bwMode="auto">
          <a:xfrm>
            <a:off x="539750" y="1755775"/>
            <a:ext cx="8362950" cy="3121025"/>
            <a:chOff x="340" y="990"/>
            <a:chExt cx="5268" cy="1966"/>
          </a:xfrm>
        </p:grpSpPr>
        <p:sp>
          <p:nvSpPr>
            <p:cNvPr id="2728965" name="Rectangle 5"/>
            <p:cNvSpPr>
              <a:spLocks noChangeArrowheads="1"/>
            </p:cNvSpPr>
            <p:nvPr/>
          </p:nvSpPr>
          <p:spPr bwMode="auto">
            <a:xfrm>
              <a:off x="344" y="101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66" name="Rectangle 6"/>
            <p:cNvSpPr>
              <a:spLocks noChangeArrowheads="1"/>
            </p:cNvSpPr>
            <p:nvPr/>
          </p:nvSpPr>
          <p:spPr bwMode="auto">
            <a:xfrm>
              <a:off x="340" y="990"/>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IFtch</a:t>
              </a:r>
            </a:p>
          </p:txBody>
        </p:sp>
        <p:sp>
          <p:nvSpPr>
            <p:cNvPr id="2728967" name="Rectangle 7"/>
            <p:cNvSpPr>
              <a:spLocks noChangeArrowheads="1"/>
            </p:cNvSpPr>
            <p:nvPr/>
          </p:nvSpPr>
          <p:spPr bwMode="auto">
            <a:xfrm>
              <a:off x="872" y="101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68" name="Rectangle 8"/>
            <p:cNvSpPr>
              <a:spLocks noChangeArrowheads="1"/>
            </p:cNvSpPr>
            <p:nvPr/>
          </p:nvSpPr>
          <p:spPr bwMode="auto">
            <a:xfrm>
              <a:off x="1400" y="101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69" name="Rectangle 9"/>
            <p:cNvSpPr>
              <a:spLocks noChangeArrowheads="1"/>
            </p:cNvSpPr>
            <p:nvPr/>
          </p:nvSpPr>
          <p:spPr bwMode="auto">
            <a:xfrm>
              <a:off x="1928" y="101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70" name="Rectangle 10"/>
            <p:cNvSpPr>
              <a:spLocks noChangeArrowheads="1"/>
            </p:cNvSpPr>
            <p:nvPr/>
          </p:nvSpPr>
          <p:spPr bwMode="auto">
            <a:xfrm>
              <a:off x="2456" y="101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71" name="Rectangle 11"/>
            <p:cNvSpPr>
              <a:spLocks noChangeArrowheads="1"/>
            </p:cNvSpPr>
            <p:nvPr/>
          </p:nvSpPr>
          <p:spPr bwMode="auto">
            <a:xfrm>
              <a:off x="851" y="990"/>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Dcd</a:t>
              </a:r>
            </a:p>
          </p:txBody>
        </p:sp>
        <p:sp>
          <p:nvSpPr>
            <p:cNvPr id="2728972" name="Rectangle 12"/>
            <p:cNvSpPr>
              <a:spLocks noChangeArrowheads="1"/>
            </p:cNvSpPr>
            <p:nvPr/>
          </p:nvSpPr>
          <p:spPr bwMode="auto">
            <a:xfrm>
              <a:off x="1379" y="990"/>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Exec</a:t>
              </a:r>
            </a:p>
          </p:txBody>
        </p:sp>
        <p:sp>
          <p:nvSpPr>
            <p:cNvPr id="2728973" name="Rectangle 13"/>
            <p:cNvSpPr>
              <a:spLocks noChangeArrowheads="1"/>
            </p:cNvSpPr>
            <p:nvPr/>
          </p:nvSpPr>
          <p:spPr bwMode="auto">
            <a:xfrm>
              <a:off x="1907" y="990"/>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Mem</a:t>
              </a:r>
            </a:p>
          </p:txBody>
        </p:sp>
        <p:sp>
          <p:nvSpPr>
            <p:cNvPr id="2728974" name="Rectangle 14"/>
            <p:cNvSpPr>
              <a:spLocks noChangeArrowheads="1"/>
            </p:cNvSpPr>
            <p:nvPr/>
          </p:nvSpPr>
          <p:spPr bwMode="auto">
            <a:xfrm>
              <a:off x="2483" y="990"/>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WB</a:t>
              </a:r>
            </a:p>
          </p:txBody>
        </p:sp>
        <p:sp>
          <p:nvSpPr>
            <p:cNvPr id="2728975" name="Rectangle 15"/>
            <p:cNvSpPr>
              <a:spLocks noChangeArrowheads="1"/>
            </p:cNvSpPr>
            <p:nvPr/>
          </p:nvSpPr>
          <p:spPr bwMode="auto">
            <a:xfrm>
              <a:off x="872" y="1352"/>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76" name="Rectangle 16"/>
            <p:cNvSpPr>
              <a:spLocks noChangeArrowheads="1"/>
            </p:cNvSpPr>
            <p:nvPr/>
          </p:nvSpPr>
          <p:spPr bwMode="auto">
            <a:xfrm>
              <a:off x="868" y="1326"/>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t>IFtch</a:t>
              </a:r>
            </a:p>
          </p:txBody>
        </p:sp>
        <p:sp>
          <p:nvSpPr>
            <p:cNvPr id="2728977" name="Rectangle 17"/>
            <p:cNvSpPr>
              <a:spLocks noChangeArrowheads="1"/>
            </p:cNvSpPr>
            <p:nvPr/>
          </p:nvSpPr>
          <p:spPr bwMode="auto">
            <a:xfrm>
              <a:off x="1400" y="1352"/>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78" name="Rectangle 18"/>
            <p:cNvSpPr>
              <a:spLocks noChangeArrowheads="1"/>
            </p:cNvSpPr>
            <p:nvPr/>
          </p:nvSpPr>
          <p:spPr bwMode="auto">
            <a:xfrm>
              <a:off x="1928" y="1352"/>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79" name="Rectangle 19"/>
            <p:cNvSpPr>
              <a:spLocks noChangeArrowheads="1"/>
            </p:cNvSpPr>
            <p:nvPr/>
          </p:nvSpPr>
          <p:spPr bwMode="auto">
            <a:xfrm>
              <a:off x="2456" y="1352"/>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80" name="Rectangle 20"/>
            <p:cNvSpPr>
              <a:spLocks noChangeArrowheads="1"/>
            </p:cNvSpPr>
            <p:nvPr/>
          </p:nvSpPr>
          <p:spPr bwMode="auto">
            <a:xfrm>
              <a:off x="2984" y="1352"/>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81" name="Rectangle 21"/>
            <p:cNvSpPr>
              <a:spLocks noChangeArrowheads="1"/>
            </p:cNvSpPr>
            <p:nvPr/>
          </p:nvSpPr>
          <p:spPr bwMode="auto">
            <a:xfrm>
              <a:off x="1379" y="1326"/>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t>Dcd</a:t>
              </a:r>
            </a:p>
          </p:txBody>
        </p:sp>
        <p:sp>
          <p:nvSpPr>
            <p:cNvPr id="2728982" name="Rectangle 22"/>
            <p:cNvSpPr>
              <a:spLocks noChangeArrowheads="1"/>
            </p:cNvSpPr>
            <p:nvPr/>
          </p:nvSpPr>
          <p:spPr bwMode="auto">
            <a:xfrm>
              <a:off x="1907" y="1326"/>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t>Exec</a:t>
              </a:r>
            </a:p>
          </p:txBody>
        </p:sp>
        <p:sp>
          <p:nvSpPr>
            <p:cNvPr id="2728983" name="Rectangle 23"/>
            <p:cNvSpPr>
              <a:spLocks noChangeArrowheads="1"/>
            </p:cNvSpPr>
            <p:nvPr/>
          </p:nvSpPr>
          <p:spPr bwMode="auto">
            <a:xfrm>
              <a:off x="2435" y="1326"/>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t>Mem</a:t>
              </a:r>
            </a:p>
          </p:txBody>
        </p:sp>
        <p:sp>
          <p:nvSpPr>
            <p:cNvPr id="2728984" name="Rectangle 24"/>
            <p:cNvSpPr>
              <a:spLocks noChangeArrowheads="1"/>
            </p:cNvSpPr>
            <p:nvPr/>
          </p:nvSpPr>
          <p:spPr bwMode="auto">
            <a:xfrm>
              <a:off x="3011" y="1326"/>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t>WB</a:t>
              </a:r>
            </a:p>
          </p:txBody>
        </p:sp>
        <p:grpSp>
          <p:nvGrpSpPr>
            <p:cNvPr id="3" name="Group 25"/>
            <p:cNvGrpSpPr>
              <a:grpSpLocks/>
            </p:cNvGrpSpPr>
            <p:nvPr/>
          </p:nvGrpSpPr>
          <p:grpSpPr bwMode="auto">
            <a:xfrm>
              <a:off x="1396" y="1662"/>
              <a:ext cx="2628" cy="286"/>
              <a:chOff x="1396" y="1662"/>
              <a:chExt cx="2628" cy="286"/>
            </a:xfrm>
          </p:grpSpPr>
          <p:sp>
            <p:nvSpPr>
              <p:cNvPr id="2728986" name="Rectangle 26"/>
              <p:cNvSpPr>
                <a:spLocks noChangeArrowheads="1"/>
              </p:cNvSpPr>
              <p:nvPr/>
            </p:nvSpPr>
            <p:spPr bwMode="auto">
              <a:xfrm>
                <a:off x="1400"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87" name="Rectangle 27"/>
              <p:cNvSpPr>
                <a:spLocks noChangeArrowheads="1"/>
              </p:cNvSpPr>
              <p:nvPr/>
            </p:nvSpPr>
            <p:spPr bwMode="auto">
              <a:xfrm>
                <a:off x="1396" y="1662"/>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IFtch</a:t>
                </a:r>
              </a:p>
            </p:txBody>
          </p:sp>
          <p:sp>
            <p:nvSpPr>
              <p:cNvPr id="2728988" name="Rectangle 28"/>
              <p:cNvSpPr>
                <a:spLocks noChangeArrowheads="1"/>
              </p:cNvSpPr>
              <p:nvPr/>
            </p:nvSpPr>
            <p:spPr bwMode="auto">
              <a:xfrm>
                <a:off x="1928"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89" name="Rectangle 29"/>
              <p:cNvSpPr>
                <a:spLocks noChangeArrowheads="1"/>
              </p:cNvSpPr>
              <p:nvPr/>
            </p:nvSpPr>
            <p:spPr bwMode="auto">
              <a:xfrm>
                <a:off x="2456"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90" name="Rectangle 30"/>
              <p:cNvSpPr>
                <a:spLocks noChangeArrowheads="1"/>
              </p:cNvSpPr>
              <p:nvPr/>
            </p:nvSpPr>
            <p:spPr bwMode="auto">
              <a:xfrm>
                <a:off x="2984"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91" name="Rectangle 31"/>
              <p:cNvSpPr>
                <a:spLocks noChangeArrowheads="1"/>
              </p:cNvSpPr>
              <p:nvPr/>
            </p:nvSpPr>
            <p:spPr bwMode="auto">
              <a:xfrm>
                <a:off x="3512"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92" name="Rectangle 32"/>
              <p:cNvSpPr>
                <a:spLocks noChangeArrowheads="1"/>
              </p:cNvSpPr>
              <p:nvPr/>
            </p:nvSpPr>
            <p:spPr bwMode="auto">
              <a:xfrm>
                <a:off x="1907" y="1662"/>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Dcd</a:t>
                </a:r>
              </a:p>
            </p:txBody>
          </p:sp>
          <p:sp>
            <p:nvSpPr>
              <p:cNvPr id="2728993" name="Rectangle 33"/>
              <p:cNvSpPr>
                <a:spLocks noChangeArrowheads="1"/>
              </p:cNvSpPr>
              <p:nvPr/>
            </p:nvSpPr>
            <p:spPr bwMode="auto">
              <a:xfrm>
                <a:off x="2435" y="1662"/>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Exec</a:t>
                </a:r>
              </a:p>
            </p:txBody>
          </p:sp>
          <p:sp>
            <p:nvSpPr>
              <p:cNvPr id="2728994" name="Rectangle 34"/>
              <p:cNvSpPr>
                <a:spLocks noChangeArrowheads="1"/>
              </p:cNvSpPr>
              <p:nvPr/>
            </p:nvSpPr>
            <p:spPr bwMode="auto">
              <a:xfrm>
                <a:off x="2963" y="1662"/>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Mem</a:t>
                </a:r>
              </a:p>
            </p:txBody>
          </p:sp>
          <p:sp>
            <p:nvSpPr>
              <p:cNvPr id="2728995" name="Rectangle 35"/>
              <p:cNvSpPr>
                <a:spLocks noChangeArrowheads="1"/>
              </p:cNvSpPr>
              <p:nvPr/>
            </p:nvSpPr>
            <p:spPr bwMode="auto">
              <a:xfrm>
                <a:off x="3539" y="1662"/>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WB</a:t>
                </a:r>
              </a:p>
            </p:txBody>
          </p:sp>
        </p:grpSp>
        <p:sp>
          <p:nvSpPr>
            <p:cNvPr id="2728996" name="Rectangle 36"/>
            <p:cNvSpPr>
              <a:spLocks noChangeArrowheads="1"/>
            </p:cNvSpPr>
            <p:nvPr/>
          </p:nvSpPr>
          <p:spPr bwMode="auto">
            <a:xfrm>
              <a:off x="1928" y="2024"/>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97" name="Rectangle 37"/>
            <p:cNvSpPr>
              <a:spLocks noChangeArrowheads="1"/>
            </p:cNvSpPr>
            <p:nvPr/>
          </p:nvSpPr>
          <p:spPr bwMode="auto">
            <a:xfrm>
              <a:off x="1924" y="1998"/>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rgbClr val="005400"/>
                  </a:solidFill>
                </a:rPr>
                <a:t>IFtch</a:t>
              </a:r>
            </a:p>
          </p:txBody>
        </p:sp>
        <p:sp>
          <p:nvSpPr>
            <p:cNvPr id="2728998" name="Rectangle 38"/>
            <p:cNvSpPr>
              <a:spLocks noChangeArrowheads="1"/>
            </p:cNvSpPr>
            <p:nvPr/>
          </p:nvSpPr>
          <p:spPr bwMode="auto">
            <a:xfrm>
              <a:off x="2456" y="2024"/>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8999" name="Rectangle 39"/>
            <p:cNvSpPr>
              <a:spLocks noChangeArrowheads="1"/>
            </p:cNvSpPr>
            <p:nvPr/>
          </p:nvSpPr>
          <p:spPr bwMode="auto">
            <a:xfrm>
              <a:off x="2984" y="2024"/>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00" name="Rectangle 40"/>
            <p:cNvSpPr>
              <a:spLocks noChangeArrowheads="1"/>
            </p:cNvSpPr>
            <p:nvPr/>
          </p:nvSpPr>
          <p:spPr bwMode="auto">
            <a:xfrm>
              <a:off x="3512" y="2024"/>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01" name="Rectangle 41"/>
            <p:cNvSpPr>
              <a:spLocks noChangeArrowheads="1"/>
            </p:cNvSpPr>
            <p:nvPr/>
          </p:nvSpPr>
          <p:spPr bwMode="auto">
            <a:xfrm>
              <a:off x="4040" y="2024"/>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02" name="Rectangle 42"/>
            <p:cNvSpPr>
              <a:spLocks noChangeArrowheads="1"/>
            </p:cNvSpPr>
            <p:nvPr/>
          </p:nvSpPr>
          <p:spPr bwMode="auto">
            <a:xfrm>
              <a:off x="2435" y="1998"/>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rgbClr val="005400"/>
                  </a:solidFill>
                </a:rPr>
                <a:t>Dcd</a:t>
              </a:r>
            </a:p>
          </p:txBody>
        </p:sp>
        <p:sp>
          <p:nvSpPr>
            <p:cNvPr id="2729003" name="Rectangle 43"/>
            <p:cNvSpPr>
              <a:spLocks noChangeArrowheads="1"/>
            </p:cNvSpPr>
            <p:nvPr/>
          </p:nvSpPr>
          <p:spPr bwMode="auto">
            <a:xfrm>
              <a:off x="2963" y="1998"/>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rgbClr val="005400"/>
                  </a:solidFill>
                </a:rPr>
                <a:t>Exec</a:t>
              </a:r>
            </a:p>
          </p:txBody>
        </p:sp>
        <p:sp>
          <p:nvSpPr>
            <p:cNvPr id="2729004" name="Rectangle 44"/>
            <p:cNvSpPr>
              <a:spLocks noChangeArrowheads="1"/>
            </p:cNvSpPr>
            <p:nvPr/>
          </p:nvSpPr>
          <p:spPr bwMode="auto">
            <a:xfrm>
              <a:off x="3491" y="1998"/>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rgbClr val="005400"/>
                  </a:solidFill>
                </a:rPr>
                <a:t>Mem</a:t>
              </a:r>
            </a:p>
          </p:txBody>
        </p:sp>
        <p:sp>
          <p:nvSpPr>
            <p:cNvPr id="2729005" name="Rectangle 45"/>
            <p:cNvSpPr>
              <a:spLocks noChangeArrowheads="1"/>
            </p:cNvSpPr>
            <p:nvPr/>
          </p:nvSpPr>
          <p:spPr bwMode="auto">
            <a:xfrm>
              <a:off x="4067" y="1998"/>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rgbClr val="005400"/>
                  </a:solidFill>
                </a:rPr>
                <a:t>WB</a:t>
              </a:r>
            </a:p>
          </p:txBody>
        </p:sp>
        <p:sp>
          <p:nvSpPr>
            <p:cNvPr id="2729006" name="Rectangle 46"/>
            <p:cNvSpPr>
              <a:spLocks noChangeArrowheads="1"/>
            </p:cNvSpPr>
            <p:nvPr/>
          </p:nvSpPr>
          <p:spPr bwMode="auto">
            <a:xfrm>
              <a:off x="2456" y="2360"/>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07" name="Rectangle 47"/>
            <p:cNvSpPr>
              <a:spLocks noChangeArrowheads="1"/>
            </p:cNvSpPr>
            <p:nvPr/>
          </p:nvSpPr>
          <p:spPr bwMode="auto">
            <a:xfrm>
              <a:off x="2452" y="2334"/>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2"/>
                  </a:solidFill>
                </a:rPr>
                <a:t>IFtch</a:t>
              </a:r>
            </a:p>
          </p:txBody>
        </p:sp>
        <p:sp>
          <p:nvSpPr>
            <p:cNvPr id="2729008" name="Rectangle 48"/>
            <p:cNvSpPr>
              <a:spLocks noChangeArrowheads="1"/>
            </p:cNvSpPr>
            <p:nvPr/>
          </p:nvSpPr>
          <p:spPr bwMode="auto">
            <a:xfrm>
              <a:off x="2984" y="2360"/>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09" name="Rectangle 49"/>
            <p:cNvSpPr>
              <a:spLocks noChangeArrowheads="1"/>
            </p:cNvSpPr>
            <p:nvPr/>
          </p:nvSpPr>
          <p:spPr bwMode="auto">
            <a:xfrm>
              <a:off x="3512" y="2360"/>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10" name="Rectangle 50"/>
            <p:cNvSpPr>
              <a:spLocks noChangeArrowheads="1"/>
            </p:cNvSpPr>
            <p:nvPr/>
          </p:nvSpPr>
          <p:spPr bwMode="auto">
            <a:xfrm>
              <a:off x="4040" y="2360"/>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11" name="Rectangle 51"/>
            <p:cNvSpPr>
              <a:spLocks noChangeArrowheads="1"/>
            </p:cNvSpPr>
            <p:nvPr/>
          </p:nvSpPr>
          <p:spPr bwMode="auto">
            <a:xfrm>
              <a:off x="4568" y="2360"/>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12" name="Rectangle 52"/>
            <p:cNvSpPr>
              <a:spLocks noChangeArrowheads="1"/>
            </p:cNvSpPr>
            <p:nvPr/>
          </p:nvSpPr>
          <p:spPr bwMode="auto">
            <a:xfrm>
              <a:off x="2963" y="2334"/>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2"/>
                  </a:solidFill>
                </a:rPr>
                <a:t>Dcd</a:t>
              </a:r>
            </a:p>
          </p:txBody>
        </p:sp>
        <p:sp>
          <p:nvSpPr>
            <p:cNvPr id="2729013" name="Rectangle 53"/>
            <p:cNvSpPr>
              <a:spLocks noChangeArrowheads="1"/>
            </p:cNvSpPr>
            <p:nvPr/>
          </p:nvSpPr>
          <p:spPr bwMode="auto">
            <a:xfrm>
              <a:off x="3491" y="2334"/>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2"/>
                  </a:solidFill>
                </a:rPr>
                <a:t>Exec</a:t>
              </a:r>
            </a:p>
          </p:txBody>
        </p:sp>
        <p:sp>
          <p:nvSpPr>
            <p:cNvPr id="2729014" name="Rectangle 54"/>
            <p:cNvSpPr>
              <a:spLocks noChangeArrowheads="1"/>
            </p:cNvSpPr>
            <p:nvPr/>
          </p:nvSpPr>
          <p:spPr bwMode="auto">
            <a:xfrm>
              <a:off x="4019" y="2334"/>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2"/>
                  </a:solidFill>
                </a:rPr>
                <a:t>Mem</a:t>
              </a:r>
            </a:p>
          </p:txBody>
        </p:sp>
        <p:sp>
          <p:nvSpPr>
            <p:cNvPr id="2729015" name="Rectangle 55"/>
            <p:cNvSpPr>
              <a:spLocks noChangeArrowheads="1"/>
            </p:cNvSpPr>
            <p:nvPr/>
          </p:nvSpPr>
          <p:spPr bwMode="auto">
            <a:xfrm>
              <a:off x="4595" y="2334"/>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2"/>
                  </a:solidFill>
                </a:rPr>
                <a:t>WB</a:t>
              </a:r>
            </a:p>
          </p:txBody>
        </p:sp>
        <p:sp>
          <p:nvSpPr>
            <p:cNvPr id="2729016" name="Rectangle 56"/>
            <p:cNvSpPr>
              <a:spLocks noChangeArrowheads="1"/>
            </p:cNvSpPr>
            <p:nvPr/>
          </p:nvSpPr>
          <p:spPr bwMode="auto">
            <a:xfrm>
              <a:off x="2984" y="269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17" name="Rectangle 57"/>
            <p:cNvSpPr>
              <a:spLocks noChangeArrowheads="1"/>
            </p:cNvSpPr>
            <p:nvPr/>
          </p:nvSpPr>
          <p:spPr bwMode="auto">
            <a:xfrm>
              <a:off x="2980" y="2670"/>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IFtch</a:t>
              </a:r>
            </a:p>
          </p:txBody>
        </p:sp>
        <p:sp>
          <p:nvSpPr>
            <p:cNvPr id="2729018" name="Rectangle 58"/>
            <p:cNvSpPr>
              <a:spLocks noChangeArrowheads="1"/>
            </p:cNvSpPr>
            <p:nvPr/>
          </p:nvSpPr>
          <p:spPr bwMode="auto">
            <a:xfrm>
              <a:off x="3512" y="269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19" name="Rectangle 59"/>
            <p:cNvSpPr>
              <a:spLocks noChangeArrowheads="1"/>
            </p:cNvSpPr>
            <p:nvPr/>
          </p:nvSpPr>
          <p:spPr bwMode="auto">
            <a:xfrm>
              <a:off x="4040" y="269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20" name="Rectangle 60"/>
            <p:cNvSpPr>
              <a:spLocks noChangeArrowheads="1"/>
            </p:cNvSpPr>
            <p:nvPr/>
          </p:nvSpPr>
          <p:spPr bwMode="auto">
            <a:xfrm>
              <a:off x="4568" y="269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21" name="Rectangle 61"/>
            <p:cNvSpPr>
              <a:spLocks noChangeArrowheads="1"/>
            </p:cNvSpPr>
            <p:nvPr/>
          </p:nvSpPr>
          <p:spPr bwMode="auto">
            <a:xfrm>
              <a:off x="5096" y="2696"/>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2729022" name="Rectangle 62"/>
            <p:cNvSpPr>
              <a:spLocks noChangeArrowheads="1"/>
            </p:cNvSpPr>
            <p:nvPr/>
          </p:nvSpPr>
          <p:spPr bwMode="auto">
            <a:xfrm>
              <a:off x="3491" y="2670"/>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Dcd</a:t>
              </a:r>
            </a:p>
          </p:txBody>
        </p:sp>
        <p:sp>
          <p:nvSpPr>
            <p:cNvPr id="2729023" name="Rectangle 63"/>
            <p:cNvSpPr>
              <a:spLocks noChangeArrowheads="1"/>
            </p:cNvSpPr>
            <p:nvPr/>
          </p:nvSpPr>
          <p:spPr bwMode="auto">
            <a:xfrm>
              <a:off x="4019" y="2670"/>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Exec</a:t>
              </a:r>
            </a:p>
          </p:txBody>
        </p:sp>
        <p:sp>
          <p:nvSpPr>
            <p:cNvPr id="2729024" name="Rectangle 64"/>
            <p:cNvSpPr>
              <a:spLocks noChangeArrowheads="1"/>
            </p:cNvSpPr>
            <p:nvPr/>
          </p:nvSpPr>
          <p:spPr bwMode="auto">
            <a:xfrm>
              <a:off x="4547" y="2670"/>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Mem</a:t>
              </a:r>
            </a:p>
          </p:txBody>
        </p:sp>
        <p:sp>
          <p:nvSpPr>
            <p:cNvPr id="2729025" name="Rectangle 65"/>
            <p:cNvSpPr>
              <a:spLocks noChangeArrowheads="1"/>
            </p:cNvSpPr>
            <p:nvPr/>
          </p:nvSpPr>
          <p:spPr bwMode="auto">
            <a:xfrm>
              <a:off x="5123" y="2670"/>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rPr>
                <a:t>WB</a:t>
              </a:r>
            </a:p>
          </p:txBody>
        </p:sp>
      </p:grpSp>
      <p:grpSp>
        <p:nvGrpSpPr>
          <p:cNvPr id="4" name="Group 66"/>
          <p:cNvGrpSpPr>
            <a:grpSpLocks/>
          </p:cNvGrpSpPr>
          <p:nvPr/>
        </p:nvGrpSpPr>
        <p:grpSpPr bwMode="auto">
          <a:xfrm>
            <a:off x="469900" y="1222375"/>
            <a:ext cx="7670800" cy="515938"/>
            <a:chOff x="296" y="654"/>
            <a:chExt cx="4832" cy="325"/>
          </a:xfrm>
        </p:grpSpPr>
        <p:sp>
          <p:nvSpPr>
            <p:cNvPr id="2729027" name="Line 67"/>
            <p:cNvSpPr>
              <a:spLocks noChangeShapeType="1"/>
            </p:cNvSpPr>
            <p:nvPr/>
          </p:nvSpPr>
          <p:spPr bwMode="auto">
            <a:xfrm>
              <a:off x="296" y="912"/>
              <a:ext cx="483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29028" name="Rectangle 68"/>
            <p:cNvSpPr>
              <a:spLocks noChangeArrowheads="1"/>
            </p:cNvSpPr>
            <p:nvPr/>
          </p:nvSpPr>
          <p:spPr bwMode="auto">
            <a:xfrm>
              <a:off x="419" y="654"/>
              <a:ext cx="637"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rPr>
                <a:t>Time</a:t>
              </a:r>
            </a:p>
          </p:txBody>
        </p:sp>
      </p:grpSp>
      <p:sp>
        <p:nvSpPr>
          <p:cNvPr id="69" name="Title 68"/>
          <p:cNvSpPr>
            <a:spLocks noGrp="1"/>
          </p:cNvSpPr>
          <p:nvPr>
            <p:ph type="title"/>
          </p:nvPr>
        </p:nvSpPr>
        <p:spPr/>
        <p:txBody>
          <a:bodyPr/>
          <a:lstStyle/>
          <a:p>
            <a:r>
              <a:rPr lang="en-US" dirty="0" smtClean="0"/>
              <a:t>Pipelined Execution Representation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728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8963"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457200" y="898525"/>
            <a:ext cx="7391400" cy="2927350"/>
            <a:chOff x="288" y="432"/>
            <a:chExt cx="4656" cy="1844"/>
          </a:xfrm>
        </p:grpSpPr>
        <p:sp>
          <p:nvSpPr>
            <p:cNvPr id="2731057" name="Text Box 49"/>
            <p:cNvSpPr txBox="1">
              <a:spLocks noChangeArrowheads="1"/>
            </p:cNvSpPr>
            <p:nvPr/>
          </p:nvSpPr>
          <p:spPr bwMode="auto">
            <a:xfrm rot="-5400000">
              <a:off x="495" y="1017"/>
              <a:ext cx="316" cy="231"/>
            </a:xfrm>
            <a:prstGeom prst="rect">
              <a:avLst/>
            </a:prstGeom>
            <a:noFill/>
            <a:ln w="28575">
              <a:noFill/>
              <a:miter lim="800000"/>
              <a:headEnd/>
              <a:tailEnd/>
            </a:ln>
            <a:effectLst/>
          </p:spPr>
          <p:txBody>
            <a:bodyPr wrap="none" anchor="ctr">
              <a:prstTxWarp prst="textNoShape">
                <a:avLst/>
              </a:prstTxWarp>
              <a:spAutoFit/>
            </a:bodyPr>
            <a:lstStyle/>
            <a:p>
              <a:pPr algn="ctr"/>
              <a:r>
                <a:rPr lang="en-US" sz="1800"/>
                <a:t>PC</a:t>
              </a:r>
            </a:p>
          </p:txBody>
        </p:sp>
        <p:sp>
          <p:nvSpPr>
            <p:cNvPr id="2731058" name="Rectangle 50"/>
            <p:cNvSpPr>
              <a:spLocks noChangeArrowheads="1"/>
            </p:cNvSpPr>
            <p:nvPr/>
          </p:nvSpPr>
          <p:spPr bwMode="auto">
            <a:xfrm>
              <a:off x="528" y="768"/>
              <a:ext cx="240"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59" name="Rectangle 51"/>
            <p:cNvSpPr>
              <a:spLocks noChangeArrowheads="1"/>
            </p:cNvSpPr>
            <p:nvPr/>
          </p:nvSpPr>
          <p:spPr bwMode="auto">
            <a:xfrm rot="-5400000">
              <a:off x="960" y="960"/>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instruction</a:t>
              </a:r>
            </a:p>
            <a:p>
              <a:pPr algn="ctr"/>
              <a:r>
                <a:rPr lang="en-US" sz="2000"/>
                <a:t>memory</a:t>
              </a:r>
            </a:p>
          </p:txBody>
        </p:sp>
        <p:sp>
          <p:nvSpPr>
            <p:cNvPr id="2731060" name="AutoShape 52"/>
            <p:cNvSpPr>
              <a:spLocks noChangeArrowheads="1"/>
            </p:cNvSpPr>
            <p:nvPr/>
          </p:nvSpPr>
          <p:spPr bwMode="auto">
            <a:xfrm>
              <a:off x="912" y="1670"/>
              <a:ext cx="231" cy="346"/>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pPr algn="ctr"/>
              <a:r>
                <a:rPr lang="en-US" sz="2000"/>
                <a:t>+4</a:t>
              </a:r>
            </a:p>
          </p:txBody>
        </p:sp>
        <p:sp>
          <p:nvSpPr>
            <p:cNvPr id="2731061" name="Line 53"/>
            <p:cNvSpPr>
              <a:spLocks noChangeShapeType="1"/>
            </p:cNvSpPr>
            <p:nvPr/>
          </p:nvSpPr>
          <p:spPr bwMode="auto">
            <a:xfrm>
              <a:off x="768" y="1152"/>
              <a:ext cx="48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2" name="Rectangle 54"/>
            <p:cNvSpPr>
              <a:spLocks noChangeArrowheads="1"/>
            </p:cNvSpPr>
            <p:nvPr/>
          </p:nvSpPr>
          <p:spPr bwMode="auto">
            <a:xfrm>
              <a:off x="2256" y="768"/>
              <a:ext cx="624" cy="816"/>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2731063" name="Line 55"/>
            <p:cNvSpPr>
              <a:spLocks noChangeShapeType="1"/>
            </p:cNvSpPr>
            <p:nvPr/>
          </p:nvSpPr>
          <p:spPr bwMode="auto">
            <a:xfrm>
              <a:off x="1920" y="1056"/>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4" name="Line 56"/>
            <p:cNvSpPr>
              <a:spLocks noChangeShapeType="1"/>
            </p:cNvSpPr>
            <p:nvPr/>
          </p:nvSpPr>
          <p:spPr bwMode="auto">
            <a:xfrm>
              <a:off x="1920" y="1291"/>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5" name="Line 57"/>
            <p:cNvSpPr>
              <a:spLocks noChangeShapeType="1"/>
            </p:cNvSpPr>
            <p:nvPr/>
          </p:nvSpPr>
          <p:spPr bwMode="auto">
            <a:xfrm>
              <a:off x="1920" y="1488"/>
              <a:ext cx="33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66" name="Text Box 58"/>
            <p:cNvSpPr txBox="1">
              <a:spLocks noChangeArrowheads="1"/>
            </p:cNvSpPr>
            <p:nvPr/>
          </p:nvSpPr>
          <p:spPr bwMode="auto">
            <a:xfrm>
              <a:off x="1911" y="1238"/>
              <a:ext cx="214"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rt</a:t>
              </a:r>
            </a:p>
          </p:txBody>
        </p:sp>
        <p:sp>
          <p:nvSpPr>
            <p:cNvPr id="2731067" name="Text Box 59"/>
            <p:cNvSpPr txBox="1">
              <a:spLocks noChangeArrowheads="1"/>
            </p:cNvSpPr>
            <p:nvPr/>
          </p:nvSpPr>
          <p:spPr bwMode="auto">
            <a:xfrm>
              <a:off x="1883" y="1046"/>
              <a:ext cx="249"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rs</a:t>
              </a:r>
            </a:p>
          </p:txBody>
        </p:sp>
        <p:sp>
          <p:nvSpPr>
            <p:cNvPr id="2731068" name="Text Box 60"/>
            <p:cNvSpPr txBox="1">
              <a:spLocks noChangeArrowheads="1"/>
            </p:cNvSpPr>
            <p:nvPr/>
          </p:nvSpPr>
          <p:spPr bwMode="auto">
            <a:xfrm>
              <a:off x="1892" y="806"/>
              <a:ext cx="25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rd</a:t>
              </a:r>
            </a:p>
          </p:txBody>
        </p:sp>
        <p:sp>
          <p:nvSpPr>
            <p:cNvPr id="2731069" name="Text Box 61"/>
            <p:cNvSpPr txBox="1">
              <a:spLocks noChangeArrowheads="1"/>
            </p:cNvSpPr>
            <p:nvPr/>
          </p:nvSpPr>
          <p:spPr bwMode="auto">
            <a:xfrm rot="-5400000">
              <a:off x="2182" y="966"/>
              <a:ext cx="730"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registers</a:t>
              </a:r>
            </a:p>
          </p:txBody>
        </p:sp>
        <p:grpSp>
          <p:nvGrpSpPr>
            <p:cNvPr id="3" name="Group 62"/>
            <p:cNvGrpSpPr>
              <a:grpSpLocks/>
            </p:cNvGrpSpPr>
            <p:nvPr/>
          </p:nvGrpSpPr>
          <p:grpSpPr bwMode="auto">
            <a:xfrm>
              <a:off x="3312" y="806"/>
              <a:ext cx="768" cy="960"/>
              <a:chOff x="3648" y="1348"/>
              <a:chExt cx="768" cy="960"/>
            </a:xfrm>
          </p:grpSpPr>
          <p:sp>
            <p:nvSpPr>
              <p:cNvPr id="2731071" name="Text Box 63"/>
              <p:cNvSpPr txBox="1">
                <a:spLocks noChangeArrowheads="1"/>
              </p:cNvSpPr>
              <p:nvPr/>
            </p:nvSpPr>
            <p:spPr bwMode="auto">
              <a:xfrm>
                <a:off x="3722" y="1699"/>
                <a:ext cx="427" cy="250"/>
              </a:xfrm>
              <a:prstGeom prst="rect">
                <a:avLst/>
              </a:prstGeom>
              <a:noFill/>
              <a:ln w="12700">
                <a:noFill/>
                <a:miter lim="800000"/>
                <a:headEnd/>
                <a:tailEnd/>
              </a:ln>
              <a:effectLst/>
            </p:spPr>
            <p:txBody>
              <a:bodyPr wrap="none">
                <a:prstTxWarp prst="textNoShape">
                  <a:avLst/>
                </a:prstTxWarp>
                <a:spAutoFit/>
              </a:bodyPr>
              <a:lstStyle/>
              <a:p>
                <a:pPr algn="ctr"/>
                <a:r>
                  <a:rPr lang="en-US" sz="2000"/>
                  <a:t>ALU</a:t>
                </a:r>
                <a:endParaRPr lang="en-US" sz="2400">
                  <a:solidFill>
                    <a:schemeClr val="tx1"/>
                  </a:solidFill>
                  <a:latin typeface="Times" pitchFamily="-65" charset="0"/>
                </a:endParaRPr>
              </a:p>
            </p:txBody>
          </p:sp>
          <p:sp>
            <p:nvSpPr>
              <p:cNvPr id="2731072" name="Freeform 64"/>
              <p:cNvSpPr>
                <a:spLocks/>
              </p:cNvSpPr>
              <p:nvPr/>
            </p:nvSpPr>
            <p:spPr bwMode="auto">
              <a:xfrm>
                <a:off x="3648" y="1348"/>
                <a:ext cx="528" cy="960"/>
              </a:xfrm>
              <a:custGeom>
                <a:avLst/>
                <a:gdLst/>
                <a:ahLst/>
                <a:cxnLst>
                  <a:cxn ang="0">
                    <a:pos x="0" y="0"/>
                  </a:cxn>
                  <a:cxn ang="0">
                    <a:pos x="528" y="192"/>
                  </a:cxn>
                  <a:cxn ang="0">
                    <a:pos x="528" y="672"/>
                  </a:cxn>
                  <a:cxn ang="0">
                    <a:pos x="0" y="960"/>
                  </a:cxn>
                  <a:cxn ang="0">
                    <a:pos x="0" y="528"/>
                  </a:cxn>
                  <a:cxn ang="0">
                    <a:pos x="48" y="480"/>
                  </a:cxn>
                  <a:cxn ang="0">
                    <a:pos x="0" y="432"/>
                  </a:cxn>
                  <a:cxn ang="0">
                    <a:pos x="0" y="0"/>
                  </a:cxn>
                </a:cxnLst>
                <a:rect l="0" t="0" r="r" b="b"/>
                <a:pathLst>
                  <a:path w="528" h="960">
                    <a:moveTo>
                      <a:pt x="0" y="0"/>
                    </a:moveTo>
                    <a:lnTo>
                      <a:pt x="528" y="192"/>
                    </a:lnTo>
                    <a:lnTo>
                      <a:pt x="528" y="672"/>
                    </a:lnTo>
                    <a:lnTo>
                      <a:pt x="0" y="960"/>
                    </a:lnTo>
                    <a:lnTo>
                      <a:pt x="0" y="528"/>
                    </a:lnTo>
                    <a:lnTo>
                      <a:pt x="48" y="480"/>
                    </a:lnTo>
                    <a:lnTo>
                      <a:pt x="0" y="432"/>
                    </a:lnTo>
                    <a:lnTo>
                      <a:pt x="0" y="0"/>
                    </a:lnTo>
                    <a:close/>
                  </a:path>
                </a:pathLst>
              </a:custGeom>
              <a:noFill/>
              <a:ln w="3810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2731073" name="Line 65"/>
              <p:cNvSpPr>
                <a:spLocks noChangeShapeType="1"/>
              </p:cNvSpPr>
              <p:nvPr/>
            </p:nvSpPr>
            <p:spPr bwMode="auto">
              <a:xfrm>
                <a:off x="4176" y="1780"/>
                <a:ext cx="24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74" name="Line 66"/>
            <p:cNvSpPr>
              <a:spLocks noChangeShapeType="1"/>
            </p:cNvSpPr>
            <p:nvPr/>
          </p:nvSpPr>
          <p:spPr bwMode="auto">
            <a:xfrm>
              <a:off x="2880" y="1488"/>
              <a:ext cx="43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5" name="Line 67"/>
            <p:cNvSpPr>
              <a:spLocks noChangeShapeType="1"/>
            </p:cNvSpPr>
            <p:nvPr/>
          </p:nvSpPr>
          <p:spPr bwMode="auto">
            <a:xfrm>
              <a:off x="1901" y="1709"/>
              <a:ext cx="139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6" name="Line 68"/>
            <p:cNvSpPr>
              <a:spLocks noChangeShapeType="1"/>
            </p:cNvSpPr>
            <p:nvPr/>
          </p:nvSpPr>
          <p:spPr bwMode="auto">
            <a:xfrm>
              <a:off x="2880" y="975"/>
              <a:ext cx="413"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77" name="Rectangle 69"/>
            <p:cNvSpPr>
              <a:spLocks noChangeArrowheads="1"/>
            </p:cNvSpPr>
            <p:nvPr/>
          </p:nvSpPr>
          <p:spPr bwMode="auto">
            <a:xfrm rot="-5400000">
              <a:off x="3792" y="1056"/>
              <a:ext cx="1248" cy="672"/>
            </a:xfrm>
            <a:prstGeom prst="rect">
              <a:avLst/>
            </a:prstGeom>
            <a:noFill/>
            <a:ln w="28575">
              <a:solidFill>
                <a:schemeClr val="tx1"/>
              </a:solidFill>
              <a:miter lim="800000"/>
              <a:headEnd/>
              <a:tailEnd/>
            </a:ln>
            <a:effectLst/>
          </p:spPr>
          <p:txBody>
            <a:bodyPr wrap="none" anchor="ctr">
              <a:prstTxWarp prst="textNoShape">
                <a:avLst/>
              </a:prstTxWarp>
            </a:bodyPr>
            <a:lstStyle/>
            <a:p>
              <a:pPr algn="ctr"/>
              <a:r>
                <a:rPr lang="en-US" sz="2000"/>
                <a:t>Data</a:t>
              </a:r>
            </a:p>
            <a:p>
              <a:pPr algn="ctr"/>
              <a:r>
                <a:rPr lang="en-US" sz="2000"/>
                <a:t>memory</a:t>
              </a:r>
            </a:p>
          </p:txBody>
        </p:sp>
        <p:sp>
          <p:nvSpPr>
            <p:cNvPr id="2731078" name="Line 70"/>
            <p:cNvSpPr>
              <a:spLocks noChangeShapeType="1"/>
            </p:cNvSpPr>
            <p:nvPr/>
          </p:nvSpPr>
          <p:spPr bwMode="auto">
            <a:xfrm>
              <a:off x="3024" y="148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79" name="Line 71"/>
            <p:cNvSpPr>
              <a:spLocks noChangeShapeType="1"/>
            </p:cNvSpPr>
            <p:nvPr/>
          </p:nvSpPr>
          <p:spPr bwMode="auto">
            <a:xfrm>
              <a:off x="3024" y="1728"/>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0" name="Line 72"/>
            <p:cNvSpPr>
              <a:spLocks noChangeShapeType="1"/>
            </p:cNvSpPr>
            <p:nvPr/>
          </p:nvSpPr>
          <p:spPr bwMode="auto">
            <a:xfrm>
              <a:off x="3024" y="1920"/>
              <a:ext cx="1056"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1" name="Line 73"/>
            <p:cNvSpPr>
              <a:spLocks noChangeShapeType="1"/>
            </p:cNvSpPr>
            <p:nvPr/>
          </p:nvSpPr>
          <p:spPr bwMode="auto">
            <a:xfrm>
              <a:off x="4752" y="1238"/>
              <a:ext cx="19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2" name="Line 74"/>
            <p:cNvSpPr>
              <a:spLocks noChangeShapeType="1"/>
            </p:cNvSpPr>
            <p:nvPr/>
          </p:nvSpPr>
          <p:spPr bwMode="auto">
            <a:xfrm flipV="1">
              <a:off x="4944" y="432"/>
              <a:ext cx="0" cy="80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3" name="Line 75"/>
            <p:cNvSpPr>
              <a:spLocks noChangeShapeType="1"/>
            </p:cNvSpPr>
            <p:nvPr/>
          </p:nvSpPr>
          <p:spPr bwMode="auto">
            <a:xfrm flipH="1">
              <a:off x="2422" y="432"/>
              <a:ext cx="2522"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4" name="Line 76"/>
            <p:cNvSpPr>
              <a:spLocks noChangeShapeType="1"/>
            </p:cNvSpPr>
            <p:nvPr/>
          </p:nvSpPr>
          <p:spPr bwMode="auto">
            <a:xfrm>
              <a:off x="2422" y="432"/>
              <a:ext cx="0" cy="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5" name="Text Box 77"/>
            <p:cNvSpPr txBox="1">
              <a:spLocks noChangeArrowheads="1"/>
            </p:cNvSpPr>
            <p:nvPr/>
          </p:nvSpPr>
          <p:spPr bwMode="auto">
            <a:xfrm>
              <a:off x="1892" y="1680"/>
              <a:ext cx="418" cy="250"/>
            </a:xfrm>
            <a:prstGeom prst="rect">
              <a:avLst/>
            </a:prstGeom>
            <a:noFill/>
            <a:ln w="28575">
              <a:noFill/>
              <a:miter lim="800000"/>
              <a:headEnd/>
              <a:tailEnd/>
            </a:ln>
            <a:effectLst/>
          </p:spPr>
          <p:txBody>
            <a:bodyPr wrap="none" anchor="ctr">
              <a:prstTxWarp prst="textNoShape">
                <a:avLst/>
              </a:prstTxWarp>
              <a:spAutoFit/>
            </a:bodyPr>
            <a:lstStyle/>
            <a:p>
              <a:pPr algn="ctr"/>
              <a:r>
                <a:rPr lang="en-US" sz="2000"/>
                <a:t>imm</a:t>
              </a:r>
            </a:p>
          </p:txBody>
        </p:sp>
        <p:sp>
          <p:nvSpPr>
            <p:cNvPr id="2731086" name="Line 78"/>
            <p:cNvSpPr>
              <a:spLocks noChangeShapeType="1"/>
            </p:cNvSpPr>
            <p:nvPr/>
          </p:nvSpPr>
          <p:spPr bwMode="auto">
            <a:xfrm>
              <a:off x="1008" y="1152"/>
              <a:ext cx="0" cy="52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7" name="AutoShape 79"/>
            <p:cNvSpPr>
              <a:spLocks noChangeArrowheads="1"/>
            </p:cNvSpPr>
            <p:nvPr/>
          </p:nvSpPr>
          <p:spPr bwMode="auto">
            <a:xfrm>
              <a:off x="528" y="1766"/>
              <a:ext cx="240" cy="510"/>
            </a:xfrm>
            <a:prstGeom prst="roundRect">
              <a:avLst>
                <a:gd name="adj" fmla="val 16667"/>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88" name="Line 80"/>
            <p:cNvSpPr>
              <a:spLocks noChangeShapeType="1"/>
            </p:cNvSpPr>
            <p:nvPr/>
          </p:nvSpPr>
          <p:spPr bwMode="auto">
            <a:xfrm flipH="1">
              <a:off x="768" y="1906"/>
              <a:ext cx="144"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89" name="Line 81"/>
            <p:cNvSpPr>
              <a:spLocks noChangeShapeType="1"/>
            </p:cNvSpPr>
            <p:nvPr/>
          </p:nvSpPr>
          <p:spPr bwMode="auto">
            <a:xfrm>
              <a:off x="2310" y="1709"/>
              <a:ext cx="0" cy="42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0" name="Line 82"/>
            <p:cNvSpPr>
              <a:spLocks noChangeShapeType="1"/>
            </p:cNvSpPr>
            <p:nvPr/>
          </p:nvSpPr>
          <p:spPr bwMode="auto">
            <a:xfrm flipH="1">
              <a:off x="768" y="2132"/>
              <a:ext cx="1542"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731091" name="Line 83"/>
            <p:cNvSpPr>
              <a:spLocks noChangeShapeType="1"/>
            </p:cNvSpPr>
            <p:nvPr/>
          </p:nvSpPr>
          <p:spPr bwMode="auto">
            <a:xfrm flipH="1">
              <a:off x="288" y="2016"/>
              <a:ext cx="24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2" name="Line 84"/>
            <p:cNvSpPr>
              <a:spLocks noChangeShapeType="1"/>
            </p:cNvSpPr>
            <p:nvPr/>
          </p:nvSpPr>
          <p:spPr bwMode="auto">
            <a:xfrm flipV="1">
              <a:off x="288" y="1152"/>
              <a:ext cx="0" cy="864"/>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731093" name="Line 85"/>
            <p:cNvSpPr>
              <a:spLocks noChangeShapeType="1"/>
            </p:cNvSpPr>
            <p:nvPr/>
          </p:nvSpPr>
          <p:spPr bwMode="auto">
            <a:xfrm>
              <a:off x="288" y="1152"/>
              <a:ext cx="24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731096" name="Text Box 88"/>
          <p:cNvSpPr txBox="1">
            <a:spLocks noChangeArrowheads="1"/>
          </p:cNvSpPr>
          <p:nvPr/>
        </p:nvSpPr>
        <p:spPr bwMode="auto">
          <a:xfrm>
            <a:off x="1293807" y="3763963"/>
            <a:ext cx="1638257"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1. Instruction</a:t>
            </a:r>
          </a:p>
          <a:p>
            <a:pPr algn="ctr"/>
            <a:r>
              <a:rPr lang="en-US" sz="2000">
                <a:solidFill>
                  <a:schemeClr val="accent2"/>
                </a:solidFill>
              </a:rPr>
              <a:t>Fetch</a:t>
            </a:r>
          </a:p>
        </p:txBody>
      </p:sp>
      <p:sp>
        <p:nvSpPr>
          <p:cNvPr id="2731097" name="Line 89"/>
          <p:cNvSpPr>
            <a:spLocks noChangeShapeType="1"/>
          </p:cNvSpPr>
          <p:nvPr/>
        </p:nvSpPr>
        <p:spPr bwMode="auto">
          <a:xfrm>
            <a:off x="1236133" y="3763963"/>
            <a:ext cx="202776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098" name="Text Box 90"/>
          <p:cNvSpPr txBox="1">
            <a:spLocks noChangeArrowheads="1"/>
          </p:cNvSpPr>
          <p:nvPr/>
        </p:nvSpPr>
        <p:spPr bwMode="auto">
          <a:xfrm>
            <a:off x="2954866" y="3489325"/>
            <a:ext cx="2286000" cy="1006475"/>
          </a:xfrm>
          <a:prstGeom prst="rect">
            <a:avLst/>
          </a:prstGeom>
          <a:noFill/>
          <a:ln w="28575">
            <a:noFill/>
            <a:miter lim="800000"/>
            <a:headEnd/>
            <a:tailEnd/>
          </a:ln>
          <a:effectLst/>
        </p:spPr>
        <p:txBody>
          <a:bodyPr anchor="ctr">
            <a:prstTxWarp prst="textNoShape">
              <a:avLst/>
            </a:prstTxWarp>
            <a:spAutoFit/>
          </a:bodyPr>
          <a:lstStyle/>
          <a:p>
            <a:pPr algn="ctr"/>
            <a:endParaRPr lang="en-US" sz="2000" dirty="0">
              <a:solidFill>
                <a:schemeClr val="accent2"/>
              </a:solidFill>
            </a:endParaRPr>
          </a:p>
          <a:p>
            <a:pPr algn="ctr"/>
            <a:r>
              <a:rPr lang="en-US" sz="2000" dirty="0">
                <a:solidFill>
                  <a:schemeClr val="accent2"/>
                </a:solidFill>
              </a:rPr>
              <a:t>2. Decode/</a:t>
            </a:r>
          </a:p>
          <a:p>
            <a:pPr algn="ctr"/>
            <a:r>
              <a:rPr lang="en-US" sz="2000" dirty="0">
                <a:solidFill>
                  <a:schemeClr val="accent2"/>
                </a:solidFill>
              </a:rPr>
              <a:t>    Register Read</a:t>
            </a:r>
          </a:p>
        </p:txBody>
      </p:sp>
      <p:sp>
        <p:nvSpPr>
          <p:cNvPr id="2731099" name="Line 91"/>
          <p:cNvSpPr>
            <a:spLocks noChangeShapeType="1"/>
          </p:cNvSpPr>
          <p:nvPr/>
        </p:nvSpPr>
        <p:spPr bwMode="auto">
          <a:xfrm>
            <a:off x="3505200" y="3759200"/>
            <a:ext cx="1381125" cy="4763"/>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1" name="Text Box 93"/>
          <p:cNvSpPr txBox="1">
            <a:spLocks noChangeArrowheads="1"/>
          </p:cNvSpPr>
          <p:nvPr/>
        </p:nvSpPr>
        <p:spPr bwMode="auto">
          <a:xfrm>
            <a:off x="4890029" y="3903663"/>
            <a:ext cx="1384092"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3. Execute</a:t>
            </a:r>
          </a:p>
        </p:txBody>
      </p:sp>
      <p:sp>
        <p:nvSpPr>
          <p:cNvPr id="2731102" name="Line 94"/>
          <p:cNvSpPr>
            <a:spLocks noChangeShapeType="1"/>
          </p:cNvSpPr>
          <p:nvPr/>
        </p:nvSpPr>
        <p:spPr bwMode="auto">
          <a:xfrm>
            <a:off x="5079832" y="3751263"/>
            <a:ext cx="1083901"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4" name="Text Box 96"/>
          <p:cNvSpPr txBox="1">
            <a:spLocks noChangeArrowheads="1"/>
          </p:cNvSpPr>
          <p:nvPr/>
        </p:nvSpPr>
        <p:spPr bwMode="auto">
          <a:xfrm>
            <a:off x="6237288" y="3903663"/>
            <a:ext cx="1384300" cy="396875"/>
          </a:xfrm>
          <a:prstGeom prst="rect">
            <a:avLst/>
          </a:prstGeom>
          <a:noFill/>
          <a:ln w="28575">
            <a:noFill/>
            <a:miter lim="800000"/>
            <a:headEnd/>
            <a:tailEnd/>
          </a:ln>
          <a:effectLst/>
        </p:spPr>
        <p:txBody>
          <a:bodyPr wrap="none" anchor="ctr">
            <a:prstTxWarp prst="textNoShape">
              <a:avLst/>
            </a:prstTxWarp>
            <a:spAutoFit/>
          </a:bodyPr>
          <a:lstStyle/>
          <a:p>
            <a:pPr algn="ctr"/>
            <a:r>
              <a:rPr lang="en-US" sz="2000">
                <a:solidFill>
                  <a:schemeClr val="accent2"/>
                </a:solidFill>
              </a:rPr>
              <a:t>4. Memory</a:t>
            </a:r>
          </a:p>
        </p:txBody>
      </p:sp>
      <p:sp>
        <p:nvSpPr>
          <p:cNvPr id="2731105" name="Line 97"/>
          <p:cNvSpPr>
            <a:spLocks noChangeShapeType="1"/>
          </p:cNvSpPr>
          <p:nvPr/>
        </p:nvSpPr>
        <p:spPr bwMode="auto">
          <a:xfrm flipV="1">
            <a:off x="6383867" y="3742267"/>
            <a:ext cx="1236133"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2731107" name="Text Box 99"/>
          <p:cNvSpPr txBox="1">
            <a:spLocks noChangeArrowheads="1"/>
          </p:cNvSpPr>
          <p:nvPr/>
        </p:nvSpPr>
        <p:spPr bwMode="auto">
          <a:xfrm>
            <a:off x="7672388" y="3751263"/>
            <a:ext cx="1058821" cy="701675"/>
          </a:xfrm>
          <a:prstGeom prst="rect">
            <a:avLst/>
          </a:prstGeom>
          <a:noFill/>
          <a:ln w="28575">
            <a:noFill/>
            <a:miter lim="800000"/>
            <a:headEnd/>
            <a:tailEnd/>
          </a:ln>
          <a:effectLst/>
        </p:spPr>
        <p:txBody>
          <a:bodyPr wrap="none" anchor="ctr">
            <a:prstTxWarp prst="textNoShape">
              <a:avLst/>
            </a:prstTxWarp>
            <a:spAutoFit/>
          </a:bodyPr>
          <a:lstStyle/>
          <a:p>
            <a:pPr algn="ctr"/>
            <a:r>
              <a:rPr lang="en-US" sz="2000" dirty="0">
                <a:solidFill>
                  <a:schemeClr val="accent2"/>
                </a:solidFill>
              </a:rPr>
              <a:t>5. Write</a:t>
            </a:r>
            <a:br>
              <a:rPr lang="en-US" sz="2000" dirty="0">
                <a:solidFill>
                  <a:schemeClr val="accent2"/>
                </a:solidFill>
              </a:rPr>
            </a:br>
            <a:r>
              <a:rPr lang="en-US" sz="2000" dirty="0">
                <a:solidFill>
                  <a:schemeClr val="accent2"/>
                </a:solidFill>
              </a:rPr>
              <a:t>Back</a:t>
            </a:r>
          </a:p>
        </p:txBody>
      </p:sp>
      <p:sp>
        <p:nvSpPr>
          <p:cNvPr id="2731108" name="Line 100"/>
          <p:cNvSpPr>
            <a:spLocks noChangeShapeType="1"/>
          </p:cNvSpPr>
          <p:nvPr/>
        </p:nvSpPr>
        <p:spPr bwMode="auto">
          <a:xfrm>
            <a:off x="7874000" y="3742267"/>
            <a:ext cx="844550" cy="8996"/>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endParaRPr lang="en-US"/>
          </a:p>
        </p:txBody>
      </p:sp>
      <p:sp>
        <p:nvSpPr>
          <p:cNvPr id="101" name="Title 100"/>
          <p:cNvSpPr>
            <a:spLocks noGrp="1"/>
          </p:cNvSpPr>
          <p:nvPr>
            <p:ph type="title"/>
          </p:nvPr>
        </p:nvSpPr>
        <p:spPr>
          <a:xfrm>
            <a:off x="474133" y="0"/>
            <a:ext cx="8229600" cy="1049867"/>
          </a:xfrm>
        </p:spPr>
        <p:txBody>
          <a:bodyPr/>
          <a:lstStyle/>
          <a:p>
            <a:r>
              <a:rPr lang="en-US" dirty="0" smtClean="0"/>
              <a:t>Graphical Pipeline Diagrams</a:t>
            </a:r>
            <a:endParaRPr lang="en-US" dirty="0"/>
          </a:p>
        </p:txBody>
      </p:sp>
      <p:sp>
        <p:nvSpPr>
          <p:cNvPr id="102" name="Content Placeholder 101"/>
          <p:cNvSpPr>
            <a:spLocks noGrp="1"/>
          </p:cNvSpPr>
          <p:nvPr>
            <p:ph idx="1"/>
          </p:nvPr>
        </p:nvSpPr>
        <p:spPr>
          <a:xfrm>
            <a:off x="491067" y="4538134"/>
            <a:ext cx="8229600" cy="1168400"/>
          </a:xfrm>
        </p:spPr>
        <p:txBody>
          <a:bodyPr>
            <a:normAutofit/>
          </a:bodyPr>
          <a:lstStyle/>
          <a:p>
            <a:r>
              <a:rPr lang="en-US" sz="2800" dirty="0" smtClean="0"/>
              <a:t>Use </a:t>
            </a:r>
            <a:r>
              <a:rPr lang="en-US" sz="2800" dirty="0" err="1" smtClean="0"/>
              <a:t>datapath</a:t>
            </a:r>
            <a:r>
              <a:rPr lang="en-US" sz="2800" dirty="0" smtClean="0"/>
              <a:t> figure below to represent pipeline</a:t>
            </a:r>
            <a:endParaRPr lang="en-US" sz="2800" dirty="0"/>
          </a:p>
        </p:txBody>
      </p:sp>
      <p:sp>
        <p:nvSpPr>
          <p:cNvPr id="57" name="Rectangle 56"/>
          <p:cNvSpPr/>
          <p:nvPr/>
        </p:nvSpPr>
        <p:spPr>
          <a:xfrm>
            <a:off x="3335867" y="10160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4876801" y="10160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6197602" y="965200"/>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7653869" y="965199"/>
            <a:ext cx="118533" cy="2895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6" name="Group 4"/>
          <p:cNvGrpSpPr>
            <a:grpSpLocks/>
          </p:cNvGrpSpPr>
          <p:nvPr/>
        </p:nvGrpSpPr>
        <p:grpSpPr bwMode="auto">
          <a:xfrm>
            <a:off x="2971800" y="4622800"/>
            <a:ext cx="4171950" cy="2235200"/>
            <a:chOff x="1357" y="2640"/>
            <a:chExt cx="2628" cy="1408"/>
          </a:xfrm>
        </p:grpSpPr>
        <p:sp>
          <p:nvSpPr>
            <p:cNvPr id="61" name="Freeform 5"/>
            <p:cNvSpPr>
              <a:spLocks/>
            </p:cNvSpPr>
            <p:nvPr/>
          </p:nvSpPr>
          <p:spPr bwMode="auto">
            <a:xfrm>
              <a:off x="2986" y="3520"/>
              <a:ext cx="209"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62" name="Freeform 6"/>
            <p:cNvSpPr>
              <a:spLocks/>
            </p:cNvSpPr>
            <p:nvPr/>
          </p:nvSpPr>
          <p:spPr bwMode="auto">
            <a:xfrm>
              <a:off x="3193" y="3520"/>
              <a:ext cx="210"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grpSp>
          <p:nvGrpSpPr>
            <p:cNvPr id="63" name="Group 7"/>
            <p:cNvGrpSpPr>
              <a:grpSpLocks/>
            </p:cNvGrpSpPr>
            <p:nvPr/>
          </p:nvGrpSpPr>
          <p:grpSpPr bwMode="auto">
            <a:xfrm>
              <a:off x="1357" y="2946"/>
              <a:ext cx="2628" cy="286"/>
              <a:chOff x="1396" y="1662"/>
              <a:chExt cx="2628" cy="286"/>
            </a:xfrm>
          </p:grpSpPr>
          <p:sp>
            <p:nvSpPr>
              <p:cNvPr id="94" name="Rectangle 8"/>
              <p:cNvSpPr>
                <a:spLocks noChangeArrowheads="1"/>
              </p:cNvSpPr>
              <p:nvPr/>
            </p:nvSpPr>
            <p:spPr bwMode="auto">
              <a:xfrm>
                <a:off x="1400"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95" name="Rectangle 9"/>
              <p:cNvSpPr>
                <a:spLocks noChangeArrowheads="1"/>
              </p:cNvSpPr>
              <p:nvPr/>
            </p:nvSpPr>
            <p:spPr bwMode="auto">
              <a:xfrm>
                <a:off x="1396" y="1662"/>
                <a:ext cx="573"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IFtch</a:t>
                </a:r>
              </a:p>
            </p:txBody>
          </p:sp>
          <p:sp>
            <p:nvSpPr>
              <p:cNvPr id="96" name="Rectangle 10"/>
              <p:cNvSpPr>
                <a:spLocks noChangeArrowheads="1"/>
              </p:cNvSpPr>
              <p:nvPr/>
            </p:nvSpPr>
            <p:spPr bwMode="auto">
              <a:xfrm>
                <a:off x="1928"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97" name="Rectangle 11"/>
              <p:cNvSpPr>
                <a:spLocks noChangeArrowheads="1"/>
              </p:cNvSpPr>
              <p:nvPr/>
            </p:nvSpPr>
            <p:spPr bwMode="auto">
              <a:xfrm>
                <a:off x="2456"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98" name="Rectangle 12"/>
              <p:cNvSpPr>
                <a:spLocks noChangeArrowheads="1"/>
              </p:cNvSpPr>
              <p:nvPr/>
            </p:nvSpPr>
            <p:spPr bwMode="auto">
              <a:xfrm>
                <a:off x="2984"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99" name="Rectangle 13"/>
              <p:cNvSpPr>
                <a:spLocks noChangeArrowheads="1"/>
              </p:cNvSpPr>
              <p:nvPr/>
            </p:nvSpPr>
            <p:spPr bwMode="auto">
              <a:xfrm>
                <a:off x="3512" y="1688"/>
                <a:ext cx="512" cy="224"/>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sp>
            <p:nvSpPr>
              <p:cNvPr id="100" name="Rectangle 14"/>
              <p:cNvSpPr>
                <a:spLocks noChangeArrowheads="1"/>
              </p:cNvSpPr>
              <p:nvPr/>
            </p:nvSpPr>
            <p:spPr bwMode="auto">
              <a:xfrm>
                <a:off x="1907" y="1662"/>
                <a:ext cx="477"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Dcd</a:t>
                </a:r>
              </a:p>
            </p:txBody>
          </p:sp>
          <p:sp>
            <p:nvSpPr>
              <p:cNvPr id="103" name="Rectangle 15"/>
              <p:cNvSpPr>
                <a:spLocks noChangeArrowheads="1"/>
              </p:cNvSpPr>
              <p:nvPr/>
            </p:nvSpPr>
            <p:spPr bwMode="auto">
              <a:xfrm>
                <a:off x="2435" y="1662"/>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Exec</a:t>
                </a:r>
              </a:p>
            </p:txBody>
          </p:sp>
          <p:sp>
            <p:nvSpPr>
              <p:cNvPr id="104" name="Rectangle 16"/>
              <p:cNvSpPr>
                <a:spLocks noChangeArrowheads="1"/>
              </p:cNvSpPr>
              <p:nvPr/>
            </p:nvSpPr>
            <p:spPr bwMode="auto">
              <a:xfrm>
                <a:off x="2963" y="1662"/>
                <a:ext cx="55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dirty="0" err="1">
                    <a:solidFill>
                      <a:schemeClr val="accent2"/>
                    </a:solidFill>
                  </a:rPr>
                  <a:t>Mem</a:t>
                </a:r>
                <a:endParaRPr lang="en-US" sz="2400" b="1" dirty="0">
                  <a:solidFill>
                    <a:schemeClr val="accent2"/>
                  </a:solidFill>
                </a:endParaRPr>
              </a:p>
            </p:txBody>
          </p:sp>
          <p:sp>
            <p:nvSpPr>
              <p:cNvPr id="105" name="Rectangle 17"/>
              <p:cNvSpPr>
                <a:spLocks noChangeArrowheads="1"/>
              </p:cNvSpPr>
              <p:nvPr/>
            </p:nvSpPr>
            <p:spPr bwMode="auto">
              <a:xfrm>
                <a:off x="3539" y="1662"/>
                <a:ext cx="434"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rPr>
                  <a:t>WB</a:t>
                </a:r>
              </a:p>
            </p:txBody>
          </p:sp>
        </p:grpSp>
        <p:sp>
          <p:nvSpPr>
            <p:cNvPr id="64" name="Freeform 18"/>
            <p:cNvSpPr>
              <a:spLocks/>
            </p:cNvSpPr>
            <p:nvPr/>
          </p:nvSpPr>
          <p:spPr bwMode="auto">
            <a:xfrm>
              <a:off x="2551" y="3472"/>
              <a:ext cx="261"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65" name="Rectangle 19"/>
            <p:cNvSpPr>
              <a:spLocks noChangeArrowheads="1"/>
            </p:cNvSpPr>
            <p:nvPr/>
          </p:nvSpPr>
          <p:spPr bwMode="auto">
            <a:xfrm rot="5400000">
              <a:off x="2491" y="3593"/>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latin typeface="Times" pitchFamily="-65" charset="0"/>
                </a:rPr>
                <a:t>ALU</a:t>
              </a:r>
              <a:endParaRPr lang="en-US" sz="1600" b="1">
                <a:solidFill>
                  <a:schemeClr val="tx1"/>
                </a:solidFill>
                <a:latin typeface="Times" pitchFamily="-65" charset="0"/>
              </a:endParaRPr>
            </a:p>
          </p:txBody>
        </p:sp>
        <p:sp>
          <p:nvSpPr>
            <p:cNvPr id="66" name="Rectangle 20"/>
            <p:cNvSpPr>
              <a:spLocks noChangeArrowheads="1"/>
            </p:cNvSpPr>
            <p:nvPr/>
          </p:nvSpPr>
          <p:spPr bwMode="auto">
            <a:xfrm>
              <a:off x="1392" y="357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67" name="Group 21"/>
            <p:cNvGrpSpPr>
              <a:grpSpLocks/>
            </p:cNvGrpSpPr>
            <p:nvPr/>
          </p:nvGrpSpPr>
          <p:grpSpPr bwMode="auto">
            <a:xfrm>
              <a:off x="1419" y="3568"/>
              <a:ext cx="418" cy="289"/>
              <a:chOff x="1343" y="1248"/>
              <a:chExt cx="340" cy="289"/>
            </a:xfrm>
          </p:grpSpPr>
          <p:sp>
            <p:nvSpPr>
              <p:cNvPr id="92" name="Freeform 22"/>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93" name="Freeform 23"/>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grpSp>
        <p:sp>
          <p:nvSpPr>
            <p:cNvPr id="68" name="Rectangle 24"/>
            <p:cNvSpPr>
              <a:spLocks noChangeArrowheads="1"/>
            </p:cNvSpPr>
            <p:nvPr/>
          </p:nvSpPr>
          <p:spPr bwMode="auto">
            <a:xfrm>
              <a:off x="1956" y="357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69" name="Freeform 25"/>
            <p:cNvSpPr>
              <a:spLocks/>
            </p:cNvSpPr>
            <p:nvPr/>
          </p:nvSpPr>
          <p:spPr bwMode="auto">
            <a:xfrm>
              <a:off x="1979" y="3568"/>
              <a:ext cx="183"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70" name="Freeform 26"/>
            <p:cNvSpPr>
              <a:spLocks/>
            </p:cNvSpPr>
            <p:nvPr/>
          </p:nvSpPr>
          <p:spPr bwMode="auto">
            <a:xfrm>
              <a:off x="2161" y="3568"/>
              <a:ext cx="181"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71" name="Line 27"/>
            <p:cNvSpPr>
              <a:spLocks noChangeShapeType="1"/>
            </p:cNvSpPr>
            <p:nvPr/>
          </p:nvSpPr>
          <p:spPr bwMode="auto">
            <a:xfrm>
              <a:off x="1838" y="3712"/>
              <a:ext cx="118"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72" name="Freeform 28"/>
            <p:cNvSpPr>
              <a:spLocks/>
            </p:cNvSpPr>
            <p:nvPr/>
          </p:nvSpPr>
          <p:spPr bwMode="auto">
            <a:xfrm>
              <a:off x="1914" y="3616"/>
              <a:ext cx="59"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73" name="Line 29"/>
            <p:cNvSpPr>
              <a:spLocks noChangeShapeType="1"/>
            </p:cNvSpPr>
            <p:nvPr/>
          </p:nvSpPr>
          <p:spPr bwMode="auto">
            <a:xfrm>
              <a:off x="2349" y="3616"/>
              <a:ext cx="192"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74" name="Rectangle 30"/>
            <p:cNvSpPr>
              <a:spLocks noChangeArrowheads="1"/>
            </p:cNvSpPr>
            <p:nvPr/>
          </p:nvSpPr>
          <p:spPr bwMode="auto">
            <a:xfrm>
              <a:off x="2958" y="357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75" name="Rectangle 31"/>
            <p:cNvSpPr>
              <a:spLocks noChangeArrowheads="1"/>
            </p:cNvSpPr>
            <p:nvPr/>
          </p:nvSpPr>
          <p:spPr bwMode="auto">
            <a:xfrm>
              <a:off x="3562" y="357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76" name="Freeform 32"/>
            <p:cNvSpPr>
              <a:spLocks/>
            </p:cNvSpPr>
            <p:nvPr/>
          </p:nvSpPr>
          <p:spPr bwMode="auto">
            <a:xfrm>
              <a:off x="3595" y="3568"/>
              <a:ext cx="174"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77" name="Freeform 33"/>
            <p:cNvSpPr>
              <a:spLocks/>
            </p:cNvSpPr>
            <p:nvPr/>
          </p:nvSpPr>
          <p:spPr bwMode="auto">
            <a:xfrm>
              <a:off x="3768" y="3568"/>
              <a:ext cx="175"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78" name="Line 34"/>
            <p:cNvSpPr>
              <a:spLocks noChangeShapeType="1"/>
            </p:cNvSpPr>
            <p:nvPr/>
          </p:nvSpPr>
          <p:spPr bwMode="auto">
            <a:xfrm>
              <a:off x="3414" y="3712"/>
              <a:ext cx="171"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79" name="Line 35"/>
            <p:cNvSpPr>
              <a:spLocks noChangeShapeType="1"/>
            </p:cNvSpPr>
            <p:nvPr/>
          </p:nvSpPr>
          <p:spPr bwMode="auto">
            <a:xfrm>
              <a:off x="2821" y="3712"/>
              <a:ext cx="190"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80" name="Freeform 36"/>
            <p:cNvSpPr>
              <a:spLocks/>
            </p:cNvSpPr>
            <p:nvPr/>
          </p:nvSpPr>
          <p:spPr bwMode="auto">
            <a:xfrm>
              <a:off x="2969" y="3712"/>
              <a:ext cx="529"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81" name="Line 37"/>
            <p:cNvSpPr>
              <a:spLocks noChangeShapeType="1"/>
            </p:cNvSpPr>
            <p:nvPr/>
          </p:nvSpPr>
          <p:spPr bwMode="auto">
            <a:xfrm>
              <a:off x="2349" y="3808"/>
              <a:ext cx="192" cy="0"/>
            </a:xfrm>
            <a:prstGeom prst="line">
              <a:avLst/>
            </a:prstGeom>
            <a:noFill/>
            <a:ln w="25400">
              <a:solidFill>
                <a:schemeClr val="accent1"/>
              </a:solidFill>
              <a:round/>
              <a:headEnd/>
              <a:tailEnd/>
            </a:ln>
            <a:effectLst/>
          </p:spPr>
          <p:txBody>
            <a:bodyPr wrap="none" anchor="ctr">
              <a:prstTxWarp prst="textNoShape">
                <a:avLst/>
              </a:prstTxWarp>
            </a:bodyPr>
            <a:lstStyle/>
            <a:p>
              <a:endParaRPr lang="en-US"/>
            </a:p>
          </p:txBody>
        </p:sp>
        <p:sp>
          <p:nvSpPr>
            <p:cNvPr id="82" name="Freeform 38"/>
            <p:cNvSpPr>
              <a:spLocks/>
            </p:cNvSpPr>
            <p:nvPr/>
          </p:nvSpPr>
          <p:spPr bwMode="auto">
            <a:xfrm>
              <a:off x="2463" y="3707"/>
              <a:ext cx="413"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accent1"/>
              </a:solidFill>
              <a:prstDash val="solid"/>
              <a:round/>
              <a:headEnd type="none" w="med" len="med"/>
              <a:tailEnd type="none" w="med" len="med"/>
            </a:ln>
            <a:effectLst/>
          </p:spPr>
          <p:txBody>
            <a:bodyPr>
              <a:prstTxWarp prst="textNoShape">
                <a:avLst/>
              </a:prstTxWarp>
            </a:bodyPr>
            <a:lstStyle/>
            <a:p>
              <a:endParaRPr lang="en-US"/>
            </a:p>
          </p:txBody>
        </p:sp>
        <p:sp>
          <p:nvSpPr>
            <p:cNvPr id="83" name="Line 39"/>
            <p:cNvSpPr>
              <a:spLocks noChangeShapeType="1"/>
            </p:cNvSpPr>
            <p:nvPr/>
          </p:nvSpPr>
          <p:spPr bwMode="auto">
            <a:xfrm>
              <a:off x="1664" y="3232"/>
              <a:ext cx="0" cy="27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84" name="Line 40"/>
            <p:cNvSpPr>
              <a:spLocks noChangeShapeType="1"/>
            </p:cNvSpPr>
            <p:nvPr/>
          </p:nvSpPr>
          <p:spPr bwMode="auto">
            <a:xfrm>
              <a:off x="2172" y="3244"/>
              <a:ext cx="0" cy="27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85" name="Line 41"/>
            <p:cNvSpPr>
              <a:spLocks noChangeShapeType="1"/>
            </p:cNvSpPr>
            <p:nvPr/>
          </p:nvSpPr>
          <p:spPr bwMode="auto">
            <a:xfrm>
              <a:off x="2688" y="3232"/>
              <a:ext cx="0" cy="27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86" name="Line 42"/>
            <p:cNvSpPr>
              <a:spLocks noChangeShapeType="1"/>
            </p:cNvSpPr>
            <p:nvPr/>
          </p:nvSpPr>
          <p:spPr bwMode="auto">
            <a:xfrm>
              <a:off x="3230" y="3244"/>
              <a:ext cx="0" cy="27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87" name="Line 43"/>
            <p:cNvSpPr>
              <a:spLocks noChangeShapeType="1"/>
            </p:cNvSpPr>
            <p:nvPr/>
          </p:nvSpPr>
          <p:spPr bwMode="auto">
            <a:xfrm>
              <a:off x="3810" y="3244"/>
              <a:ext cx="0" cy="276"/>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88" name="Line 44"/>
            <p:cNvSpPr>
              <a:spLocks noChangeShapeType="1"/>
            </p:cNvSpPr>
            <p:nvPr/>
          </p:nvSpPr>
          <p:spPr bwMode="auto">
            <a:xfrm flipH="1">
              <a:off x="1872" y="2858"/>
              <a:ext cx="21" cy="112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89" name="Line 45"/>
            <p:cNvSpPr>
              <a:spLocks noChangeShapeType="1"/>
            </p:cNvSpPr>
            <p:nvPr/>
          </p:nvSpPr>
          <p:spPr bwMode="auto">
            <a:xfrm>
              <a:off x="2400" y="2858"/>
              <a:ext cx="0" cy="112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90" name="Line 46"/>
            <p:cNvSpPr>
              <a:spLocks noChangeShapeType="1"/>
            </p:cNvSpPr>
            <p:nvPr/>
          </p:nvSpPr>
          <p:spPr bwMode="auto">
            <a:xfrm>
              <a:off x="2928" y="2880"/>
              <a:ext cx="0" cy="1104"/>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91" name="Line 47"/>
            <p:cNvSpPr>
              <a:spLocks noChangeShapeType="1"/>
            </p:cNvSpPr>
            <p:nvPr/>
          </p:nvSpPr>
          <p:spPr bwMode="auto">
            <a:xfrm flipH="1">
              <a:off x="3456" y="2640"/>
              <a:ext cx="12" cy="1408"/>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42900" y="2071688"/>
            <a:ext cx="576263" cy="4786312"/>
            <a:chOff x="216" y="876"/>
            <a:chExt cx="363" cy="3015"/>
          </a:xfrm>
        </p:grpSpPr>
        <p:sp>
          <p:nvSpPr>
            <p:cNvPr id="2733060" name="Rectangle 4"/>
            <p:cNvSpPr>
              <a:spLocks noChangeArrowheads="1"/>
            </p:cNvSpPr>
            <p:nvPr/>
          </p:nvSpPr>
          <p:spPr bwMode="auto">
            <a:xfrm>
              <a:off x="216" y="876"/>
              <a:ext cx="288" cy="301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a:solidFill>
                    <a:schemeClr val="tx1"/>
                  </a:solidFill>
                  <a:latin typeface="Arial" pitchFamily="-65" charset="0"/>
                </a:rPr>
                <a:t>I</a:t>
              </a:r>
            </a:p>
            <a:p>
              <a:pPr algn="ctr"/>
              <a:r>
                <a:rPr lang="en-US" sz="2800" b="1">
                  <a:solidFill>
                    <a:schemeClr val="tx1"/>
                  </a:solidFill>
                  <a:latin typeface="Arial" pitchFamily="-65" charset="0"/>
                </a:rPr>
                <a:t>n</a:t>
              </a:r>
            </a:p>
            <a:p>
              <a:pPr algn="ctr"/>
              <a:r>
                <a:rPr lang="en-US" sz="2800" b="1">
                  <a:solidFill>
                    <a:schemeClr val="tx1"/>
                  </a:solidFill>
                  <a:latin typeface="Arial" pitchFamily="-65" charset="0"/>
                </a:rPr>
                <a:t>s</a:t>
              </a:r>
            </a:p>
            <a:p>
              <a:pPr algn="ctr"/>
              <a:r>
                <a:rPr lang="en-US" sz="2800" b="1">
                  <a:solidFill>
                    <a:schemeClr val="tx1"/>
                  </a:solidFill>
                  <a:latin typeface="Arial" pitchFamily="-65" charset="0"/>
                </a:rPr>
                <a:t>t</a:t>
              </a:r>
            </a:p>
            <a:p>
              <a:pPr algn="ctr"/>
              <a:r>
                <a:rPr lang="en-US" sz="2800" b="1">
                  <a:solidFill>
                    <a:schemeClr val="tx1"/>
                  </a:solidFill>
                  <a:latin typeface="Arial" pitchFamily="-65" charset="0"/>
                </a:rPr>
                <a:t>r.</a:t>
              </a:r>
            </a:p>
            <a:p>
              <a:pPr algn="ctr"/>
              <a:endParaRPr lang="en-US" sz="2800" b="1">
                <a:solidFill>
                  <a:schemeClr val="tx1"/>
                </a:solidFill>
                <a:latin typeface="Arial" pitchFamily="-65" charset="0"/>
              </a:endParaRPr>
            </a:p>
            <a:p>
              <a:pPr algn="ctr"/>
              <a:r>
                <a:rPr lang="en-US" sz="2800" b="1">
                  <a:solidFill>
                    <a:schemeClr val="tx1"/>
                  </a:solidFill>
                  <a:latin typeface="Arial" pitchFamily="-65" charset="0"/>
                </a:rPr>
                <a:t>O</a:t>
              </a:r>
            </a:p>
            <a:p>
              <a:pPr algn="ctr"/>
              <a:r>
                <a:rPr lang="en-US" sz="2800" b="1">
                  <a:solidFill>
                    <a:schemeClr val="tx1"/>
                  </a:solidFill>
                  <a:latin typeface="Arial" pitchFamily="-65" charset="0"/>
                </a:rPr>
                <a:t>r</a:t>
              </a:r>
            </a:p>
            <a:p>
              <a:pPr algn="ctr"/>
              <a:r>
                <a:rPr lang="en-US" sz="2800" b="1">
                  <a:solidFill>
                    <a:schemeClr val="tx1"/>
                  </a:solidFill>
                  <a:latin typeface="Arial" pitchFamily="-65" charset="0"/>
                </a:rPr>
                <a:t>d</a:t>
              </a:r>
            </a:p>
            <a:p>
              <a:pPr algn="ctr"/>
              <a:r>
                <a:rPr lang="en-US" sz="2800" b="1">
                  <a:solidFill>
                    <a:schemeClr val="tx1"/>
                  </a:solidFill>
                  <a:latin typeface="Arial" pitchFamily="-65" charset="0"/>
                </a:rPr>
                <a:t>e</a:t>
              </a:r>
            </a:p>
            <a:p>
              <a:pPr algn="ctr"/>
              <a:r>
                <a:rPr lang="en-US" sz="2800" b="1">
                  <a:solidFill>
                    <a:schemeClr val="tx1"/>
                  </a:solidFill>
                  <a:latin typeface="Arial" pitchFamily="-65" charset="0"/>
                </a:rPr>
                <a:t>r</a:t>
              </a:r>
            </a:p>
          </p:txBody>
        </p:sp>
        <p:sp>
          <p:nvSpPr>
            <p:cNvPr id="2733061" name="Line 5"/>
            <p:cNvSpPr>
              <a:spLocks noChangeShapeType="1"/>
            </p:cNvSpPr>
            <p:nvPr/>
          </p:nvSpPr>
          <p:spPr bwMode="auto">
            <a:xfrm>
              <a:off x="579" y="920"/>
              <a:ext cx="0" cy="2816"/>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grpSp>
      <p:grpSp>
        <p:nvGrpSpPr>
          <p:cNvPr id="3" name="Group 6"/>
          <p:cNvGrpSpPr>
            <a:grpSpLocks/>
          </p:cNvGrpSpPr>
          <p:nvPr/>
        </p:nvGrpSpPr>
        <p:grpSpPr bwMode="auto">
          <a:xfrm>
            <a:off x="881063" y="2747963"/>
            <a:ext cx="1090612" cy="3317875"/>
            <a:chOff x="555" y="1302"/>
            <a:chExt cx="687" cy="2090"/>
          </a:xfrm>
        </p:grpSpPr>
        <p:sp>
          <p:nvSpPr>
            <p:cNvPr id="2733063" name="Rectangle 7"/>
            <p:cNvSpPr>
              <a:spLocks noChangeArrowheads="1"/>
            </p:cNvSpPr>
            <p:nvPr/>
          </p:nvSpPr>
          <p:spPr bwMode="auto">
            <a:xfrm>
              <a:off x="579" y="1302"/>
              <a:ext cx="649"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Load</a:t>
              </a:r>
            </a:p>
          </p:txBody>
        </p:sp>
        <p:sp>
          <p:nvSpPr>
            <p:cNvPr id="2733064" name="Rectangle 8"/>
            <p:cNvSpPr>
              <a:spLocks noChangeArrowheads="1"/>
            </p:cNvSpPr>
            <p:nvPr/>
          </p:nvSpPr>
          <p:spPr bwMode="auto">
            <a:xfrm>
              <a:off x="563" y="1718"/>
              <a:ext cx="549"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Add</a:t>
              </a:r>
            </a:p>
          </p:txBody>
        </p:sp>
        <p:sp>
          <p:nvSpPr>
            <p:cNvPr id="2733065" name="Rectangle 9"/>
            <p:cNvSpPr>
              <a:spLocks noChangeArrowheads="1"/>
            </p:cNvSpPr>
            <p:nvPr/>
          </p:nvSpPr>
          <p:spPr bwMode="auto">
            <a:xfrm>
              <a:off x="555" y="2182"/>
              <a:ext cx="687"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Store</a:t>
              </a:r>
            </a:p>
          </p:txBody>
        </p:sp>
        <p:sp>
          <p:nvSpPr>
            <p:cNvPr id="2733066" name="Rectangle 10"/>
            <p:cNvSpPr>
              <a:spLocks noChangeArrowheads="1"/>
            </p:cNvSpPr>
            <p:nvPr/>
          </p:nvSpPr>
          <p:spPr bwMode="auto">
            <a:xfrm>
              <a:off x="598" y="2612"/>
              <a:ext cx="537"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Sub</a:t>
              </a:r>
            </a:p>
          </p:txBody>
        </p:sp>
        <p:sp>
          <p:nvSpPr>
            <p:cNvPr id="2733067" name="Rectangle 11"/>
            <p:cNvSpPr>
              <a:spLocks noChangeArrowheads="1"/>
            </p:cNvSpPr>
            <p:nvPr/>
          </p:nvSpPr>
          <p:spPr bwMode="auto">
            <a:xfrm>
              <a:off x="587" y="3067"/>
              <a:ext cx="375"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Or</a:t>
              </a:r>
            </a:p>
          </p:txBody>
        </p:sp>
      </p:grpSp>
      <p:grpSp>
        <p:nvGrpSpPr>
          <p:cNvPr id="4" name="Group 12"/>
          <p:cNvGrpSpPr>
            <a:grpSpLocks/>
          </p:cNvGrpSpPr>
          <p:nvPr/>
        </p:nvGrpSpPr>
        <p:grpSpPr bwMode="auto">
          <a:xfrm>
            <a:off x="2743200" y="2141538"/>
            <a:ext cx="4800600" cy="4470400"/>
            <a:chOff x="1728" y="920"/>
            <a:chExt cx="3024" cy="2816"/>
          </a:xfrm>
        </p:grpSpPr>
        <p:sp>
          <p:nvSpPr>
            <p:cNvPr id="2733069" name="Line 13"/>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0" name="Line 14"/>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1" name="Line 15"/>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2" name="Line 16"/>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3" name="Line 17"/>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4" name="Line 18"/>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5" name="Line 19"/>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33076" name="Line 20"/>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grpSp>
        <p:nvGrpSpPr>
          <p:cNvPr id="5" name="Group 21"/>
          <p:cNvGrpSpPr>
            <a:grpSpLocks/>
          </p:cNvGrpSpPr>
          <p:nvPr/>
        </p:nvGrpSpPr>
        <p:grpSpPr bwMode="auto">
          <a:xfrm>
            <a:off x="2101850" y="2662238"/>
            <a:ext cx="569913" cy="458787"/>
            <a:chOff x="1324" y="1248"/>
            <a:chExt cx="359" cy="289"/>
          </a:xfrm>
        </p:grpSpPr>
        <p:sp>
          <p:nvSpPr>
            <p:cNvPr id="2733078" name="Rectangle 22"/>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6" name="Group 23"/>
            <p:cNvGrpSpPr>
              <a:grpSpLocks/>
            </p:cNvGrpSpPr>
            <p:nvPr/>
          </p:nvGrpSpPr>
          <p:grpSpPr bwMode="auto">
            <a:xfrm>
              <a:off x="1343" y="1248"/>
              <a:ext cx="340" cy="289"/>
              <a:chOff x="1343" y="1248"/>
              <a:chExt cx="340" cy="289"/>
            </a:xfrm>
          </p:grpSpPr>
          <p:sp>
            <p:nvSpPr>
              <p:cNvPr id="2733080" name="Freeform 24"/>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081" name="Freeform 25"/>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nvGrpSpPr>
          <p:cNvPr id="7" name="Group 26"/>
          <p:cNvGrpSpPr>
            <a:grpSpLocks/>
          </p:cNvGrpSpPr>
          <p:nvPr/>
        </p:nvGrpSpPr>
        <p:grpSpPr bwMode="auto">
          <a:xfrm>
            <a:off x="1562100" y="1617662"/>
            <a:ext cx="6311900" cy="515938"/>
            <a:chOff x="984" y="551"/>
            <a:chExt cx="3976" cy="325"/>
          </a:xfrm>
        </p:grpSpPr>
        <p:sp>
          <p:nvSpPr>
            <p:cNvPr id="2733083" name="Line 27"/>
            <p:cNvSpPr>
              <a:spLocks noChangeShapeType="1"/>
            </p:cNvSpPr>
            <p:nvPr/>
          </p:nvSpPr>
          <p:spPr bwMode="auto">
            <a:xfrm>
              <a:off x="984" y="840"/>
              <a:ext cx="3976"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33084" name="Rectangle 28"/>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grpSp>
        <p:nvGrpSpPr>
          <p:cNvPr id="8" name="Group 29"/>
          <p:cNvGrpSpPr>
            <a:grpSpLocks/>
          </p:cNvGrpSpPr>
          <p:nvPr/>
        </p:nvGrpSpPr>
        <p:grpSpPr bwMode="auto">
          <a:xfrm>
            <a:off x="3340100" y="2509838"/>
            <a:ext cx="857250" cy="2033587"/>
            <a:chOff x="2104" y="1437"/>
            <a:chExt cx="540" cy="1281"/>
          </a:xfrm>
        </p:grpSpPr>
        <p:sp>
          <p:nvSpPr>
            <p:cNvPr id="2733086" name="Line 30"/>
            <p:cNvSpPr>
              <a:spLocks noChangeShapeType="1"/>
            </p:cNvSpPr>
            <p:nvPr/>
          </p:nvSpPr>
          <p:spPr bwMode="auto">
            <a:xfrm>
              <a:off x="2489" y="1677"/>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087" name="Freeform 31" descr="25%"/>
            <p:cNvSpPr>
              <a:spLocks/>
            </p:cNvSpPr>
            <p:nvPr/>
          </p:nvSpPr>
          <p:spPr bwMode="auto">
            <a:xfrm>
              <a:off x="2396" y="1965"/>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9" name="Group 32"/>
            <p:cNvGrpSpPr>
              <a:grpSpLocks/>
            </p:cNvGrpSpPr>
            <p:nvPr/>
          </p:nvGrpSpPr>
          <p:grpSpPr bwMode="auto">
            <a:xfrm>
              <a:off x="2178" y="2429"/>
              <a:ext cx="359" cy="289"/>
              <a:chOff x="2178" y="2144"/>
              <a:chExt cx="359" cy="289"/>
            </a:xfrm>
          </p:grpSpPr>
          <p:sp>
            <p:nvSpPr>
              <p:cNvPr id="2733089" name="Rectangle 33"/>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0" name="Group 34"/>
              <p:cNvGrpSpPr>
                <a:grpSpLocks/>
              </p:cNvGrpSpPr>
              <p:nvPr/>
            </p:nvGrpSpPr>
            <p:grpSpPr bwMode="auto">
              <a:xfrm>
                <a:off x="2197" y="2144"/>
                <a:ext cx="340" cy="289"/>
                <a:chOff x="2197" y="2144"/>
                <a:chExt cx="340" cy="289"/>
              </a:xfrm>
            </p:grpSpPr>
            <p:sp>
              <p:nvSpPr>
                <p:cNvPr id="2733091" name="Freeform 35"/>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092" name="Freeform 36"/>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nvGrpSpPr>
            <p:cNvPr id="11" name="Group 37"/>
            <p:cNvGrpSpPr>
              <a:grpSpLocks/>
            </p:cNvGrpSpPr>
            <p:nvPr/>
          </p:nvGrpSpPr>
          <p:grpSpPr bwMode="auto">
            <a:xfrm>
              <a:off x="2255" y="1437"/>
              <a:ext cx="227" cy="481"/>
              <a:chOff x="2255" y="1152"/>
              <a:chExt cx="227" cy="481"/>
            </a:xfrm>
          </p:grpSpPr>
          <p:sp>
            <p:nvSpPr>
              <p:cNvPr id="2733094" name="Freeform 38"/>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095" name="Rectangle 39"/>
              <p:cNvSpPr>
                <a:spLocks noChangeArrowheads="1"/>
              </p:cNvSpPr>
              <p:nvPr/>
            </p:nvSpPr>
            <p:spPr bwMode="auto">
              <a:xfrm rot="5400000">
                <a:off x="2168" y="1273"/>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33096" name="Line 40"/>
            <p:cNvSpPr>
              <a:spLocks noChangeShapeType="1"/>
            </p:cNvSpPr>
            <p:nvPr/>
          </p:nvSpPr>
          <p:spPr bwMode="auto">
            <a:xfrm>
              <a:off x="2104" y="1581"/>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097" name="Line 41"/>
            <p:cNvSpPr>
              <a:spLocks noChangeShapeType="1"/>
            </p:cNvSpPr>
            <p:nvPr/>
          </p:nvSpPr>
          <p:spPr bwMode="auto">
            <a:xfrm>
              <a:off x="2104" y="1773"/>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098" name="Freeform 42"/>
            <p:cNvSpPr>
              <a:spLocks/>
            </p:cNvSpPr>
            <p:nvPr/>
          </p:nvSpPr>
          <p:spPr bwMode="auto">
            <a:xfrm>
              <a:off x="2197" y="1672"/>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099" name="Rectangle 43"/>
            <p:cNvSpPr>
              <a:spLocks noChangeArrowheads="1"/>
            </p:cNvSpPr>
            <p:nvPr/>
          </p:nvSpPr>
          <p:spPr bwMode="auto">
            <a:xfrm>
              <a:off x="2211" y="198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2" name="Group 44"/>
            <p:cNvGrpSpPr>
              <a:grpSpLocks/>
            </p:cNvGrpSpPr>
            <p:nvPr/>
          </p:nvGrpSpPr>
          <p:grpSpPr bwMode="auto">
            <a:xfrm>
              <a:off x="2230" y="1981"/>
              <a:ext cx="296" cy="289"/>
              <a:chOff x="2230" y="1696"/>
              <a:chExt cx="296" cy="289"/>
            </a:xfrm>
          </p:grpSpPr>
          <p:sp>
            <p:nvSpPr>
              <p:cNvPr id="2733101" name="Freeform 45"/>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02" name="Freeform 46"/>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03" name="Line 47"/>
            <p:cNvSpPr>
              <a:spLocks noChangeShapeType="1"/>
            </p:cNvSpPr>
            <p:nvPr/>
          </p:nvSpPr>
          <p:spPr bwMode="auto">
            <a:xfrm>
              <a:off x="2115" y="2125"/>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04" name="Freeform 48"/>
            <p:cNvSpPr>
              <a:spLocks/>
            </p:cNvSpPr>
            <p:nvPr/>
          </p:nvSpPr>
          <p:spPr bwMode="auto">
            <a:xfrm>
              <a:off x="2177" y="2029"/>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3" name="Group 49"/>
          <p:cNvGrpSpPr>
            <a:grpSpLocks/>
          </p:cNvGrpSpPr>
          <p:nvPr/>
        </p:nvGrpSpPr>
        <p:grpSpPr bwMode="auto">
          <a:xfrm>
            <a:off x="4017963" y="2586038"/>
            <a:ext cx="857250" cy="2668587"/>
            <a:chOff x="2531" y="1485"/>
            <a:chExt cx="540" cy="1681"/>
          </a:xfrm>
        </p:grpSpPr>
        <p:sp>
          <p:nvSpPr>
            <p:cNvPr id="2733106" name="Line 50"/>
            <p:cNvSpPr>
              <a:spLocks noChangeShapeType="1"/>
            </p:cNvSpPr>
            <p:nvPr/>
          </p:nvSpPr>
          <p:spPr bwMode="auto">
            <a:xfrm>
              <a:off x="2916" y="2125"/>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07" name="Freeform 51"/>
            <p:cNvSpPr>
              <a:spLocks/>
            </p:cNvSpPr>
            <p:nvPr/>
          </p:nvSpPr>
          <p:spPr bwMode="auto">
            <a:xfrm>
              <a:off x="2610" y="1677"/>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08" name="Freeform 52" descr="25%"/>
            <p:cNvSpPr>
              <a:spLocks/>
            </p:cNvSpPr>
            <p:nvPr/>
          </p:nvSpPr>
          <p:spPr bwMode="auto">
            <a:xfrm>
              <a:off x="2806" y="243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4" name="Group 53"/>
            <p:cNvGrpSpPr>
              <a:grpSpLocks/>
            </p:cNvGrpSpPr>
            <p:nvPr/>
          </p:nvGrpSpPr>
          <p:grpSpPr bwMode="auto">
            <a:xfrm>
              <a:off x="2624" y="1485"/>
              <a:ext cx="340" cy="289"/>
              <a:chOff x="2624" y="1200"/>
              <a:chExt cx="340" cy="289"/>
            </a:xfrm>
          </p:grpSpPr>
          <p:sp>
            <p:nvSpPr>
              <p:cNvPr id="2733110" name="Freeform 54"/>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11" name="Freeform 55"/>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12" name="Rectangle 56"/>
            <p:cNvSpPr>
              <a:spLocks noChangeArrowheads="1"/>
            </p:cNvSpPr>
            <p:nvPr/>
          </p:nvSpPr>
          <p:spPr bwMode="auto">
            <a:xfrm>
              <a:off x="2638" y="243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57"/>
            <p:cNvGrpSpPr>
              <a:grpSpLocks/>
            </p:cNvGrpSpPr>
            <p:nvPr/>
          </p:nvGrpSpPr>
          <p:grpSpPr bwMode="auto">
            <a:xfrm>
              <a:off x="2657" y="2429"/>
              <a:ext cx="296" cy="289"/>
              <a:chOff x="2657" y="2144"/>
              <a:chExt cx="296" cy="289"/>
            </a:xfrm>
          </p:grpSpPr>
          <p:sp>
            <p:nvSpPr>
              <p:cNvPr id="2733114" name="Freeform 58"/>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15" name="Freeform 59"/>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16" name="Line 60"/>
            <p:cNvSpPr>
              <a:spLocks noChangeShapeType="1"/>
            </p:cNvSpPr>
            <p:nvPr/>
          </p:nvSpPr>
          <p:spPr bwMode="auto">
            <a:xfrm>
              <a:off x="2542" y="2573"/>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17" name="Freeform 61"/>
            <p:cNvSpPr>
              <a:spLocks/>
            </p:cNvSpPr>
            <p:nvPr/>
          </p:nvSpPr>
          <p:spPr bwMode="auto">
            <a:xfrm>
              <a:off x="2604" y="2477"/>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6" name="Group 62"/>
            <p:cNvGrpSpPr>
              <a:grpSpLocks/>
            </p:cNvGrpSpPr>
            <p:nvPr/>
          </p:nvGrpSpPr>
          <p:grpSpPr bwMode="auto">
            <a:xfrm>
              <a:off x="2624" y="2877"/>
              <a:ext cx="340" cy="289"/>
              <a:chOff x="2624" y="2592"/>
              <a:chExt cx="340" cy="289"/>
            </a:xfrm>
          </p:grpSpPr>
          <p:sp>
            <p:nvSpPr>
              <p:cNvPr id="2733119" name="Freeform 63"/>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20" name="Freeform 64"/>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21" name="Rectangle 65"/>
            <p:cNvSpPr>
              <a:spLocks noChangeArrowheads="1"/>
            </p:cNvSpPr>
            <p:nvPr/>
          </p:nvSpPr>
          <p:spPr bwMode="auto">
            <a:xfrm>
              <a:off x="2605" y="2879"/>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33122" name="Rectangle 66"/>
            <p:cNvSpPr>
              <a:spLocks noChangeArrowheads="1"/>
            </p:cNvSpPr>
            <p:nvPr/>
          </p:nvSpPr>
          <p:spPr bwMode="auto">
            <a:xfrm>
              <a:off x="2601" y="1535"/>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7" name="Group 67"/>
            <p:cNvGrpSpPr>
              <a:grpSpLocks/>
            </p:cNvGrpSpPr>
            <p:nvPr/>
          </p:nvGrpSpPr>
          <p:grpSpPr bwMode="auto">
            <a:xfrm>
              <a:off x="2682" y="1885"/>
              <a:ext cx="227" cy="481"/>
              <a:chOff x="2682" y="1600"/>
              <a:chExt cx="227" cy="481"/>
            </a:xfrm>
          </p:grpSpPr>
          <p:sp>
            <p:nvSpPr>
              <p:cNvPr id="2733124" name="Freeform 68"/>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25" name="Rectangle 69"/>
              <p:cNvSpPr>
                <a:spLocks noChangeArrowheads="1"/>
              </p:cNvSpPr>
              <p:nvPr/>
            </p:nvSpPr>
            <p:spPr bwMode="auto">
              <a:xfrm rot="5400000">
                <a:off x="2595" y="1721"/>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33126" name="Line 70"/>
            <p:cNvSpPr>
              <a:spLocks noChangeShapeType="1"/>
            </p:cNvSpPr>
            <p:nvPr/>
          </p:nvSpPr>
          <p:spPr bwMode="auto">
            <a:xfrm>
              <a:off x="2531" y="2029"/>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27" name="Line 71"/>
            <p:cNvSpPr>
              <a:spLocks noChangeShapeType="1"/>
            </p:cNvSpPr>
            <p:nvPr/>
          </p:nvSpPr>
          <p:spPr bwMode="auto">
            <a:xfrm>
              <a:off x="2531" y="2221"/>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28" name="Freeform 72"/>
            <p:cNvSpPr>
              <a:spLocks/>
            </p:cNvSpPr>
            <p:nvPr/>
          </p:nvSpPr>
          <p:spPr bwMode="auto">
            <a:xfrm>
              <a:off x="2624" y="2120"/>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8" name="Group 73"/>
          <p:cNvGrpSpPr>
            <a:grpSpLocks/>
          </p:cNvGrpSpPr>
          <p:nvPr/>
        </p:nvGrpSpPr>
        <p:grpSpPr bwMode="auto">
          <a:xfrm>
            <a:off x="4695825" y="2662238"/>
            <a:ext cx="857250" cy="3303587"/>
            <a:chOff x="2958" y="1533"/>
            <a:chExt cx="540" cy="2081"/>
          </a:xfrm>
        </p:grpSpPr>
        <p:sp>
          <p:nvSpPr>
            <p:cNvPr id="2733130" name="Line 74"/>
            <p:cNvSpPr>
              <a:spLocks noChangeShapeType="1"/>
            </p:cNvSpPr>
            <p:nvPr/>
          </p:nvSpPr>
          <p:spPr bwMode="auto">
            <a:xfrm>
              <a:off x="3343" y="2573"/>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31" name="Freeform 75"/>
            <p:cNvSpPr>
              <a:spLocks/>
            </p:cNvSpPr>
            <p:nvPr/>
          </p:nvSpPr>
          <p:spPr bwMode="auto">
            <a:xfrm>
              <a:off x="3037" y="2125"/>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32" name="Freeform 76" descr="25%"/>
            <p:cNvSpPr>
              <a:spLocks/>
            </p:cNvSpPr>
            <p:nvPr/>
          </p:nvSpPr>
          <p:spPr bwMode="auto">
            <a:xfrm>
              <a:off x="3237" y="2871"/>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33" name="Freeform 77" descr="25%"/>
            <p:cNvSpPr>
              <a:spLocks/>
            </p:cNvSpPr>
            <p:nvPr/>
          </p:nvSpPr>
          <p:spPr bwMode="auto">
            <a:xfrm flipH="1">
              <a:off x="3123" y="15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9" name="Group 78"/>
            <p:cNvGrpSpPr>
              <a:grpSpLocks/>
            </p:cNvGrpSpPr>
            <p:nvPr/>
          </p:nvGrpSpPr>
          <p:grpSpPr bwMode="auto">
            <a:xfrm>
              <a:off x="3109" y="2333"/>
              <a:ext cx="227" cy="481"/>
              <a:chOff x="3109" y="2048"/>
              <a:chExt cx="227" cy="481"/>
            </a:xfrm>
          </p:grpSpPr>
          <p:sp>
            <p:nvSpPr>
              <p:cNvPr id="2733135" name="Freeform 79"/>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36" name="Rectangle 80"/>
              <p:cNvSpPr>
                <a:spLocks noChangeArrowheads="1"/>
              </p:cNvSpPr>
              <p:nvPr/>
            </p:nvSpPr>
            <p:spPr bwMode="auto">
              <a:xfrm rot="5400000">
                <a:off x="3022" y="2169"/>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33137" name="Line 81"/>
            <p:cNvSpPr>
              <a:spLocks noChangeShapeType="1"/>
            </p:cNvSpPr>
            <p:nvPr/>
          </p:nvSpPr>
          <p:spPr bwMode="auto">
            <a:xfrm>
              <a:off x="2958" y="2477"/>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38" name="Line 82"/>
            <p:cNvSpPr>
              <a:spLocks noChangeShapeType="1"/>
            </p:cNvSpPr>
            <p:nvPr/>
          </p:nvSpPr>
          <p:spPr bwMode="auto">
            <a:xfrm>
              <a:off x="2958" y="2669"/>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39" name="Freeform 83"/>
            <p:cNvSpPr>
              <a:spLocks/>
            </p:cNvSpPr>
            <p:nvPr/>
          </p:nvSpPr>
          <p:spPr bwMode="auto">
            <a:xfrm>
              <a:off x="3051" y="2568"/>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40" name="Rectangle 84"/>
            <p:cNvSpPr>
              <a:spLocks noChangeArrowheads="1"/>
            </p:cNvSpPr>
            <p:nvPr/>
          </p:nvSpPr>
          <p:spPr bwMode="auto">
            <a:xfrm>
              <a:off x="3093" y="153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0" name="Group 85"/>
            <p:cNvGrpSpPr>
              <a:grpSpLocks/>
            </p:cNvGrpSpPr>
            <p:nvPr/>
          </p:nvGrpSpPr>
          <p:grpSpPr bwMode="auto">
            <a:xfrm>
              <a:off x="3120" y="1533"/>
              <a:ext cx="284" cy="289"/>
              <a:chOff x="3120" y="1248"/>
              <a:chExt cx="284" cy="289"/>
            </a:xfrm>
          </p:grpSpPr>
          <p:sp>
            <p:nvSpPr>
              <p:cNvPr id="2733142" name="Freeform 86"/>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43" name="Freeform 87"/>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44" name="Line 88"/>
            <p:cNvSpPr>
              <a:spLocks noChangeShapeType="1"/>
            </p:cNvSpPr>
            <p:nvPr/>
          </p:nvSpPr>
          <p:spPr bwMode="auto">
            <a:xfrm>
              <a:off x="2973" y="1677"/>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45" name="Rectangle 89"/>
            <p:cNvSpPr>
              <a:spLocks noChangeArrowheads="1"/>
            </p:cNvSpPr>
            <p:nvPr/>
          </p:nvSpPr>
          <p:spPr bwMode="auto">
            <a:xfrm>
              <a:off x="3028" y="1983"/>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1" name="Group 90"/>
            <p:cNvGrpSpPr>
              <a:grpSpLocks/>
            </p:cNvGrpSpPr>
            <p:nvPr/>
          </p:nvGrpSpPr>
          <p:grpSpPr bwMode="auto">
            <a:xfrm>
              <a:off x="3079" y="1981"/>
              <a:ext cx="325" cy="289"/>
              <a:chOff x="3079" y="1696"/>
              <a:chExt cx="325" cy="289"/>
            </a:xfrm>
          </p:grpSpPr>
          <p:sp>
            <p:nvSpPr>
              <p:cNvPr id="2733147" name="Freeform 91"/>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48" name="Freeform 92"/>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49" name="Rectangle 93"/>
            <p:cNvSpPr>
              <a:spLocks noChangeArrowheads="1"/>
            </p:cNvSpPr>
            <p:nvPr/>
          </p:nvSpPr>
          <p:spPr bwMode="auto">
            <a:xfrm>
              <a:off x="3065" y="288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94"/>
            <p:cNvGrpSpPr>
              <a:grpSpLocks/>
            </p:cNvGrpSpPr>
            <p:nvPr/>
          </p:nvGrpSpPr>
          <p:grpSpPr bwMode="auto">
            <a:xfrm>
              <a:off x="3084" y="2877"/>
              <a:ext cx="296" cy="289"/>
              <a:chOff x="3084" y="2592"/>
              <a:chExt cx="296" cy="289"/>
            </a:xfrm>
          </p:grpSpPr>
          <p:sp>
            <p:nvSpPr>
              <p:cNvPr id="2733151" name="Freeform 95"/>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52" name="Freeform 96"/>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53" name="Line 97"/>
            <p:cNvSpPr>
              <a:spLocks noChangeShapeType="1"/>
            </p:cNvSpPr>
            <p:nvPr/>
          </p:nvSpPr>
          <p:spPr bwMode="auto">
            <a:xfrm>
              <a:off x="2969" y="3021"/>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54" name="Freeform 98"/>
            <p:cNvSpPr>
              <a:spLocks/>
            </p:cNvSpPr>
            <p:nvPr/>
          </p:nvSpPr>
          <p:spPr bwMode="auto">
            <a:xfrm>
              <a:off x="3031" y="2925"/>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3" name="Group 99"/>
            <p:cNvGrpSpPr>
              <a:grpSpLocks/>
            </p:cNvGrpSpPr>
            <p:nvPr/>
          </p:nvGrpSpPr>
          <p:grpSpPr bwMode="auto">
            <a:xfrm>
              <a:off x="3032" y="3325"/>
              <a:ext cx="359" cy="289"/>
              <a:chOff x="3032" y="3040"/>
              <a:chExt cx="359" cy="289"/>
            </a:xfrm>
          </p:grpSpPr>
          <p:sp>
            <p:nvSpPr>
              <p:cNvPr id="2733156" name="Rectangle 100"/>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4" name="Group 101"/>
              <p:cNvGrpSpPr>
                <a:grpSpLocks/>
              </p:cNvGrpSpPr>
              <p:nvPr/>
            </p:nvGrpSpPr>
            <p:grpSpPr bwMode="auto">
              <a:xfrm>
                <a:off x="3051" y="3040"/>
                <a:ext cx="340" cy="289"/>
                <a:chOff x="3051" y="3040"/>
                <a:chExt cx="340" cy="289"/>
              </a:xfrm>
            </p:grpSpPr>
            <p:sp>
              <p:nvSpPr>
                <p:cNvPr id="2733158" name="Freeform 102"/>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59" name="Freeform 103"/>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grpSp>
        <p:nvGrpSpPr>
          <p:cNvPr id="25" name="Group 104"/>
          <p:cNvGrpSpPr>
            <a:grpSpLocks/>
          </p:cNvGrpSpPr>
          <p:nvPr/>
        </p:nvGrpSpPr>
        <p:grpSpPr bwMode="auto">
          <a:xfrm>
            <a:off x="5373688" y="3373438"/>
            <a:ext cx="809625" cy="2603500"/>
            <a:chOff x="3385" y="1981"/>
            <a:chExt cx="510" cy="1640"/>
          </a:xfrm>
        </p:grpSpPr>
        <p:sp>
          <p:nvSpPr>
            <p:cNvPr id="2733161" name="Freeform 105"/>
            <p:cNvSpPr>
              <a:spLocks/>
            </p:cNvSpPr>
            <p:nvPr/>
          </p:nvSpPr>
          <p:spPr bwMode="auto">
            <a:xfrm>
              <a:off x="3464" y="2573"/>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62" name="Freeform 106" descr="25%"/>
            <p:cNvSpPr>
              <a:spLocks/>
            </p:cNvSpPr>
            <p:nvPr/>
          </p:nvSpPr>
          <p:spPr bwMode="auto">
            <a:xfrm>
              <a:off x="3660" y="333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63" name="Freeform 107" descr="25%"/>
            <p:cNvSpPr>
              <a:spLocks/>
            </p:cNvSpPr>
            <p:nvPr/>
          </p:nvSpPr>
          <p:spPr bwMode="auto">
            <a:xfrm flipH="1">
              <a:off x="3547" y="198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64" name="Rectangle 108"/>
            <p:cNvSpPr>
              <a:spLocks noChangeArrowheads="1"/>
            </p:cNvSpPr>
            <p:nvPr/>
          </p:nvSpPr>
          <p:spPr bwMode="auto">
            <a:xfrm>
              <a:off x="3455" y="2431"/>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6" name="Group 109"/>
            <p:cNvGrpSpPr>
              <a:grpSpLocks/>
            </p:cNvGrpSpPr>
            <p:nvPr/>
          </p:nvGrpSpPr>
          <p:grpSpPr bwMode="auto">
            <a:xfrm>
              <a:off x="3506" y="2429"/>
              <a:ext cx="325" cy="289"/>
              <a:chOff x="3506" y="2144"/>
              <a:chExt cx="325" cy="289"/>
            </a:xfrm>
          </p:grpSpPr>
          <p:sp>
            <p:nvSpPr>
              <p:cNvPr id="2733166" name="Freeform 110"/>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67" name="Freeform 111"/>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68" name="Rectangle 112"/>
            <p:cNvSpPr>
              <a:spLocks noChangeArrowheads="1"/>
            </p:cNvSpPr>
            <p:nvPr/>
          </p:nvSpPr>
          <p:spPr bwMode="auto">
            <a:xfrm>
              <a:off x="3520" y="198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 name="Group 113"/>
            <p:cNvGrpSpPr>
              <a:grpSpLocks/>
            </p:cNvGrpSpPr>
            <p:nvPr/>
          </p:nvGrpSpPr>
          <p:grpSpPr bwMode="auto">
            <a:xfrm>
              <a:off x="3547" y="1981"/>
              <a:ext cx="284" cy="289"/>
              <a:chOff x="3547" y="1696"/>
              <a:chExt cx="284" cy="289"/>
            </a:xfrm>
          </p:grpSpPr>
          <p:sp>
            <p:nvSpPr>
              <p:cNvPr id="2733170" name="Freeform 114"/>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71" name="Freeform 115"/>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72" name="Line 116"/>
            <p:cNvSpPr>
              <a:spLocks noChangeShapeType="1"/>
            </p:cNvSpPr>
            <p:nvPr/>
          </p:nvSpPr>
          <p:spPr bwMode="auto">
            <a:xfrm>
              <a:off x="3400" y="2125"/>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nvGrpSpPr>
            <p:cNvPr id="28" name="Group 117"/>
            <p:cNvGrpSpPr>
              <a:grpSpLocks/>
            </p:cNvGrpSpPr>
            <p:nvPr/>
          </p:nvGrpSpPr>
          <p:grpSpPr bwMode="auto">
            <a:xfrm>
              <a:off x="3536" y="2781"/>
              <a:ext cx="227" cy="481"/>
              <a:chOff x="3536" y="2496"/>
              <a:chExt cx="227" cy="481"/>
            </a:xfrm>
          </p:grpSpPr>
          <p:sp>
            <p:nvSpPr>
              <p:cNvPr id="2733174" name="Freeform 118"/>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75" name="Rectangle 119"/>
              <p:cNvSpPr>
                <a:spLocks noChangeArrowheads="1"/>
              </p:cNvSpPr>
              <p:nvPr/>
            </p:nvSpPr>
            <p:spPr bwMode="auto">
              <a:xfrm rot="5400000">
                <a:off x="3449" y="2617"/>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33176" name="Line 120"/>
            <p:cNvSpPr>
              <a:spLocks noChangeShapeType="1"/>
            </p:cNvSpPr>
            <p:nvPr/>
          </p:nvSpPr>
          <p:spPr bwMode="auto">
            <a:xfrm>
              <a:off x="3385" y="2925"/>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77" name="Line 121"/>
            <p:cNvSpPr>
              <a:spLocks noChangeShapeType="1"/>
            </p:cNvSpPr>
            <p:nvPr/>
          </p:nvSpPr>
          <p:spPr bwMode="auto">
            <a:xfrm>
              <a:off x="3385" y="3117"/>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78" name="Freeform 122"/>
            <p:cNvSpPr>
              <a:spLocks/>
            </p:cNvSpPr>
            <p:nvPr/>
          </p:nvSpPr>
          <p:spPr bwMode="auto">
            <a:xfrm>
              <a:off x="3478" y="3016"/>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79" name="Rectangle 123"/>
            <p:cNvSpPr>
              <a:spLocks noChangeArrowheads="1"/>
            </p:cNvSpPr>
            <p:nvPr/>
          </p:nvSpPr>
          <p:spPr bwMode="auto">
            <a:xfrm>
              <a:off x="3492" y="333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9" name="Group 124"/>
            <p:cNvGrpSpPr>
              <a:grpSpLocks/>
            </p:cNvGrpSpPr>
            <p:nvPr/>
          </p:nvGrpSpPr>
          <p:grpSpPr bwMode="auto">
            <a:xfrm>
              <a:off x="3511" y="3325"/>
              <a:ext cx="296" cy="289"/>
              <a:chOff x="3511" y="3040"/>
              <a:chExt cx="296" cy="289"/>
            </a:xfrm>
          </p:grpSpPr>
          <p:sp>
            <p:nvSpPr>
              <p:cNvPr id="2733181" name="Freeform 125"/>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82" name="Freeform 126"/>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83" name="Line 127"/>
            <p:cNvSpPr>
              <a:spLocks noChangeShapeType="1"/>
            </p:cNvSpPr>
            <p:nvPr/>
          </p:nvSpPr>
          <p:spPr bwMode="auto">
            <a:xfrm>
              <a:off x="3396" y="3469"/>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84" name="Freeform 128"/>
            <p:cNvSpPr>
              <a:spLocks/>
            </p:cNvSpPr>
            <p:nvPr/>
          </p:nvSpPr>
          <p:spPr bwMode="auto">
            <a:xfrm>
              <a:off x="3458" y="3373"/>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30" name="Group 129"/>
          <p:cNvGrpSpPr>
            <a:grpSpLocks/>
          </p:cNvGrpSpPr>
          <p:nvPr/>
        </p:nvGrpSpPr>
        <p:grpSpPr bwMode="auto">
          <a:xfrm>
            <a:off x="7431088" y="5497513"/>
            <a:ext cx="709612" cy="468312"/>
            <a:chOff x="4681" y="3034"/>
            <a:chExt cx="447" cy="295"/>
          </a:xfrm>
        </p:grpSpPr>
        <p:sp>
          <p:nvSpPr>
            <p:cNvPr id="2733186" name="Freeform 130" descr="25%"/>
            <p:cNvSpPr>
              <a:spLocks/>
            </p:cNvSpPr>
            <p:nvPr/>
          </p:nvSpPr>
          <p:spPr bwMode="auto">
            <a:xfrm flipH="1">
              <a:off x="4828" y="303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87" name="Rectangle 131"/>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31" name="Group 132"/>
            <p:cNvGrpSpPr>
              <a:grpSpLocks/>
            </p:cNvGrpSpPr>
            <p:nvPr/>
          </p:nvGrpSpPr>
          <p:grpSpPr bwMode="auto">
            <a:xfrm>
              <a:off x="4828" y="3040"/>
              <a:ext cx="284" cy="289"/>
              <a:chOff x="4828" y="3040"/>
              <a:chExt cx="284" cy="289"/>
            </a:xfrm>
          </p:grpSpPr>
          <p:sp>
            <p:nvSpPr>
              <p:cNvPr id="2733189" name="Freeform 133"/>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90" name="Freeform 134"/>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91" name="Line 135"/>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grpSp>
        <p:nvGrpSpPr>
          <p:cNvPr id="2733056" name="Group 136"/>
          <p:cNvGrpSpPr>
            <a:grpSpLocks/>
          </p:cNvGrpSpPr>
          <p:nvPr/>
        </p:nvGrpSpPr>
        <p:grpSpPr bwMode="auto">
          <a:xfrm>
            <a:off x="6662738" y="4786313"/>
            <a:ext cx="876300" cy="1255712"/>
            <a:chOff x="4197" y="2586"/>
            <a:chExt cx="552" cy="791"/>
          </a:xfrm>
        </p:grpSpPr>
        <p:sp>
          <p:nvSpPr>
            <p:cNvPr id="2733193" name="Freeform 137" descr="25%"/>
            <p:cNvSpPr>
              <a:spLocks/>
            </p:cNvSpPr>
            <p:nvPr/>
          </p:nvSpPr>
          <p:spPr bwMode="auto">
            <a:xfrm flipH="1">
              <a:off x="4401" y="258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94" name="Rectangle 138"/>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33057" name="Group 139"/>
            <p:cNvGrpSpPr>
              <a:grpSpLocks/>
            </p:cNvGrpSpPr>
            <p:nvPr/>
          </p:nvGrpSpPr>
          <p:grpSpPr bwMode="auto">
            <a:xfrm>
              <a:off x="4401" y="2592"/>
              <a:ext cx="284" cy="289"/>
              <a:chOff x="4401" y="2592"/>
              <a:chExt cx="284" cy="289"/>
            </a:xfrm>
          </p:grpSpPr>
          <p:sp>
            <p:nvSpPr>
              <p:cNvPr id="2733196" name="Freeform 140"/>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197" name="Freeform 141"/>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198" name="Line 142"/>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199" name="Rectangle 143"/>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33058" name="Group 144"/>
            <p:cNvGrpSpPr>
              <a:grpSpLocks/>
            </p:cNvGrpSpPr>
            <p:nvPr/>
          </p:nvGrpSpPr>
          <p:grpSpPr bwMode="auto">
            <a:xfrm>
              <a:off x="4360" y="3040"/>
              <a:ext cx="325" cy="289"/>
              <a:chOff x="4360" y="3040"/>
              <a:chExt cx="325" cy="289"/>
            </a:xfrm>
          </p:grpSpPr>
          <p:sp>
            <p:nvSpPr>
              <p:cNvPr id="2733201" name="Freeform 145"/>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02" name="Freeform 146"/>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203" name="Line 147"/>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04" name="Freeform 148"/>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733059" name="Group 149"/>
          <p:cNvGrpSpPr>
            <a:grpSpLocks/>
          </p:cNvGrpSpPr>
          <p:nvPr/>
        </p:nvGrpSpPr>
        <p:grpSpPr bwMode="auto">
          <a:xfrm>
            <a:off x="5984875" y="4084638"/>
            <a:ext cx="876300" cy="2084387"/>
            <a:chOff x="3770" y="2144"/>
            <a:chExt cx="552" cy="1313"/>
          </a:xfrm>
        </p:grpSpPr>
        <p:sp>
          <p:nvSpPr>
            <p:cNvPr id="2733206" name="Rectangle 150"/>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33062" name="Group 151"/>
            <p:cNvGrpSpPr>
              <a:grpSpLocks/>
            </p:cNvGrpSpPr>
            <p:nvPr/>
          </p:nvGrpSpPr>
          <p:grpSpPr bwMode="auto">
            <a:xfrm>
              <a:off x="3974" y="2144"/>
              <a:ext cx="284" cy="289"/>
              <a:chOff x="3974" y="2144"/>
              <a:chExt cx="284" cy="289"/>
            </a:xfrm>
          </p:grpSpPr>
          <p:sp>
            <p:nvSpPr>
              <p:cNvPr id="2733208" name="Freeform 152"/>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09" name="Freeform 153"/>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210" name="Line 154"/>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11" name="Rectangle 155"/>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33068" name="Group 156"/>
            <p:cNvGrpSpPr>
              <a:grpSpLocks/>
            </p:cNvGrpSpPr>
            <p:nvPr/>
          </p:nvGrpSpPr>
          <p:grpSpPr bwMode="auto">
            <a:xfrm>
              <a:off x="3933" y="2592"/>
              <a:ext cx="325" cy="289"/>
              <a:chOff x="3933" y="2592"/>
              <a:chExt cx="325" cy="289"/>
            </a:xfrm>
          </p:grpSpPr>
          <p:sp>
            <p:nvSpPr>
              <p:cNvPr id="2733213" name="Freeform 157"/>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14" name="Freeform 158"/>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215" name="Line 159"/>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16" name="Freeform 160"/>
            <p:cNvSpPr>
              <a:spLocks/>
            </p:cNvSpPr>
            <p:nvPr/>
          </p:nvSpPr>
          <p:spPr bwMode="auto">
            <a:xfrm>
              <a:off x="3891" y="2736"/>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733077" name="Group 161"/>
            <p:cNvGrpSpPr>
              <a:grpSpLocks/>
            </p:cNvGrpSpPr>
            <p:nvPr/>
          </p:nvGrpSpPr>
          <p:grpSpPr bwMode="auto">
            <a:xfrm>
              <a:off x="3963" y="2944"/>
              <a:ext cx="227" cy="481"/>
              <a:chOff x="3963" y="2944"/>
              <a:chExt cx="227" cy="481"/>
            </a:xfrm>
          </p:grpSpPr>
          <p:sp>
            <p:nvSpPr>
              <p:cNvPr id="2733218" name="Freeform 162"/>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19" name="Rectangle 163"/>
              <p:cNvSpPr>
                <a:spLocks noChangeArrowheads="1"/>
              </p:cNvSpPr>
              <p:nvPr/>
            </p:nvSpPr>
            <p:spPr bwMode="auto">
              <a:xfrm rot="5400000">
                <a:off x="3876" y="3065"/>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33220" name="Line 164"/>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21" name="Line 165"/>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22" name="Freeform 166"/>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223" name="Rectangle 167"/>
          <p:cNvSpPr>
            <a:spLocks noChangeArrowheads="1"/>
          </p:cNvSpPr>
          <p:nvPr/>
        </p:nvSpPr>
        <p:spPr bwMode="auto">
          <a:xfrm>
            <a:off x="990600" y="1143000"/>
            <a:ext cx="6710570"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dirty="0">
                <a:solidFill>
                  <a:schemeClr val="tx1"/>
                </a:solidFill>
              </a:rPr>
              <a:t>(In </a:t>
            </a:r>
            <a:r>
              <a:rPr lang="en-US" sz="2800" b="1" dirty="0" err="1">
                <a:solidFill>
                  <a:schemeClr val="tx1"/>
                </a:solidFill>
              </a:rPr>
              <a:t>Reg</a:t>
            </a:r>
            <a:r>
              <a:rPr lang="en-US" sz="2800" b="1" dirty="0">
                <a:solidFill>
                  <a:schemeClr val="tx1"/>
                </a:solidFill>
              </a:rPr>
              <a:t>, right half highlight read, left half write)</a:t>
            </a:r>
            <a:endParaRPr lang="en-US" sz="1800" dirty="0">
              <a:solidFill>
                <a:schemeClr val="tx1"/>
              </a:solidFill>
            </a:endParaRPr>
          </a:p>
        </p:txBody>
      </p:sp>
      <p:grpSp>
        <p:nvGrpSpPr>
          <p:cNvPr id="2733079" name="Group 168"/>
          <p:cNvGrpSpPr>
            <a:grpSpLocks/>
          </p:cNvGrpSpPr>
          <p:nvPr/>
        </p:nvGrpSpPr>
        <p:grpSpPr bwMode="auto">
          <a:xfrm>
            <a:off x="2679700" y="2660650"/>
            <a:ext cx="673100" cy="1146175"/>
            <a:chOff x="1688" y="1247"/>
            <a:chExt cx="424" cy="722"/>
          </a:xfrm>
        </p:grpSpPr>
        <p:sp>
          <p:nvSpPr>
            <p:cNvPr id="2733225" name="Freeform 169" descr="25%"/>
            <p:cNvSpPr>
              <a:spLocks/>
            </p:cNvSpPr>
            <p:nvPr/>
          </p:nvSpPr>
          <p:spPr bwMode="auto">
            <a:xfrm>
              <a:off x="1939" y="1247"/>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pattFill prst="pct25">
              <a:fgClr>
                <a:schemeClr val="accent1"/>
              </a:fgClr>
              <a:bgClr>
                <a:srgbClr val="FFFFFF"/>
              </a:bgClr>
            </a:patt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26" name="Rectangle 170"/>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sp>
          <p:nvSpPr>
            <p:cNvPr id="2733227" name="Rectangle 171"/>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33082" name="Group 172"/>
            <p:cNvGrpSpPr>
              <a:grpSpLocks/>
            </p:cNvGrpSpPr>
            <p:nvPr/>
          </p:nvGrpSpPr>
          <p:grpSpPr bwMode="auto">
            <a:xfrm>
              <a:off x="1803" y="1248"/>
              <a:ext cx="296" cy="289"/>
              <a:chOff x="1803" y="1248"/>
              <a:chExt cx="296" cy="289"/>
            </a:xfrm>
          </p:grpSpPr>
          <p:sp>
            <p:nvSpPr>
              <p:cNvPr id="2733229" name="Freeform 173"/>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30" name="Freeform 174"/>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33231" name="Line 175"/>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33232" name="Freeform 176"/>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733085" name="Group 177"/>
            <p:cNvGrpSpPr>
              <a:grpSpLocks/>
            </p:cNvGrpSpPr>
            <p:nvPr/>
          </p:nvGrpSpPr>
          <p:grpSpPr bwMode="auto">
            <a:xfrm>
              <a:off x="1753" y="1680"/>
              <a:ext cx="359" cy="289"/>
              <a:chOff x="1324" y="1248"/>
              <a:chExt cx="359" cy="289"/>
            </a:xfrm>
          </p:grpSpPr>
          <p:sp>
            <p:nvSpPr>
              <p:cNvPr id="2733234" name="Rectangle 178"/>
              <p:cNvSpPr>
                <a:spLocks noChangeArrowheads="1"/>
              </p:cNvSpPr>
              <p:nvPr/>
            </p:nvSpPr>
            <p:spPr bwMode="auto">
              <a:xfrm>
                <a:off x="1324" y="1250"/>
                <a:ext cx="146"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a:t>
                </a:r>
              </a:p>
            </p:txBody>
          </p:sp>
          <p:grpSp>
            <p:nvGrpSpPr>
              <p:cNvPr id="2733088" name="Group 179"/>
              <p:cNvGrpSpPr>
                <a:grpSpLocks/>
              </p:cNvGrpSpPr>
              <p:nvPr/>
            </p:nvGrpSpPr>
            <p:grpSpPr bwMode="auto">
              <a:xfrm>
                <a:off x="1343" y="1248"/>
                <a:ext cx="340" cy="289"/>
                <a:chOff x="1343" y="1248"/>
                <a:chExt cx="340" cy="289"/>
              </a:xfrm>
            </p:grpSpPr>
            <p:sp>
              <p:nvSpPr>
                <p:cNvPr id="2733236" name="Freeform 180"/>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33237" name="Freeform 181"/>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grpSp>
      <p:sp>
        <p:nvSpPr>
          <p:cNvPr id="182" name="Title 181"/>
          <p:cNvSpPr>
            <a:spLocks noGrp="1"/>
          </p:cNvSpPr>
          <p:nvPr>
            <p:ph type="title"/>
          </p:nvPr>
        </p:nvSpPr>
        <p:spPr/>
        <p:txBody>
          <a:bodyPr/>
          <a:lstStyle/>
          <a:p>
            <a:r>
              <a:rPr lang="en-US" dirty="0" smtClean="0"/>
              <a:t>Graphical Pipeline Representation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33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733079"/>
                                        </p:tgtEl>
                                        <p:attrNameLst>
                                          <p:attrName>style.visibility</p:attrName>
                                        </p:attrNameLst>
                                      </p:cBhvr>
                                      <p:to>
                                        <p:strVal val="visible"/>
                                      </p:to>
                                    </p:set>
                                    <p:animEffect transition="in" filter="wipe(left)">
                                      <p:cBhvr>
                                        <p:cTn id="36" dur="500"/>
                                        <p:tgtEl>
                                          <p:spTgt spid="273307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left)">
                                      <p:cBhvr>
                                        <p:cTn id="56" dur="500"/>
                                        <p:tgtEl>
                                          <p:spTgt spid="2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733059"/>
                                        </p:tgtEl>
                                        <p:attrNameLst>
                                          <p:attrName>style.visibility</p:attrName>
                                        </p:attrNameLst>
                                      </p:cBhvr>
                                      <p:to>
                                        <p:strVal val="visible"/>
                                      </p:to>
                                    </p:set>
                                    <p:animEffect transition="in" filter="wipe(left)">
                                      <p:cBhvr>
                                        <p:cTn id="61" dur="500"/>
                                        <p:tgtEl>
                                          <p:spTgt spid="273305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2733056"/>
                                        </p:tgtEl>
                                        <p:attrNameLst>
                                          <p:attrName>style.visibility</p:attrName>
                                        </p:attrNameLst>
                                      </p:cBhvr>
                                      <p:to>
                                        <p:strVal val="visible"/>
                                      </p:to>
                                    </p:set>
                                    <p:animEffect transition="in" filter="wipe(left)">
                                      <p:cBhvr>
                                        <p:cTn id="66" dur="500"/>
                                        <p:tgtEl>
                                          <p:spTgt spid="273305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3223"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 name="Footer Placeholder 3"/>
          <p:cNvSpPr>
            <a:spLocks noGrp="1"/>
          </p:cNvSpPr>
          <p:nvPr>
            <p:ph type="ftr" sz="quarter" idx="10"/>
          </p:nvPr>
        </p:nvSpPr>
        <p:spPr/>
        <p:txBody>
          <a:bodyPr/>
          <a:lstStyle/>
          <a:p>
            <a:r>
              <a:rPr lang="en-US" smtClean="0"/>
              <a:t>Fall 2010 -- Lecture #27</a:t>
            </a:r>
            <a:endParaRPr lang="en-AU"/>
          </a:p>
        </p:txBody>
      </p:sp>
      <p:sp>
        <p:nvSpPr>
          <p:cNvPr id="327682" name="Rectangle 2"/>
          <p:cNvSpPr>
            <a:spLocks noGrp="1" noChangeArrowheads="1"/>
          </p:cNvSpPr>
          <p:nvPr>
            <p:ph type="title"/>
          </p:nvPr>
        </p:nvSpPr>
        <p:spPr/>
        <p:txBody>
          <a:bodyPr/>
          <a:lstStyle/>
          <a:p>
            <a:r>
              <a:rPr lang="en-US"/>
              <a:t>Pipeline Performance</a:t>
            </a:r>
            <a:endParaRPr lang="en-AU"/>
          </a:p>
        </p:txBody>
      </p:sp>
      <p:sp>
        <p:nvSpPr>
          <p:cNvPr id="327683" name="Rectangle 3"/>
          <p:cNvSpPr>
            <a:spLocks noGrp="1" noChangeArrowheads="1"/>
          </p:cNvSpPr>
          <p:nvPr>
            <p:ph type="body" idx="1"/>
          </p:nvPr>
        </p:nvSpPr>
        <p:spPr>
          <a:xfrm>
            <a:off x="684213" y="1125538"/>
            <a:ext cx="8270875" cy="2533650"/>
          </a:xfrm>
        </p:spPr>
        <p:txBody>
          <a:bodyPr>
            <a:normAutofit/>
          </a:bodyPr>
          <a:lstStyle/>
          <a:p>
            <a:r>
              <a:rPr lang="en-US" sz="2800" dirty="0"/>
              <a:t>Assume time for stages is</a:t>
            </a:r>
          </a:p>
          <a:p>
            <a:pPr lvl="1"/>
            <a:r>
              <a:rPr lang="en-US" sz="2400" dirty="0"/>
              <a:t>100ps for register read or write</a:t>
            </a:r>
          </a:p>
          <a:p>
            <a:pPr lvl="1"/>
            <a:r>
              <a:rPr lang="en-US" sz="2400" dirty="0"/>
              <a:t>200ps for other stages</a:t>
            </a:r>
            <a:endParaRPr lang="en-US" sz="2400" dirty="0" smtClean="0"/>
          </a:p>
          <a:p>
            <a:r>
              <a:rPr lang="en-US" sz="2800" dirty="0" smtClean="0"/>
              <a:t>What is pipelined clock rate?</a:t>
            </a:r>
          </a:p>
          <a:p>
            <a:pPr lvl="1"/>
            <a:r>
              <a:rPr lang="en-US" sz="2400" dirty="0" smtClean="0"/>
              <a:t>Compare </a:t>
            </a:r>
            <a:r>
              <a:rPr lang="en-US" sz="2400" dirty="0"/>
              <a:t>pipelined </a:t>
            </a:r>
            <a:r>
              <a:rPr lang="en-US" sz="2400" dirty="0" err="1"/>
              <a:t>datapath</a:t>
            </a:r>
            <a:r>
              <a:rPr lang="en-US" sz="2400" dirty="0"/>
              <a:t> with single-cycle </a:t>
            </a:r>
            <a:r>
              <a:rPr lang="en-US" sz="2400" dirty="0" err="1"/>
              <a:t>datapath</a:t>
            </a:r>
            <a:endParaRPr lang="en-US" sz="2400" dirty="0"/>
          </a:p>
        </p:txBody>
      </p:sp>
      <p:graphicFrame>
        <p:nvGraphicFramePr>
          <p:cNvPr id="327684" name="Group 4"/>
          <p:cNvGraphicFramePr>
            <a:graphicFrameLocks noGrp="1"/>
          </p:cNvGraphicFramePr>
          <p:nvPr/>
        </p:nvGraphicFramePr>
        <p:xfrm>
          <a:off x="395288" y="3846513"/>
          <a:ext cx="8353425" cy="2246631"/>
        </p:xfrm>
        <a:graphic>
          <a:graphicData uri="http://schemas.openxmlformats.org/drawingml/2006/table">
            <a:tbl>
              <a:tblPr/>
              <a:tblGrid>
                <a:gridCol w="1193800"/>
                <a:gridCol w="1192212"/>
                <a:gridCol w="1195388"/>
                <a:gridCol w="1190625"/>
                <a:gridCol w="1195387"/>
                <a:gridCol w="1192213"/>
                <a:gridCol w="1193800"/>
              </a:tblGrid>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 fetch</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read</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ALU op</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Memory access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write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Total time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lw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800ps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sw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700ps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R-format</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600ps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beq</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500ps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Date Placeholder 5"/>
          <p:cNvSpPr>
            <a:spLocks noGrp="1"/>
          </p:cNvSpPr>
          <p:nvPr>
            <p:ph type="dt" sz="half" idx="10"/>
          </p:nvPr>
        </p:nvSpPr>
        <p:spPr/>
        <p:txBody>
          <a:bodyPr/>
          <a:lstStyle/>
          <a:p>
            <a:fld id="{CC010FD9-F86A-A442-92CA-D3714EE26CC3}"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dirty="0" smtClean="0"/>
              <a:t>Review: Single-cycle Processor</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659A50CD-B91C-AE40-828B-7A95620BB68D}" type="datetime1">
              <a:rPr lang="en-US"/>
              <a:pPr>
                <a:defRPr/>
              </a:pPr>
              <a:t>11/3/10</a:t>
            </a:fld>
            <a:endParaRPr lang="en-US"/>
          </a:p>
        </p:txBody>
      </p:sp>
      <p:sp>
        <p:nvSpPr>
          <p:cNvPr id="18" name="Footer Placeholder 17"/>
          <p:cNvSpPr>
            <a:spLocks noGrp="1"/>
          </p:cNvSpPr>
          <p:nvPr>
            <p:ph type="ftr" sz="quarter" idx="11"/>
          </p:nvPr>
        </p:nvSpPr>
        <p:spPr/>
        <p:txBody>
          <a:bodyPr/>
          <a:lstStyle/>
          <a:p>
            <a:pPr>
              <a:defRPr/>
            </a:pPr>
            <a:r>
              <a:rPr lang="en-US"/>
              <a:t>Fall 2010 -- Lecture #27</a:t>
            </a:r>
            <a:endParaRPr lang="en-US" dirty="0"/>
          </a:p>
        </p:txBody>
      </p:sp>
      <p:sp>
        <p:nvSpPr>
          <p:cNvPr id="17" name="Slide Number Placeholder 16"/>
          <p:cNvSpPr>
            <a:spLocks noGrp="1"/>
          </p:cNvSpPr>
          <p:nvPr>
            <p:ph type="sldNum" sz="quarter" idx="12"/>
          </p:nvPr>
        </p:nvSpPr>
        <p:spPr/>
        <p:txBody>
          <a:bodyPr/>
          <a:lstStyle/>
          <a:p>
            <a:pPr>
              <a:defRPr/>
            </a:pPr>
            <a:fld id="{378FBE9D-D084-2649-A7C8-62A92913B788}" type="slidenum">
              <a:rPr lang="en-US" smtClean="0"/>
              <a:pPr>
                <a:defRPr/>
              </a:pPr>
              <a:t>3</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en-US" smtClean="0"/>
              <a:t>Fall 2010 -- Lecture #27</a:t>
            </a:r>
            <a:endParaRPr lang="en-AU"/>
          </a:p>
        </p:txBody>
      </p:sp>
      <p:pic>
        <p:nvPicPr>
          <p:cNvPr id="329734" name="Picture 6" descr="f04-27-P374493"/>
          <p:cNvPicPr>
            <a:picLocks noChangeAspect="1" noChangeArrowheads="1"/>
          </p:cNvPicPr>
          <p:nvPr/>
        </p:nvPicPr>
        <p:blipFill>
          <a:blip r:embed="rId3"/>
          <a:srcRect/>
          <a:stretch>
            <a:fillRect/>
          </a:stretch>
        </p:blipFill>
        <p:spPr bwMode="auto">
          <a:xfrm>
            <a:off x="1187450" y="1557338"/>
            <a:ext cx="6621463" cy="4629150"/>
          </a:xfrm>
          <a:prstGeom prst="rect">
            <a:avLst/>
          </a:prstGeom>
          <a:noFill/>
        </p:spPr>
      </p:pic>
      <p:sp>
        <p:nvSpPr>
          <p:cNvPr id="329730" name="Rectangle 2"/>
          <p:cNvSpPr>
            <a:spLocks noGrp="1" noChangeArrowheads="1"/>
          </p:cNvSpPr>
          <p:nvPr>
            <p:ph type="title"/>
          </p:nvPr>
        </p:nvSpPr>
        <p:spPr/>
        <p:txBody>
          <a:bodyPr/>
          <a:lstStyle/>
          <a:p>
            <a:r>
              <a:rPr lang="en-US"/>
              <a:t>Pipeline Performance</a:t>
            </a:r>
            <a:endParaRPr lang="en-AU"/>
          </a:p>
        </p:txBody>
      </p:sp>
      <p:sp>
        <p:nvSpPr>
          <p:cNvPr id="329732" name="Text Box 4"/>
          <p:cNvSpPr txBox="1">
            <a:spLocks noChangeArrowheads="1"/>
          </p:cNvSpPr>
          <p:nvPr/>
        </p:nvSpPr>
        <p:spPr bwMode="auto">
          <a:xfrm>
            <a:off x="3132138" y="1196975"/>
            <a:ext cx="2676525" cy="376238"/>
          </a:xfrm>
          <a:prstGeom prst="rect">
            <a:avLst/>
          </a:prstGeom>
          <a:solidFill>
            <a:schemeClr val="accent1"/>
          </a:solidFill>
          <a:ln w="9525">
            <a:solidFill>
              <a:schemeClr val="tx1"/>
            </a:solidFill>
            <a:miter lim="800000"/>
            <a:headEnd/>
            <a:tailEnd/>
          </a:ln>
          <a:effectLst/>
        </p:spPr>
        <p:txBody>
          <a:bodyPr wrap="none">
            <a:prstTxWarp prst="textNoShape">
              <a:avLst/>
            </a:prstTxWarp>
            <a:spAutoFit/>
          </a:bodyPr>
          <a:lstStyle/>
          <a:p>
            <a:pPr algn="l"/>
            <a:r>
              <a:rPr lang="en-US" sz="1800"/>
              <a:t>Single-cycle (T</a:t>
            </a:r>
            <a:r>
              <a:rPr lang="en-US" sz="1800" baseline="-25000"/>
              <a:t>c</a:t>
            </a:r>
            <a:r>
              <a:rPr lang="en-US" sz="1800"/>
              <a:t>= 800ps)</a:t>
            </a:r>
            <a:endParaRPr lang="en-AU" sz="1800"/>
          </a:p>
        </p:txBody>
      </p:sp>
      <p:sp>
        <p:nvSpPr>
          <p:cNvPr id="329733" name="Text Box 5"/>
          <p:cNvSpPr txBox="1">
            <a:spLocks noChangeArrowheads="1"/>
          </p:cNvSpPr>
          <p:nvPr/>
        </p:nvSpPr>
        <p:spPr bwMode="auto">
          <a:xfrm>
            <a:off x="3276600" y="3644900"/>
            <a:ext cx="2384425" cy="376238"/>
          </a:xfrm>
          <a:prstGeom prst="rect">
            <a:avLst/>
          </a:prstGeom>
          <a:solidFill>
            <a:schemeClr val="accent1"/>
          </a:solidFill>
          <a:ln w="9525">
            <a:solidFill>
              <a:schemeClr val="tx1"/>
            </a:solidFill>
            <a:miter lim="800000"/>
            <a:headEnd/>
            <a:tailEnd/>
          </a:ln>
          <a:effectLst/>
        </p:spPr>
        <p:txBody>
          <a:bodyPr wrap="none">
            <a:prstTxWarp prst="textNoShape">
              <a:avLst/>
            </a:prstTxWarp>
            <a:spAutoFit/>
          </a:bodyPr>
          <a:lstStyle/>
          <a:p>
            <a:pPr algn="l"/>
            <a:r>
              <a:rPr lang="en-US" sz="1800"/>
              <a:t>Pipelined (T</a:t>
            </a:r>
            <a:r>
              <a:rPr lang="en-US" sz="1800" baseline="-25000"/>
              <a:t>c</a:t>
            </a:r>
            <a:r>
              <a:rPr lang="en-US" sz="1800"/>
              <a:t>= 200ps)</a:t>
            </a:r>
            <a:endParaRPr lang="en-AU" sz="1800"/>
          </a:p>
        </p:txBody>
      </p:sp>
      <p:sp>
        <p:nvSpPr>
          <p:cNvPr id="7" name="Date Placeholder 6"/>
          <p:cNvSpPr>
            <a:spLocks noGrp="1"/>
          </p:cNvSpPr>
          <p:nvPr>
            <p:ph type="dt" sz="half" idx="10"/>
          </p:nvPr>
        </p:nvSpPr>
        <p:spPr/>
        <p:txBody>
          <a:bodyPr/>
          <a:lstStyle/>
          <a:p>
            <a:fld id="{97A80868-A9A6-5140-908F-0890476F58E5}" type="datetime1">
              <a:rPr lang="en-US" smtClean="0"/>
              <a:pPr/>
              <a:t>11/3/10</a:t>
            </a:fld>
            <a:endParaRPr lang="en-US" dirty="0"/>
          </a:p>
        </p:txBody>
      </p:sp>
      <p:sp>
        <p:nvSpPr>
          <p:cNvPr id="8" name="Slide Number Placeholder 7"/>
          <p:cNvSpPr>
            <a:spLocks noGrp="1"/>
          </p:cNvSpPr>
          <p:nvPr>
            <p:ph type="sldNum" sz="quarter" idx="12"/>
          </p:nvPr>
        </p:nvSpPr>
        <p:spPr/>
        <p:txBody>
          <a:bodyPr/>
          <a:lstStyle/>
          <a:p>
            <a:fld id="{3CC63E4C-4642-794D-A2FD-70F6B81535F5}"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Fall 2010 -- Lecture #27</a:t>
            </a:r>
            <a:endParaRPr lang="en-AU"/>
          </a:p>
        </p:txBody>
      </p:sp>
      <p:sp>
        <p:nvSpPr>
          <p:cNvPr id="331778" name="Rectangle 2"/>
          <p:cNvSpPr>
            <a:spLocks noGrp="1" noChangeArrowheads="1"/>
          </p:cNvSpPr>
          <p:nvPr>
            <p:ph type="title"/>
          </p:nvPr>
        </p:nvSpPr>
        <p:spPr/>
        <p:txBody>
          <a:bodyPr/>
          <a:lstStyle/>
          <a:p>
            <a:r>
              <a:rPr lang="en-US"/>
              <a:t>Pipeline Speedup</a:t>
            </a:r>
            <a:endParaRPr lang="en-AU"/>
          </a:p>
        </p:txBody>
      </p:sp>
      <p:sp>
        <p:nvSpPr>
          <p:cNvPr id="331779" name="Rectangle 3"/>
          <p:cNvSpPr>
            <a:spLocks noGrp="1" noChangeArrowheads="1"/>
          </p:cNvSpPr>
          <p:nvPr>
            <p:ph type="body" idx="1"/>
          </p:nvPr>
        </p:nvSpPr>
        <p:spPr/>
        <p:txBody>
          <a:bodyPr>
            <a:normAutofit lnSpcReduction="10000"/>
          </a:bodyPr>
          <a:lstStyle/>
          <a:p>
            <a:r>
              <a:rPr lang="en-US"/>
              <a:t>If all stages are balanced</a:t>
            </a:r>
          </a:p>
          <a:p>
            <a:pPr lvl="1"/>
            <a:r>
              <a:rPr lang="en-US"/>
              <a:t>i.e., all take the same time</a:t>
            </a:r>
          </a:p>
          <a:p>
            <a:pPr lvl="1">
              <a:lnSpc>
                <a:spcPct val="110000"/>
              </a:lnSpc>
            </a:pPr>
            <a:r>
              <a:rPr lang="en-US"/>
              <a:t>Time between instructions</a:t>
            </a:r>
            <a:r>
              <a:rPr lang="en-US" baseline="-25000"/>
              <a:t>pipelined</a:t>
            </a:r>
            <a:r>
              <a:rPr lang="en-US"/>
              <a:t/>
            </a:r>
            <a:br>
              <a:rPr lang="en-US"/>
            </a:br>
            <a:r>
              <a:rPr lang="en-US"/>
              <a:t>= Time between instructions</a:t>
            </a:r>
            <a:r>
              <a:rPr lang="en-US" baseline="-25000"/>
              <a:t>nonpipelined</a:t>
            </a:r>
            <a:r>
              <a:rPr lang="en-US"/>
              <a:t/>
            </a:r>
            <a:br>
              <a:rPr lang="en-US"/>
            </a:br>
            <a:r>
              <a:rPr lang="en-US"/>
              <a:t>		Number of stages</a:t>
            </a:r>
          </a:p>
          <a:p>
            <a:r>
              <a:rPr lang="en-US"/>
              <a:t>If not balanced, speedup is less</a:t>
            </a:r>
          </a:p>
          <a:p>
            <a:r>
              <a:rPr lang="en-US"/>
              <a:t>Speedup due to increased throughput</a:t>
            </a:r>
          </a:p>
          <a:p>
            <a:pPr lvl="1"/>
            <a:r>
              <a:rPr lang="en-US"/>
              <a:t>Latency (time for each instruction) does not decrease</a:t>
            </a:r>
            <a:endParaRPr lang="en-AU"/>
          </a:p>
        </p:txBody>
      </p:sp>
      <p:sp>
        <p:nvSpPr>
          <p:cNvPr id="331780" name="Line 4"/>
          <p:cNvSpPr>
            <a:spLocks noChangeShapeType="1"/>
          </p:cNvSpPr>
          <p:nvPr/>
        </p:nvSpPr>
        <p:spPr bwMode="auto">
          <a:xfrm>
            <a:off x="1242483" y="3555471"/>
            <a:ext cx="5545138"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 name="Date Placeholder 5"/>
          <p:cNvSpPr>
            <a:spLocks noGrp="1"/>
          </p:cNvSpPr>
          <p:nvPr>
            <p:ph type="dt" sz="half" idx="10"/>
          </p:nvPr>
        </p:nvSpPr>
        <p:spPr/>
        <p:txBody>
          <a:bodyPr/>
          <a:lstStyle/>
          <a:p>
            <a:fld id="{63498143-75CD-4C4A-8C50-C9032E4BABFD}"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Level Parallelism (ILP)</a:t>
            </a:r>
            <a:endParaRPr lang="en-US" dirty="0"/>
          </a:p>
        </p:txBody>
      </p:sp>
      <p:sp>
        <p:nvSpPr>
          <p:cNvPr id="3" name="Content Placeholder 2"/>
          <p:cNvSpPr>
            <a:spLocks noGrp="1"/>
          </p:cNvSpPr>
          <p:nvPr>
            <p:ph idx="1"/>
          </p:nvPr>
        </p:nvSpPr>
        <p:spPr/>
        <p:txBody>
          <a:bodyPr/>
          <a:lstStyle/>
          <a:p>
            <a:r>
              <a:rPr lang="en-US" dirty="0" smtClean="0"/>
              <a:t>Another parallelism form to go with Request Level Parallelism and Data Level Parallelism</a:t>
            </a:r>
          </a:p>
          <a:p>
            <a:r>
              <a:rPr lang="en-US" dirty="0" smtClean="0"/>
              <a:t>RLP – e.g., Warehouse Scale Computing</a:t>
            </a:r>
          </a:p>
          <a:p>
            <a:r>
              <a:rPr lang="en-US" dirty="0" smtClean="0"/>
              <a:t>DLP – e.g., SIMD, Map Reduce</a:t>
            </a:r>
          </a:p>
          <a:p>
            <a:r>
              <a:rPr lang="en-US" dirty="0" smtClean="0"/>
              <a:t>ILP – e.g.,  Pipelined instruction Execution</a:t>
            </a:r>
          </a:p>
          <a:p>
            <a:r>
              <a:rPr lang="en-US" dirty="0" smtClean="0"/>
              <a:t>5 stage pipeline =&gt; 5 instructions executing simultaneously, one at each pipeline stage</a:t>
            </a:r>
            <a:endParaRPr lang="en-US" dirty="0"/>
          </a:p>
        </p:txBody>
      </p:sp>
      <p:sp>
        <p:nvSpPr>
          <p:cNvPr id="4" name="Date Placeholder 3"/>
          <p:cNvSpPr>
            <a:spLocks noGrp="1"/>
          </p:cNvSpPr>
          <p:nvPr>
            <p:ph type="dt" sz="half" idx="10"/>
          </p:nvPr>
        </p:nvSpPr>
        <p:spPr/>
        <p:txBody>
          <a:bodyPr/>
          <a:lstStyle/>
          <a:p>
            <a:fld id="{664BF281-46B1-E441-9AA8-A03ED2E973EE}" type="datetime1">
              <a:rPr lang="en-US" smtClean="0"/>
              <a:pPr/>
              <a:t>11/3/10</a:t>
            </a:fld>
            <a:endParaRPr lang="en-US" dirty="0"/>
          </a:p>
        </p:txBody>
      </p:sp>
      <p:sp>
        <p:nvSpPr>
          <p:cNvPr id="5" name="Footer Placeholder 4"/>
          <p:cNvSpPr>
            <a:spLocks noGrp="1"/>
          </p:cNvSpPr>
          <p:nvPr>
            <p:ph type="ftr" sz="quarter" idx="11"/>
          </p:nvPr>
        </p:nvSpPr>
        <p:spPr/>
        <p:txBody>
          <a:bodyPr/>
          <a:lstStyle/>
          <a:p>
            <a:r>
              <a:rPr lang="en-US" smtClean="0"/>
              <a:t>Fall 2010 -- Lecture #27</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Fall 2010 -- Lecture #27</a:t>
            </a:r>
            <a:endParaRPr lang="en-AU"/>
          </a:p>
        </p:txBody>
      </p:sp>
      <p:sp>
        <p:nvSpPr>
          <p:cNvPr id="335874" name="Rectangle 2"/>
          <p:cNvSpPr>
            <a:spLocks noGrp="1" noChangeArrowheads="1"/>
          </p:cNvSpPr>
          <p:nvPr>
            <p:ph type="title"/>
          </p:nvPr>
        </p:nvSpPr>
        <p:spPr/>
        <p:txBody>
          <a:bodyPr/>
          <a:lstStyle/>
          <a:p>
            <a:r>
              <a:rPr lang="en-US"/>
              <a:t>Hazards</a:t>
            </a:r>
            <a:endParaRPr lang="en-AU"/>
          </a:p>
        </p:txBody>
      </p:sp>
      <p:sp>
        <p:nvSpPr>
          <p:cNvPr id="335875" name="Rectangle 3"/>
          <p:cNvSpPr>
            <a:spLocks noGrp="1" noChangeArrowheads="1"/>
          </p:cNvSpPr>
          <p:nvPr>
            <p:ph type="body" idx="1"/>
          </p:nvPr>
        </p:nvSpPr>
        <p:spPr/>
        <p:txBody>
          <a:bodyPr>
            <a:normAutofit fontScale="92500" lnSpcReduction="10000"/>
          </a:bodyPr>
          <a:lstStyle/>
          <a:p>
            <a:pPr>
              <a:lnSpc>
                <a:spcPct val="90000"/>
              </a:lnSpc>
            </a:pPr>
            <a:r>
              <a:rPr lang="en-US" dirty="0"/>
              <a:t>Situations that prevent starting the next instruction in the next cycle</a:t>
            </a:r>
          </a:p>
          <a:p>
            <a:pPr>
              <a:lnSpc>
                <a:spcPct val="90000"/>
              </a:lnSpc>
            </a:pPr>
            <a:r>
              <a:rPr lang="en-US" dirty="0" smtClean="0"/>
              <a:t>Structural </a:t>
            </a:r>
            <a:r>
              <a:rPr lang="en-US" dirty="0"/>
              <a:t>hazards</a:t>
            </a:r>
          </a:p>
          <a:p>
            <a:pPr lvl="1">
              <a:lnSpc>
                <a:spcPct val="90000"/>
              </a:lnSpc>
            </a:pPr>
            <a:r>
              <a:rPr lang="en-US" dirty="0"/>
              <a:t>A required resource is </a:t>
            </a:r>
            <a:r>
              <a:rPr lang="en-US" dirty="0" smtClean="0"/>
              <a:t>busy (roommate studying)</a:t>
            </a:r>
          </a:p>
          <a:p>
            <a:pPr>
              <a:lnSpc>
                <a:spcPct val="90000"/>
              </a:lnSpc>
            </a:pPr>
            <a:r>
              <a:rPr lang="en-US" dirty="0"/>
              <a:t>Data hazard</a:t>
            </a:r>
          </a:p>
          <a:p>
            <a:pPr lvl="1">
              <a:lnSpc>
                <a:spcPct val="90000"/>
              </a:lnSpc>
            </a:pPr>
            <a:r>
              <a:rPr lang="en-US" dirty="0"/>
              <a:t>Need to wait for previous instruction to complete its data read/</a:t>
            </a:r>
            <a:r>
              <a:rPr lang="en-US" dirty="0" smtClean="0"/>
              <a:t>write (pair of socks in different loads)</a:t>
            </a:r>
          </a:p>
          <a:p>
            <a:pPr>
              <a:lnSpc>
                <a:spcPct val="90000"/>
              </a:lnSpc>
            </a:pPr>
            <a:r>
              <a:rPr lang="en-US" dirty="0"/>
              <a:t>Control hazard</a:t>
            </a:r>
          </a:p>
          <a:p>
            <a:pPr lvl="1">
              <a:lnSpc>
                <a:spcPct val="90000"/>
              </a:lnSpc>
            </a:pPr>
            <a:r>
              <a:rPr lang="en-US" dirty="0"/>
              <a:t>Deciding on control action depends on previous </a:t>
            </a:r>
            <a:r>
              <a:rPr lang="en-US" dirty="0" smtClean="0"/>
              <a:t>instruction (how much detergent based on how clean prior load turns out)</a:t>
            </a:r>
            <a:endParaRPr lang="en-AU" dirty="0"/>
          </a:p>
        </p:txBody>
      </p:sp>
      <p:sp>
        <p:nvSpPr>
          <p:cNvPr id="5" name="Date Placeholder 4"/>
          <p:cNvSpPr>
            <a:spLocks noGrp="1"/>
          </p:cNvSpPr>
          <p:nvPr>
            <p:ph type="dt" sz="half" idx="10"/>
          </p:nvPr>
        </p:nvSpPr>
        <p:spPr/>
        <p:txBody>
          <a:bodyPr/>
          <a:lstStyle/>
          <a:p>
            <a:fld id="{83F233FB-15E7-3F4A-9AC4-575F74124D81}" type="datetime1">
              <a:rPr lang="en-US" smtClean="0"/>
              <a:pPr/>
              <a:t>11/3/10</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Fall 2010 -- Lecture #27</a:t>
            </a:r>
            <a:endParaRPr lang="en-AU"/>
          </a:p>
        </p:txBody>
      </p:sp>
      <p:sp>
        <p:nvSpPr>
          <p:cNvPr id="337922" name="Rectangle 2"/>
          <p:cNvSpPr>
            <a:spLocks noGrp="1" noChangeArrowheads="1"/>
          </p:cNvSpPr>
          <p:nvPr>
            <p:ph type="title"/>
          </p:nvPr>
        </p:nvSpPr>
        <p:spPr/>
        <p:txBody>
          <a:bodyPr/>
          <a:lstStyle/>
          <a:p>
            <a:r>
              <a:rPr lang="en-US" dirty="0" smtClean="0"/>
              <a:t>Structural </a:t>
            </a:r>
            <a:r>
              <a:rPr lang="en-US" dirty="0"/>
              <a:t>Hazards</a:t>
            </a:r>
            <a:endParaRPr lang="en-AU" dirty="0"/>
          </a:p>
        </p:txBody>
      </p:sp>
      <p:sp>
        <p:nvSpPr>
          <p:cNvPr id="337923" name="Rectangle 3"/>
          <p:cNvSpPr>
            <a:spLocks noGrp="1" noChangeArrowheads="1"/>
          </p:cNvSpPr>
          <p:nvPr>
            <p:ph type="body" idx="1"/>
          </p:nvPr>
        </p:nvSpPr>
        <p:spPr/>
        <p:txBody>
          <a:bodyPr>
            <a:normAutofit lnSpcReduction="10000"/>
          </a:bodyPr>
          <a:lstStyle/>
          <a:p>
            <a:r>
              <a:rPr lang="en-US" dirty="0"/>
              <a:t>Conflict for use of a resource</a:t>
            </a:r>
          </a:p>
          <a:p>
            <a:r>
              <a:rPr lang="en-US" dirty="0"/>
              <a:t>In MIPS pipeline with a single memory</a:t>
            </a:r>
          </a:p>
          <a:p>
            <a:pPr lvl="1"/>
            <a:r>
              <a:rPr lang="en-US" dirty="0"/>
              <a:t>Load/store requires data access</a:t>
            </a:r>
          </a:p>
          <a:p>
            <a:pPr lvl="1"/>
            <a:r>
              <a:rPr lang="en-US" dirty="0"/>
              <a:t>Instruction fetch would have to </a:t>
            </a:r>
            <a:r>
              <a:rPr lang="en-US" i="1" dirty="0">
                <a:solidFill>
                  <a:srgbClr val="3366FF"/>
                </a:solidFill>
              </a:rPr>
              <a:t>stall</a:t>
            </a:r>
            <a:r>
              <a:rPr lang="en-US" dirty="0">
                <a:solidFill>
                  <a:srgbClr val="3366FF"/>
                </a:solidFill>
              </a:rPr>
              <a:t> </a:t>
            </a:r>
            <a:r>
              <a:rPr lang="en-US" dirty="0"/>
              <a:t>for that cycle</a:t>
            </a:r>
          </a:p>
          <a:p>
            <a:pPr lvl="2"/>
            <a:r>
              <a:rPr lang="en-US" dirty="0"/>
              <a:t>Would cause a pipeline “</a:t>
            </a:r>
            <a:r>
              <a:rPr lang="en-US" i="1" dirty="0">
                <a:solidFill>
                  <a:srgbClr val="3366FF"/>
                </a:solidFill>
              </a:rPr>
              <a:t>bubble</a:t>
            </a:r>
            <a:r>
              <a:rPr lang="en-US" dirty="0"/>
              <a:t>”</a:t>
            </a:r>
          </a:p>
          <a:p>
            <a:r>
              <a:rPr lang="en-US" dirty="0"/>
              <a:t>Hence, pipelined </a:t>
            </a:r>
            <a:r>
              <a:rPr lang="en-US" dirty="0" err="1"/>
              <a:t>datapaths</a:t>
            </a:r>
            <a:r>
              <a:rPr lang="en-US" dirty="0"/>
              <a:t> require separate instruction/data memories</a:t>
            </a:r>
            <a:endParaRPr lang="en-US" dirty="0" smtClean="0"/>
          </a:p>
          <a:p>
            <a:pPr lvl="1"/>
            <a:r>
              <a:rPr lang="en-US" dirty="0" smtClean="0"/>
              <a:t>Really separate L1 instruction cache and L1 data cache</a:t>
            </a:r>
            <a:endParaRPr lang="en-AU" dirty="0"/>
          </a:p>
        </p:txBody>
      </p:sp>
      <p:sp>
        <p:nvSpPr>
          <p:cNvPr id="5" name="Date Placeholder 4"/>
          <p:cNvSpPr>
            <a:spLocks noGrp="1"/>
          </p:cNvSpPr>
          <p:nvPr>
            <p:ph type="dt" sz="half" idx="10"/>
          </p:nvPr>
        </p:nvSpPr>
        <p:spPr/>
        <p:txBody>
          <a:bodyPr/>
          <a:lstStyle/>
          <a:p>
            <a:fld id="{DAF728D0-CDE0-A646-9FC4-735824BEC86B}" type="datetime1">
              <a:rPr lang="en-US" smtClean="0"/>
              <a:pPr/>
              <a:t>11/3/10</a:t>
            </a:fld>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43299" name="Rectangle 3"/>
          <p:cNvSpPr>
            <a:spLocks noChangeArrowheads="1"/>
          </p:cNvSpPr>
          <p:nvPr/>
        </p:nvSpPr>
        <p:spPr bwMode="auto">
          <a:xfrm>
            <a:off x="1380599" y="6108745"/>
            <a:ext cx="6620401"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dirty="0"/>
              <a:t>Read same memory twice in same clock cycle</a:t>
            </a:r>
          </a:p>
        </p:txBody>
      </p:sp>
      <p:grpSp>
        <p:nvGrpSpPr>
          <p:cNvPr id="2" name="Group 4"/>
          <p:cNvGrpSpPr>
            <a:grpSpLocks/>
          </p:cNvGrpSpPr>
          <p:nvPr/>
        </p:nvGrpSpPr>
        <p:grpSpPr bwMode="auto">
          <a:xfrm>
            <a:off x="4086225" y="1941512"/>
            <a:ext cx="1019175" cy="3089275"/>
            <a:chOff x="2470" y="1034"/>
            <a:chExt cx="642" cy="1946"/>
          </a:xfrm>
        </p:grpSpPr>
        <p:sp>
          <p:nvSpPr>
            <p:cNvPr id="2743301" name="Oval 5"/>
            <p:cNvSpPr>
              <a:spLocks noChangeArrowheads="1"/>
            </p:cNvSpPr>
            <p:nvPr/>
          </p:nvSpPr>
          <p:spPr bwMode="auto">
            <a:xfrm>
              <a:off x="2470" y="2481"/>
              <a:ext cx="623" cy="499"/>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sp>
          <p:nvSpPr>
            <p:cNvPr id="2743302" name="Oval 6"/>
            <p:cNvSpPr>
              <a:spLocks noChangeArrowheads="1"/>
            </p:cNvSpPr>
            <p:nvPr/>
          </p:nvSpPr>
          <p:spPr bwMode="auto">
            <a:xfrm>
              <a:off x="2489" y="1034"/>
              <a:ext cx="623" cy="566"/>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grpSp>
      <p:grpSp>
        <p:nvGrpSpPr>
          <p:cNvPr id="3" name="Group 7"/>
          <p:cNvGrpSpPr>
            <a:grpSpLocks/>
          </p:cNvGrpSpPr>
          <p:nvPr/>
        </p:nvGrpSpPr>
        <p:grpSpPr bwMode="auto">
          <a:xfrm>
            <a:off x="508000" y="1174750"/>
            <a:ext cx="7797800" cy="5302250"/>
            <a:chOff x="216" y="551"/>
            <a:chExt cx="4912" cy="3340"/>
          </a:xfrm>
        </p:grpSpPr>
        <p:grpSp>
          <p:nvGrpSpPr>
            <p:cNvPr id="4" name="Group 8"/>
            <p:cNvGrpSpPr>
              <a:grpSpLocks/>
            </p:cNvGrpSpPr>
            <p:nvPr/>
          </p:nvGrpSpPr>
          <p:grpSpPr bwMode="auto">
            <a:xfrm>
              <a:off x="2624" y="1200"/>
              <a:ext cx="340" cy="289"/>
              <a:chOff x="2624" y="1200"/>
              <a:chExt cx="340" cy="289"/>
            </a:xfrm>
          </p:grpSpPr>
          <p:sp>
            <p:nvSpPr>
              <p:cNvPr id="2743305" name="Freeform 9"/>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06" name="Freeform 10"/>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5" name="Group 11"/>
            <p:cNvGrpSpPr>
              <a:grpSpLocks/>
            </p:cNvGrpSpPr>
            <p:nvPr/>
          </p:nvGrpSpPr>
          <p:grpSpPr bwMode="auto">
            <a:xfrm>
              <a:off x="2624" y="2592"/>
              <a:ext cx="340" cy="289"/>
              <a:chOff x="2624" y="2592"/>
              <a:chExt cx="340" cy="289"/>
            </a:xfrm>
          </p:grpSpPr>
          <p:sp>
            <p:nvSpPr>
              <p:cNvPr id="2743308" name="Freeform 12"/>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09" name="Freeform 13"/>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10" name="Rectangle 14"/>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43311" name="Line 15"/>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3312" name="Line 16"/>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3313" name="Rectangle 17"/>
            <p:cNvSpPr>
              <a:spLocks noChangeArrowheads="1"/>
            </p:cNvSpPr>
            <p:nvPr/>
          </p:nvSpPr>
          <p:spPr bwMode="auto">
            <a:xfrm>
              <a:off x="579" y="1302"/>
              <a:ext cx="649"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Load</a:t>
              </a:r>
            </a:p>
          </p:txBody>
        </p:sp>
        <p:sp>
          <p:nvSpPr>
            <p:cNvPr id="2743314" name="Rectangle 18"/>
            <p:cNvSpPr>
              <a:spLocks noChangeArrowheads="1"/>
            </p:cNvSpPr>
            <p:nvPr/>
          </p:nvSpPr>
          <p:spPr bwMode="auto">
            <a:xfrm>
              <a:off x="563" y="171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1</a:t>
              </a:r>
            </a:p>
          </p:txBody>
        </p:sp>
        <p:sp>
          <p:nvSpPr>
            <p:cNvPr id="2743315" name="Rectangle 19"/>
            <p:cNvSpPr>
              <a:spLocks noChangeArrowheads="1"/>
            </p:cNvSpPr>
            <p:nvPr/>
          </p:nvSpPr>
          <p:spPr bwMode="auto">
            <a:xfrm>
              <a:off x="555" y="218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2</a:t>
              </a:r>
            </a:p>
          </p:txBody>
        </p:sp>
        <p:sp>
          <p:nvSpPr>
            <p:cNvPr id="2743316" name="Rectangle 20"/>
            <p:cNvSpPr>
              <a:spLocks noChangeArrowheads="1"/>
            </p:cNvSpPr>
            <p:nvPr/>
          </p:nvSpPr>
          <p:spPr bwMode="auto">
            <a:xfrm>
              <a:off x="598" y="261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3</a:t>
              </a:r>
            </a:p>
          </p:txBody>
        </p:sp>
        <p:sp>
          <p:nvSpPr>
            <p:cNvPr id="2743317" name="Rectangle 21"/>
            <p:cNvSpPr>
              <a:spLocks noChangeArrowheads="1"/>
            </p:cNvSpPr>
            <p:nvPr/>
          </p:nvSpPr>
          <p:spPr bwMode="auto">
            <a:xfrm>
              <a:off x="587" y="3067"/>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4</a:t>
              </a:r>
            </a:p>
          </p:txBody>
        </p:sp>
        <p:sp>
          <p:nvSpPr>
            <p:cNvPr id="2743318" name="Line 22"/>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19" name="Line 23"/>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0" name="Line 24"/>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1" name="Line 25"/>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2" name="Line 26"/>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3" name="Line 27"/>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4" name="Line 28"/>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3325" name="Line 29"/>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6" name="Group 30"/>
            <p:cNvGrpSpPr>
              <a:grpSpLocks/>
            </p:cNvGrpSpPr>
            <p:nvPr/>
          </p:nvGrpSpPr>
          <p:grpSpPr bwMode="auto">
            <a:xfrm>
              <a:off x="2257" y="1152"/>
              <a:ext cx="225" cy="481"/>
              <a:chOff x="2257" y="1152"/>
              <a:chExt cx="225" cy="481"/>
            </a:xfrm>
          </p:grpSpPr>
          <p:sp>
            <p:nvSpPr>
              <p:cNvPr id="2743327" name="Freeform 31"/>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28" name="Rectangle 32"/>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7" name="Group 33"/>
            <p:cNvGrpSpPr>
              <a:grpSpLocks/>
            </p:cNvGrpSpPr>
            <p:nvPr/>
          </p:nvGrpSpPr>
          <p:grpSpPr bwMode="auto">
            <a:xfrm>
              <a:off x="1324" y="1248"/>
              <a:ext cx="359" cy="289"/>
              <a:chOff x="1324" y="1248"/>
              <a:chExt cx="359" cy="289"/>
            </a:xfrm>
          </p:grpSpPr>
          <p:sp>
            <p:nvSpPr>
              <p:cNvPr id="2743330" name="Rectangle 34"/>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8" name="Group 35"/>
              <p:cNvGrpSpPr>
                <a:grpSpLocks/>
              </p:cNvGrpSpPr>
              <p:nvPr/>
            </p:nvGrpSpPr>
            <p:grpSpPr bwMode="auto">
              <a:xfrm>
                <a:off x="1343" y="1248"/>
                <a:ext cx="340" cy="289"/>
                <a:chOff x="1343" y="1248"/>
                <a:chExt cx="340" cy="289"/>
              </a:xfrm>
            </p:grpSpPr>
            <p:sp>
              <p:nvSpPr>
                <p:cNvPr id="2743332" name="Freeform 36"/>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33" name="Freeform 37"/>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34" name="Rectangle 38"/>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39"/>
            <p:cNvGrpSpPr>
              <a:grpSpLocks/>
            </p:cNvGrpSpPr>
            <p:nvPr/>
          </p:nvGrpSpPr>
          <p:grpSpPr bwMode="auto">
            <a:xfrm>
              <a:off x="1803" y="1248"/>
              <a:ext cx="296" cy="289"/>
              <a:chOff x="1803" y="1248"/>
              <a:chExt cx="296" cy="289"/>
            </a:xfrm>
          </p:grpSpPr>
          <p:sp>
            <p:nvSpPr>
              <p:cNvPr id="2743336" name="Freeform 40"/>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37" name="Freeform 41"/>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38" name="Line 42"/>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39" name="Freeform 43"/>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40" name="Line 44"/>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1" name="Rectangle 45"/>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43342" name="Rectangle 46"/>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0" name="Group 47"/>
            <p:cNvGrpSpPr>
              <a:grpSpLocks/>
            </p:cNvGrpSpPr>
            <p:nvPr/>
          </p:nvGrpSpPr>
          <p:grpSpPr bwMode="auto">
            <a:xfrm>
              <a:off x="3120" y="1248"/>
              <a:ext cx="284" cy="289"/>
              <a:chOff x="3120" y="1248"/>
              <a:chExt cx="284" cy="289"/>
            </a:xfrm>
          </p:grpSpPr>
          <p:sp>
            <p:nvSpPr>
              <p:cNvPr id="2743344" name="Freeform 48"/>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45" name="Freeform 49"/>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46" name="Line 50"/>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7" name="Line 51"/>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48" name="Freeform 52"/>
            <p:cNvSpPr>
              <a:spLocks/>
            </p:cNvSpPr>
            <p:nvPr/>
          </p:nvSpPr>
          <p:spPr bwMode="auto">
            <a:xfrm>
              <a:off x="2610" y="1392"/>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49" name="Line 53"/>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50" name="Freeform 54"/>
            <p:cNvSpPr>
              <a:spLocks/>
            </p:cNvSpPr>
            <p:nvPr/>
          </p:nvSpPr>
          <p:spPr bwMode="auto">
            <a:xfrm>
              <a:off x="2197" y="1387"/>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1" name="Group 55"/>
            <p:cNvGrpSpPr>
              <a:grpSpLocks/>
            </p:cNvGrpSpPr>
            <p:nvPr/>
          </p:nvGrpSpPr>
          <p:grpSpPr bwMode="auto">
            <a:xfrm>
              <a:off x="1751" y="1600"/>
              <a:ext cx="2096" cy="513"/>
              <a:chOff x="1751" y="1600"/>
              <a:chExt cx="2096" cy="513"/>
            </a:xfrm>
          </p:grpSpPr>
          <p:grpSp>
            <p:nvGrpSpPr>
              <p:cNvPr id="12" name="Group 56"/>
              <p:cNvGrpSpPr>
                <a:grpSpLocks/>
              </p:cNvGrpSpPr>
              <p:nvPr/>
            </p:nvGrpSpPr>
            <p:grpSpPr bwMode="auto">
              <a:xfrm>
                <a:off x="2684" y="1600"/>
                <a:ext cx="225" cy="481"/>
                <a:chOff x="2684" y="1600"/>
                <a:chExt cx="225" cy="481"/>
              </a:xfrm>
            </p:grpSpPr>
            <p:sp>
              <p:nvSpPr>
                <p:cNvPr id="2743353" name="Freeform 57"/>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54" name="Rectangle 58"/>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3" name="Group 59"/>
              <p:cNvGrpSpPr>
                <a:grpSpLocks/>
              </p:cNvGrpSpPr>
              <p:nvPr/>
            </p:nvGrpSpPr>
            <p:grpSpPr bwMode="auto">
              <a:xfrm>
                <a:off x="1751" y="1696"/>
                <a:ext cx="359" cy="289"/>
                <a:chOff x="1751" y="1696"/>
                <a:chExt cx="359" cy="289"/>
              </a:xfrm>
            </p:grpSpPr>
            <p:sp>
              <p:nvSpPr>
                <p:cNvPr id="2743356" name="Rectangle 60"/>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4" name="Group 61"/>
                <p:cNvGrpSpPr>
                  <a:grpSpLocks/>
                </p:cNvGrpSpPr>
                <p:nvPr/>
              </p:nvGrpSpPr>
              <p:grpSpPr bwMode="auto">
                <a:xfrm>
                  <a:off x="1770" y="1696"/>
                  <a:ext cx="340" cy="289"/>
                  <a:chOff x="1770" y="1696"/>
                  <a:chExt cx="340" cy="289"/>
                </a:xfrm>
              </p:grpSpPr>
              <p:sp>
                <p:nvSpPr>
                  <p:cNvPr id="2743358" name="Freeform 62"/>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59" name="Freeform 63"/>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60" name="Rectangle 64"/>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65"/>
              <p:cNvGrpSpPr>
                <a:grpSpLocks/>
              </p:cNvGrpSpPr>
              <p:nvPr/>
            </p:nvGrpSpPr>
            <p:grpSpPr bwMode="auto">
              <a:xfrm>
                <a:off x="2230" y="1696"/>
                <a:ext cx="296" cy="289"/>
                <a:chOff x="2230" y="1696"/>
                <a:chExt cx="296" cy="289"/>
              </a:xfrm>
            </p:grpSpPr>
            <p:sp>
              <p:nvSpPr>
                <p:cNvPr id="2743362" name="Freeform 66"/>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63" name="Freeform 67"/>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64" name="Line 68"/>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65" name="Freeform 69"/>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66" name="Line 70"/>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67" name="Rectangle 71"/>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6" name="Group 72"/>
              <p:cNvGrpSpPr>
                <a:grpSpLocks/>
              </p:cNvGrpSpPr>
              <p:nvPr/>
            </p:nvGrpSpPr>
            <p:grpSpPr bwMode="auto">
              <a:xfrm>
                <a:off x="3079" y="1696"/>
                <a:ext cx="325" cy="289"/>
                <a:chOff x="3079" y="1696"/>
                <a:chExt cx="325" cy="289"/>
              </a:xfrm>
            </p:grpSpPr>
            <p:sp>
              <p:nvSpPr>
                <p:cNvPr id="2743369" name="Freeform 73"/>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70" name="Freeform 74"/>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71" name="Rectangle 75"/>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7" name="Group 76"/>
              <p:cNvGrpSpPr>
                <a:grpSpLocks/>
              </p:cNvGrpSpPr>
              <p:nvPr/>
            </p:nvGrpSpPr>
            <p:grpSpPr bwMode="auto">
              <a:xfrm>
                <a:off x="3547" y="1696"/>
                <a:ext cx="284" cy="289"/>
                <a:chOff x="3547" y="1696"/>
                <a:chExt cx="284" cy="289"/>
              </a:xfrm>
            </p:grpSpPr>
            <p:sp>
              <p:nvSpPr>
                <p:cNvPr id="2743373" name="Freeform 77"/>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74" name="Freeform 78"/>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75" name="Line 79"/>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76" name="Line 80"/>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77" name="Freeform 81"/>
              <p:cNvSpPr>
                <a:spLocks/>
              </p:cNvSpPr>
              <p:nvPr/>
            </p:nvSpPr>
            <p:spPr bwMode="auto">
              <a:xfrm>
                <a:off x="3037" y="1840"/>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78" name="Line 82"/>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79" name="Freeform 83"/>
              <p:cNvSpPr>
                <a:spLocks/>
              </p:cNvSpPr>
              <p:nvPr/>
            </p:nvSpPr>
            <p:spPr bwMode="auto">
              <a:xfrm>
                <a:off x="2624" y="1835"/>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8" name="Group 84"/>
            <p:cNvGrpSpPr>
              <a:grpSpLocks/>
            </p:cNvGrpSpPr>
            <p:nvPr/>
          </p:nvGrpSpPr>
          <p:grpSpPr bwMode="auto">
            <a:xfrm>
              <a:off x="2178" y="2048"/>
              <a:ext cx="2096" cy="513"/>
              <a:chOff x="2178" y="2048"/>
              <a:chExt cx="2096" cy="513"/>
            </a:xfrm>
          </p:grpSpPr>
          <p:grpSp>
            <p:nvGrpSpPr>
              <p:cNvPr id="19" name="Group 85"/>
              <p:cNvGrpSpPr>
                <a:grpSpLocks/>
              </p:cNvGrpSpPr>
              <p:nvPr/>
            </p:nvGrpSpPr>
            <p:grpSpPr bwMode="auto">
              <a:xfrm>
                <a:off x="3111" y="2048"/>
                <a:ext cx="225" cy="481"/>
                <a:chOff x="3111" y="2048"/>
                <a:chExt cx="225" cy="481"/>
              </a:xfrm>
            </p:grpSpPr>
            <p:sp>
              <p:nvSpPr>
                <p:cNvPr id="2743382" name="Freeform 86"/>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83" name="Rectangle 87"/>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0" name="Group 88"/>
              <p:cNvGrpSpPr>
                <a:grpSpLocks/>
              </p:cNvGrpSpPr>
              <p:nvPr/>
            </p:nvGrpSpPr>
            <p:grpSpPr bwMode="auto">
              <a:xfrm>
                <a:off x="2178" y="2144"/>
                <a:ext cx="359" cy="289"/>
                <a:chOff x="2178" y="2144"/>
                <a:chExt cx="359" cy="289"/>
              </a:xfrm>
            </p:grpSpPr>
            <p:sp>
              <p:nvSpPr>
                <p:cNvPr id="2743385" name="Rectangle 89"/>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1" name="Group 90"/>
                <p:cNvGrpSpPr>
                  <a:grpSpLocks/>
                </p:cNvGrpSpPr>
                <p:nvPr/>
              </p:nvGrpSpPr>
              <p:grpSpPr bwMode="auto">
                <a:xfrm>
                  <a:off x="2197" y="2144"/>
                  <a:ext cx="340" cy="289"/>
                  <a:chOff x="2197" y="2144"/>
                  <a:chExt cx="340" cy="289"/>
                </a:xfrm>
              </p:grpSpPr>
              <p:sp>
                <p:nvSpPr>
                  <p:cNvPr id="2743387" name="Freeform 91"/>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88" name="Freeform 92"/>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389" name="Rectangle 93"/>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94"/>
              <p:cNvGrpSpPr>
                <a:grpSpLocks/>
              </p:cNvGrpSpPr>
              <p:nvPr/>
            </p:nvGrpSpPr>
            <p:grpSpPr bwMode="auto">
              <a:xfrm>
                <a:off x="2657" y="2144"/>
                <a:ext cx="296" cy="289"/>
                <a:chOff x="2657" y="2144"/>
                <a:chExt cx="296" cy="289"/>
              </a:xfrm>
            </p:grpSpPr>
            <p:sp>
              <p:nvSpPr>
                <p:cNvPr id="2743391" name="Freeform 95"/>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2" name="Freeform 96"/>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393" name="Line 97"/>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94" name="Freeform 98"/>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5" name="Line 99"/>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396" name="Rectangle 100"/>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3" name="Group 101"/>
              <p:cNvGrpSpPr>
                <a:grpSpLocks/>
              </p:cNvGrpSpPr>
              <p:nvPr/>
            </p:nvGrpSpPr>
            <p:grpSpPr bwMode="auto">
              <a:xfrm>
                <a:off x="3506" y="2144"/>
                <a:ext cx="325" cy="289"/>
                <a:chOff x="3506" y="2144"/>
                <a:chExt cx="325" cy="289"/>
              </a:xfrm>
            </p:grpSpPr>
            <p:sp>
              <p:nvSpPr>
                <p:cNvPr id="2743398" name="Freeform 102"/>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399" name="Freeform 103"/>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00" name="Rectangle 104"/>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05"/>
              <p:cNvGrpSpPr>
                <a:grpSpLocks/>
              </p:cNvGrpSpPr>
              <p:nvPr/>
            </p:nvGrpSpPr>
            <p:grpSpPr bwMode="auto">
              <a:xfrm>
                <a:off x="3974" y="2144"/>
                <a:ext cx="284" cy="289"/>
                <a:chOff x="3974" y="2144"/>
                <a:chExt cx="284" cy="289"/>
              </a:xfrm>
            </p:grpSpPr>
            <p:sp>
              <p:nvSpPr>
                <p:cNvPr id="2743402" name="Freeform 106"/>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03" name="Freeform 107"/>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04" name="Line 108"/>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05" name="Line 109"/>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06" name="Freeform 110"/>
              <p:cNvSpPr>
                <a:spLocks/>
              </p:cNvSpPr>
              <p:nvPr/>
            </p:nvSpPr>
            <p:spPr bwMode="auto">
              <a:xfrm>
                <a:off x="3464" y="2288"/>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07" name="Line 111"/>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08" name="Freeform 112"/>
              <p:cNvSpPr>
                <a:spLocks/>
              </p:cNvSpPr>
              <p:nvPr/>
            </p:nvSpPr>
            <p:spPr bwMode="auto">
              <a:xfrm>
                <a:off x="3051" y="2283"/>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5" name="Group 113"/>
            <p:cNvGrpSpPr>
              <a:grpSpLocks/>
            </p:cNvGrpSpPr>
            <p:nvPr/>
          </p:nvGrpSpPr>
          <p:grpSpPr bwMode="auto">
            <a:xfrm>
              <a:off x="3538" y="2496"/>
              <a:ext cx="225" cy="481"/>
              <a:chOff x="3538" y="2496"/>
              <a:chExt cx="225" cy="481"/>
            </a:xfrm>
          </p:grpSpPr>
          <p:sp>
            <p:nvSpPr>
              <p:cNvPr id="2743410" name="Freeform 114"/>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1" name="Rectangle 115"/>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43412" name="Rectangle 116"/>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17"/>
            <p:cNvGrpSpPr>
              <a:grpSpLocks/>
            </p:cNvGrpSpPr>
            <p:nvPr/>
          </p:nvGrpSpPr>
          <p:grpSpPr bwMode="auto">
            <a:xfrm>
              <a:off x="3084" y="2592"/>
              <a:ext cx="296" cy="289"/>
              <a:chOff x="3084" y="2592"/>
              <a:chExt cx="296" cy="289"/>
            </a:xfrm>
          </p:grpSpPr>
          <p:sp>
            <p:nvSpPr>
              <p:cNvPr id="2743414" name="Freeform 118"/>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5" name="Freeform 119"/>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16" name="Line 120"/>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17" name="Freeform 121"/>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18" name="Line 122"/>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19" name="Rectangle 123"/>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 name="Group 124"/>
            <p:cNvGrpSpPr>
              <a:grpSpLocks/>
            </p:cNvGrpSpPr>
            <p:nvPr/>
          </p:nvGrpSpPr>
          <p:grpSpPr bwMode="auto">
            <a:xfrm>
              <a:off x="3933" y="2592"/>
              <a:ext cx="325" cy="289"/>
              <a:chOff x="3933" y="2592"/>
              <a:chExt cx="325" cy="289"/>
            </a:xfrm>
          </p:grpSpPr>
          <p:sp>
            <p:nvSpPr>
              <p:cNvPr id="2743421" name="Freeform 125"/>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22" name="Freeform 126"/>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23" name="Rectangle 127"/>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8" name="Group 128"/>
            <p:cNvGrpSpPr>
              <a:grpSpLocks/>
            </p:cNvGrpSpPr>
            <p:nvPr/>
          </p:nvGrpSpPr>
          <p:grpSpPr bwMode="auto">
            <a:xfrm>
              <a:off x="4401" y="2592"/>
              <a:ext cx="284" cy="289"/>
              <a:chOff x="4401" y="2592"/>
              <a:chExt cx="284" cy="289"/>
            </a:xfrm>
          </p:grpSpPr>
          <p:sp>
            <p:nvSpPr>
              <p:cNvPr id="2743425" name="Freeform 129"/>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26" name="Freeform 130"/>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27" name="Line 131"/>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28" name="Line 132"/>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29" name="Freeform 133"/>
            <p:cNvSpPr>
              <a:spLocks/>
            </p:cNvSpPr>
            <p:nvPr/>
          </p:nvSpPr>
          <p:spPr bwMode="auto">
            <a:xfrm>
              <a:off x="3891" y="2736"/>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30" name="Line 134"/>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31" name="Freeform 135"/>
            <p:cNvSpPr>
              <a:spLocks/>
            </p:cNvSpPr>
            <p:nvPr/>
          </p:nvSpPr>
          <p:spPr bwMode="auto">
            <a:xfrm>
              <a:off x="3478" y="2731"/>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9" name="Group 136"/>
            <p:cNvGrpSpPr>
              <a:grpSpLocks/>
            </p:cNvGrpSpPr>
            <p:nvPr/>
          </p:nvGrpSpPr>
          <p:grpSpPr bwMode="auto">
            <a:xfrm>
              <a:off x="3032" y="2944"/>
              <a:ext cx="2096" cy="513"/>
              <a:chOff x="3032" y="2944"/>
              <a:chExt cx="2096" cy="513"/>
            </a:xfrm>
          </p:grpSpPr>
          <p:grpSp>
            <p:nvGrpSpPr>
              <p:cNvPr id="30" name="Group 137"/>
              <p:cNvGrpSpPr>
                <a:grpSpLocks/>
              </p:cNvGrpSpPr>
              <p:nvPr/>
            </p:nvGrpSpPr>
            <p:grpSpPr bwMode="auto">
              <a:xfrm>
                <a:off x="3965" y="2944"/>
                <a:ext cx="225" cy="481"/>
                <a:chOff x="3965" y="2944"/>
                <a:chExt cx="225" cy="481"/>
              </a:xfrm>
            </p:grpSpPr>
            <p:sp>
              <p:nvSpPr>
                <p:cNvPr id="2743434" name="Freeform 138"/>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35" name="Rectangle 139"/>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1" name="Group 140"/>
              <p:cNvGrpSpPr>
                <a:grpSpLocks/>
              </p:cNvGrpSpPr>
              <p:nvPr/>
            </p:nvGrpSpPr>
            <p:grpSpPr bwMode="auto">
              <a:xfrm>
                <a:off x="3032" y="3040"/>
                <a:ext cx="359" cy="289"/>
                <a:chOff x="3032" y="3040"/>
                <a:chExt cx="359" cy="289"/>
              </a:xfrm>
            </p:grpSpPr>
            <p:sp>
              <p:nvSpPr>
                <p:cNvPr id="2743437" name="Rectangle 141"/>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43329" name="Group 142"/>
                <p:cNvGrpSpPr>
                  <a:grpSpLocks/>
                </p:cNvGrpSpPr>
                <p:nvPr/>
              </p:nvGrpSpPr>
              <p:grpSpPr bwMode="auto">
                <a:xfrm>
                  <a:off x="3051" y="3040"/>
                  <a:ext cx="340" cy="289"/>
                  <a:chOff x="3051" y="3040"/>
                  <a:chExt cx="340" cy="289"/>
                </a:xfrm>
              </p:grpSpPr>
              <p:sp>
                <p:nvSpPr>
                  <p:cNvPr id="2743439" name="Freeform 143"/>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0" name="Freeform 144"/>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3441" name="Rectangle 145"/>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3331" name="Group 146"/>
              <p:cNvGrpSpPr>
                <a:grpSpLocks/>
              </p:cNvGrpSpPr>
              <p:nvPr/>
            </p:nvGrpSpPr>
            <p:grpSpPr bwMode="auto">
              <a:xfrm>
                <a:off x="3511" y="3040"/>
                <a:ext cx="296" cy="289"/>
                <a:chOff x="3511" y="3040"/>
                <a:chExt cx="296" cy="289"/>
              </a:xfrm>
            </p:grpSpPr>
            <p:sp>
              <p:nvSpPr>
                <p:cNvPr id="2743443" name="Freeform 147"/>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4" name="Freeform 148"/>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45" name="Line 149"/>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46" name="Freeform 150"/>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47" name="Line 151"/>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48" name="Rectangle 152"/>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43335" name="Group 153"/>
              <p:cNvGrpSpPr>
                <a:grpSpLocks/>
              </p:cNvGrpSpPr>
              <p:nvPr/>
            </p:nvGrpSpPr>
            <p:grpSpPr bwMode="auto">
              <a:xfrm>
                <a:off x="4360" y="3040"/>
                <a:ext cx="325" cy="289"/>
                <a:chOff x="4360" y="3040"/>
                <a:chExt cx="325" cy="289"/>
              </a:xfrm>
            </p:grpSpPr>
            <p:sp>
              <p:nvSpPr>
                <p:cNvPr id="2743450" name="Freeform 154"/>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1" name="Freeform 155"/>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52" name="Rectangle 156"/>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3343" name="Group 157"/>
              <p:cNvGrpSpPr>
                <a:grpSpLocks/>
              </p:cNvGrpSpPr>
              <p:nvPr/>
            </p:nvGrpSpPr>
            <p:grpSpPr bwMode="auto">
              <a:xfrm>
                <a:off x="4828" y="3040"/>
                <a:ext cx="284" cy="289"/>
                <a:chOff x="4828" y="3040"/>
                <a:chExt cx="284" cy="289"/>
              </a:xfrm>
            </p:grpSpPr>
            <p:sp>
              <p:nvSpPr>
                <p:cNvPr id="2743454" name="Freeform 158"/>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5" name="Freeform 159"/>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56" name="Line 160"/>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57" name="Line 161"/>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58" name="Freeform 162"/>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3459" name="Line 163"/>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3460" name="Freeform 164"/>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3461" name="Rectangle 165"/>
            <p:cNvSpPr>
              <a:spLocks noChangeArrowheads="1"/>
            </p:cNvSpPr>
            <p:nvPr/>
          </p:nvSpPr>
          <p:spPr bwMode="auto">
            <a:xfrm>
              <a:off x="216" y="876"/>
              <a:ext cx="288" cy="301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a:solidFill>
                    <a:schemeClr val="tx1"/>
                  </a:solidFill>
                  <a:latin typeface="Arial" pitchFamily="-65" charset="0"/>
                </a:rPr>
                <a:t>I</a:t>
              </a:r>
            </a:p>
            <a:p>
              <a:pPr algn="ctr"/>
              <a:r>
                <a:rPr lang="en-US" sz="2800" b="1">
                  <a:solidFill>
                    <a:schemeClr val="tx1"/>
                  </a:solidFill>
                  <a:latin typeface="Arial" pitchFamily="-65" charset="0"/>
                </a:rPr>
                <a:t>n</a:t>
              </a:r>
            </a:p>
            <a:p>
              <a:pPr algn="ctr"/>
              <a:r>
                <a:rPr lang="en-US" sz="2800" b="1">
                  <a:solidFill>
                    <a:schemeClr val="tx1"/>
                  </a:solidFill>
                  <a:latin typeface="Arial" pitchFamily="-65" charset="0"/>
                </a:rPr>
                <a:t>s</a:t>
              </a:r>
            </a:p>
            <a:p>
              <a:pPr algn="ctr"/>
              <a:r>
                <a:rPr lang="en-US" sz="2800" b="1">
                  <a:solidFill>
                    <a:schemeClr val="tx1"/>
                  </a:solidFill>
                  <a:latin typeface="Arial" pitchFamily="-65" charset="0"/>
                </a:rPr>
                <a:t>t</a:t>
              </a:r>
            </a:p>
            <a:p>
              <a:pPr algn="ctr"/>
              <a:r>
                <a:rPr lang="en-US" sz="2800" b="1">
                  <a:solidFill>
                    <a:schemeClr val="tx1"/>
                  </a:solidFill>
                  <a:latin typeface="Arial" pitchFamily="-65" charset="0"/>
                </a:rPr>
                <a:t>r.</a:t>
              </a:r>
            </a:p>
            <a:p>
              <a:pPr algn="ctr"/>
              <a:endParaRPr lang="en-US" sz="2800" b="1">
                <a:solidFill>
                  <a:schemeClr val="tx1"/>
                </a:solidFill>
                <a:latin typeface="Arial" pitchFamily="-65" charset="0"/>
              </a:endParaRPr>
            </a:p>
            <a:p>
              <a:pPr algn="ctr"/>
              <a:r>
                <a:rPr lang="en-US" sz="2800" b="1">
                  <a:solidFill>
                    <a:schemeClr val="tx1"/>
                  </a:solidFill>
                  <a:latin typeface="Arial" pitchFamily="-65" charset="0"/>
                </a:rPr>
                <a:t>O</a:t>
              </a:r>
            </a:p>
            <a:p>
              <a:pPr algn="ctr"/>
              <a:r>
                <a:rPr lang="en-US" sz="2800" b="1">
                  <a:solidFill>
                    <a:schemeClr val="tx1"/>
                  </a:solidFill>
                  <a:latin typeface="Arial" pitchFamily="-65" charset="0"/>
                </a:rPr>
                <a:t>r</a:t>
              </a:r>
            </a:p>
            <a:p>
              <a:pPr algn="ctr"/>
              <a:r>
                <a:rPr lang="en-US" sz="2800" b="1">
                  <a:solidFill>
                    <a:schemeClr val="tx1"/>
                  </a:solidFill>
                  <a:latin typeface="Arial" pitchFamily="-65" charset="0"/>
                </a:rPr>
                <a:t>d</a:t>
              </a:r>
            </a:p>
            <a:p>
              <a:pPr algn="ctr"/>
              <a:r>
                <a:rPr lang="en-US" sz="2800" b="1">
                  <a:solidFill>
                    <a:schemeClr val="tx1"/>
                  </a:solidFill>
                  <a:latin typeface="Arial" pitchFamily="-65" charset="0"/>
                </a:rPr>
                <a:t>e</a:t>
              </a:r>
            </a:p>
            <a:p>
              <a:pPr algn="ctr"/>
              <a:r>
                <a:rPr lang="en-US" sz="2800" b="1">
                  <a:solidFill>
                    <a:schemeClr val="tx1"/>
                  </a:solidFill>
                  <a:latin typeface="Arial" pitchFamily="-65" charset="0"/>
                </a:rPr>
                <a:t>r</a:t>
              </a:r>
            </a:p>
          </p:txBody>
        </p:sp>
        <p:sp>
          <p:nvSpPr>
            <p:cNvPr id="2743462" name="Rectangle 166"/>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sp>
        <p:nvSpPr>
          <p:cNvPr id="167" name="Title 166"/>
          <p:cNvSpPr>
            <a:spLocks noGrp="1"/>
          </p:cNvSpPr>
          <p:nvPr>
            <p:ph type="title"/>
          </p:nvPr>
        </p:nvSpPr>
        <p:spPr/>
        <p:txBody>
          <a:bodyPr/>
          <a:lstStyle/>
          <a:p>
            <a:r>
              <a:rPr lang="en-US" sz="3600" dirty="0" smtClean="0"/>
              <a:t>Structural Hazard #1: Single Memory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743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3299" grpId="0" autoUpdateAnimBg="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47394" name="Rectangle 2"/>
          <p:cNvSpPr>
            <a:spLocks noGrp="1" noChangeArrowheads="1"/>
          </p:cNvSpPr>
          <p:nvPr>
            <p:ph type="title"/>
          </p:nvPr>
        </p:nvSpPr>
        <p:spPr>
          <a:xfrm>
            <a:off x="609600" y="211138"/>
            <a:ext cx="7848600" cy="474662"/>
          </a:xfrm>
        </p:spPr>
        <p:txBody>
          <a:bodyPr>
            <a:normAutofit fontScale="90000"/>
          </a:bodyPr>
          <a:lstStyle/>
          <a:p>
            <a:r>
              <a:rPr lang="en-US"/>
              <a:t>Structural Hazard #2: Registers (1/2)</a:t>
            </a:r>
          </a:p>
        </p:txBody>
      </p:sp>
      <p:sp>
        <p:nvSpPr>
          <p:cNvPr id="2747395" name="Rectangle 3"/>
          <p:cNvSpPr>
            <a:spLocks noChangeArrowheads="1"/>
          </p:cNvSpPr>
          <p:nvPr/>
        </p:nvSpPr>
        <p:spPr bwMode="auto">
          <a:xfrm>
            <a:off x="914400" y="6096000"/>
            <a:ext cx="7382954"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dirty="0"/>
              <a:t>Can we read and write to registers simultaneously?</a:t>
            </a:r>
          </a:p>
        </p:txBody>
      </p:sp>
      <p:grpSp>
        <p:nvGrpSpPr>
          <p:cNvPr id="2" name="Group 4"/>
          <p:cNvGrpSpPr>
            <a:grpSpLocks/>
          </p:cNvGrpSpPr>
          <p:nvPr/>
        </p:nvGrpSpPr>
        <p:grpSpPr bwMode="auto">
          <a:xfrm>
            <a:off x="4598988" y="1973263"/>
            <a:ext cx="1090612" cy="2986087"/>
            <a:chOff x="2897" y="1099"/>
            <a:chExt cx="687" cy="1881"/>
          </a:xfrm>
        </p:grpSpPr>
        <p:sp>
          <p:nvSpPr>
            <p:cNvPr id="2747397" name="Oval 5"/>
            <p:cNvSpPr>
              <a:spLocks noChangeArrowheads="1"/>
            </p:cNvSpPr>
            <p:nvPr/>
          </p:nvSpPr>
          <p:spPr bwMode="auto">
            <a:xfrm>
              <a:off x="2897" y="2481"/>
              <a:ext cx="623" cy="499"/>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sp>
          <p:nvSpPr>
            <p:cNvPr id="2747398" name="Oval 6"/>
            <p:cNvSpPr>
              <a:spLocks noChangeArrowheads="1"/>
            </p:cNvSpPr>
            <p:nvPr/>
          </p:nvSpPr>
          <p:spPr bwMode="auto">
            <a:xfrm>
              <a:off x="2961" y="1099"/>
              <a:ext cx="623" cy="566"/>
            </a:xfrm>
            <a:prstGeom prst="ellipse">
              <a:avLst/>
            </a:prstGeom>
            <a:noFill/>
            <a:ln w="57150">
              <a:solidFill>
                <a:schemeClr val="accent1"/>
              </a:solidFill>
              <a:round/>
              <a:headEnd/>
              <a:tailEnd/>
            </a:ln>
            <a:effectLst/>
          </p:spPr>
          <p:txBody>
            <a:bodyPr wrap="none" anchor="ctr">
              <a:prstTxWarp prst="textNoShape">
                <a:avLst/>
              </a:prstTxWarp>
            </a:bodyPr>
            <a:lstStyle/>
            <a:p>
              <a:endParaRPr lang="en-US"/>
            </a:p>
          </p:txBody>
        </p:sp>
      </p:grpSp>
      <p:grpSp>
        <p:nvGrpSpPr>
          <p:cNvPr id="3" name="Group 7"/>
          <p:cNvGrpSpPr>
            <a:grpSpLocks/>
          </p:cNvGrpSpPr>
          <p:nvPr/>
        </p:nvGrpSpPr>
        <p:grpSpPr bwMode="auto">
          <a:xfrm>
            <a:off x="342900" y="1103313"/>
            <a:ext cx="7797800" cy="5056187"/>
            <a:chOff x="216" y="551"/>
            <a:chExt cx="4912" cy="3185"/>
          </a:xfrm>
        </p:grpSpPr>
        <p:grpSp>
          <p:nvGrpSpPr>
            <p:cNvPr id="4" name="Group 8"/>
            <p:cNvGrpSpPr>
              <a:grpSpLocks/>
            </p:cNvGrpSpPr>
            <p:nvPr/>
          </p:nvGrpSpPr>
          <p:grpSpPr bwMode="auto">
            <a:xfrm>
              <a:off x="2624" y="1200"/>
              <a:ext cx="340" cy="289"/>
              <a:chOff x="2624" y="1200"/>
              <a:chExt cx="340" cy="289"/>
            </a:xfrm>
          </p:grpSpPr>
          <p:sp>
            <p:nvSpPr>
              <p:cNvPr id="2747401" name="Freeform 9"/>
              <p:cNvSpPr>
                <a:spLocks/>
              </p:cNvSpPr>
              <p:nvPr/>
            </p:nvSpPr>
            <p:spPr bwMode="auto">
              <a:xfrm>
                <a:off x="2624" y="120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02" name="Freeform 10"/>
              <p:cNvSpPr>
                <a:spLocks/>
              </p:cNvSpPr>
              <p:nvPr/>
            </p:nvSpPr>
            <p:spPr bwMode="auto">
              <a:xfrm>
                <a:off x="2793" y="120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5" name="Group 11"/>
            <p:cNvGrpSpPr>
              <a:grpSpLocks/>
            </p:cNvGrpSpPr>
            <p:nvPr/>
          </p:nvGrpSpPr>
          <p:grpSpPr bwMode="auto">
            <a:xfrm>
              <a:off x="2624" y="2592"/>
              <a:ext cx="340" cy="289"/>
              <a:chOff x="2624" y="2592"/>
              <a:chExt cx="340" cy="289"/>
            </a:xfrm>
          </p:grpSpPr>
          <p:sp>
            <p:nvSpPr>
              <p:cNvPr id="2747404" name="Freeform 12"/>
              <p:cNvSpPr>
                <a:spLocks/>
              </p:cNvSpPr>
              <p:nvPr/>
            </p:nvSpPr>
            <p:spPr bwMode="auto">
              <a:xfrm>
                <a:off x="2624" y="2592"/>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05" name="Freeform 13"/>
              <p:cNvSpPr>
                <a:spLocks/>
              </p:cNvSpPr>
              <p:nvPr/>
            </p:nvSpPr>
            <p:spPr bwMode="auto">
              <a:xfrm>
                <a:off x="2793" y="2592"/>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06" name="Rectangle 14"/>
            <p:cNvSpPr>
              <a:spLocks noChangeArrowheads="1"/>
            </p:cNvSpPr>
            <p:nvPr/>
          </p:nvSpPr>
          <p:spPr bwMode="auto">
            <a:xfrm>
              <a:off x="2605" y="2594"/>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sp>
          <p:nvSpPr>
            <p:cNvPr id="2747407" name="Line 15"/>
            <p:cNvSpPr>
              <a:spLocks noChangeShapeType="1"/>
            </p:cNvSpPr>
            <p:nvPr/>
          </p:nvSpPr>
          <p:spPr bwMode="auto">
            <a:xfrm>
              <a:off x="584" y="1224"/>
              <a:ext cx="0" cy="203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7408" name="Line 16"/>
            <p:cNvSpPr>
              <a:spLocks noChangeShapeType="1"/>
            </p:cNvSpPr>
            <p:nvPr/>
          </p:nvSpPr>
          <p:spPr bwMode="auto">
            <a:xfrm>
              <a:off x="984" y="840"/>
              <a:ext cx="3976"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747409" name="Rectangle 17"/>
            <p:cNvSpPr>
              <a:spLocks noChangeArrowheads="1"/>
            </p:cNvSpPr>
            <p:nvPr/>
          </p:nvSpPr>
          <p:spPr bwMode="auto">
            <a:xfrm>
              <a:off x="579" y="1302"/>
              <a:ext cx="383"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Courier" pitchFamily="-65" charset="0"/>
                </a:rPr>
                <a:t>sw</a:t>
              </a:r>
              <a:endParaRPr lang="en-US" sz="2800" b="1">
                <a:solidFill>
                  <a:schemeClr val="tx1"/>
                </a:solidFill>
                <a:latin typeface="Arial" pitchFamily="-65" charset="0"/>
              </a:endParaRPr>
            </a:p>
          </p:txBody>
        </p:sp>
        <p:sp>
          <p:nvSpPr>
            <p:cNvPr id="2747410" name="Rectangle 18"/>
            <p:cNvSpPr>
              <a:spLocks noChangeArrowheads="1"/>
            </p:cNvSpPr>
            <p:nvPr/>
          </p:nvSpPr>
          <p:spPr bwMode="auto">
            <a:xfrm>
              <a:off x="563" y="1718"/>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1</a:t>
              </a:r>
            </a:p>
          </p:txBody>
        </p:sp>
        <p:sp>
          <p:nvSpPr>
            <p:cNvPr id="2747411" name="Rectangle 19"/>
            <p:cNvSpPr>
              <a:spLocks noChangeArrowheads="1"/>
            </p:cNvSpPr>
            <p:nvPr/>
          </p:nvSpPr>
          <p:spPr bwMode="auto">
            <a:xfrm>
              <a:off x="555" y="218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2</a:t>
              </a:r>
            </a:p>
          </p:txBody>
        </p:sp>
        <p:sp>
          <p:nvSpPr>
            <p:cNvPr id="2747412" name="Rectangle 20"/>
            <p:cNvSpPr>
              <a:spLocks noChangeArrowheads="1"/>
            </p:cNvSpPr>
            <p:nvPr/>
          </p:nvSpPr>
          <p:spPr bwMode="auto">
            <a:xfrm>
              <a:off x="598" y="2612"/>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3</a:t>
              </a:r>
            </a:p>
          </p:txBody>
        </p:sp>
        <p:sp>
          <p:nvSpPr>
            <p:cNvPr id="2747413" name="Rectangle 21"/>
            <p:cNvSpPr>
              <a:spLocks noChangeArrowheads="1"/>
            </p:cNvSpPr>
            <p:nvPr/>
          </p:nvSpPr>
          <p:spPr bwMode="auto">
            <a:xfrm>
              <a:off x="587" y="3067"/>
              <a:ext cx="786"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Instr 4</a:t>
              </a:r>
            </a:p>
          </p:txBody>
        </p:sp>
        <p:sp>
          <p:nvSpPr>
            <p:cNvPr id="2747414" name="Line 22"/>
            <p:cNvSpPr>
              <a:spLocks noChangeShapeType="1"/>
            </p:cNvSpPr>
            <p:nvPr/>
          </p:nvSpPr>
          <p:spPr bwMode="auto">
            <a:xfrm>
              <a:off x="172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5" name="Line 23"/>
            <p:cNvSpPr>
              <a:spLocks noChangeShapeType="1"/>
            </p:cNvSpPr>
            <p:nvPr/>
          </p:nvSpPr>
          <p:spPr bwMode="auto">
            <a:xfrm>
              <a:off x="216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6" name="Line 24"/>
            <p:cNvSpPr>
              <a:spLocks noChangeShapeType="1"/>
            </p:cNvSpPr>
            <p:nvPr/>
          </p:nvSpPr>
          <p:spPr bwMode="auto">
            <a:xfrm>
              <a:off x="259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7" name="Line 25"/>
            <p:cNvSpPr>
              <a:spLocks noChangeShapeType="1"/>
            </p:cNvSpPr>
            <p:nvPr/>
          </p:nvSpPr>
          <p:spPr bwMode="auto">
            <a:xfrm>
              <a:off x="3024"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8" name="Line 26"/>
            <p:cNvSpPr>
              <a:spLocks noChangeShapeType="1"/>
            </p:cNvSpPr>
            <p:nvPr/>
          </p:nvSpPr>
          <p:spPr bwMode="auto">
            <a:xfrm>
              <a:off x="3456"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19" name="Line 27"/>
            <p:cNvSpPr>
              <a:spLocks noChangeShapeType="1"/>
            </p:cNvSpPr>
            <p:nvPr/>
          </p:nvSpPr>
          <p:spPr bwMode="auto">
            <a:xfrm>
              <a:off x="3888"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20" name="Line 28"/>
            <p:cNvSpPr>
              <a:spLocks noChangeShapeType="1"/>
            </p:cNvSpPr>
            <p:nvPr/>
          </p:nvSpPr>
          <p:spPr bwMode="auto">
            <a:xfrm>
              <a:off x="4320"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sp>
          <p:nvSpPr>
            <p:cNvPr id="2747421" name="Line 29"/>
            <p:cNvSpPr>
              <a:spLocks noChangeShapeType="1"/>
            </p:cNvSpPr>
            <p:nvPr/>
          </p:nvSpPr>
          <p:spPr bwMode="auto">
            <a:xfrm>
              <a:off x="4752" y="920"/>
              <a:ext cx="0" cy="2816"/>
            </a:xfrm>
            <a:prstGeom prst="line">
              <a:avLst/>
            </a:prstGeom>
            <a:noFill/>
            <a:ln w="25400">
              <a:solidFill>
                <a:schemeClr val="tx1"/>
              </a:solidFill>
              <a:prstDash val="sysDot"/>
              <a:round/>
              <a:headEnd/>
              <a:tailEnd/>
            </a:ln>
            <a:effectLst/>
          </p:spPr>
          <p:txBody>
            <a:bodyPr wrap="none" anchor="ctr">
              <a:prstTxWarp prst="textNoShape">
                <a:avLst/>
              </a:prstTxWarp>
            </a:bodyPr>
            <a:lstStyle/>
            <a:p>
              <a:endParaRPr lang="en-US"/>
            </a:p>
          </p:txBody>
        </p:sp>
        <p:grpSp>
          <p:nvGrpSpPr>
            <p:cNvPr id="6" name="Group 30"/>
            <p:cNvGrpSpPr>
              <a:grpSpLocks/>
            </p:cNvGrpSpPr>
            <p:nvPr/>
          </p:nvGrpSpPr>
          <p:grpSpPr bwMode="auto">
            <a:xfrm>
              <a:off x="2257" y="1152"/>
              <a:ext cx="225" cy="481"/>
              <a:chOff x="2257" y="1152"/>
              <a:chExt cx="225" cy="481"/>
            </a:xfrm>
          </p:grpSpPr>
          <p:sp>
            <p:nvSpPr>
              <p:cNvPr id="2747423" name="Freeform 31"/>
              <p:cNvSpPr>
                <a:spLocks/>
              </p:cNvSpPr>
              <p:nvPr/>
            </p:nvSpPr>
            <p:spPr bwMode="auto">
              <a:xfrm>
                <a:off x="2269" y="1152"/>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24" name="Rectangle 32"/>
              <p:cNvSpPr>
                <a:spLocks noChangeArrowheads="1"/>
              </p:cNvSpPr>
              <p:nvPr/>
            </p:nvSpPr>
            <p:spPr bwMode="auto">
              <a:xfrm rot="5400000">
                <a:off x="2170" y="1274"/>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7" name="Group 33"/>
            <p:cNvGrpSpPr>
              <a:grpSpLocks/>
            </p:cNvGrpSpPr>
            <p:nvPr/>
          </p:nvGrpSpPr>
          <p:grpSpPr bwMode="auto">
            <a:xfrm>
              <a:off x="1324" y="1248"/>
              <a:ext cx="359" cy="289"/>
              <a:chOff x="1324" y="1248"/>
              <a:chExt cx="359" cy="289"/>
            </a:xfrm>
          </p:grpSpPr>
          <p:sp>
            <p:nvSpPr>
              <p:cNvPr id="2747426" name="Rectangle 34"/>
              <p:cNvSpPr>
                <a:spLocks noChangeArrowheads="1"/>
              </p:cNvSpPr>
              <p:nvPr/>
            </p:nvSpPr>
            <p:spPr bwMode="auto">
              <a:xfrm>
                <a:off x="1324" y="1250"/>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8" name="Group 35"/>
              <p:cNvGrpSpPr>
                <a:grpSpLocks/>
              </p:cNvGrpSpPr>
              <p:nvPr/>
            </p:nvGrpSpPr>
            <p:grpSpPr bwMode="auto">
              <a:xfrm>
                <a:off x="1343" y="1248"/>
                <a:ext cx="340" cy="289"/>
                <a:chOff x="1343" y="1248"/>
                <a:chExt cx="340" cy="289"/>
              </a:xfrm>
            </p:grpSpPr>
            <p:sp>
              <p:nvSpPr>
                <p:cNvPr id="2747428" name="Freeform 36"/>
                <p:cNvSpPr>
                  <a:spLocks/>
                </p:cNvSpPr>
                <p:nvPr/>
              </p:nvSpPr>
              <p:spPr bwMode="auto">
                <a:xfrm>
                  <a:off x="1343" y="1248"/>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29" name="Freeform 37"/>
                <p:cNvSpPr>
                  <a:spLocks/>
                </p:cNvSpPr>
                <p:nvPr/>
              </p:nvSpPr>
              <p:spPr bwMode="auto">
                <a:xfrm>
                  <a:off x="1512" y="1248"/>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30" name="Rectangle 38"/>
            <p:cNvSpPr>
              <a:spLocks noChangeArrowheads="1"/>
            </p:cNvSpPr>
            <p:nvPr/>
          </p:nvSpPr>
          <p:spPr bwMode="auto">
            <a:xfrm>
              <a:off x="1784" y="1255"/>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9" name="Group 39"/>
            <p:cNvGrpSpPr>
              <a:grpSpLocks/>
            </p:cNvGrpSpPr>
            <p:nvPr/>
          </p:nvGrpSpPr>
          <p:grpSpPr bwMode="auto">
            <a:xfrm>
              <a:off x="1803" y="1248"/>
              <a:ext cx="296" cy="289"/>
              <a:chOff x="1803" y="1248"/>
              <a:chExt cx="296" cy="289"/>
            </a:xfrm>
          </p:grpSpPr>
          <p:sp>
            <p:nvSpPr>
              <p:cNvPr id="2747432" name="Freeform 40"/>
              <p:cNvSpPr>
                <a:spLocks/>
              </p:cNvSpPr>
              <p:nvPr/>
            </p:nvSpPr>
            <p:spPr bwMode="auto">
              <a:xfrm>
                <a:off x="1803" y="1248"/>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33" name="Freeform 41"/>
              <p:cNvSpPr>
                <a:spLocks/>
              </p:cNvSpPr>
              <p:nvPr/>
            </p:nvSpPr>
            <p:spPr bwMode="auto">
              <a:xfrm>
                <a:off x="1951" y="1248"/>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34" name="Line 42"/>
            <p:cNvSpPr>
              <a:spLocks noChangeShapeType="1"/>
            </p:cNvSpPr>
            <p:nvPr/>
          </p:nvSpPr>
          <p:spPr bwMode="auto">
            <a:xfrm>
              <a:off x="1688" y="1392"/>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35" name="Freeform 43"/>
            <p:cNvSpPr>
              <a:spLocks/>
            </p:cNvSpPr>
            <p:nvPr/>
          </p:nvSpPr>
          <p:spPr bwMode="auto">
            <a:xfrm>
              <a:off x="1750" y="1296"/>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36" name="Line 44"/>
            <p:cNvSpPr>
              <a:spLocks noChangeShapeType="1"/>
            </p:cNvSpPr>
            <p:nvPr/>
          </p:nvSpPr>
          <p:spPr bwMode="auto">
            <a:xfrm>
              <a:off x="2104" y="129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37" name="Rectangle 45"/>
            <p:cNvSpPr>
              <a:spLocks noChangeArrowheads="1"/>
            </p:cNvSpPr>
            <p:nvPr/>
          </p:nvSpPr>
          <p:spPr bwMode="auto">
            <a:xfrm>
              <a:off x="2601" y="1250"/>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sp>
          <p:nvSpPr>
            <p:cNvPr id="2747438" name="Rectangle 46"/>
            <p:cNvSpPr>
              <a:spLocks noChangeArrowheads="1"/>
            </p:cNvSpPr>
            <p:nvPr/>
          </p:nvSpPr>
          <p:spPr bwMode="auto">
            <a:xfrm>
              <a:off x="3093" y="1250"/>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0" name="Group 47"/>
            <p:cNvGrpSpPr>
              <a:grpSpLocks/>
            </p:cNvGrpSpPr>
            <p:nvPr/>
          </p:nvGrpSpPr>
          <p:grpSpPr bwMode="auto">
            <a:xfrm>
              <a:off x="3120" y="1248"/>
              <a:ext cx="284" cy="289"/>
              <a:chOff x="3120" y="1248"/>
              <a:chExt cx="284" cy="289"/>
            </a:xfrm>
          </p:grpSpPr>
          <p:sp>
            <p:nvSpPr>
              <p:cNvPr id="2747440" name="Freeform 48"/>
              <p:cNvSpPr>
                <a:spLocks/>
              </p:cNvSpPr>
              <p:nvPr/>
            </p:nvSpPr>
            <p:spPr bwMode="auto">
              <a:xfrm>
                <a:off x="3120" y="1248"/>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41" name="Freeform 49"/>
              <p:cNvSpPr>
                <a:spLocks/>
              </p:cNvSpPr>
              <p:nvPr/>
            </p:nvSpPr>
            <p:spPr bwMode="auto">
              <a:xfrm>
                <a:off x="3261" y="1248"/>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42" name="Line 50"/>
            <p:cNvSpPr>
              <a:spLocks noChangeShapeType="1"/>
            </p:cNvSpPr>
            <p:nvPr/>
          </p:nvSpPr>
          <p:spPr bwMode="auto">
            <a:xfrm>
              <a:off x="2973" y="1392"/>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43" name="Line 51"/>
            <p:cNvSpPr>
              <a:spLocks noChangeShapeType="1"/>
            </p:cNvSpPr>
            <p:nvPr/>
          </p:nvSpPr>
          <p:spPr bwMode="auto">
            <a:xfrm>
              <a:off x="2489" y="1392"/>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44" name="Freeform 52"/>
            <p:cNvSpPr>
              <a:spLocks/>
            </p:cNvSpPr>
            <p:nvPr/>
          </p:nvSpPr>
          <p:spPr bwMode="auto">
            <a:xfrm>
              <a:off x="2610" y="1392"/>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45" name="Line 53"/>
            <p:cNvSpPr>
              <a:spLocks noChangeShapeType="1"/>
            </p:cNvSpPr>
            <p:nvPr/>
          </p:nvSpPr>
          <p:spPr bwMode="auto">
            <a:xfrm>
              <a:off x="2104" y="14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46" name="Freeform 54"/>
            <p:cNvSpPr>
              <a:spLocks/>
            </p:cNvSpPr>
            <p:nvPr/>
          </p:nvSpPr>
          <p:spPr bwMode="auto">
            <a:xfrm>
              <a:off x="2197" y="1387"/>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11" name="Group 55"/>
            <p:cNvGrpSpPr>
              <a:grpSpLocks/>
            </p:cNvGrpSpPr>
            <p:nvPr/>
          </p:nvGrpSpPr>
          <p:grpSpPr bwMode="auto">
            <a:xfrm>
              <a:off x="1751" y="1600"/>
              <a:ext cx="2096" cy="513"/>
              <a:chOff x="1751" y="1600"/>
              <a:chExt cx="2096" cy="513"/>
            </a:xfrm>
          </p:grpSpPr>
          <p:grpSp>
            <p:nvGrpSpPr>
              <p:cNvPr id="12" name="Group 56"/>
              <p:cNvGrpSpPr>
                <a:grpSpLocks/>
              </p:cNvGrpSpPr>
              <p:nvPr/>
            </p:nvGrpSpPr>
            <p:grpSpPr bwMode="auto">
              <a:xfrm>
                <a:off x="2684" y="1600"/>
                <a:ext cx="225" cy="481"/>
                <a:chOff x="2684" y="1600"/>
                <a:chExt cx="225" cy="481"/>
              </a:xfrm>
            </p:grpSpPr>
            <p:sp>
              <p:nvSpPr>
                <p:cNvPr id="2747449" name="Freeform 57"/>
                <p:cNvSpPr>
                  <a:spLocks/>
                </p:cNvSpPr>
                <p:nvPr/>
              </p:nvSpPr>
              <p:spPr bwMode="auto">
                <a:xfrm>
                  <a:off x="2696" y="1600"/>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0" name="Rectangle 58"/>
                <p:cNvSpPr>
                  <a:spLocks noChangeArrowheads="1"/>
                </p:cNvSpPr>
                <p:nvPr/>
              </p:nvSpPr>
              <p:spPr bwMode="auto">
                <a:xfrm rot="5400000">
                  <a:off x="2597" y="1722"/>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13" name="Group 59"/>
              <p:cNvGrpSpPr>
                <a:grpSpLocks/>
              </p:cNvGrpSpPr>
              <p:nvPr/>
            </p:nvGrpSpPr>
            <p:grpSpPr bwMode="auto">
              <a:xfrm>
                <a:off x="1751" y="1696"/>
                <a:ext cx="359" cy="289"/>
                <a:chOff x="1751" y="1696"/>
                <a:chExt cx="359" cy="289"/>
              </a:xfrm>
            </p:grpSpPr>
            <p:sp>
              <p:nvSpPr>
                <p:cNvPr id="2747452" name="Rectangle 60"/>
                <p:cNvSpPr>
                  <a:spLocks noChangeArrowheads="1"/>
                </p:cNvSpPr>
                <p:nvPr/>
              </p:nvSpPr>
              <p:spPr bwMode="auto">
                <a:xfrm>
                  <a:off x="1751" y="1698"/>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14" name="Group 61"/>
                <p:cNvGrpSpPr>
                  <a:grpSpLocks/>
                </p:cNvGrpSpPr>
                <p:nvPr/>
              </p:nvGrpSpPr>
              <p:grpSpPr bwMode="auto">
                <a:xfrm>
                  <a:off x="1770" y="1696"/>
                  <a:ext cx="340" cy="289"/>
                  <a:chOff x="1770" y="1696"/>
                  <a:chExt cx="340" cy="289"/>
                </a:xfrm>
              </p:grpSpPr>
              <p:sp>
                <p:nvSpPr>
                  <p:cNvPr id="2747454" name="Freeform 62"/>
                  <p:cNvSpPr>
                    <a:spLocks/>
                  </p:cNvSpPr>
                  <p:nvPr/>
                </p:nvSpPr>
                <p:spPr bwMode="auto">
                  <a:xfrm>
                    <a:off x="1770" y="1696"/>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5" name="Freeform 63"/>
                  <p:cNvSpPr>
                    <a:spLocks/>
                  </p:cNvSpPr>
                  <p:nvPr/>
                </p:nvSpPr>
                <p:spPr bwMode="auto">
                  <a:xfrm>
                    <a:off x="1939" y="1696"/>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56" name="Rectangle 64"/>
              <p:cNvSpPr>
                <a:spLocks noChangeArrowheads="1"/>
              </p:cNvSpPr>
              <p:nvPr/>
            </p:nvSpPr>
            <p:spPr bwMode="auto">
              <a:xfrm>
                <a:off x="2211" y="1703"/>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5" name="Group 65"/>
              <p:cNvGrpSpPr>
                <a:grpSpLocks/>
              </p:cNvGrpSpPr>
              <p:nvPr/>
            </p:nvGrpSpPr>
            <p:grpSpPr bwMode="auto">
              <a:xfrm>
                <a:off x="2230" y="1696"/>
                <a:ext cx="296" cy="289"/>
                <a:chOff x="2230" y="1696"/>
                <a:chExt cx="296" cy="289"/>
              </a:xfrm>
            </p:grpSpPr>
            <p:sp>
              <p:nvSpPr>
                <p:cNvPr id="2747458" name="Freeform 66"/>
                <p:cNvSpPr>
                  <a:spLocks/>
                </p:cNvSpPr>
                <p:nvPr/>
              </p:nvSpPr>
              <p:spPr bwMode="auto">
                <a:xfrm>
                  <a:off x="2230" y="1696"/>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59" name="Freeform 67"/>
                <p:cNvSpPr>
                  <a:spLocks/>
                </p:cNvSpPr>
                <p:nvPr/>
              </p:nvSpPr>
              <p:spPr bwMode="auto">
                <a:xfrm>
                  <a:off x="2378" y="1696"/>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60" name="Line 68"/>
              <p:cNvSpPr>
                <a:spLocks noChangeShapeType="1"/>
              </p:cNvSpPr>
              <p:nvPr/>
            </p:nvSpPr>
            <p:spPr bwMode="auto">
              <a:xfrm>
                <a:off x="2115" y="1840"/>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61" name="Freeform 69"/>
              <p:cNvSpPr>
                <a:spLocks/>
              </p:cNvSpPr>
              <p:nvPr/>
            </p:nvSpPr>
            <p:spPr bwMode="auto">
              <a:xfrm>
                <a:off x="2177" y="1744"/>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62" name="Line 70"/>
              <p:cNvSpPr>
                <a:spLocks noChangeShapeType="1"/>
              </p:cNvSpPr>
              <p:nvPr/>
            </p:nvSpPr>
            <p:spPr bwMode="auto">
              <a:xfrm>
                <a:off x="2531" y="174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63" name="Rectangle 71"/>
              <p:cNvSpPr>
                <a:spLocks noChangeArrowheads="1"/>
              </p:cNvSpPr>
              <p:nvPr/>
            </p:nvSpPr>
            <p:spPr bwMode="auto">
              <a:xfrm>
                <a:off x="3028" y="1698"/>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16" name="Group 72"/>
              <p:cNvGrpSpPr>
                <a:grpSpLocks/>
              </p:cNvGrpSpPr>
              <p:nvPr/>
            </p:nvGrpSpPr>
            <p:grpSpPr bwMode="auto">
              <a:xfrm>
                <a:off x="3079" y="1696"/>
                <a:ext cx="325" cy="289"/>
                <a:chOff x="3079" y="1696"/>
                <a:chExt cx="325" cy="289"/>
              </a:xfrm>
            </p:grpSpPr>
            <p:sp>
              <p:nvSpPr>
                <p:cNvPr id="2747465" name="Freeform 73"/>
                <p:cNvSpPr>
                  <a:spLocks/>
                </p:cNvSpPr>
                <p:nvPr/>
              </p:nvSpPr>
              <p:spPr bwMode="auto">
                <a:xfrm>
                  <a:off x="3079" y="1696"/>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66" name="Freeform 74"/>
                <p:cNvSpPr>
                  <a:spLocks/>
                </p:cNvSpPr>
                <p:nvPr/>
              </p:nvSpPr>
              <p:spPr bwMode="auto">
                <a:xfrm>
                  <a:off x="3240" y="1696"/>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67" name="Rectangle 75"/>
              <p:cNvSpPr>
                <a:spLocks noChangeArrowheads="1"/>
              </p:cNvSpPr>
              <p:nvPr/>
            </p:nvSpPr>
            <p:spPr bwMode="auto">
              <a:xfrm>
                <a:off x="3520" y="1698"/>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17" name="Group 76"/>
              <p:cNvGrpSpPr>
                <a:grpSpLocks/>
              </p:cNvGrpSpPr>
              <p:nvPr/>
            </p:nvGrpSpPr>
            <p:grpSpPr bwMode="auto">
              <a:xfrm>
                <a:off x="3547" y="1696"/>
                <a:ext cx="284" cy="289"/>
                <a:chOff x="3547" y="1696"/>
                <a:chExt cx="284" cy="289"/>
              </a:xfrm>
            </p:grpSpPr>
            <p:sp>
              <p:nvSpPr>
                <p:cNvPr id="2747469" name="Freeform 77"/>
                <p:cNvSpPr>
                  <a:spLocks/>
                </p:cNvSpPr>
                <p:nvPr/>
              </p:nvSpPr>
              <p:spPr bwMode="auto">
                <a:xfrm>
                  <a:off x="3547" y="1696"/>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70" name="Freeform 78"/>
                <p:cNvSpPr>
                  <a:spLocks/>
                </p:cNvSpPr>
                <p:nvPr/>
              </p:nvSpPr>
              <p:spPr bwMode="auto">
                <a:xfrm>
                  <a:off x="3688" y="1696"/>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71" name="Line 79"/>
              <p:cNvSpPr>
                <a:spLocks noChangeShapeType="1"/>
              </p:cNvSpPr>
              <p:nvPr/>
            </p:nvSpPr>
            <p:spPr bwMode="auto">
              <a:xfrm>
                <a:off x="3400" y="1840"/>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72" name="Line 80"/>
              <p:cNvSpPr>
                <a:spLocks noChangeShapeType="1"/>
              </p:cNvSpPr>
              <p:nvPr/>
            </p:nvSpPr>
            <p:spPr bwMode="auto">
              <a:xfrm>
                <a:off x="2916" y="1840"/>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73" name="Freeform 81"/>
              <p:cNvSpPr>
                <a:spLocks/>
              </p:cNvSpPr>
              <p:nvPr/>
            </p:nvSpPr>
            <p:spPr bwMode="auto">
              <a:xfrm>
                <a:off x="3037" y="1840"/>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74" name="Line 82"/>
              <p:cNvSpPr>
                <a:spLocks noChangeShapeType="1"/>
              </p:cNvSpPr>
              <p:nvPr/>
            </p:nvSpPr>
            <p:spPr bwMode="auto">
              <a:xfrm>
                <a:off x="2531" y="1936"/>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75" name="Freeform 83"/>
              <p:cNvSpPr>
                <a:spLocks/>
              </p:cNvSpPr>
              <p:nvPr/>
            </p:nvSpPr>
            <p:spPr bwMode="auto">
              <a:xfrm>
                <a:off x="2624" y="1835"/>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18" name="Group 84"/>
            <p:cNvGrpSpPr>
              <a:grpSpLocks/>
            </p:cNvGrpSpPr>
            <p:nvPr/>
          </p:nvGrpSpPr>
          <p:grpSpPr bwMode="auto">
            <a:xfrm>
              <a:off x="2178" y="2048"/>
              <a:ext cx="2096" cy="513"/>
              <a:chOff x="2178" y="2048"/>
              <a:chExt cx="2096" cy="513"/>
            </a:xfrm>
          </p:grpSpPr>
          <p:grpSp>
            <p:nvGrpSpPr>
              <p:cNvPr id="19" name="Group 85"/>
              <p:cNvGrpSpPr>
                <a:grpSpLocks/>
              </p:cNvGrpSpPr>
              <p:nvPr/>
            </p:nvGrpSpPr>
            <p:grpSpPr bwMode="auto">
              <a:xfrm>
                <a:off x="3111" y="2048"/>
                <a:ext cx="225" cy="481"/>
                <a:chOff x="3111" y="2048"/>
                <a:chExt cx="225" cy="481"/>
              </a:xfrm>
            </p:grpSpPr>
            <p:sp>
              <p:nvSpPr>
                <p:cNvPr id="2747478" name="Freeform 86"/>
                <p:cNvSpPr>
                  <a:spLocks/>
                </p:cNvSpPr>
                <p:nvPr/>
              </p:nvSpPr>
              <p:spPr bwMode="auto">
                <a:xfrm>
                  <a:off x="3123" y="2048"/>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79" name="Rectangle 87"/>
                <p:cNvSpPr>
                  <a:spLocks noChangeArrowheads="1"/>
                </p:cNvSpPr>
                <p:nvPr/>
              </p:nvSpPr>
              <p:spPr bwMode="auto">
                <a:xfrm rot="5400000">
                  <a:off x="3024" y="2170"/>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20" name="Group 88"/>
              <p:cNvGrpSpPr>
                <a:grpSpLocks/>
              </p:cNvGrpSpPr>
              <p:nvPr/>
            </p:nvGrpSpPr>
            <p:grpSpPr bwMode="auto">
              <a:xfrm>
                <a:off x="2178" y="2144"/>
                <a:ext cx="359" cy="289"/>
                <a:chOff x="2178" y="2144"/>
                <a:chExt cx="359" cy="289"/>
              </a:xfrm>
            </p:grpSpPr>
            <p:sp>
              <p:nvSpPr>
                <p:cNvPr id="2747481" name="Rectangle 89"/>
                <p:cNvSpPr>
                  <a:spLocks noChangeArrowheads="1"/>
                </p:cNvSpPr>
                <p:nvPr/>
              </p:nvSpPr>
              <p:spPr bwMode="auto">
                <a:xfrm>
                  <a:off x="2178" y="2146"/>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1" name="Group 90"/>
                <p:cNvGrpSpPr>
                  <a:grpSpLocks/>
                </p:cNvGrpSpPr>
                <p:nvPr/>
              </p:nvGrpSpPr>
              <p:grpSpPr bwMode="auto">
                <a:xfrm>
                  <a:off x="2197" y="2144"/>
                  <a:ext cx="340" cy="289"/>
                  <a:chOff x="2197" y="2144"/>
                  <a:chExt cx="340" cy="289"/>
                </a:xfrm>
              </p:grpSpPr>
              <p:sp>
                <p:nvSpPr>
                  <p:cNvPr id="2747483" name="Freeform 91"/>
                  <p:cNvSpPr>
                    <a:spLocks/>
                  </p:cNvSpPr>
                  <p:nvPr/>
                </p:nvSpPr>
                <p:spPr bwMode="auto">
                  <a:xfrm>
                    <a:off x="2197" y="2144"/>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84" name="Freeform 92"/>
                  <p:cNvSpPr>
                    <a:spLocks/>
                  </p:cNvSpPr>
                  <p:nvPr/>
                </p:nvSpPr>
                <p:spPr bwMode="auto">
                  <a:xfrm>
                    <a:off x="2366" y="2144"/>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485" name="Rectangle 93"/>
              <p:cNvSpPr>
                <a:spLocks noChangeArrowheads="1"/>
              </p:cNvSpPr>
              <p:nvPr/>
            </p:nvSpPr>
            <p:spPr bwMode="auto">
              <a:xfrm>
                <a:off x="2638" y="2151"/>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2" name="Group 94"/>
              <p:cNvGrpSpPr>
                <a:grpSpLocks/>
              </p:cNvGrpSpPr>
              <p:nvPr/>
            </p:nvGrpSpPr>
            <p:grpSpPr bwMode="auto">
              <a:xfrm>
                <a:off x="2657" y="2144"/>
                <a:ext cx="296" cy="289"/>
                <a:chOff x="2657" y="2144"/>
                <a:chExt cx="296" cy="289"/>
              </a:xfrm>
            </p:grpSpPr>
            <p:sp>
              <p:nvSpPr>
                <p:cNvPr id="2747487" name="Freeform 95"/>
                <p:cNvSpPr>
                  <a:spLocks/>
                </p:cNvSpPr>
                <p:nvPr/>
              </p:nvSpPr>
              <p:spPr bwMode="auto">
                <a:xfrm>
                  <a:off x="2657" y="2144"/>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88" name="Freeform 96"/>
                <p:cNvSpPr>
                  <a:spLocks/>
                </p:cNvSpPr>
                <p:nvPr/>
              </p:nvSpPr>
              <p:spPr bwMode="auto">
                <a:xfrm>
                  <a:off x="2805" y="2144"/>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89" name="Line 97"/>
              <p:cNvSpPr>
                <a:spLocks noChangeShapeType="1"/>
              </p:cNvSpPr>
              <p:nvPr/>
            </p:nvSpPr>
            <p:spPr bwMode="auto">
              <a:xfrm>
                <a:off x="2542" y="2288"/>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90" name="Freeform 98"/>
              <p:cNvSpPr>
                <a:spLocks/>
              </p:cNvSpPr>
              <p:nvPr/>
            </p:nvSpPr>
            <p:spPr bwMode="auto">
              <a:xfrm>
                <a:off x="2604" y="2192"/>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1" name="Line 99"/>
              <p:cNvSpPr>
                <a:spLocks noChangeShapeType="1"/>
              </p:cNvSpPr>
              <p:nvPr/>
            </p:nvSpPr>
            <p:spPr bwMode="auto">
              <a:xfrm>
                <a:off x="2958" y="219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492" name="Rectangle 100"/>
              <p:cNvSpPr>
                <a:spLocks noChangeArrowheads="1"/>
              </p:cNvSpPr>
              <p:nvPr/>
            </p:nvSpPr>
            <p:spPr bwMode="auto">
              <a:xfrm>
                <a:off x="3455" y="2146"/>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3" name="Group 101"/>
              <p:cNvGrpSpPr>
                <a:grpSpLocks/>
              </p:cNvGrpSpPr>
              <p:nvPr/>
            </p:nvGrpSpPr>
            <p:grpSpPr bwMode="auto">
              <a:xfrm>
                <a:off x="3506" y="2144"/>
                <a:ext cx="325" cy="289"/>
                <a:chOff x="3506" y="2144"/>
                <a:chExt cx="325" cy="289"/>
              </a:xfrm>
            </p:grpSpPr>
            <p:sp>
              <p:nvSpPr>
                <p:cNvPr id="2747494" name="Freeform 102"/>
                <p:cNvSpPr>
                  <a:spLocks/>
                </p:cNvSpPr>
                <p:nvPr/>
              </p:nvSpPr>
              <p:spPr bwMode="auto">
                <a:xfrm>
                  <a:off x="3506" y="2144"/>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5" name="Freeform 103"/>
                <p:cNvSpPr>
                  <a:spLocks/>
                </p:cNvSpPr>
                <p:nvPr/>
              </p:nvSpPr>
              <p:spPr bwMode="auto">
                <a:xfrm>
                  <a:off x="3667" y="2144"/>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496" name="Rectangle 104"/>
              <p:cNvSpPr>
                <a:spLocks noChangeArrowheads="1"/>
              </p:cNvSpPr>
              <p:nvPr/>
            </p:nvSpPr>
            <p:spPr bwMode="auto">
              <a:xfrm>
                <a:off x="3947" y="2146"/>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4" name="Group 105"/>
              <p:cNvGrpSpPr>
                <a:grpSpLocks/>
              </p:cNvGrpSpPr>
              <p:nvPr/>
            </p:nvGrpSpPr>
            <p:grpSpPr bwMode="auto">
              <a:xfrm>
                <a:off x="3974" y="2144"/>
                <a:ext cx="284" cy="289"/>
                <a:chOff x="3974" y="2144"/>
                <a:chExt cx="284" cy="289"/>
              </a:xfrm>
            </p:grpSpPr>
            <p:sp>
              <p:nvSpPr>
                <p:cNvPr id="2747498" name="Freeform 106"/>
                <p:cNvSpPr>
                  <a:spLocks/>
                </p:cNvSpPr>
                <p:nvPr/>
              </p:nvSpPr>
              <p:spPr bwMode="auto">
                <a:xfrm>
                  <a:off x="3974" y="2144"/>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499" name="Freeform 107"/>
                <p:cNvSpPr>
                  <a:spLocks/>
                </p:cNvSpPr>
                <p:nvPr/>
              </p:nvSpPr>
              <p:spPr bwMode="auto">
                <a:xfrm>
                  <a:off x="4115" y="2144"/>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00" name="Line 108"/>
              <p:cNvSpPr>
                <a:spLocks noChangeShapeType="1"/>
              </p:cNvSpPr>
              <p:nvPr/>
            </p:nvSpPr>
            <p:spPr bwMode="auto">
              <a:xfrm>
                <a:off x="3827" y="2288"/>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01" name="Line 109"/>
              <p:cNvSpPr>
                <a:spLocks noChangeShapeType="1"/>
              </p:cNvSpPr>
              <p:nvPr/>
            </p:nvSpPr>
            <p:spPr bwMode="auto">
              <a:xfrm>
                <a:off x="3343" y="2288"/>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02" name="Freeform 110"/>
              <p:cNvSpPr>
                <a:spLocks/>
              </p:cNvSpPr>
              <p:nvPr/>
            </p:nvSpPr>
            <p:spPr bwMode="auto">
              <a:xfrm>
                <a:off x="3464" y="2288"/>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03" name="Line 111"/>
              <p:cNvSpPr>
                <a:spLocks noChangeShapeType="1"/>
              </p:cNvSpPr>
              <p:nvPr/>
            </p:nvSpPr>
            <p:spPr bwMode="auto">
              <a:xfrm>
                <a:off x="2958" y="2384"/>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04" name="Freeform 112"/>
              <p:cNvSpPr>
                <a:spLocks/>
              </p:cNvSpPr>
              <p:nvPr/>
            </p:nvSpPr>
            <p:spPr bwMode="auto">
              <a:xfrm>
                <a:off x="3051" y="2283"/>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nvGrpSpPr>
            <p:cNvPr id="25" name="Group 113"/>
            <p:cNvGrpSpPr>
              <a:grpSpLocks/>
            </p:cNvGrpSpPr>
            <p:nvPr/>
          </p:nvGrpSpPr>
          <p:grpSpPr bwMode="auto">
            <a:xfrm>
              <a:off x="3538" y="2496"/>
              <a:ext cx="225" cy="481"/>
              <a:chOff x="3538" y="2496"/>
              <a:chExt cx="225" cy="481"/>
            </a:xfrm>
          </p:grpSpPr>
          <p:sp>
            <p:nvSpPr>
              <p:cNvPr id="2747506" name="Freeform 114"/>
              <p:cNvSpPr>
                <a:spLocks/>
              </p:cNvSpPr>
              <p:nvPr/>
            </p:nvSpPr>
            <p:spPr bwMode="auto">
              <a:xfrm>
                <a:off x="3550" y="2496"/>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07" name="Rectangle 115"/>
              <p:cNvSpPr>
                <a:spLocks noChangeArrowheads="1"/>
              </p:cNvSpPr>
              <p:nvPr/>
            </p:nvSpPr>
            <p:spPr bwMode="auto">
              <a:xfrm rot="5400000">
                <a:off x="3451" y="2618"/>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sp>
          <p:nvSpPr>
            <p:cNvPr id="2747508" name="Rectangle 116"/>
            <p:cNvSpPr>
              <a:spLocks noChangeArrowheads="1"/>
            </p:cNvSpPr>
            <p:nvPr/>
          </p:nvSpPr>
          <p:spPr bwMode="auto">
            <a:xfrm>
              <a:off x="3065" y="2599"/>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6" name="Group 117"/>
            <p:cNvGrpSpPr>
              <a:grpSpLocks/>
            </p:cNvGrpSpPr>
            <p:nvPr/>
          </p:nvGrpSpPr>
          <p:grpSpPr bwMode="auto">
            <a:xfrm>
              <a:off x="3084" y="2592"/>
              <a:ext cx="296" cy="289"/>
              <a:chOff x="3084" y="2592"/>
              <a:chExt cx="296" cy="289"/>
            </a:xfrm>
          </p:grpSpPr>
          <p:sp>
            <p:nvSpPr>
              <p:cNvPr id="2747510" name="Freeform 118"/>
              <p:cNvSpPr>
                <a:spLocks/>
              </p:cNvSpPr>
              <p:nvPr/>
            </p:nvSpPr>
            <p:spPr bwMode="auto">
              <a:xfrm>
                <a:off x="3084" y="2592"/>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1" name="Freeform 119"/>
              <p:cNvSpPr>
                <a:spLocks/>
              </p:cNvSpPr>
              <p:nvPr/>
            </p:nvSpPr>
            <p:spPr bwMode="auto">
              <a:xfrm>
                <a:off x="3232" y="2592"/>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12" name="Line 120"/>
            <p:cNvSpPr>
              <a:spLocks noChangeShapeType="1"/>
            </p:cNvSpPr>
            <p:nvPr/>
          </p:nvSpPr>
          <p:spPr bwMode="auto">
            <a:xfrm>
              <a:off x="2969" y="2736"/>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13" name="Freeform 121"/>
            <p:cNvSpPr>
              <a:spLocks/>
            </p:cNvSpPr>
            <p:nvPr/>
          </p:nvSpPr>
          <p:spPr bwMode="auto">
            <a:xfrm>
              <a:off x="3031" y="2640"/>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4" name="Line 122"/>
            <p:cNvSpPr>
              <a:spLocks noChangeShapeType="1"/>
            </p:cNvSpPr>
            <p:nvPr/>
          </p:nvSpPr>
          <p:spPr bwMode="auto">
            <a:xfrm>
              <a:off x="3385" y="264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15" name="Rectangle 123"/>
            <p:cNvSpPr>
              <a:spLocks noChangeArrowheads="1"/>
            </p:cNvSpPr>
            <p:nvPr/>
          </p:nvSpPr>
          <p:spPr bwMode="auto">
            <a:xfrm>
              <a:off x="3882" y="2594"/>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 name="Group 124"/>
            <p:cNvGrpSpPr>
              <a:grpSpLocks/>
            </p:cNvGrpSpPr>
            <p:nvPr/>
          </p:nvGrpSpPr>
          <p:grpSpPr bwMode="auto">
            <a:xfrm>
              <a:off x="3933" y="2592"/>
              <a:ext cx="325" cy="289"/>
              <a:chOff x="3933" y="2592"/>
              <a:chExt cx="325" cy="289"/>
            </a:xfrm>
          </p:grpSpPr>
          <p:sp>
            <p:nvSpPr>
              <p:cNvPr id="2747517" name="Freeform 125"/>
              <p:cNvSpPr>
                <a:spLocks/>
              </p:cNvSpPr>
              <p:nvPr/>
            </p:nvSpPr>
            <p:spPr bwMode="auto">
              <a:xfrm>
                <a:off x="3933" y="2592"/>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18" name="Freeform 126"/>
              <p:cNvSpPr>
                <a:spLocks/>
              </p:cNvSpPr>
              <p:nvPr/>
            </p:nvSpPr>
            <p:spPr bwMode="auto">
              <a:xfrm>
                <a:off x="4094" y="2592"/>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19" name="Rectangle 127"/>
            <p:cNvSpPr>
              <a:spLocks noChangeArrowheads="1"/>
            </p:cNvSpPr>
            <p:nvPr/>
          </p:nvSpPr>
          <p:spPr bwMode="auto">
            <a:xfrm>
              <a:off x="4374" y="2594"/>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8" name="Group 128"/>
            <p:cNvGrpSpPr>
              <a:grpSpLocks/>
            </p:cNvGrpSpPr>
            <p:nvPr/>
          </p:nvGrpSpPr>
          <p:grpSpPr bwMode="auto">
            <a:xfrm>
              <a:off x="4401" y="2592"/>
              <a:ext cx="284" cy="289"/>
              <a:chOff x="4401" y="2592"/>
              <a:chExt cx="284" cy="289"/>
            </a:xfrm>
          </p:grpSpPr>
          <p:sp>
            <p:nvSpPr>
              <p:cNvPr id="2747521" name="Freeform 129"/>
              <p:cNvSpPr>
                <a:spLocks/>
              </p:cNvSpPr>
              <p:nvPr/>
            </p:nvSpPr>
            <p:spPr bwMode="auto">
              <a:xfrm>
                <a:off x="4401" y="2592"/>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22" name="Freeform 130"/>
              <p:cNvSpPr>
                <a:spLocks/>
              </p:cNvSpPr>
              <p:nvPr/>
            </p:nvSpPr>
            <p:spPr bwMode="auto">
              <a:xfrm>
                <a:off x="4542" y="2592"/>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23" name="Line 131"/>
            <p:cNvSpPr>
              <a:spLocks noChangeShapeType="1"/>
            </p:cNvSpPr>
            <p:nvPr/>
          </p:nvSpPr>
          <p:spPr bwMode="auto">
            <a:xfrm>
              <a:off x="4254" y="2736"/>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24" name="Line 132"/>
            <p:cNvSpPr>
              <a:spLocks noChangeShapeType="1"/>
            </p:cNvSpPr>
            <p:nvPr/>
          </p:nvSpPr>
          <p:spPr bwMode="auto">
            <a:xfrm>
              <a:off x="3770" y="2736"/>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25" name="Freeform 133"/>
            <p:cNvSpPr>
              <a:spLocks/>
            </p:cNvSpPr>
            <p:nvPr/>
          </p:nvSpPr>
          <p:spPr bwMode="auto">
            <a:xfrm>
              <a:off x="3891" y="2736"/>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26" name="Line 134"/>
            <p:cNvSpPr>
              <a:spLocks noChangeShapeType="1"/>
            </p:cNvSpPr>
            <p:nvPr/>
          </p:nvSpPr>
          <p:spPr bwMode="auto">
            <a:xfrm>
              <a:off x="3385" y="2832"/>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27" name="Freeform 135"/>
            <p:cNvSpPr>
              <a:spLocks/>
            </p:cNvSpPr>
            <p:nvPr/>
          </p:nvSpPr>
          <p:spPr bwMode="auto">
            <a:xfrm>
              <a:off x="3478" y="2731"/>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nvGrpSpPr>
            <p:cNvPr id="29" name="Group 136"/>
            <p:cNvGrpSpPr>
              <a:grpSpLocks/>
            </p:cNvGrpSpPr>
            <p:nvPr/>
          </p:nvGrpSpPr>
          <p:grpSpPr bwMode="auto">
            <a:xfrm>
              <a:off x="3032" y="2944"/>
              <a:ext cx="2096" cy="513"/>
              <a:chOff x="3032" y="2944"/>
              <a:chExt cx="2096" cy="513"/>
            </a:xfrm>
          </p:grpSpPr>
          <p:grpSp>
            <p:nvGrpSpPr>
              <p:cNvPr id="30" name="Group 137"/>
              <p:cNvGrpSpPr>
                <a:grpSpLocks/>
              </p:cNvGrpSpPr>
              <p:nvPr/>
            </p:nvGrpSpPr>
            <p:grpSpPr bwMode="auto">
              <a:xfrm>
                <a:off x="3965" y="2944"/>
                <a:ext cx="225" cy="481"/>
                <a:chOff x="3965" y="2944"/>
                <a:chExt cx="225" cy="481"/>
              </a:xfrm>
            </p:grpSpPr>
            <p:sp>
              <p:nvSpPr>
                <p:cNvPr id="2747530" name="Freeform 138"/>
                <p:cNvSpPr>
                  <a:spLocks/>
                </p:cNvSpPr>
                <p:nvPr/>
              </p:nvSpPr>
              <p:spPr bwMode="auto">
                <a:xfrm>
                  <a:off x="3977" y="2944"/>
                  <a:ext cx="213" cy="481"/>
                </a:xfrm>
                <a:custGeom>
                  <a:avLst/>
                  <a:gdLst/>
                  <a:ahLst/>
                  <a:cxnLst>
                    <a:cxn ang="0">
                      <a:pos x="0" y="320"/>
                    </a:cxn>
                    <a:cxn ang="0">
                      <a:pos x="71" y="240"/>
                    </a:cxn>
                    <a:cxn ang="0">
                      <a:pos x="0" y="160"/>
                    </a:cxn>
                    <a:cxn ang="0">
                      <a:pos x="0" y="0"/>
                    </a:cxn>
                    <a:cxn ang="0">
                      <a:pos x="212" y="160"/>
                    </a:cxn>
                    <a:cxn ang="0">
                      <a:pos x="212" y="320"/>
                    </a:cxn>
                    <a:cxn ang="0">
                      <a:pos x="0" y="480"/>
                    </a:cxn>
                    <a:cxn ang="0">
                      <a:pos x="0" y="320"/>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31" name="Rectangle 139"/>
                <p:cNvSpPr>
                  <a:spLocks noChangeArrowheads="1"/>
                </p:cNvSpPr>
                <p:nvPr/>
              </p:nvSpPr>
              <p:spPr bwMode="auto">
                <a:xfrm rot="5400000">
                  <a:off x="3878" y="3066"/>
                  <a:ext cx="38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ALU</a:t>
                  </a:r>
                </a:p>
              </p:txBody>
            </p:sp>
          </p:grpSp>
          <p:grpSp>
            <p:nvGrpSpPr>
              <p:cNvPr id="31" name="Group 140"/>
              <p:cNvGrpSpPr>
                <a:grpSpLocks/>
              </p:cNvGrpSpPr>
              <p:nvPr/>
            </p:nvGrpSpPr>
            <p:grpSpPr bwMode="auto">
              <a:xfrm>
                <a:off x="3032" y="3040"/>
                <a:ext cx="359" cy="289"/>
                <a:chOff x="3032" y="3040"/>
                <a:chExt cx="359" cy="289"/>
              </a:xfrm>
            </p:grpSpPr>
            <p:sp>
              <p:nvSpPr>
                <p:cNvPr id="2747533" name="Rectangle 141"/>
                <p:cNvSpPr>
                  <a:spLocks noChangeArrowheads="1"/>
                </p:cNvSpPr>
                <p:nvPr/>
              </p:nvSpPr>
              <p:spPr bwMode="auto">
                <a:xfrm>
                  <a:off x="3032" y="3042"/>
                  <a:ext cx="292"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I$</a:t>
                  </a:r>
                </a:p>
              </p:txBody>
            </p:sp>
            <p:grpSp>
              <p:nvGrpSpPr>
                <p:cNvPr id="2747392" name="Group 142"/>
                <p:cNvGrpSpPr>
                  <a:grpSpLocks/>
                </p:cNvGrpSpPr>
                <p:nvPr/>
              </p:nvGrpSpPr>
              <p:grpSpPr bwMode="auto">
                <a:xfrm>
                  <a:off x="3051" y="3040"/>
                  <a:ext cx="340" cy="289"/>
                  <a:chOff x="3051" y="3040"/>
                  <a:chExt cx="340" cy="289"/>
                </a:xfrm>
              </p:grpSpPr>
              <p:sp>
                <p:nvSpPr>
                  <p:cNvPr id="2747535" name="Freeform 143"/>
                  <p:cNvSpPr>
                    <a:spLocks/>
                  </p:cNvSpPr>
                  <p:nvPr/>
                </p:nvSpPr>
                <p:spPr bwMode="auto">
                  <a:xfrm>
                    <a:off x="3051" y="3040"/>
                    <a:ext cx="170" cy="289"/>
                  </a:xfrm>
                  <a:custGeom>
                    <a:avLst/>
                    <a:gdLst/>
                    <a:ahLst/>
                    <a:cxnLst>
                      <a:cxn ang="0">
                        <a:pos x="169" y="0"/>
                      </a:cxn>
                      <a:cxn ang="0">
                        <a:pos x="0" y="0"/>
                      </a:cxn>
                      <a:cxn ang="0">
                        <a:pos x="0" y="288"/>
                      </a:cxn>
                      <a:cxn ang="0">
                        <a:pos x="169" y="288"/>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36" name="Freeform 144"/>
                  <p:cNvSpPr>
                    <a:spLocks/>
                  </p:cNvSpPr>
                  <p:nvPr/>
                </p:nvSpPr>
                <p:spPr bwMode="auto">
                  <a:xfrm>
                    <a:off x="3220" y="3040"/>
                    <a:ext cx="171" cy="289"/>
                  </a:xfrm>
                  <a:custGeom>
                    <a:avLst/>
                    <a:gdLst/>
                    <a:ahLst/>
                    <a:cxnLst>
                      <a:cxn ang="0">
                        <a:pos x="0" y="0"/>
                      </a:cxn>
                      <a:cxn ang="0">
                        <a:pos x="170" y="0"/>
                      </a:cxn>
                      <a:cxn ang="0">
                        <a:pos x="170" y="288"/>
                      </a:cxn>
                      <a:cxn ang="0">
                        <a:pos x="0" y="288"/>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grpSp>
          <p:sp>
            <p:nvSpPr>
              <p:cNvPr id="2747537" name="Rectangle 145"/>
              <p:cNvSpPr>
                <a:spLocks noChangeArrowheads="1"/>
              </p:cNvSpPr>
              <p:nvPr/>
            </p:nvSpPr>
            <p:spPr bwMode="auto">
              <a:xfrm>
                <a:off x="3492" y="3047"/>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7393" name="Group 146"/>
              <p:cNvGrpSpPr>
                <a:grpSpLocks/>
              </p:cNvGrpSpPr>
              <p:nvPr/>
            </p:nvGrpSpPr>
            <p:grpSpPr bwMode="auto">
              <a:xfrm>
                <a:off x="3511" y="3040"/>
                <a:ext cx="296" cy="289"/>
                <a:chOff x="3511" y="3040"/>
                <a:chExt cx="296" cy="289"/>
              </a:xfrm>
            </p:grpSpPr>
            <p:sp>
              <p:nvSpPr>
                <p:cNvPr id="2747539" name="Freeform 147"/>
                <p:cNvSpPr>
                  <a:spLocks/>
                </p:cNvSpPr>
                <p:nvPr/>
              </p:nvSpPr>
              <p:spPr bwMode="auto">
                <a:xfrm>
                  <a:off x="3511" y="3040"/>
                  <a:ext cx="149" cy="289"/>
                </a:xfrm>
                <a:custGeom>
                  <a:avLst/>
                  <a:gdLst/>
                  <a:ahLst/>
                  <a:cxnLst>
                    <a:cxn ang="0">
                      <a:pos x="148" y="0"/>
                    </a:cxn>
                    <a:cxn ang="0">
                      <a:pos x="0" y="0"/>
                    </a:cxn>
                    <a:cxn ang="0">
                      <a:pos x="0" y="288"/>
                    </a:cxn>
                    <a:cxn ang="0">
                      <a:pos x="148" y="288"/>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0" name="Freeform 148"/>
                <p:cNvSpPr>
                  <a:spLocks/>
                </p:cNvSpPr>
                <p:nvPr/>
              </p:nvSpPr>
              <p:spPr bwMode="auto">
                <a:xfrm>
                  <a:off x="3659" y="3040"/>
                  <a:ext cx="148" cy="289"/>
                </a:xfrm>
                <a:custGeom>
                  <a:avLst/>
                  <a:gdLst/>
                  <a:ahLst/>
                  <a:cxnLst>
                    <a:cxn ang="0">
                      <a:pos x="0" y="0"/>
                    </a:cxn>
                    <a:cxn ang="0">
                      <a:pos x="147" y="0"/>
                    </a:cxn>
                    <a:cxn ang="0">
                      <a:pos x="147" y="288"/>
                    </a:cxn>
                    <a:cxn ang="0">
                      <a:pos x="0" y="288"/>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41" name="Line 149"/>
              <p:cNvSpPr>
                <a:spLocks noChangeShapeType="1"/>
              </p:cNvSpPr>
              <p:nvPr/>
            </p:nvSpPr>
            <p:spPr bwMode="auto">
              <a:xfrm>
                <a:off x="3396" y="3184"/>
                <a:ext cx="9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42" name="Freeform 150"/>
              <p:cNvSpPr>
                <a:spLocks/>
              </p:cNvSpPr>
              <p:nvPr/>
            </p:nvSpPr>
            <p:spPr bwMode="auto">
              <a:xfrm>
                <a:off x="3458" y="3088"/>
                <a:ext cx="48" cy="97"/>
              </a:xfrm>
              <a:custGeom>
                <a:avLst/>
                <a:gdLst/>
                <a:ahLst/>
                <a:cxnLst>
                  <a:cxn ang="0">
                    <a:pos x="0" y="96"/>
                  </a:cxn>
                  <a:cxn ang="0">
                    <a:pos x="0" y="0"/>
                  </a:cxn>
                  <a:cxn ang="0">
                    <a:pos x="47" y="0"/>
                  </a:cxn>
                  <a:cxn ang="0">
                    <a:pos x="47" y="0"/>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3" name="Line 151"/>
              <p:cNvSpPr>
                <a:spLocks noChangeShapeType="1"/>
              </p:cNvSpPr>
              <p:nvPr/>
            </p:nvSpPr>
            <p:spPr bwMode="auto">
              <a:xfrm>
                <a:off x="3812" y="3088"/>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44" name="Rectangle 152"/>
              <p:cNvSpPr>
                <a:spLocks noChangeArrowheads="1"/>
              </p:cNvSpPr>
              <p:nvPr/>
            </p:nvSpPr>
            <p:spPr bwMode="auto">
              <a:xfrm>
                <a:off x="4309" y="3042"/>
                <a:ext cx="334"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  D$</a:t>
                </a:r>
              </a:p>
            </p:txBody>
          </p:sp>
          <p:grpSp>
            <p:nvGrpSpPr>
              <p:cNvPr id="2747396" name="Group 153"/>
              <p:cNvGrpSpPr>
                <a:grpSpLocks/>
              </p:cNvGrpSpPr>
              <p:nvPr/>
            </p:nvGrpSpPr>
            <p:grpSpPr bwMode="auto">
              <a:xfrm>
                <a:off x="4360" y="3040"/>
                <a:ext cx="325" cy="289"/>
                <a:chOff x="4360" y="3040"/>
                <a:chExt cx="325" cy="289"/>
              </a:xfrm>
            </p:grpSpPr>
            <p:sp>
              <p:nvSpPr>
                <p:cNvPr id="2747546" name="Freeform 154"/>
                <p:cNvSpPr>
                  <a:spLocks/>
                </p:cNvSpPr>
                <p:nvPr/>
              </p:nvSpPr>
              <p:spPr bwMode="auto">
                <a:xfrm>
                  <a:off x="4360" y="3040"/>
                  <a:ext cx="162" cy="289"/>
                </a:xfrm>
                <a:custGeom>
                  <a:avLst/>
                  <a:gdLst/>
                  <a:ahLst/>
                  <a:cxnLst>
                    <a:cxn ang="0">
                      <a:pos x="161" y="0"/>
                    </a:cxn>
                    <a:cxn ang="0">
                      <a:pos x="0" y="0"/>
                    </a:cxn>
                    <a:cxn ang="0">
                      <a:pos x="0" y="288"/>
                    </a:cxn>
                    <a:cxn ang="0">
                      <a:pos x="161" y="288"/>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47" name="Freeform 155"/>
                <p:cNvSpPr>
                  <a:spLocks/>
                </p:cNvSpPr>
                <p:nvPr/>
              </p:nvSpPr>
              <p:spPr bwMode="auto">
                <a:xfrm>
                  <a:off x="4521" y="3040"/>
                  <a:ext cx="164" cy="289"/>
                </a:xfrm>
                <a:custGeom>
                  <a:avLst/>
                  <a:gdLst/>
                  <a:ahLst/>
                  <a:cxnLst>
                    <a:cxn ang="0">
                      <a:pos x="0" y="0"/>
                    </a:cxn>
                    <a:cxn ang="0">
                      <a:pos x="163" y="0"/>
                    </a:cxn>
                    <a:cxn ang="0">
                      <a:pos x="163" y="288"/>
                    </a:cxn>
                    <a:cxn ang="0">
                      <a:pos x="0" y="288"/>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48" name="Rectangle 156"/>
              <p:cNvSpPr>
                <a:spLocks noChangeArrowheads="1"/>
              </p:cNvSpPr>
              <p:nvPr/>
            </p:nvSpPr>
            <p:spPr bwMode="auto">
              <a:xfrm>
                <a:off x="4801" y="3042"/>
                <a:ext cx="327" cy="21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600" b="1">
                    <a:solidFill>
                      <a:schemeClr val="tx1"/>
                    </a:solidFill>
                    <a:latin typeface="Times" pitchFamily="-65" charset="0"/>
                  </a:rPr>
                  <a:t>Reg</a:t>
                </a:r>
              </a:p>
            </p:txBody>
          </p:sp>
          <p:grpSp>
            <p:nvGrpSpPr>
              <p:cNvPr id="2747399" name="Group 157"/>
              <p:cNvGrpSpPr>
                <a:grpSpLocks/>
              </p:cNvGrpSpPr>
              <p:nvPr/>
            </p:nvGrpSpPr>
            <p:grpSpPr bwMode="auto">
              <a:xfrm>
                <a:off x="4828" y="3040"/>
                <a:ext cx="284" cy="289"/>
                <a:chOff x="4828" y="3040"/>
                <a:chExt cx="284" cy="289"/>
              </a:xfrm>
            </p:grpSpPr>
            <p:sp>
              <p:nvSpPr>
                <p:cNvPr id="2747550" name="Freeform 158"/>
                <p:cNvSpPr>
                  <a:spLocks/>
                </p:cNvSpPr>
                <p:nvPr/>
              </p:nvSpPr>
              <p:spPr bwMode="auto">
                <a:xfrm>
                  <a:off x="4828" y="3040"/>
                  <a:ext cx="142" cy="289"/>
                </a:xfrm>
                <a:custGeom>
                  <a:avLst/>
                  <a:gdLst/>
                  <a:ahLst/>
                  <a:cxnLst>
                    <a:cxn ang="0">
                      <a:pos x="141" y="0"/>
                    </a:cxn>
                    <a:cxn ang="0">
                      <a:pos x="0" y="0"/>
                    </a:cxn>
                    <a:cxn ang="0">
                      <a:pos x="0" y="288"/>
                    </a:cxn>
                    <a:cxn ang="0">
                      <a:pos x="141" y="288"/>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51" name="Freeform 159"/>
                <p:cNvSpPr>
                  <a:spLocks/>
                </p:cNvSpPr>
                <p:nvPr/>
              </p:nvSpPr>
              <p:spPr bwMode="auto">
                <a:xfrm>
                  <a:off x="4969" y="3040"/>
                  <a:ext cx="143" cy="289"/>
                </a:xfrm>
                <a:custGeom>
                  <a:avLst/>
                  <a:gdLst/>
                  <a:ahLst/>
                  <a:cxnLst>
                    <a:cxn ang="0">
                      <a:pos x="0" y="0"/>
                    </a:cxn>
                    <a:cxn ang="0">
                      <a:pos x="142" y="0"/>
                    </a:cxn>
                    <a:cxn ang="0">
                      <a:pos x="142" y="288"/>
                    </a:cxn>
                    <a:cxn ang="0">
                      <a:pos x="0" y="288"/>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52" name="Line 160"/>
              <p:cNvSpPr>
                <a:spLocks noChangeShapeType="1"/>
              </p:cNvSpPr>
              <p:nvPr/>
            </p:nvSpPr>
            <p:spPr bwMode="auto">
              <a:xfrm>
                <a:off x="4681" y="3184"/>
                <a:ext cx="139"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53" name="Line 161"/>
              <p:cNvSpPr>
                <a:spLocks noChangeShapeType="1"/>
              </p:cNvSpPr>
              <p:nvPr/>
            </p:nvSpPr>
            <p:spPr bwMode="auto">
              <a:xfrm>
                <a:off x="4197" y="3184"/>
                <a:ext cx="15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54" name="Freeform 162"/>
              <p:cNvSpPr>
                <a:spLocks/>
              </p:cNvSpPr>
              <p:nvPr/>
            </p:nvSpPr>
            <p:spPr bwMode="auto">
              <a:xfrm>
                <a:off x="4318" y="3184"/>
                <a:ext cx="431" cy="193"/>
              </a:xfrm>
              <a:custGeom>
                <a:avLst/>
                <a:gdLst/>
                <a:ahLst/>
                <a:cxnLst>
                  <a:cxn ang="0">
                    <a:pos x="0" y="0"/>
                  </a:cxn>
                  <a:cxn ang="0">
                    <a:pos x="0" y="192"/>
                  </a:cxn>
                  <a:cxn ang="0">
                    <a:pos x="391" y="192"/>
                  </a:cxn>
                  <a:cxn ang="0">
                    <a:pos x="391" y="64"/>
                  </a:cxn>
                  <a:cxn ang="0">
                    <a:pos x="430" y="0"/>
                  </a:cxn>
                </a:cxnLst>
                <a:rect l="0" t="0" r="r" b="b"/>
                <a:pathLst>
                  <a:path w="431" h="193">
                    <a:moveTo>
                      <a:pt x="0" y="0"/>
                    </a:moveTo>
                    <a:lnTo>
                      <a:pt x="0" y="192"/>
                    </a:lnTo>
                    <a:lnTo>
                      <a:pt x="391" y="192"/>
                    </a:lnTo>
                    <a:lnTo>
                      <a:pt x="391" y="64"/>
                    </a:lnTo>
                    <a:lnTo>
                      <a:pt x="430"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2747555" name="Line 163"/>
              <p:cNvSpPr>
                <a:spLocks noChangeShapeType="1"/>
              </p:cNvSpPr>
              <p:nvPr/>
            </p:nvSpPr>
            <p:spPr bwMode="auto">
              <a:xfrm>
                <a:off x="3812" y="3280"/>
                <a:ext cx="157"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47556" name="Freeform 164"/>
              <p:cNvSpPr>
                <a:spLocks/>
              </p:cNvSpPr>
              <p:nvPr/>
            </p:nvSpPr>
            <p:spPr bwMode="auto">
              <a:xfrm>
                <a:off x="3905" y="3179"/>
                <a:ext cx="337" cy="278"/>
              </a:xfrm>
              <a:custGeom>
                <a:avLst/>
                <a:gdLst/>
                <a:ahLst/>
                <a:cxnLst>
                  <a:cxn ang="0">
                    <a:pos x="0" y="101"/>
                  </a:cxn>
                  <a:cxn ang="0">
                    <a:pos x="0" y="277"/>
                  </a:cxn>
                  <a:cxn ang="0">
                    <a:pos x="294" y="277"/>
                  </a:cxn>
                  <a:cxn ang="0">
                    <a:pos x="294" y="90"/>
                  </a:cxn>
                  <a:cxn ang="0">
                    <a:pos x="336" y="0"/>
                  </a:cxn>
                </a:cxnLst>
                <a:rect l="0" t="0" r="r" b="b"/>
                <a:pathLst>
                  <a:path w="337" h="278">
                    <a:moveTo>
                      <a:pt x="0" y="101"/>
                    </a:moveTo>
                    <a:lnTo>
                      <a:pt x="0" y="277"/>
                    </a:lnTo>
                    <a:lnTo>
                      <a:pt x="294" y="277"/>
                    </a:lnTo>
                    <a:lnTo>
                      <a:pt x="294" y="90"/>
                    </a:lnTo>
                    <a:lnTo>
                      <a:pt x="336" y="0"/>
                    </a:lnTo>
                  </a:path>
                </a:pathLst>
              </a:custGeom>
              <a:noFill/>
              <a:ln w="254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grpSp>
        <p:sp>
          <p:nvSpPr>
            <p:cNvPr id="2747557" name="Rectangle 165"/>
            <p:cNvSpPr>
              <a:spLocks noChangeArrowheads="1"/>
            </p:cNvSpPr>
            <p:nvPr/>
          </p:nvSpPr>
          <p:spPr bwMode="auto">
            <a:xfrm>
              <a:off x="216" y="576"/>
              <a:ext cx="288" cy="301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800" b="1">
                  <a:solidFill>
                    <a:schemeClr val="tx1"/>
                  </a:solidFill>
                  <a:latin typeface="Arial" pitchFamily="-65" charset="0"/>
                </a:rPr>
                <a:t>I</a:t>
              </a:r>
            </a:p>
            <a:p>
              <a:pPr algn="ctr"/>
              <a:r>
                <a:rPr lang="en-US" sz="2800" b="1">
                  <a:solidFill>
                    <a:schemeClr val="tx1"/>
                  </a:solidFill>
                  <a:latin typeface="Arial" pitchFamily="-65" charset="0"/>
                </a:rPr>
                <a:t>n</a:t>
              </a:r>
            </a:p>
            <a:p>
              <a:pPr algn="ctr"/>
              <a:r>
                <a:rPr lang="en-US" sz="2800" b="1">
                  <a:solidFill>
                    <a:schemeClr val="tx1"/>
                  </a:solidFill>
                  <a:latin typeface="Arial" pitchFamily="-65" charset="0"/>
                </a:rPr>
                <a:t>s</a:t>
              </a:r>
            </a:p>
            <a:p>
              <a:pPr algn="ctr"/>
              <a:r>
                <a:rPr lang="en-US" sz="2800" b="1">
                  <a:solidFill>
                    <a:schemeClr val="tx1"/>
                  </a:solidFill>
                  <a:latin typeface="Arial" pitchFamily="-65" charset="0"/>
                </a:rPr>
                <a:t>t</a:t>
              </a:r>
            </a:p>
            <a:p>
              <a:pPr algn="ctr"/>
              <a:r>
                <a:rPr lang="en-US" sz="2800" b="1">
                  <a:solidFill>
                    <a:schemeClr val="tx1"/>
                  </a:solidFill>
                  <a:latin typeface="Arial" pitchFamily="-65" charset="0"/>
                </a:rPr>
                <a:t>r.</a:t>
              </a:r>
            </a:p>
            <a:p>
              <a:pPr algn="ctr"/>
              <a:endParaRPr lang="en-US" sz="2800" b="1">
                <a:solidFill>
                  <a:schemeClr val="tx1"/>
                </a:solidFill>
                <a:latin typeface="Arial" pitchFamily="-65" charset="0"/>
              </a:endParaRPr>
            </a:p>
            <a:p>
              <a:pPr algn="ctr"/>
              <a:r>
                <a:rPr lang="en-US" sz="2800" b="1">
                  <a:solidFill>
                    <a:schemeClr val="tx1"/>
                  </a:solidFill>
                  <a:latin typeface="Arial" pitchFamily="-65" charset="0"/>
                </a:rPr>
                <a:t>O</a:t>
              </a:r>
            </a:p>
            <a:p>
              <a:pPr algn="ctr"/>
              <a:r>
                <a:rPr lang="en-US" sz="2800" b="1">
                  <a:solidFill>
                    <a:schemeClr val="tx1"/>
                  </a:solidFill>
                  <a:latin typeface="Arial" pitchFamily="-65" charset="0"/>
                </a:rPr>
                <a:t>r</a:t>
              </a:r>
            </a:p>
            <a:p>
              <a:pPr algn="ctr"/>
              <a:r>
                <a:rPr lang="en-US" sz="2800" b="1">
                  <a:solidFill>
                    <a:schemeClr val="tx1"/>
                  </a:solidFill>
                  <a:latin typeface="Arial" pitchFamily="-65" charset="0"/>
                </a:rPr>
                <a:t>d</a:t>
              </a:r>
            </a:p>
            <a:p>
              <a:pPr algn="ctr"/>
              <a:r>
                <a:rPr lang="en-US" sz="2800" b="1">
                  <a:solidFill>
                    <a:schemeClr val="tx1"/>
                  </a:solidFill>
                  <a:latin typeface="Arial" pitchFamily="-65" charset="0"/>
                </a:rPr>
                <a:t>e</a:t>
              </a:r>
            </a:p>
            <a:p>
              <a:pPr algn="ctr"/>
              <a:r>
                <a:rPr lang="en-US" sz="2800" b="1">
                  <a:solidFill>
                    <a:schemeClr val="tx1"/>
                  </a:solidFill>
                  <a:latin typeface="Arial" pitchFamily="-65" charset="0"/>
                </a:rPr>
                <a:t>r</a:t>
              </a:r>
            </a:p>
          </p:txBody>
        </p:sp>
        <p:sp>
          <p:nvSpPr>
            <p:cNvPr id="2747558" name="Rectangle 166"/>
            <p:cNvSpPr>
              <a:spLocks noChangeArrowheads="1"/>
            </p:cNvSpPr>
            <p:nvPr/>
          </p:nvSpPr>
          <p:spPr bwMode="auto">
            <a:xfrm>
              <a:off x="1867" y="551"/>
              <a:ext cx="2168" cy="32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Arial" pitchFamily="-65" charset="0"/>
                </a:rPr>
                <a:t>Time (clock cycles)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747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7395" grpId="0" autoUpdateAnimBg="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49442" name="Rectangle 2"/>
          <p:cNvSpPr>
            <a:spLocks noGrp="1" noChangeArrowheads="1"/>
          </p:cNvSpPr>
          <p:nvPr>
            <p:ph type="title"/>
          </p:nvPr>
        </p:nvSpPr>
        <p:spPr>
          <a:xfrm>
            <a:off x="609600" y="211138"/>
            <a:ext cx="7772400" cy="474662"/>
          </a:xfrm>
        </p:spPr>
        <p:txBody>
          <a:bodyPr>
            <a:normAutofit fontScale="90000"/>
          </a:bodyPr>
          <a:lstStyle/>
          <a:p>
            <a:r>
              <a:rPr lang="en-US" dirty="0"/>
              <a:t>Structural Hazard #2: Registers (2/2)</a:t>
            </a:r>
          </a:p>
        </p:txBody>
      </p:sp>
      <p:sp>
        <p:nvSpPr>
          <p:cNvPr id="2749443" name="Rectangle 3"/>
          <p:cNvSpPr>
            <a:spLocks noGrp="1" noChangeArrowheads="1"/>
          </p:cNvSpPr>
          <p:nvPr>
            <p:ph type="body" idx="1"/>
          </p:nvPr>
        </p:nvSpPr>
        <p:spPr>
          <a:xfrm>
            <a:off x="457200" y="1143000"/>
            <a:ext cx="8229600" cy="5162550"/>
          </a:xfrm>
        </p:spPr>
        <p:txBody>
          <a:bodyPr/>
          <a:lstStyle/>
          <a:p>
            <a:r>
              <a:rPr lang="en-US" dirty="0"/>
              <a:t>Two different solutions have been used:</a:t>
            </a:r>
          </a:p>
          <a:p>
            <a:pPr lvl="1">
              <a:buFontTx/>
              <a:buNone/>
            </a:pPr>
            <a:r>
              <a:rPr lang="en-US" dirty="0"/>
              <a:t>1) </a:t>
            </a:r>
            <a:r>
              <a:rPr lang="en-US" dirty="0" err="1"/>
              <a:t>RegFile</a:t>
            </a:r>
            <a:r>
              <a:rPr lang="en-US" dirty="0"/>
              <a:t> access is </a:t>
            </a:r>
            <a:r>
              <a:rPr lang="en-US" i="1" dirty="0"/>
              <a:t>VERY</a:t>
            </a:r>
            <a:r>
              <a:rPr lang="en-US" dirty="0"/>
              <a:t> fast: takes less than half the time of ALU stage</a:t>
            </a:r>
          </a:p>
          <a:p>
            <a:pPr lvl="2"/>
            <a:r>
              <a:rPr lang="en-US" dirty="0"/>
              <a:t>Write to Registers during first half of each clock cycle</a:t>
            </a:r>
          </a:p>
          <a:p>
            <a:pPr lvl="2"/>
            <a:r>
              <a:rPr lang="en-US" dirty="0"/>
              <a:t>Read from Registers during second half of each clock cycle</a:t>
            </a:r>
          </a:p>
          <a:p>
            <a:pPr lvl="1">
              <a:buFontTx/>
              <a:buNone/>
            </a:pPr>
            <a:r>
              <a:rPr lang="en-US" dirty="0"/>
              <a:t>2) Build </a:t>
            </a:r>
            <a:r>
              <a:rPr lang="en-US" dirty="0" err="1"/>
              <a:t>RegFile</a:t>
            </a:r>
            <a:r>
              <a:rPr lang="en-US" dirty="0"/>
              <a:t> with independent read and write ports</a:t>
            </a:r>
          </a:p>
          <a:p>
            <a:r>
              <a:rPr lang="en-US" dirty="0">
                <a:solidFill>
                  <a:schemeClr val="accent2"/>
                </a:solidFill>
              </a:rPr>
              <a:t>Result: can perform Read and Write during same clock cycle</a:t>
            </a: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Fall 2010 -- Lecture #27</a:t>
            </a:r>
            <a:endParaRPr lang="en-AU"/>
          </a:p>
        </p:txBody>
      </p:sp>
      <p:pic>
        <p:nvPicPr>
          <p:cNvPr id="339974" name="Picture 6" descr="data-hazard-bubble-no-forwarding"/>
          <p:cNvPicPr>
            <a:picLocks noChangeAspect="1" noChangeArrowheads="1"/>
          </p:cNvPicPr>
          <p:nvPr/>
        </p:nvPicPr>
        <p:blipFill>
          <a:blip r:embed="rId3"/>
          <a:srcRect/>
          <a:stretch>
            <a:fillRect/>
          </a:stretch>
        </p:blipFill>
        <p:spPr bwMode="auto">
          <a:xfrm>
            <a:off x="755650" y="3429000"/>
            <a:ext cx="7964488" cy="2778125"/>
          </a:xfrm>
          <a:prstGeom prst="rect">
            <a:avLst/>
          </a:prstGeom>
          <a:noFill/>
        </p:spPr>
      </p:pic>
      <p:sp>
        <p:nvSpPr>
          <p:cNvPr id="339970" name="Rectangle 2"/>
          <p:cNvSpPr>
            <a:spLocks noGrp="1" noChangeArrowheads="1"/>
          </p:cNvSpPr>
          <p:nvPr>
            <p:ph type="title"/>
          </p:nvPr>
        </p:nvSpPr>
        <p:spPr/>
        <p:txBody>
          <a:bodyPr/>
          <a:lstStyle/>
          <a:p>
            <a:r>
              <a:rPr lang="en-US"/>
              <a:t>Data Hazards</a:t>
            </a:r>
            <a:endParaRPr lang="en-AU"/>
          </a:p>
        </p:txBody>
      </p:sp>
      <p:sp>
        <p:nvSpPr>
          <p:cNvPr id="339971" name="Rectangle 3"/>
          <p:cNvSpPr>
            <a:spLocks noGrp="1" noChangeArrowheads="1"/>
          </p:cNvSpPr>
          <p:nvPr>
            <p:ph type="body" idx="1"/>
          </p:nvPr>
        </p:nvSpPr>
        <p:spPr>
          <a:xfrm>
            <a:off x="684213" y="1125538"/>
            <a:ext cx="8270875" cy="2227262"/>
          </a:xfrm>
        </p:spPr>
        <p:txBody>
          <a:bodyPr/>
          <a:lstStyle/>
          <a:p>
            <a:r>
              <a:rPr lang="en-US"/>
              <a:t>An instruction depends on completion of data access by a previous instruction</a:t>
            </a:r>
          </a:p>
          <a:p>
            <a:pPr lvl="1"/>
            <a:r>
              <a:rPr lang="en-US">
                <a:latin typeface="Lucida Console" charset="0"/>
              </a:rPr>
              <a:t>add	</a:t>
            </a:r>
            <a:r>
              <a:rPr lang="en-US">
                <a:solidFill>
                  <a:srgbClr val="FF0000"/>
                </a:solidFill>
                <a:latin typeface="Lucida Console" charset="0"/>
              </a:rPr>
              <a:t>$s0</a:t>
            </a:r>
            <a:r>
              <a:rPr lang="en-US">
                <a:latin typeface="Lucida Console" charset="0"/>
              </a:rPr>
              <a:t>, $t0, $t1</a:t>
            </a:r>
            <a:br>
              <a:rPr lang="en-US">
                <a:latin typeface="Lucida Console" charset="0"/>
              </a:rPr>
            </a:br>
            <a:r>
              <a:rPr lang="en-US">
                <a:latin typeface="Lucida Console" charset="0"/>
              </a:rPr>
              <a:t>sub	$t2, </a:t>
            </a:r>
            <a:r>
              <a:rPr lang="en-US">
                <a:solidFill>
                  <a:srgbClr val="FF0000"/>
                </a:solidFill>
                <a:latin typeface="Lucida Console" charset="0"/>
              </a:rPr>
              <a:t>$s0</a:t>
            </a:r>
            <a:r>
              <a:rPr lang="en-US">
                <a:latin typeface="Lucida Console" charset="0"/>
              </a:rPr>
              <a:t>, $t3</a:t>
            </a:r>
          </a:p>
        </p:txBody>
      </p:sp>
      <p:sp>
        <p:nvSpPr>
          <p:cNvPr id="6" name="Date Placeholder 5"/>
          <p:cNvSpPr>
            <a:spLocks noGrp="1"/>
          </p:cNvSpPr>
          <p:nvPr>
            <p:ph type="dt" sz="half" idx="10"/>
          </p:nvPr>
        </p:nvSpPr>
        <p:spPr/>
        <p:txBody>
          <a:bodyPr/>
          <a:lstStyle/>
          <a:p>
            <a:fld id="{D0914B1A-E67D-5249-AC58-41D4A1DDDC5F}"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Fall 2010 -- Lecture #27</a:t>
            </a:r>
            <a:endParaRPr lang="en-AU"/>
          </a:p>
        </p:txBody>
      </p:sp>
      <p:pic>
        <p:nvPicPr>
          <p:cNvPr id="342022" name="Picture 6" descr="f04-29-P374493"/>
          <p:cNvPicPr>
            <a:picLocks noChangeAspect="1" noChangeArrowheads="1"/>
          </p:cNvPicPr>
          <p:nvPr/>
        </p:nvPicPr>
        <p:blipFill>
          <a:blip r:embed="rId3"/>
          <a:srcRect/>
          <a:stretch>
            <a:fillRect/>
          </a:stretch>
        </p:blipFill>
        <p:spPr bwMode="auto">
          <a:xfrm>
            <a:off x="1331913" y="3284538"/>
            <a:ext cx="6340475" cy="2184400"/>
          </a:xfrm>
          <a:prstGeom prst="rect">
            <a:avLst/>
          </a:prstGeom>
          <a:noFill/>
        </p:spPr>
      </p:pic>
      <p:sp>
        <p:nvSpPr>
          <p:cNvPr id="342018" name="Rectangle 2"/>
          <p:cNvSpPr>
            <a:spLocks noGrp="1" noChangeArrowheads="1"/>
          </p:cNvSpPr>
          <p:nvPr>
            <p:ph type="title"/>
          </p:nvPr>
        </p:nvSpPr>
        <p:spPr/>
        <p:txBody>
          <a:bodyPr/>
          <a:lstStyle/>
          <a:p>
            <a:r>
              <a:rPr lang="en-US"/>
              <a:t>Forwarding (aka Bypassing)</a:t>
            </a:r>
            <a:endParaRPr lang="en-AU"/>
          </a:p>
        </p:txBody>
      </p:sp>
      <p:sp>
        <p:nvSpPr>
          <p:cNvPr id="342019" name="Rectangle 3"/>
          <p:cNvSpPr>
            <a:spLocks noGrp="1" noChangeArrowheads="1"/>
          </p:cNvSpPr>
          <p:nvPr>
            <p:ph type="body" idx="1"/>
          </p:nvPr>
        </p:nvSpPr>
        <p:spPr>
          <a:xfrm>
            <a:off x="684213" y="1125538"/>
            <a:ext cx="8270875" cy="1766887"/>
          </a:xfrm>
        </p:spPr>
        <p:txBody>
          <a:bodyPr/>
          <a:lstStyle/>
          <a:p>
            <a:r>
              <a:rPr lang="en-US"/>
              <a:t>Use result when it is computed</a:t>
            </a:r>
          </a:p>
          <a:p>
            <a:pPr lvl="1"/>
            <a:r>
              <a:rPr lang="en-US"/>
              <a:t>Don’t wait for it to be stored in a register</a:t>
            </a:r>
          </a:p>
          <a:p>
            <a:pPr lvl="1"/>
            <a:r>
              <a:rPr lang="en-US"/>
              <a:t>Requires extra connections in the datapath</a:t>
            </a:r>
            <a:endParaRPr lang="en-AU"/>
          </a:p>
        </p:txBody>
      </p:sp>
      <p:sp>
        <p:nvSpPr>
          <p:cNvPr id="6" name="Date Placeholder 5"/>
          <p:cNvSpPr>
            <a:spLocks noGrp="1"/>
          </p:cNvSpPr>
          <p:nvPr>
            <p:ph type="dt" sz="half" idx="10"/>
          </p:nvPr>
        </p:nvSpPr>
        <p:spPr/>
        <p:txBody>
          <a:bodyPr/>
          <a:lstStyle/>
          <a:p>
            <a:fld id="{988C0A6C-EA87-A94C-B0E7-B3791C7785D2}"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 name="Footer Placeholder 3"/>
          <p:cNvSpPr>
            <a:spLocks noGrp="1"/>
          </p:cNvSpPr>
          <p:nvPr>
            <p:ph type="ftr" sz="quarter" idx="10"/>
          </p:nvPr>
        </p:nvSpPr>
        <p:spPr/>
        <p:txBody>
          <a:bodyPr/>
          <a:lstStyle/>
          <a:p>
            <a:r>
              <a:rPr lang="en-US" smtClean="0"/>
              <a:t>Fall 2010 -- Lecture #27</a:t>
            </a:r>
            <a:endParaRPr lang="en-AU"/>
          </a:p>
        </p:txBody>
      </p:sp>
      <p:sp>
        <p:nvSpPr>
          <p:cNvPr id="327682" name="Rectangle 2"/>
          <p:cNvSpPr>
            <a:spLocks noGrp="1" noChangeArrowheads="1"/>
          </p:cNvSpPr>
          <p:nvPr>
            <p:ph type="title"/>
          </p:nvPr>
        </p:nvSpPr>
        <p:spPr/>
        <p:txBody>
          <a:bodyPr/>
          <a:lstStyle/>
          <a:p>
            <a:r>
              <a:rPr lang="en-US" dirty="0" smtClean="0"/>
              <a:t>Single Cycle Performance</a:t>
            </a:r>
            <a:endParaRPr lang="en-AU" dirty="0"/>
          </a:p>
        </p:txBody>
      </p:sp>
      <p:sp>
        <p:nvSpPr>
          <p:cNvPr id="327683" name="Rectangle 3"/>
          <p:cNvSpPr>
            <a:spLocks noGrp="1" noChangeArrowheads="1"/>
          </p:cNvSpPr>
          <p:nvPr>
            <p:ph type="body" idx="1"/>
          </p:nvPr>
        </p:nvSpPr>
        <p:spPr>
          <a:xfrm>
            <a:off x="684213" y="1125538"/>
            <a:ext cx="8270875" cy="1786995"/>
          </a:xfrm>
        </p:spPr>
        <p:txBody>
          <a:bodyPr/>
          <a:lstStyle/>
          <a:p>
            <a:r>
              <a:rPr lang="en-US" sz="2800" dirty="0"/>
              <a:t>Assume time for</a:t>
            </a:r>
            <a:r>
              <a:rPr lang="en-US" sz="2800" dirty="0" smtClean="0"/>
              <a:t> actions are</a:t>
            </a:r>
          </a:p>
          <a:p>
            <a:pPr lvl="1"/>
            <a:r>
              <a:rPr lang="en-US" sz="2400" dirty="0"/>
              <a:t>100ps for register read or </a:t>
            </a:r>
            <a:r>
              <a:rPr lang="en-US" sz="2400" dirty="0" smtClean="0"/>
              <a:t>write; 200ps </a:t>
            </a:r>
            <a:r>
              <a:rPr lang="en-US" sz="2400" dirty="0"/>
              <a:t>for other</a:t>
            </a:r>
            <a:r>
              <a:rPr lang="en-US" sz="2400" dirty="0" smtClean="0"/>
              <a:t> events</a:t>
            </a:r>
          </a:p>
          <a:p>
            <a:r>
              <a:rPr lang="en-US" sz="2800" dirty="0" smtClean="0"/>
              <a:t>Clock rate is?</a:t>
            </a:r>
            <a:endParaRPr lang="en-US" sz="2800" dirty="0"/>
          </a:p>
        </p:txBody>
      </p:sp>
      <p:graphicFrame>
        <p:nvGraphicFramePr>
          <p:cNvPr id="327684" name="Group 4"/>
          <p:cNvGraphicFramePr>
            <a:graphicFrameLocks noGrp="1"/>
          </p:cNvGraphicFramePr>
          <p:nvPr/>
        </p:nvGraphicFramePr>
        <p:xfrm>
          <a:off x="395288" y="2661203"/>
          <a:ext cx="8353425" cy="2246631"/>
        </p:xfrm>
        <a:graphic>
          <a:graphicData uri="http://schemas.openxmlformats.org/drawingml/2006/table">
            <a:tbl>
              <a:tblPr/>
              <a:tblGrid>
                <a:gridCol w="1193800"/>
                <a:gridCol w="1192212"/>
                <a:gridCol w="1195388"/>
                <a:gridCol w="1190625"/>
                <a:gridCol w="1195387"/>
                <a:gridCol w="1192213"/>
                <a:gridCol w="1193800"/>
              </a:tblGrid>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Instr fetch</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read</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ALU op</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Memory access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Register write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Total time</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lw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800ps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sw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700ps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R-format</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600ps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beq</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500ps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Date Placeholder 5"/>
          <p:cNvSpPr>
            <a:spLocks noGrp="1"/>
          </p:cNvSpPr>
          <p:nvPr>
            <p:ph type="dt" sz="half" idx="10"/>
          </p:nvPr>
        </p:nvSpPr>
        <p:spPr/>
        <p:txBody>
          <a:bodyPr/>
          <a:lstStyle/>
          <a:p>
            <a:fld id="{CC010FD9-F86A-A442-92CA-D3714EE26CC3}" type="datetime1">
              <a:rPr lang="en-US" smtClean="0"/>
              <a:pPr/>
              <a:t>11/3/10</a:t>
            </a:fld>
            <a:endParaRPr lang="en-US" dirty="0"/>
          </a:p>
        </p:txBody>
      </p:sp>
      <p:sp>
        <p:nvSpPr>
          <p:cNvPr id="7" name="Slide Number Placeholder 6"/>
          <p:cNvSpPr>
            <a:spLocks noGrp="1"/>
          </p:cNvSpPr>
          <p:nvPr>
            <p:ph type="sldNum" sz="quarter" idx="12"/>
          </p:nvPr>
        </p:nvSpPr>
        <p:spPr>
          <a:xfrm>
            <a:off x="6553200" y="6492875"/>
            <a:ext cx="2133600" cy="365125"/>
          </a:xfrm>
        </p:spPr>
        <p:txBody>
          <a:bodyPr/>
          <a:lstStyle/>
          <a:p>
            <a:fld id="{3CC63E4C-4642-794D-A2FD-70F6B81535F5}" type="slidenum">
              <a:rPr lang="en-US" smtClean="0"/>
              <a:pPr/>
              <a:t>4</a:t>
            </a:fld>
            <a:endParaRPr lang="en-US" dirty="0"/>
          </a:p>
        </p:txBody>
      </p:sp>
      <p:sp>
        <p:nvSpPr>
          <p:cNvPr id="8" name="Rectangle 3"/>
          <p:cNvSpPr txBox="1">
            <a:spLocks noChangeArrowheads="1"/>
          </p:cNvSpPr>
          <p:nvPr/>
        </p:nvSpPr>
        <p:spPr>
          <a:xfrm>
            <a:off x="873125" y="5071005"/>
            <a:ext cx="8270875" cy="1786995"/>
          </a:xfrm>
          <a:prstGeom prst="rect">
            <a:avLst/>
          </a:prstGeom>
        </p:spPr>
        <p:txBody>
          <a:bodyPr vert="horz" lIns="91440" tIns="45720" rIns="91440" bIns="45720" rtlCol="0">
            <a:normAutofit/>
          </a:bodyPr>
          <a:lstStyle/>
          <a:p>
            <a:pPr>
              <a:buFont typeface="Arial"/>
              <a:buChar char="•"/>
            </a:pPr>
            <a:r>
              <a:rPr lang="en-US" sz="2800" dirty="0" smtClean="0"/>
              <a:t> What can we do to improve clock rate?</a:t>
            </a:r>
          </a:p>
          <a:p>
            <a:pPr>
              <a:buFont typeface="Arial"/>
              <a:buChar char="•"/>
            </a:pPr>
            <a:r>
              <a:rPr lang="en-US" sz="2800" dirty="0" smtClean="0"/>
              <a:t> Will this improve performance as well?</a:t>
            </a:r>
          </a:p>
          <a:p>
            <a:pPr lvl="1"/>
            <a:r>
              <a:rPr lang="en-US" sz="2400" dirty="0" smtClean="0"/>
              <a:t>Want increased clock rate to mean faster programs</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Fall 2010 -- Lecture #27</a:t>
            </a:r>
            <a:endParaRPr lang="en-AU"/>
          </a:p>
        </p:txBody>
      </p:sp>
      <p:pic>
        <p:nvPicPr>
          <p:cNvPr id="344070" name="Picture 6" descr="f04-30-P374493"/>
          <p:cNvPicPr>
            <a:picLocks noChangeAspect="1" noChangeArrowheads="1"/>
          </p:cNvPicPr>
          <p:nvPr/>
        </p:nvPicPr>
        <p:blipFill>
          <a:blip r:embed="rId3"/>
          <a:srcRect/>
          <a:stretch>
            <a:fillRect/>
          </a:stretch>
        </p:blipFill>
        <p:spPr bwMode="auto">
          <a:xfrm>
            <a:off x="1331913" y="3141663"/>
            <a:ext cx="6586537" cy="2598737"/>
          </a:xfrm>
          <a:prstGeom prst="rect">
            <a:avLst/>
          </a:prstGeom>
          <a:noFill/>
        </p:spPr>
      </p:pic>
      <p:sp>
        <p:nvSpPr>
          <p:cNvPr id="344066" name="Rectangle 2"/>
          <p:cNvSpPr>
            <a:spLocks noGrp="1" noChangeArrowheads="1"/>
          </p:cNvSpPr>
          <p:nvPr>
            <p:ph type="title"/>
          </p:nvPr>
        </p:nvSpPr>
        <p:spPr/>
        <p:txBody>
          <a:bodyPr/>
          <a:lstStyle/>
          <a:p>
            <a:r>
              <a:rPr lang="en-US"/>
              <a:t>Load-Use Data Hazard</a:t>
            </a:r>
            <a:endParaRPr lang="en-AU"/>
          </a:p>
        </p:txBody>
      </p:sp>
      <p:sp>
        <p:nvSpPr>
          <p:cNvPr id="344067" name="Rectangle 3"/>
          <p:cNvSpPr>
            <a:spLocks noGrp="1" noChangeArrowheads="1"/>
          </p:cNvSpPr>
          <p:nvPr>
            <p:ph type="body" idx="1"/>
          </p:nvPr>
        </p:nvSpPr>
        <p:spPr>
          <a:xfrm>
            <a:off x="684213" y="1125538"/>
            <a:ext cx="8270875" cy="1843087"/>
          </a:xfrm>
        </p:spPr>
        <p:txBody>
          <a:bodyPr/>
          <a:lstStyle/>
          <a:p>
            <a:r>
              <a:rPr lang="en-US"/>
              <a:t>Can’t always avoid stalls by forwarding</a:t>
            </a:r>
          </a:p>
          <a:p>
            <a:pPr lvl="1"/>
            <a:r>
              <a:rPr lang="en-US"/>
              <a:t>If value not computed when needed</a:t>
            </a:r>
          </a:p>
          <a:p>
            <a:pPr lvl="1"/>
            <a:r>
              <a:rPr lang="en-US"/>
              <a:t>Can’t forward backward in time!</a:t>
            </a:r>
            <a:endParaRPr lang="en-AU"/>
          </a:p>
        </p:txBody>
      </p:sp>
      <p:sp>
        <p:nvSpPr>
          <p:cNvPr id="6" name="Date Placeholder 5"/>
          <p:cNvSpPr>
            <a:spLocks noGrp="1"/>
          </p:cNvSpPr>
          <p:nvPr>
            <p:ph type="dt" sz="half" idx="10"/>
          </p:nvPr>
        </p:nvSpPr>
        <p:spPr/>
        <p:txBody>
          <a:bodyPr/>
          <a:lstStyle/>
          <a:p>
            <a:fld id="{A86EF579-8DBD-4542-97AB-2C7736E7AE02}"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smtClean="0"/>
              <a:t>Fall 2010 -- Lecture #27</a:t>
            </a:r>
            <a:endParaRPr lang="en-AU"/>
          </a:p>
        </p:txBody>
      </p:sp>
      <p:sp>
        <p:nvSpPr>
          <p:cNvPr id="346114" name="Rectangle 2"/>
          <p:cNvSpPr>
            <a:spLocks noGrp="1" noChangeArrowheads="1"/>
          </p:cNvSpPr>
          <p:nvPr>
            <p:ph type="title"/>
          </p:nvPr>
        </p:nvSpPr>
        <p:spPr/>
        <p:txBody>
          <a:bodyPr/>
          <a:lstStyle/>
          <a:p>
            <a:r>
              <a:rPr lang="en-US" sz="4000"/>
              <a:t>Code Scheduling to Avoid Stalls</a:t>
            </a:r>
            <a:endParaRPr lang="en-AU" sz="4000"/>
          </a:p>
        </p:txBody>
      </p:sp>
      <p:sp>
        <p:nvSpPr>
          <p:cNvPr id="346115" name="Rectangle 3"/>
          <p:cNvSpPr>
            <a:spLocks noGrp="1" noChangeArrowheads="1"/>
          </p:cNvSpPr>
          <p:nvPr>
            <p:ph type="body" idx="1"/>
          </p:nvPr>
        </p:nvSpPr>
        <p:spPr>
          <a:xfrm>
            <a:off x="684213" y="1125538"/>
            <a:ext cx="8270875" cy="1843087"/>
          </a:xfrm>
        </p:spPr>
        <p:txBody>
          <a:bodyPr/>
          <a:lstStyle/>
          <a:p>
            <a:r>
              <a:rPr lang="en-US"/>
              <a:t>Reorder code to avoid use of load result in the next instruction</a:t>
            </a:r>
          </a:p>
          <a:p>
            <a:r>
              <a:rPr lang="en-US"/>
              <a:t>C code for </a:t>
            </a:r>
            <a:r>
              <a:rPr lang="en-US">
                <a:latin typeface="Lucida Console" charset="0"/>
              </a:rPr>
              <a:t>A = B + E; C = B + F;</a:t>
            </a:r>
            <a:endParaRPr lang="en-AU">
              <a:latin typeface="Lucida Console" charset="0"/>
            </a:endParaRPr>
          </a:p>
        </p:txBody>
      </p:sp>
      <p:sp>
        <p:nvSpPr>
          <p:cNvPr id="346116" name="Text Box 4"/>
          <p:cNvSpPr txBox="1">
            <a:spLocks noChangeArrowheads="1"/>
          </p:cNvSpPr>
          <p:nvPr/>
        </p:nvSpPr>
        <p:spPr bwMode="auto">
          <a:xfrm>
            <a:off x="2146300" y="3225800"/>
            <a:ext cx="2794000" cy="2587625"/>
          </a:xfrm>
          <a:prstGeom prst="rect">
            <a:avLst/>
          </a:prstGeom>
          <a:solidFill>
            <a:srgbClr val="F2F2F2"/>
          </a:solidFill>
          <a:ln w="9525">
            <a:noFill/>
            <a:miter lim="800000"/>
            <a:headEnd/>
            <a:tailEnd/>
          </a:ln>
          <a:effectLst/>
        </p:spPr>
        <p:txBody>
          <a:bodyPr wrap="none">
            <a:prstTxWarp prst="textNoShape">
              <a:avLst/>
            </a:prstTxWarp>
            <a:spAutoFit/>
          </a:bodyPr>
          <a:lstStyle/>
          <a:p>
            <a:pPr algn="l" defTabSz="628650">
              <a:spcBef>
                <a:spcPct val="20000"/>
              </a:spcBef>
            </a:pPr>
            <a:r>
              <a:rPr lang="en-US" sz="2000" dirty="0" err="1">
                <a:latin typeface="Lucida Console" charset="0"/>
              </a:rPr>
              <a:t>lw</a:t>
            </a:r>
            <a:r>
              <a:rPr lang="en-US" sz="2000" dirty="0">
                <a:latin typeface="Lucida Console" charset="0"/>
              </a:rPr>
              <a:t>	$t1, 0($t0)</a:t>
            </a:r>
          </a:p>
          <a:p>
            <a:pPr algn="l" defTabSz="628650">
              <a:spcBef>
                <a:spcPct val="20000"/>
              </a:spcBef>
            </a:pPr>
            <a:r>
              <a:rPr lang="en-US" sz="2000" dirty="0" err="1">
                <a:latin typeface="Lucida Console" charset="0"/>
              </a:rPr>
              <a:t>lw</a:t>
            </a:r>
            <a:r>
              <a:rPr lang="en-US" sz="2000" dirty="0">
                <a:latin typeface="Lucida Console" charset="0"/>
              </a:rPr>
              <a:t>	</a:t>
            </a:r>
            <a:r>
              <a:rPr lang="en-US" sz="2000" dirty="0">
                <a:solidFill>
                  <a:srgbClr val="FF0000"/>
                </a:solidFill>
                <a:latin typeface="Lucida Console" charset="0"/>
              </a:rPr>
              <a:t>$t2</a:t>
            </a:r>
            <a:r>
              <a:rPr lang="en-US" sz="2000" dirty="0">
                <a:latin typeface="Lucida Console" charset="0"/>
              </a:rPr>
              <a:t>, 4($t0)</a:t>
            </a:r>
          </a:p>
          <a:p>
            <a:pPr algn="l" defTabSz="628650">
              <a:spcBef>
                <a:spcPct val="20000"/>
              </a:spcBef>
            </a:pPr>
            <a:r>
              <a:rPr lang="en-US" sz="2000" dirty="0">
                <a:latin typeface="Lucida Console" charset="0"/>
              </a:rPr>
              <a:t>add	$t3, $t1, </a:t>
            </a:r>
            <a:r>
              <a:rPr lang="en-US" sz="2000" dirty="0">
                <a:solidFill>
                  <a:srgbClr val="FF0000"/>
                </a:solidFill>
                <a:latin typeface="Lucida Console" charset="0"/>
              </a:rPr>
              <a:t>$t2</a:t>
            </a:r>
          </a:p>
          <a:p>
            <a:pPr algn="l" defTabSz="628650">
              <a:spcBef>
                <a:spcPct val="20000"/>
              </a:spcBef>
            </a:pPr>
            <a:r>
              <a:rPr lang="en-US" sz="2000" dirty="0" err="1">
                <a:latin typeface="Lucida Console" charset="0"/>
              </a:rPr>
              <a:t>sw</a:t>
            </a:r>
            <a:r>
              <a:rPr lang="en-US" sz="2000" dirty="0">
                <a:latin typeface="Lucida Console" charset="0"/>
              </a:rPr>
              <a:t>	$t3, 12($t0)</a:t>
            </a:r>
          </a:p>
          <a:p>
            <a:pPr algn="l" defTabSz="628650">
              <a:spcBef>
                <a:spcPct val="20000"/>
              </a:spcBef>
            </a:pPr>
            <a:r>
              <a:rPr lang="en-US" sz="2000" dirty="0" err="1">
                <a:latin typeface="Lucida Console" charset="0"/>
              </a:rPr>
              <a:t>lw</a:t>
            </a:r>
            <a:r>
              <a:rPr lang="en-US" sz="2000" dirty="0">
                <a:latin typeface="Lucida Console" charset="0"/>
              </a:rPr>
              <a:t>	</a:t>
            </a:r>
            <a:r>
              <a:rPr lang="en-US" sz="2000" dirty="0">
                <a:solidFill>
                  <a:srgbClr val="FF0000"/>
                </a:solidFill>
                <a:latin typeface="Lucida Console" charset="0"/>
              </a:rPr>
              <a:t>$t4</a:t>
            </a:r>
            <a:r>
              <a:rPr lang="en-US" sz="2000" dirty="0">
                <a:latin typeface="Lucida Console" charset="0"/>
              </a:rPr>
              <a:t>, 8($t0)</a:t>
            </a:r>
          </a:p>
          <a:p>
            <a:pPr algn="l" defTabSz="628650">
              <a:spcBef>
                <a:spcPct val="20000"/>
              </a:spcBef>
            </a:pPr>
            <a:r>
              <a:rPr lang="en-US" sz="2000" dirty="0">
                <a:latin typeface="Lucida Console" charset="0"/>
              </a:rPr>
              <a:t>add	$t5, $t1, </a:t>
            </a:r>
            <a:r>
              <a:rPr lang="en-US" sz="2000" dirty="0">
                <a:solidFill>
                  <a:srgbClr val="FF0000"/>
                </a:solidFill>
                <a:latin typeface="Lucida Console" charset="0"/>
              </a:rPr>
              <a:t>$t4</a:t>
            </a:r>
          </a:p>
          <a:p>
            <a:pPr algn="l" defTabSz="628650">
              <a:spcBef>
                <a:spcPct val="20000"/>
              </a:spcBef>
            </a:pPr>
            <a:r>
              <a:rPr lang="en-US" sz="2000" dirty="0" err="1">
                <a:latin typeface="Lucida Console" charset="0"/>
              </a:rPr>
              <a:t>sw</a:t>
            </a:r>
            <a:r>
              <a:rPr lang="en-US" sz="2000" dirty="0">
                <a:latin typeface="Lucida Console" charset="0"/>
              </a:rPr>
              <a:t>	$t5, 16($t0)</a:t>
            </a:r>
            <a:endParaRPr lang="en-AU" sz="2000" dirty="0">
              <a:latin typeface="Lucida Console" charset="0"/>
            </a:endParaRPr>
          </a:p>
        </p:txBody>
      </p:sp>
      <p:sp>
        <p:nvSpPr>
          <p:cNvPr id="346117" name="AutoShape 5"/>
          <p:cNvSpPr>
            <a:spLocks/>
          </p:cNvSpPr>
          <p:nvPr/>
        </p:nvSpPr>
        <p:spPr bwMode="auto">
          <a:xfrm>
            <a:off x="777875" y="4078288"/>
            <a:ext cx="914400" cy="401637"/>
          </a:xfrm>
          <a:prstGeom prst="borderCallout1">
            <a:avLst>
              <a:gd name="adj1" fmla="val 28458"/>
              <a:gd name="adj2" fmla="val 108333"/>
              <a:gd name="adj3" fmla="val 25296"/>
              <a:gd name="adj4" fmla="val 147917"/>
            </a:avLst>
          </a:prstGeom>
          <a:solidFill>
            <a:srgbClr val="E6B9B8"/>
          </a:solidFill>
          <a:ln w="9525">
            <a:solidFill>
              <a:schemeClr val="tx1"/>
            </a:solidFill>
            <a:miter lim="800000"/>
            <a:headEnd/>
            <a:tailEnd type="triangle" w="med" len="med"/>
          </a:ln>
          <a:effectLst/>
        </p:spPr>
        <p:txBody>
          <a:bodyPr>
            <a:prstTxWarp prst="textNoShape">
              <a:avLst/>
            </a:prstTxWarp>
          </a:bodyPr>
          <a:lstStyle/>
          <a:p>
            <a:r>
              <a:rPr lang="en-US" sz="1800"/>
              <a:t>stall</a:t>
            </a:r>
            <a:endParaRPr lang="en-AU" sz="1800"/>
          </a:p>
        </p:txBody>
      </p:sp>
      <p:sp>
        <p:nvSpPr>
          <p:cNvPr id="346118" name="AutoShape 6"/>
          <p:cNvSpPr>
            <a:spLocks/>
          </p:cNvSpPr>
          <p:nvPr/>
        </p:nvSpPr>
        <p:spPr bwMode="auto">
          <a:xfrm>
            <a:off x="777875" y="5157788"/>
            <a:ext cx="914400" cy="401637"/>
          </a:xfrm>
          <a:prstGeom prst="borderCallout1">
            <a:avLst>
              <a:gd name="adj1" fmla="val 28458"/>
              <a:gd name="adj2" fmla="val 108333"/>
              <a:gd name="adj3" fmla="val 25296"/>
              <a:gd name="adj4" fmla="val 147917"/>
            </a:avLst>
          </a:prstGeom>
          <a:solidFill>
            <a:schemeClr val="accent2">
              <a:lumMod val="40000"/>
              <a:lumOff val="60000"/>
            </a:schemeClr>
          </a:solidFill>
          <a:ln w="9525">
            <a:solidFill>
              <a:schemeClr val="tx1"/>
            </a:solidFill>
            <a:miter lim="800000"/>
            <a:headEnd/>
            <a:tailEnd type="triangle" w="med" len="med"/>
          </a:ln>
          <a:effectLst/>
        </p:spPr>
        <p:txBody>
          <a:bodyPr>
            <a:prstTxWarp prst="textNoShape">
              <a:avLst/>
            </a:prstTxWarp>
          </a:bodyPr>
          <a:lstStyle/>
          <a:p>
            <a:r>
              <a:rPr lang="en-US" sz="1800"/>
              <a:t>stall</a:t>
            </a:r>
            <a:endParaRPr lang="en-AU" sz="1800"/>
          </a:p>
        </p:txBody>
      </p:sp>
      <p:sp>
        <p:nvSpPr>
          <p:cNvPr id="346119" name="Text Box 7"/>
          <p:cNvSpPr txBox="1">
            <a:spLocks noChangeArrowheads="1"/>
          </p:cNvSpPr>
          <p:nvPr/>
        </p:nvSpPr>
        <p:spPr bwMode="auto">
          <a:xfrm>
            <a:off x="5457825" y="3225800"/>
            <a:ext cx="2794000" cy="2587625"/>
          </a:xfrm>
          <a:prstGeom prst="rect">
            <a:avLst/>
          </a:prstGeom>
          <a:solidFill>
            <a:schemeClr val="bg1">
              <a:lumMod val="95000"/>
            </a:schemeClr>
          </a:solidFill>
          <a:ln w="9525">
            <a:noFill/>
            <a:miter lim="800000"/>
            <a:headEnd/>
            <a:tailEnd/>
          </a:ln>
          <a:effectLst/>
        </p:spPr>
        <p:txBody>
          <a:bodyPr wrap="none">
            <a:prstTxWarp prst="textNoShape">
              <a:avLst/>
            </a:prstTxWarp>
            <a:spAutoFit/>
          </a:bodyPr>
          <a:lstStyle/>
          <a:p>
            <a:pPr algn="l" defTabSz="628650">
              <a:spcBef>
                <a:spcPct val="20000"/>
              </a:spcBef>
            </a:pPr>
            <a:r>
              <a:rPr lang="en-US" sz="2000" dirty="0" err="1">
                <a:latin typeface="Lucida Console" charset="0"/>
              </a:rPr>
              <a:t>lw</a:t>
            </a:r>
            <a:r>
              <a:rPr lang="en-US" sz="2000" dirty="0">
                <a:latin typeface="Lucida Console" charset="0"/>
              </a:rPr>
              <a:t>	$t1, 0($t0)</a:t>
            </a:r>
          </a:p>
          <a:p>
            <a:pPr algn="l" defTabSz="628650">
              <a:spcBef>
                <a:spcPct val="20000"/>
              </a:spcBef>
            </a:pPr>
            <a:r>
              <a:rPr lang="en-US" sz="2000" dirty="0" err="1">
                <a:latin typeface="Lucida Console" charset="0"/>
              </a:rPr>
              <a:t>lw</a:t>
            </a:r>
            <a:r>
              <a:rPr lang="en-US" sz="2000" dirty="0">
                <a:latin typeface="Lucida Console" charset="0"/>
              </a:rPr>
              <a:t>	</a:t>
            </a:r>
            <a:r>
              <a:rPr lang="en-US" sz="2000" dirty="0">
                <a:solidFill>
                  <a:srgbClr val="FF0000"/>
                </a:solidFill>
                <a:latin typeface="Lucida Console" charset="0"/>
              </a:rPr>
              <a:t>$t2</a:t>
            </a:r>
            <a:r>
              <a:rPr lang="en-US" sz="2000" dirty="0">
                <a:latin typeface="Lucida Console" charset="0"/>
              </a:rPr>
              <a:t>, 4($t0)</a:t>
            </a:r>
          </a:p>
          <a:p>
            <a:pPr algn="l" defTabSz="628650">
              <a:spcBef>
                <a:spcPct val="20000"/>
              </a:spcBef>
            </a:pPr>
            <a:r>
              <a:rPr lang="en-US" sz="2000" dirty="0" err="1">
                <a:latin typeface="Lucida Console" charset="0"/>
              </a:rPr>
              <a:t>lw</a:t>
            </a:r>
            <a:r>
              <a:rPr lang="en-US" sz="2000" dirty="0">
                <a:latin typeface="Lucida Console" charset="0"/>
              </a:rPr>
              <a:t>	</a:t>
            </a:r>
            <a:r>
              <a:rPr lang="en-US" sz="2000" dirty="0">
                <a:solidFill>
                  <a:srgbClr val="FF0000"/>
                </a:solidFill>
                <a:latin typeface="Lucida Console" charset="0"/>
              </a:rPr>
              <a:t>$t4</a:t>
            </a:r>
            <a:r>
              <a:rPr lang="en-US" sz="2000" dirty="0">
                <a:latin typeface="Lucida Console" charset="0"/>
              </a:rPr>
              <a:t>, 8($t0)</a:t>
            </a:r>
          </a:p>
          <a:p>
            <a:pPr algn="l" defTabSz="628650">
              <a:spcBef>
                <a:spcPct val="20000"/>
              </a:spcBef>
            </a:pPr>
            <a:r>
              <a:rPr lang="en-US" sz="2000" dirty="0">
                <a:latin typeface="Lucida Console" charset="0"/>
              </a:rPr>
              <a:t>add	$t3, $t1, </a:t>
            </a:r>
            <a:r>
              <a:rPr lang="en-US" sz="2000" dirty="0">
                <a:solidFill>
                  <a:srgbClr val="FF0000"/>
                </a:solidFill>
                <a:latin typeface="Lucida Console" charset="0"/>
              </a:rPr>
              <a:t>$t2</a:t>
            </a:r>
          </a:p>
          <a:p>
            <a:pPr algn="l" defTabSz="628650">
              <a:spcBef>
                <a:spcPct val="20000"/>
              </a:spcBef>
            </a:pPr>
            <a:r>
              <a:rPr lang="en-US" sz="2000" dirty="0" err="1">
                <a:latin typeface="Lucida Console" charset="0"/>
              </a:rPr>
              <a:t>sw</a:t>
            </a:r>
            <a:r>
              <a:rPr lang="en-US" sz="2000" dirty="0">
                <a:latin typeface="Lucida Console" charset="0"/>
              </a:rPr>
              <a:t>	$t3, 12($t0)</a:t>
            </a:r>
          </a:p>
          <a:p>
            <a:pPr algn="l" defTabSz="628650">
              <a:spcBef>
                <a:spcPct val="20000"/>
              </a:spcBef>
            </a:pPr>
            <a:r>
              <a:rPr lang="en-US" sz="2000" dirty="0">
                <a:latin typeface="Lucida Console" charset="0"/>
              </a:rPr>
              <a:t>add	$t5, $t1, </a:t>
            </a:r>
            <a:r>
              <a:rPr lang="en-US" sz="2000" dirty="0">
                <a:solidFill>
                  <a:srgbClr val="FF0000"/>
                </a:solidFill>
                <a:latin typeface="Lucida Console" charset="0"/>
              </a:rPr>
              <a:t>$t4</a:t>
            </a:r>
          </a:p>
          <a:p>
            <a:pPr algn="l" defTabSz="628650">
              <a:spcBef>
                <a:spcPct val="20000"/>
              </a:spcBef>
            </a:pPr>
            <a:r>
              <a:rPr lang="en-US" sz="2000" dirty="0" err="1">
                <a:latin typeface="Lucida Console" charset="0"/>
              </a:rPr>
              <a:t>sw</a:t>
            </a:r>
            <a:r>
              <a:rPr lang="en-US" sz="2000" dirty="0">
                <a:latin typeface="Lucida Console" charset="0"/>
              </a:rPr>
              <a:t>	$t5, 16($t0)</a:t>
            </a:r>
            <a:endParaRPr lang="en-AU" sz="2000" dirty="0">
              <a:latin typeface="Lucida Console" charset="0"/>
            </a:endParaRPr>
          </a:p>
        </p:txBody>
      </p:sp>
      <p:sp>
        <p:nvSpPr>
          <p:cNvPr id="346120" name="Line 8"/>
          <p:cNvSpPr>
            <a:spLocks noChangeShapeType="1"/>
          </p:cNvSpPr>
          <p:nvPr/>
        </p:nvSpPr>
        <p:spPr bwMode="auto">
          <a:xfrm flipV="1">
            <a:off x="4572000" y="4221163"/>
            <a:ext cx="936625" cy="647700"/>
          </a:xfrm>
          <a:prstGeom prst="line">
            <a:avLst/>
          </a:prstGeom>
          <a:noFill/>
          <a:ln w="28575">
            <a:solidFill>
              <a:schemeClr val="hlink"/>
            </a:solidFill>
            <a:round/>
            <a:headEnd/>
            <a:tailEnd type="triangle" w="med" len="med"/>
          </a:ln>
          <a:effectLst/>
        </p:spPr>
        <p:txBody>
          <a:bodyPr>
            <a:prstTxWarp prst="textNoShape">
              <a:avLst/>
            </a:prstTxWarp>
          </a:bodyPr>
          <a:lstStyle/>
          <a:p>
            <a:endParaRPr lang="en-US"/>
          </a:p>
        </p:txBody>
      </p:sp>
      <p:sp>
        <p:nvSpPr>
          <p:cNvPr id="346121" name="Oval 9"/>
          <p:cNvSpPr>
            <a:spLocks noChangeArrowheads="1"/>
          </p:cNvSpPr>
          <p:nvPr/>
        </p:nvSpPr>
        <p:spPr bwMode="auto">
          <a:xfrm>
            <a:off x="2771775" y="35734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2" name="Oval 10"/>
          <p:cNvSpPr>
            <a:spLocks noChangeArrowheads="1"/>
          </p:cNvSpPr>
          <p:nvPr/>
        </p:nvSpPr>
        <p:spPr bwMode="auto">
          <a:xfrm>
            <a:off x="4284663" y="39338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3" name="Oval 11"/>
          <p:cNvSpPr>
            <a:spLocks noChangeArrowheads="1"/>
          </p:cNvSpPr>
          <p:nvPr/>
        </p:nvSpPr>
        <p:spPr bwMode="auto">
          <a:xfrm>
            <a:off x="2771775" y="46529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4" name="Oval 12"/>
          <p:cNvSpPr>
            <a:spLocks noChangeArrowheads="1"/>
          </p:cNvSpPr>
          <p:nvPr/>
        </p:nvSpPr>
        <p:spPr bwMode="auto">
          <a:xfrm>
            <a:off x="4284663" y="50133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5" name="Oval 13"/>
          <p:cNvSpPr>
            <a:spLocks noChangeArrowheads="1"/>
          </p:cNvSpPr>
          <p:nvPr/>
        </p:nvSpPr>
        <p:spPr bwMode="auto">
          <a:xfrm>
            <a:off x="6084888" y="3573463"/>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6" name="Oval 14"/>
          <p:cNvSpPr>
            <a:spLocks noChangeArrowheads="1"/>
          </p:cNvSpPr>
          <p:nvPr/>
        </p:nvSpPr>
        <p:spPr bwMode="auto">
          <a:xfrm>
            <a:off x="7596188" y="4292600"/>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7" name="Oval 15"/>
          <p:cNvSpPr>
            <a:spLocks noChangeArrowheads="1"/>
          </p:cNvSpPr>
          <p:nvPr/>
        </p:nvSpPr>
        <p:spPr bwMode="auto">
          <a:xfrm>
            <a:off x="7596188" y="50133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8" name="Oval 16"/>
          <p:cNvSpPr>
            <a:spLocks noChangeArrowheads="1"/>
          </p:cNvSpPr>
          <p:nvPr/>
        </p:nvSpPr>
        <p:spPr bwMode="auto">
          <a:xfrm>
            <a:off x="6084888" y="3933825"/>
            <a:ext cx="647700" cy="431800"/>
          </a:xfrm>
          <a:prstGeom prst="ellips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346129" name="Line 17"/>
          <p:cNvSpPr>
            <a:spLocks noChangeShapeType="1"/>
          </p:cNvSpPr>
          <p:nvPr/>
        </p:nvSpPr>
        <p:spPr bwMode="auto">
          <a:xfrm>
            <a:off x="3409950" y="3819525"/>
            <a:ext cx="879475" cy="292100"/>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0" name="Line 18"/>
          <p:cNvSpPr>
            <a:spLocks noChangeShapeType="1"/>
          </p:cNvSpPr>
          <p:nvPr/>
        </p:nvSpPr>
        <p:spPr bwMode="auto">
          <a:xfrm>
            <a:off x="3400425" y="4918075"/>
            <a:ext cx="903288" cy="215900"/>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1" name="Line 19"/>
          <p:cNvSpPr>
            <a:spLocks noChangeShapeType="1"/>
          </p:cNvSpPr>
          <p:nvPr/>
        </p:nvSpPr>
        <p:spPr bwMode="auto">
          <a:xfrm>
            <a:off x="6726238" y="3829050"/>
            <a:ext cx="895350" cy="608013"/>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2" name="Line 20"/>
          <p:cNvSpPr>
            <a:spLocks noChangeShapeType="1"/>
          </p:cNvSpPr>
          <p:nvPr/>
        </p:nvSpPr>
        <p:spPr bwMode="auto">
          <a:xfrm>
            <a:off x="6654800" y="4287838"/>
            <a:ext cx="966788" cy="846137"/>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346133" name="Text Box 21"/>
          <p:cNvSpPr txBox="1">
            <a:spLocks noChangeArrowheads="1"/>
          </p:cNvSpPr>
          <p:nvPr/>
        </p:nvSpPr>
        <p:spPr bwMode="auto">
          <a:xfrm>
            <a:off x="6300788" y="5876925"/>
            <a:ext cx="1146175" cy="376238"/>
          </a:xfrm>
          <a:prstGeom prst="rect">
            <a:avLst/>
          </a:prstGeom>
          <a:solidFill>
            <a:schemeClr val="accent1"/>
          </a:solidFill>
          <a:ln w="9525">
            <a:solidFill>
              <a:schemeClr val="tx1"/>
            </a:solidFill>
            <a:miter lim="800000"/>
            <a:headEnd/>
            <a:tailEnd/>
          </a:ln>
          <a:effectLst/>
        </p:spPr>
        <p:txBody>
          <a:bodyPr wrap="none">
            <a:prstTxWarp prst="textNoShape">
              <a:avLst/>
            </a:prstTxWarp>
            <a:spAutoFit/>
          </a:bodyPr>
          <a:lstStyle/>
          <a:p>
            <a:pPr algn="l"/>
            <a:r>
              <a:rPr lang="en-US" sz="1800"/>
              <a:t>11 cycles</a:t>
            </a:r>
            <a:endParaRPr lang="en-AU" sz="1800"/>
          </a:p>
        </p:txBody>
      </p:sp>
      <p:sp>
        <p:nvSpPr>
          <p:cNvPr id="346134" name="Text Box 22"/>
          <p:cNvSpPr txBox="1">
            <a:spLocks noChangeArrowheads="1"/>
          </p:cNvSpPr>
          <p:nvPr/>
        </p:nvSpPr>
        <p:spPr bwMode="auto">
          <a:xfrm>
            <a:off x="2987675" y="5876925"/>
            <a:ext cx="1146175" cy="376238"/>
          </a:xfrm>
          <a:prstGeom prst="rect">
            <a:avLst/>
          </a:prstGeom>
          <a:solidFill>
            <a:schemeClr val="accent1"/>
          </a:solidFill>
          <a:ln w="9525">
            <a:solidFill>
              <a:schemeClr val="tx1"/>
            </a:solidFill>
            <a:miter lim="800000"/>
            <a:headEnd/>
            <a:tailEnd/>
          </a:ln>
          <a:effectLst/>
        </p:spPr>
        <p:txBody>
          <a:bodyPr wrap="none">
            <a:prstTxWarp prst="textNoShape">
              <a:avLst/>
            </a:prstTxWarp>
            <a:spAutoFit/>
          </a:bodyPr>
          <a:lstStyle/>
          <a:p>
            <a:pPr algn="l"/>
            <a:r>
              <a:rPr lang="en-US" sz="1800"/>
              <a:t>13 cycles</a:t>
            </a:r>
            <a:endParaRPr lang="en-AU" sz="1800"/>
          </a:p>
        </p:txBody>
      </p:sp>
      <p:sp>
        <p:nvSpPr>
          <p:cNvPr id="24" name="Date Placeholder 23"/>
          <p:cNvSpPr>
            <a:spLocks noGrp="1"/>
          </p:cNvSpPr>
          <p:nvPr>
            <p:ph type="dt" sz="half" idx="10"/>
          </p:nvPr>
        </p:nvSpPr>
        <p:spPr/>
        <p:txBody>
          <a:bodyPr/>
          <a:lstStyle/>
          <a:p>
            <a:fld id="{1D91E831-58EB-BC4A-AC43-9E69AF2254F3}" type="datetime1">
              <a:rPr lang="en-US" smtClean="0"/>
              <a:pPr/>
              <a:t>11/3/10</a:t>
            </a:fld>
            <a:endParaRPr lang="en-US" dirty="0"/>
          </a:p>
        </p:txBody>
      </p:sp>
      <p:sp>
        <p:nvSpPr>
          <p:cNvPr id="25" name="Slide Number Placeholder 24"/>
          <p:cNvSpPr>
            <a:spLocks noGrp="1"/>
          </p:cNvSpPr>
          <p:nvPr>
            <p:ph type="sldNum" sz="quarter" idx="12"/>
          </p:nvPr>
        </p:nvSpPr>
        <p:spPr/>
        <p:txBody>
          <a:bodyPr/>
          <a:lstStyle/>
          <a:p>
            <a:fld id="{3CC63E4C-4642-794D-A2FD-70F6B81535F5}"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51491" name="Rectangle 3"/>
          <p:cNvSpPr>
            <a:spLocks noChangeArrowheads="1"/>
          </p:cNvSpPr>
          <p:nvPr/>
        </p:nvSpPr>
        <p:spPr bwMode="auto">
          <a:xfrm>
            <a:off x="0" y="1992489"/>
            <a:ext cx="7467600" cy="1556323"/>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buFont typeface="+mj-lt"/>
              <a:buAutoNum type="romanUcPeriod"/>
              <a:tabLst>
                <a:tab pos="738188" algn="l"/>
              </a:tabLst>
            </a:pPr>
            <a:r>
              <a:rPr lang="en-US" sz="2400" b="1" dirty="0">
                <a:solidFill>
                  <a:schemeClr val="tx1"/>
                </a:solidFill>
                <a:latin typeface="18 VAG Rounded Bold   07390"/>
              </a:rPr>
              <a:t>Thanks to pipelining, I have </a:t>
            </a:r>
            <a:r>
              <a:rPr lang="en-US" sz="2400" b="1" u="sng" dirty="0">
                <a:solidFill>
                  <a:schemeClr val="accent2"/>
                </a:solidFill>
                <a:latin typeface="18 VAG Rounded Bold   07390"/>
              </a:rPr>
              <a:t>reduced the time</a:t>
            </a:r>
            <a:r>
              <a:rPr lang="en-US" sz="2400" b="1" dirty="0">
                <a:solidFill>
                  <a:schemeClr val="accent2"/>
                </a:solidFill>
                <a:latin typeface="18 VAG Rounded Bold   07390"/>
              </a:rPr>
              <a:t> </a:t>
            </a:r>
            <a:r>
              <a:rPr lang="en-US" sz="2400" b="1" dirty="0">
                <a:solidFill>
                  <a:schemeClr val="tx1"/>
                </a:solidFill>
                <a:latin typeface="18 VAG Rounded Bold   07390"/>
              </a:rPr>
              <a:t>it took me to wash my one shirt.</a:t>
            </a:r>
          </a:p>
          <a:p>
            <a:pPr marL="609600" indent="-609600">
              <a:lnSpc>
                <a:spcPct val="85000"/>
              </a:lnSpc>
              <a:spcBef>
                <a:spcPct val="65000"/>
              </a:spcBef>
              <a:buSzPct val="100000"/>
              <a:buFont typeface="+mj-lt"/>
              <a:buAutoNum type="romanUcPeriod"/>
              <a:tabLst>
                <a:tab pos="738188" algn="l"/>
              </a:tabLst>
            </a:pPr>
            <a:r>
              <a:rPr lang="en-US" sz="2400" b="1" dirty="0">
                <a:solidFill>
                  <a:schemeClr val="tx1"/>
                </a:solidFill>
                <a:latin typeface="18 VAG Rounded Bold   07390"/>
              </a:rPr>
              <a:t>Longer pipelines are </a:t>
            </a:r>
            <a:r>
              <a:rPr lang="en-US" sz="2400" b="1" u="sng" dirty="0">
                <a:solidFill>
                  <a:schemeClr val="accent2"/>
                </a:solidFill>
                <a:latin typeface="18 VAG Rounded Bold   07390"/>
              </a:rPr>
              <a:t>always a win</a:t>
            </a:r>
            <a:r>
              <a:rPr lang="en-US" sz="2400" b="1" dirty="0">
                <a:solidFill>
                  <a:schemeClr val="accent2"/>
                </a:solidFill>
                <a:latin typeface="18 VAG Rounded Bold   07390"/>
              </a:rPr>
              <a:t> </a:t>
            </a:r>
            <a:r>
              <a:rPr lang="en-US" sz="2400" b="1" dirty="0">
                <a:solidFill>
                  <a:schemeClr val="tx1"/>
                </a:solidFill>
                <a:latin typeface="18 VAG Rounded Bold   07390"/>
              </a:rPr>
              <a:t>(since less work per stage &amp; a faster clock).</a:t>
            </a:r>
          </a:p>
        </p:txBody>
      </p:sp>
      <p:sp>
        <p:nvSpPr>
          <p:cNvPr id="5" name="Title 4"/>
          <p:cNvSpPr>
            <a:spLocks noGrp="1"/>
          </p:cNvSpPr>
          <p:nvPr>
            <p:ph type="title"/>
          </p:nvPr>
        </p:nvSpPr>
        <p:spPr/>
        <p:txBody>
          <a:bodyPr/>
          <a:lstStyle/>
          <a:p>
            <a:r>
              <a:rPr lang="en-US" dirty="0" smtClean="0"/>
              <a:t>Peer Instruction</a:t>
            </a:r>
            <a:endParaRPr lang="en-US" dirty="0"/>
          </a:p>
        </p:txBody>
      </p:sp>
      <p:graphicFrame>
        <p:nvGraphicFramePr>
          <p:cNvPr id="7" name="Table 6"/>
          <p:cNvGraphicFramePr>
            <a:graphicFrameLocks noGrp="1"/>
          </p:cNvGraphicFramePr>
          <p:nvPr/>
        </p:nvGraphicFramePr>
        <p:xfrm>
          <a:off x="762001" y="4243494"/>
          <a:ext cx="8043332" cy="2072639"/>
        </p:xfrm>
        <a:graphic>
          <a:graphicData uri="http://schemas.openxmlformats.org/drawingml/2006/table">
            <a:tbl>
              <a:tblPr firstRow="1" bandRow="1">
                <a:tableStyleId>{2D5ABB26-0587-4C30-8999-92F81FD0307C}</a:tableStyleId>
              </a:tblPr>
              <a:tblGrid>
                <a:gridCol w="8043332"/>
              </a:tblGrid>
              <a:tr h="370840">
                <a:tc>
                  <a:txBody>
                    <a:bodyPr/>
                    <a:lstStyle/>
                    <a:p>
                      <a:r>
                        <a:rPr lang="en-US" sz="2800" b="1" dirty="0" err="1" smtClean="0">
                          <a:solidFill>
                            <a:srgbClr val="FF0000"/>
                          </a:solidFill>
                        </a:rPr>
                        <a:t>A)(red</a:t>
                      </a:r>
                      <a:r>
                        <a:rPr lang="en-US" sz="2800" b="1" dirty="0" smtClean="0">
                          <a:solidFill>
                            <a:srgbClr val="FF0000"/>
                          </a:solidFill>
                        </a:rPr>
                        <a:t>)   		I is True</a:t>
                      </a:r>
                      <a:r>
                        <a:rPr lang="en-US" sz="2800" b="1" baseline="0" dirty="0" smtClean="0">
                          <a:solidFill>
                            <a:srgbClr val="FF0000"/>
                          </a:solidFill>
                        </a:rPr>
                        <a:t> and II is True</a:t>
                      </a:r>
                      <a:endParaRPr lang="en-US" sz="2800" dirty="0">
                        <a:solidFill>
                          <a:srgbClr val="FF0000"/>
                        </a:solidFill>
                      </a:endParaRPr>
                    </a:p>
                  </a:txBody>
                  <a:tcPr>
                    <a:solidFill>
                      <a:schemeClr val="bg1"/>
                    </a:solidFill>
                  </a:tcPr>
                </a:tc>
              </a:tr>
              <a:tr h="370840">
                <a:tc>
                  <a:txBody>
                    <a:bodyPr/>
                    <a:lstStyle/>
                    <a:p>
                      <a:r>
                        <a:rPr lang="en-US" sz="2800" b="1" dirty="0" err="1" smtClean="0">
                          <a:solidFill>
                            <a:schemeClr val="accent6"/>
                          </a:solidFill>
                        </a:rPr>
                        <a:t>B)(orange</a:t>
                      </a:r>
                      <a:r>
                        <a:rPr lang="en-US" sz="2800" b="1" dirty="0" smtClean="0">
                          <a:solidFill>
                            <a:schemeClr val="accent6"/>
                          </a:solidFill>
                        </a:rPr>
                        <a:t>) 	I is False and II is True</a:t>
                      </a:r>
                      <a:endParaRPr lang="en-US" sz="2800" dirty="0"/>
                    </a:p>
                  </a:txBody>
                  <a:tcPr>
                    <a:solidFill>
                      <a:schemeClr val="bg1"/>
                    </a:solidFill>
                  </a:tcPr>
                </a:tc>
              </a:tr>
              <a:tr h="370840">
                <a:tc>
                  <a:txBody>
                    <a:bodyPr/>
                    <a:lstStyle/>
                    <a:p>
                      <a:r>
                        <a:rPr lang="en-US" sz="2800" b="1" dirty="0" err="1" smtClean="0">
                          <a:solidFill>
                            <a:srgbClr val="008000"/>
                          </a:solidFill>
                        </a:rPr>
                        <a:t>C)(green</a:t>
                      </a:r>
                      <a:r>
                        <a:rPr lang="en-US" sz="2800" b="1" dirty="0" smtClean="0">
                          <a:solidFill>
                            <a:srgbClr val="008000"/>
                          </a:solidFill>
                        </a:rPr>
                        <a:t>) 	I is True and II is False</a:t>
                      </a:r>
                      <a:endParaRPr lang="en-US" sz="2800" dirty="0"/>
                    </a:p>
                  </a:txBody>
                  <a:tcPr>
                    <a:solidFill>
                      <a:schemeClr val="bg1"/>
                    </a:solidFill>
                  </a:tcPr>
                </a:tc>
              </a:tr>
              <a:tr h="370840">
                <a:tc>
                  <a:txBody>
                    <a:bodyPr/>
                    <a:lstStyle/>
                    <a:p>
                      <a:r>
                        <a:rPr lang="en-US" sz="2800" b="1" dirty="0" err="1" smtClean="0">
                          <a:ln>
                            <a:solidFill>
                              <a:schemeClr val="tx1"/>
                            </a:solidFill>
                          </a:ln>
                          <a:solidFill>
                            <a:srgbClr val="FFFF00"/>
                          </a:solidFill>
                        </a:rPr>
                        <a:t>D)(yellow</a:t>
                      </a:r>
                      <a:r>
                        <a:rPr lang="en-US" sz="2800" b="1" dirty="0" smtClean="0">
                          <a:ln>
                            <a:solidFill>
                              <a:schemeClr val="tx1"/>
                            </a:solidFill>
                          </a:ln>
                          <a:solidFill>
                            <a:srgbClr val="FFFF00"/>
                          </a:solidFill>
                        </a:rPr>
                        <a:t>) 	I is False and II is False </a:t>
                      </a:r>
                      <a:endParaRPr lang="en-US" sz="2800" dirty="0"/>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4704" y="4600222"/>
            <a:ext cx="7467600" cy="1556323"/>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SzPct val="100000"/>
              <a:buFont typeface="+mj-lt"/>
              <a:buAutoNum type="arabicParenR"/>
              <a:tabLst>
                <a:tab pos="738188" algn="l"/>
              </a:tabLst>
            </a:pPr>
            <a:r>
              <a:rPr lang="en-US" sz="2400" b="1" dirty="0">
                <a:solidFill>
                  <a:schemeClr val="tx1"/>
                </a:solidFill>
                <a:latin typeface="18 VAG Rounded Bold   07390"/>
              </a:rPr>
              <a:t>Thanks to pipelining, I have </a:t>
            </a:r>
            <a:r>
              <a:rPr lang="en-US" sz="2400" b="1" u="sng" dirty="0">
                <a:solidFill>
                  <a:schemeClr val="accent2"/>
                </a:solidFill>
                <a:latin typeface="18 VAG Rounded Bold   07390"/>
              </a:rPr>
              <a:t>reduced the time</a:t>
            </a:r>
            <a:r>
              <a:rPr lang="en-US" sz="2400" b="1" dirty="0">
                <a:solidFill>
                  <a:schemeClr val="accent2"/>
                </a:solidFill>
                <a:latin typeface="18 VAG Rounded Bold   07390"/>
              </a:rPr>
              <a:t> </a:t>
            </a:r>
            <a:r>
              <a:rPr lang="en-US" sz="2400" b="1" dirty="0">
                <a:solidFill>
                  <a:schemeClr val="tx1"/>
                </a:solidFill>
                <a:latin typeface="18 VAG Rounded Bold   07390"/>
              </a:rPr>
              <a:t>it took me to wash my one shirt.</a:t>
            </a:r>
          </a:p>
          <a:p>
            <a:pPr marL="609600" indent="-609600">
              <a:lnSpc>
                <a:spcPct val="85000"/>
              </a:lnSpc>
              <a:spcBef>
                <a:spcPct val="65000"/>
              </a:spcBef>
              <a:buSzPct val="100000"/>
              <a:buFont typeface="+mj-lt"/>
              <a:buAutoNum type="arabicParenR"/>
              <a:tabLst>
                <a:tab pos="738188" algn="l"/>
              </a:tabLst>
            </a:pPr>
            <a:r>
              <a:rPr lang="en-US" sz="2400" b="1" dirty="0">
                <a:solidFill>
                  <a:schemeClr val="tx1"/>
                </a:solidFill>
                <a:latin typeface="18 VAG Rounded Bold   07390"/>
              </a:rPr>
              <a:t>Longer pipelines are </a:t>
            </a:r>
            <a:r>
              <a:rPr lang="en-US" sz="2400" b="1" u="sng" dirty="0">
                <a:solidFill>
                  <a:schemeClr val="accent2"/>
                </a:solidFill>
                <a:latin typeface="18 VAG Rounded Bold   07390"/>
              </a:rPr>
              <a:t>always a win</a:t>
            </a:r>
            <a:r>
              <a:rPr lang="en-US" sz="2400" b="1" dirty="0">
                <a:solidFill>
                  <a:schemeClr val="accent2"/>
                </a:solidFill>
                <a:latin typeface="18 VAG Rounded Bold   07390"/>
              </a:rPr>
              <a:t> </a:t>
            </a:r>
            <a:r>
              <a:rPr lang="en-US" sz="2400" b="1" dirty="0">
                <a:solidFill>
                  <a:schemeClr val="tx1"/>
                </a:solidFill>
                <a:latin typeface="18 VAG Rounded Bold   07390"/>
              </a:rPr>
              <a:t>(since less work per stage &amp; a faster clock).</a:t>
            </a:r>
          </a:p>
        </p:txBody>
      </p:sp>
      <p:sp>
        <p:nvSpPr>
          <p:cNvPr id="2753541" name="Text Box 5"/>
          <p:cNvSpPr txBox="1">
            <a:spLocks noChangeArrowheads="1"/>
          </p:cNvSpPr>
          <p:nvPr/>
        </p:nvSpPr>
        <p:spPr bwMode="auto">
          <a:xfrm>
            <a:off x="990600" y="5149850"/>
            <a:ext cx="3862388" cy="1098550"/>
          </a:xfrm>
          <a:prstGeom prst="rect">
            <a:avLst/>
          </a:prstGeom>
          <a:noFill/>
          <a:ln w="127000">
            <a:noFill/>
            <a:miter lim="800000"/>
            <a:headEnd/>
            <a:tailEnd/>
          </a:ln>
          <a:effectLst/>
        </p:spPr>
        <p:txBody>
          <a:bodyPr wrap="none">
            <a:prstTxWarp prst="textNoShape">
              <a:avLst/>
            </a:prstTxWarp>
            <a:spAutoFit/>
          </a:bodyPr>
          <a:lstStyle/>
          <a:p>
            <a:r>
              <a:rPr lang="en-US" sz="6600" b="1"/>
              <a:t>F A L S E</a:t>
            </a:r>
          </a:p>
        </p:txBody>
      </p:sp>
      <p:sp>
        <p:nvSpPr>
          <p:cNvPr id="2753542" name="Text Box 6"/>
          <p:cNvSpPr txBox="1">
            <a:spLocks noChangeArrowheads="1"/>
          </p:cNvSpPr>
          <p:nvPr/>
        </p:nvSpPr>
        <p:spPr bwMode="auto">
          <a:xfrm>
            <a:off x="990600" y="4267200"/>
            <a:ext cx="3862388" cy="1098550"/>
          </a:xfrm>
          <a:prstGeom prst="rect">
            <a:avLst/>
          </a:prstGeom>
          <a:noFill/>
          <a:ln w="127000">
            <a:noFill/>
            <a:miter lim="800000"/>
            <a:headEnd/>
            <a:tailEnd/>
          </a:ln>
          <a:effectLst/>
        </p:spPr>
        <p:txBody>
          <a:bodyPr wrap="none">
            <a:prstTxWarp prst="textNoShape">
              <a:avLst/>
            </a:prstTxWarp>
            <a:spAutoFit/>
          </a:bodyPr>
          <a:lstStyle/>
          <a:p>
            <a:r>
              <a:rPr lang="en-US" sz="6600" b="1"/>
              <a:t>F A L S E</a:t>
            </a:r>
          </a:p>
        </p:txBody>
      </p:sp>
      <p:sp>
        <p:nvSpPr>
          <p:cNvPr id="2753543" name="Text Box 7"/>
          <p:cNvSpPr txBox="1">
            <a:spLocks noChangeArrowheads="1"/>
          </p:cNvSpPr>
          <p:nvPr/>
        </p:nvSpPr>
        <p:spPr bwMode="auto">
          <a:xfrm>
            <a:off x="757238" y="2374851"/>
            <a:ext cx="7929562" cy="451406"/>
          </a:xfrm>
          <a:prstGeom prst="rect">
            <a:avLst/>
          </a:prstGeom>
          <a:noFill/>
          <a:ln w="12700">
            <a:noFill/>
            <a:miter lim="800000"/>
            <a:headEnd/>
            <a:tailEnd/>
          </a:ln>
          <a:effectLst/>
        </p:spPr>
        <p:txBody>
          <a:bodyPr>
            <a:prstTxWarp prst="textNoShape">
              <a:avLst/>
            </a:prstTxWarp>
            <a:spAutoFit/>
          </a:bodyPr>
          <a:lstStyle/>
          <a:p>
            <a:pPr marL="514350" indent="-514350">
              <a:lnSpc>
                <a:spcPct val="80000"/>
              </a:lnSpc>
              <a:buFont typeface="+mj-lt"/>
              <a:buAutoNum type="arabicParenR"/>
            </a:pPr>
            <a:r>
              <a:rPr lang="en-US" sz="2800" b="1" u="sng" dirty="0">
                <a:solidFill>
                  <a:srgbClr val="FF0000"/>
                </a:solidFill>
                <a:latin typeface="18 VAG Rounded Bold   07390"/>
              </a:rPr>
              <a:t>Throughput</a:t>
            </a:r>
            <a:r>
              <a:rPr lang="en-US" sz="2800" b="1" dirty="0">
                <a:solidFill>
                  <a:srgbClr val="FF0000"/>
                </a:solidFill>
                <a:latin typeface="18 VAG Rounded Bold   07390"/>
              </a:rPr>
              <a:t> better, not</a:t>
            </a:r>
            <a:r>
              <a:rPr lang="en-US" sz="2800" b="1" dirty="0" smtClean="0">
                <a:solidFill>
                  <a:srgbClr val="FF0000"/>
                </a:solidFill>
                <a:latin typeface="18 VAG Rounded Bold   07390"/>
              </a:rPr>
              <a:t> latency!</a:t>
            </a:r>
            <a:endParaRPr lang="en-US" sz="2800" b="1" dirty="0">
              <a:solidFill>
                <a:srgbClr val="FF0000"/>
              </a:solidFill>
              <a:latin typeface="18 VAG Rounded Bold   07390"/>
            </a:endParaRPr>
          </a:p>
        </p:txBody>
      </p:sp>
      <p:sp>
        <p:nvSpPr>
          <p:cNvPr id="2753544" name="Rectangle 8"/>
          <p:cNvSpPr>
            <a:spLocks noChangeArrowheads="1"/>
          </p:cNvSpPr>
          <p:nvPr/>
        </p:nvSpPr>
        <p:spPr bwMode="auto">
          <a:xfrm>
            <a:off x="762000" y="2990801"/>
            <a:ext cx="7870825" cy="819199"/>
          </a:xfrm>
          <a:prstGeom prst="rect">
            <a:avLst/>
          </a:prstGeom>
          <a:noFill/>
          <a:ln w="12700">
            <a:noFill/>
            <a:miter lim="800000"/>
            <a:headEnd/>
            <a:tailEnd/>
          </a:ln>
          <a:effectLst/>
        </p:spPr>
        <p:txBody>
          <a:bodyPr>
            <a:prstTxWarp prst="textNoShape">
              <a:avLst/>
            </a:prstTxWarp>
            <a:spAutoFit/>
          </a:bodyPr>
          <a:lstStyle/>
          <a:p>
            <a:pPr marL="514350" indent="-514350">
              <a:lnSpc>
                <a:spcPct val="90000"/>
              </a:lnSpc>
              <a:buFont typeface="+mj-lt"/>
              <a:buAutoNum type="arabicParenR" startAt="2"/>
            </a:pPr>
            <a:r>
              <a:rPr lang="en-US" sz="2600" b="1" dirty="0">
                <a:solidFill>
                  <a:srgbClr val="FF0000"/>
                </a:solidFill>
                <a:latin typeface="18 VAG Rounded Bold   07390"/>
              </a:rPr>
              <a:t>“…longer pipelines do usually mean faster </a:t>
            </a:r>
            <a:r>
              <a:rPr lang="en-US" sz="2600" b="1" dirty="0" smtClean="0">
                <a:solidFill>
                  <a:srgbClr val="FF0000"/>
                </a:solidFill>
                <a:latin typeface="18 VAG Rounded Bold   07390"/>
              </a:rPr>
              <a:t>clock rate, </a:t>
            </a:r>
            <a:r>
              <a:rPr lang="en-US" sz="2600" b="1" dirty="0">
                <a:solidFill>
                  <a:srgbClr val="FF0000"/>
                </a:solidFill>
                <a:latin typeface="18 VAG Rounded Bold   07390"/>
              </a:rPr>
              <a:t>but</a:t>
            </a:r>
            <a:r>
              <a:rPr lang="en-US" sz="2600" b="1" dirty="0" smtClean="0">
                <a:solidFill>
                  <a:srgbClr val="FF0000"/>
                </a:solidFill>
                <a:latin typeface="18 VAG Rounded Bold   07390"/>
              </a:rPr>
              <a:t> hazards can cause </a:t>
            </a:r>
            <a:r>
              <a:rPr lang="en-US" sz="2600" b="1" dirty="0">
                <a:solidFill>
                  <a:srgbClr val="FF0000"/>
                </a:solidFill>
                <a:latin typeface="18 VAG Rounded Bold   07390"/>
              </a:rPr>
              <a:t>problems!”</a:t>
            </a:r>
            <a:endParaRPr lang="en-US" sz="2800" b="1" dirty="0">
              <a:solidFill>
                <a:srgbClr val="FF0000"/>
              </a:solidFill>
              <a:latin typeface="18 VAG Rounded Bold   07390"/>
            </a:endParaRPr>
          </a:p>
        </p:txBody>
      </p:sp>
      <p:sp>
        <p:nvSpPr>
          <p:cNvPr id="2753546" name="AutoShape 10"/>
          <p:cNvSpPr>
            <a:spLocks noChangeArrowheads="1"/>
          </p:cNvSpPr>
          <p:nvPr/>
        </p:nvSpPr>
        <p:spPr bwMode="auto">
          <a:xfrm>
            <a:off x="7505700" y="4841875"/>
            <a:ext cx="14097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p>
        </p:txBody>
      </p:sp>
      <p:sp>
        <p:nvSpPr>
          <p:cNvPr id="12" name="Title 11"/>
          <p:cNvSpPr>
            <a:spLocks noGrp="1"/>
          </p:cNvSpPr>
          <p:nvPr>
            <p:ph type="title"/>
          </p:nvPr>
        </p:nvSpPr>
        <p:spPr/>
        <p:txBody>
          <a:bodyPr/>
          <a:lstStyle/>
          <a:p>
            <a:r>
              <a:rPr lang="en-US" dirty="0" smtClean="0"/>
              <a:t>Peer Instruction Answer</a:t>
            </a:r>
            <a:endParaRPr lang="en-US" dirty="0"/>
          </a:p>
        </p:txBody>
      </p:sp>
      <p:sp>
        <p:nvSpPr>
          <p:cNvPr id="13" name="Rectangle 4"/>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535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535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535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535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53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3541" grpId="0" autoUpdateAnimBg="0"/>
      <p:bldP spid="2753542" grpId="0" autoUpdateAnimBg="0"/>
      <p:bldP spid="2753543" grpId="0" autoUpdateAnimBg="0"/>
      <p:bldP spid="2753544" grpId="0" autoUpdateAnimBg="0"/>
      <p:bldP spid="2753546" grpId="0" animBg="1"/>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smtClean="0"/>
              <a:t>Fall 2010 -- Lecture #27</a:t>
            </a:r>
            <a:endParaRPr lang="en-AU"/>
          </a:p>
        </p:txBody>
      </p:sp>
      <p:sp>
        <p:nvSpPr>
          <p:cNvPr id="358402" name="Rectangle 2"/>
          <p:cNvSpPr>
            <a:spLocks noGrp="1" noChangeArrowheads="1"/>
          </p:cNvSpPr>
          <p:nvPr>
            <p:ph type="title"/>
          </p:nvPr>
        </p:nvSpPr>
        <p:spPr/>
        <p:txBody>
          <a:bodyPr/>
          <a:lstStyle/>
          <a:p>
            <a:r>
              <a:rPr lang="en-US"/>
              <a:t>Pipeline Summary</a:t>
            </a:r>
            <a:endParaRPr lang="en-AU"/>
          </a:p>
        </p:txBody>
      </p:sp>
      <p:sp>
        <p:nvSpPr>
          <p:cNvPr id="358403" name="Rectangle 3"/>
          <p:cNvSpPr>
            <a:spLocks noGrp="1" noChangeArrowheads="1"/>
          </p:cNvSpPr>
          <p:nvPr>
            <p:ph type="body" idx="1"/>
          </p:nvPr>
        </p:nvSpPr>
        <p:spPr>
          <a:xfrm>
            <a:off x="684213" y="1844675"/>
            <a:ext cx="8270875" cy="4392613"/>
          </a:xfrm>
        </p:spPr>
        <p:txBody>
          <a:bodyPr/>
          <a:lstStyle/>
          <a:p>
            <a:r>
              <a:rPr lang="en-US" dirty="0"/>
              <a:t>Pipelining improves performance by increasing instruction </a:t>
            </a:r>
            <a:r>
              <a:rPr lang="en-US" dirty="0" smtClean="0"/>
              <a:t>throughput: exploits ILP</a:t>
            </a:r>
          </a:p>
          <a:p>
            <a:pPr lvl="1"/>
            <a:r>
              <a:rPr lang="en-US" dirty="0"/>
              <a:t>Executes multiple instructions in parallel</a:t>
            </a:r>
          </a:p>
          <a:p>
            <a:pPr lvl="1"/>
            <a:r>
              <a:rPr lang="en-US" dirty="0"/>
              <a:t>Each instruction has the same latency</a:t>
            </a:r>
          </a:p>
          <a:p>
            <a:r>
              <a:rPr lang="en-US" dirty="0"/>
              <a:t>Subject to hazards</a:t>
            </a:r>
          </a:p>
          <a:p>
            <a:pPr lvl="1"/>
            <a:r>
              <a:rPr lang="en-US" dirty="0"/>
              <a:t>Structure, data</a:t>
            </a:r>
            <a:r>
              <a:rPr lang="en-US"/>
              <a:t>, </a:t>
            </a:r>
            <a:r>
              <a:rPr lang="en-US" smtClean="0"/>
              <a:t>control</a:t>
            </a:r>
            <a:endParaRPr lang="en-US" dirty="0"/>
          </a:p>
        </p:txBody>
      </p:sp>
      <p:sp>
        <p:nvSpPr>
          <p:cNvPr id="358404" name="Text Box 4"/>
          <p:cNvSpPr txBox="1">
            <a:spLocks noChangeArrowheads="1"/>
          </p:cNvSpPr>
          <p:nvPr/>
        </p:nvSpPr>
        <p:spPr bwMode="auto">
          <a:xfrm>
            <a:off x="684213" y="1258888"/>
            <a:ext cx="2825750" cy="457200"/>
          </a:xfrm>
          <a:prstGeom prst="rect">
            <a:avLst/>
          </a:prstGeom>
          <a:solidFill>
            <a:schemeClr val="accent1"/>
          </a:solidFill>
          <a:ln w="9525">
            <a:noFill/>
            <a:miter lim="800000"/>
            <a:headEnd/>
            <a:tailEnd/>
          </a:ln>
          <a:effectLst/>
        </p:spPr>
        <p:txBody>
          <a:bodyPr wrap="none">
            <a:prstTxWarp prst="textNoShape">
              <a:avLst/>
            </a:prstTxWarp>
            <a:spAutoFit/>
          </a:bodyPr>
          <a:lstStyle/>
          <a:p>
            <a:pPr algn="l"/>
            <a:r>
              <a:rPr lang="en-US" sz="2400" b="1">
                <a:solidFill>
                  <a:schemeClr val="folHlink"/>
                </a:solidFill>
                <a:latin typeface="Arial Black" charset="0"/>
              </a:rPr>
              <a:t>The BIG Picture</a:t>
            </a:r>
          </a:p>
        </p:txBody>
      </p:sp>
      <p:sp>
        <p:nvSpPr>
          <p:cNvPr id="6" name="Date Placeholder 5"/>
          <p:cNvSpPr>
            <a:spLocks noGrp="1"/>
          </p:cNvSpPr>
          <p:nvPr>
            <p:ph type="dt" sz="half" idx="10"/>
          </p:nvPr>
        </p:nvSpPr>
        <p:spPr/>
        <p:txBody>
          <a:bodyPr/>
          <a:lstStyle/>
          <a:p>
            <a:fld id="{1B2DF463-A307-C04C-9953-442EA82DB025}" type="datetime1">
              <a:rPr lang="en-US" smtClean="0"/>
              <a:pPr/>
              <a:t>11/3/10</a:t>
            </a:fld>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44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4626" name="Rectangle 2"/>
          <p:cNvSpPr>
            <a:spLocks noGrp="1" noChangeArrowheads="1"/>
          </p:cNvSpPr>
          <p:nvPr>
            <p:ph type="title"/>
          </p:nvPr>
        </p:nvSpPr>
        <p:spPr/>
        <p:txBody>
          <a:bodyPr/>
          <a:lstStyle/>
          <a:p>
            <a:r>
              <a:rPr lang="en-US" smtClean="0"/>
              <a:t>Gotta Do Laundry</a:t>
            </a:r>
            <a:endParaRPr lang="en-US"/>
          </a:p>
        </p:txBody>
      </p:sp>
      <p:sp>
        <p:nvSpPr>
          <p:cNvPr id="2714627" name="Rectangle 3"/>
          <p:cNvSpPr>
            <a:spLocks noGrp="1" noChangeArrowheads="1"/>
          </p:cNvSpPr>
          <p:nvPr>
            <p:ph type="body" idx="1"/>
          </p:nvPr>
        </p:nvSpPr>
        <p:spPr>
          <a:xfrm>
            <a:off x="457200" y="1143000"/>
            <a:ext cx="6019800" cy="5213350"/>
          </a:xfrm>
        </p:spPr>
        <p:txBody>
          <a:bodyPr>
            <a:normAutofit lnSpcReduction="10000"/>
          </a:bodyPr>
          <a:lstStyle/>
          <a:p>
            <a:r>
              <a:rPr lang="en-US" dirty="0" smtClean="0"/>
              <a:t>Ann, Brian, Cathy, Dave </a:t>
            </a:r>
            <a:br>
              <a:rPr lang="en-US" dirty="0" smtClean="0"/>
            </a:br>
            <a:r>
              <a:rPr lang="en-US" dirty="0" smtClean="0"/>
              <a:t>each have one load of clothes to wash, dry, fold, and put away</a:t>
            </a:r>
          </a:p>
          <a:p>
            <a:pPr lvl="1"/>
            <a:r>
              <a:rPr lang="en-US" sz="2800" dirty="0" smtClean="0"/>
              <a:t>Washer takes 30 minutes</a:t>
            </a:r>
          </a:p>
          <a:p>
            <a:pPr lvl="1"/>
            <a:endParaRPr lang="en-US" sz="2800" dirty="0" smtClean="0"/>
          </a:p>
          <a:p>
            <a:pPr lvl="1"/>
            <a:r>
              <a:rPr lang="en-US" sz="2800" dirty="0" smtClean="0"/>
              <a:t>Dryer takes 30 minutes</a:t>
            </a:r>
          </a:p>
          <a:p>
            <a:pPr lvl="1"/>
            <a:endParaRPr lang="en-US" sz="2800" dirty="0" smtClean="0"/>
          </a:p>
          <a:p>
            <a:pPr lvl="1"/>
            <a:r>
              <a:rPr lang="en-US" sz="2800" dirty="0" smtClean="0"/>
              <a:t>“Folder” takes 30 minutes</a:t>
            </a:r>
          </a:p>
          <a:p>
            <a:pPr lvl="1"/>
            <a:endParaRPr lang="en-US" sz="2400" dirty="0" smtClean="0"/>
          </a:p>
          <a:p>
            <a:pPr lvl="1"/>
            <a:r>
              <a:rPr lang="en-US" sz="2400" dirty="0" smtClean="0"/>
              <a:t>“Stasher” takes 30 minutes to put clothes into drawers</a:t>
            </a:r>
          </a:p>
          <a:p>
            <a:endParaRPr lang="en-US" sz="3200" dirty="0" smtClean="0"/>
          </a:p>
          <a:p>
            <a:endParaRPr lang="en-US" sz="3200" dirty="0" smtClean="0"/>
          </a:p>
          <a:p>
            <a:endParaRPr lang="en-US" sz="3200" dirty="0" smtClean="0"/>
          </a:p>
          <a:p>
            <a:endParaRPr lang="en-US" dirty="0"/>
          </a:p>
        </p:txBody>
      </p:sp>
      <p:grpSp>
        <p:nvGrpSpPr>
          <p:cNvPr id="2" name="Group 4"/>
          <p:cNvGrpSpPr>
            <a:grpSpLocks/>
          </p:cNvGrpSpPr>
          <p:nvPr/>
        </p:nvGrpSpPr>
        <p:grpSpPr bwMode="auto">
          <a:xfrm>
            <a:off x="7118350" y="3817937"/>
            <a:ext cx="598488" cy="800100"/>
            <a:chOff x="4048" y="2448"/>
            <a:chExt cx="424" cy="504"/>
          </a:xfrm>
        </p:grpSpPr>
        <p:grpSp>
          <p:nvGrpSpPr>
            <p:cNvPr id="3" name="Group 5"/>
            <p:cNvGrpSpPr>
              <a:grpSpLocks/>
            </p:cNvGrpSpPr>
            <p:nvPr/>
          </p:nvGrpSpPr>
          <p:grpSpPr bwMode="auto">
            <a:xfrm>
              <a:off x="4048" y="2448"/>
              <a:ext cx="424" cy="504"/>
              <a:chOff x="4048" y="2448"/>
              <a:chExt cx="424" cy="504"/>
            </a:xfrm>
          </p:grpSpPr>
          <p:sp>
            <p:nvSpPr>
              <p:cNvPr id="2714630" name="AutoShape 6"/>
              <p:cNvSpPr>
                <a:spLocks noChangeArrowheads="1"/>
              </p:cNvSpPr>
              <p:nvPr/>
            </p:nvSpPr>
            <p:spPr bwMode="auto">
              <a:xfrm>
                <a:off x="4048" y="2528"/>
                <a:ext cx="424" cy="424"/>
              </a:xfrm>
              <a:prstGeom prst="cube">
                <a:avLst>
                  <a:gd name="adj" fmla="val 24995"/>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714631" name="AutoShape 7"/>
              <p:cNvSpPr>
                <a:spLocks noChangeArrowheads="1"/>
              </p:cNvSpPr>
              <p:nvPr/>
            </p:nvSpPr>
            <p:spPr bwMode="auto">
              <a:xfrm>
                <a:off x="4144" y="2448"/>
                <a:ext cx="328" cy="88"/>
              </a:xfrm>
              <a:prstGeom prst="cube">
                <a:avLst>
                  <a:gd name="adj" fmla="val 24995"/>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2714632" name="Oval 8"/>
            <p:cNvSpPr>
              <a:spLocks noChangeArrowheads="1"/>
            </p:cNvSpPr>
            <p:nvPr/>
          </p:nvSpPr>
          <p:spPr bwMode="auto">
            <a:xfrm>
              <a:off x="4176" y="2488"/>
              <a:ext cx="56" cy="32"/>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2714633" name="AutoShape 9"/>
            <p:cNvSpPr>
              <a:spLocks noChangeArrowheads="1"/>
            </p:cNvSpPr>
            <p:nvPr/>
          </p:nvSpPr>
          <p:spPr bwMode="auto">
            <a:xfrm>
              <a:off x="4100" y="2724"/>
              <a:ext cx="224" cy="96"/>
            </a:xfrm>
            <a:prstGeom prst="octagon">
              <a:avLst>
                <a:gd name="adj" fmla="val 29282"/>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0"/>
          <p:cNvGrpSpPr>
            <a:grpSpLocks/>
          </p:cNvGrpSpPr>
          <p:nvPr/>
        </p:nvGrpSpPr>
        <p:grpSpPr bwMode="auto">
          <a:xfrm>
            <a:off x="7112000" y="4846637"/>
            <a:ext cx="587375" cy="649288"/>
            <a:chOff x="4043" y="3096"/>
            <a:chExt cx="417" cy="409"/>
          </a:xfrm>
        </p:grpSpPr>
        <p:grpSp>
          <p:nvGrpSpPr>
            <p:cNvPr id="5" name="Group 11"/>
            <p:cNvGrpSpPr>
              <a:grpSpLocks/>
            </p:cNvGrpSpPr>
            <p:nvPr/>
          </p:nvGrpSpPr>
          <p:grpSpPr bwMode="auto">
            <a:xfrm>
              <a:off x="4045" y="3289"/>
              <a:ext cx="415" cy="216"/>
              <a:chOff x="4045" y="3289"/>
              <a:chExt cx="415" cy="216"/>
            </a:xfrm>
          </p:grpSpPr>
          <p:sp>
            <p:nvSpPr>
              <p:cNvPr id="2714636" name="Freeform 12"/>
              <p:cNvSpPr>
                <a:spLocks/>
              </p:cNvSpPr>
              <p:nvPr/>
            </p:nvSpPr>
            <p:spPr bwMode="auto">
              <a:xfrm>
                <a:off x="4247" y="3290"/>
                <a:ext cx="96" cy="215"/>
              </a:xfrm>
              <a:custGeom>
                <a:avLst/>
                <a:gdLst/>
                <a:ahLst/>
                <a:cxnLst>
                  <a:cxn ang="0">
                    <a:pos x="69" y="0"/>
                  </a:cxn>
                  <a:cxn ang="0">
                    <a:pos x="95" y="0"/>
                  </a:cxn>
                  <a:cxn ang="0">
                    <a:pos x="26" y="214"/>
                  </a:cxn>
                  <a:cxn ang="0">
                    <a:pos x="0" y="214"/>
                  </a:cxn>
                  <a:cxn ang="0">
                    <a:pos x="69" y="0"/>
                  </a:cxn>
                </a:cxnLst>
                <a:rect l="0" t="0" r="r" b="b"/>
                <a:pathLst>
                  <a:path w="96" h="215">
                    <a:moveTo>
                      <a:pt x="69" y="0"/>
                    </a:moveTo>
                    <a:lnTo>
                      <a:pt x="95" y="0"/>
                    </a:lnTo>
                    <a:lnTo>
                      <a:pt x="26" y="214"/>
                    </a:lnTo>
                    <a:lnTo>
                      <a:pt x="0" y="214"/>
                    </a:lnTo>
                    <a:lnTo>
                      <a:pt x="69" y="0"/>
                    </a:lnTo>
                  </a:path>
                </a:pathLst>
              </a:custGeom>
              <a:solidFill>
                <a:srgbClr val="FDA4B5"/>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4637" name="Rectangle 13"/>
              <p:cNvSpPr>
                <a:spLocks noChangeArrowheads="1"/>
              </p:cNvSpPr>
              <p:nvPr/>
            </p:nvSpPr>
            <p:spPr bwMode="auto">
              <a:xfrm>
                <a:off x="4242" y="3289"/>
                <a:ext cx="218" cy="12"/>
              </a:xfrm>
              <a:prstGeom prst="rect">
                <a:avLst/>
              </a:prstGeom>
              <a:solidFill>
                <a:srgbClr val="FDA4B5"/>
              </a:solidFill>
              <a:ln w="12700">
                <a:noFill/>
                <a:miter lim="800000"/>
                <a:headEnd/>
                <a:tailEnd/>
              </a:ln>
              <a:effectLst/>
            </p:spPr>
            <p:txBody>
              <a:bodyPr wrap="none" anchor="ctr">
                <a:prstTxWarp prst="textNoShape">
                  <a:avLst/>
                </a:prstTxWarp>
              </a:bodyPr>
              <a:lstStyle/>
              <a:p>
                <a:endParaRPr lang="en-US"/>
              </a:p>
            </p:txBody>
          </p:sp>
          <p:sp>
            <p:nvSpPr>
              <p:cNvPr id="2714638" name="Rectangle 14"/>
              <p:cNvSpPr>
                <a:spLocks noChangeArrowheads="1"/>
              </p:cNvSpPr>
              <p:nvPr/>
            </p:nvSpPr>
            <p:spPr bwMode="auto">
              <a:xfrm>
                <a:off x="4241" y="3380"/>
                <a:ext cx="218" cy="13"/>
              </a:xfrm>
              <a:prstGeom prst="rect">
                <a:avLst/>
              </a:prstGeom>
              <a:solidFill>
                <a:srgbClr val="FDA4B5"/>
              </a:solidFill>
              <a:ln w="12700">
                <a:noFill/>
                <a:miter lim="800000"/>
                <a:headEnd/>
                <a:tailEnd/>
              </a:ln>
              <a:effectLst/>
            </p:spPr>
            <p:txBody>
              <a:bodyPr wrap="none" anchor="ctr">
                <a:prstTxWarp prst="textNoShape">
                  <a:avLst/>
                </a:prstTxWarp>
              </a:bodyPr>
              <a:lstStyle/>
              <a:p>
                <a:endParaRPr lang="en-US"/>
              </a:p>
            </p:txBody>
          </p:sp>
          <p:sp>
            <p:nvSpPr>
              <p:cNvPr id="2714639" name="Rectangle 15"/>
              <p:cNvSpPr>
                <a:spLocks noChangeArrowheads="1"/>
              </p:cNvSpPr>
              <p:nvPr/>
            </p:nvSpPr>
            <p:spPr bwMode="auto">
              <a:xfrm>
                <a:off x="4045" y="3380"/>
                <a:ext cx="116" cy="13"/>
              </a:xfrm>
              <a:prstGeom prst="rect">
                <a:avLst/>
              </a:prstGeom>
              <a:solidFill>
                <a:srgbClr val="FDA4B5"/>
              </a:solidFill>
              <a:ln w="12700">
                <a:noFill/>
                <a:miter lim="800000"/>
                <a:headEnd/>
                <a:tailEnd/>
              </a:ln>
              <a:effectLst/>
            </p:spPr>
            <p:txBody>
              <a:bodyPr wrap="none" anchor="ctr">
                <a:prstTxWarp prst="textNoShape">
                  <a:avLst/>
                </a:prstTxWarp>
              </a:bodyPr>
              <a:lstStyle/>
              <a:p>
                <a:endParaRPr lang="en-US"/>
              </a:p>
            </p:txBody>
          </p:sp>
        </p:grpSp>
        <p:grpSp>
          <p:nvGrpSpPr>
            <p:cNvPr id="6" name="Group 16"/>
            <p:cNvGrpSpPr>
              <a:grpSpLocks/>
            </p:cNvGrpSpPr>
            <p:nvPr/>
          </p:nvGrpSpPr>
          <p:grpSpPr bwMode="auto">
            <a:xfrm>
              <a:off x="4043" y="3096"/>
              <a:ext cx="217" cy="409"/>
              <a:chOff x="4043" y="3096"/>
              <a:chExt cx="217" cy="409"/>
            </a:xfrm>
          </p:grpSpPr>
          <p:sp>
            <p:nvSpPr>
              <p:cNvPr id="2714641" name="Oval 17"/>
              <p:cNvSpPr>
                <a:spLocks noChangeArrowheads="1"/>
              </p:cNvSpPr>
              <p:nvPr/>
            </p:nvSpPr>
            <p:spPr bwMode="auto">
              <a:xfrm>
                <a:off x="4127" y="3096"/>
                <a:ext cx="55" cy="55"/>
              </a:xfrm>
              <a:prstGeom prst="ellipse">
                <a:avLst/>
              </a:prstGeom>
              <a:solidFill>
                <a:srgbClr val="FDA4B5"/>
              </a:solidFill>
              <a:ln w="12700">
                <a:solidFill>
                  <a:srgbClr val="000000"/>
                </a:solidFill>
                <a:round/>
                <a:headEnd/>
                <a:tailEnd/>
              </a:ln>
              <a:effectLst/>
            </p:spPr>
            <p:txBody>
              <a:bodyPr wrap="none" anchor="ctr">
                <a:prstTxWarp prst="textNoShape">
                  <a:avLst/>
                </a:prstTxWarp>
              </a:bodyPr>
              <a:lstStyle/>
              <a:p>
                <a:endParaRPr lang="en-US"/>
              </a:p>
            </p:txBody>
          </p:sp>
          <p:sp>
            <p:nvSpPr>
              <p:cNvPr id="2714642" name="Freeform 18"/>
              <p:cNvSpPr>
                <a:spLocks/>
              </p:cNvSpPr>
              <p:nvPr/>
            </p:nvSpPr>
            <p:spPr bwMode="auto">
              <a:xfrm>
                <a:off x="4043" y="3173"/>
                <a:ext cx="217" cy="332"/>
              </a:xfrm>
              <a:custGeom>
                <a:avLst/>
                <a:gdLst/>
                <a:ahLst/>
                <a:cxnLst>
                  <a:cxn ang="0">
                    <a:pos x="2" y="153"/>
                  </a:cxn>
                  <a:cxn ang="0">
                    <a:pos x="1" y="157"/>
                  </a:cxn>
                  <a:cxn ang="0">
                    <a:pos x="0" y="163"/>
                  </a:cxn>
                  <a:cxn ang="0">
                    <a:pos x="0" y="168"/>
                  </a:cxn>
                  <a:cxn ang="0">
                    <a:pos x="2" y="174"/>
                  </a:cxn>
                  <a:cxn ang="0">
                    <a:pos x="5" y="179"/>
                  </a:cxn>
                  <a:cxn ang="0">
                    <a:pos x="9" y="183"/>
                  </a:cxn>
                  <a:cxn ang="0">
                    <a:pos x="14" y="186"/>
                  </a:cxn>
                  <a:cxn ang="0">
                    <a:pos x="17" y="186"/>
                  </a:cxn>
                  <a:cxn ang="0">
                    <a:pos x="23" y="186"/>
                  </a:cxn>
                  <a:cxn ang="0">
                    <a:pos x="141" y="331"/>
                  </a:cxn>
                  <a:cxn ang="0">
                    <a:pos x="178" y="159"/>
                  </a:cxn>
                  <a:cxn ang="0">
                    <a:pos x="177" y="155"/>
                  </a:cxn>
                  <a:cxn ang="0">
                    <a:pos x="176" y="152"/>
                  </a:cxn>
                  <a:cxn ang="0">
                    <a:pos x="173" y="149"/>
                  </a:cxn>
                  <a:cxn ang="0">
                    <a:pos x="170" y="147"/>
                  </a:cxn>
                  <a:cxn ang="0">
                    <a:pos x="166" y="145"/>
                  </a:cxn>
                  <a:cxn ang="0">
                    <a:pos x="161" y="145"/>
                  </a:cxn>
                  <a:cxn ang="0">
                    <a:pos x="157" y="145"/>
                  </a:cxn>
                  <a:cxn ang="0">
                    <a:pos x="153" y="145"/>
                  </a:cxn>
                  <a:cxn ang="0">
                    <a:pos x="104" y="84"/>
                  </a:cxn>
                  <a:cxn ang="0">
                    <a:pos x="201" y="104"/>
                  </a:cxn>
                  <a:cxn ang="0">
                    <a:pos x="204" y="103"/>
                  </a:cxn>
                  <a:cxn ang="0">
                    <a:pos x="207" y="103"/>
                  </a:cxn>
                  <a:cxn ang="0">
                    <a:pos x="211" y="100"/>
                  </a:cxn>
                  <a:cxn ang="0">
                    <a:pos x="214" y="97"/>
                  </a:cxn>
                  <a:cxn ang="0">
                    <a:pos x="215" y="93"/>
                  </a:cxn>
                  <a:cxn ang="0">
                    <a:pos x="216" y="88"/>
                  </a:cxn>
                  <a:cxn ang="0">
                    <a:pos x="215" y="83"/>
                  </a:cxn>
                  <a:cxn ang="0">
                    <a:pos x="213" y="79"/>
                  </a:cxn>
                  <a:cxn ang="0">
                    <a:pos x="210" y="76"/>
                  </a:cxn>
                  <a:cxn ang="0">
                    <a:pos x="206" y="73"/>
                  </a:cxn>
                  <a:cxn ang="0">
                    <a:pos x="203" y="72"/>
                  </a:cxn>
                  <a:cxn ang="0">
                    <a:pos x="137" y="72"/>
                  </a:cxn>
                  <a:cxn ang="0">
                    <a:pos x="125" y="47"/>
                  </a:cxn>
                  <a:cxn ang="0">
                    <a:pos x="126" y="41"/>
                  </a:cxn>
                  <a:cxn ang="0">
                    <a:pos x="127" y="34"/>
                  </a:cxn>
                  <a:cxn ang="0">
                    <a:pos x="127" y="27"/>
                  </a:cxn>
                  <a:cxn ang="0">
                    <a:pos x="125" y="21"/>
                  </a:cxn>
                  <a:cxn ang="0">
                    <a:pos x="123" y="17"/>
                  </a:cxn>
                  <a:cxn ang="0">
                    <a:pos x="120" y="12"/>
                  </a:cxn>
                  <a:cxn ang="0">
                    <a:pos x="115" y="8"/>
                  </a:cxn>
                  <a:cxn ang="0">
                    <a:pos x="110" y="4"/>
                  </a:cxn>
                  <a:cxn ang="0">
                    <a:pos x="104" y="1"/>
                  </a:cxn>
                  <a:cxn ang="0">
                    <a:pos x="97" y="0"/>
                  </a:cxn>
                  <a:cxn ang="0">
                    <a:pos x="91" y="0"/>
                  </a:cxn>
                  <a:cxn ang="0">
                    <a:pos x="84" y="1"/>
                  </a:cxn>
                  <a:cxn ang="0">
                    <a:pos x="77" y="3"/>
                  </a:cxn>
                  <a:cxn ang="0">
                    <a:pos x="70" y="7"/>
                  </a:cxn>
                  <a:cxn ang="0">
                    <a:pos x="66" y="13"/>
                  </a:cxn>
                  <a:cxn ang="0">
                    <a:pos x="62" y="19"/>
                  </a:cxn>
                  <a:cxn ang="0">
                    <a:pos x="59" y="25"/>
                  </a:cxn>
                </a:cxnLst>
                <a:rect l="0" t="0" r="r" b="b"/>
                <a:pathLst>
                  <a:path w="217" h="332">
                    <a:moveTo>
                      <a:pt x="59" y="25"/>
                    </a:moveTo>
                    <a:lnTo>
                      <a:pt x="2" y="153"/>
                    </a:lnTo>
                    <a:lnTo>
                      <a:pt x="1" y="155"/>
                    </a:lnTo>
                    <a:lnTo>
                      <a:pt x="1" y="157"/>
                    </a:lnTo>
                    <a:lnTo>
                      <a:pt x="0" y="159"/>
                    </a:lnTo>
                    <a:lnTo>
                      <a:pt x="0" y="163"/>
                    </a:lnTo>
                    <a:lnTo>
                      <a:pt x="0" y="165"/>
                    </a:lnTo>
                    <a:lnTo>
                      <a:pt x="0" y="168"/>
                    </a:lnTo>
                    <a:lnTo>
                      <a:pt x="1" y="171"/>
                    </a:lnTo>
                    <a:lnTo>
                      <a:pt x="2" y="174"/>
                    </a:lnTo>
                    <a:lnTo>
                      <a:pt x="3" y="176"/>
                    </a:lnTo>
                    <a:lnTo>
                      <a:pt x="5" y="179"/>
                    </a:lnTo>
                    <a:lnTo>
                      <a:pt x="7" y="181"/>
                    </a:lnTo>
                    <a:lnTo>
                      <a:pt x="9" y="183"/>
                    </a:lnTo>
                    <a:lnTo>
                      <a:pt x="12" y="184"/>
                    </a:lnTo>
                    <a:lnTo>
                      <a:pt x="14" y="186"/>
                    </a:lnTo>
                    <a:lnTo>
                      <a:pt x="15" y="186"/>
                    </a:lnTo>
                    <a:lnTo>
                      <a:pt x="17" y="186"/>
                    </a:lnTo>
                    <a:lnTo>
                      <a:pt x="20" y="186"/>
                    </a:lnTo>
                    <a:lnTo>
                      <a:pt x="23" y="186"/>
                    </a:lnTo>
                    <a:lnTo>
                      <a:pt x="141" y="186"/>
                    </a:lnTo>
                    <a:lnTo>
                      <a:pt x="141" y="331"/>
                    </a:lnTo>
                    <a:lnTo>
                      <a:pt x="178" y="331"/>
                    </a:lnTo>
                    <a:lnTo>
                      <a:pt x="178" y="159"/>
                    </a:lnTo>
                    <a:lnTo>
                      <a:pt x="178" y="157"/>
                    </a:lnTo>
                    <a:lnTo>
                      <a:pt x="177" y="155"/>
                    </a:lnTo>
                    <a:lnTo>
                      <a:pt x="176" y="153"/>
                    </a:lnTo>
                    <a:lnTo>
                      <a:pt x="176" y="152"/>
                    </a:lnTo>
                    <a:lnTo>
                      <a:pt x="175" y="151"/>
                    </a:lnTo>
                    <a:lnTo>
                      <a:pt x="173" y="149"/>
                    </a:lnTo>
                    <a:lnTo>
                      <a:pt x="172" y="148"/>
                    </a:lnTo>
                    <a:lnTo>
                      <a:pt x="170" y="147"/>
                    </a:lnTo>
                    <a:lnTo>
                      <a:pt x="168" y="146"/>
                    </a:lnTo>
                    <a:lnTo>
                      <a:pt x="166" y="145"/>
                    </a:lnTo>
                    <a:lnTo>
                      <a:pt x="164" y="145"/>
                    </a:lnTo>
                    <a:lnTo>
                      <a:pt x="161" y="145"/>
                    </a:lnTo>
                    <a:lnTo>
                      <a:pt x="159" y="145"/>
                    </a:lnTo>
                    <a:lnTo>
                      <a:pt x="157" y="145"/>
                    </a:lnTo>
                    <a:lnTo>
                      <a:pt x="155" y="145"/>
                    </a:lnTo>
                    <a:lnTo>
                      <a:pt x="153" y="145"/>
                    </a:lnTo>
                    <a:lnTo>
                      <a:pt x="85" y="141"/>
                    </a:lnTo>
                    <a:lnTo>
                      <a:pt x="104" y="84"/>
                    </a:lnTo>
                    <a:lnTo>
                      <a:pt x="118" y="104"/>
                    </a:lnTo>
                    <a:lnTo>
                      <a:pt x="201" y="104"/>
                    </a:lnTo>
                    <a:lnTo>
                      <a:pt x="203" y="103"/>
                    </a:lnTo>
                    <a:lnTo>
                      <a:pt x="204" y="103"/>
                    </a:lnTo>
                    <a:lnTo>
                      <a:pt x="206" y="103"/>
                    </a:lnTo>
                    <a:lnTo>
                      <a:pt x="207" y="103"/>
                    </a:lnTo>
                    <a:lnTo>
                      <a:pt x="209" y="101"/>
                    </a:lnTo>
                    <a:lnTo>
                      <a:pt x="211" y="100"/>
                    </a:lnTo>
                    <a:lnTo>
                      <a:pt x="212" y="98"/>
                    </a:lnTo>
                    <a:lnTo>
                      <a:pt x="214" y="97"/>
                    </a:lnTo>
                    <a:lnTo>
                      <a:pt x="215" y="95"/>
                    </a:lnTo>
                    <a:lnTo>
                      <a:pt x="215" y="93"/>
                    </a:lnTo>
                    <a:lnTo>
                      <a:pt x="216" y="91"/>
                    </a:lnTo>
                    <a:lnTo>
                      <a:pt x="216" y="88"/>
                    </a:lnTo>
                    <a:lnTo>
                      <a:pt x="216" y="85"/>
                    </a:lnTo>
                    <a:lnTo>
                      <a:pt x="215" y="83"/>
                    </a:lnTo>
                    <a:lnTo>
                      <a:pt x="214" y="81"/>
                    </a:lnTo>
                    <a:lnTo>
                      <a:pt x="213" y="79"/>
                    </a:lnTo>
                    <a:lnTo>
                      <a:pt x="211" y="77"/>
                    </a:lnTo>
                    <a:lnTo>
                      <a:pt x="210" y="76"/>
                    </a:lnTo>
                    <a:lnTo>
                      <a:pt x="208" y="74"/>
                    </a:lnTo>
                    <a:lnTo>
                      <a:pt x="206" y="73"/>
                    </a:lnTo>
                    <a:lnTo>
                      <a:pt x="205" y="72"/>
                    </a:lnTo>
                    <a:lnTo>
                      <a:pt x="203" y="72"/>
                    </a:lnTo>
                    <a:lnTo>
                      <a:pt x="201" y="72"/>
                    </a:lnTo>
                    <a:lnTo>
                      <a:pt x="137" y="72"/>
                    </a:lnTo>
                    <a:lnTo>
                      <a:pt x="123" y="49"/>
                    </a:lnTo>
                    <a:lnTo>
                      <a:pt x="125" y="47"/>
                    </a:lnTo>
                    <a:lnTo>
                      <a:pt x="126" y="44"/>
                    </a:lnTo>
                    <a:lnTo>
                      <a:pt x="126" y="41"/>
                    </a:lnTo>
                    <a:lnTo>
                      <a:pt x="127" y="38"/>
                    </a:lnTo>
                    <a:lnTo>
                      <a:pt x="127" y="34"/>
                    </a:lnTo>
                    <a:lnTo>
                      <a:pt x="127" y="31"/>
                    </a:lnTo>
                    <a:lnTo>
                      <a:pt x="127" y="27"/>
                    </a:lnTo>
                    <a:lnTo>
                      <a:pt x="126" y="24"/>
                    </a:lnTo>
                    <a:lnTo>
                      <a:pt x="125" y="21"/>
                    </a:lnTo>
                    <a:lnTo>
                      <a:pt x="124" y="20"/>
                    </a:lnTo>
                    <a:lnTo>
                      <a:pt x="123" y="17"/>
                    </a:lnTo>
                    <a:lnTo>
                      <a:pt x="122" y="15"/>
                    </a:lnTo>
                    <a:lnTo>
                      <a:pt x="120" y="12"/>
                    </a:lnTo>
                    <a:lnTo>
                      <a:pt x="118" y="10"/>
                    </a:lnTo>
                    <a:lnTo>
                      <a:pt x="115" y="8"/>
                    </a:lnTo>
                    <a:lnTo>
                      <a:pt x="113" y="6"/>
                    </a:lnTo>
                    <a:lnTo>
                      <a:pt x="110" y="4"/>
                    </a:lnTo>
                    <a:lnTo>
                      <a:pt x="107" y="3"/>
                    </a:lnTo>
                    <a:lnTo>
                      <a:pt x="104" y="1"/>
                    </a:lnTo>
                    <a:lnTo>
                      <a:pt x="100" y="1"/>
                    </a:lnTo>
                    <a:lnTo>
                      <a:pt x="97" y="0"/>
                    </a:lnTo>
                    <a:lnTo>
                      <a:pt x="95" y="0"/>
                    </a:lnTo>
                    <a:lnTo>
                      <a:pt x="91" y="0"/>
                    </a:lnTo>
                    <a:lnTo>
                      <a:pt x="88" y="0"/>
                    </a:lnTo>
                    <a:lnTo>
                      <a:pt x="84" y="1"/>
                    </a:lnTo>
                    <a:lnTo>
                      <a:pt x="81" y="2"/>
                    </a:lnTo>
                    <a:lnTo>
                      <a:pt x="77" y="3"/>
                    </a:lnTo>
                    <a:lnTo>
                      <a:pt x="74" y="5"/>
                    </a:lnTo>
                    <a:lnTo>
                      <a:pt x="70" y="7"/>
                    </a:lnTo>
                    <a:lnTo>
                      <a:pt x="68" y="10"/>
                    </a:lnTo>
                    <a:lnTo>
                      <a:pt x="66" y="13"/>
                    </a:lnTo>
                    <a:lnTo>
                      <a:pt x="64" y="15"/>
                    </a:lnTo>
                    <a:lnTo>
                      <a:pt x="62" y="19"/>
                    </a:lnTo>
                    <a:lnTo>
                      <a:pt x="60" y="21"/>
                    </a:lnTo>
                    <a:lnTo>
                      <a:pt x="59" y="25"/>
                    </a:lnTo>
                  </a:path>
                </a:pathLst>
              </a:custGeom>
              <a:solidFill>
                <a:srgbClr val="FDA4B5"/>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grpSp>
      <p:grpSp>
        <p:nvGrpSpPr>
          <p:cNvPr id="7" name="Group 19"/>
          <p:cNvGrpSpPr>
            <a:grpSpLocks/>
          </p:cNvGrpSpPr>
          <p:nvPr/>
        </p:nvGrpSpPr>
        <p:grpSpPr bwMode="auto">
          <a:xfrm>
            <a:off x="7129463" y="2649537"/>
            <a:ext cx="598487" cy="800100"/>
            <a:chOff x="4056" y="1712"/>
            <a:chExt cx="424" cy="504"/>
          </a:xfrm>
        </p:grpSpPr>
        <p:grpSp>
          <p:nvGrpSpPr>
            <p:cNvPr id="8" name="Group 20"/>
            <p:cNvGrpSpPr>
              <a:grpSpLocks/>
            </p:cNvGrpSpPr>
            <p:nvPr/>
          </p:nvGrpSpPr>
          <p:grpSpPr bwMode="auto">
            <a:xfrm>
              <a:off x="4056" y="1712"/>
              <a:ext cx="424" cy="504"/>
              <a:chOff x="4056" y="1712"/>
              <a:chExt cx="424" cy="504"/>
            </a:xfrm>
          </p:grpSpPr>
          <p:grpSp>
            <p:nvGrpSpPr>
              <p:cNvPr id="9" name="Group 21"/>
              <p:cNvGrpSpPr>
                <a:grpSpLocks/>
              </p:cNvGrpSpPr>
              <p:nvPr/>
            </p:nvGrpSpPr>
            <p:grpSpPr bwMode="auto">
              <a:xfrm>
                <a:off x="4056" y="1712"/>
                <a:ext cx="424" cy="504"/>
                <a:chOff x="4056" y="1712"/>
                <a:chExt cx="424" cy="504"/>
              </a:xfrm>
            </p:grpSpPr>
            <p:sp>
              <p:nvSpPr>
                <p:cNvPr id="2714646" name="AutoShape 22"/>
                <p:cNvSpPr>
                  <a:spLocks noChangeArrowheads="1"/>
                </p:cNvSpPr>
                <p:nvPr/>
              </p:nvSpPr>
              <p:spPr bwMode="auto">
                <a:xfrm>
                  <a:off x="4056" y="1792"/>
                  <a:ext cx="424" cy="424"/>
                </a:xfrm>
                <a:prstGeom prst="cube">
                  <a:avLst>
                    <a:gd name="adj" fmla="val 24995"/>
                  </a:avLst>
                </a:prstGeom>
                <a:solidFill>
                  <a:srgbClr val="DC008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714647" name="AutoShape 23"/>
                <p:cNvSpPr>
                  <a:spLocks noChangeArrowheads="1"/>
                </p:cNvSpPr>
                <p:nvPr/>
              </p:nvSpPr>
              <p:spPr bwMode="auto">
                <a:xfrm>
                  <a:off x="4152" y="1712"/>
                  <a:ext cx="328" cy="88"/>
                </a:xfrm>
                <a:prstGeom prst="cube">
                  <a:avLst>
                    <a:gd name="adj" fmla="val 24995"/>
                  </a:avLst>
                </a:prstGeom>
                <a:solidFill>
                  <a:srgbClr val="DC0081"/>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2714648" name="AutoShape 24"/>
              <p:cNvSpPr>
                <a:spLocks noChangeArrowheads="1"/>
              </p:cNvSpPr>
              <p:nvPr/>
            </p:nvSpPr>
            <p:spPr bwMode="auto">
              <a:xfrm>
                <a:off x="4140" y="1828"/>
                <a:ext cx="224" cy="32"/>
              </a:xfrm>
              <a:prstGeom prst="parallelogram">
                <a:avLst>
                  <a:gd name="adj" fmla="val 174968"/>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4649" name="Oval 25"/>
            <p:cNvSpPr>
              <a:spLocks noChangeArrowheads="1"/>
            </p:cNvSpPr>
            <p:nvPr/>
          </p:nvSpPr>
          <p:spPr bwMode="auto">
            <a:xfrm>
              <a:off x="4384" y="1752"/>
              <a:ext cx="56" cy="32"/>
            </a:xfrm>
            <a:prstGeom prst="ellipse">
              <a:avLst/>
            </a:prstGeom>
            <a:solidFill>
              <a:srgbClr val="DC0081"/>
            </a:solidFill>
            <a:ln w="12700">
              <a:solidFill>
                <a:schemeClr val="tx1"/>
              </a:solidFill>
              <a:round/>
              <a:headEnd/>
              <a:tailEnd/>
            </a:ln>
            <a:effectLst/>
          </p:spPr>
          <p:txBody>
            <a:bodyPr wrap="none" anchor="ctr">
              <a:prstTxWarp prst="textNoShape">
                <a:avLst/>
              </a:prstTxWarp>
            </a:bodyPr>
            <a:lstStyle/>
            <a:p>
              <a:endParaRPr lang="en-US"/>
            </a:p>
          </p:txBody>
        </p:sp>
      </p:grpSp>
      <p:grpSp>
        <p:nvGrpSpPr>
          <p:cNvPr id="10" name="Group 26"/>
          <p:cNvGrpSpPr>
            <a:grpSpLocks/>
          </p:cNvGrpSpPr>
          <p:nvPr/>
        </p:nvGrpSpPr>
        <p:grpSpPr bwMode="auto">
          <a:xfrm>
            <a:off x="6632575" y="1528762"/>
            <a:ext cx="1978025" cy="528638"/>
            <a:chOff x="3292" y="768"/>
            <a:chExt cx="1246" cy="333"/>
          </a:xfrm>
        </p:grpSpPr>
        <p:sp>
          <p:nvSpPr>
            <p:cNvPr id="2714651" name="Freeform 27"/>
            <p:cNvSpPr>
              <a:spLocks/>
            </p:cNvSpPr>
            <p:nvPr/>
          </p:nvSpPr>
          <p:spPr bwMode="auto">
            <a:xfrm>
              <a:off x="3292" y="768"/>
              <a:ext cx="293" cy="295"/>
            </a:xfrm>
            <a:custGeom>
              <a:avLst/>
              <a:gdLst/>
              <a:ahLst/>
              <a:cxnLst>
                <a:cxn ang="0">
                  <a:pos x="93" y="14"/>
                </a:cxn>
                <a:cxn ang="0">
                  <a:pos x="156" y="16"/>
                </a:cxn>
                <a:cxn ang="0">
                  <a:pos x="224" y="0"/>
                </a:cxn>
                <a:cxn ang="0">
                  <a:pos x="305" y="0"/>
                </a:cxn>
                <a:cxn ang="0">
                  <a:pos x="215" y="84"/>
                </a:cxn>
                <a:cxn ang="0">
                  <a:pos x="239" y="89"/>
                </a:cxn>
                <a:cxn ang="0">
                  <a:pos x="263" y="99"/>
                </a:cxn>
                <a:cxn ang="0">
                  <a:pos x="285" y="111"/>
                </a:cxn>
                <a:cxn ang="0">
                  <a:pos x="302" y="126"/>
                </a:cxn>
                <a:cxn ang="0">
                  <a:pos x="316" y="144"/>
                </a:cxn>
                <a:cxn ang="0">
                  <a:pos x="325" y="165"/>
                </a:cxn>
                <a:cxn ang="0">
                  <a:pos x="328" y="187"/>
                </a:cxn>
                <a:cxn ang="0">
                  <a:pos x="324" y="210"/>
                </a:cxn>
                <a:cxn ang="0">
                  <a:pos x="317" y="228"/>
                </a:cxn>
                <a:cxn ang="0">
                  <a:pos x="303" y="247"/>
                </a:cxn>
                <a:cxn ang="0">
                  <a:pos x="280" y="267"/>
                </a:cxn>
                <a:cxn ang="0">
                  <a:pos x="257" y="279"/>
                </a:cxn>
                <a:cxn ang="0">
                  <a:pos x="236" y="287"/>
                </a:cxn>
                <a:cxn ang="0">
                  <a:pos x="215" y="292"/>
                </a:cxn>
                <a:cxn ang="0">
                  <a:pos x="189" y="294"/>
                </a:cxn>
                <a:cxn ang="0">
                  <a:pos x="122" y="293"/>
                </a:cxn>
                <a:cxn ang="0">
                  <a:pos x="90" y="287"/>
                </a:cxn>
                <a:cxn ang="0">
                  <a:pos x="56" y="272"/>
                </a:cxn>
                <a:cxn ang="0">
                  <a:pos x="30" y="253"/>
                </a:cxn>
                <a:cxn ang="0">
                  <a:pos x="13" y="232"/>
                </a:cxn>
                <a:cxn ang="0">
                  <a:pos x="4" y="210"/>
                </a:cxn>
                <a:cxn ang="0">
                  <a:pos x="0" y="191"/>
                </a:cxn>
                <a:cxn ang="0">
                  <a:pos x="3" y="169"/>
                </a:cxn>
                <a:cxn ang="0">
                  <a:pos x="14" y="141"/>
                </a:cxn>
                <a:cxn ang="0">
                  <a:pos x="35" y="118"/>
                </a:cxn>
                <a:cxn ang="0">
                  <a:pos x="63" y="99"/>
                </a:cxn>
                <a:cxn ang="0">
                  <a:pos x="102" y="86"/>
                </a:cxn>
                <a:cxn ang="0">
                  <a:pos x="40" y="4"/>
                </a:cxn>
              </a:cxnLst>
              <a:rect l="0" t="0" r="r" b="b"/>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chemeClr val="hlink"/>
            </a:solidFill>
            <a:ln w="127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4652" name="Rectangle 28"/>
            <p:cNvSpPr>
              <a:spLocks noChangeArrowheads="1"/>
            </p:cNvSpPr>
            <p:nvPr/>
          </p:nvSpPr>
          <p:spPr bwMode="auto">
            <a:xfrm>
              <a:off x="3324" y="815"/>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Arial" pitchFamily="-65" charset="0"/>
                </a:rPr>
                <a:t>A</a:t>
              </a:r>
            </a:p>
          </p:txBody>
        </p:sp>
        <p:sp>
          <p:nvSpPr>
            <p:cNvPr id="2714653" name="Freeform 29"/>
            <p:cNvSpPr>
              <a:spLocks/>
            </p:cNvSpPr>
            <p:nvPr/>
          </p:nvSpPr>
          <p:spPr bwMode="auto">
            <a:xfrm>
              <a:off x="3612" y="768"/>
              <a:ext cx="293" cy="295"/>
            </a:xfrm>
            <a:custGeom>
              <a:avLst/>
              <a:gdLst/>
              <a:ahLst/>
              <a:cxnLst>
                <a:cxn ang="0">
                  <a:pos x="93" y="14"/>
                </a:cxn>
                <a:cxn ang="0">
                  <a:pos x="156" y="16"/>
                </a:cxn>
                <a:cxn ang="0">
                  <a:pos x="224" y="0"/>
                </a:cxn>
                <a:cxn ang="0">
                  <a:pos x="305" y="0"/>
                </a:cxn>
                <a:cxn ang="0">
                  <a:pos x="215" y="84"/>
                </a:cxn>
                <a:cxn ang="0">
                  <a:pos x="239" y="89"/>
                </a:cxn>
                <a:cxn ang="0">
                  <a:pos x="263" y="99"/>
                </a:cxn>
                <a:cxn ang="0">
                  <a:pos x="285" y="111"/>
                </a:cxn>
                <a:cxn ang="0">
                  <a:pos x="302" y="126"/>
                </a:cxn>
                <a:cxn ang="0">
                  <a:pos x="316" y="144"/>
                </a:cxn>
                <a:cxn ang="0">
                  <a:pos x="325" y="165"/>
                </a:cxn>
                <a:cxn ang="0">
                  <a:pos x="328" y="187"/>
                </a:cxn>
                <a:cxn ang="0">
                  <a:pos x="324" y="210"/>
                </a:cxn>
                <a:cxn ang="0">
                  <a:pos x="317" y="228"/>
                </a:cxn>
                <a:cxn ang="0">
                  <a:pos x="303" y="247"/>
                </a:cxn>
                <a:cxn ang="0">
                  <a:pos x="280" y="267"/>
                </a:cxn>
                <a:cxn ang="0">
                  <a:pos x="257" y="279"/>
                </a:cxn>
                <a:cxn ang="0">
                  <a:pos x="236" y="287"/>
                </a:cxn>
                <a:cxn ang="0">
                  <a:pos x="215" y="292"/>
                </a:cxn>
                <a:cxn ang="0">
                  <a:pos x="189" y="294"/>
                </a:cxn>
                <a:cxn ang="0">
                  <a:pos x="122" y="293"/>
                </a:cxn>
                <a:cxn ang="0">
                  <a:pos x="90" y="287"/>
                </a:cxn>
                <a:cxn ang="0">
                  <a:pos x="56" y="272"/>
                </a:cxn>
                <a:cxn ang="0">
                  <a:pos x="30" y="253"/>
                </a:cxn>
                <a:cxn ang="0">
                  <a:pos x="13" y="232"/>
                </a:cxn>
                <a:cxn ang="0">
                  <a:pos x="4" y="210"/>
                </a:cxn>
                <a:cxn ang="0">
                  <a:pos x="0" y="191"/>
                </a:cxn>
                <a:cxn ang="0">
                  <a:pos x="3" y="169"/>
                </a:cxn>
                <a:cxn ang="0">
                  <a:pos x="14" y="141"/>
                </a:cxn>
                <a:cxn ang="0">
                  <a:pos x="35" y="118"/>
                </a:cxn>
                <a:cxn ang="0">
                  <a:pos x="63" y="99"/>
                </a:cxn>
                <a:cxn ang="0">
                  <a:pos x="102" y="86"/>
                </a:cxn>
                <a:cxn ang="0">
                  <a:pos x="40" y="4"/>
                </a:cxn>
              </a:cxnLst>
              <a:rect l="0" t="0" r="r" b="b"/>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chemeClr val="hlink"/>
            </a:solidFill>
            <a:ln w="127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4654" name="Rectangle 30"/>
            <p:cNvSpPr>
              <a:spLocks noChangeArrowheads="1"/>
            </p:cNvSpPr>
            <p:nvPr/>
          </p:nvSpPr>
          <p:spPr bwMode="auto">
            <a:xfrm>
              <a:off x="3644" y="815"/>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Arial" pitchFamily="-65" charset="0"/>
                </a:rPr>
                <a:t>B</a:t>
              </a:r>
            </a:p>
          </p:txBody>
        </p:sp>
        <p:sp>
          <p:nvSpPr>
            <p:cNvPr id="2714655" name="Freeform 31"/>
            <p:cNvSpPr>
              <a:spLocks/>
            </p:cNvSpPr>
            <p:nvPr/>
          </p:nvSpPr>
          <p:spPr bwMode="auto">
            <a:xfrm>
              <a:off x="3932" y="768"/>
              <a:ext cx="293" cy="295"/>
            </a:xfrm>
            <a:custGeom>
              <a:avLst/>
              <a:gdLst/>
              <a:ahLst/>
              <a:cxnLst>
                <a:cxn ang="0">
                  <a:pos x="93" y="14"/>
                </a:cxn>
                <a:cxn ang="0">
                  <a:pos x="156" y="16"/>
                </a:cxn>
                <a:cxn ang="0">
                  <a:pos x="224" y="0"/>
                </a:cxn>
                <a:cxn ang="0">
                  <a:pos x="305" y="0"/>
                </a:cxn>
                <a:cxn ang="0">
                  <a:pos x="215" y="84"/>
                </a:cxn>
                <a:cxn ang="0">
                  <a:pos x="239" y="89"/>
                </a:cxn>
                <a:cxn ang="0">
                  <a:pos x="263" y="99"/>
                </a:cxn>
                <a:cxn ang="0">
                  <a:pos x="285" y="111"/>
                </a:cxn>
                <a:cxn ang="0">
                  <a:pos x="302" y="126"/>
                </a:cxn>
                <a:cxn ang="0">
                  <a:pos x="316" y="144"/>
                </a:cxn>
                <a:cxn ang="0">
                  <a:pos x="325" y="165"/>
                </a:cxn>
                <a:cxn ang="0">
                  <a:pos x="328" y="187"/>
                </a:cxn>
                <a:cxn ang="0">
                  <a:pos x="324" y="210"/>
                </a:cxn>
                <a:cxn ang="0">
                  <a:pos x="317" y="228"/>
                </a:cxn>
                <a:cxn ang="0">
                  <a:pos x="303" y="247"/>
                </a:cxn>
                <a:cxn ang="0">
                  <a:pos x="280" y="267"/>
                </a:cxn>
                <a:cxn ang="0">
                  <a:pos x="257" y="279"/>
                </a:cxn>
                <a:cxn ang="0">
                  <a:pos x="236" y="287"/>
                </a:cxn>
                <a:cxn ang="0">
                  <a:pos x="215" y="292"/>
                </a:cxn>
                <a:cxn ang="0">
                  <a:pos x="189" y="294"/>
                </a:cxn>
                <a:cxn ang="0">
                  <a:pos x="122" y="293"/>
                </a:cxn>
                <a:cxn ang="0">
                  <a:pos x="90" y="287"/>
                </a:cxn>
                <a:cxn ang="0">
                  <a:pos x="56" y="272"/>
                </a:cxn>
                <a:cxn ang="0">
                  <a:pos x="30" y="253"/>
                </a:cxn>
                <a:cxn ang="0">
                  <a:pos x="13" y="232"/>
                </a:cxn>
                <a:cxn ang="0">
                  <a:pos x="4" y="210"/>
                </a:cxn>
                <a:cxn ang="0">
                  <a:pos x="0" y="191"/>
                </a:cxn>
                <a:cxn ang="0">
                  <a:pos x="3" y="169"/>
                </a:cxn>
                <a:cxn ang="0">
                  <a:pos x="14" y="141"/>
                </a:cxn>
                <a:cxn ang="0">
                  <a:pos x="35" y="118"/>
                </a:cxn>
                <a:cxn ang="0">
                  <a:pos x="63" y="99"/>
                </a:cxn>
                <a:cxn ang="0">
                  <a:pos x="102" y="86"/>
                </a:cxn>
                <a:cxn ang="0">
                  <a:pos x="40" y="4"/>
                </a:cxn>
              </a:cxnLst>
              <a:rect l="0" t="0" r="r" b="b"/>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chemeClr val="hlink"/>
            </a:solidFill>
            <a:ln w="127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4656" name="Rectangle 32"/>
            <p:cNvSpPr>
              <a:spLocks noChangeArrowheads="1"/>
            </p:cNvSpPr>
            <p:nvPr/>
          </p:nvSpPr>
          <p:spPr bwMode="auto">
            <a:xfrm>
              <a:off x="3964" y="815"/>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Arial" pitchFamily="-65" charset="0"/>
                </a:rPr>
                <a:t>C</a:t>
              </a:r>
            </a:p>
          </p:txBody>
        </p:sp>
        <p:sp>
          <p:nvSpPr>
            <p:cNvPr id="2714657" name="Freeform 33"/>
            <p:cNvSpPr>
              <a:spLocks/>
            </p:cNvSpPr>
            <p:nvPr/>
          </p:nvSpPr>
          <p:spPr bwMode="auto">
            <a:xfrm>
              <a:off x="4245" y="768"/>
              <a:ext cx="293" cy="295"/>
            </a:xfrm>
            <a:custGeom>
              <a:avLst/>
              <a:gdLst/>
              <a:ahLst/>
              <a:cxnLst>
                <a:cxn ang="0">
                  <a:pos x="93" y="14"/>
                </a:cxn>
                <a:cxn ang="0">
                  <a:pos x="156" y="16"/>
                </a:cxn>
                <a:cxn ang="0">
                  <a:pos x="224" y="0"/>
                </a:cxn>
                <a:cxn ang="0">
                  <a:pos x="305" y="0"/>
                </a:cxn>
                <a:cxn ang="0">
                  <a:pos x="215" y="84"/>
                </a:cxn>
                <a:cxn ang="0">
                  <a:pos x="239" y="89"/>
                </a:cxn>
                <a:cxn ang="0">
                  <a:pos x="263" y="99"/>
                </a:cxn>
                <a:cxn ang="0">
                  <a:pos x="285" y="111"/>
                </a:cxn>
                <a:cxn ang="0">
                  <a:pos x="302" y="126"/>
                </a:cxn>
                <a:cxn ang="0">
                  <a:pos x="316" y="144"/>
                </a:cxn>
                <a:cxn ang="0">
                  <a:pos x="325" y="165"/>
                </a:cxn>
                <a:cxn ang="0">
                  <a:pos x="328" y="187"/>
                </a:cxn>
                <a:cxn ang="0">
                  <a:pos x="324" y="210"/>
                </a:cxn>
                <a:cxn ang="0">
                  <a:pos x="317" y="228"/>
                </a:cxn>
                <a:cxn ang="0">
                  <a:pos x="303" y="247"/>
                </a:cxn>
                <a:cxn ang="0">
                  <a:pos x="280" y="267"/>
                </a:cxn>
                <a:cxn ang="0">
                  <a:pos x="257" y="279"/>
                </a:cxn>
                <a:cxn ang="0">
                  <a:pos x="236" y="287"/>
                </a:cxn>
                <a:cxn ang="0">
                  <a:pos x="215" y="292"/>
                </a:cxn>
                <a:cxn ang="0">
                  <a:pos x="189" y="294"/>
                </a:cxn>
                <a:cxn ang="0">
                  <a:pos x="122" y="293"/>
                </a:cxn>
                <a:cxn ang="0">
                  <a:pos x="90" y="287"/>
                </a:cxn>
                <a:cxn ang="0">
                  <a:pos x="56" y="272"/>
                </a:cxn>
                <a:cxn ang="0">
                  <a:pos x="30" y="253"/>
                </a:cxn>
                <a:cxn ang="0">
                  <a:pos x="13" y="232"/>
                </a:cxn>
                <a:cxn ang="0">
                  <a:pos x="4" y="210"/>
                </a:cxn>
                <a:cxn ang="0">
                  <a:pos x="0" y="191"/>
                </a:cxn>
                <a:cxn ang="0">
                  <a:pos x="3" y="169"/>
                </a:cxn>
                <a:cxn ang="0">
                  <a:pos x="14" y="141"/>
                </a:cxn>
                <a:cxn ang="0">
                  <a:pos x="35" y="118"/>
                </a:cxn>
                <a:cxn ang="0">
                  <a:pos x="63" y="99"/>
                </a:cxn>
                <a:cxn ang="0">
                  <a:pos x="102" y="86"/>
                </a:cxn>
                <a:cxn ang="0">
                  <a:pos x="40" y="4"/>
                </a:cxn>
              </a:cxnLst>
              <a:rect l="0" t="0" r="r" b="b"/>
              <a:pathLst>
                <a:path w="329" h="295">
                  <a:moveTo>
                    <a:pt x="40" y="4"/>
                  </a:moveTo>
                  <a:lnTo>
                    <a:pt x="93" y="14"/>
                  </a:lnTo>
                  <a:lnTo>
                    <a:pt x="92" y="0"/>
                  </a:lnTo>
                  <a:lnTo>
                    <a:pt x="156" y="16"/>
                  </a:lnTo>
                  <a:lnTo>
                    <a:pt x="156" y="0"/>
                  </a:lnTo>
                  <a:lnTo>
                    <a:pt x="224" y="0"/>
                  </a:lnTo>
                  <a:lnTo>
                    <a:pt x="223" y="15"/>
                  </a:lnTo>
                  <a:lnTo>
                    <a:pt x="305" y="0"/>
                  </a:lnTo>
                  <a:lnTo>
                    <a:pt x="205" y="83"/>
                  </a:lnTo>
                  <a:lnTo>
                    <a:pt x="215" y="84"/>
                  </a:lnTo>
                  <a:lnTo>
                    <a:pt x="226" y="86"/>
                  </a:lnTo>
                  <a:lnTo>
                    <a:pt x="239" y="89"/>
                  </a:lnTo>
                  <a:lnTo>
                    <a:pt x="250" y="93"/>
                  </a:lnTo>
                  <a:lnTo>
                    <a:pt x="263" y="99"/>
                  </a:lnTo>
                  <a:lnTo>
                    <a:pt x="274" y="104"/>
                  </a:lnTo>
                  <a:lnTo>
                    <a:pt x="285" y="111"/>
                  </a:lnTo>
                  <a:lnTo>
                    <a:pt x="294" y="119"/>
                  </a:lnTo>
                  <a:lnTo>
                    <a:pt x="302" y="126"/>
                  </a:lnTo>
                  <a:lnTo>
                    <a:pt x="309" y="135"/>
                  </a:lnTo>
                  <a:lnTo>
                    <a:pt x="316" y="144"/>
                  </a:lnTo>
                  <a:lnTo>
                    <a:pt x="321" y="155"/>
                  </a:lnTo>
                  <a:lnTo>
                    <a:pt x="325" y="165"/>
                  </a:lnTo>
                  <a:lnTo>
                    <a:pt x="327" y="174"/>
                  </a:lnTo>
                  <a:lnTo>
                    <a:pt x="328" y="187"/>
                  </a:lnTo>
                  <a:lnTo>
                    <a:pt x="327" y="200"/>
                  </a:lnTo>
                  <a:lnTo>
                    <a:pt x="324" y="210"/>
                  </a:lnTo>
                  <a:lnTo>
                    <a:pt x="321" y="220"/>
                  </a:lnTo>
                  <a:lnTo>
                    <a:pt x="317" y="228"/>
                  </a:lnTo>
                  <a:lnTo>
                    <a:pt x="311" y="237"/>
                  </a:lnTo>
                  <a:lnTo>
                    <a:pt x="303" y="247"/>
                  </a:lnTo>
                  <a:lnTo>
                    <a:pt x="292" y="258"/>
                  </a:lnTo>
                  <a:lnTo>
                    <a:pt x="280" y="267"/>
                  </a:lnTo>
                  <a:lnTo>
                    <a:pt x="268" y="274"/>
                  </a:lnTo>
                  <a:lnTo>
                    <a:pt x="257" y="279"/>
                  </a:lnTo>
                  <a:lnTo>
                    <a:pt x="246" y="284"/>
                  </a:lnTo>
                  <a:lnTo>
                    <a:pt x="236" y="287"/>
                  </a:lnTo>
                  <a:lnTo>
                    <a:pt x="224" y="290"/>
                  </a:lnTo>
                  <a:lnTo>
                    <a:pt x="215" y="292"/>
                  </a:lnTo>
                  <a:lnTo>
                    <a:pt x="201" y="293"/>
                  </a:lnTo>
                  <a:lnTo>
                    <a:pt x="189" y="294"/>
                  </a:lnTo>
                  <a:lnTo>
                    <a:pt x="133" y="294"/>
                  </a:lnTo>
                  <a:lnTo>
                    <a:pt x="122" y="293"/>
                  </a:lnTo>
                  <a:lnTo>
                    <a:pt x="108" y="291"/>
                  </a:lnTo>
                  <a:lnTo>
                    <a:pt x="90" y="287"/>
                  </a:lnTo>
                  <a:lnTo>
                    <a:pt x="73" y="280"/>
                  </a:lnTo>
                  <a:lnTo>
                    <a:pt x="56" y="272"/>
                  </a:lnTo>
                  <a:lnTo>
                    <a:pt x="41" y="262"/>
                  </a:lnTo>
                  <a:lnTo>
                    <a:pt x="30" y="253"/>
                  </a:lnTo>
                  <a:lnTo>
                    <a:pt x="21" y="244"/>
                  </a:lnTo>
                  <a:lnTo>
                    <a:pt x="13" y="232"/>
                  </a:lnTo>
                  <a:lnTo>
                    <a:pt x="7" y="219"/>
                  </a:lnTo>
                  <a:lnTo>
                    <a:pt x="4" y="210"/>
                  </a:lnTo>
                  <a:lnTo>
                    <a:pt x="1" y="201"/>
                  </a:lnTo>
                  <a:lnTo>
                    <a:pt x="0" y="191"/>
                  </a:lnTo>
                  <a:lnTo>
                    <a:pt x="1" y="183"/>
                  </a:lnTo>
                  <a:lnTo>
                    <a:pt x="3" y="169"/>
                  </a:lnTo>
                  <a:lnTo>
                    <a:pt x="7" y="156"/>
                  </a:lnTo>
                  <a:lnTo>
                    <a:pt x="14" y="141"/>
                  </a:lnTo>
                  <a:lnTo>
                    <a:pt x="24" y="129"/>
                  </a:lnTo>
                  <a:lnTo>
                    <a:pt x="35" y="118"/>
                  </a:lnTo>
                  <a:lnTo>
                    <a:pt x="49" y="107"/>
                  </a:lnTo>
                  <a:lnTo>
                    <a:pt x="63" y="99"/>
                  </a:lnTo>
                  <a:lnTo>
                    <a:pt x="82" y="91"/>
                  </a:lnTo>
                  <a:lnTo>
                    <a:pt x="102" y="86"/>
                  </a:lnTo>
                  <a:lnTo>
                    <a:pt x="115" y="83"/>
                  </a:lnTo>
                  <a:lnTo>
                    <a:pt x="40" y="4"/>
                  </a:lnTo>
                </a:path>
              </a:pathLst>
            </a:custGeom>
            <a:solidFill>
              <a:schemeClr val="hlink"/>
            </a:solidFill>
            <a:ln w="127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4658" name="Rectangle 34"/>
            <p:cNvSpPr>
              <a:spLocks noChangeArrowheads="1"/>
            </p:cNvSpPr>
            <p:nvPr/>
          </p:nvSpPr>
          <p:spPr bwMode="auto">
            <a:xfrm>
              <a:off x="4277" y="815"/>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Arial" pitchFamily="-65" charset="0"/>
                </a:rPr>
                <a:t>D</a:t>
              </a:r>
            </a:p>
          </p:txBody>
        </p:sp>
      </p:grpSp>
      <p:sp>
        <p:nvSpPr>
          <p:cNvPr id="2714659" name="Freeform 35"/>
          <p:cNvSpPr>
            <a:spLocks/>
          </p:cNvSpPr>
          <p:nvPr/>
        </p:nvSpPr>
        <p:spPr bwMode="auto">
          <a:xfrm>
            <a:off x="7158038" y="5640387"/>
            <a:ext cx="465137" cy="760413"/>
          </a:xfrm>
          <a:custGeom>
            <a:avLst/>
            <a:gdLst/>
            <a:ahLst/>
            <a:cxnLst>
              <a:cxn ang="0">
                <a:pos x="328" y="433"/>
              </a:cxn>
              <a:cxn ang="0">
                <a:pos x="303" y="433"/>
              </a:cxn>
              <a:cxn ang="0">
                <a:pos x="260" y="377"/>
              </a:cxn>
              <a:cxn ang="0">
                <a:pos x="200" y="278"/>
              </a:cxn>
              <a:cxn ang="0">
                <a:pos x="184" y="233"/>
              </a:cxn>
              <a:cxn ang="0">
                <a:pos x="188" y="202"/>
              </a:cxn>
              <a:cxn ang="0">
                <a:pos x="202" y="196"/>
              </a:cxn>
              <a:cxn ang="0">
                <a:pos x="225" y="212"/>
              </a:cxn>
              <a:cxn ang="0">
                <a:pos x="256" y="231"/>
              </a:cxn>
              <a:cxn ang="0">
                <a:pos x="270" y="231"/>
              </a:cxn>
              <a:cxn ang="0">
                <a:pos x="272" y="220"/>
              </a:cxn>
              <a:cxn ang="0">
                <a:pos x="258" y="202"/>
              </a:cxn>
              <a:cxn ang="0">
                <a:pos x="223" y="177"/>
              </a:cxn>
              <a:cxn ang="0">
                <a:pos x="208" y="142"/>
              </a:cxn>
              <a:cxn ang="0">
                <a:pos x="202" y="113"/>
              </a:cxn>
              <a:cxn ang="0">
                <a:pos x="186" y="93"/>
              </a:cxn>
              <a:cxn ang="0">
                <a:pos x="179" y="78"/>
              </a:cxn>
              <a:cxn ang="0">
                <a:pos x="188" y="60"/>
              </a:cxn>
              <a:cxn ang="0">
                <a:pos x="196" y="39"/>
              </a:cxn>
              <a:cxn ang="0">
                <a:pos x="190" y="14"/>
              </a:cxn>
              <a:cxn ang="0">
                <a:pos x="173" y="2"/>
              </a:cxn>
              <a:cxn ang="0">
                <a:pos x="149" y="4"/>
              </a:cxn>
              <a:cxn ang="0">
                <a:pos x="138" y="21"/>
              </a:cxn>
              <a:cxn ang="0">
                <a:pos x="138" y="37"/>
              </a:cxn>
              <a:cxn ang="0">
                <a:pos x="144" y="58"/>
              </a:cxn>
              <a:cxn ang="0">
                <a:pos x="144" y="76"/>
              </a:cxn>
              <a:cxn ang="0">
                <a:pos x="128" y="93"/>
              </a:cxn>
              <a:cxn ang="0">
                <a:pos x="107" y="105"/>
              </a:cxn>
              <a:cxn ang="0">
                <a:pos x="91" y="124"/>
              </a:cxn>
              <a:cxn ang="0">
                <a:pos x="76" y="163"/>
              </a:cxn>
              <a:cxn ang="0">
                <a:pos x="68" y="200"/>
              </a:cxn>
              <a:cxn ang="0">
                <a:pos x="66" y="239"/>
              </a:cxn>
              <a:cxn ang="0">
                <a:pos x="68" y="260"/>
              </a:cxn>
              <a:cxn ang="0">
                <a:pos x="80" y="266"/>
              </a:cxn>
              <a:cxn ang="0">
                <a:pos x="87" y="260"/>
              </a:cxn>
              <a:cxn ang="0">
                <a:pos x="87" y="218"/>
              </a:cxn>
              <a:cxn ang="0">
                <a:pos x="91" y="192"/>
              </a:cxn>
              <a:cxn ang="0">
                <a:pos x="105" y="179"/>
              </a:cxn>
              <a:cxn ang="0">
                <a:pos x="116" y="187"/>
              </a:cxn>
              <a:cxn ang="0">
                <a:pos x="111" y="231"/>
              </a:cxn>
              <a:cxn ang="0">
                <a:pos x="101" y="274"/>
              </a:cxn>
              <a:cxn ang="0">
                <a:pos x="87" y="323"/>
              </a:cxn>
              <a:cxn ang="0">
                <a:pos x="54" y="371"/>
              </a:cxn>
              <a:cxn ang="0">
                <a:pos x="12" y="420"/>
              </a:cxn>
              <a:cxn ang="0">
                <a:pos x="0" y="447"/>
              </a:cxn>
              <a:cxn ang="0">
                <a:pos x="31" y="478"/>
              </a:cxn>
              <a:cxn ang="0">
                <a:pos x="54" y="474"/>
              </a:cxn>
              <a:cxn ang="0">
                <a:pos x="37" y="453"/>
              </a:cxn>
              <a:cxn ang="0">
                <a:pos x="50" y="426"/>
              </a:cxn>
              <a:cxn ang="0">
                <a:pos x="101" y="367"/>
              </a:cxn>
              <a:cxn ang="0">
                <a:pos x="138" y="323"/>
              </a:cxn>
              <a:cxn ang="0">
                <a:pos x="157" y="313"/>
              </a:cxn>
              <a:cxn ang="0">
                <a:pos x="179" y="328"/>
              </a:cxn>
              <a:cxn ang="0">
                <a:pos x="233" y="400"/>
              </a:cxn>
              <a:cxn ang="0">
                <a:pos x="276" y="462"/>
              </a:cxn>
              <a:cxn ang="0">
                <a:pos x="293" y="466"/>
              </a:cxn>
              <a:cxn ang="0">
                <a:pos x="316" y="449"/>
              </a:cxn>
            </a:cxnLst>
            <a:rect l="0" t="0" r="r" b="b"/>
            <a:pathLst>
              <a:path w="329" h="479">
                <a:moveTo>
                  <a:pt x="326" y="441"/>
                </a:moveTo>
                <a:lnTo>
                  <a:pt x="328" y="433"/>
                </a:lnTo>
                <a:lnTo>
                  <a:pt x="316" y="435"/>
                </a:lnTo>
                <a:lnTo>
                  <a:pt x="303" y="433"/>
                </a:lnTo>
                <a:lnTo>
                  <a:pt x="287" y="420"/>
                </a:lnTo>
                <a:lnTo>
                  <a:pt x="260" y="377"/>
                </a:lnTo>
                <a:lnTo>
                  <a:pt x="221" y="313"/>
                </a:lnTo>
                <a:lnTo>
                  <a:pt x="200" y="278"/>
                </a:lnTo>
                <a:lnTo>
                  <a:pt x="186" y="249"/>
                </a:lnTo>
                <a:lnTo>
                  <a:pt x="184" y="233"/>
                </a:lnTo>
                <a:lnTo>
                  <a:pt x="184" y="214"/>
                </a:lnTo>
                <a:lnTo>
                  <a:pt x="188" y="202"/>
                </a:lnTo>
                <a:lnTo>
                  <a:pt x="196" y="196"/>
                </a:lnTo>
                <a:lnTo>
                  <a:pt x="202" y="196"/>
                </a:lnTo>
                <a:lnTo>
                  <a:pt x="210" y="200"/>
                </a:lnTo>
                <a:lnTo>
                  <a:pt x="225" y="212"/>
                </a:lnTo>
                <a:lnTo>
                  <a:pt x="243" y="225"/>
                </a:lnTo>
                <a:lnTo>
                  <a:pt x="256" y="231"/>
                </a:lnTo>
                <a:lnTo>
                  <a:pt x="264" y="233"/>
                </a:lnTo>
                <a:lnTo>
                  <a:pt x="270" y="231"/>
                </a:lnTo>
                <a:lnTo>
                  <a:pt x="274" y="225"/>
                </a:lnTo>
                <a:lnTo>
                  <a:pt x="272" y="220"/>
                </a:lnTo>
                <a:lnTo>
                  <a:pt x="270" y="214"/>
                </a:lnTo>
                <a:lnTo>
                  <a:pt x="258" y="202"/>
                </a:lnTo>
                <a:lnTo>
                  <a:pt x="235" y="187"/>
                </a:lnTo>
                <a:lnTo>
                  <a:pt x="223" y="177"/>
                </a:lnTo>
                <a:lnTo>
                  <a:pt x="215" y="163"/>
                </a:lnTo>
                <a:lnTo>
                  <a:pt x="208" y="142"/>
                </a:lnTo>
                <a:lnTo>
                  <a:pt x="206" y="122"/>
                </a:lnTo>
                <a:lnTo>
                  <a:pt x="202" y="113"/>
                </a:lnTo>
                <a:lnTo>
                  <a:pt x="196" y="103"/>
                </a:lnTo>
                <a:lnTo>
                  <a:pt x="186" y="93"/>
                </a:lnTo>
                <a:lnTo>
                  <a:pt x="179" y="87"/>
                </a:lnTo>
                <a:lnTo>
                  <a:pt x="179" y="78"/>
                </a:lnTo>
                <a:lnTo>
                  <a:pt x="184" y="66"/>
                </a:lnTo>
                <a:lnTo>
                  <a:pt x="188" y="60"/>
                </a:lnTo>
                <a:lnTo>
                  <a:pt x="192" y="52"/>
                </a:lnTo>
                <a:lnTo>
                  <a:pt x="196" y="39"/>
                </a:lnTo>
                <a:lnTo>
                  <a:pt x="192" y="25"/>
                </a:lnTo>
                <a:lnTo>
                  <a:pt x="190" y="14"/>
                </a:lnTo>
                <a:lnTo>
                  <a:pt x="184" y="6"/>
                </a:lnTo>
                <a:lnTo>
                  <a:pt x="173" y="2"/>
                </a:lnTo>
                <a:lnTo>
                  <a:pt x="159" y="0"/>
                </a:lnTo>
                <a:lnTo>
                  <a:pt x="149" y="4"/>
                </a:lnTo>
                <a:lnTo>
                  <a:pt x="142" y="10"/>
                </a:lnTo>
                <a:lnTo>
                  <a:pt x="138" y="21"/>
                </a:lnTo>
                <a:lnTo>
                  <a:pt x="136" y="29"/>
                </a:lnTo>
                <a:lnTo>
                  <a:pt x="138" y="37"/>
                </a:lnTo>
                <a:lnTo>
                  <a:pt x="142" y="49"/>
                </a:lnTo>
                <a:lnTo>
                  <a:pt x="144" y="58"/>
                </a:lnTo>
                <a:lnTo>
                  <a:pt x="146" y="66"/>
                </a:lnTo>
                <a:lnTo>
                  <a:pt x="144" y="76"/>
                </a:lnTo>
                <a:lnTo>
                  <a:pt x="138" y="84"/>
                </a:lnTo>
                <a:lnTo>
                  <a:pt x="128" y="93"/>
                </a:lnTo>
                <a:lnTo>
                  <a:pt x="116" y="99"/>
                </a:lnTo>
                <a:lnTo>
                  <a:pt x="107" y="105"/>
                </a:lnTo>
                <a:lnTo>
                  <a:pt x="99" y="113"/>
                </a:lnTo>
                <a:lnTo>
                  <a:pt x="91" y="124"/>
                </a:lnTo>
                <a:lnTo>
                  <a:pt x="83" y="142"/>
                </a:lnTo>
                <a:lnTo>
                  <a:pt x="76" y="163"/>
                </a:lnTo>
                <a:lnTo>
                  <a:pt x="70" y="179"/>
                </a:lnTo>
                <a:lnTo>
                  <a:pt x="68" y="200"/>
                </a:lnTo>
                <a:lnTo>
                  <a:pt x="66" y="225"/>
                </a:lnTo>
                <a:lnTo>
                  <a:pt x="66" y="239"/>
                </a:lnTo>
                <a:lnTo>
                  <a:pt x="66" y="251"/>
                </a:lnTo>
                <a:lnTo>
                  <a:pt x="68" y="260"/>
                </a:lnTo>
                <a:lnTo>
                  <a:pt x="72" y="264"/>
                </a:lnTo>
                <a:lnTo>
                  <a:pt x="80" y="266"/>
                </a:lnTo>
                <a:lnTo>
                  <a:pt x="85" y="264"/>
                </a:lnTo>
                <a:lnTo>
                  <a:pt x="87" y="260"/>
                </a:lnTo>
                <a:lnTo>
                  <a:pt x="87" y="243"/>
                </a:lnTo>
                <a:lnTo>
                  <a:pt x="87" y="218"/>
                </a:lnTo>
                <a:lnTo>
                  <a:pt x="89" y="202"/>
                </a:lnTo>
                <a:lnTo>
                  <a:pt x="91" y="192"/>
                </a:lnTo>
                <a:lnTo>
                  <a:pt x="97" y="181"/>
                </a:lnTo>
                <a:lnTo>
                  <a:pt x="105" y="179"/>
                </a:lnTo>
                <a:lnTo>
                  <a:pt x="113" y="181"/>
                </a:lnTo>
                <a:lnTo>
                  <a:pt x="116" y="187"/>
                </a:lnTo>
                <a:lnTo>
                  <a:pt x="113" y="206"/>
                </a:lnTo>
                <a:lnTo>
                  <a:pt x="111" y="231"/>
                </a:lnTo>
                <a:lnTo>
                  <a:pt x="107" y="253"/>
                </a:lnTo>
                <a:lnTo>
                  <a:pt x="101" y="274"/>
                </a:lnTo>
                <a:lnTo>
                  <a:pt x="95" y="301"/>
                </a:lnTo>
                <a:lnTo>
                  <a:pt x="87" y="323"/>
                </a:lnTo>
                <a:lnTo>
                  <a:pt x="68" y="352"/>
                </a:lnTo>
                <a:lnTo>
                  <a:pt x="54" y="371"/>
                </a:lnTo>
                <a:lnTo>
                  <a:pt x="29" y="400"/>
                </a:lnTo>
                <a:lnTo>
                  <a:pt x="12" y="420"/>
                </a:lnTo>
                <a:lnTo>
                  <a:pt x="0" y="439"/>
                </a:lnTo>
                <a:lnTo>
                  <a:pt x="0" y="447"/>
                </a:lnTo>
                <a:lnTo>
                  <a:pt x="12" y="462"/>
                </a:lnTo>
                <a:lnTo>
                  <a:pt x="31" y="478"/>
                </a:lnTo>
                <a:lnTo>
                  <a:pt x="50" y="478"/>
                </a:lnTo>
                <a:lnTo>
                  <a:pt x="54" y="474"/>
                </a:lnTo>
                <a:lnTo>
                  <a:pt x="45" y="464"/>
                </a:lnTo>
                <a:lnTo>
                  <a:pt x="37" y="453"/>
                </a:lnTo>
                <a:lnTo>
                  <a:pt x="37" y="445"/>
                </a:lnTo>
                <a:lnTo>
                  <a:pt x="50" y="426"/>
                </a:lnTo>
                <a:lnTo>
                  <a:pt x="70" y="406"/>
                </a:lnTo>
                <a:lnTo>
                  <a:pt x="101" y="367"/>
                </a:lnTo>
                <a:lnTo>
                  <a:pt x="128" y="334"/>
                </a:lnTo>
                <a:lnTo>
                  <a:pt x="138" y="323"/>
                </a:lnTo>
                <a:lnTo>
                  <a:pt x="144" y="315"/>
                </a:lnTo>
                <a:lnTo>
                  <a:pt x="157" y="313"/>
                </a:lnTo>
                <a:lnTo>
                  <a:pt x="167" y="319"/>
                </a:lnTo>
                <a:lnTo>
                  <a:pt x="179" y="328"/>
                </a:lnTo>
                <a:lnTo>
                  <a:pt x="204" y="361"/>
                </a:lnTo>
                <a:lnTo>
                  <a:pt x="233" y="400"/>
                </a:lnTo>
                <a:lnTo>
                  <a:pt x="260" y="439"/>
                </a:lnTo>
                <a:lnTo>
                  <a:pt x="276" y="462"/>
                </a:lnTo>
                <a:lnTo>
                  <a:pt x="283" y="466"/>
                </a:lnTo>
                <a:lnTo>
                  <a:pt x="293" y="466"/>
                </a:lnTo>
                <a:lnTo>
                  <a:pt x="303" y="457"/>
                </a:lnTo>
                <a:lnTo>
                  <a:pt x="316" y="449"/>
                </a:lnTo>
                <a:lnTo>
                  <a:pt x="326" y="441"/>
                </a:lnTo>
              </a:path>
            </a:pathLst>
          </a:custGeom>
          <a:solidFill>
            <a:srgbClr val="CECECE"/>
          </a:solidFill>
          <a:ln w="127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6674" name="Rectangle 2"/>
          <p:cNvSpPr>
            <a:spLocks noGrp="1" noChangeArrowheads="1"/>
          </p:cNvSpPr>
          <p:nvPr>
            <p:ph type="title"/>
          </p:nvPr>
        </p:nvSpPr>
        <p:spPr/>
        <p:txBody>
          <a:bodyPr/>
          <a:lstStyle/>
          <a:p>
            <a:r>
              <a:rPr lang="en-US" dirty="0" smtClean="0"/>
              <a:t>Sequential Laundry</a:t>
            </a:r>
            <a:endParaRPr lang="en-US" dirty="0"/>
          </a:p>
        </p:txBody>
      </p:sp>
      <p:sp>
        <p:nvSpPr>
          <p:cNvPr id="2716675" name="Rectangle 3"/>
          <p:cNvSpPr>
            <a:spLocks noGrp="1" noChangeArrowheads="1"/>
          </p:cNvSpPr>
          <p:nvPr>
            <p:ph type="body" idx="1"/>
          </p:nvPr>
        </p:nvSpPr>
        <p:spPr>
          <a:xfrm>
            <a:off x="1447800" y="1143000"/>
            <a:ext cx="7239000" cy="521335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Sequential laundry takes </a:t>
            </a:r>
            <a:br>
              <a:rPr lang="en-US" dirty="0" smtClean="0"/>
            </a:br>
            <a:r>
              <a:rPr lang="en-US" dirty="0" smtClean="0"/>
              <a:t>8 hours for 4 loads</a:t>
            </a:r>
            <a:endParaRPr lang="en-US" dirty="0"/>
          </a:p>
        </p:txBody>
      </p:sp>
      <p:grpSp>
        <p:nvGrpSpPr>
          <p:cNvPr id="2" name="Group 4"/>
          <p:cNvGrpSpPr>
            <a:grpSpLocks/>
          </p:cNvGrpSpPr>
          <p:nvPr/>
        </p:nvGrpSpPr>
        <p:grpSpPr bwMode="auto">
          <a:xfrm>
            <a:off x="573088" y="2054225"/>
            <a:ext cx="966787" cy="3740150"/>
            <a:chOff x="361" y="1170"/>
            <a:chExt cx="609" cy="2356"/>
          </a:xfrm>
        </p:grpSpPr>
        <p:sp>
          <p:nvSpPr>
            <p:cNvPr id="2716677" name="Rectangle 5"/>
            <p:cNvSpPr>
              <a:spLocks noChangeArrowheads="1"/>
            </p:cNvSpPr>
            <p:nvPr/>
          </p:nvSpPr>
          <p:spPr bwMode="auto">
            <a:xfrm>
              <a:off x="361" y="1170"/>
              <a:ext cx="263" cy="235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716678" name="Freeform 6"/>
            <p:cNvSpPr>
              <a:spLocks/>
            </p:cNvSpPr>
            <p:nvPr/>
          </p:nvSpPr>
          <p:spPr bwMode="auto">
            <a:xfrm>
              <a:off x="711" y="1867"/>
              <a:ext cx="219" cy="221"/>
            </a:xfrm>
            <a:custGeom>
              <a:avLst/>
              <a:gdLst/>
              <a:ahLst/>
              <a:cxnLst>
                <a:cxn ang="0">
                  <a:pos x="69" y="10"/>
                </a:cxn>
                <a:cxn ang="0">
                  <a:pos x="117" y="12"/>
                </a:cxn>
                <a:cxn ang="0">
                  <a:pos x="167" y="0"/>
                </a:cxn>
                <a:cxn ang="0">
                  <a:pos x="228" y="0"/>
                </a:cxn>
                <a:cxn ang="0">
                  <a:pos x="161" y="63"/>
                </a:cxn>
                <a:cxn ang="0">
                  <a:pos x="179" y="67"/>
                </a:cxn>
                <a:cxn ang="0">
                  <a:pos x="196" y="74"/>
                </a:cxn>
                <a:cxn ang="0">
                  <a:pos x="213" y="83"/>
                </a:cxn>
                <a:cxn ang="0">
                  <a:pos x="226" y="94"/>
                </a:cxn>
                <a:cxn ang="0">
                  <a:pos x="236" y="108"/>
                </a:cxn>
                <a:cxn ang="0">
                  <a:pos x="243" y="123"/>
                </a:cxn>
                <a:cxn ang="0">
                  <a:pos x="245" y="140"/>
                </a:cxn>
                <a:cxn ang="0">
                  <a:pos x="242" y="157"/>
                </a:cxn>
                <a:cxn ang="0">
                  <a:pos x="237" y="171"/>
                </a:cxn>
                <a:cxn ang="0">
                  <a:pos x="226" y="185"/>
                </a:cxn>
                <a:cxn ang="0">
                  <a:pos x="209" y="200"/>
                </a:cxn>
                <a:cxn ang="0">
                  <a:pos x="192" y="209"/>
                </a:cxn>
                <a:cxn ang="0">
                  <a:pos x="176" y="215"/>
                </a:cxn>
                <a:cxn ang="0">
                  <a:pos x="161" y="219"/>
                </a:cxn>
                <a:cxn ang="0">
                  <a:pos x="141" y="220"/>
                </a:cxn>
                <a:cxn ang="0">
                  <a:pos x="91" y="219"/>
                </a:cxn>
                <a:cxn ang="0">
                  <a:pos x="67" y="215"/>
                </a:cxn>
                <a:cxn ang="0">
                  <a:pos x="42" y="204"/>
                </a:cxn>
                <a:cxn ang="0">
                  <a:pos x="22" y="189"/>
                </a:cxn>
                <a:cxn ang="0">
                  <a:pos x="10" y="174"/>
                </a:cxn>
                <a:cxn ang="0">
                  <a:pos x="3" y="157"/>
                </a:cxn>
                <a:cxn ang="0">
                  <a:pos x="0" y="143"/>
                </a:cxn>
                <a:cxn ang="0">
                  <a:pos x="2" y="126"/>
                </a:cxn>
                <a:cxn ang="0">
                  <a:pos x="10" y="106"/>
                </a:cxn>
                <a:cxn ang="0">
                  <a:pos x="26" y="88"/>
                </a:cxn>
                <a:cxn ang="0">
                  <a:pos x="47" y="74"/>
                </a:cxn>
                <a:cxn ang="0">
                  <a:pos x="76" y="64"/>
                </a:cxn>
                <a:cxn ang="0">
                  <a:pos x="30" y="3"/>
                </a:cxn>
              </a:cxnLst>
              <a:rect l="0" t="0" r="r" b="b"/>
              <a:pathLst>
                <a:path w="246" h="221">
                  <a:moveTo>
                    <a:pt x="30" y="3"/>
                  </a:moveTo>
                  <a:lnTo>
                    <a:pt x="69" y="10"/>
                  </a:lnTo>
                  <a:lnTo>
                    <a:pt x="69" y="0"/>
                  </a:lnTo>
                  <a:lnTo>
                    <a:pt x="117" y="12"/>
                  </a:lnTo>
                  <a:lnTo>
                    <a:pt x="117" y="0"/>
                  </a:lnTo>
                  <a:lnTo>
                    <a:pt x="167" y="0"/>
                  </a:lnTo>
                  <a:lnTo>
                    <a:pt x="167" y="11"/>
                  </a:lnTo>
                  <a:lnTo>
                    <a:pt x="228" y="0"/>
                  </a:lnTo>
                  <a:lnTo>
                    <a:pt x="153" y="62"/>
                  </a:lnTo>
                  <a:lnTo>
                    <a:pt x="161" y="63"/>
                  </a:lnTo>
                  <a:lnTo>
                    <a:pt x="169" y="64"/>
                  </a:lnTo>
                  <a:lnTo>
                    <a:pt x="179" y="67"/>
                  </a:lnTo>
                  <a:lnTo>
                    <a:pt x="187" y="70"/>
                  </a:lnTo>
                  <a:lnTo>
                    <a:pt x="196" y="74"/>
                  </a:lnTo>
                  <a:lnTo>
                    <a:pt x="205" y="78"/>
                  </a:lnTo>
                  <a:lnTo>
                    <a:pt x="213" y="83"/>
                  </a:lnTo>
                  <a:lnTo>
                    <a:pt x="220" y="89"/>
                  </a:lnTo>
                  <a:lnTo>
                    <a:pt x="226" y="94"/>
                  </a:lnTo>
                  <a:lnTo>
                    <a:pt x="231" y="101"/>
                  </a:lnTo>
                  <a:lnTo>
                    <a:pt x="236" y="108"/>
                  </a:lnTo>
                  <a:lnTo>
                    <a:pt x="240" y="116"/>
                  </a:lnTo>
                  <a:lnTo>
                    <a:pt x="243" y="123"/>
                  </a:lnTo>
                  <a:lnTo>
                    <a:pt x="244" y="130"/>
                  </a:lnTo>
                  <a:lnTo>
                    <a:pt x="245" y="140"/>
                  </a:lnTo>
                  <a:lnTo>
                    <a:pt x="244" y="150"/>
                  </a:lnTo>
                  <a:lnTo>
                    <a:pt x="242" y="157"/>
                  </a:lnTo>
                  <a:lnTo>
                    <a:pt x="240" y="165"/>
                  </a:lnTo>
                  <a:lnTo>
                    <a:pt x="237" y="171"/>
                  </a:lnTo>
                  <a:lnTo>
                    <a:pt x="232" y="177"/>
                  </a:lnTo>
                  <a:lnTo>
                    <a:pt x="226" y="185"/>
                  </a:lnTo>
                  <a:lnTo>
                    <a:pt x="218" y="193"/>
                  </a:lnTo>
                  <a:lnTo>
                    <a:pt x="209" y="200"/>
                  </a:lnTo>
                  <a:lnTo>
                    <a:pt x="200" y="205"/>
                  </a:lnTo>
                  <a:lnTo>
                    <a:pt x="192" y="209"/>
                  </a:lnTo>
                  <a:lnTo>
                    <a:pt x="184" y="213"/>
                  </a:lnTo>
                  <a:lnTo>
                    <a:pt x="176" y="215"/>
                  </a:lnTo>
                  <a:lnTo>
                    <a:pt x="167" y="217"/>
                  </a:lnTo>
                  <a:lnTo>
                    <a:pt x="161" y="219"/>
                  </a:lnTo>
                  <a:lnTo>
                    <a:pt x="150" y="219"/>
                  </a:lnTo>
                  <a:lnTo>
                    <a:pt x="141" y="220"/>
                  </a:lnTo>
                  <a:lnTo>
                    <a:pt x="99" y="220"/>
                  </a:lnTo>
                  <a:lnTo>
                    <a:pt x="91" y="219"/>
                  </a:lnTo>
                  <a:lnTo>
                    <a:pt x="81" y="218"/>
                  </a:lnTo>
                  <a:lnTo>
                    <a:pt x="67" y="215"/>
                  </a:lnTo>
                  <a:lnTo>
                    <a:pt x="55" y="210"/>
                  </a:lnTo>
                  <a:lnTo>
                    <a:pt x="42" y="204"/>
                  </a:lnTo>
                  <a:lnTo>
                    <a:pt x="31" y="196"/>
                  </a:lnTo>
                  <a:lnTo>
                    <a:pt x="22" y="189"/>
                  </a:lnTo>
                  <a:lnTo>
                    <a:pt x="16" y="183"/>
                  </a:lnTo>
                  <a:lnTo>
                    <a:pt x="10" y="174"/>
                  </a:lnTo>
                  <a:lnTo>
                    <a:pt x="5" y="164"/>
                  </a:lnTo>
                  <a:lnTo>
                    <a:pt x="3" y="157"/>
                  </a:lnTo>
                  <a:lnTo>
                    <a:pt x="1" y="150"/>
                  </a:lnTo>
                  <a:lnTo>
                    <a:pt x="0" y="143"/>
                  </a:lnTo>
                  <a:lnTo>
                    <a:pt x="1" y="137"/>
                  </a:lnTo>
                  <a:lnTo>
                    <a:pt x="2" y="126"/>
                  </a:lnTo>
                  <a:lnTo>
                    <a:pt x="5" y="117"/>
                  </a:lnTo>
                  <a:lnTo>
                    <a:pt x="10" y="106"/>
                  </a:lnTo>
                  <a:lnTo>
                    <a:pt x="18" y="97"/>
                  </a:lnTo>
                  <a:lnTo>
                    <a:pt x="26" y="88"/>
                  </a:lnTo>
                  <a:lnTo>
                    <a:pt x="37" y="80"/>
                  </a:lnTo>
                  <a:lnTo>
                    <a:pt x="47" y="74"/>
                  </a:lnTo>
                  <a:lnTo>
                    <a:pt x="61" y="68"/>
                  </a:lnTo>
                  <a:lnTo>
                    <a:pt x="76" y="64"/>
                  </a:lnTo>
                  <a:lnTo>
                    <a:pt x="86" y="62"/>
                  </a:lnTo>
                  <a:lnTo>
                    <a:pt x="30"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6679" name="Rectangle 7"/>
            <p:cNvSpPr>
              <a:spLocks noChangeArrowheads="1"/>
            </p:cNvSpPr>
            <p:nvPr/>
          </p:nvSpPr>
          <p:spPr bwMode="auto">
            <a:xfrm>
              <a:off x="703" y="1829"/>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B</a:t>
              </a:r>
            </a:p>
          </p:txBody>
        </p:sp>
        <p:sp>
          <p:nvSpPr>
            <p:cNvPr id="2716680" name="Freeform 8"/>
            <p:cNvSpPr>
              <a:spLocks/>
            </p:cNvSpPr>
            <p:nvPr/>
          </p:nvSpPr>
          <p:spPr bwMode="auto">
            <a:xfrm>
              <a:off x="711" y="2217"/>
              <a:ext cx="219" cy="222"/>
            </a:xfrm>
            <a:custGeom>
              <a:avLst/>
              <a:gdLst/>
              <a:ahLst/>
              <a:cxnLst>
                <a:cxn ang="0">
                  <a:pos x="69" y="11"/>
                </a:cxn>
                <a:cxn ang="0">
                  <a:pos x="117" y="12"/>
                </a:cxn>
                <a:cxn ang="0">
                  <a:pos x="167" y="0"/>
                </a:cxn>
                <a:cxn ang="0">
                  <a:pos x="228" y="0"/>
                </a:cxn>
                <a:cxn ang="0">
                  <a:pos x="161" y="63"/>
                </a:cxn>
                <a:cxn ang="0">
                  <a:pos x="179" y="67"/>
                </a:cxn>
                <a:cxn ang="0">
                  <a:pos x="196" y="74"/>
                </a:cxn>
                <a:cxn ang="0">
                  <a:pos x="213" y="83"/>
                </a:cxn>
                <a:cxn ang="0">
                  <a:pos x="226" y="95"/>
                </a:cxn>
                <a:cxn ang="0">
                  <a:pos x="236" y="108"/>
                </a:cxn>
                <a:cxn ang="0">
                  <a:pos x="243" y="124"/>
                </a:cxn>
                <a:cxn ang="0">
                  <a:pos x="245" y="141"/>
                </a:cxn>
                <a:cxn ang="0">
                  <a:pos x="242" y="158"/>
                </a:cxn>
                <a:cxn ang="0">
                  <a:pos x="237" y="171"/>
                </a:cxn>
                <a:cxn ang="0">
                  <a:pos x="226" y="186"/>
                </a:cxn>
                <a:cxn ang="0">
                  <a:pos x="209" y="201"/>
                </a:cxn>
                <a:cxn ang="0">
                  <a:pos x="192" y="210"/>
                </a:cxn>
                <a:cxn ang="0">
                  <a:pos x="176" y="216"/>
                </a:cxn>
                <a:cxn ang="0">
                  <a:pos x="161" y="219"/>
                </a:cxn>
                <a:cxn ang="0">
                  <a:pos x="141" y="221"/>
                </a:cxn>
                <a:cxn ang="0">
                  <a:pos x="91" y="220"/>
                </a:cxn>
                <a:cxn ang="0">
                  <a:pos x="67" y="216"/>
                </a:cxn>
                <a:cxn ang="0">
                  <a:pos x="42" y="204"/>
                </a:cxn>
                <a:cxn ang="0">
                  <a:pos x="22" y="190"/>
                </a:cxn>
                <a:cxn ang="0">
                  <a:pos x="10" y="174"/>
                </a:cxn>
                <a:cxn ang="0">
                  <a:pos x="3" y="158"/>
                </a:cxn>
                <a:cxn ang="0">
                  <a:pos x="0" y="144"/>
                </a:cxn>
                <a:cxn ang="0">
                  <a:pos x="2" y="127"/>
                </a:cxn>
                <a:cxn ang="0">
                  <a:pos x="10" y="106"/>
                </a:cxn>
                <a:cxn ang="0">
                  <a:pos x="26" y="89"/>
                </a:cxn>
                <a:cxn ang="0">
                  <a:pos x="47" y="74"/>
                </a:cxn>
                <a:cxn ang="0">
                  <a:pos x="76" y="65"/>
                </a:cxn>
                <a:cxn ang="0">
                  <a:pos x="30" y="3"/>
                </a:cxn>
              </a:cxnLst>
              <a:rect l="0" t="0" r="r" b="b"/>
              <a:pathLst>
                <a:path w="246" h="222">
                  <a:moveTo>
                    <a:pt x="30" y="3"/>
                  </a:moveTo>
                  <a:lnTo>
                    <a:pt x="69" y="11"/>
                  </a:lnTo>
                  <a:lnTo>
                    <a:pt x="69" y="0"/>
                  </a:lnTo>
                  <a:lnTo>
                    <a:pt x="117" y="12"/>
                  </a:lnTo>
                  <a:lnTo>
                    <a:pt x="117" y="0"/>
                  </a:lnTo>
                  <a:lnTo>
                    <a:pt x="167" y="0"/>
                  </a:lnTo>
                  <a:lnTo>
                    <a:pt x="167" y="11"/>
                  </a:lnTo>
                  <a:lnTo>
                    <a:pt x="228" y="0"/>
                  </a:lnTo>
                  <a:lnTo>
                    <a:pt x="153" y="62"/>
                  </a:lnTo>
                  <a:lnTo>
                    <a:pt x="161" y="63"/>
                  </a:lnTo>
                  <a:lnTo>
                    <a:pt x="169" y="65"/>
                  </a:lnTo>
                  <a:lnTo>
                    <a:pt x="179" y="67"/>
                  </a:lnTo>
                  <a:lnTo>
                    <a:pt x="187" y="70"/>
                  </a:lnTo>
                  <a:lnTo>
                    <a:pt x="196" y="74"/>
                  </a:lnTo>
                  <a:lnTo>
                    <a:pt x="205" y="78"/>
                  </a:lnTo>
                  <a:lnTo>
                    <a:pt x="213" y="83"/>
                  </a:lnTo>
                  <a:lnTo>
                    <a:pt x="220" y="89"/>
                  </a:lnTo>
                  <a:lnTo>
                    <a:pt x="226" y="95"/>
                  </a:lnTo>
                  <a:lnTo>
                    <a:pt x="231" y="101"/>
                  </a:lnTo>
                  <a:lnTo>
                    <a:pt x="236" y="108"/>
                  </a:lnTo>
                  <a:lnTo>
                    <a:pt x="240" y="117"/>
                  </a:lnTo>
                  <a:lnTo>
                    <a:pt x="243" y="124"/>
                  </a:lnTo>
                  <a:lnTo>
                    <a:pt x="244" y="131"/>
                  </a:lnTo>
                  <a:lnTo>
                    <a:pt x="245" y="141"/>
                  </a:lnTo>
                  <a:lnTo>
                    <a:pt x="244" y="150"/>
                  </a:lnTo>
                  <a:lnTo>
                    <a:pt x="242" y="158"/>
                  </a:lnTo>
                  <a:lnTo>
                    <a:pt x="240" y="165"/>
                  </a:lnTo>
                  <a:lnTo>
                    <a:pt x="237" y="171"/>
                  </a:lnTo>
                  <a:lnTo>
                    <a:pt x="232" y="178"/>
                  </a:lnTo>
                  <a:lnTo>
                    <a:pt x="226" y="186"/>
                  </a:lnTo>
                  <a:lnTo>
                    <a:pt x="218" y="194"/>
                  </a:lnTo>
                  <a:lnTo>
                    <a:pt x="209" y="201"/>
                  </a:lnTo>
                  <a:lnTo>
                    <a:pt x="200" y="206"/>
                  </a:lnTo>
                  <a:lnTo>
                    <a:pt x="192" y="210"/>
                  </a:lnTo>
                  <a:lnTo>
                    <a:pt x="184" y="213"/>
                  </a:lnTo>
                  <a:lnTo>
                    <a:pt x="176" y="216"/>
                  </a:lnTo>
                  <a:lnTo>
                    <a:pt x="167" y="218"/>
                  </a:lnTo>
                  <a:lnTo>
                    <a:pt x="161" y="219"/>
                  </a:lnTo>
                  <a:lnTo>
                    <a:pt x="150" y="220"/>
                  </a:lnTo>
                  <a:lnTo>
                    <a:pt x="141" y="221"/>
                  </a:lnTo>
                  <a:lnTo>
                    <a:pt x="99" y="221"/>
                  </a:lnTo>
                  <a:lnTo>
                    <a:pt x="91" y="220"/>
                  </a:lnTo>
                  <a:lnTo>
                    <a:pt x="81" y="219"/>
                  </a:lnTo>
                  <a:lnTo>
                    <a:pt x="67" y="216"/>
                  </a:lnTo>
                  <a:lnTo>
                    <a:pt x="55" y="210"/>
                  </a:lnTo>
                  <a:lnTo>
                    <a:pt x="42" y="204"/>
                  </a:lnTo>
                  <a:lnTo>
                    <a:pt x="31" y="197"/>
                  </a:lnTo>
                  <a:lnTo>
                    <a:pt x="22" y="190"/>
                  </a:lnTo>
                  <a:lnTo>
                    <a:pt x="16" y="183"/>
                  </a:lnTo>
                  <a:lnTo>
                    <a:pt x="10" y="174"/>
                  </a:lnTo>
                  <a:lnTo>
                    <a:pt x="5" y="165"/>
                  </a:lnTo>
                  <a:lnTo>
                    <a:pt x="3" y="158"/>
                  </a:lnTo>
                  <a:lnTo>
                    <a:pt x="1" y="151"/>
                  </a:lnTo>
                  <a:lnTo>
                    <a:pt x="0" y="144"/>
                  </a:lnTo>
                  <a:lnTo>
                    <a:pt x="1" y="138"/>
                  </a:lnTo>
                  <a:lnTo>
                    <a:pt x="2" y="127"/>
                  </a:lnTo>
                  <a:lnTo>
                    <a:pt x="5" y="117"/>
                  </a:lnTo>
                  <a:lnTo>
                    <a:pt x="10" y="106"/>
                  </a:lnTo>
                  <a:lnTo>
                    <a:pt x="18" y="97"/>
                  </a:lnTo>
                  <a:lnTo>
                    <a:pt x="26" y="89"/>
                  </a:lnTo>
                  <a:lnTo>
                    <a:pt x="37" y="80"/>
                  </a:lnTo>
                  <a:lnTo>
                    <a:pt x="47" y="74"/>
                  </a:lnTo>
                  <a:lnTo>
                    <a:pt x="61" y="68"/>
                  </a:lnTo>
                  <a:lnTo>
                    <a:pt x="76" y="65"/>
                  </a:lnTo>
                  <a:lnTo>
                    <a:pt x="86" y="62"/>
                  </a:lnTo>
                  <a:lnTo>
                    <a:pt x="30"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6681" name="Rectangle 9"/>
            <p:cNvSpPr>
              <a:spLocks noChangeArrowheads="1"/>
            </p:cNvSpPr>
            <p:nvPr/>
          </p:nvSpPr>
          <p:spPr bwMode="auto">
            <a:xfrm>
              <a:off x="702" y="2176"/>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C</a:t>
              </a:r>
            </a:p>
          </p:txBody>
        </p:sp>
        <p:sp>
          <p:nvSpPr>
            <p:cNvPr id="2716682" name="Freeform 10"/>
            <p:cNvSpPr>
              <a:spLocks/>
            </p:cNvSpPr>
            <p:nvPr/>
          </p:nvSpPr>
          <p:spPr bwMode="auto">
            <a:xfrm>
              <a:off x="711" y="2521"/>
              <a:ext cx="219" cy="221"/>
            </a:xfrm>
            <a:custGeom>
              <a:avLst/>
              <a:gdLst/>
              <a:ahLst/>
              <a:cxnLst>
                <a:cxn ang="0">
                  <a:pos x="69" y="10"/>
                </a:cxn>
                <a:cxn ang="0">
                  <a:pos x="117" y="12"/>
                </a:cxn>
                <a:cxn ang="0">
                  <a:pos x="167" y="0"/>
                </a:cxn>
                <a:cxn ang="0">
                  <a:pos x="228" y="0"/>
                </a:cxn>
                <a:cxn ang="0">
                  <a:pos x="161" y="63"/>
                </a:cxn>
                <a:cxn ang="0">
                  <a:pos x="179" y="67"/>
                </a:cxn>
                <a:cxn ang="0">
                  <a:pos x="196" y="74"/>
                </a:cxn>
                <a:cxn ang="0">
                  <a:pos x="213" y="83"/>
                </a:cxn>
                <a:cxn ang="0">
                  <a:pos x="226" y="94"/>
                </a:cxn>
                <a:cxn ang="0">
                  <a:pos x="236" y="108"/>
                </a:cxn>
                <a:cxn ang="0">
                  <a:pos x="243" y="123"/>
                </a:cxn>
                <a:cxn ang="0">
                  <a:pos x="245" y="140"/>
                </a:cxn>
                <a:cxn ang="0">
                  <a:pos x="242" y="157"/>
                </a:cxn>
                <a:cxn ang="0">
                  <a:pos x="237" y="171"/>
                </a:cxn>
                <a:cxn ang="0">
                  <a:pos x="226" y="185"/>
                </a:cxn>
                <a:cxn ang="0">
                  <a:pos x="209" y="200"/>
                </a:cxn>
                <a:cxn ang="0">
                  <a:pos x="192" y="209"/>
                </a:cxn>
                <a:cxn ang="0">
                  <a:pos x="176" y="215"/>
                </a:cxn>
                <a:cxn ang="0">
                  <a:pos x="161" y="219"/>
                </a:cxn>
                <a:cxn ang="0">
                  <a:pos x="141" y="220"/>
                </a:cxn>
                <a:cxn ang="0">
                  <a:pos x="91" y="219"/>
                </a:cxn>
                <a:cxn ang="0">
                  <a:pos x="67" y="215"/>
                </a:cxn>
                <a:cxn ang="0">
                  <a:pos x="42" y="204"/>
                </a:cxn>
                <a:cxn ang="0">
                  <a:pos x="22" y="189"/>
                </a:cxn>
                <a:cxn ang="0">
                  <a:pos x="10" y="174"/>
                </a:cxn>
                <a:cxn ang="0">
                  <a:pos x="3" y="157"/>
                </a:cxn>
                <a:cxn ang="0">
                  <a:pos x="0" y="143"/>
                </a:cxn>
                <a:cxn ang="0">
                  <a:pos x="2" y="126"/>
                </a:cxn>
                <a:cxn ang="0">
                  <a:pos x="10" y="106"/>
                </a:cxn>
                <a:cxn ang="0">
                  <a:pos x="26" y="88"/>
                </a:cxn>
                <a:cxn ang="0">
                  <a:pos x="47" y="74"/>
                </a:cxn>
                <a:cxn ang="0">
                  <a:pos x="76" y="64"/>
                </a:cxn>
                <a:cxn ang="0">
                  <a:pos x="30" y="3"/>
                </a:cxn>
              </a:cxnLst>
              <a:rect l="0" t="0" r="r" b="b"/>
              <a:pathLst>
                <a:path w="246" h="221">
                  <a:moveTo>
                    <a:pt x="30" y="3"/>
                  </a:moveTo>
                  <a:lnTo>
                    <a:pt x="69" y="10"/>
                  </a:lnTo>
                  <a:lnTo>
                    <a:pt x="69" y="0"/>
                  </a:lnTo>
                  <a:lnTo>
                    <a:pt x="117" y="12"/>
                  </a:lnTo>
                  <a:lnTo>
                    <a:pt x="117" y="0"/>
                  </a:lnTo>
                  <a:lnTo>
                    <a:pt x="167" y="0"/>
                  </a:lnTo>
                  <a:lnTo>
                    <a:pt x="167" y="11"/>
                  </a:lnTo>
                  <a:lnTo>
                    <a:pt x="228" y="0"/>
                  </a:lnTo>
                  <a:lnTo>
                    <a:pt x="153" y="62"/>
                  </a:lnTo>
                  <a:lnTo>
                    <a:pt x="161" y="63"/>
                  </a:lnTo>
                  <a:lnTo>
                    <a:pt x="169" y="64"/>
                  </a:lnTo>
                  <a:lnTo>
                    <a:pt x="179" y="67"/>
                  </a:lnTo>
                  <a:lnTo>
                    <a:pt x="187" y="70"/>
                  </a:lnTo>
                  <a:lnTo>
                    <a:pt x="196" y="74"/>
                  </a:lnTo>
                  <a:lnTo>
                    <a:pt x="205" y="78"/>
                  </a:lnTo>
                  <a:lnTo>
                    <a:pt x="213" y="83"/>
                  </a:lnTo>
                  <a:lnTo>
                    <a:pt x="220" y="89"/>
                  </a:lnTo>
                  <a:lnTo>
                    <a:pt x="226" y="94"/>
                  </a:lnTo>
                  <a:lnTo>
                    <a:pt x="231" y="101"/>
                  </a:lnTo>
                  <a:lnTo>
                    <a:pt x="236" y="108"/>
                  </a:lnTo>
                  <a:lnTo>
                    <a:pt x="240" y="116"/>
                  </a:lnTo>
                  <a:lnTo>
                    <a:pt x="243" y="123"/>
                  </a:lnTo>
                  <a:lnTo>
                    <a:pt x="244" y="130"/>
                  </a:lnTo>
                  <a:lnTo>
                    <a:pt x="245" y="140"/>
                  </a:lnTo>
                  <a:lnTo>
                    <a:pt x="244" y="150"/>
                  </a:lnTo>
                  <a:lnTo>
                    <a:pt x="242" y="157"/>
                  </a:lnTo>
                  <a:lnTo>
                    <a:pt x="240" y="165"/>
                  </a:lnTo>
                  <a:lnTo>
                    <a:pt x="237" y="171"/>
                  </a:lnTo>
                  <a:lnTo>
                    <a:pt x="232" y="177"/>
                  </a:lnTo>
                  <a:lnTo>
                    <a:pt x="226" y="185"/>
                  </a:lnTo>
                  <a:lnTo>
                    <a:pt x="218" y="193"/>
                  </a:lnTo>
                  <a:lnTo>
                    <a:pt x="209" y="200"/>
                  </a:lnTo>
                  <a:lnTo>
                    <a:pt x="200" y="205"/>
                  </a:lnTo>
                  <a:lnTo>
                    <a:pt x="192" y="209"/>
                  </a:lnTo>
                  <a:lnTo>
                    <a:pt x="184" y="213"/>
                  </a:lnTo>
                  <a:lnTo>
                    <a:pt x="176" y="215"/>
                  </a:lnTo>
                  <a:lnTo>
                    <a:pt x="167" y="217"/>
                  </a:lnTo>
                  <a:lnTo>
                    <a:pt x="161" y="219"/>
                  </a:lnTo>
                  <a:lnTo>
                    <a:pt x="150" y="219"/>
                  </a:lnTo>
                  <a:lnTo>
                    <a:pt x="141" y="220"/>
                  </a:lnTo>
                  <a:lnTo>
                    <a:pt x="99" y="220"/>
                  </a:lnTo>
                  <a:lnTo>
                    <a:pt x="91" y="219"/>
                  </a:lnTo>
                  <a:lnTo>
                    <a:pt x="81" y="218"/>
                  </a:lnTo>
                  <a:lnTo>
                    <a:pt x="67" y="215"/>
                  </a:lnTo>
                  <a:lnTo>
                    <a:pt x="55" y="210"/>
                  </a:lnTo>
                  <a:lnTo>
                    <a:pt x="42" y="204"/>
                  </a:lnTo>
                  <a:lnTo>
                    <a:pt x="31" y="196"/>
                  </a:lnTo>
                  <a:lnTo>
                    <a:pt x="22" y="189"/>
                  </a:lnTo>
                  <a:lnTo>
                    <a:pt x="16" y="183"/>
                  </a:lnTo>
                  <a:lnTo>
                    <a:pt x="10" y="174"/>
                  </a:lnTo>
                  <a:lnTo>
                    <a:pt x="5" y="164"/>
                  </a:lnTo>
                  <a:lnTo>
                    <a:pt x="3" y="157"/>
                  </a:lnTo>
                  <a:lnTo>
                    <a:pt x="1" y="150"/>
                  </a:lnTo>
                  <a:lnTo>
                    <a:pt x="0" y="143"/>
                  </a:lnTo>
                  <a:lnTo>
                    <a:pt x="1" y="137"/>
                  </a:lnTo>
                  <a:lnTo>
                    <a:pt x="2" y="126"/>
                  </a:lnTo>
                  <a:lnTo>
                    <a:pt x="5" y="117"/>
                  </a:lnTo>
                  <a:lnTo>
                    <a:pt x="10" y="106"/>
                  </a:lnTo>
                  <a:lnTo>
                    <a:pt x="18" y="97"/>
                  </a:lnTo>
                  <a:lnTo>
                    <a:pt x="26" y="88"/>
                  </a:lnTo>
                  <a:lnTo>
                    <a:pt x="37" y="80"/>
                  </a:lnTo>
                  <a:lnTo>
                    <a:pt x="47" y="74"/>
                  </a:lnTo>
                  <a:lnTo>
                    <a:pt x="61" y="68"/>
                  </a:lnTo>
                  <a:lnTo>
                    <a:pt x="76" y="64"/>
                  </a:lnTo>
                  <a:lnTo>
                    <a:pt x="86" y="62"/>
                  </a:lnTo>
                  <a:lnTo>
                    <a:pt x="30"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6683" name="Rectangle 11"/>
            <p:cNvSpPr>
              <a:spLocks noChangeArrowheads="1"/>
            </p:cNvSpPr>
            <p:nvPr/>
          </p:nvSpPr>
          <p:spPr bwMode="auto">
            <a:xfrm>
              <a:off x="702" y="2479"/>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D</a:t>
              </a:r>
            </a:p>
          </p:txBody>
        </p:sp>
        <p:sp>
          <p:nvSpPr>
            <p:cNvPr id="2716684" name="Freeform 12"/>
            <p:cNvSpPr>
              <a:spLocks/>
            </p:cNvSpPr>
            <p:nvPr/>
          </p:nvSpPr>
          <p:spPr bwMode="auto">
            <a:xfrm>
              <a:off x="725" y="1482"/>
              <a:ext cx="219" cy="221"/>
            </a:xfrm>
            <a:custGeom>
              <a:avLst/>
              <a:gdLst/>
              <a:ahLst/>
              <a:cxnLst>
                <a:cxn ang="0">
                  <a:pos x="69" y="10"/>
                </a:cxn>
                <a:cxn ang="0">
                  <a:pos x="117" y="12"/>
                </a:cxn>
                <a:cxn ang="0">
                  <a:pos x="167" y="0"/>
                </a:cxn>
                <a:cxn ang="0">
                  <a:pos x="228" y="0"/>
                </a:cxn>
                <a:cxn ang="0">
                  <a:pos x="161" y="63"/>
                </a:cxn>
                <a:cxn ang="0">
                  <a:pos x="179" y="67"/>
                </a:cxn>
                <a:cxn ang="0">
                  <a:pos x="196" y="74"/>
                </a:cxn>
                <a:cxn ang="0">
                  <a:pos x="213" y="83"/>
                </a:cxn>
                <a:cxn ang="0">
                  <a:pos x="226" y="94"/>
                </a:cxn>
                <a:cxn ang="0">
                  <a:pos x="236" y="108"/>
                </a:cxn>
                <a:cxn ang="0">
                  <a:pos x="243" y="123"/>
                </a:cxn>
                <a:cxn ang="0">
                  <a:pos x="245" y="140"/>
                </a:cxn>
                <a:cxn ang="0">
                  <a:pos x="242" y="157"/>
                </a:cxn>
                <a:cxn ang="0">
                  <a:pos x="237" y="171"/>
                </a:cxn>
                <a:cxn ang="0">
                  <a:pos x="226" y="185"/>
                </a:cxn>
                <a:cxn ang="0">
                  <a:pos x="209" y="200"/>
                </a:cxn>
                <a:cxn ang="0">
                  <a:pos x="192" y="209"/>
                </a:cxn>
                <a:cxn ang="0">
                  <a:pos x="176" y="215"/>
                </a:cxn>
                <a:cxn ang="0">
                  <a:pos x="161" y="219"/>
                </a:cxn>
                <a:cxn ang="0">
                  <a:pos x="141" y="220"/>
                </a:cxn>
                <a:cxn ang="0">
                  <a:pos x="91" y="219"/>
                </a:cxn>
                <a:cxn ang="0">
                  <a:pos x="67" y="215"/>
                </a:cxn>
                <a:cxn ang="0">
                  <a:pos x="42" y="204"/>
                </a:cxn>
                <a:cxn ang="0">
                  <a:pos x="22" y="189"/>
                </a:cxn>
                <a:cxn ang="0">
                  <a:pos x="10" y="174"/>
                </a:cxn>
                <a:cxn ang="0">
                  <a:pos x="3" y="157"/>
                </a:cxn>
                <a:cxn ang="0">
                  <a:pos x="0" y="143"/>
                </a:cxn>
                <a:cxn ang="0">
                  <a:pos x="2" y="126"/>
                </a:cxn>
                <a:cxn ang="0">
                  <a:pos x="10" y="106"/>
                </a:cxn>
                <a:cxn ang="0">
                  <a:pos x="26" y="88"/>
                </a:cxn>
                <a:cxn ang="0">
                  <a:pos x="47" y="74"/>
                </a:cxn>
                <a:cxn ang="0">
                  <a:pos x="76" y="64"/>
                </a:cxn>
                <a:cxn ang="0">
                  <a:pos x="30" y="3"/>
                </a:cxn>
              </a:cxnLst>
              <a:rect l="0" t="0" r="r" b="b"/>
              <a:pathLst>
                <a:path w="246" h="221">
                  <a:moveTo>
                    <a:pt x="30" y="3"/>
                  </a:moveTo>
                  <a:lnTo>
                    <a:pt x="69" y="10"/>
                  </a:lnTo>
                  <a:lnTo>
                    <a:pt x="69" y="0"/>
                  </a:lnTo>
                  <a:lnTo>
                    <a:pt x="117" y="12"/>
                  </a:lnTo>
                  <a:lnTo>
                    <a:pt x="117" y="0"/>
                  </a:lnTo>
                  <a:lnTo>
                    <a:pt x="167" y="0"/>
                  </a:lnTo>
                  <a:lnTo>
                    <a:pt x="167" y="11"/>
                  </a:lnTo>
                  <a:lnTo>
                    <a:pt x="228" y="0"/>
                  </a:lnTo>
                  <a:lnTo>
                    <a:pt x="153" y="62"/>
                  </a:lnTo>
                  <a:lnTo>
                    <a:pt x="161" y="63"/>
                  </a:lnTo>
                  <a:lnTo>
                    <a:pt x="169" y="64"/>
                  </a:lnTo>
                  <a:lnTo>
                    <a:pt x="179" y="67"/>
                  </a:lnTo>
                  <a:lnTo>
                    <a:pt x="187" y="70"/>
                  </a:lnTo>
                  <a:lnTo>
                    <a:pt x="196" y="74"/>
                  </a:lnTo>
                  <a:lnTo>
                    <a:pt x="205" y="78"/>
                  </a:lnTo>
                  <a:lnTo>
                    <a:pt x="213" y="83"/>
                  </a:lnTo>
                  <a:lnTo>
                    <a:pt x="220" y="89"/>
                  </a:lnTo>
                  <a:lnTo>
                    <a:pt x="226" y="94"/>
                  </a:lnTo>
                  <a:lnTo>
                    <a:pt x="231" y="101"/>
                  </a:lnTo>
                  <a:lnTo>
                    <a:pt x="236" y="108"/>
                  </a:lnTo>
                  <a:lnTo>
                    <a:pt x="240" y="116"/>
                  </a:lnTo>
                  <a:lnTo>
                    <a:pt x="243" y="123"/>
                  </a:lnTo>
                  <a:lnTo>
                    <a:pt x="244" y="130"/>
                  </a:lnTo>
                  <a:lnTo>
                    <a:pt x="245" y="140"/>
                  </a:lnTo>
                  <a:lnTo>
                    <a:pt x="244" y="150"/>
                  </a:lnTo>
                  <a:lnTo>
                    <a:pt x="242" y="157"/>
                  </a:lnTo>
                  <a:lnTo>
                    <a:pt x="240" y="165"/>
                  </a:lnTo>
                  <a:lnTo>
                    <a:pt x="237" y="171"/>
                  </a:lnTo>
                  <a:lnTo>
                    <a:pt x="232" y="177"/>
                  </a:lnTo>
                  <a:lnTo>
                    <a:pt x="226" y="185"/>
                  </a:lnTo>
                  <a:lnTo>
                    <a:pt x="218" y="193"/>
                  </a:lnTo>
                  <a:lnTo>
                    <a:pt x="209" y="200"/>
                  </a:lnTo>
                  <a:lnTo>
                    <a:pt x="200" y="205"/>
                  </a:lnTo>
                  <a:lnTo>
                    <a:pt x="192" y="209"/>
                  </a:lnTo>
                  <a:lnTo>
                    <a:pt x="184" y="213"/>
                  </a:lnTo>
                  <a:lnTo>
                    <a:pt x="176" y="215"/>
                  </a:lnTo>
                  <a:lnTo>
                    <a:pt x="167" y="217"/>
                  </a:lnTo>
                  <a:lnTo>
                    <a:pt x="161" y="219"/>
                  </a:lnTo>
                  <a:lnTo>
                    <a:pt x="150" y="219"/>
                  </a:lnTo>
                  <a:lnTo>
                    <a:pt x="141" y="220"/>
                  </a:lnTo>
                  <a:lnTo>
                    <a:pt x="99" y="220"/>
                  </a:lnTo>
                  <a:lnTo>
                    <a:pt x="91" y="219"/>
                  </a:lnTo>
                  <a:lnTo>
                    <a:pt x="81" y="218"/>
                  </a:lnTo>
                  <a:lnTo>
                    <a:pt x="67" y="215"/>
                  </a:lnTo>
                  <a:lnTo>
                    <a:pt x="55" y="210"/>
                  </a:lnTo>
                  <a:lnTo>
                    <a:pt x="42" y="204"/>
                  </a:lnTo>
                  <a:lnTo>
                    <a:pt x="31" y="196"/>
                  </a:lnTo>
                  <a:lnTo>
                    <a:pt x="22" y="189"/>
                  </a:lnTo>
                  <a:lnTo>
                    <a:pt x="16" y="183"/>
                  </a:lnTo>
                  <a:lnTo>
                    <a:pt x="10" y="174"/>
                  </a:lnTo>
                  <a:lnTo>
                    <a:pt x="5" y="164"/>
                  </a:lnTo>
                  <a:lnTo>
                    <a:pt x="3" y="157"/>
                  </a:lnTo>
                  <a:lnTo>
                    <a:pt x="1" y="150"/>
                  </a:lnTo>
                  <a:lnTo>
                    <a:pt x="0" y="143"/>
                  </a:lnTo>
                  <a:lnTo>
                    <a:pt x="1" y="137"/>
                  </a:lnTo>
                  <a:lnTo>
                    <a:pt x="2" y="126"/>
                  </a:lnTo>
                  <a:lnTo>
                    <a:pt x="5" y="117"/>
                  </a:lnTo>
                  <a:lnTo>
                    <a:pt x="10" y="106"/>
                  </a:lnTo>
                  <a:lnTo>
                    <a:pt x="18" y="97"/>
                  </a:lnTo>
                  <a:lnTo>
                    <a:pt x="26" y="88"/>
                  </a:lnTo>
                  <a:lnTo>
                    <a:pt x="37" y="80"/>
                  </a:lnTo>
                  <a:lnTo>
                    <a:pt x="47" y="74"/>
                  </a:lnTo>
                  <a:lnTo>
                    <a:pt x="61" y="68"/>
                  </a:lnTo>
                  <a:lnTo>
                    <a:pt x="76" y="64"/>
                  </a:lnTo>
                  <a:lnTo>
                    <a:pt x="86" y="62"/>
                  </a:lnTo>
                  <a:lnTo>
                    <a:pt x="30"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6685" name="Rectangle 13"/>
            <p:cNvSpPr>
              <a:spLocks noChangeArrowheads="1"/>
            </p:cNvSpPr>
            <p:nvPr/>
          </p:nvSpPr>
          <p:spPr bwMode="auto">
            <a:xfrm>
              <a:off x="717" y="1440"/>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A</a:t>
              </a:r>
            </a:p>
          </p:txBody>
        </p:sp>
        <p:sp>
          <p:nvSpPr>
            <p:cNvPr id="2716686" name="Line 14"/>
            <p:cNvSpPr>
              <a:spLocks noChangeShapeType="1"/>
            </p:cNvSpPr>
            <p:nvPr/>
          </p:nvSpPr>
          <p:spPr bwMode="auto">
            <a:xfrm flipH="1">
              <a:off x="614" y="1379"/>
              <a:ext cx="17" cy="136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grpSp>
      <p:grpSp>
        <p:nvGrpSpPr>
          <p:cNvPr id="3" name="Group 15"/>
          <p:cNvGrpSpPr>
            <a:grpSpLocks/>
          </p:cNvGrpSpPr>
          <p:nvPr/>
        </p:nvGrpSpPr>
        <p:grpSpPr bwMode="auto">
          <a:xfrm>
            <a:off x="1638300" y="2511425"/>
            <a:ext cx="1444625" cy="517525"/>
            <a:chOff x="1032" y="1458"/>
            <a:chExt cx="910" cy="326"/>
          </a:xfrm>
        </p:grpSpPr>
        <p:grpSp>
          <p:nvGrpSpPr>
            <p:cNvPr id="4" name="Group 16"/>
            <p:cNvGrpSpPr>
              <a:grpSpLocks/>
            </p:cNvGrpSpPr>
            <p:nvPr/>
          </p:nvGrpSpPr>
          <p:grpSpPr bwMode="auto">
            <a:xfrm>
              <a:off x="1032" y="1458"/>
              <a:ext cx="194" cy="326"/>
              <a:chOff x="1161" y="1458"/>
              <a:chExt cx="218" cy="326"/>
            </a:xfrm>
          </p:grpSpPr>
          <p:sp>
            <p:nvSpPr>
              <p:cNvPr id="2716689" name="AutoShape 17"/>
              <p:cNvSpPr>
                <a:spLocks noChangeArrowheads="1"/>
              </p:cNvSpPr>
              <p:nvPr/>
            </p:nvSpPr>
            <p:spPr bwMode="auto">
              <a:xfrm>
                <a:off x="1161" y="1510"/>
                <a:ext cx="218" cy="274"/>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690" name="AutoShape 18"/>
              <p:cNvSpPr>
                <a:spLocks noChangeArrowheads="1"/>
              </p:cNvSpPr>
              <p:nvPr/>
            </p:nvSpPr>
            <p:spPr bwMode="auto">
              <a:xfrm>
                <a:off x="1214" y="1458"/>
                <a:ext cx="165" cy="4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691" name="AutoShape 19"/>
              <p:cNvSpPr>
                <a:spLocks noChangeArrowheads="1"/>
              </p:cNvSpPr>
              <p:nvPr/>
            </p:nvSpPr>
            <p:spPr bwMode="auto">
              <a:xfrm>
                <a:off x="1205" y="1532"/>
                <a:ext cx="114" cy="18"/>
              </a:xfrm>
              <a:prstGeom prst="parallelogram">
                <a:avLst>
                  <a:gd name="adj" fmla="val 15830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5" name="Group 20"/>
            <p:cNvGrpSpPr>
              <a:grpSpLocks/>
            </p:cNvGrpSpPr>
            <p:nvPr/>
          </p:nvGrpSpPr>
          <p:grpSpPr bwMode="auto">
            <a:xfrm>
              <a:off x="1516" y="1500"/>
              <a:ext cx="189" cy="269"/>
              <a:chOff x="1705" y="1500"/>
              <a:chExt cx="213" cy="269"/>
            </a:xfrm>
          </p:grpSpPr>
          <p:sp>
            <p:nvSpPr>
              <p:cNvPr id="2716693" name="Freeform 21"/>
              <p:cNvSpPr>
                <a:spLocks/>
              </p:cNvSpPr>
              <p:nvPr/>
            </p:nvSpPr>
            <p:spPr bwMode="auto">
              <a:xfrm>
                <a:off x="1843" y="1625"/>
                <a:ext cx="64" cy="144"/>
              </a:xfrm>
              <a:custGeom>
                <a:avLst/>
                <a:gdLst/>
                <a:ahLst/>
                <a:cxnLst>
                  <a:cxn ang="0">
                    <a:pos x="46" y="0"/>
                  </a:cxn>
                  <a:cxn ang="0">
                    <a:pos x="63" y="0"/>
                  </a:cxn>
                  <a:cxn ang="0">
                    <a:pos x="17" y="143"/>
                  </a:cxn>
                  <a:cxn ang="0">
                    <a:pos x="0" y="143"/>
                  </a:cxn>
                  <a:cxn ang="0">
                    <a:pos x="46" y="0"/>
                  </a:cxn>
                </a:cxnLst>
                <a:rect l="0" t="0" r="r" b="b"/>
                <a:pathLst>
                  <a:path w="64" h="144">
                    <a:moveTo>
                      <a:pt x="46" y="0"/>
                    </a:moveTo>
                    <a:lnTo>
                      <a:pt x="63" y="0"/>
                    </a:lnTo>
                    <a:lnTo>
                      <a:pt x="17" y="143"/>
                    </a:lnTo>
                    <a:lnTo>
                      <a:pt x="0" y="143"/>
                    </a:lnTo>
                    <a:lnTo>
                      <a:pt x="46"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6694" name="Rectangle 22"/>
              <p:cNvSpPr>
                <a:spLocks noChangeArrowheads="1"/>
              </p:cNvSpPr>
              <p:nvPr/>
            </p:nvSpPr>
            <p:spPr bwMode="auto">
              <a:xfrm>
                <a:off x="1838" y="1625"/>
                <a:ext cx="80"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695" name="Rectangle 23"/>
              <p:cNvSpPr>
                <a:spLocks noChangeArrowheads="1"/>
              </p:cNvSpPr>
              <p:nvPr/>
            </p:nvSpPr>
            <p:spPr bwMode="auto">
              <a:xfrm>
                <a:off x="1846" y="1683"/>
                <a:ext cx="60" cy="14"/>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696" name="Rectangle 24"/>
              <p:cNvSpPr>
                <a:spLocks noChangeArrowheads="1"/>
              </p:cNvSpPr>
              <p:nvPr/>
            </p:nvSpPr>
            <p:spPr bwMode="auto">
              <a:xfrm>
                <a:off x="1707" y="1683"/>
                <a:ext cx="79" cy="10"/>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697" name="Oval 25"/>
              <p:cNvSpPr>
                <a:spLocks noChangeArrowheads="1"/>
              </p:cNvSpPr>
              <p:nvPr/>
            </p:nvSpPr>
            <p:spPr bwMode="auto">
              <a:xfrm>
                <a:off x="1769" y="1500"/>
                <a:ext cx="24" cy="27"/>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6698" name="Freeform 26"/>
              <p:cNvSpPr>
                <a:spLocks/>
              </p:cNvSpPr>
              <p:nvPr/>
            </p:nvSpPr>
            <p:spPr bwMode="auto">
              <a:xfrm>
                <a:off x="1705" y="1547"/>
                <a:ext cx="146" cy="222"/>
              </a:xfrm>
              <a:custGeom>
                <a:avLst/>
                <a:gdLst/>
                <a:ahLst/>
                <a:cxnLst>
                  <a:cxn ang="0">
                    <a:pos x="1" y="102"/>
                  </a:cxn>
                  <a:cxn ang="0">
                    <a:pos x="1" y="105"/>
                  </a:cxn>
                  <a:cxn ang="0">
                    <a:pos x="0" y="109"/>
                  </a:cxn>
                  <a:cxn ang="0">
                    <a:pos x="0" y="112"/>
                  </a:cxn>
                  <a:cxn ang="0">
                    <a:pos x="1" y="116"/>
                  </a:cxn>
                  <a:cxn ang="0">
                    <a:pos x="3" y="119"/>
                  </a:cxn>
                  <a:cxn ang="0">
                    <a:pos x="6" y="122"/>
                  </a:cxn>
                  <a:cxn ang="0">
                    <a:pos x="9" y="124"/>
                  </a:cxn>
                  <a:cxn ang="0">
                    <a:pos x="12" y="125"/>
                  </a:cxn>
                  <a:cxn ang="0">
                    <a:pos x="16" y="125"/>
                  </a:cxn>
                  <a:cxn ang="0">
                    <a:pos x="95" y="221"/>
                  </a:cxn>
                  <a:cxn ang="0">
                    <a:pos x="120" y="106"/>
                  </a:cxn>
                  <a:cxn ang="0">
                    <a:pos x="119" y="104"/>
                  </a:cxn>
                  <a:cxn ang="0">
                    <a:pos x="118" y="102"/>
                  </a:cxn>
                  <a:cxn ang="0">
                    <a:pos x="116" y="100"/>
                  </a:cxn>
                  <a:cxn ang="0">
                    <a:pos x="114" y="98"/>
                  </a:cxn>
                  <a:cxn ang="0">
                    <a:pos x="111" y="97"/>
                  </a:cxn>
                  <a:cxn ang="0">
                    <a:pos x="108" y="96"/>
                  </a:cxn>
                  <a:cxn ang="0">
                    <a:pos x="106" y="96"/>
                  </a:cxn>
                  <a:cxn ang="0">
                    <a:pos x="103" y="96"/>
                  </a:cxn>
                  <a:cxn ang="0">
                    <a:pos x="70" y="56"/>
                  </a:cxn>
                  <a:cxn ang="0">
                    <a:pos x="135" y="70"/>
                  </a:cxn>
                  <a:cxn ang="0">
                    <a:pos x="137" y="69"/>
                  </a:cxn>
                  <a:cxn ang="0">
                    <a:pos x="139" y="68"/>
                  </a:cxn>
                  <a:cxn ang="0">
                    <a:pos x="142" y="66"/>
                  </a:cxn>
                  <a:cxn ang="0">
                    <a:pos x="144" y="65"/>
                  </a:cxn>
                  <a:cxn ang="0">
                    <a:pos x="144" y="62"/>
                  </a:cxn>
                  <a:cxn ang="0">
                    <a:pos x="145" y="59"/>
                  </a:cxn>
                  <a:cxn ang="0">
                    <a:pos x="144" y="55"/>
                  </a:cxn>
                  <a:cxn ang="0">
                    <a:pos x="143" y="53"/>
                  </a:cxn>
                  <a:cxn ang="0">
                    <a:pos x="141" y="51"/>
                  </a:cxn>
                  <a:cxn ang="0">
                    <a:pos x="139" y="49"/>
                  </a:cxn>
                  <a:cxn ang="0">
                    <a:pos x="136" y="48"/>
                  </a:cxn>
                  <a:cxn ang="0">
                    <a:pos x="92" y="48"/>
                  </a:cxn>
                  <a:cxn ang="0">
                    <a:pos x="84" y="31"/>
                  </a:cxn>
                  <a:cxn ang="0">
                    <a:pos x="85" y="27"/>
                  </a:cxn>
                  <a:cxn ang="0">
                    <a:pos x="85" y="23"/>
                  </a:cxn>
                  <a:cxn ang="0">
                    <a:pos x="85" y="18"/>
                  </a:cxn>
                  <a:cxn ang="0">
                    <a:pos x="84" y="14"/>
                  </a:cxn>
                  <a:cxn ang="0">
                    <a:pos x="83" y="11"/>
                  </a:cxn>
                  <a:cxn ang="0">
                    <a:pos x="80" y="8"/>
                  </a:cxn>
                  <a:cxn ang="0">
                    <a:pos x="77" y="5"/>
                  </a:cxn>
                  <a:cxn ang="0">
                    <a:pos x="74" y="3"/>
                  </a:cxn>
                  <a:cxn ang="0">
                    <a:pos x="70" y="1"/>
                  </a:cxn>
                  <a:cxn ang="0">
                    <a:pos x="65" y="0"/>
                  </a:cxn>
                  <a:cxn ang="0">
                    <a:pos x="61" y="0"/>
                  </a:cxn>
                  <a:cxn ang="0">
                    <a:pos x="56" y="1"/>
                  </a:cxn>
                  <a:cxn ang="0">
                    <a:pos x="52" y="2"/>
                  </a:cxn>
                  <a:cxn ang="0">
                    <a:pos x="47" y="5"/>
                  </a:cxn>
                  <a:cxn ang="0">
                    <a:pos x="44" y="8"/>
                  </a:cxn>
                  <a:cxn ang="0">
                    <a:pos x="41" y="12"/>
                  </a:cxn>
                  <a:cxn ang="0">
                    <a:pos x="39" y="17"/>
                  </a:cxn>
                </a:cxnLst>
                <a:rect l="0" t="0" r="r" b="b"/>
                <a:pathLst>
                  <a:path w="146" h="222">
                    <a:moveTo>
                      <a:pt x="39" y="17"/>
                    </a:moveTo>
                    <a:lnTo>
                      <a:pt x="1" y="102"/>
                    </a:lnTo>
                    <a:lnTo>
                      <a:pt x="1" y="104"/>
                    </a:lnTo>
                    <a:lnTo>
                      <a:pt x="1" y="105"/>
                    </a:lnTo>
                    <a:lnTo>
                      <a:pt x="0" y="106"/>
                    </a:lnTo>
                    <a:lnTo>
                      <a:pt x="0" y="109"/>
                    </a:lnTo>
                    <a:lnTo>
                      <a:pt x="0" y="110"/>
                    </a:lnTo>
                    <a:lnTo>
                      <a:pt x="0" y="112"/>
                    </a:lnTo>
                    <a:lnTo>
                      <a:pt x="1" y="114"/>
                    </a:lnTo>
                    <a:lnTo>
                      <a:pt x="1" y="116"/>
                    </a:lnTo>
                    <a:lnTo>
                      <a:pt x="2" y="117"/>
                    </a:lnTo>
                    <a:lnTo>
                      <a:pt x="3" y="119"/>
                    </a:lnTo>
                    <a:lnTo>
                      <a:pt x="5" y="121"/>
                    </a:lnTo>
                    <a:lnTo>
                      <a:pt x="6" y="122"/>
                    </a:lnTo>
                    <a:lnTo>
                      <a:pt x="8" y="123"/>
                    </a:lnTo>
                    <a:lnTo>
                      <a:pt x="9" y="124"/>
                    </a:lnTo>
                    <a:lnTo>
                      <a:pt x="10" y="124"/>
                    </a:lnTo>
                    <a:lnTo>
                      <a:pt x="12" y="125"/>
                    </a:lnTo>
                    <a:lnTo>
                      <a:pt x="14" y="125"/>
                    </a:lnTo>
                    <a:lnTo>
                      <a:pt x="16" y="125"/>
                    </a:lnTo>
                    <a:lnTo>
                      <a:pt x="95" y="125"/>
                    </a:lnTo>
                    <a:lnTo>
                      <a:pt x="95" y="221"/>
                    </a:lnTo>
                    <a:lnTo>
                      <a:pt x="120" y="221"/>
                    </a:lnTo>
                    <a:lnTo>
                      <a:pt x="120" y="106"/>
                    </a:lnTo>
                    <a:lnTo>
                      <a:pt x="120" y="105"/>
                    </a:lnTo>
                    <a:lnTo>
                      <a:pt x="119" y="104"/>
                    </a:lnTo>
                    <a:lnTo>
                      <a:pt x="118" y="102"/>
                    </a:lnTo>
                    <a:lnTo>
                      <a:pt x="118" y="102"/>
                    </a:lnTo>
                    <a:lnTo>
                      <a:pt x="117" y="101"/>
                    </a:lnTo>
                    <a:lnTo>
                      <a:pt x="116" y="100"/>
                    </a:lnTo>
                    <a:lnTo>
                      <a:pt x="115" y="99"/>
                    </a:lnTo>
                    <a:lnTo>
                      <a:pt x="114" y="98"/>
                    </a:lnTo>
                    <a:lnTo>
                      <a:pt x="113" y="98"/>
                    </a:lnTo>
                    <a:lnTo>
                      <a:pt x="111" y="97"/>
                    </a:lnTo>
                    <a:lnTo>
                      <a:pt x="110" y="97"/>
                    </a:lnTo>
                    <a:lnTo>
                      <a:pt x="108" y="96"/>
                    </a:lnTo>
                    <a:lnTo>
                      <a:pt x="107" y="96"/>
                    </a:lnTo>
                    <a:lnTo>
                      <a:pt x="106" y="96"/>
                    </a:lnTo>
                    <a:lnTo>
                      <a:pt x="104" y="96"/>
                    </a:lnTo>
                    <a:lnTo>
                      <a:pt x="103" y="96"/>
                    </a:lnTo>
                    <a:lnTo>
                      <a:pt x="57" y="94"/>
                    </a:lnTo>
                    <a:lnTo>
                      <a:pt x="70" y="56"/>
                    </a:lnTo>
                    <a:lnTo>
                      <a:pt x="79" y="70"/>
                    </a:lnTo>
                    <a:lnTo>
                      <a:pt x="135" y="70"/>
                    </a:lnTo>
                    <a:lnTo>
                      <a:pt x="136" y="69"/>
                    </a:lnTo>
                    <a:lnTo>
                      <a:pt x="137" y="69"/>
                    </a:lnTo>
                    <a:lnTo>
                      <a:pt x="139" y="68"/>
                    </a:lnTo>
                    <a:lnTo>
                      <a:pt x="139" y="68"/>
                    </a:lnTo>
                    <a:lnTo>
                      <a:pt x="140" y="67"/>
                    </a:lnTo>
                    <a:lnTo>
                      <a:pt x="142" y="66"/>
                    </a:lnTo>
                    <a:lnTo>
                      <a:pt x="142" y="65"/>
                    </a:lnTo>
                    <a:lnTo>
                      <a:pt x="144" y="65"/>
                    </a:lnTo>
                    <a:lnTo>
                      <a:pt x="144" y="63"/>
                    </a:lnTo>
                    <a:lnTo>
                      <a:pt x="144" y="62"/>
                    </a:lnTo>
                    <a:lnTo>
                      <a:pt x="145" y="61"/>
                    </a:lnTo>
                    <a:lnTo>
                      <a:pt x="145" y="59"/>
                    </a:lnTo>
                    <a:lnTo>
                      <a:pt x="145" y="57"/>
                    </a:lnTo>
                    <a:lnTo>
                      <a:pt x="144" y="55"/>
                    </a:lnTo>
                    <a:lnTo>
                      <a:pt x="144" y="54"/>
                    </a:lnTo>
                    <a:lnTo>
                      <a:pt x="143" y="53"/>
                    </a:lnTo>
                    <a:lnTo>
                      <a:pt x="142" y="52"/>
                    </a:lnTo>
                    <a:lnTo>
                      <a:pt x="141" y="51"/>
                    </a:lnTo>
                    <a:lnTo>
                      <a:pt x="140" y="50"/>
                    </a:lnTo>
                    <a:lnTo>
                      <a:pt x="139" y="49"/>
                    </a:lnTo>
                    <a:lnTo>
                      <a:pt x="138" y="48"/>
                    </a:lnTo>
                    <a:lnTo>
                      <a:pt x="136" y="48"/>
                    </a:lnTo>
                    <a:lnTo>
                      <a:pt x="135" y="48"/>
                    </a:lnTo>
                    <a:lnTo>
                      <a:pt x="92" y="48"/>
                    </a:lnTo>
                    <a:lnTo>
                      <a:pt x="83" y="33"/>
                    </a:lnTo>
                    <a:lnTo>
                      <a:pt x="84" y="31"/>
                    </a:lnTo>
                    <a:lnTo>
                      <a:pt x="85" y="29"/>
                    </a:lnTo>
                    <a:lnTo>
                      <a:pt x="85" y="27"/>
                    </a:lnTo>
                    <a:lnTo>
                      <a:pt x="85" y="25"/>
                    </a:lnTo>
                    <a:lnTo>
                      <a:pt x="85" y="23"/>
                    </a:lnTo>
                    <a:lnTo>
                      <a:pt x="85" y="21"/>
                    </a:lnTo>
                    <a:lnTo>
                      <a:pt x="85" y="18"/>
                    </a:lnTo>
                    <a:lnTo>
                      <a:pt x="85" y="16"/>
                    </a:lnTo>
                    <a:lnTo>
                      <a:pt x="84" y="14"/>
                    </a:lnTo>
                    <a:lnTo>
                      <a:pt x="84" y="13"/>
                    </a:lnTo>
                    <a:lnTo>
                      <a:pt x="83" y="11"/>
                    </a:lnTo>
                    <a:lnTo>
                      <a:pt x="82" y="10"/>
                    </a:lnTo>
                    <a:lnTo>
                      <a:pt x="80" y="8"/>
                    </a:lnTo>
                    <a:lnTo>
                      <a:pt x="79" y="7"/>
                    </a:lnTo>
                    <a:lnTo>
                      <a:pt x="77" y="5"/>
                    </a:lnTo>
                    <a:lnTo>
                      <a:pt x="76" y="4"/>
                    </a:lnTo>
                    <a:lnTo>
                      <a:pt x="74" y="3"/>
                    </a:lnTo>
                    <a:lnTo>
                      <a:pt x="72" y="2"/>
                    </a:lnTo>
                    <a:lnTo>
                      <a:pt x="70" y="1"/>
                    </a:lnTo>
                    <a:lnTo>
                      <a:pt x="67" y="1"/>
                    </a:lnTo>
                    <a:lnTo>
                      <a:pt x="65" y="0"/>
                    </a:lnTo>
                    <a:lnTo>
                      <a:pt x="63" y="0"/>
                    </a:lnTo>
                    <a:lnTo>
                      <a:pt x="61" y="0"/>
                    </a:lnTo>
                    <a:lnTo>
                      <a:pt x="59" y="0"/>
                    </a:lnTo>
                    <a:lnTo>
                      <a:pt x="56" y="1"/>
                    </a:lnTo>
                    <a:lnTo>
                      <a:pt x="54" y="1"/>
                    </a:lnTo>
                    <a:lnTo>
                      <a:pt x="52" y="2"/>
                    </a:lnTo>
                    <a:lnTo>
                      <a:pt x="50" y="3"/>
                    </a:lnTo>
                    <a:lnTo>
                      <a:pt x="47" y="5"/>
                    </a:lnTo>
                    <a:lnTo>
                      <a:pt x="46" y="7"/>
                    </a:lnTo>
                    <a:lnTo>
                      <a:pt x="44" y="8"/>
                    </a:lnTo>
                    <a:lnTo>
                      <a:pt x="43" y="10"/>
                    </a:lnTo>
                    <a:lnTo>
                      <a:pt x="41" y="12"/>
                    </a:lnTo>
                    <a:lnTo>
                      <a:pt x="40" y="14"/>
                    </a:lnTo>
                    <a:lnTo>
                      <a:pt x="39" y="17"/>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6699" name="Freeform 27"/>
            <p:cNvSpPr>
              <a:spLocks/>
            </p:cNvSpPr>
            <p:nvPr/>
          </p:nvSpPr>
          <p:spPr bwMode="auto">
            <a:xfrm>
              <a:off x="1756" y="1468"/>
              <a:ext cx="186" cy="306"/>
            </a:xfrm>
            <a:custGeom>
              <a:avLst/>
              <a:gdLst/>
              <a:ahLst/>
              <a:cxnLst>
                <a:cxn ang="0">
                  <a:pos x="208" y="276"/>
                </a:cxn>
                <a:cxn ang="0">
                  <a:pos x="192" y="276"/>
                </a:cxn>
                <a:cxn ang="0">
                  <a:pos x="165" y="241"/>
                </a:cxn>
                <a:cxn ang="0">
                  <a:pos x="127" y="177"/>
                </a:cxn>
                <a:cxn ang="0">
                  <a:pos x="116" y="149"/>
                </a:cxn>
                <a:cxn ang="0">
                  <a:pos x="119" y="129"/>
                </a:cxn>
                <a:cxn ang="0">
                  <a:pos x="128" y="125"/>
                </a:cxn>
                <a:cxn ang="0">
                  <a:pos x="143" y="135"/>
                </a:cxn>
                <a:cxn ang="0">
                  <a:pos x="162" y="147"/>
                </a:cxn>
                <a:cxn ang="0">
                  <a:pos x="171" y="147"/>
                </a:cxn>
                <a:cxn ang="0">
                  <a:pos x="173" y="141"/>
                </a:cxn>
                <a:cxn ang="0">
                  <a:pos x="164" y="129"/>
                </a:cxn>
                <a:cxn ang="0">
                  <a:pos x="141" y="113"/>
                </a:cxn>
                <a:cxn ang="0">
                  <a:pos x="132" y="91"/>
                </a:cxn>
                <a:cxn ang="0">
                  <a:pos x="128" y="72"/>
                </a:cxn>
                <a:cxn ang="0">
                  <a:pos x="118" y="59"/>
                </a:cxn>
                <a:cxn ang="0">
                  <a:pos x="114" y="50"/>
                </a:cxn>
                <a:cxn ang="0">
                  <a:pos x="119" y="38"/>
                </a:cxn>
                <a:cxn ang="0">
                  <a:pos x="124" y="25"/>
                </a:cxn>
                <a:cxn ang="0">
                  <a:pos x="120" y="9"/>
                </a:cxn>
                <a:cxn ang="0">
                  <a:pos x="110" y="1"/>
                </a:cxn>
                <a:cxn ang="0">
                  <a:pos x="94" y="3"/>
                </a:cxn>
                <a:cxn ang="0">
                  <a:pos x="88" y="13"/>
                </a:cxn>
                <a:cxn ang="0">
                  <a:pos x="88" y="24"/>
                </a:cxn>
                <a:cxn ang="0">
                  <a:pos x="92" y="37"/>
                </a:cxn>
                <a:cxn ang="0">
                  <a:pos x="92" y="49"/>
                </a:cxn>
                <a:cxn ang="0">
                  <a:pos x="81" y="59"/>
                </a:cxn>
                <a:cxn ang="0">
                  <a:pos x="68" y="67"/>
                </a:cxn>
                <a:cxn ang="0">
                  <a:pos x="58" y="79"/>
                </a:cxn>
                <a:cxn ang="0">
                  <a:pos x="48" y="104"/>
                </a:cxn>
                <a:cxn ang="0">
                  <a:pos x="43" y="128"/>
                </a:cxn>
                <a:cxn ang="0">
                  <a:pos x="42" y="153"/>
                </a:cxn>
                <a:cxn ang="0">
                  <a:pos x="43" y="166"/>
                </a:cxn>
                <a:cxn ang="0">
                  <a:pos x="51" y="170"/>
                </a:cxn>
                <a:cxn ang="0">
                  <a:pos x="55" y="166"/>
                </a:cxn>
                <a:cxn ang="0">
                  <a:pos x="55" y="139"/>
                </a:cxn>
                <a:cxn ang="0">
                  <a:pos x="58" y="122"/>
                </a:cxn>
                <a:cxn ang="0">
                  <a:pos x="67" y="114"/>
                </a:cxn>
                <a:cxn ang="0">
                  <a:pos x="73" y="120"/>
                </a:cxn>
                <a:cxn ang="0">
                  <a:pos x="71" y="147"/>
                </a:cxn>
                <a:cxn ang="0">
                  <a:pos x="64" y="175"/>
                </a:cxn>
                <a:cxn ang="0">
                  <a:pos x="55" y="206"/>
                </a:cxn>
                <a:cxn ang="0">
                  <a:pos x="34" y="237"/>
                </a:cxn>
                <a:cxn ang="0">
                  <a:pos x="8" y="268"/>
                </a:cxn>
                <a:cxn ang="0">
                  <a:pos x="0" y="285"/>
                </a:cxn>
                <a:cxn ang="0">
                  <a:pos x="20" y="305"/>
                </a:cxn>
                <a:cxn ang="0">
                  <a:pos x="34" y="302"/>
                </a:cxn>
                <a:cxn ang="0">
                  <a:pos x="24" y="289"/>
                </a:cxn>
                <a:cxn ang="0">
                  <a:pos x="31" y="272"/>
                </a:cxn>
                <a:cxn ang="0">
                  <a:pos x="64" y="234"/>
                </a:cxn>
                <a:cxn ang="0">
                  <a:pos x="88" y="206"/>
                </a:cxn>
                <a:cxn ang="0">
                  <a:pos x="99" y="200"/>
                </a:cxn>
                <a:cxn ang="0">
                  <a:pos x="114" y="209"/>
                </a:cxn>
                <a:cxn ang="0">
                  <a:pos x="148" y="255"/>
                </a:cxn>
                <a:cxn ang="0">
                  <a:pos x="175" y="294"/>
                </a:cxn>
                <a:cxn ang="0">
                  <a:pos x="186" y="297"/>
                </a:cxn>
                <a:cxn ang="0">
                  <a:pos x="200" y="287"/>
                </a:cxn>
              </a:cxnLst>
              <a:rect l="0" t="0" r="r" b="b"/>
              <a:pathLst>
                <a:path w="209" h="306">
                  <a:moveTo>
                    <a:pt x="207" y="281"/>
                  </a:moveTo>
                  <a:lnTo>
                    <a:pt x="208" y="276"/>
                  </a:lnTo>
                  <a:lnTo>
                    <a:pt x="200" y="277"/>
                  </a:lnTo>
                  <a:lnTo>
                    <a:pt x="192" y="276"/>
                  </a:lnTo>
                  <a:lnTo>
                    <a:pt x="182" y="268"/>
                  </a:lnTo>
                  <a:lnTo>
                    <a:pt x="165" y="241"/>
                  </a:lnTo>
                  <a:lnTo>
                    <a:pt x="140" y="200"/>
                  </a:lnTo>
                  <a:lnTo>
                    <a:pt x="127" y="177"/>
                  </a:lnTo>
                  <a:lnTo>
                    <a:pt x="118" y="159"/>
                  </a:lnTo>
                  <a:lnTo>
                    <a:pt x="116" y="149"/>
                  </a:lnTo>
                  <a:lnTo>
                    <a:pt x="116" y="137"/>
                  </a:lnTo>
                  <a:lnTo>
                    <a:pt x="119" y="129"/>
                  </a:lnTo>
                  <a:lnTo>
                    <a:pt x="124" y="125"/>
                  </a:lnTo>
                  <a:lnTo>
                    <a:pt x="128" y="125"/>
                  </a:lnTo>
                  <a:lnTo>
                    <a:pt x="133" y="128"/>
                  </a:lnTo>
                  <a:lnTo>
                    <a:pt x="143" y="135"/>
                  </a:lnTo>
                  <a:lnTo>
                    <a:pt x="154" y="143"/>
                  </a:lnTo>
                  <a:lnTo>
                    <a:pt x="162" y="147"/>
                  </a:lnTo>
                  <a:lnTo>
                    <a:pt x="167" y="149"/>
                  </a:lnTo>
                  <a:lnTo>
                    <a:pt x="171" y="147"/>
                  </a:lnTo>
                  <a:lnTo>
                    <a:pt x="174" y="143"/>
                  </a:lnTo>
                  <a:lnTo>
                    <a:pt x="173" y="141"/>
                  </a:lnTo>
                  <a:lnTo>
                    <a:pt x="171" y="137"/>
                  </a:lnTo>
                  <a:lnTo>
                    <a:pt x="164" y="129"/>
                  </a:lnTo>
                  <a:lnTo>
                    <a:pt x="149" y="120"/>
                  </a:lnTo>
                  <a:lnTo>
                    <a:pt x="141" y="113"/>
                  </a:lnTo>
                  <a:lnTo>
                    <a:pt x="136" y="104"/>
                  </a:lnTo>
                  <a:lnTo>
                    <a:pt x="132" y="91"/>
                  </a:lnTo>
                  <a:lnTo>
                    <a:pt x="131" y="78"/>
                  </a:lnTo>
                  <a:lnTo>
                    <a:pt x="128" y="72"/>
                  </a:lnTo>
                  <a:lnTo>
                    <a:pt x="124" y="66"/>
                  </a:lnTo>
                  <a:lnTo>
                    <a:pt x="118" y="59"/>
                  </a:lnTo>
                  <a:lnTo>
                    <a:pt x="114" y="55"/>
                  </a:lnTo>
                  <a:lnTo>
                    <a:pt x="114" y="50"/>
                  </a:lnTo>
                  <a:lnTo>
                    <a:pt x="116" y="42"/>
                  </a:lnTo>
                  <a:lnTo>
                    <a:pt x="119" y="38"/>
                  </a:lnTo>
                  <a:lnTo>
                    <a:pt x="122" y="33"/>
                  </a:lnTo>
                  <a:lnTo>
                    <a:pt x="124" y="25"/>
                  </a:lnTo>
                  <a:lnTo>
                    <a:pt x="122" y="16"/>
                  </a:lnTo>
                  <a:lnTo>
                    <a:pt x="120" y="9"/>
                  </a:lnTo>
                  <a:lnTo>
                    <a:pt x="116" y="4"/>
                  </a:lnTo>
                  <a:lnTo>
                    <a:pt x="110" y="1"/>
                  </a:lnTo>
                  <a:lnTo>
                    <a:pt x="101" y="0"/>
                  </a:lnTo>
                  <a:lnTo>
                    <a:pt x="94" y="3"/>
                  </a:lnTo>
                  <a:lnTo>
                    <a:pt x="90" y="7"/>
                  </a:lnTo>
                  <a:lnTo>
                    <a:pt x="88" y="13"/>
                  </a:lnTo>
                  <a:lnTo>
                    <a:pt x="86" y="18"/>
                  </a:lnTo>
                  <a:lnTo>
                    <a:pt x="88" y="24"/>
                  </a:lnTo>
                  <a:lnTo>
                    <a:pt x="90" y="32"/>
                  </a:lnTo>
                  <a:lnTo>
                    <a:pt x="92" y="37"/>
                  </a:lnTo>
                  <a:lnTo>
                    <a:pt x="93" y="42"/>
                  </a:lnTo>
                  <a:lnTo>
                    <a:pt x="92" y="49"/>
                  </a:lnTo>
                  <a:lnTo>
                    <a:pt x="88" y="54"/>
                  </a:lnTo>
                  <a:lnTo>
                    <a:pt x="81" y="59"/>
                  </a:lnTo>
                  <a:lnTo>
                    <a:pt x="73" y="63"/>
                  </a:lnTo>
                  <a:lnTo>
                    <a:pt x="68" y="67"/>
                  </a:lnTo>
                  <a:lnTo>
                    <a:pt x="63" y="72"/>
                  </a:lnTo>
                  <a:lnTo>
                    <a:pt x="58" y="79"/>
                  </a:lnTo>
                  <a:lnTo>
                    <a:pt x="52" y="91"/>
                  </a:lnTo>
                  <a:lnTo>
                    <a:pt x="48" y="104"/>
                  </a:lnTo>
                  <a:lnTo>
                    <a:pt x="44" y="114"/>
                  </a:lnTo>
                  <a:lnTo>
                    <a:pt x="43" y="128"/>
                  </a:lnTo>
                  <a:lnTo>
                    <a:pt x="42" y="143"/>
                  </a:lnTo>
                  <a:lnTo>
                    <a:pt x="42" y="153"/>
                  </a:lnTo>
                  <a:lnTo>
                    <a:pt x="42" y="160"/>
                  </a:lnTo>
                  <a:lnTo>
                    <a:pt x="43" y="166"/>
                  </a:lnTo>
                  <a:lnTo>
                    <a:pt x="46" y="168"/>
                  </a:lnTo>
                  <a:lnTo>
                    <a:pt x="51" y="170"/>
                  </a:lnTo>
                  <a:lnTo>
                    <a:pt x="54" y="168"/>
                  </a:lnTo>
                  <a:lnTo>
                    <a:pt x="55" y="166"/>
                  </a:lnTo>
                  <a:lnTo>
                    <a:pt x="55" y="155"/>
                  </a:lnTo>
                  <a:lnTo>
                    <a:pt x="55" y="139"/>
                  </a:lnTo>
                  <a:lnTo>
                    <a:pt x="56" y="129"/>
                  </a:lnTo>
                  <a:lnTo>
                    <a:pt x="58" y="122"/>
                  </a:lnTo>
                  <a:lnTo>
                    <a:pt x="61" y="116"/>
                  </a:lnTo>
                  <a:lnTo>
                    <a:pt x="67" y="114"/>
                  </a:lnTo>
                  <a:lnTo>
                    <a:pt x="72" y="116"/>
                  </a:lnTo>
                  <a:lnTo>
                    <a:pt x="73" y="120"/>
                  </a:lnTo>
                  <a:lnTo>
                    <a:pt x="72" y="131"/>
                  </a:lnTo>
                  <a:lnTo>
                    <a:pt x="71" y="147"/>
                  </a:lnTo>
                  <a:lnTo>
                    <a:pt x="68" y="162"/>
                  </a:lnTo>
                  <a:lnTo>
                    <a:pt x="64" y="175"/>
                  </a:lnTo>
                  <a:lnTo>
                    <a:pt x="60" y="192"/>
                  </a:lnTo>
                  <a:lnTo>
                    <a:pt x="55" y="206"/>
                  </a:lnTo>
                  <a:lnTo>
                    <a:pt x="43" y="225"/>
                  </a:lnTo>
                  <a:lnTo>
                    <a:pt x="34" y="237"/>
                  </a:lnTo>
                  <a:lnTo>
                    <a:pt x="18" y="255"/>
                  </a:lnTo>
                  <a:lnTo>
                    <a:pt x="8" y="268"/>
                  </a:lnTo>
                  <a:lnTo>
                    <a:pt x="0" y="280"/>
                  </a:lnTo>
                  <a:lnTo>
                    <a:pt x="0" y="285"/>
                  </a:lnTo>
                  <a:lnTo>
                    <a:pt x="8" y="294"/>
                  </a:lnTo>
                  <a:lnTo>
                    <a:pt x="20" y="305"/>
                  </a:lnTo>
                  <a:lnTo>
                    <a:pt x="31" y="305"/>
                  </a:lnTo>
                  <a:lnTo>
                    <a:pt x="34" y="302"/>
                  </a:lnTo>
                  <a:lnTo>
                    <a:pt x="29" y="296"/>
                  </a:lnTo>
                  <a:lnTo>
                    <a:pt x="24" y="289"/>
                  </a:lnTo>
                  <a:lnTo>
                    <a:pt x="24" y="284"/>
                  </a:lnTo>
                  <a:lnTo>
                    <a:pt x="31" y="272"/>
                  </a:lnTo>
                  <a:lnTo>
                    <a:pt x="44" y="259"/>
                  </a:lnTo>
                  <a:lnTo>
                    <a:pt x="64" y="234"/>
                  </a:lnTo>
                  <a:lnTo>
                    <a:pt x="81" y="213"/>
                  </a:lnTo>
                  <a:lnTo>
                    <a:pt x="88" y="206"/>
                  </a:lnTo>
                  <a:lnTo>
                    <a:pt x="92" y="201"/>
                  </a:lnTo>
                  <a:lnTo>
                    <a:pt x="99" y="200"/>
                  </a:lnTo>
                  <a:lnTo>
                    <a:pt x="106" y="204"/>
                  </a:lnTo>
                  <a:lnTo>
                    <a:pt x="114" y="209"/>
                  </a:lnTo>
                  <a:lnTo>
                    <a:pt x="130" y="230"/>
                  </a:lnTo>
                  <a:lnTo>
                    <a:pt x="148" y="255"/>
                  </a:lnTo>
                  <a:lnTo>
                    <a:pt x="165" y="280"/>
                  </a:lnTo>
                  <a:lnTo>
                    <a:pt x="175" y="294"/>
                  </a:lnTo>
                  <a:lnTo>
                    <a:pt x="179" y="297"/>
                  </a:lnTo>
                  <a:lnTo>
                    <a:pt x="186" y="297"/>
                  </a:lnTo>
                  <a:lnTo>
                    <a:pt x="192" y="292"/>
                  </a:lnTo>
                  <a:lnTo>
                    <a:pt x="200" y="287"/>
                  </a:lnTo>
                  <a:lnTo>
                    <a:pt x="207" y="281"/>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6" name="Group 28"/>
            <p:cNvGrpSpPr>
              <a:grpSpLocks/>
            </p:cNvGrpSpPr>
            <p:nvPr/>
          </p:nvGrpSpPr>
          <p:grpSpPr bwMode="auto">
            <a:xfrm>
              <a:off x="1232" y="1458"/>
              <a:ext cx="241" cy="326"/>
              <a:chOff x="1386" y="1458"/>
              <a:chExt cx="271" cy="326"/>
            </a:xfrm>
          </p:grpSpPr>
          <p:grpSp>
            <p:nvGrpSpPr>
              <p:cNvPr id="7" name="Group 29"/>
              <p:cNvGrpSpPr>
                <a:grpSpLocks/>
              </p:cNvGrpSpPr>
              <p:nvPr/>
            </p:nvGrpSpPr>
            <p:grpSpPr bwMode="auto">
              <a:xfrm>
                <a:off x="1386" y="1458"/>
                <a:ext cx="271" cy="326"/>
                <a:chOff x="1386" y="1458"/>
                <a:chExt cx="271" cy="326"/>
              </a:xfrm>
            </p:grpSpPr>
            <p:sp>
              <p:nvSpPr>
                <p:cNvPr id="2716702" name="AutoShape 30"/>
                <p:cNvSpPr>
                  <a:spLocks noChangeArrowheads="1"/>
                </p:cNvSpPr>
                <p:nvPr/>
              </p:nvSpPr>
              <p:spPr bwMode="auto">
                <a:xfrm>
                  <a:off x="1386" y="1510"/>
                  <a:ext cx="271" cy="274"/>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03" name="AutoShape 31"/>
                <p:cNvSpPr>
                  <a:spLocks noChangeArrowheads="1"/>
                </p:cNvSpPr>
                <p:nvPr/>
              </p:nvSpPr>
              <p:spPr bwMode="auto">
                <a:xfrm>
                  <a:off x="1450" y="1458"/>
                  <a:ext cx="207" cy="4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6704" name="Oval 32"/>
              <p:cNvSpPr>
                <a:spLocks noChangeArrowheads="1"/>
              </p:cNvSpPr>
              <p:nvPr/>
            </p:nvSpPr>
            <p:spPr bwMode="auto">
              <a:xfrm>
                <a:off x="1472" y="1486"/>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05" name="AutoShape 33"/>
              <p:cNvSpPr>
                <a:spLocks noChangeArrowheads="1"/>
              </p:cNvSpPr>
              <p:nvPr/>
            </p:nvSpPr>
            <p:spPr bwMode="auto">
              <a:xfrm>
                <a:off x="1418" y="1640"/>
                <a:ext cx="145" cy="59"/>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8" name="Group 34"/>
          <p:cNvGrpSpPr>
            <a:grpSpLocks/>
          </p:cNvGrpSpPr>
          <p:nvPr/>
        </p:nvGrpSpPr>
        <p:grpSpPr bwMode="auto">
          <a:xfrm>
            <a:off x="3321050" y="3046413"/>
            <a:ext cx="1441450" cy="517525"/>
            <a:chOff x="2353" y="1795"/>
            <a:chExt cx="1022" cy="326"/>
          </a:xfrm>
        </p:grpSpPr>
        <p:grpSp>
          <p:nvGrpSpPr>
            <p:cNvPr id="9" name="Group 35"/>
            <p:cNvGrpSpPr>
              <a:grpSpLocks/>
            </p:cNvGrpSpPr>
            <p:nvPr/>
          </p:nvGrpSpPr>
          <p:grpSpPr bwMode="auto">
            <a:xfrm>
              <a:off x="2353" y="1795"/>
              <a:ext cx="217" cy="326"/>
              <a:chOff x="2353" y="1795"/>
              <a:chExt cx="217" cy="326"/>
            </a:xfrm>
          </p:grpSpPr>
          <p:sp>
            <p:nvSpPr>
              <p:cNvPr id="2716708" name="AutoShape 36"/>
              <p:cNvSpPr>
                <a:spLocks noChangeArrowheads="1"/>
              </p:cNvSpPr>
              <p:nvPr/>
            </p:nvSpPr>
            <p:spPr bwMode="auto">
              <a:xfrm>
                <a:off x="2353" y="1849"/>
                <a:ext cx="217" cy="272"/>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09" name="AutoShape 37"/>
              <p:cNvSpPr>
                <a:spLocks noChangeArrowheads="1"/>
              </p:cNvSpPr>
              <p:nvPr/>
            </p:nvSpPr>
            <p:spPr bwMode="auto">
              <a:xfrm>
                <a:off x="2404" y="1795"/>
                <a:ext cx="166" cy="4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10" name="AutoShape 38"/>
              <p:cNvSpPr>
                <a:spLocks noChangeArrowheads="1"/>
              </p:cNvSpPr>
              <p:nvPr/>
            </p:nvSpPr>
            <p:spPr bwMode="auto">
              <a:xfrm>
                <a:off x="2396" y="1869"/>
                <a:ext cx="111" cy="18"/>
              </a:xfrm>
              <a:prstGeom prst="parallelogram">
                <a:avLst>
                  <a:gd name="adj" fmla="val 154138"/>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0" name="Group 39"/>
            <p:cNvGrpSpPr>
              <a:grpSpLocks/>
            </p:cNvGrpSpPr>
            <p:nvPr/>
          </p:nvGrpSpPr>
          <p:grpSpPr bwMode="auto">
            <a:xfrm>
              <a:off x="2897" y="1838"/>
              <a:ext cx="211" cy="270"/>
              <a:chOff x="2897" y="1838"/>
              <a:chExt cx="211" cy="270"/>
            </a:xfrm>
          </p:grpSpPr>
          <p:sp>
            <p:nvSpPr>
              <p:cNvPr id="2716712" name="Freeform 40"/>
              <p:cNvSpPr>
                <a:spLocks/>
              </p:cNvSpPr>
              <p:nvPr/>
            </p:nvSpPr>
            <p:spPr bwMode="auto">
              <a:xfrm>
                <a:off x="3033" y="1963"/>
                <a:ext cx="64" cy="145"/>
              </a:xfrm>
              <a:custGeom>
                <a:avLst/>
                <a:gdLst/>
                <a:ahLst/>
                <a:cxnLst>
                  <a:cxn ang="0">
                    <a:pos x="46" y="0"/>
                  </a:cxn>
                  <a:cxn ang="0">
                    <a:pos x="63" y="0"/>
                  </a:cxn>
                  <a:cxn ang="0">
                    <a:pos x="17" y="144"/>
                  </a:cxn>
                  <a:cxn ang="0">
                    <a:pos x="0" y="144"/>
                  </a:cxn>
                  <a:cxn ang="0">
                    <a:pos x="46" y="0"/>
                  </a:cxn>
                </a:cxnLst>
                <a:rect l="0" t="0" r="r" b="b"/>
                <a:pathLst>
                  <a:path w="64" h="145">
                    <a:moveTo>
                      <a:pt x="46" y="0"/>
                    </a:moveTo>
                    <a:lnTo>
                      <a:pt x="63" y="0"/>
                    </a:lnTo>
                    <a:lnTo>
                      <a:pt x="17" y="144"/>
                    </a:lnTo>
                    <a:lnTo>
                      <a:pt x="0" y="144"/>
                    </a:lnTo>
                    <a:lnTo>
                      <a:pt x="46"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6713" name="Rectangle 41"/>
              <p:cNvSpPr>
                <a:spLocks noChangeArrowheads="1"/>
              </p:cNvSpPr>
              <p:nvPr/>
            </p:nvSpPr>
            <p:spPr bwMode="auto">
              <a:xfrm>
                <a:off x="3028" y="1963"/>
                <a:ext cx="80"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14" name="Rectangle 42"/>
              <p:cNvSpPr>
                <a:spLocks noChangeArrowheads="1"/>
              </p:cNvSpPr>
              <p:nvPr/>
            </p:nvSpPr>
            <p:spPr bwMode="auto">
              <a:xfrm>
                <a:off x="3036" y="2022"/>
                <a:ext cx="60" cy="14"/>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15" name="Rectangle 43"/>
              <p:cNvSpPr>
                <a:spLocks noChangeArrowheads="1"/>
              </p:cNvSpPr>
              <p:nvPr/>
            </p:nvSpPr>
            <p:spPr bwMode="auto">
              <a:xfrm>
                <a:off x="2898" y="2022"/>
                <a:ext cx="78"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16" name="Oval 44"/>
              <p:cNvSpPr>
                <a:spLocks noChangeArrowheads="1"/>
              </p:cNvSpPr>
              <p:nvPr/>
            </p:nvSpPr>
            <p:spPr bwMode="auto">
              <a:xfrm>
                <a:off x="2959" y="1838"/>
                <a:ext cx="24" cy="27"/>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6717" name="Freeform 45"/>
              <p:cNvSpPr>
                <a:spLocks/>
              </p:cNvSpPr>
              <p:nvPr/>
            </p:nvSpPr>
            <p:spPr bwMode="auto">
              <a:xfrm>
                <a:off x="2897" y="1884"/>
                <a:ext cx="144" cy="224"/>
              </a:xfrm>
              <a:custGeom>
                <a:avLst/>
                <a:gdLst/>
                <a:ahLst/>
                <a:cxnLst>
                  <a:cxn ang="0">
                    <a:pos x="1" y="103"/>
                  </a:cxn>
                  <a:cxn ang="0">
                    <a:pos x="1" y="106"/>
                  </a:cxn>
                  <a:cxn ang="0">
                    <a:pos x="0" y="110"/>
                  </a:cxn>
                  <a:cxn ang="0">
                    <a:pos x="0" y="113"/>
                  </a:cxn>
                  <a:cxn ang="0">
                    <a:pos x="1" y="117"/>
                  </a:cxn>
                  <a:cxn ang="0">
                    <a:pos x="3" y="120"/>
                  </a:cxn>
                  <a:cxn ang="0">
                    <a:pos x="6" y="123"/>
                  </a:cxn>
                  <a:cxn ang="0">
                    <a:pos x="9" y="125"/>
                  </a:cxn>
                  <a:cxn ang="0">
                    <a:pos x="11" y="126"/>
                  </a:cxn>
                  <a:cxn ang="0">
                    <a:pos x="15" y="126"/>
                  </a:cxn>
                  <a:cxn ang="0">
                    <a:pos x="93" y="223"/>
                  </a:cxn>
                  <a:cxn ang="0">
                    <a:pos x="118" y="107"/>
                  </a:cxn>
                  <a:cxn ang="0">
                    <a:pos x="117" y="105"/>
                  </a:cxn>
                  <a:cxn ang="0">
                    <a:pos x="116" y="103"/>
                  </a:cxn>
                  <a:cxn ang="0">
                    <a:pos x="114" y="101"/>
                  </a:cxn>
                  <a:cxn ang="0">
                    <a:pos x="112" y="99"/>
                  </a:cxn>
                  <a:cxn ang="0">
                    <a:pos x="110" y="98"/>
                  </a:cxn>
                  <a:cxn ang="0">
                    <a:pos x="107" y="97"/>
                  </a:cxn>
                  <a:cxn ang="0">
                    <a:pos x="104" y="97"/>
                  </a:cxn>
                  <a:cxn ang="0">
                    <a:pos x="102" y="97"/>
                  </a:cxn>
                  <a:cxn ang="0">
                    <a:pos x="69" y="57"/>
                  </a:cxn>
                  <a:cxn ang="0">
                    <a:pos x="133" y="70"/>
                  </a:cxn>
                  <a:cxn ang="0">
                    <a:pos x="135" y="70"/>
                  </a:cxn>
                  <a:cxn ang="0">
                    <a:pos x="137" y="69"/>
                  </a:cxn>
                  <a:cxn ang="0">
                    <a:pos x="140" y="67"/>
                  </a:cxn>
                  <a:cxn ang="0">
                    <a:pos x="142" y="65"/>
                  </a:cxn>
                  <a:cxn ang="0">
                    <a:pos x="142" y="62"/>
                  </a:cxn>
                  <a:cxn ang="0">
                    <a:pos x="143" y="59"/>
                  </a:cxn>
                  <a:cxn ang="0">
                    <a:pos x="142" y="56"/>
                  </a:cxn>
                  <a:cxn ang="0">
                    <a:pos x="141" y="53"/>
                  </a:cxn>
                  <a:cxn ang="0">
                    <a:pos x="139" y="51"/>
                  </a:cxn>
                  <a:cxn ang="0">
                    <a:pos x="137" y="49"/>
                  </a:cxn>
                  <a:cxn ang="0">
                    <a:pos x="134" y="49"/>
                  </a:cxn>
                  <a:cxn ang="0">
                    <a:pos x="91" y="49"/>
                  </a:cxn>
                  <a:cxn ang="0">
                    <a:pos x="83" y="32"/>
                  </a:cxn>
                  <a:cxn ang="0">
                    <a:pos x="84" y="28"/>
                  </a:cxn>
                  <a:cxn ang="0">
                    <a:pos x="84" y="23"/>
                  </a:cxn>
                  <a:cxn ang="0">
                    <a:pos x="84" y="18"/>
                  </a:cxn>
                  <a:cxn ang="0">
                    <a:pos x="83" y="14"/>
                  </a:cxn>
                  <a:cxn ang="0">
                    <a:pos x="82" y="11"/>
                  </a:cxn>
                  <a:cxn ang="0">
                    <a:pos x="79" y="8"/>
                  </a:cxn>
                  <a:cxn ang="0">
                    <a:pos x="76" y="5"/>
                  </a:cxn>
                  <a:cxn ang="0">
                    <a:pos x="73" y="3"/>
                  </a:cxn>
                  <a:cxn ang="0">
                    <a:pos x="69" y="1"/>
                  </a:cxn>
                  <a:cxn ang="0">
                    <a:pos x="64" y="0"/>
                  </a:cxn>
                  <a:cxn ang="0">
                    <a:pos x="60" y="0"/>
                  </a:cxn>
                  <a:cxn ang="0">
                    <a:pos x="56" y="1"/>
                  </a:cxn>
                  <a:cxn ang="0">
                    <a:pos x="51" y="2"/>
                  </a:cxn>
                  <a:cxn ang="0">
                    <a:pos x="47" y="5"/>
                  </a:cxn>
                  <a:cxn ang="0">
                    <a:pos x="43" y="9"/>
                  </a:cxn>
                  <a:cxn ang="0">
                    <a:pos x="41" y="12"/>
                  </a:cxn>
                  <a:cxn ang="0">
                    <a:pos x="39" y="17"/>
                  </a:cxn>
                </a:cxnLst>
                <a:rect l="0" t="0" r="r" b="b"/>
                <a:pathLst>
                  <a:path w="144" h="224">
                    <a:moveTo>
                      <a:pt x="39" y="17"/>
                    </a:moveTo>
                    <a:lnTo>
                      <a:pt x="1" y="103"/>
                    </a:lnTo>
                    <a:lnTo>
                      <a:pt x="1" y="105"/>
                    </a:lnTo>
                    <a:lnTo>
                      <a:pt x="1" y="106"/>
                    </a:lnTo>
                    <a:lnTo>
                      <a:pt x="0" y="107"/>
                    </a:lnTo>
                    <a:lnTo>
                      <a:pt x="0" y="110"/>
                    </a:lnTo>
                    <a:lnTo>
                      <a:pt x="0" y="111"/>
                    </a:lnTo>
                    <a:lnTo>
                      <a:pt x="0" y="113"/>
                    </a:lnTo>
                    <a:lnTo>
                      <a:pt x="1" y="115"/>
                    </a:lnTo>
                    <a:lnTo>
                      <a:pt x="1" y="117"/>
                    </a:lnTo>
                    <a:lnTo>
                      <a:pt x="2" y="118"/>
                    </a:lnTo>
                    <a:lnTo>
                      <a:pt x="3" y="120"/>
                    </a:lnTo>
                    <a:lnTo>
                      <a:pt x="4" y="122"/>
                    </a:lnTo>
                    <a:lnTo>
                      <a:pt x="6" y="123"/>
                    </a:lnTo>
                    <a:lnTo>
                      <a:pt x="8" y="124"/>
                    </a:lnTo>
                    <a:lnTo>
                      <a:pt x="9" y="125"/>
                    </a:lnTo>
                    <a:lnTo>
                      <a:pt x="10" y="125"/>
                    </a:lnTo>
                    <a:lnTo>
                      <a:pt x="11" y="126"/>
                    </a:lnTo>
                    <a:lnTo>
                      <a:pt x="13" y="126"/>
                    </a:lnTo>
                    <a:lnTo>
                      <a:pt x="15" y="126"/>
                    </a:lnTo>
                    <a:lnTo>
                      <a:pt x="93" y="126"/>
                    </a:lnTo>
                    <a:lnTo>
                      <a:pt x="93" y="223"/>
                    </a:lnTo>
                    <a:lnTo>
                      <a:pt x="118" y="223"/>
                    </a:lnTo>
                    <a:lnTo>
                      <a:pt x="118" y="107"/>
                    </a:lnTo>
                    <a:lnTo>
                      <a:pt x="118" y="106"/>
                    </a:lnTo>
                    <a:lnTo>
                      <a:pt x="117" y="105"/>
                    </a:lnTo>
                    <a:lnTo>
                      <a:pt x="117" y="103"/>
                    </a:lnTo>
                    <a:lnTo>
                      <a:pt x="116" y="103"/>
                    </a:lnTo>
                    <a:lnTo>
                      <a:pt x="116" y="102"/>
                    </a:lnTo>
                    <a:lnTo>
                      <a:pt x="114" y="101"/>
                    </a:lnTo>
                    <a:lnTo>
                      <a:pt x="114" y="100"/>
                    </a:lnTo>
                    <a:lnTo>
                      <a:pt x="112" y="99"/>
                    </a:lnTo>
                    <a:lnTo>
                      <a:pt x="111" y="99"/>
                    </a:lnTo>
                    <a:lnTo>
                      <a:pt x="110" y="98"/>
                    </a:lnTo>
                    <a:lnTo>
                      <a:pt x="109" y="98"/>
                    </a:lnTo>
                    <a:lnTo>
                      <a:pt x="107" y="97"/>
                    </a:lnTo>
                    <a:lnTo>
                      <a:pt x="105" y="97"/>
                    </a:lnTo>
                    <a:lnTo>
                      <a:pt x="104" y="97"/>
                    </a:lnTo>
                    <a:lnTo>
                      <a:pt x="103" y="97"/>
                    </a:lnTo>
                    <a:lnTo>
                      <a:pt x="102" y="97"/>
                    </a:lnTo>
                    <a:lnTo>
                      <a:pt x="56" y="95"/>
                    </a:lnTo>
                    <a:lnTo>
                      <a:pt x="69" y="57"/>
                    </a:lnTo>
                    <a:lnTo>
                      <a:pt x="78" y="70"/>
                    </a:lnTo>
                    <a:lnTo>
                      <a:pt x="133" y="70"/>
                    </a:lnTo>
                    <a:lnTo>
                      <a:pt x="134" y="70"/>
                    </a:lnTo>
                    <a:lnTo>
                      <a:pt x="135" y="70"/>
                    </a:lnTo>
                    <a:lnTo>
                      <a:pt x="137" y="69"/>
                    </a:lnTo>
                    <a:lnTo>
                      <a:pt x="137" y="69"/>
                    </a:lnTo>
                    <a:lnTo>
                      <a:pt x="139" y="68"/>
                    </a:lnTo>
                    <a:lnTo>
                      <a:pt x="140" y="67"/>
                    </a:lnTo>
                    <a:lnTo>
                      <a:pt x="140" y="66"/>
                    </a:lnTo>
                    <a:lnTo>
                      <a:pt x="142" y="65"/>
                    </a:lnTo>
                    <a:lnTo>
                      <a:pt x="142" y="64"/>
                    </a:lnTo>
                    <a:lnTo>
                      <a:pt x="142" y="62"/>
                    </a:lnTo>
                    <a:lnTo>
                      <a:pt x="143" y="61"/>
                    </a:lnTo>
                    <a:lnTo>
                      <a:pt x="143" y="59"/>
                    </a:lnTo>
                    <a:lnTo>
                      <a:pt x="143" y="57"/>
                    </a:lnTo>
                    <a:lnTo>
                      <a:pt x="142" y="56"/>
                    </a:lnTo>
                    <a:lnTo>
                      <a:pt x="142" y="55"/>
                    </a:lnTo>
                    <a:lnTo>
                      <a:pt x="141" y="53"/>
                    </a:lnTo>
                    <a:lnTo>
                      <a:pt x="140" y="52"/>
                    </a:lnTo>
                    <a:lnTo>
                      <a:pt x="139" y="51"/>
                    </a:lnTo>
                    <a:lnTo>
                      <a:pt x="138" y="50"/>
                    </a:lnTo>
                    <a:lnTo>
                      <a:pt x="137" y="49"/>
                    </a:lnTo>
                    <a:lnTo>
                      <a:pt x="136" y="49"/>
                    </a:lnTo>
                    <a:lnTo>
                      <a:pt x="134" y="49"/>
                    </a:lnTo>
                    <a:lnTo>
                      <a:pt x="133" y="49"/>
                    </a:lnTo>
                    <a:lnTo>
                      <a:pt x="91" y="49"/>
                    </a:lnTo>
                    <a:lnTo>
                      <a:pt x="82" y="33"/>
                    </a:lnTo>
                    <a:lnTo>
                      <a:pt x="83" y="32"/>
                    </a:lnTo>
                    <a:lnTo>
                      <a:pt x="84" y="30"/>
                    </a:lnTo>
                    <a:lnTo>
                      <a:pt x="84" y="28"/>
                    </a:lnTo>
                    <a:lnTo>
                      <a:pt x="84" y="26"/>
                    </a:lnTo>
                    <a:lnTo>
                      <a:pt x="84" y="23"/>
                    </a:lnTo>
                    <a:lnTo>
                      <a:pt x="84" y="21"/>
                    </a:lnTo>
                    <a:lnTo>
                      <a:pt x="84" y="18"/>
                    </a:lnTo>
                    <a:lnTo>
                      <a:pt x="84" y="16"/>
                    </a:lnTo>
                    <a:lnTo>
                      <a:pt x="83" y="14"/>
                    </a:lnTo>
                    <a:lnTo>
                      <a:pt x="82" y="13"/>
                    </a:lnTo>
                    <a:lnTo>
                      <a:pt x="82" y="11"/>
                    </a:lnTo>
                    <a:lnTo>
                      <a:pt x="80" y="10"/>
                    </a:lnTo>
                    <a:lnTo>
                      <a:pt x="79" y="8"/>
                    </a:lnTo>
                    <a:lnTo>
                      <a:pt x="78" y="7"/>
                    </a:lnTo>
                    <a:lnTo>
                      <a:pt x="76" y="5"/>
                    </a:lnTo>
                    <a:lnTo>
                      <a:pt x="75" y="4"/>
                    </a:lnTo>
                    <a:lnTo>
                      <a:pt x="73" y="3"/>
                    </a:lnTo>
                    <a:lnTo>
                      <a:pt x="71" y="2"/>
                    </a:lnTo>
                    <a:lnTo>
                      <a:pt x="69" y="1"/>
                    </a:lnTo>
                    <a:lnTo>
                      <a:pt x="66" y="1"/>
                    </a:lnTo>
                    <a:lnTo>
                      <a:pt x="64" y="0"/>
                    </a:lnTo>
                    <a:lnTo>
                      <a:pt x="63" y="0"/>
                    </a:lnTo>
                    <a:lnTo>
                      <a:pt x="60" y="0"/>
                    </a:lnTo>
                    <a:lnTo>
                      <a:pt x="58" y="0"/>
                    </a:lnTo>
                    <a:lnTo>
                      <a:pt x="56" y="1"/>
                    </a:lnTo>
                    <a:lnTo>
                      <a:pt x="54" y="1"/>
                    </a:lnTo>
                    <a:lnTo>
                      <a:pt x="51" y="2"/>
                    </a:lnTo>
                    <a:lnTo>
                      <a:pt x="49" y="3"/>
                    </a:lnTo>
                    <a:lnTo>
                      <a:pt x="47" y="5"/>
                    </a:lnTo>
                    <a:lnTo>
                      <a:pt x="45" y="7"/>
                    </a:lnTo>
                    <a:lnTo>
                      <a:pt x="43" y="9"/>
                    </a:lnTo>
                    <a:lnTo>
                      <a:pt x="42" y="10"/>
                    </a:lnTo>
                    <a:lnTo>
                      <a:pt x="41" y="12"/>
                    </a:lnTo>
                    <a:lnTo>
                      <a:pt x="40" y="14"/>
                    </a:lnTo>
                    <a:lnTo>
                      <a:pt x="39" y="17"/>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6718" name="Freeform 46"/>
            <p:cNvSpPr>
              <a:spLocks/>
            </p:cNvSpPr>
            <p:nvPr/>
          </p:nvSpPr>
          <p:spPr bwMode="auto">
            <a:xfrm>
              <a:off x="3166" y="1805"/>
              <a:ext cx="209" cy="308"/>
            </a:xfrm>
            <a:custGeom>
              <a:avLst/>
              <a:gdLst/>
              <a:ahLst/>
              <a:cxnLst>
                <a:cxn ang="0">
                  <a:pos x="208" y="278"/>
                </a:cxn>
                <a:cxn ang="0">
                  <a:pos x="192" y="278"/>
                </a:cxn>
                <a:cxn ang="0">
                  <a:pos x="165" y="242"/>
                </a:cxn>
                <a:cxn ang="0">
                  <a:pos x="127" y="179"/>
                </a:cxn>
                <a:cxn ang="0">
                  <a:pos x="116" y="150"/>
                </a:cxn>
                <a:cxn ang="0">
                  <a:pos x="119" y="130"/>
                </a:cxn>
                <a:cxn ang="0">
                  <a:pos x="128" y="126"/>
                </a:cxn>
                <a:cxn ang="0">
                  <a:pos x="143" y="136"/>
                </a:cxn>
                <a:cxn ang="0">
                  <a:pos x="162" y="148"/>
                </a:cxn>
                <a:cxn ang="0">
                  <a:pos x="171" y="148"/>
                </a:cxn>
                <a:cxn ang="0">
                  <a:pos x="173" y="142"/>
                </a:cxn>
                <a:cxn ang="0">
                  <a:pos x="164" y="130"/>
                </a:cxn>
                <a:cxn ang="0">
                  <a:pos x="141" y="114"/>
                </a:cxn>
                <a:cxn ang="0">
                  <a:pos x="132" y="91"/>
                </a:cxn>
                <a:cxn ang="0">
                  <a:pos x="128" y="73"/>
                </a:cxn>
                <a:cxn ang="0">
                  <a:pos x="118" y="60"/>
                </a:cxn>
                <a:cxn ang="0">
                  <a:pos x="114" y="50"/>
                </a:cxn>
                <a:cxn ang="0">
                  <a:pos x="119" y="38"/>
                </a:cxn>
                <a:cxn ang="0">
                  <a:pos x="124" y="25"/>
                </a:cxn>
                <a:cxn ang="0">
                  <a:pos x="120" y="9"/>
                </a:cxn>
                <a:cxn ang="0">
                  <a:pos x="110" y="1"/>
                </a:cxn>
                <a:cxn ang="0">
                  <a:pos x="94" y="3"/>
                </a:cxn>
                <a:cxn ang="0">
                  <a:pos x="88" y="13"/>
                </a:cxn>
                <a:cxn ang="0">
                  <a:pos x="88" y="24"/>
                </a:cxn>
                <a:cxn ang="0">
                  <a:pos x="92" y="37"/>
                </a:cxn>
                <a:cxn ang="0">
                  <a:pos x="92" y="49"/>
                </a:cxn>
                <a:cxn ang="0">
                  <a:pos x="81" y="60"/>
                </a:cxn>
                <a:cxn ang="0">
                  <a:pos x="68" y="67"/>
                </a:cxn>
                <a:cxn ang="0">
                  <a:pos x="58" y="79"/>
                </a:cxn>
                <a:cxn ang="0">
                  <a:pos x="48" y="105"/>
                </a:cxn>
                <a:cxn ang="0">
                  <a:pos x="43" y="128"/>
                </a:cxn>
                <a:cxn ang="0">
                  <a:pos x="42" y="154"/>
                </a:cxn>
                <a:cxn ang="0">
                  <a:pos x="43" y="167"/>
                </a:cxn>
                <a:cxn ang="0">
                  <a:pos x="51" y="171"/>
                </a:cxn>
                <a:cxn ang="0">
                  <a:pos x="55" y="167"/>
                </a:cxn>
                <a:cxn ang="0">
                  <a:pos x="55" y="140"/>
                </a:cxn>
                <a:cxn ang="0">
                  <a:pos x="58" y="123"/>
                </a:cxn>
                <a:cxn ang="0">
                  <a:pos x="67" y="115"/>
                </a:cxn>
                <a:cxn ang="0">
                  <a:pos x="73" y="120"/>
                </a:cxn>
                <a:cxn ang="0">
                  <a:pos x="71" y="148"/>
                </a:cxn>
                <a:cxn ang="0">
                  <a:pos x="64" y="176"/>
                </a:cxn>
                <a:cxn ang="0">
                  <a:pos x="55" y="208"/>
                </a:cxn>
                <a:cxn ang="0">
                  <a:pos x="34" y="238"/>
                </a:cxn>
                <a:cxn ang="0">
                  <a:pos x="8" y="270"/>
                </a:cxn>
                <a:cxn ang="0">
                  <a:pos x="0" y="287"/>
                </a:cxn>
                <a:cxn ang="0">
                  <a:pos x="20" y="307"/>
                </a:cxn>
                <a:cxn ang="0">
                  <a:pos x="34" y="304"/>
                </a:cxn>
                <a:cxn ang="0">
                  <a:pos x="24" y="291"/>
                </a:cxn>
                <a:cxn ang="0">
                  <a:pos x="31" y="274"/>
                </a:cxn>
                <a:cxn ang="0">
                  <a:pos x="64" y="236"/>
                </a:cxn>
                <a:cxn ang="0">
                  <a:pos x="88" y="208"/>
                </a:cxn>
                <a:cxn ang="0">
                  <a:pos x="99" y="201"/>
                </a:cxn>
                <a:cxn ang="0">
                  <a:pos x="114" y="210"/>
                </a:cxn>
                <a:cxn ang="0">
                  <a:pos x="148" y="257"/>
                </a:cxn>
                <a:cxn ang="0">
                  <a:pos x="175" y="296"/>
                </a:cxn>
                <a:cxn ang="0">
                  <a:pos x="186" y="299"/>
                </a:cxn>
                <a:cxn ang="0">
                  <a:pos x="200" y="288"/>
                </a:cxn>
              </a:cxnLst>
              <a:rect l="0" t="0" r="r" b="b"/>
              <a:pathLst>
                <a:path w="209" h="308">
                  <a:moveTo>
                    <a:pt x="207" y="283"/>
                  </a:moveTo>
                  <a:lnTo>
                    <a:pt x="208" y="278"/>
                  </a:lnTo>
                  <a:lnTo>
                    <a:pt x="200" y="279"/>
                  </a:lnTo>
                  <a:lnTo>
                    <a:pt x="192" y="278"/>
                  </a:lnTo>
                  <a:lnTo>
                    <a:pt x="182" y="270"/>
                  </a:lnTo>
                  <a:lnTo>
                    <a:pt x="165" y="242"/>
                  </a:lnTo>
                  <a:lnTo>
                    <a:pt x="140" y="201"/>
                  </a:lnTo>
                  <a:lnTo>
                    <a:pt x="127" y="179"/>
                  </a:lnTo>
                  <a:lnTo>
                    <a:pt x="118" y="160"/>
                  </a:lnTo>
                  <a:lnTo>
                    <a:pt x="116" y="150"/>
                  </a:lnTo>
                  <a:lnTo>
                    <a:pt x="116" y="138"/>
                  </a:lnTo>
                  <a:lnTo>
                    <a:pt x="119" y="130"/>
                  </a:lnTo>
                  <a:lnTo>
                    <a:pt x="124" y="126"/>
                  </a:lnTo>
                  <a:lnTo>
                    <a:pt x="128" y="126"/>
                  </a:lnTo>
                  <a:lnTo>
                    <a:pt x="133" y="128"/>
                  </a:lnTo>
                  <a:lnTo>
                    <a:pt x="143" y="136"/>
                  </a:lnTo>
                  <a:lnTo>
                    <a:pt x="154" y="144"/>
                  </a:lnTo>
                  <a:lnTo>
                    <a:pt x="162" y="148"/>
                  </a:lnTo>
                  <a:lnTo>
                    <a:pt x="167" y="150"/>
                  </a:lnTo>
                  <a:lnTo>
                    <a:pt x="171" y="148"/>
                  </a:lnTo>
                  <a:lnTo>
                    <a:pt x="174" y="144"/>
                  </a:lnTo>
                  <a:lnTo>
                    <a:pt x="173" y="142"/>
                  </a:lnTo>
                  <a:lnTo>
                    <a:pt x="171" y="138"/>
                  </a:lnTo>
                  <a:lnTo>
                    <a:pt x="164" y="130"/>
                  </a:lnTo>
                  <a:lnTo>
                    <a:pt x="149" y="120"/>
                  </a:lnTo>
                  <a:lnTo>
                    <a:pt x="141" y="114"/>
                  </a:lnTo>
                  <a:lnTo>
                    <a:pt x="136" y="105"/>
                  </a:lnTo>
                  <a:lnTo>
                    <a:pt x="132" y="91"/>
                  </a:lnTo>
                  <a:lnTo>
                    <a:pt x="131" y="78"/>
                  </a:lnTo>
                  <a:lnTo>
                    <a:pt x="128" y="73"/>
                  </a:lnTo>
                  <a:lnTo>
                    <a:pt x="124" y="66"/>
                  </a:lnTo>
                  <a:lnTo>
                    <a:pt x="118" y="60"/>
                  </a:lnTo>
                  <a:lnTo>
                    <a:pt x="114" y="56"/>
                  </a:lnTo>
                  <a:lnTo>
                    <a:pt x="114" y="50"/>
                  </a:lnTo>
                  <a:lnTo>
                    <a:pt x="116" y="42"/>
                  </a:lnTo>
                  <a:lnTo>
                    <a:pt x="119" y="38"/>
                  </a:lnTo>
                  <a:lnTo>
                    <a:pt x="122" y="33"/>
                  </a:lnTo>
                  <a:lnTo>
                    <a:pt x="124" y="25"/>
                  </a:lnTo>
                  <a:lnTo>
                    <a:pt x="122" y="16"/>
                  </a:lnTo>
                  <a:lnTo>
                    <a:pt x="120" y="9"/>
                  </a:lnTo>
                  <a:lnTo>
                    <a:pt x="116" y="4"/>
                  </a:lnTo>
                  <a:lnTo>
                    <a:pt x="110" y="1"/>
                  </a:lnTo>
                  <a:lnTo>
                    <a:pt x="101" y="0"/>
                  </a:lnTo>
                  <a:lnTo>
                    <a:pt x="94" y="3"/>
                  </a:lnTo>
                  <a:lnTo>
                    <a:pt x="90" y="7"/>
                  </a:lnTo>
                  <a:lnTo>
                    <a:pt x="88" y="13"/>
                  </a:lnTo>
                  <a:lnTo>
                    <a:pt x="86" y="19"/>
                  </a:lnTo>
                  <a:lnTo>
                    <a:pt x="88" y="24"/>
                  </a:lnTo>
                  <a:lnTo>
                    <a:pt x="90" y="32"/>
                  </a:lnTo>
                  <a:lnTo>
                    <a:pt x="92" y="37"/>
                  </a:lnTo>
                  <a:lnTo>
                    <a:pt x="93" y="42"/>
                  </a:lnTo>
                  <a:lnTo>
                    <a:pt x="92" y="49"/>
                  </a:lnTo>
                  <a:lnTo>
                    <a:pt x="88" y="54"/>
                  </a:lnTo>
                  <a:lnTo>
                    <a:pt x="81" y="60"/>
                  </a:lnTo>
                  <a:lnTo>
                    <a:pt x="73" y="64"/>
                  </a:lnTo>
                  <a:lnTo>
                    <a:pt x="68" y="67"/>
                  </a:lnTo>
                  <a:lnTo>
                    <a:pt x="63" y="73"/>
                  </a:lnTo>
                  <a:lnTo>
                    <a:pt x="58" y="79"/>
                  </a:lnTo>
                  <a:lnTo>
                    <a:pt x="52" y="91"/>
                  </a:lnTo>
                  <a:lnTo>
                    <a:pt x="48" y="105"/>
                  </a:lnTo>
                  <a:lnTo>
                    <a:pt x="44" y="115"/>
                  </a:lnTo>
                  <a:lnTo>
                    <a:pt x="43" y="128"/>
                  </a:lnTo>
                  <a:lnTo>
                    <a:pt x="42" y="144"/>
                  </a:lnTo>
                  <a:lnTo>
                    <a:pt x="42" y="154"/>
                  </a:lnTo>
                  <a:lnTo>
                    <a:pt x="42" y="161"/>
                  </a:lnTo>
                  <a:lnTo>
                    <a:pt x="43" y="167"/>
                  </a:lnTo>
                  <a:lnTo>
                    <a:pt x="46" y="169"/>
                  </a:lnTo>
                  <a:lnTo>
                    <a:pt x="51" y="171"/>
                  </a:lnTo>
                  <a:lnTo>
                    <a:pt x="54" y="169"/>
                  </a:lnTo>
                  <a:lnTo>
                    <a:pt x="55" y="167"/>
                  </a:lnTo>
                  <a:lnTo>
                    <a:pt x="55" y="156"/>
                  </a:lnTo>
                  <a:lnTo>
                    <a:pt x="55" y="140"/>
                  </a:lnTo>
                  <a:lnTo>
                    <a:pt x="56" y="130"/>
                  </a:lnTo>
                  <a:lnTo>
                    <a:pt x="58" y="123"/>
                  </a:lnTo>
                  <a:lnTo>
                    <a:pt x="61" y="116"/>
                  </a:lnTo>
                  <a:lnTo>
                    <a:pt x="67" y="115"/>
                  </a:lnTo>
                  <a:lnTo>
                    <a:pt x="72" y="116"/>
                  </a:lnTo>
                  <a:lnTo>
                    <a:pt x="73" y="120"/>
                  </a:lnTo>
                  <a:lnTo>
                    <a:pt x="72" y="132"/>
                  </a:lnTo>
                  <a:lnTo>
                    <a:pt x="71" y="148"/>
                  </a:lnTo>
                  <a:lnTo>
                    <a:pt x="68" y="163"/>
                  </a:lnTo>
                  <a:lnTo>
                    <a:pt x="64" y="176"/>
                  </a:lnTo>
                  <a:lnTo>
                    <a:pt x="60" y="193"/>
                  </a:lnTo>
                  <a:lnTo>
                    <a:pt x="55" y="208"/>
                  </a:lnTo>
                  <a:lnTo>
                    <a:pt x="43" y="226"/>
                  </a:lnTo>
                  <a:lnTo>
                    <a:pt x="34" y="238"/>
                  </a:lnTo>
                  <a:lnTo>
                    <a:pt x="18" y="257"/>
                  </a:lnTo>
                  <a:lnTo>
                    <a:pt x="8" y="270"/>
                  </a:lnTo>
                  <a:lnTo>
                    <a:pt x="0" y="282"/>
                  </a:lnTo>
                  <a:lnTo>
                    <a:pt x="0" y="287"/>
                  </a:lnTo>
                  <a:lnTo>
                    <a:pt x="8" y="296"/>
                  </a:lnTo>
                  <a:lnTo>
                    <a:pt x="20" y="307"/>
                  </a:lnTo>
                  <a:lnTo>
                    <a:pt x="31" y="307"/>
                  </a:lnTo>
                  <a:lnTo>
                    <a:pt x="34" y="304"/>
                  </a:lnTo>
                  <a:lnTo>
                    <a:pt x="29" y="298"/>
                  </a:lnTo>
                  <a:lnTo>
                    <a:pt x="24" y="291"/>
                  </a:lnTo>
                  <a:lnTo>
                    <a:pt x="24" y="286"/>
                  </a:lnTo>
                  <a:lnTo>
                    <a:pt x="31" y="274"/>
                  </a:lnTo>
                  <a:lnTo>
                    <a:pt x="44" y="261"/>
                  </a:lnTo>
                  <a:lnTo>
                    <a:pt x="64" y="236"/>
                  </a:lnTo>
                  <a:lnTo>
                    <a:pt x="81" y="214"/>
                  </a:lnTo>
                  <a:lnTo>
                    <a:pt x="88" y="208"/>
                  </a:lnTo>
                  <a:lnTo>
                    <a:pt x="92" y="202"/>
                  </a:lnTo>
                  <a:lnTo>
                    <a:pt x="99" y="201"/>
                  </a:lnTo>
                  <a:lnTo>
                    <a:pt x="106" y="205"/>
                  </a:lnTo>
                  <a:lnTo>
                    <a:pt x="114" y="210"/>
                  </a:lnTo>
                  <a:lnTo>
                    <a:pt x="130" y="232"/>
                  </a:lnTo>
                  <a:lnTo>
                    <a:pt x="148" y="257"/>
                  </a:lnTo>
                  <a:lnTo>
                    <a:pt x="165" y="282"/>
                  </a:lnTo>
                  <a:lnTo>
                    <a:pt x="175" y="296"/>
                  </a:lnTo>
                  <a:lnTo>
                    <a:pt x="179" y="299"/>
                  </a:lnTo>
                  <a:lnTo>
                    <a:pt x="186" y="299"/>
                  </a:lnTo>
                  <a:lnTo>
                    <a:pt x="192" y="294"/>
                  </a:lnTo>
                  <a:lnTo>
                    <a:pt x="200" y="288"/>
                  </a:lnTo>
                  <a:lnTo>
                    <a:pt x="207" y="283"/>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1" name="Group 47"/>
            <p:cNvGrpSpPr>
              <a:grpSpLocks/>
            </p:cNvGrpSpPr>
            <p:nvPr/>
          </p:nvGrpSpPr>
          <p:grpSpPr bwMode="auto">
            <a:xfrm>
              <a:off x="2576" y="1795"/>
              <a:ext cx="273" cy="326"/>
              <a:chOff x="2576" y="1795"/>
              <a:chExt cx="273" cy="326"/>
            </a:xfrm>
          </p:grpSpPr>
          <p:grpSp>
            <p:nvGrpSpPr>
              <p:cNvPr id="12" name="Group 48"/>
              <p:cNvGrpSpPr>
                <a:grpSpLocks/>
              </p:cNvGrpSpPr>
              <p:nvPr/>
            </p:nvGrpSpPr>
            <p:grpSpPr bwMode="auto">
              <a:xfrm>
                <a:off x="2576" y="1795"/>
                <a:ext cx="273" cy="326"/>
                <a:chOff x="2576" y="1795"/>
                <a:chExt cx="273" cy="326"/>
              </a:xfrm>
            </p:grpSpPr>
            <p:sp>
              <p:nvSpPr>
                <p:cNvPr id="2716721" name="AutoShape 49"/>
                <p:cNvSpPr>
                  <a:spLocks noChangeArrowheads="1"/>
                </p:cNvSpPr>
                <p:nvPr/>
              </p:nvSpPr>
              <p:spPr bwMode="auto">
                <a:xfrm>
                  <a:off x="2576" y="1849"/>
                  <a:ext cx="273" cy="272"/>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22" name="AutoShape 50"/>
                <p:cNvSpPr>
                  <a:spLocks noChangeArrowheads="1"/>
                </p:cNvSpPr>
                <p:nvPr/>
              </p:nvSpPr>
              <p:spPr bwMode="auto">
                <a:xfrm>
                  <a:off x="2642" y="1795"/>
                  <a:ext cx="207" cy="4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6723" name="Oval 51"/>
              <p:cNvSpPr>
                <a:spLocks noChangeArrowheads="1"/>
              </p:cNvSpPr>
              <p:nvPr/>
            </p:nvSpPr>
            <p:spPr bwMode="auto">
              <a:xfrm>
                <a:off x="2662" y="1823"/>
                <a:ext cx="27" cy="1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24" name="AutoShape 52"/>
              <p:cNvSpPr>
                <a:spLocks noChangeArrowheads="1"/>
              </p:cNvSpPr>
              <p:nvPr/>
            </p:nvSpPr>
            <p:spPr bwMode="auto">
              <a:xfrm>
                <a:off x="2608" y="1976"/>
                <a:ext cx="145" cy="60"/>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13" name="Group 53"/>
          <p:cNvGrpSpPr>
            <a:grpSpLocks/>
          </p:cNvGrpSpPr>
          <p:nvPr/>
        </p:nvGrpSpPr>
        <p:grpSpPr bwMode="auto">
          <a:xfrm>
            <a:off x="4999038" y="3492500"/>
            <a:ext cx="1446212" cy="517525"/>
            <a:chOff x="3543" y="2076"/>
            <a:chExt cx="1024" cy="326"/>
          </a:xfrm>
        </p:grpSpPr>
        <p:grpSp>
          <p:nvGrpSpPr>
            <p:cNvPr id="14" name="Group 54"/>
            <p:cNvGrpSpPr>
              <a:grpSpLocks/>
            </p:cNvGrpSpPr>
            <p:nvPr/>
          </p:nvGrpSpPr>
          <p:grpSpPr bwMode="auto">
            <a:xfrm>
              <a:off x="3543" y="2076"/>
              <a:ext cx="216" cy="326"/>
              <a:chOff x="3543" y="2076"/>
              <a:chExt cx="216" cy="326"/>
            </a:xfrm>
          </p:grpSpPr>
          <p:sp>
            <p:nvSpPr>
              <p:cNvPr id="2716727" name="AutoShape 55"/>
              <p:cNvSpPr>
                <a:spLocks noChangeArrowheads="1"/>
              </p:cNvSpPr>
              <p:nvPr/>
            </p:nvSpPr>
            <p:spPr bwMode="auto">
              <a:xfrm>
                <a:off x="3543" y="2129"/>
                <a:ext cx="216" cy="273"/>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28" name="AutoShape 56"/>
              <p:cNvSpPr>
                <a:spLocks noChangeArrowheads="1"/>
              </p:cNvSpPr>
              <p:nvPr/>
            </p:nvSpPr>
            <p:spPr bwMode="auto">
              <a:xfrm>
                <a:off x="3594" y="2076"/>
                <a:ext cx="165" cy="48"/>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29" name="AutoShape 57"/>
              <p:cNvSpPr>
                <a:spLocks noChangeArrowheads="1"/>
              </p:cNvSpPr>
              <p:nvPr/>
            </p:nvSpPr>
            <p:spPr bwMode="auto">
              <a:xfrm>
                <a:off x="3585" y="2150"/>
                <a:ext cx="114" cy="17"/>
              </a:xfrm>
              <a:prstGeom prst="parallelogram">
                <a:avLst>
                  <a:gd name="adj" fmla="val 167616"/>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58"/>
            <p:cNvGrpSpPr>
              <a:grpSpLocks/>
            </p:cNvGrpSpPr>
            <p:nvPr/>
          </p:nvGrpSpPr>
          <p:grpSpPr bwMode="auto">
            <a:xfrm>
              <a:off x="4088" y="2120"/>
              <a:ext cx="210" cy="268"/>
              <a:chOff x="4088" y="2120"/>
              <a:chExt cx="210" cy="268"/>
            </a:xfrm>
          </p:grpSpPr>
          <p:sp>
            <p:nvSpPr>
              <p:cNvPr id="2716731" name="Freeform 59"/>
              <p:cNvSpPr>
                <a:spLocks/>
              </p:cNvSpPr>
              <p:nvPr/>
            </p:nvSpPr>
            <p:spPr bwMode="auto">
              <a:xfrm>
                <a:off x="4223" y="2243"/>
                <a:ext cx="64" cy="145"/>
              </a:xfrm>
              <a:custGeom>
                <a:avLst/>
                <a:gdLst/>
                <a:ahLst/>
                <a:cxnLst>
                  <a:cxn ang="0">
                    <a:pos x="46" y="0"/>
                  </a:cxn>
                  <a:cxn ang="0">
                    <a:pos x="63" y="0"/>
                  </a:cxn>
                  <a:cxn ang="0">
                    <a:pos x="17" y="144"/>
                  </a:cxn>
                  <a:cxn ang="0">
                    <a:pos x="0" y="144"/>
                  </a:cxn>
                  <a:cxn ang="0">
                    <a:pos x="46" y="0"/>
                  </a:cxn>
                </a:cxnLst>
                <a:rect l="0" t="0" r="r" b="b"/>
                <a:pathLst>
                  <a:path w="64" h="145">
                    <a:moveTo>
                      <a:pt x="46" y="0"/>
                    </a:moveTo>
                    <a:lnTo>
                      <a:pt x="63" y="0"/>
                    </a:lnTo>
                    <a:lnTo>
                      <a:pt x="17" y="144"/>
                    </a:lnTo>
                    <a:lnTo>
                      <a:pt x="0" y="144"/>
                    </a:lnTo>
                    <a:lnTo>
                      <a:pt x="46"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6732" name="Rectangle 60"/>
              <p:cNvSpPr>
                <a:spLocks noChangeArrowheads="1"/>
              </p:cNvSpPr>
              <p:nvPr/>
            </p:nvSpPr>
            <p:spPr bwMode="auto">
              <a:xfrm>
                <a:off x="4218" y="2243"/>
                <a:ext cx="80"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33" name="Rectangle 61"/>
              <p:cNvSpPr>
                <a:spLocks noChangeArrowheads="1"/>
              </p:cNvSpPr>
              <p:nvPr/>
            </p:nvSpPr>
            <p:spPr bwMode="auto">
              <a:xfrm>
                <a:off x="4226" y="2302"/>
                <a:ext cx="60" cy="14"/>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34" name="Rectangle 62"/>
              <p:cNvSpPr>
                <a:spLocks noChangeArrowheads="1"/>
              </p:cNvSpPr>
              <p:nvPr/>
            </p:nvSpPr>
            <p:spPr bwMode="auto">
              <a:xfrm>
                <a:off x="4090" y="2302"/>
                <a:ext cx="76"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35" name="Oval 63"/>
              <p:cNvSpPr>
                <a:spLocks noChangeArrowheads="1"/>
              </p:cNvSpPr>
              <p:nvPr/>
            </p:nvSpPr>
            <p:spPr bwMode="auto">
              <a:xfrm>
                <a:off x="4149" y="2120"/>
                <a:ext cx="24"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6736" name="Freeform 64"/>
              <p:cNvSpPr>
                <a:spLocks/>
              </p:cNvSpPr>
              <p:nvPr/>
            </p:nvSpPr>
            <p:spPr bwMode="auto">
              <a:xfrm>
                <a:off x="4088" y="2166"/>
                <a:ext cx="145" cy="222"/>
              </a:xfrm>
              <a:custGeom>
                <a:avLst/>
                <a:gdLst/>
                <a:ahLst/>
                <a:cxnLst>
                  <a:cxn ang="0">
                    <a:pos x="1" y="102"/>
                  </a:cxn>
                  <a:cxn ang="0">
                    <a:pos x="1" y="105"/>
                  </a:cxn>
                  <a:cxn ang="0">
                    <a:pos x="0" y="109"/>
                  </a:cxn>
                  <a:cxn ang="0">
                    <a:pos x="0" y="112"/>
                  </a:cxn>
                  <a:cxn ang="0">
                    <a:pos x="1" y="116"/>
                  </a:cxn>
                  <a:cxn ang="0">
                    <a:pos x="3" y="119"/>
                  </a:cxn>
                  <a:cxn ang="0">
                    <a:pos x="6" y="122"/>
                  </a:cxn>
                  <a:cxn ang="0">
                    <a:pos x="9" y="124"/>
                  </a:cxn>
                  <a:cxn ang="0">
                    <a:pos x="12" y="125"/>
                  </a:cxn>
                  <a:cxn ang="0">
                    <a:pos x="15" y="125"/>
                  </a:cxn>
                  <a:cxn ang="0">
                    <a:pos x="94" y="221"/>
                  </a:cxn>
                  <a:cxn ang="0">
                    <a:pos x="119" y="106"/>
                  </a:cxn>
                  <a:cxn ang="0">
                    <a:pos x="118" y="104"/>
                  </a:cxn>
                  <a:cxn ang="0">
                    <a:pos x="117" y="102"/>
                  </a:cxn>
                  <a:cxn ang="0">
                    <a:pos x="115" y="100"/>
                  </a:cxn>
                  <a:cxn ang="0">
                    <a:pos x="113" y="98"/>
                  </a:cxn>
                  <a:cxn ang="0">
                    <a:pos x="111" y="97"/>
                  </a:cxn>
                  <a:cxn ang="0">
                    <a:pos x="107" y="96"/>
                  </a:cxn>
                  <a:cxn ang="0">
                    <a:pos x="105" y="96"/>
                  </a:cxn>
                  <a:cxn ang="0">
                    <a:pos x="102" y="96"/>
                  </a:cxn>
                  <a:cxn ang="0">
                    <a:pos x="69" y="56"/>
                  </a:cxn>
                  <a:cxn ang="0">
                    <a:pos x="134" y="70"/>
                  </a:cxn>
                  <a:cxn ang="0">
                    <a:pos x="136" y="69"/>
                  </a:cxn>
                  <a:cxn ang="0">
                    <a:pos x="138" y="68"/>
                  </a:cxn>
                  <a:cxn ang="0">
                    <a:pos x="141" y="66"/>
                  </a:cxn>
                  <a:cxn ang="0">
                    <a:pos x="143" y="65"/>
                  </a:cxn>
                  <a:cxn ang="0">
                    <a:pos x="143" y="62"/>
                  </a:cxn>
                  <a:cxn ang="0">
                    <a:pos x="144" y="59"/>
                  </a:cxn>
                  <a:cxn ang="0">
                    <a:pos x="143" y="55"/>
                  </a:cxn>
                  <a:cxn ang="0">
                    <a:pos x="142" y="53"/>
                  </a:cxn>
                  <a:cxn ang="0">
                    <a:pos x="140" y="51"/>
                  </a:cxn>
                  <a:cxn ang="0">
                    <a:pos x="138" y="49"/>
                  </a:cxn>
                  <a:cxn ang="0">
                    <a:pos x="135" y="48"/>
                  </a:cxn>
                  <a:cxn ang="0">
                    <a:pos x="91" y="48"/>
                  </a:cxn>
                  <a:cxn ang="0">
                    <a:pos x="84" y="31"/>
                  </a:cxn>
                  <a:cxn ang="0">
                    <a:pos x="84" y="27"/>
                  </a:cxn>
                  <a:cxn ang="0">
                    <a:pos x="85" y="23"/>
                  </a:cxn>
                  <a:cxn ang="0">
                    <a:pos x="85" y="18"/>
                  </a:cxn>
                  <a:cxn ang="0">
                    <a:pos x="84" y="14"/>
                  </a:cxn>
                  <a:cxn ang="0">
                    <a:pos x="82" y="11"/>
                  </a:cxn>
                  <a:cxn ang="0">
                    <a:pos x="80" y="8"/>
                  </a:cxn>
                  <a:cxn ang="0">
                    <a:pos x="77" y="5"/>
                  </a:cxn>
                  <a:cxn ang="0">
                    <a:pos x="73" y="3"/>
                  </a:cxn>
                  <a:cxn ang="0">
                    <a:pos x="69" y="1"/>
                  </a:cxn>
                  <a:cxn ang="0">
                    <a:pos x="65" y="0"/>
                  </a:cxn>
                  <a:cxn ang="0">
                    <a:pos x="60" y="0"/>
                  </a:cxn>
                  <a:cxn ang="0">
                    <a:pos x="56" y="1"/>
                  </a:cxn>
                  <a:cxn ang="0">
                    <a:pos x="51" y="2"/>
                  </a:cxn>
                  <a:cxn ang="0">
                    <a:pos x="47" y="5"/>
                  </a:cxn>
                  <a:cxn ang="0">
                    <a:pos x="44" y="8"/>
                  </a:cxn>
                  <a:cxn ang="0">
                    <a:pos x="41" y="12"/>
                  </a:cxn>
                  <a:cxn ang="0">
                    <a:pos x="39" y="17"/>
                  </a:cxn>
                </a:cxnLst>
                <a:rect l="0" t="0" r="r" b="b"/>
                <a:pathLst>
                  <a:path w="145" h="222">
                    <a:moveTo>
                      <a:pt x="39" y="17"/>
                    </a:moveTo>
                    <a:lnTo>
                      <a:pt x="1" y="102"/>
                    </a:lnTo>
                    <a:lnTo>
                      <a:pt x="1" y="104"/>
                    </a:lnTo>
                    <a:lnTo>
                      <a:pt x="1" y="105"/>
                    </a:lnTo>
                    <a:lnTo>
                      <a:pt x="0" y="106"/>
                    </a:lnTo>
                    <a:lnTo>
                      <a:pt x="0" y="109"/>
                    </a:lnTo>
                    <a:lnTo>
                      <a:pt x="0" y="110"/>
                    </a:lnTo>
                    <a:lnTo>
                      <a:pt x="0" y="112"/>
                    </a:lnTo>
                    <a:lnTo>
                      <a:pt x="1" y="114"/>
                    </a:lnTo>
                    <a:lnTo>
                      <a:pt x="1" y="116"/>
                    </a:lnTo>
                    <a:lnTo>
                      <a:pt x="2" y="117"/>
                    </a:lnTo>
                    <a:lnTo>
                      <a:pt x="3" y="119"/>
                    </a:lnTo>
                    <a:lnTo>
                      <a:pt x="5" y="121"/>
                    </a:lnTo>
                    <a:lnTo>
                      <a:pt x="6" y="122"/>
                    </a:lnTo>
                    <a:lnTo>
                      <a:pt x="8" y="123"/>
                    </a:lnTo>
                    <a:lnTo>
                      <a:pt x="9" y="124"/>
                    </a:lnTo>
                    <a:lnTo>
                      <a:pt x="10" y="124"/>
                    </a:lnTo>
                    <a:lnTo>
                      <a:pt x="12" y="125"/>
                    </a:lnTo>
                    <a:lnTo>
                      <a:pt x="14" y="125"/>
                    </a:lnTo>
                    <a:lnTo>
                      <a:pt x="15" y="125"/>
                    </a:lnTo>
                    <a:lnTo>
                      <a:pt x="94" y="125"/>
                    </a:lnTo>
                    <a:lnTo>
                      <a:pt x="94" y="221"/>
                    </a:lnTo>
                    <a:lnTo>
                      <a:pt x="119" y="221"/>
                    </a:lnTo>
                    <a:lnTo>
                      <a:pt x="119" y="106"/>
                    </a:lnTo>
                    <a:lnTo>
                      <a:pt x="119" y="105"/>
                    </a:lnTo>
                    <a:lnTo>
                      <a:pt x="118" y="104"/>
                    </a:lnTo>
                    <a:lnTo>
                      <a:pt x="118" y="102"/>
                    </a:lnTo>
                    <a:lnTo>
                      <a:pt x="117" y="102"/>
                    </a:lnTo>
                    <a:lnTo>
                      <a:pt x="116" y="101"/>
                    </a:lnTo>
                    <a:lnTo>
                      <a:pt x="115" y="100"/>
                    </a:lnTo>
                    <a:lnTo>
                      <a:pt x="114" y="99"/>
                    </a:lnTo>
                    <a:lnTo>
                      <a:pt x="113" y="98"/>
                    </a:lnTo>
                    <a:lnTo>
                      <a:pt x="112" y="98"/>
                    </a:lnTo>
                    <a:lnTo>
                      <a:pt x="111" y="97"/>
                    </a:lnTo>
                    <a:lnTo>
                      <a:pt x="109" y="97"/>
                    </a:lnTo>
                    <a:lnTo>
                      <a:pt x="107" y="96"/>
                    </a:lnTo>
                    <a:lnTo>
                      <a:pt x="106" y="96"/>
                    </a:lnTo>
                    <a:lnTo>
                      <a:pt x="105" y="96"/>
                    </a:lnTo>
                    <a:lnTo>
                      <a:pt x="104" y="96"/>
                    </a:lnTo>
                    <a:lnTo>
                      <a:pt x="102" y="96"/>
                    </a:lnTo>
                    <a:lnTo>
                      <a:pt x="57" y="94"/>
                    </a:lnTo>
                    <a:lnTo>
                      <a:pt x="69" y="56"/>
                    </a:lnTo>
                    <a:lnTo>
                      <a:pt x="78" y="70"/>
                    </a:lnTo>
                    <a:lnTo>
                      <a:pt x="134" y="70"/>
                    </a:lnTo>
                    <a:lnTo>
                      <a:pt x="135" y="69"/>
                    </a:lnTo>
                    <a:lnTo>
                      <a:pt x="136" y="69"/>
                    </a:lnTo>
                    <a:lnTo>
                      <a:pt x="138" y="68"/>
                    </a:lnTo>
                    <a:lnTo>
                      <a:pt x="138" y="68"/>
                    </a:lnTo>
                    <a:lnTo>
                      <a:pt x="140" y="67"/>
                    </a:lnTo>
                    <a:lnTo>
                      <a:pt x="141" y="66"/>
                    </a:lnTo>
                    <a:lnTo>
                      <a:pt x="141" y="65"/>
                    </a:lnTo>
                    <a:lnTo>
                      <a:pt x="143" y="65"/>
                    </a:lnTo>
                    <a:lnTo>
                      <a:pt x="143" y="63"/>
                    </a:lnTo>
                    <a:lnTo>
                      <a:pt x="143" y="62"/>
                    </a:lnTo>
                    <a:lnTo>
                      <a:pt x="144" y="61"/>
                    </a:lnTo>
                    <a:lnTo>
                      <a:pt x="144" y="59"/>
                    </a:lnTo>
                    <a:lnTo>
                      <a:pt x="144" y="57"/>
                    </a:lnTo>
                    <a:lnTo>
                      <a:pt x="143" y="55"/>
                    </a:lnTo>
                    <a:lnTo>
                      <a:pt x="143" y="54"/>
                    </a:lnTo>
                    <a:lnTo>
                      <a:pt x="142" y="53"/>
                    </a:lnTo>
                    <a:lnTo>
                      <a:pt x="141" y="52"/>
                    </a:lnTo>
                    <a:lnTo>
                      <a:pt x="140" y="51"/>
                    </a:lnTo>
                    <a:lnTo>
                      <a:pt x="139" y="50"/>
                    </a:lnTo>
                    <a:lnTo>
                      <a:pt x="138" y="49"/>
                    </a:lnTo>
                    <a:lnTo>
                      <a:pt x="137" y="48"/>
                    </a:lnTo>
                    <a:lnTo>
                      <a:pt x="135" y="48"/>
                    </a:lnTo>
                    <a:lnTo>
                      <a:pt x="134" y="48"/>
                    </a:lnTo>
                    <a:lnTo>
                      <a:pt x="91" y="48"/>
                    </a:lnTo>
                    <a:lnTo>
                      <a:pt x="82" y="33"/>
                    </a:lnTo>
                    <a:lnTo>
                      <a:pt x="84" y="31"/>
                    </a:lnTo>
                    <a:lnTo>
                      <a:pt x="84" y="29"/>
                    </a:lnTo>
                    <a:lnTo>
                      <a:pt x="84" y="27"/>
                    </a:lnTo>
                    <a:lnTo>
                      <a:pt x="85" y="25"/>
                    </a:lnTo>
                    <a:lnTo>
                      <a:pt x="85" y="23"/>
                    </a:lnTo>
                    <a:lnTo>
                      <a:pt x="85" y="21"/>
                    </a:lnTo>
                    <a:lnTo>
                      <a:pt x="85" y="18"/>
                    </a:lnTo>
                    <a:lnTo>
                      <a:pt x="84" y="16"/>
                    </a:lnTo>
                    <a:lnTo>
                      <a:pt x="84" y="14"/>
                    </a:lnTo>
                    <a:lnTo>
                      <a:pt x="83" y="13"/>
                    </a:lnTo>
                    <a:lnTo>
                      <a:pt x="82" y="11"/>
                    </a:lnTo>
                    <a:lnTo>
                      <a:pt x="81" y="10"/>
                    </a:lnTo>
                    <a:lnTo>
                      <a:pt x="80" y="8"/>
                    </a:lnTo>
                    <a:lnTo>
                      <a:pt x="78" y="7"/>
                    </a:lnTo>
                    <a:lnTo>
                      <a:pt x="77" y="5"/>
                    </a:lnTo>
                    <a:lnTo>
                      <a:pt x="75" y="4"/>
                    </a:lnTo>
                    <a:lnTo>
                      <a:pt x="73" y="3"/>
                    </a:lnTo>
                    <a:lnTo>
                      <a:pt x="71" y="2"/>
                    </a:lnTo>
                    <a:lnTo>
                      <a:pt x="69" y="1"/>
                    </a:lnTo>
                    <a:lnTo>
                      <a:pt x="67" y="1"/>
                    </a:lnTo>
                    <a:lnTo>
                      <a:pt x="65" y="0"/>
                    </a:lnTo>
                    <a:lnTo>
                      <a:pt x="63" y="0"/>
                    </a:lnTo>
                    <a:lnTo>
                      <a:pt x="60" y="0"/>
                    </a:lnTo>
                    <a:lnTo>
                      <a:pt x="59" y="0"/>
                    </a:lnTo>
                    <a:lnTo>
                      <a:pt x="56" y="1"/>
                    </a:lnTo>
                    <a:lnTo>
                      <a:pt x="54" y="1"/>
                    </a:lnTo>
                    <a:lnTo>
                      <a:pt x="51" y="2"/>
                    </a:lnTo>
                    <a:lnTo>
                      <a:pt x="50" y="3"/>
                    </a:lnTo>
                    <a:lnTo>
                      <a:pt x="47" y="5"/>
                    </a:lnTo>
                    <a:lnTo>
                      <a:pt x="46" y="7"/>
                    </a:lnTo>
                    <a:lnTo>
                      <a:pt x="44" y="8"/>
                    </a:lnTo>
                    <a:lnTo>
                      <a:pt x="42" y="10"/>
                    </a:lnTo>
                    <a:lnTo>
                      <a:pt x="41" y="12"/>
                    </a:lnTo>
                    <a:lnTo>
                      <a:pt x="40" y="14"/>
                    </a:lnTo>
                    <a:lnTo>
                      <a:pt x="39" y="17"/>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6737" name="Freeform 65"/>
            <p:cNvSpPr>
              <a:spLocks/>
            </p:cNvSpPr>
            <p:nvPr/>
          </p:nvSpPr>
          <p:spPr bwMode="auto">
            <a:xfrm>
              <a:off x="4356" y="2085"/>
              <a:ext cx="211" cy="307"/>
            </a:xfrm>
            <a:custGeom>
              <a:avLst/>
              <a:gdLst/>
              <a:ahLst/>
              <a:cxnLst>
                <a:cxn ang="0">
                  <a:pos x="210" y="277"/>
                </a:cxn>
                <a:cxn ang="0">
                  <a:pos x="194" y="277"/>
                </a:cxn>
                <a:cxn ang="0">
                  <a:pos x="166" y="241"/>
                </a:cxn>
                <a:cxn ang="0">
                  <a:pos x="128" y="178"/>
                </a:cxn>
                <a:cxn ang="0">
                  <a:pos x="118" y="149"/>
                </a:cxn>
                <a:cxn ang="0">
                  <a:pos x="120" y="129"/>
                </a:cxn>
                <a:cxn ang="0">
                  <a:pos x="129" y="125"/>
                </a:cxn>
                <a:cxn ang="0">
                  <a:pos x="144" y="136"/>
                </a:cxn>
                <a:cxn ang="0">
                  <a:pos x="164" y="148"/>
                </a:cxn>
                <a:cxn ang="0">
                  <a:pos x="173" y="148"/>
                </a:cxn>
                <a:cxn ang="0">
                  <a:pos x="174" y="141"/>
                </a:cxn>
                <a:cxn ang="0">
                  <a:pos x="165" y="129"/>
                </a:cxn>
                <a:cxn ang="0">
                  <a:pos x="143" y="113"/>
                </a:cxn>
                <a:cxn ang="0">
                  <a:pos x="133" y="91"/>
                </a:cxn>
                <a:cxn ang="0">
                  <a:pos x="129" y="73"/>
                </a:cxn>
                <a:cxn ang="0">
                  <a:pos x="119" y="59"/>
                </a:cxn>
                <a:cxn ang="0">
                  <a:pos x="115" y="50"/>
                </a:cxn>
                <a:cxn ang="0">
                  <a:pos x="120" y="38"/>
                </a:cxn>
                <a:cxn ang="0">
                  <a:pos x="125" y="25"/>
                </a:cxn>
                <a:cxn ang="0">
                  <a:pos x="122" y="9"/>
                </a:cxn>
                <a:cxn ang="0">
                  <a:pos x="111" y="1"/>
                </a:cxn>
                <a:cxn ang="0">
                  <a:pos x="95" y="3"/>
                </a:cxn>
                <a:cxn ang="0">
                  <a:pos x="88" y="13"/>
                </a:cxn>
                <a:cxn ang="0">
                  <a:pos x="88" y="24"/>
                </a:cxn>
                <a:cxn ang="0">
                  <a:pos x="92" y="37"/>
                </a:cxn>
                <a:cxn ang="0">
                  <a:pos x="92" y="49"/>
                </a:cxn>
                <a:cxn ang="0">
                  <a:pos x="82" y="59"/>
                </a:cxn>
                <a:cxn ang="0">
                  <a:pos x="69" y="67"/>
                </a:cxn>
                <a:cxn ang="0">
                  <a:pos x="58" y="79"/>
                </a:cxn>
                <a:cxn ang="0">
                  <a:pos x="49" y="104"/>
                </a:cxn>
                <a:cxn ang="0">
                  <a:pos x="44" y="128"/>
                </a:cxn>
                <a:cxn ang="0">
                  <a:pos x="42" y="153"/>
                </a:cxn>
                <a:cxn ang="0">
                  <a:pos x="44" y="166"/>
                </a:cxn>
                <a:cxn ang="0">
                  <a:pos x="52" y="170"/>
                </a:cxn>
                <a:cxn ang="0">
                  <a:pos x="55" y="166"/>
                </a:cxn>
                <a:cxn ang="0">
                  <a:pos x="55" y="140"/>
                </a:cxn>
                <a:cxn ang="0">
                  <a:pos x="58" y="123"/>
                </a:cxn>
                <a:cxn ang="0">
                  <a:pos x="67" y="115"/>
                </a:cxn>
                <a:cxn ang="0">
                  <a:pos x="74" y="120"/>
                </a:cxn>
                <a:cxn ang="0">
                  <a:pos x="71" y="148"/>
                </a:cxn>
                <a:cxn ang="0">
                  <a:pos x="65" y="175"/>
                </a:cxn>
                <a:cxn ang="0">
                  <a:pos x="55" y="207"/>
                </a:cxn>
                <a:cxn ang="0">
                  <a:pos x="34" y="237"/>
                </a:cxn>
                <a:cxn ang="0">
                  <a:pos x="8" y="269"/>
                </a:cxn>
                <a:cxn ang="0">
                  <a:pos x="0" y="286"/>
                </a:cxn>
                <a:cxn ang="0">
                  <a:pos x="20" y="306"/>
                </a:cxn>
                <a:cxn ang="0">
                  <a:pos x="34" y="303"/>
                </a:cxn>
                <a:cxn ang="0">
                  <a:pos x="24" y="290"/>
                </a:cxn>
                <a:cxn ang="0">
                  <a:pos x="32" y="273"/>
                </a:cxn>
                <a:cxn ang="0">
                  <a:pos x="65" y="235"/>
                </a:cxn>
                <a:cxn ang="0">
                  <a:pos x="88" y="207"/>
                </a:cxn>
                <a:cxn ang="0">
                  <a:pos x="100" y="200"/>
                </a:cxn>
                <a:cxn ang="0">
                  <a:pos x="115" y="210"/>
                </a:cxn>
                <a:cxn ang="0">
                  <a:pos x="149" y="256"/>
                </a:cxn>
                <a:cxn ang="0">
                  <a:pos x="177" y="295"/>
                </a:cxn>
                <a:cxn ang="0">
                  <a:pos x="188" y="298"/>
                </a:cxn>
                <a:cxn ang="0">
                  <a:pos x="202" y="288"/>
                </a:cxn>
              </a:cxnLst>
              <a:rect l="0" t="0" r="r" b="b"/>
              <a:pathLst>
                <a:path w="211" h="307">
                  <a:moveTo>
                    <a:pt x="209" y="282"/>
                  </a:moveTo>
                  <a:lnTo>
                    <a:pt x="210" y="277"/>
                  </a:lnTo>
                  <a:lnTo>
                    <a:pt x="202" y="278"/>
                  </a:lnTo>
                  <a:lnTo>
                    <a:pt x="194" y="277"/>
                  </a:lnTo>
                  <a:lnTo>
                    <a:pt x="184" y="269"/>
                  </a:lnTo>
                  <a:lnTo>
                    <a:pt x="166" y="241"/>
                  </a:lnTo>
                  <a:lnTo>
                    <a:pt x="141" y="200"/>
                  </a:lnTo>
                  <a:lnTo>
                    <a:pt x="128" y="178"/>
                  </a:lnTo>
                  <a:lnTo>
                    <a:pt x="119" y="160"/>
                  </a:lnTo>
                  <a:lnTo>
                    <a:pt x="118" y="149"/>
                  </a:lnTo>
                  <a:lnTo>
                    <a:pt x="118" y="137"/>
                  </a:lnTo>
                  <a:lnTo>
                    <a:pt x="120" y="129"/>
                  </a:lnTo>
                  <a:lnTo>
                    <a:pt x="125" y="125"/>
                  </a:lnTo>
                  <a:lnTo>
                    <a:pt x="129" y="125"/>
                  </a:lnTo>
                  <a:lnTo>
                    <a:pt x="135" y="128"/>
                  </a:lnTo>
                  <a:lnTo>
                    <a:pt x="144" y="136"/>
                  </a:lnTo>
                  <a:lnTo>
                    <a:pt x="156" y="144"/>
                  </a:lnTo>
                  <a:lnTo>
                    <a:pt x="164" y="148"/>
                  </a:lnTo>
                  <a:lnTo>
                    <a:pt x="169" y="149"/>
                  </a:lnTo>
                  <a:lnTo>
                    <a:pt x="173" y="148"/>
                  </a:lnTo>
                  <a:lnTo>
                    <a:pt x="176" y="144"/>
                  </a:lnTo>
                  <a:lnTo>
                    <a:pt x="174" y="141"/>
                  </a:lnTo>
                  <a:lnTo>
                    <a:pt x="173" y="137"/>
                  </a:lnTo>
                  <a:lnTo>
                    <a:pt x="165" y="129"/>
                  </a:lnTo>
                  <a:lnTo>
                    <a:pt x="151" y="120"/>
                  </a:lnTo>
                  <a:lnTo>
                    <a:pt x="143" y="113"/>
                  </a:lnTo>
                  <a:lnTo>
                    <a:pt x="137" y="104"/>
                  </a:lnTo>
                  <a:lnTo>
                    <a:pt x="133" y="91"/>
                  </a:lnTo>
                  <a:lnTo>
                    <a:pt x="132" y="78"/>
                  </a:lnTo>
                  <a:lnTo>
                    <a:pt x="129" y="73"/>
                  </a:lnTo>
                  <a:lnTo>
                    <a:pt x="125" y="66"/>
                  </a:lnTo>
                  <a:lnTo>
                    <a:pt x="119" y="59"/>
                  </a:lnTo>
                  <a:lnTo>
                    <a:pt x="115" y="55"/>
                  </a:lnTo>
                  <a:lnTo>
                    <a:pt x="115" y="50"/>
                  </a:lnTo>
                  <a:lnTo>
                    <a:pt x="118" y="42"/>
                  </a:lnTo>
                  <a:lnTo>
                    <a:pt x="120" y="38"/>
                  </a:lnTo>
                  <a:lnTo>
                    <a:pt x="123" y="33"/>
                  </a:lnTo>
                  <a:lnTo>
                    <a:pt x="125" y="25"/>
                  </a:lnTo>
                  <a:lnTo>
                    <a:pt x="123" y="16"/>
                  </a:lnTo>
                  <a:lnTo>
                    <a:pt x="122" y="9"/>
                  </a:lnTo>
                  <a:lnTo>
                    <a:pt x="118" y="4"/>
                  </a:lnTo>
                  <a:lnTo>
                    <a:pt x="111" y="1"/>
                  </a:lnTo>
                  <a:lnTo>
                    <a:pt x="102" y="0"/>
                  </a:lnTo>
                  <a:lnTo>
                    <a:pt x="95" y="3"/>
                  </a:lnTo>
                  <a:lnTo>
                    <a:pt x="91" y="7"/>
                  </a:lnTo>
                  <a:lnTo>
                    <a:pt x="88" y="13"/>
                  </a:lnTo>
                  <a:lnTo>
                    <a:pt x="87" y="18"/>
                  </a:lnTo>
                  <a:lnTo>
                    <a:pt x="88" y="24"/>
                  </a:lnTo>
                  <a:lnTo>
                    <a:pt x="91" y="32"/>
                  </a:lnTo>
                  <a:lnTo>
                    <a:pt x="92" y="37"/>
                  </a:lnTo>
                  <a:lnTo>
                    <a:pt x="94" y="42"/>
                  </a:lnTo>
                  <a:lnTo>
                    <a:pt x="92" y="49"/>
                  </a:lnTo>
                  <a:lnTo>
                    <a:pt x="88" y="54"/>
                  </a:lnTo>
                  <a:lnTo>
                    <a:pt x="82" y="59"/>
                  </a:lnTo>
                  <a:lnTo>
                    <a:pt x="74" y="63"/>
                  </a:lnTo>
                  <a:lnTo>
                    <a:pt x="69" y="67"/>
                  </a:lnTo>
                  <a:lnTo>
                    <a:pt x="63" y="73"/>
                  </a:lnTo>
                  <a:lnTo>
                    <a:pt x="58" y="79"/>
                  </a:lnTo>
                  <a:lnTo>
                    <a:pt x="53" y="91"/>
                  </a:lnTo>
                  <a:lnTo>
                    <a:pt x="49" y="104"/>
                  </a:lnTo>
                  <a:lnTo>
                    <a:pt x="45" y="115"/>
                  </a:lnTo>
                  <a:lnTo>
                    <a:pt x="44" y="128"/>
                  </a:lnTo>
                  <a:lnTo>
                    <a:pt x="42" y="144"/>
                  </a:lnTo>
                  <a:lnTo>
                    <a:pt x="42" y="153"/>
                  </a:lnTo>
                  <a:lnTo>
                    <a:pt x="42" y="161"/>
                  </a:lnTo>
                  <a:lnTo>
                    <a:pt x="44" y="166"/>
                  </a:lnTo>
                  <a:lnTo>
                    <a:pt x="46" y="169"/>
                  </a:lnTo>
                  <a:lnTo>
                    <a:pt x="52" y="170"/>
                  </a:lnTo>
                  <a:lnTo>
                    <a:pt x="54" y="169"/>
                  </a:lnTo>
                  <a:lnTo>
                    <a:pt x="55" y="166"/>
                  </a:lnTo>
                  <a:lnTo>
                    <a:pt x="55" y="156"/>
                  </a:lnTo>
                  <a:lnTo>
                    <a:pt x="55" y="140"/>
                  </a:lnTo>
                  <a:lnTo>
                    <a:pt x="57" y="129"/>
                  </a:lnTo>
                  <a:lnTo>
                    <a:pt x="58" y="123"/>
                  </a:lnTo>
                  <a:lnTo>
                    <a:pt x="62" y="116"/>
                  </a:lnTo>
                  <a:lnTo>
                    <a:pt x="67" y="115"/>
                  </a:lnTo>
                  <a:lnTo>
                    <a:pt x="73" y="116"/>
                  </a:lnTo>
                  <a:lnTo>
                    <a:pt x="74" y="120"/>
                  </a:lnTo>
                  <a:lnTo>
                    <a:pt x="73" y="132"/>
                  </a:lnTo>
                  <a:lnTo>
                    <a:pt x="71" y="148"/>
                  </a:lnTo>
                  <a:lnTo>
                    <a:pt x="69" y="162"/>
                  </a:lnTo>
                  <a:lnTo>
                    <a:pt x="65" y="175"/>
                  </a:lnTo>
                  <a:lnTo>
                    <a:pt x="61" y="193"/>
                  </a:lnTo>
                  <a:lnTo>
                    <a:pt x="55" y="207"/>
                  </a:lnTo>
                  <a:lnTo>
                    <a:pt x="44" y="226"/>
                  </a:lnTo>
                  <a:lnTo>
                    <a:pt x="34" y="237"/>
                  </a:lnTo>
                  <a:lnTo>
                    <a:pt x="18" y="256"/>
                  </a:lnTo>
                  <a:lnTo>
                    <a:pt x="8" y="269"/>
                  </a:lnTo>
                  <a:lnTo>
                    <a:pt x="0" y="281"/>
                  </a:lnTo>
                  <a:lnTo>
                    <a:pt x="0" y="286"/>
                  </a:lnTo>
                  <a:lnTo>
                    <a:pt x="8" y="295"/>
                  </a:lnTo>
                  <a:lnTo>
                    <a:pt x="20" y="306"/>
                  </a:lnTo>
                  <a:lnTo>
                    <a:pt x="32" y="306"/>
                  </a:lnTo>
                  <a:lnTo>
                    <a:pt x="34" y="303"/>
                  </a:lnTo>
                  <a:lnTo>
                    <a:pt x="29" y="297"/>
                  </a:lnTo>
                  <a:lnTo>
                    <a:pt x="24" y="290"/>
                  </a:lnTo>
                  <a:lnTo>
                    <a:pt x="24" y="285"/>
                  </a:lnTo>
                  <a:lnTo>
                    <a:pt x="32" y="273"/>
                  </a:lnTo>
                  <a:lnTo>
                    <a:pt x="45" y="260"/>
                  </a:lnTo>
                  <a:lnTo>
                    <a:pt x="65" y="235"/>
                  </a:lnTo>
                  <a:lnTo>
                    <a:pt x="82" y="214"/>
                  </a:lnTo>
                  <a:lnTo>
                    <a:pt x="88" y="207"/>
                  </a:lnTo>
                  <a:lnTo>
                    <a:pt x="92" y="202"/>
                  </a:lnTo>
                  <a:lnTo>
                    <a:pt x="100" y="200"/>
                  </a:lnTo>
                  <a:lnTo>
                    <a:pt x="107" y="204"/>
                  </a:lnTo>
                  <a:lnTo>
                    <a:pt x="115" y="210"/>
                  </a:lnTo>
                  <a:lnTo>
                    <a:pt x="131" y="231"/>
                  </a:lnTo>
                  <a:lnTo>
                    <a:pt x="149" y="256"/>
                  </a:lnTo>
                  <a:lnTo>
                    <a:pt x="166" y="281"/>
                  </a:lnTo>
                  <a:lnTo>
                    <a:pt x="177" y="295"/>
                  </a:lnTo>
                  <a:lnTo>
                    <a:pt x="181" y="298"/>
                  </a:lnTo>
                  <a:lnTo>
                    <a:pt x="188" y="298"/>
                  </a:lnTo>
                  <a:lnTo>
                    <a:pt x="194" y="293"/>
                  </a:lnTo>
                  <a:lnTo>
                    <a:pt x="202" y="288"/>
                  </a:lnTo>
                  <a:lnTo>
                    <a:pt x="209" y="282"/>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6" name="Group 66"/>
            <p:cNvGrpSpPr>
              <a:grpSpLocks/>
            </p:cNvGrpSpPr>
            <p:nvPr/>
          </p:nvGrpSpPr>
          <p:grpSpPr bwMode="auto">
            <a:xfrm>
              <a:off x="3767" y="2076"/>
              <a:ext cx="273" cy="326"/>
              <a:chOff x="3767" y="2076"/>
              <a:chExt cx="273" cy="326"/>
            </a:xfrm>
          </p:grpSpPr>
          <p:grpSp>
            <p:nvGrpSpPr>
              <p:cNvPr id="17" name="Group 67"/>
              <p:cNvGrpSpPr>
                <a:grpSpLocks/>
              </p:cNvGrpSpPr>
              <p:nvPr/>
            </p:nvGrpSpPr>
            <p:grpSpPr bwMode="auto">
              <a:xfrm>
                <a:off x="3767" y="2076"/>
                <a:ext cx="273" cy="326"/>
                <a:chOff x="3767" y="2076"/>
                <a:chExt cx="273" cy="326"/>
              </a:xfrm>
            </p:grpSpPr>
            <p:sp>
              <p:nvSpPr>
                <p:cNvPr id="2716740" name="AutoShape 68"/>
                <p:cNvSpPr>
                  <a:spLocks noChangeArrowheads="1"/>
                </p:cNvSpPr>
                <p:nvPr/>
              </p:nvSpPr>
              <p:spPr bwMode="auto">
                <a:xfrm>
                  <a:off x="3767" y="2129"/>
                  <a:ext cx="273" cy="273"/>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41" name="AutoShape 69"/>
                <p:cNvSpPr>
                  <a:spLocks noChangeArrowheads="1"/>
                </p:cNvSpPr>
                <p:nvPr/>
              </p:nvSpPr>
              <p:spPr bwMode="auto">
                <a:xfrm>
                  <a:off x="3832" y="2076"/>
                  <a:ext cx="208" cy="48"/>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6742" name="Oval 70"/>
              <p:cNvSpPr>
                <a:spLocks noChangeArrowheads="1"/>
              </p:cNvSpPr>
              <p:nvPr/>
            </p:nvSpPr>
            <p:spPr bwMode="auto">
              <a:xfrm>
                <a:off x="3852" y="2103"/>
                <a:ext cx="29" cy="1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43" name="AutoShape 71"/>
              <p:cNvSpPr>
                <a:spLocks noChangeArrowheads="1"/>
              </p:cNvSpPr>
              <p:nvPr/>
            </p:nvSpPr>
            <p:spPr bwMode="auto">
              <a:xfrm>
                <a:off x="3800" y="2257"/>
                <a:ext cx="143" cy="60"/>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18" name="Group 72"/>
          <p:cNvGrpSpPr>
            <a:grpSpLocks/>
          </p:cNvGrpSpPr>
          <p:nvPr/>
        </p:nvGrpSpPr>
        <p:grpSpPr bwMode="auto">
          <a:xfrm>
            <a:off x="6678613" y="3892550"/>
            <a:ext cx="1443037" cy="517525"/>
            <a:chOff x="4733" y="2328"/>
            <a:chExt cx="1022" cy="326"/>
          </a:xfrm>
        </p:grpSpPr>
        <p:grpSp>
          <p:nvGrpSpPr>
            <p:cNvPr id="19" name="Group 73"/>
            <p:cNvGrpSpPr>
              <a:grpSpLocks/>
            </p:cNvGrpSpPr>
            <p:nvPr/>
          </p:nvGrpSpPr>
          <p:grpSpPr bwMode="auto">
            <a:xfrm>
              <a:off x="4733" y="2328"/>
              <a:ext cx="217" cy="326"/>
              <a:chOff x="4733" y="2328"/>
              <a:chExt cx="217" cy="326"/>
            </a:xfrm>
          </p:grpSpPr>
          <p:sp>
            <p:nvSpPr>
              <p:cNvPr id="2716746" name="AutoShape 74"/>
              <p:cNvSpPr>
                <a:spLocks noChangeArrowheads="1"/>
              </p:cNvSpPr>
              <p:nvPr/>
            </p:nvSpPr>
            <p:spPr bwMode="auto">
              <a:xfrm>
                <a:off x="4733" y="2381"/>
                <a:ext cx="217" cy="273"/>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47" name="AutoShape 75"/>
              <p:cNvSpPr>
                <a:spLocks noChangeArrowheads="1"/>
              </p:cNvSpPr>
              <p:nvPr/>
            </p:nvSpPr>
            <p:spPr bwMode="auto">
              <a:xfrm>
                <a:off x="4786" y="2328"/>
                <a:ext cx="164" cy="48"/>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48" name="AutoShape 76"/>
              <p:cNvSpPr>
                <a:spLocks noChangeArrowheads="1"/>
              </p:cNvSpPr>
              <p:nvPr/>
            </p:nvSpPr>
            <p:spPr bwMode="auto">
              <a:xfrm>
                <a:off x="4776" y="2402"/>
                <a:ext cx="114" cy="17"/>
              </a:xfrm>
              <a:prstGeom prst="parallelogram">
                <a:avLst>
                  <a:gd name="adj" fmla="val 167616"/>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77"/>
            <p:cNvGrpSpPr>
              <a:grpSpLocks/>
            </p:cNvGrpSpPr>
            <p:nvPr/>
          </p:nvGrpSpPr>
          <p:grpSpPr bwMode="auto">
            <a:xfrm>
              <a:off x="5277" y="2372"/>
              <a:ext cx="211" cy="268"/>
              <a:chOff x="5277" y="2372"/>
              <a:chExt cx="211" cy="268"/>
            </a:xfrm>
          </p:grpSpPr>
          <p:sp>
            <p:nvSpPr>
              <p:cNvPr id="2716750" name="Freeform 78"/>
              <p:cNvSpPr>
                <a:spLocks/>
              </p:cNvSpPr>
              <p:nvPr/>
            </p:nvSpPr>
            <p:spPr bwMode="auto">
              <a:xfrm>
                <a:off x="5414" y="2493"/>
                <a:ext cx="63" cy="147"/>
              </a:xfrm>
              <a:custGeom>
                <a:avLst/>
                <a:gdLst/>
                <a:ahLst/>
                <a:cxnLst>
                  <a:cxn ang="0">
                    <a:pos x="45" y="0"/>
                  </a:cxn>
                  <a:cxn ang="0">
                    <a:pos x="62" y="0"/>
                  </a:cxn>
                  <a:cxn ang="0">
                    <a:pos x="17" y="146"/>
                  </a:cxn>
                  <a:cxn ang="0">
                    <a:pos x="0" y="146"/>
                  </a:cxn>
                  <a:cxn ang="0">
                    <a:pos x="45" y="0"/>
                  </a:cxn>
                </a:cxnLst>
                <a:rect l="0" t="0" r="r" b="b"/>
                <a:pathLst>
                  <a:path w="63" h="147">
                    <a:moveTo>
                      <a:pt x="45" y="0"/>
                    </a:moveTo>
                    <a:lnTo>
                      <a:pt x="62" y="0"/>
                    </a:lnTo>
                    <a:lnTo>
                      <a:pt x="17" y="146"/>
                    </a:lnTo>
                    <a:lnTo>
                      <a:pt x="0" y="146"/>
                    </a:lnTo>
                    <a:lnTo>
                      <a:pt x="45"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6751" name="Rectangle 79"/>
              <p:cNvSpPr>
                <a:spLocks noChangeArrowheads="1"/>
              </p:cNvSpPr>
              <p:nvPr/>
            </p:nvSpPr>
            <p:spPr bwMode="auto">
              <a:xfrm>
                <a:off x="5410" y="2493"/>
                <a:ext cx="78" cy="14"/>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52" name="Rectangle 80"/>
              <p:cNvSpPr>
                <a:spLocks noChangeArrowheads="1"/>
              </p:cNvSpPr>
              <p:nvPr/>
            </p:nvSpPr>
            <p:spPr bwMode="auto">
              <a:xfrm>
                <a:off x="5416" y="2555"/>
                <a:ext cx="60"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53" name="Rectangle 81"/>
              <p:cNvSpPr>
                <a:spLocks noChangeArrowheads="1"/>
              </p:cNvSpPr>
              <p:nvPr/>
            </p:nvSpPr>
            <p:spPr bwMode="auto">
              <a:xfrm>
                <a:off x="5278" y="2555"/>
                <a:ext cx="78"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6754" name="Oval 82"/>
              <p:cNvSpPr>
                <a:spLocks noChangeArrowheads="1"/>
              </p:cNvSpPr>
              <p:nvPr/>
            </p:nvSpPr>
            <p:spPr bwMode="auto">
              <a:xfrm>
                <a:off x="5340" y="2372"/>
                <a:ext cx="25" cy="27"/>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6755" name="Freeform 83"/>
              <p:cNvSpPr>
                <a:spLocks/>
              </p:cNvSpPr>
              <p:nvPr/>
            </p:nvSpPr>
            <p:spPr bwMode="auto">
              <a:xfrm>
                <a:off x="5277" y="2416"/>
                <a:ext cx="146" cy="224"/>
              </a:xfrm>
              <a:custGeom>
                <a:avLst/>
                <a:gdLst/>
                <a:ahLst/>
                <a:cxnLst>
                  <a:cxn ang="0">
                    <a:pos x="1" y="103"/>
                  </a:cxn>
                  <a:cxn ang="0">
                    <a:pos x="1" y="106"/>
                  </a:cxn>
                  <a:cxn ang="0">
                    <a:pos x="0" y="110"/>
                  </a:cxn>
                  <a:cxn ang="0">
                    <a:pos x="0" y="113"/>
                  </a:cxn>
                  <a:cxn ang="0">
                    <a:pos x="1" y="117"/>
                  </a:cxn>
                  <a:cxn ang="0">
                    <a:pos x="3" y="120"/>
                  </a:cxn>
                  <a:cxn ang="0">
                    <a:pos x="6" y="123"/>
                  </a:cxn>
                  <a:cxn ang="0">
                    <a:pos x="9" y="125"/>
                  </a:cxn>
                  <a:cxn ang="0">
                    <a:pos x="12" y="126"/>
                  </a:cxn>
                  <a:cxn ang="0">
                    <a:pos x="16" y="126"/>
                  </a:cxn>
                  <a:cxn ang="0">
                    <a:pos x="95" y="223"/>
                  </a:cxn>
                  <a:cxn ang="0">
                    <a:pos x="120" y="107"/>
                  </a:cxn>
                  <a:cxn ang="0">
                    <a:pos x="119" y="105"/>
                  </a:cxn>
                  <a:cxn ang="0">
                    <a:pos x="118" y="103"/>
                  </a:cxn>
                  <a:cxn ang="0">
                    <a:pos x="116" y="101"/>
                  </a:cxn>
                  <a:cxn ang="0">
                    <a:pos x="114" y="99"/>
                  </a:cxn>
                  <a:cxn ang="0">
                    <a:pos x="111" y="98"/>
                  </a:cxn>
                  <a:cxn ang="0">
                    <a:pos x="108" y="97"/>
                  </a:cxn>
                  <a:cxn ang="0">
                    <a:pos x="106" y="97"/>
                  </a:cxn>
                  <a:cxn ang="0">
                    <a:pos x="103" y="97"/>
                  </a:cxn>
                  <a:cxn ang="0">
                    <a:pos x="70" y="57"/>
                  </a:cxn>
                  <a:cxn ang="0">
                    <a:pos x="135" y="70"/>
                  </a:cxn>
                  <a:cxn ang="0">
                    <a:pos x="137" y="70"/>
                  </a:cxn>
                  <a:cxn ang="0">
                    <a:pos x="139" y="69"/>
                  </a:cxn>
                  <a:cxn ang="0">
                    <a:pos x="142" y="67"/>
                  </a:cxn>
                  <a:cxn ang="0">
                    <a:pos x="144" y="65"/>
                  </a:cxn>
                  <a:cxn ang="0">
                    <a:pos x="144" y="62"/>
                  </a:cxn>
                  <a:cxn ang="0">
                    <a:pos x="145" y="59"/>
                  </a:cxn>
                  <a:cxn ang="0">
                    <a:pos x="144" y="56"/>
                  </a:cxn>
                  <a:cxn ang="0">
                    <a:pos x="143" y="53"/>
                  </a:cxn>
                  <a:cxn ang="0">
                    <a:pos x="141" y="51"/>
                  </a:cxn>
                  <a:cxn ang="0">
                    <a:pos x="139" y="49"/>
                  </a:cxn>
                  <a:cxn ang="0">
                    <a:pos x="136" y="49"/>
                  </a:cxn>
                  <a:cxn ang="0">
                    <a:pos x="92" y="49"/>
                  </a:cxn>
                  <a:cxn ang="0">
                    <a:pos x="84" y="32"/>
                  </a:cxn>
                  <a:cxn ang="0">
                    <a:pos x="85" y="28"/>
                  </a:cxn>
                  <a:cxn ang="0">
                    <a:pos x="85" y="23"/>
                  </a:cxn>
                  <a:cxn ang="0">
                    <a:pos x="85" y="18"/>
                  </a:cxn>
                  <a:cxn ang="0">
                    <a:pos x="84" y="14"/>
                  </a:cxn>
                  <a:cxn ang="0">
                    <a:pos x="83" y="11"/>
                  </a:cxn>
                  <a:cxn ang="0">
                    <a:pos x="80" y="8"/>
                  </a:cxn>
                  <a:cxn ang="0">
                    <a:pos x="77" y="5"/>
                  </a:cxn>
                  <a:cxn ang="0">
                    <a:pos x="74" y="3"/>
                  </a:cxn>
                  <a:cxn ang="0">
                    <a:pos x="70" y="1"/>
                  </a:cxn>
                  <a:cxn ang="0">
                    <a:pos x="65" y="0"/>
                  </a:cxn>
                  <a:cxn ang="0">
                    <a:pos x="61" y="0"/>
                  </a:cxn>
                  <a:cxn ang="0">
                    <a:pos x="56" y="1"/>
                  </a:cxn>
                  <a:cxn ang="0">
                    <a:pos x="52" y="2"/>
                  </a:cxn>
                  <a:cxn ang="0">
                    <a:pos x="47" y="5"/>
                  </a:cxn>
                  <a:cxn ang="0">
                    <a:pos x="44" y="9"/>
                  </a:cxn>
                  <a:cxn ang="0">
                    <a:pos x="41" y="12"/>
                  </a:cxn>
                  <a:cxn ang="0">
                    <a:pos x="39" y="17"/>
                  </a:cxn>
                </a:cxnLst>
                <a:rect l="0" t="0" r="r" b="b"/>
                <a:pathLst>
                  <a:path w="146" h="224">
                    <a:moveTo>
                      <a:pt x="39" y="17"/>
                    </a:moveTo>
                    <a:lnTo>
                      <a:pt x="1" y="103"/>
                    </a:lnTo>
                    <a:lnTo>
                      <a:pt x="1" y="105"/>
                    </a:lnTo>
                    <a:lnTo>
                      <a:pt x="1" y="106"/>
                    </a:lnTo>
                    <a:lnTo>
                      <a:pt x="0" y="107"/>
                    </a:lnTo>
                    <a:lnTo>
                      <a:pt x="0" y="110"/>
                    </a:lnTo>
                    <a:lnTo>
                      <a:pt x="0" y="111"/>
                    </a:lnTo>
                    <a:lnTo>
                      <a:pt x="0" y="113"/>
                    </a:lnTo>
                    <a:lnTo>
                      <a:pt x="1" y="115"/>
                    </a:lnTo>
                    <a:lnTo>
                      <a:pt x="1" y="117"/>
                    </a:lnTo>
                    <a:lnTo>
                      <a:pt x="2" y="118"/>
                    </a:lnTo>
                    <a:lnTo>
                      <a:pt x="3" y="120"/>
                    </a:lnTo>
                    <a:lnTo>
                      <a:pt x="5" y="122"/>
                    </a:lnTo>
                    <a:lnTo>
                      <a:pt x="6" y="123"/>
                    </a:lnTo>
                    <a:lnTo>
                      <a:pt x="8" y="124"/>
                    </a:lnTo>
                    <a:lnTo>
                      <a:pt x="9" y="125"/>
                    </a:lnTo>
                    <a:lnTo>
                      <a:pt x="10" y="125"/>
                    </a:lnTo>
                    <a:lnTo>
                      <a:pt x="12" y="126"/>
                    </a:lnTo>
                    <a:lnTo>
                      <a:pt x="14" y="126"/>
                    </a:lnTo>
                    <a:lnTo>
                      <a:pt x="16" y="126"/>
                    </a:lnTo>
                    <a:lnTo>
                      <a:pt x="95" y="126"/>
                    </a:lnTo>
                    <a:lnTo>
                      <a:pt x="95" y="223"/>
                    </a:lnTo>
                    <a:lnTo>
                      <a:pt x="120" y="223"/>
                    </a:lnTo>
                    <a:lnTo>
                      <a:pt x="120" y="107"/>
                    </a:lnTo>
                    <a:lnTo>
                      <a:pt x="120" y="106"/>
                    </a:lnTo>
                    <a:lnTo>
                      <a:pt x="119" y="105"/>
                    </a:lnTo>
                    <a:lnTo>
                      <a:pt x="118" y="103"/>
                    </a:lnTo>
                    <a:lnTo>
                      <a:pt x="118" y="103"/>
                    </a:lnTo>
                    <a:lnTo>
                      <a:pt x="117" y="102"/>
                    </a:lnTo>
                    <a:lnTo>
                      <a:pt x="116" y="101"/>
                    </a:lnTo>
                    <a:lnTo>
                      <a:pt x="115" y="100"/>
                    </a:lnTo>
                    <a:lnTo>
                      <a:pt x="114" y="99"/>
                    </a:lnTo>
                    <a:lnTo>
                      <a:pt x="113" y="99"/>
                    </a:lnTo>
                    <a:lnTo>
                      <a:pt x="111" y="98"/>
                    </a:lnTo>
                    <a:lnTo>
                      <a:pt x="110" y="98"/>
                    </a:lnTo>
                    <a:lnTo>
                      <a:pt x="108" y="97"/>
                    </a:lnTo>
                    <a:lnTo>
                      <a:pt x="107" y="97"/>
                    </a:lnTo>
                    <a:lnTo>
                      <a:pt x="106" y="97"/>
                    </a:lnTo>
                    <a:lnTo>
                      <a:pt x="104" y="97"/>
                    </a:lnTo>
                    <a:lnTo>
                      <a:pt x="103" y="97"/>
                    </a:lnTo>
                    <a:lnTo>
                      <a:pt x="57" y="95"/>
                    </a:lnTo>
                    <a:lnTo>
                      <a:pt x="70" y="57"/>
                    </a:lnTo>
                    <a:lnTo>
                      <a:pt x="79" y="70"/>
                    </a:lnTo>
                    <a:lnTo>
                      <a:pt x="135" y="70"/>
                    </a:lnTo>
                    <a:lnTo>
                      <a:pt x="136" y="70"/>
                    </a:lnTo>
                    <a:lnTo>
                      <a:pt x="137" y="70"/>
                    </a:lnTo>
                    <a:lnTo>
                      <a:pt x="139" y="69"/>
                    </a:lnTo>
                    <a:lnTo>
                      <a:pt x="139" y="69"/>
                    </a:lnTo>
                    <a:lnTo>
                      <a:pt x="140" y="68"/>
                    </a:lnTo>
                    <a:lnTo>
                      <a:pt x="142" y="67"/>
                    </a:lnTo>
                    <a:lnTo>
                      <a:pt x="142" y="66"/>
                    </a:lnTo>
                    <a:lnTo>
                      <a:pt x="144" y="65"/>
                    </a:lnTo>
                    <a:lnTo>
                      <a:pt x="144" y="64"/>
                    </a:lnTo>
                    <a:lnTo>
                      <a:pt x="144" y="62"/>
                    </a:lnTo>
                    <a:lnTo>
                      <a:pt x="145" y="61"/>
                    </a:lnTo>
                    <a:lnTo>
                      <a:pt x="145" y="59"/>
                    </a:lnTo>
                    <a:lnTo>
                      <a:pt x="145" y="57"/>
                    </a:lnTo>
                    <a:lnTo>
                      <a:pt x="144" y="56"/>
                    </a:lnTo>
                    <a:lnTo>
                      <a:pt x="144" y="55"/>
                    </a:lnTo>
                    <a:lnTo>
                      <a:pt x="143" y="53"/>
                    </a:lnTo>
                    <a:lnTo>
                      <a:pt x="142" y="52"/>
                    </a:lnTo>
                    <a:lnTo>
                      <a:pt x="141" y="51"/>
                    </a:lnTo>
                    <a:lnTo>
                      <a:pt x="140" y="50"/>
                    </a:lnTo>
                    <a:lnTo>
                      <a:pt x="139" y="49"/>
                    </a:lnTo>
                    <a:lnTo>
                      <a:pt x="138" y="49"/>
                    </a:lnTo>
                    <a:lnTo>
                      <a:pt x="136" y="49"/>
                    </a:lnTo>
                    <a:lnTo>
                      <a:pt x="135" y="49"/>
                    </a:lnTo>
                    <a:lnTo>
                      <a:pt x="92" y="49"/>
                    </a:lnTo>
                    <a:lnTo>
                      <a:pt x="83" y="33"/>
                    </a:lnTo>
                    <a:lnTo>
                      <a:pt x="84" y="32"/>
                    </a:lnTo>
                    <a:lnTo>
                      <a:pt x="85" y="30"/>
                    </a:lnTo>
                    <a:lnTo>
                      <a:pt x="85" y="28"/>
                    </a:lnTo>
                    <a:lnTo>
                      <a:pt x="85" y="26"/>
                    </a:lnTo>
                    <a:lnTo>
                      <a:pt x="85" y="23"/>
                    </a:lnTo>
                    <a:lnTo>
                      <a:pt x="85" y="21"/>
                    </a:lnTo>
                    <a:lnTo>
                      <a:pt x="85" y="18"/>
                    </a:lnTo>
                    <a:lnTo>
                      <a:pt x="85" y="16"/>
                    </a:lnTo>
                    <a:lnTo>
                      <a:pt x="84" y="14"/>
                    </a:lnTo>
                    <a:lnTo>
                      <a:pt x="84" y="13"/>
                    </a:lnTo>
                    <a:lnTo>
                      <a:pt x="83" y="11"/>
                    </a:lnTo>
                    <a:lnTo>
                      <a:pt x="82" y="10"/>
                    </a:lnTo>
                    <a:lnTo>
                      <a:pt x="80" y="8"/>
                    </a:lnTo>
                    <a:lnTo>
                      <a:pt x="79" y="7"/>
                    </a:lnTo>
                    <a:lnTo>
                      <a:pt x="77" y="5"/>
                    </a:lnTo>
                    <a:lnTo>
                      <a:pt x="76" y="4"/>
                    </a:lnTo>
                    <a:lnTo>
                      <a:pt x="74" y="3"/>
                    </a:lnTo>
                    <a:lnTo>
                      <a:pt x="72" y="2"/>
                    </a:lnTo>
                    <a:lnTo>
                      <a:pt x="70" y="1"/>
                    </a:lnTo>
                    <a:lnTo>
                      <a:pt x="67" y="1"/>
                    </a:lnTo>
                    <a:lnTo>
                      <a:pt x="65" y="0"/>
                    </a:lnTo>
                    <a:lnTo>
                      <a:pt x="63" y="0"/>
                    </a:lnTo>
                    <a:lnTo>
                      <a:pt x="61" y="0"/>
                    </a:lnTo>
                    <a:lnTo>
                      <a:pt x="59" y="0"/>
                    </a:lnTo>
                    <a:lnTo>
                      <a:pt x="56" y="1"/>
                    </a:lnTo>
                    <a:lnTo>
                      <a:pt x="54" y="1"/>
                    </a:lnTo>
                    <a:lnTo>
                      <a:pt x="52" y="2"/>
                    </a:lnTo>
                    <a:lnTo>
                      <a:pt x="50" y="3"/>
                    </a:lnTo>
                    <a:lnTo>
                      <a:pt x="47" y="5"/>
                    </a:lnTo>
                    <a:lnTo>
                      <a:pt x="46" y="7"/>
                    </a:lnTo>
                    <a:lnTo>
                      <a:pt x="44" y="9"/>
                    </a:lnTo>
                    <a:lnTo>
                      <a:pt x="43" y="10"/>
                    </a:lnTo>
                    <a:lnTo>
                      <a:pt x="41" y="12"/>
                    </a:lnTo>
                    <a:lnTo>
                      <a:pt x="40" y="14"/>
                    </a:lnTo>
                    <a:lnTo>
                      <a:pt x="39" y="17"/>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6756" name="Freeform 84"/>
            <p:cNvSpPr>
              <a:spLocks/>
            </p:cNvSpPr>
            <p:nvPr/>
          </p:nvSpPr>
          <p:spPr bwMode="auto">
            <a:xfrm>
              <a:off x="5546" y="2337"/>
              <a:ext cx="209" cy="307"/>
            </a:xfrm>
            <a:custGeom>
              <a:avLst/>
              <a:gdLst/>
              <a:ahLst/>
              <a:cxnLst>
                <a:cxn ang="0">
                  <a:pos x="208" y="277"/>
                </a:cxn>
                <a:cxn ang="0">
                  <a:pos x="192" y="277"/>
                </a:cxn>
                <a:cxn ang="0">
                  <a:pos x="165" y="241"/>
                </a:cxn>
                <a:cxn ang="0">
                  <a:pos x="127" y="178"/>
                </a:cxn>
                <a:cxn ang="0">
                  <a:pos x="116" y="149"/>
                </a:cxn>
                <a:cxn ang="0">
                  <a:pos x="119" y="129"/>
                </a:cxn>
                <a:cxn ang="0">
                  <a:pos x="128" y="125"/>
                </a:cxn>
                <a:cxn ang="0">
                  <a:pos x="143" y="136"/>
                </a:cxn>
                <a:cxn ang="0">
                  <a:pos x="162" y="148"/>
                </a:cxn>
                <a:cxn ang="0">
                  <a:pos x="171" y="148"/>
                </a:cxn>
                <a:cxn ang="0">
                  <a:pos x="173" y="141"/>
                </a:cxn>
                <a:cxn ang="0">
                  <a:pos x="164" y="129"/>
                </a:cxn>
                <a:cxn ang="0">
                  <a:pos x="141" y="113"/>
                </a:cxn>
                <a:cxn ang="0">
                  <a:pos x="132" y="91"/>
                </a:cxn>
                <a:cxn ang="0">
                  <a:pos x="128" y="73"/>
                </a:cxn>
                <a:cxn ang="0">
                  <a:pos x="118" y="59"/>
                </a:cxn>
                <a:cxn ang="0">
                  <a:pos x="114" y="50"/>
                </a:cxn>
                <a:cxn ang="0">
                  <a:pos x="119" y="38"/>
                </a:cxn>
                <a:cxn ang="0">
                  <a:pos x="124" y="25"/>
                </a:cxn>
                <a:cxn ang="0">
                  <a:pos x="120" y="9"/>
                </a:cxn>
                <a:cxn ang="0">
                  <a:pos x="110" y="1"/>
                </a:cxn>
                <a:cxn ang="0">
                  <a:pos x="94" y="3"/>
                </a:cxn>
                <a:cxn ang="0">
                  <a:pos x="88" y="13"/>
                </a:cxn>
                <a:cxn ang="0">
                  <a:pos x="88" y="24"/>
                </a:cxn>
                <a:cxn ang="0">
                  <a:pos x="92" y="37"/>
                </a:cxn>
                <a:cxn ang="0">
                  <a:pos x="92" y="49"/>
                </a:cxn>
                <a:cxn ang="0">
                  <a:pos x="81" y="59"/>
                </a:cxn>
                <a:cxn ang="0">
                  <a:pos x="68" y="67"/>
                </a:cxn>
                <a:cxn ang="0">
                  <a:pos x="58" y="79"/>
                </a:cxn>
                <a:cxn ang="0">
                  <a:pos x="48" y="104"/>
                </a:cxn>
                <a:cxn ang="0">
                  <a:pos x="43" y="128"/>
                </a:cxn>
                <a:cxn ang="0">
                  <a:pos x="42" y="153"/>
                </a:cxn>
                <a:cxn ang="0">
                  <a:pos x="43" y="166"/>
                </a:cxn>
                <a:cxn ang="0">
                  <a:pos x="51" y="170"/>
                </a:cxn>
                <a:cxn ang="0">
                  <a:pos x="55" y="166"/>
                </a:cxn>
                <a:cxn ang="0">
                  <a:pos x="55" y="140"/>
                </a:cxn>
                <a:cxn ang="0">
                  <a:pos x="58" y="123"/>
                </a:cxn>
                <a:cxn ang="0">
                  <a:pos x="67" y="115"/>
                </a:cxn>
                <a:cxn ang="0">
                  <a:pos x="73" y="120"/>
                </a:cxn>
                <a:cxn ang="0">
                  <a:pos x="71" y="148"/>
                </a:cxn>
                <a:cxn ang="0">
                  <a:pos x="64" y="175"/>
                </a:cxn>
                <a:cxn ang="0">
                  <a:pos x="55" y="207"/>
                </a:cxn>
                <a:cxn ang="0">
                  <a:pos x="34" y="237"/>
                </a:cxn>
                <a:cxn ang="0">
                  <a:pos x="8" y="269"/>
                </a:cxn>
                <a:cxn ang="0">
                  <a:pos x="0" y="286"/>
                </a:cxn>
                <a:cxn ang="0">
                  <a:pos x="20" y="306"/>
                </a:cxn>
                <a:cxn ang="0">
                  <a:pos x="34" y="303"/>
                </a:cxn>
                <a:cxn ang="0">
                  <a:pos x="24" y="290"/>
                </a:cxn>
                <a:cxn ang="0">
                  <a:pos x="31" y="273"/>
                </a:cxn>
                <a:cxn ang="0">
                  <a:pos x="64" y="235"/>
                </a:cxn>
                <a:cxn ang="0">
                  <a:pos x="88" y="207"/>
                </a:cxn>
                <a:cxn ang="0">
                  <a:pos x="99" y="200"/>
                </a:cxn>
                <a:cxn ang="0">
                  <a:pos x="114" y="210"/>
                </a:cxn>
                <a:cxn ang="0">
                  <a:pos x="148" y="256"/>
                </a:cxn>
                <a:cxn ang="0">
                  <a:pos x="175" y="295"/>
                </a:cxn>
                <a:cxn ang="0">
                  <a:pos x="186" y="298"/>
                </a:cxn>
                <a:cxn ang="0">
                  <a:pos x="200" y="288"/>
                </a:cxn>
              </a:cxnLst>
              <a:rect l="0" t="0" r="r" b="b"/>
              <a:pathLst>
                <a:path w="209" h="307">
                  <a:moveTo>
                    <a:pt x="207" y="282"/>
                  </a:moveTo>
                  <a:lnTo>
                    <a:pt x="208" y="277"/>
                  </a:lnTo>
                  <a:lnTo>
                    <a:pt x="200" y="278"/>
                  </a:lnTo>
                  <a:lnTo>
                    <a:pt x="192" y="277"/>
                  </a:lnTo>
                  <a:lnTo>
                    <a:pt x="182" y="269"/>
                  </a:lnTo>
                  <a:lnTo>
                    <a:pt x="165" y="241"/>
                  </a:lnTo>
                  <a:lnTo>
                    <a:pt x="140" y="200"/>
                  </a:lnTo>
                  <a:lnTo>
                    <a:pt x="127" y="178"/>
                  </a:lnTo>
                  <a:lnTo>
                    <a:pt x="118" y="160"/>
                  </a:lnTo>
                  <a:lnTo>
                    <a:pt x="116" y="149"/>
                  </a:lnTo>
                  <a:lnTo>
                    <a:pt x="116" y="137"/>
                  </a:lnTo>
                  <a:lnTo>
                    <a:pt x="119" y="129"/>
                  </a:lnTo>
                  <a:lnTo>
                    <a:pt x="124" y="125"/>
                  </a:lnTo>
                  <a:lnTo>
                    <a:pt x="128" y="125"/>
                  </a:lnTo>
                  <a:lnTo>
                    <a:pt x="133" y="128"/>
                  </a:lnTo>
                  <a:lnTo>
                    <a:pt x="143" y="136"/>
                  </a:lnTo>
                  <a:lnTo>
                    <a:pt x="154" y="144"/>
                  </a:lnTo>
                  <a:lnTo>
                    <a:pt x="162" y="148"/>
                  </a:lnTo>
                  <a:lnTo>
                    <a:pt x="167" y="149"/>
                  </a:lnTo>
                  <a:lnTo>
                    <a:pt x="171" y="148"/>
                  </a:lnTo>
                  <a:lnTo>
                    <a:pt x="174" y="144"/>
                  </a:lnTo>
                  <a:lnTo>
                    <a:pt x="173" y="141"/>
                  </a:lnTo>
                  <a:lnTo>
                    <a:pt x="171" y="137"/>
                  </a:lnTo>
                  <a:lnTo>
                    <a:pt x="164" y="129"/>
                  </a:lnTo>
                  <a:lnTo>
                    <a:pt x="149" y="120"/>
                  </a:lnTo>
                  <a:lnTo>
                    <a:pt x="141" y="113"/>
                  </a:lnTo>
                  <a:lnTo>
                    <a:pt x="136" y="104"/>
                  </a:lnTo>
                  <a:lnTo>
                    <a:pt x="132" y="91"/>
                  </a:lnTo>
                  <a:lnTo>
                    <a:pt x="131" y="78"/>
                  </a:lnTo>
                  <a:lnTo>
                    <a:pt x="128" y="73"/>
                  </a:lnTo>
                  <a:lnTo>
                    <a:pt x="124" y="66"/>
                  </a:lnTo>
                  <a:lnTo>
                    <a:pt x="118" y="59"/>
                  </a:lnTo>
                  <a:lnTo>
                    <a:pt x="114" y="55"/>
                  </a:lnTo>
                  <a:lnTo>
                    <a:pt x="114" y="50"/>
                  </a:lnTo>
                  <a:lnTo>
                    <a:pt x="116" y="42"/>
                  </a:lnTo>
                  <a:lnTo>
                    <a:pt x="119" y="38"/>
                  </a:lnTo>
                  <a:lnTo>
                    <a:pt x="122" y="33"/>
                  </a:lnTo>
                  <a:lnTo>
                    <a:pt x="124" y="25"/>
                  </a:lnTo>
                  <a:lnTo>
                    <a:pt x="122" y="16"/>
                  </a:lnTo>
                  <a:lnTo>
                    <a:pt x="120" y="9"/>
                  </a:lnTo>
                  <a:lnTo>
                    <a:pt x="116" y="4"/>
                  </a:lnTo>
                  <a:lnTo>
                    <a:pt x="110" y="1"/>
                  </a:lnTo>
                  <a:lnTo>
                    <a:pt x="101" y="0"/>
                  </a:lnTo>
                  <a:lnTo>
                    <a:pt x="94" y="3"/>
                  </a:lnTo>
                  <a:lnTo>
                    <a:pt x="90" y="7"/>
                  </a:lnTo>
                  <a:lnTo>
                    <a:pt x="88" y="13"/>
                  </a:lnTo>
                  <a:lnTo>
                    <a:pt x="86" y="18"/>
                  </a:lnTo>
                  <a:lnTo>
                    <a:pt x="88" y="24"/>
                  </a:lnTo>
                  <a:lnTo>
                    <a:pt x="90" y="32"/>
                  </a:lnTo>
                  <a:lnTo>
                    <a:pt x="92" y="37"/>
                  </a:lnTo>
                  <a:lnTo>
                    <a:pt x="93" y="42"/>
                  </a:lnTo>
                  <a:lnTo>
                    <a:pt x="92" y="49"/>
                  </a:lnTo>
                  <a:lnTo>
                    <a:pt x="88" y="54"/>
                  </a:lnTo>
                  <a:lnTo>
                    <a:pt x="81" y="59"/>
                  </a:lnTo>
                  <a:lnTo>
                    <a:pt x="73" y="63"/>
                  </a:lnTo>
                  <a:lnTo>
                    <a:pt x="68" y="67"/>
                  </a:lnTo>
                  <a:lnTo>
                    <a:pt x="63" y="73"/>
                  </a:lnTo>
                  <a:lnTo>
                    <a:pt x="58" y="79"/>
                  </a:lnTo>
                  <a:lnTo>
                    <a:pt x="52" y="91"/>
                  </a:lnTo>
                  <a:lnTo>
                    <a:pt x="48" y="104"/>
                  </a:lnTo>
                  <a:lnTo>
                    <a:pt x="44" y="115"/>
                  </a:lnTo>
                  <a:lnTo>
                    <a:pt x="43" y="128"/>
                  </a:lnTo>
                  <a:lnTo>
                    <a:pt x="42" y="144"/>
                  </a:lnTo>
                  <a:lnTo>
                    <a:pt x="42" y="153"/>
                  </a:lnTo>
                  <a:lnTo>
                    <a:pt x="42" y="161"/>
                  </a:lnTo>
                  <a:lnTo>
                    <a:pt x="43" y="166"/>
                  </a:lnTo>
                  <a:lnTo>
                    <a:pt x="46" y="169"/>
                  </a:lnTo>
                  <a:lnTo>
                    <a:pt x="51" y="170"/>
                  </a:lnTo>
                  <a:lnTo>
                    <a:pt x="54" y="169"/>
                  </a:lnTo>
                  <a:lnTo>
                    <a:pt x="55" y="166"/>
                  </a:lnTo>
                  <a:lnTo>
                    <a:pt x="55" y="156"/>
                  </a:lnTo>
                  <a:lnTo>
                    <a:pt x="55" y="140"/>
                  </a:lnTo>
                  <a:lnTo>
                    <a:pt x="56" y="129"/>
                  </a:lnTo>
                  <a:lnTo>
                    <a:pt x="58" y="123"/>
                  </a:lnTo>
                  <a:lnTo>
                    <a:pt x="61" y="116"/>
                  </a:lnTo>
                  <a:lnTo>
                    <a:pt x="67" y="115"/>
                  </a:lnTo>
                  <a:lnTo>
                    <a:pt x="72" y="116"/>
                  </a:lnTo>
                  <a:lnTo>
                    <a:pt x="73" y="120"/>
                  </a:lnTo>
                  <a:lnTo>
                    <a:pt x="72" y="132"/>
                  </a:lnTo>
                  <a:lnTo>
                    <a:pt x="71" y="148"/>
                  </a:lnTo>
                  <a:lnTo>
                    <a:pt x="68" y="162"/>
                  </a:lnTo>
                  <a:lnTo>
                    <a:pt x="64" y="175"/>
                  </a:lnTo>
                  <a:lnTo>
                    <a:pt x="60" y="193"/>
                  </a:lnTo>
                  <a:lnTo>
                    <a:pt x="55" y="207"/>
                  </a:lnTo>
                  <a:lnTo>
                    <a:pt x="43" y="226"/>
                  </a:lnTo>
                  <a:lnTo>
                    <a:pt x="34" y="237"/>
                  </a:lnTo>
                  <a:lnTo>
                    <a:pt x="18" y="256"/>
                  </a:lnTo>
                  <a:lnTo>
                    <a:pt x="8" y="269"/>
                  </a:lnTo>
                  <a:lnTo>
                    <a:pt x="0" y="281"/>
                  </a:lnTo>
                  <a:lnTo>
                    <a:pt x="0" y="286"/>
                  </a:lnTo>
                  <a:lnTo>
                    <a:pt x="8" y="295"/>
                  </a:lnTo>
                  <a:lnTo>
                    <a:pt x="20" y="306"/>
                  </a:lnTo>
                  <a:lnTo>
                    <a:pt x="31" y="306"/>
                  </a:lnTo>
                  <a:lnTo>
                    <a:pt x="34" y="303"/>
                  </a:lnTo>
                  <a:lnTo>
                    <a:pt x="29" y="297"/>
                  </a:lnTo>
                  <a:lnTo>
                    <a:pt x="24" y="290"/>
                  </a:lnTo>
                  <a:lnTo>
                    <a:pt x="24" y="285"/>
                  </a:lnTo>
                  <a:lnTo>
                    <a:pt x="31" y="273"/>
                  </a:lnTo>
                  <a:lnTo>
                    <a:pt x="44" y="260"/>
                  </a:lnTo>
                  <a:lnTo>
                    <a:pt x="64" y="235"/>
                  </a:lnTo>
                  <a:lnTo>
                    <a:pt x="81" y="214"/>
                  </a:lnTo>
                  <a:lnTo>
                    <a:pt x="88" y="207"/>
                  </a:lnTo>
                  <a:lnTo>
                    <a:pt x="92" y="202"/>
                  </a:lnTo>
                  <a:lnTo>
                    <a:pt x="99" y="200"/>
                  </a:lnTo>
                  <a:lnTo>
                    <a:pt x="106" y="204"/>
                  </a:lnTo>
                  <a:lnTo>
                    <a:pt x="114" y="210"/>
                  </a:lnTo>
                  <a:lnTo>
                    <a:pt x="130" y="231"/>
                  </a:lnTo>
                  <a:lnTo>
                    <a:pt x="148" y="256"/>
                  </a:lnTo>
                  <a:lnTo>
                    <a:pt x="165" y="281"/>
                  </a:lnTo>
                  <a:lnTo>
                    <a:pt x="175" y="295"/>
                  </a:lnTo>
                  <a:lnTo>
                    <a:pt x="179" y="298"/>
                  </a:lnTo>
                  <a:lnTo>
                    <a:pt x="186" y="298"/>
                  </a:lnTo>
                  <a:lnTo>
                    <a:pt x="192" y="293"/>
                  </a:lnTo>
                  <a:lnTo>
                    <a:pt x="200" y="288"/>
                  </a:lnTo>
                  <a:lnTo>
                    <a:pt x="207" y="282"/>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1" name="Group 85"/>
            <p:cNvGrpSpPr>
              <a:grpSpLocks/>
            </p:cNvGrpSpPr>
            <p:nvPr/>
          </p:nvGrpSpPr>
          <p:grpSpPr bwMode="auto">
            <a:xfrm>
              <a:off x="4956" y="2328"/>
              <a:ext cx="273" cy="326"/>
              <a:chOff x="4956" y="2328"/>
              <a:chExt cx="273" cy="326"/>
            </a:xfrm>
          </p:grpSpPr>
          <p:grpSp>
            <p:nvGrpSpPr>
              <p:cNvPr id="22" name="Group 86"/>
              <p:cNvGrpSpPr>
                <a:grpSpLocks/>
              </p:cNvGrpSpPr>
              <p:nvPr/>
            </p:nvGrpSpPr>
            <p:grpSpPr bwMode="auto">
              <a:xfrm>
                <a:off x="4956" y="2328"/>
                <a:ext cx="273" cy="326"/>
                <a:chOff x="4956" y="2328"/>
                <a:chExt cx="273" cy="326"/>
              </a:xfrm>
            </p:grpSpPr>
            <p:sp>
              <p:nvSpPr>
                <p:cNvPr id="2716759" name="AutoShape 87"/>
                <p:cNvSpPr>
                  <a:spLocks noChangeArrowheads="1"/>
                </p:cNvSpPr>
                <p:nvPr/>
              </p:nvSpPr>
              <p:spPr bwMode="auto">
                <a:xfrm>
                  <a:off x="4956" y="2381"/>
                  <a:ext cx="273" cy="273"/>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6760" name="AutoShape 88"/>
                <p:cNvSpPr>
                  <a:spLocks noChangeArrowheads="1"/>
                </p:cNvSpPr>
                <p:nvPr/>
              </p:nvSpPr>
              <p:spPr bwMode="auto">
                <a:xfrm>
                  <a:off x="5022" y="2328"/>
                  <a:ext cx="207" cy="48"/>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6761" name="Oval 89"/>
              <p:cNvSpPr>
                <a:spLocks noChangeArrowheads="1"/>
              </p:cNvSpPr>
              <p:nvPr/>
            </p:nvSpPr>
            <p:spPr bwMode="auto">
              <a:xfrm>
                <a:off x="5042" y="2355"/>
                <a:ext cx="29" cy="10"/>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62" name="AutoShape 90"/>
              <p:cNvSpPr>
                <a:spLocks noChangeArrowheads="1"/>
              </p:cNvSpPr>
              <p:nvPr/>
            </p:nvSpPr>
            <p:spPr bwMode="auto">
              <a:xfrm>
                <a:off x="4988" y="2509"/>
                <a:ext cx="146" cy="58"/>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nvGrpSpPr>
          <p:cNvPr id="23" name="Group 91"/>
          <p:cNvGrpSpPr>
            <a:grpSpLocks/>
          </p:cNvGrpSpPr>
          <p:nvPr/>
        </p:nvGrpSpPr>
        <p:grpSpPr bwMode="auto">
          <a:xfrm>
            <a:off x="1255713" y="1217613"/>
            <a:ext cx="7423150" cy="1506537"/>
            <a:chOff x="791" y="643"/>
            <a:chExt cx="4676" cy="949"/>
          </a:xfrm>
        </p:grpSpPr>
        <p:sp>
          <p:nvSpPr>
            <p:cNvPr id="2716764" name="Rectangle 92"/>
            <p:cNvSpPr>
              <a:spLocks noChangeArrowheads="1"/>
            </p:cNvSpPr>
            <p:nvPr/>
          </p:nvSpPr>
          <p:spPr bwMode="auto">
            <a:xfrm>
              <a:off x="2026"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65" name="Rectangle 93"/>
            <p:cNvSpPr>
              <a:spLocks noChangeArrowheads="1"/>
            </p:cNvSpPr>
            <p:nvPr/>
          </p:nvSpPr>
          <p:spPr bwMode="auto">
            <a:xfrm>
              <a:off x="2300" y="1306"/>
              <a:ext cx="54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i="1">
                  <a:solidFill>
                    <a:schemeClr val="tx1"/>
                  </a:solidFill>
                  <a:latin typeface="FranklinGothic" charset="0"/>
                </a:rPr>
                <a:t>Time</a:t>
              </a:r>
            </a:p>
          </p:txBody>
        </p:sp>
        <p:sp>
          <p:nvSpPr>
            <p:cNvPr id="2716766" name="Line 94"/>
            <p:cNvSpPr>
              <a:spLocks noChangeShapeType="1"/>
            </p:cNvSpPr>
            <p:nvPr/>
          </p:nvSpPr>
          <p:spPr bwMode="auto">
            <a:xfrm>
              <a:off x="990" y="1165"/>
              <a:ext cx="236"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6767" name="Rectangle 95"/>
            <p:cNvSpPr>
              <a:spLocks noChangeArrowheads="1"/>
            </p:cNvSpPr>
            <p:nvPr/>
          </p:nvSpPr>
          <p:spPr bwMode="auto">
            <a:xfrm>
              <a:off x="967"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68" name="Rectangle 96"/>
            <p:cNvSpPr>
              <a:spLocks noChangeArrowheads="1"/>
            </p:cNvSpPr>
            <p:nvPr/>
          </p:nvSpPr>
          <p:spPr bwMode="auto">
            <a:xfrm>
              <a:off x="1206"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69" name="Line 97"/>
            <p:cNvSpPr>
              <a:spLocks noChangeShapeType="1"/>
            </p:cNvSpPr>
            <p:nvPr/>
          </p:nvSpPr>
          <p:spPr bwMode="auto">
            <a:xfrm>
              <a:off x="1255" y="1165"/>
              <a:ext cx="24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70" name="Line 98"/>
            <p:cNvSpPr>
              <a:spLocks noChangeShapeType="1"/>
            </p:cNvSpPr>
            <p:nvPr/>
          </p:nvSpPr>
          <p:spPr bwMode="auto">
            <a:xfrm>
              <a:off x="1244"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71" name="Rectangle 99"/>
            <p:cNvSpPr>
              <a:spLocks noChangeArrowheads="1"/>
            </p:cNvSpPr>
            <p:nvPr/>
          </p:nvSpPr>
          <p:spPr bwMode="auto">
            <a:xfrm>
              <a:off x="1749"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72" name="Rectangle 100"/>
            <p:cNvSpPr>
              <a:spLocks noChangeArrowheads="1"/>
            </p:cNvSpPr>
            <p:nvPr/>
          </p:nvSpPr>
          <p:spPr bwMode="auto">
            <a:xfrm>
              <a:off x="1480"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73" name="Line 101"/>
            <p:cNvSpPr>
              <a:spLocks noChangeShapeType="1"/>
            </p:cNvSpPr>
            <p:nvPr/>
          </p:nvSpPr>
          <p:spPr bwMode="auto">
            <a:xfrm>
              <a:off x="1508"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74" name="Line 102"/>
            <p:cNvSpPr>
              <a:spLocks noChangeShapeType="1"/>
            </p:cNvSpPr>
            <p:nvPr/>
          </p:nvSpPr>
          <p:spPr bwMode="auto">
            <a:xfrm>
              <a:off x="2036"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75" name="Line 103"/>
            <p:cNvSpPr>
              <a:spLocks noChangeShapeType="1"/>
            </p:cNvSpPr>
            <p:nvPr/>
          </p:nvSpPr>
          <p:spPr bwMode="auto">
            <a:xfrm>
              <a:off x="1522" y="1165"/>
              <a:ext cx="233"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6776" name="Line 104"/>
            <p:cNvSpPr>
              <a:spLocks noChangeShapeType="1"/>
            </p:cNvSpPr>
            <p:nvPr/>
          </p:nvSpPr>
          <p:spPr bwMode="auto">
            <a:xfrm>
              <a:off x="1784" y="1165"/>
              <a:ext cx="235" cy="2"/>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6777" name="Line 105"/>
            <p:cNvSpPr>
              <a:spLocks noChangeShapeType="1"/>
            </p:cNvSpPr>
            <p:nvPr/>
          </p:nvSpPr>
          <p:spPr bwMode="auto">
            <a:xfrm>
              <a:off x="2048" y="1165"/>
              <a:ext cx="236"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6778" name="Rectangle 106"/>
            <p:cNvSpPr>
              <a:spLocks noChangeArrowheads="1"/>
            </p:cNvSpPr>
            <p:nvPr/>
          </p:nvSpPr>
          <p:spPr bwMode="auto">
            <a:xfrm>
              <a:off x="2263"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79" name="Line 107"/>
            <p:cNvSpPr>
              <a:spLocks noChangeShapeType="1"/>
            </p:cNvSpPr>
            <p:nvPr/>
          </p:nvSpPr>
          <p:spPr bwMode="auto">
            <a:xfrm>
              <a:off x="2314" y="1165"/>
              <a:ext cx="24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80" name="Line 108"/>
            <p:cNvSpPr>
              <a:spLocks noChangeShapeType="1"/>
            </p:cNvSpPr>
            <p:nvPr/>
          </p:nvSpPr>
          <p:spPr bwMode="auto">
            <a:xfrm>
              <a:off x="2301"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81" name="Rectangle 109"/>
            <p:cNvSpPr>
              <a:spLocks noChangeArrowheads="1"/>
            </p:cNvSpPr>
            <p:nvPr/>
          </p:nvSpPr>
          <p:spPr bwMode="auto">
            <a:xfrm>
              <a:off x="2808"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82" name="Rectangle 110"/>
            <p:cNvSpPr>
              <a:spLocks noChangeArrowheads="1"/>
            </p:cNvSpPr>
            <p:nvPr/>
          </p:nvSpPr>
          <p:spPr bwMode="auto">
            <a:xfrm>
              <a:off x="2538"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83" name="Line 111"/>
            <p:cNvSpPr>
              <a:spLocks noChangeShapeType="1"/>
            </p:cNvSpPr>
            <p:nvPr/>
          </p:nvSpPr>
          <p:spPr bwMode="auto">
            <a:xfrm>
              <a:off x="2565"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84" name="Line 112"/>
            <p:cNvSpPr>
              <a:spLocks noChangeShapeType="1"/>
            </p:cNvSpPr>
            <p:nvPr/>
          </p:nvSpPr>
          <p:spPr bwMode="auto">
            <a:xfrm>
              <a:off x="3095"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85" name="Line 113"/>
            <p:cNvSpPr>
              <a:spLocks noChangeShapeType="1"/>
            </p:cNvSpPr>
            <p:nvPr/>
          </p:nvSpPr>
          <p:spPr bwMode="auto">
            <a:xfrm>
              <a:off x="2580" y="1165"/>
              <a:ext cx="231"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6786" name="Line 114"/>
            <p:cNvSpPr>
              <a:spLocks noChangeShapeType="1"/>
            </p:cNvSpPr>
            <p:nvPr/>
          </p:nvSpPr>
          <p:spPr bwMode="auto">
            <a:xfrm>
              <a:off x="2843" y="1165"/>
              <a:ext cx="233" cy="2"/>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6787" name="Line 115"/>
            <p:cNvSpPr>
              <a:spLocks noChangeShapeType="1"/>
            </p:cNvSpPr>
            <p:nvPr/>
          </p:nvSpPr>
          <p:spPr bwMode="auto">
            <a:xfrm>
              <a:off x="3106" y="1165"/>
              <a:ext cx="235"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6788" name="Rectangle 116"/>
            <p:cNvSpPr>
              <a:spLocks noChangeArrowheads="1"/>
            </p:cNvSpPr>
            <p:nvPr/>
          </p:nvSpPr>
          <p:spPr bwMode="auto">
            <a:xfrm>
              <a:off x="3082"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89" name="Rectangle 117"/>
            <p:cNvSpPr>
              <a:spLocks noChangeArrowheads="1"/>
            </p:cNvSpPr>
            <p:nvPr/>
          </p:nvSpPr>
          <p:spPr bwMode="auto">
            <a:xfrm>
              <a:off x="3321"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90" name="Line 118"/>
            <p:cNvSpPr>
              <a:spLocks noChangeShapeType="1"/>
            </p:cNvSpPr>
            <p:nvPr/>
          </p:nvSpPr>
          <p:spPr bwMode="auto">
            <a:xfrm>
              <a:off x="3372" y="1165"/>
              <a:ext cx="24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91" name="Line 119"/>
            <p:cNvSpPr>
              <a:spLocks noChangeShapeType="1"/>
            </p:cNvSpPr>
            <p:nvPr/>
          </p:nvSpPr>
          <p:spPr bwMode="auto">
            <a:xfrm>
              <a:off x="3359"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92" name="Rectangle 120"/>
            <p:cNvSpPr>
              <a:spLocks noChangeArrowheads="1"/>
            </p:cNvSpPr>
            <p:nvPr/>
          </p:nvSpPr>
          <p:spPr bwMode="auto">
            <a:xfrm>
              <a:off x="3865"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93" name="Rectangle 121"/>
            <p:cNvSpPr>
              <a:spLocks noChangeArrowheads="1"/>
            </p:cNvSpPr>
            <p:nvPr/>
          </p:nvSpPr>
          <p:spPr bwMode="auto">
            <a:xfrm>
              <a:off x="3596"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794" name="Line 122"/>
            <p:cNvSpPr>
              <a:spLocks noChangeShapeType="1"/>
            </p:cNvSpPr>
            <p:nvPr/>
          </p:nvSpPr>
          <p:spPr bwMode="auto">
            <a:xfrm>
              <a:off x="3624"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95" name="Line 123"/>
            <p:cNvSpPr>
              <a:spLocks noChangeShapeType="1"/>
            </p:cNvSpPr>
            <p:nvPr/>
          </p:nvSpPr>
          <p:spPr bwMode="auto">
            <a:xfrm>
              <a:off x="4153"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796" name="Line 124"/>
            <p:cNvSpPr>
              <a:spLocks noChangeShapeType="1"/>
            </p:cNvSpPr>
            <p:nvPr/>
          </p:nvSpPr>
          <p:spPr bwMode="auto">
            <a:xfrm>
              <a:off x="3638" y="1165"/>
              <a:ext cx="232"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6797" name="Line 125"/>
            <p:cNvSpPr>
              <a:spLocks noChangeShapeType="1"/>
            </p:cNvSpPr>
            <p:nvPr/>
          </p:nvSpPr>
          <p:spPr bwMode="auto">
            <a:xfrm>
              <a:off x="3900" y="1165"/>
              <a:ext cx="234" cy="2"/>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6798" name="Line 126"/>
            <p:cNvSpPr>
              <a:spLocks noChangeShapeType="1"/>
            </p:cNvSpPr>
            <p:nvPr/>
          </p:nvSpPr>
          <p:spPr bwMode="auto">
            <a:xfrm>
              <a:off x="4164" y="1165"/>
              <a:ext cx="236"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6799" name="Rectangle 127"/>
            <p:cNvSpPr>
              <a:spLocks noChangeArrowheads="1"/>
            </p:cNvSpPr>
            <p:nvPr/>
          </p:nvSpPr>
          <p:spPr bwMode="auto">
            <a:xfrm>
              <a:off x="4142"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800" name="Rectangle 128"/>
            <p:cNvSpPr>
              <a:spLocks noChangeArrowheads="1"/>
            </p:cNvSpPr>
            <p:nvPr/>
          </p:nvSpPr>
          <p:spPr bwMode="auto">
            <a:xfrm>
              <a:off x="4379"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801" name="Line 129"/>
            <p:cNvSpPr>
              <a:spLocks noChangeShapeType="1"/>
            </p:cNvSpPr>
            <p:nvPr/>
          </p:nvSpPr>
          <p:spPr bwMode="auto">
            <a:xfrm>
              <a:off x="4429" y="1165"/>
              <a:ext cx="246"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02" name="Line 130"/>
            <p:cNvSpPr>
              <a:spLocks noChangeShapeType="1"/>
            </p:cNvSpPr>
            <p:nvPr/>
          </p:nvSpPr>
          <p:spPr bwMode="auto">
            <a:xfrm>
              <a:off x="4419"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03" name="Rectangle 131"/>
            <p:cNvSpPr>
              <a:spLocks noChangeArrowheads="1"/>
            </p:cNvSpPr>
            <p:nvPr/>
          </p:nvSpPr>
          <p:spPr bwMode="auto">
            <a:xfrm>
              <a:off x="4923"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804" name="Rectangle 132"/>
            <p:cNvSpPr>
              <a:spLocks noChangeArrowheads="1"/>
            </p:cNvSpPr>
            <p:nvPr/>
          </p:nvSpPr>
          <p:spPr bwMode="auto">
            <a:xfrm>
              <a:off x="4654" y="113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6805" name="Line 133"/>
            <p:cNvSpPr>
              <a:spLocks noChangeShapeType="1"/>
            </p:cNvSpPr>
            <p:nvPr/>
          </p:nvSpPr>
          <p:spPr bwMode="auto">
            <a:xfrm>
              <a:off x="4682"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06" name="Line 134"/>
            <p:cNvSpPr>
              <a:spLocks noChangeShapeType="1"/>
            </p:cNvSpPr>
            <p:nvPr/>
          </p:nvSpPr>
          <p:spPr bwMode="auto">
            <a:xfrm>
              <a:off x="5211"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07" name="Line 135"/>
            <p:cNvSpPr>
              <a:spLocks noChangeShapeType="1"/>
            </p:cNvSpPr>
            <p:nvPr/>
          </p:nvSpPr>
          <p:spPr bwMode="auto">
            <a:xfrm>
              <a:off x="4695" y="1165"/>
              <a:ext cx="233"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6808" name="Line 136"/>
            <p:cNvSpPr>
              <a:spLocks noChangeShapeType="1"/>
            </p:cNvSpPr>
            <p:nvPr/>
          </p:nvSpPr>
          <p:spPr bwMode="auto">
            <a:xfrm>
              <a:off x="4958" y="1165"/>
              <a:ext cx="235" cy="2"/>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6809" name="Rectangle 137"/>
            <p:cNvSpPr>
              <a:spLocks noChangeArrowheads="1"/>
            </p:cNvSpPr>
            <p:nvPr/>
          </p:nvSpPr>
          <p:spPr bwMode="auto">
            <a:xfrm>
              <a:off x="791" y="655"/>
              <a:ext cx="562"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6 PM</a:t>
              </a:r>
            </a:p>
          </p:txBody>
        </p:sp>
        <p:sp>
          <p:nvSpPr>
            <p:cNvPr id="2716810" name="Line 138"/>
            <p:cNvSpPr>
              <a:spLocks noChangeShapeType="1"/>
            </p:cNvSpPr>
            <p:nvPr/>
          </p:nvSpPr>
          <p:spPr bwMode="auto">
            <a:xfrm>
              <a:off x="983" y="881"/>
              <a:ext cx="0" cy="167"/>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11" name="Rectangle 139"/>
            <p:cNvSpPr>
              <a:spLocks noChangeArrowheads="1"/>
            </p:cNvSpPr>
            <p:nvPr/>
          </p:nvSpPr>
          <p:spPr bwMode="auto">
            <a:xfrm>
              <a:off x="1428" y="666"/>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7</a:t>
              </a:r>
            </a:p>
          </p:txBody>
        </p:sp>
        <p:sp>
          <p:nvSpPr>
            <p:cNvPr id="2716812" name="Rectangle 140"/>
            <p:cNvSpPr>
              <a:spLocks noChangeArrowheads="1"/>
            </p:cNvSpPr>
            <p:nvPr/>
          </p:nvSpPr>
          <p:spPr bwMode="auto">
            <a:xfrm>
              <a:off x="1940" y="661"/>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8</a:t>
              </a:r>
            </a:p>
          </p:txBody>
        </p:sp>
        <p:sp>
          <p:nvSpPr>
            <p:cNvPr id="2716813" name="Rectangle 141"/>
            <p:cNvSpPr>
              <a:spLocks noChangeArrowheads="1"/>
            </p:cNvSpPr>
            <p:nvPr/>
          </p:nvSpPr>
          <p:spPr bwMode="auto">
            <a:xfrm>
              <a:off x="2474" y="678"/>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9</a:t>
              </a:r>
            </a:p>
          </p:txBody>
        </p:sp>
        <p:sp>
          <p:nvSpPr>
            <p:cNvPr id="2716814" name="Rectangle 142"/>
            <p:cNvSpPr>
              <a:spLocks noChangeArrowheads="1"/>
            </p:cNvSpPr>
            <p:nvPr/>
          </p:nvSpPr>
          <p:spPr bwMode="auto">
            <a:xfrm>
              <a:off x="2957" y="66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10</a:t>
              </a:r>
            </a:p>
          </p:txBody>
        </p:sp>
        <p:sp>
          <p:nvSpPr>
            <p:cNvPr id="2716815" name="Rectangle 143"/>
            <p:cNvSpPr>
              <a:spLocks noChangeArrowheads="1"/>
            </p:cNvSpPr>
            <p:nvPr/>
          </p:nvSpPr>
          <p:spPr bwMode="auto">
            <a:xfrm>
              <a:off x="3514" y="666"/>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11</a:t>
              </a:r>
            </a:p>
          </p:txBody>
        </p:sp>
        <p:sp>
          <p:nvSpPr>
            <p:cNvPr id="2716816" name="Rectangle 144"/>
            <p:cNvSpPr>
              <a:spLocks noChangeArrowheads="1"/>
            </p:cNvSpPr>
            <p:nvPr/>
          </p:nvSpPr>
          <p:spPr bwMode="auto">
            <a:xfrm>
              <a:off x="3970" y="649"/>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12</a:t>
              </a:r>
            </a:p>
          </p:txBody>
        </p:sp>
        <p:sp>
          <p:nvSpPr>
            <p:cNvPr id="2716817" name="Rectangle 145"/>
            <p:cNvSpPr>
              <a:spLocks noChangeArrowheads="1"/>
            </p:cNvSpPr>
            <p:nvPr/>
          </p:nvSpPr>
          <p:spPr bwMode="auto">
            <a:xfrm>
              <a:off x="4580" y="660"/>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a:t>
              </a:r>
            </a:p>
          </p:txBody>
        </p:sp>
        <p:sp>
          <p:nvSpPr>
            <p:cNvPr id="2716818" name="Line 146"/>
            <p:cNvSpPr>
              <a:spLocks noChangeShapeType="1"/>
            </p:cNvSpPr>
            <p:nvPr/>
          </p:nvSpPr>
          <p:spPr bwMode="auto">
            <a:xfrm>
              <a:off x="990" y="978"/>
              <a:ext cx="4203"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16819" name="Rectangle 147"/>
            <p:cNvSpPr>
              <a:spLocks noChangeArrowheads="1"/>
            </p:cNvSpPr>
            <p:nvPr/>
          </p:nvSpPr>
          <p:spPr bwMode="auto">
            <a:xfrm>
              <a:off x="4894" y="643"/>
              <a:ext cx="57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2 AM</a:t>
              </a:r>
            </a:p>
          </p:txBody>
        </p:sp>
        <p:sp>
          <p:nvSpPr>
            <p:cNvPr id="2716820" name="Line 148"/>
            <p:cNvSpPr>
              <a:spLocks noChangeShapeType="1"/>
            </p:cNvSpPr>
            <p:nvPr/>
          </p:nvSpPr>
          <p:spPr bwMode="auto">
            <a:xfrm>
              <a:off x="1772"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21" name="Line 149"/>
            <p:cNvSpPr>
              <a:spLocks noChangeShapeType="1"/>
            </p:cNvSpPr>
            <p:nvPr/>
          </p:nvSpPr>
          <p:spPr bwMode="auto">
            <a:xfrm>
              <a:off x="3888"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22" name="Line 150"/>
            <p:cNvSpPr>
              <a:spLocks noChangeShapeType="1"/>
            </p:cNvSpPr>
            <p:nvPr/>
          </p:nvSpPr>
          <p:spPr bwMode="auto">
            <a:xfrm>
              <a:off x="2830"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6823" name="Line 151"/>
            <p:cNvSpPr>
              <a:spLocks noChangeShapeType="1"/>
            </p:cNvSpPr>
            <p:nvPr/>
          </p:nvSpPr>
          <p:spPr bwMode="auto">
            <a:xfrm>
              <a:off x="4946" y="1073"/>
              <a:ext cx="0" cy="19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2716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6675"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18722" name="Rectangle 2"/>
          <p:cNvSpPr>
            <a:spLocks noGrp="1" noChangeArrowheads="1"/>
          </p:cNvSpPr>
          <p:nvPr>
            <p:ph type="title"/>
          </p:nvPr>
        </p:nvSpPr>
        <p:spPr/>
        <p:txBody>
          <a:bodyPr/>
          <a:lstStyle/>
          <a:p>
            <a:r>
              <a:rPr lang="en-US" smtClean="0"/>
              <a:t>Pipelined Laundry</a:t>
            </a:r>
            <a:endParaRPr lang="en-US"/>
          </a:p>
        </p:txBody>
      </p:sp>
      <p:sp>
        <p:nvSpPr>
          <p:cNvPr id="2718723" name="Rectangle 3"/>
          <p:cNvSpPr>
            <a:spLocks noGrp="1" noChangeArrowheads="1"/>
          </p:cNvSpPr>
          <p:nvPr>
            <p:ph type="body" idx="1"/>
          </p:nvPr>
        </p:nvSpPr>
        <p:spPr>
          <a:xfrm>
            <a:off x="1447800" y="1143000"/>
            <a:ext cx="7239000" cy="521335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solidFill>
                  <a:schemeClr val="accent1"/>
                </a:solidFill>
              </a:rPr>
              <a:t>Pipelined laundry takes </a:t>
            </a:r>
            <a:br>
              <a:rPr lang="en-US" dirty="0" smtClean="0">
                <a:solidFill>
                  <a:schemeClr val="accent1"/>
                </a:solidFill>
              </a:rPr>
            </a:br>
            <a:r>
              <a:rPr lang="en-US" dirty="0" smtClean="0">
                <a:solidFill>
                  <a:schemeClr val="accent1"/>
                </a:solidFill>
              </a:rPr>
              <a:t>3.5 hours for 4 loads! </a:t>
            </a:r>
            <a:endParaRPr lang="en-US" dirty="0">
              <a:solidFill>
                <a:schemeClr val="accent1"/>
              </a:solidFill>
            </a:endParaRPr>
          </a:p>
        </p:txBody>
      </p:sp>
      <p:grpSp>
        <p:nvGrpSpPr>
          <p:cNvPr id="2" name="Group 4"/>
          <p:cNvGrpSpPr>
            <a:grpSpLocks/>
          </p:cNvGrpSpPr>
          <p:nvPr/>
        </p:nvGrpSpPr>
        <p:grpSpPr bwMode="auto">
          <a:xfrm>
            <a:off x="931863" y="2114550"/>
            <a:ext cx="928687" cy="3740150"/>
            <a:chOff x="587" y="1332"/>
            <a:chExt cx="585" cy="2356"/>
          </a:xfrm>
        </p:grpSpPr>
        <p:sp>
          <p:nvSpPr>
            <p:cNvPr id="2718725" name="Rectangle 5"/>
            <p:cNvSpPr>
              <a:spLocks noChangeArrowheads="1"/>
            </p:cNvSpPr>
            <p:nvPr/>
          </p:nvSpPr>
          <p:spPr bwMode="auto">
            <a:xfrm>
              <a:off x="587" y="1332"/>
              <a:ext cx="263" cy="235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718726" name="Line 6"/>
            <p:cNvSpPr>
              <a:spLocks noChangeShapeType="1"/>
            </p:cNvSpPr>
            <p:nvPr/>
          </p:nvSpPr>
          <p:spPr bwMode="auto">
            <a:xfrm flipH="1">
              <a:off x="834" y="1523"/>
              <a:ext cx="17" cy="1298"/>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18727" name="Freeform 7"/>
            <p:cNvSpPr>
              <a:spLocks/>
            </p:cNvSpPr>
            <p:nvPr/>
          </p:nvSpPr>
          <p:spPr bwMode="auto">
            <a:xfrm>
              <a:off x="926" y="2011"/>
              <a:ext cx="211"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8728" name="Rectangle 8"/>
            <p:cNvSpPr>
              <a:spLocks noChangeArrowheads="1"/>
            </p:cNvSpPr>
            <p:nvPr/>
          </p:nvSpPr>
          <p:spPr bwMode="auto">
            <a:xfrm>
              <a:off x="914" y="1968"/>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B</a:t>
              </a:r>
            </a:p>
          </p:txBody>
        </p:sp>
        <p:sp>
          <p:nvSpPr>
            <p:cNvPr id="2718729" name="Freeform 9"/>
            <p:cNvSpPr>
              <a:spLocks/>
            </p:cNvSpPr>
            <p:nvPr/>
          </p:nvSpPr>
          <p:spPr bwMode="auto">
            <a:xfrm>
              <a:off x="932" y="2322"/>
              <a:ext cx="210"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8730" name="Rectangle 10"/>
            <p:cNvSpPr>
              <a:spLocks noChangeArrowheads="1"/>
            </p:cNvSpPr>
            <p:nvPr/>
          </p:nvSpPr>
          <p:spPr bwMode="auto">
            <a:xfrm>
              <a:off x="919" y="2278"/>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C</a:t>
              </a:r>
            </a:p>
          </p:txBody>
        </p:sp>
        <p:sp>
          <p:nvSpPr>
            <p:cNvPr id="2718731" name="Freeform 11"/>
            <p:cNvSpPr>
              <a:spLocks/>
            </p:cNvSpPr>
            <p:nvPr/>
          </p:nvSpPr>
          <p:spPr bwMode="auto">
            <a:xfrm>
              <a:off x="932" y="2646"/>
              <a:ext cx="210"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8732" name="Rectangle 12"/>
            <p:cNvSpPr>
              <a:spLocks noChangeArrowheads="1"/>
            </p:cNvSpPr>
            <p:nvPr/>
          </p:nvSpPr>
          <p:spPr bwMode="auto">
            <a:xfrm>
              <a:off x="919" y="2602"/>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D</a:t>
              </a:r>
            </a:p>
          </p:txBody>
        </p:sp>
        <p:sp>
          <p:nvSpPr>
            <p:cNvPr id="2718733" name="Freeform 13"/>
            <p:cNvSpPr>
              <a:spLocks/>
            </p:cNvSpPr>
            <p:nvPr/>
          </p:nvSpPr>
          <p:spPr bwMode="auto">
            <a:xfrm>
              <a:off x="926" y="1617"/>
              <a:ext cx="211"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hlink"/>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18734" name="Rectangle 14"/>
            <p:cNvSpPr>
              <a:spLocks noChangeArrowheads="1"/>
            </p:cNvSpPr>
            <p:nvPr/>
          </p:nvSpPr>
          <p:spPr bwMode="auto">
            <a:xfrm>
              <a:off x="914" y="1573"/>
              <a:ext cx="25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bg1"/>
                  </a:solidFill>
                  <a:latin typeface="FranklinGothic" charset="0"/>
                </a:rPr>
                <a:t>A</a:t>
              </a:r>
            </a:p>
          </p:txBody>
        </p:sp>
      </p:grpSp>
      <p:grpSp>
        <p:nvGrpSpPr>
          <p:cNvPr id="3" name="Group 15"/>
          <p:cNvGrpSpPr>
            <a:grpSpLocks/>
          </p:cNvGrpSpPr>
          <p:nvPr/>
        </p:nvGrpSpPr>
        <p:grpSpPr bwMode="auto">
          <a:xfrm>
            <a:off x="1954213" y="2501900"/>
            <a:ext cx="2603500" cy="2079625"/>
            <a:chOff x="1231" y="1576"/>
            <a:chExt cx="1640" cy="1310"/>
          </a:xfrm>
        </p:grpSpPr>
        <p:sp>
          <p:nvSpPr>
            <p:cNvPr id="2718736" name="AutoShape 16"/>
            <p:cNvSpPr>
              <a:spLocks noChangeArrowheads="1"/>
            </p:cNvSpPr>
            <p:nvPr/>
          </p:nvSpPr>
          <p:spPr bwMode="auto">
            <a:xfrm>
              <a:off x="1482" y="1955"/>
              <a:ext cx="185"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37" name="AutoShape 17"/>
            <p:cNvSpPr>
              <a:spLocks noChangeArrowheads="1"/>
            </p:cNvSpPr>
            <p:nvPr/>
          </p:nvSpPr>
          <p:spPr bwMode="auto">
            <a:xfrm>
              <a:off x="1527" y="1903"/>
              <a:ext cx="140"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38" name="AutoShape 18"/>
            <p:cNvSpPr>
              <a:spLocks noChangeArrowheads="1"/>
            </p:cNvSpPr>
            <p:nvPr/>
          </p:nvSpPr>
          <p:spPr bwMode="auto">
            <a:xfrm>
              <a:off x="1519" y="1975"/>
              <a:ext cx="95" cy="15"/>
            </a:xfrm>
            <a:prstGeom prst="parallelogram">
              <a:avLst>
                <a:gd name="adj" fmla="val 15830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4" name="Group 19"/>
            <p:cNvGrpSpPr>
              <a:grpSpLocks/>
            </p:cNvGrpSpPr>
            <p:nvPr/>
          </p:nvGrpSpPr>
          <p:grpSpPr bwMode="auto">
            <a:xfrm>
              <a:off x="1940" y="1938"/>
              <a:ext cx="179" cy="257"/>
              <a:chOff x="2183" y="1938"/>
              <a:chExt cx="201" cy="257"/>
            </a:xfrm>
          </p:grpSpPr>
          <p:sp>
            <p:nvSpPr>
              <p:cNvPr id="2718740" name="Freeform 20"/>
              <p:cNvSpPr>
                <a:spLocks/>
              </p:cNvSpPr>
              <p:nvPr/>
            </p:nvSpPr>
            <p:spPr bwMode="auto">
              <a:xfrm>
                <a:off x="2312" y="2057"/>
                <a:ext cx="60" cy="138"/>
              </a:xfrm>
              <a:custGeom>
                <a:avLst/>
                <a:gdLst/>
                <a:ahLst/>
                <a:cxnLst>
                  <a:cxn ang="0">
                    <a:pos x="43" y="0"/>
                  </a:cxn>
                  <a:cxn ang="0">
                    <a:pos x="59" y="0"/>
                  </a:cxn>
                  <a:cxn ang="0">
                    <a:pos x="16" y="137"/>
                  </a:cxn>
                  <a:cxn ang="0">
                    <a:pos x="0" y="137"/>
                  </a:cxn>
                  <a:cxn ang="0">
                    <a:pos x="43" y="0"/>
                  </a:cxn>
                </a:cxnLst>
                <a:rect l="0" t="0" r="r" b="b"/>
                <a:pathLst>
                  <a:path w="60" h="138">
                    <a:moveTo>
                      <a:pt x="43" y="0"/>
                    </a:moveTo>
                    <a:lnTo>
                      <a:pt x="59" y="0"/>
                    </a:lnTo>
                    <a:lnTo>
                      <a:pt x="16" y="137"/>
                    </a:lnTo>
                    <a:lnTo>
                      <a:pt x="0" y="137"/>
                    </a:lnTo>
                    <a:lnTo>
                      <a:pt x="43"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8741" name="Rectangle 21"/>
              <p:cNvSpPr>
                <a:spLocks noChangeArrowheads="1"/>
              </p:cNvSpPr>
              <p:nvPr/>
            </p:nvSpPr>
            <p:spPr bwMode="auto">
              <a:xfrm>
                <a:off x="2308" y="2057"/>
                <a:ext cx="76"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42" name="Rectangle 22"/>
              <p:cNvSpPr>
                <a:spLocks noChangeArrowheads="1"/>
              </p:cNvSpPr>
              <p:nvPr/>
            </p:nvSpPr>
            <p:spPr bwMode="auto">
              <a:xfrm>
                <a:off x="2314" y="2115"/>
                <a:ext cx="57"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43" name="Rectangle 23"/>
              <p:cNvSpPr>
                <a:spLocks noChangeArrowheads="1"/>
              </p:cNvSpPr>
              <p:nvPr/>
            </p:nvSpPr>
            <p:spPr bwMode="auto">
              <a:xfrm>
                <a:off x="2183" y="2115"/>
                <a:ext cx="75"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44" name="Oval 24"/>
              <p:cNvSpPr>
                <a:spLocks noChangeArrowheads="1"/>
              </p:cNvSpPr>
              <p:nvPr/>
            </p:nvSpPr>
            <p:spPr bwMode="auto">
              <a:xfrm>
                <a:off x="2242" y="1938"/>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8745" name="Freeform 25"/>
              <p:cNvSpPr>
                <a:spLocks/>
              </p:cNvSpPr>
              <p:nvPr/>
            </p:nvSpPr>
            <p:spPr bwMode="auto">
              <a:xfrm>
                <a:off x="2183" y="1983"/>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8746" name="Freeform 26"/>
            <p:cNvSpPr>
              <a:spLocks/>
            </p:cNvSpPr>
            <p:nvPr/>
          </p:nvSpPr>
          <p:spPr bwMode="auto">
            <a:xfrm>
              <a:off x="2173" y="1913"/>
              <a:ext cx="178" cy="292"/>
            </a:xfrm>
            <a:custGeom>
              <a:avLst/>
              <a:gdLst/>
              <a:ahLst/>
              <a:cxnLst>
                <a:cxn ang="0">
                  <a:pos x="199" y="263"/>
                </a:cxn>
                <a:cxn ang="0">
                  <a:pos x="184" y="263"/>
                </a:cxn>
                <a:cxn ang="0">
                  <a:pos x="158" y="230"/>
                </a:cxn>
                <a:cxn ang="0">
                  <a:pos x="121" y="169"/>
                </a:cxn>
                <a:cxn ang="0">
                  <a:pos x="111" y="142"/>
                </a:cxn>
                <a:cxn ang="0">
                  <a:pos x="114" y="123"/>
                </a:cxn>
                <a:cxn ang="0">
                  <a:pos x="123" y="119"/>
                </a:cxn>
                <a:cxn ang="0">
                  <a:pos x="136" y="129"/>
                </a:cxn>
                <a:cxn ang="0">
                  <a:pos x="155" y="140"/>
                </a:cxn>
                <a:cxn ang="0">
                  <a:pos x="164" y="140"/>
                </a:cxn>
                <a:cxn ang="0">
                  <a:pos x="165" y="134"/>
                </a:cxn>
                <a:cxn ang="0">
                  <a:pos x="156" y="123"/>
                </a:cxn>
                <a:cxn ang="0">
                  <a:pos x="135" y="108"/>
                </a:cxn>
                <a:cxn ang="0">
                  <a:pos x="126" y="87"/>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2"/>
                </a:cxn>
                <a:cxn ang="0">
                  <a:pos x="40" y="146"/>
                </a:cxn>
                <a:cxn ang="0">
                  <a:pos x="41" y="158"/>
                </a:cxn>
                <a:cxn ang="0">
                  <a:pos x="49" y="162"/>
                </a:cxn>
                <a:cxn ang="0">
                  <a:pos x="53" y="158"/>
                </a:cxn>
                <a:cxn ang="0">
                  <a:pos x="53" y="133"/>
                </a:cxn>
                <a:cxn ang="0">
                  <a:pos x="55" y="117"/>
                </a:cxn>
                <a:cxn ang="0">
                  <a:pos x="64" y="109"/>
                </a:cxn>
                <a:cxn ang="0">
                  <a:pos x="70" y="114"/>
                </a:cxn>
                <a:cxn ang="0">
                  <a:pos x="68" y="140"/>
                </a:cxn>
                <a:cxn ang="0">
                  <a:pos x="61" y="167"/>
                </a:cxn>
                <a:cxn ang="0">
                  <a:pos x="53" y="197"/>
                </a:cxn>
                <a:cxn ang="0">
                  <a:pos x="33" y="226"/>
                </a:cxn>
                <a:cxn ang="0">
                  <a:pos x="8" y="256"/>
                </a:cxn>
                <a:cxn ang="0">
                  <a:pos x="0" y="272"/>
                </a:cxn>
                <a:cxn ang="0">
                  <a:pos x="19" y="291"/>
                </a:cxn>
                <a:cxn ang="0">
                  <a:pos x="33" y="288"/>
                </a:cxn>
                <a:cxn ang="0">
                  <a:pos x="23" y="276"/>
                </a:cxn>
                <a:cxn ang="0">
                  <a:pos x="30" y="260"/>
                </a:cxn>
                <a:cxn ang="0">
                  <a:pos x="61" y="223"/>
                </a:cxn>
                <a:cxn ang="0">
                  <a:pos x="84" y="197"/>
                </a:cxn>
                <a:cxn ang="0">
                  <a:pos x="95" y="191"/>
                </a:cxn>
                <a:cxn ang="0">
                  <a:pos x="109" y="199"/>
                </a:cxn>
                <a:cxn ang="0">
                  <a:pos x="141" y="243"/>
                </a:cxn>
                <a:cxn ang="0">
                  <a:pos x="168" y="281"/>
                </a:cxn>
                <a:cxn ang="0">
                  <a:pos x="178" y="283"/>
                </a:cxn>
                <a:cxn ang="0">
                  <a:pos x="191" y="273"/>
                </a:cxn>
              </a:cxnLst>
              <a:rect l="0" t="0" r="r" b="b"/>
              <a:pathLst>
                <a:path w="200" h="292">
                  <a:moveTo>
                    <a:pt x="198" y="268"/>
                  </a:moveTo>
                  <a:lnTo>
                    <a:pt x="199" y="263"/>
                  </a:lnTo>
                  <a:lnTo>
                    <a:pt x="191" y="265"/>
                  </a:lnTo>
                  <a:lnTo>
                    <a:pt x="184" y="263"/>
                  </a:lnTo>
                  <a:lnTo>
                    <a:pt x="174" y="256"/>
                  </a:lnTo>
                  <a:lnTo>
                    <a:pt x="158" y="230"/>
                  </a:lnTo>
                  <a:lnTo>
                    <a:pt x="134" y="191"/>
                  </a:lnTo>
                  <a:lnTo>
                    <a:pt x="121" y="169"/>
                  </a:lnTo>
                  <a:lnTo>
                    <a:pt x="113" y="152"/>
                  </a:lnTo>
                  <a:lnTo>
                    <a:pt x="111" y="142"/>
                  </a:lnTo>
                  <a:lnTo>
                    <a:pt x="111" y="130"/>
                  </a:lnTo>
                  <a:lnTo>
                    <a:pt x="114" y="123"/>
                  </a:lnTo>
                  <a:lnTo>
                    <a:pt x="119" y="119"/>
                  </a:lnTo>
                  <a:lnTo>
                    <a:pt x="123" y="119"/>
                  </a:lnTo>
                  <a:lnTo>
                    <a:pt x="128" y="122"/>
                  </a:lnTo>
                  <a:lnTo>
                    <a:pt x="136" y="129"/>
                  </a:lnTo>
                  <a:lnTo>
                    <a:pt x="148" y="137"/>
                  </a:lnTo>
                  <a:lnTo>
                    <a:pt x="155" y="140"/>
                  </a:lnTo>
                  <a:lnTo>
                    <a:pt x="160" y="142"/>
                  </a:lnTo>
                  <a:lnTo>
                    <a:pt x="164" y="140"/>
                  </a:lnTo>
                  <a:lnTo>
                    <a:pt x="166" y="137"/>
                  </a:lnTo>
                  <a:lnTo>
                    <a:pt x="165" y="134"/>
                  </a:lnTo>
                  <a:lnTo>
                    <a:pt x="164" y="130"/>
                  </a:lnTo>
                  <a:lnTo>
                    <a:pt x="156" y="123"/>
                  </a:lnTo>
                  <a:lnTo>
                    <a:pt x="143" y="114"/>
                  </a:lnTo>
                  <a:lnTo>
                    <a:pt x="135" y="108"/>
                  </a:lnTo>
                  <a:lnTo>
                    <a:pt x="130" y="99"/>
                  </a:lnTo>
                  <a:lnTo>
                    <a:pt x="126" y="87"/>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7"/>
                  </a:lnTo>
                  <a:lnTo>
                    <a:pt x="46" y="99"/>
                  </a:lnTo>
                  <a:lnTo>
                    <a:pt x="43" y="109"/>
                  </a:lnTo>
                  <a:lnTo>
                    <a:pt x="41" y="122"/>
                  </a:lnTo>
                  <a:lnTo>
                    <a:pt x="40" y="137"/>
                  </a:lnTo>
                  <a:lnTo>
                    <a:pt x="40" y="146"/>
                  </a:lnTo>
                  <a:lnTo>
                    <a:pt x="40" y="153"/>
                  </a:lnTo>
                  <a:lnTo>
                    <a:pt x="41" y="158"/>
                  </a:lnTo>
                  <a:lnTo>
                    <a:pt x="44" y="161"/>
                  </a:lnTo>
                  <a:lnTo>
                    <a:pt x="49" y="162"/>
                  </a:lnTo>
                  <a:lnTo>
                    <a:pt x="51" y="161"/>
                  </a:lnTo>
                  <a:lnTo>
                    <a:pt x="53" y="158"/>
                  </a:lnTo>
                  <a:lnTo>
                    <a:pt x="53" y="148"/>
                  </a:lnTo>
                  <a:lnTo>
                    <a:pt x="53" y="133"/>
                  </a:lnTo>
                  <a:lnTo>
                    <a:pt x="54" y="123"/>
                  </a:lnTo>
                  <a:lnTo>
                    <a:pt x="55" y="117"/>
                  </a:lnTo>
                  <a:lnTo>
                    <a:pt x="59" y="110"/>
                  </a:lnTo>
                  <a:lnTo>
                    <a:pt x="64" y="109"/>
                  </a:lnTo>
                  <a:lnTo>
                    <a:pt x="69" y="110"/>
                  </a:lnTo>
                  <a:lnTo>
                    <a:pt x="70" y="114"/>
                  </a:lnTo>
                  <a:lnTo>
                    <a:pt x="69" y="125"/>
                  </a:lnTo>
                  <a:lnTo>
                    <a:pt x="68" y="140"/>
                  </a:lnTo>
                  <a:lnTo>
                    <a:pt x="65" y="154"/>
                  </a:lnTo>
                  <a:lnTo>
                    <a:pt x="61" y="167"/>
                  </a:lnTo>
                  <a:lnTo>
                    <a:pt x="58" y="183"/>
                  </a:lnTo>
                  <a:lnTo>
                    <a:pt x="53" y="197"/>
                  </a:lnTo>
                  <a:lnTo>
                    <a:pt x="41" y="214"/>
                  </a:lnTo>
                  <a:lnTo>
                    <a:pt x="33" y="226"/>
                  </a:lnTo>
                  <a:lnTo>
                    <a:pt x="18" y="243"/>
                  </a:lnTo>
                  <a:lnTo>
                    <a:pt x="8" y="256"/>
                  </a:lnTo>
                  <a:lnTo>
                    <a:pt x="0" y="267"/>
                  </a:lnTo>
                  <a:lnTo>
                    <a:pt x="0" y="272"/>
                  </a:lnTo>
                  <a:lnTo>
                    <a:pt x="8" y="281"/>
                  </a:lnTo>
                  <a:lnTo>
                    <a:pt x="19" y="291"/>
                  </a:lnTo>
                  <a:lnTo>
                    <a:pt x="30" y="291"/>
                  </a:lnTo>
                  <a:lnTo>
                    <a:pt x="33" y="288"/>
                  </a:lnTo>
                  <a:lnTo>
                    <a:pt x="28" y="282"/>
                  </a:lnTo>
                  <a:lnTo>
                    <a:pt x="23" y="276"/>
                  </a:lnTo>
                  <a:lnTo>
                    <a:pt x="23" y="271"/>
                  </a:lnTo>
                  <a:lnTo>
                    <a:pt x="30" y="260"/>
                  </a:lnTo>
                  <a:lnTo>
                    <a:pt x="43" y="247"/>
                  </a:lnTo>
                  <a:lnTo>
                    <a:pt x="61" y="223"/>
                  </a:lnTo>
                  <a:lnTo>
                    <a:pt x="78" y="203"/>
                  </a:lnTo>
                  <a:lnTo>
                    <a:pt x="84" y="197"/>
                  </a:lnTo>
                  <a:lnTo>
                    <a:pt x="88" y="192"/>
                  </a:lnTo>
                  <a:lnTo>
                    <a:pt x="95" y="191"/>
                  </a:lnTo>
                  <a:lnTo>
                    <a:pt x="101" y="194"/>
                  </a:lnTo>
                  <a:lnTo>
                    <a:pt x="109" y="199"/>
                  </a:lnTo>
                  <a:lnTo>
                    <a:pt x="124" y="220"/>
                  </a:lnTo>
                  <a:lnTo>
                    <a:pt x="141" y="243"/>
                  </a:lnTo>
                  <a:lnTo>
                    <a:pt x="158" y="267"/>
                  </a:lnTo>
                  <a:lnTo>
                    <a:pt x="168" y="281"/>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5" name="Group 27"/>
            <p:cNvGrpSpPr>
              <a:grpSpLocks/>
            </p:cNvGrpSpPr>
            <p:nvPr/>
          </p:nvGrpSpPr>
          <p:grpSpPr bwMode="auto">
            <a:xfrm>
              <a:off x="1672" y="1903"/>
              <a:ext cx="231" cy="311"/>
              <a:chOff x="1881" y="1903"/>
              <a:chExt cx="260" cy="311"/>
            </a:xfrm>
          </p:grpSpPr>
          <p:grpSp>
            <p:nvGrpSpPr>
              <p:cNvPr id="6" name="Group 28"/>
              <p:cNvGrpSpPr>
                <a:grpSpLocks/>
              </p:cNvGrpSpPr>
              <p:nvPr/>
            </p:nvGrpSpPr>
            <p:grpSpPr bwMode="auto">
              <a:xfrm>
                <a:off x="1881" y="1903"/>
                <a:ext cx="260" cy="311"/>
                <a:chOff x="1881" y="1903"/>
                <a:chExt cx="260" cy="311"/>
              </a:xfrm>
            </p:grpSpPr>
            <p:sp>
              <p:nvSpPr>
                <p:cNvPr id="2718749" name="AutoShape 29"/>
                <p:cNvSpPr>
                  <a:spLocks noChangeArrowheads="1"/>
                </p:cNvSpPr>
                <p:nvPr/>
              </p:nvSpPr>
              <p:spPr bwMode="auto">
                <a:xfrm>
                  <a:off x="1881" y="1955"/>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50" name="AutoShape 30"/>
                <p:cNvSpPr>
                  <a:spLocks noChangeArrowheads="1"/>
                </p:cNvSpPr>
                <p:nvPr/>
              </p:nvSpPr>
              <p:spPr bwMode="auto">
                <a:xfrm>
                  <a:off x="1944" y="1903"/>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751" name="Oval 31"/>
              <p:cNvSpPr>
                <a:spLocks noChangeArrowheads="1"/>
              </p:cNvSpPr>
              <p:nvPr/>
            </p:nvSpPr>
            <p:spPr bwMode="auto">
              <a:xfrm>
                <a:off x="1964" y="1930"/>
                <a:ext cx="25"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752" name="AutoShape 32"/>
              <p:cNvSpPr>
                <a:spLocks noChangeArrowheads="1"/>
              </p:cNvSpPr>
              <p:nvPr/>
            </p:nvSpPr>
            <p:spPr bwMode="auto">
              <a:xfrm>
                <a:off x="1912" y="2077"/>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753" name="AutoShape 33"/>
            <p:cNvSpPr>
              <a:spLocks noChangeArrowheads="1"/>
            </p:cNvSpPr>
            <p:nvPr/>
          </p:nvSpPr>
          <p:spPr bwMode="auto">
            <a:xfrm>
              <a:off x="1735" y="2288"/>
              <a:ext cx="183"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54" name="AutoShape 34"/>
            <p:cNvSpPr>
              <a:spLocks noChangeArrowheads="1"/>
            </p:cNvSpPr>
            <p:nvPr/>
          </p:nvSpPr>
          <p:spPr bwMode="auto">
            <a:xfrm>
              <a:off x="1780" y="2237"/>
              <a:ext cx="138" cy="4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55" name="AutoShape 35"/>
            <p:cNvSpPr>
              <a:spLocks noChangeArrowheads="1"/>
            </p:cNvSpPr>
            <p:nvPr/>
          </p:nvSpPr>
          <p:spPr bwMode="auto">
            <a:xfrm>
              <a:off x="1772" y="2308"/>
              <a:ext cx="94" cy="15"/>
            </a:xfrm>
            <a:prstGeom prst="parallelogram">
              <a:avLst>
                <a:gd name="adj" fmla="val 156638"/>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36"/>
            <p:cNvGrpSpPr>
              <a:grpSpLocks/>
            </p:cNvGrpSpPr>
            <p:nvPr/>
          </p:nvGrpSpPr>
          <p:grpSpPr bwMode="auto">
            <a:xfrm>
              <a:off x="2202" y="2277"/>
              <a:ext cx="179" cy="257"/>
              <a:chOff x="2477" y="2277"/>
              <a:chExt cx="202" cy="257"/>
            </a:xfrm>
          </p:grpSpPr>
          <p:sp>
            <p:nvSpPr>
              <p:cNvPr id="2718757" name="Freeform 37"/>
              <p:cNvSpPr>
                <a:spLocks/>
              </p:cNvSpPr>
              <p:nvPr/>
            </p:nvSpPr>
            <p:spPr bwMode="auto">
              <a:xfrm>
                <a:off x="2607" y="2396"/>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8758" name="Rectangle 38"/>
              <p:cNvSpPr>
                <a:spLocks noChangeArrowheads="1"/>
              </p:cNvSpPr>
              <p:nvPr/>
            </p:nvSpPr>
            <p:spPr bwMode="auto">
              <a:xfrm>
                <a:off x="2602" y="239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59" name="Rectangle 39"/>
              <p:cNvSpPr>
                <a:spLocks noChangeArrowheads="1"/>
              </p:cNvSpPr>
              <p:nvPr/>
            </p:nvSpPr>
            <p:spPr bwMode="auto">
              <a:xfrm>
                <a:off x="2610" y="2453"/>
                <a:ext cx="5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60" name="Rectangle 40"/>
              <p:cNvSpPr>
                <a:spLocks noChangeArrowheads="1"/>
              </p:cNvSpPr>
              <p:nvPr/>
            </p:nvSpPr>
            <p:spPr bwMode="auto">
              <a:xfrm>
                <a:off x="2479" y="2453"/>
                <a:ext cx="73"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61" name="Oval 41"/>
              <p:cNvSpPr>
                <a:spLocks noChangeArrowheads="1"/>
              </p:cNvSpPr>
              <p:nvPr/>
            </p:nvSpPr>
            <p:spPr bwMode="auto">
              <a:xfrm>
                <a:off x="2537" y="2277"/>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8762" name="Freeform 42"/>
              <p:cNvSpPr>
                <a:spLocks/>
              </p:cNvSpPr>
              <p:nvPr/>
            </p:nvSpPr>
            <p:spPr bwMode="auto">
              <a:xfrm>
                <a:off x="2477" y="2322"/>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8763" name="Freeform 43"/>
            <p:cNvSpPr>
              <a:spLocks/>
            </p:cNvSpPr>
            <p:nvPr/>
          </p:nvSpPr>
          <p:spPr bwMode="auto">
            <a:xfrm>
              <a:off x="2425" y="2247"/>
              <a:ext cx="179" cy="291"/>
            </a:xfrm>
            <a:custGeom>
              <a:avLst/>
              <a:gdLst/>
              <a:ahLst/>
              <a:cxnLst>
                <a:cxn ang="0">
                  <a:pos x="200" y="263"/>
                </a:cxn>
                <a:cxn ang="0">
                  <a:pos x="185" y="263"/>
                </a:cxn>
                <a:cxn ang="0">
                  <a:pos x="158" y="229"/>
                </a:cxn>
                <a:cxn ang="0">
                  <a:pos x="122" y="169"/>
                </a:cxn>
                <a:cxn ang="0">
                  <a:pos x="112" y="141"/>
                </a:cxn>
                <a:cxn ang="0">
                  <a:pos x="114" y="123"/>
                </a:cxn>
                <a:cxn ang="0">
                  <a:pos x="123" y="119"/>
                </a:cxn>
                <a:cxn ang="0">
                  <a:pos x="137" y="129"/>
                </a:cxn>
                <a:cxn ang="0">
                  <a:pos x="156" y="140"/>
                </a:cxn>
                <a:cxn ang="0">
                  <a:pos x="165" y="140"/>
                </a:cxn>
                <a:cxn ang="0">
                  <a:pos x="166" y="134"/>
                </a:cxn>
                <a:cxn ang="0">
                  <a:pos x="157" y="123"/>
                </a:cxn>
                <a:cxn ang="0">
                  <a:pos x="136" y="108"/>
                </a:cxn>
                <a:cxn ang="0">
                  <a:pos x="127" y="86"/>
                </a:cxn>
                <a:cxn ang="0">
                  <a:pos x="123" y="69"/>
                </a:cxn>
                <a:cxn ang="0">
                  <a:pos x="113" y="56"/>
                </a:cxn>
                <a:cxn ang="0">
                  <a:pos x="109" y="48"/>
                </a:cxn>
                <a:cxn ang="0">
                  <a:pos x="114" y="36"/>
                </a:cxn>
                <a:cxn ang="0">
                  <a:pos x="119" y="24"/>
                </a:cxn>
                <a:cxn ang="0">
                  <a:pos x="116" y="9"/>
                </a:cxn>
                <a:cxn ang="0">
                  <a:pos x="106" y="1"/>
                </a:cxn>
                <a:cxn ang="0">
                  <a:pos x="91" y="3"/>
                </a:cxn>
                <a:cxn ang="0">
                  <a:pos x="84" y="13"/>
                </a:cxn>
                <a:cxn ang="0">
                  <a:pos x="84" y="23"/>
                </a:cxn>
                <a:cxn ang="0">
                  <a:pos x="88" y="35"/>
                </a:cxn>
                <a:cxn ang="0">
                  <a:pos x="88" y="46"/>
                </a:cxn>
                <a:cxn ang="0">
                  <a:pos x="78" y="56"/>
                </a:cxn>
                <a:cxn ang="0">
                  <a:pos x="65" y="64"/>
                </a:cxn>
                <a:cxn ang="0">
                  <a:pos x="55" y="75"/>
                </a:cxn>
                <a:cxn ang="0">
                  <a:pos x="47" y="99"/>
                </a:cxn>
                <a:cxn ang="0">
                  <a:pos x="42" y="121"/>
                </a:cxn>
                <a:cxn ang="0">
                  <a:pos x="40" y="145"/>
                </a:cxn>
                <a:cxn ang="0">
                  <a:pos x="42" y="158"/>
                </a:cxn>
                <a:cxn ang="0">
                  <a:pos x="49" y="161"/>
                </a:cxn>
                <a:cxn ang="0">
                  <a:pos x="53" y="158"/>
                </a:cxn>
                <a:cxn ang="0">
                  <a:pos x="53" y="133"/>
                </a:cxn>
                <a:cxn ang="0">
                  <a:pos x="55" y="116"/>
                </a:cxn>
                <a:cxn ang="0">
                  <a:pos x="64" y="109"/>
                </a:cxn>
                <a:cxn ang="0">
                  <a:pos x="70" y="114"/>
                </a:cxn>
                <a:cxn ang="0">
                  <a:pos x="68" y="140"/>
                </a:cxn>
                <a:cxn ang="0">
                  <a:pos x="62" y="166"/>
                </a:cxn>
                <a:cxn ang="0">
                  <a:pos x="53" y="196"/>
                </a:cxn>
                <a:cxn ang="0">
                  <a:pos x="33" y="225"/>
                </a:cxn>
                <a:cxn ang="0">
                  <a:pos x="8" y="255"/>
                </a:cxn>
                <a:cxn ang="0">
                  <a:pos x="0" y="271"/>
                </a:cxn>
                <a:cxn ang="0">
                  <a:pos x="19" y="290"/>
                </a:cxn>
                <a:cxn ang="0">
                  <a:pos x="33" y="288"/>
                </a:cxn>
                <a:cxn ang="0">
                  <a:pos x="23" y="275"/>
                </a:cxn>
                <a:cxn ang="0">
                  <a:pos x="30" y="259"/>
                </a:cxn>
                <a:cxn ang="0">
                  <a:pos x="62" y="223"/>
                </a:cxn>
                <a:cxn ang="0">
                  <a:pos x="84" y="196"/>
                </a:cxn>
                <a:cxn ang="0">
                  <a:pos x="96" y="190"/>
                </a:cxn>
                <a:cxn ang="0">
                  <a:pos x="109" y="199"/>
                </a:cxn>
                <a:cxn ang="0">
                  <a:pos x="142" y="243"/>
                </a:cxn>
                <a:cxn ang="0">
                  <a:pos x="169" y="280"/>
                </a:cxn>
                <a:cxn ang="0">
                  <a:pos x="179" y="283"/>
                </a:cxn>
                <a:cxn ang="0">
                  <a:pos x="192" y="273"/>
                </a:cxn>
              </a:cxnLst>
              <a:rect l="0" t="0" r="r" b="b"/>
              <a:pathLst>
                <a:path w="201" h="291">
                  <a:moveTo>
                    <a:pt x="199" y="268"/>
                  </a:moveTo>
                  <a:lnTo>
                    <a:pt x="200" y="263"/>
                  </a:lnTo>
                  <a:lnTo>
                    <a:pt x="192" y="264"/>
                  </a:lnTo>
                  <a:lnTo>
                    <a:pt x="185" y="263"/>
                  </a:lnTo>
                  <a:lnTo>
                    <a:pt x="175" y="255"/>
                  </a:lnTo>
                  <a:lnTo>
                    <a:pt x="158" y="229"/>
                  </a:lnTo>
                  <a:lnTo>
                    <a:pt x="135" y="190"/>
                  </a:lnTo>
                  <a:lnTo>
                    <a:pt x="122" y="169"/>
                  </a:lnTo>
                  <a:lnTo>
                    <a:pt x="113" y="151"/>
                  </a:lnTo>
                  <a:lnTo>
                    <a:pt x="112" y="141"/>
                  </a:lnTo>
                  <a:lnTo>
                    <a:pt x="112" y="130"/>
                  </a:lnTo>
                  <a:lnTo>
                    <a:pt x="114" y="123"/>
                  </a:lnTo>
                  <a:lnTo>
                    <a:pt x="119" y="119"/>
                  </a:lnTo>
                  <a:lnTo>
                    <a:pt x="123" y="119"/>
                  </a:lnTo>
                  <a:lnTo>
                    <a:pt x="128" y="121"/>
                  </a:lnTo>
                  <a:lnTo>
                    <a:pt x="137" y="129"/>
                  </a:lnTo>
                  <a:lnTo>
                    <a:pt x="148" y="136"/>
                  </a:lnTo>
                  <a:lnTo>
                    <a:pt x="156" y="140"/>
                  </a:lnTo>
                  <a:lnTo>
                    <a:pt x="161" y="141"/>
                  </a:lnTo>
                  <a:lnTo>
                    <a:pt x="165" y="140"/>
                  </a:lnTo>
                  <a:lnTo>
                    <a:pt x="167" y="136"/>
                  </a:lnTo>
                  <a:lnTo>
                    <a:pt x="166" y="134"/>
                  </a:lnTo>
                  <a:lnTo>
                    <a:pt x="165" y="130"/>
                  </a:lnTo>
                  <a:lnTo>
                    <a:pt x="157" y="123"/>
                  </a:lnTo>
                  <a:lnTo>
                    <a:pt x="143" y="114"/>
                  </a:lnTo>
                  <a:lnTo>
                    <a:pt x="136" y="108"/>
                  </a:lnTo>
                  <a:lnTo>
                    <a:pt x="131" y="99"/>
                  </a:lnTo>
                  <a:lnTo>
                    <a:pt x="127" y="86"/>
                  </a:lnTo>
                  <a:lnTo>
                    <a:pt x="126" y="74"/>
                  </a:lnTo>
                  <a:lnTo>
                    <a:pt x="123" y="69"/>
                  </a:lnTo>
                  <a:lnTo>
                    <a:pt x="119" y="63"/>
                  </a:lnTo>
                  <a:lnTo>
                    <a:pt x="113" y="56"/>
                  </a:lnTo>
                  <a:lnTo>
                    <a:pt x="109" y="53"/>
                  </a:lnTo>
                  <a:lnTo>
                    <a:pt x="109" y="48"/>
                  </a:lnTo>
                  <a:lnTo>
                    <a:pt x="112" y="40"/>
                  </a:lnTo>
                  <a:lnTo>
                    <a:pt x="114" y="36"/>
                  </a:lnTo>
                  <a:lnTo>
                    <a:pt x="117" y="31"/>
                  </a:lnTo>
                  <a:lnTo>
                    <a:pt x="119" y="24"/>
                  </a:lnTo>
                  <a:lnTo>
                    <a:pt x="117" y="15"/>
                  </a:lnTo>
                  <a:lnTo>
                    <a:pt x="116" y="9"/>
                  </a:lnTo>
                  <a:lnTo>
                    <a:pt x="112" y="4"/>
                  </a:lnTo>
                  <a:lnTo>
                    <a:pt x="106" y="1"/>
                  </a:lnTo>
                  <a:lnTo>
                    <a:pt x="97" y="0"/>
                  </a:lnTo>
                  <a:lnTo>
                    <a:pt x="91" y="3"/>
                  </a:lnTo>
                  <a:lnTo>
                    <a:pt x="87" y="6"/>
                  </a:lnTo>
                  <a:lnTo>
                    <a:pt x="84" y="13"/>
                  </a:lnTo>
                  <a:lnTo>
                    <a:pt x="83" y="18"/>
                  </a:lnTo>
                  <a:lnTo>
                    <a:pt x="84" y="23"/>
                  </a:lnTo>
                  <a:lnTo>
                    <a:pt x="87" y="30"/>
                  </a:lnTo>
                  <a:lnTo>
                    <a:pt x="88" y="35"/>
                  </a:lnTo>
                  <a:lnTo>
                    <a:pt x="89" y="40"/>
                  </a:lnTo>
                  <a:lnTo>
                    <a:pt x="88" y="46"/>
                  </a:lnTo>
                  <a:lnTo>
                    <a:pt x="84" y="51"/>
                  </a:lnTo>
                  <a:lnTo>
                    <a:pt x="78" y="56"/>
                  </a:lnTo>
                  <a:lnTo>
                    <a:pt x="70" y="60"/>
                  </a:lnTo>
                  <a:lnTo>
                    <a:pt x="65" y="64"/>
                  </a:lnTo>
                  <a:lnTo>
                    <a:pt x="60" y="69"/>
                  </a:lnTo>
                  <a:lnTo>
                    <a:pt x="55" y="75"/>
                  </a:lnTo>
                  <a:lnTo>
                    <a:pt x="50" y="86"/>
                  </a:lnTo>
                  <a:lnTo>
                    <a:pt x="47" y="99"/>
                  </a:lnTo>
                  <a:lnTo>
                    <a:pt x="43" y="109"/>
                  </a:lnTo>
                  <a:lnTo>
                    <a:pt x="42" y="121"/>
                  </a:lnTo>
                  <a:lnTo>
                    <a:pt x="40" y="136"/>
                  </a:lnTo>
                  <a:lnTo>
                    <a:pt x="40" y="145"/>
                  </a:lnTo>
                  <a:lnTo>
                    <a:pt x="40" y="153"/>
                  </a:lnTo>
                  <a:lnTo>
                    <a:pt x="42" y="158"/>
                  </a:lnTo>
                  <a:lnTo>
                    <a:pt x="44" y="160"/>
                  </a:lnTo>
                  <a:lnTo>
                    <a:pt x="49" y="161"/>
                  </a:lnTo>
                  <a:lnTo>
                    <a:pt x="52"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2" y="166"/>
                  </a:lnTo>
                  <a:lnTo>
                    <a:pt x="58" y="183"/>
                  </a:lnTo>
                  <a:lnTo>
                    <a:pt x="53" y="196"/>
                  </a:lnTo>
                  <a:lnTo>
                    <a:pt x="42"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2" y="223"/>
                  </a:lnTo>
                  <a:lnTo>
                    <a:pt x="78" y="203"/>
                  </a:lnTo>
                  <a:lnTo>
                    <a:pt x="84" y="196"/>
                  </a:lnTo>
                  <a:lnTo>
                    <a:pt x="88" y="191"/>
                  </a:lnTo>
                  <a:lnTo>
                    <a:pt x="96" y="190"/>
                  </a:lnTo>
                  <a:lnTo>
                    <a:pt x="102" y="194"/>
                  </a:lnTo>
                  <a:lnTo>
                    <a:pt x="109" y="199"/>
                  </a:lnTo>
                  <a:lnTo>
                    <a:pt x="125" y="219"/>
                  </a:lnTo>
                  <a:lnTo>
                    <a:pt x="142" y="243"/>
                  </a:lnTo>
                  <a:lnTo>
                    <a:pt x="158" y="266"/>
                  </a:lnTo>
                  <a:lnTo>
                    <a:pt x="169" y="280"/>
                  </a:lnTo>
                  <a:lnTo>
                    <a:pt x="172" y="283"/>
                  </a:lnTo>
                  <a:lnTo>
                    <a:pt x="179" y="283"/>
                  </a:lnTo>
                  <a:lnTo>
                    <a:pt x="185" y="278"/>
                  </a:lnTo>
                  <a:lnTo>
                    <a:pt x="192" y="273"/>
                  </a:lnTo>
                  <a:lnTo>
                    <a:pt x="199"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8" name="Group 44"/>
            <p:cNvGrpSpPr>
              <a:grpSpLocks/>
            </p:cNvGrpSpPr>
            <p:nvPr/>
          </p:nvGrpSpPr>
          <p:grpSpPr bwMode="auto">
            <a:xfrm>
              <a:off x="1924" y="2237"/>
              <a:ext cx="232" cy="310"/>
              <a:chOff x="2165" y="2237"/>
              <a:chExt cx="260" cy="310"/>
            </a:xfrm>
          </p:grpSpPr>
          <p:grpSp>
            <p:nvGrpSpPr>
              <p:cNvPr id="9" name="Group 45"/>
              <p:cNvGrpSpPr>
                <a:grpSpLocks/>
              </p:cNvGrpSpPr>
              <p:nvPr/>
            </p:nvGrpSpPr>
            <p:grpSpPr bwMode="auto">
              <a:xfrm>
                <a:off x="2165" y="2237"/>
                <a:ext cx="260" cy="310"/>
                <a:chOff x="2165" y="2237"/>
                <a:chExt cx="260" cy="310"/>
              </a:xfrm>
            </p:grpSpPr>
            <p:sp>
              <p:nvSpPr>
                <p:cNvPr id="2718766" name="AutoShape 46"/>
                <p:cNvSpPr>
                  <a:spLocks noChangeArrowheads="1"/>
                </p:cNvSpPr>
                <p:nvPr/>
              </p:nvSpPr>
              <p:spPr bwMode="auto">
                <a:xfrm>
                  <a:off x="2165" y="2288"/>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67" name="AutoShape 47"/>
                <p:cNvSpPr>
                  <a:spLocks noChangeArrowheads="1"/>
                </p:cNvSpPr>
                <p:nvPr/>
              </p:nvSpPr>
              <p:spPr bwMode="auto">
                <a:xfrm>
                  <a:off x="2227" y="2237"/>
                  <a:ext cx="198" cy="45"/>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768" name="Oval 48"/>
              <p:cNvSpPr>
                <a:spLocks noChangeArrowheads="1"/>
              </p:cNvSpPr>
              <p:nvPr/>
            </p:nvSpPr>
            <p:spPr bwMode="auto">
              <a:xfrm>
                <a:off x="2246" y="2263"/>
                <a:ext cx="27"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769" name="AutoShape 49"/>
              <p:cNvSpPr>
                <a:spLocks noChangeArrowheads="1"/>
              </p:cNvSpPr>
              <p:nvPr/>
            </p:nvSpPr>
            <p:spPr bwMode="auto">
              <a:xfrm>
                <a:off x="2196" y="2410"/>
                <a:ext cx="138"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770" name="AutoShape 50"/>
            <p:cNvSpPr>
              <a:spLocks noChangeArrowheads="1"/>
            </p:cNvSpPr>
            <p:nvPr/>
          </p:nvSpPr>
          <p:spPr bwMode="auto">
            <a:xfrm>
              <a:off x="1993" y="2626"/>
              <a:ext cx="184"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71" name="AutoShape 51"/>
            <p:cNvSpPr>
              <a:spLocks noChangeArrowheads="1"/>
            </p:cNvSpPr>
            <p:nvPr/>
          </p:nvSpPr>
          <p:spPr bwMode="auto">
            <a:xfrm>
              <a:off x="2036" y="2575"/>
              <a:ext cx="141"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72" name="AutoShape 52"/>
            <p:cNvSpPr>
              <a:spLocks noChangeArrowheads="1"/>
            </p:cNvSpPr>
            <p:nvPr/>
          </p:nvSpPr>
          <p:spPr bwMode="auto">
            <a:xfrm>
              <a:off x="2029" y="2647"/>
              <a:ext cx="95" cy="15"/>
            </a:xfrm>
            <a:prstGeom prst="parallelogram">
              <a:avLst>
                <a:gd name="adj" fmla="val 15830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0" name="Group 53"/>
            <p:cNvGrpSpPr>
              <a:grpSpLocks/>
            </p:cNvGrpSpPr>
            <p:nvPr/>
          </p:nvGrpSpPr>
          <p:grpSpPr bwMode="auto">
            <a:xfrm>
              <a:off x="2478" y="2616"/>
              <a:ext cx="180" cy="257"/>
              <a:chOff x="2788" y="2616"/>
              <a:chExt cx="202" cy="257"/>
            </a:xfrm>
          </p:grpSpPr>
          <p:sp>
            <p:nvSpPr>
              <p:cNvPr id="2718774" name="Freeform 54"/>
              <p:cNvSpPr>
                <a:spLocks/>
              </p:cNvSpPr>
              <p:nvPr/>
            </p:nvSpPr>
            <p:spPr bwMode="auto">
              <a:xfrm>
                <a:off x="2918" y="273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8775" name="Rectangle 55"/>
              <p:cNvSpPr>
                <a:spLocks noChangeArrowheads="1"/>
              </p:cNvSpPr>
              <p:nvPr/>
            </p:nvSpPr>
            <p:spPr bwMode="auto">
              <a:xfrm>
                <a:off x="2913" y="273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76" name="Rectangle 56"/>
              <p:cNvSpPr>
                <a:spLocks noChangeArrowheads="1"/>
              </p:cNvSpPr>
              <p:nvPr/>
            </p:nvSpPr>
            <p:spPr bwMode="auto">
              <a:xfrm>
                <a:off x="2921" y="279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77" name="Rectangle 57"/>
              <p:cNvSpPr>
                <a:spLocks noChangeArrowheads="1"/>
              </p:cNvSpPr>
              <p:nvPr/>
            </p:nvSpPr>
            <p:spPr bwMode="auto">
              <a:xfrm>
                <a:off x="2790" y="279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78" name="Oval 58"/>
              <p:cNvSpPr>
                <a:spLocks noChangeArrowheads="1"/>
              </p:cNvSpPr>
              <p:nvPr/>
            </p:nvSpPr>
            <p:spPr bwMode="auto">
              <a:xfrm>
                <a:off x="2848" y="261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8779" name="Freeform 59"/>
              <p:cNvSpPr>
                <a:spLocks/>
              </p:cNvSpPr>
              <p:nvPr/>
            </p:nvSpPr>
            <p:spPr bwMode="auto">
              <a:xfrm>
                <a:off x="2788" y="266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8780" name="Freeform 60"/>
            <p:cNvSpPr>
              <a:spLocks/>
            </p:cNvSpPr>
            <p:nvPr/>
          </p:nvSpPr>
          <p:spPr bwMode="auto">
            <a:xfrm>
              <a:off x="2692" y="2574"/>
              <a:ext cx="179"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1" name="Group 61"/>
            <p:cNvGrpSpPr>
              <a:grpSpLocks/>
            </p:cNvGrpSpPr>
            <p:nvPr/>
          </p:nvGrpSpPr>
          <p:grpSpPr bwMode="auto">
            <a:xfrm>
              <a:off x="2181" y="2575"/>
              <a:ext cx="232" cy="311"/>
              <a:chOff x="2454" y="2575"/>
              <a:chExt cx="261" cy="311"/>
            </a:xfrm>
          </p:grpSpPr>
          <p:grpSp>
            <p:nvGrpSpPr>
              <p:cNvPr id="12" name="Group 62"/>
              <p:cNvGrpSpPr>
                <a:grpSpLocks/>
              </p:cNvGrpSpPr>
              <p:nvPr/>
            </p:nvGrpSpPr>
            <p:grpSpPr bwMode="auto">
              <a:xfrm>
                <a:off x="2454" y="2575"/>
                <a:ext cx="261" cy="311"/>
                <a:chOff x="2454" y="2575"/>
                <a:chExt cx="261" cy="311"/>
              </a:xfrm>
            </p:grpSpPr>
            <p:sp>
              <p:nvSpPr>
                <p:cNvPr id="2718783" name="AutoShape 63"/>
                <p:cNvSpPr>
                  <a:spLocks noChangeArrowheads="1"/>
                </p:cNvSpPr>
                <p:nvPr/>
              </p:nvSpPr>
              <p:spPr bwMode="auto">
                <a:xfrm>
                  <a:off x="2454" y="262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84" name="AutoShape 64"/>
                <p:cNvSpPr>
                  <a:spLocks noChangeArrowheads="1"/>
                </p:cNvSpPr>
                <p:nvPr/>
              </p:nvSpPr>
              <p:spPr bwMode="auto">
                <a:xfrm>
                  <a:off x="2518" y="257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785" name="Oval 65"/>
              <p:cNvSpPr>
                <a:spLocks noChangeArrowheads="1"/>
              </p:cNvSpPr>
              <p:nvPr/>
            </p:nvSpPr>
            <p:spPr bwMode="auto">
              <a:xfrm>
                <a:off x="2537" y="260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786" name="AutoShape 66"/>
              <p:cNvSpPr>
                <a:spLocks noChangeArrowheads="1"/>
              </p:cNvSpPr>
              <p:nvPr/>
            </p:nvSpPr>
            <p:spPr bwMode="auto">
              <a:xfrm>
                <a:off x="2487" y="274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67"/>
            <p:cNvGrpSpPr>
              <a:grpSpLocks/>
            </p:cNvGrpSpPr>
            <p:nvPr/>
          </p:nvGrpSpPr>
          <p:grpSpPr bwMode="auto">
            <a:xfrm>
              <a:off x="1231" y="1576"/>
              <a:ext cx="867" cy="310"/>
              <a:chOff x="1385" y="1576"/>
              <a:chExt cx="975" cy="310"/>
            </a:xfrm>
          </p:grpSpPr>
          <p:grpSp>
            <p:nvGrpSpPr>
              <p:cNvPr id="14" name="Group 68"/>
              <p:cNvGrpSpPr>
                <a:grpSpLocks/>
              </p:cNvGrpSpPr>
              <p:nvPr/>
            </p:nvGrpSpPr>
            <p:grpSpPr bwMode="auto">
              <a:xfrm>
                <a:off x="1385" y="1576"/>
                <a:ext cx="206" cy="310"/>
                <a:chOff x="1385" y="1576"/>
                <a:chExt cx="206" cy="310"/>
              </a:xfrm>
            </p:grpSpPr>
            <p:sp>
              <p:nvSpPr>
                <p:cNvPr id="2718789" name="AutoShape 69"/>
                <p:cNvSpPr>
                  <a:spLocks noChangeArrowheads="1"/>
                </p:cNvSpPr>
                <p:nvPr/>
              </p:nvSpPr>
              <p:spPr bwMode="auto">
                <a:xfrm>
                  <a:off x="1385" y="162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90" name="AutoShape 70"/>
                <p:cNvSpPr>
                  <a:spLocks noChangeArrowheads="1"/>
                </p:cNvSpPr>
                <p:nvPr/>
              </p:nvSpPr>
              <p:spPr bwMode="auto">
                <a:xfrm>
                  <a:off x="1433" y="157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791" name="AutoShape 71"/>
                <p:cNvSpPr>
                  <a:spLocks noChangeArrowheads="1"/>
                </p:cNvSpPr>
                <p:nvPr/>
              </p:nvSpPr>
              <p:spPr bwMode="auto">
                <a:xfrm>
                  <a:off x="1424" y="164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72"/>
              <p:cNvGrpSpPr>
                <a:grpSpLocks/>
              </p:cNvGrpSpPr>
              <p:nvPr/>
            </p:nvGrpSpPr>
            <p:grpSpPr bwMode="auto">
              <a:xfrm>
                <a:off x="1903" y="1617"/>
                <a:ext cx="203" cy="257"/>
                <a:chOff x="1903" y="1617"/>
                <a:chExt cx="203" cy="257"/>
              </a:xfrm>
            </p:grpSpPr>
            <p:sp>
              <p:nvSpPr>
                <p:cNvPr id="2718793" name="Freeform 73"/>
                <p:cNvSpPr>
                  <a:spLocks/>
                </p:cNvSpPr>
                <p:nvPr/>
              </p:nvSpPr>
              <p:spPr bwMode="auto">
                <a:xfrm>
                  <a:off x="2032" y="173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18794" name="Rectangle 74"/>
                <p:cNvSpPr>
                  <a:spLocks noChangeArrowheads="1"/>
                </p:cNvSpPr>
                <p:nvPr/>
              </p:nvSpPr>
              <p:spPr bwMode="auto">
                <a:xfrm>
                  <a:off x="2029" y="173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95" name="Rectangle 75"/>
                <p:cNvSpPr>
                  <a:spLocks noChangeArrowheads="1"/>
                </p:cNvSpPr>
                <p:nvPr/>
              </p:nvSpPr>
              <p:spPr bwMode="auto">
                <a:xfrm>
                  <a:off x="2035" y="179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96" name="Rectangle 76"/>
                <p:cNvSpPr>
                  <a:spLocks noChangeArrowheads="1"/>
                </p:cNvSpPr>
                <p:nvPr/>
              </p:nvSpPr>
              <p:spPr bwMode="auto">
                <a:xfrm>
                  <a:off x="1904" y="179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18797" name="Oval 77"/>
                <p:cNvSpPr>
                  <a:spLocks noChangeArrowheads="1"/>
                </p:cNvSpPr>
                <p:nvPr/>
              </p:nvSpPr>
              <p:spPr bwMode="auto">
                <a:xfrm>
                  <a:off x="1964" y="161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18798" name="Freeform 78"/>
                <p:cNvSpPr>
                  <a:spLocks/>
                </p:cNvSpPr>
                <p:nvPr/>
              </p:nvSpPr>
              <p:spPr bwMode="auto">
                <a:xfrm>
                  <a:off x="1903" y="166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18799" name="Freeform 79"/>
              <p:cNvSpPr>
                <a:spLocks/>
              </p:cNvSpPr>
              <p:nvPr/>
            </p:nvSpPr>
            <p:spPr bwMode="auto">
              <a:xfrm>
                <a:off x="2160" y="1586"/>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6" name="Group 80"/>
              <p:cNvGrpSpPr>
                <a:grpSpLocks/>
              </p:cNvGrpSpPr>
              <p:nvPr/>
            </p:nvGrpSpPr>
            <p:grpSpPr bwMode="auto">
              <a:xfrm>
                <a:off x="1597" y="1576"/>
                <a:ext cx="259" cy="310"/>
                <a:chOff x="1597" y="1576"/>
                <a:chExt cx="259" cy="310"/>
              </a:xfrm>
            </p:grpSpPr>
            <p:grpSp>
              <p:nvGrpSpPr>
                <p:cNvPr id="17" name="Group 81"/>
                <p:cNvGrpSpPr>
                  <a:grpSpLocks/>
                </p:cNvGrpSpPr>
                <p:nvPr/>
              </p:nvGrpSpPr>
              <p:grpSpPr bwMode="auto">
                <a:xfrm>
                  <a:off x="1597" y="1576"/>
                  <a:ext cx="259" cy="310"/>
                  <a:chOff x="1597" y="1576"/>
                  <a:chExt cx="259" cy="310"/>
                </a:xfrm>
              </p:grpSpPr>
              <p:sp>
                <p:nvSpPr>
                  <p:cNvPr id="2718802" name="AutoShape 82"/>
                  <p:cNvSpPr>
                    <a:spLocks noChangeArrowheads="1"/>
                  </p:cNvSpPr>
                  <p:nvPr/>
                </p:nvSpPr>
                <p:spPr bwMode="auto">
                  <a:xfrm>
                    <a:off x="1597" y="162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18803" name="AutoShape 83"/>
                  <p:cNvSpPr>
                    <a:spLocks noChangeArrowheads="1"/>
                  </p:cNvSpPr>
                  <p:nvPr/>
                </p:nvSpPr>
                <p:spPr bwMode="auto">
                  <a:xfrm>
                    <a:off x="1660" y="157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18804" name="Oval 84"/>
                <p:cNvSpPr>
                  <a:spLocks noChangeArrowheads="1"/>
                </p:cNvSpPr>
                <p:nvPr/>
              </p:nvSpPr>
              <p:spPr bwMode="auto">
                <a:xfrm>
                  <a:off x="1679" y="160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05" name="AutoShape 85"/>
                <p:cNvSpPr>
                  <a:spLocks noChangeArrowheads="1"/>
                </p:cNvSpPr>
                <p:nvPr/>
              </p:nvSpPr>
              <p:spPr bwMode="auto">
                <a:xfrm>
                  <a:off x="1628" y="175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grpSp>
      <p:grpSp>
        <p:nvGrpSpPr>
          <p:cNvPr id="18" name="Group 86"/>
          <p:cNvGrpSpPr>
            <a:grpSpLocks/>
          </p:cNvGrpSpPr>
          <p:nvPr/>
        </p:nvGrpSpPr>
        <p:grpSpPr bwMode="auto">
          <a:xfrm>
            <a:off x="1581150" y="1239838"/>
            <a:ext cx="7115175" cy="1268412"/>
            <a:chOff x="996" y="781"/>
            <a:chExt cx="4482" cy="799"/>
          </a:xfrm>
        </p:grpSpPr>
        <p:sp>
          <p:nvSpPr>
            <p:cNvPr id="2718807" name="Rectangle 87"/>
            <p:cNvSpPr>
              <a:spLocks noChangeArrowheads="1"/>
            </p:cNvSpPr>
            <p:nvPr/>
          </p:nvSpPr>
          <p:spPr bwMode="auto">
            <a:xfrm>
              <a:off x="4026" y="787"/>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12</a:t>
              </a:r>
            </a:p>
          </p:txBody>
        </p:sp>
        <p:sp>
          <p:nvSpPr>
            <p:cNvPr id="2718808" name="Rectangle 88"/>
            <p:cNvSpPr>
              <a:spLocks noChangeArrowheads="1"/>
            </p:cNvSpPr>
            <p:nvPr/>
          </p:nvSpPr>
          <p:spPr bwMode="auto">
            <a:xfrm>
              <a:off x="4905" y="781"/>
              <a:ext cx="573"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2 AM</a:t>
              </a:r>
            </a:p>
          </p:txBody>
        </p:sp>
        <p:sp>
          <p:nvSpPr>
            <p:cNvPr id="2718809" name="Rectangle 89"/>
            <p:cNvSpPr>
              <a:spLocks noChangeArrowheads="1"/>
            </p:cNvSpPr>
            <p:nvPr/>
          </p:nvSpPr>
          <p:spPr bwMode="auto">
            <a:xfrm>
              <a:off x="996" y="791"/>
              <a:ext cx="562"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FranklinGothic" charset="0"/>
                </a:rPr>
                <a:t>6 PM</a:t>
              </a:r>
            </a:p>
          </p:txBody>
        </p:sp>
        <p:sp>
          <p:nvSpPr>
            <p:cNvPr id="2718810" name="Line 90"/>
            <p:cNvSpPr>
              <a:spLocks noChangeShapeType="1"/>
            </p:cNvSpPr>
            <p:nvPr/>
          </p:nvSpPr>
          <p:spPr bwMode="auto">
            <a:xfrm>
              <a:off x="1181" y="1015"/>
              <a:ext cx="0" cy="159"/>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11" name="Rectangle 91"/>
            <p:cNvSpPr>
              <a:spLocks noChangeArrowheads="1"/>
            </p:cNvSpPr>
            <p:nvPr/>
          </p:nvSpPr>
          <p:spPr bwMode="auto">
            <a:xfrm>
              <a:off x="1604" y="804"/>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FranklinGothic" charset="0"/>
                </a:rPr>
                <a:t>7</a:t>
              </a:r>
            </a:p>
          </p:txBody>
        </p:sp>
        <p:sp>
          <p:nvSpPr>
            <p:cNvPr id="2718812" name="Rectangle 92"/>
            <p:cNvSpPr>
              <a:spLocks noChangeArrowheads="1"/>
            </p:cNvSpPr>
            <p:nvPr/>
          </p:nvSpPr>
          <p:spPr bwMode="auto">
            <a:xfrm>
              <a:off x="2092" y="798"/>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8</a:t>
              </a:r>
            </a:p>
          </p:txBody>
        </p:sp>
        <p:sp>
          <p:nvSpPr>
            <p:cNvPr id="2718813" name="Rectangle 93"/>
            <p:cNvSpPr>
              <a:spLocks noChangeArrowheads="1"/>
            </p:cNvSpPr>
            <p:nvPr/>
          </p:nvSpPr>
          <p:spPr bwMode="auto">
            <a:xfrm>
              <a:off x="2604" y="815"/>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FranklinGothic" charset="0"/>
                </a:rPr>
                <a:t>9</a:t>
              </a:r>
            </a:p>
          </p:txBody>
        </p:sp>
        <p:sp>
          <p:nvSpPr>
            <p:cNvPr id="2718814" name="Rectangle 94"/>
            <p:cNvSpPr>
              <a:spLocks noChangeArrowheads="1"/>
            </p:cNvSpPr>
            <p:nvPr/>
          </p:nvSpPr>
          <p:spPr bwMode="auto">
            <a:xfrm>
              <a:off x="3065" y="806"/>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10</a:t>
              </a:r>
            </a:p>
          </p:txBody>
        </p:sp>
        <p:sp>
          <p:nvSpPr>
            <p:cNvPr id="2718815" name="Rectangle 95"/>
            <p:cNvSpPr>
              <a:spLocks noChangeArrowheads="1"/>
            </p:cNvSpPr>
            <p:nvPr/>
          </p:nvSpPr>
          <p:spPr bwMode="auto">
            <a:xfrm>
              <a:off x="3570" y="804"/>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FranklinGothic" charset="0"/>
                </a:rPr>
                <a:t>11</a:t>
              </a:r>
            </a:p>
          </p:txBody>
        </p:sp>
        <p:sp>
          <p:nvSpPr>
            <p:cNvPr id="2718816" name="Rectangle 96"/>
            <p:cNvSpPr>
              <a:spLocks noChangeArrowheads="1"/>
            </p:cNvSpPr>
            <p:nvPr/>
          </p:nvSpPr>
          <p:spPr bwMode="auto">
            <a:xfrm>
              <a:off x="4591" y="797"/>
              <a:ext cx="221"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1</a:t>
              </a:r>
            </a:p>
          </p:txBody>
        </p:sp>
        <p:sp>
          <p:nvSpPr>
            <p:cNvPr id="2718817" name="Line 97"/>
            <p:cNvSpPr>
              <a:spLocks noChangeShapeType="1"/>
            </p:cNvSpPr>
            <p:nvPr/>
          </p:nvSpPr>
          <p:spPr bwMode="auto">
            <a:xfrm>
              <a:off x="1188" y="1108"/>
              <a:ext cx="4013"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18818" name="Rectangle 98"/>
            <p:cNvSpPr>
              <a:spLocks noChangeArrowheads="1"/>
            </p:cNvSpPr>
            <p:nvPr/>
          </p:nvSpPr>
          <p:spPr bwMode="auto">
            <a:xfrm>
              <a:off x="3512" y="1202"/>
              <a:ext cx="541" cy="286"/>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i="1">
                  <a:solidFill>
                    <a:schemeClr val="tx1"/>
                  </a:solidFill>
                  <a:latin typeface="FranklinGothic" charset="0"/>
                </a:rPr>
                <a:t>Time</a:t>
              </a:r>
            </a:p>
          </p:txBody>
        </p:sp>
        <p:sp>
          <p:nvSpPr>
            <p:cNvPr id="2718819" name="Line 99"/>
            <p:cNvSpPr>
              <a:spLocks noChangeShapeType="1"/>
            </p:cNvSpPr>
            <p:nvPr/>
          </p:nvSpPr>
          <p:spPr bwMode="auto">
            <a:xfrm flipH="1">
              <a:off x="1675"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0" name="Line 100"/>
            <p:cNvSpPr>
              <a:spLocks noChangeShapeType="1"/>
            </p:cNvSpPr>
            <p:nvPr/>
          </p:nvSpPr>
          <p:spPr bwMode="auto">
            <a:xfrm flipH="1">
              <a:off x="1928"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1" name="Line 101"/>
            <p:cNvSpPr>
              <a:spLocks noChangeShapeType="1"/>
            </p:cNvSpPr>
            <p:nvPr/>
          </p:nvSpPr>
          <p:spPr bwMode="auto">
            <a:xfrm flipH="1">
              <a:off x="2180"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2" name="Line 102"/>
            <p:cNvSpPr>
              <a:spLocks noChangeShapeType="1"/>
            </p:cNvSpPr>
            <p:nvPr/>
          </p:nvSpPr>
          <p:spPr bwMode="auto">
            <a:xfrm>
              <a:off x="1691" y="1253"/>
              <a:ext cx="23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3" name="Line 103"/>
            <p:cNvSpPr>
              <a:spLocks noChangeShapeType="1"/>
            </p:cNvSpPr>
            <p:nvPr/>
          </p:nvSpPr>
          <p:spPr bwMode="auto">
            <a:xfrm flipH="1">
              <a:off x="1928"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4" name="Line 104"/>
            <p:cNvSpPr>
              <a:spLocks noChangeShapeType="1"/>
            </p:cNvSpPr>
            <p:nvPr/>
          </p:nvSpPr>
          <p:spPr bwMode="auto">
            <a:xfrm flipH="1">
              <a:off x="2180"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5" name="Rectangle 105"/>
            <p:cNvSpPr>
              <a:spLocks noChangeArrowheads="1"/>
            </p:cNvSpPr>
            <p:nvPr/>
          </p:nvSpPr>
          <p:spPr bwMode="auto">
            <a:xfrm>
              <a:off x="2159" y="128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26" name="Line 106"/>
            <p:cNvSpPr>
              <a:spLocks noChangeShapeType="1"/>
            </p:cNvSpPr>
            <p:nvPr/>
          </p:nvSpPr>
          <p:spPr bwMode="auto">
            <a:xfrm flipH="1">
              <a:off x="2432"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7" name="Line 107"/>
            <p:cNvSpPr>
              <a:spLocks noChangeShapeType="1"/>
            </p:cNvSpPr>
            <p:nvPr/>
          </p:nvSpPr>
          <p:spPr bwMode="auto">
            <a:xfrm>
              <a:off x="1942" y="1253"/>
              <a:ext cx="235"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8" name="Line 108"/>
            <p:cNvSpPr>
              <a:spLocks noChangeShapeType="1"/>
            </p:cNvSpPr>
            <p:nvPr/>
          </p:nvSpPr>
          <p:spPr bwMode="auto">
            <a:xfrm flipH="1">
              <a:off x="2180"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29" name="Line 109"/>
            <p:cNvSpPr>
              <a:spLocks noChangeShapeType="1"/>
            </p:cNvSpPr>
            <p:nvPr/>
          </p:nvSpPr>
          <p:spPr bwMode="auto">
            <a:xfrm flipH="1">
              <a:off x="2432"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30" name="Line 110"/>
            <p:cNvSpPr>
              <a:spLocks noChangeShapeType="1"/>
            </p:cNvSpPr>
            <p:nvPr/>
          </p:nvSpPr>
          <p:spPr bwMode="auto">
            <a:xfrm>
              <a:off x="2195" y="1253"/>
              <a:ext cx="23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31" name="Line 111"/>
            <p:cNvSpPr>
              <a:spLocks noChangeShapeType="1"/>
            </p:cNvSpPr>
            <p:nvPr/>
          </p:nvSpPr>
          <p:spPr bwMode="auto">
            <a:xfrm>
              <a:off x="1694" y="1208"/>
              <a:ext cx="22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8832" name="Line 112"/>
            <p:cNvSpPr>
              <a:spLocks noChangeShapeType="1"/>
            </p:cNvSpPr>
            <p:nvPr/>
          </p:nvSpPr>
          <p:spPr bwMode="auto">
            <a:xfrm>
              <a:off x="1948" y="1208"/>
              <a:ext cx="22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8833" name="Line 113"/>
            <p:cNvSpPr>
              <a:spLocks noChangeShapeType="1"/>
            </p:cNvSpPr>
            <p:nvPr/>
          </p:nvSpPr>
          <p:spPr bwMode="auto">
            <a:xfrm>
              <a:off x="1188" y="1208"/>
              <a:ext cx="226"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8834" name="Rectangle 114"/>
            <p:cNvSpPr>
              <a:spLocks noChangeArrowheads="1"/>
            </p:cNvSpPr>
            <p:nvPr/>
          </p:nvSpPr>
          <p:spPr bwMode="auto">
            <a:xfrm>
              <a:off x="1160" y="128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35" name="Rectangle 115"/>
            <p:cNvSpPr>
              <a:spLocks noChangeArrowheads="1"/>
            </p:cNvSpPr>
            <p:nvPr/>
          </p:nvSpPr>
          <p:spPr bwMode="auto">
            <a:xfrm>
              <a:off x="1387" y="128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36" name="Line 116"/>
            <p:cNvSpPr>
              <a:spLocks noChangeShapeType="1"/>
            </p:cNvSpPr>
            <p:nvPr/>
          </p:nvSpPr>
          <p:spPr bwMode="auto">
            <a:xfrm>
              <a:off x="1437" y="1253"/>
              <a:ext cx="23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37" name="Rectangle 117"/>
            <p:cNvSpPr>
              <a:spLocks noChangeArrowheads="1"/>
            </p:cNvSpPr>
            <p:nvPr/>
          </p:nvSpPr>
          <p:spPr bwMode="auto">
            <a:xfrm>
              <a:off x="1907" y="128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38" name="Rectangle 118"/>
            <p:cNvSpPr>
              <a:spLocks noChangeArrowheads="1"/>
            </p:cNvSpPr>
            <p:nvPr/>
          </p:nvSpPr>
          <p:spPr bwMode="auto">
            <a:xfrm>
              <a:off x="1649" y="1288"/>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39" name="Line 119"/>
            <p:cNvSpPr>
              <a:spLocks noChangeShapeType="1"/>
            </p:cNvSpPr>
            <p:nvPr/>
          </p:nvSpPr>
          <p:spPr bwMode="auto">
            <a:xfrm>
              <a:off x="1697" y="1303"/>
              <a:ext cx="22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8840" name="Line 120"/>
            <p:cNvSpPr>
              <a:spLocks noChangeShapeType="1"/>
            </p:cNvSpPr>
            <p:nvPr/>
          </p:nvSpPr>
          <p:spPr bwMode="auto">
            <a:xfrm>
              <a:off x="1948" y="1347"/>
              <a:ext cx="222"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8841" name="Line 121"/>
            <p:cNvSpPr>
              <a:spLocks noChangeShapeType="1"/>
            </p:cNvSpPr>
            <p:nvPr/>
          </p:nvSpPr>
          <p:spPr bwMode="auto">
            <a:xfrm>
              <a:off x="1948" y="1304"/>
              <a:ext cx="222"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8842" name="Line 122"/>
            <p:cNvSpPr>
              <a:spLocks noChangeShapeType="1"/>
            </p:cNvSpPr>
            <p:nvPr/>
          </p:nvSpPr>
          <p:spPr bwMode="auto">
            <a:xfrm>
              <a:off x="2201" y="1303"/>
              <a:ext cx="222"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8843" name="Line 123"/>
            <p:cNvSpPr>
              <a:spLocks noChangeShapeType="1"/>
            </p:cNvSpPr>
            <p:nvPr/>
          </p:nvSpPr>
          <p:spPr bwMode="auto">
            <a:xfrm>
              <a:off x="2200" y="1347"/>
              <a:ext cx="223"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8844" name="Line 124"/>
            <p:cNvSpPr>
              <a:spLocks noChangeShapeType="1"/>
            </p:cNvSpPr>
            <p:nvPr/>
          </p:nvSpPr>
          <p:spPr bwMode="auto">
            <a:xfrm>
              <a:off x="2454" y="1303"/>
              <a:ext cx="222"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18845" name="Line 125"/>
            <p:cNvSpPr>
              <a:spLocks noChangeShapeType="1"/>
            </p:cNvSpPr>
            <p:nvPr/>
          </p:nvSpPr>
          <p:spPr bwMode="auto">
            <a:xfrm>
              <a:off x="2452" y="1347"/>
              <a:ext cx="224"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8846" name="Line 126"/>
            <p:cNvSpPr>
              <a:spLocks noChangeShapeType="1"/>
            </p:cNvSpPr>
            <p:nvPr/>
          </p:nvSpPr>
          <p:spPr bwMode="auto">
            <a:xfrm>
              <a:off x="2706" y="1347"/>
              <a:ext cx="222"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18847" name="Line 127"/>
            <p:cNvSpPr>
              <a:spLocks noChangeShapeType="1"/>
            </p:cNvSpPr>
            <p:nvPr/>
          </p:nvSpPr>
          <p:spPr bwMode="auto">
            <a:xfrm>
              <a:off x="1442" y="1208"/>
              <a:ext cx="225"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18848" name="Rectangle 128"/>
            <p:cNvSpPr>
              <a:spLocks noChangeArrowheads="1"/>
            </p:cNvSpPr>
            <p:nvPr/>
          </p:nvSpPr>
          <p:spPr bwMode="auto">
            <a:xfrm>
              <a:off x="2402" y="1294"/>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49" name="Rectangle 129"/>
            <p:cNvSpPr>
              <a:spLocks noChangeArrowheads="1"/>
            </p:cNvSpPr>
            <p:nvPr/>
          </p:nvSpPr>
          <p:spPr bwMode="auto">
            <a:xfrm>
              <a:off x="2655" y="1294"/>
              <a:ext cx="328" cy="286"/>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chemeClr val="tx1"/>
                  </a:solidFill>
                  <a:latin typeface="FranklinGothic" charset="0"/>
                </a:rPr>
                <a:t>30</a:t>
              </a:r>
            </a:p>
          </p:txBody>
        </p:sp>
        <p:sp>
          <p:nvSpPr>
            <p:cNvPr id="2718850" name="Line 130"/>
            <p:cNvSpPr>
              <a:spLocks noChangeShapeType="1"/>
            </p:cNvSpPr>
            <p:nvPr/>
          </p:nvSpPr>
          <p:spPr bwMode="auto">
            <a:xfrm flipH="1">
              <a:off x="2432"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1" name="Line 131"/>
            <p:cNvSpPr>
              <a:spLocks noChangeShapeType="1"/>
            </p:cNvSpPr>
            <p:nvPr/>
          </p:nvSpPr>
          <p:spPr bwMode="auto">
            <a:xfrm>
              <a:off x="1430"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2" name="Line 132"/>
            <p:cNvSpPr>
              <a:spLocks noChangeShapeType="1"/>
            </p:cNvSpPr>
            <p:nvPr/>
          </p:nvSpPr>
          <p:spPr bwMode="auto">
            <a:xfrm>
              <a:off x="1684"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3" name="Line 133"/>
            <p:cNvSpPr>
              <a:spLocks noChangeShapeType="1"/>
            </p:cNvSpPr>
            <p:nvPr/>
          </p:nvSpPr>
          <p:spPr bwMode="auto">
            <a:xfrm>
              <a:off x="1936"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4" name="Line 134"/>
            <p:cNvSpPr>
              <a:spLocks noChangeShapeType="1"/>
            </p:cNvSpPr>
            <p:nvPr/>
          </p:nvSpPr>
          <p:spPr bwMode="auto">
            <a:xfrm>
              <a:off x="2188" y="118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5" name="Line 135"/>
            <p:cNvSpPr>
              <a:spLocks noChangeShapeType="1"/>
            </p:cNvSpPr>
            <p:nvPr/>
          </p:nvSpPr>
          <p:spPr bwMode="auto">
            <a:xfrm flipH="1">
              <a:off x="2684"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18856" name="Line 136"/>
            <p:cNvSpPr>
              <a:spLocks noChangeShapeType="1"/>
            </p:cNvSpPr>
            <p:nvPr/>
          </p:nvSpPr>
          <p:spPr bwMode="auto">
            <a:xfrm flipH="1">
              <a:off x="2938" y="1181"/>
              <a:ext cx="17"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2718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8723"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2819" name="Rectangle 3"/>
          <p:cNvSpPr>
            <a:spLocks noGrp="1" noChangeArrowheads="1"/>
          </p:cNvSpPr>
          <p:nvPr>
            <p:ph type="body" idx="1"/>
          </p:nvPr>
        </p:nvSpPr>
        <p:spPr>
          <a:xfrm>
            <a:off x="4787900" y="1227138"/>
            <a:ext cx="4356100" cy="4335462"/>
          </a:xfrm>
          <a:noFill/>
          <a:ln/>
        </p:spPr>
        <p:txBody>
          <a:bodyPr/>
          <a:lstStyle/>
          <a:p>
            <a:r>
              <a:rPr lang="en-US" sz="2400" dirty="0"/>
              <a:t>Pipelining doesn’t help </a:t>
            </a:r>
            <a:r>
              <a:rPr lang="en-US" sz="2400" u="sng" dirty="0">
                <a:solidFill>
                  <a:schemeClr val="accent1"/>
                </a:solidFill>
              </a:rPr>
              <a:t>latency</a:t>
            </a:r>
            <a:r>
              <a:rPr lang="en-US" sz="2400" dirty="0"/>
              <a:t> of single task, it helps </a:t>
            </a:r>
            <a:r>
              <a:rPr lang="en-US" sz="2400" u="sng" dirty="0">
                <a:solidFill>
                  <a:schemeClr val="accent1"/>
                </a:solidFill>
              </a:rPr>
              <a:t>throughput</a:t>
            </a:r>
            <a:r>
              <a:rPr lang="en-US" sz="2400" dirty="0"/>
              <a:t> of entire workload</a:t>
            </a:r>
          </a:p>
          <a:p>
            <a:r>
              <a:rPr lang="en-US" sz="2400" u="sng" dirty="0">
                <a:solidFill>
                  <a:schemeClr val="accent1"/>
                </a:solidFill>
              </a:rPr>
              <a:t>Multiple</a:t>
            </a:r>
            <a:r>
              <a:rPr lang="en-US" sz="2400" dirty="0"/>
              <a:t> tasks operating simultaneously using different resources</a:t>
            </a:r>
          </a:p>
          <a:p>
            <a:r>
              <a:rPr lang="en-US" sz="2400" dirty="0"/>
              <a:t>Potential speedup = </a:t>
            </a:r>
            <a:r>
              <a:rPr lang="en-US" sz="2400" u="sng" dirty="0">
                <a:solidFill>
                  <a:schemeClr val="accent1"/>
                </a:solidFill>
              </a:rPr>
              <a:t>Number pipe stages</a:t>
            </a:r>
            <a:endParaRPr lang="en-US" sz="2400" dirty="0"/>
          </a:p>
          <a:p>
            <a:r>
              <a:rPr lang="en-US" sz="2400" dirty="0"/>
              <a:t>Time to “</a:t>
            </a:r>
            <a:r>
              <a:rPr lang="en-US" sz="2400" u="sng" dirty="0">
                <a:solidFill>
                  <a:schemeClr val="accent1"/>
                </a:solidFill>
              </a:rPr>
              <a:t>fill</a:t>
            </a:r>
            <a:r>
              <a:rPr lang="en-US" sz="2400" dirty="0"/>
              <a:t>” pipeline and time to “</a:t>
            </a:r>
            <a:r>
              <a:rPr lang="en-US" sz="2400" u="sng" dirty="0">
                <a:solidFill>
                  <a:schemeClr val="accent1"/>
                </a:solidFill>
              </a:rPr>
              <a:t>drain</a:t>
            </a:r>
            <a:r>
              <a:rPr lang="en-US" sz="2400" dirty="0"/>
              <a:t>” it reduces speedup:</a:t>
            </a:r>
            <a:br>
              <a:rPr lang="en-US" sz="2400" dirty="0"/>
            </a:br>
            <a:r>
              <a:rPr lang="en-US" sz="2400" dirty="0"/>
              <a:t>2.3X </a:t>
            </a:r>
            <a:r>
              <a:rPr lang="en-US" sz="2400" dirty="0" err="1"/>
              <a:t>v</a:t>
            </a:r>
            <a:r>
              <a:rPr lang="en-US" sz="2400" dirty="0"/>
              <a:t>. 4X in this example</a:t>
            </a:r>
          </a:p>
        </p:txBody>
      </p:sp>
      <p:grpSp>
        <p:nvGrpSpPr>
          <p:cNvPr id="2" name="Group 4"/>
          <p:cNvGrpSpPr>
            <a:grpSpLocks/>
          </p:cNvGrpSpPr>
          <p:nvPr/>
        </p:nvGrpSpPr>
        <p:grpSpPr bwMode="auto">
          <a:xfrm>
            <a:off x="331788" y="1219200"/>
            <a:ext cx="4633912" cy="4370387"/>
            <a:chOff x="209" y="707"/>
            <a:chExt cx="2919" cy="2753"/>
          </a:xfrm>
        </p:grpSpPr>
        <p:sp>
          <p:nvSpPr>
            <p:cNvPr id="2722821" name="Rectangle 5"/>
            <p:cNvSpPr>
              <a:spLocks noChangeArrowheads="1"/>
            </p:cNvSpPr>
            <p:nvPr/>
          </p:nvSpPr>
          <p:spPr bwMode="auto">
            <a:xfrm>
              <a:off x="576" y="707"/>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6 PM</a:t>
              </a:r>
            </a:p>
          </p:txBody>
        </p:sp>
        <p:sp>
          <p:nvSpPr>
            <p:cNvPr id="2722822" name="Line 6"/>
            <p:cNvSpPr>
              <a:spLocks noChangeShapeType="1"/>
            </p:cNvSpPr>
            <p:nvPr/>
          </p:nvSpPr>
          <p:spPr bwMode="auto">
            <a:xfrm>
              <a:off x="936" y="1080"/>
              <a:ext cx="219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22823" name="Line 7"/>
            <p:cNvSpPr>
              <a:spLocks noChangeShapeType="1"/>
            </p:cNvSpPr>
            <p:nvPr/>
          </p:nvSpPr>
          <p:spPr bwMode="auto">
            <a:xfrm>
              <a:off x="928" y="1000"/>
              <a:ext cx="0" cy="184"/>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24" name="Rectangle 8"/>
            <p:cNvSpPr>
              <a:spLocks noChangeArrowheads="1"/>
            </p:cNvSpPr>
            <p:nvPr/>
          </p:nvSpPr>
          <p:spPr bwMode="auto">
            <a:xfrm>
              <a:off x="1344"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7</a:t>
              </a:r>
            </a:p>
          </p:txBody>
        </p:sp>
        <p:sp>
          <p:nvSpPr>
            <p:cNvPr id="2722825" name="Rectangle 9"/>
            <p:cNvSpPr>
              <a:spLocks noChangeArrowheads="1"/>
            </p:cNvSpPr>
            <p:nvPr/>
          </p:nvSpPr>
          <p:spPr bwMode="auto">
            <a:xfrm>
              <a:off x="1891"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8</a:t>
              </a:r>
            </a:p>
          </p:txBody>
        </p:sp>
        <p:sp>
          <p:nvSpPr>
            <p:cNvPr id="2722826" name="Rectangle 10"/>
            <p:cNvSpPr>
              <a:spLocks noChangeArrowheads="1"/>
            </p:cNvSpPr>
            <p:nvPr/>
          </p:nvSpPr>
          <p:spPr bwMode="auto">
            <a:xfrm>
              <a:off x="2448"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9</a:t>
              </a:r>
            </a:p>
          </p:txBody>
        </p:sp>
        <p:sp>
          <p:nvSpPr>
            <p:cNvPr id="2722827" name="Rectangle 11"/>
            <p:cNvSpPr>
              <a:spLocks noChangeArrowheads="1"/>
            </p:cNvSpPr>
            <p:nvPr/>
          </p:nvSpPr>
          <p:spPr bwMode="auto">
            <a:xfrm>
              <a:off x="2595" y="1054"/>
              <a:ext cx="434" cy="22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800" i="1">
                  <a:solidFill>
                    <a:schemeClr val="tx1"/>
                  </a:solidFill>
                  <a:latin typeface="Arial" pitchFamily="-65" charset="0"/>
                </a:rPr>
                <a:t>Time</a:t>
              </a:r>
            </a:p>
          </p:txBody>
        </p:sp>
        <p:grpSp>
          <p:nvGrpSpPr>
            <p:cNvPr id="3" name="Group 12"/>
            <p:cNvGrpSpPr>
              <a:grpSpLocks/>
            </p:cNvGrpSpPr>
            <p:nvPr/>
          </p:nvGrpSpPr>
          <p:grpSpPr bwMode="auto">
            <a:xfrm>
              <a:off x="574" y="1241"/>
              <a:ext cx="2293" cy="1707"/>
              <a:chOff x="574" y="1241"/>
              <a:chExt cx="2293" cy="1707"/>
            </a:xfrm>
          </p:grpSpPr>
          <p:grpSp>
            <p:nvGrpSpPr>
              <p:cNvPr id="4" name="Group 13"/>
              <p:cNvGrpSpPr>
                <a:grpSpLocks/>
              </p:cNvGrpSpPr>
              <p:nvPr/>
            </p:nvGrpSpPr>
            <p:grpSpPr bwMode="auto">
              <a:xfrm>
                <a:off x="574" y="2028"/>
                <a:ext cx="254" cy="286"/>
                <a:chOff x="574" y="2028"/>
                <a:chExt cx="254" cy="286"/>
              </a:xfrm>
            </p:grpSpPr>
            <p:sp>
              <p:nvSpPr>
                <p:cNvPr id="2722830" name="Freeform 14"/>
                <p:cNvSpPr>
                  <a:spLocks/>
                </p:cNvSpPr>
                <p:nvPr/>
              </p:nvSpPr>
              <p:spPr bwMode="auto">
                <a:xfrm>
                  <a:off x="574" y="2071"/>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2831" name="Rectangle 15"/>
                <p:cNvSpPr>
                  <a:spLocks noChangeArrowheads="1"/>
                </p:cNvSpPr>
                <p:nvPr/>
              </p:nvSpPr>
              <p:spPr bwMode="auto">
                <a:xfrm>
                  <a:off x="575" y="2028"/>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B</a:t>
                  </a:r>
                </a:p>
              </p:txBody>
            </p:sp>
          </p:grpSp>
          <p:grpSp>
            <p:nvGrpSpPr>
              <p:cNvPr id="5" name="Group 16"/>
              <p:cNvGrpSpPr>
                <a:grpSpLocks/>
              </p:cNvGrpSpPr>
              <p:nvPr/>
            </p:nvGrpSpPr>
            <p:grpSpPr bwMode="auto">
              <a:xfrm>
                <a:off x="580" y="2338"/>
                <a:ext cx="255" cy="286"/>
                <a:chOff x="580" y="2338"/>
                <a:chExt cx="255" cy="286"/>
              </a:xfrm>
            </p:grpSpPr>
            <p:sp>
              <p:nvSpPr>
                <p:cNvPr id="2722833" name="Freeform 17"/>
                <p:cNvSpPr>
                  <a:spLocks/>
                </p:cNvSpPr>
                <p:nvPr/>
              </p:nvSpPr>
              <p:spPr bwMode="auto">
                <a:xfrm>
                  <a:off x="580" y="2382"/>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2834" name="Rectangle 18"/>
                <p:cNvSpPr>
                  <a:spLocks noChangeArrowheads="1"/>
                </p:cNvSpPr>
                <p:nvPr/>
              </p:nvSpPr>
              <p:spPr bwMode="auto">
                <a:xfrm>
                  <a:off x="582" y="2338"/>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C</a:t>
                  </a:r>
                </a:p>
              </p:txBody>
            </p:sp>
          </p:grpSp>
          <p:grpSp>
            <p:nvGrpSpPr>
              <p:cNvPr id="6" name="Group 19"/>
              <p:cNvGrpSpPr>
                <a:grpSpLocks/>
              </p:cNvGrpSpPr>
              <p:nvPr/>
            </p:nvGrpSpPr>
            <p:grpSpPr bwMode="auto">
              <a:xfrm>
                <a:off x="580" y="2662"/>
                <a:ext cx="254" cy="286"/>
                <a:chOff x="580" y="2662"/>
                <a:chExt cx="254" cy="286"/>
              </a:xfrm>
            </p:grpSpPr>
            <p:sp>
              <p:nvSpPr>
                <p:cNvPr id="2722836" name="Freeform 20"/>
                <p:cNvSpPr>
                  <a:spLocks/>
                </p:cNvSpPr>
                <p:nvPr/>
              </p:nvSpPr>
              <p:spPr bwMode="auto">
                <a:xfrm>
                  <a:off x="580" y="2706"/>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2837" name="Rectangle 21"/>
                <p:cNvSpPr>
                  <a:spLocks noChangeArrowheads="1"/>
                </p:cNvSpPr>
                <p:nvPr/>
              </p:nvSpPr>
              <p:spPr bwMode="auto">
                <a:xfrm>
                  <a:off x="581" y="2662"/>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D</a:t>
                  </a:r>
                </a:p>
              </p:txBody>
            </p:sp>
          </p:grpSp>
          <p:grpSp>
            <p:nvGrpSpPr>
              <p:cNvPr id="7" name="Group 22"/>
              <p:cNvGrpSpPr>
                <a:grpSpLocks/>
              </p:cNvGrpSpPr>
              <p:nvPr/>
            </p:nvGrpSpPr>
            <p:grpSpPr bwMode="auto">
              <a:xfrm>
                <a:off x="574" y="1633"/>
                <a:ext cx="255" cy="286"/>
                <a:chOff x="574" y="1633"/>
                <a:chExt cx="255" cy="286"/>
              </a:xfrm>
            </p:grpSpPr>
            <p:sp>
              <p:nvSpPr>
                <p:cNvPr id="2722839" name="Freeform 23"/>
                <p:cNvSpPr>
                  <a:spLocks/>
                </p:cNvSpPr>
                <p:nvPr/>
              </p:nvSpPr>
              <p:spPr bwMode="auto">
                <a:xfrm>
                  <a:off x="574" y="1677"/>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2840" name="Rectangle 24"/>
                <p:cNvSpPr>
                  <a:spLocks noChangeArrowheads="1"/>
                </p:cNvSpPr>
                <p:nvPr/>
              </p:nvSpPr>
              <p:spPr bwMode="auto">
                <a:xfrm>
                  <a:off x="576" y="1633"/>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dirty="0">
                      <a:solidFill>
                        <a:schemeClr val="bg1"/>
                      </a:solidFill>
                      <a:latin typeface="FranklinGothic" charset="0"/>
                    </a:rPr>
                    <a:t>A</a:t>
                  </a:r>
                </a:p>
              </p:txBody>
            </p:sp>
          </p:grpSp>
          <p:sp>
            <p:nvSpPr>
              <p:cNvPr id="2722841" name="Line 25"/>
              <p:cNvSpPr>
                <a:spLocks noChangeShapeType="1"/>
              </p:cNvSpPr>
              <p:nvPr/>
            </p:nvSpPr>
            <p:spPr bwMode="auto">
              <a:xfrm flipH="1">
                <a:off x="1424"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42" name="Line 26"/>
              <p:cNvSpPr>
                <a:spLocks noChangeShapeType="1"/>
              </p:cNvSpPr>
              <p:nvPr/>
            </p:nvSpPr>
            <p:spPr bwMode="auto">
              <a:xfrm flipH="1">
                <a:off x="1709"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43" name="Line 27"/>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44" name="AutoShape 28"/>
              <p:cNvSpPr>
                <a:spLocks noChangeArrowheads="1"/>
              </p:cNvSpPr>
              <p:nvPr/>
            </p:nvSpPr>
            <p:spPr bwMode="auto">
              <a:xfrm>
                <a:off x="1199" y="2015"/>
                <a:ext cx="208"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45" name="AutoShape 29"/>
              <p:cNvSpPr>
                <a:spLocks noChangeArrowheads="1"/>
              </p:cNvSpPr>
              <p:nvPr/>
            </p:nvSpPr>
            <p:spPr bwMode="auto">
              <a:xfrm>
                <a:off x="1250" y="1963"/>
                <a:ext cx="157"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46" name="AutoShape 30"/>
              <p:cNvSpPr>
                <a:spLocks noChangeArrowheads="1"/>
              </p:cNvSpPr>
              <p:nvPr/>
            </p:nvSpPr>
            <p:spPr bwMode="auto">
              <a:xfrm>
                <a:off x="1241" y="2035"/>
                <a:ext cx="107" cy="15"/>
              </a:xfrm>
              <a:prstGeom prst="parallelogram">
                <a:avLst>
                  <a:gd name="adj" fmla="val 17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8" name="Group 31"/>
              <p:cNvGrpSpPr>
                <a:grpSpLocks/>
              </p:cNvGrpSpPr>
              <p:nvPr/>
            </p:nvGrpSpPr>
            <p:grpSpPr bwMode="auto">
              <a:xfrm>
                <a:off x="1715" y="1998"/>
                <a:ext cx="201" cy="257"/>
                <a:chOff x="1715" y="1998"/>
                <a:chExt cx="201" cy="257"/>
              </a:xfrm>
            </p:grpSpPr>
            <p:sp>
              <p:nvSpPr>
                <p:cNvPr id="2722848" name="Freeform 32"/>
                <p:cNvSpPr>
                  <a:spLocks/>
                </p:cNvSpPr>
                <p:nvPr/>
              </p:nvSpPr>
              <p:spPr bwMode="auto">
                <a:xfrm>
                  <a:off x="1844" y="2117"/>
                  <a:ext cx="60" cy="138"/>
                </a:xfrm>
                <a:custGeom>
                  <a:avLst/>
                  <a:gdLst/>
                  <a:ahLst/>
                  <a:cxnLst>
                    <a:cxn ang="0">
                      <a:pos x="43" y="0"/>
                    </a:cxn>
                    <a:cxn ang="0">
                      <a:pos x="59" y="0"/>
                    </a:cxn>
                    <a:cxn ang="0">
                      <a:pos x="16" y="137"/>
                    </a:cxn>
                    <a:cxn ang="0">
                      <a:pos x="0" y="137"/>
                    </a:cxn>
                    <a:cxn ang="0">
                      <a:pos x="43" y="0"/>
                    </a:cxn>
                  </a:cxnLst>
                  <a:rect l="0" t="0" r="r" b="b"/>
                  <a:pathLst>
                    <a:path w="60" h="138">
                      <a:moveTo>
                        <a:pt x="43" y="0"/>
                      </a:moveTo>
                      <a:lnTo>
                        <a:pt x="59" y="0"/>
                      </a:lnTo>
                      <a:lnTo>
                        <a:pt x="16" y="137"/>
                      </a:lnTo>
                      <a:lnTo>
                        <a:pt x="0" y="137"/>
                      </a:lnTo>
                      <a:lnTo>
                        <a:pt x="43"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2849" name="Rectangle 33"/>
                <p:cNvSpPr>
                  <a:spLocks noChangeArrowheads="1"/>
                </p:cNvSpPr>
                <p:nvPr/>
              </p:nvSpPr>
              <p:spPr bwMode="auto">
                <a:xfrm>
                  <a:off x="1840" y="2117"/>
                  <a:ext cx="76"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50" name="Rectangle 34"/>
                <p:cNvSpPr>
                  <a:spLocks noChangeArrowheads="1"/>
                </p:cNvSpPr>
                <p:nvPr/>
              </p:nvSpPr>
              <p:spPr bwMode="auto">
                <a:xfrm>
                  <a:off x="1846" y="2175"/>
                  <a:ext cx="57"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51" name="Rectangle 35"/>
                <p:cNvSpPr>
                  <a:spLocks noChangeArrowheads="1"/>
                </p:cNvSpPr>
                <p:nvPr/>
              </p:nvSpPr>
              <p:spPr bwMode="auto">
                <a:xfrm>
                  <a:off x="1715" y="2175"/>
                  <a:ext cx="75"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52" name="Oval 36"/>
                <p:cNvSpPr>
                  <a:spLocks noChangeArrowheads="1"/>
                </p:cNvSpPr>
                <p:nvPr/>
              </p:nvSpPr>
              <p:spPr bwMode="auto">
                <a:xfrm>
                  <a:off x="1774" y="1998"/>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2853" name="Freeform 37"/>
                <p:cNvSpPr>
                  <a:spLocks/>
                </p:cNvSpPr>
                <p:nvPr/>
              </p:nvSpPr>
              <p:spPr bwMode="auto">
                <a:xfrm>
                  <a:off x="1715" y="2043"/>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2854" name="Freeform 38"/>
              <p:cNvSpPr>
                <a:spLocks/>
              </p:cNvSpPr>
              <p:nvPr/>
            </p:nvSpPr>
            <p:spPr bwMode="auto">
              <a:xfrm>
                <a:off x="1977" y="1973"/>
                <a:ext cx="200" cy="292"/>
              </a:xfrm>
              <a:custGeom>
                <a:avLst/>
                <a:gdLst/>
                <a:ahLst/>
                <a:cxnLst>
                  <a:cxn ang="0">
                    <a:pos x="199" y="263"/>
                  </a:cxn>
                  <a:cxn ang="0">
                    <a:pos x="184" y="263"/>
                  </a:cxn>
                  <a:cxn ang="0">
                    <a:pos x="158" y="230"/>
                  </a:cxn>
                  <a:cxn ang="0">
                    <a:pos x="121" y="169"/>
                  </a:cxn>
                  <a:cxn ang="0">
                    <a:pos x="111" y="142"/>
                  </a:cxn>
                  <a:cxn ang="0">
                    <a:pos x="114" y="123"/>
                  </a:cxn>
                  <a:cxn ang="0">
                    <a:pos x="123" y="119"/>
                  </a:cxn>
                  <a:cxn ang="0">
                    <a:pos x="136" y="129"/>
                  </a:cxn>
                  <a:cxn ang="0">
                    <a:pos x="155" y="140"/>
                  </a:cxn>
                  <a:cxn ang="0">
                    <a:pos x="164" y="140"/>
                  </a:cxn>
                  <a:cxn ang="0">
                    <a:pos x="165" y="134"/>
                  </a:cxn>
                  <a:cxn ang="0">
                    <a:pos x="156" y="123"/>
                  </a:cxn>
                  <a:cxn ang="0">
                    <a:pos x="135" y="108"/>
                  </a:cxn>
                  <a:cxn ang="0">
                    <a:pos x="126" y="87"/>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2"/>
                  </a:cxn>
                  <a:cxn ang="0">
                    <a:pos x="40" y="146"/>
                  </a:cxn>
                  <a:cxn ang="0">
                    <a:pos x="41" y="158"/>
                  </a:cxn>
                  <a:cxn ang="0">
                    <a:pos x="49" y="162"/>
                  </a:cxn>
                  <a:cxn ang="0">
                    <a:pos x="53" y="158"/>
                  </a:cxn>
                  <a:cxn ang="0">
                    <a:pos x="53" y="133"/>
                  </a:cxn>
                  <a:cxn ang="0">
                    <a:pos x="55" y="117"/>
                  </a:cxn>
                  <a:cxn ang="0">
                    <a:pos x="64" y="109"/>
                  </a:cxn>
                  <a:cxn ang="0">
                    <a:pos x="70" y="114"/>
                  </a:cxn>
                  <a:cxn ang="0">
                    <a:pos x="68" y="140"/>
                  </a:cxn>
                  <a:cxn ang="0">
                    <a:pos x="61" y="167"/>
                  </a:cxn>
                  <a:cxn ang="0">
                    <a:pos x="53" y="197"/>
                  </a:cxn>
                  <a:cxn ang="0">
                    <a:pos x="33" y="226"/>
                  </a:cxn>
                  <a:cxn ang="0">
                    <a:pos x="8" y="256"/>
                  </a:cxn>
                  <a:cxn ang="0">
                    <a:pos x="0" y="272"/>
                  </a:cxn>
                  <a:cxn ang="0">
                    <a:pos x="19" y="291"/>
                  </a:cxn>
                  <a:cxn ang="0">
                    <a:pos x="33" y="288"/>
                  </a:cxn>
                  <a:cxn ang="0">
                    <a:pos x="23" y="276"/>
                  </a:cxn>
                  <a:cxn ang="0">
                    <a:pos x="30" y="260"/>
                  </a:cxn>
                  <a:cxn ang="0">
                    <a:pos x="61" y="223"/>
                  </a:cxn>
                  <a:cxn ang="0">
                    <a:pos x="84" y="197"/>
                  </a:cxn>
                  <a:cxn ang="0">
                    <a:pos x="95" y="191"/>
                  </a:cxn>
                  <a:cxn ang="0">
                    <a:pos x="109" y="199"/>
                  </a:cxn>
                  <a:cxn ang="0">
                    <a:pos x="141" y="243"/>
                  </a:cxn>
                  <a:cxn ang="0">
                    <a:pos x="168" y="281"/>
                  </a:cxn>
                  <a:cxn ang="0">
                    <a:pos x="178" y="283"/>
                  </a:cxn>
                  <a:cxn ang="0">
                    <a:pos x="191" y="273"/>
                  </a:cxn>
                </a:cxnLst>
                <a:rect l="0" t="0" r="r" b="b"/>
                <a:pathLst>
                  <a:path w="200" h="292">
                    <a:moveTo>
                      <a:pt x="198" y="268"/>
                    </a:moveTo>
                    <a:lnTo>
                      <a:pt x="199" y="263"/>
                    </a:lnTo>
                    <a:lnTo>
                      <a:pt x="191" y="265"/>
                    </a:lnTo>
                    <a:lnTo>
                      <a:pt x="184" y="263"/>
                    </a:lnTo>
                    <a:lnTo>
                      <a:pt x="174" y="256"/>
                    </a:lnTo>
                    <a:lnTo>
                      <a:pt x="158" y="230"/>
                    </a:lnTo>
                    <a:lnTo>
                      <a:pt x="134" y="191"/>
                    </a:lnTo>
                    <a:lnTo>
                      <a:pt x="121" y="169"/>
                    </a:lnTo>
                    <a:lnTo>
                      <a:pt x="113" y="152"/>
                    </a:lnTo>
                    <a:lnTo>
                      <a:pt x="111" y="142"/>
                    </a:lnTo>
                    <a:lnTo>
                      <a:pt x="111" y="130"/>
                    </a:lnTo>
                    <a:lnTo>
                      <a:pt x="114" y="123"/>
                    </a:lnTo>
                    <a:lnTo>
                      <a:pt x="119" y="119"/>
                    </a:lnTo>
                    <a:lnTo>
                      <a:pt x="123" y="119"/>
                    </a:lnTo>
                    <a:lnTo>
                      <a:pt x="128" y="122"/>
                    </a:lnTo>
                    <a:lnTo>
                      <a:pt x="136" y="129"/>
                    </a:lnTo>
                    <a:lnTo>
                      <a:pt x="148" y="137"/>
                    </a:lnTo>
                    <a:lnTo>
                      <a:pt x="155" y="140"/>
                    </a:lnTo>
                    <a:lnTo>
                      <a:pt x="160" y="142"/>
                    </a:lnTo>
                    <a:lnTo>
                      <a:pt x="164" y="140"/>
                    </a:lnTo>
                    <a:lnTo>
                      <a:pt x="166" y="137"/>
                    </a:lnTo>
                    <a:lnTo>
                      <a:pt x="165" y="134"/>
                    </a:lnTo>
                    <a:lnTo>
                      <a:pt x="164" y="130"/>
                    </a:lnTo>
                    <a:lnTo>
                      <a:pt x="156" y="123"/>
                    </a:lnTo>
                    <a:lnTo>
                      <a:pt x="143" y="114"/>
                    </a:lnTo>
                    <a:lnTo>
                      <a:pt x="135" y="108"/>
                    </a:lnTo>
                    <a:lnTo>
                      <a:pt x="130" y="99"/>
                    </a:lnTo>
                    <a:lnTo>
                      <a:pt x="126" y="87"/>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7"/>
                    </a:lnTo>
                    <a:lnTo>
                      <a:pt x="46" y="99"/>
                    </a:lnTo>
                    <a:lnTo>
                      <a:pt x="43" y="109"/>
                    </a:lnTo>
                    <a:lnTo>
                      <a:pt x="41" y="122"/>
                    </a:lnTo>
                    <a:lnTo>
                      <a:pt x="40" y="137"/>
                    </a:lnTo>
                    <a:lnTo>
                      <a:pt x="40" y="146"/>
                    </a:lnTo>
                    <a:lnTo>
                      <a:pt x="40" y="153"/>
                    </a:lnTo>
                    <a:lnTo>
                      <a:pt x="41" y="158"/>
                    </a:lnTo>
                    <a:lnTo>
                      <a:pt x="44" y="161"/>
                    </a:lnTo>
                    <a:lnTo>
                      <a:pt x="49" y="162"/>
                    </a:lnTo>
                    <a:lnTo>
                      <a:pt x="51" y="161"/>
                    </a:lnTo>
                    <a:lnTo>
                      <a:pt x="53" y="158"/>
                    </a:lnTo>
                    <a:lnTo>
                      <a:pt x="53" y="148"/>
                    </a:lnTo>
                    <a:lnTo>
                      <a:pt x="53" y="133"/>
                    </a:lnTo>
                    <a:lnTo>
                      <a:pt x="54" y="123"/>
                    </a:lnTo>
                    <a:lnTo>
                      <a:pt x="55" y="117"/>
                    </a:lnTo>
                    <a:lnTo>
                      <a:pt x="59" y="110"/>
                    </a:lnTo>
                    <a:lnTo>
                      <a:pt x="64" y="109"/>
                    </a:lnTo>
                    <a:lnTo>
                      <a:pt x="69" y="110"/>
                    </a:lnTo>
                    <a:lnTo>
                      <a:pt x="70" y="114"/>
                    </a:lnTo>
                    <a:lnTo>
                      <a:pt x="69" y="125"/>
                    </a:lnTo>
                    <a:lnTo>
                      <a:pt x="68" y="140"/>
                    </a:lnTo>
                    <a:lnTo>
                      <a:pt x="65" y="154"/>
                    </a:lnTo>
                    <a:lnTo>
                      <a:pt x="61" y="167"/>
                    </a:lnTo>
                    <a:lnTo>
                      <a:pt x="58" y="183"/>
                    </a:lnTo>
                    <a:lnTo>
                      <a:pt x="53" y="197"/>
                    </a:lnTo>
                    <a:lnTo>
                      <a:pt x="41" y="214"/>
                    </a:lnTo>
                    <a:lnTo>
                      <a:pt x="33" y="226"/>
                    </a:lnTo>
                    <a:lnTo>
                      <a:pt x="18" y="243"/>
                    </a:lnTo>
                    <a:lnTo>
                      <a:pt x="8" y="256"/>
                    </a:lnTo>
                    <a:lnTo>
                      <a:pt x="0" y="267"/>
                    </a:lnTo>
                    <a:lnTo>
                      <a:pt x="0" y="272"/>
                    </a:lnTo>
                    <a:lnTo>
                      <a:pt x="8" y="281"/>
                    </a:lnTo>
                    <a:lnTo>
                      <a:pt x="19" y="291"/>
                    </a:lnTo>
                    <a:lnTo>
                      <a:pt x="30" y="291"/>
                    </a:lnTo>
                    <a:lnTo>
                      <a:pt x="33" y="288"/>
                    </a:lnTo>
                    <a:lnTo>
                      <a:pt x="28" y="282"/>
                    </a:lnTo>
                    <a:lnTo>
                      <a:pt x="23" y="276"/>
                    </a:lnTo>
                    <a:lnTo>
                      <a:pt x="23" y="271"/>
                    </a:lnTo>
                    <a:lnTo>
                      <a:pt x="30" y="260"/>
                    </a:lnTo>
                    <a:lnTo>
                      <a:pt x="43" y="247"/>
                    </a:lnTo>
                    <a:lnTo>
                      <a:pt x="61" y="223"/>
                    </a:lnTo>
                    <a:lnTo>
                      <a:pt x="78" y="203"/>
                    </a:lnTo>
                    <a:lnTo>
                      <a:pt x="84" y="197"/>
                    </a:lnTo>
                    <a:lnTo>
                      <a:pt x="88" y="192"/>
                    </a:lnTo>
                    <a:lnTo>
                      <a:pt x="95" y="191"/>
                    </a:lnTo>
                    <a:lnTo>
                      <a:pt x="101" y="194"/>
                    </a:lnTo>
                    <a:lnTo>
                      <a:pt x="109" y="199"/>
                    </a:lnTo>
                    <a:lnTo>
                      <a:pt x="124" y="220"/>
                    </a:lnTo>
                    <a:lnTo>
                      <a:pt x="141" y="243"/>
                    </a:lnTo>
                    <a:lnTo>
                      <a:pt x="158" y="267"/>
                    </a:lnTo>
                    <a:lnTo>
                      <a:pt x="168" y="281"/>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9" name="Group 39"/>
              <p:cNvGrpSpPr>
                <a:grpSpLocks/>
              </p:cNvGrpSpPr>
              <p:nvPr/>
            </p:nvGrpSpPr>
            <p:grpSpPr bwMode="auto">
              <a:xfrm>
                <a:off x="1413" y="1963"/>
                <a:ext cx="260" cy="311"/>
                <a:chOff x="1413" y="1963"/>
                <a:chExt cx="260" cy="311"/>
              </a:xfrm>
            </p:grpSpPr>
            <p:grpSp>
              <p:nvGrpSpPr>
                <p:cNvPr id="10" name="Group 40"/>
                <p:cNvGrpSpPr>
                  <a:grpSpLocks/>
                </p:cNvGrpSpPr>
                <p:nvPr/>
              </p:nvGrpSpPr>
              <p:grpSpPr bwMode="auto">
                <a:xfrm>
                  <a:off x="1413" y="1963"/>
                  <a:ext cx="260" cy="311"/>
                  <a:chOff x="1413" y="1963"/>
                  <a:chExt cx="260" cy="311"/>
                </a:xfrm>
              </p:grpSpPr>
              <p:sp>
                <p:nvSpPr>
                  <p:cNvPr id="2722857" name="AutoShape 41"/>
                  <p:cNvSpPr>
                    <a:spLocks noChangeArrowheads="1"/>
                  </p:cNvSpPr>
                  <p:nvPr/>
                </p:nvSpPr>
                <p:spPr bwMode="auto">
                  <a:xfrm>
                    <a:off x="1413" y="2015"/>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58" name="AutoShape 42"/>
                  <p:cNvSpPr>
                    <a:spLocks noChangeArrowheads="1"/>
                  </p:cNvSpPr>
                  <p:nvPr/>
                </p:nvSpPr>
                <p:spPr bwMode="auto">
                  <a:xfrm>
                    <a:off x="1476" y="1963"/>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859" name="Oval 43"/>
                <p:cNvSpPr>
                  <a:spLocks noChangeArrowheads="1"/>
                </p:cNvSpPr>
                <p:nvPr/>
              </p:nvSpPr>
              <p:spPr bwMode="auto">
                <a:xfrm>
                  <a:off x="1496" y="1990"/>
                  <a:ext cx="25"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60" name="AutoShape 44"/>
                <p:cNvSpPr>
                  <a:spLocks noChangeArrowheads="1"/>
                </p:cNvSpPr>
                <p:nvPr/>
              </p:nvSpPr>
              <p:spPr bwMode="auto">
                <a:xfrm>
                  <a:off x="1444" y="2137"/>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861" name="Line 45"/>
              <p:cNvSpPr>
                <a:spLocks noChangeShapeType="1"/>
              </p:cNvSpPr>
              <p:nvPr/>
            </p:nvSpPr>
            <p:spPr bwMode="auto">
              <a:xfrm>
                <a:off x="1434" y="131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62" name="Line 46"/>
              <p:cNvSpPr>
                <a:spLocks noChangeShapeType="1"/>
              </p:cNvSpPr>
              <p:nvPr/>
            </p:nvSpPr>
            <p:spPr bwMode="auto">
              <a:xfrm flipH="1">
                <a:off x="1709"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63" name="Line 47"/>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64" name="Rectangle 48"/>
              <p:cNvSpPr>
                <a:spLocks noChangeArrowheads="1"/>
              </p:cNvSpPr>
              <p:nvPr/>
            </p:nvSpPr>
            <p:spPr bwMode="auto">
              <a:xfrm>
                <a:off x="1981"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865" name="Line 49"/>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66" name="AutoShape 50"/>
              <p:cNvSpPr>
                <a:spLocks noChangeArrowheads="1"/>
              </p:cNvSpPr>
              <p:nvPr/>
            </p:nvSpPr>
            <p:spPr bwMode="auto">
              <a:xfrm>
                <a:off x="1484" y="2348"/>
                <a:ext cx="206"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67" name="AutoShape 51"/>
              <p:cNvSpPr>
                <a:spLocks noChangeArrowheads="1"/>
              </p:cNvSpPr>
              <p:nvPr/>
            </p:nvSpPr>
            <p:spPr bwMode="auto">
              <a:xfrm>
                <a:off x="1534" y="2297"/>
                <a:ext cx="156" cy="4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68" name="AutoShape 52"/>
              <p:cNvSpPr>
                <a:spLocks noChangeArrowheads="1"/>
              </p:cNvSpPr>
              <p:nvPr/>
            </p:nvSpPr>
            <p:spPr bwMode="auto">
              <a:xfrm>
                <a:off x="1525" y="2368"/>
                <a:ext cx="106" cy="15"/>
              </a:xfrm>
              <a:prstGeom prst="parallelogram">
                <a:avLst>
                  <a:gd name="adj" fmla="val 17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1" name="Group 53"/>
              <p:cNvGrpSpPr>
                <a:grpSpLocks/>
              </p:cNvGrpSpPr>
              <p:nvPr/>
            </p:nvGrpSpPr>
            <p:grpSpPr bwMode="auto">
              <a:xfrm>
                <a:off x="2009" y="2337"/>
                <a:ext cx="202" cy="257"/>
                <a:chOff x="2009" y="2337"/>
                <a:chExt cx="202" cy="257"/>
              </a:xfrm>
            </p:grpSpPr>
            <p:sp>
              <p:nvSpPr>
                <p:cNvPr id="2722870" name="Freeform 54"/>
                <p:cNvSpPr>
                  <a:spLocks/>
                </p:cNvSpPr>
                <p:nvPr/>
              </p:nvSpPr>
              <p:spPr bwMode="auto">
                <a:xfrm>
                  <a:off x="2139" y="2456"/>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2871" name="Rectangle 55"/>
                <p:cNvSpPr>
                  <a:spLocks noChangeArrowheads="1"/>
                </p:cNvSpPr>
                <p:nvPr/>
              </p:nvSpPr>
              <p:spPr bwMode="auto">
                <a:xfrm>
                  <a:off x="2134" y="245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72" name="Rectangle 56"/>
                <p:cNvSpPr>
                  <a:spLocks noChangeArrowheads="1"/>
                </p:cNvSpPr>
                <p:nvPr/>
              </p:nvSpPr>
              <p:spPr bwMode="auto">
                <a:xfrm>
                  <a:off x="2142" y="2513"/>
                  <a:ext cx="5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73" name="Rectangle 57"/>
                <p:cNvSpPr>
                  <a:spLocks noChangeArrowheads="1"/>
                </p:cNvSpPr>
                <p:nvPr/>
              </p:nvSpPr>
              <p:spPr bwMode="auto">
                <a:xfrm>
                  <a:off x="2011" y="2513"/>
                  <a:ext cx="73"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74" name="Oval 58"/>
                <p:cNvSpPr>
                  <a:spLocks noChangeArrowheads="1"/>
                </p:cNvSpPr>
                <p:nvPr/>
              </p:nvSpPr>
              <p:spPr bwMode="auto">
                <a:xfrm>
                  <a:off x="2069" y="2337"/>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2875" name="Freeform 59"/>
                <p:cNvSpPr>
                  <a:spLocks/>
                </p:cNvSpPr>
                <p:nvPr/>
              </p:nvSpPr>
              <p:spPr bwMode="auto">
                <a:xfrm>
                  <a:off x="2009" y="2382"/>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2876" name="Freeform 60"/>
              <p:cNvSpPr>
                <a:spLocks/>
              </p:cNvSpPr>
              <p:nvPr/>
            </p:nvSpPr>
            <p:spPr bwMode="auto">
              <a:xfrm>
                <a:off x="2260" y="2307"/>
                <a:ext cx="201" cy="291"/>
              </a:xfrm>
              <a:custGeom>
                <a:avLst/>
                <a:gdLst/>
                <a:ahLst/>
                <a:cxnLst>
                  <a:cxn ang="0">
                    <a:pos x="200" y="263"/>
                  </a:cxn>
                  <a:cxn ang="0">
                    <a:pos x="185" y="263"/>
                  </a:cxn>
                  <a:cxn ang="0">
                    <a:pos x="158" y="229"/>
                  </a:cxn>
                  <a:cxn ang="0">
                    <a:pos x="122" y="169"/>
                  </a:cxn>
                  <a:cxn ang="0">
                    <a:pos x="112" y="141"/>
                  </a:cxn>
                  <a:cxn ang="0">
                    <a:pos x="114" y="123"/>
                  </a:cxn>
                  <a:cxn ang="0">
                    <a:pos x="123" y="119"/>
                  </a:cxn>
                  <a:cxn ang="0">
                    <a:pos x="137" y="129"/>
                  </a:cxn>
                  <a:cxn ang="0">
                    <a:pos x="156" y="140"/>
                  </a:cxn>
                  <a:cxn ang="0">
                    <a:pos x="165" y="140"/>
                  </a:cxn>
                  <a:cxn ang="0">
                    <a:pos x="166" y="134"/>
                  </a:cxn>
                  <a:cxn ang="0">
                    <a:pos x="157" y="123"/>
                  </a:cxn>
                  <a:cxn ang="0">
                    <a:pos x="136" y="108"/>
                  </a:cxn>
                  <a:cxn ang="0">
                    <a:pos x="127" y="86"/>
                  </a:cxn>
                  <a:cxn ang="0">
                    <a:pos x="123" y="69"/>
                  </a:cxn>
                  <a:cxn ang="0">
                    <a:pos x="113" y="56"/>
                  </a:cxn>
                  <a:cxn ang="0">
                    <a:pos x="109" y="48"/>
                  </a:cxn>
                  <a:cxn ang="0">
                    <a:pos x="114" y="36"/>
                  </a:cxn>
                  <a:cxn ang="0">
                    <a:pos x="119" y="24"/>
                  </a:cxn>
                  <a:cxn ang="0">
                    <a:pos x="116" y="9"/>
                  </a:cxn>
                  <a:cxn ang="0">
                    <a:pos x="106" y="1"/>
                  </a:cxn>
                  <a:cxn ang="0">
                    <a:pos x="91" y="3"/>
                  </a:cxn>
                  <a:cxn ang="0">
                    <a:pos x="84" y="13"/>
                  </a:cxn>
                  <a:cxn ang="0">
                    <a:pos x="84" y="23"/>
                  </a:cxn>
                  <a:cxn ang="0">
                    <a:pos x="88" y="35"/>
                  </a:cxn>
                  <a:cxn ang="0">
                    <a:pos x="88" y="46"/>
                  </a:cxn>
                  <a:cxn ang="0">
                    <a:pos x="78" y="56"/>
                  </a:cxn>
                  <a:cxn ang="0">
                    <a:pos x="65" y="64"/>
                  </a:cxn>
                  <a:cxn ang="0">
                    <a:pos x="55" y="75"/>
                  </a:cxn>
                  <a:cxn ang="0">
                    <a:pos x="47" y="99"/>
                  </a:cxn>
                  <a:cxn ang="0">
                    <a:pos x="42" y="121"/>
                  </a:cxn>
                  <a:cxn ang="0">
                    <a:pos x="40" y="145"/>
                  </a:cxn>
                  <a:cxn ang="0">
                    <a:pos x="42" y="158"/>
                  </a:cxn>
                  <a:cxn ang="0">
                    <a:pos x="49" y="161"/>
                  </a:cxn>
                  <a:cxn ang="0">
                    <a:pos x="53" y="158"/>
                  </a:cxn>
                  <a:cxn ang="0">
                    <a:pos x="53" y="133"/>
                  </a:cxn>
                  <a:cxn ang="0">
                    <a:pos x="55" y="116"/>
                  </a:cxn>
                  <a:cxn ang="0">
                    <a:pos x="64" y="109"/>
                  </a:cxn>
                  <a:cxn ang="0">
                    <a:pos x="70" y="114"/>
                  </a:cxn>
                  <a:cxn ang="0">
                    <a:pos x="68" y="140"/>
                  </a:cxn>
                  <a:cxn ang="0">
                    <a:pos x="62" y="166"/>
                  </a:cxn>
                  <a:cxn ang="0">
                    <a:pos x="53" y="196"/>
                  </a:cxn>
                  <a:cxn ang="0">
                    <a:pos x="33" y="225"/>
                  </a:cxn>
                  <a:cxn ang="0">
                    <a:pos x="8" y="255"/>
                  </a:cxn>
                  <a:cxn ang="0">
                    <a:pos x="0" y="271"/>
                  </a:cxn>
                  <a:cxn ang="0">
                    <a:pos x="19" y="290"/>
                  </a:cxn>
                  <a:cxn ang="0">
                    <a:pos x="33" y="288"/>
                  </a:cxn>
                  <a:cxn ang="0">
                    <a:pos x="23" y="275"/>
                  </a:cxn>
                  <a:cxn ang="0">
                    <a:pos x="30" y="259"/>
                  </a:cxn>
                  <a:cxn ang="0">
                    <a:pos x="62" y="223"/>
                  </a:cxn>
                  <a:cxn ang="0">
                    <a:pos x="84" y="196"/>
                  </a:cxn>
                  <a:cxn ang="0">
                    <a:pos x="96" y="190"/>
                  </a:cxn>
                  <a:cxn ang="0">
                    <a:pos x="109" y="199"/>
                  </a:cxn>
                  <a:cxn ang="0">
                    <a:pos x="142" y="243"/>
                  </a:cxn>
                  <a:cxn ang="0">
                    <a:pos x="169" y="280"/>
                  </a:cxn>
                  <a:cxn ang="0">
                    <a:pos x="179" y="283"/>
                  </a:cxn>
                  <a:cxn ang="0">
                    <a:pos x="192" y="273"/>
                  </a:cxn>
                </a:cxnLst>
                <a:rect l="0" t="0" r="r" b="b"/>
                <a:pathLst>
                  <a:path w="201" h="291">
                    <a:moveTo>
                      <a:pt x="199" y="268"/>
                    </a:moveTo>
                    <a:lnTo>
                      <a:pt x="200" y="263"/>
                    </a:lnTo>
                    <a:lnTo>
                      <a:pt x="192" y="264"/>
                    </a:lnTo>
                    <a:lnTo>
                      <a:pt x="185" y="263"/>
                    </a:lnTo>
                    <a:lnTo>
                      <a:pt x="175" y="255"/>
                    </a:lnTo>
                    <a:lnTo>
                      <a:pt x="158" y="229"/>
                    </a:lnTo>
                    <a:lnTo>
                      <a:pt x="135" y="190"/>
                    </a:lnTo>
                    <a:lnTo>
                      <a:pt x="122" y="169"/>
                    </a:lnTo>
                    <a:lnTo>
                      <a:pt x="113" y="151"/>
                    </a:lnTo>
                    <a:lnTo>
                      <a:pt x="112" y="141"/>
                    </a:lnTo>
                    <a:lnTo>
                      <a:pt x="112" y="130"/>
                    </a:lnTo>
                    <a:lnTo>
                      <a:pt x="114" y="123"/>
                    </a:lnTo>
                    <a:lnTo>
                      <a:pt x="119" y="119"/>
                    </a:lnTo>
                    <a:lnTo>
                      <a:pt x="123" y="119"/>
                    </a:lnTo>
                    <a:lnTo>
                      <a:pt x="128" y="121"/>
                    </a:lnTo>
                    <a:lnTo>
                      <a:pt x="137" y="129"/>
                    </a:lnTo>
                    <a:lnTo>
                      <a:pt x="148" y="136"/>
                    </a:lnTo>
                    <a:lnTo>
                      <a:pt x="156" y="140"/>
                    </a:lnTo>
                    <a:lnTo>
                      <a:pt x="161" y="141"/>
                    </a:lnTo>
                    <a:lnTo>
                      <a:pt x="165" y="140"/>
                    </a:lnTo>
                    <a:lnTo>
                      <a:pt x="167" y="136"/>
                    </a:lnTo>
                    <a:lnTo>
                      <a:pt x="166" y="134"/>
                    </a:lnTo>
                    <a:lnTo>
                      <a:pt x="165" y="130"/>
                    </a:lnTo>
                    <a:lnTo>
                      <a:pt x="157" y="123"/>
                    </a:lnTo>
                    <a:lnTo>
                      <a:pt x="143" y="114"/>
                    </a:lnTo>
                    <a:lnTo>
                      <a:pt x="136" y="108"/>
                    </a:lnTo>
                    <a:lnTo>
                      <a:pt x="131" y="99"/>
                    </a:lnTo>
                    <a:lnTo>
                      <a:pt x="127" y="86"/>
                    </a:lnTo>
                    <a:lnTo>
                      <a:pt x="126" y="74"/>
                    </a:lnTo>
                    <a:lnTo>
                      <a:pt x="123" y="69"/>
                    </a:lnTo>
                    <a:lnTo>
                      <a:pt x="119" y="63"/>
                    </a:lnTo>
                    <a:lnTo>
                      <a:pt x="113" y="56"/>
                    </a:lnTo>
                    <a:lnTo>
                      <a:pt x="109" y="53"/>
                    </a:lnTo>
                    <a:lnTo>
                      <a:pt x="109" y="48"/>
                    </a:lnTo>
                    <a:lnTo>
                      <a:pt x="112" y="40"/>
                    </a:lnTo>
                    <a:lnTo>
                      <a:pt x="114" y="36"/>
                    </a:lnTo>
                    <a:lnTo>
                      <a:pt x="117" y="31"/>
                    </a:lnTo>
                    <a:lnTo>
                      <a:pt x="119" y="24"/>
                    </a:lnTo>
                    <a:lnTo>
                      <a:pt x="117" y="15"/>
                    </a:lnTo>
                    <a:lnTo>
                      <a:pt x="116" y="9"/>
                    </a:lnTo>
                    <a:lnTo>
                      <a:pt x="112" y="4"/>
                    </a:lnTo>
                    <a:lnTo>
                      <a:pt x="106" y="1"/>
                    </a:lnTo>
                    <a:lnTo>
                      <a:pt x="97" y="0"/>
                    </a:lnTo>
                    <a:lnTo>
                      <a:pt x="91" y="3"/>
                    </a:lnTo>
                    <a:lnTo>
                      <a:pt x="87" y="6"/>
                    </a:lnTo>
                    <a:lnTo>
                      <a:pt x="84" y="13"/>
                    </a:lnTo>
                    <a:lnTo>
                      <a:pt x="83" y="18"/>
                    </a:lnTo>
                    <a:lnTo>
                      <a:pt x="84" y="23"/>
                    </a:lnTo>
                    <a:lnTo>
                      <a:pt x="87" y="30"/>
                    </a:lnTo>
                    <a:lnTo>
                      <a:pt x="88" y="35"/>
                    </a:lnTo>
                    <a:lnTo>
                      <a:pt x="89" y="40"/>
                    </a:lnTo>
                    <a:lnTo>
                      <a:pt x="88" y="46"/>
                    </a:lnTo>
                    <a:lnTo>
                      <a:pt x="84" y="51"/>
                    </a:lnTo>
                    <a:lnTo>
                      <a:pt x="78" y="56"/>
                    </a:lnTo>
                    <a:lnTo>
                      <a:pt x="70" y="60"/>
                    </a:lnTo>
                    <a:lnTo>
                      <a:pt x="65" y="64"/>
                    </a:lnTo>
                    <a:lnTo>
                      <a:pt x="60" y="69"/>
                    </a:lnTo>
                    <a:lnTo>
                      <a:pt x="55" y="75"/>
                    </a:lnTo>
                    <a:lnTo>
                      <a:pt x="50" y="86"/>
                    </a:lnTo>
                    <a:lnTo>
                      <a:pt x="47" y="99"/>
                    </a:lnTo>
                    <a:lnTo>
                      <a:pt x="43" y="109"/>
                    </a:lnTo>
                    <a:lnTo>
                      <a:pt x="42" y="121"/>
                    </a:lnTo>
                    <a:lnTo>
                      <a:pt x="40" y="136"/>
                    </a:lnTo>
                    <a:lnTo>
                      <a:pt x="40" y="145"/>
                    </a:lnTo>
                    <a:lnTo>
                      <a:pt x="40" y="153"/>
                    </a:lnTo>
                    <a:lnTo>
                      <a:pt x="42" y="158"/>
                    </a:lnTo>
                    <a:lnTo>
                      <a:pt x="44" y="160"/>
                    </a:lnTo>
                    <a:lnTo>
                      <a:pt x="49" y="161"/>
                    </a:lnTo>
                    <a:lnTo>
                      <a:pt x="52"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2" y="166"/>
                    </a:lnTo>
                    <a:lnTo>
                      <a:pt x="58" y="183"/>
                    </a:lnTo>
                    <a:lnTo>
                      <a:pt x="53" y="196"/>
                    </a:lnTo>
                    <a:lnTo>
                      <a:pt x="42"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2" y="223"/>
                    </a:lnTo>
                    <a:lnTo>
                      <a:pt x="78" y="203"/>
                    </a:lnTo>
                    <a:lnTo>
                      <a:pt x="84" y="196"/>
                    </a:lnTo>
                    <a:lnTo>
                      <a:pt x="88" y="191"/>
                    </a:lnTo>
                    <a:lnTo>
                      <a:pt x="96" y="190"/>
                    </a:lnTo>
                    <a:lnTo>
                      <a:pt x="102" y="194"/>
                    </a:lnTo>
                    <a:lnTo>
                      <a:pt x="109" y="199"/>
                    </a:lnTo>
                    <a:lnTo>
                      <a:pt x="125" y="219"/>
                    </a:lnTo>
                    <a:lnTo>
                      <a:pt x="142" y="243"/>
                    </a:lnTo>
                    <a:lnTo>
                      <a:pt x="158" y="266"/>
                    </a:lnTo>
                    <a:lnTo>
                      <a:pt x="169" y="280"/>
                    </a:lnTo>
                    <a:lnTo>
                      <a:pt x="172" y="283"/>
                    </a:lnTo>
                    <a:lnTo>
                      <a:pt x="179" y="283"/>
                    </a:lnTo>
                    <a:lnTo>
                      <a:pt x="185" y="278"/>
                    </a:lnTo>
                    <a:lnTo>
                      <a:pt x="192" y="273"/>
                    </a:lnTo>
                    <a:lnTo>
                      <a:pt x="199"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2" name="Group 61"/>
              <p:cNvGrpSpPr>
                <a:grpSpLocks/>
              </p:cNvGrpSpPr>
              <p:nvPr/>
            </p:nvGrpSpPr>
            <p:grpSpPr bwMode="auto">
              <a:xfrm>
                <a:off x="1697" y="2297"/>
                <a:ext cx="260" cy="310"/>
                <a:chOff x="1697" y="2297"/>
                <a:chExt cx="260" cy="310"/>
              </a:xfrm>
            </p:grpSpPr>
            <p:grpSp>
              <p:nvGrpSpPr>
                <p:cNvPr id="13" name="Group 62"/>
                <p:cNvGrpSpPr>
                  <a:grpSpLocks/>
                </p:cNvGrpSpPr>
                <p:nvPr/>
              </p:nvGrpSpPr>
              <p:grpSpPr bwMode="auto">
                <a:xfrm>
                  <a:off x="1697" y="2297"/>
                  <a:ext cx="260" cy="310"/>
                  <a:chOff x="1697" y="2297"/>
                  <a:chExt cx="260" cy="310"/>
                </a:xfrm>
              </p:grpSpPr>
              <p:sp>
                <p:nvSpPr>
                  <p:cNvPr id="2722879" name="AutoShape 63"/>
                  <p:cNvSpPr>
                    <a:spLocks noChangeArrowheads="1"/>
                  </p:cNvSpPr>
                  <p:nvPr/>
                </p:nvSpPr>
                <p:spPr bwMode="auto">
                  <a:xfrm>
                    <a:off x="1697" y="2348"/>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80" name="AutoShape 64"/>
                  <p:cNvSpPr>
                    <a:spLocks noChangeArrowheads="1"/>
                  </p:cNvSpPr>
                  <p:nvPr/>
                </p:nvSpPr>
                <p:spPr bwMode="auto">
                  <a:xfrm>
                    <a:off x="1759" y="2297"/>
                    <a:ext cx="198" cy="45"/>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881" name="Oval 65"/>
                <p:cNvSpPr>
                  <a:spLocks noChangeArrowheads="1"/>
                </p:cNvSpPr>
                <p:nvPr/>
              </p:nvSpPr>
              <p:spPr bwMode="auto">
                <a:xfrm>
                  <a:off x="1778" y="2323"/>
                  <a:ext cx="27"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82" name="AutoShape 66"/>
                <p:cNvSpPr>
                  <a:spLocks noChangeArrowheads="1"/>
                </p:cNvSpPr>
                <p:nvPr/>
              </p:nvSpPr>
              <p:spPr bwMode="auto">
                <a:xfrm>
                  <a:off x="1728" y="2470"/>
                  <a:ext cx="138"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883" name="Line 67"/>
              <p:cNvSpPr>
                <a:spLocks noChangeShapeType="1"/>
              </p:cNvSpPr>
              <p:nvPr/>
            </p:nvSpPr>
            <p:spPr bwMode="auto">
              <a:xfrm>
                <a:off x="1717" y="1313"/>
                <a:ext cx="26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84" name="Line 68"/>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85" name="Line 69"/>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886" name="AutoShape 70"/>
              <p:cNvSpPr>
                <a:spLocks noChangeArrowheads="1"/>
              </p:cNvSpPr>
              <p:nvPr/>
            </p:nvSpPr>
            <p:spPr bwMode="auto">
              <a:xfrm>
                <a:off x="1774" y="268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87" name="AutoShape 71"/>
              <p:cNvSpPr>
                <a:spLocks noChangeArrowheads="1"/>
              </p:cNvSpPr>
              <p:nvPr/>
            </p:nvSpPr>
            <p:spPr bwMode="auto">
              <a:xfrm>
                <a:off x="1823" y="2635"/>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888" name="AutoShape 72"/>
              <p:cNvSpPr>
                <a:spLocks noChangeArrowheads="1"/>
              </p:cNvSpPr>
              <p:nvPr/>
            </p:nvSpPr>
            <p:spPr bwMode="auto">
              <a:xfrm>
                <a:off x="1815" y="2707"/>
                <a:ext cx="107" cy="15"/>
              </a:xfrm>
              <a:prstGeom prst="parallelogram">
                <a:avLst>
                  <a:gd name="adj" fmla="val 17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4" name="Group 73"/>
              <p:cNvGrpSpPr>
                <a:grpSpLocks/>
              </p:cNvGrpSpPr>
              <p:nvPr/>
            </p:nvGrpSpPr>
            <p:grpSpPr bwMode="auto">
              <a:xfrm>
                <a:off x="2320" y="2676"/>
                <a:ext cx="202" cy="257"/>
                <a:chOff x="2320" y="2676"/>
                <a:chExt cx="202" cy="257"/>
              </a:xfrm>
            </p:grpSpPr>
            <p:sp>
              <p:nvSpPr>
                <p:cNvPr id="2722890" name="Freeform 74"/>
                <p:cNvSpPr>
                  <a:spLocks/>
                </p:cNvSpPr>
                <p:nvPr/>
              </p:nvSpPr>
              <p:spPr bwMode="auto">
                <a:xfrm>
                  <a:off x="2450" y="279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2891" name="Rectangle 75"/>
                <p:cNvSpPr>
                  <a:spLocks noChangeArrowheads="1"/>
                </p:cNvSpPr>
                <p:nvPr/>
              </p:nvSpPr>
              <p:spPr bwMode="auto">
                <a:xfrm>
                  <a:off x="2445" y="279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92" name="Rectangle 76"/>
                <p:cNvSpPr>
                  <a:spLocks noChangeArrowheads="1"/>
                </p:cNvSpPr>
                <p:nvPr/>
              </p:nvSpPr>
              <p:spPr bwMode="auto">
                <a:xfrm>
                  <a:off x="2453" y="285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93" name="Rectangle 77"/>
                <p:cNvSpPr>
                  <a:spLocks noChangeArrowheads="1"/>
                </p:cNvSpPr>
                <p:nvPr/>
              </p:nvSpPr>
              <p:spPr bwMode="auto">
                <a:xfrm>
                  <a:off x="2322" y="285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894" name="Oval 78"/>
                <p:cNvSpPr>
                  <a:spLocks noChangeArrowheads="1"/>
                </p:cNvSpPr>
                <p:nvPr/>
              </p:nvSpPr>
              <p:spPr bwMode="auto">
                <a:xfrm>
                  <a:off x="2380" y="267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2895" name="Freeform 79"/>
                <p:cNvSpPr>
                  <a:spLocks/>
                </p:cNvSpPr>
                <p:nvPr/>
              </p:nvSpPr>
              <p:spPr bwMode="auto">
                <a:xfrm>
                  <a:off x="2320" y="272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2896" name="Freeform 80"/>
              <p:cNvSpPr>
                <a:spLocks/>
              </p:cNvSpPr>
              <p:nvPr/>
            </p:nvSpPr>
            <p:spPr bwMode="auto">
              <a:xfrm>
                <a:off x="2560" y="263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5" name="Group 81"/>
              <p:cNvGrpSpPr>
                <a:grpSpLocks/>
              </p:cNvGrpSpPr>
              <p:nvPr/>
            </p:nvGrpSpPr>
            <p:grpSpPr bwMode="auto">
              <a:xfrm>
                <a:off x="1986" y="2635"/>
                <a:ext cx="261" cy="311"/>
                <a:chOff x="1986" y="2635"/>
                <a:chExt cx="261" cy="311"/>
              </a:xfrm>
            </p:grpSpPr>
            <p:grpSp>
              <p:nvGrpSpPr>
                <p:cNvPr id="16" name="Group 82"/>
                <p:cNvGrpSpPr>
                  <a:grpSpLocks/>
                </p:cNvGrpSpPr>
                <p:nvPr/>
              </p:nvGrpSpPr>
              <p:grpSpPr bwMode="auto">
                <a:xfrm>
                  <a:off x="1986" y="2635"/>
                  <a:ext cx="261" cy="311"/>
                  <a:chOff x="1986" y="2635"/>
                  <a:chExt cx="261" cy="311"/>
                </a:xfrm>
              </p:grpSpPr>
              <p:sp>
                <p:nvSpPr>
                  <p:cNvPr id="2722899" name="AutoShape 83"/>
                  <p:cNvSpPr>
                    <a:spLocks noChangeArrowheads="1"/>
                  </p:cNvSpPr>
                  <p:nvPr/>
                </p:nvSpPr>
                <p:spPr bwMode="auto">
                  <a:xfrm>
                    <a:off x="1986" y="268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900" name="AutoShape 84"/>
                  <p:cNvSpPr>
                    <a:spLocks noChangeArrowheads="1"/>
                  </p:cNvSpPr>
                  <p:nvPr/>
                </p:nvSpPr>
                <p:spPr bwMode="auto">
                  <a:xfrm>
                    <a:off x="2050" y="263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901" name="Oval 85"/>
                <p:cNvSpPr>
                  <a:spLocks noChangeArrowheads="1"/>
                </p:cNvSpPr>
                <p:nvPr/>
              </p:nvSpPr>
              <p:spPr bwMode="auto">
                <a:xfrm>
                  <a:off x="2069" y="266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02" name="AutoShape 86"/>
                <p:cNvSpPr>
                  <a:spLocks noChangeArrowheads="1"/>
                </p:cNvSpPr>
                <p:nvPr/>
              </p:nvSpPr>
              <p:spPr bwMode="auto">
                <a:xfrm>
                  <a:off x="2019" y="280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903" name="Line 87"/>
              <p:cNvSpPr>
                <a:spLocks noChangeShapeType="1"/>
              </p:cNvSpPr>
              <p:nvPr/>
            </p:nvSpPr>
            <p:spPr bwMode="auto">
              <a:xfrm>
                <a:off x="2001" y="131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04" name="Line 88"/>
              <p:cNvSpPr>
                <a:spLocks noChangeShapeType="1"/>
              </p:cNvSpPr>
              <p:nvPr/>
            </p:nvSpPr>
            <p:spPr bwMode="auto">
              <a:xfrm>
                <a:off x="1438" y="126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2905" name="Line 89"/>
              <p:cNvSpPr>
                <a:spLocks noChangeShapeType="1"/>
              </p:cNvSpPr>
              <p:nvPr/>
            </p:nvSpPr>
            <p:spPr bwMode="auto">
              <a:xfrm>
                <a:off x="1723" y="126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grpSp>
            <p:nvGrpSpPr>
              <p:cNvPr id="17" name="Group 90"/>
              <p:cNvGrpSpPr>
                <a:grpSpLocks/>
              </p:cNvGrpSpPr>
              <p:nvPr/>
            </p:nvGrpSpPr>
            <p:grpSpPr bwMode="auto">
              <a:xfrm>
                <a:off x="917" y="1636"/>
                <a:ext cx="975" cy="310"/>
                <a:chOff x="917" y="1636"/>
                <a:chExt cx="975" cy="310"/>
              </a:xfrm>
            </p:grpSpPr>
            <p:grpSp>
              <p:nvGrpSpPr>
                <p:cNvPr id="18" name="Group 91"/>
                <p:cNvGrpSpPr>
                  <a:grpSpLocks/>
                </p:cNvGrpSpPr>
                <p:nvPr/>
              </p:nvGrpSpPr>
              <p:grpSpPr bwMode="auto">
                <a:xfrm>
                  <a:off x="917" y="1636"/>
                  <a:ext cx="206" cy="310"/>
                  <a:chOff x="917" y="1636"/>
                  <a:chExt cx="206" cy="310"/>
                </a:xfrm>
              </p:grpSpPr>
              <p:sp>
                <p:nvSpPr>
                  <p:cNvPr id="2722908" name="AutoShape 92"/>
                  <p:cNvSpPr>
                    <a:spLocks noChangeArrowheads="1"/>
                  </p:cNvSpPr>
                  <p:nvPr/>
                </p:nvSpPr>
                <p:spPr bwMode="auto">
                  <a:xfrm>
                    <a:off x="917" y="168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909" name="AutoShape 93"/>
                  <p:cNvSpPr>
                    <a:spLocks noChangeArrowheads="1"/>
                  </p:cNvSpPr>
                  <p:nvPr/>
                </p:nvSpPr>
                <p:spPr bwMode="auto">
                  <a:xfrm>
                    <a:off x="965" y="163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910" name="AutoShape 94"/>
                  <p:cNvSpPr>
                    <a:spLocks noChangeArrowheads="1"/>
                  </p:cNvSpPr>
                  <p:nvPr/>
                </p:nvSpPr>
                <p:spPr bwMode="auto">
                  <a:xfrm>
                    <a:off x="956" y="170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95"/>
                <p:cNvGrpSpPr>
                  <a:grpSpLocks/>
                </p:cNvGrpSpPr>
                <p:nvPr/>
              </p:nvGrpSpPr>
              <p:grpSpPr bwMode="auto">
                <a:xfrm>
                  <a:off x="1435" y="1677"/>
                  <a:ext cx="203" cy="257"/>
                  <a:chOff x="1435" y="1677"/>
                  <a:chExt cx="203" cy="257"/>
                </a:xfrm>
              </p:grpSpPr>
              <p:sp>
                <p:nvSpPr>
                  <p:cNvPr id="2722912" name="Freeform 96"/>
                  <p:cNvSpPr>
                    <a:spLocks/>
                  </p:cNvSpPr>
                  <p:nvPr/>
                </p:nvSpPr>
                <p:spPr bwMode="auto">
                  <a:xfrm>
                    <a:off x="1564" y="179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2913" name="Rectangle 97"/>
                  <p:cNvSpPr>
                    <a:spLocks noChangeArrowheads="1"/>
                  </p:cNvSpPr>
                  <p:nvPr/>
                </p:nvSpPr>
                <p:spPr bwMode="auto">
                  <a:xfrm>
                    <a:off x="1561" y="179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914" name="Rectangle 98"/>
                  <p:cNvSpPr>
                    <a:spLocks noChangeArrowheads="1"/>
                  </p:cNvSpPr>
                  <p:nvPr/>
                </p:nvSpPr>
                <p:spPr bwMode="auto">
                  <a:xfrm>
                    <a:off x="1567" y="185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915" name="Rectangle 99"/>
                  <p:cNvSpPr>
                    <a:spLocks noChangeArrowheads="1"/>
                  </p:cNvSpPr>
                  <p:nvPr/>
                </p:nvSpPr>
                <p:spPr bwMode="auto">
                  <a:xfrm>
                    <a:off x="1436" y="185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2916" name="Oval 100"/>
                  <p:cNvSpPr>
                    <a:spLocks noChangeArrowheads="1"/>
                  </p:cNvSpPr>
                  <p:nvPr/>
                </p:nvSpPr>
                <p:spPr bwMode="auto">
                  <a:xfrm>
                    <a:off x="1496" y="167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2917" name="Freeform 101"/>
                  <p:cNvSpPr>
                    <a:spLocks/>
                  </p:cNvSpPr>
                  <p:nvPr/>
                </p:nvSpPr>
                <p:spPr bwMode="auto">
                  <a:xfrm>
                    <a:off x="1435" y="172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2918" name="Freeform 102"/>
                <p:cNvSpPr>
                  <a:spLocks/>
                </p:cNvSpPr>
                <p:nvPr/>
              </p:nvSpPr>
              <p:spPr bwMode="auto">
                <a:xfrm>
                  <a:off x="1692" y="1646"/>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0" name="Group 103"/>
                <p:cNvGrpSpPr>
                  <a:grpSpLocks/>
                </p:cNvGrpSpPr>
                <p:nvPr/>
              </p:nvGrpSpPr>
              <p:grpSpPr bwMode="auto">
                <a:xfrm>
                  <a:off x="1129" y="1636"/>
                  <a:ext cx="259" cy="310"/>
                  <a:chOff x="1129" y="1636"/>
                  <a:chExt cx="259" cy="310"/>
                </a:xfrm>
              </p:grpSpPr>
              <p:grpSp>
                <p:nvGrpSpPr>
                  <p:cNvPr id="21" name="Group 104"/>
                  <p:cNvGrpSpPr>
                    <a:grpSpLocks/>
                  </p:cNvGrpSpPr>
                  <p:nvPr/>
                </p:nvGrpSpPr>
                <p:grpSpPr bwMode="auto">
                  <a:xfrm>
                    <a:off x="1129" y="1636"/>
                    <a:ext cx="259" cy="310"/>
                    <a:chOff x="1129" y="1636"/>
                    <a:chExt cx="259" cy="310"/>
                  </a:xfrm>
                </p:grpSpPr>
                <p:sp>
                  <p:nvSpPr>
                    <p:cNvPr id="2722921" name="AutoShape 105"/>
                    <p:cNvSpPr>
                      <a:spLocks noChangeArrowheads="1"/>
                    </p:cNvSpPr>
                    <p:nvPr/>
                  </p:nvSpPr>
                  <p:spPr bwMode="auto">
                    <a:xfrm>
                      <a:off x="1129" y="168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2922" name="AutoShape 106"/>
                    <p:cNvSpPr>
                      <a:spLocks noChangeArrowheads="1"/>
                    </p:cNvSpPr>
                    <p:nvPr/>
                  </p:nvSpPr>
                  <p:spPr bwMode="auto">
                    <a:xfrm>
                      <a:off x="1192" y="163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2923" name="Oval 107"/>
                  <p:cNvSpPr>
                    <a:spLocks noChangeArrowheads="1"/>
                  </p:cNvSpPr>
                  <p:nvPr/>
                </p:nvSpPr>
                <p:spPr bwMode="auto">
                  <a:xfrm>
                    <a:off x="1211" y="166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24" name="AutoShape 108"/>
                  <p:cNvSpPr>
                    <a:spLocks noChangeArrowheads="1"/>
                  </p:cNvSpPr>
                  <p:nvPr/>
                </p:nvSpPr>
                <p:spPr bwMode="auto">
                  <a:xfrm>
                    <a:off x="1160" y="181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sp>
            <p:nvSpPr>
              <p:cNvPr id="2722925" name="Line 109"/>
              <p:cNvSpPr>
                <a:spLocks noChangeShapeType="1"/>
              </p:cNvSpPr>
              <p:nvPr/>
            </p:nvSpPr>
            <p:spPr bwMode="auto">
              <a:xfrm>
                <a:off x="869" y="1268"/>
                <a:ext cx="25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2926" name="Rectangle 110"/>
              <p:cNvSpPr>
                <a:spLocks noChangeArrowheads="1"/>
              </p:cNvSpPr>
              <p:nvPr/>
            </p:nvSpPr>
            <p:spPr bwMode="auto">
              <a:xfrm>
                <a:off x="857"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27" name="Rectangle 111"/>
              <p:cNvSpPr>
                <a:spLocks noChangeArrowheads="1"/>
              </p:cNvSpPr>
              <p:nvPr/>
            </p:nvSpPr>
            <p:spPr bwMode="auto">
              <a:xfrm>
                <a:off x="1113"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28" name="Line 112"/>
              <p:cNvSpPr>
                <a:spLocks noChangeShapeType="1"/>
              </p:cNvSpPr>
              <p:nvPr/>
            </p:nvSpPr>
            <p:spPr bwMode="auto">
              <a:xfrm>
                <a:off x="1149" y="1313"/>
                <a:ext cx="2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29" name="Rectangle 113"/>
              <p:cNvSpPr>
                <a:spLocks noChangeArrowheads="1"/>
              </p:cNvSpPr>
              <p:nvPr/>
            </p:nvSpPr>
            <p:spPr bwMode="auto">
              <a:xfrm>
                <a:off x="1698"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30" name="Rectangle 114"/>
              <p:cNvSpPr>
                <a:spLocks noChangeArrowheads="1"/>
              </p:cNvSpPr>
              <p:nvPr/>
            </p:nvSpPr>
            <p:spPr bwMode="auto">
              <a:xfrm>
                <a:off x="1408"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31" name="Line 115"/>
              <p:cNvSpPr>
                <a:spLocks noChangeShapeType="1"/>
              </p:cNvSpPr>
              <p:nvPr/>
            </p:nvSpPr>
            <p:spPr bwMode="auto">
              <a:xfrm>
                <a:off x="1441" y="1363"/>
                <a:ext cx="248"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2932" name="Line 116"/>
              <p:cNvSpPr>
                <a:spLocks noChangeShapeType="1"/>
              </p:cNvSpPr>
              <p:nvPr/>
            </p:nvSpPr>
            <p:spPr bwMode="auto">
              <a:xfrm>
                <a:off x="1723" y="140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2933" name="Line 117"/>
              <p:cNvSpPr>
                <a:spLocks noChangeShapeType="1"/>
              </p:cNvSpPr>
              <p:nvPr/>
            </p:nvSpPr>
            <p:spPr bwMode="auto">
              <a:xfrm>
                <a:off x="1723" y="1364"/>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2934" name="Line 118"/>
              <p:cNvSpPr>
                <a:spLocks noChangeShapeType="1"/>
              </p:cNvSpPr>
              <p:nvPr/>
            </p:nvSpPr>
            <p:spPr bwMode="auto">
              <a:xfrm>
                <a:off x="2008" y="1363"/>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2935" name="Line 119"/>
              <p:cNvSpPr>
                <a:spLocks noChangeShapeType="1"/>
              </p:cNvSpPr>
              <p:nvPr/>
            </p:nvSpPr>
            <p:spPr bwMode="auto">
              <a:xfrm>
                <a:off x="2007" y="140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2936" name="Line 120"/>
              <p:cNvSpPr>
                <a:spLocks noChangeShapeType="1"/>
              </p:cNvSpPr>
              <p:nvPr/>
            </p:nvSpPr>
            <p:spPr bwMode="auto">
              <a:xfrm>
                <a:off x="2293" y="1363"/>
                <a:ext cx="249"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2937" name="Line 121"/>
              <p:cNvSpPr>
                <a:spLocks noChangeShapeType="1"/>
              </p:cNvSpPr>
              <p:nvPr/>
            </p:nvSpPr>
            <p:spPr bwMode="auto">
              <a:xfrm>
                <a:off x="2291" y="140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2938" name="Line 122"/>
              <p:cNvSpPr>
                <a:spLocks noChangeShapeType="1"/>
              </p:cNvSpPr>
              <p:nvPr/>
            </p:nvSpPr>
            <p:spPr bwMode="auto">
              <a:xfrm>
                <a:off x="2576" y="140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2939" name="Line 123"/>
              <p:cNvSpPr>
                <a:spLocks noChangeShapeType="1"/>
              </p:cNvSpPr>
              <p:nvPr/>
            </p:nvSpPr>
            <p:spPr bwMode="auto">
              <a:xfrm>
                <a:off x="1154" y="1268"/>
                <a:ext cx="253"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2940" name="Rectangle 124"/>
              <p:cNvSpPr>
                <a:spLocks noChangeArrowheads="1"/>
              </p:cNvSpPr>
              <p:nvPr/>
            </p:nvSpPr>
            <p:spPr bwMode="auto">
              <a:xfrm>
                <a:off x="2255" y="1354"/>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41" name="Rectangle 125"/>
              <p:cNvSpPr>
                <a:spLocks noChangeArrowheads="1"/>
              </p:cNvSpPr>
              <p:nvPr/>
            </p:nvSpPr>
            <p:spPr bwMode="auto">
              <a:xfrm>
                <a:off x="2539" y="1354"/>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2942" name="Line 126"/>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3" name="Line 127"/>
              <p:cNvSpPr>
                <a:spLocks noChangeShapeType="1"/>
              </p:cNvSpPr>
              <p:nvPr/>
            </p:nvSpPr>
            <p:spPr bwMode="auto">
              <a:xfrm>
                <a:off x="1141"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4" name="Line 128"/>
              <p:cNvSpPr>
                <a:spLocks noChangeShapeType="1"/>
              </p:cNvSpPr>
              <p:nvPr/>
            </p:nvSpPr>
            <p:spPr bwMode="auto">
              <a:xfrm>
                <a:off x="1426"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5" name="Line 129"/>
              <p:cNvSpPr>
                <a:spLocks noChangeShapeType="1"/>
              </p:cNvSpPr>
              <p:nvPr/>
            </p:nvSpPr>
            <p:spPr bwMode="auto">
              <a:xfrm>
                <a:off x="1710"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6" name="Line 130"/>
              <p:cNvSpPr>
                <a:spLocks noChangeShapeType="1"/>
              </p:cNvSpPr>
              <p:nvPr/>
            </p:nvSpPr>
            <p:spPr bwMode="auto">
              <a:xfrm>
                <a:off x="1994"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7" name="Line 131"/>
              <p:cNvSpPr>
                <a:spLocks noChangeShapeType="1"/>
              </p:cNvSpPr>
              <p:nvPr/>
            </p:nvSpPr>
            <p:spPr bwMode="auto">
              <a:xfrm flipH="1">
                <a:off x="2560"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2948" name="Line 132"/>
              <p:cNvSpPr>
                <a:spLocks noChangeShapeType="1"/>
              </p:cNvSpPr>
              <p:nvPr/>
            </p:nvSpPr>
            <p:spPr bwMode="auto">
              <a:xfrm flipH="1">
                <a:off x="2845"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22949" name="Rectangle 133"/>
            <p:cNvSpPr>
              <a:spLocks noChangeArrowheads="1"/>
            </p:cNvSpPr>
            <p:nvPr/>
          </p:nvSpPr>
          <p:spPr bwMode="auto">
            <a:xfrm>
              <a:off x="209" y="1104"/>
              <a:ext cx="263" cy="235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722950" name="Line 134"/>
            <p:cNvSpPr>
              <a:spLocks noChangeShapeType="1"/>
            </p:cNvSpPr>
            <p:nvPr/>
          </p:nvSpPr>
          <p:spPr bwMode="auto">
            <a:xfrm flipH="1">
              <a:off x="478" y="1295"/>
              <a:ext cx="3" cy="1298"/>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135" name="Title 134"/>
          <p:cNvSpPr>
            <a:spLocks noGrp="1"/>
          </p:cNvSpPr>
          <p:nvPr>
            <p:ph type="title"/>
          </p:nvPr>
        </p:nvSpPr>
        <p:spPr/>
        <p:txBody>
          <a:bodyPr/>
          <a:lstStyle/>
          <a:p>
            <a:r>
              <a:rPr lang="en-US" dirty="0" smtClean="0"/>
              <a:t>Pipelining Lessons (1/2)</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24867" name="Rectangle 3"/>
          <p:cNvSpPr>
            <a:spLocks noGrp="1" noChangeArrowheads="1"/>
          </p:cNvSpPr>
          <p:nvPr>
            <p:ph type="body" idx="1"/>
          </p:nvPr>
        </p:nvSpPr>
        <p:spPr>
          <a:xfrm>
            <a:off x="5029200" y="1143000"/>
            <a:ext cx="3949700" cy="5410200"/>
          </a:xfrm>
          <a:noFill/>
          <a:ln/>
        </p:spPr>
        <p:txBody>
          <a:bodyPr/>
          <a:lstStyle/>
          <a:p>
            <a:r>
              <a:rPr lang="en-US" sz="2800" dirty="0"/>
              <a:t>Suppose new Washer takes 20 minutes, new Stasher takes 20 minutes. How much faster is pipeline?</a:t>
            </a:r>
          </a:p>
          <a:p>
            <a:r>
              <a:rPr lang="en-US" sz="2800" dirty="0"/>
              <a:t>Pipeline rate limited by </a:t>
            </a:r>
            <a:r>
              <a:rPr lang="en-US" sz="2800" u="sng" dirty="0">
                <a:solidFill>
                  <a:schemeClr val="accent1"/>
                </a:solidFill>
              </a:rPr>
              <a:t>slowest</a:t>
            </a:r>
            <a:r>
              <a:rPr lang="en-US" sz="2800" dirty="0"/>
              <a:t> pipeline stage</a:t>
            </a:r>
          </a:p>
          <a:p>
            <a:r>
              <a:rPr lang="en-US" sz="2800" dirty="0"/>
              <a:t>Unbalanced lengths of pipe stages reduces speedup</a:t>
            </a:r>
          </a:p>
        </p:txBody>
      </p:sp>
      <p:grpSp>
        <p:nvGrpSpPr>
          <p:cNvPr id="2" name="Group 4"/>
          <p:cNvGrpSpPr>
            <a:grpSpLocks/>
          </p:cNvGrpSpPr>
          <p:nvPr/>
        </p:nvGrpSpPr>
        <p:grpSpPr bwMode="auto">
          <a:xfrm>
            <a:off x="331788" y="1122363"/>
            <a:ext cx="4633912" cy="4370387"/>
            <a:chOff x="209" y="707"/>
            <a:chExt cx="2919" cy="2753"/>
          </a:xfrm>
        </p:grpSpPr>
        <p:sp>
          <p:nvSpPr>
            <p:cNvPr id="2724869" name="Rectangle 5"/>
            <p:cNvSpPr>
              <a:spLocks noChangeArrowheads="1"/>
            </p:cNvSpPr>
            <p:nvPr/>
          </p:nvSpPr>
          <p:spPr bwMode="auto">
            <a:xfrm>
              <a:off x="576" y="707"/>
              <a:ext cx="562"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6 PM</a:t>
              </a:r>
            </a:p>
          </p:txBody>
        </p:sp>
        <p:sp>
          <p:nvSpPr>
            <p:cNvPr id="2724870" name="Line 6"/>
            <p:cNvSpPr>
              <a:spLocks noChangeShapeType="1"/>
            </p:cNvSpPr>
            <p:nvPr/>
          </p:nvSpPr>
          <p:spPr bwMode="auto">
            <a:xfrm>
              <a:off x="936" y="1080"/>
              <a:ext cx="219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2724871" name="Line 7"/>
            <p:cNvSpPr>
              <a:spLocks noChangeShapeType="1"/>
            </p:cNvSpPr>
            <p:nvPr/>
          </p:nvSpPr>
          <p:spPr bwMode="auto">
            <a:xfrm>
              <a:off x="928" y="1000"/>
              <a:ext cx="0" cy="184"/>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872" name="Rectangle 8"/>
            <p:cNvSpPr>
              <a:spLocks noChangeArrowheads="1"/>
            </p:cNvSpPr>
            <p:nvPr/>
          </p:nvSpPr>
          <p:spPr bwMode="auto">
            <a:xfrm>
              <a:off x="1344"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7</a:t>
              </a:r>
            </a:p>
          </p:txBody>
        </p:sp>
        <p:sp>
          <p:nvSpPr>
            <p:cNvPr id="2724873" name="Rectangle 9"/>
            <p:cNvSpPr>
              <a:spLocks noChangeArrowheads="1"/>
            </p:cNvSpPr>
            <p:nvPr/>
          </p:nvSpPr>
          <p:spPr bwMode="auto">
            <a:xfrm>
              <a:off x="1891"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8</a:t>
              </a:r>
            </a:p>
          </p:txBody>
        </p:sp>
        <p:sp>
          <p:nvSpPr>
            <p:cNvPr id="2724874" name="Rectangle 10"/>
            <p:cNvSpPr>
              <a:spLocks noChangeArrowheads="1"/>
            </p:cNvSpPr>
            <p:nvPr/>
          </p:nvSpPr>
          <p:spPr bwMode="auto">
            <a:xfrm>
              <a:off x="2448" y="715"/>
              <a:ext cx="221" cy="28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tx1"/>
                  </a:solidFill>
                  <a:latin typeface="Arial" pitchFamily="-65" charset="0"/>
                </a:rPr>
                <a:t>9</a:t>
              </a:r>
            </a:p>
          </p:txBody>
        </p:sp>
        <p:sp>
          <p:nvSpPr>
            <p:cNvPr id="2724875" name="Rectangle 11"/>
            <p:cNvSpPr>
              <a:spLocks noChangeArrowheads="1"/>
            </p:cNvSpPr>
            <p:nvPr/>
          </p:nvSpPr>
          <p:spPr bwMode="auto">
            <a:xfrm>
              <a:off x="2595" y="1054"/>
              <a:ext cx="434" cy="229"/>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800" i="1">
                  <a:solidFill>
                    <a:schemeClr val="tx1"/>
                  </a:solidFill>
                  <a:latin typeface="Arial" pitchFamily="-65" charset="0"/>
                </a:rPr>
                <a:t>Time</a:t>
              </a:r>
            </a:p>
          </p:txBody>
        </p:sp>
        <p:grpSp>
          <p:nvGrpSpPr>
            <p:cNvPr id="3" name="Group 12"/>
            <p:cNvGrpSpPr>
              <a:grpSpLocks/>
            </p:cNvGrpSpPr>
            <p:nvPr/>
          </p:nvGrpSpPr>
          <p:grpSpPr bwMode="auto">
            <a:xfrm>
              <a:off x="574" y="1241"/>
              <a:ext cx="2293" cy="1707"/>
              <a:chOff x="574" y="1241"/>
              <a:chExt cx="2293" cy="1707"/>
            </a:xfrm>
          </p:grpSpPr>
          <p:grpSp>
            <p:nvGrpSpPr>
              <p:cNvPr id="4" name="Group 13"/>
              <p:cNvGrpSpPr>
                <a:grpSpLocks/>
              </p:cNvGrpSpPr>
              <p:nvPr/>
            </p:nvGrpSpPr>
            <p:grpSpPr bwMode="auto">
              <a:xfrm>
                <a:off x="574" y="2028"/>
                <a:ext cx="254" cy="286"/>
                <a:chOff x="574" y="2028"/>
                <a:chExt cx="254" cy="286"/>
              </a:xfrm>
            </p:grpSpPr>
            <p:sp>
              <p:nvSpPr>
                <p:cNvPr id="2724878" name="Freeform 14"/>
                <p:cNvSpPr>
                  <a:spLocks/>
                </p:cNvSpPr>
                <p:nvPr/>
              </p:nvSpPr>
              <p:spPr bwMode="auto">
                <a:xfrm>
                  <a:off x="574" y="2071"/>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4879" name="Rectangle 15"/>
                <p:cNvSpPr>
                  <a:spLocks noChangeArrowheads="1"/>
                </p:cNvSpPr>
                <p:nvPr/>
              </p:nvSpPr>
              <p:spPr bwMode="auto">
                <a:xfrm>
                  <a:off x="575" y="2028"/>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B</a:t>
                  </a:r>
                </a:p>
              </p:txBody>
            </p:sp>
          </p:grpSp>
          <p:grpSp>
            <p:nvGrpSpPr>
              <p:cNvPr id="5" name="Group 16"/>
              <p:cNvGrpSpPr>
                <a:grpSpLocks/>
              </p:cNvGrpSpPr>
              <p:nvPr/>
            </p:nvGrpSpPr>
            <p:grpSpPr bwMode="auto">
              <a:xfrm>
                <a:off x="580" y="2338"/>
                <a:ext cx="255" cy="286"/>
                <a:chOff x="580" y="2338"/>
                <a:chExt cx="255" cy="286"/>
              </a:xfrm>
            </p:grpSpPr>
            <p:sp>
              <p:nvSpPr>
                <p:cNvPr id="2724881" name="Freeform 17"/>
                <p:cNvSpPr>
                  <a:spLocks/>
                </p:cNvSpPr>
                <p:nvPr/>
              </p:nvSpPr>
              <p:spPr bwMode="auto">
                <a:xfrm>
                  <a:off x="580" y="2382"/>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4882" name="Rectangle 18"/>
                <p:cNvSpPr>
                  <a:spLocks noChangeArrowheads="1"/>
                </p:cNvSpPr>
                <p:nvPr/>
              </p:nvSpPr>
              <p:spPr bwMode="auto">
                <a:xfrm>
                  <a:off x="582" y="2338"/>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C</a:t>
                  </a:r>
                </a:p>
              </p:txBody>
            </p:sp>
          </p:grpSp>
          <p:grpSp>
            <p:nvGrpSpPr>
              <p:cNvPr id="6" name="Group 19"/>
              <p:cNvGrpSpPr>
                <a:grpSpLocks/>
              </p:cNvGrpSpPr>
              <p:nvPr/>
            </p:nvGrpSpPr>
            <p:grpSpPr bwMode="auto">
              <a:xfrm>
                <a:off x="580" y="2662"/>
                <a:ext cx="254" cy="286"/>
                <a:chOff x="580" y="2662"/>
                <a:chExt cx="254" cy="286"/>
              </a:xfrm>
            </p:grpSpPr>
            <p:sp>
              <p:nvSpPr>
                <p:cNvPr id="2724884" name="Freeform 20"/>
                <p:cNvSpPr>
                  <a:spLocks/>
                </p:cNvSpPr>
                <p:nvPr/>
              </p:nvSpPr>
              <p:spPr bwMode="auto">
                <a:xfrm>
                  <a:off x="580" y="2706"/>
                  <a:ext cx="237" cy="212"/>
                </a:xfrm>
                <a:custGeom>
                  <a:avLst/>
                  <a:gdLst/>
                  <a:ahLst/>
                  <a:cxnLst>
                    <a:cxn ang="0">
                      <a:pos x="67" y="10"/>
                    </a:cxn>
                    <a:cxn ang="0">
                      <a:pos x="112" y="11"/>
                    </a:cxn>
                    <a:cxn ang="0">
                      <a:pos x="161" y="0"/>
                    </a:cxn>
                    <a:cxn ang="0">
                      <a:pos x="219" y="0"/>
                    </a:cxn>
                    <a:cxn ang="0">
                      <a:pos x="155" y="60"/>
                    </a:cxn>
                    <a:cxn ang="0">
                      <a:pos x="172" y="64"/>
                    </a:cxn>
                    <a:cxn ang="0">
                      <a:pos x="189" y="71"/>
                    </a:cxn>
                    <a:cxn ang="0">
                      <a:pos x="205" y="80"/>
                    </a:cxn>
                    <a:cxn ang="0">
                      <a:pos x="217" y="90"/>
                    </a:cxn>
                    <a:cxn ang="0">
                      <a:pos x="227" y="103"/>
                    </a:cxn>
                    <a:cxn ang="0">
                      <a:pos x="234" y="118"/>
                    </a:cxn>
                    <a:cxn ang="0">
                      <a:pos x="236" y="134"/>
                    </a:cxn>
                    <a:cxn ang="0">
                      <a:pos x="233" y="151"/>
                    </a:cxn>
                    <a:cxn ang="0">
                      <a:pos x="228" y="164"/>
                    </a:cxn>
                    <a:cxn ang="0">
                      <a:pos x="218" y="177"/>
                    </a:cxn>
                    <a:cxn ang="0">
                      <a:pos x="201" y="192"/>
                    </a:cxn>
                    <a:cxn ang="0">
                      <a:pos x="185" y="200"/>
                    </a:cxn>
                    <a:cxn ang="0">
                      <a:pos x="170" y="206"/>
                    </a:cxn>
                    <a:cxn ang="0">
                      <a:pos x="155" y="210"/>
                    </a:cxn>
                    <a:cxn ang="0">
                      <a:pos x="136" y="211"/>
                    </a:cxn>
                    <a:cxn ang="0">
                      <a:pos x="88" y="210"/>
                    </a:cxn>
                    <a:cxn ang="0">
                      <a:pos x="65" y="206"/>
                    </a:cxn>
                    <a:cxn ang="0">
                      <a:pos x="40" y="195"/>
                    </a:cxn>
                    <a:cxn ang="0">
                      <a:pos x="22" y="182"/>
                    </a:cxn>
                    <a:cxn ang="0">
                      <a:pos x="9" y="167"/>
                    </a:cxn>
                    <a:cxn ang="0">
                      <a:pos x="3" y="151"/>
                    </a:cxn>
                    <a:cxn ang="0">
                      <a:pos x="0" y="137"/>
                    </a:cxn>
                    <a:cxn ang="0">
                      <a:pos x="2" y="121"/>
                    </a:cxn>
                    <a:cxn ang="0">
                      <a:pos x="10" y="101"/>
                    </a:cxn>
                    <a:cxn ang="0">
                      <a:pos x="25" y="85"/>
                    </a:cxn>
                    <a:cxn ang="0">
                      <a:pos x="45" y="71"/>
                    </a:cxn>
                    <a:cxn ang="0">
                      <a:pos x="73" y="62"/>
                    </a:cxn>
                    <a:cxn ang="0">
                      <a:pos x="29" y="3"/>
                    </a:cxn>
                  </a:cxnLst>
                  <a:rect l="0" t="0" r="r" b="b"/>
                  <a:pathLst>
                    <a:path w="237" h="212">
                      <a:moveTo>
                        <a:pt x="29" y="3"/>
                      </a:moveTo>
                      <a:lnTo>
                        <a:pt x="67" y="10"/>
                      </a:lnTo>
                      <a:lnTo>
                        <a:pt x="66" y="0"/>
                      </a:lnTo>
                      <a:lnTo>
                        <a:pt x="112" y="11"/>
                      </a:lnTo>
                      <a:lnTo>
                        <a:pt x="112" y="0"/>
                      </a:lnTo>
                      <a:lnTo>
                        <a:pt x="161" y="0"/>
                      </a:lnTo>
                      <a:lnTo>
                        <a:pt x="160" y="11"/>
                      </a:lnTo>
                      <a:lnTo>
                        <a:pt x="219" y="0"/>
                      </a:lnTo>
                      <a:lnTo>
                        <a:pt x="148" y="60"/>
                      </a:lnTo>
                      <a:lnTo>
                        <a:pt x="155" y="60"/>
                      </a:lnTo>
                      <a:lnTo>
                        <a:pt x="163" y="62"/>
                      </a:lnTo>
                      <a:lnTo>
                        <a:pt x="172" y="64"/>
                      </a:lnTo>
                      <a:lnTo>
                        <a:pt x="180" y="67"/>
                      </a:lnTo>
                      <a:lnTo>
                        <a:pt x="189" y="71"/>
                      </a:lnTo>
                      <a:lnTo>
                        <a:pt x="197" y="75"/>
                      </a:lnTo>
                      <a:lnTo>
                        <a:pt x="205" y="80"/>
                      </a:lnTo>
                      <a:lnTo>
                        <a:pt x="212" y="85"/>
                      </a:lnTo>
                      <a:lnTo>
                        <a:pt x="217" y="90"/>
                      </a:lnTo>
                      <a:lnTo>
                        <a:pt x="222" y="97"/>
                      </a:lnTo>
                      <a:lnTo>
                        <a:pt x="227" y="103"/>
                      </a:lnTo>
                      <a:lnTo>
                        <a:pt x="231" y="111"/>
                      </a:lnTo>
                      <a:lnTo>
                        <a:pt x="234" y="118"/>
                      </a:lnTo>
                      <a:lnTo>
                        <a:pt x="235" y="125"/>
                      </a:lnTo>
                      <a:lnTo>
                        <a:pt x="236" y="134"/>
                      </a:lnTo>
                      <a:lnTo>
                        <a:pt x="235" y="144"/>
                      </a:lnTo>
                      <a:lnTo>
                        <a:pt x="233" y="151"/>
                      </a:lnTo>
                      <a:lnTo>
                        <a:pt x="231" y="158"/>
                      </a:lnTo>
                      <a:lnTo>
                        <a:pt x="228" y="164"/>
                      </a:lnTo>
                      <a:lnTo>
                        <a:pt x="224" y="170"/>
                      </a:lnTo>
                      <a:lnTo>
                        <a:pt x="218" y="177"/>
                      </a:lnTo>
                      <a:lnTo>
                        <a:pt x="210" y="185"/>
                      </a:lnTo>
                      <a:lnTo>
                        <a:pt x="201" y="192"/>
                      </a:lnTo>
                      <a:lnTo>
                        <a:pt x="193" y="197"/>
                      </a:lnTo>
                      <a:lnTo>
                        <a:pt x="185" y="200"/>
                      </a:lnTo>
                      <a:lnTo>
                        <a:pt x="177" y="204"/>
                      </a:lnTo>
                      <a:lnTo>
                        <a:pt x="170" y="206"/>
                      </a:lnTo>
                      <a:lnTo>
                        <a:pt x="161" y="208"/>
                      </a:lnTo>
                      <a:lnTo>
                        <a:pt x="155" y="210"/>
                      </a:lnTo>
                      <a:lnTo>
                        <a:pt x="145" y="210"/>
                      </a:lnTo>
                      <a:lnTo>
                        <a:pt x="136" y="211"/>
                      </a:lnTo>
                      <a:lnTo>
                        <a:pt x="96" y="211"/>
                      </a:lnTo>
                      <a:lnTo>
                        <a:pt x="88" y="210"/>
                      </a:lnTo>
                      <a:lnTo>
                        <a:pt x="78" y="209"/>
                      </a:lnTo>
                      <a:lnTo>
                        <a:pt x="65" y="206"/>
                      </a:lnTo>
                      <a:lnTo>
                        <a:pt x="53" y="201"/>
                      </a:lnTo>
                      <a:lnTo>
                        <a:pt x="40" y="195"/>
                      </a:lnTo>
                      <a:lnTo>
                        <a:pt x="30" y="188"/>
                      </a:lnTo>
                      <a:lnTo>
                        <a:pt x="22" y="182"/>
                      </a:lnTo>
                      <a:lnTo>
                        <a:pt x="15" y="175"/>
                      </a:lnTo>
                      <a:lnTo>
                        <a:pt x="9" y="167"/>
                      </a:lnTo>
                      <a:lnTo>
                        <a:pt x="5" y="157"/>
                      </a:lnTo>
                      <a:lnTo>
                        <a:pt x="3" y="151"/>
                      </a:lnTo>
                      <a:lnTo>
                        <a:pt x="1" y="144"/>
                      </a:lnTo>
                      <a:lnTo>
                        <a:pt x="0" y="137"/>
                      </a:lnTo>
                      <a:lnTo>
                        <a:pt x="1" y="131"/>
                      </a:lnTo>
                      <a:lnTo>
                        <a:pt x="2" y="121"/>
                      </a:lnTo>
                      <a:lnTo>
                        <a:pt x="5" y="112"/>
                      </a:lnTo>
                      <a:lnTo>
                        <a:pt x="10" y="101"/>
                      </a:lnTo>
                      <a:lnTo>
                        <a:pt x="17" y="93"/>
                      </a:lnTo>
                      <a:lnTo>
                        <a:pt x="25" y="85"/>
                      </a:lnTo>
                      <a:lnTo>
                        <a:pt x="35" y="77"/>
                      </a:lnTo>
                      <a:lnTo>
                        <a:pt x="45" y="71"/>
                      </a:lnTo>
                      <a:lnTo>
                        <a:pt x="59" y="65"/>
                      </a:lnTo>
                      <a:lnTo>
                        <a:pt x="73" y="62"/>
                      </a:lnTo>
                      <a:lnTo>
                        <a:pt x="83" y="60"/>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4885" name="Rectangle 21"/>
                <p:cNvSpPr>
                  <a:spLocks noChangeArrowheads="1"/>
                </p:cNvSpPr>
                <p:nvPr/>
              </p:nvSpPr>
              <p:spPr bwMode="auto">
                <a:xfrm>
                  <a:off x="581" y="2662"/>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D</a:t>
                  </a:r>
                </a:p>
              </p:txBody>
            </p:sp>
          </p:grpSp>
          <p:grpSp>
            <p:nvGrpSpPr>
              <p:cNvPr id="7" name="Group 22"/>
              <p:cNvGrpSpPr>
                <a:grpSpLocks/>
              </p:cNvGrpSpPr>
              <p:nvPr/>
            </p:nvGrpSpPr>
            <p:grpSpPr bwMode="auto">
              <a:xfrm>
                <a:off x="574" y="1633"/>
                <a:ext cx="255" cy="286"/>
                <a:chOff x="574" y="1633"/>
                <a:chExt cx="255" cy="286"/>
              </a:xfrm>
            </p:grpSpPr>
            <p:sp>
              <p:nvSpPr>
                <p:cNvPr id="2724887" name="Freeform 23"/>
                <p:cNvSpPr>
                  <a:spLocks/>
                </p:cNvSpPr>
                <p:nvPr/>
              </p:nvSpPr>
              <p:spPr bwMode="auto">
                <a:xfrm>
                  <a:off x="574" y="1677"/>
                  <a:ext cx="237" cy="211"/>
                </a:xfrm>
                <a:custGeom>
                  <a:avLst/>
                  <a:gdLst/>
                  <a:ahLst/>
                  <a:cxnLst>
                    <a:cxn ang="0">
                      <a:pos x="67" y="10"/>
                    </a:cxn>
                    <a:cxn ang="0">
                      <a:pos x="112" y="11"/>
                    </a:cxn>
                    <a:cxn ang="0">
                      <a:pos x="161" y="0"/>
                    </a:cxn>
                    <a:cxn ang="0">
                      <a:pos x="219" y="0"/>
                    </a:cxn>
                    <a:cxn ang="0">
                      <a:pos x="155" y="60"/>
                    </a:cxn>
                    <a:cxn ang="0">
                      <a:pos x="172" y="64"/>
                    </a:cxn>
                    <a:cxn ang="0">
                      <a:pos x="189" y="71"/>
                    </a:cxn>
                    <a:cxn ang="0">
                      <a:pos x="205" y="79"/>
                    </a:cxn>
                    <a:cxn ang="0">
                      <a:pos x="217" y="90"/>
                    </a:cxn>
                    <a:cxn ang="0">
                      <a:pos x="227" y="103"/>
                    </a:cxn>
                    <a:cxn ang="0">
                      <a:pos x="234" y="118"/>
                    </a:cxn>
                    <a:cxn ang="0">
                      <a:pos x="236" y="134"/>
                    </a:cxn>
                    <a:cxn ang="0">
                      <a:pos x="233" y="150"/>
                    </a:cxn>
                    <a:cxn ang="0">
                      <a:pos x="228" y="163"/>
                    </a:cxn>
                    <a:cxn ang="0">
                      <a:pos x="218" y="176"/>
                    </a:cxn>
                    <a:cxn ang="0">
                      <a:pos x="201" y="191"/>
                    </a:cxn>
                    <a:cxn ang="0">
                      <a:pos x="185" y="199"/>
                    </a:cxn>
                    <a:cxn ang="0">
                      <a:pos x="170" y="205"/>
                    </a:cxn>
                    <a:cxn ang="0">
                      <a:pos x="155" y="209"/>
                    </a:cxn>
                    <a:cxn ang="0">
                      <a:pos x="136" y="210"/>
                    </a:cxn>
                    <a:cxn ang="0">
                      <a:pos x="88" y="209"/>
                    </a:cxn>
                    <a:cxn ang="0">
                      <a:pos x="65" y="205"/>
                    </a:cxn>
                    <a:cxn ang="0">
                      <a:pos x="40" y="194"/>
                    </a:cxn>
                    <a:cxn ang="0">
                      <a:pos x="22" y="181"/>
                    </a:cxn>
                    <a:cxn ang="0">
                      <a:pos x="9" y="166"/>
                    </a:cxn>
                    <a:cxn ang="0">
                      <a:pos x="3" y="150"/>
                    </a:cxn>
                    <a:cxn ang="0">
                      <a:pos x="0" y="136"/>
                    </a:cxn>
                    <a:cxn ang="0">
                      <a:pos x="2" y="121"/>
                    </a:cxn>
                    <a:cxn ang="0">
                      <a:pos x="10" y="101"/>
                    </a:cxn>
                    <a:cxn ang="0">
                      <a:pos x="25" y="84"/>
                    </a:cxn>
                    <a:cxn ang="0">
                      <a:pos x="45" y="71"/>
                    </a:cxn>
                    <a:cxn ang="0">
                      <a:pos x="73" y="61"/>
                    </a:cxn>
                    <a:cxn ang="0">
                      <a:pos x="29" y="3"/>
                    </a:cxn>
                  </a:cxnLst>
                  <a:rect l="0" t="0" r="r" b="b"/>
                  <a:pathLst>
                    <a:path w="237" h="211">
                      <a:moveTo>
                        <a:pt x="29" y="3"/>
                      </a:moveTo>
                      <a:lnTo>
                        <a:pt x="67" y="10"/>
                      </a:lnTo>
                      <a:lnTo>
                        <a:pt x="66" y="0"/>
                      </a:lnTo>
                      <a:lnTo>
                        <a:pt x="112" y="11"/>
                      </a:lnTo>
                      <a:lnTo>
                        <a:pt x="112" y="0"/>
                      </a:lnTo>
                      <a:lnTo>
                        <a:pt x="161" y="0"/>
                      </a:lnTo>
                      <a:lnTo>
                        <a:pt x="160" y="11"/>
                      </a:lnTo>
                      <a:lnTo>
                        <a:pt x="219" y="0"/>
                      </a:lnTo>
                      <a:lnTo>
                        <a:pt x="148" y="59"/>
                      </a:lnTo>
                      <a:lnTo>
                        <a:pt x="155" y="60"/>
                      </a:lnTo>
                      <a:lnTo>
                        <a:pt x="163" y="61"/>
                      </a:lnTo>
                      <a:lnTo>
                        <a:pt x="172" y="64"/>
                      </a:lnTo>
                      <a:lnTo>
                        <a:pt x="180" y="66"/>
                      </a:lnTo>
                      <a:lnTo>
                        <a:pt x="189" y="71"/>
                      </a:lnTo>
                      <a:lnTo>
                        <a:pt x="197" y="74"/>
                      </a:lnTo>
                      <a:lnTo>
                        <a:pt x="205" y="79"/>
                      </a:lnTo>
                      <a:lnTo>
                        <a:pt x="212" y="85"/>
                      </a:lnTo>
                      <a:lnTo>
                        <a:pt x="217" y="90"/>
                      </a:lnTo>
                      <a:lnTo>
                        <a:pt x="222" y="96"/>
                      </a:lnTo>
                      <a:lnTo>
                        <a:pt x="227" y="103"/>
                      </a:lnTo>
                      <a:lnTo>
                        <a:pt x="231" y="111"/>
                      </a:lnTo>
                      <a:lnTo>
                        <a:pt x="234" y="118"/>
                      </a:lnTo>
                      <a:lnTo>
                        <a:pt x="235" y="124"/>
                      </a:lnTo>
                      <a:lnTo>
                        <a:pt x="236" y="134"/>
                      </a:lnTo>
                      <a:lnTo>
                        <a:pt x="235" y="143"/>
                      </a:lnTo>
                      <a:lnTo>
                        <a:pt x="233" y="150"/>
                      </a:lnTo>
                      <a:lnTo>
                        <a:pt x="231" y="157"/>
                      </a:lnTo>
                      <a:lnTo>
                        <a:pt x="228" y="163"/>
                      </a:lnTo>
                      <a:lnTo>
                        <a:pt x="224" y="169"/>
                      </a:lnTo>
                      <a:lnTo>
                        <a:pt x="218" y="176"/>
                      </a:lnTo>
                      <a:lnTo>
                        <a:pt x="210" y="184"/>
                      </a:lnTo>
                      <a:lnTo>
                        <a:pt x="201" y="191"/>
                      </a:lnTo>
                      <a:lnTo>
                        <a:pt x="193" y="196"/>
                      </a:lnTo>
                      <a:lnTo>
                        <a:pt x="185" y="199"/>
                      </a:lnTo>
                      <a:lnTo>
                        <a:pt x="177" y="203"/>
                      </a:lnTo>
                      <a:lnTo>
                        <a:pt x="170" y="205"/>
                      </a:lnTo>
                      <a:lnTo>
                        <a:pt x="161" y="207"/>
                      </a:lnTo>
                      <a:lnTo>
                        <a:pt x="155" y="209"/>
                      </a:lnTo>
                      <a:lnTo>
                        <a:pt x="145" y="209"/>
                      </a:lnTo>
                      <a:lnTo>
                        <a:pt x="136" y="210"/>
                      </a:lnTo>
                      <a:lnTo>
                        <a:pt x="96" y="210"/>
                      </a:lnTo>
                      <a:lnTo>
                        <a:pt x="88" y="209"/>
                      </a:lnTo>
                      <a:lnTo>
                        <a:pt x="78" y="208"/>
                      </a:lnTo>
                      <a:lnTo>
                        <a:pt x="65" y="205"/>
                      </a:lnTo>
                      <a:lnTo>
                        <a:pt x="53" y="200"/>
                      </a:lnTo>
                      <a:lnTo>
                        <a:pt x="40" y="194"/>
                      </a:lnTo>
                      <a:lnTo>
                        <a:pt x="30" y="187"/>
                      </a:lnTo>
                      <a:lnTo>
                        <a:pt x="22" y="181"/>
                      </a:lnTo>
                      <a:lnTo>
                        <a:pt x="15" y="174"/>
                      </a:lnTo>
                      <a:lnTo>
                        <a:pt x="9" y="166"/>
                      </a:lnTo>
                      <a:lnTo>
                        <a:pt x="5" y="156"/>
                      </a:lnTo>
                      <a:lnTo>
                        <a:pt x="3" y="150"/>
                      </a:lnTo>
                      <a:lnTo>
                        <a:pt x="1" y="144"/>
                      </a:lnTo>
                      <a:lnTo>
                        <a:pt x="0" y="136"/>
                      </a:lnTo>
                      <a:lnTo>
                        <a:pt x="1" y="131"/>
                      </a:lnTo>
                      <a:lnTo>
                        <a:pt x="2" y="121"/>
                      </a:lnTo>
                      <a:lnTo>
                        <a:pt x="5" y="111"/>
                      </a:lnTo>
                      <a:lnTo>
                        <a:pt x="10" y="101"/>
                      </a:lnTo>
                      <a:lnTo>
                        <a:pt x="17" y="92"/>
                      </a:lnTo>
                      <a:lnTo>
                        <a:pt x="25" y="84"/>
                      </a:lnTo>
                      <a:lnTo>
                        <a:pt x="35" y="76"/>
                      </a:lnTo>
                      <a:lnTo>
                        <a:pt x="45" y="71"/>
                      </a:lnTo>
                      <a:lnTo>
                        <a:pt x="59" y="65"/>
                      </a:lnTo>
                      <a:lnTo>
                        <a:pt x="73" y="61"/>
                      </a:lnTo>
                      <a:lnTo>
                        <a:pt x="83" y="59"/>
                      </a:lnTo>
                      <a:lnTo>
                        <a:pt x="29" y="3"/>
                      </a:lnTo>
                    </a:path>
                  </a:pathLst>
                </a:custGeom>
                <a:solidFill>
                  <a:schemeClr val="bg2"/>
                </a:solidFill>
                <a:ln w="25400" cap="rnd" cmpd="sng">
                  <a:solidFill>
                    <a:srgbClr val="000000"/>
                  </a:solidFill>
                  <a:prstDash val="solid"/>
                  <a:round/>
                  <a:headEnd type="none" w="med" len="med"/>
                  <a:tailEnd type="none" w="med" len="med"/>
                </a:ln>
                <a:effectLst/>
              </p:spPr>
              <p:txBody>
                <a:bodyPr>
                  <a:prstTxWarp prst="textNoShape">
                    <a:avLst/>
                  </a:prstTxWarp>
                </a:bodyPr>
                <a:lstStyle/>
                <a:p>
                  <a:endParaRPr lang="en-US"/>
                </a:p>
              </p:txBody>
            </p:sp>
            <p:sp>
              <p:nvSpPr>
                <p:cNvPr id="2724888" name="Rectangle 24"/>
                <p:cNvSpPr>
                  <a:spLocks noChangeArrowheads="1"/>
                </p:cNvSpPr>
                <p:nvPr/>
              </p:nvSpPr>
              <p:spPr bwMode="auto">
                <a:xfrm>
                  <a:off x="576" y="1633"/>
                  <a:ext cx="253"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bg1"/>
                      </a:solidFill>
                      <a:latin typeface="FranklinGothic" charset="0"/>
                    </a:rPr>
                    <a:t>A</a:t>
                  </a:r>
                </a:p>
              </p:txBody>
            </p:sp>
          </p:grpSp>
          <p:sp>
            <p:nvSpPr>
              <p:cNvPr id="2724889" name="Line 25"/>
              <p:cNvSpPr>
                <a:spLocks noChangeShapeType="1"/>
              </p:cNvSpPr>
              <p:nvPr/>
            </p:nvSpPr>
            <p:spPr bwMode="auto">
              <a:xfrm flipH="1">
                <a:off x="1424"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890" name="Line 26"/>
              <p:cNvSpPr>
                <a:spLocks noChangeShapeType="1"/>
              </p:cNvSpPr>
              <p:nvPr/>
            </p:nvSpPr>
            <p:spPr bwMode="auto">
              <a:xfrm flipH="1">
                <a:off x="1709"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891" name="Line 27"/>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892" name="AutoShape 28"/>
              <p:cNvSpPr>
                <a:spLocks noChangeArrowheads="1"/>
              </p:cNvSpPr>
              <p:nvPr/>
            </p:nvSpPr>
            <p:spPr bwMode="auto">
              <a:xfrm>
                <a:off x="1199" y="2015"/>
                <a:ext cx="208"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893" name="AutoShape 29"/>
              <p:cNvSpPr>
                <a:spLocks noChangeArrowheads="1"/>
              </p:cNvSpPr>
              <p:nvPr/>
            </p:nvSpPr>
            <p:spPr bwMode="auto">
              <a:xfrm>
                <a:off x="1250" y="1963"/>
                <a:ext cx="157"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894" name="AutoShape 30"/>
              <p:cNvSpPr>
                <a:spLocks noChangeArrowheads="1"/>
              </p:cNvSpPr>
              <p:nvPr/>
            </p:nvSpPr>
            <p:spPr bwMode="auto">
              <a:xfrm>
                <a:off x="1241" y="2035"/>
                <a:ext cx="107" cy="15"/>
              </a:xfrm>
              <a:prstGeom prst="parallelogram">
                <a:avLst>
                  <a:gd name="adj" fmla="val 17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8" name="Group 31"/>
              <p:cNvGrpSpPr>
                <a:grpSpLocks/>
              </p:cNvGrpSpPr>
              <p:nvPr/>
            </p:nvGrpSpPr>
            <p:grpSpPr bwMode="auto">
              <a:xfrm>
                <a:off x="1715" y="1998"/>
                <a:ext cx="201" cy="257"/>
                <a:chOff x="1715" y="1998"/>
                <a:chExt cx="201" cy="257"/>
              </a:xfrm>
            </p:grpSpPr>
            <p:sp>
              <p:nvSpPr>
                <p:cNvPr id="2724896" name="Freeform 32"/>
                <p:cNvSpPr>
                  <a:spLocks/>
                </p:cNvSpPr>
                <p:nvPr/>
              </p:nvSpPr>
              <p:spPr bwMode="auto">
                <a:xfrm>
                  <a:off x="1844" y="2117"/>
                  <a:ext cx="60" cy="138"/>
                </a:xfrm>
                <a:custGeom>
                  <a:avLst/>
                  <a:gdLst/>
                  <a:ahLst/>
                  <a:cxnLst>
                    <a:cxn ang="0">
                      <a:pos x="43" y="0"/>
                    </a:cxn>
                    <a:cxn ang="0">
                      <a:pos x="59" y="0"/>
                    </a:cxn>
                    <a:cxn ang="0">
                      <a:pos x="16" y="137"/>
                    </a:cxn>
                    <a:cxn ang="0">
                      <a:pos x="0" y="137"/>
                    </a:cxn>
                    <a:cxn ang="0">
                      <a:pos x="43" y="0"/>
                    </a:cxn>
                  </a:cxnLst>
                  <a:rect l="0" t="0" r="r" b="b"/>
                  <a:pathLst>
                    <a:path w="60" h="138">
                      <a:moveTo>
                        <a:pt x="43" y="0"/>
                      </a:moveTo>
                      <a:lnTo>
                        <a:pt x="59" y="0"/>
                      </a:lnTo>
                      <a:lnTo>
                        <a:pt x="16" y="137"/>
                      </a:lnTo>
                      <a:lnTo>
                        <a:pt x="0" y="137"/>
                      </a:lnTo>
                      <a:lnTo>
                        <a:pt x="43"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4897" name="Rectangle 33"/>
                <p:cNvSpPr>
                  <a:spLocks noChangeArrowheads="1"/>
                </p:cNvSpPr>
                <p:nvPr/>
              </p:nvSpPr>
              <p:spPr bwMode="auto">
                <a:xfrm>
                  <a:off x="1840" y="2117"/>
                  <a:ext cx="76"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898" name="Rectangle 34"/>
                <p:cNvSpPr>
                  <a:spLocks noChangeArrowheads="1"/>
                </p:cNvSpPr>
                <p:nvPr/>
              </p:nvSpPr>
              <p:spPr bwMode="auto">
                <a:xfrm>
                  <a:off x="1846" y="2175"/>
                  <a:ext cx="57" cy="11"/>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899" name="Rectangle 35"/>
                <p:cNvSpPr>
                  <a:spLocks noChangeArrowheads="1"/>
                </p:cNvSpPr>
                <p:nvPr/>
              </p:nvSpPr>
              <p:spPr bwMode="auto">
                <a:xfrm>
                  <a:off x="1715" y="2175"/>
                  <a:ext cx="75"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00" name="Oval 36"/>
                <p:cNvSpPr>
                  <a:spLocks noChangeArrowheads="1"/>
                </p:cNvSpPr>
                <p:nvPr/>
              </p:nvSpPr>
              <p:spPr bwMode="auto">
                <a:xfrm>
                  <a:off x="1774" y="1998"/>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4901" name="Freeform 37"/>
                <p:cNvSpPr>
                  <a:spLocks/>
                </p:cNvSpPr>
                <p:nvPr/>
              </p:nvSpPr>
              <p:spPr bwMode="auto">
                <a:xfrm>
                  <a:off x="1715" y="2043"/>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4902" name="Freeform 38"/>
              <p:cNvSpPr>
                <a:spLocks/>
              </p:cNvSpPr>
              <p:nvPr/>
            </p:nvSpPr>
            <p:spPr bwMode="auto">
              <a:xfrm>
                <a:off x="1977" y="1973"/>
                <a:ext cx="200" cy="292"/>
              </a:xfrm>
              <a:custGeom>
                <a:avLst/>
                <a:gdLst/>
                <a:ahLst/>
                <a:cxnLst>
                  <a:cxn ang="0">
                    <a:pos x="199" y="263"/>
                  </a:cxn>
                  <a:cxn ang="0">
                    <a:pos x="184" y="263"/>
                  </a:cxn>
                  <a:cxn ang="0">
                    <a:pos x="158" y="230"/>
                  </a:cxn>
                  <a:cxn ang="0">
                    <a:pos x="121" y="169"/>
                  </a:cxn>
                  <a:cxn ang="0">
                    <a:pos x="111" y="142"/>
                  </a:cxn>
                  <a:cxn ang="0">
                    <a:pos x="114" y="123"/>
                  </a:cxn>
                  <a:cxn ang="0">
                    <a:pos x="123" y="119"/>
                  </a:cxn>
                  <a:cxn ang="0">
                    <a:pos x="136" y="129"/>
                  </a:cxn>
                  <a:cxn ang="0">
                    <a:pos x="155" y="140"/>
                  </a:cxn>
                  <a:cxn ang="0">
                    <a:pos x="164" y="140"/>
                  </a:cxn>
                  <a:cxn ang="0">
                    <a:pos x="165" y="134"/>
                  </a:cxn>
                  <a:cxn ang="0">
                    <a:pos x="156" y="123"/>
                  </a:cxn>
                  <a:cxn ang="0">
                    <a:pos x="135" y="108"/>
                  </a:cxn>
                  <a:cxn ang="0">
                    <a:pos x="126" y="87"/>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2"/>
                  </a:cxn>
                  <a:cxn ang="0">
                    <a:pos x="40" y="146"/>
                  </a:cxn>
                  <a:cxn ang="0">
                    <a:pos x="41" y="158"/>
                  </a:cxn>
                  <a:cxn ang="0">
                    <a:pos x="49" y="162"/>
                  </a:cxn>
                  <a:cxn ang="0">
                    <a:pos x="53" y="158"/>
                  </a:cxn>
                  <a:cxn ang="0">
                    <a:pos x="53" y="133"/>
                  </a:cxn>
                  <a:cxn ang="0">
                    <a:pos x="55" y="117"/>
                  </a:cxn>
                  <a:cxn ang="0">
                    <a:pos x="64" y="109"/>
                  </a:cxn>
                  <a:cxn ang="0">
                    <a:pos x="70" y="114"/>
                  </a:cxn>
                  <a:cxn ang="0">
                    <a:pos x="68" y="140"/>
                  </a:cxn>
                  <a:cxn ang="0">
                    <a:pos x="61" y="167"/>
                  </a:cxn>
                  <a:cxn ang="0">
                    <a:pos x="53" y="197"/>
                  </a:cxn>
                  <a:cxn ang="0">
                    <a:pos x="33" y="226"/>
                  </a:cxn>
                  <a:cxn ang="0">
                    <a:pos x="8" y="256"/>
                  </a:cxn>
                  <a:cxn ang="0">
                    <a:pos x="0" y="272"/>
                  </a:cxn>
                  <a:cxn ang="0">
                    <a:pos x="19" y="291"/>
                  </a:cxn>
                  <a:cxn ang="0">
                    <a:pos x="33" y="288"/>
                  </a:cxn>
                  <a:cxn ang="0">
                    <a:pos x="23" y="276"/>
                  </a:cxn>
                  <a:cxn ang="0">
                    <a:pos x="30" y="260"/>
                  </a:cxn>
                  <a:cxn ang="0">
                    <a:pos x="61" y="223"/>
                  </a:cxn>
                  <a:cxn ang="0">
                    <a:pos x="84" y="197"/>
                  </a:cxn>
                  <a:cxn ang="0">
                    <a:pos x="95" y="191"/>
                  </a:cxn>
                  <a:cxn ang="0">
                    <a:pos x="109" y="199"/>
                  </a:cxn>
                  <a:cxn ang="0">
                    <a:pos x="141" y="243"/>
                  </a:cxn>
                  <a:cxn ang="0">
                    <a:pos x="168" y="281"/>
                  </a:cxn>
                  <a:cxn ang="0">
                    <a:pos x="178" y="283"/>
                  </a:cxn>
                  <a:cxn ang="0">
                    <a:pos x="191" y="273"/>
                  </a:cxn>
                </a:cxnLst>
                <a:rect l="0" t="0" r="r" b="b"/>
                <a:pathLst>
                  <a:path w="200" h="292">
                    <a:moveTo>
                      <a:pt x="198" y="268"/>
                    </a:moveTo>
                    <a:lnTo>
                      <a:pt x="199" y="263"/>
                    </a:lnTo>
                    <a:lnTo>
                      <a:pt x="191" y="265"/>
                    </a:lnTo>
                    <a:lnTo>
                      <a:pt x="184" y="263"/>
                    </a:lnTo>
                    <a:lnTo>
                      <a:pt x="174" y="256"/>
                    </a:lnTo>
                    <a:lnTo>
                      <a:pt x="158" y="230"/>
                    </a:lnTo>
                    <a:lnTo>
                      <a:pt x="134" y="191"/>
                    </a:lnTo>
                    <a:lnTo>
                      <a:pt x="121" y="169"/>
                    </a:lnTo>
                    <a:lnTo>
                      <a:pt x="113" y="152"/>
                    </a:lnTo>
                    <a:lnTo>
                      <a:pt x="111" y="142"/>
                    </a:lnTo>
                    <a:lnTo>
                      <a:pt x="111" y="130"/>
                    </a:lnTo>
                    <a:lnTo>
                      <a:pt x="114" y="123"/>
                    </a:lnTo>
                    <a:lnTo>
                      <a:pt x="119" y="119"/>
                    </a:lnTo>
                    <a:lnTo>
                      <a:pt x="123" y="119"/>
                    </a:lnTo>
                    <a:lnTo>
                      <a:pt x="128" y="122"/>
                    </a:lnTo>
                    <a:lnTo>
                      <a:pt x="136" y="129"/>
                    </a:lnTo>
                    <a:lnTo>
                      <a:pt x="148" y="137"/>
                    </a:lnTo>
                    <a:lnTo>
                      <a:pt x="155" y="140"/>
                    </a:lnTo>
                    <a:lnTo>
                      <a:pt x="160" y="142"/>
                    </a:lnTo>
                    <a:lnTo>
                      <a:pt x="164" y="140"/>
                    </a:lnTo>
                    <a:lnTo>
                      <a:pt x="166" y="137"/>
                    </a:lnTo>
                    <a:lnTo>
                      <a:pt x="165" y="134"/>
                    </a:lnTo>
                    <a:lnTo>
                      <a:pt x="164" y="130"/>
                    </a:lnTo>
                    <a:lnTo>
                      <a:pt x="156" y="123"/>
                    </a:lnTo>
                    <a:lnTo>
                      <a:pt x="143" y="114"/>
                    </a:lnTo>
                    <a:lnTo>
                      <a:pt x="135" y="108"/>
                    </a:lnTo>
                    <a:lnTo>
                      <a:pt x="130" y="99"/>
                    </a:lnTo>
                    <a:lnTo>
                      <a:pt x="126" y="87"/>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7"/>
                    </a:lnTo>
                    <a:lnTo>
                      <a:pt x="46" y="99"/>
                    </a:lnTo>
                    <a:lnTo>
                      <a:pt x="43" y="109"/>
                    </a:lnTo>
                    <a:lnTo>
                      <a:pt x="41" y="122"/>
                    </a:lnTo>
                    <a:lnTo>
                      <a:pt x="40" y="137"/>
                    </a:lnTo>
                    <a:lnTo>
                      <a:pt x="40" y="146"/>
                    </a:lnTo>
                    <a:lnTo>
                      <a:pt x="40" y="153"/>
                    </a:lnTo>
                    <a:lnTo>
                      <a:pt x="41" y="158"/>
                    </a:lnTo>
                    <a:lnTo>
                      <a:pt x="44" y="161"/>
                    </a:lnTo>
                    <a:lnTo>
                      <a:pt x="49" y="162"/>
                    </a:lnTo>
                    <a:lnTo>
                      <a:pt x="51" y="161"/>
                    </a:lnTo>
                    <a:lnTo>
                      <a:pt x="53" y="158"/>
                    </a:lnTo>
                    <a:lnTo>
                      <a:pt x="53" y="148"/>
                    </a:lnTo>
                    <a:lnTo>
                      <a:pt x="53" y="133"/>
                    </a:lnTo>
                    <a:lnTo>
                      <a:pt x="54" y="123"/>
                    </a:lnTo>
                    <a:lnTo>
                      <a:pt x="55" y="117"/>
                    </a:lnTo>
                    <a:lnTo>
                      <a:pt x="59" y="110"/>
                    </a:lnTo>
                    <a:lnTo>
                      <a:pt x="64" y="109"/>
                    </a:lnTo>
                    <a:lnTo>
                      <a:pt x="69" y="110"/>
                    </a:lnTo>
                    <a:lnTo>
                      <a:pt x="70" y="114"/>
                    </a:lnTo>
                    <a:lnTo>
                      <a:pt x="69" y="125"/>
                    </a:lnTo>
                    <a:lnTo>
                      <a:pt x="68" y="140"/>
                    </a:lnTo>
                    <a:lnTo>
                      <a:pt x="65" y="154"/>
                    </a:lnTo>
                    <a:lnTo>
                      <a:pt x="61" y="167"/>
                    </a:lnTo>
                    <a:lnTo>
                      <a:pt x="58" y="183"/>
                    </a:lnTo>
                    <a:lnTo>
                      <a:pt x="53" y="197"/>
                    </a:lnTo>
                    <a:lnTo>
                      <a:pt x="41" y="214"/>
                    </a:lnTo>
                    <a:lnTo>
                      <a:pt x="33" y="226"/>
                    </a:lnTo>
                    <a:lnTo>
                      <a:pt x="18" y="243"/>
                    </a:lnTo>
                    <a:lnTo>
                      <a:pt x="8" y="256"/>
                    </a:lnTo>
                    <a:lnTo>
                      <a:pt x="0" y="267"/>
                    </a:lnTo>
                    <a:lnTo>
                      <a:pt x="0" y="272"/>
                    </a:lnTo>
                    <a:lnTo>
                      <a:pt x="8" y="281"/>
                    </a:lnTo>
                    <a:lnTo>
                      <a:pt x="19" y="291"/>
                    </a:lnTo>
                    <a:lnTo>
                      <a:pt x="30" y="291"/>
                    </a:lnTo>
                    <a:lnTo>
                      <a:pt x="33" y="288"/>
                    </a:lnTo>
                    <a:lnTo>
                      <a:pt x="28" y="282"/>
                    </a:lnTo>
                    <a:lnTo>
                      <a:pt x="23" y="276"/>
                    </a:lnTo>
                    <a:lnTo>
                      <a:pt x="23" y="271"/>
                    </a:lnTo>
                    <a:lnTo>
                      <a:pt x="30" y="260"/>
                    </a:lnTo>
                    <a:lnTo>
                      <a:pt x="43" y="247"/>
                    </a:lnTo>
                    <a:lnTo>
                      <a:pt x="61" y="223"/>
                    </a:lnTo>
                    <a:lnTo>
                      <a:pt x="78" y="203"/>
                    </a:lnTo>
                    <a:lnTo>
                      <a:pt x="84" y="197"/>
                    </a:lnTo>
                    <a:lnTo>
                      <a:pt x="88" y="192"/>
                    </a:lnTo>
                    <a:lnTo>
                      <a:pt x="95" y="191"/>
                    </a:lnTo>
                    <a:lnTo>
                      <a:pt x="101" y="194"/>
                    </a:lnTo>
                    <a:lnTo>
                      <a:pt x="109" y="199"/>
                    </a:lnTo>
                    <a:lnTo>
                      <a:pt x="124" y="220"/>
                    </a:lnTo>
                    <a:lnTo>
                      <a:pt x="141" y="243"/>
                    </a:lnTo>
                    <a:lnTo>
                      <a:pt x="158" y="267"/>
                    </a:lnTo>
                    <a:lnTo>
                      <a:pt x="168" y="281"/>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9" name="Group 39"/>
              <p:cNvGrpSpPr>
                <a:grpSpLocks/>
              </p:cNvGrpSpPr>
              <p:nvPr/>
            </p:nvGrpSpPr>
            <p:grpSpPr bwMode="auto">
              <a:xfrm>
                <a:off x="1413" y="1963"/>
                <a:ext cx="260" cy="311"/>
                <a:chOff x="1413" y="1963"/>
                <a:chExt cx="260" cy="311"/>
              </a:xfrm>
            </p:grpSpPr>
            <p:grpSp>
              <p:nvGrpSpPr>
                <p:cNvPr id="10" name="Group 40"/>
                <p:cNvGrpSpPr>
                  <a:grpSpLocks/>
                </p:cNvGrpSpPr>
                <p:nvPr/>
              </p:nvGrpSpPr>
              <p:grpSpPr bwMode="auto">
                <a:xfrm>
                  <a:off x="1413" y="1963"/>
                  <a:ext cx="260" cy="311"/>
                  <a:chOff x="1413" y="1963"/>
                  <a:chExt cx="260" cy="311"/>
                </a:xfrm>
              </p:grpSpPr>
              <p:sp>
                <p:nvSpPr>
                  <p:cNvPr id="2724905" name="AutoShape 41"/>
                  <p:cNvSpPr>
                    <a:spLocks noChangeArrowheads="1"/>
                  </p:cNvSpPr>
                  <p:nvPr/>
                </p:nvSpPr>
                <p:spPr bwMode="auto">
                  <a:xfrm>
                    <a:off x="1413" y="2015"/>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06" name="AutoShape 42"/>
                  <p:cNvSpPr>
                    <a:spLocks noChangeArrowheads="1"/>
                  </p:cNvSpPr>
                  <p:nvPr/>
                </p:nvSpPr>
                <p:spPr bwMode="auto">
                  <a:xfrm>
                    <a:off x="1476" y="1963"/>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07" name="Oval 43"/>
                <p:cNvSpPr>
                  <a:spLocks noChangeArrowheads="1"/>
                </p:cNvSpPr>
                <p:nvPr/>
              </p:nvSpPr>
              <p:spPr bwMode="auto">
                <a:xfrm>
                  <a:off x="1496" y="1990"/>
                  <a:ext cx="25"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08" name="AutoShape 44"/>
                <p:cNvSpPr>
                  <a:spLocks noChangeArrowheads="1"/>
                </p:cNvSpPr>
                <p:nvPr/>
              </p:nvSpPr>
              <p:spPr bwMode="auto">
                <a:xfrm>
                  <a:off x="1444" y="2137"/>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09" name="Line 45"/>
              <p:cNvSpPr>
                <a:spLocks noChangeShapeType="1"/>
              </p:cNvSpPr>
              <p:nvPr/>
            </p:nvSpPr>
            <p:spPr bwMode="auto">
              <a:xfrm>
                <a:off x="1434" y="131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10" name="Line 46"/>
              <p:cNvSpPr>
                <a:spLocks noChangeShapeType="1"/>
              </p:cNvSpPr>
              <p:nvPr/>
            </p:nvSpPr>
            <p:spPr bwMode="auto">
              <a:xfrm flipH="1">
                <a:off x="1709"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11" name="Line 47"/>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12" name="Rectangle 48"/>
              <p:cNvSpPr>
                <a:spLocks noChangeArrowheads="1"/>
              </p:cNvSpPr>
              <p:nvPr/>
            </p:nvSpPr>
            <p:spPr bwMode="auto">
              <a:xfrm>
                <a:off x="1981"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13" name="Line 49"/>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14" name="AutoShape 50"/>
              <p:cNvSpPr>
                <a:spLocks noChangeArrowheads="1"/>
              </p:cNvSpPr>
              <p:nvPr/>
            </p:nvSpPr>
            <p:spPr bwMode="auto">
              <a:xfrm>
                <a:off x="1484" y="2348"/>
                <a:ext cx="206" cy="259"/>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15" name="AutoShape 51"/>
              <p:cNvSpPr>
                <a:spLocks noChangeArrowheads="1"/>
              </p:cNvSpPr>
              <p:nvPr/>
            </p:nvSpPr>
            <p:spPr bwMode="auto">
              <a:xfrm>
                <a:off x="1534" y="2297"/>
                <a:ext cx="156" cy="45"/>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16" name="AutoShape 52"/>
              <p:cNvSpPr>
                <a:spLocks noChangeArrowheads="1"/>
              </p:cNvSpPr>
              <p:nvPr/>
            </p:nvSpPr>
            <p:spPr bwMode="auto">
              <a:xfrm>
                <a:off x="1525" y="2368"/>
                <a:ext cx="106" cy="15"/>
              </a:xfrm>
              <a:prstGeom prst="parallelogram">
                <a:avLst>
                  <a:gd name="adj" fmla="val 176634"/>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1" name="Group 53"/>
              <p:cNvGrpSpPr>
                <a:grpSpLocks/>
              </p:cNvGrpSpPr>
              <p:nvPr/>
            </p:nvGrpSpPr>
            <p:grpSpPr bwMode="auto">
              <a:xfrm>
                <a:off x="2009" y="2337"/>
                <a:ext cx="202" cy="257"/>
                <a:chOff x="2009" y="2337"/>
                <a:chExt cx="202" cy="257"/>
              </a:xfrm>
            </p:grpSpPr>
            <p:sp>
              <p:nvSpPr>
                <p:cNvPr id="2724918" name="Freeform 54"/>
                <p:cNvSpPr>
                  <a:spLocks/>
                </p:cNvSpPr>
                <p:nvPr/>
              </p:nvSpPr>
              <p:spPr bwMode="auto">
                <a:xfrm>
                  <a:off x="2139" y="2456"/>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4919" name="Rectangle 55"/>
                <p:cNvSpPr>
                  <a:spLocks noChangeArrowheads="1"/>
                </p:cNvSpPr>
                <p:nvPr/>
              </p:nvSpPr>
              <p:spPr bwMode="auto">
                <a:xfrm>
                  <a:off x="2134" y="2456"/>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20" name="Rectangle 56"/>
                <p:cNvSpPr>
                  <a:spLocks noChangeArrowheads="1"/>
                </p:cNvSpPr>
                <p:nvPr/>
              </p:nvSpPr>
              <p:spPr bwMode="auto">
                <a:xfrm>
                  <a:off x="2142" y="2513"/>
                  <a:ext cx="5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21" name="Rectangle 57"/>
                <p:cNvSpPr>
                  <a:spLocks noChangeArrowheads="1"/>
                </p:cNvSpPr>
                <p:nvPr/>
              </p:nvSpPr>
              <p:spPr bwMode="auto">
                <a:xfrm>
                  <a:off x="2011" y="2513"/>
                  <a:ext cx="73" cy="8"/>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22" name="Oval 58"/>
                <p:cNvSpPr>
                  <a:spLocks noChangeArrowheads="1"/>
                </p:cNvSpPr>
                <p:nvPr/>
              </p:nvSpPr>
              <p:spPr bwMode="auto">
                <a:xfrm>
                  <a:off x="2069" y="2337"/>
                  <a:ext cx="22" cy="26"/>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4923" name="Freeform 59"/>
                <p:cNvSpPr>
                  <a:spLocks/>
                </p:cNvSpPr>
                <p:nvPr/>
              </p:nvSpPr>
              <p:spPr bwMode="auto">
                <a:xfrm>
                  <a:off x="2009" y="2382"/>
                  <a:ext cx="138" cy="212"/>
                </a:xfrm>
                <a:custGeom>
                  <a:avLst/>
                  <a:gdLst/>
                  <a:ahLst/>
                  <a:cxnLst>
                    <a:cxn ang="0">
                      <a:pos x="1" y="98"/>
                    </a:cxn>
                    <a:cxn ang="0">
                      <a:pos x="1" y="100"/>
                    </a:cxn>
                    <a:cxn ang="0">
                      <a:pos x="0" y="104"/>
                    </a:cxn>
                    <a:cxn ang="0">
                      <a:pos x="0" y="107"/>
                    </a:cxn>
                    <a:cxn ang="0">
                      <a:pos x="1" y="111"/>
                    </a:cxn>
                    <a:cxn ang="0">
                      <a:pos x="3" y="114"/>
                    </a:cxn>
                    <a:cxn ang="0">
                      <a:pos x="6" y="116"/>
                    </a:cxn>
                    <a:cxn ang="0">
                      <a:pos x="9" y="118"/>
                    </a:cxn>
                    <a:cxn ang="0">
                      <a:pos x="11" y="119"/>
                    </a:cxn>
                    <a:cxn ang="0">
                      <a:pos x="15" y="119"/>
                    </a:cxn>
                    <a:cxn ang="0">
                      <a:pos x="89" y="211"/>
                    </a:cxn>
                    <a:cxn ang="0">
                      <a:pos x="113" y="101"/>
                    </a:cxn>
                    <a:cxn ang="0">
                      <a:pos x="113" y="99"/>
                    </a:cxn>
                    <a:cxn ang="0">
                      <a:pos x="111" y="97"/>
                    </a:cxn>
                    <a:cxn ang="0">
                      <a:pos x="109" y="95"/>
                    </a:cxn>
                    <a:cxn ang="0">
                      <a:pos x="108" y="94"/>
                    </a:cxn>
                    <a:cxn ang="0">
                      <a:pos x="105" y="93"/>
                    </a:cxn>
                    <a:cxn ang="0">
                      <a:pos x="102" y="92"/>
                    </a:cxn>
                    <a:cxn ang="0">
                      <a:pos x="100" y="92"/>
                    </a:cxn>
                    <a:cxn ang="0">
                      <a:pos x="97" y="92"/>
                    </a:cxn>
                    <a:cxn ang="0">
                      <a:pos x="66" y="54"/>
                    </a:cxn>
                    <a:cxn ang="0">
                      <a:pos x="127" y="67"/>
                    </a:cxn>
                    <a:cxn ang="0">
                      <a:pos x="130" y="66"/>
                    </a:cxn>
                    <a:cxn ang="0">
                      <a:pos x="131" y="65"/>
                    </a:cxn>
                    <a:cxn ang="0">
                      <a:pos x="134" y="63"/>
                    </a:cxn>
                    <a:cxn ang="0">
                      <a:pos x="136" y="62"/>
                    </a:cxn>
                    <a:cxn ang="0">
                      <a:pos x="136" y="59"/>
                    </a:cxn>
                    <a:cxn ang="0">
                      <a:pos x="137" y="56"/>
                    </a:cxn>
                    <a:cxn ang="0">
                      <a:pos x="136" y="53"/>
                    </a:cxn>
                    <a:cxn ang="0">
                      <a:pos x="135" y="50"/>
                    </a:cxn>
                    <a:cxn ang="0">
                      <a:pos x="133" y="49"/>
                    </a:cxn>
                    <a:cxn ang="0">
                      <a:pos x="131" y="47"/>
                    </a:cxn>
                    <a:cxn ang="0">
                      <a:pos x="128" y="46"/>
                    </a:cxn>
                    <a:cxn ang="0">
                      <a:pos x="87" y="46"/>
                    </a:cxn>
                    <a:cxn ang="0">
                      <a:pos x="80" y="30"/>
                    </a:cxn>
                    <a:cxn ang="0">
                      <a:pos x="80" y="26"/>
                    </a:cxn>
                    <a:cxn ang="0">
                      <a:pos x="81" y="22"/>
                    </a:cxn>
                    <a:cxn ang="0">
                      <a:pos x="81" y="17"/>
                    </a:cxn>
                    <a:cxn ang="0">
                      <a:pos x="80" y="14"/>
                    </a:cxn>
                    <a:cxn ang="0">
                      <a:pos x="78" y="11"/>
                    </a:cxn>
                    <a:cxn ang="0">
                      <a:pos x="76" y="7"/>
                    </a:cxn>
                    <a:cxn ang="0">
                      <a:pos x="73" y="5"/>
                    </a:cxn>
                    <a:cxn ang="0">
                      <a:pos x="70" y="2"/>
                    </a:cxn>
                    <a:cxn ang="0">
                      <a:pos x="66" y="1"/>
                    </a:cxn>
                    <a:cxn ang="0">
                      <a:pos x="62" y="0"/>
                    </a:cxn>
                    <a:cxn ang="0">
                      <a:pos x="57" y="0"/>
                    </a:cxn>
                    <a:cxn ang="0">
                      <a:pos x="53" y="1"/>
                    </a:cxn>
                    <a:cxn ang="0">
                      <a:pos x="49" y="2"/>
                    </a:cxn>
                    <a:cxn ang="0">
                      <a:pos x="45" y="4"/>
                    </a:cxn>
                    <a:cxn ang="0">
                      <a:pos x="42" y="8"/>
                    </a:cxn>
                    <a:cxn ang="0">
                      <a:pos x="39" y="12"/>
                    </a:cxn>
                    <a:cxn ang="0">
                      <a:pos x="37" y="16"/>
                    </a:cxn>
                  </a:cxnLst>
                  <a:rect l="0" t="0" r="r" b="b"/>
                  <a:pathLst>
                    <a:path w="138" h="212">
                      <a:moveTo>
                        <a:pt x="37" y="16"/>
                      </a:moveTo>
                      <a:lnTo>
                        <a:pt x="1" y="98"/>
                      </a:lnTo>
                      <a:lnTo>
                        <a:pt x="1" y="99"/>
                      </a:lnTo>
                      <a:lnTo>
                        <a:pt x="1" y="100"/>
                      </a:lnTo>
                      <a:lnTo>
                        <a:pt x="0" y="101"/>
                      </a:lnTo>
                      <a:lnTo>
                        <a:pt x="0" y="104"/>
                      </a:lnTo>
                      <a:lnTo>
                        <a:pt x="0" y="105"/>
                      </a:lnTo>
                      <a:lnTo>
                        <a:pt x="0" y="107"/>
                      </a:lnTo>
                      <a:lnTo>
                        <a:pt x="1" y="109"/>
                      </a:lnTo>
                      <a:lnTo>
                        <a:pt x="1" y="111"/>
                      </a:lnTo>
                      <a:lnTo>
                        <a:pt x="2" y="112"/>
                      </a:lnTo>
                      <a:lnTo>
                        <a:pt x="3" y="114"/>
                      </a:lnTo>
                      <a:lnTo>
                        <a:pt x="4" y="115"/>
                      </a:lnTo>
                      <a:lnTo>
                        <a:pt x="6" y="116"/>
                      </a:lnTo>
                      <a:lnTo>
                        <a:pt x="7" y="117"/>
                      </a:lnTo>
                      <a:lnTo>
                        <a:pt x="9" y="118"/>
                      </a:lnTo>
                      <a:lnTo>
                        <a:pt x="10" y="118"/>
                      </a:lnTo>
                      <a:lnTo>
                        <a:pt x="11" y="119"/>
                      </a:lnTo>
                      <a:lnTo>
                        <a:pt x="13" y="119"/>
                      </a:lnTo>
                      <a:lnTo>
                        <a:pt x="15" y="119"/>
                      </a:lnTo>
                      <a:lnTo>
                        <a:pt x="89" y="119"/>
                      </a:lnTo>
                      <a:lnTo>
                        <a:pt x="89" y="211"/>
                      </a:lnTo>
                      <a:lnTo>
                        <a:pt x="113" y="211"/>
                      </a:lnTo>
                      <a:lnTo>
                        <a:pt x="113" y="101"/>
                      </a:lnTo>
                      <a:lnTo>
                        <a:pt x="113" y="100"/>
                      </a:lnTo>
                      <a:lnTo>
                        <a:pt x="113" y="99"/>
                      </a:lnTo>
                      <a:lnTo>
                        <a:pt x="112" y="98"/>
                      </a:lnTo>
                      <a:lnTo>
                        <a:pt x="111" y="97"/>
                      </a:lnTo>
                      <a:lnTo>
                        <a:pt x="111" y="96"/>
                      </a:lnTo>
                      <a:lnTo>
                        <a:pt x="109" y="95"/>
                      </a:lnTo>
                      <a:lnTo>
                        <a:pt x="109" y="95"/>
                      </a:lnTo>
                      <a:lnTo>
                        <a:pt x="108" y="94"/>
                      </a:lnTo>
                      <a:lnTo>
                        <a:pt x="106" y="93"/>
                      </a:lnTo>
                      <a:lnTo>
                        <a:pt x="105" y="93"/>
                      </a:lnTo>
                      <a:lnTo>
                        <a:pt x="104" y="93"/>
                      </a:lnTo>
                      <a:lnTo>
                        <a:pt x="102" y="92"/>
                      </a:lnTo>
                      <a:lnTo>
                        <a:pt x="101" y="92"/>
                      </a:lnTo>
                      <a:lnTo>
                        <a:pt x="100" y="92"/>
                      </a:lnTo>
                      <a:lnTo>
                        <a:pt x="98" y="92"/>
                      </a:lnTo>
                      <a:lnTo>
                        <a:pt x="97" y="92"/>
                      </a:lnTo>
                      <a:lnTo>
                        <a:pt x="54" y="90"/>
                      </a:lnTo>
                      <a:lnTo>
                        <a:pt x="66" y="54"/>
                      </a:lnTo>
                      <a:lnTo>
                        <a:pt x="75" y="67"/>
                      </a:lnTo>
                      <a:lnTo>
                        <a:pt x="127" y="67"/>
                      </a:lnTo>
                      <a:lnTo>
                        <a:pt x="128" y="66"/>
                      </a:lnTo>
                      <a:lnTo>
                        <a:pt x="130" y="66"/>
                      </a:lnTo>
                      <a:lnTo>
                        <a:pt x="131" y="65"/>
                      </a:lnTo>
                      <a:lnTo>
                        <a:pt x="131" y="65"/>
                      </a:lnTo>
                      <a:lnTo>
                        <a:pt x="133" y="64"/>
                      </a:lnTo>
                      <a:lnTo>
                        <a:pt x="134" y="63"/>
                      </a:lnTo>
                      <a:lnTo>
                        <a:pt x="135" y="62"/>
                      </a:lnTo>
                      <a:lnTo>
                        <a:pt x="136" y="62"/>
                      </a:lnTo>
                      <a:lnTo>
                        <a:pt x="136" y="60"/>
                      </a:lnTo>
                      <a:lnTo>
                        <a:pt x="136" y="59"/>
                      </a:lnTo>
                      <a:lnTo>
                        <a:pt x="137" y="58"/>
                      </a:lnTo>
                      <a:lnTo>
                        <a:pt x="137" y="56"/>
                      </a:lnTo>
                      <a:lnTo>
                        <a:pt x="137" y="54"/>
                      </a:lnTo>
                      <a:lnTo>
                        <a:pt x="136" y="53"/>
                      </a:lnTo>
                      <a:lnTo>
                        <a:pt x="136" y="52"/>
                      </a:lnTo>
                      <a:lnTo>
                        <a:pt x="135" y="50"/>
                      </a:lnTo>
                      <a:lnTo>
                        <a:pt x="134" y="49"/>
                      </a:lnTo>
                      <a:lnTo>
                        <a:pt x="133" y="49"/>
                      </a:lnTo>
                      <a:lnTo>
                        <a:pt x="132" y="47"/>
                      </a:lnTo>
                      <a:lnTo>
                        <a:pt x="131" y="47"/>
                      </a:lnTo>
                      <a:lnTo>
                        <a:pt x="130" y="46"/>
                      </a:lnTo>
                      <a:lnTo>
                        <a:pt x="128" y="46"/>
                      </a:lnTo>
                      <a:lnTo>
                        <a:pt x="127" y="46"/>
                      </a:lnTo>
                      <a:lnTo>
                        <a:pt x="87" y="46"/>
                      </a:lnTo>
                      <a:lnTo>
                        <a:pt x="78" y="31"/>
                      </a:lnTo>
                      <a:lnTo>
                        <a:pt x="80" y="30"/>
                      </a:lnTo>
                      <a:lnTo>
                        <a:pt x="80" y="28"/>
                      </a:lnTo>
                      <a:lnTo>
                        <a:pt x="80" y="26"/>
                      </a:lnTo>
                      <a:lnTo>
                        <a:pt x="81" y="24"/>
                      </a:lnTo>
                      <a:lnTo>
                        <a:pt x="81" y="22"/>
                      </a:lnTo>
                      <a:lnTo>
                        <a:pt x="81" y="20"/>
                      </a:lnTo>
                      <a:lnTo>
                        <a:pt x="81" y="17"/>
                      </a:lnTo>
                      <a:lnTo>
                        <a:pt x="80" y="16"/>
                      </a:lnTo>
                      <a:lnTo>
                        <a:pt x="80" y="14"/>
                      </a:lnTo>
                      <a:lnTo>
                        <a:pt x="79" y="12"/>
                      </a:lnTo>
                      <a:lnTo>
                        <a:pt x="78" y="11"/>
                      </a:lnTo>
                      <a:lnTo>
                        <a:pt x="77" y="9"/>
                      </a:lnTo>
                      <a:lnTo>
                        <a:pt x="76" y="7"/>
                      </a:lnTo>
                      <a:lnTo>
                        <a:pt x="75" y="6"/>
                      </a:lnTo>
                      <a:lnTo>
                        <a:pt x="73" y="5"/>
                      </a:lnTo>
                      <a:lnTo>
                        <a:pt x="72" y="4"/>
                      </a:lnTo>
                      <a:lnTo>
                        <a:pt x="70" y="2"/>
                      </a:lnTo>
                      <a:lnTo>
                        <a:pt x="68" y="2"/>
                      </a:lnTo>
                      <a:lnTo>
                        <a:pt x="66" y="1"/>
                      </a:lnTo>
                      <a:lnTo>
                        <a:pt x="64" y="1"/>
                      </a:lnTo>
                      <a:lnTo>
                        <a:pt x="62" y="0"/>
                      </a:lnTo>
                      <a:lnTo>
                        <a:pt x="60" y="0"/>
                      </a:lnTo>
                      <a:lnTo>
                        <a:pt x="57" y="0"/>
                      </a:lnTo>
                      <a:lnTo>
                        <a:pt x="56" y="0"/>
                      </a:lnTo>
                      <a:lnTo>
                        <a:pt x="53" y="1"/>
                      </a:lnTo>
                      <a:lnTo>
                        <a:pt x="51" y="1"/>
                      </a:lnTo>
                      <a:lnTo>
                        <a:pt x="49" y="2"/>
                      </a:lnTo>
                      <a:lnTo>
                        <a:pt x="47" y="3"/>
                      </a:lnTo>
                      <a:lnTo>
                        <a:pt x="45" y="4"/>
                      </a:lnTo>
                      <a:lnTo>
                        <a:pt x="43" y="6"/>
                      </a:lnTo>
                      <a:lnTo>
                        <a:pt x="42" y="8"/>
                      </a:lnTo>
                      <a:lnTo>
                        <a:pt x="40" y="9"/>
                      </a:lnTo>
                      <a:lnTo>
                        <a:pt x="39" y="12"/>
                      </a:lnTo>
                      <a:lnTo>
                        <a:pt x="38" y="14"/>
                      </a:lnTo>
                      <a:lnTo>
                        <a:pt x="37"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4924" name="Freeform 60"/>
              <p:cNvSpPr>
                <a:spLocks/>
              </p:cNvSpPr>
              <p:nvPr/>
            </p:nvSpPr>
            <p:spPr bwMode="auto">
              <a:xfrm>
                <a:off x="2260" y="2307"/>
                <a:ext cx="201" cy="291"/>
              </a:xfrm>
              <a:custGeom>
                <a:avLst/>
                <a:gdLst/>
                <a:ahLst/>
                <a:cxnLst>
                  <a:cxn ang="0">
                    <a:pos x="200" y="263"/>
                  </a:cxn>
                  <a:cxn ang="0">
                    <a:pos x="185" y="263"/>
                  </a:cxn>
                  <a:cxn ang="0">
                    <a:pos x="158" y="229"/>
                  </a:cxn>
                  <a:cxn ang="0">
                    <a:pos x="122" y="169"/>
                  </a:cxn>
                  <a:cxn ang="0">
                    <a:pos x="112" y="141"/>
                  </a:cxn>
                  <a:cxn ang="0">
                    <a:pos x="114" y="123"/>
                  </a:cxn>
                  <a:cxn ang="0">
                    <a:pos x="123" y="119"/>
                  </a:cxn>
                  <a:cxn ang="0">
                    <a:pos x="137" y="129"/>
                  </a:cxn>
                  <a:cxn ang="0">
                    <a:pos x="156" y="140"/>
                  </a:cxn>
                  <a:cxn ang="0">
                    <a:pos x="165" y="140"/>
                  </a:cxn>
                  <a:cxn ang="0">
                    <a:pos x="166" y="134"/>
                  </a:cxn>
                  <a:cxn ang="0">
                    <a:pos x="157" y="123"/>
                  </a:cxn>
                  <a:cxn ang="0">
                    <a:pos x="136" y="108"/>
                  </a:cxn>
                  <a:cxn ang="0">
                    <a:pos x="127" y="86"/>
                  </a:cxn>
                  <a:cxn ang="0">
                    <a:pos x="123" y="69"/>
                  </a:cxn>
                  <a:cxn ang="0">
                    <a:pos x="113" y="56"/>
                  </a:cxn>
                  <a:cxn ang="0">
                    <a:pos x="109" y="48"/>
                  </a:cxn>
                  <a:cxn ang="0">
                    <a:pos x="114" y="36"/>
                  </a:cxn>
                  <a:cxn ang="0">
                    <a:pos x="119" y="24"/>
                  </a:cxn>
                  <a:cxn ang="0">
                    <a:pos x="116" y="9"/>
                  </a:cxn>
                  <a:cxn ang="0">
                    <a:pos x="106" y="1"/>
                  </a:cxn>
                  <a:cxn ang="0">
                    <a:pos x="91" y="3"/>
                  </a:cxn>
                  <a:cxn ang="0">
                    <a:pos x="84" y="13"/>
                  </a:cxn>
                  <a:cxn ang="0">
                    <a:pos x="84" y="23"/>
                  </a:cxn>
                  <a:cxn ang="0">
                    <a:pos x="88" y="35"/>
                  </a:cxn>
                  <a:cxn ang="0">
                    <a:pos x="88" y="46"/>
                  </a:cxn>
                  <a:cxn ang="0">
                    <a:pos x="78" y="56"/>
                  </a:cxn>
                  <a:cxn ang="0">
                    <a:pos x="65" y="64"/>
                  </a:cxn>
                  <a:cxn ang="0">
                    <a:pos x="55" y="75"/>
                  </a:cxn>
                  <a:cxn ang="0">
                    <a:pos x="47" y="99"/>
                  </a:cxn>
                  <a:cxn ang="0">
                    <a:pos x="42" y="121"/>
                  </a:cxn>
                  <a:cxn ang="0">
                    <a:pos x="40" y="145"/>
                  </a:cxn>
                  <a:cxn ang="0">
                    <a:pos x="42" y="158"/>
                  </a:cxn>
                  <a:cxn ang="0">
                    <a:pos x="49" y="161"/>
                  </a:cxn>
                  <a:cxn ang="0">
                    <a:pos x="53" y="158"/>
                  </a:cxn>
                  <a:cxn ang="0">
                    <a:pos x="53" y="133"/>
                  </a:cxn>
                  <a:cxn ang="0">
                    <a:pos x="55" y="116"/>
                  </a:cxn>
                  <a:cxn ang="0">
                    <a:pos x="64" y="109"/>
                  </a:cxn>
                  <a:cxn ang="0">
                    <a:pos x="70" y="114"/>
                  </a:cxn>
                  <a:cxn ang="0">
                    <a:pos x="68" y="140"/>
                  </a:cxn>
                  <a:cxn ang="0">
                    <a:pos x="62" y="166"/>
                  </a:cxn>
                  <a:cxn ang="0">
                    <a:pos x="53" y="196"/>
                  </a:cxn>
                  <a:cxn ang="0">
                    <a:pos x="33" y="225"/>
                  </a:cxn>
                  <a:cxn ang="0">
                    <a:pos x="8" y="255"/>
                  </a:cxn>
                  <a:cxn ang="0">
                    <a:pos x="0" y="271"/>
                  </a:cxn>
                  <a:cxn ang="0">
                    <a:pos x="19" y="290"/>
                  </a:cxn>
                  <a:cxn ang="0">
                    <a:pos x="33" y="288"/>
                  </a:cxn>
                  <a:cxn ang="0">
                    <a:pos x="23" y="275"/>
                  </a:cxn>
                  <a:cxn ang="0">
                    <a:pos x="30" y="259"/>
                  </a:cxn>
                  <a:cxn ang="0">
                    <a:pos x="62" y="223"/>
                  </a:cxn>
                  <a:cxn ang="0">
                    <a:pos x="84" y="196"/>
                  </a:cxn>
                  <a:cxn ang="0">
                    <a:pos x="96" y="190"/>
                  </a:cxn>
                  <a:cxn ang="0">
                    <a:pos x="109" y="199"/>
                  </a:cxn>
                  <a:cxn ang="0">
                    <a:pos x="142" y="243"/>
                  </a:cxn>
                  <a:cxn ang="0">
                    <a:pos x="169" y="280"/>
                  </a:cxn>
                  <a:cxn ang="0">
                    <a:pos x="179" y="283"/>
                  </a:cxn>
                  <a:cxn ang="0">
                    <a:pos x="192" y="273"/>
                  </a:cxn>
                </a:cxnLst>
                <a:rect l="0" t="0" r="r" b="b"/>
                <a:pathLst>
                  <a:path w="201" h="291">
                    <a:moveTo>
                      <a:pt x="199" y="268"/>
                    </a:moveTo>
                    <a:lnTo>
                      <a:pt x="200" y="263"/>
                    </a:lnTo>
                    <a:lnTo>
                      <a:pt x="192" y="264"/>
                    </a:lnTo>
                    <a:lnTo>
                      <a:pt x="185" y="263"/>
                    </a:lnTo>
                    <a:lnTo>
                      <a:pt x="175" y="255"/>
                    </a:lnTo>
                    <a:lnTo>
                      <a:pt x="158" y="229"/>
                    </a:lnTo>
                    <a:lnTo>
                      <a:pt x="135" y="190"/>
                    </a:lnTo>
                    <a:lnTo>
                      <a:pt x="122" y="169"/>
                    </a:lnTo>
                    <a:lnTo>
                      <a:pt x="113" y="151"/>
                    </a:lnTo>
                    <a:lnTo>
                      <a:pt x="112" y="141"/>
                    </a:lnTo>
                    <a:lnTo>
                      <a:pt x="112" y="130"/>
                    </a:lnTo>
                    <a:lnTo>
                      <a:pt x="114" y="123"/>
                    </a:lnTo>
                    <a:lnTo>
                      <a:pt x="119" y="119"/>
                    </a:lnTo>
                    <a:lnTo>
                      <a:pt x="123" y="119"/>
                    </a:lnTo>
                    <a:lnTo>
                      <a:pt x="128" y="121"/>
                    </a:lnTo>
                    <a:lnTo>
                      <a:pt x="137" y="129"/>
                    </a:lnTo>
                    <a:lnTo>
                      <a:pt x="148" y="136"/>
                    </a:lnTo>
                    <a:lnTo>
                      <a:pt x="156" y="140"/>
                    </a:lnTo>
                    <a:lnTo>
                      <a:pt x="161" y="141"/>
                    </a:lnTo>
                    <a:lnTo>
                      <a:pt x="165" y="140"/>
                    </a:lnTo>
                    <a:lnTo>
                      <a:pt x="167" y="136"/>
                    </a:lnTo>
                    <a:lnTo>
                      <a:pt x="166" y="134"/>
                    </a:lnTo>
                    <a:lnTo>
                      <a:pt x="165" y="130"/>
                    </a:lnTo>
                    <a:lnTo>
                      <a:pt x="157" y="123"/>
                    </a:lnTo>
                    <a:lnTo>
                      <a:pt x="143" y="114"/>
                    </a:lnTo>
                    <a:lnTo>
                      <a:pt x="136" y="108"/>
                    </a:lnTo>
                    <a:lnTo>
                      <a:pt x="131" y="99"/>
                    </a:lnTo>
                    <a:lnTo>
                      <a:pt x="127" y="86"/>
                    </a:lnTo>
                    <a:lnTo>
                      <a:pt x="126" y="74"/>
                    </a:lnTo>
                    <a:lnTo>
                      <a:pt x="123" y="69"/>
                    </a:lnTo>
                    <a:lnTo>
                      <a:pt x="119" y="63"/>
                    </a:lnTo>
                    <a:lnTo>
                      <a:pt x="113" y="56"/>
                    </a:lnTo>
                    <a:lnTo>
                      <a:pt x="109" y="53"/>
                    </a:lnTo>
                    <a:lnTo>
                      <a:pt x="109" y="48"/>
                    </a:lnTo>
                    <a:lnTo>
                      <a:pt x="112" y="40"/>
                    </a:lnTo>
                    <a:lnTo>
                      <a:pt x="114" y="36"/>
                    </a:lnTo>
                    <a:lnTo>
                      <a:pt x="117" y="31"/>
                    </a:lnTo>
                    <a:lnTo>
                      <a:pt x="119" y="24"/>
                    </a:lnTo>
                    <a:lnTo>
                      <a:pt x="117" y="15"/>
                    </a:lnTo>
                    <a:lnTo>
                      <a:pt x="116" y="9"/>
                    </a:lnTo>
                    <a:lnTo>
                      <a:pt x="112" y="4"/>
                    </a:lnTo>
                    <a:lnTo>
                      <a:pt x="106" y="1"/>
                    </a:lnTo>
                    <a:lnTo>
                      <a:pt x="97" y="0"/>
                    </a:lnTo>
                    <a:lnTo>
                      <a:pt x="91" y="3"/>
                    </a:lnTo>
                    <a:lnTo>
                      <a:pt x="87" y="6"/>
                    </a:lnTo>
                    <a:lnTo>
                      <a:pt x="84" y="13"/>
                    </a:lnTo>
                    <a:lnTo>
                      <a:pt x="83" y="18"/>
                    </a:lnTo>
                    <a:lnTo>
                      <a:pt x="84" y="23"/>
                    </a:lnTo>
                    <a:lnTo>
                      <a:pt x="87" y="30"/>
                    </a:lnTo>
                    <a:lnTo>
                      <a:pt x="88" y="35"/>
                    </a:lnTo>
                    <a:lnTo>
                      <a:pt x="89" y="40"/>
                    </a:lnTo>
                    <a:lnTo>
                      <a:pt x="88" y="46"/>
                    </a:lnTo>
                    <a:lnTo>
                      <a:pt x="84" y="51"/>
                    </a:lnTo>
                    <a:lnTo>
                      <a:pt x="78" y="56"/>
                    </a:lnTo>
                    <a:lnTo>
                      <a:pt x="70" y="60"/>
                    </a:lnTo>
                    <a:lnTo>
                      <a:pt x="65" y="64"/>
                    </a:lnTo>
                    <a:lnTo>
                      <a:pt x="60" y="69"/>
                    </a:lnTo>
                    <a:lnTo>
                      <a:pt x="55" y="75"/>
                    </a:lnTo>
                    <a:lnTo>
                      <a:pt x="50" y="86"/>
                    </a:lnTo>
                    <a:lnTo>
                      <a:pt x="47" y="99"/>
                    </a:lnTo>
                    <a:lnTo>
                      <a:pt x="43" y="109"/>
                    </a:lnTo>
                    <a:lnTo>
                      <a:pt x="42" y="121"/>
                    </a:lnTo>
                    <a:lnTo>
                      <a:pt x="40" y="136"/>
                    </a:lnTo>
                    <a:lnTo>
                      <a:pt x="40" y="145"/>
                    </a:lnTo>
                    <a:lnTo>
                      <a:pt x="40" y="153"/>
                    </a:lnTo>
                    <a:lnTo>
                      <a:pt x="42" y="158"/>
                    </a:lnTo>
                    <a:lnTo>
                      <a:pt x="44" y="160"/>
                    </a:lnTo>
                    <a:lnTo>
                      <a:pt x="49" y="161"/>
                    </a:lnTo>
                    <a:lnTo>
                      <a:pt x="52"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2" y="166"/>
                    </a:lnTo>
                    <a:lnTo>
                      <a:pt x="58" y="183"/>
                    </a:lnTo>
                    <a:lnTo>
                      <a:pt x="53" y="196"/>
                    </a:lnTo>
                    <a:lnTo>
                      <a:pt x="42"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2" y="223"/>
                    </a:lnTo>
                    <a:lnTo>
                      <a:pt x="78" y="203"/>
                    </a:lnTo>
                    <a:lnTo>
                      <a:pt x="84" y="196"/>
                    </a:lnTo>
                    <a:lnTo>
                      <a:pt x="88" y="191"/>
                    </a:lnTo>
                    <a:lnTo>
                      <a:pt x="96" y="190"/>
                    </a:lnTo>
                    <a:lnTo>
                      <a:pt x="102" y="194"/>
                    </a:lnTo>
                    <a:lnTo>
                      <a:pt x="109" y="199"/>
                    </a:lnTo>
                    <a:lnTo>
                      <a:pt x="125" y="219"/>
                    </a:lnTo>
                    <a:lnTo>
                      <a:pt x="142" y="243"/>
                    </a:lnTo>
                    <a:lnTo>
                      <a:pt x="158" y="266"/>
                    </a:lnTo>
                    <a:lnTo>
                      <a:pt x="169" y="280"/>
                    </a:lnTo>
                    <a:lnTo>
                      <a:pt x="172" y="283"/>
                    </a:lnTo>
                    <a:lnTo>
                      <a:pt x="179" y="283"/>
                    </a:lnTo>
                    <a:lnTo>
                      <a:pt x="185" y="278"/>
                    </a:lnTo>
                    <a:lnTo>
                      <a:pt x="192" y="273"/>
                    </a:lnTo>
                    <a:lnTo>
                      <a:pt x="199"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2" name="Group 61"/>
              <p:cNvGrpSpPr>
                <a:grpSpLocks/>
              </p:cNvGrpSpPr>
              <p:nvPr/>
            </p:nvGrpSpPr>
            <p:grpSpPr bwMode="auto">
              <a:xfrm>
                <a:off x="1697" y="2297"/>
                <a:ext cx="260" cy="310"/>
                <a:chOff x="1697" y="2297"/>
                <a:chExt cx="260" cy="310"/>
              </a:xfrm>
            </p:grpSpPr>
            <p:grpSp>
              <p:nvGrpSpPr>
                <p:cNvPr id="13" name="Group 62"/>
                <p:cNvGrpSpPr>
                  <a:grpSpLocks/>
                </p:cNvGrpSpPr>
                <p:nvPr/>
              </p:nvGrpSpPr>
              <p:grpSpPr bwMode="auto">
                <a:xfrm>
                  <a:off x="1697" y="2297"/>
                  <a:ext cx="260" cy="310"/>
                  <a:chOff x="1697" y="2297"/>
                  <a:chExt cx="260" cy="310"/>
                </a:xfrm>
              </p:grpSpPr>
              <p:sp>
                <p:nvSpPr>
                  <p:cNvPr id="2724927" name="AutoShape 63"/>
                  <p:cNvSpPr>
                    <a:spLocks noChangeArrowheads="1"/>
                  </p:cNvSpPr>
                  <p:nvPr/>
                </p:nvSpPr>
                <p:spPr bwMode="auto">
                  <a:xfrm>
                    <a:off x="1697" y="2348"/>
                    <a:ext cx="260" cy="259"/>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28" name="AutoShape 64"/>
                  <p:cNvSpPr>
                    <a:spLocks noChangeArrowheads="1"/>
                  </p:cNvSpPr>
                  <p:nvPr/>
                </p:nvSpPr>
                <p:spPr bwMode="auto">
                  <a:xfrm>
                    <a:off x="1759" y="2297"/>
                    <a:ext cx="198" cy="45"/>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29" name="Oval 65"/>
                <p:cNvSpPr>
                  <a:spLocks noChangeArrowheads="1"/>
                </p:cNvSpPr>
                <p:nvPr/>
              </p:nvSpPr>
              <p:spPr bwMode="auto">
                <a:xfrm>
                  <a:off x="1778" y="2323"/>
                  <a:ext cx="27"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30" name="AutoShape 66"/>
                <p:cNvSpPr>
                  <a:spLocks noChangeArrowheads="1"/>
                </p:cNvSpPr>
                <p:nvPr/>
              </p:nvSpPr>
              <p:spPr bwMode="auto">
                <a:xfrm>
                  <a:off x="1728" y="2470"/>
                  <a:ext cx="138"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31" name="Line 67"/>
              <p:cNvSpPr>
                <a:spLocks noChangeShapeType="1"/>
              </p:cNvSpPr>
              <p:nvPr/>
            </p:nvSpPr>
            <p:spPr bwMode="auto">
              <a:xfrm>
                <a:off x="1717" y="1313"/>
                <a:ext cx="264"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32" name="Line 68"/>
              <p:cNvSpPr>
                <a:spLocks noChangeShapeType="1"/>
              </p:cNvSpPr>
              <p:nvPr/>
            </p:nvSpPr>
            <p:spPr bwMode="auto">
              <a:xfrm flipH="1">
                <a:off x="1993"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33" name="Line 69"/>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34" name="AutoShape 70"/>
              <p:cNvSpPr>
                <a:spLocks noChangeArrowheads="1"/>
              </p:cNvSpPr>
              <p:nvPr/>
            </p:nvSpPr>
            <p:spPr bwMode="auto">
              <a:xfrm>
                <a:off x="1774" y="2686"/>
                <a:ext cx="207"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35" name="AutoShape 71"/>
              <p:cNvSpPr>
                <a:spLocks noChangeArrowheads="1"/>
              </p:cNvSpPr>
              <p:nvPr/>
            </p:nvSpPr>
            <p:spPr bwMode="auto">
              <a:xfrm>
                <a:off x="1823" y="2635"/>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36" name="AutoShape 72"/>
              <p:cNvSpPr>
                <a:spLocks noChangeArrowheads="1"/>
              </p:cNvSpPr>
              <p:nvPr/>
            </p:nvSpPr>
            <p:spPr bwMode="auto">
              <a:xfrm>
                <a:off x="1815" y="2707"/>
                <a:ext cx="107" cy="15"/>
              </a:xfrm>
              <a:prstGeom prst="parallelogram">
                <a:avLst>
                  <a:gd name="adj" fmla="val 178300"/>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nvGrpSpPr>
              <p:cNvPr id="14" name="Group 73"/>
              <p:cNvGrpSpPr>
                <a:grpSpLocks/>
              </p:cNvGrpSpPr>
              <p:nvPr/>
            </p:nvGrpSpPr>
            <p:grpSpPr bwMode="auto">
              <a:xfrm>
                <a:off x="2320" y="2676"/>
                <a:ext cx="202" cy="257"/>
                <a:chOff x="2320" y="2676"/>
                <a:chExt cx="202" cy="257"/>
              </a:xfrm>
            </p:grpSpPr>
            <p:sp>
              <p:nvSpPr>
                <p:cNvPr id="2724938" name="Freeform 74"/>
                <p:cNvSpPr>
                  <a:spLocks/>
                </p:cNvSpPr>
                <p:nvPr/>
              </p:nvSpPr>
              <p:spPr bwMode="auto">
                <a:xfrm>
                  <a:off x="2450" y="2795"/>
                  <a:ext cx="61" cy="138"/>
                </a:xfrm>
                <a:custGeom>
                  <a:avLst/>
                  <a:gdLst/>
                  <a:ahLst/>
                  <a:cxnLst>
                    <a:cxn ang="0">
                      <a:pos x="44" y="0"/>
                    </a:cxn>
                    <a:cxn ang="0">
                      <a:pos x="60" y="0"/>
                    </a:cxn>
                    <a:cxn ang="0">
                      <a:pos x="16" y="137"/>
                    </a:cxn>
                    <a:cxn ang="0">
                      <a:pos x="0" y="137"/>
                    </a:cxn>
                    <a:cxn ang="0">
                      <a:pos x="44" y="0"/>
                    </a:cxn>
                  </a:cxnLst>
                  <a:rect l="0" t="0" r="r" b="b"/>
                  <a:pathLst>
                    <a:path w="61" h="138">
                      <a:moveTo>
                        <a:pt x="44" y="0"/>
                      </a:moveTo>
                      <a:lnTo>
                        <a:pt x="60" y="0"/>
                      </a:lnTo>
                      <a:lnTo>
                        <a:pt x="16" y="137"/>
                      </a:lnTo>
                      <a:lnTo>
                        <a:pt x="0" y="137"/>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4939" name="Rectangle 75"/>
                <p:cNvSpPr>
                  <a:spLocks noChangeArrowheads="1"/>
                </p:cNvSpPr>
                <p:nvPr/>
              </p:nvSpPr>
              <p:spPr bwMode="auto">
                <a:xfrm>
                  <a:off x="2445" y="2795"/>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40" name="Rectangle 76"/>
                <p:cNvSpPr>
                  <a:spLocks noChangeArrowheads="1"/>
                </p:cNvSpPr>
                <p:nvPr/>
              </p:nvSpPr>
              <p:spPr bwMode="auto">
                <a:xfrm>
                  <a:off x="2453" y="2851"/>
                  <a:ext cx="57" cy="13"/>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41" name="Rectangle 77"/>
                <p:cNvSpPr>
                  <a:spLocks noChangeArrowheads="1"/>
                </p:cNvSpPr>
                <p:nvPr/>
              </p:nvSpPr>
              <p:spPr bwMode="auto">
                <a:xfrm>
                  <a:off x="2322" y="2851"/>
                  <a:ext cx="73" cy="9"/>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42" name="Oval 78"/>
                <p:cNvSpPr>
                  <a:spLocks noChangeArrowheads="1"/>
                </p:cNvSpPr>
                <p:nvPr/>
              </p:nvSpPr>
              <p:spPr bwMode="auto">
                <a:xfrm>
                  <a:off x="2380" y="2676"/>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4943" name="Freeform 79"/>
                <p:cNvSpPr>
                  <a:spLocks/>
                </p:cNvSpPr>
                <p:nvPr/>
              </p:nvSpPr>
              <p:spPr bwMode="auto">
                <a:xfrm>
                  <a:off x="2320" y="2720"/>
                  <a:ext cx="140"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1" y="212"/>
                    </a:cxn>
                    <a:cxn ang="0">
                      <a:pos x="115" y="102"/>
                    </a:cxn>
                    <a:cxn ang="0">
                      <a:pos x="114" y="99"/>
                    </a:cxn>
                    <a:cxn ang="0">
                      <a:pos x="113" y="98"/>
                    </a:cxn>
                    <a:cxn ang="0">
                      <a:pos x="111" y="96"/>
                    </a:cxn>
                    <a:cxn ang="0">
                      <a:pos x="109" y="94"/>
                    </a:cxn>
                    <a:cxn ang="0">
                      <a:pos x="107" y="93"/>
                    </a:cxn>
                    <a:cxn ang="0">
                      <a:pos x="104" y="93"/>
                    </a:cxn>
                    <a:cxn ang="0">
                      <a:pos x="101" y="93"/>
                    </a:cxn>
                    <a:cxn ang="0">
                      <a:pos x="99" y="93"/>
                    </a:cxn>
                    <a:cxn ang="0">
                      <a:pos x="67" y="54"/>
                    </a:cxn>
                    <a:cxn ang="0">
                      <a:pos x="129" y="67"/>
                    </a:cxn>
                    <a:cxn ang="0">
                      <a:pos x="132" y="66"/>
                    </a:cxn>
                    <a:cxn ang="0">
                      <a:pos x="133" y="66"/>
                    </a:cxn>
                    <a:cxn ang="0">
                      <a:pos x="136" y="64"/>
                    </a:cxn>
                    <a:cxn ang="0">
                      <a:pos x="138" y="62"/>
                    </a:cxn>
                    <a:cxn ang="0">
                      <a:pos x="138" y="59"/>
                    </a:cxn>
                    <a:cxn ang="0">
                      <a:pos x="139" y="56"/>
                    </a:cxn>
                    <a:cxn ang="0">
                      <a:pos x="138" y="53"/>
                    </a:cxn>
                    <a:cxn ang="0">
                      <a:pos x="137" y="51"/>
                    </a:cxn>
                    <a:cxn ang="0">
                      <a:pos x="135" y="49"/>
                    </a:cxn>
                    <a:cxn ang="0">
                      <a:pos x="133" y="47"/>
                    </a:cxn>
                    <a:cxn ang="0">
                      <a:pos x="130" y="46"/>
                    </a:cxn>
                    <a:cxn ang="0">
                      <a:pos x="88" y="46"/>
                    </a:cxn>
                    <a:cxn ang="0">
                      <a:pos x="81" y="30"/>
                    </a:cxn>
                    <a:cxn ang="0">
                      <a:pos x="81" y="26"/>
                    </a:cxn>
                    <a:cxn ang="0">
                      <a:pos x="82" y="22"/>
                    </a:cxn>
                    <a:cxn ang="0">
                      <a:pos x="82" y="18"/>
                    </a:cxn>
                    <a:cxn ang="0">
                      <a:pos x="81" y="14"/>
                    </a:cxn>
                    <a:cxn ang="0">
                      <a:pos x="79" y="11"/>
                    </a:cxn>
                    <a:cxn ang="0">
                      <a:pos x="77" y="8"/>
                    </a:cxn>
                    <a:cxn ang="0">
                      <a:pos x="74" y="5"/>
                    </a:cxn>
                    <a:cxn ang="0">
                      <a:pos x="71" y="3"/>
                    </a:cxn>
                    <a:cxn ang="0">
                      <a:pos x="67" y="1"/>
                    </a:cxn>
                    <a:cxn ang="0">
                      <a:pos x="63" y="0"/>
                    </a:cxn>
                    <a:cxn ang="0">
                      <a:pos x="58" y="0"/>
                    </a:cxn>
                    <a:cxn ang="0">
                      <a:pos x="54" y="1"/>
                    </a:cxn>
                    <a:cxn ang="0">
                      <a:pos x="50" y="2"/>
                    </a:cxn>
                    <a:cxn ang="0">
                      <a:pos x="45" y="4"/>
                    </a:cxn>
                    <a:cxn ang="0">
                      <a:pos x="42" y="8"/>
                    </a:cxn>
                    <a:cxn ang="0">
                      <a:pos x="40" y="12"/>
                    </a:cxn>
                    <a:cxn ang="0">
                      <a:pos x="38" y="16"/>
                    </a:cxn>
                  </a:cxnLst>
                  <a:rect l="0" t="0" r="r" b="b"/>
                  <a:pathLst>
                    <a:path w="140"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1" y="119"/>
                      </a:lnTo>
                      <a:lnTo>
                        <a:pt x="91" y="212"/>
                      </a:lnTo>
                      <a:lnTo>
                        <a:pt x="115" y="212"/>
                      </a:lnTo>
                      <a:lnTo>
                        <a:pt x="115" y="102"/>
                      </a:lnTo>
                      <a:lnTo>
                        <a:pt x="115" y="101"/>
                      </a:lnTo>
                      <a:lnTo>
                        <a:pt x="114" y="99"/>
                      </a:lnTo>
                      <a:lnTo>
                        <a:pt x="114" y="98"/>
                      </a:lnTo>
                      <a:lnTo>
                        <a:pt x="113" y="98"/>
                      </a:lnTo>
                      <a:lnTo>
                        <a:pt x="112" y="97"/>
                      </a:lnTo>
                      <a:lnTo>
                        <a:pt x="111" y="96"/>
                      </a:lnTo>
                      <a:lnTo>
                        <a:pt x="110" y="95"/>
                      </a:lnTo>
                      <a:lnTo>
                        <a:pt x="109" y="94"/>
                      </a:lnTo>
                      <a:lnTo>
                        <a:pt x="108" y="94"/>
                      </a:lnTo>
                      <a:lnTo>
                        <a:pt x="107" y="93"/>
                      </a:lnTo>
                      <a:lnTo>
                        <a:pt x="105" y="93"/>
                      </a:lnTo>
                      <a:lnTo>
                        <a:pt x="104" y="93"/>
                      </a:lnTo>
                      <a:lnTo>
                        <a:pt x="102" y="93"/>
                      </a:lnTo>
                      <a:lnTo>
                        <a:pt x="101" y="93"/>
                      </a:lnTo>
                      <a:lnTo>
                        <a:pt x="100" y="93"/>
                      </a:lnTo>
                      <a:lnTo>
                        <a:pt x="99" y="93"/>
                      </a:lnTo>
                      <a:lnTo>
                        <a:pt x="55" y="90"/>
                      </a:lnTo>
                      <a:lnTo>
                        <a:pt x="67" y="54"/>
                      </a:lnTo>
                      <a:lnTo>
                        <a:pt x="76" y="67"/>
                      </a:lnTo>
                      <a:lnTo>
                        <a:pt x="129" y="67"/>
                      </a:lnTo>
                      <a:lnTo>
                        <a:pt x="130" y="66"/>
                      </a:lnTo>
                      <a:lnTo>
                        <a:pt x="132" y="66"/>
                      </a:lnTo>
                      <a:lnTo>
                        <a:pt x="133" y="66"/>
                      </a:lnTo>
                      <a:lnTo>
                        <a:pt x="133" y="66"/>
                      </a:lnTo>
                      <a:lnTo>
                        <a:pt x="135" y="64"/>
                      </a:lnTo>
                      <a:lnTo>
                        <a:pt x="136" y="64"/>
                      </a:lnTo>
                      <a:lnTo>
                        <a:pt x="137" y="63"/>
                      </a:lnTo>
                      <a:lnTo>
                        <a:pt x="138" y="62"/>
                      </a:lnTo>
                      <a:lnTo>
                        <a:pt x="138" y="61"/>
                      </a:lnTo>
                      <a:lnTo>
                        <a:pt x="138" y="59"/>
                      </a:lnTo>
                      <a:lnTo>
                        <a:pt x="139" y="58"/>
                      </a:lnTo>
                      <a:lnTo>
                        <a:pt x="139" y="56"/>
                      </a:lnTo>
                      <a:lnTo>
                        <a:pt x="139" y="54"/>
                      </a:lnTo>
                      <a:lnTo>
                        <a:pt x="138" y="53"/>
                      </a:lnTo>
                      <a:lnTo>
                        <a:pt x="138" y="52"/>
                      </a:lnTo>
                      <a:lnTo>
                        <a:pt x="137" y="51"/>
                      </a:lnTo>
                      <a:lnTo>
                        <a:pt x="136" y="49"/>
                      </a:lnTo>
                      <a:lnTo>
                        <a:pt x="135" y="49"/>
                      </a:lnTo>
                      <a:lnTo>
                        <a:pt x="134" y="48"/>
                      </a:lnTo>
                      <a:lnTo>
                        <a:pt x="133" y="47"/>
                      </a:lnTo>
                      <a:lnTo>
                        <a:pt x="132" y="46"/>
                      </a:lnTo>
                      <a:lnTo>
                        <a:pt x="130" y="46"/>
                      </a:lnTo>
                      <a:lnTo>
                        <a:pt x="129" y="46"/>
                      </a:lnTo>
                      <a:lnTo>
                        <a:pt x="88" y="46"/>
                      </a:lnTo>
                      <a:lnTo>
                        <a:pt x="79" y="31"/>
                      </a:lnTo>
                      <a:lnTo>
                        <a:pt x="81" y="30"/>
                      </a:lnTo>
                      <a:lnTo>
                        <a:pt x="81" y="28"/>
                      </a:lnTo>
                      <a:lnTo>
                        <a:pt x="81" y="26"/>
                      </a:lnTo>
                      <a:lnTo>
                        <a:pt x="82" y="24"/>
                      </a:lnTo>
                      <a:lnTo>
                        <a:pt x="82" y="22"/>
                      </a:lnTo>
                      <a:lnTo>
                        <a:pt x="82" y="20"/>
                      </a:lnTo>
                      <a:lnTo>
                        <a:pt x="82" y="18"/>
                      </a:lnTo>
                      <a:lnTo>
                        <a:pt x="81" y="16"/>
                      </a:lnTo>
                      <a:lnTo>
                        <a:pt x="81" y="14"/>
                      </a:lnTo>
                      <a:lnTo>
                        <a:pt x="80" y="13"/>
                      </a:lnTo>
                      <a:lnTo>
                        <a:pt x="79" y="11"/>
                      </a:lnTo>
                      <a:lnTo>
                        <a:pt x="78" y="9"/>
                      </a:lnTo>
                      <a:lnTo>
                        <a:pt x="77" y="8"/>
                      </a:lnTo>
                      <a:lnTo>
                        <a:pt x="76" y="6"/>
                      </a:lnTo>
                      <a:lnTo>
                        <a:pt x="74" y="5"/>
                      </a:lnTo>
                      <a:lnTo>
                        <a:pt x="73" y="4"/>
                      </a:lnTo>
                      <a:lnTo>
                        <a:pt x="71" y="3"/>
                      </a:lnTo>
                      <a:lnTo>
                        <a:pt x="69" y="2"/>
                      </a:lnTo>
                      <a:lnTo>
                        <a:pt x="67" y="1"/>
                      </a:lnTo>
                      <a:lnTo>
                        <a:pt x="65" y="1"/>
                      </a:lnTo>
                      <a:lnTo>
                        <a:pt x="63" y="0"/>
                      </a:lnTo>
                      <a:lnTo>
                        <a:pt x="61" y="0"/>
                      </a:lnTo>
                      <a:lnTo>
                        <a:pt x="58" y="0"/>
                      </a:lnTo>
                      <a:lnTo>
                        <a:pt x="56" y="0"/>
                      </a:lnTo>
                      <a:lnTo>
                        <a:pt x="54" y="1"/>
                      </a:lnTo>
                      <a:lnTo>
                        <a:pt x="52" y="1"/>
                      </a:lnTo>
                      <a:lnTo>
                        <a:pt x="50" y="2"/>
                      </a:lnTo>
                      <a:lnTo>
                        <a:pt x="48" y="3"/>
                      </a:lnTo>
                      <a:lnTo>
                        <a:pt x="45" y="4"/>
                      </a:lnTo>
                      <a:lnTo>
                        <a:pt x="44" y="6"/>
                      </a:lnTo>
                      <a:lnTo>
                        <a:pt x="42" y="8"/>
                      </a:lnTo>
                      <a:lnTo>
                        <a:pt x="41" y="9"/>
                      </a:lnTo>
                      <a:lnTo>
                        <a:pt x="40"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4944" name="Freeform 80"/>
              <p:cNvSpPr>
                <a:spLocks/>
              </p:cNvSpPr>
              <p:nvPr/>
            </p:nvSpPr>
            <p:spPr bwMode="auto">
              <a:xfrm>
                <a:off x="2560" y="2634"/>
                <a:ext cx="202" cy="293"/>
              </a:xfrm>
              <a:custGeom>
                <a:avLst/>
                <a:gdLst/>
                <a:ahLst/>
                <a:cxnLst>
                  <a:cxn ang="0">
                    <a:pos x="201" y="264"/>
                  </a:cxn>
                  <a:cxn ang="0">
                    <a:pos x="186" y="264"/>
                  </a:cxn>
                  <a:cxn ang="0">
                    <a:pos x="159" y="230"/>
                  </a:cxn>
                  <a:cxn ang="0">
                    <a:pos x="123" y="170"/>
                  </a:cxn>
                  <a:cxn ang="0">
                    <a:pos x="113" y="142"/>
                  </a:cxn>
                  <a:cxn ang="0">
                    <a:pos x="115" y="123"/>
                  </a:cxn>
                  <a:cxn ang="0">
                    <a:pos x="124" y="120"/>
                  </a:cxn>
                  <a:cxn ang="0">
                    <a:pos x="138" y="130"/>
                  </a:cxn>
                  <a:cxn ang="0">
                    <a:pos x="157" y="141"/>
                  </a:cxn>
                  <a:cxn ang="0">
                    <a:pos x="166" y="141"/>
                  </a:cxn>
                  <a:cxn ang="0">
                    <a:pos x="167" y="135"/>
                  </a:cxn>
                  <a:cxn ang="0">
                    <a:pos x="158" y="123"/>
                  </a:cxn>
                  <a:cxn ang="0">
                    <a:pos x="137" y="108"/>
                  </a:cxn>
                  <a:cxn ang="0">
                    <a:pos x="128" y="87"/>
                  </a:cxn>
                  <a:cxn ang="0">
                    <a:pos x="124" y="69"/>
                  </a:cxn>
                  <a:cxn ang="0">
                    <a:pos x="114" y="57"/>
                  </a:cxn>
                  <a:cxn ang="0">
                    <a:pos x="110" y="48"/>
                  </a:cxn>
                  <a:cxn ang="0">
                    <a:pos x="115" y="37"/>
                  </a:cxn>
                  <a:cxn ang="0">
                    <a:pos x="120" y="24"/>
                  </a:cxn>
                  <a:cxn ang="0">
                    <a:pos x="116" y="9"/>
                  </a:cxn>
                  <a:cxn ang="0">
                    <a:pos x="106" y="1"/>
                  </a:cxn>
                  <a:cxn ang="0">
                    <a:pos x="91" y="3"/>
                  </a:cxn>
                  <a:cxn ang="0">
                    <a:pos x="85" y="13"/>
                  </a:cxn>
                  <a:cxn ang="0">
                    <a:pos x="85" y="23"/>
                  </a:cxn>
                  <a:cxn ang="0">
                    <a:pos x="88" y="35"/>
                  </a:cxn>
                  <a:cxn ang="0">
                    <a:pos x="88" y="47"/>
                  </a:cxn>
                  <a:cxn ang="0">
                    <a:pos x="78" y="57"/>
                  </a:cxn>
                  <a:cxn ang="0">
                    <a:pos x="66" y="64"/>
                  </a:cxn>
                  <a:cxn ang="0">
                    <a:pos x="56" y="76"/>
                  </a:cxn>
                  <a:cxn ang="0">
                    <a:pos x="47" y="99"/>
                  </a:cxn>
                  <a:cxn ang="0">
                    <a:pos x="42" y="122"/>
                  </a:cxn>
                  <a:cxn ang="0">
                    <a:pos x="40" y="146"/>
                  </a:cxn>
                  <a:cxn ang="0">
                    <a:pos x="42" y="159"/>
                  </a:cxn>
                  <a:cxn ang="0">
                    <a:pos x="49" y="162"/>
                  </a:cxn>
                  <a:cxn ang="0">
                    <a:pos x="53" y="159"/>
                  </a:cxn>
                  <a:cxn ang="0">
                    <a:pos x="53" y="133"/>
                  </a:cxn>
                  <a:cxn ang="0">
                    <a:pos x="56" y="117"/>
                  </a:cxn>
                  <a:cxn ang="0">
                    <a:pos x="64" y="110"/>
                  </a:cxn>
                  <a:cxn ang="0">
                    <a:pos x="71" y="115"/>
                  </a:cxn>
                  <a:cxn ang="0">
                    <a:pos x="68" y="141"/>
                  </a:cxn>
                  <a:cxn ang="0">
                    <a:pos x="62" y="167"/>
                  </a:cxn>
                  <a:cxn ang="0">
                    <a:pos x="53" y="198"/>
                  </a:cxn>
                  <a:cxn ang="0">
                    <a:pos x="33" y="227"/>
                  </a:cxn>
                  <a:cxn ang="0">
                    <a:pos x="8" y="257"/>
                  </a:cxn>
                  <a:cxn ang="0">
                    <a:pos x="0" y="273"/>
                  </a:cxn>
                  <a:cxn ang="0">
                    <a:pos x="19" y="292"/>
                  </a:cxn>
                  <a:cxn ang="0">
                    <a:pos x="33" y="289"/>
                  </a:cxn>
                  <a:cxn ang="0">
                    <a:pos x="23" y="277"/>
                  </a:cxn>
                  <a:cxn ang="0">
                    <a:pos x="30" y="261"/>
                  </a:cxn>
                  <a:cxn ang="0">
                    <a:pos x="62" y="224"/>
                  </a:cxn>
                  <a:cxn ang="0">
                    <a:pos x="85" y="198"/>
                  </a:cxn>
                  <a:cxn ang="0">
                    <a:pos x="96" y="191"/>
                  </a:cxn>
                  <a:cxn ang="0">
                    <a:pos x="110" y="200"/>
                  </a:cxn>
                  <a:cxn ang="0">
                    <a:pos x="143" y="244"/>
                  </a:cxn>
                  <a:cxn ang="0">
                    <a:pos x="169" y="282"/>
                  </a:cxn>
                  <a:cxn ang="0">
                    <a:pos x="180" y="284"/>
                  </a:cxn>
                  <a:cxn ang="0">
                    <a:pos x="193" y="274"/>
                  </a:cxn>
                </a:cxnLst>
                <a:rect l="0" t="0" r="r" b="b"/>
                <a:pathLst>
                  <a:path w="202" h="293">
                    <a:moveTo>
                      <a:pt x="200" y="269"/>
                    </a:moveTo>
                    <a:lnTo>
                      <a:pt x="201" y="264"/>
                    </a:lnTo>
                    <a:lnTo>
                      <a:pt x="193" y="266"/>
                    </a:lnTo>
                    <a:lnTo>
                      <a:pt x="186" y="264"/>
                    </a:lnTo>
                    <a:lnTo>
                      <a:pt x="176" y="257"/>
                    </a:lnTo>
                    <a:lnTo>
                      <a:pt x="159" y="230"/>
                    </a:lnTo>
                    <a:lnTo>
                      <a:pt x="135" y="191"/>
                    </a:lnTo>
                    <a:lnTo>
                      <a:pt x="123" y="170"/>
                    </a:lnTo>
                    <a:lnTo>
                      <a:pt x="114" y="152"/>
                    </a:lnTo>
                    <a:lnTo>
                      <a:pt x="113" y="142"/>
                    </a:lnTo>
                    <a:lnTo>
                      <a:pt x="113" y="131"/>
                    </a:lnTo>
                    <a:lnTo>
                      <a:pt x="115" y="123"/>
                    </a:lnTo>
                    <a:lnTo>
                      <a:pt x="120" y="120"/>
                    </a:lnTo>
                    <a:lnTo>
                      <a:pt x="124" y="120"/>
                    </a:lnTo>
                    <a:lnTo>
                      <a:pt x="129" y="122"/>
                    </a:lnTo>
                    <a:lnTo>
                      <a:pt x="138" y="130"/>
                    </a:lnTo>
                    <a:lnTo>
                      <a:pt x="149" y="137"/>
                    </a:lnTo>
                    <a:lnTo>
                      <a:pt x="157" y="141"/>
                    </a:lnTo>
                    <a:lnTo>
                      <a:pt x="162" y="142"/>
                    </a:lnTo>
                    <a:lnTo>
                      <a:pt x="166" y="141"/>
                    </a:lnTo>
                    <a:lnTo>
                      <a:pt x="168" y="137"/>
                    </a:lnTo>
                    <a:lnTo>
                      <a:pt x="167" y="135"/>
                    </a:lnTo>
                    <a:lnTo>
                      <a:pt x="166" y="131"/>
                    </a:lnTo>
                    <a:lnTo>
                      <a:pt x="158" y="123"/>
                    </a:lnTo>
                    <a:lnTo>
                      <a:pt x="144" y="115"/>
                    </a:lnTo>
                    <a:lnTo>
                      <a:pt x="137" y="108"/>
                    </a:lnTo>
                    <a:lnTo>
                      <a:pt x="131" y="99"/>
                    </a:lnTo>
                    <a:lnTo>
                      <a:pt x="128" y="87"/>
                    </a:lnTo>
                    <a:lnTo>
                      <a:pt x="126" y="74"/>
                    </a:lnTo>
                    <a:lnTo>
                      <a:pt x="124" y="69"/>
                    </a:lnTo>
                    <a:lnTo>
                      <a:pt x="120" y="63"/>
                    </a:lnTo>
                    <a:lnTo>
                      <a:pt x="114" y="57"/>
                    </a:lnTo>
                    <a:lnTo>
                      <a:pt x="110" y="53"/>
                    </a:lnTo>
                    <a:lnTo>
                      <a:pt x="110" y="48"/>
                    </a:lnTo>
                    <a:lnTo>
                      <a:pt x="113" y="40"/>
                    </a:lnTo>
                    <a:lnTo>
                      <a:pt x="115" y="37"/>
                    </a:lnTo>
                    <a:lnTo>
                      <a:pt x="118" y="31"/>
                    </a:lnTo>
                    <a:lnTo>
                      <a:pt x="120" y="24"/>
                    </a:lnTo>
                    <a:lnTo>
                      <a:pt x="118" y="15"/>
                    </a:lnTo>
                    <a:lnTo>
                      <a:pt x="116" y="9"/>
                    </a:lnTo>
                    <a:lnTo>
                      <a:pt x="113" y="4"/>
                    </a:lnTo>
                    <a:lnTo>
                      <a:pt x="106" y="1"/>
                    </a:lnTo>
                    <a:lnTo>
                      <a:pt x="97" y="0"/>
                    </a:lnTo>
                    <a:lnTo>
                      <a:pt x="91" y="3"/>
                    </a:lnTo>
                    <a:lnTo>
                      <a:pt x="87" y="6"/>
                    </a:lnTo>
                    <a:lnTo>
                      <a:pt x="85" y="13"/>
                    </a:lnTo>
                    <a:lnTo>
                      <a:pt x="83" y="18"/>
                    </a:lnTo>
                    <a:lnTo>
                      <a:pt x="85" y="23"/>
                    </a:lnTo>
                    <a:lnTo>
                      <a:pt x="87" y="30"/>
                    </a:lnTo>
                    <a:lnTo>
                      <a:pt x="88" y="35"/>
                    </a:lnTo>
                    <a:lnTo>
                      <a:pt x="90" y="40"/>
                    </a:lnTo>
                    <a:lnTo>
                      <a:pt x="88" y="47"/>
                    </a:lnTo>
                    <a:lnTo>
                      <a:pt x="85" y="52"/>
                    </a:lnTo>
                    <a:lnTo>
                      <a:pt x="78" y="57"/>
                    </a:lnTo>
                    <a:lnTo>
                      <a:pt x="71" y="60"/>
                    </a:lnTo>
                    <a:lnTo>
                      <a:pt x="66" y="64"/>
                    </a:lnTo>
                    <a:lnTo>
                      <a:pt x="61" y="69"/>
                    </a:lnTo>
                    <a:lnTo>
                      <a:pt x="56" y="76"/>
                    </a:lnTo>
                    <a:lnTo>
                      <a:pt x="51" y="87"/>
                    </a:lnTo>
                    <a:lnTo>
                      <a:pt x="47" y="99"/>
                    </a:lnTo>
                    <a:lnTo>
                      <a:pt x="43" y="110"/>
                    </a:lnTo>
                    <a:lnTo>
                      <a:pt x="42" y="122"/>
                    </a:lnTo>
                    <a:lnTo>
                      <a:pt x="40" y="137"/>
                    </a:lnTo>
                    <a:lnTo>
                      <a:pt x="40" y="146"/>
                    </a:lnTo>
                    <a:lnTo>
                      <a:pt x="40" y="154"/>
                    </a:lnTo>
                    <a:lnTo>
                      <a:pt x="42" y="159"/>
                    </a:lnTo>
                    <a:lnTo>
                      <a:pt x="44" y="161"/>
                    </a:lnTo>
                    <a:lnTo>
                      <a:pt x="49" y="162"/>
                    </a:lnTo>
                    <a:lnTo>
                      <a:pt x="52" y="161"/>
                    </a:lnTo>
                    <a:lnTo>
                      <a:pt x="53" y="159"/>
                    </a:lnTo>
                    <a:lnTo>
                      <a:pt x="53" y="149"/>
                    </a:lnTo>
                    <a:lnTo>
                      <a:pt x="53" y="133"/>
                    </a:lnTo>
                    <a:lnTo>
                      <a:pt x="54" y="123"/>
                    </a:lnTo>
                    <a:lnTo>
                      <a:pt x="56" y="117"/>
                    </a:lnTo>
                    <a:lnTo>
                      <a:pt x="59" y="111"/>
                    </a:lnTo>
                    <a:lnTo>
                      <a:pt x="64" y="110"/>
                    </a:lnTo>
                    <a:lnTo>
                      <a:pt x="70" y="111"/>
                    </a:lnTo>
                    <a:lnTo>
                      <a:pt x="71" y="115"/>
                    </a:lnTo>
                    <a:lnTo>
                      <a:pt x="70" y="126"/>
                    </a:lnTo>
                    <a:lnTo>
                      <a:pt x="68" y="141"/>
                    </a:lnTo>
                    <a:lnTo>
                      <a:pt x="66" y="155"/>
                    </a:lnTo>
                    <a:lnTo>
                      <a:pt x="62" y="167"/>
                    </a:lnTo>
                    <a:lnTo>
                      <a:pt x="58" y="184"/>
                    </a:lnTo>
                    <a:lnTo>
                      <a:pt x="53" y="198"/>
                    </a:lnTo>
                    <a:lnTo>
                      <a:pt x="42" y="215"/>
                    </a:lnTo>
                    <a:lnTo>
                      <a:pt x="33" y="227"/>
                    </a:lnTo>
                    <a:lnTo>
                      <a:pt x="18" y="244"/>
                    </a:lnTo>
                    <a:lnTo>
                      <a:pt x="8" y="257"/>
                    </a:lnTo>
                    <a:lnTo>
                      <a:pt x="0" y="268"/>
                    </a:lnTo>
                    <a:lnTo>
                      <a:pt x="0" y="273"/>
                    </a:lnTo>
                    <a:lnTo>
                      <a:pt x="8" y="282"/>
                    </a:lnTo>
                    <a:lnTo>
                      <a:pt x="19" y="292"/>
                    </a:lnTo>
                    <a:lnTo>
                      <a:pt x="30" y="292"/>
                    </a:lnTo>
                    <a:lnTo>
                      <a:pt x="33" y="289"/>
                    </a:lnTo>
                    <a:lnTo>
                      <a:pt x="28" y="283"/>
                    </a:lnTo>
                    <a:lnTo>
                      <a:pt x="23" y="277"/>
                    </a:lnTo>
                    <a:lnTo>
                      <a:pt x="23" y="272"/>
                    </a:lnTo>
                    <a:lnTo>
                      <a:pt x="30" y="261"/>
                    </a:lnTo>
                    <a:lnTo>
                      <a:pt x="43" y="248"/>
                    </a:lnTo>
                    <a:lnTo>
                      <a:pt x="62" y="224"/>
                    </a:lnTo>
                    <a:lnTo>
                      <a:pt x="78" y="204"/>
                    </a:lnTo>
                    <a:lnTo>
                      <a:pt x="85" y="198"/>
                    </a:lnTo>
                    <a:lnTo>
                      <a:pt x="88" y="193"/>
                    </a:lnTo>
                    <a:lnTo>
                      <a:pt x="96" y="191"/>
                    </a:lnTo>
                    <a:lnTo>
                      <a:pt x="102" y="195"/>
                    </a:lnTo>
                    <a:lnTo>
                      <a:pt x="110" y="200"/>
                    </a:lnTo>
                    <a:lnTo>
                      <a:pt x="125" y="220"/>
                    </a:lnTo>
                    <a:lnTo>
                      <a:pt x="143" y="244"/>
                    </a:lnTo>
                    <a:lnTo>
                      <a:pt x="159" y="268"/>
                    </a:lnTo>
                    <a:lnTo>
                      <a:pt x="169" y="282"/>
                    </a:lnTo>
                    <a:lnTo>
                      <a:pt x="173" y="284"/>
                    </a:lnTo>
                    <a:lnTo>
                      <a:pt x="180" y="284"/>
                    </a:lnTo>
                    <a:lnTo>
                      <a:pt x="186" y="279"/>
                    </a:lnTo>
                    <a:lnTo>
                      <a:pt x="193" y="274"/>
                    </a:lnTo>
                    <a:lnTo>
                      <a:pt x="200" y="269"/>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15" name="Group 81"/>
              <p:cNvGrpSpPr>
                <a:grpSpLocks/>
              </p:cNvGrpSpPr>
              <p:nvPr/>
            </p:nvGrpSpPr>
            <p:grpSpPr bwMode="auto">
              <a:xfrm>
                <a:off x="1986" y="2635"/>
                <a:ext cx="261" cy="311"/>
                <a:chOff x="1986" y="2635"/>
                <a:chExt cx="261" cy="311"/>
              </a:xfrm>
            </p:grpSpPr>
            <p:grpSp>
              <p:nvGrpSpPr>
                <p:cNvPr id="16" name="Group 82"/>
                <p:cNvGrpSpPr>
                  <a:grpSpLocks/>
                </p:cNvGrpSpPr>
                <p:nvPr/>
              </p:nvGrpSpPr>
              <p:grpSpPr bwMode="auto">
                <a:xfrm>
                  <a:off x="1986" y="2635"/>
                  <a:ext cx="261" cy="311"/>
                  <a:chOff x="1986" y="2635"/>
                  <a:chExt cx="261" cy="311"/>
                </a:xfrm>
              </p:grpSpPr>
              <p:sp>
                <p:nvSpPr>
                  <p:cNvPr id="2724947" name="AutoShape 83"/>
                  <p:cNvSpPr>
                    <a:spLocks noChangeArrowheads="1"/>
                  </p:cNvSpPr>
                  <p:nvPr/>
                </p:nvSpPr>
                <p:spPr bwMode="auto">
                  <a:xfrm>
                    <a:off x="1986" y="2686"/>
                    <a:ext cx="261"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48" name="AutoShape 84"/>
                  <p:cNvSpPr>
                    <a:spLocks noChangeArrowheads="1"/>
                  </p:cNvSpPr>
                  <p:nvPr/>
                </p:nvSpPr>
                <p:spPr bwMode="auto">
                  <a:xfrm>
                    <a:off x="2050" y="2635"/>
                    <a:ext cx="197"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49" name="Oval 85"/>
                <p:cNvSpPr>
                  <a:spLocks noChangeArrowheads="1"/>
                </p:cNvSpPr>
                <p:nvPr/>
              </p:nvSpPr>
              <p:spPr bwMode="auto">
                <a:xfrm>
                  <a:off x="2069" y="2661"/>
                  <a:ext cx="26" cy="9"/>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50" name="AutoShape 86"/>
                <p:cNvSpPr>
                  <a:spLocks noChangeArrowheads="1"/>
                </p:cNvSpPr>
                <p:nvPr/>
              </p:nvSpPr>
              <p:spPr bwMode="auto">
                <a:xfrm>
                  <a:off x="2019" y="2809"/>
                  <a:ext cx="137" cy="54"/>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51" name="Line 87"/>
              <p:cNvSpPr>
                <a:spLocks noChangeShapeType="1"/>
              </p:cNvSpPr>
              <p:nvPr/>
            </p:nvSpPr>
            <p:spPr bwMode="auto">
              <a:xfrm>
                <a:off x="2001" y="1313"/>
                <a:ext cx="26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52" name="Line 88"/>
              <p:cNvSpPr>
                <a:spLocks noChangeShapeType="1"/>
              </p:cNvSpPr>
              <p:nvPr/>
            </p:nvSpPr>
            <p:spPr bwMode="auto">
              <a:xfrm>
                <a:off x="1438" y="126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4953" name="Line 89"/>
              <p:cNvSpPr>
                <a:spLocks noChangeShapeType="1"/>
              </p:cNvSpPr>
              <p:nvPr/>
            </p:nvSpPr>
            <p:spPr bwMode="auto">
              <a:xfrm>
                <a:off x="1723" y="1268"/>
                <a:ext cx="252"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grpSp>
            <p:nvGrpSpPr>
              <p:cNvPr id="17" name="Group 90"/>
              <p:cNvGrpSpPr>
                <a:grpSpLocks/>
              </p:cNvGrpSpPr>
              <p:nvPr/>
            </p:nvGrpSpPr>
            <p:grpSpPr bwMode="auto">
              <a:xfrm>
                <a:off x="917" y="1636"/>
                <a:ext cx="975" cy="310"/>
                <a:chOff x="917" y="1636"/>
                <a:chExt cx="975" cy="310"/>
              </a:xfrm>
            </p:grpSpPr>
            <p:grpSp>
              <p:nvGrpSpPr>
                <p:cNvPr id="18" name="Group 91"/>
                <p:cNvGrpSpPr>
                  <a:grpSpLocks/>
                </p:cNvGrpSpPr>
                <p:nvPr/>
              </p:nvGrpSpPr>
              <p:grpSpPr bwMode="auto">
                <a:xfrm>
                  <a:off x="917" y="1636"/>
                  <a:ext cx="206" cy="310"/>
                  <a:chOff x="917" y="1636"/>
                  <a:chExt cx="206" cy="310"/>
                </a:xfrm>
              </p:grpSpPr>
              <p:sp>
                <p:nvSpPr>
                  <p:cNvPr id="2724956" name="AutoShape 92"/>
                  <p:cNvSpPr>
                    <a:spLocks noChangeArrowheads="1"/>
                  </p:cNvSpPr>
                  <p:nvPr/>
                </p:nvSpPr>
                <p:spPr bwMode="auto">
                  <a:xfrm>
                    <a:off x="917" y="1686"/>
                    <a:ext cx="206" cy="260"/>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57" name="AutoShape 93"/>
                  <p:cNvSpPr>
                    <a:spLocks noChangeArrowheads="1"/>
                  </p:cNvSpPr>
                  <p:nvPr/>
                </p:nvSpPr>
                <p:spPr bwMode="auto">
                  <a:xfrm>
                    <a:off x="965" y="1636"/>
                    <a:ext cx="158" cy="46"/>
                  </a:xfrm>
                  <a:prstGeom prst="cube">
                    <a:avLst>
                      <a:gd name="adj" fmla="val 24995"/>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58" name="AutoShape 94"/>
                  <p:cNvSpPr>
                    <a:spLocks noChangeArrowheads="1"/>
                  </p:cNvSpPr>
                  <p:nvPr/>
                </p:nvSpPr>
                <p:spPr bwMode="auto">
                  <a:xfrm>
                    <a:off x="956" y="1707"/>
                    <a:ext cx="108" cy="15"/>
                  </a:xfrm>
                  <a:prstGeom prst="parallelogram">
                    <a:avLst>
                      <a:gd name="adj" fmla="val 179967"/>
                    </a:avLst>
                  </a:prstGeom>
                  <a:solidFill>
                    <a:srgbClr val="DC0081"/>
                  </a:solidFill>
                  <a:ln w="254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95"/>
                <p:cNvGrpSpPr>
                  <a:grpSpLocks/>
                </p:cNvGrpSpPr>
                <p:nvPr/>
              </p:nvGrpSpPr>
              <p:grpSpPr bwMode="auto">
                <a:xfrm>
                  <a:off x="1435" y="1677"/>
                  <a:ext cx="203" cy="257"/>
                  <a:chOff x="1435" y="1677"/>
                  <a:chExt cx="203" cy="257"/>
                </a:xfrm>
              </p:grpSpPr>
              <p:sp>
                <p:nvSpPr>
                  <p:cNvPr id="2724960" name="Freeform 96"/>
                  <p:cNvSpPr>
                    <a:spLocks/>
                  </p:cNvSpPr>
                  <p:nvPr/>
                </p:nvSpPr>
                <p:spPr bwMode="auto">
                  <a:xfrm>
                    <a:off x="1564" y="1794"/>
                    <a:ext cx="62" cy="140"/>
                  </a:xfrm>
                  <a:custGeom>
                    <a:avLst/>
                    <a:gdLst/>
                    <a:ahLst/>
                    <a:cxnLst>
                      <a:cxn ang="0">
                        <a:pos x="44" y="0"/>
                      </a:cxn>
                      <a:cxn ang="0">
                        <a:pos x="61" y="0"/>
                      </a:cxn>
                      <a:cxn ang="0">
                        <a:pos x="17" y="139"/>
                      </a:cxn>
                      <a:cxn ang="0">
                        <a:pos x="0" y="139"/>
                      </a:cxn>
                      <a:cxn ang="0">
                        <a:pos x="44" y="0"/>
                      </a:cxn>
                    </a:cxnLst>
                    <a:rect l="0" t="0" r="r" b="b"/>
                    <a:pathLst>
                      <a:path w="62" h="140">
                        <a:moveTo>
                          <a:pt x="44" y="0"/>
                        </a:moveTo>
                        <a:lnTo>
                          <a:pt x="61" y="0"/>
                        </a:lnTo>
                        <a:lnTo>
                          <a:pt x="17" y="139"/>
                        </a:lnTo>
                        <a:lnTo>
                          <a:pt x="0" y="139"/>
                        </a:lnTo>
                        <a:lnTo>
                          <a:pt x="44" y="0"/>
                        </a:lnTo>
                      </a:path>
                    </a:pathLst>
                  </a:custGeom>
                  <a:solidFill>
                    <a:srgbClr val="F39FD1"/>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2724961" name="Rectangle 97"/>
                  <p:cNvSpPr>
                    <a:spLocks noChangeArrowheads="1"/>
                  </p:cNvSpPr>
                  <p:nvPr/>
                </p:nvSpPr>
                <p:spPr bwMode="auto">
                  <a:xfrm>
                    <a:off x="1561" y="1794"/>
                    <a:ext cx="77"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62" name="Rectangle 98"/>
                  <p:cNvSpPr>
                    <a:spLocks noChangeArrowheads="1"/>
                  </p:cNvSpPr>
                  <p:nvPr/>
                </p:nvSpPr>
                <p:spPr bwMode="auto">
                  <a:xfrm>
                    <a:off x="1567" y="1852"/>
                    <a:ext cx="58" cy="12"/>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63" name="Rectangle 99"/>
                  <p:cNvSpPr>
                    <a:spLocks noChangeArrowheads="1"/>
                  </p:cNvSpPr>
                  <p:nvPr/>
                </p:nvSpPr>
                <p:spPr bwMode="auto">
                  <a:xfrm>
                    <a:off x="1436" y="1852"/>
                    <a:ext cx="74" cy="7"/>
                  </a:xfrm>
                  <a:prstGeom prst="rect">
                    <a:avLst/>
                  </a:prstGeom>
                  <a:solidFill>
                    <a:srgbClr val="F39FD1"/>
                  </a:solidFill>
                  <a:ln w="12700">
                    <a:noFill/>
                    <a:miter lim="800000"/>
                    <a:headEnd/>
                    <a:tailEnd/>
                  </a:ln>
                  <a:effectLst/>
                </p:spPr>
                <p:txBody>
                  <a:bodyPr wrap="none" anchor="ctr">
                    <a:prstTxWarp prst="textNoShape">
                      <a:avLst/>
                    </a:prstTxWarp>
                  </a:bodyPr>
                  <a:lstStyle/>
                  <a:p>
                    <a:endParaRPr lang="en-US"/>
                  </a:p>
                </p:txBody>
              </p:sp>
              <p:sp>
                <p:nvSpPr>
                  <p:cNvPr id="2724964" name="Oval 100"/>
                  <p:cNvSpPr>
                    <a:spLocks noChangeArrowheads="1"/>
                  </p:cNvSpPr>
                  <p:nvPr/>
                </p:nvSpPr>
                <p:spPr bwMode="auto">
                  <a:xfrm>
                    <a:off x="1496" y="1677"/>
                    <a:ext cx="22" cy="25"/>
                  </a:xfrm>
                  <a:prstGeom prst="ellipse">
                    <a:avLst/>
                  </a:prstGeom>
                  <a:solidFill>
                    <a:srgbClr val="F39FD1"/>
                  </a:solidFill>
                  <a:ln w="25400">
                    <a:solidFill>
                      <a:srgbClr val="000000"/>
                    </a:solidFill>
                    <a:round/>
                    <a:headEnd/>
                    <a:tailEnd/>
                  </a:ln>
                  <a:effectLst/>
                </p:spPr>
                <p:txBody>
                  <a:bodyPr wrap="none" anchor="ctr">
                    <a:prstTxWarp prst="textNoShape">
                      <a:avLst/>
                    </a:prstTxWarp>
                  </a:bodyPr>
                  <a:lstStyle/>
                  <a:p>
                    <a:endParaRPr lang="en-US"/>
                  </a:p>
                </p:txBody>
              </p:sp>
              <p:sp>
                <p:nvSpPr>
                  <p:cNvPr id="2724965" name="Freeform 101"/>
                  <p:cNvSpPr>
                    <a:spLocks/>
                  </p:cNvSpPr>
                  <p:nvPr/>
                </p:nvSpPr>
                <p:spPr bwMode="auto">
                  <a:xfrm>
                    <a:off x="1435" y="1721"/>
                    <a:ext cx="139" cy="213"/>
                  </a:xfrm>
                  <a:custGeom>
                    <a:avLst/>
                    <a:gdLst/>
                    <a:ahLst/>
                    <a:cxnLst>
                      <a:cxn ang="0">
                        <a:pos x="1" y="98"/>
                      </a:cxn>
                      <a:cxn ang="0">
                        <a:pos x="1" y="101"/>
                      </a:cxn>
                      <a:cxn ang="0">
                        <a:pos x="0" y="104"/>
                      </a:cxn>
                      <a:cxn ang="0">
                        <a:pos x="0" y="108"/>
                      </a:cxn>
                      <a:cxn ang="0">
                        <a:pos x="1" y="111"/>
                      </a:cxn>
                      <a:cxn ang="0">
                        <a:pos x="3" y="114"/>
                      </a:cxn>
                      <a:cxn ang="0">
                        <a:pos x="6" y="117"/>
                      </a:cxn>
                      <a:cxn ang="0">
                        <a:pos x="9" y="119"/>
                      </a:cxn>
                      <a:cxn ang="0">
                        <a:pos x="11" y="119"/>
                      </a:cxn>
                      <a:cxn ang="0">
                        <a:pos x="15" y="119"/>
                      </a:cxn>
                      <a:cxn ang="0">
                        <a:pos x="90" y="212"/>
                      </a:cxn>
                      <a:cxn ang="0">
                        <a:pos x="114" y="102"/>
                      </a:cxn>
                      <a:cxn ang="0">
                        <a:pos x="113" y="99"/>
                      </a:cxn>
                      <a:cxn ang="0">
                        <a:pos x="112" y="98"/>
                      </a:cxn>
                      <a:cxn ang="0">
                        <a:pos x="110" y="96"/>
                      </a:cxn>
                      <a:cxn ang="0">
                        <a:pos x="108" y="94"/>
                      </a:cxn>
                      <a:cxn ang="0">
                        <a:pos x="106" y="93"/>
                      </a:cxn>
                      <a:cxn ang="0">
                        <a:pos x="103" y="93"/>
                      </a:cxn>
                      <a:cxn ang="0">
                        <a:pos x="100" y="93"/>
                      </a:cxn>
                      <a:cxn ang="0">
                        <a:pos x="98" y="93"/>
                      </a:cxn>
                      <a:cxn ang="0">
                        <a:pos x="67" y="54"/>
                      </a:cxn>
                      <a:cxn ang="0">
                        <a:pos x="128" y="67"/>
                      </a:cxn>
                      <a:cxn ang="0">
                        <a:pos x="131" y="66"/>
                      </a:cxn>
                      <a:cxn ang="0">
                        <a:pos x="132" y="66"/>
                      </a:cxn>
                      <a:cxn ang="0">
                        <a:pos x="135" y="64"/>
                      </a:cxn>
                      <a:cxn ang="0">
                        <a:pos x="137" y="62"/>
                      </a:cxn>
                      <a:cxn ang="0">
                        <a:pos x="137" y="59"/>
                      </a:cxn>
                      <a:cxn ang="0">
                        <a:pos x="138" y="56"/>
                      </a:cxn>
                      <a:cxn ang="0">
                        <a:pos x="137" y="53"/>
                      </a:cxn>
                      <a:cxn ang="0">
                        <a:pos x="136" y="51"/>
                      </a:cxn>
                      <a:cxn ang="0">
                        <a:pos x="134" y="49"/>
                      </a:cxn>
                      <a:cxn ang="0">
                        <a:pos x="132" y="47"/>
                      </a:cxn>
                      <a:cxn ang="0">
                        <a:pos x="129" y="46"/>
                      </a:cxn>
                      <a:cxn ang="0">
                        <a:pos x="87" y="46"/>
                      </a:cxn>
                      <a:cxn ang="0">
                        <a:pos x="80" y="30"/>
                      </a:cxn>
                      <a:cxn ang="0">
                        <a:pos x="81" y="26"/>
                      </a:cxn>
                      <a:cxn ang="0">
                        <a:pos x="81" y="22"/>
                      </a:cxn>
                      <a:cxn ang="0">
                        <a:pos x="81" y="18"/>
                      </a:cxn>
                      <a:cxn ang="0">
                        <a:pos x="80" y="14"/>
                      </a:cxn>
                      <a:cxn ang="0">
                        <a:pos x="79" y="11"/>
                      </a:cxn>
                      <a:cxn ang="0">
                        <a:pos x="76" y="8"/>
                      </a:cxn>
                      <a:cxn ang="0">
                        <a:pos x="73" y="5"/>
                      </a:cxn>
                      <a:cxn ang="0">
                        <a:pos x="70" y="3"/>
                      </a:cxn>
                      <a:cxn ang="0">
                        <a:pos x="67" y="1"/>
                      </a:cxn>
                      <a:cxn ang="0">
                        <a:pos x="62" y="0"/>
                      </a:cxn>
                      <a:cxn ang="0">
                        <a:pos x="58" y="0"/>
                      </a:cxn>
                      <a:cxn ang="0">
                        <a:pos x="54" y="1"/>
                      </a:cxn>
                      <a:cxn ang="0">
                        <a:pos x="49" y="2"/>
                      </a:cxn>
                      <a:cxn ang="0">
                        <a:pos x="45" y="4"/>
                      </a:cxn>
                      <a:cxn ang="0">
                        <a:pos x="42" y="8"/>
                      </a:cxn>
                      <a:cxn ang="0">
                        <a:pos x="39" y="12"/>
                      </a:cxn>
                      <a:cxn ang="0">
                        <a:pos x="38" y="16"/>
                      </a:cxn>
                    </a:cxnLst>
                    <a:rect l="0" t="0" r="r" b="b"/>
                    <a:pathLst>
                      <a:path w="139" h="213">
                        <a:moveTo>
                          <a:pt x="38" y="16"/>
                        </a:moveTo>
                        <a:lnTo>
                          <a:pt x="1" y="98"/>
                        </a:lnTo>
                        <a:lnTo>
                          <a:pt x="1" y="99"/>
                        </a:lnTo>
                        <a:lnTo>
                          <a:pt x="1" y="101"/>
                        </a:lnTo>
                        <a:lnTo>
                          <a:pt x="0" y="102"/>
                        </a:lnTo>
                        <a:lnTo>
                          <a:pt x="0" y="104"/>
                        </a:lnTo>
                        <a:lnTo>
                          <a:pt x="0" y="106"/>
                        </a:lnTo>
                        <a:lnTo>
                          <a:pt x="0" y="108"/>
                        </a:lnTo>
                        <a:lnTo>
                          <a:pt x="1" y="109"/>
                        </a:lnTo>
                        <a:lnTo>
                          <a:pt x="1" y="111"/>
                        </a:lnTo>
                        <a:lnTo>
                          <a:pt x="2" y="113"/>
                        </a:lnTo>
                        <a:lnTo>
                          <a:pt x="3" y="114"/>
                        </a:lnTo>
                        <a:lnTo>
                          <a:pt x="4" y="116"/>
                        </a:lnTo>
                        <a:lnTo>
                          <a:pt x="6" y="117"/>
                        </a:lnTo>
                        <a:lnTo>
                          <a:pt x="7" y="118"/>
                        </a:lnTo>
                        <a:lnTo>
                          <a:pt x="9" y="119"/>
                        </a:lnTo>
                        <a:lnTo>
                          <a:pt x="10" y="119"/>
                        </a:lnTo>
                        <a:lnTo>
                          <a:pt x="11" y="119"/>
                        </a:lnTo>
                        <a:lnTo>
                          <a:pt x="13" y="119"/>
                        </a:lnTo>
                        <a:lnTo>
                          <a:pt x="15" y="119"/>
                        </a:lnTo>
                        <a:lnTo>
                          <a:pt x="90" y="119"/>
                        </a:lnTo>
                        <a:lnTo>
                          <a:pt x="90" y="212"/>
                        </a:lnTo>
                        <a:lnTo>
                          <a:pt x="114" y="212"/>
                        </a:lnTo>
                        <a:lnTo>
                          <a:pt x="114" y="102"/>
                        </a:lnTo>
                        <a:lnTo>
                          <a:pt x="114" y="101"/>
                        </a:lnTo>
                        <a:lnTo>
                          <a:pt x="113" y="99"/>
                        </a:lnTo>
                        <a:lnTo>
                          <a:pt x="113" y="98"/>
                        </a:lnTo>
                        <a:lnTo>
                          <a:pt x="112" y="98"/>
                        </a:lnTo>
                        <a:lnTo>
                          <a:pt x="112" y="97"/>
                        </a:lnTo>
                        <a:lnTo>
                          <a:pt x="110" y="96"/>
                        </a:lnTo>
                        <a:lnTo>
                          <a:pt x="110" y="95"/>
                        </a:lnTo>
                        <a:lnTo>
                          <a:pt x="108" y="94"/>
                        </a:lnTo>
                        <a:lnTo>
                          <a:pt x="107" y="94"/>
                        </a:lnTo>
                        <a:lnTo>
                          <a:pt x="106" y="93"/>
                        </a:lnTo>
                        <a:lnTo>
                          <a:pt x="105" y="93"/>
                        </a:lnTo>
                        <a:lnTo>
                          <a:pt x="103" y="93"/>
                        </a:lnTo>
                        <a:lnTo>
                          <a:pt x="102" y="93"/>
                        </a:lnTo>
                        <a:lnTo>
                          <a:pt x="100" y="93"/>
                        </a:lnTo>
                        <a:lnTo>
                          <a:pt x="99" y="93"/>
                        </a:lnTo>
                        <a:lnTo>
                          <a:pt x="98" y="93"/>
                        </a:lnTo>
                        <a:lnTo>
                          <a:pt x="54" y="90"/>
                        </a:lnTo>
                        <a:lnTo>
                          <a:pt x="67" y="54"/>
                        </a:lnTo>
                        <a:lnTo>
                          <a:pt x="75" y="67"/>
                        </a:lnTo>
                        <a:lnTo>
                          <a:pt x="128" y="67"/>
                        </a:lnTo>
                        <a:lnTo>
                          <a:pt x="129" y="66"/>
                        </a:lnTo>
                        <a:lnTo>
                          <a:pt x="131" y="66"/>
                        </a:lnTo>
                        <a:lnTo>
                          <a:pt x="132" y="66"/>
                        </a:lnTo>
                        <a:lnTo>
                          <a:pt x="132" y="66"/>
                        </a:lnTo>
                        <a:lnTo>
                          <a:pt x="134" y="64"/>
                        </a:lnTo>
                        <a:lnTo>
                          <a:pt x="135" y="64"/>
                        </a:lnTo>
                        <a:lnTo>
                          <a:pt x="136" y="63"/>
                        </a:lnTo>
                        <a:lnTo>
                          <a:pt x="137" y="62"/>
                        </a:lnTo>
                        <a:lnTo>
                          <a:pt x="137" y="61"/>
                        </a:lnTo>
                        <a:lnTo>
                          <a:pt x="137" y="59"/>
                        </a:lnTo>
                        <a:lnTo>
                          <a:pt x="138" y="58"/>
                        </a:lnTo>
                        <a:lnTo>
                          <a:pt x="138" y="56"/>
                        </a:lnTo>
                        <a:lnTo>
                          <a:pt x="138" y="54"/>
                        </a:lnTo>
                        <a:lnTo>
                          <a:pt x="137" y="53"/>
                        </a:lnTo>
                        <a:lnTo>
                          <a:pt x="137" y="52"/>
                        </a:lnTo>
                        <a:lnTo>
                          <a:pt x="136" y="51"/>
                        </a:lnTo>
                        <a:lnTo>
                          <a:pt x="135" y="49"/>
                        </a:lnTo>
                        <a:lnTo>
                          <a:pt x="134" y="49"/>
                        </a:lnTo>
                        <a:lnTo>
                          <a:pt x="133" y="48"/>
                        </a:lnTo>
                        <a:lnTo>
                          <a:pt x="132" y="47"/>
                        </a:lnTo>
                        <a:lnTo>
                          <a:pt x="131" y="46"/>
                        </a:lnTo>
                        <a:lnTo>
                          <a:pt x="129" y="46"/>
                        </a:lnTo>
                        <a:lnTo>
                          <a:pt x="128" y="46"/>
                        </a:lnTo>
                        <a:lnTo>
                          <a:pt x="87" y="46"/>
                        </a:lnTo>
                        <a:lnTo>
                          <a:pt x="79" y="31"/>
                        </a:lnTo>
                        <a:lnTo>
                          <a:pt x="80" y="30"/>
                        </a:lnTo>
                        <a:lnTo>
                          <a:pt x="81" y="28"/>
                        </a:lnTo>
                        <a:lnTo>
                          <a:pt x="81" y="26"/>
                        </a:lnTo>
                        <a:lnTo>
                          <a:pt x="81" y="24"/>
                        </a:lnTo>
                        <a:lnTo>
                          <a:pt x="81" y="22"/>
                        </a:lnTo>
                        <a:lnTo>
                          <a:pt x="81" y="20"/>
                        </a:lnTo>
                        <a:lnTo>
                          <a:pt x="81" y="18"/>
                        </a:lnTo>
                        <a:lnTo>
                          <a:pt x="81" y="16"/>
                        </a:lnTo>
                        <a:lnTo>
                          <a:pt x="80" y="14"/>
                        </a:lnTo>
                        <a:lnTo>
                          <a:pt x="79" y="13"/>
                        </a:lnTo>
                        <a:lnTo>
                          <a:pt x="79" y="11"/>
                        </a:lnTo>
                        <a:lnTo>
                          <a:pt x="78" y="9"/>
                        </a:lnTo>
                        <a:lnTo>
                          <a:pt x="76" y="8"/>
                        </a:lnTo>
                        <a:lnTo>
                          <a:pt x="75" y="6"/>
                        </a:lnTo>
                        <a:lnTo>
                          <a:pt x="73" y="5"/>
                        </a:lnTo>
                        <a:lnTo>
                          <a:pt x="72" y="4"/>
                        </a:lnTo>
                        <a:lnTo>
                          <a:pt x="70" y="3"/>
                        </a:lnTo>
                        <a:lnTo>
                          <a:pt x="68" y="2"/>
                        </a:lnTo>
                        <a:lnTo>
                          <a:pt x="67" y="1"/>
                        </a:lnTo>
                        <a:lnTo>
                          <a:pt x="64" y="1"/>
                        </a:lnTo>
                        <a:lnTo>
                          <a:pt x="62" y="0"/>
                        </a:lnTo>
                        <a:lnTo>
                          <a:pt x="60" y="0"/>
                        </a:lnTo>
                        <a:lnTo>
                          <a:pt x="58" y="0"/>
                        </a:lnTo>
                        <a:lnTo>
                          <a:pt x="56" y="0"/>
                        </a:lnTo>
                        <a:lnTo>
                          <a:pt x="54" y="1"/>
                        </a:lnTo>
                        <a:lnTo>
                          <a:pt x="52" y="1"/>
                        </a:lnTo>
                        <a:lnTo>
                          <a:pt x="49" y="2"/>
                        </a:lnTo>
                        <a:lnTo>
                          <a:pt x="47" y="3"/>
                        </a:lnTo>
                        <a:lnTo>
                          <a:pt x="45" y="4"/>
                        </a:lnTo>
                        <a:lnTo>
                          <a:pt x="44" y="6"/>
                        </a:lnTo>
                        <a:lnTo>
                          <a:pt x="42" y="8"/>
                        </a:lnTo>
                        <a:lnTo>
                          <a:pt x="41" y="9"/>
                        </a:lnTo>
                        <a:lnTo>
                          <a:pt x="39" y="12"/>
                        </a:lnTo>
                        <a:lnTo>
                          <a:pt x="38" y="14"/>
                        </a:lnTo>
                        <a:lnTo>
                          <a:pt x="38" y="16"/>
                        </a:lnTo>
                      </a:path>
                    </a:pathLst>
                  </a:custGeom>
                  <a:solidFill>
                    <a:srgbClr val="F39FD1"/>
                  </a:solidFill>
                  <a:ln w="127000" cap="rnd" cmpd="sng">
                    <a:noFill/>
                    <a:prstDash val="solid"/>
                    <a:round/>
                    <a:headEnd type="none" w="med" len="med"/>
                    <a:tailEnd type="none" w="med" len="med"/>
                  </a:ln>
                  <a:effectLst/>
                </p:spPr>
                <p:txBody>
                  <a:bodyPr>
                    <a:prstTxWarp prst="textNoShape">
                      <a:avLst/>
                    </a:prstTxWarp>
                  </a:bodyPr>
                  <a:lstStyle/>
                  <a:p>
                    <a:endParaRPr lang="en-US"/>
                  </a:p>
                </p:txBody>
              </p:sp>
            </p:grpSp>
            <p:sp>
              <p:nvSpPr>
                <p:cNvPr id="2724966" name="Freeform 102"/>
                <p:cNvSpPr>
                  <a:spLocks/>
                </p:cNvSpPr>
                <p:nvPr/>
              </p:nvSpPr>
              <p:spPr bwMode="auto">
                <a:xfrm>
                  <a:off x="1692" y="1646"/>
                  <a:ext cx="200" cy="291"/>
                </a:xfrm>
                <a:custGeom>
                  <a:avLst/>
                  <a:gdLst/>
                  <a:ahLst/>
                  <a:cxnLst>
                    <a:cxn ang="0">
                      <a:pos x="199" y="263"/>
                    </a:cxn>
                    <a:cxn ang="0">
                      <a:pos x="184" y="263"/>
                    </a:cxn>
                    <a:cxn ang="0">
                      <a:pos x="158" y="229"/>
                    </a:cxn>
                    <a:cxn ang="0">
                      <a:pos x="121" y="169"/>
                    </a:cxn>
                    <a:cxn ang="0">
                      <a:pos x="111" y="141"/>
                    </a:cxn>
                    <a:cxn ang="0">
                      <a:pos x="114" y="123"/>
                    </a:cxn>
                    <a:cxn ang="0">
                      <a:pos x="123" y="119"/>
                    </a:cxn>
                    <a:cxn ang="0">
                      <a:pos x="136" y="129"/>
                    </a:cxn>
                    <a:cxn ang="0">
                      <a:pos x="155" y="140"/>
                    </a:cxn>
                    <a:cxn ang="0">
                      <a:pos x="164" y="140"/>
                    </a:cxn>
                    <a:cxn ang="0">
                      <a:pos x="165" y="134"/>
                    </a:cxn>
                    <a:cxn ang="0">
                      <a:pos x="156" y="123"/>
                    </a:cxn>
                    <a:cxn ang="0">
                      <a:pos x="135" y="108"/>
                    </a:cxn>
                    <a:cxn ang="0">
                      <a:pos x="126" y="86"/>
                    </a:cxn>
                    <a:cxn ang="0">
                      <a:pos x="123" y="69"/>
                    </a:cxn>
                    <a:cxn ang="0">
                      <a:pos x="113" y="56"/>
                    </a:cxn>
                    <a:cxn ang="0">
                      <a:pos x="109" y="48"/>
                    </a:cxn>
                    <a:cxn ang="0">
                      <a:pos x="114" y="36"/>
                    </a:cxn>
                    <a:cxn ang="0">
                      <a:pos x="119" y="24"/>
                    </a:cxn>
                    <a:cxn ang="0">
                      <a:pos x="115" y="9"/>
                    </a:cxn>
                    <a:cxn ang="0">
                      <a:pos x="105" y="1"/>
                    </a:cxn>
                    <a:cxn ang="0">
                      <a:pos x="90" y="3"/>
                    </a:cxn>
                    <a:cxn ang="0">
                      <a:pos x="84" y="13"/>
                    </a:cxn>
                    <a:cxn ang="0">
                      <a:pos x="84" y="23"/>
                    </a:cxn>
                    <a:cxn ang="0">
                      <a:pos x="88" y="35"/>
                    </a:cxn>
                    <a:cxn ang="0">
                      <a:pos x="88" y="46"/>
                    </a:cxn>
                    <a:cxn ang="0">
                      <a:pos x="78" y="56"/>
                    </a:cxn>
                    <a:cxn ang="0">
                      <a:pos x="65" y="64"/>
                    </a:cxn>
                    <a:cxn ang="0">
                      <a:pos x="55" y="75"/>
                    </a:cxn>
                    <a:cxn ang="0">
                      <a:pos x="46" y="99"/>
                    </a:cxn>
                    <a:cxn ang="0">
                      <a:pos x="41" y="121"/>
                    </a:cxn>
                    <a:cxn ang="0">
                      <a:pos x="40" y="145"/>
                    </a:cxn>
                    <a:cxn ang="0">
                      <a:pos x="41" y="158"/>
                    </a:cxn>
                    <a:cxn ang="0">
                      <a:pos x="49" y="161"/>
                    </a:cxn>
                    <a:cxn ang="0">
                      <a:pos x="53" y="158"/>
                    </a:cxn>
                    <a:cxn ang="0">
                      <a:pos x="53" y="133"/>
                    </a:cxn>
                    <a:cxn ang="0">
                      <a:pos x="55" y="116"/>
                    </a:cxn>
                    <a:cxn ang="0">
                      <a:pos x="64" y="109"/>
                    </a:cxn>
                    <a:cxn ang="0">
                      <a:pos x="70" y="114"/>
                    </a:cxn>
                    <a:cxn ang="0">
                      <a:pos x="68" y="140"/>
                    </a:cxn>
                    <a:cxn ang="0">
                      <a:pos x="61" y="166"/>
                    </a:cxn>
                    <a:cxn ang="0">
                      <a:pos x="53" y="196"/>
                    </a:cxn>
                    <a:cxn ang="0">
                      <a:pos x="33" y="225"/>
                    </a:cxn>
                    <a:cxn ang="0">
                      <a:pos x="8" y="255"/>
                    </a:cxn>
                    <a:cxn ang="0">
                      <a:pos x="0" y="271"/>
                    </a:cxn>
                    <a:cxn ang="0">
                      <a:pos x="19" y="290"/>
                    </a:cxn>
                    <a:cxn ang="0">
                      <a:pos x="33" y="288"/>
                    </a:cxn>
                    <a:cxn ang="0">
                      <a:pos x="23" y="275"/>
                    </a:cxn>
                    <a:cxn ang="0">
                      <a:pos x="30" y="259"/>
                    </a:cxn>
                    <a:cxn ang="0">
                      <a:pos x="61" y="223"/>
                    </a:cxn>
                    <a:cxn ang="0">
                      <a:pos x="84" y="196"/>
                    </a:cxn>
                    <a:cxn ang="0">
                      <a:pos x="95" y="190"/>
                    </a:cxn>
                    <a:cxn ang="0">
                      <a:pos x="109" y="199"/>
                    </a:cxn>
                    <a:cxn ang="0">
                      <a:pos x="141" y="243"/>
                    </a:cxn>
                    <a:cxn ang="0">
                      <a:pos x="168" y="280"/>
                    </a:cxn>
                    <a:cxn ang="0">
                      <a:pos x="178" y="283"/>
                    </a:cxn>
                    <a:cxn ang="0">
                      <a:pos x="191" y="273"/>
                    </a:cxn>
                  </a:cxnLst>
                  <a:rect l="0" t="0" r="r" b="b"/>
                  <a:pathLst>
                    <a:path w="200" h="291">
                      <a:moveTo>
                        <a:pt x="198" y="268"/>
                      </a:moveTo>
                      <a:lnTo>
                        <a:pt x="199" y="263"/>
                      </a:lnTo>
                      <a:lnTo>
                        <a:pt x="191" y="264"/>
                      </a:lnTo>
                      <a:lnTo>
                        <a:pt x="184" y="263"/>
                      </a:lnTo>
                      <a:lnTo>
                        <a:pt x="174" y="255"/>
                      </a:lnTo>
                      <a:lnTo>
                        <a:pt x="158" y="229"/>
                      </a:lnTo>
                      <a:lnTo>
                        <a:pt x="134" y="190"/>
                      </a:lnTo>
                      <a:lnTo>
                        <a:pt x="121" y="169"/>
                      </a:lnTo>
                      <a:lnTo>
                        <a:pt x="113" y="151"/>
                      </a:lnTo>
                      <a:lnTo>
                        <a:pt x="111" y="141"/>
                      </a:lnTo>
                      <a:lnTo>
                        <a:pt x="111" y="130"/>
                      </a:lnTo>
                      <a:lnTo>
                        <a:pt x="114" y="123"/>
                      </a:lnTo>
                      <a:lnTo>
                        <a:pt x="119" y="119"/>
                      </a:lnTo>
                      <a:lnTo>
                        <a:pt x="123" y="119"/>
                      </a:lnTo>
                      <a:lnTo>
                        <a:pt x="128" y="121"/>
                      </a:lnTo>
                      <a:lnTo>
                        <a:pt x="136" y="129"/>
                      </a:lnTo>
                      <a:lnTo>
                        <a:pt x="148" y="136"/>
                      </a:lnTo>
                      <a:lnTo>
                        <a:pt x="155" y="140"/>
                      </a:lnTo>
                      <a:lnTo>
                        <a:pt x="160" y="141"/>
                      </a:lnTo>
                      <a:lnTo>
                        <a:pt x="164" y="140"/>
                      </a:lnTo>
                      <a:lnTo>
                        <a:pt x="166" y="136"/>
                      </a:lnTo>
                      <a:lnTo>
                        <a:pt x="165" y="134"/>
                      </a:lnTo>
                      <a:lnTo>
                        <a:pt x="164" y="130"/>
                      </a:lnTo>
                      <a:lnTo>
                        <a:pt x="156" y="123"/>
                      </a:lnTo>
                      <a:lnTo>
                        <a:pt x="143" y="114"/>
                      </a:lnTo>
                      <a:lnTo>
                        <a:pt x="135" y="108"/>
                      </a:lnTo>
                      <a:lnTo>
                        <a:pt x="130" y="99"/>
                      </a:lnTo>
                      <a:lnTo>
                        <a:pt x="126" y="86"/>
                      </a:lnTo>
                      <a:lnTo>
                        <a:pt x="125" y="74"/>
                      </a:lnTo>
                      <a:lnTo>
                        <a:pt x="123" y="69"/>
                      </a:lnTo>
                      <a:lnTo>
                        <a:pt x="119" y="63"/>
                      </a:lnTo>
                      <a:lnTo>
                        <a:pt x="113" y="56"/>
                      </a:lnTo>
                      <a:lnTo>
                        <a:pt x="109" y="53"/>
                      </a:lnTo>
                      <a:lnTo>
                        <a:pt x="109" y="48"/>
                      </a:lnTo>
                      <a:lnTo>
                        <a:pt x="111" y="40"/>
                      </a:lnTo>
                      <a:lnTo>
                        <a:pt x="114" y="36"/>
                      </a:lnTo>
                      <a:lnTo>
                        <a:pt x="116" y="31"/>
                      </a:lnTo>
                      <a:lnTo>
                        <a:pt x="119" y="24"/>
                      </a:lnTo>
                      <a:lnTo>
                        <a:pt x="116" y="15"/>
                      </a:lnTo>
                      <a:lnTo>
                        <a:pt x="115" y="9"/>
                      </a:lnTo>
                      <a:lnTo>
                        <a:pt x="111" y="4"/>
                      </a:lnTo>
                      <a:lnTo>
                        <a:pt x="105" y="1"/>
                      </a:lnTo>
                      <a:lnTo>
                        <a:pt x="96" y="0"/>
                      </a:lnTo>
                      <a:lnTo>
                        <a:pt x="90" y="3"/>
                      </a:lnTo>
                      <a:lnTo>
                        <a:pt x="86" y="6"/>
                      </a:lnTo>
                      <a:lnTo>
                        <a:pt x="84" y="13"/>
                      </a:lnTo>
                      <a:lnTo>
                        <a:pt x="83" y="18"/>
                      </a:lnTo>
                      <a:lnTo>
                        <a:pt x="84" y="23"/>
                      </a:lnTo>
                      <a:lnTo>
                        <a:pt x="86" y="30"/>
                      </a:lnTo>
                      <a:lnTo>
                        <a:pt x="88" y="35"/>
                      </a:lnTo>
                      <a:lnTo>
                        <a:pt x="89" y="40"/>
                      </a:lnTo>
                      <a:lnTo>
                        <a:pt x="88" y="46"/>
                      </a:lnTo>
                      <a:lnTo>
                        <a:pt x="84" y="51"/>
                      </a:lnTo>
                      <a:lnTo>
                        <a:pt x="78" y="56"/>
                      </a:lnTo>
                      <a:lnTo>
                        <a:pt x="70" y="60"/>
                      </a:lnTo>
                      <a:lnTo>
                        <a:pt x="65" y="64"/>
                      </a:lnTo>
                      <a:lnTo>
                        <a:pt x="60" y="69"/>
                      </a:lnTo>
                      <a:lnTo>
                        <a:pt x="55" y="75"/>
                      </a:lnTo>
                      <a:lnTo>
                        <a:pt x="50" y="86"/>
                      </a:lnTo>
                      <a:lnTo>
                        <a:pt x="46" y="99"/>
                      </a:lnTo>
                      <a:lnTo>
                        <a:pt x="43" y="109"/>
                      </a:lnTo>
                      <a:lnTo>
                        <a:pt x="41" y="121"/>
                      </a:lnTo>
                      <a:lnTo>
                        <a:pt x="40" y="136"/>
                      </a:lnTo>
                      <a:lnTo>
                        <a:pt x="40" y="145"/>
                      </a:lnTo>
                      <a:lnTo>
                        <a:pt x="40" y="153"/>
                      </a:lnTo>
                      <a:lnTo>
                        <a:pt x="41" y="158"/>
                      </a:lnTo>
                      <a:lnTo>
                        <a:pt x="44" y="160"/>
                      </a:lnTo>
                      <a:lnTo>
                        <a:pt x="49" y="161"/>
                      </a:lnTo>
                      <a:lnTo>
                        <a:pt x="51" y="160"/>
                      </a:lnTo>
                      <a:lnTo>
                        <a:pt x="53" y="158"/>
                      </a:lnTo>
                      <a:lnTo>
                        <a:pt x="53" y="148"/>
                      </a:lnTo>
                      <a:lnTo>
                        <a:pt x="53" y="133"/>
                      </a:lnTo>
                      <a:lnTo>
                        <a:pt x="54" y="123"/>
                      </a:lnTo>
                      <a:lnTo>
                        <a:pt x="55" y="116"/>
                      </a:lnTo>
                      <a:lnTo>
                        <a:pt x="59" y="110"/>
                      </a:lnTo>
                      <a:lnTo>
                        <a:pt x="64" y="109"/>
                      </a:lnTo>
                      <a:lnTo>
                        <a:pt x="69" y="110"/>
                      </a:lnTo>
                      <a:lnTo>
                        <a:pt x="70" y="114"/>
                      </a:lnTo>
                      <a:lnTo>
                        <a:pt x="69" y="125"/>
                      </a:lnTo>
                      <a:lnTo>
                        <a:pt x="68" y="140"/>
                      </a:lnTo>
                      <a:lnTo>
                        <a:pt x="65" y="154"/>
                      </a:lnTo>
                      <a:lnTo>
                        <a:pt x="61" y="166"/>
                      </a:lnTo>
                      <a:lnTo>
                        <a:pt x="58" y="183"/>
                      </a:lnTo>
                      <a:lnTo>
                        <a:pt x="53" y="196"/>
                      </a:lnTo>
                      <a:lnTo>
                        <a:pt x="41" y="214"/>
                      </a:lnTo>
                      <a:lnTo>
                        <a:pt x="33" y="225"/>
                      </a:lnTo>
                      <a:lnTo>
                        <a:pt x="18" y="243"/>
                      </a:lnTo>
                      <a:lnTo>
                        <a:pt x="8" y="255"/>
                      </a:lnTo>
                      <a:lnTo>
                        <a:pt x="0" y="266"/>
                      </a:lnTo>
                      <a:lnTo>
                        <a:pt x="0" y="271"/>
                      </a:lnTo>
                      <a:lnTo>
                        <a:pt x="8" y="280"/>
                      </a:lnTo>
                      <a:lnTo>
                        <a:pt x="19" y="290"/>
                      </a:lnTo>
                      <a:lnTo>
                        <a:pt x="30" y="290"/>
                      </a:lnTo>
                      <a:lnTo>
                        <a:pt x="33" y="288"/>
                      </a:lnTo>
                      <a:lnTo>
                        <a:pt x="28" y="281"/>
                      </a:lnTo>
                      <a:lnTo>
                        <a:pt x="23" y="275"/>
                      </a:lnTo>
                      <a:lnTo>
                        <a:pt x="23" y="270"/>
                      </a:lnTo>
                      <a:lnTo>
                        <a:pt x="30" y="259"/>
                      </a:lnTo>
                      <a:lnTo>
                        <a:pt x="43" y="246"/>
                      </a:lnTo>
                      <a:lnTo>
                        <a:pt x="61" y="223"/>
                      </a:lnTo>
                      <a:lnTo>
                        <a:pt x="78" y="203"/>
                      </a:lnTo>
                      <a:lnTo>
                        <a:pt x="84" y="196"/>
                      </a:lnTo>
                      <a:lnTo>
                        <a:pt x="88" y="191"/>
                      </a:lnTo>
                      <a:lnTo>
                        <a:pt x="95" y="190"/>
                      </a:lnTo>
                      <a:lnTo>
                        <a:pt x="101" y="194"/>
                      </a:lnTo>
                      <a:lnTo>
                        <a:pt x="109" y="199"/>
                      </a:lnTo>
                      <a:lnTo>
                        <a:pt x="124" y="219"/>
                      </a:lnTo>
                      <a:lnTo>
                        <a:pt x="141" y="243"/>
                      </a:lnTo>
                      <a:lnTo>
                        <a:pt x="158" y="266"/>
                      </a:lnTo>
                      <a:lnTo>
                        <a:pt x="168" y="280"/>
                      </a:lnTo>
                      <a:lnTo>
                        <a:pt x="171" y="283"/>
                      </a:lnTo>
                      <a:lnTo>
                        <a:pt x="178" y="283"/>
                      </a:lnTo>
                      <a:lnTo>
                        <a:pt x="184" y="278"/>
                      </a:lnTo>
                      <a:lnTo>
                        <a:pt x="191" y="273"/>
                      </a:lnTo>
                      <a:lnTo>
                        <a:pt x="198" y="268"/>
                      </a:lnTo>
                    </a:path>
                  </a:pathLst>
                </a:custGeom>
                <a:solidFill>
                  <a:srgbClr val="CECECE"/>
                </a:solidFill>
                <a:ln w="254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grpSp>
              <p:nvGrpSpPr>
                <p:cNvPr id="20" name="Group 103"/>
                <p:cNvGrpSpPr>
                  <a:grpSpLocks/>
                </p:cNvGrpSpPr>
                <p:nvPr/>
              </p:nvGrpSpPr>
              <p:grpSpPr bwMode="auto">
                <a:xfrm>
                  <a:off x="1129" y="1636"/>
                  <a:ext cx="259" cy="310"/>
                  <a:chOff x="1129" y="1636"/>
                  <a:chExt cx="259" cy="310"/>
                </a:xfrm>
              </p:grpSpPr>
              <p:grpSp>
                <p:nvGrpSpPr>
                  <p:cNvPr id="21" name="Group 104"/>
                  <p:cNvGrpSpPr>
                    <a:grpSpLocks/>
                  </p:cNvGrpSpPr>
                  <p:nvPr/>
                </p:nvGrpSpPr>
                <p:grpSpPr bwMode="auto">
                  <a:xfrm>
                    <a:off x="1129" y="1636"/>
                    <a:ext cx="259" cy="310"/>
                    <a:chOff x="1129" y="1636"/>
                    <a:chExt cx="259" cy="310"/>
                  </a:xfrm>
                </p:grpSpPr>
                <p:sp>
                  <p:nvSpPr>
                    <p:cNvPr id="2724969" name="AutoShape 105"/>
                    <p:cNvSpPr>
                      <a:spLocks noChangeArrowheads="1"/>
                    </p:cNvSpPr>
                    <p:nvPr/>
                  </p:nvSpPr>
                  <p:spPr bwMode="auto">
                    <a:xfrm>
                      <a:off x="1129" y="1686"/>
                      <a:ext cx="259" cy="260"/>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724970" name="AutoShape 106"/>
                    <p:cNvSpPr>
                      <a:spLocks noChangeArrowheads="1"/>
                    </p:cNvSpPr>
                    <p:nvPr/>
                  </p:nvSpPr>
                  <p:spPr bwMode="auto">
                    <a:xfrm>
                      <a:off x="1192" y="1636"/>
                      <a:ext cx="196" cy="46"/>
                    </a:xfrm>
                    <a:prstGeom prst="cube">
                      <a:avLst>
                        <a:gd name="adj" fmla="val 24995"/>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grpSp>
              <p:sp>
                <p:nvSpPr>
                  <p:cNvPr id="2724971" name="Oval 107"/>
                  <p:cNvSpPr>
                    <a:spLocks noChangeArrowheads="1"/>
                  </p:cNvSpPr>
                  <p:nvPr/>
                </p:nvSpPr>
                <p:spPr bwMode="auto">
                  <a:xfrm>
                    <a:off x="1211" y="1662"/>
                    <a:ext cx="27" cy="8"/>
                  </a:xfrm>
                  <a:prstGeom prst="ellips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72" name="AutoShape 108"/>
                  <p:cNvSpPr>
                    <a:spLocks noChangeArrowheads="1"/>
                  </p:cNvSpPr>
                  <p:nvPr/>
                </p:nvSpPr>
                <p:spPr bwMode="auto">
                  <a:xfrm>
                    <a:off x="1160" y="1810"/>
                    <a:ext cx="137" cy="55"/>
                  </a:xfrm>
                  <a:prstGeom prst="octagon">
                    <a:avLst>
                      <a:gd name="adj" fmla="val 29282"/>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grpSp>
          <p:sp>
            <p:nvSpPr>
              <p:cNvPr id="2724973" name="Line 109"/>
              <p:cNvSpPr>
                <a:spLocks noChangeShapeType="1"/>
              </p:cNvSpPr>
              <p:nvPr/>
            </p:nvSpPr>
            <p:spPr bwMode="auto">
              <a:xfrm>
                <a:off x="869" y="1268"/>
                <a:ext cx="254"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4974" name="Rectangle 110"/>
              <p:cNvSpPr>
                <a:spLocks noChangeArrowheads="1"/>
              </p:cNvSpPr>
              <p:nvPr/>
            </p:nvSpPr>
            <p:spPr bwMode="auto">
              <a:xfrm>
                <a:off x="857"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75" name="Rectangle 111"/>
              <p:cNvSpPr>
                <a:spLocks noChangeArrowheads="1"/>
              </p:cNvSpPr>
              <p:nvPr/>
            </p:nvSpPr>
            <p:spPr bwMode="auto">
              <a:xfrm>
                <a:off x="1113"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76" name="Line 112"/>
              <p:cNvSpPr>
                <a:spLocks noChangeShapeType="1"/>
              </p:cNvSpPr>
              <p:nvPr/>
            </p:nvSpPr>
            <p:spPr bwMode="auto">
              <a:xfrm>
                <a:off x="1149" y="1313"/>
                <a:ext cx="263"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77" name="Rectangle 113"/>
              <p:cNvSpPr>
                <a:spLocks noChangeArrowheads="1"/>
              </p:cNvSpPr>
              <p:nvPr/>
            </p:nvSpPr>
            <p:spPr bwMode="auto">
              <a:xfrm>
                <a:off x="1698"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78" name="Rectangle 114"/>
              <p:cNvSpPr>
                <a:spLocks noChangeArrowheads="1"/>
              </p:cNvSpPr>
              <p:nvPr/>
            </p:nvSpPr>
            <p:spPr bwMode="auto">
              <a:xfrm>
                <a:off x="1408" y="1348"/>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79" name="Line 115"/>
              <p:cNvSpPr>
                <a:spLocks noChangeShapeType="1"/>
              </p:cNvSpPr>
              <p:nvPr/>
            </p:nvSpPr>
            <p:spPr bwMode="auto">
              <a:xfrm>
                <a:off x="1441" y="1363"/>
                <a:ext cx="248"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4980" name="Line 116"/>
              <p:cNvSpPr>
                <a:spLocks noChangeShapeType="1"/>
              </p:cNvSpPr>
              <p:nvPr/>
            </p:nvSpPr>
            <p:spPr bwMode="auto">
              <a:xfrm>
                <a:off x="1723" y="140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4981" name="Line 117"/>
              <p:cNvSpPr>
                <a:spLocks noChangeShapeType="1"/>
              </p:cNvSpPr>
              <p:nvPr/>
            </p:nvSpPr>
            <p:spPr bwMode="auto">
              <a:xfrm>
                <a:off x="1723" y="1364"/>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4982" name="Line 118"/>
              <p:cNvSpPr>
                <a:spLocks noChangeShapeType="1"/>
              </p:cNvSpPr>
              <p:nvPr/>
            </p:nvSpPr>
            <p:spPr bwMode="auto">
              <a:xfrm>
                <a:off x="2008" y="1363"/>
                <a:ext cx="250"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4983" name="Line 119"/>
              <p:cNvSpPr>
                <a:spLocks noChangeShapeType="1"/>
              </p:cNvSpPr>
              <p:nvPr/>
            </p:nvSpPr>
            <p:spPr bwMode="auto">
              <a:xfrm>
                <a:off x="2007" y="140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4984" name="Line 120"/>
              <p:cNvSpPr>
                <a:spLocks noChangeShapeType="1"/>
              </p:cNvSpPr>
              <p:nvPr/>
            </p:nvSpPr>
            <p:spPr bwMode="auto">
              <a:xfrm>
                <a:off x="2293" y="1363"/>
                <a:ext cx="249" cy="0"/>
              </a:xfrm>
              <a:prstGeom prst="line">
                <a:avLst/>
              </a:prstGeom>
              <a:noFill/>
              <a:ln w="25400">
                <a:solidFill>
                  <a:srgbClr val="F39FD1"/>
                </a:solidFill>
                <a:round/>
                <a:headEnd/>
                <a:tailEnd/>
              </a:ln>
              <a:effectLst/>
            </p:spPr>
            <p:txBody>
              <a:bodyPr wrap="none" anchor="ctr">
                <a:prstTxWarp prst="textNoShape">
                  <a:avLst/>
                </a:prstTxWarp>
              </a:bodyPr>
              <a:lstStyle/>
              <a:p>
                <a:endParaRPr lang="en-US"/>
              </a:p>
            </p:txBody>
          </p:sp>
          <p:sp>
            <p:nvSpPr>
              <p:cNvPr id="2724985" name="Line 121"/>
              <p:cNvSpPr>
                <a:spLocks noChangeShapeType="1"/>
              </p:cNvSpPr>
              <p:nvPr/>
            </p:nvSpPr>
            <p:spPr bwMode="auto">
              <a:xfrm>
                <a:off x="2291" y="1407"/>
                <a:ext cx="251"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4986" name="Line 122"/>
              <p:cNvSpPr>
                <a:spLocks noChangeShapeType="1"/>
              </p:cNvSpPr>
              <p:nvPr/>
            </p:nvSpPr>
            <p:spPr bwMode="auto">
              <a:xfrm>
                <a:off x="2576" y="1407"/>
                <a:ext cx="250" cy="1"/>
              </a:xfrm>
              <a:prstGeom prst="line">
                <a:avLst/>
              </a:prstGeom>
              <a:noFill/>
              <a:ln w="25400">
                <a:solidFill>
                  <a:srgbClr val="919191"/>
                </a:solidFill>
                <a:round/>
                <a:headEnd/>
                <a:tailEnd/>
              </a:ln>
              <a:effectLst/>
            </p:spPr>
            <p:txBody>
              <a:bodyPr wrap="none" anchor="ctr">
                <a:prstTxWarp prst="textNoShape">
                  <a:avLst/>
                </a:prstTxWarp>
              </a:bodyPr>
              <a:lstStyle/>
              <a:p>
                <a:endParaRPr lang="en-US"/>
              </a:p>
            </p:txBody>
          </p:sp>
          <p:sp>
            <p:nvSpPr>
              <p:cNvPr id="2724987" name="Line 123"/>
              <p:cNvSpPr>
                <a:spLocks noChangeShapeType="1"/>
              </p:cNvSpPr>
              <p:nvPr/>
            </p:nvSpPr>
            <p:spPr bwMode="auto">
              <a:xfrm>
                <a:off x="1154" y="1268"/>
                <a:ext cx="253" cy="0"/>
              </a:xfrm>
              <a:prstGeom prst="line">
                <a:avLst/>
              </a:prstGeom>
              <a:noFill/>
              <a:ln w="25400">
                <a:solidFill>
                  <a:srgbClr val="DC0081"/>
                </a:solidFill>
                <a:round/>
                <a:headEnd/>
                <a:tailEnd/>
              </a:ln>
              <a:effectLst/>
            </p:spPr>
            <p:txBody>
              <a:bodyPr wrap="none" anchor="ctr">
                <a:prstTxWarp prst="textNoShape">
                  <a:avLst/>
                </a:prstTxWarp>
              </a:bodyPr>
              <a:lstStyle/>
              <a:p>
                <a:endParaRPr lang="en-US"/>
              </a:p>
            </p:txBody>
          </p:sp>
          <p:sp>
            <p:nvSpPr>
              <p:cNvPr id="2724988" name="Rectangle 124"/>
              <p:cNvSpPr>
                <a:spLocks noChangeArrowheads="1"/>
              </p:cNvSpPr>
              <p:nvPr/>
            </p:nvSpPr>
            <p:spPr bwMode="auto">
              <a:xfrm>
                <a:off x="2255" y="1354"/>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89" name="Rectangle 125"/>
              <p:cNvSpPr>
                <a:spLocks noChangeArrowheads="1"/>
              </p:cNvSpPr>
              <p:nvPr/>
            </p:nvSpPr>
            <p:spPr bwMode="auto">
              <a:xfrm>
                <a:off x="2539" y="1354"/>
                <a:ext cx="328" cy="28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b="1">
                    <a:solidFill>
                      <a:schemeClr val="tx1"/>
                    </a:solidFill>
                    <a:latin typeface="FranklinGothic" charset="0"/>
                  </a:rPr>
                  <a:t>30</a:t>
                </a:r>
              </a:p>
            </p:txBody>
          </p:sp>
          <p:sp>
            <p:nvSpPr>
              <p:cNvPr id="2724990" name="Line 126"/>
              <p:cNvSpPr>
                <a:spLocks noChangeShapeType="1"/>
              </p:cNvSpPr>
              <p:nvPr/>
            </p:nvSpPr>
            <p:spPr bwMode="auto">
              <a:xfrm flipH="1">
                <a:off x="2276"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1" name="Line 127"/>
              <p:cNvSpPr>
                <a:spLocks noChangeShapeType="1"/>
              </p:cNvSpPr>
              <p:nvPr/>
            </p:nvSpPr>
            <p:spPr bwMode="auto">
              <a:xfrm>
                <a:off x="1141"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2" name="Line 128"/>
              <p:cNvSpPr>
                <a:spLocks noChangeShapeType="1"/>
              </p:cNvSpPr>
              <p:nvPr/>
            </p:nvSpPr>
            <p:spPr bwMode="auto">
              <a:xfrm>
                <a:off x="1426"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3" name="Line 129"/>
              <p:cNvSpPr>
                <a:spLocks noChangeShapeType="1"/>
              </p:cNvSpPr>
              <p:nvPr/>
            </p:nvSpPr>
            <p:spPr bwMode="auto">
              <a:xfrm>
                <a:off x="1710"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4" name="Line 130"/>
              <p:cNvSpPr>
                <a:spLocks noChangeShapeType="1"/>
              </p:cNvSpPr>
              <p:nvPr/>
            </p:nvSpPr>
            <p:spPr bwMode="auto">
              <a:xfrm>
                <a:off x="1994" y="1241"/>
                <a:ext cx="0" cy="1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5" name="Line 131"/>
              <p:cNvSpPr>
                <a:spLocks noChangeShapeType="1"/>
              </p:cNvSpPr>
              <p:nvPr/>
            </p:nvSpPr>
            <p:spPr bwMode="auto">
              <a:xfrm flipH="1">
                <a:off x="2560"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724996" name="Line 132"/>
              <p:cNvSpPr>
                <a:spLocks noChangeShapeType="1"/>
              </p:cNvSpPr>
              <p:nvPr/>
            </p:nvSpPr>
            <p:spPr bwMode="auto">
              <a:xfrm flipH="1">
                <a:off x="2845" y="1241"/>
                <a:ext cx="3" cy="17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2724997" name="Rectangle 133"/>
            <p:cNvSpPr>
              <a:spLocks noChangeArrowheads="1"/>
            </p:cNvSpPr>
            <p:nvPr/>
          </p:nvSpPr>
          <p:spPr bwMode="auto">
            <a:xfrm>
              <a:off x="209" y="1104"/>
              <a:ext cx="263" cy="235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ctr"/>
              <a:r>
                <a:rPr lang="en-US" sz="2400" i="1">
                  <a:solidFill>
                    <a:schemeClr val="tx1"/>
                  </a:solidFill>
                  <a:latin typeface="FranklinGothic" charset="0"/>
                </a:rPr>
                <a:t>T</a:t>
              </a:r>
            </a:p>
            <a:p>
              <a:pPr algn="ctr"/>
              <a:r>
                <a:rPr lang="en-US" sz="2400" i="1">
                  <a:solidFill>
                    <a:schemeClr val="tx1"/>
                  </a:solidFill>
                  <a:latin typeface="FranklinGothic" charset="0"/>
                </a:rPr>
                <a:t>a</a:t>
              </a:r>
            </a:p>
            <a:p>
              <a:pPr algn="ctr"/>
              <a:r>
                <a:rPr lang="en-US" sz="2400" i="1">
                  <a:solidFill>
                    <a:schemeClr val="tx1"/>
                  </a:solidFill>
                  <a:latin typeface="FranklinGothic" charset="0"/>
                </a:rPr>
                <a:t>s</a:t>
              </a:r>
            </a:p>
            <a:p>
              <a:pPr algn="ctr"/>
              <a:r>
                <a:rPr lang="en-US" sz="2400" i="1">
                  <a:solidFill>
                    <a:schemeClr val="tx1"/>
                  </a:solidFill>
                  <a:latin typeface="FranklinGothic" charset="0"/>
                </a:rPr>
                <a:t>k</a:t>
              </a:r>
            </a:p>
            <a:p>
              <a:pPr algn="ctr"/>
              <a:endParaRPr lang="en-US" sz="2400" i="1">
                <a:solidFill>
                  <a:schemeClr val="tx1"/>
                </a:solidFill>
                <a:latin typeface="FranklinGothic" charset="0"/>
              </a:endParaRPr>
            </a:p>
            <a:p>
              <a:pPr algn="ctr"/>
              <a:r>
                <a:rPr lang="en-US" sz="2400" i="1">
                  <a:solidFill>
                    <a:schemeClr val="tx1"/>
                  </a:solidFill>
                  <a:latin typeface="FranklinGothic" charset="0"/>
                </a:rPr>
                <a:t>O</a:t>
              </a:r>
            </a:p>
            <a:p>
              <a:pPr algn="ctr"/>
              <a:r>
                <a:rPr lang="en-US" sz="2400" i="1">
                  <a:solidFill>
                    <a:schemeClr val="tx1"/>
                  </a:solidFill>
                  <a:latin typeface="FranklinGothic" charset="0"/>
                </a:rPr>
                <a:t>r</a:t>
              </a:r>
            </a:p>
            <a:p>
              <a:pPr algn="ctr"/>
              <a:r>
                <a:rPr lang="en-US" sz="2400" i="1">
                  <a:solidFill>
                    <a:schemeClr val="tx1"/>
                  </a:solidFill>
                  <a:latin typeface="FranklinGothic" charset="0"/>
                </a:rPr>
                <a:t>d</a:t>
              </a:r>
            </a:p>
            <a:p>
              <a:pPr algn="ctr"/>
              <a:r>
                <a:rPr lang="en-US" sz="2400" i="1">
                  <a:solidFill>
                    <a:schemeClr val="tx1"/>
                  </a:solidFill>
                  <a:latin typeface="FranklinGothic" charset="0"/>
                </a:rPr>
                <a:t>e</a:t>
              </a:r>
            </a:p>
            <a:p>
              <a:pPr algn="ctr"/>
              <a:r>
                <a:rPr lang="en-US" sz="2400" i="1">
                  <a:solidFill>
                    <a:schemeClr val="tx1"/>
                  </a:solidFill>
                  <a:latin typeface="FranklinGothic" charset="0"/>
                </a:rPr>
                <a:t>r</a:t>
              </a:r>
            </a:p>
          </p:txBody>
        </p:sp>
        <p:sp>
          <p:nvSpPr>
            <p:cNvPr id="2724998" name="Line 134"/>
            <p:cNvSpPr>
              <a:spLocks noChangeShapeType="1"/>
            </p:cNvSpPr>
            <p:nvPr/>
          </p:nvSpPr>
          <p:spPr bwMode="auto">
            <a:xfrm flipH="1">
              <a:off x="478" y="1295"/>
              <a:ext cx="3" cy="1298"/>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135" name="Title 134"/>
          <p:cNvSpPr>
            <a:spLocks noGrp="1"/>
          </p:cNvSpPr>
          <p:nvPr>
            <p:ph type="title"/>
          </p:nvPr>
        </p:nvSpPr>
        <p:spPr/>
        <p:txBody>
          <a:bodyPr/>
          <a:lstStyle/>
          <a:p>
            <a:r>
              <a:rPr lang="en-US" dirty="0" smtClean="0"/>
              <a:t>Pipelining Lessons (2/2)</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2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2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24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867"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19956</TotalTime>
  <Words>3124</Words>
  <Application>Microsoft Macintosh PowerPoint</Application>
  <PresentationFormat>On-screen Show (4:3)</PresentationFormat>
  <Paragraphs>911</Paragraphs>
  <Slides>44</Slides>
  <Notes>36</Notes>
  <HiddenSlides>1</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Office Theme</vt:lpstr>
      <vt:lpstr>CS 61C: Great Ideas in Computer Architecture (Machine Structures) Instruction Level Parallelism</vt:lpstr>
      <vt:lpstr>Agenda</vt:lpstr>
      <vt:lpstr>Review: Single-cycle Processor</vt:lpstr>
      <vt:lpstr>Single Cycle Performance</vt:lpstr>
      <vt:lpstr>Gotta Do Laundry</vt:lpstr>
      <vt:lpstr>Sequential Laundry</vt:lpstr>
      <vt:lpstr>Pipelined Laundry</vt:lpstr>
      <vt:lpstr>Pipelining Lessons (1/2)</vt:lpstr>
      <vt:lpstr>Pipelining Lessons (2/2)</vt:lpstr>
      <vt:lpstr>Single Cycle Datapath</vt:lpstr>
      <vt:lpstr>Steps in Executing MIPS</vt:lpstr>
      <vt:lpstr>Redrawn Single Cycle Datapath</vt:lpstr>
      <vt:lpstr>Pipeline registers</vt:lpstr>
      <vt:lpstr>More Detailed Pipeline</vt:lpstr>
      <vt:lpstr>IF for Load, Store, …</vt:lpstr>
      <vt:lpstr>ID for Load, Store, …</vt:lpstr>
      <vt:lpstr>EX for Load</vt:lpstr>
      <vt:lpstr>MEM for Load</vt:lpstr>
      <vt:lpstr>WB for Load</vt:lpstr>
      <vt:lpstr>Corrected Datapath for Load</vt:lpstr>
      <vt:lpstr>Agenda</vt:lpstr>
      <vt:lpstr>Why both rt and rd as MIPS write reg?</vt:lpstr>
      <vt:lpstr>Administrivia</vt:lpstr>
      <vt:lpstr>Survey</vt:lpstr>
      <vt:lpstr>Computers in the News</vt:lpstr>
      <vt:lpstr>Pipelined Execution Representation</vt:lpstr>
      <vt:lpstr>Graphical Pipeline Diagrams</vt:lpstr>
      <vt:lpstr>Graphical Pipeline Representation</vt:lpstr>
      <vt:lpstr>Pipeline Performance</vt:lpstr>
      <vt:lpstr>Pipeline Performance</vt:lpstr>
      <vt:lpstr>Pipeline Speedup</vt:lpstr>
      <vt:lpstr>Instruction Level Parallelism (ILP)</vt:lpstr>
      <vt:lpstr>Hazards</vt:lpstr>
      <vt:lpstr>Structural Hazards</vt:lpstr>
      <vt:lpstr>Structural Hazard #1: Single Memory</vt:lpstr>
      <vt:lpstr>Structural Hazard #2: Registers (1/2)</vt:lpstr>
      <vt:lpstr>Structural Hazard #2: Registers (2/2)</vt:lpstr>
      <vt:lpstr>Data Hazards</vt:lpstr>
      <vt:lpstr>Forwarding (aka Bypassing)</vt:lpstr>
      <vt:lpstr>Load-Use Data Hazard</vt:lpstr>
      <vt:lpstr>Code Scheduling to Avoid Stalls</vt:lpstr>
      <vt:lpstr>Peer Instruction</vt:lpstr>
      <vt:lpstr>Peer Instruction Answer</vt:lpstr>
      <vt:lpstr>Pipeline Summary</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David Patterson</cp:lastModifiedBy>
  <cp:revision>217</cp:revision>
  <cp:lastPrinted>2010-11-03T21:30:39Z</cp:lastPrinted>
  <dcterms:created xsi:type="dcterms:W3CDTF">2010-11-03T21:28:12Z</dcterms:created>
  <dcterms:modified xsi:type="dcterms:W3CDTF">2010-11-03T21:30:56Z</dcterms:modified>
</cp:coreProperties>
</file>