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Override PartName="/ppt/notesSlides/notesSlide16.xml" ContentType="application/vnd.openxmlformats-officedocument.presentationml.notes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notesSlides/notesSlide20.xml" ContentType="application/vnd.openxmlformats-officedocument.presentationml.notesSlide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17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notesSlides/notesSlide6.xml" ContentType="application/vnd.openxmlformats-officedocument.presentationml.notesSlide+xml"/>
  <Override PartName="/ppt/notesSlides/notesSlide21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notesSlides/notesSlide18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notesSlides/notesSlide22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19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notesSlides/notesSlide2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909" r:id="rId2"/>
    <p:sldId id="974" r:id="rId3"/>
    <p:sldId id="976" r:id="rId4"/>
    <p:sldId id="977" r:id="rId5"/>
    <p:sldId id="946" r:id="rId6"/>
    <p:sldId id="947" r:id="rId7"/>
    <p:sldId id="948" r:id="rId8"/>
    <p:sldId id="949" r:id="rId9"/>
    <p:sldId id="950" r:id="rId10"/>
    <p:sldId id="956" r:id="rId11"/>
    <p:sldId id="953" r:id="rId12"/>
    <p:sldId id="958" r:id="rId13"/>
    <p:sldId id="959" r:id="rId14"/>
    <p:sldId id="960" r:id="rId15"/>
    <p:sldId id="961" r:id="rId16"/>
    <p:sldId id="962" r:id="rId17"/>
    <p:sldId id="963" r:id="rId18"/>
    <p:sldId id="964" r:id="rId19"/>
    <p:sldId id="965" r:id="rId20"/>
    <p:sldId id="975" r:id="rId21"/>
    <p:sldId id="967" r:id="rId22"/>
    <p:sldId id="951" r:id="rId23"/>
    <p:sldId id="952" r:id="rId24"/>
    <p:sldId id="954" r:id="rId25"/>
    <p:sldId id="955" r:id="rId26"/>
  </p:sldIdLst>
  <p:sldSz cx="9144000" cy="6858000" type="letter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5pPr>
    <a:lvl6pPr marL="22860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6pPr>
    <a:lvl7pPr marL="27432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7pPr>
    <a:lvl8pPr marL="32004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8pPr>
    <a:lvl9pPr marL="36576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  <p:showPr showNarration="1" useTimings="0">
    <p:present/>
    <p:sldAll/>
    <p:penClr>
      <a:schemeClr val="tx1"/>
    </p:penClr>
  </p:showPr>
  <p:clrMru>
    <a:srgbClr val="800080"/>
    <a:srgbClr val="66FF33"/>
    <a:srgbClr val="FF0000"/>
    <a:srgbClr val="3333CC"/>
    <a:srgbClr val="FF8DA0"/>
    <a:srgbClr val="008000"/>
    <a:srgbClr val="810A52"/>
    <a:srgbClr val="0D40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239" d="100"/>
          <a:sy n="239" d="100"/>
        </p:scale>
        <p:origin x="-816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>
            <p:ph type="body" idx="1"/>
          </p:nvPr>
        </p:nvSpPr>
        <p:spPr>
          <a:xfrm>
            <a:off x="528638" y="4421188"/>
            <a:ext cx="6053137" cy="4189412"/>
          </a:xfrm>
          <a:noFill/>
          <a:ln w="9525"/>
        </p:spPr>
        <p:txBody>
          <a:bodyPr lIns="92320" tIns="45350" rIns="92320" bIns="45350"/>
          <a:lstStyle/>
          <a:p>
            <a:r>
              <a:rPr lang="en-US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Greet class</a:t>
            </a:r>
          </a:p>
        </p:txBody>
      </p:sp>
      <p:sp>
        <p:nvSpPr>
          <p:cNvPr id="16387" name="Rectangle 3"/>
          <p:cNvSpPr>
            <a:spLocks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6867" name="Rectangle 3"/>
          <p:cNvSpPr>
            <a:spLocks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38915" name="Rectangle 3"/>
          <p:cNvSpPr>
            <a:spLocks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49155" name="Rectangle 3"/>
          <p:cNvSpPr>
            <a:spLocks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511550" y="2441575"/>
            <a:ext cx="0" cy="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1203" name="Rectangle 3"/>
          <p:cNvSpPr>
            <a:spLocks noChangeArrowheads="1"/>
          </p:cNvSpPr>
          <p:nvPr>
            <p:ph type="body" idx="1"/>
          </p:nvPr>
        </p:nvSpPr>
        <p:spPr>
          <a:xfrm>
            <a:off x="935038" y="6389688"/>
            <a:ext cx="5532437" cy="252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8271" tIns="44136" rIns="88271" bIns="44136"/>
          <a:lstStyle/>
          <a:p>
            <a:pPr marL="228600" indent="-228600"/>
            <a:r>
              <a:rPr lang="en-US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See following answer slide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3511550" y="2441575"/>
            <a:ext cx="0" cy="0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3251" name="Rectangle 3"/>
          <p:cNvSpPr>
            <a:spLocks noChangeArrowheads="1"/>
          </p:cNvSpPr>
          <p:nvPr>
            <p:ph type="body" idx="1"/>
          </p:nvPr>
        </p:nvSpPr>
        <p:spPr>
          <a:xfrm>
            <a:off x="935038" y="6389688"/>
            <a:ext cx="5532437" cy="252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8271" tIns="44136" rIns="88271" bIns="44136"/>
          <a:lstStyle/>
          <a:p>
            <a:pPr marL="228600" indent="-228600"/>
            <a:r>
              <a:rPr lang="en-US"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See following answer slide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55299" name="Rectangle 3"/>
          <p:cNvSpPr>
            <a:spLocks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ChangeArrowheads="1"/>
          </p:cNvSpPr>
          <p:nvPr>
            <p:ph type="sldImg"/>
          </p:nvPr>
        </p:nvSpPr>
        <p:spPr>
          <a:xfrm>
            <a:off x="1200150" y="598488"/>
            <a:ext cx="4635500" cy="3476625"/>
          </a:xfrm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61443" name="Rectangle 3"/>
          <p:cNvSpPr>
            <a:spLocks noChangeArrowheads="1"/>
          </p:cNvSpPr>
          <p:nvPr>
            <p:ph type="body" idx="1"/>
          </p:nvPr>
        </p:nvSpPr>
        <p:spPr>
          <a:xfrm>
            <a:off x="528638" y="4421188"/>
            <a:ext cx="6051550" cy="41894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3321" tIns="46660" rIns="93321" bIns="46660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>
            <p:ph type="sldImg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</p:sp>
      <p:sp>
        <p:nvSpPr>
          <p:cNvPr id="22531" name="Rectangle 3"/>
          <p:cNvSpPr>
            <a:spLocks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91438" tIns="45719" rIns="91438" bIns="45719"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ChangeArrowheads="1" noTextEdit="1"/>
          </p:cNvSpPr>
          <p:nvPr>
            <p:ph type="sldImg"/>
          </p:nvPr>
        </p:nvSpPr>
        <p:spPr/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>
              <a:latin typeface="Arial" pitchFamily="-65" charset="0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2250" y="152400"/>
            <a:ext cx="1962150" cy="3128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734050" cy="31289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143000"/>
            <a:ext cx="3848100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143000"/>
            <a:ext cx="3848100" cy="21383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52400"/>
            <a:ext cx="5727700" cy="4746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non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143000"/>
            <a:ext cx="7848600" cy="2138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63500" tIns="25400" rIns="63500" bIns="2540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34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0386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>
                <a:solidFill>
                  <a:schemeClr val="tx1"/>
                </a:solidFill>
                <a:latin typeface="Helvetica" charset="0"/>
              </a:rPr>
              <a:t>CS61C </a:t>
            </a:r>
            <a:r>
              <a:rPr lang="en-US" sz="1000" b="1">
                <a:solidFill>
                  <a:schemeClr val="accent2"/>
                </a:solidFill>
                <a:latin typeface="Helvetica" charset="0"/>
              </a:rPr>
              <a:t>L03 Introduction to C (pt 1) </a:t>
            </a:r>
            <a:r>
              <a:rPr lang="en-US" sz="1000" b="1">
                <a:solidFill>
                  <a:schemeClr val="tx1"/>
                </a:solidFill>
                <a:latin typeface="Helvetica" charset="0"/>
              </a:rPr>
              <a:t>(</a:t>
            </a:r>
            <a:fld id="{CFEC6DA3-775D-E448-A969-9C6BF968581D}" type="slidenum">
              <a:rPr lang="en-US" sz="1000" b="1">
                <a:solidFill>
                  <a:schemeClr val="tx1"/>
                </a:solidFill>
                <a:latin typeface="Helvetica" charset="0"/>
              </a:rPr>
              <a:pPr>
                <a:defRPr/>
              </a:pPr>
              <a:t>‹#›</a:t>
            </a:fld>
            <a:r>
              <a:rPr lang="en-US" sz="1000" b="1">
                <a:solidFill>
                  <a:schemeClr val="tx1"/>
                </a:solidFill>
                <a:latin typeface="Helvetica" charset="0"/>
              </a:rPr>
              <a:t>)</a:t>
            </a: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>
            <a:off x="7569820" y="6651625"/>
            <a:ext cx="1577355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Helvetica" charset="0"/>
              </a:rPr>
              <a:t>Garcia, Fall 2011 © UCB</a:t>
            </a:r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685800" y="685800"/>
            <a:ext cx="7943850" cy="0"/>
          </a:xfrm>
          <a:prstGeom prst="line">
            <a:avLst/>
          </a:prstGeom>
          <a:noFill/>
          <a:ln w="57150" cmpd="thickThin">
            <a:solidFill>
              <a:srgbClr val="FFCC00"/>
            </a:solidFill>
            <a:round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Helvetica" charset="0"/>
            </a:endParaRPr>
          </a:p>
        </p:txBody>
      </p:sp>
      <p:pic>
        <p:nvPicPr>
          <p:cNvPr id="1031" name="Picture 14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63500" y="6169025"/>
            <a:ext cx="850900" cy="66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6pPr>
      <a:lvl7pPr marL="9144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7pPr>
      <a:lvl8pPr marL="13716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8pPr>
      <a:lvl9pPr marL="1828800" algn="l" rtl="0" eaLnBrk="0" fontAlgn="base" hangingPunct="0">
        <a:lnSpc>
          <a:spcPct val="87000"/>
        </a:lnSpc>
        <a:spcBef>
          <a:spcPct val="0"/>
        </a:spcBef>
        <a:spcAft>
          <a:spcPct val="0"/>
        </a:spcAft>
        <a:defRPr sz="3200" b="1">
          <a:solidFill>
            <a:schemeClr val="accent2"/>
          </a:solidFill>
          <a:latin typeface="Helvetica" charset="0"/>
        </a:defRPr>
      </a:lvl9pPr>
    </p:titleStyle>
    <p:bodyStyle>
      <a:lvl1pPr marL="203200" indent="-203200" algn="l" rtl="0" eaLnBrk="0" fontAlgn="base" hangingPunct="0">
        <a:lnSpc>
          <a:spcPct val="75000"/>
        </a:lnSpc>
        <a:spcBef>
          <a:spcPct val="65000"/>
        </a:spcBef>
        <a:spcAft>
          <a:spcPct val="0"/>
        </a:spcAft>
        <a:buSzPct val="100000"/>
        <a:buFont typeface="Times" pitchFamily="-65" charset="0"/>
        <a:buChar char="•"/>
        <a:defRPr sz="32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1905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Char char="•"/>
        <a:defRPr sz="2800" b="1">
          <a:solidFill>
            <a:srgbClr val="0D407F"/>
          </a:solidFill>
          <a:latin typeface="+mn-lt"/>
          <a:ea typeface="ＭＳ Ｐゴシック" charset="-128"/>
        </a:defRPr>
      </a:lvl2pPr>
      <a:lvl3pPr marL="1257300" indent="-342900" algn="l" rtl="0" eaLnBrk="0" fontAlgn="base" hangingPunct="0">
        <a:lnSpc>
          <a:spcPct val="85000"/>
        </a:lnSpc>
        <a:spcBef>
          <a:spcPct val="40000"/>
        </a:spcBef>
        <a:spcAft>
          <a:spcPct val="0"/>
        </a:spcAft>
        <a:buSzPct val="100000"/>
        <a:buFont typeface="Wingdings" pitchFamily="-65" charset="2"/>
        <a:buChar char="§"/>
        <a:defRPr sz="2400" b="1">
          <a:solidFill>
            <a:srgbClr val="810A52"/>
          </a:solidFill>
          <a:latin typeface="+mn-lt"/>
          <a:ea typeface="ＭＳ Ｐゴシック" charset="-128"/>
        </a:defRPr>
      </a:lvl3pPr>
      <a:lvl4pPr marL="1714500" indent="-342900" algn="l" rtl="0" eaLnBrk="0" fontAlgn="base" hangingPunct="0">
        <a:spcBef>
          <a:spcPct val="20000"/>
        </a:spcBef>
        <a:spcAft>
          <a:spcPct val="0"/>
        </a:spcAft>
        <a:buFont typeface="Times" pitchFamily="-65" charset="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1717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6289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30861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5433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4000500" indent="-3429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762000" y="2927350"/>
            <a:ext cx="8077200" cy="1141413"/>
          </a:xfrm>
          <a:prstGeom prst="rect">
            <a:avLst/>
          </a:prstGeom>
          <a:solidFill>
            <a:srgbClr val="000550"/>
          </a:solidFill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95000"/>
              </a:lnSpc>
              <a:spcBef>
                <a:spcPct val="65000"/>
              </a:spcBef>
              <a:buSzPct val="100000"/>
              <a:buFont typeface="Times" pitchFamily="-65" charset="0"/>
              <a:buNone/>
              <a:tabLst>
                <a:tab pos="1660525" algn="l"/>
              </a:tabLst>
            </a:pPr>
            <a:r>
              <a:rPr lang="en-US" sz="2800" b="1">
                <a:solidFill>
                  <a:schemeClr val="bg1"/>
                </a:solidFill>
              </a:rPr>
              <a:t>		Lecturer SOE Dan Garcia</a:t>
            </a:r>
          </a:p>
          <a:p>
            <a:pPr marL="203200" indent="-203200">
              <a:lnSpc>
                <a:spcPct val="95000"/>
              </a:lnSpc>
              <a:spcBef>
                <a:spcPct val="65000"/>
              </a:spcBef>
              <a:buSzPct val="100000"/>
              <a:buFont typeface="Times" pitchFamily="-65" charset="0"/>
              <a:buNone/>
              <a:tabLst>
                <a:tab pos="1660525" algn="l"/>
              </a:tabLst>
            </a:pPr>
            <a:r>
              <a:rPr lang="en-US" sz="2800" b="1">
                <a:solidFill>
                  <a:schemeClr val="bg1"/>
                </a:solidFill>
              </a:rPr>
              <a:t>		</a:t>
            </a:r>
            <a:r>
              <a:rPr lang="en-US" sz="2800" b="1">
                <a:solidFill>
                  <a:schemeClr val="bg1"/>
                </a:solidFill>
                <a:latin typeface="Courier New" pitchFamily="-65" charset="0"/>
              </a:rPr>
              <a:t>www.cs.berkeley.edu/~ddgarcia</a:t>
            </a: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-49213"/>
            <a:ext cx="9144000" cy="27733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>
                <a:solidFill>
                  <a:schemeClr val="bg2"/>
                </a:solidFill>
                <a:latin typeface="Courier New" pitchFamily="-65" charset="0"/>
              </a:rPr>
              <a:t>inst.eecs.berkeley.edu/~cs61c</a:t>
            </a:r>
            <a:r>
              <a:rPr lang="en-US" sz="3200" b="1">
                <a:solidFill>
                  <a:schemeClr val="accent2"/>
                </a:solidFill>
              </a:rPr>
              <a:t> </a:t>
            </a:r>
            <a:br>
              <a:rPr lang="en-US" sz="3200" b="1">
                <a:solidFill>
                  <a:schemeClr val="accent2"/>
                </a:solidFill>
              </a:rPr>
            </a:br>
            <a:r>
              <a:rPr lang="en-US" sz="3600" b="1">
                <a:solidFill>
                  <a:schemeClr val="accent2"/>
                </a:solidFill>
              </a:rPr>
              <a:t>CS61C : Machine Structures</a:t>
            </a:r>
            <a:r>
              <a:rPr lang="en-US" sz="3200" b="1">
                <a:solidFill>
                  <a:schemeClr val="tx1"/>
                </a:solidFill>
              </a:rPr>
              <a:t/>
            </a:r>
            <a:br>
              <a:rPr lang="en-US" sz="3200" b="1">
                <a:solidFill>
                  <a:schemeClr val="tx1"/>
                </a:solidFill>
              </a:rPr>
            </a:br>
            <a:r>
              <a:rPr lang="en-US" sz="3200" b="1">
                <a:solidFill>
                  <a:schemeClr val="tx1"/>
                </a:solidFill>
              </a:rPr>
              <a:t/>
            </a:r>
            <a:br>
              <a:rPr lang="en-US" sz="3200" b="1">
                <a:solidFill>
                  <a:schemeClr val="tx1"/>
                </a:solidFill>
              </a:rPr>
            </a:br>
            <a:r>
              <a:rPr lang="en-US" sz="3200" b="1">
                <a:solidFill>
                  <a:schemeClr val="tx1"/>
                </a:solidFill>
              </a:rPr>
              <a:t> </a:t>
            </a:r>
            <a:r>
              <a:rPr lang="en-US" sz="3200" b="1">
                <a:solidFill>
                  <a:schemeClr val="accent2"/>
                </a:solidFill>
              </a:rPr>
              <a:t>Lecture 3 – Introduction to </a:t>
            </a:r>
            <a:br>
              <a:rPr lang="en-US" sz="3200" b="1">
                <a:solidFill>
                  <a:schemeClr val="accent2"/>
                </a:solidFill>
              </a:rPr>
            </a:br>
            <a:r>
              <a:rPr lang="en-US" sz="3200" b="1">
                <a:solidFill>
                  <a:schemeClr val="accent2"/>
                </a:solidFill>
              </a:rPr>
              <a:t>the C Programming Language (pt 1) </a:t>
            </a:r>
            <a:br>
              <a:rPr lang="en-US" sz="3200" b="1">
                <a:solidFill>
                  <a:schemeClr val="accent2"/>
                </a:solidFill>
              </a:rPr>
            </a:br>
            <a:r>
              <a:rPr lang="en-US" sz="3200" b="1">
                <a:solidFill>
                  <a:schemeClr val="accent2"/>
                </a:solidFill>
              </a:rPr>
              <a:t/>
            </a:r>
            <a:br>
              <a:rPr lang="en-US" sz="3200" b="1">
                <a:solidFill>
                  <a:schemeClr val="accent2"/>
                </a:solidFill>
              </a:rPr>
            </a:br>
            <a:r>
              <a:rPr lang="en-US" sz="3200" b="1">
                <a:solidFill>
                  <a:schemeClr val="accent2"/>
                </a:solidFill>
              </a:rPr>
              <a:t> </a:t>
            </a:r>
            <a:r>
              <a:rPr lang="en-US" sz="3200" b="1">
                <a:solidFill>
                  <a:schemeClr val="tx1"/>
                </a:solidFill>
              </a:rPr>
              <a:t>2011-08-31</a:t>
            </a:r>
          </a:p>
        </p:txBody>
      </p:sp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7650" y="2057400"/>
            <a:ext cx="211455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238125" y="2044700"/>
            <a:ext cx="2124075" cy="2832100"/>
          </a:xfrm>
          <a:prstGeom prst="rect">
            <a:avLst/>
          </a:prstGeom>
          <a:noFill/>
          <a:ln w="38100">
            <a:solidFill>
              <a:srgbClr val="000550"/>
            </a:solidFill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7" name="Rectangle 25"/>
          <p:cNvSpPr>
            <a:spLocks noChangeArrowheads="1"/>
          </p:cNvSpPr>
          <p:nvPr/>
        </p:nvSpPr>
        <p:spPr bwMode="auto">
          <a:xfrm>
            <a:off x="228600" y="4156075"/>
            <a:ext cx="6934200" cy="2147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sz="2400" b="1">
                <a:solidFill>
                  <a:schemeClr val="tx2"/>
                </a:solidFill>
              </a:rPr>
              <a:t>First Strechable OLED! </a:t>
            </a:r>
            <a:r>
              <a:rPr lang="en-US" sz="2800" b="1">
                <a:solidFill>
                  <a:schemeClr val="tx2"/>
                </a:solidFill>
                <a:latin typeface="Symbol" pitchFamily="-65" charset="2"/>
              </a:rPr>
              <a:t></a:t>
            </a:r>
            <a:r>
              <a:rPr lang="en-US" sz="2800" b="1">
                <a:solidFill>
                  <a:schemeClr val="tx2"/>
                </a:solidFill>
              </a:rPr>
              <a:t/>
            </a:r>
            <a:br>
              <a:rPr lang="en-US" sz="2800" b="1">
                <a:solidFill>
                  <a:schemeClr val="tx2"/>
                </a:solidFill>
              </a:rPr>
            </a:br>
            <a:r>
              <a:rPr lang="en-US" sz="2400" b="1">
                <a:solidFill>
                  <a:schemeClr val="tx1"/>
                </a:solidFill>
              </a:rPr>
              <a:t>Still in the early research stage,</a:t>
            </a:r>
            <a:br>
              <a:rPr lang="en-US" sz="2400" b="1">
                <a:solidFill>
                  <a:schemeClr val="tx1"/>
                </a:solidFill>
              </a:rPr>
            </a:br>
            <a:r>
              <a:rPr lang="en-US" sz="2400" b="1">
                <a:solidFill>
                  <a:schemeClr val="tx1"/>
                </a:solidFill>
              </a:rPr>
              <a:t>but engineers at sister campus UCLA have developed an organic light-emitting diode that streches, which could lead to electronics that can be rolled up like cloth.  </a:t>
            </a:r>
          </a:p>
        </p:txBody>
      </p:sp>
      <p:sp>
        <p:nvSpPr>
          <p:cNvPr id="15368" name="Rectangle 26"/>
          <p:cNvSpPr>
            <a:spLocks noChangeArrowheads="1"/>
          </p:cNvSpPr>
          <p:nvPr/>
        </p:nvSpPr>
        <p:spPr bwMode="auto">
          <a:xfrm>
            <a:off x="1066461" y="6243638"/>
            <a:ext cx="7757202" cy="46166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400" b="1">
                <a:solidFill>
                  <a:srgbClr val="800080"/>
                </a:solidFill>
                <a:latin typeface="Courier New" pitchFamily="-65" charset="0"/>
              </a:rPr>
              <a:t>www.technologyreview.com/computing/38439/</a:t>
            </a:r>
          </a:p>
        </p:txBody>
      </p:sp>
      <p:cxnSp>
        <p:nvCxnSpPr>
          <p:cNvPr id="15370" name="Straight Connector 10"/>
          <p:cNvCxnSpPr>
            <a:cxnSpLocks noChangeShapeType="1"/>
          </p:cNvCxnSpPr>
          <p:nvPr/>
        </p:nvCxnSpPr>
        <p:spPr bwMode="auto">
          <a:xfrm>
            <a:off x="3048000" y="2438400"/>
            <a:ext cx="914400" cy="914400"/>
          </a:xfrm>
          <a:prstGeom prst="line">
            <a:avLst/>
          </a:prstGeom>
          <a:noFill/>
          <a:ln w="12700">
            <a:noFill/>
            <a:round/>
            <a:headEnd/>
            <a:tailEnd/>
          </a:ln>
        </p:spPr>
      </p:cxnSp>
      <p:cxnSp>
        <p:nvCxnSpPr>
          <p:cNvPr id="15372" name="Straight Connector 14"/>
          <p:cNvCxnSpPr>
            <a:cxnSpLocks noChangeShapeType="1"/>
          </p:cNvCxnSpPr>
          <p:nvPr/>
        </p:nvCxnSpPr>
        <p:spPr bwMode="auto">
          <a:xfrm rot="5400000">
            <a:off x="7620001" y="2514600"/>
            <a:ext cx="609600" cy="3175"/>
          </a:xfrm>
          <a:prstGeom prst="line">
            <a:avLst/>
          </a:prstGeom>
          <a:noFill/>
          <a:ln w="12700">
            <a:noFill/>
            <a:round/>
            <a:headEnd/>
            <a:tailEnd/>
          </a:ln>
        </p:spPr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59252" y="4191000"/>
            <a:ext cx="1503748" cy="2057400"/>
          </a:xfrm>
          <a:prstGeom prst="rect">
            <a:avLst/>
          </a:prstGeom>
        </p:spPr>
      </p:pic>
      <p:sp>
        <p:nvSpPr>
          <p:cNvPr id="15" name="Text Box 12"/>
          <p:cNvSpPr txBox="1">
            <a:spLocks noChangeArrowheads="1"/>
          </p:cNvSpPr>
          <p:nvPr/>
        </p:nvSpPr>
        <p:spPr bwMode="auto">
          <a:xfrm>
            <a:off x="5867400" y="2209800"/>
            <a:ext cx="2895600" cy="369332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/>
              <a:t>Get your clickers ready...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3089275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 Syntax: </a:t>
            </a: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main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848600" cy="534352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To get the main function to accept arguments, use this:</a:t>
            </a:r>
          </a:p>
          <a:p>
            <a:pPr lvl="1">
              <a:buFontTx/>
              <a:buNone/>
            </a:pPr>
            <a:r>
              <a:rPr lang="en-US">
                <a:latin typeface="Courier New" pitchFamily="-65" charset="0"/>
              </a:rPr>
              <a:t>int main (int argc, char *argv[])</a:t>
            </a:r>
            <a:endParaRPr lang="en-US"/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What does this mean?</a:t>
            </a:r>
          </a:p>
          <a:p>
            <a:pPr lvl="1"/>
            <a:r>
              <a:rPr lang="en-US">
                <a:latin typeface="Courier New" pitchFamily="-65" charset="0"/>
              </a:rPr>
              <a:t>argc</a:t>
            </a:r>
            <a:r>
              <a:rPr lang="en-US"/>
              <a:t> will contain the number of strings on the command line (the executable counts as one, plus one for each argument). Here </a:t>
            </a:r>
            <a:r>
              <a:rPr lang="en-US">
                <a:latin typeface="Courier New" pitchFamily="-65" charset="0"/>
              </a:rPr>
              <a:t>argc</a:t>
            </a:r>
            <a:r>
              <a:rPr lang="en-US"/>
              <a:t> is 2:</a:t>
            </a:r>
          </a:p>
          <a:p>
            <a:pPr lvl="2">
              <a:buFont typeface="Wingdings" pitchFamily="-65" charset="2"/>
              <a:buNone/>
            </a:pPr>
            <a:r>
              <a:rPr lang="en-US">
                <a:solidFill>
                  <a:schemeClr val="accent1"/>
                </a:solidFill>
                <a:latin typeface="Courier New" pitchFamily="-65" charset="0"/>
                <a:ea typeface="ＭＳ Ｐゴシック" pitchFamily="-65" charset="-128"/>
              </a:rPr>
              <a:t>unix% sort myFile</a:t>
            </a:r>
            <a:endParaRPr lang="en-US">
              <a:latin typeface="Courier New" pitchFamily="-65" charset="0"/>
              <a:ea typeface="ＭＳ Ｐゴシック" pitchFamily="-65" charset="-128"/>
            </a:endParaRPr>
          </a:p>
          <a:p>
            <a:pPr lvl="1"/>
            <a:r>
              <a:rPr lang="en-US">
                <a:latin typeface="Courier New" pitchFamily="-65" charset="0"/>
              </a:rPr>
              <a:t>argv</a:t>
            </a:r>
            <a:r>
              <a:rPr lang="en-US"/>
              <a:t> is a pointer to an array containing the arguments as strings (more on pointers later).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488113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 Syntax: Variable Declarations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924800" cy="5035550"/>
          </a:xfrm>
        </p:spPr>
        <p:txBody>
          <a:bodyPr/>
          <a:lstStyle/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Very similar to Java, but with a few minor but important differences</a:t>
            </a:r>
          </a:p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All variable declarations must go before they are used (at the beginning of the block)</a:t>
            </a:r>
            <a:r>
              <a:rPr lang="en-US" sz="2800">
                <a:solidFill>
                  <a:srgbClr val="800080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rPr>
              <a:t>*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</a:t>
            </a:r>
          </a:p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A variable may be initialized in its declaration; </a:t>
            </a:r>
            <a:r>
              <a:rPr lang="en-US" sz="2800">
                <a:solidFill>
                  <a:srgbClr val="008000"/>
                </a:solidFill>
                <a:ea typeface="ＭＳ Ｐゴシック" pitchFamily="-65" charset="-128"/>
                <a:cs typeface="ＭＳ Ｐゴシック" pitchFamily="-65" charset="-128"/>
              </a:rPr>
              <a:t>if not, it holds garbage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!</a:t>
            </a:r>
          </a:p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Examples of declarations:</a:t>
            </a:r>
          </a:p>
          <a:p>
            <a:pPr lvl="1"/>
            <a:r>
              <a:rPr lang="en-US" sz="2400">
                <a:latin typeface="Arial" pitchFamily="-65" charset="0"/>
              </a:rPr>
              <a:t>correct</a:t>
            </a:r>
            <a:r>
              <a:rPr lang="en-US" sz="2400">
                <a:latin typeface="Courier New" pitchFamily="-65" charset="0"/>
              </a:rPr>
              <a:t>: {</a:t>
            </a:r>
          </a:p>
          <a:p>
            <a:pPr lvl="1">
              <a:buFontTx/>
              <a:buNone/>
            </a:pPr>
            <a:r>
              <a:rPr lang="en-US" sz="2400">
                <a:latin typeface="Courier New" pitchFamily="-65" charset="0"/>
              </a:rPr>
              <a:t>				int a = 0, b = 10;</a:t>
            </a:r>
            <a:endParaRPr lang="en-US">
              <a:latin typeface="Courier New" pitchFamily="-65" charset="0"/>
            </a:endParaRPr>
          </a:p>
          <a:p>
            <a:pPr lvl="1">
              <a:buFontTx/>
              <a:buNone/>
            </a:pPr>
            <a:r>
              <a:rPr lang="en-US">
                <a:latin typeface="Courier New" pitchFamily="-65" charset="0"/>
              </a:rPr>
              <a:t>					...</a:t>
            </a:r>
            <a:endParaRPr lang="en-US" sz="2400"/>
          </a:p>
          <a:p>
            <a:pPr lvl="1"/>
            <a:r>
              <a:rPr lang="en-US" sz="2400">
                <a:solidFill>
                  <a:schemeClr val="accent1"/>
                </a:solidFill>
                <a:latin typeface="Arial" pitchFamily="-65" charset="0"/>
              </a:rPr>
              <a:t>Incorrect:</a:t>
            </a:r>
            <a:r>
              <a:rPr lang="en-US" sz="2400">
                <a:solidFill>
                  <a:srgbClr val="800080"/>
                </a:solidFill>
                <a:latin typeface="Arial" pitchFamily="-65" charset="0"/>
              </a:rPr>
              <a:t>*</a:t>
            </a:r>
            <a:r>
              <a:rPr lang="en-US" sz="2400">
                <a:latin typeface="Courier New" pitchFamily="-65" charset="0"/>
              </a:rPr>
              <a:t> for (int i = 0; i &lt; 10; i++)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008063" y="6172200"/>
            <a:ext cx="5130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rgbClr val="800080"/>
                </a:solidFill>
              </a:rPr>
              <a:t>*C99 overcomes  these limitations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3622675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Address vs. Value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5259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Consider memory to be a single huge array:</a:t>
            </a:r>
          </a:p>
          <a:p>
            <a:pPr lvl="1"/>
            <a:r>
              <a:rPr lang="en-US"/>
              <a:t>Each cell of the array has an address associated with it.</a:t>
            </a:r>
          </a:p>
          <a:p>
            <a:pPr lvl="1"/>
            <a:r>
              <a:rPr lang="en-US"/>
              <a:t>Each cell also stores some value.</a:t>
            </a:r>
          </a:p>
          <a:p>
            <a:pPr lvl="1"/>
            <a:r>
              <a:rPr lang="en-US"/>
              <a:t>Do you think they use signed or unsigned numbers? Negative address?!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Don’t confuse the </a:t>
            </a:r>
            <a:r>
              <a:rPr lang="en-US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address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referring to a memory location with the </a:t>
            </a:r>
            <a:r>
              <a:rPr lang="en-US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value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stored in that location.</a:t>
            </a:r>
          </a:p>
        </p:txBody>
      </p:sp>
      <p:grpSp>
        <p:nvGrpSpPr>
          <p:cNvPr id="35844" name="Group 4"/>
          <p:cNvGrpSpPr>
            <a:grpSpLocks/>
          </p:cNvGrpSpPr>
          <p:nvPr/>
        </p:nvGrpSpPr>
        <p:grpSpPr bwMode="auto">
          <a:xfrm>
            <a:off x="457200" y="5692775"/>
            <a:ext cx="6875463" cy="631825"/>
            <a:chOff x="288" y="3216"/>
            <a:chExt cx="4331" cy="398"/>
          </a:xfrm>
        </p:grpSpPr>
        <p:sp>
          <p:nvSpPr>
            <p:cNvPr id="35846" name="Rectangle 5"/>
            <p:cNvSpPr>
              <a:spLocks noChangeArrowheads="1"/>
            </p:cNvSpPr>
            <p:nvPr/>
          </p:nvSpPr>
          <p:spPr bwMode="auto">
            <a:xfrm>
              <a:off x="67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7" name="Rectangle 6"/>
            <p:cNvSpPr>
              <a:spLocks noChangeArrowheads="1"/>
            </p:cNvSpPr>
            <p:nvPr/>
          </p:nvSpPr>
          <p:spPr bwMode="auto">
            <a:xfrm>
              <a:off x="91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8" name="Rectangle 7"/>
            <p:cNvSpPr>
              <a:spLocks noChangeArrowheads="1"/>
            </p:cNvSpPr>
            <p:nvPr/>
          </p:nvSpPr>
          <p:spPr bwMode="auto">
            <a:xfrm>
              <a:off x="115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49" name="Rectangle 8"/>
            <p:cNvSpPr>
              <a:spLocks noChangeArrowheads="1"/>
            </p:cNvSpPr>
            <p:nvPr/>
          </p:nvSpPr>
          <p:spPr bwMode="auto">
            <a:xfrm>
              <a:off x="163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0" name="Rectangle 9"/>
            <p:cNvSpPr>
              <a:spLocks noChangeArrowheads="1"/>
            </p:cNvSpPr>
            <p:nvPr/>
          </p:nvSpPr>
          <p:spPr bwMode="auto">
            <a:xfrm>
              <a:off x="139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1" name="Rectangle 10"/>
            <p:cNvSpPr>
              <a:spLocks noChangeArrowheads="1"/>
            </p:cNvSpPr>
            <p:nvPr/>
          </p:nvSpPr>
          <p:spPr bwMode="auto">
            <a:xfrm>
              <a:off x="187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2" name="Rectangle 11"/>
            <p:cNvSpPr>
              <a:spLocks noChangeArrowheads="1"/>
            </p:cNvSpPr>
            <p:nvPr/>
          </p:nvSpPr>
          <p:spPr bwMode="auto">
            <a:xfrm>
              <a:off x="211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3" name="Rectangle 12"/>
            <p:cNvSpPr>
              <a:spLocks noChangeArrowheads="1"/>
            </p:cNvSpPr>
            <p:nvPr/>
          </p:nvSpPr>
          <p:spPr bwMode="auto">
            <a:xfrm>
              <a:off x="235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4" name="Rectangle 13"/>
            <p:cNvSpPr>
              <a:spLocks noChangeArrowheads="1"/>
            </p:cNvSpPr>
            <p:nvPr/>
          </p:nvSpPr>
          <p:spPr bwMode="auto">
            <a:xfrm>
              <a:off x="259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5" name="Rectangle 14"/>
            <p:cNvSpPr>
              <a:spLocks noChangeArrowheads="1"/>
            </p:cNvSpPr>
            <p:nvPr/>
          </p:nvSpPr>
          <p:spPr bwMode="auto">
            <a:xfrm>
              <a:off x="283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6" name="Rectangle 15"/>
            <p:cNvSpPr>
              <a:spLocks noChangeArrowheads="1"/>
            </p:cNvSpPr>
            <p:nvPr/>
          </p:nvSpPr>
          <p:spPr bwMode="auto">
            <a:xfrm>
              <a:off x="307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7" name="Rectangle 16"/>
            <p:cNvSpPr>
              <a:spLocks noChangeArrowheads="1"/>
            </p:cNvSpPr>
            <p:nvPr/>
          </p:nvSpPr>
          <p:spPr bwMode="auto">
            <a:xfrm>
              <a:off x="331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8" name="Rectangle 17"/>
            <p:cNvSpPr>
              <a:spLocks noChangeArrowheads="1"/>
            </p:cNvSpPr>
            <p:nvPr/>
          </p:nvSpPr>
          <p:spPr bwMode="auto">
            <a:xfrm>
              <a:off x="355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59" name="Rectangle 18"/>
            <p:cNvSpPr>
              <a:spLocks noChangeArrowheads="1"/>
            </p:cNvSpPr>
            <p:nvPr/>
          </p:nvSpPr>
          <p:spPr bwMode="auto">
            <a:xfrm>
              <a:off x="379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0" name="Rectangle 19"/>
            <p:cNvSpPr>
              <a:spLocks noChangeArrowheads="1"/>
            </p:cNvSpPr>
            <p:nvPr/>
          </p:nvSpPr>
          <p:spPr bwMode="auto">
            <a:xfrm>
              <a:off x="4032" y="3408"/>
              <a:ext cx="240" cy="19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861" name="Text Box 20"/>
            <p:cNvSpPr txBox="1">
              <a:spLocks noChangeArrowheads="1"/>
            </p:cNvSpPr>
            <p:nvPr/>
          </p:nvSpPr>
          <p:spPr bwMode="auto">
            <a:xfrm>
              <a:off x="1382" y="3383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accent2"/>
                  </a:solidFill>
                </a:rPr>
                <a:t>23</a:t>
              </a:r>
              <a:endParaRPr lang="en-US" sz="2000"/>
            </a:p>
          </p:txBody>
        </p:sp>
        <p:sp>
          <p:nvSpPr>
            <p:cNvPr id="35862" name="Text Box 21"/>
            <p:cNvSpPr txBox="1">
              <a:spLocks noChangeArrowheads="1"/>
            </p:cNvSpPr>
            <p:nvPr/>
          </p:nvSpPr>
          <p:spPr bwMode="auto">
            <a:xfrm>
              <a:off x="2822" y="3383"/>
              <a:ext cx="276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800">
                  <a:solidFill>
                    <a:schemeClr val="accent2"/>
                  </a:solidFill>
                </a:rPr>
                <a:t>42</a:t>
              </a:r>
              <a:endParaRPr lang="en-US" sz="2000"/>
            </a:p>
          </p:txBody>
        </p:sp>
        <p:sp>
          <p:nvSpPr>
            <p:cNvPr id="35863" name="Text Box 22"/>
            <p:cNvSpPr txBox="1">
              <a:spLocks noChangeArrowheads="1"/>
            </p:cNvSpPr>
            <p:nvPr/>
          </p:nvSpPr>
          <p:spPr bwMode="auto">
            <a:xfrm>
              <a:off x="4272" y="3273"/>
              <a:ext cx="347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 </a:t>
              </a:r>
              <a:r>
                <a:rPr lang="en-US" sz="2800">
                  <a:solidFill>
                    <a:schemeClr val="tx1"/>
                  </a:solidFill>
                </a:rPr>
                <a:t>...</a:t>
              </a:r>
              <a:endParaRPr lang="en-US" sz="2000"/>
            </a:p>
          </p:txBody>
        </p:sp>
        <p:sp>
          <p:nvSpPr>
            <p:cNvPr id="35864" name="Text Box 23"/>
            <p:cNvSpPr txBox="1">
              <a:spLocks noChangeArrowheads="1"/>
            </p:cNvSpPr>
            <p:nvPr/>
          </p:nvSpPr>
          <p:spPr bwMode="auto">
            <a:xfrm>
              <a:off x="288" y="3273"/>
              <a:ext cx="347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 </a:t>
              </a:r>
              <a:r>
                <a:rPr lang="en-US" sz="2800">
                  <a:solidFill>
                    <a:schemeClr val="tx1"/>
                  </a:solidFill>
                </a:rPr>
                <a:t>...</a:t>
              </a:r>
              <a:endParaRPr lang="en-US" sz="2000"/>
            </a:p>
          </p:txBody>
        </p:sp>
        <p:sp>
          <p:nvSpPr>
            <p:cNvPr id="35865" name="Text Box 24"/>
            <p:cNvSpPr txBox="1">
              <a:spLocks noChangeArrowheads="1"/>
            </p:cNvSpPr>
            <p:nvPr/>
          </p:nvSpPr>
          <p:spPr bwMode="auto">
            <a:xfrm>
              <a:off x="600" y="3216"/>
              <a:ext cx="1468" cy="2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1600"/>
                <a:t>101 102 103 104 105 ...</a:t>
              </a:r>
              <a:endParaRPr lang="en-US" sz="2000"/>
            </a:p>
          </p:txBody>
        </p:sp>
      </p:grpSp>
      <p:sp>
        <p:nvSpPr>
          <p:cNvPr id="35845" name="Rectangle 25"/>
          <p:cNvSpPr>
            <a:spLocks noChangeArrowheads="1"/>
          </p:cNvSpPr>
          <p:nvPr/>
        </p:nvSpPr>
        <p:spPr bwMode="auto">
          <a:xfrm>
            <a:off x="685800" y="838200"/>
            <a:ext cx="7848600" cy="2463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endParaRPr lang="en-US" sz="3200" b="1">
              <a:solidFill>
                <a:schemeClr val="tx1"/>
              </a:solidFill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endParaRPr lang="en-US" sz="3200" b="1">
              <a:solidFill>
                <a:schemeClr val="tx1"/>
              </a:solidFill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endParaRPr lang="en-US" sz="3200" b="1">
              <a:solidFill>
                <a:schemeClr val="tx1"/>
              </a:solidFill>
            </a:endParaRP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endParaRPr lang="en-US" sz="3200" b="1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1816100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Pointers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219392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An address refers to a particular memory location.  In other words, it </a:t>
            </a:r>
            <a:r>
              <a:rPr lang="en-US" u="sng">
                <a:ea typeface="ＭＳ Ｐゴシック" pitchFamily="-65" charset="-128"/>
                <a:cs typeface="ＭＳ Ｐゴシック" pitchFamily="-65" charset="-128"/>
              </a:rPr>
              <a:t>points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to a memory location.</a:t>
            </a:r>
          </a:p>
          <a:p>
            <a:r>
              <a:rPr lang="en-US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Pointer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: A variable that contains the </a:t>
            </a:r>
            <a:r>
              <a:rPr lang="en-US" u="sng">
                <a:ea typeface="ＭＳ Ｐゴシック" pitchFamily="-65" charset="-128"/>
                <a:cs typeface="ＭＳ Ｐゴシック" pitchFamily="-65" charset="-128"/>
              </a:rPr>
              <a:t>address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of a variable.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85800" y="4114800"/>
            <a:ext cx="7637463" cy="2062163"/>
            <a:chOff x="432" y="2599"/>
            <a:chExt cx="4811" cy="1299"/>
          </a:xfrm>
        </p:grpSpPr>
        <p:grpSp>
          <p:nvGrpSpPr>
            <p:cNvPr id="37896" name="Group 5"/>
            <p:cNvGrpSpPr>
              <a:grpSpLocks/>
            </p:cNvGrpSpPr>
            <p:nvPr/>
          </p:nvGrpSpPr>
          <p:grpSpPr bwMode="auto">
            <a:xfrm>
              <a:off x="912" y="3024"/>
              <a:ext cx="4331" cy="398"/>
              <a:chOff x="288" y="3216"/>
              <a:chExt cx="4331" cy="398"/>
            </a:xfrm>
          </p:grpSpPr>
          <p:sp>
            <p:nvSpPr>
              <p:cNvPr id="37903" name="Rectangle 6"/>
              <p:cNvSpPr>
                <a:spLocks noChangeArrowheads="1"/>
              </p:cNvSpPr>
              <p:nvPr/>
            </p:nvSpPr>
            <p:spPr bwMode="auto">
              <a:xfrm>
                <a:off x="67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4" name="Rectangle 7"/>
              <p:cNvSpPr>
                <a:spLocks noChangeArrowheads="1"/>
              </p:cNvSpPr>
              <p:nvPr/>
            </p:nvSpPr>
            <p:spPr bwMode="auto">
              <a:xfrm>
                <a:off x="91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5" name="Rectangle 8"/>
              <p:cNvSpPr>
                <a:spLocks noChangeArrowheads="1"/>
              </p:cNvSpPr>
              <p:nvPr/>
            </p:nvSpPr>
            <p:spPr bwMode="auto">
              <a:xfrm>
                <a:off x="115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6" name="Rectangle 9"/>
              <p:cNvSpPr>
                <a:spLocks noChangeArrowheads="1"/>
              </p:cNvSpPr>
              <p:nvPr/>
            </p:nvSpPr>
            <p:spPr bwMode="auto">
              <a:xfrm>
                <a:off x="163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7" name="Rectangle 10"/>
              <p:cNvSpPr>
                <a:spLocks noChangeArrowheads="1"/>
              </p:cNvSpPr>
              <p:nvPr/>
            </p:nvSpPr>
            <p:spPr bwMode="auto">
              <a:xfrm>
                <a:off x="139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8" name="Rectangle 11"/>
              <p:cNvSpPr>
                <a:spLocks noChangeArrowheads="1"/>
              </p:cNvSpPr>
              <p:nvPr/>
            </p:nvSpPr>
            <p:spPr bwMode="auto">
              <a:xfrm>
                <a:off x="187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09" name="Rectangle 12"/>
              <p:cNvSpPr>
                <a:spLocks noChangeArrowheads="1"/>
              </p:cNvSpPr>
              <p:nvPr/>
            </p:nvSpPr>
            <p:spPr bwMode="auto">
              <a:xfrm>
                <a:off x="211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0" name="Rectangle 13"/>
              <p:cNvSpPr>
                <a:spLocks noChangeArrowheads="1"/>
              </p:cNvSpPr>
              <p:nvPr/>
            </p:nvSpPr>
            <p:spPr bwMode="auto">
              <a:xfrm>
                <a:off x="235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1" name="Rectangle 14"/>
              <p:cNvSpPr>
                <a:spLocks noChangeArrowheads="1"/>
              </p:cNvSpPr>
              <p:nvPr/>
            </p:nvSpPr>
            <p:spPr bwMode="auto">
              <a:xfrm>
                <a:off x="259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2" name="Rectangle 15"/>
              <p:cNvSpPr>
                <a:spLocks noChangeArrowheads="1"/>
              </p:cNvSpPr>
              <p:nvPr/>
            </p:nvSpPr>
            <p:spPr bwMode="auto">
              <a:xfrm>
                <a:off x="283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3" name="Rectangle 16"/>
              <p:cNvSpPr>
                <a:spLocks noChangeArrowheads="1"/>
              </p:cNvSpPr>
              <p:nvPr/>
            </p:nvSpPr>
            <p:spPr bwMode="auto">
              <a:xfrm>
                <a:off x="307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4" name="Rectangle 17"/>
              <p:cNvSpPr>
                <a:spLocks noChangeArrowheads="1"/>
              </p:cNvSpPr>
              <p:nvPr/>
            </p:nvSpPr>
            <p:spPr bwMode="auto">
              <a:xfrm>
                <a:off x="331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5" name="Rectangle 18"/>
              <p:cNvSpPr>
                <a:spLocks noChangeArrowheads="1"/>
              </p:cNvSpPr>
              <p:nvPr/>
            </p:nvSpPr>
            <p:spPr bwMode="auto">
              <a:xfrm>
                <a:off x="355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6" name="Rectangle 19"/>
              <p:cNvSpPr>
                <a:spLocks noChangeArrowheads="1"/>
              </p:cNvSpPr>
              <p:nvPr/>
            </p:nvSpPr>
            <p:spPr bwMode="auto">
              <a:xfrm>
                <a:off x="379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7" name="Rectangle 20"/>
              <p:cNvSpPr>
                <a:spLocks noChangeArrowheads="1"/>
              </p:cNvSpPr>
              <p:nvPr/>
            </p:nvSpPr>
            <p:spPr bwMode="auto">
              <a:xfrm>
                <a:off x="4032" y="3408"/>
                <a:ext cx="240" cy="19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918" name="Text Box 21"/>
              <p:cNvSpPr txBox="1">
                <a:spLocks noChangeArrowheads="1"/>
              </p:cNvSpPr>
              <p:nvPr/>
            </p:nvSpPr>
            <p:spPr bwMode="auto">
              <a:xfrm>
                <a:off x="1382" y="3383"/>
                <a:ext cx="27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solidFill>
                      <a:schemeClr val="tx1"/>
                    </a:solidFill>
                  </a:rPr>
                  <a:t>23</a:t>
                </a:r>
                <a:endParaRPr lang="en-US" sz="2000"/>
              </a:p>
            </p:txBody>
          </p:sp>
          <p:sp>
            <p:nvSpPr>
              <p:cNvPr id="37919" name="Text Box 22"/>
              <p:cNvSpPr txBox="1">
                <a:spLocks noChangeArrowheads="1"/>
              </p:cNvSpPr>
              <p:nvPr/>
            </p:nvSpPr>
            <p:spPr bwMode="auto">
              <a:xfrm>
                <a:off x="2822" y="3383"/>
                <a:ext cx="276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800">
                    <a:solidFill>
                      <a:schemeClr val="tx1"/>
                    </a:solidFill>
                  </a:rPr>
                  <a:t>42</a:t>
                </a:r>
                <a:endParaRPr lang="en-US" sz="2000"/>
              </a:p>
            </p:txBody>
          </p:sp>
          <p:sp>
            <p:nvSpPr>
              <p:cNvPr id="37920" name="Text Box 23"/>
              <p:cNvSpPr txBox="1">
                <a:spLocks noChangeArrowheads="1"/>
              </p:cNvSpPr>
              <p:nvPr/>
            </p:nvSpPr>
            <p:spPr bwMode="auto">
              <a:xfrm>
                <a:off x="4272" y="3273"/>
                <a:ext cx="347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chemeClr val="tx1"/>
                    </a:solidFill>
                  </a:rPr>
                  <a:t> </a:t>
                </a:r>
                <a:r>
                  <a:rPr lang="en-US" sz="2800">
                    <a:solidFill>
                      <a:schemeClr val="tx1"/>
                    </a:solidFill>
                  </a:rPr>
                  <a:t>...</a:t>
                </a:r>
                <a:endParaRPr lang="en-US" sz="2000"/>
              </a:p>
            </p:txBody>
          </p:sp>
          <p:sp>
            <p:nvSpPr>
              <p:cNvPr id="37921" name="Text Box 24"/>
              <p:cNvSpPr txBox="1">
                <a:spLocks noChangeArrowheads="1"/>
              </p:cNvSpPr>
              <p:nvPr/>
            </p:nvSpPr>
            <p:spPr bwMode="auto">
              <a:xfrm>
                <a:off x="288" y="3273"/>
                <a:ext cx="347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000">
                    <a:solidFill>
                      <a:schemeClr val="tx1"/>
                    </a:solidFill>
                  </a:rPr>
                  <a:t> </a:t>
                </a:r>
                <a:r>
                  <a:rPr lang="en-US" sz="2800">
                    <a:solidFill>
                      <a:schemeClr val="tx1"/>
                    </a:solidFill>
                  </a:rPr>
                  <a:t>...</a:t>
                </a:r>
                <a:endParaRPr lang="en-US" sz="2000"/>
              </a:p>
            </p:txBody>
          </p:sp>
          <p:sp>
            <p:nvSpPr>
              <p:cNvPr id="37922" name="Text Box 25"/>
              <p:cNvSpPr txBox="1">
                <a:spLocks noChangeArrowheads="1"/>
              </p:cNvSpPr>
              <p:nvPr/>
            </p:nvSpPr>
            <p:spPr bwMode="auto">
              <a:xfrm>
                <a:off x="600" y="3216"/>
                <a:ext cx="1468" cy="212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1600">
                    <a:solidFill>
                      <a:schemeClr val="tx1"/>
                    </a:solidFill>
                  </a:rPr>
                  <a:t>101 102 103 104 105 ...</a:t>
                </a:r>
                <a:endParaRPr lang="en-US" sz="2000"/>
              </a:p>
            </p:txBody>
          </p:sp>
        </p:grpSp>
        <p:sp>
          <p:nvSpPr>
            <p:cNvPr id="37897" name="Text Box 26"/>
            <p:cNvSpPr txBox="1">
              <a:spLocks noChangeArrowheads="1"/>
            </p:cNvSpPr>
            <p:nvPr/>
          </p:nvSpPr>
          <p:spPr bwMode="auto">
            <a:xfrm>
              <a:off x="2044" y="3360"/>
              <a:ext cx="212" cy="2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chemeClr val="tx1"/>
                  </a:solidFill>
                </a:rPr>
                <a:t>x</a:t>
              </a:r>
              <a:endParaRPr lang="en-US" sz="2000"/>
            </a:p>
          </p:txBody>
        </p:sp>
        <p:sp>
          <p:nvSpPr>
            <p:cNvPr id="37898" name="Text Box 27"/>
            <p:cNvSpPr txBox="1">
              <a:spLocks noChangeArrowheads="1"/>
            </p:cNvSpPr>
            <p:nvPr/>
          </p:nvSpPr>
          <p:spPr bwMode="auto">
            <a:xfrm>
              <a:off x="3500" y="3367"/>
              <a:ext cx="19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y</a:t>
              </a:r>
              <a:endParaRPr lang="en-US" sz="2000"/>
            </a:p>
          </p:txBody>
        </p:sp>
        <p:cxnSp>
          <p:nvCxnSpPr>
            <p:cNvPr id="37899" name="AutoShape 28"/>
            <p:cNvCxnSpPr>
              <a:cxnSpLocks noChangeShapeType="1"/>
              <a:endCxn id="37922" idx="1"/>
            </p:cNvCxnSpPr>
            <p:nvPr/>
          </p:nvCxnSpPr>
          <p:spPr bwMode="auto">
            <a:xfrm>
              <a:off x="864" y="2880"/>
              <a:ext cx="360" cy="250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cxnSp>
          <p:nvCxnSpPr>
            <p:cNvPr id="37900" name="AutoShape 29"/>
            <p:cNvCxnSpPr>
              <a:cxnSpLocks noChangeShapeType="1"/>
            </p:cNvCxnSpPr>
            <p:nvPr/>
          </p:nvCxnSpPr>
          <p:spPr bwMode="auto">
            <a:xfrm flipV="1">
              <a:off x="960" y="3552"/>
              <a:ext cx="912" cy="240"/>
            </a:xfrm>
            <a:prstGeom prst="curvedConnector3">
              <a:avLst>
                <a:gd name="adj1" fmla="val 5000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  <p:sp>
          <p:nvSpPr>
            <p:cNvPr id="37901" name="Text Box 30"/>
            <p:cNvSpPr txBox="1">
              <a:spLocks noChangeArrowheads="1"/>
            </p:cNvSpPr>
            <p:nvPr/>
          </p:nvSpPr>
          <p:spPr bwMode="auto">
            <a:xfrm>
              <a:off x="614" y="2599"/>
              <a:ext cx="1441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Location (address)</a:t>
              </a:r>
              <a:endParaRPr lang="en-US" sz="2000"/>
            </a:p>
          </p:txBody>
        </p:sp>
        <p:sp>
          <p:nvSpPr>
            <p:cNvPr id="37902" name="Text Box 31"/>
            <p:cNvSpPr txBox="1">
              <a:spLocks noChangeArrowheads="1"/>
            </p:cNvSpPr>
            <p:nvPr/>
          </p:nvSpPr>
          <p:spPr bwMode="auto">
            <a:xfrm>
              <a:off x="432" y="3648"/>
              <a:ext cx="51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chemeClr val="tx1"/>
                  </a:solidFill>
                </a:rPr>
                <a:t>name</a:t>
              </a:r>
              <a:endParaRPr lang="en-US" sz="2000"/>
            </a:p>
          </p:txBody>
        </p:sp>
      </p:grpSp>
      <p:sp>
        <p:nvSpPr>
          <p:cNvPr id="1512480" name="Text Box 32"/>
          <p:cNvSpPr txBox="1">
            <a:spLocks noChangeArrowheads="1"/>
          </p:cNvSpPr>
          <p:nvPr/>
        </p:nvSpPr>
        <p:spPr bwMode="auto">
          <a:xfrm>
            <a:off x="7080250" y="5345113"/>
            <a:ext cx="325438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/>
              <a:t>p</a:t>
            </a:r>
          </a:p>
        </p:txBody>
      </p:sp>
      <p:sp>
        <p:nvSpPr>
          <p:cNvPr id="1512481" name="Text Box 33"/>
          <p:cNvSpPr txBox="1">
            <a:spLocks noChangeArrowheads="1"/>
          </p:cNvSpPr>
          <p:nvPr/>
        </p:nvSpPr>
        <p:spPr bwMode="auto">
          <a:xfrm>
            <a:off x="6902450" y="5065713"/>
            <a:ext cx="565150" cy="3667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800">
                <a:solidFill>
                  <a:schemeClr val="tx1"/>
                </a:solidFill>
              </a:rPr>
              <a:t>104</a:t>
            </a:r>
            <a:endParaRPr lang="en-US" sz="2000"/>
          </a:p>
        </p:txBody>
      </p:sp>
      <p:cxnSp>
        <p:nvCxnSpPr>
          <p:cNvPr id="1512482" name="AutoShape 34"/>
          <p:cNvCxnSpPr>
            <a:cxnSpLocks noChangeShapeType="1"/>
          </p:cNvCxnSpPr>
          <p:nvPr/>
        </p:nvCxnSpPr>
        <p:spPr bwMode="auto">
          <a:xfrm rot="5400000" flipH="1">
            <a:off x="5146675" y="3082925"/>
            <a:ext cx="265113" cy="3700463"/>
          </a:xfrm>
          <a:prstGeom prst="curvedConnector3">
            <a:avLst>
              <a:gd name="adj1" fmla="val 342514"/>
            </a:avLst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2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512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2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1512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2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12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2480" grpId="0" autoUpdateAnimBg="0"/>
      <p:bldP spid="151248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638175" y="200025"/>
            <a:ext cx="1816100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Pointers</a:t>
            </a:r>
          </a:p>
        </p:txBody>
      </p:sp>
      <p:sp>
        <p:nvSpPr>
          <p:cNvPr id="1514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1633538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How to create a pointer:</a:t>
            </a:r>
          </a:p>
          <a:p>
            <a:pPr marL="508000" lvl="1">
              <a:buFontTx/>
              <a:buNone/>
            </a:pPr>
            <a:r>
              <a:rPr lang="en-US">
                <a:latin typeface="Courier New" pitchFamily="-65" charset="0"/>
              </a:rPr>
              <a:t>&amp;</a:t>
            </a:r>
            <a:r>
              <a:rPr lang="en-US"/>
              <a:t> operator: get address of a variable</a:t>
            </a:r>
          </a:p>
          <a:p>
            <a:pPr>
              <a:buFont typeface="Times" pitchFamily="-65" charset="0"/>
              <a:buNone/>
            </a:pP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int *p, x; </a:t>
            </a:r>
            <a:endParaRPr lang="en-US">
              <a:ea typeface="ＭＳ Ｐゴシック" pitchFamily="-65" charset="-128"/>
              <a:cs typeface="ＭＳ Ｐゴシック" pitchFamily="-65" charset="-128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00400" y="1752600"/>
            <a:ext cx="3124200" cy="747713"/>
            <a:chOff x="2016" y="1104"/>
            <a:chExt cx="1968" cy="471"/>
          </a:xfrm>
        </p:grpSpPr>
        <p:grpSp>
          <p:nvGrpSpPr>
            <p:cNvPr id="39966" name="Group 5"/>
            <p:cNvGrpSpPr>
              <a:grpSpLocks/>
            </p:cNvGrpSpPr>
            <p:nvPr/>
          </p:nvGrpSpPr>
          <p:grpSpPr bwMode="auto">
            <a:xfrm>
              <a:off x="2016" y="1104"/>
              <a:ext cx="912" cy="471"/>
              <a:chOff x="96" y="1632"/>
              <a:chExt cx="912" cy="471"/>
            </a:xfrm>
          </p:grpSpPr>
          <p:sp>
            <p:nvSpPr>
              <p:cNvPr id="39971" name="Rectangle 6"/>
              <p:cNvSpPr>
                <a:spLocks noChangeArrowheads="1"/>
              </p:cNvSpPr>
              <p:nvPr/>
            </p:nvSpPr>
            <p:spPr bwMode="auto">
              <a:xfrm>
                <a:off x="384" y="1632"/>
                <a:ext cx="624" cy="43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72" name="Text Box 7"/>
              <p:cNvSpPr txBox="1">
                <a:spLocks noChangeArrowheads="1"/>
              </p:cNvSpPr>
              <p:nvPr/>
            </p:nvSpPr>
            <p:spPr bwMode="auto">
              <a:xfrm>
                <a:off x="96" y="177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p</a:t>
                </a:r>
                <a:endParaRPr lang="en-US" sz="2000"/>
              </a:p>
            </p:txBody>
          </p:sp>
          <p:sp>
            <p:nvSpPr>
              <p:cNvPr id="39973" name="Text Box 8"/>
              <p:cNvSpPr txBox="1">
                <a:spLocks noChangeArrowheads="1"/>
              </p:cNvSpPr>
              <p:nvPr/>
            </p:nvSpPr>
            <p:spPr bwMode="auto">
              <a:xfrm>
                <a:off x="576" y="177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?</a:t>
                </a:r>
                <a:endParaRPr lang="en-US" sz="2000"/>
              </a:p>
            </p:txBody>
          </p:sp>
        </p:grpSp>
        <p:grpSp>
          <p:nvGrpSpPr>
            <p:cNvPr id="39967" name="Group 9"/>
            <p:cNvGrpSpPr>
              <a:grpSpLocks/>
            </p:cNvGrpSpPr>
            <p:nvPr/>
          </p:nvGrpSpPr>
          <p:grpSpPr bwMode="auto">
            <a:xfrm>
              <a:off x="3072" y="1104"/>
              <a:ext cx="912" cy="471"/>
              <a:chOff x="96" y="1632"/>
              <a:chExt cx="912" cy="471"/>
            </a:xfrm>
          </p:grpSpPr>
          <p:sp>
            <p:nvSpPr>
              <p:cNvPr id="39968" name="Rectangle 10"/>
              <p:cNvSpPr>
                <a:spLocks noChangeArrowheads="1"/>
              </p:cNvSpPr>
              <p:nvPr/>
            </p:nvSpPr>
            <p:spPr bwMode="auto">
              <a:xfrm>
                <a:off x="384" y="1632"/>
                <a:ext cx="624" cy="432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69" name="Text Box 11"/>
              <p:cNvSpPr txBox="1">
                <a:spLocks noChangeArrowheads="1"/>
              </p:cNvSpPr>
              <p:nvPr/>
            </p:nvSpPr>
            <p:spPr bwMode="auto">
              <a:xfrm>
                <a:off x="96" y="177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x</a:t>
                </a:r>
                <a:endParaRPr lang="en-US" sz="2000"/>
              </a:p>
            </p:txBody>
          </p:sp>
          <p:sp>
            <p:nvSpPr>
              <p:cNvPr id="39970" name="Text Box 12"/>
              <p:cNvSpPr txBox="1">
                <a:spLocks noChangeArrowheads="1"/>
              </p:cNvSpPr>
              <p:nvPr/>
            </p:nvSpPr>
            <p:spPr bwMode="auto">
              <a:xfrm>
                <a:off x="576" y="177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  <a:latin typeface="Courier New" pitchFamily="-65" charset="0"/>
                  </a:rPr>
                  <a:t>?</a:t>
                </a:r>
                <a:endParaRPr lang="en-US" sz="2000"/>
              </a:p>
            </p:txBody>
          </p:sp>
        </p:grpSp>
      </p:grpSp>
      <p:grpSp>
        <p:nvGrpSpPr>
          <p:cNvPr id="5" name="Group 13"/>
          <p:cNvGrpSpPr>
            <a:grpSpLocks/>
          </p:cNvGrpSpPr>
          <p:nvPr/>
        </p:nvGrpSpPr>
        <p:grpSpPr bwMode="auto">
          <a:xfrm>
            <a:off x="838200" y="2667000"/>
            <a:ext cx="5486400" cy="747713"/>
            <a:chOff x="528" y="1680"/>
            <a:chExt cx="3456" cy="471"/>
          </a:xfrm>
        </p:grpSpPr>
        <p:sp>
          <p:nvSpPr>
            <p:cNvPr id="39956" name="Rectangle 14"/>
            <p:cNvSpPr>
              <a:spLocks noChangeArrowheads="1"/>
            </p:cNvSpPr>
            <p:nvPr/>
          </p:nvSpPr>
          <p:spPr bwMode="auto">
            <a:xfrm>
              <a:off x="528" y="1728"/>
              <a:ext cx="1200" cy="2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203200" indent="-203200">
                <a:lnSpc>
                  <a:spcPct val="75000"/>
                </a:lnSpc>
                <a:spcBef>
                  <a:spcPct val="65000"/>
                </a:spcBef>
                <a:buSzPct val="100000"/>
                <a:buFont typeface="Times" pitchFamily="-65" charset="0"/>
                <a:buNone/>
              </a:pPr>
              <a:r>
                <a:rPr lang="en-US" sz="3200" b="1">
                  <a:solidFill>
                    <a:schemeClr val="tx1"/>
                  </a:solidFill>
                  <a:latin typeface="Courier New" pitchFamily="-65" charset="0"/>
                </a:rPr>
                <a:t>x = 3; </a:t>
              </a:r>
              <a:endParaRPr lang="en-US" sz="3200" b="1">
                <a:solidFill>
                  <a:schemeClr val="tx1"/>
                </a:solidFill>
              </a:endParaRPr>
            </a:p>
          </p:txBody>
        </p:sp>
        <p:grpSp>
          <p:nvGrpSpPr>
            <p:cNvPr id="39957" name="Group 15"/>
            <p:cNvGrpSpPr>
              <a:grpSpLocks/>
            </p:cNvGrpSpPr>
            <p:nvPr/>
          </p:nvGrpSpPr>
          <p:grpSpPr bwMode="auto">
            <a:xfrm>
              <a:off x="2016" y="1680"/>
              <a:ext cx="1968" cy="471"/>
              <a:chOff x="2016" y="1584"/>
              <a:chExt cx="1968" cy="471"/>
            </a:xfrm>
          </p:grpSpPr>
          <p:grpSp>
            <p:nvGrpSpPr>
              <p:cNvPr id="39958" name="Group 16"/>
              <p:cNvGrpSpPr>
                <a:grpSpLocks/>
              </p:cNvGrpSpPr>
              <p:nvPr/>
            </p:nvGrpSpPr>
            <p:grpSpPr bwMode="auto">
              <a:xfrm>
                <a:off x="2016" y="1584"/>
                <a:ext cx="912" cy="471"/>
                <a:chOff x="96" y="1632"/>
                <a:chExt cx="912" cy="471"/>
              </a:xfrm>
            </p:grpSpPr>
            <p:sp>
              <p:nvSpPr>
                <p:cNvPr id="39963" name="Rectangle 17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96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p</a:t>
                  </a:r>
                  <a:endParaRPr lang="en-US" sz="2000"/>
                </a:p>
              </p:txBody>
            </p:sp>
            <p:sp>
              <p:nvSpPr>
                <p:cNvPr id="39965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57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?</a:t>
                  </a:r>
                  <a:endParaRPr lang="en-US" sz="2000"/>
                </a:p>
              </p:txBody>
            </p:sp>
          </p:grpSp>
          <p:grpSp>
            <p:nvGrpSpPr>
              <p:cNvPr id="39959" name="Group 20"/>
              <p:cNvGrpSpPr>
                <a:grpSpLocks/>
              </p:cNvGrpSpPr>
              <p:nvPr/>
            </p:nvGrpSpPr>
            <p:grpSpPr bwMode="auto">
              <a:xfrm>
                <a:off x="3072" y="1584"/>
                <a:ext cx="912" cy="471"/>
                <a:chOff x="96" y="1632"/>
                <a:chExt cx="912" cy="471"/>
              </a:xfrm>
            </p:grpSpPr>
            <p:sp>
              <p:nvSpPr>
                <p:cNvPr id="39960" name="Rectangle 21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961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x</a:t>
                  </a:r>
                  <a:endParaRPr lang="en-US" sz="2000"/>
                </a:p>
              </p:txBody>
            </p:sp>
            <p:sp>
              <p:nvSpPr>
                <p:cNvPr id="39962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57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3</a:t>
                  </a:r>
                  <a:endParaRPr lang="en-US" sz="2000"/>
                </a:p>
              </p:txBody>
            </p:sp>
          </p:grpSp>
        </p:grpSp>
      </p:grpSp>
      <p:grpSp>
        <p:nvGrpSpPr>
          <p:cNvPr id="9" name="Group 24"/>
          <p:cNvGrpSpPr>
            <a:grpSpLocks/>
          </p:cNvGrpSpPr>
          <p:nvPr/>
        </p:nvGrpSpPr>
        <p:grpSpPr bwMode="auto">
          <a:xfrm>
            <a:off x="838200" y="3505200"/>
            <a:ext cx="5486400" cy="823913"/>
            <a:chOff x="480" y="2208"/>
            <a:chExt cx="3456" cy="519"/>
          </a:xfrm>
        </p:grpSpPr>
        <p:sp>
          <p:nvSpPr>
            <p:cNvPr id="39945" name="Rectangle 25"/>
            <p:cNvSpPr>
              <a:spLocks noChangeArrowheads="1"/>
            </p:cNvSpPr>
            <p:nvPr/>
          </p:nvSpPr>
          <p:spPr bwMode="auto">
            <a:xfrm>
              <a:off x="480" y="2304"/>
              <a:ext cx="1200" cy="26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63500" tIns="25400" rIns="63500" bIns="25400">
              <a:prstTxWarp prst="textNoShape">
                <a:avLst/>
              </a:prstTxWarp>
              <a:spAutoFit/>
            </a:bodyPr>
            <a:lstStyle/>
            <a:p>
              <a:pPr marL="203200" indent="-203200">
                <a:lnSpc>
                  <a:spcPct val="75000"/>
                </a:lnSpc>
                <a:spcBef>
                  <a:spcPct val="65000"/>
                </a:spcBef>
                <a:buSzPct val="100000"/>
                <a:buFont typeface="Times" pitchFamily="-65" charset="0"/>
                <a:buNone/>
              </a:pPr>
              <a:r>
                <a:rPr lang="en-US" sz="3200" b="1">
                  <a:solidFill>
                    <a:schemeClr val="tx1"/>
                  </a:solidFill>
                  <a:latin typeface="Courier New" pitchFamily="-65" charset="0"/>
                </a:rPr>
                <a:t>p =&amp;x; </a:t>
              </a:r>
              <a:endParaRPr lang="en-US" sz="3200" b="1">
                <a:solidFill>
                  <a:schemeClr val="tx1"/>
                </a:solidFill>
              </a:endParaRPr>
            </a:p>
          </p:txBody>
        </p:sp>
        <p:grpSp>
          <p:nvGrpSpPr>
            <p:cNvPr id="39946" name="Group 26"/>
            <p:cNvGrpSpPr>
              <a:grpSpLocks/>
            </p:cNvGrpSpPr>
            <p:nvPr/>
          </p:nvGrpSpPr>
          <p:grpSpPr bwMode="auto">
            <a:xfrm>
              <a:off x="1968" y="2256"/>
              <a:ext cx="1968" cy="471"/>
              <a:chOff x="2016" y="1584"/>
              <a:chExt cx="1968" cy="471"/>
            </a:xfrm>
          </p:grpSpPr>
          <p:grpSp>
            <p:nvGrpSpPr>
              <p:cNvPr id="39948" name="Group 27"/>
              <p:cNvGrpSpPr>
                <a:grpSpLocks/>
              </p:cNvGrpSpPr>
              <p:nvPr/>
            </p:nvGrpSpPr>
            <p:grpSpPr bwMode="auto">
              <a:xfrm>
                <a:off x="2016" y="1584"/>
                <a:ext cx="912" cy="471"/>
                <a:chOff x="96" y="1632"/>
                <a:chExt cx="912" cy="471"/>
              </a:xfrm>
            </p:grpSpPr>
            <p:sp>
              <p:nvSpPr>
                <p:cNvPr id="39953" name="Rectangle 28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954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p</a:t>
                  </a:r>
                  <a:endParaRPr lang="en-US" sz="2000"/>
                </a:p>
              </p:txBody>
            </p:sp>
            <p:sp>
              <p:nvSpPr>
                <p:cNvPr id="39955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576" y="1818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endParaRPr lang="en-US" sz="2000"/>
                </a:p>
              </p:txBody>
            </p:sp>
          </p:grpSp>
          <p:grpSp>
            <p:nvGrpSpPr>
              <p:cNvPr id="39949" name="Group 31"/>
              <p:cNvGrpSpPr>
                <a:grpSpLocks/>
              </p:cNvGrpSpPr>
              <p:nvPr/>
            </p:nvGrpSpPr>
            <p:grpSpPr bwMode="auto">
              <a:xfrm>
                <a:off x="3072" y="1584"/>
                <a:ext cx="912" cy="471"/>
                <a:chOff x="96" y="1632"/>
                <a:chExt cx="912" cy="471"/>
              </a:xfrm>
            </p:grpSpPr>
            <p:sp>
              <p:nvSpPr>
                <p:cNvPr id="39950" name="Rectangle 32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9951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x</a:t>
                  </a:r>
                  <a:endParaRPr lang="en-US" sz="2000"/>
                </a:p>
              </p:txBody>
            </p:sp>
            <p:sp>
              <p:nvSpPr>
                <p:cNvPr id="39952" name="Text Box 34"/>
                <p:cNvSpPr txBox="1">
                  <a:spLocks noChangeArrowheads="1"/>
                </p:cNvSpPr>
                <p:nvPr/>
              </p:nvSpPr>
              <p:spPr bwMode="auto">
                <a:xfrm>
                  <a:off x="57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3</a:t>
                  </a:r>
                  <a:endParaRPr lang="en-US" sz="2000"/>
                </a:p>
              </p:txBody>
            </p:sp>
          </p:grpSp>
        </p:grpSp>
        <p:sp>
          <p:nvSpPr>
            <p:cNvPr id="39947" name="Freeform 35"/>
            <p:cNvSpPr>
              <a:spLocks/>
            </p:cNvSpPr>
            <p:nvPr/>
          </p:nvSpPr>
          <p:spPr bwMode="auto">
            <a:xfrm>
              <a:off x="2544" y="2208"/>
              <a:ext cx="720" cy="288"/>
            </a:xfrm>
            <a:custGeom>
              <a:avLst/>
              <a:gdLst>
                <a:gd name="T0" fmla="*/ 0 w 720"/>
                <a:gd name="T1" fmla="*/ 137 h 392"/>
                <a:gd name="T2" fmla="*/ 384 w 720"/>
                <a:gd name="T3" fmla="*/ 3 h 392"/>
                <a:gd name="T4" fmla="*/ 720 w 720"/>
                <a:gd name="T5" fmla="*/ 156 h 392"/>
                <a:gd name="T6" fmla="*/ 0 60000 65536"/>
                <a:gd name="T7" fmla="*/ 0 60000 65536"/>
                <a:gd name="T8" fmla="*/ 0 60000 65536"/>
                <a:gd name="T9" fmla="*/ 0 w 720"/>
                <a:gd name="T10" fmla="*/ 0 h 392"/>
                <a:gd name="T11" fmla="*/ 720 w 720"/>
                <a:gd name="T12" fmla="*/ 392 h 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392">
                  <a:moveTo>
                    <a:pt x="0" y="344"/>
                  </a:moveTo>
                  <a:cubicBezTo>
                    <a:pt x="132" y="172"/>
                    <a:pt x="264" y="0"/>
                    <a:pt x="384" y="8"/>
                  </a:cubicBezTo>
                  <a:cubicBezTo>
                    <a:pt x="504" y="16"/>
                    <a:pt x="612" y="204"/>
                    <a:pt x="720" y="392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14532" name="Rectangle 36"/>
          <p:cNvSpPr>
            <a:spLocks noChangeArrowheads="1"/>
          </p:cNvSpPr>
          <p:nvPr/>
        </p:nvSpPr>
        <p:spPr bwMode="auto">
          <a:xfrm>
            <a:off x="228600" y="4419600"/>
            <a:ext cx="8915400" cy="16335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Char char="•"/>
            </a:pPr>
            <a:r>
              <a:rPr lang="en-US" sz="3200" b="1">
                <a:solidFill>
                  <a:schemeClr val="tx1"/>
                </a:solidFill>
              </a:rPr>
              <a:t>How get a value pointed to?</a:t>
            </a:r>
          </a:p>
          <a:p>
            <a:pPr marL="5080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800" b="1">
                <a:solidFill>
                  <a:srgbClr val="0D407F"/>
                </a:solidFill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* </a:t>
            </a:r>
            <a:r>
              <a:rPr lang="en-US" sz="2800" b="1">
                <a:solidFill>
                  <a:srgbClr val="0D407F"/>
                </a:solidFill>
                <a:ea typeface="ＭＳ Ｐゴシック" pitchFamily="-65" charset="-128"/>
                <a:cs typeface="ＭＳ Ｐゴシック" pitchFamily="-65" charset="-128"/>
              </a:rPr>
              <a:t>“dereference operator”: get value pointed to</a:t>
            </a:r>
          </a:p>
          <a:p>
            <a:pPr marL="203200" indent="-203200">
              <a:lnSpc>
                <a:spcPct val="75000"/>
              </a:lnSpc>
              <a:spcBef>
                <a:spcPct val="65000"/>
              </a:spcBef>
              <a:buSzPct val="100000"/>
              <a:buFont typeface="Times" pitchFamily="-65" charset="0"/>
              <a:buNone/>
            </a:pPr>
            <a:r>
              <a:rPr lang="en-US" sz="3200" b="1">
                <a:solidFill>
                  <a:schemeClr val="tx1"/>
                </a:solidFill>
                <a:latin typeface="Courier New" pitchFamily="-65" charset="0"/>
              </a:rPr>
              <a:t>	printf(“p points to %d\n”,*p); </a:t>
            </a:r>
            <a:endParaRPr lang="en-US" sz="3200" b="1">
              <a:solidFill>
                <a:schemeClr val="tx1"/>
              </a:solidFill>
            </a:endParaRPr>
          </a:p>
        </p:txBody>
      </p:sp>
      <p:sp>
        <p:nvSpPr>
          <p:cNvPr id="1514533" name="Text Box 37"/>
          <p:cNvSpPr txBox="1">
            <a:spLocks noChangeArrowheads="1"/>
          </p:cNvSpPr>
          <p:nvPr/>
        </p:nvSpPr>
        <p:spPr bwMode="auto">
          <a:xfrm>
            <a:off x="6477000" y="1889125"/>
            <a:ext cx="2667000" cy="25304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/>
              <a:t>Note the “*” gets used 2 different ways in this example.  In the  declaration to indicate that </a:t>
            </a:r>
            <a:r>
              <a:rPr lang="en-US" sz="2000" b="1">
                <a:latin typeface="Courier New" pitchFamily="-65" charset="0"/>
              </a:rPr>
              <a:t>p</a:t>
            </a:r>
            <a:r>
              <a:rPr lang="en-US" sz="2000"/>
              <a:t> is going to be a pointer,  and in the </a:t>
            </a:r>
            <a:r>
              <a:rPr lang="en-US" sz="2000" b="1">
                <a:latin typeface="Courier New" pitchFamily="-65" charset="0"/>
              </a:rPr>
              <a:t>printf</a:t>
            </a:r>
            <a:r>
              <a:rPr lang="en-US" sz="2000"/>
              <a:t> to get the value pointed to by </a:t>
            </a:r>
            <a:r>
              <a:rPr lang="en-US" sz="2000" b="1">
                <a:latin typeface="Courier New" pitchFamily="-65" charset="0"/>
              </a:rPr>
              <a:t>p</a:t>
            </a:r>
            <a:r>
              <a:rPr lang="en-US" sz="20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5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5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45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4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514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4499" grpId="0" build="p" autoUpdateAnimBg="0"/>
      <p:bldP spid="1514532" grpId="0" build="p" autoUpdateAnimBg="0"/>
      <p:bldP spid="151453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211138"/>
            <a:ext cx="1816100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Pointers</a:t>
            </a:r>
          </a:p>
        </p:txBody>
      </p:sp>
      <p:sp>
        <p:nvSpPr>
          <p:cNvPr id="151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1485900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How to change a variable pointed to?</a:t>
            </a:r>
          </a:p>
          <a:p>
            <a:pPr marL="508000" lvl="1"/>
            <a:r>
              <a:rPr lang="en-US"/>
              <a:t>Use dereference </a:t>
            </a:r>
            <a:r>
              <a:rPr lang="en-US">
                <a:latin typeface="Courier New" pitchFamily="-65" charset="0"/>
              </a:rPr>
              <a:t>*</a:t>
            </a:r>
            <a:r>
              <a:rPr lang="en-US"/>
              <a:t> operator on left of </a:t>
            </a:r>
            <a:r>
              <a:rPr lang="en-US">
                <a:latin typeface="Courier New" pitchFamily="-65" charset="0"/>
              </a:rPr>
              <a:t>=</a:t>
            </a:r>
          </a:p>
          <a:p>
            <a:pPr marL="508000" lvl="1"/>
            <a:endParaRPr lang="en-US">
              <a:latin typeface="Courier New" pitchFamily="-65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3200400" y="3276600"/>
            <a:ext cx="3124200" cy="823913"/>
            <a:chOff x="2016" y="2064"/>
            <a:chExt cx="1968" cy="519"/>
          </a:xfrm>
        </p:grpSpPr>
        <p:grpSp>
          <p:nvGrpSpPr>
            <p:cNvPr id="42001" name="Group 5"/>
            <p:cNvGrpSpPr>
              <a:grpSpLocks/>
            </p:cNvGrpSpPr>
            <p:nvPr/>
          </p:nvGrpSpPr>
          <p:grpSpPr bwMode="auto">
            <a:xfrm>
              <a:off x="2016" y="2112"/>
              <a:ext cx="1968" cy="471"/>
              <a:chOff x="2016" y="1104"/>
              <a:chExt cx="1968" cy="471"/>
            </a:xfrm>
          </p:grpSpPr>
          <p:grpSp>
            <p:nvGrpSpPr>
              <p:cNvPr id="42003" name="Group 6"/>
              <p:cNvGrpSpPr>
                <a:grpSpLocks/>
              </p:cNvGrpSpPr>
              <p:nvPr/>
            </p:nvGrpSpPr>
            <p:grpSpPr bwMode="auto">
              <a:xfrm>
                <a:off x="2016" y="1104"/>
                <a:ext cx="912" cy="471"/>
                <a:chOff x="96" y="1632"/>
                <a:chExt cx="912" cy="471"/>
              </a:xfrm>
            </p:grpSpPr>
            <p:sp>
              <p:nvSpPr>
                <p:cNvPr id="42008" name="Rectangle 7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09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p</a:t>
                  </a:r>
                  <a:endParaRPr lang="en-US" sz="2000"/>
                </a:p>
              </p:txBody>
            </p:sp>
            <p:sp>
              <p:nvSpPr>
                <p:cNvPr id="42010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576" y="1818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endParaRPr lang="en-US" sz="2000"/>
                </a:p>
              </p:txBody>
            </p:sp>
          </p:grpSp>
          <p:grpSp>
            <p:nvGrpSpPr>
              <p:cNvPr id="42004" name="Group 10"/>
              <p:cNvGrpSpPr>
                <a:grpSpLocks/>
              </p:cNvGrpSpPr>
              <p:nvPr/>
            </p:nvGrpSpPr>
            <p:grpSpPr bwMode="auto">
              <a:xfrm>
                <a:off x="3072" y="1104"/>
                <a:ext cx="912" cy="471"/>
                <a:chOff x="96" y="1632"/>
                <a:chExt cx="912" cy="471"/>
              </a:xfrm>
            </p:grpSpPr>
            <p:sp>
              <p:nvSpPr>
                <p:cNvPr id="42005" name="Rectangle 11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2006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x</a:t>
                  </a:r>
                  <a:endParaRPr lang="en-US" sz="2000"/>
                </a:p>
              </p:txBody>
            </p:sp>
            <p:sp>
              <p:nvSpPr>
                <p:cNvPr id="4200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57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5</a:t>
                  </a:r>
                  <a:endParaRPr lang="en-US" sz="2000"/>
                </a:p>
              </p:txBody>
            </p:sp>
          </p:grpSp>
        </p:grpSp>
        <p:sp>
          <p:nvSpPr>
            <p:cNvPr id="42002" name="Freeform 14"/>
            <p:cNvSpPr>
              <a:spLocks/>
            </p:cNvSpPr>
            <p:nvPr/>
          </p:nvSpPr>
          <p:spPr bwMode="auto">
            <a:xfrm>
              <a:off x="2640" y="2064"/>
              <a:ext cx="720" cy="288"/>
            </a:xfrm>
            <a:custGeom>
              <a:avLst/>
              <a:gdLst>
                <a:gd name="T0" fmla="*/ 0 w 720"/>
                <a:gd name="T1" fmla="*/ 137 h 392"/>
                <a:gd name="T2" fmla="*/ 384 w 720"/>
                <a:gd name="T3" fmla="*/ 3 h 392"/>
                <a:gd name="T4" fmla="*/ 720 w 720"/>
                <a:gd name="T5" fmla="*/ 156 h 392"/>
                <a:gd name="T6" fmla="*/ 0 60000 65536"/>
                <a:gd name="T7" fmla="*/ 0 60000 65536"/>
                <a:gd name="T8" fmla="*/ 0 60000 65536"/>
                <a:gd name="T9" fmla="*/ 0 w 720"/>
                <a:gd name="T10" fmla="*/ 0 h 392"/>
                <a:gd name="T11" fmla="*/ 720 w 720"/>
                <a:gd name="T12" fmla="*/ 392 h 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392">
                  <a:moveTo>
                    <a:pt x="0" y="344"/>
                  </a:moveTo>
                  <a:cubicBezTo>
                    <a:pt x="132" y="172"/>
                    <a:pt x="264" y="0"/>
                    <a:pt x="384" y="8"/>
                  </a:cubicBezTo>
                  <a:cubicBezTo>
                    <a:pt x="504" y="16"/>
                    <a:pt x="612" y="204"/>
                    <a:pt x="720" y="392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515535" name="Rectangle 15"/>
          <p:cNvSpPr>
            <a:spLocks noChangeArrowheads="1"/>
          </p:cNvSpPr>
          <p:nvPr/>
        </p:nvSpPr>
        <p:spPr bwMode="auto">
          <a:xfrm>
            <a:off x="990600" y="3505200"/>
            <a:ext cx="1830388" cy="579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3200" b="1">
                <a:solidFill>
                  <a:schemeClr val="tx1"/>
                </a:solidFill>
                <a:latin typeface="Courier New" pitchFamily="-65" charset="0"/>
              </a:rPr>
              <a:t>*p = 5</a:t>
            </a:r>
            <a:r>
              <a:rPr lang="en-US" sz="2400">
                <a:solidFill>
                  <a:schemeClr val="tx1"/>
                </a:solidFill>
                <a:latin typeface="Courier New" pitchFamily="-65" charset="0"/>
              </a:rPr>
              <a:t>;</a:t>
            </a:r>
          </a:p>
        </p:txBody>
      </p:sp>
      <p:grpSp>
        <p:nvGrpSpPr>
          <p:cNvPr id="6" name="Group 16"/>
          <p:cNvGrpSpPr>
            <a:grpSpLocks/>
          </p:cNvGrpSpPr>
          <p:nvPr/>
        </p:nvGrpSpPr>
        <p:grpSpPr bwMode="auto">
          <a:xfrm>
            <a:off x="3200400" y="1905000"/>
            <a:ext cx="3124200" cy="823913"/>
            <a:chOff x="2016" y="1200"/>
            <a:chExt cx="1968" cy="519"/>
          </a:xfrm>
        </p:grpSpPr>
        <p:grpSp>
          <p:nvGrpSpPr>
            <p:cNvPr id="41991" name="Group 17"/>
            <p:cNvGrpSpPr>
              <a:grpSpLocks/>
            </p:cNvGrpSpPr>
            <p:nvPr/>
          </p:nvGrpSpPr>
          <p:grpSpPr bwMode="auto">
            <a:xfrm>
              <a:off x="2016" y="1248"/>
              <a:ext cx="1968" cy="471"/>
              <a:chOff x="2016" y="1104"/>
              <a:chExt cx="1968" cy="471"/>
            </a:xfrm>
          </p:grpSpPr>
          <p:grpSp>
            <p:nvGrpSpPr>
              <p:cNvPr id="41993" name="Group 18"/>
              <p:cNvGrpSpPr>
                <a:grpSpLocks/>
              </p:cNvGrpSpPr>
              <p:nvPr/>
            </p:nvGrpSpPr>
            <p:grpSpPr bwMode="auto">
              <a:xfrm>
                <a:off x="2016" y="1104"/>
                <a:ext cx="912" cy="471"/>
                <a:chOff x="96" y="1632"/>
                <a:chExt cx="912" cy="471"/>
              </a:xfrm>
            </p:grpSpPr>
            <p:sp>
              <p:nvSpPr>
                <p:cNvPr id="41998" name="Rectangle 19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999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p</a:t>
                  </a:r>
                  <a:endParaRPr lang="en-US" sz="2000"/>
                </a:p>
              </p:txBody>
            </p:sp>
            <p:sp>
              <p:nvSpPr>
                <p:cNvPr id="42000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576" y="1818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endParaRPr lang="en-US" sz="2000"/>
                </a:p>
              </p:txBody>
            </p:sp>
          </p:grpSp>
          <p:grpSp>
            <p:nvGrpSpPr>
              <p:cNvPr id="41994" name="Group 22"/>
              <p:cNvGrpSpPr>
                <a:grpSpLocks/>
              </p:cNvGrpSpPr>
              <p:nvPr/>
            </p:nvGrpSpPr>
            <p:grpSpPr bwMode="auto">
              <a:xfrm>
                <a:off x="3072" y="1104"/>
                <a:ext cx="912" cy="471"/>
                <a:chOff x="96" y="1632"/>
                <a:chExt cx="912" cy="471"/>
              </a:xfrm>
            </p:grpSpPr>
            <p:sp>
              <p:nvSpPr>
                <p:cNvPr id="41995" name="Rectangle 23"/>
                <p:cNvSpPr>
                  <a:spLocks noChangeArrowheads="1"/>
                </p:cNvSpPr>
                <p:nvPr/>
              </p:nvSpPr>
              <p:spPr bwMode="auto">
                <a:xfrm>
                  <a:off x="384" y="1632"/>
                  <a:ext cx="624" cy="432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41996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9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x</a:t>
                  </a:r>
                  <a:endParaRPr lang="en-US" sz="2000"/>
                </a:p>
              </p:txBody>
            </p:sp>
            <p:sp>
              <p:nvSpPr>
                <p:cNvPr id="41997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576" y="1776"/>
                  <a:ext cx="250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3</a:t>
                  </a:r>
                  <a:endParaRPr lang="en-US" sz="2000"/>
                </a:p>
              </p:txBody>
            </p:sp>
          </p:grpSp>
        </p:grpSp>
        <p:sp>
          <p:nvSpPr>
            <p:cNvPr id="41992" name="Freeform 26"/>
            <p:cNvSpPr>
              <a:spLocks/>
            </p:cNvSpPr>
            <p:nvPr/>
          </p:nvSpPr>
          <p:spPr bwMode="auto">
            <a:xfrm>
              <a:off x="2640" y="1200"/>
              <a:ext cx="720" cy="288"/>
            </a:xfrm>
            <a:custGeom>
              <a:avLst/>
              <a:gdLst>
                <a:gd name="T0" fmla="*/ 0 w 720"/>
                <a:gd name="T1" fmla="*/ 137 h 392"/>
                <a:gd name="T2" fmla="*/ 384 w 720"/>
                <a:gd name="T3" fmla="*/ 3 h 392"/>
                <a:gd name="T4" fmla="*/ 720 w 720"/>
                <a:gd name="T5" fmla="*/ 156 h 392"/>
                <a:gd name="T6" fmla="*/ 0 60000 65536"/>
                <a:gd name="T7" fmla="*/ 0 60000 65536"/>
                <a:gd name="T8" fmla="*/ 0 60000 65536"/>
                <a:gd name="T9" fmla="*/ 0 w 720"/>
                <a:gd name="T10" fmla="*/ 0 h 392"/>
                <a:gd name="T11" fmla="*/ 720 w 720"/>
                <a:gd name="T12" fmla="*/ 392 h 39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720" h="392">
                  <a:moveTo>
                    <a:pt x="0" y="344"/>
                  </a:moveTo>
                  <a:cubicBezTo>
                    <a:pt x="132" y="172"/>
                    <a:pt x="264" y="0"/>
                    <a:pt x="384" y="8"/>
                  </a:cubicBezTo>
                  <a:cubicBezTo>
                    <a:pt x="504" y="16"/>
                    <a:pt x="612" y="204"/>
                    <a:pt x="720" y="392"/>
                  </a:cubicBezTo>
                </a:path>
              </a:pathLst>
            </a:custGeom>
            <a:noFill/>
            <a:ln w="57150">
              <a:solidFill>
                <a:schemeClr val="accent1"/>
              </a:solidFill>
              <a:round/>
              <a:headEnd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5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55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515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23" grpId="0" build="p" autoUpdateAnimBg="0"/>
      <p:bldP spid="151553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6604000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Pointers and Parameter Passing</a:t>
            </a:r>
          </a:p>
        </p:txBody>
      </p:sp>
      <p:sp>
        <p:nvSpPr>
          <p:cNvPr id="151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5080000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Java and C pass parameters “by value”</a:t>
            </a:r>
          </a:p>
          <a:p>
            <a:pPr marL="508000" lvl="1"/>
            <a:r>
              <a:rPr lang="en-US"/>
              <a:t>procedure/function/method gets a copy of the parameter, so changing the copy cannot change the original</a:t>
            </a:r>
          </a:p>
          <a:p>
            <a:pPr marL="508000" lvl="1">
              <a:buFontTx/>
              <a:buNone/>
            </a:pPr>
            <a:r>
              <a:rPr lang="en-US">
                <a:latin typeface="Courier New" pitchFamily="-65" charset="0"/>
              </a:rPr>
              <a:t> </a:t>
            </a:r>
            <a:r>
              <a:rPr lang="en-US">
                <a:solidFill>
                  <a:schemeClr val="tx1"/>
                </a:solidFill>
                <a:latin typeface="Courier New" pitchFamily="-65" charset="0"/>
              </a:rPr>
              <a:t>void addOne (int x) {</a:t>
            </a:r>
            <a:br>
              <a:rPr lang="en-US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>
                <a:solidFill>
                  <a:schemeClr val="tx1"/>
                </a:solidFill>
                <a:latin typeface="Courier New" pitchFamily="-65" charset="0"/>
              </a:rPr>
              <a:t>	 x = x + 1;</a:t>
            </a:r>
            <a:br>
              <a:rPr lang="en-US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>
                <a:solidFill>
                  <a:schemeClr val="tx1"/>
                </a:solidFill>
                <a:latin typeface="Courier New" pitchFamily="-65" charset="0"/>
              </a:rPr>
              <a:t>}</a:t>
            </a:r>
          </a:p>
          <a:p>
            <a:pPr marL="508000" lvl="1">
              <a:buFontTx/>
              <a:buNone/>
            </a:pPr>
            <a:r>
              <a:rPr lang="en-US">
                <a:solidFill>
                  <a:schemeClr val="tx1"/>
                </a:solidFill>
                <a:latin typeface="Courier New" pitchFamily="-65" charset="0"/>
              </a:rPr>
              <a:t> int y = 3;</a:t>
            </a:r>
          </a:p>
          <a:p>
            <a:pPr marL="508000" lvl="1">
              <a:buFontTx/>
              <a:buNone/>
            </a:pPr>
            <a:r>
              <a:rPr lang="en-US">
                <a:solidFill>
                  <a:schemeClr val="tx1"/>
                </a:solidFill>
                <a:latin typeface="Courier New" pitchFamily="-65" charset="0"/>
              </a:rPr>
              <a:t> addOne(y);</a:t>
            </a:r>
            <a:endParaRPr lang="en-US">
              <a:latin typeface="Courier New" pitchFamily="-65" charset="0"/>
            </a:endParaRPr>
          </a:p>
          <a:p>
            <a:pPr marL="508000" lvl="1">
              <a:buFontTx/>
              <a:buNone/>
            </a:pPr>
            <a:endParaRPr lang="en-US">
              <a:latin typeface="Courier New" pitchFamily="-65" charset="0"/>
            </a:endParaRPr>
          </a:p>
          <a:p>
            <a:pPr marL="508000" lvl="1">
              <a:buFontTx/>
              <a:buNone/>
            </a:pPr>
            <a:r>
              <a:rPr lang="en-US">
                <a:solidFill>
                  <a:schemeClr val="accent1"/>
                </a:solidFill>
                <a:latin typeface="Courier New" pitchFamily="-65" charset="0"/>
              </a:rPr>
              <a:t>y </a:t>
            </a:r>
            <a:r>
              <a:rPr lang="en-US">
                <a:solidFill>
                  <a:schemeClr val="accent1"/>
                </a:solidFill>
                <a:latin typeface="Arial" pitchFamily="-65" charset="0"/>
              </a:rPr>
              <a:t>is still = 3</a:t>
            </a:r>
            <a:endParaRPr lang="en-US">
              <a:latin typeface="Arial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65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6547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581025" y="211138"/>
            <a:ext cx="6604000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Pointers and Parameter Passing</a:t>
            </a:r>
          </a:p>
        </p:txBody>
      </p:sp>
      <p:sp>
        <p:nvSpPr>
          <p:cNvPr id="151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38200"/>
            <a:ext cx="8686800" cy="435292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How to get a function to change a value?</a:t>
            </a:r>
          </a:p>
          <a:p>
            <a:pPr marL="508000" lvl="1">
              <a:buFontTx/>
              <a:buNone/>
            </a:pPr>
            <a:r>
              <a:rPr lang="en-US">
                <a:latin typeface="Courier New" pitchFamily="-65" charset="0"/>
              </a:rPr>
              <a:t> </a:t>
            </a:r>
            <a:r>
              <a:rPr lang="en-US">
                <a:solidFill>
                  <a:schemeClr val="tx1"/>
                </a:solidFill>
                <a:latin typeface="Courier New" pitchFamily="-65" charset="0"/>
              </a:rPr>
              <a:t>void addOne (int *p) {</a:t>
            </a:r>
            <a:br>
              <a:rPr lang="en-US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>
                <a:solidFill>
                  <a:schemeClr val="tx1"/>
                </a:solidFill>
                <a:latin typeface="Courier New" pitchFamily="-65" charset="0"/>
              </a:rPr>
              <a:t>	*p = *p + 1;</a:t>
            </a:r>
            <a:br>
              <a:rPr lang="en-US">
                <a:solidFill>
                  <a:schemeClr val="tx1"/>
                </a:solidFill>
                <a:latin typeface="Courier New" pitchFamily="-65" charset="0"/>
              </a:rPr>
            </a:br>
            <a:r>
              <a:rPr lang="en-US">
                <a:solidFill>
                  <a:schemeClr val="tx1"/>
                </a:solidFill>
                <a:latin typeface="Courier New" pitchFamily="-65" charset="0"/>
              </a:rPr>
              <a:t>}</a:t>
            </a:r>
          </a:p>
          <a:p>
            <a:pPr marL="508000" lvl="1">
              <a:buFontTx/>
              <a:buNone/>
            </a:pPr>
            <a:r>
              <a:rPr lang="en-US">
                <a:solidFill>
                  <a:schemeClr val="tx1"/>
                </a:solidFill>
                <a:latin typeface="Courier New" pitchFamily="-65" charset="0"/>
              </a:rPr>
              <a:t> int y = 3;</a:t>
            </a:r>
          </a:p>
          <a:p>
            <a:pPr marL="508000" lvl="1">
              <a:buFontTx/>
              <a:buNone/>
            </a:pPr>
            <a:endParaRPr lang="en-US">
              <a:solidFill>
                <a:schemeClr val="tx1"/>
              </a:solidFill>
              <a:latin typeface="Courier New" pitchFamily="-65" charset="0"/>
            </a:endParaRPr>
          </a:p>
          <a:p>
            <a:pPr marL="508000" lvl="1">
              <a:buFontTx/>
              <a:buNone/>
            </a:pPr>
            <a:r>
              <a:rPr lang="en-US">
                <a:solidFill>
                  <a:schemeClr val="tx1"/>
                </a:solidFill>
                <a:latin typeface="Courier New" pitchFamily="-65" charset="0"/>
              </a:rPr>
              <a:t> addOne(&amp;y);</a:t>
            </a:r>
            <a:endParaRPr lang="en-US">
              <a:latin typeface="Courier New" pitchFamily="-65" charset="0"/>
            </a:endParaRPr>
          </a:p>
          <a:p>
            <a:pPr marL="508000" lvl="1">
              <a:buFontTx/>
              <a:buNone/>
            </a:pPr>
            <a:endParaRPr lang="en-US">
              <a:latin typeface="Courier New" pitchFamily="-65" charset="0"/>
            </a:endParaRPr>
          </a:p>
          <a:p>
            <a:pPr marL="508000" lvl="1">
              <a:buFontTx/>
              <a:buNone/>
            </a:pPr>
            <a:r>
              <a:rPr lang="en-US">
                <a:solidFill>
                  <a:schemeClr val="accent1"/>
                </a:solidFill>
                <a:latin typeface="Courier New" pitchFamily="-65" charset="0"/>
              </a:rPr>
              <a:t>y </a:t>
            </a:r>
            <a:r>
              <a:rPr lang="en-US">
                <a:solidFill>
                  <a:schemeClr val="accent1"/>
                </a:solidFill>
                <a:latin typeface="Arial" pitchFamily="-65" charset="0"/>
              </a:rPr>
              <a:t>is now = 4</a:t>
            </a:r>
            <a:endParaRPr lang="en-US">
              <a:latin typeface="Arial" pitchFamily="-65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175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7571" grpId="0" build="p" bldLvl="2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1816100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Pointers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3989388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Pointers are used to point to </a:t>
            </a:r>
            <a:r>
              <a:rPr lang="en-US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any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data type (</a:t>
            </a: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int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, </a:t>
            </a: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char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, a </a:t>
            </a: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struct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, etc.).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Normally a pointer can only point to one type (</a:t>
            </a: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int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, </a:t>
            </a: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char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, a </a:t>
            </a: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struct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, etc.).</a:t>
            </a:r>
          </a:p>
          <a:p>
            <a:pPr lvl="1"/>
            <a:r>
              <a:rPr lang="en-US">
                <a:latin typeface="Courier New" pitchFamily="-65" charset="0"/>
              </a:rPr>
              <a:t>void *</a:t>
            </a:r>
            <a:r>
              <a:rPr lang="en-US"/>
              <a:t> is a type that can point to anything (generic pointer)</a:t>
            </a:r>
          </a:p>
          <a:p>
            <a:pPr lvl="1"/>
            <a:r>
              <a:rPr lang="en-US"/>
              <a:t>Use sparingly to help avoid program bugs… and security issues…  and a lot of other bad things!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5094288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Peer Instruction Question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382000" cy="4500563"/>
          </a:xfrm>
          <a:noFill/>
        </p:spPr>
        <p:txBody>
          <a:bodyPr/>
          <a:lstStyle/>
          <a:p>
            <a:pPr marL="0" indent="0">
              <a:buFont typeface="Times" pitchFamily="-65" charset="0"/>
              <a:buNone/>
            </a:pP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void main(); {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 int *p, x=5, y; // init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 y = *(p = &amp;x) + 1;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 int z;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 flip-sign(p);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 printf("x=%d,y=%d,p=%d\n",x,y,p);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}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flip-sign(int *n){*n = -(*n)} </a:t>
            </a: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</a:t>
            </a:r>
            <a:b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endParaRPr lang="en-US">
              <a:latin typeface="Courier New" pitchFamily="-65" charset="0"/>
              <a:ea typeface="ＭＳ Ｐゴシック" pitchFamily="-65" charset="-128"/>
              <a:cs typeface="ＭＳ Ｐゴシック" pitchFamily="-65" charset="-128"/>
            </a:endParaRPr>
          </a:p>
          <a:p>
            <a:pPr marL="0" indent="0">
              <a:buFont typeface="Times" pitchFamily="-65" charset="0"/>
              <a:buNone/>
            </a:pPr>
            <a:r>
              <a:rPr lang="en-US">
                <a:solidFill>
                  <a:srgbClr val="000066"/>
                </a:solidFill>
                <a:ea typeface="Courier New" pitchFamily="-65" charset="0"/>
                <a:cs typeface="Courier New" pitchFamily="-65" charset="0"/>
              </a:rPr>
              <a:t>How many syntax+logic </a:t>
            </a:r>
            <a:br>
              <a:rPr lang="en-US">
                <a:solidFill>
                  <a:srgbClr val="000066"/>
                </a:solidFill>
                <a:ea typeface="Courier New" pitchFamily="-65" charset="0"/>
                <a:cs typeface="Courier New" pitchFamily="-65" charset="0"/>
              </a:rPr>
            </a:br>
            <a:r>
              <a:rPr lang="en-US">
                <a:solidFill>
                  <a:srgbClr val="000066"/>
                </a:solidFill>
                <a:ea typeface="Courier New" pitchFamily="-65" charset="0"/>
                <a:cs typeface="Courier New" pitchFamily="-65" charset="0"/>
              </a:rPr>
              <a:t>errors in this C99 code?</a:t>
            </a:r>
            <a:endParaRPr lang="en-US" sz="360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0180" name="Rectangle 4"/>
          <p:cNvSpPr>
            <a:spLocks noChangeArrowheads="1"/>
          </p:cNvSpPr>
          <p:nvPr/>
        </p:nvSpPr>
        <p:spPr bwMode="auto">
          <a:xfrm>
            <a:off x="7315200" y="4495800"/>
            <a:ext cx="1536700" cy="2057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 u="sng">
                <a:solidFill>
                  <a:schemeClr val="tx1"/>
                </a:solidFill>
                <a:latin typeface="Courier New" pitchFamily="-65" charset="0"/>
              </a:rPr>
              <a:t>#Errors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a)1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b)2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c)3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d)4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e)5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</a:t>
            </a:r>
          </a:p>
        </p:txBody>
      </p:sp>
      <p:pic>
        <p:nvPicPr>
          <p:cNvPr id="50181" name="Picture 3"/>
          <p:cNvPicPr>
            <a:picLocks noChangeAspect="1"/>
          </p:cNvPicPr>
          <p:nvPr/>
        </p:nvPicPr>
        <p:blipFill>
          <a:blip r:embed="rId3"/>
          <a:srcRect l="7298" t="14340" r="10573" b="10814"/>
          <a:stretch>
            <a:fillRect/>
          </a:stretch>
        </p:blipFill>
        <p:spPr bwMode="auto">
          <a:xfrm>
            <a:off x="6477000" y="0"/>
            <a:ext cx="2667000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3138488" cy="490538"/>
          </a:xfrm>
        </p:spPr>
        <p:txBody>
          <a:bodyPr/>
          <a:lstStyle/>
          <a:p>
            <a:r>
              <a:rPr lang="en-US" smtClean="0">
                <a:ea typeface="ＭＳ Ｐゴシック" pitchFamily="-65" charset="-128"/>
                <a:cs typeface="ＭＳ Ｐゴシック" pitchFamily="-65" charset="-128"/>
              </a:rPr>
              <a:t>And in review...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8229600" cy="5487988"/>
          </a:xfrm>
        </p:spPr>
        <p:txBody>
          <a:bodyPr/>
          <a:lstStyle/>
          <a:p>
            <a:pPr>
              <a:buFont typeface="Times" charset="0"/>
              <a:buChar char="•"/>
              <a:defRPr/>
            </a:pPr>
            <a:r>
              <a:rPr lang="en-US" sz="2400">
                <a:ea typeface="+mn-ea"/>
                <a:cs typeface="+mn-cs"/>
              </a:rPr>
              <a:t>We represent “things” in computers as particular bit patterns: </a:t>
            </a:r>
            <a:r>
              <a:rPr lang="en-US" sz="2400">
                <a:solidFill>
                  <a:srgbClr val="800080"/>
                </a:solidFill>
                <a:ea typeface="+mn-ea"/>
                <a:cs typeface="+mn-cs"/>
              </a:rPr>
              <a:t>N bits </a:t>
            </a:r>
            <a:r>
              <a:rPr lang="en-US" sz="2400">
                <a:solidFill>
                  <a:srgbClr val="800080"/>
                </a:solidFill>
                <a:latin typeface="Symbol" charset="2"/>
                <a:ea typeface="+mn-ea"/>
                <a:cs typeface="+mn-cs"/>
              </a:rPr>
              <a:t></a:t>
            </a:r>
            <a:r>
              <a:rPr lang="en-US" sz="2400">
                <a:solidFill>
                  <a:srgbClr val="800080"/>
                </a:solidFill>
                <a:ea typeface="+mn-ea"/>
                <a:cs typeface="+mn-cs"/>
              </a:rPr>
              <a:t> 2</a:t>
            </a:r>
            <a:r>
              <a:rPr lang="en-US" sz="2400" baseline="30000">
                <a:solidFill>
                  <a:srgbClr val="800080"/>
                </a:solidFill>
                <a:ea typeface="+mn-ea"/>
                <a:cs typeface="+mn-cs"/>
              </a:rPr>
              <a:t>N</a:t>
            </a:r>
            <a:r>
              <a:rPr lang="en-US" sz="2400">
                <a:solidFill>
                  <a:srgbClr val="800080"/>
                </a:solidFill>
                <a:ea typeface="+mn-ea"/>
                <a:cs typeface="+mn-cs"/>
              </a:rPr>
              <a:t> things</a:t>
            </a:r>
            <a:r>
              <a:rPr lang="en-US" sz="2400">
                <a:ea typeface="+mn-ea"/>
                <a:cs typeface="+mn-cs"/>
              </a:rPr>
              <a:t>	</a:t>
            </a:r>
          </a:p>
          <a:p>
            <a:pPr>
              <a:spcAft>
                <a:spcPts val="0"/>
              </a:spcAft>
              <a:buFont typeface="Times" charset="0"/>
              <a:buChar char="•"/>
              <a:defRPr/>
            </a:pPr>
            <a:r>
              <a:rPr lang="en-US" sz="2400">
                <a:ea typeface="+mn-ea"/>
                <a:cs typeface="+mn-cs"/>
              </a:rPr>
              <a:t>These 5 integer encodings have different benefits; 1s complement and sign/mag have most problems.</a:t>
            </a:r>
          </a:p>
          <a:p>
            <a:pPr>
              <a:spcAft>
                <a:spcPts val="0"/>
              </a:spcAft>
              <a:buFont typeface="Times" charset="0"/>
              <a:buChar char="•"/>
              <a:defRPr/>
            </a:pPr>
            <a:r>
              <a:rPr lang="en-US" sz="2400">
                <a:ea typeface="+mn-ea"/>
                <a:cs typeface="+mn-cs"/>
              </a:rPr>
              <a:t> </a:t>
            </a:r>
            <a:r>
              <a:rPr lang="en-US" sz="2400">
                <a:solidFill>
                  <a:srgbClr val="FFA100"/>
                </a:solidFill>
                <a:ea typeface="+mn-ea"/>
                <a:cs typeface="+mn-cs"/>
              </a:rPr>
              <a:t>unsigned </a:t>
            </a:r>
            <a:r>
              <a:rPr lang="en-US" sz="2400">
                <a:ea typeface="+mn-ea"/>
                <a:cs typeface="+mn-cs"/>
              </a:rPr>
              <a:t>(C99’s </a:t>
            </a:r>
            <a:r>
              <a:rPr lang="en-US" sz="2400">
                <a:latin typeface="Courier New"/>
                <a:ea typeface="+mn-ea"/>
                <a:cs typeface="Courier New"/>
              </a:rPr>
              <a:t>uint</a:t>
            </a:r>
            <a:r>
              <a:rPr lang="en-US" sz="2400" i="1">
                <a:latin typeface="Courier New"/>
                <a:ea typeface="+mn-ea"/>
                <a:cs typeface="Courier New"/>
              </a:rPr>
              <a:t>N</a:t>
            </a:r>
            <a:r>
              <a:rPr lang="en-US" sz="2400">
                <a:latin typeface="Courier New"/>
                <a:ea typeface="+mn-ea"/>
                <a:cs typeface="Courier New"/>
              </a:rPr>
              <a:t>_t</a:t>
            </a:r>
            <a:r>
              <a:rPr lang="en-US" sz="2400">
                <a:ea typeface="+mn-ea"/>
                <a:cs typeface="+mn-cs"/>
              </a:rPr>
              <a:t>) : </a:t>
            </a:r>
            <a:br>
              <a:rPr lang="en-US" sz="2400">
                <a:ea typeface="+mn-ea"/>
                <a:cs typeface="+mn-cs"/>
              </a:rPr>
            </a:br>
            <a:r>
              <a:rPr lang="en-US" sz="2400">
                <a:ea typeface="+mn-ea"/>
                <a:cs typeface="+mn-cs"/>
              </a:rPr>
              <a:t/>
            </a:r>
            <a:br>
              <a:rPr lang="en-US" sz="2400">
                <a:ea typeface="+mn-ea"/>
                <a:cs typeface="+mn-cs"/>
              </a:rPr>
            </a:br>
            <a:r>
              <a:rPr lang="en-US" sz="2400">
                <a:ea typeface="+mn-ea"/>
                <a:cs typeface="+mn-cs"/>
              </a:rPr>
              <a:t/>
            </a:r>
            <a:br>
              <a:rPr lang="en-US" sz="2400">
                <a:ea typeface="+mn-ea"/>
                <a:cs typeface="+mn-cs"/>
              </a:rPr>
            </a:br>
            <a:r>
              <a:rPr lang="en-US" sz="4000">
                <a:ea typeface="+mn-ea"/>
                <a:cs typeface="+mn-cs"/>
              </a:rPr>
              <a:t> </a:t>
            </a:r>
            <a:endParaRPr lang="en-US" sz="1100">
              <a:ea typeface="+mn-ea"/>
              <a:cs typeface="+mn-cs"/>
            </a:endParaRPr>
          </a:p>
          <a:p>
            <a:pPr>
              <a:buFont typeface="Times" charset="0"/>
              <a:buChar char="•"/>
              <a:defRPr/>
            </a:pPr>
            <a:r>
              <a:rPr lang="en-US" sz="2400">
                <a:ea typeface="+mn-ea"/>
                <a:cs typeface="+mn-cs"/>
              </a:rPr>
              <a:t> </a:t>
            </a:r>
            <a:r>
              <a:rPr lang="en-US" sz="2400">
                <a:solidFill>
                  <a:srgbClr val="00D900"/>
                </a:solidFill>
                <a:ea typeface="+mn-ea"/>
                <a:cs typeface="+mn-cs"/>
              </a:rPr>
              <a:t>2’s complement </a:t>
            </a:r>
            <a:r>
              <a:rPr lang="en-US" sz="2400">
                <a:ea typeface="+mn-ea"/>
                <a:cs typeface="+mn-cs"/>
              </a:rPr>
              <a:t>(C99’s </a:t>
            </a:r>
            <a:r>
              <a:rPr lang="en-US" sz="2400">
                <a:latin typeface="Courier New"/>
                <a:ea typeface="+mn-ea"/>
                <a:cs typeface="Courier New"/>
              </a:rPr>
              <a:t>int</a:t>
            </a:r>
            <a:r>
              <a:rPr lang="en-US" sz="2400" i="1">
                <a:latin typeface="Courier New"/>
                <a:ea typeface="+mn-ea"/>
                <a:cs typeface="Courier New"/>
              </a:rPr>
              <a:t>N</a:t>
            </a:r>
            <a:r>
              <a:rPr lang="en-US" sz="2400">
                <a:latin typeface="Courier New"/>
                <a:ea typeface="+mn-ea"/>
                <a:cs typeface="Courier New"/>
              </a:rPr>
              <a:t>_t</a:t>
            </a:r>
            <a:r>
              <a:rPr lang="en-US" sz="2400">
                <a:ea typeface="+mn-ea"/>
                <a:cs typeface="+mn-cs"/>
              </a:rPr>
              <a:t>)</a:t>
            </a:r>
            <a:r>
              <a:rPr lang="en-US" sz="2400">
                <a:solidFill>
                  <a:srgbClr val="00D900"/>
                </a:solidFill>
                <a:ea typeface="+mn-ea"/>
                <a:cs typeface="+mn-cs"/>
              </a:rPr>
              <a:t> </a:t>
            </a:r>
            <a:r>
              <a:rPr lang="en-US" sz="2400">
                <a:ea typeface="+mn-ea"/>
                <a:cs typeface="+mn-cs"/>
              </a:rPr>
              <a:t>universal, learn!</a:t>
            </a:r>
          </a:p>
          <a:p>
            <a:pPr>
              <a:buFont typeface="Times" charset="0"/>
              <a:buChar char="•"/>
              <a:defRPr/>
            </a:pPr>
            <a:r>
              <a:rPr lang="en-US" sz="1050">
                <a:ea typeface="+mn-ea"/>
                <a:cs typeface="+mn-cs"/>
              </a:rPr>
              <a:t/>
            </a:r>
            <a:br>
              <a:rPr lang="en-US" sz="1050">
                <a:ea typeface="+mn-ea"/>
                <a:cs typeface="+mn-cs"/>
              </a:rPr>
            </a:br>
            <a:r>
              <a:rPr lang="en-US" sz="2400">
                <a:ea typeface="+mn-ea"/>
                <a:cs typeface="+mn-cs"/>
              </a:rPr>
              <a:t/>
            </a:r>
            <a:br>
              <a:rPr lang="en-US" sz="2400">
                <a:ea typeface="+mn-ea"/>
                <a:cs typeface="+mn-cs"/>
              </a:rPr>
            </a:br>
            <a:r>
              <a:rPr lang="en-US" sz="4400">
                <a:ea typeface="+mn-ea"/>
                <a:cs typeface="+mn-cs"/>
              </a:rPr>
              <a:t> </a:t>
            </a:r>
            <a:endParaRPr lang="en-US" sz="6000">
              <a:ea typeface="+mn-ea"/>
              <a:cs typeface="+mn-cs"/>
            </a:endParaRPr>
          </a:p>
          <a:p>
            <a:pPr>
              <a:buFont typeface="Times" charset="0"/>
              <a:buChar char="•"/>
              <a:defRPr/>
            </a:pPr>
            <a:r>
              <a:rPr lang="en-US" sz="2400">
                <a:ea typeface="+mn-ea"/>
                <a:cs typeface="+mn-cs"/>
              </a:rPr>
              <a:t>Overflow: numbers </a:t>
            </a:r>
            <a:r>
              <a:rPr lang="en-US" sz="2000">
                <a:ea typeface="+mn-ea"/>
                <a:cs typeface="+mn-cs"/>
                <a:sym typeface="Symbol" charset="2"/>
              </a:rPr>
              <a:t></a:t>
            </a:r>
            <a:r>
              <a:rPr lang="en-US" sz="2400">
                <a:ea typeface="+mn-ea"/>
                <a:cs typeface="+mn-cs"/>
              </a:rPr>
              <a:t>; computers finite,errors! </a:t>
            </a:r>
          </a:p>
        </p:txBody>
      </p:sp>
      <p:grpSp>
        <p:nvGrpSpPr>
          <p:cNvPr id="17412" name="Group 27"/>
          <p:cNvGrpSpPr>
            <a:grpSpLocks/>
          </p:cNvGrpSpPr>
          <p:nvPr/>
        </p:nvGrpSpPr>
        <p:grpSpPr bwMode="auto">
          <a:xfrm>
            <a:off x="152400" y="4648200"/>
            <a:ext cx="8672513" cy="1223963"/>
            <a:chOff x="153" y="3120"/>
            <a:chExt cx="5463" cy="771"/>
          </a:xfrm>
        </p:grpSpPr>
        <p:sp>
          <p:nvSpPr>
            <p:cNvPr id="17425" name="Text Box 14"/>
            <p:cNvSpPr txBox="1">
              <a:spLocks noChangeArrowheads="1"/>
            </p:cNvSpPr>
            <p:nvPr/>
          </p:nvSpPr>
          <p:spPr bwMode="auto">
            <a:xfrm>
              <a:off x="2619" y="3120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00D900"/>
                  </a:solidFill>
                  <a:latin typeface="Arial" pitchFamily="-65" charset="0"/>
                </a:rPr>
                <a:t>00000</a:t>
              </a:r>
            </a:p>
          </p:txBody>
        </p:sp>
        <p:sp>
          <p:nvSpPr>
            <p:cNvPr id="17426" name="Text Box 15"/>
            <p:cNvSpPr txBox="1">
              <a:spLocks noChangeArrowheads="1"/>
            </p:cNvSpPr>
            <p:nvPr/>
          </p:nvSpPr>
          <p:spPr bwMode="auto">
            <a:xfrm>
              <a:off x="3513" y="3120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00D900"/>
                  </a:solidFill>
                  <a:latin typeface="Arial" pitchFamily="-65" charset="0"/>
                </a:rPr>
                <a:t>00001</a:t>
              </a:r>
            </a:p>
          </p:txBody>
        </p:sp>
        <p:sp>
          <p:nvSpPr>
            <p:cNvPr id="17427" name="Text Box 16"/>
            <p:cNvSpPr txBox="1">
              <a:spLocks noChangeArrowheads="1"/>
            </p:cNvSpPr>
            <p:nvPr/>
          </p:nvSpPr>
          <p:spPr bwMode="auto">
            <a:xfrm>
              <a:off x="4752" y="3120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00D900"/>
                  </a:solidFill>
                  <a:latin typeface="Arial" pitchFamily="-65" charset="0"/>
                </a:rPr>
                <a:t>01111</a:t>
              </a:r>
            </a:p>
          </p:txBody>
        </p:sp>
        <p:sp>
          <p:nvSpPr>
            <p:cNvPr id="17428" name="Line 17"/>
            <p:cNvSpPr>
              <a:spLocks noChangeShapeType="1"/>
            </p:cNvSpPr>
            <p:nvPr/>
          </p:nvSpPr>
          <p:spPr bwMode="auto">
            <a:xfrm>
              <a:off x="979" y="3501"/>
              <a:ext cx="43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9" name="Line 18"/>
            <p:cNvSpPr>
              <a:spLocks noChangeShapeType="1"/>
            </p:cNvSpPr>
            <p:nvPr/>
          </p:nvSpPr>
          <p:spPr bwMode="auto">
            <a:xfrm>
              <a:off x="2985" y="3413"/>
              <a:ext cx="0" cy="1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30" name="Text Box 19"/>
            <p:cNvSpPr txBox="1">
              <a:spLocks noChangeArrowheads="1"/>
            </p:cNvSpPr>
            <p:nvPr/>
          </p:nvSpPr>
          <p:spPr bwMode="auto">
            <a:xfrm>
              <a:off x="4261" y="3120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00D900"/>
                  </a:solidFill>
                  <a:latin typeface="Arial" pitchFamily="-65" charset="0"/>
                </a:rPr>
                <a:t>...</a:t>
              </a:r>
            </a:p>
          </p:txBody>
        </p:sp>
        <p:sp>
          <p:nvSpPr>
            <p:cNvPr id="17431" name="Text Box 20"/>
            <p:cNvSpPr txBox="1">
              <a:spLocks noChangeArrowheads="1"/>
            </p:cNvSpPr>
            <p:nvPr/>
          </p:nvSpPr>
          <p:spPr bwMode="auto">
            <a:xfrm>
              <a:off x="1805" y="3561"/>
              <a:ext cx="695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00D900"/>
                  </a:solidFill>
                  <a:latin typeface="Arial" pitchFamily="-65" charset="0"/>
                </a:rPr>
                <a:t>11111</a:t>
              </a:r>
            </a:p>
          </p:txBody>
        </p:sp>
        <p:sp>
          <p:nvSpPr>
            <p:cNvPr id="17432" name="Text Box 21"/>
            <p:cNvSpPr txBox="1">
              <a:spLocks noChangeArrowheads="1"/>
            </p:cNvSpPr>
            <p:nvPr/>
          </p:nvSpPr>
          <p:spPr bwMode="auto">
            <a:xfrm>
              <a:off x="1146" y="3561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00D900"/>
                  </a:solidFill>
                  <a:latin typeface="Arial" pitchFamily="-65" charset="0"/>
                </a:rPr>
                <a:t>11110</a:t>
              </a:r>
            </a:p>
          </p:txBody>
        </p:sp>
        <p:sp>
          <p:nvSpPr>
            <p:cNvPr id="17433" name="Text Box 22"/>
            <p:cNvSpPr txBox="1">
              <a:spLocks noChangeArrowheads="1"/>
            </p:cNvSpPr>
            <p:nvPr/>
          </p:nvSpPr>
          <p:spPr bwMode="auto">
            <a:xfrm>
              <a:off x="159" y="3561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00D900"/>
                  </a:solidFill>
                  <a:latin typeface="Arial" pitchFamily="-65" charset="0"/>
                </a:rPr>
                <a:t>10000</a:t>
              </a:r>
            </a:p>
          </p:txBody>
        </p:sp>
        <p:sp>
          <p:nvSpPr>
            <p:cNvPr id="17434" name="Text Box 23"/>
            <p:cNvSpPr txBox="1">
              <a:spLocks noChangeArrowheads="1"/>
            </p:cNvSpPr>
            <p:nvPr/>
          </p:nvSpPr>
          <p:spPr bwMode="auto">
            <a:xfrm>
              <a:off x="906" y="3561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00D900"/>
                  </a:solidFill>
                  <a:latin typeface="Arial" pitchFamily="-65" charset="0"/>
                </a:rPr>
                <a:t>...</a:t>
              </a:r>
            </a:p>
          </p:txBody>
        </p:sp>
        <p:sp>
          <p:nvSpPr>
            <p:cNvPr id="17435" name="Rectangle 25"/>
            <p:cNvSpPr>
              <a:spLocks noChangeArrowheads="1"/>
            </p:cNvSpPr>
            <p:nvPr/>
          </p:nvSpPr>
          <p:spPr bwMode="auto">
            <a:xfrm>
              <a:off x="153" y="3141"/>
              <a:ext cx="5463" cy="72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17413" name="Rectangle 28"/>
          <p:cNvSpPr>
            <a:spLocks noChangeArrowheads="1"/>
          </p:cNvSpPr>
          <p:nvPr/>
        </p:nvSpPr>
        <p:spPr bwMode="auto">
          <a:xfrm>
            <a:off x="4724400" y="0"/>
            <a:ext cx="4419600" cy="701675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solidFill>
                  <a:schemeClr val="tx1"/>
                </a:solidFill>
              </a:rPr>
              <a:t>META: We often make design decisions to make HW simple</a:t>
            </a:r>
          </a:p>
        </p:txBody>
      </p:sp>
      <p:sp>
        <p:nvSpPr>
          <p:cNvPr id="17414" name="Rectangle 28"/>
          <p:cNvSpPr>
            <a:spLocks noChangeArrowheads="1"/>
          </p:cNvSpPr>
          <p:nvPr/>
        </p:nvSpPr>
        <p:spPr bwMode="auto">
          <a:xfrm>
            <a:off x="3810000" y="6457950"/>
            <a:ext cx="3581400" cy="400050"/>
          </a:xfrm>
          <a:prstGeom prst="rect">
            <a:avLst/>
          </a:prstGeom>
          <a:solidFill>
            <a:schemeClr val="folHlink"/>
          </a:solidFill>
          <a:ln w="12700">
            <a:noFill/>
            <a:miter lim="800000"/>
            <a:headEnd/>
            <a:tailEnd/>
          </a:ln>
        </p:spPr>
        <p:txBody>
          <a:bodyPr anchor="ctr">
            <a:prstTxWarp prst="textNoShape">
              <a:avLst/>
            </a:prstTxWarp>
            <a:spAutoFit/>
          </a:bodyPr>
          <a:lstStyle/>
          <a:p>
            <a:pPr algn="ctr"/>
            <a:r>
              <a:rPr lang="en-US" sz="2000" b="1">
                <a:solidFill>
                  <a:schemeClr val="tx1"/>
                </a:solidFill>
              </a:rPr>
              <a:t>META: Ain’t no free lunch</a:t>
            </a:r>
          </a:p>
        </p:txBody>
      </p:sp>
      <p:grpSp>
        <p:nvGrpSpPr>
          <p:cNvPr id="17415" name="Group 4"/>
          <p:cNvGrpSpPr>
            <a:grpSpLocks/>
          </p:cNvGrpSpPr>
          <p:nvPr/>
        </p:nvGrpSpPr>
        <p:grpSpPr bwMode="auto">
          <a:xfrm>
            <a:off x="1082675" y="3200400"/>
            <a:ext cx="7146925" cy="768350"/>
            <a:chOff x="477" y="2059"/>
            <a:chExt cx="4502" cy="484"/>
          </a:xfrm>
        </p:grpSpPr>
        <p:sp>
          <p:nvSpPr>
            <p:cNvPr id="17416" name="Text Box 5"/>
            <p:cNvSpPr txBox="1">
              <a:spLocks noChangeArrowheads="1"/>
            </p:cNvSpPr>
            <p:nvPr/>
          </p:nvSpPr>
          <p:spPr bwMode="auto">
            <a:xfrm>
              <a:off x="477" y="2059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00000</a:t>
              </a:r>
            </a:p>
          </p:txBody>
        </p:sp>
        <p:sp>
          <p:nvSpPr>
            <p:cNvPr id="17417" name="Text Box 6"/>
            <p:cNvSpPr txBox="1">
              <a:spLocks noChangeArrowheads="1"/>
            </p:cNvSpPr>
            <p:nvPr/>
          </p:nvSpPr>
          <p:spPr bwMode="auto">
            <a:xfrm>
              <a:off x="1371" y="2059"/>
              <a:ext cx="739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00001</a:t>
              </a:r>
            </a:p>
          </p:txBody>
        </p:sp>
        <p:sp>
          <p:nvSpPr>
            <p:cNvPr id="17418" name="Text Box 7"/>
            <p:cNvSpPr txBox="1">
              <a:spLocks noChangeArrowheads="1"/>
            </p:cNvSpPr>
            <p:nvPr/>
          </p:nvSpPr>
          <p:spPr bwMode="auto">
            <a:xfrm>
              <a:off x="2466" y="2059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01111</a:t>
              </a:r>
            </a:p>
          </p:txBody>
        </p:sp>
        <p:sp>
          <p:nvSpPr>
            <p:cNvPr id="17419" name="Line 8"/>
            <p:cNvSpPr>
              <a:spLocks noChangeShapeType="1"/>
            </p:cNvSpPr>
            <p:nvPr/>
          </p:nvSpPr>
          <p:spPr bwMode="auto">
            <a:xfrm>
              <a:off x="603" y="2440"/>
              <a:ext cx="4376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0" name="Line 9"/>
            <p:cNvSpPr>
              <a:spLocks noChangeShapeType="1"/>
            </p:cNvSpPr>
            <p:nvPr/>
          </p:nvSpPr>
          <p:spPr bwMode="auto">
            <a:xfrm>
              <a:off x="882" y="2352"/>
              <a:ext cx="0" cy="191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21" name="Text Box 10"/>
            <p:cNvSpPr txBox="1">
              <a:spLocks noChangeArrowheads="1"/>
            </p:cNvSpPr>
            <p:nvPr/>
          </p:nvSpPr>
          <p:spPr bwMode="auto">
            <a:xfrm>
              <a:off x="2119" y="2059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...</a:t>
              </a:r>
            </a:p>
          </p:txBody>
        </p:sp>
        <p:sp>
          <p:nvSpPr>
            <p:cNvPr id="17422" name="Text Box 7"/>
            <p:cNvSpPr txBox="1">
              <a:spLocks noChangeArrowheads="1"/>
            </p:cNvSpPr>
            <p:nvPr/>
          </p:nvSpPr>
          <p:spPr bwMode="auto">
            <a:xfrm>
              <a:off x="3138" y="2059"/>
              <a:ext cx="745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10000</a:t>
              </a:r>
            </a:p>
          </p:txBody>
        </p:sp>
        <p:sp>
          <p:nvSpPr>
            <p:cNvPr id="17423" name="Text Box 7"/>
            <p:cNvSpPr txBox="1">
              <a:spLocks noChangeArrowheads="1"/>
            </p:cNvSpPr>
            <p:nvPr/>
          </p:nvSpPr>
          <p:spPr bwMode="auto">
            <a:xfrm>
              <a:off x="4194" y="2059"/>
              <a:ext cx="708" cy="33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11111</a:t>
              </a:r>
            </a:p>
          </p:txBody>
        </p:sp>
        <p:sp>
          <p:nvSpPr>
            <p:cNvPr id="17424" name="Text Box 10"/>
            <p:cNvSpPr txBox="1">
              <a:spLocks noChangeArrowheads="1"/>
            </p:cNvSpPr>
            <p:nvPr/>
          </p:nvSpPr>
          <p:spPr bwMode="auto">
            <a:xfrm>
              <a:off x="3906" y="2059"/>
              <a:ext cx="303" cy="327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rgbClr val="FFA100"/>
                  </a:solidFill>
                  <a:latin typeface="Arial" pitchFamily="-65" charset="0"/>
                </a:rPr>
                <a:t>...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4848225" cy="490538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Peer Instruction Answer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14400"/>
            <a:ext cx="8382000" cy="5694363"/>
          </a:xfrm>
          <a:solidFill>
            <a:schemeClr val="bg1"/>
          </a:solidFill>
        </p:spPr>
        <p:txBody>
          <a:bodyPr/>
          <a:lstStyle/>
          <a:p>
            <a:pPr marL="0" indent="0">
              <a:buFont typeface="Times" pitchFamily="-65" charset="0"/>
              <a:buNone/>
            </a:pPr>
            <a:r>
              <a:rPr lang="en-US" sz="2800">
                <a:solidFill>
                  <a:schemeClr val="accent1"/>
                </a:solidFill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void </a:t>
            </a: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main()</a:t>
            </a:r>
            <a:r>
              <a:rPr lang="en-US" sz="2800">
                <a:solidFill>
                  <a:schemeClr val="accent1"/>
                </a:solidFill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;</a:t>
            </a: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{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 int *p, x=5, y; // init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 y = *(p = &amp;x) + 1;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 int z;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 flip</a:t>
            </a:r>
            <a:r>
              <a:rPr lang="en-US" sz="2800">
                <a:solidFill>
                  <a:schemeClr val="accent1"/>
                </a:solidFill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-</a:t>
            </a: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sign(p);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 printf("x=%d,y=%d,p=%d\n",x,y,</a:t>
            </a:r>
            <a:r>
              <a:rPr lang="en-US" sz="2800">
                <a:solidFill>
                  <a:srgbClr val="FF0000"/>
                </a:solidFill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*</a:t>
            </a: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p);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}</a:t>
            </a:r>
            <a:b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flip-sign(int *n){*n = -(*n)</a:t>
            </a:r>
            <a:r>
              <a:rPr lang="en-US" sz="2800">
                <a:solidFill>
                  <a:srgbClr val="FF0000"/>
                </a:solidFill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;</a:t>
            </a:r>
            <a:r>
              <a:rPr lang="en-US" sz="2800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} </a:t>
            </a: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 </a:t>
            </a:r>
            <a:b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/>
            </a:r>
            <a:b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</a:br>
            <a:endParaRPr lang="en-US">
              <a:latin typeface="Courier New" pitchFamily="-65" charset="0"/>
              <a:ea typeface="ＭＳ Ｐゴシック" pitchFamily="-65" charset="-128"/>
              <a:cs typeface="ＭＳ Ｐゴシック" pitchFamily="-65" charset="-128"/>
            </a:endParaRPr>
          </a:p>
          <a:p>
            <a:pPr marL="0" indent="0">
              <a:buFont typeface="Times" pitchFamily="-65" charset="0"/>
              <a:buNone/>
            </a:pPr>
            <a:r>
              <a:rPr lang="en-US">
                <a:solidFill>
                  <a:srgbClr val="000066"/>
                </a:solidFill>
                <a:ea typeface="Courier New" pitchFamily="-65" charset="0"/>
                <a:cs typeface="Courier New" pitchFamily="-65" charset="0"/>
              </a:rPr>
              <a:t>How many syntax+logic </a:t>
            </a:r>
            <a:br>
              <a:rPr lang="en-US">
                <a:solidFill>
                  <a:srgbClr val="000066"/>
                </a:solidFill>
                <a:ea typeface="Courier New" pitchFamily="-65" charset="0"/>
                <a:cs typeface="Courier New" pitchFamily="-65" charset="0"/>
              </a:rPr>
            </a:br>
            <a:r>
              <a:rPr lang="en-US">
                <a:solidFill>
                  <a:srgbClr val="000066"/>
                </a:solidFill>
                <a:ea typeface="Courier New" pitchFamily="-65" charset="0"/>
                <a:cs typeface="Courier New" pitchFamily="-65" charset="0"/>
              </a:rPr>
              <a:t>errors in this C99 code?</a:t>
            </a:r>
          </a:p>
          <a:p>
            <a:pPr marL="0" indent="0">
              <a:buFont typeface="Times" pitchFamily="-65" charset="0"/>
              <a:buNone/>
            </a:pPr>
            <a:r>
              <a:rPr lang="en-US" sz="3600">
                <a:solidFill>
                  <a:srgbClr val="000066"/>
                </a:solidFill>
                <a:ea typeface="Courier New" pitchFamily="-65" charset="0"/>
                <a:cs typeface="Courier New" pitchFamily="-65" charset="0"/>
              </a:rPr>
              <a:t>I get </a:t>
            </a:r>
            <a:r>
              <a:rPr lang="en-US" sz="3600">
                <a:solidFill>
                  <a:srgbClr val="FF0000"/>
                </a:solidFill>
                <a:ea typeface="Courier New" pitchFamily="-65" charset="0"/>
                <a:cs typeface="Courier New" pitchFamily="-65" charset="0"/>
              </a:rPr>
              <a:t>5</a:t>
            </a:r>
            <a:r>
              <a:rPr lang="en-US" sz="3600">
                <a:solidFill>
                  <a:srgbClr val="000066"/>
                </a:solidFill>
                <a:ea typeface="Courier New" pitchFamily="-65" charset="0"/>
                <a:cs typeface="Courier New" pitchFamily="-65" charset="0"/>
              </a:rPr>
              <a:t>… </a:t>
            </a:r>
            <a:br>
              <a:rPr lang="en-US" sz="3600">
                <a:solidFill>
                  <a:srgbClr val="000066"/>
                </a:solidFill>
                <a:ea typeface="Courier New" pitchFamily="-65" charset="0"/>
                <a:cs typeface="Courier New" pitchFamily="-65" charset="0"/>
              </a:rPr>
            </a:br>
            <a:r>
              <a:rPr lang="en-US" sz="3600">
                <a:solidFill>
                  <a:srgbClr val="000066"/>
                </a:solidFill>
                <a:ea typeface="Courier New" pitchFamily="-65" charset="0"/>
                <a:cs typeface="Courier New" pitchFamily="-65" charset="0"/>
              </a:rPr>
              <a:t>(signed ptr print is logical err)</a:t>
            </a:r>
            <a:endParaRPr lang="en-US" sz="3600"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7315200" y="4495800"/>
            <a:ext cx="1536700" cy="20574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 u="sng">
                <a:solidFill>
                  <a:schemeClr val="tx1"/>
                </a:solidFill>
                <a:latin typeface="Courier New" pitchFamily="-65" charset="0"/>
              </a:rPr>
              <a:t>#Errors</a:t>
            </a: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a)1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b)2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c)3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d)4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latin typeface="Courier New" pitchFamily="-65" charset="0"/>
              </a:rPr>
              <a:t>e)5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endParaRPr lang="en-US" sz="2400" b="1">
              <a:solidFill>
                <a:schemeClr val="tx1"/>
              </a:solidFill>
              <a:latin typeface="Courier New" pitchFamily="-65" charset="0"/>
            </a:endParaRP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</a:t>
            </a:r>
          </a:p>
          <a:p>
            <a:pPr marL="203200" indent="-203200" algn="ctr">
              <a:lnSpc>
                <a:spcPct val="85000"/>
              </a:lnSpc>
              <a:buSzPct val="100000"/>
              <a:buFont typeface="Times" pitchFamily="-65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-65" charset="0"/>
              </a:rPr>
              <a:t>   </a:t>
            </a:r>
          </a:p>
        </p:txBody>
      </p:sp>
      <p:pic>
        <p:nvPicPr>
          <p:cNvPr id="52229" name="Picture 3"/>
          <p:cNvPicPr>
            <a:picLocks noChangeAspect="1"/>
          </p:cNvPicPr>
          <p:nvPr/>
        </p:nvPicPr>
        <p:blipFill>
          <a:blip r:embed="rId3"/>
          <a:srcRect l="7298" t="14340" r="10573" b="10814"/>
          <a:stretch>
            <a:fillRect/>
          </a:stretch>
        </p:blipFill>
        <p:spPr bwMode="auto">
          <a:xfrm>
            <a:off x="6477000" y="0"/>
            <a:ext cx="2667000" cy="243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048125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And in conclusion…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36478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All declarations go at the beginning of each function except if you use C99.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All data is in memory.  Each memory location has an address to use to refer to it and a value stored in it.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 </a:t>
            </a:r>
            <a:r>
              <a:rPr lang="en-US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pointer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is a C version of the address.</a:t>
            </a:r>
          </a:p>
          <a:p>
            <a:pPr lvl="1">
              <a:buFontTx/>
              <a:buNone/>
            </a:pPr>
            <a:r>
              <a:rPr lang="en-US">
                <a:latin typeface="Courier" pitchFamily="-65" charset="0"/>
              </a:rPr>
              <a:t>*</a:t>
            </a:r>
            <a:r>
              <a:rPr lang="en-US"/>
              <a:t>   “follows” a pointer to its value</a:t>
            </a:r>
          </a:p>
          <a:p>
            <a:pPr lvl="1">
              <a:buFontTx/>
              <a:buNone/>
            </a:pPr>
            <a:r>
              <a:rPr lang="en-US">
                <a:latin typeface="Courier" pitchFamily="-65" charset="0"/>
              </a:rPr>
              <a:t>&amp;</a:t>
            </a:r>
            <a:r>
              <a:rPr lang="en-US"/>
              <a:t>   gets the address of a value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5443538" cy="490538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 vs. Java™ Overview (1/2)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143000"/>
            <a:ext cx="3848100" cy="5080000"/>
          </a:xfrm>
        </p:spPr>
        <p:txBody>
          <a:bodyPr/>
          <a:lstStyle/>
          <a:p>
            <a:pPr algn="ctr">
              <a:buFont typeface="Times" pitchFamily="-65" charset="0"/>
              <a:buNone/>
            </a:pPr>
            <a:r>
              <a:rPr lang="en-US" sz="3200">
                <a:ea typeface="ＭＳ Ｐゴシック" pitchFamily="-65" charset="-128"/>
                <a:cs typeface="ＭＳ Ｐゴシック" pitchFamily="-65" charset="-128"/>
              </a:rPr>
              <a:t>Java</a:t>
            </a:r>
          </a:p>
          <a:p>
            <a:pPr lvl="1"/>
            <a:r>
              <a:rPr lang="en-US" sz="2800"/>
              <a:t>Object-oriented</a:t>
            </a:r>
            <a:br>
              <a:rPr lang="en-US" sz="2800"/>
            </a:br>
            <a:r>
              <a:rPr lang="en-US" sz="2800"/>
              <a:t>(OOP)</a:t>
            </a:r>
          </a:p>
          <a:p>
            <a:pPr lvl="1"/>
            <a:endParaRPr lang="en-US" sz="2800"/>
          </a:p>
          <a:p>
            <a:pPr lvl="1"/>
            <a:r>
              <a:rPr lang="en-US" sz="2800"/>
              <a:t>“Methods”</a:t>
            </a:r>
          </a:p>
          <a:p>
            <a:pPr lvl="1"/>
            <a:r>
              <a:rPr lang="en-US" sz="2800"/>
              <a:t>Class libraries of data structures</a:t>
            </a:r>
          </a:p>
          <a:p>
            <a:pPr lvl="1"/>
            <a:r>
              <a:rPr lang="en-US" sz="2800">
                <a:solidFill>
                  <a:schemeClr val="accent2"/>
                </a:solidFill>
              </a:rPr>
              <a:t>Automatic</a:t>
            </a:r>
            <a:r>
              <a:rPr lang="en-US" sz="2800"/>
              <a:t> memory management</a:t>
            </a:r>
          </a:p>
          <a:p>
            <a:pPr lvl="1"/>
            <a:endParaRPr lang="en-US" sz="2800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86300" y="1211263"/>
            <a:ext cx="3771900" cy="5037137"/>
          </a:xfrm>
        </p:spPr>
        <p:txBody>
          <a:bodyPr/>
          <a:lstStyle/>
          <a:p>
            <a:pPr algn="ctr">
              <a:buFont typeface="Times" pitchFamily="-65" charset="0"/>
              <a:buNone/>
            </a:pPr>
            <a:r>
              <a:rPr lang="en-US" sz="3200">
                <a:ea typeface="ＭＳ Ｐゴシック" pitchFamily="-65" charset="-128"/>
                <a:cs typeface="ＭＳ Ｐゴシック" pitchFamily="-65" charset="-128"/>
              </a:rPr>
              <a:t>C</a:t>
            </a:r>
          </a:p>
          <a:p>
            <a:pPr lvl="1"/>
            <a:r>
              <a:rPr lang="en-US"/>
              <a:t>No built-in object abstraction.  Data separate from methods.</a:t>
            </a:r>
          </a:p>
          <a:p>
            <a:pPr lvl="1"/>
            <a:r>
              <a:rPr lang="en-US" sz="2800"/>
              <a:t>“Functions”</a:t>
            </a:r>
          </a:p>
          <a:p>
            <a:pPr lvl="1"/>
            <a:r>
              <a:rPr lang="en-US" sz="2800"/>
              <a:t>C libraries are lower-level</a:t>
            </a:r>
          </a:p>
          <a:p>
            <a:pPr lvl="1"/>
            <a:r>
              <a:rPr lang="en-US" sz="2800">
                <a:solidFill>
                  <a:schemeClr val="accent1"/>
                </a:solidFill>
              </a:rPr>
              <a:t>Manual</a:t>
            </a:r>
            <a:r>
              <a:rPr lang="en-US" sz="2800"/>
              <a:t/>
            </a:r>
            <a:br>
              <a:rPr lang="en-US" sz="2800"/>
            </a:br>
            <a:r>
              <a:rPr lang="en-US" sz="2800"/>
              <a:t>memory management</a:t>
            </a:r>
          </a:p>
          <a:p>
            <a:pPr lvl="1"/>
            <a:r>
              <a:rPr lang="en-US" sz="2800">
                <a:solidFill>
                  <a:schemeClr val="accent1"/>
                </a:solidFill>
              </a:rPr>
              <a:t>Pointers</a:t>
            </a:r>
            <a:r>
              <a:rPr lang="en-US" sz="280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5391150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 vs. Java™ Overview (2/2)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143000"/>
            <a:ext cx="3848100" cy="4632325"/>
          </a:xfrm>
        </p:spPr>
        <p:txBody>
          <a:bodyPr/>
          <a:lstStyle/>
          <a:p>
            <a:pPr algn="ctr">
              <a:buFont typeface="Times" pitchFamily="-65" charset="0"/>
              <a:buNone/>
            </a:pPr>
            <a:r>
              <a:rPr lang="en-US" sz="3200">
                <a:ea typeface="ＭＳ Ｐゴシック" pitchFamily="-65" charset="-128"/>
                <a:cs typeface="ＭＳ Ｐゴシック" pitchFamily="-65" charset="-128"/>
              </a:rPr>
              <a:t>Java</a:t>
            </a:r>
          </a:p>
          <a:p>
            <a:pPr lvl="1"/>
            <a:r>
              <a:rPr lang="en-US" sz="2800">
                <a:solidFill>
                  <a:schemeClr val="accent1"/>
                </a:solidFill>
              </a:rPr>
              <a:t>High</a:t>
            </a:r>
            <a:r>
              <a:rPr lang="en-US" sz="2800"/>
              <a:t> memory overhead from class libraries</a:t>
            </a:r>
          </a:p>
          <a:p>
            <a:pPr lvl="1"/>
            <a:r>
              <a:rPr lang="en-US" sz="2800">
                <a:solidFill>
                  <a:schemeClr val="accent1"/>
                </a:solidFill>
              </a:rPr>
              <a:t>Relatively Slow</a:t>
            </a:r>
            <a:endParaRPr lang="en-US" sz="2800"/>
          </a:p>
          <a:p>
            <a:pPr lvl="1"/>
            <a:r>
              <a:rPr lang="en-US" sz="2800"/>
              <a:t>Arrays initialize to </a:t>
            </a:r>
            <a:r>
              <a:rPr lang="en-US" sz="2800">
                <a:solidFill>
                  <a:srgbClr val="0000FF"/>
                </a:solidFill>
              </a:rPr>
              <a:t>zero</a:t>
            </a:r>
            <a:endParaRPr lang="en-US" sz="2800"/>
          </a:p>
          <a:p>
            <a:pPr lvl="1"/>
            <a:r>
              <a:rPr lang="en-US" sz="2800"/>
              <a:t>Syntax:</a:t>
            </a:r>
            <a:br>
              <a:rPr lang="en-US" sz="2800"/>
            </a:br>
            <a:r>
              <a:rPr lang="en-US" sz="2800"/>
              <a:t> </a:t>
            </a:r>
            <a:r>
              <a:rPr lang="en-US">
                <a:solidFill>
                  <a:schemeClr val="bg2"/>
                </a:solidFill>
                <a:latin typeface="Courier New" pitchFamily="-65" charset="0"/>
              </a:rPr>
              <a:t>/* comment */</a:t>
            </a:r>
            <a:r>
              <a:rPr lang="en-US" sz="2800"/>
              <a:t> </a:t>
            </a:r>
            <a:br>
              <a:rPr lang="en-US" sz="2800"/>
            </a:br>
            <a:r>
              <a:rPr lang="en-US">
                <a:solidFill>
                  <a:schemeClr val="bg2"/>
                </a:solidFill>
                <a:latin typeface="Courier" pitchFamily="-65" charset="0"/>
              </a:rPr>
              <a:t>// </a:t>
            </a:r>
            <a:r>
              <a:rPr lang="en-US">
                <a:solidFill>
                  <a:schemeClr val="bg2"/>
                </a:solidFill>
                <a:latin typeface="Courier New" pitchFamily="-65" charset="0"/>
              </a:rPr>
              <a:t>comment</a:t>
            </a:r>
            <a:r>
              <a:rPr lang="en-US">
                <a:latin typeface="Courier New" pitchFamily="-65" charset="0"/>
              </a:rPr>
              <a:t/>
            </a:r>
            <a:br>
              <a:rPr lang="en-US">
                <a:latin typeface="Courier New" pitchFamily="-65" charset="0"/>
              </a:rPr>
            </a:br>
            <a:r>
              <a:rPr lang="en-US">
                <a:latin typeface="Courier New" pitchFamily="-65" charset="0"/>
              </a:rPr>
              <a:t>System.out.print</a:t>
            </a:r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86300" y="1143000"/>
            <a:ext cx="3771900" cy="4579938"/>
          </a:xfrm>
        </p:spPr>
        <p:txBody>
          <a:bodyPr/>
          <a:lstStyle/>
          <a:p>
            <a:pPr algn="ctr">
              <a:buFont typeface="Times" pitchFamily="-65" charset="0"/>
              <a:buNone/>
            </a:pPr>
            <a:r>
              <a:rPr lang="en-US" sz="3200">
                <a:ea typeface="ＭＳ Ｐゴシック" pitchFamily="-65" charset="-128"/>
                <a:cs typeface="ＭＳ Ｐゴシック" pitchFamily="-65" charset="-128"/>
              </a:rPr>
              <a:t>C</a:t>
            </a:r>
          </a:p>
          <a:p>
            <a:pPr lvl="1"/>
            <a:r>
              <a:rPr lang="en-US" sz="2800">
                <a:solidFill>
                  <a:schemeClr val="accent2"/>
                </a:solidFill>
              </a:rPr>
              <a:t>Low</a:t>
            </a:r>
            <a:r>
              <a:rPr lang="en-US" sz="2800"/>
              <a:t> memory overhead</a:t>
            </a:r>
            <a:br>
              <a:rPr lang="en-US" sz="2800"/>
            </a:br>
            <a:endParaRPr lang="en-US" sz="2800"/>
          </a:p>
          <a:p>
            <a:pPr lvl="1"/>
            <a:r>
              <a:rPr lang="en-US" sz="2800">
                <a:solidFill>
                  <a:schemeClr val="accent2"/>
                </a:solidFill>
              </a:rPr>
              <a:t>Relatively Fast</a:t>
            </a:r>
            <a:endParaRPr lang="en-US" sz="2800"/>
          </a:p>
          <a:p>
            <a:pPr lvl="1"/>
            <a:r>
              <a:rPr lang="en-US" sz="2800"/>
              <a:t>Arrays initialize to </a:t>
            </a:r>
            <a:r>
              <a:rPr lang="en-US" sz="2800">
                <a:solidFill>
                  <a:schemeClr val="accent1"/>
                </a:solidFill>
              </a:rPr>
              <a:t>garbage</a:t>
            </a:r>
            <a:endParaRPr lang="en-US" sz="2800"/>
          </a:p>
          <a:p>
            <a:pPr lvl="1"/>
            <a:r>
              <a:rPr lang="en-US" sz="2800"/>
              <a:t>Syntax: </a:t>
            </a:r>
            <a:r>
              <a:rPr lang="en-US">
                <a:solidFill>
                  <a:srgbClr val="800080"/>
                </a:solidFill>
                <a:latin typeface="Courier" pitchFamily="-65" charset="0"/>
              </a:rPr>
              <a:t>*</a:t>
            </a:r>
            <a:r>
              <a:rPr lang="en-US" sz="2800"/>
              <a:t> </a:t>
            </a:r>
            <a:br>
              <a:rPr lang="en-US" sz="2800"/>
            </a:br>
            <a:r>
              <a:rPr lang="en-US">
                <a:solidFill>
                  <a:schemeClr val="bg2"/>
                </a:solidFill>
                <a:latin typeface="Courier New" pitchFamily="-65" charset="0"/>
              </a:rPr>
              <a:t>/* comment */</a:t>
            </a:r>
            <a:r>
              <a:rPr lang="en-US">
                <a:latin typeface="Courier" pitchFamily="-65" charset="0"/>
              </a:rPr>
              <a:t/>
            </a:r>
            <a:br>
              <a:rPr lang="en-US">
                <a:latin typeface="Courier" pitchFamily="-65" charset="0"/>
              </a:rPr>
            </a:br>
            <a:r>
              <a:rPr lang="en-US">
                <a:solidFill>
                  <a:schemeClr val="bg2"/>
                </a:solidFill>
                <a:latin typeface="Courier" pitchFamily="-65" charset="0"/>
              </a:rPr>
              <a:t>// </a:t>
            </a:r>
            <a:r>
              <a:rPr lang="en-US">
                <a:solidFill>
                  <a:schemeClr val="bg2"/>
                </a:solidFill>
                <a:latin typeface="Courier New" pitchFamily="-65" charset="0"/>
              </a:rPr>
              <a:t>comment</a:t>
            </a:r>
            <a:r>
              <a:rPr lang="en-US">
                <a:latin typeface="Courier" pitchFamily="-65" charset="0"/>
              </a:rPr>
              <a:t> </a:t>
            </a:r>
            <a:br>
              <a:rPr lang="en-US">
                <a:latin typeface="Courier" pitchFamily="-65" charset="0"/>
              </a:rPr>
            </a:br>
            <a:r>
              <a:rPr lang="en-US">
                <a:latin typeface="Courier New" pitchFamily="-65" charset="0"/>
              </a:rPr>
              <a:t>printf</a:t>
            </a:r>
            <a:r>
              <a:rPr lang="en-US" sz="2800"/>
              <a:t> </a:t>
            </a:r>
          </a:p>
        </p:txBody>
      </p:sp>
      <p:sp>
        <p:nvSpPr>
          <p:cNvPr id="58373" name="Text Box 5"/>
          <p:cNvSpPr txBox="1">
            <a:spLocks noChangeArrowheads="1"/>
          </p:cNvSpPr>
          <p:nvPr/>
        </p:nvSpPr>
        <p:spPr bwMode="auto">
          <a:xfrm>
            <a:off x="998538" y="5791200"/>
            <a:ext cx="7315200" cy="8223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rgbClr val="800080"/>
                </a:solidFill>
              </a:rPr>
              <a:t>* You need newer C compilers to allow Java style</a:t>
            </a:r>
            <a:br>
              <a:rPr lang="en-US" sz="2400" b="1">
                <a:solidFill>
                  <a:srgbClr val="800080"/>
                </a:solidFill>
              </a:rPr>
            </a:br>
            <a:r>
              <a:rPr lang="en-US" sz="2400" b="1">
                <a:solidFill>
                  <a:srgbClr val="800080"/>
                </a:solidFill>
              </a:rPr>
              <a:t>comments, or just use C99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906963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 Syntax: True or False?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13702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What evaluates to FALSE in C?</a:t>
            </a:r>
          </a:p>
          <a:p>
            <a:pPr lvl="1"/>
            <a:r>
              <a:rPr lang="en-US"/>
              <a:t>0 (integer)</a:t>
            </a:r>
          </a:p>
          <a:p>
            <a:pPr lvl="1"/>
            <a:r>
              <a:rPr lang="en-US"/>
              <a:t>NULL (pointer: more on this later)</a:t>
            </a:r>
          </a:p>
          <a:p>
            <a:pPr lvl="1"/>
            <a:r>
              <a:rPr lang="en-US"/>
              <a:t>no such thing as a Boolean</a:t>
            </a:r>
            <a:r>
              <a:rPr lang="en-US">
                <a:solidFill>
                  <a:srgbClr val="800080"/>
                </a:solidFill>
              </a:rPr>
              <a:t>*</a:t>
            </a:r>
            <a:endParaRPr lang="en-US"/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What evaluates to TRUE in C?</a:t>
            </a:r>
          </a:p>
          <a:p>
            <a:pPr lvl="1"/>
            <a:r>
              <a:rPr lang="en-US">
                <a:solidFill>
                  <a:schemeClr val="accent1"/>
                </a:solidFill>
              </a:rPr>
              <a:t>everything else…</a:t>
            </a:r>
            <a:endParaRPr lang="en-US"/>
          </a:p>
          <a:p>
            <a:pPr lvl="1"/>
            <a:r>
              <a:rPr lang="en-US"/>
              <a:t>(same idea as in scheme: only </a:t>
            </a:r>
            <a:r>
              <a:rPr lang="en-US">
                <a:latin typeface="Courier New" pitchFamily="-65" charset="0"/>
              </a:rPr>
              <a:t>#f</a:t>
            </a:r>
            <a:r>
              <a:rPr lang="en-US"/>
              <a:t> is false, everything else is true!)</a:t>
            </a:r>
          </a:p>
        </p:txBody>
      </p:sp>
      <p:sp>
        <p:nvSpPr>
          <p:cNvPr id="60420" name="Text Box 4"/>
          <p:cNvSpPr txBox="1">
            <a:spLocks noChangeArrowheads="1"/>
          </p:cNvSpPr>
          <p:nvPr/>
        </p:nvSpPr>
        <p:spPr bwMode="auto">
          <a:xfrm>
            <a:off x="1008063" y="6175375"/>
            <a:ext cx="6827837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400" b="1">
                <a:solidFill>
                  <a:srgbClr val="800080"/>
                </a:solidFill>
              </a:rPr>
              <a:t>*Boolean types provided by C99’s </a:t>
            </a:r>
            <a:r>
              <a:rPr lang="en-US" sz="2400" b="1">
                <a:solidFill>
                  <a:srgbClr val="800080"/>
                </a:solidFill>
                <a:latin typeface="Courier" pitchFamily="-65" charset="0"/>
              </a:rPr>
              <a:t>stdbool.h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4484688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 syntax : flow control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328612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Within a function, remarkably </a:t>
            </a:r>
            <a:r>
              <a:rPr lang="en-US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close to Java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constructs in methods (shows its legacy) in terms of flow control</a:t>
            </a:r>
          </a:p>
          <a:p>
            <a:pPr lvl="1"/>
            <a:r>
              <a:rPr lang="en-US">
                <a:latin typeface="Courier New" pitchFamily="-65" charset="0"/>
              </a:rPr>
              <a:t>if-else</a:t>
            </a:r>
          </a:p>
          <a:p>
            <a:pPr lvl="1"/>
            <a:r>
              <a:rPr lang="en-US">
                <a:latin typeface="Courier New" pitchFamily="-65" charset="0"/>
              </a:rPr>
              <a:t>switch</a:t>
            </a:r>
          </a:p>
          <a:p>
            <a:pPr lvl="1"/>
            <a:r>
              <a:rPr lang="en-US">
                <a:latin typeface="Courier New" pitchFamily="-65" charset="0"/>
              </a:rPr>
              <a:t>while </a:t>
            </a:r>
            <a:r>
              <a:rPr lang="en-US">
                <a:latin typeface="Arial" pitchFamily="-65" charset="0"/>
              </a:rPr>
              <a:t>and</a:t>
            </a:r>
            <a:r>
              <a:rPr lang="en-US">
                <a:latin typeface="Courier New" pitchFamily="-65" charset="0"/>
              </a:rPr>
              <a:t> for</a:t>
            </a:r>
          </a:p>
          <a:p>
            <a:pPr lvl="1"/>
            <a:r>
              <a:rPr lang="en-US">
                <a:latin typeface="Courier New" pitchFamily="-65" charset="0"/>
              </a:rPr>
              <a:t>do-while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685800" y="224184"/>
            <a:ext cx="7926849" cy="918816"/>
          </a:xfrm>
        </p:spPr>
        <p:txBody>
          <a:bodyPr/>
          <a:lstStyle/>
          <a:p>
            <a:pPr algn="ctr"/>
            <a:r>
              <a:rPr lang="en-US">
                <a:ea typeface="ＭＳ Ｐゴシック" pitchFamily="-65" charset="-128"/>
                <a:cs typeface="ＭＳ Ｐゴシック" pitchFamily="-65" charset="-128"/>
              </a:rPr>
              <a:t>“Before this class, I (student) would say </a:t>
            </a:r>
            <a:br>
              <a:rPr lang="en-US">
                <a:ea typeface="ＭＳ Ｐゴシック" pitchFamily="-65" charset="-128"/>
                <a:cs typeface="ＭＳ Ｐゴシック" pitchFamily="-65" charset="-128"/>
              </a:rPr>
            </a:b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I am a solid </a:t>
            </a:r>
            <a:r>
              <a:rPr lang="en-US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C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programmer”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8077200" cy="3937000"/>
          </a:xfrm>
        </p:spPr>
        <p:txBody>
          <a:bodyPr/>
          <a:lstStyle/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Strongly disagree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(never coded, and I </a:t>
            </a:r>
            <a:r>
              <a:rPr lang="en-US" i="1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don’t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know Java or C++)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Mildly disagree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(never coded, but I </a:t>
            </a:r>
            <a:r>
              <a:rPr lang="en-US" i="1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do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know Java and/or C++)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Neutral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(I’ve coded </a:t>
            </a:r>
            <a:r>
              <a:rPr lang="en-US" i="1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a little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in C)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Mildly agree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(I’ve coded </a:t>
            </a:r>
            <a:r>
              <a:rPr lang="en-US" i="1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a fair bit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in C)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Strongly agree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(I’ve coded a </a:t>
            </a:r>
            <a:r>
              <a:rPr lang="en-US" i="1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lot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in C)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>
          <a:xfrm>
            <a:off x="685800" y="224184"/>
            <a:ext cx="7926849" cy="918816"/>
          </a:xfrm>
        </p:spPr>
        <p:txBody>
          <a:bodyPr/>
          <a:lstStyle/>
          <a:p>
            <a:pPr algn="ctr"/>
            <a:r>
              <a:rPr lang="en-US">
                <a:ea typeface="ＭＳ Ｐゴシック" pitchFamily="-65" charset="-128"/>
                <a:cs typeface="ＭＳ Ｐゴシック" pitchFamily="-65" charset="-128"/>
              </a:rPr>
              <a:t>“Before this class, I (student) would say </a:t>
            </a:r>
            <a:br>
              <a:rPr lang="en-US">
                <a:ea typeface="ＭＳ Ｐゴシック" pitchFamily="-65" charset="-128"/>
                <a:cs typeface="ＭＳ Ｐゴシック" pitchFamily="-65" charset="-128"/>
              </a:rPr>
            </a:b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I am a solid </a:t>
            </a:r>
            <a:r>
              <a:rPr lang="en-US">
                <a:solidFill>
                  <a:srgbClr val="FF0000"/>
                </a:solidFill>
                <a:ea typeface="ＭＳ Ｐゴシック" pitchFamily="-65" charset="-128"/>
                <a:cs typeface="ＭＳ Ｐゴシック" pitchFamily="-65" charset="-128"/>
              </a:rPr>
              <a:t>Java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programmer”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534400" cy="4676152"/>
          </a:xfrm>
        </p:spPr>
        <p:txBody>
          <a:bodyPr/>
          <a:lstStyle/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Strongly disagree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(never coded, and I </a:t>
            </a:r>
            <a:r>
              <a:rPr lang="en-US" i="1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don’t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know C or C++)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Mildly disagree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(never coded, but I </a:t>
            </a:r>
            <a:r>
              <a:rPr lang="en-US" i="1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do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know C and/or C++)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Neutral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(I’ve coded </a:t>
            </a:r>
            <a:r>
              <a:rPr lang="en-US" i="1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a little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in Java)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Mildly agree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(I’ve coded </a:t>
            </a:r>
            <a:r>
              <a:rPr lang="en-US" i="1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a fair bit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in Java)</a:t>
            </a:r>
          </a:p>
          <a:p>
            <a:pPr marL="514350" indent="-514350">
              <a:buFont typeface="Helvetica" pitchFamily="-65" charset="0"/>
              <a:buAutoNum type="alphaLcParenR"/>
            </a:pP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Strongly agree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(I’ve coded a </a:t>
            </a:r>
            <a:r>
              <a:rPr lang="en-US" i="1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lot </a:t>
            </a:r>
            <a:r>
              <a:rPr lang="en-US">
                <a:solidFill>
                  <a:schemeClr val="bg2"/>
                </a:solidFill>
                <a:ea typeface="ＭＳ Ｐゴシック" pitchFamily="-65" charset="-128"/>
                <a:cs typeface="ＭＳ Ｐゴシック" pitchFamily="-65" charset="-128"/>
              </a:rPr>
              <a:t>in Java)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307263" cy="474663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Has there been an update to ANSI C?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153400" cy="4975225"/>
          </a:xfrm>
        </p:spPr>
        <p:txBody>
          <a:bodyPr/>
          <a:lstStyle/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Yes! It’s called the “C99” or “C9x” std</a:t>
            </a:r>
          </a:p>
          <a:p>
            <a:pPr lvl="1"/>
            <a:r>
              <a:rPr lang="en-US" sz="2400"/>
              <a:t>You need “</a:t>
            </a:r>
            <a:r>
              <a:rPr lang="en-US" sz="2400">
                <a:latin typeface="Courier New" pitchFamily="-65" charset="0"/>
              </a:rPr>
              <a:t>gcc -std=c99</a:t>
            </a:r>
            <a:r>
              <a:rPr lang="en-US" sz="2400"/>
              <a:t>” to compile</a:t>
            </a:r>
          </a:p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References</a:t>
            </a:r>
          </a:p>
          <a:p>
            <a:pPr lvl="1">
              <a:buFontTx/>
              <a:buNone/>
            </a:pPr>
            <a:r>
              <a:rPr lang="en-US" sz="1600">
                <a:solidFill>
                  <a:srgbClr val="800080"/>
                </a:solidFill>
                <a:latin typeface="Courier New" pitchFamily="-65" charset="0"/>
              </a:rPr>
              <a:t>http://en.wikipedia.org/wiki/C99</a:t>
            </a:r>
          </a:p>
          <a:p>
            <a:pPr lvl="1">
              <a:buFontTx/>
              <a:buNone/>
            </a:pPr>
            <a:r>
              <a:rPr lang="en-US" sz="1600">
                <a:solidFill>
                  <a:srgbClr val="800080"/>
                </a:solidFill>
                <a:latin typeface="Courier New" pitchFamily="-65" charset="0"/>
              </a:rPr>
              <a:t>http://home.tiscalinet.ch/t_wolf/tw/c/c9x_changes.html</a:t>
            </a:r>
            <a:endParaRPr lang="en-US"/>
          </a:p>
          <a:p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Highlights</a:t>
            </a:r>
          </a:p>
          <a:p>
            <a:pPr lvl="1"/>
            <a:r>
              <a:rPr lang="en-US" sz="2400"/>
              <a:t>Declarations in for loops, like Java </a:t>
            </a:r>
            <a:r>
              <a:rPr lang="en-US" sz="2400">
                <a:solidFill>
                  <a:srgbClr val="800080"/>
                </a:solidFill>
              </a:rPr>
              <a:t>(#15)</a:t>
            </a:r>
          </a:p>
          <a:p>
            <a:pPr lvl="1"/>
            <a:r>
              <a:rPr lang="en-US" sz="2400"/>
              <a:t>Java-like </a:t>
            </a:r>
            <a:r>
              <a:rPr lang="en-US" sz="2400">
                <a:latin typeface="Courier New" pitchFamily="-65" charset="0"/>
              </a:rPr>
              <a:t>//</a:t>
            </a:r>
            <a:r>
              <a:rPr lang="en-US" sz="2400"/>
              <a:t> comments (to end of line) </a:t>
            </a:r>
            <a:r>
              <a:rPr lang="en-US" sz="2400">
                <a:solidFill>
                  <a:srgbClr val="800080"/>
                </a:solidFill>
              </a:rPr>
              <a:t>(#10)</a:t>
            </a:r>
          </a:p>
          <a:p>
            <a:pPr lvl="1"/>
            <a:r>
              <a:rPr lang="en-US" sz="2400"/>
              <a:t>Variable-length non-global arrays </a:t>
            </a:r>
            <a:r>
              <a:rPr lang="en-US" sz="2400">
                <a:solidFill>
                  <a:srgbClr val="800080"/>
                </a:solidFill>
              </a:rPr>
              <a:t>(#33)</a:t>
            </a:r>
            <a:endParaRPr lang="en-US" sz="2400">
              <a:latin typeface="Courier New" pitchFamily="-65" charset="0"/>
            </a:endParaRPr>
          </a:p>
          <a:p>
            <a:pPr lvl="1"/>
            <a:r>
              <a:rPr lang="en-US" sz="2400">
                <a:latin typeface="Courier New" pitchFamily="-65" charset="0"/>
              </a:rPr>
              <a:t>&lt;inttypes.h&gt;</a:t>
            </a:r>
            <a:r>
              <a:rPr lang="en-US" sz="2400"/>
              <a:t>: explicit integer types </a:t>
            </a:r>
            <a:r>
              <a:rPr lang="en-US" sz="2400">
                <a:solidFill>
                  <a:srgbClr val="800080"/>
                </a:solidFill>
              </a:rPr>
              <a:t>(#38)</a:t>
            </a:r>
            <a:endParaRPr lang="en-US" sz="2400"/>
          </a:p>
          <a:p>
            <a:pPr lvl="1"/>
            <a:r>
              <a:rPr lang="en-US" sz="2400">
                <a:latin typeface="Courier New" pitchFamily="-65" charset="0"/>
              </a:rPr>
              <a:t>&lt;stdbool.h&gt;</a:t>
            </a:r>
            <a:r>
              <a:rPr lang="en-US" sz="2400"/>
              <a:t> for boolean logic def’s </a:t>
            </a:r>
            <a:r>
              <a:rPr lang="en-US" sz="2400">
                <a:solidFill>
                  <a:srgbClr val="800080"/>
                </a:solidFill>
              </a:rPr>
              <a:t>(#35)</a:t>
            </a:r>
            <a:endParaRPr lang="en-US" sz="2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2265363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Disclaimer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5197475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Important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: You will not learn how to fully code in C in these lectures!  You’ll still need your C reference for this course.</a:t>
            </a:r>
          </a:p>
          <a:p>
            <a:pPr lvl="1"/>
            <a:r>
              <a:rPr lang="en-US"/>
              <a:t>K&amp;R is a must-have reference</a:t>
            </a:r>
          </a:p>
          <a:p>
            <a:pPr lvl="2"/>
            <a:r>
              <a:rPr lang="en-US">
                <a:ea typeface="ＭＳ Ｐゴシック" pitchFamily="-65" charset="-128"/>
              </a:rPr>
              <a:t>Check online for more sources</a:t>
            </a:r>
          </a:p>
          <a:p>
            <a:pPr lvl="1"/>
            <a:r>
              <a:rPr lang="en-US"/>
              <a:t>“JAVA in a Nutshell,” O’Reilly.  </a:t>
            </a:r>
          </a:p>
          <a:p>
            <a:pPr lvl="2"/>
            <a:r>
              <a:rPr lang="en-US">
                <a:ea typeface="ＭＳ Ｐゴシック" pitchFamily="-65" charset="-128"/>
              </a:rPr>
              <a:t>Chapter 2, “How Java Differs from C”</a:t>
            </a:r>
          </a:p>
          <a:p>
            <a:pPr lvl="2"/>
            <a:r>
              <a:rPr lang="en-US">
                <a:ea typeface="ＭＳ Ｐゴシック" pitchFamily="-65" charset="-128"/>
              </a:rPr>
              <a:t>http://oreilly.com/catalog/javanut/excerpt/</a:t>
            </a:r>
          </a:p>
          <a:p>
            <a:pPr lvl="1"/>
            <a:r>
              <a:rPr lang="en-US"/>
              <a:t>Brian Harvey’s course notes</a:t>
            </a:r>
          </a:p>
          <a:p>
            <a:pPr lvl="2"/>
            <a:r>
              <a:rPr lang="en-US">
                <a:ea typeface="ＭＳ Ｐゴシック" pitchFamily="-65" charset="-128"/>
              </a:rPr>
              <a:t>On CS61C class website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4637088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Compilation : Overview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760913"/>
          </a:xfrm>
        </p:spPr>
        <p:txBody>
          <a:bodyPr/>
          <a:lstStyle/>
          <a:p>
            <a:pPr>
              <a:buFont typeface="Times" pitchFamily="-65" charset="0"/>
              <a:buNone/>
            </a:pP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	C </a:t>
            </a:r>
            <a:r>
              <a:rPr lang="en-US" sz="2800" i="1" u="sng">
                <a:solidFill>
                  <a:schemeClr val="accent1"/>
                </a:solidFill>
                <a:ea typeface="ＭＳ Ｐゴシック" pitchFamily="-65" charset="-128"/>
                <a:cs typeface="ＭＳ Ｐゴシック" pitchFamily="-65" charset="-128"/>
              </a:rPr>
              <a:t>compilers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take C and convert it into an </a:t>
            </a:r>
            <a:r>
              <a:rPr lang="en-US" sz="2800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architecture specific</a:t>
            </a:r>
            <a:r>
              <a:rPr lang="en-US" sz="2800">
                <a:ea typeface="ＭＳ Ｐゴシック" pitchFamily="-65" charset="-128"/>
                <a:cs typeface="ＭＳ Ｐゴシック" pitchFamily="-65" charset="-128"/>
              </a:rPr>
              <a:t> machine code (string of 1s and 0s).</a:t>
            </a:r>
          </a:p>
          <a:p>
            <a:pPr lvl="1"/>
            <a:r>
              <a:rPr lang="en-US" sz="2400"/>
              <a:t>Unlike Java which converts to </a:t>
            </a:r>
            <a:r>
              <a:rPr lang="en-US" sz="2400">
                <a:solidFill>
                  <a:schemeClr val="accent2"/>
                </a:solidFill>
              </a:rPr>
              <a:t>architecture independent</a:t>
            </a:r>
            <a:r>
              <a:rPr lang="en-US" sz="2400"/>
              <a:t> bytecode.</a:t>
            </a:r>
          </a:p>
          <a:p>
            <a:pPr lvl="1"/>
            <a:r>
              <a:rPr lang="en-US" sz="2400"/>
              <a:t>Unlike most Scheme environments which interpret the code.</a:t>
            </a:r>
          </a:p>
          <a:p>
            <a:pPr lvl="1"/>
            <a:r>
              <a:rPr lang="en-US" sz="2400"/>
              <a:t>These differ mainly in </a:t>
            </a:r>
            <a:r>
              <a:rPr lang="en-US" sz="2400">
                <a:solidFill>
                  <a:srgbClr val="800080"/>
                </a:solidFill>
              </a:rPr>
              <a:t>when</a:t>
            </a:r>
            <a:r>
              <a:rPr lang="en-US" sz="2400"/>
              <a:t> your program is converted to machine instructions.</a:t>
            </a:r>
          </a:p>
          <a:p>
            <a:pPr lvl="1"/>
            <a:r>
              <a:rPr lang="en-US" sz="2400"/>
              <a:t>For C, generally a 2 part process of </a:t>
            </a:r>
            <a:r>
              <a:rPr lang="en-US" sz="2400" u="sng">
                <a:solidFill>
                  <a:schemeClr val="accent2"/>
                </a:solidFill>
              </a:rPr>
              <a:t>compiling</a:t>
            </a:r>
            <a:r>
              <a:rPr lang="en-US" sz="2400"/>
              <a:t> .c files to .o files, then </a:t>
            </a:r>
            <a:r>
              <a:rPr lang="en-US" sz="2400" u="sng">
                <a:solidFill>
                  <a:schemeClr val="accent2"/>
                </a:solidFill>
              </a:rPr>
              <a:t>linking</a:t>
            </a:r>
            <a:r>
              <a:rPr lang="en-US" sz="2400"/>
              <a:t> the .o files into executables. </a:t>
            </a:r>
            <a:r>
              <a:rPr lang="en-US" sz="2400" u="sng">
                <a:solidFill>
                  <a:schemeClr val="accent2"/>
                </a:solidFill>
              </a:rPr>
              <a:t>Assembling</a:t>
            </a:r>
            <a:r>
              <a:rPr lang="en-US" sz="2400">
                <a:solidFill>
                  <a:schemeClr val="accent2"/>
                </a:solidFill>
              </a:rPr>
              <a:t> </a:t>
            </a:r>
            <a:r>
              <a:rPr lang="en-US" sz="2400"/>
              <a:t>is also done (but is hidden, i.e., done automatically, by default)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130800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Compilation : Advantages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3289300"/>
          </a:xfrm>
        </p:spPr>
        <p:txBody>
          <a:bodyPr/>
          <a:lstStyle/>
          <a:p>
            <a:r>
              <a:rPr lang="en-US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Great run-time performance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: generally much faster than Scheme or Java for comparable code (because it optimizes for a given architecture)</a:t>
            </a:r>
          </a:p>
          <a:p>
            <a:r>
              <a:rPr lang="en-US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OK compilation time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: enhancements in compilation procedure (</a:t>
            </a:r>
            <a:r>
              <a:rPr lang="en-US">
                <a:latin typeface="Courier New" pitchFamily="-65" charset="0"/>
                <a:ea typeface="ＭＳ Ｐゴシック" pitchFamily="-65" charset="-128"/>
                <a:cs typeface="ＭＳ Ｐゴシック" pitchFamily="-65" charset="-128"/>
              </a:rPr>
              <a:t>Makefile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s) allow only modified files to be recompiled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11138"/>
            <a:ext cx="5694363" cy="474662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Compilation : Disadvantages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848600" cy="4505325"/>
          </a:xfrm>
        </p:spPr>
        <p:txBody>
          <a:bodyPr/>
          <a:lstStyle/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All compiled files (including the executable) are </a:t>
            </a:r>
            <a:r>
              <a:rPr lang="en-US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architecture specific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, depending on </a:t>
            </a:r>
            <a:r>
              <a:rPr lang="en-US" i="1">
                <a:ea typeface="ＭＳ Ｐゴシック" pitchFamily="-65" charset="-128"/>
                <a:cs typeface="ＭＳ Ｐゴシック" pitchFamily="-65" charset="-128"/>
              </a:rPr>
              <a:t>both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the CPU type and the operating system.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Executable must be </a:t>
            </a:r>
            <a:r>
              <a:rPr lang="en-US">
                <a:solidFill>
                  <a:schemeClr val="accent2"/>
                </a:solidFill>
                <a:ea typeface="ＭＳ Ｐゴシック" pitchFamily="-65" charset="-128"/>
                <a:cs typeface="ＭＳ Ｐゴシック" pitchFamily="-65" charset="-128"/>
              </a:rPr>
              <a:t>rebuilt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 on each new system.</a:t>
            </a:r>
          </a:p>
          <a:p>
            <a:pPr lvl="1"/>
            <a:r>
              <a:rPr lang="en-US"/>
              <a:t>Called “</a:t>
            </a:r>
            <a:r>
              <a:rPr lang="en-US" u="sng">
                <a:solidFill>
                  <a:schemeClr val="accent2"/>
                </a:solidFill>
              </a:rPr>
              <a:t>porting</a:t>
            </a:r>
            <a:r>
              <a:rPr lang="en-US">
                <a:solidFill>
                  <a:schemeClr val="accent2"/>
                </a:solidFill>
              </a:rPr>
              <a:t> your code</a:t>
            </a:r>
            <a:r>
              <a:rPr lang="en-US"/>
              <a:t>” to a new architecture.</a:t>
            </a:r>
          </a:p>
          <a:p>
            <a:r>
              <a:rPr lang="en-US">
                <a:ea typeface="ＭＳ Ｐゴシック" pitchFamily="-65" charset="-128"/>
                <a:cs typeface="ＭＳ Ｐゴシック" pitchFamily="-65" charset="-128"/>
              </a:rPr>
              <a:t>The “change</a:t>
            </a:r>
            <a:r>
              <a:rPr lang="en-US">
                <a:ea typeface="ＭＳ Ｐゴシック" pitchFamily="-65" charset="-128"/>
                <a:cs typeface="ＭＳ Ｐゴシック" pitchFamily="-65" charset="-128"/>
                <a:sym typeface="Symbol" pitchFamily="-65" charset="2"/>
              </a:rPr>
              <a:t>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compile</a:t>
            </a:r>
            <a:r>
              <a:rPr lang="en-US">
                <a:ea typeface="ＭＳ Ｐゴシック" pitchFamily="-65" charset="-128"/>
                <a:cs typeface="ＭＳ Ｐゴシック" pitchFamily="-65" charset="-128"/>
                <a:sym typeface="Symbol" pitchFamily="-65" charset="2"/>
              </a:rPr>
              <a:t></a:t>
            </a:r>
            <a:r>
              <a:rPr lang="en-US">
                <a:ea typeface="ＭＳ Ｐゴシック" pitchFamily="-65" charset="-128"/>
                <a:cs typeface="ＭＳ Ｐゴシック" pitchFamily="-65" charset="-128"/>
              </a:rPr>
              <a:t>run [repeat]” iteration cycle is slow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Microsoft Office 98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600" b="0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Helvetic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600" b="0" i="0" u="none" strike="noStrike" cap="none" normalizeH="0" baseline="0">
            <a:ln>
              <a:noFill/>
            </a:ln>
            <a:solidFill>
              <a:schemeClr val="accent1"/>
            </a:solidFill>
            <a:effectLst/>
            <a:latin typeface="Helvetica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21962</TotalTime>
  <Pages>47</Pages>
  <Words>2086</Words>
  <Application>Microsoft Macintosh PowerPoint</Application>
  <PresentationFormat>Letter Paper (8.5x11 in)</PresentationFormat>
  <Paragraphs>247</Paragraphs>
  <Slides>25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Helvetica</vt:lpstr>
      <vt:lpstr>ＭＳ Ｐゴシック</vt:lpstr>
      <vt:lpstr>Arial</vt:lpstr>
      <vt:lpstr>Times</vt:lpstr>
      <vt:lpstr>Wingdings</vt:lpstr>
      <vt:lpstr>Courier New</vt:lpstr>
      <vt:lpstr>Symbol</vt:lpstr>
      <vt:lpstr>Courier</vt:lpstr>
      <vt:lpstr>Microsoft Office 98</vt:lpstr>
      <vt:lpstr>Slide 1</vt:lpstr>
      <vt:lpstr>And in review...</vt:lpstr>
      <vt:lpstr>“Before this class, I (student) would say  I am a solid C programmer”</vt:lpstr>
      <vt:lpstr>“Before this class, I (student) would say  I am a solid Java programmer”</vt:lpstr>
      <vt:lpstr>Has there been an update to ANSI C?</vt:lpstr>
      <vt:lpstr>Disclaimer</vt:lpstr>
      <vt:lpstr>Compilation : Overview</vt:lpstr>
      <vt:lpstr>Compilation : Advantages</vt:lpstr>
      <vt:lpstr>Compilation : Disadvantages</vt:lpstr>
      <vt:lpstr>C Syntax: main</vt:lpstr>
      <vt:lpstr>C Syntax: Variable Declarations</vt:lpstr>
      <vt:lpstr>Address vs. Value</vt:lpstr>
      <vt:lpstr>Pointers</vt:lpstr>
      <vt:lpstr>Pointers</vt:lpstr>
      <vt:lpstr>Pointers</vt:lpstr>
      <vt:lpstr>Pointers and Parameter Passing</vt:lpstr>
      <vt:lpstr>Pointers and Parameter Passing</vt:lpstr>
      <vt:lpstr>Pointers</vt:lpstr>
      <vt:lpstr>Peer Instruction Question</vt:lpstr>
      <vt:lpstr>Peer Instruction Answer</vt:lpstr>
      <vt:lpstr>And in conclusion…</vt:lpstr>
      <vt:lpstr>C vs. Java™ Overview (1/2)</vt:lpstr>
      <vt:lpstr>C vs. Java™ Overview (2/2)</vt:lpstr>
      <vt:lpstr>C Syntax: True or False?</vt:lpstr>
      <vt:lpstr>C syntax : flow control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subject/>
  <dc:creator>John Wawrzynek</dc:creator>
  <cp:keywords/>
  <dc:description/>
  <cp:lastModifiedBy>Dan Garcia</cp:lastModifiedBy>
  <cp:revision>1513</cp:revision>
  <cp:lastPrinted>2011-08-30T17:44:51Z</cp:lastPrinted>
  <dcterms:created xsi:type="dcterms:W3CDTF">2011-08-30T17:15:07Z</dcterms:created>
  <dcterms:modified xsi:type="dcterms:W3CDTF">2011-08-30T17:44:57Z</dcterms:modified>
</cp:coreProperties>
</file>