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vml" ContentType="application/vnd.openxmlformats-officedocument.vmlDrawi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handoutMasterIdLst>
    <p:handoutMasterId r:id="rId39"/>
  </p:handoutMasterIdLst>
  <p:sldIdLst>
    <p:sldId id="464" r:id="rId2"/>
    <p:sldId id="463" r:id="rId3"/>
    <p:sldId id="465" r:id="rId4"/>
    <p:sldId id="479" r:id="rId5"/>
    <p:sldId id="466" r:id="rId6"/>
    <p:sldId id="467" r:id="rId7"/>
    <p:sldId id="475" r:id="rId8"/>
    <p:sldId id="469" r:id="rId9"/>
    <p:sldId id="470" r:id="rId10"/>
    <p:sldId id="471" r:id="rId11"/>
    <p:sldId id="472" r:id="rId12"/>
    <p:sldId id="473" r:id="rId13"/>
    <p:sldId id="474" r:id="rId14"/>
    <p:sldId id="480" r:id="rId15"/>
    <p:sldId id="476" r:id="rId16"/>
    <p:sldId id="477" r:id="rId17"/>
    <p:sldId id="478" r:id="rId18"/>
    <p:sldId id="462" r:id="rId19"/>
    <p:sldId id="432" r:id="rId20"/>
    <p:sldId id="429" r:id="rId21"/>
    <p:sldId id="433" r:id="rId22"/>
    <p:sldId id="431" r:id="rId23"/>
    <p:sldId id="457" r:id="rId24"/>
    <p:sldId id="423" r:id="rId25"/>
    <p:sldId id="424" r:id="rId26"/>
    <p:sldId id="449" r:id="rId27"/>
    <p:sldId id="450" r:id="rId28"/>
    <p:sldId id="426" r:id="rId29"/>
    <p:sldId id="427" r:id="rId30"/>
    <p:sldId id="435" r:id="rId31"/>
    <p:sldId id="440" r:id="rId32"/>
    <p:sldId id="438" r:id="rId33"/>
    <p:sldId id="441" r:id="rId34"/>
    <p:sldId id="448" r:id="rId35"/>
    <p:sldId id="458" r:id="rId36"/>
    <p:sldId id="456"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hiddenSlides="1"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975" autoAdjust="0"/>
    <p:restoredTop sz="84825" autoAdjust="0"/>
  </p:normalViewPr>
  <p:slideViewPr>
    <p:cSldViewPr snapToGrid="0">
      <p:cViewPr>
        <p:scale>
          <a:sx n="200" d="100"/>
          <a:sy n="200" d="100"/>
        </p:scale>
        <p:origin x="432" y="10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5" d="100"/>
          <a:sy n="85" d="100"/>
        </p:scale>
        <p:origin x="-3128"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933265-5E23-BF49-B6BF-1934B9BC786E}" type="datetimeFigureOut">
              <a:rPr lang="en-US" smtClean="0"/>
              <a:pPr/>
              <a:t>10/11/11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4D7F38-D411-9B47-AFF4-70C571B83B5A}" type="slidenum">
              <a:rPr lang="en-US" smtClean="0"/>
              <a:pPr/>
              <a:t>‹#›</a:t>
            </a:fld>
            <a:endParaRPr lang="en-US" dirty="0"/>
          </a:p>
        </p:txBody>
      </p:sp>
    </p:spTree>
    <p:extLst>
      <p:ext uri="{BB962C8B-B14F-4D97-AF65-F5344CB8AC3E}">
        <p14:creationId xmlns:p14="http://schemas.microsoft.com/office/powerpoint/2010/main" val="23206996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A1BC7-CCFC-484A-97F3-979F740C57F6}" type="datetimeFigureOut">
              <a:rPr lang="en-US" smtClean="0"/>
              <a:pPr/>
              <a:t>10/11/11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7FDFF-7B9F-7D4D-BFC0-AAD1F3D3D3CB}" type="slidenum">
              <a:rPr lang="en-US" smtClean="0"/>
              <a:pPr/>
              <a:t>‹#›</a:t>
            </a:fld>
            <a:endParaRPr lang="en-US" dirty="0"/>
          </a:p>
        </p:txBody>
      </p:sp>
    </p:spTree>
    <p:extLst>
      <p:ext uri="{BB962C8B-B14F-4D97-AF65-F5344CB8AC3E}">
        <p14:creationId xmlns:p14="http://schemas.microsoft.com/office/powerpoint/2010/main" val="663159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4"/>
          <p:cNvSpPr>
            <a:spLocks noGrp="1" noChangeArrowheads="1"/>
          </p:cNvSpPr>
          <p:nvPr>
            <p:ph type="ftr" sz="quarter"/>
          </p:nvPr>
        </p:nvSpPr>
        <p:spPr>
          <a:noFill/>
        </p:spPr>
        <p:txBody>
          <a:bodyPr/>
          <a:lstStyle/>
          <a:p>
            <a:pPr>
              <a:buFont typeface="Times New Roman" charset="0"/>
              <a:buNone/>
            </a:pPr>
            <a:r>
              <a:rPr lang="en-US">
                <a:latin typeface="Times New Roman" charset="0"/>
              </a:rPr>
              <a:t>CS267 Lecture 2</a:t>
            </a:r>
          </a:p>
        </p:txBody>
      </p:sp>
      <p:sp>
        <p:nvSpPr>
          <p:cNvPr id="9219" name="Rectangle 5"/>
          <p:cNvSpPr>
            <a:spLocks noGrp="1" noChangeArrowheads="1"/>
          </p:cNvSpPr>
          <p:nvPr>
            <p:ph type="sldNum" sz="quarter"/>
          </p:nvPr>
        </p:nvSpPr>
        <p:spPr>
          <a:noFill/>
        </p:spPr>
        <p:txBody>
          <a:bodyPr/>
          <a:lstStyle/>
          <a:p>
            <a:fld id="{CEEF7B23-A069-7143-B684-412060CBF65C}" type="slidenum">
              <a:rPr lang="en-US"/>
              <a:pPr/>
              <a:t>6</a:t>
            </a:fld>
            <a:endParaRPr lang="en-US"/>
          </a:p>
        </p:txBody>
      </p:sp>
      <p:sp>
        <p:nvSpPr>
          <p:cNvPr id="9220" name="Text Box 1"/>
          <p:cNvSpPr txBox="1">
            <a:spLocks noChangeArrowheads="1"/>
          </p:cNvSpPr>
          <p:nvPr/>
        </p:nvSpPr>
        <p:spPr bwMode="auto">
          <a:xfrm>
            <a:off x="1" y="8685457"/>
            <a:ext cx="2970213" cy="458544"/>
          </a:xfrm>
          <a:prstGeom prst="rect">
            <a:avLst/>
          </a:prstGeom>
          <a:noFill/>
          <a:ln w="9525">
            <a:noFill/>
            <a:round/>
            <a:headEnd/>
            <a:tailEnd/>
          </a:ln>
        </p:spPr>
        <p:txBody>
          <a:bodyPr lIns="18720" tIns="0" rIns="18720" bIns="0" anchor="b">
            <a:prstTxWarp prst="textNoShape">
              <a:avLst/>
            </a:prstTxWarp>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900" i="1">
                <a:solidFill>
                  <a:srgbClr val="000000"/>
                </a:solidFill>
                <a:latin typeface="Times New Roman" charset="0"/>
                <a:ea typeface="DejaVu Sans" charset="0"/>
                <a:cs typeface="DejaVu Sans" charset="0"/>
              </a:rPr>
              <a:t>CS267 Lecture 2</a:t>
            </a:r>
          </a:p>
        </p:txBody>
      </p:sp>
      <p:sp>
        <p:nvSpPr>
          <p:cNvPr id="9221" name="Text Box 2"/>
          <p:cNvSpPr txBox="1">
            <a:spLocks noChangeArrowheads="1"/>
          </p:cNvSpPr>
          <p:nvPr/>
        </p:nvSpPr>
        <p:spPr bwMode="auto">
          <a:xfrm>
            <a:off x="3887788" y="8685457"/>
            <a:ext cx="2970212" cy="458544"/>
          </a:xfrm>
          <a:prstGeom prst="rect">
            <a:avLst/>
          </a:prstGeom>
          <a:noFill/>
          <a:ln w="9525">
            <a:noFill/>
            <a:round/>
            <a:headEnd/>
            <a:tailEnd/>
          </a:ln>
        </p:spPr>
        <p:txBody>
          <a:bodyPr lIns="18720" tIns="0" rIns="18720" bIns="0" anchor="b">
            <a:prstTxWarp prst="textNoShape">
              <a:avLst/>
            </a:prstTxWarp>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CF310EA-34D0-5347-8777-2772C97A2B82}" type="slidenum">
              <a:rPr lang="en-US" sz="900" i="1">
                <a:solidFill>
                  <a:srgbClr val="000000"/>
                </a:solidFill>
                <a:latin typeface="Times New Roman" charset="0"/>
                <a:ea typeface="DejaVu Sans" charset="0"/>
                <a:cs typeface="DejaVu Sans"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a:t>
            </a:fld>
            <a:endParaRPr lang="en-US" sz="900" i="1">
              <a:solidFill>
                <a:srgbClr val="000000"/>
              </a:solidFill>
              <a:latin typeface="Times New Roman" charset="0"/>
              <a:ea typeface="DejaVu Sans" charset="0"/>
              <a:cs typeface="DejaVu Sans" charset="0"/>
            </a:endParaRPr>
          </a:p>
        </p:txBody>
      </p:sp>
      <p:sp>
        <p:nvSpPr>
          <p:cNvPr id="9222" name="Rectangle 3"/>
          <p:cNvSpPr txBox="1">
            <a:spLocks noGrp="1" noRot="1" noChangeAspect="1" noChangeArrowheads="1" noTextEdit="1"/>
          </p:cNvSpPr>
          <p:nvPr>
            <p:ph type="sldImg"/>
          </p:nvPr>
        </p:nvSpPr>
        <p:spPr>
          <a:xfrm>
            <a:off x="1155700" y="587375"/>
            <a:ext cx="4557713" cy="3417888"/>
          </a:xfrm>
          <a:solidFill>
            <a:srgbClr val="FFFFFF"/>
          </a:solidFill>
          <a:ln>
            <a:solidFill>
              <a:srgbClr val="000000"/>
            </a:solidFill>
            <a:miter lim="800000"/>
          </a:ln>
        </p:spPr>
      </p:sp>
      <p:sp>
        <p:nvSpPr>
          <p:cNvPr id="9223" name="Rectangle 4"/>
          <p:cNvSpPr txBox="1">
            <a:spLocks noGrp="1" noChangeArrowheads="1"/>
          </p:cNvSpPr>
          <p:nvPr>
            <p:ph type="body" idx="1"/>
          </p:nvPr>
        </p:nvSpPr>
        <p:spPr>
          <a:xfrm>
            <a:off x="515938" y="4343519"/>
            <a:ext cx="5910262" cy="4207536"/>
          </a:xfrm>
          <a:noFill/>
          <a:ln/>
        </p:spPr>
        <p:txBody>
          <a:bodyPr wrap="none" anchor="ctr"/>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516434" y="4342192"/>
            <a:ext cx="5909964" cy="4115405"/>
          </a:xfrm>
          <a:noFill/>
          <a:ln w="9525"/>
        </p:spPr>
        <p:txBody>
          <a:bodyPr lIns="90475" tIns="44444" rIns="90475" bIns="44444"/>
          <a:lstStyle/>
          <a:p>
            <a:endParaRPr lang="en-US"/>
          </a:p>
        </p:txBody>
      </p:sp>
      <p:sp>
        <p:nvSpPr>
          <p:cNvPr id="27651" name="Rectangle 3"/>
          <p:cNvSpPr>
            <a:spLocks noGrp="1" noRot="1" noChangeAspect="1" noChangeArrowheads="1" noTextEdit="1"/>
          </p:cNvSpPr>
          <p:nvPr>
            <p:ph type="sldImg"/>
          </p:nvPr>
        </p:nvSpPr>
        <p:spPr>
          <a:xfrm>
            <a:off x="1158875" y="585788"/>
            <a:ext cx="4552950" cy="3416300"/>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22" name="Rectangle 2"/>
          <p:cNvSpPr>
            <a:spLocks noGrp="1" noChangeArrowheads="1"/>
          </p:cNvSpPr>
          <p:nvPr>
            <p:ph type="body" idx="1"/>
          </p:nvPr>
        </p:nvSpPr>
        <p:spPr>
          <a:xfrm>
            <a:off x="516434" y="4345217"/>
            <a:ext cx="5909964" cy="4110871"/>
          </a:xfrm>
          <a:ln>
            <a:noFill/>
          </a:ln>
        </p:spPr>
        <p:txBody>
          <a:bodyPr lIns="92000" tIns="45192" rIns="92000" bIns="45192"/>
          <a:lstStyle/>
          <a:p>
            <a:r>
              <a:rPr lang="en-US" dirty="0" smtClean="0"/>
              <a:t>Power has become the overriding issue for both data centers and microprocessors.  Power efficiency has joined scalable performance</a:t>
            </a:r>
            <a:r>
              <a:rPr lang="en-US" baseline="0" dirty="0" smtClean="0"/>
              <a:t> making the case for multiprocessors.  Multiprocessors also improve availability.</a:t>
            </a:r>
            <a:endParaRPr lang="en-US" dirty="0"/>
          </a:p>
        </p:txBody>
      </p:sp>
      <p:sp>
        <p:nvSpPr>
          <p:cNvPr id="1873923" name="Rectangle 3"/>
          <p:cNvSpPr>
            <a:spLocks noGrp="1" noRot="1" noChangeAspect="1" noChangeArrowheads="1" noTextEdit="1"/>
          </p:cNvSpPr>
          <p:nvPr>
            <p:ph type="sldImg"/>
          </p:nvPr>
        </p:nvSpPr>
        <p:spPr>
          <a:xfrm>
            <a:off x="1158875" y="585788"/>
            <a:ext cx="4559300" cy="3419475"/>
          </a:xfr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22" name="Rectangle 2"/>
          <p:cNvSpPr>
            <a:spLocks noGrp="1" noChangeArrowheads="1"/>
          </p:cNvSpPr>
          <p:nvPr>
            <p:ph type="body" idx="1"/>
          </p:nvPr>
        </p:nvSpPr>
        <p:spPr>
          <a:xfrm>
            <a:off x="516434" y="4345217"/>
            <a:ext cx="5909964" cy="4110871"/>
          </a:xfrm>
          <a:ln>
            <a:noFill/>
          </a:ln>
        </p:spPr>
        <p:txBody>
          <a:bodyPr lIns="92000" tIns="45192" rIns="92000" bIns="45192"/>
          <a:lstStyle/>
          <a:p>
            <a:endParaRPr lang="en-US" dirty="0"/>
          </a:p>
        </p:txBody>
      </p:sp>
      <p:sp>
        <p:nvSpPr>
          <p:cNvPr id="1873923" name="Rectangle 3"/>
          <p:cNvSpPr>
            <a:spLocks noGrp="1" noRot="1" noChangeAspect="1" noChangeArrowheads="1" noTextEdit="1"/>
          </p:cNvSpPr>
          <p:nvPr>
            <p:ph type="sldImg"/>
          </p:nvPr>
        </p:nvSpPr>
        <p:spPr>
          <a:xfrm>
            <a:off x="1158875" y="585788"/>
            <a:ext cx="4559300" cy="3419475"/>
          </a:xfr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dirty="0"/>
              <a:t>Morgan Kaufmann Publishers</a:t>
            </a:r>
          </a:p>
        </p:txBody>
      </p:sp>
      <p:sp>
        <p:nvSpPr>
          <p:cNvPr id="5" name="Rectangle 3"/>
          <p:cNvSpPr>
            <a:spLocks noGrp="1" noChangeArrowheads="1"/>
          </p:cNvSpPr>
          <p:nvPr>
            <p:ph type="dt" idx="1"/>
          </p:nvPr>
        </p:nvSpPr>
        <p:spPr>
          <a:ln/>
        </p:spPr>
        <p:txBody>
          <a:bodyPr/>
          <a:lstStyle/>
          <a:p>
            <a:fld id="{EC322388-9E9F-A242-ACD3-693689A848B2}" type="datetime3">
              <a:rPr lang="en-AU"/>
              <a:pPr/>
              <a:t>11 October 2011</a:t>
            </a:fld>
            <a:endParaRPr lang="en-AU" dirty="0"/>
          </a:p>
        </p:txBody>
      </p:sp>
      <p:sp>
        <p:nvSpPr>
          <p:cNvPr id="7" name="Rectangle 7"/>
          <p:cNvSpPr>
            <a:spLocks noGrp="1" noChangeArrowheads="1"/>
          </p:cNvSpPr>
          <p:nvPr>
            <p:ph type="sldNum" sz="quarter" idx="5"/>
          </p:nvPr>
        </p:nvSpPr>
        <p:spPr>
          <a:ln/>
        </p:spPr>
        <p:txBody>
          <a:bodyPr/>
          <a:lstStyle/>
          <a:p>
            <a:fld id="{5D20C3A5-21A9-7F47-828C-B615AADE4374}" type="slidenum">
              <a:rPr lang="en-AU"/>
              <a:pPr/>
              <a:t>26</a:t>
            </a:fld>
            <a:endParaRPr lang="en-AU" dirty="0"/>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dirty="0"/>
              <a:t>Morgan Kaufmann Publishers</a:t>
            </a:r>
          </a:p>
        </p:txBody>
      </p:sp>
      <p:sp>
        <p:nvSpPr>
          <p:cNvPr id="5" name="Rectangle 3"/>
          <p:cNvSpPr>
            <a:spLocks noGrp="1" noChangeArrowheads="1"/>
          </p:cNvSpPr>
          <p:nvPr>
            <p:ph type="dt" idx="1"/>
          </p:nvPr>
        </p:nvSpPr>
        <p:spPr>
          <a:ln/>
        </p:spPr>
        <p:txBody>
          <a:bodyPr/>
          <a:lstStyle/>
          <a:p>
            <a:fld id="{5BD731A7-0362-CE44-872F-CEF317F2115D}" type="datetime3">
              <a:rPr lang="en-AU"/>
              <a:pPr/>
              <a:t>12 October 2011</a:t>
            </a:fld>
            <a:endParaRPr lang="en-AU" dirty="0"/>
          </a:p>
        </p:txBody>
      </p:sp>
      <p:sp>
        <p:nvSpPr>
          <p:cNvPr id="7" name="Rectangle 7"/>
          <p:cNvSpPr>
            <a:spLocks noGrp="1" noChangeArrowheads="1"/>
          </p:cNvSpPr>
          <p:nvPr>
            <p:ph type="sldNum" sz="quarter" idx="5"/>
          </p:nvPr>
        </p:nvSpPr>
        <p:spPr>
          <a:ln/>
        </p:spPr>
        <p:txBody>
          <a:bodyPr/>
          <a:lstStyle/>
          <a:p>
            <a:fld id="{A2FEAD7D-1BA4-5A46-937F-1EE7978BCC49}" type="slidenum">
              <a:rPr lang="en-AU"/>
              <a:pPr/>
              <a:t>27</a:t>
            </a:fld>
            <a:endParaRPr lang="en-AU" dirty="0"/>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9522" name="Rectangle 2"/>
          <p:cNvSpPr>
            <a:spLocks noGrp="1" noRot="1" noChangeAspect="1" noChangeArrowheads="1" noTextEdit="1"/>
          </p:cNvSpPr>
          <p:nvPr>
            <p:ph type="sldImg"/>
          </p:nvPr>
        </p:nvSpPr>
        <p:spPr/>
      </p:sp>
      <p:sp>
        <p:nvSpPr>
          <p:cNvPr id="1899523" name="Rectangle 3"/>
          <p:cNvSpPr>
            <a:spLocks noGrp="1" noChangeArrowheads="1"/>
          </p:cNvSpPr>
          <p:nvPr>
            <p:ph type="body" idx="1"/>
          </p:nvPr>
        </p:nvSpPr>
        <p:spPr>
          <a:ln/>
        </p:spPr>
        <p:txBody>
          <a:bodyPr/>
          <a:lstStyle/>
          <a:p>
            <a:r>
              <a:rPr lang="en-US" dirty="0"/>
              <a:t>For class handout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546" name="Rectangle 2"/>
          <p:cNvSpPr>
            <a:spLocks noGrp="1" noRot="1" noChangeAspect="1" noChangeArrowheads="1" noTextEdit="1"/>
          </p:cNvSpPr>
          <p:nvPr>
            <p:ph type="sldImg"/>
          </p:nvPr>
        </p:nvSpPr>
        <p:spPr/>
      </p:sp>
      <p:sp>
        <p:nvSpPr>
          <p:cNvPr id="1900547" name="Rectangle 3"/>
          <p:cNvSpPr>
            <a:spLocks noGrp="1" noChangeArrowheads="1"/>
          </p:cNvSpPr>
          <p:nvPr>
            <p:ph type="body" idx="1"/>
          </p:nvPr>
        </p:nvSpPr>
        <p:spPr>
          <a:ln/>
        </p:spPr>
        <p:txBody>
          <a:bodyPr/>
          <a:lstStyle/>
          <a:p>
            <a:r>
              <a:rPr lang="en-US" dirty="0"/>
              <a:t>For </a:t>
            </a:r>
            <a:r>
              <a:rPr lang="en-US" dirty="0" smtClean="0"/>
              <a:t>lecture</a:t>
            </a:r>
          </a:p>
          <a:p>
            <a:r>
              <a:rPr lang="en-US" dirty="0" smtClean="0"/>
              <a:t>So load balancing issue at second reduction (when half = 2)</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52D99AF-B366-1144-91FD-4401A3EE1ED0}" type="datetime1">
              <a:rPr lang="en-US" smtClean="0"/>
              <a:t>10/11/11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8B6E85-A093-E24F-B1B0-04E1253FF151}" type="datetime1">
              <a:rPr lang="en-US" smtClean="0"/>
              <a:t>10/11/11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BF6426-B246-8C4E-92CC-500DD0F566BA}" type="datetime1">
              <a:rPr lang="en-US" smtClean="0"/>
              <a:t>10/11/11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33400" y="914400"/>
            <a:ext cx="8153400" cy="2393950"/>
          </a:xfrm>
        </p:spPr>
        <p:txBody>
          <a:bodyPr/>
          <a:lstStyle/>
          <a:p>
            <a:pPr lvl="0"/>
            <a:endParaRPr lang="en-US" noProof="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73A0B0-B2C1-014F-8C6F-22C337307A6B}" type="datetime1">
              <a:rPr lang="en-US" smtClean="0"/>
              <a:t>10/11/11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AAC525-A764-FC48-9B7D-C168BF51462B}" type="datetime1">
              <a:rPr lang="en-US" smtClean="0"/>
              <a:t>10/11/11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BBD7D8-5FC0-1A40-8360-B21409EB2110}" type="datetime1">
              <a:rPr lang="en-US" smtClean="0"/>
              <a:t>10/11/11</a:t>
            </a:fld>
            <a:endParaRPr lang="en-US" dirty="0"/>
          </a:p>
        </p:txBody>
      </p:sp>
      <p:sp>
        <p:nvSpPr>
          <p:cNvPr id="6" name="Footer Placeholder 5"/>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0AB111-AB6E-2F4F-AD7B-DB46CECF049D}" type="datetime1">
              <a:rPr lang="en-US" smtClean="0"/>
              <a:t>10/11/11</a:t>
            </a:fld>
            <a:endParaRPr lang="en-US" dirty="0"/>
          </a:p>
        </p:txBody>
      </p:sp>
      <p:sp>
        <p:nvSpPr>
          <p:cNvPr id="8" name="Footer Placeholder 7"/>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5625DF-066B-7B48-9734-9B721306943D}" type="datetime1">
              <a:rPr lang="en-US" smtClean="0"/>
              <a:t>10/11/11</a:t>
            </a:fld>
            <a:endParaRPr lang="en-US" dirty="0"/>
          </a:p>
        </p:txBody>
      </p:sp>
      <p:sp>
        <p:nvSpPr>
          <p:cNvPr id="4" name="Footer Placeholder 3"/>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656F6D-A8DA-F14D-A779-4C3156191C9D}" type="datetime1">
              <a:rPr lang="en-US" smtClean="0"/>
              <a:t>10/11/11</a:t>
            </a:fld>
            <a:endParaRPr lang="en-US" dirty="0"/>
          </a:p>
        </p:txBody>
      </p:sp>
      <p:sp>
        <p:nvSpPr>
          <p:cNvPr id="3" name="Footer Placeholder 2"/>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60ED0D-64A5-2E4F-BEFD-F2C30B926B91}" type="datetime1">
              <a:rPr lang="en-US" smtClean="0"/>
              <a:t>10/11/11</a:t>
            </a:fld>
            <a:endParaRPr lang="en-US" dirty="0"/>
          </a:p>
        </p:txBody>
      </p:sp>
      <p:sp>
        <p:nvSpPr>
          <p:cNvPr id="6" name="Footer Placeholder 5"/>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E8041-96F6-F446-B424-EC86F15427FD}" type="datetime1">
              <a:rPr lang="en-US" smtClean="0"/>
              <a:t>10/11/11</a:t>
            </a:fld>
            <a:endParaRPr lang="en-US" dirty="0"/>
          </a:p>
        </p:txBody>
      </p:sp>
      <p:sp>
        <p:nvSpPr>
          <p:cNvPr id="6" name="Footer Placeholder 5"/>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2CD950-2726-7B45-A654-925F8838DD1D}" type="datetime1">
              <a:rPr lang="en-US" smtClean="0"/>
              <a:t>10/11/11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dirty="0" smtClean="0"/>
              <a:t>Fall 2011</a:t>
            </a:r>
            <a:r>
              <a:rPr lang="en-US" dirty="0" smtClean="0"/>
              <a:t> </a:t>
            </a:r>
            <a:r>
              <a:rPr lang="en-US" dirty="0" smtClean="0"/>
              <a:t>-- Lecture </a:t>
            </a:r>
            <a:r>
              <a:rPr lang="en-US" dirty="0" smtClean="0"/>
              <a:t>#20</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iming>
    <p:tnLst>
      <p:par>
        <p:cTn xmlns:p14="http://schemas.microsoft.com/office/powerpoint/2010/main" id="1" dur="indefinite" restart="never" nodeType="tmRoot"/>
      </p:par>
    </p:tnLst>
  </p:timing>
  <p:hf hdr="0"/>
  <p:txStyles>
    <p:titleStyle>
      <a:lvl1pPr algn="ctr" defTabSz="4572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3.png"/><Relationship Id="rId5" Type="http://schemas.openxmlformats.org/officeDocument/2006/relationships/oleObject" Target="../embeddings/oleObject1.bin"/><Relationship Id="rId6" Type="http://schemas.openxmlformats.org/officeDocument/2006/relationships/image" Target="../media/image2.png"/><Relationship Id="rId7" Type="http://schemas.openxmlformats.org/officeDocument/2006/relationships/image" Target="../media/image4.jpeg"/><Relationship Id="rId8" Type="http://schemas.openxmlformats.org/officeDocument/2006/relationships/image" Target="../media/image5.png"/><Relationship Id="rId9" Type="http://schemas.openxmlformats.org/officeDocument/2006/relationships/image" Target="../media/image6.png"/><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8.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News</a:t>
            </a:r>
            <a:endParaRPr lang="en-US" dirty="0"/>
          </a:p>
        </p:txBody>
      </p:sp>
      <p:sp>
        <p:nvSpPr>
          <p:cNvPr id="4" name="Date Placeholder 3"/>
          <p:cNvSpPr>
            <a:spLocks noGrp="1"/>
          </p:cNvSpPr>
          <p:nvPr>
            <p:ph type="dt" sz="half" idx="10"/>
          </p:nvPr>
        </p:nvSpPr>
        <p:spPr/>
        <p:txBody>
          <a:bodyPr/>
          <a:lstStyle/>
          <a:p>
            <a:fld id="{D6572F58-C225-CC4B-8ED2-9D4F339D6C32}" type="datetime1">
              <a:rPr lang="en-US" smtClean="0"/>
              <a:pPr/>
              <a:t>10/12/11</a:t>
            </a:fld>
            <a:endParaRPr lang="en-US"/>
          </a:p>
        </p:txBody>
      </p:sp>
      <p:sp>
        <p:nvSpPr>
          <p:cNvPr id="5" name="Footer Placeholder 4"/>
          <p:cNvSpPr>
            <a:spLocks noGrp="1"/>
          </p:cNvSpPr>
          <p:nvPr>
            <p:ph type="ftr" sz="quarter" idx="11"/>
          </p:nvPr>
        </p:nvSpPr>
        <p:spPr/>
        <p:txBody>
          <a:bodyPr/>
          <a:lstStyle/>
          <a:p>
            <a:r>
              <a:rPr lang="da-DK" dirty="0" smtClean="0"/>
              <a:t>Fall 2011</a:t>
            </a:r>
            <a:r>
              <a:rPr lang="en-US" dirty="0" smtClean="0"/>
              <a:t> -- Lecture #20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a:t>
            </a:fld>
            <a:endParaRPr lang="en-US"/>
          </a:p>
        </p:txBody>
      </p:sp>
      <p:sp>
        <p:nvSpPr>
          <p:cNvPr id="9" name="Rectangle 8"/>
          <p:cNvSpPr/>
          <p:nvPr/>
        </p:nvSpPr>
        <p:spPr>
          <a:xfrm>
            <a:off x="237066" y="1293969"/>
            <a:ext cx="8094133" cy="1077218"/>
          </a:xfrm>
          <a:prstGeom prst="rect">
            <a:avLst/>
          </a:prstGeom>
        </p:spPr>
        <p:txBody>
          <a:bodyPr wrap="square">
            <a:spAutoFit/>
          </a:bodyPr>
          <a:lstStyle/>
          <a:p>
            <a:r>
              <a:rPr lang="en-US" sz="3200" dirty="0"/>
              <a:t>Facebook gets OK to build 'Burger Shack' and 'BBQ House' at Menlo Park campus</a:t>
            </a:r>
          </a:p>
        </p:txBody>
      </p:sp>
      <p:sp>
        <p:nvSpPr>
          <p:cNvPr id="11" name="Rectangle 10"/>
          <p:cNvSpPr/>
          <p:nvPr/>
        </p:nvSpPr>
        <p:spPr>
          <a:xfrm>
            <a:off x="389467" y="2402469"/>
            <a:ext cx="4572000" cy="1477328"/>
          </a:xfrm>
          <a:prstGeom prst="rect">
            <a:avLst/>
          </a:prstGeom>
        </p:spPr>
        <p:txBody>
          <a:bodyPr>
            <a:spAutoFit/>
          </a:bodyPr>
          <a:lstStyle/>
          <a:p>
            <a:r>
              <a:rPr lang="en-US" dirty="0"/>
              <a:t>The commission expressed enthusiasm for the project, particularly its potential to keep employees from hopping into their cars at lunch time. The BBQ and burger eateries will supplement two cafes on the campus.</a:t>
            </a:r>
          </a:p>
        </p:txBody>
      </p:sp>
      <p:sp>
        <p:nvSpPr>
          <p:cNvPr id="12" name="Rectangle 11"/>
          <p:cNvSpPr/>
          <p:nvPr/>
        </p:nvSpPr>
        <p:spPr>
          <a:xfrm>
            <a:off x="3843867" y="4157471"/>
            <a:ext cx="4572000" cy="2031325"/>
          </a:xfrm>
          <a:prstGeom prst="rect">
            <a:avLst/>
          </a:prstGeom>
        </p:spPr>
        <p:txBody>
          <a:bodyPr>
            <a:spAutoFit/>
          </a:bodyPr>
          <a:lstStyle/>
          <a:p>
            <a:r>
              <a:rPr lang="en-US" dirty="0" err="1"/>
              <a:t>Tsuruoaka</a:t>
            </a:r>
            <a:r>
              <a:rPr lang="en-US" dirty="0"/>
              <a:t> said he doesn't expect workers to leave the campus if they have on-site food options.</a:t>
            </a:r>
          </a:p>
          <a:p>
            <a:r>
              <a:rPr lang="en-US" dirty="0"/>
              <a:t>"The food for employees, it's provided without charge," he said. "So we would expect employees to stay on campus to take advantage of that."</a:t>
            </a:r>
            <a:endParaRPr lang="en-US" dirty="0"/>
          </a:p>
        </p:txBody>
      </p:sp>
      <p:pic>
        <p:nvPicPr>
          <p:cNvPr id="13" name="Picture 12" descr="Screen shot 2011-10-12 at 11.44.56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533" y="4207933"/>
            <a:ext cx="3149600" cy="698500"/>
          </a:xfrm>
          <a:prstGeom prst="rect">
            <a:avLst/>
          </a:prstGeom>
        </p:spPr>
      </p:pic>
      <p:sp>
        <p:nvSpPr>
          <p:cNvPr id="14" name="Rectangle 13"/>
          <p:cNvSpPr/>
          <p:nvPr/>
        </p:nvSpPr>
        <p:spPr>
          <a:xfrm>
            <a:off x="237067" y="4914668"/>
            <a:ext cx="4572000" cy="923330"/>
          </a:xfrm>
          <a:prstGeom prst="rect">
            <a:avLst/>
          </a:prstGeom>
        </p:spPr>
        <p:txBody>
          <a:bodyPr>
            <a:spAutoFit/>
          </a:bodyPr>
          <a:lstStyle/>
          <a:p>
            <a:r>
              <a:rPr lang="en-US" dirty="0"/>
              <a:t>By Jason Green</a:t>
            </a:r>
          </a:p>
          <a:p>
            <a:r>
              <a:rPr lang="en-US" dirty="0"/>
              <a:t>Daily News Staff Writer</a:t>
            </a:r>
          </a:p>
          <a:p>
            <a:r>
              <a:rPr lang="en-US" dirty="0"/>
              <a:t>Posted: 10/07/</a:t>
            </a:r>
            <a:r>
              <a:rPr lang="en-US" dirty="0" smtClean="0"/>
              <a:t>2011</a:t>
            </a:r>
            <a:endParaRPr lang="en-US" dirty="0"/>
          </a:p>
        </p:txBody>
      </p:sp>
    </p:spTree>
    <p:extLst>
      <p:ext uri="{BB962C8B-B14F-4D97-AF65-F5344CB8AC3E}">
        <p14:creationId xmlns:p14="http://schemas.microsoft.com/office/powerpoint/2010/main" val="4885591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a:t>
            </a:r>
            <a:r>
              <a:rPr lang="en-US" dirty="0" err="1" smtClean="0"/>
              <a:t>x</a:t>
            </a:r>
            <a:r>
              <a:rPr lang="en-US" dirty="0" smtClean="0"/>
              <a:t> 2 Matrix Multiply</a:t>
            </a:r>
            <a:endParaRPr lang="en-US" dirty="0"/>
          </a:p>
        </p:txBody>
      </p:sp>
      <p:sp>
        <p:nvSpPr>
          <p:cNvPr id="3" name="Content Placeholder 2"/>
          <p:cNvSpPr>
            <a:spLocks noGrp="1"/>
          </p:cNvSpPr>
          <p:nvPr>
            <p:ph idx="1"/>
          </p:nvPr>
        </p:nvSpPr>
        <p:spPr>
          <a:xfrm>
            <a:off x="457200" y="1600200"/>
            <a:ext cx="8229600" cy="2723283"/>
          </a:xfrm>
        </p:spPr>
        <p:txBody>
          <a:bodyPr/>
          <a:lstStyle/>
          <a:p>
            <a:r>
              <a:rPr lang="en-US" dirty="0" smtClean="0"/>
              <a:t>Initialization</a:t>
            </a:r>
          </a:p>
          <a:p>
            <a:endParaRPr lang="en-US" dirty="0" smtClean="0"/>
          </a:p>
          <a:p>
            <a:endParaRPr lang="en-US" dirty="0" smtClean="0"/>
          </a:p>
          <a:p>
            <a:r>
              <a:rPr lang="en-US" dirty="0" smtClean="0"/>
              <a:t>I = 1</a:t>
            </a:r>
          </a:p>
        </p:txBody>
      </p:sp>
      <p:sp>
        <p:nvSpPr>
          <p:cNvPr id="4" name="Date Placeholder 3"/>
          <p:cNvSpPr>
            <a:spLocks noGrp="1"/>
          </p:cNvSpPr>
          <p:nvPr>
            <p:ph type="dt" sz="half" idx="10"/>
          </p:nvPr>
        </p:nvSpPr>
        <p:spPr/>
        <p:txBody>
          <a:bodyPr/>
          <a:lstStyle/>
          <a:p>
            <a:fld id="{40DCA2AA-C454-7E43-8D9A-9FB4B41ACA7D}" type="datetime1">
              <a:rPr lang="en-US" smtClean="0"/>
              <a:pPr/>
              <a:t>10/11/11</a:t>
            </a:fld>
            <a:endParaRPr lang="en-US"/>
          </a:p>
        </p:txBody>
      </p:sp>
      <p:sp>
        <p:nvSpPr>
          <p:cNvPr id="5" name="Footer Placeholder 4"/>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10</a:t>
            </a:fld>
            <a:endParaRPr lang="en-US"/>
          </a:p>
        </p:txBody>
      </p:sp>
      <p:grpSp>
        <p:nvGrpSpPr>
          <p:cNvPr id="9" name="Group 11"/>
          <p:cNvGrpSpPr/>
          <p:nvPr/>
        </p:nvGrpSpPr>
        <p:grpSpPr>
          <a:xfrm>
            <a:off x="1426667" y="2409173"/>
            <a:ext cx="3170352" cy="319246"/>
            <a:chOff x="1426667" y="3105372"/>
            <a:chExt cx="3170352" cy="319246"/>
          </a:xfrm>
        </p:grpSpPr>
        <p:sp>
          <p:nvSpPr>
            <p:cNvPr id="7" name="Rectangle 6"/>
            <p:cNvSpPr/>
            <p:nvPr/>
          </p:nvSpPr>
          <p:spPr>
            <a:xfrm>
              <a:off x="1426667" y="3105372"/>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a:stCxn id="7" idx="0"/>
              <a:endCxn id="7" idx="2"/>
            </p:cNvCxnSpPr>
            <p:nvPr/>
          </p:nvCxnSpPr>
          <p:spPr>
            <a:xfrm rot="16200000" flipH="1">
              <a:off x="2852617" y="3264598"/>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grpSp>
        <p:nvGrpSpPr>
          <p:cNvPr id="12" name="Group 12"/>
          <p:cNvGrpSpPr/>
          <p:nvPr/>
        </p:nvGrpSpPr>
        <p:grpSpPr>
          <a:xfrm>
            <a:off x="1427213" y="2796271"/>
            <a:ext cx="3170352" cy="319246"/>
            <a:chOff x="4588528" y="3105909"/>
            <a:chExt cx="3170352" cy="319246"/>
          </a:xfrm>
        </p:grpSpPr>
        <p:sp>
          <p:nvSpPr>
            <p:cNvPr id="8" name="Rectangle 7"/>
            <p:cNvSpPr/>
            <p:nvPr/>
          </p:nvSpPr>
          <p:spPr>
            <a:xfrm>
              <a:off x="4588528" y="3105909"/>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Connector 10"/>
            <p:cNvCxnSpPr/>
            <p:nvPr/>
          </p:nvCxnSpPr>
          <p:spPr>
            <a:xfrm rot="16200000" flipH="1">
              <a:off x="6014478" y="3265135"/>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sp>
        <p:nvSpPr>
          <p:cNvPr id="14" name="TextBox 13"/>
          <p:cNvSpPr txBox="1"/>
          <p:nvPr/>
        </p:nvSpPr>
        <p:spPr>
          <a:xfrm>
            <a:off x="938731" y="2323211"/>
            <a:ext cx="389850" cy="369332"/>
          </a:xfrm>
          <a:prstGeom prst="rect">
            <a:avLst/>
          </a:prstGeom>
          <a:noFill/>
        </p:spPr>
        <p:txBody>
          <a:bodyPr wrap="none" rtlCol="0">
            <a:spAutoFit/>
          </a:bodyPr>
          <a:lstStyle/>
          <a:p>
            <a:r>
              <a:rPr lang="en-US" dirty="0" smtClean="0"/>
              <a:t>C</a:t>
            </a:r>
            <a:r>
              <a:rPr lang="en-US" baseline="-25000" dirty="0" smtClean="0"/>
              <a:t>1</a:t>
            </a:r>
            <a:endParaRPr lang="en-US" baseline="-25000" dirty="0"/>
          </a:p>
        </p:txBody>
      </p:sp>
      <p:sp>
        <p:nvSpPr>
          <p:cNvPr id="15" name="TextBox 14"/>
          <p:cNvSpPr txBox="1"/>
          <p:nvPr/>
        </p:nvSpPr>
        <p:spPr>
          <a:xfrm>
            <a:off x="939277" y="2708634"/>
            <a:ext cx="389850" cy="369332"/>
          </a:xfrm>
          <a:prstGeom prst="rect">
            <a:avLst/>
          </a:prstGeom>
          <a:noFill/>
        </p:spPr>
        <p:txBody>
          <a:bodyPr wrap="none" rtlCol="0">
            <a:spAutoFit/>
          </a:bodyPr>
          <a:lstStyle/>
          <a:p>
            <a:r>
              <a:rPr lang="en-US" dirty="0" smtClean="0"/>
              <a:t>C</a:t>
            </a:r>
            <a:r>
              <a:rPr lang="en-US" baseline="-25000" dirty="0" smtClean="0"/>
              <a:t>2</a:t>
            </a:r>
            <a:endParaRPr lang="en-US" baseline="-25000" dirty="0"/>
          </a:p>
        </p:txBody>
      </p:sp>
      <p:sp>
        <p:nvSpPr>
          <p:cNvPr id="16" name="TextBox 15"/>
          <p:cNvSpPr txBox="1"/>
          <p:nvPr/>
        </p:nvSpPr>
        <p:spPr>
          <a:xfrm>
            <a:off x="1960842" y="2323211"/>
            <a:ext cx="301660" cy="369332"/>
          </a:xfrm>
          <a:prstGeom prst="rect">
            <a:avLst/>
          </a:prstGeom>
          <a:noFill/>
        </p:spPr>
        <p:txBody>
          <a:bodyPr wrap="none" rtlCol="0">
            <a:spAutoFit/>
          </a:bodyPr>
          <a:lstStyle/>
          <a:p>
            <a:r>
              <a:rPr lang="en-US" dirty="0" smtClean="0"/>
              <a:t>0</a:t>
            </a:r>
            <a:endParaRPr lang="en-US" baseline="-25000" dirty="0"/>
          </a:p>
        </p:txBody>
      </p:sp>
      <p:sp>
        <p:nvSpPr>
          <p:cNvPr id="17" name="TextBox 16"/>
          <p:cNvSpPr txBox="1"/>
          <p:nvPr/>
        </p:nvSpPr>
        <p:spPr>
          <a:xfrm>
            <a:off x="1961756" y="2708634"/>
            <a:ext cx="505267" cy="369332"/>
          </a:xfrm>
          <a:prstGeom prst="rect">
            <a:avLst/>
          </a:prstGeom>
          <a:noFill/>
        </p:spPr>
        <p:txBody>
          <a:bodyPr wrap="square" rtlCol="0">
            <a:spAutoFit/>
          </a:bodyPr>
          <a:lstStyle/>
          <a:p>
            <a:r>
              <a:rPr lang="en-US" dirty="0" smtClean="0"/>
              <a:t>0</a:t>
            </a:r>
            <a:endParaRPr lang="en-US" baseline="-25000" dirty="0"/>
          </a:p>
        </p:txBody>
      </p:sp>
      <p:sp>
        <p:nvSpPr>
          <p:cNvPr id="18" name="TextBox 17"/>
          <p:cNvSpPr txBox="1"/>
          <p:nvPr/>
        </p:nvSpPr>
        <p:spPr>
          <a:xfrm>
            <a:off x="3510242" y="2331677"/>
            <a:ext cx="301660" cy="369332"/>
          </a:xfrm>
          <a:prstGeom prst="rect">
            <a:avLst/>
          </a:prstGeom>
          <a:noFill/>
        </p:spPr>
        <p:txBody>
          <a:bodyPr wrap="none" rtlCol="0">
            <a:spAutoFit/>
          </a:bodyPr>
          <a:lstStyle/>
          <a:p>
            <a:r>
              <a:rPr lang="en-US" dirty="0" smtClean="0"/>
              <a:t>0</a:t>
            </a:r>
            <a:endParaRPr lang="en-US" baseline="-25000" dirty="0"/>
          </a:p>
        </p:txBody>
      </p:sp>
      <p:sp>
        <p:nvSpPr>
          <p:cNvPr id="19" name="TextBox 18"/>
          <p:cNvSpPr txBox="1"/>
          <p:nvPr/>
        </p:nvSpPr>
        <p:spPr>
          <a:xfrm>
            <a:off x="3511156" y="2717100"/>
            <a:ext cx="505267" cy="369332"/>
          </a:xfrm>
          <a:prstGeom prst="rect">
            <a:avLst/>
          </a:prstGeom>
          <a:noFill/>
        </p:spPr>
        <p:txBody>
          <a:bodyPr wrap="square" rtlCol="0">
            <a:spAutoFit/>
          </a:bodyPr>
          <a:lstStyle/>
          <a:p>
            <a:r>
              <a:rPr lang="en-US" dirty="0" smtClean="0"/>
              <a:t>0</a:t>
            </a:r>
            <a:endParaRPr lang="en-US" baseline="-25000" dirty="0"/>
          </a:p>
        </p:txBody>
      </p:sp>
      <p:grpSp>
        <p:nvGrpSpPr>
          <p:cNvPr id="13" name="Group 20"/>
          <p:cNvGrpSpPr/>
          <p:nvPr/>
        </p:nvGrpSpPr>
        <p:grpSpPr>
          <a:xfrm>
            <a:off x="1443604" y="5033873"/>
            <a:ext cx="3170352" cy="319246"/>
            <a:chOff x="1426667" y="3105372"/>
            <a:chExt cx="3170352" cy="319246"/>
          </a:xfrm>
        </p:grpSpPr>
        <p:sp>
          <p:nvSpPr>
            <p:cNvPr id="22" name="Rectangle 21"/>
            <p:cNvSpPr/>
            <p:nvPr/>
          </p:nvSpPr>
          <p:spPr>
            <a:xfrm>
              <a:off x="1426667" y="3105372"/>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Connector 22"/>
            <p:cNvCxnSpPr>
              <a:stCxn id="22" idx="0"/>
              <a:endCxn id="22" idx="2"/>
            </p:cNvCxnSpPr>
            <p:nvPr/>
          </p:nvCxnSpPr>
          <p:spPr>
            <a:xfrm rot="16200000" flipH="1">
              <a:off x="2852617" y="3264598"/>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grpSp>
        <p:nvGrpSpPr>
          <p:cNvPr id="20" name="Group 23"/>
          <p:cNvGrpSpPr/>
          <p:nvPr/>
        </p:nvGrpSpPr>
        <p:grpSpPr>
          <a:xfrm>
            <a:off x="1444150" y="5420971"/>
            <a:ext cx="3170352" cy="319246"/>
            <a:chOff x="4588528" y="3105909"/>
            <a:chExt cx="3170352" cy="319246"/>
          </a:xfrm>
        </p:grpSpPr>
        <p:sp>
          <p:nvSpPr>
            <p:cNvPr id="25" name="Rectangle 24"/>
            <p:cNvSpPr/>
            <p:nvPr/>
          </p:nvSpPr>
          <p:spPr>
            <a:xfrm>
              <a:off x="4588528" y="3105909"/>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6" name="Straight Connector 25"/>
            <p:cNvCxnSpPr/>
            <p:nvPr/>
          </p:nvCxnSpPr>
          <p:spPr>
            <a:xfrm rot="16200000" flipH="1">
              <a:off x="6014478" y="3265135"/>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sp>
        <p:nvSpPr>
          <p:cNvPr id="27" name="TextBox 26"/>
          <p:cNvSpPr txBox="1"/>
          <p:nvPr/>
        </p:nvSpPr>
        <p:spPr>
          <a:xfrm>
            <a:off x="955668" y="4947911"/>
            <a:ext cx="389850" cy="369332"/>
          </a:xfrm>
          <a:prstGeom prst="rect">
            <a:avLst/>
          </a:prstGeom>
          <a:noFill/>
        </p:spPr>
        <p:txBody>
          <a:bodyPr wrap="none" rtlCol="0">
            <a:spAutoFit/>
          </a:bodyPr>
          <a:lstStyle/>
          <a:p>
            <a:r>
              <a:rPr lang="en-US" dirty="0" smtClean="0"/>
              <a:t>B</a:t>
            </a:r>
            <a:r>
              <a:rPr lang="en-US" baseline="-25000" dirty="0" smtClean="0"/>
              <a:t>1</a:t>
            </a:r>
            <a:endParaRPr lang="en-US" baseline="-25000" dirty="0"/>
          </a:p>
        </p:txBody>
      </p:sp>
      <p:sp>
        <p:nvSpPr>
          <p:cNvPr id="28" name="TextBox 27"/>
          <p:cNvSpPr txBox="1"/>
          <p:nvPr/>
        </p:nvSpPr>
        <p:spPr>
          <a:xfrm>
            <a:off x="956214" y="5333334"/>
            <a:ext cx="389850" cy="369332"/>
          </a:xfrm>
          <a:prstGeom prst="rect">
            <a:avLst/>
          </a:prstGeom>
          <a:noFill/>
        </p:spPr>
        <p:txBody>
          <a:bodyPr wrap="none" rtlCol="0">
            <a:spAutoFit/>
          </a:bodyPr>
          <a:lstStyle/>
          <a:p>
            <a:r>
              <a:rPr lang="en-US" dirty="0" smtClean="0"/>
              <a:t>B</a:t>
            </a:r>
            <a:r>
              <a:rPr lang="en-US" baseline="-25000" dirty="0" smtClean="0"/>
              <a:t>2</a:t>
            </a:r>
            <a:endParaRPr lang="en-US" baseline="-25000" dirty="0"/>
          </a:p>
        </p:txBody>
      </p:sp>
      <p:sp>
        <p:nvSpPr>
          <p:cNvPr id="29" name="TextBox 28"/>
          <p:cNvSpPr txBox="1"/>
          <p:nvPr/>
        </p:nvSpPr>
        <p:spPr>
          <a:xfrm>
            <a:off x="1977779" y="4947911"/>
            <a:ext cx="505267" cy="369332"/>
          </a:xfrm>
          <a:prstGeom prst="rect">
            <a:avLst/>
          </a:prstGeom>
          <a:noFill/>
        </p:spPr>
        <p:txBody>
          <a:bodyPr wrap="none" rtlCol="0">
            <a:spAutoFit/>
          </a:bodyPr>
          <a:lstStyle/>
          <a:p>
            <a:r>
              <a:rPr lang="en-US" dirty="0" smtClean="0"/>
              <a:t>B</a:t>
            </a:r>
            <a:r>
              <a:rPr lang="en-US" baseline="-25000" dirty="0" smtClean="0"/>
              <a:t>1,1</a:t>
            </a:r>
            <a:endParaRPr lang="en-US" baseline="-25000" dirty="0"/>
          </a:p>
        </p:txBody>
      </p:sp>
      <p:sp>
        <p:nvSpPr>
          <p:cNvPr id="30" name="TextBox 29"/>
          <p:cNvSpPr txBox="1"/>
          <p:nvPr/>
        </p:nvSpPr>
        <p:spPr>
          <a:xfrm>
            <a:off x="1978693" y="5333334"/>
            <a:ext cx="505267" cy="369332"/>
          </a:xfrm>
          <a:prstGeom prst="rect">
            <a:avLst/>
          </a:prstGeom>
          <a:noFill/>
        </p:spPr>
        <p:txBody>
          <a:bodyPr wrap="square" rtlCol="0">
            <a:spAutoFit/>
          </a:bodyPr>
          <a:lstStyle/>
          <a:p>
            <a:r>
              <a:rPr lang="en-US" dirty="0" smtClean="0"/>
              <a:t>B</a:t>
            </a:r>
            <a:r>
              <a:rPr lang="en-US" baseline="-25000" dirty="0" smtClean="0"/>
              <a:t>1,2</a:t>
            </a:r>
            <a:endParaRPr lang="en-US" baseline="-25000" dirty="0"/>
          </a:p>
        </p:txBody>
      </p:sp>
      <p:sp>
        <p:nvSpPr>
          <p:cNvPr id="31" name="TextBox 30"/>
          <p:cNvSpPr txBox="1"/>
          <p:nvPr/>
        </p:nvSpPr>
        <p:spPr>
          <a:xfrm>
            <a:off x="3527179" y="4956377"/>
            <a:ext cx="505267" cy="369332"/>
          </a:xfrm>
          <a:prstGeom prst="rect">
            <a:avLst/>
          </a:prstGeom>
          <a:noFill/>
        </p:spPr>
        <p:txBody>
          <a:bodyPr wrap="none" rtlCol="0">
            <a:spAutoFit/>
          </a:bodyPr>
          <a:lstStyle/>
          <a:p>
            <a:r>
              <a:rPr lang="en-US" dirty="0" smtClean="0"/>
              <a:t>B</a:t>
            </a:r>
            <a:r>
              <a:rPr lang="en-US" baseline="-25000" dirty="0" smtClean="0"/>
              <a:t>1,1</a:t>
            </a:r>
            <a:endParaRPr lang="en-US" baseline="-25000" dirty="0"/>
          </a:p>
        </p:txBody>
      </p:sp>
      <p:sp>
        <p:nvSpPr>
          <p:cNvPr id="32" name="TextBox 31"/>
          <p:cNvSpPr txBox="1"/>
          <p:nvPr/>
        </p:nvSpPr>
        <p:spPr>
          <a:xfrm>
            <a:off x="3528093" y="5341800"/>
            <a:ext cx="505267" cy="369332"/>
          </a:xfrm>
          <a:prstGeom prst="rect">
            <a:avLst/>
          </a:prstGeom>
          <a:noFill/>
        </p:spPr>
        <p:txBody>
          <a:bodyPr wrap="square" rtlCol="0">
            <a:spAutoFit/>
          </a:bodyPr>
          <a:lstStyle/>
          <a:p>
            <a:r>
              <a:rPr lang="en-US" dirty="0" smtClean="0"/>
              <a:t>B</a:t>
            </a:r>
            <a:r>
              <a:rPr lang="en-US" baseline="-25000" dirty="0" smtClean="0"/>
              <a:t>1,2</a:t>
            </a:r>
            <a:endParaRPr lang="en-US" baseline="-25000" dirty="0"/>
          </a:p>
        </p:txBody>
      </p:sp>
      <p:grpSp>
        <p:nvGrpSpPr>
          <p:cNvPr id="21" name="Group 32"/>
          <p:cNvGrpSpPr/>
          <p:nvPr/>
        </p:nvGrpSpPr>
        <p:grpSpPr>
          <a:xfrm>
            <a:off x="1443604" y="4085607"/>
            <a:ext cx="3170352" cy="319246"/>
            <a:chOff x="1426667" y="3105372"/>
            <a:chExt cx="3170352" cy="319246"/>
          </a:xfrm>
        </p:grpSpPr>
        <p:sp>
          <p:nvSpPr>
            <p:cNvPr id="34" name="Rectangle 33"/>
            <p:cNvSpPr/>
            <p:nvPr/>
          </p:nvSpPr>
          <p:spPr>
            <a:xfrm>
              <a:off x="1426667" y="3105372"/>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5" name="Straight Connector 34"/>
            <p:cNvCxnSpPr>
              <a:stCxn id="34" idx="0"/>
              <a:endCxn id="34" idx="2"/>
            </p:cNvCxnSpPr>
            <p:nvPr/>
          </p:nvCxnSpPr>
          <p:spPr>
            <a:xfrm rot="16200000" flipH="1">
              <a:off x="2852617" y="3264598"/>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sp>
        <p:nvSpPr>
          <p:cNvPr id="36" name="TextBox 35"/>
          <p:cNvSpPr txBox="1"/>
          <p:nvPr/>
        </p:nvSpPr>
        <p:spPr>
          <a:xfrm>
            <a:off x="955668" y="3999645"/>
            <a:ext cx="318229" cy="369332"/>
          </a:xfrm>
          <a:prstGeom prst="rect">
            <a:avLst/>
          </a:prstGeom>
          <a:noFill/>
        </p:spPr>
        <p:txBody>
          <a:bodyPr wrap="none" rtlCol="0">
            <a:spAutoFit/>
          </a:bodyPr>
          <a:lstStyle/>
          <a:p>
            <a:r>
              <a:rPr lang="en-US" dirty="0" smtClean="0"/>
              <a:t>A</a:t>
            </a:r>
            <a:endParaRPr lang="en-US" baseline="-25000" dirty="0"/>
          </a:p>
        </p:txBody>
      </p:sp>
      <p:sp>
        <p:nvSpPr>
          <p:cNvPr id="37" name="TextBox 36"/>
          <p:cNvSpPr txBox="1"/>
          <p:nvPr/>
        </p:nvSpPr>
        <p:spPr>
          <a:xfrm>
            <a:off x="1977779" y="3999645"/>
            <a:ext cx="512618" cy="369332"/>
          </a:xfrm>
          <a:prstGeom prst="rect">
            <a:avLst/>
          </a:prstGeom>
          <a:noFill/>
        </p:spPr>
        <p:txBody>
          <a:bodyPr wrap="none" rtlCol="0">
            <a:spAutoFit/>
          </a:bodyPr>
          <a:lstStyle/>
          <a:p>
            <a:r>
              <a:rPr lang="en-US" dirty="0" smtClean="0"/>
              <a:t>A</a:t>
            </a:r>
            <a:r>
              <a:rPr lang="en-US" baseline="-25000" dirty="0" smtClean="0"/>
              <a:t>1,1</a:t>
            </a:r>
            <a:endParaRPr lang="en-US" baseline="-25000" dirty="0"/>
          </a:p>
        </p:txBody>
      </p:sp>
      <p:sp>
        <p:nvSpPr>
          <p:cNvPr id="38" name="TextBox 37"/>
          <p:cNvSpPr txBox="1"/>
          <p:nvPr/>
        </p:nvSpPr>
        <p:spPr>
          <a:xfrm>
            <a:off x="3527179" y="4008111"/>
            <a:ext cx="512618" cy="369332"/>
          </a:xfrm>
          <a:prstGeom prst="rect">
            <a:avLst/>
          </a:prstGeom>
          <a:noFill/>
        </p:spPr>
        <p:txBody>
          <a:bodyPr wrap="none" rtlCol="0">
            <a:spAutoFit/>
          </a:bodyPr>
          <a:lstStyle/>
          <a:p>
            <a:r>
              <a:rPr lang="en-US" dirty="0" smtClean="0"/>
              <a:t>A</a:t>
            </a:r>
            <a:r>
              <a:rPr lang="en-US" baseline="-25000" dirty="0" smtClean="0"/>
              <a:t>2,1</a:t>
            </a:r>
            <a:endParaRPr lang="en-US" baseline="-25000" dirty="0"/>
          </a:p>
        </p:txBody>
      </p:sp>
      <p:sp>
        <p:nvSpPr>
          <p:cNvPr id="39" name="TextBox 38"/>
          <p:cNvSpPr txBox="1"/>
          <p:nvPr/>
        </p:nvSpPr>
        <p:spPr>
          <a:xfrm>
            <a:off x="4769487" y="3955802"/>
            <a:ext cx="4108468" cy="646331"/>
          </a:xfrm>
          <a:prstGeom prst="rect">
            <a:avLst/>
          </a:prstGeom>
          <a:noFill/>
        </p:spPr>
        <p:txBody>
          <a:bodyPr wrap="square" rtlCol="0">
            <a:spAutoFit/>
          </a:bodyPr>
          <a:lstStyle/>
          <a:p>
            <a:r>
              <a:rPr lang="en-US" dirty="0" smtClean="0">
                <a:solidFill>
                  <a:srgbClr val="0536D2"/>
                </a:solidFill>
              </a:rPr>
              <a:t>_</a:t>
            </a:r>
            <a:r>
              <a:rPr lang="en-US" dirty="0" err="1" smtClean="0">
                <a:solidFill>
                  <a:srgbClr val="0536D2"/>
                </a:solidFill>
              </a:rPr>
              <a:t>mm_load_pd</a:t>
            </a:r>
            <a:r>
              <a:rPr lang="en-US" dirty="0" smtClean="0">
                <a:solidFill>
                  <a:srgbClr val="0536D2"/>
                </a:solidFill>
              </a:rPr>
              <a:t>: </a:t>
            </a:r>
            <a:r>
              <a:rPr lang="en-US" dirty="0" smtClean="0"/>
              <a:t>Load 2 doubles into XMM </a:t>
            </a:r>
            <a:r>
              <a:rPr lang="en-US" dirty="0" err="1" smtClean="0"/>
              <a:t>reg</a:t>
            </a:r>
            <a:r>
              <a:rPr lang="en-US" dirty="0" smtClean="0"/>
              <a:t>, Stored in memory in Column order</a:t>
            </a:r>
            <a:endParaRPr lang="en-US" dirty="0"/>
          </a:p>
        </p:txBody>
      </p:sp>
      <p:sp>
        <p:nvSpPr>
          <p:cNvPr id="40" name="TextBox 39"/>
          <p:cNvSpPr txBox="1"/>
          <p:nvPr/>
        </p:nvSpPr>
        <p:spPr>
          <a:xfrm>
            <a:off x="4769488" y="4921530"/>
            <a:ext cx="4196957" cy="1200329"/>
          </a:xfrm>
          <a:prstGeom prst="rect">
            <a:avLst/>
          </a:prstGeom>
          <a:noFill/>
        </p:spPr>
        <p:txBody>
          <a:bodyPr wrap="none" rtlCol="0">
            <a:spAutoFit/>
          </a:bodyPr>
          <a:lstStyle/>
          <a:p>
            <a:r>
              <a:rPr lang="en-US" dirty="0" smtClean="0">
                <a:solidFill>
                  <a:srgbClr val="0536D2"/>
                </a:solidFill>
              </a:rPr>
              <a:t>_mm_load1_pd: </a:t>
            </a:r>
            <a:r>
              <a:rPr lang="en-US" dirty="0" smtClean="0"/>
              <a:t>SSE instruction that loads </a:t>
            </a:r>
            <a:br>
              <a:rPr lang="en-US" dirty="0" smtClean="0"/>
            </a:br>
            <a:r>
              <a:rPr lang="en-US" dirty="0" smtClean="0"/>
              <a:t>a double word and stores it in the high and </a:t>
            </a:r>
            <a:br>
              <a:rPr lang="en-US" dirty="0" smtClean="0"/>
            </a:br>
            <a:r>
              <a:rPr lang="en-US" dirty="0" smtClean="0"/>
              <a:t>low double words of the XMM register </a:t>
            </a:r>
            <a:br>
              <a:rPr lang="en-US" dirty="0" smtClean="0"/>
            </a:br>
            <a:r>
              <a:rPr lang="en-US" dirty="0" smtClean="0"/>
              <a:t>(duplicates value in both halves of XMM)</a:t>
            </a:r>
            <a:endParaRPr lang="en-US" dirty="0"/>
          </a:p>
        </p:txBody>
      </p:sp>
    </p:spTree>
    <p:extLst>
      <p:ext uri="{BB962C8B-B14F-4D97-AF65-F5344CB8AC3E}">
        <p14:creationId xmlns:p14="http://schemas.microsoft.com/office/powerpoint/2010/main" val="57652428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a:t>
            </a:r>
            <a:r>
              <a:rPr lang="en-US" dirty="0" err="1" smtClean="0"/>
              <a:t>x</a:t>
            </a:r>
            <a:r>
              <a:rPr lang="en-US" dirty="0" smtClean="0"/>
              <a:t> 2 Matrix Multiply</a:t>
            </a:r>
            <a:endParaRPr lang="en-US" dirty="0"/>
          </a:p>
        </p:txBody>
      </p:sp>
      <p:sp>
        <p:nvSpPr>
          <p:cNvPr id="3" name="Content Placeholder 2"/>
          <p:cNvSpPr>
            <a:spLocks noGrp="1"/>
          </p:cNvSpPr>
          <p:nvPr>
            <p:ph idx="1"/>
          </p:nvPr>
        </p:nvSpPr>
        <p:spPr>
          <a:xfrm>
            <a:off x="457200" y="1600200"/>
            <a:ext cx="8229600" cy="2723283"/>
          </a:xfrm>
        </p:spPr>
        <p:txBody>
          <a:bodyPr/>
          <a:lstStyle/>
          <a:p>
            <a:r>
              <a:rPr lang="en-US" dirty="0" smtClean="0"/>
              <a:t>First iteration intermediate result</a:t>
            </a:r>
          </a:p>
          <a:p>
            <a:endParaRPr lang="en-US" dirty="0" smtClean="0"/>
          </a:p>
          <a:p>
            <a:endParaRPr lang="en-US" dirty="0" smtClean="0"/>
          </a:p>
          <a:p>
            <a:r>
              <a:rPr lang="en-US" dirty="0" smtClean="0"/>
              <a:t>I = 1</a:t>
            </a:r>
          </a:p>
        </p:txBody>
      </p:sp>
      <p:sp>
        <p:nvSpPr>
          <p:cNvPr id="4" name="Date Placeholder 3"/>
          <p:cNvSpPr>
            <a:spLocks noGrp="1"/>
          </p:cNvSpPr>
          <p:nvPr>
            <p:ph type="dt" sz="half" idx="10"/>
          </p:nvPr>
        </p:nvSpPr>
        <p:spPr/>
        <p:txBody>
          <a:bodyPr/>
          <a:lstStyle/>
          <a:p>
            <a:fld id="{6818CF66-A54A-F24B-9BC7-D775BB8C7942}" type="datetime1">
              <a:rPr lang="en-US" smtClean="0"/>
              <a:pPr/>
              <a:t>10/11/11</a:t>
            </a:fld>
            <a:endParaRPr lang="en-US"/>
          </a:p>
        </p:txBody>
      </p:sp>
      <p:sp>
        <p:nvSpPr>
          <p:cNvPr id="5" name="Footer Placeholder 4"/>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11</a:t>
            </a:fld>
            <a:endParaRPr lang="en-US"/>
          </a:p>
        </p:txBody>
      </p:sp>
      <p:grpSp>
        <p:nvGrpSpPr>
          <p:cNvPr id="9" name="Group 11"/>
          <p:cNvGrpSpPr/>
          <p:nvPr/>
        </p:nvGrpSpPr>
        <p:grpSpPr>
          <a:xfrm>
            <a:off x="1426667" y="2409173"/>
            <a:ext cx="3170352" cy="319246"/>
            <a:chOff x="1426667" y="3105372"/>
            <a:chExt cx="3170352" cy="319246"/>
          </a:xfrm>
        </p:grpSpPr>
        <p:sp>
          <p:nvSpPr>
            <p:cNvPr id="7" name="Rectangle 6"/>
            <p:cNvSpPr/>
            <p:nvPr/>
          </p:nvSpPr>
          <p:spPr>
            <a:xfrm>
              <a:off x="1426667" y="3105372"/>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a:stCxn id="7" idx="0"/>
              <a:endCxn id="7" idx="2"/>
            </p:cNvCxnSpPr>
            <p:nvPr/>
          </p:nvCxnSpPr>
          <p:spPr>
            <a:xfrm rot="16200000" flipH="1">
              <a:off x="2852617" y="3264598"/>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grpSp>
        <p:nvGrpSpPr>
          <p:cNvPr id="12" name="Group 12"/>
          <p:cNvGrpSpPr/>
          <p:nvPr/>
        </p:nvGrpSpPr>
        <p:grpSpPr>
          <a:xfrm>
            <a:off x="1427213" y="2796271"/>
            <a:ext cx="3170352" cy="319246"/>
            <a:chOff x="4588528" y="3105909"/>
            <a:chExt cx="3170352" cy="319246"/>
          </a:xfrm>
        </p:grpSpPr>
        <p:sp>
          <p:nvSpPr>
            <p:cNvPr id="8" name="Rectangle 7"/>
            <p:cNvSpPr/>
            <p:nvPr/>
          </p:nvSpPr>
          <p:spPr>
            <a:xfrm>
              <a:off x="4588528" y="3105909"/>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Connector 10"/>
            <p:cNvCxnSpPr/>
            <p:nvPr/>
          </p:nvCxnSpPr>
          <p:spPr>
            <a:xfrm rot="16200000" flipH="1">
              <a:off x="6014478" y="3265135"/>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sp>
        <p:nvSpPr>
          <p:cNvPr id="14" name="TextBox 13"/>
          <p:cNvSpPr txBox="1"/>
          <p:nvPr/>
        </p:nvSpPr>
        <p:spPr>
          <a:xfrm>
            <a:off x="938731" y="2323211"/>
            <a:ext cx="389850" cy="369332"/>
          </a:xfrm>
          <a:prstGeom prst="rect">
            <a:avLst/>
          </a:prstGeom>
          <a:noFill/>
        </p:spPr>
        <p:txBody>
          <a:bodyPr wrap="none" rtlCol="0">
            <a:spAutoFit/>
          </a:bodyPr>
          <a:lstStyle/>
          <a:p>
            <a:r>
              <a:rPr lang="en-US" dirty="0" smtClean="0"/>
              <a:t>C</a:t>
            </a:r>
            <a:r>
              <a:rPr lang="en-US" baseline="-25000" dirty="0" smtClean="0"/>
              <a:t>1</a:t>
            </a:r>
            <a:endParaRPr lang="en-US" baseline="-25000" dirty="0"/>
          </a:p>
        </p:txBody>
      </p:sp>
      <p:sp>
        <p:nvSpPr>
          <p:cNvPr id="15" name="TextBox 14"/>
          <p:cNvSpPr txBox="1"/>
          <p:nvPr/>
        </p:nvSpPr>
        <p:spPr>
          <a:xfrm>
            <a:off x="939277" y="2708634"/>
            <a:ext cx="389850" cy="369332"/>
          </a:xfrm>
          <a:prstGeom prst="rect">
            <a:avLst/>
          </a:prstGeom>
          <a:noFill/>
        </p:spPr>
        <p:txBody>
          <a:bodyPr wrap="none" rtlCol="0">
            <a:spAutoFit/>
          </a:bodyPr>
          <a:lstStyle/>
          <a:p>
            <a:r>
              <a:rPr lang="en-US" dirty="0" smtClean="0"/>
              <a:t>C</a:t>
            </a:r>
            <a:r>
              <a:rPr lang="en-US" baseline="-25000" dirty="0" smtClean="0"/>
              <a:t>2</a:t>
            </a:r>
            <a:endParaRPr lang="en-US" baseline="-25000" dirty="0"/>
          </a:p>
        </p:txBody>
      </p:sp>
      <p:grpSp>
        <p:nvGrpSpPr>
          <p:cNvPr id="13" name="Group 20"/>
          <p:cNvGrpSpPr/>
          <p:nvPr/>
        </p:nvGrpSpPr>
        <p:grpSpPr>
          <a:xfrm>
            <a:off x="1443604" y="5033873"/>
            <a:ext cx="3170352" cy="319246"/>
            <a:chOff x="1426667" y="3105372"/>
            <a:chExt cx="3170352" cy="319246"/>
          </a:xfrm>
        </p:grpSpPr>
        <p:sp>
          <p:nvSpPr>
            <p:cNvPr id="22" name="Rectangle 21"/>
            <p:cNvSpPr/>
            <p:nvPr/>
          </p:nvSpPr>
          <p:spPr>
            <a:xfrm>
              <a:off x="1426667" y="3105372"/>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Connector 22"/>
            <p:cNvCxnSpPr>
              <a:stCxn id="22" idx="0"/>
              <a:endCxn id="22" idx="2"/>
            </p:cNvCxnSpPr>
            <p:nvPr/>
          </p:nvCxnSpPr>
          <p:spPr>
            <a:xfrm rot="16200000" flipH="1">
              <a:off x="2852617" y="3264598"/>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grpSp>
        <p:nvGrpSpPr>
          <p:cNvPr id="16" name="Group 23"/>
          <p:cNvGrpSpPr/>
          <p:nvPr/>
        </p:nvGrpSpPr>
        <p:grpSpPr>
          <a:xfrm>
            <a:off x="1444150" y="5420971"/>
            <a:ext cx="3170352" cy="319246"/>
            <a:chOff x="4588528" y="3105909"/>
            <a:chExt cx="3170352" cy="319246"/>
          </a:xfrm>
        </p:grpSpPr>
        <p:sp>
          <p:nvSpPr>
            <p:cNvPr id="25" name="Rectangle 24"/>
            <p:cNvSpPr/>
            <p:nvPr/>
          </p:nvSpPr>
          <p:spPr>
            <a:xfrm>
              <a:off x="4588528" y="3105909"/>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6" name="Straight Connector 25"/>
            <p:cNvCxnSpPr/>
            <p:nvPr/>
          </p:nvCxnSpPr>
          <p:spPr>
            <a:xfrm rot="16200000" flipH="1">
              <a:off x="6014478" y="3265135"/>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sp>
        <p:nvSpPr>
          <p:cNvPr id="27" name="TextBox 26"/>
          <p:cNvSpPr txBox="1"/>
          <p:nvPr/>
        </p:nvSpPr>
        <p:spPr>
          <a:xfrm>
            <a:off x="955668" y="4947911"/>
            <a:ext cx="389850" cy="369332"/>
          </a:xfrm>
          <a:prstGeom prst="rect">
            <a:avLst/>
          </a:prstGeom>
          <a:noFill/>
        </p:spPr>
        <p:txBody>
          <a:bodyPr wrap="none" rtlCol="0">
            <a:spAutoFit/>
          </a:bodyPr>
          <a:lstStyle/>
          <a:p>
            <a:r>
              <a:rPr lang="en-US" dirty="0" smtClean="0"/>
              <a:t>B</a:t>
            </a:r>
            <a:r>
              <a:rPr lang="en-US" baseline="-25000" dirty="0" smtClean="0"/>
              <a:t>1</a:t>
            </a:r>
            <a:endParaRPr lang="en-US" baseline="-25000" dirty="0"/>
          </a:p>
        </p:txBody>
      </p:sp>
      <p:sp>
        <p:nvSpPr>
          <p:cNvPr id="28" name="TextBox 27"/>
          <p:cNvSpPr txBox="1"/>
          <p:nvPr/>
        </p:nvSpPr>
        <p:spPr>
          <a:xfrm>
            <a:off x="956214" y="5333334"/>
            <a:ext cx="389850" cy="369332"/>
          </a:xfrm>
          <a:prstGeom prst="rect">
            <a:avLst/>
          </a:prstGeom>
          <a:noFill/>
        </p:spPr>
        <p:txBody>
          <a:bodyPr wrap="none" rtlCol="0">
            <a:spAutoFit/>
          </a:bodyPr>
          <a:lstStyle/>
          <a:p>
            <a:r>
              <a:rPr lang="en-US" dirty="0" smtClean="0"/>
              <a:t>B</a:t>
            </a:r>
            <a:r>
              <a:rPr lang="en-US" baseline="-25000" dirty="0" smtClean="0"/>
              <a:t>2</a:t>
            </a:r>
            <a:endParaRPr lang="en-US" baseline="-25000" dirty="0"/>
          </a:p>
        </p:txBody>
      </p:sp>
      <p:sp>
        <p:nvSpPr>
          <p:cNvPr id="29" name="TextBox 28"/>
          <p:cNvSpPr txBox="1"/>
          <p:nvPr/>
        </p:nvSpPr>
        <p:spPr>
          <a:xfrm>
            <a:off x="1977779" y="4947911"/>
            <a:ext cx="505267" cy="369332"/>
          </a:xfrm>
          <a:prstGeom prst="rect">
            <a:avLst/>
          </a:prstGeom>
          <a:noFill/>
        </p:spPr>
        <p:txBody>
          <a:bodyPr wrap="none" rtlCol="0">
            <a:spAutoFit/>
          </a:bodyPr>
          <a:lstStyle/>
          <a:p>
            <a:r>
              <a:rPr lang="en-US" dirty="0" smtClean="0"/>
              <a:t>B</a:t>
            </a:r>
            <a:r>
              <a:rPr lang="en-US" baseline="-25000" dirty="0" smtClean="0"/>
              <a:t>1,1</a:t>
            </a:r>
            <a:endParaRPr lang="en-US" baseline="-25000" dirty="0"/>
          </a:p>
        </p:txBody>
      </p:sp>
      <p:sp>
        <p:nvSpPr>
          <p:cNvPr id="30" name="TextBox 29"/>
          <p:cNvSpPr txBox="1"/>
          <p:nvPr/>
        </p:nvSpPr>
        <p:spPr>
          <a:xfrm>
            <a:off x="1978693" y="5333334"/>
            <a:ext cx="505267" cy="369332"/>
          </a:xfrm>
          <a:prstGeom prst="rect">
            <a:avLst/>
          </a:prstGeom>
          <a:noFill/>
        </p:spPr>
        <p:txBody>
          <a:bodyPr wrap="square" rtlCol="0">
            <a:spAutoFit/>
          </a:bodyPr>
          <a:lstStyle/>
          <a:p>
            <a:r>
              <a:rPr lang="en-US" dirty="0" smtClean="0"/>
              <a:t>B</a:t>
            </a:r>
            <a:r>
              <a:rPr lang="en-US" baseline="-25000" dirty="0" smtClean="0"/>
              <a:t>1,2</a:t>
            </a:r>
            <a:endParaRPr lang="en-US" baseline="-25000" dirty="0"/>
          </a:p>
        </p:txBody>
      </p:sp>
      <p:sp>
        <p:nvSpPr>
          <p:cNvPr id="31" name="TextBox 30"/>
          <p:cNvSpPr txBox="1"/>
          <p:nvPr/>
        </p:nvSpPr>
        <p:spPr>
          <a:xfrm>
            <a:off x="3527179" y="4956377"/>
            <a:ext cx="505267" cy="369332"/>
          </a:xfrm>
          <a:prstGeom prst="rect">
            <a:avLst/>
          </a:prstGeom>
          <a:noFill/>
        </p:spPr>
        <p:txBody>
          <a:bodyPr wrap="none" rtlCol="0">
            <a:spAutoFit/>
          </a:bodyPr>
          <a:lstStyle/>
          <a:p>
            <a:r>
              <a:rPr lang="en-US" dirty="0" smtClean="0"/>
              <a:t>B</a:t>
            </a:r>
            <a:r>
              <a:rPr lang="en-US" baseline="-25000" dirty="0" smtClean="0"/>
              <a:t>1,1</a:t>
            </a:r>
            <a:endParaRPr lang="en-US" baseline="-25000" dirty="0"/>
          </a:p>
        </p:txBody>
      </p:sp>
      <p:sp>
        <p:nvSpPr>
          <p:cNvPr id="32" name="TextBox 31"/>
          <p:cNvSpPr txBox="1"/>
          <p:nvPr/>
        </p:nvSpPr>
        <p:spPr>
          <a:xfrm>
            <a:off x="3528093" y="5341800"/>
            <a:ext cx="505267" cy="369332"/>
          </a:xfrm>
          <a:prstGeom prst="rect">
            <a:avLst/>
          </a:prstGeom>
          <a:noFill/>
        </p:spPr>
        <p:txBody>
          <a:bodyPr wrap="square" rtlCol="0">
            <a:spAutoFit/>
          </a:bodyPr>
          <a:lstStyle/>
          <a:p>
            <a:r>
              <a:rPr lang="en-US" dirty="0" smtClean="0"/>
              <a:t>B</a:t>
            </a:r>
            <a:r>
              <a:rPr lang="en-US" baseline="-25000" dirty="0" smtClean="0"/>
              <a:t>1,2</a:t>
            </a:r>
            <a:endParaRPr lang="en-US" baseline="-25000" dirty="0"/>
          </a:p>
        </p:txBody>
      </p:sp>
      <p:grpSp>
        <p:nvGrpSpPr>
          <p:cNvPr id="17" name="Group 32"/>
          <p:cNvGrpSpPr/>
          <p:nvPr/>
        </p:nvGrpSpPr>
        <p:grpSpPr>
          <a:xfrm>
            <a:off x="1443604" y="4085607"/>
            <a:ext cx="3170352" cy="319246"/>
            <a:chOff x="1426667" y="3105372"/>
            <a:chExt cx="3170352" cy="319246"/>
          </a:xfrm>
        </p:grpSpPr>
        <p:sp>
          <p:nvSpPr>
            <p:cNvPr id="34" name="Rectangle 33"/>
            <p:cNvSpPr/>
            <p:nvPr/>
          </p:nvSpPr>
          <p:spPr>
            <a:xfrm>
              <a:off x="1426667" y="3105372"/>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5" name="Straight Connector 34"/>
            <p:cNvCxnSpPr>
              <a:stCxn id="34" idx="0"/>
              <a:endCxn id="34" idx="2"/>
            </p:cNvCxnSpPr>
            <p:nvPr/>
          </p:nvCxnSpPr>
          <p:spPr>
            <a:xfrm rot="16200000" flipH="1">
              <a:off x="2852617" y="3264598"/>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sp>
        <p:nvSpPr>
          <p:cNvPr id="36" name="TextBox 35"/>
          <p:cNvSpPr txBox="1"/>
          <p:nvPr/>
        </p:nvSpPr>
        <p:spPr>
          <a:xfrm>
            <a:off x="955668" y="3999645"/>
            <a:ext cx="318229" cy="369332"/>
          </a:xfrm>
          <a:prstGeom prst="rect">
            <a:avLst/>
          </a:prstGeom>
          <a:noFill/>
        </p:spPr>
        <p:txBody>
          <a:bodyPr wrap="none" rtlCol="0">
            <a:spAutoFit/>
          </a:bodyPr>
          <a:lstStyle/>
          <a:p>
            <a:r>
              <a:rPr lang="en-US" dirty="0" smtClean="0"/>
              <a:t>A</a:t>
            </a:r>
            <a:endParaRPr lang="en-US" baseline="-25000" dirty="0"/>
          </a:p>
        </p:txBody>
      </p:sp>
      <p:sp>
        <p:nvSpPr>
          <p:cNvPr id="37" name="TextBox 36"/>
          <p:cNvSpPr txBox="1"/>
          <p:nvPr/>
        </p:nvSpPr>
        <p:spPr>
          <a:xfrm>
            <a:off x="1977779" y="3999645"/>
            <a:ext cx="512618" cy="369332"/>
          </a:xfrm>
          <a:prstGeom prst="rect">
            <a:avLst/>
          </a:prstGeom>
          <a:noFill/>
        </p:spPr>
        <p:txBody>
          <a:bodyPr wrap="none" rtlCol="0">
            <a:spAutoFit/>
          </a:bodyPr>
          <a:lstStyle/>
          <a:p>
            <a:r>
              <a:rPr lang="en-US" dirty="0" smtClean="0"/>
              <a:t>A</a:t>
            </a:r>
            <a:r>
              <a:rPr lang="en-US" baseline="-25000" dirty="0" smtClean="0"/>
              <a:t>1,1</a:t>
            </a:r>
            <a:endParaRPr lang="en-US" baseline="-25000" dirty="0"/>
          </a:p>
        </p:txBody>
      </p:sp>
      <p:sp>
        <p:nvSpPr>
          <p:cNvPr id="38" name="TextBox 37"/>
          <p:cNvSpPr txBox="1"/>
          <p:nvPr/>
        </p:nvSpPr>
        <p:spPr>
          <a:xfrm>
            <a:off x="3527179" y="4008111"/>
            <a:ext cx="512618" cy="369332"/>
          </a:xfrm>
          <a:prstGeom prst="rect">
            <a:avLst/>
          </a:prstGeom>
          <a:noFill/>
        </p:spPr>
        <p:txBody>
          <a:bodyPr wrap="none" rtlCol="0">
            <a:spAutoFit/>
          </a:bodyPr>
          <a:lstStyle/>
          <a:p>
            <a:r>
              <a:rPr lang="en-US" dirty="0" smtClean="0"/>
              <a:t>A</a:t>
            </a:r>
            <a:r>
              <a:rPr lang="en-US" baseline="-25000" dirty="0" smtClean="0"/>
              <a:t>2,1</a:t>
            </a:r>
            <a:endParaRPr lang="en-US" baseline="-25000" dirty="0"/>
          </a:p>
        </p:txBody>
      </p:sp>
      <p:sp>
        <p:nvSpPr>
          <p:cNvPr id="39" name="TextBox 38"/>
          <p:cNvSpPr txBox="1"/>
          <p:nvPr/>
        </p:nvSpPr>
        <p:spPr>
          <a:xfrm>
            <a:off x="4769488" y="3955802"/>
            <a:ext cx="3574341" cy="646331"/>
          </a:xfrm>
          <a:prstGeom prst="rect">
            <a:avLst/>
          </a:prstGeom>
          <a:noFill/>
        </p:spPr>
        <p:txBody>
          <a:bodyPr wrap="none" rtlCol="0">
            <a:spAutoFit/>
          </a:bodyPr>
          <a:lstStyle/>
          <a:p>
            <a:r>
              <a:rPr lang="en-US" dirty="0" smtClean="0">
                <a:solidFill>
                  <a:srgbClr val="0536D2"/>
                </a:solidFill>
              </a:rPr>
              <a:t>_</a:t>
            </a:r>
            <a:r>
              <a:rPr lang="en-US" dirty="0" err="1" smtClean="0">
                <a:solidFill>
                  <a:srgbClr val="0536D2"/>
                </a:solidFill>
              </a:rPr>
              <a:t>mm_load_pd</a:t>
            </a:r>
            <a:r>
              <a:rPr lang="en-US" dirty="0" smtClean="0">
                <a:solidFill>
                  <a:srgbClr val="0536D2"/>
                </a:solidFill>
              </a:rPr>
              <a:t>: </a:t>
            </a:r>
            <a:r>
              <a:rPr lang="en-US" dirty="0" smtClean="0"/>
              <a:t>Stored in memory in </a:t>
            </a:r>
            <a:br>
              <a:rPr lang="en-US" dirty="0" smtClean="0"/>
            </a:br>
            <a:r>
              <a:rPr lang="en-US" dirty="0" smtClean="0"/>
              <a:t>Column order</a:t>
            </a:r>
            <a:endParaRPr lang="en-US" dirty="0"/>
          </a:p>
        </p:txBody>
      </p:sp>
      <p:sp>
        <p:nvSpPr>
          <p:cNvPr id="41" name="TextBox 40"/>
          <p:cNvSpPr txBox="1"/>
          <p:nvPr/>
        </p:nvSpPr>
        <p:spPr>
          <a:xfrm>
            <a:off x="1629522" y="2323211"/>
            <a:ext cx="1069524" cy="369332"/>
          </a:xfrm>
          <a:prstGeom prst="rect">
            <a:avLst/>
          </a:prstGeom>
          <a:noFill/>
        </p:spPr>
        <p:txBody>
          <a:bodyPr wrap="none" rtlCol="0">
            <a:spAutoFit/>
          </a:bodyPr>
          <a:lstStyle/>
          <a:p>
            <a:r>
              <a:rPr lang="en-US" dirty="0" smtClean="0"/>
              <a:t>0+A</a:t>
            </a:r>
            <a:r>
              <a:rPr lang="en-US" baseline="-25000" dirty="0" smtClean="0"/>
              <a:t>1,1</a:t>
            </a:r>
            <a:r>
              <a:rPr lang="en-US" dirty="0" smtClean="0"/>
              <a:t>B</a:t>
            </a:r>
            <a:r>
              <a:rPr lang="en-US" baseline="-25000" dirty="0" smtClean="0"/>
              <a:t>1,1</a:t>
            </a:r>
            <a:endParaRPr lang="en-US" baseline="-25000" dirty="0"/>
          </a:p>
        </p:txBody>
      </p:sp>
      <p:sp>
        <p:nvSpPr>
          <p:cNvPr id="42" name="TextBox 41"/>
          <p:cNvSpPr txBox="1"/>
          <p:nvPr/>
        </p:nvSpPr>
        <p:spPr>
          <a:xfrm>
            <a:off x="1642534" y="2708634"/>
            <a:ext cx="1286934" cy="369332"/>
          </a:xfrm>
          <a:prstGeom prst="rect">
            <a:avLst/>
          </a:prstGeom>
          <a:noFill/>
        </p:spPr>
        <p:txBody>
          <a:bodyPr wrap="square" rtlCol="0">
            <a:spAutoFit/>
          </a:bodyPr>
          <a:lstStyle/>
          <a:p>
            <a:r>
              <a:rPr lang="en-US" dirty="0" smtClean="0"/>
              <a:t>0+A</a:t>
            </a:r>
            <a:r>
              <a:rPr lang="en-US" baseline="-25000" dirty="0" smtClean="0"/>
              <a:t>1,1</a:t>
            </a:r>
            <a:r>
              <a:rPr lang="en-US" dirty="0" smtClean="0"/>
              <a:t>B</a:t>
            </a:r>
            <a:r>
              <a:rPr lang="en-US" baseline="-25000" dirty="0" smtClean="0"/>
              <a:t>1,2</a:t>
            </a:r>
            <a:endParaRPr lang="en-US" baseline="-25000" dirty="0"/>
          </a:p>
        </p:txBody>
      </p:sp>
      <p:sp>
        <p:nvSpPr>
          <p:cNvPr id="43" name="TextBox 42"/>
          <p:cNvSpPr txBox="1"/>
          <p:nvPr/>
        </p:nvSpPr>
        <p:spPr>
          <a:xfrm>
            <a:off x="3340902" y="2331677"/>
            <a:ext cx="1069524" cy="369332"/>
          </a:xfrm>
          <a:prstGeom prst="rect">
            <a:avLst/>
          </a:prstGeom>
          <a:noFill/>
        </p:spPr>
        <p:txBody>
          <a:bodyPr wrap="none" rtlCol="0">
            <a:spAutoFit/>
          </a:bodyPr>
          <a:lstStyle/>
          <a:p>
            <a:r>
              <a:rPr lang="en-US" dirty="0" smtClean="0"/>
              <a:t>0+A</a:t>
            </a:r>
            <a:r>
              <a:rPr lang="en-US" baseline="-25000" dirty="0" smtClean="0"/>
              <a:t>2,1</a:t>
            </a:r>
            <a:r>
              <a:rPr lang="en-US" dirty="0" smtClean="0"/>
              <a:t>B</a:t>
            </a:r>
            <a:r>
              <a:rPr lang="en-US" baseline="-25000" dirty="0" smtClean="0"/>
              <a:t>1,1</a:t>
            </a:r>
            <a:endParaRPr lang="en-US" baseline="-25000" dirty="0"/>
          </a:p>
        </p:txBody>
      </p:sp>
      <p:sp>
        <p:nvSpPr>
          <p:cNvPr id="44" name="TextBox 43"/>
          <p:cNvSpPr txBox="1"/>
          <p:nvPr/>
        </p:nvSpPr>
        <p:spPr>
          <a:xfrm>
            <a:off x="3341816" y="2717100"/>
            <a:ext cx="1391044" cy="369332"/>
          </a:xfrm>
          <a:prstGeom prst="rect">
            <a:avLst/>
          </a:prstGeom>
          <a:noFill/>
        </p:spPr>
        <p:txBody>
          <a:bodyPr wrap="square" rtlCol="0">
            <a:spAutoFit/>
          </a:bodyPr>
          <a:lstStyle/>
          <a:p>
            <a:r>
              <a:rPr lang="en-US" dirty="0" smtClean="0"/>
              <a:t>0+A</a:t>
            </a:r>
            <a:r>
              <a:rPr lang="en-US" baseline="-25000" dirty="0" smtClean="0"/>
              <a:t>2,1</a:t>
            </a:r>
            <a:r>
              <a:rPr lang="en-US" dirty="0" smtClean="0"/>
              <a:t>B</a:t>
            </a:r>
            <a:r>
              <a:rPr lang="en-US" baseline="-25000" dirty="0" smtClean="0"/>
              <a:t>1,2</a:t>
            </a:r>
            <a:endParaRPr lang="en-US" baseline="-25000" dirty="0"/>
          </a:p>
        </p:txBody>
      </p:sp>
      <p:sp>
        <p:nvSpPr>
          <p:cNvPr id="45" name="TextBox 44"/>
          <p:cNvSpPr txBox="1"/>
          <p:nvPr/>
        </p:nvSpPr>
        <p:spPr>
          <a:xfrm>
            <a:off x="4852864" y="2385538"/>
            <a:ext cx="4263231" cy="1200329"/>
          </a:xfrm>
          <a:prstGeom prst="rect">
            <a:avLst/>
          </a:prstGeom>
          <a:noFill/>
        </p:spPr>
        <p:txBody>
          <a:bodyPr wrap="none" rtlCol="0">
            <a:spAutoFit/>
          </a:bodyPr>
          <a:lstStyle/>
          <a:p>
            <a:r>
              <a:rPr lang="en-US" dirty="0" smtClean="0"/>
              <a:t>c1 = </a:t>
            </a:r>
            <a:r>
              <a:rPr lang="en-US" dirty="0" smtClean="0">
                <a:solidFill>
                  <a:srgbClr val="0000FF"/>
                </a:solidFill>
              </a:rPr>
              <a:t>_mm_add_pd</a:t>
            </a:r>
            <a:r>
              <a:rPr lang="en-US" dirty="0" smtClean="0"/>
              <a:t>(c1,</a:t>
            </a:r>
            <a:r>
              <a:rPr lang="en-US" dirty="0" smtClean="0">
                <a:solidFill>
                  <a:srgbClr val="0000FF"/>
                </a:solidFill>
              </a:rPr>
              <a:t>_mm_mul_pd</a:t>
            </a:r>
            <a:r>
              <a:rPr lang="en-US" dirty="0" smtClean="0"/>
              <a:t>(a,b1));</a:t>
            </a:r>
          </a:p>
          <a:p>
            <a:r>
              <a:rPr lang="en-US" dirty="0" smtClean="0"/>
              <a:t>c2 = </a:t>
            </a:r>
            <a:r>
              <a:rPr lang="en-US" dirty="0" smtClean="0">
                <a:solidFill>
                  <a:srgbClr val="0000FF"/>
                </a:solidFill>
              </a:rPr>
              <a:t>_mm_add_pd</a:t>
            </a:r>
            <a:r>
              <a:rPr lang="en-US" dirty="0" smtClean="0"/>
              <a:t>(c2,</a:t>
            </a:r>
            <a:r>
              <a:rPr lang="en-US" dirty="0" smtClean="0">
                <a:solidFill>
                  <a:srgbClr val="0000FF"/>
                </a:solidFill>
              </a:rPr>
              <a:t>_mm_mul_pd</a:t>
            </a:r>
            <a:r>
              <a:rPr lang="en-US" dirty="0" smtClean="0"/>
              <a:t>(a,b2));</a:t>
            </a:r>
          </a:p>
          <a:p>
            <a:r>
              <a:rPr lang="en-US" dirty="0" smtClean="0"/>
              <a:t>SSE instructions first do parallel multiplies </a:t>
            </a:r>
            <a:br>
              <a:rPr lang="en-US" dirty="0" smtClean="0"/>
            </a:br>
            <a:r>
              <a:rPr lang="en-US" dirty="0" smtClean="0"/>
              <a:t>and then parallel adds in XMM registers</a:t>
            </a:r>
            <a:endParaRPr lang="en-US" dirty="0"/>
          </a:p>
        </p:txBody>
      </p:sp>
      <p:sp>
        <p:nvSpPr>
          <p:cNvPr id="46" name="TextBox 45"/>
          <p:cNvSpPr txBox="1"/>
          <p:nvPr/>
        </p:nvSpPr>
        <p:spPr>
          <a:xfrm>
            <a:off x="4769488" y="4921530"/>
            <a:ext cx="4196957" cy="1200329"/>
          </a:xfrm>
          <a:prstGeom prst="rect">
            <a:avLst/>
          </a:prstGeom>
          <a:noFill/>
        </p:spPr>
        <p:txBody>
          <a:bodyPr wrap="none" rtlCol="0">
            <a:spAutoFit/>
          </a:bodyPr>
          <a:lstStyle/>
          <a:p>
            <a:r>
              <a:rPr lang="en-US" dirty="0" smtClean="0">
                <a:solidFill>
                  <a:srgbClr val="0536D2"/>
                </a:solidFill>
              </a:rPr>
              <a:t>_mm_load1_pd: </a:t>
            </a:r>
            <a:r>
              <a:rPr lang="en-US" dirty="0" smtClean="0"/>
              <a:t>SSE instruction that loads </a:t>
            </a:r>
            <a:br>
              <a:rPr lang="en-US" dirty="0" smtClean="0"/>
            </a:br>
            <a:r>
              <a:rPr lang="en-US" dirty="0" smtClean="0"/>
              <a:t>a double word and stores it in the high and </a:t>
            </a:r>
            <a:br>
              <a:rPr lang="en-US" dirty="0" smtClean="0"/>
            </a:br>
            <a:r>
              <a:rPr lang="en-US" dirty="0" smtClean="0"/>
              <a:t>low double words of the XMM register </a:t>
            </a:r>
            <a:br>
              <a:rPr lang="en-US" dirty="0" smtClean="0"/>
            </a:br>
            <a:r>
              <a:rPr lang="en-US" dirty="0" smtClean="0"/>
              <a:t>(duplicates value in both halves of XMM)</a:t>
            </a:r>
            <a:endParaRPr lang="en-US" dirty="0"/>
          </a:p>
        </p:txBody>
      </p:sp>
    </p:spTree>
    <p:extLst>
      <p:ext uri="{BB962C8B-B14F-4D97-AF65-F5344CB8AC3E}">
        <p14:creationId xmlns:p14="http://schemas.microsoft.com/office/powerpoint/2010/main" val="128276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a:t>
            </a:r>
            <a:r>
              <a:rPr lang="en-US" dirty="0" err="1" smtClean="0"/>
              <a:t>x</a:t>
            </a:r>
            <a:r>
              <a:rPr lang="en-US" dirty="0" smtClean="0"/>
              <a:t> 2 Matrix Multiply</a:t>
            </a:r>
            <a:endParaRPr lang="en-US" dirty="0"/>
          </a:p>
        </p:txBody>
      </p:sp>
      <p:sp>
        <p:nvSpPr>
          <p:cNvPr id="3" name="Content Placeholder 2"/>
          <p:cNvSpPr>
            <a:spLocks noGrp="1"/>
          </p:cNvSpPr>
          <p:nvPr>
            <p:ph idx="1"/>
          </p:nvPr>
        </p:nvSpPr>
        <p:spPr>
          <a:xfrm>
            <a:off x="457200" y="1600200"/>
            <a:ext cx="8229600" cy="2723283"/>
          </a:xfrm>
        </p:spPr>
        <p:txBody>
          <a:bodyPr/>
          <a:lstStyle/>
          <a:p>
            <a:r>
              <a:rPr lang="en-US" dirty="0" smtClean="0"/>
              <a:t>First iteration intermediate result</a:t>
            </a:r>
          </a:p>
          <a:p>
            <a:pPr>
              <a:buNone/>
            </a:pPr>
            <a:endParaRPr lang="en-US" dirty="0" smtClean="0"/>
          </a:p>
          <a:p>
            <a:endParaRPr lang="en-US" dirty="0" smtClean="0"/>
          </a:p>
          <a:p>
            <a:r>
              <a:rPr lang="en-US" dirty="0" smtClean="0"/>
              <a:t>I = 2</a:t>
            </a:r>
          </a:p>
        </p:txBody>
      </p:sp>
      <p:sp>
        <p:nvSpPr>
          <p:cNvPr id="4" name="Date Placeholder 3"/>
          <p:cNvSpPr>
            <a:spLocks noGrp="1"/>
          </p:cNvSpPr>
          <p:nvPr>
            <p:ph type="dt" sz="half" idx="10"/>
          </p:nvPr>
        </p:nvSpPr>
        <p:spPr/>
        <p:txBody>
          <a:bodyPr/>
          <a:lstStyle/>
          <a:p>
            <a:fld id="{D8D7C475-4F62-2547-9DCF-175DFAADE7BF}" type="datetime1">
              <a:rPr lang="en-US" smtClean="0"/>
              <a:pPr/>
              <a:t>10/11/11</a:t>
            </a:fld>
            <a:endParaRPr lang="en-US"/>
          </a:p>
        </p:txBody>
      </p:sp>
      <p:sp>
        <p:nvSpPr>
          <p:cNvPr id="5" name="Footer Placeholder 4"/>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12</a:t>
            </a:fld>
            <a:endParaRPr lang="en-US"/>
          </a:p>
        </p:txBody>
      </p:sp>
      <p:grpSp>
        <p:nvGrpSpPr>
          <p:cNvPr id="9" name="Group 11"/>
          <p:cNvGrpSpPr/>
          <p:nvPr/>
        </p:nvGrpSpPr>
        <p:grpSpPr>
          <a:xfrm>
            <a:off x="1426667" y="2409173"/>
            <a:ext cx="3170352" cy="319246"/>
            <a:chOff x="1426667" y="3105372"/>
            <a:chExt cx="3170352" cy="319246"/>
          </a:xfrm>
        </p:grpSpPr>
        <p:sp>
          <p:nvSpPr>
            <p:cNvPr id="7" name="Rectangle 6"/>
            <p:cNvSpPr/>
            <p:nvPr/>
          </p:nvSpPr>
          <p:spPr>
            <a:xfrm>
              <a:off x="1426667" y="3105372"/>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a:stCxn id="7" idx="0"/>
              <a:endCxn id="7" idx="2"/>
            </p:cNvCxnSpPr>
            <p:nvPr/>
          </p:nvCxnSpPr>
          <p:spPr>
            <a:xfrm rot="16200000" flipH="1">
              <a:off x="2852617" y="3264598"/>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grpSp>
        <p:nvGrpSpPr>
          <p:cNvPr id="12" name="Group 12"/>
          <p:cNvGrpSpPr/>
          <p:nvPr/>
        </p:nvGrpSpPr>
        <p:grpSpPr>
          <a:xfrm>
            <a:off x="1427213" y="2796271"/>
            <a:ext cx="3170352" cy="319246"/>
            <a:chOff x="4588528" y="3105909"/>
            <a:chExt cx="3170352" cy="319246"/>
          </a:xfrm>
        </p:grpSpPr>
        <p:sp>
          <p:nvSpPr>
            <p:cNvPr id="8" name="Rectangle 7"/>
            <p:cNvSpPr/>
            <p:nvPr/>
          </p:nvSpPr>
          <p:spPr>
            <a:xfrm>
              <a:off x="4588528" y="3105909"/>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Connector 10"/>
            <p:cNvCxnSpPr/>
            <p:nvPr/>
          </p:nvCxnSpPr>
          <p:spPr>
            <a:xfrm rot="16200000" flipH="1">
              <a:off x="6014478" y="3265135"/>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sp>
        <p:nvSpPr>
          <p:cNvPr id="14" name="TextBox 13"/>
          <p:cNvSpPr txBox="1"/>
          <p:nvPr/>
        </p:nvSpPr>
        <p:spPr>
          <a:xfrm>
            <a:off x="938731" y="2323211"/>
            <a:ext cx="389850" cy="369332"/>
          </a:xfrm>
          <a:prstGeom prst="rect">
            <a:avLst/>
          </a:prstGeom>
          <a:noFill/>
        </p:spPr>
        <p:txBody>
          <a:bodyPr wrap="none" rtlCol="0">
            <a:spAutoFit/>
          </a:bodyPr>
          <a:lstStyle/>
          <a:p>
            <a:r>
              <a:rPr lang="en-US" dirty="0" smtClean="0"/>
              <a:t>C</a:t>
            </a:r>
            <a:r>
              <a:rPr lang="en-US" baseline="-25000" dirty="0" smtClean="0"/>
              <a:t>1</a:t>
            </a:r>
            <a:endParaRPr lang="en-US" baseline="-25000" dirty="0"/>
          </a:p>
        </p:txBody>
      </p:sp>
      <p:sp>
        <p:nvSpPr>
          <p:cNvPr id="15" name="TextBox 14"/>
          <p:cNvSpPr txBox="1"/>
          <p:nvPr/>
        </p:nvSpPr>
        <p:spPr>
          <a:xfrm>
            <a:off x="939277" y="2708634"/>
            <a:ext cx="389850" cy="369332"/>
          </a:xfrm>
          <a:prstGeom prst="rect">
            <a:avLst/>
          </a:prstGeom>
          <a:noFill/>
        </p:spPr>
        <p:txBody>
          <a:bodyPr wrap="none" rtlCol="0">
            <a:spAutoFit/>
          </a:bodyPr>
          <a:lstStyle/>
          <a:p>
            <a:r>
              <a:rPr lang="en-US" dirty="0" smtClean="0"/>
              <a:t>C</a:t>
            </a:r>
            <a:r>
              <a:rPr lang="en-US" baseline="-25000" dirty="0" smtClean="0"/>
              <a:t>2</a:t>
            </a:r>
            <a:endParaRPr lang="en-US" baseline="-25000" dirty="0"/>
          </a:p>
        </p:txBody>
      </p:sp>
      <p:sp>
        <p:nvSpPr>
          <p:cNvPr id="16" name="TextBox 15"/>
          <p:cNvSpPr txBox="1"/>
          <p:nvPr/>
        </p:nvSpPr>
        <p:spPr>
          <a:xfrm>
            <a:off x="1629522" y="2323211"/>
            <a:ext cx="1069524" cy="369332"/>
          </a:xfrm>
          <a:prstGeom prst="rect">
            <a:avLst/>
          </a:prstGeom>
          <a:noFill/>
        </p:spPr>
        <p:txBody>
          <a:bodyPr wrap="none" rtlCol="0">
            <a:spAutoFit/>
          </a:bodyPr>
          <a:lstStyle/>
          <a:p>
            <a:r>
              <a:rPr lang="en-US" dirty="0" smtClean="0"/>
              <a:t>0+A</a:t>
            </a:r>
            <a:r>
              <a:rPr lang="en-US" baseline="-25000" dirty="0" smtClean="0"/>
              <a:t>1,1</a:t>
            </a:r>
            <a:r>
              <a:rPr lang="en-US" dirty="0" smtClean="0"/>
              <a:t>B</a:t>
            </a:r>
            <a:r>
              <a:rPr lang="en-US" baseline="-25000" dirty="0" smtClean="0"/>
              <a:t>1,1</a:t>
            </a:r>
            <a:endParaRPr lang="en-US" baseline="-25000" dirty="0"/>
          </a:p>
        </p:txBody>
      </p:sp>
      <p:sp>
        <p:nvSpPr>
          <p:cNvPr id="17" name="TextBox 16"/>
          <p:cNvSpPr txBox="1"/>
          <p:nvPr/>
        </p:nvSpPr>
        <p:spPr>
          <a:xfrm>
            <a:off x="1642534" y="2708634"/>
            <a:ext cx="1286934" cy="369332"/>
          </a:xfrm>
          <a:prstGeom prst="rect">
            <a:avLst/>
          </a:prstGeom>
          <a:noFill/>
        </p:spPr>
        <p:txBody>
          <a:bodyPr wrap="square" rtlCol="0">
            <a:spAutoFit/>
          </a:bodyPr>
          <a:lstStyle/>
          <a:p>
            <a:r>
              <a:rPr lang="en-US" dirty="0" smtClean="0"/>
              <a:t>0+A</a:t>
            </a:r>
            <a:r>
              <a:rPr lang="en-US" baseline="-25000" dirty="0" smtClean="0"/>
              <a:t>1,1</a:t>
            </a:r>
            <a:r>
              <a:rPr lang="en-US" dirty="0" smtClean="0"/>
              <a:t>B</a:t>
            </a:r>
            <a:r>
              <a:rPr lang="en-US" baseline="-25000" dirty="0" smtClean="0"/>
              <a:t>1,2</a:t>
            </a:r>
            <a:endParaRPr lang="en-US" baseline="-25000" dirty="0"/>
          </a:p>
        </p:txBody>
      </p:sp>
      <p:sp>
        <p:nvSpPr>
          <p:cNvPr id="18" name="TextBox 17"/>
          <p:cNvSpPr txBox="1"/>
          <p:nvPr/>
        </p:nvSpPr>
        <p:spPr>
          <a:xfrm>
            <a:off x="3340902" y="2331677"/>
            <a:ext cx="1069524" cy="369332"/>
          </a:xfrm>
          <a:prstGeom prst="rect">
            <a:avLst/>
          </a:prstGeom>
          <a:noFill/>
        </p:spPr>
        <p:txBody>
          <a:bodyPr wrap="none" rtlCol="0">
            <a:spAutoFit/>
          </a:bodyPr>
          <a:lstStyle/>
          <a:p>
            <a:r>
              <a:rPr lang="en-US" dirty="0" smtClean="0"/>
              <a:t>0+A</a:t>
            </a:r>
            <a:r>
              <a:rPr lang="en-US" baseline="-25000" dirty="0" smtClean="0"/>
              <a:t>2,1</a:t>
            </a:r>
            <a:r>
              <a:rPr lang="en-US" dirty="0" smtClean="0"/>
              <a:t>B</a:t>
            </a:r>
            <a:r>
              <a:rPr lang="en-US" baseline="-25000" dirty="0" smtClean="0"/>
              <a:t>1,1</a:t>
            </a:r>
            <a:endParaRPr lang="en-US" baseline="-25000" dirty="0"/>
          </a:p>
        </p:txBody>
      </p:sp>
      <p:sp>
        <p:nvSpPr>
          <p:cNvPr id="19" name="TextBox 18"/>
          <p:cNvSpPr txBox="1"/>
          <p:nvPr/>
        </p:nvSpPr>
        <p:spPr>
          <a:xfrm>
            <a:off x="3341816" y="2717100"/>
            <a:ext cx="1391044" cy="369332"/>
          </a:xfrm>
          <a:prstGeom prst="rect">
            <a:avLst/>
          </a:prstGeom>
          <a:noFill/>
        </p:spPr>
        <p:txBody>
          <a:bodyPr wrap="square" rtlCol="0">
            <a:spAutoFit/>
          </a:bodyPr>
          <a:lstStyle/>
          <a:p>
            <a:r>
              <a:rPr lang="en-US" dirty="0" smtClean="0"/>
              <a:t>0+A</a:t>
            </a:r>
            <a:r>
              <a:rPr lang="en-US" baseline="-25000" dirty="0" smtClean="0"/>
              <a:t>2,1</a:t>
            </a:r>
            <a:r>
              <a:rPr lang="en-US" dirty="0" smtClean="0"/>
              <a:t>B</a:t>
            </a:r>
            <a:r>
              <a:rPr lang="en-US" baseline="-25000" dirty="0" smtClean="0"/>
              <a:t>1,2</a:t>
            </a:r>
            <a:endParaRPr lang="en-US" baseline="-25000" dirty="0"/>
          </a:p>
        </p:txBody>
      </p:sp>
      <p:grpSp>
        <p:nvGrpSpPr>
          <p:cNvPr id="13" name="Group 20"/>
          <p:cNvGrpSpPr/>
          <p:nvPr/>
        </p:nvGrpSpPr>
        <p:grpSpPr>
          <a:xfrm>
            <a:off x="1443604" y="5033873"/>
            <a:ext cx="3170352" cy="319246"/>
            <a:chOff x="1426667" y="3105372"/>
            <a:chExt cx="3170352" cy="319246"/>
          </a:xfrm>
        </p:grpSpPr>
        <p:sp>
          <p:nvSpPr>
            <p:cNvPr id="22" name="Rectangle 21"/>
            <p:cNvSpPr/>
            <p:nvPr/>
          </p:nvSpPr>
          <p:spPr>
            <a:xfrm>
              <a:off x="1426667" y="3105372"/>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Connector 22"/>
            <p:cNvCxnSpPr>
              <a:stCxn id="22" idx="0"/>
              <a:endCxn id="22" idx="2"/>
            </p:cNvCxnSpPr>
            <p:nvPr/>
          </p:nvCxnSpPr>
          <p:spPr>
            <a:xfrm rot="16200000" flipH="1">
              <a:off x="2852617" y="3264598"/>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grpSp>
        <p:nvGrpSpPr>
          <p:cNvPr id="20" name="Group 23"/>
          <p:cNvGrpSpPr/>
          <p:nvPr/>
        </p:nvGrpSpPr>
        <p:grpSpPr>
          <a:xfrm>
            <a:off x="1444150" y="5420971"/>
            <a:ext cx="3170352" cy="319246"/>
            <a:chOff x="4588528" y="3105909"/>
            <a:chExt cx="3170352" cy="319246"/>
          </a:xfrm>
        </p:grpSpPr>
        <p:sp>
          <p:nvSpPr>
            <p:cNvPr id="25" name="Rectangle 24"/>
            <p:cNvSpPr/>
            <p:nvPr/>
          </p:nvSpPr>
          <p:spPr>
            <a:xfrm>
              <a:off x="4588528" y="3105909"/>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6" name="Straight Connector 25"/>
            <p:cNvCxnSpPr/>
            <p:nvPr/>
          </p:nvCxnSpPr>
          <p:spPr>
            <a:xfrm rot="16200000" flipH="1">
              <a:off x="6014478" y="3265135"/>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sp>
        <p:nvSpPr>
          <p:cNvPr id="27" name="TextBox 26"/>
          <p:cNvSpPr txBox="1"/>
          <p:nvPr/>
        </p:nvSpPr>
        <p:spPr>
          <a:xfrm>
            <a:off x="955668" y="4947911"/>
            <a:ext cx="389850" cy="369332"/>
          </a:xfrm>
          <a:prstGeom prst="rect">
            <a:avLst/>
          </a:prstGeom>
          <a:noFill/>
        </p:spPr>
        <p:txBody>
          <a:bodyPr wrap="none" rtlCol="0">
            <a:spAutoFit/>
          </a:bodyPr>
          <a:lstStyle/>
          <a:p>
            <a:r>
              <a:rPr lang="en-US" dirty="0" smtClean="0"/>
              <a:t>B</a:t>
            </a:r>
            <a:r>
              <a:rPr lang="en-US" baseline="-25000" dirty="0" smtClean="0"/>
              <a:t>1</a:t>
            </a:r>
            <a:endParaRPr lang="en-US" baseline="-25000" dirty="0"/>
          </a:p>
        </p:txBody>
      </p:sp>
      <p:sp>
        <p:nvSpPr>
          <p:cNvPr id="28" name="TextBox 27"/>
          <p:cNvSpPr txBox="1"/>
          <p:nvPr/>
        </p:nvSpPr>
        <p:spPr>
          <a:xfrm>
            <a:off x="956214" y="5333334"/>
            <a:ext cx="389850" cy="369332"/>
          </a:xfrm>
          <a:prstGeom prst="rect">
            <a:avLst/>
          </a:prstGeom>
          <a:noFill/>
        </p:spPr>
        <p:txBody>
          <a:bodyPr wrap="none" rtlCol="0">
            <a:spAutoFit/>
          </a:bodyPr>
          <a:lstStyle/>
          <a:p>
            <a:r>
              <a:rPr lang="en-US" dirty="0" smtClean="0"/>
              <a:t>B</a:t>
            </a:r>
            <a:r>
              <a:rPr lang="en-US" baseline="-25000" dirty="0" smtClean="0"/>
              <a:t>2</a:t>
            </a:r>
            <a:endParaRPr lang="en-US" baseline="-25000" dirty="0"/>
          </a:p>
        </p:txBody>
      </p:sp>
      <p:sp>
        <p:nvSpPr>
          <p:cNvPr id="29" name="TextBox 28"/>
          <p:cNvSpPr txBox="1"/>
          <p:nvPr/>
        </p:nvSpPr>
        <p:spPr>
          <a:xfrm>
            <a:off x="1977779" y="4947911"/>
            <a:ext cx="505267" cy="369332"/>
          </a:xfrm>
          <a:prstGeom prst="rect">
            <a:avLst/>
          </a:prstGeom>
          <a:noFill/>
        </p:spPr>
        <p:txBody>
          <a:bodyPr wrap="none" rtlCol="0">
            <a:spAutoFit/>
          </a:bodyPr>
          <a:lstStyle/>
          <a:p>
            <a:r>
              <a:rPr lang="en-US" dirty="0" smtClean="0"/>
              <a:t>B</a:t>
            </a:r>
            <a:r>
              <a:rPr lang="en-US" b="1" baseline="-25000" dirty="0" smtClean="0">
                <a:solidFill>
                  <a:srgbClr val="FF0000"/>
                </a:solidFill>
              </a:rPr>
              <a:t>2</a:t>
            </a:r>
            <a:r>
              <a:rPr lang="en-US" baseline="-25000" dirty="0" smtClean="0"/>
              <a:t>,1</a:t>
            </a:r>
            <a:endParaRPr lang="en-US" baseline="-25000" dirty="0"/>
          </a:p>
        </p:txBody>
      </p:sp>
      <p:sp>
        <p:nvSpPr>
          <p:cNvPr id="30" name="TextBox 29"/>
          <p:cNvSpPr txBox="1"/>
          <p:nvPr/>
        </p:nvSpPr>
        <p:spPr>
          <a:xfrm>
            <a:off x="1978693" y="5333334"/>
            <a:ext cx="505267" cy="369332"/>
          </a:xfrm>
          <a:prstGeom prst="rect">
            <a:avLst/>
          </a:prstGeom>
          <a:noFill/>
        </p:spPr>
        <p:txBody>
          <a:bodyPr wrap="square" rtlCol="0">
            <a:spAutoFit/>
          </a:bodyPr>
          <a:lstStyle/>
          <a:p>
            <a:r>
              <a:rPr lang="en-US" dirty="0" smtClean="0"/>
              <a:t>B</a:t>
            </a:r>
            <a:r>
              <a:rPr lang="en-US" b="1" baseline="-25000" dirty="0" smtClean="0">
                <a:solidFill>
                  <a:srgbClr val="FF0000"/>
                </a:solidFill>
              </a:rPr>
              <a:t>2</a:t>
            </a:r>
            <a:r>
              <a:rPr lang="en-US" baseline="-25000" dirty="0" smtClean="0"/>
              <a:t>,2</a:t>
            </a:r>
            <a:endParaRPr lang="en-US" baseline="-25000" dirty="0"/>
          </a:p>
        </p:txBody>
      </p:sp>
      <p:sp>
        <p:nvSpPr>
          <p:cNvPr id="31" name="TextBox 30"/>
          <p:cNvSpPr txBox="1"/>
          <p:nvPr/>
        </p:nvSpPr>
        <p:spPr>
          <a:xfrm>
            <a:off x="3527179" y="4956377"/>
            <a:ext cx="505267" cy="369332"/>
          </a:xfrm>
          <a:prstGeom prst="rect">
            <a:avLst/>
          </a:prstGeom>
          <a:noFill/>
        </p:spPr>
        <p:txBody>
          <a:bodyPr wrap="none" rtlCol="0">
            <a:spAutoFit/>
          </a:bodyPr>
          <a:lstStyle/>
          <a:p>
            <a:r>
              <a:rPr lang="en-US" dirty="0" smtClean="0"/>
              <a:t>B</a:t>
            </a:r>
            <a:r>
              <a:rPr lang="en-US" b="1" baseline="-25000" dirty="0" smtClean="0">
                <a:solidFill>
                  <a:srgbClr val="FF0000"/>
                </a:solidFill>
              </a:rPr>
              <a:t>2</a:t>
            </a:r>
            <a:r>
              <a:rPr lang="en-US" baseline="-25000" dirty="0" smtClean="0"/>
              <a:t>,1</a:t>
            </a:r>
            <a:endParaRPr lang="en-US" baseline="-25000" dirty="0"/>
          </a:p>
        </p:txBody>
      </p:sp>
      <p:sp>
        <p:nvSpPr>
          <p:cNvPr id="32" name="TextBox 31"/>
          <p:cNvSpPr txBox="1"/>
          <p:nvPr/>
        </p:nvSpPr>
        <p:spPr>
          <a:xfrm>
            <a:off x="3528093" y="5341800"/>
            <a:ext cx="505267" cy="369332"/>
          </a:xfrm>
          <a:prstGeom prst="rect">
            <a:avLst/>
          </a:prstGeom>
          <a:noFill/>
        </p:spPr>
        <p:txBody>
          <a:bodyPr wrap="square" rtlCol="0">
            <a:spAutoFit/>
          </a:bodyPr>
          <a:lstStyle/>
          <a:p>
            <a:r>
              <a:rPr lang="en-US" dirty="0" smtClean="0"/>
              <a:t>B</a:t>
            </a:r>
            <a:r>
              <a:rPr lang="en-US" b="1" baseline="-25000" dirty="0" smtClean="0">
                <a:solidFill>
                  <a:srgbClr val="FF0000"/>
                </a:solidFill>
              </a:rPr>
              <a:t>2</a:t>
            </a:r>
            <a:r>
              <a:rPr lang="en-US" baseline="-25000" dirty="0" smtClean="0"/>
              <a:t>,2</a:t>
            </a:r>
            <a:endParaRPr lang="en-US" baseline="-25000" dirty="0"/>
          </a:p>
        </p:txBody>
      </p:sp>
      <p:grpSp>
        <p:nvGrpSpPr>
          <p:cNvPr id="21" name="Group 32"/>
          <p:cNvGrpSpPr/>
          <p:nvPr/>
        </p:nvGrpSpPr>
        <p:grpSpPr>
          <a:xfrm>
            <a:off x="1443604" y="4085607"/>
            <a:ext cx="3170352" cy="319246"/>
            <a:chOff x="1426667" y="3105372"/>
            <a:chExt cx="3170352" cy="319246"/>
          </a:xfrm>
        </p:grpSpPr>
        <p:sp>
          <p:nvSpPr>
            <p:cNvPr id="34" name="Rectangle 33"/>
            <p:cNvSpPr/>
            <p:nvPr/>
          </p:nvSpPr>
          <p:spPr>
            <a:xfrm>
              <a:off x="1426667" y="3105372"/>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5" name="Straight Connector 34"/>
            <p:cNvCxnSpPr>
              <a:stCxn id="34" idx="0"/>
              <a:endCxn id="34" idx="2"/>
            </p:cNvCxnSpPr>
            <p:nvPr/>
          </p:nvCxnSpPr>
          <p:spPr>
            <a:xfrm rot="16200000" flipH="1">
              <a:off x="2852617" y="3264598"/>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sp>
        <p:nvSpPr>
          <p:cNvPr id="36" name="TextBox 35"/>
          <p:cNvSpPr txBox="1"/>
          <p:nvPr/>
        </p:nvSpPr>
        <p:spPr>
          <a:xfrm>
            <a:off x="955668" y="3999645"/>
            <a:ext cx="318229" cy="369332"/>
          </a:xfrm>
          <a:prstGeom prst="rect">
            <a:avLst/>
          </a:prstGeom>
          <a:noFill/>
        </p:spPr>
        <p:txBody>
          <a:bodyPr wrap="none" rtlCol="0">
            <a:spAutoFit/>
          </a:bodyPr>
          <a:lstStyle/>
          <a:p>
            <a:r>
              <a:rPr lang="en-US" dirty="0" smtClean="0"/>
              <a:t>A</a:t>
            </a:r>
            <a:endParaRPr lang="en-US" baseline="-25000" dirty="0"/>
          </a:p>
        </p:txBody>
      </p:sp>
      <p:sp>
        <p:nvSpPr>
          <p:cNvPr id="37" name="TextBox 36"/>
          <p:cNvSpPr txBox="1"/>
          <p:nvPr/>
        </p:nvSpPr>
        <p:spPr>
          <a:xfrm>
            <a:off x="1977779" y="3999645"/>
            <a:ext cx="512618" cy="369332"/>
          </a:xfrm>
          <a:prstGeom prst="rect">
            <a:avLst/>
          </a:prstGeom>
          <a:noFill/>
        </p:spPr>
        <p:txBody>
          <a:bodyPr wrap="none" rtlCol="0">
            <a:spAutoFit/>
          </a:bodyPr>
          <a:lstStyle/>
          <a:p>
            <a:r>
              <a:rPr lang="en-US" dirty="0" smtClean="0"/>
              <a:t>A</a:t>
            </a:r>
            <a:r>
              <a:rPr lang="en-US" baseline="-25000" dirty="0" smtClean="0"/>
              <a:t>1,</a:t>
            </a:r>
            <a:r>
              <a:rPr lang="en-US" b="1" baseline="-25000" dirty="0" smtClean="0">
                <a:solidFill>
                  <a:srgbClr val="FF0000"/>
                </a:solidFill>
              </a:rPr>
              <a:t>2</a:t>
            </a:r>
            <a:endParaRPr lang="en-US" b="1" baseline="-25000" dirty="0">
              <a:solidFill>
                <a:srgbClr val="FF0000"/>
              </a:solidFill>
            </a:endParaRPr>
          </a:p>
        </p:txBody>
      </p:sp>
      <p:sp>
        <p:nvSpPr>
          <p:cNvPr id="38" name="TextBox 37"/>
          <p:cNvSpPr txBox="1"/>
          <p:nvPr/>
        </p:nvSpPr>
        <p:spPr>
          <a:xfrm>
            <a:off x="3508129" y="4020811"/>
            <a:ext cx="512618" cy="369332"/>
          </a:xfrm>
          <a:prstGeom prst="rect">
            <a:avLst/>
          </a:prstGeom>
          <a:noFill/>
        </p:spPr>
        <p:txBody>
          <a:bodyPr wrap="none" rtlCol="0">
            <a:spAutoFit/>
          </a:bodyPr>
          <a:lstStyle/>
          <a:p>
            <a:r>
              <a:rPr lang="en-US" dirty="0" smtClean="0"/>
              <a:t>A</a:t>
            </a:r>
            <a:r>
              <a:rPr lang="en-US" baseline="-25000" dirty="0" smtClean="0"/>
              <a:t>2,</a:t>
            </a:r>
            <a:r>
              <a:rPr lang="en-US" b="1" baseline="-25000" dirty="0" smtClean="0">
                <a:solidFill>
                  <a:srgbClr val="FF0000"/>
                </a:solidFill>
              </a:rPr>
              <a:t>2</a:t>
            </a:r>
            <a:endParaRPr lang="en-US" b="1" baseline="-25000" dirty="0">
              <a:solidFill>
                <a:srgbClr val="FF0000"/>
              </a:solidFill>
            </a:endParaRPr>
          </a:p>
        </p:txBody>
      </p:sp>
      <p:sp>
        <p:nvSpPr>
          <p:cNvPr id="39" name="TextBox 38"/>
          <p:cNvSpPr txBox="1"/>
          <p:nvPr/>
        </p:nvSpPr>
        <p:spPr>
          <a:xfrm>
            <a:off x="4769488" y="3955802"/>
            <a:ext cx="3574341" cy="646331"/>
          </a:xfrm>
          <a:prstGeom prst="rect">
            <a:avLst/>
          </a:prstGeom>
          <a:noFill/>
        </p:spPr>
        <p:txBody>
          <a:bodyPr wrap="none" rtlCol="0">
            <a:spAutoFit/>
          </a:bodyPr>
          <a:lstStyle/>
          <a:p>
            <a:r>
              <a:rPr lang="en-US" dirty="0" smtClean="0">
                <a:solidFill>
                  <a:srgbClr val="0536D2"/>
                </a:solidFill>
              </a:rPr>
              <a:t>_</a:t>
            </a:r>
            <a:r>
              <a:rPr lang="en-US" dirty="0" err="1" smtClean="0">
                <a:solidFill>
                  <a:srgbClr val="0536D2"/>
                </a:solidFill>
              </a:rPr>
              <a:t>mm_load_pd</a:t>
            </a:r>
            <a:r>
              <a:rPr lang="en-US" dirty="0" smtClean="0">
                <a:solidFill>
                  <a:srgbClr val="0536D2"/>
                </a:solidFill>
              </a:rPr>
              <a:t>: </a:t>
            </a:r>
            <a:r>
              <a:rPr lang="en-US" dirty="0" smtClean="0"/>
              <a:t>Stored in memory in </a:t>
            </a:r>
            <a:br>
              <a:rPr lang="en-US" dirty="0" smtClean="0"/>
            </a:br>
            <a:r>
              <a:rPr lang="en-US" dirty="0" smtClean="0"/>
              <a:t>Column order</a:t>
            </a:r>
            <a:endParaRPr lang="en-US" dirty="0"/>
          </a:p>
        </p:txBody>
      </p:sp>
      <p:sp>
        <p:nvSpPr>
          <p:cNvPr id="42" name="TextBox 41"/>
          <p:cNvSpPr txBox="1"/>
          <p:nvPr/>
        </p:nvSpPr>
        <p:spPr>
          <a:xfrm>
            <a:off x="4852864" y="2385538"/>
            <a:ext cx="4263231" cy="1200329"/>
          </a:xfrm>
          <a:prstGeom prst="rect">
            <a:avLst/>
          </a:prstGeom>
          <a:noFill/>
        </p:spPr>
        <p:txBody>
          <a:bodyPr wrap="none" rtlCol="0">
            <a:spAutoFit/>
          </a:bodyPr>
          <a:lstStyle/>
          <a:p>
            <a:r>
              <a:rPr lang="en-US" dirty="0" smtClean="0"/>
              <a:t>c1 = </a:t>
            </a:r>
            <a:r>
              <a:rPr lang="en-US" dirty="0" smtClean="0">
                <a:solidFill>
                  <a:srgbClr val="0000FF"/>
                </a:solidFill>
              </a:rPr>
              <a:t>_mm_add_pd</a:t>
            </a:r>
            <a:r>
              <a:rPr lang="en-US" dirty="0" smtClean="0"/>
              <a:t>(c1,</a:t>
            </a:r>
            <a:r>
              <a:rPr lang="en-US" dirty="0" smtClean="0">
                <a:solidFill>
                  <a:srgbClr val="0000FF"/>
                </a:solidFill>
              </a:rPr>
              <a:t>_mm_mul_pd</a:t>
            </a:r>
            <a:r>
              <a:rPr lang="en-US" dirty="0" smtClean="0"/>
              <a:t>(a,b1));</a:t>
            </a:r>
          </a:p>
          <a:p>
            <a:r>
              <a:rPr lang="en-US" dirty="0" smtClean="0"/>
              <a:t>c2 = </a:t>
            </a:r>
            <a:r>
              <a:rPr lang="en-US" dirty="0" smtClean="0">
                <a:solidFill>
                  <a:srgbClr val="0000FF"/>
                </a:solidFill>
              </a:rPr>
              <a:t>_mm_add_pd</a:t>
            </a:r>
            <a:r>
              <a:rPr lang="en-US" dirty="0" smtClean="0"/>
              <a:t>(c2,</a:t>
            </a:r>
            <a:r>
              <a:rPr lang="en-US" dirty="0" smtClean="0">
                <a:solidFill>
                  <a:srgbClr val="0000FF"/>
                </a:solidFill>
              </a:rPr>
              <a:t>_mm_mul_pd</a:t>
            </a:r>
            <a:r>
              <a:rPr lang="en-US" dirty="0" smtClean="0"/>
              <a:t>(a,b2));</a:t>
            </a:r>
          </a:p>
          <a:p>
            <a:r>
              <a:rPr lang="en-US" dirty="0" smtClean="0"/>
              <a:t>SSE instructions first do parallel multiplies </a:t>
            </a:r>
            <a:br>
              <a:rPr lang="en-US" dirty="0" smtClean="0"/>
            </a:br>
            <a:r>
              <a:rPr lang="en-US" dirty="0" smtClean="0"/>
              <a:t>and then parallel adds in XMM registers</a:t>
            </a:r>
            <a:endParaRPr lang="en-US" dirty="0"/>
          </a:p>
        </p:txBody>
      </p:sp>
      <p:sp>
        <p:nvSpPr>
          <p:cNvPr id="43" name="TextBox 42"/>
          <p:cNvSpPr txBox="1"/>
          <p:nvPr/>
        </p:nvSpPr>
        <p:spPr>
          <a:xfrm>
            <a:off x="4769488" y="4921530"/>
            <a:ext cx="4196957" cy="1200329"/>
          </a:xfrm>
          <a:prstGeom prst="rect">
            <a:avLst/>
          </a:prstGeom>
          <a:noFill/>
        </p:spPr>
        <p:txBody>
          <a:bodyPr wrap="none" rtlCol="0">
            <a:spAutoFit/>
          </a:bodyPr>
          <a:lstStyle/>
          <a:p>
            <a:r>
              <a:rPr lang="en-US" dirty="0" smtClean="0">
                <a:solidFill>
                  <a:srgbClr val="0536D2"/>
                </a:solidFill>
              </a:rPr>
              <a:t>_mm_load1_pd: </a:t>
            </a:r>
            <a:r>
              <a:rPr lang="en-US" dirty="0" smtClean="0"/>
              <a:t>SSE instruction that loads </a:t>
            </a:r>
            <a:br>
              <a:rPr lang="en-US" dirty="0" smtClean="0"/>
            </a:br>
            <a:r>
              <a:rPr lang="en-US" dirty="0" smtClean="0"/>
              <a:t>a double word and stores it in the high and </a:t>
            </a:r>
            <a:br>
              <a:rPr lang="en-US" dirty="0" smtClean="0"/>
            </a:br>
            <a:r>
              <a:rPr lang="en-US" dirty="0" smtClean="0"/>
              <a:t>low double words of the XMM register </a:t>
            </a:r>
            <a:br>
              <a:rPr lang="en-US" dirty="0" smtClean="0"/>
            </a:br>
            <a:r>
              <a:rPr lang="en-US" dirty="0" smtClean="0"/>
              <a:t>(duplicates value in both halves of XMM)</a:t>
            </a:r>
            <a:endParaRPr lang="en-US" dirty="0"/>
          </a:p>
        </p:txBody>
      </p:sp>
    </p:spTree>
    <p:extLst>
      <p:ext uri="{BB962C8B-B14F-4D97-AF65-F5344CB8AC3E}">
        <p14:creationId xmlns:p14="http://schemas.microsoft.com/office/powerpoint/2010/main" val="65325223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a:t>
            </a:r>
            <a:r>
              <a:rPr lang="en-US" dirty="0" err="1" smtClean="0"/>
              <a:t>x</a:t>
            </a:r>
            <a:r>
              <a:rPr lang="en-US" dirty="0" smtClean="0"/>
              <a:t> 2 Matrix Multiply</a:t>
            </a:r>
            <a:endParaRPr lang="en-US" dirty="0"/>
          </a:p>
        </p:txBody>
      </p:sp>
      <p:sp>
        <p:nvSpPr>
          <p:cNvPr id="3" name="Content Placeholder 2"/>
          <p:cNvSpPr>
            <a:spLocks noGrp="1"/>
          </p:cNvSpPr>
          <p:nvPr>
            <p:ph idx="1"/>
          </p:nvPr>
        </p:nvSpPr>
        <p:spPr>
          <a:xfrm>
            <a:off x="457200" y="1600200"/>
            <a:ext cx="8229600" cy="2723283"/>
          </a:xfrm>
        </p:spPr>
        <p:txBody>
          <a:bodyPr/>
          <a:lstStyle/>
          <a:p>
            <a:r>
              <a:rPr lang="en-US" dirty="0" smtClean="0"/>
              <a:t>Second iteration intermediate result</a:t>
            </a:r>
          </a:p>
          <a:p>
            <a:pPr>
              <a:buNone/>
            </a:pPr>
            <a:endParaRPr lang="en-US" dirty="0" smtClean="0"/>
          </a:p>
          <a:p>
            <a:endParaRPr lang="en-US" dirty="0" smtClean="0"/>
          </a:p>
          <a:p>
            <a:r>
              <a:rPr lang="en-US" dirty="0" smtClean="0"/>
              <a:t>I = 2</a:t>
            </a:r>
          </a:p>
        </p:txBody>
      </p:sp>
      <p:sp>
        <p:nvSpPr>
          <p:cNvPr id="4" name="Date Placeholder 3"/>
          <p:cNvSpPr>
            <a:spLocks noGrp="1"/>
          </p:cNvSpPr>
          <p:nvPr>
            <p:ph type="dt" sz="half" idx="10"/>
          </p:nvPr>
        </p:nvSpPr>
        <p:spPr/>
        <p:txBody>
          <a:bodyPr/>
          <a:lstStyle/>
          <a:p>
            <a:fld id="{155C03CE-615B-6847-A33B-A44C9F6FE268}" type="datetime1">
              <a:rPr lang="en-US" smtClean="0"/>
              <a:pPr/>
              <a:t>10/11/11</a:t>
            </a:fld>
            <a:endParaRPr lang="en-US"/>
          </a:p>
        </p:txBody>
      </p:sp>
      <p:sp>
        <p:nvSpPr>
          <p:cNvPr id="5" name="Footer Placeholder 4"/>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13</a:t>
            </a:fld>
            <a:endParaRPr lang="en-US"/>
          </a:p>
        </p:txBody>
      </p:sp>
      <p:grpSp>
        <p:nvGrpSpPr>
          <p:cNvPr id="9" name="Group 11"/>
          <p:cNvGrpSpPr/>
          <p:nvPr/>
        </p:nvGrpSpPr>
        <p:grpSpPr>
          <a:xfrm>
            <a:off x="1426667" y="2409173"/>
            <a:ext cx="3170352" cy="319246"/>
            <a:chOff x="1426667" y="3105372"/>
            <a:chExt cx="3170352" cy="319246"/>
          </a:xfrm>
        </p:grpSpPr>
        <p:sp>
          <p:nvSpPr>
            <p:cNvPr id="7" name="Rectangle 6"/>
            <p:cNvSpPr/>
            <p:nvPr/>
          </p:nvSpPr>
          <p:spPr>
            <a:xfrm>
              <a:off x="1426667" y="3105372"/>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a:stCxn id="7" idx="0"/>
              <a:endCxn id="7" idx="2"/>
            </p:cNvCxnSpPr>
            <p:nvPr/>
          </p:nvCxnSpPr>
          <p:spPr>
            <a:xfrm rot="16200000" flipH="1">
              <a:off x="2852617" y="3264598"/>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grpSp>
        <p:nvGrpSpPr>
          <p:cNvPr id="12" name="Group 12"/>
          <p:cNvGrpSpPr/>
          <p:nvPr/>
        </p:nvGrpSpPr>
        <p:grpSpPr>
          <a:xfrm>
            <a:off x="1427213" y="2796271"/>
            <a:ext cx="3170352" cy="319246"/>
            <a:chOff x="4588528" y="3105909"/>
            <a:chExt cx="3170352" cy="319246"/>
          </a:xfrm>
        </p:grpSpPr>
        <p:sp>
          <p:nvSpPr>
            <p:cNvPr id="8" name="Rectangle 7"/>
            <p:cNvSpPr/>
            <p:nvPr/>
          </p:nvSpPr>
          <p:spPr>
            <a:xfrm>
              <a:off x="4588528" y="3105909"/>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Connector 10"/>
            <p:cNvCxnSpPr/>
            <p:nvPr/>
          </p:nvCxnSpPr>
          <p:spPr>
            <a:xfrm rot="16200000" flipH="1">
              <a:off x="6014478" y="3265135"/>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sp>
        <p:nvSpPr>
          <p:cNvPr id="14" name="TextBox 13"/>
          <p:cNvSpPr txBox="1"/>
          <p:nvPr/>
        </p:nvSpPr>
        <p:spPr>
          <a:xfrm>
            <a:off x="938731" y="2323211"/>
            <a:ext cx="389850" cy="369332"/>
          </a:xfrm>
          <a:prstGeom prst="rect">
            <a:avLst/>
          </a:prstGeom>
          <a:noFill/>
        </p:spPr>
        <p:txBody>
          <a:bodyPr wrap="none" rtlCol="0">
            <a:spAutoFit/>
          </a:bodyPr>
          <a:lstStyle/>
          <a:p>
            <a:r>
              <a:rPr lang="en-US" dirty="0" smtClean="0"/>
              <a:t>C</a:t>
            </a:r>
            <a:r>
              <a:rPr lang="en-US" baseline="-25000" dirty="0" smtClean="0"/>
              <a:t>1</a:t>
            </a:r>
            <a:endParaRPr lang="en-US" baseline="-25000" dirty="0"/>
          </a:p>
        </p:txBody>
      </p:sp>
      <p:sp>
        <p:nvSpPr>
          <p:cNvPr id="15" name="TextBox 14"/>
          <p:cNvSpPr txBox="1"/>
          <p:nvPr/>
        </p:nvSpPr>
        <p:spPr>
          <a:xfrm>
            <a:off x="939277" y="2708634"/>
            <a:ext cx="389850" cy="369332"/>
          </a:xfrm>
          <a:prstGeom prst="rect">
            <a:avLst/>
          </a:prstGeom>
          <a:noFill/>
        </p:spPr>
        <p:txBody>
          <a:bodyPr wrap="none" rtlCol="0">
            <a:spAutoFit/>
          </a:bodyPr>
          <a:lstStyle/>
          <a:p>
            <a:r>
              <a:rPr lang="en-US" dirty="0" smtClean="0"/>
              <a:t>C</a:t>
            </a:r>
            <a:r>
              <a:rPr lang="en-US" baseline="-25000" dirty="0" smtClean="0"/>
              <a:t>2</a:t>
            </a:r>
            <a:endParaRPr lang="en-US" baseline="-25000" dirty="0"/>
          </a:p>
        </p:txBody>
      </p:sp>
      <p:sp>
        <p:nvSpPr>
          <p:cNvPr id="16" name="TextBox 15"/>
          <p:cNvSpPr txBox="1"/>
          <p:nvPr/>
        </p:nvSpPr>
        <p:spPr>
          <a:xfrm>
            <a:off x="1389635" y="2323211"/>
            <a:ext cx="1595434" cy="553998"/>
          </a:xfrm>
          <a:prstGeom prst="rect">
            <a:avLst/>
          </a:prstGeom>
          <a:noFill/>
        </p:spPr>
        <p:txBody>
          <a:bodyPr wrap="none" rtlCol="0">
            <a:spAutoFit/>
          </a:bodyPr>
          <a:lstStyle/>
          <a:p>
            <a:r>
              <a:rPr lang="en-US" dirty="0" smtClean="0"/>
              <a:t>A</a:t>
            </a:r>
            <a:r>
              <a:rPr lang="en-US" baseline="-25000" dirty="0" smtClean="0"/>
              <a:t>1,1</a:t>
            </a:r>
            <a:r>
              <a:rPr lang="en-US" dirty="0" smtClean="0"/>
              <a:t>B</a:t>
            </a:r>
            <a:r>
              <a:rPr lang="en-US" baseline="-25000" dirty="0" smtClean="0"/>
              <a:t>1,1</a:t>
            </a:r>
            <a:r>
              <a:rPr lang="en-US" dirty="0" smtClean="0"/>
              <a:t>+A</a:t>
            </a:r>
            <a:r>
              <a:rPr lang="en-US" baseline="-25000" dirty="0" smtClean="0"/>
              <a:t>1,2</a:t>
            </a:r>
            <a:r>
              <a:rPr lang="en-US" dirty="0" smtClean="0"/>
              <a:t>B</a:t>
            </a:r>
            <a:r>
              <a:rPr lang="en-US" baseline="-25000" dirty="0" smtClean="0"/>
              <a:t>2,1</a:t>
            </a:r>
          </a:p>
          <a:p>
            <a:endParaRPr lang="en-US" baseline="-25000" dirty="0"/>
          </a:p>
        </p:txBody>
      </p:sp>
      <p:sp>
        <p:nvSpPr>
          <p:cNvPr id="17" name="TextBox 16"/>
          <p:cNvSpPr txBox="1"/>
          <p:nvPr/>
        </p:nvSpPr>
        <p:spPr>
          <a:xfrm>
            <a:off x="1388535" y="2708634"/>
            <a:ext cx="1659465" cy="553998"/>
          </a:xfrm>
          <a:prstGeom prst="rect">
            <a:avLst/>
          </a:prstGeom>
          <a:noFill/>
        </p:spPr>
        <p:txBody>
          <a:bodyPr wrap="square" rtlCol="0">
            <a:spAutoFit/>
          </a:bodyPr>
          <a:lstStyle/>
          <a:p>
            <a:r>
              <a:rPr lang="en-US" dirty="0" smtClean="0"/>
              <a:t>A</a:t>
            </a:r>
            <a:r>
              <a:rPr lang="en-US" baseline="-25000" dirty="0" smtClean="0"/>
              <a:t>1,1</a:t>
            </a:r>
            <a:r>
              <a:rPr lang="en-US" dirty="0" smtClean="0"/>
              <a:t>B</a:t>
            </a:r>
            <a:r>
              <a:rPr lang="en-US" baseline="-25000" dirty="0" smtClean="0"/>
              <a:t>1,2</a:t>
            </a:r>
            <a:r>
              <a:rPr lang="en-US" dirty="0" smtClean="0"/>
              <a:t>+A</a:t>
            </a:r>
            <a:r>
              <a:rPr lang="en-US" baseline="-25000" dirty="0" smtClean="0"/>
              <a:t>1,2</a:t>
            </a:r>
            <a:r>
              <a:rPr lang="en-US" dirty="0" smtClean="0"/>
              <a:t>B</a:t>
            </a:r>
            <a:r>
              <a:rPr lang="en-US" baseline="-25000" dirty="0" smtClean="0"/>
              <a:t>2,2</a:t>
            </a:r>
          </a:p>
          <a:p>
            <a:endParaRPr lang="en-US" baseline="-25000" dirty="0"/>
          </a:p>
        </p:txBody>
      </p:sp>
      <p:sp>
        <p:nvSpPr>
          <p:cNvPr id="18" name="TextBox 17"/>
          <p:cNvSpPr txBox="1"/>
          <p:nvPr/>
        </p:nvSpPr>
        <p:spPr>
          <a:xfrm>
            <a:off x="3016348" y="2331677"/>
            <a:ext cx="1710873" cy="553998"/>
          </a:xfrm>
          <a:prstGeom prst="rect">
            <a:avLst/>
          </a:prstGeom>
          <a:noFill/>
        </p:spPr>
        <p:txBody>
          <a:bodyPr wrap="square" rtlCol="0">
            <a:spAutoFit/>
          </a:bodyPr>
          <a:lstStyle/>
          <a:p>
            <a:r>
              <a:rPr lang="en-US" dirty="0" smtClean="0"/>
              <a:t>A</a:t>
            </a:r>
            <a:r>
              <a:rPr lang="en-US" baseline="-25000" dirty="0" smtClean="0"/>
              <a:t>2,1</a:t>
            </a:r>
            <a:r>
              <a:rPr lang="en-US" dirty="0" smtClean="0"/>
              <a:t>B</a:t>
            </a:r>
            <a:r>
              <a:rPr lang="en-US" baseline="-25000" dirty="0" smtClean="0"/>
              <a:t>1,1</a:t>
            </a:r>
            <a:r>
              <a:rPr lang="en-US" dirty="0" smtClean="0"/>
              <a:t>+A</a:t>
            </a:r>
            <a:r>
              <a:rPr lang="en-US" baseline="-25000" dirty="0" smtClean="0"/>
              <a:t>2,2</a:t>
            </a:r>
            <a:r>
              <a:rPr lang="en-US" dirty="0" smtClean="0"/>
              <a:t>B</a:t>
            </a:r>
            <a:r>
              <a:rPr lang="en-US" baseline="-25000" dirty="0" smtClean="0"/>
              <a:t>2,1</a:t>
            </a:r>
          </a:p>
          <a:p>
            <a:endParaRPr lang="en-US" baseline="-25000" dirty="0"/>
          </a:p>
        </p:txBody>
      </p:sp>
      <p:sp>
        <p:nvSpPr>
          <p:cNvPr id="19" name="TextBox 18"/>
          <p:cNvSpPr txBox="1"/>
          <p:nvPr/>
        </p:nvSpPr>
        <p:spPr>
          <a:xfrm>
            <a:off x="3017262" y="2717100"/>
            <a:ext cx="1752293" cy="553998"/>
          </a:xfrm>
          <a:prstGeom prst="rect">
            <a:avLst/>
          </a:prstGeom>
          <a:noFill/>
        </p:spPr>
        <p:txBody>
          <a:bodyPr wrap="square" rtlCol="0">
            <a:spAutoFit/>
          </a:bodyPr>
          <a:lstStyle/>
          <a:p>
            <a:r>
              <a:rPr lang="en-US" dirty="0" smtClean="0"/>
              <a:t>A</a:t>
            </a:r>
            <a:r>
              <a:rPr lang="en-US" baseline="-25000" dirty="0" smtClean="0"/>
              <a:t>2,1</a:t>
            </a:r>
            <a:r>
              <a:rPr lang="en-US" dirty="0" smtClean="0"/>
              <a:t>B</a:t>
            </a:r>
            <a:r>
              <a:rPr lang="en-US" baseline="-25000" dirty="0" smtClean="0"/>
              <a:t>1,2</a:t>
            </a:r>
            <a:r>
              <a:rPr lang="en-US" dirty="0" smtClean="0"/>
              <a:t>+A</a:t>
            </a:r>
            <a:r>
              <a:rPr lang="en-US" baseline="-25000" dirty="0" smtClean="0"/>
              <a:t>2,2</a:t>
            </a:r>
            <a:r>
              <a:rPr lang="en-US" dirty="0" smtClean="0"/>
              <a:t>B</a:t>
            </a:r>
            <a:r>
              <a:rPr lang="en-US" baseline="-25000" dirty="0" smtClean="0"/>
              <a:t>2,2</a:t>
            </a:r>
          </a:p>
          <a:p>
            <a:endParaRPr lang="en-US" baseline="-25000" dirty="0"/>
          </a:p>
        </p:txBody>
      </p:sp>
      <p:grpSp>
        <p:nvGrpSpPr>
          <p:cNvPr id="13" name="Group 20"/>
          <p:cNvGrpSpPr/>
          <p:nvPr/>
        </p:nvGrpSpPr>
        <p:grpSpPr>
          <a:xfrm>
            <a:off x="1443604" y="5033873"/>
            <a:ext cx="3170352" cy="319246"/>
            <a:chOff x="1426667" y="3105372"/>
            <a:chExt cx="3170352" cy="319246"/>
          </a:xfrm>
        </p:grpSpPr>
        <p:sp>
          <p:nvSpPr>
            <p:cNvPr id="22" name="Rectangle 21"/>
            <p:cNvSpPr/>
            <p:nvPr/>
          </p:nvSpPr>
          <p:spPr>
            <a:xfrm>
              <a:off x="1426667" y="3105372"/>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Connector 22"/>
            <p:cNvCxnSpPr>
              <a:stCxn id="22" idx="0"/>
              <a:endCxn id="22" idx="2"/>
            </p:cNvCxnSpPr>
            <p:nvPr/>
          </p:nvCxnSpPr>
          <p:spPr>
            <a:xfrm rot="16200000" flipH="1">
              <a:off x="2852617" y="3264598"/>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grpSp>
        <p:nvGrpSpPr>
          <p:cNvPr id="20" name="Group 23"/>
          <p:cNvGrpSpPr/>
          <p:nvPr/>
        </p:nvGrpSpPr>
        <p:grpSpPr>
          <a:xfrm>
            <a:off x="1444150" y="5420971"/>
            <a:ext cx="3170352" cy="319246"/>
            <a:chOff x="4588528" y="3105909"/>
            <a:chExt cx="3170352" cy="319246"/>
          </a:xfrm>
        </p:grpSpPr>
        <p:sp>
          <p:nvSpPr>
            <p:cNvPr id="25" name="Rectangle 24"/>
            <p:cNvSpPr/>
            <p:nvPr/>
          </p:nvSpPr>
          <p:spPr>
            <a:xfrm>
              <a:off x="4588528" y="3105909"/>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6" name="Straight Connector 25"/>
            <p:cNvCxnSpPr/>
            <p:nvPr/>
          </p:nvCxnSpPr>
          <p:spPr>
            <a:xfrm rot="16200000" flipH="1">
              <a:off x="6014478" y="3265135"/>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sp>
        <p:nvSpPr>
          <p:cNvPr id="27" name="TextBox 26"/>
          <p:cNvSpPr txBox="1"/>
          <p:nvPr/>
        </p:nvSpPr>
        <p:spPr>
          <a:xfrm>
            <a:off x="955668" y="4947911"/>
            <a:ext cx="389850" cy="369332"/>
          </a:xfrm>
          <a:prstGeom prst="rect">
            <a:avLst/>
          </a:prstGeom>
          <a:noFill/>
        </p:spPr>
        <p:txBody>
          <a:bodyPr wrap="none" rtlCol="0">
            <a:spAutoFit/>
          </a:bodyPr>
          <a:lstStyle/>
          <a:p>
            <a:r>
              <a:rPr lang="en-US" dirty="0" smtClean="0"/>
              <a:t>B</a:t>
            </a:r>
            <a:r>
              <a:rPr lang="en-US" baseline="-25000" dirty="0" smtClean="0"/>
              <a:t>1</a:t>
            </a:r>
            <a:endParaRPr lang="en-US" baseline="-25000" dirty="0"/>
          </a:p>
        </p:txBody>
      </p:sp>
      <p:sp>
        <p:nvSpPr>
          <p:cNvPr id="28" name="TextBox 27"/>
          <p:cNvSpPr txBox="1"/>
          <p:nvPr/>
        </p:nvSpPr>
        <p:spPr>
          <a:xfrm>
            <a:off x="956214" y="5333334"/>
            <a:ext cx="389850" cy="369332"/>
          </a:xfrm>
          <a:prstGeom prst="rect">
            <a:avLst/>
          </a:prstGeom>
          <a:noFill/>
        </p:spPr>
        <p:txBody>
          <a:bodyPr wrap="none" rtlCol="0">
            <a:spAutoFit/>
          </a:bodyPr>
          <a:lstStyle/>
          <a:p>
            <a:r>
              <a:rPr lang="en-US" dirty="0" smtClean="0"/>
              <a:t>B</a:t>
            </a:r>
            <a:r>
              <a:rPr lang="en-US" baseline="-25000" dirty="0" smtClean="0"/>
              <a:t>2</a:t>
            </a:r>
            <a:endParaRPr lang="en-US" baseline="-25000" dirty="0"/>
          </a:p>
        </p:txBody>
      </p:sp>
      <p:sp>
        <p:nvSpPr>
          <p:cNvPr id="29" name="TextBox 28"/>
          <p:cNvSpPr txBox="1"/>
          <p:nvPr/>
        </p:nvSpPr>
        <p:spPr>
          <a:xfrm>
            <a:off x="1977779" y="4947911"/>
            <a:ext cx="505267" cy="369332"/>
          </a:xfrm>
          <a:prstGeom prst="rect">
            <a:avLst/>
          </a:prstGeom>
          <a:noFill/>
        </p:spPr>
        <p:txBody>
          <a:bodyPr wrap="none" rtlCol="0">
            <a:spAutoFit/>
          </a:bodyPr>
          <a:lstStyle/>
          <a:p>
            <a:r>
              <a:rPr lang="en-US" dirty="0" smtClean="0"/>
              <a:t>B</a:t>
            </a:r>
            <a:r>
              <a:rPr lang="en-US" baseline="-25000" dirty="0" smtClean="0"/>
              <a:t>2,1</a:t>
            </a:r>
            <a:endParaRPr lang="en-US" baseline="-25000" dirty="0"/>
          </a:p>
        </p:txBody>
      </p:sp>
      <p:sp>
        <p:nvSpPr>
          <p:cNvPr id="30" name="TextBox 29"/>
          <p:cNvSpPr txBox="1"/>
          <p:nvPr/>
        </p:nvSpPr>
        <p:spPr>
          <a:xfrm>
            <a:off x="1978693" y="5333334"/>
            <a:ext cx="505267" cy="369332"/>
          </a:xfrm>
          <a:prstGeom prst="rect">
            <a:avLst/>
          </a:prstGeom>
          <a:noFill/>
        </p:spPr>
        <p:txBody>
          <a:bodyPr wrap="square" rtlCol="0">
            <a:spAutoFit/>
          </a:bodyPr>
          <a:lstStyle/>
          <a:p>
            <a:r>
              <a:rPr lang="en-US" dirty="0" smtClean="0"/>
              <a:t>B</a:t>
            </a:r>
            <a:r>
              <a:rPr lang="en-US" baseline="-25000" dirty="0" smtClean="0"/>
              <a:t>2,2</a:t>
            </a:r>
            <a:endParaRPr lang="en-US" baseline="-25000" dirty="0"/>
          </a:p>
        </p:txBody>
      </p:sp>
      <p:sp>
        <p:nvSpPr>
          <p:cNvPr id="31" name="TextBox 30"/>
          <p:cNvSpPr txBox="1"/>
          <p:nvPr/>
        </p:nvSpPr>
        <p:spPr>
          <a:xfrm>
            <a:off x="3527179" y="4956377"/>
            <a:ext cx="505267" cy="369332"/>
          </a:xfrm>
          <a:prstGeom prst="rect">
            <a:avLst/>
          </a:prstGeom>
          <a:noFill/>
        </p:spPr>
        <p:txBody>
          <a:bodyPr wrap="none" rtlCol="0">
            <a:spAutoFit/>
          </a:bodyPr>
          <a:lstStyle/>
          <a:p>
            <a:r>
              <a:rPr lang="en-US" dirty="0" smtClean="0"/>
              <a:t>B</a:t>
            </a:r>
            <a:r>
              <a:rPr lang="en-US" baseline="-25000" dirty="0" smtClean="0"/>
              <a:t>2,1</a:t>
            </a:r>
            <a:endParaRPr lang="en-US" baseline="-25000" dirty="0"/>
          </a:p>
        </p:txBody>
      </p:sp>
      <p:sp>
        <p:nvSpPr>
          <p:cNvPr id="32" name="TextBox 31"/>
          <p:cNvSpPr txBox="1"/>
          <p:nvPr/>
        </p:nvSpPr>
        <p:spPr>
          <a:xfrm>
            <a:off x="3528093" y="5341800"/>
            <a:ext cx="505267" cy="369332"/>
          </a:xfrm>
          <a:prstGeom prst="rect">
            <a:avLst/>
          </a:prstGeom>
          <a:noFill/>
        </p:spPr>
        <p:txBody>
          <a:bodyPr wrap="square" rtlCol="0">
            <a:spAutoFit/>
          </a:bodyPr>
          <a:lstStyle/>
          <a:p>
            <a:r>
              <a:rPr lang="en-US" dirty="0" smtClean="0"/>
              <a:t>B</a:t>
            </a:r>
            <a:r>
              <a:rPr lang="en-US" baseline="-25000" dirty="0" smtClean="0"/>
              <a:t>2,2</a:t>
            </a:r>
            <a:endParaRPr lang="en-US" baseline="-25000" dirty="0"/>
          </a:p>
        </p:txBody>
      </p:sp>
      <p:grpSp>
        <p:nvGrpSpPr>
          <p:cNvPr id="21" name="Group 32"/>
          <p:cNvGrpSpPr/>
          <p:nvPr/>
        </p:nvGrpSpPr>
        <p:grpSpPr>
          <a:xfrm>
            <a:off x="1443604" y="4085607"/>
            <a:ext cx="3170352" cy="319246"/>
            <a:chOff x="1426667" y="3105372"/>
            <a:chExt cx="3170352" cy="319246"/>
          </a:xfrm>
        </p:grpSpPr>
        <p:sp>
          <p:nvSpPr>
            <p:cNvPr id="34" name="Rectangle 33"/>
            <p:cNvSpPr/>
            <p:nvPr/>
          </p:nvSpPr>
          <p:spPr>
            <a:xfrm>
              <a:off x="1426667" y="3105372"/>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5" name="Straight Connector 34"/>
            <p:cNvCxnSpPr>
              <a:stCxn id="34" idx="0"/>
              <a:endCxn id="34" idx="2"/>
            </p:cNvCxnSpPr>
            <p:nvPr/>
          </p:nvCxnSpPr>
          <p:spPr>
            <a:xfrm rot="16200000" flipH="1">
              <a:off x="2852617" y="3264598"/>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sp>
        <p:nvSpPr>
          <p:cNvPr id="36" name="TextBox 35"/>
          <p:cNvSpPr txBox="1"/>
          <p:nvPr/>
        </p:nvSpPr>
        <p:spPr>
          <a:xfrm>
            <a:off x="955668" y="3999645"/>
            <a:ext cx="318229" cy="369332"/>
          </a:xfrm>
          <a:prstGeom prst="rect">
            <a:avLst/>
          </a:prstGeom>
          <a:noFill/>
        </p:spPr>
        <p:txBody>
          <a:bodyPr wrap="none" rtlCol="0">
            <a:spAutoFit/>
          </a:bodyPr>
          <a:lstStyle/>
          <a:p>
            <a:r>
              <a:rPr lang="en-US" dirty="0" smtClean="0"/>
              <a:t>A</a:t>
            </a:r>
            <a:endParaRPr lang="en-US" baseline="-25000" dirty="0"/>
          </a:p>
        </p:txBody>
      </p:sp>
      <p:sp>
        <p:nvSpPr>
          <p:cNvPr id="37" name="TextBox 36"/>
          <p:cNvSpPr txBox="1"/>
          <p:nvPr/>
        </p:nvSpPr>
        <p:spPr>
          <a:xfrm>
            <a:off x="1977779" y="3999645"/>
            <a:ext cx="512618" cy="369332"/>
          </a:xfrm>
          <a:prstGeom prst="rect">
            <a:avLst/>
          </a:prstGeom>
          <a:noFill/>
        </p:spPr>
        <p:txBody>
          <a:bodyPr wrap="none" rtlCol="0">
            <a:spAutoFit/>
          </a:bodyPr>
          <a:lstStyle/>
          <a:p>
            <a:r>
              <a:rPr lang="en-US" dirty="0" smtClean="0"/>
              <a:t>A</a:t>
            </a:r>
            <a:r>
              <a:rPr lang="en-US" baseline="-25000" dirty="0" smtClean="0"/>
              <a:t>1,2</a:t>
            </a:r>
            <a:endParaRPr lang="en-US" baseline="-25000" dirty="0"/>
          </a:p>
        </p:txBody>
      </p:sp>
      <p:sp>
        <p:nvSpPr>
          <p:cNvPr id="38" name="TextBox 37"/>
          <p:cNvSpPr txBox="1"/>
          <p:nvPr/>
        </p:nvSpPr>
        <p:spPr>
          <a:xfrm>
            <a:off x="3527179" y="4008111"/>
            <a:ext cx="512618" cy="369332"/>
          </a:xfrm>
          <a:prstGeom prst="rect">
            <a:avLst/>
          </a:prstGeom>
          <a:noFill/>
        </p:spPr>
        <p:txBody>
          <a:bodyPr wrap="none" rtlCol="0">
            <a:spAutoFit/>
          </a:bodyPr>
          <a:lstStyle/>
          <a:p>
            <a:r>
              <a:rPr lang="en-US" dirty="0" smtClean="0"/>
              <a:t>A</a:t>
            </a:r>
            <a:r>
              <a:rPr lang="en-US" baseline="-25000" dirty="0" smtClean="0"/>
              <a:t>2,2</a:t>
            </a:r>
            <a:endParaRPr lang="en-US" baseline="-25000" dirty="0"/>
          </a:p>
        </p:txBody>
      </p:sp>
      <p:sp>
        <p:nvSpPr>
          <p:cNvPr id="39" name="TextBox 38"/>
          <p:cNvSpPr txBox="1"/>
          <p:nvPr/>
        </p:nvSpPr>
        <p:spPr>
          <a:xfrm>
            <a:off x="4769488" y="3955802"/>
            <a:ext cx="3574341" cy="646331"/>
          </a:xfrm>
          <a:prstGeom prst="rect">
            <a:avLst/>
          </a:prstGeom>
          <a:noFill/>
        </p:spPr>
        <p:txBody>
          <a:bodyPr wrap="none" rtlCol="0">
            <a:spAutoFit/>
          </a:bodyPr>
          <a:lstStyle/>
          <a:p>
            <a:r>
              <a:rPr lang="en-US" dirty="0" smtClean="0">
                <a:solidFill>
                  <a:srgbClr val="0536D2"/>
                </a:solidFill>
              </a:rPr>
              <a:t>_</a:t>
            </a:r>
            <a:r>
              <a:rPr lang="en-US" dirty="0" err="1" smtClean="0">
                <a:solidFill>
                  <a:srgbClr val="0536D2"/>
                </a:solidFill>
              </a:rPr>
              <a:t>mm_load_pd</a:t>
            </a:r>
            <a:r>
              <a:rPr lang="en-US" dirty="0" smtClean="0">
                <a:solidFill>
                  <a:srgbClr val="0536D2"/>
                </a:solidFill>
              </a:rPr>
              <a:t>: </a:t>
            </a:r>
            <a:r>
              <a:rPr lang="en-US" dirty="0" smtClean="0"/>
              <a:t>Stored in memory in </a:t>
            </a:r>
            <a:br>
              <a:rPr lang="en-US" dirty="0" smtClean="0"/>
            </a:br>
            <a:r>
              <a:rPr lang="en-US" dirty="0" smtClean="0"/>
              <a:t>Column order</a:t>
            </a:r>
            <a:endParaRPr lang="en-US" dirty="0"/>
          </a:p>
        </p:txBody>
      </p:sp>
      <p:grpSp>
        <p:nvGrpSpPr>
          <p:cNvPr id="24" name="Group 45"/>
          <p:cNvGrpSpPr/>
          <p:nvPr/>
        </p:nvGrpSpPr>
        <p:grpSpPr>
          <a:xfrm>
            <a:off x="1930713" y="2011887"/>
            <a:ext cx="2138419" cy="1395395"/>
            <a:chOff x="1930713" y="2011887"/>
            <a:chExt cx="2138419" cy="1395395"/>
          </a:xfrm>
        </p:grpSpPr>
        <p:sp>
          <p:nvSpPr>
            <p:cNvPr id="42" name="TextBox 41"/>
            <p:cNvSpPr txBox="1"/>
            <p:nvPr/>
          </p:nvSpPr>
          <p:spPr>
            <a:xfrm>
              <a:off x="1930713" y="2017524"/>
              <a:ext cx="505267" cy="369332"/>
            </a:xfrm>
            <a:prstGeom prst="rect">
              <a:avLst/>
            </a:prstGeom>
            <a:noFill/>
          </p:spPr>
          <p:txBody>
            <a:bodyPr wrap="none" rtlCol="0">
              <a:spAutoFit/>
            </a:bodyPr>
            <a:lstStyle/>
            <a:p>
              <a:r>
                <a:rPr lang="en-US" dirty="0" smtClean="0"/>
                <a:t>C</a:t>
              </a:r>
              <a:r>
                <a:rPr lang="en-US" baseline="-25000" dirty="0" smtClean="0"/>
                <a:t>1,1</a:t>
              </a:r>
              <a:endParaRPr lang="en-US" baseline="-25000" dirty="0"/>
            </a:p>
          </p:txBody>
        </p:sp>
        <p:sp>
          <p:nvSpPr>
            <p:cNvPr id="43" name="TextBox 42"/>
            <p:cNvSpPr txBox="1"/>
            <p:nvPr/>
          </p:nvSpPr>
          <p:spPr>
            <a:xfrm>
              <a:off x="1930713" y="3037950"/>
              <a:ext cx="505267" cy="369332"/>
            </a:xfrm>
            <a:prstGeom prst="rect">
              <a:avLst/>
            </a:prstGeom>
            <a:noFill/>
          </p:spPr>
          <p:txBody>
            <a:bodyPr wrap="square" rtlCol="0">
              <a:spAutoFit/>
            </a:bodyPr>
            <a:lstStyle/>
            <a:p>
              <a:r>
                <a:rPr lang="en-US" dirty="0" smtClean="0"/>
                <a:t>C</a:t>
              </a:r>
              <a:r>
                <a:rPr lang="en-US" baseline="-25000" dirty="0" smtClean="0"/>
                <a:t>1,2</a:t>
              </a:r>
              <a:endParaRPr lang="en-US" baseline="-25000" dirty="0"/>
            </a:p>
          </p:txBody>
        </p:sp>
        <p:sp>
          <p:nvSpPr>
            <p:cNvPr id="44" name="TextBox 43"/>
            <p:cNvSpPr txBox="1"/>
            <p:nvPr/>
          </p:nvSpPr>
          <p:spPr>
            <a:xfrm>
              <a:off x="3563865" y="2011887"/>
              <a:ext cx="505267" cy="369332"/>
            </a:xfrm>
            <a:prstGeom prst="rect">
              <a:avLst/>
            </a:prstGeom>
            <a:noFill/>
          </p:spPr>
          <p:txBody>
            <a:bodyPr wrap="none" rtlCol="0">
              <a:spAutoFit/>
            </a:bodyPr>
            <a:lstStyle/>
            <a:p>
              <a:r>
                <a:rPr lang="en-US" dirty="0" smtClean="0"/>
                <a:t>C</a:t>
              </a:r>
              <a:r>
                <a:rPr lang="en-US" baseline="-25000" dirty="0" smtClean="0"/>
                <a:t>2,1</a:t>
              </a:r>
              <a:endParaRPr lang="en-US" baseline="-25000" dirty="0"/>
            </a:p>
          </p:txBody>
        </p:sp>
        <p:sp>
          <p:nvSpPr>
            <p:cNvPr id="45" name="TextBox 44"/>
            <p:cNvSpPr txBox="1"/>
            <p:nvPr/>
          </p:nvSpPr>
          <p:spPr>
            <a:xfrm>
              <a:off x="3563865" y="3018194"/>
              <a:ext cx="505267" cy="369332"/>
            </a:xfrm>
            <a:prstGeom prst="rect">
              <a:avLst/>
            </a:prstGeom>
            <a:noFill/>
          </p:spPr>
          <p:txBody>
            <a:bodyPr wrap="square" rtlCol="0">
              <a:spAutoFit/>
            </a:bodyPr>
            <a:lstStyle/>
            <a:p>
              <a:r>
                <a:rPr lang="en-US" dirty="0" smtClean="0"/>
                <a:t>C</a:t>
              </a:r>
              <a:r>
                <a:rPr lang="en-US" baseline="-25000" dirty="0" smtClean="0"/>
                <a:t>2,2</a:t>
              </a:r>
              <a:endParaRPr lang="en-US" baseline="-25000" dirty="0"/>
            </a:p>
          </p:txBody>
        </p:sp>
      </p:grpSp>
      <p:sp>
        <p:nvSpPr>
          <p:cNvPr id="46" name="TextBox 45"/>
          <p:cNvSpPr txBox="1"/>
          <p:nvPr/>
        </p:nvSpPr>
        <p:spPr>
          <a:xfrm>
            <a:off x="4852864" y="2385538"/>
            <a:ext cx="4263231" cy="1200329"/>
          </a:xfrm>
          <a:prstGeom prst="rect">
            <a:avLst/>
          </a:prstGeom>
          <a:noFill/>
        </p:spPr>
        <p:txBody>
          <a:bodyPr wrap="none" rtlCol="0">
            <a:spAutoFit/>
          </a:bodyPr>
          <a:lstStyle/>
          <a:p>
            <a:r>
              <a:rPr lang="en-US" dirty="0" smtClean="0"/>
              <a:t>c1 = </a:t>
            </a:r>
            <a:r>
              <a:rPr lang="en-US" dirty="0" smtClean="0">
                <a:solidFill>
                  <a:srgbClr val="0000FF"/>
                </a:solidFill>
              </a:rPr>
              <a:t>_mm_add_pd</a:t>
            </a:r>
            <a:r>
              <a:rPr lang="en-US" dirty="0" smtClean="0"/>
              <a:t>(c1,</a:t>
            </a:r>
            <a:r>
              <a:rPr lang="en-US" dirty="0" smtClean="0">
                <a:solidFill>
                  <a:srgbClr val="0000FF"/>
                </a:solidFill>
              </a:rPr>
              <a:t>_mm_mul_pd</a:t>
            </a:r>
            <a:r>
              <a:rPr lang="en-US" dirty="0" smtClean="0"/>
              <a:t>(a,b1));</a:t>
            </a:r>
          </a:p>
          <a:p>
            <a:r>
              <a:rPr lang="en-US" dirty="0" smtClean="0"/>
              <a:t>c2 = </a:t>
            </a:r>
            <a:r>
              <a:rPr lang="en-US" dirty="0" smtClean="0">
                <a:solidFill>
                  <a:srgbClr val="0000FF"/>
                </a:solidFill>
              </a:rPr>
              <a:t>_mm_add_pd</a:t>
            </a:r>
            <a:r>
              <a:rPr lang="en-US" dirty="0" smtClean="0"/>
              <a:t>(c2,</a:t>
            </a:r>
            <a:r>
              <a:rPr lang="en-US" dirty="0" smtClean="0">
                <a:solidFill>
                  <a:srgbClr val="0000FF"/>
                </a:solidFill>
              </a:rPr>
              <a:t>_mm_mul_pd</a:t>
            </a:r>
            <a:r>
              <a:rPr lang="en-US" dirty="0" smtClean="0"/>
              <a:t>(a,b2));</a:t>
            </a:r>
          </a:p>
          <a:p>
            <a:r>
              <a:rPr lang="en-US" dirty="0" smtClean="0"/>
              <a:t>SSE instructions first do parallel multiplies </a:t>
            </a:r>
            <a:br>
              <a:rPr lang="en-US" dirty="0" smtClean="0"/>
            </a:br>
            <a:r>
              <a:rPr lang="en-US" dirty="0" smtClean="0"/>
              <a:t>and then parallel adds in XMM registers</a:t>
            </a:r>
            <a:endParaRPr lang="en-US" dirty="0"/>
          </a:p>
        </p:txBody>
      </p:sp>
      <p:sp>
        <p:nvSpPr>
          <p:cNvPr id="47" name="TextBox 46"/>
          <p:cNvSpPr txBox="1"/>
          <p:nvPr/>
        </p:nvSpPr>
        <p:spPr>
          <a:xfrm>
            <a:off x="4769488" y="4921530"/>
            <a:ext cx="4196957" cy="1200329"/>
          </a:xfrm>
          <a:prstGeom prst="rect">
            <a:avLst/>
          </a:prstGeom>
          <a:noFill/>
        </p:spPr>
        <p:txBody>
          <a:bodyPr wrap="none" rtlCol="0">
            <a:spAutoFit/>
          </a:bodyPr>
          <a:lstStyle/>
          <a:p>
            <a:r>
              <a:rPr lang="en-US" dirty="0" smtClean="0">
                <a:solidFill>
                  <a:srgbClr val="0536D2"/>
                </a:solidFill>
              </a:rPr>
              <a:t>_mm_load1_pd: </a:t>
            </a:r>
            <a:r>
              <a:rPr lang="en-US" dirty="0" smtClean="0"/>
              <a:t>SSE instruction that loads </a:t>
            </a:r>
            <a:br>
              <a:rPr lang="en-US" dirty="0" smtClean="0"/>
            </a:br>
            <a:r>
              <a:rPr lang="en-US" dirty="0" smtClean="0"/>
              <a:t>a double word and stores it in the high and </a:t>
            </a:r>
            <a:br>
              <a:rPr lang="en-US" dirty="0" smtClean="0"/>
            </a:br>
            <a:r>
              <a:rPr lang="en-US" dirty="0" smtClean="0"/>
              <a:t>low double words of the XMM register </a:t>
            </a:r>
            <a:br>
              <a:rPr lang="en-US" dirty="0" smtClean="0"/>
            </a:br>
            <a:r>
              <a:rPr lang="en-US" dirty="0" smtClean="0"/>
              <a:t>(duplicates value in both halves of XMM)</a:t>
            </a:r>
            <a:endParaRPr lang="en-US" dirty="0"/>
          </a:p>
        </p:txBody>
      </p:sp>
    </p:spTree>
    <p:extLst>
      <p:ext uri="{BB962C8B-B14F-4D97-AF65-F5344CB8AC3E}">
        <p14:creationId xmlns:p14="http://schemas.microsoft.com/office/powerpoint/2010/main" val="6703937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r>
              <a:rPr lang="en-US" dirty="0" smtClean="0"/>
              <a:t>: 2 x 2 Matrix Multiply</a:t>
            </a:r>
            <a:endParaRPr lang="en-US" dirty="0"/>
          </a:p>
        </p:txBody>
      </p:sp>
      <p:sp>
        <p:nvSpPr>
          <p:cNvPr id="4" name="Date Placeholder 3"/>
          <p:cNvSpPr>
            <a:spLocks noGrp="1"/>
          </p:cNvSpPr>
          <p:nvPr>
            <p:ph type="dt" sz="half" idx="10"/>
          </p:nvPr>
        </p:nvSpPr>
        <p:spPr/>
        <p:txBody>
          <a:bodyPr/>
          <a:lstStyle/>
          <a:p>
            <a:fld id="{DEA56EBF-B3B4-F149-860D-3EE122C87B99}" type="datetime1">
              <a:rPr lang="en-US" smtClean="0"/>
              <a:pPr/>
              <a:t>10/12/11</a:t>
            </a:fld>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14</a:t>
            </a:fld>
            <a:endParaRPr lang="en-US"/>
          </a:p>
        </p:txBody>
      </p:sp>
      <p:grpSp>
        <p:nvGrpSpPr>
          <p:cNvPr id="12" name="Group 64"/>
          <p:cNvGrpSpPr/>
          <p:nvPr/>
        </p:nvGrpSpPr>
        <p:grpSpPr>
          <a:xfrm>
            <a:off x="2328333" y="1893910"/>
            <a:ext cx="4187363" cy="1382590"/>
            <a:chOff x="3759200" y="3947071"/>
            <a:chExt cx="4187363" cy="1382590"/>
          </a:xfrm>
        </p:grpSpPr>
        <p:sp>
          <p:nvSpPr>
            <p:cNvPr id="66" name="TextBox 65"/>
            <p:cNvSpPr txBox="1"/>
            <p:nvPr/>
          </p:nvSpPr>
          <p:spPr>
            <a:xfrm>
              <a:off x="3759200" y="4165600"/>
              <a:ext cx="4187363" cy="830997"/>
            </a:xfrm>
            <a:prstGeom prst="rect">
              <a:avLst/>
            </a:prstGeom>
            <a:noFill/>
          </p:spPr>
          <p:txBody>
            <a:bodyPr wrap="none" rtlCol="0">
              <a:spAutoFit/>
            </a:bodyPr>
            <a:lstStyle/>
            <a:p>
              <a:r>
                <a:rPr lang="en-US" sz="3200" dirty="0" err="1" smtClean="0"/>
                <a:t>C</a:t>
              </a:r>
              <a:r>
                <a:rPr lang="en-US" sz="3200" baseline="-25000" dirty="0" err="1" smtClean="0"/>
                <a:t>i,j</a:t>
              </a:r>
              <a:r>
                <a:rPr lang="en-US" sz="3200" dirty="0" smtClean="0"/>
                <a:t> = (</a:t>
              </a:r>
              <a:r>
                <a:rPr lang="en-US" sz="3200" dirty="0" err="1" smtClean="0"/>
                <a:t>A×B)</a:t>
              </a:r>
              <a:r>
                <a:rPr lang="en-US" sz="3200" baseline="-25000" dirty="0" err="1" smtClean="0"/>
                <a:t>i,j</a:t>
              </a:r>
              <a:r>
                <a:rPr lang="en-US" sz="3200" dirty="0" smtClean="0"/>
                <a:t> = </a:t>
              </a:r>
              <a:r>
                <a:rPr lang="en-US" sz="4800" dirty="0" smtClean="0"/>
                <a:t>∑</a:t>
              </a:r>
              <a:r>
                <a:rPr lang="en-US" sz="3200" dirty="0" smtClean="0"/>
                <a:t> </a:t>
              </a:r>
              <a:r>
                <a:rPr lang="en-US" sz="3200" dirty="0" err="1" smtClean="0"/>
                <a:t>A</a:t>
              </a:r>
              <a:r>
                <a:rPr lang="en-US" sz="3200" baseline="-25000" dirty="0" err="1" smtClean="0"/>
                <a:t>i,k</a:t>
              </a:r>
              <a:r>
                <a:rPr lang="en-US" sz="3200" dirty="0" smtClean="0"/>
                <a:t>× </a:t>
              </a:r>
              <a:r>
                <a:rPr lang="en-US" sz="3200" dirty="0" err="1" smtClean="0"/>
                <a:t>B</a:t>
              </a:r>
              <a:r>
                <a:rPr lang="en-US" sz="3200" baseline="-25000" dirty="0" err="1" smtClean="0"/>
                <a:t>k,j</a:t>
              </a:r>
              <a:endParaRPr lang="en-US" sz="3200" baseline="-25000" dirty="0"/>
            </a:p>
          </p:txBody>
        </p:sp>
        <p:sp>
          <p:nvSpPr>
            <p:cNvPr id="67" name="Rectangle 66"/>
            <p:cNvSpPr/>
            <p:nvPr/>
          </p:nvSpPr>
          <p:spPr>
            <a:xfrm>
              <a:off x="6111199" y="3947071"/>
              <a:ext cx="475868" cy="523220"/>
            </a:xfrm>
            <a:prstGeom prst="rect">
              <a:avLst/>
            </a:prstGeom>
          </p:spPr>
          <p:txBody>
            <a:bodyPr wrap="square">
              <a:spAutoFit/>
            </a:bodyPr>
            <a:lstStyle/>
            <a:p>
              <a:r>
                <a:rPr lang="en-US" sz="2800" dirty="0" smtClean="0"/>
                <a:t>2</a:t>
              </a:r>
              <a:endParaRPr lang="en-US" sz="2800" dirty="0"/>
            </a:p>
          </p:txBody>
        </p:sp>
        <p:sp>
          <p:nvSpPr>
            <p:cNvPr id="68" name="Rectangle 67"/>
            <p:cNvSpPr/>
            <p:nvPr/>
          </p:nvSpPr>
          <p:spPr>
            <a:xfrm>
              <a:off x="5899531" y="4806441"/>
              <a:ext cx="1288668" cy="523220"/>
            </a:xfrm>
            <a:prstGeom prst="rect">
              <a:avLst/>
            </a:prstGeom>
          </p:spPr>
          <p:txBody>
            <a:bodyPr wrap="square">
              <a:spAutoFit/>
            </a:bodyPr>
            <a:lstStyle/>
            <a:p>
              <a:r>
                <a:rPr lang="en-US" sz="2800" dirty="0" err="1" smtClean="0"/>
                <a:t>k</a:t>
              </a:r>
              <a:r>
                <a:rPr lang="en-US" sz="2800" dirty="0" smtClean="0"/>
                <a:t> = 1</a:t>
              </a:r>
              <a:endParaRPr lang="en-US" sz="2800" dirty="0"/>
            </a:p>
          </p:txBody>
        </p:sp>
      </p:grpSp>
      <p:sp>
        <p:nvSpPr>
          <p:cNvPr id="69" name="TextBox 68"/>
          <p:cNvSpPr txBox="1"/>
          <p:nvPr/>
        </p:nvSpPr>
        <p:spPr>
          <a:xfrm>
            <a:off x="228600" y="1739900"/>
            <a:ext cx="3823132" cy="461665"/>
          </a:xfrm>
          <a:prstGeom prst="rect">
            <a:avLst/>
          </a:prstGeom>
          <a:noFill/>
        </p:spPr>
        <p:txBody>
          <a:bodyPr wrap="none" rtlCol="0">
            <a:spAutoFit/>
          </a:bodyPr>
          <a:lstStyle/>
          <a:p>
            <a:r>
              <a:rPr lang="en-US" sz="2400" dirty="0" smtClean="0"/>
              <a:t>Definition of Matrix Multiply:</a:t>
            </a:r>
            <a:endParaRPr lang="en-US" sz="2400" dirty="0"/>
          </a:p>
        </p:txBody>
      </p:sp>
      <p:grpSp>
        <p:nvGrpSpPr>
          <p:cNvPr id="55" name="Group 54"/>
          <p:cNvGrpSpPr/>
          <p:nvPr/>
        </p:nvGrpSpPr>
        <p:grpSpPr>
          <a:xfrm>
            <a:off x="364204" y="3277710"/>
            <a:ext cx="8521861" cy="1480304"/>
            <a:chOff x="364204" y="3277710"/>
            <a:chExt cx="8521861" cy="1480304"/>
          </a:xfrm>
        </p:grpSpPr>
        <p:grpSp>
          <p:nvGrpSpPr>
            <p:cNvPr id="3" name="Group 24"/>
            <p:cNvGrpSpPr/>
            <p:nvPr/>
          </p:nvGrpSpPr>
          <p:grpSpPr>
            <a:xfrm>
              <a:off x="364204" y="3277710"/>
              <a:ext cx="127170" cy="1422400"/>
              <a:chOff x="3416130" y="1994694"/>
              <a:chExt cx="127170" cy="1422400"/>
            </a:xfrm>
          </p:grpSpPr>
          <p:cxnSp>
            <p:nvCxnSpPr>
              <p:cNvPr id="18" name="Straight Connector 17"/>
              <p:cNvCxnSpPr/>
              <p:nvPr/>
            </p:nvCxnSpPr>
            <p:spPr>
              <a:xfrm rot="5400000">
                <a:off x="2717800" y="2705100"/>
                <a:ext cx="1422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10800000">
                <a:off x="3416130" y="2006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10800000">
                <a:off x="3416130" y="3403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7" name="Group 25"/>
            <p:cNvGrpSpPr/>
            <p:nvPr/>
          </p:nvGrpSpPr>
          <p:grpSpPr>
            <a:xfrm flipH="1">
              <a:off x="1748504" y="3277710"/>
              <a:ext cx="127170" cy="1422400"/>
              <a:chOff x="3416130" y="1994694"/>
              <a:chExt cx="127170" cy="1422400"/>
            </a:xfrm>
          </p:grpSpPr>
          <p:cxnSp>
            <p:nvCxnSpPr>
              <p:cNvPr id="27" name="Straight Connector 26"/>
              <p:cNvCxnSpPr/>
              <p:nvPr/>
            </p:nvCxnSpPr>
            <p:spPr>
              <a:xfrm rot="5400000">
                <a:off x="2717800" y="2705100"/>
                <a:ext cx="1422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10800000">
                <a:off x="3416130" y="2006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10800000">
                <a:off x="3416130" y="3403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30" name="TextBox 29"/>
            <p:cNvSpPr txBox="1"/>
            <p:nvPr/>
          </p:nvSpPr>
          <p:spPr>
            <a:xfrm>
              <a:off x="415174" y="3340416"/>
              <a:ext cx="512618" cy="369332"/>
            </a:xfrm>
            <a:prstGeom prst="rect">
              <a:avLst/>
            </a:prstGeom>
            <a:noFill/>
          </p:spPr>
          <p:txBody>
            <a:bodyPr wrap="none" rtlCol="0">
              <a:spAutoFit/>
            </a:bodyPr>
            <a:lstStyle/>
            <a:p>
              <a:r>
                <a:rPr lang="en-US" dirty="0" smtClean="0"/>
                <a:t>A</a:t>
              </a:r>
              <a:r>
                <a:rPr lang="en-US" baseline="-25000" dirty="0" smtClean="0"/>
                <a:t>1,1</a:t>
              </a:r>
              <a:endParaRPr lang="en-US" baseline="-25000" dirty="0"/>
            </a:p>
          </p:txBody>
        </p:sp>
        <p:sp>
          <p:nvSpPr>
            <p:cNvPr id="31" name="TextBox 30"/>
            <p:cNvSpPr txBox="1"/>
            <p:nvPr/>
          </p:nvSpPr>
          <p:spPr>
            <a:xfrm>
              <a:off x="1215274" y="3353116"/>
              <a:ext cx="512618" cy="369332"/>
            </a:xfrm>
            <a:prstGeom prst="rect">
              <a:avLst/>
            </a:prstGeom>
            <a:noFill/>
          </p:spPr>
          <p:txBody>
            <a:bodyPr wrap="none" rtlCol="0">
              <a:spAutoFit/>
            </a:bodyPr>
            <a:lstStyle/>
            <a:p>
              <a:r>
                <a:rPr lang="en-US" dirty="0" smtClean="0"/>
                <a:t>A</a:t>
              </a:r>
              <a:r>
                <a:rPr lang="en-US" baseline="-25000" dirty="0" smtClean="0"/>
                <a:t>1,2</a:t>
              </a:r>
              <a:endParaRPr lang="en-US" baseline="-25000" dirty="0"/>
            </a:p>
          </p:txBody>
        </p:sp>
        <p:sp>
          <p:nvSpPr>
            <p:cNvPr id="32" name="TextBox 31"/>
            <p:cNvSpPr txBox="1"/>
            <p:nvPr/>
          </p:nvSpPr>
          <p:spPr>
            <a:xfrm>
              <a:off x="440574" y="4178616"/>
              <a:ext cx="512618" cy="369332"/>
            </a:xfrm>
            <a:prstGeom prst="rect">
              <a:avLst/>
            </a:prstGeom>
            <a:noFill/>
          </p:spPr>
          <p:txBody>
            <a:bodyPr wrap="none" rtlCol="0">
              <a:spAutoFit/>
            </a:bodyPr>
            <a:lstStyle/>
            <a:p>
              <a:r>
                <a:rPr lang="en-US" dirty="0" smtClean="0"/>
                <a:t>A</a:t>
              </a:r>
              <a:r>
                <a:rPr lang="en-US" baseline="-25000" dirty="0" smtClean="0"/>
                <a:t>2,1</a:t>
              </a:r>
              <a:endParaRPr lang="en-US" baseline="-25000" dirty="0"/>
            </a:p>
          </p:txBody>
        </p:sp>
        <p:sp>
          <p:nvSpPr>
            <p:cNvPr id="33" name="TextBox 32"/>
            <p:cNvSpPr txBox="1"/>
            <p:nvPr/>
          </p:nvSpPr>
          <p:spPr>
            <a:xfrm>
              <a:off x="1240674" y="4191316"/>
              <a:ext cx="654859" cy="369332"/>
            </a:xfrm>
            <a:prstGeom prst="rect">
              <a:avLst/>
            </a:prstGeom>
            <a:noFill/>
          </p:spPr>
          <p:txBody>
            <a:bodyPr wrap="square" rtlCol="0">
              <a:spAutoFit/>
            </a:bodyPr>
            <a:lstStyle/>
            <a:p>
              <a:r>
                <a:rPr lang="en-US" dirty="0" smtClean="0"/>
                <a:t>A</a:t>
              </a:r>
              <a:r>
                <a:rPr lang="en-US" baseline="-25000" dirty="0" smtClean="0"/>
                <a:t>2,2</a:t>
              </a:r>
              <a:endParaRPr lang="en-US" baseline="-25000" dirty="0"/>
            </a:p>
          </p:txBody>
        </p:sp>
        <p:grpSp>
          <p:nvGrpSpPr>
            <p:cNvPr id="8" name="Group 33"/>
            <p:cNvGrpSpPr/>
            <p:nvPr/>
          </p:nvGrpSpPr>
          <p:grpSpPr>
            <a:xfrm>
              <a:off x="2269204" y="3290410"/>
              <a:ext cx="127170" cy="1422400"/>
              <a:chOff x="3416130" y="1994694"/>
              <a:chExt cx="127170" cy="1422400"/>
            </a:xfrm>
          </p:grpSpPr>
          <p:cxnSp>
            <p:nvCxnSpPr>
              <p:cNvPr id="35" name="Straight Connector 34"/>
              <p:cNvCxnSpPr/>
              <p:nvPr/>
            </p:nvCxnSpPr>
            <p:spPr>
              <a:xfrm rot="5400000">
                <a:off x="2717800" y="2705100"/>
                <a:ext cx="1422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rot="10800000">
                <a:off x="3416130" y="2006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rot="10800000">
                <a:off x="3416130" y="3403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9" name="Group 37"/>
            <p:cNvGrpSpPr/>
            <p:nvPr/>
          </p:nvGrpSpPr>
          <p:grpSpPr>
            <a:xfrm flipH="1">
              <a:off x="3653504" y="3290410"/>
              <a:ext cx="127170" cy="1422400"/>
              <a:chOff x="3416130" y="1994694"/>
              <a:chExt cx="127170" cy="1422400"/>
            </a:xfrm>
          </p:grpSpPr>
          <p:cxnSp>
            <p:nvCxnSpPr>
              <p:cNvPr id="39" name="Straight Connector 38"/>
              <p:cNvCxnSpPr/>
              <p:nvPr/>
            </p:nvCxnSpPr>
            <p:spPr>
              <a:xfrm rot="5400000">
                <a:off x="2717800" y="2705100"/>
                <a:ext cx="1422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rot="10800000">
                <a:off x="3416130" y="2006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rot="10800000">
                <a:off x="3416130" y="3403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42" name="TextBox 41"/>
            <p:cNvSpPr txBox="1"/>
            <p:nvPr/>
          </p:nvSpPr>
          <p:spPr>
            <a:xfrm>
              <a:off x="2320174" y="3353116"/>
              <a:ext cx="512618" cy="369332"/>
            </a:xfrm>
            <a:prstGeom prst="rect">
              <a:avLst/>
            </a:prstGeom>
            <a:noFill/>
          </p:spPr>
          <p:txBody>
            <a:bodyPr wrap="none" rtlCol="0">
              <a:spAutoFit/>
            </a:bodyPr>
            <a:lstStyle/>
            <a:p>
              <a:r>
                <a:rPr lang="en-US" dirty="0" smtClean="0"/>
                <a:t>B</a:t>
              </a:r>
              <a:r>
                <a:rPr lang="en-US" baseline="-25000" dirty="0" smtClean="0"/>
                <a:t>1,1</a:t>
              </a:r>
              <a:endParaRPr lang="en-US" baseline="-25000" dirty="0"/>
            </a:p>
          </p:txBody>
        </p:sp>
        <p:sp>
          <p:nvSpPr>
            <p:cNvPr id="43" name="TextBox 42"/>
            <p:cNvSpPr txBox="1"/>
            <p:nvPr/>
          </p:nvSpPr>
          <p:spPr>
            <a:xfrm>
              <a:off x="3120274" y="3365816"/>
              <a:ext cx="512618" cy="369332"/>
            </a:xfrm>
            <a:prstGeom prst="rect">
              <a:avLst/>
            </a:prstGeom>
            <a:noFill/>
          </p:spPr>
          <p:txBody>
            <a:bodyPr wrap="none" rtlCol="0">
              <a:spAutoFit/>
            </a:bodyPr>
            <a:lstStyle/>
            <a:p>
              <a:r>
                <a:rPr lang="en-US" dirty="0" smtClean="0"/>
                <a:t>B</a:t>
              </a:r>
              <a:r>
                <a:rPr lang="en-US" baseline="-25000" dirty="0" smtClean="0"/>
                <a:t>1,2</a:t>
              </a:r>
              <a:endParaRPr lang="en-US" baseline="-25000" dirty="0"/>
            </a:p>
          </p:txBody>
        </p:sp>
        <p:sp>
          <p:nvSpPr>
            <p:cNvPr id="44" name="TextBox 43"/>
            <p:cNvSpPr txBox="1"/>
            <p:nvPr/>
          </p:nvSpPr>
          <p:spPr>
            <a:xfrm>
              <a:off x="2345574" y="4191316"/>
              <a:ext cx="512618" cy="369332"/>
            </a:xfrm>
            <a:prstGeom prst="rect">
              <a:avLst/>
            </a:prstGeom>
            <a:noFill/>
          </p:spPr>
          <p:txBody>
            <a:bodyPr wrap="none" rtlCol="0">
              <a:spAutoFit/>
            </a:bodyPr>
            <a:lstStyle/>
            <a:p>
              <a:r>
                <a:rPr lang="en-US" dirty="0" smtClean="0"/>
                <a:t>B</a:t>
              </a:r>
              <a:r>
                <a:rPr lang="en-US" baseline="-25000" dirty="0" smtClean="0"/>
                <a:t>2,1</a:t>
              </a:r>
              <a:endParaRPr lang="en-US" baseline="-25000" dirty="0"/>
            </a:p>
          </p:txBody>
        </p:sp>
        <p:sp>
          <p:nvSpPr>
            <p:cNvPr id="45" name="TextBox 44"/>
            <p:cNvSpPr txBox="1"/>
            <p:nvPr/>
          </p:nvSpPr>
          <p:spPr>
            <a:xfrm>
              <a:off x="3145674" y="4204016"/>
              <a:ext cx="512618" cy="369332"/>
            </a:xfrm>
            <a:prstGeom prst="rect">
              <a:avLst/>
            </a:prstGeom>
            <a:noFill/>
          </p:spPr>
          <p:txBody>
            <a:bodyPr wrap="none" rtlCol="0">
              <a:spAutoFit/>
            </a:bodyPr>
            <a:lstStyle/>
            <a:p>
              <a:r>
                <a:rPr lang="en-US" dirty="0" smtClean="0"/>
                <a:t>B</a:t>
              </a:r>
              <a:r>
                <a:rPr lang="en-US" baseline="-25000" dirty="0" smtClean="0"/>
                <a:t>2,2</a:t>
              </a:r>
              <a:endParaRPr lang="en-US" baseline="-25000" dirty="0"/>
            </a:p>
          </p:txBody>
        </p:sp>
        <p:sp>
          <p:nvSpPr>
            <p:cNvPr id="46" name="TextBox 45"/>
            <p:cNvSpPr txBox="1"/>
            <p:nvPr/>
          </p:nvSpPr>
          <p:spPr>
            <a:xfrm>
              <a:off x="1909541" y="3801849"/>
              <a:ext cx="287258" cy="369332"/>
            </a:xfrm>
            <a:prstGeom prst="rect">
              <a:avLst/>
            </a:prstGeom>
            <a:noFill/>
          </p:spPr>
          <p:txBody>
            <a:bodyPr wrap="none" rtlCol="0">
              <a:spAutoFit/>
            </a:bodyPr>
            <a:lstStyle/>
            <a:p>
              <a:r>
                <a:rPr lang="en-US" dirty="0" err="1" smtClean="0"/>
                <a:t>x</a:t>
              </a:r>
              <a:endParaRPr lang="en-US" baseline="-25000" dirty="0"/>
            </a:p>
          </p:txBody>
        </p:sp>
        <p:grpSp>
          <p:nvGrpSpPr>
            <p:cNvPr id="10" name="Group 33"/>
            <p:cNvGrpSpPr/>
            <p:nvPr/>
          </p:nvGrpSpPr>
          <p:grpSpPr>
            <a:xfrm>
              <a:off x="4085304" y="3303110"/>
              <a:ext cx="127170" cy="1422400"/>
              <a:chOff x="3416130" y="1994694"/>
              <a:chExt cx="127170" cy="1422400"/>
            </a:xfrm>
          </p:grpSpPr>
          <p:cxnSp>
            <p:nvCxnSpPr>
              <p:cNvPr id="52" name="Straight Connector 51"/>
              <p:cNvCxnSpPr/>
              <p:nvPr/>
            </p:nvCxnSpPr>
            <p:spPr>
              <a:xfrm rot="5400000">
                <a:off x="2717800" y="2705100"/>
                <a:ext cx="1422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rot="10800000">
                <a:off x="3416130" y="2006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rot="10800000">
                <a:off x="3416130" y="3403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11" name="Group 37"/>
            <p:cNvGrpSpPr/>
            <p:nvPr/>
          </p:nvGrpSpPr>
          <p:grpSpPr>
            <a:xfrm flipH="1">
              <a:off x="8758895" y="3303110"/>
              <a:ext cx="127170" cy="1422400"/>
              <a:chOff x="3416130" y="1994694"/>
              <a:chExt cx="127170" cy="1422400"/>
            </a:xfrm>
          </p:grpSpPr>
          <p:cxnSp>
            <p:nvCxnSpPr>
              <p:cNvPr id="56" name="Straight Connector 55"/>
              <p:cNvCxnSpPr/>
              <p:nvPr/>
            </p:nvCxnSpPr>
            <p:spPr>
              <a:xfrm rot="5400000">
                <a:off x="2717800" y="2705100"/>
                <a:ext cx="1422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rot="10800000">
                <a:off x="3416130" y="2006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rot="10800000">
                <a:off x="3416130" y="3403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59" name="TextBox 58"/>
            <p:cNvSpPr txBox="1"/>
            <p:nvPr/>
          </p:nvSpPr>
          <p:spPr>
            <a:xfrm>
              <a:off x="4136274" y="3365816"/>
              <a:ext cx="2114844" cy="369332"/>
            </a:xfrm>
            <a:prstGeom prst="rect">
              <a:avLst/>
            </a:prstGeom>
            <a:noFill/>
          </p:spPr>
          <p:txBody>
            <a:bodyPr wrap="none" rtlCol="0">
              <a:spAutoFit/>
            </a:bodyPr>
            <a:lstStyle/>
            <a:p>
              <a:r>
                <a:rPr lang="en-US" dirty="0" smtClean="0"/>
                <a:t>C</a:t>
              </a:r>
              <a:r>
                <a:rPr lang="en-US" baseline="-25000" dirty="0" smtClean="0"/>
                <a:t>1,1</a:t>
              </a:r>
              <a:r>
                <a:rPr lang="en-US" dirty="0" smtClean="0"/>
                <a:t>=A</a:t>
              </a:r>
              <a:r>
                <a:rPr lang="en-US" baseline="-25000" dirty="0" smtClean="0"/>
                <a:t>1,1</a:t>
              </a:r>
              <a:r>
                <a:rPr lang="en-US" dirty="0" smtClean="0"/>
                <a:t>B</a:t>
              </a:r>
              <a:r>
                <a:rPr lang="en-US" baseline="-25000" dirty="0" smtClean="0"/>
                <a:t>1,1 </a:t>
              </a:r>
              <a:r>
                <a:rPr lang="en-US" dirty="0" smtClean="0"/>
                <a:t>+ A</a:t>
              </a:r>
              <a:r>
                <a:rPr lang="en-US" baseline="-25000" dirty="0" smtClean="0"/>
                <a:t>1,2</a:t>
              </a:r>
              <a:r>
                <a:rPr lang="en-US" dirty="0" smtClean="0"/>
                <a:t>B</a:t>
              </a:r>
              <a:r>
                <a:rPr lang="en-US" baseline="-25000" dirty="0" smtClean="0"/>
                <a:t>2,1</a:t>
              </a:r>
              <a:endParaRPr lang="en-US" baseline="-25000" dirty="0"/>
            </a:p>
          </p:txBody>
        </p:sp>
        <p:sp>
          <p:nvSpPr>
            <p:cNvPr id="60" name="TextBox 59"/>
            <p:cNvSpPr txBox="1"/>
            <p:nvPr/>
          </p:nvSpPr>
          <p:spPr>
            <a:xfrm>
              <a:off x="6608547" y="3378516"/>
              <a:ext cx="2031325" cy="553998"/>
            </a:xfrm>
            <a:prstGeom prst="rect">
              <a:avLst/>
            </a:prstGeom>
            <a:noFill/>
          </p:spPr>
          <p:txBody>
            <a:bodyPr wrap="none" rtlCol="0">
              <a:spAutoFit/>
            </a:bodyPr>
            <a:lstStyle/>
            <a:p>
              <a:r>
                <a:rPr lang="en-US" dirty="0" smtClean="0"/>
                <a:t>C</a:t>
              </a:r>
              <a:r>
                <a:rPr lang="en-US" baseline="-25000" dirty="0" smtClean="0"/>
                <a:t>1,2</a:t>
              </a:r>
              <a:r>
                <a:rPr lang="en-US" dirty="0" smtClean="0"/>
                <a:t>=A</a:t>
              </a:r>
              <a:r>
                <a:rPr lang="en-US" baseline="-25000" dirty="0" smtClean="0"/>
                <a:t>1,1</a:t>
              </a:r>
              <a:r>
                <a:rPr lang="en-US" dirty="0" smtClean="0"/>
                <a:t>B</a:t>
              </a:r>
              <a:r>
                <a:rPr lang="en-US" baseline="-25000" dirty="0" smtClean="0"/>
                <a:t>1,2</a:t>
              </a:r>
              <a:r>
                <a:rPr lang="en-US" dirty="0" smtClean="0"/>
                <a:t>+A</a:t>
              </a:r>
              <a:r>
                <a:rPr lang="en-US" baseline="-25000" dirty="0" smtClean="0"/>
                <a:t>1,2</a:t>
              </a:r>
              <a:r>
                <a:rPr lang="en-US" dirty="0" smtClean="0"/>
                <a:t>B</a:t>
              </a:r>
              <a:r>
                <a:rPr lang="en-US" baseline="-25000" dirty="0" smtClean="0"/>
                <a:t>2,2</a:t>
              </a:r>
            </a:p>
            <a:p>
              <a:endParaRPr lang="en-US" baseline="-25000" dirty="0"/>
            </a:p>
          </p:txBody>
        </p:sp>
        <p:sp>
          <p:nvSpPr>
            <p:cNvPr id="61" name="TextBox 60"/>
            <p:cNvSpPr txBox="1"/>
            <p:nvPr/>
          </p:nvSpPr>
          <p:spPr>
            <a:xfrm>
              <a:off x="4148974" y="4204016"/>
              <a:ext cx="2114844" cy="553998"/>
            </a:xfrm>
            <a:prstGeom prst="rect">
              <a:avLst/>
            </a:prstGeom>
            <a:noFill/>
          </p:spPr>
          <p:txBody>
            <a:bodyPr wrap="none" rtlCol="0">
              <a:spAutoFit/>
            </a:bodyPr>
            <a:lstStyle/>
            <a:p>
              <a:r>
                <a:rPr lang="en-US" dirty="0" smtClean="0"/>
                <a:t>C</a:t>
              </a:r>
              <a:r>
                <a:rPr lang="en-US" baseline="-25000" dirty="0" smtClean="0"/>
                <a:t>2,1</a:t>
              </a:r>
              <a:r>
                <a:rPr lang="en-US" dirty="0" smtClean="0"/>
                <a:t>=A</a:t>
              </a:r>
              <a:r>
                <a:rPr lang="en-US" baseline="-25000" dirty="0" smtClean="0"/>
                <a:t>2,1</a:t>
              </a:r>
              <a:r>
                <a:rPr lang="en-US" dirty="0" smtClean="0"/>
                <a:t>B</a:t>
              </a:r>
              <a:r>
                <a:rPr lang="en-US" baseline="-25000" dirty="0" smtClean="0"/>
                <a:t>1,1 </a:t>
              </a:r>
              <a:r>
                <a:rPr lang="en-US" dirty="0" smtClean="0"/>
                <a:t>+ A</a:t>
              </a:r>
              <a:r>
                <a:rPr lang="en-US" baseline="-25000" dirty="0" smtClean="0"/>
                <a:t>2,2</a:t>
              </a:r>
              <a:r>
                <a:rPr lang="en-US" dirty="0" smtClean="0"/>
                <a:t>B</a:t>
              </a:r>
              <a:r>
                <a:rPr lang="en-US" baseline="-25000" dirty="0" smtClean="0"/>
                <a:t>2,1</a:t>
              </a:r>
            </a:p>
            <a:p>
              <a:endParaRPr lang="en-US" baseline="-25000" dirty="0"/>
            </a:p>
          </p:txBody>
        </p:sp>
        <p:sp>
          <p:nvSpPr>
            <p:cNvPr id="62" name="TextBox 61"/>
            <p:cNvSpPr txBox="1"/>
            <p:nvPr/>
          </p:nvSpPr>
          <p:spPr>
            <a:xfrm>
              <a:off x="6633947" y="4216716"/>
              <a:ext cx="2031325" cy="369332"/>
            </a:xfrm>
            <a:prstGeom prst="rect">
              <a:avLst/>
            </a:prstGeom>
            <a:noFill/>
          </p:spPr>
          <p:txBody>
            <a:bodyPr wrap="none" rtlCol="0">
              <a:spAutoFit/>
            </a:bodyPr>
            <a:lstStyle/>
            <a:p>
              <a:r>
                <a:rPr lang="en-US" dirty="0" smtClean="0"/>
                <a:t>C</a:t>
              </a:r>
              <a:r>
                <a:rPr lang="en-US" baseline="-25000" dirty="0" smtClean="0"/>
                <a:t>2,2</a:t>
              </a:r>
              <a:r>
                <a:rPr lang="en-US" dirty="0" smtClean="0"/>
                <a:t>=A</a:t>
              </a:r>
              <a:r>
                <a:rPr lang="en-US" baseline="-25000" dirty="0" smtClean="0"/>
                <a:t>2,1</a:t>
              </a:r>
              <a:r>
                <a:rPr lang="en-US" dirty="0" smtClean="0"/>
                <a:t>B</a:t>
              </a:r>
              <a:r>
                <a:rPr lang="en-US" baseline="-25000" dirty="0" smtClean="0"/>
                <a:t>1,2</a:t>
              </a:r>
              <a:r>
                <a:rPr lang="en-US" dirty="0" smtClean="0"/>
                <a:t>+A</a:t>
              </a:r>
              <a:r>
                <a:rPr lang="en-US" baseline="-25000" dirty="0" smtClean="0"/>
                <a:t>2,2</a:t>
              </a:r>
              <a:r>
                <a:rPr lang="en-US" dirty="0" smtClean="0"/>
                <a:t>B</a:t>
              </a:r>
              <a:r>
                <a:rPr lang="en-US" baseline="-25000" dirty="0" smtClean="0"/>
                <a:t>2,2</a:t>
              </a:r>
              <a:endParaRPr lang="en-US" baseline="-25000" dirty="0"/>
            </a:p>
          </p:txBody>
        </p:sp>
        <p:sp>
          <p:nvSpPr>
            <p:cNvPr id="63" name="TextBox 62"/>
            <p:cNvSpPr txBox="1"/>
            <p:nvPr/>
          </p:nvSpPr>
          <p:spPr>
            <a:xfrm>
              <a:off x="3789141" y="3801849"/>
              <a:ext cx="299631" cy="369332"/>
            </a:xfrm>
            <a:prstGeom prst="rect">
              <a:avLst/>
            </a:prstGeom>
            <a:noFill/>
          </p:spPr>
          <p:txBody>
            <a:bodyPr wrap="none" rtlCol="0">
              <a:spAutoFit/>
            </a:bodyPr>
            <a:lstStyle/>
            <a:p>
              <a:r>
                <a:rPr lang="en-US" dirty="0" smtClean="0"/>
                <a:t>=</a:t>
              </a:r>
              <a:endParaRPr lang="en-US" baseline="-25000" dirty="0"/>
            </a:p>
          </p:txBody>
        </p:sp>
        <p:sp>
          <p:nvSpPr>
            <p:cNvPr id="70" name="Rectangle 69"/>
            <p:cNvSpPr/>
            <p:nvPr/>
          </p:nvSpPr>
          <p:spPr>
            <a:xfrm>
              <a:off x="474133" y="3398924"/>
              <a:ext cx="454409" cy="1254004"/>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a:xfrm>
              <a:off x="2379133" y="3390457"/>
              <a:ext cx="431800" cy="387379"/>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a:off x="4632035" y="3414993"/>
              <a:ext cx="693738" cy="1205919"/>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 name="Group 63"/>
          <p:cNvGrpSpPr/>
          <p:nvPr/>
        </p:nvGrpSpPr>
        <p:grpSpPr>
          <a:xfrm>
            <a:off x="363738" y="4770551"/>
            <a:ext cx="8521861" cy="1480304"/>
            <a:chOff x="364204" y="3277710"/>
            <a:chExt cx="8521861" cy="1480304"/>
          </a:xfrm>
        </p:grpSpPr>
        <p:grpSp>
          <p:nvGrpSpPr>
            <p:cNvPr id="65" name="Group 24"/>
            <p:cNvGrpSpPr/>
            <p:nvPr/>
          </p:nvGrpSpPr>
          <p:grpSpPr>
            <a:xfrm>
              <a:off x="364204" y="3277710"/>
              <a:ext cx="127170" cy="1422400"/>
              <a:chOff x="3416130" y="1994694"/>
              <a:chExt cx="127170" cy="1422400"/>
            </a:xfrm>
          </p:grpSpPr>
          <p:cxnSp>
            <p:nvCxnSpPr>
              <p:cNvPr id="110" name="Straight Connector 109"/>
              <p:cNvCxnSpPr/>
              <p:nvPr/>
            </p:nvCxnSpPr>
            <p:spPr>
              <a:xfrm rot="5400000">
                <a:off x="2717800" y="2705100"/>
                <a:ext cx="1422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rot="10800000">
                <a:off x="3416130" y="2006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2" name="Straight Connector 111"/>
              <p:cNvCxnSpPr/>
              <p:nvPr/>
            </p:nvCxnSpPr>
            <p:spPr>
              <a:xfrm rot="10800000">
                <a:off x="3416130" y="3403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73" name="Group 25"/>
            <p:cNvGrpSpPr/>
            <p:nvPr/>
          </p:nvGrpSpPr>
          <p:grpSpPr>
            <a:xfrm flipH="1">
              <a:off x="1748504" y="3277710"/>
              <a:ext cx="127170" cy="1422400"/>
              <a:chOff x="3416130" y="1994694"/>
              <a:chExt cx="127170" cy="1422400"/>
            </a:xfrm>
          </p:grpSpPr>
          <p:cxnSp>
            <p:nvCxnSpPr>
              <p:cNvPr id="107" name="Straight Connector 106"/>
              <p:cNvCxnSpPr/>
              <p:nvPr/>
            </p:nvCxnSpPr>
            <p:spPr>
              <a:xfrm rot="5400000">
                <a:off x="2717800" y="2705100"/>
                <a:ext cx="1422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rot="10800000">
                <a:off x="3416130" y="2006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9" name="Straight Connector 108"/>
              <p:cNvCxnSpPr/>
              <p:nvPr/>
            </p:nvCxnSpPr>
            <p:spPr>
              <a:xfrm rot="10800000">
                <a:off x="3416130" y="3403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74" name="TextBox 73"/>
            <p:cNvSpPr txBox="1"/>
            <p:nvPr/>
          </p:nvSpPr>
          <p:spPr>
            <a:xfrm>
              <a:off x="415174" y="3340416"/>
              <a:ext cx="301660" cy="369332"/>
            </a:xfrm>
            <a:prstGeom prst="rect">
              <a:avLst/>
            </a:prstGeom>
            <a:noFill/>
          </p:spPr>
          <p:txBody>
            <a:bodyPr wrap="none" rtlCol="0">
              <a:spAutoFit/>
            </a:bodyPr>
            <a:lstStyle/>
            <a:p>
              <a:r>
                <a:rPr lang="en-US" dirty="0" smtClean="0"/>
                <a:t>1</a:t>
              </a:r>
              <a:endParaRPr lang="en-US" baseline="-25000" dirty="0"/>
            </a:p>
          </p:txBody>
        </p:sp>
        <p:sp>
          <p:nvSpPr>
            <p:cNvPr id="75" name="TextBox 74"/>
            <p:cNvSpPr txBox="1"/>
            <p:nvPr/>
          </p:nvSpPr>
          <p:spPr>
            <a:xfrm>
              <a:off x="1215274" y="3353116"/>
              <a:ext cx="301660" cy="369332"/>
            </a:xfrm>
            <a:prstGeom prst="rect">
              <a:avLst/>
            </a:prstGeom>
            <a:noFill/>
          </p:spPr>
          <p:txBody>
            <a:bodyPr wrap="none" rtlCol="0">
              <a:spAutoFit/>
            </a:bodyPr>
            <a:lstStyle/>
            <a:p>
              <a:r>
                <a:rPr lang="en-US" dirty="0" smtClean="0"/>
                <a:t>0</a:t>
              </a:r>
              <a:endParaRPr lang="en-US" baseline="-25000" dirty="0"/>
            </a:p>
          </p:txBody>
        </p:sp>
        <p:sp>
          <p:nvSpPr>
            <p:cNvPr id="76" name="TextBox 75"/>
            <p:cNvSpPr txBox="1"/>
            <p:nvPr/>
          </p:nvSpPr>
          <p:spPr>
            <a:xfrm>
              <a:off x="440574" y="4178616"/>
              <a:ext cx="301660" cy="369332"/>
            </a:xfrm>
            <a:prstGeom prst="rect">
              <a:avLst/>
            </a:prstGeom>
            <a:noFill/>
          </p:spPr>
          <p:txBody>
            <a:bodyPr wrap="none" rtlCol="0">
              <a:spAutoFit/>
            </a:bodyPr>
            <a:lstStyle/>
            <a:p>
              <a:r>
                <a:rPr lang="en-US" dirty="0" smtClean="0"/>
                <a:t>0</a:t>
              </a:r>
              <a:endParaRPr lang="en-US" baseline="-25000" dirty="0"/>
            </a:p>
          </p:txBody>
        </p:sp>
        <p:sp>
          <p:nvSpPr>
            <p:cNvPr id="77" name="TextBox 76"/>
            <p:cNvSpPr txBox="1"/>
            <p:nvPr/>
          </p:nvSpPr>
          <p:spPr>
            <a:xfrm>
              <a:off x="1240674" y="4191316"/>
              <a:ext cx="654859" cy="369332"/>
            </a:xfrm>
            <a:prstGeom prst="rect">
              <a:avLst/>
            </a:prstGeom>
            <a:noFill/>
          </p:spPr>
          <p:txBody>
            <a:bodyPr wrap="square" rtlCol="0">
              <a:spAutoFit/>
            </a:bodyPr>
            <a:lstStyle/>
            <a:p>
              <a:r>
                <a:rPr lang="en-US" dirty="0" smtClean="0"/>
                <a:t>1</a:t>
              </a:r>
              <a:endParaRPr lang="en-US" baseline="-25000" dirty="0"/>
            </a:p>
          </p:txBody>
        </p:sp>
        <p:grpSp>
          <p:nvGrpSpPr>
            <p:cNvPr id="78" name="Group 33"/>
            <p:cNvGrpSpPr/>
            <p:nvPr/>
          </p:nvGrpSpPr>
          <p:grpSpPr>
            <a:xfrm>
              <a:off x="2269204" y="3290410"/>
              <a:ext cx="127170" cy="1422400"/>
              <a:chOff x="3416130" y="1994694"/>
              <a:chExt cx="127170" cy="1422400"/>
            </a:xfrm>
          </p:grpSpPr>
          <p:cxnSp>
            <p:nvCxnSpPr>
              <p:cNvPr id="104" name="Straight Connector 103"/>
              <p:cNvCxnSpPr/>
              <p:nvPr/>
            </p:nvCxnSpPr>
            <p:spPr>
              <a:xfrm rot="5400000">
                <a:off x="2717800" y="2705100"/>
                <a:ext cx="1422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rot="10800000">
                <a:off x="3416130" y="2006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rot="10800000">
                <a:off x="3416130" y="3403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79" name="Group 37"/>
            <p:cNvGrpSpPr/>
            <p:nvPr/>
          </p:nvGrpSpPr>
          <p:grpSpPr>
            <a:xfrm flipH="1">
              <a:off x="3653504" y="3290410"/>
              <a:ext cx="127170" cy="1422400"/>
              <a:chOff x="3416130" y="1994694"/>
              <a:chExt cx="127170" cy="1422400"/>
            </a:xfrm>
          </p:grpSpPr>
          <p:cxnSp>
            <p:nvCxnSpPr>
              <p:cNvPr id="101" name="Straight Connector 100"/>
              <p:cNvCxnSpPr/>
              <p:nvPr/>
            </p:nvCxnSpPr>
            <p:spPr>
              <a:xfrm rot="5400000">
                <a:off x="2717800" y="2705100"/>
                <a:ext cx="1422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p:nvCxnSpPr>
            <p:spPr>
              <a:xfrm rot="10800000">
                <a:off x="3416130" y="2006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rot="10800000">
                <a:off x="3416130" y="3403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80" name="TextBox 79"/>
            <p:cNvSpPr txBox="1"/>
            <p:nvPr/>
          </p:nvSpPr>
          <p:spPr>
            <a:xfrm>
              <a:off x="2320174" y="3353116"/>
              <a:ext cx="301660" cy="369332"/>
            </a:xfrm>
            <a:prstGeom prst="rect">
              <a:avLst/>
            </a:prstGeom>
            <a:noFill/>
          </p:spPr>
          <p:txBody>
            <a:bodyPr wrap="none" rtlCol="0">
              <a:spAutoFit/>
            </a:bodyPr>
            <a:lstStyle/>
            <a:p>
              <a:r>
                <a:rPr lang="en-US" dirty="0" smtClean="0"/>
                <a:t>1</a:t>
              </a:r>
              <a:endParaRPr lang="en-US" baseline="-25000" dirty="0"/>
            </a:p>
          </p:txBody>
        </p:sp>
        <p:sp>
          <p:nvSpPr>
            <p:cNvPr id="81" name="TextBox 80"/>
            <p:cNvSpPr txBox="1"/>
            <p:nvPr/>
          </p:nvSpPr>
          <p:spPr>
            <a:xfrm>
              <a:off x="3120274" y="3365816"/>
              <a:ext cx="301660" cy="369332"/>
            </a:xfrm>
            <a:prstGeom prst="rect">
              <a:avLst/>
            </a:prstGeom>
            <a:noFill/>
          </p:spPr>
          <p:txBody>
            <a:bodyPr wrap="none" rtlCol="0">
              <a:spAutoFit/>
            </a:bodyPr>
            <a:lstStyle/>
            <a:p>
              <a:r>
                <a:rPr lang="en-US" dirty="0" smtClean="0"/>
                <a:t>3</a:t>
              </a:r>
              <a:endParaRPr lang="en-US" baseline="-25000" dirty="0"/>
            </a:p>
          </p:txBody>
        </p:sp>
        <p:sp>
          <p:nvSpPr>
            <p:cNvPr id="82" name="TextBox 81"/>
            <p:cNvSpPr txBox="1"/>
            <p:nvPr/>
          </p:nvSpPr>
          <p:spPr>
            <a:xfrm>
              <a:off x="2345574" y="4191316"/>
              <a:ext cx="301660" cy="369332"/>
            </a:xfrm>
            <a:prstGeom prst="rect">
              <a:avLst/>
            </a:prstGeom>
            <a:noFill/>
          </p:spPr>
          <p:txBody>
            <a:bodyPr wrap="none" rtlCol="0">
              <a:spAutoFit/>
            </a:bodyPr>
            <a:lstStyle/>
            <a:p>
              <a:r>
                <a:rPr lang="en-US" dirty="0" smtClean="0"/>
                <a:t>2</a:t>
              </a:r>
              <a:endParaRPr lang="en-US" baseline="-25000" dirty="0"/>
            </a:p>
          </p:txBody>
        </p:sp>
        <p:sp>
          <p:nvSpPr>
            <p:cNvPr id="83" name="TextBox 82"/>
            <p:cNvSpPr txBox="1"/>
            <p:nvPr/>
          </p:nvSpPr>
          <p:spPr>
            <a:xfrm>
              <a:off x="3145674" y="4204016"/>
              <a:ext cx="301660" cy="369332"/>
            </a:xfrm>
            <a:prstGeom prst="rect">
              <a:avLst/>
            </a:prstGeom>
            <a:noFill/>
          </p:spPr>
          <p:txBody>
            <a:bodyPr wrap="none" rtlCol="0">
              <a:spAutoFit/>
            </a:bodyPr>
            <a:lstStyle/>
            <a:p>
              <a:r>
                <a:rPr lang="en-US" dirty="0" smtClean="0"/>
                <a:t>4</a:t>
              </a:r>
              <a:endParaRPr lang="en-US" baseline="-25000" dirty="0"/>
            </a:p>
          </p:txBody>
        </p:sp>
        <p:sp>
          <p:nvSpPr>
            <p:cNvPr id="84" name="TextBox 83"/>
            <p:cNvSpPr txBox="1"/>
            <p:nvPr/>
          </p:nvSpPr>
          <p:spPr>
            <a:xfrm>
              <a:off x="1909541" y="3801849"/>
              <a:ext cx="287258" cy="369332"/>
            </a:xfrm>
            <a:prstGeom prst="rect">
              <a:avLst/>
            </a:prstGeom>
            <a:noFill/>
          </p:spPr>
          <p:txBody>
            <a:bodyPr wrap="none" rtlCol="0">
              <a:spAutoFit/>
            </a:bodyPr>
            <a:lstStyle/>
            <a:p>
              <a:r>
                <a:rPr lang="en-US" dirty="0" err="1" smtClean="0"/>
                <a:t>x</a:t>
              </a:r>
              <a:endParaRPr lang="en-US" baseline="-25000" dirty="0"/>
            </a:p>
          </p:txBody>
        </p:sp>
        <p:grpSp>
          <p:nvGrpSpPr>
            <p:cNvPr id="85" name="Group 33"/>
            <p:cNvGrpSpPr/>
            <p:nvPr/>
          </p:nvGrpSpPr>
          <p:grpSpPr>
            <a:xfrm>
              <a:off x="4085304" y="3303110"/>
              <a:ext cx="127170" cy="1422400"/>
              <a:chOff x="3416130" y="1994694"/>
              <a:chExt cx="127170" cy="1422400"/>
            </a:xfrm>
          </p:grpSpPr>
          <p:cxnSp>
            <p:nvCxnSpPr>
              <p:cNvPr id="98" name="Straight Connector 97"/>
              <p:cNvCxnSpPr/>
              <p:nvPr/>
            </p:nvCxnSpPr>
            <p:spPr>
              <a:xfrm rot="5400000">
                <a:off x="2717800" y="2705100"/>
                <a:ext cx="1422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rot="10800000">
                <a:off x="3416130" y="2006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rot="10800000">
                <a:off x="3416130" y="3403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86" name="Group 37"/>
            <p:cNvGrpSpPr/>
            <p:nvPr/>
          </p:nvGrpSpPr>
          <p:grpSpPr>
            <a:xfrm flipH="1">
              <a:off x="8758895" y="3303110"/>
              <a:ext cx="127170" cy="1422400"/>
              <a:chOff x="3416130" y="1994694"/>
              <a:chExt cx="127170" cy="1422400"/>
            </a:xfrm>
          </p:grpSpPr>
          <p:cxnSp>
            <p:nvCxnSpPr>
              <p:cNvPr id="95" name="Straight Connector 94"/>
              <p:cNvCxnSpPr/>
              <p:nvPr/>
            </p:nvCxnSpPr>
            <p:spPr>
              <a:xfrm rot="5400000">
                <a:off x="2717800" y="2705100"/>
                <a:ext cx="1422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rot="10800000">
                <a:off x="3416130" y="2006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rot="10800000">
                <a:off x="3416130" y="3403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87" name="TextBox 86"/>
            <p:cNvSpPr txBox="1"/>
            <p:nvPr/>
          </p:nvSpPr>
          <p:spPr>
            <a:xfrm>
              <a:off x="4136274" y="3365816"/>
              <a:ext cx="1940255" cy="369332"/>
            </a:xfrm>
            <a:prstGeom prst="rect">
              <a:avLst/>
            </a:prstGeom>
            <a:noFill/>
          </p:spPr>
          <p:txBody>
            <a:bodyPr wrap="none" rtlCol="0">
              <a:spAutoFit/>
            </a:bodyPr>
            <a:lstStyle/>
            <a:p>
              <a:r>
                <a:rPr lang="en-US" dirty="0" smtClean="0"/>
                <a:t>C</a:t>
              </a:r>
              <a:r>
                <a:rPr lang="en-US" baseline="-25000" dirty="0" smtClean="0"/>
                <a:t>1,1</a:t>
              </a:r>
              <a:r>
                <a:rPr lang="en-US" dirty="0" smtClean="0"/>
                <a:t>= 1*1</a:t>
              </a:r>
              <a:r>
                <a:rPr lang="en-US" baseline="-25000" dirty="0" smtClean="0"/>
                <a:t>  </a:t>
              </a:r>
              <a:r>
                <a:rPr lang="en-US" dirty="0" smtClean="0"/>
                <a:t>+ 0*2 = 1</a:t>
              </a:r>
              <a:endParaRPr lang="en-US" baseline="-25000" dirty="0"/>
            </a:p>
          </p:txBody>
        </p:sp>
        <p:sp>
          <p:nvSpPr>
            <p:cNvPr id="88" name="TextBox 87"/>
            <p:cNvSpPr txBox="1"/>
            <p:nvPr/>
          </p:nvSpPr>
          <p:spPr>
            <a:xfrm>
              <a:off x="6608547" y="3378516"/>
              <a:ext cx="1922860" cy="553998"/>
            </a:xfrm>
            <a:prstGeom prst="rect">
              <a:avLst/>
            </a:prstGeom>
            <a:noFill/>
          </p:spPr>
          <p:txBody>
            <a:bodyPr wrap="none" rtlCol="0">
              <a:spAutoFit/>
            </a:bodyPr>
            <a:lstStyle/>
            <a:p>
              <a:r>
                <a:rPr lang="en-US" dirty="0" smtClean="0"/>
                <a:t>C</a:t>
              </a:r>
              <a:r>
                <a:rPr lang="en-US" baseline="-25000" dirty="0" smtClean="0"/>
                <a:t>1,2</a:t>
              </a:r>
              <a:r>
                <a:rPr lang="en-US" dirty="0" smtClean="0"/>
                <a:t>= 1*3 + 0*4 = 3</a:t>
              </a:r>
              <a:endParaRPr lang="en-US" baseline="-25000" dirty="0" smtClean="0"/>
            </a:p>
            <a:p>
              <a:endParaRPr lang="en-US" baseline="-25000" dirty="0"/>
            </a:p>
          </p:txBody>
        </p:sp>
        <p:sp>
          <p:nvSpPr>
            <p:cNvPr id="89" name="TextBox 88"/>
            <p:cNvSpPr txBox="1"/>
            <p:nvPr/>
          </p:nvSpPr>
          <p:spPr>
            <a:xfrm>
              <a:off x="4148974" y="4204016"/>
              <a:ext cx="2009835" cy="553998"/>
            </a:xfrm>
            <a:prstGeom prst="rect">
              <a:avLst/>
            </a:prstGeom>
            <a:noFill/>
          </p:spPr>
          <p:txBody>
            <a:bodyPr wrap="none" rtlCol="0">
              <a:spAutoFit/>
            </a:bodyPr>
            <a:lstStyle/>
            <a:p>
              <a:r>
                <a:rPr lang="en-US" dirty="0" smtClean="0"/>
                <a:t>C</a:t>
              </a:r>
              <a:r>
                <a:rPr lang="en-US" baseline="-25000" dirty="0" smtClean="0"/>
                <a:t>2,1</a:t>
              </a:r>
              <a:r>
                <a:rPr lang="en-US" dirty="0" smtClean="0"/>
                <a:t>= 0*1 </a:t>
              </a:r>
              <a:r>
                <a:rPr lang="en-US" baseline="-25000" dirty="0" smtClean="0"/>
                <a:t> </a:t>
              </a:r>
              <a:r>
                <a:rPr lang="en-US" dirty="0" smtClean="0"/>
                <a:t>+  1*2 = 2</a:t>
              </a:r>
              <a:endParaRPr lang="en-US" baseline="-25000" dirty="0" smtClean="0"/>
            </a:p>
            <a:p>
              <a:endParaRPr lang="en-US" baseline="-25000" dirty="0"/>
            </a:p>
          </p:txBody>
        </p:sp>
        <p:sp>
          <p:nvSpPr>
            <p:cNvPr id="90" name="TextBox 89"/>
            <p:cNvSpPr txBox="1"/>
            <p:nvPr/>
          </p:nvSpPr>
          <p:spPr>
            <a:xfrm>
              <a:off x="6633947" y="4216716"/>
              <a:ext cx="1922860" cy="369332"/>
            </a:xfrm>
            <a:prstGeom prst="rect">
              <a:avLst/>
            </a:prstGeom>
            <a:noFill/>
          </p:spPr>
          <p:txBody>
            <a:bodyPr wrap="none" rtlCol="0">
              <a:spAutoFit/>
            </a:bodyPr>
            <a:lstStyle/>
            <a:p>
              <a:r>
                <a:rPr lang="en-US" dirty="0" smtClean="0"/>
                <a:t>C</a:t>
              </a:r>
              <a:r>
                <a:rPr lang="en-US" baseline="-25000" dirty="0" smtClean="0"/>
                <a:t>2,2</a:t>
              </a:r>
              <a:r>
                <a:rPr lang="en-US" dirty="0" smtClean="0"/>
                <a:t>= 0*3 + 1*4 = 4</a:t>
              </a:r>
              <a:endParaRPr lang="en-US" baseline="-25000" dirty="0"/>
            </a:p>
          </p:txBody>
        </p:sp>
        <p:sp>
          <p:nvSpPr>
            <p:cNvPr id="91" name="TextBox 90"/>
            <p:cNvSpPr txBox="1"/>
            <p:nvPr/>
          </p:nvSpPr>
          <p:spPr>
            <a:xfrm>
              <a:off x="3789141" y="3801849"/>
              <a:ext cx="299631" cy="369332"/>
            </a:xfrm>
            <a:prstGeom prst="rect">
              <a:avLst/>
            </a:prstGeom>
            <a:noFill/>
          </p:spPr>
          <p:txBody>
            <a:bodyPr wrap="none" rtlCol="0">
              <a:spAutoFit/>
            </a:bodyPr>
            <a:lstStyle/>
            <a:p>
              <a:r>
                <a:rPr lang="en-US" dirty="0" smtClean="0"/>
                <a:t>=</a:t>
              </a:r>
              <a:endParaRPr lang="en-US" baseline="-25000" dirty="0"/>
            </a:p>
          </p:txBody>
        </p:sp>
      </p:grpSp>
      <p:sp>
        <p:nvSpPr>
          <p:cNvPr id="92" name="Footer Placeholder 7"/>
          <p:cNvSpPr>
            <a:spLocks noGrp="1"/>
          </p:cNvSpPr>
          <p:nvPr>
            <p:ph type="ftr" sz="quarter" idx="11"/>
          </p:nvPr>
        </p:nvSpPr>
        <p:spPr>
          <a:xfrm>
            <a:off x="3124200" y="6389340"/>
            <a:ext cx="2895600" cy="365125"/>
          </a:xfrm>
        </p:spPr>
        <p:txBody>
          <a:bodyPr/>
          <a:lstStyle/>
          <a:p>
            <a:r>
              <a:rPr lang="en-US" dirty="0" smtClean="0"/>
              <a:t>Fall </a:t>
            </a:r>
            <a:r>
              <a:rPr lang="en-US" dirty="0" smtClean="0"/>
              <a:t>2011 -- Lecture </a:t>
            </a:r>
            <a:r>
              <a:rPr lang="en-US" dirty="0" smtClean="0"/>
              <a:t>#</a:t>
            </a:r>
            <a:r>
              <a:rPr lang="en-US" dirty="0" smtClean="0"/>
              <a:t>20</a:t>
            </a:r>
            <a:r>
              <a:rPr lang="en-US" dirty="0" smtClean="0"/>
              <a:t>	</a:t>
            </a:r>
            <a:endParaRPr lang="en-US" dirty="0"/>
          </a:p>
        </p:txBody>
      </p:sp>
    </p:spTree>
    <p:extLst>
      <p:ext uri="{BB962C8B-B14F-4D97-AF65-F5344CB8AC3E}">
        <p14:creationId xmlns:p14="http://schemas.microsoft.com/office/powerpoint/2010/main" val="177467004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Example: 2 x 2 Matrix Multiply</a:t>
            </a:r>
            <a:br>
              <a:rPr lang="en-US" smtClean="0"/>
            </a:br>
            <a:r>
              <a:rPr lang="en-US" smtClean="0"/>
              <a:t>(Part 1 of 2)</a:t>
            </a:r>
            <a:endParaRPr lang="en-US" dirty="0"/>
          </a:p>
        </p:txBody>
      </p:sp>
      <p:sp>
        <p:nvSpPr>
          <p:cNvPr id="13" name="Content Placeholder 12"/>
          <p:cNvSpPr>
            <a:spLocks noGrp="1"/>
          </p:cNvSpPr>
          <p:nvPr>
            <p:ph sz="half" idx="1"/>
          </p:nvPr>
        </p:nvSpPr>
        <p:spPr>
          <a:xfrm>
            <a:off x="493887" y="1600200"/>
            <a:ext cx="4270022" cy="4525963"/>
          </a:xfrm>
        </p:spPr>
        <p:txBody>
          <a:bodyPr>
            <a:noAutofit/>
          </a:bodyPr>
          <a:lstStyle/>
          <a:p>
            <a:pPr>
              <a:buNone/>
            </a:pPr>
            <a:r>
              <a:rPr lang="en-US" sz="1400" dirty="0" smtClean="0"/>
              <a:t>#include &lt;</a:t>
            </a:r>
            <a:r>
              <a:rPr lang="en-US" sz="1400" dirty="0" err="1" smtClean="0"/>
              <a:t>stdio.h</a:t>
            </a:r>
            <a:r>
              <a:rPr lang="en-US" sz="1400" dirty="0" smtClean="0"/>
              <a:t>&gt;</a:t>
            </a:r>
          </a:p>
          <a:p>
            <a:pPr>
              <a:buNone/>
            </a:pPr>
            <a:r>
              <a:rPr lang="en-US" sz="1400" i="1" dirty="0" smtClean="0"/>
              <a:t>// header file for SSE compiler </a:t>
            </a:r>
            <a:r>
              <a:rPr lang="en-US" sz="1400" i="1" dirty="0" err="1" smtClean="0"/>
              <a:t>intrinsics</a:t>
            </a:r>
            <a:endParaRPr lang="en-US" sz="1400" i="1" dirty="0" smtClean="0"/>
          </a:p>
          <a:p>
            <a:pPr>
              <a:buNone/>
            </a:pPr>
            <a:r>
              <a:rPr lang="en-US" sz="1400" dirty="0" smtClean="0"/>
              <a:t>#include &lt;</a:t>
            </a:r>
            <a:r>
              <a:rPr lang="en-US" sz="1400" dirty="0" err="1" smtClean="0"/>
              <a:t>emmintrin.h</a:t>
            </a:r>
            <a:r>
              <a:rPr lang="en-US" sz="1400" dirty="0" smtClean="0"/>
              <a:t>&gt;</a:t>
            </a:r>
          </a:p>
          <a:p>
            <a:pPr>
              <a:buNone/>
            </a:pPr>
            <a:endParaRPr lang="en-US" sz="1400" dirty="0" smtClean="0"/>
          </a:p>
          <a:p>
            <a:pPr>
              <a:buNone/>
            </a:pPr>
            <a:r>
              <a:rPr lang="en-US" sz="1400" i="1" dirty="0" smtClean="0"/>
              <a:t>// NOTE: vector registers will be represented in comments as v1 = [ a | </a:t>
            </a:r>
            <a:r>
              <a:rPr lang="en-US" sz="1400" i="1" dirty="0" err="1" smtClean="0"/>
              <a:t>b</a:t>
            </a:r>
            <a:r>
              <a:rPr lang="en-US" sz="1400" i="1" dirty="0" smtClean="0"/>
              <a:t>]</a:t>
            </a:r>
          </a:p>
          <a:p>
            <a:pPr>
              <a:buNone/>
            </a:pPr>
            <a:r>
              <a:rPr lang="en-US" sz="1400" i="1" dirty="0" smtClean="0"/>
              <a:t>// where v1 is a variable of type __m128d and</a:t>
            </a:r>
            <a:br>
              <a:rPr lang="en-US" sz="1400" i="1" dirty="0" smtClean="0"/>
            </a:br>
            <a:r>
              <a:rPr lang="en-US" sz="1400" i="1" dirty="0" smtClean="0"/>
              <a:t>a, </a:t>
            </a:r>
            <a:r>
              <a:rPr lang="en-US" sz="1400" i="1" dirty="0" err="1" smtClean="0"/>
              <a:t>b</a:t>
            </a:r>
            <a:r>
              <a:rPr lang="en-US" sz="1400" i="1" dirty="0" smtClean="0"/>
              <a:t> are doubles</a:t>
            </a:r>
          </a:p>
          <a:p>
            <a:pPr>
              <a:buNone/>
            </a:pPr>
            <a:endParaRPr lang="en-US" sz="1400" dirty="0" smtClean="0"/>
          </a:p>
          <a:p>
            <a:pPr>
              <a:buNone/>
            </a:pPr>
            <a:r>
              <a:rPr lang="en-US" sz="1400" dirty="0" err="1" smtClean="0"/>
              <a:t>int</a:t>
            </a:r>
            <a:r>
              <a:rPr lang="en-US" sz="1400" dirty="0" smtClean="0"/>
              <a:t> </a:t>
            </a:r>
            <a:r>
              <a:rPr lang="en-US" sz="1400" dirty="0" err="1" smtClean="0"/>
              <a:t>main(void</a:t>
            </a:r>
            <a:r>
              <a:rPr lang="en-US" sz="1400" dirty="0" smtClean="0"/>
              <a:t>) {</a:t>
            </a:r>
          </a:p>
          <a:p>
            <a:pPr>
              <a:buNone/>
            </a:pPr>
            <a:r>
              <a:rPr lang="en-US" sz="1400" dirty="0" smtClean="0"/>
              <a:t>   </a:t>
            </a:r>
            <a:r>
              <a:rPr lang="en-US" sz="1400" i="1" dirty="0" smtClean="0"/>
              <a:t> // allocate A,B,C aligned on 16-byte boundaries</a:t>
            </a:r>
          </a:p>
          <a:p>
            <a:pPr>
              <a:buNone/>
            </a:pPr>
            <a:r>
              <a:rPr lang="en-US" sz="1400" dirty="0" smtClean="0"/>
              <a:t>    double A[4] __attribute__ ((aligned (16)));	</a:t>
            </a:r>
          </a:p>
          <a:p>
            <a:pPr>
              <a:buNone/>
            </a:pPr>
            <a:r>
              <a:rPr lang="en-US" sz="1400" dirty="0" smtClean="0"/>
              <a:t>    double B[4] __attribute__ ((aligned (16)));</a:t>
            </a:r>
          </a:p>
          <a:p>
            <a:pPr>
              <a:buNone/>
            </a:pPr>
            <a:r>
              <a:rPr lang="en-US" sz="1400" dirty="0" smtClean="0"/>
              <a:t>    double C[4] __attribute__ ((aligned (16)));</a:t>
            </a:r>
          </a:p>
          <a:p>
            <a:pPr>
              <a:buNone/>
            </a:pPr>
            <a:r>
              <a:rPr lang="en-US" sz="1400" dirty="0" smtClean="0"/>
              <a:t>    </a:t>
            </a:r>
            <a:r>
              <a:rPr lang="en-US" sz="1400" dirty="0" err="1" smtClean="0"/>
              <a:t>int</a:t>
            </a:r>
            <a:r>
              <a:rPr lang="en-US" sz="1400" dirty="0" smtClean="0"/>
              <a:t> </a:t>
            </a:r>
            <a:r>
              <a:rPr lang="en-US" sz="1400" dirty="0" err="1" smtClean="0"/>
              <a:t>lda</a:t>
            </a:r>
            <a:r>
              <a:rPr lang="en-US" sz="1400" dirty="0" smtClean="0"/>
              <a:t> = 2;</a:t>
            </a:r>
          </a:p>
          <a:p>
            <a:pPr>
              <a:buNone/>
            </a:pPr>
            <a:r>
              <a:rPr lang="en-US" sz="1400" dirty="0" smtClean="0"/>
              <a:t>    </a:t>
            </a:r>
            <a:r>
              <a:rPr lang="en-US" sz="1400" dirty="0" err="1" smtClean="0"/>
              <a:t>int</a:t>
            </a:r>
            <a:r>
              <a:rPr lang="en-US" sz="1400" dirty="0" smtClean="0"/>
              <a:t> </a:t>
            </a:r>
            <a:r>
              <a:rPr lang="en-US" sz="1400" dirty="0" err="1" smtClean="0"/>
              <a:t>i</a:t>
            </a:r>
            <a:r>
              <a:rPr lang="en-US" sz="1400" dirty="0" smtClean="0"/>
              <a:t> = 0;</a:t>
            </a:r>
          </a:p>
          <a:p>
            <a:pPr>
              <a:buNone/>
            </a:pPr>
            <a:r>
              <a:rPr lang="en-US" sz="1400" i="1" dirty="0" smtClean="0"/>
              <a:t>    // declare several 128-bit vector variables</a:t>
            </a:r>
          </a:p>
          <a:p>
            <a:pPr>
              <a:buNone/>
            </a:pPr>
            <a:r>
              <a:rPr lang="en-US" sz="1400" dirty="0" smtClean="0"/>
              <a:t>    __m128d c1,c2,a,b1,b2;</a:t>
            </a:r>
          </a:p>
          <a:p>
            <a:pPr>
              <a:buNone/>
            </a:pPr>
            <a:endParaRPr lang="en-US" sz="1400" dirty="0" smtClean="0"/>
          </a:p>
          <a:p>
            <a:pPr>
              <a:buNone/>
            </a:pPr>
            <a:endParaRPr lang="en-US" sz="1400" dirty="0" smtClean="0"/>
          </a:p>
        </p:txBody>
      </p:sp>
      <p:sp>
        <p:nvSpPr>
          <p:cNvPr id="14" name="Content Placeholder 13"/>
          <p:cNvSpPr>
            <a:spLocks noGrp="1"/>
          </p:cNvSpPr>
          <p:nvPr>
            <p:ph sz="half" idx="2"/>
          </p:nvPr>
        </p:nvSpPr>
        <p:spPr>
          <a:xfrm>
            <a:off x="4972753" y="1600200"/>
            <a:ext cx="4038600" cy="4631673"/>
          </a:xfrm>
        </p:spPr>
        <p:txBody>
          <a:bodyPr>
            <a:normAutofit lnSpcReduction="10000"/>
          </a:bodyPr>
          <a:lstStyle/>
          <a:p>
            <a:pPr>
              <a:buNone/>
            </a:pPr>
            <a:r>
              <a:rPr lang="en-US" sz="1400" i="1" dirty="0" smtClean="0"/>
              <a:t> // Initialize A, B, C for example</a:t>
            </a:r>
          </a:p>
          <a:p>
            <a:pPr>
              <a:buNone/>
            </a:pPr>
            <a:r>
              <a:rPr lang="en-US" sz="1400" dirty="0" smtClean="0"/>
              <a:t> </a:t>
            </a:r>
            <a:r>
              <a:rPr lang="en-US" sz="1400" i="1" dirty="0" smtClean="0"/>
              <a:t>/* A =                           (note column order!)  </a:t>
            </a:r>
          </a:p>
          <a:p>
            <a:pPr>
              <a:buNone/>
            </a:pPr>
            <a:r>
              <a:rPr lang="en-US" sz="1400" i="1" dirty="0" smtClean="0"/>
              <a:t>       1 0</a:t>
            </a:r>
          </a:p>
          <a:p>
            <a:pPr>
              <a:buNone/>
            </a:pPr>
            <a:r>
              <a:rPr lang="en-US" sz="1400" i="1" dirty="0" smtClean="0"/>
              <a:t>       0 1</a:t>
            </a:r>
          </a:p>
          <a:p>
            <a:pPr>
              <a:buNone/>
            </a:pPr>
            <a:r>
              <a:rPr lang="en-US" sz="1400" i="1" dirty="0" smtClean="0"/>
              <a:t>     */</a:t>
            </a:r>
          </a:p>
          <a:p>
            <a:pPr>
              <a:buNone/>
            </a:pPr>
            <a:r>
              <a:rPr lang="en-US" sz="1400" dirty="0" smtClean="0"/>
              <a:t>    A[0] = 1.0; A[1] = 0.0;  A[2] = 0.0;  A[3] = 1.0;</a:t>
            </a:r>
          </a:p>
          <a:p>
            <a:pPr>
              <a:buNone/>
            </a:pPr>
            <a:endParaRPr lang="en-US" sz="1400" dirty="0" smtClean="0"/>
          </a:p>
          <a:p>
            <a:pPr>
              <a:buNone/>
            </a:pPr>
            <a:r>
              <a:rPr lang="en-US" sz="1400" i="1" dirty="0" smtClean="0"/>
              <a:t>/* B =                              (note column order!)</a:t>
            </a:r>
          </a:p>
          <a:p>
            <a:pPr>
              <a:buNone/>
            </a:pPr>
            <a:r>
              <a:rPr lang="en-US" sz="1400" i="1" dirty="0" smtClean="0"/>
              <a:t>       1 3</a:t>
            </a:r>
          </a:p>
          <a:p>
            <a:pPr>
              <a:buNone/>
            </a:pPr>
            <a:r>
              <a:rPr lang="en-US" sz="1400" i="1" dirty="0" smtClean="0"/>
              <a:t>       2 4</a:t>
            </a:r>
          </a:p>
          <a:p>
            <a:pPr>
              <a:buNone/>
            </a:pPr>
            <a:r>
              <a:rPr lang="en-US" sz="1400" i="1" dirty="0" smtClean="0"/>
              <a:t>     */</a:t>
            </a:r>
          </a:p>
          <a:p>
            <a:pPr>
              <a:buNone/>
            </a:pPr>
            <a:r>
              <a:rPr lang="en-US" sz="1400" dirty="0" smtClean="0"/>
              <a:t>    B[0] = 1.0;  B[1] = 2.0;  B[2] = 3.0;  B[3] = 4.0;</a:t>
            </a:r>
          </a:p>
          <a:p>
            <a:pPr>
              <a:buNone/>
            </a:pPr>
            <a:endParaRPr lang="en-US" sz="1400" dirty="0" smtClean="0"/>
          </a:p>
          <a:p>
            <a:pPr>
              <a:buNone/>
            </a:pPr>
            <a:r>
              <a:rPr lang="en-US" sz="1400" i="1" dirty="0" smtClean="0"/>
              <a:t> /* C =                             (note column order!)</a:t>
            </a:r>
          </a:p>
          <a:p>
            <a:pPr>
              <a:buNone/>
            </a:pPr>
            <a:r>
              <a:rPr lang="en-US" sz="1400" i="1" dirty="0" smtClean="0"/>
              <a:t>       0 0</a:t>
            </a:r>
          </a:p>
          <a:p>
            <a:pPr>
              <a:buNone/>
            </a:pPr>
            <a:r>
              <a:rPr lang="en-US" sz="1400" i="1" dirty="0" smtClean="0"/>
              <a:t>       0 0</a:t>
            </a:r>
          </a:p>
          <a:p>
            <a:pPr>
              <a:buNone/>
            </a:pPr>
            <a:r>
              <a:rPr lang="en-US" sz="1400" i="1" dirty="0" smtClean="0"/>
              <a:t>     */</a:t>
            </a:r>
          </a:p>
          <a:p>
            <a:pPr>
              <a:buNone/>
            </a:pPr>
            <a:r>
              <a:rPr lang="en-US" sz="1400" dirty="0" smtClean="0"/>
              <a:t>    C[0] = 0.0; C[1] = 0.0;  C[2] = 0.0; C[3] = 0.0;</a:t>
            </a:r>
          </a:p>
          <a:p>
            <a:pPr>
              <a:buNone/>
            </a:pPr>
            <a:endParaRPr lang="en-US" sz="1400" dirty="0"/>
          </a:p>
        </p:txBody>
      </p:sp>
      <p:sp>
        <p:nvSpPr>
          <p:cNvPr id="4" name="Date Placeholder 3"/>
          <p:cNvSpPr>
            <a:spLocks noGrp="1"/>
          </p:cNvSpPr>
          <p:nvPr>
            <p:ph type="dt" sz="half" idx="10"/>
          </p:nvPr>
        </p:nvSpPr>
        <p:spPr/>
        <p:txBody>
          <a:bodyPr/>
          <a:lstStyle/>
          <a:p>
            <a:fld id="{5EA1AE5C-C87D-3D43-B279-0EACDDA78C13}" type="datetime1">
              <a:rPr lang="en-US" smtClean="0"/>
              <a:pPr/>
              <a:t>10/11/11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15</a:t>
            </a:fld>
            <a:endParaRPr lang="en-US" dirty="0"/>
          </a:p>
        </p:txBody>
      </p:sp>
      <p:cxnSp>
        <p:nvCxnSpPr>
          <p:cNvPr id="9" name="Straight Connector 8"/>
          <p:cNvCxnSpPr/>
          <p:nvPr/>
        </p:nvCxnSpPr>
        <p:spPr>
          <a:xfrm rot="16200000" flipH="1">
            <a:off x="2072590" y="3909861"/>
            <a:ext cx="4712825" cy="2099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8620472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2 </a:t>
            </a:r>
            <a:r>
              <a:rPr lang="en-US" dirty="0" err="1" smtClean="0"/>
              <a:t>x</a:t>
            </a:r>
            <a:r>
              <a:rPr lang="en-US" dirty="0" smtClean="0"/>
              <a:t> 2 Matrix Multiply</a:t>
            </a:r>
            <a:br>
              <a:rPr lang="en-US" dirty="0" smtClean="0"/>
            </a:br>
            <a:r>
              <a:rPr lang="en-US" dirty="0" smtClean="0"/>
              <a:t>(Part 2 of 2)</a:t>
            </a:r>
            <a:endParaRPr lang="en-US" dirty="0"/>
          </a:p>
        </p:txBody>
      </p:sp>
      <p:sp>
        <p:nvSpPr>
          <p:cNvPr id="13" name="Content Placeholder 12"/>
          <p:cNvSpPr>
            <a:spLocks noGrp="1"/>
          </p:cNvSpPr>
          <p:nvPr>
            <p:ph sz="half" idx="1"/>
          </p:nvPr>
        </p:nvSpPr>
        <p:spPr>
          <a:xfrm>
            <a:off x="451554" y="1600200"/>
            <a:ext cx="4270022" cy="4525963"/>
          </a:xfrm>
        </p:spPr>
        <p:txBody>
          <a:bodyPr>
            <a:noAutofit/>
          </a:bodyPr>
          <a:lstStyle/>
          <a:p>
            <a:pPr>
              <a:lnSpc>
                <a:spcPct val="80000"/>
              </a:lnSpc>
              <a:buNone/>
            </a:pPr>
            <a:r>
              <a:rPr lang="en-US" sz="1400" i="1" dirty="0" smtClean="0"/>
              <a:t>// used aligned loads to set</a:t>
            </a:r>
          </a:p>
          <a:p>
            <a:pPr>
              <a:lnSpc>
                <a:spcPct val="80000"/>
              </a:lnSpc>
              <a:buNone/>
            </a:pPr>
            <a:r>
              <a:rPr lang="en-US" sz="1400" i="1" dirty="0" smtClean="0"/>
              <a:t>    // c1 = [c_11 | c_21]</a:t>
            </a:r>
          </a:p>
          <a:p>
            <a:pPr>
              <a:lnSpc>
                <a:spcPct val="80000"/>
              </a:lnSpc>
              <a:buNone/>
            </a:pPr>
            <a:r>
              <a:rPr lang="en-US" sz="1400" dirty="0" smtClean="0"/>
              <a:t>    c1 = _mm_load_pd(C+0*</a:t>
            </a:r>
            <a:r>
              <a:rPr lang="en-US" sz="1400" dirty="0" err="1" smtClean="0"/>
              <a:t>lda</a:t>
            </a:r>
            <a:r>
              <a:rPr lang="en-US" sz="1400" dirty="0" smtClean="0"/>
              <a:t>);</a:t>
            </a:r>
          </a:p>
          <a:p>
            <a:pPr>
              <a:lnSpc>
                <a:spcPct val="80000"/>
              </a:lnSpc>
              <a:buNone/>
            </a:pPr>
            <a:r>
              <a:rPr lang="en-US" sz="1400" i="1" dirty="0" smtClean="0"/>
              <a:t>    // c2 = [c_12 | c_22]</a:t>
            </a:r>
          </a:p>
          <a:p>
            <a:pPr>
              <a:lnSpc>
                <a:spcPct val="80000"/>
              </a:lnSpc>
              <a:buNone/>
            </a:pPr>
            <a:r>
              <a:rPr lang="en-US" sz="1400" dirty="0" smtClean="0"/>
              <a:t>    c2 = _mm_load_pd(C+1*</a:t>
            </a:r>
            <a:r>
              <a:rPr lang="en-US" sz="1400" dirty="0" err="1" smtClean="0"/>
              <a:t>lda</a:t>
            </a:r>
            <a:r>
              <a:rPr lang="en-US" sz="1400" dirty="0" smtClean="0"/>
              <a:t>);</a:t>
            </a:r>
          </a:p>
          <a:p>
            <a:pPr>
              <a:lnSpc>
                <a:spcPct val="80000"/>
              </a:lnSpc>
              <a:buNone/>
            </a:pPr>
            <a:r>
              <a:rPr lang="en-US" sz="1400" dirty="0" smtClean="0"/>
              <a:t>    </a:t>
            </a:r>
          </a:p>
          <a:p>
            <a:pPr>
              <a:lnSpc>
                <a:spcPct val="80000"/>
              </a:lnSpc>
              <a:buNone/>
            </a:pPr>
            <a:r>
              <a:rPr lang="en-US" sz="1400" dirty="0" smtClean="0"/>
              <a:t>    for (</a:t>
            </a:r>
            <a:r>
              <a:rPr lang="en-US" sz="1400" dirty="0" err="1" smtClean="0"/>
              <a:t>i</a:t>
            </a:r>
            <a:r>
              <a:rPr lang="en-US" sz="1400" dirty="0" smtClean="0"/>
              <a:t> = 0; </a:t>
            </a:r>
            <a:r>
              <a:rPr lang="en-US" sz="1400" dirty="0" err="1" smtClean="0"/>
              <a:t>i</a:t>
            </a:r>
            <a:r>
              <a:rPr lang="en-US" sz="1400" dirty="0" smtClean="0"/>
              <a:t> &lt; 2; </a:t>
            </a:r>
            <a:r>
              <a:rPr lang="en-US" sz="1400" dirty="0" err="1" smtClean="0"/>
              <a:t>i</a:t>
            </a:r>
            <a:r>
              <a:rPr lang="en-US" sz="1400" dirty="0" smtClean="0"/>
              <a:t>++) {</a:t>
            </a:r>
          </a:p>
          <a:p>
            <a:pPr>
              <a:lnSpc>
                <a:spcPct val="80000"/>
              </a:lnSpc>
              <a:buNone/>
            </a:pPr>
            <a:r>
              <a:rPr lang="en-US" sz="1400" dirty="0" smtClean="0"/>
              <a:t>	</a:t>
            </a:r>
            <a:r>
              <a:rPr lang="en-US" sz="1400" i="1" dirty="0" smtClean="0"/>
              <a:t>/* a = </a:t>
            </a:r>
          </a:p>
          <a:p>
            <a:pPr>
              <a:lnSpc>
                <a:spcPct val="80000"/>
              </a:lnSpc>
              <a:buNone/>
            </a:pPr>
            <a:r>
              <a:rPr lang="en-US" sz="1400" i="1" dirty="0" smtClean="0"/>
              <a:t>	  </a:t>
            </a:r>
            <a:r>
              <a:rPr lang="en-US" sz="1400" i="1" dirty="0" err="1" smtClean="0"/>
              <a:t>i</a:t>
            </a:r>
            <a:r>
              <a:rPr lang="en-US" sz="1400" i="1" dirty="0" smtClean="0"/>
              <a:t> = 0: [a_11 | a_21]</a:t>
            </a:r>
          </a:p>
          <a:p>
            <a:pPr>
              <a:lnSpc>
                <a:spcPct val="80000"/>
              </a:lnSpc>
              <a:buNone/>
            </a:pPr>
            <a:r>
              <a:rPr lang="en-US" sz="1400" i="1" dirty="0" smtClean="0"/>
              <a:t>	  </a:t>
            </a:r>
            <a:r>
              <a:rPr lang="en-US" sz="1400" i="1" dirty="0" err="1" smtClean="0"/>
              <a:t>i</a:t>
            </a:r>
            <a:r>
              <a:rPr lang="en-US" sz="1400" i="1" dirty="0" smtClean="0"/>
              <a:t> = 1: [a_12 | a_22]</a:t>
            </a:r>
          </a:p>
          <a:p>
            <a:pPr>
              <a:lnSpc>
                <a:spcPct val="80000"/>
              </a:lnSpc>
              <a:buNone/>
            </a:pPr>
            <a:r>
              <a:rPr lang="en-US" sz="1400" i="1" dirty="0" smtClean="0"/>
              <a:t>	 */</a:t>
            </a:r>
          </a:p>
          <a:p>
            <a:pPr>
              <a:lnSpc>
                <a:spcPct val="80000"/>
              </a:lnSpc>
              <a:buNone/>
            </a:pPr>
            <a:r>
              <a:rPr lang="en-US" sz="1400" dirty="0" smtClean="0"/>
              <a:t>	a = _</a:t>
            </a:r>
            <a:r>
              <a:rPr lang="en-US" sz="1400" dirty="0" err="1" smtClean="0"/>
              <a:t>mm_load_pd(A+i</a:t>
            </a:r>
            <a:r>
              <a:rPr lang="en-US" sz="1400" dirty="0" smtClean="0"/>
              <a:t>*</a:t>
            </a:r>
            <a:r>
              <a:rPr lang="en-US" sz="1400" dirty="0" err="1" smtClean="0"/>
              <a:t>lda</a:t>
            </a:r>
            <a:r>
              <a:rPr lang="en-US" sz="1400" dirty="0" smtClean="0"/>
              <a:t>);</a:t>
            </a:r>
          </a:p>
          <a:p>
            <a:pPr>
              <a:lnSpc>
                <a:spcPct val="80000"/>
              </a:lnSpc>
              <a:buNone/>
            </a:pPr>
            <a:r>
              <a:rPr lang="en-US" sz="1400" dirty="0" smtClean="0"/>
              <a:t>	</a:t>
            </a:r>
            <a:r>
              <a:rPr lang="en-US" sz="1400" i="1" dirty="0" smtClean="0"/>
              <a:t>/* b1 = </a:t>
            </a:r>
          </a:p>
          <a:p>
            <a:pPr>
              <a:lnSpc>
                <a:spcPct val="80000"/>
              </a:lnSpc>
              <a:buNone/>
            </a:pPr>
            <a:r>
              <a:rPr lang="en-US" sz="1400" i="1" dirty="0" smtClean="0"/>
              <a:t>	  </a:t>
            </a:r>
            <a:r>
              <a:rPr lang="en-US" sz="1400" i="1" dirty="0" err="1" smtClean="0"/>
              <a:t>i</a:t>
            </a:r>
            <a:r>
              <a:rPr lang="en-US" sz="1400" i="1" dirty="0" smtClean="0"/>
              <a:t> = 0: [b_11 | b_11]</a:t>
            </a:r>
          </a:p>
          <a:p>
            <a:pPr>
              <a:lnSpc>
                <a:spcPct val="80000"/>
              </a:lnSpc>
              <a:buNone/>
            </a:pPr>
            <a:r>
              <a:rPr lang="en-US" sz="1400" i="1" dirty="0" smtClean="0"/>
              <a:t>	  </a:t>
            </a:r>
            <a:r>
              <a:rPr lang="en-US" sz="1400" i="1" dirty="0" err="1" smtClean="0"/>
              <a:t>i</a:t>
            </a:r>
            <a:r>
              <a:rPr lang="en-US" sz="1400" i="1" dirty="0" smtClean="0"/>
              <a:t> = 1: [b_21 | b_21]</a:t>
            </a:r>
          </a:p>
          <a:p>
            <a:pPr>
              <a:lnSpc>
                <a:spcPct val="80000"/>
              </a:lnSpc>
              <a:buNone/>
            </a:pPr>
            <a:r>
              <a:rPr lang="en-US" sz="1400" i="1" dirty="0" smtClean="0"/>
              <a:t>	 */</a:t>
            </a:r>
          </a:p>
          <a:p>
            <a:pPr>
              <a:lnSpc>
                <a:spcPct val="80000"/>
              </a:lnSpc>
              <a:buNone/>
            </a:pPr>
            <a:r>
              <a:rPr lang="en-US" sz="1400" dirty="0" smtClean="0"/>
              <a:t>	b1 = _mm_load1_pd(B+i+0*</a:t>
            </a:r>
            <a:r>
              <a:rPr lang="en-US" sz="1400" dirty="0" err="1" smtClean="0"/>
              <a:t>lda</a:t>
            </a:r>
            <a:r>
              <a:rPr lang="en-US" sz="1400" dirty="0" smtClean="0"/>
              <a:t>);</a:t>
            </a:r>
          </a:p>
          <a:p>
            <a:pPr>
              <a:lnSpc>
                <a:spcPct val="80000"/>
              </a:lnSpc>
              <a:buNone/>
            </a:pPr>
            <a:r>
              <a:rPr lang="en-US" sz="1400" dirty="0" smtClean="0"/>
              <a:t>	</a:t>
            </a:r>
            <a:r>
              <a:rPr lang="en-US" sz="1400" i="1" dirty="0" smtClean="0"/>
              <a:t>/* b2 = </a:t>
            </a:r>
          </a:p>
          <a:p>
            <a:pPr>
              <a:lnSpc>
                <a:spcPct val="80000"/>
              </a:lnSpc>
              <a:buNone/>
            </a:pPr>
            <a:r>
              <a:rPr lang="en-US" sz="1400" i="1" dirty="0" smtClean="0"/>
              <a:t>	  </a:t>
            </a:r>
            <a:r>
              <a:rPr lang="en-US" sz="1400" i="1" dirty="0" err="1" smtClean="0"/>
              <a:t>i</a:t>
            </a:r>
            <a:r>
              <a:rPr lang="en-US" sz="1400" i="1" dirty="0" smtClean="0"/>
              <a:t> = 0: [b_12 | b_12]</a:t>
            </a:r>
          </a:p>
          <a:p>
            <a:pPr>
              <a:lnSpc>
                <a:spcPct val="80000"/>
              </a:lnSpc>
              <a:buNone/>
            </a:pPr>
            <a:r>
              <a:rPr lang="en-US" sz="1400" i="1" dirty="0" smtClean="0"/>
              <a:t>	  </a:t>
            </a:r>
            <a:r>
              <a:rPr lang="en-US" sz="1400" i="1" dirty="0" err="1" smtClean="0"/>
              <a:t>i</a:t>
            </a:r>
            <a:r>
              <a:rPr lang="en-US" sz="1400" i="1" dirty="0" smtClean="0"/>
              <a:t> = 1: [b_22 | b_22]</a:t>
            </a:r>
          </a:p>
          <a:p>
            <a:pPr>
              <a:lnSpc>
                <a:spcPct val="80000"/>
              </a:lnSpc>
              <a:buNone/>
            </a:pPr>
            <a:r>
              <a:rPr lang="en-US" sz="1400" i="1" dirty="0" smtClean="0"/>
              <a:t>	 */</a:t>
            </a:r>
          </a:p>
          <a:p>
            <a:pPr>
              <a:lnSpc>
                <a:spcPct val="80000"/>
              </a:lnSpc>
              <a:buNone/>
            </a:pPr>
            <a:r>
              <a:rPr lang="en-US" sz="1400" dirty="0" smtClean="0"/>
              <a:t>	b2 = _mm_load1_pd(B+i+1*</a:t>
            </a:r>
            <a:r>
              <a:rPr lang="en-US" sz="1400" dirty="0" err="1" smtClean="0"/>
              <a:t>lda</a:t>
            </a:r>
            <a:r>
              <a:rPr lang="en-US" sz="1400" dirty="0" smtClean="0"/>
              <a:t>);</a:t>
            </a:r>
          </a:p>
          <a:p>
            <a:pPr>
              <a:lnSpc>
                <a:spcPct val="85000"/>
              </a:lnSpc>
              <a:buNone/>
            </a:pPr>
            <a:r>
              <a:rPr lang="en-US" sz="1400" dirty="0" smtClean="0"/>
              <a:t>	</a:t>
            </a:r>
          </a:p>
          <a:p>
            <a:pPr>
              <a:lnSpc>
                <a:spcPct val="85000"/>
              </a:lnSpc>
              <a:buNone/>
            </a:pPr>
            <a:endParaRPr lang="en-US" sz="1400" dirty="0" smtClean="0"/>
          </a:p>
        </p:txBody>
      </p:sp>
      <p:sp>
        <p:nvSpPr>
          <p:cNvPr id="14" name="Content Placeholder 13"/>
          <p:cNvSpPr>
            <a:spLocks noGrp="1"/>
          </p:cNvSpPr>
          <p:nvPr>
            <p:ph sz="half" idx="2"/>
          </p:nvPr>
        </p:nvSpPr>
        <p:spPr>
          <a:xfrm>
            <a:off x="4648200" y="1600200"/>
            <a:ext cx="4038600" cy="5017911"/>
          </a:xfrm>
        </p:spPr>
        <p:txBody>
          <a:bodyPr>
            <a:normAutofit fontScale="62500" lnSpcReduction="20000"/>
          </a:bodyPr>
          <a:lstStyle/>
          <a:p>
            <a:pPr>
              <a:lnSpc>
                <a:spcPct val="110000"/>
              </a:lnSpc>
              <a:buNone/>
            </a:pPr>
            <a:r>
              <a:rPr lang="en-US" sz="2240" i="1" dirty="0" smtClean="0"/>
              <a:t>        /* c1 = </a:t>
            </a:r>
          </a:p>
          <a:p>
            <a:pPr>
              <a:lnSpc>
                <a:spcPct val="110000"/>
              </a:lnSpc>
              <a:buNone/>
            </a:pPr>
            <a:r>
              <a:rPr lang="en-US" sz="2240" i="1" dirty="0" smtClean="0"/>
              <a:t>	  </a:t>
            </a:r>
            <a:r>
              <a:rPr lang="en-US" sz="2240" i="1" dirty="0" err="1" smtClean="0"/>
              <a:t>i</a:t>
            </a:r>
            <a:r>
              <a:rPr lang="en-US" sz="2240" i="1" dirty="0" smtClean="0"/>
              <a:t> = 0: [c_11 + a_11*b_11 | c_21 + a_21*b_11]</a:t>
            </a:r>
          </a:p>
          <a:p>
            <a:pPr>
              <a:lnSpc>
                <a:spcPct val="110000"/>
              </a:lnSpc>
              <a:buNone/>
            </a:pPr>
            <a:r>
              <a:rPr lang="en-US" sz="2240" i="1" dirty="0" smtClean="0"/>
              <a:t>	  </a:t>
            </a:r>
            <a:r>
              <a:rPr lang="en-US" sz="2240" i="1" dirty="0" err="1" smtClean="0"/>
              <a:t>i</a:t>
            </a:r>
            <a:r>
              <a:rPr lang="en-US" sz="2240" i="1" dirty="0" smtClean="0"/>
              <a:t> = 1: [c_11 + a_21*b_21 | c_21 + a_22*b_21]</a:t>
            </a:r>
          </a:p>
          <a:p>
            <a:pPr>
              <a:lnSpc>
                <a:spcPct val="110000"/>
              </a:lnSpc>
              <a:buNone/>
            </a:pPr>
            <a:r>
              <a:rPr lang="en-US" sz="2240" i="1" dirty="0" smtClean="0"/>
              <a:t>	*/</a:t>
            </a:r>
          </a:p>
          <a:p>
            <a:pPr>
              <a:lnSpc>
                <a:spcPct val="110000"/>
              </a:lnSpc>
              <a:buNone/>
            </a:pPr>
            <a:r>
              <a:rPr lang="en-US" sz="2240" dirty="0" smtClean="0"/>
              <a:t>	c1 = _mm_add_pd(c1,_mm_mul_pd(a,b1));</a:t>
            </a:r>
          </a:p>
          <a:p>
            <a:pPr>
              <a:lnSpc>
                <a:spcPct val="110000"/>
              </a:lnSpc>
              <a:buNone/>
            </a:pPr>
            <a:r>
              <a:rPr lang="en-US" sz="2240" dirty="0" smtClean="0"/>
              <a:t>	</a:t>
            </a:r>
            <a:r>
              <a:rPr lang="en-US" sz="2240" i="1" dirty="0" smtClean="0"/>
              <a:t>/* c2 = </a:t>
            </a:r>
          </a:p>
          <a:p>
            <a:pPr>
              <a:lnSpc>
                <a:spcPct val="110000"/>
              </a:lnSpc>
              <a:buNone/>
            </a:pPr>
            <a:r>
              <a:rPr lang="en-US" sz="2240" i="1" dirty="0" smtClean="0"/>
              <a:t>	  </a:t>
            </a:r>
            <a:r>
              <a:rPr lang="en-US" sz="2240" i="1" dirty="0" err="1" smtClean="0"/>
              <a:t>i</a:t>
            </a:r>
            <a:r>
              <a:rPr lang="en-US" sz="2240" i="1" dirty="0" smtClean="0"/>
              <a:t> = 0: [c_12 + a_11*b_12 | c_22 + a_21*b_12]</a:t>
            </a:r>
          </a:p>
          <a:p>
            <a:pPr>
              <a:lnSpc>
                <a:spcPct val="110000"/>
              </a:lnSpc>
              <a:buNone/>
            </a:pPr>
            <a:r>
              <a:rPr lang="en-US" sz="2240" i="1" dirty="0" smtClean="0"/>
              <a:t>	  </a:t>
            </a:r>
            <a:r>
              <a:rPr lang="en-US" sz="2240" i="1" dirty="0" err="1" smtClean="0"/>
              <a:t>i</a:t>
            </a:r>
            <a:r>
              <a:rPr lang="en-US" sz="2240" i="1" dirty="0" smtClean="0"/>
              <a:t> = 1: [c_12 + a_21*b_22 | c_22 + a_22*b_22]</a:t>
            </a:r>
          </a:p>
          <a:p>
            <a:pPr>
              <a:lnSpc>
                <a:spcPct val="110000"/>
              </a:lnSpc>
              <a:buNone/>
            </a:pPr>
            <a:r>
              <a:rPr lang="en-US" sz="2240" i="1" dirty="0" smtClean="0"/>
              <a:t>	*/</a:t>
            </a:r>
          </a:p>
          <a:p>
            <a:pPr>
              <a:lnSpc>
                <a:spcPct val="110000"/>
              </a:lnSpc>
              <a:buNone/>
            </a:pPr>
            <a:r>
              <a:rPr lang="en-US" sz="2240" dirty="0" smtClean="0"/>
              <a:t>	c2 = _mm_add_pd(c2,_mm_mul_pd(a,b2));       </a:t>
            </a:r>
          </a:p>
          <a:p>
            <a:pPr>
              <a:lnSpc>
                <a:spcPct val="110000"/>
              </a:lnSpc>
              <a:buNone/>
            </a:pPr>
            <a:r>
              <a:rPr lang="en-US" sz="2240" dirty="0" smtClean="0"/>
              <a:t>    }</a:t>
            </a:r>
          </a:p>
          <a:p>
            <a:pPr>
              <a:lnSpc>
                <a:spcPct val="110000"/>
              </a:lnSpc>
              <a:buNone/>
            </a:pPr>
            <a:endParaRPr lang="en-US" sz="2240" dirty="0" smtClean="0"/>
          </a:p>
          <a:p>
            <a:pPr>
              <a:lnSpc>
                <a:spcPct val="110000"/>
              </a:lnSpc>
              <a:buNone/>
            </a:pPr>
            <a:r>
              <a:rPr lang="en-US" sz="2240" i="1" dirty="0" smtClean="0"/>
              <a:t>    // store c1,c2 back into C for completion</a:t>
            </a:r>
          </a:p>
          <a:p>
            <a:pPr>
              <a:lnSpc>
                <a:spcPct val="110000"/>
              </a:lnSpc>
              <a:buNone/>
            </a:pPr>
            <a:r>
              <a:rPr lang="en-US" sz="2240" dirty="0" smtClean="0"/>
              <a:t>    _mm_store_pd(C+0*lda,c1);</a:t>
            </a:r>
          </a:p>
          <a:p>
            <a:pPr>
              <a:lnSpc>
                <a:spcPct val="110000"/>
              </a:lnSpc>
              <a:buNone/>
            </a:pPr>
            <a:r>
              <a:rPr lang="en-US" sz="2240" dirty="0" smtClean="0"/>
              <a:t>    _mm_store_pd(C+1*lda,c2);</a:t>
            </a:r>
          </a:p>
          <a:p>
            <a:pPr>
              <a:lnSpc>
                <a:spcPct val="110000"/>
              </a:lnSpc>
              <a:buNone/>
            </a:pPr>
            <a:endParaRPr lang="en-US" sz="2240" dirty="0" smtClean="0"/>
          </a:p>
          <a:p>
            <a:pPr>
              <a:lnSpc>
                <a:spcPct val="110000"/>
              </a:lnSpc>
              <a:buNone/>
            </a:pPr>
            <a:r>
              <a:rPr lang="en-US" sz="2240" i="1" dirty="0" smtClean="0"/>
              <a:t>    // print C</a:t>
            </a:r>
          </a:p>
          <a:p>
            <a:pPr>
              <a:lnSpc>
                <a:spcPct val="110000"/>
              </a:lnSpc>
              <a:buNone/>
            </a:pPr>
            <a:r>
              <a:rPr lang="en-US" sz="2240" dirty="0" smtClean="0"/>
              <a:t>    printf("%g,%g\n%g,%g\n",C[0],C[2],C[1],C[3]);</a:t>
            </a:r>
          </a:p>
          <a:p>
            <a:pPr>
              <a:lnSpc>
                <a:spcPct val="110000"/>
              </a:lnSpc>
              <a:buNone/>
            </a:pPr>
            <a:r>
              <a:rPr lang="en-US" sz="2240" dirty="0" smtClean="0"/>
              <a:t>    return 0;</a:t>
            </a:r>
          </a:p>
          <a:p>
            <a:pPr>
              <a:buNone/>
            </a:pPr>
            <a:r>
              <a:rPr lang="en-US" sz="2240" dirty="0" smtClean="0"/>
              <a:t>}</a:t>
            </a:r>
          </a:p>
          <a:p>
            <a:pPr>
              <a:buNone/>
            </a:pPr>
            <a:endParaRPr lang="en-US" sz="1806" dirty="0" smtClean="0"/>
          </a:p>
          <a:p>
            <a:pPr>
              <a:buNone/>
            </a:pPr>
            <a:endParaRPr lang="en-US" sz="1400" dirty="0"/>
          </a:p>
        </p:txBody>
      </p:sp>
      <p:sp>
        <p:nvSpPr>
          <p:cNvPr id="4" name="Date Placeholder 3"/>
          <p:cNvSpPr>
            <a:spLocks noGrp="1"/>
          </p:cNvSpPr>
          <p:nvPr>
            <p:ph type="dt" sz="half" idx="10"/>
          </p:nvPr>
        </p:nvSpPr>
        <p:spPr/>
        <p:txBody>
          <a:bodyPr/>
          <a:lstStyle/>
          <a:p>
            <a:fld id="{62403153-A524-2449-B293-A417C7DE2468}" type="datetime1">
              <a:rPr lang="en-US" smtClean="0"/>
              <a:pPr/>
              <a:t>10/11/11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16</a:t>
            </a:fld>
            <a:endParaRPr lang="en-US" dirty="0"/>
          </a:p>
        </p:txBody>
      </p:sp>
      <p:cxnSp>
        <p:nvCxnSpPr>
          <p:cNvPr id="8" name="Straight Connector 7"/>
          <p:cNvCxnSpPr/>
          <p:nvPr/>
        </p:nvCxnSpPr>
        <p:spPr>
          <a:xfrm rot="16200000" flipH="1">
            <a:off x="2072590" y="3909861"/>
            <a:ext cx="4712825" cy="2099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2942274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441" y="0"/>
            <a:ext cx="8229600" cy="1143000"/>
          </a:xfrm>
        </p:spPr>
        <p:txBody>
          <a:bodyPr/>
          <a:lstStyle/>
          <a:p>
            <a:r>
              <a:rPr lang="en-US" dirty="0" smtClean="0"/>
              <a:t>Inner loop from </a:t>
            </a:r>
            <a:r>
              <a:rPr lang="en-US" dirty="0" err="1" smtClean="0"/>
              <a:t>gcc</a:t>
            </a:r>
            <a:r>
              <a:rPr lang="en-US" dirty="0" smtClean="0"/>
              <a:t> –O -S</a:t>
            </a:r>
            <a:endParaRPr lang="en-US" dirty="0"/>
          </a:p>
        </p:txBody>
      </p:sp>
      <p:sp>
        <p:nvSpPr>
          <p:cNvPr id="8" name="Content Placeholder 7"/>
          <p:cNvSpPr>
            <a:spLocks noGrp="1"/>
          </p:cNvSpPr>
          <p:nvPr>
            <p:ph idx="1"/>
          </p:nvPr>
        </p:nvSpPr>
        <p:spPr>
          <a:xfrm>
            <a:off x="211660" y="1188662"/>
            <a:ext cx="8932340" cy="5254860"/>
          </a:xfrm>
        </p:spPr>
        <p:txBody>
          <a:bodyPr>
            <a:normAutofit fontScale="77500" lnSpcReduction="20000"/>
          </a:bodyPr>
          <a:lstStyle/>
          <a:p>
            <a:pPr marL="458788" indent="-458788">
              <a:buNone/>
              <a:tabLst>
                <a:tab pos="1835150" algn="l"/>
                <a:tab pos="4573588" algn="l"/>
              </a:tabLst>
            </a:pPr>
            <a:r>
              <a:rPr lang="en-US" dirty="0" smtClean="0"/>
              <a:t>L2:	</a:t>
            </a:r>
            <a:r>
              <a:rPr lang="en-US" dirty="0" err="1" smtClean="0"/>
              <a:t>movapd</a:t>
            </a:r>
            <a:r>
              <a:rPr lang="en-US" dirty="0" smtClean="0"/>
              <a:t>	(%</a:t>
            </a:r>
            <a:r>
              <a:rPr lang="en-US" dirty="0" err="1" smtClean="0"/>
              <a:t>rax,%rsi</a:t>
            </a:r>
            <a:r>
              <a:rPr lang="en-US" dirty="0" smtClean="0"/>
              <a:t>), %xmm1	//Load  aligned A[i,i+1]-&gt;m1</a:t>
            </a:r>
          </a:p>
          <a:p>
            <a:pPr marL="458788" indent="-458788">
              <a:buNone/>
              <a:tabLst>
                <a:tab pos="1835150" algn="l"/>
                <a:tab pos="4573588" algn="l"/>
              </a:tabLst>
            </a:pPr>
            <a:r>
              <a:rPr lang="en-US" dirty="0" smtClean="0"/>
              <a:t>	</a:t>
            </a:r>
            <a:r>
              <a:rPr lang="en-US" dirty="0" err="1" smtClean="0"/>
              <a:t>movddup</a:t>
            </a:r>
            <a:r>
              <a:rPr lang="en-US" dirty="0" smtClean="0"/>
              <a:t>	(%</a:t>
            </a:r>
            <a:r>
              <a:rPr lang="en-US" dirty="0" err="1" smtClean="0"/>
              <a:t>rdx</a:t>
            </a:r>
            <a:r>
              <a:rPr lang="en-US" dirty="0" smtClean="0"/>
              <a:t>), %xmm0	//Load </a:t>
            </a:r>
            <a:r>
              <a:rPr lang="en-US" dirty="0" err="1" smtClean="0"/>
              <a:t>B[j</a:t>
            </a:r>
            <a:r>
              <a:rPr lang="en-US" dirty="0" smtClean="0"/>
              <a:t>], duplicate-&gt;m0</a:t>
            </a:r>
          </a:p>
          <a:p>
            <a:pPr marL="458788" indent="-458788">
              <a:buNone/>
              <a:tabLst>
                <a:tab pos="1835150" algn="l"/>
                <a:tab pos="4573588" algn="l"/>
              </a:tabLst>
            </a:pPr>
            <a:r>
              <a:rPr lang="en-US" dirty="0" smtClean="0"/>
              <a:t>	</a:t>
            </a:r>
            <a:r>
              <a:rPr lang="en-US" dirty="0" err="1" smtClean="0"/>
              <a:t>mulpd</a:t>
            </a:r>
            <a:r>
              <a:rPr lang="en-US" dirty="0" smtClean="0"/>
              <a:t>	%xmm1, %xmm0	//Multiply m0*m1-&gt;m0</a:t>
            </a:r>
          </a:p>
          <a:p>
            <a:pPr marL="458788" indent="-458788">
              <a:buNone/>
              <a:tabLst>
                <a:tab pos="1835150" algn="l"/>
                <a:tab pos="4573588" algn="l"/>
              </a:tabLst>
            </a:pPr>
            <a:r>
              <a:rPr lang="en-US" dirty="0" smtClean="0"/>
              <a:t>	</a:t>
            </a:r>
            <a:r>
              <a:rPr lang="en-US" dirty="0" err="1" smtClean="0"/>
              <a:t>addpd</a:t>
            </a:r>
            <a:r>
              <a:rPr lang="en-US" dirty="0" smtClean="0"/>
              <a:t>	%xmm0, %xmm3	//Add m0+m3-&gt;m3</a:t>
            </a:r>
          </a:p>
          <a:p>
            <a:pPr marL="458788" indent="-458788">
              <a:buNone/>
              <a:tabLst>
                <a:tab pos="1835150" algn="l"/>
                <a:tab pos="4573588" algn="l"/>
              </a:tabLst>
            </a:pPr>
            <a:r>
              <a:rPr lang="en-US" dirty="0" smtClean="0"/>
              <a:t>	</a:t>
            </a:r>
            <a:r>
              <a:rPr lang="en-US" dirty="0" err="1" smtClean="0"/>
              <a:t>movddup</a:t>
            </a:r>
            <a:r>
              <a:rPr lang="en-US" dirty="0" smtClean="0"/>
              <a:t>	16(%rdx), %xmm0	//Load B[j+1], duplicate-&gt;m0</a:t>
            </a:r>
          </a:p>
          <a:p>
            <a:pPr marL="458788" indent="-458788">
              <a:buNone/>
              <a:tabLst>
                <a:tab pos="1835150" algn="l"/>
                <a:tab pos="4573588" algn="l"/>
              </a:tabLst>
            </a:pPr>
            <a:r>
              <a:rPr lang="en-US" dirty="0" smtClean="0"/>
              <a:t>	</a:t>
            </a:r>
            <a:r>
              <a:rPr lang="en-US" dirty="0" err="1" smtClean="0"/>
              <a:t>mulpd</a:t>
            </a:r>
            <a:r>
              <a:rPr lang="en-US" dirty="0" smtClean="0"/>
              <a:t>	%xmm0, %xmm1	//Multiply m0*m1-&gt;m1</a:t>
            </a:r>
          </a:p>
          <a:p>
            <a:pPr marL="458788" indent="-458788">
              <a:buNone/>
              <a:tabLst>
                <a:tab pos="1835150" algn="l"/>
                <a:tab pos="4573588" algn="l"/>
              </a:tabLst>
            </a:pPr>
            <a:r>
              <a:rPr lang="en-US" dirty="0" smtClean="0"/>
              <a:t>	</a:t>
            </a:r>
            <a:r>
              <a:rPr lang="en-US" dirty="0" err="1" smtClean="0"/>
              <a:t>addpd</a:t>
            </a:r>
            <a:r>
              <a:rPr lang="en-US" dirty="0" smtClean="0"/>
              <a:t>	%xmm1, %xmm2	//Add m1+m2-&gt;m2</a:t>
            </a:r>
          </a:p>
          <a:p>
            <a:pPr marL="458788" indent="-458788">
              <a:buNone/>
              <a:tabLst>
                <a:tab pos="1835150" algn="l"/>
                <a:tab pos="4573588" algn="l"/>
              </a:tabLst>
            </a:pPr>
            <a:r>
              <a:rPr lang="en-US" dirty="0" smtClean="0"/>
              <a:t>	</a:t>
            </a:r>
            <a:r>
              <a:rPr lang="en-US" dirty="0" err="1" smtClean="0"/>
              <a:t>addq</a:t>
            </a:r>
            <a:r>
              <a:rPr lang="en-US" dirty="0" smtClean="0"/>
              <a:t>	$16, %</a:t>
            </a:r>
            <a:r>
              <a:rPr lang="en-US" dirty="0" err="1" smtClean="0"/>
              <a:t>rax</a:t>
            </a:r>
            <a:r>
              <a:rPr lang="en-US" dirty="0" smtClean="0"/>
              <a:t>	// rax+16 -&gt; </a:t>
            </a:r>
            <a:r>
              <a:rPr lang="en-US" dirty="0" err="1" smtClean="0"/>
              <a:t>rax</a:t>
            </a:r>
            <a:r>
              <a:rPr lang="en-US" dirty="0" smtClean="0"/>
              <a:t> (</a:t>
            </a:r>
            <a:r>
              <a:rPr lang="en-US" dirty="0" err="1" smtClean="0"/>
              <a:t>i</a:t>
            </a:r>
            <a:r>
              <a:rPr lang="en-US" dirty="0" smtClean="0"/>
              <a:t>+=2)</a:t>
            </a:r>
          </a:p>
          <a:p>
            <a:pPr marL="458788" indent="-458788">
              <a:buNone/>
              <a:tabLst>
                <a:tab pos="1835150" algn="l"/>
                <a:tab pos="4573588" algn="l"/>
              </a:tabLst>
            </a:pPr>
            <a:r>
              <a:rPr lang="en-US" dirty="0" smtClean="0"/>
              <a:t>	</a:t>
            </a:r>
            <a:r>
              <a:rPr lang="en-US" dirty="0" err="1" smtClean="0"/>
              <a:t>addq</a:t>
            </a:r>
            <a:r>
              <a:rPr lang="en-US" dirty="0" smtClean="0"/>
              <a:t>	$8, %</a:t>
            </a:r>
            <a:r>
              <a:rPr lang="en-US" dirty="0" err="1" smtClean="0"/>
              <a:t>rdx</a:t>
            </a:r>
            <a:r>
              <a:rPr lang="en-US" dirty="0" smtClean="0"/>
              <a:t>	// rdx+8 -&gt; </a:t>
            </a:r>
            <a:r>
              <a:rPr lang="en-US" dirty="0" err="1" smtClean="0"/>
              <a:t>rdx</a:t>
            </a:r>
            <a:r>
              <a:rPr lang="en-US" dirty="0" smtClean="0"/>
              <a:t> (</a:t>
            </a:r>
            <a:r>
              <a:rPr lang="en-US" dirty="0" err="1" smtClean="0"/>
              <a:t>j</a:t>
            </a:r>
            <a:r>
              <a:rPr lang="en-US" dirty="0" smtClean="0"/>
              <a:t>+=1)</a:t>
            </a:r>
          </a:p>
          <a:p>
            <a:pPr marL="458788" indent="-458788">
              <a:buNone/>
              <a:tabLst>
                <a:tab pos="1835150" algn="l"/>
                <a:tab pos="4573588" algn="l"/>
              </a:tabLst>
            </a:pPr>
            <a:r>
              <a:rPr lang="en-US" dirty="0" smtClean="0"/>
              <a:t>	</a:t>
            </a:r>
            <a:r>
              <a:rPr lang="en-US" dirty="0" err="1" smtClean="0"/>
              <a:t>cmpq</a:t>
            </a:r>
            <a:r>
              <a:rPr lang="en-US" dirty="0" smtClean="0"/>
              <a:t>	$32, %</a:t>
            </a:r>
            <a:r>
              <a:rPr lang="en-US" dirty="0" err="1" smtClean="0"/>
              <a:t>rax</a:t>
            </a:r>
            <a:r>
              <a:rPr lang="en-US" dirty="0" smtClean="0"/>
              <a:t>	// </a:t>
            </a:r>
            <a:r>
              <a:rPr lang="en-US" dirty="0" err="1" smtClean="0"/>
              <a:t>rax</a:t>
            </a:r>
            <a:r>
              <a:rPr lang="en-US" dirty="0" smtClean="0"/>
              <a:t> == 32?</a:t>
            </a:r>
          </a:p>
          <a:p>
            <a:pPr marL="458788" indent="-458788">
              <a:buNone/>
              <a:tabLst>
                <a:tab pos="1835150" algn="l"/>
                <a:tab pos="4573588" algn="l"/>
              </a:tabLst>
            </a:pPr>
            <a:r>
              <a:rPr lang="en-US" dirty="0" smtClean="0"/>
              <a:t>	</a:t>
            </a:r>
            <a:r>
              <a:rPr lang="en-US" dirty="0" err="1" smtClean="0"/>
              <a:t>jne</a:t>
            </a:r>
            <a:r>
              <a:rPr lang="en-US" dirty="0" smtClean="0"/>
              <a:t>	L2	// jump to L2 if not equal</a:t>
            </a:r>
          </a:p>
          <a:p>
            <a:pPr marL="458788" indent="-458788">
              <a:buNone/>
              <a:tabLst>
                <a:tab pos="1835150" algn="l"/>
                <a:tab pos="4573588" algn="l"/>
              </a:tabLst>
            </a:pPr>
            <a:r>
              <a:rPr lang="en-US" dirty="0" smtClean="0"/>
              <a:t>	</a:t>
            </a:r>
            <a:r>
              <a:rPr lang="en-US" dirty="0" err="1" smtClean="0"/>
              <a:t>movapd</a:t>
            </a:r>
            <a:r>
              <a:rPr lang="en-US" dirty="0" smtClean="0"/>
              <a:t>	%xmm3, (%</a:t>
            </a:r>
            <a:r>
              <a:rPr lang="en-US" dirty="0" err="1" smtClean="0"/>
              <a:t>rcx</a:t>
            </a:r>
            <a:r>
              <a:rPr lang="en-US" dirty="0" smtClean="0"/>
              <a:t>)	//store aligned m3 into C[k,k+1]</a:t>
            </a:r>
          </a:p>
          <a:p>
            <a:pPr marL="458788" indent="-458788">
              <a:buNone/>
              <a:tabLst>
                <a:tab pos="1835150" algn="l"/>
                <a:tab pos="4573588" algn="l"/>
              </a:tabLst>
            </a:pPr>
            <a:r>
              <a:rPr lang="en-US" dirty="0" smtClean="0"/>
              <a:t>	</a:t>
            </a:r>
            <a:r>
              <a:rPr lang="en-US" dirty="0" err="1" smtClean="0"/>
              <a:t>movapd</a:t>
            </a:r>
            <a:r>
              <a:rPr lang="en-US" dirty="0" smtClean="0"/>
              <a:t>	%xmm2, (%</a:t>
            </a:r>
            <a:r>
              <a:rPr lang="en-US" dirty="0" err="1" smtClean="0"/>
              <a:t>rdi</a:t>
            </a:r>
            <a:r>
              <a:rPr lang="en-US" dirty="0" smtClean="0"/>
              <a:t>)	//store aligned m2 into C[l,l+1]</a:t>
            </a:r>
            <a:endParaRPr lang="en-US" dirty="0"/>
          </a:p>
        </p:txBody>
      </p:sp>
      <p:sp>
        <p:nvSpPr>
          <p:cNvPr id="5" name="Date Placeholder 4"/>
          <p:cNvSpPr>
            <a:spLocks noGrp="1"/>
          </p:cNvSpPr>
          <p:nvPr>
            <p:ph type="dt" sz="half" idx="10"/>
          </p:nvPr>
        </p:nvSpPr>
        <p:spPr/>
        <p:txBody>
          <a:bodyPr/>
          <a:lstStyle/>
          <a:p>
            <a:fld id="{12697D88-71F6-AD4E-A4D5-E4E11A974F56}" type="datetime1">
              <a:rPr lang="en-US" smtClean="0"/>
              <a:pPr/>
              <a:t>10/11/11</a:t>
            </a:fld>
            <a:endParaRPr lang="en-US"/>
          </a:p>
        </p:txBody>
      </p:sp>
      <p:sp>
        <p:nvSpPr>
          <p:cNvPr id="6" name="Footer Placeholder 5"/>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17</a:t>
            </a:fld>
            <a:endParaRPr lang="en-US"/>
          </a:p>
        </p:txBody>
      </p:sp>
    </p:spTree>
    <p:extLst>
      <p:ext uri="{BB962C8B-B14F-4D97-AF65-F5344CB8AC3E}">
        <p14:creationId xmlns:p14="http://schemas.microsoft.com/office/powerpoint/2010/main" val="229064220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5"/>
          <p:cNvPicPr>
            <a:picLocks noChangeAspect="1" noChangeArrowheads="1"/>
          </p:cNvPicPr>
          <p:nvPr/>
        </p:nvPicPr>
        <p:blipFill>
          <a:blip r:embed="rId4"/>
          <a:srcRect/>
          <a:stretch>
            <a:fillRect/>
          </a:stretch>
        </p:blipFill>
        <p:spPr bwMode="auto">
          <a:xfrm>
            <a:off x="8120266" y="2214862"/>
            <a:ext cx="1023734" cy="709634"/>
          </a:xfrm>
          <a:prstGeom prst="rect">
            <a:avLst/>
          </a:prstGeom>
          <a:noFill/>
          <a:ln w="9525">
            <a:noFill/>
            <a:miter lim="800000"/>
            <a:headEnd/>
            <a:tailEnd/>
          </a:ln>
          <a:effectLst/>
        </p:spPr>
      </p:pic>
      <p:sp>
        <p:nvSpPr>
          <p:cNvPr id="26627" name="Rectangle 5"/>
          <p:cNvSpPr>
            <a:spLocks noGrp="1" noChangeArrowheads="1"/>
          </p:cNvSpPr>
          <p:nvPr>
            <p:ph type="title"/>
          </p:nvPr>
        </p:nvSpPr>
        <p:spPr>
          <a:xfrm>
            <a:off x="457200" y="37576"/>
            <a:ext cx="8229600" cy="1143000"/>
          </a:xfrm>
        </p:spPr>
        <p:txBody>
          <a:bodyPr>
            <a:normAutofit/>
          </a:bodyPr>
          <a:lstStyle/>
          <a:p>
            <a:pPr>
              <a:lnSpc>
                <a:spcPct val="85000"/>
              </a:lnSpc>
            </a:pPr>
            <a:r>
              <a:rPr lang="en-US" dirty="0" smtClean="0"/>
              <a:t>You Are Here!</a:t>
            </a:r>
            <a:endParaRPr lang="en-US" dirty="0"/>
          </a:p>
        </p:txBody>
      </p:sp>
      <p:sp>
        <p:nvSpPr>
          <p:cNvPr id="43" name="Content Placeholder 42"/>
          <p:cNvSpPr>
            <a:spLocks noGrp="1"/>
          </p:cNvSpPr>
          <p:nvPr>
            <p:ph sz="half" idx="1"/>
          </p:nvPr>
        </p:nvSpPr>
        <p:spPr>
          <a:xfrm>
            <a:off x="0" y="1387066"/>
            <a:ext cx="3421902" cy="4525963"/>
          </a:xfrm>
        </p:spPr>
        <p:txBody>
          <a:bodyPr>
            <a:noAutofit/>
          </a:bodyPr>
          <a:lstStyle/>
          <a:p>
            <a:pPr>
              <a:lnSpc>
                <a:spcPct val="90000"/>
              </a:lnSpc>
            </a:pPr>
            <a:r>
              <a:rPr lang="en-US" sz="2400" dirty="0" smtClean="0"/>
              <a:t>Parallel Requests</a:t>
            </a:r>
          </a:p>
          <a:p>
            <a:pPr lvl="1">
              <a:lnSpc>
                <a:spcPct val="90000"/>
              </a:lnSpc>
              <a:buNone/>
            </a:pPr>
            <a:r>
              <a:rPr lang="en-US" sz="1800" dirty="0" smtClean="0"/>
              <a:t>Assigned to computer</a:t>
            </a:r>
          </a:p>
          <a:p>
            <a:pPr lvl="1">
              <a:lnSpc>
                <a:spcPct val="90000"/>
              </a:lnSpc>
              <a:buNone/>
            </a:pPr>
            <a:r>
              <a:rPr lang="en-US" sz="1800" dirty="0" smtClean="0"/>
              <a:t>e.g., Search “Katz”</a:t>
            </a:r>
          </a:p>
          <a:p>
            <a:pPr>
              <a:lnSpc>
                <a:spcPct val="90000"/>
              </a:lnSpc>
              <a:buClr>
                <a:schemeClr val="tx1"/>
              </a:buClr>
            </a:pPr>
            <a:r>
              <a:rPr lang="en-US" sz="2400" dirty="0" smtClean="0">
                <a:solidFill>
                  <a:srgbClr val="FF0000"/>
                </a:solidFill>
              </a:rPr>
              <a:t>Parallel Threads</a:t>
            </a:r>
          </a:p>
          <a:p>
            <a:pPr lvl="1">
              <a:lnSpc>
                <a:spcPct val="90000"/>
              </a:lnSpc>
              <a:buNone/>
            </a:pPr>
            <a:r>
              <a:rPr lang="en-US" sz="1800" dirty="0" smtClean="0"/>
              <a:t>Assigned to core</a:t>
            </a:r>
          </a:p>
          <a:p>
            <a:pPr lvl="1">
              <a:lnSpc>
                <a:spcPct val="90000"/>
              </a:lnSpc>
              <a:buNone/>
            </a:pPr>
            <a:r>
              <a:rPr lang="en-US" sz="1800" dirty="0" smtClean="0"/>
              <a:t>e.g., Lookup, Ads</a:t>
            </a:r>
          </a:p>
          <a:p>
            <a:pPr>
              <a:lnSpc>
                <a:spcPct val="90000"/>
              </a:lnSpc>
            </a:pPr>
            <a:r>
              <a:rPr lang="en-US" sz="2400" dirty="0" smtClean="0"/>
              <a:t>Parallel Instructions</a:t>
            </a:r>
          </a:p>
          <a:p>
            <a:pPr lvl="1">
              <a:lnSpc>
                <a:spcPct val="90000"/>
              </a:lnSpc>
              <a:buNone/>
            </a:pPr>
            <a:r>
              <a:rPr lang="en-US" sz="1800" dirty="0" smtClean="0"/>
              <a:t>&gt;1 instruction @ one time</a:t>
            </a:r>
          </a:p>
          <a:p>
            <a:pPr lvl="1">
              <a:lnSpc>
                <a:spcPct val="90000"/>
              </a:lnSpc>
              <a:buNone/>
            </a:pPr>
            <a:r>
              <a:rPr lang="en-US" sz="1800" dirty="0" smtClean="0"/>
              <a:t>e.g., 5 pipelined instructions</a:t>
            </a:r>
          </a:p>
          <a:p>
            <a:pPr>
              <a:lnSpc>
                <a:spcPct val="90000"/>
              </a:lnSpc>
            </a:pPr>
            <a:r>
              <a:rPr lang="en-US" sz="2400" dirty="0" smtClean="0"/>
              <a:t>Parallel Data</a:t>
            </a:r>
          </a:p>
          <a:p>
            <a:pPr lvl="1">
              <a:lnSpc>
                <a:spcPct val="90000"/>
              </a:lnSpc>
              <a:buNone/>
            </a:pPr>
            <a:r>
              <a:rPr lang="en-US" sz="1800" dirty="0" smtClean="0"/>
              <a:t>&gt;1 data item @ one time</a:t>
            </a:r>
          </a:p>
          <a:p>
            <a:pPr lvl="1">
              <a:lnSpc>
                <a:spcPct val="90000"/>
              </a:lnSpc>
              <a:buNone/>
            </a:pPr>
            <a:r>
              <a:rPr lang="en-US" sz="1800" dirty="0" smtClean="0"/>
              <a:t>e.g., Add of 4 pairs of words</a:t>
            </a:r>
          </a:p>
          <a:p>
            <a:pPr>
              <a:lnSpc>
                <a:spcPct val="90000"/>
              </a:lnSpc>
            </a:pPr>
            <a:r>
              <a:rPr lang="en-US" sz="2400" dirty="0" smtClean="0"/>
              <a:t>Hardware descriptions</a:t>
            </a:r>
          </a:p>
          <a:p>
            <a:pPr lvl="1">
              <a:lnSpc>
                <a:spcPct val="90000"/>
              </a:lnSpc>
              <a:buNone/>
            </a:pPr>
            <a:r>
              <a:rPr lang="en-US" sz="1800" dirty="0" smtClean="0"/>
              <a:t>All gates functioning in parallel at same time</a:t>
            </a:r>
          </a:p>
        </p:txBody>
      </p:sp>
      <p:sp>
        <p:nvSpPr>
          <p:cNvPr id="44" name="Date Placeholder 43"/>
          <p:cNvSpPr>
            <a:spLocks noGrp="1"/>
          </p:cNvSpPr>
          <p:nvPr>
            <p:ph type="dt" sz="half" idx="10"/>
          </p:nvPr>
        </p:nvSpPr>
        <p:spPr/>
        <p:txBody>
          <a:bodyPr/>
          <a:lstStyle/>
          <a:p>
            <a:fld id="{B6942317-4E1B-ED48-8226-EFEC044DA418}" type="datetime1">
              <a:rPr lang="en-US" smtClean="0"/>
              <a:t>10/11/11</a:t>
            </a:fld>
            <a:endParaRPr lang="en-US"/>
          </a:p>
        </p:txBody>
      </p:sp>
      <p:sp>
        <p:nvSpPr>
          <p:cNvPr id="46" name="Footer Placeholder 45"/>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45" name="Slide Number Placeholder 44"/>
          <p:cNvSpPr>
            <a:spLocks noGrp="1"/>
          </p:cNvSpPr>
          <p:nvPr>
            <p:ph type="sldNum" sz="quarter" idx="12"/>
          </p:nvPr>
        </p:nvSpPr>
        <p:spPr/>
        <p:txBody>
          <a:bodyPr/>
          <a:lstStyle/>
          <a:p>
            <a:fld id="{3CC63E4C-4642-794D-A2FD-70F6B81535F5}" type="slidenum">
              <a:rPr lang="en-US" smtClean="0"/>
              <a:pPr/>
              <a:t>18</a:t>
            </a:fld>
            <a:endParaRPr lang="en-US"/>
          </a:p>
        </p:txBody>
      </p:sp>
      <p:sp>
        <p:nvSpPr>
          <p:cNvPr id="97" name="TextBox 96"/>
          <p:cNvSpPr txBox="1"/>
          <p:nvPr/>
        </p:nvSpPr>
        <p:spPr>
          <a:xfrm>
            <a:off x="8170342" y="1665638"/>
            <a:ext cx="787395" cy="544765"/>
          </a:xfrm>
          <a:prstGeom prst="rect">
            <a:avLst/>
          </a:prstGeom>
          <a:noFill/>
        </p:spPr>
        <p:txBody>
          <a:bodyPr wrap="none" rtlCol="0">
            <a:spAutoFit/>
          </a:bodyPr>
          <a:lstStyle/>
          <a:p>
            <a:pPr algn="r">
              <a:lnSpc>
                <a:spcPct val="80000"/>
              </a:lnSpc>
            </a:pPr>
            <a:r>
              <a:rPr lang="en-US" dirty="0" smtClean="0"/>
              <a:t>Smart</a:t>
            </a:r>
            <a:br>
              <a:rPr lang="en-US" dirty="0" smtClean="0"/>
            </a:br>
            <a:r>
              <a:rPr lang="en-US" dirty="0" smtClean="0"/>
              <a:t>Phone</a:t>
            </a:r>
            <a:endParaRPr lang="en-US" dirty="0"/>
          </a:p>
        </p:txBody>
      </p:sp>
      <p:sp>
        <p:nvSpPr>
          <p:cNvPr id="118" name="TextBox 117"/>
          <p:cNvSpPr txBox="1"/>
          <p:nvPr/>
        </p:nvSpPr>
        <p:spPr>
          <a:xfrm>
            <a:off x="3916478" y="1665944"/>
            <a:ext cx="1305493" cy="766364"/>
          </a:xfrm>
          <a:prstGeom prst="rect">
            <a:avLst/>
          </a:prstGeom>
          <a:noFill/>
        </p:spPr>
        <p:txBody>
          <a:bodyPr wrap="square" rtlCol="0">
            <a:spAutoFit/>
          </a:bodyPr>
          <a:lstStyle/>
          <a:p>
            <a:pPr algn="r">
              <a:lnSpc>
                <a:spcPct val="80000"/>
              </a:lnSpc>
            </a:pPr>
            <a:r>
              <a:rPr lang="en-US" dirty="0" smtClean="0"/>
              <a:t>Warehouse Scale Computer</a:t>
            </a:r>
            <a:endParaRPr lang="en-US" dirty="0"/>
          </a:p>
        </p:txBody>
      </p:sp>
      <p:cxnSp>
        <p:nvCxnSpPr>
          <p:cNvPr id="168" name="Straight Connector 167"/>
          <p:cNvCxnSpPr/>
          <p:nvPr/>
        </p:nvCxnSpPr>
        <p:spPr>
          <a:xfrm rot="5400000">
            <a:off x="736707" y="3834054"/>
            <a:ext cx="5250171" cy="1588"/>
          </a:xfrm>
          <a:prstGeom prst="line">
            <a:avLst/>
          </a:prstGeom>
          <a:ln w="152400"/>
        </p:spPr>
        <p:style>
          <a:lnRef idx="2">
            <a:schemeClr val="accent1"/>
          </a:lnRef>
          <a:fillRef idx="0">
            <a:schemeClr val="accent1"/>
          </a:fillRef>
          <a:effectRef idx="1">
            <a:schemeClr val="accent1"/>
          </a:effectRef>
          <a:fontRef idx="minor">
            <a:schemeClr val="tx1"/>
          </a:fontRef>
        </p:style>
      </p:cxnSp>
      <p:sp>
        <p:nvSpPr>
          <p:cNvPr id="169" name="TextBox 168"/>
          <p:cNvSpPr txBox="1"/>
          <p:nvPr/>
        </p:nvSpPr>
        <p:spPr>
          <a:xfrm>
            <a:off x="1869899" y="1062860"/>
            <a:ext cx="3176233" cy="461665"/>
          </a:xfrm>
          <a:prstGeom prst="rect">
            <a:avLst/>
          </a:prstGeom>
          <a:noFill/>
        </p:spPr>
        <p:txBody>
          <a:bodyPr wrap="none" rtlCol="0">
            <a:spAutoFit/>
          </a:bodyPr>
          <a:lstStyle/>
          <a:p>
            <a:r>
              <a:rPr lang="en-US" sz="2400" i="1" dirty="0" smtClean="0"/>
              <a:t>Software        Hardware</a:t>
            </a:r>
            <a:endParaRPr lang="en-US" sz="2400" i="1" dirty="0"/>
          </a:p>
        </p:txBody>
      </p:sp>
      <p:sp>
        <p:nvSpPr>
          <p:cNvPr id="171" name="TextBox 170"/>
          <p:cNvSpPr txBox="1"/>
          <p:nvPr/>
        </p:nvSpPr>
        <p:spPr>
          <a:xfrm>
            <a:off x="2559950" y="2275669"/>
            <a:ext cx="1619354" cy="1205458"/>
          </a:xfrm>
          <a:prstGeom prst="rect">
            <a:avLst/>
          </a:prstGeom>
          <a:solidFill>
            <a:schemeClr val="bg1"/>
          </a:solidFill>
        </p:spPr>
        <p:txBody>
          <a:bodyPr wrap="none" rtlCol="0">
            <a:spAutoFit/>
          </a:bodyPr>
          <a:lstStyle/>
          <a:p>
            <a:pPr algn="ctr">
              <a:lnSpc>
                <a:spcPct val="90000"/>
              </a:lnSpc>
            </a:pPr>
            <a:r>
              <a:rPr lang="en-US" sz="2000" i="1" dirty="0" smtClean="0"/>
              <a:t>Harness</a:t>
            </a:r>
            <a:br>
              <a:rPr lang="en-US" sz="2000" i="1" dirty="0" smtClean="0"/>
            </a:br>
            <a:r>
              <a:rPr lang="en-US" sz="2000" i="1" dirty="0" smtClean="0"/>
              <a:t>Parallelism &amp;</a:t>
            </a:r>
          </a:p>
          <a:p>
            <a:pPr algn="ctr">
              <a:lnSpc>
                <a:spcPct val="90000"/>
              </a:lnSpc>
            </a:pPr>
            <a:r>
              <a:rPr lang="en-US" sz="2000" i="1" dirty="0" smtClean="0"/>
              <a:t>Achieve High</a:t>
            </a:r>
            <a:br>
              <a:rPr lang="en-US" sz="2000" i="1" dirty="0" smtClean="0"/>
            </a:br>
            <a:r>
              <a:rPr lang="en-US" sz="2000" i="1" dirty="0" smtClean="0"/>
              <a:t>Performance</a:t>
            </a:r>
            <a:endParaRPr lang="en-US" sz="2000" i="1" dirty="0"/>
          </a:p>
        </p:txBody>
      </p:sp>
      <p:grpSp>
        <p:nvGrpSpPr>
          <p:cNvPr id="2" name="Group 50"/>
          <p:cNvGrpSpPr/>
          <p:nvPr/>
        </p:nvGrpSpPr>
        <p:grpSpPr>
          <a:xfrm>
            <a:off x="5831288" y="5537200"/>
            <a:ext cx="3360062" cy="1289820"/>
            <a:chOff x="5831288" y="5537200"/>
            <a:chExt cx="3360062" cy="1289820"/>
          </a:xfrm>
        </p:grpSpPr>
        <p:sp>
          <p:nvSpPr>
            <p:cNvPr id="166" name="TextBox 165"/>
            <p:cNvSpPr txBox="1"/>
            <p:nvPr/>
          </p:nvSpPr>
          <p:spPr>
            <a:xfrm>
              <a:off x="7942290" y="5985754"/>
              <a:ext cx="1249060" cy="369332"/>
            </a:xfrm>
            <a:prstGeom prst="rect">
              <a:avLst/>
            </a:prstGeom>
            <a:noFill/>
          </p:spPr>
          <p:txBody>
            <a:bodyPr wrap="none" rtlCol="0">
              <a:spAutoFit/>
            </a:bodyPr>
            <a:lstStyle/>
            <a:p>
              <a:r>
                <a:rPr lang="en-US" dirty="0" smtClean="0"/>
                <a:t>Logic Gates</a:t>
              </a:r>
              <a:endParaRPr lang="en-US" dirty="0"/>
            </a:p>
          </p:txBody>
        </p:sp>
        <p:cxnSp>
          <p:nvCxnSpPr>
            <p:cNvPr id="172" name="Straight Connector 171"/>
            <p:cNvCxnSpPr>
              <a:stCxn id="104" idx="2"/>
              <a:endCxn id="177" idx="3"/>
            </p:cNvCxnSpPr>
            <p:nvPr/>
          </p:nvCxnSpPr>
          <p:spPr>
            <a:xfrm flipH="1">
              <a:off x="7920438" y="5537200"/>
              <a:ext cx="54947" cy="581173"/>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4" name="Straight Connector 173"/>
            <p:cNvCxnSpPr>
              <a:stCxn id="104" idx="1"/>
              <a:endCxn id="177" idx="0"/>
            </p:cNvCxnSpPr>
            <p:nvPr/>
          </p:nvCxnSpPr>
          <p:spPr>
            <a:xfrm flipH="1">
              <a:off x="6543773" y="5537200"/>
              <a:ext cx="955786" cy="581173"/>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3" name="Group 177"/>
            <p:cNvGrpSpPr/>
            <p:nvPr/>
          </p:nvGrpSpPr>
          <p:grpSpPr>
            <a:xfrm>
              <a:off x="5831288" y="6109003"/>
              <a:ext cx="2089150" cy="718017"/>
              <a:chOff x="5831288" y="6139983"/>
              <a:chExt cx="2089150" cy="718017"/>
            </a:xfrm>
          </p:grpSpPr>
          <p:graphicFrame>
            <p:nvGraphicFramePr>
              <p:cNvPr id="93186" name="Object 2"/>
              <p:cNvGraphicFramePr>
                <a:graphicFrameLocks noChangeAspect="1"/>
              </p:cNvGraphicFramePr>
              <p:nvPr/>
            </p:nvGraphicFramePr>
            <p:xfrm>
              <a:off x="6560469" y="6139983"/>
              <a:ext cx="1044389" cy="718017"/>
            </p:xfrm>
            <a:graphic>
              <a:graphicData uri="http://schemas.openxmlformats.org/presentationml/2006/ole">
                <mc:AlternateContent xmlns:mc="http://schemas.openxmlformats.org/markup-compatibility/2006">
                  <mc:Choice xmlns:v="urn:schemas-microsoft-com:vml" Requires="v">
                    <p:oleObj spid="_x0000_s1040" name="Image" r:id="rId5" imgW="3492063" imgH="2400000" progId="">
                      <p:embed/>
                    </p:oleObj>
                  </mc:Choice>
                  <mc:Fallback>
                    <p:oleObj name="Image" r:id="rId5" imgW="3492063" imgH="24000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60469" y="6139983"/>
                            <a:ext cx="1044389" cy="718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pic>
                    </p:oleObj>
                  </mc:Fallback>
                </mc:AlternateContent>
              </a:graphicData>
            </a:graphic>
          </p:graphicFrame>
          <p:sp>
            <p:nvSpPr>
              <p:cNvPr id="177" name="Freeform 176"/>
              <p:cNvSpPr/>
              <p:nvPr/>
            </p:nvSpPr>
            <p:spPr>
              <a:xfrm>
                <a:off x="5831288" y="6149353"/>
                <a:ext cx="2089150" cy="708647"/>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dirty="0" smtClean="0">
                    <a:solidFill>
                      <a:srgbClr val="000000"/>
                    </a:solidFill>
                  </a:rPr>
                  <a:t>    </a:t>
                </a:r>
                <a:endParaRPr lang="en-US" dirty="0">
                  <a:solidFill>
                    <a:srgbClr val="000000"/>
                  </a:solidFill>
                </a:endParaRPr>
              </a:p>
            </p:txBody>
          </p:sp>
        </p:grpSp>
      </p:grpSp>
      <p:pic>
        <p:nvPicPr>
          <p:cNvPr id="117" name="Picture 116" descr="cern-racks.jpg"/>
          <p:cNvPicPr>
            <a:picLocks noChangeAspect="1"/>
          </p:cNvPicPr>
          <p:nvPr/>
        </p:nvPicPr>
        <p:blipFill>
          <a:blip r:embed="rId7"/>
          <a:stretch>
            <a:fillRect/>
          </a:stretch>
        </p:blipFill>
        <p:spPr>
          <a:xfrm>
            <a:off x="5173656" y="1334878"/>
            <a:ext cx="2859651" cy="1667628"/>
          </a:xfrm>
          <a:prstGeom prst="rect">
            <a:avLst/>
          </a:prstGeom>
        </p:spPr>
      </p:pic>
      <p:grpSp>
        <p:nvGrpSpPr>
          <p:cNvPr id="4" name="Group 55"/>
          <p:cNvGrpSpPr/>
          <p:nvPr/>
        </p:nvGrpSpPr>
        <p:grpSpPr>
          <a:xfrm>
            <a:off x="3442017" y="2980266"/>
            <a:ext cx="5143176" cy="1625601"/>
            <a:chOff x="3442017" y="2980266"/>
            <a:chExt cx="5143176" cy="1625601"/>
          </a:xfrm>
        </p:grpSpPr>
        <p:grpSp>
          <p:nvGrpSpPr>
            <p:cNvPr id="5" name="Group 53"/>
            <p:cNvGrpSpPr/>
            <p:nvPr/>
          </p:nvGrpSpPr>
          <p:grpSpPr>
            <a:xfrm>
              <a:off x="3442017" y="2980266"/>
              <a:ext cx="5143176" cy="1625601"/>
              <a:chOff x="3442017" y="2980266"/>
              <a:chExt cx="5143176" cy="1625601"/>
            </a:xfrm>
          </p:grpSpPr>
          <p:pic>
            <p:nvPicPr>
              <p:cNvPr id="48" name="Picture 5"/>
              <p:cNvPicPr>
                <a:picLocks noChangeAspect="1"/>
              </p:cNvPicPr>
              <p:nvPr/>
            </p:nvPicPr>
            <p:blipFill>
              <a:blip r:embed="rId8"/>
              <a:srcRect/>
              <a:stretch>
                <a:fillRect/>
              </a:stretch>
            </p:blipFill>
            <p:spPr bwMode="auto">
              <a:xfrm>
                <a:off x="3442017" y="3451864"/>
                <a:ext cx="1792390" cy="856882"/>
              </a:xfrm>
              <a:prstGeom prst="rect">
                <a:avLst/>
              </a:prstGeom>
              <a:noFill/>
              <a:ln w="9525">
                <a:noFill/>
                <a:miter lim="800000"/>
                <a:headEnd/>
                <a:tailEnd/>
              </a:ln>
            </p:spPr>
          </p:pic>
          <p:cxnSp>
            <p:nvCxnSpPr>
              <p:cNvPr id="135" name="Straight Connector 134"/>
              <p:cNvCxnSpPr>
                <a:endCxn id="98" idx="1"/>
              </p:cNvCxnSpPr>
              <p:nvPr/>
            </p:nvCxnSpPr>
            <p:spPr>
              <a:xfrm rot="10800000" flipV="1">
                <a:off x="5432954" y="2980266"/>
                <a:ext cx="1729843" cy="389478"/>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137" name="Straight Connector 136"/>
              <p:cNvCxnSpPr>
                <a:endCxn id="98" idx="0"/>
              </p:cNvCxnSpPr>
              <p:nvPr/>
            </p:nvCxnSpPr>
            <p:spPr>
              <a:xfrm>
                <a:off x="7501460" y="2980267"/>
                <a:ext cx="1083733" cy="389477"/>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grpSp>
            <p:nvGrpSpPr>
              <p:cNvPr id="6" name="Group 144"/>
              <p:cNvGrpSpPr/>
              <p:nvPr/>
            </p:nvGrpSpPr>
            <p:grpSpPr>
              <a:xfrm>
                <a:off x="3894659" y="3369744"/>
                <a:ext cx="4690534" cy="1236123"/>
                <a:chOff x="3539066" y="3369744"/>
                <a:chExt cx="4690534" cy="1236123"/>
              </a:xfrm>
            </p:grpSpPr>
            <p:sp>
              <p:nvSpPr>
                <p:cNvPr id="98" name="Freeform 97"/>
                <p:cNvSpPr/>
                <p:nvPr/>
              </p:nvSpPr>
              <p:spPr>
                <a:xfrm>
                  <a:off x="3539066" y="3369744"/>
                  <a:ext cx="4690534" cy="1236123"/>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Freeform 131"/>
                <p:cNvSpPr/>
                <p:nvPr/>
              </p:nvSpPr>
              <p:spPr>
                <a:xfrm>
                  <a:off x="4758265" y="3454411"/>
                  <a:ext cx="1185333" cy="314727"/>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Core</a:t>
                  </a:r>
                  <a:endParaRPr lang="en-US" dirty="0">
                    <a:solidFill>
                      <a:srgbClr val="FF0000"/>
                    </a:solidFill>
                  </a:endParaRPr>
                </a:p>
              </p:txBody>
            </p:sp>
            <p:sp>
              <p:nvSpPr>
                <p:cNvPr id="133" name="Freeform 132"/>
                <p:cNvSpPr/>
                <p:nvPr/>
              </p:nvSpPr>
              <p:spPr>
                <a:xfrm>
                  <a:off x="6790242" y="3454411"/>
                  <a:ext cx="1185333" cy="314727"/>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Core</a:t>
                  </a:r>
                  <a:endParaRPr lang="en-US" dirty="0">
                    <a:solidFill>
                      <a:srgbClr val="FF0000"/>
                    </a:solidFill>
                  </a:endParaRPr>
                </a:p>
              </p:txBody>
            </p:sp>
            <p:sp>
              <p:nvSpPr>
                <p:cNvPr id="138" name="Rectangle 137"/>
                <p:cNvSpPr/>
                <p:nvPr/>
              </p:nvSpPr>
              <p:spPr>
                <a:xfrm>
                  <a:off x="6242320" y="3413668"/>
                  <a:ext cx="344039" cy="369332"/>
                </a:xfrm>
                <a:prstGeom prst="rect">
                  <a:avLst/>
                </a:prstGeom>
              </p:spPr>
              <p:txBody>
                <a:bodyPr wrap="none">
                  <a:spAutoFit/>
                </a:bodyPr>
                <a:lstStyle/>
                <a:p>
                  <a:r>
                    <a:rPr lang="en-US" dirty="0" smtClean="0"/>
                    <a:t>…</a:t>
                  </a:r>
                  <a:endParaRPr lang="en-US" dirty="0"/>
                </a:p>
              </p:txBody>
            </p:sp>
            <p:sp>
              <p:nvSpPr>
                <p:cNvPr id="140" name="Freeform 139"/>
                <p:cNvSpPr/>
                <p:nvPr/>
              </p:nvSpPr>
              <p:spPr>
                <a:xfrm>
                  <a:off x="4284134" y="3810000"/>
                  <a:ext cx="3302000" cy="355600"/>
                </a:xfrm>
                <a:custGeom>
                  <a:avLst/>
                  <a:gdLst>
                    <a:gd name="connsiteX0" fmla="*/ 423334 w 3302000"/>
                    <a:gd name="connsiteY0" fmla="*/ 0 h 355600"/>
                    <a:gd name="connsiteX1" fmla="*/ 3302000 w 3302000"/>
                    <a:gd name="connsiteY1" fmla="*/ 0 h 355600"/>
                    <a:gd name="connsiteX2" fmla="*/ 2895600 w 3302000"/>
                    <a:gd name="connsiteY2" fmla="*/ 355600 h 355600"/>
                    <a:gd name="connsiteX3" fmla="*/ 0 w 3302000"/>
                    <a:gd name="connsiteY3" fmla="*/ 338666 h 355600"/>
                    <a:gd name="connsiteX4" fmla="*/ 423334 w 3302000"/>
                    <a:gd name="connsiteY4" fmla="*/ 0 h 35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000" h="355600">
                      <a:moveTo>
                        <a:pt x="423334" y="0"/>
                      </a:moveTo>
                      <a:lnTo>
                        <a:pt x="3302000" y="0"/>
                      </a:lnTo>
                      <a:lnTo>
                        <a:pt x="2895600" y="355600"/>
                      </a:lnTo>
                      <a:lnTo>
                        <a:pt x="0" y="338666"/>
                      </a:lnTo>
                      <a:lnTo>
                        <a:pt x="423334"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     Memory               (Cache)</a:t>
                  </a:r>
                  <a:endParaRPr lang="en-US" dirty="0">
                    <a:solidFill>
                      <a:srgbClr val="FF0000"/>
                    </a:solidFill>
                  </a:endParaRPr>
                </a:p>
              </p:txBody>
            </p:sp>
            <p:sp>
              <p:nvSpPr>
                <p:cNvPr id="144" name="Freeform 143"/>
                <p:cNvSpPr/>
                <p:nvPr/>
              </p:nvSpPr>
              <p:spPr>
                <a:xfrm>
                  <a:off x="3826935" y="4199466"/>
                  <a:ext cx="3302000" cy="355600"/>
                </a:xfrm>
                <a:custGeom>
                  <a:avLst/>
                  <a:gdLst>
                    <a:gd name="connsiteX0" fmla="*/ 423334 w 3302000"/>
                    <a:gd name="connsiteY0" fmla="*/ 0 h 355600"/>
                    <a:gd name="connsiteX1" fmla="*/ 3302000 w 3302000"/>
                    <a:gd name="connsiteY1" fmla="*/ 0 h 355600"/>
                    <a:gd name="connsiteX2" fmla="*/ 2895600 w 3302000"/>
                    <a:gd name="connsiteY2" fmla="*/ 355600 h 355600"/>
                    <a:gd name="connsiteX3" fmla="*/ 0 w 3302000"/>
                    <a:gd name="connsiteY3" fmla="*/ 338666 h 355600"/>
                    <a:gd name="connsiteX4" fmla="*/ 423334 w 3302000"/>
                    <a:gd name="connsiteY4" fmla="*/ 0 h 35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000" h="355600">
                      <a:moveTo>
                        <a:pt x="423334" y="0"/>
                      </a:moveTo>
                      <a:lnTo>
                        <a:pt x="3302000" y="0"/>
                      </a:lnTo>
                      <a:lnTo>
                        <a:pt x="2895600" y="355600"/>
                      </a:lnTo>
                      <a:lnTo>
                        <a:pt x="0" y="338666"/>
                      </a:lnTo>
                      <a:lnTo>
                        <a:pt x="423334"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Input/Output</a:t>
                  </a:r>
                  <a:endParaRPr lang="en-US" dirty="0">
                    <a:solidFill>
                      <a:srgbClr val="000000"/>
                    </a:solidFill>
                  </a:endParaRPr>
                </a:p>
              </p:txBody>
            </p:sp>
          </p:grpSp>
        </p:grpSp>
        <p:sp>
          <p:nvSpPr>
            <p:cNvPr id="55" name="TextBox 54"/>
            <p:cNvSpPr txBox="1"/>
            <p:nvPr/>
          </p:nvSpPr>
          <p:spPr>
            <a:xfrm>
              <a:off x="6760107" y="3049938"/>
              <a:ext cx="1126593" cy="323165"/>
            </a:xfrm>
            <a:prstGeom prst="rect">
              <a:avLst/>
            </a:prstGeom>
            <a:noFill/>
          </p:spPr>
          <p:txBody>
            <a:bodyPr wrap="none" rtlCol="0">
              <a:spAutoFit/>
            </a:bodyPr>
            <a:lstStyle/>
            <a:p>
              <a:pPr algn="r">
                <a:lnSpc>
                  <a:spcPct val="80000"/>
                </a:lnSpc>
              </a:pPr>
              <a:r>
                <a:rPr lang="en-US" dirty="0" smtClean="0"/>
                <a:t>Computer</a:t>
              </a:r>
            </a:p>
          </p:txBody>
        </p:sp>
      </p:grpSp>
      <p:grpSp>
        <p:nvGrpSpPr>
          <p:cNvPr id="7" name="Group 90"/>
          <p:cNvGrpSpPr/>
          <p:nvPr/>
        </p:nvGrpSpPr>
        <p:grpSpPr>
          <a:xfrm>
            <a:off x="3365862" y="3454411"/>
            <a:ext cx="5625738" cy="2622539"/>
            <a:chOff x="3365862" y="3454411"/>
            <a:chExt cx="5625738" cy="2622539"/>
          </a:xfrm>
        </p:grpSpPr>
        <p:sp>
          <p:nvSpPr>
            <p:cNvPr id="151" name="Freeform 150"/>
            <p:cNvSpPr/>
            <p:nvPr/>
          </p:nvSpPr>
          <p:spPr>
            <a:xfrm>
              <a:off x="3971023" y="5625230"/>
              <a:ext cx="3626511" cy="341684"/>
            </a:xfrm>
            <a:custGeom>
              <a:avLst/>
              <a:gdLst>
                <a:gd name="connsiteX0" fmla="*/ 423334 w 3302000"/>
                <a:gd name="connsiteY0" fmla="*/ 0 h 355600"/>
                <a:gd name="connsiteX1" fmla="*/ 3302000 w 3302000"/>
                <a:gd name="connsiteY1" fmla="*/ 0 h 355600"/>
                <a:gd name="connsiteX2" fmla="*/ 2895600 w 3302000"/>
                <a:gd name="connsiteY2" fmla="*/ 355600 h 355600"/>
                <a:gd name="connsiteX3" fmla="*/ 0 w 3302000"/>
                <a:gd name="connsiteY3" fmla="*/ 338666 h 355600"/>
                <a:gd name="connsiteX4" fmla="*/ 423334 w 3302000"/>
                <a:gd name="connsiteY4" fmla="*/ 0 h 35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000" h="355600">
                  <a:moveTo>
                    <a:pt x="423334" y="0"/>
                  </a:moveTo>
                  <a:lnTo>
                    <a:pt x="3302000" y="0"/>
                  </a:lnTo>
                  <a:lnTo>
                    <a:pt x="2895600" y="355600"/>
                  </a:lnTo>
                  <a:lnTo>
                    <a:pt x="0" y="338666"/>
                  </a:lnTo>
                  <a:lnTo>
                    <a:pt x="423334"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Main Memory</a:t>
              </a:r>
              <a:endParaRPr lang="en-US" dirty="0">
                <a:solidFill>
                  <a:srgbClr val="000000"/>
                </a:solidFill>
              </a:endParaRPr>
            </a:p>
          </p:txBody>
        </p:sp>
        <p:grpSp>
          <p:nvGrpSpPr>
            <p:cNvPr id="8" name="Group 89"/>
            <p:cNvGrpSpPr/>
            <p:nvPr/>
          </p:nvGrpSpPr>
          <p:grpSpPr>
            <a:xfrm>
              <a:off x="3365862" y="3454411"/>
              <a:ext cx="5625738" cy="2622539"/>
              <a:chOff x="3365862" y="3454411"/>
              <a:chExt cx="5625738" cy="2622539"/>
            </a:xfrm>
          </p:grpSpPr>
          <p:grpSp>
            <p:nvGrpSpPr>
              <p:cNvPr id="9" name="Group 48"/>
              <p:cNvGrpSpPr/>
              <p:nvPr/>
            </p:nvGrpSpPr>
            <p:grpSpPr>
              <a:xfrm>
                <a:off x="3365862" y="3454411"/>
                <a:ext cx="5625738" cy="2622539"/>
                <a:chOff x="3365862" y="3454411"/>
                <a:chExt cx="5454288" cy="2850775"/>
              </a:xfrm>
            </p:grpSpPr>
            <p:sp>
              <p:nvSpPr>
                <p:cNvPr id="147" name="Freeform 146"/>
                <p:cNvSpPr/>
                <p:nvPr/>
              </p:nvSpPr>
              <p:spPr>
                <a:xfrm>
                  <a:off x="3365862" y="4775213"/>
                  <a:ext cx="5454288" cy="1529973"/>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6" name="Straight Connector 155"/>
                <p:cNvCxnSpPr>
                  <a:stCxn id="133" idx="1"/>
                  <a:endCxn id="147" idx="1"/>
                </p:cNvCxnSpPr>
                <p:nvPr/>
              </p:nvCxnSpPr>
              <p:spPr>
                <a:xfrm flipH="1">
                  <a:off x="5154635" y="3454411"/>
                  <a:ext cx="2252893" cy="1320802"/>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a:stCxn id="133" idx="0"/>
                  <a:endCxn id="147" idx="0"/>
                </p:cNvCxnSpPr>
                <p:nvPr/>
              </p:nvCxnSpPr>
              <p:spPr>
                <a:xfrm>
                  <a:off x="8179845" y="3454411"/>
                  <a:ext cx="640305" cy="1320802"/>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162" name="TextBox 161"/>
              <p:cNvSpPr txBox="1"/>
              <p:nvPr/>
            </p:nvSpPr>
            <p:spPr>
              <a:xfrm>
                <a:off x="7515253" y="4306692"/>
                <a:ext cx="641304" cy="369332"/>
              </a:xfrm>
              <a:prstGeom prst="rect">
                <a:avLst/>
              </a:prstGeom>
              <a:noFill/>
            </p:spPr>
            <p:txBody>
              <a:bodyPr wrap="square" rtlCol="0">
                <a:spAutoFit/>
              </a:bodyPr>
              <a:lstStyle/>
              <a:p>
                <a:r>
                  <a:rPr lang="en-US" dirty="0" smtClean="0"/>
                  <a:t>Core</a:t>
                </a:r>
                <a:endParaRPr lang="en-US" dirty="0"/>
              </a:p>
            </p:txBody>
          </p:sp>
          <p:sp>
            <p:nvSpPr>
              <p:cNvPr id="163" name="Freeform 162"/>
              <p:cNvSpPr/>
              <p:nvPr/>
            </p:nvSpPr>
            <p:spPr>
              <a:xfrm>
                <a:off x="4108450" y="4718050"/>
                <a:ext cx="2705100" cy="850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dirty="0" smtClean="0">
                    <a:solidFill>
                      <a:srgbClr val="000000"/>
                    </a:solidFill>
                  </a:rPr>
                  <a:t>         Instruction </a:t>
                </a:r>
                <a:r>
                  <a:rPr lang="en-US" dirty="0" err="1" smtClean="0">
                    <a:solidFill>
                      <a:srgbClr val="000000"/>
                    </a:solidFill>
                  </a:rPr>
                  <a:t>Unit(s</a:t>
                </a:r>
                <a:r>
                  <a:rPr lang="en-US" dirty="0" smtClean="0">
                    <a:solidFill>
                      <a:srgbClr val="000000"/>
                    </a:solidFill>
                  </a:rPr>
                  <a:t>)</a:t>
                </a:r>
              </a:p>
              <a:p>
                <a:pPr algn="ctr">
                  <a:lnSpc>
                    <a:spcPct val="90000"/>
                  </a:lnSpc>
                </a:pPr>
                <a:endParaRPr lang="en-US" dirty="0" smtClean="0">
                  <a:solidFill>
                    <a:srgbClr val="000000"/>
                  </a:solidFill>
                </a:endParaRPr>
              </a:p>
              <a:p>
                <a:pPr algn="ctr">
                  <a:lnSpc>
                    <a:spcPct val="90000"/>
                  </a:lnSpc>
                </a:pPr>
                <a:endParaRPr lang="en-US" dirty="0">
                  <a:solidFill>
                    <a:srgbClr val="000000"/>
                  </a:solidFill>
                </a:endParaRPr>
              </a:p>
            </p:txBody>
          </p:sp>
          <p:sp>
            <p:nvSpPr>
              <p:cNvPr id="165" name="Freeform 164"/>
              <p:cNvSpPr/>
              <p:nvPr/>
            </p:nvSpPr>
            <p:spPr>
              <a:xfrm>
                <a:off x="6438900" y="4686300"/>
                <a:ext cx="2362199" cy="48895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dirty="0" smtClean="0">
                    <a:solidFill>
                      <a:srgbClr val="000000"/>
                    </a:solidFill>
                  </a:rPr>
                  <a:t>       Functional</a:t>
                </a:r>
              </a:p>
              <a:p>
                <a:pPr algn="ctr">
                  <a:lnSpc>
                    <a:spcPct val="90000"/>
                  </a:lnSpc>
                </a:pPr>
                <a:r>
                  <a:rPr lang="en-US" dirty="0" err="1" smtClean="0">
                    <a:solidFill>
                      <a:srgbClr val="000000"/>
                    </a:solidFill>
                  </a:rPr>
                  <a:t>Unit(s</a:t>
                </a:r>
                <a:r>
                  <a:rPr lang="en-US" dirty="0" smtClean="0">
                    <a:solidFill>
                      <a:srgbClr val="000000"/>
                    </a:solidFill>
                  </a:rPr>
                  <a:t>)</a:t>
                </a:r>
                <a:endParaRPr lang="en-US" dirty="0">
                  <a:solidFill>
                    <a:srgbClr val="000000"/>
                  </a:solidFill>
                </a:endParaRPr>
              </a:p>
            </p:txBody>
          </p:sp>
        </p:grpSp>
        <p:pic>
          <p:nvPicPr>
            <p:cNvPr id="57" name="Picture 56" descr="600px-Pipeline_5.png"/>
            <p:cNvPicPr>
              <a:picLocks noChangeAspect="1"/>
            </p:cNvPicPr>
            <p:nvPr/>
          </p:nvPicPr>
          <p:blipFill>
            <a:blip r:embed="rId9"/>
            <a:stretch>
              <a:fillRect/>
            </a:stretch>
          </p:blipFill>
          <p:spPr>
            <a:xfrm>
              <a:off x="4875262" y="4921249"/>
              <a:ext cx="908064" cy="654673"/>
            </a:xfrm>
            <a:prstGeom prst="rect">
              <a:avLst/>
            </a:prstGeom>
          </p:spPr>
        </p:pic>
        <p:grpSp>
          <p:nvGrpSpPr>
            <p:cNvPr id="10" name="Group 88"/>
            <p:cNvGrpSpPr/>
            <p:nvPr/>
          </p:nvGrpSpPr>
          <p:grpSpPr>
            <a:xfrm>
              <a:off x="6108909" y="5194300"/>
              <a:ext cx="2127517" cy="361950"/>
              <a:chOff x="6108909" y="5194300"/>
              <a:chExt cx="2127517" cy="361950"/>
            </a:xfrm>
          </p:grpSpPr>
          <p:grpSp>
            <p:nvGrpSpPr>
              <p:cNvPr id="11" name="Group 68"/>
              <p:cNvGrpSpPr/>
              <p:nvPr/>
            </p:nvGrpSpPr>
            <p:grpSpPr>
              <a:xfrm>
                <a:off x="7499559" y="5194300"/>
                <a:ext cx="736867" cy="342900"/>
                <a:chOff x="7499559" y="5194300"/>
                <a:chExt cx="736867" cy="342900"/>
              </a:xfrm>
            </p:grpSpPr>
            <p:sp>
              <p:nvSpPr>
                <p:cNvPr id="114" name="TextBox 113"/>
                <p:cNvSpPr txBox="1"/>
                <p:nvPr/>
              </p:nvSpPr>
              <p:spPr>
                <a:xfrm>
                  <a:off x="7532797" y="5196494"/>
                  <a:ext cx="703629" cy="307777"/>
                </a:xfrm>
                <a:prstGeom prst="rect">
                  <a:avLst/>
                </a:prstGeom>
                <a:noFill/>
              </p:spPr>
              <p:txBody>
                <a:bodyPr wrap="square" rtlCol="0">
                  <a:spAutoFit/>
                </a:bodyPr>
                <a:lstStyle/>
                <a:p>
                  <a:r>
                    <a:rPr lang="en-US" sz="1400" dirty="0" smtClean="0"/>
                    <a:t>A</a:t>
                  </a:r>
                  <a:r>
                    <a:rPr lang="en-US" sz="1400" baseline="-25000" dirty="0" smtClean="0"/>
                    <a:t>3</a:t>
                  </a:r>
                  <a:r>
                    <a:rPr lang="en-US" sz="1400" dirty="0" smtClean="0"/>
                    <a:t>+B</a:t>
                  </a:r>
                  <a:r>
                    <a:rPr lang="en-US" sz="1400" baseline="-25000" dirty="0" smtClean="0"/>
                    <a:t>3</a:t>
                  </a:r>
                  <a:endParaRPr lang="en-US" sz="1400" dirty="0"/>
                </a:p>
              </p:txBody>
            </p:sp>
            <p:sp>
              <p:nvSpPr>
                <p:cNvPr id="104" name="Freeform 103"/>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nvGrpSpPr>
              <p:cNvPr id="12" name="Group 79"/>
              <p:cNvGrpSpPr/>
              <p:nvPr/>
            </p:nvGrpSpPr>
            <p:grpSpPr>
              <a:xfrm>
                <a:off x="7036009" y="5200650"/>
                <a:ext cx="736867" cy="342900"/>
                <a:chOff x="7499559" y="5194300"/>
                <a:chExt cx="736867" cy="342900"/>
              </a:xfrm>
            </p:grpSpPr>
            <p:sp>
              <p:nvSpPr>
                <p:cNvPr id="81" name="TextBox 80"/>
                <p:cNvSpPr txBox="1"/>
                <p:nvPr/>
              </p:nvSpPr>
              <p:spPr>
                <a:xfrm>
                  <a:off x="7532797" y="5196494"/>
                  <a:ext cx="703629" cy="307777"/>
                </a:xfrm>
                <a:prstGeom prst="rect">
                  <a:avLst/>
                </a:prstGeom>
                <a:noFill/>
              </p:spPr>
              <p:txBody>
                <a:bodyPr wrap="square" rtlCol="0">
                  <a:spAutoFit/>
                </a:bodyPr>
                <a:lstStyle/>
                <a:p>
                  <a:r>
                    <a:rPr lang="en-US" sz="1400" dirty="0" smtClean="0"/>
                    <a:t>A</a:t>
                  </a:r>
                  <a:r>
                    <a:rPr lang="en-US" sz="1400" baseline="-25000" dirty="0" smtClean="0"/>
                    <a:t>2</a:t>
                  </a:r>
                  <a:r>
                    <a:rPr lang="en-US" sz="1400" dirty="0" smtClean="0"/>
                    <a:t>+B</a:t>
                  </a:r>
                  <a:r>
                    <a:rPr lang="en-US" sz="1400" baseline="-25000" dirty="0" smtClean="0"/>
                    <a:t>2</a:t>
                  </a:r>
                  <a:endParaRPr lang="en-US" sz="1400" dirty="0"/>
                </a:p>
              </p:txBody>
            </p:sp>
            <p:sp>
              <p:nvSpPr>
                <p:cNvPr id="82" name="Freeform 81"/>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nvGrpSpPr>
              <p:cNvPr id="13" name="Group 82"/>
              <p:cNvGrpSpPr/>
              <p:nvPr/>
            </p:nvGrpSpPr>
            <p:grpSpPr>
              <a:xfrm>
                <a:off x="6572459" y="5207000"/>
                <a:ext cx="736867" cy="342900"/>
                <a:chOff x="7499559" y="5194300"/>
                <a:chExt cx="736867" cy="342900"/>
              </a:xfrm>
            </p:grpSpPr>
            <p:sp>
              <p:nvSpPr>
                <p:cNvPr id="84" name="TextBox 83"/>
                <p:cNvSpPr txBox="1"/>
                <p:nvPr/>
              </p:nvSpPr>
              <p:spPr>
                <a:xfrm>
                  <a:off x="7532797" y="5196494"/>
                  <a:ext cx="703629" cy="307777"/>
                </a:xfrm>
                <a:prstGeom prst="rect">
                  <a:avLst/>
                </a:prstGeom>
                <a:noFill/>
              </p:spPr>
              <p:txBody>
                <a:bodyPr wrap="square" rtlCol="0">
                  <a:spAutoFit/>
                </a:bodyPr>
                <a:lstStyle/>
                <a:p>
                  <a:r>
                    <a:rPr lang="en-US" sz="1400" dirty="0" smtClean="0"/>
                    <a:t>A</a:t>
                  </a:r>
                  <a:r>
                    <a:rPr lang="en-US" sz="1400" baseline="-25000" dirty="0" smtClean="0"/>
                    <a:t>1</a:t>
                  </a:r>
                  <a:r>
                    <a:rPr lang="en-US" sz="1400" dirty="0" smtClean="0"/>
                    <a:t>+B</a:t>
                  </a:r>
                  <a:r>
                    <a:rPr lang="en-US" sz="1400" baseline="-25000" dirty="0" smtClean="0"/>
                    <a:t>1</a:t>
                  </a:r>
                  <a:endParaRPr lang="en-US" sz="1400" dirty="0"/>
                </a:p>
              </p:txBody>
            </p:sp>
            <p:sp>
              <p:nvSpPr>
                <p:cNvPr id="85" name="Freeform 84"/>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nvGrpSpPr>
              <p:cNvPr id="14" name="Group 85"/>
              <p:cNvGrpSpPr/>
              <p:nvPr/>
            </p:nvGrpSpPr>
            <p:grpSpPr>
              <a:xfrm>
                <a:off x="6108909" y="5213350"/>
                <a:ext cx="736867" cy="342900"/>
                <a:chOff x="7499559" y="5194300"/>
                <a:chExt cx="736867" cy="342900"/>
              </a:xfrm>
            </p:grpSpPr>
            <p:sp>
              <p:nvSpPr>
                <p:cNvPr id="87" name="TextBox 86"/>
                <p:cNvSpPr txBox="1"/>
                <p:nvPr/>
              </p:nvSpPr>
              <p:spPr>
                <a:xfrm>
                  <a:off x="7532797" y="5196494"/>
                  <a:ext cx="703629" cy="307777"/>
                </a:xfrm>
                <a:prstGeom prst="rect">
                  <a:avLst/>
                </a:prstGeom>
                <a:noFill/>
              </p:spPr>
              <p:txBody>
                <a:bodyPr wrap="square" rtlCol="0">
                  <a:spAutoFit/>
                </a:bodyPr>
                <a:lstStyle/>
                <a:p>
                  <a:r>
                    <a:rPr lang="en-US" sz="1400" dirty="0" smtClean="0"/>
                    <a:t>A</a:t>
                  </a:r>
                  <a:r>
                    <a:rPr lang="en-US" sz="1400" baseline="-25000" dirty="0" smtClean="0"/>
                    <a:t>0</a:t>
                  </a:r>
                  <a:r>
                    <a:rPr lang="en-US" sz="1400" dirty="0" smtClean="0"/>
                    <a:t>+B</a:t>
                  </a:r>
                  <a:r>
                    <a:rPr lang="en-US" sz="1400" baseline="-25000" dirty="0" smtClean="0"/>
                    <a:t>0</a:t>
                  </a:r>
                  <a:endParaRPr lang="en-US" sz="1400" dirty="0"/>
                </a:p>
              </p:txBody>
            </p:sp>
            <p:sp>
              <p:nvSpPr>
                <p:cNvPr id="88" name="Freeform 87"/>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grpSp>
      <p:grpSp>
        <p:nvGrpSpPr>
          <p:cNvPr id="15" name="Group 91"/>
          <p:cNvGrpSpPr/>
          <p:nvPr/>
        </p:nvGrpSpPr>
        <p:grpSpPr>
          <a:xfrm>
            <a:off x="0" y="2404534"/>
            <a:ext cx="9550986" cy="3064933"/>
            <a:chOff x="0" y="2404534"/>
            <a:chExt cx="9550986" cy="3064933"/>
          </a:xfrm>
        </p:grpSpPr>
        <p:grpSp>
          <p:nvGrpSpPr>
            <p:cNvPr id="16" name="Group 64"/>
            <p:cNvGrpSpPr/>
            <p:nvPr/>
          </p:nvGrpSpPr>
          <p:grpSpPr>
            <a:xfrm>
              <a:off x="5232400" y="3151501"/>
              <a:ext cx="4318586" cy="2317966"/>
              <a:chOff x="1678763" y="1325247"/>
              <a:chExt cx="9492273" cy="1681255"/>
            </a:xfrm>
          </p:grpSpPr>
          <p:sp>
            <p:nvSpPr>
              <p:cNvPr id="66" name="Rectangle 65"/>
              <p:cNvSpPr/>
              <p:nvPr/>
            </p:nvSpPr>
            <p:spPr>
              <a:xfrm>
                <a:off x="1678763" y="1325247"/>
                <a:ext cx="6469521" cy="1681255"/>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TextBox 66"/>
              <p:cNvSpPr txBox="1"/>
              <p:nvPr/>
            </p:nvSpPr>
            <p:spPr>
              <a:xfrm>
                <a:off x="7968868" y="1802865"/>
                <a:ext cx="3202168" cy="267882"/>
              </a:xfrm>
              <a:prstGeom prst="rect">
                <a:avLst/>
              </a:prstGeom>
              <a:noFill/>
            </p:spPr>
            <p:txBody>
              <a:bodyPr wrap="square" rtlCol="0">
                <a:spAutoFit/>
              </a:bodyPr>
              <a:lstStyle/>
              <a:p>
                <a:r>
                  <a:rPr lang="en-US" dirty="0" smtClean="0">
                    <a:solidFill>
                      <a:srgbClr val="FF0000"/>
                    </a:solidFill>
                  </a:rPr>
                  <a:t>Project 3</a:t>
                </a:r>
                <a:endParaRPr lang="en-US" dirty="0">
                  <a:solidFill>
                    <a:srgbClr val="FF0000"/>
                  </a:solidFill>
                </a:endParaRPr>
              </a:p>
            </p:txBody>
          </p:sp>
        </p:grpSp>
        <p:sp>
          <p:nvSpPr>
            <p:cNvPr id="77" name="Rectangle 76"/>
            <p:cNvSpPr/>
            <p:nvPr/>
          </p:nvSpPr>
          <p:spPr>
            <a:xfrm>
              <a:off x="0" y="2404534"/>
              <a:ext cx="3200400" cy="1049867"/>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942871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Review</a:t>
            </a:r>
            <a:endParaRPr lang="en-US" dirty="0"/>
          </a:p>
        </p:txBody>
      </p:sp>
      <p:sp>
        <p:nvSpPr>
          <p:cNvPr id="8" name="Content Placeholder 7"/>
          <p:cNvSpPr>
            <a:spLocks noGrp="1"/>
          </p:cNvSpPr>
          <p:nvPr>
            <p:ph idx="1"/>
          </p:nvPr>
        </p:nvSpPr>
        <p:spPr/>
        <p:txBody>
          <a:bodyPr/>
          <a:lstStyle/>
          <a:p>
            <a:r>
              <a:rPr lang="en-US" dirty="0" smtClean="0"/>
              <a:t>Intel SSE SIMD Instructions</a:t>
            </a:r>
          </a:p>
          <a:p>
            <a:pPr lvl="1"/>
            <a:r>
              <a:rPr lang="en-US" dirty="0" smtClean="0"/>
              <a:t>One instruction fetch that operates on multiple operands simultaneously</a:t>
            </a:r>
          </a:p>
          <a:p>
            <a:r>
              <a:rPr lang="en-US" dirty="0" smtClean="0"/>
              <a:t>SSE Instructions in C</a:t>
            </a:r>
          </a:p>
          <a:p>
            <a:pPr lvl="1"/>
            <a:r>
              <a:rPr lang="en-US" dirty="0" smtClean="0"/>
              <a:t>Can embed the SEE machine instructions directly into C programs through the use of intrinsics</a:t>
            </a:r>
          </a:p>
        </p:txBody>
      </p:sp>
      <p:sp>
        <p:nvSpPr>
          <p:cNvPr id="9" name="Date Placeholder 8"/>
          <p:cNvSpPr>
            <a:spLocks noGrp="1"/>
          </p:cNvSpPr>
          <p:nvPr>
            <p:ph type="dt" sz="half" idx="10"/>
          </p:nvPr>
        </p:nvSpPr>
        <p:spPr/>
        <p:txBody>
          <a:bodyPr/>
          <a:lstStyle/>
          <a:p>
            <a:fld id="{BCC6C4B2-5930-2A40-94D3-DB26BCD3454B}" type="datetime1">
              <a:rPr lang="en-US" smtClean="0"/>
              <a:t>10/11/11</a:t>
            </a:fld>
            <a:endParaRPr lang="en-US" dirty="0"/>
          </a:p>
        </p:txBody>
      </p:sp>
      <p:sp>
        <p:nvSpPr>
          <p:cNvPr id="10" name="Slide Number Placeholder 9"/>
          <p:cNvSpPr>
            <a:spLocks noGrp="1"/>
          </p:cNvSpPr>
          <p:nvPr>
            <p:ph type="sldNum" sz="quarter" idx="12"/>
          </p:nvPr>
        </p:nvSpPr>
        <p:spPr/>
        <p:txBody>
          <a:bodyPr/>
          <a:lstStyle/>
          <a:p>
            <a:fld id="{3CC63E4C-4642-794D-A2FD-70F6B81535F5}" type="slidenum">
              <a:rPr lang="en-US" smtClean="0"/>
              <a:pPr/>
              <a:t>19</a:t>
            </a:fld>
            <a:endParaRPr lang="en-US" dirty="0"/>
          </a:p>
        </p:txBody>
      </p:sp>
      <p:sp>
        <p:nvSpPr>
          <p:cNvPr id="11" name="Footer Placeholder 10"/>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CS 61C: Great Ideas in Computer Architecture (Machine Structures)</a:t>
            </a:r>
            <a:br>
              <a:rPr lang="en-US" dirty="0" smtClean="0"/>
            </a:br>
            <a:r>
              <a:rPr lang="en-US" i="1" dirty="0" smtClean="0"/>
              <a:t>Lecture 20 – Thread Level Parallelism</a:t>
            </a:r>
            <a:endParaRPr lang="en-US" i="1" dirty="0"/>
          </a:p>
        </p:txBody>
      </p:sp>
      <p:sp>
        <p:nvSpPr>
          <p:cNvPr id="3" name="Subtitle 2"/>
          <p:cNvSpPr>
            <a:spLocks noGrp="1"/>
          </p:cNvSpPr>
          <p:nvPr>
            <p:ph type="subTitle" idx="1"/>
          </p:nvPr>
        </p:nvSpPr>
        <p:spPr>
          <a:xfrm>
            <a:off x="1371600" y="4351288"/>
            <a:ext cx="6400800" cy="1752600"/>
          </a:xfrm>
        </p:spPr>
        <p:txBody>
          <a:bodyPr>
            <a:normAutofit fontScale="85000" lnSpcReduction="10000"/>
          </a:bodyPr>
          <a:lstStyle/>
          <a:p>
            <a:r>
              <a:rPr lang="en-US" dirty="0" smtClean="0"/>
              <a:t>Instructors:</a:t>
            </a:r>
            <a:br>
              <a:rPr lang="en-US" dirty="0" smtClean="0"/>
            </a:br>
            <a:r>
              <a:rPr lang="en-US" dirty="0" smtClean="0"/>
              <a:t>Michael Franklin</a:t>
            </a:r>
          </a:p>
          <a:p>
            <a:r>
              <a:rPr lang="en-US" dirty="0" smtClean="0"/>
              <a:t>Dan Garcia</a:t>
            </a:r>
            <a:endParaRPr lang="en-US" dirty="0" smtClean="0"/>
          </a:p>
          <a:p>
            <a:r>
              <a:rPr lang="en-US" dirty="0" smtClean="0"/>
              <a:t>http://inst.eecs.Berkeley.edu/~cs61c</a:t>
            </a:r>
            <a:r>
              <a:rPr lang="en-US" dirty="0" smtClean="0"/>
              <a:t>/</a:t>
            </a:r>
            <a:r>
              <a:rPr lang="en-US" dirty="0" smtClean="0"/>
              <a:t>Fa</a:t>
            </a:r>
            <a:r>
              <a:rPr lang="en-US" dirty="0" smtClean="0"/>
              <a:t>11</a:t>
            </a:r>
            <a:endParaRPr lang="en-US" dirty="0" smtClean="0"/>
          </a:p>
        </p:txBody>
      </p:sp>
      <p:sp>
        <p:nvSpPr>
          <p:cNvPr id="4" name="Slide Number Placeholder 3"/>
          <p:cNvSpPr>
            <a:spLocks noGrp="1"/>
          </p:cNvSpPr>
          <p:nvPr>
            <p:ph type="sldNum" sz="quarter" idx="12"/>
          </p:nvPr>
        </p:nvSpPr>
        <p:spPr/>
        <p:txBody>
          <a:bodyPr/>
          <a:lstStyle/>
          <a:p>
            <a:fld id="{F4BA2A7E-5181-A840-825F-018EFA86BC7E}" type="slidenum">
              <a:rPr lang="en-US" smtClean="0"/>
              <a:pPr/>
              <a:t>2</a:t>
            </a:fld>
            <a:endParaRPr lang="en-US"/>
          </a:p>
        </p:txBody>
      </p:sp>
      <p:sp>
        <p:nvSpPr>
          <p:cNvPr id="8" name="Footer Placeholder 7"/>
          <p:cNvSpPr>
            <a:spLocks noGrp="1"/>
          </p:cNvSpPr>
          <p:nvPr>
            <p:ph type="ftr" sz="quarter" idx="11"/>
          </p:nvPr>
        </p:nvSpPr>
        <p:spPr>
          <a:xfrm>
            <a:off x="3124200" y="6389340"/>
            <a:ext cx="2895600" cy="365125"/>
          </a:xfrm>
        </p:spPr>
        <p:txBody>
          <a:bodyPr/>
          <a:lstStyle/>
          <a:p>
            <a:r>
              <a:rPr lang="en-US" dirty="0" smtClean="0"/>
              <a:t>Fall </a:t>
            </a:r>
            <a:r>
              <a:rPr lang="en-US" dirty="0" smtClean="0"/>
              <a:t>2011 -- Lecture </a:t>
            </a:r>
            <a:r>
              <a:rPr lang="en-US" dirty="0" smtClean="0"/>
              <a:t>#</a:t>
            </a:r>
            <a:r>
              <a:rPr lang="en-US" dirty="0" smtClean="0"/>
              <a:t>20</a:t>
            </a:r>
            <a:r>
              <a:rPr lang="en-US" dirty="0" smtClean="0"/>
              <a:t>	</a:t>
            </a:r>
            <a:endParaRPr lang="en-US" dirty="0"/>
          </a:p>
        </p:txBody>
      </p:sp>
      <p:sp>
        <p:nvSpPr>
          <p:cNvPr id="9" name="Date Placeholder 8"/>
          <p:cNvSpPr>
            <a:spLocks noGrp="1"/>
          </p:cNvSpPr>
          <p:nvPr>
            <p:ph type="dt" sz="half" idx="10"/>
          </p:nvPr>
        </p:nvSpPr>
        <p:spPr/>
        <p:txBody>
          <a:bodyPr/>
          <a:lstStyle/>
          <a:p>
            <a:fld id="{25FA2E0E-1016-E240-BABD-75DBEE14406E}" type="datetime1">
              <a:rPr lang="en-US" smtClean="0"/>
              <a:pPr/>
              <a:t>10/11/11</a:t>
            </a:fld>
            <a:endParaRPr lang="en-US"/>
          </a:p>
        </p:txBody>
      </p:sp>
    </p:spTree>
    <p:extLst>
      <p:ext uri="{BB962C8B-B14F-4D97-AF65-F5344CB8AC3E}">
        <p14:creationId xmlns:p14="http://schemas.microsoft.com/office/powerpoint/2010/main" val="143195469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2898" name="Rectangle 2"/>
          <p:cNvSpPr>
            <a:spLocks noGrp="1" noChangeArrowheads="1"/>
          </p:cNvSpPr>
          <p:nvPr>
            <p:ph type="title"/>
          </p:nvPr>
        </p:nvSpPr>
        <p:spPr/>
        <p:txBody>
          <a:bodyPr>
            <a:normAutofit fontScale="90000"/>
          </a:bodyPr>
          <a:lstStyle/>
          <a:p>
            <a:r>
              <a:rPr lang="en-US" dirty="0" smtClean="0"/>
              <a:t>Parallel Processing:</a:t>
            </a:r>
            <a:br>
              <a:rPr lang="en-US" dirty="0" smtClean="0"/>
            </a:br>
            <a:r>
              <a:rPr lang="en-US" dirty="0" smtClean="0"/>
              <a:t>Multiprocessor Systems (MIMD)</a:t>
            </a:r>
            <a:endParaRPr lang="en-US" dirty="0"/>
          </a:p>
        </p:txBody>
      </p:sp>
      <p:sp>
        <p:nvSpPr>
          <p:cNvPr id="1872937" name="Rectangle 41"/>
          <p:cNvSpPr>
            <a:spLocks noGrp="1" noChangeArrowheads="1"/>
          </p:cNvSpPr>
          <p:nvPr>
            <p:ph type="body" idx="1"/>
          </p:nvPr>
        </p:nvSpPr>
        <p:spPr>
          <a:xfrm>
            <a:off x="457200" y="1600200"/>
            <a:ext cx="8686800" cy="4783667"/>
          </a:xfrm>
        </p:spPr>
        <p:txBody>
          <a:bodyPr>
            <a:normAutofit fontScale="70000" lnSpcReduction="20000"/>
          </a:bodyPr>
          <a:lstStyle/>
          <a:p>
            <a:pPr>
              <a:buClr>
                <a:schemeClr val="tx1"/>
              </a:buClr>
            </a:pPr>
            <a:r>
              <a:rPr lang="en-US" dirty="0" smtClean="0">
                <a:solidFill>
                  <a:srgbClr val="FF0000"/>
                </a:solidFill>
              </a:rPr>
              <a:t>Multiprocessor (MIMD)</a:t>
            </a:r>
            <a:r>
              <a:rPr lang="en-US" dirty="0" smtClean="0"/>
              <a:t>: a computer system with at least 2 processors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marL="971550" lvl="1" indent="-514350">
              <a:buFont typeface="+mj-lt"/>
              <a:buAutoNum type="arabicPeriod"/>
            </a:pPr>
            <a:r>
              <a:rPr lang="en-US" dirty="0" smtClean="0"/>
              <a:t>Deliver high throughput for independent jobs via job-level parallelism</a:t>
            </a:r>
          </a:p>
          <a:p>
            <a:pPr marL="971550" lvl="1" indent="-514350">
              <a:buFont typeface="+mj-lt"/>
              <a:buAutoNum type="arabicPeriod"/>
            </a:pPr>
            <a:r>
              <a:rPr lang="en-US" b="1" dirty="0" smtClean="0"/>
              <a:t>Improve the run time of a single program that has been specially crafted to run on a multiprocessor - a parallel processing program</a:t>
            </a:r>
          </a:p>
          <a:p>
            <a:pPr marL="971550" lvl="1" indent="-514350">
              <a:buNone/>
            </a:pPr>
            <a:r>
              <a:rPr lang="en-US" b="1" dirty="0" smtClean="0"/>
              <a:t>Now Use term </a:t>
            </a:r>
            <a:r>
              <a:rPr lang="en-US" b="1" i="1" dirty="0" smtClean="0">
                <a:solidFill>
                  <a:srgbClr val="3366FF"/>
                </a:solidFill>
              </a:rPr>
              <a:t>core </a:t>
            </a:r>
            <a:r>
              <a:rPr lang="en-US" b="1" dirty="0" smtClean="0"/>
              <a:t>for processor (“Multicore”) because </a:t>
            </a:r>
            <a:br>
              <a:rPr lang="en-US" b="1" dirty="0" smtClean="0"/>
            </a:br>
            <a:r>
              <a:rPr lang="en-US" b="1" dirty="0" smtClean="0"/>
              <a:t>“Multiprocessor Microprocessor” too redundant</a:t>
            </a:r>
          </a:p>
        </p:txBody>
      </p:sp>
      <p:sp>
        <p:nvSpPr>
          <p:cNvPr id="1872914" name="Rectangle 18"/>
          <p:cNvSpPr>
            <a:spLocks noChangeArrowheads="1"/>
          </p:cNvSpPr>
          <p:nvPr/>
        </p:nvSpPr>
        <p:spPr bwMode="auto">
          <a:xfrm>
            <a:off x="131763" y="2943225"/>
            <a:ext cx="180975" cy="363538"/>
          </a:xfrm>
          <a:prstGeom prst="rect">
            <a:avLst/>
          </a:prstGeom>
          <a:noFill/>
          <a:ln w="12700">
            <a:noFill/>
            <a:miter lim="800000"/>
            <a:headEnd/>
            <a:tailEnd/>
          </a:ln>
          <a:effectLst/>
        </p:spPr>
        <p:txBody>
          <a:bodyPr wrap="none" lIns="90488" tIns="44450" rIns="90488" bIns="44450">
            <a:spAutoFit/>
          </a:bodyPr>
          <a:lstStyle/>
          <a:p>
            <a:endParaRPr lang="en-US" dirty="0">
              <a:solidFill>
                <a:schemeClr val="tx1"/>
              </a:solidFill>
            </a:endParaRPr>
          </a:p>
        </p:txBody>
      </p:sp>
      <p:grpSp>
        <p:nvGrpSpPr>
          <p:cNvPr id="2" name="Group 63"/>
          <p:cNvGrpSpPr/>
          <p:nvPr/>
        </p:nvGrpSpPr>
        <p:grpSpPr>
          <a:xfrm>
            <a:off x="1862665" y="2209799"/>
            <a:ext cx="5334000" cy="2514600"/>
            <a:chOff x="1524000" y="1066800"/>
            <a:chExt cx="5638800" cy="3048000"/>
          </a:xfrm>
        </p:grpSpPr>
        <p:sp>
          <p:nvSpPr>
            <p:cNvPr id="39" name="Rectangle 5"/>
            <p:cNvSpPr>
              <a:spLocks noChangeArrowheads="1"/>
            </p:cNvSpPr>
            <p:nvPr/>
          </p:nvSpPr>
          <p:spPr bwMode="auto">
            <a:xfrm>
              <a:off x="15240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40" name="Text Box 6"/>
            <p:cNvSpPr txBox="1">
              <a:spLocks noChangeArrowheads="1"/>
            </p:cNvSpPr>
            <p:nvPr/>
          </p:nvSpPr>
          <p:spPr bwMode="auto">
            <a:xfrm>
              <a:off x="1584325" y="1203325"/>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41" name="Rectangle 7"/>
            <p:cNvSpPr>
              <a:spLocks noChangeArrowheads="1"/>
            </p:cNvSpPr>
            <p:nvPr/>
          </p:nvSpPr>
          <p:spPr bwMode="auto">
            <a:xfrm>
              <a:off x="3200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42" name="Rectangle 8"/>
            <p:cNvSpPr>
              <a:spLocks noChangeArrowheads="1"/>
            </p:cNvSpPr>
            <p:nvPr/>
          </p:nvSpPr>
          <p:spPr bwMode="auto">
            <a:xfrm>
              <a:off x="5867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43" name="Text Box 9"/>
            <p:cNvSpPr txBox="1">
              <a:spLocks noChangeArrowheads="1"/>
            </p:cNvSpPr>
            <p:nvPr/>
          </p:nvSpPr>
          <p:spPr bwMode="auto">
            <a:xfrm>
              <a:off x="3276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44" name="Text Box 10"/>
            <p:cNvSpPr txBox="1">
              <a:spLocks noChangeArrowheads="1"/>
            </p:cNvSpPr>
            <p:nvPr/>
          </p:nvSpPr>
          <p:spPr bwMode="auto">
            <a:xfrm>
              <a:off x="5943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45" name="Rectangle 11"/>
            <p:cNvSpPr>
              <a:spLocks noChangeArrowheads="1"/>
            </p:cNvSpPr>
            <p:nvPr/>
          </p:nvSpPr>
          <p:spPr bwMode="auto">
            <a:xfrm>
              <a:off x="15240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46" name="Rectangle 12"/>
            <p:cNvSpPr>
              <a:spLocks noChangeArrowheads="1"/>
            </p:cNvSpPr>
            <p:nvPr/>
          </p:nvSpPr>
          <p:spPr bwMode="auto">
            <a:xfrm>
              <a:off x="3200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47" name="Rectangle 13"/>
            <p:cNvSpPr>
              <a:spLocks noChangeArrowheads="1"/>
            </p:cNvSpPr>
            <p:nvPr/>
          </p:nvSpPr>
          <p:spPr bwMode="auto">
            <a:xfrm>
              <a:off x="5867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48" name="Text Box 14"/>
            <p:cNvSpPr txBox="1">
              <a:spLocks noChangeArrowheads="1"/>
            </p:cNvSpPr>
            <p:nvPr/>
          </p:nvSpPr>
          <p:spPr bwMode="auto">
            <a:xfrm>
              <a:off x="17526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49" name="Text Box 15"/>
            <p:cNvSpPr txBox="1">
              <a:spLocks noChangeArrowheads="1"/>
            </p:cNvSpPr>
            <p:nvPr/>
          </p:nvSpPr>
          <p:spPr bwMode="auto">
            <a:xfrm>
              <a:off x="34290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50" name="Text Box 16"/>
            <p:cNvSpPr txBox="1">
              <a:spLocks noChangeArrowheads="1"/>
            </p:cNvSpPr>
            <p:nvPr/>
          </p:nvSpPr>
          <p:spPr bwMode="auto">
            <a:xfrm>
              <a:off x="61722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51" name="Rectangle 17"/>
            <p:cNvSpPr>
              <a:spLocks noChangeArrowheads="1"/>
            </p:cNvSpPr>
            <p:nvPr/>
          </p:nvSpPr>
          <p:spPr bwMode="auto">
            <a:xfrm>
              <a:off x="1524000" y="2895600"/>
              <a:ext cx="5638800" cy="304800"/>
            </a:xfrm>
            <a:prstGeom prst="rect">
              <a:avLst/>
            </a:prstGeom>
            <a:noFill/>
            <a:ln w="12700">
              <a:solidFill>
                <a:schemeClr val="accent2"/>
              </a:solidFill>
              <a:miter lim="800000"/>
              <a:headEnd/>
              <a:tailEnd/>
            </a:ln>
            <a:effectLst/>
          </p:spPr>
          <p:txBody>
            <a:bodyPr wrap="none" anchor="ctr"/>
            <a:lstStyle/>
            <a:p>
              <a:pPr algn="ctr"/>
              <a:r>
                <a:rPr lang="en-US" sz="1600" b="1" dirty="0" smtClean="0">
                  <a:solidFill>
                    <a:schemeClr val="tx1"/>
                  </a:solidFill>
                </a:rPr>
                <a:t>Interconnection Network</a:t>
              </a:r>
              <a:endParaRPr lang="en-US" sz="1600" b="1" dirty="0">
                <a:solidFill>
                  <a:schemeClr val="tx1"/>
                </a:solidFill>
              </a:endParaRPr>
            </a:p>
          </p:txBody>
        </p:sp>
        <p:sp>
          <p:nvSpPr>
            <p:cNvPr id="52" name="Rectangle 18"/>
            <p:cNvSpPr>
              <a:spLocks noChangeArrowheads="1"/>
            </p:cNvSpPr>
            <p:nvPr/>
          </p:nvSpPr>
          <p:spPr bwMode="auto">
            <a:xfrm>
              <a:off x="2590800" y="3581400"/>
              <a:ext cx="19050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53" name="Text Box 19"/>
            <p:cNvSpPr txBox="1">
              <a:spLocks noChangeArrowheads="1"/>
            </p:cNvSpPr>
            <p:nvPr/>
          </p:nvSpPr>
          <p:spPr bwMode="auto">
            <a:xfrm>
              <a:off x="3048000" y="3657600"/>
              <a:ext cx="963613" cy="336550"/>
            </a:xfrm>
            <a:prstGeom prst="rect">
              <a:avLst/>
            </a:prstGeom>
            <a:noFill/>
            <a:ln w="12700">
              <a:noFill/>
              <a:miter lim="800000"/>
              <a:headEnd/>
              <a:tailEnd/>
            </a:ln>
            <a:effectLst/>
          </p:spPr>
          <p:txBody>
            <a:bodyPr wrap="none">
              <a:spAutoFit/>
            </a:bodyPr>
            <a:lstStyle/>
            <a:p>
              <a:r>
                <a:rPr lang="en-US" sz="1600" b="1" dirty="0">
                  <a:solidFill>
                    <a:schemeClr val="tx1"/>
                  </a:solidFill>
                </a:rPr>
                <a:t>Memory</a:t>
              </a:r>
            </a:p>
          </p:txBody>
        </p:sp>
        <p:sp>
          <p:nvSpPr>
            <p:cNvPr id="54" name="Rectangle 20"/>
            <p:cNvSpPr>
              <a:spLocks noChangeArrowheads="1"/>
            </p:cNvSpPr>
            <p:nvPr/>
          </p:nvSpPr>
          <p:spPr bwMode="auto">
            <a:xfrm>
              <a:off x="5105400" y="3581400"/>
              <a:ext cx="13716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55" name="Text Box 21"/>
            <p:cNvSpPr txBox="1">
              <a:spLocks noChangeArrowheads="1"/>
            </p:cNvSpPr>
            <p:nvPr/>
          </p:nvSpPr>
          <p:spPr bwMode="auto">
            <a:xfrm>
              <a:off x="5562600" y="3733800"/>
              <a:ext cx="457200" cy="336550"/>
            </a:xfrm>
            <a:prstGeom prst="rect">
              <a:avLst/>
            </a:prstGeom>
            <a:noFill/>
            <a:ln w="12700">
              <a:noFill/>
              <a:miter lim="800000"/>
              <a:headEnd/>
              <a:tailEnd/>
            </a:ln>
            <a:effectLst/>
          </p:spPr>
          <p:txBody>
            <a:bodyPr wrap="none">
              <a:spAutoFit/>
            </a:bodyPr>
            <a:lstStyle/>
            <a:p>
              <a:r>
                <a:rPr lang="en-US" sz="1600" b="1" dirty="0">
                  <a:solidFill>
                    <a:schemeClr val="tx1"/>
                  </a:solidFill>
                </a:rPr>
                <a:t>I/O</a:t>
              </a:r>
            </a:p>
          </p:txBody>
        </p:sp>
        <p:sp>
          <p:nvSpPr>
            <p:cNvPr id="56" name="Line 22"/>
            <p:cNvSpPr>
              <a:spLocks noChangeShapeType="1"/>
            </p:cNvSpPr>
            <p:nvPr/>
          </p:nvSpPr>
          <p:spPr bwMode="auto">
            <a:xfrm>
              <a:off x="21336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57" name="Line 23"/>
            <p:cNvSpPr>
              <a:spLocks noChangeShapeType="1"/>
            </p:cNvSpPr>
            <p:nvPr/>
          </p:nvSpPr>
          <p:spPr bwMode="auto">
            <a:xfrm>
              <a:off x="3810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58" name="Line 24"/>
            <p:cNvSpPr>
              <a:spLocks noChangeShapeType="1"/>
            </p:cNvSpPr>
            <p:nvPr/>
          </p:nvSpPr>
          <p:spPr bwMode="auto">
            <a:xfrm>
              <a:off x="6477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59" name="Line 25"/>
            <p:cNvSpPr>
              <a:spLocks noChangeShapeType="1"/>
            </p:cNvSpPr>
            <p:nvPr/>
          </p:nvSpPr>
          <p:spPr bwMode="auto">
            <a:xfrm>
              <a:off x="6477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60" name="Line 26"/>
            <p:cNvSpPr>
              <a:spLocks noChangeShapeType="1"/>
            </p:cNvSpPr>
            <p:nvPr/>
          </p:nvSpPr>
          <p:spPr bwMode="auto">
            <a:xfrm>
              <a:off x="3810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61" name="Line 27"/>
            <p:cNvSpPr>
              <a:spLocks noChangeShapeType="1"/>
            </p:cNvSpPr>
            <p:nvPr/>
          </p:nvSpPr>
          <p:spPr bwMode="auto">
            <a:xfrm>
              <a:off x="21336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62" name="Line 28"/>
            <p:cNvSpPr>
              <a:spLocks noChangeShapeType="1"/>
            </p:cNvSpPr>
            <p:nvPr/>
          </p:nvSpPr>
          <p:spPr bwMode="auto">
            <a:xfrm>
              <a:off x="3505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63" name="Line 29"/>
            <p:cNvSpPr>
              <a:spLocks noChangeShapeType="1"/>
            </p:cNvSpPr>
            <p:nvPr/>
          </p:nvSpPr>
          <p:spPr bwMode="auto">
            <a:xfrm>
              <a:off x="5791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grpSp>
      <p:sp>
        <p:nvSpPr>
          <p:cNvPr id="33" name="Date Placeholder 32"/>
          <p:cNvSpPr>
            <a:spLocks noGrp="1"/>
          </p:cNvSpPr>
          <p:nvPr>
            <p:ph type="dt" sz="half" idx="10"/>
          </p:nvPr>
        </p:nvSpPr>
        <p:spPr/>
        <p:txBody>
          <a:bodyPr/>
          <a:lstStyle/>
          <a:p>
            <a:fld id="{7DB491DE-9A64-2648-8B4D-9F29AE57DAC1}" type="datetime1">
              <a:rPr lang="en-US" smtClean="0"/>
              <a:t>10/11/11</a:t>
            </a:fld>
            <a:endParaRPr lang="en-US" dirty="0"/>
          </a:p>
        </p:txBody>
      </p:sp>
      <p:sp>
        <p:nvSpPr>
          <p:cNvPr id="34" name="Slide Number Placeholder 33"/>
          <p:cNvSpPr>
            <a:spLocks noGrp="1"/>
          </p:cNvSpPr>
          <p:nvPr>
            <p:ph type="sldNum" sz="quarter" idx="12"/>
          </p:nvPr>
        </p:nvSpPr>
        <p:spPr/>
        <p:txBody>
          <a:bodyPr/>
          <a:lstStyle/>
          <a:p>
            <a:fld id="{3CC63E4C-4642-794D-A2FD-70F6B81535F5}" type="slidenum">
              <a:rPr lang="en-US" smtClean="0"/>
              <a:pPr/>
              <a:t>20</a:t>
            </a:fld>
            <a:endParaRPr lang="en-US" dirty="0"/>
          </a:p>
        </p:txBody>
      </p:sp>
      <p:sp>
        <p:nvSpPr>
          <p:cNvPr id="35" name="Footer Placeholder 34"/>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729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72937">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72937">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7293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2937"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74133" y="0"/>
            <a:ext cx="8229600" cy="1143000"/>
          </a:xfrm>
        </p:spPr>
        <p:txBody>
          <a:bodyPr/>
          <a:lstStyle/>
          <a:p>
            <a:r>
              <a:rPr lang="en-US" dirty="0" smtClean="0"/>
              <a:t>Transition to Multicore</a:t>
            </a:r>
            <a:endParaRPr lang="en-US" dirty="0"/>
          </a:p>
        </p:txBody>
      </p:sp>
      <p:pic>
        <p:nvPicPr>
          <p:cNvPr id="10244" name="Picture 3"/>
          <p:cNvPicPr>
            <a:picLocks noChangeAspect="1"/>
          </p:cNvPicPr>
          <p:nvPr/>
        </p:nvPicPr>
        <p:blipFill>
          <a:blip r:embed="rId2"/>
          <a:srcRect t="11171"/>
          <a:stretch>
            <a:fillRect/>
          </a:stretch>
        </p:blipFill>
        <p:spPr bwMode="auto">
          <a:xfrm>
            <a:off x="228600" y="923784"/>
            <a:ext cx="8601969" cy="5934216"/>
          </a:xfrm>
          <a:prstGeom prst="rect">
            <a:avLst/>
          </a:prstGeom>
          <a:noFill/>
          <a:ln w="9525">
            <a:noFill/>
            <a:miter lim="800000"/>
            <a:headEnd/>
            <a:tailEnd/>
          </a:ln>
        </p:spPr>
      </p:pic>
      <p:sp>
        <p:nvSpPr>
          <p:cNvPr id="10246" name="TextBox 5"/>
          <p:cNvSpPr txBox="1">
            <a:spLocks noChangeArrowheads="1"/>
          </p:cNvSpPr>
          <p:nvPr/>
        </p:nvSpPr>
        <p:spPr bwMode="auto">
          <a:xfrm>
            <a:off x="6934200" y="2736850"/>
            <a:ext cx="1816100" cy="615950"/>
          </a:xfrm>
          <a:prstGeom prst="rect">
            <a:avLst/>
          </a:prstGeom>
          <a:noFill/>
          <a:ln w="9525">
            <a:noFill/>
            <a:miter lim="800000"/>
            <a:headEnd/>
            <a:tailEnd/>
          </a:ln>
        </p:spPr>
        <p:txBody>
          <a:bodyPr>
            <a:prstTxWarp prst="textNoShape">
              <a:avLst/>
            </a:prstTxWarp>
            <a:spAutoFit/>
          </a:bodyPr>
          <a:lstStyle/>
          <a:p>
            <a:pPr algn="l"/>
            <a:r>
              <a:rPr lang="en-US" sz="1700" dirty="0">
                <a:effectLst/>
                <a:latin typeface="Tahoma" charset="0"/>
                <a:ea typeface="Tahoma" charset="0"/>
                <a:cs typeface="Tahoma" charset="0"/>
              </a:rPr>
              <a:t>Sequential App Performance</a:t>
            </a:r>
          </a:p>
        </p:txBody>
      </p:sp>
      <p:sp>
        <p:nvSpPr>
          <p:cNvPr id="5" name="Date Placeholder 4"/>
          <p:cNvSpPr>
            <a:spLocks noGrp="1"/>
          </p:cNvSpPr>
          <p:nvPr>
            <p:ph type="dt" sz="half" idx="10"/>
          </p:nvPr>
        </p:nvSpPr>
        <p:spPr/>
        <p:txBody>
          <a:bodyPr/>
          <a:lstStyle/>
          <a:p>
            <a:fld id="{56879EC2-0A35-5D43-B196-CB8F5CDF6BD7}" type="datetime1">
              <a:rPr lang="en-US" smtClean="0"/>
              <a:t>10/11/11</a:t>
            </a:fld>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21</a:t>
            </a:fld>
            <a:endParaRPr lang="en-US" dirty="0"/>
          </a:p>
        </p:txBody>
      </p:sp>
      <p:sp>
        <p:nvSpPr>
          <p:cNvPr id="7" name="Footer Placeholder 6"/>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2898" name="Rectangle 2"/>
          <p:cNvSpPr>
            <a:spLocks noGrp="1" noChangeArrowheads="1"/>
          </p:cNvSpPr>
          <p:nvPr>
            <p:ph type="title"/>
          </p:nvPr>
        </p:nvSpPr>
        <p:spPr/>
        <p:txBody>
          <a:bodyPr/>
          <a:lstStyle/>
          <a:p>
            <a:r>
              <a:rPr lang="en-US" dirty="0" smtClean="0"/>
              <a:t>Multiprocessors and You</a:t>
            </a:r>
            <a:endParaRPr lang="en-US" dirty="0"/>
          </a:p>
        </p:txBody>
      </p:sp>
      <p:sp>
        <p:nvSpPr>
          <p:cNvPr id="1872937" name="Rectangle 41"/>
          <p:cNvSpPr>
            <a:spLocks noGrp="1" noChangeArrowheads="1"/>
          </p:cNvSpPr>
          <p:nvPr>
            <p:ph type="body" idx="1"/>
          </p:nvPr>
        </p:nvSpPr>
        <p:spPr/>
        <p:txBody>
          <a:bodyPr>
            <a:normAutofit fontScale="92500" lnSpcReduction="20000"/>
          </a:bodyPr>
          <a:lstStyle/>
          <a:p>
            <a:r>
              <a:rPr lang="en-US" dirty="0" smtClean="0"/>
              <a:t>Only path to performance is parallelism</a:t>
            </a:r>
          </a:p>
          <a:p>
            <a:pPr lvl="1"/>
            <a:r>
              <a:rPr lang="en-US" dirty="0" smtClean="0"/>
              <a:t>Clock rates flat or declining</a:t>
            </a:r>
          </a:p>
          <a:p>
            <a:pPr lvl="1"/>
            <a:r>
              <a:rPr lang="en-US" dirty="0" smtClean="0"/>
              <a:t>SIMD: 2X width every 3-4 years</a:t>
            </a:r>
          </a:p>
          <a:p>
            <a:pPr lvl="2"/>
            <a:r>
              <a:rPr lang="en-US" dirty="0" smtClean="0"/>
              <a:t> 128b wide now, 256b 2011, 512b in 2014?, 1024b in 2018?</a:t>
            </a:r>
          </a:p>
          <a:p>
            <a:pPr lvl="1"/>
            <a:r>
              <a:rPr lang="en-US" dirty="0" smtClean="0"/>
              <a:t>MIMD: Add 2 cores every 2 years: 2, 4, 6, 8, 10, …</a:t>
            </a:r>
          </a:p>
          <a:p>
            <a:r>
              <a:rPr lang="en-US" dirty="0" smtClean="0"/>
              <a:t>A key challenge is to craft parallel programs that have high performance on multiprocessors as the number of processors increase – i.e., that scale</a:t>
            </a:r>
          </a:p>
          <a:p>
            <a:pPr lvl="1"/>
            <a:r>
              <a:rPr lang="en-US" dirty="0" smtClean="0"/>
              <a:t>Scheduling, load balancing, time for synchronization, overhead for communication</a:t>
            </a:r>
          </a:p>
          <a:p>
            <a:r>
              <a:rPr lang="en-US" dirty="0" smtClean="0"/>
              <a:t>Will explore this further in labs and projects</a:t>
            </a:r>
            <a:endParaRPr lang="en-US" dirty="0"/>
          </a:p>
        </p:txBody>
      </p:sp>
      <p:sp>
        <p:nvSpPr>
          <p:cNvPr id="5" name="Date Placeholder 4"/>
          <p:cNvSpPr>
            <a:spLocks noGrp="1"/>
          </p:cNvSpPr>
          <p:nvPr>
            <p:ph type="dt" sz="half" idx="10"/>
          </p:nvPr>
        </p:nvSpPr>
        <p:spPr/>
        <p:txBody>
          <a:bodyPr/>
          <a:lstStyle/>
          <a:p>
            <a:fld id="{E5C96CEA-8B58-7B41-9450-B836B3A05362}" type="datetime1">
              <a:rPr lang="en-US" smtClean="0"/>
              <a:t>10/11/11</a:t>
            </a:fld>
            <a:endParaRPr lang="en-US" dirty="0"/>
          </a:p>
        </p:txBody>
      </p:sp>
      <p:sp>
        <p:nvSpPr>
          <p:cNvPr id="7" name="Footer Placeholder 6"/>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22</a:t>
            </a:fld>
            <a:endParaRPr lang="en-US" dirty="0"/>
          </a:p>
        </p:txBody>
      </p:sp>
      <p:sp>
        <p:nvSpPr>
          <p:cNvPr id="1872914" name="Rectangle 18"/>
          <p:cNvSpPr>
            <a:spLocks noChangeArrowheads="1"/>
          </p:cNvSpPr>
          <p:nvPr/>
        </p:nvSpPr>
        <p:spPr bwMode="auto">
          <a:xfrm>
            <a:off x="131763" y="2943225"/>
            <a:ext cx="180975" cy="363538"/>
          </a:xfrm>
          <a:prstGeom prst="rect">
            <a:avLst/>
          </a:prstGeom>
          <a:noFill/>
          <a:ln w="12700">
            <a:noFill/>
            <a:miter lim="800000"/>
            <a:headEnd/>
            <a:tailEnd/>
          </a:ln>
          <a:effectLst/>
        </p:spPr>
        <p:txBody>
          <a:bodyPr wrap="none" lIns="90488" tIns="44450" rIns="90488" bIns="44450">
            <a:spAutoFit/>
          </a:bodyPr>
          <a:lstStyle/>
          <a:p>
            <a:endParaRPr lang="en-US" dirty="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7293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7293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7293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7293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7293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7293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7293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7293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293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133" y="0"/>
            <a:ext cx="8229600" cy="1143000"/>
          </a:xfrm>
        </p:spPr>
        <p:txBody>
          <a:bodyPr/>
          <a:lstStyle/>
          <a:p>
            <a:r>
              <a:rPr lang="en-US" dirty="0" smtClean="0"/>
              <a:t>Parallel Performance Over Time</a:t>
            </a:r>
            <a:endParaRPr lang="en-US" dirty="0"/>
          </a:p>
        </p:txBody>
      </p:sp>
      <p:graphicFrame>
        <p:nvGraphicFramePr>
          <p:cNvPr id="7" name="Content Placeholder 6"/>
          <p:cNvGraphicFramePr>
            <a:graphicFrameLocks noGrp="1"/>
          </p:cNvGraphicFramePr>
          <p:nvPr>
            <p:ph idx="1"/>
          </p:nvPr>
        </p:nvGraphicFramePr>
        <p:xfrm>
          <a:off x="457200" y="1312332"/>
          <a:ext cx="8229600" cy="5016499"/>
        </p:xfrm>
        <a:graphic>
          <a:graphicData uri="http://schemas.openxmlformats.org/drawingml/2006/table">
            <a:tbl>
              <a:tblPr firstRow="1" bandRow="1">
                <a:tableStyleId>{5C22544A-7EE6-4342-B048-85BDC9FD1C3A}</a:tableStyleId>
              </a:tblPr>
              <a:tblGrid>
                <a:gridCol w="1405467"/>
                <a:gridCol w="1303866"/>
                <a:gridCol w="2228427"/>
                <a:gridCol w="1645920"/>
                <a:gridCol w="1645920"/>
              </a:tblGrid>
              <a:tr h="370840">
                <a:tc>
                  <a:txBody>
                    <a:bodyPr/>
                    <a:lstStyle/>
                    <a:p>
                      <a:pPr algn="ctr" fontAlgn="b"/>
                      <a:r>
                        <a:rPr lang="en-US" sz="2400" b="0" i="0" u="none" strike="noStrike" dirty="0">
                          <a:latin typeface="Verdana"/>
                        </a:rPr>
                        <a:t>Year</a:t>
                      </a:r>
                    </a:p>
                  </a:txBody>
                  <a:tcPr marL="12700" marR="12700" marT="12700" marB="0" anchor="ctr"/>
                </a:tc>
                <a:tc>
                  <a:txBody>
                    <a:bodyPr/>
                    <a:lstStyle/>
                    <a:p>
                      <a:pPr algn="ctr" fontAlgn="b"/>
                      <a:r>
                        <a:rPr lang="en-US" sz="2400" b="0" i="0" u="none" strike="noStrike" dirty="0">
                          <a:latin typeface="Verdana"/>
                        </a:rPr>
                        <a:t>Cores</a:t>
                      </a:r>
                    </a:p>
                  </a:txBody>
                  <a:tcPr marL="12700" marR="12700" marT="12700" marB="0" anchor="ctr"/>
                </a:tc>
                <a:tc>
                  <a:txBody>
                    <a:bodyPr/>
                    <a:lstStyle/>
                    <a:p>
                      <a:pPr algn="ctr" fontAlgn="b"/>
                      <a:r>
                        <a:rPr lang="en-US" sz="2000" b="0" i="0" u="none" strike="noStrike" dirty="0">
                          <a:latin typeface="Verdana"/>
                        </a:rPr>
                        <a:t>SIMD </a:t>
                      </a:r>
                      <a:r>
                        <a:rPr lang="en-US" sz="2000" b="0" i="0" u="none" strike="noStrike" dirty="0" smtClean="0">
                          <a:latin typeface="Verdana"/>
                        </a:rPr>
                        <a:t>bits /</a:t>
                      </a:r>
                      <a:r>
                        <a:rPr lang="en-US" sz="2000" b="0" i="0" u="none" strike="noStrike" dirty="0">
                          <a:latin typeface="Verdana"/>
                        </a:rPr>
                        <a:t>Core</a:t>
                      </a:r>
                    </a:p>
                  </a:txBody>
                  <a:tcPr marL="12700" marR="12700" marT="12700" marB="0" anchor="ctr"/>
                </a:tc>
                <a:tc>
                  <a:txBody>
                    <a:bodyPr/>
                    <a:lstStyle/>
                    <a:p>
                      <a:pPr algn="ctr" fontAlgn="b"/>
                      <a:r>
                        <a:rPr lang="en-US" sz="2000" b="0" i="0" u="none" strike="noStrike" dirty="0" smtClean="0">
                          <a:latin typeface="Verdana"/>
                        </a:rPr>
                        <a:t>Core *</a:t>
                      </a:r>
                      <a:br>
                        <a:rPr lang="en-US" sz="2000" b="0" i="0" u="none" strike="noStrike" dirty="0" smtClean="0">
                          <a:latin typeface="Verdana"/>
                        </a:rPr>
                      </a:br>
                      <a:r>
                        <a:rPr lang="en-US" sz="2000" b="0" i="0" u="none" strike="noStrike" dirty="0" smtClean="0">
                          <a:latin typeface="Verdana"/>
                        </a:rPr>
                        <a:t>SIMD </a:t>
                      </a:r>
                      <a:r>
                        <a:rPr lang="en-US" sz="2000" b="0" i="0" u="none" strike="noStrike" dirty="0">
                          <a:latin typeface="Verdana"/>
                        </a:rPr>
                        <a:t>bits</a:t>
                      </a:r>
                    </a:p>
                  </a:txBody>
                  <a:tcPr marL="12700" marR="12700" marT="12700" marB="0" anchor="ctr"/>
                </a:tc>
                <a:tc>
                  <a:txBody>
                    <a:bodyPr/>
                    <a:lstStyle/>
                    <a:p>
                      <a:pPr algn="ctr" fontAlgn="b"/>
                      <a:r>
                        <a:rPr lang="en-US" sz="2000" b="0" i="0" u="none" strike="noStrike" dirty="0" smtClean="0">
                          <a:latin typeface="Verdana"/>
                        </a:rPr>
                        <a:t>Peak DP </a:t>
                      </a:r>
                      <a:r>
                        <a:rPr lang="en-US" sz="2000" b="0" i="0" u="none" strike="noStrike" dirty="0" err="1" smtClean="0">
                          <a:latin typeface="Verdana"/>
                        </a:rPr>
                        <a:t>FLOPs</a:t>
                      </a:r>
                      <a:endParaRPr lang="en-US" sz="2000" b="0" i="0" u="none" strike="noStrike" dirty="0">
                        <a:latin typeface="Verdana"/>
                      </a:endParaRPr>
                    </a:p>
                  </a:txBody>
                  <a:tcPr marL="12700" marR="12700" marT="12700" marB="0" anchor="ctr"/>
                </a:tc>
              </a:tr>
              <a:tr h="370840">
                <a:tc>
                  <a:txBody>
                    <a:bodyPr/>
                    <a:lstStyle/>
                    <a:p>
                      <a:pPr algn="r" fontAlgn="b"/>
                      <a:r>
                        <a:rPr lang="en-US" sz="2800" b="0" i="0" u="none" strike="noStrike" dirty="0">
                          <a:latin typeface="Verdana"/>
                        </a:rPr>
                        <a:t>2003</a:t>
                      </a:r>
                    </a:p>
                  </a:txBody>
                  <a:tcPr marL="12700" marR="12700" marT="12700" marB="0" anchor="b"/>
                </a:tc>
                <a:tc>
                  <a:txBody>
                    <a:bodyPr/>
                    <a:lstStyle/>
                    <a:p>
                      <a:pPr algn="r" fontAlgn="b"/>
                      <a:r>
                        <a:rPr lang="en-US" sz="2800" b="0" i="0" u="none" strike="noStrike" dirty="0">
                          <a:latin typeface="Verdana"/>
                        </a:rPr>
                        <a:t>2</a:t>
                      </a:r>
                    </a:p>
                  </a:txBody>
                  <a:tcPr marL="12700" marR="12700" marT="12700" marB="0" anchor="b"/>
                </a:tc>
                <a:tc>
                  <a:txBody>
                    <a:bodyPr/>
                    <a:lstStyle/>
                    <a:p>
                      <a:pPr algn="r" fontAlgn="b"/>
                      <a:r>
                        <a:rPr lang="en-US" sz="2800" b="0" i="0" u="none" strike="noStrike">
                          <a:latin typeface="Verdana"/>
                        </a:rPr>
                        <a:t>128</a:t>
                      </a:r>
                    </a:p>
                  </a:txBody>
                  <a:tcPr marL="12700" marR="12700" marT="12700" marB="0" anchor="b"/>
                </a:tc>
                <a:tc>
                  <a:txBody>
                    <a:bodyPr/>
                    <a:lstStyle/>
                    <a:p>
                      <a:pPr algn="r" fontAlgn="b"/>
                      <a:r>
                        <a:rPr lang="en-US" sz="2800" b="0" i="0" u="none" strike="noStrike">
                          <a:latin typeface="Verdana"/>
                        </a:rPr>
                        <a:t>256</a:t>
                      </a:r>
                    </a:p>
                  </a:txBody>
                  <a:tcPr marL="12700" marR="12700" marT="12700" marB="0" anchor="b"/>
                </a:tc>
                <a:tc>
                  <a:txBody>
                    <a:bodyPr/>
                    <a:lstStyle/>
                    <a:p>
                      <a:pPr algn="r" fontAlgn="b"/>
                      <a:r>
                        <a:rPr lang="en-US" sz="2800" b="0" i="0" u="none" strike="noStrike">
                          <a:latin typeface="Verdana"/>
                        </a:rPr>
                        <a:t>4</a:t>
                      </a:r>
                    </a:p>
                  </a:txBody>
                  <a:tcPr marL="12700" marR="12700" marT="12700" marB="0" anchor="b"/>
                </a:tc>
              </a:tr>
              <a:tr h="370840">
                <a:tc>
                  <a:txBody>
                    <a:bodyPr/>
                    <a:lstStyle/>
                    <a:p>
                      <a:pPr algn="r" fontAlgn="b"/>
                      <a:r>
                        <a:rPr lang="en-US" sz="2800" b="0" i="0" u="none" strike="noStrike">
                          <a:latin typeface="Verdana"/>
                        </a:rPr>
                        <a:t>2005</a:t>
                      </a:r>
                    </a:p>
                  </a:txBody>
                  <a:tcPr marL="12700" marR="12700" marT="12700" marB="0" anchor="b"/>
                </a:tc>
                <a:tc>
                  <a:txBody>
                    <a:bodyPr/>
                    <a:lstStyle/>
                    <a:p>
                      <a:pPr algn="r" fontAlgn="b"/>
                      <a:r>
                        <a:rPr lang="en-US" sz="2800" b="0" i="0" u="none" strike="noStrike">
                          <a:latin typeface="Verdana"/>
                        </a:rPr>
                        <a:t>4</a:t>
                      </a:r>
                    </a:p>
                  </a:txBody>
                  <a:tcPr marL="12700" marR="12700" marT="12700" marB="0" anchor="b"/>
                </a:tc>
                <a:tc>
                  <a:txBody>
                    <a:bodyPr/>
                    <a:lstStyle/>
                    <a:p>
                      <a:pPr algn="r" fontAlgn="b"/>
                      <a:r>
                        <a:rPr lang="en-US" sz="2800" b="0" i="0" u="none" strike="noStrike" dirty="0">
                          <a:latin typeface="Verdana"/>
                        </a:rPr>
                        <a:t>128</a:t>
                      </a:r>
                    </a:p>
                  </a:txBody>
                  <a:tcPr marL="12700" marR="12700" marT="12700" marB="0" anchor="b"/>
                </a:tc>
                <a:tc>
                  <a:txBody>
                    <a:bodyPr/>
                    <a:lstStyle/>
                    <a:p>
                      <a:pPr algn="r" fontAlgn="b"/>
                      <a:r>
                        <a:rPr lang="en-US" sz="2800" b="0" i="0" u="none" strike="noStrike">
                          <a:latin typeface="Verdana"/>
                        </a:rPr>
                        <a:t>512</a:t>
                      </a:r>
                    </a:p>
                  </a:txBody>
                  <a:tcPr marL="12700" marR="12700" marT="12700" marB="0" anchor="b"/>
                </a:tc>
                <a:tc>
                  <a:txBody>
                    <a:bodyPr/>
                    <a:lstStyle/>
                    <a:p>
                      <a:pPr algn="r" fontAlgn="b"/>
                      <a:r>
                        <a:rPr lang="en-US" sz="2800" b="0" i="0" u="none" strike="noStrike">
                          <a:latin typeface="Verdana"/>
                        </a:rPr>
                        <a:t>8</a:t>
                      </a:r>
                    </a:p>
                  </a:txBody>
                  <a:tcPr marL="12700" marR="12700" marT="12700" marB="0" anchor="b"/>
                </a:tc>
              </a:tr>
              <a:tr h="370840">
                <a:tc>
                  <a:txBody>
                    <a:bodyPr/>
                    <a:lstStyle/>
                    <a:p>
                      <a:pPr algn="r" fontAlgn="b"/>
                      <a:r>
                        <a:rPr lang="en-US" sz="2800" b="0" i="0" u="none" strike="noStrike" dirty="0">
                          <a:latin typeface="Verdana"/>
                        </a:rPr>
                        <a:t>2007</a:t>
                      </a:r>
                    </a:p>
                  </a:txBody>
                  <a:tcPr marL="12700" marR="12700" marT="12700" marB="0" anchor="b"/>
                </a:tc>
                <a:tc>
                  <a:txBody>
                    <a:bodyPr/>
                    <a:lstStyle/>
                    <a:p>
                      <a:pPr algn="r" fontAlgn="b"/>
                      <a:r>
                        <a:rPr lang="en-US" sz="2800" b="0" i="0" u="none" strike="noStrike">
                          <a:latin typeface="Verdana"/>
                        </a:rPr>
                        <a:t>6</a:t>
                      </a:r>
                    </a:p>
                  </a:txBody>
                  <a:tcPr marL="12700" marR="12700" marT="12700" marB="0" anchor="b"/>
                </a:tc>
                <a:tc>
                  <a:txBody>
                    <a:bodyPr/>
                    <a:lstStyle/>
                    <a:p>
                      <a:pPr algn="r" fontAlgn="b"/>
                      <a:r>
                        <a:rPr lang="en-US" sz="2800" b="0" i="0" u="none" strike="noStrike">
                          <a:latin typeface="Verdana"/>
                        </a:rPr>
                        <a:t>128</a:t>
                      </a:r>
                    </a:p>
                  </a:txBody>
                  <a:tcPr marL="12700" marR="12700" marT="12700" marB="0" anchor="b"/>
                </a:tc>
                <a:tc>
                  <a:txBody>
                    <a:bodyPr/>
                    <a:lstStyle/>
                    <a:p>
                      <a:pPr algn="r" fontAlgn="b"/>
                      <a:r>
                        <a:rPr lang="en-US" sz="2800" b="0" i="0" u="none" strike="noStrike" dirty="0">
                          <a:latin typeface="Verdana"/>
                        </a:rPr>
                        <a:t>768</a:t>
                      </a:r>
                    </a:p>
                  </a:txBody>
                  <a:tcPr marL="12700" marR="12700" marT="12700" marB="0" anchor="b"/>
                </a:tc>
                <a:tc>
                  <a:txBody>
                    <a:bodyPr/>
                    <a:lstStyle/>
                    <a:p>
                      <a:pPr algn="r" fontAlgn="b"/>
                      <a:r>
                        <a:rPr lang="en-US" sz="2800" b="0" i="0" u="none" strike="noStrike">
                          <a:latin typeface="Verdana"/>
                        </a:rPr>
                        <a:t>12</a:t>
                      </a:r>
                    </a:p>
                  </a:txBody>
                  <a:tcPr marL="12700" marR="12700" marT="12700" marB="0" anchor="b"/>
                </a:tc>
              </a:tr>
              <a:tr h="370840">
                <a:tc>
                  <a:txBody>
                    <a:bodyPr/>
                    <a:lstStyle/>
                    <a:p>
                      <a:pPr algn="r" fontAlgn="b"/>
                      <a:r>
                        <a:rPr lang="en-US" sz="2800" b="0" i="0" u="none" strike="noStrike">
                          <a:latin typeface="Verdana"/>
                        </a:rPr>
                        <a:t>2009</a:t>
                      </a:r>
                    </a:p>
                  </a:txBody>
                  <a:tcPr marL="12700" marR="12700" marT="12700" marB="0" anchor="b"/>
                </a:tc>
                <a:tc>
                  <a:txBody>
                    <a:bodyPr/>
                    <a:lstStyle/>
                    <a:p>
                      <a:pPr algn="r" fontAlgn="b"/>
                      <a:r>
                        <a:rPr lang="en-US" sz="2800" b="0" i="0" u="none" strike="noStrike">
                          <a:latin typeface="Verdana"/>
                        </a:rPr>
                        <a:t>8</a:t>
                      </a:r>
                    </a:p>
                  </a:txBody>
                  <a:tcPr marL="12700" marR="12700" marT="12700" marB="0" anchor="b"/>
                </a:tc>
                <a:tc>
                  <a:txBody>
                    <a:bodyPr/>
                    <a:lstStyle/>
                    <a:p>
                      <a:pPr algn="r" fontAlgn="b"/>
                      <a:r>
                        <a:rPr lang="en-US" sz="2800" b="0" i="0" u="none" strike="noStrike">
                          <a:latin typeface="Verdana"/>
                        </a:rPr>
                        <a:t>128</a:t>
                      </a:r>
                    </a:p>
                  </a:txBody>
                  <a:tcPr marL="12700" marR="12700" marT="12700" marB="0" anchor="b"/>
                </a:tc>
                <a:tc>
                  <a:txBody>
                    <a:bodyPr/>
                    <a:lstStyle/>
                    <a:p>
                      <a:pPr algn="r" fontAlgn="b"/>
                      <a:r>
                        <a:rPr lang="en-US" sz="2800" b="0" i="0" u="none" strike="noStrike">
                          <a:latin typeface="Verdana"/>
                        </a:rPr>
                        <a:t>1024</a:t>
                      </a:r>
                    </a:p>
                  </a:txBody>
                  <a:tcPr marL="12700" marR="12700" marT="12700" marB="0" anchor="b"/>
                </a:tc>
                <a:tc>
                  <a:txBody>
                    <a:bodyPr/>
                    <a:lstStyle/>
                    <a:p>
                      <a:pPr algn="r" fontAlgn="b"/>
                      <a:r>
                        <a:rPr lang="en-US" sz="2800" b="0" i="0" u="none" strike="noStrike">
                          <a:latin typeface="Verdana"/>
                        </a:rPr>
                        <a:t>16</a:t>
                      </a:r>
                    </a:p>
                  </a:txBody>
                  <a:tcPr marL="12700" marR="12700" marT="12700" marB="0" anchor="b"/>
                </a:tc>
              </a:tr>
              <a:tr h="370840">
                <a:tc>
                  <a:txBody>
                    <a:bodyPr/>
                    <a:lstStyle/>
                    <a:p>
                      <a:pPr algn="r" fontAlgn="b"/>
                      <a:r>
                        <a:rPr lang="en-US" sz="2800" b="0" i="0" u="none" strike="noStrike">
                          <a:latin typeface="Verdana"/>
                        </a:rPr>
                        <a:t>2011</a:t>
                      </a:r>
                    </a:p>
                  </a:txBody>
                  <a:tcPr marL="12700" marR="12700" marT="12700" marB="0" anchor="b"/>
                </a:tc>
                <a:tc>
                  <a:txBody>
                    <a:bodyPr/>
                    <a:lstStyle/>
                    <a:p>
                      <a:pPr algn="r" fontAlgn="b"/>
                      <a:r>
                        <a:rPr lang="en-US" sz="2800" b="0" i="0" u="none" strike="noStrike" dirty="0">
                          <a:latin typeface="Verdana"/>
                        </a:rPr>
                        <a:t>10</a:t>
                      </a:r>
                    </a:p>
                  </a:txBody>
                  <a:tcPr marL="12700" marR="12700" marT="12700" marB="0" anchor="b"/>
                </a:tc>
                <a:tc>
                  <a:txBody>
                    <a:bodyPr/>
                    <a:lstStyle/>
                    <a:p>
                      <a:pPr algn="r" fontAlgn="b"/>
                      <a:r>
                        <a:rPr lang="en-US" sz="2800" b="0" i="0" u="none" strike="noStrike" dirty="0">
                          <a:solidFill>
                            <a:srgbClr val="3366FF"/>
                          </a:solidFill>
                          <a:latin typeface="Verdana"/>
                        </a:rPr>
                        <a:t>256</a:t>
                      </a:r>
                    </a:p>
                  </a:txBody>
                  <a:tcPr marL="12700" marR="12700" marT="12700" marB="0" anchor="b"/>
                </a:tc>
                <a:tc>
                  <a:txBody>
                    <a:bodyPr/>
                    <a:lstStyle/>
                    <a:p>
                      <a:pPr algn="r" fontAlgn="b"/>
                      <a:r>
                        <a:rPr lang="en-US" sz="2800" b="0" i="0" u="none" strike="noStrike" dirty="0">
                          <a:latin typeface="Verdana"/>
                        </a:rPr>
                        <a:t>2560</a:t>
                      </a:r>
                    </a:p>
                  </a:txBody>
                  <a:tcPr marL="12700" marR="12700" marT="12700" marB="0" anchor="b"/>
                </a:tc>
                <a:tc>
                  <a:txBody>
                    <a:bodyPr/>
                    <a:lstStyle/>
                    <a:p>
                      <a:pPr algn="r" fontAlgn="b"/>
                      <a:r>
                        <a:rPr lang="en-US" sz="2800" b="0" i="0" u="none" strike="noStrike">
                          <a:latin typeface="Verdana"/>
                        </a:rPr>
                        <a:t>40</a:t>
                      </a:r>
                    </a:p>
                  </a:txBody>
                  <a:tcPr marL="12700" marR="12700" marT="12700" marB="0" anchor="b"/>
                </a:tc>
              </a:tr>
              <a:tr h="370840">
                <a:tc>
                  <a:txBody>
                    <a:bodyPr/>
                    <a:lstStyle/>
                    <a:p>
                      <a:pPr algn="r" fontAlgn="b"/>
                      <a:r>
                        <a:rPr lang="en-US" sz="2800" b="0" i="0" u="none" strike="noStrike">
                          <a:latin typeface="Verdana"/>
                        </a:rPr>
                        <a:t>2013</a:t>
                      </a:r>
                    </a:p>
                  </a:txBody>
                  <a:tcPr marL="12700" marR="12700" marT="12700" marB="0" anchor="b"/>
                </a:tc>
                <a:tc>
                  <a:txBody>
                    <a:bodyPr/>
                    <a:lstStyle/>
                    <a:p>
                      <a:pPr algn="r" fontAlgn="b"/>
                      <a:r>
                        <a:rPr lang="en-US" sz="2800" b="0" i="0" u="none" strike="noStrike" dirty="0">
                          <a:latin typeface="Verdana"/>
                        </a:rPr>
                        <a:t>12</a:t>
                      </a:r>
                    </a:p>
                  </a:txBody>
                  <a:tcPr marL="12700" marR="12700" marT="12700" marB="0" anchor="b"/>
                </a:tc>
                <a:tc>
                  <a:txBody>
                    <a:bodyPr/>
                    <a:lstStyle/>
                    <a:p>
                      <a:pPr algn="r" fontAlgn="b"/>
                      <a:r>
                        <a:rPr lang="en-US" sz="2800" b="0" i="0" u="none" strike="noStrike">
                          <a:latin typeface="Verdana"/>
                        </a:rPr>
                        <a:t>256</a:t>
                      </a:r>
                    </a:p>
                  </a:txBody>
                  <a:tcPr marL="12700" marR="12700" marT="12700" marB="0" anchor="b"/>
                </a:tc>
                <a:tc>
                  <a:txBody>
                    <a:bodyPr/>
                    <a:lstStyle/>
                    <a:p>
                      <a:pPr algn="r" fontAlgn="b"/>
                      <a:r>
                        <a:rPr lang="en-US" sz="2800" b="0" i="0" u="none" strike="noStrike" dirty="0">
                          <a:latin typeface="Verdana"/>
                        </a:rPr>
                        <a:t>3072</a:t>
                      </a:r>
                    </a:p>
                  </a:txBody>
                  <a:tcPr marL="12700" marR="12700" marT="12700" marB="0" anchor="b"/>
                </a:tc>
                <a:tc>
                  <a:txBody>
                    <a:bodyPr/>
                    <a:lstStyle/>
                    <a:p>
                      <a:pPr algn="r" fontAlgn="b"/>
                      <a:r>
                        <a:rPr lang="en-US" sz="2800" b="0" i="0" u="none" strike="noStrike">
                          <a:latin typeface="Verdana"/>
                        </a:rPr>
                        <a:t>48</a:t>
                      </a:r>
                    </a:p>
                  </a:txBody>
                  <a:tcPr marL="12700" marR="12700" marT="12700" marB="0" anchor="b"/>
                </a:tc>
              </a:tr>
              <a:tr h="370840">
                <a:tc>
                  <a:txBody>
                    <a:bodyPr/>
                    <a:lstStyle/>
                    <a:p>
                      <a:pPr algn="r" fontAlgn="b"/>
                      <a:r>
                        <a:rPr lang="en-US" sz="2800" b="0" i="0" u="none" strike="noStrike">
                          <a:latin typeface="Verdana"/>
                        </a:rPr>
                        <a:t>2015</a:t>
                      </a:r>
                    </a:p>
                  </a:txBody>
                  <a:tcPr marL="12700" marR="12700" marT="12700" marB="0" anchor="b"/>
                </a:tc>
                <a:tc>
                  <a:txBody>
                    <a:bodyPr/>
                    <a:lstStyle/>
                    <a:p>
                      <a:pPr algn="r" fontAlgn="b"/>
                      <a:r>
                        <a:rPr lang="en-US" sz="2800" b="0" i="0" u="none" strike="noStrike">
                          <a:latin typeface="Verdana"/>
                        </a:rPr>
                        <a:t>14</a:t>
                      </a:r>
                    </a:p>
                  </a:txBody>
                  <a:tcPr marL="12700" marR="12700" marT="12700" marB="0" anchor="b"/>
                </a:tc>
                <a:tc>
                  <a:txBody>
                    <a:bodyPr/>
                    <a:lstStyle/>
                    <a:p>
                      <a:pPr algn="r" fontAlgn="b"/>
                      <a:r>
                        <a:rPr lang="en-US" sz="2800" b="0" i="0" u="none" strike="noStrike" dirty="0">
                          <a:solidFill>
                            <a:srgbClr val="3366FF"/>
                          </a:solidFill>
                          <a:latin typeface="Verdana"/>
                        </a:rPr>
                        <a:t>512</a:t>
                      </a:r>
                    </a:p>
                  </a:txBody>
                  <a:tcPr marL="12700" marR="12700" marT="12700" marB="0" anchor="b"/>
                </a:tc>
                <a:tc>
                  <a:txBody>
                    <a:bodyPr/>
                    <a:lstStyle/>
                    <a:p>
                      <a:pPr algn="r" fontAlgn="b"/>
                      <a:r>
                        <a:rPr lang="en-US" sz="2800" b="0" i="0" u="none" strike="noStrike">
                          <a:latin typeface="Verdana"/>
                        </a:rPr>
                        <a:t>7168</a:t>
                      </a:r>
                    </a:p>
                  </a:txBody>
                  <a:tcPr marL="12700" marR="12700" marT="12700" marB="0" anchor="b"/>
                </a:tc>
                <a:tc>
                  <a:txBody>
                    <a:bodyPr/>
                    <a:lstStyle/>
                    <a:p>
                      <a:pPr algn="r" fontAlgn="b"/>
                      <a:r>
                        <a:rPr lang="en-US" sz="2800" b="0" i="0" u="none" strike="noStrike" dirty="0">
                          <a:latin typeface="Verdana"/>
                        </a:rPr>
                        <a:t>112</a:t>
                      </a:r>
                    </a:p>
                  </a:txBody>
                  <a:tcPr marL="12700" marR="12700" marT="12700" marB="0" anchor="b"/>
                </a:tc>
              </a:tr>
              <a:tr h="370840">
                <a:tc>
                  <a:txBody>
                    <a:bodyPr/>
                    <a:lstStyle/>
                    <a:p>
                      <a:pPr algn="r" fontAlgn="b"/>
                      <a:r>
                        <a:rPr lang="en-US" sz="2800" b="0" i="0" u="none" strike="noStrike" dirty="0">
                          <a:latin typeface="Verdana"/>
                        </a:rPr>
                        <a:t>2017</a:t>
                      </a:r>
                    </a:p>
                  </a:txBody>
                  <a:tcPr marL="12700" marR="12700" marT="12700" marB="0" anchor="b"/>
                </a:tc>
                <a:tc>
                  <a:txBody>
                    <a:bodyPr/>
                    <a:lstStyle/>
                    <a:p>
                      <a:pPr algn="r" fontAlgn="b"/>
                      <a:r>
                        <a:rPr lang="en-US" sz="2800" b="0" i="0" u="none" strike="noStrike" dirty="0">
                          <a:latin typeface="Verdana"/>
                        </a:rPr>
                        <a:t>16</a:t>
                      </a:r>
                    </a:p>
                  </a:txBody>
                  <a:tcPr marL="12700" marR="12700" marT="12700" marB="0" anchor="b"/>
                </a:tc>
                <a:tc>
                  <a:txBody>
                    <a:bodyPr/>
                    <a:lstStyle/>
                    <a:p>
                      <a:pPr algn="r" fontAlgn="b"/>
                      <a:r>
                        <a:rPr lang="en-US" sz="2800" b="0" i="0" u="none" strike="noStrike">
                          <a:latin typeface="Verdana"/>
                        </a:rPr>
                        <a:t>512</a:t>
                      </a:r>
                    </a:p>
                  </a:txBody>
                  <a:tcPr marL="12700" marR="12700" marT="12700" marB="0" anchor="b"/>
                </a:tc>
                <a:tc>
                  <a:txBody>
                    <a:bodyPr/>
                    <a:lstStyle/>
                    <a:p>
                      <a:pPr algn="r" fontAlgn="b"/>
                      <a:r>
                        <a:rPr lang="en-US" sz="2800" b="0" i="0" u="none" strike="noStrike">
                          <a:latin typeface="Verdana"/>
                        </a:rPr>
                        <a:t>8192</a:t>
                      </a:r>
                    </a:p>
                  </a:txBody>
                  <a:tcPr marL="12700" marR="12700" marT="12700" marB="0" anchor="b"/>
                </a:tc>
                <a:tc>
                  <a:txBody>
                    <a:bodyPr/>
                    <a:lstStyle/>
                    <a:p>
                      <a:pPr algn="r" fontAlgn="b"/>
                      <a:r>
                        <a:rPr lang="en-US" sz="2800" b="0" i="0" u="none" strike="noStrike" dirty="0">
                          <a:latin typeface="Verdana"/>
                        </a:rPr>
                        <a:t>128</a:t>
                      </a:r>
                    </a:p>
                  </a:txBody>
                  <a:tcPr marL="12700" marR="12700" marT="12700" marB="0" anchor="b"/>
                </a:tc>
              </a:tr>
              <a:tr h="370840">
                <a:tc>
                  <a:txBody>
                    <a:bodyPr/>
                    <a:lstStyle/>
                    <a:p>
                      <a:pPr algn="r" fontAlgn="b"/>
                      <a:r>
                        <a:rPr lang="en-US" sz="2800" b="0" i="0" u="none" strike="noStrike" dirty="0">
                          <a:latin typeface="Verdana"/>
                        </a:rPr>
                        <a:t>2019</a:t>
                      </a:r>
                    </a:p>
                  </a:txBody>
                  <a:tcPr marL="12700" marR="12700" marT="12700" marB="0" anchor="b"/>
                </a:tc>
                <a:tc>
                  <a:txBody>
                    <a:bodyPr/>
                    <a:lstStyle/>
                    <a:p>
                      <a:pPr algn="r" fontAlgn="b"/>
                      <a:r>
                        <a:rPr lang="en-US" sz="2800" b="0" i="0" u="none" strike="noStrike" dirty="0">
                          <a:latin typeface="Verdana"/>
                        </a:rPr>
                        <a:t>18</a:t>
                      </a:r>
                    </a:p>
                  </a:txBody>
                  <a:tcPr marL="12700" marR="12700" marT="12700" marB="0" anchor="b"/>
                </a:tc>
                <a:tc>
                  <a:txBody>
                    <a:bodyPr/>
                    <a:lstStyle/>
                    <a:p>
                      <a:pPr algn="r" fontAlgn="b"/>
                      <a:r>
                        <a:rPr lang="en-US" sz="2800" b="0" i="0" u="none" strike="noStrike" dirty="0">
                          <a:solidFill>
                            <a:srgbClr val="3366FF"/>
                          </a:solidFill>
                          <a:latin typeface="Verdana"/>
                        </a:rPr>
                        <a:t>1024</a:t>
                      </a:r>
                    </a:p>
                  </a:txBody>
                  <a:tcPr marL="12700" marR="12700" marT="12700" marB="0" anchor="b"/>
                </a:tc>
                <a:tc>
                  <a:txBody>
                    <a:bodyPr/>
                    <a:lstStyle/>
                    <a:p>
                      <a:pPr algn="r" fontAlgn="b"/>
                      <a:r>
                        <a:rPr lang="en-US" sz="2800" b="0" i="0" u="none" strike="noStrike">
                          <a:latin typeface="Verdana"/>
                        </a:rPr>
                        <a:t>18432</a:t>
                      </a:r>
                    </a:p>
                  </a:txBody>
                  <a:tcPr marL="12700" marR="12700" marT="12700" marB="0" anchor="b"/>
                </a:tc>
                <a:tc>
                  <a:txBody>
                    <a:bodyPr/>
                    <a:lstStyle/>
                    <a:p>
                      <a:pPr algn="r" fontAlgn="b"/>
                      <a:r>
                        <a:rPr lang="en-US" sz="2800" b="0" i="0" u="none" strike="noStrike" dirty="0">
                          <a:latin typeface="Verdana"/>
                        </a:rPr>
                        <a:t>288</a:t>
                      </a:r>
                    </a:p>
                  </a:txBody>
                  <a:tcPr marL="12700" marR="12700" marT="12700" marB="0" anchor="b"/>
                </a:tc>
              </a:tr>
              <a:tr h="370840">
                <a:tc>
                  <a:txBody>
                    <a:bodyPr/>
                    <a:lstStyle/>
                    <a:p>
                      <a:pPr algn="r" fontAlgn="b"/>
                      <a:r>
                        <a:rPr lang="en-US" sz="2800" b="0" i="0" u="none" strike="noStrike" dirty="0">
                          <a:latin typeface="Verdana"/>
                        </a:rPr>
                        <a:t>2021</a:t>
                      </a:r>
                    </a:p>
                  </a:txBody>
                  <a:tcPr marL="12700" marR="12700" marT="12700" marB="0" anchor="b"/>
                </a:tc>
                <a:tc>
                  <a:txBody>
                    <a:bodyPr/>
                    <a:lstStyle/>
                    <a:p>
                      <a:pPr algn="r" fontAlgn="b"/>
                      <a:r>
                        <a:rPr lang="en-US" sz="2800" b="0" i="0" u="none" strike="noStrike" dirty="0">
                          <a:latin typeface="Verdana"/>
                        </a:rPr>
                        <a:t>20</a:t>
                      </a:r>
                    </a:p>
                  </a:txBody>
                  <a:tcPr marL="12700" marR="12700" marT="12700" marB="0" anchor="b"/>
                </a:tc>
                <a:tc>
                  <a:txBody>
                    <a:bodyPr/>
                    <a:lstStyle/>
                    <a:p>
                      <a:pPr algn="r" fontAlgn="b"/>
                      <a:r>
                        <a:rPr lang="en-US" sz="2800" b="0" i="0" u="none" strike="noStrike">
                          <a:latin typeface="Verdana"/>
                        </a:rPr>
                        <a:t>1024</a:t>
                      </a:r>
                    </a:p>
                  </a:txBody>
                  <a:tcPr marL="12700" marR="12700" marT="12700" marB="0" anchor="b"/>
                </a:tc>
                <a:tc>
                  <a:txBody>
                    <a:bodyPr/>
                    <a:lstStyle/>
                    <a:p>
                      <a:pPr algn="r" fontAlgn="b"/>
                      <a:r>
                        <a:rPr lang="en-US" sz="2800" b="0" i="0" u="none" strike="noStrike">
                          <a:latin typeface="Verdana"/>
                        </a:rPr>
                        <a:t>20480</a:t>
                      </a:r>
                    </a:p>
                  </a:txBody>
                  <a:tcPr marL="12700" marR="12700" marT="12700" marB="0" anchor="b"/>
                </a:tc>
                <a:tc>
                  <a:txBody>
                    <a:bodyPr/>
                    <a:lstStyle/>
                    <a:p>
                      <a:pPr algn="r" fontAlgn="b"/>
                      <a:r>
                        <a:rPr lang="en-US" sz="2800" b="0" i="0" u="none" strike="noStrike" dirty="0">
                          <a:latin typeface="Verdana"/>
                        </a:rPr>
                        <a:t>320</a:t>
                      </a:r>
                    </a:p>
                  </a:txBody>
                  <a:tcPr marL="12700" marR="12700" marT="12700" marB="0" anchor="b"/>
                </a:tc>
              </a:tr>
            </a:tbl>
          </a:graphicData>
        </a:graphic>
      </p:graphicFrame>
      <p:sp>
        <p:nvSpPr>
          <p:cNvPr id="4" name="Date Placeholder 3"/>
          <p:cNvSpPr>
            <a:spLocks noGrp="1"/>
          </p:cNvSpPr>
          <p:nvPr>
            <p:ph type="dt" sz="half" idx="10"/>
          </p:nvPr>
        </p:nvSpPr>
        <p:spPr/>
        <p:txBody>
          <a:bodyPr/>
          <a:lstStyle/>
          <a:p>
            <a:fld id="{6BF0FCF8-A00F-8345-A9C2-0B5D203F0FD9}" type="datetime1">
              <a:rPr lang="en-US" smtClean="0"/>
              <a:t>10/11/11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23</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5490" name="Rectangle 2"/>
          <p:cNvSpPr>
            <a:spLocks noGrp="1" noChangeArrowheads="1"/>
          </p:cNvSpPr>
          <p:nvPr>
            <p:ph type="title"/>
          </p:nvPr>
        </p:nvSpPr>
        <p:spPr/>
        <p:txBody>
          <a:bodyPr>
            <a:normAutofit/>
          </a:bodyPr>
          <a:lstStyle/>
          <a:p>
            <a:r>
              <a:rPr lang="en-US" dirty="0" smtClean="0"/>
              <a:t>Multiprocessor Key Questions</a:t>
            </a:r>
            <a:endParaRPr lang="en-US" dirty="0"/>
          </a:p>
        </p:txBody>
      </p:sp>
      <p:sp>
        <p:nvSpPr>
          <p:cNvPr id="1855491" name="Rectangle 3"/>
          <p:cNvSpPr>
            <a:spLocks noGrp="1" noChangeArrowheads="1"/>
          </p:cNvSpPr>
          <p:nvPr>
            <p:ph type="body" idx="1"/>
          </p:nvPr>
        </p:nvSpPr>
        <p:spPr/>
        <p:txBody>
          <a:bodyPr/>
          <a:lstStyle/>
          <a:p>
            <a:r>
              <a:rPr lang="en-US" dirty="0" smtClean="0"/>
              <a:t>Q1 – How do they share data?</a:t>
            </a:r>
          </a:p>
          <a:p>
            <a:endParaRPr lang="en-US" dirty="0" smtClean="0"/>
          </a:p>
          <a:p>
            <a:r>
              <a:rPr lang="en-US" dirty="0" smtClean="0"/>
              <a:t>Q2 – How do they coordinate?</a:t>
            </a:r>
          </a:p>
          <a:p>
            <a:endParaRPr lang="en-US" dirty="0" smtClean="0"/>
          </a:p>
          <a:p>
            <a:r>
              <a:rPr lang="en-US" dirty="0" smtClean="0"/>
              <a:t>Q3 – How many processors can be supported?</a:t>
            </a:r>
            <a:endParaRPr lang="en-US" dirty="0"/>
          </a:p>
        </p:txBody>
      </p:sp>
      <p:sp>
        <p:nvSpPr>
          <p:cNvPr id="8" name="Date Placeholder 7"/>
          <p:cNvSpPr>
            <a:spLocks noGrp="1"/>
          </p:cNvSpPr>
          <p:nvPr>
            <p:ph type="dt" sz="half" idx="10"/>
          </p:nvPr>
        </p:nvSpPr>
        <p:spPr/>
        <p:txBody>
          <a:bodyPr/>
          <a:lstStyle/>
          <a:p>
            <a:fld id="{8574FC5D-BE0C-3447-89CE-5E716DF280F1}" type="datetime1">
              <a:rPr lang="en-US" smtClean="0"/>
              <a:t>10/11/11</a:t>
            </a:fld>
            <a:endParaRPr lang="en-US" dirty="0"/>
          </a:p>
        </p:txBody>
      </p:sp>
      <p:sp>
        <p:nvSpPr>
          <p:cNvPr id="9" name="Slide Number Placeholder 8"/>
          <p:cNvSpPr>
            <a:spLocks noGrp="1"/>
          </p:cNvSpPr>
          <p:nvPr>
            <p:ph type="sldNum" sz="quarter" idx="12"/>
          </p:nvPr>
        </p:nvSpPr>
        <p:spPr/>
        <p:txBody>
          <a:bodyPr/>
          <a:lstStyle/>
          <a:p>
            <a:fld id="{3CC63E4C-4642-794D-A2FD-70F6B81535F5}" type="slidenum">
              <a:rPr lang="en-US" smtClean="0"/>
              <a:pPr/>
              <a:t>24</a:t>
            </a:fld>
            <a:endParaRPr lang="en-US" dirty="0"/>
          </a:p>
        </p:txBody>
      </p:sp>
      <p:sp>
        <p:nvSpPr>
          <p:cNvPr id="10" name="Footer Placeholder 9"/>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2658" name="Rectangle 2"/>
          <p:cNvSpPr>
            <a:spLocks noGrp="1" noChangeArrowheads="1"/>
          </p:cNvSpPr>
          <p:nvPr>
            <p:ph type="title"/>
          </p:nvPr>
        </p:nvSpPr>
        <p:spPr/>
        <p:txBody>
          <a:bodyPr>
            <a:normAutofit fontScale="90000"/>
          </a:bodyPr>
          <a:lstStyle/>
          <a:p>
            <a:r>
              <a:rPr lang="en-US" dirty="0" smtClean="0"/>
              <a:t>Shared Memory Multiprocessor (SMP)</a:t>
            </a:r>
            <a:endParaRPr lang="en-US" dirty="0"/>
          </a:p>
        </p:txBody>
      </p:sp>
      <p:sp>
        <p:nvSpPr>
          <p:cNvPr id="1862659" name="Rectangle 3"/>
          <p:cNvSpPr>
            <a:spLocks noGrp="1" noChangeArrowheads="1"/>
          </p:cNvSpPr>
          <p:nvPr>
            <p:ph type="body" idx="1"/>
          </p:nvPr>
        </p:nvSpPr>
        <p:spPr>
          <a:xfrm>
            <a:off x="457200" y="1600200"/>
            <a:ext cx="8229600" cy="3039533"/>
          </a:xfrm>
        </p:spPr>
        <p:txBody>
          <a:bodyPr>
            <a:noAutofit/>
          </a:bodyPr>
          <a:lstStyle/>
          <a:p>
            <a:r>
              <a:rPr lang="en-US" dirty="0" smtClean="0"/>
              <a:t>Q1 – Single address space shared by all processors/cores</a:t>
            </a:r>
          </a:p>
          <a:p>
            <a:r>
              <a:rPr lang="en-US" dirty="0" smtClean="0"/>
              <a:t>Q2 – Processors coordinate/communicate through shared variables in memory (via loads and stores)</a:t>
            </a:r>
          </a:p>
          <a:p>
            <a:pPr lvl="1"/>
            <a:r>
              <a:rPr lang="en-US" dirty="0" smtClean="0"/>
              <a:t>Use of shared data must be coordinated via synchronization primitives (locks) that allow access to data to only one processor at a time</a:t>
            </a:r>
          </a:p>
          <a:p>
            <a:r>
              <a:rPr lang="en-US" dirty="0" smtClean="0"/>
              <a:t>All multicore computers today are SMP</a:t>
            </a:r>
          </a:p>
        </p:txBody>
      </p:sp>
      <p:sp>
        <p:nvSpPr>
          <p:cNvPr id="9" name="Date Placeholder 8"/>
          <p:cNvSpPr>
            <a:spLocks noGrp="1"/>
          </p:cNvSpPr>
          <p:nvPr>
            <p:ph type="dt" sz="half" idx="10"/>
          </p:nvPr>
        </p:nvSpPr>
        <p:spPr/>
        <p:txBody>
          <a:bodyPr/>
          <a:lstStyle/>
          <a:p>
            <a:fld id="{BF469684-CFD4-E749-8E55-312E5BAC5ECE}" type="datetime1">
              <a:rPr lang="en-US" smtClean="0"/>
              <a:t>10/11/11</a:t>
            </a:fld>
            <a:endParaRPr lang="en-US" dirty="0"/>
          </a:p>
        </p:txBody>
      </p:sp>
      <p:sp>
        <p:nvSpPr>
          <p:cNvPr id="10" name="Slide Number Placeholder 9"/>
          <p:cNvSpPr>
            <a:spLocks noGrp="1"/>
          </p:cNvSpPr>
          <p:nvPr>
            <p:ph type="sldNum" sz="quarter" idx="12"/>
          </p:nvPr>
        </p:nvSpPr>
        <p:spPr/>
        <p:txBody>
          <a:bodyPr/>
          <a:lstStyle/>
          <a:p>
            <a:fld id="{3CC63E4C-4642-794D-A2FD-70F6B81535F5}" type="slidenum">
              <a:rPr lang="en-US" smtClean="0"/>
              <a:pPr/>
              <a:t>25</a:t>
            </a:fld>
            <a:endParaRPr lang="en-US" dirty="0"/>
          </a:p>
        </p:txBody>
      </p:sp>
      <p:sp>
        <p:nvSpPr>
          <p:cNvPr id="11" name="Footer Placeholder 10"/>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26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6265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6265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626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265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r>
              <a:rPr lang="en-AU" dirty="0"/>
              <a:t>Example: Sum Reduction</a:t>
            </a:r>
          </a:p>
        </p:txBody>
      </p:sp>
      <p:sp>
        <p:nvSpPr>
          <p:cNvPr id="293891" name="Rectangle 3"/>
          <p:cNvSpPr>
            <a:spLocks noGrp="1" noChangeArrowheads="1"/>
          </p:cNvSpPr>
          <p:nvPr>
            <p:ph type="body" idx="1"/>
          </p:nvPr>
        </p:nvSpPr>
        <p:spPr/>
        <p:txBody>
          <a:bodyPr>
            <a:normAutofit lnSpcReduction="10000"/>
          </a:bodyPr>
          <a:lstStyle/>
          <a:p>
            <a:pPr>
              <a:lnSpc>
                <a:spcPct val="90000"/>
              </a:lnSpc>
            </a:pPr>
            <a:r>
              <a:rPr lang="en-AU" sz="2800" dirty="0"/>
              <a:t>Sum 100,000 numbers on 100 processor</a:t>
            </a:r>
            <a:r>
              <a:rPr lang="en-AU" sz="2800" dirty="0" smtClean="0"/>
              <a:t> SMP</a:t>
            </a:r>
          </a:p>
          <a:p>
            <a:pPr lvl="1">
              <a:lnSpc>
                <a:spcPct val="90000"/>
              </a:lnSpc>
            </a:pPr>
            <a:r>
              <a:rPr lang="en-AU" sz="2400" dirty="0"/>
              <a:t>Each processor has ID: 0 </a:t>
            </a:r>
            <a:r>
              <a:rPr lang="en-AU" sz="2400" dirty="0">
                <a:ea typeface="Arial" charset="0"/>
                <a:cs typeface="Arial" charset="0"/>
              </a:rPr>
              <a:t>≤ Pn ≤ 99</a:t>
            </a:r>
          </a:p>
          <a:p>
            <a:pPr lvl="1">
              <a:lnSpc>
                <a:spcPct val="90000"/>
              </a:lnSpc>
            </a:pPr>
            <a:r>
              <a:rPr lang="en-AU" sz="2400" dirty="0">
                <a:ea typeface="Arial" charset="0"/>
                <a:cs typeface="Arial" charset="0"/>
              </a:rPr>
              <a:t>Partition 1000 numbers per processor</a:t>
            </a:r>
          </a:p>
          <a:p>
            <a:pPr lvl="1">
              <a:lnSpc>
                <a:spcPct val="90000"/>
              </a:lnSpc>
            </a:pPr>
            <a:r>
              <a:rPr lang="en-AU" sz="2400" dirty="0">
                <a:ea typeface="Arial" charset="0"/>
                <a:cs typeface="Arial" charset="0"/>
              </a:rPr>
              <a:t>Initial summation on each </a:t>
            </a:r>
            <a:r>
              <a:rPr lang="en-AU" sz="2400" dirty="0" smtClean="0">
                <a:ea typeface="Arial" charset="0"/>
                <a:cs typeface="Arial" charset="0"/>
              </a:rPr>
              <a:t>processor  [ Phase I]</a:t>
            </a:r>
            <a:endParaRPr lang="en-AU" sz="2400" dirty="0">
              <a:ea typeface="Arial" charset="0"/>
              <a:cs typeface="Arial" charset="0"/>
            </a:endParaRPr>
          </a:p>
          <a:p>
            <a:pPr lvl="1">
              <a:lnSpc>
                <a:spcPct val="90000"/>
              </a:lnSpc>
              <a:buFont typeface="Wingdings" charset="2"/>
              <a:buNone/>
            </a:pPr>
            <a:r>
              <a:rPr lang="en-AU" sz="2400" dirty="0">
                <a:latin typeface="Lucida Console" charset="0"/>
                <a:ea typeface="Arial" charset="0"/>
                <a:cs typeface="Arial" charset="0"/>
              </a:rPr>
              <a:t>  sum[Pn] = 0;</a:t>
            </a:r>
            <a:br>
              <a:rPr lang="en-AU" sz="2400" dirty="0">
                <a:latin typeface="Lucida Console" charset="0"/>
                <a:ea typeface="Arial" charset="0"/>
                <a:cs typeface="Arial" charset="0"/>
              </a:rPr>
            </a:br>
            <a:r>
              <a:rPr lang="en-AU" sz="2400" dirty="0">
                <a:latin typeface="Lucida Console" charset="0"/>
                <a:ea typeface="Arial" charset="0"/>
                <a:cs typeface="Arial" charset="0"/>
              </a:rPr>
              <a:t>  for (i = 1000*Pn;</a:t>
            </a:r>
            <a:br>
              <a:rPr lang="en-AU" sz="2400" dirty="0">
                <a:latin typeface="Lucida Console" charset="0"/>
                <a:ea typeface="Arial" charset="0"/>
                <a:cs typeface="Arial" charset="0"/>
              </a:rPr>
            </a:br>
            <a:r>
              <a:rPr lang="en-AU" sz="2400" dirty="0">
                <a:latin typeface="Lucida Console" charset="0"/>
                <a:ea typeface="Arial" charset="0"/>
                <a:cs typeface="Arial" charset="0"/>
              </a:rPr>
              <a:t>     i &lt; 1000*(Pn+1); i = i + 1)</a:t>
            </a:r>
            <a:br>
              <a:rPr lang="en-AU" sz="2400" dirty="0">
                <a:latin typeface="Lucida Console" charset="0"/>
                <a:ea typeface="Arial" charset="0"/>
                <a:cs typeface="Arial" charset="0"/>
              </a:rPr>
            </a:br>
            <a:r>
              <a:rPr lang="en-AU" sz="2400" dirty="0">
                <a:latin typeface="Lucida Console" charset="0"/>
                <a:ea typeface="Arial" charset="0"/>
                <a:cs typeface="Arial" charset="0"/>
              </a:rPr>
              <a:t>    sum[Pn] = sum[Pn] + A[i];</a:t>
            </a:r>
          </a:p>
          <a:p>
            <a:pPr>
              <a:lnSpc>
                <a:spcPct val="90000"/>
              </a:lnSpc>
            </a:pPr>
            <a:r>
              <a:rPr lang="en-AU" sz="2800" dirty="0">
                <a:ea typeface="Arial" charset="0"/>
                <a:cs typeface="Arial" charset="0"/>
              </a:rPr>
              <a:t>Now need to add these partial </a:t>
            </a:r>
            <a:r>
              <a:rPr lang="en-AU" sz="2800" dirty="0" smtClean="0">
                <a:ea typeface="Arial" charset="0"/>
                <a:cs typeface="Arial" charset="0"/>
              </a:rPr>
              <a:t>sums  [Phase II]</a:t>
            </a:r>
            <a:endParaRPr lang="en-AU" sz="2800" dirty="0">
              <a:ea typeface="Arial" charset="0"/>
              <a:cs typeface="Arial" charset="0"/>
            </a:endParaRPr>
          </a:p>
          <a:p>
            <a:pPr lvl="1">
              <a:lnSpc>
                <a:spcPct val="90000"/>
              </a:lnSpc>
            </a:pPr>
            <a:r>
              <a:rPr lang="en-AU" sz="2400" dirty="0">
                <a:ea typeface="Arial" charset="0"/>
                <a:cs typeface="Arial" charset="0"/>
              </a:rPr>
              <a:t>Reduction: divide and conquer</a:t>
            </a:r>
          </a:p>
          <a:p>
            <a:pPr lvl="1">
              <a:lnSpc>
                <a:spcPct val="90000"/>
              </a:lnSpc>
            </a:pPr>
            <a:r>
              <a:rPr lang="en-AU" sz="2400" dirty="0">
                <a:ea typeface="Arial" charset="0"/>
                <a:cs typeface="Arial" charset="0"/>
              </a:rPr>
              <a:t>Half the processors add pairs, then quarter, …</a:t>
            </a:r>
          </a:p>
          <a:p>
            <a:pPr lvl="1">
              <a:lnSpc>
                <a:spcPct val="90000"/>
              </a:lnSpc>
            </a:pPr>
            <a:r>
              <a:rPr lang="en-AU" sz="2400" dirty="0">
                <a:ea typeface="Arial" charset="0"/>
                <a:cs typeface="Arial" charset="0"/>
              </a:rPr>
              <a:t>Need to synchronize between reduction steps</a:t>
            </a:r>
          </a:p>
        </p:txBody>
      </p:sp>
      <p:sp>
        <p:nvSpPr>
          <p:cNvPr id="5" name="Date Placeholder 4"/>
          <p:cNvSpPr>
            <a:spLocks noGrp="1"/>
          </p:cNvSpPr>
          <p:nvPr>
            <p:ph type="dt" sz="half" idx="10"/>
          </p:nvPr>
        </p:nvSpPr>
        <p:spPr/>
        <p:txBody>
          <a:bodyPr/>
          <a:lstStyle/>
          <a:p>
            <a:fld id="{78355DF1-7FF5-C34A-8FE2-F3C1F209B8BA}" type="datetime1">
              <a:rPr lang="en-US" smtClean="0"/>
              <a:t>10/11/11</a:t>
            </a:fld>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26</a:t>
            </a:fld>
            <a:endParaRPr lang="en-US" dirty="0"/>
          </a:p>
        </p:txBody>
      </p:sp>
      <p:sp>
        <p:nvSpPr>
          <p:cNvPr id="7" name="Footer Placeholder 6"/>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38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389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389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389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389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389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389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3891">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38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r>
              <a:rPr lang="en-AU" dirty="0"/>
              <a:t>Example: Sum Reduction</a:t>
            </a:r>
          </a:p>
        </p:txBody>
      </p:sp>
      <p:sp>
        <p:nvSpPr>
          <p:cNvPr id="295939" name="Rectangle 3"/>
          <p:cNvSpPr>
            <a:spLocks noGrp="1" noChangeArrowheads="1"/>
          </p:cNvSpPr>
          <p:nvPr>
            <p:ph type="body" idx="1"/>
          </p:nvPr>
        </p:nvSpPr>
        <p:spPr>
          <a:xfrm>
            <a:off x="684213" y="2649538"/>
            <a:ext cx="8270875" cy="3587750"/>
          </a:xfrm>
        </p:spPr>
        <p:txBody>
          <a:bodyPr/>
          <a:lstStyle/>
          <a:p>
            <a:pPr>
              <a:lnSpc>
                <a:spcPct val="90000"/>
              </a:lnSpc>
              <a:buFont typeface="Wingdings" charset="2"/>
              <a:buNone/>
            </a:pPr>
            <a:r>
              <a:rPr lang="en-AU" sz="2000" dirty="0">
                <a:latin typeface="Lucida Console" charset="0"/>
              </a:rPr>
              <a:t>half = 100;</a:t>
            </a:r>
          </a:p>
          <a:p>
            <a:pPr>
              <a:lnSpc>
                <a:spcPct val="90000"/>
              </a:lnSpc>
              <a:buFont typeface="Wingdings" charset="2"/>
              <a:buNone/>
            </a:pPr>
            <a:r>
              <a:rPr lang="en-AU" sz="2000" dirty="0">
                <a:latin typeface="Lucida Console" charset="0"/>
              </a:rPr>
              <a:t>repeat</a:t>
            </a:r>
          </a:p>
          <a:p>
            <a:pPr>
              <a:lnSpc>
                <a:spcPct val="90000"/>
              </a:lnSpc>
              <a:buFont typeface="Wingdings" charset="2"/>
              <a:buNone/>
            </a:pPr>
            <a:r>
              <a:rPr lang="en-AU" sz="2000" dirty="0">
                <a:latin typeface="Lucida Console" charset="0"/>
              </a:rPr>
              <a:t>  </a:t>
            </a:r>
            <a:r>
              <a:rPr lang="en-AU" sz="2000" dirty="0">
                <a:solidFill>
                  <a:srgbClr val="FF0000"/>
                </a:solidFill>
                <a:latin typeface="Lucida Console" charset="0"/>
              </a:rPr>
              <a:t>synch();</a:t>
            </a:r>
          </a:p>
          <a:p>
            <a:pPr>
              <a:lnSpc>
                <a:spcPct val="90000"/>
              </a:lnSpc>
              <a:buFont typeface="Wingdings" charset="2"/>
              <a:buNone/>
            </a:pPr>
            <a:r>
              <a:rPr lang="en-AU" sz="2000" dirty="0">
                <a:latin typeface="Lucida Console" charset="0"/>
              </a:rPr>
              <a:t>  </a:t>
            </a:r>
            <a:r>
              <a:rPr lang="en-AU" sz="2000" dirty="0">
                <a:solidFill>
                  <a:schemeClr val="tx2"/>
                </a:solidFill>
                <a:latin typeface="Lucida Console" charset="0"/>
              </a:rPr>
              <a:t>if (half%2 != 0 &amp;&amp; Pn == 0)</a:t>
            </a:r>
          </a:p>
          <a:p>
            <a:pPr>
              <a:lnSpc>
                <a:spcPct val="90000"/>
              </a:lnSpc>
              <a:buFont typeface="Wingdings" charset="2"/>
              <a:buNone/>
            </a:pPr>
            <a:r>
              <a:rPr lang="en-AU" sz="2000" dirty="0">
                <a:solidFill>
                  <a:schemeClr val="tx2"/>
                </a:solidFill>
                <a:latin typeface="Lucida Console" charset="0"/>
              </a:rPr>
              <a:t>    sum[0] = sum[0] + sum[half-1];</a:t>
            </a:r>
          </a:p>
          <a:p>
            <a:pPr>
              <a:lnSpc>
                <a:spcPct val="90000"/>
              </a:lnSpc>
              <a:buFont typeface="Wingdings" charset="2"/>
              <a:buNone/>
            </a:pPr>
            <a:r>
              <a:rPr lang="en-AU" sz="2000" dirty="0">
                <a:solidFill>
                  <a:schemeClr val="tx2"/>
                </a:solidFill>
                <a:latin typeface="Lucida Console" charset="0"/>
              </a:rPr>
              <a:t>    /* Conditional sum needed when half is odd;</a:t>
            </a:r>
          </a:p>
          <a:p>
            <a:pPr>
              <a:lnSpc>
                <a:spcPct val="90000"/>
              </a:lnSpc>
              <a:buFont typeface="Wingdings" charset="2"/>
              <a:buNone/>
            </a:pPr>
            <a:r>
              <a:rPr lang="en-AU" sz="2000" dirty="0">
                <a:solidFill>
                  <a:schemeClr val="tx2"/>
                </a:solidFill>
                <a:latin typeface="Lucida Console" charset="0"/>
              </a:rPr>
              <a:t>       Processor0 gets missing element */</a:t>
            </a:r>
          </a:p>
          <a:p>
            <a:pPr>
              <a:lnSpc>
                <a:spcPct val="90000"/>
              </a:lnSpc>
              <a:buFont typeface="Wingdings" charset="2"/>
              <a:buNone/>
            </a:pPr>
            <a:r>
              <a:rPr lang="en-AU" sz="2000" dirty="0">
                <a:latin typeface="Lucida Console" charset="0"/>
              </a:rPr>
              <a:t>  half = half/2; /* dividing line on who sums */</a:t>
            </a:r>
          </a:p>
          <a:p>
            <a:pPr>
              <a:lnSpc>
                <a:spcPct val="90000"/>
              </a:lnSpc>
              <a:buFont typeface="Wingdings" charset="2"/>
              <a:buNone/>
            </a:pPr>
            <a:r>
              <a:rPr lang="en-AU" sz="2000" dirty="0">
                <a:latin typeface="Lucida Console" charset="0"/>
              </a:rPr>
              <a:t>  if (Pn &lt; half) sum[Pn] = sum[Pn] + sum[Pn+half];</a:t>
            </a:r>
          </a:p>
          <a:p>
            <a:pPr>
              <a:lnSpc>
                <a:spcPct val="90000"/>
              </a:lnSpc>
              <a:buFont typeface="Wingdings" charset="2"/>
              <a:buNone/>
            </a:pPr>
            <a:r>
              <a:rPr lang="en-AU" sz="2000" dirty="0">
                <a:latin typeface="Lucida Console" charset="0"/>
              </a:rPr>
              <a:t>until (half == 1);</a:t>
            </a:r>
          </a:p>
        </p:txBody>
      </p:sp>
      <p:pic>
        <p:nvPicPr>
          <p:cNvPr id="295940" name="Picture 4" descr="f07-03-P374493"/>
          <p:cNvPicPr>
            <a:picLocks noChangeAspect="1" noChangeArrowheads="1"/>
          </p:cNvPicPr>
          <p:nvPr/>
        </p:nvPicPr>
        <p:blipFill>
          <a:blip r:embed="rId3"/>
          <a:srcRect/>
          <a:stretch>
            <a:fillRect/>
          </a:stretch>
        </p:blipFill>
        <p:spPr bwMode="auto">
          <a:xfrm>
            <a:off x="4714875" y="1225550"/>
            <a:ext cx="3311525" cy="2066925"/>
          </a:xfrm>
          <a:prstGeom prst="rect">
            <a:avLst/>
          </a:prstGeom>
          <a:noFill/>
        </p:spPr>
      </p:pic>
      <p:sp>
        <p:nvSpPr>
          <p:cNvPr id="6" name="Date Placeholder 5"/>
          <p:cNvSpPr>
            <a:spLocks noGrp="1"/>
          </p:cNvSpPr>
          <p:nvPr>
            <p:ph type="dt" sz="half" idx="10"/>
          </p:nvPr>
        </p:nvSpPr>
        <p:spPr/>
        <p:txBody>
          <a:bodyPr/>
          <a:lstStyle/>
          <a:p>
            <a:fld id="{2C5B518B-7983-4742-A0F3-E3B258A5FB22}" type="datetime1">
              <a:rPr lang="en-US" smtClean="0"/>
              <a:t>10/12/11</a:t>
            </a:fld>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27</a:t>
            </a:fld>
            <a:endParaRPr lang="en-US" dirty="0"/>
          </a:p>
        </p:txBody>
      </p:sp>
      <p:sp>
        <p:nvSpPr>
          <p:cNvPr id="8" name="Footer Placeholder 7"/>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2" name="TextBox 1"/>
          <p:cNvSpPr txBox="1"/>
          <p:nvPr/>
        </p:nvSpPr>
        <p:spPr>
          <a:xfrm>
            <a:off x="774700" y="1130300"/>
            <a:ext cx="2965450" cy="923330"/>
          </a:xfrm>
          <a:prstGeom prst="rect">
            <a:avLst/>
          </a:prstGeom>
          <a:noFill/>
          <a:ln>
            <a:solidFill>
              <a:srgbClr val="4F81BD"/>
            </a:solidFill>
          </a:ln>
        </p:spPr>
        <p:txBody>
          <a:bodyPr wrap="square" rtlCol="0">
            <a:spAutoFit/>
          </a:bodyPr>
          <a:lstStyle/>
          <a:p>
            <a:r>
              <a:rPr lang="en-US" dirty="0" smtClean="0"/>
              <a:t>Second Phase:</a:t>
            </a:r>
          </a:p>
          <a:p>
            <a:r>
              <a:rPr lang="en-US" dirty="0" smtClean="0"/>
              <a:t>After each processor has computed its “local” sum</a:t>
            </a:r>
            <a:endParaRPr lang="en-US" dirty="0"/>
          </a:p>
        </p:txBody>
      </p:sp>
      <p:sp>
        <p:nvSpPr>
          <p:cNvPr id="9" name="TextBox 8"/>
          <p:cNvSpPr txBox="1"/>
          <p:nvPr/>
        </p:nvSpPr>
        <p:spPr>
          <a:xfrm>
            <a:off x="1174750" y="2070100"/>
            <a:ext cx="2965450" cy="646331"/>
          </a:xfrm>
          <a:prstGeom prst="rect">
            <a:avLst/>
          </a:prstGeom>
          <a:noFill/>
          <a:ln>
            <a:solidFill>
              <a:srgbClr val="4F81BD"/>
            </a:solidFill>
          </a:ln>
        </p:spPr>
        <p:txBody>
          <a:bodyPr wrap="square" rtlCol="0">
            <a:spAutoFit/>
          </a:bodyPr>
          <a:lstStyle/>
          <a:p>
            <a:r>
              <a:rPr lang="en-US" dirty="0" smtClean="0"/>
              <a:t>Remember, all processors are sharing the same memory.</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5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59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59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59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59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59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593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593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9593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959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7474" name="Rectangle 2"/>
          <p:cNvSpPr>
            <a:spLocks noGrp="1" noChangeArrowheads="1"/>
          </p:cNvSpPr>
          <p:nvPr>
            <p:ph type="title"/>
          </p:nvPr>
        </p:nvSpPr>
        <p:spPr/>
        <p:txBody>
          <a:bodyPr/>
          <a:lstStyle/>
          <a:p>
            <a:r>
              <a:rPr lang="en-US" dirty="0" smtClean="0"/>
              <a:t>An Example with 10 Processors</a:t>
            </a:r>
            <a:endParaRPr lang="en-US" dirty="0"/>
          </a:p>
        </p:txBody>
      </p:sp>
      <p:grpSp>
        <p:nvGrpSpPr>
          <p:cNvPr id="2" name="Group 53"/>
          <p:cNvGrpSpPr>
            <a:grpSpLocks/>
          </p:cNvGrpSpPr>
          <p:nvPr/>
        </p:nvGrpSpPr>
        <p:grpSpPr bwMode="auto">
          <a:xfrm>
            <a:off x="533400" y="1828800"/>
            <a:ext cx="7391400" cy="457200"/>
            <a:chOff x="480" y="768"/>
            <a:chExt cx="4656" cy="288"/>
          </a:xfrm>
        </p:grpSpPr>
        <p:sp>
          <p:nvSpPr>
            <p:cNvPr id="1897476" name="Oval 4"/>
            <p:cNvSpPr>
              <a:spLocks noChangeArrowheads="1"/>
            </p:cNvSpPr>
            <p:nvPr/>
          </p:nvSpPr>
          <p:spPr bwMode="auto">
            <a:xfrm>
              <a:off x="490"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7477" name="Text Box 5"/>
            <p:cNvSpPr txBox="1">
              <a:spLocks noChangeArrowheads="1"/>
            </p:cNvSpPr>
            <p:nvPr/>
          </p:nvSpPr>
          <p:spPr bwMode="auto">
            <a:xfrm>
              <a:off x="480" y="791"/>
              <a:ext cx="292" cy="231"/>
            </a:xfrm>
            <a:prstGeom prst="rect">
              <a:avLst/>
            </a:prstGeom>
            <a:noFill/>
            <a:ln w="12700">
              <a:noFill/>
              <a:miter lim="800000"/>
              <a:headEnd/>
              <a:tailEnd/>
            </a:ln>
            <a:effectLst/>
          </p:spPr>
          <p:txBody>
            <a:bodyPr wrap="none">
              <a:spAutoFit/>
            </a:bodyPr>
            <a:lstStyle/>
            <a:p>
              <a:r>
                <a:rPr lang="en-US" dirty="0">
                  <a:solidFill>
                    <a:schemeClr val="tx1"/>
                  </a:solidFill>
                </a:rPr>
                <a:t>P0</a:t>
              </a:r>
            </a:p>
          </p:txBody>
        </p:sp>
        <p:sp>
          <p:nvSpPr>
            <p:cNvPr id="1897478" name="Oval 6"/>
            <p:cNvSpPr>
              <a:spLocks noChangeArrowheads="1"/>
            </p:cNvSpPr>
            <p:nvPr/>
          </p:nvSpPr>
          <p:spPr bwMode="auto">
            <a:xfrm>
              <a:off x="983"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7479" name="Text Box 7"/>
            <p:cNvSpPr txBox="1">
              <a:spLocks noChangeArrowheads="1"/>
            </p:cNvSpPr>
            <p:nvPr/>
          </p:nvSpPr>
          <p:spPr bwMode="auto">
            <a:xfrm>
              <a:off x="973" y="791"/>
              <a:ext cx="292" cy="231"/>
            </a:xfrm>
            <a:prstGeom prst="rect">
              <a:avLst/>
            </a:prstGeom>
            <a:noFill/>
            <a:ln w="12700">
              <a:noFill/>
              <a:miter lim="800000"/>
              <a:headEnd/>
              <a:tailEnd/>
            </a:ln>
            <a:effectLst/>
          </p:spPr>
          <p:txBody>
            <a:bodyPr wrap="none">
              <a:spAutoFit/>
            </a:bodyPr>
            <a:lstStyle/>
            <a:p>
              <a:r>
                <a:rPr lang="en-US" dirty="0">
                  <a:solidFill>
                    <a:schemeClr val="tx1"/>
                  </a:solidFill>
                </a:rPr>
                <a:t>P1</a:t>
              </a:r>
            </a:p>
          </p:txBody>
        </p:sp>
        <p:sp>
          <p:nvSpPr>
            <p:cNvPr id="1897480" name="Oval 8"/>
            <p:cNvSpPr>
              <a:spLocks noChangeArrowheads="1"/>
            </p:cNvSpPr>
            <p:nvPr/>
          </p:nvSpPr>
          <p:spPr bwMode="auto">
            <a:xfrm>
              <a:off x="1466"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7481" name="Text Box 9"/>
            <p:cNvSpPr txBox="1">
              <a:spLocks noChangeArrowheads="1"/>
            </p:cNvSpPr>
            <p:nvPr/>
          </p:nvSpPr>
          <p:spPr bwMode="auto">
            <a:xfrm>
              <a:off x="1456" y="791"/>
              <a:ext cx="292" cy="231"/>
            </a:xfrm>
            <a:prstGeom prst="rect">
              <a:avLst/>
            </a:prstGeom>
            <a:noFill/>
            <a:ln w="12700">
              <a:noFill/>
              <a:miter lim="800000"/>
              <a:headEnd/>
              <a:tailEnd/>
            </a:ln>
            <a:effectLst/>
          </p:spPr>
          <p:txBody>
            <a:bodyPr wrap="none">
              <a:spAutoFit/>
            </a:bodyPr>
            <a:lstStyle/>
            <a:p>
              <a:r>
                <a:rPr lang="en-US" dirty="0">
                  <a:solidFill>
                    <a:schemeClr val="tx1"/>
                  </a:solidFill>
                </a:rPr>
                <a:t>P2</a:t>
              </a:r>
            </a:p>
          </p:txBody>
        </p:sp>
        <p:sp>
          <p:nvSpPr>
            <p:cNvPr id="1897482" name="Oval 10"/>
            <p:cNvSpPr>
              <a:spLocks noChangeArrowheads="1"/>
            </p:cNvSpPr>
            <p:nvPr/>
          </p:nvSpPr>
          <p:spPr bwMode="auto">
            <a:xfrm>
              <a:off x="1949"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7483" name="Text Box 11"/>
            <p:cNvSpPr txBox="1">
              <a:spLocks noChangeArrowheads="1"/>
            </p:cNvSpPr>
            <p:nvPr/>
          </p:nvSpPr>
          <p:spPr bwMode="auto">
            <a:xfrm>
              <a:off x="1939" y="791"/>
              <a:ext cx="292" cy="231"/>
            </a:xfrm>
            <a:prstGeom prst="rect">
              <a:avLst/>
            </a:prstGeom>
            <a:noFill/>
            <a:ln w="12700">
              <a:noFill/>
              <a:miter lim="800000"/>
              <a:headEnd/>
              <a:tailEnd/>
            </a:ln>
            <a:effectLst/>
          </p:spPr>
          <p:txBody>
            <a:bodyPr wrap="none">
              <a:spAutoFit/>
            </a:bodyPr>
            <a:lstStyle/>
            <a:p>
              <a:r>
                <a:rPr lang="en-US" dirty="0">
                  <a:solidFill>
                    <a:schemeClr val="tx1"/>
                  </a:solidFill>
                </a:rPr>
                <a:t>P3</a:t>
              </a:r>
            </a:p>
          </p:txBody>
        </p:sp>
        <p:sp>
          <p:nvSpPr>
            <p:cNvPr id="1897484" name="Oval 12"/>
            <p:cNvSpPr>
              <a:spLocks noChangeArrowheads="1"/>
            </p:cNvSpPr>
            <p:nvPr/>
          </p:nvSpPr>
          <p:spPr bwMode="auto">
            <a:xfrm>
              <a:off x="2432" y="768"/>
              <a:ext cx="289" cy="288"/>
            </a:xfrm>
            <a:prstGeom prst="ellipse">
              <a:avLst/>
            </a:prstGeom>
            <a:noFill/>
            <a:ln w="12700">
              <a:solidFill>
                <a:schemeClr val="tx1"/>
              </a:solidFill>
              <a:round/>
              <a:headEnd/>
              <a:tailEnd/>
            </a:ln>
            <a:effectLst/>
          </p:spPr>
          <p:txBody>
            <a:bodyPr wrap="none" anchor="ctr"/>
            <a:lstStyle/>
            <a:p>
              <a:endParaRPr lang="en-US" dirty="0"/>
            </a:p>
          </p:txBody>
        </p:sp>
        <p:sp>
          <p:nvSpPr>
            <p:cNvPr id="1897485" name="Text Box 13"/>
            <p:cNvSpPr txBox="1">
              <a:spLocks noChangeArrowheads="1"/>
            </p:cNvSpPr>
            <p:nvPr/>
          </p:nvSpPr>
          <p:spPr bwMode="auto">
            <a:xfrm>
              <a:off x="2422" y="791"/>
              <a:ext cx="292" cy="231"/>
            </a:xfrm>
            <a:prstGeom prst="rect">
              <a:avLst/>
            </a:prstGeom>
            <a:noFill/>
            <a:ln w="12700">
              <a:noFill/>
              <a:miter lim="800000"/>
              <a:headEnd/>
              <a:tailEnd/>
            </a:ln>
            <a:effectLst/>
          </p:spPr>
          <p:txBody>
            <a:bodyPr wrap="none">
              <a:spAutoFit/>
            </a:bodyPr>
            <a:lstStyle/>
            <a:p>
              <a:r>
                <a:rPr lang="en-US" dirty="0">
                  <a:solidFill>
                    <a:schemeClr val="tx1"/>
                  </a:solidFill>
                </a:rPr>
                <a:t>P4</a:t>
              </a:r>
            </a:p>
          </p:txBody>
        </p:sp>
        <p:sp>
          <p:nvSpPr>
            <p:cNvPr id="1897486" name="Oval 14"/>
            <p:cNvSpPr>
              <a:spLocks noChangeArrowheads="1"/>
            </p:cNvSpPr>
            <p:nvPr/>
          </p:nvSpPr>
          <p:spPr bwMode="auto">
            <a:xfrm>
              <a:off x="2915" y="768"/>
              <a:ext cx="289" cy="288"/>
            </a:xfrm>
            <a:prstGeom prst="ellipse">
              <a:avLst/>
            </a:prstGeom>
            <a:noFill/>
            <a:ln w="12700">
              <a:solidFill>
                <a:schemeClr val="tx1"/>
              </a:solidFill>
              <a:round/>
              <a:headEnd/>
              <a:tailEnd/>
            </a:ln>
            <a:effectLst/>
          </p:spPr>
          <p:txBody>
            <a:bodyPr wrap="none" anchor="ctr"/>
            <a:lstStyle/>
            <a:p>
              <a:endParaRPr lang="en-US" dirty="0"/>
            </a:p>
          </p:txBody>
        </p:sp>
        <p:sp>
          <p:nvSpPr>
            <p:cNvPr id="1897487" name="Text Box 15"/>
            <p:cNvSpPr txBox="1">
              <a:spLocks noChangeArrowheads="1"/>
            </p:cNvSpPr>
            <p:nvPr/>
          </p:nvSpPr>
          <p:spPr bwMode="auto">
            <a:xfrm>
              <a:off x="2905" y="791"/>
              <a:ext cx="292" cy="231"/>
            </a:xfrm>
            <a:prstGeom prst="rect">
              <a:avLst/>
            </a:prstGeom>
            <a:noFill/>
            <a:ln w="12700">
              <a:noFill/>
              <a:miter lim="800000"/>
              <a:headEnd/>
              <a:tailEnd/>
            </a:ln>
            <a:effectLst/>
          </p:spPr>
          <p:txBody>
            <a:bodyPr wrap="none">
              <a:spAutoFit/>
            </a:bodyPr>
            <a:lstStyle/>
            <a:p>
              <a:r>
                <a:rPr lang="en-US" dirty="0">
                  <a:solidFill>
                    <a:schemeClr val="tx1"/>
                  </a:solidFill>
                </a:rPr>
                <a:t>P5</a:t>
              </a:r>
            </a:p>
          </p:txBody>
        </p:sp>
        <p:sp>
          <p:nvSpPr>
            <p:cNvPr id="1897488" name="Oval 16"/>
            <p:cNvSpPr>
              <a:spLocks noChangeArrowheads="1"/>
            </p:cNvSpPr>
            <p:nvPr/>
          </p:nvSpPr>
          <p:spPr bwMode="auto">
            <a:xfrm>
              <a:off x="3398" y="768"/>
              <a:ext cx="289" cy="288"/>
            </a:xfrm>
            <a:prstGeom prst="ellipse">
              <a:avLst/>
            </a:prstGeom>
            <a:noFill/>
            <a:ln w="12700">
              <a:solidFill>
                <a:schemeClr val="tx1"/>
              </a:solidFill>
              <a:round/>
              <a:headEnd/>
              <a:tailEnd/>
            </a:ln>
            <a:effectLst/>
          </p:spPr>
          <p:txBody>
            <a:bodyPr wrap="none" anchor="ctr"/>
            <a:lstStyle/>
            <a:p>
              <a:endParaRPr lang="en-US" dirty="0"/>
            </a:p>
          </p:txBody>
        </p:sp>
        <p:sp>
          <p:nvSpPr>
            <p:cNvPr id="1897489" name="Text Box 17"/>
            <p:cNvSpPr txBox="1">
              <a:spLocks noChangeArrowheads="1"/>
            </p:cNvSpPr>
            <p:nvPr/>
          </p:nvSpPr>
          <p:spPr bwMode="auto">
            <a:xfrm>
              <a:off x="3387" y="791"/>
              <a:ext cx="292" cy="231"/>
            </a:xfrm>
            <a:prstGeom prst="rect">
              <a:avLst/>
            </a:prstGeom>
            <a:noFill/>
            <a:ln w="12700">
              <a:noFill/>
              <a:miter lim="800000"/>
              <a:headEnd/>
              <a:tailEnd/>
            </a:ln>
            <a:effectLst/>
          </p:spPr>
          <p:txBody>
            <a:bodyPr wrap="none">
              <a:spAutoFit/>
            </a:bodyPr>
            <a:lstStyle/>
            <a:p>
              <a:r>
                <a:rPr lang="en-US" dirty="0">
                  <a:solidFill>
                    <a:schemeClr val="tx1"/>
                  </a:solidFill>
                </a:rPr>
                <a:t>P6</a:t>
              </a:r>
            </a:p>
          </p:txBody>
        </p:sp>
        <p:sp>
          <p:nvSpPr>
            <p:cNvPr id="1897490" name="Oval 18"/>
            <p:cNvSpPr>
              <a:spLocks noChangeArrowheads="1"/>
            </p:cNvSpPr>
            <p:nvPr/>
          </p:nvSpPr>
          <p:spPr bwMode="auto">
            <a:xfrm>
              <a:off x="3880"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7491" name="Text Box 19"/>
            <p:cNvSpPr txBox="1">
              <a:spLocks noChangeArrowheads="1"/>
            </p:cNvSpPr>
            <p:nvPr/>
          </p:nvSpPr>
          <p:spPr bwMode="auto">
            <a:xfrm>
              <a:off x="3870" y="791"/>
              <a:ext cx="292" cy="231"/>
            </a:xfrm>
            <a:prstGeom prst="rect">
              <a:avLst/>
            </a:prstGeom>
            <a:noFill/>
            <a:ln w="12700">
              <a:noFill/>
              <a:miter lim="800000"/>
              <a:headEnd/>
              <a:tailEnd/>
            </a:ln>
            <a:effectLst/>
          </p:spPr>
          <p:txBody>
            <a:bodyPr wrap="none">
              <a:spAutoFit/>
            </a:bodyPr>
            <a:lstStyle/>
            <a:p>
              <a:r>
                <a:rPr lang="en-US" dirty="0">
                  <a:solidFill>
                    <a:schemeClr val="tx1"/>
                  </a:solidFill>
                </a:rPr>
                <a:t>P7</a:t>
              </a:r>
            </a:p>
          </p:txBody>
        </p:sp>
        <p:sp>
          <p:nvSpPr>
            <p:cNvPr id="1897492" name="Oval 20"/>
            <p:cNvSpPr>
              <a:spLocks noChangeArrowheads="1"/>
            </p:cNvSpPr>
            <p:nvPr/>
          </p:nvSpPr>
          <p:spPr bwMode="auto">
            <a:xfrm>
              <a:off x="4363"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7493" name="Text Box 21"/>
            <p:cNvSpPr txBox="1">
              <a:spLocks noChangeArrowheads="1"/>
            </p:cNvSpPr>
            <p:nvPr/>
          </p:nvSpPr>
          <p:spPr bwMode="auto">
            <a:xfrm>
              <a:off x="4353" y="791"/>
              <a:ext cx="292" cy="231"/>
            </a:xfrm>
            <a:prstGeom prst="rect">
              <a:avLst/>
            </a:prstGeom>
            <a:noFill/>
            <a:ln w="12700">
              <a:noFill/>
              <a:miter lim="800000"/>
              <a:headEnd/>
              <a:tailEnd/>
            </a:ln>
            <a:effectLst/>
          </p:spPr>
          <p:txBody>
            <a:bodyPr wrap="none">
              <a:spAutoFit/>
            </a:bodyPr>
            <a:lstStyle/>
            <a:p>
              <a:r>
                <a:rPr lang="en-US" dirty="0">
                  <a:solidFill>
                    <a:schemeClr val="tx1"/>
                  </a:solidFill>
                </a:rPr>
                <a:t>P8</a:t>
              </a:r>
            </a:p>
          </p:txBody>
        </p:sp>
        <p:sp>
          <p:nvSpPr>
            <p:cNvPr id="1897495" name="Oval 23"/>
            <p:cNvSpPr>
              <a:spLocks noChangeArrowheads="1"/>
            </p:cNvSpPr>
            <p:nvPr/>
          </p:nvSpPr>
          <p:spPr bwMode="auto">
            <a:xfrm>
              <a:off x="4846"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7496" name="Text Box 24"/>
            <p:cNvSpPr txBox="1">
              <a:spLocks noChangeArrowheads="1"/>
            </p:cNvSpPr>
            <p:nvPr/>
          </p:nvSpPr>
          <p:spPr bwMode="auto">
            <a:xfrm>
              <a:off x="4836" y="791"/>
              <a:ext cx="292" cy="231"/>
            </a:xfrm>
            <a:prstGeom prst="rect">
              <a:avLst/>
            </a:prstGeom>
            <a:noFill/>
            <a:ln w="12700">
              <a:noFill/>
              <a:miter lim="800000"/>
              <a:headEnd/>
              <a:tailEnd/>
            </a:ln>
            <a:effectLst/>
          </p:spPr>
          <p:txBody>
            <a:bodyPr wrap="none">
              <a:spAutoFit/>
            </a:bodyPr>
            <a:lstStyle/>
            <a:p>
              <a:r>
                <a:rPr lang="en-US" dirty="0">
                  <a:solidFill>
                    <a:schemeClr val="tx1"/>
                  </a:solidFill>
                </a:rPr>
                <a:t>P9</a:t>
              </a:r>
            </a:p>
          </p:txBody>
        </p:sp>
      </p:grpSp>
      <p:grpSp>
        <p:nvGrpSpPr>
          <p:cNvPr id="3" name="Group 50"/>
          <p:cNvGrpSpPr>
            <a:grpSpLocks/>
          </p:cNvGrpSpPr>
          <p:nvPr/>
        </p:nvGrpSpPr>
        <p:grpSpPr bwMode="auto">
          <a:xfrm>
            <a:off x="228600" y="1219200"/>
            <a:ext cx="8016875" cy="336550"/>
            <a:chOff x="288" y="576"/>
            <a:chExt cx="5050" cy="212"/>
          </a:xfrm>
        </p:grpSpPr>
        <p:sp>
          <p:nvSpPr>
            <p:cNvPr id="1897512" name="Text Box 40"/>
            <p:cNvSpPr txBox="1">
              <a:spLocks noChangeArrowheads="1"/>
            </p:cNvSpPr>
            <p:nvPr/>
          </p:nvSpPr>
          <p:spPr bwMode="auto">
            <a:xfrm>
              <a:off x="288"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sum[P0]</a:t>
              </a:r>
            </a:p>
          </p:txBody>
        </p:sp>
        <p:sp>
          <p:nvSpPr>
            <p:cNvPr id="1897513" name="Text Box 41"/>
            <p:cNvSpPr txBox="1">
              <a:spLocks noChangeArrowheads="1"/>
            </p:cNvSpPr>
            <p:nvPr/>
          </p:nvSpPr>
          <p:spPr bwMode="auto">
            <a:xfrm>
              <a:off x="768"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sum[P1]</a:t>
              </a:r>
            </a:p>
          </p:txBody>
        </p:sp>
        <p:sp>
          <p:nvSpPr>
            <p:cNvPr id="1897514" name="Text Box 42"/>
            <p:cNvSpPr txBox="1">
              <a:spLocks noChangeArrowheads="1"/>
            </p:cNvSpPr>
            <p:nvPr/>
          </p:nvSpPr>
          <p:spPr bwMode="auto">
            <a:xfrm>
              <a:off x="1248"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sum[P2]</a:t>
              </a:r>
            </a:p>
          </p:txBody>
        </p:sp>
        <p:sp>
          <p:nvSpPr>
            <p:cNvPr id="1897515" name="Text Box 43"/>
            <p:cNvSpPr txBox="1">
              <a:spLocks noChangeArrowheads="1"/>
            </p:cNvSpPr>
            <p:nvPr/>
          </p:nvSpPr>
          <p:spPr bwMode="auto">
            <a:xfrm>
              <a:off x="1776"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sum[P3]</a:t>
              </a:r>
            </a:p>
          </p:txBody>
        </p:sp>
        <p:sp>
          <p:nvSpPr>
            <p:cNvPr id="1897516" name="Text Box 44"/>
            <p:cNvSpPr txBox="1">
              <a:spLocks noChangeArrowheads="1"/>
            </p:cNvSpPr>
            <p:nvPr/>
          </p:nvSpPr>
          <p:spPr bwMode="auto">
            <a:xfrm>
              <a:off x="2256"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sum[P4]</a:t>
              </a:r>
            </a:p>
          </p:txBody>
        </p:sp>
        <p:sp>
          <p:nvSpPr>
            <p:cNvPr id="1897517" name="Text Box 45"/>
            <p:cNvSpPr txBox="1">
              <a:spLocks noChangeArrowheads="1"/>
            </p:cNvSpPr>
            <p:nvPr/>
          </p:nvSpPr>
          <p:spPr bwMode="auto">
            <a:xfrm>
              <a:off x="2736"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sum[P5]</a:t>
              </a:r>
            </a:p>
          </p:txBody>
        </p:sp>
        <p:sp>
          <p:nvSpPr>
            <p:cNvPr id="1897518" name="Text Box 46"/>
            <p:cNvSpPr txBox="1">
              <a:spLocks noChangeArrowheads="1"/>
            </p:cNvSpPr>
            <p:nvPr/>
          </p:nvSpPr>
          <p:spPr bwMode="auto">
            <a:xfrm>
              <a:off x="3216"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sum[P6]</a:t>
              </a:r>
            </a:p>
          </p:txBody>
        </p:sp>
        <p:sp>
          <p:nvSpPr>
            <p:cNvPr id="1897519" name="Text Box 47"/>
            <p:cNvSpPr txBox="1">
              <a:spLocks noChangeArrowheads="1"/>
            </p:cNvSpPr>
            <p:nvPr/>
          </p:nvSpPr>
          <p:spPr bwMode="auto">
            <a:xfrm>
              <a:off x="3744"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sum[P7]</a:t>
              </a:r>
            </a:p>
          </p:txBody>
        </p:sp>
        <p:sp>
          <p:nvSpPr>
            <p:cNvPr id="1897520" name="Text Box 48"/>
            <p:cNvSpPr txBox="1">
              <a:spLocks noChangeArrowheads="1"/>
            </p:cNvSpPr>
            <p:nvPr/>
          </p:nvSpPr>
          <p:spPr bwMode="auto">
            <a:xfrm>
              <a:off x="4224"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sum[P8]</a:t>
              </a:r>
            </a:p>
          </p:txBody>
        </p:sp>
        <p:sp>
          <p:nvSpPr>
            <p:cNvPr id="1897521" name="Text Box 49"/>
            <p:cNvSpPr txBox="1">
              <a:spLocks noChangeArrowheads="1"/>
            </p:cNvSpPr>
            <p:nvPr/>
          </p:nvSpPr>
          <p:spPr bwMode="auto">
            <a:xfrm>
              <a:off x="4752"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sum[P9]</a:t>
              </a:r>
            </a:p>
          </p:txBody>
        </p:sp>
      </p:grpSp>
      <p:sp>
        <p:nvSpPr>
          <p:cNvPr id="1897547" name="Text Box 75"/>
          <p:cNvSpPr txBox="1">
            <a:spLocks noChangeArrowheads="1"/>
          </p:cNvSpPr>
          <p:nvPr/>
        </p:nvSpPr>
        <p:spPr bwMode="auto">
          <a:xfrm>
            <a:off x="8001000" y="1905000"/>
            <a:ext cx="969963" cy="336550"/>
          </a:xfrm>
          <a:prstGeom prst="rect">
            <a:avLst/>
          </a:prstGeom>
          <a:noFill/>
          <a:ln w="12700">
            <a:noFill/>
            <a:miter lim="800000"/>
            <a:headEnd/>
            <a:tailEnd/>
          </a:ln>
          <a:effectLst/>
        </p:spPr>
        <p:txBody>
          <a:bodyPr wrap="none">
            <a:spAutoFit/>
          </a:bodyPr>
          <a:lstStyle/>
          <a:p>
            <a:r>
              <a:rPr lang="en-US" sz="1600" dirty="0">
                <a:solidFill>
                  <a:schemeClr val="tx1"/>
                </a:solidFill>
              </a:rPr>
              <a:t>half = 10</a:t>
            </a:r>
          </a:p>
        </p:txBody>
      </p:sp>
      <p:sp>
        <p:nvSpPr>
          <p:cNvPr id="40" name="Date Placeholder 39"/>
          <p:cNvSpPr>
            <a:spLocks noGrp="1"/>
          </p:cNvSpPr>
          <p:nvPr>
            <p:ph type="dt" sz="half" idx="10"/>
          </p:nvPr>
        </p:nvSpPr>
        <p:spPr/>
        <p:txBody>
          <a:bodyPr/>
          <a:lstStyle/>
          <a:p>
            <a:fld id="{4C803F6E-1A6E-0145-8489-EB62C87392B8}" type="datetime1">
              <a:rPr lang="en-US" smtClean="0"/>
              <a:t>10/11/11</a:t>
            </a:fld>
            <a:endParaRPr lang="en-US" dirty="0"/>
          </a:p>
        </p:txBody>
      </p:sp>
      <p:sp>
        <p:nvSpPr>
          <p:cNvPr id="41" name="Slide Number Placeholder 40"/>
          <p:cNvSpPr>
            <a:spLocks noGrp="1"/>
          </p:cNvSpPr>
          <p:nvPr>
            <p:ph type="sldNum" sz="quarter" idx="12"/>
          </p:nvPr>
        </p:nvSpPr>
        <p:spPr/>
        <p:txBody>
          <a:bodyPr/>
          <a:lstStyle/>
          <a:p>
            <a:fld id="{3CC63E4C-4642-794D-A2FD-70F6B81535F5}" type="slidenum">
              <a:rPr lang="en-US" smtClean="0"/>
              <a:pPr/>
              <a:t>28</a:t>
            </a:fld>
            <a:endParaRPr lang="en-US" dirty="0"/>
          </a:p>
        </p:txBody>
      </p:sp>
      <p:sp>
        <p:nvSpPr>
          <p:cNvPr id="42" name="Footer Placeholder 41"/>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8498" name="Rectangle 2"/>
          <p:cNvSpPr>
            <a:spLocks noGrp="1" noChangeArrowheads="1"/>
          </p:cNvSpPr>
          <p:nvPr>
            <p:ph type="title"/>
          </p:nvPr>
        </p:nvSpPr>
        <p:spPr/>
        <p:txBody>
          <a:bodyPr/>
          <a:lstStyle/>
          <a:p>
            <a:r>
              <a:rPr lang="en-US" dirty="0" smtClean="0"/>
              <a:t>An Example with 10 Processors</a:t>
            </a:r>
            <a:endParaRPr lang="en-US" dirty="0"/>
          </a:p>
        </p:txBody>
      </p:sp>
      <p:grpSp>
        <p:nvGrpSpPr>
          <p:cNvPr id="2" name="Group 3"/>
          <p:cNvGrpSpPr>
            <a:grpSpLocks/>
          </p:cNvGrpSpPr>
          <p:nvPr/>
        </p:nvGrpSpPr>
        <p:grpSpPr bwMode="auto">
          <a:xfrm>
            <a:off x="533400" y="1828800"/>
            <a:ext cx="7391400" cy="457200"/>
            <a:chOff x="480" y="768"/>
            <a:chExt cx="4656" cy="288"/>
          </a:xfrm>
        </p:grpSpPr>
        <p:sp>
          <p:nvSpPr>
            <p:cNvPr id="1898500" name="Oval 4"/>
            <p:cNvSpPr>
              <a:spLocks noChangeArrowheads="1"/>
            </p:cNvSpPr>
            <p:nvPr/>
          </p:nvSpPr>
          <p:spPr bwMode="auto">
            <a:xfrm>
              <a:off x="490"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01" name="Text Box 5"/>
            <p:cNvSpPr txBox="1">
              <a:spLocks noChangeArrowheads="1"/>
            </p:cNvSpPr>
            <p:nvPr/>
          </p:nvSpPr>
          <p:spPr bwMode="auto">
            <a:xfrm>
              <a:off x="480" y="791"/>
              <a:ext cx="292" cy="231"/>
            </a:xfrm>
            <a:prstGeom prst="rect">
              <a:avLst/>
            </a:prstGeom>
            <a:noFill/>
            <a:ln w="12700">
              <a:noFill/>
              <a:miter lim="800000"/>
              <a:headEnd/>
              <a:tailEnd/>
            </a:ln>
            <a:effectLst/>
          </p:spPr>
          <p:txBody>
            <a:bodyPr wrap="none">
              <a:spAutoFit/>
            </a:bodyPr>
            <a:lstStyle/>
            <a:p>
              <a:r>
                <a:rPr lang="en-US" dirty="0">
                  <a:solidFill>
                    <a:schemeClr val="tx1"/>
                  </a:solidFill>
                </a:rPr>
                <a:t>P0</a:t>
              </a:r>
            </a:p>
          </p:txBody>
        </p:sp>
        <p:sp>
          <p:nvSpPr>
            <p:cNvPr id="1898502" name="Oval 6"/>
            <p:cNvSpPr>
              <a:spLocks noChangeArrowheads="1"/>
            </p:cNvSpPr>
            <p:nvPr/>
          </p:nvSpPr>
          <p:spPr bwMode="auto">
            <a:xfrm>
              <a:off x="983"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03" name="Text Box 7"/>
            <p:cNvSpPr txBox="1">
              <a:spLocks noChangeArrowheads="1"/>
            </p:cNvSpPr>
            <p:nvPr/>
          </p:nvSpPr>
          <p:spPr bwMode="auto">
            <a:xfrm>
              <a:off x="973" y="791"/>
              <a:ext cx="292" cy="231"/>
            </a:xfrm>
            <a:prstGeom prst="rect">
              <a:avLst/>
            </a:prstGeom>
            <a:noFill/>
            <a:ln w="12700">
              <a:noFill/>
              <a:miter lim="800000"/>
              <a:headEnd/>
              <a:tailEnd/>
            </a:ln>
            <a:effectLst/>
          </p:spPr>
          <p:txBody>
            <a:bodyPr wrap="none">
              <a:spAutoFit/>
            </a:bodyPr>
            <a:lstStyle/>
            <a:p>
              <a:r>
                <a:rPr lang="en-US" dirty="0">
                  <a:solidFill>
                    <a:schemeClr val="tx1"/>
                  </a:solidFill>
                </a:rPr>
                <a:t>P1</a:t>
              </a:r>
            </a:p>
          </p:txBody>
        </p:sp>
        <p:sp>
          <p:nvSpPr>
            <p:cNvPr id="1898504" name="Oval 8"/>
            <p:cNvSpPr>
              <a:spLocks noChangeArrowheads="1"/>
            </p:cNvSpPr>
            <p:nvPr/>
          </p:nvSpPr>
          <p:spPr bwMode="auto">
            <a:xfrm>
              <a:off x="1466"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05" name="Text Box 9"/>
            <p:cNvSpPr txBox="1">
              <a:spLocks noChangeArrowheads="1"/>
            </p:cNvSpPr>
            <p:nvPr/>
          </p:nvSpPr>
          <p:spPr bwMode="auto">
            <a:xfrm>
              <a:off x="1456" y="791"/>
              <a:ext cx="292" cy="231"/>
            </a:xfrm>
            <a:prstGeom prst="rect">
              <a:avLst/>
            </a:prstGeom>
            <a:noFill/>
            <a:ln w="12700">
              <a:noFill/>
              <a:miter lim="800000"/>
              <a:headEnd/>
              <a:tailEnd/>
            </a:ln>
            <a:effectLst/>
          </p:spPr>
          <p:txBody>
            <a:bodyPr wrap="none">
              <a:spAutoFit/>
            </a:bodyPr>
            <a:lstStyle/>
            <a:p>
              <a:r>
                <a:rPr lang="en-US" dirty="0">
                  <a:solidFill>
                    <a:schemeClr val="tx1"/>
                  </a:solidFill>
                </a:rPr>
                <a:t>P2</a:t>
              </a:r>
            </a:p>
          </p:txBody>
        </p:sp>
        <p:sp>
          <p:nvSpPr>
            <p:cNvPr id="1898506" name="Oval 10"/>
            <p:cNvSpPr>
              <a:spLocks noChangeArrowheads="1"/>
            </p:cNvSpPr>
            <p:nvPr/>
          </p:nvSpPr>
          <p:spPr bwMode="auto">
            <a:xfrm>
              <a:off x="1949"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07" name="Text Box 11"/>
            <p:cNvSpPr txBox="1">
              <a:spLocks noChangeArrowheads="1"/>
            </p:cNvSpPr>
            <p:nvPr/>
          </p:nvSpPr>
          <p:spPr bwMode="auto">
            <a:xfrm>
              <a:off x="1939" y="791"/>
              <a:ext cx="292" cy="231"/>
            </a:xfrm>
            <a:prstGeom prst="rect">
              <a:avLst/>
            </a:prstGeom>
            <a:noFill/>
            <a:ln w="12700">
              <a:noFill/>
              <a:miter lim="800000"/>
              <a:headEnd/>
              <a:tailEnd/>
            </a:ln>
            <a:effectLst/>
          </p:spPr>
          <p:txBody>
            <a:bodyPr wrap="none">
              <a:spAutoFit/>
            </a:bodyPr>
            <a:lstStyle/>
            <a:p>
              <a:r>
                <a:rPr lang="en-US" dirty="0">
                  <a:solidFill>
                    <a:schemeClr val="tx1"/>
                  </a:solidFill>
                </a:rPr>
                <a:t>P3</a:t>
              </a:r>
            </a:p>
          </p:txBody>
        </p:sp>
        <p:sp>
          <p:nvSpPr>
            <p:cNvPr id="1898508" name="Oval 12"/>
            <p:cNvSpPr>
              <a:spLocks noChangeArrowheads="1"/>
            </p:cNvSpPr>
            <p:nvPr/>
          </p:nvSpPr>
          <p:spPr bwMode="auto">
            <a:xfrm>
              <a:off x="2432" y="768"/>
              <a:ext cx="289" cy="288"/>
            </a:xfrm>
            <a:prstGeom prst="ellipse">
              <a:avLst/>
            </a:prstGeom>
            <a:noFill/>
            <a:ln w="12700">
              <a:solidFill>
                <a:schemeClr val="tx1"/>
              </a:solidFill>
              <a:round/>
              <a:headEnd/>
              <a:tailEnd/>
            </a:ln>
            <a:effectLst/>
          </p:spPr>
          <p:txBody>
            <a:bodyPr wrap="none" anchor="ctr"/>
            <a:lstStyle/>
            <a:p>
              <a:endParaRPr lang="en-US" dirty="0"/>
            </a:p>
          </p:txBody>
        </p:sp>
        <p:sp>
          <p:nvSpPr>
            <p:cNvPr id="1898509" name="Text Box 13"/>
            <p:cNvSpPr txBox="1">
              <a:spLocks noChangeArrowheads="1"/>
            </p:cNvSpPr>
            <p:nvPr/>
          </p:nvSpPr>
          <p:spPr bwMode="auto">
            <a:xfrm>
              <a:off x="2422" y="791"/>
              <a:ext cx="292" cy="231"/>
            </a:xfrm>
            <a:prstGeom prst="rect">
              <a:avLst/>
            </a:prstGeom>
            <a:noFill/>
            <a:ln w="12700">
              <a:noFill/>
              <a:miter lim="800000"/>
              <a:headEnd/>
              <a:tailEnd/>
            </a:ln>
            <a:effectLst/>
          </p:spPr>
          <p:txBody>
            <a:bodyPr wrap="none">
              <a:spAutoFit/>
            </a:bodyPr>
            <a:lstStyle/>
            <a:p>
              <a:r>
                <a:rPr lang="en-US" dirty="0">
                  <a:solidFill>
                    <a:schemeClr val="tx1"/>
                  </a:solidFill>
                </a:rPr>
                <a:t>P4</a:t>
              </a:r>
            </a:p>
          </p:txBody>
        </p:sp>
        <p:sp>
          <p:nvSpPr>
            <p:cNvPr id="1898510" name="Oval 14"/>
            <p:cNvSpPr>
              <a:spLocks noChangeArrowheads="1"/>
            </p:cNvSpPr>
            <p:nvPr/>
          </p:nvSpPr>
          <p:spPr bwMode="auto">
            <a:xfrm>
              <a:off x="2915" y="768"/>
              <a:ext cx="289" cy="288"/>
            </a:xfrm>
            <a:prstGeom prst="ellipse">
              <a:avLst/>
            </a:prstGeom>
            <a:noFill/>
            <a:ln w="12700">
              <a:solidFill>
                <a:schemeClr val="tx1"/>
              </a:solidFill>
              <a:round/>
              <a:headEnd/>
              <a:tailEnd/>
            </a:ln>
            <a:effectLst/>
          </p:spPr>
          <p:txBody>
            <a:bodyPr wrap="none" anchor="ctr"/>
            <a:lstStyle/>
            <a:p>
              <a:endParaRPr lang="en-US" dirty="0"/>
            </a:p>
          </p:txBody>
        </p:sp>
        <p:sp>
          <p:nvSpPr>
            <p:cNvPr id="1898511" name="Text Box 15"/>
            <p:cNvSpPr txBox="1">
              <a:spLocks noChangeArrowheads="1"/>
            </p:cNvSpPr>
            <p:nvPr/>
          </p:nvSpPr>
          <p:spPr bwMode="auto">
            <a:xfrm>
              <a:off x="2905" y="791"/>
              <a:ext cx="292" cy="231"/>
            </a:xfrm>
            <a:prstGeom prst="rect">
              <a:avLst/>
            </a:prstGeom>
            <a:noFill/>
            <a:ln w="12700">
              <a:noFill/>
              <a:miter lim="800000"/>
              <a:headEnd/>
              <a:tailEnd/>
            </a:ln>
            <a:effectLst/>
          </p:spPr>
          <p:txBody>
            <a:bodyPr wrap="none">
              <a:spAutoFit/>
            </a:bodyPr>
            <a:lstStyle/>
            <a:p>
              <a:r>
                <a:rPr lang="en-US" dirty="0">
                  <a:solidFill>
                    <a:schemeClr val="tx1"/>
                  </a:solidFill>
                </a:rPr>
                <a:t>P5</a:t>
              </a:r>
            </a:p>
          </p:txBody>
        </p:sp>
        <p:sp>
          <p:nvSpPr>
            <p:cNvPr id="1898512" name="Oval 16"/>
            <p:cNvSpPr>
              <a:spLocks noChangeArrowheads="1"/>
            </p:cNvSpPr>
            <p:nvPr/>
          </p:nvSpPr>
          <p:spPr bwMode="auto">
            <a:xfrm>
              <a:off x="3398" y="768"/>
              <a:ext cx="289" cy="288"/>
            </a:xfrm>
            <a:prstGeom prst="ellipse">
              <a:avLst/>
            </a:prstGeom>
            <a:noFill/>
            <a:ln w="12700">
              <a:solidFill>
                <a:schemeClr val="tx1"/>
              </a:solidFill>
              <a:round/>
              <a:headEnd/>
              <a:tailEnd/>
            </a:ln>
            <a:effectLst/>
          </p:spPr>
          <p:txBody>
            <a:bodyPr wrap="none" anchor="ctr"/>
            <a:lstStyle/>
            <a:p>
              <a:endParaRPr lang="en-US" dirty="0"/>
            </a:p>
          </p:txBody>
        </p:sp>
        <p:sp>
          <p:nvSpPr>
            <p:cNvPr id="1898513" name="Text Box 17"/>
            <p:cNvSpPr txBox="1">
              <a:spLocks noChangeArrowheads="1"/>
            </p:cNvSpPr>
            <p:nvPr/>
          </p:nvSpPr>
          <p:spPr bwMode="auto">
            <a:xfrm>
              <a:off x="3387" y="791"/>
              <a:ext cx="292" cy="231"/>
            </a:xfrm>
            <a:prstGeom prst="rect">
              <a:avLst/>
            </a:prstGeom>
            <a:noFill/>
            <a:ln w="12700">
              <a:noFill/>
              <a:miter lim="800000"/>
              <a:headEnd/>
              <a:tailEnd/>
            </a:ln>
            <a:effectLst/>
          </p:spPr>
          <p:txBody>
            <a:bodyPr wrap="none">
              <a:spAutoFit/>
            </a:bodyPr>
            <a:lstStyle/>
            <a:p>
              <a:r>
                <a:rPr lang="en-US" dirty="0">
                  <a:solidFill>
                    <a:schemeClr val="tx1"/>
                  </a:solidFill>
                </a:rPr>
                <a:t>P6</a:t>
              </a:r>
            </a:p>
          </p:txBody>
        </p:sp>
        <p:sp>
          <p:nvSpPr>
            <p:cNvPr id="1898514" name="Oval 18"/>
            <p:cNvSpPr>
              <a:spLocks noChangeArrowheads="1"/>
            </p:cNvSpPr>
            <p:nvPr/>
          </p:nvSpPr>
          <p:spPr bwMode="auto">
            <a:xfrm>
              <a:off x="3880"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15" name="Text Box 19"/>
            <p:cNvSpPr txBox="1">
              <a:spLocks noChangeArrowheads="1"/>
            </p:cNvSpPr>
            <p:nvPr/>
          </p:nvSpPr>
          <p:spPr bwMode="auto">
            <a:xfrm>
              <a:off x="3870" y="791"/>
              <a:ext cx="292" cy="231"/>
            </a:xfrm>
            <a:prstGeom prst="rect">
              <a:avLst/>
            </a:prstGeom>
            <a:noFill/>
            <a:ln w="12700">
              <a:noFill/>
              <a:miter lim="800000"/>
              <a:headEnd/>
              <a:tailEnd/>
            </a:ln>
            <a:effectLst/>
          </p:spPr>
          <p:txBody>
            <a:bodyPr wrap="none">
              <a:spAutoFit/>
            </a:bodyPr>
            <a:lstStyle/>
            <a:p>
              <a:r>
                <a:rPr lang="en-US" dirty="0">
                  <a:solidFill>
                    <a:schemeClr val="tx1"/>
                  </a:solidFill>
                </a:rPr>
                <a:t>P7</a:t>
              </a:r>
            </a:p>
          </p:txBody>
        </p:sp>
        <p:sp>
          <p:nvSpPr>
            <p:cNvPr id="1898516" name="Oval 20"/>
            <p:cNvSpPr>
              <a:spLocks noChangeArrowheads="1"/>
            </p:cNvSpPr>
            <p:nvPr/>
          </p:nvSpPr>
          <p:spPr bwMode="auto">
            <a:xfrm>
              <a:off x="4363"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17" name="Text Box 21"/>
            <p:cNvSpPr txBox="1">
              <a:spLocks noChangeArrowheads="1"/>
            </p:cNvSpPr>
            <p:nvPr/>
          </p:nvSpPr>
          <p:spPr bwMode="auto">
            <a:xfrm>
              <a:off x="4353" y="791"/>
              <a:ext cx="292" cy="231"/>
            </a:xfrm>
            <a:prstGeom prst="rect">
              <a:avLst/>
            </a:prstGeom>
            <a:noFill/>
            <a:ln w="12700">
              <a:noFill/>
              <a:miter lim="800000"/>
              <a:headEnd/>
              <a:tailEnd/>
            </a:ln>
            <a:effectLst/>
          </p:spPr>
          <p:txBody>
            <a:bodyPr wrap="none">
              <a:spAutoFit/>
            </a:bodyPr>
            <a:lstStyle/>
            <a:p>
              <a:r>
                <a:rPr lang="en-US" dirty="0">
                  <a:solidFill>
                    <a:schemeClr val="tx1"/>
                  </a:solidFill>
                </a:rPr>
                <a:t>P8</a:t>
              </a:r>
            </a:p>
          </p:txBody>
        </p:sp>
        <p:sp>
          <p:nvSpPr>
            <p:cNvPr id="1898518" name="Oval 22"/>
            <p:cNvSpPr>
              <a:spLocks noChangeArrowheads="1"/>
            </p:cNvSpPr>
            <p:nvPr/>
          </p:nvSpPr>
          <p:spPr bwMode="auto">
            <a:xfrm>
              <a:off x="4846"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19" name="Text Box 23"/>
            <p:cNvSpPr txBox="1">
              <a:spLocks noChangeArrowheads="1"/>
            </p:cNvSpPr>
            <p:nvPr/>
          </p:nvSpPr>
          <p:spPr bwMode="auto">
            <a:xfrm>
              <a:off x="4836" y="791"/>
              <a:ext cx="292" cy="231"/>
            </a:xfrm>
            <a:prstGeom prst="rect">
              <a:avLst/>
            </a:prstGeom>
            <a:noFill/>
            <a:ln w="12700">
              <a:noFill/>
              <a:miter lim="800000"/>
              <a:headEnd/>
              <a:tailEnd/>
            </a:ln>
            <a:effectLst/>
          </p:spPr>
          <p:txBody>
            <a:bodyPr wrap="none">
              <a:spAutoFit/>
            </a:bodyPr>
            <a:lstStyle/>
            <a:p>
              <a:r>
                <a:rPr lang="en-US" dirty="0">
                  <a:solidFill>
                    <a:schemeClr val="tx1"/>
                  </a:solidFill>
                </a:rPr>
                <a:t>P9</a:t>
              </a:r>
            </a:p>
          </p:txBody>
        </p:sp>
      </p:grpSp>
      <p:grpSp>
        <p:nvGrpSpPr>
          <p:cNvPr id="3" name="Group 24"/>
          <p:cNvGrpSpPr>
            <a:grpSpLocks/>
          </p:cNvGrpSpPr>
          <p:nvPr/>
        </p:nvGrpSpPr>
        <p:grpSpPr bwMode="auto">
          <a:xfrm>
            <a:off x="228600" y="1219200"/>
            <a:ext cx="8016875" cy="336550"/>
            <a:chOff x="288" y="576"/>
            <a:chExt cx="5050" cy="212"/>
          </a:xfrm>
        </p:grpSpPr>
        <p:sp>
          <p:nvSpPr>
            <p:cNvPr id="1898521" name="Text Box 25"/>
            <p:cNvSpPr txBox="1">
              <a:spLocks noChangeArrowheads="1"/>
            </p:cNvSpPr>
            <p:nvPr/>
          </p:nvSpPr>
          <p:spPr bwMode="auto">
            <a:xfrm>
              <a:off x="288"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sum[P0]</a:t>
              </a:r>
            </a:p>
          </p:txBody>
        </p:sp>
        <p:sp>
          <p:nvSpPr>
            <p:cNvPr id="1898522" name="Text Box 26"/>
            <p:cNvSpPr txBox="1">
              <a:spLocks noChangeArrowheads="1"/>
            </p:cNvSpPr>
            <p:nvPr/>
          </p:nvSpPr>
          <p:spPr bwMode="auto">
            <a:xfrm>
              <a:off x="768"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sum[P1]</a:t>
              </a:r>
            </a:p>
          </p:txBody>
        </p:sp>
        <p:sp>
          <p:nvSpPr>
            <p:cNvPr id="1898523" name="Text Box 27"/>
            <p:cNvSpPr txBox="1">
              <a:spLocks noChangeArrowheads="1"/>
            </p:cNvSpPr>
            <p:nvPr/>
          </p:nvSpPr>
          <p:spPr bwMode="auto">
            <a:xfrm>
              <a:off x="1248"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sum[P2]</a:t>
              </a:r>
            </a:p>
          </p:txBody>
        </p:sp>
        <p:sp>
          <p:nvSpPr>
            <p:cNvPr id="1898524" name="Text Box 28"/>
            <p:cNvSpPr txBox="1">
              <a:spLocks noChangeArrowheads="1"/>
            </p:cNvSpPr>
            <p:nvPr/>
          </p:nvSpPr>
          <p:spPr bwMode="auto">
            <a:xfrm>
              <a:off x="1776"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sum[P3]</a:t>
              </a:r>
            </a:p>
          </p:txBody>
        </p:sp>
        <p:sp>
          <p:nvSpPr>
            <p:cNvPr id="1898525" name="Text Box 29"/>
            <p:cNvSpPr txBox="1">
              <a:spLocks noChangeArrowheads="1"/>
            </p:cNvSpPr>
            <p:nvPr/>
          </p:nvSpPr>
          <p:spPr bwMode="auto">
            <a:xfrm>
              <a:off x="2256"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sum[P4]</a:t>
              </a:r>
            </a:p>
          </p:txBody>
        </p:sp>
        <p:sp>
          <p:nvSpPr>
            <p:cNvPr id="1898526" name="Text Box 30"/>
            <p:cNvSpPr txBox="1">
              <a:spLocks noChangeArrowheads="1"/>
            </p:cNvSpPr>
            <p:nvPr/>
          </p:nvSpPr>
          <p:spPr bwMode="auto">
            <a:xfrm>
              <a:off x="2736"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sum[P5]</a:t>
              </a:r>
            </a:p>
          </p:txBody>
        </p:sp>
        <p:sp>
          <p:nvSpPr>
            <p:cNvPr id="1898527" name="Text Box 31"/>
            <p:cNvSpPr txBox="1">
              <a:spLocks noChangeArrowheads="1"/>
            </p:cNvSpPr>
            <p:nvPr/>
          </p:nvSpPr>
          <p:spPr bwMode="auto">
            <a:xfrm>
              <a:off x="3216"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sum[P6]</a:t>
              </a:r>
            </a:p>
          </p:txBody>
        </p:sp>
        <p:sp>
          <p:nvSpPr>
            <p:cNvPr id="1898528" name="Text Box 32"/>
            <p:cNvSpPr txBox="1">
              <a:spLocks noChangeArrowheads="1"/>
            </p:cNvSpPr>
            <p:nvPr/>
          </p:nvSpPr>
          <p:spPr bwMode="auto">
            <a:xfrm>
              <a:off x="3744"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sum[P7]</a:t>
              </a:r>
            </a:p>
          </p:txBody>
        </p:sp>
        <p:sp>
          <p:nvSpPr>
            <p:cNvPr id="1898529" name="Text Box 33"/>
            <p:cNvSpPr txBox="1">
              <a:spLocks noChangeArrowheads="1"/>
            </p:cNvSpPr>
            <p:nvPr/>
          </p:nvSpPr>
          <p:spPr bwMode="auto">
            <a:xfrm>
              <a:off x="4224"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sum[P8]</a:t>
              </a:r>
            </a:p>
          </p:txBody>
        </p:sp>
        <p:sp>
          <p:nvSpPr>
            <p:cNvPr id="1898530" name="Text Box 34"/>
            <p:cNvSpPr txBox="1">
              <a:spLocks noChangeArrowheads="1"/>
            </p:cNvSpPr>
            <p:nvPr/>
          </p:nvSpPr>
          <p:spPr bwMode="auto">
            <a:xfrm>
              <a:off x="4752"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sum[P9]</a:t>
              </a:r>
            </a:p>
          </p:txBody>
        </p:sp>
      </p:grpSp>
      <p:grpSp>
        <p:nvGrpSpPr>
          <p:cNvPr id="4" name="Group 74"/>
          <p:cNvGrpSpPr>
            <a:grpSpLocks/>
          </p:cNvGrpSpPr>
          <p:nvPr/>
        </p:nvGrpSpPr>
        <p:grpSpPr bwMode="auto">
          <a:xfrm>
            <a:off x="533400" y="3962400"/>
            <a:ext cx="476250" cy="457200"/>
            <a:chOff x="336" y="2496"/>
            <a:chExt cx="300" cy="288"/>
          </a:xfrm>
        </p:grpSpPr>
        <p:sp>
          <p:nvSpPr>
            <p:cNvPr id="1898531" name="Oval 35"/>
            <p:cNvSpPr>
              <a:spLocks noChangeArrowheads="1"/>
            </p:cNvSpPr>
            <p:nvPr/>
          </p:nvSpPr>
          <p:spPr bwMode="auto">
            <a:xfrm>
              <a:off x="346" y="2496"/>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32" name="Text Box 36"/>
            <p:cNvSpPr txBox="1">
              <a:spLocks noChangeArrowheads="1"/>
            </p:cNvSpPr>
            <p:nvPr/>
          </p:nvSpPr>
          <p:spPr bwMode="auto">
            <a:xfrm>
              <a:off x="336" y="2519"/>
              <a:ext cx="292" cy="231"/>
            </a:xfrm>
            <a:prstGeom prst="rect">
              <a:avLst/>
            </a:prstGeom>
            <a:noFill/>
            <a:ln w="12700">
              <a:noFill/>
              <a:miter lim="800000"/>
              <a:headEnd/>
              <a:tailEnd/>
            </a:ln>
            <a:effectLst/>
          </p:spPr>
          <p:txBody>
            <a:bodyPr wrap="none">
              <a:spAutoFit/>
            </a:bodyPr>
            <a:lstStyle/>
            <a:p>
              <a:r>
                <a:rPr lang="en-US" dirty="0">
                  <a:solidFill>
                    <a:schemeClr val="tx1"/>
                  </a:solidFill>
                </a:rPr>
                <a:t>P0</a:t>
              </a:r>
            </a:p>
          </p:txBody>
        </p:sp>
      </p:grpSp>
      <p:grpSp>
        <p:nvGrpSpPr>
          <p:cNvPr id="5" name="Group 72"/>
          <p:cNvGrpSpPr>
            <a:grpSpLocks/>
          </p:cNvGrpSpPr>
          <p:nvPr/>
        </p:nvGrpSpPr>
        <p:grpSpPr bwMode="auto">
          <a:xfrm>
            <a:off x="533400" y="2895600"/>
            <a:ext cx="3581400" cy="457200"/>
            <a:chOff x="336" y="1824"/>
            <a:chExt cx="2256" cy="288"/>
          </a:xfrm>
        </p:grpSpPr>
        <p:sp>
          <p:nvSpPr>
            <p:cNvPr id="1898533" name="Oval 37"/>
            <p:cNvSpPr>
              <a:spLocks noChangeArrowheads="1"/>
            </p:cNvSpPr>
            <p:nvPr/>
          </p:nvSpPr>
          <p:spPr bwMode="auto">
            <a:xfrm>
              <a:off x="346" y="1824"/>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34" name="Text Box 38"/>
            <p:cNvSpPr txBox="1">
              <a:spLocks noChangeArrowheads="1"/>
            </p:cNvSpPr>
            <p:nvPr/>
          </p:nvSpPr>
          <p:spPr bwMode="auto">
            <a:xfrm>
              <a:off x="336" y="1847"/>
              <a:ext cx="292" cy="231"/>
            </a:xfrm>
            <a:prstGeom prst="rect">
              <a:avLst/>
            </a:prstGeom>
            <a:noFill/>
            <a:ln w="12700">
              <a:noFill/>
              <a:miter lim="800000"/>
              <a:headEnd/>
              <a:tailEnd/>
            </a:ln>
            <a:effectLst/>
          </p:spPr>
          <p:txBody>
            <a:bodyPr wrap="none">
              <a:spAutoFit/>
            </a:bodyPr>
            <a:lstStyle/>
            <a:p>
              <a:r>
                <a:rPr lang="en-US" dirty="0">
                  <a:solidFill>
                    <a:schemeClr val="tx1"/>
                  </a:solidFill>
                </a:rPr>
                <a:t>P0</a:t>
              </a:r>
            </a:p>
          </p:txBody>
        </p:sp>
        <p:sp>
          <p:nvSpPr>
            <p:cNvPr id="1898535" name="Oval 39"/>
            <p:cNvSpPr>
              <a:spLocks noChangeArrowheads="1"/>
            </p:cNvSpPr>
            <p:nvPr/>
          </p:nvSpPr>
          <p:spPr bwMode="auto">
            <a:xfrm>
              <a:off x="862" y="1824"/>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36" name="Text Box 40"/>
            <p:cNvSpPr txBox="1">
              <a:spLocks noChangeArrowheads="1"/>
            </p:cNvSpPr>
            <p:nvPr/>
          </p:nvSpPr>
          <p:spPr bwMode="auto">
            <a:xfrm>
              <a:off x="852" y="1847"/>
              <a:ext cx="292" cy="231"/>
            </a:xfrm>
            <a:prstGeom prst="rect">
              <a:avLst/>
            </a:prstGeom>
            <a:noFill/>
            <a:ln w="12700">
              <a:noFill/>
              <a:miter lim="800000"/>
              <a:headEnd/>
              <a:tailEnd/>
            </a:ln>
            <a:effectLst/>
          </p:spPr>
          <p:txBody>
            <a:bodyPr wrap="none">
              <a:spAutoFit/>
            </a:bodyPr>
            <a:lstStyle/>
            <a:p>
              <a:r>
                <a:rPr lang="en-US" dirty="0">
                  <a:solidFill>
                    <a:schemeClr val="tx1"/>
                  </a:solidFill>
                </a:rPr>
                <a:t>P1</a:t>
              </a:r>
            </a:p>
          </p:txBody>
        </p:sp>
        <p:sp>
          <p:nvSpPr>
            <p:cNvPr id="1898537" name="Oval 41"/>
            <p:cNvSpPr>
              <a:spLocks noChangeArrowheads="1"/>
            </p:cNvSpPr>
            <p:nvPr/>
          </p:nvSpPr>
          <p:spPr bwMode="auto">
            <a:xfrm>
              <a:off x="1354" y="1824"/>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38" name="Text Box 42"/>
            <p:cNvSpPr txBox="1">
              <a:spLocks noChangeArrowheads="1"/>
            </p:cNvSpPr>
            <p:nvPr/>
          </p:nvSpPr>
          <p:spPr bwMode="auto">
            <a:xfrm>
              <a:off x="1344" y="1847"/>
              <a:ext cx="292" cy="231"/>
            </a:xfrm>
            <a:prstGeom prst="rect">
              <a:avLst/>
            </a:prstGeom>
            <a:noFill/>
            <a:ln w="12700">
              <a:noFill/>
              <a:miter lim="800000"/>
              <a:headEnd/>
              <a:tailEnd/>
            </a:ln>
            <a:effectLst/>
          </p:spPr>
          <p:txBody>
            <a:bodyPr wrap="none">
              <a:spAutoFit/>
            </a:bodyPr>
            <a:lstStyle/>
            <a:p>
              <a:r>
                <a:rPr lang="en-US" dirty="0">
                  <a:solidFill>
                    <a:schemeClr val="tx1"/>
                  </a:solidFill>
                </a:rPr>
                <a:t>P2</a:t>
              </a:r>
            </a:p>
          </p:txBody>
        </p:sp>
        <p:sp>
          <p:nvSpPr>
            <p:cNvPr id="1898539" name="Oval 43"/>
            <p:cNvSpPr>
              <a:spLocks noChangeArrowheads="1"/>
            </p:cNvSpPr>
            <p:nvPr/>
          </p:nvSpPr>
          <p:spPr bwMode="auto">
            <a:xfrm>
              <a:off x="1834" y="1824"/>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40" name="Text Box 44"/>
            <p:cNvSpPr txBox="1">
              <a:spLocks noChangeArrowheads="1"/>
            </p:cNvSpPr>
            <p:nvPr/>
          </p:nvSpPr>
          <p:spPr bwMode="auto">
            <a:xfrm>
              <a:off x="1824" y="1847"/>
              <a:ext cx="292" cy="231"/>
            </a:xfrm>
            <a:prstGeom prst="rect">
              <a:avLst/>
            </a:prstGeom>
            <a:noFill/>
            <a:ln w="12700">
              <a:noFill/>
              <a:miter lim="800000"/>
              <a:headEnd/>
              <a:tailEnd/>
            </a:ln>
            <a:effectLst/>
          </p:spPr>
          <p:txBody>
            <a:bodyPr wrap="none">
              <a:spAutoFit/>
            </a:bodyPr>
            <a:lstStyle/>
            <a:p>
              <a:r>
                <a:rPr lang="en-US" dirty="0">
                  <a:solidFill>
                    <a:schemeClr val="tx1"/>
                  </a:solidFill>
                </a:rPr>
                <a:t>P3</a:t>
              </a:r>
            </a:p>
          </p:txBody>
        </p:sp>
        <p:sp>
          <p:nvSpPr>
            <p:cNvPr id="1898541" name="Oval 45"/>
            <p:cNvSpPr>
              <a:spLocks noChangeArrowheads="1"/>
            </p:cNvSpPr>
            <p:nvPr/>
          </p:nvSpPr>
          <p:spPr bwMode="auto">
            <a:xfrm>
              <a:off x="2302" y="1824"/>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42" name="Text Box 46"/>
            <p:cNvSpPr txBox="1">
              <a:spLocks noChangeArrowheads="1"/>
            </p:cNvSpPr>
            <p:nvPr/>
          </p:nvSpPr>
          <p:spPr bwMode="auto">
            <a:xfrm>
              <a:off x="2292" y="1847"/>
              <a:ext cx="292" cy="231"/>
            </a:xfrm>
            <a:prstGeom prst="rect">
              <a:avLst/>
            </a:prstGeom>
            <a:noFill/>
            <a:ln w="12700">
              <a:noFill/>
              <a:miter lim="800000"/>
              <a:headEnd/>
              <a:tailEnd/>
            </a:ln>
            <a:effectLst/>
          </p:spPr>
          <p:txBody>
            <a:bodyPr wrap="none">
              <a:spAutoFit/>
            </a:bodyPr>
            <a:lstStyle/>
            <a:p>
              <a:r>
                <a:rPr lang="en-US" dirty="0">
                  <a:solidFill>
                    <a:schemeClr val="tx1"/>
                  </a:solidFill>
                </a:rPr>
                <a:t>P4</a:t>
              </a:r>
            </a:p>
          </p:txBody>
        </p:sp>
      </p:grpSp>
      <p:sp>
        <p:nvSpPr>
          <p:cNvPr id="1898543" name="Line 47"/>
          <p:cNvSpPr>
            <a:spLocks noChangeShapeType="1"/>
          </p:cNvSpPr>
          <p:nvPr/>
        </p:nvSpPr>
        <p:spPr bwMode="auto">
          <a:xfrm>
            <a:off x="762000" y="2286000"/>
            <a:ext cx="0" cy="609600"/>
          </a:xfrm>
          <a:prstGeom prst="line">
            <a:avLst/>
          </a:prstGeom>
          <a:noFill/>
          <a:ln w="12700">
            <a:solidFill>
              <a:schemeClr val="tx1"/>
            </a:solidFill>
            <a:round/>
            <a:headEnd/>
            <a:tailEnd/>
          </a:ln>
          <a:effectLst/>
        </p:spPr>
        <p:txBody>
          <a:bodyPr/>
          <a:lstStyle/>
          <a:p>
            <a:endParaRPr lang="en-US" dirty="0"/>
          </a:p>
        </p:txBody>
      </p:sp>
      <p:sp>
        <p:nvSpPr>
          <p:cNvPr id="1898544" name="Line 48"/>
          <p:cNvSpPr>
            <a:spLocks noChangeShapeType="1"/>
          </p:cNvSpPr>
          <p:nvPr/>
        </p:nvSpPr>
        <p:spPr bwMode="auto">
          <a:xfrm>
            <a:off x="1600200" y="2286000"/>
            <a:ext cx="0" cy="609600"/>
          </a:xfrm>
          <a:prstGeom prst="line">
            <a:avLst/>
          </a:prstGeom>
          <a:noFill/>
          <a:ln w="12700">
            <a:solidFill>
              <a:schemeClr val="tx1"/>
            </a:solidFill>
            <a:round/>
            <a:headEnd/>
            <a:tailEnd/>
          </a:ln>
          <a:effectLst/>
        </p:spPr>
        <p:txBody>
          <a:bodyPr/>
          <a:lstStyle/>
          <a:p>
            <a:endParaRPr lang="en-US" dirty="0"/>
          </a:p>
        </p:txBody>
      </p:sp>
      <p:sp>
        <p:nvSpPr>
          <p:cNvPr id="1898545" name="Line 49"/>
          <p:cNvSpPr>
            <a:spLocks noChangeShapeType="1"/>
          </p:cNvSpPr>
          <p:nvPr/>
        </p:nvSpPr>
        <p:spPr bwMode="auto">
          <a:xfrm>
            <a:off x="2362200" y="2286000"/>
            <a:ext cx="0" cy="609600"/>
          </a:xfrm>
          <a:prstGeom prst="line">
            <a:avLst/>
          </a:prstGeom>
          <a:noFill/>
          <a:ln w="12700">
            <a:solidFill>
              <a:schemeClr val="tx1"/>
            </a:solidFill>
            <a:round/>
            <a:headEnd/>
            <a:tailEnd/>
          </a:ln>
          <a:effectLst/>
        </p:spPr>
        <p:txBody>
          <a:bodyPr/>
          <a:lstStyle/>
          <a:p>
            <a:endParaRPr lang="en-US" dirty="0"/>
          </a:p>
        </p:txBody>
      </p:sp>
      <p:sp>
        <p:nvSpPr>
          <p:cNvPr id="1898546" name="Line 50"/>
          <p:cNvSpPr>
            <a:spLocks noChangeShapeType="1"/>
          </p:cNvSpPr>
          <p:nvPr/>
        </p:nvSpPr>
        <p:spPr bwMode="auto">
          <a:xfrm>
            <a:off x="3124200" y="2286000"/>
            <a:ext cx="0" cy="609600"/>
          </a:xfrm>
          <a:prstGeom prst="line">
            <a:avLst/>
          </a:prstGeom>
          <a:noFill/>
          <a:ln w="12700">
            <a:solidFill>
              <a:schemeClr val="tx1"/>
            </a:solidFill>
            <a:round/>
            <a:headEnd/>
            <a:tailEnd/>
          </a:ln>
          <a:effectLst/>
        </p:spPr>
        <p:txBody>
          <a:bodyPr/>
          <a:lstStyle/>
          <a:p>
            <a:endParaRPr lang="en-US" dirty="0"/>
          </a:p>
        </p:txBody>
      </p:sp>
      <p:sp>
        <p:nvSpPr>
          <p:cNvPr id="1898547" name="Line 51"/>
          <p:cNvSpPr>
            <a:spLocks noChangeShapeType="1"/>
          </p:cNvSpPr>
          <p:nvPr/>
        </p:nvSpPr>
        <p:spPr bwMode="auto">
          <a:xfrm>
            <a:off x="3886200" y="2286000"/>
            <a:ext cx="0" cy="609600"/>
          </a:xfrm>
          <a:prstGeom prst="line">
            <a:avLst/>
          </a:prstGeom>
          <a:noFill/>
          <a:ln w="12700">
            <a:solidFill>
              <a:schemeClr val="tx1"/>
            </a:solidFill>
            <a:round/>
            <a:headEnd/>
            <a:tailEnd/>
          </a:ln>
          <a:effectLst/>
        </p:spPr>
        <p:txBody>
          <a:bodyPr/>
          <a:lstStyle/>
          <a:p>
            <a:endParaRPr lang="en-US" dirty="0"/>
          </a:p>
        </p:txBody>
      </p:sp>
      <p:sp>
        <p:nvSpPr>
          <p:cNvPr id="1898548" name="Line 52"/>
          <p:cNvSpPr>
            <a:spLocks noChangeShapeType="1"/>
          </p:cNvSpPr>
          <p:nvPr/>
        </p:nvSpPr>
        <p:spPr bwMode="auto">
          <a:xfrm flipH="1">
            <a:off x="762000" y="2286000"/>
            <a:ext cx="3810000" cy="609600"/>
          </a:xfrm>
          <a:prstGeom prst="line">
            <a:avLst/>
          </a:prstGeom>
          <a:noFill/>
          <a:ln w="12700">
            <a:solidFill>
              <a:schemeClr val="tx1"/>
            </a:solidFill>
            <a:round/>
            <a:headEnd/>
            <a:tailEnd/>
          </a:ln>
          <a:effectLst/>
        </p:spPr>
        <p:txBody>
          <a:bodyPr/>
          <a:lstStyle/>
          <a:p>
            <a:endParaRPr lang="en-US" dirty="0"/>
          </a:p>
        </p:txBody>
      </p:sp>
      <p:sp>
        <p:nvSpPr>
          <p:cNvPr id="1898549" name="Line 53"/>
          <p:cNvSpPr>
            <a:spLocks noChangeShapeType="1"/>
          </p:cNvSpPr>
          <p:nvPr/>
        </p:nvSpPr>
        <p:spPr bwMode="auto">
          <a:xfrm flipH="1">
            <a:off x="1600200" y="2286000"/>
            <a:ext cx="3810000" cy="609600"/>
          </a:xfrm>
          <a:prstGeom prst="line">
            <a:avLst/>
          </a:prstGeom>
          <a:noFill/>
          <a:ln w="12700">
            <a:solidFill>
              <a:schemeClr val="tx1"/>
            </a:solidFill>
            <a:round/>
            <a:headEnd/>
            <a:tailEnd/>
          </a:ln>
          <a:effectLst/>
        </p:spPr>
        <p:txBody>
          <a:bodyPr/>
          <a:lstStyle/>
          <a:p>
            <a:endParaRPr lang="en-US" dirty="0"/>
          </a:p>
        </p:txBody>
      </p:sp>
      <p:sp>
        <p:nvSpPr>
          <p:cNvPr id="1898550" name="Line 54"/>
          <p:cNvSpPr>
            <a:spLocks noChangeShapeType="1"/>
          </p:cNvSpPr>
          <p:nvPr/>
        </p:nvSpPr>
        <p:spPr bwMode="auto">
          <a:xfrm flipH="1">
            <a:off x="2362200" y="2286000"/>
            <a:ext cx="3810000" cy="609600"/>
          </a:xfrm>
          <a:prstGeom prst="line">
            <a:avLst/>
          </a:prstGeom>
          <a:noFill/>
          <a:ln w="12700">
            <a:solidFill>
              <a:schemeClr val="tx1"/>
            </a:solidFill>
            <a:round/>
            <a:headEnd/>
            <a:tailEnd/>
          </a:ln>
          <a:effectLst/>
        </p:spPr>
        <p:txBody>
          <a:bodyPr/>
          <a:lstStyle/>
          <a:p>
            <a:endParaRPr lang="en-US" dirty="0"/>
          </a:p>
        </p:txBody>
      </p:sp>
      <p:sp>
        <p:nvSpPr>
          <p:cNvPr id="1898551" name="Line 55"/>
          <p:cNvSpPr>
            <a:spLocks noChangeShapeType="1"/>
          </p:cNvSpPr>
          <p:nvPr/>
        </p:nvSpPr>
        <p:spPr bwMode="auto">
          <a:xfrm flipH="1">
            <a:off x="3124200" y="2286000"/>
            <a:ext cx="3810000" cy="609600"/>
          </a:xfrm>
          <a:prstGeom prst="line">
            <a:avLst/>
          </a:prstGeom>
          <a:noFill/>
          <a:ln w="12700">
            <a:solidFill>
              <a:schemeClr val="tx1"/>
            </a:solidFill>
            <a:round/>
            <a:headEnd/>
            <a:tailEnd/>
          </a:ln>
          <a:effectLst/>
        </p:spPr>
        <p:txBody>
          <a:bodyPr/>
          <a:lstStyle/>
          <a:p>
            <a:endParaRPr lang="en-US" dirty="0"/>
          </a:p>
        </p:txBody>
      </p:sp>
      <p:sp>
        <p:nvSpPr>
          <p:cNvPr id="1898552" name="Line 56"/>
          <p:cNvSpPr>
            <a:spLocks noChangeShapeType="1"/>
          </p:cNvSpPr>
          <p:nvPr/>
        </p:nvSpPr>
        <p:spPr bwMode="auto">
          <a:xfrm flipH="1">
            <a:off x="3886200" y="2286000"/>
            <a:ext cx="3810000" cy="609600"/>
          </a:xfrm>
          <a:prstGeom prst="line">
            <a:avLst/>
          </a:prstGeom>
          <a:noFill/>
          <a:ln w="12700">
            <a:solidFill>
              <a:schemeClr val="tx1"/>
            </a:solidFill>
            <a:round/>
            <a:headEnd/>
            <a:tailEnd/>
          </a:ln>
          <a:effectLst/>
        </p:spPr>
        <p:txBody>
          <a:bodyPr/>
          <a:lstStyle/>
          <a:p>
            <a:endParaRPr lang="en-US" dirty="0"/>
          </a:p>
        </p:txBody>
      </p:sp>
      <p:sp>
        <p:nvSpPr>
          <p:cNvPr id="1898553" name="Text Box 57"/>
          <p:cNvSpPr txBox="1">
            <a:spLocks noChangeArrowheads="1"/>
          </p:cNvSpPr>
          <p:nvPr/>
        </p:nvSpPr>
        <p:spPr bwMode="auto">
          <a:xfrm>
            <a:off x="8001000" y="1905000"/>
            <a:ext cx="969963" cy="336550"/>
          </a:xfrm>
          <a:prstGeom prst="rect">
            <a:avLst/>
          </a:prstGeom>
          <a:noFill/>
          <a:ln w="12700">
            <a:noFill/>
            <a:miter lim="800000"/>
            <a:headEnd/>
            <a:tailEnd/>
          </a:ln>
          <a:effectLst/>
        </p:spPr>
        <p:txBody>
          <a:bodyPr wrap="none">
            <a:spAutoFit/>
          </a:bodyPr>
          <a:lstStyle/>
          <a:p>
            <a:r>
              <a:rPr lang="en-US" sz="1600" dirty="0">
                <a:solidFill>
                  <a:schemeClr val="tx1"/>
                </a:solidFill>
              </a:rPr>
              <a:t>half = 10</a:t>
            </a:r>
          </a:p>
        </p:txBody>
      </p:sp>
      <p:sp>
        <p:nvSpPr>
          <p:cNvPr id="1898554" name="Text Box 58"/>
          <p:cNvSpPr txBox="1">
            <a:spLocks noChangeArrowheads="1"/>
          </p:cNvSpPr>
          <p:nvPr/>
        </p:nvSpPr>
        <p:spPr bwMode="auto">
          <a:xfrm>
            <a:off x="7981950" y="2895600"/>
            <a:ext cx="857250" cy="336550"/>
          </a:xfrm>
          <a:prstGeom prst="rect">
            <a:avLst/>
          </a:prstGeom>
          <a:noFill/>
          <a:ln w="12700">
            <a:noFill/>
            <a:miter lim="800000"/>
            <a:headEnd/>
            <a:tailEnd/>
          </a:ln>
          <a:effectLst/>
        </p:spPr>
        <p:txBody>
          <a:bodyPr wrap="none">
            <a:spAutoFit/>
          </a:bodyPr>
          <a:lstStyle/>
          <a:p>
            <a:r>
              <a:rPr lang="en-US" sz="1600" dirty="0">
                <a:solidFill>
                  <a:schemeClr val="tx1"/>
                </a:solidFill>
              </a:rPr>
              <a:t>half = 5</a:t>
            </a:r>
          </a:p>
        </p:txBody>
      </p:sp>
      <p:grpSp>
        <p:nvGrpSpPr>
          <p:cNvPr id="6" name="Group 73"/>
          <p:cNvGrpSpPr>
            <a:grpSpLocks/>
          </p:cNvGrpSpPr>
          <p:nvPr/>
        </p:nvGrpSpPr>
        <p:grpSpPr bwMode="auto">
          <a:xfrm>
            <a:off x="762000" y="3352800"/>
            <a:ext cx="3124200" cy="609600"/>
            <a:chOff x="480" y="2112"/>
            <a:chExt cx="1968" cy="384"/>
          </a:xfrm>
        </p:grpSpPr>
        <p:sp>
          <p:nvSpPr>
            <p:cNvPr id="1898555" name="Line 59"/>
            <p:cNvSpPr>
              <a:spLocks noChangeShapeType="1"/>
            </p:cNvSpPr>
            <p:nvPr/>
          </p:nvSpPr>
          <p:spPr bwMode="auto">
            <a:xfrm>
              <a:off x="480" y="2112"/>
              <a:ext cx="0" cy="384"/>
            </a:xfrm>
            <a:prstGeom prst="line">
              <a:avLst/>
            </a:prstGeom>
            <a:noFill/>
            <a:ln w="12700">
              <a:solidFill>
                <a:schemeClr val="tx1"/>
              </a:solidFill>
              <a:round/>
              <a:headEnd/>
              <a:tailEnd/>
            </a:ln>
            <a:effectLst/>
          </p:spPr>
          <p:txBody>
            <a:bodyPr/>
            <a:lstStyle/>
            <a:p>
              <a:endParaRPr lang="en-US" dirty="0"/>
            </a:p>
          </p:txBody>
        </p:sp>
        <p:sp>
          <p:nvSpPr>
            <p:cNvPr id="1898556" name="Line 60"/>
            <p:cNvSpPr>
              <a:spLocks noChangeShapeType="1"/>
            </p:cNvSpPr>
            <p:nvPr/>
          </p:nvSpPr>
          <p:spPr bwMode="auto">
            <a:xfrm flipH="1">
              <a:off x="480" y="2112"/>
              <a:ext cx="1968" cy="384"/>
            </a:xfrm>
            <a:prstGeom prst="line">
              <a:avLst/>
            </a:prstGeom>
            <a:noFill/>
            <a:ln w="12700">
              <a:solidFill>
                <a:schemeClr val="accent1"/>
              </a:solidFill>
              <a:round/>
              <a:headEnd/>
              <a:tailEnd/>
            </a:ln>
            <a:effectLst/>
          </p:spPr>
          <p:txBody>
            <a:bodyPr/>
            <a:lstStyle/>
            <a:p>
              <a:endParaRPr lang="en-US" dirty="0"/>
            </a:p>
          </p:txBody>
        </p:sp>
      </p:grpSp>
      <p:grpSp>
        <p:nvGrpSpPr>
          <p:cNvPr id="7" name="Group 76"/>
          <p:cNvGrpSpPr>
            <a:grpSpLocks/>
          </p:cNvGrpSpPr>
          <p:nvPr/>
        </p:nvGrpSpPr>
        <p:grpSpPr bwMode="auto">
          <a:xfrm>
            <a:off x="1371600" y="3962400"/>
            <a:ext cx="476250" cy="457200"/>
            <a:chOff x="864" y="2496"/>
            <a:chExt cx="300" cy="288"/>
          </a:xfrm>
        </p:grpSpPr>
        <p:sp>
          <p:nvSpPr>
            <p:cNvPr id="1898557" name="Oval 61"/>
            <p:cNvSpPr>
              <a:spLocks noChangeArrowheads="1"/>
            </p:cNvSpPr>
            <p:nvPr/>
          </p:nvSpPr>
          <p:spPr bwMode="auto">
            <a:xfrm>
              <a:off x="874" y="2496"/>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58" name="Text Box 62"/>
            <p:cNvSpPr txBox="1">
              <a:spLocks noChangeArrowheads="1"/>
            </p:cNvSpPr>
            <p:nvPr/>
          </p:nvSpPr>
          <p:spPr bwMode="auto">
            <a:xfrm>
              <a:off x="864" y="2519"/>
              <a:ext cx="292" cy="231"/>
            </a:xfrm>
            <a:prstGeom prst="rect">
              <a:avLst/>
            </a:prstGeom>
            <a:noFill/>
            <a:ln w="12700">
              <a:noFill/>
              <a:miter lim="800000"/>
              <a:headEnd/>
              <a:tailEnd/>
            </a:ln>
            <a:effectLst/>
          </p:spPr>
          <p:txBody>
            <a:bodyPr wrap="none">
              <a:spAutoFit/>
            </a:bodyPr>
            <a:lstStyle/>
            <a:p>
              <a:r>
                <a:rPr lang="en-US" dirty="0">
                  <a:solidFill>
                    <a:schemeClr val="tx1"/>
                  </a:solidFill>
                </a:rPr>
                <a:t>P1</a:t>
              </a:r>
            </a:p>
          </p:txBody>
        </p:sp>
      </p:grpSp>
      <p:sp>
        <p:nvSpPr>
          <p:cNvPr id="1898559" name="Line 63"/>
          <p:cNvSpPr>
            <a:spLocks noChangeShapeType="1"/>
          </p:cNvSpPr>
          <p:nvPr/>
        </p:nvSpPr>
        <p:spPr bwMode="auto">
          <a:xfrm>
            <a:off x="1600200" y="3352800"/>
            <a:ext cx="0" cy="609600"/>
          </a:xfrm>
          <a:prstGeom prst="line">
            <a:avLst/>
          </a:prstGeom>
          <a:noFill/>
          <a:ln w="12700">
            <a:solidFill>
              <a:schemeClr val="tx1"/>
            </a:solidFill>
            <a:round/>
            <a:headEnd/>
            <a:tailEnd/>
          </a:ln>
          <a:effectLst/>
        </p:spPr>
        <p:txBody>
          <a:bodyPr/>
          <a:lstStyle/>
          <a:p>
            <a:endParaRPr lang="en-US" dirty="0"/>
          </a:p>
        </p:txBody>
      </p:sp>
      <p:sp>
        <p:nvSpPr>
          <p:cNvPr id="1898560" name="Text Box 64"/>
          <p:cNvSpPr txBox="1">
            <a:spLocks noChangeArrowheads="1"/>
          </p:cNvSpPr>
          <p:nvPr/>
        </p:nvSpPr>
        <p:spPr bwMode="auto">
          <a:xfrm>
            <a:off x="7924800" y="4038600"/>
            <a:ext cx="857250" cy="336550"/>
          </a:xfrm>
          <a:prstGeom prst="rect">
            <a:avLst/>
          </a:prstGeom>
          <a:noFill/>
          <a:ln w="12700">
            <a:noFill/>
            <a:miter lim="800000"/>
            <a:headEnd/>
            <a:tailEnd/>
          </a:ln>
          <a:effectLst/>
        </p:spPr>
        <p:txBody>
          <a:bodyPr wrap="none">
            <a:spAutoFit/>
          </a:bodyPr>
          <a:lstStyle/>
          <a:p>
            <a:r>
              <a:rPr lang="en-US" sz="1600" dirty="0">
                <a:solidFill>
                  <a:schemeClr val="tx1"/>
                </a:solidFill>
              </a:rPr>
              <a:t>half = 2</a:t>
            </a:r>
          </a:p>
        </p:txBody>
      </p:sp>
      <p:sp>
        <p:nvSpPr>
          <p:cNvPr id="1898561" name="Line 65"/>
          <p:cNvSpPr>
            <a:spLocks noChangeShapeType="1"/>
          </p:cNvSpPr>
          <p:nvPr/>
        </p:nvSpPr>
        <p:spPr bwMode="auto">
          <a:xfrm flipH="1">
            <a:off x="1600200" y="3352800"/>
            <a:ext cx="1600200" cy="609600"/>
          </a:xfrm>
          <a:prstGeom prst="line">
            <a:avLst/>
          </a:prstGeom>
          <a:noFill/>
          <a:ln w="12700">
            <a:solidFill>
              <a:schemeClr val="tx1"/>
            </a:solidFill>
            <a:round/>
            <a:headEnd/>
            <a:tailEnd/>
          </a:ln>
          <a:effectLst/>
        </p:spPr>
        <p:txBody>
          <a:bodyPr/>
          <a:lstStyle/>
          <a:p>
            <a:endParaRPr lang="en-US" dirty="0"/>
          </a:p>
        </p:txBody>
      </p:sp>
      <p:sp>
        <p:nvSpPr>
          <p:cNvPr id="1898562" name="Line 66"/>
          <p:cNvSpPr>
            <a:spLocks noChangeShapeType="1"/>
          </p:cNvSpPr>
          <p:nvPr/>
        </p:nvSpPr>
        <p:spPr bwMode="auto">
          <a:xfrm flipH="1">
            <a:off x="762000" y="3352800"/>
            <a:ext cx="1600200" cy="609600"/>
          </a:xfrm>
          <a:prstGeom prst="line">
            <a:avLst/>
          </a:prstGeom>
          <a:noFill/>
          <a:ln w="12700">
            <a:solidFill>
              <a:schemeClr val="tx1"/>
            </a:solidFill>
            <a:round/>
            <a:headEnd/>
            <a:tailEnd/>
          </a:ln>
          <a:effectLst/>
        </p:spPr>
        <p:txBody>
          <a:bodyPr/>
          <a:lstStyle/>
          <a:p>
            <a:endParaRPr lang="en-US" dirty="0"/>
          </a:p>
        </p:txBody>
      </p:sp>
      <p:grpSp>
        <p:nvGrpSpPr>
          <p:cNvPr id="8" name="Group 77"/>
          <p:cNvGrpSpPr>
            <a:grpSpLocks/>
          </p:cNvGrpSpPr>
          <p:nvPr/>
        </p:nvGrpSpPr>
        <p:grpSpPr bwMode="auto">
          <a:xfrm>
            <a:off x="533400" y="5029200"/>
            <a:ext cx="476250" cy="457200"/>
            <a:chOff x="336" y="3168"/>
            <a:chExt cx="300" cy="288"/>
          </a:xfrm>
        </p:grpSpPr>
        <p:sp>
          <p:nvSpPr>
            <p:cNvPr id="1898563" name="Oval 67"/>
            <p:cNvSpPr>
              <a:spLocks noChangeArrowheads="1"/>
            </p:cNvSpPr>
            <p:nvPr/>
          </p:nvSpPr>
          <p:spPr bwMode="auto">
            <a:xfrm>
              <a:off x="346" y="31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64" name="Text Box 68"/>
            <p:cNvSpPr txBox="1">
              <a:spLocks noChangeArrowheads="1"/>
            </p:cNvSpPr>
            <p:nvPr/>
          </p:nvSpPr>
          <p:spPr bwMode="auto">
            <a:xfrm>
              <a:off x="336" y="3191"/>
              <a:ext cx="292" cy="231"/>
            </a:xfrm>
            <a:prstGeom prst="rect">
              <a:avLst/>
            </a:prstGeom>
            <a:noFill/>
            <a:ln w="12700">
              <a:noFill/>
              <a:miter lim="800000"/>
              <a:headEnd/>
              <a:tailEnd/>
            </a:ln>
            <a:effectLst/>
          </p:spPr>
          <p:txBody>
            <a:bodyPr wrap="none">
              <a:spAutoFit/>
            </a:bodyPr>
            <a:lstStyle/>
            <a:p>
              <a:r>
                <a:rPr lang="en-US" dirty="0">
                  <a:solidFill>
                    <a:schemeClr val="tx1"/>
                  </a:solidFill>
                </a:rPr>
                <a:t>P0</a:t>
              </a:r>
            </a:p>
          </p:txBody>
        </p:sp>
      </p:grpSp>
      <p:sp>
        <p:nvSpPr>
          <p:cNvPr id="1898565" name="Line 69"/>
          <p:cNvSpPr>
            <a:spLocks noChangeShapeType="1"/>
          </p:cNvSpPr>
          <p:nvPr/>
        </p:nvSpPr>
        <p:spPr bwMode="auto">
          <a:xfrm>
            <a:off x="762000" y="4419600"/>
            <a:ext cx="0" cy="609600"/>
          </a:xfrm>
          <a:prstGeom prst="line">
            <a:avLst/>
          </a:prstGeom>
          <a:noFill/>
          <a:ln w="12700">
            <a:solidFill>
              <a:schemeClr val="tx1"/>
            </a:solidFill>
            <a:round/>
            <a:headEnd/>
            <a:tailEnd/>
          </a:ln>
          <a:effectLst/>
        </p:spPr>
        <p:txBody>
          <a:bodyPr/>
          <a:lstStyle/>
          <a:p>
            <a:endParaRPr lang="en-US" dirty="0"/>
          </a:p>
        </p:txBody>
      </p:sp>
      <p:sp>
        <p:nvSpPr>
          <p:cNvPr id="1898566" name="Line 70"/>
          <p:cNvSpPr>
            <a:spLocks noChangeShapeType="1"/>
          </p:cNvSpPr>
          <p:nvPr/>
        </p:nvSpPr>
        <p:spPr bwMode="auto">
          <a:xfrm flipH="1">
            <a:off x="762000" y="4419600"/>
            <a:ext cx="838200" cy="609600"/>
          </a:xfrm>
          <a:prstGeom prst="line">
            <a:avLst/>
          </a:prstGeom>
          <a:noFill/>
          <a:ln w="12700">
            <a:solidFill>
              <a:schemeClr val="tx1"/>
            </a:solidFill>
            <a:round/>
            <a:headEnd/>
            <a:tailEnd/>
          </a:ln>
          <a:effectLst/>
        </p:spPr>
        <p:txBody>
          <a:bodyPr/>
          <a:lstStyle/>
          <a:p>
            <a:endParaRPr lang="en-US" dirty="0"/>
          </a:p>
        </p:txBody>
      </p:sp>
      <p:sp>
        <p:nvSpPr>
          <p:cNvPr id="1898567" name="Text Box 71"/>
          <p:cNvSpPr txBox="1">
            <a:spLocks noChangeArrowheads="1"/>
          </p:cNvSpPr>
          <p:nvPr/>
        </p:nvSpPr>
        <p:spPr bwMode="auto">
          <a:xfrm>
            <a:off x="7924800" y="4953000"/>
            <a:ext cx="857250" cy="336550"/>
          </a:xfrm>
          <a:prstGeom prst="rect">
            <a:avLst/>
          </a:prstGeom>
          <a:noFill/>
          <a:ln w="12700">
            <a:noFill/>
            <a:miter lim="800000"/>
            <a:headEnd/>
            <a:tailEnd/>
          </a:ln>
          <a:effectLst/>
        </p:spPr>
        <p:txBody>
          <a:bodyPr wrap="none">
            <a:spAutoFit/>
          </a:bodyPr>
          <a:lstStyle/>
          <a:p>
            <a:r>
              <a:rPr lang="en-US" sz="1600" dirty="0">
                <a:solidFill>
                  <a:schemeClr val="tx1"/>
                </a:solidFill>
              </a:rPr>
              <a:t>half = 1</a:t>
            </a:r>
          </a:p>
        </p:txBody>
      </p:sp>
      <p:sp>
        <p:nvSpPr>
          <p:cNvPr id="1898571" name="Line 75"/>
          <p:cNvSpPr>
            <a:spLocks noChangeShapeType="1"/>
          </p:cNvSpPr>
          <p:nvPr/>
        </p:nvSpPr>
        <p:spPr bwMode="auto">
          <a:xfrm>
            <a:off x="762000" y="3352800"/>
            <a:ext cx="0" cy="609600"/>
          </a:xfrm>
          <a:prstGeom prst="line">
            <a:avLst/>
          </a:prstGeom>
          <a:noFill/>
          <a:ln w="12700">
            <a:solidFill>
              <a:schemeClr val="tx1"/>
            </a:solidFill>
            <a:round/>
            <a:headEnd/>
            <a:tailEnd/>
          </a:ln>
          <a:effectLst/>
        </p:spPr>
        <p:txBody>
          <a:bodyPr/>
          <a:lstStyle/>
          <a:p>
            <a:endParaRPr lang="en-US" dirty="0"/>
          </a:p>
        </p:txBody>
      </p:sp>
      <p:sp>
        <p:nvSpPr>
          <p:cNvPr id="82" name="Date Placeholder 81"/>
          <p:cNvSpPr>
            <a:spLocks noGrp="1"/>
          </p:cNvSpPr>
          <p:nvPr>
            <p:ph type="dt" sz="half" idx="10"/>
          </p:nvPr>
        </p:nvSpPr>
        <p:spPr/>
        <p:txBody>
          <a:bodyPr/>
          <a:lstStyle/>
          <a:p>
            <a:fld id="{5BC1C66B-79D6-E94F-A7A0-A82AFAFA045E}" type="datetime1">
              <a:rPr lang="en-US" smtClean="0"/>
              <a:t>10/11/11</a:t>
            </a:fld>
            <a:endParaRPr lang="en-US" dirty="0"/>
          </a:p>
        </p:txBody>
      </p:sp>
      <p:sp>
        <p:nvSpPr>
          <p:cNvPr id="83" name="Slide Number Placeholder 82"/>
          <p:cNvSpPr>
            <a:spLocks noGrp="1"/>
          </p:cNvSpPr>
          <p:nvPr>
            <p:ph type="sldNum" sz="quarter" idx="12"/>
          </p:nvPr>
        </p:nvSpPr>
        <p:spPr/>
        <p:txBody>
          <a:bodyPr/>
          <a:lstStyle/>
          <a:p>
            <a:fld id="{3CC63E4C-4642-794D-A2FD-70F6B81535F5}" type="slidenum">
              <a:rPr lang="en-US" smtClean="0"/>
              <a:pPr/>
              <a:t>29</a:t>
            </a:fld>
            <a:endParaRPr lang="en-US" dirty="0"/>
          </a:p>
        </p:txBody>
      </p:sp>
      <p:sp>
        <p:nvSpPr>
          <p:cNvPr id="84" name="Footer Placeholder 83"/>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9855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898543"/>
                                        </p:tgtEl>
                                        <p:attrNameLst>
                                          <p:attrName>style.visibility</p:attrName>
                                        </p:attrNameLst>
                                      </p:cBhvr>
                                      <p:to>
                                        <p:strVal val="visible"/>
                                      </p:to>
                                    </p:set>
                                    <p:animEffect transition="in" filter="wipe(up)">
                                      <p:cBhvr>
                                        <p:cTn id="17" dur="500"/>
                                        <p:tgtEl>
                                          <p:spTgt spid="1898543"/>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1898544"/>
                                        </p:tgtEl>
                                        <p:attrNameLst>
                                          <p:attrName>style.visibility</p:attrName>
                                        </p:attrNameLst>
                                      </p:cBhvr>
                                      <p:to>
                                        <p:strVal val="visible"/>
                                      </p:to>
                                    </p:set>
                                    <p:animEffect transition="in" filter="wipe(up)">
                                      <p:cBhvr>
                                        <p:cTn id="20" dur="500"/>
                                        <p:tgtEl>
                                          <p:spTgt spid="1898544"/>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1898545"/>
                                        </p:tgtEl>
                                        <p:attrNameLst>
                                          <p:attrName>style.visibility</p:attrName>
                                        </p:attrNameLst>
                                      </p:cBhvr>
                                      <p:to>
                                        <p:strVal val="visible"/>
                                      </p:to>
                                    </p:set>
                                    <p:animEffect transition="in" filter="wipe(up)">
                                      <p:cBhvr>
                                        <p:cTn id="23" dur="500"/>
                                        <p:tgtEl>
                                          <p:spTgt spid="1898545"/>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898546"/>
                                        </p:tgtEl>
                                        <p:attrNameLst>
                                          <p:attrName>style.visibility</p:attrName>
                                        </p:attrNameLst>
                                      </p:cBhvr>
                                      <p:to>
                                        <p:strVal val="visible"/>
                                      </p:to>
                                    </p:set>
                                    <p:animEffect transition="in" filter="wipe(up)">
                                      <p:cBhvr>
                                        <p:cTn id="26" dur="500"/>
                                        <p:tgtEl>
                                          <p:spTgt spid="1898546"/>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1898547"/>
                                        </p:tgtEl>
                                        <p:attrNameLst>
                                          <p:attrName>style.visibility</p:attrName>
                                        </p:attrNameLst>
                                      </p:cBhvr>
                                      <p:to>
                                        <p:strVal val="visible"/>
                                      </p:to>
                                    </p:set>
                                    <p:animEffect transition="in" filter="wipe(up)">
                                      <p:cBhvr>
                                        <p:cTn id="29" dur="500"/>
                                        <p:tgtEl>
                                          <p:spTgt spid="1898547"/>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1898548"/>
                                        </p:tgtEl>
                                        <p:attrNameLst>
                                          <p:attrName>style.visibility</p:attrName>
                                        </p:attrNameLst>
                                      </p:cBhvr>
                                      <p:to>
                                        <p:strVal val="visible"/>
                                      </p:to>
                                    </p:set>
                                    <p:animEffect transition="in" filter="wipe(up)">
                                      <p:cBhvr>
                                        <p:cTn id="32" dur="500"/>
                                        <p:tgtEl>
                                          <p:spTgt spid="1898548"/>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1898549"/>
                                        </p:tgtEl>
                                        <p:attrNameLst>
                                          <p:attrName>style.visibility</p:attrName>
                                        </p:attrNameLst>
                                      </p:cBhvr>
                                      <p:to>
                                        <p:strVal val="visible"/>
                                      </p:to>
                                    </p:set>
                                    <p:animEffect transition="in" filter="wipe(up)">
                                      <p:cBhvr>
                                        <p:cTn id="35" dur="500"/>
                                        <p:tgtEl>
                                          <p:spTgt spid="1898549"/>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1898550"/>
                                        </p:tgtEl>
                                        <p:attrNameLst>
                                          <p:attrName>style.visibility</p:attrName>
                                        </p:attrNameLst>
                                      </p:cBhvr>
                                      <p:to>
                                        <p:strVal val="visible"/>
                                      </p:to>
                                    </p:set>
                                    <p:animEffect transition="in" filter="wipe(up)">
                                      <p:cBhvr>
                                        <p:cTn id="38" dur="500"/>
                                        <p:tgtEl>
                                          <p:spTgt spid="1898550"/>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1898551"/>
                                        </p:tgtEl>
                                        <p:attrNameLst>
                                          <p:attrName>style.visibility</p:attrName>
                                        </p:attrNameLst>
                                      </p:cBhvr>
                                      <p:to>
                                        <p:strVal val="visible"/>
                                      </p:to>
                                    </p:set>
                                    <p:animEffect transition="in" filter="wipe(up)">
                                      <p:cBhvr>
                                        <p:cTn id="41" dur="500"/>
                                        <p:tgtEl>
                                          <p:spTgt spid="1898551"/>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1898552"/>
                                        </p:tgtEl>
                                        <p:attrNameLst>
                                          <p:attrName>style.visibility</p:attrName>
                                        </p:attrNameLst>
                                      </p:cBhvr>
                                      <p:to>
                                        <p:strVal val="visible"/>
                                      </p:to>
                                    </p:set>
                                    <p:animEffect transition="in" filter="wipe(up)">
                                      <p:cBhvr>
                                        <p:cTn id="44" dur="500"/>
                                        <p:tgtEl>
                                          <p:spTgt spid="1898552"/>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89856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
                                        </p:tgtEl>
                                        <p:attrNameLst>
                                          <p:attrName>style.visibility</p:attrName>
                                        </p:attrNameLst>
                                      </p:cBhvr>
                                      <p:to>
                                        <p:strVal val="visible"/>
                                      </p:to>
                                    </p:set>
                                  </p:childTnLst>
                                </p:cTn>
                              </p:par>
                              <p:par>
                                <p:cTn id="53" presetID="22" presetClass="entr" presetSubtype="1" fill="hold" grpId="0" nodeType="withEffect">
                                  <p:stCondLst>
                                    <p:cond delay="0"/>
                                  </p:stCondLst>
                                  <p:childTnLst>
                                    <p:set>
                                      <p:cBhvr>
                                        <p:cTn id="54" dur="1" fill="hold">
                                          <p:stCondLst>
                                            <p:cond delay="0"/>
                                          </p:stCondLst>
                                        </p:cTn>
                                        <p:tgtEl>
                                          <p:spTgt spid="1898559"/>
                                        </p:tgtEl>
                                        <p:attrNameLst>
                                          <p:attrName>style.visibility</p:attrName>
                                        </p:attrNameLst>
                                      </p:cBhvr>
                                      <p:to>
                                        <p:strVal val="visible"/>
                                      </p:to>
                                    </p:set>
                                    <p:animEffect transition="in" filter="wipe(up)">
                                      <p:cBhvr>
                                        <p:cTn id="55" dur="500"/>
                                        <p:tgtEl>
                                          <p:spTgt spid="1898559"/>
                                        </p:tgtEl>
                                      </p:cBhvr>
                                    </p:animEffect>
                                  </p:childTnLst>
                                </p:cTn>
                              </p:par>
                              <p:par>
                                <p:cTn id="56" presetID="22" presetClass="entr" presetSubtype="1" fill="hold" grpId="0" nodeType="withEffect">
                                  <p:stCondLst>
                                    <p:cond delay="0"/>
                                  </p:stCondLst>
                                  <p:childTnLst>
                                    <p:set>
                                      <p:cBhvr>
                                        <p:cTn id="57" dur="1" fill="hold">
                                          <p:stCondLst>
                                            <p:cond delay="0"/>
                                          </p:stCondLst>
                                        </p:cTn>
                                        <p:tgtEl>
                                          <p:spTgt spid="1898561"/>
                                        </p:tgtEl>
                                        <p:attrNameLst>
                                          <p:attrName>style.visibility</p:attrName>
                                        </p:attrNameLst>
                                      </p:cBhvr>
                                      <p:to>
                                        <p:strVal val="visible"/>
                                      </p:to>
                                    </p:set>
                                    <p:animEffect transition="in" filter="wipe(up)">
                                      <p:cBhvr>
                                        <p:cTn id="58" dur="500"/>
                                        <p:tgtEl>
                                          <p:spTgt spid="1898561"/>
                                        </p:tgtEl>
                                      </p:cBhvr>
                                    </p:animEffect>
                                  </p:childTnLst>
                                </p:cTn>
                              </p:par>
                              <p:par>
                                <p:cTn id="59" presetID="22" presetClass="entr" presetSubtype="1" fill="hold" grpId="0" nodeType="withEffect">
                                  <p:stCondLst>
                                    <p:cond delay="0"/>
                                  </p:stCondLst>
                                  <p:childTnLst>
                                    <p:set>
                                      <p:cBhvr>
                                        <p:cTn id="60" dur="1" fill="hold">
                                          <p:stCondLst>
                                            <p:cond delay="0"/>
                                          </p:stCondLst>
                                        </p:cTn>
                                        <p:tgtEl>
                                          <p:spTgt spid="1898562"/>
                                        </p:tgtEl>
                                        <p:attrNameLst>
                                          <p:attrName>style.visibility</p:attrName>
                                        </p:attrNameLst>
                                      </p:cBhvr>
                                      <p:to>
                                        <p:strVal val="visible"/>
                                      </p:to>
                                    </p:set>
                                    <p:animEffect transition="in" filter="wipe(up)">
                                      <p:cBhvr>
                                        <p:cTn id="61" dur="500"/>
                                        <p:tgtEl>
                                          <p:spTgt spid="1898562"/>
                                        </p:tgtEl>
                                      </p:cBhvr>
                                    </p:animEffect>
                                  </p:childTnLst>
                                </p:cTn>
                              </p:par>
                              <p:par>
                                <p:cTn id="62" presetID="22" presetClass="entr" presetSubtype="1" fill="hold" grpId="0" nodeType="withEffect">
                                  <p:stCondLst>
                                    <p:cond delay="0"/>
                                  </p:stCondLst>
                                  <p:childTnLst>
                                    <p:set>
                                      <p:cBhvr>
                                        <p:cTn id="63" dur="1" fill="hold">
                                          <p:stCondLst>
                                            <p:cond delay="0"/>
                                          </p:stCondLst>
                                        </p:cTn>
                                        <p:tgtEl>
                                          <p:spTgt spid="1898571"/>
                                        </p:tgtEl>
                                        <p:attrNameLst>
                                          <p:attrName>style.visibility</p:attrName>
                                        </p:attrNameLst>
                                      </p:cBhvr>
                                      <p:to>
                                        <p:strVal val="visible"/>
                                      </p:to>
                                    </p:set>
                                    <p:animEffect transition="in" filter="wipe(up)">
                                      <p:cBhvr>
                                        <p:cTn id="64" dur="500"/>
                                        <p:tgtEl>
                                          <p:spTgt spid="1898571"/>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1" fill="hold" nodeType="click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wipe(up)">
                                      <p:cBhvr>
                                        <p:cTn id="69" dur="500"/>
                                        <p:tgtEl>
                                          <p:spTgt spid="6"/>
                                        </p:tgtEl>
                                      </p:cBhvr>
                                    </p:animEffec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1898567"/>
                                        </p:tgtEl>
                                        <p:attrNameLst>
                                          <p:attrName>style.visibility</p:attrName>
                                        </p:attrNameLst>
                                      </p:cBhvr>
                                      <p:to>
                                        <p:strVal val="visible"/>
                                      </p:to>
                                    </p:set>
                                  </p:childTnLst>
                                </p:cTn>
                              </p:par>
                              <p:par>
                                <p:cTn id="74" presetID="1" presetClass="entr" presetSubtype="0" fill="hold" nodeType="withEffect">
                                  <p:stCondLst>
                                    <p:cond delay="0"/>
                                  </p:stCondLst>
                                  <p:childTnLst>
                                    <p:set>
                                      <p:cBhvr>
                                        <p:cTn id="75" dur="1" fill="hold">
                                          <p:stCondLst>
                                            <p:cond delay="0"/>
                                          </p:stCondLst>
                                        </p:cTn>
                                        <p:tgtEl>
                                          <p:spTgt spid="8"/>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22" presetClass="entr" presetSubtype="1" fill="hold" grpId="0" nodeType="clickEffect">
                                  <p:stCondLst>
                                    <p:cond delay="0"/>
                                  </p:stCondLst>
                                  <p:childTnLst>
                                    <p:set>
                                      <p:cBhvr>
                                        <p:cTn id="79" dur="1" fill="hold">
                                          <p:stCondLst>
                                            <p:cond delay="0"/>
                                          </p:stCondLst>
                                        </p:cTn>
                                        <p:tgtEl>
                                          <p:spTgt spid="1898565"/>
                                        </p:tgtEl>
                                        <p:attrNameLst>
                                          <p:attrName>style.visibility</p:attrName>
                                        </p:attrNameLst>
                                      </p:cBhvr>
                                      <p:to>
                                        <p:strVal val="visible"/>
                                      </p:to>
                                    </p:set>
                                    <p:animEffect transition="in" filter="wipe(up)">
                                      <p:cBhvr>
                                        <p:cTn id="80" dur="500"/>
                                        <p:tgtEl>
                                          <p:spTgt spid="1898565"/>
                                        </p:tgtEl>
                                      </p:cBhvr>
                                    </p:animEffect>
                                  </p:childTnLst>
                                </p:cTn>
                              </p:par>
                              <p:par>
                                <p:cTn id="81" presetID="22" presetClass="entr" presetSubtype="1" fill="hold" grpId="0" nodeType="withEffect">
                                  <p:stCondLst>
                                    <p:cond delay="0"/>
                                  </p:stCondLst>
                                  <p:childTnLst>
                                    <p:set>
                                      <p:cBhvr>
                                        <p:cTn id="82" dur="1" fill="hold">
                                          <p:stCondLst>
                                            <p:cond delay="0"/>
                                          </p:stCondLst>
                                        </p:cTn>
                                        <p:tgtEl>
                                          <p:spTgt spid="1898566"/>
                                        </p:tgtEl>
                                        <p:attrNameLst>
                                          <p:attrName>style.visibility</p:attrName>
                                        </p:attrNameLst>
                                      </p:cBhvr>
                                      <p:to>
                                        <p:strVal val="visible"/>
                                      </p:to>
                                    </p:set>
                                    <p:animEffect transition="in" filter="wipe(up)">
                                      <p:cBhvr>
                                        <p:cTn id="83" dur="500"/>
                                        <p:tgtEl>
                                          <p:spTgt spid="18985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8543" grpId="0" animBg="1"/>
      <p:bldP spid="1898544" grpId="0" animBg="1"/>
      <p:bldP spid="1898545" grpId="0" animBg="1"/>
      <p:bldP spid="1898546" grpId="0" animBg="1"/>
      <p:bldP spid="1898547" grpId="0" animBg="1"/>
      <p:bldP spid="1898548" grpId="0" animBg="1"/>
      <p:bldP spid="1898549" grpId="0" animBg="1"/>
      <p:bldP spid="1898550" grpId="0" animBg="1"/>
      <p:bldP spid="1898551" grpId="0" animBg="1"/>
      <p:bldP spid="1898552" grpId="0" animBg="1"/>
      <p:bldP spid="1898554" grpId="0"/>
      <p:bldP spid="1898559" grpId="0" animBg="1"/>
      <p:bldP spid="1898560" grpId="0"/>
      <p:bldP spid="1898561" grpId="0" animBg="1"/>
      <p:bldP spid="1898562" grpId="0" animBg="1"/>
      <p:bldP spid="1898565" grpId="0" animBg="1"/>
      <p:bldP spid="1898566" grpId="0" animBg="1"/>
      <p:bldP spid="1898567" grpId="0"/>
      <p:bldP spid="189857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Review</a:t>
            </a:r>
            <a:endParaRPr lang="en-US" dirty="0"/>
          </a:p>
        </p:txBody>
      </p:sp>
      <p:sp>
        <p:nvSpPr>
          <p:cNvPr id="8" name="Content Placeholder 7"/>
          <p:cNvSpPr>
            <a:spLocks noGrp="1"/>
          </p:cNvSpPr>
          <p:nvPr>
            <p:ph idx="1"/>
          </p:nvPr>
        </p:nvSpPr>
        <p:spPr/>
        <p:txBody>
          <a:bodyPr>
            <a:normAutofit lnSpcReduction="10000"/>
          </a:bodyPr>
          <a:lstStyle/>
          <a:p>
            <a:r>
              <a:rPr lang="en-US" dirty="0" smtClean="0"/>
              <a:t>Flynn Taxonomy of Parallel Architectures</a:t>
            </a:r>
          </a:p>
          <a:p>
            <a:pPr lvl="1"/>
            <a:r>
              <a:rPr lang="en-US" i="1" dirty="0" smtClean="0"/>
              <a:t>SIMD: Single Instruction Multiple Data</a:t>
            </a:r>
          </a:p>
          <a:p>
            <a:pPr lvl="1"/>
            <a:r>
              <a:rPr lang="en-US" i="1" dirty="0" smtClean="0"/>
              <a:t>MIMD: Multiple Instruction Multiple Data</a:t>
            </a:r>
          </a:p>
          <a:p>
            <a:pPr lvl="1"/>
            <a:r>
              <a:rPr lang="en-US" dirty="0" smtClean="0"/>
              <a:t>SISD: Single Instruction Single Data (unused)</a:t>
            </a:r>
          </a:p>
          <a:p>
            <a:pPr lvl="1"/>
            <a:r>
              <a:rPr lang="en-US" dirty="0" smtClean="0"/>
              <a:t>MISD: Multiple Instruction Single Data</a:t>
            </a:r>
          </a:p>
          <a:p>
            <a:r>
              <a:rPr lang="en-US" dirty="0" smtClean="0"/>
              <a:t>Intel SSE SIMD Instructions</a:t>
            </a:r>
          </a:p>
          <a:p>
            <a:pPr lvl="1"/>
            <a:r>
              <a:rPr lang="en-US" dirty="0" smtClean="0"/>
              <a:t>One instruction fetch that operates on multiple operands simultaneously</a:t>
            </a:r>
          </a:p>
          <a:p>
            <a:pPr lvl="1"/>
            <a:r>
              <a:rPr lang="en-US" dirty="0" smtClean="0"/>
              <a:t>64/128 </a:t>
            </a:r>
            <a:r>
              <a:rPr lang="en-US" dirty="0" smtClean="0"/>
              <a:t>bit XMM registers</a:t>
            </a:r>
          </a:p>
          <a:p>
            <a:pPr lvl="1"/>
            <a:endParaRPr lang="en-US" dirty="0" smtClean="0"/>
          </a:p>
          <a:p>
            <a:pPr lvl="1"/>
            <a:endParaRPr lang="en-US" dirty="0" smtClean="0"/>
          </a:p>
        </p:txBody>
      </p:sp>
      <p:sp>
        <p:nvSpPr>
          <p:cNvPr id="9" name="Date Placeholder 8"/>
          <p:cNvSpPr>
            <a:spLocks noGrp="1"/>
          </p:cNvSpPr>
          <p:nvPr>
            <p:ph type="dt" sz="half" idx="10"/>
          </p:nvPr>
        </p:nvSpPr>
        <p:spPr/>
        <p:txBody>
          <a:bodyPr/>
          <a:lstStyle/>
          <a:p>
            <a:fld id="{813663DC-30AF-8141-9C2B-FF09DD35AC18}" type="datetime1">
              <a:rPr lang="en-US" smtClean="0"/>
              <a:pPr/>
              <a:t>10/12/11</a:t>
            </a:fld>
            <a:endParaRPr lang="en-US"/>
          </a:p>
        </p:txBody>
      </p:sp>
      <p:sp>
        <p:nvSpPr>
          <p:cNvPr id="10" name="Slide Number Placeholder 9"/>
          <p:cNvSpPr>
            <a:spLocks noGrp="1"/>
          </p:cNvSpPr>
          <p:nvPr>
            <p:ph type="sldNum" sz="quarter" idx="12"/>
          </p:nvPr>
        </p:nvSpPr>
        <p:spPr/>
        <p:txBody>
          <a:bodyPr/>
          <a:lstStyle/>
          <a:p>
            <a:fld id="{3CC63E4C-4642-794D-A2FD-70F6B81535F5}" type="slidenum">
              <a:rPr lang="en-US" smtClean="0"/>
              <a:pPr/>
              <a:t>3</a:t>
            </a:fld>
            <a:endParaRPr lang="en-US"/>
          </a:p>
        </p:txBody>
      </p:sp>
      <p:sp>
        <p:nvSpPr>
          <p:cNvPr id="11" name="Footer Placeholder 7"/>
          <p:cNvSpPr>
            <a:spLocks noGrp="1"/>
          </p:cNvSpPr>
          <p:nvPr>
            <p:ph type="ftr" sz="quarter" idx="11"/>
          </p:nvPr>
        </p:nvSpPr>
        <p:spPr>
          <a:xfrm>
            <a:off x="3124200" y="6389340"/>
            <a:ext cx="2895600" cy="365125"/>
          </a:xfrm>
        </p:spPr>
        <p:txBody>
          <a:bodyPr/>
          <a:lstStyle/>
          <a:p>
            <a:r>
              <a:rPr lang="en-US" dirty="0" smtClean="0"/>
              <a:t>Fall </a:t>
            </a:r>
            <a:r>
              <a:rPr lang="en-US" dirty="0" smtClean="0"/>
              <a:t>2011 -- Lecture </a:t>
            </a:r>
            <a:r>
              <a:rPr lang="en-US" dirty="0" smtClean="0"/>
              <a:t>#</a:t>
            </a:r>
            <a:r>
              <a:rPr lang="en-US" dirty="0" smtClean="0"/>
              <a:t>20</a:t>
            </a:r>
            <a:r>
              <a:rPr lang="en-US" dirty="0" smtClean="0"/>
              <a:t>	</a:t>
            </a:r>
            <a:endParaRPr lang="en-US" dirty="0"/>
          </a:p>
        </p:txBody>
      </p:sp>
    </p:spTree>
    <p:extLst>
      <p:ext uri="{BB962C8B-B14F-4D97-AF65-F5344CB8AC3E}">
        <p14:creationId xmlns:p14="http://schemas.microsoft.com/office/powerpoint/2010/main" val="237971436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Memory and Caches</a:t>
            </a:r>
            <a:endParaRPr lang="en-US" dirty="0"/>
          </a:p>
        </p:txBody>
      </p:sp>
      <p:sp>
        <p:nvSpPr>
          <p:cNvPr id="3" name="Content Placeholder 2"/>
          <p:cNvSpPr>
            <a:spLocks noGrp="1"/>
          </p:cNvSpPr>
          <p:nvPr>
            <p:ph idx="1"/>
          </p:nvPr>
        </p:nvSpPr>
        <p:spPr>
          <a:xfrm>
            <a:off x="457200" y="1397001"/>
            <a:ext cx="8229600" cy="2209800"/>
          </a:xfrm>
        </p:spPr>
        <p:txBody>
          <a:bodyPr/>
          <a:lstStyle/>
          <a:p>
            <a:r>
              <a:rPr lang="en-US" dirty="0" smtClean="0"/>
              <a:t>What if? </a:t>
            </a:r>
          </a:p>
          <a:p>
            <a:pPr lvl="1"/>
            <a:r>
              <a:rPr lang="en-US" dirty="0" smtClean="0"/>
              <a:t>Processors 1 and 2 read Memory[1000] (value  20)</a:t>
            </a:r>
            <a:endParaRPr lang="en-US" dirty="0"/>
          </a:p>
        </p:txBody>
      </p:sp>
      <p:sp>
        <p:nvSpPr>
          <p:cNvPr id="4" name="Date Placeholder 3"/>
          <p:cNvSpPr>
            <a:spLocks noGrp="1"/>
          </p:cNvSpPr>
          <p:nvPr>
            <p:ph type="dt" sz="half" idx="10"/>
          </p:nvPr>
        </p:nvSpPr>
        <p:spPr/>
        <p:txBody>
          <a:bodyPr/>
          <a:lstStyle/>
          <a:p>
            <a:fld id="{8E2C6CB3-C6D5-5C46-AED0-87C1F1639346}" type="datetime1">
              <a:rPr lang="en-US" smtClean="0"/>
              <a:t>10/11/11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30</a:t>
            </a:fld>
            <a:endParaRPr lang="en-US" dirty="0"/>
          </a:p>
        </p:txBody>
      </p:sp>
      <p:grpSp>
        <p:nvGrpSpPr>
          <p:cNvPr id="7" name="Group 63"/>
          <p:cNvGrpSpPr/>
          <p:nvPr/>
        </p:nvGrpSpPr>
        <p:grpSpPr>
          <a:xfrm>
            <a:off x="1591731" y="3733799"/>
            <a:ext cx="5334000" cy="2514600"/>
            <a:chOff x="1524000" y="1066800"/>
            <a:chExt cx="5638800" cy="3048000"/>
          </a:xfrm>
        </p:grpSpPr>
        <p:sp>
          <p:nvSpPr>
            <p:cNvPr id="8" name="Rectangle 5"/>
            <p:cNvSpPr>
              <a:spLocks noChangeArrowheads="1"/>
            </p:cNvSpPr>
            <p:nvPr/>
          </p:nvSpPr>
          <p:spPr bwMode="auto">
            <a:xfrm>
              <a:off x="15240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9" name="Text Box 6"/>
            <p:cNvSpPr txBox="1">
              <a:spLocks noChangeArrowheads="1"/>
            </p:cNvSpPr>
            <p:nvPr/>
          </p:nvSpPr>
          <p:spPr bwMode="auto">
            <a:xfrm>
              <a:off x="1584325" y="1203325"/>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0" name="Rectangle 7"/>
            <p:cNvSpPr>
              <a:spLocks noChangeArrowheads="1"/>
            </p:cNvSpPr>
            <p:nvPr/>
          </p:nvSpPr>
          <p:spPr bwMode="auto">
            <a:xfrm>
              <a:off x="3200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1" name="Rectangle 8"/>
            <p:cNvSpPr>
              <a:spLocks noChangeArrowheads="1"/>
            </p:cNvSpPr>
            <p:nvPr/>
          </p:nvSpPr>
          <p:spPr bwMode="auto">
            <a:xfrm>
              <a:off x="5867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2" name="Text Box 9"/>
            <p:cNvSpPr txBox="1">
              <a:spLocks noChangeArrowheads="1"/>
            </p:cNvSpPr>
            <p:nvPr/>
          </p:nvSpPr>
          <p:spPr bwMode="auto">
            <a:xfrm>
              <a:off x="3276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3" name="Text Box 10"/>
            <p:cNvSpPr txBox="1">
              <a:spLocks noChangeArrowheads="1"/>
            </p:cNvSpPr>
            <p:nvPr/>
          </p:nvSpPr>
          <p:spPr bwMode="auto">
            <a:xfrm>
              <a:off x="5943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4" name="Rectangle 11"/>
            <p:cNvSpPr>
              <a:spLocks noChangeArrowheads="1"/>
            </p:cNvSpPr>
            <p:nvPr/>
          </p:nvSpPr>
          <p:spPr bwMode="auto">
            <a:xfrm>
              <a:off x="15240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5" name="Rectangle 12"/>
            <p:cNvSpPr>
              <a:spLocks noChangeArrowheads="1"/>
            </p:cNvSpPr>
            <p:nvPr/>
          </p:nvSpPr>
          <p:spPr bwMode="auto">
            <a:xfrm>
              <a:off x="3200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6" name="Rectangle 13"/>
            <p:cNvSpPr>
              <a:spLocks noChangeArrowheads="1"/>
            </p:cNvSpPr>
            <p:nvPr/>
          </p:nvSpPr>
          <p:spPr bwMode="auto">
            <a:xfrm>
              <a:off x="5867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7" name="Text Box 14"/>
            <p:cNvSpPr txBox="1">
              <a:spLocks noChangeArrowheads="1"/>
            </p:cNvSpPr>
            <p:nvPr/>
          </p:nvSpPr>
          <p:spPr bwMode="auto">
            <a:xfrm>
              <a:off x="17526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8" name="Text Box 15"/>
            <p:cNvSpPr txBox="1">
              <a:spLocks noChangeArrowheads="1"/>
            </p:cNvSpPr>
            <p:nvPr/>
          </p:nvSpPr>
          <p:spPr bwMode="auto">
            <a:xfrm>
              <a:off x="34290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9" name="Text Box 16"/>
            <p:cNvSpPr txBox="1">
              <a:spLocks noChangeArrowheads="1"/>
            </p:cNvSpPr>
            <p:nvPr/>
          </p:nvSpPr>
          <p:spPr bwMode="auto">
            <a:xfrm>
              <a:off x="61722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20" name="Rectangle 17"/>
            <p:cNvSpPr>
              <a:spLocks noChangeArrowheads="1"/>
            </p:cNvSpPr>
            <p:nvPr/>
          </p:nvSpPr>
          <p:spPr bwMode="auto">
            <a:xfrm>
              <a:off x="1524000" y="2895600"/>
              <a:ext cx="5638800" cy="304800"/>
            </a:xfrm>
            <a:prstGeom prst="rect">
              <a:avLst/>
            </a:prstGeom>
            <a:noFill/>
            <a:ln w="12700">
              <a:solidFill>
                <a:schemeClr val="accent2"/>
              </a:solidFill>
              <a:miter lim="800000"/>
              <a:headEnd/>
              <a:tailEnd/>
            </a:ln>
            <a:effectLst/>
          </p:spPr>
          <p:txBody>
            <a:bodyPr wrap="none" anchor="ctr"/>
            <a:lstStyle/>
            <a:p>
              <a:pPr algn="ctr"/>
              <a:r>
                <a:rPr lang="en-US" sz="1600" b="1" dirty="0" smtClean="0">
                  <a:solidFill>
                    <a:schemeClr val="tx1"/>
                  </a:solidFill>
                </a:rPr>
                <a:t>Interconnection Network</a:t>
              </a:r>
              <a:endParaRPr lang="en-US" sz="1600" b="1" dirty="0">
                <a:solidFill>
                  <a:schemeClr val="tx1"/>
                </a:solidFill>
              </a:endParaRPr>
            </a:p>
          </p:txBody>
        </p:sp>
        <p:sp>
          <p:nvSpPr>
            <p:cNvPr id="21" name="Rectangle 18"/>
            <p:cNvSpPr>
              <a:spLocks noChangeArrowheads="1"/>
            </p:cNvSpPr>
            <p:nvPr/>
          </p:nvSpPr>
          <p:spPr bwMode="auto">
            <a:xfrm>
              <a:off x="2590800" y="3581400"/>
              <a:ext cx="19050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2" name="Text Box 19"/>
            <p:cNvSpPr txBox="1">
              <a:spLocks noChangeArrowheads="1"/>
            </p:cNvSpPr>
            <p:nvPr/>
          </p:nvSpPr>
          <p:spPr bwMode="auto">
            <a:xfrm>
              <a:off x="3048000" y="3657600"/>
              <a:ext cx="963613" cy="336550"/>
            </a:xfrm>
            <a:prstGeom prst="rect">
              <a:avLst/>
            </a:prstGeom>
            <a:noFill/>
            <a:ln w="12700">
              <a:noFill/>
              <a:miter lim="800000"/>
              <a:headEnd/>
              <a:tailEnd/>
            </a:ln>
            <a:effectLst/>
          </p:spPr>
          <p:txBody>
            <a:bodyPr wrap="none">
              <a:spAutoFit/>
            </a:bodyPr>
            <a:lstStyle/>
            <a:p>
              <a:r>
                <a:rPr lang="en-US" sz="1600" b="1" dirty="0" smtClean="0">
                  <a:solidFill>
                    <a:schemeClr val="tx1"/>
                  </a:solidFill>
                </a:rPr>
                <a:t>Memory</a:t>
              </a:r>
              <a:endParaRPr lang="en-US" sz="1600" b="1" dirty="0">
                <a:solidFill>
                  <a:schemeClr val="tx1"/>
                </a:solidFill>
              </a:endParaRPr>
            </a:p>
          </p:txBody>
        </p:sp>
        <p:sp>
          <p:nvSpPr>
            <p:cNvPr id="23" name="Rectangle 20"/>
            <p:cNvSpPr>
              <a:spLocks noChangeArrowheads="1"/>
            </p:cNvSpPr>
            <p:nvPr/>
          </p:nvSpPr>
          <p:spPr bwMode="auto">
            <a:xfrm>
              <a:off x="5105400" y="3581400"/>
              <a:ext cx="13716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4" name="Text Box 21"/>
            <p:cNvSpPr txBox="1">
              <a:spLocks noChangeArrowheads="1"/>
            </p:cNvSpPr>
            <p:nvPr/>
          </p:nvSpPr>
          <p:spPr bwMode="auto">
            <a:xfrm>
              <a:off x="5562600" y="3733800"/>
              <a:ext cx="457200" cy="336550"/>
            </a:xfrm>
            <a:prstGeom prst="rect">
              <a:avLst/>
            </a:prstGeom>
            <a:noFill/>
            <a:ln w="12700">
              <a:noFill/>
              <a:miter lim="800000"/>
              <a:headEnd/>
              <a:tailEnd/>
            </a:ln>
            <a:effectLst/>
          </p:spPr>
          <p:txBody>
            <a:bodyPr wrap="none">
              <a:spAutoFit/>
            </a:bodyPr>
            <a:lstStyle/>
            <a:p>
              <a:r>
                <a:rPr lang="en-US" sz="1600" b="1" dirty="0">
                  <a:solidFill>
                    <a:schemeClr val="tx1"/>
                  </a:solidFill>
                </a:rPr>
                <a:t>I/O</a:t>
              </a:r>
            </a:p>
          </p:txBody>
        </p:sp>
        <p:sp>
          <p:nvSpPr>
            <p:cNvPr id="25" name="Line 22"/>
            <p:cNvSpPr>
              <a:spLocks noChangeShapeType="1"/>
            </p:cNvSpPr>
            <p:nvPr/>
          </p:nvSpPr>
          <p:spPr bwMode="auto">
            <a:xfrm>
              <a:off x="21336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6" name="Line 23"/>
            <p:cNvSpPr>
              <a:spLocks noChangeShapeType="1"/>
            </p:cNvSpPr>
            <p:nvPr/>
          </p:nvSpPr>
          <p:spPr bwMode="auto">
            <a:xfrm>
              <a:off x="3810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7" name="Line 24"/>
            <p:cNvSpPr>
              <a:spLocks noChangeShapeType="1"/>
            </p:cNvSpPr>
            <p:nvPr/>
          </p:nvSpPr>
          <p:spPr bwMode="auto">
            <a:xfrm>
              <a:off x="6477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8" name="Line 25"/>
            <p:cNvSpPr>
              <a:spLocks noChangeShapeType="1"/>
            </p:cNvSpPr>
            <p:nvPr/>
          </p:nvSpPr>
          <p:spPr bwMode="auto">
            <a:xfrm>
              <a:off x="6477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9" name="Line 26"/>
            <p:cNvSpPr>
              <a:spLocks noChangeShapeType="1"/>
            </p:cNvSpPr>
            <p:nvPr/>
          </p:nvSpPr>
          <p:spPr bwMode="auto">
            <a:xfrm>
              <a:off x="3810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0" name="Line 27"/>
            <p:cNvSpPr>
              <a:spLocks noChangeShapeType="1"/>
            </p:cNvSpPr>
            <p:nvPr/>
          </p:nvSpPr>
          <p:spPr bwMode="auto">
            <a:xfrm>
              <a:off x="21336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1" name="Line 28"/>
            <p:cNvSpPr>
              <a:spLocks noChangeShapeType="1"/>
            </p:cNvSpPr>
            <p:nvPr/>
          </p:nvSpPr>
          <p:spPr bwMode="auto">
            <a:xfrm>
              <a:off x="3505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2" name="Line 29"/>
            <p:cNvSpPr>
              <a:spLocks noChangeShapeType="1"/>
            </p:cNvSpPr>
            <p:nvPr/>
          </p:nvSpPr>
          <p:spPr bwMode="auto">
            <a:xfrm>
              <a:off x="5791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grpSp>
      <p:sp>
        <p:nvSpPr>
          <p:cNvPr id="33" name="TextBox 32"/>
          <p:cNvSpPr txBox="1"/>
          <p:nvPr/>
        </p:nvSpPr>
        <p:spPr>
          <a:xfrm>
            <a:off x="4470399" y="3979334"/>
            <a:ext cx="704640" cy="400110"/>
          </a:xfrm>
          <a:prstGeom prst="rect">
            <a:avLst/>
          </a:prstGeom>
          <a:noFill/>
        </p:spPr>
        <p:txBody>
          <a:bodyPr wrap="none" rtlCol="0">
            <a:spAutoFit/>
          </a:bodyPr>
          <a:lstStyle/>
          <a:p>
            <a:r>
              <a:rPr lang="en-US" sz="2000" dirty="0" smtClean="0">
                <a:solidFill>
                  <a:srgbClr val="3366FF"/>
                </a:solidFill>
              </a:rPr>
              <a:t>1000</a:t>
            </a:r>
            <a:endParaRPr lang="en-US" sz="2000" dirty="0">
              <a:solidFill>
                <a:srgbClr val="3366FF"/>
              </a:solidFill>
            </a:endParaRPr>
          </a:p>
        </p:txBody>
      </p:sp>
      <p:sp>
        <p:nvSpPr>
          <p:cNvPr id="34" name="TextBox 33"/>
          <p:cNvSpPr txBox="1"/>
          <p:nvPr/>
        </p:nvSpPr>
        <p:spPr>
          <a:xfrm>
            <a:off x="3843866" y="5808133"/>
            <a:ext cx="444653" cy="400110"/>
          </a:xfrm>
          <a:prstGeom prst="rect">
            <a:avLst/>
          </a:prstGeom>
          <a:noFill/>
        </p:spPr>
        <p:txBody>
          <a:bodyPr wrap="none" rtlCol="0">
            <a:spAutoFit/>
          </a:bodyPr>
          <a:lstStyle/>
          <a:p>
            <a:r>
              <a:rPr lang="en-US" sz="2000" b="1" dirty="0" smtClean="0">
                <a:solidFill>
                  <a:srgbClr val="3366FF"/>
                </a:solidFill>
              </a:rPr>
              <a:t>20</a:t>
            </a:r>
            <a:endParaRPr lang="en-US" sz="2000" b="1" dirty="0">
              <a:solidFill>
                <a:srgbClr val="3366FF"/>
              </a:solidFill>
            </a:endParaRPr>
          </a:p>
        </p:txBody>
      </p:sp>
      <p:sp>
        <p:nvSpPr>
          <p:cNvPr id="37" name="TextBox 36"/>
          <p:cNvSpPr txBox="1"/>
          <p:nvPr/>
        </p:nvSpPr>
        <p:spPr>
          <a:xfrm>
            <a:off x="6908798" y="3928535"/>
            <a:ext cx="704640" cy="400110"/>
          </a:xfrm>
          <a:prstGeom prst="rect">
            <a:avLst/>
          </a:prstGeom>
          <a:noFill/>
        </p:spPr>
        <p:txBody>
          <a:bodyPr wrap="none" rtlCol="0">
            <a:spAutoFit/>
          </a:bodyPr>
          <a:lstStyle/>
          <a:p>
            <a:r>
              <a:rPr lang="en-US" sz="2000" dirty="0" smtClean="0">
                <a:solidFill>
                  <a:srgbClr val="3366FF"/>
                </a:solidFill>
              </a:rPr>
              <a:t>1000 </a:t>
            </a:r>
            <a:endParaRPr lang="en-US" sz="2000" dirty="0">
              <a:solidFill>
                <a:srgbClr val="3366FF"/>
              </a:solidFill>
            </a:endParaRPr>
          </a:p>
        </p:txBody>
      </p:sp>
      <p:sp>
        <p:nvSpPr>
          <p:cNvPr id="39" name="TextBox 38"/>
          <p:cNvSpPr txBox="1"/>
          <p:nvPr/>
        </p:nvSpPr>
        <p:spPr>
          <a:xfrm>
            <a:off x="3183467" y="4504266"/>
            <a:ext cx="704640" cy="400110"/>
          </a:xfrm>
          <a:prstGeom prst="rect">
            <a:avLst/>
          </a:prstGeom>
          <a:solidFill>
            <a:srgbClr val="FFFFFF"/>
          </a:solidFill>
        </p:spPr>
        <p:txBody>
          <a:bodyPr wrap="none" rtlCol="0">
            <a:spAutoFit/>
          </a:bodyPr>
          <a:lstStyle/>
          <a:p>
            <a:r>
              <a:rPr lang="en-US" sz="2000" dirty="0" smtClean="0">
                <a:solidFill>
                  <a:srgbClr val="3366FF"/>
                </a:solidFill>
              </a:rPr>
              <a:t>1000</a:t>
            </a:r>
            <a:endParaRPr lang="en-US" sz="2000" dirty="0">
              <a:solidFill>
                <a:srgbClr val="3366FF"/>
              </a:solidFill>
            </a:endParaRPr>
          </a:p>
        </p:txBody>
      </p:sp>
      <p:sp>
        <p:nvSpPr>
          <p:cNvPr id="40" name="TextBox 39"/>
          <p:cNvSpPr txBox="1"/>
          <p:nvPr/>
        </p:nvSpPr>
        <p:spPr>
          <a:xfrm>
            <a:off x="5774267" y="4504266"/>
            <a:ext cx="704640" cy="400110"/>
          </a:xfrm>
          <a:prstGeom prst="rect">
            <a:avLst/>
          </a:prstGeom>
          <a:solidFill>
            <a:srgbClr val="FFFFFF"/>
          </a:solidFill>
        </p:spPr>
        <p:txBody>
          <a:bodyPr wrap="square" rtlCol="0">
            <a:spAutoFit/>
          </a:bodyPr>
          <a:lstStyle/>
          <a:p>
            <a:r>
              <a:rPr lang="en-US" sz="2000" dirty="0" smtClean="0">
                <a:solidFill>
                  <a:srgbClr val="3366FF"/>
                </a:solidFill>
              </a:rPr>
              <a:t>1000</a:t>
            </a:r>
            <a:endParaRPr lang="en-US" sz="2000" dirty="0">
              <a:solidFill>
                <a:srgbClr val="3366FF"/>
              </a:solidFill>
            </a:endParaRPr>
          </a:p>
        </p:txBody>
      </p:sp>
      <p:sp>
        <p:nvSpPr>
          <p:cNvPr id="45" name="TextBox 44"/>
          <p:cNvSpPr txBox="1"/>
          <p:nvPr/>
        </p:nvSpPr>
        <p:spPr>
          <a:xfrm>
            <a:off x="4030133" y="5842000"/>
            <a:ext cx="444653" cy="400110"/>
          </a:xfrm>
          <a:prstGeom prst="rect">
            <a:avLst/>
          </a:prstGeom>
          <a:noFill/>
        </p:spPr>
        <p:txBody>
          <a:bodyPr wrap="none" rtlCol="0">
            <a:spAutoFit/>
          </a:bodyPr>
          <a:lstStyle/>
          <a:p>
            <a:r>
              <a:rPr lang="en-US" sz="2000" b="1" dirty="0" smtClean="0">
                <a:solidFill>
                  <a:srgbClr val="3366FF"/>
                </a:solidFill>
              </a:rPr>
              <a:t>20</a:t>
            </a:r>
            <a:endParaRPr lang="en-US" sz="2000" b="1" dirty="0">
              <a:solidFill>
                <a:srgbClr val="3366FF"/>
              </a:solidFill>
            </a:endParaRPr>
          </a:p>
        </p:txBody>
      </p:sp>
      <p:sp>
        <p:nvSpPr>
          <p:cNvPr id="47" name="TextBox 46"/>
          <p:cNvSpPr txBox="1"/>
          <p:nvPr/>
        </p:nvSpPr>
        <p:spPr>
          <a:xfrm>
            <a:off x="2506134" y="3810000"/>
            <a:ext cx="301660" cy="369332"/>
          </a:xfrm>
          <a:prstGeom prst="rect">
            <a:avLst/>
          </a:prstGeom>
          <a:noFill/>
        </p:spPr>
        <p:txBody>
          <a:bodyPr wrap="none" rtlCol="0">
            <a:spAutoFit/>
          </a:bodyPr>
          <a:lstStyle/>
          <a:p>
            <a:r>
              <a:rPr lang="en-US" dirty="0" smtClean="0"/>
              <a:t>0</a:t>
            </a:r>
            <a:endParaRPr lang="en-US" dirty="0"/>
          </a:p>
        </p:txBody>
      </p:sp>
      <p:sp>
        <p:nvSpPr>
          <p:cNvPr id="48" name="TextBox 47"/>
          <p:cNvSpPr txBox="1"/>
          <p:nvPr/>
        </p:nvSpPr>
        <p:spPr>
          <a:xfrm>
            <a:off x="4080934" y="3826933"/>
            <a:ext cx="301660" cy="369332"/>
          </a:xfrm>
          <a:prstGeom prst="rect">
            <a:avLst/>
          </a:prstGeom>
          <a:noFill/>
        </p:spPr>
        <p:txBody>
          <a:bodyPr wrap="none" rtlCol="0">
            <a:spAutoFit/>
          </a:bodyPr>
          <a:lstStyle/>
          <a:p>
            <a:r>
              <a:rPr lang="en-US" dirty="0" smtClean="0"/>
              <a:t>1</a:t>
            </a:r>
            <a:endParaRPr lang="en-US" dirty="0"/>
          </a:p>
        </p:txBody>
      </p:sp>
      <p:sp>
        <p:nvSpPr>
          <p:cNvPr id="49" name="TextBox 48"/>
          <p:cNvSpPr txBox="1"/>
          <p:nvPr/>
        </p:nvSpPr>
        <p:spPr>
          <a:xfrm>
            <a:off x="6603982" y="3843866"/>
            <a:ext cx="301660" cy="369332"/>
          </a:xfrm>
          <a:prstGeom prst="rect">
            <a:avLst/>
          </a:prstGeom>
          <a:noFill/>
        </p:spPr>
        <p:txBody>
          <a:bodyPr wrap="none" rtlCol="0">
            <a:spAutoFit/>
          </a:bodyPr>
          <a:lstStyle/>
          <a:p>
            <a:r>
              <a:rPr lang="en-US" dirty="0" smtClean="0"/>
              <a:t>2</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1" nodeType="clickEffect">
                                  <p:stCondLst>
                                    <p:cond delay="0"/>
                                  </p:stCondLst>
                                  <p:childTnLst>
                                    <p:animMotion origin="layout" path="M -0.02552 0.03241 L -0.07552 0.08195 " pathEditMode="relative" ptsTypes="AA">
                                      <p:cBhvr>
                                        <p:cTn id="10" dur="2000" fill="hold"/>
                                        <p:tgtEl>
                                          <p:spTgt spid="33">
                                            <p:txEl>
                                              <p:pRg st="0" end="0"/>
                                            </p:txEl>
                                          </p:spTgt>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0.09739 0.08194 C -0.11145 0.09444 -0.1125 0.09629 -0.1177 0.11898 C -0.1184 0.13958 -0.11319 0.16203 -0.11961 0.18078 C -0.12257 0.18888 -0.13368 0.17986 -0.13993 0.18333 C -0.14236 0.18449 -0.14132 0.18981 -0.14184 0.19305 C -0.14201 0.19375 -0.14479 0.22407 -0.14548 0.22777 C -0.14687 0.23356 -0.14965 0.23888 -0.15104 0.2449 C -0.17014 0.24189 -0.1835 0.2405 -0.20295 0.24259 C -0.20573 0.24351 -0.21475 0.24699 -0.21597 0.25 C -0.21805 0.25463 -0.2177 0.26759 -0.2177 0.27453 " pathEditMode="relative" ptsTypes="fffffffffA">
                                      <p:cBhvr>
                                        <p:cTn id="14" dur="2000" fill="hold"/>
                                        <p:tgtEl>
                                          <p:spTgt spid="33">
                                            <p:txEl>
                                              <p:pRg st="0" end="0"/>
                                            </p:txEl>
                                          </p:spTgt>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2" nodeType="clickEffect">
                                  <p:stCondLst>
                                    <p:cond delay="0"/>
                                  </p:stCondLst>
                                  <p:childTnLst>
                                    <p:set>
                                      <p:cBhvr>
                                        <p:cTn id="22" dur="1" fill="hold">
                                          <p:stCondLst>
                                            <p:cond delay="0"/>
                                          </p:stCondLst>
                                        </p:cTn>
                                        <p:tgtEl>
                                          <p:spTgt spid="33">
                                            <p:txEl>
                                              <p:pRg st="0" end="0"/>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2" nodeType="clickEffect">
                                  <p:stCondLst>
                                    <p:cond delay="0"/>
                                  </p:stCondLst>
                                  <p:childTnLst>
                                    <p:animMotion origin="layout" path="M -3.88889E-6 -4.44444E-6 C -0.00937 0.00162 -0.0335 0.0088 -0.04444 0.00255 C -0.04635 0.00139 -0.0434 -0.00254 -0.04271 -0.00486 C -0.04219 -0.01967 -0.04305 -0.03495 -0.0408 -0.0493 C -0.04028 -0.05347 -0.02847 -0.05741 -0.02413 -0.05926 C -0.02239 -0.06018 -0.01857 -0.0618 -0.01857 -0.0618 C -0.00382 -0.0919 -0.03021 -0.03565 -0.01302 -0.13588 C -0.01215 -0.14166 -0.00191 -0.1456 -0.00191 -0.1456 C 0.00226 -0.16204 -0.00364 -0.14583 0.00556 -0.15555 C 0.00712 -0.15764 0.00747 -0.16088 0.0092 -0.16296 C 0.01077 -0.16528 0.01285 -0.1662 0.01476 -0.16782 C 0.01528 -0.17037 0.01563 -0.17291 0.01667 -0.17523 C 0.01754 -0.17801 0.02031 -0.18264 0.02031 -0.18264 " pathEditMode="relative" ptsTypes="ffffffffffffA">
                                      <p:cBhvr>
                                        <p:cTn id="26" dur="2000" fill="hold"/>
                                        <p:tgtEl>
                                          <p:spTgt spid="34"/>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2" nodeType="clickEffect">
                                  <p:stCondLst>
                                    <p:cond delay="0"/>
                                  </p:stCondLst>
                                  <p:childTnLst>
                                    <p:animMotion origin="layout" path="M 0 -1.85185E-6 C -0.02378 0.00394 -0.0474 0.00834 -0.05729 0.03287 C -0.06701 0.05764 -0.00382 0.12963 -0.0592 0.14815 C -0.11476 0.16667 -0.32552 0.125 -0.39062 0.14468 C -0.45556 0.16435 -0.4526 0.21528 -0.44965 0.26667 " pathEditMode="relative" rAng="0" ptsTypes="aaaaA">
                                      <p:cBhvr>
                                        <p:cTn id="38" dur="2000" fill="hold"/>
                                        <p:tgtEl>
                                          <p:spTgt spid="37">
                                            <p:txEl>
                                              <p:pRg st="0" end="0"/>
                                            </p:txEl>
                                          </p:spTgt>
                                        </p:tgtEl>
                                        <p:attrNameLst>
                                          <p:attrName>ppt_x</p:attrName>
                                          <p:attrName>ppt_y</p:attrName>
                                        </p:attrNameLst>
                                      </p:cBhvr>
                                      <p:rCtr x="-22800" y="13300"/>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3" nodeType="clickEffect">
                                  <p:stCondLst>
                                    <p:cond delay="0"/>
                                  </p:stCondLst>
                                  <p:childTnLst>
                                    <p:set>
                                      <p:cBhvr>
                                        <p:cTn id="46" dur="1" fill="hold">
                                          <p:stCondLst>
                                            <p:cond delay="0"/>
                                          </p:stCondLst>
                                        </p:cTn>
                                        <p:tgtEl>
                                          <p:spTgt spid="37">
                                            <p:txEl>
                                              <p:pRg st="0" end="0"/>
                                            </p:txEl>
                                          </p:spTgt>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0" presetClass="path" presetSubtype="0" accel="50000" decel="50000" fill="hold" grpId="1" nodeType="clickEffect">
                                  <p:stCondLst>
                                    <p:cond delay="0"/>
                                  </p:stCondLst>
                                  <p:childTnLst>
                                    <p:animMotion origin="layout" path="M -0.00138 -0.00139 C -0.03941 0.00555 -0.07725 0.01273 -0.09132 -0.00139 C -0.10538 -0.01528 -0.13854 -0.07246 -0.08576 -0.08519 C -0.03298 -0.09769 0.16841 -0.05996 0.22622 -0.07708 C 0.28403 -0.09398 0.25521 -0.16921 0.26112 -0.1875 " pathEditMode="relative" rAng="0" ptsTypes="aaaaA">
                                      <p:cBhvr>
                                        <p:cTn id="50" dur="2000" fill="hold"/>
                                        <p:tgtEl>
                                          <p:spTgt spid="45"/>
                                        </p:tgtEl>
                                        <p:attrNameLst>
                                          <p:attrName>ppt_x</p:attrName>
                                          <p:attrName>ppt_y</p:attrName>
                                        </p:attrNameLst>
                                      </p:cBhvr>
                                      <p:rCtr x="7400" y="-8600"/>
                                    </p:animMotion>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build="allAtOnce"/>
      <p:bldP spid="33" grpId="1" build="allAtOnce"/>
      <p:bldP spid="33" grpId="2" build="allAtOnce"/>
      <p:bldP spid="34" grpId="0"/>
      <p:bldP spid="34" grpId="2"/>
      <p:bldP spid="37" grpId="0" build="allAtOnce"/>
      <p:bldP spid="37" grpId="2" build="allAtOnce"/>
      <p:bldP spid="37" grpId="3" build="allAtOnce"/>
      <p:bldP spid="39" grpId="0" animBg="1"/>
      <p:bldP spid="40" grpId="0" animBg="1"/>
      <p:bldP spid="45" grpId="0"/>
      <p:bldP spid="45"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Memory and Caches</a:t>
            </a:r>
            <a:endParaRPr lang="en-US" dirty="0"/>
          </a:p>
        </p:txBody>
      </p:sp>
      <p:sp>
        <p:nvSpPr>
          <p:cNvPr id="3" name="Content Placeholder 2"/>
          <p:cNvSpPr>
            <a:spLocks noGrp="1"/>
          </p:cNvSpPr>
          <p:nvPr>
            <p:ph idx="1"/>
          </p:nvPr>
        </p:nvSpPr>
        <p:spPr>
          <a:xfrm>
            <a:off x="457200" y="1397001"/>
            <a:ext cx="8229600" cy="2209800"/>
          </a:xfrm>
        </p:spPr>
        <p:txBody>
          <a:bodyPr/>
          <a:lstStyle/>
          <a:p>
            <a:r>
              <a:rPr lang="en-US" dirty="0" smtClean="0"/>
              <a:t>What if? </a:t>
            </a:r>
          </a:p>
          <a:p>
            <a:pPr lvl="1"/>
            <a:r>
              <a:rPr lang="en-US" dirty="0" smtClean="0"/>
              <a:t>Processors 1 and 2 read Memory[1000]</a:t>
            </a:r>
          </a:p>
          <a:p>
            <a:pPr lvl="1"/>
            <a:r>
              <a:rPr lang="en-US" dirty="0" smtClean="0"/>
              <a:t>Processor 0 writes Memory[1000] with 40</a:t>
            </a:r>
          </a:p>
        </p:txBody>
      </p:sp>
      <p:sp>
        <p:nvSpPr>
          <p:cNvPr id="4" name="Date Placeholder 3"/>
          <p:cNvSpPr>
            <a:spLocks noGrp="1"/>
          </p:cNvSpPr>
          <p:nvPr>
            <p:ph type="dt" sz="half" idx="10"/>
          </p:nvPr>
        </p:nvSpPr>
        <p:spPr/>
        <p:txBody>
          <a:bodyPr/>
          <a:lstStyle/>
          <a:p>
            <a:fld id="{E2BBB9DC-3658-E840-8B25-D78C8D76496D}" type="datetime1">
              <a:rPr lang="en-US" smtClean="0"/>
              <a:t>10/11/11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31</a:t>
            </a:fld>
            <a:endParaRPr lang="en-US" dirty="0"/>
          </a:p>
        </p:txBody>
      </p:sp>
      <p:grpSp>
        <p:nvGrpSpPr>
          <p:cNvPr id="7" name="Group 63"/>
          <p:cNvGrpSpPr/>
          <p:nvPr/>
        </p:nvGrpSpPr>
        <p:grpSpPr>
          <a:xfrm>
            <a:off x="1591731" y="3733799"/>
            <a:ext cx="5334000" cy="2514600"/>
            <a:chOff x="1524000" y="1066800"/>
            <a:chExt cx="5638800" cy="3048000"/>
          </a:xfrm>
        </p:grpSpPr>
        <p:sp>
          <p:nvSpPr>
            <p:cNvPr id="8" name="Rectangle 5"/>
            <p:cNvSpPr>
              <a:spLocks noChangeArrowheads="1"/>
            </p:cNvSpPr>
            <p:nvPr/>
          </p:nvSpPr>
          <p:spPr bwMode="auto">
            <a:xfrm>
              <a:off x="15240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9" name="Text Box 6"/>
            <p:cNvSpPr txBox="1">
              <a:spLocks noChangeArrowheads="1"/>
            </p:cNvSpPr>
            <p:nvPr/>
          </p:nvSpPr>
          <p:spPr bwMode="auto">
            <a:xfrm>
              <a:off x="1584325" y="1203325"/>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0" name="Rectangle 7"/>
            <p:cNvSpPr>
              <a:spLocks noChangeArrowheads="1"/>
            </p:cNvSpPr>
            <p:nvPr/>
          </p:nvSpPr>
          <p:spPr bwMode="auto">
            <a:xfrm>
              <a:off x="3200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1" name="Rectangle 8"/>
            <p:cNvSpPr>
              <a:spLocks noChangeArrowheads="1"/>
            </p:cNvSpPr>
            <p:nvPr/>
          </p:nvSpPr>
          <p:spPr bwMode="auto">
            <a:xfrm>
              <a:off x="5867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2" name="Text Box 9"/>
            <p:cNvSpPr txBox="1">
              <a:spLocks noChangeArrowheads="1"/>
            </p:cNvSpPr>
            <p:nvPr/>
          </p:nvSpPr>
          <p:spPr bwMode="auto">
            <a:xfrm>
              <a:off x="3276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3" name="Text Box 10"/>
            <p:cNvSpPr txBox="1">
              <a:spLocks noChangeArrowheads="1"/>
            </p:cNvSpPr>
            <p:nvPr/>
          </p:nvSpPr>
          <p:spPr bwMode="auto">
            <a:xfrm>
              <a:off x="5943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4" name="Rectangle 11"/>
            <p:cNvSpPr>
              <a:spLocks noChangeArrowheads="1"/>
            </p:cNvSpPr>
            <p:nvPr/>
          </p:nvSpPr>
          <p:spPr bwMode="auto">
            <a:xfrm>
              <a:off x="15240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5" name="Rectangle 12"/>
            <p:cNvSpPr>
              <a:spLocks noChangeArrowheads="1"/>
            </p:cNvSpPr>
            <p:nvPr/>
          </p:nvSpPr>
          <p:spPr bwMode="auto">
            <a:xfrm>
              <a:off x="3200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6" name="Rectangle 13"/>
            <p:cNvSpPr>
              <a:spLocks noChangeArrowheads="1"/>
            </p:cNvSpPr>
            <p:nvPr/>
          </p:nvSpPr>
          <p:spPr bwMode="auto">
            <a:xfrm>
              <a:off x="5867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7" name="Text Box 14"/>
            <p:cNvSpPr txBox="1">
              <a:spLocks noChangeArrowheads="1"/>
            </p:cNvSpPr>
            <p:nvPr/>
          </p:nvSpPr>
          <p:spPr bwMode="auto">
            <a:xfrm>
              <a:off x="17526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8" name="Text Box 15"/>
            <p:cNvSpPr txBox="1">
              <a:spLocks noChangeArrowheads="1"/>
            </p:cNvSpPr>
            <p:nvPr/>
          </p:nvSpPr>
          <p:spPr bwMode="auto">
            <a:xfrm>
              <a:off x="34290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9" name="Text Box 16"/>
            <p:cNvSpPr txBox="1">
              <a:spLocks noChangeArrowheads="1"/>
            </p:cNvSpPr>
            <p:nvPr/>
          </p:nvSpPr>
          <p:spPr bwMode="auto">
            <a:xfrm>
              <a:off x="61722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20" name="Rectangle 17"/>
            <p:cNvSpPr>
              <a:spLocks noChangeArrowheads="1"/>
            </p:cNvSpPr>
            <p:nvPr/>
          </p:nvSpPr>
          <p:spPr bwMode="auto">
            <a:xfrm>
              <a:off x="1524000" y="2895600"/>
              <a:ext cx="5638800" cy="304800"/>
            </a:xfrm>
            <a:prstGeom prst="rect">
              <a:avLst/>
            </a:prstGeom>
            <a:noFill/>
            <a:ln w="12700">
              <a:solidFill>
                <a:schemeClr val="accent2"/>
              </a:solidFill>
              <a:miter lim="800000"/>
              <a:headEnd/>
              <a:tailEnd/>
            </a:ln>
            <a:effectLst/>
          </p:spPr>
          <p:txBody>
            <a:bodyPr wrap="none" anchor="ctr"/>
            <a:lstStyle/>
            <a:p>
              <a:pPr algn="ctr"/>
              <a:r>
                <a:rPr lang="en-US" sz="1600" b="1" dirty="0" smtClean="0">
                  <a:solidFill>
                    <a:schemeClr val="tx1"/>
                  </a:solidFill>
                </a:rPr>
                <a:t>Interconnection Network</a:t>
              </a:r>
              <a:endParaRPr lang="en-US" sz="1600" b="1" dirty="0">
                <a:solidFill>
                  <a:schemeClr val="tx1"/>
                </a:solidFill>
              </a:endParaRPr>
            </a:p>
          </p:txBody>
        </p:sp>
        <p:sp>
          <p:nvSpPr>
            <p:cNvPr id="21" name="Rectangle 18"/>
            <p:cNvSpPr>
              <a:spLocks noChangeArrowheads="1"/>
            </p:cNvSpPr>
            <p:nvPr/>
          </p:nvSpPr>
          <p:spPr bwMode="auto">
            <a:xfrm>
              <a:off x="2590800" y="3581400"/>
              <a:ext cx="19050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2" name="Text Box 19"/>
            <p:cNvSpPr txBox="1">
              <a:spLocks noChangeArrowheads="1"/>
            </p:cNvSpPr>
            <p:nvPr/>
          </p:nvSpPr>
          <p:spPr bwMode="auto">
            <a:xfrm>
              <a:off x="3048000" y="3657600"/>
              <a:ext cx="963613" cy="336550"/>
            </a:xfrm>
            <a:prstGeom prst="rect">
              <a:avLst/>
            </a:prstGeom>
            <a:noFill/>
            <a:ln w="12700">
              <a:noFill/>
              <a:miter lim="800000"/>
              <a:headEnd/>
              <a:tailEnd/>
            </a:ln>
            <a:effectLst/>
          </p:spPr>
          <p:txBody>
            <a:bodyPr wrap="none">
              <a:spAutoFit/>
            </a:bodyPr>
            <a:lstStyle/>
            <a:p>
              <a:r>
                <a:rPr lang="en-US" sz="1600" b="1" dirty="0" smtClean="0">
                  <a:solidFill>
                    <a:schemeClr val="tx1"/>
                  </a:solidFill>
                </a:rPr>
                <a:t>Memory</a:t>
              </a:r>
              <a:endParaRPr lang="en-US" sz="1600" b="1" dirty="0">
                <a:solidFill>
                  <a:schemeClr val="tx1"/>
                </a:solidFill>
              </a:endParaRPr>
            </a:p>
          </p:txBody>
        </p:sp>
        <p:sp>
          <p:nvSpPr>
            <p:cNvPr id="23" name="Rectangle 20"/>
            <p:cNvSpPr>
              <a:spLocks noChangeArrowheads="1"/>
            </p:cNvSpPr>
            <p:nvPr/>
          </p:nvSpPr>
          <p:spPr bwMode="auto">
            <a:xfrm>
              <a:off x="5105400" y="3581400"/>
              <a:ext cx="13716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4" name="Text Box 21"/>
            <p:cNvSpPr txBox="1">
              <a:spLocks noChangeArrowheads="1"/>
            </p:cNvSpPr>
            <p:nvPr/>
          </p:nvSpPr>
          <p:spPr bwMode="auto">
            <a:xfrm>
              <a:off x="5562600" y="3733800"/>
              <a:ext cx="457200" cy="336550"/>
            </a:xfrm>
            <a:prstGeom prst="rect">
              <a:avLst/>
            </a:prstGeom>
            <a:noFill/>
            <a:ln w="12700">
              <a:noFill/>
              <a:miter lim="800000"/>
              <a:headEnd/>
              <a:tailEnd/>
            </a:ln>
            <a:effectLst/>
          </p:spPr>
          <p:txBody>
            <a:bodyPr wrap="none">
              <a:spAutoFit/>
            </a:bodyPr>
            <a:lstStyle/>
            <a:p>
              <a:r>
                <a:rPr lang="en-US" sz="1600" b="1" dirty="0">
                  <a:solidFill>
                    <a:schemeClr val="tx1"/>
                  </a:solidFill>
                </a:rPr>
                <a:t>I/O</a:t>
              </a:r>
            </a:p>
          </p:txBody>
        </p:sp>
        <p:sp>
          <p:nvSpPr>
            <p:cNvPr id="25" name="Line 22"/>
            <p:cNvSpPr>
              <a:spLocks noChangeShapeType="1"/>
            </p:cNvSpPr>
            <p:nvPr/>
          </p:nvSpPr>
          <p:spPr bwMode="auto">
            <a:xfrm>
              <a:off x="21336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6" name="Line 23"/>
            <p:cNvSpPr>
              <a:spLocks noChangeShapeType="1"/>
            </p:cNvSpPr>
            <p:nvPr/>
          </p:nvSpPr>
          <p:spPr bwMode="auto">
            <a:xfrm>
              <a:off x="3810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7" name="Line 24"/>
            <p:cNvSpPr>
              <a:spLocks noChangeShapeType="1"/>
            </p:cNvSpPr>
            <p:nvPr/>
          </p:nvSpPr>
          <p:spPr bwMode="auto">
            <a:xfrm>
              <a:off x="6477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8" name="Line 25"/>
            <p:cNvSpPr>
              <a:spLocks noChangeShapeType="1"/>
            </p:cNvSpPr>
            <p:nvPr/>
          </p:nvSpPr>
          <p:spPr bwMode="auto">
            <a:xfrm>
              <a:off x="6477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9" name="Line 26"/>
            <p:cNvSpPr>
              <a:spLocks noChangeShapeType="1"/>
            </p:cNvSpPr>
            <p:nvPr/>
          </p:nvSpPr>
          <p:spPr bwMode="auto">
            <a:xfrm>
              <a:off x="3810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0" name="Line 27"/>
            <p:cNvSpPr>
              <a:spLocks noChangeShapeType="1"/>
            </p:cNvSpPr>
            <p:nvPr/>
          </p:nvSpPr>
          <p:spPr bwMode="auto">
            <a:xfrm>
              <a:off x="21336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1" name="Line 28"/>
            <p:cNvSpPr>
              <a:spLocks noChangeShapeType="1"/>
            </p:cNvSpPr>
            <p:nvPr/>
          </p:nvSpPr>
          <p:spPr bwMode="auto">
            <a:xfrm>
              <a:off x="3505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2" name="Line 29"/>
            <p:cNvSpPr>
              <a:spLocks noChangeShapeType="1"/>
            </p:cNvSpPr>
            <p:nvPr/>
          </p:nvSpPr>
          <p:spPr bwMode="auto">
            <a:xfrm>
              <a:off x="5791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grpSp>
      <p:sp>
        <p:nvSpPr>
          <p:cNvPr id="33" name="TextBox 32"/>
          <p:cNvSpPr txBox="1"/>
          <p:nvPr/>
        </p:nvSpPr>
        <p:spPr>
          <a:xfrm>
            <a:off x="2506134" y="3810000"/>
            <a:ext cx="301660" cy="369332"/>
          </a:xfrm>
          <a:prstGeom prst="rect">
            <a:avLst/>
          </a:prstGeom>
          <a:noFill/>
        </p:spPr>
        <p:txBody>
          <a:bodyPr wrap="none" rtlCol="0">
            <a:spAutoFit/>
          </a:bodyPr>
          <a:lstStyle/>
          <a:p>
            <a:r>
              <a:rPr lang="en-US" dirty="0" smtClean="0"/>
              <a:t>0</a:t>
            </a:r>
            <a:endParaRPr lang="en-US" dirty="0"/>
          </a:p>
        </p:txBody>
      </p:sp>
      <p:sp>
        <p:nvSpPr>
          <p:cNvPr id="34" name="TextBox 33"/>
          <p:cNvSpPr txBox="1"/>
          <p:nvPr/>
        </p:nvSpPr>
        <p:spPr>
          <a:xfrm>
            <a:off x="4080934" y="3826933"/>
            <a:ext cx="301660" cy="369332"/>
          </a:xfrm>
          <a:prstGeom prst="rect">
            <a:avLst/>
          </a:prstGeom>
          <a:noFill/>
        </p:spPr>
        <p:txBody>
          <a:bodyPr wrap="none" rtlCol="0">
            <a:spAutoFit/>
          </a:bodyPr>
          <a:lstStyle/>
          <a:p>
            <a:r>
              <a:rPr lang="en-US" dirty="0" smtClean="0"/>
              <a:t>1</a:t>
            </a:r>
            <a:endParaRPr lang="en-US" dirty="0"/>
          </a:p>
        </p:txBody>
      </p:sp>
      <p:sp>
        <p:nvSpPr>
          <p:cNvPr id="35" name="TextBox 34"/>
          <p:cNvSpPr txBox="1"/>
          <p:nvPr/>
        </p:nvSpPr>
        <p:spPr>
          <a:xfrm>
            <a:off x="6603982" y="3843866"/>
            <a:ext cx="301660" cy="369332"/>
          </a:xfrm>
          <a:prstGeom prst="rect">
            <a:avLst/>
          </a:prstGeom>
          <a:noFill/>
        </p:spPr>
        <p:txBody>
          <a:bodyPr wrap="none" rtlCol="0">
            <a:spAutoFit/>
          </a:bodyPr>
          <a:lstStyle/>
          <a:p>
            <a:r>
              <a:rPr lang="en-US" dirty="0" smtClean="0"/>
              <a:t>2</a:t>
            </a:r>
            <a:endParaRPr lang="en-US" dirty="0"/>
          </a:p>
        </p:txBody>
      </p:sp>
      <p:sp>
        <p:nvSpPr>
          <p:cNvPr id="37" name="TextBox 36"/>
          <p:cNvSpPr txBox="1"/>
          <p:nvPr/>
        </p:nvSpPr>
        <p:spPr>
          <a:xfrm>
            <a:off x="3335867" y="4504267"/>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20</a:t>
            </a:r>
            <a:endParaRPr lang="en-US" sz="2000" b="1" dirty="0">
              <a:solidFill>
                <a:srgbClr val="3366FF"/>
              </a:solidFill>
            </a:endParaRPr>
          </a:p>
        </p:txBody>
      </p:sp>
      <p:sp>
        <p:nvSpPr>
          <p:cNvPr id="38" name="TextBox 37"/>
          <p:cNvSpPr txBox="1"/>
          <p:nvPr/>
        </p:nvSpPr>
        <p:spPr>
          <a:xfrm>
            <a:off x="5842000" y="4521200"/>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20</a:t>
            </a:r>
            <a:endParaRPr lang="en-US" sz="2000" b="1" dirty="0">
              <a:solidFill>
                <a:srgbClr val="3366FF"/>
              </a:solidFill>
            </a:endParaRPr>
          </a:p>
        </p:txBody>
      </p:sp>
      <p:sp>
        <p:nvSpPr>
          <p:cNvPr id="39" name="TextBox 38"/>
          <p:cNvSpPr txBox="1"/>
          <p:nvPr/>
        </p:nvSpPr>
        <p:spPr>
          <a:xfrm>
            <a:off x="7095066" y="3674533"/>
            <a:ext cx="1815521" cy="1569660"/>
          </a:xfrm>
          <a:prstGeom prst="rect">
            <a:avLst/>
          </a:prstGeom>
          <a:noFill/>
        </p:spPr>
        <p:txBody>
          <a:bodyPr wrap="none" rtlCol="0">
            <a:spAutoFit/>
          </a:bodyPr>
          <a:lstStyle/>
          <a:p>
            <a:r>
              <a:rPr lang="en-US" sz="2400" dirty="0" smtClean="0"/>
              <a:t>Processor 0</a:t>
            </a:r>
          </a:p>
          <a:p>
            <a:r>
              <a:rPr lang="en-US" sz="2400" dirty="0" smtClean="0"/>
              <a:t>Write</a:t>
            </a:r>
          </a:p>
          <a:p>
            <a:r>
              <a:rPr lang="en-US" sz="2400" dirty="0" smtClean="0"/>
              <a:t>Invalidates</a:t>
            </a:r>
          </a:p>
          <a:p>
            <a:r>
              <a:rPr lang="en-US" sz="2400" dirty="0" smtClean="0"/>
              <a:t>Other Copies</a:t>
            </a:r>
          </a:p>
        </p:txBody>
      </p:sp>
      <p:sp>
        <p:nvSpPr>
          <p:cNvPr id="40" name="TextBox 39"/>
          <p:cNvSpPr txBox="1"/>
          <p:nvPr/>
        </p:nvSpPr>
        <p:spPr>
          <a:xfrm>
            <a:off x="762000" y="3860800"/>
            <a:ext cx="704640" cy="400110"/>
          </a:xfrm>
          <a:prstGeom prst="rect">
            <a:avLst/>
          </a:prstGeom>
          <a:solidFill>
            <a:srgbClr val="FFFFFF"/>
          </a:solidFill>
        </p:spPr>
        <p:txBody>
          <a:bodyPr wrap="none" rtlCol="0">
            <a:spAutoFit/>
          </a:bodyPr>
          <a:lstStyle/>
          <a:p>
            <a:r>
              <a:rPr lang="en-US" sz="2000" dirty="0" smtClean="0">
                <a:solidFill>
                  <a:srgbClr val="3366FF"/>
                </a:solidFill>
              </a:rPr>
              <a:t>1000</a:t>
            </a:r>
            <a:endParaRPr lang="en-US" sz="2000" dirty="0">
              <a:solidFill>
                <a:srgbClr val="3366FF"/>
              </a:solidFill>
            </a:endParaRPr>
          </a:p>
        </p:txBody>
      </p:sp>
      <p:sp>
        <p:nvSpPr>
          <p:cNvPr id="42" name="TextBox 41"/>
          <p:cNvSpPr txBox="1"/>
          <p:nvPr/>
        </p:nvSpPr>
        <p:spPr>
          <a:xfrm>
            <a:off x="1794934" y="4504266"/>
            <a:ext cx="941283" cy="369332"/>
          </a:xfrm>
          <a:prstGeom prst="rect">
            <a:avLst/>
          </a:prstGeom>
          <a:solidFill>
            <a:srgbClr val="FFFFFF"/>
          </a:solidFill>
        </p:spPr>
        <p:txBody>
          <a:bodyPr wrap="none" rtlCol="0">
            <a:spAutoFit/>
          </a:bodyPr>
          <a:lstStyle/>
          <a:p>
            <a:r>
              <a:rPr lang="en-US" dirty="0" smtClean="0">
                <a:solidFill>
                  <a:srgbClr val="3366FF"/>
                </a:solidFill>
              </a:rPr>
              <a:t>1000 </a:t>
            </a:r>
            <a:r>
              <a:rPr lang="en-US" b="1" dirty="0" smtClean="0">
                <a:solidFill>
                  <a:srgbClr val="3366FF"/>
                </a:solidFill>
              </a:rPr>
              <a:t>40</a:t>
            </a:r>
            <a:endParaRPr lang="en-US" b="1" dirty="0">
              <a:solidFill>
                <a:srgbClr val="3366FF"/>
              </a:solidFill>
            </a:endParaRPr>
          </a:p>
        </p:txBody>
      </p:sp>
      <p:sp>
        <p:nvSpPr>
          <p:cNvPr id="45" name="TextBox 44"/>
          <p:cNvSpPr txBox="1"/>
          <p:nvPr/>
        </p:nvSpPr>
        <p:spPr>
          <a:xfrm>
            <a:off x="2980267" y="5825067"/>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40</a:t>
            </a:r>
            <a:endParaRPr lang="en-US" sz="2000" b="1" dirty="0">
              <a:solidFill>
                <a:srgbClr val="3366FF"/>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209 0.02523 C 0.02326 0.05556 0.04861 0.08611 0.05902 0.09931 " pathEditMode="relative" ptsTypes="aA">
                                      <p:cBhvr>
                                        <p:cTn id="6" dur="2000" fill="hold"/>
                                        <p:tgtEl>
                                          <p:spTgt spid="40">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5903 0.0993 C 0.07222 0.09421 0.08576 0.08935 0.09166 0.10671 C 0.09757 0.12407 0.07778 0.18866 0.09427 0.20301 C 0.11076 0.21736 0.15035 0.20509 0.19045 0.19305 " pathEditMode="relative" rAng="0" ptsTypes="aaaA">
                                      <p:cBhvr>
                                        <p:cTn id="10" dur="2000" fill="hold"/>
                                        <p:tgtEl>
                                          <p:spTgt spid="40">
                                            <p:txEl>
                                              <p:pRg st="0" end="0"/>
                                            </p:txEl>
                                          </p:spTgt>
                                        </p:tgtEl>
                                        <p:attrNameLst>
                                          <p:attrName>ppt_x</p:attrName>
                                          <p:attrName>ppt_y</p:attrName>
                                        </p:attrNameLst>
                                      </p:cBhvr>
                                      <p:rCtr x="6600" y="5400"/>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40">
                                            <p:txEl>
                                              <p:pRg st="0" end="0"/>
                                            </p:txEl>
                                          </p:spTgt>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40">
                                            <p:bg/>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p:bldP spid="40" grpId="0" build="allAtOnce" animBg="1"/>
      <p:bldP spid="42" grpId="0" animBg="1"/>
      <p:bldP spid="4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 Multiple Caches Coherent</a:t>
            </a:r>
            <a:endParaRPr lang="en-US" dirty="0"/>
          </a:p>
        </p:txBody>
      </p:sp>
      <p:sp>
        <p:nvSpPr>
          <p:cNvPr id="3" name="Content Placeholder 2"/>
          <p:cNvSpPr>
            <a:spLocks noGrp="1"/>
          </p:cNvSpPr>
          <p:nvPr>
            <p:ph idx="1"/>
          </p:nvPr>
        </p:nvSpPr>
        <p:spPr>
          <a:xfrm>
            <a:off x="457200" y="1600200"/>
            <a:ext cx="8229600" cy="4783667"/>
          </a:xfrm>
        </p:spPr>
        <p:txBody>
          <a:bodyPr>
            <a:normAutofit/>
          </a:bodyPr>
          <a:lstStyle/>
          <a:p>
            <a:r>
              <a:rPr lang="en-US" dirty="0" smtClean="0"/>
              <a:t>Architect’s job: shared memory =&gt; keep cache values coherent</a:t>
            </a:r>
          </a:p>
          <a:p>
            <a:r>
              <a:rPr lang="en-US" dirty="0" smtClean="0"/>
              <a:t>Idea: When any processor has cache miss or writes, notify other processors via interconnection network</a:t>
            </a:r>
          </a:p>
          <a:p>
            <a:pPr lvl="1"/>
            <a:r>
              <a:rPr lang="en-US" dirty="0" smtClean="0"/>
              <a:t>If only reading, many processors can have copies</a:t>
            </a:r>
          </a:p>
          <a:p>
            <a:pPr lvl="1"/>
            <a:r>
              <a:rPr lang="en-US" dirty="0" smtClean="0"/>
              <a:t>If a processor writes, invalidate all other copies</a:t>
            </a:r>
          </a:p>
          <a:p>
            <a:r>
              <a:rPr lang="en-US" dirty="0" smtClean="0"/>
              <a:t>Shared written result can “ping-pong” between caches</a:t>
            </a:r>
          </a:p>
          <a:p>
            <a:pPr lvl="1"/>
            <a:endParaRPr lang="en-US" dirty="0" smtClean="0"/>
          </a:p>
        </p:txBody>
      </p:sp>
      <p:sp>
        <p:nvSpPr>
          <p:cNvPr id="4" name="Date Placeholder 3"/>
          <p:cNvSpPr>
            <a:spLocks noGrp="1"/>
          </p:cNvSpPr>
          <p:nvPr>
            <p:ph type="dt" sz="half" idx="10"/>
          </p:nvPr>
        </p:nvSpPr>
        <p:spPr/>
        <p:txBody>
          <a:bodyPr/>
          <a:lstStyle/>
          <a:p>
            <a:fld id="{E934B6E9-95E5-0E45-B1E0-FDD4A38874E9}" type="datetime1">
              <a:rPr lang="en-US" smtClean="0"/>
              <a:t>10/11/11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32</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HW Keep $ Coherent?</a:t>
            </a:r>
            <a:endParaRPr lang="en-US" dirty="0"/>
          </a:p>
        </p:txBody>
      </p:sp>
      <p:sp>
        <p:nvSpPr>
          <p:cNvPr id="3" name="Content Placeholder 2"/>
          <p:cNvSpPr>
            <a:spLocks noGrp="1"/>
          </p:cNvSpPr>
          <p:nvPr>
            <p:ph idx="1"/>
          </p:nvPr>
        </p:nvSpPr>
        <p:spPr>
          <a:xfrm>
            <a:off x="440267" y="1481666"/>
            <a:ext cx="8229600" cy="4525963"/>
          </a:xfrm>
        </p:spPr>
        <p:txBody>
          <a:bodyPr>
            <a:normAutofit/>
          </a:bodyPr>
          <a:lstStyle/>
          <a:p>
            <a:r>
              <a:rPr lang="en-US" dirty="0" smtClean="0"/>
              <a:t>Each cache tracks state of each </a:t>
            </a:r>
            <a:r>
              <a:rPr lang="en-US" i="1" dirty="0" smtClean="0">
                <a:solidFill>
                  <a:srgbClr val="3366FF"/>
                </a:solidFill>
              </a:rPr>
              <a:t>block </a:t>
            </a:r>
            <a:r>
              <a:rPr lang="en-US" dirty="0" smtClean="0"/>
              <a:t>in cache:</a:t>
            </a:r>
          </a:p>
          <a:p>
            <a:pPr marL="514350" indent="-514350">
              <a:buFont typeface="+mj-lt"/>
              <a:buAutoNum type="arabicPeriod"/>
            </a:pPr>
            <a:r>
              <a:rPr lang="en-US" i="1" dirty="0" smtClean="0">
                <a:solidFill>
                  <a:srgbClr val="3366FF"/>
                </a:solidFill>
              </a:rPr>
              <a:t>Shared</a:t>
            </a:r>
            <a:r>
              <a:rPr lang="en-US" dirty="0" smtClean="0"/>
              <a:t>:  up-to-date data, other caches may have a copy</a:t>
            </a:r>
          </a:p>
          <a:p>
            <a:pPr marL="514350" indent="-514350">
              <a:buFont typeface="+mj-lt"/>
              <a:buAutoNum type="arabicPeriod"/>
            </a:pPr>
            <a:r>
              <a:rPr lang="en-US" i="1" dirty="0" smtClean="0">
                <a:solidFill>
                  <a:srgbClr val="3366FF"/>
                </a:solidFill>
              </a:rPr>
              <a:t>Modified</a:t>
            </a:r>
            <a:r>
              <a:rPr lang="en-US" dirty="0" smtClean="0"/>
              <a:t>: up-to-date data, changed (dirty), no other cache has a copy, OK to write, memory out-of-date </a:t>
            </a:r>
          </a:p>
        </p:txBody>
      </p:sp>
      <p:sp>
        <p:nvSpPr>
          <p:cNvPr id="4" name="Date Placeholder 3"/>
          <p:cNvSpPr>
            <a:spLocks noGrp="1"/>
          </p:cNvSpPr>
          <p:nvPr>
            <p:ph type="dt" sz="half" idx="10"/>
          </p:nvPr>
        </p:nvSpPr>
        <p:spPr/>
        <p:txBody>
          <a:bodyPr/>
          <a:lstStyle/>
          <a:p>
            <a:fld id="{ED42690C-1E06-3041-82D9-E70A3BB55F86}" type="datetime1">
              <a:rPr lang="en-US" smtClean="0"/>
              <a:t>10/11/11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33</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Optional Performance Optimizations of Cache Coherency via new States</a:t>
            </a:r>
            <a:endParaRPr lang="en-US" dirty="0"/>
          </a:p>
        </p:txBody>
      </p:sp>
      <p:sp>
        <p:nvSpPr>
          <p:cNvPr id="3" name="Content Placeholder 2"/>
          <p:cNvSpPr>
            <a:spLocks noGrp="1"/>
          </p:cNvSpPr>
          <p:nvPr>
            <p:ph idx="1"/>
          </p:nvPr>
        </p:nvSpPr>
        <p:spPr>
          <a:xfrm>
            <a:off x="440267" y="1481666"/>
            <a:ext cx="8229600" cy="4868334"/>
          </a:xfrm>
        </p:spPr>
        <p:txBody>
          <a:bodyPr>
            <a:normAutofit lnSpcReduction="10000"/>
          </a:bodyPr>
          <a:lstStyle/>
          <a:p>
            <a:r>
              <a:rPr lang="en-US" dirty="0" smtClean="0"/>
              <a:t>Each cache tracks state of each </a:t>
            </a:r>
            <a:r>
              <a:rPr lang="en-US" i="1" dirty="0" smtClean="0">
                <a:solidFill>
                  <a:srgbClr val="3366FF"/>
                </a:solidFill>
              </a:rPr>
              <a:t>block </a:t>
            </a:r>
            <a:r>
              <a:rPr lang="en-US" dirty="0" smtClean="0"/>
              <a:t>in cache:</a:t>
            </a:r>
          </a:p>
          <a:p>
            <a:pPr marL="514350" indent="-514350">
              <a:buFont typeface="+mj-lt"/>
              <a:buAutoNum type="arabicPeriod" startAt="3"/>
            </a:pPr>
            <a:r>
              <a:rPr lang="en-US" i="1" dirty="0" smtClean="0">
                <a:solidFill>
                  <a:srgbClr val="3366FF"/>
                </a:solidFill>
              </a:rPr>
              <a:t>Exclusive</a:t>
            </a:r>
            <a:r>
              <a:rPr lang="en-US" dirty="0" smtClean="0"/>
              <a:t>: up-to-date data, no other cache has a copy, OK to write, memory up-to-date</a:t>
            </a:r>
          </a:p>
          <a:p>
            <a:pPr marL="914400" lvl="1" indent="-514350"/>
            <a:r>
              <a:rPr lang="en-US" dirty="0" smtClean="0"/>
              <a:t>Avoids writing to memory if block replaced</a:t>
            </a:r>
          </a:p>
          <a:p>
            <a:pPr marL="914400" lvl="1" indent="-514350"/>
            <a:r>
              <a:rPr lang="en-US" dirty="0" smtClean="0"/>
              <a:t>Supplies data on read instead of going to memory</a:t>
            </a:r>
          </a:p>
          <a:p>
            <a:pPr marL="514350" indent="-514350">
              <a:buFont typeface="+mj-lt"/>
              <a:buAutoNum type="arabicPeriod" startAt="3"/>
            </a:pPr>
            <a:r>
              <a:rPr lang="en-US" i="1" dirty="0" smtClean="0">
                <a:solidFill>
                  <a:srgbClr val="3366FF"/>
                </a:solidFill>
              </a:rPr>
              <a:t>Owner</a:t>
            </a:r>
            <a:r>
              <a:rPr lang="en-US" dirty="0" smtClean="0"/>
              <a:t>:  up-to-date data, other caches may have a copy (they must be in Shared state)</a:t>
            </a:r>
          </a:p>
          <a:p>
            <a:pPr marL="914400" lvl="1" indent="-514350"/>
            <a:r>
              <a:rPr lang="en-US" dirty="0" smtClean="0"/>
              <a:t>Only cache that supplies data on read instead of going to memory</a:t>
            </a:r>
          </a:p>
          <a:p>
            <a:pPr marL="514350" indent="-514350">
              <a:buFont typeface="+mj-lt"/>
              <a:buAutoNum type="arabicPeriod" startAt="3"/>
            </a:pPr>
            <a:endParaRPr lang="en-US" dirty="0" smtClean="0"/>
          </a:p>
        </p:txBody>
      </p:sp>
      <p:sp>
        <p:nvSpPr>
          <p:cNvPr id="4" name="Date Placeholder 3"/>
          <p:cNvSpPr>
            <a:spLocks noGrp="1"/>
          </p:cNvSpPr>
          <p:nvPr>
            <p:ph type="dt" sz="half" idx="10"/>
          </p:nvPr>
        </p:nvSpPr>
        <p:spPr/>
        <p:txBody>
          <a:bodyPr/>
          <a:lstStyle/>
          <a:p>
            <a:fld id="{4D0E8A69-9B67-0A48-8C5E-1D78161FC362}" type="datetime1">
              <a:rPr lang="en-US" smtClean="0"/>
              <a:t>10/11/11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34</a:t>
            </a:fld>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Name of Common Cache Coherency Protocol: MOESI</a:t>
            </a:r>
            <a:endParaRPr lang="en-US" dirty="0"/>
          </a:p>
        </p:txBody>
      </p:sp>
      <p:sp>
        <p:nvSpPr>
          <p:cNvPr id="3" name="Content Placeholder 2"/>
          <p:cNvSpPr>
            <a:spLocks noGrp="1"/>
          </p:cNvSpPr>
          <p:nvPr>
            <p:ph idx="1"/>
          </p:nvPr>
        </p:nvSpPr>
        <p:spPr/>
        <p:txBody>
          <a:bodyPr/>
          <a:lstStyle/>
          <a:p>
            <a:r>
              <a:rPr lang="en-US" dirty="0" smtClean="0"/>
              <a:t>Memory access to cache is either</a:t>
            </a:r>
          </a:p>
          <a:p>
            <a:pPr lvl="1">
              <a:buNone/>
            </a:pPr>
            <a:r>
              <a:rPr lang="en-US" sz="3200" u="sng" dirty="0" smtClean="0">
                <a:solidFill>
                  <a:srgbClr val="3366FF"/>
                </a:solidFill>
              </a:rPr>
              <a:t>M</a:t>
            </a:r>
            <a:r>
              <a:rPr lang="en-US" sz="3200" dirty="0" smtClean="0"/>
              <a:t>odified (in cache)</a:t>
            </a:r>
          </a:p>
          <a:p>
            <a:pPr lvl="1">
              <a:buNone/>
            </a:pPr>
            <a:r>
              <a:rPr lang="en-US" sz="3200" u="sng" dirty="0" smtClean="0">
                <a:solidFill>
                  <a:srgbClr val="3366FF"/>
                </a:solidFill>
              </a:rPr>
              <a:t>O</a:t>
            </a:r>
            <a:r>
              <a:rPr lang="en-US" sz="3200" dirty="0" smtClean="0"/>
              <a:t>wned (in cache)</a:t>
            </a:r>
          </a:p>
          <a:p>
            <a:pPr lvl="1">
              <a:buNone/>
            </a:pPr>
            <a:r>
              <a:rPr lang="en-US" sz="3200" u="sng" dirty="0" smtClean="0">
                <a:solidFill>
                  <a:srgbClr val="3366FF"/>
                </a:solidFill>
              </a:rPr>
              <a:t>E</a:t>
            </a:r>
            <a:r>
              <a:rPr lang="en-US" sz="3200" dirty="0" smtClean="0"/>
              <a:t>xclusive (in cache)</a:t>
            </a:r>
          </a:p>
          <a:p>
            <a:pPr lvl="1">
              <a:buNone/>
            </a:pPr>
            <a:r>
              <a:rPr lang="en-US" sz="3200" u="sng" dirty="0" smtClean="0">
                <a:solidFill>
                  <a:srgbClr val="3366FF"/>
                </a:solidFill>
              </a:rPr>
              <a:t>S</a:t>
            </a:r>
            <a:r>
              <a:rPr lang="en-US" sz="3200" dirty="0" smtClean="0"/>
              <a:t>hared (in cache)</a:t>
            </a:r>
          </a:p>
          <a:p>
            <a:pPr lvl="1">
              <a:buNone/>
            </a:pPr>
            <a:r>
              <a:rPr lang="en-US" sz="3200" u="sng" dirty="0" smtClean="0">
                <a:solidFill>
                  <a:srgbClr val="3366FF"/>
                </a:solidFill>
              </a:rPr>
              <a:t>I</a:t>
            </a:r>
            <a:r>
              <a:rPr lang="en-US" sz="3200" dirty="0" smtClean="0"/>
              <a:t>nvalid (not in cache)</a:t>
            </a:r>
          </a:p>
          <a:p>
            <a:pPr lvl="1"/>
            <a:endParaRPr lang="en-US" dirty="0"/>
          </a:p>
        </p:txBody>
      </p:sp>
      <p:sp>
        <p:nvSpPr>
          <p:cNvPr id="4" name="Date Placeholder 3"/>
          <p:cNvSpPr>
            <a:spLocks noGrp="1"/>
          </p:cNvSpPr>
          <p:nvPr>
            <p:ph type="dt" sz="half" idx="10"/>
          </p:nvPr>
        </p:nvSpPr>
        <p:spPr/>
        <p:txBody>
          <a:bodyPr/>
          <a:lstStyle/>
          <a:p>
            <a:fld id="{61E3BCA5-E600-C14F-A740-51BF8E69EBD6}" type="datetime1">
              <a:rPr lang="en-US" smtClean="0"/>
              <a:t>10/11/11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35</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In Conclusion…</a:t>
            </a:r>
            <a:endParaRPr lang="en-US" dirty="0"/>
          </a:p>
        </p:txBody>
      </p:sp>
      <p:sp>
        <p:nvSpPr>
          <p:cNvPr id="3" name="Content Placeholder 2"/>
          <p:cNvSpPr>
            <a:spLocks noGrp="1"/>
          </p:cNvSpPr>
          <p:nvPr>
            <p:ph idx="1"/>
          </p:nvPr>
        </p:nvSpPr>
        <p:spPr>
          <a:xfrm>
            <a:off x="389467" y="1430867"/>
            <a:ext cx="8229600" cy="4851400"/>
          </a:xfrm>
        </p:spPr>
        <p:txBody>
          <a:bodyPr>
            <a:normAutofit/>
          </a:bodyPr>
          <a:lstStyle/>
          <a:p>
            <a:r>
              <a:rPr lang="en-US" dirty="0" smtClean="0"/>
              <a:t>Sequential </a:t>
            </a:r>
            <a:r>
              <a:rPr lang="en-US" dirty="0" smtClean="0"/>
              <a:t>software is slow software</a:t>
            </a:r>
          </a:p>
          <a:p>
            <a:pPr lvl="1"/>
            <a:r>
              <a:rPr lang="en-US" dirty="0" smtClean="0"/>
              <a:t>SIMD and MIMD only path to higher </a:t>
            </a:r>
            <a:r>
              <a:rPr lang="en-US" dirty="0" smtClean="0"/>
              <a:t>performance</a:t>
            </a:r>
          </a:p>
          <a:p>
            <a:r>
              <a:rPr lang="en-US" dirty="0"/>
              <a:t>SSE </a:t>
            </a:r>
            <a:r>
              <a:rPr lang="en-US" dirty="0" err="1"/>
              <a:t>Intrinsics</a:t>
            </a:r>
            <a:r>
              <a:rPr lang="en-US" dirty="0"/>
              <a:t> </a:t>
            </a:r>
            <a:r>
              <a:rPr lang="en-US" dirty="0" smtClean="0"/>
              <a:t>allow SIMD instructions to be invoked from C programs </a:t>
            </a:r>
            <a:endParaRPr lang="en-US" dirty="0" smtClean="0"/>
          </a:p>
          <a:p>
            <a:r>
              <a:rPr lang="en-US" dirty="0" smtClean="0"/>
              <a:t>Multiprocessor (Multicore) uses Shared Memory (single address space)</a:t>
            </a:r>
          </a:p>
          <a:p>
            <a:r>
              <a:rPr lang="en-US" dirty="0" smtClean="0"/>
              <a:t>Cache coherency implements shared memory even with multiple copies in multiple </a:t>
            </a:r>
            <a:r>
              <a:rPr lang="en-US" dirty="0" smtClean="0"/>
              <a:t>caches</a:t>
            </a:r>
          </a:p>
          <a:p>
            <a:pPr lvl="1"/>
            <a:r>
              <a:rPr lang="en-US" dirty="0" smtClean="0"/>
              <a:t>More on this next time</a:t>
            </a:r>
            <a:endParaRPr lang="en-US" dirty="0" smtClean="0"/>
          </a:p>
        </p:txBody>
      </p:sp>
      <p:sp>
        <p:nvSpPr>
          <p:cNvPr id="4" name="Date Placeholder 3"/>
          <p:cNvSpPr>
            <a:spLocks noGrp="1"/>
          </p:cNvSpPr>
          <p:nvPr>
            <p:ph type="dt" sz="half" idx="10"/>
          </p:nvPr>
        </p:nvSpPr>
        <p:spPr/>
        <p:txBody>
          <a:bodyPr/>
          <a:lstStyle/>
          <a:p>
            <a:fld id="{10FBBF70-3F1D-F24D-BCE5-36899CDA751A}" type="datetime1">
              <a:rPr lang="en-US" smtClean="0"/>
              <a:t>10/12/11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36</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SSE Instructions in C</a:t>
            </a:r>
          </a:p>
          <a:p>
            <a:r>
              <a:rPr lang="en-US" dirty="0" smtClean="0"/>
              <a:t>Multiprocessor</a:t>
            </a:r>
            <a:endParaRPr lang="en-US" dirty="0" smtClean="0"/>
          </a:p>
          <a:p>
            <a:r>
              <a:rPr lang="en-US" dirty="0" smtClean="0"/>
              <a:t>Cache </a:t>
            </a:r>
            <a:r>
              <a:rPr lang="en-US" dirty="0" smtClean="0"/>
              <a:t>Coherence</a:t>
            </a:r>
            <a:endParaRPr lang="en-US" dirty="0" smtClean="0"/>
          </a:p>
        </p:txBody>
      </p:sp>
      <p:sp>
        <p:nvSpPr>
          <p:cNvPr id="7" name="Date Placeholder 6"/>
          <p:cNvSpPr>
            <a:spLocks noGrp="1"/>
          </p:cNvSpPr>
          <p:nvPr>
            <p:ph type="dt" sz="half" idx="10"/>
          </p:nvPr>
        </p:nvSpPr>
        <p:spPr/>
        <p:txBody>
          <a:bodyPr/>
          <a:lstStyle/>
          <a:p>
            <a:fld id="{13499A0D-85EA-984B-8D65-0177C3CAEBFC}" type="datetime1">
              <a:rPr lang="en-US" smtClean="0"/>
              <a:t>10/12/11</a:t>
            </a:fld>
            <a:endParaRPr lang="en-US" dirty="0"/>
          </a:p>
        </p:txBody>
      </p:sp>
      <p:sp>
        <p:nvSpPr>
          <p:cNvPr id="8" name="Slide Number Placeholder 7"/>
          <p:cNvSpPr>
            <a:spLocks noGrp="1"/>
          </p:cNvSpPr>
          <p:nvPr>
            <p:ph type="sldNum" sz="quarter" idx="12"/>
          </p:nvPr>
        </p:nvSpPr>
        <p:spPr/>
        <p:txBody>
          <a:bodyPr/>
          <a:lstStyle/>
          <a:p>
            <a:fld id="{3CC63E4C-4642-794D-A2FD-70F6B81535F5}" type="slidenum">
              <a:rPr lang="en-US" smtClean="0"/>
              <a:pPr/>
              <a:t>4</a:t>
            </a:fld>
            <a:endParaRPr lang="en-US" dirty="0"/>
          </a:p>
        </p:txBody>
      </p:sp>
      <p:sp>
        <p:nvSpPr>
          <p:cNvPr id="10" name="Footer Placeholder 7"/>
          <p:cNvSpPr>
            <a:spLocks noGrp="1"/>
          </p:cNvSpPr>
          <p:nvPr>
            <p:ph type="ftr" sz="quarter" idx="11"/>
          </p:nvPr>
        </p:nvSpPr>
        <p:spPr>
          <a:xfrm>
            <a:off x="3124200" y="6389340"/>
            <a:ext cx="2895600" cy="365125"/>
          </a:xfrm>
        </p:spPr>
        <p:txBody>
          <a:bodyPr/>
          <a:lstStyle/>
          <a:p>
            <a:r>
              <a:rPr lang="en-US" dirty="0" smtClean="0"/>
              <a:t>Fall </a:t>
            </a:r>
            <a:r>
              <a:rPr lang="en-US" dirty="0" smtClean="0"/>
              <a:t>2011 -- Lecture </a:t>
            </a:r>
            <a:r>
              <a:rPr lang="en-US" dirty="0" smtClean="0"/>
              <a:t>#</a:t>
            </a:r>
            <a:r>
              <a:rPr lang="en-US" dirty="0" smtClean="0"/>
              <a:t>20</a:t>
            </a:r>
            <a:r>
              <a:rPr lang="en-US" dirty="0" smtClean="0"/>
              <a:t>	</a:t>
            </a:r>
            <a:endParaRPr lang="en-US" dirty="0"/>
          </a:p>
        </p:txBody>
      </p:sp>
    </p:spTree>
    <p:extLst>
      <p:ext uri="{BB962C8B-B14F-4D97-AF65-F5344CB8AC3E}">
        <p14:creationId xmlns:p14="http://schemas.microsoft.com/office/powerpoint/2010/main" val="20295528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rtlCol="0"/>
          <a:lstStyle/>
          <a:p>
            <a:pPr fontAlgn="auto">
              <a:spcBef>
                <a:spcPts val="0"/>
              </a:spcBef>
              <a:spcAft>
                <a:spcPts val="0"/>
              </a:spcAft>
              <a:defRPr/>
            </a:pPr>
            <a:fld id="{5DFB12FB-ACBE-C545-9873-0B0124575122}" type="datetime1">
              <a:rPr lang="en-US" smtClean="0">
                <a:solidFill>
                  <a:schemeClr val="tx1">
                    <a:tint val="75000"/>
                  </a:schemeClr>
                </a:solidFill>
                <a:latin typeface="+mn-lt"/>
                <a:ea typeface="+mn-ea"/>
                <a:cs typeface="+mn-cs"/>
              </a:rPr>
              <a:pPr fontAlgn="auto">
                <a:spcBef>
                  <a:spcPts val="0"/>
                </a:spcBef>
                <a:spcAft>
                  <a:spcPts val="0"/>
                </a:spcAft>
                <a:defRPr/>
              </a:pPr>
              <a:t>10/12/11</a:t>
            </a:fld>
            <a:endParaRPr lang="en-US" smtClean="0">
              <a:solidFill>
                <a:schemeClr val="tx1">
                  <a:tint val="75000"/>
                </a:schemeClr>
              </a:solidFill>
              <a:latin typeface="+mn-lt"/>
              <a:ea typeface="+mn-ea"/>
              <a:cs typeface="+mn-cs"/>
            </a:endParaRPr>
          </a:p>
        </p:txBody>
      </p:sp>
      <p:sp>
        <p:nvSpPr>
          <p:cNvPr id="41988" name="Slide Number Placeholder 5"/>
          <p:cNvSpPr>
            <a:spLocks noGrp="1"/>
          </p:cNvSpPr>
          <p:nvPr>
            <p:ph type="sldNum" sz="quarter" idx="12"/>
          </p:nvPr>
        </p:nvSpPr>
        <p:spPr bwMode="auto">
          <a:noFill/>
          <a:ln>
            <a:miter lim="800000"/>
            <a:headEnd/>
            <a:tailEnd/>
          </a:ln>
        </p:spPr>
        <p:txBody>
          <a:bodyPr/>
          <a:lstStyle/>
          <a:p>
            <a:fld id="{2DB37B87-1492-C04D-B18D-9333A183A08E}" type="slidenum">
              <a:rPr lang="en-US"/>
              <a:pPr/>
              <a:t>5</a:t>
            </a:fld>
            <a:endParaRPr lang="en-US"/>
          </a:p>
        </p:txBody>
      </p:sp>
      <p:sp>
        <p:nvSpPr>
          <p:cNvPr id="41989" name="Rectangle 2"/>
          <p:cNvSpPr>
            <a:spLocks noGrp="1" noChangeArrowheads="1"/>
          </p:cNvSpPr>
          <p:nvPr>
            <p:ph type="title"/>
          </p:nvPr>
        </p:nvSpPr>
        <p:spPr/>
        <p:txBody>
          <a:bodyPr/>
          <a:lstStyle/>
          <a:p>
            <a:pPr eaLnBrk="1" hangingPunct="1"/>
            <a:r>
              <a:rPr lang="en-US" sz="4000" dirty="0"/>
              <a:t>Intel</a:t>
            </a:r>
            <a:r>
              <a:rPr lang="en-US" sz="4000" dirty="0" smtClean="0"/>
              <a:t> SSE </a:t>
            </a:r>
            <a:r>
              <a:rPr lang="en-US" sz="4000" dirty="0" err="1"/>
              <a:t>Intrinsics</a:t>
            </a:r>
            <a:endParaRPr lang="en-US" sz="4000" dirty="0"/>
          </a:p>
        </p:txBody>
      </p:sp>
      <p:sp>
        <p:nvSpPr>
          <p:cNvPr id="41990" name="Rectangle 3"/>
          <p:cNvSpPr>
            <a:spLocks noGrp="1" noChangeArrowheads="1"/>
          </p:cNvSpPr>
          <p:nvPr>
            <p:ph type="body" idx="1"/>
          </p:nvPr>
        </p:nvSpPr>
        <p:spPr/>
        <p:txBody>
          <a:bodyPr/>
          <a:lstStyle/>
          <a:p>
            <a:pPr eaLnBrk="1" hangingPunct="1"/>
            <a:r>
              <a:rPr lang="en-US" sz="2800" dirty="0"/>
              <a:t>Intrinsics are</a:t>
            </a:r>
            <a:r>
              <a:rPr lang="en-US" sz="2800" dirty="0" smtClean="0"/>
              <a:t> C </a:t>
            </a:r>
            <a:r>
              <a:rPr lang="en-US" sz="2800" dirty="0"/>
              <a:t>functions and procedures </a:t>
            </a:r>
            <a:r>
              <a:rPr lang="en-US" sz="2800" dirty="0" smtClean="0"/>
              <a:t>for putting in assembly language, including SSE </a:t>
            </a:r>
            <a:r>
              <a:rPr lang="en-US" sz="2800" dirty="0"/>
              <a:t>instructions</a:t>
            </a:r>
          </a:p>
          <a:p>
            <a:pPr lvl="1" eaLnBrk="1" hangingPunct="1"/>
            <a:r>
              <a:rPr lang="en-US" sz="2400" dirty="0"/>
              <a:t>With </a:t>
            </a:r>
            <a:r>
              <a:rPr lang="en-US" sz="2400" dirty="0" smtClean="0"/>
              <a:t>intrinsics</a:t>
            </a:r>
            <a:r>
              <a:rPr lang="en-US" sz="2400" dirty="0"/>
              <a:t>,</a:t>
            </a:r>
            <a:r>
              <a:rPr lang="en-US" sz="2400" dirty="0" smtClean="0"/>
              <a:t> can </a:t>
            </a:r>
            <a:r>
              <a:rPr lang="en-US" sz="2400" dirty="0"/>
              <a:t>program using these instructions </a:t>
            </a:r>
            <a:r>
              <a:rPr lang="en-US" sz="2400" dirty="0" smtClean="0"/>
              <a:t>indirectly</a:t>
            </a:r>
          </a:p>
          <a:p>
            <a:pPr lvl="1" eaLnBrk="1" hangingPunct="1"/>
            <a:r>
              <a:rPr lang="en-US" sz="2400" dirty="0" smtClean="0"/>
              <a:t>One</a:t>
            </a:r>
            <a:r>
              <a:rPr lang="en-US" sz="2400" dirty="0"/>
              <a:t>-to-one correspondence between</a:t>
            </a:r>
            <a:r>
              <a:rPr lang="en-US" sz="2400" dirty="0" smtClean="0"/>
              <a:t> SSE </a:t>
            </a:r>
            <a:r>
              <a:rPr lang="en-US" sz="2400" dirty="0"/>
              <a:t>instructions and </a:t>
            </a:r>
            <a:r>
              <a:rPr lang="en-US" sz="2400" dirty="0" smtClean="0"/>
              <a:t>intrinsics</a:t>
            </a:r>
          </a:p>
          <a:p>
            <a:pPr lvl="1" eaLnBrk="1" hangingPunct="1"/>
            <a:endParaRPr lang="en-US" sz="2400" dirty="0" smtClean="0"/>
          </a:p>
        </p:txBody>
      </p:sp>
      <p:sp>
        <p:nvSpPr>
          <p:cNvPr id="8" name="Footer Placeholder 7"/>
          <p:cNvSpPr>
            <a:spLocks noGrp="1"/>
          </p:cNvSpPr>
          <p:nvPr>
            <p:ph type="ftr" sz="quarter" idx="11"/>
          </p:nvPr>
        </p:nvSpPr>
        <p:spPr>
          <a:xfrm>
            <a:off x="3124200" y="6389340"/>
            <a:ext cx="2895600" cy="365125"/>
          </a:xfrm>
        </p:spPr>
        <p:txBody>
          <a:bodyPr/>
          <a:lstStyle/>
          <a:p>
            <a:r>
              <a:rPr lang="en-US" dirty="0" smtClean="0"/>
              <a:t>Fall </a:t>
            </a:r>
            <a:r>
              <a:rPr lang="en-US" dirty="0" smtClean="0"/>
              <a:t>2011 -- Lecture </a:t>
            </a:r>
            <a:r>
              <a:rPr lang="en-US" dirty="0" smtClean="0"/>
              <a:t>#</a:t>
            </a:r>
            <a:r>
              <a:rPr lang="en-US" dirty="0" smtClean="0"/>
              <a:t>20</a:t>
            </a:r>
            <a:r>
              <a:rPr lang="en-US" dirty="0" smtClean="0"/>
              <a:t>	</a:t>
            </a:r>
            <a:endParaRPr lang="en-US" dirty="0"/>
          </a:p>
        </p:txBody>
      </p:sp>
    </p:spTree>
    <p:extLst>
      <p:ext uri="{BB962C8B-B14F-4D97-AF65-F5344CB8AC3E}">
        <p14:creationId xmlns:p14="http://schemas.microsoft.com/office/powerpoint/2010/main" val="27807021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Example SSE </a:t>
            </a:r>
            <a:r>
              <a:rPr lang="en-US" dirty="0" err="1" smtClean="0"/>
              <a:t>Intrinsics</a:t>
            </a:r>
            <a:endParaRPr lang="en-US" dirty="0"/>
          </a:p>
        </p:txBody>
      </p:sp>
      <p:sp>
        <p:nvSpPr>
          <p:cNvPr id="10" name="Content Placeholder 9"/>
          <p:cNvSpPr>
            <a:spLocks noGrp="1"/>
          </p:cNvSpPr>
          <p:nvPr>
            <p:ph idx="1"/>
          </p:nvPr>
        </p:nvSpPr>
        <p:spPr/>
        <p:txBody>
          <a:bodyPr>
            <a:normAutofit fontScale="70000" lnSpcReduction="20000"/>
          </a:bodyPr>
          <a:lstStyle/>
          <a:p>
            <a:pPr marL="201613" indent="-201613">
              <a:spcBef>
                <a:spcPts val="4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solidFill>
                  <a:srgbClr val="000000"/>
                </a:solidFill>
              </a:rPr>
              <a:t>Vector data type:</a:t>
            </a:r>
          </a:p>
          <a:p>
            <a:pPr marL="201613" indent="-201613">
              <a:spcBef>
                <a:spcPts val="450"/>
              </a:spcBef>
              <a:buClr>
                <a:srgbClr val="0536D2"/>
              </a:buClr>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solidFill>
                  <a:srgbClr val="0536D2"/>
                </a:solidFill>
              </a:rPr>
              <a:t>		_m128d</a:t>
            </a:r>
          </a:p>
          <a:p>
            <a:pPr marL="201613" indent="-201613">
              <a:spcBef>
                <a:spcPts val="4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solidFill>
                  <a:srgbClr val="000000"/>
                </a:solidFill>
              </a:rPr>
              <a:t>Load and store operations:</a:t>
            </a:r>
          </a:p>
          <a:p>
            <a:pPr marL="201613" indent="-201613">
              <a:spcBef>
                <a:spcPts val="450"/>
              </a:spcBef>
              <a:buClr>
                <a:srgbClr val="0536D2"/>
              </a:buClr>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solidFill>
                  <a:srgbClr val="0536D2"/>
                </a:solidFill>
              </a:rPr>
              <a:t>		_</a:t>
            </a:r>
            <a:r>
              <a:rPr lang="en-US" dirty="0" err="1" smtClean="0">
                <a:solidFill>
                  <a:srgbClr val="0536D2"/>
                </a:solidFill>
              </a:rPr>
              <a:t>mm_load_pd</a:t>
            </a:r>
            <a:r>
              <a:rPr lang="en-US" dirty="0" smtClean="0">
                <a:solidFill>
                  <a:srgbClr val="0536D2"/>
                </a:solidFill>
              </a:rPr>
              <a:t>		MOVAPD/aligned, packed double</a:t>
            </a:r>
          </a:p>
          <a:p>
            <a:pPr marL="201613" indent="-201613">
              <a:spcBef>
                <a:spcPts val="450"/>
              </a:spcBef>
              <a:buClr>
                <a:srgbClr val="0536D2"/>
              </a:buClr>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solidFill>
                  <a:srgbClr val="0536D2"/>
                </a:solidFill>
              </a:rPr>
              <a:t>		_</a:t>
            </a:r>
            <a:r>
              <a:rPr lang="en-US" dirty="0" err="1" smtClean="0">
                <a:solidFill>
                  <a:srgbClr val="0536D2"/>
                </a:solidFill>
              </a:rPr>
              <a:t>mm_store_pd</a:t>
            </a:r>
            <a:r>
              <a:rPr lang="en-US" dirty="0" smtClean="0">
                <a:solidFill>
                  <a:srgbClr val="0536D2"/>
                </a:solidFill>
              </a:rPr>
              <a:t>		MOVAPD/aligned, packed double</a:t>
            </a:r>
          </a:p>
          <a:p>
            <a:pPr marL="201613" indent="-201613">
              <a:spcBef>
                <a:spcPts val="450"/>
              </a:spcBef>
              <a:buClr>
                <a:srgbClr val="0536D2"/>
              </a:buClr>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solidFill>
                  <a:srgbClr val="0536D2"/>
                </a:solidFill>
              </a:rPr>
              <a:t>		_</a:t>
            </a:r>
            <a:r>
              <a:rPr lang="en-US" dirty="0" err="1" smtClean="0">
                <a:solidFill>
                  <a:srgbClr val="0536D2"/>
                </a:solidFill>
              </a:rPr>
              <a:t>mm_loadu_pd</a:t>
            </a:r>
            <a:r>
              <a:rPr lang="en-US" dirty="0" smtClean="0">
                <a:solidFill>
                  <a:srgbClr val="0536D2"/>
                </a:solidFill>
              </a:rPr>
              <a:t>		MOVUPD/unaligned, packed double</a:t>
            </a:r>
          </a:p>
          <a:p>
            <a:pPr marL="201613" indent="-201613">
              <a:spcBef>
                <a:spcPts val="450"/>
              </a:spcBef>
              <a:buClr>
                <a:srgbClr val="0536D2"/>
              </a:buClr>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solidFill>
                  <a:srgbClr val="0536D2"/>
                </a:solidFill>
              </a:rPr>
              <a:t>		_</a:t>
            </a:r>
            <a:r>
              <a:rPr lang="en-US" dirty="0" err="1" smtClean="0">
                <a:solidFill>
                  <a:srgbClr val="0536D2"/>
                </a:solidFill>
              </a:rPr>
              <a:t>mm_storeu_pd</a:t>
            </a:r>
            <a:r>
              <a:rPr lang="en-US" dirty="0" smtClean="0">
                <a:solidFill>
                  <a:srgbClr val="0536D2"/>
                </a:solidFill>
              </a:rPr>
              <a:t>	MOVUPD/unaligned, packed double</a:t>
            </a:r>
          </a:p>
          <a:p>
            <a:pPr marL="201613" indent="-201613">
              <a:spcBef>
                <a:spcPts val="4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solidFill>
                  <a:srgbClr val="000000"/>
                </a:solidFill>
              </a:rPr>
              <a:t>Load and broadcast across vector</a:t>
            </a:r>
          </a:p>
          <a:p>
            <a:pPr marL="201613" indent="-201613">
              <a:spcBef>
                <a:spcPts val="450"/>
              </a:spcBef>
              <a:buClr>
                <a:srgbClr val="0536D2"/>
              </a:buClr>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solidFill>
                  <a:srgbClr val="0536D2"/>
                </a:solidFill>
              </a:rPr>
              <a:t>		_mm_load1_pd		MOVSD + shuffling/duplicating</a:t>
            </a:r>
          </a:p>
          <a:p>
            <a:pPr marL="201613" indent="-201613">
              <a:spcBef>
                <a:spcPts val="4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solidFill>
                  <a:srgbClr val="000000"/>
                </a:solidFill>
              </a:rPr>
              <a:t>Arithmetic:</a:t>
            </a:r>
          </a:p>
          <a:p>
            <a:pPr marL="201613" indent="-201613">
              <a:spcBef>
                <a:spcPts val="450"/>
              </a:spcBef>
              <a:buClr>
                <a:srgbClr val="0536D2"/>
              </a:buClr>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solidFill>
                  <a:srgbClr val="0536D2"/>
                </a:solidFill>
              </a:rPr>
              <a:t>		_</a:t>
            </a:r>
            <a:r>
              <a:rPr lang="en-US" dirty="0" err="1" smtClean="0">
                <a:solidFill>
                  <a:srgbClr val="0536D2"/>
                </a:solidFill>
              </a:rPr>
              <a:t>mm_add_pd</a:t>
            </a:r>
            <a:r>
              <a:rPr lang="en-US" dirty="0" smtClean="0">
                <a:solidFill>
                  <a:srgbClr val="0536D2"/>
                </a:solidFill>
              </a:rPr>
              <a:t>		ADDPD/add, packed double	</a:t>
            </a:r>
          </a:p>
          <a:p>
            <a:pPr marL="201613" indent="-201613">
              <a:spcBef>
                <a:spcPts val="450"/>
              </a:spcBef>
              <a:buClr>
                <a:srgbClr val="0536D2"/>
              </a:buClr>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solidFill>
                  <a:srgbClr val="0536D2"/>
                </a:solidFill>
              </a:rPr>
              <a:t>		_</a:t>
            </a:r>
            <a:r>
              <a:rPr lang="en-US" dirty="0" err="1" smtClean="0">
                <a:solidFill>
                  <a:srgbClr val="0536D2"/>
                </a:solidFill>
              </a:rPr>
              <a:t>mm_mul_pd</a:t>
            </a:r>
            <a:r>
              <a:rPr lang="en-US" dirty="0" smtClean="0">
                <a:solidFill>
                  <a:srgbClr val="0536D2"/>
                </a:solidFill>
              </a:rPr>
              <a:t>		MULPD/multiple, packed double</a:t>
            </a:r>
          </a:p>
          <a:p>
            <a:endParaRPr lang="en-US" dirty="0"/>
          </a:p>
        </p:txBody>
      </p:sp>
      <p:sp>
        <p:nvSpPr>
          <p:cNvPr id="8" name="Date Placeholder 7"/>
          <p:cNvSpPr>
            <a:spLocks noGrp="1"/>
          </p:cNvSpPr>
          <p:nvPr>
            <p:ph type="dt" sz="half" idx="10"/>
          </p:nvPr>
        </p:nvSpPr>
        <p:spPr/>
        <p:txBody>
          <a:bodyPr/>
          <a:lstStyle/>
          <a:p>
            <a:fld id="{3549F334-16BB-6449-A175-67A5100A2A69}" type="datetime1">
              <a:rPr lang="en-US" smtClean="0"/>
              <a:pPr/>
              <a:t>10/12/11</a:t>
            </a:fld>
            <a:endParaRPr lang="en-US"/>
          </a:p>
        </p:txBody>
      </p:sp>
      <p:sp>
        <p:nvSpPr>
          <p:cNvPr id="9" name="Slide Number Placeholder 8"/>
          <p:cNvSpPr>
            <a:spLocks noGrp="1"/>
          </p:cNvSpPr>
          <p:nvPr>
            <p:ph type="sldNum" sz="quarter" idx="12"/>
          </p:nvPr>
        </p:nvSpPr>
        <p:spPr/>
        <p:txBody>
          <a:bodyPr/>
          <a:lstStyle/>
          <a:p>
            <a:fld id="{3CC63E4C-4642-794D-A2FD-70F6B81535F5}" type="slidenum">
              <a:rPr lang="en-US" smtClean="0"/>
              <a:pPr/>
              <a:t>6</a:t>
            </a:fld>
            <a:endParaRPr lang="en-US"/>
          </a:p>
        </p:txBody>
      </p:sp>
      <p:sp>
        <p:nvSpPr>
          <p:cNvPr id="12" name="TextBox 11"/>
          <p:cNvSpPr txBox="1"/>
          <p:nvPr/>
        </p:nvSpPr>
        <p:spPr>
          <a:xfrm>
            <a:off x="4192556" y="1143918"/>
            <a:ext cx="4141729" cy="461665"/>
          </a:xfrm>
          <a:prstGeom prst="rect">
            <a:avLst/>
          </a:prstGeom>
          <a:noFill/>
        </p:spPr>
        <p:txBody>
          <a:bodyPr wrap="none" rtlCol="0">
            <a:spAutoFit/>
          </a:bodyPr>
          <a:lstStyle/>
          <a:p>
            <a:r>
              <a:rPr lang="en-US" sz="2400" dirty="0" smtClean="0"/>
              <a:t>Corresponding SSE instructions:</a:t>
            </a:r>
            <a:endParaRPr lang="en-US" sz="2400" dirty="0"/>
          </a:p>
        </p:txBody>
      </p:sp>
      <p:sp>
        <p:nvSpPr>
          <p:cNvPr id="13" name="TextBox 12"/>
          <p:cNvSpPr txBox="1"/>
          <p:nvPr/>
        </p:nvSpPr>
        <p:spPr>
          <a:xfrm>
            <a:off x="569934" y="1143918"/>
            <a:ext cx="1507444" cy="461665"/>
          </a:xfrm>
          <a:prstGeom prst="rect">
            <a:avLst/>
          </a:prstGeom>
          <a:noFill/>
        </p:spPr>
        <p:txBody>
          <a:bodyPr wrap="none" rtlCol="0">
            <a:spAutoFit/>
          </a:bodyPr>
          <a:lstStyle/>
          <a:p>
            <a:r>
              <a:rPr lang="en-US" sz="2400" dirty="0" err="1" smtClean="0"/>
              <a:t>Instrinsics</a:t>
            </a:r>
            <a:r>
              <a:rPr lang="en-US" sz="2400" dirty="0" smtClean="0"/>
              <a:t>:</a:t>
            </a:r>
            <a:endParaRPr lang="en-US" sz="2400" dirty="0"/>
          </a:p>
        </p:txBody>
      </p:sp>
      <p:sp>
        <p:nvSpPr>
          <p:cNvPr id="11" name="Footer Placeholder 7"/>
          <p:cNvSpPr>
            <a:spLocks noGrp="1"/>
          </p:cNvSpPr>
          <p:nvPr>
            <p:ph type="ftr" sz="quarter" idx="11"/>
          </p:nvPr>
        </p:nvSpPr>
        <p:spPr>
          <a:xfrm>
            <a:off x="3124200" y="6389340"/>
            <a:ext cx="2895600" cy="365125"/>
          </a:xfrm>
        </p:spPr>
        <p:txBody>
          <a:bodyPr/>
          <a:lstStyle/>
          <a:p>
            <a:r>
              <a:rPr lang="en-US" dirty="0" smtClean="0"/>
              <a:t>Fall </a:t>
            </a:r>
            <a:r>
              <a:rPr lang="en-US" dirty="0" smtClean="0"/>
              <a:t>2011 -- Lecture </a:t>
            </a:r>
            <a:r>
              <a:rPr lang="en-US" dirty="0" smtClean="0"/>
              <a:t>#</a:t>
            </a:r>
            <a:r>
              <a:rPr lang="en-US" dirty="0" smtClean="0"/>
              <a:t>20</a:t>
            </a:r>
            <a:r>
              <a:rPr lang="en-US" dirty="0" smtClean="0"/>
              <a:t>	</a:t>
            </a:r>
            <a:endParaRPr lang="en-US" dirty="0"/>
          </a:p>
        </p:txBody>
      </p:sp>
    </p:spTree>
    <p:extLst>
      <p:ext uri="{BB962C8B-B14F-4D97-AF65-F5344CB8AC3E}">
        <p14:creationId xmlns:p14="http://schemas.microsoft.com/office/powerpoint/2010/main" val="171609811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r>
              <a:rPr lang="en-US" dirty="0" smtClean="0"/>
              <a:t>: 2 x 2 Matrix Multiply</a:t>
            </a:r>
            <a:endParaRPr lang="en-US" dirty="0"/>
          </a:p>
        </p:txBody>
      </p:sp>
      <p:sp>
        <p:nvSpPr>
          <p:cNvPr id="4" name="Date Placeholder 3"/>
          <p:cNvSpPr>
            <a:spLocks noGrp="1"/>
          </p:cNvSpPr>
          <p:nvPr>
            <p:ph type="dt" sz="half" idx="10"/>
          </p:nvPr>
        </p:nvSpPr>
        <p:spPr/>
        <p:txBody>
          <a:bodyPr/>
          <a:lstStyle/>
          <a:p>
            <a:fld id="{DEA56EBF-B3B4-F149-860D-3EE122C87B99}" type="datetime1">
              <a:rPr lang="en-US" smtClean="0"/>
              <a:pPr/>
              <a:t>10/12/11</a:t>
            </a:fld>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7</a:t>
            </a:fld>
            <a:endParaRPr lang="en-US"/>
          </a:p>
        </p:txBody>
      </p:sp>
      <p:grpSp>
        <p:nvGrpSpPr>
          <p:cNvPr id="12" name="Group 64"/>
          <p:cNvGrpSpPr/>
          <p:nvPr/>
        </p:nvGrpSpPr>
        <p:grpSpPr>
          <a:xfrm>
            <a:off x="2328333" y="1893910"/>
            <a:ext cx="4187363" cy="1382590"/>
            <a:chOff x="3759200" y="3947071"/>
            <a:chExt cx="4187363" cy="1382590"/>
          </a:xfrm>
        </p:grpSpPr>
        <p:sp>
          <p:nvSpPr>
            <p:cNvPr id="66" name="TextBox 65"/>
            <p:cNvSpPr txBox="1"/>
            <p:nvPr/>
          </p:nvSpPr>
          <p:spPr>
            <a:xfrm>
              <a:off x="3759200" y="4165600"/>
              <a:ext cx="4187363" cy="830997"/>
            </a:xfrm>
            <a:prstGeom prst="rect">
              <a:avLst/>
            </a:prstGeom>
            <a:noFill/>
          </p:spPr>
          <p:txBody>
            <a:bodyPr wrap="none" rtlCol="0">
              <a:spAutoFit/>
            </a:bodyPr>
            <a:lstStyle/>
            <a:p>
              <a:r>
                <a:rPr lang="en-US" sz="3200" dirty="0" err="1" smtClean="0"/>
                <a:t>C</a:t>
              </a:r>
              <a:r>
                <a:rPr lang="en-US" sz="3200" baseline="-25000" dirty="0" err="1" smtClean="0"/>
                <a:t>i,j</a:t>
              </a:r>
              <a:r>
                <a:rPr lang="en-US" sz="3200" dirty="0" smtClean="0"/>
                <a:t> = (</a:t>
              </a:r>
              <a:r>
                <a:rPr lang="en-US" sz="3200" dirty="0" err="1" smtClean="0"/>
                <a:t>A×B)</a:t>
              </a:r>
              <a:r>
                <a:rPr lang="en-US" sz="3200" baseline="-25000" dirty="0" err="1" smtClean="0"/>
                <a:t>i,j</a:t>
              </a:r>
              <a:r>
                <a:rPr lang="en-US" sz="3200" dirty="0" smtClean="0"/>
                <a:t> = </a:t>
              </a:r>
              <a:r>
                <a:rPr lang="en-US" sz="4800" dirty="0" smtClean="0"/>
                <a:t>∑</a:t>
              </a:r>
              <a:r>
                <a:rPr lang="en-US" sz="3200" dirty="0" smtClean="0"/>
                <a:t> </a:t>
              </a:r>
              <a:r>
                <a:rPr lang="en-US" sz="3200" dirty="0" err="1" smtClean="0"/>
                <a:t>A</a:t>
              </a:r>
              <a:r>
                <a:rPr lang="en-US" sz="3200" baseline="-25000" dirty="0" err="1" smtClean="0"/>
                <a:t>i,k</a:t>
              </a:r>
              <a:r>
                <a:rPr lang="en-US" sz="3200" dirty="0" smtClean="0"/>
                <a:t>× </a:t>
              </a:r>
              <a:r>
                <a:rPr lang="en-US" sz="3200" dirty="0" err="1" smtClean="0"/>
                <a:t>B</a:t>
              </a:r>
              <a:r>
                <a:rPr lang="en-US" sz="3200" baseline="-25000" dirty="0" err="1" smtClean="0"/>
                <a:t>k,j</a:t>
              </a:r>
              <a:endParaRPr lang="en-US" sz="3200" baseline="-25000" dirty="0"/>
            </a:p>
          </p:txBody>
        </p:sp>
        <p:sp>
          <p:nvSpPr>
            <p:cNvPr id="67" name="Rectangle 66"/>
            <p:cNvSpPr/>
            <p:nvPr/>
          </p:nvSpPr>
          <p:spPr>
            <a:xfrm>
              <a:off x="6111199" y="3947071"/>
              <a:ext cx="475868" cy="523220"/>
            </a:xfrm>
            <a:prstGeom prst="rect">
              <a:avLst/>
            </a:prstGeom>
          </p:spPr>
          <p:txBody>
            <a:bodyPr wrap="square">
              <a:spAutoFit/>
            </a:bodyPr>
            <a:lstStyle/>
            <a:p>
              <a:r>
                <a:rPr lang="en-US" sz="2800" dirty="0" smtClean="0"/>
                <a:t>2</a:t>
              </a:r>
              <a:endParaRPr lang="en-US" sz="2800" dirty="0"/>
            </a:p>
          </p:txBody>
        </p:sp>
        <p:sp>
          <p:nvSpPr>
            <p:cNvPr id="68" name="Rectangle 67"/>
            <p:cNvSpPr/>
            <p:nvPr/>
          </p:nvSpPr>
          <p:spPr>
            <a:xfrm>
              <a:off x="5899531" y="4806441"/>
              <a:ext cx="1288668" cy="523220"/>
            </a:xfrm>
            <a:prstGeom prst="rect">
              <a:avLst/>
            </a:prstGeom>
          </p:spPr>
          <p:txBody>
            <a:bodyPr wrap="square">
              <a:spAutoFit/>
            </a:bodyPr>
            <a:lstStyle/>
            <a:p>
              <a:r>
                <a:rPr lang="en-US" sz="2800" dirty="0" err="1" smtClean="0"/>
                <a:t>k</a:t>
              </a:r>
              <a:r>
                <a:rPr lang="en-US" sz="2800" dirty="0" smtClean="0"/>
                <a:t> = 1</a:t>
              </a:r>
              <a:endParaRPr lang="en-US" sz="2800" dirty="0"/>
            </a:p>
          </p:txBody>
        </p:sp>
      </p:grpSp>
      <p:sp>
        <p:nvSpPr>
          <p:cNvPr id="69" name="TextBox 68"/>
          <p:cNvSpPr txBox="1"/>
          <p:nvPr/>
        </p:nvSpPr>
        <p:spPr>
          <a:xfrm>
            <a:off x="228600" y="1739900"/>
            <a:ext cx="3823132" cy="461665"/>
          </a:xfrm>
          <a:prstGeom prst="rect">
            <a:avLst/>
          </a:prstGeom>
          <a:noFill/>
        </p:spPr>
        <p:txBody>
          <a:bodyPr wrap="none" rtlCol="0">
            <a:spAutoFit/>
          </a:bodyPr>
          <a:lstStyle/>
          <a:p>
            <a:r>
              <a:rPr lang="en-US" sz="2400" dirty="0" smtClean="0"/>
              <a:t>Definition of Matrix Multiply:</a:t>
            </a:r>
            <a:endParaRPr lang="en-US" sz="2400" dirty="0"/>
          </a:p>
        </p:txBody>
      </p:sp>
      <p:grpSp>
        <p:nvGrpSpPr>
          <p:cNvPr id="55" name="Group 54"/>
          <p:cNvGrpSpPr/>
          <p:nvPr/>
        </p:nvGrpSpPr>
        <p:grpSpPr>
          <a:xfrm>
            <a:off x="364204" y="3277710"/>
            <a:ext cx="8521861" cy="1480304"/>
            <a:chOff x="364204" y="3277710"/>
            <a:chExt cx="8521861" cy="1480304"/>
          </a:xfrm>
        </p:grpSpPr>
        <p:grpSp>
          <p:nvGrpSpPr>
            <p:cNvPr id="3" name="Group 24"/>
            <p:cNvGrpSpPr/>
            <p:nvPr/>
          </p:nvGrpSpPr>
          <p:grpSpPr>
            <a:xfrm>
              <a:off x="364204" y="3277710"/>
              <a:ext cx="127170" cy="1422400"/>
              <a:chOff x="3416130" y="1994694"/>
              <a:chExt cx="127170" cy="1422400"/>
            </a:xfrm>
          </p:grpSpPr>
          <p:cxnSp>
            <p:nvCxnSpPr>
              <p:cNvPr id="18" name="Straight Connector 17"/>
              <p:cNvCxnSpPr/>
              <p:nvPr/>
            </p:nvCxnSpPr>
            <p:spPr>
              <a:xfrm rot="5400000">
                <a:off x="2717800" y="2705100"/>
                <a:ext cx="1422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10800000">
                <a:off x="3416130" y="2006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10800000">
                <a:off x="3416130" y="3403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7" name="Group 25"/>
            <p:cNvGrpSpPr/>
            <p:nvPr/>
          </p:nvGrpSpPr>
          <p:grpSpPr>
            <a:xfrm flipH="1">
              <a:off x="1748504" y="3277710"/>
              <a:ext cx="127170" cy="1422400"/>
              <a:chOff x="3416130" y="1994694"/>
              <a:chExt cx="127170" cy="1422400"/>
            </a:xfrm>
          </p:grpSpPr>
          <p:cxnSp>
            <p:nvCxnSpPr>
              <p:cNvPr id="27" name="Straight Connector 26"/>
              <p:cNvCxnSpPr/>
              <p:nvPr/>
            </p:nvCxnSpPr>
            <p:spPr>
              <a:xfrm rot="5400000">
                <a:off x="2717800" y="2705100"/>
                <a:ext cx="1422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10800000">
                <a:off x="3416130" y="2006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10800000">
                <a:off x="3416130" y="3403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30" name="TextBox 29"/>
            <p:cNvSpPr txBox="1"/>
            <p:nvPr/>
          </p:nvSpPr>
          <p:spPr>
            <a:xfrm>
              <a:off x="415174" y="3340416"/>
              <a:ext cx="512618" cy="369332"/>
            </a:xfrm>
            <a:prstGeom prst="rect">
              <a:avLst/>
            </a:prstGeom>
            <a:noFill/>
          </p:spPr>
          <p:txBody>
            <a:bodyPr wrap="none" rtlCol="0">
              <a:spAutoFit/>
            </a:bodyPr>
            <a:lstStyle/>
            <a:p>
              <a:r>
                <a:rPr lang="en-US" dirty="0" smtClean="0"/>
                <a:t>A</a:t>
              </a:r>
              <a:r>
                <a:rPr lang="en-US" baseline="-25000" dirty="0" smtClean="0"/>
                <a:t>1,1</a:t>
              </a:r>
              <a:endParaRPr lang="en-US" baseline="-25000" dirty="0"/>
            </a:p>
          </p:txBody>
        </p:sp>
        <p:sp>
          <p:nvSpPr>
            <p:cNvPr id="31" name="TextBox 30"/>
            <p:cNvSpPr txBox="1"/>
            <p:nvPr/>
          </p:nvSpPr>
          <p:spPr>
            <a:xfrm>
              <a:off x="1215274" y="3353116"/>
              <a:ext cx="512618" cy="369332"/>
            </a:xfrm>
            <a:prstGeom prst="rect">
              <a:avLst/>
            </a:prstGeom>
            <a:noFill/>
          </p:spPr>
          <p:txBody>
            <a:bodyPr wrap="none" rtlCol="0">
              <a:spAutoFit/>
            </a:bodyPr>
            <a:lstStyle/>
            <a:p>
              <a:r>
                <a:rPr lang="en-US" dirty="0" smtClean="0"/>
                <a:t>A</a:t>
              </a:r>
              <a:r>
                <a:rPr lang="en-US" baseline="-25000" dirty="0" smtClean="0"/>
                <a:t>1,2</a:t>
              </a:r>
              <a:endParaRPr lang="en-US" baseline="-25000" dirty="0"/>
            </a:p>
          </p:txBody>
        </p:sp>
        <p:sp>
          <p:nvSpPr>
            <p:cNvPr id="32" name="TextBox 31"/>
            <p:cNvSpPr txBox="1"/>
            <p:nvPr/>
          </p:nvSpPr>
          <p:spPr>
            <a:xfrm>
              <a:off x="440574" y="4178616"/>
              <a:ext cx="512618" cy="369332"/>
            </a:xfrm>
            <a:prstGeom prst="rect">
              <a:avLst/>
            </a:prstGeom>
            <a:noFill/>
          </p:spPr>
          <p:txBody>
            <a:bodyPr wrap="none" rtlCol="0">
              <a:spAutoFit/>
            </a:bodyPr>
            <a:lstStyle/>
            <a:p>
              <a:r>
                <a:rPr lang="en-US" dirty="0" smtClean="0"/>
                <a:t>A</a:t>
              </a:r>
              <a:r>
                <a:rPr lang="en-US" baseline="-25000" dirty="0" smtClean="0"/>
                <a:t>2,1</a:t>
              </a:r>
              <a:endParaRPr lang="en-US" baseline="-25000" dirty="0"/>
            </a:p>
          </p:txBody>
        </p:sp>
        <p:sp>
          <p:nvSpPr>
            <p:cNvPr id="33" name="TextBox 32"/>
            <p:cNvSpPr txBox="1"/>
            <p:nvPr/>
          </p:nvSpPr>
          <p:spPr>
            <a:xfrm>
              <a:off x="1240674" y="4191316"/>
              <a:ext cx="654859" cy="369332"/>
            </a:xfrm>
            <a:prstGeom prst="rect">
              <a:avLst/>
            </a:prstGeom>
            <a:noFill/>
          </p:spPr>
          <p:txBody>
            <a:bodyPr wrap="square" rtlCol="0">
              <a:spAutoFit/>
            </a:bodyPr>
            <a:lstStyle/>
            <a:p>
              <a:r>
                <a:rPr lang="en-US" dirty="0" smtClean="0"/>
                <a:t>A</a:t>
              </a:r>
              <a:r>
                <a:rPr lang="en-US" baseline="-25000" dirty="0" smtClean="0"/>
                <a:t>2,2</a:t>
              </a:r>
              <a:endParaRPr lang="en-US" baseline="-25000" dirty="0"/>
            </a:p>
          </p:txBody>
        </p:sp>
        <p:grpSp>
          <p:nvGrpSpPr>
            <p:cNvPr id="8" name="Group 33"/>
            <p:cNvGrpSpPr/>
            <p:nvPr/>
          </p:nvGrpSpPr>
          <p:grpSpPr>
            <a:xfrm>
              <a:off x="2269204" y="3290410"/>
              <a:ext cx="127170" cy="1422400"/>
              <a:chOff x="3416130" y="1994694"/>
              <a:chExt cx="127170" cy="1422400"/>
            </a:xfrm>
          </p:grpSpPr>
          <p:cxnSp>
            <p:nvCxnSpPr>
              <p:cNvPr id="35" name="Straight Connector 34"/>
              <p:cNvCxnSpPr/>
              <p:nvPr/>
            </p:nvCxnSpPr>
            <p:spPr>
              <a:xfrm rot="5400000">
                <a:off x="2717800" y="2705100"/>
                <a:ext cx="1422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rot="10800000">
                <a:off x="3416130" y="2006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rot="10800000">
                <a:off x="3416130" y="3403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9" name="Group 37"/>
            <p:cNvGrpSpPr/>
            <p:nvPr/>
          </p:nvGrpSpPr>
          <p:grpSpPr>
            <a:xfrm flipH="1">
              <a:off x="3653504" y="3290410"/>
              <a:ext cx="127170" cy="1422400"/>
              <a:chOff x="3416130" y="1994694"/>
              <a:chExt cx="127170" cy="1422400"/>
            </a:xfrm>
          </p:grpSpPr>
          <p:cxnSp>
            <p:nvCxnSpPr>
              <p:cNvPr id="39" name="Straight Connector 38"/>
              <p:cNvCxnSpPr/>
              <p:nvPr/>
            </p:nvCxnSpPr>
            <p:spPr>
              <a:xfrm rot="5400000">
                <a:off x="2717800" y="2705100"/>
                <a:ext cx="1422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rot="10800000">
                <a:off x="3416130" y="2006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rot="10800000">
                <a:off x="3416130" y="3403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42" name="TextBox 41"/>
            <p:cNvSpPr txBox="1"/>
            <p:nvPr/>
          </p:nvSpPr>
          <p:spPr>
            <a:xfrm>
              <a:off x="2320174" y="3353116"/>
              <a:ext cx="512618" cy="369332"/>
            </a:xfrm>
            <a:prstGeom prst="rect">
              <a:avLst/>
            </a:prstGeom>
            <a:noFill/>
          </p:spPr>
          <p:txBody>
            <a:bodyPr wrap="none" rtlCol="0">
              <a:spAutoFit/>
            </a:bodyPr>
            <a:lstStyle/>
            <a:p>
              <a:r>
                <a:rPr lang="en-US" dirty="0" smtClean="0"/>
                <a:t>B</a:t>
              </a:r>
              <a:r>
                <a:rPr lang="en-US" baseline="-25000" dirty="0" smtClean="0"/>
                <a:t>1,1</a:t>
              </a:r>
              <a:endParaRPr lang="en-US" baseline="-25000" dirty="0"/>
            </a:p>
          </p:txBody>
        </p:sp>
        <p:sp>
          <p:nvSpPr>
            <p:cNvPr id="43" name="TextBox 42"/>
            <p:cNvSpPr txBox="1"/>
            <p:nvPr/>
          </p:nvSpPr>
          <p:spPr>
            <a:xfrm>
              <a:off x="3120274" y="3365816"/>
              <a:ext cx="512618" cy="369332"/>
            </a:xfrm>
            <a:prstGeom prst="rect">
              <a:avLst/>
            </a:prstGeom>
            <a:noFill/>
          </p:spPr>
          <p:txBody>
            <a:bodyPr wrap="none" rtlCol="0">
              <a:spAutoFit/>
            </a:bodyPr>
            <a:lstStyle/>
            <a:p>
              <a:r>
                <a:rPr lang="en-US" dirty="0" smtClean="0"/>
                <a:t>B</a:t>
              </a:r>
              <a:r>
                <a:rPr lang="en-US" baseline="-25000" dirty="0" smtClean="0"/>
                <a:t>1,2</a:t>
              </a:r>
              <a:endParaRPr lang="en-US" baseline="-25000" dirty="0"/>
            </a:p>
          </p:txBody>
        </p:sp>
        <p:sp>
          <p:nvSpPr>
            <p:cNvPr id="44" name="TextBox 43"/>
            <p:cNvSpPr txBox="1"/>
            <p:nvPr/>
          </p:nvSpPr>
          <p:spPr>
            <a:xfrm>
              <a:off x="2345574" y="4191316"/>
              <a:ext cx="512618" cy="369332"/>
            </a:xfrm>
            <a:prstGeom prst="rect">
              <a:avLst/>
            </a:prstGeom>
            <a:noFill/>
          </p:spPr>
          <p:txBody>
            <a:bodyPr wrap="none" rtlCol="0">
              <a:spAutoFit/>
            </a:bodyPr>
            <a:lstStyle/>
            <a:p>
              <a:r>
                <a:rPr lang="en-US" dirty="0" smtClean="0"/>
                <a:t>B</a:t>
              </a:r>
              <a:r>
                <a:rPr lang="en-US" baseline="-25000" dirty="0" smtClean="0"/>
                <a:t>2,1</a:t>
              </a:r>
              <a:endParaRPr lang="en-US" baseline="-25000" dirty="0"/>
            </a:p>
          </p:txBody>
        </p:sp>
        <p:sp>
          <p:nvSpPr>
            <p:cNvPr id="45" name="TextBox 44"/>
            <p:cNvSpPr txBox="1"/>
            <p:nvPr/>
          </p:nvSpPr>
          <p:spPr>
            <a:xfrm>
              <a:off x="3145674" y="4204016"/>
              <a:ext cx="512618" cy="369332"/>
            </a:xfrm>
            <a:prstGeom prst="rect">
              <a:avLst/>
            </a:prstGeom>
            <a:noFill/>
          </p:spPr>
          <p:txBody>
            <a:bodyPr wrap="none" rtlCol="0">
              <a:spAutoFit/>
            </a:bodyPr>
            <a:lstStyle/>
            <a:p>
              <a:r>
                <a:rPr lang="en-US" dirty="0" smtClean="0"/>
                <a:t>B</a:t>
              </a:r>
              <a:r>
                <a:rPr lang="en-US" baseline="-25000" dirty="0" smtClean="0"/>
                <a:t>2,2</a:t>
              </a:r>
              <a:endParaRPr lang="en-US" baseline="-25000" dirty="0"/>
            </a:p>
          </p:txBody>
        </p:sp>
        <p:sp>
          <p:nvSpPr>
            <p:cNvPr id="46" name="TextBox 45"/>
            <p:cNvSpPr txBox="1"/>
            <p:nvPr/>
          </p:nvSpPr>
          <p:spPr>
            <a:xfrm>
              <a:off x="1909541" y="3801849"/>
              <a:ext cx="287258" cy="369332"/>
            </a:xfrm>
            <a:prstGeom prst="rect">
              <a:avLst/>
            </a:prstGeom>
            <a:noFill/>
          </p:spPr>
          <p:txBody>
            <a:bodyPr wrap="none" rtlCol="0">
              <a:spAutoFit/>
            </a:bodyPr>
            <a:lstStyle/>
            <a:p>
              <a:r>
                <a:rPr lang="en-US" dirty="0" err="1" smtClean="0"/>
                <a:t>x</a:t>
              </a:r>
              <a:endParaRPr lang="en-US" baseline="-25000" dirty="0"/>
            </a:p>
          </p:txBody>
        </p:sp>
        <p:grpSp>
          <p:nvGrpSpPr>
            <p:cNvPr id="10" name="Group 33"/>
            <p:cNvGrpSpPr/>
            <p:nvPr/>
          </p:nvGrpSpPr>
          <p:grpSpPr>
            <a:xfrm>
              <a:off x="4085304" y="3303110"/>
              <a:ext cx="127170" cy="1422400"/>
              <a:chOff x="3416130" y="1994694"/>
              <a:chExt cx="127170" cy="1422400"/>
            </a:xfrm>
          </p:grpSpPr>
          <p:cxnSp>
            <p:nvCxnSpPr>
              <p:cNvPr id="52" name="Straight Connector 51"/>
              <p:cNvCxnSpPr/>
              <p:nvPr/>
            </p:nvCxnSpPr>
            <p:spPr>
              <a:xfrm rot="5400000">
                <a:off x="2717800" y="2705100"/>
                <a:ext cx="1422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rot="10800000">
                <a:off x="3416130" y="2006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rot="10800000">
                <a:off x="3416130" y="3403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11" name="Group 37"/>
            <p:cNvGrpSpPr/>
            <p:nvPr/>
          </p:nvGrpSpPr>
          <p:grpSpPr>
            <a:xfrm flipH="1">
              <a:off x="8758895" y="3303110"/>
              <a:ext cx="127170" cy="1422400"/>
              <a:chOff x="3416130" y="1994694"/>
              <a:chExt cx="127170" cy="1422400"/>
            </a:xfrm>
          </p:grpSpPr>
          <p:cxnSp>
            <p:nvCxnSpPr>
              <p:cNvPr id="56" name="Straight Connector 55"/>
              <p:cNvCxnSpPr/>
              <p:nvPr/>
            </p:nvCxnSpPr>
            <p:spPr>
              <a:xfrm rot="5400000">
                <a:off x="2717800" y="2705100"/>
                <a:ext cx="1422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rot="10800000">
                <a:off x="3416130" y="2006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rot="10800000">
                <a:off x="3416130" y="3403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59" name="TextBox 58"/>
            <p:cNvSpPr txBox="1"/>
            <p:nvPr/>
          </p:nvSpPr>
          <p:spPr>
            <a:xfrm>
              <a:off x="4136274" y="3365816"/>
              <a:ext cx="2114844" cy="369332"/>
            </a:xfrm>
            <a:prstGeom prst="rect">
              <a:avLst/>
            </a:prstGeom>
            <a:noFill/>
          </p:spPr>
          <p:txBody>
            <a:bodyPr wrap="none" rtlCol="0">
              <a:spAutoFit/>
            </a:bodyPr>
            <a:lstStyle/>
            <a:p>
              <a:r>
                <a:rPr lang="en-US" dirty="0" smtClean="0"/>
                <a:t>C</a:t>
              </a:r>
              <a:r>
                <a:rPr lang="en-US" baseline="-25000" dirty="0" smtClean="0"/>
                <a:t>1,1</a:t>
              </a:r>
              <a:r>
                <a:rPr lang="en-US" dirty="0" smtClean="0"/>
                <a:t>=A</a:t>
              </a:r>
              <a:r>
                <a:rPr lang="en-US" baseline="-25000" dirty="0" smtClean="0"/>
                <a:t>1,1</a:t>
              </a:r>
              <a:r>
                <a:rPr lang="en-US" dirty="0" smtClean="0"/>
                <a:t>B</a:t>
              </a:r>
              <a:r>
                <a:rPr lang="en-US" baseline="-25000" dirty="0" smtClean="0"/>
                <a:t>1,1 </a:t>
              </a:r>
              <a:r>
                <a:rPr lang="en-US" dirty="0" smtClean="0"/>
                <a:t>+ A</a:t>
              </a:r>
              <a:r>
                <a:rPr lang="en-US" baseline="-25000" dirty="0" smtClean="0"/>
                <a:t>1,2</a:t>
              </a:r>
              <a:r>
                <a:rPr lang="en-US" dirty="0" smtClean="0"/>
                <a:t>B</a:t>
              </a:r>
              <a:r>
                <a:rPr lang="en-US" baseline="-25000" dirty="0" smtClean="0"/>
                <a:t>2,1</a:t>
              </a:r>
              <a:endParaRPr lang="en-US" baseline="-25000" dirty="0"/>
            </a:p>
          </p:txBody>
        </p:sp>
        <p:sp>
          <p:nvSpPr>
            <p:cNvPr id="60" name="TextBox 59"/>
            <p:cNvSpPr txBox="1"/>
            <p:nvPr/>
          </p:nvSpPr>
          <p:spPr>
            <a:xfrm>
              <a:off x="6608547" y="3378516"/>
              <a:ext cx="2031325" cy="553998"/>
            </a:xfrm>
            <a:prstGeom prst="rect">
              <a:avLst/>
            </a:prstGeom>
            <a:noFill/>
          </p:spPr>
          <p:txBody>
            <a:bodyPr wrap="none" rtlCol="0">
              <a:spAutoFit/>
            </a:bodyPr>
            <a:lstStyle/>
            <a:p>
              <a:r>
                <a:rPr lang="en-US" dirty="0" smtClean="0"/>
                <a:t>C</a:t>
              </a:r>
              <a:r>
                <a:rPr lang="en-US" baseline="-25000" dirty="0" smtClean="0"/>
                <a:t>1,2</a:t>
              </a:r>
              <a:r>
                <a:rPr lang="en-US" dirty="0" smtClean="0"/>
                <a:t>=A</a:t>
              </a:r>
              <a:r>
                <a:rPr lang="en-US" baseline="-25000" dirty="0" smtClean="0"/>
                <a:t>1,1</a:t>
              </a:r>
              <a:r>
                <a:rPr lang="en-US" dirty="0" smtClean="0"/>
                <a:t>B</a:t>
              </a:r>
              <a:r>
                <a:rPr lang="en-US" baseline="-25000" dirty="0" smtClean="0"/>
                <a:t>1,2</a:t>
              </a:r>
              <a:r>
                <a:rPr lang="en-US" dirty="0" smtClean="0"/>
                <a:t>+A</a:t>
              </a:r>
              <a:r>
                <a:rPr lang="en-US" baseline="-25000" dirty="0" smtClean="0"/>
                <a:t>1,2</a:t>
              </a:r>
              <a:r>
                <a:rPr lang="en-US" dirty="0" smtClean="0"/>
                <a:t>B</a:t>
              </a:r>
              <a:r>
                <a:rPr lang="en-US" baseline="-25000" dirty="0" smtClean="0"/>
                <a:t>2,2</a:t>
              </a:r>
            </a:p>
            <a:p>
              <a:endParaRPr lang="en-US" baseline="-25000" dirty="0"/>
            </a:p>
          </p:txBody>
        </p:sp>
        <p:sp>
          <p:nvSpPr>
            <p:cNvPr id="61" name="TextBox 60"/>
            <p:cNvSpPr txBox="1"/>
            <p:nvPr/>
          </p:nvSpPr>
          <p:spPr>
            <a:xfrm>
              <a:off x="4148974" y="4204016"/>
              <a:ext cx="2114844" cy="553998"/>
            </a:xfrm>
            <a:prstGeom prst="rect">
              <a:avLst/>
            </a:prstGeom>
            <a:noFill/>
          </p:spPr>
          <p:txBody>
            <a:bodyPr wrap="none" rtlCol="0">
              <a:spAutoFit/>
            </a:bodyPr>
            <a:lstStyle/>
            <a:p>
              <a:r>
                <a:rPr lang="en-US" dirty="0" smtClean="0"/>
                <a:t>C</a:t>
              </a:r>
              <a:r>
                <a:rPr lang="en-US" baseline="-25000" dirty="0" smtClean="0"/>
                <a:t>2,1</a:t>
              </a:r>
              <a:r>
                <a:rPr lang="en-US" dirty="0" smtClean="0"/>
                <a:t>=A</a:t>
              </a:r>
              <a:r>
                <a:rPr lang="en-US" baseline="-25000" dirty="0" smtClean="0"/>
                <a:t>2,1</a:t>
              </a:r>
              <a:r>
                <a:rPr lang="en-US" dirty="0" smtClean="0"/>
                <a:t>B</a:t>
              </a:r>
              <a:r>
                <a:rPr lang="en-US" baseline="-25000" dirty="0" smtClean="0"/>
                <a:t>1,1 </a:t>
              </a:r>
              <a:r>
                <a:rPr lang="en-US" dirty="0" smtClean="0"/>
                <a:t>+ A</a:t>
              </a:r>
              <a:r>
                <a:rPr lang="en-US" baseline="-25000" dirty="0" smtClean="0"/>
                <a:t>2,2</a:t>
              </a:r>
              <a:r>
                <a:rPr lang="en-US" dirty="0" smtClean="0"/>
                <a:t>B</a:t>
              </a:r>
              <a:r>
                <a:rPr lang="en-US" baseline="-25000" dirty="0" smtClean="0"/>
                <a:t>2,1</a:t>
              </a:r>
            </a:p>
            <a:p>
              <a:endParaRPr lang="en-US" baseline="-25000" dirty="0"/>
            </a:p>
          </p:txBody>
        </p:sp>
        <p:sp>
          <p:nvSpPr>
            <p:cNvPr id="62" name="TextBox 61"/>
            <p:cNvSpPr txBox="1"/>
            <p:nvPr/>
          </p:nvSpPr>
          <p:spPr>
            <a:xfrm>
              <a:off x="6633947" y="4216716"/>
              <a:ext cx="2031325" cy="369332"/>
            </a:xfrm>
            <a:prstGeom prst="rect">
              <a:avLst/>
            </a:prstGeom>
            <a:noFill/>
          </p:spPr>
          <p:txBody>
            <a:bodyPr wrap="none" rtlCol="0">
              <a:spAutoFit/>
            </a:bodyPr>
            <a:lstStyle/>
            <a:p>
              <a:r>
                <a:rPr lang="en-US" dirty="0" smtClean="0"/>
                <a:t>C</a:t>
              </a:r>
              <a:r>
                <a:rPr lang="en-US" baseline="-25000" dirty="0" smtClean="0"/>
                <a:t>2,2</a:t>
              </a:r>
              <a:r>
                <a:rPr lang="en-US" dirty="0" smtClean="0"/>
                <a:t>=A</a:t>
              </a:r>
              <a:r>
                <a:rPr lang="en-US" baseline="-25000" dirty="0" smtClean="0"/>
                <a:t>2,1</a:t>
              </a:r>
              <a:r>
                <a:rPr lang="en-US" dirty="0" smtClean="0"/>
                <a:t>B</a:t>
              </a:r>
              <a:r>
                <a:rPr lang="en-US" baseline="-25000" dirty="0" smtClean="0"/>
                <a:t>1,2</a:t>
              </a:r>
              <a:r>
                <a:rPr lang="en-US" dirty="0" smtClean="0"/>
                <a:t>+A</a:t>
              </a:r>
              <a:r>
                <a:rPr lang="en-US" baseline="-25000" dirty="0" smtClean="0"/>
                <a:t>2,2</a:t>
              </a:r>
              <a:r>
                <a:rPr lang="en-US" dirty="0" smtClean="0"/>
                <a:t>B</a:t>
              </a:r>
              <a:r>
                <a:rPr lang="en-US" baseline="-25000" dirty="0" smtClean="0"/>
                <a:t>2,2</a:t>
              </a:r>
              <a:endParaRPr lang="en-US" baseline="-25000" dirty="0"/>
            </a:p>
          </p:txBody>
        </p:sp>
        <p:sp>
          <p:nvSpPr>
            <p:cNvPr id="63" name="TextBox 62"/>
            <p:cNvSpPr txBox="1"/>
            <p:nvPr/>
          </p:nvSpPr>
          <p:spPr>
            <a:xfrm>
              <a:off x="3789141" y="3801849"/>
              <a:ext cx="299631" cy="369332"/>
            </a:xfrm>
            <a:prstGeom prst="rect">
              <a:avLst/>
            </a:prstGeom>
            <a:noFill/>
          </p:spPr>
          <p:txBody>
            <a:bodyPr wrap="none" rtlCol="0">
              <a:spAutoFit/>
            </a:bodyPr>
            <a:lstStyle/>
            <a:p>
              <a:r>
                <a:rPr lang="en-US" dirty="0" smtClean="0"/>
                <a:t>=</a:t>
              </a:r>
              <a:endParaRPr lang="en-US" baseline="-25000" dirty="0"/>
            </a:p>
          </p:txBody>
        </p:sp>
        <p:sp>
          <p:nvSpPr>
            <p:cNvPr id="70" name="Rectangle 69"/>
            <p:cNvSpPr/>
            <p:nvPr/>
          </p:nvSpPr>
          <p:spPr>
            <a:xfrm>
              <a:off x="474133" y="3398924"/>
              <a:ext cx="454409" cy="1254004"/>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a:xfrm>
              <a:off x="2379133" y="3390457"/>
              <a:ext cx="431800" cy="387379"/>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a:off x="4632035" y="3414993"/>
              <a:ext cx="693738" cy="1205919"/>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 name="Group 63"/>
          <p:cNvGrpSpPr/>
          <p:nvPr/>
        </p:nvGrpSpPr>
        <p:grpSpPr>
          <a:xfrm>
            <a:off x="363738" y="4770551"/>
            <a:ext cx="8521861" cy="1480304"/>
            <a:chOff x="364204" y="3277710"/>
            <a:chExt cx="8521861" cy="1480304"/>
          </a:xfrm>
        </p:grpSpPr>
        <p:grpSp>
          <p:nvGrpSpPr>
            <p:cNvPr id="65" name="Group 24"/>
            <p:cNvGrpSpPr/>
            <p:nvPr/>
          </p:nvGrpSpPr>
          <p:grpSpPr>
            <a:xfrm>
              <a:off x="364204" y="3277710"/>
              <a:ext cx="127170" cy="1422400"/>
              <a:chOff x="3416130" y="1994694"/>
              <a:chExt cx="127170" cy="1422400"/>
            </a:xfrm>
          </p:grpSpPr>
          <p:cxnSp>
            <p:nvCxnSpPr>
              <p:cNvPr id="110" name="Straight Connector 109"/>
              <p:cNvCxnSpPr/>
              <p:nvPr/>
            </p:nvCxnSpPr>
            <p:spPr>
              <a:xfrm rot="5400000">
                <a:off x="2717800" y="2705100"/>
                <a:ext cx="1422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rot="10800000">
                <a:off x="3416130" y="2006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2" name="Straight Connector 111"/>
              <p:cNvCxnSpPr/>
              <p:nvPr/>
            </p:nvCxnSpPr>
            <p:spPr>
              <a:xfrm rot="10800000">
                <a:off x="3416130" y="3403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73" name="Group 25"/>
            <p:cNvGrpSpPr/>
            <p:nvPr/>
          </p:nvGrpSpPr>
          <p:grpSpPr>
            <a:xfrm flipH="1">
              <a:off x="1748504" y="3277710"/>
              <a:ext cx="127170" cy="1422400"/>
              <a:chOff x="3416130" y="1994694"/>
              <a:chExt cx="127170" cy="1422400"/>
            </a:xfrm>
          </p:grpSpPr>
          <p:cxnSp>
            <p:nvCxnSpPr>
              <p:cNvPr id="107" name="Straight Connector 106"/>
              <p:cNvCxnSpPr/>
              <p:nvPr/>
            </p:nvCxnSpPr>
            <p:spPr>
              <a:xfrm rot="5400000">
                <a:off x="2717800" y="2705100"/>
                <a:ext cx="1422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rot="10800000">
                <a:off x="3416130" y="2006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9" name="Straight Connector 108"/>
              <p:cNvCxnSpPr/>
              <p:nvPr/>
            </p:nvCxnSpPr>
            <p:spPr>
              <a:xfrm rot="10800000">
                <a:off x="3416130" y="3403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74" name="TextBox 73"/>
            <p:cNvSpPr txBox="1"/>
            <p:nvPr/>
          </p:nvSpPr>
          <p:spPr>
            <a:xfrm>
              <a:off x="415174" y="3340416"/>
              <a:ext cx="301660" cy="369332"/>
            </a:xfrm>
            <a:prstGeom prst="rect">
              <a:avLst/>
            </a:prstGeom>
            <a:noFill/>
          </p:spPr>
          <p:txBody>
            <a:bodyPr wrap="none" rtlCol="0">
              <a:spAutoFit/>
            </a:bodyPr>
            <a:lstStyle/>
            <a:p>
              <a:r>
                <a:rPr lang="en-US" dirty="0" smtClean="0"/>
                <a:t>1</a:t>
              </a:r>
              <a:endParaRPr lang="en-US" baseline="-25000" dirty="0"/>
            </a:p>
          </p:txBody>
        </p:sp>
        <p:sp>
          <p:nvSpPr>
            <p:cNvPr id="75" name="TextBox 74"/>
            <p:cNvSpPr txBox="1"/>
            <p:nvPr/>
          </p:nvSpPr>
          <p:spPr>
            <a:xfrm>
              <a:off x="1215274" y="3353116"/>
              <a:ext cx="301660" cy="369332"/>
            </a:xfrm>
            <a:prstGeom prst="rect">
              <a:avLst/>
            </a:prstGeom>
            <a:noFill/>
          </p:spPr>
          <p:txBody>
            <a:bodyPr wrap="none" rtlCol="0">
              <a:spAutoFit/>
            </a:bodyPr>
            <a:lstStyle/>
            <a:p>
              <a:r>
                <a:rPr lang="en-US" dirty="0" smtClean="0"/>
                <a:t>0</a:t>
              </a:r>
              <a:endParaRPr lang="en-US" baseline="-25000" dirty="0"/>
            </a:p>
          </p:txBody>
        </p:sp>
        <p:sp>
          <p:nvSpPr>
            <p:cNvPr id="76" name="TextBox 75"/>
            <p:cNvSpPr txBox="1"/>
            <p:nvPr/>
          </p:nvSpPr>
          <p:spPr>
            <a:xfrm>
              <a:off x="440574" y="4178616"/>
              <a:ext cx="301660" cy="369332"/>
            </a:xfrm>
            <a:prstGeom prst="rect">
              <a:avLst/>
            </a:prstGeom>
            <a:noFill/>
          </p:spPr>
          <p:txBody>
            <a:bodyPr wrap="none" rtlCol="0">
              <a:spAutoFit/>
            </a:bodyPr>
            <a:lstStyle/>
            <a:p>
              <a:r>
                <a:rPr lang="en-US" dirty="0" smtClean="0"/>
                <a:t>0</a:t>
              </a:r>
              <a:endParaRPr lang="en-US" baseline="-25000" dirty="0"/>
            </a:p>
          </p:txBody>
        </p:sp>
        <p:sp>
          <p:nvSpPr>
            <p:cNvPr id="77" name="TextBox 76"/>
            <p:cNvSpPr txBox="1"/>
            <p:nvPr/>
          </p:nvSpPr>
          <p:spPr>
            <a:xfrm>
              <a:off x="1240674" y="4191316"/>
              <a:ext cx="654859" cy="369332"/>
            </a:xfrm>
            <a:prstGeom prst="rect">
              <a:avLst/>
            </a:prstGeom>
            <a:noFill/>
          </p:spPr>
          <p:txBody>
            <a:bodyPr wrap="square" rtlCol="0">
              <a:spAutoFit/>
            </a:bodyPr>
            <a:lstStyle/>
            <a:p>
              <a:r>
                <a:rPr lang="en-US" dirty="0" smtClean="0"/>
                <a:t>1</a:t>
              </a:r>
              <a:endParaRPr lang="en-US" baseline="-25000" dirty="0"/>
            </a:p>
          </p:txBody>
        </p:sp>
        <p:grpSp>
          <p:nvGrpSpPr>
            <p:cNvPr id="78" name="Group 33"/>
            <p:cNvGrpSpPr/>
            <p:nvPr/>
          </p:nvGrpSpPr>
          <p:grpSpPr>
            <a:xfrm>
              <a:off x="2269204" y="3290410"/>
              <a:ext cx="127170" cy="1422400"/>
              <a:chOff x="3416130" y="1994694"/>
              <a:chExt cx="127170" cy="1422400"/>
            </a:xfrm>
          </p:grpSpPr>
          <p:cxnSp>
            <p:nvCxnSpPr>
              <p:cNvPr id="104" name="Straight Connector 103"/>
              <p:cNvCxnSpPr/>
              <p:nvPr/>
            </p:nvCxnSpPr>
            <p:spPr>
              <a:xfrm rot="5400000">
                <a:off x="2717800" y="2705100"/>
                <a:ext cx="1422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rot="10800000">
                <a:off x="3416130" y="2006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rot="10800000">
                <a:off x="3416130" y="3403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79" name="Group 37"/>
            <p:cNvGrpSpPr/>
            <p:nvPr/>
          </p:nvGrpSpPr>
          <p:grpSpPr>
            <a:xfrm flipH="1">
              <a:off x="3653504" y="3290410"/>
              <a:ext cx="127170" cy="1422400"/>
              <a:chOff x="3416130" y="1994694"/>
              <a:chExt cx="127170" cy="1422400"/>
            </a:xfrm>
          </p:grpSpPr>
          <p:cxnSp>
            <p:nvCxnSpPr>
              <p:cNvPr id="101" name="Straight Connector 100"/>
              <p:cNvCxnSpPr/>
              <p:nvPr/>
            </p:nvCxnSpPr>
            <p:spPr>
              <a:xfrm rot="5400000">
                <a:off x="2717800" y="2705100"/>
                <a:ext cx="1422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p:nvCxnSpPr>
            <p:spPr>
              <a:xfrm rot="10800000">
                <a:off x="3416130" y="2006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rot="10800000">
                <a:off x="3416130" y="3403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80" name="TextBox 79"/>
            <p:cNvSpPr txBox="1"/>
            <p:nvPr/>
          </p:nvSpPr>
          <p:spPr>
            <a:xfrm>
              <a:off x="2320174" y="3353116"/>
              <a:ext cx="301660" cy="369332"/>
            </a:xfrm>
            <a:prstGeom prst="rect">
              <a:avLst/>
            </a:prstGeom>
            <a:noFill/>
          </p:spPr>
          <p:txBody>
            <a:bodyPr wrap="none" rtlCol="0">
              <a:spAutoFit/>
            </a:bodyPr>
            <a:lstStyle/>
            <a:p>
              <a:r>
                <a:rPr lang="en-US" dirty="0" smtClean="0"/>
                <a:t>1</a:t>
              </a:r>
              <a:endParaRPr lang="en-US" baseline="-25000" dirty="0"/>
            </a:p>
          </p:txBody>
        </p:sp>
        <p:sp>
          <p:nvSpPr>
            <p:cNvPr id="81" name="TextBox 80"/>
            <p:cNvSpPr txBox="1"/>
            <p:nvPr/>
          </p:nvSpPr>
          <p:spPr>
            <a:xfrm>
              <a:off x="3120274" y="3365816"/>
              <a:ext cx="301660" cy="369332"/>
            </a:xfrm>
            <a:prstGeom prst="rect">
              <a:avLst/>
            </a:prstGeom>
            <a:noFill/>
          </p:spPr>
          <p:txBody>
            <a:bodyPr wrap="none" rtlCol="0">
              <a:spAutoFit/>
            </a:bodyPr>
            <a:lstStyle/>
            <a:p>
              <a:r>
                <a:rPr lang="en-US" dirty="0" smtClean="0"/>
                <a:t>3</a:t>
              </a:r>
              <a:endParaRPr lang="en-US" baseline="-25000" dirty="0"/>
            </a:p>
          </p:txBody>
        </p:sp>
        <p:sp>
          <p:nvSpPr>
            <p:cNvPr id="82" name="TextBox 81"/>
            <p:cNvSpPr txBox="1"/>
            <p:nvPr/>
          </p:nvSpPr>
          <p:spPr>
            <a:xfrm>
              <a:off x="2345574" y="4191316"/>
              <a:ext cx="301660" cy="369332"/>
            </a:xfrm>
            <a:prstGeom prst="rect">
              <a:avLst/>
            </a:prstGeom>
            <a:noFill/>
          </p:spPr>
          <p:txBody>
            <a:bodyPr wrap="none" rtlCol="0">
              <a:spAutoFit/>
            </a:bodyPr>
            <a:lstStyle/>
            <a:p>
              <a:r>
                <a:rPr lang="en-US" dirty="0" smtClean="0"/>
                <a:t>2</a:t>
              </a:r>
              <a:endParaRPr lang="en-US" baseline="-25000" dirty="0"/>
            </a:p>
          </p:txBody>
        </p:sp>
        <p:sp>
          <p:nvSpPr>
            <p:cNvPr id="83" name="TextBox 82"/>
            <p:cNvSpPr txBox="1"/>
            <p:nvPr/>
          </p:nvSpPr>
          <p:spPr>
            <a:xfrm>
              <a:off x="3145674" y="4204016"/>
              <a:ext cx="301660" cy="369332"/>
            </a:xfrm>
            <a:prstGeom prst="rect">
              <a:avLst/>
            </a:prstGeom>
            <a:noFill/>
          </p:spPr>
          <p:txBody>
            <a:bodyPr wrap="none" rtlCol="0">
              <a:spAutoFit/>
            </a:bodyPr>
            <a:lstStyle/>
            <a:p>
              <a:r>
                <a:rPr lang="en-US" dirty="0" smtClean="0"/>
                <a:t>4</a:t>
              </a:r>
              <a:endParaRPr lang="en-US" baseline="-25000" dirty="0"/>
            </a:p>
          </p:txBody>
        </p:sp>
        <p:sp>
          <p:nvSpPr>
            <p:cNvPr id="84" name="TextBox 83"/>
            <p:cNvSpPr txBox="1"/>
            <p:nvPr/>
          </p:nvSpPr>
          <p:spPr>
            <a:xfrm>
              <a:off x="1909541" y="3801849"/>
              <a:ext cx="287258" cy="369332"/>
            </a:xfrm>
            <a:prstGeom prst="rect">
              <a:avLst/>
            </a:prstGeom>
            <a:noFill/>
          </p:spPr>
          <p:txBody>
            <a:bodyPr wrap="none" rtlCol="0">
              <a:spAutoFit/>
            </a:bodyPr>
            <a:lstStyle/>
            <a:p>
              <a:r>
                <a:rPr lang="en-US" dirty="0" err="1" smtClean="0"/>
                <a:t>x</a:t>
              </a:r>
              <a:endParaRPr lang="en-US" baseline="-25000" dirty="0"/>
            </a:p>
          </p:txBody>
        </p:sp>
        <p:grpSp>
          <p:nvGrpSpPr>
            <p:cNvPr id="85" name="Group 33"/>
            <p:cNvGrpSpPr/>
            <p:nvPr/>
          </p:nvGrpSpPr>
          <p:grpSpPr>
            <a:xfrm>
              <a:off x="4085304" y="3303110"/>
              <a:ext cx="127170" cy="1422400"/>
              <a:chOff x="3416130" y="1994694"/>
              <a:chExt cx="127170" cy="1422400"/>
            </a:xfrm>
          </p:grpSpPr>
          <p:cxnSp>
            <p:nvCxnSpPr>
              <p:cNvPr id="98" name="Straight Connector 97"/>
              <p:cNvCxnSpPr/>
              <p:nvPr/>
            </p:nvCxnSpPr>
            <p:spPr>
              <a:xfrm rot="5400000">
                <a:off x="2717800" y="2705100"/>
                <a:ext cx="1422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rot="10800000">
                <a:off x="3416130" y="2006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rot="10800000">
                <a:off x="3416130" y="3403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86" name="Group 37"/>
            <p:cNvGrpSpPr/>
            <p:nvPr/>
          </p:nvGrpSpPr>
          <p:grpSpPr>
            <a:xfrm flipH="1">
              <a:off x="8758895" y="3303110"/>
              <a:ext cx="127170" cy="1422400"/>
              <a:chOff x="3416130" y="1994694"/>
              <a:chExt cx="127170" cy="1422400"/>
            </a:xfrm>
          </p:grpSpPr>
          <p:cxnSp>
            <p:nvCxnSpPr>
              <p:cNvPr id="95" name="Straight Connector 94"/>
              <p:cNvCxnSpPr/>
              <p:nvPr/>
            </p:nvCxnSpPr>
            <p:spPr>
              <a:xfrm rot="5400000">
                <a:off x="2717800" y="2705100"/>
                <a:ext cx="1422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rot="10800000">
                <a:off x="3416130" y="2006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rot="10800000">
                <a:off x="3416130" y="3403600"/>
                <a:ext cx="12717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87" name="TextBox 86"/>
            <p:cNvSpPr txBox="1"/>
            <p:nvPr/>
          </p:nvSpPr>
          <p:spPr>
            <a:xfrm>
              <a:off x="4136274" y="3365816"/>
              <a:ext cx="1940255" cy="369332"/>
            </a:xfrm>
            <a:prstGeom prst="rect">
              <a:avLst/>
            </a:prstGeom>
            <a:noFill/>
          </p:spPr>
          <p:txBody>
            <a:bodyPr wrap="none" rtlCol="0">
              <a:spAutoFit/>
            </a:bodyPr>
            <a:lstStyle/>
            <a:p>
              <a:r>
                <a:rPr lang="en-US" dirty="0" smtClean="0"/>
                <a:t>C</a:t>
              </a:r>
              <a:r>
                <a:rPr lang="en-US" baseline="-25000" dirty="0" smtClean="0"/>
                <a:t>1,1</a:t>
              </a:r>
              <a:r>
                <a:rPr lang="en-US" dirty="0" smtClean="0"/>
                <a:t>= 1*1</a:t>
              </a:r>
              <a:r>
                <a:rPr lang="en-US" baseline="-25000" dirty="0" smtClean="0"/>
                <a:t>  </a:t>
              </a:r>
              <a:r>
                <a:rPr lang="en-US" dirty="0" smtClean="0"/>
                <a:t>+ 0*2 = 1</a:t>
              </a:r>
              <a:endParaRPr lang="en-US" baseline="-25000" dirty="0"/>
            </a:p>
          </p:txBody>
        </p:sp>
        <p:sp>
          <p:nvSpPr>
            <p:cNvPr id="88" name="TextBox 87"/>
            <p:cNvSpPr txBox="1"/>
            <p:nvPr/>
          </p:nvSpPr>
          <p:spPr>
            <a:xfrm>
              <a:off x="6608547" y="3378516"/>
              <a:ext cx="1922860" cy="553998"/>
            </a:xfrm>
            <a:prstGeom prst="rect">
              <a:avLst/>
            </a:prstGeom>
            <a:noFill/>
          </p:spPr>
          <p:txBody>
            <a:bodyPr wrap="none" rtlCol="0">
              <a:spAutoFit/>
            </a:bodyPr>
            <a:lstStyle/>
            <a:p>
              <a:r>
                <a:rPr lang="en-US" dirty="0" smtClean="0"/>
                <a:t>C</a:t>
              </a:r>
              <a:r>
                <a:rPr lang="en-US" baseline="-25000" dirty="0" smtClean="0"/>
                <a:t>1,2</a:t>
              </a:r>
              <a:r>
                <a:rPr lang="en-US" dirty="0" smtClean="0"/>
                <a:t>= 1*3 + 0*4 = 3</a:t>
              </a:r>
              <a:endParaRPr lang="en-US" baseline="-25000" dirty="0" smtClean="0"/>
            </a:p>
            <a:p>
              <a:endParaRPr lang="en-US" baseline="-25000" dirty="0"/>
            </a:p>
          </p:txBody>
        </p:sp>
        <p:sp>
          <p:nvSpPr>
            <p:cNvPr id="89" name="TextBox 88"/>
            <p:cNvSpPr txBox="1"/>
            <p:nvPr/>
          </p:nvSpPr>
          <p:spPr>
            <a:xfrm>
              <a:off x="4148974" y="4204016"/>
              <a:ext cx="2009835" cy="553998"/>
            </a:xfrm>
            <a:prstGeom prst="rect">
              <a:avLst/>
            </a:prstGeom>
            <a:noFill/>
          </p:spPr>
          <p:txBody>
            <a:bodyPr wrap="none" rtlCol="0">
              <a:spAutoFit/>
            </a:bodyPr>
            <a:lstStyle/>
            <a:p>
              <a:r>
                <a:rPr lang="en-US" dirty="0" smtClean="0"/>
                <a:t>C</a:t>
              </a:r>
              <a:r>
                <a:rPr lang="en-US" baseline="-25000" dirty="0" smtClean="0"/>
                <a:t>2,1</a:t>
              </a:r>
              <a:r>
                <a:rPr lang="en-US" dirty="0" smtClean="0"/>
                <a:t>= 0*1 </a:t>
              </a:r>
              <a:r>
                <a:rPr lang="en-US" baseline="-25000" dirty="0" smtClean="0"/>
                <a:t> </a:t>
              </a:r>
              <a:r>
                <a:rPr lang="en-US" dirty="0" smtClean="0"/>
                <a:t>+  1*2 = 2</a:t>
              </a:r>
              <a:endParaRPr lang="en-US" baseline="-25000" dirty="0" smtClean="0"/>
            </a:p>
            <a:p>
              <a:endParaRPr lang="en-US" baseline="-25000" dirty="0"/>
            </a:p>
          </p:txBody>
        </p:sp>
        <p:sp>
          <p:nvSpPr>
            <p:cNvPr id="90" name="TextBox 89"/>
            <p:cNvSpPr txBox="1"/>
            <p:nvPr/>
          </p:nvSpPr>
          <p:spPr>
            <a:xfrm>
              <a:off x="6633947" y="4216716"/>
              <a:ext cx="1922860" cy="369332"/>
            </a:xfrm>
            <a:prstGeom prst="rect">
              <a:avLst/>
            </a:prstGeom>
            <a:noFill/>
          </p:spPr>
          <p:txBody>
            <a:bodyPr wrap="none" rtlCol="0">
              <a:spAutoFit/>
            </a:bodyPr>
            <a:lstStyle/>
            <a:p>
              <a:r>
                <a:rPr lang="en-US" dirty="0" smtClean="0"/>
                <a:t>C</a:t>
              </a:r>
              <a:r>
                <a:rPr lang="en-US" baseline="-25000" dirty="0" smtClean="0"/>
                <a:t>2,2</a:t>
              </a:r>
              <a:r>
                <a:rPr lang="en-US" dirty="0" smtClean="0"/>
                <a:t>= 0*3 + 1*4 = 4</a:t>
              </a:r>
              <a:endParaRPr lang="en-US" baseline="-25000" dirty="0"/>
            </a:p>
          </p:txBody>
        </p:sp>
        <p:sp>
          <p:nvSpPr>
            <p:cNvPr id="91" name="TextBox 90"/>
            <p:cNvSpPr txBox="1"/>
            <p:nvPr/>
          </p:nvSpPr>
          <p:spPr>
            <a:xfrm>
              <a:off x="3789141" y="3801849"/>
              <a:ext cx="299631" cy="369332"/>
            </a:xfrm>
            <a:prstGeom prst="rect">
              <a:avLst/>
            </a:prstGeom>
            <a:noFill/>
          </p:spPr>
          <p:txBody>
            <a:bodyPr wrap="none" rtlCol="0">
              <a:spAutoFit/>
            </a:bodyPr>
            <a:lstStyle/>
            <a:p>
              <a:r>
                <a:rPr lang="en-US" dirty="0" smtClean="0"/>
                <a:t>=</a:t>
              </a:r>
              <a:endParaRPr lang="en-US" baseline="-25000" dirty="0"/>
            </a:p>
          </p:txBody>
        </p:sp>
      </p:grpSp>
      <p:sp>
        <p:nvSpPr>
          <p:cNvPr id="92" name="Footer Placeholder 7"/>
          <p:cNvSpPr>
            <a:spLocks noGrp="1"/>
          </p:cNvSpPr>
          <p:nvPr>
            <p:ph type="ftr" sz="quarter" idx="11"/>
          </p:nvPr>
        </p:nvSpPr>
        <p:spPr>
          <a:xfrm>
            <a:off x="3124200" y="6389340"/>
            <a:ext cx="2895600" cy="365125"/>
          </a:xfrm>
        </p:spPr>
        <p:txBody>
          <a:bodyPr/>
          <a:lstStyle/>
          <a:p>
            <a:r>
              <a:rPr lang="en-US" dirty="0" smtClean="0"/>
              <a:t>Fall </a:t>
            </a:r>
            <a:r>
              <a:rPr lang="en-US" dirty="0" smtClean="0"/>
              <a:t>2011 -- Lecture </a:t>
            </a:r>
            <a:r>
              <a:rPr lang="en-US" dirty="0" smtClean="0"/>
              <a:t>#</a:t>
            </a:r>
            <a:r>
              <a:rPr lang="en-US" dirty="0" smtClean="0"/>
              <a:t>20</a:t>
            </a:r>
            <a:r>
              <a:rPr lang="en-US" dirty="0" smtClean="0"/>
              <a:t>	</a:t>
            </a:r>
            <a:endParaRPr lang="en-US" dirty="0"/>
          </a:p>
        </p:txBody>
      </p:sp>
    </p:spTree>
    <p:extLst>
      <p:ext uri="{BB962C8B-B14F-4D97-AF65-F5344CB8AC3E}">
        <p14:creationId xmlns:p14="http://schemas.microsoft.com/office/powerpoint/2010/main" val="10351133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a:t>
            </a:r>
            <a:r>
              <a:rPr lang="en-US" dirty="0" err="1" smtClean="0"/>
              <a:t>x</a:t>
            </a:r>
            <a:r>
              <a:rPr lang="en-US" dirty="0" smtClean="0"/>
              <a:t> 2 Matrix Multiply</a:t>
            </a:r>
            <a:endParaRPr lang="en-US" dirty="0"/>
          </a:p>
        </p:txBody>
      </p:sp>
      <p:sp>
        <p:nvSpPr>
          <p:cNvPr id="3" name="Content Placeholder 2"/>
          <p:cNvSpPr>
            <a:spLocks noGrp="1"/>
          </p:cNvSpPr>
          <p:nvPr>
            <p:ph idx="1"/>
          </p:nvPr>
        </p:nvSpPr>
        <p:spPr>
          <a:xfrm>
            <a:off x="457200" y="1600200"/>
            <a:ext cx="8229600" cy="1188559"/>
          </a:xfrm>
        </p:spPr>
        <p:txBody>
          <a:bodyPr>
            <a:normAutofit fontScale="92500"/>
          </a:bodyPr>
          <a:lstStyle/>
          <a:p>
            <a:r>
              <a:rPr lang="en-US" dirty="0" smtClean="0"/>
              <a:t>Using the XMM registers</a:t>
            </a:r>
          </a:p>
          <a:p>
            <a:pPr lvl="1"/>
            <a:r>
              <a:rPr lang="en-US" dirty="0" smtClean="0"/>
              <a:t>64-bit/double precision/two doubles per XMM </a:t>
            </a:r>
            <a:r>
              <a:rPr lang="en-US" dirty="0" err="1" smtClean="0"/>
              <a:t>reg</a:t>
            </a:r>
            <a:endParaRPr lang="en-US" dirty="0"/>
          </a:p>
        </p:txBody>
      </p:sp>
      <p:sp>
        <p:nvSpPr>
          <p:cNvPr id="4" name="Date Placeholder 3"/>
          <p:cNvSpPr>
            <a:spLocks noGrp="1"/>
          </p:cNvSpPr>
          <p:nvPr>
            <p:ph type="dt" sz="half" idx="10"/>
          </p:nvPr>
        </p:nvSpPr>
        <p:spPr/>
        <p:txBody>
          <a:bodyPr/>
          <a:lstStyle/>
          <a:p>
            <a:fld id="{47FA2AA8-16CF-3B48-90E9-CEC83F0376E7}" type="datetime1">
              <a:rPr lang="en-US" smtClean="0"/>
              <a:pPr/>
              <a:t>10/11/11</a:t>
            </a:fld>
            <a:endParaRPr lang="en-US"/>
          </a:p>
        </p:txBody>
      </p:sp>
      <p:sp>
        <p:nvSpPr>
          <p:cNvPr id="5" name="Footer Placeholder 4"/>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8</a:t>
            </a:fld>
            <a:endParaRPr lang="en-US"/>
          </a:p>
        </p:txBody>
      </p:sp>
      <p:grpSp>
        <p:nvGrpSpPr>
          <p:cNvPr id="9" name="Group 11"/>
          <p:cNvGrpSpPr/>
          <p:nvPr/>
        </p:nvGrpSpPr>
        <p:grpSpPr>
          <a:xfrm>
            <a:off x="1426667" y="2952975"/>
            <a:ext cx="3170352" cy="319246"/>
            <a:chOff x="1426667" y="3105372"/>
            <a:chExt cx="3170352" cy="319246"/>
          </a:xfrm>
        </p:grpSpPr>
        <p:sp>
          <p:nvSpPr>
            <p:cNvPr id="7" name="Rectangle 6"/>
            <p:cNvSpPr/>
            <p:nvPr/>
          </p:nvSpPr>
          <p:spPr>
            <a:xfrm>
              <a:off x="1426667" y="3105372"/>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a:stCxn id="7" idx="0"/>
              <a:endCxn id="7" idx="2"/>
            </p:cNvCxnSpPr>
            <p:nvPr/>
          </p:nvCxnSpPr>
          <p:spPr>
            <a:xfrm rot="16200000" flipH="1">
              <a:off x="2852617" y="3264598"/>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grpSp>
        <p:nvGrpSpPr>
          <p:cNvPr id="12" name="Group 12"/>
          <p:cNvGrpSpPr/>
          <p:nvPr/>
        </p:nvGrpSpPr>
        <p:grpSpPr>
          <a:xfrm>
            <a:off x="1427213" y="3340073"/>
            <a:ext cx="3170352" cy="319246"/>
            <a:chOff x="4588528" y="3105909"/>
            <a:chExt cx="3170352" cy="319246"/>
          </a:xfrm>
        </p:grpSpPr>
        <p:sp>
          <p:nvSpPr>
            <p:cNvPr id="8" name="Rectangle 7"/>
            <p:cNvSpPr/>
            <p:nvPr/>
          </p:nvSpPr>
          <p:spPr>
            <a:xfrm>
              <a:off x="4588528" y="3105909"/>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Connector 10"/>
            <p:cNvCxnSpPr/>
            <p:nvPr/>
          </p:nvCxnSpPr>
          <p:spPr>
            <a:xfrm rot="16200000" flipH="1">
              <a:off x="6014478" y="3265135"/>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sp>
        <p:nvSpPr>
          <p:cNvPr id="14" name="TextBox 13"/>
          <p:cNvSpPr txBox="1"/>
          <p:nvPr/>
        </p:nvSpPr>
        <p:spPr>
          <a:xfrm>
            <a:off x="938731" y="2867013"/>
            <a:ext cx="389850" cy="369332"/>
          </a:xfrm>
          <a:prstGeom prst="rect">
            <a:avLst/>
          </a:prstGeom>
          <a:noFill/>
        </p:spPr>
        <p:txBody>
          <a:bodyPr wrap="none" rtlCol="0">
            <a:spAutoFit/>
          </a:bodyPr>
          <a:lstStyle/>
          <a:p>
            <a:r>
              <a:rPr lang="en-US" dirty="0" smtClean="0"/>
              <a:t>C</a:t>
            </a:r>
            <a:r>
              <a:rPr lang="en-US" baseline="-25000" dirty="0" smtClean="0"/>
              <a:t>1</a:t>
            </a:r>
            <a:endParaRPr lang="en-US" baseline="-25000" dirty="0"/>
          </a:p>
        </p:txBody>
      </p:sp>
      <p:sp>
        <p:nvSpPr>
          <p:cNvPr id="15" name="TextBox 14"/>
          <p:cNvSpPr txBox="1"/>
          <p:nvPr/>
        </p:nvSpPr>
        <p:spPr>
          <a:xfrm>
            <a:off x="939277" y="3252436"/>
            <a:ext cx="389850" cy="369332"/>
          </a:xfrm>
          <a:prstGeom prst="rect">
            <a:avLst/>
          </a:prstGeom>
          <a:noFill/>
        </p:spPr>
        <p:txBody>
          <a:bodyPr wrap="none" rtlCol="0">
            <a:spAutoFit/>
          </a:bodyPr>
          <a:lstStyle/>
          <a:p>
            <a:r>
              <a:rPr lang="en-US" dirty="0" smtClean="0"/>
              <a:t>C</a:t>
            </a:r>
            <a:r>
              <a:rPr lang="en-US" baseline="-25000" dirty="0" smtClean="0"/>
              <a:t>2</a:t>
            </a:r>
            <a:endParaRPr lang="en-US" baseline="-25000" dirty="0"/>
          </a:p>
        </p:txBody>
      </p:sp>
      <p:sp>
        <p:nvSpPr>
          <p:cNvPr id="16" name="TextBox 15"/>
          <p:cNvSpPr txBox="1"/>
          <p:nvPr/>
        </p:nvSpPr>
        <p:spPr>
          <a:xfrm>
            <a:off x="1960842" y="2867013"/>
            <a:ext cx="505267" cy="369332"/>
          </a:xfrm>
          <a:prstGeom prst="rect">
            <a:avLst/>
          </a:prstGeom>
          <a:noFill/>
        </p:spPr>
        <p:txBody>
          <a:bodyPr wrap="none" rtlCol="0">
            <a:spAutoFit/>
          </a:bodyPr>
          <a:lstStyle/>
          <a:p>
            <a:r>
              <a:rPr lang="en-US" dirty="0" smtClean="0"/>
              <a:t>C</a:t>
            </a:r>
            <a:r>
              <a:rPr lang="en-US" baseline="-25000" dirty="0" smtClean="0"/>
              <a:t>1,1</a:t>
            </a:r>
            <a:endParaRPr lang="en-US" baseline="-25000" dirty="0"/>
          </a:p>
        </p:txBody>
      </p:sp>
      <p:sp>
        <p:nvSpPr>
          <p:cNvPr id="17" name="TextBox 16"/>
          <p:cNvSpPr txBox="1"/>
          <p:nvPr/>
        </p:nvSpPr>
        <p:spPr>
          <a:xfrm>
            <a:off x="1961756" y="3252436"/>
            <a:ext cx="505267" cy="369332"/>
          </a:xfrm>
          <a:prstGeom prst="rect">
            <a:avLst/>
          </a:prstGeom>
          <a:noFill/>
        </p:spPr>
        <p:txBody>
          <a:bodyPr wrap="square" rtlCol="0">
            <a:spAutoFit/>
          </a:bodyPr>
          <a:lstStyle/>
          <a:p>
            <a:r>
              <a:rPr lang="en-US" dirty="0" smtClean="0"/>
              <a:t>C</a:t>
            </a:r>
            <a:r>
              <a:rPr lang="en-US" baseline="-25000" dirty="0" smtClean="0"/>
              <a:t>1,2</a:t>
            </a:r>
            <a:endParaRPr lang="en-US" baseline="-25000" dirty="0"/>
          </a:p>
        </p:txBody>
      </p:sp>
      <p:sp>
        <p:nvSpPr>
          <p:cNvPr id="18" name="TextBox 17"/>
          <p:cNvSpPr txBox="1"/>
          <p:nvPr/>
        </p:nvSpPr>
        <p:spPr>
          <a:xfrm>
            <a:off x="3510242" y="2875479"/>
            <a:ext cx="505267" cy="369332"/>
          </a:xfrm>
          <a:prstGeom prst="rect">
            <a:avLst/>
          </a:prstGeom>
          <a:noFill/>
        </p:spPr>
        <p:txBody>
          <a:bodyPr wrap="none" rtlCol="0">
            <a:spAutoFit/>
          </a:bodyPr>
          <a:lstStyle/>
          <a:p>
            <a:r>
              <a:rPr lang="en-US" dirty="0" smtClean="0"/>
              <a:t>C</a:t>
            </a:r>
            <a:r>
              <a:rPr lang="en-US" baseline="-25000" dirty="0" smtClean="0"/>
              <a:t>2,1</a:t>
            </a:r>
            <a:endParaRPr lang="en-US" baseline="-25000" dirty="0"/>
          </a:p>
        </p:txBody>
      </p:sp>
      <p:sp>
        <p:nvSpPr>
          <p:cNvPr id="19" name="TextBox 18"/>
          <p:cNvSpPr txBox="1"/>
          <p:nvPr/>
        </p:nvSpPr>
        <p:spPr>
          <a:xfrm>
            <a:off x="3511156" y="3260902"/>
            <a:ext cx="505267" cy="369332"/>
          </a:xfrm>
          <a:prstGeom prst="rect">
            <a:avLst/>
          </a:prstGeom>
          <a:noFill/>
        </p:spPr>
        <p:txBody>
          <a:bodyPr wrap="square" rtlCol="0">
            <a:spAutoFit/>
          </a:bodyPr>
          <a:lstStyle/>
          <a:p>
            <a:r>
              <a:rPr lang="en-US" dirty="0" smtClean="0"/>
              <a:t>C</a:t>
            </a:r>
            <a:r>
              <a:rPr lang="en-US" baseline="-25000" dirty="0" smtClean="0"/>
              <a:t>2,2</a:t>
            </a:r>
            <a:endParaRPr lang="en-US" baseline="-25000" dirty="0"/>
          </a:p>
        </p:txBody>
      </p:sp>
      <p:sp>
        <p:nvSpPr>
          <p:cNvPr id="20" name="TextBox 19"/>
          <p:cNvSpPr txBox="1"/>
          <p:nvPr/>
        </p:nvSpPr>
        <p:spPr>
          <a:xfrm>
            <a:off x="4893733" y="3081867"/>
            <a:ext cx="3442356" cy="369332"/>
          </a:xfrm>
          <a:prstGeom prst="rect">
            <a:avLst/>
          </a:prstGeom>
          <a:noFill/>
        </p:spPr>
        <p:txBody>
          <a:bodyPr wrap="none" rtlCol="0">
            <a:spAutoFit/>
          </a:bodyPr>
          <a:lstStyle/>
          <a:p>
            <a:r>
              <a:rPr lang="en-US" dirty="0" smtClean="0"/>
              <a:t>Stored in memory in Column order</a:t>
            </a:r>
            <a:endParaRPr lang="en-US" dirty="0"/>
          </a:p>
        </p:txBody>
      </p:sp>
      <p:grpSp>
        <p:nvGrpSpPr>
          <p:cNvPr id="13" name="Group 20"/>
          <p:cNvGrpSpPr/>
          <p:nvPr/>
        </p:nvGrpSpPr>
        <p:grpSpPr>
          <a:xfrm>
            <a:off x="1443604" y="5205101"/>
            <a:ext cx="3170352" cy="319246"/>
            <a:chOff x="1426667" y="3105372"/>
            <a:chExt cx="3170352" cy="319246"/>
          </a:xfrm>
        </p:grpSpPr>
        <p:sp>
          <p:nvSpPr>
            <p:cNvPr id="22" name="Rectangle 21"/>
            <p:cNvSpPr/>
            <p:nvPr/>
          </p:nvSpPr>
          <p:spPr>
            <a:xfrm>
              <a:off x="1426667" y="3105372"/>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Connector 22"/>
            <p:cNvCxnSpPr>
              <a:stCxn id="22" idx="0"/>
              <a:endCxn id="22" idx="2"/>
            </p:cNvCxnSpPr>
            <p:nvPr/>
          </p:nvCxnSpPr>
          <p:spPr>
            <a:xfrm rot="16200000" flipH="1">
              <a:off x="2852617" y="3264598"/>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grpSp>
        <p:nvGrpSpPr>
          <p:cNvPr id="21" name="Group 23"/>
          <p:cNvGrpSpPr/>
          <p:nvPr/>
        </p:nvGrpSpPr>
        <p:grpSpPr>
          <a:xfrm>
            <a:off x="1444150" y="5592199"/>
            <a:ext cx="3170352" cy="319246"/>
            <a:chOff x="4588528" y="3105909"/>
            <a:chExt cx="3170352" cy="319246"/>
          </a:xfrm>
        </p:grpSpPr>
        <p:sp>
          <p:nvSpPr>
            <p:cNvPr id="25" name="Rectangle 24"/>
            <p:cNvSpPr/>
            <p:nvPr/>
          </p:nvSpPr>
          <p:spPr>
            <a:xfrm>
              <a:off x="4588528" y="3105909"/>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6" name="Straight Connector 25"/>
            <p:cNvCxnSpPr/>
            <p:nvPr/>
          </p:nvCxnSpPr>
          <p:spPr>
            <a:xfrm rot="16200000" flipH="1">
              <a:off x="6014478" y="3265135"/>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sp>
        <p:nvSpPr>
          <p:cNvPr id="27" name="TextBox 26"/>
          <p:cNvSpPr txBox="1"/>
          <p:nvPr/>
        </p:nvSpPr>
        <p:spPr>
          <a:xfrm>
            <a:off x="955668" y="5119139"/>
            <a:ext cx="389850" cy="369332"/>
          </a:xfrm>
          <a:prstGeom prst="rect">
            <a:avLst/>
          </a:prstGeom>
          <a:noFill/>
        </p:spPr>
        <p:txBody>
          <a:bodyPr wrap="none" rtlCol="0">
            <a:spAutoFit/>
          </a:bodyPr>
          <a:lstStyle/>
          <a:p>
            <a:r>
              <a:rPr lang="en-US" dirty="0" smtClean="0"/>
              <a:t>B</a:t>
            </a:r>
            <a:r>
              <a:rPr lang="en-US" baseline="-25000" dirty="0" smtClean="0"/>
              <a:t>1</a:t>
            </a:r>
            <a:endParaRPr lang="en-US" baseline="-25000" dirty="0"/>
          </a:p>
        </p:txBody>
      </p:sp>
      <p:sp>
        <p:nvSpPr>
          <p:cNvPr id="28" name="TextBox 27"/>
          <p:cNvSpPr txBox="1"/>
          <p:nvPr/>
        </p:nvSpPr>
        <p:spPr>
          <a:xfrm>
            <a:off x="956214" y="5504562"/>
            <a:ext cx="389850" cy="369332"/>
          </a:xfrm>
          <a:prstGeom prst="rect">
            <a:avLst/>
          </a:prstGeom>
          <a:noFill/>
        </p:spPr>
        <p:txBody>
          <a:bodyPr wrap="none" rtlCol="0">
            <a:spAutoFit/>
          </a:bodyPr>
          <a:lstStyle/>
          <a:p>
            <a:r>
              <a:rPr lang="en-US" dirty="0" smtClean="0"/>
              <a:t>B</a:t>
            </a:r>
            <a:r>
              <a:rPr lang="en-US" baseline="-25000" dirty="0" smtClean="0"/>
              <a:t>2</a:t>
            </a:r>
            <a:endParaRPr lang="en-US" baseline="-25000" dirty="0"/>
          </a:p>
        </p:txBody>
      </p:sp>
      <p:sp>
        <p:nvSpPr>
          <p:cNvPr id="29" name="TextBox 28"/>
          <p:cNvSpPr txBox="1"/>
          <p:nvPr/>
        </p:nvSpPr>
        <p:spPr>
          <a:xfrm>
            <a:off x="1977779" y="5119139"/>
            <a:ext cx="466794" cy="369332"/>
          </a:xfrm>
          <a:prstGeom prst="rect">
            <a:avLst/>
          </a:prstGeom>
          <a:noFill/>
        </p:spPr>
        <p:txBody>
          <a:bodyPr wrap="none" rtlCol="0">
            <a:spAutoFit/>
          </a:bodyPr>
          <a:lstStyle/>
          <a:p>
            <a:r>
              <a:rPr lang="en-US" dirty="0" smtClean="0"/>
              <a:t>B</a:t>
            </a:r>
            <a:r>
              <a:rPr lang="en-US" baseline="-25000" dirty="0" smtClean="0"/>
              <a:t>i,1</a:t>
            </a:r>
            <a:endParaRPr lang="en-US" baseline="-25000" dirty="0"/>
          </a:p>
        </p:txBody>
      </p:sp>
      <p:sp>
        <p:nvSpPr>
          <p:cNvPr id="30" name="TextBox 29"/>
          <p:cNvSpPr txBox="1"/>
          <p:nvPr/>
        </p:nvSpPr>
        <p:spPr>
          <a:xfrm>
            <a:off x="1978693" y="5504562"/>
            <a:ext cx="505267" cy="369332"/>
          </a:xfrm>
          <a:prstGeom prst="rect">
            <a:avLst/>
          </a:prstGeom>
          <a:noFill/>
        </p:spPr>
        <p:txBody>
          <a:bodyPr wrap="square" rtlCol="0">
            <a:spAutoFit/>
          </a:bodyPr>
          <a:lstStyle/>
          <a:p>
            <a:r>
              <a:rPr lang="en-US" dirty="0" smtClean="0"/>
              <a:t>B</a:t>
            </a:r>
            <a:r>
              <a:rPr lang="en-US" baseline="-25000" dirty="0" smtClean="0"/>
              <a:t>i,2</a:t>
            </a:r>
            <a:endParaRPr lang="en-US" baseline="-25000" dirty="0"/>
          </a:p>
        </p:txBody>
      </p:sp>
      <p:sp>
        <p:nvSpPr>
          <p:cNvPr id="31" name="TextBox 30"/>
          <p:cNvSpPr txBox="1"/>
          <p:nvPr/>
        </p:nvSpPr>
        <p:spPr>
          <a:xfrm>
            <a:off x="3527179" y="5127605"/>
            <a:ext cx="466794" cy="369332"/>
          </a:xfrm>
          <a:prstGeom prst="rect">
            <a:avLst/>
          </a:prstGeom>
          <a:noFill/>
        </p:spPr>
        <p:txBody>
          <a:bodyPr wrap="none" rtlCol="0">
            <a:spAutoFit/>
          </a:bodyPr>
          <a:lstStyle/>
          <a:p>
            <a:r>
              <a:rPr lang="en-US" dirty="0" smtClean="0"/>
              <a:t>B</a:t>
            </a:r>
            <a:r>
              <a:rPr lang="en-US" baseline="-25000" dirty="0" smtClean="0"/>
              <a:t>i,1</a:t>
            </a:r>
            <a:endParaRPr lang="en-US" baseline="-25000" dirty="0"/>
          </a:p>
        </p:txBody>
      </p:sp>
      <p:sp>
        <p:nvSpPr>
          <p:cNvPr id="32" name="TextBox 31"/>
          <p:cNvSpPr txBox="1"/>
          <p:nvPr/>
        </p:nvSpPr>
        <p:spPr>
          <a:xfrm>
            <a:off x="3528093" y="5513028"/>
            <a:ext cx="505267" cy="369332"/>
          </a:xfrm>
          <a:prstGeom prst="rect">
            <a:avLst/>
          </a:prstGeom>
          <a:noFill/>
        </p:spPr>
        <p:txBody>
          <a:bodyPr wrap="square" rtlCol="0">
            <a:spAutoFit/>
          </a:bodyPr>
          <a:lstStyle/>
          <a:p>
            <a:r>
              <a:rPr lang="en-US" dirty="0" smtClean="0"/>
              <a:t>B</a:t>
            </a:r>
            <a:r>
              <a:rPr lang="en-US" baseline="-25000" dirty="0" smtClean="0"/>
              <a:t>i,2</a:t>
            </a:r>
            <a:endParaRPr lang="en-US" baseline="-25000" dirty="0"/>
          </a:p>
        </p:txBody>
      </p:sp>
      <p:grpSp>
        <p:nvGrpSpPr>
          <p:cNvPr id="24" name="Group 32"/>
          <p:cNvGrpSpPr/>
          <p:nvPr/>
        </p:nvGrpSpPr>
        <p:grpSpPr>
          <a:xfrm>
            <a:off x="1443604" y="4256835"/>
            <a:ext cx="3170352" cy="319246"/>
            <a:chOff x="1426667" y="3105372"/>
            <a:chExt cx="3170352" cy="319246"/>
          </a:xfrm>
        </p:grpSpPr>
        <p:sp>
          <p:nvSpPr>
            <p:cNvPr id="34" name="Rectangle 33"/>
            <p:cNvSpPr/>
            <p:nvPr/>
          </p:nvSpPr>
          <p:spPr>
            <a:xfrm>
              <a:off x="1426667" y="3105372"/>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5" name="Straight Connector 34"/>
            <p:cNvCxnSpPr>
              <a:stCxn id="34" idx="0"/>
              <a:endCxn id="34" idx="2"/>
            </p:cNvCxnSpPr>
            <p:nvPr/>
          </p:nvCxnSpPr>
          <p:spPr>
            <a:xfrm rot="16200000" flipH="1">
              <a:off x="2852617" y="3264598"/>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sp>
        <p:nvSpPr>
          <p:cNvPr id="36" name="TextBox 35"/>
          <p:cNvSpPr txBox="1"/>
          <p:nvPr/>
        </p:nvSpPr>
        <p:spPr>
          <a:xfrm>
            <a:off x="955668" y="4170873"/>
            <a:ext cx="318229" cy="369332"/>
          </a:xfrm>
          <a:prstGeom prst="rect">
            <a:avLst/>
          </a:prstGeom>
          <a:noFill/>
        </p:spPr>
        <p:txBody>
          <a:bodyPr wrap="none" rtlCol="0">
            <a:spAutoFit/>
          </a:bodyPr>
          <a:lstStyle/>
          <a:p>
            <a:r>
              <a:rPr lang="en-US" dirty="0" smtClean="0"/>
              <a:t>A</a:t>
            </a:r>
            <a:endParaRPr lang="en-US" baseline="-25000" dirty="0"/>
          </a:p>
        </p:txBody>
      </p:sp>
      <p:sp>
        <p:nvSpPr>
          <p:cNvPr id="37" name="TextBox 36"/>
          <p:cNvSpPr txBox="1"/>
          <p:nvPr/>
        </p:nvSpPr>
        <p:spPr>
          <a:xfrm>
            <a:off x="1977779" y="4170873"/>
            <a:ext cx="469938" cy="369332"/>
          </a:xfrm>
          <a:prstGeom prst="rect">
            <a:avLst/>
          </a:prstGeom>
          <a:noFill/>
        </p:spPr>
        <p:txBody>
          <a:bodyPr wrap="none" rtlCol="0">
            <a:spAutoFit/>
          </a:bodyPr>
          <a:lstStyle/>
          <a:p>
            <a:r>
              <a:rPr lang="en-US" dirty="0" smtClean="0"/>
              <a:t>A</a:t>
            </a:r>
            <a:r>
              <a:rPr lang="en-US" baseline="-25000" dirty="0" smtClean="0"/>
              <a:t>1,i</a:t>
            </a:r>
            <a:endParaRPr lang="en-US" baseline="-25000" dirty="0"/>
          </a:p>
        </p:txBody>
      </p:sp>
      <p:sp>
        <p:nvSpPr>
          <p:cNvPr id="38" name="TextBox 37"/>
          <p:cNvSpPr txBox="1"/>
          <p:nvPr/>
        </p:nvSpPr>
        <p:spPr>
          <a:xfrm>
            <a:off x="3527179" y="4179339"/>
            <a:ext cx="469938" cy="369332"/>
          </a:xfrm>
          <a:prstGeom prst="rect">
            <a:avLst/>
          </a:prstGeom>
          <a:noFill/>
        </p:spPr>
        <p:txBody>
          <a:bodyPr wrap="none" rtlCol="0">
            <a:spAutoFit/>
          </a:bodyPr>
          <a:lstStyle/>
          <a:p>
            <a:r>
              <a:rPr lang="en-US" dirty="0" smtClean="0"/>
              <a:t>A</a:t>
            </a:r>
            <a:r>
              <a:rPr lang="en-US" baseline="-25000" dirty="0" smtClean="0"/>
              <a:t>2,i</a:t>
            </a:r>
            <a:endParaRPr lang="en-US" baseline="-25000" dirty="0"/>
          </a:p>
        </p:txBody>
      </p:sp>
    </p:spTree>
    <p:extLst>
      <p:ext uri="{BB962C8B-B14F-4D97-AF65-F5344CB8AC3E}">
        <p14:creationId xmlns:p14="http://schemas.microsoft.com/office/powerpoint/2010/main" val="26231475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a:t>
            </a:r>
            <a:r>
              <a:rPr lang="en-US" dirty="0" err="1" smtClean="0"/>
              <a:t>x</a:t>
            </a:r>
            <a:r>
              <a:rPr lang="en-US" dirty="0" smtClean="0"/>
              <a:t> 2 Matrix Multiply</a:t>
            </a:r>
            <a:endParaRPr lang="en-US" dirty="0"/>
          </a:p>
        </p:txBody>
      </p:sp>
      <p:sp>
        <p:nvSpPr>
          <p:cNvPr id="3" name="Content Placeholder 2"/>
          <p:cNvSpPr>
            <a:spLocks noGrp="1"/>
          </p:cNvSpPr>
          <p:nvPr>
            <p:ph idx="1"/>
          </p:nvPr>
        </p:nvSpPr>
        <p:spPr>
          <a:xfrm>
            <a:off x="457200" y="1600200"/>
            <a:ext cx="8229600" cy="2723283"/>
          </a:xfrm>
        </p:spPr>
        <p:txBody>
          <a:bodyPr/>
          <a:lstStyle/>
          <a:p>
            <a:r>
              <a:rPr lang="en-US" dirty="0" smtClean="0"/>
              <a:t>Initialization</a:t>
            </a:r>
          </a:p>
          <a:p>
            <a:endParaRPr lang="en-US" dirty="0" smtClean="0"/>
          </a:p>
          <a:p>
            <a:endParaRPr lang="en-US" dirty="0" smtClean="0"/>
          </a:p>
          <a:p>
            <a:r>
              <a:rPr lang="en-US" dirty="0" smtClean="0"/>
              <a:t>I = 1</a:t>
            </a:r>
          </a:p>
        </p:txBody>
      </p:sp>
      <p:sp>
        <p:nvSpPr>
          <p:cNvPr id="4" name="Date Placeholder 3"/>
          <p:cNvSpPr>
            <a:spLocks noGrp="1"/>
          </p:cNvSpPr>
          <p:nvPr>
            <p:ph type="dt" sz="half" idx="10"/>
          </p:nvPr>
        </p:nvSpPr>
        <p:spPr/>
        <p:txBody>
          <a:bodyPr/>
          <a:lstStyle/>
          <a:p>
            <a:fld id="{DA1ED668-41D8-4F47-AF5F-0B485EEDF4F3}" type="datetime1">
              <a:rPr lang="en-US" smtClean="0"/>
              <a:pPr/>
              <a:t>10/11/11</a:t>
            </a:fld>
            <a:endParaRPr lang="en-US"/>
          </a:p>
        </p:txBody>
      </p:sp>
      <p:sp>
        <p:nvSpPr>
          <p:cNvPr id="5" name="Footer Placeholder 4"/>
          <p:cNvSpPr>
            <a:spLocks noGrp="1"/>
          </p:cNvSpPr>
          <p:nvPr>
            <p:ph type="ftr" sz="quarter" idx="11"/>
          </p:nvPr>
        </p:nvSpPr>
        <p:spPr/>
        <p:txBody>
          <a:bodyPr/>
          <a:lstStyle/>
          <a:p>
            <a:r>
              <a:rPr lang="da-DK" dirty="0" smtClean="0"/>
              <a:t>Fall 2011</a:t>
            </a:r>
            <a:r>
              <a:rPr lang="en-US" dirty="0" smtClean="0"/>
              <a:t> </a:t>
            </a:r>
            <a:r>
              <a:rPr lang="en-US" dirty="0" smtClean="0"/>
              <a:t>-- Lecture </a:t>
            </a:r>
            <a:r>
              <a:rPr lang="en-US" dirty="0" smtClean="0"/>
              <a:t>#20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9</a:t>
            </a:fld>
            <a:endParaRPr lang="en-US"/>
          </a:p>
        </p:txBody>
      </p:sp>
      <p:grpSp>
        <p:nvGrpSpPr>
          <p:cNvPr id="9" name="Group 11"/>
          <p:cNvGrpSpPr/>
          <p:nvPr/>
        </p:nvGrpSpPr>
        <p:grpSpPr>
          <a:xfrm>
            <a:off x="1426667" y="2409173"/>
            <a:ext cx="3170352" cy="319246"/>
            <a:chOff x="1426667" y="3105372"/>
            <a:chExt cx="3170352" cy="319246"/>
          </a:xfrm>
        </p:grpSpPr>
        <p:sp>
          <p:nvSpPr>
            <p:cNvPr id="7" name="Rectangle 6"/>
            <p:cNvSpPr/>
            <p:nvPr/>
          </p:nvSpPr>
          <p:spPr>
            <a:xfrm>
              <a:off x="1426667" y="3105372"/>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a:stCxn id="7" idx="0"/>
              <a:endCxn id="7" idx="2"/>
            </p:cNvCxnSpPr>
            <p:nvPr/>
          </p:nvCxnSpPr>
          <p:spPr>
            <a:xfrm rot="16200000" flipH="1">
              <a:off x="2852617" y="3264598"/>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grpSp>
        <p:nvGrpSpPr>
          <p:cNvPr id="12" name="Group 12"/>
          <p:cNvGrpSpPr/>
          <p:nvPr/>
        </p:nvGrpSpPr>
        <p:grpSpPr>
          <a:xfrm>
            <a:off x="1427213" y="2796271"/>
            <a:ext cx="3170352" cy="319246"/>
            <a:chOff x="4588528" y="3105909"/>
            <a:chExt cx="3170352" cy="319246"/>
          </a:xfrm>
        </p:grpSpPr>
        <p:sp>
          <p:nvSpPr>
            <p:cNvPr id="8" name="Rectangle 7"/>
            <p:cNvSpPr/>
            <p:nvPr/>
          </p:nvSpPr>
          <p:spPr>
            <a:xfrm>
              <a:off x="4588528" y="3105909"/>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Connector 10"/>
            <p:cNvCxnSpPr/>
            <p:nvPr/>
          </p:nvCxnSpPr>
          <p:spPr>
            <a:xfrm rot="16200000" flipH="1">
              <a:off x="6014478" y="3265135"/>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sp>
        <p:nvSpPr>
          <p:cNvPr id="14" name="TextBox 13"/>
          <p:cNvSpPr txBox="1"/>
          <p:nvPr/>
        </p:nvSpPr>
        <p:spPr>
          <a:xfrm>
            <a:off x="938731" y="2323211"/>
            <a:ext cx="389850" cy="369332"/>
          </a:xfrm>
          <a:prstGeom prst="rect">
            <a:avLst/>
          </a:prstGeom>
          <a:noFill/>
        </p:spPr>
        <p:txBody>
          <a:bodyPr wrap="none" rtlCol="0">
            <a:spAutoFit/>
          </a:bodyPr>
          <a:lstStyle/>
          <a:p>
            <a:r>
              <a:rPr lang="en-US" dirty="0" smtClean="0"/>
              <a:t>C</a:t>
            </a:r>
            <a:r>
              <a:rPr lang="en-US" baseline="-25000" dirty="0" smtClean="0"/>
              <a:t>1</a:t>
            </a:r>
            <a:endParaRPr lang="en-US" baseline="-25000" dirty="0"/>
          </a:p>
        </p:txBody>
      </p:sp>
      <p:sp>
        <p:nvSpPr>
          <p:cNvPr id="15" name="TextBox 14"/>
          <p:cNvSpPr txBox="1"/>
          <p:nvPr/>
        </p:nvSpPr>
        <p:spPr>
          <a:xfrm>
            <a:off x="939277" y="2708634"/>
            <a:ext cx="389850" cy="369332"/>
          </a:xfrm>
          <a:prstGeom prst="rect">
            <a:avLst/>
          </a:prstGeom>
          <a:noFill/>
        </p:spPr>
        <p:txBody>
          <a:bodyPr wrap="none" rtlCol="0">
            <a:spAutoFit/>
          </a:bodyPr>
          <a:lstStyle/>
          <a:p>
            <a:r>
              <a:rPr lang="en-US" dirty="0" smtClean="0"/>
              <a:t>C</a:t>
            </a:r>
            <a:r>
              <a:rPr lang="en-US" baseline="-25000" dirty="0" smtClean="0"/>
              <a:t>2</a:t>
            </a:r>
            <a:endParaRPr lang="en-US" baseline="-25000" dirty="0"/>
          </a:p>
        </p:txBody>
      </p:sp>
      <p:sp>
        <p:nvSpPr>
          <p:cNvPr id="16" name="TextBox 15"/>
          <p:cNvSpPr txBox="1"/>
          <p:nvPr/>
        </p:nvSpPr>
        <p:spPr>
          <a:xfrm>
            <a:off x="1960842" y="2323211"/>
            <a:ext cx="301660" cy="369332"/>
          </a:xfrm>
          <a:prstGeom prst="rect">
            <a:avLst/>
          </a:prstGeom>
          <a:noFill/>
        </p:spPr>
        <p:txBody>
          <a:bodyPr wrap="none" rtlCol="0">
            <a:spAutoFit/>
          </a:bodyPr>
          <a:lstStyle/>
          <a:p>
            <a:r>
              <a:rPr lang="en-US" dirty="0" smtClean="0"/>
              <a:t>0</a:t>
            </a:r>
            <a:endParaRPr lang="en-US" baseline="-25000" dirty="0"/>
          </a:p>
        </p:txBody>
      </p:sp>
      <p:sp>
        <p:nvSpPr>
          <p:cNvPr id="17" name="TextBox 16"/>
          <p:cNvSpPr txBox="1"/>
          <p:nvPr/>
        </p:nvSpPr>
        <p:spPr>
          <a:xfrm>
            <a:off x="1961756" y="2708634"/>
            <a:ext cx="505267" cy="369332"/>
          </a:xfrm>
          <a:prstGeom prst="rect">
            <a:avLst/>
          </a:prstGeom>
          <a:noFill/>
        </p:spPr>
        <p:txBody>
          <a:bodyPr wrap="square" rtlCol="0">
            <a:spAutoFit/>
          </a:bodyPr>
          <a:lstStyle/>
          <a:p>
            <a:r>
              <a:rPr lang="en-US" dirty="0" smtClean="0"/>
              <a:t>0</a:t>
            </a:r>
            <a:endParaRPr lang="en-US" baseline="-25000" dirty="0"/>
          </a:p>
        </p:txBody>
      </p:sp>
      <p:sp>
        <p:nvSpPr>
          <p:cNvPr id="18" name="TextBox 17"/>
          <p:cNvSpPr txBox="1"/>
          <p:nvPr/>
        </p:nvSpPr>
        <p:spPr>
          <a:xfrm>
            <a:off x="3510242" y="2331677"/>
            <a:ext cx="301660" cy="369332"/>
          </a:xfrm>
          <a:prstGeom prst="rect">
            <a:avLst/>
          </a:prstGeom>
          <a:noFill/>
        </p:spPr>
        <p:txBody>
          <a:bodyPr wrap="none" rtlCol="0">
            <a:spAutoFit/>
          </a:bodyPr>
          <a:lstStyle/>
          <a:p>
            <a:r>
              <a:rPr lang="en-US" dirty="0" smtClean="0"/>
              <a:t>0</a:t>
            </a:r>
            <a:endParaRPr lang="en-US" baseline="-25000" dirty="0"/>
          </a:p>
        </p:txBody>
      </p:sp>
      <p:sp>
        <p:nvSpPr>
          <p:cNvPr id="19" name="TextBox 18"/>
          <p:cNvSpPr txBox="1"/>
          <p:nvPr/>
        </p:nvSpPr>
        <p:spPr>
          <a:xfrm>
            <a:off x="3511156" y="2717100"/>
            <a:ext cx="505267" cy="369332"/>
          </a:xfrm>
          <a:prstGeom prst="rect">
            <a:avLst/>
          </a:prstGeom>
          <a:noFill/>
        </p:spPr>
        <p:txBody>
          <a:bodyPr wrap="square" rtlCol="0">
            <a:spAutoFit/>
          </a:bodyPr>
          <a:lstStyle/>
          <a:p>
            <a:r>
              <a:rPr lang="en-US" dirty="0" smtClean="0"/>
              <a:t>0</a:t>
            </a:r>
            <a:endParaRPr lang="en-US" baseline="-25000" dirty="0"/>
          </a:p>
        </p:txBody>
      </p:sp>
      <p:grpSp>
        <p:nvGrpSpPr>
          <p:cNvPr id="13" name="Group 20"/>
          <p:cNvGrpSpPr/>
          <p:nvPr/>
        </p:nvGrpSpPr>
        <p:grpSpPr>
          <a:xfrm>
            <a:off x="1443604" y="5033873"/>
            <a:ext cx="3170352" cy="319246"/>
            <a:chOff x="1426667" y="3105372"/>
            <a:chExt cx="3170352" cy="319246"/>
          </a:xfrm>
        </p:grpSpPr>
        <p:sp>
          <p:nvSpPr>
            <p:cNvPr id="22" name="Rectangle 21"/>
            <p:cNvSpPr/>
            <p:nvPr/>
          </p:nvSpPr>
          <p:spPr>
            <a:xfrm>
              <a:off x="1426667" y="3105372"/>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Connector 22"/>
            <p:cNvCxnSpPr>
              <a:stCxn id="22" idx="0"/>
              <a:endCxn id="22" idx="2"/>
            </p:cNvCxnSpPr>
            <p:nvPr/>
          </p:nvCxnSpPr>
          <p:spPr>
            <a:xfrm rot="16200000" flipH="1">
              <a:off x="2852617" y="3264598"/>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grpSp>
        <p:nvGrpSpPr>
          <p:cNvPr id="20" name="Group 23"/>
          <p:cNvGrpSpPr/>
          <p:nvPr/>
        </p:nvGrpSpPr>
        <p:grpSpPr>
          <a:xfrm>
            <a:off x="1444150" y="5420971"/>
            <a:ext cx="3170352" cy="319246"/>
            <a:chOff x="4588528" y="3105909"/>
            <a:chExt cx="3170352" cy="319246"/>
          </a:xfrm>
        </p:grpSpPr>
        <p:sp>
          <p:nvSpPr>
            <p:cNvPr id="25" name="Rectangle 24"/>
            <p:cNvSpPr/>
            <p:nvPr/>
          </p:nvSpPr>
          <p:spPr>
            <a:xfrm>
              <a:off x="4588528" y="3105909"/>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6" name="Straight Connector 25"/>
            <p:cNvCxnSpPr/>
            <p:nvPr/>
          </p:nvCxnSpPr>
          <p:spPr>
            <a:xfrm rot="16200000" flipH="1">
              <a:off x="6014478" y="3265135"/>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sp>
        <p:nvSpPr>
          <p:cNvPr id="27" name="TextBox 26"/>
          <p:cNvSpPr txBox="1"/>
          <p:nvPr/>
        </p:nvSpPr>
        <p:spPr>
          <a:xfrm>
            <a:off x="955668" y="4947911"/>
            <a:ext cx="389850" cy="369332"/>
          </a:xfrm>
          <a:prstGeom prst="rect">
            <a:avLst/>
          </a:prstGeom>
          <a:noFill/>
        </p:spPr>
        <p:txBody>
          <a:bodyPr wrap="none" rtlCol="0">
            <a:spAutoFit/>
          </a:bodyPr>
          <a:lstStyle/>
          <a:p>
            <a:r>
              <a:rPr lang="en-US" dirty="0" smtClean="0"/>
              <a:t>B</a:t>
            </a:r>
            <a:r>
              <a:rPr lang="en-US" baseline="-25000" dirty="0" smtClean="0"/>
              <a:t>1</a:t>
            </a:r>
            <a:endParaRPr lang="en-US" baseline="-25000" dirty="0"/>
          </a:p>
        </p:txBody>
      </p:sp>
      <p:sp>
        <p:nvSpPr>
          <p:cNvPr id="28" name="TextBox 27"/>
          <p:cNvSpPr txBox="1"/>
          <p:nvPr/>
        </p:nvSpPr>
        <p:spPr>
          <a:xfrm>
            <a:off x="956214" y="5333334"/>
            <a:ext cx="389850" cy="369332"/>
          </a:xfrm>
          <a:prstGeom prst="rect">
            <a:avLst/>
          </a:prstGeom>
          <a:noFill/>
        </p:spPr>
        <p:txBody>
          <a:bodyPr wrap="none" rtlCol="0">
            <a:spAutoFit/>
          </a:bodyPr>
          <a:lstStyle/>
          <a:p>
            <a:r>
              <a:rPr lang="en-US" dirty="0" smtClean="0"/>
              <a:t>B</a:t>
            </a:r>
            <a:r>
              <a:rPr lang="en-US" baseline="-25000" dirty="0" smtClean="0"/>
              <a:t>2</a:t>
            </a:r>
            <a:endParaRPr lang="en-US" baseline="-25000" dirty="0"/>
          </a:p>
        </p:txBody>
      </p:sp>
      <p:sp>
        <p:nvSpPr>
          <p:cNvPr id="29" name="TextBox 28"/>
          <p:cNvSpPr txBox="1"/>
          <p:nvPr/>
        </p:nvSpPr>
        <p:spPr>
          <a:xfrm>
            <a:off x="1977779" y="4947911"/>
            <a:ext cx="505267" cy="369332"/>
          </a:xfrm>
          <a:prstGeom prst="rect">
            <a:avLst/>
          </a:prstGeom>
          <a:noFill/>
        </p:spPr>
        <p:txBody>
          <a:bodyPr wrap="none" rtlCol="0">
            <a:spAutoFit/>
          </a:bodyPr>
          <a:lstStyle/>
          <a:p>
            <a:r>
              <a:rPr lang="en-US" dirty="0" smtClean="0"/>
              <a:t>B</a:t>
            </a:r>
            <a:r>
              <a:rPr lang="en-US" baseline="-25000" dirty="0" smtClean="0"/>
              <a:t>1,1</a:t>
            </a:r>
            <a:endParaRPr lang="en-US" baseline="-25000" dirty="0"/>
          </a:p>
        </p:txBody>
      </p:sp>
      <p:sp>
        <p:nvSpPr>
          <p:cNvPr id="30" name="TextBox 29"/>
          <p:cNvSpPr txBox="1"/>
          <p:nvPr/>
        </p:nvSpPr>
        <p:spPr>
          <a:xfrm>
            <a:off x="1978693" y="5333334"/>
            <a:ext cx="505267" cy="369332"/>
          </a:xfrm>
          <a:prstGeom prst="rect">
            <a:avLst/>
          </a:prstGeom>
          <a:noFill/>
        </p:spPr>
        <p:txBody>
          <a:bodyPr wrap="square" rtlCol="0">
            <a:spAutoFit/>
          </a:bodyPr>
          <a:lstStyle/>
          <a:p>
            <a:r>
              <a:rPr lang="en-US" dirty="0" smtClean="0"/>
              <a:t>B</a:t>
            </a:r>
            <a:r>
              <a:rPr lang="en-US" baseline="-25000" dirty="0" smtClean="0"/>
              <a:t>1,2</a:t>
            </a:r>
            <a:endParaRPr lang="en-US" baseline="-25000" dirty="0"/>
          </a:p>
        </p:txBody>
      </p:sp>
      <p:sp>
        <p:nvSpPr>
          <p:cNvPr id="31" name="TextBox 30"/>
          <p:cNvSpPr txBox="1"/>
          <p:nvPr/>
        </p:nvSpPr>
        <p:spPr>
          <a:xfrm>
            <a:off x="3527179" y="4956377"/>
            <a:ext cx="505267" cy="369332"/>
          </a:xfrm>
          <a:prstGeom prst="rect">
            <a:avLst/>
          </a:prstGeom>
          <a:noFill/>
        </p:spPr>
        <p:txBody>
          <a:bodyPr wrap="none" rtlCol="0">
            <a:spAutoFit/>
          </a:bodyPr>
          <a:lstStyle/>
          <a:p>
            <a:r>
              <a:rPr lang="en-US" dirty="0" smtClean="0"/>
              <a:t>B</a:t>
            </a:r>
            <a:r>
              <a:rPr lang="en-US" baseline="-25000" dirty="0" smtClean="0"/>
              <a:t>1,1</a:t>
            </a:r>
            <a:endParaRPr lang="en-US" baseline="-25000" dirty="0"/>
          </a:p>
        </p:txBody>
      </p:sp>
      <p:sp>
        <p:nvSpPr>
          <p:cNvPr id="32" name="TextBox 31"/>
          <p:cNvSpPr txBox="1"/>
          <p:nvPr/>
        </p:nvSpPr>
        <p:spPr>
          <a:xfrm>
            <a:off x="3528093" y="5341800"/>
            <a:ext cx="505267" cy="369332"/>
          </a:xfrm>
          <a:prstGeom prst="rect">
            <a:avLst/>
          </a:prstGeom>
          <a:noFill/>
        </p:spPr>
        <p:txBody>
          <a:bodyPr wrap="square" rtlCol="0">
            <a:spAutoFit/>
          </a:bodyPr>
          <a:lstStyle/>
          <a:p>
            <a:r>
              <a:rPr lang="en-US" dirty="0" smtClean="0"/>
              <a:t>B</a:t>
            </a:r>
            <a:r>
              <a:rPr lang="en-US" baseline="-25000" dirty="0" smtClean="0"/>
              <a:t>1,2</a:t>
            </a:r>
            <a:endParaRPr lang="en-US" baseline="-25000" dirty="0"/>
          </a:p>
        </p:txBody>
      </p:sp>
      <p:grpSp>
        <p:nvGrpSpPr>
          <p:cNvPr id="21" name="Group 32"/>
          <p:cNvGrpSpPr/>
          <p:nvPr/>
        </p:nvGrpSpPr>
        <p:grpSpPr>
          <a:xfrm>
            <a:off x="1443604" y="4085607"/>
            <a:ext cx="3170352" cy="319246"/>
            <a:chOff x="1426667" y="3105372"/>
            <a:chExt cx="3170352" cy="319246"/>
          </a:xfrm>
        </p:grpSpPr>
        <p:sp>
          <p:nvSpPr>
            <p:cNvPr id="34" name="Rectangle 33"/>
            <p:cNvSpPr/>
            <p:nvPr/>
          </p:nvSpPr>
          <p:spPr>
            <a:xfrm>
              <a:off x="1426667" y="3105372"/>
              <a:ext cx="3170352" cy="318452"/>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5" name="Straight Connector 34"/>
            <p:cNvCxnSpPr>
              <a:stCxn id="34" idx="0"/>
              <a:endCxn id="34" idx="2"/>
            </p:cNvCxnSpPr>
            <p:nvPr/>
          </p:nvCxnSpPr>
          <p:spPr>
            <a:xfrm rot="16200000" flipH="1">
              <a:off x="2852617" y="3264598"/>
              <a:ext cx="318452" cy="158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sp>
        <p:nvSpPr>
          <p:cNvPr id="36" name="TextBox 35"/>
          <p:cNvSpPr txBox="1"/>
          <p:nvPr/>
        </p:nvSpPr>
        <p:spPr>
          <a:xfrm>
            <a:off x="955668" y="3999645"/>
            <a:ext cx="318229" cy="369332"/>
          </a:xfrm>
          <a:prstGeom prst="rect">
            <a:avLst/>
          </a:prstGeom>
          <a:noFill/>
        </p:spPr>
        <p:txBody>
          <a:bodyPr wrap="none" rtlCol="0">
            <a:spAutoFit/>
          </a:bodyPr>
          <a:lstStyle/>
          <a:p>
            <a:r>
              <a:rPr lang="en-US" dirty="0" smtClean="0"/>
              <a:t>A</a:t>
            </a:r>
            <a:endParaRPr lang="en-US" baseline="-25000" dirty="0"/>
          </a:p>
        </p:txBody>
      </p:sp>
      <p:sp>
        <p:nvSpPr>
          <p:cNvPr id="37" name="TextBox 36"/>
          <p:cNvSpPr txBox="1"/>
          <p:nvPr/>
        </p:nvSpPr>
        <p:spPr>
          <a:xfrm>
            <a:off x="1977779" y="3999645"/>
            <a:ext cx="512618" cy="369332"/>
          </a:xfrm>
          <a:prstGeom prst="rect">
            <a:avLst/>
          </a:prstGeom>
          <a:noFill/>
        </p:spPr>
        <p:txBody>
          <a:bodyPr wrap="none" rtlCol="0">
            <a:spAutoFit/>
          </a:bodyPr>
          <a:lstStyle/>
          <a:p>
            <a:r>
              <a:rPr lang="en-US" dirty="0" smtClean="0"/>
              <a:t>A</a:t>
            </a:r>
            <a:r>
              <a:rPr lang="en-US" baseline="-25000" dirty="0" smtClean="0"/>
              <a:t>1,1</a:t>
            </a:r>
            <a:endParaRPr lang="en-US" baseline="-25000" dirty="0"/>
          </a:p>
        </p:txBody>
      </p:sp>
      <p:sp>
        <p:nvSpPr>
          <p:cNvPr id="38" name="TextBox 37"/>
          <p:cNvSpPr txBox="1"/>
          <p:nvPr/>
        </p:nvSpPr>
        <p:spPr>
          <a:xfrm>
            <a:off x="3527179" y="4008111"/>
            <a:ext cx="512618" cy="369332"/>
          </a:xfrm>
          <a:prstGeom prst="rect">
            <a:avLst/>
          </a:prstGeom>
          <a:noFill/>
        </p:spPr>
        <p:txBody>
          <a:bodyPr wrap="none" rtlCol="0">
            <a:spAutoFit/>
          </a:bodyPr>
          <a:lstStyle/>
          <a:p>
            <a:r>
              <a:rPr lang="en-US" dirty="0" smtClean="0"/>
              <a:t>A</a:t>
            </a:r>
            <a:r>
              <a:rPr lang="en-US" baseline="-25000" dirty="0" smtClean="0"/>
              <a:t>2,1</a:t>
            </a:r>
            <a:endParaRPr lang="en-US" baseline="-25000" dirty="0"/>
          </a:p>
        </p:txBody>
      </p:sp>
      <p:sp>
        <p:nvSpPr>
          <p:cNvPr id="39" name="TextBox 38"/>
          <p:cNvSpPr txBox="1"/>
          <p:nvPr/>
        </p:nvSpPr>
        <p:spPr>
          <a:xfrm>
            <a:off x="4769488" y="3955802"/>
            <a:ext cx="3574341" cy="646331"/>
          </a:xfrm>
          <a:prstGeom prst="rect">
            <a:avLst/>
          </a:prstGeom>
          <a:noFill/>
        </p:spPr>
        <p:txBody>
          <a:bodyPr wrap="none" rtlCol="0">
            <a:spAutoFit/>
          </a:bodyPr>
          <a:lstStyle/>
          <a:p>
            <a:r>
              <a:rPr lang="en-US" dirty="0" smtClean="0">
                <a:solidFill>
                  <a:srgbClr val="0536D2"/>
                </a:solidFill>
              </a:rPr>
              <a:t>_</a:t>
            </a:r>
            <a:r>
              <a:rPr lang="en-US" dirty="0" err="1" smtClean="0">
                <a:solidFill>
                  <a:srgbClr val="0536D2"/>
                </a:solidFill>
              </a:rPr>
              <a:t>mm_load_pd</a:t>
            </a:r>
            <a:r>
              <a:rPr lang="en-US" dirty="0" smtClean="0">
                <a:solidFill>
                  <a:srgbClr val="0536D2"/>
                </a:solidFill>
              </a:rPr>
              <a:t>: </a:t>
            </a:r>
            <a:r>
              <a:rPr lang="en-US" dirty="0" smtClean="0"/>
              <a:t>Stored in memory in </a:t>
            </a:r>
            <a:br>
              <a:rPr lang="en-US" dirty="0" smtClean="0"/>
            </a:br>
            <a:r>
              <a:rPr lang="en-US" dirty="0" smtClean="0"/>
              <a:t>Column order</a:t>
            </a:r>
            <a:endParaRPr lang="en-US" dirty="0"/>
          </a:p>
        </p:txBody>
      </p:sp>
      <p:sp>
        <p:nvSpPr>
          <p:cNvPr id="40" name="TextBox 39"/>
          <p:cNvSpPr txBox="1"/>
          <p:nvPr/>
        </p:nvSpPr>
        <p:spPr>
          <a:xfrm>
            <a:off x="4769488" y="4921530"/>
            <a:ext cx="4196957" cy="923330"/>
          </a:xfrm>
          <a:prstGeom prst="rect">
            <a:avLst/>
          </a:prstGeom>
          <a:noFill/>
        </p:spPr>
        <p:txBody>
          <a:bodyPr wrap="none" rtlCol="0">
            <a:spAutoFit/>
          </a:bodyPr>
          <a:lstStyle/>
          <a:p>
            <a:r>
              <a:rPr lang="en-US" dirty="0" smtClean="0">
                <a:solidFill>
                  <a:srgbClr val="0536D2"/>
                </a:solidFill>
              </a:rPr>
              <a:t>_mm_load1_pd: </a:t>
            </a:r>
            <a:r>
              <a:rPr lang="en-US" dirty="0" smtClean="0"/>
              <a:t>SSE instruction that loads </a:t>
            </a:r>
            <a:br>
              <a:rPr lang="en-US" dirty="0" smtClean="0"/>
            </a:br>
            <a:r>
              <a:rPr lang="en-US" dirty="0" smtClean="0"/>
              <a:t>a double word and stores it in the high and </a:t>
            </a:r>
            <a:br>
              <a:rPr lang="en-US" dirty="0" smtClean="0"/>
            </a:br>
            <a:r>
              <a:rPr lang="en-US" dirty="0" smtClean="0"/>
              <a:t>low double words of the XMM register</a:t>
            </a:r>
            <a:endParaRPr lang="en-US" dirty="0"/>
          </a:p>
        </p:txBody>
      </p:sp>
      <p:sp>
        <p:nvSpPr>
          <p:cNvPr id="41" name="Rectangle 40"/>
          <p:cNvSpPr/>
          <p:nvPr/>
        </p:nvSpPr>
        <p:spPr>
          <a:xfrm>
            <a:off x="381000" y="3429000"/>
            <a:ext cx="8763000" cy="27657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28812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17248</TotalTime>
  <Words>2799</Words>
  <Application>Microsoft Macintosh PowerPoint</Application>
  <PresentationFormat>On-screen Show (4:3)</PresentationFormat>
  <Paragraphs>767</Paragraphs>
  <Slides>36</Slides>
  <Notes>9</Notes>
  <HiddenSlides>2</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Office Theme</vt:lpstr>
      <vt:lpstr>Image</vt:lpstr>
      <vt:lpstr>In the News</vt:lpstr>
      <vt:lpstr>CS 61C: Great Ideas in Computer Architecture (Machine Structures) Lecture 20 – Thread Level Parallelism</vt:lpstr>
      <vt:lpstr>Review</vt:lpstr>
      <vt:lpstr>Agenda</vt:lpstr>
      <vt:lpstr>Intel SSE Intrinsics</vt:lpstr>
      <vt:lpstr>Example SSE Intrinsics</vt:lpstr>
      <vt:lpstr>Example: 2 x 2 Matrix Multiply</vt:lpstr>
      <vt:lpstr>Example: 2 x 2 Matrix Multiply</vt:lpstr>
      <vt:lpstr>Example: 2 x 2 Matrix Multiply</vt:lpstr>
      <vt:lpstr>Example: 2 x 2 Matrix Multiply</vt:lpstr>
      <vt:lpstr>Example: 2 x 2 Matrix Multiply</vt:lpstr>
      <vt:lpstr>Example: 2 x 2 Matrix Multiply</vt:lpstr>
      <vt:lpstr>Example: 2 x 2 Matrix Multiply</vt:lpstr>
      <vt:lpstr>Example: 2 x 2 Matrix Multiply</vt:lpstr>
      <vt:lpstr>Example: 2 x 2 Matrix Multiply (Part 1 of 2)</vt:lpstr>
      <vt:lpstr>Example: 2 x 2 Matrix Multiply (Part 2 of 2)</vt:lpstr>
      <vt:lpstr>Inner loop from gcc –O -S</vt:lpstr>
      <vt:lpstr>You Are Here!</vt:lpstr>
      <vt:lpstr>Review</vt:lpstr>
      <vt:lpstr>Parallel Processing: Multiprocessor Systems (MIMD)</vt:lpstr>
      <vt:lpstr>Transition to Multicore</vt:lpstr>
      <vt:lpstr>Multiprocessors and You</vt:lpstr>
      <vt:lpstr>Parallel Performance Over Time</vt:lpstr>
      <vt:lpstr>Multiprocessor Key Questions</vt:lpstr>
      <vt:lpstr>Shared Memory Multiprocessor (SMP)</vt:lpstr>
      <vt:lpstr>Example: Sum Reduction</vt:lpstr>
      <vt:lpstr>Example: Sum Reduction</vt:lpstr>
      <vt:lpstr>An Example with 10 Processors</vt:lpstr>
      <vt:lpstr>An Example with 10 Processors</vt:lpstr>
      <vt:lpstr>Shared Memory and Caches</vt:lpstr>
      <vt:lpstr>Shared Memory and Caches</vt:lpstr>
      <vt:lpstr>Keeping Multiple Caches Coherent</vt:lpstr>
      <vt:lpstr>How Does HW Keep $ Coherent?</vt:lpstr>
      <vt:lpstr>2 Optional Performance Optimizations of Cache Coherency via new States</vt:lpstr>
      <vt:lpstr>Name of Common Cache Coherency Protocol: MOESI</vt:lpstr>
      <vt:lpstr>So, In Conclusion…</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Michael Franklin</cp:lastModifiedBy>
  <cp:revision>130</cp:revision>
  <cp:lastPrinted>2011-10-12T18:51:36Z</cp:lastPrinted>
  <dcterms:created xsi:type="dcterms:W3CDTF">2010-10-11T14:44:11Z</dcterms:created>
  <dcterms:modified xsi:type="dcterms:W3CDTF">2011-10-12T20:43:44Z</dcterms:modified>
</cp:coreProperties>
</file>