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72" r:id="rId2"/>
    <p:sldId id="394" r:id="rId3"/>
    <p:sldId id="395" r:id="rId4"/>
    <p:sldId id="396" r:id="rId5"/>
    <p:sldId id="393" r:id="rId6"/>
    <p:sldId id="377" r:id="rId7"/>
    <p:sldId id="378" r:id="rId8"/>
    <p:sldId id="379" r:id="rId9"/>
    <p:sldId id="427" r:id="rId10"/>
    <p:sldId id="428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7" r:id="rId25"/>
    <p:sldId id="423" r:id="rId26"/>
    <p:sldId id="424" r:id="rId27"/>
    <p:sldId id="425" r:id="rId28"/>
    <p:sldId id="429" r:id="rId29"/>
    <p:sldId id="430" r:id="rId30"/>
    <p:sldId id="398" r:id="rId31"/>
    <p:sldId id="400" r:id="rId32"/>
    <p:sldId id="405" r:id="rId33"/>
    <p:sldId id="407" r:id="rId34"/>
    <p:sldId id="411" r:id="rId35"/>
    <p:sldId id="412" r:id="rId36"/>
    <p:sldId id="413" r:id="rId37"/>
    <p:sldId id="406" r:id="rId38"/>
    <p:sldId id="426" r:id="rId39"/>
    <p:sldId id="414" r:id="rId40"/>
    <p:sldId id="415" r:id="rId41"/>
    <p:sldId id="416" r:id="rId42"/>
    <p:sldId id="418" r:id="rId43"/>
    <p:sldId id="419" r:id="rId44"/>
    <p:sldId id="431" r:id="rId45"/>
    <p:sldId id="432" r:id="rId46"/>
    <p:sldId id="420" r:id="rId47"/>
    <p:sldId id="421" r:id="rId48"/>
    <p:sldId id="422" r:id="rId49"/>
    <p:sldId id="39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29C1"/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0" autoAdjust="0"/>
    <p:restoredTop sz="79724" autoAdjust="0"/>
  </p:normalViewPr>
  <p:slideViewPr>
    <p:cSldViewPr snapToGrid="0">
      <p:cViewPr>
        <p:scale>
          <a:sx n="100" d="100"/>
          <a:sy n="100" d="100"/>
        </p:scale>
        <p:origin x="-8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728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65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63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ova.cs.berkeley.edu/" TargetMode="External"/><Relationship Id="rId4" Type="http://schemas.openxmlformats.org/officeDocument/2006/relationships/hyperlink" Target="mailto:cs61c@nova.cs.berkeley.edu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ED564-C7C1-CB4E-9AED-BD2EE7D77E71}" type="slidenum">
              <a:rPr lang="en-US"/>
              <a:pPr/>
              <a:t>19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also JIT (Just-In-Time) compiler technology where the program is interpreted and compiled at the same time.  On subsequent runs the compiled code is used; there is no need to reinterpret it.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ED333-0975-E944-8E4A-C7D64E550E37}" type="slidenum">
              <a:rPr lang="en-US"/>
              <a:pPr/>
              <a:t>20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Java’s culture is pretty open, and many applets are available on the Internet with their source code.  Still, software vendors may want to protect their source code.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For obvious reasons, the interpreter wouldn’t allow an applet to read or write files on your computer.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r>
              <a:rPr lang="en-US"/>
              <a:t>Hackers have peculiar ethics (or rather, a gap in ethics): they won’t go around checking locks on the doors of houses or cars or spread real disease germs (even if non-lethal ones), but they will break into your computer system (which may be much more harmful and expensive) and spread computer viruses.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746CD2D-DAD7-654A-83E6-674AA2ACEB81}" type="datetime3">
              <a:rPr lang="en-US"/>
              <a:pPr/>
              <a:t>24 September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690E8-4C25-9E4A-9F3E-B5E31F14A995}" type="slidenum">
              <a:rPr lang="en-US"/>
              <a:pPr/>
              <a:t>23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Floating-point comparison, single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c.x.s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comparison, double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c.x.d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be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not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less than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less than or equal (le), greater than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or greater than or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Floating-point branch, true (bc1t) and branch, false (bc1f)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8BFAC52-4B7F-F94B-A4A9-99193A9F3142}" type="datetime3">
              <a:rPr lang="en-US"/>
              <a:pPr/>
              <a:t>24 September 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D2A74-D652-F446-A186-4E923B310345}" type="slidenum">
              <a:rPr lang="en-US"/>
              <a:pPr/>
              <a:t>5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E584D-161F-A54F-A5EB-EDF2D4C33546}" type="slidenum">
              <a:rPr lang="en-US"/>
              <a:pPr/>
              <a:t>7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read your code carefully and reason about it before compiling, the number of cycles through Edit-Compile-Link-Run will be reduced, perhaps even to one!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16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Login into lab computer and try </a:t>
            </a:r>
            <a:r>
              <a:rPr lang="en-US" dirty="0" err="1" smtClean="0"/>
              <a:t>gcc-mips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tried to build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machine today, but failed even after applying Scott's patches.  I think it will take more time to port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toolchain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snow leopard, but I can get it working before next week's lab.  In the meantime you can login to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nova.cs.berkeley.edu and use mips-gcc.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61C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password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cs61c@nova.cs.berkeley.edu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mips-gcc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(assuming you have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 cat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test.c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45067-A2F1-FA47-B0FA-C54D39AC876E}" type="slidenum">
              <a:rPr lang="en-US"/>
              <a:pPr/>
              <a:t>15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you use an interpreted language, the program that is being executed is the interpreter; the text of your program serves as data for the interpreter.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BA804-8507-6743-9C31-841D33F6308F}" type="slidenum">
              <a:rPr lang="en-US"/>
              <a:pPr/>
              <a:t>18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Java Virtual Machine</a:t>
            </a:r>
            <a:r>
              <a:rPr lang="en-US"/>
              <a:t> is an imaginary computer with a CPU instruction set that is “the least common denominator” for typical real CPUs.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58B0-7D41-7447-94CA-5320142D6735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F910F-7DC4-F940-B721-0930CF31AE30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06FC-B1F8-154B-B6A0-48DE82DA9328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042A-45C9-854C-876C-D1F5B687735A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0610-9336-F547-A840-5168BD7D2D80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4367-5CE9-1D4B-BCEB-EFCBA54B9ABE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6068-C653-3746-BC7C-5082DACE1AA9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774A-A151-364C-AECA-4F6F68BAF684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E5F7-88ED-0449-A2B2-5D479E7E39AC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DEED-62AE-2344-80F6-49ABB5299EBB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673A-0EBA-BC47-AE21-DE8DEC6ACAEA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F0BF-6F5B-4543-B680-C31AC4FFB6F5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nytimes.com/2012/09/24/technology/data-centers-in-rural-washington-state-gobble-power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Compilers </a:t>
            </a:r>
            <a:r>
              <a:rPr lang="en-US" dirty="0" smtClean="0"/>
              <a:t>and</a:t>
            </a:r>
            <a:r>
              <a:rPr lang="en-US" i="1" dirty="0" smtClean="0"/>
              <a:t> Floating Point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smtClean="0"/>
              <a:t>Instructors:</a:t>
            </a:r>
            <a:endParaRPr lang="en-US" dirty="0" smtClean="0"/>
          </a:p>
          <a:p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Asanovic</a:t>
            </a:r>
            <a:r>
              <a:rPr lang="en-US" dirty="0" smtClean="0"/>
              <a:t>, Randy H. </a:t>
            </a:r>
            <a:r>
              <a:rPr lang="en-US" dirty="0"/>
              <a:t>K</a:t>
            </a:r>
            <a:r>
              <a:rPr lang="en-US" dirty="0" smtClean="0"/>
              <a:t>atz</a:t>
            </a:r>
          </a:p>
          <a:p>
            <a:r>
              <a:rPr lang="en-US" dirty="0" smtClean="0"/>
              <a:t>http://inst.eecs.Berkeley.edu/~cs61c/fa12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C757-A1FC-804E-9E91-16C02162AE8A}" type="datetime1">
              <a:rPr lang="en-US" smtClean="0"/>
              <a:pPr/>
              <a:t>9/24/12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44600"/>
            <a:ext cx="8394700" cy="4525963"/>
          </a:xfrm>
        </p:spPr>
        <p:txBody>
          <a:bodyPr>
            <a:normAutofit/>
          </a:bodyPr>
          <a:lstStyle/>
          <a:p>
            <a:pPr>
              <a:tabLst>
                <a:tab pos="1257300" algn="l"/>
                <a:tab pos="2349500" algn="ctr"/>
                <a:tab pos="3771900" algn="ctr"/>
                <a:tab pos="5029200" algn="ctr"/>
                <a:tab pos="6286500" algn="ctr"/>
                <a:tab pos="7264400" algn="ctr"/>
              </a:tabLst>
            </a:pPr>
            <a:r>
              <a:rPr lang="en-US" dirty="0" smtClean="0"/>
              <a:t>Time = 	Seconds</a:t>
            </a:r>
            <a:br>
              <a:rPr lang="en-US" dirty="0" smtClean="0"/>
            </a:br>
            <a:r>
              <a:rPr lang="en-US" dirty="0" smtClean="0"/>
              <a:t>		Program</a:t>
            </a:r>
            <a:br>
              <a:rPr lang="en-US" dirty="0" smtClean="0"/>
            </a:br>
            <a:r>
              <a:rPr lang="en-US" dirty="0" smtClean="0"/>
              <a:t>		 Instructions		Clock cycles		Seconds</a:t>
            </a:r>
            <a:br>
              <a:rPr lang="en-US" dirty="0" smtClean="0"/>
            </a:br>
            <a:r>
              <a:rPr lang="en-US" dirty="0" smtClean="0"/>
              <a:t>		 Program		     Instruction		Clock Cycle</a:t>
            </a:r>
          </a:p>
          <a:p>
            <a:pPr>
              <a:buNone/>
              <a:tabLst>
                <a:tab pos="1257300" algn="l"/>
                <a:tab pos="1549400" algn="l"/>
              </a:tabLst>
            </a:pPr>
            <a:r>
              <a:rPr lang="en-US" dirty="0" smtClean="0"/>
              <a:t>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9E8-AB5C-1C48-A021-E72EB2A8CBD9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32000" y="1841500"/>
            <a:ext cx="1943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85900" y="2438400"/>
            <a:ext cx="7251700" cy="610176"/>
            <a:chOff x="1485900" y="2438400"/>
            <a:chExt cx="7251700" cy="61017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981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8200" y="2781300"/>
              <a:ext cx="19431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985000" y="2743200"/>
              <a:ext cx="1752600" cy="127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13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2438400"/>
              <a:ext cx="3890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0" y="2463800"/>
              <a:ext cx="3890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4497" y="2313545"/>
            <a:ext cx="3806188" cy="2498230"/>
            <a:chOff x="504497" y="2313545"/>
            <a:chExt cx="3806188" cy="2498230"/>
          </a:xfrm>
        </p:grpSpPr>
        <p:sp>
          <p:nvSpPr>
            <p:cNvPr id="7" name="Rectangle 6"/>
            <p:cNvSpPr/>
            <p:nvPr/>
          </p:nvSpPr>
          <p:spPr>
            <a:xfrm>
              <a:off x="1878827" y="2313545"/>
              <a:ext cx="2174554" cy="991518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4497" y="4226999"/>
              <a:ext cx="380618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Compiler affects this!</a:t>
              </a:r>
              <a:endParaRPr lang="en-US" sz="3200" i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722238" y="3357245"/>
              <a:ext cx="1165561" cy="939333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166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Typical Benefit of </a:t>
            </a:r>
            <a:br>
              <a:rPr lang="en-US" dirty="0" smtClean="0"/>
            </a:br>
            <a:r>
              <a:rPr lang="en-US" dirty="0" smtClean="0"/>
              <a:t>Compiler Optimization?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a typical program?</a:t>
            </a:r>
          </a:p>
          <a:p>
            <a:r>
              <a:rPr lang="en-US" sz="3200" dirty="0" smtClean="0"/>
              <a:t>For now, try a toy program: 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BubbleSort.c</a:t>
            </a:r>
            <a:endParaRPr lang="en-US" sz="3200" dirty="0" smtClean="0"/>
          </a:p>
          <a:p>
            <a:endParaRPr lang="en-US" sz="4000" dirty="0" smtClean="0"/>
          </a:p>
          <a:p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334933" y="1600200"/>
            <a:ext cx="4809067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#define ARRAY_SIZE 20000</a:t>
            </a:r>
          </a:p>
          <a:p>
            <a:pPr>
              <a:buNone/>
            </a:pPr>
            <a:r>
              <a:rPr lang="en-US" sz="2400" dirty="0" smtClean="0"/>
              <a:t>int main() {</a:t>
            </a:r>
          </a:p>
          <a:p>
            <a:pPr>
              <a:buNone/>
            </a:pPr>
            <a:r>
              <a:rPr lang="en-US" sz="2400" dirty="0" smtClean="0"/>
              <a:t>  int </a:t>
            </a:r>
            <a:r>
              <a:rPr lang="en-US" sz="2400" dirty="0" err="1" smtClean="0"/>
              <a:t>iarray[ARRAY_SIZE</a:t>
            </a:r>
            <a:r>
              <a:rPr lang="en-US" sz="2400" dirty="0" smtClean="0"/>
              <a:t>], </a:t>
            </a:r>
            <a:r>
              <a:rPr lang="en-US" sz="24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dirty="0" smtClean="0"/>
              <a:t>, holder;	</a:t>
            </a:r>
          </a:p>
          <a:p>
            <a:pPr>
              <a:buNone/>
            </a:pPr>
            <a:r>
              <a:rPr lang="en-US" sz="2400" dirty="0" err="1" smtClean="0"/>
              <a:t>for(x</a:t>
            </a:r>
            <a:r>
              <a:rPr lang="en-US" sz="2400" dirty="0" smtClean="0"/>
              <a:t> = 0; </a:t>
            </a:r>
            <a:r>
              <a:rPr lang="en-US" sz="2400" dirty="0" err="1" smtClean="0"/>
              <a:t>x</a:t>
            </a:r>
            <a:r>
              <a:rPr lang="en-US" sz="2400" dirty="0" smtClean="0"/>
              <a:t> &lt; ARRAY_SIZE; </a:t>
            </a:r>
            <a:r>
              <a:rPr lang="en-US" sz="2400" dirty="0" err="1" smtClean="0"/>
              <a:t>x</a:t>
            </a:r>
            <a:r>
              <a:rPr lang="en-US" sz="2400" dirty="0" smtClean="0"/>
              <a:t>++)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for(y</a:t>
            </a:r>
            <a:r>
              <a:rPr lang="en-US" sz="2400" dirty="0" smtClean="0"/>
              <a:t> = 0; </a:t>
            </a:r>
            <a:r>
              <a:rPr lang="en-US" sz="2400" dirty="0" err="1" smtClean="0"/>
              <a:t>y</a:t>
            </a:r>
            <a:r>
              <a:rPr lang="en-US" sz="2400" dirty="0" smtClean="0"/>
              <a:t> &lt; ARRAY_SIZE-1; </a:t>
            </a:r>
            <a:r>
              <a:rPr lang="en-US" sz="2400" dirty="0" err="1" smtClean="0"/>
              <a:t>y</a:t>
            </a:r>
            <a:r>
              <a:rPr lang="en-US" sz="2400" dirty="0" smtClean="0"/>
              <a:t>++)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if(iarray[y</a:t>
            </a:r>
            <a:r>
              <a:rPr lang="en-US" sz="2400" dirty="0" smtClean="0"/>
              <a:t>] &gt; iarray[y+1]) {</a:t>
            </a:r>
          </a:p>
          <a:p>
            <a:pPr>
              <a:buNone/>
            </a:pPr>
            <a:r>
              <a:rPr lang="en-US" sz="2400" dirty="0" smtClean="0"/>
              <a:t>        holder = iarray[y+1];</a:t>
            </a:r>
          </a:p>
          <a:p>
            <a:pPr>
              <a:buNone/>
            </a:pPr>
            <a:r>
              <a:rPr lang="en-US" sz="2400" dirty="0" smtClean="0"/>
              <a:t>        iarray[y+1] = </a:t>
            </a:r>
            <a:r>
              <a:rPr lang="en-US" sz="2400" dirty="0" err="1" smtClean="0"/>
              <a:t>iarray[y</a:t>
            </a:r>
            <a:r>
              <a:rPr lang="en-US" sz="2400" dirty="0" smtClean="0"/>
              <a:t>];</a:t>
            </a:r>
          </a:p>
          <a:p>
            <a:pPr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iarray[y</a:t>
            </a:r>
            <a:r>
              <a:rPr lang="en-US" sz="2400" dirty="0" smtClean="0"/>
              <a:t>] = holder;</a:t>
            </a:r>
          </a:p>
          <a:p>
            <a:pPr>
              <a:buNone/>
            </a:pPr>
            <a:r>
              <a:rPr lang="en-US" sz="2400" dirty="0" smtClean="0"/>
              <a:t>      }</a:t>
            </a:r>
          </a:p>
          <a:p>
            <a:pPr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8E60-C294-6540-AE65-D7543650BB0E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39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Unoptimized</a:t>
            </a:r>
            <a:r>
              <a:rPr lang="en-US" dirty="0" smtClean="0"/>
              <a:t> MIPS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34" y="1261540"/>
            <a:ext cx="2099734" cy="49868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$L3: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$2,80016($sp)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$3,$2,20000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$3,$0,$L6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$L4</a:t>
            </a:r>
          </a:p>
          <a:p>
            <a:pPr>
              <a:buNone/>
            </a:pPr>
            <a:r>
              <a:rPr lang="en-US" sz="1400" dirty="0" smtClean="0"/>
              <a:t>$L6:</a:t>
            </a:r>
          </a:p>
          <a:p>
            <a:pPr>
              <a:buNone/>
            </a:pPr>
            <a:r>
              <a:rPr lang="en-US" sz="1400" dirty="0" smtClean="0"/>
              <a:t>        .set    </a:t>
            </a:r>
            <a:r>
              <a:rPr lang="en-US" sz="1400" dirty="0" err="1" smtClean="0"/>
              <a:t>noreorder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nop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.set    reorder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$0,80020($sp)</a:t>
            </a:r>
          </a:p>
          <a:p>
            <a:pPr>
              <a:buNone/>
            </a:pPr>
            <a:r>
              <a:rPr lang="en-US" sz="1400" dirty="0" smtClean="0"/>
              <a:t>$L7: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$3,</a:t>
            </a:r>
            <a:r>
              <a:rPr lang="en-US" sz="1400" smtClean="0"/>
              <a:t>$2,19999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$3,$0,$L10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$L5</a:t>
            </a:r>
          </a:p>
          <a:p>
            <a:pPr>
              <a:buNone/>
            </a:pPr>
            <a:r>
              <a:rPr lang="en-US" sz="1400" dirty="0" smtClean="0"/>
              <a:t>$L10: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 move    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03A9-27C8-054B-B7FD-05B6C8D2BA7A}" type="datetime1">
              <a:rPr lang="en-US" smtClean="0"/>
              <a:pPr/>
              <a:t>9/24/12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133599" y="1312341"/>
            <a:ext cx="20658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$4,80020($sp)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$3,$4,1</a:t>
            </a:r>
          </a:p>
          <a:p>
            <a:pPr>
              <a:buNone/>
            </a:pPr>
            <a:r>
              <a:rPr lang="en-US" sz="1400" dirty="0" smtClean="0"/>
              <a:t>        move    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$3,$4,2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$4,$sp,16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$2,0($2)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$3,0($3)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beq</a:t>
            </a:r>
            <a:r>
              <a:rPr lang="en-US" sz="1400" dirty="0" smtClean="0"/>
              <a:t>     $2,$0,</a:t>
            </a:r>
            <a:r>
              <a:rPr lang="en-US" sz="1400" smtClean="0"/>
              <a:t>$L9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$2,$3,1</a:t>
            </a:r>
          </a:p>
          <a:p>
            <a:pPr>
              <a:buNone/>
            </a:pPr>
            <a:r>
              <a:rPr lang="en-US" sz="1400" dirty="0" smtClean="0"/>
              <a:t>        move    $3,$2</a:t>
            </a:r>
          </a:p>
          <a:p>
            <a:pPr>
              <a:buNone/>
            </a:pPr>
            <a:r>
              <a:rPr lang="en-US" sz="1400" dirty="0" smtClean="0"/>
              <a:t>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$3,0($2)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$3,80024($sp 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996265" y="1380074"/>
            <a:ext cx="21674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$2,$3,1</a:t>
            </a:r>
          </a:p>
          <a:p>
            <a:pPr>
              <a:buNone/>
            </a:pPr>
            <a:r>
              <a:rPr lang="en-US" sz="1400" dirty="0" smtClean="0"/>
              <a:t>        move    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move    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$3,$4,2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$4,$sp,16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$4,0($3)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$4,0($2)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move    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$3,$sp,16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$2,$3,$2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$3,80024($sp)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$3,0($2)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17732" y="1227676"/>
            <a:ext cx="1964267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$L11:</a:t>
            </a:r>
          </a:p>
          <a:p>
            <a:pPr>
              <a:buNone/>
            </a:pPr>
            <a:r>
              <a:rPr lang="en-US" sz="1400" smtClean="0"/>
              <a:t>$L9: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$3,$2,1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$3,80020($sp)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$L7</a:t>
            </a:r>
          </a:p>
          <a:p>
            <a:pPr>
              <a:buNone/>
            </a:pPr>
            <a:r>
              <a:rPr lang="en-US" sz="1400" dirty="0" smtClean="0"/>
              <a:t>$L8:</a:t>
            </a:r>
          </a:p>
          <a:p>
            <a:pPr>
              <a:buNone/>
            </a:pPr>
            <a:r>
              <a:rPr lang="en-US" sz="1400" dirty="0" smtClean="0"/>
              <a:t>$L5: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$2,80016($sp)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$3,$2,1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$3,80016($sp)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$L3</a:t>
            </a:r>
          </a:p>
          <a:p>
            <a:pPr>
              <a:buNone/>
            </a:pPr>
            <a:r>
              <a:rPr lang="en-US" sz="1400" dirty="0" smtClean="0"/>
              <a:t>$L4:</a:t>
            </a:r>
          </a:p>
          <a:p>
            <a:pPr>
              <a:buNone/>
            </a:pPr>
            <a:r>
              <a:rPr lang="en-US" sz="1400" dirty="0" smtClean="0"/>
              <a:t>$L2: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li</a:t>
            </a:r>
            <a:r>
              <a:rPr lang="en-US" sz="1400" dirty="0" smtClean="0"/>
              <a:t>      $12,65536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ori</a:t>
            </a:r>
            <a:r>
              <a:rPr lang="en-US" sz="1400" dirty="0" smtClean="0"/>
              <a:t>     $12,$12,0x38b0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$13,$12,$sp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$sp,$sp,$12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$31</a:t>
            </a:r>
          </a:p>
        </p:txBody>
      </p:sp>
    </p:spTree>
    <p:extLst>
      <p:ext uri="{BB962C8B-B14F-4D97-AF65-F5344CB8AC3E}">
        <p14:creationId xmlns:p14="http://schemas.microsoft.com/office/powerpoint/2010/main" val="2094582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-O2 optimized MIPS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34" y="1261540"/>
            <a:ext cx="2099734" cy="49868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 	li      $13,65536                       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ori</a:t>
            </a:r>
            <a:r>
              <a:rPr lang="en-US" sz="1400" dirty="0" smtClean="0"/>
              <a:t>     $13,$13,0x3890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$13,$13,$sp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$28,0($13)</a:t>
            </a:r>
          </a:p>
          <a:p>
            <a:pPr>
              <a:buNone/>
            </a:pPr>
            <a:r>
              <a:rPr lang="en-US" sz="1400" dirty="0" smtClean="0"/>
              <a:t>        move    $4,$0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$8,$sp,16</a:t>
            </a:r>
          </a:p>
          <a:p>
            <a:pPr>
              <a:buNone/>
            </a:pPr>
            <a:r>
              <a:rPr lang="en-US" sz="1400" dirty="0" smtClean="0"/>
              <a:t>$L6:</a:t>
            </a:r>
          </a:p>
          <a:p>
            <a:pPr>
              <a:buNone/>
            </a:pPr>
            <a:r>
              <a:rPr lang="en-US" sz="1400" dirty="0" smtClean="0"/>
              <a:t>        move    $3,$0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$9,$4,1</a:t>
            </a:r>
          </a:p>
          <a:p>
            <a:pPr>
              <a:buNone/>
            </a:pPr>
            <a:r>
              <a:rPr lang="en-US" sz="1400" dirty="0" smtClean="0"/>
              <a:t>        .p2align 3</a:t>
            </a:r>
          </a:p>
          <a:p>
            <a:pPr>
              <a:buNone/>
            </a:pPr>
            <a:r>
              <a:rPr lang="en-US" sz="1400" dirty="0" smtClean="0"/>
              <a:t>$L10: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$2,$3,2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$6,$8,$2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$7,$3,1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sll</a:t>
            </a:r>
            <a:r>
              <a:rPr lang="en-US" sz="1400" dirty="0" smtClean="0"/>
              <a:t>     $2,$7,2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$5,$8,$2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$3,0($6)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lw</a:t>
            </a:r>
            <a:r>
              <a:rPr lang="en-US" sz="1400" dirty="0" smtClean="0"/>
              <a:t>      $4,0($5)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AD62-C2A3-6744-8FF3-EE5B329ED098}" type="datetime1">
              <a:rPr lang="en-US" smtClean="0"/>
              <a:pPr/>
              <a:t>9/24/12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133599" y="1312341"/>
            <a:ext cx="206586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$2,$4,$3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beq</a:t>
            </a:r>
            <a:r>
              <a:rPr lang="en-US" sz="1400" dirty="0" smtClean="0"/>
              <a:t>     $2,$0,</a:t>
            </a:r>
            <a:r>
              <a:rPr lang="en-US" sz="1400" smtClean="0"/>
              <a:t>$L9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$3,0($5)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sw</a:t>
            </a:r>
            <a:r>
              <a:rPr lang="en-US" sz="1400" dirty="0" smtClean="0"/>
              <a:t>      $4,0($6)</a:t>
            </a:r>
          </a:p>
          <a:p>
            <a:pPr>
              <a:buNone/>
            </a:pPr>
            <a:r>
              <a:rPr lang="en-US" sz="1400" smtClean="0"/>
              <a:t>$L9: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move    $3,$7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</a:t>
            </a:r>
            <a:r>
              <a:rPr lang="en-US" sz="1400" smtClean="0"/>
              <a:t>$3,19999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$2,$0,$L10</a:t>
            </a:r>
          </a:p>
          <a:p>
            <a:pPr>
              <a:buNone/>
            </a:pPr>
            <a:r>
              <a:rPr lang="en-US" sz="1400" dirty="0" smtClean="0"/>
              <a:t>        move    $4</a:t>
            </a:r>
            <a:r>
              <a:rPr lang="en-US" sz="1400" smtClean="0"/>
              <a:t>,$9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slt</a:t>
            </a:r>
            <a:r>
              <a:rPr lang="en-US" sz="1400" dirty="0" smtClean="0"/>
              <a:t>     $2,$4,20000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bne</a:t>
            </a:r>
            <a:r>
              <a:rPr lang="en-US" sz="1400" dirty="0" smtClean="0"/>
              <a:t>     $2,$0,$L6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li</a:t>
            </a:r>
            <a:r>
              <a:rPr lang="en-US" sz="1400" dirty="0" smtClean="0"/>
              <a:t>      $12,65536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ori</a:t>
            </a:r>
            <a:r>
              <a:rPr lang="en-US" sz="1400" dirty="0" smtClean="0"/>
              <a:t>     $12,$12,0x38a0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$13,$12,$sp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addu</a:t>
            </a:r>
            <a:r>
              <a:rPr lang="en-US" sz="1400" dirty="0" smtClean="0"/>
              <a:t>    $sp,$sp,$12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j</a:t>
            </a:r>
            <a:r>
              <a:rPr lang="en-US" sz="1400" dirty="0" smtClean="0"/>
              <a:t>       $31</a:t>
            </a:r>
          </a:p>
          <a:p>
            <a:pPr>
              <a:buNone/>
            </a:pPr>
            <a:r>
              <a:rPr lang="en-US" sz="1400" dirty="0" smtClean="0"/>
              <a:t>        .</a:t>
            </a:r>
          </a:p>
        </p:txBody>
      </p:sp>
    </p:spTree>
    <p:extLst>
      <p:ext uri="{BB962C8B-B14F-4D97-AF65-F5344CB8AC3E}">
        <p14:creationId xmlns:p14="http://schemas.microsoft.com/office/powerpoint/2010/main" val="3920355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DD10-44A5-6D41-B196-3513626380E4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What’s an Interpreter?</a:t>
            </a:r>
            <a:endParaRPr lang="en-US" altLang="zh-TW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36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R</a:t>
            </a:r>
            <a:r>
              <a:rPr lang="en-US" altLang="zh-TW" sz="2800" dirty="0" smtClean="0"/>
              <a:t>eads and executes s</a:t>
            </a:r>
            <a:r>
              <a:rPr lang="en-US" sz="2800" dirty="0" smtClean="0"/>
              <a:t>ource statements executed </a:t>
            </a:r>
            <a:r>
              <a:rPr lang="en-US" altLang="zh-TW" sz="2800" dirty="0" smtClean="0"/>
              <a:t>one at a time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/>
              <a:t>No linking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/>
              <a:t>No machine code generation, so more portable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Starts executing quicker, but runs much more slowly than compiled code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Performing </a:t>
            </a:r>
            <a:r>
              <a:rPr lang="en-US" altLang="zh-TW" sz="2800" dirty="0"/>
              <a:t>the actions straight from the</a:t>
            </a:r>
            <a:r>
              <a:rPr lang="en-US" altLang="zh-TW" sz="2800" dirty="0" smtClean="0"/>
              <a:t> text </a:t>
            </a:r>
            <a:r>
              <a:rPr lang="en-US" altLang="zh-TW" sz="2800" dirty="0"/>
              <a:t>allows better error checking and reporting to be </a:t>
            </a:r>
            <a:r>
              <a:rPr lang="en-US" altLang="zh-TW" sz="2800" dirty="0" smtClean="0"/>
              <a:t>done</a:t>
            </a:r>
          </a:p>
          <a:p>
            <a:pPr>
              <a:lnSpc>
                <a:spcPct val="90000"/>
              </a:lnSpc>
            </a:pPr>
            <a:r>
              <a:rPr lang="en-US" altLang="zh-TW" sz="2800" dirty="0"/>
              <a:t>I</a:t>
            </a:r>
            <a:r>
              <a:rPr lang="en-US" altLang="zh-TW" sz="2800" dirty="0" smtClean="0"/>
              <a:t>nterpreter stays around during execution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 smtClean="0"/>
              <a:t>Unlike compiler, some work is done </a:t>
            </a:r>
            <a:r>
              <a:rPr lang="en-US" altLang="zh-TW" sz="2400" i="1" dirty="0" smtClean="0">
                <a:solidFill>
                  <a:srgbClr val="0000FF"/>
                </a:solidFill>
              </a:rPr>
              <a:t>after </a:t>
            </a:r>
            <a:r>
              <a:rPr lang="en-US" altLang="zh-TW" sz="2400" dirty="0" smtClean="0"/>
              <a:t>program starts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Writing an interpreter is much less work than writing a compiler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27AA-D156-CD48-9083-B8BCAC64B933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26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5D4CE5D1-ED63-4F4E-8F43-474FC9603815}" type="slidenum">
              <a:rPr lang="en-US"/>
              <a:pPr/>
              <a:t>15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50" y="684213"/>
            <a:ext cx="7772400" cy="860425"/>
          </a:xfrm>
        </p:spPr>
        <p:txBody>
          <a:bodyPr>
            <a:normAutofit fontScale="90000"/>
          </a:bodyPr>
          <a:lstStyle/>
          <a:p>
            <a:r>
              <a:rPr lang="en-US"/>
              <a:t>Interpreted Languages:</a:t>
            </a:r>
            <a:br>
              <a:rPr lang="en-US"/>
            </a:br>
            <a:r>
              <a:rPr lang="en-US"/>
              <a:t>Edit-Run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95535" y="1478158"/>
            <a:ext cx="3057525" cy="533400"/>
            <a:chOff x="480" y="672"/>
            <a:chExt cx="4416" cy="336"/>
          </a:xfrm>
        </p:grpSpPr>
        <p:sp>
          <p:nvSpPr>
            <p:cNvPr id="331780" name="Line 4"/>
            <p:cNvSpPr>
              <a:spLocks noChangeShapeType="1"/>
            </p:cNvSpPr>
            <p:nvPr/>
          </p:nvSpPr>
          <p:spPr bwMode="auto">
            <a:xfrm>
              <a:off x="4416" y="672"/>
              <a:ext cx="4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1" name="Line 5"/>
            <p:cNvSpPr>
              <a:spLocks noChangeShapeType="1"/>
            </p:cNvSpPr>
            <p:nvPr/>
          </p:nvSpPr>
          <p:spPr bwMode="auto">
            <a:xfrm>
              <a:off x="4896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2" name="Line 6"/>
            <p:cNvSpPr>
              <a:spLocks noChangeShapeType="1"/>
            </p:cNvSpPr>
            <p:nvPr/>
          </p:nvSpPr>
          <p:spPr bwMode="auto">
            <a:xfrm flipH="1">
              <a:off x="480" y="1008"/>
              <a:ext cx="44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3" name="Line 7"/>
            <p:cNvSpPr>
              <a:spLocks noChangeShapeType="1"/>
            </p:cNvSpPr>
            <p:nvPr/>
          </p:nvSpPr>
          <p:spPr bwMode="auto">
            <a:xfrm flipV="1">
              <a:off x="480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784" name="Line 8"/>
            <p:cNvSpPr>
              <a:spLocks noChangeShapeType="1"/>
            </p:cNvSpPr>
            <p:nvPr/>
          </p:nvSpPr>
          <p:spPr bwMode="auto">
            <a:xfrm>
              <a:off x="480" y="672"/>
              <a:ext cx="25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1813" name="Text Box 37"/>
          <p:cNvSpPr txBox="1">
            <a:spLocks noChangeArrowheads="1"/>
          </p:cNvSpPr>
          <p:nvPr/>
        </p:nvSpPr>
        <p:spPr bwMode="auto">
          <a:xfrm>
            <a:off x="2274888" y="2816225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31814" name="Line 38"/>
          <p:cNvSpPr>
            <a:spLocks noChangeShapeType="1"/>
          </p:cNvSpPr>
          <p:nvPr/>
        </p:nvSpPr>
        <p:spPr bwMode="auto">
          <a:xfrm>
            <a:off x="2305050" y="3273425"/>
            <a:ext cx="960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815" name="Text Box 39"/>
          <p:cNvSpPr txBox="1">
            <a:spLocks noChangeArrowheads="1"/>
          </p:cNvSpPr>
          <p:nvPr/>
        </p:nvSpPr>
        <p:spPr bwMode="auto">
          <a:xfrm>
            <a:off x="3265488" y="2816225"/>
            <a:ext cx="1143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331816" name="Text Box 40"/>
          <p:cNvSpPr txBox="1">
            <a:spLocks noChangeArrowheads="1"/>
          </p:cNvSpPr>
          <p:nvPr/>
        </p:nvSpPr>
        <p:spPr bwMode="auto">
          <a:xfrm>
            <a:off x="4471988" y="2816225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Interpreter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31817" name="Line 41"/>
          <p:cNvSpPr>
            <a:spLocks noChangeShapeType="1"/>
          </p:cNvSpPr>
          <p:nvPr/>
        </p:nvSpPr>
        <p:spPr bwMode="auto">
          <a:xfrm>
            <a:off x="4408488" y="3273425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818" name="Text Box 42"/>
          <p:cNvSpPr txBox="1">
            <a:spLocks noChangeArrowheads="1"/>
          </p:cNvSpPr>
          <p:nvPr/>
        </p:nvSpPr>
        <p:spPr bwMode="auto">
          <a:xfrm>
            <a:off x="5716588" y="2905125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ym typeface="Wingdings" charset="2"/>
              </a:rPr>
              <a:t>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645D-6ACE-524E-9C3D-3D6DF5898C89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60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Compiler vs. Interpreter Advantages</a:t>
            </a:r>
            <a:endParaRPr lang="en-US" dirty="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488" tIns="44450" rIns="90488" bIns="44450"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Compilation: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Faster </a:t>
            </a:r>
            <a:r>
              <a:rPr lang="en-US" dirty="0"/>
              <a:t>Execution</a:t>
            </a:r>
          </a:p>
          <a:p>
            <a:r>
              <a:rPr lang="en-US" dirty="0"/>
              <a:t>Single file to execute</a:t>
            </a:r>
          </a:p>
          <a:p>
            <a:r>
              <a:rPr lang="en-US" dirty="0"/>
              <a:t>Compiler can do better diagnosis of syntax and semantic errors, since it has more info than an interpreter (Interpreter only sees one line at a time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find syntax errors </a:t>
            </a:r>
            <a:r>
              <a:rPr lang="en-US" i="1" dirty="0" smtClean="0">
                <a:solidFill>
                  <a:srgbClr val="3366FF"/>
                </a:solidFill>
              </a:rPr>
              <a:t>before </a:t>
            </a:r>
            <a:r>
              <a:rPr lang="en-US" dirty="0" smtClean="0"/>
              <a:t>run program</a:t>
            </a:r>
          </a:p>
          <a:p>
            <a:r>
              <a:rPr lang="en-US" dirty="0"/>
              <a:t>Compiler can optimize code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Interpreter: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Easier to debug program</a:t>
            </a:r>
          </a:p>
          <a:p>
            <a:r>
              <a:rPr lang="en-US" dirty="0" smtClean="0"/>
              <a:t>Faster development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E957-B785-F14D-88EB-12AD484ACEE7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0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Compiler vs. Interpreter Disadvantages</a:t>
            </a:r>
            <a:endParaRPr lang="en-US" dirty="0"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0488" tIns="44450" rIns="90488" bIns="44450"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Compilation: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Harder </a:t>
            </a:r>
            <a:r>
              <a:rPr lang="en-US" dirty="0"/>
              <a:t>to </a:t>
            </a:r>
            <a:r>
              <a:rPr lang="en-US" dirty="0" smtClean="0"/>
              <a:t>debug program</a:t>
            </a:r>
          </a:p>
          <a:p>
            <a:r>
              <a:rPr lang="en-US" dirty="0"/>
              <a:t>Takes longer to change source code, </a:t>
            </a:r>
            <a:r>
              <a:rPr lang="en-US" dirty="0" smtClean="0"/>
              <a:t>recompile, </a:t>
            </a:r>
            <a:r>
              <a:rPr lang="en-US" dirty="0"/>
              <a:t>and </a:t>
            </a:r>
            <a:r>
              <a:rPr lang="en-US" dirty="0" err="1"/>
              <a:t>relink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Interpreter:</a:t>
            </a:r>
          </a:p>
          <a:p>
            <a:r>
              <a:rPr lang="en-US" dirty="0" smtClean="0"/>
              <a:t>Slower execution times</a:t>
            </a:r>
          </a:p>
          <a:p>
            <a:r>
              <a:rPr lang="en-US" dirty="0" smtClean="0"/>
              <a:t>No optimization</a:t>
            </a:r>
          </a:p>
          <a:p>
            <a:r>
              <a:rPr lang="en-US" dirty="0" smtClean="0"/>
              <a:t>Need all of source code available</a:t>
            </a:r>
          </a:p>
          <a:p>
            <a:r>
              <a:rPr lang="en-US" dirty="0" smtClean="0"/>
              <a:t>Source code larger than executable for large systems</a:t>
            </a:r>
          </a:p>
          <a:p>
            <a:r>
              <a:rPr lang="en-US" dirty="0" smtClean="0"/>
              <a:t>Interpreter must remain installed while the program is interpreted</a:t>
            </a:r>
          </a:p>
          <a:p>
            <a:pPr>
              <a:buNone/>
            </a:pPr>
            <a:r>
              <a:rPr lang="en-US" dirty="0" smtClean="0">
                <a:latin typeface="Arial" charset="0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D001-CE57-0646-B320-1A8385A1A7C7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50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D8D-5584-FE4C-B6F6-E78594E0278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Java’s Hybrid Approach:</a:t>
            </a:r>
            <a:br>
              <a:rPr lang="en-US" dirty="0"/>
            </a:br>
            <a:r>
              <a:rPr lang="en-US" dirty="0"/>
              <a:t>Compiler + Interpreter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891" y="1955800"/>
            <a:ext cx="7763116" cy="4371975"/>
          </a:xfrm>
        </p:spPr>
        <p:txBody>
          <a:bodyPr>
            <a:normAutofit/>
          </a:bodyPr>
          <a:lstStyle/>
          <a:p>
            <a:r>
              <a:rPr lang="en-US" dirty="0"/>
              <a:t>A Java compiler converts Java source code into instructions for the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>
                <a:solidFill>
                  <a:srgbClr val="3366FF"/>
                </a:solidFill>
              </a:rPr>
              <a:t>Java </a:t>
            </a:r>
            <a:r>
              <a:rPr lang="en-US" i="1" dirty="0">
                <a:solidFill>
                  <a:srgbClr val="3366FF"/>
                </a:solidFill>
              </a:rPr>
              <a:t>Virtual </a:t>
            </a:r>
            <a:r>
              <a:rPr lang="en-US" i="1" dirty="0" smtClean="0">
                <a:solidFill>
                  <a:srgbClr val="3366FF"/>
                </a:solidFill>
              </a:rPr>
              <a:t>Machine (JVM)</a:t>
            </a:r>
          </a:p>
          <a:p>
            <a:pPr>
              <a:spcBef>
                <a:spcPct val="50000"/>
              </a:spcBef>
            </a:pPr>
            <a:r>
              <a:rPr lang="en-US" dirty="0"/>
              <a:t>These instructions, called </a:t>
            </a:r>
            <a:r>
              <a:rPr lang="en-US" i="1" dirty="0" err="1">
                <a:solidFill>
                  <a:srgbClr val="3366FF"/>
                </a:solidFill>
              </a:rPr>
              <a:t>bytecodes</a:t>
            </a:r>
            <a:r>
              <a:rPr lang="en-US" dirty="0"/>
              <a:t>, are</a:t>
            </a:r>
            <a:r>
              <a:rPr lang="en-US" dirty="0" smtClean="0"/>
              <a:t> same </a:t>
            </a:r>
            <a:r>
              <a:rPr lang="en-US" dirty="0"/>
              <a:t>for any computer /</a:t>
            </a:r>
            <a:r>
              <a:rPr lang="en-US" dirty="0" smtClean="0"/>
              <a:t> OS</a:t>
            </a:r>
          </a:p>
          <a:p>
            <a:pPr>
              <a:spcBef>
                <a:spcPct val="50000"/>
              </a:spcBef>
            </a:pPr>
            <a:r>
              <a:rPr lang="en-US" dirty="0"/>
              <a:t>A CPU-specific Java interpreter interprets </a:t>
            </a:r>
            <a:r>
              <a:rPr lang="en-US" dirty="0" err="1"/>
              <a:t>bytecodes</a:t>
            </a:r>
            <a:r>
              <a:rPr lang="en-US" dirty="0"/>
              <a:t> on a particular </a:t>
            </a:r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9C42-40BD-7C4A-BDCD-501DBB4AE808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76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56D6-67F7-0A48-9333-39C178E866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Java’s Compiler + Interpreter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 flipH="1">
            <a:off x="3387725" y="5024438"/>
            <a:ext cx="29051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2398713" y="2043113"/>
            <a:ext cx="1000125" cy="330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Editor</a:t>
            </a:r>
            <a:endParaRPr lang="en-US" sz="1800"/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2611438" y="2359025"/>
            <a:ext cx="7191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:</a:t>
            </a:r>
            <a:endParaRPr lang="en-US" sz="3200"/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2112963" y="2722563"/>
            <a:ext cx="5032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7</a:t>
            </a:r>
            <a:endParaRPr lang="en-US" sz="3200"/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2117725" y="3394075"/>
            <a:ext cx="4873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K</a:t>
            </a:r>
            <a:endParaRPr lang="en-US" sz="3200"/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3346450" y="3333750"/>
            <a:ext cx="1193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latin typeface="Arial" charset="0"/>
              </a:rPr>
              <a:t>Hello.java</a:t>
            </a:r>
            <a:endParaRPr lang="en-US" sz="1600"/>
          </a:p>
        </p:txBody>
      </p:sp>
      <p:sp>
        <p:nvSpPr>
          <p:cNvPr id="288780" name="Text Box 12"/>
          <p:cNvSpPr txBox="1">
            <a:spLocks noChangeArrowheads="1"/>
          </p:cNvSpPr>
          <p:nvPr/>
        </p:nvSpPr>
        <p:spPr bwMode="auto">
          <a:xfrm>
            <a:off x="3679825" y="2825750"/>
            <a:ext cx="4429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 dirty="0">
                <a:latin typeface="Wingdings" charset="2"/>
                <a:sym typeface="Wingdings" charset="2"/>
              </a:rPr>
              <a:t></a:t>
            </a:r>
            <a:endParaRPr lang="en-US" sz="3200" dirty="0"/>
          </a:p>
        </p:txBody>
      </p:sp>
      <p:sp>
        <p:nvSpPr>
          <p:cNvPr id="288781" name="Freeform 13"/>
          <p:cNvSpPr>
            <a:spLocks/>
          </p:cNvSpPr>
          <p:nvPr/>
        </p:nvSpPr>
        <p:spPr bwMode="auto">
          <a:xfrm flipV="1">
            <a:off x="4368800" y="2609850"/>
            <a:ext cx="439738" cy="584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3" y="0"/>
              </a:cxn>
              <a:cxn ang="0">
                <a:pos x="6085" y="19907"/>
              </a:cxn>
              <a:cxn ang="0">
                <a:pos x="19944" y="1998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6423" y="0"/>
                </a:lnTo>
                <a:lnTo>
                  <a:pt x="6085" y="19907"/>
                </a:lnTo>
                <a:lnTo>
                  <a:pt x="19944" y="19987"/>
                </a:lnTo>
              </a:path>
            </a:pathLst>
          </a:custGeom>
          <a:noFill/>
          <a:ln w="6350" cap="flat" cmpd="sng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2" name="Freeform 14"/>
          <p:cNvSpPr>
            <a:spLocks/>
          </p:cNvSpPr>
          <p:nvPr/>
        </p:nvSpPr>
        <p:spPr bwMode="auto">
          <a:xfrm>
            <a:off x="5280025" y="2643188"/>
            <a:ext cx="363538" cy="579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3" y="0"/>
              </a:cxn>
              <a:cxn ang="0">
                <a:pos x="6085" y="19907"/>
              </a:cxn>
              <a:cxn ang="0">
                <a:pos x="19944" y="1998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6423" y="0"/>
                </a:lnTo>
                <a:lnTo>
                  <a:pt x="6085" y="19907"/>
                </a:lnTo>
                <a:lnTo>
                  <a:pt x="19944" y="19987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3" name="Text Box 15"/>
          <p:cNvSpPr txBox="1">
            <a:spLocks noChangeArrowheads="1"/>
          </p:cNvSpPr>
          <p:nvPr/>
        </p:nvSpPr>
        <p:spPr bwMode="auto">
          <a:xfrm>
            <a:off x="4468813" y="2043113"/>
            <a:ext cx="1042987" cy="3317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Compiler</a:t>
            </a:r>
            <a:endParaRPr lang="en-US" sz="1800"/>
          </a:p>
        </p:txBody>
      </p:sp>
      <p:sp>
        <p:nvSpPr>
          <p:cNvPr id="288784" name="Text Box 16"/>
          <p:cNvSpPr txBox="1">
            <a:spLocks noChangeArrowheads="1"/>
          </p:cNvSpPr>
          <p:nvPr/>
        </p:nvSpPr>
        <p:spPr bwMode="auto">
          <a:xfrm>
            <a:off x="4760913" y="2359025"/>
            <a:ext cx="4572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</a:rPr>
              <a:t>:</a:t>
            </a:r>
            <a:endParaRPr lang="en-US" sz="3200"/>
          </a:p>
        </p:txBody>
      </p:sp>
      <p:sp>
        <p:nvSpPr>
          <p:cNvPr id="288785" name="Text Box 17"/>
          <p:cNvSpPr txBox="1">
            <a:spLocks noChangeArrowheads="1"/>
          </p:cNvSpPr>
          <p:nvPr/>
        </p:nvSpPr>
        <p:spPr bwMode="auto">
          <a:xfrm>
            <a:off x="5259388" y="3333750"/>
            <a:ext cx="1504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latin typeface="Arial" charset="0"/>
              </a:rPr>
              <a:t>Hello.class</a:t>
            </a:r>
            <a:endParaRPr lang="en-US" sz="1600"/>
          </a:p>
        </p:txBody>
      </p:sp>
      <p:sp>
        <p:nvSpPr>
          <p:cNvPr id="288786" name="Text Box 18"/>
          <p:cNvSpPr txBox="1">
            <a:spLocks noChangeArrowheads="1"/>
          </p:cNvSpPr>
          <p:nvPr/>
        </p:nvSpPr>
        <p:spPr bwMode="auto">
          <a:xfrm>
            <a:off x="5789613" y="2844800"/>
            <a:ext cx="4429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200">
                <a:latin typeface="Wingdings" charset="2"/>
                <a:sym typeface="Wingdings" charset="2"/>
              </a:rPr>
              <a:t></a:t>
            </a:r>
            <a:endParaRPr lang="en-US" sz="3200"/>
          </a:p>
        </p:txBody>
      </p:sp>
      <p:sp>
        <p:nvSpPr>
          <p:cNvPr id="288787" name="Line 19"/>
          <p:cNvSpPr>
            <a:spLocks noChangeShapeType="1"/>
          </p:cNvSpPr>
          <p:nvPr/>
        </p:nvSpPr>
        <p:spPr bwMode="auto">
          <a:xfrm flipV="1">
            <a:off x="2371725" y="3263900"/>
            <a:ext cx="1588" cy="144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8" name="Freeform 20"/>
          <p:cNvSpPr>
            <a:spLocks/>
          </p:cNvSpPr>
          <p:nvPr/>
        </p:nvSpPr>
        <p:spPr bwMode="auto">
          <a:xfrm>
            <a:off x="2379663" y="2627313"/>
            <a:ext cx="282575" cy="7620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6350" cmpd="sng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89" name="Text Box 21"/>
          <p:cNvSpPr txBox="1">
            <a:spLocks noChangeArrowheads="1"/>
          </p:cNvSpPr>
          <p:nvPr/>
        </p:nvSpPr>
        <p:spPr bwMode="auto">
          <a:xfrm>
            <a:off x="6691313" y="3381375"/>
            <a:ext cx="8699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800">
                <a:latin typeface="Webdings" charset="2"/>
                <a:sym typeface="Webdings" charset="2"/>
              </a:rPr>
              <a:t></a:t>
            </a:r>
            <a:endParaRPr lang="en-US"/>
          </a:p>
        </p:txBody>
      </p:sp>
      <p:sp>
        <p:nvSpPr>
          <p:cNvPr id="288790" name="Freeform 22"/>
          <p:cNvSpPr>
            <a:spLocks/>
          </p:cNvSpPr>
          <p:nvPr/>
        </p:nvSpPr>
        <p:spPr bwMode="auto">
          <a:xfrm rot="5400000">
            <a:off x="6632575" y="2995613"/>
            <a:ext cx="254000" cy="685800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6350" cmpd="sng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1" name="Text Box 23"/>
          <p:cNvSpPr txBox="1">
            <a:spLocks noChangeArrowheads="1"/>
          </p:cNvSpPr>
          <p:nvPr/>
        </p:nvSpPr>
        <p:spPr bwMode="auto">
          <a:xfrm>
            <a:off x="3133725" y="4440238"/>
            <a:ext cx="1616075" cy="3429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Interpreter</a:t>
            </a:r>
            <a:endParaRPr lang="en-US" sz="1800"/>
          </a:p>
        </p:txBody>
      </p:sp>
      <p:sp>
        <p:nvSpPr>
          <p:cNvPr id="288792" name="Text Box 24"/>
          <p:cNvSpPr txBox="1">
            <a:spLocks noChangeArrowheads="1"/>
          </p:cNvSpPr>
          <p:nvPr/>
        </p:nvSpPr>
        <p:spPr bwMode="auto">
          <a:xfrm>
            <a:off x="3773488" y="4879975"/>
            <a:ext cx="4540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75000"/>
              </a:lnSpc>
            </a:pPr>
            <a:r>
              <a:rPr lang="en-US" sz="700">
                <a:latin typeface="Arial Narrow" charset="0"/>
              </a:rPr>
              <a:t>Hello,</a:t>
            </a:r>
          </a:p>
          <a:p>
            <a:pPr>
              <a:lnSpc>
                <a:spcPct val="75000"/>
              </a:lnSpc>
            </a:pPr>
            <a:r>
              <a:rPr lang="en-US" sz="700">
                <a:latin typeface="Arial Narrow" charset="0"/>
              </a:rPr>
              <a:t>World</a:t>
            </a:r>
            <a:r>
              <a:rPr lang="en-US" sz="800">
                <a:latin typeface="Arial Narrow" charset="0"/>
              </a:rPr>
              <a:t>!</a:t>
            </a:r>
          </a:p>
        </p:txBody>
      </p:sp>
      <p:sp>
        <p:nvSpPr>
          <p:cNvPr id="288793" name="Line 25"/>
          <p:cNvSpPr>
            <a:spLocks noChangeShapeType="1"/>
          </p:cNvSpPr>
          <p:nvPr/>
        </p:nvSpPr>
        <p:spPr bwMode="auto">
          <a:xfrm flipH="1">
            <a:off x="5675313" y="5087938"/>
            <a:ext cx="2905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4" name="Text Box 26"/>
          <p:cNvSpPr txBox="1">
            <a:spLocks noChangeArrowheads="1"/>
          </p:cNvSpPr>
          <p:nvPr/>
        </p:nvSpPr>
        <p:spPr bwMode="auto">
          <a:xfrm>
            <a:off x="5903913" y="4813300"/>
            <a:ext cx="717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/>
              <a:t> </a:t>
            </a:r>
            <a:r>
              <a:rPr lang="en-US" sz="3600">
                <a:sym typeface="Webdings" charset="2"/>
              </a:rPr>
              <a:t></a:t>
            </a:r>
            <a:endParaRPr lang="en-US"/>
          </a:p>
        </p:txBody>
      </p:sp>
      <p:sp>
        <p:nvSpPr>
          <p:cNvPr id="288797" name="Freeform 29"/>
          <p:cNvSpPr>
            <a:spLocks/>
          </p:cNvSpPr>
          <p:nvPr/>
        </p:nvSpPr>
        <p:spPr bwMode="auto">
          <a:xfrm rot="16200000" flipH="1">
            <a:off x="5051426" y="2719387"/>
            <a:ext cx="500062" cy="2716213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8" name="Freeform 30"/>
          <p:cNvSpPr>
            <a:spLocks/>
          </p:cNvSpPr>
          <p:nvPr/>
        </p:nvSpPr>
        <p:spPr bwMode="auto">
          <a:xfrm rot="16200000" flipH="1">
            <a:off x="6393657" y="3939381"/>
            <a:ext cx="239712" cy="606425"/>
          </a:xfrm>
          <a:custGeom>
            <a:avLst/>
            <a:gdLst/>
            <a:ahLst/>
            <a:cxnLst>
              <a:cxn ang="0">
                <a:pos x="0" y="228"/>
              </a:cxn>
              <a:cxn ang="0">
                <a:pos x="0" y="0"/>
              </a:cxn>
              <a:cxn ang="0">
                <a:pos x="480" y="0"/>
              </a:cxn>
            </a:cxnLst>
            <a:rect l="0" t="0" r="r" b="b"/>
            <a:pathLst>
              <a:path w="480" h="228">
                <a:moveTo>
                  <a:pt x="0" y="228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99" name="AutoShape 31"/>
          <p:cNvSpPr>
            <a:spLocks noChangeArrowheads="1"/>
          </p:cNvSpPr>
          <p:nvPr/>
        </p:nvSpPr>
        <p:spPr bwMode="auto">
          <a:xfrm>
            <a:off x="5462588" y="4981575"/>
            <a:ext cx="152400" cy="204788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800" name="AutoShape 32"/>
          <p:cNvSpPr>
            <a:spLocks noChangeArrowheads="1"/>
          </p:cNvSpPr>
          <p:nvPr/>
        </p:nvSpPr>
        <p:spPr bwMode="auto">
          <a:xfrm>
            <a:off x="3098800" y="4951413"/>
            <a:ext cx="228600" cy="160337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602038" y="4733925"/>
            <a:ext cx="715962" cy="633413"/>
            <a:chOff x="3048" y="9924"/>
            <a:chExt cx="1128" cy="996"/>
          </a:xfrm>
        </p:grpSpPr>
        <p:sp>
          <p:nvSpPr>
            <p:cNvPr id="288802" name="Text Box 34"/>
            <p:cNvSpPr txBox="1">
              <a:spLocks noChangeArrowheads="1"/>
            </p:cNvSpPr>
            <p:nvPr/>
          </p:nvSpPr>
          <p:spPr bwMode="auto">
            <a:xfrm>
              <a:off x="3048" y="9924"/>
              <a:ext cx="1128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sz="1200"/>
                <a:t> </a:t>
              </a:r>
              <a:r>
                <a:rPr lang="en-US" sz="3600">
                  <a:sym typeface="Wingdings" charset="2"/>
                </a:rPr>
                <a:t></a:t>
              </a:r>
              <a:endParaRPr lang="en-US"/>
            </a:p>
          </p:txBody>
        </p:sp>
        <p:sp>
          <p:nvSpPr>
            <p:cNvPr id="288803" name="Line 35"/>
            <p:cNvSpPr>
              <a:spLocks noChangeShapeType="1"/>
            </p:cNvSpPr>
            <p:nvPr/>
          </p:nvSpPr>
          <p:spPr bwMode="auto">
            <a:xfrm>
              <a:off x="3444" y="10212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804" name="Line 36"/>
            <p:cNvSpPr>
              <a:spLocks noChangeShapeType="1"/>
            </p:cNvSpPr>
            <p:nvPr/>
          </p:nvSpPr>
          <p:spPr bwMode="auto">
            <a:xfrm>
              <a:off x="3444" y="1026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8806" name="Text Box 38"/>
          <p:cNvSpPr txBox="1">
            <a:spLocks noChangeArrowheads="1"/>
          </p:cNvSpPr>
          <p:nvPr/>
        </p:nvSpPr>
        <p:spPr bwMode="auto">
          <a:xfrm>
            <a:off x="5413375" y="4470400"/>
            <a:ext cx="1616075" cy="3429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80"/>
                </a:solidFill>
                <a:latin typeface="Arial Narrow" charset="0"/>
              </a:rPr>
              <a:t>Interpreter</a:t>
            </a:r>
            <a:endParaRPr lang="en-US" sz="1800"/>
          </a:p>
        </p:txBody>
      </p:sp>
      <p:sp>
        <p:nvSpPr>
          <p:cNvPr id="288807" name="Freeform 39"/>
          <p:cNvSpPr>
            <a:spLocks/>
          </p:cNvSpPr>
          <p:nvPr/>
        </p:nvSpPr>
        <p:spPr bwMode="auto">
          <a:xfrm>
            <a:off x="3198813" y="2611438"/>
            <a:ext cx="495300" cy="579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23" y="0"/>
              </a:cxn>
              <a:cxn ang="0">
                <a:pos x="6085" y="19907"/>
              </a:cxn>
              <a:cxn ang="0">
                <a:pos x="19944" y="19987"/>
              </a:cxn>
            </a:cxnLst>
            <a:rect l="0" t="0" r="r" b="b"/>
            <a:pathLst>
              <a:path w="20000" h="20000">
                <a:moveTo>
                  <a:pt x="0" y="0"/>
                </a:moveTo>
                <a:lnTo>
                  <a:pt x="6423" y="0"/>
                </a:lnTo>
                <a:lnTo>
                  <a:pt x="6085" y="19907"/>
                </a:lnTo>
                <a:lnTo>
                  <a:pt x="19944" y="19987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9142-8DCB-294D-ABAC-D000BDCB43D8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70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4CE-FCC4-D644-9AF3-23CF90204881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3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5968006"/>
            <a:ext cx="4403307" cy="646331"/>
            <a:chOff x="3596766" y="2488086"/>
            <a:chExt cx="7004719" cy="2097741"/>
          </a:xfrm>
        </p:grpSpPr>
        <p:sp>
          <p:nvSpPr>
            <p:cNvPr id="60" name="Rectangle 59"/>
            <p:cNvSpPr/>
            <p:nvPr/>
          </p:nvSpPr>
          <p:spPr>
            <a:xfrm>
              <a:off x="3596766" y="2948343"/>
              <a:ext cx="5213088" cy="1274637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977722" y="2488086"/>
              <a:ext cx="1623763" cy="20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540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98D-F29A-7442-8BF6-D728E7E1FAF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Bytecodes?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Platform-independent</a:t>
            </a:r>
          </a:p>
          <a:p>
            <a:r>
              <a:rPr lang="en-US" dirty="0"/>
              <a:t>Load from the Internet faster than source code</a:t>
            </a:r>
          </a:p>
          <a:p>
            <a:r>
              <a:rPr lang="en-US" dirty="0"/>
              <a:t>Interpreter is faster and smaller than it would be for Java source</a:t>
            </a:r>
          </a:p>
          <a:p>
            <a:r>
              <a:rPr lang="en-US" dirty="0"/>
              <a:t>Source code is not revealed to end users</a:t>
            </a:r>
          </a:p>
          <a:p>
            <a:r>
              <a:rPr lang="en-US" dirty="0"/>
              <a:t>Interpreter performs additional security checks, screens out malicious code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52A1-6420-0440-B84B-838A1516EE83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26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JVM uses Stack vs.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a =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dirty="0" smtClean="0"/>
              <a:t>=&gt;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iload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	; </a:t>
            </a:r>
            <a:r>
              <a:rPr lang="en-US" dirty="0" smtClean="0">
                <a:cs typeface="Courier New"/>
              </a:rPr>
              <a:t>push </a:t>
            </a:r>
            <a:r>
              <a:rPr lang="en-US" sz="3243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cs typeface="Courier New"/>
              </a:rPr>
              <a:t> onto Top Of Stack (TOS)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iload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	; </a:t>
            </a:r>
            <a:r>
              <a:rPr lang="en-US" dirty="0" smtClean="0">
                <a:cs typeface="Courier New"/>
              </a:rPr>
              <a:t>push </a:t>
            </a:r>
            <a:r>
              <a:rPr lang="en-US" sz="3243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cs typeface="Courier New"/>
              </a:rPr>
              <a:t> onto Top Of Stack (TOS)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iadd</a:t>
            </a:r>
            <a:r>
              <a:rPr lang="en-US" dirty="0" smtClean="0">
                <a:latin typeface="Courier New"/>
                <a:cs typeface="Courier New"/>
              </a:rPr>
              <a:t>	; </a:t>
            </a:r>
            <a:r>
              <a:rPr lang="en-US" sz="3243" dirty="0" smtClean="0">
                <a:cs typeface="Courier New"/>
              </a:rPr>
              <a:t>Next to top Of Stack (NOS) =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smtClean="0">
                <a:latin typeface="Courier New"/>
                <a:cs typeface="Courier New"/>
              </a:rPr>
              <a:t>		; </a:t>
            </a:r>
            <a:r>
              <a:rPr lang="en-US" sz="3243" dirty="0" smtClean="0">
                <a:cs typeface="Courier New"/>
              </a:rPr>
              <a:t>Top Of Stack (TOS) + NOS</a:t>
            </a:r>
          </a:p>
          <a:p>
            <a:pPr>
              <a:buNone/>
              <a:tabLst>
                <a:tab pos="2060575" algn="l"/>
              </a:tabLst>
            </a:pPr>
            <a:r>
              <a:rPr lang="en-US" dirty="0" err="1" smtClean="0">
                <a:latin typeface="Courier New"/>
                <a:cs typeface="Courier New"/>
              </a:rPr>
              <a:t>istore</a:t>
            </a:r>
            <a:r>
              <a:rPr lang="en-US" dirty="0" smtClean="0">
                <a:latin typeface="Courier New"/>
                <a:cs typeface="Courier New"/>
              </a:rPr>
              <a:t> a	; </a:t>
            </a:r>
            <a:r>
              <a:rPr lang="en-US" sz="3243" dirty="0" smtClean="0">
                <a:cs typeface="Courier New"/>
              </a:rPr>
              <a:t>store TOS into </a:t>
            </a:r>
            <a:r>
              <a:rPr lang="en-US" sz="3243" dirty="0" smtClean="0">
                <a:latin typeface="Courier New"/>
                <a:cs typeface="Courier New"/>
              </a:rPr>
              <a:t>a</a:t>
            </a:r>
            <a:r>
              <a:rPr lang="en-US" sz="3243" dirty="0" smtClean="0">
                <a:cs typeface="Courier New"/>
              </a:rPr>
              <a:t> and pop stack</a:t>
            </a:r>
          </a:p>
          <a:p>
            <a:pPr>
              <a:buNone/>
              <a:tabLst>
                <a:tab pos="2860675" algn="l"/>
              </a:tabLst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  <a:tabLst>
                <a:tab pos="2860675" algn="l"/>
              </a:tabLst>
            </a:pP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77CA-CC3D-2F45-98E8-9F75EB0C0F32}" type="datetime1">
              <a:rPr lang="en-US" smtClean="0"/>
              <a:pPr/>
              <a:t>9/24/12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69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Java </a:t>
            </a:r>
            <a:r>
              <a:rPr lang="en-US" dirty="0" err="1" smtClean="0"/>
              <a:t>Bytecodes</a:t>
            </a:r>
            <a:r>
              <a:rPr lang="en-US" dirty="0" smtClean="0"/>
              <a:t> (Stack) vs. MIPS (Reg.)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40E8-53E7-9348-B1BA-EE5BFA56323C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612"/>
            <a:ext cx="9144000" cy="56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8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92800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2012 -- Lecture #13</a:t>
            </a:r>
            <a:endParaRPr lang="en-AU" dirty="0"/>
          </a:p>
        </p:txBody>
      </p:sp>
      <p:pic>
        <p:nvPicPr>
          <p:cNvPr id="351240" name="Picture 8" descr="f02-2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989138"/>
            <a:ext cx="6416675" cy="2786062"/>
          </a:xfrm>
          <a:prstGeom prst="rect">
            <a:avLst/>
          </a:prstGeom>
          <a:noFill/>
        </p:spPr>
      </p:pic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Java Applications</a:t>
            </a:r>
            <a:endParaRPr lang="en-AU"/>
          </a:p>
        </p:txBody>
      </p:sp>
      <p:sp>
        <p:nvSpPr>
          <p:cNvPr id="351236" name="AutoShape 4"/>
          <p:cNvSpPr>
            <a:spLocks/>
          </p:cNvSpPr>
          <p:nvPr/>
        </p:nvSpPr>
        <p:spPr bwMode="auto">
          <a:xfrm>
            <a:off x="6003925" y="1844675"/>
            <a:ext cx="1939925" cy="906463"/>
          </a:xfrm>
          <a:prstGeom prst="borderCallout1">
            <a:avLst>
              <a:gd name="adj1" fmla="val 12611"/>
              <a:gd name="adj2" fmla="val -3926"/>
              <a:gd name="adj3" fmla="val 138005"/>
              <a:gd name="adj4" fmla="val -50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Simple portable instruction set for the JVM</a:t>
            </a:r>
            <a:endParaRPr lang="en-AU" dirty="0"/>
          </a:p>
        </p:txBody>
      </p:sp>
      <p:sp>
        <p:nvSpPr>
          <p:cNvPr id="351237" name="AutoShape 5"/>
          <p:cNvSpPr>
            <a:spLocks/>
          </p:cNvSpPr>
          <p:nvPr/>
        </p:nvSpPr>
        <p:spPr bwMode="auto">
          <a:xfrm>
            <a:off x="7156450" y="4149725"/>
            <a:ext cx="1584325" cy="647700"/>
          </a:xfrm>
          <a:prstGeom prst="borderCallout1">
            <a:avLst>
              <a:gd name="adj1" fmla="val 17648"/>
              <a:gd name="adj2" fmla="val -4810"/>
              <a:gd name="adj3" fmla="val -23528"/>
              <a:gd name="adj4" fmla="val -59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Interprets bytecodes</a:t>
            </a:r>
            <a:endParaRPr lang="en-AU"/>
          </a:p>
        </p:txBody>
      </p:sp>
      <p:sp>
        <p:nvSpPr>
          <p:cNvPr id="351238" name="AutoShape 6"/>
          <p:cNvSpPr>
            <a:spLocks/>
          </p:cNvSpPr>
          <p:nvPr/>
        </p:nvSpPr>
        <p:spPr bwMode="auto">
          <a:xfrm>
            <a:off x="179388" y="4005263"/>
            <a:ext cx="1704975" cy="1728787"/>
          </a:xfrm>
          <a:prstGeom prst="borderCallout1">
            <a:avLst>
              <a:gd name="adj1" fmla="val 6611"/>
              <a:gd name="adj2" fmla="val 104468"/>
              <a:gd name="adj3" fmla="val -2019"/>
              <a:gd name="adj4" fmla="val 127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Compiles </a:t>
            </a:r>
            <a:r>
              <a:rPr lang="en-US" dirty="0" err="1"/>
              <a:t>bytecodes</a:t>
            </a:r>
            <a:r>
              <a:rPr lang="en-US" dirty="0"/>
              <a:t> of “hot” methods into native code for host machine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755900" y="5130800"/>
            <a:ext cx="5143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3366FF"/>
                </a:solidFill>
              </a:rPr>
              <a:t>Just In Time </a:t>
            </a:r>
            <a:r>
              <a:rPr lang="en-US" sz="2800" dirty="0" smtClean="0"/>
              <a:t>(</a:t>
            </a:r>
            <a:r>
              <a:rPr lang="en-US" sz="2800" i="1" dirty="0" smtClean="0">
                <a:solidFill>
                  <a:srgbClr val="3366FF"/>
                </a:solidFill>
              </a:rPr>
              <a:t>JIT</a:t>
            </a:r>
            <a:r>
              <a:rPr lang="en-US" sz="2800" dirty="0" smtClean="0"/>
              <a:t>) compiler translates 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 into machine language just before execution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53E-06B0-DF4E-9FE9-F6EFF9479344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2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6" grpId="0" animBg="1"/>
      <p:bldP spid="351237" grpId="0" animBg="1"/>
      <p:bldP spid="351238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Compilers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Floating Point Revisited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in Conclusion,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010C-6A0F-5C4F-9BEA-8824B6871CAF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#5: MIPS Assembly</a:t>
            </a:r>
          </a:p>
          <a:p>
            <a:r>
              <a:rPr lang="en-US" dirty="0" smtClean="0"/>
              <a:t>HW #4 (of six), due Sunday</a:t>
            </a:r>
          </a:p>
          <a:p>
            <a:r>
              <a:rPr lang="en-US" dirty="0" smtClean="0"/>
              <a:t>Project 2a: MIPS Emulator, due Sunday</a:t>
            </a:r>
          </a:p>
          <a:p>
            <a:r>
              <a:rPr lang="en-US" dirty="0" smtClean="0"/>
              <a:t>Midterm, two weeks from Tuesday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042A-45C9-854C-876C-D1F5B687735A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in the News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042A-45C9-854C-876C-D1F5B687735A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Screen shot 2012-09-23 at 5.4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0"/>
            <a:ext cx="771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9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8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“Most data centers, by design, </a:t>
            </a:r>
            <a:r>
              <a:rPr lang="en-US" sz="2000" b="1" dirty="0"/>
              <a:t>consume vast amounts of energy in an incongruously wasteful manner</a:t>
            </a:r>
            <a:r>
              <a:rPr lang="en-US" sz="2000" dirty="0"/>
              <a:t>, interviews and documents show. Online companies typically run their facilities at maximum capacity around the clock, whatever the demand. As a result, data centers can waste 90 percent or more of the electricity they pull off the grid, The Times found</a:t>
            </a:r>
            <a:r>
              <a:rPr lang="en-US" sz="2000" dirty="0" smtClean="0"/>
              <a:t>.”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Worldwide, the digital warehouses use about </a:t>
            </a:r>
            <a:r>
              <a:rPr lang="en-US" sz="2000" b="1" dirty="0"/>
              <a:t>30 billion watts of electricity</a:t>
            </a:r>
            <a:r>
              <a:rPr lang="en-US" sz="2000" dirty="0"/>
              <a:t>, roughly equivalent to the output of 30 nuclear power plants, according to estimates industry experts compiled for The </a:t>
            </a:r>
            <a:r>
              <a:rPr lang="en-US" sz="2000" dirty="0" smtClean="0"/>
              <a:t>Times.”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“The consulting </a:t>
            </a:r>
            <a:r>
              <a:rPr lang="en-US" sz="2000" dirty="0"/>
              <a:t>firm McKinsey &amp; Company analyzed energy use by data centers and found that, on average, they were </a:t>
            </a:r>
            <a:r>
              <a:rPr lang="en-US" sz="2000" b="1" dirty="0"/>
              <a:t>using only 6 percent to 12 percent </a:t>
            </a:r>
            <a:r>
              <a:rPr lang="en-US" sz="2000" dirty="0"/>
              <a:t>of the electricity powering their servers to perform computations. The rest was essentially used to keep servers idling and ready in case of a surge in activity that could slow or crash their operations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042A-45C9-854C-876C-D1F5B687735A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8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in the News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042A-45C9-854C-876C-D1F5B687735A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Screen shot 2012-09-24 at 8.3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0"/>
            <a:ext cx="633845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4431" y="19134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Data Barns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7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Professor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B620-D066-6548-812F-5517921514E2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 descr="Screen shot 2012-09-21 at 8.42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995"/>
            <a:ext cx="9144000" cy="811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27" y="1361935"/>
            <a:ext cx="3442231" cy="3515271"/>
          </a:xfrm>
          <a:prstGeom prst="rect">
            <a:avLst/>
          </a:prstGeom>
        </p:spPr>
      </p:pic>
      <p:pic>
        <p:nvPicPr>
          <p:cNvPr id="13" name="Picture 12" descr="podium3-lg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286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Big Idea #1: Levels of 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lw</a:t>
            </a:r>
            <a:r>
              <a:rPr lang="en-US" sz="1600" dirty="0">
                <a:solidFill>
                  <a:srgbClr val="00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lw</a:t>
            </a:r>
            <a:r>
              <a:rPr lang="en-US" sz="1600" dirty="0">
                <a:solidFill>
                  <a:srgbClr val="00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sw</a:t>
            </a:r>
            <a:r>
              <a:rPr lang="en-US" sz="1600" dirty="0">
                <a:solidFill>
                  <a:srgbClr val="00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sw</a:t>
            </a:r>
            <a:r>
              <a:rPr lang="en-US" sz="1600" dirty="0">
                <a:solidFill>
                  <a:srgbClr val="00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1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Assembly  </a:t>
            </a:r>
            <a:r>
              <a:rPr lang="en-US" sz="1800" b="1" dirty="0" smtClean="0"/>
              <a:t>Language Program </a:t>
            </a:r>
            <a:r>
              <a:rPr lang="en-US" sz="1800" b="1" dirty="0"/>
              <a:t>(</a:t>
            </a:r>
            <a:r>
              <a:rPr lang="en-US" sz="1800" b="1" dirty="0" smtClean="0"/>
              <a:t>e.g., MIPS</a:t>
            </a:r>
            <a:r>
              <a:rPr lang="en-US" sz="1800" b="1" dirty="0"/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as a </a:t>
            </a:r>
            <a:r>
              <a:rPr lang="en-US" sz="1600" i="1" dirty="0" smtClean="0">
                <a:solidFill>
                  <a:srgbClr val="000000"/>
                </a:solidFill>
              </a:rPr>
              <a:t>number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i.e., data or instructions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32F9-B20C-8946-85D8-F2F5C5AB9981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54000" y="643467"/>
            <a:ext cx="8686800" cy="3437466"/>
            <a:chOff x="0" y="2370667"/>
            <a:chExt cx="9144000" cy="3437466"/>
          </a:xfrm>
        </p:grpSpPr>
        <p:sp>
          <p:nvSpPr>
            <p:cNvPr id="31" name="Rectangle 30"/>
            <p:cNvSpPr/>
            <p:nvPr/>
          </p:nvSpPr>
          <p:spPr>
            <a:xfrm>
              <a:off x="0" y="3081866"/>
              <a:ext cx="9144000" cy="2726267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20238" y="2370667"/>
              <a:ext cx="162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806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Compilers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Floating Point Revisited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in Conclusion,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010C-6A0F-5C4F-9BEA-8824B6871CAF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Floating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Standard arithmetic for </a:t>
            </a:r>
            <a:r>
              <a:rPr lang="en-US" dirty="0" err="1" smtClean="0"/>
              <a:t>reals</a:t>
            </a:r>
            <a:r>
              <a:rPr lang="en-US" dirty="0" smtClean="0"/>
              <a:t> for all computers</a:t>
            </a:r>
          </a:p>
          <a:p>
            <a:pPr lvl="1"/>
            <a:r>
              <a:rPr lang="en-US" dirty="0" smtClean="0"/>
              <a:t>Like two’s complement</a:t>
            </a:r>
          </a:p>
          <a:p>
            <a:r>
              <a:rPr lang="en-US" dirty="0" smtClean="0"/>
              <a:t>Keep as much precision as possible in formats</a:t>
            </a:r>
          </a:p>
          <a:p>
            <a:r>
              <a:rPr lang="en-US" dirty="0" smtClean="0"/>
              <a:t>Help programmer with errors in real arithmetic</a:t>
            </a:r>
          </a:p>
          <a:p>
            <a:pPr lvl="1"/>
            <a:r>
              <a:rPr lang="en-US" dirty="0" smtClean="0"/>
              <a:t>+∞, -∞, Not-A-Number (</a:t>
            </a:r>
            <a:r>
              <a:rPr lang="en-US" dirty="0" err="1" smtClean="0"/>
              <a:t>NaN</a:t>
            </a:r>
            <a:r>
              <a:rPr lang="en-US" dirty="0" smtClean="0"/>
              <a:t>), exponent overflow, exponent underflow</a:t>
            </a:r>
          </a:p>
          <a:p>
            <a:r>
              <a:rPr lang="en-US" dirty="0" smtClean="0"/>
              <a:t>Keep encoding that is somewhat compatible with two’s complement</a:t>
            </a:r>
          </a:p>
          <a:p>
            <a:pPr lvl="1"/>
            <a:r>
              <a:rPr lang="en-US" dirty="0" smtClean="0"/>
              <a:t>E.g., 0 in Fl. Pt. is 0 in two’s complement</a:t>
            </a:r>
          </a:p>
          <a:p>
            <a:pPr lvl="1"/>
            <a:r>
              <a:rPr lang="en-US" dirty="0" smtClean="0"/>
              <a:t>Make it possible to sort without needing to do floating point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90E1-EDA0-2E40-9319-E6A18035EC55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Floating Point: </a:t>
            </a:r>
            <a:br>
              <a:rPr lang="en-US" dirty="0" smtClean="0"/>
            </a:br>
            <a:r>
              <a:rPr lang="en-US" dirty="0" smtClean="0"/>
              <a:t>Representing Very Small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842"/>
            <a:ext cx="8511330" cy="51568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Zero: Bit pattern of all 0s is encoding for 0.000</a:t>
            </a:r>
          </a:p>
          <a:p>
            <a:pPr lvl="1">
              <a:buFont typeface="Symbol" charset="2"/>
              <a:buChar char=""/>
            </a:pPr>
            <a:r>
              <a:rPr lang="en-US" dirty="0" smtClean="0"/>
              <a:t> But 0 in exponent should mean most negative   </a:t>
            </a:r>
            <a:br>
              <a:rPr lang="en-US" dirty="0" smtClean="0"/>
            </a:br>
            <a:r>
              <a:rPr lang="en-US" dirty="0" smtClean="0"/>
              <a:t>  exponent (want 0 to be next to smallest real)</a:t>
            </a:r>
          </a:p>
          <a:p>
            <a:pPr lvl="1">
              <a:buFont typeface="Symbol" charset="2"/>
              <a:buChar char=""/>
            </a:pPr>
            <a:r>
              <a:rPr lang="en-US" dirty="0" smtClean="0"/>
              <a:t> Can’t use two’s complement (1000 0000</a:t>
            </a:r>
            <a:r>
              <a:rPr lang="en-US" baseline="-25000" dirty="0" smtClean="0"/>
              <a:t>two</a:t>
            </a:r>
            <a:r>
              <a:rPr lang="en-US" dirty="0" smtClean="0"/>
              <a:t>)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3366FF"/>
                </a:solidFill>
              </a:rPr>
              <a:t>Bias notation</a:t>
            </a:r>
            <a:r>
              <a:rPr lang="en-US" dirty="0" smtClean="0">
                <a:solidFill>
                  <a:srgbClr val="3366FF"/>
                </a:solidFill>
              </a:rPr>
              <a:t>: subtract bias from exponent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Single precision uses bias of 127; DP uses 1023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/>
              <a:t>0 uses 	0000 0000</a:t>
            </a:r>
            <a:r>
              <a:rPr lang="en-US" baseline="-25000" dirty="0" smtClean="0"/>
              <a:t>two</a:t>
            </a:r>
            <a:r>
              <a:rPr lang="en-US" dirty="0" smtClean="0"/>
              <a:t> =&gt; 0-127 = 	-127;</a:t>
            </a:r>
            <a:br>
              <a:rPr lang="en-US" dirty="0" smtClean="0"/>
            </a:br>
            <a:r>
              <a:rPr lang="en-US" dirty="0" smtClean="0"/>
              <a:t>∞, </a:t>
            </a:r>
            <a:r>
              <a:rPr lang="en-US" dirty="0" err="1" smtClean="0"/>
              <a:t>NaN</a:t>
            </a:r>
            <a:r>
              <a:rPr lang="en-US" dirty="0" smtClean="0"/>
              <a:t> uses 1111 1111</a:t>
            </a:r>
            <a:r>
              <a:rPr lang="en-US" baseline="-25000" dirty="0" smtClean="0"/>
              <a:t>two</a:t>
            </a:r>
            <a:r>
              <a:rPr lang="en-US" dirty="0" smtClean="0"/>
              <a:t> =&gt; 255-127 = +128</a:t>
            </a:r>
          </a:p>
          <a:p>
            <a:pPr lvl="1"/>
            <a:r>
              <a:rPr lang="en-US" dirty="0" smtClean="0"/>
              <a:t>Smallest SP real can represent: 1.00…00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-126</a:t>
            </a:r>
          </a:p>
          <a:p>
            <a:pPr lvl="1"/>
            <a:r>
              <a:rPr lang="en-US" dirty="0" smtClean="0"/>
              <a:t>  Largest SP real can represent: 1.11…11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+127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734A-8A0C-614E-9C4F-DC1F6C6E4898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Operation Result Doesn’t Fit</a:t>
            </a:r>
            <a:br>
              <a:rPr lang="en-US" dirty="0" smtClean="0"/>
            </a:br>
            <a:r>
              <a:rPr lang="en-US" dirty="0" smtClean="0"/>
              <a:t>in 32 Bits?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Overflow</a:t>
            </a:r>
            <a:r>
              <a:rPr lang="en-US" dirty="0" smtClean="0"/>
              <a:t>: calculate too big a number to represent within a word</a:t>
            </a:r>
          </a:p>
          <a:p>
            <a:r>
              <a:rPr lang="en-US" dirty="0" smtClean="0"/>
              <a:t>Unsigned numbers: 1 + 4,294,967,295 (2</a:t>
            </a:r>
            <a:r>
              <a:rPr lang="en-US" baseline="30000" dirty="0" smtClean="0"/>
              <a:t>32</a:t>
            </a:r>
            <a:r>
              <a:rPr lang="en-US" dirty="0" smtClean="0"/>
              <a:t>-1) </a:t>
            </a:r>
          </a:p>
          <a:p>
            <a:r>
              <a:rPr lang="en-US" dirty="0" smtClean="0"/>
              <a:t>Signed numbers: 1 + 2,147,483,647 (2</a:t>
            </a:r>
            <a:r>
              <a:rPr lang="en-US" baseline="30000" dirty="0" smtClean="0"/>
              <a:t>31</a:t>
            </a:r>
            <a:r>
              <a:rPr lang="en-US" dirty="0" smtClean="0"/>
              <a:t>-1) </a:t>
            </a:r>
          </a:p>
          <a:p>
            <a:r>
              <a:rPr lang="en-US" dirty="0" smtClean="0"/>
              <a:t>How to handle depends on the programming language</a:t>
            </a:r>
          </a:p>
          <a:p>
            <a:pPr lvl="1"/>
            <a:r>
              <a:rPr lang="en-US" dirty="0" smtClean="0"/>
              <a:t>C </a:t>
            </a:r>
            <a:r>
              <a:rPr lang="en-US" dirty="0"/>
              <a:t>signed number arithmetic </a:t>
            </a:r>
            <a:r>
              <a:rPr lang="en-US" dirty="0" smtClean="0"/>
              <a:t>ignores overflow</a:t>
            </a:r>
          </a:p>
          <a:p>
            <a:pPr lvl="1"/>
            <a:r>
              <a:rPr lang="en-US" dirty="0"/>
              <a:t>Other languages want overflow signal on signed numbers (e.g., Fortran)</a:t>
            </a:r>
          </a:p>
          <a:p>
            <a:pPr lvl="1"/>
            <a:r>
              <a:rPr lang="en-US" dirty="0"/>
              <a:t>What’s a computer architect to do?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2884-56AE-2742-825E-CA3679B168A8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Solution: Offer 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Instructions that can trigger overflow: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add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sub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div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multi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divi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Instructions that don’t overflow are called “unsigned” (really means “no overflow”):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addu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subu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addiu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multiu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diviu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Given semantics of C, always use unsigned versions</a:t>
            </a:r>
          </a:p>
          <a:p>
            <a:r>
              <a:rPr lang="en-US" dirty="0" smtClean="0"/>
              <a:t>Note: </a:t>
            </a:r>
            <a:r>
              <a:rPr lang="en-US" dirty="0" err="1" smtClean="0">
                <a:latin typeface="Courier New"/>
                <a:cs typeface="Courier New"/>
              </a:rPr>
              <a:t>slt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slti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do signed comparisons, while </a:t>
            </a:r>
            <a:r>
              <a:rPr lang="en-US" dirty="0" err="1" smtClean="0">
                <a:latin typeface="Courier New"/>
                <a:cs typeface="Courier New"/>
              </a:rPr>
              <a:t>sltu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sltiu</a:t>
            </a:r>
            <a:r>
              <a:rPr lang="en-US" dirty="0" smtClean="0"/>
              <a:t> do unsigned comparisons</a:t>
            </a:r>
          </a:p>
          <a:p>
            <a:pPr lvl="1"/>
            <a:r>
              <a:rPr lang="en-US" dirty="0" smtClean="0"/>
              <a:t>Nothing to do with overflow</a:t>
            </a:r>
          </a:p>
          <a:p>
            <a:pPr lvl="1"/>
            <a:r>
              <a:rPr lang="en-US" dirty="0" smtClean="0"/>
              <a:t>When would get different answer for </a:t>
            </a:r>
            <a:r>
              <a:rPr lang="en-US" dirty="0" err="1" smtClean="0">
                <a:latin typeface="Courier New"/>
                <a:cs typeface="Courier New"/>
              </a:rPr>
              <a:t>slt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vs. </a:t>
            </a:r>
            <a:r>
              <a:rPr lang="en-US" dirty="0" err="1" smtClean="0">
                <a:latin typeface="Courier New"/>
                <a:cs typeface="Courier New"/>
              </a:rPr>
              <a:t>sltu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37C6-544E-E649-BD8E-FE946ECE5363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65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</a:t>
            </a:r>
            <a:r>
              <a:rPr lang="en-US" i="1" dirty="0" smtClean="0"/>
              <a:t>Real </a:t>
            </a:r>
            <a:r>
              <a:rPr lang="en-US" dirty="0" smtClean="0"/>
              <a:t>Numbers in Base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 smtClean="0"/>
              <a:t> where is exponent (2), </a:t>
            </a:r>
            <a:r>
              <a:rPr lang="en-US" i="1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/>
              <a:t> is a positive or negative integer, </a:t>
            </a:r>
            <a:r>
              <a:rPr lang="en-US" i="1" dirty="0" err="1" smtClean="0">
                <a:solidFill>
                  <a:srgbClr val="000000"/>
                </a:solidFill>
              </a:rPr>
              <a:t>r</a:t>
            </a:r>
            <a:r>
              <a:rPr lang="en-US" dirty="0" smtClean="0"/>
              <a:t> is a real number ≥ 1.0, &lt; 2</a:t>
            </a:r>
            <a:endParaRPr lang="en-US" baseline="30000" dirty="0" smtClean="0"/>
          </a:p>
          <a:p>
            <a:r>
              <a:rPr lang="en-US" dirty="0" smtClean="0"/>
              <a:t>Computers version of normalized scientific notation called </a:t>
            </a:r>
            <a:r>
              <a:rPr lang="en-US" i="1" dirty="0" smtClean="0">
                <a:solidFill>
                  <a:srgbClr val="000000"/>
                </a:solidFill>
              </a:rPr>
              <a:t>Floating Point </a:t>
            </a:r>
            <a:r>
              <a:rPr lang="en-US" dirty="0" smtClean="0"/>
              <a:t>notation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A952-1199-344A-810B-CA138BA44316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32-bit word has 2</a:t>
            </a:r>
            <a:r>
              <a:rPr lang="en-US" baseline="30000" dirty="0" smtClean="0"/>
              <a:t>32</a:t>
            </a:r>
            <a:r>
              <a:rPr lang="en-US" dirty="0" smtClean="0"/>
              <a:t> patterns, so must be approximation of real numbers ≥ 1.0, &lt; 2</a:t>
            </a:r>
          </a:p>
          <a:p>
            <a:r>
              <a:rPr lang="en-US" dirty="0" smtClean="0"/>
              <a:t>IEEE 754 Floating Point Standard:</a:t>
            </a:r>
          </a:p>
          <a:p>
            <a:pPr lvl="1"/>
            <a:r>
              <a:rPr lang="en-US" dirty="0" smtClean="0"/>
              <a:t>1 bit 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8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23 bits 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Can represent from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-38 </a:t>
            </a:r>
            <a:r>
              <a:rPr lang="en-US" dirty="0" smtClean="0"/>
              <a:t>to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38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0372-6C9C-2C46-85E6-98F5016247A3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Notation (+127)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C73-B6FD-8645-91B0-31EC20160488}" type="datetime1">
              <a:rPr lang="en-US" smtClean="0"/>
              <a:pPr/>
              <a:t>9/24/12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63" y="1947311"/>
            <a:ext cx="7908155" cy="438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048" y="2573697"/>
            <a:ext cx="1138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∞, </a:t>
            </a:r>
            <a:r>
              <a:rPr lang="en-US" sz="2400" b="1" dirty="0" err="1" smtClean="0"/>
              <a:t>NaN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9897" y="5865261"/>
            <a:ext cx="75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Zero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-1191440" y="4459041"/>
            <a:ext cx="26397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7361" y="3796266"/>
            <a:ext cx="128036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Getting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closer to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zero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5577" y="1432774"/>
            <a:ext cx="241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How it is encoded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9347" y="1432774"/>
            <a:ext cx="275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it is interpreted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265" y="1997649"/>
            <a:ext cx="3353633" cy="430921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4778" y="1993091"/>
            <a:ext cx="4439222" cy="4309214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6792"/>
            <a:ext cx="8229600" cy="1143000"/>
          </a:xfrm>
        </p:spPr>
        <p:txBody>
          <a:bodyPr/>
          <a:lstStyle/>
          <a:p>
            <a:r>
              <a:rPr lang="en-US" dirty="0" smtClean="0"/>
              <a:t>The Number 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042A-45C9-854C-876C-D1F5B687735A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550" y="765385"/>
            <a:ext cx="8646027" cy="0"/>
          </a:xfrm>
          <a:prstGeom prst="straightConnector1">
            <a:avLst/>
          </a:prstGeom>
          <a:ln w="57150" cmpd="sng">
            <a:solidFill>
              <a:srgbClr val="4F81B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92657" y="574041"/>
            <a:ext cx="0" cy="5740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18696" y="991521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18907" y="1352663"/>
            <a:ext cx="114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x 2</a:t>
            </a:r>
            <a:r>
              <a:rPr lang="en-US" sz="2400" baseline="30000" dirty="0" smtClean="0"/>
              <a:t>-126</a:t>
            </a:r>
            <a:endParaRPr lang="en-US" sz="2400" baseline="300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84225" y="552491"/>
            <a:ext cx="0" cy="873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19948" y="1348507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x 2</a:t>
            </a:r>
            <a:r>
              <a:rPr lang="en-US" sz="2400" baseline="30000" dirty="0" smtClean="0"/>
              <a:t>127</a:t>
            </a:r>
            <a:endParaRPr lang="en-US" sz="2400" baseline="300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359340" y="583126"/>
            <a:ext cx="0" cy="873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518903" y="799405"/>
            <a:ext cx="442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∞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104376" y="795250"/>
            <a:ext cx="678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-∞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0429" y="1365902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smtClean="0"/>
              <a:t>1 x 2</a:t>
            </a:r>
            <a:r>
              <a:rPr lang="en-US" sz="2400" baseline="30000" dirty="0" smtClean="0"/>
              <a:t>127</a:t>
            </a:r>
            <a:endParaRPr lang="en-US" sz="2400" baseline="300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74499" y="565730"/>
            <a:ext cx="0" cy="873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23242" y="1361746"/>
            <a:ext cx="123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 x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-126</a:t>
            </a:r>
            <a:endParaRPr lang="en-US" sz="2400" baseline="300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249614" y="596365"/>
            <a:ext cx="0" cy="873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92599" y="1605278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31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2818959" y="1601123"/>
            <a:ext cx="143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30         23</a:t>
            </a:r>
            <a:endParaRPr lang="en-US" sz="24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4136924" y="1614362"/>
            <a:ext cx="3783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22                                             0</a:t>
            </a:r>
            <a:endParaRPr lang="en-US" sz="2400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1784" y="2070015"/>
            <a:ext cx="227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(-1)</a:t>
            </a:r>
            <a:r>
              <a:rPr lang="en-US" sz="2400" baseline="30000" dirty="0"/>
              <a:t>s</a:t>
            </a:r>
            <a:r>
              <a:rPr lang="en-US" sz="2400" dirty="0"/>
              <a:t> x (1 + F) x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E</a:t>
            </a:r>
            <a:endParaRPr lang="en-US" sz="2400" baseline="30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610207" y="2048464"/>
            <a:ext cx="5169766" cy="508612"/>
            <a:chOff x="3010315" y="3092164"/>
            <a:chExt cx="5061630" cy="508612"/>
          </a:xfrm>
        </p:grpSpPr>
        <p:sp>
          <p:nvSpPr>
            <p:cNvPr id="23" name="Rectangle 22"/>
            <p:cNvSpPr/>
            <p:nvPr/>
          </p:nvSpPr>
          <p:spPr>
            <a:xfrm>
              <a:off x="3026979" y="3113715"/>
              <a:ext cx="5044966" cy="4870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287926" y="3096320"/>
              <a:ext cx="0" cy="48706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37029" y="3092164"/>
              <a:ext cx="0" cy="48706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010315" y="3097093"/>
              <a:ext cx="326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</a:t>
              </a:r>
              <a:endParaRPr lang="en-US" sz="2400" baseline="30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84608" y="3110333"/>
              <a:ext cx="334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</a:t>
              </a:r>
              <a:endParaRPr lang="en-US" sz="2400" baseline="30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8545" y="3123573"/>
              <a:ext cx="334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baseline="3000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73934" y="2624174"/>
            <a:ext cx="6795467" cy="508612"/>
            <a:chOff x="1073934" y="2624174"/>
            <a:chExt cx="6795467" cy="508612"/>
          </a:xfrm>
        </p:grpSpPr>
        <p:grpSp>
          <p:nvGrpSpPr>
            <p:cNvPr id="52" name="Group 51"/>
            <p:cNvGrpSpPr/>
            <p:nvPr/>
          </p:nvGrpSpPr>
          <p:grpSpPr>
            <a:xfrm>
              <a:off x="2611404" y="2624174"/>
              <a:ext cx="5257997" cy="508612"/>
              <a:chOff x="3011512" y="3667874"/>
              <a:chExt cx="5257997" cy="508612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028175" y="3689425"/>
                <a:ext cx="5148147" cy="487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3289123" y="3672030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572291" y="3667874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3011512" y="3672803"/>
                <a:ext cx="340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</a:t>
                </a:r>
                <a:endParaRPr lang="en-US" sz="2400" baseline="30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32205" y="3686043"/>
                <a:ext cx="143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11111111</a:t>
                </a:r>
                <a:endParaRPr lang="en-US" sz="2400" baseline="30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497022" y="3699283"/>
                <a:ext cx="3772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00000000000000000000000</a:t>
                </a:r>
                <a:endParaRPr lang="en-US" sz="2400" baseline="30000" dirty="0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073934" y="2635119"/>
              <a:ext cx="442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∞</a:t>
              </a:r>
              <a:endParaRPr lang="en-US" sz="2400" b="1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144009" y="4337972"/>
            <a:ext cx="6717059" cy="508612"/>
            <a:chOff x="1144009" y="4337972"/>
            <a:chExt cx="6717059" cy="508612"/>
          </a:xfrm>
        </p:grpSpPr>
        <p:grpSp>
          <p:nvGrpSpPr>
            <p:cNvPr id="70" name="Group 69"/>
            <p:cNvGrpSpPr/>
            <p:nvPr/>
          </p:nvGrpSpPr>
          <p:grpSpPr>
            <a:xfrm>
              <a:off x="2603071" y="4337972"/>
              <a:ext cx="5257997" cy="508612"/>
              <a:chOff x="3011512" y="3667874"/>
              <a:chExt cx="5257997" cy="508612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3028175" y="3689425"/>
                <a:ext cx="5148147" cy="487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3289123" y="3672030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572291" y="3667874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011512" y="3672803"/>
                <a:ext cx="340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</a:t>
                </a:r>
                <a:endParaRPr lang="en-US" sz="2400" baseline="300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32205" y="3686043"/>
                <a:ext cx="143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00000000</a:t>
                </a:r>
                <a:endParaRPr lang="en-US" sz="2400" baseline="300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497022" y="3681888"/>
                <a:ext cx="3772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00000000000000000000000</a:t>
                </a:r>
                <a:endParaRPr lang="en-US" sz="2400" baseline="30000" dirty="0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144009" y="4379402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052370" y="6064239"/>
            <a:ext cx="6812863" cy="508612"/>
            <a:chOff x="1052370" y="6064239"/>
            <a:chExt cx="6812863" cy="508612"/>
          </a:xfrm>
        </p:grpSpPr>
        <p:grpSp>
          <p:nvGrpSpPr>
            <p:cNvPr id="96" name="Group 95"/>
            <p:cNvGrpSpPr/>
            <p:nvPr/>
          </p:nvGrpSpPr>
          <p:grpSpPr>
            <a:xfrm>
              <a:off x="2607236" y="6064239"/>
              <a:ext cx="5257997" cy="508612"/>
              <a:chOff x="3011512" y="3667874"/>
              <a:chExt cx="5257997" cy="50861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028175" y="3689425"/>
                <a:ext cx="5148147" cy="487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3289123" y="3672030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572291" y="3667874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3011512" y="3672803"/>
                <a:ext cx="340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baseline="30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232205" y="3686043"/>
                <a:ext cx="143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11111111</a:t>
                </a:r>
                <a:endParaRPr lang="en-US" sz="2400" baseline="300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497022" y="3699283"/>
                <a:ext cx="3772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00000000000000000000000</a:t>
                </a:r>
                <a:endParaRPr lang="en-US" sz="2400" baseline="30000" dirty="0"/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1052370" y="6075184"/>
              <a:ext cx="536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-∞</a:t>
              </a:r>
              <a:endParaRPr lang="en-US" sz="2400" b="1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70358" y="3193156"/>
            <a:ext cx="8162261" cy="544765"/>
            <a:chOff x="770358" y="3193156"/>
            <a:chExt cx="8162261" cy="544765"/>
          </a:xfrm>
        </p:grpSpPr>
        <p:grpSp>
          <p:nvGrpSpPr>
            <p:cNvPr id="53" name="Group 52"/>
            <p:cNvGrpSpPr/>
            <p:nvPr/>
          </p:nvGrpSpPr>
          <p:grpSpPr>
            <a:xfrm>
              <a:off x="2607240" y="3194054"/>
              <a:ext cx="5257997" cy="508612"/>
              <a:chOff x="3011512" y="3667874"/>
              <a:chExt cx="5257997" cy="508612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028175" y="3689425"/>
                <a:ext cx="5148147" cy="487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3289123" y="3672030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572291" y="3667874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3011512" y="3672803"/>
                <a:ext cx="340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</a:t>
                </a:r>
                <a:endParaRPr lang="en-US" sz="2400" baseline="300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232205" y="3686043"/>
                <a:ext cx="143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11111110</a:t>
                </a:r>
                <a:endParaRPr lang="en-US" sz="2400" baseline="30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97022" y="3681888"/>
                <a:ext cx="3772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00000000000000000000000</a:t>
                </a:r>
                <a:endParaRPr lang="en-US" sz="2400" baseline="30000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770358" y="3205623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x 2</a:t>
              </a:r>
              <a:r>
                <a:rPr lang="en-US" sz="2400" baseline="30000" dirty="0" smtClean="0"/>
                <a:t>127</a:t>
              </a:r>
              <a:endParaRPr lang="en-US" sz="2400" baseline="30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826652" y="3193156"/>
              <a:ext cx="110596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/>
                <a:t>127</a:t>
              </a:r>
              <a:r>
                <a:rPr lang="en-US" dirty="0" smtClean="0"/>
                <a:t> + 127</a:t>
              </a:r>
              <a:br>
                <a:rPr lang="en-US" dirty="0" smtClean="0"/>
              </a:br>
              <a:r>
                <a:rPr lang="en-US" dirty="0" smtClean="0"/>
                <a:t>= 254</a:t>
              </a:r>
              <a:endParaRPr lang="en-US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66189" y="3745642"/>
            <a:ext cx="8201765" cy="544765"/>
            <a:chOff x="766189" y="3745642"/>
            <a:chExt cx="8201765" cy="544765"/>
          </a:xfrm>
        </p:grpSpPr>
        <p:grpSp>
          <p:nvGrpSpPr>
            <p:cNvPr id="62" name="Group 61"/>
            <p:cNvGrpSpPr/>
            <p:nvPr/>
          </p:nvGrpSpPr>
          <p:grpSpPr>
            <a:xfrm>
              <a:off x="2607235" y="3768092"/>
              <a:ext cx="5257997" cy="508612"/>
              <a:chOff x="3011512" y="3667874"/>
              <a:chExt cx="5257997" cy="50861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3028175" y="3689425"/>
                <a:ext cx="5148147" cy="487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3289123" y="3672030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572291" y="3667874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3011512" y="3672803"/>
                <a:ext cx="340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</a:t>
                </a:r>
                <a:endParaRPr lang="en-US" sz="2400" baseline="300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232205" y="3686043"/>
                <a:ext cx="143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00000001</a:t>
                </a:r>
                <a:endParaRPr lang="en-US" sz="2400" baseline="300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497022" y="3681888"/>
                <a:ext cx="3772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00000000000000000000000</a:t>
                </a:r>
                <a:endParaRPr lang="en-US" sz="2400" baseline="30000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66189" y="3827691"/>
              <a:ext cx="1143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x 2</a:t>
              </a:r>
              <a:r>
                <a:rPr lang="en-US" sz="2400" baseline="30000" dirty="0" smtClean="0"/>
                <a:t>-126</a:t>
              </a:r>
              <a:endParaRPr lang="en-US" sz="2400" baseline="300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791317" y="3745642"/>
              <a:ext cx="117663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/>
                <a:t>-126 </a:t>
              </a:r>
              <a:r>
                <a:rPr lang="en-US" dirty="0" smtClean="0"/>
                <a:t>+ 127</a:t>
              </a:r>
              <a:br>
                <a:rPr lang="en-US" dirty="0" smtClean="0"/>
              </a:br>
              <a:r>
                <a:rPr lang="en-US" dirty="0" smtClean="0"/>
                <a:t>= 1</a:t>
              </a:r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18164" y="5481887"/>
            <a:ext cx="8223697" cy="565422"/>
            <a:chOff x="718164" y="5481887"/>
            <a:chExt cx="8223697" cy="565422"/>
          </a:xfrm>
        </p:grpSpPr>
        <p:grpSp>
          <p:nvGrpSpPr>
            <p:cNvPr id="86" name="Group 85"/>
            <p:cNvGrpSpPr/>
            <p:nvPr/>
          </p:nvGrpSpPr>
          <p:grpSpPr>
            <a:xfrm>
              <a:off x="2598907" y="5481887"/>
              <a:ext cx="5257997" cy="508612"/>
              <a:chOff x="3011512" y="3667874"/>
              <a:chExt cx="5257997" cy="50861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3028175" y="3689425"/>
                <a:ext cx="5148147" cy="487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3289123" y="3672030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572291" y="3667874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3011512" y="3672803"/>
                <a:ext cx="340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baseline="300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232205" y="3686043"/>
                <a:ext cx="143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11111110</a:t>
                </a:r>
                <a:endParaRPr lang="en-US" sz="2400" baseline="300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497022" y="3681888"/>
                <a:ext cx="3772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00000000000000000000000</a:t>
                </a:r>
                <a:endParaRPr lang="en-US" sz="2400" baseline="30000" dirty="0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718164" y="5519165"/>
              <a:ext cx="11753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</a:t>
              </a:r>
              <a:r>
                <a:rPr lang="en-US" sz="2400" dirty="0" smtClean="0"/>
                <a:t>1 x 2</a:t>
              </a:r>
              <a:r>
                <a:rPr lang="en-US" sz="2400" baseline="30000" dirty="0" smtClean="0"/>
                <a:t>127</a:t>
              </a:r>
              <a:endParaRPr lang="en-US" sz="2400" baseline="300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817410" y="5502544"/>
              <a:ext cx="1124451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/>
                <a:t>127</a:t>
              </a:r>
              <a:r>
                <a:rPr lang="en-US" dirty="0" smtClean="0"/>
                <a:t> + 127</a:t>
              </a:r>
              <a:br>
                <a:rPr lang="en-US" dirty="0" smtClean="0"/>
              </a:br>
              <a:r>
                <a:rPr lang="en-US" dirty="0" smtClean="0"/>
                <a:t>= 254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44629" y="4912007"/>
            <a:ext cx="8223325" cy="574503"/>
            <a:chOff x="744629" y="4912007"/>
            <a:chExt cx="8223325" cy="574503"/>
          </a:xfrm>
        </p:grpSpPr>
        <p:grpSp>
          <p:nvGrpSpPr>
            <p:cNvPr id="79" name="Group 78"/>
            <p:cNvGrpSpPr/>
            <p:nvPr/>
          </p:nvGrpSpPr>
          <p:grpSpPr>
            <a:xfrm>
              <a:off x="2603071" y="4912007"/>
              <a:ext cx="5257997" cy="508612"/>
              <a:chOff x="3011512" y="3667874"/>
              <a:chExt cx="5257997" cy="508612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028175" y="3689425"/>
                <a:ext cx="5148147" cy="487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3289123" y="3672030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572291" y="3667874"/>
                <a:ext cx="0" cy="48706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3011512" y="3672803"/>
                <a:ext cx="340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</a:t>
                </a:r>
                <a:endParaRPr lang="en-US" sz="2400" baseline="300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232205" y="3686043"/>
                <a:ext cx="1432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00000001</a:t>
                </a:r>
                <a:endParaRPr lang="en-US" sz="2400" baseline="300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497022" y="3681888"/>
                <a:ext cx="3772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00000000000000000000000</a:t>
                </a:r>
                <a:endParaRPr lang="en-US" sz="2400" baseline="30000" dirty="0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744629" y="4971606"/>
              <a:ext cx="12381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-1 x 2</a:t>
              </a:r>
              <a:r>
                <a:rPr lang="en-US" sz="2400" baseline="30000" dirty="0" smtClean="0"/>
                <a:t>-126</a:t>
              </a:r>
              <a:endParaRPr lang="en-US" sz="2400" baseline="300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91317" y="4941745"/>
              <a:ext cx="117663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/>
                <a:t>-126 </a:t>
              </a:r>
              <a:r>
                <a:rPr lang="en-US" dirty="0" smtClean="0"/>
                <a:t>+ 127</a:t>
              </a:r>
              <a:br>
                <a:rPr lang="en-US" dirty="0" smtClean="0"/>
              </a:br>
              <a:r>
                <a:rPr lang="en-US" dirty="0" smtClean="0"/>
                <a:t>= 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051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402"/>
            <a:ext cx="8229600" cy="49277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about bigger or smaller numbers?</a:t>
            </a:r>
          </a:p>
          <a:p>
            <a:r>
              <a:rPr lang="en-US" dirty="0" smtClean="0"/>
              <a:t>IEEE 754 Floating Point Standard: </a:t>
            </a:r>
            <a:br>
              <a:rPr lang="en-US" dirty="0" smtClean="0"/>
            </a:br>
            <a:r>
              <a:rPr lang="en-US" i="1" dirty="0" smtClean="0">
                <a:solidFill>
                  <a:srgbClr val="000000"/>
                </a:solidFill>
              </a:rPr>
              <a:t>Double Precision </a:t>
            </a:r>
            <a:r>
              <a:rPr lang="en-US" dirty="0" smtClean="0"/>
              <a:t>(64 bits)</a:t>
            </a:r>
          </a:p>
          <a:p>
            <a:pPr lvl="1"/>
            <a:r>
              <a:rPr lang="en-US" dirty="0" smtClean="0"/>
              <a:t>1 bit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11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52 bits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Can represent from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-308 </a:t>
            </a:r>
            <a:r>
              <a:rPr lang="en-US" dirty="0" smtClean="0"/>
              <a:t>to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308</a:t>
            </a:r>
          </a:p>
          <a:p>
            <a:r>
              <a:rPr lang="en-US" dirty="0" smtClean="0"/>
              <a:t>32 bit format called </a:t>
            </a:r>
            <a:r>
              <a:rPr lang="en-US" i="1" dirty="0" smtClean="0">
                <a:solidFill>
                  <a:srgbClr val="000000"/>
                </a:solidFill>
              </a:rPr>
              <a:t>Single Precision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7B2D-8D11-BE45-B045-39BDC09A99E7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Compilers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Floating Point Revisited</a:t>
            </a:r>
          </a:p>
          <a:p>
            <a:r>
              <a:rPr lang="en-US" dirty="0" smtClean="0"/>
              <a:t>And in Conclusion,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010C-6A0F-5C4F-9BEA-8824B6871CAF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3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Floating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843"/>
            <a:ext cx="8511330" cy="49166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about 0?</a:t>
            </a:r>
          </a:p>
          <a:p>
            <a:pPr lvl="1"/>
            <a:r>
              <a:rPr lang="en-US" dirty="0" smtClean="0"/>
              <a:t>Bit pattern all 0s means 0, so no implicit leading 1</a:t>
            </a:r>
          </a:p>
          <a:p>
            <a:r>
              <a:rPr lang="en-US" dirty="0" smtClean="0"/>
              <a:t>What if divide 1 by 0?</a:t>
            </a:r>
          </a:p>
          <a:p>
            <a:pPr lvl="1"/>
            <a:r>
              <a:rPr lang="en-US" dirty="0" smtClean="0"/>
              <a:t>Can get infinity symbols +∞, -∞</a:t>
            </a:r>
          </a:p>
          <a:p>
            <a:pPr lvl="1"/>
            <a:r>
              <a:rPr lang="en-US" dirty="0" smtClean="0"/>
              <a:t>Sign bit 0 or 1, largest exponent, 0 in fraction</a:t>
            </a:r>
          </a:p>
          <a:p>
            <a:r>
              <a:rPr lang="en-US" dirty="0" smtClean="0"/>
              <a:t>What if do something stupid? (∞ – ∞, 0 ÷ 0)</a:t>
            </a:r>
          </a:p>
          <a:p>
            <a:pPr lvl="1"/>
            <a:r>
              <a:rPr lang="en-US" dirty="0" smtClean="0"/>
              <a:t>Can get special symbols </a:t>
            </a:r>
            <a:r>
              <a:rPr lang="en-US" dirty="0" err="1" smtClean="0"/>
              <a:t>NaN</a:t>
            </a:r>
            <a:r>
              <a:rPr lang="en-US" dirty="0" smtClean="0"/>
              <a:t> for Not-a-Number</a:t>
            </a:r>
          </a:p>
          <a:p>
            <a:pPr lvl="1"/>
            <a:r>
              <a:rPr lang="en-US" dirty="0" smtClean="0"/>
              <a:t>Sign bit 0 or 1, largest exponent, not zero in fraction</a:t>
            </a:r>
          </a:p>
          <a:p>
            <a:r>
              <a:rPr lang="en-US" dirty="0" smtClean="0"/>
              <a:t>What if result is too big? (2x10</a:t>
            </a:r>
            <a:r>
              <a:rPr lang="en-US" baseline="30000" dirty="0" smtClean="0"/>
              <a:t>308 </a:t>
            </a:r>
            <a:r>
              <a:rPr lang="en-US" dirty="0" err="1" smtClean="0"/>
              <a:t>x</a:t>
            </a:r>
            <a:r>
              <a:rPr lang="en-US" dirty="0" smtClean="0"/>
              <a:t> 2x10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>
                <a:solidFill>
                  <a:srgbClr val="000000"/>
                </a:solidFill>
              </a:rPr>
              <a:t>overflow </a:t>
            </a:r>
            <a:r>
              <a:rPr lang="en-US" dirty="0" smtClean="0"/>
              <a:t>in exponent, alert programmer!</a:t>
            </a:r>
          </a:p>
          <a:p>
            <a:r>
              <a:rPr lang="en-US" dirty="0" smtClean="0"/>
              <a:t>What if result is too small? (2x10</a:t>
            </a:r>
            <a:r>
              <a:rPr lang="en-US" baseline="30000" dirty="0" smtClean="0"/>
              <a:t>-308 </a:t>
            </a:r>
            <a:r>
              <a:rPr lang="en-US" dirty="0" smtClean="0"/>
              <a:t>÷ 2x10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>
                <a:solidFill>
                  <a:srgbClr val="000000"/>
                </a:solidFill>
              </a:rPr>
              <a:t>underflow </a:t>
            </a:r>
            <a:r>
              <a:rPr lang="en-US" dirty="0" smtClean="0"/>
              <a:t>in exponent, alert programmer!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C72E-C697-B34E-B72C-2C045F1F1E1C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Add Associativity?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(1000000.0 + 0.000001) - 1000000.0</a:t>
            </a:r>
          </a:p>
          <a:p>
            <a:r>
              <a:rPr lang="en-US" dirty="0" smtClean="0"/>
              <a:t>B = (1000000.0 - 1000000.0) + 0.000001</a:t>
            </a:r>
          </a:p>
          <a:p>
            <a:r>
              <a:rPr lang="en-US" dirty="0" smtClean="0"/>
              <a:t>In single precision floating point arithmetic, </a:t>
            </a:r>
            <a:br>
              <a:rPr lang="en-US" dirty="0" smtClean="0"/>
            </a:br>
            <a:r>
              <a:rPr lang="en-US" dirty="0" smtClean="0"/>
              <a:t>A does not equal B</a:t>
            </a:r>
          </a:p>
          <a:p>
            <a:pPr lvl="2">
              <a:buNone/>
            </a:pPr>
            <a:r>
              <a:rPr lang="en-US" dirty="0" smtClean="0"/>
              <a:t>A = 0.000000, B = 0.00000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Floating Point Addition is not Associative!</a:t>
            </a:r>
          </a:p>
          <a:p>
            <a:pPr lvl="1"/>
            <a:r>
              <a:rPr lang="en-US" dirty="0" smtClean="0"/>
              <a:t>Integer addition is associative</a:t>
            </a:r>
          </a:p>
          <a:p>
            <a:r>
              <a:rPr lang="en-US" dirty="0" smtClean="0"/>
              <a:t>When does this matter?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B717-E44D-4940-8977-B0222BD6ED0F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2011 --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C, Java has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.</a:t>
            </a:r>
            <a:r>
              <a:rPr lang="en-US" dirty="0" err="1" smtClean="0"/>
              <a:t>s</a:t>
            </a:r>
            <a:r>
              <a:rPr lang="en-US" dirty="0" smtClean="0"/>
              <a:t> for single, .</a:t>
            </a:r>
            <a:r>
              <a:rPr lang="en-US" dirty="0" err="1" smtClean="0"/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Addition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add.s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Addition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add.d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Subtraction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sub.s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Subtraction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sub.d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Multiplication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mul.s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Multiplication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mul.d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Divide single precision: </a:t>
            </a:r>
            <a:r>
              <a:rPr lang="en-US" dirty="0" err="1" smtClean="0">
                <a:solidFill>
                  <a:srgbClr val="FF0000"/>
                </a:solidFill>
              </a:rPr>
              <a:t>div.s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Divide double precision: </a:t>
            </a:r>
            <a:r>
              <a:rPr lang="en-US" dirty="0" err="1" smtClean="0">
                <a:solidFill>
                  <a:srgbClr val="FF0000"/>
                </a:solidFill>
              </a:rPr>
              <a:t>div.d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8178-01D1-1C42-BE3E-B0555373790B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9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048"/>
            <a:ext cx="8476306" cy="50352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C, Java have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s</a:t>
            </a:r>
            <a:r>
              <a:rPr lang="en-US" dirty="0" smtClean="0"/>
              <a:t> for single,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Comparison single precision:</a:t>
            </a:r>
            <a:br>
              <a:rPr lang="en-US" dirty="0" smtClean="0"/>
            </a:br>
            <a:r>
              <a:rPr lang="en-US" dirty="0" smtClean="0"/>
              <a:t>Fl. Pt. Comparison double precision:</a:t>
            </a:r>
          </a:p>
          <a:p>
            <a:pPr lvl="1"/>
            <a:r>
              <a:rPr lang="en-US" dirty="0" smtClean="0"/>
              <a:t>Fl. Pt. branch:</a:t>
            </a:r>
          </a:p>
          <a:p>
            <a:r>
              <a:rPr lang="en-US" dirty="0" smtClean="0"/>
              <a:t>Since rarely mix integers and Floating Point, MIPS has separate registers for floating-point operations: </a:t>
            </a:r>
            <a:r>
              <a:rPr lang="en-US" dirty="0" smtClean="0">
                <a:latin typeface="Courier New"/>
                <a:cs typeface="Courier New"/>
              </a:rPr>
              <a:t>$f0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$f1</a:t>
            </a:r>
            <a:r>
              <a:rPr lang="en-US" dirty="0" smtClean="0"/>
              <a:t>, …, </a:t>
            </a:r>
            <a:r>
              <a:rPr lang="en-US" dirty="0" smtClean="0">
                <a:latin typeface="Courier New"/>
                <a:cs typeface="Courier New"/>
              </a:rPr>
              <a:t>$f31</a:t>
            </a:r>
          </a:p>
          <a:p>
            <a:pPr lvl="1"/>
            <a:r>
              <a:rPr lang="en-US" dirty="0" smtClean="0"/>
              <a:t>Double precision uses adjacent even-odd pairs of registers: 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$f0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$f2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$f3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$f4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$f5</a:t>
            </a:r>
            <a:r>
              <a:rPr lang="en-US" dirty="0" smtClean="0"/>
              <a:t>, …, </a:t>
            </a:r>
            <a:r>
              <a:rPr lang="en-US" dirty="0" smtClean="0">
                <a:latin typeface="Courier New"/>
                <a:cs typeface="Courier New"/>
              </a:rPr>
              <a:t>$f30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$f31</a:t>
            </a:r>
          </a:p>
          <a:p>
            <a:r>
              <a:rPr lang="en-US" dirty="0" smtClean="0"/>
              <a:t>Need data transfer instructions for these new registers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lwc1</a:t>
            </a:r>
            <a:r>
              <a:rPr lang="en-US" dirty="0" smtClean="0"/>
              <a:t> (load word), </a:t>
            </a:r>
            <a:r>
              <a:rPr lang="en-US" dirty="0" smtClean="0">
                <a:latin typeface="Courier New"/>
                <a:cs typeface="Courier New"/>
              </a:rPr>
              <a:t>swc1</a:t>
            </a:r>
            <a:r>
              <a:rPr lang="en-US" dirty="0" smtClean="0"/>
              <a:t> (store word)</a:t>
            </a:r>
          </a:p>
          <a:p>
            <a:pPr lvl="1"/>
            <a:r>
              <a:rPr lang="en-US" dirty="0" smtClean="0"/>
              <a:t>Double precision uses two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lwc1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instructions, two </a:t>
            </a:r>
            <a:r>
              <a:rPr lang="en-US" dirty="0" smtClean="0">
                <a:latin typeface="Courier New"/>
                <a:cs typeface="Courier New"/>
              </a:rPr>
              <a:t>swc1</a:t>
            </a:r>
            <a:r>
              <a:rPr lang="en-US" dirty="0" smtClean="0"/>
              <a:t> instructions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F6AC-42AC-1848-9742-5B45141B530D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Bigger than Whom?</a:t>
            </a:r>
            <a:br>
              <a:rPr lang="en-US" dirty="0" smtClean="0"/>
            </a:br>
            <a:r>
              <a:rPr lang="en-US" dirty="0" smtClean="0"/>
              <a:t>What’s the Representation?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39171" y="1600200"/>
            <a:ext cx="56190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0000 </a:t>
            </a:r>
            <a:r>
              <a:rPr lang="en-US" sz="2000" dirty="0"/>
              <a:t>0000 0000 0000 0000 0000 0000 0000</a:t>
            </a:r>
            <a:r>
              <a:rPr lang="en-US" sz="2000" baseline="-25000" dirty="0"/>
              <a:t>two</a:t>
            </a:r>
          </a:p>
          <a:p>
            <a:pPr marL="0" indent="0">
              <a:buNone/>
            </a:pPr>
            <a:r>
              <a:rPr lang="en-US" sz="2000" dirty="0" smtClean="0"/>
              <a:t>&gt;  1111 1111 1111 1111 1111 1111 1111 1111</a:t>
            </a:r>
            <a:r>
              <a:rPr lang="en-US" sz="2000" baseline="-25000" dirty="0" smtClean="0"/>
              <a:t>two</a:t>
            </a:r>
            <a:endParaRPr lang="en-US" sz="2000" dirty="0" smtClean="0"/>
          </a:p>
          <a:p>
            <a:pPr marL="0" indent="0">
              <a:buNone/>
            </a:pPr>
            <a:endParaRPr lang="en-US" sz="2000" baseline="-25000" dirty="0" smtClean="0"/>
          </a:p>
          <a:p>
            <a:pPr marL="0" indent="0">
              <a:buNone/>
            </a:pPr>
            <a:r>
              <a:rPr lang="en-US" sz="2000" dirty="0" smtClean="0"/>
              <a:t>    1111 1111 1111 1111 1111 1111 1111 1110</a:t>
            </a:r>
            <a:r>
              <a:rPr lang="en-US" sz="2000" baseline="-25000" dirty="0" smtClean="0"/>
              <a:t>two</a:t>
            </a:r>
            <a:endParaRPr lang="en-US" sz="2000" baseline="-25000" dirty="0"/>
          </a:p>
          <a:p>
            <a:pPr marL="0" indent="0">
              <a:buNone/>
            </a:pPr>
            <a:r>
              <a:rPr lang="en-US" sz="2000" dirty="0"/>
              <a:t>&gt;  1111 1111 1111 1111 1111 1111 1111 </a:t>
            </a:r>
            <a:r>
              <a:rPr lang="en-US" sz="2000" dirty="0" smtClean="0"/>
              <a:t>1111</a:t>
            </a:r>
            <a:r>
              <a:rPr lang="en-US" sz="2000" baseline="-25000" dirty="0" smtClean="0"/>
              <a:t>two</a:t>
            </a: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r>
              <a:rPr lang="en-US" sz="2000" dirty="0" smtClean="0"/>
              <a:t>    1000 </a:t>
            </a:r>
            <a:r>
              <a:rPr lang="en-US" sz="2000" dirty="0"/>
              <a:t>0000 0000 0000 0000 0000 0000 0000</a:t>
            </a:r>
            <a:r>
              <a:rPr lang="en-US" sz="2000" baseline="-25000" dirty="0"/>
              <a:t>two</a:t>
            </a:r>
          </a:p>
          <a:p>
            <a:pPr marL="0" indent="0">
              <a:buNone/>
            </a:pPr>
            <a:r>
              <a:rPr lang="en-US" sz="2000" dirty="0"/>
              <a:t>&gt;  1111 1111 </a:t>
            </a:r>
            <a:r>
              <a:rPr lang="en-US" sz="2000" dirty="0" smtClean="0"/>
              <a:t>0111 </a:t>
            </a:r>
            <a:r>
              <a:rPr lang="en-US" sz="2000" dirty="0"/>
              <a:t>1111 1111 1111 1111 </a:t>
            </a:r>
            <a:r>
              <a:rPr lang="en-US" sz="2000" dirty="0" smtClean="0"/>
              <a:t>1111</a:t>
            </a:r>
            <a:r>
              <a:rPr lang="en-US" sz="2000" baseline="-25000" dirty="0" smtClean="0"/>
              <a:t>two</a:t>
            </a: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baseline="-250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19158" y="1600200"/>
            <a:ext cx="2963374" cy="4525963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Ones Complement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Twos Complement</a:t>
            </a:r>
          </a:p>
          <a:p>
            <a:r>
              <a:rPr lang="en-US" dirty="0" smtClean="0">
                <a:solidFill>
                  <a:srgbClr val="FF29C1"/>
                </a:solidFill>
              </a:rPr>
              <a:t>Sign and Magnitude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IEEE FP Standard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More than one can apply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042A-45C9-854C-876C-D1F5B687735A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9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Bigger than Whom?</a:t>
            </a:r>
            <a:br>
              <a:rPr lang="en-US" dirty="0" smtClean="0"/>
            </a:br>
            <a:r>
              <a:rPr lang="en-US" dirty="0" smtClean="0"/>
              <a:t>What’s the Representation?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39171" y="1600200"/>
            <a:ext cx="56190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0000 </a:t>
            </a:r>
            <a:r>
              <a:rPr lang="en-US" sz="2000" dirty="0"/>
              <a:t>0000 0000 0000 0000 0000 0000 0000</a:t>
            </a:r>
            <a:r>
              <a:rPr lang="en-US" sz="2000" baseline="-25000" dirty="0"/>
              <a:t>two</a:t>
            </a:r>
          </a:p>
          <a:p>
            <a:pPr marL="0" indent="0">
              <a:buNone/>
            </a:pPr>
            <a:r>
              <a:rPr lang="en-US" sz="2000" dirty="0" smtClean="0"/>
              <a:t>&gt;  1111 1111 1111 1111 1111 1111 1111 1111</a:t>
            </a:r>
            <a:r>
              <a:rPr lang="en-US" sz="2000" baseline="-25000" dirty="0" smtClean="0"/>
              <a:t>two</a:t>
            </a:r>
            <a:endParaRPr lang="en-US" sz="2000" dirty="0" smtClean="0"/>
          </a:p>
          <a:p>
            <a:pPr marL="0" indent="0">
              <a:buNone/>
            </a:pPr>
            <a:endParaRPr lang="en-US" sz="2000" baseline="-25000" dirty="0" smtClean="0"/>
          </a:p>
          <a:p>
            <a:pPr marL="0" indent="0">
              <a:buNone/>
            </a:pPr>
            <a:r>
              <a:rPr lang="en-US" sz="2000" dirty="0" smtClean="0"/>
              <a:t>    1111 1111 1111 1111 1111 1111 1111 1110</a:t>
            </a:r>
            <a:r>
              <a:rPr lang="en-US" sz="2000" baseline="-25000" dirty="0" smtClean="0"/>
              <a:t>two</a:t>
            </a:r>
            <a:endParaRPr lang="en-US" sz="2000" baseline="-25000" dirty="0"/>
          </a:p>
          <a:p>
            <a:pPr marL="0" indent="0">
              <a:buNone/>
            </a:pPr>
            <a:r>
              <a:rPr lang="en-US" sz="2000" dirty="0"/>
              <a:t>&gt;  1111 1111 1111 1111 1111 1111 1111 </a:t>
            </a:r>
            <a:r>
              <a:rPr lang="en-US" sz="2000" dirty="0" smtClean="0"/>
              <a:t>1111</a:t>
            </a:r>
            <a:r>
              <a:rPr lang="en-US" sz="2000" baseline="-25000" dirty="0" smtClean="0"/>
              <a:t>two</a:t>
            </a: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r>
              <a:rPr lang="en-US" sz="2000" dirty="0" smtClean="0"/>
              <a:t>    1000 </a:t>
            </a:r>
            <a:r>
              <a:rPr lang="en-US" sz="2000" dirty="0"/>
              <a:t>0000 0000 0000 0000 0000 0000 0000</a:t>
            </a:r>
            <a:r>
              <a:rPr lang="en-US" sz="2000" baseline="-25000" dirty="0"/>
              <a:t>two</a:t>
            </a:r>
          </a:p>
          <a:p>
            <a:pPr marL="0" indent="0">
              <a:buNone/>
            </a:pPr>
            <a:r>
              <a:rPr lang="en-US" sz="2000" dirty="0"/>
              <a:t>&gt;  1111 1111 </a:t>
            </a:r>
            <a:r>
              <a:rPr lang="en-US" sz="2000" dirty="0" smtClean="0"/>
              <a:t>0111 </a:t>
            </a:r>
            <a:r>
              <a:rPr lang="en-US" sz="2000" dirty="0"/>
              <a:t>1111 1111 1111 1111 </a:t>
            </a:r>
            <a:r>
              <a:rPr lang="en-US" sz="2000" dirty="0" smtClean="0"/>
              <a:t>1111</a:t>
            </a:r>
            <a:r>
              <a:rPr lang="en-US" sz="2000" baseline="-25000" dirty="0" smtClean="0"/>
              <a:t>two</a:t>
            </a: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baseline="-250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19158" y="1600200"/>
            <a:ext cx="2963374" cy="48359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Ones Complement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Twos Complement</a:t>
            </a:r>
          </a:p>
          <a:p>
            <a:r>
              <a:rPr lang="en-US" dirty="0" smtClean="0">
                <a:solidFill>
                  <a:srgbClr val="FF29C1"/>
                </a:solidFill>
              </a:rPr>
              <a:t>Sign and Magnitude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IEEE FP Standard</a:t>
            </a:r>
          </a:p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More than one or none can apply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042A-45C9-854C-876C-D1F5B687735A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6568" y="1582951"/>
            <a:ext cx="5218930" cy="85235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210" y="1509215"/>
            <a:ext cx="5327477" cy="978278"/>
          </a:xfrm>
          <a:prstGeom prst="rect">
            <a:avLst/>
          </a:prstGeom>
          <a:noFill/>
          <a:ln>
            <a:solidFill>
              <a:srgbClr val="FF2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396" y="1435479"/>
            <a:ext cx="5493108" cy="10868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396" y="3396964"/>
            <a:ext cx="5493108" cy="108680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7000" y="2590800"/>
            <a:ext cx="5327477" cy="749300"/>
          </a:xfrm>
          <a:prstGeom prst="rect">
            <a:avLst/>
          </a:prstGeom>
          <a:noFill/>
          <a:ln>
            <a:solidFill>
              <a:srgbClr val="FF2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41522" y="1694279"/>
            <a:ext cx="8451106" cy="484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sz="3294" dirty="0" smtClean="0">
                <a:solidFill>
                  <a:srgbClr val="FF8000"/>
                </a:solidFill>
                <a:latin typeface="+mj-lt"/>
                <a:cs typeface="Courier"/>
              </a:rPr>
              <a:t>Orange.	I. is false and II. is false</a:t>
            </a:r>
          </a:p>
          <a:p>
            <a:pPr marL="0" indent="-514350">
              <a:buNone/>
            </a:pPr>
            <a:r>
              <a:rPr lang="en-US" sz="3294" dirty="0" smtClean="0">
                <a:solidFill>
                  <a:srgbClr val="408000"/>
                </a:solidFill>
                <a:latin typeface="+mj-lt"/>
                <a:cs typeface="Courier"/>
              </a:rPr>
              <a:t>Green.	I. is false and II. is true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6FCF"/>
                </a:solidFill>
              </a:rPr>
              <a:t>Pink.		I. is true  and II. is false </a:t>
            </a:r>
          </a:p>
          <a:p>
            <a:pPr marL="0" indent="-514350">
              <a:buNone/>
            </a:pPr>
            <a:r>
              <a:rPr lang="en-US" sz="3294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Yellow.	I. is true  and II. is true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B476-969C-484C-9722-8629EA1AD097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8451106" cy="484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29C1"/>
                </a:solidFill>
              </a:rPr>
              <a:t>Pink.	I. is true and II. is false (if we don’t consider overflow)—but there are cases where one side overflows while the other does not!</a:t>
            </a:r>
          </a:p>
          <a:p>
            <a:pPr marL="514350" indent="-514350">
              <a:buNone/>
            </a:pPr>
            <a:r>
              <a:rPr lang="en-US" dirty="0" smtClean="0"/>
              <a:t>I.  Works ok if no overflow, but because exponents add, if Big * </a:t>
            </a:r>
            <a:r>
              <a:rPr lang="en-US" dirty="0" err="1" smtClean="0"/>
              <a:t>BigNeg</a:t>
            </a:r>
            <a:r>
              <a:rPr lang="en-US" dirty="0" smtClean="0"/>
              <a:t> overflows, then result is overflow, not -1</a:t>
            </a:r>
          </a:p>
          <a:p>
            <a:pPr marL="514350" indent="-514350">
              <a:buNone/>
            </a:pPr>
            <a:r>
              <a:rPr lang="en-US" dirty="0" smtClean="0"/>
              <a:t>II. Left hand side is 0, right hand side is tiny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F07-83B3-0E4A-9E11-8C58CDADB546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96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addition is NOT associative</a:t>
            </a:r>
          </a:p>
          <a:p>
            <a:r>
              <a:rPr lang="en-US" dirty="0" smtClean="0"/>
              <a:t>Some optimizations can change order of floating point computations, which can change results</a:t>
            </a:r>
          </a:p>
          <a:p>
            <a:r>
              <a:rPr lang="en-US" dirty="0" smtClean="0"/>
              <a:t>Need to ensure that floating point algorithm is correct even with optimizations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AB01-0145-BD4C-897E-EE870D6D2F71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Interpreters for debugging, but slow execution</a:t>
            </a:r>
          </a:p>
          <a:p>
            <a:r>
              <a:rPr lang="en-US" dirty="0" smtClean="0"/>
              <a:t>Hybrid (Java): Compiler + Interpreter to try to get best of both</a:t>
            </a:r>
          </a:p>
          <a:p>
            <a:r>
              <a:rPr lang="en-US" dirty="0" smtClean="0"/>
              <a:t>Compiler Optimization to relieve programmer</a:t>
            </a:r>
          </a:p>
          <a:p>
            <a:r>
              <a:rPr lang="en-US" dirty="0" smtClean="0"/>
              <a:t>Floating </a:t>
            </a:r>
            <a:r>
              <a:rPr lang="en-US" dirty="0"/>
              <a:t>point is an approximation of </a:t>
            </a:r>
            <a:r>
              <a:rPr lang="en-US" dirty="0" err="1"/>
              <a:t>reals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05A0-E6FF-9741-8EE8-DB470A20E5D9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8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47067" y="6237817"/>
            <a:ext cx="2133600" cy="365125"/>
          </a:xfrm>
        </p:spPr>
        <p:txBody>
          <a:bodyPr/>
          <a:lstStyle/>
          <a:p>
            <a:r>
              <a:rPr lang="en-US" dirty="0" smtClean="0"/>
              <a:t>Fall 2012 -- Lecture #13</a:t>
            </a:r>
            <a:endParaRPr lang="en-AU" dirty="0"/>
          </a:p>
        </p:txBody>
      </p:sp>
      <p:pic>
        <p:nvPicPr>
          <p:cNvPr id="336906" name="Picture 10" descr="f02-2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00213"/>
            <a:ext cx="6030913" cy="4414837"/>
          </a:xfrm>
          <a:prstGeom prst="rect">
            <a:avLst/>
          </a:prstGeom>
          <a:noFill/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and Startup</a:t>
            </a:r>
            <a:endParaRPr lang="en-AU"/>
          </a:p>
        </p:txBody>
      </p:sp>
      <p:grpSp>
        <p:nvGrpSpPr>
          <p:cNvPr id="2" name="Group 11"/>
          <p:cNvGrpSpPr/>
          <p:nvPr/>
        </p:nvGrpSpPr>
        <p:grpSpPr>
          <a:xfrm>
            <a:off x="3276600" y="1557338"/>
            <a:ext cx="3024188" cy="1800225"/>
            <a:chOff x="3276600" y="1557338"/>
            <a:chExt cx="3024188" cy="1800225"/>
          </a:xfrm>
        </p:grpSpPr>
        <p:sp>
          <p:nvSpPr>
            <p:cNvPr id="336900" name="Text Box 4"/>
            <p:cNvSpPr txBox="1">
              <a:spLocks noChangeArrowheads="1"/>
            </p:cNvSpPr>
            <p:nvPr/>
          </p:nvSpPr>
          <p:spPr bwMode="auto">
            <a:xfrm>
              <a:off x="3563938" y="1989138"/>
              <a:ext cx="2736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Many compilers produce object modules directly</a:t>
              </a:r>
              <a:endParaRPr lang="en-AU" dirty="0"/>
            </a:p>
          </p:txBody>
        </p:sp>
        <p:sp>
          <p:nvSpPr>
            <p:cNvPr id="336901" name="AutoShape 5"/>
            <p:cNvSpPr>
              <a:spLocks/>
            </p:cNvSpPr>
            <p:nvPr/>
          </p:nvSpPr>
          <p:spPr bwMode="auto">
            <a:xfrm rot="-2520133">
              <a:off x="3276600" y="1557338"/>
              <a:ext cx="215900" cy="1800225"/>
            </a:xfrm>
            <a:prstGeom prst="rightBrace">
              <a:avLst>
                <a:gd name="adj1" fmla="val 6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6948488" y="3573463"/>
            <a:ext cx="1770062" cy="1511300"/>
            <a:chOff x="6948488" y="3573463"/>
            <a:chExt cx="1770062" cy="1511300"/>
          </a:xfrm>
        </p:grpSpPr>
        <p:sp>
          <p:nvSpPr>
            <p:cNvPr id="336902" name="Text Box 6"/>
            <p:cNvSpPr txBox="1">
              <a:spLocks noChangeArrowheads="1"/>
            </p:cNvSpPr>
            <p:nvPr/>
          </p:nvSpPr>
          <p:spPr bwMode="auto">
            <a:xfrm>
              <a:off x="7164388" y="4149725"/>
              <a:ext cx="15541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Static linking</a:t>
              </a:r>
              <a:endParaRPr lang="en-AU"/>
            </a:p>
          </p:txBody>
        </p:sp>
        <p:sp>
          <p:nvSpPr>
            <p:cNvPr id="336903" name="AutoShape 7"/>
            <p:cNvSpPr>
              <a:spLocks/>
            </p:cNvSpPr>
            <p:nvPr/>
          </p:nvSpPr>
          <p:spPr bwMode="auto">
            <a:xfrm>
              <a:off x="6948488" y="3573463"/>
              <a:ext cx="215900" cy="1511300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6904" name="Text Box 8"/>
          <p:cNvSpPr txBox="1">
            <a:spLocks noChangeArrowheads="1"/>
          </p:cNvSpPr>
          <p:nvPr/>
        </p:nvSpPr>
        <p:spPr bwMode="auto">
          <a:xfrm rot="5400000">
            <a:off x="6773069" y="2004219"/>
            <a:ext cx="43751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§2.12 Translating and Starting a Program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75734" y="6254749"/>
            <a:ext cx="2133600" cy="365125"/>
          </a:xfrm>
        </p:spPr>
        <p:txBody>
          <a:bodyPr/>
          <a:lstStyle/>
          <a:p>
            <a:fld id="{B31E396D-BF48-9D44-A8D5-ACA4F0CD0159}" type="datetime1">
              <a:rPr lang="en-US" smtClean="0"/>
              <a:pPr/>
              <a:t>9/24/12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E794-D295-BA41-AC20-AED236AF5E39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What’s</a:t>
            </a:r>
            <a:r>
              <a:rPr lang="en-US" altLang="zh-TW" dirty="0" smtClean="0"/>
              <a:t> a Compiler?</a:t>
            </a:r>
            <a:endParaRPr lang="en-US" altLang="zh-TW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i="1" dirty="0" smtClean="0"/>
              <a:t>Compiler</a:t>
            </a:r>
            <a:r>
              <a:rPr lang="en-US" altLang="zh-TW" dirty="0" smtClean="0"/>
              <a:t>: a program </a:t>
            </a:r>
            <a:r>
              <a:rPr lang="en-US" altLang="zh-TW" dirty="0"/>
              <a:t>that accepts as input a program text in a certain language and produces as output a program text in another language, </a:t>
            </a:r>
            <a:r>
              <a:rPr lang="en-US" altLang="zh-TW" i="1" dirty="0">
                <a:solidFill>
                  <a:srgbClr val="3366FF"/>
                </a:solidFill>
              </a:rPr>
              <a:t>while preserving the meaning of that </a:t>
            </a:r>
            <a:r>
              <a:rPr lang="en-US" altLang="zh-TW" i="1" dirty="0" smtClean="0">
                <a:solidFill>
                  <a:srgbClr val="3366FF"/>
                </a:solidFill>
              </a:rPr>
              <a:t>text</a:t>
            </a:r>
            <a:endParaRPr lang="en-US" altLang="zh-TW" dirty="0" smtClean="0"/>
          </a:p>
          <a:p>
            <a:r>
              <a:rPr lang="en-US" altLang="zh-TW" dirty="0" smtClean="0"/>
              <a:t>Text must comply with the syntax rules of whichever programming language it is written in 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ompiler's complexity depends on the syntax of the language and how much abstraction that programming language provides</a:t>
            </a:r>
          </a:p>
          <a:p>
            <a:pPr lvl="1"/>
            <a:r>
              <a:rPr lang="en-US" altLang="zh-TW" dirty="0" smtClean="0"/>
              <a:t>A C compiler is much simpler than C++ Compiler</a:t>
            </a:r>
          </a:p>
          <a:p>
            <a:r>
              <a:rPr lang="en-US" altLang="zh-TW" dirty="0" smtClean="0"/>
              <a:t>Compiler executes </a:t>
            </a:r>
            <a:r>
              <a:rPr lang="en-US" altLang="zh-TW" i="1" dirty="0" smtClean="0">
                <a:solidFill>
                  <a:srgbClr val="0000FF"/>
                </a:solidFill>
              </a:rPr>
              <a:t>before </a:t>
            </a:r>
            <a:r>
              <a:rPr lang="en-US" altLang="zh-TW" dirty="0" smtClean="0"/>
              <a:t>compiled program runs</a:t>
            </a:r>
          </a:p>
          <a:p>
            <a:endParaRPr lang="en-US" altLang="zh-TW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0E9-1BF3-A245-A87C-03CB845962F9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33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2-</a:t>
            </a:r>
            <a:fld id="{F9C83AA8-32E4-8E47-B37C-097DFBBECCD8}" type="slidenum">
              <a:rPr lang="en-US"/>
              <a:pPr/>
              <a:t>7</a:t>
            </a:fld>
            <a:endParaRPr lang="en-US"/>
          </a:p>
        </p:txBody>
      </p:sp>
      <p:sp>
        <p:nvSpPr>
          <p:cNvPr id="280613" name="Rectangle 3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Compiled Languages:</a:t>
            </a:r>
            <a:br>
              <a:rPr lang="en-US"/>
            </a:br>
            <a:r>
              <a:rPr lang="en-US"/>
              <a:t>Edit-Compile-Link-Run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8375" y="1231093"/>
            <a:ext cx="7010400" cy="533400"/>
            <a:chOff x="480" y="672"/>
            <a:chExt cx="4416" cy="336"/>
          </a:xfrm>
        </p:grpSpPr>
        <p:sp>
          <p:nvSpPr>
            <p:cNvPr id="280580" name="Line 4"/>
            <p:cNvSpPr>
              <a:spLocks noChangeShapeType="1"/>
            </p:cNvSpPr>
            <p:nvPr/>
          </p:nvSpPr>
          <p:spPr bwMode="auto">
            <a:xfrm>
              <a:off x="4416" y="672"/>
              <a:ext cx="4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1" name="Line 5"/>
            <p:cNvSpPr>
              <a:spLocks noChangeShapeType="1"/>
            </p:cNvSpPr>
            <p:nvPr/>
          </p:nvSpPr>
          <p:spPr bwMode="auto">
            <a:xfrm>
              <a:off x="4896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2" name="Line 6"/>
            <p:cNvSpPr>
              <a:spLocks noChangeShapeType="1"/>
            </p:cNvSpPr>
            <p:nvPr/>
          </p:nvSpPr>
          <p:spPr bwMode="auto">
            <a:xfrm flipH="1">
              <a:off x="480" y="1008"/>
              <a:ext cx="441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3" name="Line 7"/>
            <p:cNvSpPr>
              <a:spLocks noChangeShapeType="1"/>
            </p:cNvSpPr>
            <p:nvPr/>
          </p:nvSpPr>
          <p:spPr bwMode="auto">
            <a:xfrm flipV="1">
              <a:off x="480" y="672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584" name="Line 8"/>
            <p:cNvSpPr>
              <a:spLocks noChangeShapeType="1"/>
            </p:cNvSpPr>
            <p:nvPr/>
          </p:nvSpPr>
          <p:spPr bwMode="auto">
            <a:xfrm>
              <a:off x="480" y="672"/>
              <a:ext cx="259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914400" y="2362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86" name="Line 10"/>
          <p:cNvSpPr>
            <a:spLocks noChangeShapeType="1"/>
          </p:cNvSpPr>
          <p:nvPr/>
        </p:nvSpPr>
        <p:spPr bwMode="auto">
          <a:xfrm>
            <a:off x="944563" y="2819400"/>
            <a:ext cx="960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1905000" y="2362200"/>
            <a:ext cx="1143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3200400" y="2362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Compiler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30480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4648200" y="2362200"/>
            <a:ext cx="1143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Object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6096000" y="3048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Linker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7010400" y="3048000"/>
            <a:ext cx="1524000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Executable</a:t>
            </a:r>
          </a:p>
          <a:p>
            <a:pPr algn="ctr"/>
            <a:r>
              <a:rPr lang="en-US">
                <a:latin typeface="Arial Narrow" charset="0"/>
              </a:rPr>
              <a:t>program</a:t>
            </a:r>
            <a:endParaRPr lang="en-US"/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914400" y="37211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94" name="Line 18"/>
          <p:cNvSpPr>
            <a:spLocks noChangeShapeType="1"/>
          </p:cNvSpPr>
          <p:nvPr/>
        </p:nvSpPr>
        <p:spPr bwMode="auto">
          <a:xfrm>
            <a:off x="944563" y="4178300"/>
            <a:ext cx="96043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1905000" y="37211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3200400" y="37211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Compiler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597" name="Line 21"/>
          <p:cNvSpPr>
            <a:spLocks noChangeShapeType="1"/>
          </p:cNvSpPr>
          <p:nvPr/>
        </p:nvSpPr>
        <p:spPr bwMode="auto">
          <a:xfrm>
            <a:off x="3048000" y="4178300"/>
            <a:ext cx="1600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4648200" y="37211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Object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599" name="Line 23"/>
          <p:cNvSpPr>
            <a:spLocks noChangeShapeType="1"/>
          </p:cNvSpPr>
          <p:nvPr/>
        </p:nvSpPr>
        <p:spPr bwMode="auto">
          <a:xfrm>
            <a:off x="6019800" y="3505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0" name="Line 24"/>
          <p:cNvSpPr>
            <a:spLocks noChangeShapeType="1"/>
          </p:cNvSpPr>
          <p:nvPr/>
        </p:nvSpPr>
        <p:spPr bwMode="auto">
          <a:xfrm>
            <a:off x="60198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1" name="Line 25"/>
          <p:cNvSpPr>
            <a:spLocks noChangeShapeType="1"/>
          </p:cNvSpPr>
          <p:nvPr/>
        </p:nvSpPr>
        <p:spPr bwMode="auto">
          <a:xfrm>
            <a:off x="5791200" y="4178300"/>
            <a:ext cx="228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2" name="Line 26"/>
          <p:cNvSpPr>
            <a:spLocks noChangeShapeType="1"/>
          </p:cNvSpPr>
          <p:nvPr/>
        </p:nvSpPr>
        <p:spPr bwMode="auto">
          <a:xfrm>
            <a:off x="5791200" y="281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3" name="Text Box 27"/>
          <p:cNvSpPr txBox="1">
            <a:spLocks noChangeArrowheads="1"/>
          </p:cNvSpPr>
          <p:nvPr/>
        </p:nvSpPr>
        <p:spPr bwMode="auto">
          <a:xfrm>
            <a:off x="914400" y="5092700"/>
            <a:ext cx="990600" cy="4572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Editor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604" name="Line 28"/>
          <p:cNvSpPr>
            <a:spLocks noChangeShapeType="1"/>
          </p:cNvSpPr>
          <p:nvPr/>
        </p:nvSpPr>
        <p:spPr bwMode="auto">
          <a:xfrm>
            <a:off x="944563" y="5549900"/>
            <a:ext cx="96043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1905000" y="50927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Source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606" name="Text Box 30"/>
          <p:cNvSpPr txBox="1">
            <a:spLocks noChangeArrowheads="1"/>
          </p:cNvSpPr>
          <p:nvPr/>
        </p:nvSpPr>
        <p:spPr bwMode="auto">
          <a:xfrm>
            <a:off x="3200400" y="5092700"/>
            <a:ext cx="1219200" cy="4572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Arial Narrow" charset="0"/>
              </a:rPr>
              <a:t>Compiler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80607" name="Line 31"/>
          <p:cNvSpPr>
            <a:spLocks noChangeShapeType="1"/>
          </p:cNvSpPr>
          <p:nvPr/>
        </p:nvSpPr>
        <p:spPr bwMode="auto">
          <a:xfrm>
            <a:off x="3048000" y="5549900"/>
            <a:ext cx="1600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08" name="Text Box 32"/>
          <p:cNvSpPr txBox="1">
            <a:spLocks noChangeArrowheads="1"/>
          </p:cNvSpPr>
          <p:nvPr/>
        </p:nvSpPr>
        <p:spPr bwMode="auto">
          <a:xfrm>
            <a:off x="4648200" y="5092700"/>
            <a:ext cx="1143000" cy="8509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 Narrow" charset="0"/>
              </a:rPr>
              <a:t>Object</a:t>
            </a:r>
          </a:p>
          <a:p>
            <a:pPr algn="ctr"/>
            <a:r>
              <a:rPr lang="en-US">
                <a:latin typeface="Arial Narrow" charset="0"/>
              </a:rPr>
              <a:t>code</a:t>
            </a:r>
            <a:endParaRPr lang="en-US"/>
          </a:p>
        </p:txBody>
      </p:sp>
      <p:sp>
        <p:nvSpPr>
          <p:cNvPr id="280609" name="Line 33"/>
          <p:cNvSpPr>
            <a:spLocks noChangeShapeType="1"/>
          </p:cNvSpPr>
          <p:nvPr/>
        </p:nvSpPr>
        <p:spPr bwMode="auto">
          <a:xfrm>
            <a:off x="5791200" y="5549900"/>
            <a:ext cx="228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10" name="Line 34"/>
          <p:cNvSpPr>
            <a:spLocks noChangeShapeType="1"/>
          </p:cNvSpPr>
          <p:nvPr/>
        </p:nvSpPr>
        <p:spPr bwMode="auto">
          <a:xfrm>
            <a:off x="6019800" y="3505200"/>
            <a:ext cx="0" cy="2044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611" name="Text Box 35"/>
          <p:cNvSpPr txBox="1">
            <a:spLocks noChangeArrowheads="1"/>
          </p:cNvSpPr>
          <p:nvPr/>
        </p:nvSpPr>
        <p:spPr bwMode="auto">
          <a:xfrm>
            <a:off x="7467600" y="45720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ym typeface="Wingdings" charset="2"/>
              </a:rPr>
              <a:t></a:t>
            </a:r>
            <a:endParaRPr lang="en-US"/>
          </a:p>
        </p:txBody>
      </p:sp>
      <p:sp>
        <p:nvSpPr>
          <p:cNvPr id="280612" name="Line 36"/>
          <p:cNvSpPr>
            <a:spLocks noChangeShapeType="1"/>
          </p:cNvSpPr>
          <p:nvPr/>
        </p:nvSpPr>
        <p:spPr bwMode="auto">
          <a:xfrm>
            <a:off x="7772400" y="3898900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E8F5-CFA8-3A47-B23A-607E67149FE9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6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gcc</a:t>
            </a:r>
            <a:r>
              <a:rPr lang="en-US" dirty="0" smtClean="0"/>
              <a:t> compiler options</a:t>
            </a:r>
          </a:p>
          <a:p>
            <a:pPr>
              <a:buNone/>
            </a:pPr>
            <a:r>
              <a:rPr lang="en-US" dirty="0" smtClean="0"/>
              <a:t>-O1: the compiler tries to reduce code size and execution time, without performing any optimizations that take a great deal of compilation time</a:t>
            </a:r>
          </a:p>
          <a:p>
            <a:pPr>
              <a:buNone/>
            </a:pPr>
            <a:r>
              <a:rPr lang="en-US" dirty="0" smtClean="0"/>
              <a:t>-O2: Optimize even more. GCC performs nearly all supported optimizations that do not involve a space-speed tradeoff. As compared to -O, this option increases both compilation time and the performance of the generated code</a:t>
            </a:r>
          </a:p>
          <a:p>
            <a:pPr>
              <a:buNone/>
            </a:pPr>
            <a:r>
              <a:rPr lang="en-US" dirty="0" smtClean="0"/>
              <a:t>-O3: Optimize yet more. All -O2 optimizations and also turns on the -</a:t>
            </a:r>
            <a:r>
              <a:rPr lang="en-US" dirty="0" err="1" smtClean="0"/>
              <a:t>finline</a:t>
            </a:r>
            <a:r>
              <a:rPr lang="en-US" dirty="0" smtClean="0"/>
              <a:t>-functions,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EAB4E-D25D-4748-B0E9-E52882EF198E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690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gcc</a:t>
            </a:r>
            <a:r>
              <a:rPr lang="en-US" dirty="0" smtClean="0"/>
              <a:t> Optimization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7DD7-E51D-FB47-BA32-A436A7AACD1E}" type="datetime1">
              <a:rPr lang="en-US" smtClean="0"/>
              <a:pPr/>
              <a:t>9/24/12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557663"/>
              </p:ext>
            </p:extLst>
          </p:nvPr>
        </p:nvGraphicFramePr>
        <p:xfrm>
          <a:off x="227476" y="1619158"/>
          <a:ext cx="8204199" cy="458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676"/>
                <a:gridCol w="2599250"/>
                <a:gridCol w="3844273"/>
              </a:tblGrid>
              <a:tr h="80327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Bubble</a:t>
                      </a:r>
                      <a:r>
                        <a:rPr lang="en-US" sz="2800" baseline="0" dirty="0" err="1" smtClean="0"/>
                        <a:t>Sort.c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Dhrystone.c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MacAir</a:t>
                      </a:r>
                      <a:r>
                        <a:rPr lang="en-US" sz="2800" dirty="0" smtClean="0"/>
                        <a:t> 3.1</a:t>
                      </a:r>
                    </a:p>
                    <a:p>
                      <a:r>
                        <a:rPr lang="en-US" sz="2800" dirty="0" smtClean="0"/>
                        <a:t>No Opt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3.2 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      7.4</a:t>
                      </a:r>
                      <a:r>
                        <a:rPr lang="en-US" sz="2800" baseline="0" dirty="0" smtClean="0"/>
                        <a:t> s</a:t>
                      </a:r>
                    </a:p>
                    <a:p>
                      <a:r>
                        <a:rPr lang="en-US" sz="2800" dirty="0" smtClean="0"/>
                        <a:t>3125000 </a:t>
                      </a:r>
                      <a:r>
                        <a:rPr lang="en-US" sz="2800" dirty="0" err="1" smtClean="0"/>
                        <a:t>dhrys</a:t>
                      </a:r>
                      <a:r>
                        <a:rPr lang="en-US" sz="2800" dirty="0" smtClean="0"/>
                        <a:t>/s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-O2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1.5 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2.7 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8333333 </a:t>
                      </a:r>
                      <a:r>
                        <a:rPr lang="en-US" sz="2800" dirty="0" err="1" smtClean="0"/>
                        <a:t>dhrys</a:t>
                      </a:r>
                      <a:r>
                        <a:rPr lang="en-US" sz="2800" dirty="0" smtClean="0"/>
                        <a:t>/s</a:t>
                      </a:r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MacAir</a:t>
                      </a:r>
                      <a:r>
                        <a:rPr lang="en-US" sz="2800" dirty="0" smtClean="0"/>
                        <a:t> 5.1 No Opt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1.9</a:t>
                      </a:r>
                      <a:r>
                        <a:rPr lang="en-US" sz="2800" baseline="0" dirty="0" smtClean="0"/>
                        <a:t> s (1.7x)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3.0 s (2.4x)</a:t>
                      </a:r>
                    </a:p>
                    <a:p>
                      <a:r>
                        <a:rPr lang="en-US" sz="2800" dirty="0" smtClean="0"/>
                        <a:t>8333333 </a:t>
                      </a:r>
                      <a:r>
                        <a:rPr lang="en-US" sz="2800" dirty="0" err="1" smtClean="0"/>
                        <a:t>dhrys</a:t>
                      </a:r>
                      <a:r>
                        <a:rPr lang="en-US" sz="2800" dirty="0" smtClean="0"/>
                        <a:t>/s (2.7x)</a:t>
                      </a:r>
                      <a:endParaRPr lang="en-US" sz="2800" dirty="0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 0.8 s (1.9x)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     0.7 s (3.8x)</a:t>
                      </a:r>
                    </a:p>
                    <a:p>
                      <a:r>
                        <a:rPr lang="en-US" sz="2800" dirty="0" smtClean="0"/>
                        <a:t>25000000 </a:t>
                      </a:r>
                      <a:r>
                        <a:rPr lang="en-US" sz="2800" dirty="0" err="1" smtClean="0"/>
                        <a:t>dhrys</a:t>
                      </a:r>
                      <a:r>
                        <a:rPr lang="en-US" sz="2800" dirty="0" smtClean="0"/>
                        <a:t>/s (3x)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5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12359</TotalTime>
  <Words>3678</Words>
  <Application>Microsoft Macintosh PowerPoint</Application>
  <PresentationFormat>On-screen Show (4:3)</PresentationFormat>
  <Paragraphs>767</Paragraphs>
  <Slides>49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Image</vt:lpstr>
      <vt:lpstr>CS 61C:  Great Ideas in Computer Architecture  Compilers and Floating Point</vt:lpstr>
      <vt:lpstr>New-School Machine Structures (It’s a bit more complicated!)</vt:lpstr>
      <vt:lpstr>Big Idea #1: Levels of Representation/Interpretation</vt:lpstr>
      <vt:lpstr>Agenda</vt:lpstr>
      <vt:lpstr>Translation and Startup</vt:lpstr>
      <vt:lpstr>What’s a Compiler?</vt:lpstr>
      <vt:lpstr>Compiled Languages: Edit-Compile-Link-Run</vt:lpstr>
      <vt:lpstr>Compiler Optimization</vt:lpstr>
      <vt:lpstr>gcc Optimization Experiment</vt:lpstr>
      <vt:lpstr>Performance Equation</vt:lpstr>
      <vt:lpstr>What is Typical Benefit of  Compiler Optimization?</vt:lpstr>
      <vt:lpstr>Unoptimized MIPS Code</vt:lpstr>
      <vt:lpstr>-O2 optimized MIPS Code</vt:lpstr>
      <vt:lpstr>What’s an Interpreter?</vt:lpstr>
      <vt:lpstr>Interpreted Languages: Edit-Run</vt:lpstr>
      <vt:lpstr>Compiler vs. Interpreter Advantages</vt:lpstr>
      <vt:lpstr>Compiler vs. Interpreter Disadvantages</vt:lpstr>
      <vt:lpstr>Java’s Hybrid Approach: Compiler + Interpreter</vt:lpstr>
      <vt:lpstr>Java’s Compiler + Interpreter</vt:lpstr>
      <vt:lpstr>Why Bytecodes?</vt:lpstr>
      <vt:lpstr>JVM uses Stack vs. Registers</vt:lpstr>
      <vt:lpstr>Java Bytecodes (Stack) vs. MIPS (Reg.)</vt:lpstr>
      <vt:lpstr>Starting Java Applications</vt:lpstr>
      <vt:lpstr>Agenda</vt:lpstr>
      <vt:lpstr>Administrivia</vt:lpstr>
      <vt:lpstr>CS61c in the News</vt:lpstr>
      <vt:lpstr>CS61c in the News</vt:lpstr>
      <vt:lpstr>CS61c in the News</vt:lpstr>
      <vt:lpstr>Get To Know Your Professor</vt:lpstr>
      <vt:lpstr>Agenda</vt:lpstr>
      <vt:lpstr>Goals for Floating Point</vt:lpstr>
      <vt:lpstr>Floating Point:  Representing Very Small Numbers</vt:lpstr>
      <vt:lpstr>What If Operation Result Doesn’t Fit in 32 Bits?</vt:lpstr>
      <vt:lpstr>MIPS Solution: Offer Both</vt:lpstr>
      <vt:lpstr>What About Real Numbers in Base 2?</vt:lpstr>
      <vt:lpstr>Floating Point Numbers</vt:lpstr>
      <vt:lpstr>Bias Notation (+127)</vt:lpstr>
      <vt:lpstr>The Number Line</vt:lpstr>
      <vt:lpstr>Floating Point Numbers</vt:lpstr>
      <vt:lpstr>More Floating Point</vt:lpstr>
      <vt:lpstr>Floating Point Add Associativity?</vt:lpstr>
      <vt:lpstr>MIPS Floating Point Instructions</vt:lpstr>
      <vt:lpstr>MIPS Floating Point Instructions</vt:lpstr>
      <vt:lpstr>Who is Bigger than Whom? What’s the Representation?</vt:lpstr>
      <vt:lpstr>Who is Bigger than Whom? What’s the Representation?</vt:lpstr>
      <vt:lpstr>Peer Instruction Question</vt:lpstr>
      <vt:lpstr>Peer Instruction Answer</vt:lpstr>
      <vt:lpstr>Pitfalls</vt:lpstr>
      <vt:lpstr>And,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94</cp:revision>
  <cp:lastPrinted>2012-09-24T19:36:46Z</cp:lastPrinted>
  <dcterms:created xsi:type="dcterms:W3CDTF">2012-02-15T14:17:37Z</dcterms:created>
  <dcterms:modified xsi:type="dcterms:W3CDTF">2012-09-25T03:43:09Z</dcterms:modified>
</cp:coreProperties>
</file>