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9"/>
  </p:notesMasterIdLst>
  <p:handoutMasterIdLst>
    <p:handoutMasterId r:id="rId40"/>
  </p:handoutMasterIdLst>
  <p:sldIdLst>
    <p:sldId id="555" r:id="rId2"/>
    <p:sldId id="561" r:id="rId3"/>
    <p:sldId id="562" r:id="rId4"/>
    <p:sldId id="563" r:id="rId5"/>
    <p:sldId id="564" r:id="rId6"/>
    <p:sldId id="565" r:id="rId7"/>
    <p:sldId id="556" r:id="rId8"/>
    <p:sldId id="446" r:id="rId9"/>
    <p:sldId id="451" r:id="rId10"/>
    <p:sldId id="452" r:id="rId11"/>
    <p:sldId id="453" r:id="rId12"/>
    <p:sldId id="454" r:id="rId13"/>
    <p:sldId id="455" r:id="rId14"/>
    <p:sldId id="507" r:id="rId15"/>
    <p:sldId id="568" r:id="rId16"/>
    <p:sldId id="531" r:id="rId17"/>
    <p:sldId id="532" r:id="rId18"/>
    <p:sldId id="528" r:id="rId19"/>
    <p:sldId id="580" r:id="rId20"/>
    <p:sldId id="534" r:id="rId21"/>
    <p:sldId id="535" r:id="rId22"/>
    <p:sldId id="536" r:id="rId23"/>
    <p:sldId id="537" r:id="rId24"/>
    <p:sldId id="538" r:id="rId25"/>
    <p:sldId id="533" r:id="rId26"/>
    <p:sldId id="539" r:id="rId27"/>
    <p:sldId id="573" r:id="rId28"/>
    <p:sldId id="456" r:id="rId29"/>
    <p:sldId id="476" r:id="rId30"/>
    <p:sldId id="477" r:id="rId31"/>
    <p:sldId id="574" r:id="rId32"/>
    <p:sldId id="575" r:id="rId33"/>
    <p:sldId id="576" r:id="rId34"/>
    <p:sldId id="577" r:id="rId35"/>
    <p:sldId id="578" r:id="rId36"/>
    <p:sldId id="579" r:id="rId37"/>
    <p:sldId id="47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CCCCFE"/>
    <a:srgbClr val="FFCCCC"/>
    <a:srgbClr val="CCFCCC"/>
    <a:srgbClr val="98ABCC"/>
    <a:srgbClr val="DC4712"/>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9091" autoAdjust="0"/>
    <p:restoredTop sz="79724" autoAdjust="0"/>
  </p:normalViewPr>
  <p:slideViewPr>
    <p:cSldViewPr>
      <p:cViewPr varScale="1">
        <p:scale>
          <a:sx n="169" d="100"/>
          <a:sy n="169" d="100"/>
        </p:scale>
        <p:origin x="-290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25" d="100"/>
          <a:sy n="125" d="100"/>
        </p:scale>
        <p:origin x="-236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2262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73557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lstStyle/>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Answer:</a:t>
            </a:r>
            <a:r>
              <a:rPr lang="en-US" baseline="0" dirty="0" smtClean="0">
                <a:latin typeface="Arial" pitchFamily="1" charset="0"/>
                <a:ea typeface="ＭＳ Ｐゴシック" pitchFamily="1" charset="-128"/>
                <a:cs typeface="ＭＳ Ｐゴシック" pitchFamily="1" charset="-128"/>
              </a:rPr>
              <a:t> 4</a:t>
            </a:r>
            <a:r>
              <a:rPr lang="en-US" baseline="30000" dirty="0" smtClean="0">
                <a:latin typeface="Arial" pitchFamily="1" charset="0"/>
                <a:ea typeface="ＭＳ Ｐゴシック" pitchFamily="1" charset="-128"/>
                <a:cs typeface="ＭＳ Ｐゴシック" pitchFamily="1" charset="-128"/>
              </a:rPr>
              <a:t>th</a:t>
            </a:r>
            <a:endParaRPr lang="en-US" baseline="0" dirty="0" smtClean="0">
              <a:latin typeface="Arial" pitchFamily="1" charset="0"/>
              <a:ea typeface="ＭＳ Ｐゴシック" pitchFamily="1" charset="-128"/>
              <a:cs typeface="ＭＳ Ｐゴシック" pitchFamily="1" charset="-128"/>
            </a:endParaRPr>
          </a:p>
          <a:p>
            <a:r>
              <a:rPr lang="en-US" baseline="0" dirty="0" smtClean="0">
                <a:latin typeface="Arial" pitchFamily="1" charset="0"/>
                <a:ea typeface="ＭＳ Ｐゴシック" pitchFamily="1" charset="-128"/>
                <a:cs typeface="ＭＳ Ｐゴシック" pitchFamily="1" charset="-128"/>
              </a:rPr>
              <a:t>Need infinitely fast to get to 5X</a:t>
            </a:r>
          </a:p>
          <a:p>
            <a:r>
              <a:rPr lang="en-US" baseline="0" dirty="0" smtClean="0">
                <a:latin typeface="Arial" pitchFamily="1" charset="0"/>
                <a:ea typeface="ＭＳ Ｐゴシック" pitchFamily="1" charset="-128"/>
                <a:cs typeface="ＭＳ Ｐゴシック" pitchFamily="1" charset="-128"/>
              </a:rPr>
              <a:t>5 = 2.8</a:t>
            </a:r>
          </a:p>
          <a:p>
            <a:r>
              <a:rPr lang="en-US" baseline="0" dirty="0" smtClean="0">
                <a:latin typeface="Arial" pitchFamily="1" charset="0"/>
                <a:ea typeface="ＭＳ Ｐゴシック" pitchFamily="1" charset="-128"/>
                <a:cs typeface="ＭＳ Ｐゴシック" pitchFamily="1" charset="-128"/>
              </a:rPr>
              <a:t>10 = 3.6</a:t>
            </a:r>
          </a:p>
          <a:p>
            <a:r>
              <a:rPr lang="en-US" baseline="0" dirty="0" smtClean="0">
                <a:latin typeface="Arial" pitchFamily="1" charset="0"/>
                <a:ea typeface="ＭＳ Ｐゴシック" pitchFamily="1" charset="-128"/>
                <a:cs typeface="ＭＳ Ｐゴシック" pitchFamily="1" charset="-128"/>
              </a:rPr>
              <a:t>20 = 4.2</a:t>
            </a:r>
          </a:p>
          <a:p>
            <a:r>
              <a:rPr lang="en-US" baseline="0" dirty="0" smtClean="0">
                <a:latin typeface="Arial" pitchFamily="1" charset="0"/>
                <a:ea typeface="ＭＳ Ｐゴシック" pitchFamily="1" charset="-128"/>
                <a:cs typeface="ＭＳ Ｐゴシック" pitchFamily="1" charset="-128"/>
              </a:rPr>
              <a:t>100 = 4.8</a:t>
            </a:r>
          </a:p>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27</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4</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pPr/>
              <a:t>5</a:t>
            </a:fld>
            <a:endParaRPr lang="en-US"/>
          </a:p>
        </p:txBody>
      </p:sp>
      <p:sp>
        <p:nvSpPr>
          <p:cNvPr id="1562626"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16781" y="4343703"/>
            <a:ext cx="5024438" cy="4115405"/>
          </a:xfrm>
          <a:prstGeom prst="rect">
            <a:avLst/>
          </a:prstGeom>
          <a:solidFill>
            <a:srgbClr val="FFFFFF"/>
          </a:solidFill>
          <a:ln>
            <a:solidFill>
              <a:srgbClr val="000000"/>
            </a:solidFill>
            <a:miter lim="800000"/>
            <a:headEnd/>
            <a:tailEnd/>
          </a:ln>
        </p:spPr>
        <p:txBody>
          <a:bodyPr lIns="89935" tIns="44968" rIns="89935" bIns="44968">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lstStyle/>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0786" name="Rectangle 2"/>
          <p:cNvSpPr>
            <a:spLocks noGrp="1" noRot="1" noChangeAspect="1" noChangeArrowheads="1" noTextEdit="1"/>
          </p:cNvSpPr>
          <p:nvPr>
            <p:ph type="sldImg"/>
          </p:nvPr>
        </p:nvSpPr>
        <p:spPr/>
      </p:sp>
      <p:sp>
        <p:nvSpPr>
          <p:cNvPr id="1910787" name="Rectangle 3"/>
          <p:cNvSpPr>
            <a:spLocks noGrp="1" noChangeArrowheads="1"/>
          </p:cNvSpPr>
          <p:nvPr>
            <p:ph type="body" idx="1"/>
          </p:nvPr>
        </p:nvSpPr>
        <p:spPr>
          <a:ln/>
        </p:spPr>
        <p:txBody>
          <a:bodyPr/>
          <a:lstStyle/>
          <a:p>
            <a:r>
              <a:rPr lang="en-US"/>
              <a:t>For class handout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class handout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lecture</a:t>
            </a:r>
          </a:p>
          <a:p>
            <a:endParaRPr lang="en-US" dirty="0" smtClean="0"/>
          </a:p>
          <a:p>
            <a:r>
              <a:rPr lang="en-US" dirty="0" smtClean="0"/>
              <a:t>10/110</a:t>
            </a:r>
            <a:r>
              <a:rPr lang="en-US" baseline="0" dirty="0" smtClean="0"/>
              <a:t> operations = 0.091</a:t>
            </a:r>
          </a:p>
          <a:p>
            <a:r>
              <a:rPr lang="en-US" baseline="0" dirty="0" smtClean="0"/>
              <a:t>10/10010 operations = 0.000999</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load balancing example here – page 638</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7527710-8907-294D-9596-7B3231723F4A}"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0125D-2F0A-004B-ACBE-3686D8034426}"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5A029-DB3E-944D-ADDB-AB36B33FFBAA}"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p:oleObj spid="_x0000_s201730" name="Image" r:id="rId3" imgW="10057143" imgH="1269841" progId="">
              <p:embed/>
            </p:oleObj>
          </a:graphicData>
        </a:graphic>
      </p:graphicFrame>
      <p:pic>
        <p:nvPicPr>
          <p:cNvPr id="3" name="Picture 8"/>
          <p:cNvPicPr>
            <a:picLocks noChangeAspect="1"/>
          </p:cNvPicPr>
          <p:nvPr userDrawn="1"/>
        </p:nvPicPr>
        <p:blipFill>
          <a:blip r:embed="rId4"/>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5"/>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595CC-56EF-E642-A833-AE430E05ED1B}"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DCFA3-05C1-0641-8291-8EBEDD5A31BE}"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343CA-C3CA-514E-81B0-D3F3F5F80105}" type="datetime1">
              <a:rPr lang="en-US" smtClean="0"/>
              <a:pPr/>
              <a:t>10/3/12</a:t>
            </a:fld>
            <a:endParaRPr lang="en-US"/>
          </a:p>
        </p:txBody>
      </p:sp>
      <p:sp>
        <p:nvSpPr>
          <p:cNvPr id="6" name="Footer Placeholder 5"/>
          <p:cNvSpPr>
            <a:spLocks noGrp="1"/>
          </p:cNvSpPr>
          <p:nvPr>
            <p:ph type="ftr" sz="quarter" idx="11"/>
          </p:nvPr>
        </p:nvSpPr>
        <p:spPr/>
        <p:txBody>
          <a:bodyPr/>
          <a:lstStyle/>
          <a:p>
            <a:r>
              <a:rPr lang="en-US" smtClean="0"/>
              <a:t>Fall 2012 -- Lecture #17</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1EC4A0-AEBD-1946-B192-BD111CF14A15}" type="datetime1">
              <a:rPr lang="en-US" smtClean="0"/>
              <a:pPr/>
              <a:t>10/3/12</a:t>
            </a:fld>
            <a:endParaRPr lang="en-US"/>
          </a:p>
        </p:txBody>
      </p:sp>
      <p:sp>
        <p:nvSpPr>
          <p:cNvPr id="8" name="Footer Placeholder 7"/>
          <p:cNvSpPr>
            <a:spLocks noGrp="1"/>
          </p:cNvSpPr>
          <p:nvPr>
            <p:ph type="ftr" sz="quarter" idx="11"/>
          </p:nvPr>
        </p:nvSpPr>
        <p:spPr/>
        <p:txBody>
          <a:bodyPr/>
          <a:lstStyle/>
          <a:p>
            <a:r>
              <a:rPr lang="en-US" smtClean="0"/>
              <a:t>Fall 2012 -- Lecture #17</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AA7B3-2B3C-C649-AFB5-D7076D3D88F2}" type="datetime1">
              <a:rPr lang="en-US" smtClean="0"/>
              <a:pPr/>
              <a:t>10/3/12</a:t>
            </a:fld>
            <a:endParaRPr lang="en-US"/>
          </a:p>
        </p:txBody>
      </p:sp>
      <p:sp>
        <p:nvSpPr>
          <p:cNvPr id="4" name="Footer Placeholder 3"/>
          <p:cNvSpPr>
            <a:spLocks noGrp="1"/>
          </p:cNvSpPr>
          <p:nvPr>
            <p:ph type="ftr" sz="quarter" idx="11"/>
          </p:nvPr>
        </p:nvSpPr>
        <p:spPr/>
        <p:txBody>
          <a:bodyPr/>
          <a:lstStyle/>
          <a:p>
            <a:r>
              <a:rPr lang="en-US" smtClean="0"/>
              <a:t>Fall 2012 -- Lecture #17</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CC564-8E32-6E49-9AC6-8B556574249E}" type="datetime1">
              <a:rPr lang="en-US" smtClean="0"/>
              <a:pPr/>
              <a:t>10/3/12</a:t>
            </a:fld>
            <a:endParaRPr lang="en-US"/>
          </a:p>
        </p:txBody>
      </p:sp>
      <p:sp>
        <p:nvSpPr>
          <p:cNvPr id="3" name="Footer Placeholder 2"/>
          <p:cNvSpPr>
            <a:spLocks noGrp="1"/>
          </p:cNvSpPr>
          <p:nvPr>
            <p:ph type="ftr" sz="quarter" idx="11"/>
          </p:nvPr>
        </p:nvSpPr>
        <p:spPr/>
        <p:txBody>
          <a:bodyPr/>
          <a:lstStyle/>
          <a:p>
            <a:r>
              <a:rPr lang="en-US" smtClean="0"/>
              <a:t>Fall 2012 -- Lecture #17</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2A245-3376-3B4A-A302-A741A1C4BF45}" type="datetime1">
              <a:rPr lang="en-US" smtClean="0"/>
              <a:pPr/>
              <a:t>10/3/12</a:t>
            </a:fld>
            <a:endParaRPr lang="en-US"/>
          </a:p>
        </p:txBody>
      </p:sp>
      <p:sp>
        <p:nvSpPr>
          <p:cNvPr id="6" name="Footer Placeholder 5"/>
          <p:cNvSpPr>
            <a:spLocks noGrp="1"/>
          </p:cNvSpPr>
          <p:nvPr>
            <p:ph type="ftr" sz="quarter" idx="11"/>
          </p:nvPr>
        </p:nvSpPr>
        <p:spPr/>
        <p:txBody>
          <a:bodyPr/>
          <a:lstStyle/>
          <a:p>
            <a:r>
              <a:rPr lang="en-US" smtClean="0"/>
              <a:t>Fall 2012 -- Lecture #17</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F22158-B991-4646-9964-CF70282E9BFC}" type="datetime1">
              <a:rPr lang="en-US" smtClean="0"/>
              <a:pPr/>
              <a:t>10/3/12</a:t>
            </a:fld>
            <a:endParaRPr lang="en-US"/>
          </a:p>
        </p:txBody>
      </p:sp>
      <p:sp>
        <p:nvSpPr>
          <p:cNvPr id="6" name="Footer Placeholder 5"/>
          <p:cNvSpPr>
            <a:spLocks noGrp="1"/>
          </p:cNvSpPr>
          <p:nvPr>
            <p:ph type="ftr" sz="quarter" idx="11"/>
          </p:nvPr>
        </p:nvSpPr>
        <p:spPr/>
        <p:txBody>
          <a:bodyPr/>
          <a:lstStyle/>
          <a:p>
            <a:r>
              <a:rPr lang="en-US" smtClean="0"/>
              <a:t>Fall 2012 -- Lecture #17</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9DF3A-1605-5A41-8A1D-905A148451A5}" type="datetime1">
              <a:rPr lang="en-US" smtClean="0"/>
              <a:pPr/>
              <a:t>10/3/12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Fall 2012 -- Lecture #17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SIMD I</a:t>
            </a:r>
            <a:endParaRPr lang="en-US" i="1"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Fall 2012 -- Lecture #17</a:t>
            </a:r>
            <a:endParaRPr lang="en-US" dirty="0"/>
          </a:p>
        </p:txBody>
      </p:sp>
      <p:sp>
        <p:nvSpPr>
          <p:cNvPr id="9" name="Date Placeholder 8"/>
          <p:cNvSpPr>
            <a:spLocks noGrp="1"/>
          </p:cNvSpPr>
          <p:nvPr>
            <p:ph type="dt" sz="half" idx="10"/>
          </p:nvPr>
        </p:nvSpPr>
        <p:spPr/>
        <p:txBody>
          <a:bodyPr/>
          <a:lstStyle/>
          <a:p>
            <a:fld id="{437EC2D7-EB5E-B348-B723-DB6B11061A53}" type="datetime1">
              <a:rPr lang="en-US" smtClean="0"/>
              <a:pPr/>
              <a:t>10/3/12</a:t>
            </a:fld>
            <a:endParaRPr lang="en-US"/>
          </a:p>
        </p:txBody>
      </p:sp>
      <p:sp>
        <p:nvSpPr>
          <p:cNvPr id="10" name="Subtitle 9"/>
          <p:cNvSpPr>
            <a:spLocks noGrp="1"/>
          </p:cNvSpPr>
          <p:nvPr>
            <p:ph type="subTitle" idx="1"/>
          </p:nvPr>
        </p:nvSpPr>
        <p:spPr>
          <a:xfrm>
            <a:off x="698500" y="3886200"/>
            <a:ext cx="7514167" cy="1752600"/>
          </a:xfrm>
        </p:spPr>
        <p:txBody>
          <a:bodyPr>
            <a:normAutofit/>
          </a:bodyPr>
          <a:lstStyle/>
          <a:p>
            <a:r>
              <a:rPr lang="en-US" dirty="0" smtClean="0"/>
              <a:t>Instructors:</a:t>
            </a:r>
          </a:p>
          <a:p>
            <a:r>
              <a:rPr lang="en-US" dirty="0" smtClean="0"/>
              <a:t>Krste Asanovic, Randy H. Katz</a:t>
            </a:r>
          </a:p>
          <a:p>
            <a:r>
              <a:rPr lang="en-US" dirty="0" smtClean="0"/>
              <a:t>http://inst.eecs.Berkeley.edu/~cs61c/fa12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7062" y="274638"/>
            <a:ext cx="8686800" cy="1143000"/>
          </a:xfrm>
        </p:spPr>
        <p:txBody>
          <a:bodyPr>
            <a:normAutofit fontScale="90000"/>
          </a:bodyPr>
          <a:lstStyle/>
          <a:p>
            <a:r>
              <a:rPr lang="en-US" dirty="0" smtClean="0"/>
              <a:t>Alternative Kinds of Parallelism:</a:t>
            </a:r>
            <a:br>
              <a:rPr lang="en-US" dirty="0" smtClean="0"/>
            </a:br>
            <a:r>
              <a:rPr lang="en-US" dirty="0" smtClean="0"/>
              <a:t>Multiple-Instruction/Single-Data Stream</a:t>
            </a:r>
            <a:endParaRPr lang="en-US" dirty="0"/>
          </a:p>
        </p:txBody>
      </p:sp>
      <p:sp>
        <p:nvSpPr>
          <p:cNvPr id="11" name="Content Placeholder 10"/>
          <p:cNvSpPr>
            <a:spLocks noGrp="1"/>
          </p:cNvSpPr>
          <p:nvPr>
            <p:ph sz="half" idx="2"/>
          </p:nvPr>
        </p:nvSpPr>
        <p:spPr>
          <a:xfrm>
            <a:off x="4648200" y="1600200"/>
            <a:ext cx="4038600" cy="5257800"/>
          </a:xfrm>
        </p:spPr>
        <p:txBody>
          <a:bodyPr>
            <a:normAutofit lnSpcReduction="10000"/>
          </a:bodyPr>
          <a:lstStyle/>
          <a:p>
            <a:r>
              <a:rPr lang="en-US" dirty="0" smtClean="0"/>
              <a:t>Multiple-Instruction, Single-Data stream (MISD)</a:t>
            </a:r>
          </a:p>
          <a:p>
            <a:pPr lvl="1"/>
            <a:r>
              <a:rPr lang="en-US" dirty="0" smtClean="0"/>
              <a:t>Computer that exploits multiple instruction streams against a single data stream for data operations that can be naturally parallelized. For example, certain kinds of array processors.</a:t>
            </a:r>
          </a:p>
          <a:p>
            <a:pPr lvl="1"/>
            <a:r>
              <a:rPr lang="en-US" dirty="0" smtClean="0"/>
              <a:t>No longer commonly encountered, mainly of historical interest only</a:t>
            </a:r>
          </a:p>
          <a:p>
            <a:endParaRPr lang="en-US" dirty="0"/>
          </a:p>
        </p:txBody>
      </p:sp>
      <p:sp>
        <p:nvSpPr>
          <p:cNvPr id="4" name="Date Placeholder 3"/>
          <p:cNvSpPr>
            <a:spLocks noGrp="1"/>
          </p:cNvSpPr>
          <p:nvPr>
            <p:ph type="dt" sz="half" idx="10"/>
          </p:nvPr>
        </p:nvSpPr>
        <p:spPr/>
        <p:txBody>
          <a:bodyPr/>
          <a:lstStyle/>
          <a:p>
            <a:fld id="{8714FD44-B094-FC45-97EF-62A5F9FDDF05}"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pic>
        <p:nvPicPr>
          <p:cNvPr id="188419" name="Picture 3"/>
          <p:cNvPicPr>
            <a:picLocks noChangeAspect="1" noChangeArrowheads="1"/>
          </p:cNvPicPr>
          <p:nvPr/>
        </p:nvPicPr>
        <p:blipFill>
          <a:blip r:embed="rId2"/>
          <a:srcRect/>
          <a:stretch>
            <a:fillRect/>
          </a:stretch>
        </p:blipFill>
        <p:spPr bwMode="auto">
          <a:xfrm>
            <a:off x="325965" y="1680632"/>
            <a:ext cx="4110567" cy="41105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49733" cy="1143000"/>
          </a:xfrm>
        </p:spPr>
        <p:txBody>
          <a:bodyPr>
            <a:normAutofit fontScale="90000"/>
          </a:bodyPr>
          <a:lstStyle/>
          <a:p>
            <a:r>
              <a:rPr lang="en-US" dirty="0" smtClean="0"/>
              <a:t>Alternative Kinds of Parallelism:</a:t>
            </a:r>
            <a:br>
              <a:rPr lang="en-US" dirty="0" smtClean="0"/>
            </a:br>
            <a:r>
              <a:rPr lang="en-US" dirty="0" smtClean="0"/>
              <a:t>Single-Instruction/Multiple-Data Stream</a:t>
            </a:r>
            <a:endParaRPr lang="en-US" dirty="0"/>
          </a:p>
        </p:txBody>
      </p:sp>
      <p:sp>
        <p:nvSpPr>
          <p:cNvPr id="11" name="Content Placeholder 10"/>
          <p:cNvSpPr>
            <a:spLocks noGrp="1"/>
          </p:cNvSpPr>
          <p:nvPr>
            <p:ph sz="half" idx="2"/>
          </p:nvPr>
        </p:nvSpPr>
        <p:spPr/>
        <p:txBody>
          <a:bodyPr>
            <a:normAutofit fontScale="92500" lnSpcReduction="10000"/>
          </a:bodyPr>
          <a:lstStyle/>
          <a:p>
            <a:r>
              <a:rPr lang="en-US" dirty="0" smtClean="0"/>
              <a:t>Single-Instruction, Multiple-Data streams (SIMD or “</a:t>
            </a:r>
            <a:r>
              <a:rPr lang="en-US" dirty="0" err="1" smtClean="0"/>
              <a:t>sim-dee</a:t>
            </a:r>
            <a:r>
              <a:rPr lang="en-US" dirty="0" smtClean="0"/>
              <a:t>”)</a:t>
            </a:r>
          </a:p>
          <a:p>
            <a:pPr lvl="1"/>
            <a:r>
              <a:rPr lang="en-US" dirty="0" smtClean="0"/>
              <a:t>Computer that exploits multiple data streams against a single instruction stream to operations that may be naturally parallelized, e.g., Intel SIMD instruction extensions or NVIDIA Graphics Processing Unit (GPU)</a:t>
            </a:r>
            <a:endParaRPr lang="en-US" dirty="0"/>
          </a:p>
        </p:txBody>
      </p:sp>
      <p:sp>
        <p:nvSpPr>
          <p:cNvPr id="4" name="Date Placeholder 3"/>
          <p:cNvSpPr>
            <a:spLocks noGrp="1"/>
          </p:cNvSpPr>
          <p:nvPr>
            <p:ph type="dt" sz="half" idx="10"/>
          </p:nvPr>
        </p:nvSpPr>
        <p:spPr/>
        <p:txBody>
          <a:bodyPr/>
          <a:lstStyle/>
          <a:p>
            <a:fld id="{81E339B5-BFC6-F247-BD46-7E99A5127303}"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pic>
        <p:nvPicPr>
          <p:cNvPr id="188420" name="Picture 4"/>
          <p:cNvPicPr>
            <a:picLocks noChangeAspect="1" noChangeArrowheads="1"/>
          </p:cNvPicPr>
          <p:nvPr/>
        </p:nvPicPr>
        <p:blipFill>
          <a:blip r:embed="rId2"/>
          <a:srcRect/>
          <a:stretch>
            <a:fillRect/>
          </a:stretch>
        </p:blipFill>
        <p:spPr bwMode="auto">
          <a:xfrm>
            <a:off x="325437" y="1730905"/>
            <a:ext cx="3958695" cy="3958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Alternative Kinds of Parallelism:</a:t>
            </a:r>
            <a:br>
              <a:rPr lang="en-US" dirty="0" smtClean="0"/>
            </a:br>
            <a:r>
              <a:rPr lang="en-US" dirty="0" smtClean="0"/>
              <a:t>Multiple-Instruction/Multiple-Data Streams</a:t>
            </a:r>
            <a:endParaRPr lang="en-US" dirty="0"/>
          </a:p>
        </p:txBody>
      </p:sp>
      <p:sp>
        <p:nvSpPr>
          <p:cNvPr id="11" name="Content Placeholder 10"/>
          <p:cNvSpPr>
            <a:spLocks noGrp="1"/>
          </p:cNvSpPr>
          <p:nvPr>
            <p:ph sz="half" idx="2"/>
          </p:nvPr>
        </p:nvSpPr>
        <p:spPr/>
        <p:txBody>
          <a:bodyPr>
            <a:normAutofit fontScale="92500" lnSpcReduction="10000"/>
          </a:bodyPr>
          <a:lstStyle/>
          <a:p>
            <a:r>
              <a:rPr lang="en-US" dirty="0" smtClean="0"/>
              <a:t>Multiple-Instruction, Multiple-Data streams (MIMD or “</a:t>
            </a:r>
            <a:r>
              <a:rPr lang="en-US" dirty="0" err="1" smtClean="0"/>
              <a:t>mim-dee</a:t>
            </a:r>
            <a:r>
              <a:rPr lang="en-US" dirty="0" smtClean="0"/>
              <a:t>”)</a:t>
            </a:r>
          </a:p>
          <a:p>
            <a:pPr lvl="1"/>
            <a:r>
              <a:rPr lang="en-US" dirty="0" smtClean="0"/>
              <a:t>Multiple autonomous processors simultaneously executing different instructions on different data. </a:t>
            </a:r>
          </a:p>
          <a:p>
            <a:pPr lvl="1"/>
            <a:r>
              <a:rPr lang="en-US" dirty="0" smtClean="0"/>
              <a:t>MIMD architectures include multicore and Warehouse-Scale Computers</a:t>
            </a:r>
          </a:p>
          <a:p>
            <a:pPr lvl="1"/>
            <a:r>
              <a:rPr lang="en-US" i="1" dirty="0" smtClean="0"/>
              <a:t>(Discuss after midterm)</a:t>
            </a:r>
          </a:p>
          <a:p>
            <a:endParaRPr lang="en-US" dirty="0"/>
          </a:p>
        </p:txBody>
      </p:sp>
      <p:sp>
        <p:nvSpPr>
          <p:cNvPr id="4" name="Date Placeholder 3"/>
          <p:cNvSpPr>
            <a:spLocks noGrp="1"/>
          </p:cNvSpPr>
          <p:nvPr>
            <p:ph type="dt" sz="half" idx="10"/>
          </p:nvPr>
        </p:nvSpPr>
        <p:spPr/>
        <p:txBody>
          <a:bodyPr/>
          <a:lstStyle/>
          <a:p>
            <a:fld id="{EE3D3809-D837-9341-8915-A242FD979DE9}"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
        <p:nvSpPr>
          <p:cNvPr id="8" name="Rectangle 7"/>
          <p:cNvSpPr/>
          <p:nvPr/>
        </p:nvSpPr>
        <p:spPr>
          <a:xfrm>
            <a:off x="1676400" y="1752600"/>
            <a:ext cx="2438400" cy="457200"/>
          </a:xfrm>
          <a:prstGeom prst="rect">
            <a:avLst/>
          </a:prstGeom>
          <a:solidFill>
            <a:srgbClr val="CCFC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Instruction Pool</a:t>
            </a:r>
            <a:endParaRPr lang="en-US" sz="2400" dirty="0">
              <a:solidFill>
                <a:schemeClr val="tx1"/>
              </a:solidFill>
            </a:endParaRPr>
          </a:p>
        </p:txBody>
      </p:sp>
      <p:sp>
        <p:nvSpPr>
          <p:cNvPr id="9" name="Rectangle 8"/>
          <p:cNvSpPr/>
          <p:nvPr/>
        </p:nvSpPr>
        <p:spPr>
          <a:xfrm>
            <a:off x="1828800" y="2895600"/>
            <a:ext cx="457200" cy="381000"/>
          </a:xfrm>
          <a:prstGeom prst="rect">
            <a:avLst/>
          </a:prstGeom>
          <a:solidFill>
            <a:srgbClr val="FFCC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a:t>
            </a:r>
            <a:endParaRPr lang="en-US" dirty="0">
              <a:solidFill>
                <a:srgbClr val="000000"/>
              </a:solidFill>
            </a:endParaRPr>
          </a:p>
        </p:txBody>
      </p:sp>
      <p:sp>
        <p:nvSpPr>
          <p:cNvPr id="10" name="Rectangle 9"/>
          <p:cNvSpPr/>
          <p:nvPr/>
        </p:nvSpPr>
        <p:spPr>
          <a:xfrm>
            <a:off x="2362200" y="3505200"/>
            <a:ext cx="457200" cy="381000"/>
          </a:xfrm>
          <a:prstGeom prst="rect">
            <a:avLst/>
          </a:prstGeom>
          <a:solidFill>
            <a:srgbClr val="FFCC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a:t>
            </a:r>
            <a:endParaRPr lang="en-US" dirty="0">
              <a:solidFill>
                <a:srgbClr val="000000"/>
              </a:solidFill>
            </a:endParaRPr>
          </a:p>
        </p:txBody>
      </p:sp>
      <p:sp>
        <p:nvSpPr>
          <p:cNvPr id="13" name="Rectangle 12"/>
          <p:cNvSpPr/>
          <p:nvPr/>
        </p:nvSpPr>
        <p:spPr>
          <a:xfrm>
            <a:off x="2895600" y="4191000"/>
            <a:ext cx="457200" cy="381000"/>
          </a:xfrm>
          <a:prstGeom prst="rect">
            <a:avLst/>
          </a:prstGeom>
          <a:solidFill>
            <a:srgbClr val="FFCC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a:t>
            </a:r>
            <a:endParaRPr lang="en-US" dirty="0">
              <a:solidFill>
                <a:srgbClr val="000000"/>
              </a:solidFill>
            </a:endParaRPr>
          </a:p>
        </p:txBody>
      </p:sp>
      <p:sp>
        <p:nvSpPr>
          <p:cNvPr id="14" name="Rectangle 13"/>
          <p:cNvSpPr/>
          <p:nvPr/>
        </p:nvSpPr>
        <p:spPr>
          <a:xfrm>
            <a:off x="3429000" y="4876800"/>
            <a:ext cx="457200" cy="381000"/>
          </a:xfrm>
          <a:prstGeom prst="rect">
            <a:avLst/>
          </a:prstGeom>
          <a:solidFill>
            <a:srgbClr val="FFCC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a:t>
            </a:r>
            <a:endParaRPr lang="en-US" dirty="0">
              <a:solidFill>
                <a:srgbClr val="000000"/>
              </a:solidFill>
            </a:endParaRPr>
          </a:p>
        </p:txBody>
      </p:sp>
      <p:sp>
        <p:nvSpPr>
          <p:cNvPr id="16" name="Rectangle 15"/>
          <p:cNvSpPr/>
          <p:nvPr/>
        </p:nvSpPr>
        <p:spPr>
          <a:xfrm rot="16200000">
            <a:off x="-304800" y="3962400"/>
            <a:ext cx="2590800" cy="457200"/>
          </a:xfrm>
          <a:prstGeom prst="rect">
            <a:avLst/>
          </a:prstGeom>
          <a:solidFill>
            <a:srgbClr val="CCCCFE"/>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Data Pool</a:t>
            </a:r>
            <a:endParaRPr lang="en-US" sz="2400" dirty="0">
              <a:solidFill>
                <a:srgbClr val="000000"/>
              </a:solidFill>
            </a:endParaRPr>
          </a:p>
        </p:txBody>
      </p:sp>
      <p:cxnSp>
        <p:nvCxnSpPr>
          <p:cNvPr id="18" name="Straight Arrow Connector 17"/>
          <p:cNvCxnSpPr>
            <a:endCxn id="9" idx="1"/>
          </p:cNvCxnSpPr>
          <p:nvPr/>
        </p:nvCxnSpPr>
        <p:spPr>
          <a:xfrm flipV="1">
            <a:off x="1219200" y="3086100"/>
            <a:ext cx="609600"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0" idx="1"/>
          </p:cNvCxnSpPr>
          <p:nvPr/>
        </p:nvCxnSpPr>
        <p:spPr>
          <a:xfrm flipV="1">
            <a:off x="1219200" y="3695700"/>
            <a:ext cx="1143000"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3" idx="1"/>
          </p:cNvCxnSpPr>
          <p:nvPr/>
        </p:nvCxnSpPr>
        <p:spPr>
          <a:xfrm flipV="1">
            <a:off x="1219200" y="4381500"/>
            <a:ext cx="1676400"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4" idx="1"/>
          </p:cNvCxnSpPr>
          <p:nvPr/>
        </p:nvCxnSpPr>
        <p:spPr>
          <a:xfrm flipV="1">
            <a:off x="1219200" y="5067300"/>
            <a:ext cx="2209800" cy="381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9" idx="0"/>
          </p:cNvCxnSpPr>
          <p:nvPr/>
        </p:nvCxnSpPr>
        <p:spPr>
          <a:xfrm rot="5400000">
            <a:off x="1714500" y="2552700"/>
            <a:ext cx="6858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1943100" y="2857500"/>
            <a:ext cx="12954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13" idx="0"/>
          </p:cNvCxnSpPr>
          <p:nvPr/>
        </p:nvCxnSpPr>
        <p:spPr>
          <a:xfrm rot="5400000">
            <a:off x="2133600" y="3200400"/>
            <a:ext cx="19812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14" idx="0"/>
          </p:cNvCxnSpPr>
          <p:nvPr/>
        </p:nvCxnSpPr>
        <p:spPr>
          <a:xfrm rot="5400000">
            <a:off x="2324100" y="3543300"/>
            <a:ext cx="2667000" cy="15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143000"/>
          </a:xfrm>
        </p:spPr>
        <p:txBody>
          <a:bodyPr/>
          <a:lstStyle/>
          <a:p>
            <a:r>
              <a:rPr lang="en-US" dirty="0" smtClean="0"/>
              <a:t>Flynn* Taxonomy, 1966</a:t>
            </a:r>
            <a:endParaRPr lang="en-US" dirty="0"/>
          </a:p>
        </p:txBody>
      </p:sp>
      <p:sp>
        <p:nvSpPr>
          <p:cNvPr id="9" name="Content Placeholder 8"/>
          <p:cNvSpPr>
            <a:spLocks noGrp="1"/>
          </p:cNvSpPr>
          <p:nvPr>
            <p:ph idx="1"/>
          </p:nvPr>
        </p:nvSpPr>
        <p:spPr>
          <a:xfrm>
            <a:off x="457200" y="2976565"/>
            <a:ext cx="7543800" cy="3369735"/>
          </a:xfrm>
        </p:spPr>
        <p:txBody>
          <a:bodyPr>
            <a:normAutofit fontScale="70000" lnSpcReduction="20000"/>
          </a:bodyPr>
          <a:lstStyle/>
          <a:p>
            <a:r>
              <a:rPr lang="en-US" dirty="0" smtClean="0"/>
              <a:t>In 2012, SIMD and MIMD most common parallelism in architectures – usually both in same system!</a:t>
            </a:r>
          </a:p>
          <a:p>
            <a:r>
              <a:rPr lang="en-US" dirty="0" smtClean="0"/>
              <a:t>Most common parallel processing programming style: Single Program Multiple Data (“SPMD”)</a:t>
            </a:r>
          </a:p>
          <a:p>
            <a:pPr lvl="1"/>
            <a:r>
              <a:rPr lang="en-US" dirty="0" smtClean="0"/>
              <a:t>Single program that runs on all processors of a MIMD</a:t>
            </a:r>
          </a:p>
          <a:p>
            <a:pPr lvl="1"/>
            <a:r>
              <a:rPr lang="en-US" dirty="0" smtClean="0"/>
              <a:t>Cross-processor execution coordination through conditional expressions (thread parallelism after midterm )</a:t>
            </a:r>
          </a:p>
          <a:p>
            <a:r>
              <a:rPr lang="en-US" dirty="0" smtClean="0"/>
              <a:t>SIMD (aka hw-level </a:t>
            </a:r>
            <a:r>
              <a:rPr lang="en-US" i="1" dirty="0" smtClean="0"/>
              <a:t>data parallelism</a:t>
            </a:r>
            <a:r>
              <a:rPr lang="en-US" dirty="0" smtClean="0"/>
              <a:t>): specialized function units, for handling lock-step calculations involving arrays</a:t>
            </a:r>
          </a:p>
          <a:p>
            <a:pPr lvl="1"/>
            <a:r>
              <a:rPr lang="en-US" dirty="0" smtClean="0"/>
              <a:t>Scientific computing, signal processing, multimedia (audio/video processing)</a:t>
            </a:r>
            <a:endParaRPr lang="en-US" dirty="0"/>
          </a:p>
        </p:txBody>
      </p:sp>
      <p:sp>
        <p:nvSpPr>
          <p:cNvPr id="5" name="Date Placeholder 4"/>
          <p:cNvSpPr>
            <a:spLocks noGrp="1"/>
          </p:cNvSpPr>
          <p:nvPr>
            <p:ph type="dt" sz="half" idx="10"/>
          </p:nvPr>
        </p:nvSpPr>
        <p:spPr/>
        <p:txBody>
          <a:bodyPr/>
          <a:lstStyle/>
          <a:p>
            <a:fld id="{B91A921B-A341-064F-ADBC-392AD6F49F6D}" type="datetime1">
              <a:rPr lang="en-US" smtClean="0"/>
              <a:pPr/>
              <a:t>10/3/12</a:t>
            </a:fld>
            <a:endParaRPr lang="en-US"/>
          </a:p>
        </p:txBody>
      </p:sp>
      <p:sp>
        <p:nvSpPr>
          <p:cNvPr id="6" name="Footer Placeholder 5"/>
          <p:cNvSpPr>
            <a:spLocks noGrp="1"/>
          </p:cNvSpPr>
          <p:nvPr>
            <p:ph type="ftr" sz="quarter" idx="11"/>
          </p:nvPr>
        </p:nvSpPr>
        <p:spPr/>
        <p:txBody>
          <a:bodyPr/>
          <a:lstStyle/>
          <a:p>
            <a:r>
              <a:rPr lang="en-US" smtClean="0"/>
              <a:t>Fall 2012 -- Lecture #17</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13</a:t>
            </a:fld>
            <a:endParaRPr lang="en-US"/>
          </a:p>
        </p:txBody>
      </p:sp>
      <p:pic>
        <p:nvPicPr>
          <p:cNvPr id="11" name="Picture 4" descr="f07-06-P374493"/>
          <p:cNvPicPr>
            <a:picLocks noChangeAspect="1" noChangeArrowheads="1"/>
          </p:cNvPicPr>
          <p:nvPr/>
        </p:nvPicPr>
        <p:blipFill>
          <a:blip r:embed="rId2"/>
          <a:srcRect/>
          <a:stretch>
            <a:fillRect/>
          </a:stretch>
        </p:blipFill>
        <p:spPr bwMode="auto">
          <a:xfrm>
            <a:off x="0" y="956737"/>
            <a:ext cx="9158310" cy="2019829"/>
          </a:xfrm>
          <a:prstGeom prst="rect">
            <a:avLst/>
          </a:prstGeom>
          <a:noFill/>
          <a:ln w="9525">
            <a:noFill/>
            <a:miter lim="800000"/>
            <a:headEnd/>
            <a:tailEnd/>
          </a:ln>
        </p:spPr>
      </p:pic>
      <p:sp>
        <p:nvSpPr>
          <p:cNvPr id="10" name="Rectangle 9"/>
          <p:cNvSpPr/>
          <p:nvPr/>
        </p:nvSpPr>
        <p:spPr>
          <a:xfrm>
            <a:off x="5647266" y="1571096"/>
            <a:ext cx="3428997" cy="1346199"/>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529431" y="4812442"/>
            <a:ext cx="3044681" cy="2045558"/>
            <a:chOff x="6529431" y="4812442"/>
            <a:chExt cx="3044681" cy="2045558"/>
          </a:xfrm>
        </p:grpSpPr>
        <p:sp>
          <p:nvSpPr>
            <p:cNvPr id="12" name="TextBox 11"/>
            <p:cNvSpPr txBox="1"/>
            <p:nvPr/>
          </p:nvSpPr>
          <p:spPr>
            <a:xfrm>
              <a:off x="6529431" y="6019800"/>
              <a:ext cx="1776369" cy="646331"/>
            </a:xfrm>
            <a:prstGeom prst="rect">
              <a:avLst/>
            </a:prstGeom>
            <a:noFill/>
          </p:spPr>
          <p:txBody>
            <a:bodyPr wrap="square" rtlCol="0">
              <a:spAutoFit/>
            </a:bodyPr>
            <a:lstStyle/>
            <a:p>
              <a:r>
                <a:rPr lang="en-US" dirty="0" smtClean="0"/>
                <a:t>*Prof. Michael Flynn, Stanford</a:t>
              </a:r>
              <a:endParaRPr lang="en-US" dirty="0"/>
            </a:p>
          </p:txBody>
        </p:sp>
        <p:pic>
          <p:nvPicPr>
            <p:cNvPr id="13" name="Picture 12"/>
            <p:cNvPicPr>
              <a:picLocks noChangeAspect="1"/>
            </p:cNvPicPr>
            <p:nvPr/>
          </p:nvPicPr>
          <p:blipFill>
            <a:blip r:embed="rId3"/>
            <a:srcRect l="19636" t="5625"/>
            <a:stretch>
              <a:fillRect/>
            </a:stretch>
          </p:blipFill>
          <p:spPr>
            <a:xfrm>
              <a:off x="8077200" y="4812442"/>
              <a:ext cx="1496912" cy="204555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kinds of Data-Level Parallelism (DLP) </a:t>
            </a:r>
            <a:endParaRPr lang="en-US" dirty="0"/>
          </a:p>
        </p:txBody>
      </p:sp>
      <p:sp>
        <p:nvSpPr>
          <p:cNvPr id="3" name="Content Placeholder 2"/>
          <p:cNvSpPr>
            <a:spLocks noGrp="1"/>
          </p:cNvSpPr>
          <p:nvPr>
            <p:ph idx="1"/>
          </p:nvPr>
        </p:nvSpPr>
        <p:spPr/>
        <p:txBody>
          <a:bodyPr>
            <a:normAutofit/>
          </a:bodyPr>
          <a:lstStyle/>
          <a:p>
            <a:pPr lvl="1"/>
            <a:r>
              <a:rPr lang="en-US" dirty="0" smtClean="0"/>
              <a:t>Lots of data in memory that can be operated  on in parallel (e.g., adding together 2 arrays)</a:t>
            </a:r>
          </a:p>
          <a:p>
            <a:pPr lvl="1"/>
            <a:r>
              <a:rPr lang="en-US" dirty="0" smtClean="0"/>
              <a:t>Lots of data on many disks that can be operated on in parallel (e.g., searching for documents)</a:t>
            </a:r>
          </a:p>
          <a:p>
            <a:r>
              <a:rPr lang="en-US" dirty="0" smtClean="0"/>
              <a:t>2</a:t>
            </a:r>
            <a:r>
              <a:rPr lang="en-US" baseline="30000" dirty="0" smtClean="0"/>
              <a:t>nd</a:t>
            </a:r>
            <a:r>
              <a:rPr lang="en-US" dirty="0" smtClean="0"/>
              <a:t>/3</a:t>
            </a:r>
            <a:r>
              <a:rPr lang="en-US" baseline="30000" dirty="0" smtClean="0"/>
              <a:t>rd</a:t>
            </a:r>
            <a:r>
              <a:rPr lang="en-US" dirty="0" smtClean="0"/>
              <a:t> lecture (and 1</a:t>
            </a:r>
            <a:r>
              <a:rPr lang="en-US" baseline="30000" dirty="0" smtClean="0"/>
              <a:t>st</a:t>
            </a:r>
            <a:r>
              <a:rPr lang="en-US" dirty="0" smtClean="0"/>
              <a:t> project) did DLP across 10s of servers and disks using MapReduce</a:t>
            </a:r>
          </a:p>
          <a:p>
            <a:r>
              <a:rPr lang="en-US" dirty="0" smtClean="0"/>
              <a:t>Today’s lecture (and 3</a:t>
            </a:r>
            <a:r>
              <a:rPr lang="en-US" baseline="30000" dirty="0" smtClean="0"/>
              <a:t>rd</a:t>
            </a:r>
            <a:r>
              <a:rPr lang="en-US" dirty="0" smtClean="0"/>
              <a:t> project) does Data-Level Parallelism (DLP) in memory</a:t>
            </a:r>
          </a:p>
        </p:txBody>
      </p:sp>
      <p:sp>
        <p:nvSpPr>
          <p:cNvPr id="4" name="Date Placeholder 3"/>
          <p:cNvSpPr>
            <a:spLocks noGrp="1"/>
          </p:cNvSpPr>
          <p:nvPr>
            <p:ph type="dt" sz="half" idx="10"/>
          </p:nvPr>
        </p:nvSpPr>
        <p:spPr/>
        <p:txBody>
          <a:bodyPr/>
          <a:lstStyle/>
          <a:p>
            <a:fld id="{A442FA5C-C3EE-9644-B84B-D9EE915DD2AE}"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7714" name="Rectangle 2"/>
          <p:cNvSpPr>
            <a:spLocks noGrp="1" noChangeArrowheads="1"/>
          </p:cNvSpPr>
          <p:nvPr>
            <p:ph type="title"/>
          </p:nvPr>
        </p:nvSpPr>
        <p:spPr>
          <a:xfrm>
            <a:off x="457200" y="274638"/>
            <a:ext cx="8484766" cy="1143000"/>
          </a:xfrm>
        </p:spPr>
        <p:txBody>
          <a:bodyPr>
            <a:normAutofit fontScale="90000"/>
          </a:bodyPr>
          <a:lstStyle/>
          <a:p>
            <a:r>
              <a:rPr lang="en-US" dirty="0" smtClean="0"/>
              <a:t>Big Idea: Amdahl’s (Heartbreaking) </a:t>
            </a:r>
            <a:r>
              <a:rPr lang="en-US" dirty="0"/>
              <a:t>Law</a:t>
            </a:r>
          </a:p>
        </p:txBody>
      </p:sp>
      <p:sp>
        <p:nvSpPr>
          <p:cNvPr id="1907715" name="Rectangle 3"/>
          <p:cNvSpPr>
            <a:spLocks noGrp="1" noChangeArrowheads="1"/>
          </p:cNvSpPr>
          <p:nvPr>
            <p:ph type="body" idx="1"/>
          </p:nvPr>
        </p:nvSpPr>
        <p:spPr>
          <a:xfrm>
            <a:off x="533400" y="1354658"/>
            <a:ext cx="8153400" cy="415925"/>
          </a:xfrm>
        </p:spPr>
        <p:txBody>
          <a:bodyPr>
            <a:normAutofit fontScale="77500" lnSpcReduction="20000"/>
          </a:bodyPr>
          <a:lstStyle/>
          <a:p>
            <a:r>
              <a:rPr lang="en-US"/>
              <a:t>Speedup due to enhancement E is</a:t>
            </a:r>
          </a:p>
        </p:txBody>
      </p:sp>
      <p:grpSp>
        <p:nvGrpSpPr>
          <p:cNvPr id="2" name="Group 4"/>
          <p:cNvGrpSpPr>
            <a:grpSpLocks/>
          </p:cNvGrpSpPr>
          <p:nvPr/>
        </p:nvGrpSpPr>
        <p:grpSpPr bwMode="auto">
          <a:xfrm>
            <a:off x="1905000" y="1811858"/>
            <a:ext cx="5181600" cy="873125"/>
            <a:chOff x="336" y="960"/>
            <a:chExt cx="3264" cy="550"/>
          </a:xfrm>
        </p:grpSpPr>
        <p:sp>
          <p:nvSpPr>
            <p:cNvPr id="1907717" name="Rectangle 5"/>
            <p:cNvSpPr>
              <a:spLocks noChangeArrowheads="1"/>
            </p:cNvSpPr>
            <p:nvPr/>
          </p:nvSpPr>
          <p:spPr bwMode="auto">
            <a:xfrm>
              <a:off x="336" y="1104"/>
              <a:ext cx="3072" cy="265"/>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a:t>
              </a:r>
              <a:r>
                <a:rPr lang="en-US" sz="2400" dirty="0" smtClean="0">
                  <a:solidFill>
                    <a:schemeClr val="tx1"/>
                  </a:solidFill>
                </a:rPr>
                <a:t>     -</a:t>
              </a:r>
              <a:r>
                <a:rPr lang="en-US" sz="2400" dirty="0">
                  <a:solidFill>
                    <a:schemeClr val="tx1"/>
                  </a:solidFill>
                </a:rPr>
                <a:t>---------------------  </a:t>
              </a:r>
            </a:p>
          </p:txBody>
        </p:sp>
        <p:sp>
          <p:nvSpPr>
            <p:cNvPr id="1907718" name="Rectangle 6"/>
            <p:cNvSpPr>
              <a:spLocks noChangeArrowheads="1"/>
            </p:cNvSpPr>
            <p:nvPr/>
          </p:nvSpPr>
          <p:spPr bwMode="auto">
            <a:xfrm>
              <a:off x="1824" y="960"/>
              <a:ext cx="1776" cy="262"/>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a:solidFill>
                    <a:schemeClr val="tx1"/>
                  </a:solidFill>
                </a:rPr>
                <a:t>Exec time w/o E</a:t>
              </a:r>
            </a:p>
          </p:txBody>
        </p:sp>
        <p:sp>
          <p:nvSpPr>
            <p:cNvPr id="1907719" name="Rectangle 7"/>
            <p:cNvSpPr>
              <a:spLocks noChangeArrowheads="1"/>
            </p:cNvSpPr>
            <p:nvPr/>
          </p:nvSpPr>
          <p:spPr bwMode="auto">
            <a:xfrm>
              <a:off x="1824" y="1248"/>
              <a:ext cx="1728" cy="262"/>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a:solidFill>
                    <a:schemeClr val="tx1"/>
                  </a:solidFill>
                </a:rPr>
                <a:t>Exec time w/ E </a:t>
              </a:r>
            </a:p>
          </p:txBody>
        </p:sp>
      </p:grpSp>
      <p:sp>
        <p:nvSpPr>
          <p:cNvPr id="1907720" name="Rectangle 8"/>
          <p:cNvSpPr>
            <a:spLocks noChangeArrowheads="1"/>
          </p:cNvSpPr>
          <p:nvPr/>
        </p:nvSpPr>
        <p:spPr bwMode="auto">
          <a:xfrm>
            <a:off x="9207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1" name="Rectangle 9" descr="Light downward diagonal"/>
          <p:cNvSpPr>
            <a:spLocks noChangeArrowheads="1"/>
          </p:cNvSpPr>
          <p:nvPr/>
        </p:nvSpPr>
        <p:spPr bwMode="auto">
          <a:xfrm>
            <a:off x="1987550" y="4270896"/>
            <a:ext cx="10541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907722" name="Rectangle 10"/>
          <p:cNvSpPr>
            <a:spLocks noChangeArrowheads="1"/>
          </p:cNvSpPr>
          <p:nvPr/>
        </p:nvSpPr>
        <p:spPr bwMode="auto">
          <a:xfrm>
            <a:off x="30543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3" name="Rectangle 11"/>
          <p:cNvSpPr>
            <a:spLocks noChangeArrowheads="1"/>
          </p:cNvSpPr>
          <p:nvPr/>
        </p:nvSpPr>
        <p:spPr bwMode="auto">
          <a:xfrm>
            <a:off x="51879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4" name="Rectangle 12" descr="Light downward diagonal"/>
          <p:cNvSpPr>
            <a:spLocks noChangeArrowheads="1"/>
          </p:cNvSpPr>
          <p:nvPr/>
        </p:nvSpPr>
        <p:spPr bwMode="auto">
          <a:xfrm>
            <a:off x="6254750" y="4270896"/>
            <a:ext cx="5969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1907725" name="Rectangle 13"/>
          <p:cNvSpPr>
            <a:spLocks noChangeArrowheads="1"/>
          </p:cNvSpPr>
          <p:nvPr/>
        </p:nvSpPr>
        <p:spPr bwMode="auto">
          <a:xfrm>
            <a:off x="6864350" y="4270896"/>
            <a:ext cx="1054100" cy="368300"/>
          </a:xfrm>
          <a:prstGeom prst="rect">
            <a:avLst/>
          </a:prstGeom>
          <a:noFill/>
          <a:ln w="12700">
            <a:solidFill>
              <a:schemeClr val="tx1"/>
            </a:solidFill>
            <a:miter lim="800000"/>
            <a:headEnd/>
            <a:tailEnd/>
          </a:ln>
          <a:effectLst/>
        </p:spPr>
        <p:txBody>
          <a:bodyPr wrap="none" anchor="ctr"/>
          <a:lstStyle/>
          <a:p>
            <a:endParaRPr lang="en-US"/>
          </a:p>
        </p:txBody>
      </p:sp>
      <p:sp>
        <p:nvSpPr>
          <p:cNvPr id="1907726" name="Line 14"/>
          <p:cNvSpPr>
            <a:spLocks noChangeShapeType="1"/>
          </p:cNvSpPr>
          <p:nvPr/>
        </p:nvSpPr>
        <p:spPr bwMode="auto">
          <a:xfrm>
            <a:off x="4362450" y="4493146"/>
            <a:ext cx="495300" cy="0"/>
          </a:xfrm>
          <a:prstGeom prst="line">
            <a:avLst/>
          </a:prstGeom>
          <a:noFill/>
          <a:ln w="38100" cmpd="dbl">
            <a:solidFill>
              <a:schemeClr val="tx1"/>
            </a:solidFill>
            <a:round/>
            <a:headEnd/>
            <a:tailEnd type="triangle" w="med" len="med"/>
          </a:ln>
          <a:effectLst/>
        </p:spPr>
        <p:txBody>
          <a:bodyPr wrap="none" anchor="ctr"/>
          <a:lstStyle/>
          <a:p>
            <a:endParaRPr lang="en-US"/>
          </a:p>
        </p:txBody>
      </p:sp>
      <p:sp>
        <p:nvSpPr>
          <p:cNvPr id="1907730" name="Rectangle 18"/>
          <p:cNvSpPr>
            <a:spLocks noChangeArrowheads="1"/>
          </p:cNvSpPr>
          <p:nvPr/>
        </p:nvSpPr>
        <p:spPr bwMode="auto">
          <a:xfrm>
            <a:off x="533400" y="2802458"/>
            <a:ext cx="8153400" cy="1159292"/>
          </a:xfrm>
          <a:prstGeom prst="rect">
            <a:avLst/>
          </a:prstGeom>
          <a:noFill/>
          <a:ln w="12700">
            <a:noFill/>
            <a:miter lim="800000"/>
            <a:headEnd/>
            <a:tailEnd/>
          </a:ln>
          <a:effectLst/>
        </p:spPr>
        <p:txBody>
          <a:bodyPr lIns="63500" tIns="25400" rIns="63500" bIns="25400">
            <a:spAutoFit/>
          </a:bodyPr>
          <a:lstStyle/>
          <a:p>
            <a:pPr marL="287338" indent="-287338">
              <a:spcBef>
                <a:spcPct val="30000"/>
              </a:spcBef>
              <a:buSzPct val="100000"/>
              <a:buFont typeface="Arial"/>
              <a:buChar char="•"/>
            </a:pPr>
            <a:r>
              <a:rPr lang="en-US" sz="2400" dirty="0">
                <a:solidFill>
                  <a:schemeClr val="tx1"/>
                </a:solidFill>
              </a:rPr>
              <a:t>Suppose that enhancement E accelerates a fraction F   (F &lt;1) of the task by a factor S (S&gt;1) and the remainder of the task is unaffected</a:t>
            </a:r>
          </a:p>
        </p:txBody>
      </p:sp>
      <p:sp>
        <p:nvSpPr>
          <p:cNvPr id="1907731" name="Rectangle 19"/>
          <p:cNvSpPr>
            <a:spLocks noChangeArrowheads="1"/>
          </p:cNvSpPr>
          <p:nvPr/>
        </p:nvSpPr>
        <p:spPr bwMode="auto">
          <a:xfrm>
            <a:off x="533400" y="5393258"/>
            <a:ext cx="8153400" cy="420628"/>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smtClean="0">
                <a:solidFill>
                  <a:schemeClr val="tx1"/>
                </a:solidFill>
              </a:rPr>
              <a:t>Execution Time </a:t>
            </a:r>
            <a:r>
              <a:rPr lang="en-US" sz="2400" dirty="0" err="1">
                <a:solidFill>
                  <a:schemeClr val="tx1"/>
                </a:solidFill>
              </a:rPr>
              <a:t>w</a:t>
            </a:r>
            <a:r>
              <a:rPr lang="en-US" sz="2400" dirty="0">
                <a:solidFill>
                  <a:schemeClr val="tx1"/>
                </a:solidFill>
              </a:rPr>
              <a:t>/ E  </a:t>
            </a:r>
            <a:r>
              <a:rPr lang="en-US" sz="2400" dirty="0" smtClean="0">
                <a:solidFill>
                  <a:schemeClr val="tx1"/>
                </a:solidFill>
              </a:rPr>
              <a:t>=</a:t>
            </a:r>
            <a:endParaRPr lang="en-US" sz="2400" dirty="0">
              <a:solidFill>
                <a:schemeClr val="tx1"/>
              </a:solidFill>
            </a:endParaRPr>
          </a:p>
        </p:txBody>
      </p:sp>
      <p:sp>
        <p:nvSpPr>
          <p:cNvPr id="1907732" name="Rectangle 20"/>
          <p:cNvSpPr>
            <a:spLocks noChangeArrowheads="1"/>
          </p:cNvSpPr>
          <p:nvPr/>
        </p:nvSpPr>
        <p:spPr bwMode="auto">
          <a:xfrm>
            <a:off x="1591711" y="6002858"/>
            <a:ext cx="7416800" cy="420628"/>
          </a:xfrm>
          <a:prstGeom prst="rect">
            <a:avLst/>
          </a:prstGeom>
          <a:noFill/>
          <a:ln w="12700">
            <a:noFill/>
            <a:miter lim="800000"/>
            <a:headEnd/>
            <a:tailEnd/>
          </a:ln>
          <a:effectLst/>
        </p:spPr>
        <p:txBody>
          <a:bodyPr wrap="square"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a:t>
            </a:r>
            <a:r>
              <a:rPr lang="en-US" sz="2400" dirty="0" smtClean="0">
                <a:solidFill>
                  <a:schemeClr val="tx1"/>
                </a:solidFill>
              </a:rPr>
              <a:t>E  =</a:t>
            </a:r>
            <a:endParaRPr lang="en-US" sz="2400" dirty="0">
              <a:solidFill>
                <a:schemeClr val="tx1"/>
              </a:solidFill>
            </a:endParaRPr>
          </a:p>
        </p:txBody>
      </p:sp>
      <p:sp>
        <p:nvSpPr>
          <p:cNvPr id="1907733" name="Oval 21"/>
          <p:cNvSpPr>
            <a:spLocks noChangeArrowheads="1"/>
          </p:cNvSpPr>
          <p:nvPr/>
        </p:nvSpPr>
        <p:spPr bwMode="auto">
          <a:xfrm>
            <a:off x="6400800" y="5317058"/>
            <a:ext cx="152400" cy="76200"/>
          </a:xfrm>
          <a:prstGeom prst="ellipse">
            <a:avLst/>
          </a:prstGeom>
          <a:noFill/>
          <a:ln w="12700">
            <a:noFill/>
            <a:round/>
            <a:headEnd/>
            <a:tailEnd/>
          </a:ln>
          <a:effectLst/>
        </p:spPr>
        <p:txBody>
          <a:bodyPr wrap="none" anchor="ctr"/>
          <a:lstStyle/>
          <a:p>
            <a:endParaRPr lang="en-US"/>
          </a:p>
        </p:txBody>
      </p:sp>
      <p:sp>
        <p:nvSpPr>
          <p:cNvPr id="1907734" name="Oval 22"/>
          <p:cNvSpPr>
            <a:spLocks noChangeArrowheads="1"/>
          </p:cNvSpPr>
          <p:nvPr/>
        </p:nvSpPr>
        <p:spPr bwMode="auto">
          <a:xfrm>
            <a:off x="7315200" y="5317058"/>
            <a:ext cx="152400" cy="76200"/>
          </a:xfrm>
          <a:prstGeom prst="ellipse">
            <a:avLst/>
          </a:prstGeom>
          <a:noFill/>
          <a:ln w="12700">
            <a:noFill/>
            <a:round/>
            <a:headEnd/>
            <a:tailEnd/>
          </a:ln>
          <a:effectLst/>
        </p:spPr>
        <p:txBody>
          <a:bodyPr wrap="none" anchor="ctr"/>
          <a:lstStyle/>
          <a:p>
            <a:endParaRPr lang="en-US"/>
          </a:p>
        </p:txBody>
      </p:sp>
      <p:sp>
        <p:nvSpPr>
          <p:cNvPr id="23" name="Date Placeholder 22"/>
          <p:cNvSpPr>
            <a:spLocks noGrp="1"/>
          </p:cNvSpPr>
          <p:nvPr>
            <p:ph type="dt" sz="half" idx="10"/>
          </p:nvPr>
        </p:nvSpPr>
        <p:spPr/>
        <p:txBody>
          <a:bodyPr/>
          <a:lstStyle/>
          <a:p>
            <a:fld id="{9D8D9331-6ADF-AD4C-9E8D-31E7F04DDEF0}" type="datetime1">
              <a:rPr lang="en-US" smtClean="0"/>
              <a:pPr/>
              <a:t>10/3/12</a:t>
            </a:fld>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15</a:t>
            </a:fld>
            <a:endParaRPr lang="en-US" dirty="0"/>
          </a:p>
        </p:txBody>
      </p:sp>
      <p:sp>
        <p:nvSpPr>
          <p:cNvPr id="25" name="Footer Placeholder 24"/>
          <p:cNvSpPr>
            <a:spLocks noGrp="1"/>
          </p:cNvSpPr>
          <p:nvPr>
            <p:ph type="ftr" sz="quarter" idx="11"/>
          </p:nvPr>
        </p:nvSpPr>
        <p:spPr/>
        <p:txBody>
          <a:bodyPr/>
          <a:lstStyle/>
          <a:p>
            <a:r>
              <a:rPr lang="en-US" smtClean="0"/>
              <a:t>Spring 2012 -- Lecture #14</a:t>
            </a:r>
            <a:endParaRPr lang="en-US"/>
          </a:p>
        </p:txBody>
      </p:sp>
      <p:grpSp>
        <p:nvGrpSpPr>
          <p:cNvPr id="3" name="Group 26"/>
          <p:cNvGrpSpPr/>
          <p:nvPr/>
        </p:nvGrpSpPr>
        <p:grpSpPr>
          <a:xfrm>
            <a:off x="3589634" y="4639195"/>
            <a:ext cx="4843393" cy="1200405"/>
            <a:chOff x="3589634" y="4639195"/>
            <a:chExt cx="4843393" cy="1200405"/>
          </a:xfrm>
        </p:grpSpPr>
        <p:cxnSp>
          <p:nvCxnSpPr>
            <p:cNvPr id="46" name="Straight Arrow Connector 45"/>
            <p:cNvCxnSpPr>
              <a:stCxn id="1907725" idx="2"/>
            </p:cNvCxnSpPr>
            <p:nvPr/>
          </p:nvCxnSpPr>
          <p:spPr>
            <a:xfrm rot="5400000">
              <a:off x="6949654" y="5037400"/>
              <a:ext cx="839950" cy="4354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907723" idx="2"/>
            </p:cNvCxnSpPr>
            <p:nvPr/>
          </p:nvCxnSpPr>
          <p:spPr>
            <a:xfrm rot="16200000" flipH="1">
              <a:off x="6020741" y="4333454"/>
              <a:ext cx="839947" cy="1451429"/>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3589634" y="5377935"/>
              <a:ext cx="4843393" cy="461665"/>
            </a:xfrm>
            <a:prstGeom prst="rect">
              <a:avLst/>
            </a:prstGeom>
          </p:spPr>
          <p:txBody>
            <a:bodyPr wrap="none">
              <a:spAutoFit/>
            </a:bodyPr>
            <a:lstStyle/>
            <a:p>
              <a:pPr marL="287338" indent="-287338" algn="ctr">
                <a:spcBef>
                  <a:spcPct val="30000"/>
                </a:spcBef>
                <a:buClr>
                  <a:schemeClr val="accent1"/>
                </a:buClr>
                <a:buSzPct val="75000"/>
                <a:buFont typeface="Wingdings" pitchFamily="2" charset="2"/>
                <a:buNone/>
              </a:pPr>
              <a:r>
                <a:rPr lang="en-US" sz="2400" dirty="0" smtClean="0"/>
                <a:t>Execution Time w/o E  </a:t>
              </a:r>
              <a:r>
                <a:rPr lang="en-US" sz="2400" b="1" dirty="0" err="1" smtClean="0">
                  <a:sym typeface="Symbol" pitchFamily="18" charset="2"/>
                </a:rPr>
                <a:t></a:t>
              </a:r>
              <a:r>
                <a:rPr lang="en-US" sz="2400" dirty="0" smtClean="0"/>
                <a:t>  [ (1-F) + </a:t>
              </a:r>
              <a:r>
                <a:rPr lang="en-US" sz="2400" dirty="0" smtClean="0">
                  <a:solidFill>
                    <a:srgbClr val="FF0000"/>
                  </a:solidFill>
                </a:rPr>
                <a:t>F/S</a:t>
              </a:r>
              <a:r>
                <a:rPr lang="en-US" sz="2400" dirty="0" smtClean="0"/>
                <a:t>] </a:t>
              </a:r>
              <a:endParaRPr lang="en-US" sz="2400" dirty="0"/>
            </a:p>
          </p:txBody>
        </p:sp>
      </p:grpSp>
      <p:sp>
        <p:nvSpPr>
          <p:cNvPr id="28" name="Rectangle 27"/>
          <p:cNvSpPr/>
          <p:nvPr/>
        </p:nvSpPr>
        <p:spPr>
          <a:xfrm>
            <a:off x="3795677" y="5970601"/>
            <a:ext cx="2189271" cy="461665"/>
          </a:xfrm>
          <a:prstGeom prst="rect">
            <a:avLst/>
          </a:prstGeom>
        </p:spPr>
        <p:txBody>
          <a:bodyPr wrap="none">
            <a:spAutoFit/>
          </a:bodyPr>
          <a:lstStyle/>
          <a:p>
            <a:pPr marL="287338" indent="-287338">
              <a:spcBef>
                <a:spcPct val="30000"/>
              </a:spcBef>
              <a:buClr>
                <a:schemeClr val="accent1"/>
              </a:buClr>
              <a:buSzPct val="75000"/>
              <a:buFont typeface="Wingdings" pitchFamily="2" charset="2"/>
              <a:buNone/>
            </a:pPr>
            <a:r>
              <a:rPr lang="en-US" sz="2400" dirty="0" smtClean="0"/>
              <a:t>1 / [ (1-F) + F/S ]</a:t>
            </a:r>
            <a:endParaRPr lang="en-US" sz="2400" dirty="0"/>
          </a:p>
        </p:txBody>
      </p:sp>
      <p:grpSp>
        <p:nvGrpSpPr>
          <p:cNvPr id="4" name="Group 44"/>
          <p:cNvGrpSpPr/>
          <p:nvPr/>
        </p:nvGrpSpPr>
        <p:grpSpPr>
          <a:xfrm>
            <a:off x="2503714" y="4209143"/>
            <a:ext cx="6459764" cy="1279070"/>
            <a:chOff x="2503714" y="4209143"/>
            <a:chExt cx="6459764" cy="1279070"/>
          </a:xfrm>
        </p:grpSpPr>
        <p:grpSp>
          <p:nvGrpSpPr>
            <p:cNvPr id="5" name="Group 37"/>
            <p:cNvGrpSpPr/>
            <p:nvPr/>
          </p:nvGrpSpPr>
          <p:grpSpPr>
            <a:xfrm>
              <a:off x="7909378" y="4704510"/>
              <a:ext cx="1054100" cy="783703"/>
              <a:chOff x="7909378" y="4704510"/>
              <a:chExt cx="1054100" cy="783703"/>
            </a:xfrm>
          </p:grpSpPr>
          <p:sp>
            <p:nvSpPr>
              <p:cNvPr id="33" name="Rectangle 9" descr="Light downward diagonal"/>
              <p:cNvSpPr>
                <a:spLocks noChangeArrowheads="1"/>
              </p:cNvSpPr>
              <p:nvPr/>
            </p:nvSpPr>
            <p:spPr bwMode="auto">
              <a:xfrm>
                <a:off x="7909378" y="4704510"/>
                <a:ext cx="10541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sp>
            <p:nvSpPr>
              <p:cNvPr id="34" name="Rectangle 12" descr="Light downward diagonal"/>
              <p:cNvSpPr>
                <a:spLocks noChangeArrowheads="1"/>
              </p:cNvSpPr>
              <p:nvPr/>
            </p:nvSpPr>
            <p:spPr bwMode="auto">
              <a:xfrm>
                <a:off x="8185150" y="5067367"/>
                <a:ext cx="596900" cy="368300"/>
              </a:xfrm>
              <a:prstGeom prst="rect">
                <a:avLst/>
              </a:prstGeom>
              <a:pattFill prst="ltDnDiag">
                <a:fgClr>
                  <a:schemeClr val="accent1"/>
                </a:fgClr>
                <a:bgClr>
                  <a:schemeClr val="bg1"/>
                </a:bgClr>
              </a:pattFill>
              <a:ln w="12700">
                <a:solidFill>
                  <a:schemeClr val="tx1"/>
                </a:solidFill>
                <a:miter lim="800000"/>
                <a:headEnd/>
                <a:tailEnd/>
              </a:ln>
              <a:effectLst/>
            </p:spPr>
            <p:txBody>
              <a:bodyPr wrap="none" anchor="ctr"/>
              <a:lstStyle/>
              <a:p>
                <a:endParaRPr lang="en-US"/>
              </a:p>
            </p:txBody>
          </p:sp>
          <p:cxnSp>
            <p:nvCxnSpPr>
              <p:cNvPr id="36" name="Straight Arrow Connector 35"/>
              <p:cNvCxnSpPr/>
              <p:nvPr/>
            </p:nvCxnSpPr>
            <p:spPr>
              <a:xfrm rot="5400000">
                <a:off x="7901216" y="5225143"/>
                <a:ext cx="390071" cy="1360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0" name="Curved Connector 39"/>
            <p:cNvCxnSpPr>
              <a:endCxn id="33" idx="1"/>
            </p:cNvCxnSpPr>
            <p:nvPr/>
          </p:nvCxnSpPr>
          <p:spPr>
            <a:xfrm>
              <a:off x="2503714" y="4209143"/>
              <a:ext cx="5405664" cy="679517"/>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hape 41"/>
            <p:cNvCxnSpPr>
              <a:stCxn id="1907724" idx="0"/>
              <a:endCxn id="34" idx="2"/>
            </p:cNvCxnSpPr>
            <p:nvPr/>
          </p:nvCxnSpPr>
          <p:spPr>
            <a:xfrm rot="16200000" flipH="1">
              <a:off x="6936014" y="3888081"/>
              <a:ext cx="1164771" cy="1930400"/>
            </a:xfrm>
            <a:prstGeom prst="curvedConnector5">
              <a:avLst>
                <a:gd name="adj1" fmla="val -19626"/>
                <a:gd name="adj2" fmla="val 129887"/>
                <a:gd name="adj3" fmla="val 119626"/>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7714" name="Rectangle 2"/>
          <p:cNvSpPr>
            <a:spLocks noGrp="1" noChangeArrowheads="1"/>
          </p:cNvSpPr>
          <p:nvPr>
            <p:ph type="title"/>
          </p:nvPr>
        </p:nvSpPr>
        <p:spPr/>
        <p:txBody>
          <a:bodyPr/>
          <a:lstStyle/>
          <a:p>
            <a:r>
              <a:rPr lang="en-US" dirty="0" smtClean="0"/>
              <a:t>Big Idea: Amdahl’s </a:t>
            </a:r>
            <a:r>
              <a:rPr lang="en-US" dirty="0"/>
              <a:t>Law</a:t>
            </a:r>
          </a:p>
        </p:txBody>
      </p:sp>
      <p:sp>
        <p:nvSpPr>
          <p:cNvPr id="23" name="Date Placeholder 22"/>
          <p:cNvSpPr>
            <a:spLocks noGrp="1"/>
          </p:cNvSpPr>
          <p:nvPr>
            <p:ph type="dt" sz="half" idx="10"/>
          </p:nvPr>
        </p:nvSpPr>
        <p:spPr/>
        <p:txBody>
          <a:bodyPr/>
          <a:lstStyle/>
          <a:p>
            <a:fld id="{F2F12F5C-4491-B945-9F86-016B122D81E7}" type="datetime1">
              <a:rPr lang="en-US" smtClean="0"/>
              <a:pPr/>
              <a:t>10/3/12</a:t>
            </a:fld>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16</a:t>
            </a:fld>
            <a:endParaRPr lang="en-US" dirty="0"/>
          </a:p>
        </p:txBody>
      </p:sp>
      <p:sp>
        <p:nvSpPr>
          <p:cNvPr id="25" name="Footer Placeholder 24"/>
          <p:cNvSpPr>
            <a:spLocks noGrp="1"/>
          </p:cNvSpPr>
          <p:nvPr>
            <p:ph type="ftr" sz="quarter" idx="11"/>
          </p:nvPr>
        </p:nvSpPr>
        <p:spPr/>
        <p:txBody>
          <a:bodyPr/>
          <a:lstStyle/>
          <a:p>
            <a:r>
              <a:rPr lang="en-US" smtClean="0"/>
              <a:t>Fall 2012 -- Lecture #17</a:t>
            </a:r>
            <a:endParaRPr lang="en-US"/>
          </a:p>
        </p:txBody>
      </p:sp>
      <p:sp>
        <p:nvSpPr>
          <p:cNvPr id="26" name="Content Placeholder 25"/>
          <p:cNvSpPr>
            <a:spLocks noGrp="1"/>
          </p:cNvSpPr>
          <p:nvPr>
            <p:ph idx="1"/>
          </p:nvPr>
        </p:nvSpPr>
        <p:spPr>
          <a:xfrm>
            <a:off x="914391" y="1600200"/>
            <a:ext cx="8229600" cy="4140200"/>
          </a:xfrm>
        </p:spPr>
        <p:txBody>
          <a:bodyPr/>
          <a:lstStyle/>
          <a:p>
            <a:pPr>
              <a:buNone/>
            </a:pPr>
            <a:r>
              <a:rPr lang="en-US" dirty="0" smtClean="0"/>
              <a:t>Speedup  =</a:t>
            </a:r>
          </a:p>
          <a:p>
            <a:pPr>
              <a:buNone/>
            </a:pPr>
            <a:endParaRPr lang="en-US" dirty="0" smtClean="0"/>
          </a:p>
          <a:p>
            <a:pPr>
              <a:buNone/>
            </a:pPr>
            <a:endParaRPr lang="en-US" dirty="0" smtClean="0"/>
          </a:p>
          <a:p>
            <a:pPr>
              <a:buNone/>
            </a:pPr>
            <a:endParaRPr lang="en-US" dirty="0" smtClean="0"/>
          </a:p>
          <a:p>
            <a:pPr>
              <a:buNone/>
            </a:pPr>
            <a:r>
              <a:rPr lang="en-US" dirty="0" smtClean="0"/>
              <a:t>Example: the execution time of half of the program can be accelerated by a factor of 2.</a:t>
            </a:r>
            <a:br>
              <a:rPr lang="en-US" dirty="0" smtClean="0"/>
            </a:br>
            <a:r>
              <a:rPr lang="en-US" dirty="0" smtClean="0"/>
              <a:t>What is the program speed-up overall?</a:t>
            </a:r>
          </a:p>
          <a:p>
            <a:pPr>
              <a:buNone/>
            </a:pPr>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7714" name="Rectangle 2"/>
          <p:cNvSpPr>
            <a:spLocks noGrp="1" noChangeArrowheads="1"/>
          </p:cNvSpPr>
          <p:nvPr>
            <p:ph type="title"/>
          </p:nvPr>
        </p:nvSpPr>
        <p:spPr/>
        <p:txBody>
          <a:bodyPr/>
          <a:lstStyle/>
          <a:p>
            <a:r>
              <a:rPr lang="en-US" dirty="0" smtClean="0"/>
              <a:t>Big Idea: Amdahl’s </a:t>
            </a:r>
            <a:r>
              <a:rPr lang="en-US" dirty="0"/>
              <a:t>Law</a:t>
            </a:r>
          </a:p>
        </p:txBody>
      </p:sp>
      <p:sp>
        <p:nvSpPr>
          <p:cNvPr id="23" name="Date Placeholder 22"/>
          <p:cNvSpPr>
            <a:spLocks noGrp="1"/>
          </p:cNvSpPr>
          <p:nvPr>
            <p:ph type="dt" sz="half" idx="10"/>
          </p:nvPr>
        </p:nvSpPr>
        <p:spPr/>
        <p:txBody>
          <a:bodyPr/>
          <a:lstStyle/>
          <a:p>
            <a:fld id="{583A102A-3E6A-9A47-8D6E-1422316F6C7B}" type="datetime1">
              <a:rPr lang="en-US" smtClean="0"/>
              <a:pPr/>
              <a:t>10/3/12</a:t>
            </a:fld>
            <a:endParaRPr lang="en-US"/>
          </a:p>
        </p:txBody>
      </p:sp>
      <p:sp>
        <p:nvSpPr>
          <p:cNvPr id="24" name="Slide Number Placeholder 23"/>
          <p:cNvSpPr>
            <a:spLocks noGrp="1"/>
          </p:cNvSpPr>
          <p:nvPr>
            <p:ph type="sldNum" sz="quarter" idx="12"/>
          </p:nvPr>
        </p:nvSpPr>
        <p:spPr/>
        <p:txBody>
          <a:bodyPr/>
          <a:lstStyle/>
          <a:p>
            <a:fld id="{3CC63E4C-4642-794D-A2FD-70F6B81535F5}" type="slidenum">
              <a:rPr lang="en-US" smtClean="0"/>
              <a:pPr/>
              <a:t>17</a:t>
            </a:fld>
            <a:endParaRPr lang="en-US" dirty="0"/>
          </a:p>
        </p:txBody>
      </p:sp>
      <p:sp>
        <p:nvSpPr>
          <p:cNvPr id="25" name="Footer Placeholder 24"/>
          <p:cNvSpPr>
            <a:spLocks noGrp="1"/>
          </p:cNvSpPr>
          <p:nvPr>
            <p:ph type="ftr" sz="quarter" idx="11"/>
          </p:nvPr>
        </p:nvSpPr>
        <p:spPr/>
        <p:txBody>
          <a:bodyPr/>
          <a:lstStyle/>
          <a:p>
            <a:r>
              <a:rPr lang="en-US" smtClean="0"/>
              <a:t>Fall 2012 -- Lecture #17</a:t>
            </a:r>
            <a:endParaRPr lang="en-US"/>
          </a:p>
        </p:txBody>
      </p:sp>
      <p:sp>
        <p:nvSpPr>
          <p:cNvPr id="26" name="Content Placeholder 25"/>
          <p:cNvSpPr>
            <a:spLocks noGrp="1"/>
          </p:cNvSpPr>
          <p:nvPr>
            <p:ph idx="1"/>
          </p:nvPr>
        </p:nvSpPr>
        <p:spPr>
          <a:xfrm>
            <a:off x="914391" y="1600200"/>
            <a:ext cx="8229600" cy="4140200"/>
          </a:xfrm>
        </p:spPr>
        <p:txBody>
          <a:bodyPr/>
          <a:lstStyle/>
          <a:p>
            <a:pPr>
              <a:buNone/>
            </a:pPr>
            <a:r>
              <a:rPr lang="en-US" dirty="0" smtClean="0"/>
              <a:t>Speedup  =                       1</a:t>
            </a:r>
          </a:p>
          <a:p>
            <a:pPr>
              <a:buNone/>
            </a:pPr>
            <a:endParaRPr lang="en-US" dirty="0" smtClean="0"/>
          </a:p>
          <a:p>
            <a:pPr>
              <a:buNone/>
            </a:pPr>
            <a:endParaRPr lang="en-US" dirty="0" smtClean="0"/>
          </a:p>
          <a:p>
            <a:pPr>
              <a:buNone/>
            </a:pPr>
            <a:endParaRPr lang="en-US" dirty="0" smtClean="0"/>
          </a:p>
          <a:p>
            <a:pPr>
              <a:buNone/>
            </a:pPr>
            <a:r>
              <a:rPr lang="en-US" dirty="0" smtClean="0"/>
              <a:t>Example: the execution time of half of the program can be accelerated by a factor of 2.</a:t>
            </a:r>
            <a:br>
              <a:rPr lang="en-US" dirty="0" smtClean="0"/>
            </a:br>
            <a:r>
              <a:rPr lang="en-US" dirty="0" smtClean="0"/>
              <a:t>What is the program speed-up overall?</a:t>
            </a:r>
          </a:p>
          <a:p>
            <a:pPr>
              <a:buNone/>
            </a:pPr>
            <a:endParaRPr lang="en-US" dirty="0" smtClean="0"/>
          </a:p>
          <a:p>
            <a:pPr>
              <a:buNone/>
            </a:pPr>
            <a:endParaRPr lang="en-US" dirty="0"/>
          </a:p>
        </p:txBody>
      </p:sp>
      <p:cxnSp>
        <p:nvCxnSpPr>
          <p:cNvPr id="28" name="Straight Connector 27"/>
          <p:cNvCxnSpPr/>
          <p:nvPr/>
        </p:nvCxnSpPr>
        <p:spPr>
          <a:xfrm>
            <a:off x="3285061" y="2184400"/>
            <a:ext cx="3335866"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556001" y="2201335"/>
            <a:ext cx="2183611" cy="584776"/>
          </a:xfrm>
          <a:prstGeom prst="rect">
            <a:avLst/>
          </a:prstGeom>
          <a:noFill/>
        </p:spPr>
        <p:txBody>
          <a:bodyPr wrap="none" rtlCol="0">
            <a:spAutoFit/>
          </a:bodyPr>
          <a:lstStyle/>
          <a:p>
            <a:r>
              <a:rPr lang="en-US" sz="3200" dirty="0" smtClean="0"/>
              <a:t> (1 - F)   +   F</a:t>
            </a:r>
            <a:endParaRPr lang="en-US" sz="3200" dirty="0"/>
          </a:p>
        </p:txBody>
      </p:sp>
      <p:cxnSp>
        <p:nvCxnSpPr>
          <p:cNvPr id="30" name="Straight Connector 29"/>
          <p:cNvCxnSpPr/>
          <p:nvPr/>
        </p:nvCxnSpPr>
        <p:spPr>
          <a:xfrm>
            <a:off x="5283192" y="2743200"/>
            <a:ext cx="507999"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5341027" y="2634735"/>
            <a:ext cx="373219" cy="584776"/>
          </a:xfrm>
          <a:prstGeom prst="rect">
            <a:avLst/>
          </a:prstGeom>
        </p:spPr>
        <p:txBody>
          <a:bodyPr wrap="none">
            <a:spAutoFit/>
          </a:bodyPr>
          <a:lstStyle/>
          <a:p>
            <a:r>
              <a:rPr lang="en-US" sz="3200" dirty="0" smtClean="0"/>
              <a:t>S</a:t>
            </a:r>
            <a:endParaRPr lang="en-US" sz="3200" dirty="0"/>
          </a:p>
        </p:txBody>
      </p:sp>
      <p:sp>
        <p:nvSpPr>
          <p:cNvPr id="33" name="TextBox 32"/>
          <p:cNvSpPr txBox="1"/>
          <p:nvPr/>
        </p:nvSpPr>
        <p:spPr>
          <a:xfrm>
            <a:off x="1422399" y="2726268"/>
            <a:ext cx="1967205" cy="369332"/>
          </a:xfrm>
          <a:prstGeom prst="rect">
            <a:avLst/>
          </a:prstGeom>
          <a:noFill/>
        </p:spPr>
        <p:txBody>
          <a:bodyPr wrap="none" rtlCol="0">
            <a:spAutoFit/>
          </a:bodyPr>
          <a:lstStyle/>
          <a:p>
            <a:r>
              <a:rPr lang="en-US" dirty="0" smtClean="0"/>
              <a:t>Non-speed-up part</a:t>
            </a:r>
            <a:endParaRPr lang="en-US" dirty="0"/>
          </a:p>
        </p:txBody>
      </p:sp>
      <p:sp>
        <p:nvSpPr>
          <p:cNvPr id="34" name="TextBox 33"/>
          <p:cNvSpPr txBox="1"/>
          <p:nvPr/>
        </p:nvSpPr>
        <p:spPr>
          <a:xfrm>
            <a:off x="7027333" y="2777068"/>
            <a:ext cx="1518364" cy="369332"/>
          </a:xfrm>
          <a:prstGeom prst="rect">
            <a:avLst/>
          </a:prstGeom>
          <a:noFill/>
        </p:spPr>
        <p:txBody>
          <a:bodyPr wrap="none" rtlCol="0">
            <a:spAutoFit/>
          </a:bodyPr>
          <a:lstStyle/>
          <a:p>
            <a:r>
              <a:rPr lang="en-US" dirty="0" smtClean="0"/>
              <a:t>Speed-up part</a:t>
            </a:r>
            <a:endParaRPr lang="en-US" dirty="0"/>
          </a:p>
        </p:txBody>
      </p:sp>
      <p:grpSp>
        <p:nvGrpSpPr>
          <p:cNvPr id="2" name="Group 42"/>
          <p:cNvGrpSpPr/>
          <p:nvPr/>
        </p:nvGrpSpPr>
        <p:grpSpPr>
          <a:xfrm>
            <a:off x="2539990" y="5452533"/>
            <a:ext cx="988522" cy="1012799"/>
            <a:chOff x="3928533" y="5469466"/>
            <a:chExt cx="988522" cy="1012799"/>
          </a:xfrm>
        </p:grpSpPr>
        <p:sp>
          <p:nvSpPr>
            <p:cNvPr id="35" name="TextBox 34"/>
            <p:cNvSpPr txBox="1"/>
            <p:nvPr/>
          </p:nvSpPr>
          <p:spPr>
            <a:xfrm>
              <a:off x="4267199" y="5469466"/>
              <a:ext cx="301660" cy="369332"/>
            </a:xfrm>
            <a:prstGeom prst="rect">
              <a:avLst/>
            </a:prstGeom>
            <a:noFill/>
          </p:spPr>
          <p:txBody>
            <a:bodyPr wrap="none" rtlCol="0">
              <a:spAutoFit/>
            </a:bodyPr>
            <a:lstStyle/>
            <a:p>
              <a:r>
                <a:rPr lang="en-US" dirty="0" smtClean="0"/>
                <a:t>1</a:t>
              </a:r>
              <a:endParaRPr lang="en-US" dirty="0"/>
            </a:p>
          </p:txBody>
        </p:sp>
        <p:sp>
          <p:nvSpPr>
            <p:cNvPr id="36" name="TextBox 35"/>
            <p:cNvSpPr txBox="1"/>
            <p:nvPr/>
          </p:nvSpPr>
          <p:spPr>
            <a:xfrm>
              <a:off x="3928533" y="5808133"/>
              <a:ext cx="988522" cy="369332"/>
            </a:xfrm>
            <a:prstGeom prst="rect">
              <a:avLst/>
            </a:prstGeom>
            <a:noFill/>
          </p:spPr>
          <p:txBody>
            <a:bodyPr wrap="none" rtlCol="0">
              <a:spAutoFit/>
            </a:bodyPr>
            <a:lstStyle/>
            <a:p>
              <a:r>
                <a:rPr lang="en-US" dirty="0" smtClean="0"/>
                <a:t>0.5 + 0.5</a:t>
              </a:r>
              <a:endParaRPr lang="en-US" dirty="0"/>
            </a:p>
          </p:txBody>
        </p:sp>
        <p:cxnSp>
          <p:nvCxnSpPr>
            <p:cNvPr id="37" name="Straight Connector 36"/>
            <p:cNvCxnSpPr/>
            <p:nvPr/>
          </p:nvCxnSpPr>
          <p:spPr>
            <a:xfrm>
              <a:off x="3996261" y="5842000"/>
              <a:ext cx="84667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453461" y="6163733"/>
              <a:ext cx="44027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521199" y="6112933"/>
              <a:ext cx="301660" cy="369332"/>
            </a:xfrm>
            <a:prstGeom prst="rect">
              <a:avLst/>
            </a:prstGeom>
            <a:noFill/>
          </p:spPr>
          <p:txBody>
            <a:bodyPr wrap="none" rtlCol="0">
              <a:spAutoFit/>
            </a:bodyPr>
            <a:lstStyle/>
            <a:p>
              <a:r>
                <a:rPr lang="en-US" dirty="0" smtClean="0"/>
                <a:t>2</a:t>
              </a:r>
              <a:endParaRPr lang="en-US" dirty="0"/>
            </a:p>
          </p:txBody>
        </p:sp>
      </p:grpSp>
      <p:grpSp>
        <p:nvGrpSpPr>
          <p:cNvPr id="3" name="Group 44"/>
          <p:cNvGrpSpPr/>
          <p:nvPr/>
        </p:nvGrpSpPr>
        <p:grpSpPr>
          <a:xfrm>
            <a:off x="3979323" y="5469466"/>
            <a:ext cx="1105516" cy="707999"/>
            <a:chOff x="3928533" y="5469466"/>
            <a:chExt cx="1105516" cy="707999"/>
          </a:xfrm>
        </p:grpSpPr>
        <p:sp>
          <p:nvSpPr>
            <p:cNvPr id="48" name="TextBox 47"/>
            <p:cNvSpPr txBox="1"/>
            <p:nvPr/>
          </p:nvSpPr>
          <p:spPr>
            <a:xfrm>
              <a:off x="4267199" y="5469466"/>
              <a:ext cx="301660" cy="369332"/>
            </a:xfrm>
            <a:prstGeom prst="rect">
              <a:avLst/>
            </a:prstGeom>
            <a:noFill/>
          </p:spPr>
          <p:txBody>
            <a:bodyPr wrap="none" rtlCol="0">
              <a:spAutoFit/>
            </a:bodyPr>
            <a:lstStyle/>
            <a:p>
              <a:r>
                <a:rPr lang="en-US" dirty="0" smtClean="0"/>
                <a:t>1</a:t>
              </a:r>
              <a:endParaRPr lang="en-US" dirty="0"/>
            </a:p>
          </p:txBody>
        </p:sp>
        <p:sp>
          <p:nvSpPr>
            <p:cNvPr id="49" name="TextBox 48"/>
            <p:cNvSpPr txBox="1"/>
            <p:nvPr/>
          </p:nvSpPr>
          <p:spPr>
            <a:xfrm>
              <a:off x="3928533" y="5808133"/>
              <a:ext cx="1105516" cy="369332"/>
            </a:xfrm>
            <a:prstGeom prst="rect">
              <a:avLst/>
            </a:prstGeom>
            <a:noFill/>
          </p:spPr>
          <p:txBody>
            <a:bodyPr wrap="none" rtlCol="0">
              <a:spAutoFit/>
            </a:bodyPr>
            <a:lstStyle/>
            <a:p>
              <a:r>
                <a:rPr lang="en-US" dirty="0" smtClean="0"/>
                <a:t>0.5 + 0.25</a:t>
              </a:r>
              <a:endParaRPr lang="en-US" dirty="0"/>
            </a:p>
          </p:txBody>
        </p:sp>
        <p:cxnSp>
          <p:nvCxnSpPr>
            <p:cNvPr id="50" name="Straight Connector 49"/>
            <p:cNvCxnSpPr/>
            <p:nvPr/>
          </p:nvCxnSpPr>
          <p:spPr>
            <a:xfrm>
              <a:off x="4030127" y="5842000"/>
              <a:ext cx="84667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3640657" y="5621868"/>
            <a:ext cx="299631" cy="369332"/>
          </a:xfrm>
          <a:prstGeom prst="rect">
            <a:avLst/>
          </a:prstGeom>
          <a:noFill/>
        </p:spPr>
        <p:txBody>
          <a:bodyPr wrap="none" rtlCol="0">
            <a:spAutoFit/>
          </a:bodyPr>
          <a:lstStyle/>
          <a:p>
            <a:r>
              <a:rPr lang="en-US" dirty="0" smtClean="0"/>
              <a:t>=</a:t>
            </a:r>
            <a:endParaRPr lang="en-US" dirty="0"/>
          </a:p>
        </p:txBody>
      </p:sp>
      <p:sp>
        <p:nvSpPr>
          <p:cNvPr id="54" name="TextBox 53"/>
          <p:cNvSpPr txBox="1"/>
          <p:nvPr/>
        </p:nvSpPr>
        <p:spPr>
          <a:xfrm>
            <a:off x="5096923" y="5638801"/>
            <a:ext cx="299631" cy="369332"/>
          </a:xfrm>
          <a:prstGeom prst="rect">
            <a:avLst/>
          </a:prstGeom>
          <a:noFill/>
        </p:spPr>
        <p:txBody>
          <a:bodyPr wrap="none" rtlCol="0">
            <a:spAutoFit/>
          </a:bodyPr>
          <a:lstStyle/>
          <a:p>
            <a:r>
              <a:rPr lang="en-US" dirty="0" smtClean="0"/>
              <a:t>=</a:t>
            </a:r>
            <a:endParaRPr lang="en-US" dirty="0"/>
          </a:p>
        </p:txBody>
      </p:sp>
      <p:sp>
        <p:nvSpPr>
          <p:cNvPr id="55" name="TextBox 54"/>
          <p:cNvSpPr txBox="1"/>
          <p:nvPr/>
        </p:nvSpPr>
        <p:spPr>
          <a:xfrm>
            <a:off x="5587990" y="5672667"/>
            <a:ext cx="593920" cy="369332"/>
          </a:xfrm>
          <a:prstGeom prst="rect">
            <a:avLst/>
          </a:prstGeom>
          <a:noFill/>
        </p:spPr>
        <p:txBody>
          <a:bodyPr wrap="none" rtlCol="0">
            <a:spAutoFit/>
          </a:bodyPr>
          <a:lstStyle/>
          <a:p>
            <a:r>
              <a:rPr lang="en-US" dirty="0" smtClean="0"/>
              <a:t>1.33</a:t>
            </a:r>
            <a:endParaRPr lang="en-US" dirty="0"/>
          </a:p>
        </p:txBody>
      </p:sp>
      <p:cxnSp>
        <p:nvCxnSpPr>
          <p:cNvPr id="57" name="Straight Arrow Connector 56"/>
          <p:cNvCxnSpPr/>
          <p:nvPr/>
        </p:nvCxnSpPr>
        <p:spPr>
          <a:xfrm flipV="1">
            <a:off x="3403600" y="2760133"/>
            <a:ext cx="795867" cy="152401"/>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34" idx="1"/>
          </p:cNvCxnSpPr>
          <p:nvPr/>
        </p:nvCxnSpPr>
        <p:spPr>
          <a:xfrm rot="10800000">
            <a:off x="5808133" y="2590800"/>
            <a:ext cx="1219200" cy="370934"/>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304800" y="1295400"/>
            <a:ext cx="8686800" cy="4870760"/>
          </a:xfrm>
        </p:spPr>
        <p:txBody>
          <a:bodyPr>
            <a:normAutofit/>
          </a:bodyPr>
          <a:lstStyle/>
          <a:p>
            <a:r>
              <a:rPr lang="en-US" dirty="0" smtClean="0"/>
              <a:t>Lab #6 posted</a:t>
            </a:r>
          </a:p>
          <a:p>
            <a:r>
              <a:rPr lang="en-US" dirty="0" smtClean="0"/>
              <a:t>Midterm Tuesday Oct 9, 8PM:</a:t>
            </a:r>
          </a:p>
          <a:p>
            <a:pPr lvl="1"/>
            <a:r>
              <a:rPr lang="en-US" dirty="0" smtClean="0"/>
              <a:t>Two rooms: 1 Pimentel and 2050 LSB</a:t>
            </a:r>
          </a:p>
          <a:p>
            <a:pPr lvl="1"/>
            <a:r>
              <a:rPr lang="en-US" dirty="0" smtClean="0"/>
              <a:t>Check your room assignment!</a:t>
            </a:r>
          </a:p>
          <a:p>
            <a:pPr lvl="1"/>
            <a:r>
              <a:rPr lang="en-US" dirty="0" smtClean="0"/>
              <a:t>Covers everything through lecture today</a:t>
            </a:r>
          </a:p>
          <a:p>
            <a:pPr lvl="1"/>
            <a:r>
              <a:rPr lang="en-US" dirty="0" smtClean="0"/>
              <a:t>Closed book, can bring one sheet notes, both sides</a:t>
            </a:r>
          </a:p>
          <a:p>
            <a:pPr lvl="1"/>
            <a:r>
              <a:rPr lang="en-US" dirty="0" smtClean="0"/>
              <a:t>Copy of Green card will be supplied</a:t>
            </a:r>
          </a:p>
          <a:p>
            <a:pPr lvl="1"/>
            <a:r>
              <a:rPr lang="en-US" dirty="0" smtClean="0"/>
              <a:t>No phones, calculators, …; just bring pencils &amp; eraser</a:t>
            </a:r>
          </a:p>
          <a:p>
            <a:pPr lvl="1"/>
            <a:r>
              <a:rPr lang="en-US" dirty="0" smtClean="0"/>
              <a:t>TA Review: Sun. Oct. 7, 3-5pm, 2050 VLSB</a:t>
            </a:r>
          </a:p>
        </p:txBody>
      </p:sp>
      <p:sp>
        <p:nvSpPr>
          <p:cNvPr id="4" name="Date Placeholder 3"/>
          <p:cNvSpPr>
            <a:spLocks noGrp="1"/>
          </p:cNvSpPr>
          <p:nvPr>
            <p:ph type="dt" sz="half" idx="10"/>
          </p:nvPr>
        </p:nvSpPr>
        <p:spPr/>
        <p:txBody>
          <a:bodyPr/>
          <a:lstStyle/>
          <a:p>
            <a:fld id="{1FD5EF19-E55F-1A4B-9572-35B1ED6D8FA3}"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rcRect l="1011" t="1431" r="2022" b="1431"/>
          <a:stretch>
            <a:fillRect/>
          </a:stretch>
        </p:blipFill>
        <p:spPr>
          <a:xfrm>
            <a:off x="0" y="533401"/>
            <a:ext cx="6244969" cy="4419600"/>
          </a:xfrm>
          <a:prstGeom prst="rect">
            <a:avLst/>
          </a:prstGeom>
        </p:spPr>
      </p:pic>
      <p:sp>
        <p:nvSpPr>
          <p:cNvPr id="4" name="Date Placeholder 3"/>
          <p:cNvSpPr>
            <a:spLocks noGrp="1"/>
          </p:cNvSpPr>
          <p:nvPr>
            <p:ph type="dt" sz="half" idx="10"/>
          </p:nvPr>
        </p:nvSpPr>
        <p:spPr/>
        <p:txBody>
          <a:bodyPr/>
          <a:lstStyle/>
          <a:p>
            <a:fld id="{C8F595CC-56EF-E642-A833-AE430E05ED1B}"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
        <p:nvSpPr>
          <p:cNvPr id="2" name="Title 1"/>
          <p:cNvSpPr>
            <a:spLocks noGrp="1"/>
          </p:cNvSpPr>
          <p:nvPr>
            <p:ph type="title" idx="4294967295"/>
          </p:nvPr>
        </p:nvSpPr>
        <p:spPr>
          <a:xfrm>
            <a:off x="533400" y="-228600"/>
            <a:ext cx="8229600" cy="1143000"/>
          </a:xfrm>
        </p:spPr>
        <p:txBody>
          <a:bodyPr/>
          <a:lstStyle/>
          <a:p>
            <a:r>
              <a:rPr lang="en-US" dirty="0" smtClean="0"/>
              <a:t>CS61C in the News</a:t>
            </a:r>
            <a:endParaRPr lang="en-US" dirty="0"/>
          </a:p>
        </p:txBody>
      </p:sp>
      <p:sp>
        <p:nvSpPr>
          <p:cNvPr id="10" name="TextBox 9"/>
          <p:cNvSpPr txBox="1"/>
          <p:nvPr/>
        </p:nvSpPr>
        <p:spPr>
          <a:xfrm>
            <a:off x="6248400" y="609600"/>
            <a:ext cx="2895600" cy="5509201"/>
          </a:xfrm>
          <a:prstGeom prst="rect">
            <a:avLst/>
          </a:prstGeom>
          <a:noFill/>
        </p:spPr>
        <p:txBody>
          <a:bodyPr wrap="square" rtlCol="0">
            <a:spAutoFit/>
          </a:bodyPr>
          <a:lstStyle/>
          <a:p>
            <a:r>
              <a:rPr lang="en-US" sz="1600" i="1" dirty="0" smtClean="0"/>
              <a:t>‘Busy </a:t>
            </a:r>
            <a:r>
              <a:rPr lang="en-US" sz="1600" i="1" dirty="0" smtClean="0"/>
              <a:t>recruiter Nathan </a:t>
            </a:r>
            <a:r>
              <a:rPr lang="en-US" sz="1600" i="1" dirty="0" err="1" smtClean="0"/>
              <a:t>Ollestad</a:t>
            </a:r>
            <a:r>
              <a:rPr lang="en-US" sz="1600" i="1" dirty="0" smtClean="0"/>
              <a:t>, director of technology practice at </a:t>
            </a:r>
            <a:r>
              <a:rPr lang="en-US" sz="1600" i="1" dirty="0" err="1" smtClean="0"/>
              <a:t>Greythorne</a:t>
            </a:r>
            <a:r>
              <a:rPr lang="en-US" sz="1600" i="1" dirty="0" smtClean="0"/>
              <a:t>, lists his phone number prominently on LinkedIn. When called by a stranger, he answers right away</a:t>
            </a:r>
            <a:r>
              <a:rPr lang="en-US" sz="1600" i="1" dirty="0" smtClean="0"/>
              <a:t>. He </a:t>
            </a:r>
            <a:r>
              <a:rPr lang="en-US" sz="1600" i="1" dirty="0" smtClean="0"/>
              <a:t>has to. No matter how consumed with work he is, </a:t>
            </a:r>
            <a:r>
              <a:rPr lang="en-US" sz="1600" i="1" dirty="0" err="1" smtClean="0"/>
              <a:t>Ollestad</a:t>
            </a:r>
            <a:r>
              <a:rPr lang="en-US" sz="1600" i="1" dirty="0" smtClean="0"/>
              <a:t> can’t miss a chance to grab precious engineering talent that might be on the other end of the phone line. Grab it, hold onto it, and find the company with just the right perks, incentives, and stimulating projects to entice a talented candidate to sign employment papers</a:t>
            </a:r>
            <a:r>
              <a:rPr lang="en-US" sz="1600" i="1" dirty="0" smtClean="0"/>
              <a:t>. It’s </a:t>
            </a:r>
            <a:r>
              <a:rPr lang="en-US" sz="1600" i="1" dirty="0" smtClean="0"/>
              <a:t>not easy. “The industry we’re in now is unlike any I’ve ever been in. It’s the most competitive market I’ve ever </a:t>
            </a:r>
            <a:r>
              <a:rPr lang="en-US" sz="1600" i="1" dirty="0" smtClean="0"/>
              <a:t>seen…,</a:t>
            </a:r>
            <a:r>
              <a:rPr lang="en-US" sz="1600" i="1" dirty="0" smtClean="0"/>
              <a:t>” he says</a:t>
            </a:r>
            <a:r>
              <a:rPr lang="en-US" sz="1600" i="1" dirty="0" smtClean="0"/>
              <a:t>.’</a:t>
            </a:r>
          </a:p>
          <a:p>
            <a:r>
              <a:rPr lang="en-US" sz="1600" i="1" dirty="0" err="1" smtClean="0"/>
              <a:t>Smartbear</a:t>
            </a:r>
            <a:r>
              <a:rPr lang="en-US" sz="1600" i="1" dirty="0" smtClean="0"/>
              <a:t> October 2012</a:t>
            </a:r>
            <a:endParaRPr lang="en-US" sz="1600" i="1" dirty="0"/>
          </a:p>
        </p:txBody>
      </p:sp>
      <p:sp>
        <p:nvSpPr>
          <p:cNvPr id="11" name="TextBox 10"/>
          <p:cNvSpPr txBox="1"/>
          <p:nvPr/>
        </p:nvSpPr>
        <p:spPr>
          <a:xfrm>
            <a:off x="228600" y="5181600"/>
            <a:ext cx="5676404" cy="923330"/>
          </a:xfrm>
          <a:prstGeom prst="rect">
            <a:avLst/>
          </a:prstGeom>
          <a:noFill/>
        </p:spPr>
        <p:txBody>
          <a:bodyPr wrap="none" rtlCol="0">
            <a:spAutoFit/>
          </a:bodyPr>
          <a:lstStyle/>
          <a:p>
            <a:r>
              <a:rPr lang="en-US" dirty="0" smtClean="0"/>
              <a:t>“Computer </a:t>
            </a:r>
            <a:r>
              <a:rPr lang="en-US" dirty="0" smtClean="0"/>
              <a:t>Science is the most popular major at Stanford</a:t>
            </a:r>
            <a:r>
              <a:rPr lang="en-US" dirty="0" smtClean="0"/>
              <a:t>.”</a:t>
            </a:r>
          </a:p>
          <a:p>
            <a:r>
              <a:rPr lang="en-US" dirty="0" smtClean="0"/>
              <a:t>“45% of MIT undergrads enrolled in EECS.”</a:t>
            </a:r>
          </a:p>
          <a:p>
            <a:r>
              <a:rPr lang="en-US" dirty="0" smtClean="0"/>
              <a:t>Also now probably most popular major at UCB.</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Although caches are software-invisible, a “cache-aware” performance programmer can improve performance by large factors by changing order of memory accesses</a:t>
            </a:r>
          </a:p>
          <a:p>
            <a:r>
              <a:rPr lang="en-US" dirty="0" smtClean="0"/>
              <a:t>Three C’s of cache misses</a:t>
            </a:r>
          </a:p>
          <a:p>
            <a:pPr lvl="1"/>
            <a:r>
              <a:rPr lang="en-US" dirty="0" smtClean="0"/>
              <a:t>Compulsory</a:t>
            </a:r>
          </a:p>
          <a:p>
            <a:pPr lvl="1"/>
            <a:r>
              <a:rPr lang="en-US" dirty="0" smtClean="0"/>
              <a:t>Capacity</a:t>
            </a:r>
          </a:p>
          <a:p>
            <a:pPr lvl="1"/>
            <a:r>
              <a:rPr lang="en-US" dirty="0" smtClean="0"/>
              <a:t>Conflict</a:t>
            </a:r>
            <a:endParaRPr lang="en-US" dirty="0"/>
          </a:p>
        </p:txBody>
      </p:sp>
      <p:sp>
        <p:nvSpPr>
          <p:cNvPr id="4" name="Date Placeholder 3"/>
          <p:cNvSpPr>
            <a:spLocks noGrp="1"/>
          </p:cNvSpPr>
          <p:nvPr>
            <p:ph type="dt" sz="half" idx="10"/>
          </p:nvPr>
        </p:nvSpPr>
        <p:spPr/>
        <p:txBody>
          <a:bodyPr/>
          <a:lstStyle/>
          <a:p>
            <a:fld id="{A1338838-D9B4-5B4D-9937-931FE44A5D6F}"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#16</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1894402" name="Rectangle 2"/>
          <p:cNvSpPr>
            <a:spLocks noGrp="1" noChangeArrowheads="1"/>
          </p:cNvSpPr>
          <p:nvPr>
            <p:ph type="title"/>
          </p:nvPr>
        </p:nvSpPr>
        <p:spPr>
          <a:xfrm>
            <a:off x="457200" y="3710"/>
            <a:ext cx="8229600" cy="1143000"/>
          </a:xfrm>
        </p:spPr>
        <p:txBody>
          <a:bodyPr/>
          <a:lstStyle/>
          <a:p>
            <a:r>
              <a:rPr lang="en-US" dirty="0" smtClean="0"/>
              <a:t>Example #1: Amdahl’s Law</a:t>
            </a:r>
            <a:endParaRPr lang="en-US" dirty="0"/>
          </a:p>
        </p:txBody>
      </p:sp>
      <p:sp>
        <p:nvSpPr>
          <p:cNvPr id="1894403" name="Rectangle 3"/>
          <p:cNvSpPr>
            <a:spLocks noGrp="1" noChangeArrowheads="1"/>
          </p:cNvSpPr>
          <p:nvPr>
            <p:ph type="body" idx="1"/>
          </p:nvPr>
        </p:nvSpPr>
        <p:spPr>
          <a:xfrm>
            <a:off x="457200" y="1600200"/>
            <a:ext cx="8229600" cy="4919133"/>
          </a:xfrm>
        </p:spPr>
        <p:txBody>
          <a:bodyPr>
            <a:normAutofit fontScale="77500" lnSpcReduction="20000"/>
          </a:bodyPr>
          <a:lstStyle/>
          <a:p>
            <a:r>
              <a:rPr lang="en-US" dirty="0" smtClean="0"/>
              <a:t>Consider an enhancement which runs 20 times faster but which is only usable 25% of the time.</a:t>
            </a:r>
          </a:p>
          <a:p>
            <a:pPr>
              <a:buNone/>
            </a:pPr>
            <a:r>
              <a:rPr lang="en-US" dirty="0" smtClean="0"/>
              <a:t>			Speedup </a:t>
            </a:r>
            <a:r>
              <a:rPr lang="en-US" dirty="0" err="1" smtClean="0"/>
              <a:t>w</a:t>
            </a:r>
            <a:r>
              <a:rPr lang="en-US" dirty="0" smtClean="0"/>
              <a:t>/ E  =  </a:t>
            </a:r>
            <a:br>
              <a:rPr lang="en-US" dirty="0" smtClean="0"/>
            </a:br>
            <a:r>
              <a:rPr lang="en-US" dirty="0" smtClean="0"/>
              <a:t> </a:t>
            </a:r>
          </a:p>
          <a:p>
            <a:r>
              <a:rPr lang="en-US" dirty="0" smtClean="0"/>
              <a:t>What if its usable only 15% of the time?</a:t>
            </a:r>
          </a:p>
          <a:p>
            <a:pPr>
              <a:buNone/>
            </a:pPr>
            <a:r>
              <a:rPr lang="en-US" dirty="0" smtClean="0"/>
              <a:t>			Speedup </a:t>
            </a:r>
            <a:r>
              <a:rPr lang="en-US" dirty="0" err="1" smtClean="0"/>
              <a:t>w</a:t>
            </a:r>
            <a:r>
              <a:rPr lang="en-US" dirty="0" smtClean="0"/>
              <a:t>/ E  =  </a:t>
            </a:r>
            <a:br>
              <a:rPr lang="en-US" dirty="0" smtClean="0"/>
            </a:br>
            <a:r>
              <a:rPr lang="en-US" dirty="0" smtClean="0"/>
              <a:t> </a:t>
            </a:r>
          </a:p>
          <a:p>
            <a:r>
              <a:rPr lang="en-US" dirty="0" smtClean="0"/>
              <a:t>Amdahl’s Law tells us that to achieve linear speedup with 100 processors, none of the original computation can be scalar!</a:t>
            </a:r>
          </a:p>
          <a:p>
            <a:r>
              <a:rPr lang="en-US" dirty="0" smtClean="0"/>
              <a:t>To get a speedup of 90 from 100 processors, the percentage of the original program that could be scalar would have to be 0.1% or less</a:t>
            </a:r>
          </a:p>
          <a:p>
            <a:pPr>
              <a:buNone/>
            </a:pPr>
            <a:r>
              <a:rPr lang="en-US" dirty="0" smtClean="0"/>
              <a:t>			Speedup </a:t>
            </a:r>
            <a:r>
              <a:rPr lang="en-US" dirty="0" err="1" smtClean="0"/>
              <a:t>w</a:t>
            </a:r>
            <a:r>
              <a:rPr lang="en-US" dirty="0" smtClean="0"/>
              <a:t>/ E  = </a:t>
            </a:r>
            <a:endParaRPr lang="en-US" dirty="0"/>
          </a:p>
        </p:txBody>
      </p:sp>
      <p:sp>
        <p:nvSpPr>
          <p:cNvPr id="5" name="Date Placeholder 4"/>
          <p:cNvSpPr>
            <a:spLocks noGrp="1"/>
          </p:cNvSpPr>
          <p:nvPr>
            <p:ph type="dt" sz="half" idx="10"/>
          </p:nvPr>
        </p:nvSpPr>
        <p:spPr/>
        <p:txBody>
          <a:bodyPr/>
          <a:lstStyle/>
          <a:p>
            <a:fld id="{D3E15857-E4AF-2E46-8635-B45E21B70B35}" type="datetime1">
              <a:rPr lang="en-US" smtClean="0"/>
              <a:pPr/>
              <a:t>10/3/12</a:t>
            </a:fld>
            <a:endParaRPr lang="en-US"/>
          </a:p>
        </p:txBody>
      </p:sp>
      <p:sp>
        <p:nvSpPr>
          <p:cNvPr id="7" name="Footer Placeholder 6"/>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
        <p:nvSpPr>
          <p:cNvPr id="1894405" name="Rectangle 5"/>
          <p:cNvSpPr>
            <a:spLocks noChangeArrowheads="1"/>
          </p:cNvSpPr>
          <p:nvPr/>
        </p:nvSpPr>
        <p:spPr bwMode="auto">
          <a:xfrm>
            <a:off x="507999" y="1024471"/>
            <a:ext cx="8153400" cy="415925"/>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None/>
            </a:pPr>
            <a:r>
              <a:rPr lang="en-US" sz="2400" dirty="0">
                <a:solidFill>
                  <a:schemeClr val="tx1"/>
                </a:solidFill>
              </a:rPr>
              <a:t>                    Speedup </a:t>
            </a:r>
            <a:r>
              <a:rPr lang="en-US" sz="2400" dirty="0" err="1">
                <a:solidFill>
                  <a:schemeClr val="tx1"/>
                </a:solidFill>
              </a:rPr>
              <a:t>w</a:t>
            </a:r>
            <a:r>
              <a:rPr lang="en-US" sz="2400" dirty="0">
                <a:solidFill>
                  <a:schemeClr val="tx1"/>
                </a:solidFill>
              </a:rPr>
              <a:t>/ E =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09762" name="Rectangle 2"/>
          <p:cNvSpPr>
            <a:spLocks noGrp="1" noChangeArrowheads="1"/>
          </p:cNvSpPr>
          <p:nvPr>
            <p:ph type="title"/>
          </p:nvPr>
        </p:nvSpPr>
        <p:spPr>
          <a:xfrm>
            <a:off x="457200" y="3710"/>
            <a:ext cx="8229600" cy="1143000"/>
          </a:xfrm>
        </p:spPr>
        <p:txBody>
          <a:bodyPr/>
          <a:lstStyle/>
          <a:p>
            <a:r>
              <a:rPr lang="en-US" dirty="0" smtClean="0"/>
              <a:t>Example #1: Amdahl’s Law</a:t>
            </a:r>
            <a:endParaRPr lang="en-US" dirty="0"/>
          </a:p>
        </p:txBody>
      </p:sp>
      <p:sp>
        <p:nvSpPr>
          <p:cNvPr id="1909763" name="Rectangle 3"/>
          <p:cNvSpPr>
            <a:spLocks noGrp="1" noChangeArrowheads="1"/>
          </p:cNvSpPr>
          <p:nvPr>
            <p:ph type="body" idx="1"/>
          </p:nvPr>
        </p:nvSpPr>
        <p:spPr>
          <a:xfrm>
            <a:off x="457200" y="1532468"/>
            <a:ext cx="8229600" cy="5257800"/>
          </a:xfrm>
        </p:spPr>
        <p:txBody>
          <a:bodyPr>
            <a:normAutofit fontScale="77500" lnSpcReduction="20000"/>
          </a:bodyPr>
          <a:lstStyle/>
          <a:p>
            <a:r>
              <a:rPr lang="en-US" dirty="0" smtClean="0"/>
              <a:t>Consider an enhancement which runs 20 times faster but which is only usable 25% of the time</a:t>
            </a:r>
          </a:p>
          <a:p>
            <a:pPr>
              <a:buNone/>
            </a:pPr>
            <a:r>
              <a:rPr lang="en-US" dirty="0" smtClean="0"/>
              <a:t>			Speedup </a:t>
            </a:r>
            <a:r>
              <a:rPr lang="en-US" dirty="0" err="1" smtClean="0"/>
              <a:t>w</a:t>
            </a:r>
            <a:r>
              <a:rPr lang="en-US" dirty="0" smtClean="0"/>
              <a:t>/ E  =  1/(.75 + .25/20)  =  1.31</a:t>
            </a:r>
          </a:p>
          <a:p>
            <a:pPr>
              <a:buNone/>
            </a:pPr>
            <a:endParaRPr lang="en-US" dirty="0" smtClean="0"/>
          </a:p>
          <a:p>
            <a:r>
              <a:rPr lang="en-US" dirty="0" smtClean="0"/>
              <a:t>What if its usable only 15% of the time?</a:t>
            </a:r>
          </a:p>
          <a:p>
            <a:pPr>
              <a:buNone/>
            </a:pPr>
            <a:r>
              <a:rPr lang="en-US" dirty="0" smtClean="0"/>
              <a:t>			Speedup </a:t>
            </a:r>
            <a:r>
              <a:rPr lang="en-US" dirty="0" err="1" smtClean="0"/>
              <a:t>w</a:t>
            </a:r>
            <a:r>
              <a:rPr lang="en-US" dirty="0" smtClean="0"/>
              <a:t>/ E  =  1/(.85 + .15/20)  =  1.17</a:t>
            </a:r>
          </a:p>
          <a:p>
            <a:pPr>
              <a:buNone/>
            </a:pPr>
            <a:endParaRPr lang="en-US" dirty="0" smtClean="0"/>
          </a:p>
          <a:p>
            <a:r>
              <a:rPr lang="en-US" dirty="0" smtClean="0"/>
              <a:t>Amdahl’s Law tells us that to achieve linear speedup with 100 processors, none of the original computation can be scalar!</a:t>
            </a:r>
          </a:p>
          <a:p>
            <a:r>
              <a:rPr lang="en-US" dirty="0" smtClean="0"/>
              <a:t>To get a speedup of 90 from 100 processors, the percentage of the original program that could be scalar would have to be 0.1% or less</a:t>
            </a:r>
          </a:p>
          <a:p>
            <a:pPr>
              <a:buNone/>
            </a:pPr>
            <a:r>
              <a:rPr lang="en-US" dirty="0" smtClean="0"/>
              <a:t>			Speedup </a:t>
            </a:r>
            <a:r>
              <a:rPr lang="en-US" dirty="0" err="1" smtClean="0"/>
              <a:t>w</a:t>
            </a:r>
            <a:r>
              <a:rPr lang="en-US" dirty="0" smtClean="0"/>
              <a:t>/ E  =  1/(.001 + .999/100)  =  90.99</a:t>
            </a:r>
          </a:p>
        </p:txBody>
      </p:sp>
      <p:sp>
        <p:nvSpPr>
          <p:cNvPr id="5" name="Date Placeholder 4"/>
          <p:cNvSpPr>
            <a:spLocks noGrp="1"/>
          </p:cNvSpPr>
          <p:nvPr>
            <p:ph type="dt" sz="half" idx="10"/>
          </p:nvPr>
        </p:nvSpPr>
        <p:spPr/>
        <p:txBody>
          <a:bodyPr/>
          <a:lstStyle/>
          <a:p>
            <a:fld id="{3E6B0904-2CE0-654F-8D41-4F093394EE62}" type="datetime1">
              <a:rPr lang="en-US" smtClean="0"/>
              <a:pPr/>
              <a:t>10/3/12</a:t>
            </a:fld>
            <a:endParaRPr lang="en-US"/>
          </a:p>
        </p:txBody>
      </p:sp>
      <p:sp>
        <p:nvSpPr>
          <p:cNvPr id="7" name="Footer Placeholder 6"/>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
        <p:nvSpPr>
          <p:cNvPr id="1909764" name="Rectangle 4"/>
          <p:cNvSpPr>
            <a:spLocks noChangeArrowheads="1"/>
          </p:cNvSpPr>
          <p:nvPr/>
        </p:nvSpPr>
        <p:spPr bwMode="auto">
          <a:xfrm>
            <a:off x="372534" y="1007537"/>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09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9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97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9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97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97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9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Speed-up Example</a:t>
            </a:r>
            <a:endParaRPr lang="en-US" dirty="0"/>
          </a:p>
        </p:txBody>
      </p:sp>
      <p:sp>
        <p:nvSpPr>
          <p:cNvPr id="3" name="Content Placeholder 2"/>
          <p:cNvSpPr>
            <a:spLocks noGrp="1"/>
          </p:cNvSpPr>
          <p:nvPr>
            <p:ph idx="1"/>
          </p:nvPr>
        </p:nvSpPr>
        <p:spPr>
          <a:xfrm>
            <a:off x="457200" y="3894667"/>
            <a:ext cx="8229600" cy="2231496"/>
          </a:xfrm>
        </p:spPr>
        <p:txBody>
          <a:bodyPr/>
          <a:lstStyle/>
          <a:p>
            <a:r>
              <a:rPr lang="en-US" dirty="0" smtClean="0"/>
              <a:t>10 “scalar” operations (non-parallelizable)</a:t>
            </a:r>
          </a:p>
          <a:p>
            <a:r>
              <a:rPr lang="en-US" dirty="0" smtClean="0"/>
              <a:t>100 parallelizable operations</a:t>
            </a:r>
          </a:p>
          <a:p>
            <a:r>
              <a:rPr lang="en-US" dirty="0" smtClean="0"/>
              <a:t>110 operations </a:t>
            </a:r>
            <a:endParaRPr lang="en-US" dirty="0"/>
          </a:p>
        </p:txBody>
      </p:sp>
      <p:sp>
        <p:nvSpPr>
          <p:cNvPr id="4" name="Date Placeholder 3"/>
          <p:cNvSpPr>
            <a:spLocks noGrp="1"/>
          </p:cNvSpPr>
          <p:nvPr>
            <p:ph type="dt" sz="half" idx="10"/>
          </p:nvPr>
        </p:nvSpPr>
        <p:spPr/>
        <p:txBody>
          <a:bodyPr/>
          <a:lstStyle/>
          <a:p>
            <a:fld id="{8CD98ACF-306C-AE49-B02C-D0FE64BB4CC7}"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
        <p:nvSpPr>
          <p:cNvPr id="7" name="TextBox 6"/>
          <p:cNvSpPr txBox="1"/>
          <p:nvPr/>
        </p:nvSpPr>
        <p:spPr>
          <a:xfrm>
            <a:off x="1018111" y="1672537"/>
            <a:ext cx="1673467" cy="369332"/>
          </a:xfrm>
          <a:prstGeom prst="rect">
            <a:avLst/>
          </a:prstGeom>
          <a:noFill/>
        </p:spPr>
        <p:txBody>
          <a:bodyPr wrap="none" rtlCol="0">
            <a:spAutoFit/>
          </a:bodyPr>
          <a:lstStyle/>
          <a:p>
            <a:r>
              <a:rPr lang="en-US" dirty="0" smtClean="0"/>
              <a:t>Z</a:t>
            </a:r>
            <a:r>
              <a:rPr lang="en-US" baseline="-25000" dirty="0" smtClean="0"/>
              <a:t>0</a:t>
            </a:r>
            <a:r>
              <a:rPr lang="en-US" dirty="0" smtClean="0"/>
              <a:t> + Z</a:t>
            </a:r>
            <a:r>
              <a:rPr lang="en-US" baseline="-25000" dirty="0" smtClean="0"/>
              <a:t>1</a:t>
            </a:r>
            <a:r>
              <a:rPr lang="en-US" dirty="0" smtClean="0"/>
              <a:t> + … + Z</a:t>
            </a:r>
            <a:r>
              <a:rPr lang="en-US" baseline="-25000" dirty="0" smtClean="0"/>
              <a:t>10</a:t>
            </a:r>
            <a:endParaRPr lang="en-US" baseline="-25000" dirty="0"/>
          </a:p>
        </p:txBody>
      </p:sp>
      <p:grpSp>
        <p:nvGrpSpPr>
          <p:cNvPr id="8" name="Group 24"/>
          <p:cNvGrpSpPr/>
          <p:nvPr/>
        </p:nvGrpSpPr>
        <p:grpSpPr>
          <a:xfrm>
            <a:off x="3437604" y="1605986"/>
            <a:ext cx="127170" cy="1422400"/>
            <a:chOff x="3416130" y="1994694"/>
            <a:chExt cx="127170" cy="1422400"/>
          </a:xfrm>
        </p:grpSpPr>
        <p:cxnSp>
          <p:nvCxnSpPr>
            <p:cNvPr id="18" name="Straight Connector 17"/>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25"/>
          <p:cNvGrpSpPr/>
          <p:nvPr/>
        </p:nvGrpSpPr>
        <p:grpSpPr>
          <a:xfrm flipH="1">
            <a:off x="4821904" y="1605986"/>
            <a:ext cx="127170" cy="1422400"/>
            <a:chOff x="3416130" y="1994694"/>
            <a:chExt cx="127170" cy="1422400"/>
          </a:xfrm>
        </p:grpSpPr>
        <p:cxnSp>
          <p:nvCxnSpPr>
            <p:cNvPr id="27" name="Straight Connector 26"/>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3488574" y="1668692"/>
            <a:ext cx="498867" cy="369332"/>
          </a:xfrm>
          <a:prstGeom prst="rect">
            <a:avLst/>
          </a:prstGeom>
          <a:noFill/>
        </p:spPr>
        <p:txBody>
          <a:bodyPr wrap="none" rtlCol="0">
            <a:spAutoFit/>
          </a:bodyPr>
          <a:lstStyle/>
          <a:p>
            <a:r>
              <a:rPr lang="en-US" dirty="0" smtClean="0"/>
              <a:t>X</a:t>
            </a:r>
            <a:r>
              <a:rPr lang="en-US" baseline="-25000" dirty="0" smtClean="0"/>
              <a:t>1,1</a:t>
            </a:r>
            <a:endParaRPr lang="en-US" baseline="-25000" dirty="0"/>
          </a:p>
        </p:txBody>
      </p:sp>
      <p:sp>
        <p:nvSpPr>
          <p:cNvPr id="31" name="TextBox 30"/>
          <p:cNvSpPr txBox="1"/>
          <p:nvPr/>
        </p:nvSpPr>
        <p:spPr>
          <a:xfrm>
            <a:off x="4288674" y="1681392"/>
            <a:ext cx="576863" cy="369332"/>
          </a:xfrm>
          <a:prstGeom prst="rect">
            <a:avLst/>
          </a:prstGeom>
          <a:noFill/>
        </p:spPr>
        <p:txBody>
          <a:bodyPr wrap="none" rtlCol="0">
            <a:spAutoFit/>
          </a:bodyPr>
          <a:lstStyle/>
          <a:p>
            <a:r>
              <a:rPr lang="en-US" dirty="0" smtClean="0"/>
              <a:t>X</a:t>
            </a:r>
            <a:r>
              <a:rPr lang="en-US" baseline="-25000" dirty="0" smtClean="0"/>
              <a:t>1,10</a:t>
            </a:r>
            <a:endParaRPr lang="en-US" baseline="-25000" dirty="0"/>
          </a:p>
        </p:txBody>
      </p:sp>
      <p:sp>
        <p:nvSpPr>
          <p:cNvPr id="32" name="TextBox 31"/>
          <p:cNvSpPr txBox="1"/>
          <p:nvPr/>
        </p:nvSpPr>
        <p:spPr>
          <a:xfrm>
            <a:off x="3513974" y="2506892"/>
            <a:ext cx="582211" cy="369332"/>
          </a:xfrm>
          <a:prstGeom prst="rect">
            <a:avLst/>
          </a:prstGeom>
          <a:noFill/>
        </p:spPr>
        <p:txBody>
          <a:bodyPr wrap="none" rtlCol="0">
            <a:spAutoFit/>
          </a:bodyPr>
          <a:lstStyle/>
          <a:p>
            <a:r>
              <a:rPr lang="en-US" dirty="0" smtClean="0"/>
              <a:t>X</a:t>
            </a:r>
            <a:r>
              <a:rPr lang="en-US" baseline="-25000" dirty="0" smtClean="0"/>
              <a:t>10,1</a:t>
            </a:r>
            <a:endParaRPr lang="en-US" baseline="-25000" dirty="0"/>
          </a:p>
        </p:txBody>
      </p:sp>
      <p:sp>
        <p:nvSpPr>
          <p:cNvPr id="33" name="TextBox 32"/>
          <p:cNvSpPr txBox="1"/>
          <p:nvPr/>
        </p:nvSpPr>
        <p:spPr>
          <a:xfrm>
            <a:off x="4314074" y="2519592"/>
            <a:ext cx="654859" cy="369332"/>
          </a:xfrm>
          <a:prstGeom prst="rect">
            <a:avLst/>
          </a:prstGeom>
          <a:noFill/>
        </p:spPr>
        <p:txBody>
          <a:bodyPr wrap="none" rtlCol="0">
            <a:spAutoFit/>
          </a:bodyPr>
          <a:lstStyle/>
          <a:p>
            <a:r>
              <a:rPr lang="en-US" dirty="0" smtClean="0"/>
              <a:t>X</a:t>
            </a:r>
            <a:r>
              <a:rPr lang="en-US" baseline="-25000" dirty="0" smtClean="0"/>
              <a:t>10,10</a:t>
            </a:r>
            <a:endParaRPr lang="en-US" baseline="-25000" dirty="0"/>
          </a:p>
        </p:txBody>
      </p:sp>
      <p:grpSp>
        <p:nvGrpSpPr>
          <p:cNvPr id="10" name="Group 33"/>
          <p:cNvGrpSpPr/>
          <p:nvPr/>
        </p:nvGrpSpPr>
        <p:grpSpPr>
          <a:xfrm>
            <a:off x="5596604" y="1618686"/>
            <a:ext cx="127170" cy="1422400"/>
            <a:chOff x="3416130" y="1994694"/>
            <a:chExt cx="127170" cy="1422400"/>
          </a:xfrm>
        </p:grpSpPr>
        <p:cxnSp>
          <p:nvCxnSpPr>
            <p:cNvPr id="35" name="Straight Connector 34"/>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37"/>
          <p:cNvGrpSpPr/>
          <p:nvPr/>
        </p:nvGrpSpPr>
        <p:grpSpPr>
          <a:xfrm flipH="1">
            <a:off x="6980904" y="1618686"/>
            <a:ext cx="127170" cy="1422400"/>
            <a:chOff x="3416130" y="1994694"/>
            <a:chExt cx="127170" cy="1422400"/>
          </a:xfrm>
        </p:grpSpPr>
        <p:cxnSp>
          <p:nvCxnSpPr>
            <p:cNvPr id="39" name="Straight Connector 38"/>
            <p:cNvCxnSpPr/>
            <p:nvPr/>
          </p:nvCxnSpPr>
          <p:spPr>
            <a:xfrm rot="5400000">
              <a:off x="2717800" y="2705100"/>
              <a:ext cx="1422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3416130" y="2006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3416130" y="3403600"/>
              <a:ext cx="12717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5647574" y="1681392"/>
            <a:ext cx="498867" cy="369332"/>
          </a:xfrm>
          <a:prstGeom prst="rect">
            <a:avLst/>
          </a:prstGeom>
          <a:noFill/>
        </p:spPr>
        <p:txBody>
          <a:bodyPr wrap="none" rtlCol="0">
            <a:spAutoFit/>
          </a:bodyPr>
          <a:lstStyle/>
          <a:p>
            <a:r>
              <a:rPr lang="en-US" dirty="0" smtClean="0"/>
              <a:t>Y</a:t>
            </a:r>
            <a:r>
              <a:rPr lang="en-US" baseline="-25000" dirty="0" smtClean="0"/>
              <a:t>1,1</a:t>
            </a:r>
            <a:endParaRPr lang="en-US" baseline="-25000" dirty="0"/>
          </a:p>
        </p:txBody>
      </p:sp>
      <p:sp>
        <p:nvSpPr>
          <p:cNvPr id="43" name="TextBox 42"/>
          <p:cNvSpPr txBox="1"/>
          <p:nvPr/>
        </p:nvSpPr>
        <p:spPr>
          <a:xfrm>
            <a:off x="6447674" y="1694092"/>
            <a:ext cx="576863" cy="369332"/>
          </a:xfrm>
          <a:prstGeom prst="rect">
            <a:avLst/>
          </a:prstGeom>
          <a:noFill/>
        </p:spPr>
        <p:txBody>
          <a:bodyPr wrap="none" rtlCol="0">
            <a:spAutoFit/>
          </a:bodyPr>
          <a:lstStyle/>
          <a:p>
            <a:r>
              <a:rPr lang="en-US" dirty="0" smtClean="0"/>
              <a:t>Y</a:t>
            </a:r>
            <a:r>
              <a:rPr lang="en-US" baseline="-25000" dirty="0" smtClean="0"/>
              <a:t>1,10</a:t>
            </a:r>
            <a:endParaRPr lang="en-US" baseline="-25000" dirty="0"/>
          </a:p>
        </p:txBody>
      </p:sp>
      <p:sp>
        <p:nvSpPr>
          <p:cNvPr id="44" name="TextBox 43"/>
          <p:cNvSpPr txBox="1"/>
          <p:nvPr/>
        </p:nvSpPr>
        <p:spPr>
          <a:xfrm>
            <a:off x="5672974" y="2519592"/>
            <a:ext cx="582211" cy="369332"/>
          </a:xfrm>
          <a:prstGeom prst="rect">
            <a:avLst/>
          </a:prstGeom>
          <a:noFill/>
        </p:spPr>
        <p:txBody>
          <a:bodyPr wrap="none" rtlCol="0">
            <a:spAutoFit/>
          </a:bodyPr>
          <a:lstStyle/>
          <a:p>
            <a:r>
              <a:rPr lang="en-US" dirty="0" smtClean="0"/>
              <a:t>Y</a:t>
            </a:r>
            <a:r>
              <a:rPr lang="en-US" baseline="-25000" dirty="0" smtClean="0"/>
              <a:t>10,1</a:t>
            </a:r>
            <a:endParaRPr lang="en-US" baseline="-25000" dirty="0"/>
          </a:p>
        </p:txBody>
      </p:sp>
      <p:sp>
        <p:nvSpPr>
          <p:cNvPr id="45" name="TextBox 44"/>
          <p:cNvSpPr txBox="1"/>
          <p:nvPr/>
        </p:nvSpPr>
        <p:spPr>
          <a:xfrm>
            <a:off x="6473074" y="2532292"/>
            <a:ext cx="654859" cy="369332"/>
          </a:xfrm>
          <a:prstGeom prst="rect">
            <a:avLst/>
          </a:prstGeom>
          <a:noFill/>
        </p:spPr>
        <p:txBody>
          <a:bodyPr wrap="none" rtlCol="0">
            <a:spAutoFit/>
          </a:bodyPr>
          <a:lstStyle/>
          <a:p>
            <a:r>
              <a:rPr lang="en-US" dirty="0" smtClean="0"/>
              <a:t>Y</a:t>
            </a:r>
            <a:r>
              <a:rPr lang="en-US" baseline="-25000" dirty="0" smtClean="0"/>
              <a:t>10,10</a:t>
            </a:r>
            <a:endParaRPr lang="en-US" baseline="-25000" dirty="0"/>
          </a:p>
        </p:txBody>
      </p:sp>
      <p:sp>
        <p:nvSpPr>
          <p:cNvPr id="46" name="TextBox 45"/>
          <p:cNvSpPr txBox="1"/>
          <p:nvPr/>
        </p:nvSpPr>
        <p:spPr>
          <a:xfrm>
            <a:off x="5097241" y="2117425"/>
            <a:ext cx="300082" cy="369332"/>
          </a:xfrm>
          <a:prstGeom prst="rect">
            <a:avLst/>
          </a:prstGeom>
          <a:noFill/>
        </p:spPr>
        <p:txBody>
          <a:bodyPr wrap="none" rtlCol="0">
            <a:spAutoFit/>
          </a:bodyPr>
          <a:lstStyle/>
          <a:p>
            <a:r>
              <a:rPr lang="en-US" dirty="0" smtClean="0"/>
              <a:t>+</a:t>
            </a:r>
            <a:endParaRPr lang="en-US" baseline="-25000" dirty="0"/>
          </a:p>
        </p:txBody>
      </p:sp>
      <p:sp>
        <p:nvSpPr>
          <p:cNvPr id="47" name="TextBox 46"/>
          <p:cNvSpPr txBox="1"/>
          <p:nvPr/>
        </p:nvSpPr>
        <p:spPr>
          <a:xfrm>
            <a:off x="964291" y="3290685"/>
            <a:ext cx="1781107" cy="369332"/>
          </a:xfrm>
          <a:prstGeom prst="rect">
            <a:avLst/>
          </a:prstGeom>
          <a:noFill/>
        </p:spPr>
        <p:txBody>
          <a:bodyPr wrap="none" rtlCol="0">
            <a:spAutoFit/>
          </a:bodyPr>
          <a:lstStyle/>
          <a:p>
            <a:r>
              <a:rPr lang="en-US" dirty="0" smtClean="0"/>
              <a:t>Non-parallel part</a:t>
            </a:r>
            <a:endParaRPr lang="en-US" dirty="0"/>
          </a:p>
        </p:txBody>
      </p:sp>
      <p:sp>
        <p:nvSpPr>
          <p:cNvPr id="48" name="TextBox 47"/>
          <p:cNvSpPr txBox="1"/>
          <p:nvPr/>
        </p:nvSpPr>
        <p:spPr>
          <a:xfrm>
            <a:off x="4628455" y="3290685"/>
            <a:ext cx="1313180" cy="369332"/>
          </a:xfrm>
          <a:prstGeom prst="rect">
            <a:avLst/>
          </a:prstGeom>
          <a:noFill/>
        </p:spPr>
        <p:txBody>
          <a:bodyPr wrap="none" rtlCol="0">
            <a:spAutoFit/>
          </a:bodyPr>
          <a:lstStyle/>
          <a:p>
            <a:r>
              <a:rPr lang="en-US" dirty="0" smtClean="0"/>
              <a:t>Parallel part</a:t>
            </a:r>
            <a:endParaRPr lang="en-US" dirty="0"/>
          </a:p>
        </p:txBody>
      </p:sp>
      <p:sp>
        <p:nvSpPr>
          <p:cNvPr id="49" name="Rectangle 48"/>
          <p:cNvSpPr/>
          <p:nvPr/>
        </p:nvSpPr>
        <p:spPr>
          <a:xfrm>
            <a:off x="3323174" y="1727200"/>
            <a:ext cx="3860800" cy="3683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335874" y="2578100"/>
            <a:ext cx="3860800" cy="3683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7339760" y="1682019"/>
            <a:ext cx="1789898" cy="1200329"/>
          </a:xfrm>
          <a:prstGeom prst="rect">
            <a:avLst/>
          </a:prstGeom>
          <a:noFill/>
        </p:spPr>
        <p:txBody>
          <a:bodyPr wrap="none" rtlCol="0">
            <a:spAutoFit/>
          </a:bodyPr>
          <a:lstStyle/>
          <a:p>
            <a:r>
              <a:rPr lang="en-US" dirty="0" smtClean="0"/>
              <a:t>Partition 10 ways </a:t>
            </a:r>
            <a:br>
              <a:rPr lang="en-US" dirty="0" smtClean="0"/>
            </a:br>
            <a:r>
              <a:rPr lang="en-US" dirty="0" smtClean="0"/>
              <a:t>and perform</a:t>
            </a:r>
            <a:br>
              <a:rPr lang="en-US" dirty="0" smtClean="0"/>
            </a:br>
            <a:r>
              <a:rPr lang="en-US" dirty="0" smtClean="0"/>
              <a:t>on 10 parallel</a:t>
            </a:r>
            <a:br>
              <a:rPr lang="en-US" dirty="0" smtClean="0"/>
            </a:br>
            <a:r>
              <a:rPr lang="en-US" dirty="0" smtClean="0"/>
              <a:t>processing units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show="0">
  <p:cSld>
    <p:spTree>
      <p:nvGrpSpPr>
        <p:cNvPr id="1" name=""/>
        <p:cNvGrpSpPr/>
        <p:nvPr/>
      </p:nvGrpSpPr>
      <p:grpSpPr>
        <a:xfrm>
          <a:off x="0" y="0"/>
          <a:ext cx="0" cy="0"/>
          <a:chOff x="0" y="0"/>
          <a:chExt cx="0" cy="0"/>
        </a:xfrm>
      </p:grpSpPr>
      <p:sp>
        <p:nvSpPr>
          <p:cNvPr id="1909762" name="Rectangle 2"/>
          <p:cNvSpPr>
            <a:spLocks noGrp="1" noChangeArrowheads="1"/>
          </p:cNvSpPr>
          <p:nvPr>
            <p:ph type="title"/>
          </p:nvPr>
        </p:nvSpPr>
        <p:spPr>
          <a:xfrm>
            <a:off x="685800" y="304800"/>
            <a:ext cx="7543800" cy="426142"/>
          </a:xfrm>
        </p:spPr>
        <p:txBody>
          <a:bodyPr>
            <a:normAutofit fontScale="90000"/>
          </a:bodyPr>
          <a:lstStyle/>
          <a:p>
            <a:r>
              <a:rPr lang="en-US" dirty="0" smtClean="0"/>
              <a:t>Example #2: </a:t>
            </a:r>
            <a:r>
              <a:rPr lang="en-US" dirty="0"/>
              <a:t>Amdahl’s </a:t>
            </a:r>
            <a:r>
              <a:rPr lang="en-US" dirty="0" smtClean="0"/>
              <a:t>Law</a:t>
            </a:r>
            <a:endParaRPr lang="en-US" dirty="0"/>
          </a:p>
        </p:txBody>
      </p:sp>
      <p:sp>
        <p:nvSpPr>
          <p:cNvPr id="1909763" name="Rectangle 3"/>
          <p:cNvSpPr>
            <a:spLocks noGrp="1" noChangeArrowheads="1"/>
          </p:cNvSpPr>
          <p:nvPr>
            <p:ph type="body" idx="1"/>
          </p:nvPr>
        </p:nvSpPr>
        <p:spPr>
          <a:xfrm>
            <a:off x="609600" y="1392239"/>
            <a:ext cx="7848600" cy="5110162"/>
          </a:xfrm>
        </p:spPr>
        <p:txBody>
          <a:bodyPr>
            <a:normAutofit lnSpcReduction="10000"/>
          </a:bodyPr>
          <a:lstStyle/>
          <a:p>
            <a:r>
              <a:rPr lang="en-US" sz="2595" dirty="0"/>
              <a:t>Consider </a:t>
            </a:r>
            <a:r>
              <a:rPr lang="en-US" sz="2595" dirty="0" smtClean="0"/>
              <a:t>summing 10 scalar variables and two 10 by 10 matrices (matrix sum) on 10 processors</a:t>
            </a:r>
            <a:endParaRPr lang="en-US" sz="2595" dirty="0"/>
          </a:p>
          <a:p>
            <a:pPr>
              <a:buFont typeface="Wingdings" pitchFamily="2" charset="2"/>
              <a:buNone/>
            </a:pPr>
            <a:r>
              <a:rPr lang="en-US" sz="2000" dirty="0" smtClean="0"/>
              <a:t>		Speedup </a:t>
            </a:r>
            <a:r>
              <a:rPr lang="en-US" sz="2000" dirty="0"/>
              <a:t>w/ E  </a:t>
            </a:r>
            <a:r>
              <a:rPr lang="en-US" sz="2000" dirty="0" smtClean="0"/>
              <a:t>=</a:t>
            </a:r>
          </a:p>
          <a:p>
            <a:pPr>
              <a:buFont typeface="Wingdings" pitchFamily="2" charset="2"/>
              <a:buNone/>
            </a:pPr>
            <a:endParaRPr lang="en-US" sz="2000" dirty="0" smtClean="0">
              <a:solidFill>
                <a:schemeClr val="accent1"/>
              </a:solidFill>
            </a:endParaRPr>
          </a:p>
          <a:p>
            <a:r>
              <a:rPr lang="en-US" sz="2400" dirty="0" smtClean="0"/>
              <a:t>What if there are 100 processors ?</a:t>
            </a:r>
            <a:endParaRPr lang="en-US" sz="2400" dirty="0"/>
          </a:p>
          <a:p>
            <a:pPr>
              <a:buFont typeface="Wingdings" pitchFamily="2" charset="2"/>
              <a:buNone/>
            </a:pPr>
            <a:r>
              <a:rPr lang="en-US" sz="2000" dirty="0" smtClean="0"/>
              <a:t>		Speedup </a:t>
            </a:r>
            <a:r>
              <a:rPr lang="en-US" sz="2000" dirty="0"/>
              <a:t>w/ E  </a:t>
            </a:r>
            <a:r>
              <a:rPr lang="en-US" sz="2000" dirty="0" smtClean="0"/>
              <a:t>=</a:t>
            </a:r>
          </a:p>
          <a:p>
            <a:pPr>
              <a:buFont typeface="Wingdings" pitchFamily="2" charset="2"/>
              <a:buNone/>
            </a:pPr>
            <a:endParaRPr lang="en-US" sz="2000" dirty="0" smtClean="0">
              <a:solidFill>
                <a:schemeClr val="accent1"/>
              </a:solidFill>
            </a:endParaRPr>
          </a:p>
          <a:p>
            <a:r>
              <a:rPr lang="en-US" sz="2400" dirty="0" smtClean="0"/>
              <a:t>What if the matrices are 100 by 100 (or 10,010 adds in total) on 10 processors?</a:t>
            </a:r>
          </a:p>
          <a:p>
            <a:pPr>
              <a:buNone/>
            </a:pPr>
            <a:r>
              <a:rPr lang="en-US" sz="2000" dirty="0" smtClean="0"/>
              <a:t>		Speedup w/ E  =</a:t>
            </a:r>
          </a:p>
          <a:p>
            <a:pPr>
              <a:buNone/>
            </a:pPr>
            <a:endParaRPr lang="en-US" sz="2000" dirty="0" smtClean="0">
              <a:solidFill>
                <a:schemeClr val="accent1"/>
              </a:solidFill>
            </a:endParaRPr>
          </a:p>
          <a:p>
            <a:r>
              <a:rPr lang="en-US" sz="2400" dirty="0" smtClean="0"/>
              <a:t>What if there are 100 processors ?</a:t>
            </a:r>
          </a:p>
          <a:p>
            <a:pPr>
              <a:buNone/>
            </a:pPr>
            <a:r>
              <a:rPr lang="en-US" sz="2000" dirty="0" smtClean="0"/>
              <a:t>		Speedup w/ E  =</a:t>
            </a:r>
            <a:endParaRPr lang="en-US" sz="2000" dirty="0">
              <a:solidFill>
                <a:schemeClr val="accent1"/>
              </a:solidFill>
            </a:endParaRPr>
          </a:p>
        </p:txBody>
      </p:sp>
      <p:sp>
        <p:nvSpPr>
          <p:cNvPr id="1909764" name="Rectangle 4"/>
          <p:cNvSpPr>
            <a:spLocks noChangeArrowheads="1"/>
          </p:cNvSpPr>
          <p:nvPr/>
        </p:nvSpPr>
        <p:spPr bwMode="auto">
          <a:xfrm>
            <a:off x="457200" y="905932"/>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a:t>
            </a:r>
            <a:endParaRPr lang="en-US" sz="2400" dirty="0">
              <a:solidFill>
                <a:schemeClr val="tx1"/>
              </a:solidFill>
            </a:endParaRPr>
          </a:p>
        </p:txBody>
      </p:sp>
      <p:sp>
        <p:nvSpPr>
          <p:cNvPr id="5" name="Date Placeholder 4"/>
          <p:cNvSpPr>
            <a:spLocks noGrp="1"/>
          </p:cNvSpPr>
          <p:nvPr>
            <p:ph type="dt" sz="half" idx="10"/>
          </p:nvPr>
        </p:nvSpPr>
        <p:spPr/>
        <p:txBody>
          <a:bodyPr/>
          <a:lstStyle/>
          <a:p>
            <a:fld id="{CB2CC18B-3840-7D4B-B050-1C69AEC50778}" type="datetime1">
              <a:rPr lang="en-US" smtClean="0"/>
              <a:pPr/>
              <a:t>10/3/12</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Fall 2012 -- Lecture #17</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09762" name="Rectangle 2"/>
          <p:cNvSpPr>
            <a:spLocks noGrp="1" noChangeArrowheads="1"/>
          </p:cNvSpPr>
          <p:nvPr>
            <p:ph type="title"/>
          </p:nvPr>
        </p:nvSpPr>
        <p:spPr>
          <a:xfrm>
            <a:off x="685800" y="304800"/>
            <a:ext cx="7543800" cy="426142"/>
          </a:xfrm>
        </p:spPr>
        <p:txBody>
          <a:bodyPr>
            <a:normAutofit fontScale="90000"/>
          </a:bodyPr>
          <a:lstStyle/>
          <a:p>
            <a:r>
              <a:rPr lang="en-US" dirty="0" smtClean="0"/>
              <a:t>Example #2: </a:t>
            </a:r>
            <a:r>
              <a:rPr lang="en-US" dirty="0"/>
              <a:t>Amdahl’s </a:t>
            </a:r>
            <a:r>
              <a:rPr lang="en-US" dirty="0" smtClean="0"/>
              <a:t>Law</a:t>
            </a:r>
            <a:endParaRPr lang="en-US" dirty="0"/>
          </a:p>
        </p:txBody>
      </p:sp>
      <p:sp>
        <p:nvSpPr>
          <p:cNvPr id="1909763" name="Rectangle 3"/>
          <p:cNvSpPr>
            <a:spLocks noGrp="1" noChangeArrowheads="1"/>
          </p:cNvSpPr>
          <p:nvPr>
            <p:ph type="body" idx="1"/>
          </p:nvPr>
        </p:nvSpPr>
        <p:spPr>
          <a:xfrm>
            <a:off x="609600" y="1392237"/>
            <a:ext cx="7848600" cy="5127096"/>
          </a:xfrm>
        </p:spPr>
        <p:txBody>
          <a:bodyPr>
            <a:normAutofit/>
          </a:bodyPr>
          <a:lstStyle/>
          <a:p>
            <a:r>
              <a:rPr lang="en-US" sz="2595" dirty="0"/>
              <a:t>Consider </a:t>
            </a:r>
            <a:r>
              <a:rPr lang="en-US" sz="2595" dirty="0" smtClean="0"/>
              <a:t>summing 10 scalar variables and two 10 by 10 matrices (matrix sum) on 10 processors</a:t>
            </a:r>
            <a:endParaRPr lang="en-US" sz="2595" dirty="0"/>
          </a:p>
          <a:p>
            <a:pPr algn="ctr">
              <a:buFont typeface="Wingdings" pitchFamily="2" charset="2"/>
              <a:buNone/>
            </a:pPr>
            <a:r>
              <a:rPr lang="en-US" sz="2000" dirty="0"/>
              <a:t>Speedup w/ E  =  </a:t>
            </a:r>
            <a:r>
              <a:rPr lang="en-US" sz="2000" dirty="0">
                <a:solidFill>
                  <a:schemeClr val="accent1"/>
                </a:solidFill>
              </a:rPr>
              <a:t>1</a:t>
            </a:r>
            <a:r>
              <a:rPr lang="en-US" sz="2000" dirty="0" smtClean="0">
                <a:solidFill>
                  <a:schemeClr val="accent1"/>
                </a:solidFill>
              </a:rPr>
              <a:t>/(.091 </a:t>
            </a:r>
            <a:r>
              <a:rPr lang="en-US" sz="2000" dirty="0">
                <a:solidFill>
                  <a:schemeClr val="accent1"/>
                </a:solidFill>
              </a:rPr>
              <a:t>+ </a:t>
            </a:r>
            <a:r>
              <a:rPr lang="en-US" sz="2000" dirty="0" smtClean="0">
                <a:solidFill>
                  <a:schemeClr val="accent1"/>
                </a:solidFill>
              </a:rPr>
              <a:t>.909/10)  </a:t>
            </a:r>
            <a:r>
              <a:rPr lang="en-US" sz="2000" dirty="0">
                <a:solidFill>
                  <a:schemeClr val="accent1"/>
                </a:solidFill>
              </a:rPr>
              <a:t>=  </a:t>
            </a:r>
            <a:r>
              <a:rPr lang="en-US" sz="2000" dirty="0" smtClean="0">
                <a:solidFill>
                  <a:schemeClr val="accent1"/>
                </a:solidFill>
              </a:rPr>
              <a:t>1/0.1819 = 5.5</a:t>
            </a:r>
          </a:p>
          <a:p>
            <a:pPr algn="ctr">
              <a:buFont typeface="Wingdings" pitchFamily="2" charset="2"/>
              <a:buNone/>
            </a:pPr>
            <a:endParaRPr lang="en-US" sz="2000" dirty="0" smtClean="0">
              <a:solidFill>
                <a:schemeClr val="accent1"/>
              </a:solidFill>
            </a:endParaRPr>
          </a:p>
          <a:p>
            <a:r>
              <a:rPr lang="en-US" sz="2400" dirty="0" smtClean="0"/>
              <a:t>What if there are 100 processors ?</a:t>
            </a:r>
            <a:endParaRPr lang="en-US" sz="2400" dirty="0"/>
          </a:p>
          <a:p>
            <a:pPr algn="ctr">
              <a:buFont typeface="Wingdings" pitchFamily="2" charset="2"/>
              <a:buNone/>
            </a:pPr>
            <a:r>
              <a:rPr lang="en-US" sz="2000" dirty="0"/>
              <a:t>Speedup w/ E  =  </a:t>
            </a:r>
            <a:r>
              <a:rPr lang="en-US" sz="2000" dirty="0">
                <a:solidFill>
                  <a:schemeClr val="accent1"/>
                </a:solidFill>
              </a:rPr>
              <a:t>1</a:t>
            </a:r>
            <a:r>
              <a:rPr lang="en-US" sz="2000" dirty="0" smtClean="0">
                <a:solidFill>
                  <a:schemeClr val="accent1"/>
                </a:solidFill>
              </a:rPr>
              <a:t>/(.091 + .909/100) = 1/0.10009 = 10.0</a:t>
            </a:r>
          </a:p>
          <a:p>
            <a:pPr algn="ctr">
              <a:buFont typeface="Wingdings" pitchFamily="2" charset="2"/>
              <a:buNone/>
            </a:pPr>
            <a:endParaRPr lang="en-US" sz="2000" dirty="0" smtClean="0">
              <a:solidFill>
                <a:schemeClr val="accent1"/>
              </a:solidFill>
            </a:endParaRPr>
          </a:p>
          <a:p>
            <a:r>
              <a:rPr lang="en-US" sz="2400" dirty="0" smtClean="0"/>
              <a:t>What if the matrices are 100 by 100 (or 10,010 adds in total) on 10 processors?</a:t>
            </a:r>
          </a:p>
          <a:p>
            <a:pPr algn="ctr">
              <a:buNone/>
            </a:pPr>
            <a:r>
              <a:rPr lang="en-US" sz="2000" dirty="0" smtClean="0"/>
              <a:t>Speedup w/ E  =  </a:t>
            </a:r>
            <a:r>
              <a:rPr lang="en-US" sz="2000" dirty="0" smtClean="0">
                <a:solidFill>
                  <a:schemeClr val="accent1"/>
                </a:solidFill>
              </a:rPr>
              <a:t>1/(.001 + .999/10)  =  1/0.1009 = 9.9</a:t>
            </a:r>
          </a:p>
          <a:p>
            <a:pPr algn="ctr">
              <a:buNone/>
            </a:pPr>
            <a:endParaRPr lang="en-US" sz="2000" dirty="0" smtClean="0">
              <a:solidFill>
                <a:schemeClr val="accent1"/>
              </a:solidFill>
            </a:endParaRPr>
          </a:p>
          <a:p>
            <a:r>
              <a:rPr lang="en-US" sz="2400" dirty="0" smtClean="0"/>
              <a:t>What if there are 100 processors ?</a:t>
            </a:r>
          </a:p>
          <a:p>
            <a:pPr algn="ctr">
              <a:buNone/>
            </a:pPr>
            <a:r>
              <a:rPr lang="en-US" sz="2000" dirty="0" smtClean="0"/>
              <a:t>Speedup w/ E  =  </a:t>
            </a:r>
            <a:r>
              <a:rPr lang="en-US" sz="2000" dirty="0" smtClean="0">
                <a:solidFill>
                  <a:schemeClr val="accent1"/>
                </a:solidFill>
              </a:rPr>
              <a:t>1/(.001 + .999/100) = 1/0.01099 = 91</a:t>
            </a:r>
          </a:p>
        </p:txBody>
      </p:sp>
      <p:sp>
        <p:nvSpPr>
          <p:cNvPr id="1909764" name="Rectangle 4"/>
          <p:cNvSpPr>
            <a:spLocks noChangeArrowheads="1"/>
          </p:cNvSpPr>
          <p:nvPr/>
        </p:nvSpPr>
        <p:spPr bwMode="auto">
          <a:xfrm>
            <a:off x="457200" y="888999"/>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
        <p:nvSpPr>
          <p:cNvPr id="5" name="Date Placeholder 4"/>
          <p:cNvSpPr>
            <a:spLocks noGrp="1"/>
          </p:cNvSpPr>
          <p:nvPr>
            <p:ph type="dt" sz="half" idx="10"/>
          </p:nvPr>
        </p:nvSpPr>
        <p:spPr/>
        <p:txBody>
          <a:bodyPr/>
          <a:lstStyle/>
          <a:p>
            <a:fld id="{4B7841AB-CA3F-3141-B878-9716A30F0D53}" type="datetime1">
              <a:rPr lang="en-US" smtClean="0"/>
              <a:pPr/>
              <a:t>10/3/12</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Fall 2012 -- Lecture #17</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09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9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97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9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976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976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976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97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3" grpId="0" build="p" bldLvl="2"/>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03A5C2-7DA6-0645-8F16-C6491088E358}"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pic>
        <p:nvPicPr>
          <p:cNvPr id="76802" name="Picture 2"/>
          <p:cNvPicPr>
            <a:picLocks noChangeAspect="1" noChangeArrowheads="1"/>
          </p:cNvPicPr>
          <p:nvPr/>
        </p:nvPicPr>
        <p:blipFill>
          <a:blip r:embed="rId2"/>
          <a:srcRect l="1111" t="1481" r="1111" b="1481"/>
          <a:stretch>
            <a:fillRect/>
          </a:stretch>
        </p:blipFill>
        <p:spPr bwMode="auto">
          <a:xfrm>
            <a:off x="-32800" y="228600"/>
            <a:ext cx="7881400" cy="5867400"/>
          </a:xfrm>
          <a:prstGeom prst="rect">
            <a:avLst/>
          </a:prstGeom>
          <a:noFill/>
          <a:ln w="9525">
            <a:noFill/>
            <a:miter lim="800000"/>
            <a:headEnd/>
            <a:tailEnd/>
          </a:ln>
          <a:effectLst/>
        </p:spPr>
      </p:pic>
      <p:sp>
        <p:nvSpPr>
          <p:cNvPr id="8" name="TextBox 7"/>
          <p:cNvSpPr txBox="1"/>
          <p:nvPr/>
        </p:nvSpPr>
        <p:spPr>
          <a:xfrm>
            <a:off x="7148059" y="1557867"/>
            <a:ext cx="1919741" cy="1477328"/>
          </a:xfrm>
          <a:prstGeom prst="rect">
            <a:avLst/>
          </a:prstGeom>
          <a:noFill/>
        </p:spPr>
        <p:txBody>
          <a:bodyPr wrap="none" rtlCol="0">
            <a:spAutoFit/>
          </a:bodyPr>
          <a:lstStyle/>
          <a:p>
            <a:r>
              <a:rPr lang="en-US" dirty="0" smtClean="0"/>
              <a:t>If the portion of</a:t>
            </a:r>
            <a:br>
              <a:rPr lang="en-US" dirty="0" smtClean="0"/>
            </a:br>
            <a:r>
              <a:rPr lang="en-US" dirty="0" smtClean="0"/>
              <a:t>the program that</a:t>
            </a:r>
            <a:br>
              <a:rPr lang="en-US" dirty="0" smtClean="0"/>
            </a:br>
            <a:r>
              <a:rPr lang="en-US" dirty="0" smtClean="0"/>
              <a:t>can be parallelized</a:t>
            </a:r>
            <a:br>
              <a:rPr lang="en-US" dirty="0" smtClean="0"/>
            </a:br>
            <a:r>
              <a:rPr lang="en-US" dirty="0" smtClean="0"/>
              <a:t>is small, then the</a:t>
            </a:r>
            <a:br>
              <a:rPr lang="en-US" dirty="0" smtClean="0"/>
            </a:br>
            <a:r>
              <a:rPr lang="en-US" dirty="0" smtClean="0"/>
              <a:t>speedup is limited</a:t>
            </a:r>
          </a:p>
        </p:txBody>
      </p:sp>
      <p:sp>
        <p:nvSpPr>
          <p:cNvPr id="9" name="TextBox 8"/>
          <p:cNvSpPr txBox="1"/>
          <p:nvPr/>
        </p:nvSpPr>
        <p:spPr>
          <a:xfrm>
            <a:off x="7198859" y="3488267"/>
            <a:ext cx="1763411" cy="923330"/>
          </a:xfrm>
          <a:prstGeom prst="rect">
            <a:avLst/>
          </a:prstGeom>
          <a:noFill/>
        </p:spPr>
        <p:txBody>
          <a:bodyPr wrap="none" rtlCol="0">
            <a:spAutoFit/>
          </a:bodyPr>
          <a:lstStyle/>
          <a:p>
            <a:r>
              <a:rPr lang="en-US" dirty="0" smtClean="0"/>
              <a:t>The non-parallel</a:t>
            </a:r>
            <a:br>
              <a:rPr lang="en-US" dirty="0" smtClean="0"/>
            </a:br>
            <a:r>
              <a:rPr lang="en-US" dirty="0" smtClean="0"/>
              <a:t>portion limits</a:t>
            </a:r>
            <a:br>
              <a:rPr lang="en-US" dirty="0" smtClean="0"/>
            </a:br>
            <a:r>
              <a:rPr lang="en-US" dirty="0" smtClean="0"/>
              <a:t>the performance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and Weak Scaling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get good speedup on a multiprocessor while keeping the problem size fixed is harder than getting good speedup by increasing the size of the problem.</a:t>
            </a:r>
          </a:p>
          <a:p>
            <a:pPr lvl="1"/>
            <a:r>
              <a:rPr lang="en-US" i="1" dirty="0" smtClean="0">
                <a:solidFill>
                  <a:srgbClr val="0000FF"/>
                </a:solidFill>
              </a:rPr>
              <a:t>Strong scaling</a:t>
            </a:r>
            <a:r>
              <a:rPr lang="en-US" dirty="0" smtClean="0"/>
              <a:t>: when speedup can be achieved on a parallel processor without increasing the size of the problem</a:t>
            </a:r>
          </a:p>
          <a:p>
            <a:pPr lvl="1"/>
            <a:r>
              <a:rPr lang="en-US" i="1" dirty="0" smtClean="0">
                <a:solidFill>
                  <a:srgbClr val="0000FF"/>
                </a:solidFill>
              </a:rPr>
              <a:t>Weak scaling</a:t>
            </a:r>
            <a:r>
              <a:rPr lang="en-US" dirty="0" smtClean="0"/>
              <a:t>: when speedup is achieved on a parallel processor by increasing the size of the problem proportionally to the increase in the number of processors</a:t>
            </a:r>
          </a:p>
          <a:p>
            <a:r>
              <a:rPr lang="en-US" dirty="0" smtClean="0">
                <a:solidFill>
                  <a:srgbClr val="0000FF"/>
                </a:solidFill>
              </a:rPr>
              <a:t>Load balancing </a:t>
            </a:r>
            <a:r>
              <a:rPr lang="en-US" dirty="0" smtClean="0"/>
              <a:t>is another important factor: every processor doing same amount of work  </a:t>
            </a:r>
          </a:p>
          <a:p>
            <a:pPr lvl="1"/>
            <a:r>
              <a:rPr lang="en-US" dirty="0" smtClean="0"/>
              <a:t>Just one unit with twice the load of others cuts speedup almost in half</a:t>
            </a:r>
            <a:endParaRPr lang="en-US" dirty="0"/>
          </a:p>
        </p:txBody>
      </p:sp>
      <p:sp>
        <p:nvSpPr>
          <p:cNvPr id="4" name="Date Placeholder 3"/>
          <p:cNvSpPr>
            <a:spLocks noGrp="1"/>
          </p:cNvSpPr>
          <p:nvPr>
            <p:ph type="dt" sz="half" idx="10"/>
          </p:nvPr>
        </p:nvSpPr>
        <p:spPr/>
        <p:txBody>
          <a:bodyPr/>
          <a:lstStyle/>
          <a:p>
            <a:fld id="{25E2BDA9-27D5-3244-8398-EC74CC5A0B99}" type="datetime1">
              <a:rPr lang="en-US" smtClean="0"/>
              <a:pPr/>
              <a:t>10/3/12</a:t>
            </a:fld>
            <a:endParaRPr lang="en-US"/>
          </a:p>
        </p:txBody>
      </p:sp>
      <p:sp>
        <p:nvSpPr>
          <p:cNvPr id="6" name="Footer Placeholder 5"/>
          <p:cNvSpPr>
            <a:spLocks noGrp="1"/>
          </p:cNvSpPr>
          <p:nvPr>
            <p:ph type="ftr" sz="quarter" idx="11"/>
          </p:nvPr>
        </p:nvSpPr>
        <p:spPr/>
        <p:txBody>
          <a:bodyPr/>
          <a:lstStyle/>
          <a:p>
            <a:r>
              <a:rPr lang="en-US" smtClean="0"/>
              <a:t>Fall 2012 -- Lecture #17</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599" y="3496930"/>
            <a:ext cx="7482839" cy="400110"/>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408000"/>
                </a:solidFill>
                <a:latin typeface="+mj-lt"/>
                <a:cs typeface="Courier"/>
              </a:rPr>
              <a:t>20</a:t>
            </a:r>
          </a:p>
        </p:txBody>
      </p:sp>
      <p:sp>
        <p:nvSpPr>
          <p:cNvPr id="53251" name="TextBox 4"/>
          <p:cNvSpPr txBox="1">
            <a:spLocks noChangeArrowheads="1"/>
          </p:cNvSpPr>
          <p:nvPr/>
        </p:nvSpPr>
        <p:spPr bwMode="auto">
          <a:xfrm>
            <a:off x="1371600" y="4411330"/>
            <a:ext cx="6705600" cy="400110"/>
          </a:xfrm>
          <a:prstGeom prst="rect">
            <a:avLst/>
          </a:prstGeom>
          <a:noFill/>
          <a:ln w="9525">
            <a:noFill/>
            <a:miter lim="800000"/>
            <a:headEnd/>
            <a:tailEnd/>
          </a:ln>
        </p:spPr>
        <p:txBody>
          <a:bodyPr>
            <a:prstTxWarp prst="textNoShape">
              <a:avLst/>
            </a:prstTxWarp>
            <a:spAutoFit/>
          </a:bodyPr>
          <a:lstStyle/>
          <a:p>
            <a:r>
              <a:rPr lang="en-US" sz="2000" dirty="0" smtClean="0">
                <a:solidFill>
                  <a:srgbClr val="FF66A0"/>
                </a:solidFill>
                <a:latin typeface="+mj-lt"/>
                <a:cs typeface="Courier"/>
              </a:rPr>
              <a:t>100</a:t>
            </a:r>
          </a:p>
        </p:txBody>
      </p:sp>
      <p:sp>
        <p:nvSpPr>
          <p:cNvPr id="53252" name="TextBox 5"/>
          <p:cNvSpPr txBox="1">
            <a:spLocks noChangeArrowheads="1"/>
          </p:cNvSpPr>
          <p:nvPr/>
        </p:nvSpPr>
        <p:spPr bwMode="auto">
          <a:xfrm>
            <a:off x="1371599" y="5325730"/>
            <a:ext cx="7066593" cy="400110"/>
          </a:xfrm>
          <a:prstGeom prst="rect">
            <a:avLst/>
          </a:prstGeom>
          <a:noFill/>
          <a:ln w="9525">
            <a:noFill/>
            <a:miter lim="800000"/>
            <a:headEnd/>
            <a:tailEnd/>
          </a:ln>
        </p:spPr>
        <p:txBody>
          <a:bodyPr wrap="square">
            <a:prstTxWarp prst="textNoShape">
              <a:avLst/>
            </a:prstTxWarp>
            <a:spAutoFit/>
          </a:bodyPr>
          <a:lstStyle/>
          <a:p>
            <a:r>
              <a:rPr lang="en-US" sz="2000" b="1" dirty="0" smtClean="0">
                <a:ln>
                  <a:solidFill>
                    <a:schemeClr val="tx1"/>
                  </a:solidFill>
                </a:ln>
                <a:solidFill>
                  <a:srgbClr val="FFE860"/>
                </a:solidFill>
                <a:latin typeface="+mj-lt"/>
                <a:cs typeface="Courier"/>
              </a:rPr>
              <a:t>None of the Above</a:t>
            </a:r>
          </a:p>
        </p:txBody>
      </p:sp>
      <p:grpSp>
        <p:nvGrpSpPr>
          <p:cNvPr id="2" name="Group 10"/>
          <p:cNvGrpSpPr>
            <a:grpSpLocks/>
          </p:cNvGrpSpPr>
          <p:nvPr/>
        </p:nvGrpSpPr>
        <p:grpSpPr bwMode="auto">
          <a:xfrm>
            <a:off x="960438" y="2582532"/>
            <a:ext cx="7870482" cy="426582"/>
            <a:chOff x="960651" y="1743729"/>
            <a:chExt cx="7351592" cy="319942"/>
          </a:xfrm>
        </p:grpSpPr>
        <p:sp>
          <p:nvSpPr>
            <p:cNvPr id="53259" name="TextBox 2"/>
            <p:cNvSpPr txBox="1">
              <a:spLocks noChangeArrowheads="1"/>
            </p:cNvSpPr>
            <p:nvPr/>
          </p:nvSpPr>
          <p:spPr bwMode="auto">
            <a:xfrm>
              <a:off x="1371600" y="1743729"/>
              <a:ext cx="6940643" cy="300088"/>
            </a:xfrm>
            <a:prstGeom prst="rect">
              <a:avLst/>
            </a:prstGeom>
            <a:noFill/>
            <a:ln w="9525">
              <a:noFill/>
              <a:miter lim="800000"/>
              <a:headEnd/>
              <a:tailEnd/>
            </a:ln>
          </p:spPr>
          <p:txBody>
            <a:bodyPr wrap="square">
              <a:prstTxWarp prst="textNoShape">
                <a:avLst/>
              </a:prstTxWarp>
              <a:spAutoFit/>
            </a:bodyPr>
            <a:lstStyle/>
            <a:p>
              <a:r>
                <a:rPr lang="en-US" sz="2000" dirty="0" smtClean="0">
                  <a:solidFill>
                    <a:srgbClr val="FF8000"/>
                  </a:solidFill>
                  <a:latin typeface="+mj-lt"/>
                  <a:cs typeface="Courier"/>
                </a:rPr>
                <a:t>10</a:t>
              </a:r>
              <a:endParaRPr lang="en-US" sz="2000" dirty="0">
                <a:solidFill>
                  <a:srgbClr val="FF8000"/>
                </a:solidFill>
                <a:latin typeface="+mj-lt"/>
              </a:endParaRPr>
            </a:p>
          </p:txBody>
        </p:sp>
        <p:sp>
          <p:nvSpPr>
            <p:cNvPr id="53260" name="Rectangle 6"/>
            <p:cNvSpPr>
              <a:spLocks noChangeArrowheads="1"/>
            </p:cNvSpPr>
            <p:nvPr/>
          </p:nvSpPr>
          <p:spPr bwMode="auto">
            <a:xfrm>
              <a:off x="960651" y="1809751"/>
              <a:ext cx="415498" cy="253920"/>
            </a:xfrm>
            <a:prstGeom prst="rect">
              <a:avLst/>
            </a:prstGeom>
            <a:noFill/>
            <a:ln w="9525">
              <a:noFill/>
              <a:miter lim="800000"/>
              <a:headEnd/>
              <a:tailEnd/>
            </a:ln>
          </p:spPr>
          <p:txBody>
            <a:bodyPr wrap="square">
              <a:prstTxWarp prst="textNoShape">
                <a:avLst/>
              </a:prstTxWarp>
              <a:spAutoFit/>
            </a:bodyPr>
            <a:lstStyle/>
            <a:p>
              <a:r>
                <a:rPr lang="en-US" sz="1600" dirty="0">
                  <a:latin typeface="ＭＳ ゴシック" pitchFamily="1" charset="-128"/>
                  <a:ea typeface="ＭＳ ゴシック" pitchFamily="1" charset="-128"/>
                  <a:cs typeface="ＭＳ ゴシック" pitchFamily="1" charset="-128"/>
                </a:rPr>
                <a:t>☐</a:t>
              </a:r>
              <a:endParaRPr lang="en-US" sz="1600" dirty="0"/>
            </a:p>
          </p:txBody>
        </p:sp>
      </p:grpSp>
      <p:sp>
        <p:nvSpPr>
          <p:cNvPr id="53254" name="Rectangle 7"/>
          <p:cNvSpPr>
            <a:spLocks noChangeArrowheads="1"/>
          </p:cNvSpPr>
          <p:nvPr/>
        </p:nvSpPr>
        <p:spPr bwMode="auto">
          <a:xfrm>
            <a:off x="960438" y="36001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514517"/>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413042"/>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27</a:t>
            </a:fld>
            <a:endParaRPr lang="en-US" dirty="0" smtClean="0"/>
          </a:p>
        </p:txBody>
      </p:sp>
      <p:sp>
        <p:nvSpPr>
          <p:cNvPr id="53258" name="TextBox 12"/>
          <p:cNvSpPr txBox="1">
            <a:spLocks noChangeArrowheads="1"/>
          </p:cNvSpPr>
          <p:nvPr/>
        </p:nvSpPr>
        <p:spPr bwMode="auto">
          <a:xfrm>
            <a:off x="347076" y="566799"/>
            <a:ext cx="7876665" cy="1200328"/>
          </a:xfrm>
          <a:prstGeom prst="rect">
            <a:avLst/>
          </a:prstGeom>
          <a:noFill/>
          <a:ln w="9525">
            <a:noFill/>
            <a:miter lim="800000"/>
            <a:headEnd/>
            <a:tailEnd/>
          </a:ln>
        </p:spPr>
        <p:txBody>
          <a:bodyPr wrap="square">
            <a:prstTxWarp prst="textNoShape">
              <a:avLst/>
            </a:prstTxWarp>
            <a:spAutoFit/>
          </a:bodyPr>
          <a:lstStyle/>
          <a:p>
            <a:r>
              <a:rPr lang="en-US" sz="2400" dirty="0" smtClean="0"/>
              <a:t>Suppose a program spends 80% of its time in a square root routine. How much must you speedup square root to make the program run 5 times faster?</a:t>
            </a:r>
          </a:p>
        </p:txBody>
      </p:sp>
      <p:sp>
        <p:nvSpPr>
          <p:cNvPr id="13" name="Rectangle 4"/>
          <p:cNvSpPr>
            <a:spLocks noChangeArrowheads="1"/>
          </p:cNvSpPr>
          <p:nvPr/>
        </p:nvSpPr>
        <p:spPr bwMode="auto">
          <a:xfrm>
            <a:off x="329911" y="1820328"/>
            <a:ext cx="8153400" cy="420628"/>
          </a:xfrm>
          <a:prstGeom prst="rect">
            <a:avLst/>
          </a:prstGeom>
          <a:noFill/>
          <a:ln w="12700">
            <a:noFill/>
            <a:miter lim="800000"/>
            <a:headEnd/>
            <a:tailEnd/>
          </a:ln>
          <a:effectLst/>
        </p:spPr>
        <p:txBody>
          <a:bodyPr lIns="63500" tIns="25400" rIns="63500" bIns="25400">
            <a:spAutoFit/>
          </a:bodyPr>
          <a:lstStyle/>
          <a:p>
            <a:pPr marL="287338" indent="-287338" algn="ctr">
              <a:spcBef>
                <a:spcPct val="30000"/>
              </a:spcBef>
              <a:buClr>
                <a:schemeClr val="accent1"/>
              </a:buClr>
              <a:buSzPct val="75000"/>
              <a:buFont typeface="Wingdings" pitchFamily="2" charset="2"/>
              <a:buNone/>
            </a:pPr>
            <a:r>
              <a:rPr lang="en-US" sz="2400" dirty="0">
                <a:solidFill>
                  <a:schemeClr val="tx1"/>
                </a:solidFill>
              </a:rPr>
              <a:t>Speedup </a:t>
            </a:r>
            <a:r>
              <a:rPr lang="en-US" sz="2400" dirty="0" err="1">
                <a:solidFill>
                  <a:schemeClr val="tx1"/>
                </a:solidFill>
              </a:rPr>
              <a:t>w</a:t>
            </a:r>
            <a:r>
              <a:rPr lang="en-US" sz="2400" dirty="0">
                <a:solidFill>
                  <a:schemeClr val="tx1"/>
                </a:solidFill>
              </a:rPr>
              <a:t>/ E =   1 /</a:t>
            </a:r>
            <a:r>
              <a:rPr lang="en-US" sz="2400" dirty="0" smtClean="0">
                <a:solidFill>
                  <a:schemeClr val="tx1"/>
                </a:solidFill>
              </a:rPr>
              <a:t> [ (</a:t>
            </a:r>
            <a:r>
              <a:rPr lang="en-US" sz="2400" dirty="0">
                <a:solidFill>
                  <a:schemeClr val="tx1"/>
                </a:solidFill>
              </a:rPr>
              <a:t>1-F) + F/</a:t>
            </a:r>
            <a:r>
              <a:rPr lang="en-US" sz="2400" dirty="0" smtClean="0">
                <a:solidFill>
                  <a:schemeClr val="tx1"/>
                </a:solidFill>
              </a:rPr>
              <a:t>S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r>
              <a:rPr lang="en-US" dirty="0" smtClean="0"/>
              <a:t>SIMD Architectures</a:t>
            </a:r>
            <a:endParaRPr lang="en-US" dirty="0"/>
          </a:p>
        </p:txBody>
      </p:sp>
      <p:sp>
        <p:nvSpPr>
          <p:cNvPr id="13" name="Content Placeholder 12"/>
          <p:cNvSpPr>
            <a:spLocks noGrp="1"/>
          </p:cNvSpPr>
          <p:nvPr>
            <p:ph idx="1"/>
          </p:nvPr>
        </p:nvSpPr>
        <p:spPr>
          <a:xfrm>
            <a:off x="457200" y="1600200"/>
            <a:ext cx="8229600" cy="5257800"/>
          </a:xfrm>
        </p:spPr>
        <p:txBody>
          <a:bodyPr>
            <a:normAutofit fontScale="85000" lnSpcReduction="20000"/>
          </a:bodyPr>
          <a:lstStyle/>
          <a:p>
            <a:r>
              <a:rPr lang="en-US" i="1" dirty="0" smtClean="0">
                <a:solidFill>
                  <a:srgbClr val="000000"/>
                </a:solidFill>
                <a:latin typeface="Arial" charset="0"/>
              </a:rPr>
              <a:t>Data parallelism</a:t>
            </a:r>
            <a:r>
              <a:rPr lang="en-US" dirty="0" smtClean="0">
                <a:solidFill>
                  <a:srgbClr val="000000"/>
                </a:solidFill>
                <a:latin typeface="Arial" charset="0"/>
              </a:rPr>
              <a:t>: executing one operation on multiple data streams</a:t>
            </a:r>
          </a:p>
          <a:p>
            <a:endParaRPr lang="en-US" sz="1000" dirty="0" smtClean="0">
              <a:solidFill>
                <a:srgbClr val="000000"/>
              </a:solidFill>
              <a:latin typeface="Arial" charset="0"/>
            </a:endParaRPr>
          </a:p>
          <a:p>
            <a:pPr>
              <a:buNone/>
            </a:pPr>
            <a:r>
              <a:rPr lang="en-US" sz="2800" dirty="0" smtClean="0">
                <a:solidFill>
                  <a:srgbClr val="000000"/>
                </a:solidFill>
                <a:latin typeface="Arial" charset="0"/>
              </a:rPr>
              <a:t>    </a:t>
            </a:r>
            <a:endParaRPr lang="en-US" sz="2000" dirty="0" smtClean="0">
              <a:solidFill>
                <a:srgbClr val="000000"/>
              </a:solidFill>
              <a:latin typeface="Arial" charset="0"/>
            </a:endParaRPr>
          </a:p>
          <a:p>
            <a:r>
              <a:rPr lang="en-US" dirty="0" smtClean="0">
                <a:solidFill>
                  <a:srgbClr val="000000"/>
                </a:solidFill>
                <a:latin typeface="Arial" charset="0"/>
              </a:rPr>
              <a:t>Example to provide context:</a:t>
            </a:r>
          </a:p>
          <a:p>
            <a:pPr lvl="1"/>
            <a:r>
              <a:rPr lang="en-US" dirty="0" smtClean="0">
                <a:solidFill>
                  <a:srgbClr val="000000"/>
                </a:solidFill>
                <a:latin typeface="Arial" charset="0"/>
              </a:rPr>
              <a:t>Multiplying a coefficient vector by a data vector </a:t>
            </a:r>
            <a:br>
              <a:rPr lang="en-US" dirty="0" smtClean="0">
                <a:solidFill>
                  <a:srgbClr val="000000"/>
                </a:solidFill>
                <a:latin typeface="Arial" charset="0"/>
              </a:rPr>
            </a:br>
            <a:r>
              <a:rPr lang="en-US" dirty="0" smtClean="0">
                <a:solidFill>
                  <a:srgbClr val="000000"/>
                </a:solidFill>
                <a:latin typeface="Arial" charset="0"/>
              </a:rPr>
              <a:t>    (e.g., in filtering)</a:t>
            </a:r>
          </a:p>
          <a:p>
            <a:pPr>
              <a:buNone/>
            </a:pPr>
            <a:r>
              <a:rPr lang="en-US" sz="2800" dirty="0" smtClean="0">
                <a:solidFill>
                  <a:srgbClr val="000000"/>
                </a:solidFill>
                <a:latin typeface="Arial" charset="0"/>
              </a:rPr>
              <a:t>             </a:t>
            </a:r>
            <a:r>
              <a:rPr lang="en-US" i="1" dirty="0" err="1" smtClean="0">
                <a:solidFill>
                  <a:srgbClr val="000000"/>
                </a:solidFill>
                <a:latin typeface="Courier New" charset="0"/>
              </a:rPr>
              <a:t>y</a:t>
            </a:r>
            <a:r>
              <a:rPr lang="en-US" dirty="0" err="1" smtClean="0">
                <a:solidFill>
                  <a:srgbClr val="000000"/>
                </a:solidFill>
                <a:latin typeface="Courier New" charset="0"/>
              </a:rPr>
              <a:t>[</a:t>
            </a:r>
            <a:r>
              <a:rPr lang="en-US" i="1" dirty="0" err="1" smtClean="0">
                <a:solidFill>
                  <a:srgbClr val="000000"/>
                </a:solidFill>
                <a:latin typeface="Courier New" charset="0"/>
              </a:rPr>
              <a:t>i</a:t>
            </a:r>
            <a:r>
              <a:rPr lang="en-US" dirty="0" smtClean="0">
                <a:solidFill>
                  <a:srgbClr val="000000"/>
                </a:solidFill>
                <a:latin typeface="Courier New" charset="0"/>
              </a:rPr>
              <a:t>] := </a:t>
            </a:r>
            <a:r>
              <a:rPr lang="en-US" i="1" dirty="0" err="1" smtClean="0">
                <a:solidFill>
                  <a:srgbClr val="000000"/>
                </a:solidFill>
                <a:latin typeface="Courier New" charset="0"/>
              </a:rPr>
              <a:t>c</a:t>
            </a:r>
            <a:r>
              <a:rPr lang="en-US" dirty="0" err="1" smtClean="0">
                <a:solidFill>
                  <a:srgbClr val="000000"/>
                </a:solidFill>
                <a:latin typeface="Courier New" charset="0"/>
              </a:rPr>
              <a:t>[</a:t>
            </a:r>
            <a:r>
              <a:rPr lang="en-US" i="1" dirty="0" err="1" smtClean="0">
                <a:solidFill>
                  <a:srgbClr val="000000"/>
                </a:solidFill>
                <a:latin typeface="Courier New" charset="0"/>
              </a:rPr>
              <a:t>i</a:t>
            </a:r>
            <a:r>
              <a:rPr lang="en-US" dirty="0" smtClean="0">
                <a:solidFill>
                  <a:srgbClr val="000000"/>
                </a:solidFill>
                <a:latin typeface="Courier New" charset="0"/>
              </a:rPr>
              <a:t>] </a:t>
            </a:r>
            <a:r>
              <a:rPr lang="en-US" dirty="0" err="1" smtClean="0">
                <a:solidFill>
                  <a:srgbClr val="000000"/>
                </a:solidFill>
                <a:latin typeface="Courier New" charset="0"/>
                <a:sym typeface="Symbol" charset="2"/>
              </a:rPr>
              <a:t></a:t>
            </a:r>
            <a:r>
              <a:rPr lang="en-US" dirty="0" smtClean="0">
                <a:solidFill>
                  <a:srgbClr val="000000"/>
                </a:solidFill>
                <a:latin typeface="Courier New" charset="0"/>
              </a:rPr>
              <a:t> </a:t>
            </a:r>
            <a:r>
              <a:rPr lang="en-US" i="1" dirty="0" err="1" smtClean="0">
                <a:solidFill>
                  <a:srgbClr val="000000"/>
                </a:solidFill>
                <a:latin typeface="Courier New" charset="0"/>
              </a:rPr>
              <a:t>x</a:t>
            </a:r>
            <a:r>
              <a:rPr lang="en-US" dirty="0" err="1" smtClean="0">
                <a:solidFill>
                  <a:srgbClr val="000000"/>
                </a:solidFill>
                <a:latin typeface="Courier New" charset="0"/>
              </a:rPr>
              <a:t>[</a:t>
            </a:r>
            <a:r>
              <a:rPr lang="en-US" i="1" dirty="0" err="1" smtClean="0">
                <a:solidFill>
                  <a:srgbClr val="000000"/>
                </a:solidFill>
                <a:latin typeface="Courier New" charset="0"/>
              </a:rPr>
              <a:t>i</a:t>
            </a:r>
            <a:r>
              <a:rPr lang="en-US" dirty="0" smtClean="0">
                <a:solidFill>
                  <a:srgbClr val="000000"/>
                </a:solidFill>
                <a:latin typeface="Courier New" charset="0"/>
              </a:rPr>
              <a:t>], 0 </a:t>
            </a:r>
            <a:r>
              <a:rPr lang="en-US" dirty="0" err="1" smtClean="0">
                <a:solidFill>
                  <a:srgbClr val="000000"/>
                </a:solidFill>
                <a:latin typeface="Courier New" charset="0"/>
                <a:sym typeface="Symbol" charset="2"/>
              </a:rPr>
              <a:t></a:t>
            </a:r>
            <a:r>
              <a:rPr lang="en-US" dirty="0" smtClean="0">
                <a:solidFill>
                  <a:srgbClr val="000000"/>
                </a:solidFill>
                <a:latin typeface="Courier New" charset="0"/>
              </a:rPr>
              <a:t> </a:t>
            </a:r>
            <a:r>
              <a:rPr lang="en-US" i="1" dirty="0" err="1" smtClean="0">
                <a:solidFill>
                  <a:srgbClr val="000000"/>
                </a:solidFill>
                <a:latin typeface="Courier New" charset="0"/>
              </a:rPr>
              <a:t>i</a:t>
            </a:r>
            <a:r>
              <a:rPr lang="en-US" dirty="0" smtClean="0">
                <a:solidFill>
                  <a:srgbClr val="000000"/>
                </a:solidFill>
                <a:latin typeface="Courier New" charset="0"/>
              </a:rPr>
              <a:t> &lt; </a:t>
            </a:r>
            <a:r>
              <a:rPr lang="en-US" i="1" dirty="0" err="1" smtClean="0">
                <a:solidFill>
                  <a:srgbClr val="000000"/>
                </a:solidFill>
                <a:latin typeface="Courier New" charset="0"/>
              </a:rPr>
              <a:t>n</a:t>
            </a:r>
            <a:r>
              <a:rPr lang="en-US" dirty="0" smtClean="0">
                <a:solidFill>
                  <a:srgbClr val="000000"/>
                </a:solidFill>
                <a:latin typeface="Arial" charset="0"/>
              </a:rPr>
              <a:t>  </a:t>
            </a:r>
          </a:p>
          <a:p>
            <a:endParaRPr lang="en-US" sz="2000" dirty="0" smtClean="0">
              <a:solidFill>
                <a:srgbClr val="000000"/>
              </a:solidFill>
              <a:latin typeface="Arial" charset="0"/>
            </a:endParaRPr>
          </a:p>
          <a:p>
            <a:r>
              <a:rPr lang="en-US" dirty="0" smtClean="0">
                <a:solidFill>
                  <a:srgbClr val="000000"/>
                </a:solidFill>
                <a:latin typeface="Arial" charset="0"/>
              </a:rPr>
              <a:t>Sources of performance improvement:</a:t>
            </a:r>
          </a:p>
          <a:p>
            <a:pPr lvl="1"/>
            <a:r>
              <a:rPr lang="en-US" dirty="0" smtClean="0">
                <a:solidFill>
                  <a:srgbClr val="000000"/>
                </a:solidFill>
                <a:latin typeface="Arial" charset="0"/>
              </a:rPr>
              <a:t>One instruction is fetched &amp; decoded for entire operation</a:t>
            </a:r>
          </a:p>
          <a:p>
            <a:pPr lvl="1"/>
            <a:r>
              <a:rPr lang="en-US" dirty="0" smtClean="0">
                <a:solidFill>
                  <a:srgbClr val="000000"/>
                </a:solidFill>
                <a:latin typeface="Arial" charset="0"/>
              </a:rPr>
              <a:t>Multiplications are known to be independent</a:t>
            </a:r>
          </a:p>
          <a:p>
            <a:pPr lvl="1"/>
            <a:r>
              <a:rPr lang="en-US" dirty="0" smtClean="0">
                <a:solidFill>
                  <a:srgbClr val="000000"/>
                </a:solidFill>
                <a:latin typeface="Arial" charset="0"/>
              </a:rPr>
              <a:t>Pipelining/concurrency in memory access as well</a:t>
            </a:r>
          </a:p>
          <a:p>
            <a:pPr lvl="1"/>
            <a:endParaRPr lang="en-US" dirty="0" smtClean="0">
              <a:solidFill>
                <a:srgbClr val="000000"/>
              </a:solidFill>
              <a:latin typeface="Arial" charset="0"/>
            </a:endParaRPr>
          </a:p>
          <a:p>
            <a:endParaRPr lang="en-US" dirty="0"/>
          </a:p>
        </p:txBody>
      </p:sp>
      <p:sp>
        <p:nvSpPr>
          <p:cNvPr id="10" name="Date Placeholder 3"/>
          <p:cNvSpPr>
            <a:spLocks noGrp="1"/>
          </p:cNvSpPr>
          <p:nvPr>
            <p:ph type="dt" sz="half" idx="10"/>
          </p:nvPr>
        </p:nvSpPr>
        <p:spPr/>
        <p:txBody>
          <a:bodyPr/>
          <a:lstStyle/>
          <a:p>
            <a:fld id="{14678CD9-292F-654D-AAA5-3D767DBEE355}" type="datetime1">
              <a:rPr lang="en-US" smtClean="0"/>
              <a:pPr/>
              <a:t>10/3/12</a:t>
            </a:fld>
            <a:endParaRPr lang="en-US"/>
          </a:p>
        </p:txBody>
      </p:sp>
      <p:sp>
        <p:nvSpPr>
          <p:cNvPr id="11" name="Footer Placeholder 4"/>
          <p:cNvSpPr>
            <a:spLocks noGrp="1"/>
          </p:cNvSpPr>
          <p:nvPr>
            <p:ph type="ftr" sz="quarter" idx="11"/>
          </p:nvPr>
        </p:nvSpPr>
        <p:spPr/>
        <p:txBody>
          <a:bodyPr/>
          <a:lstStyle/>
          <a:p>
            <a:r>
              <a:rPr lang="en-US" smtClean="0"/>
              <a:t>Fall 2012 -- Lecture #17</a:t>
            </a:r>
            <a:endParaRPr lang="en-US"/>
          </a:p>
        </p:txBody>
      </p:sp>
      <p:sp>
        <p:nvSpPr>
          <p:cNvPr id="12" name="Slide Number Placeholder 5"/>
          <p:cNvSpPr>
            <a:spLocks noGrp="1"/>
          </p:cNvSpPr>
          <p:nvPr>
            <p:ph type="sldNum" sz="quarter" idx="12"/>
          </p:nvPr>
        </p:nvSpPr>
        <p:spPr/>
        <p:txBody>
          <a:bodyPr/>
          <a:lstStyle/>
          <a:p>
            <a:r>
              <a:rPr lang="en-US" smtClean="0"/>
              <a:t>Slide </a:t>
            </a:r>
            <a:fld id="{D28B7E67-CA9D-1147-88B2-84A9AD5E0055}" type="slidenum">
              <a:rPr lang="en-US" smtClean="0"/>
              <a:pPr/>
              <a:t>28</a:t>
            </a:fld>
            <a:endParaRPr lang="en-US"/>
          </a:p>
        </p:txBody>
      </p:sp>
      <p:sp>
        <p:nvSpPr>
          <p:cNvPr id="36870" name="Rectangle 4"/>
          <p:cNvSpPr>
            <a:spLocks noChangeArrowheads="1"/>
          </p:cNvSpPr>
          <p:nvPr/>
        </p:nvSpPr>
        <p:spPr bwMode="auto">
          <a:xfrm>
            <a:off x="0" y="22907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6871" name="Rectangle 5"/>
          <p:cNvSpPr>
            <a:spLocks noChangeArrowheads="1"/>
          </p:cNvSpPr>
          <p:nvPr/>
        </p:nvSpPr>
        <p:spPr bwMode="auto">
          <a:xfrm>
            <a:off x="0" y="280035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6872" name="Rectangle 6"/>
          <p:cNvSpPr>
            <a:spLocks noChangeArrowheads="1"/>
          </p:cNvSpPr>
          <p:nvPr/>
        </p:nvSpPr>
        <p:spPr bwMode="auto">
          <a:xfrm>
            <a:off x="0" y="250031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6873" name="Rectangle 7"/>
          <p:cNvSpPr>
            <a:spLocks noChangeArrowheads="1"/>
          </p:cNvSpPr>
          <p:nvPr/>
        </p:nvSpPr>
        <p:spPr bwMode="auto">
          <a:xfrm>
            <a:off x="0" y="262413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6874" name="Rectangle 8"/>
          <p:cNvSpPr>
            <a:spLocks noChangeArrowheads="1"/>
          </p:cNvSpPr>
          <p:nvPr/>
        </p:nvSpPr>
        <p:spPr bwMode="auto">
          <a:xfrm>
            <a:off x="0" y="235743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36875" name="Rectangle 9"/>
          <p:cNvSpPr>
            <a:spLocks noChangeArrowheads="1"/>
          </p:cNvSpPr>
          <p:nvPr/>
        </p:nvSpPr>
        <p:spPr bwMode="auto">
          <a:xfrm>
            <a:off x="0" y="266223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rtlCol="0"/>
          <a:lstStyle/>
          <a:p>
            <a:pPr fontAlgn="auto">
              <a:spcBef>
                <a:spcPts val="0"/>
              </a:spcBef>
              <a:spcAft>
                <a:spcPts val="0"/>
              </a:spcAft>
              <a:defRPr/>
            </a:pPr>
            <a:fld id="{B48744C6-EF00-814B-824A-304C7226A6AF}" type="datetime1">
              <a:rPr lang="en-US" smtClean="0">
                <a:solidFill>
                  <a:schemeClr val="tx1">
                    <a:tint val="75000"/>
                  </a:schemeClr>
                </a:solidFill>
                <a:latin typeface="+mn-lt"/>
                <a:ea typeface="+mn-ea"/>
                <a:cs typeface="+mn-cs"/>
              </a:rPr>
              <a:pPr fontAlgn="auto">
                <a:spcBef>
                  <a:spcPts val="0"/>
                </a:spcBef>
                <a:spcAft>
                  <a:spcPts val="0"/>
                </a:spcAft>
                <a:defRPr/>
              </a:pPr>
              <a:t>10/3/12</a:t>
            </a:fld>
            <a:endParaRPr lang="en-US" smtClean="0">
              <a:solidFill>
                <a:schemeClr val="tx1">
                  <a:tint val="75000"/>
                </a:schemeClr>
              </a:solidFill>
              <a:latin typeface="+mn-lt"/>
              <a:ea typeface="+mn-ea"/>
              <a:cs typeface="+mn-cs"/>
            </a:endParaRPr>
          </a:p>
        </p:txBody>
      </p:sp>
      <p:sp>
        <p:nvSpPr>
          <p:cNvPr id="6"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ea typeface="+mn-ea"/>
                <a:cs typeface="+mn-cs"/>
              </a:rPr>
              <a:t>Fall 2012 -- Lecture #17</a:t>
            </a:r>
          </a:p>
        </p:txBody>
      </p:sp>
      <p:sp>
        <p:nvSpPr>
          <p:cNvPr id="22532" name="Slide Number Placeholder 5"/>
          <p:cNvSpPr>
            <a:spLocks noGrp="1"/>
          </p:cNvSpPr>
          <p:nvPr>
            <p:ph type="sldNum" sz="quarter" idx="12"/>
          </p:nvPr>
        </p:nvSpPr>
        <p:spPr bwMode="auto">
          <a:noFill/>
          <a:ln>
            <a:miter lim="800000"/>
            <a:headEnd/>
            <a:tailEnd/>
          </a:ln>
        </p:spPr>
        <p:txBody>
          <a:bodyPr/>
          <a:lstStyle/>
          <a:p>
            <a:fld id="{2B85AFB9-E1EF-6E48-8A4C-B389E28BCF3E}" type="slidenum">
              <a:rPr lang="en-US"/>
              <a:pPr/>
              <a:t>29</a:t>
            </a:fld>
            <a:endParaRPr lang="en-US"/>
          </a:p>
        </p:txBody>
      </p:sp>
      <p:sp>
        <p:nvSpPr>
          <p:cNvPr id="22533" name="Rectangle 2"/>
          <p:cNvSpPr>
            <a:spLocks noGrp="1" noChangeArrowheads="1"/>
          </p:cNvSpPr>
          <p:nvPr>
            <p:ph type="title"/>
          </p:nvPr>
        </p:nvSpPr>
        <p:spPr/>
        <p:txBody>
          <a:bodyPr/>
          <a:lstStyle/>
          <a:p>
            <a:r>
              <a:rPr lang="en-US" sz="4000" dirty="0" smtClean="0"/>
              <a:t>“Advanced Digital Media Boost”</a:t>
            </a:r>
            <a:endParaRPr lang="en-US" sz="4000" dirty="0"/>
          </a:p>
        </p:txBody>
      </p:sp>
      <p:sp>
        <p:nvSpPr>
          <p:cNvPr id="22534" name="Rectangle 3"/>
          <p:cNvSpPr>
            <a:spLocks noGrp="1" noChangeArrowheads="1"/>
          </p:cNvSpPr>
          <p:nvPr>
            <p:ph type="body" idx="1"/>
          </p:nvPr>
        </p:nvSpPr>
        <p:spPr/>
        <p:txBody>
          <a:bodyPr/>
          <a:lstStyle/>
          <a:p>
            <a:pPr eaLnBrk="1" hangingPunct="1"/>
            <a:r>
              <a:rPr lang="en-US" sz="2800" dirty="0"/>
              <a:t>To improve performance, </a:t>
            </a:r>
            <a:r>
              <a:rPr lang="en-US" sz="2800" dirty="0" smtClean="0"/>
              <a:t>Intel’s SIMD instructions</a:t>
            </a:r>
          </a:p>
          <a:p>
            <a:pPr lvl="1" eaLnBrk="1" hangingPunct="1"/>
            <a:r>
              <a:rPr lang="en-US" sz="2400" dirty="0" smtClean="0"/>
              <a:t>Fetch one instruction, do the work of multiple instructions</a:t>
            </a:r>
          </a:p>
          <a:p>
            <a:pPr lvl="1" eaLnBrk="1" hangingPunct="1"/>
            <a:r>
              <a:rPr lang="en-US" sz="2400" dirty="0" smtClean="0"/>
              <a:t>MMX (</a:t>
            </a:r>
            <a:r>
              <a:rPr lang="en-US" sz="2400" dirty="0" err="1" smtClean="0"/>
              <a:t>MultiMedia</a:t>
            </a:r>
            <a:r>
              <a:rPr lang="en-US" sz="2400" dirty="0" smtClean="0"/>
              <a:t> </a:t>
            </a:r>
            <a:r>
              <a:rPr lang="en-US" sz="2400" dirty="0" err="1" smtClean="0"/>
              <a:t>eXtension</a:t>
            </a:r>
            <a:r>
              <a:rPr lang="en-US" sz="2400" dirty="0" smtClean="0"/>
              <a:t>, Pentium </a:t>
            </a:r>
            <a:r>
              <a:rPr lang="en-US" sz="2400" dirty="0"/>
              <a:t>II processor family)</a:t>
            </a:r>
          </a:p>
          <a:p>
            <a:pPr lvl="1" eaLnBrk="1" hangingPunct="1"/>
            <a:r>
              <a:rPr lang="en-US" sz="2400" i="1" dirty="0" smtClean="0"/>
              <a:t>SSE (Streaming SIMD Extension, Pentium III and beyond) </a:t>
            </a:r>
            <a:endParaRPr lang="en-US" sz="2400" i="1" dirty="0"/>
          </a:p>
        </p:txBody>
      </p:sp>
      <p:pic>
        <p:nvPicPr>
          <p:cNvPr id="22535" name="Picture 4"/>
          <p:cNvPicPr>
            <a:picLocks noChangeAspect="1" noChangeArrowheads="1"/>
          </p:cNvPicPr>
          <p:nvPr/>
        </p:nvPicPr>
        <p:blipFill>
          <a:blip r:embed="rId2"/>
          <a:srcRect/>
          <a:stretch>
            <a:fillRect/>
          </a:stretch>
        </p:blipFill>
        <p:spPr bwMode="auto">
          <a:xfrm>
            <a:off x="922346" y="3488266"/>
            <a:ext cx="7481232" cy="2976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dirty="0" smtClean="0"/>
              <a:t>Sources of Cache Misses (3 C’s)</a:t>
            </a:r>
            <a:endParaRPr lang="en-US" dirty="0"/>
          </a:p>
        </p:txBody>
      </p:sp>
      <p:sp>
        <p:nvSpPr>
          <p:cNvPr id="1602563" name="Rectangle 3"/>
          <p:cNvSpPr>
            <a:spLocks noGrp="1" noChangeArrowheads="1"/>
          </p:cNvSpPr>
          <p:nvPr>
            <p:ph type="body" idx="1"/>
          </p:nvPr>
        </p:nvSpPr>
        <p:spPr>
          <a:xfrm>
            <a:off x="457200" y="1237343"/>
            <a:ext cx="8686800" cy="4495800"/>
          </a:xfrm>
        </p:spPr>
        <p:txBody>
          <a:bodyPr>
            <a:normAutofit fontScale="92500" lnSpcReduction="20000"/>
          </a:bodyPr>
          <a:lstStyle/>
          <a:p>
            <a:r>
              <a:rPr lang="en-US" i="1" dirty="0" smtClean="0">
                <a:solidFill>
                  <a:srgbClr val="0000FF"/>
                </a:solidFill>
              </a:rPr>
              <a:t>Compulsory </a:t>
            </a:r>
            <a:r>
              <a:rPr lang="en-US" dirty="0" smtClean="0"/>
              <a:t>(cold start, first reference):</a:t>
            </a:r>
          </a:p>
          <a:p>
            <a:pPr lvl="1"/>
            <a:r>
              <a:rPr lang="en-US" dirty="0" smtClean="0"/>
              <a:t>1</a:t>
            </a:r>
            <a:r>
              <a:rPr lang="en-US" baseline="30000" dirty="0" smtClean="0"/>
              <a:t>st</a:t>
            </a:r>
            <a:r>
              <a:rPr lang="en-US" dirty="0" smtClean="0"/>
              <a:t> access to a block, “cold” fact of life, not a lot you can do about it.  </a:t>
            </a:r>
          </a:p>
          <a:p>
            <a:pPr lvl="2"/>
            <a:r>
              <a:rPr lang="en-US" dirty="0" smtClean="0"/>
              <a:t>If running billions of instructions, compulsory misses are insignificant</a:t>
            </a:r>
          </a:p>
          <a:p>
            <a:r>
              <a:rPr lang="en-US" i="1" dirty="0" smtClean="0">
                <a:solidFill>
                  <a:srgbClr val="0000FF"/>
                </a:solidFill>
              </a:rPr>
              <a:t>Capacity</a:t>
            </a:r>
            <a:r>
              <a:rPr lang="en-US" dirty="0" smtClean="0"/>
              <a:t>:</a:t>
            </a:r>
          </a:p>
          <a:p>
            <a:pPr lvl="1"/>
            <a:r>
              <a:rPr lang="en-US" dirty="0" smtClean="0"/>
              <a:t>Cache cannot contain all blocks accessed by the program</a:t>
            </a:r>
          </a:p>
          <a:p>
            <a:pPr lvl="2"/>
            <a:r>
              <a:rPr lang="en-US" dirty="0" smtClean="0"/>
              <a:t>Misses that would not occur with infinite cache</a:t>
            </a:r>
          </a:p>
          <a:p>
            <a:r>
              <a:rPr lang="en-US" i="1" dirty="0" smtClean="0">
                <a:solidFill>
                  <a:srgbClr val="0000FF"/>
                </a:solidFill>
              </a:rPr>
              <a:t>Conflict </a:t>
            </a:r>
            <a:r>
              <a:rPr lang="en-US" dirty="0" smtClean="0"/>
              <a:t>(collision):</a:t>
            </a:r>
          </a:p>
          <a:p>
            <a:pPr lvl="1"/>
            <a:r>
              <a:rPr lang="en-US" dirty="0" smtClean="0"/>
              <a:t>Multiple memory locations mapped to the same cache location</a:t>
            </a:r>
          </a:p>
          <a:p>
            <a:pPr lvl="2"/>
            <a:r>
              <a:rPr lang="en-US" dirty="0" smtClean="0"/>
              <a:t>Misses that would not occur </a:t>
            </a:r>
            <a:r>
              <a:rPr lang="en-US" smtClean="0"/>
              <a:t>with ideal fully </a:t>
            </a:r>
            <a:r>
              <a:rPr lang="en-US" dirty="0" smtClean="0"/>
              <a:t>associative cache</a:t>
            </a:r>
          </a:p>
        </p:txBody>
      </p:sp>
      <p:sp>
        <p:nvSpPr>
          <p:cNvPr id="4" name="Date Placeholder 3"/>
          <p:cNvSpPr>
            <a:spLocks noGrp="1"/>
          </p:cNvSpPr>
          <p:nvPr>
            <p:ph type="dt" sz="half" idx="10"/>
          </p:nvPr>
        </p:nvSpPr>
        <p:spPr/>
        <p:txBody>
          <a:bodyPr/>
          <a:lstStyle/>
          <a:p>
            <a:fld id="{DE972B78-8D6E-A04F-8971-E15F7C8AFC64}" type="datetime1">
              <a:rPr lang="en-US" smtClean="0"/>
              <a:pPr/>
              <a:t>10/3/12</a:t>
            </a:fld>
            <a:endParaRPr lang="en-US"/>
          </a:p>
        </p:txBody>
      </p:sp>
      <p:sp>
        <p:nvSpPr>
          <p:cNvPr id="6" name="Footer Placeholder 5"/>
          <p:cNvSpPr>
            <a:spLocks noGrp="1"/>
          </p:cNvSpPr>
          <p:nvPr>
            <p:ph type="ftr" sz="quarter" idx="11"/>
          </p:nvPr>
        </p:nvSpPr>
        <p:spPr/>
        <p:txBody>
          <a:bodyPr/>
          <a:lstStyle/>
          <a:p>
            <a:r>
              <a:rPr lang="en-US" smtClean="0"/>
              <a:t>Spring 2012 --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SIMD Array Processing</a:t>
            </a:r>
            <a:endParaRPr lang="en-US" dirty="0"/>
          </a:p>
        </p:txBody>
      </p:sp>
      <p:sp>
        <p:nvSpPr>
          <p:cNvPr id="4" name="Date Placeholder 3"/>
          <p:cNvSpPr>
            <a:spLocks noGrp="1"/>
          </p:cNvSpPr>
          <p:nvPr>
            <p:ph type="dt" sz="half" idx="10"/>
          </p:nvPr>
        </p:nvSpPr>
        <p:spPr/>
        <p:txBody>
          <a:bodyPr/>
          <a:lstStyle/>
          <a:p>
            <a:fld id="{DA79D956-BEC8-F041-8760-8C3DD96B5922}"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
        <p:nvSpPr>
          <p:cNvPr id="10" name="TextBox 9"/>
          <p:cNvSpPr txBox="1"/>
          <p:nvPr/>
        </p:nvSpPr>
        <p:spPr>
          <a:xfrm>
            <a:off x="634981" y="1754184"/>
            <a:ext cx="2816584" cy="646331"/>
          </a:xfrm>
          <a:prstGeom prst="rect">
            <a:avLst/>
          </a:prstGeom>
          <a:noFill/>
        </p:spPr>
        <p:txBody>
          <a:bodyPr wrap="none" rtlCol="0">
            <a:spAutoFit/>
          </a:bodyPr>
          <a:lstStyle/>
          <a:p>
            <a:pPr>
              <a:buNone/>
            </a:pPr>
            <a:r>
              <a:rPr lang="en-US" dirty="0" smtClean="0">
                <a:latin typeface="Courier"/>
                <a:cs typeface="Courier"/>
              </a:rPr>
              <a:t>for each </a:t>
            </a:r>
            <a:r>
              <a:rPr lang="en-US" dirty="0" err="1" smtClean="0">
                <a:latin typeface="Courier"/>
                <a:cs typeface="Courier"/>
              </a:rPr>
              <a:t>f</a:t>
            </a:r>
            <a:r>
              <a:rPr lang="en-US" dirty="0" smtClean="0">
                <a:latin typeface="Courier"/>
                <a:cs typeface="Courier"/>
              </a:rPr>
              <a:t> in array</a:t>
            </a:r>
          </a:p>
          <a:p>
            <a:pPr>
              <a:buNone/>
            </a:pPr>
            <a:r>
              <a:rPr lang="en-US" dirty="0" smtClean="0">
                <a:latin typeface="Courier"/>
                <a:cs typeface="Courier"/>
              </a:rPr>
              <a:t>    </a:t>
            </a:r>
            <a:r>
              <a:rPr lang="en-US" dirty="0" err="1" smtClean="0">
                <a:latin typeface="Courier"/>
                <a:cs typeface="Courier"/>
              </a:rPr>
              <a:t>f</a:t>
            </a:r>
            <a:r>
              <a:rPr lang="en-US" dirty="0" smtClean="0">
                <a:latin typeface="Courier"/>
                <a:cs typeface="Courier"/>
              </a:rPr>
              <a:t> = </a:t>
            </a:r>
            <a:r>
              <a:rPr lang="en-US" dirty="0" err="1" smtClean="0">
                <a:latin typeface="Courier"/>
                <a:cs typeface="Courier"/>
              </a:rPr>
              <a:t>sqrt(f</a:t>
            </a:r>
            <a:r>
              <a:rPr lang="en-US" dirty="0" smtClean="0">
                <a:latin typeface="Courier"/>
                <a:cs typeface="Courier"/>
              </a:rPr>
              <a:t>)</a:t>
            </a:r>
          </a:p>
        </p:txBody>
      </p:sp>
      <p:sp>
        <p:nvSpPr>
          <p:cNvPr id="11" name="TextBox 10"/>
          <p:cNvSpPr txBox="1"/>
          <p:nvPr/>
        </p:nvSpPr>
        <p:spPr>
          <a:xfrm>
            <a:off x="634981" y="2615134"/>
            <a:ext cx="6840334" cy="2031325"/>
          </a:xfrm>
          <a:prstGeom prst="rect">
            <a:avLst/>
          </a:prstGeom>
          <a:noFill/>
        </p:spPr>
        <p:txBody>
          <a:bodyPr wrap="none" rtlCol="0">
            <a:spAutoFit/>
          </a:bodyPr>
          <a:lstStyle/>
          <a:p>
            <a:pPr>
              <a:buNone/>
            </a:pPr>
            <a:r>
              <a:rPr lang="en-US" dirty="0" smtClean="0">
                <a:latin typeface="Courier"/>
                <a:cs typeface="Courier"/>
              </a:rPr>
              <a:t>for each </a:t>
            </a:r>
            <a:r>
              <a:rPr lang="en-US" dirty="0" err="1" smtClean="0">
                <a:latin typeface="Courier"/>
                <a:cs typeface="Courier"/>
              </a:rPr>
              <a:t>f</a:t>
            </a:r>
            <a:r>
              <a:rPr lang="en-US" dirty="0" smtClean="0">
                <a:latin typeface="Courier"/>
                <a:cs typeface="Courier"/>
              </a:rPr>
              <a:t> in array</a:t>
            </a:r>
          </a:p>
          <a:p>
            <a:pPr>
              <a:buNone/>
            </a:pPr>
            <a:r>
              <a:rPr lang="en-US" dirty="0" smtClean="0">
                <a:latin typeface="Courier"/>
                <a:cs typeface="Courier"/>
              </a:rPr>
              <a:t>{</a:t>
            </a:r>
          </a:p>
          <a:p>
            <a:pPr>
              <a:buNone/>
            </a:pPr>
            <a:r>
              <a:rPr lang="en-US" dirty="0" smtClean="0">
                <a:latin typeface="Courier"/>
                <a:cs typeface="Courier"/>
              </a:rPr>
              <a:t>    load </a:t>
            </a:r>
            <a:r>
              <a:rPr lang="en-US" dirty="0" err="1" smtClean="0">
                <a:latin typeface="Courier"/>
                <a:cs typeface="Courier"/>
              </a:rPr>
              <a:t>f</a:t>
            </a:r>
            <a:r>
              <a:rPr lang="en-US" dirty="0" smtClean="0">
                <a:latin typeface="Courier"/>
                <a:cs typeface="Courier"/>
              </a:rPr>
              <a:t> to the floating-point register</a:t>
            </a:r>
          </a:p>
          <a:p>
            <a:pPr>
              <a:buNone/>
            </a:pPr>
            <a:r>
              <a:rPr lang="en-US" dirty="0" smtClean="0">
                <a:latin typeface="Courier"/>
                <a:cs typeface="Courier"/>
              </a:rPr>
              <a:t>    calculate the square root</a:t>
            </a:r>
          </a:p>
          <a:p>
            <a:pPr>
              <a:buNone/>
            </a:pPr>
            <a:r>
              <a:rPr lang="en-US" dirty="0" smtClean="0">
                <a:latin typeface="Courier"/>
                <a:cs typeface="Courier"/>
              </a:rPr>
              <a:t>    write the result from the register to memory</a:t>
            </a:r>
          </a:p>
          <a:p>
            <a:pPr>
              <a:buNone/>
            </a:pPr>
            <a:r>
              <a:rPr lang="en-US" dirty="0" smtClean="0">
                <a:latin typeface="Courier"/>
                <a:cs typeface="Courier"/>
              </a:rPr>
              <a:t>}</a:t>
            </a:r>
          </a:p>
          <a:p>
            <a:endParaRPr lang="en-US" dirty="0"/>
          </a:p>
        </p:txBody>
      </p:sp>
      <p:grpSp>
        <p:nvGrpSpPr>
          <p:cNvPr id="15" name="Group 14"/>
          <p:cNvGrpSpPr/>
          <p:nvPr/>
        </p:nvGrpSpPr>
        <p:grpSpPr>
          <a:xfrm>
            <a:off x="244220" y="4369318"/>
            <a:ext cx="7994131" cy="2047305"/>
            <a:chOff x="244220" y="4369318"/>
            <a:chExt cx="7994131" cy="2047305"/>
          </a:xfrm>
        </p:grpSpPr>
        <p:sp>
          <p:nvSpPr>
            <p:cNvPr id="12" name="TextBox 11"/>
            <p:cNvSpPr txBox="1"/>
            <p:nvPr/>
          </p:nvSpPr>
          <p:spPr>
            <a:xfrm>
              <a:off x="634981" y="4369318"/>
              <a:ext cx="7250703" cy="2031325"/>
            </a:xfrm>
            <a:prstGeom prst="rect">
              <a:avLst/>
            </a:prstGeom>
            <a:noFill/>
          </p:spPr>
          <p:txBody>
            <a:bodyPr wrap="none" rtlCol="0">
              <a:spAutoFit/>
            </a:bodyPr>
            <a:lstStyle/>
            <a:p>
              <a:pPr>
                <a:buNone/>
              </a:pPr>
              <a:r>
                <a:rPr lang="en-US" dirty="0" smtClean="0">
                  <a:latin typeface="Courier"/>
                  <a:cs typeface="Courier"/>
                </a:rPr>
                <a:t>for each 4 members in array</a:t>
              </a:r>
            </a:p>
            <a:p>
              <a:pPr>
                <a:buNone/>
              </a:pPr>
              <a:r>
                <a:rPr lang="en-US" dirty="0" smtClean="0">
                  <a:latin typeface="Courier"/>
                  <a:cs typeface="Courier"/>
                </a:rPr>
                <a:t>{</a:t>
              </a:r>
            </a:p>
            <a:p>
              <a:pPr>
                <a:buNone/>
              </a:pPr>
              <a:r>
                <a:rPr lang="en-US" dirty="0" smtClean="0">
                  <a:latin typeface="Courier"/>
                  <a:cs typeface="Courier"/>
                </a:rPr>
                <a:t>    load 4 members to the SSE register</a:t>
              </a:r>
            </a:p>
            <a:p>
              <a:pPr>
                <a:buNone/>
              </a:pPr>
              <a:r>
                <a:rPr lang="en-US" dirty="0" smtClean="0">
                  <a:latin typeface="Courier"/>
                  <a:cs typeface="Courier"/>
                </a:rPr>
                <a:t>    calculate 4 square roots in one operation</a:t>
              </a:r>
            </a:p>
            <a:p>
              <a:pPr>
                <a:buNone/>
              </a:pPr>
              <a:r>
                <a:rPr lang="en-US" dirty="0" smtClean="0">
                  <a:latin typeface="Courier"/>
                  <a:cs typeface="Courier"/>
                </a:rPr>
                <a:t>    store the 4 results from the register to memory</a:t>
              </a:r>
            </a:p>
            <a:p>
              <a:pPr>
                <a:buNone/>
              </a:pPr>
              <a:r>
                <a:rPr lang="en-US" dirty="0" smtClean="0">
                  <a:latin typeface="Courier"/>
                  <a:cs typeface="Courier"/>
                </a:rPr>
                <a:t>}</a:t>
              </a:r>
            </a:p>
            <a:p>
              <a:endParaRPr lang="en-US" dirty="0"/>
            </a:p>
          </p:txBody>
        </p:sp>
        <p:grpSp>
          <p:nvGrpSpPr>
            <p:cNvPr id="14" name="Group 13"/>
            <p:cNvGrpSpPr/>
            <p:nvPr/>
          </p:nvGrpSpPr>
          <p:grpSpPr>
            <a:xfrm>
              <a:off x="244220" y="4428192"/>
              <a:ext cx="7994131" cy="1988431"/>
              <a:chOff x="244220" y="4428192"/>
              <a:chExt cx="7994131" cy="1988431"/>
            </a:xfrm>
          </p:grpSpPr>
          <p:sp>
            <p:nvSpPr>
              <p:cNvPr id="9" name="Double Brace 8"/>
              <p:cNvSpPr/>
              <p:nvPr/>
            </p:nvSpPr>
            <p:spPr>
              <a:xfrm>
                <a:off x="244220" y="4428192"/>
                <a:ext cx="7994131" cy="1921054"/>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272547" y="5893403"/>
                <a:ext cx="1729485" cy="523220"/>
              </a:xfrm>
              <a:prstGeom prst="rect">
                <a:avLst/>
              </a:prstGeom>
              <a:noFill/>
            </p:spPr>
            <p:txBody>
              <a:bodyPr wrap="none" rtlCol="0">
                <a:spAutoFit/>
              </a:bodyPr>
              <a:lstStyle/>
              <a:p>
                <a:r>
                  <a:rPr lang="en-US" sz="2800" dirty="0" smtClean="0">
                    <a:solidFill>
                      <a:srgbClr val="98ABCC"/>
                    </a:solidFill>
                  </a:rPr>
                  <a:t>SIMD style</a:t>
                </a:r>
                <a:endParaRPr lang="en-US" sz="2800" dirty="0">
                  <a:solidFill>
                    <a:srgbClr val="98ABCC"/>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Data-Level Parallelism and SIMD</a:t>
            </a:r>
            <a:endParaRPr lang="en-US" dirty="0"/>
          </a:p>
        </p:txBody>
      </p:sp>
      <p:sp>
        <p:nvSpPr>
          <p:cNvPr id="3" name="Content Placeholder 2"/>
          <p:cNvSpPr>
            <a:spLocks noGrp="1"/>
          </p:cNvSpPr>
          <p:nvPr>
            <p:ph idx="1"/>
          </p:nvPr>
        </p:nvSpPr>
        <p:spPr/>
        <p:txBody>
          <a:bodyPr/>
          <a:lstStyle/>
          <a:p>
            <a:r>
              <a:rPr lang="en-US" dirty="0" smtClean="0"/>
              <a:t>SIMD wants adjacent values in memory that can be operated in parallel</a:t>
            </a:r>
          </a:p>
          <a:p>
            <a:r>
              <a:rPr lang="en-US" dirty="0" smtClean="0"/>
              <a:t>Usually specified in programs as loops</a:t>
            </a:r>
          </a:p>
          <a:p>
            <a:pPr>
              <a:buFont typeface="Arial" charset="0"/>
              <a:buNone/>
            </a:pPr>
            <a:r>
              <a:rPr lang="en-US" dirty="0" smtClean="0"/>
              <a:t> 		</a:t>
            </a:r>
            <a:r>
              <a:rPr lang="en-US" dirty="0" err="1" smtClean="0"/>
              <a:t>for(i</a:t>
            </a:r>
            <a:r>
              <a:rPr lang="en-US" dirty="0" smtClean="0"/>
              <a:t>=1000; </a:t>
            </a:r>
            <a:r>
              <a:rPr lang="en-US" dirty="0" err="1" smtClean="0"/>
              <a:t>i</a:t>
            </a:r>
            <a:r>
              <a:rPr lang="en-US" dirty="0" smtClean="0"/>
              <a:t>&gt;0; </a:t>
            </a:r>
            <a:r>
              <a:rPr lang="en-US" dirty="0" err="1" smtClean="0"/>
              <a:t>i</a:t>
            </a:r>
            <a:r>
              <a:rPr lang="en-US" dirty="0" smtClean="0"/>
              <a:t>=i-1)</a:t>
            </a:r>
          </a:p>
          <a:p>
            <a:pPr>
              <a:buFont typeface="Arial" charset="0"/>
              <a:buNone/>
            </a:pPr>
            <a:r>
              <a:rPr lang="en-US" dirty="0" smtClean="0"/>
              <a:t>             </a:t>
            </a:r>
            <a:r>
              <a:rPr lang="en-US" dirty="0" err="1" smtClean="0"/>
              <a:t>x[i</a:t>
            </a:r>
            <a:r>
              <a:rPr lang="en-US" dirty="0" smtClean="0"/>
              <a:t>] = </a:t>
            </a:r>
            <a:r>
              <a:rPr lang="en-US" dirty="0" err="1" smtClean="0"/>
              <a:t>x[i</a:t>
            </a:r>
            <a:r>
              <a:rPr lang="en-US" dirty="0" smtClean="0"/>
              <a:t>] + </a:t>
            </a:r>
            <a:r>
              <a:rPr lang="en-US" dirty="0" err="1" smtClean="0"/>
              <a:t>s</a:t>
            </a:r>
            <a:r>
              <a:rPr lang="en-US" dirty="0" smtClean="0"/>
              <a:t>;</a:t>
            </a:r>
          </a:p>
          <a:p>
            <a:r>
              <a:rPr lang="en-US" dirty="0" smtClean="0"/>
              <a:t>How can reveal more data-level parallelism than available in a single iteration of a loop?</a:t>
            </a:r>
          </a:p>
          <a:p>
            <a:r>
              <a:rPr lang="en-US" i="1" dirty="0" smtClean="0">
                <a:solidFill>
                  <a:srgbClr val="0000FF"/>
                </a:solidFill>
              </a:rPr>
              <a:t>Unroll loop </a:t>
            </a:r>
            <a:r>
              <a:rPr lang="en-US" dirty="0" smtClean="0"/>
              <a:t>and adjust iteration rate</a:t>
            </a:r>
          </a:p>
          <a:p>
            <a:endParaRPr lang="en-US" dirty="0"/>
          </a:p>
        </p:txBody>
      </p:sp>
      <p:sp>
        <p:nvSpPr>
          <p:cNvPr id="4" name="Date Placeholder 3"/>
          <p:cNvSpPr>
            <a:spLocks noGrp="1"/>
          </p:cNvSpPr>
          <p:nvPr>
            <p:ph type="dt" sz="half" idx="10"/>
          </p:nvPr>
        </p:nvSpPr>
        <p:spPr/>
        <p:txBody>
          <a:bodyPr/>
          <a:lstStyle/>
          <a:p>
            <a:fld id="{401FC732-31FB-324B-A232-456C1609DA3A}"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Looping in MIPS</a:t>
            </a:r>
          </a:p>
        </p:txBody>
      </p:sp>
      <p:sp>
        <p:nvSpPr>
          <p:cNvPr id="5123" name="Content Placeholder 2"/>
          <p:cNvSpPr>
            <a:spLocks noGrp="1"/>
          </p:cNvSpPr>
          <p:nvPr>
            <p:ph idx="1"/>
          </p:nvPr>
        </p:nvSpPr>
        <p:spPr/>
        <p:txBody>
          <a:bodyPr/>
          <a:lstStyle/>
          <a:p>
            <a:pPr>
              <a:buFont typeface="Arial" charset="0"/>
              <a:buNone/>
            </a:pPr>
            <a:r>
              <a:rPr lang="en-US" sz="2000" dirty="0"/>
              <a:t>Assumptions: </a:t>
            </a:r>
            <a:endParaRPr lang="en-US" sz="2000" dirty="0" smtClean="0"/>
          </a:p>
          <a:p>
            <a:pPr>
              <a:buFontTx/>
              <a:buChar char="-"/>
            </a:pPr>
            <a:r>
              <a:rPr lang="en-US" sz="2000" dirty="0" smtClean="0"/>
              <a:t>$t1 </a:t>
            </a:r>
            <a:r>
              <a:rPr lang="en-US" sz="2000" dirty="0"/>
              <a:t>is initially the address of the element in the array with the highest address</a:t>
            </a:r>
            <a:endParaRPr lang="en-US" sz="2000" dirty="0" smtClean="0"/>
          </a:p>
          <a:p>
            <a:pPr>
              <a:buFontTx/>
              <a:buChar char="-"/>
            </a:pPr>
            <a:r>
              <a:rPr lang="en-US" sz="2000" dirty="0" smtClean="0"/>
              <a:t>$f0 </a:t>
            </a:r>
            <a:r>
              <a:rPr lang="en-US" sz="2000" dirty="0"/>
              <a:t>contains the scalar value </a:t>
            </a:r>
            <a:r>
              <a:rPr lang="en-US" sz="2000" dirty="0" err="1"/>
              <a:t>s</a:t>
            </a:r>
            <a:endParaRPr lang="en-US" sz="2000" dirty="0"/>
          </a:p>
          <a:p>
            <a:pPr>
              <a:buFontTx/>
              <a:buChar char="-"/>
            </a:pPr>
            <a:r>
              <a:rPr lang="en-US" sz="2000" dirty="0"/>
              <a:t>8</a:t>
            </a:r>
            <a:r>
              <a:rPr lang="en-US" sz="2000" dirty="0" smtClean="0"/>
              <a:t>($t2) </a:t>
            </a:r>
            <a:r>
              <a:rPr lang="en-US" sz="2000" dirty="0"/>
              <a:t>is the address of the last element to operate </a:t>
            </a:r>
            <a:r>
              <a:rPr lang="en-US" sz="2000" dirty="0" smtClean="0"/>
              <a:t>on</a:t>
            </a:r>
          </a:p>
          <a:p>
            <a:pPr>
              <a:buFont typeface="Arial" charset="0"/>
              <a:buNone/>
            </a:pPr>
            <a:r>
              <a:rPr lang="en-US" sz="2000" dirty="0"/>
              <a:t>CODE:</a:t>
            </a:r>
          </a:p>
          <a:p>
            <a:pPr>
              <a:buFont typeface="Arial" charset="0"/>
              <a:buNone/>
            </a:pPr>
            <a:r>
              <a:rPr lang="en-US" sz="2000" dirty="0"/>
              <a:t>Loop</a:t>
            </a:r>
            <a:r>
              <a:rPr lang="en-US" sz="2000" dirty="0" smtClean="0"/>
              <a:t>:1</a:t>
            </a:r>
            <a:r>
              <a:rPr lang="en-US" sz="2000" dirty="0"/>
              <a:t>.</a:t>
            </a:r>
            <a:r>
              <a:rPr lang="en-US" sz="2000" dirty="0" smtClean="0"/>
              <a:t> </a:t>
            </a:r>
            <a:r>
              <a:rPr lang="en-US" sz="2000" dirty="0" err="1" smtClean="0"/>
              <a:t>l.d</a:t>
            </a:r>
            <a:r>
              <a:rPr lang="en-US" sz="2000" dirty="0" smtClean="0"/>
              <a:t>		$f2,0($t1</a:t>
            </a:r>
            <a:r>
              <a:rPr lang="en-US" sz="2000" dirty="0"/>
              <a:t>)	;</a:t>
            </a:r>
            <a:r>
              <a:rPr lang="en-US" sz="2000" dirty="0" smtClean="0"/>
              <a:t> $f2=</a:t>
            </a:r>
            <a:r>
              <a:rPr lang="en-US" sz="2000" dirty="0"/>
              <a:t>array element</a:t>
            </a:r>
          </a:p>
          <a:p>
            <a:pPr>
              <a:buFont typeface="Arial" charset="0"/>
              <a:buNone/>
            </a:pPr>
            <a:r>
              <a:rPr lang="en-US" sz="2000" dirty="0"/>
              <a:t>		2.</a:t>
            </a:r>
            <a:r>
              <a:rPr lang="en-US" sz="2000" dirty="0" smtClean="0"/>
              <a:t> </a:t>
            </a:r>
            <a:r>
              <a:rPr lang="en-US" sz="2000" dirty="0" err="1" smtClean="0"/>
              <a:t>add.d</a:t>
            </a:r>
            <a:r>
              <a:rPr lang="en-US" sz="2000" dirty="0" smtClean="0"/>
              <a:t>		$f10,$f2,$f0	; </a:t>
            </a:r>
            <a:r>
              <a:rPr lang="en-US" sz="2000" dirty="0"/>
              <a:t>add </a:t>
            </a:r>
            <a:r>
              <a:rPr lang="en-US" sz="2000" dirty="0" err="1"/>
              <a:t>s</a:t>
            </a:r>
            <a:r>
              <a:rPr lang="en-US" sz="2000" dirty="0"/>
              <a:t> to</a:t>
            </a:r>
            <a:r>
              <a:rPr lang="en-US" sz="2000" dirty="0" smtClean="0"/>
              <a:t> $f2</a:t>
            </a:r>
          </a:p>
          <a:p>
            <a:pPr>
              <a:buFont typeface="Arial" charset="0"/>
              <a:buNone/>
            </a:pPr>
            <a:r>
              <a:rPr lang="en-US" sz="2000" dirty="0"/>
              <a:t>		3.</a:t>
            </a:r>
            <a:r>
              <a:rPr lang="en-US" sz="2000" dirty="0" smtClean="0"/>
              <a:t> </a:t>
            </a:r>
            <a:r>
              <a:rPr lang="en-US" sz="2000" dirty="0" err="1" smtClean="0"/>
              <a:t>s.d</a:t>
            </a:r>
            <a:r>
              <a:rPr lang="en-US" sz="2000" dirty="0" smtClean="0"/>
              <a:t>		$f10,0($t1</a:t>
            </a:r>
            <a:r>
              <a:rPr lang="en-US" sz="2000" dirty="0"/>
              <a:t>)</a:t>
            </a:r>
            <a:r>
              <a:rPr lang="en-US" sz="2000" dirty="0" smtClean="0"/>
              <a:t>	; </a:t>
            </a:r>
            <a:r>
              <a:rPr lang="en-US" sz="2000" dirty="0"/>
              <a:t>store result</a:t>
            </a:r>
          </a:p>
          <a:p>
            <a:pPr>
              <a:buFont typeface="Arial" charset="0"/>
              <a:buNone/>
            </a:pPr>
            <a:r>
              <a:rPr lang="en-US" sz="2000" dirty="0"/>
              <a:t>		4.</a:t>
            </a:r>
            <a:r>
              <a:rPr lang="en-US" sz="2000" dirty="0" smtClean="0"/>
              <a:t> </a:t>
            </a:r>
            <a:r>
              <a:rPr lang="en-US" sz="2000" dirty="0" err="1" smtClean="0"/>
              <a:t>addui</a:t>
            </a:r>
            <a:r>
              <a:rPr lang="en-US" sz="2000" dirty="0" smtClean="0"/>
              <a:t>		$t1,$t1</a:t>
            </a:r>
            <a:r>
              <a:rPr lang="en-US" sz="2000" dirty="0"/>
              <a:t>,#-8	; decrement pointer 8 byte </a:t>
            </a:r>
          </a:p>
          <a:p>
            <a:pPr>
              <a:buFont typeface="Arial" charset="0"/>
              <a:buNone/>
            </a:pPr>
            <a:r>
              <a:rPr lang="en-US" sz="2000" dirty="0"/>
              <a:t>		5.</a:t>
            </a:r>
            <a:r>
              <a:rPr lang="en-US" sz="2000" dirty="0" smtClean="0"/>
              <a:t> </a:t>
            </a:r>
            <a:r>
              <a:rPr lang="en-US" sz="2000" dirty="0" err="1" smtClean="0"/>
              <a:t>bne</a:t>
            </a:r>
            <a:r>
              <a:rPr lang="en-US" sz="2000" dirty="0" smtClean="0"/>
              <a:t>		$t1,$t2</a:t>
            </a:r>
            <a:r>
              <a:rPr lang="en-US" sz="2000" dirty="0"/>
              <a:t>,Loop	;repeat loop if</a:t>
            </a:r>
            <a:r>
              <a:rPr lang="en-US" sz="2000" dirty="0" smtClean="0"/>
              <a:t> $t1 </a:t>
            </a:r>
            <a:r>
              <a:rPr lang="en-US" sz="2000" dirty="0"/>
              <a:t>!=</a:t>
            </a:r>
            <a:r>
              <a:rPr lang="en-US" sz="2000" dirty="0" smtClean="0"/>
              <a:t> $t2</a:t>
            </a:r>
            <a:endParaRPr lang="en-US" sz="2000" dirty="0"/>
          </a:p>
          <a:p>
            <a:pPr>
              <a:buFontTx/>
              <a:buChar char="-"/>
            </a:pPr>
            <a:endParaRPr lang="en-US" sz="2000" dirty="0"/>
          </a:p>
        </p:txBody>
      </p:sp>
      <p:sp>
        <p:nvSpPr>
          <p:cNvPr id="4" name="Date Placeholder 3"/>
          <p:cNvSpPr>
            <a:spLocks noGrp="1"/>
          </p:cNvSpPr>
          <p:nvPr>
            <p:ph type="dt" sz="half" idx="10"/>
          </p:nvPr>
        </p:nvSpPr>
        <p:spPr/>
        <p:txBody>
          <a:bodyPr/>
          <a:lstStyle/>
          <a:p>
            <a:fld id="{CF0DFAB9-9E91-144A-BB80-3FDEC55B46AB}" type="datetime1">
              <a:rPr lang="en-US" smtClean="0"/>
              <a:pPr/>
              <a:t>10/3/12</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32</a:t>
            </a:fld>
            <a:endParaRPr lang="en-US"/>
          </a:p>
        </p:txBody>
      </p:sp>
      <p:sp>
        <p:nvSpPr>
          <p:cNvPr id="6" name="Footer Placeholder 5"/>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Loop Unrolled</a:t>
            </a:r>
          </a:p>
        </p:txBody>
      </p:sp>
      <p:sp>
        <p:nvSpPr>
          <p:cNvPr id="3" name="Content Placeholder 2"/>
          <p:cNvSpPr>
            <a:spLocks noGrp="1"/>
          </p:cNvSpPr>
          <p:nvPr>
            <p:ph idx="1"/>
          </p:nvPr>
        </p:nvSpPr>
        <p:spPr>
          <a:xfrm>
            <a:off x="457200" y="1600200"/>
            <a:ext cx="3581400" cy="4986867"/>
          </a:xfrm>
        </p:spPr>
        <p:txBody>
          <a:bodyPr>
            <a:normAutofit/>
          </a:bodyPr>
          <a:lstStyle/>
          <a:p>
            <a:pPr>
              <a:buFont typeface="Arial" charset="0"/>
              <a:buNone/>
              <a:tabLst>
                <a:tab pos="627063" algn="l"/>
                <a:tab pos="1312863" algn="l"/>
              </a:tabLst>
            </a:pPr>
            <a:r>
              <a:rPr lang="en-US" sz="1600" dirty="0" smtClean="0"/>
              <a:t>Loop:</a:t>
            </a:r>
            <a:r>
              <a:rPr lang="en-US" sz="1600" b="1" dirty="0" smtClean="0"/>
              <a:t> 	</a:t>
            </a:r>
            <a:r>
              <a:rPr lang="en-US" sz="1600" b="1" dirty="0" err="1" smtClean="0">
                <a:solidFill>
                  <a:srgbClr val="17375E"/>
                </a:solidFill>
              </a:rPr>
              <a:t>l.d</a:t>
            </a:r>
            <a:r>
              <a:rPr lang="en-US" sz="1600" b="1" dirty="0" smtClean="0">
                <a:solidFill>
                  <a:srgbClr val="17375E"/>
                </a:solidFill>
              </a:rPr>
              <a:t>	$f2,0($t1</a:t>
            </a:r>
            <a:r>
              <a:rPr lang="en-US" sz="1600" b="1" dirty="0">
                <a:solidFill>
                  <a:srgbClr val="17375E"/>
                </a:solidFill>
              </a:rPr>
              <a:t>)           </a:t>
            </a:r>
            <a:r>
              <a:rPr lang="en-US" sz="1600" b="1" dirty="0" smtClean="0">
                <a:solidFill>
                  <a:srgbClr val="17375E"/>
                </a:solidFill>
              </a:rPr>
              <a:t> </a:t>
            </a:r>
          </a:p>
          <a:p>
            <a:pPr>
              <a:buFont typeface="Arial" charset="0"/>
              <a:buNone/>
              <a:tabLst>
                <a:tab pos="627063" algn="l"/>
                <a:tab pos="1312863" algn="l"/>
              </a:tabLst>
            </a:pPr>
            <a:r>
              <a:rPr lang="en-US" sz="1600" b="1" dirty="0">
                <a:solidFill>
                  <a:srgbClr val="17375E"/>
                </a:solidFill>
              </a:rPr>
              <a:t>	</a:t>
            </a:r>
            <a:r>
              <a:rPr lang="en-US" sz="1600" b="1" dirty="0" smtClean="0">
                <a:solidFill>
                  <a:srgbClr val="17375E"/>
                </a:solidFill>
              </a:rPr>
              <a:t>	</a:t>
            </a:r>
            <a:r>
              <a:rPr lang="en-US" sz="1600" b="1" dirty="0" err="1" smtClean="0">
                <a:solidFill>
                  <a:srgbClr val="17375E"/>
                </a:solidFill>
              </a:rPr>
              <a:t>add.d</a:t>
            </a:r>
            <a:r>
              <a:rPr lang="en-US" sz="1600" b="1" dirty="0" smtClean="0">
                <a:solidFill>
                  <a:srgbClr val="17375E"/>
                </a:solidFill>
              </a:rPr>
              <a:t>	$f10,$f2,$f0           </a:t>
            </a:r>
            <a:r>
              <a:rPr lang="en-US" sz="1600" b="1" dirty="0" smtClean="0">
                <a:solidFill>
                  <a:srgbClr val="C00000"/>
                </a:solidFill>
              </a:rPr>
              <a:t> </a:t>
            </a:r>
          </a:p>
          <a:p>
            <a:pPr>
              <a:buFont typeface="Arial" charset="0"/>
              <a:buNone/>
              <a:tabLst>
                <a:tab pos="627063" algn="l"/>
                <a:tab pos="1312863" algn="l"/>
              </a:tabLst>
            </a:pPr>
            <a:r>
              <a:rPr lang="en-US" sz="1600" b="1" dirty="0">
                <a:solidFill>
                  <a:srgbClr val="17375E"/>
                </a:solidFill>
              </a:rPr>
              <a:t>	</a:t>
            </a:r>
            <a:r>
              <a:rPr lang="en-US" sz="1600" b="1" dirty="0" smtClean="0">
                <a:solidFill>
                  <a:srgbClr val="17375E"/>
                </a:solidFill>
              </a:rPr>
              <a:t>	</a:t>
            </a:r>
            <a:r>
              <a:rPr lang="en-US" sz="1600" b="1" dirty="0" err="1" smtClean="0">
                <a:solidFill>
                  <a:srgbClr val="17375E"/>
                </a:solidFill>
              </a:rPr>
              <a:t>s.d</a:t>
            </a:r>
            <a:r>
              <a:rPr lang="en-US" sz="1600" b="1" dirty="0" smtClean="0">
                <a:solidFill>
                  <a:srgbClr val="17375E"/>
                </a:solidFill>
              </a:rPr>
              <a:t>	$f10,0($t1</a:t>
            </a:r>
            <a:r>
              <a:rPr lang="en-US" sz="1600" b="1" dirty="0">
                <a:solidFill>
                  <a:srgbClr val="17375E"/>
                </a:solidFill>
              </a:rPr>
              <a:t>)</a:t>
            </a:r>
          </a:p>
          <a:p>
            <a:pPr>
              <a:buFont typeface="Arial" charset="0"/>
              <a:buNone/>
              <a:tabLst>
                <a:tab pos="627063" algn="l"/>
                <a:tab pos="1312863" algn="l"/>
              </a:tabLst>
            </a:pPr>
            <a:r>
              <a:rPr lang="en-US" sz="1600" b="1" dirty="0"/>
              <a:t>	</a:t>
            </a:r>
            <a:r>
              <a:rPr lang="en-US" sz="1600" b="1" dirty="0" smtClean="0"/>
              <a:t>	</a:t>
            </a:r>
            <a:r>
              <a:rPr lang="en-US" sz="1600" b="1" dirty="0" err="1" smtClean="0">
                <a:solidFill>
                  <a:srgbClr val="632523"/>
                </a:solidFill>
              </a:rPr>
              <a:t>l.d</a:t>
            </a:r>
            <a:r>
              <a:rPr lang="en-US" sz="1600" b="1" dirty="0" smtClean="0">
                <a:solidFill>
                  <a:srgbClr val="632523"/>
                </a:solidFill>
              </a:rPr>
              <a:t>	$f4,</a:t>
            </a:r>
            <a:r>
              <a:rPr lang="en-US" sz="1600" b="1" dirty="0">
                <a:solidFill>
                  <a:srgbClr val="632523"/>
                </a:solidFill>
              </a:rPr>
              <a:t>-8</a:t>
            </a:r>
            <a:r>
              <a:rPr lang="en-US" sz="1600" b="1" dirty="0" smtClean="0">
                <a:solidFill>
                  <a:srgbClr val="632523"/>
                </a:solidFill>
              </a:rPr>
              <a:t>($t1</a:t>
            </a:r>
            <a:r>
              <a:rPr lang="en-US" sz="1600" b="1" dirty="0">
                <a:solidFill>
                  <a:srgbClr val="632523"/>
                </a:solidFill>
              </a:rPr>
              <a:t>)          </a:t>
            </a:r>
            <a:r>
              <a:rPr lang="en-US" sz="1600" b="1" dirty="0" smtClean="0">
                <a:solidFill>
                  <a:srgbClr val="632523"/>
                </a:solidFill>
              </a:rPr>
              <a:t> </a:t>
            </a:r>
          </a:p>
          <a:p>
            <a:pPr>
              <a:buFont typeface="Arial" charset="0"/>
              <a:buNone/>
              <a:tabLst>
                <a:tab pos="627063" algn="l"/>
                <a:tab pos="1312863" algn="l"/>
              </a:tabLst>
            </a:pPr>
            <a:r>
              <a:rPr lang="en-US" sz="1600" b="1" dirty="0">
                <a:solidFill>
                  <a:srgbClr val="632523"/>
                </a:solidFill>
              </a:rPr>
              <a:t>	</a:t>
            </a:r>
            <a:r>
              <a:rPr lang="en-US" sz="1600" b="1" dirty="0" smtClean="0">
                <a:solidFill>
                  <a:srgbClr val="632523"/>
                </a:solidFill>
              </a:rPr>
              <a:t>	</a:t>
            </a:r>
            <a:r>
              <a:rPr lang="en-US" sz="1600" b="1" dirty="0" err="1" smtClean="0">
                <a:solidFill>
                  <a:srgbClr val="632523"/>
                </a:solidFill>
              </a:rPr>
              <a:t>add.d</a:t>
            </a:r>
            <a:r>
              <a:rPr lang="en-US" sz="1600" b="1" dirty="0" smtClean="0">
                <a:solidFill>
                  <a:srgbClr val="632523"/>
                </a:solidFill>
              </a:rPr>
              <a:t>	$f12,$f4,$f0           </a:t>
            </a:r>
            <a:r>
              <a:rPr lang="en-US" sz="1600" b="1" dirty="0" smtClean="0">
                <a:solidFill>
                  <a:srgbClr val="17375E"/>
                </a:solidFill>
              </a:rPr>
              <a:t> </a:t>
            </a:r>
            <a:endParaRPr lang="en-US" sz="1600" b="1" dirty="0" smtClean="0">
              <a:solidFill>
                <a:srgbClr val="632523"/>
              </a:solidFill>
            </a:endParaRPr>
          </a:p>
          <a:p>
            <a:pPr>
              <a:buFont typeface="Arial" charset="0"/>
              <a:buNone/>
              <a:tabLst>
                <a:tab pos="627063" algn="l"/>
                <a:tab pos="1312863" algn="l"/>
              </a:tabLst>
            </a:pPr>
            <a:r>
              <a:rPr lang="en-US" sz="1600" b="1" dirty="0">
                <a:solidFill>
                  <a:srgbClr val="632523"/>
                </a:solidFill>
              </a:rPr>
              <a:t>	</a:t>
            </a:r>
            <a:r>
              <a:rPr lang="en-US" sz="1600" b="1" dirty="0" smtClean="0">
                <a:solidFill>
                  <a:srgbClr val="632523"/>
                </a:solidFill>
              </a:rPr>
              <a:t>	</a:t>
            </a:r>
            <a:r>
              <a:rPr lang="en-US" sz="1600" b="1" dirty="0" err="1" smtClean="0">
                <a:solidFill>
                  <a:srgbClr val="632523"/>
                </a:solidFill>
              </a:rPr>
              <a:t>s.d</a:t>
            </a:r>
            <a:r>
              <a:rPr lang="en-US" sz="1600" b="1" dirty="0" smtClean="0">
                <a:solidFill>
                  <a:srgbClr val="632523"/>
                </a:solidFill>
              </a:rPr>
              <a:t>	$f12,</a:t>
            </a:r>
            <a:r>
              <a:rPr lang="en-US" sz="1600" b="1" dirty="0">
                <a:solidFill>
                  <a:srgbClr val="632523"/>
                </a:solidFill>
              </a:rPr>
              <a:t>-8</a:t>
            </a:r>
            <a:r>
              <a:rPr lang="en-US" sz="1600" b="1" dirty="0" smtClean="0">
                <a:solidFill>
                  <a:srgbClr val="632523"/>
                </a:solidFill>
              </a:rPr>
              <a:t>($t1</a:t>
            </a:r>
            <a:r>
              <a:rPr lang="en-US" sz="1600" b="1" dirty="0">
                <a:solidFill>
                  <a:srgbClr val="632523"/>
                </a:solidFill>
              </a:rPr>
              <a:t>)</a:t>
            </a:r>
          </a:p>
          <a:p>
            <a:pPr>
              <a:buFont typeface="Arial" charset="0"/>
              <a:buNone/>
              <a:tabLst>
                <a:tab pos="627063" algn="l"/>
                <a:tab pos="1312863" algn="l"/>
              </a:tabLst>
            </a:pPr>
            <a:r>
              <a:rPr lang="en-US" sz="1600" b="1" dirty="0"/>
              <a:t>	</a:t>
            </a:r>
            <a:r>
              <a:rPr lang="en-US" sz="1600" b="1" dirty="0" smtClean="0"/>
              <a:t>	</a:t>
            </a:r>
            <a:r>
              <a:rPr lang="en-US" sz="1600" b="1" dirty="0" err="1" smtClean="0">
                <a:solidFill>
                  <a:srgbClr val="215968"/>
                </a:solidFill>
              </a:rPr>
              <a:t>l.d</a:t>
            </a:r>
            <a:r>
              <a:rPr lang="en-US" sz="1600" b="1" dirty="0" smtClean="0">
                <a:solidFill>
                  <a:srgbClr val="215968"/>
                </a:solidFill>
              </a:rPr>
              <a:t>	$f6,</a:t>
            </a:r>
            <a:r>
              <a:rPr lang="en-US" sz="1600" b="1" dirty="0">
                <a:solidFill>
                  <a:srgbClr val="215968"/>
                </a:solidFill>
              </a:rPr>
              <a:t>-16</a:t>
            </a:r>
            <a:r>
              <a:rPr lang="en-US" sz="1600" b="1" dirty="0" smtClean="0">
                <a:solidFill>
                  <a:srgbClr val="215968"/>
                </a:solidFill>
              </a:rPr>
              <a:t>($t1</a:t>
            </a:r>
            <a:r>
              <a:rPr lang="en-US" sz="1600" b="1" dirty="0">
                <a:solidFill>
                  <a:srgbClr val="215968"/>
                </a:solidFill>
              </a:rPr>
              <a:t>)</a:t>
            </a:r>
            <a:r>
              <a:rPr lang="en-US" sz="1600" b="1" dirty="0">
                <a:solidFill>
                  <a:srgbClr val="17375E"/>
                </a:solidFill>
              </a:rPr>
              <a:t>      </a:t>
            </a:r>
            <a:r>
              <a:rPr lang="en-US" sz="1600" b="1" dirty="0" smtClean="0">
                <a:solidFill>
                  <a:srgbClr val="17375E"/>
                </a:solidFill>
              </a:rPr>
              <a:t> </a:t>
            </a:r>
            <a:endParaRPr lang="en-US" sz="1600" b="1" dirty="0" smtClean="0">
              <a:solidFill>
                <a:srgbClr val="215968"/>
              </a:solidFill>
            </a:endParaRPr>
          </a:p>
          <a:p>
            <a:pPr>
              <a:buFont typeface="Arial" charset="0"/>
              <a:buNone/>
              <a:tabLst>
                <a:tab pos="627063" algn="l"/>
                <a:tab pos="1312863" algn="l"/>
              </a:tabLst>
            </a:pPr>
            <a:r>
              <a:rPr lang="en-US" sz="1600" b="1" dirty="0">
                <a:solidFill>
                  <a:srgbClr val="215968"/>
                </a:solidFill>
              </a:rPr>
              <a:t>	</a:t>
            </a:r>
            <a:r>
              <a:rPr lang="en-US" sz="1600" b="1" dirty="0" smtClean="0">
                <a:solidFill>
                  <a:srgbClr val="215968"/>
                </a:solidFill>
              </a:rPr>
              <a:t>	</a:t>
            </a:r>
            <a:r>
              <a:rPr lang="en-US" sz="1600" b="1" dirty="0" err="1" smtClean="0">
                <a:solidFill>
                  <a:srgbClr val="215968"/>
                </a:solidFill>
              </a:rPr>
              <a:t>add.d</a:t>
            </a:r>
            <a:r>
              <a:rPr lang="en-US" sz="1600" b="1" dirty="0" smtClean="0">
                <a:solidFill>
                  <a:srgbClr val="215968"/>
                </a:solidFill>
              </a:rPr>
              <a:t>	$f14,$f6,$f0</a:t>
            </a:r>
            <a:r>
              <a:rPr lang="en-US" sz="1600" b="1" dirty="0" smtClean="0">
                <a:solidFill>
                  <a:srgbClr val="C00000"/>
                </a:solidFill>
              </a:rPr>
              <a:t>        </a:t>
            </a:r>
            <a:endParaRPr lang="en-US" sz="1600" b="1" dirty="0" smtClean="0">
              <a:solidFill>
                <a:srgbClr val="215968"/>
              </a:solidFill>
            </a:endParaRPr>
          </a:p>
          <a:p>
            <a:pPr>
              <a:buFont typeface="Arial" charset="0"/>
              <a:buNone/>
              <a:tabLst>
                <a:tab pos="627063" algn="l"/>
                <a:tab pos="1312863" algn="l"/>
              </a:tabLst>
            </a:pPr>
            <a:r>
              <a:rPr lang="en-US" sz="1600" b="1" dirty="0">
                <a:solidFill>
                  <a:srgbClr val="215968"/>
                </a:solidFill>
              </a:rPr>
              <a:t>	</a:t>
            </a:r>
            <a:r>
              <a:rPr lang="en-US" sz="1600" b="1" dirty="0" smtClean="0">
                <a:solidFill>
                  <a:srgbClr val="215968"/>
                </a:solidFill>
              </a:rPr>
              <a:t>	</a:t>
            </a:r>
            <a:r>
              <a:rPr lang="en-US" sz="1600" b="1" dirty="0" err="1" smtClean="0">
                <a:solidFill>
                  <a:srgbClr val="215968"/>
                </a:solidFill>
              </a:rPr>
              <a:t>s.d</a:t>
            </a:r>
            <a:r>
              <a:rPr lang="en-US" sz="1600" b="1" dirty="0" smtClean="0">
                <a:solidFill>
                  <a:srgbClr val="215968"/>
                </a:solidFill>
              </a:rPr>
              <a:t>	$f14,</a:t>
            </a:r>
            <a:r>
              <a:rPr lang="en-US" sz="1600" b="1" dirty="0">
                <a:solidFill>
                  <a:srgbClr val="215968"/>
                </a:solidFill>
              </a:rPr>
              <a:t>-16</a:t>
            </a:r>
            <a:r>
              <a:rPr lang="en-US" sz="1600" b="1" dirty="0" smtClean="0">
                <a:solidFill>
                  <a:srgbClr val="215968"/>
                </a:solidFill>
              </a:rPr>
              <a:t>($t1</a:t>
            </a:r>
            <a:r>
              <a:rPr lang="en-US" sz="1600" b="1" dirty="0">
                <a:solidFill>
                  <a:srgbClr val="215968"/>
                </a:solidFill>
              </a:rPr>
              <a:t>)</a:t>
            </a:r>
          </a:p>
          <a:p>
            <a:pPr>
              <a:buFont typeface="Arial" charset="0"/>
              <a:buNone/>
              <a:tabLst>
                <a:tab pos="627063" algn="l"/>
                <a:tab pos="1312863" algn="l"/>
              </a:tabLst>
            </a:pPr>
            <a:r>
              <a:rPr lang="en-US" sz="1600" b="1" dirty="0"/>
              <a:t>	</a:t>
            </a:r>
            <a:r>
              <a:rPr lang="en-US" sz="1600" b="1" dirty="0" smtClean="0"/>
              <a:t>	</a:t>
            </a:r>
            <a:r>
              <a:rPr lang="en-US" sz="1600" b="1" dirty="0" err="1" smtClean="0">
                <a:solidFill>
                  <a:srgbClr val="00B050"/>
                </a:solidFill>
              </a:rPr>
              <a:t>l.d</a:t>
            </a:r>
            <a:r>
              <a:rPr lang="en-US" sz="1600" b="1" dirty="0" smtClean="0">
                <a:solidFill>
                  <a:srgbClr val="00B050"/>
                </a:solidFill>
              </a:rPr>
              <a:t>	$f8,</a:t>
            </a:r>
            <a:r>
              <a:rPr lang="en-US" sz="1600" b="1" dirty="0">
                <a:solidFill>
                  <a:srgbClr val="00B050"/>
                </a:solidFill>
              </a:rPr>
              <a:t>-24</a:t>
            </a:r>
            <a:r>
              <a:rPr lang="en-US" sz="1600" b="1" dirty="0" smtClean="0">
                <a:solidFill>
                  <a:srgbClr val="00B050"/>
                </a:solidFill>
              </a:rPr>
              <a:t>($t1</a:t>
            </a:r>
            <a:r>
              <a:rPr lang="en-US" sz="1600" b="1" dirty="0">
                <a:solidFill>
                  <a:srgbClr val="00B050"/>
                </a:solidFill>
              </a:rPr>
              <a:t>)</a:t>
            </a:r>
            <a:r>
              <a:rPr lang="en-US" sz="1600" b="1" dirty="0">
                <a:solidFill>
                  <a:srgbClr val="17375E"/>
                </a:solidFill>
              </a:rPr>
              <a:t>      </a:t>
            </a:r>
            <a:r>
              <a:rPr lang="en-US" sz="1600" b="1" dirty="0" smtClean="0">
                <a:solidFill>
                  <a:srgbClr val="17375E"/>
                </a:solidFill>
              </a:rPr>
              <a:t> </a:t>
            </a:r>
            <a:endParaRPr lang="en-US" sz="1600" b="1" dirty="0" smtClean="0">
              <a:solidFill>
                <a:srgbClr val="00B050"/>
              </a:solidFill>
            </a:endParaRPr>
          </a:p>
          <a:p>
            <a:pPr>
              <a:buFont typeface="Arial" charset="0"/>
              <a:buNone/>
              <a:tabLst>
                <a:tab pos="627063" algn="l"/>
                <a:tab pos="1312863" algn="l"/>
              </a:tabLst>
            </a:pPr>
            <a:r>
              <a:rPr lang="en-US" sz="1600" b="1" dirty="0">
                <a:solidFill>
                  <a:srgbClr val="00B050"/>
                </a:solidFill>
              </a:rPr>
              <a:t>	</a:t>
            </a:r>
            <a:r>
              <a:rPr lang="en-US" sz="1600" b="1" dirty="0" smtClean="0">
                <a:solidFill>
                  <a:srgbClr val="00B050"/>
                </a:solidFill>
              </a:rPr>
              <a:t>	</a:t>
            </a:r>
            <a:r>
              <a:rPr lang="en-US" sz="1600" b="1" dirty="0" err="1" smtClean="0">
                <a:solidFill>
                  <a:srgbClr val="00B050"/>
                </a:solidFill>
              </a:rPr>
              <a:t>add.d</a:t>
            </a:r>
            <a:r>
              <a:rPr lang="en-US" sz="1600" b="1" dirty="0" smtClean="0">
                <a:solidFill>
                  <a:srgbClr val="00B050"/>
                </a:solidFill>
              </a:rPr>
              <a:t>	$f16,$f8,$f0        </a:t>
            </a:r>
          </a:p>
          <a:p>
            <a:pPr>
              <a:buFont typeface="Arial" charset="0"/>
              <a:buNone/>
              <a:tabLst>
                <a:tab pos="627063" algn="l"/>
                <a:tab pos="1312863" algn="l"/>
              </a:tabLst>
            </a:pPr>
            <a:r>
              <a:rPr lang="en-US" sz="1600" b="1" dirty="0">
                <a:solidFill>
                  <a:srgbClr val="00B050"/>
                </a:solidFill>
              </a:rPr>
              <a:t>	</a:t>
            </a:r>
            <a:r>
              <a:rPr lang="en-US" sz="1600" b="1" dirty="0" smtClean="0">
                <a:solidFill>
                  <a:srgbClr val="00B050"/>
                </a:solidFill>
              </a:rPr>
              <a:t>	</a:t>
            </a:r>
            <a:r>
              <a:rPr lang="en-US" sz="1600" b="1" dirty="0" err="1" smtClean="0">
                <a:solidFill>
                  <a:srgbClr val="00B050"/>
                </a:solidFill>
              </a:rPr>
              <a:t>s.d</a:t>
            </a:r>
            <a:r>
              <a:rPr lang="en-US" sz="1600" b="1" dirty="0" smtClean="0">
                <a:solidFill>
                  <a:srgbClr val="00B050"/>
                </a:solidFill>
              </a:rPr>
              <a:t>	$f16</a:t>
            </a:r>
            <a:r>
              <a:rPr lang="en-US" sz="1600" b="1" dirty="0">
                <a:solidFill>
                  <a:srgbClr val="00B050"/>
                </a:solidFill>
              </a:rPr>
              <a:t>,-24</a:t>
            </a:r>
            <a:r>
              <a:rPr lang="en-US" sz="1600" b="1" dirty="0" smtClean="0">
                <a:solidFill>
                  <a:srgbClr val="00B050"/>
                </a:solidFill>
              </a:rPr>
              <a:t>($t1</a:t>
            </a:r>
            <a:r>
              <a:rPr lang="en-US" sz="1600" b="1" dirty="0">
                <a:solidFill>
                  <a:srgbClr val="00B050"/>
                </a:solidFill>
              </a:rPr>
              <a:t>)</a:t>
            </a:r>
          </a:p>
          <a:p>
            <a:pPr>
              <a:buFont typeface="Arial" charset="0"/>
              <a:buNone/>
              <a:tabLst>
                <a:tab pos="627063" algn="l"/>
                <a:tab pos="1312863" algn="l"/>
              </a:tabLst>
            </a:pPr>
            <a:r>
              <a:rPr lang="en-US" sz="1600" b="1" dirty="0">
                <a:solidFill>
                  <a:srgbClr val="00B050"/>
                </a:solidFill>
              </a:rPr>
              <a:t>	</a:t>
            </a:r>
            <a:r>
              <a:rPr lang="en-US" sz="1600" b="1" dirty="0" smtClean="0">
                <a:solidFill>
                  <a:srgbClr val="00B050"/>
                </a:solidFill>
              </a:rPr>
              <a:t>	</a:t>
            </a:r>
            <a:r>
              <a:rPr lang="en-US" sz="1600" b="1" dirty="0" err="1" smtClean="0"/>
              <a:t>addui</a:t>
            </a:r>
            <a:r>
              <a:rPr lang="en-US" sz="1600" b="1" dirty="0" smtClean="0"/>
              <a:t> 	$t1,$t1</a:t>
            </a:r>
            <a:r>
              <a:rPr lang="en-US" sz="1600" b="1" dirty="0"/>
              <a:t>,#-32</a:t>
            </a:r>
          </a:p>
          <a:p>
            <a:pPr>
              <a:buFont typeface="Arial" charset="0"/>
              <a:buNone/>
              <a:tabLst>
                <a:tab pos="627063" algn="l"/>
                <a:tab pos="1312863" algn="l"/>
              </a:tabLst>
            </a:pPr>
            <a:r>
              <a:rPr lang="en-US" sz="1600" b="1" dirty="0">
                <a:solidFill>
                  <a:srgbClr val="00B050"/>
                </a:solidFill>
              </a:rPr>
              <a:t>	</a:t>
            </a:r>
            <a:r>
              <a:rPr lang="en-US" sz="1600" b="1" dirty="0" smtClean="0">
                <a:solidFill>
                  <a:srgbClr val="00B050"/>
                </a:solidFill>
              </a:rPr>
              <a:t>	</a:t>
            </a:r>
            <a:r>
              <a:rPr lang="en-US" sz="1600" b="1" dirty="0" err="1" smtClean="0"/>
              <a:t>bne</a:t>
            </a:r>
            <a:r>
              <a:rPr lang="en-US" sz="1600" b="1" dirty="0" smtClean="0"/>
              <a:t>	$t1,$t2</a:t>
            </a:r>
            <a:r>
              <a:rPr lang="en-US" sz="1600" b="1" dirty="0"/>
              <a:t>,Loop</a:t>
            </a:r>
            <a:endParaRPr lang="en-US" sz="1600" b="1" dirty="0">
              <a:solidFill>
                <a:srgbClr val="00B050"/>
              </a:solidFill>
            </a:endParaRPr>
          </a:p>
          <a:p>
            <a:pPr>
              <a:buFont typeface="Arial" charset="0"/>
              <a:buNone/>
              <a:tabLst>
                <a:tab pos="627063" algn="l"/>
                <a:tab pos="1312863" algn="l"/>
              </a:tabLst>
            </a:pPr>
            <a:endParaRPr lang="en-US" sz="2000" dirty="0"/>
          </a:p>
        </p:txBody>
      </p:sp>
      <p:sp>
        <p:nvSpPr>
          <p:cNvPr id="4" name="TextBox 3"/>
          <p:cNvSpPr txBox="1"/>
          <p:nvPr/>
        </p:nvSpPr>
        <p:spPr>
          <a:xfrm>
            <a:off x="4038600" y="1828800"/>
            <a:ext cx="4419600" cy="2308324"/>
          </a:xfrm>
          <a:prstGeom prst="rect">
            <a:avLst/>
          </a:prstGeom>
          <a:noFill/>
        </p:spPr>
        <p:txBody>
          <a:bodyPr>
            <a:spAutoFit/>
          </a:bodyPr>
          <a:lstStyle/>
          <a:p>
            <a:pPr fontAlgn="auto">
              <a:spcBef>
                <a:spcPts val="0"/>
              </a:spcBef>
              <a:spcAft>
                <a:spcPts val="0"/>
              </a:spcAft>
              <a:defRPr/>
            </a:pPr>
            <a:r>
              <a:rPr lang="en-US" dirty="0">
                <a:latin typeface="+mn-lt"/>
                <a:ea typeface="+mn-ea"/>
                <a:cs typeface="+mn-cs"/>
              </a:rPr>
              <a:t>NOTE:</a:t>
            </a:r>
            <a:endParaRPr lang="en-US" dirty="0" smtClean="0">
              <a:latin typeface="+mn-lt"/>
              <a:ea typeface="+mn-ea"/>
              <a:cs typeface="+mn-cs"/>
            </a:endParaRPr>
          </a:p>
          <a:p>
            <a:pPr marL="342900" indent="-342900" fontAlgn="auto">
              <a:spcBef>
                <a:spcPts val="0"/>
              </a:spcBef>
              <a:spcAft>
                <a:spcPts val="0"/>
              </a:spcAft>
              <a:buFontTx/>
              <a:buAutoNum type="arabicPeriod"/>
              <a:defRPr/>
            </a:pPr>
            <a:r>
              <a:rPr lang="en-US" dirty="0" smtClean="0">
                <a:latin typeface="+mn-lt"/>
                <a:ea typeface="+mn-ea"/>
                <a:cs typeface="+mn-cs"/>
              </a:rPr>
              <a:t>Only </a:t>
            </a:r>
            <a:r>
              <a:rPr lang="en-US" dirty="0">
                <a:latin typeface="+mn-lt"/>
                <a:ea typeface="+mn-ea"/>
                <a:cs typeface="+mn-cs"/>
              </a:rPr>
              <a:t>1 Loop Overhead every 4 iterations</a:t>
            </a:r>
          </a:p>
          <a:p>
            <a:pPr marL="342900" indent="-342900" fontAlgn="auto">
              <a:spcBef>
                <a:spcPts val="0"/>
              </a:spcBef>
              <a:spcAft>
                <a:spcPts val="0"/>
              </a:spcAft>
              <a:buFontTx/>
              <a:buAutoNum type="arabicPeriod"/>
              <a:defRPr/>
            </a:pPr>
            <a:r>
              <a:rPr lang="en-US" dirty="0">
                <a:latin typeface="+mn-lt"/>
                <a:ea typeface="+mn-ea"/>
                <a:cs typeface="+mn-cs"/>
              </a:rPr>
              <a:t>This unrolling works if </a:t>
            </a:r>
          </a:p>
          <a:p>
            <a:pPr marL="342900" indent="-342900" fontAlgn="auto">
              <a:spcBef>
                <a:spcPts val="0"/>
              </a:spcBef>
              <a:spcAft>
                <a:spcPts val="0"/>
              </a:spcAft>
              <a:defRPr/>
            </a:pPr>
            <a:r>
              <a:rPr lang="en-US" dirty="0">
                <a:latin typeface="+mn-lt"/>
                <a:ea typeface="+mn-ea"/>
                <a:cs typeface="+mn-cs"/>
              </a:rPr>
              <a:t>                               </a:t>
            </a:r>
            <a:r>
              <a:rPr lang="en-US" dirty="0" err="1">
                <a:latin typeface="+mn-lt"/>
                <a:ea typeface="+mn-ea"/>
                <a:cs typeface="+mn-cs"/>
              </a:rPr>
              <a:t>loop_limit(mod</a:t>
            </a:r>
            <a:r>
              <a:rPr lang="en-US" dirty="0">
                <a:latin typeface="+mn-lt"/>
                <a:ea typeface="+mn-ea"/>
                <a:cs typeface="+mn-cs"/>
              </a:rPr>
              <a:t> 4) = </a:t>
            </a:r>
            <a:r>
              <a:rPr lang="en-US" dirty="0" smtClean="0">
                <a:latin typeface="+mn-lt"/>
                <a:ea typeface="+mn-ea"/>
                <a:cs typeface="+mn-cs"/>
              </a:rPr>
              <a:t>0</a:t>
            </a:r>
          </a:p>
          <a:p>
            <a:pPr marL="342900" indent="-342900" fontAlgn="auto">
              <a:spcBef>
                <a:spcPts val="0"/>
              </a:spcBef>
              <a:spcAft>
                <a:spcPts val="0"/>
              </a:spcAft>
              <a:defRPr/>
            </a:pPr>
            <a:r>
              <a:rPr lang="en-US" dirty="0" smtClean="0"/>
              <a:t>3.   (Different Registers eliminate stalls in pipeline; we’ll see later in course) </a:t>
            </a:r>
          </a:p>
          <a:p>
            <a:pPr marL="342900" indent="-342900" fontAlgn="auto">
              <a:spcBef>
                <a:spcPts val="0"/>
              </a:spcBef>
              <a:spcAft>
                <a:spcPts val="0"/>
              </a:spcAft>
              <a:defRPr/>
            </a:pPr>
            <a:endParaRPr lang="en-US" dirty="0" smtClean="0">
              <a:latin typeface="+mn-lt"/>
              <a:ea typeface="+mn-ea"/>
              <a:cs typeface="+mn-cs"/>
            </a:endParaRPr>
          </a:p>
          <a:p>
            <a:pPr marL="342900" indent="-342900" fontAlgn="auto">
              <a:spcBef>
                <a:spcPts val="0"/>
              </a:spcBef>
              <a:spcAft>
                <a:spcPts val="0"/>
              </a:spcAft>
              <a:defRPr/>
            </a:pPr>
            <a:endParaRPr lang="en-US" dirty="0">
              <a:latin typeface="+mn-lt"/>
              <a:ea typeface="+mn-ea"/>
              <a:cs typeface="+mn-cs"/>
            </a:endParaRPr>
          </a:p>
        </p:txBody>
      </p:sp>
      <p:sp>
        <p:nvSpPr>
          <p:cNvPr id="5" name="Date Placeholder 4"/>
          <p:cNvSpPr>
            <a:spLocks noGrp="1"/>
          </p:cNvSpPr>
          <p:nvPr>
            <p:ph type="dt" sz="half" idx="10"/>
          </p:nvPr>
        </p:nvSpPr>
        <p:spPr/>
        <p:txBody>
          <a:bodyPr/>
          <a:lstStyle/>
          <a:p>
            <a:fld id="{80321A7E-C6E4-D848-B1FB-81C3A7C5025A}" type="datetime1">
              <a:rPr lang="en-US" smtClean="0"/>
              <a:pPr/>
              <a:t>10/3/12</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Loop Unrolled Scheduled</a:t>
            </a:r>
          </a:p>
        </p:txBody>
      </p:sp>
      <p:sp>
        <p:nvSpPr>
          <p:cNvPr id="3" name="Content Placeholder 2"/>
          <p:cNvSpPr>
            <a:spLocks noGrp="1"/>
          </p:cNvSpPr>
          <p:nvPr>
            <p:ph idx="1"/>
          </p:nvPr>
        </p:nvSpPr>
        <p:spPr>
          <a:xfrm>
            <a:off x="457200" y="1600200"/>
            <a:ext cx="4038600" cy="4525963"/>
          </a:xfrm>
        </p:spPr>
        <p:txBody>
          <a:bodyPr>
            <a:normAutofit/>
          </a:bodyPr>
          <a:lstStyle/>
          <a:p>
            <a:pPr>
              <a:lnSpc>
                <a:spcPct val="80000"/>
              </a:lnSpc>
              <a:buFont typeface="Arial" charset="0"/>
              <a:buNone/>
              <a:tabLst>
                <a:tab pos="515938" algn="l"/>
                <a:tab pos="1312863" algn="l"/>
              </a:tabLst>
            </a:pPr>
            <a:r>
              <a:rPr lang="en-US" sz="2000" dirty="0" err="1" smtClean="0"/>
              <a:t>Loop:</a:t>
            </a:r>
            <a:r>
              <a:rPr lang="en-US" sz="2000" b="1" dirty="0" err="1" smtClean="0">
                <a:solidFill>
                  <a:srgbClr val="17375E"/>
                </a:solidFill>
              </a:rPr>
              <a:t>l.d</a:t>
            </a:r>
            <a:r>
              <a:rPr lang="en-US" sz="2000" b="1" dirty="0" smtClean="0">
                <a:solidFill>
                  <a:srgbClr val="17375E"/>
                </a:solidFill>
              </a:rPr>
              <a:t>	$f2,0($t1</a:t>
            </a:r>
            <a:r>
              <a:rPr lang="en-US" sz="2000" b="1" dirty="0">
                <a:solidFill>
                  <a:srgbClr val="17375E"/>
                </a:solidFill>
              </a:rPr>
              <a:t>)            </a:t>
            </a:r>
            <a:endParaRPr lang="en-US" sz="2000" b="1" dirty="0">
              <a:solidFill>
                <a:srgbClr val="C00000"/>
              </a:solidFill>
            </a:endParaRPr>
          </a:p>
          <a:p>
            <a:pPr>
              <a:lnSpc>
                <a:spcPct val="80000"/>
              </a:lnSpc>
              <a:buFont typeface="Arial" charset="0"/>
              <a:buNone/>
              <a:tabLst>
                <a:tab pos="515938" algn="l"/>
                <a:tab pos="1312863" algn="l"/>
              </a:tabLst>
            </a:pPr>
            <a:r>
              <a:rPr lang="en-US" sz="2000" b="1" dirty="0">
                <a:solidFill>
                  <a:srgbClr val="632523"/>
                </a:solidFill>
              </a:rPr>
              <a:t>	</a:t>
            </a:r>
            <a:r>
              <a:rPr lang="en-US" sz="2000" b="1" dirty="0" smtClean="0">
                <a:solidFill>
                  <a:srgbClr val="632523"/>
                </a:solidFill>
              </a:rPr>
              <a:t>	</a:t>
            </a:r>
            <a:r>
              <a:rPr lang="en-US" sz="2000" b="1" dirty="0" err="1" smtClean="0">
                <a:solidFill>
                  <a:srgbClr val="632523"/>
                </a:solidFill>
              </a:rPr>
              <a:t>l.d</a:t>
            </a:r>
            <a:r>
              <a:rPr lang="en-US" sz="2000" b="1" dirty="0" smtClean="0">
                <a:solidFill>
                  <a:srgbClr val="632523"/>
                </a:solidFill>
              </a:rPr>
              <a:t>	$f4,</a:t>
            </a:r>
            <a:r>
              <a:rPr lang="en-US" sz="2000" b="1" dirty="0">
                <a:solidFill>
                  <a:srgbClr val="632523"/>
                </a:solidFill>
              </a:rPr>
              <a:t>-8</a:t>
            </a:r>
            <a:r>
              <a:rPr lang="en-US" sz="2000" b="1" dirty="0" smtClean="0">
                <a:solidFill>
                  <a:srgbClr val="632523"/>
                </a:solidFill>
              </a:rPr>
              <a:t>($t1</a:t>
            </a:r>
            <a:r>
              <a:rPr lang="en-US" sz="2000" b="1" dirty="0">
                <a:solidFill>
                  <a:srgbClr val="632523"/>
                </a:solidFill>
              </a:rPr>
              <a:t>)    </a:t>
            </a:r>
          </a:p>
          <a:p>
            <a:pPr>
              <a:lnSpc>
                <a:spcPct val="80000"/>
              </a:lnSpc>
              <a:buFont typeface="Arial" charset="0"/>
              <a:buNone/>
              <a:tabLst>
                <a:tab pos="515938" algn="l"/>
                <a:tab pos="1312863" algn="l"/>
              </a:tabLst>
            </a:pPr>
            <a:r>
              <a:rPr lang="en-US" sz="2000" b="1" dirty="0">
                <a:solidFill>
                  <a:srgbClr val="632523"/>
                </a:solidFill>
              </a:rPr>
              <a:t>	</a:t>
            </a:r>
            <a:r>
              <a:rPr lang="en-US" sz="2000" b="1" dirty="0" smtClean="0">
                <a:solidFill>
                  <a:srgbClr val="632523"/>
                </a:solidFill>
              </a:rPr>
              <a:t>	</a:t>
            </a:r>
            <a:r>
              <a:rPr lang="en-US" sz="2000" b="1" dirty="0" err="1" smtClean="0">
                <a:solidFill>
                  <a:srgbClr val="215968"/>
                </a:solidFill>
              </a:rPr>
              <a:t>l.d</a:t>
            </a:r>
            <a:r>
              <a:rPr lang="en-US" sz="2000" b="1" dirty="0" smtClean="0">
                <a:solidFill>
                  <a:srgbClr val="215968"/>
                </a:solidFill>
              </a:rPr>
              <a:t>	$f6,</a:t>
            </a:r>
            <a:r>
              <a:rPr lang="en-US" sz="2000" b="1" dirty="0">
                <a:solidFill>
                  <a:srgbClr val="215968"/>
                </a:solidFill>
              </a:rPr>
              <a:t>-16</a:t>
            </a:r>
            <a:r>
              <a:rPr lang="en-US" sz="2000" b="1" dirty="0" smtClean="0">
                <a:solidFill>
                  <a:srgbClr val="215968"/>
                </a:solidFill>
              </a:rPr>
              <a:t>($t1</a:t>
            </a:r>
            <a:r>
              <a:rPr lang="en-US" sz="2000" b="1" dirty="0">
                <a:solidFill>
                  <a:srgbClr val="215968"/>
                </a:solidFill>
              </a:rPr>
              <a:t>)</a:t>
            </a:r>
          </a:p>
          <a:p>
            <a:pPr>
              <a:lnSpc>
                <a:spcPct val="80000"/>
              </a:lnSpc>
              <a:buFont typeface="Arial" charset="0"/>
              <a:buNone/>
              <a:tabLst>
                <a:tab pos="515938" algn="l"/>
                <a:tab pos="1312863" algn="l"/>
              </a:tabLst>
            </a:pPr>
            <a:r>
              <a:rPr lang="en-US" sz="2000" b="1" dirty="0">
                <a:solidFill>
                  <a:srgbClr val="00B050"/>
                </a:solidFill>
              </a:rPr>
              <a:t>	</a:t>
            </a:r>
            <a:r>
              <a:rPr lang="en-US" sz="2000" b="1" dirty="0" smtClean="0">
                <a:solidFill>
                  <a:srgbClr val="00B050"/>
                </a:solidFill>
              </a:rPr>
              <a:t>	</a:t>
            </a:r>
            <a:r>
              <a:rPr lang="en-US" sz="2000" b="1" dirty="0" err="1" smtClean="0">
                <a:solidFill>
                  <a:srgbClr val="00B050"/>
                </a:solidFill>
              </a:rPr>
              <a:t>l.d</a:t>
            </a:r>
            <a:r>
              <a:rPr lang="en-US" sz="2000" b="1" dirty="0" smtClean="0">
                <a:solidFill>
                  <a:srgbClr val="00B050"/>
                </a:solidFill>
              </a:rPr>
              <a:t>	$f8,</a:t>
            </a:r>
            <a:r>
              <a:rPr lang="en-US" sz="2000" b="1" dirty="0">
                <a:solidFill>
                  <a:srgbClr val="00B050"/>
                </a:solidFill>
              </a:rPr>
              <a:t>-24</a:t>
            </a:r>
            <a:r>
              <a:rPr lang="en-US" sz="2000" b="1" dirty="0" smtClean="0">
                <a:solidFill>
                  <a:srgbClr val="00B050"/>
                </a:solidFill>
              </a:rPr>
              <a:t>($t1</a:t>
            </a:r>
            <a:r>
              <a:rPr lang="en-US" sz="2000" b="1" dirty="0">
                <a:solidFill>
                  <a:srgbClr val="00B050"/>
                </a:solidFill>
              </a:rPr>
              <a:t>)</a:t>
            </a:r>
            <a:endParaRPr lang="en-US" sz="2000" b="1" dirty="0">
              <a:solidFill>
                <a:srgbClr val="17375E"/>
              </a:solidFill>
            </a:endParaRPr>
          </a:p>
          <a:p>
            <a:pPr>
              <a:lnSpc>
                <a:spcPct val="80000"/>
              </a:lnSpc>
              <a:buFont typeface="Arial" charset="0"/>
              <a:buNone/>
              <a:tabLst>
                <a:tab pos="515938" algn="l"/>
                <a:tab pos="1312863" algn="l"/>
              </a:tabLst>
            </a:pPr>
            <a:r>
              <a:rPr lang="en-US" sz="2000" b="1" dirty="0">
                <a:solidFill>
                  <a:srgbClr val="17375E"/>
                </a:solidFill>
              </a:rPr>
              <a:t>	</a:t>
            </a:r>
            <a:r>
              <a:rPr lang="en-US" sz="2000" b="1" dirty="0" smtClean="0">
                <a:solidFill>
                  <a:srgbClr val="17375E"/>
                </a:solidFill>
              </a:rPr>
              <a:t>	</a:t>
            </a:r>
            <a:r>
              <a:rPr lang="en-US" sz="2000" b="1" dirty="0" err="1" smtClean="0">
                <a:solidFill>
                  <a:srgbClr val="17375E"/>
                </a:solidFill>
              </a:rPr>
              <a:t>add.d</a:t>
            </a:r>
            <a:r>
              <a:rPr lang="en-US" sz="2000" b="1" dirty="0" smtClean="0">
                <a:solidFill>
                  <a:srgbClr val="17375E"/>
                </a:solidFill>
              </a:rPr>
              <a:t>	$f10,$f2,$f0  </a:t>
            </a:r>
            <a:endParaRPr lang="en-US" sz="2000" b="1" dirty="0">
              <a:solidFill>
                <a:srgbClr val="17375E"/>
              </a:solidFill>
            </a:endParaRPr>
          </a:p>
          <a:p>
            <a:pPr>
              <a:lnSpc>
                <a:spcPct val="80000"/>
              </a:lnSpc>
              <a:buFont typeface="Arial" charset="0"/>
              <a:buNone/>
              <a:tabLst>
                <a:tab pos="515938" algn="l"/>
                <a:tab pos="1312863" algn="l"/>
              </a:tabLst>
            </a:pPr>
            <a:r>
              <a:rPr lang="en-US" sz="2000" b="1" dirty="0">
                <a:solidFill>
                  <a:srgbClr val="17375E"/>
                </a:solidFill>
              </a:rPr>
              <a:t>       </a:t>
            </a:r>
            <a:r>
              <a:rPr lang="en-US" sz="2000" b="1" dirty="0" smtClean="0">
                <a:solidFill>
                  <a:srgbClr val="17375E"/>
                </a:solidFill>
              </a:rPr>
              <a:t>  </a:t>
            </a:r>
            <a:r>
              <a:rPr lang="en-US" sz="2000" b="1" dirty="0" err="1" smtClean="0">
                <a:solidFill>
                  <a:srgbClr val="632523"/>
                </a:solidFill>
              </a:rPr>
              <a:t>add.d</a:t>
            </a:r>
            <a:r>
              <a:rPr lang="en-US" sz="2000" b="1" dirty="0" smtClean="0">
                <a:solidFill>
                  <a:srgbClr val="632523"/>
                </a:solidFill>
              </a:rPr>
              <a:t>	$f12,$f4,$f0 </a:t>
            </a:r>
            <a:endParaRPr lang="en-US" sz="2000" b="1" dirty="0">
              <a:solidFill>
                <a:srgbClr val="632523"/>
              </a:solidFill>
            </a:endParaRPr>
          </a:p>
          <a:p>
            <a:pPr>
              <a:lnSpc>
                <a:spcPct val="80000"/>
              </a:lnSpc>
              <a:buFont typeface="Arial" charset="0"/>
              <a:buNone/>
              <a:tabLst>
                <a:tab pos="515938" algn="l"/>
                <a:tab pos="1312863" algn="l"/>
              </a:tabLst>
            </a:pPr>
            <a:r>
              <a:rPr lang="en-US" sz="2000" b="1" dirty="0">
                <a:solidFill>
                  <a:srgbClr val="215968"/>
                </a:solidFill>
              </a:rPr>
              <a:t>	</a:t>
            </a:r>
            <a:r>
              <a:rPr lang="en-US" sz="2000" b="1" dirty="0" smtClean="0">
                <a:solidFill>
                  <a:srgbClr val="215968"/>
                </a:solidFill>
              </a:rPr>
              <a:t>	</a:t>
            </a:r>
            <a:r>
              <a:rPr lang="en-US" sz="2000" b="1" dirty="0" err="1" smtClean="0">
                <a:solidFill>
                  <a:srgbClr val="215968"/>
                </a:solidFill>
              </a:rPr>
              <a:t>add.d</a:t>
            </a:r>
            <a:r>
              <a:rPr lang="en-US" sz="2000" b="1" dirty="0" smtClean="0">
                <a:solidFill>
                  <a:srgbClr val="215968"/>
                </a:solidFill>
              </a:rPr>
              <a:t>	$f14,$f6,$f0</a:t>
            </a:r>
          </a:p>
          <a:p>
            <a:pPr>
              <a:lnSpc>
                <a:spcPct val="80000"/>
              </a:lnSpc>
              <a:buFont typeface="Arial" charset="0"/>
              <a:buNone/>
              <a:tabLst>
                <a:tab pos="515938" algn="l"/>
                <a:tab pos="1312863" algn="l"/>
              </a:tabLst>
            </a:pPr>
            <a:r>
              <a:rPr lang="en-US" sz="2000" b="1" dirty="0">
                <a:solidFill>
                  <a:srgbClr val="C00000"/>
                </a:solidFill>
              </a:rPr>
              <a:t>	</a:t>
            </a:r>
            <a:r>
              <a:rPr lang="en-US" sz="2000" b="1" dirty="0" smtClean="0">
                <a:solidFill>
                  <a:srgbClr val="C00000"/>
                </a:solidFill>
              </a:rPr>
              <a:t>	</a:t>
            </a:r>
            <a:r>
              <a:rPr lang="en-US" sz="2000" b="1" dirty="0" err="1" smtClean="0">
                <a:solidFill>
                  <a:srgbClr val="00B050"/>
                </a:solidFill>
              </a:rPr>
              <a:t>add.d</a:t>
            </a:r>
            <a:r>
              <a:rPr lang="en-US" sz="2000" b="1" dirty="0" smtClean="0">
                <a:solidFill>
                  <a:srgbClr val="00B050"/>
                </a:solidFill>
              </a:rPr>
              <a:t>	$f16,$f8,$f0</a:t>
            </a:r>
            <a:endParaRPr lang="en-US" sz="2000" b="1" dirty="0" smtClean="0">
              <a:solidFill>
                <a:srgbClr val="C00000"/>
              </a:solidFill>
            </a:endParaRPr>
          </a:p>
          <a:p>
            <a:pPr>
              <a:lnSpc>
                <a:spcPct val="80000"/>
              </a:lnSpc>
              <a:buFont typeface="Arial" charset="0"/>
              <a:buNone/>
              <a:tabLst>
                <a:tab pos="515938" algn="l"/>
                <a:tab pos="1312863" algn="l"/>
              </a:tabLst>
            </a:pPr>
            <a:r>
              <a:rPr lang="en-US" sz="2000" b="1" dirty="0">
                <a:solidFill>
                  <a:srgbClr val="17375E"/>
                </a:solidFill>
              </a:rPr>
              <a:t>	</a:t>
            </a:r>
            <a:r>
              <a:rPr lang="en-US" sz="2000" b="1" dirty="0" smtClean="0">
                <a:solidFill>
                  <a:srgbClr val="17375E"/>
                </a:solidFill>
              </a:rPr>
              <a:t>	</a:t>
            </a:r>
            <a:r>
              <a:rPr lang="en-US" sz="2000" b="1" dirty="0" err="1" smtClean="0">
                <a:solidFill>
                  <a:srgbClr val="17375E"/>
                </a:solidFill>
              </a:rPr>
              <a:t>s.d</a:t>
            </a:r>
            <a:r>
              <a:rPr lang="en-US" sz="2000" b="1" dirty="0" smtClean="0">
                <a:solidFill>
                  <a:srgbClr val="17375E"/>
                </a:solidFill>
              </a:rPr>
              <a:t>	$f10,0($t1)</a:t>
            </a:r>
          </a:p>
          <a:p>
            <a:pPr>
              <a:lnSpc>
                <a:spcPct val="80000"/>
              </a:lnSpc>
              <a:buFont typeface="Arial" charset="0"/>
              <a:buNone/>
              <a:tabLst>
                <a:tab pos="515938" algn="l"/>
                <a:tab pos="1312863" algn="l"/>
              </a:tabLst>
            </a:pPr>
            <a:r>
              <a:rPr lang="en-US" sz="2000" b="1" dirty="0" smtClean="0">
                <a:solidFill>
                  <a:srgbClr val="17375E"/>
                </a:solidFill>
              </a:rPr>
              <a:t>	</a:t>
            </a:r>
            <a:r>
              <a:rPr lang="en-US" sz="2000" b="1" dirty="0" smtClean="0">
                <a:solidFill>
                  <a:srgbClr val="632523"/>
                </a:solidFill>
              </a:rPr>
              <a:t>	</a:t>
            </a:r>
            <a:r>
              <a:rPr lang="en-US" sz="2000" b="1" dirty="0" err="1" smtClean="0">
                <a:solidFill>
                  <a:srgbClr val="632523"/>
                </a:solidFill>
              </a:rPr>
              <a:t>s.d</a:t>
            </a:r>
            <a:r>
              <a:rPr lang="en-US" sz="2000" b="1" dirty="0" smtClean="0">
                <a:solidFill>
                  <a:srgbClr val="632523"/>
                </a:solidFill>
              </a:rPr>
              <a:t>	$f12,-8($t1)</a:t>
            </a:r>
            <a:endParaRPr lang="en-US" sz="2000" b="1" dirty="0" smtClean="0">
              <a:solidFill>
                <a:srgbClr val="17375E"/>
              </a:solidFill>
            </a:endParaRPr>
          </a:p>
          <a:p>
            <a:pPr>
              <a:lnSpc>
                <a:spcPct val="80000"/>
              </a:lnSpc>
              <a:buFont typeface="Arial" charset="0"/>
              <a:buNone/>
              <a:tabLst>
                <a:tab pos="515938" algn="l"/>
                <a:tab pos="1312863" algn="l"/>
              </a:tabLst>
            </a:pPr>
            <a:r>
              <a:rPr lang="en-US" sz="2000" b="1" dirty="0">
                <a:solidFill>
                  <a:srgbClr val="215968"/>
                </a:solidFill>
              </a:rPr>
              <a:t>	</a:t>
            </a:r>
            <a:r>
              <a:rPr lang="en-US" sz="2000" b="1" dirty="0" smtClean="0">
                <a:solidFill>
                  <a:srgbClr val="215968"/>
                </a:solidFill>
              </a:rPr>
              <a:t>	</a:t>
            </a:r>
            <a:r>
              <a:rPr lang="en-US" sz="2000" b="1" dirty="0" err="1" smtClean="0">
                <a:solidFill>
                  <a:srgbClr val="215968"/>
                </a:solidFill>
              </a:rPr>
              <a:t>s.d</a:t>
            </a:r>
            <a:r>
              <a:rPr lang="en-US" sz="2000" b="1" dirty="0" smtClean="0">
                <a:solidFill>
                  <a:srgbClr val="215968"/>
                </a:solidFill>
              </a:rPr>
              <a:t>	$f14,</a:t>
            </a:r>
            <a:r>
              <a:rPr lang="en-US" sz="2000" b="1" dirty="0">
                <a:solidFill>
                  <a:srgbClr val="215968"/>
                </a:solidFill>
              </a:rPr>
              <a:t>-16</a:t>
            </a:r>
            <a:r>
              <a:rPr lang="en-US" sz="2000" b="1" dirty="0" smtClean="0">
                <a:solidFill>
                  <a:srgbClr val="215968"/>
                </a:solidFill>
              </a:rPr>
              <a:t>($t1)</a:t>
            </a:r>
          </a:p>
          <a:p>
            <a:pPr>
              <a:lnSpc>
                <a:spcPct val="80000"/>
              </a:lnSpc>
              <a:buFont typeface="Arial" charset="0"/>
              <a:buNone/>
              <a:tabLst>
                <a:tab pos="515938" algn="l"/>
                <a:tab pos="1312863" algn="l"/>
              </a:tabLst>
            </a:pPr>
            <a:r>
              <a:rPr lang="en-US" sz="2000" b="1" dirty="0">
                <a:solidFill>
                  <a:srgbClr val="00B050"/>
                </a:solidFill>
              </a:rPr>
              <a:t>	</a:t>
            </a:r>
            <a:r>
              <a:rPr lang="en-US" sz="2000" b="1" dirty="0" smtClean="0">
                <a:solidFill>
                  <a:srgbClr val="00B050"/>
                </a:solidFill>
              </a:rPr>
              <a:t>	</a:t>
            </a:r>
            <a:r>
              <a:rPr lang="en-US" sz="2000" b="1" dirty="0" err="1" smtClean="0">
                <a:solidFill>
                  <a:srgbClr val="00B050"/>
                </a:solidFill>
              </a:rPr>
              <a:t>s.d</a:t>
            </a:r>
            <a:r>
              <a:rPr lang="en-US" sz="2000" b="1" dirty="0" smtClean="0">
                <a:solidFill>
                  <a:srgbClr val="00B050"/>
                </a:solidFill>
              </a:rPr>
              <a:t>	$f16</a:t>
            </a:r>
            <a:r>
              <a:rPr lang="en-US" sz="2000" b="1" dirty="0">
                <a:solidFill>
                  <a:srgbClr val="00B050"/>
                </a:solidFill>
              </a:rPr>
              <a:t>,-24</a:t>
            </a:r>
            <a:r>
              <a:rPr lang="en-US" sz="2000" b="1" dirty="0" smtClean="0">
                <a:solidFill>
                  <a:srgbClr val="00B050"/>
                </a:solidFill>
              </a:rPr>
              <a:t>($t1)</a:t>
            </a:r>
            <a:endParaRPr lang="en-US" sz="2000" b="1" dirty="0" smtClean="0">
              <a:solidFill>
                <a:srgbClr val="632523"/>
              </a:solidFill>
            </a:endParaRPr>
          </a:p>
          <a:p>
            <a:pPr>
              <a:lnSpc>
                <a:spcPct val="80000"/>
              </a:lnSpc>
              <a:buFont typeface="Arial" charset="0"/>
              <a:buNone/>
              <a:tabLst>
                <a:tab pos="515938" algn="l"/>
                <a:tab pos="1312863" algn="l"/>
              </a:tabLst>
            </a:pPr>
            <a:r>
              <a:rPr lang="en-US" sz="2000" b="1" dirty="0" smtClean="0"/>
              <a:t>	   </a:t>
            </a:r>
            <a:r>
              <a:rPr lang="en-US" sz="2000" b="1" dirty="0" err="1" smtClean="0"/>
              <a:t>addui</a:t>
            </a:r>
            <a:r>
              <a:rPr lang="en-US" sz="2000" b="1" dirty="0" smtClean="0"/>
              <a:t>   	$t1,$t1,#-32</a:t>
            </a:r>
          </a:p>
          <a:p>
            <a:pPr>
              <a:lnSpc>
                <a:spcPct val="80000"/>
              </a:lnSpc>
              <a:buFont typeface="Arial" charset="0"/>
              <a:buNone/>
              <a:tabLst>
                <a:tab pos="515938" algn="l"/>
                <a:tab pos="1312863" algn="l"/>
              </a:tabLst>
            </a:pPr>
            <a:r>
              <a:rPr lang="en-US" sz="2000" b="1" dirty="0">
                <a:solidFill>
                  <a:srgbClr val="00B050"/>
                </a:solidFill>
              </a:rPr>
              <a:t>	</a:t>
            </a:r>
            <a:r>
              <a:rPr lang="en-US" sz="2000" b="1" dirty="0" smtClean="0">
                <a:solidFill>
                  <a:srgbClr val="00B050"/>
                </a:solidFill>
              </a:rPr>
              <a:t>	</a:t>
            </a:r>
            <a:r>
              <a:rPr lang="en-US" sz="2000" b="1" dirty="0" err="1" smtClean="0"/>
              <a:t>bne</a:t>
            </a:r>
            <a:r>
              <a:rPr lang="en-US" sz="2000" b="1" dirty="0" smtClean="0"/>
              <a:t>	 $t1,$t2</a:t>
            </a:r>
            <a:r>
              <a:rPr lang="en-US" sz="2000" b="1" dirty="0"/>
              <a:t>,Loop</a:t>
            </a:r>
            <a:endParaRPr lang="en-US" sz="2000" dirty="0"/>
          </a:p>
        </p:txBody>
      </p:sp>
      <p:grpSp>
        <p:nvGrpSpPr>
          <p:cNvPr id="4" name="Group 9"/>
          <p:cNvGrpSpPr/>
          <p:nvPr/>
        </p:nvGrpSpPr>
        <p:grpSpPr>
          <a:xfrm>
            <a:off x="3140528" y="1701800"/>
            <a:ext cx="6003472" cy="1092201"/>
            <a:chOff x="2667000" y="1701800"/>
            <a:chExt cx="6360543" cy="1049868"/>
          </a:xfrm>
        </p:grpSpPr>
        <p:cxnSp>
          <p:nvCxnSpPr>
            <p:cNvPr id="6" name="Straight Connector 5"/>
            <p:cNvCxnSpPr/>
            <p:nvPr/>
          </p:nvCxnSpPr>
          <p:spPr>
            <a:xfrm>
              <a:off x="2777067" y="1701800"/>
              <a:ext cx="455058" cy="39064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667000" y="2344742"/>
              <a:ext cx="511304" cy="406926"/>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62332" y="2048934"/>
              <a:ext cx="5965211" cy="355017"/>
            </a:xfrm>
            <a:prstGeom prst="rect">
              <a:avLst/>
            </a:prstGeom>
            <a:noFill/>
          </p:spPr>
          <p:txBody>
            <a:bodyPr wrap="square" rtlCol="0">
              <a:spAutoFit/>
            </a:bodyPr>
            <a:lstStyle/>
            <a:p>
              <a:r>
                <a:rPr lang="en-US" dirty="0" smtClean="0"/>
                <a:t>4 Loads side-by-side: Could replace with 4-wide SIMD Load</a:t>
              </a:r>
              <a:endParaRPr lang="en-US" dirty="0"/>
            </a:p>
          </p:txBody>
        </p:sp>
      </p:grpSp>
      <p:grpSp>
        <p:nvGrpSpPr>
          <p:cNvPr id="5" name="Group 10"/>
          <p:cNvGrpSpPr/>
          <p:nvPr/>
        </p:nvGrpSpPr>
        <p:grpSpPr>
          <a:xfrm>
            <a:off x="3136295" y="2963333"/>
            <a:ext cx="6072514" cy="1049867"/>
            <a:chOff x="2667000" y="1701800"/>
            <a:chExt cx="6072514" cy="1049867"/>
          </a:xfrm>
        </p:grpSpPr>
        <p:cxnSp>
          <p:nvCxnSpPr>
            <p:cNvPr id="12" name="Straight Connector 11"/>
            <p:cNvCxnSpPr/>
            <p:nvPr/>
          </p:nvCxnSpPr>
          <p:spPr>
            <a:xfrm>
              <a:off x="2777067" y="1701800"/>
              <a:ext cx="584200" cy="3894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2667000" y="2387600"/>
              <a:ext cx="668867" cy="364067"/>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158238" y="2048934"/>
              <a:ext cx="5581276" cy="369332"/>
            </a:xfrm>
            <a:prstGeom prst="rect">
              <a:avLst/>
            </a:prstGeom>
            <a:noFill/>
          </p:spPr>
          <p:txBody>
            <a:bodyPr wrap="none" rtlCol="0">
              <a:spAutoFit/>
            </a:bodyPr>
            <a:lstStyle/>
            <a:p>
              <a:r>
                <a:rPr lang="en-US" dirty="0" smtClean="0"/>
                <a:t>4 Adds side-by-side: Could replace with 4-wide SIMD Add</a:t>
              </a:r>
              <a:endParaRPr lang="en-US" dirty="0"/>
            </a:p>
          </p:txBody>
        </p:sp>
      </p:grpSp>
      <p:grpSp>
        <p:nvGrpSpPr>
          <p:cNvPr id="7" name="Group 14"/>
          <p:cNvGrpSpPr/>
          <p:nvPr/>
        </p:nvGrpSpPr>
        <p:grpSpPr>
          <a:xfrm>
            <a:off x="3154375" y="4114800"/>
            <a:ext cx="5989625" cy="1049867"/>
            <a:chOff x="2667000" y="1701800"/>
            <a:chExt cx="5989625" cy="1049867"/>
          </a:xfrm>
        </p:grpSpPr>
        <p:cxnSp>
          <p:nvCxnSpPr>
            <p:cNvPr id="16" name="Straight Connector 15"/>
            <p:cNvCxnSpPr/>
            <p:nvPr/>
          </p:nvCxnSpPr>
          <p:spPr>
            <a:xfrm>
              <a:off x="2777067" y="1701800"/>
              <a:ext cx="584200" cy="3894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667000" y="2387600"/>
              <a:ext cx="668867" cy="364067"/>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902113" y="2067077"/>
              <a:ext cx="5754512" cy="369332"/>
            </a:xfrm>
            <a:prstGeom prst="rect">
              <a:avLst/>
            </a:prstGeom>
            <a:noFill/>
          </p:spPr>
          <p:txBody>
            <a:bodyPr wrap="none" rtlCol="0">
              <a:spAutoFit/>
            </a:bodyPr>
            <a:lstStyle/>
            <a:p>
              <a:r>
                <a:rPr lang="en-US" dirty="0" smtClean="0"/>
                <a:t>4 Stores side-by-side: Could replace with 4-wide SIMD Store</a:t>
              </a:r>
              <a:endParaRPr lang="en-US" dirty="0"/>
            </a:p>
          </p:txBody>
        </p:sp>
      </p:grpSp>
      <p:sp>
        <p:nvSpPr>
          <p:cNvPr id="19" name="Date Placeholder 18"/>
          <p:cNvSpPr>
            <a:spLocks noGrp="1"/>
          </p:cNvSpPr>
          <p:nvPr>
            <p:ph type="dt" sz="half" idx="10"/>
          </p:nvPr>
        </p:nvSpPr>
        <p:spPr/>
        <p:txBody>
          <a:bodyPr/>
          <a:lstStyle/>
          <a:p>
            <a:fld id="{6126A54B-E7AF-D746-9841-6C25D40A2330}" type="datetime1">
              <a:rPr lang="en-US" smtClean="0"/>
              <a:pPr/>
              <a:t>10/3/12</a:t>
            </a:fld>
            <a:endParaRPr lang="en-US"/>
          </a:p>
        </p:txBody>
      </p:sp>
      <p:sp>
        <p:nvSpPr>
          <p:cNvPr id="20" name="Slide Number Placeholder 19"/>
          <p:cNvSpPr>
            <a:spLocks noGrp="1"/>
          </p:cNvSpPr>
          <p:nvPr>
            <p:ph type="sldNum" sz="quarter" idx="12"/>
          </p:nvPr>
        </p:nvSpPr>
        <p:spPr/>
        <p:txBody>
          <a:bodyPr/>
          <a:lstStyle/>
          <a:p>
            <a:fld id="{3CC63E4C-4642-794D-A2FD-70F6B81535F5}" type="slidenum">
              <a:rPr lang="en-US" smtClean="0"/>
              <a:pPr/>
              <a:t>34</a:t>
            </a:fld>
            <a:endParaRPr lang="en-US"/>
          </a:p>
        </p:txBody>
      </p:sp>
      <p:sp>
        <p:nvSpPr>
          <p:cNvPr id="21" name="Footer Placeholder 20"/>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 Unrolling in C</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Instead of compiler doing loop unrolling, could do it yourself in C</a:t>
            </a:r>
          </a:p>
          <a:p>
            <a:pPr>
              <a:buFont typeface="Arial" charset="0"/>
              <a:buNone/>
            </a:pPr>
            <a:r>
              <a:rPr lang="en-US" dirty="0" err="1" smtClean="0"/>
              <a:t>for(i</a:t>
            </a:r>
            <a:r>
              <a:rPr lang="en-US" dirty="0" smtClean="0"/>
              <a:t>=1000; </a:t>
            </a:r>
            <a:r>
              <a:rPr lang="en-US" dirty="0" err="1" smtClean="0"/>
              <a:t>i</a:t>
            </a:r>
            <a:r>
              <a:rPr lang="en-US" dirty="0" smtClean="0"/>
              <a:t>&gt;0; </a:t>
            </a:r>
            <a:r>
              <a:rPr lang="en-US" dirty="0" err="1" smtClean="0"/>
              <a:t>i</a:t>
            </a:r>
            <a:r>
              <a:rPr lang="en-US" dirty="0" smtClean="0"/>
              <a:t>=i-1)</a:t>
            </a:r>
          </a:p>
          <a:p>
            <a:pPr>
              <a:buFont typeface="Arial" charset="0"/>
              <a:buNone/>
            </a:pPr>
            <a:r>
              <a:rPr lang="en-US" dirty="0" smtClean="0"/>
              <a:t>          </a:t>
            </a:r>
            <a:r>
              <a:rPr lang="en-US" dirty="0" err="1" smtClean="0"/>
              <a:t>x[i</a:t>
            </a:r>
            <a:r>
              <a:rPr lang="en-US" dirty="0" smtClean="0"/>
              <a:t>] = </a:t>
            </a:r>
            <a:r>
              <a:rPr lang="en-US" dirty="0" err="1" smtClean="0"/>
              <a:t>x[i</a:t>
            </a:r>
            <a:r>
              <a:rPr lang="en-US" dirty="0" smtClean="0"/>
              <a:t>] + </a:t>
            </a:r>
            <a:r>
              <a:rPr lang="en-US" dirty="0" err="1" smtClean="0"/>
              <a:t>s</a:t>
            </a:r>
            <a:r>
              <a:rPr lang="en-US" dirty="0" smtClean="0"/>
              <a:t>;</a:t>
            </a:r>
          </a:p>
          <a:p>
            <a:r>
              <a:rPr lang="en-US" dirty="0" smtClean="0"/>
              <a:t>Could be rewritten</a:t>
            </a:r>
          </a:p>
          <a:p>
            <a:pPr>
              <a:buFont typeface="Arial" charset="0"/>
              <a:buNone/>
            </a:pPr>
            <a:r>
              <a:rPr lang="en-US" dirty="0" err="1" smtClean="0"/>
              <a:t>for(i</a:t>
            </a:r>
            <a:r>
              <a:rPr lang="en-US" dirty="0" smtClean="0"/>
              <a:t>=1000; </a:t>
            </a:r>
            <a:r>
              <a:rPr lang="en-US" dirty="0" err="1" smtClean="0"/>
              <a:t>i</a:t>
            </a:r>
            <a:r>
              <a:rPr lang="en-US" dirty="0" smtClean="0"/>
              <a:t>&gt;0; </a:t>
            </a:r>
            <a:r>
              <a:rPr lang="en-US" dirty="0" err="1" smtClean="0"/>
              <a:t>i</a:t>
            </a:r>
            <a:r>
              <a:rPr lang="en-US" dirty="0" smtClean="0"/>
              <a:t>=i-4) {</a:t>
            </a:r>
          </a:p>
          <a:p>
            <a:pPr>
              <a:buFont typeface="Arial" charset="0"/>
              <a:buNone/>
            </a:pPr>
            <a:r>
              <a:rPr lang="en-US" dirty="0" smtClean="0"/>
              <a:t>            </a:t>
            </a:r>
            <a:r>
              <a:rPr lang="en-US" dirty="0" err="1" smtClean="0"/>
              <a:t>x[i</a:t>
            </a:r>
            <a:r>
              <a:rPr lang="en-US" dirty="0" smtClean="0"/>
              <a:t>]    = </a:t>
            </a:r>
            <a:r>
              <a:rPr lang="en-US" dirty="0" err="1" smtClean="0"/>
              <a:t>x[i</a:t>
            </a:r>
            <a:r>
              <a:rPr lang="en-US" dirty="0" smtClean="0"/>
              <a:t>]     + </a:t>
            </a:r>
            <a:r>
              <a:rPr lang="en-US" dirty="0" err="1" smtClean="0"/>
              <a:t>s</a:t>
            </a:r>
            <a:r>
              <a:rPr lang="en-US" dirty="0" smtClean="0"/>
              <a:t>; </a:t>
            </a:r>
          </a:p>
          <a:p>
            <a:pPr>
              <a:buFont typeface="Arial" charset="0"/>
              <a:buNone/>
            </a:pPr>
            <a:r>
              <a:rPr lang="en-US" dirty="0" smtClean="0"/>
              <a:t>			x[i-1] = x[i-1] + </a:t>
            </a:r>
            <a:r>
              <a:rPr lang="en-US" dirty="0" err="1" smtClean="0"/>
              <a:t>s</a:t>
            </a:r>
            <a:r>
              <a:rPr lang="en-US" dirty="0" smtClean="0"/>
              <a:t>;  </a:t>
            </a:r>
          </a:p>
          <a:p>
            <a:pPr>
              <a:buFont typeface="Arial" charset="0"/>
              <a:buNone/>
            </a:pPr>
            <a:r>
              <a:rPr lang="en-US" dirty="0" smtClean="0"/>
              <a:t>			x[i-2] = x[i-2] + </a:t>
            </a:r>
            <a:r>
              <a:rPr lang="en-US" dirty="0" err="1" smtClean="0"/>
              <a:t>s</a:t>
            </a:r>
            <a:r>
              <a:rPr lang="en-US" dirty="0" smtClean="0"/>
              <a:t>; </a:t>
            </a:r>
          </a:p>
          <a:p>
            <a:pPr>
              <a:buFont typeface="Arial" charset="0"/>
              <a:buNone/>
            </a:pPr>
            <a:r>
              <a:rPr lang="en-US" dirty="0" smtClean="0"/>
              <a:t>			x[i-3] = x[i-3] + </a:t>
            </a:r>
            <a:r>
              <a:rPr lang="en-US" dirty="0" err="1" smtClean="0"/>
              <a:t>s</a:t>
            </a:r>
            <a:r>
              <a:rPr lang="en-US" dirty="0" smtClean="0"/>
              <a:t>;</a:t>
            </a:r>
          </a:p>
          <a:p>
            <a:pPr>
              <a:buFont typeface="Arial" charset="0"/>
              <a:buNone/>
            </a:pPr>
            <a:r>
              <a:rPr lang="en-US" dirty="0" smtClean="0"/>
              <a:t>			}</a:t>
            </a:r>
          </a:p>
          <a:p>
            <a:pPr>
              <a:buFont typeface="Arial" charset="0"/>
              <a:buNone/>
            </a:pPr>
            <a:endParaRPr lang="en-US" dirty="0" smtClean="0"/>
          </a:p>
          <a:p>
            <a:pPr>
              <a:buFont typeface="Arial" charset="0"/>
              <a:buNone/>
            </a:pPr>
            <a:endParaRPr lang="en-US" dirty="0" smtClean="0"/>
          </a:p>
          <a:p>
            <a:pPr>
              <a:buNone/>
            </a:pPr>
            <a:endParaRPr lang="en-US" dirty="0" smtClean="0"/>
          </a:p>
          <a:p>
            <a:endParaRPr lang="en-US" dirty="0"/>
          </a:p>
        </p:txBody>
      </p:sp>
      <p:sp>
        <p:nvSpPr>
          <p:cNvPr id="4" name="Date Placeholder 3"/>
          <p:cNvSpPr>
            <a:spLocks noGrp="1"/>
          </p:cNvSpPr>
          <p:nvPr>
            <p:ph type="dt" sz="half" idx="10"/>
          </p:nvPr>
        </p:nvSpPr>
        <p:spPr/>
        <p:txBody>
          <a:bodyPr/>
          <a:lstStyle/>
          <a:p>
            <a:fld id="{52E09EDD-2C82-9949-900E-D50134597026}"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Spring 2012 -- Lecture #14</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
        <p:nvSpPr>
          <p:cNvPr id="7" name="TextBox 6"/>
          <p:cNvSpPr txBox="1"/>
          <p:nvPr/>
        </p:nvSpPr>
        <p:spPr>
          <a:xfrm>
            <a:off x="4419601" y="3107267"/>
            <a:ext cx="4426512" cy="461665"/>
          </a:xfrm>
          <a:prstGeom prst="rect">
            <a:avLst/>
          </a:prstGeom>
          <a:noFill/>
        </p:spPr>
        <p:txBody>
          <a:bodyPr wrap="none" rtlCol="0">
            <a:spAutoFit/>
          </a:bodyPr>
          <a:lstStyle/>
          <a:p>
            <a:r>
              <a:rPr lang="en-US" sz="2400" dirty="0" smtClean="0"/>
              <a:t>What is downside of doing it in C?</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Generalizing Loop Unrolling</a:t>
            </a:r>
          </a:p>
        </p:txBody>
      </p:sp>
      <p:sp>
        <p:nvSpPr>
          <p:cNvPr id="11267" name="Content Placeholder 2"/>
          <p:cNvSpPr>
            <a:spLocks noGrp="1"/>
          </p:cNvSpPr>
          <p:nvPr>
            <p:ph idx="1"/>
          </p:nvPr>
        </p:nvSpPr>
        <p:spPr/>
        <p:txBody>
          <a:bodyPr/>
          <a:lstStyle/>
          <a:p>
            <a:r>
              <a:rPr lang="en-US" dirty="0"/>
              <a:t>A loop of </a:t>
            </a:r>
            <a:r>
              <a:rPr lang="en-US" b="1" dirty="0" err="1"/>
              <a:t>n</a:t>
            </a:r>
            <a:r>
              <a:rPr lang="en-US" b="1" dirty="0"/>
              <a:t> iterations</a:t>
            </a:r>
          </a:p>
          <a:p>
            <a:r>
              <a:rPr lang="en-US" b="1" dirty="0" err="1"/>
              <a:t>k</a:t>
            </a:r>
            <a:r>
              <a:rPr lang="en-US" b="1" dirty="0"/>
              <a:t> copies </a:t>
            </a:r>
            <a:r>
              <a:rPr lang="en-US" dirty="0"/>
              <a:t>of the body of the </a:t>
            </a:r>
            <a:r>
              <a:rPr lang="en-US" dirty="0" smtClean="0"/>
              <a:t>loop</a:t>
            </a:r>
          </a:p>
          <a:p>
            <a:r>
              <a:rPr lang="en-US" b="1" dirty="0" smtClean="0"/>
              <a:t>Assuming (</a:t>
            </a:r>
            <a:r>
              <a:rPr lang="en-US" b="1" dirty="0" err="1" smtClean="0"/>
              <a:t>n</a:t>
            </a:r>
            <a:r>
              <a:rPr lang="en-US" b="1" dirty="0" smtClean="0"/>
              <a:t> mod </a:t>
            </a:r>
            <a:r>
              <a:rPr lang="en-US" b="1" dirty="0" err="1" smtClean="0"/>
              <a:t>k</a:t>
            </a:r>
            <a:r>
              <a:rPr lang="en-US" b="1" dirty="0" smtClean="0"/>
              <a:t>) ≠ 0</a:t>
            </a:r>
          </a:p>
          <a:p>
            <a:pPr>
              <a:buFont typeface="Arial" charset="0"/>
              <a:buNone/>
            </a:pPr>
            <a:r>
              <a:rPr lang="en-US" dirty="0"/>
              <a:t>Then we will run the loop with 1 copy of the body</a:t>
            </a:r>
            <a:r>
              <a:rPr lang="en-US" dirty="0" smtClean="0"/>
              <a:t> </a:t>
            </a:r>
            <a:r>
              <a:rPr lang="en-US" b="1" dirty="0" smtClean="0"/>
              <a:t>(</a:t>
            </a:r>
            <a:r>
              <a:rPr lang="en-US" b="1" dirty="0" err="1" smtClean="0"/>
              <a:t>n</a:t>
            </a:r>
            <a:r>
              <a:rPr lang="en-US" b="1" dirty="0" smtClean="0"/>
              <a:t> mod </a:t>
            </a:r>
            <a:r>
              <a:rPr lang="en-US" b="1" dirty="0" err="1"/>
              <a:t>k</a:t>
            </a:r>
            <a:r>
              <a:rPr lang="en-US" b="1" dirty="0"/>
              <a:t>) </a:t>
            </a:r>
            <a:r>
              <a:rPr lang="en-US" dirty="0"/>
              <a:t>times and </a:t>
            </a:r>
          </a:p>
          <a:p>
            <a:pPr>
              <a:buFont typeface="Arial" charset="0"/>
              <a:buNone/>
            </a:pPr>
            <a:r>
              <a:rPr lang="en-US" dirty="0"/>
              <a:t>    with </a:t>
            </a:r>
            <a:r>
              <a:rPr lang="en-US" dirty="0" err="1"/>
              <a:t>k</a:t>
            </a:r>
            <a:r>
              <a:rPr lang="en-US" dirty="0"/>
              <a:t> copies of the body </a:t>
            </a:r>
            <a:r>
              <a:rPr lang="en-US" b="1" dirty="0" err="1"/>
              <a:t>floor(n/k</a:t>
            </a:r>
            <a:r>
              <a:rPr lang="en-US" b="1" dirty="0"/>
              <a:t>) </a:t>
            </a:r>
            <a:r>
              <a:rPr lang="en-US" dirty="0" smtClean="0"/>
              <a:t>times</a:t>
            </a:r>
          </a:p>
          <a:p>
            <a:r>
              <a:rPr lang="en-US" dirty="0" smtClean="0"/>
              <a:t>(Will revisit loop unrolling again when get to pipelining later in semester)</a:t>
            </a:r>
          </a:p>
          <a:p>
            <a:endParaRPr lang="en-US" b="1" dirty="0"/>
          </a:p>
        </p:txBody>
      </p:sp>
      <p:sp>
        <p:nvSpPr>
          <p:cNvPr id="4" name="Date Placeholder 3"/>
          <p:cNvSpPr>
            <a:spLocks noGrp="1"/>
          </p:cNvSpPr>
          <p:nvPr>
            <p:ph type="dt" sz="half" idx="10"/>
          </p:nvPr>
        </p:nvSpPr>
        <p:spPr/>
        <p:txBody>
          <a:bodyPr/>
          <a:lstStyle/>
          <a:p>
            <a:fld id="{31F2F7C7-BEDF-D549-89FB-6A3F7A707303}" type="datetime1">
              <a:rPr lang="en-US" smtClean="0"/>
              <a:pPr/>
              <a:t>10/3/12</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Spring 2012 -- Lecture #14</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Review</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Flynn Taxonomy of Parallel Architectures</a:t>
            </a:r>
          </a:p>
          <a:p>
            <a:pPr lvl="1"/>
            <a:r>
              <a:rPr lang="en-US" i="1" dirty="0" smtClean="0"/>
              <a:t>SIMD: Single Instruction Multiple Data</a:t>
            </a:r>
          </a:p>
          <a:p>
            <a:pPr lvl="1"/>
            <a:r>
              <a:rPr lang="en-US" i="1" dirty="0" smtClean="0"/>
              <a:t>MIMD: Multiple Instruction Multiple Data</a:t>
            </a:r>
          </a:p>
          <a:p>
            <a:pPr lvl="1"/>
            <a:r>
              <a:rPr lang="en-US" dirty="0" smtClean="0"/>
              <a:t>SISD: Single Instruction Single Data (sequential machines)</a:t>
            </a:r>
          </a:p>
          <a:p>
            <a:pPr lvl="1"/>
            <a:r>
              <a:rPr lang="en-US" dirty="0" smtClean="0"/>
              <a:t>MISD: Multiple Instruction Single Data (unused)</a:t>
            </a:r>
          </a:p>
          <a:p>
            <a:r>
              <a:rPr lang="en-US" dirty="0" smtClean="0"/>
              <a:t>Amdahl’s Law</a:t>
            </a:r>
          </a:p>
          <a:p>
            <a:pPr lvl="1"/>
            <a:r>
              <a:rPr lang="en-US" dirty="0" smtClean="0"/>
              <a:t>Strong versus weak scaling</a:t>
            </a:r>
          </a:p>
          <a:p>
            <a:r>
              <a:rPr lang="en-US" dirty="0" smtClean="0"/>
              <a:t>SIMD Extensions</a:t>
            </a:r>
          </a:p>
          <a:p>
            <a:pPr lvl="1"/>
            <a:r>
              <a:rPr lang="en-US" dirty="0" smtClean="0"/>
              <a:t>Exploit data-level parallelism in loops</a:t>
            </a:r>
          </a:p>
          <a:p>
            <a:pPr lvl="1"/>
            <a:endParaRPr lang="en-US" dirty="0" smtClean="0"/>
          </a:p>
          <a:p>
            <a:pPr lvl="1"/>
            <a:endParaRPr lang="en-US" dirty="0" smtClean="0"/>
          </a:p>
        </p:txBody>
      </p:sp>
      <p:sp>
        <p:nvSpPr>
          <p:cNvPr id="9" name="Date Placeholder 8"/>
          <p:cNvSpPr>
            <a:spLocks noGrp="1"/>
          </p:cNvSpPr>
          <p:nvPr>
            <p:ph type="dt" sz="half" idx="10"/>
          </p:nvPr>
        </p:nvSpPr>
        <p:spPr/>
        <p:txBody>
          <a:bodyPr/>
          <a:lstStyle/>
          <a:p>
            <a:fld id="{A32EBB30-79B0-0D41-8407-75C13D21B07C}" type="datetime1">
              <a:rPr lang="en-US" smtClean="0"/>
              <a:pPr/>
              <a:t>10/3/12</a:t>
            </a:fld>
            <a:endParaRPr lang="en-US"/>
          </a:p>
        </p:txBody>
      </p:sp>
      <p:sp>
        <p:nvSpPr>
          <p:cNvPr id="10" name="Slide Number Placeholder 9"/>
          <p:cNvSpPr>
            <a:spLocks noGrp="1"/>
          </p:cNvSpPr>
          <p:nvPr>
            <p:ph type="sldNum" sz="quarter" idx="12"/>
          </p:nvPr>
        </p:nvSpPr>
        <p:spPr/>
        <p:txBody>
          <a:bodyPr/>
          <a:lstStyle/>
          <a:p>
            <a:fld id="{3CC63E4C-4642-794D-A2FD-70F6B81535F5}" type="slidenum">
              <a:rPr lang="en-US" smtClean="0"/>
              <a:pPr/>
              <a:t>37</a:t>
            </a:fld>
            <a:endParaRPr lang="en-US"/>
          </a:p>
        </p:txBody>
      </p:sp>
      <p:sp>
        <p:nvSpPr>
          <p:cNvPr id="11" name="Footer Placeholder 10"/>
          <p:cNvSpPr>
            <a:spLocks noGrp="1"/>
          </p:cNvSpPr>
          <p:nvPr>
            <p:ph type="ftr" sz="quarter" idx="11"/>
          </p:nvPr>
        </p:nvSpPr>
        <p:spPr/>
        <p:txBody>
          <a:bodyPr/>
          <a:lstStyle/>
          <a:p>
            <a:r>
              <a:rPr lang="en-US" smtClean="0"/>
              <a:t>Fall 2012 -- Lecture #17</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457200" y="480914"/>
            <a:ext cx="8229600" cy="1143000"/>
          </a:xfrm>
        </p:spPr>
        <p:txBody>
          <a:bodyPr>
            <a:normAutofit fontScale="90000"/>
          </a:bodyPr>
          <a:lstStyle/>
          <a:p>
            <a:r>
              <a:rPr lang="en-US" altLang="ko-KR" dirty="0" smtClean="0"/>
              <a:t>Flashcard Quiz: With a fixed cache capacity, what effect does a larger block size have on the 3Cs?</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4</a:t>
            </a:fld>
            <a:endParaRPr lang="en-US"/>
          </a:p>
        </p:txBody>
      </p:sp>
      <p:sp>
        <p:nvSpPr>
          <p:cNvPr id="20" name="TextBox 19"/>
          <p:cNvSpPr txBox="1"/>
          <p:nvPr/>
        </p:nvSpPr>
        <p:spPr>
          <a:xfrm>
            <a:off x="533400" y="2416076"/>
            <a:ext cx="8229600" cy="2308324"/>
          </a:xfrm>
          <a:prstGeom prst="rect">
            <a:avLst/>
          </a:prstGeom>
          <a:noFill/>
        </p:spPr>
        <p:txBody>
          <a:bodyPr wrap="square" rtlCol="0">
            <a:spAutoFit/>
          </a:bodyPr>
          <a:lstStyle/>
          <a:p>
            <a:r>
              <a:rPr lang="en-US" sz="3600" b="1" dirty="0" smtClean="0">
                <a:ln>
                  <a:solidFill>
                    <a:schemeClr val="tx1"/>
                  </a:solidFill>
                </a:ln>
                <a:solidFill>
                  <a:srgbClr val="FF804F"/>
                </a:solidFill>
              </a:rPr>
              <a:t>Decreases compulsory, increases conflicts</a:t>
            </a:r>
          </a:p>
          <a:p>
            <a:r>
              <a:rPr lang="en-US" sz="3600" b="1" dirty="0" smtClean="0">
                <a:ln>
                  <a:solidFill>
                    <a:schemeClr val="tx1"/>
                  </a:solidFill>
                </a:ln>
                <a:solidFill>
                  <a:srgbClr val="FFFF00"/>
                </a:solidFill>
              </a:rPr>
              <a:t>Increases conflicts</a:t>
            </a:r>
          </a:p>
          <a:p>
            <a:r>
              <a:rPr lang="en-US" sz="3600" b="1" dirty="0" smtClean="0">
                <a:ln>
                  <a:solidFill>
                    <a:schemeClr val="tx1"/>
                  </a:solidFill>
                </a:ln>
                <a:solidFill>
                  <a:srgbClr val="FA61FF"/>
                </a:solidFill>
              </a:rPr>
              <a:t>Increases compulsory, decreases conflicts</a:t>
            </a:r>
          </a:p>
          <a:p>
            <a:r>
              <a:rPr lang="en-US" sz="3600" b="1" dirty="0" smtClean="0">
                <a:ln>
                  <a:solidFill>
                    <a:schemeClr val="tx1"/>
                  </a:solidFill>
                </a:ln>
                <a:solidFill>
                  <a:srgbClr val="008000"/>
                </a:solidFill>
              </a:rPr>
              <a:t>Decreases conflicts</a:t>
            </a:r>
            <a:endParaRPr lang="en-US" sz="3600" b="1" dirty="0">
              <a:ln>
                <a:solidFill>
                  <a:schemeClr val="tx1"/>
                </a:solidFill>
              </a:ln>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a:xfrm>
            <a:off x="457200" y="515918"/>
            <a:ext cx="8229600" cy="1143000"/>
          </a:xfrm>
        </p:spPr>
        <p:txBody>
          <a:bodyPr>
            <a:normAutofit fontScale="90000"/>
          </a:bodyPr>
          <a:lstStyle/>
          <a:p>
            <a:r>
              <a:rPr lang="en-US" altLang="ko-KR" dirty="0" smtClean="0"/>
              <a:t>Flashcard Quiz: With a fixed cache block size, what effect does a larger cache capacity have on the 3Cs?</a:t>
            </a:r>
            <a:endParaRPr lang="en-US" altLang="ko-KR" dirty="0"/>
          </a:p>
        </p:txBody>
      </p:sp>
      <p:sp>
        <p:nvSpPr>
          <p:cNvPr id="9" name="Slide Number Placeholder 5"/>
          <p:cNvSpPr>
            <a:spLocks noGrp="1"/>
          </p:cNvSpPr>
          <p:nvPr>
            <p:ph type="sldNum" sz="quarter" idx="12"/>
          </p:nvPr>
        </p:nvSpPr>
        <p:spPr/>
        <p:txBody>
          <a:bodyPr/>
          <a:lstStyle/>
          <a:p>
            <a:fld id="{918F2AAA-6BC1-9844-8435-F36EB3841011}" type="slidenum">
              <a:rPr lang="en-US" smtClean="0"/>
              <a:pPr/>
              <a:t>5</a:t>
            </a:fld>
            <a:endParaRPr lang="en-US"/>
          </a:p>
        </p:txBody>
      </p:sp>
      <p:sp>
        <p:nvSpPr>
          <p:cNvPr id="20" name="TextBox 19"/>
          <p:cNvSpPr txBox="1"/>
          <p:nvPr/>
        </p:nvSpPr>
        <p:spPr>
          <a:xfrm>
            <a:off x="533400" y="2451080"/>
            <a:ext cx="8229600" cy="3416320"/>
          </a:xfrm>
          <a:prstGeom prst="rect">
            <a:avLst/>
          </a:prstGeom>
          <a:noFill/>
        </p:spPr>
        <p:txBody>
          <a:bodyPr wrap="square" rtlCol="0">
            <a:spAutoFit/>
          </a:bodyPr>
          <a:lstStyle/>
          <a:p>
            <a:r>
              <a:rPr lang="en-US" sz="3600" b="1" dirty="0" smtClean="0">
                <a:ln>
                  <a:solidFill>
                    <a:schemeClr val="tx1"/>
                  </a:solidFill>
                </a:ln>
                <a:solidFill>
                  <a:srgbClr val="FF804F"/>
                </a:solidFill>
              </a:rPr>
              <a:t>Increases compulsory, decreases conflicts</a:t>
            </a:r>
          </a:p>
          <a:p>
            <a:r>
              <a:rPr lang="en-US" sz="3600" b="1" dirty="0" smtClean="0">
                <a:ln>
                  <a:solidFill>
                    <a:schemeClr val="tx1"/>
                  </a:solidFill>
                </a:ln>
                <a:solidFill>
                  <a:srgbClr val="FFFF00"/>
                </a:solidFill>
              </a:rPr>
              <a:t>Increases conflicts, decreases capacity misses</a:t>
            </a:r>
          </a:p>
          <a:p>
            <a:r>
              <a:rPr lang="en-US" sz="3600" b="1" dirty="0" smtClean="0">
                <a:ln>
                  <a:solidFill>
                    <a:schemeClr val="tx1"/>
                  </a:solidFill>
                </a:ln>
                <a:solidFill>
                  <a:srgbClr val="FA61FF"/>
                </a:solidFill>
              </a:rPr>
              <a:t>Decreases compulsory, decreases conflicts</a:t>
            </a:r>
          </a:p>
          <a:p>
            <a:r>
              <a:rPr lang="en-US" sz="3600" b="1" dirty="0" smtClean="0">
                <a:ln>
                  <a:solidFill>
                    <a:schemeClr val="tx1"/>
                  </a:solidFill>
                </a:ln>
                <a:solidFill>
                  <a:srgbClr val="008000"/>
                </a:solidFill>
              </a:rPr>
              <a:t>Decreases conflicts, decreases capacity misses</a:t>
            </a:r>
            <a:endParaRPr lang="en-US" sz="3600" b="1" dirty="0">
              <a:ln>
                <a:solidFill>
                  <a:schemeClr val="tx1"/>
                </a:solidFill>
              </a:ln>
              <a:solidFill>
                <a:srgbClr val="008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dirty="0" smtClean="0"/>
              <a:t>Sources of Cache Misses (3 C’s)</a:t>
            </a:r>
            <a:endParaRPr lang="en-US" dirty="0"/>
          </a:p>
        </p:txBody>
      </p:sp>
      <p:sp>
        <p:nvSpPr>
          <p:cNvPr id="1602563" name="Rectangle 3"/>
          <p:cNvSpPr>
            <a:spLocks noGrp="1" noChangeArrowheads="1"/>
          </p:cNvSpPr>
          <p:nvPr>
            <p:ph type="body" idx="1"/>
          </p:nvPr>
        </p:nvSpPr>
        <p:spPr>
          <a:xfrm>
            <a:off x="457200" y="1237343"/>
            <a:ext cx="8686800" cy="4495800"/>
          </a:xfrm>
        </p:spPr>
        <p:txBody>
          <a:bodyPr>
            <a:normAutofit fontScale="70000" lnSpcReduction="20000"/>
          </a:bodyPr>
          <a:lstStyle/>
          <a:p>
            <a:r>
              <a:rPr lang="en-US" i="1" dirty="0" smtClean="0">
                <a:solidFill>
                  <a:srgbClr val="0000FF"/>
                </a:solidFill>
              </a:rPr>
              <a:t>Compulsory </a:t>
            </a:r>
            <a:r>
              <a:rPr lang="en-US" dirty="0" smtClean="0"/>
              <a:t>(cold start, first reference):</a:t>
            </a:r>
          </a:p>
          <a:p>
            <a:pPr lvl="1"/>
            <a:r>
              <a:rPr lang="en-US" dirty="0" smtClean="0"/>
              <a:t>1</a:t>
            </a:r>
            <a:r>
              <a:rPr lang="en-US" baseline="30000" dirty="0" smtClean="0"/>
              <a:t>st</a:t>
            </a:r>
            <a:r>
              <a:rPr lang="en-US" dirty="0" smtClean="0"/>
              <a:t> access to a block, “cold” fact of life, not a lot you can do about it.  </a:t>
            </a:r>
          </a:p>
          <a:p>
            <a:pPr lvl="2"/>
            <a:r>
              <a:rPr lang="en-US" dirty="0" smtClean="0"/>
              <a:t>If running billions of instructions, compulsory misses are insignificant</a:t>
            </a:r>
          </a:p>
          <a:p>
            <a:pPr lvl="1"/>
            <a:r>
              <a:rPr lang="en-US" dirty="0" smtClean="0"/>
              <a:t>Solution: increase block size (increases miss penalty; very large blocks could increase miss rate)</a:t>
            </a:r>
          </a:p>
          <a:p>
            <a:r>
              <a:rPr lang="en-US" i="1" dirty="0" smtClean="0">
                <a:solidFill>
                  <a:srgbClr val="0000FF"/>
                </a:solidFill>
              </a:rPr>
              <a:t>Capacity</a:t>
            </a:r>
            <a:r>
              <a:rPr lang="en-US" dirty="0" smtClean="0"/>
              <a:t>:</a:t>
            </a:r>
          </a:p>
          <a:p>
            <a:pPr lvl="1"/>
            <a:r>
              <a:rPr lang="en-US" dirty="0" smtClean="0"/>
              <a:t>Cache cannot contain all blocks accessed by the program</a:t>
            </a:r>
          </a:p>
          <a:p>
            <a:pPr lvl="1"/>
            <a:r>
              <a:rPr lang="en-US" dirty="0" smtClean="0"/>
              <a:t>Solution: increase cache size (may increase access time)</a:t>
            </a:r>
          </a:p>
          <a:p>
            <a:pPr lvl="1"/>
            <a:r>
              <a:rPr lang="en-US" dirty="0" smtClean="0"/>
              <a:t>Or structure software so reuse data in cache before fetching new data</a:t>
            </a:r>
          </a:p>
          <a:p>
            <a:r>
              <a:rPr lang="en-US" i="1" dirty="0" smtClean="0">
                <a:solidFill>
                  <a:srgbClr val="0000FF"/>
                </a:solidFill>
              </a:rPr>
              <a:t>Conflict </a:t>
            </a:r>
            <a:r>
              <a:rPr lang="en-US" dirty="0" smtClean="0"/>
              <a:t>(collision):</a:t>
            </a:r>
          </a:p>
          <a:p>
            <a:pPr lvl="1"/>
            <a:r>
              <a:rPr lang="en-US" dirty="0" smtClean="0"/>
              <a:t>Multiple memory locations mapped to the same cache location</a:t>
            </a:r>
          </a:p>
          <a:p>
            <a:pPr lvl="1"/>
            <a:r>
              <a:rPr lang="en-US" dirty="0" smtClean="0"/>
              <a:t>Solution 1: increase cache size (may increase hit time)</a:t>
            </a:r>
          </a:p>
          <a:p>
            <a:pPr lvl="1"/>
            <a:r>
              <a:rPr lang="en-US" dirty="0" smtClean="0"/>
              <a:t>Solution 2: (later in semester) increase associativity </a:t>
            </a:r>
            <a:br>
              <a:rPr lang="en-US" dirty="0" smtClean="0"/>
            </a:br>
            <a:r>
              <a:rPr lang="en-US" dirty="0" smtClean="0"/>
              <a:t>(may increase hit time)</a:t>
            </a:r>
            <a:endParaRPr lang="en-US" dirty="0"/>
          </a:p>
        </p:txBody>
      </p:sp>
      <p:sp>
        <p:nvSpPr>
          <p:cNvPr id="4" name="Date Placeholder 3"/>
          <p:cNvSpPr>
            <a:spLocks noGrp="1"/>
          </p:cNvSpPr>
          <p:nvPr>
            <p:ph type="dt" sz="half" idx="10"/>
          </p:nvPr>
        </p:nvSpPr>
        <p:spPr/>
        <p:txBody>
          <a:bodyPr/>
          <a:lstStyle/>
          <a:p>
            <a:fld id="{DE972B78-8D6E-A04F-8971-E15F7C8AFC64}" type="datetime1">
              <a:rPr lang="en-US" smtClean="0"/>
              <a:pPr/>
              <a:t>10/3/12</a:t>
            </a:fld>
            <a:endParaRPr lang="en-US"/>
          </a:p>
        </p:txBody>
      </p:sp>
      <p:sp>
        <p:nvSpPr>
          <p:cNvPr id="6" name="Footer Placeholder 5"/>
          <p:cNvSpPr>
            <a:spLocks noGrp="1"/>
          </p:cNvSpPr>
          <p:nvPr>
            <p:ph type="ftr" sz="quarter" idx="11"/>
          </p:nvPr>
        </p:nvSpPr>
        <p:spPr/>
        <p:txBody>
          <a:bodyPr/>
          <a:lstStyle/>
          <a:p>
            <a:r>
              <a:rPr lang="en-US" smtClean="0"/>
              <a:t>Spring 2012 --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25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25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256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256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0256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025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064A8C62-F0B0-5845-A24A-93A62988B018}" type="datetime1">
              <a:rPr lang="en-US" smtClean="0"/>
              <a:pPr/>
              <a:t>10/3/12</a:t>
            </a:fld>
            <a:endParaRPr lang="en-US"/>
          </a:p>
        </p:txBody>
      </p:sp>
      <p:sp>
        <p:nvSpPr>
          <p:cNvPr id="46" name="Footer Placeholder 45"/>
          <p:cNvSpPr>
            <a:spLocks noGrp="1"/>
          </p:cNvSpPr>
          <p:nvPr>
            <p:ph type="ftr" sz="quarter" idx="11"/>
          </p:nvPr>
        </p:nvSpPr>
        <p:spPr/>
        <p:txBody>
          <a:bodyPr/>
          <a:lstStyle/>
          <a:p>
            <a:r>
              <a:rPr lang="en-US" smtClean="0"/>
              <a:t>Fall 2012 -- Lecture #17</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7</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16738"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4"/>
          <p:cNvGrpSpPr/>
          <p:nvPr/>
        </p:nvGrpSpPr>
        <p:grpSpPr>
          <a:xfrm>
            <a:off x="-1" y="4463817"/>
            <a:ext cx="8249280" cy="1103450"/>
            <a:chOff x="574463" y="4188970"/>
            <a:chExt cx="8249280" cy="1103450"/>
          </a:xfrm>
        </p:grpSpPr>
        <p:sp>
          <p:nvSpPr>
            <p:cNvPr id="62" name="Rectangle 61"/>
            <p:cNvSpPr/>
            <p:nvPr/>
          </p:nvSpPr>
          <p:spPr>
            <a:xfrm>
              <a:off x="6725133" y="4889318"/>
              <a:ext cx="2098610" cy="403102"/>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134777" y="4489351"/>
              <a:ext cx="885053" cy="646331"/>
            </a:xfrm>
            <a:prstGeom prst="rect">
              <a:avLst/>
            </a:prstGeom>
            <a:noFill/>
          </p:spPr>
          <p:txBody>
            <a:bodyPr wrap="none" rtlCol="0">
              <a:spAutoFit/>
            </a:bodyPr>
            <a:lstStyle/>
            <a:p>
              <a:r>
                <a:rPr lang="en-US" dirty="0" smtClean="0">
                  <a:solidFill>
                    <a:srgbClr val="FF0000"/>
                  </a:solidFill>
                </a:rPr>
                <a:t>Today’s</a:t>
              </a:r>
            </a:p>
            <a:p>
              <a:r>
                <a:rPr lang="en-US" dirty="0" smtClean="0">
                  <a:solidFill>
                    <a:srgbClr val="FF0000"/>
                  </a:solidFill>
                </a:rPr>
                <a:t>Lecture</a:t>
              </a:r>
              <a:endParaRPr lang="en-US" dirty="0">
                <a:solidFill>
                  <a:srgbClr val="FF0000"/>
                </a:solidFill>
              </a:endParaRPr>
            </a:p>
          </p:txBody>
        </p:sp>
        <p:sp>
          <p:nvSpPr>
            <p:cNvPr id="66" name="Rectangle 65"/>
            <p:cNvSpPr/>
            <p:nvPr/>
          </p:nvSpPr>
          <p:spPr>
            <a:xfrm>
              <a:off x="574463" y="4188970"/>
              <a:ext cx="3180065" cy="994243"/>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Kinds of Parallelism:</a:t>
            </a:r>
            <a:br>
              <a:rPr lang="en-US" dirty="0" smtClean="0"/>
            </a:br>
            <a:r>
              <a:rPr lang="en-US" dirty="0" smtClean="0"/>
              <a:t>The Programming Viewpoint</a:t>
            </a:r>
            <a:endParaRPr lang="en-US" dirty="0"/>
          </a:p>
        </p:txBody>
      </p:sp>
      <p:sp>
        <p:nvSpPr>
          <p:cNvPr id="3" name="Content Placeholder 2"/>
          <p:cNvSpPr>
            <a:spLocks noGrp="1"/>
          </p:cNvSpPr>
          <p:nvPr>
            <p:ph idx="1"/>
          </p:nvPr>
        </p:nvSpPr>
        <p:spPr/>
        <p:txBody>
          <a:bodyPr/>
          <a:lstStyle/>
          <a:p>
            <a:r>
              <a:rPr lang="en-US" dirty="0" smtClean="0"/>
              <a:t>Job-level parallelism/process-level parallelism</a:t>
            </a:r>
          </a:p>
          <a:p>
            <a:pPr lvl="1"/>
            <a:r>
              <a:rPr lang="en-US" dirty="0" smtClean="0"/>
              <a:t>Running independent programs on multiple processors simultaneously</a:t>
            </a:r>
          </a:p>
          <a:p>
            <a:pPr lvl="1"/>
            <a:r>
              <a:rPr lang="en-US" i="1" dirty="0" smtClean="0"/>
              <a:t>Example?</a:t>
            </a:r>
          </a:p>
          <a:p>
            <a:r>
              <a:rPr lang="en-US" dirty="0" smtClean="0"/>
              <a:t>Parallel-processing program</a:t>
            </a:r>
          </a:p>
          <a:p>
            <a:pPr lvl="1"/>
            <a:r>
              <a:rPr lang="en-US" dirty="0" smtClean="0"/>
              <a:t>Single program that runs on multiple processors simultaneously</a:t>
            </a:r>
          </a:p>
          <a:p>
            <a:pPr lvl="1"/>
            <a:r>
              <a:rPr lang="en-US" i="1" dirty="0" smtClean="0"/>
              <a:t>Example?</a:t>
            </a:r>
          </a:p>
        </p:txBody>
      </p:sp>
      <p:sp>
        <p:nvSpPr>
          <p:cNvPr id="4" name="Date Placeholder 3"/>
          <p:cNvSpPr>
            <a:spLocks noGrp="1"/>
          </p:cNvSpPr>
          <p:nvPr>
            <p:ph type="dt" sz="half" idx="10"/>
          </p:nvPr>
        </p:nvSpPr>
        <p:spPr/>
        <p:txBody>
          <a:bodyPr/>
          <a:lstStyle/>
          <a:p>
            <a:fld id="{6C65E408-1C0A-6A46-9538-EE8D2CD4B5E0}"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Kinds of Parallelism:</a:t>
            </a:r>
            <a:br>
              <a:rPr lang="en-US" dirty="0" smtClean="0"/>
            </a:br>
            <a:r>
              <a:rPr lang="en-US" dirty="0" smtClean="0"/>
              <a:t>Single-Instruction/Single-Data Stream</a:t>
            </a:r>
            <a:endParaRPr lang="en-US" dirty="0"/>
          </a:p>
        </p:txBody>
      </p:sp>
      <p:sp>
        <p:nvSpPr>
          <p:cNvPr id="12" name="Content Placeholder 11"/>
          <p:cNvSpPr>
            <a:spLocks noGrp="1"/>
          </p:cNvSpPr>
          <p:nvPr>
            <p:ph sz="half" idx="2"/>
          </p:nvPr>
        </p:nvSpPr>
        <p:spPr/>
        <p:txBody>
          <a:bodyPr>
            <a:normAutofit/>
          </a:bodyPr>
          <a:lstStyle/>
          <a:p>
            <a:r>
              <a:rPr lang="en-US" dirty="0" smtClean="0"/>
              <a:t>Single Instruction, Single Data stream (SISD)</a:t>
            </a:r>
          </a:p>
          <a:p>
            <a:pPr lvl="1"/>
            <a:r>
              <a:rPr lang="en-US" dirty="0" smtClean="0"/>
              <a:t>Sequential computer that exploits no parallelism in either the instruction or data streams. Examples of SISD architecture are traditional </a:t>
            </a:r>
            <a:r>
              <a:rPr lang="en-US" dirty="0" err="1" smtClean="0"/>
              <a:t>uniprocessor</a:t>
            </a:r>
            <a:r>
              <a:rPr lang="en-US" dirty="0" smtClean="0"/>
              <a:t> machines</a:t>
            </a:r>
            <a:endParaRPr lang="en-US" dirty="0"/>
          </a:p>
        </p:txBody>
      </p:sp>
      <p:sp>
        <p:nvSpPr>
          <p:cNvPr id="4" name="Date Placeholder 3"/>
          <p:cNvSpPr>
            <a:spLocks noGrp="1"/>
          </p:cNvSpPr>
          <p:nvPr>
            <p:ph type="dt" sz="half" idx="10"/>
          </p:nvPr>
        </p:nvSpPr>
        <p:spPr/>
        <p:txBody>
          <a:bodyPr/>
          <a:lstStyle/>
          <a:p>
            <a:fld id="{44B56296-1BA5-3D4C-A296-1786F5DC7775}" type="datetime1">
              <a:rPr lang="en-US" smtClean="0"/>
              <a:pPr/>
              <a:t>10/3/12</a:t>
            </a:fld>
            <a:endParaRPr lang="en-US"/>
          </a:p>
        </p:txBody>
      </p:sp>
      <p:sp>
        <p:nvSpPr>
          <p:cNvPr id="5" name="Footer Placeholder 4"/>
          <p:cNvSpPr>
            <a:spLocks noGrp="1"/>
          </p:cNvSpPr>
          <p:nvPr>
            <p:ph type="ftr" sz="quarter" idx="11"/>
          </p:nvPr>
        </p:nvSpPr>
        <p:spPr/>
        <p:txBody>
          <a:bodyPr/>
          <a:lstStyle/>
          <a:p>
            <a:r>
              <a:rPr lang="en-US" smtClean="0"/>
              <a:t>Fall 2012 -- Lecture #17</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pic>
        <p:nvPicPr>
          <p:cNvPr id="188418" name="Picture 2"/>
          <p:cNvPicPr>
            <a:picLocks noChangeAspect="1" noChangeArrowheads="1"/>
          </p:cNvPicPr>
          <p:nvPr/>
        </p:nvPicPr>
        <p:blipFill>
          <a:blip r:embed="rId2"/>
          <a:srcRect/>
          <a:stretch>
            <a:fillRect/>
          </a:stretch>
        </p:blipFill>
        <p:spPr bwMode="auto">
          <a:xfrm>
            <a:off x="563562" y="1715028"/>
            <a:ext cx="4110037" cy="4110037"/>
          </a:xfrm>
          <a:prstGeom prst="rect">
            <a:avLst/>
          </a:prstGeom>
          <a:noFill/>
          <a:ln w="9525">
            <a:noFill/>
            <a:miter lim="800000"/>
            <a:headEnd/>
            <a:tailEnd/>
          </a:ln>
          <a:effectLst/>
        </p:spPr>
      </p:pic>
      <p:sp>
        <p:nvSpPr>
          <p:cNvPr id="13" name="TextBox 12"/>
          <p:cNvSpPr txBox="1"/>
          <p:nvPr/>
        </p:nvSpPr>
        <p:spPr>
          <a:xfrm>
            <a:off x="2184400" y="4572000"/>
            <a:ext cx="1633781" cy="369332"/>
          </a:xfrm>
          <a:prstGeom prst="rect">
            <a:avLst/>
          </a:prstGeom>
          <a:noFill/>
        </p:spPr>
        <p:txBody>
          <a:bodyPr wrap="none" rtlCol="0">
            <a:spAutoFit/>
          </a:bodyPr>
          <a:lstStyle/>
          <a:p>
            <a:r>
              <a:rPr lang="en-US" dirty="0" smtClean="0"/>
              <a:t>Processing Unit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13425</TotalTime>
  <Words>4309</Words>
  <Application>Microsoft Macintosh PowerPoint</Application>
  <PresentationFormat>On-screen Show (4:3)</PresentationFormat>
  <Paragraphs>523</Paragraphs>
  <Slides>37</Slides>
  <Notes>10</Notes>
  <HiddenSlides>2</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Image</vt:lpstr>
      <vt:lpstr>CS 61C:  Great Ideas in Computer Architecture  SIMD I</vt:lpstr>
      <vt:lpstr>Review</vt:lpstr>
      <vt:lpstr>Sources of Cache Misses (3 C’s)</vt:lpstr>
      <vt:lpstr>Flashcard Quiz: With a fixed cache capacity, what effect does a larger block size have on the 3Cs?</vt:lpstr>
      <vt:lpstr>Flashcard Quiz: With a fixed cache block size, what effect does a larger cache capacity have on the 3Cs?</vt:lpstr>
      <vt:lpstr>Sources of Cache Misses (3 C’s)</vt:lpstr>
      <vt:lpstr>New-School Machine Structures (It’s a bit more complicated!)</vt:lpstr>
      <vt:lpstr>Alternative Kinds of Parallelism: The Programming Viewpoint</vt:lpstr>
      <vt:lpstr>Alternative Kinds of Parallelism: Single-Instruction/Single-Data Stream</vt:lpstr>
      <vt:lpstr>Alternative Kinds of Parallelism: Multiple-Instruction/Single-Data Stream</vt:lpstr>
      <vt:lpstr>Alternative Kinds of Parallelism: Single-Instruction/Multiple-Data Stream</vt:lpstr>
      <vt:lpstr>Alternative Kinds of Parallelism: Multiple-Instruction/Multiple-Data Streams</vt:lpstr>
      <vt:lpstr>Flynn* Taxonomy, 1966</vt:lpstr>
      <vt:lpstr>Two kinds of Data-Level Parallelism (DLP) </vt:lpstr>
      <vt:lpstr>Big Idea: Amdahl’s (Heartbreaking) Law</vt:lpstr>
      <vt:lpstr>Big Idea: Amdahl’s Law</vt:lpstr>
      <vt:lpstr>Big Idea: Amdahl’s Law</vt:lpstr>
      <vt:lpstr>Administrivia</vt:lpstr>
      <vt:lpstr>CS61C in the News</vt:lpstr>
      <vt:lpstr>Example #1: Amdahl’s Law</vt:lpstr>
      <vt:lpstr>Example #1: Amdahl’s Law</vt:lpstr>
      <vt:lpstr>Parallel Speed-up Example</vt:lpstr>
      <vt:lpstr>Example #2: Amdahl’s Law</vt:lpstr>
      <vt:lpstr>Example #2: Amdahl’s Law</vt:lpstr>
      <vt:lpstr>Slide 25</vt:lpstr>
      <vt:lpstr>Strong and Weak Scaling</vt:lpstr>
      <vt:lpstr>Slide 27</vt:lpstr>
      <vt:lpstr>SIMD Architectures</vt:lpstr>
      <vt:lpstr>“Advanced Digital Media Boost”</vt:lpstr>
      <vt:lpstr>Example: SIMD Array Processing</vt:lpstr>
      <vt:lpstr>Data-Level Parallelism and SIMD</vt:lpstr>
      <vt:lpstr>Looping in MIPS</vt:lpstr>
      <vt:lpstr>Loop Unrolled</vt:lpstr>
      <vt:lpstr>Loop Unrolled Scheduled</vt:lpstr>
      <vt:lpstr>Loop Unrolling in C</vt:lpstr>
      <vt:lpstr>Generalizing Loop Unrolling</vt:lpstr>
      <vt:lpstr>Review</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Krste Asanovic</cp:lastModifiedBy>
  <cp:revision>176</cp:revision>
  <cp:lastPrinted>2012-10-03T06:29:19Z</cp:lastPrinted>
  <dcterms:created xsi:type="dcterms:W3CDTF">2012-10-03T16:41:44Z</dcterms:created>
  <dcterms:modified xsi:type="dcterms:W3CDTF">2012-10-03T17:03:02Z</dcterms:modified>
</cp:coreProperties>
</file>