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555" r:id="rId2"/>
    <p:sldId id="561" r:id="rId3"/>
    <p:sldId id="476" r:id="rId4"/>
    <p:sldId id="566" r:id="rId5"/>
    <p:sldId id="480" r:id="rId6"/>
    <p:sldId id="479" r:id="rId7"/>
    <p:sldId id="567" r:id="rId8"/>
    <p:sldId id="481" r:id="rId9"/>
    <p:sldId id="482" r:id="rId10"/>
    <p:sldId id="504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42" r:id="rId21"/>
    <p:sldId id="500" r:id="rId22"/>
    <p:sldId id="501" r:id="rId23"/>
    <p:sldId id="543" r:id="rId24"/>
    <p:sldId id="503" r:id="rId25"/>
    <p:sldId id="568" r:id="rId26"/>
    <p:sldId id="569" r:id="rId27"/>
    <p:sldId id="570" r:id="rId28"/>
    <p:sldId id="572" r:id="rId29"/>
    <p:sldId id="571" r:id="rId30"/>
    <p:sldId id="573" r:id="rId31"/>
    <p:sldId id="574" r:id="rId32"/>
    <p:sldId id="575" r:id="rId33"/>
    <p:sldId id="576" r:id="rId34"/>
    <p:sldId id="577" r:id="rId35"/>
    <p:sldId id="578" r:id="rId36"/>
    <p:sldId id="579" r:id="rId37"/>
    <p:sldId id="580" r:id="rId38"/>
    <p:sldId id="581" r:id="rId39"/>
    <p:sldId id="582" r:id="rId40"/>
    <p:sldId id="583" r:id="rId41"/>
    <p:sldId id="584" r:id="rId42"/>
    <p:sldId id="585" r:id="rId43"/>
    <p:sldId id="474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CCCCFE"/>
    <a:srgbClr val="FFCCCC"/>
    <a:srgbClr val="CCFCCC"/>
    <a:srgbClr val="98ABCC"/>
    <a:srgbClr val="DC4712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9091" autoAdjust="0"/>
    <p:restoredTop sz="79724" autoAdjust="0"/>
  </p:normalViewPr>
  <p:slideViewPr>
    <p:cSldViewPr>
      <p:cViewPr varScale="1">
        <p:scale>
          <a:sx n="120" d="100"/>
          <a:sy n="120" d="100"/>
        </p:scale>
        <p:origin x="-1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048"/>
    </p:cViewPr>
  </p:sorterViewPr>
  <p:notesViewPr>
    <p:cSldViewPr snapToGrid="0" snapToObjects="1">
      <p:cViewPr varScale="1">
        <p:scale>
          <a:sx n="125" d="100"/>
          <a:sy n="125" d="100"/>
        </p:scale>
        <p:origin x="-2368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2262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7355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6CC7B8-2C95-224B-932A-5864576E54D2}" type="datetime1">
              <a:rPr lang="en-US"/>
              <a:pPr/>
              <a:t>10/4/12</a:t>
            </a:fld>
            <a:endParaRPr lang="en-US"/>
          </a:p>
        </p:txBody>
      </p:sp>
      <p:sp>
        <p:nvSpPr>
          <p:cNvPr id="10138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en-US" smtClean="0">
                <a:latin typeface="+mn-lt"/>
                <a:ea typeface="+mn-ea"/>
                <a:cs typeface="+mn-cs"/>
              </a:rPr>
              <a:t>CDA3100 week06-3.ppt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D16D43-1A81-FB47-BD9F-1F8FCA4A117F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9970ECC-C6E2-9F46-AD1B-6E86C0F5257D}" type="datetime3">
              <a:rPr lang="en-AU"/>
              <a:pPr/>
              <a:t>October 4, 12</a:t>
            </a:fld>
            <a:endParaRPr lang="en-AU"/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FED03-D259-0E44-B27B-745831627C9A}" type="slidenum">
              <a:rPr lang="en-AU"/>
              <a:pPr/>
              <a:t>8</a:t>
            </a:fld>
            <a:endParaRPr lang="en-AU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>
                <a:latin typeface="Times New Roman" charset="0"/>
              </a:rPr>
              <a:t>CS267 Lecture 2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EF7B23-A069-7143-B684-412060CBF65C}" type="slidenum">
              <a:rPr lang="en-US"/>
              <a:pPr/>
              <a:t>12</a:t>
            </a:fld>
            <a:endParaRPr lang="en-US"/>
          </a:p>
        </p:txBody>
      </p:sp>
      <p:sp>
        <p:nvSpPr>
          <p:cNvPr id="9220" name="Text Box 1"/>
          <p:cNvSpPr txBox="1">
            <a:spLocks noChangeArrowheads="1"/>
          </p:cNvSpPr>
          <p:nvPr/>
        </p:nvSpPr>
        <p:spPr bwMode="auto">
          <a:xfrm>
            <a:off x="1" y="8685457"/>
            <a:ext cx="2970213" cy="458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720" tIns="0" rIns="18720" bIns="0" anchor="b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00" i="1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t>CS267 Lecture 2</a:t>
            </a:r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3887788" y="8685457"/>
            <a:ext cx="2970212" cy="458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720" tIns="0" rIns="18720" bIns="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CF310EA-34D0-5347-8777-2772C97A2B82}" type="slidenum">
              <a:rPr lang="en-US" sz="900" i="1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US" sz="900" i="1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22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587375"/>
            <a:ext cx="4557713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3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515938" y="4343519"/>
            <a:ext cx="5910262" cy="420753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B3B1-9CAD-A543-A421-83F153A33FD6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8E07-D678-994C-8866-1A7B08B674FD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1C9C-0162-8642-8B81-81B6DE88E24A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8C4A-2A5B-A549-8058-0E79F5717DBA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865D3-6F75-9943-8272-55950A32E0C6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72F3-3F30-644A-9240-743C7BBE56CA}" type="datetime1">
              <a:rPr lang="en-US" smtClean="0"/>
              <a:t>10/5/12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93B9-4ACF-7C41-B2A4-8C37E5039697}" type="datetime1">
              <a:rPr lang="en-US" smtClean="0"/>
              <a:t>10/5/12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F16E-C9E7-C648-BC52-50D29674886B}" type="datetime1">
              <a:rPr lang="en-US" smtClean="0"/>
              <a:t>10/5/12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00A4-787A-8141-A19A-EAA6D6D36A72}" type="datetime1">
              <a:rPr lang="en-US" smtClean="0"/>
              <a:t>10/5/12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EB9C-74A6-294A-BC9B-9C53DF257618}" type="datetime1">
              <a:rPr lang="en-US" smtClean="0"/>
              <a:t>10/5/12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6BA9-84A7-B642-BEAE-64A125AB8CD7}" type="datetime1">
              <a:rPr lang="en-US" smtClean="0"/>
              <a:t>10/5/12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D5B15-402A-6944-AC57-DFE977134C86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Fall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1.jpe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574801"/>
            <a:ext cx="8051800" cy="2025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i="1" dirty="0" smtClean="0"/>
              <a:t>SIMD </a:t>
            </a:r>
            <a:r>
              <a:rPr lang="en-US" i="1" dirty="0" smtClean="0"/>
              <a:t>II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368D-7DCE-0A48-880C-60C247B17F04}" type="datetime1">
              <a:rPr lang="en-US" smtClean="0"/>
              <a:t>10/5/12</a:t>
            </a:fld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98500" y="3886200"/>
            <a:ext cx="7514167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Instructors:</a:t>
            </a:r>
          </a:p>
          <a:p>
            <a:r>
              <a:rPr lang="en-US" dirty="0" smtClean="0"/>
              <a:t>Krste Asanovic, Randy H. Katz</a:t>
            </a:r>
          </a:p>
          <a:p>
            <a:r>
              <a:rPr lang="en-US" dirty="0" smtClean="0"/>
              <a:t>http://inst.eecs.Berkeley.edu/~cs61c/fa12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4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Packed and Scalar Double-Precision Floating-Point Operations 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0261E69-B718-4147-97FD-54EDEB7805EC}" type="datetime1">
              <a:rPr lang="en-US" smtClean="0"/>
              <a:t>10/5/12</a:t>
            </a:fld>
            <a:endParaRPr lang="en-US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 smtClean="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37F8-90CA-E44C-8353-458AD7250EC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123950"/>
            <a:ext cx="571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9525"/>
            <a:ext cx="563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62800" y="2286000"/>
            <a:ext cx="840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Packed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5181600"/>
            <a:ext cx="74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Scalar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6AFF242-BAD0-714C-985A-1204AE2E0FF6}" type="datetime1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10/5/12</a:t>
            </a:fld>
            <a:endParaRPr lang="en-US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Fall 2012 -- Lecture #18</a:t>
            </a:r>
            <a:endParaRPr lang="en-US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B37B87-1492-C04D-B18D-9333A183A08E}" type="slidenum">
              <a:rPr lang="en-US"/>
              <a:pPr/>
              <a:t>11</a:t>
            </a:fld>
            <a:endParaRPr 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Intel</a:t>
            </a:r>
            <a:r>
              <a:rPr lang="en-US" sz="4000" dirty="0" smtClean="0"/>
              <a:t> SSE </a:t>
            </a:r>
            <a:r>
              <a:rPr lang="en-US" sz="4000" dirty="0" err="1"/>
              <a:t>Intrinsics</a:t>
            </a:r>
            <a:endParaRPr lang="en-US" sz="4000" dirty="0"/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Intrinsics are</a:t>
            </a:r>
            <a:r>
              <a:rPr lang="en-US" sz="2800" dirty="0" smtClean="0"/>
              <a:t> C </a:t>
            </a:r>
            <a:r>
              <a:rPr lang="en-US" sz="2800" dirty="0"/>
              <a:t>functions and procedures </a:t>
            </a:r>
            <a:r>
              <a:rPr lang="en-US" sz="2800" dirty="0" smtClean="0"/>
              <a:t>for</a:t>
            </a:r>
            <a:r>
              <a:rPr lang="en-US" sz="2800" dirty="0" smtClean="0"/>
              <a:t> inserting </a:t>
            </a:r>
            <a:r>
              <a:rPr lang="en-US" sz="2800" dirty="0" smtClean="0"/>
              <a:t>assembly </a:t>
            </a:r>
            <a:r>
              <a:rPr lang="en-US" sz="2800" dirty="0" smtClean="0"/>
              <a:t>language into C code, </a:t>
            </a:r>
            <a:r>
              <a:rPr lang="en-US" sz="2800" dirty="0" smtClean="0"/>
              <a:t>including SSE </a:t>
            </a:r>
            <a:r>
              <a:rPr lang="en-US" sz="2800" dirty="0"/>
              <a:t>instructions</a:t>
            </a:r>
          </a:p>
          <a:p>
            <a:pPr lvl="1" eaLnBrk="1" hangingPunct="1"/>
            <a:r>
              <a:rPr lang="en-US" sz="2400" dirty="0"/>
              <a:t>With </a:t>
            </a:r>
            <a:r>
              <a:rPr lang="en-US" sz="2400" dirty="0" smtClean="0"/>
              <a:t>intrinsics</a:t>
            </a:r>
            <a:r>
              <a:rPr lang="en-US" sz="2400" dirty="0"/>
              <a:t>,</a:t>
            </a:r>
            <a:r>
              <a:rPr lang="en-US" sz="2400" dirty="0" smtClean="0"/>
              <a:t> can </a:t>
            </a:r>
            <a:r>
              <a:rPr lang="en-US" sz="2400" dirty="0"/>
              <a:t>program using these instructions </a:t>
            </a:r>
            <a:r>
              <a:rPr lang="en-US" sz="2400" dirty="0" smtClean="0"/>
              <a:t>indirectly</a:t>
            </a:r>
          </a:p>
          <a:p>
            <a:pPr lvl="1" eaLnBrk="1" hangingPunct="1"/>
            <a:r>
              <a:rPr lang="en-US" sz="2400" dirty="0" smtClean="0"/>
              <a:t>One</a:t>
            </a:r>
            <a:r>
              <a:rPr lang="en-US" sz="2400" dirty="0"/>
              <a:t>-to-one correspondence between</a:t>
            </a:r>
            <a:r>
              <a:rPr lang="en-US" sz="2400" dirty="0" smtClean="0"/>
              <a:t> SSE </a:t>
            </a:r>
            <a:r>
              <a:rPr lang="en-US" sz="2400" dirty="0"/>
              <a:t>instructions and </a:t>
            </a:r>
            <a:r>
              <a:rPr lang="en-US" sz="2400" dirty="0" smtClean="0"/>
              <a:t>intrinsics</a:t>
            </a:r>
          </a:p>
          <a:p>
            <a:pPr lvl="1"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 anchor="ctr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02/09/2010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</a:rPr>
              <a:t>CS267 Lecture 7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 anchor="ctr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605A823-768C-0B49-9844-B2D28B8E6C3F}" type="slidenum">
              <a:rPr lang="en-US" sz="14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SSE </a:t>
            </a:r>
            <a:r>
              <a:rPr lang="en-US" dirty="0" err="1" smtClean="0"/>
              <a:t>Intrinsics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Vector data type: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_m128d</a:t>
            </a:r>
          </a:p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Load and store operations: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		MOVAPD/aligned,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mm_store_pd</a:t>
            </a:r>
            <a:r>
              <a:rPr lang="en-US" dirty="0" smtClean="0">
                <a:solidFill>
                  <a:srgbClr val="0536D2"/>
                </a:solidFill>
              </a:rPr>
              <a:t>		MOVAPD/aligned,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mm_loadu_pd</a:t>
            </a:r>
            <a:r>
              <a:rPr lang="en-US" dirty="0" smtClean="0">
                <a:solidFill>
                  <a:srgbClr val="0536D2"/>
                </a:solidFill>
              </a:rPr>
              <a:t>		MOVUPD/unaligned,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mm_storeu_pd</a:t>
            </a:r>
            <a:r>
              <a:rPr lang="en-US" dirty="0" smtClean="0">
                <a:solidFill>
                  <a:srgbClr val="0536D2"/>
                </a:solidFill>
              </a:rPr>
              <a:t>	MOVUPD/unaligned, packed double</a:t>
            </a:r>
          </a:p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Load and broadcast across vector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_mm_load1_pd		MOVSD + shuffling/duplicating</a:t>
            </a:r>
          </a:p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Arithmetic: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mm_add_pd</a:t>
            </a:r>
            <a:r>
              <a:rPr lang="en-US" dirty="0" smtClean="0">
                <a:solidFill>
                  <a:srgbClr val="0536D2"/>
                </a:solidFill>
              </a:rPr>
              <a:t>		ADDPD/add, packed double	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mm_mul_pd</a:t>
            </a:r>
            <a:r>
              <a:rPr lang="en-US" dirty="0" smtClean="0">
                <a:solidFill>
                  <a:srgbClr val="0536D2"/>
                </a:solidFill>
              </a:rPr>
              <a:t>		MULPD/multiple, packed double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CFD3-6F30-1740-A167-1AAEBCEA220F}" type="datetime1">
              <a:rPr lang="en-US" smtClean="0"/>
              <a:t>10/5/12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92556" y="1143918"/>
            <a:ext cx="4141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Corresponding SSE instructions: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9934" y="1143918"/>
            <a:ext cx="150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Instrinsics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5E4F-794C-4847-96FE-E2673D08BF9D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" name="Group 24"/>
          <p:cNvGrpSpPr/>
          <p:nvPr/>
        </p:nvGrpSpPr>
        <p:grpSpPr>
          <a:xfrm>
            <a:off x="364204" y="3536386"/>
            <a:ext cx="127170" cy="1422400"/>
            <a:chOff x="3416130" y="1994694"/>
            <a:chExt cx="127170" cy="1422400"/>
          </a:xfrm>
        </p:grpSpPr>
        <p:cxnSp>
          <p:nvCxnSpPr>
            <p:cNvPr id="18" name="Straight Connector 17"/>
            <p:cNvCxnSpPr/>
            <p:nvPr/>
          </p:nvCxnSpPr>
          <p:spPr>
            <a:xfrm rot="5400000">
              <a:off x="2717800" y="2705100"/>
              <a:ext cx="1422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3416130" y="2006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3416130" y="3403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5"/>
          <p:cNvGrpSpPr/>
          <p:nvPr/>
        </p:nvGrpSpPr>
        <p:grpSpPr>
          <a:xfrm flipH="1">
            <a:off x="1748504" y="3536386"/>
            <a:ext cx="127170" cy="1422400"/>
            <a:chOff x="3416130" y="1994694"/>
            <a:chExt cx="127170" cy="1422400"/>
          </a:xfrm>
        </p:grpSpPr>
        <p:cxnSp>
          <p:nvCxnSpPr>
            <p:cNvPr id="27" name="Straight Connector 26"/>
            <p:cNvCxnSpPr/>
            <p:nvPr/>
          </p:nvCxnSpPr>
          <p:spPr>
            <a:xfrm rot="5400000">
              <a:off x="2717800" y="2705100"/>
              <a:ext cx="1422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3416130" y="2006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3416130" y="3403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15174" y="3599092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1215274" y="3611792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440574" y="4437292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1240674" y="4449992"/>
            <a:ext cx="65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grpSp>
        <p:nvGrpSpPr>
          <p:cNvPr id="8" name="Group 33"/>
          <p:cNvGrpSpPr/>
          <p:nvPr/>
        </p:nvGrpSpPr>
        <p:grpSpPr>
          <a:xfrm>
            <a:off x="2269204" y="3549086"/>
            <a:ext cx="127170" cy="1422400"/>
            <a:chOff x="3416130" y="1994694"/>
            <a:chExt cx="127170" cy="1422400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2717800" y="2705100"/>
              <a:ext cx="1422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3416130" y="2006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3416130" y="3403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37"/>
          <p:cNvGrpSpPr/>
          <p:nvPr/>
        </p:nvGrpSpPr>
        <p:grpSpPr>
          <a:xfrm flipH="1">
            <a:off x="3653504" y="3549086"/>
            <a:ext cx="127170" cy="1422400"/>
            <a:chOff x="3416130" y="1994694"/>
            <a:chExt cx="127170" cy="1422400"/>
          </a:xfrm>
        </p:grpSpPr>
        <p:cxnSp>
          <p:nvCxnSpPr>
            <p:cNvPr id="39" name="Straight Connector 38"/>
            <p:cNvCxnSpPr/>
            <p:nvPr/>
          </p:nvCxnSpPr>
          <p:spPr>
            <a:xfrm rot="5400000">
              <a:off x="2717800" y="2705100"/>
              <a:ext cx="1422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>
              <a:off x="3416130" y="2006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>
              <a:off x="3416130" y="3403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2320174" y="3611792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3120274" y="3624492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2345574" y="4449992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3145674" y="4462692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1909541" y="4060525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baseline="-25000" dirty="0"/>
          </a:p>
        </p:txBody>
      </p:sp>
      <p:grpSp>
        <p:nvGrpSpPr>
          <p:cNvPr id="10" name="Group 33"/>
          <p:cNvGrpSpPr/>
          <p:nvPr/>
        </p:nvGrpSpPr>
        <p:grpSpPr>
          <a:xfrm>
            <a:off x="4085304" y="3561786"/>
            <a:ext cx="127170" cy="1422400"/>
            <a:chOff x="3416130" y="1994694"/>
            <a:chExt cx="127170" cy="1422400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2717800" y="2705100"/>
              <a:ext cx="1422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3416130" y="2006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3416130" y="3403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7"/>
          <p:cNvGrpSpPr/>
          <p:nvPr/>
        </p:nvGrpSpPr>
        <p:grpSpPr>
          <a:xfrm flipH="1">
            <a:off x="8758895" y="3561786"/>
            <a:ext cx="127170" cy="1422400"/>
            <a:chOff x="3416130" y="1994694"/>
            <a:chExt cx="127170" cy="1422400"/>
          </a:xfrm>
        </p:grpSpPr>
        <p:cxnSp>
          <p:nvCxnSpPr>
            <p:cNvPr id="56" name="Straight Connector 55"/>
            <p:cNvCxnSpPr/>
            <p:nvPr/>
          </p:nvCxnSpPr>
          <p:spPr>
            <a:xfrm rot="5400000">
              <a:off x="2717800" y="2705100"/>
              <a:ext cx="1422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3416130" y="2006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3416130" y="3403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4136274" y="3624492"/>
            <a:ext cx="211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1,1</a:t>
            </a:r>
            <a:r>
              <a:rPr lang="en-US" dirty="0" smtClean="0"/>
              <a:t>=A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 </a:t>
            </a:r>
            <a:r>
              <a:rPr lang="en-US" dirty="0" smtClean="0"/>
              <a:t>+ A</a:t>
            </a:r>
            <a:r>
              <a:rPr lang="en-US" baseline="-25000" dirty="0" smtClean="0"/>
              <a:t>1,2</a:t>
            </a:r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60" name="TextBox 59"/>
          <p:cNvSpPr txBox="1"/>
          <p:nvPr/>
        </p:nvSpPr>
        <p:spPr>
          <a:xfrm>
            <a:off x="6608547" y="3637192"/>
            <a:ext cx="20313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1,2</a:t>
            </a:r>
            <a:r>
              <a:rPr lang="en-US" dirty="0" smtClean="0"/>
              <a:t>=A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r>
              <a:rPr lang="en-US" dirty="0" smtClean="0"/>
              <a:t>+A</a:t>
            </a:r>
            <a:r>
              <a:rPr lang="en-US" baseline="-25000" dirty="0" smtClean="0"/>
              <a:t>1,2</a:t>
            </a:r>
            <a:r>
              <a:rPr lang="en-US" dirty="0" smtClean="0"/>
              <a:t>B</a:t>
            </a:r>
            <a:r>
              <a:rPr lang="en-US" baseline="-25000" dirty="0" smtClean="0"/>
              <a:t>2,2</a:t>
            </a:r>
          </a:p>
          <a:p>
            <a:endParaRPr lang="en-US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4148974" y="4462692"/>
            <a:ext cx="21148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2,1</a:t>
            </a:r>
            <a:r>
              <a:rPr lang="en-US" dirty="0" smtClean="0"/>
              <a:t>=A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 </a:t>
            </a:r>
            <a:r>
              <a:rPr lang="en-US" dirty="0" smtClean="0"/>
              <a:t>+ A</a:t>
            </a:r>
            <a:r>
              <a:rPr lang="en-US" baseline="-25000" dirty="0" smtClean="0"/>
              <a:t>2,2</a:t>
            </a:r>
            <a:r>
              <a:rPr lang="en-US" dirty="0" smtClean="0"/>
              <a:t>B</a:t>
            </a:r>
            <a:r>
              <a:rPr lang="en-US" baseline="-25000" dirty="0" smtClean="0"/>
              <a:t>2,1</a:t>
            </a:r>
          </a:p>
          <a:p>
            <a:endParaRPr lang="en-US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6633947" y="447539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2,2</a:t>
            </a:r>
            <a:r>
              <a:rPr lang="en-US" dirty="0" smtClean="0"/>
              <a:t>=A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r>
              <a:rPr lang="en-US" dirty="0" smtClean="0"/>
              <a:t>+A</a:t>
            </a:r>
            <a:r>
              <a:rPr lang="en-US" baseline="-25000" dirty="0" smtClean="0"/>
              <a:t>2,2</a:t>
            </a:r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63" name="TextBox 62"/>
          <p:cNvSpPr txBox="1"/>
          <p:nvPr/>
        </p:nvSpPr>
        <p:spPr>
          <a:xfrm>
            <a:off x="3789141" y="4060525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baseline="-25000" dirty="0"/>
          </a:p>
        </p:txBody>
      </p:sp>
      <p:grpSp>
        <p:nvGrpSpPr>
          <p:cNvPr id="12" name="Group 64"/>
          <p:cNvGrpSpPr/>
          <p:nvPr/>
        </p:nvGrpSpPr>
        <p:grpSpPr>
          <a:xfrm>
            <a:off x="2328333" y="1893910"/>
            <a:ext cx="4187363" cy="1382590"/>
            <a:chOff x="3759200" y="3947071"/>
            <a:chExt cx="4187363" cy="1382590"/>
          </a:xfrm>
        </p:grpSpPr>
        <p:sp>
          <p:nvSpPr>
            <p:cNvPr id="66" name="TextBox 65"/>
            <p:cNvSpPr txBox="1"/>
            <p:nvPr/>
          </p:nvSpPr>
          <p:spPr>
            <a:xfrm>
              <a:off x="3759200" y="4165600"/>
              <a:ext cx="41873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C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(</a:t>
              </a:r>
              <a:r>
                <a:rPr lang="en-US" sz="3200" dirty="0" err="1" smtClean="0"/>
                <a:t>A×B)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</a:t>
              </a:r>
              <a:r>
                <a:rPr lang="en-US" sz="4800" dirty="0" smtClean="0"/>
                <a:t>∑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A</a:t>
              </a:r>
              <a:r>
                <a:rPr lang="en-US" sz="3200" baseline="-25000" dirty="0" err="1" smtClean="0"/>
                <a:t>i,k</a:t>
              </a:r>
              <a:r>
                <a:rPr lang="en-US" sz="3200" dirty="0" smtClean="0"/>
                <a:t>× </a:t>
              </a:r>
              <a:r>
                <a:rPr lang="en-US" sz="3200" dirty="0" err="1" smtClean="0"/>
                <a:t>B</a:t>
              </a:r>
              <a:r>
                <a:rPr lang="en-US" sz="3200" baseline="-25000" dirty="0" err="1" smtClean="0"/>
                <a:t>k,j</a:t>
              </a:r>
              <a:endParaRPr lang="en-US" sz="3200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11199" y="3947071"/>
              <a:ext cx="4758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99531" y="4806441"/>
              <a:ext cx="1288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 smtClean="0"/>
                <a:t>k</a:t>
              </a:r>
              <a:r>
                <a:rPr lang="en-US" sz="2800" dirty="0" smtClean="0"/>
                <a:t> = 1</a:t>
              </a:r>
              <a:endParaRPr lang="en-US" sz="28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28600" y="1739900"/>
            <a:ext cx="382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 of Matrix Multiply:</a:t>
            </a:r>
            <a:endParaRPr lang="en-US" sz="2400" dirty="0"/>
          </a:p>
        </p:txBody>
      </p:sp>
      <p:sp>
        <p:nvSpPr>
          <p:cNvPr id="70" name="Rectangle 69"/>
          <p:cNvSpPr/>
          <p:nvPr/>
        </p:nvSpPr>
        <p:spPr>
          <a:xfrm>
            <a:off x="474133" y="3657600"/>
            <a:ext cx="422390" cy="125145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379133" y="3649134"/>
            <a:ext cx="431800" cy="38482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642708" y="3699934"/>
            <a:ext cx="672392" cy="117710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8559"/>
          </a:xfrm>
        </p:spPr>
        <p:txBody>
          <a:bodyPr>
            <a:normAutofit/>
          </a:bodyPr>
          <a:lstStyle/>
          <a:p>
            <a:r>
              <a:rPr lang="en-US" dirty="0" smtClean="0"/>
              <a:t>Using the XMM registers</a:t>
            </a:r>
            <a:endParaRPr lang="en-US" dirty="0" smtClean="0"/>
          </a:p>
          <a:p>
            <a:pPr lvl="1"/>
            <a:r>
              <a:rPr lang="en-US" dirty="0" smtClean="0"/>
              <a:t>Two 64</a:t>
            </a:r>
            <a:r>
              <a:rPr lang="en-US" dirty="0" smtClean="0"/>
              <a:t>-</a:t>
            </a:r>
            <a:r>
              <a:rPr lang="en-US" dirty="0" smtClean="0"/>
              <a:t>bit doubles </a:t>
            </a:r>
            <a:r>
              <a:rPr lang="en-US" dirty="0" smtClean="0"/>
              <a:t>per XMM </a:t>
            </a:r>
            <a:r>
              <a:rPr lang="en-US" dirty="0" err="1" smtClean="0"/>
              <a:t>reg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9B57-1921-0A4E-9DED-991208E0C80F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9" name="Group 11"/>
          <p:cNvGrpSpPr/>
          <p:nvPr/>
        </p:nvGrpSpPr>
        <p:grpSpPr>
          <a:xfrm>
            <a:off x="1426667" y="2952975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3340073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86701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325243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86701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3252436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87547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3260902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893733" y="3081867"/>
            <a:ext cx="411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Stored in memory in </a:t>
            </a:r>
            <a:r>
              <a:rPr lang="en-US" dirty="0" smtClean="0"/>
              <a:t>Column-major </a:t>
            </a:r>
            <a:r>
              <a:rPr lang="en-US" dirty="0" smtClean="0"/>
              <a:t>order</a:t>
            </a:r>
            <a:endParaRPr lang="en-US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205101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3"/>
          <p:cNvGrpSpPr/>
          <p:nvPr/>
        </p:nvGrpSpPr>
        <p:grpSpPr>
          <a:xfrm>
            <a:off x="1444150" y="5592199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511913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50456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511913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504562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512760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513028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i,2</a:t>
            </a:r>
            <a:endParaRPr lang="en-US" baseline="-25000" dirty="0"/>
          </a:p>
        </p:txBody>
      </p:sp>
      <p:grpSp>
        <p:nvGrpSpPr>
          <p:cNvPr id="24" name="Group 32"/>
          <p:cNvGrpSpPr/>
          <p:nvPr/>
        </p:nvGrpSpPr>
        <p:grpSpPr>
          <a:xfrm>
            <a:off x="1443604" y="4256835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4170873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4170873"/>
            <a:ext cx="46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1,i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179339"/>
            <a:ext cx="46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2,i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Initialization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AFFD-C1F8-2448-94DA-9F1D1064C865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3232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27086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33167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27171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69488" y="4921530"/>
            <a:ext cx="4196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81000" y="3429000"/>
            <a:ext cx="8763000" cy="2765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Initialization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3743-4332-B14E-B901-5C3F21EF8A1C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3232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27086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33167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27171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7" y="3955802"/>
            <a:ext cx="4108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Load 2 doubles into XMM </a:t>
            </a:r>
            <a:r>
              <a:rPr lang="en-US" dirty="0" err="1" smtClean="0"/>
              <a:t>reg</a:t>
            </a:r>
            <a:r>
              <a:rPr lang="en-US" dirty="0" smtClean="0"/>
              <a:t>, Stored in memory in </a:t>
            </a:r>
            <a:r>
              <a:rPr lang="en-US" dirty="0" smtClean="0"/>
              <a:t>Column-major </a:t>
            </a:r>
            <a:r>
              <a:rPr lang="en-US" dirty="0" smtClean="0"/>
              <a:t>order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First iteration intermediate result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C1F8-C1C0-E345-B599-A5C13BB5F2F2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17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629522" y="232321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1642534" y="2708634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3340902" y="233167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3341816" y="2717100"/>
            <a:ext cx="139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4852864" y="2385538"/>
            <a:ext cx="426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</a:p>
          <a:p>
            <a:r>
              <a:rPr lang="en-US" dirty="0" smtClean="0"/>
              <a:t>SSE instructions first do parallel multiplies </a:t>
            </a:r>
            <a:br>
              <a:rPr lang="en-US" dirty="0" smtClean="0"/>
            </a:br>
            <a:r>
              <a:rPr lang="en-US" dirty="0" smtClean="0"/>
              <a:t>and then parallel adds in XMM registers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First iteration intermediate result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ED6E-821C-1A4B-9D28-32A2BD1E630D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629522" y="232321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2534" y="2708634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340902" y="233167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41816" y="2717100"/>
            <a:ext cx="139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852864" y="2385538"/>
            <a:ext cx="426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</a:p>
          <a:p>
            <a:r>
              <a:rPr lang="en-US" dirty="0" smtClean="0"/>
              <a:t>SSE instructions first do parallel multiplies </a:t>
            </a:r>
            <a:br>
              <a:rPr lang="en-US" dirty="0" smtClean="0"/>
            </a:br>
            <a:r>
              <a:rPr lang="en-US" dirty="0" smtClean="0"/>
              <a:t>and then parallel adds in XMM registers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Second iteration intermediate result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5787-6E7A-4A40-B0BA-96D538B01F28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89635" y="2323211"/>
            <a:ext cx="15954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r>
              <a:rPr lang="en-US" dirty="0" smtClean="0"/>
              <a:t>+A</a:t>
            </a:r>
            <a:r>
              <a:rPr lang="en-US" baseline="-25000" dirty="0" smtClean="0"/>
              <a:t>1,2</a:t>
            </a:r>
            <a:r>
              <a:rPr lang="en-US" dirty="0" smtClean="0"/>
              <a:t>B</a:t>
            </a:r>
            <a:r>
              <a:rPr lang="en-US" baseline="-25000" dirty="0" smtClean="0"/>
              <a:t>2,1</a:t>
            </a:r>
          </a:p>
          <a:p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388535" y="2708634"/>
            <a:ext cx="1659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r>
              <a:rPr lang="en-US" dirty="0" smtClean="0"/>
              <a:t>+A</a:t>
            </a:r>
            <a:r>
              <a:rPr lang="en-US" baseline="-25000" dirty="0" smtClean="0"/>
              <a:t>1,2</a:t>
            </a:r>
            <a:r>
              <a:rPr lang="en-US" dirty="0" smtClean="0"/>
              <a:t>B</a:t>
            </a:r>
            <a:r>
              <a:rPr lang="en-US" baseline="-25000" dirty="0" smtClean="0"/>
              <a:t>2,2</a:t>
            </a:r>
          </a:p>
          <a:p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016348" y="2331677"/>
            <a:ext cx="1710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r>
              <a:rPr lang="en-US" dirty="0" smtClean="0"/>
              <a:t>+A</a:t>
            </a:r>
            <a:r>
              <a:rPr lang="en-US" baseline="-25000" dirty="0" smtClean="0"/>
              <a:t>2,2</a:t>
            </a:r>
            <a:r>
              <a:rPr lang="en-US" dirty="0" smtClean="0"/>
              <a:t>B</a:t>
            </a:r>
            <a:r>
              <a:rPr lang="en-US" baseline="-25000" dirty="0" smtClean="0"/>
              <a:t>2,1</a:t>
            </a:r>
          </a:p>
          <a:p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017262" y="2717100"/>
            <a:ext cx="1752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r>
              <a:rPr lang="en-US" dirty="0" smtClean="0"/>
              <a:t>+A</a:t>
            </a:r>
            <a:r>
              <a:rPr lang="en-US" baseline="-25000" dirty="0" smtClean="0"/>
              <a:t>2,2</a:t>
            </a:r>
            <a:r>
              <a:rPr lang="en-US" dirty="0" smtClean="0"/>
              <a:t>B</a:t>
            </a:r>
            <a:r>
              <a:rPr lang="en-US" baseline="-25000" dirty="0" smtClean="0"/>
              <a:t>2,2</a:t>
            </a:r>
          </a:p>
          <a:p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grpSp>
        <p:nvGrpSpPr>
          <p:cNvPr id="24" name="Group 45"/>
          <p:cNvGrpSpPr/>
          <p:nvPr/>
        </p:nvGrpSpPr>
        <p:grpSpPr>
          <a:xfrm>
            <a:off x="1930713" y="2011887"/>
            <a:ext cx="2138419" cy="1395395"/>
            <a:chOff x="1930713" y="2011887"/>
            <a:chExt cx="2138419" cy="1395395"/>
          </a:xfrm>
        </p:grpSpPr>
        <p:sp>
          <p:nvSpPr>
            <p:cNvPr id="42" name="TextBox 41"/>
            <p:cNvSpPr txBox="1"/>
            <p:nvPr/>
          </p:nvSpPr>
          <p:spPr>
            <a:xfrm>
              <a:off x="1930713" y="201752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30713" y="3037950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63865" y="201188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63865" y="3018194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852864" y="2385538"/>
            <a:ext cx="426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</a:p>
          <a:p>
            <a:r>
              <a:rPr lang="en-US" dirty="0" smtClean="0"/>
              <a:t>SSE instructions first do parallel multiplies </a:t>
            </a:r>
            <a:br>
              <a:rPr lang="en-US" dirty="0" smtClean="0"/>
            </a:br>
            <a:r>
              <a:rPr lang="en-US" dirty="0" smtClean="0"/>
              <a:t>and then parallel adds in XMM registers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 smtClean="0"/>
              <a:t>C’s of cache misses</a:t>
            </a:r>
          </a:p>
          <a:p>
            <a:pPr lvl="1"/>
            <a:r>
              <a:rPr lang="en-US" dirty="0" smtClean="0"/>
              <a:t>Compulsory</a:t>
            </a:r>
          </a:p>
          <a:p>
            <a:pPr lvl="1"/>
            <a:r>
              <a:rPr lang="en-US" dirty="0" smtClean="0"/>
              <a:t>Capacity</a:t>
            </a:r>
          </a:p>
          <a:p>
            <a:pPr lvl="1"/>
            <a:r>
              <a:rPr lang="en-US" dirty="0" smtClean="0"/>
              <a:t>Conflict</a:t>
            </a:r>
          </a:p>
          <a:p>
            <a:r>
              <a:rPr lang="en-US" dirty="0" smtClean="0"/>
              <a:t>Amdah</a:t>
            </a:r>
            <a:r>
              <a:rPr lang="en-US" dirty="0" smtClean="0"/>
              <a:t>l’s Law: Speedup = 1/((1-F)+F/S)</a:t>
            </a:r>
          </a:p>
          <a:p>
            <a:r>
              <a:rPr lang="en-US" dirty="0" smtClean="0"/>
              <a:t>Flynn’s Taxonomy: SISD/SIMD/MISD/MIMD</a:t>
            </a:r>
          </a:p>
          <a:p>
            <a:r>
              <a:rPr lang="en-US" dirty="0" smtClean="0"/>
              <a:t>Exploiting Data-Level Parallelism with SIMD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92D3-7074-8B4C-BDF1-58C921F50311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5741-DA38-2443-A79D-9DBF9E697DA6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2" name="Group 64"/>
          <p:cNvGrpSpPr/>
          <p:nvPr/>
        </p:nvGrpSpPr>
        <p:grpSpPr>
          <a:xfrm>
            <a:off x="2328333" y="1893910"/>
            <a:ext cx="4187363" cy="1382590"/>
            <a:chOff x="3759200" y="3947071"/>
            <a:chExt cx="4187363" cy="1382590"/>
          </a:xfrm>
        </p:grpSpPr>
        <p:sp>
          <p:nvSpPr>
            <p:cNvPr id="66" name="TextBox 65"/>
            <p:cNvSpPr txBox="1"/>
            <p:nvPr/>
          </p:nvSpPr>
          <p:spPr>
            <a:xfrm>
              <a:off x="3759200" y="4165600"/>
              <a:ext cx="41873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C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(</a:t>
              </a:r>
              <a:r>
                <a:rPr lang="en-US" sz="3200" dirty="0" err="1" smtClean="0"/>
                <a:t>A×B)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</a:t>
              </a:r>
              <a:r>
                <a:rPr lang="en-US" sz="4800" dirty="0" smtClean="0"/>
                <a:t>∑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A</a:t>
              </a:r>
              <a:r>
                <a:rPr lang="en-US" sz="3200" baseline="-25000" dirty="0" err="1" smtClean="0"/>
                <a:t>i,k</a:t>
              </a:r>
              <a:r>
                <a:rPr lang="en-US" sz="3200" dirty="0" smtClean="0"/>
                <a:t>× </a:t>
              </a:r>
              <a:r>
                <a:rPr lang="en-US" sz="3200" dirty="0" err="1" smtClean="0"/>
                <a:t>B</a:t>
              </a:r>
              <a:r>
                <a:rPr lang="en-US" sz="3200" baseline="-25000" dirty="0" err="1" smtClean="0"/>
                <a:t>k,j</a:t>
              </a:r>
              <a:endParaRPr lang="en-US" sz="3200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11199" y="3947071"/>
              <a:ext cx="4758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99531" y="4806441"/>
              <a:ext cx="1288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 smtClean="0"/>
                <a:t>k</a:t>
              </a:r>
              <a:r>
                <a:rPr lang="en-US" sz="2800" dirty="0" smtClean="0"/>
                <a:t> = 1</a:t>
              </a:r>
              <a:endParaRPr lang="en-US" sz="28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28600" y="1739900"/>
            <a:ext cx="382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 of Matrix Multiply:</a:t>
            </a:r>
            <a:endParaRPr lang="en-US" sz="24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364204" y="3277710"/>
            <a:ext cx="8521861" cy="1480304"/>
            <a:chOff x="364204" y="3277710"/>
            <a:chExt cx="8521861" cy="1480304"/>
          </a:xfrm>
        </p:grpSpPr>
        <p:grpSp>
          <p:nvGrpSpPr>
            <p:cNvPr id="3" name="Group 24"/>
            <p:cNvGrpSpPr/>
            <p:nvPr/>
          </p:nvGrpSpPr>
          <p:grpSpPr>
            <a:xfrm>
              <a:off x="3642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5"/>
            <p:cNvGrpSpPr/>
            <p:nvPr/>
          </p:nvGrpSpPr>
          <p:grpSpPr>
            <a:xfrm flipH="1">
              <a:off x="17485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415174" y="33404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15274" y="33531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0574" y="41786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40674" y="4191316"/>
              <a:ext cx="654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grpSp>
          <p:nvGrpSpPr>
            <p:cNvPr id="8" name="Group 33"/>
            <p:cNvGrpSpPr/>
            <p:nvPr/>
          </p:nvGrpSpPr>
          <p:grpSpPr>
            <a:xfrm>
              <a:off x="22692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37"/>
            <p:cNvGrpSpPr/>
            <p:nvPr/>
          </p:nvGrpSpPr>
          <p:grpSpPr>
            <a:xfrm flipH="1">
              <a:off x="36535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2320174" y="33531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20274" y="33658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45574" y="41913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45674" y="42040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09541" y="380184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baseline="-25000" dirty="0"/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4085304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37"/>
            <p:cNvGrpSpPr/>
            <p:nvPr/>
          </p:nvGrpSpPr>
          <p:grpSpPr>
            <a:xfrm flipH="1">
              <a:off x="8758895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4136274" y="3365816"/>
              <a:ext cx="2114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 </a:t>
              </a:r>
              <a:r>
                <a:rPr lang="en-US" dirty="0" smtClean="0"/>
                <a:t>+ A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08547" y="3378516"/>
              <a:ext cx="203132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+A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</a:p>
            <a:p>
              <a:endParaRPr lang="en-US" baseline="-25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48974" y="4204016"/>
              <a:ext cx="211484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 </a:t>
              </a:r>
              <a:r>
                <a:rPr lang="en-US" dirty="0" smtClean="0"/>
                <a:t>+ A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</a:p>
            <a:p>
              <a:endParaRPr lang="en-US" baseline="-25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33947" y="4216716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+A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89141" y="380184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baseline="-25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74133" y="3398924"/>
              <a:ext cx="454409" cy="125400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379133" y="3390457"/>
              <a:ext cx="431800" cy="38737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632035" y="3414993"/>
              <a:ext cx="693738" cy="120591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3738" y="4770551"/>
            <a:ext cx="8521861" cy="1480304"/>
            <a:chOff x="364204" y="3277710"/>
            <a:chExt cx="8521861" cy="1480304"/>
          </a:xfrm>
        </p:grpSpPr>
        <p:grpSp>
          <p:nvGrpSpPr>
            <p:cNvPr id="65" name="Group 24"/>
            <p:cNvGrpSpPr/>
            <p:nvPr/>
          </p:nvGrpSpPr>
          <p:grpSpPr>
            <a:xfrm>
              <a:off x="3642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25"/>
            <p:cNvGrpSpPr/>
            <p:nvPr/>
          </p:nvGrpSpPr>
          <p:grpSpPr>
            <a:xfrm flipH="1">
              <a:off x="17485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415174" y="33404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15274" y="33531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baseline="-25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40574" y="41786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baseline="-25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240674" y="4191316"/>
              <a:ext cx="654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grpSp>
          <p:nvGrpSpPr>
            <p:cNvPr id="78" name="Group 33"/>
            <p:cNvGrpSpPr/>
            <p:nvPr/>
          </p:nvGrpSpPr>
          <p:grpSpPr>
            <a:xfrm>
              <a:off x="22692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7"/>
            <p:cNvGrpSpPr/>
            <p:nvPr/>
          </p:nvGrpSpPr>
          <p:grpSpPr>
            <a:xfrm flipH="1">
              <a:off x="36535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/>
            <p:cNvSpPr txBox="1"/>
            <p:nvPr/>
          </p:nvSpPr>
          <p:spPr>
            <a:xfrm>
              <a:off x="2320174" y="33531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120274" y="33658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baseline="-25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345574" y="41913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baseline="-25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145674" y="42040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baseline="-250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909541" y="380184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baseline="-25000" dirty="0"/>
            </a:p>
          </p:txBody>
        </p:sp>
        <p:grpSp>
          <p:nvGrpSpPr>
            <p:cNvPr id="85" name="Group 33"/>
            <p:cNvGrpSpPr/>
            <p:nvPr/>
          </p:nvGrpSpPr>
          <p:grpSpPr>
            <a:xfrm>
              <a:off x="4085304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37"/>
            <p:cNvGrpSpPr/>
            <p:nvPr/>
          </p:nvGrpSpPr>
          <p:grpSpPr>
            <a:xfrm flipH="1">
              <a:off x="8758895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4136274" y="3365816"/>
              <a:ext cx="1940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= 1*1</a:t>
              </a:r>
              <a:r>
                <a:rPr lang="en-US" baseline="-25000" dirty="0" smtClean="0"/>
                <a:t>  </a:t>
              </a:r>
              <a:r>
                <a:rPr lang="en-US" dirty="0" smtClean="0"/>
                <a:t>+ 0*2 = 1</a:t>
              </a:r>
              <a:endParaRPr lang="en-US" baseline="-25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608547" y="3378516"/>
              <a:ext cx="192286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= 1*3 + 0*4 = 3</a:t>
              </a:r>
              <a:endParaRPr lang="en-US" baseline="-25000" dirty="0" smtClean="0"/>
            </a:p>
            <a:p>
              <a:endParaRPr lang="en-US" baseline="-25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148974" y="4204016"/>
              <a:ext cx="200983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= 0*1 </a:t>
              </a:r>
              <a:r>
                <a:rPr lang="en-US" baseline="-25000" dirty="0" smtClean="0"/>
                <a:t> </a:t>
              </a:r>
              <a:r>
                <a:rPr lang="en-US" dirty="0" smtClean="0"/>
                <a:t>+  1*2 = 2</a:t>
              </a:r>
              <a:endParaRPr lang="en-US" baseline="-25000" dirty="0" smtClean="0"/>
            </a:p>
            <a:p>
              <a:endParaRPr lang="en-US" baseline="-250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33947" y="4216716"/>
              <a:ext cx="1922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= 0*3 + 1*4 = 4</a:t>
              </a:r>
              <a:endParaRPr lang="en-US" baseline="-25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789141" y="380184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Example: 2 x 2 Matrix Multiply</a:t>
            </a:r>
            <a:br>
              <a:rPr lang="en-US" smtClean="0"/>
            </a:br>
            <a:r>
              <a:rPr lang="en-US" smtClean="0"/>
              <a:t>(Part 1 of 2)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93887" y="1600200"/>
            <a:ext cx="427002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#include &lt;</a:t>
            </a:r>
            <a:r>
              <a:rPr lang="en-US" sz="1400" dirty="0" err="1" smtClean="0"/>
              <a:t>stdio.h</a:t>
            </a:r>
            <a:r>
              <a:rPr lang="en-US" sz="1400" dirty="0" smtClean="0"/>
              <a:t>&gt;</a:t>
            </a:r>
          </a:p>
          <a:p>
            <a:pPr>
              <a:buNone/>
            </a:pPr>
            <a:r>
              <a:rPr lang="en-US" sz="1400" i="1" dirty="0" smtClean="0"/>
              <a:t>// header file for SSE compiler </a:t>
            </a:r>
            <a:r>
              <a:rPr lang="en-US" sz="1400" i="1" dirty="0" err="1" smtClean="0"/>
              <a:t>intrinsics</a:t>
            </a:r>
            <a:endParaRPr lang="en-US" sz="1400" i="1" dirty="0" smtClean="0"/>
          </a:p>
          <a:p>
            <a:pPr>
              <a:buNone/>
            </a:pPr>
            <a:r>
              <a:rPr lang="en-US" sz="1400" dirty="0" smtClean="0"/>
              <a:t>#include &lt;</a:t>
            </a:r>
            <a:r>
              <a:rPr lang="en-US" sz="1400" dirty="0" err="1" smtClean="0"/>
              <a:t>emmintrin.h</a:t>
            </a:r>
            <a:r>
              <a:rPr lang="en-US" sz="1400" dirty="0" smtClean="0"/>
              <a:t>&gt;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// NOTE: vector registers will be represented in comments as v1 = [ a | </a:t>
            </a:r>
            <a:r>
              <a:rPr lang="en-US" sz="1400" i="1" dirty="0" err="1" smtClean="0"/>
              <a:t>b</a:t>
            </a:r>
            <a:r>
              <a:rPr lang="en-US" sz="1400" i="1" dirty="0" smtClean="0"/>
              <a:t>]</a:t>
            </a:r>
          </a:p>
          <a:p>
            <a:pPr>
              <a:buNone/>
            </a:pPr>
            <a:r>
              <a:rPr lang="en-US" sz="1400" i="1" dirty="0" smtClean="0"/>
              <a:t>// where v1 is a variable of type __m128d and</a:t>
            </a:r>
            <a:br>
              <a:rPr lang="en-US" sz="1400" i="1" dirty="0" smtClean="0"/>
            </a:br>
            <a:r>
              <a:rPr lang="en-US" sz="1400" i="1" dirty="0" smtClean="0"/>
              <a:t>a, </a:t>
            </a:r>
            <a:r>
              <a:rPr lang="en-US" sz="1400" i="1" dirty="0" err="1" smtClean="0"/>
              <a:t>b</a:t>
            </a:r>
            <a:r>
              <a:rPr lang="en-US" sz="1400" i="1" dirty="0" smtClean="0"/>
              <a:t> are doubles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main(void</a:t>
            </a:r>
            <a:r>
              <a:rPr lang="en-US" sz="1400" dirty="0" smtClean="0"/>
              <a:t>) {</a:t>
            </a:r>
          </a:p>
          <a:p>
            <a:pPr>
              <a:buNone/>
            </a:pPr>
            <a:r>
              <a:rPr lang="en-US" sz="1400" dirty="0" smtClean="0"/>
              <a:t>   </a:t>
            </a:r>
            <a:r>
              <a:rPr lang="en-US" sz="1400" i="1" dirty="0" smtClean="0"/>
              <a:t> // allocate A,B,C aligned on 16-byte boundaries</a:t>
            </a:r>
          </a:p>
          <a:p>
            <a:pPr>
              <a:buNone/>
            </a:pPr>
            <a:r>
              <a:rPr lang="en-US" sz="1400" dirty="0" smtClean="0"/>
              <a:t>    double A[4] __attribute__ ((aligned (16)));	</a:t>
            </a:r>
          </a:p>
          <a:p>
            <a:pPr>
              <a:buNone/>
            </a:pPr>
            <a:r>
              <a:rPr lang="en-US" sz="1400" dirty="0" smtClean="0"/>
              <a:t>    double B[4] __attribute__ ((aligned (16)));</a:t>
            </a:r>
          </a:p>
          <a:p>
            <a:pPr>
              <a:buNone/>
            </a:pPr>
            <a:r>
              <a:rPr lang="en-US" sz="1400" dirty="0" smtClean="0"/>
              <a:t>    double C[4] __attribute__ ((aligned (16)));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lda</a:t>
            </a:r>
            <a:r>
              <a:rPr lang="en-US" sz="1400" dirty="0" smtClean="0"/>
              <a:t> = 2;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= 0;</a:t>
            </a:r>
          </a:p>
          <a:p>
            <a:pPr>
              <a:buNone/>
            </a:pPr>
            <a:r>
              <a:rPr lang="en-US" sz="1400" i="1" dirty="0" smtClean="0"/>
              <a:t>    // declare several 128-bit vector variables</a:t>
            </a:r>
          </a:p>
          <a:p>
            <a:pPr>
              <a:buNone/>
            </a:pPr>
            <a:r>
              <a:rPr lang="en-US" sz="1400" dirty="0" smtClean="0"/>
              <a:t>    __m128d c1,c2,a,b1,b2;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972753" y="1600200"/>
            <a:ext cx="4038600" cy="46316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400" i="1" dirty="0" smtClean="0"/>
              <a:t> // Initialize A, B, C for example</a:t>
            </a:r>
          </a:p>
          <a:p>
            <a:pPr>
              <a:buNone/>
            </a:pPr>
            <a:r>
              <a:rPr lang="en-US" sz="1400" dirty="0" smtClean="0"/>
              <a:t> </a:t>
            </a:r>
            <a:r>
              <a:rPr lang="en-US" sz="1400" i="1" dirty="0" smtClean="0"/>
              <a:t>/* A =                           (note column order!)  </a:t>
            </a:r>
          </a:p>
          <a:p>
            <a:pPr>
              <a:buNone/>
            </a:pPr>
            <a:r>
              <a:rPr lang="en-US" sz="1400" i="1" dirty="0" smtClean="0"/>
              <a:t>       1 0</a:t>
            </a:r>
          </a:p>
          <a:p>
            <a:pPr>
              <a:buNone/>
            </a:pPr>
            <a:r>
              <a:rPr lang="en-US" sz="1400" i="1" dirty="0" smtClean="0"/>
              <a:t>       0 1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A[0] = 1.0; A[1] = 0.0;  A[2] = 0.0;  A[3] = 1.0;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/* B =                              (note column order!)</a:t>
            </a:r>
          </a:p>
          <a:p>
            <a:pPr>
              <a:buNone/>
            </a:pPr>
            <a:r>
              <a:rPr lang="en-US" sz="1400" i="1" dirty="0" smtClean="0"/>
              <a:t>       1 3</a:t>
            </a:r>
          </a:p>
          <a:p>
            <a:pPr>
              <a:buNone/>
            </a:pPr>
            <a:r>
              <a:rPr lang="en-US" sz="1400" i="1" dirty="0" smtClean="0"/>
              <a:t>       2 4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B[0] = 1.0;  B[1] = 2.0;  B[2] = 3.0;  B[3] = 4.0;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 /* C =                             (note column order!)</a:t>
            </a:r>
          </a:p>
          <a:p>
            <a:pPr>
              <a:buNone/>
            </a:pPr>
            <a:r>
              <a:rPr lang="en-US" sz="1400" i="1" dirty="0" smtClean="0"/>
              <a:t>       0 0</a:t>
            </a:r>
          </a:p>
          <a:p>
            <a:pPr>
              <a:buNone/>
            </a:pPr>
            <a:r>
              <a:rPr lang="en-US" sz="1400" i="1" dirty="0" smtClean="0"/>
              <a:t>       0 0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C[0] = 0.0; C[1] = 0.0;  C[2] = 0.0; C[3] = 0.0;</a:t>
            </a:r>
          </a:p>
          <a:p>
            <a:pPr>
              <a:buNone/>
            </a:pP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39E-DD18-5D4B-B995-0A11C9A9A636}" type="datetime1">
              <a:rPr lang="en-US" smtClean="0"/>
              <a:t>10/5/12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072590" y="3909861"/>
            <a:ext cx="4712825" cy="20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br>
              <a:rPr lang="en-US" dirty="0" smtClean="0"/>
            </a:br>
            <a:r>
              <a:rPr lang="en-US" dirty="0" smtClean="0"/>
              <a:t>(Part 2 of 2)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1554" y="1600200"/>
            <a:ext cx="4270022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// used aligned loads to set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    // c1 = [c_11 | c_21]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c1 = _mm_load_pd(C+0*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    // c2 = [c_12 | c_22]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c2 = _mm_load_pd(C+1*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for (</a:t>
            </a:r>
            <a:r>
              <a:rPr lang="en-US" sz="1400" dirty="0" err="1" smtClean="0"/>
              <a:t>i</a:t>
            </a:r>
            <a:r>
              <a:rPr lang="en-US" sz="1400" dirty="0" smtClean="0"/>
              <a:t> = 0; </a:t>
            </a:r>
            <a:r>
              <a:rPr lang="en-US" sz="1400" dirty="0" err="1" smtClean="0"/>
              <a:t>i</a:t>
            </a:r>
            <a:r>
              <a:rPr lang="en-US" sz="1400" dirty="0" smtClean="0"/>
              <a:t> &lt; 2; </a:t>
            </a:r>
            <a:r>
              <a:rPr lang="en-US" sz="1400" dirty="0" err="1" smtClean="0"/>
              <a:t>i</a:t>
            </a:r>
            <a:r>
              <a:rPr lang="en-US" sz="1400" dirty="0" smtClean="0"/>
              <a:t>++) {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a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[a_11 | a_21]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[a_12 | a_22]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a = _</a:t>
            </a:r>
            <a:r>
              <a:rPr lang="en-US" sz="1400" dirty="0" err="1" smtClean="0"/>
              <a:t>mm_load_pd(A+i</a:t>
            </a:r>
            <a:r>
              <a:rPr lang="en-US" sz="1400" dirty="0" smtClean="0"/>
              <a:t>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b1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[b_11 | b_11]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[b_21 | b_21]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b1 = _mm_load1_pd(B+i+0*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b2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[b_12 | b_12]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[b_22 | b_22]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b2 = _mm_load1_pd(B+i+1*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5000"/>
              </a:lnSpc>
              <a:buNone/>
            </a:pPr>
            <a:r>
              <a:rPr lang="en-US" sz="1400" dirty="0" smtClean="0"/>
              <a:t>	</a:t>
            </a:r>
          </a:p>
          <a:p>
            <a:pPr>
              <a:lnSpc>
                <a:spcPct val="85000"/>
              </a:lnSpc>
              <a:buNone/>
            </a:pPr>
            <a:endParaRPr lang="en-US" sz="14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1791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    /* c1 = 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0: [c_11 + a_11*b_11 | c_21 + a_21*b_11]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1: [c_11 + a_21*b_21 | c_21 + a_22*b_21]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*/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c1 = _mm_add_pd(c1,_mm_mul_pd(a,b1));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</a:t>
            </a:r>
            <a:r>
              <a:rPr lang="en-US" sz="2240" i="1" dirty="0" smtClean="0"/>
              <a:t>/* c2 = 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0: [c_12 + a_11*b_12 | c_22 + a_21*b_12]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1: [c_12 + a_21*b_22 | c_22 + a_22*b_22]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*/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c2 = _mm_add_pd(c2,_mm_mul_pd(a,b2));       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}</a:t>
            </a:r>
          </a:p>
          <a:p>
            <a:pPr>
              <a:lnSpc>
                <a:spcPct val="110000"/>
              </a:lnSpc>
              <a:buNone/>
            </a:pPr>
            <a:endParaRPr lang="en-US" sz="2240" dirty="0" smtClean="0"/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// store c1,c2 back into C for completion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_mm_store_pd(C+0*lda,c1);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_mm_store_pd(C+1*lda,c2);</a:t>
            </a:r>
          </a:p>
          <a:p>
            <a:pPr>
              <a:lnSpc>
                <a:spcPct val="110000"/>
              </a:lnSpc>
              <a:buNone/>
            </a:pPr>
            <a:endParaRPr lang="en-US" sz="2240" dirty="0" smtClean="0"/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// print C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printf("%g,%g\n%g,%g\n",C[0],C[2],C[1],C[3]);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return 0;</a:t>
            </a:r>
          </a:p>
          <a:p>
            <a:pPr>
              <a:buNone/>
            </a:pPr>
            <a:r>
              <a:rPr lang="en-US" sz="2240" dirty="0" smtClean="0"/>
              <a:t>}</a:t>
            </a:r>
          </a:p>
          <a:p>
            <a:pPr>
              <a:buNone/>
            </a:pPr>
            <a:endParaRPr lang="en-US" sz="1806" dirty="0" smtClean="0"/>
          </a:p>
          <a:p>
            <a:pPr>
              <a:buNone/>
            </a:pP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FE86-02F4-4949-88CA-98D9E5B0CB91}" type="datetime1">
              <a:rPr lang="en-US" smtClean="0"/>
              <a:t>10/5/12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072590" y="3909861"/>
            <a:ext cx="4712825" cy="20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41" y="0"/>
            <a:ext cx="8229600" cy="1143000"/>
          </a:xfrm>
        </p:spPr>
        <p:txBody>
          <a:bodyPr/>
          <a:lstStyle/>
          <a:p>
            <a:r>
              <a:rPr lang="en-US" dirty="0" smtClean="0"/>
              <a:t>Inner loop from </a:t>
            </a:r>
            <a:r>
              <a:rPr lang="en-US" dirty="0" err="1" smtClean="0"/>
              <a:t>gcc</a:t>
            </a:r>
            <a:r>
              <a:rPr lang="en-US" dirty="0" smtClean="0"/>
              <a:t> –O -S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1660" y="1188662"/>
            <a:ext cx="8932340" cy="5254860"/>
          </a:xfrm>
        </p:spPr>
        <p:txBody>
          <a:bodyPr>
            <a:normAutofit fontScale="77500" lnSpcReduction="20000"/>
          </a:bodyPr>
          <a:lstStyle/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L2:	</a:t>
            </a:r>
            <a:r>
              <a:rPr lang="en-US" dirty="0" err="1" smtClean="0"/>
              <a:t>movapd</a:t>
            </a:r>
            <a:r>
              <a:rPr lang="en-US" dirty="0" smtClean="0"/>
              <a:t>	(%</a:t>
            </a:r>
            <a:r>
              <a:rPr lang="en-US" dirty="0" err="1" smtClean="0"/>
              <a:t>rax,%rsi</a:t>
            </a:r>
            <a:r>
              <a:rPr lang="en-US" dirty="0" smtClean="0"/>
              <a:t>), %xmm1	//Load  aligned A[i,i+1]-&gt;m1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movddup</a:t>
            </a:r>
            <a:r>
              <a:rPr lang="en-US" dirty="0" smtClean="0"/>
              <a:t>	(%</a:t>
            </a:r>
            <a:r>
              <a:rPr lang="en-US" dirty="0" err="1" smtClean="0"/>
              <a:t>rdx</a:t>
            </a:r>
            <a:r>
              <a:rPr lang="en-US" dirty="0" smtClean="0"/>
              <a:t>), %xmm0	//Load </a:t>
            </a:r>
            <a:r>
              <a:rPr lang="en-US" dirty="0" err="1" smtClean="0"/>
              <a:t>B[j</a:t>
            </a:r>
            <a:r>
              <a:rPr lang="en-US" dirty="0" smtClean="0"/>
              <a:t>], duplicate-&gt;m0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mulpd</a:t>
            </a:r>
            <a:r>
              <a:rPr lang="en-US" dirty="0" smtClean="0"/>
              <a:t>	%xmm1, %xmm0	//Multiply m0*m1-&gt;m0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addpd</a:t>
            </a:r>
            <a:r>
              <a:rPr lang="en-US" dirty="0" smtClean="0"/>
              <a:t>	%xmm0, %xmm3	//Add m0+m3-&gt;m3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movddup</a:t>
            </a:r>
            <a:r>
              <a:rPr lang="en-US" dirty="0" smtClean="0"/>
              <a:t>	16(%rdx), %xmm0	//Load B[j+1], duplicate-&gt;m0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mulpd</a:t>
            </a:r>
            <a:r>
              <a:rPr lang="en-US" dirty="0" smtClean="0"/>
              <a:t>	%xmm0, %xmm1	//Multiply m0*m1-&gt;m1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addpd</a:t>
            </a:r>
            <a:r>
              <a:rPr lang="en-US" dirty="0" smtClean="0"/>
              <a:t>	%xmm1, %xmm2	//Add m1+m2-&gt;m2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addq</a:t>
            </a:r>
            <a:r>
              <a:rPr lang="en-US" dirty="0" smtClean="0"/>
              <a:t>	$16, %</a:t>
            </a:r>
            <a:r>
              <a:rPr lang="en-US" dirty="0" err="1" smtClean="0"/>
              <a:t>rax</a:t>
            </a:r>
            <a:r>
              <a:rPr lang="en-US" dirty="0" smtClean="0"/>
              <a:t>	// rax+16 -&gt; </a:t>
            </a:r>
            <a:r>
              <a:rPr lang="en-US" dirty="0" err="1" smtClean="0"/>
              <a:t>rax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+=2)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addq</a:t>
            </a:r>
            <a:r>
              <a:rPr lang="en-US" dirty="0" smtClean="0"/>
              <a:t>	$8, %</a:t>
            </a:r>
            <a:r>
              <a:rPr lang="en-US" dirty="0" err="1" smtClean="0"/>
              <a:t>rdx</a:t>
            </a:r>
            <a:r>
              <a:rPr lang="en-US" dirty="0" smtClean="0"/>
              <a:t>	// rdx+8 -&gt; </a:t>
            </a:r>
            <a:r>
              <a:rPr lang="en-US" dirty="0" err="1" smtClean="0"/>
              <a:t>rdx</a:t>
            </a:r>
            <a:r>
              <a:rPr lang="en-US" dirty="0" smtClean="0"/>
              <a:t> (</a:t>
            </a:r>
            <a:r>
              <a:rPr lang="en-US" dirty="0" err="1" smtClean="0"/>
              <a:t>j</a:t>
            </a:r>
            <a:r>
              <a:rPr lang="en-US" dirty="0" smtClean="0"/>
              <a:t>+=1)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cmpq</a:t>
            </a:r>
            <a:r>
              <a:rPr lang="en-US" dirty="0" smtClean="0"/>
              <a:t>	$32, %</a:t>
            </a:r>
            <a:r>
              <a:rPr lang="en-US" dirty="0" err="1" smtClean="0"/>
              <a:t>rax</a:t>
            </a:r>
            <a:r>
              <a:rPr lang="en-US" dirty="0" smtClean="0"/>
              <a:t>	// </a:t>
            </a:r>
            <a:r>
              <a:rPr lang="en-US" dirty="0" err="1" smtClean="0"/>
              <a:t>rax</a:t>
            </a:r>
            <a:r>
              <a:rPr lang="en-US" dirty="0" smtClean="0"/>
              <a:t> == 32?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jne</a:t>
            </a:r>
            <a:r>
              <a:rPr lang="en-US" dirty="0" smtClean="0"/>
              <a:t>	L2	// jump to L2 if not equal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movapd</a:t>
            </a:r>
            <a:r>
              <a:rPr lang="en-US" dirty="0" smtClean="0"/>
              <a:t>	%xmm3, (%</a:t>
            </a:r>
            <a:r>
              <a:rPr lang="en-US" dirty="0" err="1" smtClean="0"/>
              <a:t>rcx</a:t>
            </a:r>
            <a:r>
              <a:rPr lang="en-US" dirty="0" smtClean="0"/>
              <a:t>)	//store aligned m3 into C[k,k+1]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movapd</a:t>
            </a:r>
            <a:r>
              <a:rPr lang="en-US" dirty="0" smtClean="0"/>
              <a:t>	%xmm2, (%</a:t>
            </a:r>
            <a:r>
              <a:rPr lang="en-US" dirty="0" err="1" smtClean="0"/>
              <a:t>rdi</a:t>
            </a:r>
            <a:r>
              <a:rPr lang="en-US" dirty="0" smtClean="0"/>
              <a:t>)	//store aligned m2 into C[l,l+1]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196A-977C-FB4A-9704-322E8BBCEBBA}" type="datetime1">
              <a:rPr lang="en-US" smtClean="0"/>
              <a:t>10/5/12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Performance-Driven ISA Extensions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Subword</a:t>
            </a:r>
            <a:r>
              <a:rPr lang="en-US" dirty="0" smtClean="0"/>
              <a:t> parallelism, used primarily for multimedia applications</a:t>
            </a:r>
          </a:p>
          <a:p>
            <a:pPr lvl="1"/>
            <a:r>
              <a:rPr lang="en-US" dirty="0" smtClean="0"/>
              <a:t>Intel MMX: multimedia extension</a:t>
            </a:r>
          </a:p>
          <a:p>
            <a:pPr lvl="2"/>
            <a:r>
              <a:rPr lang="en-US" dirty="0" smtClean="0"/>
              <a:t>64-bit registers can hold multiple integer operands</a:t>
            </a:r>
          </a:p>
          <a:p>
            <a:pPr lvl="1"/>
            <a:r>
              <a:rPr lang="en-US" dirty="0" smtClean="0"/>
              <a:t>Intel SSE: Streaming SIMD extension</a:t>
            </a:r>
          </a:p>
          <a:p>
            <a:pPr lvl="2"/>
            <a:r>
              <a:rPr lang="en-US" dirty="0" smtClean="0"/>
              <a:t>128-bit registers can hold several floating-point operands</a:t>
            </a:r>
          </a:p>
          <a:p>
            <a:r>
              <a:rPr lang="en-US" dirty="0" smtClean="0"/>
              <a:t>Adding instructions that do more work per cycle</a:t>
            </a:r>
          </a:p>
          <a:p>
            <a:pPr lvl="1"/>
            <a:r>
              <a:rPr lang="en-US" dirty="0" smtClean="0"/>
              <a:t>Shift-add: replace two instructions with one (e.g., multiply by 5)</a:t>
            </a:r>
          </a:p>
          <a:p>
            <a:pPr lvl="1"/>
            <a:r>
              <a:rPr lang="en-US" dirty="0" smtClean="0"/>
              <a:t>Multiply-add: replace two instructions with one (</a:t>
            </a:r>
            <a:r>
              <a:rPr lang="en-US" dirty="0" err="1" smtClean="0"/>
              <a:t>x</a:t>
            </a:r>
            <a:r>
              <a:rPr lang="en-US" dirty="0" smtClean="0"/>
              <a:t> := </a:t>
            </a:r>
            <a:r>
              <a:rPr lang="en-US" dirty="0" err="1" smtClean="0"/>
              <a:t>c</a:t>
            </a:r>
            <a:r>
              <a:rPr lang="en-US" dirty="0" smtClean="0"/>
              <a:t> + a </a:t>
            </a:r>
            <a:r>
              <a:rPr lang="en-US" dirty="0" err="1" smtClean="0"/>
              <a:t>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Multiply-accumulate: reduce round-off error (</a:t>
            </a:r>
            <a:r>
              <a:rPr lang="en-US" dirty="0" err="1" smtClean="0"/>
              <a:t>s</a:t>
            </a:r>
            <a:r>
              <a:rPr lang="en-US" dirty="0" smtClean="0"/>
              <a:t> := </a:t>
            </a:r>
            <a:r>
              <a:rPr lang="en-US" dirty="0" err="1" smtClean="0"/>
              <a:t>s</a:t>
            </a:r>
            <a:r>
              <a:rPr lang="en-US" dirty="0" smtClean="0"/>
              <a:t> + a </a:t>
            </a:r>
            <a:r>
              <a:rPr lang="en-US" dirty="0" err="1" smtClean="0"/>
              <a:t>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Conditional copy: to avoid some branches (e.g., in if-then-else)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59D862D-8890-C943-A84E-2D4DFC23E69C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14EE6AA-6421-C841-93C5-385D6F26C28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870760"/>
          </a:xfrm>
        </p:spPr>
        <p:txBody>
          <a:bodyPr>
            <a:normAutofit/>
          </a:bodyPr>
          <a:lstStyle/>
          <a:p>
            <a:r>
              <a:rPr lang="en-US" dirty="0" smtClean="0"/>
              <a:t>Lab #</a:t>
            </a:r>
            <a:r>
              <a:rPr lang="en-US" dirty="0" smtClean="0"/>
              <a:t>6, Project#2b </a:t>
            </a:r>
            <a:r>
              <a:rPr lang="en-US" dirty="0" smtClean="0"/>
              <a:t>posted</a:t>
            </a:r>
          </a:p>
          <a:p>
            <a:r>
              <a:rPr lang="en-US" dirty="0" smtClean="0"/>
              <a:t>Midterm Tuesday Oct 9, 8PM:</a:t>
            </a:r>
          </a:p>
          <a:p>
            <a:pPr lvl="1"/>
            <a:r>
              <a:rPr lang="en-US" dirty="0" smtClean="0"/>
              <a:t>Two rooms: 1 Pimentel and 2050 LSB</a:t>
            </a:r>
          </a:p>
          <a:p>
            <a:pPr lvl="1"/>
            <a:r>
              <a:rPr lang="en-US" dirty="0" smtClean="0"/>
              <a:t>Check your room assignment!</a:t>
            </a:r>
          </a:p>
          <a:p>
            <a:pPr lvl="1"/>
            <a:r>
              <a:rPr lang="en-US" dirty="0" smtClean="0"/>
              <a:t>Covers everything through lecture</a:t>
            </a:r>
            <a:r>
              <a:rPr lang="en-US" dirty="0" smtClean="0"/>
              <a:t> Wednesday 10/3</a:t>
            </a:r>
          </a:p>
          <a:p>
            <a:pPr lvl="1"/>
            <a:r>
              <a:rPr lang="en-US" dirty="0" smtClean="0"/>
              <a:t>Closed book, can bring one sheet notes, both sides</a:t>
            </a:r>
          </a:p>
          <a:p>
            <a:pPr lvl="1"/>
            <a:r>
              <a:rPr lang="en-US" dirty="0" smtClean="0"/>
              <a:t>Copy of Green card will be supplied</a:t>
            </a:r>
          </a:p>
          <a:p>
            <a:pPr lvl="1"/>
            <a:r>
              <a:rPr lang="en-US" dirty="0" smtClean="0"/>
              <a:t>No phones, calculators, …; just bring pencils &amp; eraser</a:t>
            </a:r>
          </a:p>
          <a:p>
            <a:pPr lvl="1"/>
            <a:r>
              <a:rPr lang="en-US" dirty="0" smtClean="0"/>
              <a:t>TA Review: Sun. Oct. 7, 3-5pm, 2050 VLSB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B81A-40EF-254B-9DCC-4F96D5FB7935}" type="datetime1">
              <a:rPr lang="en-US" smtClean="0"/>
              <a:pPr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Midterm Room Assignment by 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1 Pimentel     = </a:t>
            </a:r>
            <a:r>
              <a:rPr lang="en-US" sz="4000" dirty="0" smtClean="0"/>
              <a:t>logins </a:t>
            </a:r>
            <a:r>
              <a:rPr lang="en-US" sz="4000" dirty="0" err="1" smtClean="0"/>
              <a:t>ab</a:t>
            </a:r>
            <a:r>
              <a:rPr lang="en-US" sz="4000" dirty="0" smtClean="0"/>
              <a:t> – </a:t>
            </a:r>
            <a:r>
              <a:rPr lang="en-US" sz="4000" dirty="0" err="1" smtClean="0"/>
              <a:t>mk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2050 VLSB </a:t>
            </a:r>
            <a:r>
              <a:rPr lang="en-US" sz="4000" dirty="0" smtClean="0"/>
              <a:t>    = logins mm - </a:t>
            </a:r>
            <a:r>
              <a:rPr lang="en-US" sz="4000" dirty="0" err="1" smtClean="0"/>
              <a:t>xm</a:t>
            </a:r>
            <a:r>
              <a:rPr lang="en-US" sz="4000" dirty="0" smtClean="0"/>
              <a:t> 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8C4A-2A5B-A549-8058-0E79F5717DBA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Midterm Review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Topics we’ve covered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8C4A-2A5B-A549-8058-0E79F5717DBA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functioning in parallel at same time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D199-C8E1-0646-929C-75980EC4E4F9}" type="datetime1">
              <a:rPr lang="en-US" smtClean="0"/>
              <a:pPr/>
              <a:t>10/5/12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#2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p:oleObj spid="_x0000_s60418" name="Image" r:id="rId5" imgW="3492063" imgH="2400000" progId="">
                  <p:embed/>
                </p:oleObj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Main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 Great Ideas in Computer Architecture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Layers of Representation/Interpretation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Moore’s Law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Principle of Locality/Memory Hierarchy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Parallelism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Performance Measurement &amp; Improvement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Dependability via Redundancy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1FA51-6E5B-D441-B346-CD8C860D5DEE}" type="datetime1">
              <a:rPr lang="en-US" smtClean="0"/>
              <a:pPr/>
              <a:t>10/5/12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2F3A34E-D3CB-3A46-8C51-6C812667231F}" type="datetime1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10/5/12</a:t>
            </a:fld>
            <a:endParaRPr lang="en-US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Fall 2012 -- Lecture #18</a:t>
            </a:r>
            <a:endParaRPr lang="en-US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85AFB9-E1EF-6E48-8A4C-B389E28BCF3E}" type="slidenum">
              <a:rPr lang="en-US"/>
              <a:pPr/>
              <a:t>3</a:t>
            </a:fld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Intel SIMD Instructions</a:t>
            </a:r>
            <a:endParaRPr lang="en-US" sz="4000" dirty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Fetch </a:t>
            </a:r>
            <a:r>
              <a:rPr lang="en-US" dirty="0" smtClean="0"/>
              <a:t>one instruction, do the work of multiple </a:t>
            </a:r>
            <a:r>
              <a:rPr lang="en-US" dirty="0" smtClean="0"/>
              <a:t>instructions</a:t>
            </a:r>
            <a:endParaRPr lang="en-US" dirty="0" smtClean="0"/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819400"/>
            <a:ext cx="7481232" cy="297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Great Idea #1: Levels </a:t>
            </a:r>
            <a:r>
              <a:rPr lang="en-US" dirty="0"/>
              <a:t>of </a:t>
            </a:r>
            <a:r>
              <a:rPr lang="en-US" dirty="0" smtClean="0"/>
              <a:t>Representation/Interpretation</a:t>
            </a:r>
            <a:endParaRPr lang="en-US" dirty="0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585" y="2202532"/>
            <a:ext cx="3848100" cy="896938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lw</a:t>
            </a:r>
            <a:r>
              <a:rPr lang="en-US" sz="1600" dirty="0">
                <a:solidFill>
                  <a:srgbClr val="FF0000"/>
                </a:solidFill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lw</a:t>
            </a:r>
            <a:r>
              <a:rPr lang="en-US" sz="1600" dirty="0">
                <a:solidFill>
                  <a:srgbClr val="FF0000"/>
                </a:solidFill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sw</a:t>
            </a:r>
            <a:r>
              <a:rPr lang="en-US" sz="1600" dirty="0">
                <a:solidFill>
                  <a:srgbClr val="FF0000"/>
                </a:solidFill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0000"/>
                </a:solidFill>
              </a:rPr>
              <a:t>sw</a:t>
            </a:r>
            <a:r>
              <a:rPr lang="en-US" sz="1600" dirty="0">
                <a:solidFill>
                  <a:srgbClr val="FF0000"/>
                </a:solidFill>
              </a:rPr>
              <a:t>	  $t0, 4($2)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624585" y="5550380"/>
          <a:ext cx="1828800" cy="1257300"/>
        </p:xfrm>
        <a:graphic>
          <a:graphicData uri="http://schemas.openxmlformats.org/presentationml/2006/ole">
            <p:oleObj spid="_x0000_s62466" name="Image" r:id="rId4" imgW="3492063" imgH="2400000" progId="">
              <p:embed/>
            </p:oleObj>
          </a:graphicData>
        </a:graphic>
      </p:graphicFrame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57250" y="143529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tx1"/>
                </a:solidFill>
              </a:rPr>
              <a:t>High Level </a:t>
            </a:r>
            <a:r>
              <a:rPr lang="en-US" sz="1800" b="1" dirty="0" smtClean="0">
                <a:solidFill>
                  <a:schemeClr val="tx1"/>
                </a:solidFill>
              </a:rPr>
              <a:t>Language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Program </a:t>
            </a:r>
            <a:r>
              <a:rPr lang="en-US" sz="1800" b="1" dirty="0">
                <a:solidFill>
                  <a:schemeClr val="tx1"/>
                </a:solidFill>
              </a:rPr>
              <a:t>(e.g., C)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857250" y="2381440"/>
            <a:ext cx="280035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rgbClr val="FF0000"/>
                </a:solidFill>
              </a:rPr>
              <a:t>Assembly  </a:t>
            </a:r>
            <a:r>
              <a:rPr lang="en-US" sz="1800" b="1" dirty="0" smtClean="0">
                <a:solidFill>
                  <a:srgbClr val="FF0000"/>
                </a:solidFill>
              </a:rPr>
              <a:t>Language Program </a:t>
            </a:r>
            <a:r>
              <a:rPr lang="en-US" sz="1800" b="1" dirty="0">
                <a:solidFill>
                  <a:srgbClr val="FF0000"/>
                </a:solidFill>
              </a:rPr>
              <a:t>(</a:t>
            </a:r>
            <a:r>
              <a:rPr lang="en-US" sz="1800" b="1" dirty="0" smtClean="0">
                <a:solidFill>
                  <a:srgbClr val="FF0000"/>
                </a:solidFill>
              </a:rPr>
              <a:t>e.g., MIPS</a:t>
            </a:r>
            <a:r>
              <a:rPr lang="en-US" sz="1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908050" y="329584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/>
              <a:t>Machine  Language Program (MIPS)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466744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3366FF"/>
                </a:solidFill>
              </a:rPr>
              <a:t>Hardware Architecture </a:t>
            </a:r>
            <a:r>
              <a:rPr lang="en-US" sz="1800" b="1" dirty="0" smtClean="0">
                <a:solidFill>
                  <a:srgbClr val="3366FF"/>
                </a:solidFill>
              </a:rPr>
              <a:t>Description</a:t>
            </a:r>
            <a:br>
              <a:rPr lang="en-US" sz="1800" b="1" dirty="0" smtClean="0">
                <a:solidFill>
                  <a:srgbClr val="3366FF"/>
                </a:solidFill>
              </a:rPr>
            </a:br>
            <a:r>
              <a:rPr lang="en-US" sz="1800" b="1" dirty="0" smtClean="0">
                <a:solidFill>
                  <a:srgbClr val="3366FF"/>
                </a:solidFill>
              </a:rPr>
              <a:t>(</a:t>
            </a:r>
            <a:r>
              <a:rPr lang="en-US" sz="1800" b="1" dirty="0">
                <a:solidFill>
                  <a:srgbClr val="3366FF"/>
                </a:solidFill>
              </a:rPr>
              <a:t>e.g., block diagrams)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057400" y="198139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197100" y="2076640"/>
            <a:ext cx="1308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222500" y="2991040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108200" y="381654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381000" y="4057840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337007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chemeClr val="tx1"/>
                </a:solidFill>
              </a:rPr>
              <a:t>temp = </a:t>
            </a:r>
            <a:r>
              <a:rPr lang="en-US" sz="1800" b="1" dirty="0" err="1">
                <a:solidFill>
                  <a:schemeClr val="tx1"/>
                </a:solidFill>
              </a:rPr>
              <a:t>v[k</a:t>
            </a:r>
            <a:r>
              <a:rPr lang="en-US" sz="1800" b="1" dirty="0">
                <a:solidFill>
                  <a:schemeClr val="tx1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 err="1">
                <a:solidFill>
                  <a:schemeClr val="tx1"/>
                </a:solidFill>
              </a:rPr>
              <a:t>v[k</a:t>
            </a:r>
            <a:r>
              <a:rPr lang="en-US" sz="1800" b="1" dirty="0">
                <a:solidFill>
                  <a:schemeClr val="tx1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chemeClr val="tx1"/>
                </a:solidFill>
              </a:rPr>
              <a:t>v[k+1] = temp;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4624585" y="429914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5" y="3125450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latin typeface="Courier New" charset="0"/>
              </a:rPr>
              <a:t>0101 1000 0000 1001 1100 0110 1010 1111</a:t>
            </a:r>
            <a:r>
              <a:rPr lang="en-US" sz="1400" dirty="0">
                <a:latin typeface="Courier" charset="0"/>
              </a:rPr>
              <a:t>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844550" y="381654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082800" y="2922778"/>
            <a:ext cx="3175" cy="36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609600" y="607079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5400"/>
                </a:solidFill>
              </a:rPr>
              <a:t>Logic Circuit Description</a:t>
            </a:r>
            <a:br>
              <a:rPr lang="en-US" sz="1800" b="1" dirty="0">
                <a:solidFill>
                  <a:srgbClr val="005400"/>
                </a:solidFill>
              </a:rPr>
            </a:br>
            <a:r>
              <a:rPr lang="en-US" sz="1800" b="1" dirty="0">
                <a:solidFill>
                  <a:srgbClr val="005400"/>
                </a:solidFill>
              </a:rPr>
              <a:t>(Circuit Schematic Diagrams)</a:t>
            </a:r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286000" y="522465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381000" y="5369115"/>
            <a:ext cx="1981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pic>
        <p:nvPicPr>
          <p:cNvPr id="28695" name="Picture 35" descr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4585" y="4178010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6" name="Rectangle 36"/>
          <p:cNvSpPr>
            <a:spLocks noChangeArrowheads="1"/>
          </p:cNvSpPr>
          <p:nvPr/>
        </p:nvSpPr>
        <p:spPr bwMode="auto">
          <a:xfrm>
            <a:off x="6009193" y="5291665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66936" y="2184438"/>
            <a:ext cx="258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Anything can be represented</a:t>
            </a:r>
            <a:br>
              <a:rPr lang="en-US" sz="1600" dirty="0" smtClean="0"/>
            </a:br>
            <a:r>
              <a:rPr lang="en-US" sz="1600" dirty="0" smtClean="0"/>
              <a:t>as a </a:t>
            </a:r>
            <a:r>
              <a:rPr lang="en-US" sz="1600" i="1" dirty="0" smtClean="0"/>
              <a:t>number</a:t>
            </a:r>
            <a:r>
              <a:rPr lang="en-US" sz="1600" dirty="0" smtClean="0"/>
              <a:t>, </a:t>
            </a:r>
            <a:br>
              <a:rPr lang="en-US" sz="1600" dirty="0" smtClean="0"/>
            </a:br>
            <a:r>
              <a:rPr lang="en-US" sz="1600" dirty="0" smtClean="0"/>
              <a:t>i.e., data or instructions</a:t>
            </a:r>
            <a:endParaRPr lang="en-US" sz="1600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73C5-F280-AC46-9E93-A765C6842EA9}" type="datetime1">
              <a:rPr lang="en-US" smtClean="0"/>
              <a:pPr/>
              <a:t>10/5/12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 l="8837" t="15885" r="4393" b="13187"/>
          <a:stretch>
            <a:fillRect/>
          </a:stretch>
        </p:blipFill>
        <p:spPr bwMode="auto">
          <a:xfrm>
            <a:off x="198083" y="444470"/>
            <a:ext cx="9047520" cy="64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AA56-A84D-4E4C-AA77-4EA0696E4CCB}" type="datetime1">
              <a:rPr lang="en-US" smtClean="0"/>
              <a:pPr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0" y="0"/>
            <a:ext cx="6019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a typeface="Helvetica" charset="0"/>
                <a:cs typeface="Helvetica" charset="0"/>
              </a:rPr>
              <a:t>Predicts: 2X Transistors / chip every 2 years</a:t>
            </a:r>
            <a:endParaRPr lang="en-US" sz="1600" b="1" dirty="0">
              <a:solidFill>
                <a:schemeClr val="tx1"/>
              </a:solidFill>
              <a:ea typeface="Helvetica" charset="0"/>
              <a:cs typeface="Helvetica" charset="0"/>
            </a:endParaRPr>
          </a:p>
        </p:txBody>
      </p:sp>
      <p:pic>
        <p:nvPicPr>
          <p:cNvPr id="30" name="Picture 22" descr="gordon-moo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9613" y="2554101"/>
            <a:ext cx="2008187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7223704" y="5268726"/>
            <a:ext cx="1680005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  <a:t>Gordon Moore</a:t>
            </a:r>
            <a:b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</a:br>
            <a: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  <a:t>Intel Cofounder</a:t>
            </a:r>
            <a:b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</a:br>
            <a:r>
              <a:rPr lang="en-US" sz="1800" b="1" dirty="0">
                <a:solidFill>
                  <a:srgbClr val="FF0000"/>
                </a:solidFill>
                <a:ea typeface="Helvetica" charset="0"/>
                <a:cs typeface="Helvetica" charset="0"/>
              </a:rPr>
              <a:t>B.S. Cal 1950!</a:t>
            </a: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 rot="16200000">
            <a:off x="-2184576" y="3342919"/>
            <a:ext cx="476887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a typeface="Helvetica" charset="0"/>
                <a:cs typeface="Helvetica" charset="0"/>
              </a:rPr>
              <a:t># of transistors on an</a:t>
            </a:r>
            <a:r>
              <a:rPr lang="en-US" sz="2000" b="1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  integrated </a:t>
            </a:r>
            <a:r>
              <a:rPr lang="en-US" sz="2000" b="1" dirty="0">
                <a:solidFill>
                  <a:schemeClr val="tx1"/>
                </a:solidFill>
                <a:ea typeface="Helvetica" charset="0"/>
                <a:cs typeface="Helvetica" charset="0"/>
              </a:rPr>
              <a:t>circuit (IC)</a:t>
            </a:r>
          </a:p>
        </p:txBody>
      </p: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7662842" y="6236601"/>
            <a:ext cx="72707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a typeface="Helvetica" charset="0"/>
                <a:cs typeface="Helvetica" charset="0"/>
              </a:rPr>
              <a:t>Year</a:t>
            </a: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457200" y="54509"/>
            <a:ext cx="7480300" cy="1143000"/>
          </a:xfrm>
        </p:spPr>
        <p:txBody>
          <a:bodyPr/>
          <a:lstStyle/>
          <a:p>
            <a:r>
              <a:rPr lang="en-US" dirty="0" smtClean="0"/>
              <a:t>#2: Moore’s Law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Great Idea #3: Principle of Locality/</a:t>
            </a:r>
            <a:br>
              <a:rPr lang="en-US" dirty="0" smtClean="0"/>
            </a:br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935E-4FBE-E649-9C8F-3033F02BC201}" type="datetime1">
              <a:rPr lang="en-US" smtClean="0"/>
              <a:pPr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22" y="1388529"/>
            <a:ext cx="9053512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080" y="1286934"/>
            <a:ext cx="8445187" cy="509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Idea #4: Parallelism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2AA2-BB57-2843-9482-2F433E878885}" type="datetime1">
              <a:rPr lang="en-US" smtClean="0"/>
              <a:pPr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1494" y="1286932"/>
            <a:ext cx="4192167" cy="519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235" y="1223578"/>
            <a:ext cx="8808502" cy="524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Idea #5: Performance Measurement and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3" y="150662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Match application to underlying hardware to exploit:</a:t>
            </a:r>
          </a:p>
          <a:p>
            <a:pPr lvl="1"/>
            <a:r>
              <a:rPr lang="en-US" dirty="0" smtClean="0"/>
              <a:t>Locality</a:t>
            </a:r>
          </a:p>
          <a:p>
            <a:pPr lvl="1"/>
            <a:r>
              <a:rPr lang="en-US" dirty="0" smtClean="0"/>
              <a:t>Parallelism</a:t>
            </a:r>
          </a:p>
          <a:p>
            <a:pPr lvl="1"/>
            <a:r>
              <a:rPr lang="en-US" dirty="0" smtClean="0"/>
              <a:t>Special hardware features, like specialized instructions (e.g., matrix manipulation)</a:t>
            </a:r>
          </a:p>
          <a:p>
            <a:r>
              <a:rPr lang="en-US" dirty="0" smtClean="0"/>
              <a:t>Latency</a:t>
            </a:r>
          </a:p>
          <a:p>
            <a:pPr lvl="1"/>
            <a:r>
              <a:rPr lang="en-US" dirty="0" smtClean="0"/>
              <a:t>How long to set the problem up</a:t>
            </a:r>
          </a:p>
          <a:p>
            <a:pPr lvl="1"/>
            <a:r>
              <a:rPr lang="en-US" dirty="0" smtClean="0"/>
              <a:t>How much faster does it execute once it gets going</a:t>
            </a:r>
          </a:p>
          <a:p>
            <a:pPr lvl="1"/>
            <a:r>
              <a:rPr lang="en-US" dirty="0" smtClean="0"/>
              <a:t>It is all about </a:t>
            </a:r>
            <a:r>
              <a:rPr lang="en-US" i="1" dirty="0" smtClean="0"/>
              <a:t>time to finish</a:t>
            </a:r>
          </a:p>
          <a:p>
            <a:r>
              <a:rPr lang="en-US" i="1" dirty="0" smtClean="0"/>
              <a:t>Make common case fast!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E22D-3F1D-8249-8690-9EA1F901C5FA}" type="datetime1">
              <a:rPr lang="en-US" smtClean="0"/>
              <a:pPr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2012 -- Lecture #1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Idea #6: </a:t>
            </a:r>
            <a:br>
              <a:rPr lang="en-US" dirty="0" smtClean="0"/>
            </a:br>
            <a:r>
              <a:rPr lang="en-US" dirty="0" smtClean="0"/>
              <a:t>Dependability via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466667" cy="1210733"/>
          </a:xfrm>
        </p:spPr>
        <p:txBody>
          <a:bodyPr>
            <a:normAutofit/>
          </a:bodyPr>
          <a:lstStyle/>
          <a:p>
            <a:r>
              <a:rPr lang="en-US" dirty="0" smtClean="0"/>
              <a:t>Redundancy so that a failing piece doesn’t make the whole system fail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1938-C8CF-0247-A38E-E6A30FE91DD3}" type="datetime1">
              <a:rPr lang="en-US" smtClean="0"/>
              <a:pPr/>
              <a:t>10/5/12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1371595" y="4571989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1+1=2</a:t>
            </a:r>
            <a:endParaRPr lang="en-US" sz="2800" b="1" dirty="0"/>
          </a:p>
        </p:txBody>
      </p:sp>
      <p:sp>
        <p:nvSpPr>
          <p:cNvPr id="12" name="Cube 11"/>
          <p:cNvSpPr/>
          <p:nvPr/>
        </p:nvSpPr>
        <p:spPr>
          <a:xfrm>
            <a:off x="3708395" y="4555056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1+1=2</a:t>
            </a:r>
            <a:endParaRPr lang="en-US" sz="2800" b="1" dirty="0"/>
          </a:p>
        </p:txBody>
      </p:sp>
      <p:sp>
        <p:nvSpPr>
          <p:cNvPr id="13" name="Cube 12"/>
          <p:cNvSpPr/>
          <p:nvPr/>
        </p:nvSpPr>
        <p:spPr>
          <a:xfrm>
            <a:off x="6062129" y="4555056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1+1=1</a:t>
            </a:r>
            <a:endParaRPr lang="en-US" sz="2800" b="1" dirty="0"/>
          </a:p>
        </p:txBody>
      </p:sp>
      <p:grpSp>
        <p:nvGrpSpPr>
          <p:cNvPr id="7" name="Group 30"/>
          <p:cNvGrpSpPr/>
          <p:nvPr/>
        </p:nvGrpSpPr>
        <p:grpSpPr>
          <a:xfrm>
            <a:off x="2116667" y="2556923"/>
            <a:ext cx="4815877" cy="2150544"/>
            <a:chOff x="2116667" y="2556923"/>
            <a:chExt cx="4815877" cy="2150544"/>
          </a:xfrm>
        </p:grpSpPr>
        <p:grpSp>
          <p:nvGrpSpPr>
            <p:cNvPr id="8" name="Group 28"/>
            <p:cNvGrpSpPr/>
            <p:nvPr/>
          </p:nvGrpSpPr>
          <p:grpSpPr>
            <a:xfrm>
              <a:off x="2116667" y="2556923"/>
              <a:ext cx="4707467" cy="2150544"/>
              <a:chOff x="2116667" y="2556923"/>
              <a:chExt cx="4707467" cy="2150544"/>
            </a:xfrm>
          </p:grpSpPr>
          <p:sp>
            <p:nvSpPr>
              <p:cNvPr id="18" name="Cube 17"/>
              <p:cNvSpPr/>
              <p:nvPr/>
            </p:nvSpPr>
            <p:spPr>
              <a:xfrm>
                <a:off x="3826928" y="2556923"/>
                <a:ext cx="1574800" cy="1320801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1+1=2</a:t>
                </a:r>
                <a:endParaRPr lang="en-US" sz="2800" b="1" dirty="0"/>
              </a:p>
            </p:txBody>
          </p:sp>
          <p:cxnSp>
            <p:nvCxnSpPr>
              <p:cNvPr id="20" name="Straight Arrow Connector 19"/>
              <p:cNvCxnSpPr>
                <a:endCxn id="18" idx="3"/>
              </p:cNvCxnSpPr>
              <p:nvPr/>
            </p:nvCxnSpPr>
            <p:spPr>
              <a:xfrm flipV="1">
                <a:off x="2116667" y="3877724"/>
                <a:ext cx="2332561" cy="829743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18" idx="3"/>
              </p:cNvCxnSpPr>
              <p:nvPr/>
            </p:nvCxnSpPr>
            <p:spPr>
              <a:xfrm rot="16200000" flipV="1">
                <a:off x="4053410" y="4273543"/>
                <a:ext cx="812809" cy="21172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18" idx="3"/>
              </p:cNvCxnSpPr>
              <p:nvPr/>
            </p:nvCxnSpPr>
            <p:spPr>
              <a:xfrm rot="10800000">
                <a:off x="4449229" y="3877725"/>
                <a:ext cx="2374905" cy="762009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5638800" y="2980266"/>
              <a:ext cx="1293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of 3 agree</a:t>
              </a:r>
              <a:endParaRPr lang="en-US" dirty="0"/>
            </a:p>
          </p:txBody>
        </p:sp>
      </p:grpSp>
      <p:grpSp>
        <p:nvGrpSpPr>
          <p:cNvPr id="9" name="Group 22"/>
          <p:cNvGrpSpPr/>
          <p:nvPr/>
        </p:nvGrpSpPr>
        <p:grpSpPr>
          <a:xfrm>
            <a:off x="5909728" y="4368790"/>
            <a:ext cx="2909366" cy="1811867"/>
            <a:chOff x="5909728" y="4368790"/>
            <a:chExt cx="2909366" cy="1811867"/>
          </a:xfrm>
        </p:grpSpPr>
        <p:grpSp>
          <p:nvGrpSpPr>
            <p:cNvPr id="10" name="Group 16"/>
            <p:cNvGrpSpPr/>
            <p:nvPr/>
          </p:nvGrpSpPr>
          <p:grpSpPr>
            <a:xfrm>
              <a:off x="5909728" y="4368790"/>
              <a:ext cx="1811866" cy="1811867"/>
              <a:chOff x="5909728" y="4368790"/>
              <a:chExt cx="1811866" cy="181186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909728" y="4402657"/>
                <a:ext cx="1778000" cy="17780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5943594" y="4368790"/>
                <a:ext cx="1778000" cy="17780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7907867" y="4978400"/>
              <a:ext cx="9112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FAIL!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4142" y="6096003"/>
            <a:ext cx="581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transistor density reduces the cost of redundancy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Warehouse-Scale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Usage Effectiveness</a:t>
            </a:r>
          </a:p>
          <a:p>
            <a:r>
              <a:rPr lang="en-US" dirty="0" smtClean="0"/>
              <a:t>Request-Level Parallelism</a:t>
            </a:r>
          </a:p>
          <a:p>
            <a:r>
              <a:rPr lang="en-US" dirty="0" err="1" smtClean="0"/>
              <a:t>MapReduce</a:t>
            </a:r>
            <a:endParaRPr lang="en-US" dirty="0" smtClean="0"/>
          </a:p>
          <a:p>
            <a:r>
              <a:rPr lang="en-US" dirty="0" smtClean="0"/>
              <a:t>Handling failures</a:t>
            </a:r>
          </a:p>
          <a:p>
            <a:r>
              <a:rPr lang="en-US" dirty="0" smtClean="0"/>
              <a:t>Costs of WSC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8C4A-2A5B-A549-8058-0E79F5717DBA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Language and Compilation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 Types, including </a:t>
            </a:r>
            <a:r>
              <a:rPr lang="en-US" dirty="0" err="1" smtClean="0"/>
              <a:t>Structs</a:t>
            </a:r>
            <a:r>
              <a:rPr lang="en-US" dirty="0" smtClean="0"/>
              <a:t>, </a:t>
            </a:r>
            <a:r>
              <a:rPr lang="en-US" dirty="0" err="1" smtClean="0"/>
              <a:t>Consts</a:t>
            </a:r>
            <a:r>
              <a:rPr lang="en-US" dirty="0" smtClean="0"/>
              <a:t>, </a:t>
            </a:r>
            <a:r>
              <a:rPr lang="en-US" dirty="0" err="1" smtClean="0"/>
              <a:t>Enums</a:t>
            </a:r>
            <a:endParaRPr lang="en-US" dirty="0" smtClean="0"/>
          </a:p>
          <a:p>
            <a:r>
              <a:rPr lang="en-US" dirty="0" smtClean="0"/>
              <a:t>Arrays and strings</a:t>
            </a:r>
          </a:p>
          <a:p>
            <a:r>
              <a:rPr lang="en-US" dirty="0" smtClean="0"/>
              <a:t>C Pointers</a:t>
            </a:r>
          </a:p>
          <a:p>
            <a:r>
              <a:rPr lang="en-US" dirty="0" smtClean="0"/>
              <a:t>C functions and parameter passing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8C4A-2A5B-A549-8058-0E79F5717DBA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Instruction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ALU operations</a:t>
            </a:r>
          </a:p>
          <a:p>
            <a:r>
              <a:rPr lang="en-US" dirty="0" smtClean="0"/>
              <a:t>Loads/Stores</a:t>
            </a:r>
          </a:p>
          <a:p>
            <a:r>
              <a:rPr lang="en-US" dirty="0" smtClean="0"/>
              <a:t>Branches/Jumps</a:t>
            </a:r>
          </a:p>
          <a:p>
            <a:endParaRPr lang="en-US" dirty="0" smtClean="0"/>
          </a:p>
          <a:p>
            <a:r>
              <a:rPr lang="en-US" dirty="0" smtClean="0"/>
              <a:t>Registers</a:t>
            </a:r>
          </a:p>
          <a:p>
            <a:r>
              <a:rPr lang="en-US" dirty="0" smtClean="0"/>
              <a:t>Memory</a:t>
            </a:r>
          </a:p>
          <a:p>
            <a:endParaRPr lang="en-US" dirty="0" smtClean="0"/>
          </a:p>
          <a:p>
            <a:r>
              <a:rPr lang="en-US" dirty="0" smtClean="0"/>
              <a:t>Function calling conventions</a:t>
            </a:r>
          </a:p>
          <a:p>
            <a:r>
              <a:rPr lang="en-US" dirty="0" smtClean="0"/>
              <a:t>Stack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8C4A-2A5B-A549-8058-0E79F5717DBA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Picture 7" descr="Screen shot 2011-01-30 at 11.40.4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219200"/>
            <a:ext cx="4921665" cy="5429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is a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</a:t>
            </a:r>
          </a:p>
          <a:p>
            <a:r>
              <a:rPr lang="en-US" dirty="0" smtClean="0"/>
              <a:t>Signed versus Unsigned</a:t>
            </a:r>
          </a:p>
          <a:p>
            <a:r>
              <a:rPr lang="en-US" dirty="0" smtClean="0"/>
              <a:t>One’s Complement/Two’s Complement</a:t>
            </a:r>
          </a:p>
          <a:p>
            <a:r>
              <a:rPr lang="en-US" dirty="0" smtClean="0"/>
              <a:t>Floating-Point numbers</a:t>
            </a:r>
          </a:p>
          <a:p>
            <a:r>
              <a:rPr lang="en-US" dirty="0" smtClean="0"/>
              <a:t>Character Strings</a:t>
            </a:r>
          </a:p>
          <a:p>
            <a:endParaRPr lang="en-US" dirty="0" smtClean="0"/>
          </a:p>
          <a:p>
            <a:r>
              <a:rPr lang="en-US" dirty="0" smtClean="0"/>
              <a:t>Instruction Encoding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8C4A-2A5B-A549-8058-0E79F5717DBA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SIMD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MMX 64-bit </a:t>
            </a:r>
            <a:r>
              <a:rPr lang="en-US" dirty="0" smtClean="0"/>
              <a:t>registers, reusing floating-point registers </a:t>
            </a:r>
            <a:r>
              <a:rPr lang="en-US" dirty="0" smtClean="0"/>
              <a:t>[1992]</a:t>
            </a:r>
          </a:p>
          <a:p>
            <a:r>
              <a:rPr lang="en-US" dirty="0" smtClean="0"/>
              <a:t>SSE2/3/</a:t>
            </a:r>
            <a:r>
              <a:rPr lang="en-US" dirty="0" smtClean="0"/>
              <a:t>4, new 128</a:t>
            </a:r>
            <a:r>
              <a:rPr lang="en-US" dirty="0" smtClean="0"/>
              <a:t>-bit registers [1999]</a:t>
            </a:r>
          </a:p>
          <a:p>
            <a:r>
              <a:rPr lang="en-US" dirty="0" smtClean="0"/>
              <a:t>AVX, new 256</a:t>
            </a:r>
            <a:r>
              <a:rPr lang="en-US" dirty="0" smtClean="0"/>
              <a:t>-bit registers [2011]</a:t>
            </a:r>
          </a:p>
          <a:p>
            <a:pPr lvl="1"/>
            <a:r>
              <a:rPr lang="en-US" dirty="0" smtClean="0"/>
              <a:t>Space for expansion to 1024-bit registers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F899-985A-4C48-A485-5D1565875996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8"/>
          <p:cNvGrpSpPr/>
          <p:nvPr/>
        </p:nvGrpSpPr>
        <p:grpSpPr>
          <a:xfrm>
            <a:off x="609600" y="1676400"/>
            <a:ext cx="3048000" cy="3962400"/>
            <a:chOff x="609600" y="1676400"/>
            <a:chExt cx="3048000" cy="3962400"/>
          </a:xfrm>
        </p:grpSpPr>
        <p:sp>
          <p:nvSpPr>
            <p:cNvPr id="11" name="Rectangle 10"/>
            <p:cNvSpPr/>
            <p:nvPr/>
          </p:nvSpPr>
          <p:spPr>
            <a:xfrm>
              <a:off x="609600" y="1676400"/>
              <a:ext cx="3048000" cy="396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2286000"/>
              <a:ext cx="2590800" cy="5334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Control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3048000"/>
              <a:ext cx="2590800" cy="2362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err="1" smtClean="0">
                  <a:solidFill>
                    <a:schemeClr val="tx1"/>
                  </a:solidFill>
                </a:rPr>
                <a:t>Datapath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1409700" y="2933700"/>
              <a:ext cx="228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V="1">
              <a:off x="2553494" y="2932906"/>
              <a:ext cx="228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Computer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9FB4-D434-0C4F-BFD7-56CBB2D8846E}" type="datetime1">
              <a:rPr lang="en-US" smtClean="0"/>
              <a:pPr/>
              <a:t>10/5/12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3" name="Group 269"/>
          <p:cNvGrpSpPr/>
          <p:nvPr/>
        </p:nvGrpSpPr>
        <p:grpSpPr>
          <a:xfrm>
            <a:off x="914399" y="3505200"/>
            <a:ext cx="2367431" cy="1828800"/>
            <a:chOff x="914399" y="3505200"/>
            <a:chExt cx="2367431" cy="1828800"/>
          </a:xfrm>
        </p:grpSpPr>
        <p:sp>
          <p:nvSpPr>
            <p:cNvPr id="12" name="Rectangle 11"/>
            <p:cNvSpPr/>
            <p:nvPr/>
          </p:nvSpPr>
          <p:spPr>
            <a:xfrm>
              <a:off x="914400" y="3505200"/>
              <a:ext cx="2362200" cy="2286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25"/>
            <p:cNvGrpSpPr/>
            <p:nvPr/>
          </p:nvGrpSpPr>
          <p:grpSpPr>
            <a:xfrm>
              <a:off x="914399" y="3886200"/>
              <a:ext cx="2362202" cy="685800"/>
              <a:chOff x="1600199" y="3962400"/>
              <a:chExt cx="1600201" cy="685800"/>
            </a:xfrm>
            <a:solidFill>
              <a:srgbClr val="9BBB59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600200" y="4038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00199" y="4495800"/>
                <a:ext cx="1600199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05000" y="4114800"/>
                <a:ext cx="1031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</a:rPr>
                  <a:t>Registers</a:t>
                </a:r>
                <a:endParaRPr lang="en-US" sz="2400" dirty="0">
                  <a:effectLst>
                    <a:glow rad="2540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14400" y="4648200"/>
              <a:ext cx="2367430" cy="685800"/>
              <a:chOff x="4572000" y="3352800"/>
              <a:chExt cx="2367430" cy="685800"/>
            </a:xfrm>
          </p:grpSpPr>
          <p:sp>
            <p:nvSpPr>
              <p:cNvPr id="23" name="Trapezoid 22"/>
              <p:cNvSpPr/>
              <p:nvPr/>
            </p:nvSpPr>
            <p:spPr>
              <a:xfrm flipV="1">
                <a:off x="4572000" y="3429000"/>
                <a:ext cx="2362200" cy="609600"/>
              </a:xfrm>
              <a:prstGeom prst="trapezoid">
                <a:avLst>
                  <a:gd name="adj" fmla="val 25000"/>
                </a:avLst>
              </a:prstGeom>
              <a:solidFill>
                <a:srgbClr val="C0504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72000" y="3352800"/>
                <a:ext cx="2367430" cy="6463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dirty="0" smtClean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Arithmetic &amp; Logic Unit</a:t>
                </a:r>
              </a:p>
              <a:p>
                <a:pPr algn="ctr"/>
                <a:r>
                  <a:rPr lang="en-US" dirty="0" smtClean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(ALU)</a:t>
                </a:r>
                <a:endParaRPr lang="en-US" dirty="0">
                  <a:effectLst>
                    <a:glow rad="152400">
                      <a:schemeClr val="bg1">
                        <a:alpha val="75000"/>
                      </a:schemeClr>
                    </a:glow>
                  </a:effectLst>
                </a:endParaRP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4800600" y="1524000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tx1"/>
                </a:solidFill>
              </a:rPr>
              <a:t>Memory</a:t>
            </a:r>
          </a:p>
        </p:txBody>
      </p:sp>
      <p:grpSp>
        <p:nvGrpSpPr>
          <p:cNvPr id="26" name="Group 272"/>
          <p:cNvGrpSpPr/>
          <p:nvPr/>
        </p:nvGrpSpPr>
        <p:grpSpPr>
          <a:xfrm>
            <a:off x="6705600" y="1676400"/>
            <a:ext cx="1524000" cy="762000"/>
            <a:chOff x="6705600" y="1676400"/>
            <a:chExt cx="1524000" cy="762000"/>
          </a:xfrm>
        </p:grpSpPr>
        <p:sp>
          <p:nvSpPr>
            <p:cNvPr id="51" name="Rectangle 50"/>
            <p:cNvSpPr/>
            <p:nvPr/>
          </p:nvSpPr>
          <p:spPr>
            <a:xfrm>
              <a:off x="7315200" y="16764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Input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10800000">
              <a:off x="6705600" y="19812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73"/>
          <p:cNvGrpSpPr/>
          <p:nvPr/>
        </p:nvGrpSpPr>
        <p:grpSpPr>
          <a:xfrm>
            <a:off x="6705600" y="4800600"/>
            <a:ext cx="1524000" cy="762000"/>
            <a:chOff x="6705600" y="4800600"/>
            <a:chExt cx="1524000" cy="762000"/>
          </a:xfrm>
        </p:grpSpPr>
        <p:sp>
          <p:nvSpPr>
            <p:cNvPr id="55" name="Rectangle 54"/>
            <p:cNvSpPr/>
            <p:nvPr/>
          </p:nvSpPr>
          <p:spPr>
            <a:xfrm>
              <a:off x="7315200" y="48006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chemeClr val="tx1"/>
                  </a:solidFill>
                </a:rPr>
                <a:t>Output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10800000" flipH="1">
              <a:off x="6705600" y="5181600"/>
              <a:ext cx="609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70"/>
          <p:cNvGrpSpPr/>
          <p:nvPr/>
        </p:nvGrpSpPr>
        <p:grpSpPr>
          <a:xfrm>
            <a:off x="4953000" y="1981200"/>
            <a:ext cx="1524000" cy="3429000"/>
            <a:chOff x="4953000" y="1981200"/>
            <a:chExt cx="1524000" cy="3429000"/>
          </a:xfrm>
        </p:grpSpPr>
        <p:grpSp>
          <p:nvGrpSpPr>
            <p:cNvPr id="236" name="Group 74"/>
            <p:cNvGrpSpPr/>
            <p:nvPr/>
          </p:nvGrpSpPr>
          <p:grpSpPr>
            <a:xfrm>
              <a:off x="4953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" name="Group 75"/>
            <p:cNvGrpSpPr/>
            <p:nvPr/>
          </p:nvGrpSpPr>
          <p:grpSpPr>
            <a:xfrm>
              <a:off x="5334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77" name="Rectangle 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6" name="Group 85"/>
            <p:cNvGrpSpPr/>
            <p:nvPr/>
          </p:nvGrpSpPr>
          <p:grpSpPr>
            <a:xfrm>
              <a:off x="5715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6" name="Group 95"/>
            <p:cNvGrpSpPr/>
            <p:nvPr/>
          </p:nvGrpSpPr>
          <p:grpSpPr>
            <a:xfrm>
              <a:off x="6096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7" name="Group 105"/>
            <p:cNvGrpSpPr/>
            <p:nvPr/>
          </p:nvGrpSpPr>
          <p:grpSpPr>
            <a:xfrm>
              <a:off x="4953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8" name="Group 115"/>
            <p:cNvGrpSpPr/>
            <p:nvPr/>
          </p:nvGrpSpPr>
          <p:grpSpPr>
            <a:xfrm>
              <a:off x="5334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17" name="Rectangle 1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9" name="Group 125"/>
            <p:cNvGrpSpPr/>
            <p:nvPr/>
          </p:nvGrpSpPr>
          <p:grpSpPr>
            <a:xfrm>
              <a:off x="5715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0" name="Group 135"/>
            <p:cNvGrpSpPr/>
            <p:nvPr/>
          </p:nvGrpSpPr>
          <p:grpSpPr>
            <a:xfrm>
              <a:off x="6096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37" name="Rectangle 1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1" name="Group 145"/>
            <p:cNvGrpSpPr/>
            <p:nvPr/>
          </p:nvGrpSpPr>
          <p:grpSpPr>
            <a:xfrm>
              <a:off x="4953000" y="3352800"/>
              <a:ext cx="381000" cy="685800"/>
              <a:chOff x="7543800" y="3581400"/>
              <a:chExt cx="2362200" cy="685800"/>
            </a:xfrm>
            <a:solidFill>
              <a:srgbClr val="9BBB59"/>
            </a:solidFill>
          </p:grpSpPr>
          <p:sp>
            <p:nvSpPr>
              <p:cNvPr id="147" name="Rectangle 1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2" name="Group 155"/>
            <p:cNvGrpSpPr/>
            <p:nvPr/>
          </p:nvGrpSpPr>
          <p:grpSpPr>
            <a:xfrm>
              <a:off x="5334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57" name="Rectangle 1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3" name="Group 165"/>
            <p:cNvGrpSpPr/>
            <p:nvPr/>
          </p:nvGrpSpPr>
          <p:grpSpPr>
            <a:xfrm>
              <a:off x="5715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67" name="Rectangle 16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4" name="Group 175"/>
            <p:cNvGrpSpPr/>
            <p:nvPr/>
          </p:nvGrpSpPr>
          <p:grpSpPr>
            <a:xfrm>
              <a:off x="6096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77" name="Rectangle 1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5" name="Group 185"/>
            <p:cNvGrpSpPr/>
            <p:nvPr/>
          </p:nvGrpSpPr>
          <p:grpSpPr>
            <a:xfrm>
              <a:off x="4953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87" name="Rectangle 1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8" name="Group 195"/>
            <p:cNvGrpSpPr/>
            <p:nvPr/>
          </p:nvGrpSpPr>
          <p:grpSpPr>
            <a:xfrm>
              <a:off x="5334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97" name="Rectangle 1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9" name="Group 205"/>
            <p:cNvGrpSpPr/>
            <p:nvPr/>
          </p:nvGrpSpPr>
          <p:grpSpPr>
            <a:xfrm>
              <a:off x="5715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07" name="Rectangle 2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0" name="Group 215"/>
            <p:cNvGrpSpPr/>
            <p:nvPr/>
          </p:nvGrpSpPr>
          <p:grpSpPr>
            <a:xfrm>
              <a:off x="6096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17" name="Rectangle 2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1" name="Group 225"/>
            <p:cNvGrpSpPr/>
            <p:nvPr/>
          </p:nvGrpSpPr>
          <p:grpSpPr>
            <a:xfrm>
              <a:off x="4953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27" name="Rectangle 2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2" name="Group 235"/>
            <p:cNvGrpSpPr/>
            <p:nvPr/>
          </p:nvGrpSpPr>
          <p:grpSpPr>
            <a:xfrm>
              <a:off x="5334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37" name="Rectangle 2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5" name="Group 245"/>
            <p:cNvGrpSpPr/>
            <p:nvPr/>
          </p:nvGrpSpPr>
          <p:grpSpPr>
            <a:xfrm>
              <a:off x="5715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47" name="Rectangle 2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6" name="Group 255"/>
            <p:cNvGrpSpPr/>
            <p:nvPr/>
          </p:nvGrpSpPr>
          <p:grpSpPr>
            <a:xfrm>
              <a:off x="6096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57" name="Rectangle 2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181600" y="33528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effectLst>
                    <a:glow rad="228600">
                      <a:schemeClr val="bg1">
                        <a:alpha val="75000"/>
                      </a:schemeClr>
                    </a:glow>
                  </a:effectLst>
                </a:rPr>
                <a:t>Bytes</a:t>
              </a:r>
              <a:endParaRPr lang="en-US" sz="2400" dirty="0">
                <a:effectLst>
                  <a:glow rad="228600">
                    <a:schemeClr val="bg1">
                      <a:alpha val="75000"/>
                    </a:schemeClr>
                  </a:glow>
                </a:effectLst>
              </a:endParaRPr>
            </a:p>
          </p:txBody>
        </p:sp>
      </p:grpSp>
      <p:grpSp>
        <p:nvGrpSpPr>
          <p:cNvPr id="287" name="Group 279"/>
          <p:cNvGrpSpPr/>
          <p:nvPr/>
        </p:nvGrpSpPr>
        <p:grpSpPr>
          <a:xfrm>
            <a:off x="2743200" y="1828800"/>
            <a:ext cx="2854568" cy="4560332"/>
            <a:chOff x="2743200" y="1828800"/>
            <a:chExt cx="2854568" cy="4560332"/>
          </a:xfrm>
        </p:grpSpPr>
        <p:grpSp>
          <p:nvGrpSpPr>
            <p:cNvPr id="32" name="Group 271"/>
            <p:cNvGrpSpPr/>
            <p:nvPr/>
          </p:nvGrpSpPr>
          <p:grpSpPr>
            <a:xfrm>
              <a:off x="3429000" y="1828800"/>
              <a:ext cx="1415937" cy="3465731"/>
              <a:chOff x="3429000" y="1828800"/>
              <a:chExt cx="1415937" cy="3465731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3429000" y="2514600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endCxn id="30" idx="1"/>
              </p:cNvCxnSpPr>
              <p:nvPr/>
            </p:nvCxnSpPr>
            <p:spPr>
              <a:xfrm>
                <a:off x="3429000" y="3581400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3429000" y="4535269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10800000">
                <a:off x="3429000" y="4725988"/>
                <a:ext cx="1371600" cy="1588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581400" y="1828800"/>
                <a:ext cx="12635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Enable?</a:t>
                </a:r>
              </a:p>
              <a:p>
                <a:r>
                  <a:rPr lang="en-US" dirty="0" smtClean="0"/>
                  <a:t>Read/Write</a:t>
                </a:r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657600" y="3276600"/>
                <a:ext cx="933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Address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733800" y="3925669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Write Data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810000" y="4648200"/>
                <a:ext cx="6857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ReadData</a:t>
                </a:r>
                <a:endParaRPr lang="en-US" dirty="0"/>
              </a:p>
            </p:txBody>
          </p:sp>
        </p:grpSp>
        <p:grpSp>
          <p:nvGrpSpPr>
            <p:cNvPr id="33" name="Group 278"/>
            <p:cNvGrpSpPr/>
            <p:nvPr/>
          </p:nvGrpSpPr>
          <p:grpSpPr>
            <a:xfrm>
              <a:off x="2743200" y="5715000"/>
              <a:ext cx="2854568" cy="674132"/>
              <a:chOff x="2819400" y="5791200"/>
              <a:chExt cx="2854568" cy="674132"/>
            </a:xfrm>
          </p:grpSpPr>
          <p:sp>
            <p:nvSpPr>
              <p:cNvPr id="276" name="Left Brace 275"/>
              <p:cNvSpPr/>
              <p:nvPr/>
            </p:nvSpPr>
            <p:spPr>
              <a:xfrm rot="16200000">
                <a:off x="4114800" y="5410200"/>
                <a:ext cx="381000" cy="1143000"/>
              </a:xfrm>
              <a:prstGeom prst="leftBrac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2819400" y="6096000"/>
                <a:ext cx="2854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Processor-Memory Interface</a:t>
                </a:r>
                <a:endParaRPr lang="en-US" dirty="0"/>
              </a:p>
            </p:txBody>
          </p:sp>
        </p:grpSp>
      </p:grpSp>
      <p:grpSp>
        <p:nvGrpSpPr>
          <p:cNvPr id="34" name="Group 284"/>
          <p:cNvGrpSpPr/>
          <p:nvPr/>
        </p:nvGrpSpPr>
        <p:grpSpPr>
          <a:xfrm>
            <a:off x="6324600" y="5791200"/>
            <a:ext cx="2339102" cy="674132"/>
            <a:chOff x="6324600" y="5791200"/>
            <a:chExt cx="2339102" cy="674132"/>
          </a:xfrm>
        </p:grpSpPr>
        <p:sp>
          <p:nvSpPr>
            <p:cNvPr id="283" name="Left Brace 282"/>
            <p:cNvSpPr/>
            <p:nvPr/>
          </p:nvSpPr>
          <p:spPr>
            <a:xfrm rot="16200000">
              <a:off x="6934200" y="5410200"/>
              <a:ext cx="381000" cy="1143000"/>
            </a:xfrm>
            <a:prstGeom prst="leftBrac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6324600" y="6096000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I/O-Memory Interfaces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Spatial/Temporal Locality</a:t>
            </a:r>
          </a:p>
          <a:p>
            <a:r>
              <a:rPr lang="en-US" dirty="0" smtClean="0"/>
              <a:t>Instruction versus Data</a:t>
            </a:r>
          </a:p>
          <a:p>
            <a:r>
              <a:rPr lang="en-US" dirty="0" smtClean="0"/>
              <a:t>Block size, capacity</a:t>
            </a:r>
          </a:p>
          <a:p>
            <a:r>
              <a:rPr lang="en-US" dirty="0" smtClean="0"/>
              <a:t>Direct-Mapped cache</a:t>
            </a:r>
          </a:p>
          <a:p>
            <a:r>
              <a:rPr lang="en-US" dirty="0" smtClean="0"/>
              <a:t>3 C’s</a:t>
            </a:r>
          </a:p>
          <a:p>
            <a:r>
              <a:rPr lang="en-US" dirty="0" smtClean="0"/>
              <a:t>Cache-aware performance programming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F16E-C9E7-C648-BC52-50D29674886B}" type="datetime1">
              <a:rPr lang="en-US" smtClean="0"/>
              <a:t>10/5/12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SIMD/MIMD/MISD/SISD</a:t>
            </a:r>
          </a:p>
          <a:p>
            <a:r>
              <a:rPr lang="en-US" dirty="0" smtClean="0"/>
              <a:t>Amdahl’s Law</a:t>
            </a:r>
          </a:p>
          <a:p>
            <a:r>
              <a:rPr lang="en-US" dirty="0" smtClean="0"/>
              <a:t>Strong </a:t>
            </a:r>
            <a:r>
              <a:rPr lang="en-US" dirty="0" err="1" smtClean="0"/>
              <a:t>vs</a:t>
            </a:r>
            <a:r>
              <a:rPr lang="en-US" dirty="0" smtClean="0"/>
              <a:t> weak scaling</a:t>
            </a:r>
          </a:p>
          <a:p>
            <a:r>
              <a:rPr lang="en-US" dirty="0" smtClean="0"/>
              <a:t>Data-Parallel execution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8C4A-2A5B-A549-8058-0E79F5717DBA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Intel </a:t>
            </a:r>
            <a:r>
              <a:rPr lang="en-US" dirty="0" smtClean="0"/>
              <a:t>SSE SIMD Instructions</a:t>
            </a:r>
          </a:p>
          <a:p>
            <a:pPr lvl="1"/>
            <a:r>
              <a:rPr lang="en-US" dirty="0" smtClean="0"/>
              <a:t>One instruction fetch that operates on multiple operands simultaneously</a:t>
            </a:r>
          </a:p>
          <a:p>
            <a:pPr lvl="1"/>
            <a:r>
              <a:rPr lang="en-US" dirty="0" smtClean="0"/>
              <a:t>128</a:t>
            </a:r>
            <a:r>
              <a:rPr lang="en-US" dirty="0" smtClean="0"/>
              <a:t>-</a:t>
            </a:r>
            <a:r>
              <a:rPr lang="en-US" dirty="0" smtClean="0"/>
              <a:t>bit </a:t>
            </a:r>
            <a:r>
              <a:rPr lang="en-US" dirty="0" smtClean="0"/>
              <a:t>XMM registers</a:t>
            </a:r>
          </a:p>
          <a:p>
            <a:r>
              <a:rPr lang="en-US" dirty="0" smtClean="0"/>
              <a:t>SSE Instructions in C</a:t>
            </a:r>
          </a:p>
          <a:p>
            <a:pPr lvl="1"/>
            <a:r>
              <a:rPr lang="en-US" dirty="0" smtClean="0"/>
              <a:t>Embed the SSE machine instructions directly into C programs through use of intrinsics</a:t>
            </a:r>
          </a:p>
          <a:p>
            <a:pPr lvl="1"/>
            <a:r>
              <a:rPr lang="en-US" dirty="0" smtClean="0"/>
              <a:t>Achieve efficiency beyond that of optimizing compiler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E164-6495-9B4B-AC0F-B7E88FFAA1A6}" type="datetime1">
              <a:rPr lang="en-US" smtClean="0"/>
              <a:t>10/5/12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D550948-C2F8-4E4B-9962-147457D2B4E0}" type="datetime1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10/5/12</a:t>
            </a:fld>
            <a:endParaRPr lang="en-US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Fall 2012 -- Lecture #18</a:t>
            </a:r>
            <a:endParaRPr lang="en-US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93A80F-4B8E-9E40-9C06-9FE3F3AD23B2}" type="slidenum">
              <a:rPr lang="en-US"/>
              <a:pPr/>
              <a:t>5</a:t>
            </a:fld>
            <a:endParaRPr lang="en-US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XMM Registers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105400"/>
            <a:ext cx="8382000" cy="159173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Architecture extended with eight 128-bit data registers: XMM registers</a:t>
            </a:r>
            <a:endParaRPr lang="en-US" sz="2800" dirty="0" smtClean="0"/>
          </a:p>
          <a:p>
            <a:pPr lvl="1"/>
            <a:r>
              <a:rPr lang="en-US" sz="2400" dirty="0" smtClean="0"/>
              <a:t>x</a:t>
            </a:r>
            <a:r>
              <a:rPr lang="en-US" sz="2400" dirty="0" smtClean="0"/>
              <a:t>86 </a:t>
            </a:r>
            <a:r>
              <a:rPr lang="en-US" sz="2400" dirty="0" smtClean="0"/>
              <a:t>64</a:t>
            </a:r>
            <a:r>
              <a:rPr lang="en-US" sz="2400" dirty="0" smtClean="0"/>
              <a:t>-bit address </a:t>
            </a:r>
            <a:r>
              <a:rPr lang="en-US" sz="2400" dirty="0" smtClean="0"/>
              <a:t>architecture adds 8 additional registers </a:t>
            </a:r>
            <a:r>
              <a:rPr lang="en-US" sz="2400" dirty="0" smtClean="0"/>
              <a:t>(XMM8 – XMM15)</a:t>
            </a:r>
            <a:endParaRPr lang="en-US" sz="2400" dirty="0" smtClean="0"/>
          </a:p>
          <a:p>
            <a:pPr eaLnBrk="1" hangingPunct="1"/>
            <a:endParaRPr lang="en-US" dirty="0"/>
          </a:p>
        </p:txBody>
      </p:sp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393044" cy="399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 Architecture SSE2+</a:t>
            </a:r>
            <a:br>
              <a:rPr lang="en-US" dirty="0" smtClean="0"/>
            </a:br>
            <a:r>
              <a:rPr lang="en-US" dirty="0" smtClean="0"/>
              <a:t>128-Bit SIMD Data Types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D0945-314C-714E-9AD8-87716E02FE65}" type="datetime1">
              <a:rPr lang="en-US" smtClean="0"/>
              <a:t>10/5/12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E40A-D501-724E-80F8-8656EEF3717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" y="3106293"/>
            <a:ext cx="8366125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21736" y="6268106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33029" y="5515120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4322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08254" y="5515120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19548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56410" y="5515120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67705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18686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16 15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30771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48 47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42856" y="4772978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80 79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60869" y="4772978"/>
            <a:ext cx="93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122 121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32098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07324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55481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06462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16 15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18547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48 47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830632" y="3949443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80 79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48645" y="3949443"/>
            <a:ext cx="93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122 121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70630" y="3906448"/>
            <a:ext cx="13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/ 128 bits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466036" y="4714815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/ 128 bits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61442" y="5523182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/ 128 bits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460337" y="6289679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/ 128 bits</a:t>
            </a:r>
            <a:endParaRPr lang="en-US" dirty="0"/>
          </a:p>
        </p:txBody>
      </p:sp>
      <p:sp>
        <p:nvSpPr>
          <p:cNvPr id="38" name="Content Placeholder 11"/>
          <p:cNvSpPr>
            <a:spLocks noGrp="1"/>
          </p:cNvSpPr>
          <p:nvPr>
            <p:ph idx="1"/>
          </p:nvPr>
        </p:nvSpPr>
        <p:spPr>
          <a:xfrm>
            <a:off x="341751" y="1678219"/>
            <a:ext cx="8466667" cy="15917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Note: in Intel Architecture (unlike MIPS) a word is 16 bits</a:t>
            </a:r>
          </a:p>
          <a:p>
            <a:pPr lvl="1"/>
            <a:r>
              <a:rPr lang="en-US" dirty="0" smtClean="0"/>
              <a:t>Single-precision FP: Double word (32 bits)</a:t>
            </a:r>
          </a:p>
          <a:p>
            <a:pPr lvl="1"/>
            <a:r>
              <a:rPr lang="en-US" dirty="0" smtClean="0"/>
              <a:t>Double-precision FP: Quad word (64 bits)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083E-1C5F-9D43-B783-A6638D307561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093" y="1676400"/>
            <a:ext cx="5886907" cy="4419600"/>
          </a:xfrm>
          <a:prstGeom prst="rect">
            <a:avLst/>
          </a:prstGeom>
        </p:spPr>
      </p:pic>
      <p:pic>
        <p:nvPicPr>
          <p:cNvPr id="8" name="Picture 7" descr="tx2sim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4695238" cy="584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First SIMD Extensions:</a:t>
            </a:r>
            <a:br>
              <a:rPr lang="en-US" dirty="0" smtClean="0"/>
            </a:br>
            <a:r>
              <a:rPr lang="en-US" dirty="0" smtClean="0"/>
              <a:t>MIT Lincoln Labs TX-2, 1957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SSE/SSE2 Floating Point Instructions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28700" y="4152900"/>
            <a:ext cx="6972300" cy="238759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err="1" smtClean="0"/>
              <a:t>xmm</a:t>
            </a:r>
            <a:r>
              <a:rPr lang="en-US" dirty="0" smtClean="0"/>
              <a:t>: one operand is a 128-bit SSE2 register</a:t>
            </a:r>
          </a:p>
          <a:p>
            <a:pPr>
              <a:buNone/>
            </a:pPr>
            <a:r>
              <a:rPr lang="en-US" dirty="0" err="1" smtClean="0"/>
              <a:t>mem/xmm</a:t>
            </a:r>
            <a:r>
              <a:rPr lang="en-US" dirty="0" smtClean="0"/>
              <a:t>: other operand is in memory or an SSE2 register</a:t>
            </a:r>
          </a:p>
          <a:p>
            <a:pPr>
              <a:buNone/>
            </a:pPr>
            <a:r>
              <a:rPr lang="en-US" dirty="0" smtClean="0"/>
              <a:t>{SS} Scalar Single precision FP: one 32-bit operand in a 128-bit register</a:t>
            </a:r>
          </a:p>
          <a:p>
            <a:pPr>
              <a:buNone/>
            </a:pPr>
            <a:r>
              <a:rPr lang="en-US" dirty="0" smtClean="0"/>
              <a:t>{PS} Packed Single precision FP: four 32-bit operands in a 128-bit register</a:t>
            </a:r>
          </a:p>
          <a:p>
            <a:pPr>
              <a:buNone/>
            </a:pPr>
            <a:r>
              <a:rPr lang="en-US" dirty="0" smtClean="0"/>
              <a:t>{SD} Scalar Double precision FP: one 64-bit operand in a 128-bit register</a:t>
            </a:r>
          </a:p>
          <a:p>
            <a:pPr>
              <a:buNone/>
            </a:pPr>
            <a:r>
              <a:rPr lang="en-US" dirty="0" smtClean="0"/>
              <a:t>{PD} Packed Double precision FP, or two 64-bit operands in a 128-bit register</a:t>
            </a:r>
          </a:p>
          <a:p>
            <a:pPr>
              <a:buNone/>
            </a:pPr>
            <a:r>
              <a:rPr lang="en-US" dirty="0" smtClean="0"/>
              <a:t>{A} 128-bit operand is aligned in memory</a:t>
            </a:r>
          </a:p>
          <a:p>
            <a:pPr>
              <a:buNone/>
            </a:pPr>
            <a:r>
              <a:rPr lang="en-US" dirty="0" smtClean="0"/>
              <a:t>{U} means the 128-bit operand is unaligned in memory </a:t>
            </a:r>
          </a:p>
          <a:p>
            <a:pPr>
              <a:buNone/>
            </a:pPr>
            <a:r>
              <a:rPr lang="en-US" dirty="0" smtClean="0"/>
              <a:t>{H} means move the high half of the 128-bit operand</a:t>
            </a:r>
          </a:p>
          <a:p>
            <a:pPr>
              <a:buNone/>
            </a:pPr>
            <a:r>
              <a:rPr lang="en-US" dirty="0" smtClean="0"/>
              <a:t>{L} means move the low half of the 128-bit operand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EEE6-07F0-2B43-B36E-BFDD14BBF53F}" type="datetime1">
              <a:rPr lang="en-US" smtClean="0"/>
              <a:t>10/5/12</a:t>
            </a:fld>
            <a:endParaRPr lang="en-US"/>
          </a:p>
        </p:txBody>
      </p:sp>
      <p:sp>
        <p:nvSpPr>
          <p:cNvPr id="604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Fall 2012 -- Lecture #18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0420" name="Picture 4" descr="f03-22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1126068"/>
            <a:ext cx="7099300" cy="309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5944" y="1448484"/>
            <a:ext cx="93407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Move does both load and store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Add Two </a:t>
            </a:r>
            <a:r>
              <a:rPr lang="en-US" dirty="0" smtClean="0"/>
              <a:t>Single-Precision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Floating-Point </a:t>
            </a:r>
            <a:r>
              <a:rPr lang="en-US" dirty="0" smtClean="0"/>
              <a:t>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0257" cy="47328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cs typeface="Courier"/>
              </a:rPr>
              <a:t>Computation to be performed:</a:t>
            </a:r>
          </a:p>
          <a:p>
            <a:pPr>
              <a:buNone/>
            </a:pPr>
            <a:endParaRPr lang="en-US" sz="2400" dirty="0" smtClean="0">
              <a:cs typeface="Courier"/>
            </a:endParaRP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vec_res.x</a:t>
            </a:r>
            <a:r>
              <a:rPr lang="en-US" sz="1600" dirty="0" smtClean="0">
                <a:latin typeface="Courier"/>
                <a:cs typeface="Courier"/>
              </a:rPr>
              <a:t> = v1.x + v2.x;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vec_res.y</a:t>
            </a:r>
            <a:r>
              <a:rPr lang="en-US" sz="1600" dirty="0" smtClean="0">
                <a:latin typeface="Courier"/>
                <a:cs typeface="Courier"/>
              </a:rPr>
              <a:t> = v1.y + v2.y;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vec_res.z</a:t>
            </a:r>
            <a:r>
              <a:rPr lang="en-US" sz="1600" dirty="0" smtClean="0">
                <a:latin typeface="Courier"/>
                <a:cs typeface="Courier"/>
              </a:rPr>
              <a:t> = v1.z + v2.z;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</a:t>
            </a:r>
            <a:r>
              <a:rPr lang="en-US" sz="1600" dirty="0" err="1" smtClean="0">
                <a:latin typeface="Courier"/>
                <a:cs typeface="Courier"/>
              </a:rPr>
              <a:t>vec_res.w</a:t>
            </a:r>
            <a:r>
              <a:rPr lang="en-US" sz="1600" dirty="0" smtClean="0">
                <a:latin typeface="Courier"/>
                <a:cs typeface="Courier"/>
              </a:rPr>
              <a:t> = v1.w + v2.w;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400" dirty="0" smtClean="0">
                <a:cs typeface="Courier"/>
              </a:rPr>
              <a:t>SSE Instruction Sequence:</a:t>
            </a:r>
          </a:p>
          <a:p>
            <a:pPr>
              <a:buNone/>
            </a:pPr>
            <a:r>
              <a:rPr lang="en-US" sz="2400" dirty="0" smtClean="0"/>
              <a:t>(Note: Destination on the right in x86 assembly)</a:t>
            </a:r>
            <a:endParaRPr lang="en-US" sz="2400" dirty="0" smtClean="0">
              <a:cs typeface="Courier"/>
            </a:endParaRP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movaps</a:t>
            </a:r>
            <a:r>
              <a:rPr lang="en-US" sz="1600" dirty="0" smtClean="0">
                <a:latin typeface="Courier"/>
                <a:cs typeface="Courier"/>
              </a:rPr>
              <a:t> address-of-v1, %xmm0 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			// v1.w | v1.z | v1.y | v1.x -&gt; xmm0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addps</a:t>
            </a:r>
            <a:r>
              <a:rPr lang="en-US" sz="1600" dirty="0" smtClean="0">
                <a:latin typeface="Courier"/>
                <a:cs typeface="Courier"/>
              </a:rPr>
              <a:t> address-of-v2, %xmm0  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				// v1.w+v2.w | v1.z+v2.z | v1.y+v2.y | v1.x+v2.x -&gt; xmm0              </a:t>
            </a:r>
          </a:p>
          <a:p>
            <a:pPr>
              <a:buNone/>
            </a:pPr>
            <a:r>
              <a:rPr lang="en-US" sz="1600" dirty="0" err="1" smtClean="0">
                <a:latin typeface="Courier"/>
                <a:cs typeface="Courier"/>
              </a:rPr>
              <a:t>movaps</a:t>
            </a:r>
            <a:r>
              <a:rPr lang="en-US" sz="1600" dirty="0" smtClean="0">
                <a:latin typeface="Courier"/>
                <a:cs typeface="Courier"/>
              </a:rPr>
              <a:t> %xmm0, address-of-</a:t>
            </a:r>
            <a:r>
              <a:rPr lang="en-US" sz="1600" dirty="0" err="1" smtClean="0">
                <a:latin typeface="Courier"/>
                <a:cs typeface="Courier"/>
              </a:rPr>
              <a:t>vec_res</a:t>
            </a: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FC6D-B767-3C47-B743-FDEC9CFE31D4}" type="datetime1">
              <a:rPr lang="en-US" smtClean="0"/>
              <a:t>10/5/12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0" name="Group 13"/>
          <p:cNvGrpSpPr/>
          <p:nvPr/>
        </p:nvGrpSpPr>
        <p:grpSpPr>
          <a:xfrm>
            <a:off x="3516766" y="2561496"/>
            <a:ext cx="5627233" cy="2420220"/>
            <a:chOff x="3740061" y="2561496"/>
            <a:chExt cx="5403939" cy="2184409"/>
          </a:xfrm>
        </p:grpSpPr>
        <p:sp>
          <p:nvSpPr>
            <p:cNvPr id="7" name="TextBox 6"/>
            <p:cNvSpPr txBox="1"/>
            <p:nvPr/>
          </p:nvSpPr>
          <p:spPr>
            <a:xfrm>
              <a:off x="4546806" y="2561496"/>
              <a:ext cx="4597194" cy="583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mov</a:t>
              </a:r>
              <a:r>
                <a:rPr lang="en-US" dirty="0" smtClean="0"/>
                <a:t>   a  </a:t>
              </a:r>
              <a:r>
                <a:rPr lang="en-US" dirty="0" err="1" smtClean="0"/>
                <a:t>ps</a:t>
              </a:r>
              <a:r>
                <a:rPr lang="en-US" dirty="0" smtClean="0"/>
                <a:t> :  </a:t>
              </a:r>
              <a:r>
                <a:rPr lang="en-US" b="1" dirty="0" smtClean="0"/>
                <a:t>mov</a:t>
              </a:r>
              <a:r>
                <a:rPr lang="en-US" dirty="0" smtClean="0"/>
                <a:t>e from </a:t>
              </a:r>
              <a:r>
                <a:rPr lang="en-US" dirty="0" err="1" smtClean="0"/>
                <a:t>mem</a:t>
              </a:r>
              <a:r>
                <a:rPr lang="en-US" dirty="0" smtClean="0"/>
                <a:t> to XMM register,</a:t>
              </a:r>
              <a:br>
                <a:rPr lang="en-US" dirty="0" smtClean="0"/>
              </a:br>
              <a:r>
                <a:rPr lang="en-US" dirty="0" smtClean="0"/>
                <a:t>memory </a:t>
              </a:r>
              <a:r>
                <a:rPr lang="en-US" b="1" dirty="0" smtClean="0"/>
                <a:t>a</a:t>
              </a:r>
              <a:r>
                <a:rPr lang="en-US" dirty="0" smtClean="0"/>
                <a:t>ligned, </a:t>
              </a:r>
              <a:r>
                <a:rPr lang="en-US" b="1" dirty="0" smtClean="0"/>
                <a:t>p</a:t>
              </a:r>
              <a:r>
                <a:rPr lang="en-US" dirty="0" smtClean="0"/>
                <a:t>acked </a:t>
              </a:r>
              <a:r>
                <a:rPr lang="en-US" b="1" dirty="0" smtClean="0"/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7" idx="1"/>
            </p:cNvCxnSpPr>
            <p:nvPr/>
          </p:nvCxnSpPr>
          <p:spPr>
            <a:xfrm rot="10800000" flipV="1">
              <a:off x="3740061" y="2853175"/>
              <a:ext cx="806745" cy="189273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4"/>
          <p:cNvGrpSpPr/>
          <p:nvPr/>
        </p:nvGrpSpPr>
        <p:grpSpPr>
          <a:xfrm>
            <a:off x="3556000" y="3239745"/>
            <a:ext cx="4898095" cy="2297456"/>
            <a:chOff x="3556000" y="3239745"/>
            <a:chExt cx="4898095" cy="2297456"/>
          </a:xfrm>
        </p:grpSpPr>
        <p:sp>
          <p:nvSpPr>
            <p:cNvPr id="8" name="TextBox 7"/>
            <p:cNvSpPr txBox="1"/>
            <p:nvPr/>
          </p:nvSpPr>
          <p:spPr>
            <a:xfrm>
              <a:off x="4362748" y="3239745"/>
              <a:ext cx="40913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add  </a:t>
              </a:r>
              <a:r>
                <a:rPr lang="en-US" dirty="0" err="1" smtClean="0"/>
                <a:t>ps</a:t>
              </a:r>
              <a:r>
                <a:rPr lang="en-US" dirty="0" smtClean="0"/>
                <a:t> :  </a:t>
              </a:r>
              <a:r>
                <a:rPr lang="en-US" b="1" dirty="0" smtClean="0"/>
                <a:t>add </a:t>
              </a:r>
              <a:r>
                <a:rPr lang="en-US" dirty="0" smtClean="0"/>
                <a:t>from </a:t>
              </a:r>
              <a:r>
                <a:rPr lang="en-US" dirty="0" err="1" smtClean="0"/>
                <a:t>mem</a:t>
              </a:r>
              <a:r>
                <a:rPr lang="en-US" dirty="0" smtClean="0"/>
                <a:t> to XMM register,</a:t>
              </a:r>
              <a:br>
                <a:rPr lang="en-US" dirty="0" smtClean="0"/>
              </a:br>
              <a:r>
                <a:rPr lang="en-US" b="1" dirty="0" smtClean="0"/>
                <a:t>p</a:t>
              </a:r>
              <a:r>
                <a:rPr lang="en-US" dirty="0" smtClean="0"/>
                <a:t>acked </a:t>
              </a:r>
              <a:r>
                <a:rPr lang="en-US" b="1" dirty="0" smtClean="0"/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10800000" flipV="1">
              <a:off x="3556000" y="3675957"/>
              <a:ext cx="806748" cy="186124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5"/>
          <p:cNvGrpSpPr/>
          <p:nvPr/>
        </p:nvGrpSpPr>
        <p:grpSpPr>
          <a:xfrm>
            <a:off x="3606800" y="3866020"/>
            <a:ext cx="5311890" cy="2280780"/>
            <a:chOff x="3606800" y="3866020"/>
            <a:chExt cx="5311890" cy="2280780"/>
          </a:xfrm>
        </p:grpSpPr>
        <p:sp>
          <p:nvSpPr>
            <p:cNvPr id="9" name="TextBox 8"/>
            <p:cNvSpPr txBox="1"/>
            <p:nvPr/>
          </p:nvSpPr>
          <p:spPr>
            <a:xfrm>
              <a:off x="4362748" y="3866020"/>
              <a:ext cx="45559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mov</a:t>
              </a:r>
              <a:r>
                <a:rPr lang="en-US" dirty="0" smtClean="0"/>
                <a:t>  a  </a:t>
              </a:r>
              <a:r>
                <a:rPr lang="en-US" dirty="0" err="1" smtClean="0"/>
                <a:t>ps</a:t>
              </a:r>
              <a:r>
                <a:rPr lang="en-US" dirty="0" smtClean="0"/>
                <a:t> :  </a:t>
              </a:r>
              <a:r>
                <a:rPr lang="en-US" b="1" dirty="0" smtClean="0"/>
                <a:t>mov</a:t>
              </a:r>
              <a:r>
                <a:rPr lang="en-US" dirty="0" smtClean="0"/>
                <a:t>e from XMM register to </a:t>
              </a:r>
              <a:r>
                <a:rPr lang="en-US" dirty="0" err="1" smtClean="0"/>
                <a:t>mem</a:t>
              </a:r>
              <a:r>
                <a:rPr lang="en-US" dirty="0" smtClean="0"/>
                <a:t>, </a:t>
              </a:r>
              <a:br>
                <a:rPr lang="en-US" dirty="0" smtClean="0"/>
              </a:br>
              <a:r>
                <a:rPr lang="en-US" dirty="0" smtClean="0"/>
                <a:t>memory </a:t>
              </a:r>
              <a:r>
                <a:rPr lang="en-US" b="1" dirty="0" smtClean="0"/>
                <a:t>a</a:t>
              </a:r>
              <a:r>
                <a:rPr lang="en-US" dirty="0" smtClean="0"/>
                <a:t>ligned, </a:t>
              </a:r>
              <a:r>
                <a:rPr lang="en-US" b="1" dirty="0" smtClean="0"/>
                <a:t>p</a:t>
              </a:r>
              <a:r>
                <a:rPr lang="en-US" dirty="0" smtClean="0"/>
                <a:t>acked </a:t>
              </a:r>
              <a:r>
                <a:rPr lang="en-US" b="1" dirty="0" smtClean="0"/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 flipV="1">
              <a:off x="3606800" y="4285556"/>
              <a:ext cx="806748" cy="186124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13514</TotalTime>
  <Words>3999</Words>
  <Application>Microsoft Macintosh PowerPoint</Application>
  <PresentationFormat>On-screen Show (4:3)</PresentationFormat>
  <Paragraphs>722</Paragraphs>
  <Slides>43</Slides>
  <Notes>11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Image</vt:lpstr>
      <vt:lpstr>CS 61C:  Great Ideas in Computer Architecture  SIMD II</vt:lpstr>
      <vt:lpstr>Review</vt:lpstr>
      <vt:lpstr>Intel SIMD Instructions</vt:lpstr>
      <vt:lpstr>Intel SIMD Extensions</vt:lpstr>
      <vt:lpstr>XMM Registers</vt:lpstr>
      <vt:lpstr>Intel Architecture SSE2+ 128-Bit SIMD Data Types</vt:lpstr>
      <vt:lpstr>First SIMD Extensions: MIT Lincoln Labs TX-2, 1957</vt:lpstr>
      <vt:lpstr>SSE/SSE2 Floating Point Instructions</vt:lpstr>
      <vt:lpstr>Example: Add Two Single-Precision Floating-Point Vectors</vt:lpstr>
      <vt:lpstr>Packed and Scalar Double-Precision Floating-Point Operations </vt:lpstr>
      <vt:lpstr>Intel SSE Intrinsics</vt:lpstr>
      <vt:lpstr>Example SSE Intrinsics</vt:lpstr>
      <vt:lpstr>Example: 2 x 2 Matrix Multiply</vt:lpstr>
      <vt:lpstr>Example: 2 x 2 Matrix Multiply</vt:lpstr>
      <vt:lpstr>Example: 2 x 2 Matrix Multiply</vt:lpstr>
      <vt:lpstr>Example: 2 x 2 Matrix Multiply</vt:lpstr>
      <vt:lpstr>Example: 2 x 2 Matrix Multiply</vt:lpstr>
      <vt:lpstr>Example: 2 x 2 Matrix Multiply</vt:lpstr>
      <vt:lpstr>Example: 2 x 2 Matrix Multiply</vt:lpstr>
      <vt:lpstr>Live Example: 2 x 2 Matrix Multiply</vt:lpstr>
      <vt:lpstr>Example: 2 x 2 Matrix Multiply (Part 1 of 2)</vt:lpstr>
      <vt:lpstr>Example: 2 x 2 Matrix Multiply (Part 2 of 2)</vt:lpstr>
      <vt:lpstr>Inner loop from gcc –O -S</vt:lpstr>
      <vt:lpstr>Performance-Driven ISA Extensions</vt:lpstr>
      <vt:lpstr>Administrivia</vt:lpstr>
      <vt:lpstr>Midterm Room Assignment by Login</vt:lpstr>
      <vt:lpstr>Midterm Review</vt:lpstr>
      <vt:lpstr>New-School Machine Structures (It’s a bit more complicated!)</vt:lpstr>
      <vt:lpstr>6 Great Ideas in Computer Architecture</vt:lpstr>
      <vt:lpstr>Great Idea #1: Levels of Representation/Interpretation</vt:lpstr>
      <vt:lpstr>#2: Moore’s Law</vt:lpstr>
      <vt:lpstr>Great Idea #3: Principle of Locality/ Memory Hierarchy</vt:lpstr>
      <vt:lpstr>Great Idea #4: Parallelism</vt:lpstr>
      <vt:lpstr>Great Idea #5: Performance Measurement and Improvement</vt:lpstr>
      <vt:lpstr>Great Idea #6:  Dependability via Redundancy</vt:lpstr>
      <vt:lpstr>Warehouse-Scale Computers</vt:lpstr>
      <vt:lpstr>C Language and Compilation</vt:lpstr>
      <vt:lpstr>MIPS Instruction Set</vt:lpstr>
      <vt:lpstr>Everything is a Number</vt:lpstr>
      <vt:lpstr>Components of a Computer</vt:lpstr>
      <vt:lpstr>Caches</vt:lpstr>
      <vt:lpstr>Parallelism</vt:lpstr>
      <vt:lpstr>…in Conclusion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Krste Asanovic</cp:lastModifiedBy>
  <cp:revision>193</cp:revision>
  <cp:lastPrinted>2011-03-03T16:36:14Z</cp:lastPrinted>
  <dcterms:created xsi:type="dcterms:W3CDTF">2012-10-05T06:37:14Z</dcterms:created>
  <dcterms:modified xsi:type="dcterms:W3CDTF">2012-10-05T08:58:01Z</dcterms:modified>
</cp:coreProperties>
</file>