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handoutMasterIdLst>
    <p:handoutMasterId r:id="rId86"/>
  </p:handoutMasterIdLst>
  <p:sldIdLst>
    <p:sldId id="415" r:id="rId2"/>
    <p:sldId id="486" r:id="rId3"/>
    <p:sldId id="487" r:id="rId4"/>
    <p:sldId id="489" r:id="rId5"/>
    <p:sldId id="488" r:id="rId6"/>
    <p:sldId id="490" r:id="rId7"/>
    <p:sldId id="491" r:id="rId8"/>
    <p:sldId id="371" r:id="rId9"/>
    <p:sldId id="273" r:id="rId10"/>
    <p:sldId id="477" r:id="rId11"/>
    <p:sldId id="350" r:id="rId12"/>
    <p:sldId id="351" r:id="rId13"/>
    <p:sldId id="458" r:id="rId14"/>
    <p:sldId id="459" r:id="rId15"/>
    <p:sldId id="460" r:id="rId16"/>
    <p:sldId id="461" r:id="rId17"/>
    <p:sldId id="462" r:id="rId18"/>
    <p:sldId id="480" r:id="rId19"/>
    <p:sldId id="478" r:id="rId20"/>
    <p:sldId id="463" r:id="rId21"/>
    <p:sldId id="464" r:id="rId22"/>
    <p:sldId id="465" r:id="rId23"/>
    <p:sldId id="466" r:id="rId24"/>
    <p:sldId id="467" r:id="rId25"/>
    <p:sldId id="468" r:id="rId26"/>
    <p:sldId id="469" r:id="rId27"/>
    <p:sldId id="470" r:id="rId28"/>
    <p:sldId id="471" r:id="rId29"/>
    <p:sldId id="481" r:id="rId30"/>
    <p:sldId id="472" r:id="rId31"/>
    <p:sldId id="492" r:id="rId32"/>
    <p:sldId id="476" r:id="rId33"/>
    <p:sldId id="485" r:id="rId34"/>
    <p:sldId id="300" r:id="rId35"/>
    <p:sldId id="308" r:id="rId36"/>
    <p:sldId id="482" r:id="rId37"/>
    <p:sldId id="483" r:id="rId38"/>
    <p:sldId id="484" r:id="rId39"/>
    <p:sldId id="457" r:id="rId40"/>
    <p:sldId id="438" r:id="rId41"/>
    <p:sldId id="439" r:id="rId42"/>
    <p:sldId id="394" r:id="rId43"/>
    <p:sldId id="395" r:id="rId44"/>
    <p:sldId id="396" r:id="rId45"/>
    <p:sldId id="397" r:id="rId46"/>
    <p:sldId id="398" r:id="rId47"/>
    <p:sldId id="399" r:id="rId48"/>
    <p:sldId id="400" r:id="rId49"/>
    <p:sldId id="401" r:id="rId50"/>
    <p:sldId id="440" r:id="rId51"/>
    <p:sldId id="455" r:id="rId52"/>
    <p:sldId id="317" r:id="rId53"/>
    <p:sldId id="377" r:id="rId54"/>
    <p:sldId id="339" r:id="rId55"/>
    <p:sldId id="340" r:id="rId56"/>
    <p:sldId id="341" r:id="rId57"/>
    <p:sldId id="342" r:id="rId58"/>
    <p:sldId id="343" r:id="rId59"/>
    <p:sldId id="344" r:id="rId60"/>
    <p:sldId id="345" r:id="rId61"/>
    <p:sldId id="346" r:id="rId62"/>
    <p:sldId id="347" r:id="rId63"/>
    <p:sldId id="348" r:id="rId64"/>
    <p:sldId id="349" r:id="rId65"/>
    <p:sldId id="332" r:id="rId66"/>
    <p:sldId id="333" r:id="rId67"/>
    <p:sldId id="414" r:id="rId68"/>
    <p:sldId id="334" r:id="rId69"/>
    <p:sldId id="446" r:id="rId70"/>
    <p:sldId id="444" r:id="rId71"/>
    <p:sldId id="442" r:id="rId72"/>
    <p:sldId id="358" r:id="rId73"/>
    <p:sldId id="359" r:id="rId74"/>
    <p:sldId id="378" r:id="rId75"/>
    <p:sldId id="360" r:id="rId76"/>
    <p:sldId id="379" r:id="rId77"/>
    <p:sldId id="361" r:id="rId78"/>
    <p:sldId id="380" r:id="rId79"/>
    <p:sldId id="436" r:id="rId80"/>
    <p:sldId id="382" r:id="rId81"/>
    <p:sldId id="362" r:id="rId82"/>
    <p:sldId id="479" r:id="rId83"/>
    <p:sldId id="288"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AA3AF"/>
    <a:srgbClr val="FF0000"/>
    <a:srgbClr val="44BF00"/>
    <a:srgbClr val="A3BFDA"/>
    <a:srgbClr val="FC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90" autoAdjust="0"/>
    <p:restoredTop sz="85502" autoAdjust="0"/>
  </p:normalViewPr>
  <p:slideViewPr>
    <p:cSldViewPr snapToGrid="0">
      <p:cViewPr>
        <p:scale>
          <a:sx n="80" d="100"/>
          <a:sy n="80" d="100"/>
        </p:scale>
        <p:origin x="-1184"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017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3840339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561071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17</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18</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28</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subdivide the map phase into M pieces and the reduce phase into R pieces as described previously. Ideally, M and R should be much larger than the number of worker machines. Having each worker perform many different tasks improves dynamic load balancing and also speeds up recovery when a worker fails: the many map tasks it has completed can be spread out across all the other worker machines. There are practical bounds on how large M and R can be in our implementation since the master must make O(M+R) scheduling decisions and keep O(M*R) state in memory as described. (The constant factors for memory usage are small, however. The O(M*R) piece of the state consists of approximately one byte of data per map task/reduce task pair.) Furthermore, R is often constrained by users because the output of each reduce task ends up in a separate output file. In practice, we tend to choose M so that each individual task is roughly 16MB to 64MB of input data (so that the locality optimization described previously is most effective), and we make R a small multiple of the number of worker machines we expect to use. We often perform MapReduce computations with M=200,000 and R=5,000, using 2,000 worker machines.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locations of these</a:t>
            </a:r>
            <a:r>
              <a:rPr lang="en-US" sz="1200" baseline="0" dirty="0" smtClean="0"/>
              <a:t> </a:t>
            </a:r>
            <a:r>
              <a:rPr lang="en-US" sz="1200" dirty="0" smtClean="0"/>
              <a:t>buffered pairs on the local disk are passed back to the master who is responsible for forwarding these locations to the reduce workers.</a:t>
            </a:r>
          </a:p>
          <a:p>
            <a:endParaRPr lang="en-US" sz="1200" dirty="0" smtClean="0"/>
          </a:p>
        </p:txBody>
      </p:sp>
      <p:sp>
        <p:nvSpPr>
          <p:cNvPr id="4" name="Slide Number Placeholder 3"/>
          <p:cNvSpPr>
            <a:spLocks noGrp="1"/>
          </p:cNvSpPr>
          <p:nvPr>
            <p:ph type="sldNum" sz="quarter" idx="10"/>
          </p:nvPr>
        </p:nvSpPr>
        <p:spPr/>
        <p:txBody>
          <a:bodyPr/>
          <a:lstStyle/>
          <a:p>
            <a:fld id="{EF97FDFF-7B9F-7D4D-BFC0-AAD1F3D3D3CB}" type="slidenum">
              <a:rPr lang="en-US" smtClean="0"/>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a:ln/>
        </p:spPr>
      </p:sp>
      <p:sp>
        <p:nvSpPr>
          <p:cNvPr id="91139"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Private datacenters cannot match cost of Warehouse Scale Computers even  if they just purchased the same type of hardware, since they don’t get the economies of scale at 1000 vs 100,000 in purchasing, housing, operators</a:t>
            </a:r>
            <a:endParaRPr lang="en-US" smtClean="0">
              <a:solidFill>
                <a:srgbClr val="000000"/>
              </a:solidFill>
              <a:latin typeface="Symbol" pitchFamily="1" charset="2"/>
              <a:ea typeface="ＭＳ Ｐゴシック" pitchFamily="1" charset="-128"/>
              <a:cs typeface="ＭＳ Ｐゴシック" pitchFamily="1" charset="-128"/>
            </a:endParaRPr>
          </a:p>
          <a:p>
            <a:endParaRPr lang="en-US" smtClean="0">
              <a:latin typeface="Arial" pitchFamily="1" charset="0"/>
              <a:ea typeface="ＭＳ Ｐゴシック" pitchFamily="1" charset="-128"/>
              <a:cs typeface="ＭＳ Ｐゴシック" pitchFamily="1" charset="-128"/>
            </a:endParaRPr>
          </a:p>
        </p:txBody>
      </p:sp>
      <p:sp>
        <p:nvSpPr>
          <p:cNvPr id="91140" name="Slide Number Placeholder 3"/>
          <p:cNvSpPr>
            <a:spLocks noGrp="1"/>
          </p:cNvSpPr>
          <p:nvPr>
            <p:ph type="sldNum" sz="quarter" idx="5"/>
          </p:nvPr>
        </p:nvSpPr>
        <p:spPr>
          <a:noFill/>
        </p:spPr>
        <p:txBody>
          <a:bodyPr/>
          <a:lstStyle/>
          <a:p>
            <a:fld id="{E1C07AB8-6322-A542-BB2C-83256DCE7CE3}" type="slidenum">
              <a:rPr lang="en-US" smtClean="0">
                <a:solidFill>
                  <a:srgbClr val="000000"/>
                </a:solidFill>
              </a:rPr>
              <a:pPr/>
              <a:t>6</a:t>
            </a:fld>
            <a:endParaRPr 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60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61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62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a:ln/>
        </p:spPr>
      </p:sp>
      <p:sp>
        <p:nvSpPr>
          <p:cNvPr id="91139"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Private datacenters cannot match cost of Warehouse Scale Computers even  if they just purchased the same type of hardware, since they don’t get the economies of scale at 1000 vs 100,000 in purchasing, housing, operators</a:t>
            </a:r>
            <a:endParaRPr lang="en-US" smtClean="0">
              <a:solidFill>
                <a:srgbClr val="000000"/>
              </a:solidFill>
              <a:latin typeface="Symbol" pitchFamily="1" charset="2"/>
              <a:ea typeface="ＭＳ Ｐゴシック" pitchFamily="1" charset="-128"/>
              <a:cs typeface="ＭＳ Ｐゴシック" pitchFamily="1" charset="-128"/>
            </a:endParaRPr>
          </a:p>
          <a:p>
            <a:endParaRPr lang="en-US" smtClean="0">
              <a:latin typeface="Arial" pitchFamily="1" charset="0"/>
              <a:ea typeface="ＭＳ Ｐゴシック" pitchFamily="1" charset="-128"/>
              <a:cs typeface="ＭＳ Ｐゴシック" pitchFamily="1" charset="-128"/>
            </a:endParaRPr>
          </a:p>
        </p:txBody>
      </p:sp>
      <p:sp>
        <p:nvSpPr>
          <p:cNvPr id="91140" name="Slide Number Placeholder 3"/>
          <p:cNvSpPr>
            <a:spLocks noGrp="1"/>
          </p:cNvSpPr>
          <p:nvPr>
            <p:ph type="sldNum" sz="quarter" idx="5"/>
          </p:nvPr>
        </p:nvSpPr>
        <p:spPr>
          <a:noFill/>
        </p:spPr>
        <p:txBody>
          <a:bodyPr/>
          <a:lstStyle/>
          <a:p>
            <a:fld id="{E1C07AB8-6322-A542-BB2C-83256DCE7CE3}"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63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Figure 3 (a) shows the progress of a normal execution of the sort program.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top-left graph shows the rate at which input is read. The rate peaks at about 13 GB/</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and dies off fairly quickly since all map tasks finish before 200 seconds have elapsed.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middle-left graph shows the rate at which data is sent over the network from the map tasks to the reduce tasks. This shuffling starts as soon as the first map task completes. The first hump in the graph is for the first batch of approximately 1700 reduce tasks (the entire MapReduce was assigned about 1700 machines, and each machine executes at most one reduce task at a time). Roughly 300 seconds into the computation, some of these first batch of reduce tasks finish and we start shuffling data for the remaining reduce tasks. All of the shuffling is done about 600 seconds into the computation.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bottom-left graph shows the rate at which sorted data is written to the final output files by the reduce tasks. There is a delay between the end of the first shuffling period and the start of the writing period because the machines are busy sorting the intermediate data. The writes continue at a rate of about 2-4 GB/</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for a while. All of the writes finish about 850 seconds into the computation.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Including startup overhead, the entire computation takes 891 seconds.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few things to note: the input rate is higher than the shuffle rate and the output rate because of our locality optimization – most data is read from a local disk and bypasses our relatively bandwidth constrained network. </a:t>
            </a:r>
          </a:p>
          <a:p>
            <a:r>
              <a:rPr lang="en-US" sz="1200" kern="1200" dirty="0" smtClean="0">
                <a:solidFill>
                  <a:schemeClr val="tx1"/>
                </a:solidFill>
                <a:latin typeface="+mn-lt"/>
                <a:ea typeface="+mn-ea"/>
                <a:cs typeface="+mn-cs"/>
              </a:rPr>
              <a:t>The shuffle rate is higher than the output rate because the output phase writes two copies of the sorted data (we make two replicas of the output for reliability and avail- ability reasons). We write two replicas because that is the mechanism for reliability and availability provided by our underlying file system.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Figure 3 (</a:t>
            </a:r>
            <a:r>
              <a:rPr lang="en-US" sz="1200" kern="1200" dirty="0" err="1" smtClean="0">
                <a:solidFill>
                  <a:schemeClr val="tx1"/>
                </a:solidFill>
                <a:latin typeface="+mn-lt"/>
                <a:ea typeface="+mn-ea"/>
                <a:cs typeface="+mn-cs"/>
              </a:rPr>
              <a:t>b)[middle</a:t>
            </a:r>
            <a:r>
              <a:rPr lang="en-US" sz="1200" kern="1200" dirty="0" smtClean="0">
                <a:solidFill>
                  <a:schemeClr val="tx1"/>
                </a:solidFill>
                <a:latin typeface="+mn-lt"/>
                <a:ea typeface="+mn-ea"/>
                <a:cs typeface="+mn-cs"/>
              </a:rPr>
              <a:t>], we show an execution of the sort pro- gram with backup tasks disabled. The execution flow is similar to that shown in Figure 3 (a), except that there is a very long tail where hardly any write activity occurs. After 960 seconds, all except 5 of the reduce tasks are completed. However these last few stragglers don’t fin- </a:t>
            </a:r>
            <a:r>
              <a:rPr lang="en-US" sz="1200" kern="1200" dirty="0" err="1" smtClean="0">
                <a:solidFill>
                  <a:schemeClr val="tx1"/>
                </a:solidFill>
                <a:latin typeface="+mn-lt"/>
                <a:ea typeface="+mn-ea"/>
                <a:cs typeface="+mn-cs"/>
              </a:rPr>
              <a:t>ish</a:t>
            </a:r>
            <a:r>
              <a:rPr lang="en-US" sz="1200" kern="1200" dirty="0" smtClean="0">
                <a:solidFill>
                  <a:schemeClr val="tx1"/>
                </a:solidFill>
                <a:latin typeface="+mn-lt"/>
                <a:ea typeface="+mn-ea"/>
                <a:cs typeface="+mn-cs"/>
              </a:rPr>
              <a:t> until 300 seconds later. The entire computation takes 1283 seconds, an increase of 44% in elapsed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Figure 3 (</a:t>
            </a:r>
            <a:r>
              <a:rPr lang="en-US" sz="1200" kern="1200" dirty="0" err="1" smtClean="0">
                <a:solidFill>
                  <a:schemeClr val="tx1"/>
                </a:solidFill>
                <a:latin typeface="+mn-lt"/>
                <a:ea typeface="+mn-ea"/>
                <a:cs typeface="+mn-cs"/>
              </a:rPr>
              <a:t>c)[right</a:t>
            </a:r>
            <a:r>
              <a:rPr lang="en-US" sz="1200" kern="1200" dirty="0" smtClean="0">
                <a:solidFill>
                  <a:schemeClr val="tx1"/>
                </a:solidFill>
                <a:latin typeface="+mn-lt"/>
                <a:ea typeface="+mn-ea"/>
                <a:cs typeface="+mn-cs"/>
              </a:rPr>
              <a:t>], we show an execution of the sort program where we intentionally killed 200 out of 1746 worker processes several minutes into the computation. The underlying cluster scheduler immediately restarted new worker processes on these machines (since only the pro- </a:t>
            </a:r>
            <a:r>
              <a:rPr lang="en-US" sz="1200" kern="1200" dirty="0" err="1" smtClean="0">
                <a:solidFill>
                  <a:schemeClr val="tx1"/>
                </a:solidFill>
                <a:latin typeface="+mn-lt"/>
                <a:ea typeface="+mn-ea"/>
                <a:cs typeface="+mn-cs"/>
              </a:rPr>
              <a:t>cesses</a:t>
            </a:r>
            <a:r>
              <a:rPr lang="en-US" sz="1200" kern="1200" dirty="0" smtClean="0">
                <a:solidFill>
                  <a:schemeClr val="tx1"/>
                </a:solidFill>
                <a:latin typeface="+mn-lt"/>
                <a:ea typeface="+mn-ea"/>
                <a:cs typeface="+mn-cs"/>
              </a:rPr>
              <a:t> were killed, the machines were still functioning </a:t>
            </a:r>
            <a:r>
              <a:rPr lang="en-US" sz="1200" kern="1200" dirty="0" err="1" smtClean="0">
                <a:solidFill>
                  <a:schemeClr val="tx1"/>
                </a:solidFill>
                <a:latin typeface="+mn-lt"/>
                <a:ea typeface="+mn-ea"/>
                <a:cs typeface="+mn-cs"/>
              </a:rPr>
              <a:t>properly).The</a:t>
            </a:r>
            <a:r>
              <a:rPr lang="en-US" sz="1200" kern="1200" dirty="0" smtClean="0">
                <a:solidFill>
                  <a:schemeClr val="tx1"/>
                </a:solidFill>
                <a:latin typeface="+mn-lt"/>
                <a:ea typeface="+mn-ea"/>
                <a:cs typeface="+mn-cs"/>
              </a:rPr>
              <a:t> worker deaths show up as a negative input rate since some previously completed map work disappears (since the corresponding map workers were killed) and needs to be redone. The re-execution of this map work happens relatively quickly. The entire computation fin- </a:t>
            </a:r>
            <a:r>
              <a:rPr lang="en-US" sz="1200" kern="1200" dirty="0" err="1" smtClean="0">
                <a:solidFill>
                  <a:schemeClr val="tx1"/>
                </a:solidFill>
                <a:latin typeface="+mn-lt"/>
                <a:ea typeface="+mn-ea"/>
                <a:cs typeface="+mn-cs"/>
              </a:rPr>
              <a:t>ishes</a:t>
            </a:r>
            <a:r>
              <a:rPr lang="en-US" sz="1200" kern="1200" dirty="0" smtClean="0">
                <a:solidFill>
                  <a:schemeClr val="tx1"/>
                </a:solidFill>
                <a:latin typeface="+mn-lt"/>
                <a:ea typeface="+mn-ea"/>
                <a:cs typeface="+mn-cs"/>
              </a:rPr>
              <a:t> in 933 seconds including startup overhead (just an increase of 5% over the normal execution time).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69</a:t>
            </a:fld>
            <a:endParaRPr lang="en-US"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70</a:t>
            </a:fld>
            <a:endParaRPr lang="en-US"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No</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79</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127765-4A2A-6B4D-97A3-2342FC634244}"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09FBB-AD36-A44A-810F-16B410D0B62E}"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2D843-2660-464A-A79C-BCE10761E264}"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67976" name="Image" r:id="rId3" imgW="10057143" imgH="1269841" progId="">
                  <p:embed/>
                </p:oleObj>
              </mc:Choice>
              <mc:Fallback>
                <p:oleObj name="Image" r:id="rId3" imgW="10057143" imgH="1269841"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5C507-5FDF-0648-9A3C-8BCF18B39ECE}"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9C848-6DA9-C546-9493-C294B7BA5127}"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BC1F1-7B28-2A4A-B0D1-5BFADD8A58A0}" type="datetime1">
              <a:rPr lang="en-US" smtClean="0"/>
              <a:pPr/>
              <a:t>9/3/13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DFA0C-D290-2044-9A59-331832AA4649}" type="datetime1">
              <a:rPr lang="en-US" smtClean="0"/>
              <a:pPr/>
              <a:t>9/3/13</a:t>
            </a:fld>
            <a:endParaRPr lang="en-US"/>
          </a:p>
        </p:txBody>
      </p:sp>
      <p:sp>
        <p:nvSpPr>
          <p:cNvPr id="8" name="Footer Placeholder 7"/>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9EC4A-5AC6-244B-95F0-D787D76F561D}" type="datetime1">
              <a:rPr lang="en-US" smtClean="0"/>
              <a:pPr/>
              <a:t>9/3/13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0147A-F153-1947-8E39-F2300AFD76A8}"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5A3BF-613E-CB42-9108-23EA2B9A2A09}" type="datetime1">
              <a:rPr lang="en-US" smtClean="0"/>
              <a:pPr/>
              <a:t>9/3/13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CBA3E-A6BA-5F4A-B3CB-4A443FEF2108}" type="datetime1">
              <a:rPr lang="en-US" smtClean="0"/>
              <a:pPr/>
              <a:t>9/3/13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CC53F-9A36-AC42-A088-46EAE8866F0B}" type="datetime1">
              <a:rPr lang="en-US" smtClean="0"/>
              <a:pPr/>
              <a:t>9/3/13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png"/><Relationship Id="rId5" Type="http://schemas.openxmlformats.org/officeDocument/2006/relationships/oleObject" Target="../embeddings/oleObject2.bin"/><Relationship Id="rId6" Type="http://schemas.openxmlformats.org/officeDocument/2006/relationships/image" Target="../media/image7.png"/><Relationship Id="rId7" Type="http://schemas.openxmlformats.org/officeDocument/2006/relationships/image" Target="../media/image9.jpe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ws.amazon.com/ec2/pricing" TargetMode="External"/><Relationship Id="rId3" Type="http://schemas.openxmlformats.org/officeDocument/2006/relationships/hyperlink" Target="http://docs.aws.amazon.com/AWSEC2/latest/UserGuide/instance-types.htm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a:t>
            </a:r>
            <a:br>
              <a:rPr lang="en-US" dirty="0" smtClean="0"/>
            </a:br>
            <a:r>
              <a:rPr lang="en-US" dirty="0" smtClean="0"/>
              <a:t>(Machine Structures) </a:t>
            </a:r>
            <a:br>
              <a:rPr lang="en-US" dirty="0" smtClean="0"/>
            </a:br>
            <a:r>
              <a:rPr lang="en-US" i="1" dirty="0" smtClean="0"/>
              <a:t>Map Reduce</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Instructors</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9" name="Date Placeholder 8"/>
          <p:cNvSpPr>
            <a:spLocks noGrp="1"/>
          </p:cNvSpPr>
          <p:nvPr>
            <p:ph type="dt" sz="half" idx="10"/>
          </p:nvPr>
        </p:nvSpPr>
        <p:spPr/>
        <p:txBody>
          <a:bodyPr/>
          <a:lstStyle/>
          <a:p>
            <a:fld id="{6E2D8AED-3C25-9847-AFF7-6654DAB648BA}" type="datetime1">
              <a:rPr lang="en-US" smtClean="0"/>
              <a:pPr/>
              <a:t>9/3/13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Request Level Parallelism</a:t>
            </a:r>
          </a:p>
          <a:p>
            <a:r>
              <a:rPr lang="en-US" dirty="0" err="1" smtClean="0">
                <a:solidFill>
                  <a:schemeClr val="tx1">
                    <a:lumMod val="50000"/>
                    <a:lumOff val="50000"/>
                  </a:schemeClr>
                </a:solidFill>
              </a:rPr>
              <a:t>MapReduce</a:t>
            </a:r>
            <a:r>
              <a:rPr lang="en-US" dirty="0" smtClean="0">
                <a:solidFill>
                  <a:schemeClr val="tx1">
                    <a:lumMod val="50000"/>
                    <a:lumOff val="50000"/>
                  </a:schemeClr>
                </a:solidFill>
              </a:rPr>
              <a:t> Examples</a:t>
            </a:r>
          </a:p>
          <a:p>
            <a:r>
              <a:rPr lang="en-US" dirty="0" err="1" smtClean="0">
                <a:solidFill>
                  <a:schemeClr val="tx1">
                    <a:lumMod val="50000"/>
                    <a:lumOff val="50000"/>
                  </a:schemeClr>
                </a:solidFill>
              </a:rPr>
              <a:t>Administrivia</a:t>
            </a:r>
            <a:r>
              <a:rPr lang="en-US" dirty="0" smtClean="0">
                <a:solidFill>
                  <a:schemeClr val="tx1">
                    <a:lumMod val="50000"/>
                    <a:lumOff val="50000"/>
                  </a:schemeClr>
                </a:solidFill>
              </a:rPr>
              <a:t> + 61C in the News + </a:t>
            </a:r>
            <a:br>
              <a:rPr lang="en-US" dirty="0" smtClean="0">
                <a:solidFill>
                  <a:schemeClr val="tx1">
                    <a:lumMod val="50000"/>
                    <a:lumOff val="50000"/>
                  </a:schemeClr>
                </a:solidFill>
              </a:rPr>
            </a:br>
            <a:r>
              <a:rPr lang="en-US" dirty="0" smtClean="0">
                <a:solidFill>
                  <a:schemeClr val="tx1">
                    <a:lumMod val="50000"/>
                    <a:lumOff val="50000"/>
                  </a:schemeClr>
                </a:solidFill>
              </a:rPr>
              <a:t>The secret to getting good grades at Berkeley</a:t>
            </a:r>
          </a:p>
          <a:p>
            <a:r>
              <a:rPr lang="en-US" dirty="0" err="1" smtClean="0">
                <a:solidFill>
                  <a:schemeClr val="tx1">
                    <a:lumMod val="50000"/>
                    <a:lumOff val="50000"/>
                  </a:schemeClr>
                </a:solidFill>
              </a:rPr>
              <a:t>MapReduce</a:t>
            </a:r>
            <a:r>
              <a:rPr lang="en-US" dirty="0" smtClean="0">
                <a:solidFill>
                  <a:schemeClr val="tx1">
                    <a:lumMod val="50000"/>
                    <a:lumOff val="50000"/>
                  </a:schemeClr>
                </a:solidFill>
              </a:rPr>
              <a:t> Execution</a:t>
            </a:r>
          </a:p>
          <a:p>
            <a:r>
              <a:rPr lang="en-US" dirty="0" smtClean="0">
                <a:solidFill>
                  <a:schemeClr val="tx1">
                    <a:lumMod val="50000"/>
                    <a:lumOff val="50000"/>
                  </a:schemeClr>
                </a:solidFill>
              </a:rPr>
              <a:t>Costs 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11792157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Request-Level Parallelism (RLP)</a:t>
            </a:r>
            <a:endParaRPr lang="en-US" dirty="0"/>
          </a:p>
        </p:txBody>
      </p:sp>
      <p:sp>
        <p:nvSpPr>
          <p:cNvPr id="3" name="Content Placeholder 2"/>
          <p:cNvSpPr>
            <a:spLocks noGrp="1"/>
          </p:cNvSpPr>
          <p:nvPr>
            <p:ph idx="1"/>
          </p:nvPr>
        </p:nvSpPr>
        <p:spPr/>
        <p:txBody>
          <a:bodyPr>
            <a:normAutofit fontScale="92500"/>
          </a:bodyPr>
          <a:lstStyle/>
          <a:p>
            <a:r>
              <a:rPr lang="en-US" dirty="0" smtClean="0"/>
              <a:t>Hundreds or thousands of requests per second</a:t>
            </a:r>
          </a:p>
          <a:p>
            <a:pPr lvl="1"/>
            <a:r>
              <a:rPr lang="en-US" dirty="0" smtClean="0"/>
              <a:t>Not your laptop or cell-phone, but popular Internet services like Google search</a:t>
            </a:r>
          </a:p>
          <a:p>
            <a:pPr lvl="1"/>
            <a:r>
              <a:rPr lang="en-US" dirty="0" smtClean="0"/>
              <a:t>Such requests are largely independent</a:t>
            </a:r>
          </a:p>
          <a:p>
            <a:pPr lvl="2"/>
            <a:r>
              <a:rPr lang="en-US" dirty="0" smtClean="0"/>
              <a:t>Mostly involve read-only databases</a:t>
            </a:r>
          </a:p>
          <a:p>
            <a:pPr lvl="2"/>
            <a:r>
              <a:rPr lang="en-US" dirty="0" smtClean="0"/>
              <a:t>Little read-write (aka “producer-consumer”) sharing</a:t>
            </a:r>
          </a:p>
          <a:p>
            <a:pPr lvl="2"/>
            <a:r>
              <a:rPr lang="en-US" dirty="0" smtClean="0"/>
              <a:t>Rarely involve read–write data sharing or synchronization across requests</a:t>
            </a:r>
          </a:p>
          <a:p>
            <a:r>
              <a:rPr lang="en-US" dirty="0" smtClean="0"/>
              <a:t>Computation easily partitioned within a request and across different requests</a:t>
            </a:r>
            <a:endParaRPr lang="en-US" dirty="0"/>
          </a:p>
        </p:txBody>
      </p:sp>
      <p:sp>
        <p:nvSpPr>
          <p:cNvPr id="4" name="Date Placeholder 3"/>
          <p:cNvSpPr>
            <a:spLocks noGrp="1"/>
          </p:cNvSpPr>
          <p:nvPr>
            <p:ph type="dt" sz="half" idx="10"/>
          </p:nvPr>
        </p:nvSpPr>
        <p:spPr/>
        <p:txBody>
          <a:bodyPr/>
          <a:lstStyle/>
          <a:p>
            <a:fld id="{0AA29B55-C240-7548-B144-B8DD4B294280}"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Query-Serving Architecture</a:t>
            </a:r>
            <a:endParaRPr lang="en-US" dirty="0"/>
          </a:p>
        </p:txBody>
      </p:sp>
      <p:sp>
        <p:nvSpPr>
          <p:cNvPr id="4" name="Date Placeholder 3"/>
          <p:cNvSpPr>
            <a:spLocks noGrp="1"/>
          </p:cNvSpPr>
          <p:nvPr>
            <p:ph type="dt" sz="half" idx="10"/>
          </p:nvPr>
        </p:nvSpPr>
        <p:spPr/>
        <p:txBody>
          <a:bodyPr/>
          <a:lstStyle/>
          <a:p>
            <a:fld id="{027EEF54-89C0-BB49-821D-0C3A30265466}"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pic>
        <p:nvPicPr>
          <p:cNvPr id="7" name="Picture 6"/>
          <p:cNvPicPr>
            <a:picLocks noChangeAspect="1"/>
          </p:cNvPicPr>
          <p:nvPr/>
        </p:nvPicPr>
        <p:blipFill>
          <a:blip r:embed="rId3"/>
          <a:stretch>
            <a:fillRect/>
          </a:stretch>
        </p:blipFill>
        <p:spPr>
          <a:xfrm>
            <a:off x="476250" y="1608369"/>
            <a:ext cx="8210550" cy="47035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Google “Randy H. Katz”</a:t>
            </a:r>
          </a:p>
          <a:p>
            <a:pPr marL="971550" lvl="1" indent="-514350">
              <a:buFont typeface="+mj-lt"/>
              <a:buAutoNum type="arabicPeriod"/>
            </a:pPr>
            <a:r>
              <a:rPr lang="en-US" dirty="0" smtClean="0"/>
              <a:t>Direct request to “closest” Google Warehouse Scale Computer</a:t>
            </a:r>
          </a:p>
          <a:p>
            <a:pPr marL="971550" lvl="1" indent="-514350">
              <a:buFont typeface="+mj-lt"/>
              <a:buAutoNum type="arabicPeriod"/>
            </a:pPr>
            <a:r>
              <a:rPr lang="en-US" dirty="0" smtClean="0"/>
              <a:t>Front-end load balancer directs request to one of many clusters of servers within WSC</a:t>
            </a:r>
          </a:p>
          <a:p>
            <a:pPr marL="971550" lvl="1" indent="-514350">
              <a:buFont typeface="+mj-lt"/>
              <a:buAutoNum type="arabicPeriod"/>
            </a:pPr>
            <a:r>
              <a:rPr lang="en-US" dirty="0" smtClean="0"/>
              <a:t>Within cluster, select one of many Google Web Servers (GWS) to handle the request and compose the response pages</a:t>
            </a:r>
          </a:p>
          <a:p>
            <a:pPr marL="971550" lvl="1" indent="-514350">
              <a:buFont typeface="+mj-lt"/>
              <a:buAutoNum type="arabicPeriod"/>
            </a:pPr>
            <a:r>
              <a:rPr lang="en-US" dirty="0" smtClean="0"/>
              <a:t>GWS communicates with Index Servers to find documents that contain the search words, “Randy”, “Katz”, uses location of search as well</a:t>
            </a:r>
          </a:p>
          <a:p>
            <a:pPr marL="971550" lvl="1" indent="-514350">
              <a:buFont typeface="+mj-lt"/>
              <a:buAutoNum type="arabicPeriod"/>
            </a:pPr>
            <a:r>
              <a:rPr lang="en-US" dirty="0" smtClean="0"/>
              <a:t>Return document list with associated relevance score</a:t>
            </a:r>
          </a:p>
        </p:txBody>
      </p:sp>
      <p:sp>
        <p:nvSpPr>
          <p:cNvPr id="4" name="Date Placeholder 3"/>
          <p:cNvSpPr>
            <a:spLocks noGrp="1"/>
          </p:cNvSpPr>
          <p:nvPr>
            <p:ph type="dt" sz="half" idx="10"/>
          </p:nvPr>
        </p:nvSpPr>
        <p:spPr/>
        <p:txBody>
          <a:bodyPr/>
          <a:lstStyle/>
          <a:p>
            <a:fld id="{59348C00-581B-0847-B089-92C34AD86214}"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3043202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parallel,</a:t>
            </a:r>
          </a:p>
          <a:p>
            <a:pPr lvl="1"/>
            <a:r>
              <a:rPr lang="en-US" dirty="0" smtClean="0"/>
              <a:t>Ad system: books by Katz at </a:t>
            </a:r>
            <a:r>
              <a:rPr lang="en-US" dirty="0" err="1" smtClean="0"/>
              <a:t>Amazon.com</a:t>
            </a:r>
            <a:endParaRPr lang="en-US" dirty="0" smtClean="0"/>
          </a:p>
          <a:p>
            <a:pPr lvl="1"/>
            <a:r>
              <a:rPr lang="en-US" dirty="0" smtClean="0"/>
              <a:t>Images of Randy Katz</a:t>
            </a:r>
          </a:p>
          <a:p>
            <a:r>
              <a:rPr lang="en-US" dirty="0" smtClean="0"/>
              <a:t>Use </a:t>
            </a:r>
            <a:r>
              <a:rPr lang="en-US" dirty="0" err="1" smtClean="0"/>
              <a:t>docids</a:t>
            </a:r>
            <a:r>
              <a:rPr lang="en-US" dirty="0" smtClean="0"/>
              <a:t> (document IDs) to access indexed documents </a:t>
            </a:r>
          </a:p>
          <a:p>
            <a:r>
              <a:rPr lang="en-US" dirty="0" smtClean="0"/>
              <a:t>Compose the page</a:t>
            </a:r>
          </a:p>
          <a:p>
            <a:pPr lvl="1"/>
            <a:r>
              <a:rPr lang="en-US" dirty="0" smtClean="0"/>
              <a:t>Result document extracts (with keyword in context) ordered by relevance score</a:t>
            </a:r>
          </a:p>
          <a:p>
            <a:pPr lvl="1"/>
            <a:r>
              <a:rPr lang="en-US" dirty="0" smtClean="0"/>
              <a:t>Sponsored links (along the top) and advertisements (along the sides)</a:t>
            </a:r>
          </a:p>
          <a:p>
            <a:pPr lvl="1"/>
            <a:endParaRPr lang="en-US" dirty="0"/>
          </a:p>
        </p:txBody>
      </p:sp>
      <p:sp>
        <p:nvSpPr>
          <p:cNvPr id="4" name="Date Placeholder 3"/>
          <p:cNvSpPr>
            <a:spLocks noGrp="1"/>
          </p:cNvSpPr>
          <p:nvPr>
            <p:ph type="dt" sz="half" idx="10"/>
          </p:nvPr>
        </p:nvSpPr>
        <p:spPr/>
        <p:txBody>
          <a:bodyPr/>
          <a:lstStyle/>
          <a:p>
            <a:fld id="{A2DC2906-BC34-224D-AAAF-D3F28E1BA783}"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extLst>
      <p:ext uri="{BB962C8B-B14F-4D97-AF65-F5344CB8AC3E}">
        <p14:creationId xmlns:p14="http://schemas.microsoft.com/office/powerpoint/2010/main" val="74573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E6BB23-EF67-AD45-8597-49B1459E22E5}"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12" name="Picture 11"/>
          <p:cNvPicPr>
            <a:picLocks noChangeAspect="1"/>
          </p:cNvPicPr>
          <p:nvPr/>
        </p:nvPicPr>
        <p:blipFill>
          <a:blip r:embed="rId2"/>
          <a:stretch>
            <a:fillRect/>
          </a:stretch>
        </p:blipFill>
        <p:spPr>
          <a:xfrm>
            <a:off x="546100" y="50800"/>
            <a:ext cx="8051800" cy="6756400"/>
          </a:xfrm>
          <a:prstGeom prst="rect">
            <a:avLst/>
          </a:prstGeom>
        </p:spPr>
      </p:pic>
    </p:spTree>
    <p:extLst>
      <p:ext uri="{BB962C8B-B14F-4D97-AF65-F5344CB8AC3E}">
        <p14:creationId xmlns:p14="http://schemas.microsoft.com/office/powerpoint/2010/main" val="28747793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Implementation strategy</a:t>
            </a:r>
          </a:p>
          <a:p>
            <a:pPr lvl="1"/>
            <a:r>
              <a:rPr lang="en-US" dirty="0" smtClean="0"/>
              <a:t>Randomly distribute the entries</a:t>
            </a:r>
          </a:p>
          <a:p>
            <a:pPr lvl="1"/>
            <a:r>
              <a:rPr lang="en-US" dirty="0" smtClean="0"/>
              <a:t>Make many copies of data (aka “replicas”)</a:t>
            </a:r>
          </a:p>
          <a:p>
            <a:pPr lvl="1"/>
            <a:r>
              <a:rPr lang="en-US" dirty="0" smtClean="0"/>
              <a:t>Load balance requests across replicas</a:t>
            </a:r>
          </a:p>
          <a:p>
            <a:r>
              <a:rPr lang="en-US" dirty="0" smtClean="0"/>
              <a:t>Redundant copies of indices and documents</a:t>
            </a:r>
          </a:p>
          <a:p>
            <a:pPr lvl="1"/>
            <a:r>
              <a:rPr lang="en-US" dirty="0" smtClean="0"/>
              <a:t>Breaks up hot spots, e.g., “Justin </a:t>
            </a:r>
            <a:r>
              <a:rPr lang="en-US" dirty="0" err="1" smtClean="0"/>
              <a:t>Bieber</a:t>
            </a:r>
            <a:r>
              <a:rPr lang="en-US" dirty="0" smtClean="0"/>
              <a:t>”</a:t>
            </a:r>
          </a:p>
          <a:p>
            <a:pPr lvl="1"/>
            <a:r>
              <a:rPr lang="en-US" dirty="0" smtClean="0"/>
              <a:t>Increases opportunities for request-level parallelism</a:t>
            </a:r>
          </a:p>
          <a:p>
            <a:pPr lvl="1"/>
            <a:r>
              <a:rPr lang="en-US" dirty="0" smtClean="0"/>
              <a:t>Makes the system more tolerant of failures</a:t>
            </a:r>
          </a:p>
        </p:txBody>
      </p:sp>
      <p:sp>
        <p:nvSpPr>
          <p:cNvPr id="4" name="Date Placeholder 3"/>
          <p:cNvSpPr>
            <a:spLocks noGrp="1"/>
          </p:cNvSpPr>
          <p:nvPr>
            <p:ph type="dt" sz="half" idx="10"/>
          </p:nvPr>
        </p:nvSpPr>
        <p:spPr/>
        <p:txBody>
          <a:bodyPr/>
          <a:lstStyle/>
          <a:p>
            <a:fld id="{013D6121-69F8-3C4D-B305-75F64BAB3CC5}"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30596191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RLP also runs independent tasks within a request</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RLP typically uses equal number of reads and writes</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Search uses redundant copies of indices and data to deliver parallelism</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RLP runs naturally independent requests in parallel</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17</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Request Level Parallelism?</a:t>
            </a:r>
            <a:endParaRPr lang="en-US" sz="2800" dirty="0">
              <a:solidFill>
                <a:srgbClr val="000000"/>
              </a:solidFill>
            </a:endParaRPr>
          </a:p>
        </p:txBody>
      </p:sp>
    </p:spTree>
    <p:extLst>
      <p:ext uri="{BB962C8B-B14F-4D97-AF65-F5344CB8AC3E}">
        <p14:creationId xmlns:p14="http://schemas.microsoft.com/office/powerpoint/2010/main" val="2461085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RLP also runs independent tasks within a request</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RLP typically uses equal number of reads and writes</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Search uses redundant copies of indices and data to deliver parallelism</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RLP runs naturally independent requests in parallel</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18</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Request Level Parallelism?</a:t>
            </a:r>
            <a:endParaRPr lang="en-US" sz="2800" dirty="0">
              <a:solidFill>
                <a:srgbClr val="000000"/>
              </a:solidFill>
            </a:endParaRPr>
          </a:p>
        </p:txBody>
      </p:sp>
      <p:sp>
        <p:nvSpPr>
          <p:cNvPr id="3" name="Rectangle 2"/>
          <p:cNvSpPr/>
          <p:nvPr/>
        </p:nvSpPr>
        <p:spPr>
          <a:xfrm>
            <a:off x="857250" y="4238625"/>
            <a:ext cx="7413625" cy="85725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928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7F7F7F"/>
                </a:solidFill>
              </a:rPr>
              <a:t>Request Level Parallelism</a:t>
            </a:r>
          </a:p>
          <a:p>
            <a:r>
              <a:rPr lang="en-US" dirty="0" err="1" smtClean="0"/>
              <a:t>MapReduce</a:t>
            </a:r>
            <a:r>
              <a:rPr lang="en-US" dirty="0" smtClean="0"/>
              <a:t> Examples</a:t>
            </a:r>
          </a:p>
          <a:p>
            <a:r>
              <a:rPr lang="en-US" dirty="0" err="1" smtClean="0">
                <a:solidFill>
                  <a:srgbClr val="7F7F7F"/>
                </a:solidFill>
              </a:rPr>
              <a:t>Administrivia</a:t>
            </a:r>
            <a:r>
              <a:rPr lang="en-US" dirty="0" smtClean="0">
                <a:solidFill>
                  <a:srgbClr val="7F7F7F"/>
                </a:solidFill>
              </a:rPr>
              <a:t> + 61C in the News + </a:t>
            </a:r>
            <a:br>
              <a:rPr lang="en-US" dirty="0" smtClean="0">
                <a:solidFill>
                  <a:srgbClr val="7F7F7F"/>
                </a:solidFill>
              </a:rPr>
            </a:br>
            <a:r>
              <a:rPr lang="en-US" dirty="0" smtClean="0">
                <a:solidFill>
                  <a:srgbClr val="7F7F7F"/>
                </a:solidFill>
              </a:rPr>
              <a:t>The secret to getting good grades at Berkeley</a:t>
            </a:r>
          </a:p>
          <a:p>
            <a:r>
              <a:rPr lang="en-US" dirty="0" err="1" smtClean="0">
                <a:solidFill>
                  <a:srgbClr val="7F7F7F"/>
                </a:solidFill>
              </a:rPr>
              <a:t>MapReduce</a:t>
            </a:r>
            <a:r>
              <a:rPr lang="en-US" dirty="0" smtClean="0">
                <a:solidFill>
                  <a:srgbClr val="7F7F7F"/>
                </a:solidFill>
              </a:rPr>
              <a:t> Execution</a:t>
            </a:r>
          </a:p>
          <a:p>
            <a:r>
              <a:rPr lang="en-US" dirty="0" smtClean="0">
                <a:solidFill>
                  <a:srgbClr val="7F7F7F"/>
                </a:solidFill>
              </a:rPr>
              <a:t>Costs 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extLst>
      <p:ext uri="{BB962C8B-B14F-4D97-AF65-F5344CB8AC3E}">
        <p14:creationId xmlns:p14="http://schemas.microsoft.com/office/powerpoint/2010/main" val="36211088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rect Access Storage 9"/>
          <p:cNvSpPr/>
          <p:nvPr/>
        </p:nvSpPr>
        <p:spPr>
          <a:xfrm>
            <a:off x="555625" y="3921125"/>
            <a:ext cx="3286126" cy="841375"/>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PUE Revisited</a:t>
            </a:r>
            <a:endParaRPr lang="en-US" dirty="0"/>
          </a:p>
        </p:txBody>
      </p:sp>
      <p:sp>
        <p:nvSpPr>
          <p:cNvPr id="3" name="Content Placeholder 2"/>
          <p:cNvSpPr>
            <a:spLocks noGrp="1"/>
          </p:cNvSpPr>
          <p:nvPr>
            <p:ph idx="1"/>
          </p:nvPr>
        </p:nvSpPr>
        <p:spPr>
          <a:xfrm>
            <a:off x="457200" y="1600201"/>
            <a:ext cx="8229600" cy="781050"/>
          </a:xfrm>
        </p:spPr>
        <p:txBody>
          <a:bodyPr/>
          <a:lstStyle/>
          <a:p>
            <a:r>
              <a:rPr lang="en-US" smtClean="0"/>
              <a:t>Power Usage Efficiency</a:t>
            </a:r>
            <a:endParaRPr lang="en-US" dirty="0"/>
          </a:p>
        </p:txBody>
      </p:sp>
      <p:sp>
        <p:nvSpPr>
          <p:cNvPr id="4" name="Date Placeholder 3"/>
          <p:cNvSpPr>
            <a:spLocks noGrp="1"/>
          </p:cNvSpPr>
          <p:nvPr>
            <p:ph type="dt" sz="half" idx="10"/>
          </p:nvPr>
        </p:nvSpPr>
        <p:spPr/>
        <p:txBody>
          <a:bodyPr/>
          <a:lstStyle/>
          <a:p>
            <a:fld id="{1FC5C507-5FDF-0648-9A3C-8BCF18B39ECE}" type="datetime1">
              <a:rPr lang="en-US" smtClean="0"/>
              <a:pPr/>
              <a:t>9/3/13</a:t>
            </a:fld>
            <a:endParaRPr lang="en-US" dirty="0"/>
          </a:p>
        </p:txBody>
      </p:sp>
      <p:sp>
        <p:nvSpPr>
          <p:cNvPr id="5" name="Footer Placeholder 4"/>
          <p:cNvSpPr>
            <a:spLocks noGrp="1"/>
          </p:cNvSpPr>
          <p:nvPr>
            <p:ph type="ftr" sz="quarter" idx="11"/>
          </p:nvPr>
        </p:nvSpPr>
        <p:spPr/>
        <p:txBody>
          <a:bodyPr/>
          <a:lstStyle/>
          <a:p>
            <a:r>
              <a:rPr lang="sv-SE" smtClean="0"/>
              <a:t>Fall 2013</a:t>
            </a:r>
            <a:r>
              <a:rPr lang="en-US"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
        <p:nvSpPr>
          <p:cNvPr id="8" name="Cube 7"/>
          <p:cNvSpPr/>
          <p:nvPr/>
        </p:nvSpPr>
        <p:spPr>
          <a:xfrm>
            <a:off x="2762250" y="4095750"/>
            <a:ext cx="3206750" cy="1270000"/>
          </a:xfrm>
          <a:prstGeom prst="cube">
            <a:avLst/>
          </a:prstGeom>
          <a:solidFill>
            <a:srgbClr val="FF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IT Equipment</a:t>
            </a:r>
            <a:endParaRPr lang="en-US" sz="3200" b="1" dirty="0"/>
          </a:p>
        </p:txBody>
      </p:sp>
      <p:sp>
        <p:nvSpPr>
          <p:cNvPr id="11" name="TextBox 10"/>
          <p:cNvSpPr txBox="1"/>
          <p:nvPr/>
        </p:nvSpPr>
        <p:spPr>
          <a:xfrm>
            <a:off x="920750" y="4127500"/>
            <a:ext cx="1544864" cy="369332"/>
          </a:xfrm>
          <a:prstGeom prst="rect">
            <a:avLst/>
          </a:prstGeom>
          <a:noFill/>
        </p:spPr>
        <p:txBody>
          <a:bodyPr wrap="none" rtlCol="0">
            <a:spAutoFit/>
          </a:bodyPr>
          <a:lstStyle/>
          <a:p>
            <a:r>
              <a:rPr lang="en-US" dirty="0" smtClean="0"/>
              <a:t>Total Power In</a:t>
            </a:r>
            <a:endParaRPr lang="en-US" dirty="0"/>
          </a:p>
        </p:txBody>
      </p:sp>
      <p:sp>
        <p:nvSpPr>
          <p:cNvPr id="12" name="TextBox 11"/>
          <p:cNvSpPr txBox="1"/>
          <p:nvPr/>
        </p:nvSpPr>
        <p:spPr>
          <a:xfrm>
            <a:off x="3629025" y="2565400"/>
            <a:ext cx="1580481" cy="461665"/>
          </a:xfrm>
          <a:prstGeom prst="rect">
            <a:avLst/>
          </a:prstGeom>
          <a:noFill/>
        </p:spPr>
        <p:txBody>
          <a:bodyPr wrap="none" rtlCol="0">
            <a:spAutoFit/>
          </a:bodyPr>
          <a:lstStyle/>
          <a:p>
            <a:r>
              <a:rPr lang="en-US" sz="2400" dirty="0" smtClean="0"/>
              <a:t>Datacenter</a:t>
            </a:r>
            <a:endParaRPr lang="en-US" sz="2400" dirty="0"/>
          </a:p>
        </p:txBody>
      </p:sp>
      <p:sp>
        <p:nvSpPr>
          <p:cNvPr id="13" name="TextBox 12"/>
          <p:cNvSpPr txBox="1"/>
          <p:nvPr/>
        </p:nvSpPr>
        <p:spPr>
          <a:xfrm>
            <a:off x="6121400" y="4470400"/>
            <a:ext cx="2723823" cy="369332"/>
          </a:xfrm>
          <a:prstGeom prst="rect">
            <a:avLst/>
          </a:prstGeom>
          <a:noFill/>
        </p:spPr>
        <p:txBody>
          <a:bodyPr wrap="none" rtlCol="0">
            <a:spAutoFit/>
          </a:bodyPr>
          <a:lstStyle/>
          <a:p>
            <a:r>
              <a:rPr lang="en-US" dirty="0" smtClean="0"/>
              <a:t>Servers, Storage, Networks</a:t>
            </a:r>
            <a:endParaRPr lang="en-US" dirty="0"/>
          </a:p>
        </p:txBody>
      </p:sp>
      <p:sp>
        <p:nvSpPr>
          <p:cNvPr id="14" name="TextBox 13"/>
          <p:cNvSpPr txBox="1"/>
          <p:nvPr/>
        </p:nvSpPr>
        <p:spPr>
          <a:xfrm>
            <a:off x="6178550" y="3368675"/>
            <a:ext cx="2409809" cy="646331"/>
          </a:xfrm>
          <a:prstGeom prst="rect">
            <a:avLst/>
          </a:prstGeom>
          <a:noFill/>
        </p:spPr>
        <p:txBody>
          <a:bodyPr wrap="none" rtlCol="0">
            <a:spAutoFit/>
          </a:bodyPr>
          <a:lstStyle/>
          <a:p>
            <a:r>
              <a:rPr lang="en-US" dirty="0" smtClean="0"/>
              <a:t>Air Conditioning, Power</a:t>
            </a:r>
            <a:br>
              <a:rPr lang="en-US" dirty="0" smtClean="0"/>
            </a:br>
            <a:r>
              <a:rPr lang="en-US" dirty="0" smtClean="0"/>
              <a:t>Distribution, UPS, …</a:t>
            </a:r>
            <a:endParaRPr lang="en-US" dirty="0"/>
          </a:p>
        </p:txBody>
      </p:sp>
      <p:sp>
        <p:nvSpPr>
          <p:cNvPr id="15" name="TextBox 14"/>
          <p:cNvSpPr txBox="1"/>
          <p:nvPr/>
        </p:nvSpPr>
        <p:spPr>
          <a:xfrm>
            <a:off x="2463800" y="5527675"/>
            <a:ext cx="3706363" cy="461665"/>
          </a:xfrm>
          <a:prstGeom prst="rect">
            <a:avLst/>
          </a:prstGeom>
          <a:noFill/>
        </p:spPr>
        <p:txBody>
          <a:bodyPr wrap="none" rtlCol="0">
            <a:spAutoFit/>
          </a:bodyPr>
          <a:lstStyle/>
          <a:p>
            <a:r>
              <a:rPr lang="en-US" sz="2400" dirty="0" smtClean="0"/>
              <a:t>PUE = Total Power/IT Power</a:t>
            </a:r>
            <a:endParaRPr lang="en-US" sz="2400" dirty="0"/>
          </a:p>
        </p:txBody>
      </p:sp>
      <p:grpSp>
        <p:nvGrpSpPr>
          <p:cNvPr id="17" name="Group 16"/>
          <p:cNvGrpSpPr/>
          <p:nvPr/>
        </p:nvGrpSpPr>
        <p:grpSpPr>
          <a:xfrm>
            <a:off x="2473325" y="3152775"/>
            <a:ext cx="3489325" cy="3227090"/>
            <a:chOff x="2473325" y="3152775"/>
            <a:chExt cx="3489325" cy="3227090"/>
          </a:xfrm>
        </p:grpSpPr>
        <p:sp>
          <p:nvSpPr>
            <p:cNvPr id="9" name="Cube 8"/>
            <p:cNvSpPr/>
            <p:nvPr/>
          </p:nvSpPr>
          <p:spPr>
            <a:xfrm>
              <a:off x="2755900" y="3152775"/>
              <a:ext cx="3206750" cy="1270000"/>
            </a:xfrm>
            <a:prstGeom prst="cube">
              <a:avLst/>
            </a:prstGeom>
            <a:solidFill>
              <a:srgbClr val="FF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Infrastructure</a:t>
              </a:r>
              <a:endParaRPr lang="en-US" sz="3200" b="1" dirty="0"/>
            </a:p>
          </p:txBody>
        </p:sp>
        <p:sp>
          <p:nvSpPr>
            <p:cNvPr id="16" name="TextBox 15"/>
            <p:cNvSpPr txBox="1"/>
            <p:nvPr/>
          </p:nvSpPr>
          <p:spPr>
            <a:xfrm>
              <a:off x="2473325" y="5918200"/>
              <a:ext cx="1139855" cy="461665"/>
            </a:xfrm>
            <a:prstGeom prst="rect">
              <a:avLst/>
            </a:prstGeom>
            <a:noFill/>
          </p:spPr>
          <p:txBody>
            <a:bodyPr wrap="none" rtlCol="0">
              <a:spAutoFit/>
            </a:bodyPr>
            <a:lstStyle/>
            <a:p>
              <a:r>
                <a:rPr lang="en-US" sz="2400" dirty="0" smtClean="0"/>
                <a:t>PUE = 2</a:t>
              </a:r>
              <a:endParaRPr lang="en-US" sz="2400" dirty="0"/>
            </a:p>
          </p:txBody>
        </p:sp>
      </p:grpSp>
      <p:grpSp>
        <p:nvGrpSpPr>
          <p:cNvPr id="18" name="Group 17"/>
          <p:cNvGrpSpPr/>
          <p:nvPr/>
        </p:nvGrpSpPr>
        <p:grpSpPr>
          <a:xfrm>
            <a:off x="2462212" y="3667125"/>
            <a:ext cx="3489325" cy="2706390"/>
            <a:chOff x="2473325" y="3673475"/>
            <a:chExt cx="3489325" cy="2706390"/>
          </a:xfrm>
        </p:grpSpPr>
        <p:sp>
          <p:nvSpPr>
            <p:cNvPr id="19" name="Cube 18"/>
            <p:cNvSpPr/>
            <p:nvPr/>
          </p:nvSpPr>
          <p:spPr>
            <a:xfrm>
              <a:off x="2755900" y="3673475"/>
              <a:ext cx="3206750" cy="749300"/>
            </a:xfrm>
            <a:prstGeom prst="cube">
              <a:avLst/>
            </a:prstGeom>
            <a:solidFill>
              <a:srgbClr val="FF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Infrastructure</a:t>
              </a:r>
              <a:endParaRPr lang="en-US" sz="2400" b="1" dirty="0"/>
            </a:p>
          </p:txBody>
        </p:sp>
        <p:sp>
          <p:nvSpPr>
            <p:cNvPr id="20" name="TextBox 19"/>
            <p:cNvSpPr txBox="1"/>
            <p:nvPr/>
          </p:nvSpPr>
          <p:spPr>
            <a:xfrm>
              <a:off x="2473325" y="5918200"/>
              <a:ext cx="1373543" cy="461665"/>
            </a:xfrm>
            <a:prstGeom prst="rect">
              <a:avLst/>
            </a:prstGeom>
            <a:noFill/>
          </p:spPr>
          <p:txBody>
            <a:bodyPr wrap="none" rtlCol="0">
              <a:spAutoFit/>
            </a:bodyPr>
            <a:lstStyle/>
            <a:p>
              <a:r>
                <a:rPr lang="en-US" sz="2400" dirty="0" smtClean="0"/>
                <a:t>PUE = 1.5</a:t>
              </a:r>
              <a:endParaRPr lang="en-US" sz="2400" dirty="0"/>
            </a:p>
          </p:txBody>
        </p:sp>
      </p:grpSp>
    </p:spTree>
    <p:extLst>
      <p:ext uri="{BB962C8B-B14F-4D97-AF65-F5344CB8AC3E}">
        <p14:creationId xmlns:p14="http://schemas.microsoft.com/office/powerpoint/2010/main" val="3369476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Data-Level Parallelism (DLP)</a:t>
            </a:r>
            <a:endParaRPr lang="en-US" dirty="0"/>
          </a:p>
        </p:txBody>
      </p:sp>
      <p:sp>
        <p:nvSpPr>
          <p:cNvPr id="3" name="Content Placeholder 2"/>
          <p:cNvSpPr>
            <a:spLocks noGrp="1"/>
          </p:cNvSpPr>
          <p:nvPr>
            <p:ph idx="1"/>
          </p:nvPr>
        </p:nvSpPr>
        <p:spPr/>
        <p:txBody>
          <a:bodyPr>
            <a:normAutofit fontScale="92500"/>
          </a:bodyPr>
          <a:lstStyle/>
          <a:p>
            <a:r>
              <a:rPr lang="en-US" dirty="0" smtClean="0"/>
              <a:t>Two kinds</a:t>
            </a:r>
          </a:p>
          <a:p>
            <a:pPr lvl="1"/>
            <a:r>
              <a:rPr lang="en-US" dirty="0" smtClean="0"/>
              <a:t>Lots of data in memory that can be operated  on in parallel (e.g., adding together two arrays)</a:t>
            </a:r>
          </a:p>
          <a:p>
            <a:pPr lvl="1"/>
            <a:r>
              <a:rPr lang="en-US" dirty="0" smtClean="0"/>
              <a:t>Lots of data on many disks that can be operated on in parallel (e.g., searching for documents)</a:t>
            </a:r>
          </a:p>
          <a:p>
            <a:r>
              <a:rPr lang="en-US" dirty="0" smtClean="0"/>
              <a:t>October 10 lecture and 3</a:t>
            </a:r>
            <a:r>
              <a:rPr lang="en-US" baseline="30000" dirty="0" smtClean="0"/>
              <a:t>rd</a:t>
            </a:r>
            <a:r>
              <a:rPr lang="en-US" dirty="0" smtClean="0"/>
              <a:t> project does Data Level Parallelism (DLP) in memory</a:t>
            </a:r>
          </a:p>
          <a:p>
            <a:r>
              <a:rPr lang="en-US" dirty="0" smtClean="0"/>
              <a:t>Today’s lecture and 1</a:t>
            </a:r>
            <a:r>
              <a:rPr lang="en-US" baseline="30000" dirty="0" smtClean="0"/>
              <a:t>st</a:t>
            </a:r>
            <a:r>
              <a:rPr lang="en-US" dirty="0" smtClean="0"/>
              <a:t> project does DLP across 1000s of servers and disks using MapReduce</a:t>
            </a:r>
          </a:p>
        </p:txBody>
      </p:sp>
      <p:sp>
        <p:nvSpPr>
          <p:cNvPr id="4" name="Date Placeholder 3"/>
          <p:cNvSpPr>
            <a:spLocks noGrp="1"/>
          </p:cNvSpPr>
          <p:nvPr>
            <p:ph type="dt" sz="half" idx="10"/>
          </p:nvPr>
        </p:nvSpPr>
        <p:spPr/>
        <p:txBody>
          <a:bodyPr/>
          <a:lstStyle/>
          <a:p>
            <a:fld id="{18C96A23-D1DA-1048-93AA-EBE0F7055AEF}"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extLst>
      <p:ext uri="{BB962C8B-B14F-4D97-AF65-F5344CB8AC3E}">
        <p14:creationId xmlns:p14="http://schemas.microsoft.com/office/powerpoint/2010/main" val="19580261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Trying To Solve</a:t>
            </a:r>
            <a:endParaRPr lang="en-US" dirty="0"/>
          </a:p>
        </p:txBody>
      </p:sp>
      <p:sp>
        <p:nvSpPr>
          <p:cNvPr id="3" name="Content Placeholder 2"/>
          <p:cNvSpPr>
            <a:spLocks noGrp="1"/>
          </p:cNvSpPr>
          <p:nvPr>
            <p:ph idx="1"/>
          </p:nvPr>
        </p:nvSpPr>
        <p:spPr>
          <a:xfrm>
            <a:off x="457200" y="1600200"/>
            <a:ext cx="8229600" cy="4732867"/>
          </a:xfrm>
        </p:spPr>
        <p:txBody>
          <a:bodyPr>
            <a:normAutofit fontScale="92500" lnSpcReduction="20000"/>
          </a:bodyPr>
          <a:lstStyle/>
          <a:p>
            <a:r>
              <a:rPr lang="en-US" dirty="0" smtClean="0"/>
              <a:t>How process large amounts of raw data (crawled documents, request logs, …) every day to compute derived data (inverted indices, page popularity, …) when computation conceptually simple but input data large and distributed across 100s to 1000s of servers so that finish in reasonable time?</a:t>
            </a:r>
          </a:p>
          <a:p>
            <a:r>
              <a:rPr lang="en-US" dirty="0" smtClean="0"/>
              <a:t>Challenge: Parallelize computation, distribute data, tolerate faults without obscuring simple computation with complex code to deal with issues</a:t>
            </a:r>
          </a:p>
          <a:p>
            <a:r>
              <a:rPr lang="en-US" sz="1800" dirty="0" smtClean="0"/>
              <a:t>Jeffrey Dean and Sanjay </a:t>
            </a:r>
            <a:r>
              <a:rPr lang="en-US" sz="1800" dirty="0" err="1" smtClean="0"/>
              <a:t>Ghemawat</a:t>
            </a:r>
            <a:r>
              <a:rPr lang="en-US" sz="1800" dirty="0" smtClean="0"/>
              <a:t>, “MapReduce: Simplified Data Processing on Large Clusters,” </a:t>
            </a:r>
            <a:r>
              <a:rPr lang="en-US" sz="1800" i="1" dirty="0" smtClean="0"/>
              <a:t>Communications of the ACM</a:t>
            </a:r>
            <a:r>
              <a:rPr lang="en-US" sz="1800" dirty="0" smtClean="0"/>
              <a:t>, Jan 2008. </a:t>
            </a:r>
            <a:endParaRPr lang="en-US" sz="1800" dirty="0"/>
          </a:p>
        </p:txBody>
      </p:sp>
      <p:sp>
        <p:nvSpPr>
          <p:cNvPr id="4" name="Date Placeholder 3"/>
          <p:cNvSpPr>
            <a:spLocks noGrp="1"/>
          </p:cNvSpPr>
          <p:nvPr>
            <p:ph type="dt" sz="half" idx="10"/>
          </p:nvPr>
        </p:nvSpPr>
        <p:spPr/>
        <p:txBody>
          <a:bodyPr/>
          <a:lstStyle/>
          <a:p>
            <a:fld id="{1C459EB4-347D-CA4E-A02F-61FCF6A74BF3}"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3591562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Solution</a:t>
            </a:r>
            <a:endParaRPr lang="en-US" dirty="0"/>
          </a:p>
        </p:txBody>
      </p:sp>
      <p:sp>
        <p:nvSpPr>
          <p:cNvPr id="3" name="Content Placeholder 2"/>
          <p:cNvSpPr>
            <a:spLocks noGrp="1"/>
          </p:cNvSpPr>
          <p:nvPr>
            <p:ph idx="1"/>
          </p:nvPr>
        </p:nvSpPr>
        <p:spPr>
          <a:xfrm>
            <a:off x="457200" y="1600200"/>
            <a:ext cx="8229600" cy="5003800"/>
          </a:xfrm>
        </p:spPr>
        <p:txBody>
          <a:bodyPr>
            <a:normAutofit fontScale="92500"/>
          </a:bodyPr>
          <a:lstStyle/>
          <a:p>
            <a:r>
              <a:rPr lang="en-US" dirty="0" smtClean="0"/>
              <a:t>Apply </a:t>
            </a:r>
            <a:r>
              <a:rPr lang="en-US" dirty="0" smtClean="0">
                <a:solidFill>
                  <a:srgbClr val="0000FF"/>
                </a:solidFill>
              </a:rPr>
              <a:t>Map </a:t>
            </a:r>
            <a:r>
              <a:rPr lang="en-US" dirty="0" smtClean="0"/>
              <a:t>function to user supplied record of key/value pairs</a:t>
            </a:r>
          </a:p>
          <a:p>
            <a:r>
              <a:rPr lang="en-US" dirty="0" smtClean="0"/>
              <a:t>Compute set of intermediate key/value pairs</a:t>
            </a:r>
          </a:p>
          <a:p>
            <a:r>
              <a:rPr lang="en-US" dirty="0" smtClean="0"/>
              <a:t>Apply </a:t>
            </a:r>
            <a:r>
              <a:rPr lang="en-US" dirty="0" smtClean="0">
                <a:solidFill>
                  <a:srgbClr val="0000FF"/>
                </a:solidFill>
              </a:rPr>
              <a:t>Reduce </a:t>
            </a:r>
            <a:r>
              <a:rPr lang="en-US" dirty="0" smtClean="0"/>
              <a:t>operation to all values that share same key to combine derived data properly</a:t>
            </a:r>
          </a:p>
          <a:p>
            <a:pPr lvl="1"/>
            <a:r>
              <a:rPr lang="en-US" dirty="0" smtClean="0"/>
              <a:t>Often produces smaller set of values</a:t>
            </a:r>
          </a:p>
          <a:p>
            <a:pPr lvl="1"/>
            <a:r>
              <a:rPr lang="en-US" dirty="0" smtClean="0"/>
              <a:t>Typically 0 or 1 output value per Reduce invocation</a:t>
            </a:r>
          </a:p>
          <a:p>
            <a:r>
              <a:rPr lang="en-US" dirty="0" smtClean="0"/>
              <a:t>User supplies Map and Reduce operations in functional model so can parallelize, re-execute for fault tolerance</a:t>
            </a:r>
            <a:endParaRPr lang="en-US" dirty="0"/>
          </a:p>
        </p:txBody>
      </p:sp>
      <p:sp>
        <p:nvSpPr>
          <p:cNvPr id="4" name="Date Placeholder 3"/>
          <p:cNvSpPr>
            <a:spLocks noGrp="1"/>
          </p:cNvSpPr>
          <p:nvPr>
            <p:ph type="dt" sz="half" idx="10"/>
          </p:nvPr>
        </p:nvSpPr>
        <p:spPr/>
        <p:txBody>
          <a:bodyPr/>
          <a:lstStyle/>
          <a:p>
            <a:fld id="{9B06C7FB-3926-0246-B371-4B8A903C095A}"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extLst>
      <p:ext uri="{BB962C8B-B14F-4D97-AF65-F5344CB8AC3E}">
        <p14:creationId xmlns:p14="http://schemas.microsoft.com/office/powerpoint/2010/main" val="4255880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Data-Parallel “Divide and Conquer”</a:t>
            </a:r>
            <a:br>
              <a:rPr lang="en-US" dirty="0" smtClean="0"/>
            </a:br>
            <a:r>
              <a:rPr lang="en-US" dirty="0" smtClean="0"/>
              <a:t>(MapReduce Processing)</a:t>
            </a:r>
            <a:endParaRPr lang="en-US" dirty="0"/>
          </a:p>
        </p:txBody>
      </p:sp>
      <p:sp>
        <p:nvSpPr>
          <p:cNvPr id="3" name="Content Placeholder 2"/>
          <p:cNvSpPr>
            <a:spLocks noGrp="1"/>
          </p:cNvSpPr>
          <p:nvPr>
            <p:ph idx="1"/>
          </p:nvPr>
        </p:nvSpPr>
        <p:spPr>
          <a:xfrm>
            <a:off x="457200" y="1600200"/>
            <a:ext cx="8686800" cy="4800600"/>
          </a:xfrm>
        </p:spPr>
        <p:txBody>
          <a:bodyPr>
            <a:normAutofit fontScale="92500" lnSpcReduction="20000"/>
          </a:bodyPr>
          <a:lstStyle/>
          <a:p>
            <a:r>
              <a:rPr lang="en-US" dirty="0" smtClean="0"/>
              <a:t>Map:</a:t>
            </a:r>
          </a:p>
          <a:p>
            <a:pPr lvl="1"/>
            <a:r>
              <a:rPr lang="en-US" dirty="0" smtClean="0"/>
              <a:t>Slice data into “shards” or “splits”, distribute these to workers, compute sub-problem solutions</a:t>
            </a:r>
          </a:p>
          <a:p>
            <a:pPr lvl="1"/>
            <a:r>
              <a:rPr lang="en-US" sz="1800" dirty="0" err="1" smtClean="0">
                <a:latin typeface="Courier"/>
              </a:rPr>
              <a:t>map(in_key,in_value</a:t>
            </a:r>
            <a:r>
              <a:rPr lang="en-US" sz="1800" dirty="0" smtClean="0">
                <a:latin typeface="Courier"/>
              </a:rPr>
              <a:t>)-&gt;</a:t>
            </a:r>
            <a:r>
              <a:rPr lang="en-US" sz="1800" dirty="0" err="1" smtClean="0">
                <a:latin typeface="Courier"/>
              </a:rPr>
              <a:t>list(out_key,intermediate</a:t>
            </a:r>
            <a:r>
              <a:rPr lang="en-US" sz="1800" dirty="0" smtClean="0">
                <a:latin typeface="Courier"/>
              </a:rPr>
              <a:t> value)</a:t>
            </a:r>
          </a:p>
          <a:p>
            <a:pPr lvl="2"/>
            <a:r>
              <a:rPr lang="en-US" dirty="0" smtClean="0"/>
              <a:t>Processes input key/value pair</a:t>
            </a:r>
          </a:p>
          <a:p>
            <a:pPr lvl="2"/>
            <a:r>
              <a:rPr lang="en-US" dirty="0" smtClean="0"/>
              <a:t>Produces set of intermediate pairs</a:t>
            </a:r>
          </a:p>
          <a:p>
            <a:r>
              <a:rPr lang="en-US" dirty="0" smtClean="0"/>
              <a:t>Reduce:</a:t>
            </a:r>
          </a:p>
          <a:p>
            <a:pPr lvl="1"/>
            <a:r>
              <a:rPr lang="en-US" dirty="0" smtClean="0"/>
              <a:t>Collect (and combine) sub-problem solutions</a:t>
            </a:r>
          </a:p>
          <a:p>
            <a:pPr lvl="1"/>
            <a:r>
              <a:rPr lang="en-US" sz="1800" dirty="0" err="1" smtClean="0">
                <a:latin typeface="Courier"/>
              </a:rPr>
              <a:t>reduce(out_key,list(intermediate_value</a:t>
            </a:r>
            <a:r>
              <a:rPr lang="en-US" sz="1800" dirty="0" smtClean="0">
                <a:latin typeface="Courier"/>
              </a:rPr>
              <a:t>))-&gt;</a:t>
            </a:r>
            <a:r>
              <a:rPr lang="en-US" sz="1800" dirty="0" err="1" smtClean="0">
                <a:latin typeface="Courier"/>
              </a:rPr>
              <a:t>list(out_value</a:t>
            </a:r>
            <a:r>
              <a:rPr lang="en-US" sz="1800" dirty="0" smtClean="0">
                <a:latin typeface="Courier"/>
              </a:rPr>
              <a:t>)</a:t>
            </a:r>
          </a:p>
          <a:p>
            <a:pPr lvl="2"/>
            <a:r>
              <a:rPr lang="en-US" dirty="0" smtClean="0"/>
              <a:t>Combines all intermediate values for a particular key</a:t>
            </a:r>
          </a:p>
          <a:p>
            <a:pPr lvl="2"/>
            <a:r>
              <a:rPr lang="en-US" dirty="0" smtClean="0"/>
              <a:t>Produces a set of merged output values (usually just one)</a:t>
            </a:r>
          </a:p>
          <a:p>
            <a:r>
              <a:rPr lang="en-US" sz="3176" dirty="0" smtClean="0"/>
              <a:t>Fun to use: focus on problem, let MapReduce library deal with messy details</a:t>
            </a:r>
          </a:p>
          <a:p>
            <a:pPr lvl="1"/>
            <a:endParaRPr lang="en-US" dirty="0"/>
          </a:p>
        </p:txBody>
      </p:sp>
      <p:sp>
        <p:nvSpPr>
          <p:cNvPr id="4" name="Date Placeholder 3"/>
          <p:cNvSpPr>
            <a:spLocks noGrp="1"/>
          </p:cNvSpPr>
          <p:nvPr>
            <p:ph type="dt" sz="half" idx="10"/>
          </p:nvPr>
        </p:nvSpPr>
        <p:spPr/>
        <p:txBody>
          <a:bodyPr/>
          <a:lstStyle/>
          <a:p>
            <a:fld id="{BCC9CCA6-9782-264C-A569-5292B18514E3}"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val="12690764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MapReduce Execution</a:t>
            </a:r>
            <a:endParaRPr lang="en-US" dirty="0"/>
          </a:p>
        </p:txBody>
      </p:sp>
      <p:sp>
        <p:nvSpPr>
          <p:cNvPr id="4" name="Date Placeholder 3"/>
          <p:cNvSpPr>
            <a:spLocks noGrp="1"/>
          </p:cNvSpPr>
          <p:nvPr>
            <p:ph type="dt" sz="half" idx="10"/>
          </p:nvPr>
        </p:nvSpPr>
        <p:spPr/>
        <p:txBody>
          <a:bodyPr/>
          <a:lstStyle/>
          <a:p>
            <a:fld id="{1D0E19CA-6AA1-3740-88A8-B017456CF591}"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pic>
        <p:nvPicPr>
          <p:cNvPr id="8" name="Picture 7" descr="MapReduce.gif"/>
          <p:cNvPicPr>
            <a:picLocks noChangeAspect="1"/>
          </p:cNvPicPr>
          <p:nvPr/>
        </p:nvPicPr>
        <p:blipFill>
          <a:blip r:embed="rId2"/>
          <a:stretch>
            <a:fillRect/>
          </a:stretch>
        </p:blipFill>
        <p:spPr>
          <a:xfrm>
            <a:off x="795866" y="1117891"/>
            <a:ext cx="7874000" cy="5430345"/>
          </a:xfrm>
          <a:prstGeom prst="rect">
            <a:avLst/>
          </a:prstGeom>
        </p:spPr>
      </p:pic>
      <p:sp>
        <p:nvSpPr>
          <p:cNvPr id="9" name="TextBox 8"/>
          <p:cNvSpPr txBox="1"/>
          <p:nvPr/>
        </p:nvSpPr>
        <p:spPr>
          <a:xfrm>
            <a:off x="0" y="1405466"/>
            <a:ext cx="2184400" cy="1569660"/>
          </a:xfrm>
          <a:prstGeom prst="rect">
            <a:avLst/>
          </a:prstGeom>
          <a:noFill/>
        </p:spPr>
        <p:txBody>
          <a:bodyPr wrap="square" rtlCol="0">
            <a:spAutoFit/>
          </a:bodyPr>
          <a:lstStyle/>
          <a:p>
            <a:r>
              <a:rPr lang="en-US" sz="2400" dirty="0" smtClean="0"/>
              <a:t>Fine granularity tasks: many more map tasks than machines</a:t>
            </a:r>
            <a:endParaRPr lang="en-US" sz="2400" dirty="0"/>
          </a:p>
        </p:txBody>
      </p:sp>
      <p:sp>
        <p:nvSpPr>
          <p:cNvPr id="10" name="TextBox 9"/>
          <p:cNvSpPr txBox="1"/>
          <p:nvPr/>
        </p:nvSpPr>
        <p:spPr>
          <a:xfrm>
            <a:off x="1" y="4690533"/>
            <a:ext cx="2963332" cy="1200328"/>
          </a:xfrm>
          <a:prstGeom prst="rect">
            <a:avLst/>
          </a:prstGeom>
          <a:noFill/>
        </p:spPr>
        <p:txBody>
          <a:bodyPr wrap="square" rtlCol="0">
            <a:spAutoFit/>
          </a:bodyPr>
          <a:lstStyle/>
          <a:p>
            <a:r>
              <a:rPr lang="en-US" sz="2400" dirty="0" smtClean="0"/>
              <a:t>2000 servers =&gt; </a:t>
            </a:r>
            <a:br>
              <a:rPr lang="en-US" sz="2400" dirty="0" smtClean="0"/>
            </a:br>
            <a:r>
              <a:rPr lang="en-US" sz="2400" dirty="0" smtClean="0"/>
              <a:t>≈ 200,000 Map Tasks, ≈ 5,000 Reduce tasks</a:t>
            </a:r>
            <a:endParaRPr lang="en-US" sz="2400" dirty="0"/>
          </a:p>
        </p:txBody>
      </p:sp>
      <p:sp>
        <p:nvSpPr>
          <p:cNvPr id="11" name="TextBox 10"/>
          <p:cNvSpPr txBox="1"/>
          <p:nvPr/>
        </p:nvSpPr>
        <p:spPr>
          <a:xfrm>
            <a:off x="0" y="3234267"/>
            <a:ext cx="2963332" cy="1200328"/>
          </a:xfrm>
          <a:prstGeom prst="rect">
            <a:avLst/>
          </a:prstGeom>
          <a:noFill/>
        </p:spPr>
        <p:txBody>
          <a:bodyPr wrap="square" rtlCol="0">
            <a:spAutoFit/>
          </a:bodyPr>
          <a:lstStyle/>
          <a:p>
            <a:r>
              <a:rPr lang="en-US" sz="2400" dirty="0" smtClean="0"/>
              <a:t>Bucket sort</a:t>
            </a:r>
          </a:p>
          <a:p>
            <a:r>
              <a:rPr lang="en-US" sz="2400" dirty="0" smtClean="0"/>
              <a:t>to get same keys</a:t>
            </a:r>
          </a:p>
          <a:p>
            <a:r>
              <a:rPr lang="en-US" sz="2400" dirty="0" smtClean="0"/>
              <a:t>together</a:t>
            </a:r>
          </a:p>
        </p:txBody>
      </p:sp>
    </p:spTree>
    <p:extLst>
      <p:ext uri="{BB962C8B-B14F-4D97-AF65-F5344CB8AC3E}">
        <p14:creationId xmlns:p14="http://schemas.microsoft.com/office/powerpoint/2010/main" val="771615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Uses MapReduce For …</a:t>
            </a:r>
            <a:endParaRPr lang="en-US" dirty="0"/>
          </a:p>
        </p:txBody>
      </p:sp>
      <p:sp>
        <p:nvSpPr>
          <p:cNvPr id="3" name="Content Placeholder 2"/>
          <p:cNvSpPr>
            <a:spLocks noGrp="1"/>
          </p:cNvSpPr>
          <p:nvPr>
            <p:ph idx="1"/>
          </p:nvPr>
        </p:nvSpPr>
        <p:spPr/>
        <p:txBody>
          <a:bodyPr>
            <a:normAutofit fontScale="85000" lnSpcReduction="10000"/>
          </a:bodyPr>
          <a:lstStyle/>
          <a:p>
            <a:pPr>
              <a:buClr>
                <a:schemeClr val="tx1"/>
              </a:buClr>
            </a:pPr>
            <a:r>
              <a:rPr lang="en-US" dirty="0" smtClean="0">
                <a:solidFill>
                  <a:srgbClr val="0000FF"/>
                </a:solidFill>
              </a:rPr>
              <a:t>Web crawl</a:t>
            </a:r>
            <a:r>
              <a:rPr lang="en-US" dirty="0" smtClean="0"/>
              <a:t>: Find outgoing links from HTML documents, aggregate by target document</a:t>
            </a:r>
          </a:p>
          <a:p>
            <a:pPr>
              <a:buClr>
                <a:schemeClr val="tx1"/>
              </a:buClr>
            </a:pPr>
            <a:r>
              <a:rPr lang="en-US" dirty="0" smtClean="0">
                <a:solidFill>
                  <a:srgbClr val="0000FF"/>
                </a:solidFill>
              </a:rPr>
              <a:t>Google Search</a:t>
            </a:r>
            <a:r>
              <a:rPr lang="en-US" dirty="0" smtClean="0"/>
              <a:t>: Generating inverted index files using a compression scheme</a:t>
            </a:r>
          </a:p>
          <a:p>
            <a:pPr>
              <a:buClr>
                <a:schemeClr val="tx1"/>
              </a:buClr>
            </a:pPr>
            <a:r>
              <a:rPr lang="en-US" dirty="0" smtClean="0">
                <a:solidFill>
                  <a:srgbClr val="0000FF"/>
                </a:solidFill>
              </a:rPr>
              <a:t>Google Earth</a:t>
            </a:r>
            <a:r>
              <a:rPr lang="en-US" dirty="0" smtClean="0"/>
              <a:t>: Stitching overlapping satellite images to remove seams and to select high-quality imagery</a:t>
            </a:r>
          </a:p>
          <a:p>
            <a:pPr>
              <a:buClr>
                <a:schemeClr val="tx1"/>
              </a:buClr>
            </a:pPr>
            <a:r>
              <a:rPr lang="en-US" dirty="0" smtClean="0">
                <a:solidFill>
                  <a:srgbClr val="0000FF"/>
                </a:solidFill>
              </a:rPr>
              <a:t>Google Maps</a:t>
            </a:r>
            <a:r>
              <a:rPr lang="en-US" dirty="0" smtClean="0"/>
              <a:t>: Processing all road segments on Earth and render map tile images that display segments</a:t>
            </a:r>
          </a:p>
          <a:p>
            <a:r>
              <a:rPr lang="en-US" dirty="0" smtClean="0"/>
              <a:t>More than 10,000 MR programs at Google in 4 years, </a:t>
            </a:r>
            <a:br>
              <a:rPr lang="en-US" dirty="0" smtClean="0"/>
            </a:br>
            <a:r>
              <a:rPr lang="en-US" dirty="0" smtClean="0"/>
              <a:t>run 100,000 MR jobs per day (2008)</a:t>
            </a:r>
            <a:endParaRPr lang="en-US" dirty="0"/>
          </a:p>
        </p:txBody>
      </p:sp>
      <p:sp>
        <p:nvSpPr>
          <p:cNvPr id="4" name="Date Placeholder 3"/>
          <p:cNvSpPr>
            <a:spLocks noGrp="1"/>
          </p:cNvSpPr>
          <p:nvPr>
            <p:ph type="dt" sz="half" idx="10"/>
          </p:nvPr>
        </p:nvSpPr>
        <p:spPr/>
        <p:txBody>
          <a:bodyPr/>
          <a:lstStyle/>
          <a:p>
            <a:fld id="{E0BD2968-17ED-D644-87CD-2717870DBE04}"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2759803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lstStyle/>
          <a:p>
            <a:r>
              <a:rPr lang="en-US" dirty="0" smtClean="0"/>
              <a:t>MapReduce Popularity at Google</a:t>
            </a:r>
            <a:endParaRPr lang="en-US" dirty="0"/>
          </a:p>
        </p:txBody>
      </p:sp>
      <p:graphicFrame>
        <p:nvGraphicFramePr>
          <p:cNvPr id="7" name="Content Placeholder 6"/>
          <p:cNvGraphicFramePr>
            <a:graphicFrameLocks noGrp="1"/>
          </p:cNvGraphicFramePr>
          <p:nvPr>
            <p:ph idx="1"/>
          </p:nvPr>
        </p:nvGraphicFramePr>
        <p:xfrm>
          <a:off x="-1" y="1327482"/>
          <a:ext cx="9025470" cy="3449846"/>
        </p:xfrm>
        <a:graphic>
          <a:graphicData uri="http://schemas.openxmlformats.org/drawingml/2006/table">
            <a:tbl>
              <a:tblPr/>
              <a:tblGrid>
                <a:gridCol w="2886756"/>
                <a:gridCol w="1153392"/>
                <a:gridCol w="1575288"/>
                <a:gridCol w="1742082"/>
                <a:gridCol w="1667952"/>
              </a:tblGrid>
              <a:tr h="159742">
                <a:tc>
                  <a:txBody>
                    <a:bodyPr/>
                    <a:lstStyle/>
                    <a:p>
                      <a:pPr algn="l" fontAlgn="b"/>
                      <a:endParaRPr lang="en-US" sz="16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Aug-04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Mar-06</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Sep-09</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Number of MapReduce jobs</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29,000</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171,000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2,217,000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3,467,000</a:t>
                      </a:r>
                    </a:p>
                  </a:txBody>
                  <a:tcPr marL="12288" marR="12288" marT="12288" marB="0" anchor="b">
                    <a:lnL>
                      <a:noFill/>
                    </a:lnL>
                    <a:lnR>
                      <a:noFill/>
                    </a:lnR>
                    <a:lnT>
                      <a:noFill/>
                    </a:lnT>
                    <a:lnB>
                      <a:noFill/>
                    </a:lnB>
                  </a:tcPr>
                </a:tc>
              </a:tr>
              <a:tr h="159742">
                <a:tc>
                  <a:txBody>
                    <a:bodyPr/>
                    <a:lstStyle/>
                    <a:p>
                      <a:pPr algn="l" fontAlgn="b"/>
                      <a:r>
                        <a:rPr lang="en-US" sz="1600" b="0" i="0" u="none" strike="noStrike">
                          <a:latin typeface="Verdana"/>
                        </a:rPr>
                        <a:t>Average completion time (secs)</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634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874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395</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475</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Server years used</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217</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2,002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11,081</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25,562</a:t>
                      </a:r>
                    </a:p>
                  </a:txBody>
                  <a:tcPr marL="12288" marR="12288" marT="12288" marB="0" anchor="b">
                    <a:lnL>
                      <a:noFill/>
                    </a:lnL>
                    <a:lnR>
                      <a:noFill/>
                    </a:lnR>
                    <a:lnT>
                      <a:noFill/>
                    </a:lnT>
                    <a:lnB>
                      <a:noFill/>
                    </a:lnB>
                  </a:tcPr>
                </a:tc>
              </a:tr>
              <a:tr h="159742">
                <a:tc>
                  <a:txBody>
                    <a:bodyPr/>
                    <a:lstStyle/>
                    <a:p>
                      <a:pPr algn="l" fontAlgn="b"/>
                      <a:r>
                        <a:rPr lang="en-US" sz="1600" b="0" i="0" u="none" strike="noStrike">
                          <a:latin typeface="Verdana"/>
                        </a:rPr>
                        <a:t>Input data read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3,288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52,254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403,152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544,130</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Intermediate data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758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6,743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34,774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90,120</a:t>
                      </a:r>
                    </a:p>
                  </a:txBody>
                  <a:tcPr marL="12288" marR="12288" marT="12288" marB="0" anchor="b">
                    <a:lnL>
                      <a:noFill/>
                    </a:lnL>
                    <a:lnR>
                      <a:noFill/>
                    </a:lnR>
                    <a:lnT>
                      <a:noFill/>
                    </a:lnT>
                    <a:lnB>
                      <a:noFill/>
                    </a:lnB>
                  </a:tcPr>
                </a:tc>
              </a:tr>
              <a:tr h="559670">
                <a:tc>
                  <a:txBody>
                    <a:bodyPr/>
                    <a:lstStyle/>
                    <a:p>
                      <a:pPr algn="l" fontAlgn="b"/>
                      <a:r>
                        <a:rPr lang="en-US" sz="1600" b="0" i="0" u="none" strike="noStrike" dirty="0">
                          <a:latin typeface="Verdana"/>
                        </a:rPr>
                        <a:t>Output data written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193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2,970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14,018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57,520</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Average</a:t>
                      </a:r>
                      <a:r>
                        <a:rPr lang="en-US" sz="1600" b="0" i="0" u="none" strike="noStrike" dirty="0" smtClean="0">
                          <a:latin typeface="Verdana"/>
                        </a:rPr>
                        <a:t> number</a:t>
                      </a:r>
                      <a:r>
                        <a:rPr lang="en-US" sz="1600" b="0" i="0" u="none" strike="noStrike" baseline="0" dirty="0" smtClean="0">
                          <a:latin typeface="Verdana"/>
                        </a:rPr>
                        <a:t> </a:t>
                      </a:r>
                      <a:r>
                        <a:rPr lang="en-US" sz="1600" b="0" i="0" u="none" strike="noStrike" dirty="0" smtClean="0">
                          <a:latin typeface="Verdana"/>
                        </a:rPr>
                        <a:t>servers /job</a:t>
                      </a:r>
                      <a:endParaRPr lang="en-US" sz="16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157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268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488</a:t>
                      </a:r>
                    </a:p>
                  </a:txBody>
                  <a:tcPr marL="12288" marR="12288" marT="12288" marB="0" anchor="b">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fld id="{5A8C1A77-DEED-6F49-B4CB-60CA0531585D}"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2268079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normAutofit fontScale="90000"/>
          </a:bodyPr>
          <a:lstStyle/>
          <a:p>
            <a:r>
              <a:rPr lang="en-US" dirty="0" smtClean="0"/>
              <a:t>What if Ran Google Workload on EC2?</a:t>
            </a:r>
            <a:endParaRPr lang="en-US" dirty="0"/>
          </a:p>
        </p:txBody>
      </p:sp>
      <p:graphicFrame>
        <p:nvGraphicFramePr>
          <p:cNvPr id="7" name="Content Placeholder 6"/>
          <p:cNvGraphicFramePr>
            <a:graphicFrameLocks noGrp="1"/>
          </p:cNvGraphicFramePr>
          <p:nvPr>
            <p:ph idx="1"/>
          </p:nvPr>
        </p:nvGraphicFramePr>
        <p:xfrm>
          <a:off x="-1" y="1327482"/>
          <a:ext cx="9025470" cy="4510742"/>
        </p:xfrm>
        <a:graphic>
          <a:graphicData uri="http://schemas.openxmlformats.org/drawingml/2006/table">
            <a:tbl>
              <a:tblPr/>
              <a:tblGrid>
                <a:gridCol w="2886756"/>
                <a:gridCol w="1153392"/>
                <a:gridCol w="1575288"/>
                <a:gridCol w="1742082"/>
                <a:gridCol w="1667952"/>
              </a:tblGrid>
              <a:tr h="159742">
                <a:tc>
                  <a:txBody>
                    <a:bodyPr/>
                    <a:lstStyle/>
                    <a:p>
                      <a:pPr algn="l" fontAlgn="b"/>
                      <a:endParaRPr lang="en-US" sz="18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Aug-04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Mar-06</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Sep-09</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Number of MapReduce jobs</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29,000</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171,000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2,217,000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3,467,000</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Average completion time (secs)</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634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874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395</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475</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Server years used</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217</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2,002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11,081</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25,562</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Input data read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3,288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52,254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403,152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544,130</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Intermediate data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758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6,743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34,774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90,120</a:t>
                      </a:r>
                    </a:p>
                  </a:txBody>
                  <a:tcPr marL="12288" marR="12288" marT="12288" marB="0" anchor="b">
                    <a:lnL>
                      <a:noFill/>
                    </a:lnL>
                    <a:lnR>
                      <a:noFill/>
                    </a:lnR>
                    <a:lnT>
                      <a:noFill/>
                    </a:lnT>
                    <a:lnB>
                      <a:noFill/>
                    </a:lnB>
                  </a:tcPr>
                </a:tc>
              </a:tr>
              <a:tr h="559670">
                <a:tc>
                  <a:txBody>
                    <a:bodyPr/>
                    <a:lstStyle/>
                    <a:p>
                      <a:pPr algn="l" fontAlgn="b"/>
                      <a:r>
                        <a:rPr lang="en-US" sz="1800" b="0" i="0" u="none" strike="noStrike" dirty="0">
                          <a:latin typeface="Verdana"/>
                        </a:rPr>
                        <a:t>Output data written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193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2,970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14,018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57,520</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Average </a:t>
                      </a:r>
                      <a:r>
                        <a:rPr lang="en-US" sz="1800" b="0" i="0" u="none" strike="noStrike" dirty="0" smtClean="0">
                          <a:latin typeface="Verdana"/>
                        </a:rPr>
                        <a:t>number </a:t>
                      </a:r>
                      <a:r>
                        <a:rPr lang="en-US" sz="1800" b="0" i="0" u="none" strike="noStrike" dirty="0">
                          <a:latin typeface="Verdana"/>
                        </a:rPr>
                        <a:t>of servers per job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157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268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488</a:t>
                      </a:r>
                    </a:p>
                  </a:txBody>
                  <a:tcPr marL="12288" marR="12288" marT="12288" marB="0" anchor="b">
                    <a:lnL>
                      <a:noFill/>
                    </a:lnL>
                    <a:lnR>
                      <a:noFill/>
                    </a:lnR>
                    <a:lnT>
                      <a:noFill/>
                    </a:lnT>
                    <a:lnB>
                      <a:noFill/>
                    </a:lnB>
                  </a:tcPr>
                </a:tc>
              </a:tr>
              <a:tr h="159742">
                <a:tc>
                  <a:txBody>
                    <a:bodyPr/>
                    <a:lstStyle/>
                    <a:p>
                      <a:pPr algn="l" fontAlgn="b"/>
                      <a:r>
                        <a:rPr lang="en-US" sz="1800" b="0" i="0" u="none" strike="noStrike" dirty="0" smtClean="0">
                          <a:solidFill>
                            <a:srgbClr val="3366FF"/>
                          </a:solidFill>
                          <a:latin typeface="Verdana"/>
                        </a:rPr>
                        <a:t>Average</a:t>
                      </a:r>
                      <a:r>
                        <a:rPr lang="en-US" sz="1800" b="0" i="0" u="none" strike="noStrike" baseline="0" dirty="0" smtClean="0">
                          <a:solidFill>
                            <a:srgbClr val="3366FF"/>
                          </a:solidFill>
                          <a:latin typeface="Verdana"/>
                        </a:rPr>
                        <a:t> Cost/job EC2</a:t>
                      </a:r>
                      <a:endParaRPr lang="en-US" sz="18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$17</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$39</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$26</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$38</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r>
              <a:tr h="159742">
                <a:tc>
                  <a:txBody>
                    <a:bodyPr/>
                    <a:lstStyle/>
                    <a:p>
                      <a:pPr algn="l" fontAlgn="b"/>
                      <a:r>
                        <a:rPr lang="en-US" sz="1800" b="0" i="0" u="none" strike="noStrike" dirty="0" smtClean="0">
                          <a:solidFill>
                            <a:srgbClr val="3366FF"/>
                          </a:solidFill>
                          <a:latin typeface="Verdana"/>
                        </a:rPr>
                        <a:t>Annual Cost if on EC2</a:t>
                      </a:r>
                      <a:endParaRPr lang="en-US" sz="18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$0.5M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$6.7M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$57.4M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$133.1M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fld id="{55485F20-5AFE-8E40-ABD6-783A3BFC43F6}" type="datetime1">
              <a:rPr lang="en-US" smtClean="0"/>
              <a:pPr/>
              <a:t>9/3/13</a:t>
            </a:fld>
            <a:endParaRPr lang="en-US"/>
          </a:p>
        </p:txBody>
      </p:sp>
      <p:sp>
        <p:nvSpPr>
          <p:cNvPr id="5" name="Footer Placeholder 4"/>
          <p:cNvSpPr>
            <a:spLocks noGrp="1"/>
          </p:cNvSpPr>
          <p:nvPr>
            <p:ph type="ftr" sz="quarter" idx="11"/>
          </p:nvPr>
        </p:nvSpPr>
        <p:spPr/>
        <p:txBody>
          <a:bodyPr/>
          <a:lstStyle/>
          <a:p>
            <a:r>
              <a:rPr lang="en-US" dirty="0" smtClean="0"/>
              <a:t>Fall 2013 --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3573048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MapReduce works well for tasks like Search and Matrix Multiply</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There are typically many more Map Tasks than Reduce Tasks  (e.g., 40:1)</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MapReduce hides details of parallelization, fault tolerance, locality optimization, and load balancing</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Users express computation as two functions, Map and Reduce, and supply code for them</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28</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Tree>
    <p:extLst>
      <p:ext uri="{BB962C8B-B14F-4D97-AF65-F5344CB8AC3E}">
        <p14:creationId xmlns:p14="http://schemas.microsoft.com/office/powerpoint/2010/main" val="21408565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err="1" smtClean="0">
                <a:solidFill>
                  <a:srgbClr val="408000"/>
                </a:solidFill>
              </a:rPr>
              <a:t>MapReduce</a:t>
            </a:r>
            <a:r>
              <a:rPr lang="en-US" sz="2800" dirty="0" smtClean="0">
                <a:solidFill>
                  <a:srgbClr val="408000"/>
                </a:solidFill>
              </a:rPr>
              <a:t> works well for tasks like Search and Matrix Multiply</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There are typically many more Map Tasks than Reduce Tasks  (e.g., 40:1)</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MapReduce hides details of parallelization, fault tolerance, locality optimization, and load balancing</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Users express computation as two functions, Map and Reduce, and supply code for them</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29</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
        <p:nvSpPr>
          <p:cNvPr id="13" name="Rectangle 12"/>
          <p:cNvSpPr/>
          <p:nvPr/>
        </p:nvSpPr>
        <p:spPr>
          <a:xfrm>
            <a:off x="857250" y="3333750"/>
            <a:ext cx="7413625" cy="85725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44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75000"/>
              </a:lnSpc>
            </a:pPr>
            <a:r>
              <a:rPr lang="en-US" dirty="0" smtClean="0">
                <a:ea typeface="ＭＳ Ｐゴシック" charset="-128"/>
                <a:cs typeface="ＭＳ Ｐゴシック" charset="-128"/>
              </a:rPr>
              <a:t>Energy Proportionality</a:t>
            </a:r>
          </a:p>
        </p:txBody>
      </p:sp>
      <p:sp>
        <p:nvSpPr>
          <p:cNvPr id="65539" name="Slide Number Placeholder 3"/>
          <p:cNvSpPr>
            <a:spLocks noGrp="1"/>
          </p:cNvSpPr>
          <p:nvPr>
            <p:ph type="sldNum" sz="quarter" idx="12"/>
          </p:nvPr>
        </p:nvSpPr>
        <p:spPr>
          <a:noFill/>
        </p:spPr>
        <p:txBody>
          <a:bodyPr/>
          <a:lstStyle/>
          <a:p>
            <a:fld id="{F8E6129B-612C-B941-BAF0-961CB5031740}" type="slidenum">
              <a:rPr lang="en-US" smtClean="0"/>
              <a:pPr/>
              <a:t>3</a:t>
            </a:fld>
            <a:endParaRPr lang="en-US" smtClean="0"/>
          </a:p>
        </p:txBody>
      </p:sp>
      <p:pic>
        <p:nvPicPr>
          <p:cNvPr id="65540" name="Picture 4"/>
          <p:cNvPicPr>
            <a:picLocks noChangeAspect="1"/>
          </p:cNvPicPr>
          <p:nvPr/>
        </p:nvPicPr>
        <p:blipFill>
          <a:blip r:embed="rId2"/>
          <a:srcRect/>
          <a:stretch>
            <a:fillRect/>
          </a:stretch>
        </p:blipFill>
        <p:spPr bwMode="auto">
          <a:xfrm>
            <a:off x="2462213" y="1171575"/>
            <a:ext cx="6350000" cy="4978400"/>
          </a:xfrm>
          <a:prstGeom prst="rect">
            <a:avLst/>
          </a:prstGeom>
          <a:noFill/>
          <a:ln w="9525">
            <a:noFill/>
            <a:miter lim="800000"/>
            <a:headEnd/>
            <a:tailEnd/>
          </a:ln>
        </p:spPr>
      </p:pic>
      <p:sp>
        <p:nvSpPr>
          <p:cNvPr id="65541" name="TextBox 5"/>
          <p:cNvSpPr txBox="1">
            <a:spLocks noChangeArrowheads="1"/>
          </p:cNvSpPr>
          <p:nvPr/>
        </p:nvSpPr>
        <p:spPr bwMode="auto">
          <a:xfrm>
            <a:off x="301625" y="6078538"/>
            <a:ext cx="8342313" cy="739775"/>
          </a:xfrm>
          <a:prstGeom prst="rect">
            <a:avLst/>
          </a:prstGeom>
          <a:noFill/>
          <a:ln w="9525">
            <a:noFill/>
            <a:miter lim="800000"/>
            <a:headEnd/>
            <a:tailEnd/>
          </a:ln>
        </p:spPr>
        <p:txBody>
          <a:bodyPr wrap="none">
            <a:prstTxWarp prst="textNoShape">
              <a:avLst/>
            </a:prstTxWarp>
            <a:spAutoFit/>
          </a:bodyPr>
          <a:lstStyle/>
          <a:p>
            <a:r>
              <a:rPr lang="en-US" sz="1400"/>
              <a:t>Figure 1. Average CPU utilization of more than 5,000 servers during a six-month period. Servers </a:t>
            </a:r>
          </a:p>
          <a:p>
            <a:r>
              <a:rPr lang="en-US" sz="1400"/>
              <a:t>are rarely completely idle and seldom operate near their maximum utilization, instead operating </a:t>
            </a:r>
          </a:p>
          <a:p>
            <a:r>
              <a:rPr lang="en-US" sz="1400"/>
              <a:t>most of the time at between 10 and 50 percent of their maximum</a:t>
            </a:r>
          </a:p>
        </p:txBody>
      </p:sp>
      <p:sp>
        <p:nvSpPr>
          <p:cNvPr id="65542" name="TextBox 6"/>
          <p:cNvSpPr txBox="1">
            <a:spLocks noChangeArrowheads="1"/>
          </p:cNvSpPr>
          <p:nvPr/>
        </p:nvSpPr>
        <p:spPr bwMode="auto">
          <a:xfrm>
            <a:off x="5695950" y="1404938"/>
            <a:ext cx="3092450" cy="1938337"/>
          </a:xfrm>
          <a:prstGeom prst="rect">
            <a:avLst/>
          </a:prstGeom>
          <a:noFill/>
          <a:ln w="9525">
            <a:noFill/>
            <a:miter lim="800000"/>
            <a:headEnd/>
            <a:tailEnd/>
          </a:ln>
        </p:spPr>
        <p:txBody>
          <a:bodyPr wrap="none">
            <a:prstTxWarp prst="textNoShape">
              <a:avLst/>
            </a:prstTxWarp>
            <a:spAutoFit/>
          </a:bodyPr>
          <a:lstStyle/>
          <a:p>
            <a:r>
              <a:rPr lang="en-US" sz="2000"/>
              <a:t>It is surprisingly hard</a:t>
            </a:r>
            <a:br>
              <a:rPr lang="en-US" sz="2000"/>
            </a:br>
            <a:r>
              <a:rPr lang="en-US" sz="2000"/>
              <a:t>to achieve high levels</a:t>
            </a:r>
            <a:br>
              <a:rPr lang="en-US" sz="2000"/>
            </a:br>
            <a:r>
              <a:rPr lang="en-US" sz="2000"/>
              <a:t>of utilization of typical </a:t>
            </a:r>
            <a:br>
              <a:rPr lang="en-US" sz="2000"/>
            </a:br>
            <a:r>
              <a:rPr lang="en-US" sz="2000"/>
              <a:t>servers (and your home</a:t>
            </a:r>
            <a:br>
              <a:rPr lang="en-US" sz="2000"/>
            </a:br>
            <a:r>
              <a:rPr lang="en-US" sz="2000"/>
              <a:t>PC or laptop is even </a:t>
            </a:r>
            <a:br>
              <a:rPr lang="en-US" sz="2000"/>
            </a:br>
            <a:r>
              <a:rPr lang="en-US" sz="2000"/>
              <a:t>worse)</a:t>
            </a:r>
            <a:endParaRPr lang="en-US" sz="2000" baseline="-25000"/>
          </a:p>
        </p:txBody>
      </p:sp>
      <p:sp>
        <p:nvSpPr>
          <p:cNvPr id="65543" name="TextBox 7"/>
          <p:cNvSpPr txBox="1">
            <a:spLocks noChangeArrowheads="1"/>
          </p:cNvSpPr>
          <p:nvPr/>
        </p:nvSpPr>
        <p:spPr bwMode="auto">
          <a:xfrm>
            <a:off x="39688" y="1189038"/>
            <a:ext cx="2663825" cy="2247900"/>
          </a:xfrm>
          <a:prstGeom prst="rect">
            <a:avLst/>
          </a:prstGeom>
          <a:noFill/>
          <a:ln w="9525">
            <a:noFill/>
            <a:miter lim="800000"/>
            <a:headEnd/>
            <a:tailEnd/>
          </a:ln>
        </p:spPr>
        <p:txBody>
          <a:bodyPr wrap="none">
            <a:prstTxWarp prst="textNoShape">
              <a:avLst/>
            </a:prstTxWarp>
            <a:spAutoFit/>
          </a:bodyPr>
          <a:lstStyle/>
          <a:p>
            <a:r>
              <a:rPr lang="en-US" sz="2000"/>
              <a:t>“The Case for </a:t>
            </a:r>
          </a:p>
          <a:p>
            <a:r>
              <a:rPr lang="en-US" sz="2000"/>
              <a:t>Energy-Proportional </a:t>
            </a:r>
          </a:p>
          <a:p>
            <a:r>
              <a:rPr lang="en-US" sz="2000"/>
              <a:t>Computing,”</a:t>
            </a:r>
          </a:p>
          <a:p>
            <a:r>
              <a:rPr lang="en-US" sz="2000"/>
              <a:t>Luiz André Barroso,</a:t>
            </a:r>
          </a:p>
          <a:p>
            <a:r>
              <a:rPr lang="en-US" sz="2000"/>
              <a:t>Urs Hölzle,</a:t>
            </a:r>
          </a:p>
          <a:p>
            <a:r>
              <a:rPr lang="en-US" sz="2000" i="1"/>
              <a:t>IEEE Computer</a:t>
            </a:r>
          </a:p>
          <a:p>
            <a:r>
              <a:rPr lang="en-US" sz="2000"/>
              <a:t>December 2007 </a:t>
            </a:r>
          </a:p>
        </p:txBody>
      </p:sp>
    </p:spTree>
    <p:extLst>
      <p:ext uri="{BB962C8B-B14F-4D97-AF65-F5344CB8AC3E}">
        <p14:creationId xmlns:p14="http://schemas.microsoft.com/office/powerpoint/2010/main" val="1889795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rgbClr val="9AA3AF"/>
                </a:solidFill>
              </a:rPr>
              <a:t>MapReduce</a:t>
            </a:r>
            <a:r>
              <a:rPr lang="en-US" dirty="0" smtClean="0">
                <a:solidFill>
                  <a:srgbClr val="9AA3AF"/>
                </a:solidFill>
              </a:rPr>
              <a:t> Examples</a:t>
            </a:r>
          </a:p>
          <a:p>
            <a:r>
              <a:rPr lang="en-US" dirty="0" err="1" smtClean="0"/>
              <a:t>Administrivia</a:t>
            </a:r>
            <a:r>
              <a:rPr lang="en-US" dirty="0" smtClean="0"/>
              <a:t> + 61C in the News + </a:t>
            </a:r>
            <a:br>
              <a:rPr lang="en-US" dirty="0" smtClean="0"/>
            </a:br>
            <a:r>
              <a:rPr lang="en-US" dirty="0" smtClean="0"/>
              <a:t>The secret to getting good grades at Berkeley</a:t>
            </a:r>
          </a:p>
          <a:p>
            <a:r>
              <a:rPr lang="en-US" dirty="0" err="1" smtClean="0">
                <a:solidFill>
                  <a:srgbClr val="9AA3AF"/>
                </a:solidFill>
              </a:rPr>
              <a:t>MapReduce</a:t>
            </a:r>
            <a:r>
              <a:rPr lang="en-US" dirty="0" smtClean="0">
                <a:solidFill>
                  <a:srgbClr val="9AA3AF"/>
                </a:solidFill>
              </a:rPr>
              <a:t> Execution</a:t>
            </a:r>
          </a:p>
          <a:p>
            <a:r>
              <a:rPr lang="en-US" dirty="0" smtClean="0">
                <a:solidFill>
                  <a:srgbClr val="9AA3AF"/>
                </a:solidFill>
              </a:rPr>
              <a:t>Costs  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5790061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lnSpcReduction="10000"/>
          </a:bodyPr>
          <a:lstStyle/>
          <a:p>
            <a:r>
              <a:rPr lang="en-US" dirty="0" smtClean="0"/>
              <a:t>HW #1, Lab #1 posted</a:t>
            </a:r>
          </a:p>
          <a:p>
            <a:pPr lvl="1"/>
            <a:r>
              <a:rPr lang="en-US" dirty="0" smtClean="0"/>
              <a:t>HW #1 due Sunday before midnight</a:t>
            </a:r>
          </a:p>
          <a:p>
            <a:pPr lvl="1"/>
            <a:r>
              <a:rPr lang="en-US" dirty="0" smtClean="0"/>
              <a:t>Labs checked off in lab or in TA office hours </a:t>
            </a:r>
            <a:br>
              <a:rPr lang="en-US" dirty="0" smtClean="0"/>
            </a:br>
            <a:r>
              <a:rPr lang="en-US" i="1" dirty="0" smtClean="0"/>
              <a:t>before your next lab</a:t>
            </a:r>
          </a:p>
          <a:p>
            <a:r>
              <a:rPr lang="en-US" dirty="0" smtClean="0"/>
              <a:t>Your professor respectfully asks:</a:t>
            </a:r>
          </a:p>
          <a:p>
            <a:pPr lvl="1"/>
            <a:r>
              <a:rPr lang="en-US" dirty="0" smtClean="0"/>
              <a:t>Leave lecture early? </a:t>
            </a:r>
            <a:r>
              <a:rPr lang="en-US" i="1" dirty="0" smtClean="0"/>
              <a:t>Sit near the aisles please</a:t>
            </a:r>
          </a:p>
          <a:p>
            <a:pPr lvl="1"/>
            <a:r>
              <a:rPr lang="en-US" dirty="0" smtClean="0"/>
              <a:t>Must use computer, cell phone in class? </a:t>
            </a:r>
            <a:r>
              <a:rPr lang="en-US" i="1" dirty="0" smtClean="0"/>
              <a:t>Sit in the last few rows of the auditorium please … </a:t>
            </a:r>
            <a:r>
              <a:rPr lang="en-US" dirty="0" smtClean="0"/>
              <a:t>(just like in movie theatres: it distracts the students around you)</a:t>
            </a:r>
            <a:endParaRPr lang="en-US" dirty="0"/>
          </a:p>
        </p:txBody>
      </p:sp>
      <p:sp>
        <p:nvSpPr>
          <p:cNvPr id="4" name="Date Placeholder 3"/>
          <p:cNvSpPr>
            <a:spLocks noGrp="1"/>
          </p:cNvSpPr>
          <p:nvPr>
            <p:ph type="dt" sz="half" idx="10"/>
          </p:nvPr>
        </p:nvSpPr>
        <p:spPr/>
        <p:txBody>
          <a:bodyPr/>
          <a:lstStyle/>
          <a:p>
            <a:fld id="{1FC5C507-5FDF-0648-9A3C-8BCF18B39ECE}" type="datetime1">
              <a:rPr lang="en-US" smtClean="0"/>
              <a:pPr/>
              <a:t>9/3/13</a:t>
            </a:fld>
            <a:endParaRPr lang="en-US"/>
          </a:p>
        </p:txBody>
      </p:sp>
      <p:sp>
        <p:nvSpPr>
          <p:cNvPr id="5" name="Footer Placeholder 4"/>
          <p:cNvSpPr>
            <a:spLocks noGrp="1"/>
          </p:cNvSpPr>
          <p:nvPr>
            <p:ph type="ftr" sz="quarter" idx="11"/>
          </p:nvPr>
        </p:nvSpPr>
        <p:spPr/>
        <p:txBody>
          <a:bodyPr/>
          <a:lstStyle/>
          <a:p>
            <a:r>
              <a:rPr lang="sv-SE" smtClean="0"/>
              <a:t>Fall 2013</a:t>
            </a:r>
            <a:r>
              <a:rPr lang="en-US"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1565544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to Getting Good Grades</a:t>
            </a:r>
            <a:endParaRPr lang="en-US" dirty="0"/>
          </a:p>
        </p:txBody>
      </p:sp>
      <p:sp>
        <p:nvSpPr>
          <p:cNvPr id="3" name="Content Placeholder 2"/>
          <p:cNvSpPr>
            <a:spLocks noGrp="1"/>
          </p:cNvSpPr>
          <p:nvPr>
            <p:ph idx="1"/>
          </p:nvPr>
        </p:nvSpPr>
        <p:spPr>
          <a:xfrm>
            <a:off x="457201" y="1600200"/>
            <a:ext cx="3706882" cy="4525963"/>
          </a:xfrm>
        </p:spPr>
        <p:txBody>
          <a:bodyPr>
            <a:normAutofit/>
          </a:bodyPr>
          <a:lstStyle/>
          <a:p>
            <a:r>
              <a:rPr lang="en-US" dirty="0" smtClean="0"/>
              <a:t>It’s easy!</a:t>
            </a:r>
          </a:p>
          <a:p>
            <a:r>
              <a:rPr lang="en-US" dirty="0" smtClean="0"/>
              <a:t>Do assigned reading the night before the lecture, to get more value from lecture</a:t>
            </a:r>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
        <p:nvSpPr>
          <p:cNvPr id="7" name="Date Placeholder 6"/>
          <p:cNvSpPr>
            <a:spLocks noGrp="1"/>
          </p:cNvSpPr>
          <p:nvPr>
            <p:ph type="dt" sz="half" idx="10"/>
          </p:nvPr>
        </p:nvSpPr>
        <p:spPr/>
        <p:txBody>
          <a:bodyPr/>
          <a:lstStyle/>
          <a:p>
            <a:fld id="{AAB0F87B-D73B-534E-8E96-BB0B054F64C4}" type="datetime1">
              <a:rPr lang="en-US" smtClean="0"/>
              <a:pPr/>
              <a:t>9/3/13</a:t>
            </a:fld>
            <a:endParaRPr lang="en-US" dirty="0"/>
          </a:p>
        </p:txBody>
      </p:sp>
      <p:pic>
        <p:nvPicPr>
          <p:cNvPr id="8" name="Picture 7" descr="51o+KsfMoc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792" y="1301750"/>
            <a:ext cx="4109657" cy="4857750"/>
          </a:xfrm>
          <a:prstGeom prst="rect">
            <a:avLst/>
          </a:prstGeom>
        </p:spPr>
      </p:pic>
    </p:spTree>
    <p:extLst>
      <p:ext uri="{BB962C8B-B14F-4D97-AF65-F5344CB8AC3E}">
        <p14:creationId xmlns:p14="http://schemas.microsoft.com/office/powerpoint/2010/main" val="11647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61c in the News</a:t>
            </a:r>
            <a:endParaRPr lang="en-US" dirty="0"/>
          </a:p>
        </p:txBody>
      </p:sp>
      <p:sp>
        <p:nvSpPr>
          <p:cNvPr id="4" name="Date Placeholder 3"/>
          <p:cNvSpPr>
            <a:spLocks noGrp="1"/>
          </p:cNvSpPr>
          <p:nvPr>
            <p:ph type="dt" sz="half" idx="10"/>
          </p:nvPr>
        </p:nvSpPr>
        <p:spPr/>
        <p:txBody>
          <a:bodyPr/>
          <a:lstStyle/>
          <a:p>
            <a:fld id="{1FC5C507-5FDF-0648-9A3C-8BCF18B39ECE}"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pic>
        <p:nvPicPr>
          <p:cNvPr id="7" name="Picture 6" descr="Screen Shot 2013-08-30 at 2.57.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6172200" cy="6858000"/>
          </a:xfrm>
          <a:prstGeom prst="rect">
            <a:avLst/>
          </a:prstGeom>
        </p:spPr>
      </p:pic>
      <p:pic>
        <p:nvPicPr>
          <p:cNvPr id="8" name="Picture 7" descr="Screen Shot 2013-09-03 at 8.16.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0"/>
            <a:ext cx="6736912" cy="6858000"/>
          </a:xfrm>
          <a:prstGeom prst="rect">
            <a:avLst/>
          </a:prstGeom>
        </p:spPr>
      </p:pic>
    </p:spTree>
    <p:extLst>
      <p:ext uri="{BB962C8B-B14F-4D97-AF65-F5344CB8AC3E}">
        <p14:creationId xmlns:p14="http://schemas.microsoft.com/office/powerpoint/2010/main" val="3074341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MapReduce Processing</a:t>
            </a:r>
            <a:br>
              <a:rPr lang="en-US" dirty="0" smtClean="0"/>
            </a:br>
            <a:r>
              <a:rPr lang="en-US" dirty="0" smtClean="0"/>
              <a:t>Example: Count Word Occurrences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Pseudo Code: for each word in input, generate &lt;key=word, value=1&gt;</a:t>
            </a:r>
          </a:p>
          <a:p>
            <a:r>
              <a:rPr lang="en-US" dirty="0" smtClean="0"/>
              <a:t>Reduce sums all counts emitted for a particular word across all </a:t>
            </a:r>
            <a:r>
              <a:rPr lang="en-US" dirty="0" err="1" smtClean="0"/>
              <a:t>mappers</a:t>
            </a:r>
            <a:endParaRPr lang="en-US" dirty="0" smtClean="0"/>
          </a:p>
          <a:p>
            <a:pPr>
              <a:buNone/>
            </a:pPr>
            <a:endParaRPr lang="en-US" dirty="0" smtClean="0"/>
          </a:p>
          <a:p>
            <a:pPr>
              <a:buNone/>
            </a:pPr>
            <a:r>
              <a:rPr lang="en-US" dirty="0" smtClean="0">
                <a:latin typeface="Courier"/>
              </a:rPr>
              <a:t>  </a:t>
            </a:r>
            <a:r>
              <a:rPr lang="en-US" dirty="0" err="1" smtClean="0">
                <a:latin typeface="Courier"/>
              </a:rPr>
              <a:t>map(String</a:t>
            </a:r>
            <a:r>
              <a:rPr lang="en-US" dirty="0" smtClean="0">
                <a:latin typeface="Courier"/>
              </a:rPr>
              <a:t> </a:t>
            </a:r>
            <a:r>
              <a:rPr lang="en-US" dirty="0" err="1" smtClean="0">
                <a:latin typeface="Courier"/>
              </a:rPr>
              <a:t>input_key</a:t>
            </a:r>
            <a:r>
              <a:rPr lang="en-US" dirty="0" smtClean="0">
                <a:latin typeface="Courier"/>
              </a:rPr>
              <a:t>, String </a:t>
            </a:r>
            <a:r>
              <a:rPr lang="en-US" dirty="0" err="1" smtClean="0">
                <a:latin typeface="Courier"/>
              </a:rPr>
              <a:t>input_value</a:t>
            </a:r>
            <a:r>
              <a:rPr lang="en-US" dirty="0" smtClean="0">
                <a:latin typeface="Courier"/>
              </a:rPr>
              <a:t>):</a:t>
            </a:r>
          </a:p>
          <a:p>
            <a:pPr>
              <a:buNone/>
            </a:pPr>
            <a:r>
              <a:rPr lang="en-US" i="1" dirty="0" smtClean="0">
                <a:latin typeface="Courier"/>
              </a:rPr>
              <a:t>    // </a:t>
            </a:r>
            <a:r>
              <a:rPr lang="en-US" i="1" dirty="0" err="1" smtClean="0">
                <a:latin typeface="Courier"/>
              </a:rPr>
              <a:t>input_key</a:t>
            </a:r>
            <a:r>
              <a:rPr lang="en-US" i="1" dirty="0" smtClean="0">
                <a:latin typeface="Courier"/>
              </a:rPr>
              <a:t>: document name</a:t>
            </a:r>
          </a:p>
          <a:p>
            <a:pPr>
              <a:buNone/>
            </a:pPr>
            <a:r>
              <a:rPr lang="en-US" i="1" dirty="0" smtClean="0">
                <a:latin typeface="Courier"/>
              </a:rPr>
              <a:t>    // </a:t>
            </a:r>
            <a:r>
              <a:rPr lang="en-US" i="1" dirty="0" err="1" smtClean="0">
                <a:latin typeface="Courier"/>
              </a:rPr>
              <a:t>input_value</a:t>
            </a:r>
            <a:r>
              <a:rPr lang="en-US" i="1" dirty="0" smtClean="0">
                <a:latin typeface="Courier"/>
              </a:rPr>
              <a:t>: document contents</a:t>
            </a:r>
          </a:p>
          <a:p>
            <a:pPr>
              <a:buNone/>
            </a:pPr>
            <a:r>
              <a:rPr lang="en-US" dirty="0" smtClean="0">
                <a:latin typeface="Courier"/>
              </a:rPr>
              <a:t>    for each word </a:t>
            </a:r>
            <a:r>
              <a:rPr lang="en-US" dirty="0" err="1" smtClean="0">
                <a:latin typeface="Courier"/>
              </a:rPr>
              <a:t>w</a:t>
            </a:r>
            <a:r>
              <a:rPr lang="en-US" dirty="0" smtClean="0">
                <a:latin typeface="Courier"/>
              </a:rPr>
              <a:t> in </a:t>
            </a:r>
            <a:r>
              <a:rPr lang="en-US" dirty="0" err="1" smtClean="0">
                <a:latin typeface="Courier"/>
              </a:rPr>
              <a:t>input_value</a:t>
            </a:r>
            <a:r>
              <a:rPr lang="en-US" dirty="0" smtClean="0">
                <a:latin typeface="Courier"/>
              </a:rPr>
              <a:t>:</a:t>
            </a:r>
          </a:p>
          <a:p>
            <a:pPr>
              <a:buNone/>
            </a:pPr>
            <a:r>
              <a:rPr lang="en-US" dirty="0" smtClean="0">
                <a:latin typeface="Courier"/>
              </a:rPr>
              <a:t>      </a:t>
            </a:r>
            <a:r>
              <a:rPr lang="en-US" dirty="0" err="1" smtClean="0">
                <a:latin typeface="Courier"/>
              </a:rPr>
              <a:t>EmitIntermediate(w</a:t>
            </a:r>
            <a:r>
              <a:rPr lang="en-US" dirty="0" smtClean="0">
                <a:latin typeface="Courier"/>
              </a:rPr>
              <a:t>, "1"); </a:t>
            </a:r>
            <a:r>
              <a:rPr lang="en-US" i="1" dirty="0" smtClean="0">
                <a:latin typeface="Courier"/>
              </a:rPr>
              <a:t>// Produce count of words</a:t>
            </a:r>
          </a:p>
          <a:p>
            <a:pPr>
              <a:buNone/>
            </a:pPr>
            <a:endParaRPr lang="en-US" dirty="0" smtClean="0">
              <a:latin typeface="Courier"/>
            </a:endParaRPr>
          </a:p>
          <a:p>
            <a:pPr>
              <a:buNone/>
            </a:pPr>
            <a:r>
              <a:rPr lang="en-US" dirty="0" smtClean="0">
                <a:latin typeface="Courier"/>
              </a:rPr>
              <a:t>  </a:t>
            </a:r>
            <a:r>
              <a:rPr lang="en-US" dirty="0" err="1" smtClean="0">
                <a:latin typeface="Courier"/>
              </a:rPr>
              <a:t>reduce(String</a:t>
            </a:r>
            <a:r>
              <a:rPr lang="en-US" dirty="0" smtClean="0">
                <a:latin typeface="Courier"/>
              </a:rPr>
              <a:t> </a:t>
            </a:r>
            <a:r>
              <a:rPr lang="en-US" dirty="0" err="1" smtClean="0">
                <a:latin typeface="Courier"/>
              </a:rPr>
              <a:t>output_key</a:t>
            </a:r>
            <a:r>
              <a:rPr lang="en-US" dirty="0" smtClean="0">
                <a:latin typeface="Courier"/>
              </a:rPr>
              <a:t>, </a:t>
            </a:r>
            <a:r>
              <a:rPr lang="en-US" dirty="0" err="1" smtClean="0">
                <a:latin typeface="Courier"/>
              </a:rPr>
              <a:t>Iterator</a:t>
            </a:r>
            <a:r>
              <a:rPr lang="en-US" dirty="0" smtClean="0">
                <a:latin typeface="Courier"/>
              </a:rPr>
              <a:t> </a:t>
            </a:r>
            <a:r>
              <a:rPr lang="en-US" dirty="0" err="1" smtClean="0">
                <a:latin typeface="Courier"/>
              </a:rPr>
              <a:t>intermediate_values</a:t>
            </a:r>
            <a:r>
              <a:rPr lang="en-US" dirty="0" smtClean="0">
                <a:latin typeface="Courier"/>
              </a:rPr>
              <a:t>):</a:t>
            </a:r>
          </a:p>
          <a:p>
            <a:pPr>
              <a:buNone/>
            </a:pPr>
            <a:r>
              <a:rPr lang="en-US" i="1" dirty="0" smtClean="0">
                <a:latin typeface="Courier"/>
              </a:rPr>
              <a:t>    // </a:t>
            </a:r>
            <a:r>
              <a:rPr lang="en-US" i="1" dirty="0" err="1" smtClean="0">
                <a:latin typeface="Courier"/>
              </a:rPr>
              <a:t>output_key</a:t>
            </a:r>
            <a:r>
              <a:rPr lang="en-US" i="1" dirty="0" smtClean="0">
                <a:latin typeface="Courier"/>
              </a:rPr>
              <a:t>: a word</a:t>
            </a:r>
          </a:p>
          <a:p>
            <a:pPr>
              <a:buNone/>
            </a:pPr>
            <a:r>
              <a:rPr lang="en-US" i="1" dirty="0" smtClean="0">
                <a:latin typeface="Courier"/>
              </a:rPr>
              <a:t>    // </a:t>
            </a:r>
            <a:r>
              <a:rPr lang="en-US" dirty="0" err="1" smtClean="0">
                <a:latin typeface="Courier"/>
              </a:rPr>
              <a:t>intermediate_values</a:t>
            </a:r>
            <a:r>
              <a:rPr lang="en-US" i="1" dirty="0" smtClean="0">
                <a:latin typeface="Courier"/>
              </a:rPr>
              <a:t>: a list of counts</a:t>
            </a:r>
          </a:p>
          <a:p>
            <a:pPr>
              <a:buNone/>
            </a:pPr>
            <a:r>
              <a:rPr lang="en-US" dirty="0" smtClean="0">
                <a:latin typeface="Courier"/>
              </a:rPr>
              <a:t>    </a:t>
            </a:r>
            <a:r>
              <a:rPr lang="en-US" dirty="0" err="1" smtClean="0">
                <a:latin typeface="Courier"/>
              </a:rPr>
              <a:t>int</a:t>
            </a:r>
            <a:r>
              <a:rPr lang="en-US" dirty="0" smtClean="0">
                <a:latin typeface="Courier"/>
              </a:rPr>
              <a:t> result = 0;</a:t>
            </a:r>
          </a:p>
          <a:p>
            <a:pPr>
              <a:buNone/>
            </a:pPr>
            <a:r>
              <a:rPr lang="en-US" dirty="0" smtClean="0">
                <a:latin typeface="Courier"/>
              </a:rPr>
              <a:t>    for each </a:t>
            </a:r>
            <a:r>
              <a:rPr lang="en-US" dirty="0" err="1" smtClean="0">
                <a:latin typeface="Courier"/>
              </a:rPr>
              <a:t>v</a:t>
            </a:r>
            <a:r>
              <a:rPr lang="en-US" dirty="0" smtClean="0">
                <a:latin typeface="Courier"/>
              </a:rPr>
              <a:t> in </a:t>
            </a:r>
            <a:r>
              <a:rPr lang="en-US" dirty="0" err="1" smtClean="0">
                <a:latin typeface="Courier"/>
              </a:rPr>
              <a:t>intermediate_values</a:t>
            </a:r>
            <a:r>
              <a:rPr lang="en-US" dirty="0" smtClean="0">
                <a:latin typeface="Courier"/>
              </a:rPr>
              <a:t>:</a:t>
            </a:r>
          </a:p>
          <a:p>
            <a:pPr>
              <a:buNone/>
            </a:pPr>
            <a:r>
              <a:rPr lang="en-US" dirty="0" smtClean="0">
                <a:latin typeface="Courier"/>
              </a:rPr>
              <a:t>      result += </a:t>
            </a:r>
            <a:r>
              <a:rPr lang="en-US" dirty="0" err="1" smtClean="0">
                <a:latin typeface="Courier"/>
              </a:rPr>
              <a:t>ParseInt(v</a:t>
            </a:r>
            <a:r>
              <a:rPr lang="en-US" dirty="0" smtClean="0">
                <a:latin typeface="Courier"/>
              </a:rPr>
              <a:t>); </a:t>
            </a:r>
            <a:r>
              <a:rPr lang="en-US" i="1" dirty="0" smtClean="0">
                <a:latin typeface="Courier"/>
              </a:rPr>
              <a:t>// get integer from key-value</a:t>
            </a:r>
          </a:p>
          <a:p>
            <a:pPr>
              <a:buNone/>
            </a:pPr>
            <a:r>
              <a:rPr lang="en-US" dirty="0" smtClean="0">
                <a:latin typeface="Courier"/>
              </a:rPr>
              <a:t>    </a:t>
            </a:r>
            <a:r>
              <a:rPr lang="en-US" dirty="0" err="1" smtClean="0">
                <a:latin typeface="Courier"/>
              </a:rPr>
              <a:t>Emit(AsString(result</a:t>
            </a:r>
            <a:r>
              <a:rPr lang="en-US" dirty="0" smtClean="0">
                <a:latin typeface="Courier"/>
              </a:rPr>
              <a:t>));</a:t>
            </a:r>
            <a:endParaRPr lang="en-US" dirty="0">
              <a:latin typeface="Courier"/>
            </a:endParaRPr>
          </a:p>
        </p:txBody>
      </p:sp>
      <p:sp>
        <p:nvSpPr>
          <p:cNvPr id="4" name="Date Placeholder 3"/>
          <p:cNvSpPr>
            <a:spLocks noGrp="1"/>
          </p:cNvSpPr>
          <p:nvPr>
            <p:ph type="dt" sz="half" idx="10"/>
          </p:nvPr>
        </p:nvSpPr>
        <p:spPr/>
        <p:txBody>
          <a:bodyPr/>
          <a:lstStyle/>
          <a:p>
            <a:fld id="{C0CCF90D-6D61-154C-9C1C-CA9079BBC248}"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Another Example: Word Index </a:t>
            </a:r>
            <a:br>
              <a:rPr lang="en-US" dirty="0" smtClean="0"/>
            </a:br>
            <a:r>
              <a:rPr lang="en-US" dirty="0" smtClean="0"/>
              <a:t>(How Often Does a Word Appear?)</a:t>
            </a:r>
            <a:endParaRPr lang="en-US" dirty="0"/>
          </a:p>
        </p:txBody>
      </p:sp>
      <p:sp>
        <p:nvSpPr>
          <p:cNvPr id="4" name="Date Placeholder 3"/>
          <p:cNvSpPr>
            <a:spLocks noGrp="1"/>
          </p:cNvSpPr>
          <p:nvPr>
            <p:ph type="dt" sz="half" idx="10"/>
          </p:nvPr>
        </p:nvSpPr>
        <p:spPr/>
        <p:txBody>
          <a:bodyPr/>
          <a:lstStyle/>
          <a:p>
            <a:fld id="{F7FBE0D7-5D2F-B141-999E-3C8C9E9A7917}"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dirty="0"/>
          </a:p>
        </p:txBody>
      </p:sp>
      <p:sp>
        <p:nvSpPr>
          <p:cNvPr id="7" name="TextBox 6"/>
          <p:cNvSpPr txBox="1"/>
          <p:nvPr/>
        </p:nvSpPr>
        <p:spPr>
          <a:xfrm>
            <a:off x="1028700" y="1955800"/>
            <a:ext cx="7049476" cy="523220"/>
          </a:xfrm>
          <a:prstGeom prst="rect">
            <a:avLst/>
          </a:prstGeom>
          <a:noFill/>
        </p:spPr>
        <p:txBody>
          <a:bodyPr wrap="none" rtlCol="0">
            <a:spAutoFit/>
          </a:bodyPr>
          <a:lstStyle/>
          <a:p>
            <a:r>
              <a:rPr lang="en-US" sz="2800" dirty="0" smtClean="0"/>
              <a:t>that that is is that that is not is not is that it it is</a:t>
            </a:r>
            <a:endParaRPr lang="en-US" sz="2800" dirty="0"/>
          </a:p>
        </p:txBody>
      </p:sp>
      <p:grpSp>
        <p:nvGrpSpPr>
          <p:cNvPr id="24" name="Group 23"/>
          <p:cNvGrpSpPr/>
          <p:nvPr/>
        </p:nvGrpSpPr>
        <p:grpSpPr>
          <a:xfrm>
            <a:off x="1137106" y="2895410"/>
            <a:ext cx="6851435" cy="289211"/>
            <a:chOff x="1137106" y="2616010"/>
            <a:chExt cx="6851435" cy="289211"/>
          </a:xfrm>
        </p:grpSpPr>
        <p:sp>
          <p:nvSpPr>
            <p:cNvPr id="12" name="TextBox 11"/>
            <p:cNvSpPr txBox="1"/>
            <p:nvPr/>
          </p:nvSpPr>
          <p:spPr>
            <a:xfrm>
              <a:off x="1137106" y="2622311"/>
              <a:ext cx="1504275" cy="280846"/>
            </a:xfrm>
            <a:prstGeom prst="rect">
              <a:avLst/>
            </a:prstGeom>
            <a:noFill/>
          </p:spPr>
          <p:txBody>
            <a:bodyPr wrap="none" rtlCol="0">
              <a:spAutoFit/>
            </a:bodyPr>
            <a:lstStyle/>
            <a:p>
              <a:pPr>
                <a:lnSpc>
                  <a:spcPct val="85000"/>
                </a:lnSpc>
              </a:pPr>
              <a:r>
                <a:rPr lang="en-US" sz="1400" dirty="0" smtClean="0">
                  <a:solidFill>
                    <a:srgbClr val="FF0000"/>
                  </a:solidFill>
                </a:rPr>
                <a:t>is 1, that 1, that 1  </a:t>
              </a:r>
            </a:p>
          </p:txBody>
        </p:sp>
        <p:sp>
          <p:nvSpPr>
            <p:cNvPr id="13" name="TextBox 12"/>
            <p:cNvSpPr txBox="1"/>
            <p:nvPr/>
          </p:nvSpPr>
          <p:spPr>
            <a:xfrm>
              <a:off x="2847174" y="2616010"/>
              <a:ext cx="1463512" cy="280846"/>
            </a:xfrm>
            <a:prstGeom prst="rect">
              <a:avLst/>
            </a:prstGeom>
            <a:noFill/>
          </p:spPr>
          <p:txBody>
            <a:bodyPr wrap="none" rtlCol="0">
              <a:spAutoFit/>
            </a:bodyPr>
            <a:lstStyle/>
            <a:p>
              <a:pPr>
                <a:lnSpc>
                  <a:spcPct val="85000"/>
                </a:lnSpc>
              </a:pPr>
              <a:r>
                <a:rPr lang="en-US" sz="1400" dirty="0" smtClean="0">
                  <a:solidFill>
                    <a:srgbClr val="FF0000"/>
                  </a:solidFill>
                </a:rPr>
                <a:t>Is 1, that 1, that 1</a:t>
              </a:r>
            </a:p>
          </p:txBody>
        </p:sp>
        <p:sp>
          <p:nvSpPr>
            <p:cNvPr id="14" name="TextBox 13"/>
            <p:cNvSpPr txBox="1"/>
            <p:nvPr/>
          </p:nvSpPr>
          <p:spPr>
            <a:xfrm>
              <a:off x="4420409" y="2618072"/>
              <a:ext cx="1647694" cy="280846"/>
            </a:xfrm>
            <a:prstGeom prst="rect">
              <a:avLst/>
            </a:prstGeom>
            <a:noFill/>
          </p:spPr>
          <p:txBody>
            <a:bodyPr wrap="none" rtlCol="0">
              <a:spAutoFit/>
            </a:bodyPr>
            <a:lstStyle/>
            <a:p>
              <a:pPr>
                <a:lnSpc>
                  <a:spcPct val="85000"/>
                </a:lnSpc>
              </a:pPr>
              <a:r>
                <a:rPr lang="en-US" sz="1400" dirty="0" smtClean="0">
                  <a:solidFill>
                    <a:srgbClr val="FF0000"/>
                  </a:solidFill>
                </a:rPr>
                <a:t>is 1, is 1, not 1,not 1</a:t>
              </a:r>
            </a:p>
          </p:txBody>
        </p:sp>
        <p:sp>
          <p:nvSpPr>
            <p:cNvPr id="15" name="TextBox 14"/>
            <p:cNvSpPr txBox="1"/>
            <p:nvPr/>
          </p:nvSpPr>
          <p:spPr>
            <a:xfrm>
              <a:off x="6085771" y="2624375"/>
              <a:ext cx="1902770" cy="280846"/>
            </a:xfrm>
            <a:prstGeom prst="rect">
              <a:avLst/>
            </a:prstGeom>
            <a:noFill/>
          </p:spPr>
          <p:txBody>
            <a:bodyPr wrap="square" rtlCol="0">
              <a:spAutoFit/>
            </a:bodyPr>
            <a:lstStyle/>
            <a:p>
              <a:pPr>
                <a:lnSpc>
                  <a:spcPct val="85000"/>
                </a:lnSpc>
              </a:pPr>
              <a:r>
                <a:rPr lang="en-US" sz="1400" dirty="0" smtClean="0">
                  <a:solidFill>
                    <a:srgbClr val="FF0000"/>
                  </a:solidFill>
                </a:rPr>
                <a:t>is 1, is 1, it 1, it 1, that 1</a:t>
              </a:r>
            </a:p>
          </p:txBody>
        </p:sp>
      </p:grpSp>
      <p:grpSp>
        <p:nvGrpSpPr>
          <p:cNvPr id="20" name="Group 19"/>
          <p:cNvGrpSpPr/>
          <p:nvPr/>
        </p:nvGrpSpPr>
        <p:grpSpPr>
          <a:xfrm>
            <a:off x="1054100" y="1968500"/>
            <a:ext cx="1663700" cy="1231900"/>
            <a:chOff x="1054100" y="1689100"/>
            <a:chExt cx="1663700" cy="1231900"/>
          </a:xfrm>
        </p:grpSpPr>
        <p:sp>
          <p:nvSpPr>
            <p:cNvPr id="8" name="Rectangle 7"/>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3335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1</a:t>
              </a:r>
            </a:p>
          </p:txBody>
        </p:sp>
      </p:grpSp>
      <p:grpSp>
        <p:nvGrpSpPr>
          <p:cNvPr id="21" name="Group 20"/>
          <p:cNvGrpSpPr/>
          <p:nvPr/>
        </p:nvGrpSpPr>
        <p:grpSpPr>
          <a:xfrm>
            <a:off x="2717800" y="1968500"/>
            <a:ext cx="1663700" cy="1231900"/>
            <a:chOff x="2717800" y="1689100"/>
            <a:chExt cx="1663700" cy="1231900"/>
          </a:xfrm>
        </p:grpSpPr>
        <p:sp>
          <p:nvSpPr>
            <p:cNvPr id="9" name="Rectangle 8"/>
            <p:cNvSpPr/>
            <p:nvPr/>
          </p:nvSpPr>
          <p:spPr>
            <a:xfrm>
              <a:off x="27178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226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2</a:t>
              </a:r>
            </a:p>
          </p:txBody>
        </p:sp>
      </p:grpSp>
      <p:grpSp>
        <p:nvGrpSpPr>
          <p:cNvPr id="22" name="Group 21"/>
          <p:cNvGrpSpPr/>
          <p:nvPr/>
        </p:nvGrpSpPr>
        <p:grpSpPr>
          <a:xfrm>
            <a:off x="4381500" y="1968500"/>
            <a:ext cx="1739900" cy="1231900"/>
            <a:chOff x="4381500" y="1689100"/>
            <a:chExt cx="1739900" cy="1231900"/>
          </a:xfrm>
        </p:grpSpPr>
        <p:sp>
          <p:nvSpPr>
            <p:cNvPr id="10" name="Rectangle 9"/>
            <p:cNvSpPr/>
            <p:nvPr/>
          </p:nvSpPr>
          <p:spPr>
            <a:xfrm>
              <a:off x="4381500" y="1689100"/>
              <a:ext cx="17399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11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3</a:t>
              </a:r>
            </a:p>
          </p:txBody>
        </p:sp>
      </p:grpSp>
      <p:grpSp>
        <p:nvGrpSpPr>
          <p:cNvPr id="23" name="Group 22"/>
          <p:cNvGrpSpPr/>
          <p:nvPr/>
        </p:nvGrpSpPr>
        <p:grpSpPr>
          <a:xfrm>
            <a:off x="6121400" y="1968500"/>
            <a:ext cx="1816100" cy="1231900"/>
            <a:chOff x="6121400" y="1689100"/>
            <a:chExt cx="1816100" cy="1231900"/>
          </a:xfrm>
        </p:grpSpPr>
        <p:sp>
          <p:nvSpPr>
            <p:cNvPr id="11" name="Rectangle 10"/>
            <p:cNvSpPr/>
            <p:nvPr/>
          </p:nvSpPr>
          <p:spPr>
            <a:xfrm>
              <a:off x="6121400" y="1689100"/>
              <a:ext cx="18161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89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4</a:t>
              </a:r>
            </a:p>
          </p:txBody>
        </p:sp>
      </p:grpSp>
      <p:grpSp>
        <p:nvGrpSpPr>
          <p:cNvPr id="38" name="Group 37"/>
          <p:cNvGrpSpPr/>
          <p:nvPr/>
        </p:nvGrpSpPr>
        <p:grpSpPr>
          <a:xfrm>
            <a:off x="2006600" y="4076700"/>
            <a:ext cx="4965700" cy="1231900"/>
            <a:chOff x="2006600" y="3797300"/>
            <a:chExt cx="4965700" cy="1231900"/>
          </a:xfrm>
        </p:grpSpPr>
        <p:grpSp>
          <p:nvGrpSpPr>
            <p:cNvPr id="25" name="Group 24"/>
            <p:cNvGrpSpPr/>
            <p:nvPr/>
          </p:nvGrpSpPr>
          <p:grpSpPr>
            <a:xfrm>
              <a:off x="2006600" y="3797300"/>
              <a:ext cx="1663700" cy="1231900"/>
              <a:chOff x="1054100" y="1689100"/>
              <a:chExt cx="1663700" cy="1231900"/>
            </a:xfrm>
          </p:grpSpPr>
          <p:sp>
            <p:nvSpPr>
              <p:cNvPr id="26" name="Rectangle 25"/>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1</a:t>
                </a:r>
              </a:p>
            </p:txBody>
          </p:sp>
        </p:grpSp>
        <p:grpSp>
          <p:nvGrpSpPr>
            <p:cNvPr id="28" name="Group 27"/>
            <p:cNvGrpSpPr/>
            <p:nvPr/>
          </p:nvGrpSpPr>
          <p:grpSpPr>
            <a:xfrm>
              <a:off x="5308600" y="3797300"/>
              <a:ext cx="1663700" cy="1231900"/>
              <a:chOff x="1054100" y="1689100"/>
              <a:chExt cx="1663700" cy="1231900"/>
            </a:xfrm>
          </p:grpSpPr>
          <p:sp>
            <p:nvSpPr>
              <p:cNvPr id="29" name="Rectangle 28"/>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2</a:t>
                </a:r>
              </a:p>
            </p:txBody>
          </p:sp>
        </p:grpSp>
      </p:grpSp>
      <p:grpSp>
        <p:nvGrpSpPr>
          <p:cNvPr id="61" name="Group 60"/>
          <p:cNvGrpSpPr/>
          <p:nvPr/>
        </p:nvGrpSpPr>
        <p:grpSpPr>
          <a:xfrm>
            <a:off x="1885950" y="3225800"/>
            <a:ext cx="4441731" cy="1233708"/>
            <a:chOff x="1885950" y="2946400"/>
            <a:chExt cx="4441731" cy="1233708"/>
          </a:xfrm>
        </p:grpSpPr>
        <p:cxnSp>
          <p:nvCxnSpPr>
            <p:cNvPr id="32" name="Straight Arrow Connector 31"/>
            <p:cNvCxnSpPr>
              <a:stCxn id="8" idx="2"/>
              <a:endCxn id="26" idx="0"/>
            </p:cNvCxnSpPr>
            <p:nvPr/>
          </p:nvCxnSpPr>
          <p:spPr>
            <a:xfrm rot="16200000" flipH="1">
              <a:off x="1924050" y="29083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a:endCxn id="29" idx="0"/>
            </p:cNvCxnSpPr>
            <p:nvPr/>
          </p:nvCxnSpPr>
          <p:spPr>
            <a:xfrm rot="16200000" flipH="1">
              <a:off x="3575050" y="1257300"/>
              <a:ext cx="876300" cy="4254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044700" y="3818471"/>
              <a:ext cx="537577" cy="361637"/>
            </a:xfrm>
            <a:prstGeom prst="rect">
              <a:avLst/>
            </a:prstGeom>
            <a:noFill/>
          </p:spPr>
          <p:txBody>
            <a:bodyPr wrap="none" rtlCol="0">
              <a:spAutoFit/>
            </a:bodyPr>
            <a:lstStyle/>
            <a:p>
              <a:pPr>
                <a:lnSpc>
                  <a:spcPct val="85000"/>
                </a:lnSpc>
              </a:pPr>
              <a:r>
                <a:rPr lang="en-US" sz="2000" dirty="0" smtClean="0">
                  <a:solidFill>
                    <a:srgbClr val="FF0000"/>
                  </a:solidFill>
                </a:rPr>
                <a:t>is 1 </a:t>
              </a:r>
            </a:p>
          </p:txBody>
        </p:sp>
        <p:sp>
          <p:nvSpPr>
            <p:cNvPr id="37" name="TextBox 36"/>
            <p:cNvSpPr txBox="1"/>
            <p:nvPr/>
          </p:nvSpPr>
          <p:spPr>
            <a:xfrm>
              <a:off x="5334000" y="3818471"/>
              <a:ext cx="993681" cy="361637"/>
            </a:xfrm>
            <a:prstGeom prst="rect">
              <a:avLst/>
            </a:prstGeom>
            <a:noFill/>
          </p:spPr>
          <p:txBody>
            <a:bodyPr wrap="none" rtlCol="0">
              <a:spAutoFit/>
            </a:bodyPr>
            <a:lstStyle/>
            <a:p>
              <a:pPr>
                <a:lnSpc>
                  <a:spcPct val="85000"/>
                </a:lnSpc>
              </a:pPr>
              <a:r>
                <a:rPr lang="en-US" sz="2000" dirty="0" smtClean="0">
                  <a:solidFill>
                    <a:srgbClr val="FF0000"/>
                  </a:solidFill>
                </a:rPr>
                <a:t>that 1,1</a:t>
              </a:r>
            </a:p>
          </p:txBody>
        </p:sp>
      </p:grpSp>
      <p:grpSp>
        <p:nvGrpSpPr>
          <p:cNvPr id="48" name="Group 47"/>
          <p:cNvGrpSpPr/>
          <p:nvPr/>
        </p:nvGrpSpPr>
        <p:grpSpPr>
          <a:xfrm>
            <a:off x="2044699" y="3225800"/>
            <a:ext cx="4670959" cy="1233709"/>
            <a:chOff x="2044699" y="2946400"/>
            <a:chExt cx="4670959" cy="1233709"/>
          </a:xfrm>
        </p:grpSpPr>
        <p:cxnSp>
          <p:nvCxnSpPr>
            <p:cNvPr id="40" name="Straight Arrow Connector 39"/>
            <p:cNvCxnSpPr/>
            <p:nvPr/>
          </p:nvCxnSpPr>
          <p:spPr>
            <a:xfrm rot="5400000">
              <a:off x="2846917" y="3035300"/>
              <a:ext cx="863600" cy="711200"/>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670300" y="2946400"/>
              <a:ext cx="2451100" cy="833967"/>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044699" y="3818471"/>
              <a:ext cx="725805" cy="361637"/>
            </a:xfrm>
            <a:prstGeom prst="rect">
              <a:avLst/>
            </a:prstGeom>
            <a:noFill/>
          </p:spPr>
          <p:txBody>
            <a:bodyPr wrap="none" rtlCol="0">
              <a:spAutoFit/>
            </a:bodyPr>
            <a:lstStyle/>
            <a:p>
              <a:pPr>
                <a:lnSpc>
                  <a:spcPct val="85000"/>
                </a:lnSpc>
              </a:pPr>
              <a:r>
                <a:rPr lang="en-US" sz="2000" dirty="0" smtClean="0">
                  <a:solidFill>
                    <a:srgbClr val="FF0000"/>
                  </a:solidFill>
                </a:rPr>
                <a:t>is 1,1 </a:t>
              </a:r>
            </a:p>
          </p:txBody>
        </p:sp>
        <p:sp>
          <p:nvSpPr>
            <p:cNvPr id="47" name="TextBox 46"/>
            <p:cNvSpPr txBox="1"/>
            <p:nvPr/>
          </p:nvSpPr>
          <p:spPr>
            <a:xfrm>
              <a:off x="5334000" y="3818472"/>
              <a:ext cx="1381658" cy="361637"/>
            </a:xfrm>
            <a:prstGeom prst="rect">
              <a:avLst/>
            </a:prstGeom>
            <a:noFill/>
          </p:spPr>
          <p:txBody>
            <a:bodyPr wrap="none" rtlCol="0">
              <a:spAutoFit/>
            </a:bodyPr>
            <a:lstStyle/>
            <a:p>
              <a:pPr>
                <a:lnSpc>
                  <a:spcPct val="85000"/>
                </a:lnSpc>
              </a:pPr>
              <a:r>
                <a:rPr lang="en-US" sz="2000" dirty="0" smtClean="0">
                  <a:solidFill>
                    <a:srgbClr val="FF0000"/>
                  </a:solidFill>
                </a:rPr>
                <a:t>that 1,1,1,1</a:t>
              </a:r>
            </a:p>
          </p:txBody>
        </p:sp>
      </p:grpSp>
      <p:grpSp>
        <p:nvGrpSpPr>
          <p:cNvPr id="63" name="Group 62"/>
          <p:cNvGrpSpPr/>
          <p:nvPr/>
        </p:nvGrpSpPr>
        <p:grpSpPr>
          <a:xfrm>
            <a:off x="2044701" y="3187700"/>
            <a:ext cx="5054599" cy="1517907"/>
            <a:chOff x="2044701" y="2908300"/>
            <a:chExt cx="5054599" cy="1517907"/>
          </a:xfrm>
        </p:grpSpPr>
        <p:cxnSp>
          <p:nvCxnSpPr>
            <p:cNvPr id="49" name="Straight Arrow Connector 48"/>
            <p:cNvCxnSpPr/>
            <p:nvPr/>
          </p:nvCxnSpPr>
          <p:spPr>
            <a:xfrm rot="5400000">
              <a:off x="3663950" y="2152650"/>
              <a:ext cx="876300" cy="2413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302250" y="2927350"/>
              <a:ext cx="8763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flipV="1">
              <a:off x="2870200" y="2908300"/>
              <a:ext cx="42291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6134100" y="2946400"/>
              <a:ext cx="939800" cy="8636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044701" y="3831171"/>
              <a:ext cx="1505540" cy="595035"/>
            </a:xfrm>
            <a:prstGeom prst="rect">
              <a:avLst/>
            </a:prstGeom>
            <a:noFill/>
          </p:spPr>
          <p:txBody>
            <a:bodyPr wrap="none" rtlCol="0">
              <a:spAutoFit/>
            </a:bodyPr>
            <a:lstStyle/>
            <a:p>
              <a:pPr>
                <a:lnSpc>
                  <a:spcPct val="80000"/>
                </a:lnSpc>
              </a:pPr>
              <a:r>
                <a:rPr lang="en-US" sz="2000" dirty="0" smtClean="0">
                  <a:solidFill>
                    <a:srgbClr val="FF0000"/>
                  </a:solidFill>
                </a:rPr>
                <a:t>is 1,1,1,1,1,1</a:t>
              </a:r>
            </a:p>
            <a:p>
              <a:pPr>
                <a:lnSpc>
                  <a:spcPct val="80000"/>
                </a:lnSpc>
              </a:pPr>
              <a:r>
                <a:rPr lang="en-US" sz="2000" dirty="0" smtClean="0">
                  <a:solidFill>
                    <a:srgbClr val="FF0000"/>
                  </a:solidFill>
                </a:rPr>
                <a:t>it 1,1 </a:t>
              </a:r>
            </a:p>
          </p:txBody>
        </p:sp>
        <p:sp>
          <p:nvSpPr>
            <p:cNvPr id="62" name="TextBox 61"/>
            <p:cNvSpPr txBox="1"/>
            <p:nvPr/>
          </p:nvSpPr>
          <p:spPr>
            <a:xfrm>
              <a:off x="5334002" y="3831172"/>
              <a:ext cx="1575647" cy="595035"/>
            </a:xfrm>
            <a:prstGeom prst="rect">
              <a:avLst/>
            </a:prstGeom>
            <a:noFill/>
          </p:spPr>
          <p:txBody>
            <a:bodyPr wrap="none" rtlCol="0">
              <a:spAutoFit/>
            </a:bodyPr>
            <a:lstStyle/>
            <a:p>
              <a:pPr>
                <a:lnSpc>
                  <a:spcPct val="80000"/>
                </a:lnSpc>
              </a:pPr>
              <a:r>
                <a:rPr lang="en-US" sz="2000" dirty="0" smtClean="0">
                  <a:solidFill>
                    <a:srgbClr val="FF0000"/>
                  </a:solidFill>
                </a:rPr>
                <a:t>that 1,1,1,1,1 </a:t>
              </a:r>
            </a:p>
            <a:p>
              <a:pPr>
                <a:lnSpc>
                  <a:spcPct val="80000"/>
                </a:lnSpc>
              </a:pPr>
              <a:r>
                <a:rPr lang="en-US" sz="2000" dirty="0" smtClean="0">
                  <a:solidFill>
                    <a:srgbClr val="FF0000"/>
                  </a:solidFill>
                </a:rPr>
                <a:t>not 1,1</a:t>
              </a:r>
            </a:p>
          </p:txBody>
        </p:sp>
      </p:grpSp>
      <p:grpSp>
        <p:nvGrpSpPr>
          <p:cNvPr id="66" name="Group 65"/>
          <p:cNvGrpSpPr/>
          <p:nvPr/>
        </p:nvGrpSpPr>
        <p:grpSpPr>
          <a:xfrm>
            <a:off x="2362200" y="4948771"/>
            <a:ext cx="4530899" cy="348813"/>
            <a:chOff x="2362200" y="4669371"/>
            <a:chExt cx="4530899" cy="348813"/>
          </a:xfrm>
        </p:grpSpPr>
        <p:sp>
          <p:nvSpPr>
            <p:cNvPr id="64" name="TextBox 63"/>
            <p:cNvSpPr txBox="1"/>
            <p:nvPr/>
          </p:nvSpPr>
          <p:spPr>
            <a:xfrm>
              <a:off x="2362200" y="4669371"/>
              <a:ext cx="991177" cy="348813"/>
            </a:xfrm>
            <a:prstGeom prst="rect">
              <a:avLst/>
            </a:prstGeom>
            <a:noFill/>
          </p:spPr>
          <p:txBody>
            <a:bodyPr wrap="none" rtlCol="0">
              <a:spAutoFit/>
            </a:bodyPr>
            <a:lstStyle/>
            <a:p>
              <a:pPr>
                <a:lnSpc>
                  <a:spcPct val="80000"/>
                </a:lnSpc>
              </a:pPr>
              <a:r>
                <a:rPr lang="en-US" sz="2000" dirty="0" smtClean="0">
                  <a:solidFill>
                    <a:srgbClr val="FF0000"/>
                  </a:solidFill>
                </a:rPr>
                <a:t>is 6; it 2 </a:t>
              </a:r>
            </a:p>
          </p:txBody>
        </p:sp>
        <p:sp>
          <p:nvSpPr>
            <p:cNvPr id="65" name="TextBox 64"/>
            <p:cNvSpPr txBox="1"/>
            <p:nvPr/>
          </p:nvSpPr>
          <p:spPr>
            <a:xfrm>
              <a:off x="5422900" y="4669371"/>
              <a:ext cx="1470199" cy="348813"/>
            </a:xfrm>
            <a:prstGeom prst="rect">
              <a:avLst/>
            </a:prstGeom>
            <a:noFill/>
          </p:spPr>
          <p:txBody>
            <a:bodyPr wrap="none" rtlCol="0">
              <a:spAutoFit/>
            </a:bodyPr>
            <a:lstStyle/>
            <a:p>
              <a:pPr>
                <a:lnSpc>
                  <a:spcPct val="80000"/>
                </a:lnSpc>
              </a:pPr>
              <a:r>
                <a:rPr lang="en-US" sz="2000" dirty="0" smtClean="0">
                  <a:solidFill>
                    <a:srgbClr val="FF0000"/>
                  </a:solidFill>
                </a:rPr>
                <a:t>not 2; that 5</a:t>
              </a:r>
            </a:p>
          </p:txBody>
        </p:sp>
      </p:grpSp>
      <p:sp>
        <p:nvSpPr>
          <p:cNvPr id="67" name="TextBox 66"/>
          <p:cNvSpPr txBox="1"/>
          <p:nvPr/>
        </p:nvSpPr>
        <p:spPr>
          <a:xfrm>
            <a:off x="431800" y="3479800"/>
            <a:ext cx="1195610" cy="523220"/>
          </a:xfrm>
          <a:prstGeom prst="rect">
            <a:avLst/>
          </a:prstGeom>
          <a:noFill/>
        </p:spPr>
        <p:txBody>
          <a:bodyPr wrap="none" rtlCol="0">
            <a:spAutoFit/>
          </a:bodyPr>
          <a:lstStyle/>
          <a:p>
            <a:r>
              <a:rPr lang="en-US" sz="2800" dirty="0" smtClean="0"/>
              <a:t>Shuffle</a:t>
            </a:r>
            <a:endParaRPr lang="en-US" sz="2800" dirty="0"/>
          </a:p>
        </p:txBody>
      </p:sp>
      <p:sp>
        <p:nvSpPr>
          <p:cNvPr id="68" name="TextBox 67"/>
          <p:cNvSpPr txBox="1"/>
          <p:nvPr/>
        </p:nvSpPr>
        <p:spPr>
          <a:xfrm>
            <a:off x="431800" y="5321300"/>
            <a:ext cx="1181057" cy="523220"/>
          </a:xfrm>
          <a:prstGeom prst="rect">
            <a:avLst/>
          </a:prstGeom>
          <a:noFill/>
        </p:spPr>
        <p:txBody>
          <a:bodyPr wrap="none" rtlCol="0">
            <a:spAutoFit/>
          </a:bodyPr>
          <a:lstStyle/>
          <a:p>
            <a:r>
              <a:rPr lang="en-US" sz="2800" dirty="0" smtClean="0"/>
              <a:t>Collect</a:t>
            </a:r>
            <a:endParaRPr lang="en-US" sz="2800" dirty="0"/>
          </a:p>
        </p:txBody>
      </p:sp>
      <p:grpSp>
        <p:nvGrpSpPr>
          <p:cNvPr id="75" name="Group 74"/>
          <p:cNvGrpSpPr/>
          <p:nvPr/>
        </p:nvGrpSpPr>
        <p:grpSpPr>
          <a:xfrm>
            <a:off x="2940050" y="5295899"/>
            <a:ext cx="3238500" cy="1195485"/>
            <a:chOff x="2940050" y="5016499"/>
            <a:chExt cx="3238500" cy="1195485"/>
          </a:xfrm>
        </p:grpSpPr>
        <p:sp>
          <p:nvSpPr>
            <p:cNvPr id="69" name="TextBox 68"/>
            <p:cNvSpPr txBox="1"/>
            <p:nvPr/>
          </p:nvSpPr>
          <p:spPr>
            <a:xfrm>
              <a:off x="3403600" y="5863171"/>
              <a:ext cx="2403322" cy="348813"/>
            </a:xfrm>
            <a:prstGeom prst="rect">
              <a:avLst/>
            </a:prstGeom>
            <a:noFill/>
          </p:spPr>
          <p:txBody>
            <a:bodyPr wrap="none" rtlCol="0">
              <a:spAutoFit/>
            </a:bodyPr>
            <a:lstStyle/>
            <a:p>
              <a:pPr>
                <a:lnSpc>
                  <a:spcPct val="80000"/>
                </a:lnSpc>
              </a:pPr>
              <a:r>
                <a:rPr lang="en-US" sz="2000" dirty="0" smtClean="0">
                  <a:solidFill>
                    <a:srgbClr val="FF0000"/>
                  </a:solidFill>
                </a:rPr>
                <a:t>is 6; it 2; not 2; that 5 </a:t>
              </a:r>
            </a:p>
          </p:txBody>
        </p:sp>
        <p:cxnSp>
          <p:nvCxnSpPr>
            <p:cNvPr id="70" name="Straight Arrow Connector 69"/>
            <p:cNvCxnSpPr/>
            <p:nvPr/>
          </p:nvCxnSpPr>
          <p:spPr>
            <a:xfrm rot="16200000" flipH="1">
              <a:off x="2978150" y="49784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a:off x="5330825" y="5032374"/>
              <a:ext cx="863600" cy="831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431800" y="1384300"/>
            <a:ext cx="1624638" cy="523220"/>
          </a:xfrm>
          <a:prstGeom prst="rect">
            <a:avLst/>
          </a:prstGeom>
          <a:noFill/>
        </p:spPr>
        <p:txBody>
          <a:bodyPr wrap="none" rtlCol="0">
            <a:spAutoFit/>
          </a:bodyPr>
          <a:lstStyle/>
          <a:p>
            <a:r>
              <a:rPr lang="en-US" sz="2800" dirty="0" smtClean="0"/>
              <a:t>Distribute</a:t>
            </a:r>
            <a:endParaRPr lang="en-US" sz="2800" dirty="0"/>
          </a:p>
        </p:txBody>
      </p:sp>
      <p:grpSp>
        <p:nvGrpSpPr>
          <p:cNvPr id="77" name="Group 76"/>
          <p:cNvGrpSpPr/>
          <p:nvPr/>
        </p:nvGrpSpPr>
        <p:grpSpPr>
          <a:xfrm>
            <a:off x="1127077" y="2870592"/>
            <a:ext cx="8016923" cy="295592"/>
            <a:chOff x="1127077" y="2900128"/>
            <a:chExt cx="8016923" cy="295592"/>
          </a:xfrm>
        </p:grpSpPr>
        <p:sp>
          <p:nvSpPr>
            <p:cNvPr id="60" name="TextBox 59"/>
            <p:cNvSpPr txBox="1"/>
            <p:nvPr/>
          </p:nvSpPr>
          <p:spPr>
            <a:xfrm>
              <a:off x="1127077" y="2900128"/>
              <a:ext cx="1504275" cy="280846"/>
            </a:xfrm>
            <a:prstGeom prst="rect">
              <a:avLst/>
            </a:prstGeom>
            <a:noFill/>
          </p:spPr>
          <p:txBody>
            <a:bodyPr wrap="none" rtlCol="0">
              <a:spAutoFit/>
            </a:bodyPr>
            <a:lstStyle/>
            <a:p>
              <a:pPr>
                <a:lnSpc>
                  <a:spcPct val="85000"/>
                </a:lnSpc>
              </a:pPr>
              <a:r>
                <a:rPr lang="en-US" sz="1400" dirty="0" smtClean="0">
                  <a:solidFill>
                    <a:srgbClr val="FF0000"/>
                  </a:solidFill>
                </a:rPr>
                <a:t>that 1, that 1, is 1  </a:t>
              </a:r>
            </a:p>
          </p:txBody>
        </p:sp>
        <p:sp>
          <p:nvSpPr>
            <p:cNvPr id="72" name="TextBox 71"/>
            <p:cNvSpPr txBox="1"/>
            <p:nvPr/>
          </p:nvSpPr>
          <p:spPr>
            <a:xfrm>
              <a:off x="2837144" y="2900128"/>
              <a:ext cx="1463512" cy="280846"/>
            </a:xfrm>
            <a:prstGeom prst="rect">
              <a:avLst/>
            </a:prstGeom>
            <a:noFill/>
          </p:spPr>
          <p:txBody>
            <a:bodyPr wrap="none" rtlCol="0">
              <a:spAutoFit/>
            </a:bodyPr>
            <a:lstStyle/>
            <a:p>
              <a:pPr>
                <a:lnSpc>
                  <a:spcPct val="85000"/>
                </a:lnSpc>
              </a:pPr>
              <a:r>
                <a:rPr lang="en-US" sz="1400" dirty="0" smtClean="0">
                  <a:solidFill>
                    <a:srgbClr val="FF0000"/>
                  </a:solidFill>
                </a:rPr>
                <a:t>Is 1, that 1, that 1</a:t>
              </a:r>
            </a:p>
          </p:txBody>
        </p:sp>
        <p:sp>
          <p:nvSpPr>
            <p:cNvPr id="73" name="TextBox 72"/>
            <p:cNvSpPr txBox="1"/>
            <p:nvPr/>
          </p:nvSpPr>
          <p:spPr>
            <a:xfrm>
              <a:off x="4410380" y="2914874"/>
              <a:ext cx="1728871" cy="280846"/>
            </a:xfrm>
            <a:prstGeom prst="rect">
              <a:avLst/>
            </a:prstGeom>
            <a:noFill/>
          </p:spPr>
          <p:txBody>
            <a:bodyPr wrap="none" rtlCol="0">
              <a:spAutoFit/>
            </a:bodyPr>
            <a:lstStyle/>
            <a:p>
              <a:pPr>
                <a:lnSpc>
                  <a:spcPct val="85000"/>
                </a:lnSpc>
              </a:pPr>
              <a:r>
                <a:rPr lang="en-US" sz="1400" dirty="0" smtClean="0">
                  <a:solidFill>
                    <a:srgbClr val="FF0000"/>
                  </a:solidFill>
                </a:rPr>
                <a:t>is 1, not 1, is 1, not 1</a:t>
              </a:r>
            </a:p>
          </p:txBody>
        </p:sp>
        <p:sp>
          <p:nvSpPr>
            <p:cNvPr id="74" name="TextBox 73"/>
            <p:cNvSpPr txBox="1"/>
            <p:nvPr/>
          </p:nvSpPr>
          <p:spPr>
            <a:xfrm>
              <a:off x="6075742" y="2900128"/>
              <a:ext cx="3068258" cy="280846"/>
            </a:xfrm>
            <a:prstGeom prst="rect">
              <a:avLst/>
            </a:prstGeom>
            <a:noFill/>
          </p:spPr>
          <p:txBody>
            <a:bodyPr wrap="square" rtlCol="0">
              <a:spAutoFit/>
            </a:bodyPr>
            <a:lstStyle/>
            <a:p>
              <a:pPr>
                <a:lnSpc>
                  <a:spcPct val="85000"/>
                </a:lnSpc>
              </a:pPr>
              <a:r>
                <a:rPr lang="en-US" sz="1400" dirty="0" smtClean="0">
                  <a:solidFill>
                    <a:srgbClr val="FF0000"/>
                  </a:solidFill>
                </a:rPr>
                <a:t>is 1, that 1, it 1, it 1, is 1</a:t>
              </a:r>
              <a:endParaRPr lang="en-US" sz="1400" b="1" dirty="0" smtClean="0"/>
            </a:p>
          </p:txBody>
        </p:sp>
      </p:grpSp>
      <p:sp>
        <p:nvSpPr>
          <p:cNvPr id="78" name="TextBox 77"/>
          <p:cNvSpPr txBox="1"/>
          <p:nvPr/>
        </p:nvSpPr>
        <p:spPr>
          <a:xfrm>
            <a:off x="7994750" y="2835502"/>
            <a:ext cx="1119718" cy="369332"/>
          </a:xfrm>
          <a:prstGeom prst="rect">
            <a:avLst/>
          </a:prstGeom>
          <a:noFill/>
        </p:spPr>
        <p:txBody>
          <a:bodyPr wrap="none" rtlCol="0">
            <a:spAutoFit/>
          </a:bodyPr>
          <a:lstStyle/>
          <a:p>
            <a:r>
              <a:rPr lang="en-US" b="1" dirty="0" smtClean="0"/>
              <a:t>Local Sort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up)">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up)">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up)">
                                      <p:cBhvr>
                                        <p:cTn id="7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6" grpId="1"/>
      <p:bldP spid="7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Combiner (Optional)</a:t>
            </a:r>
            <a:endParaRPr lang="en-US" dirty="0"/>
          </a:p>
        </p:txBody>
      </p:sp>
      <p:sp>
        <p:nvSpPr>
          <p:cNvPr id="3" name="Content Placeholder 2"/>
          <p:cNvSpPr>
            <a:spLocks noGrp="1"/>
          </p:cNvSpPr>
          <p:nvPr>
            <p:ph idx="1"/>
          </p:nvPr>
        </p:nvSpPr>
        <p:spPr/>
        <p:txBody>
          <a:bodyPr>
            <a:normAutofit lnSpcReduction="10000"/>
          </a:bodyPr>
          <a:lstStyle/>
          <a:p>
            <a:r>
              <a:rPr lang="en-US" dirty="0" smtClean="0"/>
              <a:t>One missing piece for our first example:</a:t>
            </a:r>
          </a:p>
          <a:p>
            <a:pPr lvl="1"/>
            <a:r>
              <a:rPr lang="en-US" dirty="0" smtClean="0"/>
              <a:t>Many times, the output of a single mapper can be “compressed” to save on bandwidth and to distribute work (usually more map tasks than reduce tasks)</a:t>
            </a:r>
          </a:p>
          <a:p>
            <a:pPr lvl="1"/>
            <a:r>
              <a:rPr lang="en-US" dirty="0" smtClean="0"/>
              <a:t>To implement this, we have the combiner:</a:t>
            </a:r>
          </a:p>
          <a:p>
            <a:pPr marL="57150" indent="0">
              <a:buNone/>
            </a:pPr>
            <a:r>
              <a:rPr lang="en-US" sz="2800" dirty="0" smtClean="0">
                <a:latin typeface="Courier New"/>
                <a:cs typeface="Courier New"/>
              </a:rPr>
              <a:t>combiner(</a:t>
            </a:r>
            <a:r>
              <a:rPr lang="en-US" sz="2800" dirty="0" err="1" smtClean="0">
                <a:latin typeface="Courier New"/>
                <a:cs typeface="Courier New"/>
              </a:rPr>
              <a:t>interm_key,list</a:t>
            </a:r>
            <a:r>
              <a:rPr lang="en-US" sz="2800" dirty="0" smtClean="0">
                <a:latin typeface="Courier New"/>
                <a:cs typeface="Courier New"/>
              </a:rPr>
              <a:t>(</a:t>
            </a:r>
            <a:r>
              <a:rPr lang="en-US" sz="2800" dirty="0" err="1" smtClean="0">
                <a:latin typeface="Courier New"/>
                <a:cs typeface="Courier New"/>
              </a:rPr>
              <a:t>interm_val</a:t>
            </a:r>
            <a:r>
              <a:rPr lang="en-US" sz="2800" dirty="0" smtClean="0">
                <a:latin typeface="Courier New"/>
                <a:cs typeface="Courier New"/>
              </a:rPr>
              <a:t>)):</a:t>
            </a:r>
          </a:p>
          <a:p>
            <a:pPr marL="57150" indent="0">
              <a:buNone/>
            </a:pPr>
            <a:r>
              <a:rPr lang="en-US" sz="2800" dirty="0">
                <a:latin typeface="Courier New"/>
                <a:cs typeface="Courier New"/>
              </a:rPr>
              <a:t>	</a:t>
            </a:r>
            <a:r>
              <a:rPr lang="en-US" sz="2800" dirty="0" smtClean="0">
                <a:latin typeface="Courier New"/>
                <a:cs typeface="Courier New"/>
              </a:rPr>
              <a:t>	// DO WORK (usually like reducer)</a:t>
            </a:r>
          </a:p>
          <a:p>
            <a:pPr marL="57150" indent="0">
              <a:buNone/>
            </a:pPr>
            <a:r>
              <a:rPr lang="en-US" sz="2800" dirty="0">
                <a:latin typeface="Courier New"/>
                <a:cs typeface="Courier New"/>
              </a:rPr>
              <a:t>	</a:t>
            </a:r>
            <a:r>
              <a:rPr lang="en-US" sz="2800" dirty="0" smtClean="0">
                <a:latin typeface="Courier New"/>
                <a:cs typeface="Courier New"/>
              </a:rPr>
              <a:t>	emit(interm_key2, interm_val2)</a:t>
            </a:r>
            <a:endParaRPr lang="en-US" sz="2800" dirty="0">
              <a:latin typeface="Courier New"/>
              <a:cs typeface="Courier New"/>
            </a:endParaRPr>
          </a:p>
        </p:txBody>
      </p:sp>
      <p:sp>
        <p:nvSpPr>
          <p:cNvPr id="4" name="Date Placeholder 3"/>
          <p:cNvSpPr>
            <a:spLocks noGrp="1"/>
          </p:cNvSpPr>
          <p:nvPr>
            <p:ph type="dt" sz="half" idx="10"/>
          </p:nvPr>
        </p:nvSpPr>
        <p:spPr/>
        <p:txBody>
          <a:bodyPr/>
          <a:lstStyle/>
          <a:p>
            <a:r>
              <a:rPr lang="en-US" smtClean="0"/>
              <a:t>8/07/2013</a:t>
            </a:r>
            <a:endParaRPr lang="en-US"/>
          </a:p>
        </p:txBody>
      </p:sp>
      <p:sp>
        <p:nvSpPr>
          <p:cNvPr id="5" name="Footer Placeholder 4"/>
          <p:cNvSpPr>
            <a:spLocks noGrp="1"/>
          </p:cNvSpPr>
          <p:nvPr>
            <p:ph type="ftr" sz="quarter" idx="11"/>
          </p:nvPr>
        </p:nvSpPr>
        <p:spPr/>
        <p:txBody>
          <a:bodyPr/>
          <a:lstStyle/>
          <a:p>
            <a:r>
              <a:rPr lang="en-US" smtClean="0"/>
              <a:t>Summer 2013 -- Lecture #26</a:t>
            </a:r>
            <a:endParaRPr lang="en-US"/>
          </a:p>
        </p:txBody>
      </p:sp>
      <p:sp>
        <p:nvSpPr>
          <p:cNvPr id="6" name="Slide Number Placeholder 5"/>
          <p:cNvSpPr>
            <a:spLocks noGrp="1"/>
          </p:cNvSpPr>
          <p:nvPr>
            <p:ph type="sldNum" sz="quarter" idx="12"/>
          </p:nvPr>
        </p:nvSpPr>
        <p:spPr/>
        <p:txBody>
          <a:bodyPr/>
          <a:lstStyle/>
          <a:p>
            <a:fld id="{B72269CF-29DF-7149-842D-3D80037C7FB6}" type="slidenum">
              <a:rPr lang="en-US" smtClean="0"/>
              <a:pPr/>
              <a:t>36</a:t>
            </a:fld>
            <a:endParaRPr lang="en-US"/>
          </a:p>
        </p:txBody>
      </p:sp>
    </p:spTree>
    <p:extLst>
      <p:ext uri="{BB962C8B-B14F-4D97-AF65-F5344CB8AC3E}">
        <p14:creationId xmlns:p14="http://schemas.microsoft.com/office/powerpoint/2010/main" val="14748067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Final Execution Sequence</a:t>
            </a:r>
            <a:endParaRPr lang="en-US" dirty="0"/>
          </a:p>
        </p:txBody>
      </p:sp>
      <p:sp>
        <p:nvSpPr>
          <p:cNvPr id="3" name="Content Placeholder 2"/>
          <p:cNvSpPr>
            <a:spLocks noGrp="1"/>
          </p:cNvSpPr>
          <p:nvPr>
            <p:ph idx="1"/>
          </p:nvPr>
        </p:nvSpPr>
        <p:spPr/>
        <p:txBody>
          <a:bodyPr>
            <a:normAutofit/>
          </a:bodyPr>
          <a:lstStyle/>
          <a:p>
            <a:r>
              <a:rPr lang="en-US" u="sng" dirty="0" smtClean="0"/>
              <a:t>Map</a:t>
            </a:r>
            <a:r>
              <a:rPr lang="en-US" dirty="0" smtClean="0"/>
              <a:t> – Apply operations to all input key, </a:t>
            </a:r>
            <a:r>
              <a:rPr lang="en-US" dirty="0" err="1" smtClean="0"/>
              <a:t>val</a:t>
            </a:r>
            <a:endParaRPr lang="en-US" dirty="0" smtClean="0"/>
          </a:p>
          <a:p>
            <a:r>
              <a:rPr lang="en-US" u="sng" dirty="0" smtClean="0">
                <a:cs typeface="Courier New"/>
              </a:rPr>
              <a:t>Combine</a:t>
            </a:r>
            <a:r>
              <a:rPr lang="en-US" dirty="0" smtClean="0">
                <a:cs typeface="Courier New"/>
              </a:rPr>
              <a:t> – Apply reducer operation, but distributed across map tasks</a:t>
            </a:r>
          </a:p>
          <a:p>
            <a:r>
              <a:rPr lang="en-US" u="sng" dirty="0" smtClean="0">
                <a:cs typeface="Courier New"/>
              </a:rPr>
              <a:t>Reduce</a:t>
            </a:r>
            <a:r>
              <a:rPr lang="en-US" dirty="0" smtClean="0">
                <a:cs typeface="Courier New"/>
              </a:rPr>
              <a:t> – Combine all values of a key to produce desired output</a:t>
            </a:r>
            <a:endParaRPr lang="en-US" dirty="0">
              <a:cs typeface="Courier New"/>
            </a:endParaRPr>
          </a:p>
        </p:txBody>
      </p:sp>
      <p:sp>
        <p:nvSpPr>
          <p:cNvPr id="4" name="Date Placeholder 3"/>
          <p:cNvSpPr>
            <a:spLocks noGrp="1"/>
          </p:cNvSpPr>
          <p:nvPr>
            <p:ph type="dt" sz="half" idx="10"/>
          </p:nvPr>
        </p:nvSpPr>
        <p:spPr/>
        <p:txBody>
          <a:bodyPr/>
          <a:lstStyle/>
          <a:p>
            <a:r>
              <a:rPr lang="en-US" smtClean="0"/>
              <a:t>8/07/2013</a:t>
            </a:r>
            <a:endParaRPr lang="en-US"/>
          </a:p>
        </p:txBody>
      </p:sp>
      <p:sp>
        <p:nvSpPr>
          <p:cNvPr id="5" name="Footer Placeholder 4"/>
          <p:cNvSpPr>
            <a:spLocks noGrp="1"/>
          </p:cNvSpPr>
          <p:nvPr>
            <p:ph type="ftr" sz="quarter" idx="11"/>
          </p:nvPr>
        </p:nvSpPr>
        <p:spPr/>
        <p:txBody>
          <a:bodyPr/>
          <a:lstStyle/>
          <a:p>
            <a:r>
              <a:rPr lang="en-US" smtClean="0"/>
              <a:t>Summer 2013 -- Lecture #26</a:t>
            </a:r>
            <a:endParaRPr lang="en-US"/>
          </a:p>
        </p:txBody>
      </p:sp>
      <p:sp>
        <p:nvSpPr>
          <p:cNvPr id="6" name="Slide Number Placeholder 5"/>
          <p:cNvSpPr>
            <a:spLocks noGrp="1"/>
          </p:cNvSpPr>
          <p:nvPr>
            <p:ph type="sldNum" sz="quarter" idx="12"/>
          </p:nvPr>
        </p:nvSpPr>
        <p:spPr/>
        <p:txBody>
          <a:bodyPr/>
          <a:lstStyle/>
          <a:p>
            <a:fld id="{B72269CF-29DF-7149-842D-3D80037C7FB6}" type="slidenum">
              <a:rPr lang="en-US" smtClean="0"/>
              <a:pPr/>
              <a:t>37</a:t>
            </a:fld>
            <a:endParaRPr lang="en-US"/>
          </a:p>
        </p:txBody>
      </p:sp>
    </p:spTree>
    <p:extLst>
      <p:ext uri="{BB962C8B-B14F-4D97-AF65-F5344CB8AC3E}">
        <p14:creationId xmlns:p14="http://schemas.microsoft.com/office/powerpoint/2010/main" val="1110559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MapReduce Processing Example: Count Word Occurrences</a:t>
            </a:r>
            <a:endParaRPr lang="en-US" dirty="0"/>
          </a:p>
        </p:txBody>
      </p:sp>
      <p:sp>
        <p:nvSpPr>
          <p:cNvPr id="3" name="Content Placeholder 2"/>
          <p:cNvSpPr>
            <a:spLocks noGrp="1"/>
          </p:cNvSpPr>
          <p:nvPr>
            <p:ph idx="1"/>
          </p:nvPr>
        </p:nvSpPr>
        <p:spPr>
          <a:xfrm>
            <a:off x="457200" y="1600199"/>
            <a:ext cx="8229600" cy="4937760"/>
          </a:xfrm>
        </p:spPr>
        <p:txBody>
          <a:bodyPr>
            <a:normAutofit fontScale="47500" lnSpcReduction="20000"/>
          </a:bodyPr>
          <a:lstStyle/>
          <a:p>
            <a:r>
              <a:rPr lang="en-US" sz="4200" dirty="0" smtClean="0"/>
              <a:t>Pseudo Code: for each word in input, generate &lt;key=word, value=1&gt;</a:t>
            </a:r>
          </a:p>
          <a:p>
            <a:r>
              <a:rPr lang="en-US" sz="4200" dirty="0" smtClean="0"/>
              <a:t>Reduce sums all counts emitted for a particular word across all </a:t>
            </a:r>
            <a:r>
              <a:rPr lang="en-US" sz="4200" dirty="0" err="1" smtClean="0"/>
              <a:t>mappers</a:t>
            </a:r>
            <a:endParaRPr lang="en-US" sz="4200" dirty="0" smtClean="0"/>
          </a:p>
          <a:p>
            <a:pPr>
              <a:buNone/>
            </a:pPr>
            <a:endParaRPr lang="en-US" dirty="0" smtClean="0"/>
          </a:p>
          <a:p>
            <a:pPr>
              <a:buNone/>
            </a:pPr>
            <a:r>
              <a:rPr lang="en-US" sz="3800" dirty="0" smtClean="0">
                <a:latin typeface="Courier"/>
              </a:rPr>
              <a:t>  </a:t>
            </a:r>
            <a:r>
              <a:rPr lang="en-US" sz="3800" dirty="0" err="1" smtClean="0">
                <a:latin typeface="Courier"/>
              </a:rPr>
              <a:t>map(String</a:t>
            </a:r>
            <a:r>
              <a:rPr lang="en-US" sz="3800" dirty="0" smtClean="0">
                <a:latin typeface="Courier"/>
              </a:rPr>
              <a:t> </a:t>
            </a:r>
            <a:r>
              <a:rPr lang="en-US" sz="3800" dirty="0" err="1" smtClean="0">
                <a:latin typeface="Courier"/>
              </a:rPr>
              <a:t>input_key</a:t>
            </a:r>
            <a:r>
              <a:rPr lang="en-US" sz="3800" dirty="0" smtClean="0">
                <a:latin typeface="Courier"/>
              </a:rPr>
              <a:t>, String </a:t>
            </a:r>
            <a:r>
              <a:rPr lang="en-US" sz="3800" dirty="0" err="1" smtClean="0">
                <a:latin typeface="Courier"/>
              </a:rPr>
              <a:t>input_value</a:t>
            </a:r>
            <a:r>
              <a:rPr lang="en-US" sz="3800" dirty="0" smtClean="0">
                <a:latin typeface="Courier"/>
              </a:rPr>
              <a:t>):</a:t>
            </a:r>
          </a:p>
          <a:p>
            <a:pPr>
              <a:buNone/>
            </a:pPr>
            <a:r>
              <a:rPr lang="en-US" sz="3800" i="1" dirty="0" smtClean="0">
                <a:latin typeface="Courier"/>
              </a:rPr>
              <a:t>    // </a:t>
            </a:r>
            <a:r>
              <a:rPr lang="en-US" sz="3800" i="1" dirty="0" err="1" smtClean="0">
                <a:latin typeface="Courier"/>
              </a:rPr>
              <a:t>input_key</a:t>
            </a:r>
            <a:r>
              <a:rPr lang="en-US" sz="3800" i="1" dirty="0" smtClean="0">
                <a:latin typeface="Courier"/>
              </a:rPr>
              <a:t>: document name</a:t>
            </a:r>
          </a:p>
          <a:p>
            <a:pPr>
              <a:buNone/>
            </a:pPr>
            <a:r>
              <a:rPr lang="en-US" sz="3800" i="1" dirty="0" smtClean="0">
                <a:latin typeface="Courier"/>
              </a:rPr>
              <a:t>    // </a:t>
            </a:r>
            <a:r>
              <a:rPr lang="en-US" sz="3800" i="1" dirty="0" err="1" smtClean="0">
                <a:latin typeface="Courier"/>
              </a:rPr>
              <a:t>input_value</a:t>
            </a:r>
            <a:r>
              <a:rPr lang="en-US" sz="3800" i="1" dirty="0" smtClean="0">
                <a:latin typeface="Courier"/>
              </a:rPr>
              <a:t>: document contents</a:t>
            </a:r>
          </a:p>
          <a:p>
            <a:pPr>
              <a:buNone/>
            </a:pPr>
            <a:r>
              <a:rPr lang="en-US" sz="3800" dirty="0" smtClean="0">
                <a:latin typeface="Courier"/>
              </a:rPr>
              <a:t>    for each word </a:t>
            </a:r>
            <a:r>
              <a:rPr lang="en-US" sz="3800" dirty="0" err="1" smtClean="0">
                <a:latin typeface="Courier"/>
              </a:rPr>
              <a:t>w</a:t>
            </a:r>
            <a:r>
              <a:rPr lang="en-US" sz="3800" dirty="0" smtClean="0">
                <a:latin typeface="Courier"/>
              </a:rPr>
              <a:t> in </a:t>
            </a:r>
            <a:r>
              <a:rPr lang="en-US" sz="3800" dirty="0" err="1" smtClean="0">
                <a:latin typeface="Courier"/>
              </a:rPr>
              <a:t>input_value</a:t>
            </a:r>
            <a:r>
              <a:rPr lang="en-US" sz="3800" dirty="0" smtClean="0">
                <a:latin typeface="Courier"/>
              </a:rPr>
              <a:t>:</a:t>
            </a:r>
          </a:p>
          <a:p>
            <a:pPr>
              <a:buNone/>
            </a:pPr>
            <a:r>
              <a:rPr lang="en-US" sz="3800" dirty="0" smtClean="0">
                <a:latin typeface="Courier"/>
              </a:rPr>
              <a:t>      </a:t>
            </a:r>
            <a:r>
              <a:rPr lang="en-US" sz="3800" dirty="0" err="1" smtClean="0">
                <a:latin typeface="Courier"/>
              </a:rPr>
              <a:t>EmitIntermediate(w</a:t>
            </a:r>
            <a:r>
              <a:rPr lang="en-US" sz="3800" dirty="0" smtClean="0">
                <a:latin typeface="Courier"/>
              </a:rPr>
              <a:t>, "1"); </a:t>
            </a:r>
            <a:r>
              <a:rPr lang="en-US" sz="3800" i="1" dirty="0" smtClean="0">
                <a:latin typeface="Courier"/>
              </a:rPr>
              <a:t>// Produce count of words</a:t>
            </a:r>
          </a:p>
          <a:p>
            <a:pPr>
              <a:buNone/>
            </a:pPr>
            <a:r>
              <a:rPr lang="en-US" sz="3800" dirty="0">
                <a:latin typeface="Courier"/>
              </a:rPr>
              <a:t> </a:t>
            </a:r>
            <a:r>
              <a:rPr lang="en-US" sz="3800" dirty="0" smtClean="0">
                <a:latin typeface="Courier"/>
              </a:rPr>
              <a:t> combiner: (same as below reducer)</a:t>
            </a:r>
          </a:p>
          <a:p>
            <a:pPr>
              <a:buNone/>
            </a:pPr>
            <a:r>
              <a:rPr lang="en-US" sz="3800" dirty="0" smtClean="0">
                <a:latin typeface="Courier"/>
              </a:rPr>
              <a:t>  </a:t>
            </a:r>
            <a:r>
              <a:rPr lang="en-US" sz="3800" dirty="0" err="1" smtClean="0">
                <a:latin typeface="Courier"/>
              </a:rPr>
              <a:t>reduce(String</a:t>
            </a:r>
            <a:r>
              <a:rPr lang="en-US" sz="3800" dirty="0" smtClean="0">
                <a:latin typeface="Courier"/>
              </a:rPr>
              <a:t> </a:t>
            </a:r>
            <a:r>
              <a:rPr lang="en-US" sz="3800" dirty="0" err="1" smtClean="0">
                <a:latin typeface="Courier"/>
              </a:rPr>
              <a:t>output_key</a:t>
            </a:r>
            <a:r>
              <a:rPr lang="en-US" sz="3800" dirty="0" smtClean="0">
                <a:latin typeface="Courier"/>
              </a:rPr>
              <a:t>, </a:t>
            </a:r>
            <a:r>
              <a:rPr lang="en-US" sz="3800" dirty="0" err="1" smtClean="0">
                <a:latin typeface="Courier"/>
              </a:rPr>
              <a:t>Iterator</a:t>
            </a:r>
            <a:r>
              <a:rPr lang="en-US" sz="3800" dirty="0" smtClean="0">
                <a:latin typeface="Courier"/>
              </a:rPr>
              <a:t> </a:t>
            </a:r>
            <a:r>
              <a:rPr lang="en-US" sz="3800" dirty="0" err="1" smtClean="0">
                <a:latin typeface="Courier"/>
              </a:rPr>
              <a:t>intermediate_values</a:t>
            </a:r>
            <a:r>
              <a:rPr lang="en-US" sz="3800" dirty="0" smtClean="0">
                <a:latin typeface="Courier"/>
              </a:rPr>
              <a:t>):</a:t>
            </a:r>
          </a:p>
          <a:p>
            <a:pPr>
              <a:buNone/>
            </a:pPr>
            <a:r>
              <a:rPr lang="en-US" sz="3800" i="1" dirty="0" smtClean="0">
                <a:latin typeface="Courier"/>
              </a:rPr>
              <a:t>    // </a:t>
            </a:r>
            <a:r>
              <a:rPr lang="en-US" sz="3800" i="1" dirty="0" err="1" smtClean="0">
                <a:latin typeface="Courier"/>
              </a:rPr>
              <a:t>output_key</a:t>
            </a:r>
            <a:r>
              <a:rPr lang="en-US" sz="3800" i="1" dirty="0" smtClean="0">
                <a:latin typeface="Courier"/>
              </a:rPr>
              <a:t>: a word</a:t>
            </a:r>
          </a:p>
          <a:p>
            <a:pPr>
              <a:buNone/>
            </a:pPr>
            <a:r>
              <a:rPr lang="en-US" sz="3800" i="1" dirty="0" smtClean="0">
                <a:latin typeface="Courier"/>
              </a:rPr>
              <a:t>    // </a:t>
            </a:r>
            <a:r>
              <a:rPr lang="en-US" sz="3800" dirty="0" err="1" smtClean="0">
                <a:latin typeface="Courier"/>
              </a:rPr>
              <a:t>intermediate_values</a:t>
            </a:r>
            <a:r>
              <a:rPr lang="en-US" sz="3800" i="1" dirty="0" smtClean="0">
                <a:latin typeface="Courier"/>
              </a:rPr>
              <a:t>: a list of counts</a:t>
            </a:r>
          </a:p>
          <a:p>
            <a:pPr>
              <a:buNone/>
            </a:pPr>
            <a:r>
              <a:rPr lang="en-US" sz="3800" dirty="0" smtClean="0">
                <a:latin typeface="Courier"/>
              </a:rPr>
              <a:t>    </a:t>
            </a:r>
            <a:r>
              <a:rPr lang="en-US" sz="3800" dirty="0" err="1" smtClean="0">
                <a:latin typeface="Courier"/>
              </a:rPr>
              <a:t>int</a:t>
            </a:r>
            <a:r>
              <a:rPr lang="en-US" sz="3800" dirty="0" smtClean="0">
                <a:latin typeface="Courier"/>
              </a:rPr>
              <a:t> result = 0;</a:t>
            </a:r>
          </a:p>
          <a:p>
            <a:pPr>
              <a:buNone/>
            </a:pPr>
            <a:r>
              <a:rPr lang="en-US" sz="3800" dirty="0" smtClean="0">
                <a:latin typeface="Courier"/>
              </a:rPr>
              <a:t>    for each </a:t>
            </a:r>
            <a:r>
              <a:rPr lang="en-US" sz="3800" dirty="0" err="1" smtClean="0">
                <a:latin typeface="Courier"/>
              </a:rPr>
              <a:t>v</a:t>
            </a:r>
            <a:r>
              <a:rPr lang="en-US" sz="3800" dirty="0" smtClean="0">
                <a:latin typeface="Courier"/>
              </a:rPr>
              <a:t> in </a:t>
            </a:r>
            <a:r>
              <a:rPr lang="en-US" sz="3800" dirty="0" err="1" smtClean="0">
                <a:latin typeface="Courier"/>
              </a:rPr>
              <a:t>intermediate_values</a:t>
            </a:r>
            <a:r>
              <a:rPr lang="en-US" sz="3800" dirty="0" smtClean="0">
                <a:latin typeface="Courier"/>
              </a:rPr>
              <a:t>:</a:t>
            </a:r>
          </a:p>
          <a:p>
            <a:pPr>
              <a:buNone/>
            </a:pPr>
            <a:r>
              <a:rPr lang="en-US" sz="3800" dirty="0" smtClean="0">
                <a:latin typeface="Courier"/>
              </a:rPr>
              <a:t>      result += </a:t>
            </a:r>
            <a:r>
              <a:rPr lang="en-US" sz="3800" dirty="0" err="1" smtClean="0">
                <a:latin typeface="Courier"/>
              </a:rPr>
              <a:t>ParseInt(v</a:t>
            </a:r>
            <a:r>
              <a:rPr lang="en-US" sz="3800" dirty="0" smtClean="0">
                <a:latin typeface="Courier"/>
              </a:rPr>
              <a:t>); </a:t>
            </a:r>
            <a:r>
              <a:rPr lang="en-US" sz="3800" i="1" dirty="0" smtClean="0">
                <a:latin typeface="Courier"/>
              </a:rPr>
              <a:t>// get integer from key-value</a:t>
            </a:r>
          </a:p>
          <a:p>
            <a:pPr>
              <a:buNone/>
            </a:pPr>
            <a:r>
              <a:rPr lang="en-US" sz="3800" dirty="0" smtClean="0">
                <a:latin typeface="Courier"/>
              </a:rPr>
              <a:t>    Emit(</a:t>
            </a:r>
            <a:r>
              <a:rPr lang="en-US" sz="3800" dirty="0" err="1" smtClean="0">
                <a:latin typeface="Courier"/>
              </a:rPr>
              <a:t>output_key</a:t>
            </a:r>
            <a:r>
              <a:rPr lang="en-US" sz="3800" dirty="0" smtClean="0">
                <a:latin typeface="Courier"/>
              </a:rPr>
              <a:t>, result);</a:t>
            </a:r>
            <a:endParaRPr lang="en-US" sz="3800" dirty="0">
              <a:latin typeface="Courier"/>
            </a:endParaRPr>
          </a:p>
        </p:txBody>
      </p:sp>
      <p:sp>
        <p:nvSpPr>
          <p:cNvPr id="4" name="Date Placeholder 3"/>
          <p:cNvSpPr>
            <a:spLocks noGrp="1"/>
          </p:cNvSpPr>
          <p:nvPr>
            <p:ph type="dt" sz="half" idx="10"/>
          </p:nvPr>
        </p:nvSpPr>
        <p:spPr/>
        <p:txBody>
          <a:bodyPr/>
          <a:lstStyle/>
          <a:p>
            <a:r>
              <a:rPr lang="en-US" smtClean="0"/>
              <a:t>8/07/2013</a:t>
            </a:r>
            <a:endParaRPr lang="en-US"/>
          </a:p>
        </p:txBody>
      </p:sp>
      <p:sp>
        <p:nvSpPr>
          <p:cNvPr id="5" name="Footer Placeholder 4"/>
          <p:cNvSpPr>
            <a:spLocks noGrp="1"/>
          </p:cNvSpPr>
          <p:nvPr>
            <p:ph type="ftr" sz="quarter" idx="11"/>
          </p:nvPr>
        </p:nvSpPr>
        <p:spPr/>
        <p:txBody>
          <a:bodyPr/>
          <a:lstStyle/>
          <a:p>
            <a:r>
              <a:rPr lang="en-US" smtClean="0"/>
              <a:t>Summer 2013 -- Lecture #26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Tree>
    <p:extLst>
      <p:ext uri="{BB962C8B-B14F-4D97-AF65-F5344CB8AC3E}">
        <p14:creationId xmlns:p14="http://schemas.microsoft.com/office/powerpoint/2010/main" val="2536516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Another Example: Word Index </a:t>
            </a:r>
            <a:br>
              <a:rPr lang="en-US" dirty="0" smtClean="0"/>
            </a:br>
            <a:r>
              <a:rPr lang="en-US" dirty="0" smtClean="0"/>
              <a:t>(How Often Does a Word Appear?)</a:t>
            </a:r>
            <a:endParaRPr lang="en-US" dirty="0"/>
          </a:p>
        </p:txBody>
      </p:sp>
      <p:sp>
        <p:nvSpPr>
          <p:cNvPr id="4" name="Date Placeholder 3"/>
          <p:cNvSpPr>
            <a:spLocks noGrp="1"/>
          </p:cNvSpPr>
          <p:nvPr>
            <p:ph type="dt" sz="half" idx="10"/>
          </p:nvPr>
        </p:nvSpPr>
        <p:spPr/>
        <p:txBody>
          <a:bodyPr/>
          <a:lstStyle/>
          <a:p>
            <a:fld id="{F7FBE0D7-5D2F-B141-999E-3C8C9E9A7917}"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dirty="0"/>
          </a:p>
        </p:txBody>
      </p:sp>
      <p:sp>
        <p:nvSpPr>
          <p:cNvPr id="7" name="TextBox 6"/>
          <p:cNvSpPr txBox="1"/>
          <p:nvPr/>
        </p:nvSpPr>
        <p:spPr>
          <a:xfrm>
            <a:off x="1028700" y="1955800"/>
            <a:ext cx="7049476" cy="523220"/>
          </a:xfrm>
          <a:prstGeom prst="rect">
            <a:avLst/>
          </a:prstGeom>
          <a:noFill/>
        </p:spPr>
        <p:txBody>
          <a:bodyPr wrap="none" rtlCol="0">
            <a:spAutoFit/>
          </a:bodyPr>
          <a:lstStyle/>
          <a:p>
            <a:r>
              <a:rPr lang="en-US" sz="2800" dirty="0" smtClean="0"/>
              <a:t>that that is is that that is not is not is that it it is</a:t>
            </a:r>
            <a:endParaRPr lang="en-US" sz="2800" dirty="0"/>
          </a:p>
        </p:txBody>
      </p:sp>
      <p:grpSp>
        <p:nvGrpSpPr>
          <p:cNvPr id="3" name="Group 23"/>
          <p:cNvGrpSpPr/>
          <p:nvPr/>
        </p:nvGrpSpPr>
        <p:grpSpPr>
          <a:xfrm>
            <a:off x="1137106" y="2895410"/>
            <a:ext cx="6851435" cy="289211"/>
            <a:chOff x="1137106" y="2616010"/>
            <a:chExt cx="6851435" cy="289211"/>
          </a:xfrm>
        </p:grpSpPr>
        <p:sp>
          <p:nvSpPr>
            <p:cNvPr id="12" name="TextBox 11"/>
            <p:cNvSpPr txBox="1"/>
            <p:nvPr/>
          </p:nvSpPr>
          <p:spPr>
            <a:xfrm>
              <a:off x="1137106" y="2622311"/>
              <a:ext cx="1504275" cy="280846"/>
            </a:xfrm>
            <a:prstGeom prst="rect">
              <a:avLst/>
            </a:prstGeom>
            <a:noFill/>
          </p:spPr>
          <p:txBody>
            <a:bodyPr wrap="none" rtlCol="0">
              <a:spAutoFit/>
            </a:bodyPr>
            <a:lstStyle/>
            <a:p>
              <a:pPr>
                <a:lnSpc>
                  <a:spcPct val="85000"/>
                </a:lnSpc>
              </a:pPr>
              <a:r>
                <a:rPr lang="en-US" sz="1400" dirty="0" smtClean="0">
                  <a:solidFill>
                    <a:srgbClr val="FF0000"/>
                  </a:solidFill>
                </a:rPr>
                <a:t>is 1, that 1, that 1  </a:t>
              </a:r>
            </a:p>
          </p:txBody>
        </p:sp>
        <p:sp>
          <p:nvSpPr>
            <p:cNvPr id="13" name="TextBox 12"/>
            <p:cNvSpPr txBox="1"/>
            <p:nvPr/>
          </p:nvSpPr>
          <p:spPr>
            <a:xfrm>
              <a:off x="2847174" y="2616010"/>
              <a:ext cx="1463512" cy="280846"/>
            </a:xfrm>
            <a:prstGeom prst="rect">
              <a:avLst/>
            </a:prstGeom>
            <a:noFill/>
          </p:spPr>
          <p:txBody>
            <a:bodyPr wrap="none" rtlCol="0">
              <a:spAutoFit/>
            </a:bodyPr>
            <a:lstStyle/>
            <a:p>
              <a:pPr>
                <a:lnSpc>
                  <a:spcPct val="85000"/>
                </a:lnSpc>
              </a:pPr>
              <a:r>
                <a:rPr lang="en-US" sz="1400" dirty="0" smtClean="0">
                  <a:solidFill>
                    <a:srgbClr val="FF0000"/>
                  </a:solidFill>
                </a:rPr>
                <a:t>Is 1, that 1, that 1</a:t>
              </a:r>
            </a:p>
          </p:txBody>
        </p:sp>
        <p:sp>
          <p:nvSpPr>
            <p:cNvPr id="14" name="TextBox 13"/>
            <p:cNvSpPr txBox="1"/>
            <p:nvPr/>
          </p:nvSpPr>
          <p:spPr>
            <a:xfrm>
              <a:off x="4420409" y="2618072"/>
              <a:ext cx="1647694" cy="280846"/>
            </a:xfrm>
            <a:prstGeom prst="rect">
              <a:avLst/>
            </a:prstGeom>
            <a:noFill/>
          </p:spPr>
          <p:txBody>
            <a:bodyPr wrap="none" rtlCol="0">
              <a:spAutoFit/>
            </a:bodyPr>
            <a:lstStyle/>
            <a:p>
              <a:pPr>
                <a:lnSpc>
                  <a:spcPct val="85000"/>
                </a:lnSpc>
              </a:pPr>
              <a:r>
                <a:rPr lang="en-US" sz="1400" dirty="0" smtClean="0">
                  <a:solidFill>
                    <a:srgbClr val="FF0000"/>
                  </a:solidFill>
                </a:rPr>
                <a:t>is 1, is 1, not 1,not 1</a:t>
              </a:r>
            </a:p>
          </p:txBody>
        </p:sp>
        <p:sp>
          <p:nvSpPr>
            <p:cNvPr id="15" name="TextBox 14"/>
            <p:cNvSpPr txBox="1"/>
            <p:nvPr/>
          </p:nvSpPr>
          <p:spPr>
            <a:xfrm>
              <a:off x="6085771" y="2624375"/>
              <a:ext cx="1902770" cy="280846"/>
            </a:xfrm>
            <a:prstGeom prst="rect">
              <a:avLst/>
            </a:prstGeom>
            <a:noFill/>
          </p:spPr>
          <p:txBody>
            <a:bodyPr wrap="square" rtlCol="0">
              <a:spAutoFit/>
            </a:bodyPr>
            <a:lstStyle/>
            <a:p>
              <a:pPr>
                <a:lnSpc>
                  <a:spcPct val="85000"/>
                </a:lnSpc>
              </a:pPr>
              <a:r>
                <a:rPr lang="en-US" sz="1400" dirty="0" smtClean="0">
                  <a:solidFill>
                    <a:srgbClr val="FF0000"/>
                  </a:solidFill>
                </a:rPr>
                <a:t>is 1, is 1, it 1, it 1, that 1</a:t>
              </a:r>
            </a:p>
          </p:txBody>
        </p:sp>
      </p:grpSp>
      <p:grpSp>
        <p:nvGrpSpPr>
          <p:cNvPr id="20" name="Group 19"/>
          <p:cNvGrpSpPr/>
          <p:nvPr/>
        </p:nvGrpSpPr>
        <p:grpSpPr>
          <a:xfrm>
            <a:off x="1054100" y="1968500"/>
            <a:ext cx="1663700" cy="1231900"/>
            <a:chOff x="1054100" y="1689100"/>
            <a:chExt cx="1663700" cy="1231900"/>
          </a:xfrm>
        </p:grpSpPr>
        <p:sp>
          <p:nvSpPr>
            <p:cNvPr id="8" name="Rectangle 7"/>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3335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1</a:t>
              </a:r>
            </a:p>
          </p:txBody>
        </p:sp>
      </p:grpSp>
      <p:grpSp>
        <p:nvGrpSpPr>
          <p:cNvPr id="21" name="Group 20"/>
          <p:cNvGrpSpPr/>
          <p:nvPr/>
        </p:nvGrpSpPr>
        <p:grpSpPr>
          <a:xfrm>
            <a:off x="2717800" y="1968500"/>
            <a:ext cx="1663700" cy="1231900"/>
            <a:chOff x="2717800" y="1689100"/>
            <a:chExt cx="1663700" cy="1231900"/>
          </a:xfrm>
        </p:grpSpPr>
        <p:sp>
          <p:nvSpPr>
            <p:cNvPr id="9" name="Rectangle 8"/>
            <p:cNvSpPr/>
            <p:nvPr/>
          </p:nvSpPr>
          <p:spPr>
            <a:xfrm>
              <a:off x="27178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226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2</a:t>
              </a:r>
            </a:p>
          </p:txBody>
        </p:sp>
      </p:grpSp>
      <p:grpSp>
        <p:nvGrpSpPr>
          <p:cNvPr id="22" name="Group 21"/>
          <p:cNvGrpSpPr/>
          <p:nvPr/>
        </p:nvGrpSpPr>
        <p:grpSpPr>
          <a:xfrm>
            <a:off x="4381500" y="1968500"/>
            <a:ext cx="1739900" cy="1231900"/>
            <a:chOff x="4381500" y="1689100"/>
            <a:chExt cx="1739900" cy="1231900"/>
          </a:xfrm>
        </p:grpSpPr>
        <p:sp>
          <p:nvSpPr>
            <p:cNvPr id="10" name="Rectangle 9"/>
            <p:cNvSpPr/>
            <p:nvPr/>
          </p:nvSpPr>
          <p:spPr>
            <a:xfrm>
              <a:off x="4381500" y="1689100"/>
              <a:ext cx="17399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11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3</a:t>
              </a:r>
            </a:p>
          </p:txBody>
        </p:sp>
      </p:grpSp>
      <p:grpSp>
        <p:nvGrpSpPr>
          <p:cNvPr id="23" name="Group 22"/>
          <p:cNvGrpSpPr/>
          <p:nvPr/>
        </p:nvGrpSpPr>
        <p:grpSpPr>
          <a:xfrm>
            <a:off x="6121400" y="1968500"/>
            <a:ext cx="1816100" cy="1231900"/>
            <a:chOff x="6121400" y="1689100"/>
            <a:chExt cx="1816100" cy="1231900"/>
          </a:xfrm>
        </p:grpSpPr>
        <p:sp>
          <p:nvSpPr>
            <p:cNvPr id="11" name="Rectangle 10"/>
            <p:cNvSpPr/>
            <p:nvPr/>
          </p:nvSpPr>
          <p:spPr>
            <a:xfrm>
              <a:off x="6121400" y="1689100"/>
              <a:ext cx="18161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89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4</a:t>
              </a:r>
            </a:p>
          </p:txBody>
        </p:sp>
      </p:grpSp>
      <p:grpSp>
        <p:nvGrpSpPr>
          <p:cNvPr id="24" name="Group 37"/>
          <p:cNvGrpSpPr/>
          <p:nvPr/>
        </p:nvGrpSpPr>
        <p:grpSpPr>
          <a:xfrm>
            <a:off x="2006600" y="4076700"/>
            <a:ext cx="4965700" cy="1231900"/>
            <a:chOff x="2006600" y="3797300"/>
            <a:chExt cx="4965700" cy="1231900"/>
          </a:xfrm>
        </p:grpSpPr>
        <p:grpSp>
          <p:nvGrpSpPr>
            <p:cNvPr id="25" name="Group 24"/>
            <p:cNvGrpSpPr/>
            <p:nvPr/>
          </p:nvGrpSpPr>
          <p:grpSpPr>
            <a:xfrm>
              <a:off x="2006600" y="3797300"/>
              <a:ext cx="1663700" cy="1231900"/>
              <a:chOff x="1054100" y="1689100"/>
              <a:chExt cx="1663700" cy="1231900"/>
            </a:xfrm>
          </p:grpSpPr>
          <p:sp>
            <p:nvSpPr>
              <p:cNvPr id="26" name="Rectangle 25"/>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1</a:t>
                </a:r>
              </a:p>
            </p:txBody>
          </p:sp>
        </p:grpSp>
        <p:grpSp>
          <p:nvGrpSpPr>
            <p:cNvPr id="28" name="Group 27"/>
            <p:cNvGrpSpPr/>
            <p:nvPr/>
          </p:nvGrpSpPr>
          <p:grpSpPr>
            <a:xfrm>
              <a:off x="5308600" y="3797300"/>
              <a:ext cx="1663700" cy="1231900"/>
              <a:chOff x="1054100" y="1689100"/>
              <a:chExt cx="1663700" cy="1231900"/>
            </a:xfrm>
          </p:grpSpPr>
          <p:sp>
            <p:nvSpPr>
              <p:cNvPr id="29" name="Rectangle 28"/>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2</a:t>
                </a:r>
              </a:p>
            </p:txBody>
          </p:sp>
        </p:grpSp>
      </p:grpSp>
      <p:grpSp>
        <p:nvGrpSpPr>
          <p:cNvPr id="31" name="Group 60"/>
          <p:cNvGrpSpPr/>
          <p:nvPr/>
        </p:nvGrpSpPr>
        <p:grpSpPr>
          <a:xfrm>
            <a:off x="1885950" y="3225800"/>
            <a:ext cx="4254500" cy="1233708"/>
            <a:chOff x="1885950" y="2946400"/>
            <a:chExt cx="4254500" cy="1233708"/>
          </a:xfrm>
        </p:grpSpPr>
        <p:cxnSp>
          <p:nvCxnSpPr>
            <p:cNvPr id="32" name="Straight Arrow Connector 31"/>
            <p:cNvCxnSpPr>
              <a:stCxn id="8" idx="2"/>
              <a:endCxn id="26" idx="0"/>
            </p:cNvCxnSpPr>
            <p:nvPr/>
          </p:nvCxnSpPr>
          <p:spPr>
            <a:xfrm rot="16200000" flipH="1">
              <a:off x="1924050" y="29083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a:endCxn id="29" idx="0"/>
            </p:cNvCxnSpPr>
            <p:nvPr/>
          </p:nvCxnSpPr>
          <p:spPr>
            <a:xfrm rot="16200000" flipH="1">
              <a:off x="3575050" y="1257300"/>
              <a:ext cx="876300" cy="4254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044700" y="3818471"/>
              <a:ext cx="537577" cy="361637"/>
            </a:xfrm>
            <a:prstGeom prst="rect">
              <a:avLst/>
            </a:prstGeom>
            <a:noFill/>
          </p:spPr>
          <p:txBody>
            <a:bodyPr wrap="none" rtlCol="0">
              <a:spAutoFit/>
            </a:bodyPr>
            <a:lstStyle/>
            <a:p>
              <a:pPr>
                <a:lnSpc>
                  <a:spcPct val="85000"/>
                </a:lnSpc>
              </a:pPr>
              <a:r>
                <a:rPr lang="en-US" sz="2000" dirty="0" smtClean="0">
                  <a:solidFill>
                    <a:srgbClr val="FF0000"/>
                  </a:solidFill>
                </a:rPr>
                <a:t>is 1 </a:t>
              </a:r>
            </a:p>
          </p:txBody>
        </p:sp>
        <p:sp>
          <p:nvSpPr>
            <p:cNvPr id="37" name="TextBox 36"/>
            <p:cNvSpPr txBox="1"/>
            <p:nvPr/>
          </p:nvSpPr>
          <p:spPr>
            <a:xfrm>
              <a:off x="5334000" y="3818471"/>
              <a:ext cx="799693" cy="361637"/>
            </a:xfrm>
            <a:prstGeom prst="rect">
              <a:avLst/>
            </a:prstGeom>
            <a:noFill/>
          </p:spPr>
          <p:txBody>
            <a:bodyPr wrap="none" rtlCol="0">
              <a:spAutoFit/>
            </a:bodyPr>
            <a:lstStyle/>
            <a:p>
              <a:pPr>
                <a:lnSpc>
                  <a:spcPct val="85000"/>
                </a:lnSpc>
              </a:pPr>
              <a:r>
                <a:rPr lang="en-US" sz="2000" dirty="0" smtClean="0">
                  <a:solidFill>
                    <a:srgbClr val="FF0000"/>
                  </a:solidFill>
                </a:rPr>
                <a:t>that 2</a:t>
              </a:r>
            </a:p>
          </p:txBody>
        </p:sp>
      </p:grpSp>
      <p:grpSp>
        <p:nvGrpSpPr>
          <p:cNvPr id="34" name="Group 47"/>
          <p:cNvGrpSpPr/>
          <p:nvPr/>
        </p:nvGrpSpPr>
        <p:grpSpPr>
          <a:xfrm>
            <a:off x="2044699" y="3225800"/>
            <a:ext cx="4282985" cy="1233714"/>
            <a:chOff x="2044699" y="2946400"/>
            <a:chExt cx="4282985" cy="1233714"/>
          </a:xfrm>
        </p:grpSpPr>
        <p:cxnSp>
          <p:nvCxnSpPr>
            <p:cNvPr id="40" name="Straight Arrow Connector 39"/>
            <p:cNvCxnSpPr/>
            <p:nvPr/>
          </p:nvCxnSpPr>
          <p:spPr>
            <a:xfrm rot="5400000">
              <a:off x="2846917" y="3035300"/>
              <a:ext cx="863600" cy="711200"/>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670300" y="2946400"/>
              <a:ext cx="2451100" cy="833967"/>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044699" y="3818471"/>
              <a:ext cx="725805" cy="361637"/>
            </a:xfrm>
            <a:prstGeom prst="rect">
              <a:avLst/>
            </a:prstGeom>
            <a:noFill/>
          </p:spPr>
          <p:txBody>
            <a:bodyPr wrap="none" rtlCol="0">
              <a:spAutoFit/>
            </a:bodyPr>
            <a:lstStyle/>
            <a:p>
              <a:pPr>
                <a:lnSpc>
                  <a:spcPct val="85000"/>
                </a:lnSpc>
              </a:pPr>
              <a:r>
                <a:rPr lang="en-US" sz="2000" dirty="0" smtClean="0">
                  <a:solidFill>
                    <a:srgbClr val="FF0000"/>
                  </a:solidFill>
                </a:rPr>
                <a:t>is 1,1 </a:t>
              </a:r>
            </a:p>
          </p:txBody>
        </p:sp>
        <p:sp>
          <p:nvSpPr>
            <p:cNvPr id="47" name="TextBox 46"/>
            <p:cNvSpPr txBox="1"/>
            <p:nvPr/>
          </p:nvSpPr>
          <p:spPr>
            <a:xfrm>
              <a:off x="5334003" y="3818477"/>
              <a:ext cx="993681" cy="361637"/>
            </a:xfrm>
            <a:prstGeom prst="rect">
              <a:avLst/>
            </a:prstGeom>
            <a:noFill/>
          </p:spPr>
          <p:txBody>
            <a:bodyPr wrap="none" rtlCol="0">
              <a:spAutoFit/>
            </a:bodyPr>
            <a:lstStyle/>
            <a:p>
              <a:pPr>
                <a:lnSpc>
                  <a:spcPct val="85000"/>
                </a:lnSpc>
              </a:pPr>
              <a:r>
                <a:rPr lang="en-US" sz="2000" dirty="0" smtClean="0">
                  <a:solidFill>
                    <a:srgbClr val="FF0000"/>
                  </a:solidFill>
                </a:rPr>
                <a:t>that 2,2</a:t>
              </a:r>
            </a:p>
          </p:txBody>
        </p:sp>
      </p:grpSp>
      <p:grpSp>
        <p:nvGrpSpPr>
          <p:cNvPr id="35" name="Group 62"/>
          <p:cNvGrpSpPr/>
          <p:nvPr/>
        </p:nvGrpSpPr>
        <p:grpSpPr>
          <a:xfrm>
            <a:off x="2044701" y="3187700"/>
            <a:ext cx="5054599" cy="1517910"/>
            <a:chOff x="2044701" y="2908300"/>
            <a:chExt cx="5054599" cy="1517910"/>
          </a:xfrm>
        </p:grpSpPr>
        <p:cxnSp>
          <p:nvCxnSpPr>
            <p:cNvPr id="49" name="Straight Arrow Connector 48"/>
            <p:cNvCxnSpPr/>
            <p:nvPr/>
          </p:nvCxnSpPr>
          <p:spPr>
            <a:xfrm rot="5400000">
              <a:off x="3663950" y="2152650"/>
              <a:ext cx="876300" cy="2413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302250" y="2927350"/>
              <a:ext cx="8763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flipV="1">
              <a:off x="2870200" y="2908300"/>
              <a:ext cx="42291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6134100" y="2946400"/>
              <a:ext cx="939800" cy="8636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044701" y="3831171"/>
              <a:ext cx="1113781" cy="595035"/>
            </a:xfrm>
            <a:prstGeom prst="rect">
              <a:avLst/>
            </a:prstGeom>
            <a:noFill/>
          </p:spPr>
          <p:txBody>
            <a:bodyPr wrap="none" rtlCol="0">
              <a:spAutoFit/>
            </a:bodyPr>
            <a:lstStyle/>
            <a:p>
              <a:pPr>
                <a:lnSpc>
                  <a:spcPct val="80000"/>
                </a:lnSpc>
              </a:pPr>
              <a:r>
                <a:rPr lang="en-US" sz="2000" dirty="0" smtClean="0">
                  <a:solidFill>
                    <a:srgbClr val="FF0000"/>
                  </a:solidFill>
                </a:rPr>
                <a:t>is 1,1,2,2</a:t>
              </a:r>
            </a:p>
            <a:p>
              <a:pPr>
                <a:lnSpc>
                  <a:spcPct val="80000"/>
                </a:lnSpc>
              </a:pPr>
              <a:r>
                <a:rPr lang="en-US" sz="2000" dirty="0" smtClean="0">
                  <a:solidFill>
                    <a:srgbClr val="FF0000"/>
                  </a:solidFill>
                </a:rPr>
                <a:t>It 2 </a:t>
              </a:r>
            </a:p>
          </p:txBody>
        </p:sp>
        <p:sp>
          <p:nvSpPr>
            <p:cNvPr id="62" name="TextBox 61"/>
            <p:cNvSpPr txBox="1"/>
            <p:nvPr/>
          </p:nvSpPr>
          <p:spPr>
            <a:xfrm>
              <a:off x="5334003" y="3831175"/>
              <a:ext cx="1187670" cy="595035"/>
            </a:xfrm>
            <a:prstGeom prst="rect">
              <a:avLst/>
            </a:prstGeom>
            <a:noFill/>
          </p:spPr>
          <p:txBody>
            <a:bodyPr wrap="none" rtlCol="0">
              <a:spAutoFit/>
            </a:bodyPr>
            <a:lstStyle/>
            <a:p>
              <a:pPr>
                <a:lnSpc>
                  <a:spcPct val="80000"/>
                </a:lnSpc>
              </a:pPr>
              <a:r>
                <a:rPr lang="en-US" sz="2000" dirty="0" smtClean="0">
                  <a:solidFill>
                    <a:srgbClr val="FF0000"/>
                  </a:solidFill>
                </a:rPr>
                <a:t>that 2,2,1 </a:t>
              </a:r>
            </a:p>
            <a:p>
              <a:pPr>
                <a:lnSpc>
                  <a:spcPct val="80000"/>
                </a:lnSpc>
              </a:pPr>
              <a:r>
                <a:rPr lang="en-US" sz="2000" dirty="0" smtClean="0">
                  <a:solidFill>
                    <a:srgbClr val="FF0000"/>
                  </a:solidFill>
                </a:rPr>
                <a:t>not 2</a:t>
              </a:r>
            </a:p>
          </p:txBody>
        </p:sp>
      </p:grpSp>
      <p:grpSp>
        <p:nvGrpSpPr>
          <p:cNvPr id="38" name="Group 65"/>
          <p:cNvGrpSpPr/>
          <p:nvPr/>
        </p:nvGrpSpPr>
        <p:grpSpPr>
          <a:xfrm>
            <a:off x="2362200" y="4948771"/>
            <a:ext cx="4530899" cy="348813"/>
            <a:chOff x="2362200" y="4669371"/>
            <a:chExt cx="4530899" cy="348813"/>
          </a:xfrm>
        </p:grpSpPr>
        <p:sp>
          <p:nvSpPr>
            <p:cNvPr id="64" name="TextBox 63"/>
            <p:cNvSpPr txBox="1"/>
            <p:nvPr/>
          </p:nvSpPr>
          <p:spPr>
            <a:xfrm>
              <a:off x="2362200" y="4669371"/>
              <a:ext cx="991177" cy="348813"/>
            </a:xfrm>
            <a:prstGeom prst="rect">
              <a:avLst/>
            </a:prstGeom>
            <a:noFill/>
          </p:spPr>
          <p:txBody>
            <a:bodyPr wrap="none" rtlCol="0">
              <a:spAutoFit/>
            </a:bodyPr>
            <a:lstStyle/>
            <a:p>
              <a:pPr>
                <a:lnSpc>
                  <a:spcPct val="80000"/>
                </a:lnSpc>
              </a:pPr>
              <a:r>
                <a:rPr lang="en-US" sz="2000" dirty="0" smtClean="0">
                  <a:solidFill>
                    <a:srgbClr val="FF0000"/>
                  </a:solidFill>
                </a:rPr>
                <a:t>is 6; it 2 </a:t>
              </a:r>
            </a:p>
          </p:txBody>
        </p:sp>
        <p:sp>
          <p:nvSpPr>
            <p:cNvPr id="65" name="TextBox 64"/>
            <p:cNvSpPr txBox="1"/>
            <p:nvPr/>
          </p:nvSpPr>
          <p:spPr>
            <a:xfrm>
              <a:off x="5422900" y="4669371"/>
              <a:ext cx="1470199" cy="348813"/>
            </a:xfrm>
            <a:prstGeom prst="rect">
              <a:avLst/>
            </a:prstGeom>
            <a:noFill/>
          </p:spPr>
          <p:txBody>
            <a:bodyPr wrap="none" rtlCol="0">
              <a:spAutoFit/>
            </a:bodyPr>
            <a:lstStyle/>
            <a:p>
              <a:pPr>
                <a:lnSpc>
                  <a:spcPct val="80000"/>
                </a:lnSpc>
              </a:pPr>
              <a:r>
                <a:rPr lang="en-US" sz="2000" dirty="0" smtClean="0">
                  <a:solidFill>
                    <a:srgbClr val="FF0000"/>
                  </a:solidFill>
                </a:rPr>
                <a:t>not 2; that 5</a:t>
              </a:r>
            </a:p>
          </p:txBody>
        </p:sp>
      </p:grpSp>
      <p:sp>
        <p:nvSpPr>
          <p:cNvPr id="67" name="TextBox 66"/>
          <p:cNvSpPr txBox="1"/>
          <p:nvPr/>
        </p:nvSpPr>
        <p:spPr>
          <a:xfrm>
            <a:off x="431800" y="3479800"/>
            <a:ext cx="1195610" cy="523220"/>
          </a:xfrm>
          <a:prstGeom prst="rect">
            <a:avLst/>
          </a:prstGeom>
          <a:noFill/>
        </p:spPr>
        <p:txBody>
          <a:bodyPr wrap="none" rtlCol="0">
            <a:spAutoFit/>
          </a:bodyPr>
          <a:lstStyle/>
          <a:p>
            <a:r>
              <a:rPr lang="en-US" sz="2800" dirty="0" smtClean="0"/>
              <a:t>Shuffle</a:t>
            </a:r>
            <a:endParaRPr lang="en-US" sz="2800" dirty="0"/>
          </a:p>
        </p:txBody>
      </p:sp>
      <p:sp>
        <p:nvSpPr>
          <p:cNvPr id="68" name="TextBox 67"/>
          <p:cNvSpPr txBox="1"/>
          <p:nvPr/>
        </p:nvSpPr>
        <p:spPr>
          <a:xfrm>
            <a:off x="431800" y="5321300"/>
            <a:ext cx="1181057" cy="523220"/>
          </a:xfrm>
          <a:prstGeom prst="rect">
            <a:avLst/>
          </a:prstGeom>
          <a:noFill/>
        </p:spPr>
        <p:txBody>
          <a:bodyPr wrap="none" rtlCol="0">
            <a:spAutoFit/>
          </a:bodyPr>
          <a:lstStyle/>
          <a:p>
            <a:r>
              <a:rPr lang="en-US" sz="2800" dirty="0" smtClean="0"/>
              <a:t>Collect</a:t>
            </a:r>
            <a:endParaRPr lang="en-US" sz="2800" dirty="0"/>
          </a:p>
        </p:txBody>
      </p:sp>
      <p:grpSp>
        <p:nvGrpSpPr>
          <p:cNvPr id="39" name="Group 74"/>
          <p:cNvGrpSpPr/>
          <p:nvPr/>
        </p:nvGrpSpPr>
        <p:grpSpPr>
          <a:xfrm>
            <a:off x="2940050" y="5295899"/>
            <a:ext cx="3238500" cy="1195485"/>
            <a:chOff x="2940050" y="5016499"/>
            <a:chExt cx="3238500" cy="1195485"/>
          </a:xfrm>
        </p:grpSpPr>
        <p:sp>
          <p:nvSpPr>
            <p:cNvPr id="69" name="TextBox 68"/>
            <p:cNvSpPr txBox="1"/>
            <p:nvPr/>
          </p:nvSpPr>
          <p:spPr>
            <a:xfrm>
              <a:off x="3403600" y="5863171"/>
              <a:ext cx="2403322" cy="348813"/>
            </a:xfrm>
            <a:prstGeom prst="rect">
              <a:avLst/>
            </a:prstGeom>
            <a:noFill/>
          </p:spPr>
          <p:txBody>
            <a:bodyPr wrap="none" rtlCol="0">
              <a:spAutoFit/>
            </a:bodyPr>
            <a:lstStyle/>
            <a:p>
              <a:pPr>
                <a:lnSpc>
                  <a:spcPct val="80000"/>
                </a:lnSpc>
              </a:pPr>
              <a:r>
                <a:rPr lang="en-US" sz="2000" dirty="0" smtClean="0">
                  <a:solidFill>
                    <a:srgbClr val="FF0000"/>
                  </a:solidFill>
                </a:rPr>
                <a:t>is 6; it 2; not 2; that 5 </a:t>
              </a:r>
            </a:p>
          </p:txBody>
        </p:sp>
        <p:cxnSp>
          <p:nvCxnSpPr>
            <p:cNvPr id="70" name="Straight Arrow Connector 69"/>
            <p:cNvCxnSpPr/>
            <p:nvPr/>
          </p:nvCxnSpPr>
          <p:spPr>
            <a:xfrm rot="16200000" flipH="1">
              <a:off x="2978150" y="49784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a:off x="5330825" y="5032374"/>
              <a:ext cx="863600" cy="831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431800" y="1384300"/>
            <a:ext cx="1624638" cy="523220"/>
          </a:xfrm>
          <a:prstGeom prst="rect">
            <a:avLst/>
          </a:prstGeom>
          <a:noFill/>
        </p:spPr>
        <p:txBody>
          <a:bodyPr wrap="none" rtlCol="0">
            <a:spAutoFit/>
          </a:bodyPr>
          <a:lstStyle/>
          <a:p>
            <a:r>
              <a:rPr lang="en-US" sz="2800" dirty="0" smtClean="0"/>
              <a:t>Distribute</a:t>
            </a:r>
            <a:endParaRPr lang="en-US" sz="2800" dirty="0"/>
          </a:p>
        </p:txBody>
      </p:sp>
      <p:sp>
        <p:nvSpPr>
          <p:cNvPr id="78" name="TextBox 77"/>
          <p:cNvSpPr txBox="1"/>
          <p:nvPr/>
        </p:nvSpPr>
        <p:spPr>
          <a:xfrm>
            <a:off x="7994750" y="2835502"/>
            <a:ext cx="1119718" cy="369332"/>
          </a:xfrm>
          <a:prstGeom prst="rect">
            <a:avLst/>
          </a:prstGeom>
          <a:noFill/>
        </p:spPr>
        <p:txBody>
          <a:bodyPr wrap="none" rtlCol="0">
            <a:spAutoFit/>
          </a:bodyPr>
          <a:lstStyle/>
          <a:p>
            <a:r>
              <a:rPr lang="en-US" b="1" dirty="0" smtClean="0"/>
              <a:t>Local Sort</a:t>
            </a:r>
            <a:endParaRPr lang="en-US" dirty="0"/>
          </a:p>
        </p:txBody>
      </p:sp>
      <p:grpSp>
        <p:nvGrpSpPr>
          <p:cNvPr id="91" name="Group 90"/>
          <p:cNvGrpSpPr/>
          <p:nvPr/>
        </p:nvGrpSpPr>
        <p:grpSpPr>
          <a:xfrm>
            <a:off x="1496234" y="2900171"/>
            <a:ext cx="6851435" cy="289211"/>
            <a:chOff x="1496234" y="5543643"/>
            <a:chExt cx="6851435" cy="289211"/>
          </a:xfrm>
        </p:grpSpPr>
        <p:sp>
          <p:nvSpPr>
            <p:cNvPr id="86" name="TextBox 85"/>
            <p:cNvSpPr txBox="1"/>
            <p:nvPr/>
          </p:nvSpPr>
          <p:spPr>
            <a:xfrm>
              <a:off x="1496234" y="5549944"/>
              <a:ext cx="943575" cy="280846"/>
            </a:xfrm>
            <a:prstGeom prst="rect">
              <a:avLst/>
            </a:prstGeom>
            <a:noFill/>
          </p:spPr>
          <p:txBody>
            <a:bodyPr wrap="none" rtlCol="0">
              <a:spAutoFit/>
            </a:bodyPr>
            <a:lstStyle/>
            <a:p>
              <a:pPr>
                <a:lnSpc>
                  <a:spcPct val="85000"/>
                </a:lnSpc>
              </a:pPr>
              <a:r>
                <a:rPr lang="en-US" sz="1400" dirty="0" smtClean="0">
                  <a:solidFill>
                    <a:srgbClr val="FF0000"/>
                  </a:solidFill>
                </a:rPr>
                <a:t>is 1, that 2  </a:t>
              </a:r>
            </a:p>
          </p:txBody>
        </p:sp>
        <p:sp>
          <p:nvSpPr>
            <p:cNvPr id="87" name="TextBox 86"/>
            <p:cNvSpPr txBox="1"/>
            <p:nvPr/>
          </p:nvSpPr>
          <p:spPr>
            <a:xfrm>
              <a:off x="3206302" y="5543643"/>
              <a:ext cx="943575" cy="280846"/>
            </a:xfrm>
            <a:prstGeom prst="rect">
              <a:avLst/>
            </a:prstGeom>
            <a:noFill/>
          </p:spPr>
          <p:txBody>
            <a:bodyPr wrap="none" rtlCol="0">
              <a:spAutoFit/>
            </a:bodyPr>
            <a:lstStyle/>
            <a:p>
              <a:pPr>
                <a:lnSpc>
                  <a:spcPct val="85000"/>
                </a:lnSpc>
              </a:pPr>
              <a:r>
                <a:rPr lang="en-US" sz="1400" dirty="0" smtClean="0">
                  <a:solidFill>
                    <a:srgbClr val="FF0000"/>
                  </a:solidFill>
                </a:rPr>
                <a:t>is 1, that 2</a:t>
              </a:r>
            </a:p>
          </p:txBody>
        </p:sp>
        <p:sp>
          <p:nvSpPr>
            <p:cNvPr id="88" name="TextBox 87"/>
            <p:cNvSpPr txBox="1"/>
            <p:nvPr/>
          </p:nvSpPr>
          <p:spPr>
            <a:xfrm>
              <a:off x="4779537" y="5545705"/>
              <a:ext cx="893782" cy="280846"/>
            </a:xfrm>
            <a:prstGeom prst="rect">
              <a:avLst/>
            </a:prstGeom>
            <a:noFill/>
          </p:spPr>
          <p:txBody>
            <a:bodyPr wrap="none" rtlCol="0">
              <a:spAutoFit/>
            </a:bodyPr>
            <a:lstStyle/>
            <a:p>
              <a:pPr>
                <a:lnSpc>
                  <a:spcPct val="85000"/>
                </a:lnSpc>
              </a:pPr>
              <a:r>
                <a:rPr lang="en-US" sz="1400" dirty="0" smtClean="0">
                  <a:solidFill>
                    <a:srgbClr val="FF0000"/>
                  </a:solidFill>
                </a:rPr>
                <a:t>is 2, not 2</a:t>
              </a:r>
            </a:p>
          </p:txBody>
        </p:sp>
        <p:sp>
          <p:nvSpPr>
            <p:cNvPr id="89" name="TextBox 88"/>
            <p:cNvSpPr txBox="1"/>
            <p:nvPr/>
          </p:nvSpPr>
          <p:spPr>
            <a:xfrm>
              <a:off x="6444899" y="5552008"/>
              <a:ext cx="1902770" cy="280846"/>
            </a:xfrm>
            <a:prstGeom prst="rect">
              <a:avLst/>
            </a:prstGeom>
            <a:noFill/>
          </p:spPr>
          <p:txBody>
            <a:bodyPr wrap="square" rtlCol="0">
              <a:spAutoFit/>
            </a:bodyPr>
            <a:lstStyle/>
            <a:p>
              <a:pPr>
                <a:lnSpc>
                  <a:spcPct val="85000"/>
                </a:lnSpc>
              </a:pPr>
              <a:r>
                <a:rPr lang="en-US" sz="1400" dirty="0" smtClean="0">
                  <a:solidFill>
                    <a:srgbClr val="FF0000"/>
                  </a:solidFill>
                </a:rPr>
                <a:t>is 2, it 2, that 1</a:t>
              </a:r>
            </a:p>
          </p:txBody>
        </p:sp>
      </p:grpSp>
      <p:sp>
        <p:nvSpPr>
          <p:cNvPr id="90" name="TextBox 89"/>
          <p:cNvSpPr txBox="1"/>
          <p:nvPr/>
        </p:nvSpPr>
        <p:spPr>
          <a:xfrm>
            <a:off x="7996762" y="2840221"/>
            <a:ext cx="1043876" cy="369332"/>
          </a:xfrm>
          <a:prstGeom prst="rect">
            <a:avLst/>
          </a:prstGeom>
          <a:noFill/>
        </p:spPr>
        <p:txBody>
          <a:bodyPr wrap="none" rtlCol="0">
            <a:spAutoFit/>
          </a:bodyPr>
          <a:lstStyle/>
          <a:p>
            <a:r>
              <a:rPr lang="en-US" b="1" dirty="0" smtClean="0"/>
              <a:t>Combine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8" grpId="1"/>
      <p:bldP spid="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75000"/>
              </a:lnSpc>
            </a:pPr>
            <a:r>
              <a:rPr lang="en-US">
                <a:latin typeface="Calibri" charset="0"/>
                <a:ea typeface="ＭＳ Ｐゴシック" charset="0"/>
                <a:cs typeface="ＭＳ Ｐゴシック" charset="0"/>
              </a:rPr>
              <a:t>Energy Proportional Computing</a:t>
            </a:r>
          </a:p>
        </p:txBody>
      </p:sp>
      <p:sp>
        <p:nvSpPr>
          <p:cNvPr id="32771" name="Slide Number Placeholder 3"/>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DF7BD9-D002-FF4F-BA4F-5D0E71640D8B}" type="slidenum">
              <a:rPr lang="en-US" sz="1200">
                <a:solidFill>
                  <a:srgbClr val="898989"/>
                </a:solidFill>
              </a:rPr>
              <a:pPr eaLnBrk="1" hangingPunct="1"/>
              <a:t>4</a:t>
            </a:fld>
            <a:endParaRPr lang="en-US" sz="1200">
              <a:solidFill>
                <a:srgbClr val="898989"/>
              </a:solidFill>
            </a:endParaRPr>
          </a:p>
        </p:txBody>
      </p:sp>
      <p:pic>
        <p:nvPicPr>
          <p:cNvPr id="358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1290638"/>
            <a:ext cx="63500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1143000" y="5689600"/>
            <a:ext cx="7986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Figure 2. Server power usage and energy efficiency at varying utilization levels, from idle to </a:t>
            </a:r>
          </a:p>
          <a:p>
            <a:pPr eaLnBrk="1" hangingPunct="1"/>
            <a:r>
              <a:rPr lang="en-US" sz="1400"/>
              <a:t>peak performance. Even an energy-efficient server still consumes about half its full power</a:t>
            </a:r>
          </a:p>
          <a:p>
            <a:pPr eaLnBrk="1" hangingPunct="1"/>
            <a:r>
              <a:rPr lang="en-US" sz="1400"/>
              <a:t>when doing virtually no work.</a:t>
            </a:r>
          </a:p>
        </p:txBody>
      </p:sp>
      <p:sp>
        <p:nvSpPr>
          <p:cNvPr id="35846" name="TextBox 6"/>
          <p:cNvSpPr txBox="1">
            <a:spLocks noChangeArrowheads="1"/>
          </p:cNvSpPr>
          <p:nvPr/>
        </p:nvSpPr>
        <p:spPr bwMode="auto">
          <a:xfrm>
            <a:off x="39688" y="1189038"/>
            <a:ext cx="26638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000"/>
              <a:t>“</a:t>
            </a:r>
            <a:r>
              <a:rPr lang="en-US" sz="2000"/>
              <a:t>The Case for </a:t>
            </a:r>
          </a:p>
          <a:p>
            <a:pPr eaLnBrk="1" hangingPunct="1"/>
            <a:r>
              <a:rPr lang="en-US" sz="2000"/>
              <a:t>Energy-Proportional </a:t>
            </a:r>
          </a:p>
          <a:p>
            <a:pPr eaLnBrk="1" hangingPunct="1"/>
            <a:r>
              <a:rPr lang="en-US" sz="2000"/>
              <a:t>Computing,</a:t>
            </a:r>
            <a:r>
              <a:rPr lang="ja-JP" altLang="en-US" sz="2000"/>
              <a:t>”</a:t>
            </a:r>
            <a:endParaRPr lang="en-US" sz="2000"/>
          </a:p>
          <a:p>
            <a:pPr eaLnBrk="1" hangingPunct="1"/>
            <a:r>
              <a:rPr lang="en-US" sz="2000"/>
              <a:t>Luiz André Barroso,</a:t>
            </a:r>
          </a:p>
          <a:p>
            <a:pPr eaLnBrk="1" hangingPunct="1"/>
            <a:r>
              <a:rPr lang="en-US" sz="2000"/>
              <a:t>Urs Hölzle,</a:t>
            </a:r>
          </a:p>
          <a:p>
            <a:pPr eaLnBrk="1" hangingPunct="1"/>
            <a:r>
              <a:rPr lang="en-US" sz="2000" i="1"/>
              <a:t>IEEE Computer</a:t>
            </a:r>
          </a:p>
          <a:p>
            <a:pPr eaLnBrk="1" hangingPunct="1"/>
            <a:r>
              <a:rPr lang="en-US" sz="2000"/>
              <a:t>December 2007 </a:t>
            </a:r>
          </a:p>
        </p:txBody>
      </p:sp>
      <p:sp>
        <p:nvSpPr>
          <p:cNvPr id="35848" name="TextBox 6"/>
          <p:cNvSpPr txBox="1">
            <a:spLocks noChangeArrowheads="1"/>
          </p:cNvSpPr>
          <p:nvPr/>
        </p:nvSpPr>
        <p:spPr bwMode="auto">
          <a:xfrm>
            <a:off x="104775" y="4718050"/>
            <a:ext cx="208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Energy Efficiency =</a:t>
            </a:r>
          </a:p>
          <a:p>
            <a:pPr eaLnBrk="1" hangingPunct="1"/>
            <a:r>
              <a:rPr lang="en-US" sz="1600"/>
              <a:t>Utilization/Power</a:t>
            </a:r>
          </a:p>
        </p:txBody>
      </p:sp>
    </p:spTree>
    <p:extLst>
      <p:ext uri="{BB962C8B-B14F-4D97-AF65-F5344CB8AC3E}">
        <p14:creationId xmlns:p14="http://schemas.microsoft.com/office/powerpoint/2010/main" val="994238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smtClean="0"/>
              <a:t>map 		(k1,v1)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list(k2,v2) </a:t>
            </a:r>
          </a:p>
          <a:p>
            <a:r>
              <a:rPr lang="en-US" dirty="0" smtClean="0"/>
              <a:t>reduce	(k2,list(v2))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list(v2) </a:t>
            </a:r>
          </a:p>
          <a:p>
            <a:r>
              <a:rPr lang="en-US" dirty="0" smtClean="0"/>
              <a:t>Input keys and values from </a:t>
            </a:r>
            <a:r>
              <a:rPr lang="en-US" i="1" dirty="0" smtClean="0"/>
              <a:t>different </a:t>
            </a:r>
            <a:r>
              <a:rPr lang="en-US" dirty="0" smtClean="0"/>
              <a:t>domain than output keys and values</a:t>
            </a:r>
          </a:p>
          <a:p>
            <a:r>
              <a:rPr lang="en-US" dirty="0" smtClean="0"/>
              <a:t>Intermediate keys and values from </a:t>
            </a:r>
            <a:r>
              <a:rPr lang="en-US" i="1" dirty="0" smtClean="0"/>
              <a:t>same </a:t>
            </a:r>
            <a:r>
              <a:rPr lang="en-US" dirty="0" smtClean="0"/>
              <a:t>domain as output keys and values</a:t>
            </a:r>
          </a:p>
          <a:p>
            <a:endParaRPr lang="en-US" dirty="0" smtClean="0"/>
          </a:p>
        </p:txBody>
      </p:sp>
      <p:sp>
        <p:nvSpPr>
          <p:cNvPr id="4" name="Date Placeholder 3"/>
          <p:cNvSpPr>
            <a:spLocks noGrp="1"/>
          </p:cNvSpPr>
          <p:nvPr>
            <p:ph type="dt" sz="half" idx="10"/>
          </p:nvPr>
        </p:nvSpPr>
        <p:spPr/>
        <p:txBody>
          <a:bodyPr/>
          <a:lstStyle/>
          <a:p>
            <a:fld id="{1FC5C507-5FDF-0648-9A3C-8BCF18B39ECE}"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Setup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Map invocations distributed by partitioning input data into M </a:t>
            </a:r>
            <a:r>
              <a:rPr lang="en-US" i="1" dirty="0" smtClean="0"/>
              <a:t>splits</a:t>
            </a:r>
          </a:p>
          <a:p>
            <a:pPr lvl="1"/>
            <a:r>
              <a:rPr lang="en-US" dirty="0" smtClean="0"/>
              <a:t>Typically 16 MB to 64 MB per piece</a:t>
            </a:r>
          </a:p>
          <a:p>
            <a:r>
              <a:rPr lang="en-US" dirty="0" smtClean="0"/>
              <a:t>Input processed in parallel on different servers</a:t>
            </a:r>
          </a:p>
          <a:p>
            <a:r>
              <a:rPr lang="en-US" dirty="0" smtClean="0"/>
              <a:t>Reduce invocations distributed by partitioning intermediate key space into R pieces</a:t>
            </a:r>
          </a:p>
          <a:p>
            <a:pPr lvl="1"/>
            <a:r>
              <a:rPr lang="en-US" dirty="0" smtClean="0"/>
              <a:t>E.g., </a:t>
            </a:r>
            <a:r>
              <a:rPr lang="en-US" dirty="0" err="1" smtClean="0"/>
              <a:t>hash(key</a:t>
            </a:r>
            <a:r>
              <a:rPr lang="en-US" dirty="0" smtClean="0"/>
              <a:t>) mod R</a:t>
            </a:r>
          </a:p>
          <a:p>
            <a:r>
              <a:rPr lang="en-US" dirty="0" smtClean="0"/>
              <a:t>User picks M &gt;&gt; # servers, R &gt; # servers</a:t>
            </a:r>
          </a:p>
          <a:p>
            <a:pPr lvl="1"/>
            <a:r>
              <a:rPr lang="en-US" dirty="0" smtClean="0"/>
              <a:t>Big M helps with load balancing, recovery from failure</a:t>
            </a:r>
          </a:p>
          <a:p>
            <a:pPr lvl="1"/>
            <a:r>
              <a:rPr lang="en-US" dirty="0" smtClean="0"/>
              <a:t>One output file per R invocation, so not too many</a:t>
            </a:r>
            <a:endParaRPr lang="en-US" dirty="0"/>
          </a:p>
        </p:txBody>
      </p:sp>
      <p:sp>
        <p:nvSpPr>
          <p:cNvPr id="4" name="Date Placeholder 3"/>
          <p:cNvSpPr>
            <a:spLocks noGrp="1"/>
          </p:cNvSpPr>
          <p:nvPr>
            <p:ph type="dt" sz="half" idx="10"/>
          </p:nvPr>
        </p:nvSpPr>
        <p:spPr/>
        <p:txBody>
          <a:bodyPr/>
          <a:lstStyle/>
          <a:p>
            <a:fld id="{1FC5C507-5FDF-0648-9A3C-8BCF18B39ECE}"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4" name="Date Placeholder 3"/>
          <p:cNvSpPr>
            <a:spLocks noGrp="1"/>
          </p:cNvSpPr>
          <p:nvPr>
            <p:ph type="dt" sz="half" idx="10"/>
          </p:nvPr>
        </p:nvSpPr>
        <p:spPr/>
        <p:txBody>
          <a:bodyPr/>
          <a:lstStyle/>
          <a:p>
            <a:fld id="{A321FEBE-A6D4-D248-9C4B-ACCC0EC9F282}"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
        <p:nvSpPr>
          <p:cNvPr id="10" name="Title 1"/>
          <p:cNvSpPr txBox="1">
            <a:spLocks/>
          </p:cNvSpPr>
          <p:nvPr/>
        </p:nvSpPr>
        <p:spPr>
          <a:xfrm>
            <a:off x="457200" y="0"/>
            <a:ext cx="82296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MapReduce Processing</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9144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BFCD3E57-9567-C046-91A0-FDA3F7E12C88}"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
        <p:nvSpPr>
          <p:cNvPr id="8" name="TextBox 7"/>
          <p:cNvSpPr txBox="1"/>
          <p:nvPr/>
        </p:nvSpPr>
        <p:spPr>
          <a:xfrm>
            <a:off x="524934" y="1083733"/>
            <a:ext cx="2590800" cy="2308324"/>
          </a:xfrm>
          <a:prstGeom prst="rect">
            <a:avLst/>
          </a:prstGeom>
          <a:noFill/>
        </p:spPr>
        <p:txBody>
          <a:bodyPr wrap="square" rtlCol="0">
            <a:spAutoFit/>
          </a:bodyPr>
          <a:lstStyle/>
          <a:p>
            <a:r>
              <a:rPr lang="en-US" sz="2400" dirty="0" smtClean="0"/>
              <a:t>1. MR 1st splits the input files into </a:t>
            </a:r>
            <a:r>
              <a:rPr lang="en-US" sz="2400" i="1" dirty="0" smtClean="0"/>
              <a:t>M </a:t>
            </a:r>
            <a:r>
              <a:rPr lang="en-US" sz="2400" dirty="0" smtClean="0"/>
              <a:t>“splits” then starts many copies of </a:t>
            </a:r>
          </a:p>
          <a:p>
            <a:r>
              <a:rPr lang="en-US" sz="2400" dirty="0" smtClean="0"/>
              <a:t>program on servers</a:t>
            </a:r>
          </a:p>
          <a:p>
            <a:endParaRPr lang="en-US" sz="2400" dirty="0"/>
          </a:p>
        </p:txBody>
      </p:sp>
      <p:sp>
        <p:nvSpPr>
          <p:cNvPr id="9" name="Rounded Rectangle 8"/>
          <p:cNvSpPr/>
          <p:nvPr/>
        </p:nvSpPr>
        <p:spPr>
          <a:xfrm>
            <a:off x="3302001" y="745066"/>
            <a:ext cx="2692400" cy="13885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E67F994B-A2D2-AB48-BA56-C69BB9D6BE97}"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
        <p:nvSpPr>
          <p:cNvPr id="8" name="TextBox 7"/>
          <p:cNvSpPr txBox="1"/>
          <p:nvPr/>
        </p:nvSpPr>
        <p:spPr>
          <a:xfrm>
            <a:off x="0" y="965200"/>
            <a:ext cx="3352800" cy="3046988"/>
          </a:xfrm>
          <a:prstGeom prst="rect">
            <a:avLst/>
          </a:prstGeom>
          <a:noFill/>
        </p:spPr>
        <p:txBody>
          <a:bodyPr wrap="square" rtlCol="0">
            <a:spAutoFit/>
          </a:bodyPr>
          <a:lstStyle/>
          <a:p>
            <a:r>
              <a:rPr lang="en-US" sz="2400" dirty="0" smtClean="0"/>
              <a:t>2. One copy—the master— is special. The rest</a:t>
            </a:r>
          </a:p>
          <a:p>
            <a:r>
              <a:rPr lang="en-US" sz="2400" dirty="0" smtClean="0"/>
              <a:t>are workers. The master picks idle workers and</a:t>
            </a:r>
          </a:p>
          <a:p>
            <a:r>
              <a:rPr lang="en-US" sz="2400" dirty="0" smtClean="0"/>
              <a:t>assigns each 1 of M map tasks or 1 of R reduce tasks.</a:t>
            </a:r>
          </a:p>
          <a:p>
            <a:endParaRPr lang="en-US" sz="2400" dirty="0"/>
          </a:p>
        </p:txBody>
      </p:sp>
      <p:sp>
        <p:nvSpPr>
          <p:cNvPr id="9" name="Rounded Rectangle 8"/>
          <p:cNvSpPr/>
          <p:nvPr/>
        </p:nvSpPr>
        <p:spPr>
          <a:xfrm>
            <a:off x="3352801" y="2032000"/>
            <a:ext cx="2692400" cy="10837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CDD28E3C-A8E5-BD45-976E-10B4B483B5E7}"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
        <p:nvSpPr>
          <p:cNvPr id="8" name="TextBox 7"/>
          <p:cNvSpPr txBox="1"/>
          <p:nvPr/>
        </p:nvSpPr>
        <p:spPr>
          <a:xfrm>
            <a:off x="-1" y="965200"/>
            <a:ext cx="3674533" cy="1938992"/>
          </a:xfrm>
          <a:prstGeom prst="rect">
            <a:avLst/>
          </a:prstGeom>
          <a:noFill/>
        </p:spPr>
        <p:txBody>
          <a:bodyPr wrap="square" rtlCol="0">
            <a:spAutoFit/>
          </a:bodyPr>
          <a:lstStyle/>
          <a:p>
            <a:r>
              <a:rPr lang="en-US" sz="2400" dirty="0" smtClean="0"/>
              <a:t>3. A map worker reads the input split. It parses key/value pairs of the input data and passes each pair to the user-defined map function. </a:t>
            </a:r>
            <a:endParaRPr lang="en-US" sz="2400" dirty="0"/>
          </a:p>
        </p:txBody>
      </p:sp>
      <p:sp>
        <p:nvSpPr>
          <p:cNvPr id="9" name="TextBox 8"/>
          <p:cNvSpPr txBox="1"/>
          <p:nvPr/>
        </p:nvSpPr>
        <p:spPr>
          <a:xfrm>
            <a:off x="6096000" y="931334"/>
            <a:ext cx="3048000" cy="2308324"/>
          </a:xfrm>
          <a:prstGeom prst="rect">
            <a:avLst/>
          </a:prstGeom>
          <a:noFill/>
        </p:spPr>
        <p:txBody>
          <a:bodyPr wrap="square" rtlCol="0">
            <a:spAutoFit/>
          </a:bodyPr>
          <a:lstStyle/>
          <a:p>
            <a:r>
              <a:rPr lang="en-US" sz="2400" dirty="0" smtClean="0"/>
              <a:t>(The intermediate</a:t>
            </a:r>
          </a:p>
          <a:p>
            <a:r>
              <a:rPr lang="en-US" sz="2400" dirty="0" smtClean="0"/>
              <a:t>key/value pairs produced by the map function are buffered in memory.)</a:t>
            </a:r>
          </a:p>
          <a:p>
            <a:endParaRPr lang="en-US" sz="2400" dirty="0"/>
          </a:p>
        </p:txBody>
      </p:sp>
      <p:sp>
        <p:nvSpPr>
          <p:cNvPr id="10" name="Rounded Rectangle 9"/>
          <p:cNvSpPr/>
          <p:nvPr/>
        </p:nvSpPr>
        <p:spPr>
          <a:xfrm>
            <a:off x="474135" y="3115733"/>
            <a:ext cx="2116665" cy="231986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ACD11D5B-2956-3146-8ED8-7FBA5B7C4FF6}"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
        <p:nvSpPr>
          <p:cNvPr id="8" name="TextBox 7"/>
          <p:cNvSpPr txBox="1"/>
          <p:nvPr/>
        </p:nvSpPr>
        <p:spPr>
          <a:xfrm>
            <a:off x="-1" y="965200"/>
            <a:ext cx="3674533" cy="1938992"/>
          </a:xfrm>
          <a:prstGeom prst="rect">
            <a:avLst/>
          </a:prstGeom>
          <a:noFill/>
        </p:spPr>
        <p:txBody>
          <a:bodyPr wrap="square" rtlCol="0">
            <a:spAutoFit/>
          </a:bodyPr>
          <a:lstStyle/>
          <a:p>
            <a:r>
              <a:rPr lang="en-US" sz="2400" dirty="0" smtClean="0"/>
              <a:t>4. Periodically, the buffered pairs are written to local disk, partitioned</a:t>
            </a:r>
          </a:p>
          <a:p>
            <a:r>
              <a:rPr lang="en-US" sz="2400" dirty="0" smtClean="0"/>
              <a:t>into </a:t>
            </a:r>
            <a:r>
              <a:rPr lang="en-US" sz="2400" i="1" dirty="0" smtClean="0"/>
              <a:t>R </a:t>
            </a:r>
            <a:r>
              <a:rPr lang="en-US" sz="2400" dirty="0" smtClean="0"/>
              <a:t>regions by the partitioning function. </a:t>
            </a:r>
            <a:endParaRPr lang="en-US" sz="2400" dirty="0"/>
          </a:p>
        </p:txBody>
      </p:sp>
      <p:sp>
        <p:nvSpPr>
          <p:cNvPr id="10" name="Rounded Rectangle 9"/>
          <p:cNvSpPr/>
          <p:nvPr/>
        </p:nvSpPr>
        <p:spPr>
          <a:xfrm>
            <a:off x="3132667" y="3115734"/>
            <a:ext cx="1625600" cy="2641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6A0C9B59-22C5-DD44-AB53-4BE1592D2BD2}"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5. When a reduce worker has read all intermediate data for its partition, it bucket sorts using inter-mediate keys so that occur-</a:t>
            </a:r>
            <a:r>
              <a:rPr lang="en-US" sz="2400" dirty="0" err="1" smtClean="0"/>
              <a:t>rences</a:t>
            </a:r>
            <a:r>
              <a:rPr lang="en-US" sz="2400" dirty="0" smtClean="0"/>
              <a:t> of same keys are grouped together</a:t>
            </a:r>
          </a:p>
        </p:txBody>
      </p:sp>
      <p:sp>
        <p:nvSpPr>
          <p:cNvPr id="9" name="TextBox 8"/>
          <p:cNvSpPr txBox="1"/>
          <p:nvPr/>
        </p:nvSpPr>
        <p:spPr>
          <a:xfrm>
            <a:off x="6096000" y="931334"/>
            <a:ext cx="3048000" cy="1938992"/>
          </a:xfrm>
          <a:prstGeom prst="rect">
            <a:avLst/>
          </a:prstGeom>
          <a:noFill/>
        </p:spPr>
        <p:txBody>
          <a:bodyPr wrap="square" rtlCol="0">
            <a:spAutoFit/>
          </a:bodyPr>
          <a:lstStyle/>
          <a:p>
            <a:r>
              <a:rPr lang="en-US" sz="2400" dirty="0" smtClean="0"/>
              <a:t>(The sorting is needed because typically many different keys map to</a:t>
            </a:r>
          </a:p>
          <a:p>
            <a:r>
              <a:rPr lang="en-US" sz="2400" dirty="0" smtClean="0"/>
              <a:t>the same reduce task )</a:t>
            </a:r>
          </a:p>
          <a:p>
            <a:endParaRPr lang="en-US" sz="2400" dirty="0"/>
          </a:p>
        </p:txBody>
      </p:sp>
      <p:sp>
        <p:nvSpPr>
          <p:cNvPr id="10" name="Rounded Rectangle 9"/>
          <p:cNvSpPr/>
          <p:nvPr/>
        </p:nvSpPr>
        <p:spPr>
          <a:xfrm>
            <a:off x="4673599" y="3166534"/>
            <a:ext cx="1947333" cy="2641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4150BDE4-484C-6747-BF3E-D1D08E8BE69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6. Reduce worker iterates over sorted intermediate data and for each unique intermediate key, it passes key and corresponding set of values to the user’s reduce function.</a:t>
            </a:r>
          </a:p>
        </p:txBody>
      </p:sp>
      <p:sp>
        <p:nvSpPr>
          <p:cNvPr id="9" name="TextBox 8"/>
          <p:cNvSpPr txBox="1"/>
          <p:nvPr/>
        </p:nvSpPr>
        <p:spPr>
          <a:xfrm>
            <a:off x="6096000" y="931334"/>
            <a:ext cx="3048000" cy="2308324"/>
          </a:xfrm>
          <a:prstGeom prst="rect">
            <a:avLst/>
          </a:prstGeom>
          <a:noFill/>
        </p:spPr>
        <p:txBody>
          <a:bodyPr wrap="square" rtlCol="0">
            <a:spAutoFit/>
          </a:bodyPr>
          <a:lstStyle/>
          <a:p>
            <a:r>
              <a:rPr lang="en-US" sz="2400" dirty="0" smtClean="0"/>
              <a:t>The output of the reduce function is appended to a final output file for this reduce partition.</a:t>
            </a:r>
          </a:p>
          <a:p>
            <a:endParaRPr lang="en-US" sz="2400" dirty="0"/>
          </a:p>
        </p:txBody>
      </p:sp>
      <p:sp>
        <p:nvSpPr>
          <p:cNvPr id="10" name="Rounded Rectangle 9"/>
          <p:cNvSpPr/>
          <p:nvPr/>
        </p:nvSpPr>
        <p:spPr>
          <a:xfrm>
            <a:off x="5791201" y="3251201"/>
            <a:ext cx="2540000" cy="230293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C5A20978-FC76-AA48-A87D-34645037C1D4}"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7. When all map tasks and reduce tasks have been completed, the master</a:t>
            </a:r>
          </a:p>
          <a:p>
            <a:r>
              <a:rPr lang="en-US" sz="2400" dirty="0" smtClean="0"/>
              <a:t>wakes up the user program. The MapReduce call</a:t>
            </a:r>
          </a:p>
          <a:p>
            <a:r>
              <a:rPr lang="en-US" sz="2400" dirty="0" smtClean="0"/>
              <a:t>in user program returns back to user code. </a:t>
            </a:r>
          </a:p>
        </p:txBody>
      </p:sp>
      <p:sp>
        <p:nvSpPr>
          <p:cNvPr id="9" name="TextBox 8"/>
          <p:cNvSpPr txBox="1"/>
          <p:nvPr/>
        </p:nvSpPr>
        <p:spPr>
          <a:xfrm>
            <a:off x="6096000" y="931334"/>
            <a:ext cx="3048000" cy="2677656"/>
          </a:xfrm>
          <a:prstGeom prst="rect">
            <a:avLst/>
          </a:prstGeom>
          <a:noFill/>
        </p:spPr>
        <p:txBody>
          <a:bodyPr wrap="square" rtlCol="0">
            <a:spAutoFit/>
          </a:bodyPr>
          <a:lstStyle/>
          <a:p>
            <a:r>
              <a:rPr lang="en-US" sz="2400" dirty="0" smtClean="0"/>
              <a:t>Output of MR is in </a:t>
            </a:r>
            <a:r>
              <a:rPr lang="en-US" sz="2400" i="1" dirty="0" smtClean="0"/>
              <a:t>R </a:t>
            </a:r>
            <a:r>
              <a:rPr lang="en-US" sz="2400" dirty="0" smtClean="0"/>
              <a:t>output files (1 per reduce task, with file names specified by user); often passed into another MR job so don’t concatenate</a:t>
            </a:r>
            <a:endParaRPr lang="en-US" sz="2400" dirty="0"/>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75000"/>
              </a:lnSpc>
            </a:pPr>
            <a:r>
              <a:rPr lang="en-US" dirty="0" smtClean="0">
                <a:ea typeface="ＭＳ Ｐゴシック" charset="-128"/>
                <a:cs typeface="ＭＳ Ｐゴシック" charset="-128"/>
              </a:rPr>
              <a:t>Energy Proportionality</a:t>
            </a:r>
          </a:p>
        </p:txBody>
      </p:sp>
      <p:sp>
        <p:nvSpPr>
          <p:cNvPr id="67587" name="Slide Number Placeholder 3"/>
          <p:cNvSpPr>
            <a:spLocks noGrp="1"/>
          </p:cNvSpPr>
          <p:nvPr>
            <p:ph type="sldNum" sz="quarter" idx="12"/>
          </p:nvPr>
        </p:nvSpPr>
        <p:spPr>
          <a:noFill/>
        </p:spPr>
        <p:txBody>
          <a:bodyPr/>
          <a:lstStyle/>
          <a:p>
            <a:fld id="{BDE386D0-5B9D-0848-879E-30A1D02377A8}" type="slidenum">
              <a:rPr lang="en-US" smtClean="0"/>
              <a:pPr/>
              <a:t>5</a:t>
            </a:fld>
            <a:endParaRPr lang="en-US" smtClean="0"/>
          </a:p>
        </p:txBody>
      </p:sp>
      <p:pic>
        <p:nvPicPr>
          <p:cNvPr id="67588" name="Picture 4"/>
          <p:cNvPicPr>
            <a:picLocks noChangeAspect="1"/>
          </p:cNvPicPr>
          <p:nvPr/>
        </p:nvPicPr>
        <p:blipFill>
          <a:blip r:embed="rId2"/>
          <a:srcRect/>
          <a:stretch>
            <a:fillRect/>
          </a:stretch>
        </p:blipFill>
        <p:spPr bwMode="auto">
          <a:xfrm>
            <a:off x="2701925" y="1270000"/>
            <a:ext cx="6350000" cy="4368800"/>
          </a:xfrm>
          <a:prstGeom prst="rect">
            <a:avLst/>
          </a:prstGeom>
          <a:noFill/>
          <a:ln w="9525">
            <a:noFill/>
            <a:miter lim="800000"/>
            <a:headEnd/>
            <a:tailEnd/>
          </a:ln>
        </p:spPr>
      </p:pic>
      <p:sp>
        <p:nvSpPr>
          <p:cNvPr id="67589" name="TextBox 5"/>
          <p:cNvSpPr txBox="1">
            <a:spLocks noChangeArrowheads="1"/>
          </p:cNvSpPr>
          <p:nvPr/>
        </p:nvSpPr>
        <p:spPr bwMode="auto">
          <a:xfrm>
            <a:off x="1408113" y="5584825"/>
            <a:ext cx="7758112" cy="1385888"/>
          </a:xfrm>
          <a:prstGeom prst="rect">
            <a:avLst/>
          </a:prstGeom>
          <a:noFill/>
          <a:ln w="9525">
            <a:noFill/>
            <a:miter lim="800000"/>
            <a:headEnd/>
            <a:tailEnd/>
          </a:ln>
        </p:spPr>
        <p:txBody>
          <a:bodyPr wrap="none">
            <a:prstTxWarp prst="textNoShape">
              <a:avLst/>
            </a:prstTxWarp>
            <a:spAutoFit/>
          </a:bodyPr>
          <a:lstStyle/>
          <a:p>
            <a:r>
              <a:rPr lang="en-US" sz="1400"/>
              <a:t>Figure 4. Power usage and energy efficiency in a more energy-proportional server. This </a:t>
            </a:r>
          </a:p>
          <a:p>
            <a:r>
              <a:rPr lang="en-US" sz="1400"/>
              <a:t>server has a power efficiency of more than 80 percent of its peak value for utilizations of </a:t>
            </a:r>
          </a:p>
          <a:p>
            <a:r>
              <a:rPr lang="en-US" sz="1400"/>
              <a:t>30 percent and above, with efficiency remaining above 50 percent for utilization levels as</a:t>
            </a:r>
          </a:p>
          <a:p>
            <a:r>
              <a:rPr lang="en-US" sz="1400"/>
              <a:t> low as 10 percent.</a:t>
            </a:r>
          </a:p>
          <a:p>
            <a:endParaRPr lang="en-US" sz="1400"/>
          </a:p>
          <a:p>
            <a:endParaRPr lang="en-US" sz="1400"/>
          </a:p>
        </p:txBody>
      </p:sp>
      <p:sp>
        <p:nvSpPr>
          <p:cNvPr id="67590" name="TextBox 6"/>
          <p:cNvSpPr txBox="1">
            <a:spLocks noChangeArrowheads="1"/>
          </p:cNvSpPr>
          <p:nvPr/>
        </p:nvSpPr>
        <p:spPr bwMode="auto">
          <a:xfrm>
            <a:off x="39688" y="1189038"/>
            <a:ext cx="2663825" cy="2247900"/>
          </a:xfrm>
          <a:prstGeom prst="rect">
            <a:avLst/>
          </a:prstGeom>
          <a:noFill/>
          <a:ln w="9525">
            <a:noFill/>
            <a:miter lim="800000"/>
            <a:headEnd/>
            <a:tailEnd/>
          </a:ln>
        </p:spPr>
        <p:txBody>
          <a:bodyPr wrap="none">
            <a:prstTxWarp prst="textNoShape">
              <a:avLst/>
            </a:prstTxWarp>
            <a:spAutoFit/>
          </a:bodyPr>
          <a:lstStyle/>
          <a:p>
            <a:r>
              <a:rPr lang="en-US" sz="2000"/>
              <a:t>“The Case for </a:t>
            </a:r>
          </a:p>
          <a:p>
            <a:r>
              <a:rPr lang="en-US" sz="2000"/>
              <a:t>Energy-Proportional </a:t>
            </a:r>
          </a:p>
          <a:p>
            <a:r>
              <a:rPr lang="en-US" sz="2000"/>
              <a:t>Computing,”</a:t>
            </a:r>
          </a:p>
          <a:p>
            <a:r>
              <a:rPr lang="en-US" sz="2000"/>
              <a:t>Luiz André Barroso,</a:t>
            </a:r>
          </a:p>
          <a:p>
            <a:r>
              <a:rPr lang="en-US" sz="2000"/>
              <a:t>Urs Hölzle,</a:t>
            </a:r>
          </a:p>
          <a:p>
            <a:r>
              <a:rPr lang="en-US" sz="2000" i="1"/>
              <a:t>IEEE Computer</a:t>
            </a:r>
          </a:p>
          <a:p>
            <a:r>
              <a:rPr lang="en-US" sz="2000"/>
              <a:t>December 2007 </a:t>
            </a:r>
          </a:p>
        </p:txBody>
      </p:sp>
      <p:sp>
        <p:nvSpPr>
          <p:cNvPr id="67591" name="TextBox 7"/>
          <p:cNvSpPr txBox="1">
            <a:spLocks noChangeArrowheads="1"/>
          </p:cNvSpPr>
          <p:nvPr/>
        </p:nvSpPr>
        <p:spPr bwMode="auto">
          <a:xfrm>
            <a:off x="6842125" y="2768600"/>
            <a:ext cx="2301875" cy="1938338"/>
          </a:xfrm>
          <a:prstGeom prst="rect">
            <a:avLst/>
          </a:prstGeom>
          <a:noFill/>
          <a:ln w="9525">
            <a:noFill/>
            <a:miter lim="800000"/>
            <a:headEnd/>
            <a:tailEnd/>
          </a:ln>
        </p:spPr>
        <p:txBody>
          <a:bodyPr wrap="none">
            <a:prstTxWarp prst="textNoShape">
              <a:avLst/>
            </a:prstTxWarp>
            <a:spAutoFit/>
          </a:bodyPr>
          <a:lstStyle/>
          <a:p>
            <a:r>
              <a:rPr lang="en-US" sz="2000"/>
              <a:t>Design for </a:t>
            </a:r>
          </a:p>
          <a:p>
            <a:r>
              <a:rPr lang="en-US" sz="2000" i="1"/>
              <a:t>wide dynamic </a:t>
            </a:r>
          </a:p>
          <a:p>
            <a:r>
              <a:rPr lang="en-US" sz="2000" i="1"/>
              <a:t>power range</a:t>
            </a:r>
            <a:r>
              <a:rPr lang="en-US" sz="2000"/>
              <a:t> and </a:t>
            </a:r>
          </a:p>
          <a:p>
            <a:r>
              <a:rPr lang="en-US" sz="2000" i="1"/>
              <a:t>active low power</a:t>
            </a:r>
          </a:p>
          <a:p>
            <a:r>
              <a:rPr lang="en-US" sz="2000" i="1"/>
              <a:t>modes</a:t>
            </a:r>
          </a:p>
          <a:p>
            <a:endParaRPr lang="en-US" sz="2000"/>
          </a:p>
        </p:txBody>
      </p:sp>
      <p:sp>
        <p:nvSpPr>
          <p:cNvPr id="67593" name="TextBox 6"/>
          <p:cNvSpPr txBox="1">
            <a:spLocks noChangeArrowheads="1"/>
          </p:cNvSpPr>
          <p:nvPr/>
        </p:nvSpPr>
        <p:spPr bwMode="auto">
          <a:xfrm>
            <a:off x="104775" y="4718050"/>
            <a:ext cx="2082800" cy="584200"/>
          </a:xfrm>
          <a:prstGeom prst="rect">
            <a:avLst/>
          </a:prstGeom>
          <a:noFill/>
          <a:ln w="9525">
            <a:noFill/>
            <a:miter lim="800000"/>
            <a:headEnd/>
            <a:tailEnd/>
          </a:ln>
        </p:spPr>
        <p:txBody>
          <a:bodyPr wrap="none">
            <a:prstTxWarp prst="textNoShape">
              <a:avLst/>
            </a:prstTxWarp>
            <a:spAutoFit/>
          </a:bodyPr>
          <a:lstStyle/>
          <a:p>
            <a:r>
              <a:rPr lang="en-US" sz="1600"/>
              <a:t>Energy Efficiency =</a:t>
            </a:r>
          </a:p>
          <a:p>
            <a:r>
              <a:rPr lang="en-US" sz="1600"/>
              <a:t>Utilization/Power</a:t>
            </a:r>
          </a:p>
        </p:txBody>
      </p:sp>
    </p:spTree>
    <p:extLst>
      <p:ext uri="{BB962C8B-B14F-4D97-AF65-F5344CB8AC3E}">
        <p14:creationId xmlns:p14="http://schemas.microsoft.com/office/powerpoint/2010/main" val="1046712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Master Data Structures</a:t>
            </a:r>
            <a:endParaRPr lang="en-US" dirty="0"/>
          </a:p>
        </p:txBody>
      </p:sp>
      <p:sp>
        <p:nvSpPr>
          <p:cNvPr id="7" name="Content Placeholder 6"/>
          <p:cNvSpPr>
            <a:spLocks noGrp="1"/>
          </p:cNvSpPr>
          <p:nvPr>
            <p:ph idx="1"/>
          </p:nvPr>
        </p:nvSpPr>
        <p:spPr/>
        <p:txBody>
          <a:bodyPr>
            <a:normAutofit lnSpcReduction="10000"/>
          </a:bodyPr>
          <a:lstStyle/>
          <a:p>
            <a:r>
              <a:rPr lang="en-US" dirty="0" smtClean="0"/>
              <a:t>For each map task and reduce task</a:t>
            </a:r>
          </a:p>
          <a:p>
            <a:pPr lvl="1"/>
            <a:r>
              <a:rPr lang="en-US" dirty="0" smtClean="0"/>
              <a:t>State: idle, in-progress, or completed</a:t>
            </a:r>
          </a:p>
          <a:p>
            <a:pPr lvl="1"/>
            <a:r>
              <a:rPr lang="en-US" dirty="0" smtClean="0"/>
              <a:t>Identify of worker server (if not idle)</a:t>
            </a:r>
          </a:p>
          <a:p>
            <a:r>
              <a:rPr lang="en-US" dirty="0" smtClean="0"/>
              <a:t>For each completed map task</a:t>
            </a:r>
          </a:p>
          <a:p>
            <a:pPr lvl="1"/>
            <a:r>
              <a:rPr lang="en-US" dirty="0" smtClean="0"/>
              <a:t>Stores location and size of R intermediate files</a:t>
            </a:r>
          </a:p>
          <a:p>
            <a:pPr lvl="1"/>
            <a:r>
              <a:rPr lang="en-US" dirty="0" smtClean="0"/>
              <a:t>Updates files and size as corresponding map tasks complete</a:t>
            </a:r>
          </a:p>
          <a:p>
            <a:r>
              <a:rPr lang="en-US" dirty="0" smtClean="0"/>
              <a:t>Location and size are pushed incrementally to workers that have in-progress reduce tasks</a:t>
            </a:r>
            <a:endParaRPr lang="en-US" dirty="0"/>
          </a:p>
        </p:txBody>
      </p:sp>
      <p:sp>
        <p:nvSpPr>
          <p:cNvPr id="3" name="Date Placeholder 2"/>
          <p:cNvSpPr>
            <a:spLocks noGrp="1"/>
          </p:cNvSpPr>
          <p:nvPr>
            <p:ph type="dt" sz="half" idx="10"/>
          </p:nvPr>
        </p:nvSpPr>
        <p:spPr/>
        <p:txBody>
          <a:bodyPr/>
          <a:lstStyle/>
          <a:p>
            <a:fld id="{6CA9EC4A-5AC6-244B-95F0-D787D76F561D}" type="datetime1">
              <a:rPr lang="en-US" smtClean="0"/>
              <a:pPr/>
              <a:t>9/3/13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chemeClr val="bg1">
                    <a:lumMod val="75000"/>
                  </a:schemeClr>
                </a:solidFill>
              </a:rPr>
              <a:t>MapReduce</a:t>
            </a:r>
            <a:r>
              <a:rPr lang="en-US" dirty="0" smtClean="0">
                <a:solidFill>
                  <a:schemeClr val="bg1">
                    <a:lumMod val="75000"/>
                  </a:schemeClr>
                </a:solidFill>
              </a:rPr>
              <a:t> Examples</a:t>
            </a:r>
          </a:p>
          <a:p>
            <a:r>
              <a:rPr lang="en-US" dirty="0" err="1" smtClean="0">
                <a:solidFill>
                  <a:schemeClr val="bg1">
                    <a:lumMod val="75000"/>
                  </a:schemeClr>
                </a:solidFill>
              </a:rPr>
              <a:t>Administrivia</a:t>
            </a:r>
            <a:r>
              <a:rPr lang="en-US" dirty="0" smtClean="0">
                <a:solidFill>
                  <a:schemeClr val="bg1">
                    <a:lumMod val="75000"/>
                  </a:schemeClr>
                </a:solidFill>
              </a:rPr>
              <a:t> + 61C in the News + </a:t>
            </a:r>
            <a:br>
              <a:rPr lang="en-US" dirty="0" smtClean="0">
                <a:solidFill>
                  <a:schemeClr val="bg1">
                    <a:lumMod val="75000"/>
                  </a:schemeClr>
                </a:solidFill>
              </a:rPr>
            </a:br>
            <a:r>
              <a:rPr lang="en-US" dirty="0" smtClean="0">
                <a:solidFill>
                  <a:schemeClr val="bg1">
                    <a:lumMod val="75000"/>
                  </a:schemeClr>
                </a:solidFill>
              </a:rPr>
              <a:t>The secret to getting good grades at Berkeley</a:t>
            </a:r>
          </a:p>
          <a:p>
            <a:r>
              <a:rPr lang="en-US" dirty="0" err="1" smtClean="0"/>
              <a:t>MapReduce</a:t>
            </a:r>
            <a:r>
              <a:rPr lang="en-US" dirty="0" smtClean="0"/>
              <a:t> Execution</a:t>
            </a:r>
          </a:p>
          <a:p>
            <a:r>
              <a:rPr lang="en-US" dirty="0" smtClean="0">
                <a:solidFill>
                  <a:schemeClr val="bg1">
                    <a:lumMod val="75000"/>
                  </a:schemeClr>
                </a:solidFill>
              </a:rPr>
              <a:t>Costs  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Processing Time Line</a:t>
            </a:r>
            <a:endParaRPr lang="en-US" dirty="0"/>
          </a:p>
        </p:txBody>
      </p:sp>
      <p:sp>
        <p:nvSpPr>
          <p:cNvPr id="12" name="Content Placeholder 11"/>
          <p:cNvSpPr>
            <a:spLocks noGrp="1"/>
          </p:cNvSpPr>
          <p:nvPr>
            <p:ph idx="1"/>
          </p:nvPr>
        </p:nvSpPr>
        <p:spPr>
          <a:xfrm>
            <a:off x="457200" y="4216400"/>
            <a:ext cx="8229600" cy="2319867"/>
          </a:xfrm>
        </p:spPr>
        <p:txBody>
          <a:bodyPr>
            <a:normAutofit fontScale="77500" lnSpcReduction="20000"/>
          </a:bodyPr>
          <a:lstStyle/>
          <a:p>
            <a:r>
              <a:rPr lang="en-US" dirty="0" smtClean="0"/>
              <a:t>Master assigns map + reduce tasks to “worker” servers</a:t>
            </a:r>
          </a:p>
          <a:p>
            <a:r>
              <a:rPr lang="en-US" dirty="0" smtClean="0"/>
              <a:t>As soon as a map task finishes, worker server can be assigned a new map or reduce task</a:t>
            </a:r>
          </a:p>
          <a:p>
            <a:r>
              <a:rPr lang="en-US" dirty="0" smtClean="0"/>
              <a:t>Data shuffle begins as soon as a given Map finishes</a:t>
            </a:r>
          </a:p>
          <a:p>
            <a:r>
              <a:rPr lang="en-US" dirty="0" smtClean="0"/>
              <a:t>Reduce task begins as soon as all data shuffles finish</a:t>
            </a:r>
          </a:p>
          <a:p>
            <a:r>
              <a:rPr lang="en-US" dirty="0" smtClean="0"/>
              <a:t>To tolerate faults, reassign task if a worker server “dies”</a:t>
            </a:r>
            <a:endParaRPr lang="en-US" dirty="0"/>
          </a:p>
        </p:txBody>
      </p:sp>
      <p:sp>
        <p:nvSpPr>
          <p:cNvPr id="4" name="Date Placeholder 3"/>
          <p:cNvSpPr>
            <a:spLocks noGrp="1"/>
          </p:cNvSpPr>
          <p:nvPr>
            <p:ph type="dt" sz="half" idx="10"/>
          </p:nvPr>
        </p:nvSpPr>
        <p:spPr/>
        <p:txBody>
          <a:bodyPr/>
          <a:lstStyle/>
          <a:p>
            <a:fld id="{2B27B814-DF88-AA4E-A9D6-B558CEBB14D6}"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a:p>
        </p:txBody>
      </p:sp>
      <p:pic>
        <p:nvPicPr>
          <p:cNvPr id="201730" name="Picture 2"/>
          <p:cNvPicPr>
            <a:picLocks noChangeAspect="1" noChangeArrowheads="1"/>
          </p:cNvPicPr>
          <p:nvPr/>
        </p:nvPicPr>
        <p:blipFill>
          <a:blip r:embed="rId3"/>
          <a:srcRect/>
          <a:stretch>
            <a:fillRect/>
          </a:stretch>
        </p:blipFill>
        <p:spPr bwMode="auto">
          <a:xfrm>
            <a:off x="217487" y="1190793"/>
            <a:ext cx="8926513" cy="298327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Show MapReduce Job Running</a:t>
            </a:r>
            <a:endParaRPr lang="en-US" dirty="0"/>
          </a:p>
        </p:txBody>
      </p:sp>
      <p:sp>
        <p:nvSpPr>
          <p:cNvPr id="6" name="Content Placeholder 5"/>
          <p:cNvSpPr>
            <a:spLocks noGrp="1"/>
          </p:cNvSpPr>
          <p:nvPr>
            <p:ph idx="1"/>
          </p:nvPr>
        </p:nvSpPr>
        <p:spPr>
          <a:xfrm>
            <a:off x="457200" y="1600200"/>
            <a:ext cx="8382000" cy="4525963"/>
          </a:xfrm>
        </p:spPr>
        <p:txBody>
          <a:bodyPr/>
          <a:lstStyle/>
          <a:p>
            <a:pPr defTabSz="914400">
              <a:tabLst>
                <a:tab pos="3657600" algn="l"/>
              </a:tabLst>
            </a:pPr>
            <a:r>
              <a:rPr lang="en-US" dirty="0" smtClean="0"/>
              <a:t>~41 minutes total</a:t>
            </a:r>
          </a:p>
          <a:p>
            <a:pPr lvl="1" defTabSz="914400">
              <a:tabLst>
                <a:tab pos="3657600" algn="l"/>
              </a:tabLst>
            </a:pPr>
            <a:r>
              <a:rPr lang="en-US" dirty="0" smtClean="0"/>
              <a:t>~29 minutes for Map tasks &amp; Shuffle tasks</a:t>
            </a:r>
          </a:p>
          <a:p>
            <a:pPr lvl="1" defTabSz="914400">
              <a:tabLst>
                <a:tab pos="3657600" algn="l"/>
              </a:tabLst>
            </a:pPr>
            <a:r>
              <a:rPr lang="en-US" dirty="0" smtClean="0"/>
              <a:t>~12 minutes for Reduce tasks</a:t>
            </a:r>
          </a:p>
          <a:p>
            <a:pPr lvl="1" defTabSz="914400">
              <a:tabLst>
                <a:tab pos="3657600" algn="l"/>
              </a:tabLst>
            </a:pPr>
            <a:r>
              <a:rPr lang="en-US" dirty="0" smtClean="0"/>
              <a:t>1707 worker servers used</a:t>
            </a:r>
          </a:p>
          <a:p>
            <a:pPr defTabSz="914400">
              <a:tabLst>
                <a:tab pos="3657600" algn="l"/>
              </a:tabLst>
            </a:pPr>
            <a:r>
              <a:rPr lang="en-US" dirty="0" smtClean="0">
                <a:solidFill>
                  <a:srgbClr val="44BF00"/>
                </a:solidFill>
              </a:rPr>
              <a:t>Map </a:t>
            </a:r>
            <a:r>
              <a:rPr lang="en-US" dirty="0" smtClean="0"/>
              <a:t>(Green) tasks 	read 0.8 TB, write 0.5 TB</a:t>
            </a:r>
          </a:p>
          <a:p>
            <a:pPr defTabSz="914400">
              <a:tabLst>
                <a:tab pos="3657600" algn="l"/>
              </a:tabLst>
            </a:pPr>
            <a:r>
              <a:rPr lang="en-US" dirty="0" smtClean="0">
                <a:solidFill>
                  <a:srgbClr val="FF0000"/>
                </a:solidFill>
              </a:rPr>
              <a:t>Shuffle </a:t>
            </a:r>
            <a:r>
              <a:rPr lang="en-US" dirty="0" smtClean="0"/>
              <a:t>(Red) tasks 	read 0.5 TB, write 0.5 TB</a:t>
            </a:r>
          </a:p>
          <a:p>
            <a:pPr defTabSz="914400">
              <a:tabLst>
                <a:tab pos="3657600" algn="l"/>
              </a:tabLst>
            </a:pPr>
            <a:r>
              <a:rPr lang="en-US" dirty="0" smtClean="0">
                <a:solidFill>
                  <a:srgbClr val="0000FF"/>
                </a:solidFill>
              </a:rPr>
              <a:t>Reduce </a:t>
            </a:r>
            <a:r>
              <a:rPr lang="en-US" dirty="0" smtClean="0"/>
              <a:t>(Blue) tasks read 0.5 TB, write 0.5 TB</a:t>
            </a:r>
          </a:p>
          <a:p>
            <a:endParaRPr lang="en-US" dirty="0"/>
          </a:p>
        </p:txBody>
      </p:sp>
      <p:sp>
        <p:nvSpPr>
          <p:cNvPr id="2" name="Date Placeholder 1"/>
          <p:cNvSpPr>
            <a:spLocks noGrp="1"/>
          </p:cNvSpPr>
          <p:nvPr>
            <p:ph type="dt" sz="half" idx="10"/>
          </p:nvPr>
        </p:nvSpPr>
        <p:spPr/>
        <p:txBody>
          <a:bodyPr/>
          <a:lstStyle/>
          <a:p>
            <a:fld id="{00573A8F-A9EE-5D48-8537-E93836A3BF7D}"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53</a:t>
            </a:fld>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AD0101-642A-2F45-852D-04A3B2DAEBF4}"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pic>
        <p:nvPicPr>
          <p:cNvPr id="204802" name="Picture 2"/>
          <p:cNvPicPr>
            <a:picLocks noChangeAspect="1" noChangeArrowheads="1"/>
          </p:cNvPicPr>
          <p:nvPr/>
        </p:nvPicPr>
        <p:blipFill>
          <a:blip r:embed="rId3"/>
          <a:srcRect/>
          <a:stretch>
            <a:fillRect/>
          </a:stretch>
        </p:blipFill>
        <p:spPr bwMode="auto">
          <a:xfrm>
            <a:off x="57158" y="6930"/>
            <a:ext cx="9002268" cy="6118860"/>
          </a:xfrm>
          <a:prstGeom prst="rect">
            <a:avLst/>
          </a:prstGeom>
          <a:noFill/>
          <a:ln w="9525">
            <a:noFill/>
            <a:miter lim="800000"/>
            <a:headEnd/>
            <a:tailEnd/>
          </a:ln>
          <a:effectLst/>
        </p:spPr>
      </p:pic>
      <p:sp>
        <p:nvSpPr>
          <p:cNvPr id="7" name="Rectangle 6"/>
          <p:cNvSpPr/>
          <p:nvPr/>
        </p:nvSpPr>
        <p:spPr>
          <a:xfrm>
            <a:off x="8094133" y="13038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3EF5F-12F4-1344-B7D7-9663B633AA7A}"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55</a:t>
            </a:fld>
            <a:endParaRPr lang="en-US"/>
          </a:p>
        </p:txBody>
      </p:sp>
      <p:pic>
        <p:nvPicPr>
          <p:cNvPr id="205826" name="Picture 2"/>
          <p:cNvPicPr>
            <a:picLocks noChangeAspect="1" noChangeArrowheads="1"/>
          </p:cNvPicPr>
          <p:nvPr/>
        </p:nvPicPr>
        <p:blipFill>
          <a:blip r:embed="rId3"/>
          <a:srcRect/>
          <a:stretch>
            <a:fillRect/>
          </a:stretch>
        </p:blipFill>
        <p:spPr bwMode="auto">
          <a:xfrm>
            <a:off x="67732" y="0"/>
            <a:ext cx="9004769" cy="6120560"/>
          </a:xfrm>
          <a:prstGeom prst="rect">
            <a:avLst/>
          </a:prstGeom>
          <a:noFill/>
          <a:ln w="9525">
            <a:noFill/>
            <a:miter lim="800000"/>
            <a:headEnd/>
            <a:tailEnd/>
          </a:ln>
          <a:effectLst/>
        </p:spPr>
      </p:pic>
      <p:sp>
        <p:nvSpPr>
          <p:cNvPr id="6" name="Rectangle 5"/>
          <p:cNvSpPr/>
          <p:nvPr/>
        </p:nvSpPr>
        <p:spPr>
          <a:xfrm>
            <a:off x="8297333" y="12530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B4A3E-FC67-4E43-93F7-3B93841FADD4}"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56</a:t>
            </a:fld>
            <a:endParaRPr lang="en-US"/>
          </a:p>
        </p:txBody>
      </p:sp>
      <p:pic>
        <p:nvPicPr>
          <p:cNvPr id="206850" name="Picture 2"/>
          <p:cNvPicPr>
            <a:picLocks noChangeAspect="1" noChangeArrowheads="1"/>
          </p:cNvPicPr>
          <p:nvPr/>
        </p:nvPicPr>
        <p:blipFill>
          <a:blip r:embed="rId3"/>
          <a:srcRect/>
          <a:stretch>
            <a:fillRect/>
          </a:stretch>
        </p:blipFill>
        <p:spPr bwMode="auto">
          <a:xfrm>
            <a:off x="57067" y="20642"/>
            <a:ext cx="9002268" cy="6118860"/>
          </a:xfrm>
          <a:prstGeom prst="rect">
            <a:avLst/>
          </a:prstGeom>
          <a:noFill/>
          <a:ln w="9525">
            <a:noFill/>
            <a:miter lim="800000"/>
            <a:headEnd/>
            <a:tailEnd/>
          </a:ln>
          <a:effectLst/>
        </p:spPr>
      </p:pic>
      <p:sp>
        <p:nvSpPr>
          <p:cNvPr id="6" name="Rectangle 5"/>
          <p:cNvSpPr/>
          <p:nvPr/>
        </p:nvSpPr>
        <p:spPr>
          <a:xfrm>
            <a:off x="8297333" y="1236134"/>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217D-B7AF-B043-AFD3-B36AA15B4F28}"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57</a:t>
            </a:fld>
            <a:endParaRPr lang="en-US"/>
          </a:p>
        </p:txBody>
      </p:sp>
      <p:pic>
        <p:nvPicPr>
          <p:cNvPr id="207874" name="Picture 2"/>
          <p:cNvPicPr>
            <a:picLocks noChangeAspect="1" noChangeArrowheads="1"/>
          </p:cNvPicPr>
          <p:nvPr/>
        </p:nvPicPr>
        <p:blipFill>
          <a:blip r:embed="rId3"/>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297333" y="12530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57717-4103-7D4B-94AE-DEF180B4357F}"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58</a:t>
            </a:fld>
            <a:endParaRPr lang="en-US"/>
          </a:p>
        </p:txBody>
      </p:sp>
      <p:pic>
        <p:nvPicPr>
          <p:cNvPr id="208898" name="Picture 2"/>
          <p:cNvPicPr>
            <a:picLocks noChangeAspect="1" noChangeArrowheads="1"/>
          </p:cNvPicPr>
          <p:nvPr/>
        </p:nvPicPr>
        <p:blipFill>
          <a:blip r:embed="rId3"/>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11066"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B9433-DE28-E044-A29A-43CF82340089}"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59</a:t>
            </a:fld>
            <a:endParaRPr lang="en-US"/>
          </a:p>
        </p:txBody>
      </p:sp>
      <p:pic>
        <p:nvPicPr>
          <p:cNvPr id="209922" name="Picture 2"/>
          <p:cNvPicPr>
            <a:picLocks noChangeAspect="1" noChangeArrowheads="1"/>
          </p:cNvPicPr>
          <p:nvPr/>
        </p:nvPicPr>
        <p:blipFill>
          <a:blip r:embed="rId3"/>
          <a:srcRect/>
          <a:stretch>
            <a:fillRect/>
          </a:stretch>
        </p:blipFill>
        <p:spPr bwMode="auto">
          <a:xfrm>
            <a:off x="74000" y="0"/>
            <a:ext cx="9002268" cy="6118860"/>
          </a:xfrm>
          <a:prstGeom prst="rect">
            <a:avLst/>
          </a:prstGeom>
          <a:noFill/>
          <a:ln w="9525">
            <a:noFill/>
            <a:miter lim="800000"/>
            <a:headEnd/>
            <a:tailEnd/>
          </a:ln>
          <a:effectLst/>
        </p:spPr>
      </p:pic>
      <p:sp>
        <p:nvSpPr>
          <p:cNvPr id="6" name="Rectangle 5"/>
          <p:cNvSpPr/>
          <p:nvPr/>
        </p:nvSpPr>
        <p:spPr>
          <a:xfrm>
            <a:off x="8178799"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1371600" y="3240088"/>
            <a:ext cx="6705600" cy="954087"/>
          </a:xfrm>
          <a:prstGeom prst="rect">
            <a:avLst/>
          </a:prstGeom>
          <a:noFill/>
          <a:ln w="9525">
            <a:noFill/>
            <a:miter lim="800000"/>
            <a:headEnd/>
            <a:tailEnd/>
          </a:ln>
        </p:spPr>
        <p:txBody>
          <a:bodyPr>
            <a:prstTxWarp prst="textNoShape">
              <a:avLst/>
            </a:prstTxWarp>
            <a:spAutoFit/>
          </a:bodyPr>
          <a:lstStyle/>
          <a:p>
            <a:r>
              <a:rPr lang="en-US" sz="2800">
                <a:solidFill>
                  <a:srgbClr val="408000"/>
                </a:solidFill>
              </a:rPr>
              <a:t>The Internet supplies the communication for SaaS</a:t>
            </a:r>
            <a:endParaRPr lang="en-US" sz="2800">
              <a:solidFill>
                <a:srgbClr val="408000"/>
              </a:solidFill>
              <a:latin typeface="Symbol" pitchFamily="1" charset="2"/>
            </a:endParaRPr>
          </a:p>
        </p:txBody>
      </p:sp>
      <p:sp>
        <p:nvSpPr>
          <p:cNvPr id="90115"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0000"/>
                </a:solidFill>
              </a:rPr>
              <a:t>Power Usage Effectiveness (PUE) also measures efficiency of the individual servers</a:t>
            </a:r>
            <a:endParaRPr lang="en-US" sz="2800" dirty="0">
              <a:solidFill>
                <a:srgbClr val="FF0000"/>
              </a:solidFill>
              <a:latin typeface="Symbol" pitchFamily="1" charset="2"/>
            </a:endParaRPr>
          </a:p>
        </p:txBody>
      </p:sp>
      <p:sp>
        <p:nvSpPr>
          <p:cNvPr id="90116"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The goal of energy proportionality is energy usage should track equipment utilization</a:t>
            </a:r>
            <a:endParaRPr lang="en-US" sz="2800" b="1" dirty="0">
              <a:ln>
                <a:solidFill>
                  <a:schemeClr val="tx1"/>
                </a:solidFill>
              </a:ln>
              <a:solidFill>
                <a:srgbClr val="FFE860"/>
              </a:solidFill>
            </a:endParaRPr>
          </a:p>
        </p:txBody>
      </p:sp>
      <p:grpSp>
        <p:nvGrpSpPr>
          <p:cNvPr id="2" name="Group 10"/>
          <p:cNvGrpSpPr>
            <a:grpSpLocks/>
          </p:cNvGrpSpPr>
          <p:nvPr/>
        </p:nvGrpSpPr>
        <p:grpSpPr bwMode="auto">
          <a:xfrm>
            <a:off x="960438" y="2325688"/>
            <a:ext cx="7116762" cy="954107"/>
            <a:chOff x="960651" y="1743729"/>
            <a:chExt cx="7116549" cy="716873"/>
          </a:xfrm>
        </p:grpSpPr>
        <p:sp>
          <p:nvSpPr>
            <p:cNvPr id="90123" name="TextBox 2"/>
            <p:cNvSpPr txBox="1">
              <a:spLocks noChangeArrowheads="1"/>
            </p:cNvSpPr>
            <p:nvPr/>
          </p:nvSpPr>
          <p:spPr bwMode="auto">
            <a:xfrm>
              <a:off x="1371600" y="1743729"/>
              <a:ext cx="6705600" cy="71687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Servers, IT equipment represent less than half of WSC power budget</a:t>
              </a:r>
              <a:endParaRPr lang="en-US" sz="2800" dirty="0">
                <a:solidFill>
                  <a:srgbClr val="FF8000"/>
                </a:solidFill>
                <a:latin typeface="Symbol" pitchFamily="1" charset="2"/>
              </a:endParaRPr>
            </a:p>
          </p:txBody>
        </p:sp>
        <p:sp>
          <p:nvSpPr>
            <p:cNvPr id="90124"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90118"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19"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0"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1" name="Slide Number Placeholder 11"/>
          <p:cNvSpPr>
            <a:spLocks noGrp="1"/>
          </p:cNvSpPr>
          <p:nvPr>
            <p:ph type="sldNum" sz="quarter" idx="10"/>
          </p:nvPr>
        </p:nvSpPr>
        <p:spPr>
          <a:noFill/>
        </p:spPr>
        <p:txBody>
          <a:bodyPr/>
          <a:lstStyle/>
          <a:p>
            <a:fld id="{F7C4806D-1599-4A4B-AB7D-A7C0BE86767E}" type="slidenum">
              <a:rPr lang="en-US" smtClean="0"/>
              <a:pPr/>
              <a:t>6</a:t>
            </a:fld>
            <a:endParaRPr lang="en-US" smtClean="0"/>
          </a:p>
        </p:txBody>
      </p:sp>
      <p:sp>
        <p:nvSpPr>
          <p:cNvPr id="90122"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Which statements</a:t>
            </a:r>
            <a:r>
              <a:rPr lang="en-US" sz="2800" dirty="0" smtClean="0">
                <a:solidFill>
                  <a:srgbClr val="000000"/>
                </a:solidFill>
              </a:rPr>
              <a:t> are NOT </a:t>
            </a:r>
            <a:r>
              <a:rPr lang="en-US" sz="2800" dirty="0">
                <a:solidFill>
                  <a:srgbClr val="000000"/>
                </a:solidFill>
              </a:rPr>
              <a:t>true about</a:t>
            </a:r>
            <a:r>
              <a:rPr lang="en-US" sz="2800" dirty="0" smtClean="0">
                <a:solidFill>
                  <a:srgbClr val="000000"/>
                </a:solidFill>
              </a:rPr>
              <a:t> Warehouse Scale Computing?</a:t>
            </a:r>
            <a:endParaRPr lang="en-US" sz="2800" dirty="0">
              <a:solidFill>
                <a:srgbClr val="000000"/>
              </a:solidFill>
            </a:endParaRPr>
          </a:p>
        </p:txBody>
      </p:sp>
      <p:sp>
        <p:nvSpPr>
          <p:cNvPr id="1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FC5C507-5FDF-0648-9A3C-8BCF18B39ECE}" type="datetime1">
              <a:rPr lang="en-US" smtClean="0">
                <a:solidFill>
                  <a:schemeClr val="tx1">
                    <a:lumMod val="95000"/>
                    <a:lumOff val="5000"/>
                  </a:schemeClr>
                </a:solidFill>
              </a:rPr>
              <a:pPr algn="l"/>
              <a:t>9/3/13</a:t>
            </a:fld>
            <a:endParaRPr lang="en-US" dirty="0">
              <a:solidFill>
                <a:schemeClr val="tx1">
                  <a:lumMod val="95000"/>
                  <a:lumOff val="5000"/>
                </a:schemeClr>
              </a:solidFill>
            </a:endParaRPr>
          </a:p>
        </p:txBody>
      </p:sp>
      <p:sp>
        <p:nvSpPr>
          <p:cNvPr id="14" name="Footer Placeholder 4"/>
          <p:cNvSpPr txBox="1">
            <a:spLocks/>
          </p:cNvSpPr>
          <p:nvPr/>
        </p:nvSpPr>
        <p:spPr>
          <a:xfrm>
            <a:off x="3124200" y="6435725"/>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t>Fall 2013</a:t>
            </a:r>
            <a:r>
              <a:rPr lang="en-US" sz="1200" dirty="0" smtClean="0"/>
              <a:t> -- Lecture #2</a:t>
            </a:r>
            <a:endParaRPr lang="en-US" sz="1200" dirty="0"/>
          </a:p>
        </p:txBody>
      </p:sp>
    </p:spTree>
    <p:extLst>
      <p:ext uri="{BB962C8B-B14F-4D97-AF65-F5344CB8AC3E}">
        <p14:creationId xmlns:p14="http://schemas.microsoft.com/office/powerpoint/2010/main" val="376517961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8974D-CF8E-0444-B941-03D4A2F43EF7}"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60</a:t>
            </a:fld>
            <a:endParaRPr lang="en-US"/>
          </a:p>
        </p:txBody>
      </p:sp>
      <p:pic>
        <p:nvPicPr>
          <p:cNvPr id="210946" name="Picture 2"/>
          <p:cNvPicPr>
            <a:picLocks noChangeAspect="1" noChangeArrowheads="1"/>
          </p:cNvPicPr>
          <p:nvPr/>
        </p:nvPicPr>
        <p:blipFill>
          <a:blip r:embed="rId3"/>
          <a:srcRect/>
          <a:stretch>
            <a:fillRect/>
          </a:stretch>
        </p:blipFill>
        <p:spPr bwMode="auto">
          <a:xfrm>
            <a:off x="74000" y="3708"/>
            <a:ext cx="9002268" cy="6118860"/>
          </a:xfrm>
          <a:prstGeom prst="rect">
            <a:avLst/>
          </a:prstGeom>
          <a:noFill/>
          <a:ln w="9525">
            <a:noFill/>
            <a:miter lim="800000"/>
            <a:headEnd/>
            <a:tailEnd/>
          </a:ln>
          <a:effectLst/>
        </p:spPr>
      </p:pic>
      <p:sp>
        <p:nvSpPr>
          <p:cNvPr id="6" name="Rectangle 5"/>
          <p:cNvSpPr/>
          <p:nvPr/>
        </p:nvSpPr>
        <p:spPr>
          <a:xfrm>
            <a:off x="8178800"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195731"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94F3-1403-AF47-9954-6AA019CD9DA9}"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61</a:t>
            </a:fld>
            <a:endParaRPr lang="en-US"/>
          </a:p>
        </p:txBody>
      </p:sp>
      <p:pic>
        <p:nvPicPr>
          <p:cNvPr id="211970" name="Picture 2"/>
          <p:cNvPicPr>
            <a:picLocks noChangeAspect="1" noChangeArrowheads="1"/>
          </p:cNvPicPr>
          <p:nvPr/>
        </p:nvPicPr>
        <p:blipFill>
          <a:blip r:embed="rId3"/>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78798"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3659C-3463-7C4A-AA51-BB946779EB1A}"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62</a:t>
            </a:fld>
            <a:endParaRPr lang="en-US"/>
          </a:p>
        </p:txBody>
      </p:sp>
      <p:pic>
        <p:nvPicPr>
          <p:cNvPr id="212994" name="Picture 2"/>
          <p:cNvPicPr>
            <a:picLocks noChangeAspect="1" noChangeArrowheads="1"/>
          </p:cNvPicPr>
          <p:nvPr/>
        </p:nvPicPr>
        <p:blipFill>
          <a:blip r:embed="rId3"/>
          <a:srcRect/>
          <a:stretch>
            <a:fillRect/>
          </a:stretch>
        </p:blipFill>
        <p:spPr bwMode="auto">
          <a:xfrm>
            <a:off x="74000" y="16933"/>
            <a:ext cx="9002268" cy="6118860"/>
          </a:xfrm>
          <a:prstGeom prst="rect">
            <a:avLst/>
          </a:prstGeom>
          <a:noFill/>
          <a:ln w="9525">
            <a:noFill/>
            <a:miter lim="800000"/>
            <a:headEnd/>
            <a:tailEnd/>
          </a:ln>
          <a:effectLst/>
        </p:spPr>
      </p:pic>
      <p:sp>
        <p:nvSpPr>
          <p:cNvPr id="6" name="Rectangle 5"/>
          <p:cNvSpPr/>
          <p:nvPr/>
        </p:nvSpPr>
        <p:spPr>
          <a:xfrm>
            <a:off x="8178798"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18903-027E-7C4B-9910-2C0C578CEAE3}"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63</a:t>
            </a:fld>
            <a:endParaRPr lang="en-US"/>
          </a:p>
        </p:txBody>
      </p:sp>
      <p:pic>
        <p:nvPicPr>
          <p:cNvPr id="214018" name="Picture 2"/>
          <p:cNvPicPr>
            <a:picLocks noChangeAspect="1" noChangeArrowheads="1"/>
          </p:cNvPicPr>
          <p:nvPr/>
        </p:nvPicPr>
        <p:blipFill>
          <a:blip r:embed="rId3"/>
          <a:srcRect/>
          <a:stretch>
            <a:fillRect/>
          </a:stretch>
        </p:blipFill>
        <p:spPr bwMode="auto">
          <a:xfrm>
            <a:off x="74000" y="0"/>
            <a:ext cx="9002268" cy="6118860"/>
          </a:xfrm>
          <a:prstGeom prst="rect">
            <a:avLst/>
          </a:prstGeom>
          <a:noFill/>
          <a:ln w="9525">
            <a:noFill/>
            <a:miter lim="800000"/>
            <a:headEnd/>
            <a:tailEnd/>
          </a:ln>
          <a:effectLst/>
        </p:spPr>
      </p:pic>
      <p:sp>
        <p:nvSpPr>
          <p:cNvPr id="6" name="Rectangle 5"/>
          <p:cNvSpPr/>
          <p:nvPr/>
        </p:nvSpPr>
        <p:spPr>
          <a:xfrm>
            <a:off x="8111066" y="1253067"/>
            <a:ext cx="660401" cy="186266"/>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53CD9-BF67-6646-A80B-C1E9CD2BA44B}" type="datetime1">
              <a:rPr lang="en-US" smtClean="0"/>
              <a:pPr/>
              <a:t>9/3/13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64</a:t>
            </a:fld>
            <a:endParaRPr lang="en-US"/>
          </a:p>
        </p:txBody>
      </p:sp>
      <p:pic>
        <p:nvPicPr>
          <p:cNvPr id="215042"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27999" y="1253067"/>
            <a:ext cx="541867" cy="237066"/>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Failure Handling</a:t>
            </a:r>
            <a:endParaRPr lang="en-US" dirty="0"/>
          </a:p>
        </p:txBody>
      </p:sp>
      <p:sp>
        <p:nvSpPr>
          <p:cNvPr id="3" name="Content Placeholder 2"/>
          <p:cNvSpPr>
            <a:spLocks noGrp="1"/>
          </p:cNvSpPr>
          <p:nvPr>
            <p:ph idx="1"/>
          </p:nvPr>
        </p:nvSpPr>
        <p:spPr/>
        <p:txBody>
          <a:bodyPr>
            <a:normAutofit fontScale="92500"/>
          </a:bodyPr>
          <a:lstStyle/>
          <a:p>
            <a:r>
              <a:rPr lang="en-US" dirty="0" smtClean="0"/>
              <a:t>On worker failure:</a:t>
            </a:r>
          </a:p>
          <a:p>
            <a:pPr lvl="1"/>
            <a:r>
              <a:rPr lang="en-US" dirty="0" smtClean="0"/>
              <a:t>Detect failure via periodic heartbeats</a:t>
            </a:r>
          </a:p>
          <a:p>
            <a:pPr lvl="1"/>
            <a:r>
              <a:rPr lang="en-US" dirty="0" smtClean="0"/>
              <a:t>Re-execute completed and in-progress map tasks</a:t>
            </a:r>
          </a:p>
          <a:p>
            <a:pPr lvl="1"/>
            <a:r>
              <a:rPr lang="en-US" dirty="0" smtClean="0"/>
              <a:t>Re-execute in progress reduce tasks</a:t>
            </a:r>
          </a:p>
          <a:p>
            <a:pPr lvl="1"/>
            <a:r>
              <a:rPr lang="en-US" dirty="0" smtClean="0"/>
              <a:t>Task completion committed through master</a:t>
            </a:r>
          </a:p>
          <a:p>
            <a:r>
              <a:rPr lang="en-US" dirty="0" smtClean="0"/>
              <a:t>Master failure:</a:t>
            </a:r>
          </a:p>
          <a:p>
            <a:pPr lvl="1"/>
            <a:r>
              <a:rPr lang="en-US" dirty="0" smtClean="0"/>
              <a:t>Could handle, but don't yet (master failure unlikely)</a:t>
            </a:r>
          </a:p>
          <a:p>
            <a:r>
              <a:rPr lang="en-US" dirty="0" smtClean="0"/>
              <a:t>Robust: lost 1600 of 1800 machines once, but finished fine </a:t>
            </a:r>
          </a:p>
        </p:txBody>
      </p:sp>
      <p:sp>
        <p:nvSpPr>
          <p:cNvPr id="4" name="Date Placeholder 3"/>
          <p:cNvSpPr>
            <a:spLocks noGrp="1"/>
          </p:cNvSpPr>
          <p:nvPr>
            <p:ph type="dt" sz="half" idx="10"/>
          </p:nvPr>
        </p:nvSpPr>
        <p:spPr/>
        <p:txBody>
          <a:bodyPr/>
          <a:lstStyle/>
          <a:p>
            <a:fld id="{0B3B858B-4E15-BE4C-8567-50A531A53AD8}"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Redundant Execution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Slow workers significantly lengthen completion time</a:t>
            </a:r>
          </a:p>
          <a:p>
            <a:pPr lvl="1"/>
            <a:r>
              <a:rPr lang="en-US" dirty="0" smtClean="0"/>
              <a:t>Other jobs consuming resources on machine</a:t>
            </a:r>
          </a:p>
          <a:p>
            <a:pPr lvl="1"/>
            <a:r>
              <a:rPr lang="en-US" dirty="0" smtClean="0"/>
              <a:t>Bad disks with soft errors transfer data very slowly</a:t>
            </a:r>
          </a:p>
          <a:p>
            <a:pPr lvl="1"/>
            <a:r>
              <a:rPr lang="en-US" dirty="0" smtClean="0"/>
              <a:t>Weird things: processor caches disabled (!!)</a:t>
            </a:r>
          </a:p>
          <a:p>
            <a:r>
              <a:rPr lang="en-US" dirty="0" smtClean="0"/>
              <a:t>Solution: Near end of phase, spawn backup copies of tasks</a:t>
            </a:r>
          </a:p>
          <a:p>
            <a:pPr lvl="1"/>
            <a:r>
              <a:rPr lang="en-US" dirty="0" smtClean="0"/>
              <a:t>Whichever one finishes first "wins"</a:t>
            </a:r>
          </a:p>
          <a:p>
            <a:r>
              <a:rPr lang="en-US" dirty="0" smtClean="0"/>
              <a:t>Effect: Dramatically shortens job completion time</a:t>
            </a:r>
          </a:p>
          <a:p>
            <a:pPr lvl="1"/>
            <a:r>
              <a:rPr lang="en-US" dirty="0" smtClean="0"/>
              <a:t>3% more resources, large tasks 30% faster</a:t>
            </a:r>
            <a:endParaRPr lang="en-US" dirty="0"/>
          </a:p>
        </p:txBody>
      </p:sp>
      <p:sp>
        <p:nvSpPr>
          <p:cNvPr id="4" name="Date Placeholder 3"/>
          <p:cNvSpPr>
            <a:spLocks noGrp="1"/>
          </p:cNvSpPr>
          <p:nvPr>
            <p:ph type="dt" sz="half" idx="10"/>
          </p:nvPr>
        </p:nvSpPr>
        <p:spPr/>
        <p:txBody>
          <a:bodyPr/>
          <a:lstStyle/>
          <a:p>
            <a:fld id="{B316992B-D5BD-7048-8F4D-6D9523D454FA}"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fontScale="90000"/>
          </a:bodyPr>
          <a:lstStyle/>
          <a:p>
            <a:r>
              <a:rPr lang="en-US" dirty="0" smtClean="0"/>
              <a:t>Impact on Execution of Restart, Failure for 10B record Sort using 1800 servers </a:t>
            </a:r>
            <a:endParaRPr lang="en-US" dirty="0"/>
          </a:p>
        </p:txBody>
      </p:sp>
      <p:sp>
        <p:nvSpPr>
          <p:cNvPr id="4" name="Date Placeholder 3"/>
          <p:cNvSpPr>
            <a:spLocks noGrp="1"/>
          </p:cNvSpPr>
          <p:nvPr>
            <p:ph type="dt" sz="half" idx="10"/>
          </p:nvPr>
        </p:nvSpPr>
        <p:spPr/>
        <p:txBody>
          <a:bodyPr/>
          <a:lstStyle/>
          <a:p>
            <a:fld id="{583852D4-6912-6A41-9D70-503CA647148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67</a:t>
            </a:fld>
            <a:endParaRPr lang="en-US"/>
          </a:p>
        </p:txBody>
      </p:sp>
      <p:pic>
        <p:nvPicPr>
          <p:cNvPr id="9" name="Picture 8" descr="sort.png"/>
          <p:cNvPicPr>
            <a:picLocks noChangeAspect="1"/>
          </p:cNvPicPr>
          <p:nvPr/>
        </p:nvPicPr>
        <p:blipFill>
          <a:blip r:embed="rId3"/>
          <a:stretch>
            <a:fillRect/>
          </a:stretch>
        </p:blipFill>
        <p:spPr>
          <a:xfrm>
            <a:off x="0" y="1422400"/>
            <a:ext cx="3213575" cy="5435600"/>
          </a:xfrm>
          <a:prstGeom prst="rect">
            <a:avLst/>
          </a:prstGeom>
        </p:spPr>
      </p:pic>
      <p:grpSp>
        <p:nvGrpSpPr>
          <p:cNvPr id="12" name="Group 11"/>
          <p:cNvGrpSpPr/>
          <p:nvPr/>
        </p:nvGrpSpPr>
        <p:grpSpPr>
          <a:xfrm>
            <a:off x="2946403" y="1236136"/>
            <a:ext cx="3408401" cy="5621864"/>
            <a:chOff x="2946403" y="1236136"/>
            <a:chExt cx="3408401" cy="5621864"/>
          </a:xfrm>
        </p:grpSpPr>
        <p:pic>
          <p:nvPicPr>
            <p:cNvPr id="8" name="Picture 7" descr="sort-nobackups.png"/>
            <p:cNvPicPr>
              <a:picLocks noChangeAspect="1"/>
            </p:cNvPicPr>
            <p:nvPr/>
          </p:nvPicPr>
          <p:blipFill>
            <a:blip r:embed="rId4"/>
            <a:stretch>
              <a:fillRect/>
            </a:stretch>
          </p:blipFill>
          <p:spPr>
            <a:xfrm>
              <a:off x="2946403" y="1473200"/>
              <a:ext cx="3408401" cy="5384800"/>
            </a:xfrm>
            <a:prstGeom prst="rect">
              <a:avLst/>
            </a:prstGeom>
          </p:spPr>
        </p:pic>
        <p:sp>
          <p:nvSpPr>
            <p:cNvPr id="11" name="TextBox 10"/>
            <p:cNvSpPr txBox="1"/>
            <p:nvPr/>
          </p:nvSpPr>
          <p:spPr>
            <a:xfrm>
              <a:off x="3842878" y="1236136"/>
              <a:ext cx="1897750" cy="707886"/>
            </a:xfrm>
            <a:prstGeom prst="rect">
              <a:avLst/>
            </a:prstGeom>
            <a:noFill/>
          </p:spPr>
          <p:txBody>
            <a:bodyPr wrap="none" rtlCol="0">
              <a:spAutoFit/>
            </a:bodyPr>
            <a:lstStyle/>
            <a:p>
              <a:pPr algn="ctr"/>
              <a:r>
                <a:rPr lang="en-US" sz="2000" dirty="0" smtClean="0">
                  <a:solidFill>
                    <a:srgbClr val="0000FF"/>
                  </a:solidFill>
                </a:rPr>
                <a:t>No Backup Tasks</a:t>
              </a:r>
            </a:p>
            <a:p>
              <a:pPr algn="ctr"/>
              <a:r>
                <a:rPr lang="en-US" sz="2000" dirty="0" smtClean="0">
                  <a:solidFill>
                    <a:srgbClr val="0000FF"/>
                  </a:solidFill>
                </a:rPr>
                <a:t>(44% Longer)</a:t>
              </a:r>
              <a:endParaRPr lang="en-US" sz="2000" dirty="0">
                <a:solidFill>
                  <a:srgbClr val="0000FF"/>
                </a:solidFill>
              </a:endParaRPr>
            </a:p>
          </p:txBody>
        </p:sp>
      </p:grpSp>
      <p:grpSp>
        <p:nvGrpSpPr>
          <p:cNvPr id="14" name="Group 13"/>
          <p:cNvGrpSpPr/>
          <p:nvPr/>
        </p:nvGrpSpPr>
        <p:grpSpPr>
          <a:xfrm>
            <a:off x="6129859" y="1185337"/>
            <a:ext cx="3200400" cy="5672662"/>
            <a:chOff x="6129859" y="1185337"/>
            <a:chExt cx="3200400" cy="5672662"/>
          </a:xfrm>
        </p:grpSpPr>
        <p:pic>
          <p:nvPicPr>
            <p:cNvPr id="10" name="Picture 9" descr="sort-deaths.png"/>
            <p:cNvPicPr>
              <a:picLocks noChangeAspect="1"/>
            </p:cNvPicPr>
            <p:nvPr/>
          </p:nvPicPr>
          <p:blipFill>
            <a:blip r:embed="rId5"/>
            <a:stretch>
              <a:fillRect/>
            </a:stretch>
          </p:blipFill>
          <p:spPr>
            <a:xfrm>
              <a:off x="6129859" y="1424484"/>
              <a:ext cx="3200400" cy="5433515"/>
            </a:xfrm>
            <a:prstGeom prst="rect">
              <a:avLst/>
            </a:prstGeom>
          </p:spPr>
        </p:pic>
        <p:sp>
          <p:nvSpPr>
            <p:cNvPr id="13" name="TextBox 12"/>
            <p:cNvSpPr txBox="1"/>
            <p:nvPr/>
          </p:nvSpPr>
          <p:spPr>
            <a:xfrm>
              <a:off x="6790603" y="1185337"/>
              <a:ext cx="1827368" cy="707886"/>
            </a:xfrm>
            <a:prstGeom prst="rect">
              <a:avLst/>
            </a:prstGeom>
            <a:noFill/>
          </p:spPr>
          <p:txBody>
            <a:bodyPr wrap="none" rtlCol="0">
              <a:spAutoFit/>
            </a:bodyPr>
            <a:lstStyle/>
            <a:p>
              <a:pPr algn="ctr"/>
              <a:r>
                <a:rPr lang="en-US" sz="2000" dirty="0" smtClean="0">
                  <a:solidFill>
                    <a:srgbClr val="0000FF"/>
                  </a:solidFill>
                </a:rPr>
                <a:t>Kill 200 workers</a:t>
              </a:r>
            </a:p>
            <a:p>
              <a:pPr algn="ctr"/>
              <a:r>
                <a:rPr lang="en-US" sz="2000" dirty="0" smtClean="0">
                  <a:solidFill>
                    <a:srgbClr val="0000FF"/>
                  </a:solidFill>
                </a:rPr>
                <a:t>(5% Longer)</a:t>
              </a:r>
              <a:endParaRPr lang="en-US" sz="2000" dirty="0">
                <a:solidFill>
                  <a:srgbClr val="0000FF"/>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MapReduce Locality Optimization during Scheduling</a:t>
            </a:r>
            <a:endParaRPr lang="en-US" dirty="0"/>
          </a:p>
        </p:txBody>
      </p:sp>
      <p:sp>
        <p:nvSpPr>
          <p:cNvPr id="3" name="Content Placeholder 2"/>
          <p:cNvSpPr>
            <a:spLocks noGrp="1"/>
          </p:cNvSpPr>
          <p:nvPr>
            <p:ph idx="1"/>
          </p:nvPr>
        </p:nvSpPr>
        <p:spPr/>
        <p:txBody>
          <a:bodyPr>
            <a:normAutofit fontScale="92500"/>
          </a:bodyPr>
          <a:lstStyle/>
          <a:p>
            <a:r>
              <a:rPr lang="en-US" dirty="0" smtClean="0"/>
              <a:t>Master scheduling policy:</a:t>
            </a:r>
          </a:p>
          <a:p>
            <a:pPr lvl="1"/>
            <a:r>
              <a:rPr lang="en-US" dirty="0" smtClean="0"/>
              <a:t>Asks GFS (Google File System) for locations of replicas of input file blocks</a:t>
            </a:r>
          </a:p>
          <a:p>
            <a:pPr lvl="1"/>
            <a:r>
              <a:rPr lang="en-US" dirty="0" smtClean="0"/>
              <a:t>Map tasks typically split into 64MB (== GFS block size)</a:t>
            </a:r>
          </a:p>
          <a:p>
            <a:pPr lvl="1"/>
            <a:r>
              <a:rPr lang="en-US" dirty="0" smtClean="0"/>
              <a:t>Map tasks scheduled so GFS input block replica are on same machine or same rack</a:t>
            </a:r>
          </a:p>
          <a:p>
            <a:r>
              <a:rPr lang="en-US" dirty="0" smtClean="0"/>
              <a:t>Effect: Thousands of machines read input at local disk speed</a:t>
            </a:r>
          </a:p>
          <a:p>
            <a:r>
              <a:rPr lang="en-US" dirty="0" smtClean="0"/>
              <a:t>Without this, rack switches limit read rate</a:t>
            </a:r>
            <a:endParaRPr lang="en-US" dirty="0"/>
          </a:p>
        </p:txBody>
      </p:sp>
      <p:sp>
        <p:nvSpPr>
          <p:cNvPr id="4" name="Date Placeholder 3"/>
          <p:cNvSpPr>
            <a:spLocks noGrp="1"/>
          </p:cNvSpPr>
          <p:nvPr>
            <p:ph type="dt" sz="half" idx="10"/>
          </p:nvPr>
        </p:nvSpPr>
        <p:spPr/>
        <p:txBody>
          <a:bodyPr/>
          <a:lstStyle/>
          <a:p>
            <a:fld id="{62600016-4BFF-B847-BF5A-478821EB979A}"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68</a:t>
            </a:fld>
            <a:endParaRPr lang="en-US"/>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Towards the end, the master assigns uncompleted tasks again; 1</a:t>
            </a:r>
            <a:r>
              <a:rPr lang="en-US" sz="2800" baseline="30000" dirty="0" smtClean="0">
                <a:solidFill>
                  <a:srgbClr val="408000"/>
                </a:solidFill>
              </a:rPr>
              <a:t>st</a:t>
            </a:r>
            <a:r>
              <a:rPr lang="en-US" sz="2800" dirty="0" smtClean="0">
                <a:solidFill>
                  <a:srgbClr val="408000"/>
                </a:solidFill>
              </a:rPr>
              <a:t> to finish wins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Reducers can start reducing as soon as they start to receive Map data</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Reduce worker sorts by intermediate keys to group all occurrences of same key</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MapReduce divides computers into 1 master  and N-1 workers; masters assigns MR tasks</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69</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1371600" y="3240088"/>
            <a:ext cx="6705600" cy="954087"/>
          </a:xfrm>
          <a:prstGeom prst="rect">
            <a:avLst/>
          </a:prstGeom>
          <a:noFill/>
          <a:ln w="9525">
            <a:noFill/>
            <a:miter lim="800000"/>
            <a:headEnd/>
            <a:tailEnd/>
          </a:ln>
        </p:spPr>
        <p:txBody>
          <a:bodyPr>
            <a:prstTxWarp prst="textNoShape">
              <a:avLst/>
            </a:prstTxWarp>
            <a:spAutoFit/>
          </a:bodyPr>
          <a:lstStyle/>
          <a:p>
            <a:r>
              <a:rPr lang="en-US" sz="2800">
                <a:solidFill>
                  <a:srgbClr val="408000"/>
                </a:solidFill>
              </a:rPr>
              <a:t>The Internet supplies the communication for SaaS</a:t>
            </a:r>
            <a:endParaRPr lang="en-US" sz="2800">
              <a:solidFill>
                <a:srgbClr val="408000"/>
              </a:solidFill>
              <a:latin typeface="Symbol" pitchFamily="1" charset="2"/>
            </a:endParaRPr>
          </a:p>
        </p:txBody>
      </p:sp>
      <p:sp>
        <p:nvSpPr>
          <p:cNvPr id="90115"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0000"/>
                </a:solidFill>
              </a:rPr>
              <a:t>Power Usage Effectiveness (PUE) also measures efficiency of the individual servers</a:t>
            </a:r>
            <a:endParaRPr lang="en-US" sz="2800" dirty="0">
              <a:solidFill>
                <a:srgbClr val="FF0000"/>
              </a:solidFill>
              <a:latin typeface="Symbol" pitchFamily="1" charset="2"/>
            </a:endParaRPr>
          </a:p>
        </p:txBody>
      </p:sp>
      <p:sp>
        <p:nvSpPr>
          <p:cNvPr id="90116"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The goal of energy proportionality is energy usage should track equipment utilization</a:t>
            </a:r>
            <a:endParaRPr lang="en-US" sz="2800" b="1" dirty="0">
              <a:ln>
                <a:solidFill>
                  <a:schemeClr val="tx1"/>
                </a:solidFill>
              </a:ln>
              <a:solidFill>
                <a:srgbClr val="FFE860"/>
              </a:solidFill>
            </a:endParaRPr>
          </a:p>
        </p:txBody>
      </p:sp>
      <p:grpSp>
        <p:nvGrpSpPr>
          <p:cNvPr id="2" name="Group 10"/>
          <p:cNvGrpSpPr>
            <a:grpSpLocks/>
          </p:cNvGrpSpPr>
          <p:nvPr/>
        </p:nvGrpSpPr>
        <p:grpSpPr bwMode="auto">
          <a:xfrm>
            <a:off x="960438" y="2325688"/>
            <a:ext cx="7116762" cy="954107"/>
            <a:chOff x="960651" y="1743729"/>
            <a:chExt cx="7116549" cy="716873"/>
          </a:xfrm>
        </p:grpSpPr>
        <p:sp>
          <p:nvSpPr>
            <p:cNvPr id="90123" name="TextBox 2"/>
            <p:cNvSpPr txBox="1">
              <a:spLocks noChangeArrowheads="1"/>
            </p:cNvSpPr>
            <p:nvPr/>
          </p:nvSpPr>
          <p:spPr bwMode="auto">
            <a:xfrm>
              <a:off x="1371600" y="1743729"/>
              <a:ext cx="6705600" cy="71687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Servers, IT equipment represent less than half of WSC power budget</a:t>
              </a:r>
              <a:endParaRPr lang="en-US" sz="2800" dirty="0">
                <a:solidFill>
                  <a:srgbClr val="FF8000"/>
                </a:solidFill>
                <a:latin typeface="Symbol" pitchFamily="1" charset="2"/>
              </a:endParaRPr>
            </a:p>
          </p:txBody>
        </p:sp>
        <p:sp>
          <p:nvSpPr>
            <p:cNvPr id="90124"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90118"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19"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0"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1" name="Slide Number Placeholder 11"/>
          <p:cNvSpPr>
            <a:spLocks noGrp="1"/>
          </p:cNvSpPr>
          <p:nvPr>
            <p:ph type="sldNum" sz="quarter" idx="10"/>
          </p:nvPr>
        </p:nvSpPr>
        <p:spPr>
          <a:noFill/>
        </p:spPr>
        <p:txBody>
          <a:bodyPr/>
          <a:lstStyle/>
          <a:p>
            <a:fld id="{F7C4806D-1599-4A4B-AB7D-A7C0BE86767E}" type="slidenum">
              <a:rPr lang="en-US" smtClean="0"/>
              <a:pPr/>
              <a:t>7</a:t>
            </a:fld>
            <a:endParaRPr lang="en-US" smtClean="0"/>
          </a:p>
        </p:txBody>
      </p:sp>
      <p:sp>
        <p:nvSpPr>
          <p:cNvPr id="90122"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Which statements</a:t>
            </a:r>
            <a:r>
              <a:rPr lang="en-US" sz="2800" dirty="0" smtClean="0">
                <a:solidFill>
                  <a:srgbClr val="000000"/>
                </a:solidFill>
              </a:rPr>
              <a:t> are NOT </a:t>
            </a:r>
            <a:r>
              <a:rPr lang="en-US" sz="2800" dirty="0">
                <a:solidFill>
                  <a:srgbClr val="000000"/>
                </a:solidFill>
              </a:rPr>
              <a:t>true about</a:t>
            </a:r>
            <a:r>
              <a:rPr lang="en-US" sz="2800" dirty="0" smtClean="0">
                <a:solidFill>
                  <a:srgbClr val="000000"/>
                </a:solidFill>
              </a:rPr>
              <a:t> Warehouse Scale Computing?</a:t>
            </a:r>
            <a:endParaRPr lang="en-US" sz="2800" dirty="0">
              <a:solidFill>
                <a:srgbClr val="000000"/>
              </a:solidFill>
            </a:endParaRPr>
          </a:p>
        </p:txBody>
      </p:sp>
      <p:sp>
        <p:nvSpPr>
          <p:cNvPr id="3" name="Rectangle 2"/>
          <p:cNvSpPr/>
          <p:nvPr/>
        </p:nvSpPr>
        <p:spPr>
          <a:xfrm>
            <a:off x="897467" y="4233333"/>
            <a:ext cx="7399866" cy="897467"/>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FC5C507-5FDF-0648-9A3C-8BCF18B39ECE}" type="datetime1">
              <a:rPr lang="en-US" smtClean="0">
                <a:solidFill>
                  <a:srgbClr val="000090"/>
                </a:solidFill>
              </a:rPr>
              <a:pPr algn="l"/>
              <a:t>9/3/13</a:t>
            </a:fld>
            <a:endParaRPr lang="en-US" dirty="0">
              <a:solidFill>
                <a:srgbClr val="000090"/>
              </a:solidFill>
            </a:endParaRPr>
          </a:p>
        </p:txBody>
      </p:sp>
      <p:sp>
        <p:nvSpPr>
          <p:cNvPr id="15" name="Footer Placeholder 4"/>
          <p:cNvSpPr txBox="1">
            <a:spLocks/>
          </p:cNvSpPr>
          <p:nvPr/>
        </p:nvSpPr>
        <p:spPr>
          <a:xfrm>
            <a:off x="3124200" y="63563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t>Fall 2013</a:t>
            </a:r>
            <a:r>
              <a:rPr lang="en-US" sz="1200" dirty="0" smtClean="0"/>
              <a:t> -- Lecture #2</a:t>
            </a:r>
            <a:endParaRPr lang="en-US" sz="1200" dirty="0"/>
          </a:p>
        </p:txBody>
      </p:sp>
    </p:spTree>
    <p:extLst>
      <p:ext uri="{BB962C8B-B14F-4D97-AF65-F5344CB8AC3E}">
        <p14:creationId xmlns:p14="http://schemas.microsoft.com/office/powerpoint/2010/main" val="248237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Towards the end, the master assigns uncompleted tasks again; 1</a:t>
            </a:r>
            <a:r>
              <a:rPr lang="en-US" sz="2800" baseline="30000" dirty="0" smtClean="0">
                <a:solidFill>
                  <a:srgbClr val="408000"/>
                </a:solidFill>
              </a:rPr>
              <a:t>st</a:t>
            </a:r>
            <a:r>
              <a:rPr lang="en-US" sz="2800" dirty="0" smtClean="0">
                <a:solidFill>
                  <a:srgbClr val="408000"/>
                </a:solidFill>
              </a:rPr>
              <a:t> to finish wins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Reducers can start reducing as soon as they start to receive Map data</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Reduce worker sorts by intermediate keys to group all occurrences of same key</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MapReduce divides computers into 1 master  and N-1 workers; masters assigns MR tasks</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70</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
        <p:nvSpPr>
          <p:cNvPr id="13" name="Rectangle 12"/>
          <p:cNvSpPr/>
          <p:nvPr/>
        </p:nvSpPr>
        <p:spPr>
          <a:xfrm>
            <a:off x="977900" y="4238625"/>
            <a:ext cx="6870700" cy="90170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chemeClr val="bg1">
                    <a:lumMod val="75000"/>
                  </a:schemeClr>
                </a:solidFill>
              </a:rPr>
              <a:t>MapReduce</a:t>
            </a:r>
            <a:r>
              <a:rPr lang="en-US" dirty="0" smtClean="0">
                <a:solidFill>
                  <a:schemeClr val="bg1">
                    <a:lumMod val="75000"/>
                  </a:schemeClr>
                </a:solidFill>
              </a:rPr>
              <a:t> Examples</a:t>
            </a:r>
          </a:p>
          <a:p>
            <a:r>
              <a:rPr lang="en-US" dirty="0" err="1" smtClean="0">
                <a:solidFill>
                  <a:schemeClr val="bg1">
                    <a:lumMod val="75000"/>
                  </a:schemeClr>
                </a:solidFill>
              </a:rPr>
              <a:t>Administrivia</a:t>
            </a:r>
            <a:r>
              <a:rPr lang="en-US" dirty="0" smtClean="0">
                <a:solidFill>
                  <a:schemeClr val="bg1">
                    <a:lumMod val="75000"/>
                  </a:schemeClr>
                </a:solidFill>
              </a:rPr>
              <a:t> + 61C in the News + </a:t>
            </a:r>
            <a:br>
              <a:rPr lang="en-US" dirty="0" smtClean="0">
                <a:solidFill>
                  <a:schemeClr val="bg1">
                    <a:lumMod val="75000"/>
                  </a:schemeClr>
                </a:solidFill>
              </a:rPr>
            </a:br>
            <a:r>
              <a:rPr lang="en-US" dirty="0" smtClean="0">
                <a:solidFill>
                  <a:schemeClr val="bg1">
                    <a:lumMod val="75000"/>
                  </a:schemeClr>
                </a:solidFill>
              </a:rPr>
              <a:t>The secret to getting good grades at Berkeley</a:t>
            </a:r>
          </a:p>
          <a:p>
            <a:r>
              <a:rPr lang="en-US" dirty="0" err="1" smtClean="0">
                <a:solidFill>
                  <a:schemeClr val="bg1">
                    <a:lumMod val="75000"/>
                  </a:schemeClr>
                </a:solidFill>
              </a:rPr>
              <a:t>MapReduce</a:t>
            </a:r>
            <a:r>
              <a:rPr lang="en-US" dirty="0" smtClean="0">
                <a:solidFill>
                  <a:schemeClr val="bg1">
                    <a:lumMod val="75000"/>
                  </a:schemeClr>
                </a:solidFill>
              </a:rPr>
              <a:t> Execution</a:t>
            </a:r>
          </a:p>
          <a:p>
            <a:r>
              <a:rPr lang="en-US" dirty="0" smtClean="0"/>
              <a:t>Costs 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71</a:t>
            </a:fld>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a WSC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Unique to Warehouse-scale</a:t>
            </a:r>
          </a:p>
          <a:p>
            <a:pPr lvl="1"/>
            <a:r>
              <a:rPr lang="en-US" i="1" dirty="0" smtClean="0"/>
              <a:t>Ample parallelism</a:t>
            </a:r>
            <a:r>
              <a:rPr lang="en-US" dirty="0" smtClean="0"/>
              <a:t>: </a:t>
            </a:r>
          </a:p>
          <a:p>
            <a:pPr lvl="2"/>
            <a:r>
              <a:rPr lang="en-US" dirty="0" smtClean="0"/>
              <a:t>Batch apps: large number independent data sets with independent processing. Also known as </a:t>
            </a:r>
            <a:r>
              <a:rPr lang="en-US" i="1" dirty="0" smtClean="0"/>
              <a:t>Data-Level Parallelism</a:t>
            </a:r>
          </a:p>
          <a:p>
            <a:pPr lvl="1"/>
            <a:r>
              <a:rPr lang="en-US" i="1" dirty="0" smtClean="0"/>
              <a:t>Scale and its Opportunities/Problems</a:t>
            </a:r>
            <a:endParaRPr lang="en-US" dirty="0" smtClean="0"/>
          </a:p>
          <a:p>
            <a:pPr lvl="2"/>
            <a:r>
              <a:rPr lang="en-US" dirty="0" smtClean="0"/>
              <a:t>Relatively small number of these make design cost expensive and difficult to amortize</a:t>
            </a:r>
          </a:p>
          <a:p>
            <a:pPr lvl="2"/>
            <a:r>
              <a:rPr lang="en-US" dirty="0" smtClean="0"/>
              <a:t>But price breaks are possible from purchases of very large numbers of commodity servers</a:t>
            </a:r>
          </a:p>
          <a:p>
            <a:pPr lvl="2"/>
            <a:r>
              <a:rPr lang="en-US" dirty="0" smtClean="0"/>
              <a:t>Must also prepare for high component failures</a:t>
            </a:r>
          </a:p>
          <a:p>
            <a:pPr lvl="1"/>
            <a:r>
              <a:rPr lang="en-US" i="1" dirty="0" smtClean="0"/>
              <a:t>Operational Costs Count</a:t>
            </a:r>
            <a:r>
              <a:rPr lang="en-US" dirty="0" smtClean="0"/>
              <a:t>:</a:t>
            </a:r>
          </a:p>
          <a:p>
            <a:pPr lvl="2"/>
            <a:r>
              <a:rPr lang="en-US" dirty="0" smtClean="0"/>
              <a:t>Cost of equipment purchases &lt;&lt; cost of ownership</a:t>
            </a:r>
            <a:endParaRPr lang="en-US" dirty="0"/>
          </a:p>
        </p:txBody>
      </p:sp>
      <p:sp>
        <p:nvSpPr>
          <p:cNvPr id="4" name="Date Placeholder 3"/>
          <p:cNvSpPr>
            <a:spLocks noGrp="1"/>
          </p:cNvSpPr>
          <p:nvPr>
            <p:ph type="dt" sz="half" idx="10"/>
          </p:nvPr>
        </p:nvSpPr>
        <p:spPr/>
        <p:txBody>
          <a:bodyPr/>
          <a:lstStyle/>
          <a:p>
            <a:fld id="{AA212E08-0938-5341-B435-D7873A672851}"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loud Callout 45"/>
          <p:cNvSpPr/>
          <p:nvPr/>
        </p:nvSpPr>
        <p:spPr>
          <a:xfrm>
            <a:off x="6502401" y="1574800"/>
            <a:ext cx="2336800" cy="1134535"/>
          </a:xfrm>
          <a:prstGeom prst="cloudCallout">
            <a:avLst>
              <a:gd name="adj1" fmla="val -15748"/>
              <a:gd name="adj2" fmla="val 31514"/>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Internet</a:t>
            </a:r>
            <a:endParaRPr lang="en-US" sz="2400" dirty="0"/>
          </a:p>
        </p:txBody>
      </p:sp>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Server Provisioning</a:t>
            </a:r>
            <a:endParaRPr lang="en-US" dirty="0"/>
          </a:p>
        </p:txBody>
      </p:sp>
      <p:sp>
        <p:nvSpPr>
          <p:cNvPr id="4" name="Date Placeholder 3"/>
          <p:cNvSpPr>
            <a:spLocks noGrp="1"/>
          </p:cNvSpPr>
          <p:nvPr>
            <p:ph type="dt" sz="half" idx="10"/>
          </p:nvPr>
        </p:nvSpPr>
        <p:spPr/>
        <p:txBody>
          <a:bodyPr/>
          <a:lstStyle/>
          <a:p>
            <a:fld id="{030984BE-E0DC-5C4A-A257-4203A526D677}"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73</a:t>
            </a:fld>
            <a:endParaRPr lang="en-US"/>
          </a:p>
        </p:txBody>
      </p:sp>
      <p:graphicFrame>
        <p:nvGraphicFramePr>
          <p:cNvPr id="13" name="Table 12"/>
          <p:cNvGraphicFramePr>
            <a:graphicFrameLocks noGrp="1"/>
          </p:cNvGraphicFramePr>
          <p:nvPr/>
        </p:nvGraphicFramePr>
        <p:xfrm>
          <a:off x="275879" y="1614754"/>
          <a:ext cx="5645841" cy="4102624"/>
        </p:xfrm>
        <a:graphic>
          <a:graphicData uri="http://schemas.openxmlformats.org/drawingml/2006/table">
            <a:tbl>
              <a:tblPr/>
              <a:tblGrid>
                <a:gridCol w="3545940"/>
                <a:gridCol w="842475"/>
                <a:gridCol w="767030"/>
                <a:gridCol w="490396"/>
              </a:tblGrid>
              <a:tr h="254000">
                <a:tc>
                  <a:txBody>
                    <a:bodyPr/>
                    <a:lstStyle/>
                    <a:p>
                      <a:pPr algn="l" fontAlgn="b"/>
                      <a:r>
                        <a:rPr lang="en-US" sz="1600" b="0" i="0" u="none" strike="noStrike">
                          <a:latin typeface="Verdana"/>
                        </a:rPr>
                        <a:t>WSC Power Capacity</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8.00</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 Usage Effectiveness (PUE)</a:t>
                      </a: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1.45</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r"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Power Share </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0.67</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5.36</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Power/Cooling Infrastructure</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0.33</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2.64</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Measured Peak (W)</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145.00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Assume Average Pwr @ 0.8 Peak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a:latin typeface="Verdana"/>
                        </a:rPr>
                        <a:t>46207</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46000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 per Rack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Racks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Top of Rack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TOR Switch per L2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72</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 per L3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24.00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L3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3</a:t>
                      </a: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r>
            </a:tbl>
          </a:graphicData>
        </a:graphic>
      </p:graphicFrame>
      <p:sp>
        <p:nvSpPr>
          <p:cNvPr id="14" name="Rectangle 13"/>
          <p:cNvSpPr/>
          <p:nvPr/>
        </p:nvSpPr>
        <p:spPr>
          <a:xfrm>
            <a:off x="6434667" y="5333999"/>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50000"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34670" y="4876811"/>
            <a:ext cx="508000" cy="152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66934" y="5655734"/>
            <a:ext cx="850113" cy="369332"/>
          </a:xfrm>
          <a:prstGeom prst="rect">
            <a:avLst/>
          </a:prstGeom>
          <a:noFill/>
        </p:spPr>
        <p:txBody>
          <a:bodyPr wrap="none" rtlCol="0">
            <a:spAutoFit/>
          </a:bodyPr>
          <a:lstStyle/>
          <a:p>
            <a:r>
              <a:rPr lang="en-US" dirty="0" smtClean="0"/>
              <a:t>Rack …</a:t>
            </a:r>
            <a:endParaRPr lang="en-US" dirty="0"/>
          </a:p>
        </p:txBody>
      </p:sp>
      <p:sp>
        <p:nvSpPr>
          <p:cNvPr id="18" name="TextBox 17"/>
          <p:cNvSpPr txBox="1"/>
          <p:nvPr/>
        </p:nvSpPr>
        <p:spPr>
          <a:xfrm>
            <a:off x="7010400" y="5232400"/>
            <a:ext cx="787395" cy="369332"/>
          </a:xfrm>
          <a:prstGeom prst="rect">
            <a:avLst/>
          </a:prstGeom>
          <a:noFill/>
        </p:spPr>
        <p:txBody>
          <a:bodyPr wrap="none" rtlCol="0">
            <a:spAutoFit/>
          </a:bodyPr>
          <a:lstStyle/>
          <a:p>
            <a:r>
              <a:rPr lang="en-US" dirty="0" smtClean="0"/>
              <a:t>Server</a:t>
            </a:r>
            <a:endParaRPr lang="en-US" dirty="0"/>
          </a:p>
        </p:txBody>
      </p:sp>
      <p:sp>
        <p:nvSpPr>
          <p:cNvPr id="19" name="TextBox 18"/>
          <p:cNvSpPr txBox="1"/>
          <p:nvPr/>
        </p:nvSpPr>
        <p:spPr>
          <a:xfrm>
            <a:off x="7010401" y="4741335"/>
            <a:ext cx="1236486" cy="369332"/>
          </a:xfrm>
          <a:prstGeom prst="rect">
            <a:avLst/>
          </a:prstGeom>
          <a:noFill/>
        </p:spPr>
        <p:txBody>
          <a:bodyPr wrap="none" rtlCol="0">
            <a:spAutoFit/>
          </a:bodyPr>
          <a:lstStyle/>
          <a:p>
            <a:r>
              <a:rPr lang="en-US" dirty="0" smtClean="0"/>
              <a:t>TOR Switch</a:t>
            </a:r>
            <a:endParaRPr lang="en-US" dirty="0"/>
          </a:p>
        </p:txBody>
      </p:sp>
      <p:sp>
        <p:nvSpPr>
          <p:cNvPr id="20" name="Rectangle 19"/>
          <p:cNvSpPr/>
          <p:nvPr/>
        </p:nvSpPr>
        <p:spPr>
          <a:xfrm>
            <a:off x="6773338"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46263" y="2777065"/>
            <a:ext cx="1066405" cy="369332"/>
          </a:xfrm>
          <a:prstGeom prst="rect">
            <a:avLst/>
          </a:prstGeom>
          <a:noFill/>
        </p:spPr>
        <p:txBody>
          <a:bodyPr wrap="none" rtlCol="0">
            <a:spAutoFit/>
          </a:bodyPr>
          <a:lstStyle/>
          <a:p>
            <a:r>
              <a:rPr lang="en-US" dirty="0" smtClean="0"/>
              <a:t>L3 Switch</a:t>
            </a:r>
            <a:endParaRPr lang="en-US" dirty="0"/>
          </a:p>
        </p:txBody>
      </p:sp>
      <p:cxnSp>
        <p:nvCxnSpPr>
          <p:cNvPr id="23" name="Straight Connector 22"/>
          <p:cNvCxnSpPr>
            <a:stCxn id="20" idx="2"/>
            <a:endCxn id="15" idx="0"/>
          </p:cNvCxnSpPr>
          <p:nvPr/>
        </p:nvCxnSpPr>
        <p:spPr>
          <a:xfrm rot="5400000">
            <a:off x="6516795" y="4357793"/>
            <a:ext cx="606216" cy="262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0"/>
            <a:endCxn id="26" idx="2"/>
          </p:cNvCxnSpPr>
          <p:nvPr/>
        </p:nvCxnSpPr>
        <p:spPr>
          <a:xfrm rot="5400000" flipH="1" flipV="1">
            <a:off x="7227994" y="3646594"/>
            <a:ext cx="606216" cy="168487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195737"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73338"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146261" y="3759199"/>
            <a:ext cx="1066405" cy="646331"/>
          </a:xfrm>
          <a:prstGeom prst="rect">
            <a:avLst/>
          </a:prstGeom>
          <a:noFill/>
        </p:spPr>
        <p:txBody>
          <a:bodyPr wrap="none" rtlCol="0">
            <a:spAutoFit/>
          </a:bodyPr>
          <a:lstStyle/>
          <a:p>
            <a:pPr algn="ctr"/>
            <a:r>
              <a:rPr lang="en-US" dirty="0" smtClean="0"/>
              <a:t>L2 Switch</a:t>
            </a:r>
          </a:p>
          <a:p>
            <a:pPr algn="ctr"/>
            <a:r>
              <a:rPr lang="en-US" dirty="0" smtClean="0"/>
              <a:t>…</a:t>
            </a:r>
            <a:endParaRPr lang="en-US" dirty="0"/>
          </a:p>
        </p:txBody>
      </p:sp>
      <p:sp>
        <p:nvSpPr>
          <p:cNvPr id="30" name="Rectangle 29"/>
          <p:cNvSpPr/>
          <p:nvPr/>
        </p:nvSpPr>
        <p:spPr>
          <a:xfrm>
            <a:off x="8195737"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28" idx="2"/>
            <a:endCxn id="20" idx="0"/>
          </p:cNvCxnSpPr>
          <p:nvPr/>
        </p:nvCxnSpPr>
        <p:spPr>
          <a:xfrm rot="5400000">
            <a:off x="6664966" y="3473027"/>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43" idx="0"/>
          </p:cNvCxnSpPr>
          <p:nvPr/>
        </p:nvCxnSpPr>
        <p:spPr>
          <a:xfrm rot="16200000" flipH="1">
            <a:off x="8150861" y="4408598"/>
            <a:ext cx="606216" cy="160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0" idx="2"/>
            <a:endCxn id="43" idx="0"/>
          </p:cNvCxnSpPr>
          <p:nvPr/>
        </p:nvCxnSpPr>
        <p:spPr>
          <a:xfrm rot="16200000" flipH="1">
            <a:off x="7439661" y="3697398"/>
            <a:ext cx="606216" cy="1583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8087366" y="3456094"/>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26" idx="0"/>
          </p:cNvCxnSpPr>
          <p:nvPr/>
        </p:nvCxnSpPr>
        <p:spPr>
          <a:xfrm>
            <a:off x="6968073" y="3186855"/>
            <a:ext cx="1405465" cy="572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0" idx="0"/>
          </p:cNvCxnSpPr>
          <p:nvPr/>
        </p:nvCxnSpPr>
        <p:spPr>
          <a:xfrm rot="5400000" flipH="1" flipV="1">
            <a:off x="7401566" y="2770295"/>
            <a:ext cx="538479" cy="1439332"/>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8195733"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6886843" y="2484971"/>
            <a:ext cx="356394" cy="195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8139909" y="2494223"/>
            <a:ext cx="339461" cy="160079"/>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434670" y="5113873"/>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WSC</a:t>
            </a:r>
            <a:endParaRPr lang="en-US" dirty="0"/>
          </a:p>
        </p:txBody>
      </p:sp>
      <p:sp>
        <p:nvSpPr>
          <p:cNvPr id="3" name="Content Placeholder 2"/>
          <p:cNvSpPr>
            <a:spLocks noGrp="1"/>
          </p:cNvSpPr>
          <p:nvPr>
            <p:ph idx="1"/>
          </p:nvPr>
        </p:nvSpPr>
        <p:spPr/>
        <p:txBody>
          <a:bodyPr/>
          <a:lstStyle/>
          <a:p>
            <a:r>
              <a:rPr lang="en-US" dirty="0" smtClean="0"/>
              <a:t>US account practice separates purchase price and operational costs</a:t>
            </a:r>
          </a:p>
          <a:p>
            <a:r>
              <a:rPr lang="en-US" dirty="0" smtClean="0"/>
              <a:t>Capital Expenditure (CAPEX) is cost to buy equipment (e.g.. buy servers)</a:t>
            </a:r>
          </a:p>
          <a:p>
            <a:r>
              <a:rPr lang="en-US" dirty="0" smtClean="0"/>
              <a:t>Operational Expenditure (OPEX) is cost to run equipment (e.g., pay for electricity used)</a:t>
            </a:r>
            <a:endParaRPr lang="en-US" dirty="0"/>
          </a:p>
        </p:txBody>
      </p:sp>
      <p:sp>
        <p:nvSpPr>
          <p:cNvPr id="4" name="Date Placeholder 3"/>
          <p:cNvSpPr>
            <a:spLocks noGrp="1"/>
          </p:cNvSpPr>
          <p:nvPr>
            <p:ph type="dt" sz="half" idx="10"/>
          </p:nvPr>
        </p:nvSpPr>
        <p:spPr/>
        <p:txBody>
          <a:bodyPr/>
          <a:lstStyle/>
          <a:p>
            <a:fld id="{9D871069-6161-074E-9600-1C9FB978E1C5}"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74</a:t>
            </a:fld>
            <a:endParaRPr lang="en-US"/>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WSC Case Study</a:t>
            </a:r>
            <a:br>
              <a:rPr lang="en-US" smtClean="0"/>
            </a:br>
            <a:r>
              <a:rPr lang="en-US" smtClean="0"/>
              <a:t>Capital Expenditure (Capex)</a:t>
            </a:r>
            <a:endParaRPr lang="en-US" dirty="0"/>
          </a:p>
        </p:txBody>
      </p:sp>
      <p:sp>
        <p:nvSpPr>
          <p:cNvPr id="12" name="Content Placeholder 11"/>
          <p:cNvSpPr>
            <a:spLocks noGrp="1"/>
          </p:cNvSpPr>
          <p:nvPr>
            <p:ph idx="1"/>
          </p:nvPr>
        </p:nvSpPr>
        <p:spPr>
          <a:xfrm>
            <a:off x="457200" y="1608720"/>
            <a:ext cx="8229600" cy="643466"/>
          </a:xfrm>
        </p:spPr>
        <p:txBody>
          <a:bodyPr>
            <a:normAutofit fontScale="92500"/>
          </a:bodyPr>
          <a:lstStyle/>
          <a:p>
            <a:r>
              <a:rPr lang="en-US" dirty="0" smtClean="0"/>
              <a:t>Facility cost and total IT cost look about the same</a:t>
            </a:r>
            <a:endParaRPr lang="en-US" dirty="0"/>
          </a:p>
        </p:txBody>
      </p:sp>
      <p:sp>
        <p:nvSpPr>
          <p:cNvPr id="4" name="Date Placeholder 3"/>
          <p:cNvSpPr>
            <a:spLocks noGrp="1"/>
          </p:cNvSpPr>
          <p:nvPr>
            <p:ph type="dt" sz="half" idx="10"/>
          </p:nvPr>
        </p:nvSpPr>
        <p:spPr/>
        <p:txBody>
          <a:bodyPr/>
          <a:lstStyle/>
          <a:p>
            <a:fld id="{E88B8913-1146-9443-A88E-30EBF793BCD9}"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75</a:t>
            </a:fld>
            <a:endParaRPr lang="en-US"/>
          </a:p>
        </p:txBody>
      </p:sp>
      <p:graphicFrame>
        <p:nvGraphicFramePr>
          <p:cNvPr id="7" name="Table 6"/>
          <p:cNvGraphicFramePr>
            <a:graphicFrameLocks noGrp="1"/>
          </p:cNvGraphicFramePr>
          <p:nvPr/>
        </p:nvGraphicFramePr>
        <p:xfrm>
          <a:off x="643467" y="2244329"/>
          <a:ext cx="6040864" cy="1268760"/>
        </p:xfrm>
        <a:graphic>
          <a:graphicData uri="http://schemas.openxmlformats.org/drawingml/2006/table">
            <a:tbl>
              <a:tblPr/>
              <a:tblGrid>
                <a:gridCol w="4052539"/>
                <a:gridCol w="1988325"/>
              </a:tblGrid>
              <a:tr h="250283">
                <a:tc>
                  <a:txBody>
                    <a:bodyPr/>
                    <a:lstStyle/>
                    <a:p>
                      <a:pPr algn="l" fontAlgn="b"/>
                      <a:r>
                        <a:rPr lang="en-US" sz="2000" b="0" i="0" u="none" strike="noStrike">
                          <a:latin typeface="Verdana"/>
                        </a:rPr>
                        <a:t>Facility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$88,000,000 </a:t>
                      </a:r>
                    </a:p>
                  </a:txBody>
                  <a:tcPr marL="12390" marR="12390" marT="12390" marB="0" anchor="b">
                    <a:lnL>
                      <a:noFill/>
                    </a:lnL>
                    <a:lnR>
                      <a:noFill/>
                    </a:lnR>
                    <a:lnT>
                      <a:noFill/>
                    </a:lnT>
                    <a:lnB>
                      <a:noFill/>
                    </a:lnB>
                  </a:tcPr>
                </a:tc>
              </a:tr>
              <a:tr h="250283">
                <a:tc>
                  <a:txBody>
                    <a:bodyPr/>
                    <a:lstStyle/>
                    <a:p>
                      <a:pPr algn="l" fontAlgn="b"/>
                      <a:r>
                        <a:rPr lang="en-US" sz="2000" b="0" i="0" u="none" strike="noStrike">
                          <a:latin typeface="Verdana"/>
                        </a:rPr>
                        <a:t>Total Server Cost</a:t>
                      </a:r>
                    </a:p>
                  </a:txBody>
                  <a:tcPr marL="12390" marR="12390" marT="12390" marB="0" anchor="b">
                    <a:lnL>
                      <a:noFill/>
                    </a:lnL>
                    <a:lnR>
                      <a:noFill/>
                    </a:lnR>
                    <a:lnT>
                      <a:noFill/>
                    </a:lnT>
                    <a:lnB>
                      <a:noFill/>
                    </a:lnB>
                  </a:tcPr>
                </a:tc>
                <a:tc>
                  <a:txBody>
                    <a:bodyPr/>
                    <a:lstStyle/>
                    <a:p>
                      <a:pPr algn="r" fontAlgn="b"/>
                      <a:r>
                        <a:rPr lang="en-US" sz="2000" b="0" i="0" u="none" strike="noStrike">
                          <a:latin typeface="Verdana"/>
                        </a:rPr>
                        <a:t>$66,700,000 </a:t>
                      </a: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Network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12,810,000 </a:t>
                      </a:r>
                      <a:endParaRPr lang="en-US" sz="2000" b="0" i="0" u="none" strike="noStrike" dirty="0">
                        <a:latin typeface="Verdana"/>
                      </a:endParaRP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167,510,000 </a:t>
                      </a:r>
                      <a:endParaRPr lang="en-US" sz="2000" b="0" i="0" u="none" strike="noStrike" dirty="0">
                        <a:latin typeface="Verdana"/>
                      </a:endParaRPr>
                    </a:p>
                  </a:txBody>
                  <a:tcPr marL="12390" marR="12390" marT="12390" marB="0" anchor="b">
                    <a:lnL>
                      <a:noFill/>
                    </a:lnL>
                    <a:lnR>
                      <a:noFill/>
                    </a:lnR>
                    <a:lnT>
                      <a:noFill/>
                    </a:lnT>
                    <a:lnB>
                      <a:noFill/>
                    </a:lnB>
                  </a:tcPr>
                </a:tc>
              </a:tr>
            </a:tbl>
          </a:graphicData>
        </a:graphic>
      </p:graphicFrame>
      <p:sp>
        <p:nvSpPr>
          <p:cNvPr id="8" name="Content Placeholder 11"/>
          <p:cNvSpPr txBox="1">
            <a:spLocks/>
          </p:cNvSpPr>
          <p:nvPr/>
        </p:nvSpPr>
        <p:spPr>
          <a:xfrm>
            <a:off x="389467" y="4504320"/>
            <a:ext cx="8229600" cy="133768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a:t>
            </a:r>
            <a:r>
              <a:rPr kumimoji="0" lang="en-US" sz="3200" b="0" i="0" u="none" strike="noStrike" kern="1200" cap="none" spc="0" normalizeH="0" noProof="0" dirty="0" smtClean="0">
                <a:ln>
                  <a:noFill/>
                </a:ln>
                <a:solidFill>
                  <a:schemeClr val="tx1"/>
                </a:solidFill>
                <a:effectLst/>
                <a:uLnTx/>
                <a:uFillTx/>
                <a:latin typeface="+mn-lt"/>
                <a:ea typeface="+mn-ea"/>
                <a:cs typeface="+mn-cs"/>
              </a:rPr>
              <a:t> replace servers every 3 years, networking gear every 4 years, and facility every 10 years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WSC</a:t>
            </a:r>
            <a:endParaRPr lang="en-US" dirty="0"/>
          </a:p>
        </p:txBody>
      </p:sp>
      <p:sp>
        <p:nvSpPr>
          <p:cNvPr id="3" name="Content Placeholder 2"/>
          <p:cNvSpPr>
            <a:spLocks noGrp="1"/>
          </p:cNvSpPr>
          <p:nvPr>
            <p:ph idx="1"/>
          </p:nvPr>
        </p:nvSpPr>
        <p:spPr/>
        <p:txBody>
          <a:bodyPr/>
          <a:lstStyle/>
          <a:p>
            <a:r>
              <a:rPr lang="en-US" dirty="0" smtClean="0"/>
              <a:t>US account practice allow converting Capital Expenditure (CAPEX) into Operational Expenditure (OPEX) by amortizing costs over time period</a:t>
            </a:r>
          </a:p>
          <a:p>
            <a:pPr lvl="1"/>
            <a:r>
              <a:rPr lang="en-US" dirty="0" smtClean="0"/>
              <a:t>Servers 3 years </a:t>
            </a:r>
          </a:p>
          <a:p>
            <a:pPr lvl="1"/>
            <a:r>
              <a:rPr lang="en-US" dirty="0" smtClean="0"/>
              <a:t>Networking gear 4 years</a:t>
            </a:r>
          </a:p>
          <a:p>
            <a:pPr lvl="1"/>
            <a:r>
              <a:rPr lang="en-US" dirty="0" smtClean="0"/>
              <a:t>Facility 10 years</a:t>
            </a:r>
          </a:p>
          <a:p>
            <a:endParaRPr lang="en-US" dirty="0" smtClean="0"/>
          </a:p>
          <a:p>
            <a:pPr lvl="1"/>
            <a:endParaRPr lang="en-US" dirty="0"/>
          </a:p>
        </p:txBody>
      </p:sp>
      <p:sp>
        <p:nvSpPr>
          <p:cNvPr id="4" name="Date Placeholder 3"/>
          <p:cNvSpPr>
            <a:spLocks noGrp="1"/>
          </p:cNvSpPr>
          <p:nvPr>
            <p:ph type="dt" sz="half" idx="10"/>
          </p:nvPr>
        </p:nvSpPr>
        <p:spPr/>
        <p:txBody>
          <a:bodyPr/>
          <a:lstStyle/>
          <a:p>
            <a:fld id="{ADE2AEA5-18F4-B94C-AEB1-0ECF27380692}"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4" name="Date Placeholder 3"/>
          <p:cNvSpPr>
            <a:spLocks noGrp="1"/>
          </p:cNvSpPr>
          <p:nvPr>
            <p:ph type="dt" sz="half" idx="10"/>
          </p:nvPr>
        </p:nvSpPr>
        <p:spPr/>
        <p:txBody>
          <a:bodyPr/>
          <a:lstStyle/>
          <a:p>
            <a:fld id="{3B539D58-B313-DC43-AA2A-65F390D1A469}"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77</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
        <p:nvSpPr>
          <p:cNvPr id="18" name="Content Placeholder 17"/>
          <p:cNvSpPr>
            <a:spLocks noGrp="1"/>
          </p:cNvSpPr>
          <p:nvPr>
            <p:ph idx="1"/>
          </p:nvPr>
        </p:nvSpPr>
        <p:spPr>
          <a:xfrm>
            <a:off x="457199" y="4673600"/>
            <a:ext cx="8449733" cy="1676400"/>
          </a:xfrm>
        </p:spPr>
        <p:txBody>
          <a:bodyPr>
            <a:normAutofit fontScale="92500" lnSpcReduction="10000"/>
          </a:bodyPr>
          <a:lstStyle/>
          <a:p>
            <a:pPr marL="342900" lvl="1" indent="-342900">
              <a:buFont typeface="Arial"/>
              <a:buChar char="•"/>
            </a:pPr>
            <a:r>
              <a:rPr lang="en-US" dirty="0" smtClean="0"/>
              <a:t>Monthly Power costs</a:t>
            </a:r>
          </a:p>
          <a:p>
            <a:pPr marL="742950" lvl="2" indent="-342900"/>
            <a:r>
              <a:rPr lang="en-US" dirty="0" smtClean="0"/>
              <a:t>$475k for electricity</a:t>
            </a:r>
          </a:p>
          <a:p>
            <a:pPr marL="742950" lvl="2" indent="-342900"/>
            <a:r>
              <a:rPr lang="en-US" dirty="0" smtClean="0"/>
              <a:t>$625k + $140k to amortize facility power distribution and cooling</a:t>
            </a:r>
          </a:p>
          <a:p>
            <a:pPr marL="742950" lvl="2" indent="-342900"/>
            <a:r>
              <a:rPr lang="en-US" dirty="0" smtClean="0"/>
              <a:t>60% is amortized power distribution and cooling</a:t>
            </a:r>
          </a:p>
          <a:p>
            <a:pPr marL="342900" lvl="1" indent="-342900">
              <a:buFont typeface="Arial"/>
              <a:buChar char="•"/>
            </a:pPr>
            <a:endParaRPr lang="en-US" dirty="0" smtClean="0"/>
          </a:p>
          <a:p>
            <a:pPr>
              <a:buNone/>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does a watt cost in a WSC?</a:t>
            </a:r>
            <a:endParaRPr lang="en-US" dirty="0"/>
          </a:p>
        </p:txBody>
      </p:sp>
      <p:sp>
        <p:nvSpPr>
          <p:cNvPr id="3" name="Content Placeholder 2"/>
          <p:cNvSpPr>
            <a:spLocks noGrp="1"/>
          </p:cNvSpPr>
          <p:nvPr>
            <p:ph idx="1"/>
          </p:nvPr>
        </p:nvSpPr>
        <p:spPr/>
        <p:txBody>
          <a:bodyPr>
            <a:normAutofit lnSpcReduction="10000"/>
          </a:bodyPr>
          <a:lstStyle/>
          <a:p>
            <a:r>
              <a:rPr lang="en-US" dirty="0" smtClean="0"/>
              <a:t>8 MW facility</a:t>
            </a:r>
          </a:p>
          <a:p>
            <a:r>
              <a:rPr lang="en-US" dirty="0" smtClean="0"/>
              <a:t>Amortized facility, including power distribution and cooling is $625k + $140k = $765k</a:t>
            </a:r>
          </a:p>
          <a:p>
            <a:r>
              <a:rPr lang="en-US" dirty="0" smtClean="0"/>
              <a:t>Monthly Power Usage = $475k</a:t>
            </a:r>
          </a:p>
          <a:p>
            <a:r>
              <a:rPr lang="en-US" dirty="0" smtClean="0"/>
              <a:t>Watt-Year = ($765k+$475k)*12/8M = $1.86 or about $2 per year</a:t>
            </a:r>
          </a:p>
          <a:p>
            <a:r>
              <a:rPr lang="en-US" dirty="0" smtClean="0"/>
              <a:t>To save a watt, if spend more than $2 a year, lose money</a:t>
            </a:r>
            <a:endParaRPr lang="en-US" dirty="0"/>
          </a:p>
        </p:txBody>
      </p:sp>
      <p:sp>
        <p:nvSpPr>
          <p:cNvPr id="4" name="Date Placeholder 3"/>
          <p:cNvSpPr>
            <a:spLocks noGrp="1"/>
          </p:cNvSpPr>
          <p:nvPr>
            <p:ph type="dt" sz="half" idx="10"/>
          </p:nvPr>
        </p:nvSpPr>
        <p:spPr/>
        <p:txBody>
          <a:bodyPr/>
          <a:lstStyle/>
          <a:p>
            <a:fld id="{8FB534D2-C86F-5A4C-A950-6F3CB055C133}"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78</a:t>
            </a:fld>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The dominant operational monthly cost is</a:t>
            </a:r>
            <a:br>
              <a:rPr lang="en-US" sz="2800" dirty="0" smtClean="0">
                <a:solidFill>
                  <a:srgbClr val="408000"/>
                </a:solidFill>
              </a:rPr>
            </a:br>
            <a:r>
              <a:rPr lang="en-US" sz="2800" dirty="0" smtClean="0">
                <a:solidFill>
                  <a:srgbClr val="408000"/>
                </a:solidFill>
              </a:rPr>
              <a:t>the electric bill.</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 dominant operational monthly cost is</a:t>
            </a:r>
            <a:br>
              <a:rPr lang="en-US" sz="2800" dirty="0" smtClean="0">
                <a:solidFill>
                  <a:srgbClr val="FF66A0"/>
                </a:solidFill>
              </a:rPr>
            </a:br>
            <a:r>
              <a:rPr lang="en-US" sz="2800" dirty="0" smtClean="0">
                <a:solidFill>
                  <a:srgbClr val="FF66A0"/>
                </a:solidFill>
              </a:rPr>
              <a:t>facility replacement.</a:t>
            </a:r>
          </a:p>
        </p:txBody>
      </p:sp>
      <p:grpSp>
        <p:nvGrpSpPr>
          <p:cNvPr id="2" name="Group 10"/>
          <p:cNvGrpSpPr>
            <a:grpSpLocks/>
          </p:cNvGrpSpPr>
          <p:nvPr/>
        </p:nvGrpSpPr>
        <p:grpSpPr bwMode="auto">
          <a:xfrm>
            <a:off x="960438" y="2325689"/>
            <a:ext cx="7116762" cy="954107"/>
            <a:chOff x="960651" y="1743729"/>
            <a:chExt cx="7116549" cy="715593"/>
          </a:xfrm>
        </p:grpSpPr>
        <p:sp>
          <p:nvSpPr>
            <p:cNvPr id="53259" name="TextBox 2"/>
            <p:cNvSpPr txBox="1">
              <a:spLocks noChangeArrowheads="1"/>
            </p:cNvSpPr>
            <p:nvPr/>
          </p:nvSpPr>
          <p:spPr bwMode="auto">
            <a:xfrm>
              <a:off x="1371600" y="1743729"/>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The dominant operational monthly cost is server replacement.</a:t>
              </a: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79</a:t>
            </a:fld>
            <a:endParaRPr lang="en-US" dirty="0" smtClean="0"/>
          </a:p>
        </p:txBody>
      </p:sp>
      <p:sp>
        <p:nvSpPr>
          <p:cNvPr id="53258" name="TextBox 12"/>
          <p:cNvSpPr txBox="1">
            <a:spLocks noChangeArrowheads="1"/>
          </p:cNvSpPr>
          <p:nvPr/>
        </p:nvSpPr>
        <p:spPr bwMode="auto">
          <a:xfrm>
            <a:off x="685799" y="482600"/>
            <a:ext cx="6087534"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Which statement is TRUE about</a:t>
            </a:r>
            <a:br>
              <a:rPr lang="en-US" sz="2800" dirty="0" smtClean="0">
                <a:solidFill>
                  <a:srgbClr val="000000"/>
                </a:solidFill>
              </a:rPr>
            </a:br>
            <a:r>
              <a:rPr lang="en-US" sz="2800" dirty="0" smtClean="0">
                <a:solidFill>
                  <a:srgbClr val="000000"/>
                </a:solidFill>
              </a:rPr>
              <a:t>Warehouse Scale Computer economics?</a:t>
            </a:r>
          </a:p>
        </p:txBody>
      </p:sp>
      <p:sp>
        <p:nvSpPr>
          <p:cNvPr id="12" name="TextBox 4"/>
          <p:cNvSpPr txBox="1">
            <a:spLocks noChangeArrowheads="1"/>
          </p:cNvSpPr>
          <p:nvPr/>
        </p:nvSpPr>
        <p:spPr bwMode="auto">
          <a:xfrm>
            <a:off x="1405870" y="511914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FF00"/>
                </a:solidFill>
                <a:effectLst>
                  <a:outerShdw blurRad="50800" dist="38100" dir="2700000" algn="tl" rotWithShape="0">
                    <a:srgbClr val="000000">
                      <a:alpha val="43000"/>
                    </a:srgbClr>
                  </a:outerShdw>
                </a:effectLst>
              </a:rPr>
              <a:t>The dominant operational monthly cost is</a:t>
            </a:r>
            <a:br>
              <a:rPr lang="en-US" sz="2800" dirty="0" smtClean="0">
                <a:solidFill>
                  <a:srgbClr val="FFFF00"/>
                </a:solidFill>
                <a:effectLst>
                  <a:outerShdw blurRad="50800" dist="38100" dir="2700000" algn="tl" rotWithShape="0">
                    <a:srgbClr val="000000">
                      <a:alpha val="43000"/>
                    </a:srgbClr>
                  </a:outerShdw>
                </a:effectLst>
              </a:rPr>
            </a:br>
            <a:r>
              <a:rPr lang="en-US" sz="2800" dirty="0" smtClean="0">
                <a:solidFill>
                  <a:srgbClr val="FFFF00"/>
                </a:solidFill>
                <a:effectLst>
                  <a:outerShdw blurRad="50800" dist="38100" dir="2700000" algn="tl" rotWithShape="0">
                    <a:srgbClr val="000000">
                      <a:alpha val="43000"/>
                    </a:srgbClr>
                  </a:outerShdw>
                </a:effectLst>
              </a:rPr>
              <a:t>operator salaries.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smtClean="0"/>
              <a:t>Programming Languages</a:t>
            </a:r>
            <a:endParaRPr lang="en-US" sz="1800" dirty="0" smtClean="0"/>
          </a:p>
        </p:txBody>
      </p:sp>
      <p:sp>
        <p:nvSpPr>
          <p:cNvPr id="44" name="Date Placeholder 43"/>
          <p:cNvSpPr>
            <a:spLocks noGrp="1"/>
          </p:cNvSpPr>
          <p:nvPr>
            <p:ph type="dt" sz="half" idx="10"/>
          </p:nvPr>
        </p:nvSpPr>
        <p:spPr/>
        <p:txBody>
          <a:bodyPr/>
          <a:lstStyle/>
          <a:p>
            <a:fld id="{628DA911-9704-D043-B5FF-68F2150DBAB8}" type="datetime1">
              <a:rPr lang="en-US" smtClean="0"/>
              <a:pPr/>
              <a:t>9/3/13</a:t>
            </a:fld>
            <a:endParaRPr lang="en-US"/>
          </a:p>
        </p:txBody>
      </p:sp>
      <p:sp>
        <p:nvSpPr>
          <p:cNvPr id="46" name="Footer Placeholder 45"/>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8</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00603"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12325" y="23391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79912"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5" name="Group 64"/>
          <p:cNvGrpSpPr/>
          <p:nvPr/>
        </p:nvGrpSpPr>
        <p:grpSpPr>
          <a:xfrm>
            <a:off x="0" y="982133"/>
            <a:ext cx="8111067" cy="4470813"/>
            <a:chOff x="0" y="982133"/>
            <a:chExt cx="8111067" cy="4470813"/>
          </a:xfrm>
        </p:grpSpPr>
        <p:grpSp>
          <p:nvGrpSpPr>
            <p:cNvPr id="63" name="Group 62"/>
            <p:cNvGrpSpPr/>
            <p:nvPr/>
          </p:nvGrpSpPr>
          <p:grpSpPr>
            <a:xfrm>
              <a:off x="0" y="1354667"/>
              <a:ext cx="8111067" cy="4098279"/>
              <a:chOff x="0" y="1354667"/>
              <a:chExt cx="8111067" cy="4098279"/>
            </a:xfrm>
          </p:grpSpPr>
          <p:sp>
            <p:nvSpPr>
              <p:cNvPr id="60" name="Rectangle 59"/>
              <p:cNvSpPr/>
              <p:nvPr/>
            </p:nvSpPr>
            <p:spPr>
              <a:xfrm>
                <a:off x="3996267" y="1354667"/>
                <a:ext cx="4114800" cy="1693333"/>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0" y="1473199"/>
                <a:ext cx="3285067" cy="930507"/>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0" y="4470401"/>
                <a:ext cx="3285067" cy="982545"/>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63"/>
            <p:cNvSpPr txBox="1"/>
            <p:nvPr/>
          </p:nvSpPr>
          <p:spPr>
            <a:xfrm>
              <a:off x="0" y="982133"/>
              <a:ext cx="1623762" cy="369332"/>
            </a:xfrm>
            <a:prstGeom prst="rect">
              <a:avLst/>
            </a:prstGeom>
            <a:noFill/>
          </p:spPr>
          <p:txBody>
            <a:bodyPr wrap="none" rtlCol="0">
              <a:spAutoFit/>
            </a:bodyPr>
            <a:lstStyle/>
            <a:p>
              <a:r>
                <a:rPr lang="en-US" dirty="0" smtClean="0">
                  <a:solidFill>
                    <a:srgbClr val="FF0000"/>
                  </a:solidFill>
                </a:rPr>
                <a:t>Today’s Lecture</a:t>
              </a:r>
              <a:endParaRPr lang="en-US" dirty="0">
                <a:solidFill>
                  <a:srgbClr val="FF0000"/>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21" name="Content Placeholder 20"/>
          <p:cNvSpPr>
            <a:spLocks noGrp="1"/>
          </p:cNvSpPr>
          <p:nvPr>
            <p:ph idx="1"/>
          </p:nvPr>
        </p:nvSpPr>
        <p:spPr>
          <a:xfrm>
            <a:off x="457200" y="4639723"/>
            <a:ext cx="8229600" cy="1828799"/>
          </a:xfrm>
        </p:spPr>
        <p:txBody>
          <a:bodyPr>
            <a:normAutofit fontScale="92500" lnSpcReduction="20000"/>
          </a:bodyPr>
          <a:lstStyle/>
          <a:p>
            <a:r>
              <a:rPr lang="en-US" dirty="0" smtClean="0"/>
              <a:t>$</a:t>
            </a:r>
            <a:r>
              <a:rPr lang="en-US" dirty="0" smtClean="0"/>
              <a:t>3.6M</a:t>
            </a:r>
            <a:r>
              <a:rPr lang="en-US" dirty="0" smtClean="0"/>
              <a:t>/46000 servers = ~$80 per month per server in revenue to break even</a:t>
            </a:r>
          </a:p>
          <a:p>
            <a:r>
              <a:rPr lang="en-US" dirty="0" smtClean="0"/>
              <a:t>~$80/720 hours per month = $0.11 per hour</a:t>
            </a:r>
          </a:p>
          <a:p>
            <a:r>
              <a:rPr lang="en-US" dirty="0" smtClean="0"/>
              <a:t>So how does Amazon EC2 make money???</a:t>
            </a:r>
            <a:endParaRPr lang="en-US" dirty="0"/>
          </a:p>
        </p:txBody>
      </p:sp>
      <p:sp>
        <p:nvSpPr>
          <p:cNvPr id="4" name="Date Placeholder 3"/>
          <p:cNvSpPr>
            <a:spLocks noGrp="1"/>
          </p:cNvSpPr>
          <p:nvPr>
            <p:ph type="dt" sz="half" idx="10"/>
          </p:nvPr>
        </p:nvSpPr>
        <p:spPr/>
        <p:txBody>
          <a:bodyPr/>
          <a:lstStyle/>
          <a:p>
            <a:fld id="{591CAA64-E664-E640-BB77-6FA2ABC03111}"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80</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January 2012 AWS Instances &amp; Prices</a:t>
            </a:r>
            <a:endParaRPr lang="en-US" dirty="0"/>
          </a:p>
        </p:txBody>
      </p:sp>
      <p:sp>
        <p:nvSpPr>
          <p:cNvPr id="3" name="Content Placeholder 2"/>
          <p:cNvSpPr>
            <a:spLocks noGrp="1"/>
          </p:cNvSpPr>
          <p:nvPr>
            <p:ph idx="1"/>
          </p:nvPr>
        </p:nvSpPr>
        <p:spPr>
          <a:xfrm>
            <a:off x="254000" y="4948232"/>
            <a:ext cx="8889999" cy="1130831"/>
          </a:xfrm>
        </p:spPr>
        <p:txBody>
          <a:bodyPr>
            <a:noAutofit/>
          </a:bodyPr>
          <a:lstStyle/>
          <a:p>
            <a:r>
              <a:rPr lang="en-US" sz="2800" dirty="0" smtClean="0"/>
              <a:t>Closest computer in WSC example is Standard Extra Large</a:t>
            </a:r>
          </a:p>
          <a:p>
            <a:r>
              <a:rPr lang="en-US" sz="2800" dirty="0" smtClean="0"/>
              <a:t>@$0.11/hr, Amazon EC2 can make money!</a:t>
            </a:r>
          </a:p>
          <a:p>
            <a:pPr lvl="1"/>
            <a:r>
              <a:rPr lang="en-US" sz="2400" dirty="0" smtClean="0"/>
              <a:t>even if used only 50% of time</a:t>
            </a:r>
          </a:p>
        </p:txBody>
      </p:sp>
      <p:sp>
        <p:nvSpPr>
          <p:cNvPr id="4" name="Date Placeholder 3"/>
          <p:cNvSpPr>
            <a:spLocks noGrp="1"/>
          </p:cNvSpPr>
          <p:nvPr>
            <p:ph type="dt" sz="half" idx="10"/>
          </p:nvPr>
        </p:nvSpPr>
        <p:spPr/>
        <p:txBody>
          <a:bodyPr/>
          <a:lstStyle/>
          <a:p>
            <a:fld id="{10F740BF-CBBF-8547-8FE2-C367781FC180}" type="datetime1">
              <a:rPr lang="en-US" smtClean="0"/>
              <a:pPr/>
              <a:t>9/3/13</a:t>
            </a:fld>
            <a:endParaRPr lang="en-US" dirty="0"/>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81</a:t>
            </a:fld>
            <a:endParaRPr lang="en-US" dirty="0"/>
          </a:p>
        </p:txBody>
      </p:sp>
      <p:graphicFrame>
        <p:nvGraphicFramePr>
          <p:cNvPr id="7" name="Content Placeholder 6"/>
          <p:cNvGraphicFramePr>
            <a:graphicFrameLocks/>
          </p:cNvGraphicFramePr>
          <p:nvPr/>
        </p:nvGraphicFramePr>
        <p:xfrm>
          <a:off x="4" y="1473203"/>
          <a:ext cx="9143996" cy="340983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$0.085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$0.340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$0.500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5.9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1.200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14.1</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a:t>
                      </a:r>
                      <a:r>
                        <a:rPr lang="en-US" sz="1600" b="0" i="0" u="none" strike="noStrike" dirty="0" smtClean="0">
                          <a:solidFill>
                            <a:schemeClr val="tx1"/>
                          </a:solidFill>
                          <a:latin typeface="Verdana"/>
                        </a:rPr>
                        <a:t>2.400 </a:t>
                      </a:r>
                      <a:endParaRPr lang="en-US" sz="16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chemeClr val="tx1"/>
                          </a:solidFill>
                          <a:latin typeface="Verdana"/>
                        </a:rPr>
                        <a:t>28.2</a:t>
                      </a:r>
                      <a:endParaRPr lang="en-US" sz="18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$0.170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0000"/>
                          </a:solidFill>
                          <a:latin typeface="Verdana"/>
                        </a:rPr>
                        <a:t>Cluster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a:t>
                      </a:r>
                      <a:r>
                        <a:rPr lang="en-US" sz="1600" b="0" i="0" u="none" strike="noStrike" dirty="0" smtClean="0">
                          <a:solidFill>
                            <a:srgbClr val="000000"/>
                          </a:solidFill>
                          <a:latin typeface="Verdana"/>
                        </a:rPr>
                        <a:t>1.300 </a:t>
                      </a:r>
                      <a:endParaRPr lang="en-US" sz="16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15.3</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33.5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16</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2.09</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23.0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0"/>
            <a:ext cx="869822" cy="344994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10046" y="2896202"/>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August 2013 AWS Instances &amp; Prices</a:t>
            </a:r>
            <a:endParaRPr lang="en-US" dirty="0"/>
          </a:p>
        </p:txBody>
      </p:sp>
      <p:sp>
        <p:nvSpPr>
          <p:cNvPr id="3" name="Content Placeholder 2"/>
          <p:cNvSpPr>
            <a:spLocks noGrp="1"/>
          </p:cNvSpPr>
          <p:nvPr>
            <p:ph idx="1"/>
          </p:nvPr>
        </p:nvSpPr>
        <p:spPr>
          <a:xfrm>
            <a:off x="254000" y="4948232"/>
            <a:ext cx="8889999" cy="1608143"/>
          </a:xfrm>
        </p:spPr>
        <p:txBody>
          <a:bodyPr>
            <a:normAutofit fontScale="77500" lnSpcReduction="20000"/>
          </a:bodyPr>
          <a:lstStyle/>
          <a:p>
            <a:r>
              <a:rPr lang="en-US" sz="2800" dirty="0" smtClean="0"/>
              <a:t>Closest computer in WSC example is Standard Extra Large</a:t>
            </a:r>
          </a:p>
          <a:p>
            <a:r>
              <a:rPr lang="en-US" sz="2800" dirty="0" smtClean="0"/>
              <a:t>@$0.11/hr, Amazon EC2 can make money!</a:t>
            </a:r>
          </a:p>
          <a:p>
            <a:pPr lvl="1"/>
            <a:r>
              <a:rPr lang="en-US" sz="2400" dirty="0" smtClean="0"/>
              <a:t>even if used only 50% of time</a:t>
            </a:r>
          </a:p>
          <a:p>
            <a:pPr lvl="1"/>
            <a:r>
              <a:rPr lang="en-US" sz="2400" dirty="0"/>
              <a:t>See </a:t>
            </a:r>
            <a:r>
              <a:rPr lang="en-US" sz="2400" dirty="0">
                <a:hlinkClick r:id="rId2"/>
              </a:rPr>
              <a:t>http://aws.amazon.com/ec2/</a:t>
            </a:r>
            <a:r>
              <a:rPr lang="en-US" sz="2400" dirty="0" smtClean="0">
                <a:hlinkClick r:id="rId2"/>
              </a:rPr>
              <a:t>pricing</a:t>
            </a:r>
            <a:r>
              <a:rPr lang="en-US" sz="2400" dirty="0" smtClean="0"/>
              <a:t> and </a:t>
            </a:r>
            <a:r>
              <a:rPr lang="en-US" sz="2400" dirty="0" smtClean="0">
                <a:hlinkClick r:id="rId3"/>
              </a:rPr>
              <a:t>http</a:t>
            </a:r>
            <a:r>
              <a:rPr lang="en-US" sz="2400" dirty="0">
                <a:hlinkClick r:id="rId3"/>
              </a:rPr>
              <a:t>://docs.aws.amazon.com/AWSEC2/latest/UserGuide/instance-</a:t>
            </a:r>
            <a:r>
              <a:rPr lang="en-US" sz="2400" dirty="0" smtClean="0">
                <a:hlinkClick r:id="rId3"/>
              </a:rPr>
              <a:t>types.html</a:t>
            </a:r>
            <a:r>
              <a:rPr lang="en-US" sz="2400" dirty="0" smtClean="0"/>
              <a:t> </a:t>
            </a:r>
          </a:p>
        </p:txBody>
      </p:sp>
      <p:sp>
        <p:nvSpPr>
          <p:cNvPr id="4" name="Date Placeholder 3"/>
          <p:cNvSpPr>
            <a:spLocks noGrp="1"/>
          </p:cNvSpPr>
          <p:nvPr>
            <p:ph type="dt" sz="half" idx="10"/>
          </p:nvPr>
        </p:nvSpPr>
        <p:spPr/>
        <p:txBody>
          <a:bodyPr/>
          <a:lstStyle/>
          <a:p>
            <a:fld id="{10F740BF-CBBF-8547-8FE2-C367781FC180}" type="datetime1">
              <a:rPr lang="en-US" smtClean="0"/>
              <a:pPr/>
              <a:t>9/3/13</a:t>
            </a:fld>
            <a:endParaRPr lang="en-US" dirty="0"/>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82</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1757455250"/>
              </p:ext>
            </p:extLst>
          </p:nvPr>
        </p:nvGraphicFramePr>
        <p:xfrm>
          <a:off x="4" y="1473203"/>
          <a:ext cx="9143996" cy="340983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a:t>
                      </a:r>
                      <a:r>
                        <a:rPr lang="en-US" sz="1600" b="0" i="0" u="none" strike="noStrike" dirty="0" smtClean="0">
                          <a:solidFill>
                            <a:srgbClr val="008000"/>
                          </a:solidFill>
                          <a:latin typeface="Verdana"/>
                        </a:rPr>
                        <a:t>0.065 </a:t>
                      </a:r>
                      <a:endParaRPr lang="en-US" sz="1600" b="0" i="0" u="none" strike="noStrike" dirty="0">
                        <a:solidFill>
                          <a:srgbClr val="008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8000"/>
                          </a:solidFill>
                          <a:latin typeface="Verdana"/>
                        </a:rPr>
                        <a:t>1.7</a:t>
                      </a:r>
                      <a:endParaRPr lang="en-US" sz="1600" b="0" i="0" u="none" strike="noStrike" dirty="0">
                        <a:solidFill>
                          <a:srgbClr val="008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0.260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latin typeface="Verdana"/>
                        </a:rPr>
                        <a:t>840</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a:t>
                      </a:r>
                      <a:r>
                        <a:rPr lang="en-US" sz="1600" b="0" i="0" u="none" strike="noStrike" dirty="0" smtClean="0">
                          <a:solidFill>
                            <a:srgbClr val="FF0000"/>
                          </a:solidFill>
                          <a:latin typeface="Verdana"/>
                        </a:rPr>
                        <a:t>0.520 </a:t>
                      </a:r>
                      <a:endParaRPr lang="en-US" sz="1600" b="0" i="0" u="none" strike="noStrike" dirty="0">
                        <a:solidFill>
                          <a:srgbClr val="FF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FF0000"/>
                          </a:solidFill>
                          <a:latin typeface="Verdana"/>
                        </a:rPr>
                        <a:t>8.0</a:t>
                      </a:r>
                      <a:endParaRPr lang="en-US" sz="1800" b="0" i="0" u="none" strike="noStrike" dirty="0">
                        <a:solidFill>
                          <a:srgbClr val="FF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FF0000"/>
                          </a:solidFill>
                          <a:latin typeface="Verdana"/>
                        </a:rPr>
                        <a:t>1680</a:t>
                      </a:r>
                      <a:endParaRPr lang="en-US" sz="1600" b="0" i="0" u="none" strike="noStrike" dirty="0">
                        <a:solidFill>
                          <a:srgbClr val="FF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0.460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7.1</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latin typeface="Verdana"/>
                        </a:rPr>
                        <a:t>$0.920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14.2</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chemeClr val="tx1"/>
                          </a:solidFill>
                          <a:latin typeface="Verdana"/>
                        </a:rPr>
                        <a:t>$1.840 </a:t>
                      </a:r>
                      <a:endParaRPr lang="en-US" sz="16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chemeClr val="tx1"/>
                          </a:solidFill>
                          <a:latin typeface="Verdana"/>
                        </a:rPr>
                        <a:t>28.3</a:t>
                      </a:r>
                      <a:endParaRPr lang="en-US" sz="18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0.165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2.5</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0.660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10.2</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smtClean="0">
                          <a:solidFill>
                            <a:srgbClr val="000000"/>
                          </a:solidFill>
                          <a:latin typeface="Verdana"/>
                        </a:rPr>
                        <a:t>XXXXXXXXXXXXXXX</a:t>
                      </a:r>
                      <a:endParaRPr lang="en-US" sz="1200" b="0" i="0" u="none" strike="noStrike" dirty="0">
                        <a:solidFill>
                          <a:srgbClr val="000000"/>
                        </a:solidFill>
                        <a:latin typeface="Verdana"/>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smtClean="0">
                          <a:solidFill>
                            <a:srgbClr val="000000"/>
                          </a:solidFill>
                          <a:latin typeface="Verdana"/>
                        </a:rPr>
                        <a:t>$X</a:t>
                      </a:r>
                      <a:endParaRPr lang="en-US" sz="16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15.3</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33.5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16</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2.09</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23.0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0"/>
            <a:ext cx="869822" cy="344994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36781" y="2869464"/>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85083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smtClean="0"/>
              <a:t>in Conclusion, …</a:t>
            </a:r>
            <a:endParaRPr lang="en-US" dirty="0"/>
          </a:p>
        </p:txBody>
      </p:sp>
      <p:sp>
        <p:nvSpPr>
          <p:cNvPr id="3" name="Content Placeholder 2"/>
          <p:cNvSpPr>
            <a:spLocks noGrp="1"/>
          </p:cNvSpPr>
          <p:nvPr>
            <p:ph idx="1"/>
          </p:nvPr>
        </p:nvSpPr>
        <p:spPr>
          <a:xfrm>
            <a:off x="474133" y="1346200"/>
            <a:ext cx="8229600" cy="5156200"/>
          </a:xfrm>
        </p:spPr>
        <p:txBody>
          <a:bodyPr>
            <a:normAutofit fontScale="85000" lnSpcReduction="20000"/>
          </a:bodyPr>
          <a:lstStyle/>
          <a:p>
            <a:r>
              <a:rPr lang="en-US" dirty="0" smtClean="0"/>
              <a:t>Request-Level Parallelism</a:t>
            </a:r>
          </a:p>
          <a:p>
            <a:pPr lvl="1"/>
            <a:r>
              <a:rPr lang="en-US" dirty="0" smtClean="0"/>
              <a:t>High request volume, each largely independent of other </a:t>
            </a:r>
          </a:p>
          <a:p>
            <a:pPr lvl="1"/>
            <a:r>
              <a:rPr lang="en-US" dirty="0" smtClean="0"/>
              <a:t>Use replication for better request throughput, availability</a:t>
            </a:r>
          </a:p>
          <a:p>
            <a:r>
              <a:rPr lang="en-US" dirty="0" smtClean="0"/>
              <a:t>MapReduce Data Parallelism</a:t>
            </a:r>
          </a:p>
          <a:p>
            <a:pPr lvl="1"/>
            <a:r>
              <a:rPr lang="en-US" dirty="0" smtClean="0">
                <a:solidFill>
                  <a:srgbClr val="0000FF"/>
                </a:solidFill>
              </a:rPr>
              <a:t>Map</a:t>
            </a:r>
            <a:r>
              <a:rPr lang="en-US" dirty="0" smtClean="0"/>
              <a:t>: Divide large data set into pieces for independent parallel processing</a:t>
            </a:r>
          </a:p>
          <a:p>
            <a:pPr lvl="1"/>
            <a:r>
              <a:rPr lang="en-US" dirty="0" smtClean="0">
                <a:solidFill>
                  <a:srgbClr val="0000FF"/>
                </a:solidFill>
              </a:rPr>
              <a:t>Reduce</a:t>
            </a:r>
            <a:r>
              <a:rPr lang="en-US" dirty="0" smtClean="0"/>
              <a:t>: Combine and process intermediate results to obtain final result </a:t>
            </a:r>
          </a:p>
          <a:p>
            <a:r>
              <a:rPr lang="en-US" dirty="0" smtClean="0"/>
              <a:t>WSC </a:t>
            </a:r>
            <a:r>
              <a:rPr lang="en-US" dirty="0" err="1" smtClean="0"/>
              <a:t>CapEx</a:t>
            </a:r>
            <a:r>
              <a:rPr lang="en-US" dirty="0" smtClean="0"/>
              <a:t> vs. </a:t>
            </a:r>
            <a:r>
              <a:rPr lang="en-US" dirty="0" err="1" smtClean="0"/>
              <a:t>OpEx</a:t>
            </a:r>
            <a:endParaRPr lang="en-US" dirty="0" smtClean="0"/>
          </a:p>
          <a:p>
            <a:pPr lvl="1"/>
            <a:r>
              <a:rPr lang="en-US" dirty="0" smtClean="0"/>
              <a:t>Economies of scale mean WSC can sell computing as a utility</a:t>
            </a:r>
          </a:p>
          <a:p>
            <a:pPr lvl="1"/>
            <a:r>
              <a:rPr lang="en-US" dirty="0" smtClean="0"/>
              <a:t>Servers dominate cost</a:t>
            </a:r>
          </a:p>
          <a:p>
            <a:pPr lvl="1"/>
            <a:r>
              <a:rPr lang="en-US" dirty="0" smtClean="0"/>
              <a:t>Spend more on power distribution and cooling infrastructure than on monthly electricity costs</a:t>
            </a:r>
          </a:p>
          <a:p>
            <a:endParaRPr lang="en-US" dirty="0"/>
          </a:p>
        </p:txBody>
      </p:sp>
      <p:sp>
        <p:nvSpPr>
          <p:cNvPr id="4" name="Date Placeholder 3"/>
          <p:cNvSpPr>
            <a:spLocks noGrp="1"/>
          </p:cNvSpPr>
          <p:nvPr>
            <p:ph type="dt" sz="half" idx="10"/>
          </p:nvPr>
        </p:nvSpPr>
        <p:spPr/>
        <p:txBody>
          <a:bodyPr/>
          <a:lstStyle/>
          <a:p>
            <a:fld id="{EA68D370-2EE5-454D-8288-1E84F92D1727}"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83</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Request Level Parallelism</a:t>
            </a:r>
          </a:p>
          <a:p>
            <a:r>
              <a:rPr lang="en-US" dirty="0" err="1" smtClean="0"/>
              <a:t>MapReduce</a:t>
            </a:r>
            <a:r>
              <a:rPr lang="en-US" dirty="0" smtClean="0"/>
              <a:t> Examples</a:t>
            </a:r>
          </a:p>
          <a:p>
            <a:r>
              <a:rPr lang="en-US" dirty="0" err="1" smtClean="0"/>
              <a:t>Administrivia</a:t>
            </a:r>
            <a:r>
              <a:rPr lang="en-US" dirty="0" smtClean="0"/>
              <a:t> + 61C in the News + </a:t>
            </a:r>
            <a:br>
              <a:rPr lang="en-US" dirty="0" smtClean="0"/>
            </a:br>
            <a:r>
              <a:rPr lang="en-US" dirty="0" smtClean="0"/>
              <a:t>The secret to getting good grades at Berkeley</a:t>
            </a:r>
          </a:p>
          <a:p>
            <a:r>
              <a:rPr lang="en-US" dirty="0" err="1" smtClean="0"/>
              <a:t>MapReduce</a:t>
            </a:r>
            <a:r>
              <a:rPr lang="en-US" dirty="0" smtClean="0"/>
              <a:t> Execution</a:t>
            </a:r>
          </a:p>
          <a:p>
            <a:r>
              <a:rPr lang="en-US" dirty="0" smtClean="0"/>
              <a:t>Costs 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9/3/13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23710</TotalTime>
  <Words>6324</Words>
  <Application>Microsoft Macintosh PowerPoint</Application>
  <PresentationFormat>On-screen Show (4:3)</PresentationFormat>
  <Paragraphs>1275</Paragraphs>
  <Slides>83</Slides>
  <Notes>44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Office Theme</vt:lpstr>
      <vt:lpstr>Image</vt:lpstr>
      <vt:lpstr>CS 61C:  Great Ideas in Computer Architecture (Machine Structures)  Map Reduce</vt:lpstr>
      <vt:lpstr>PUE Revisited</vt:lpstr>
      <vt:lpstr>Energy Proportionality</vt:lpstr>
      <vt:lpstr>Energy Proportional Computing</vt:lpstr>
      <vt:lpstr>Energy Proportionality</vt:lpstr>
      <vt:lpstr>PowerPoint Presentation</vt:lpstr>
      <vt:lpstr>PowerPoint Presentation</vt:lpstr>
      <vt:lpstr>New-School Machine Structures (It’s a bit more complicated!)</vt:lpstr>
      <vt:lpstr>Agenda</vt:lpstr>
      <vt:lpstr>Agenda</vt:lpstr>
      <vt:lpstr>Request-Level Parallelism (RLP)</vt:lpstr>
      <vt:lpstr>Google Query-Serving Architecture</vt:lpstr>
      <vt:lpstr>Anatomy of a Web Search</vt:lpstr>
      <vt:lpstr>Anatomy of a Web Search</vt:lpstr>
      <vt:lpstr>PowerPoint Presentation</vt:lpstr>
      <vt:lpstr>Anatomy of a Web Search</vt:lpstr>
      <vt:lpstr>PowerPoint Presentation</vt:lpstr>
      <vt:lpstr>PowerPoint Presentation</vt:lpstr>
      <vt:lpstr>Agenda</vt:lpstr>
      <vt:lpstr>Data-Level Parallelism (DLP)</vt:lpstr>
      <vt:lpstr>Problem Trying To Solve</vt:lpstr>
      <vt:lpstr>MapReduce Solution</vt:lpstr>
      <vt:lpstr>Data-Parallel “Divide and Conquer” (MapReduce Processing)</vt:lpstr>
      <vt:lpstr>MapReduce Execution</vt:lpstr>
      <vt:lpstr>Google Uses MapReduce For …</vt:lpstr>
      <vt:lpstr>MapReduce Popularity at Google</vt:lpstr>
      <vt:lpstr>What if Ran Google Workload on EC2?</vt:lpstr>
      <vt:lpstr>PowerPoint Presentation</vt:lpstr>
      <vt:lpstr>PowerPoint Presentation</vt:lpstr>
      <vt:lpstr>Agenda</vt:lpstr>
      <vt:lpstr>Administrivia</vt:lpstr>
      <vt:lpstr>The Secret to Getting Good Grades</vt:lpstr>
      <vt:lpstr>CS 61c in the News</vt:lpstr>
      <vt:lpstr>MapReduce Processing Example: Count Word Occurrences</vt:lpstr>
      <vt:lpstr>Another Example: Word Index  (How Often Does a Word Appear?)</vt:lpstr>
      <vt:lpstr>The Combiner (Optional)</vt:lpstr>
      <vt:lpstr>Our Final Execution Sequence</vt:lpstr>
      <vt:lpstr>MapReduce Processing Example: Count Word Occurrences</vt:lpstr>
      <vt:lpstr>Another Example: Word Index  (How Often Does a Word Appear?)</vt:lpstr>
      <vt:lpstr>Types</vt:lpstr>
      <vt:lpstr>Execution Setup</vt:lpstr>
      <vt:lpstr>PowerPoint Presentation</vt:lpstr>
      <vt:lpstr>MapReduce Processing</vt:lpstr>
      <vt:lpstr>MapReduce Processing</vt:lpstr>
      <vt:lpstr>MapReduce Processing</vt:lpstr>
      <vt:lpstr>MapReduce Processing</vt:lpstr>
      <vt:lpstr>MapReduce Processing</vt:lpstr>
      <vt:lpstr>MapReduce Processing</vt:lpstr>
      <vt:lpstr>MapReduce Processing</vt:lpstr>
      <vt:lpstr>Master Data Structures</vt:lpstr>
      <vt:lpstr>Agenda</vt:lpstr>
      <vt:lpstr>MapReduce Processing Time Line</vt:lpstr>
      <vt:lpstr>Show MapReduce Job Running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MapReduce Failure Handling</vt:lpstr>
      <vt:lpstr>MapReduce Redundant Execution</vt:lpstr>
      <vt:lpstr>Impact on Execution of Restart, Failure for 10B record Sort using 1800 servers </vt:lpstr>
      <vt:lpstr>MapReduce Locality Optimization during Scheduling</vt:lpstr>
      <vt:lpstr>PowerPoint Presentation</vt:lpstr>
      <vt:lpstr>PowerPoint Presentation</vt:lpstr>
      <vt:lpstr>Agenda</vt:lpstr>
      <vt:lpstr>Design Goals of a WSC</vt:lpstr>
      <vt:lpstr>WSC Case Study Server Provisioning</vt:lpstr>
      <vt:lpstr>Cost of WSC</vt:lpstr>
      <vt:lpstr>WSC Case Study Capital Expenditure (Capex)</vt:lpstr>
      <vt:lpstr>Cost of WSC</vt:lpstr>
      <vt:lpstr>WSC Case Study Operational Expense (Opex)</vt:lpstr>
      <vt:lpstr>How much does a watt cost in a WSC?</vt:lpstr>
      <vt:lpstr>PowerPoint Presentation</vt:lpstr>
      <vt:lpstr>WSC Case Study Operational Expense (Opex)</vt:lpstr>
      <vt:lpstr>January 2012 AWS Instances &amp; Prices</vt:lpstr>
      <vt:lpstr>August 2013 AWS Instances &amp; Prices</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146</cp:revision>
  <cp:lastPrinted>2013-09-03T15:26:36Z</cp:lastPrinted>
  <dcterms:created xsi:type="dcterms:W3CDTF">2012-08-27T23:42:17Z</dcterms:created>
  <dcterms:modified xsi:type="dcterms:W3CDTF">2013-09-03T22:02:20Z</dcterms:modified>
</cp:coreProperties>
</file>