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embeddings/oleObject1.bin" ContentType="application/vnd.openxmlformats-officedocument.oleObject"/>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2.bin" ContentType="application/vnd.openxmlformats-officedocument.oleObject"/>
  <Override PartName="/ppt/notesSlides/notesSlide4.xml" ContentType="application/vnd.openxmlformats-officedocument.presentationml.notesSlide+xml"/>
  <Override PartName="/ppt/embeddings/oleObject3.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3"/>
  </p:notesMasterIdLst>
  <p:handoutMasterIdLst>
    <p:handoutMasterId r:id="rId74"/>
  </p:handoutMasterIdLst>
  <p:sldIdLst>
    <p:sldId id="378" r:id="rId2"/>
    <p:sldId id="273" r:id="rId3"/>
    <p:sldId id="434" r:id="rId4"/>
    <p:sldId id="435" r:id="rId5"/>
    <p:sldId id="437" r:id="rId6"/>
    <p:sldId id="443" r:id="rId7"/>
    <p:sldId id="445" r:id="rId8"/>
    <p:sldId id="441" r:id="rId9"/>
    <p:sldId id="442" r:id="rId10"/>
    <p:sldId id="446" r:id="rId11"/>
    <p:sldId id="379" r:id="rId12"/>
    <p:sldId id="333" r:id="rId13"/>
    <p:sldId id="404" r:id="rId14"/>
    <p:sldId id="405" r:id="rId15"/>
    <p:sldId id="313" r:id="rId16"/>
    <p:sldId id="406" r:id="rId17"/>
    <p:sldId id="407" r:id="rId18"/>
    <p:sldId id="366" r:id="rId19"/>
    <p:sldId id="408" r:id="rId20"/>
    <p:sldId id="360" r:id="rId21"/>
    <p:sldId id="382" r:id="rId22"/>
    <p:sldId id="409" r:id="rId23"/>
    <p:sldId id="337" r:id="rId24"/>
    <p:sldId id="338" r:id="rId25"/>
    <p:sldId id="367" r:id="rId26"/>
    <p:sldId id="410" r:id="rId27"/>
    <p:sldId id="411" r:id="rId28"/>
    <p:sldId id="412" r:id="rId29"/>
    <p:sldId id="381" r:id="rId30"/>
    <p:sldId id="447" r:id="rId31"/>
    <p:sldId id="454" r:id="rId32"/>
    <p:sldId id="413" r:id="rId33"/>
    <p:sldId id="453" r:id="rId34"/>
    <p:sldId id="395" r:id="rId35"/>
    <p:sldId id="414" r:id="rId36"/>
    <p:sldId id="365" r:id="rId37"/>
    <p:sldId id="383" r:id="rId38"/>
    <p:sldId id="415" r:id="rId39"/>
    <p:sldId id="416" r:id="rId40"/>
    <p:sldId id="318" r:id="rId41"/>
    <p:sldId id="417" r:id="rId42"/>
    <p:sldId id="418" r:id="rId43"/>
    <p:sldId id="419" r:id="rId44"/>
    <p:sldId id="401" r:id="rId45"/>
    <p:sldId id="449" r:id="rId46"/>
    <p:sldId id="448" r:id="rId47"/>
    <p:sldId id="319" r:id="rId48"/>
    <p:sldId id="320" r:id="rId49"/>
    <p:sldId id="398" r:id="rId50"/>
    <p:sldId id="420" r:id="rId51"/>
    <p:sldId id="421" r:id="rId52"/>
    <p:sldId id="422" r:id="rId53"/>
    <p:sldId id="423" r:id="rId54"/>
    <p:sldId id="424" r:id="rId55"/>
    <p:sldId id="425" r:id="rId56"/>
    <p:sldId id="426" r:id="rId57"/>
    <p:sldId id="348" r:id="rId58"/>
    <p:sldId id="361" r:id="rId59"/>
    <p:sldId id="396" r:id="rId60"/>
    <p:sldId id="397" r:id="rId61"/>
    <p:sldId id="427" r:id="rId62"/>
    <p:sldId id="428" r:id="rId63"/>
    <p:sldId id="429" r:id="rId64"/>
    <p:sldId id="430" r:id="rId65"/>
    <p:sldId id="431" r:id="rId66"/>
    <p:sldId id="432" r:id="rId67"/>
    <p:sldId id="433" r:id="rId68"/>
    <p:sldId id="400" r:id="rId69"/>
    <p:sldId id="385" r:id="rId70"/>
    <p:sldId id="312" r:id="rId71"/>
    <p:sldId id="328" r:id="rId7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Patterson" initials="DP"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3800" autoAdjust="0"/>
    <p:restoredTop sz="80100" autoAdjust="0"/>
  </p:normalViewPr>
  <p:slideViewPr>
    <p:cSldViewPr snapToGrid="0">
      <p:cViewPr varScale="1">
        <p:scale>
          <a:sx n="78" d="100"/>
          <a:sy n="78" d="100"/>
        </p:scale>
        <p:origin x="-960" y="-10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423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notesMaster" Target="notesMasters/notesMaster1.xml"/><Relationship Id="rId74" Type="http://schemas.openxmlformats.org/officeDocument/2006/relationships/handoutMaster" Target="handoutMasters/handoutMaster1.xml"/><Relationship Id="rId75" Type="http://schemas.openxmlformats.org/officeDocument/2006/relationships/printerSettings" Target="printerSettings/printerSettings1.bin"/><Relationship Id="rId76" Type="http://schemas.openxmlformats.org/officeDocument/2006/relationships/commentAuthors" Target="commentAuthors.xml"/><Relationship Id="rId77" Type="http://schemas.openxmlformats.org/officeDocument/2006/relationships/presProps" Target="presProps.xml"/><Relationship Id="rId78" Type="http://schemas.openxmlformats.org/officeDocument/2006/relationships/viewProps" Target="viewProps.xml"/><Relationship Id="rId79" Type="http://schemas.openxmlformats.org/officeDocument/2006/relationships/theme" Target="theme/theme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9/5/13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a:p>
        </p:txBody>
      </p:sp>
    </p:spTree>
    <p:extLst>
      <p:ext uri="{BB962C8B-B14F-4D97-AF65-F5344CB8AC3E}">
        <p14:creationId xmlns:p14="http://schemas.microsoft.com/office/powerpoint/2010/main" val="27338698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9/5/13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a:p>
        </p:txBody>
      </p:sp>
    </p:spTree>
    <p:extLst>
      <p:ext uri="{BB962C8B-B14F-4D97-AF65-F5344CB8AC3E}">
        <p14:creationId xmlns:p14="http://schemas.microsoft.com/office/powerpoint/2010/main" val="9706748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dirty="0" smtClean="0">
                <a:latin typeface="Arial" pitchFamily="1" charset="0"/>
                <a:ea typeface="ＭＳ Ｐゴシック" pitchFamily="1" charset="-128"/>
                <a:cs typeface="ＭＳ Ｐゴシック" pitchFamily="1" charset="-128"/>
              </a:rPr>
              <a:t>VertLeftWhiteCheck1</a:t>
            </a:r>
          </a:p>
          <a:p>
            <a:endParaRPr lang="en-US" dirty="0" smtClean="0">
              <a:latin typeface="Arial" pitchFamily="1" charset="0"/>
              <a:ea typeface="ＭＳ Ｐゴシック" pitchFamily="1" charset="-128"/>
              <a:cs typeface="ＭＳ Ｐゴシック" pitchFamily="1" charset="-128"/>
            </a:endParaRPr>
          </a:p>
          <a:p>
            <a:r>
              <a:rPr lang="en-US" dirty="0" smtClean="0">
                <a:latin typeface="Arial" pitchFamily="1" charset="0"/>
                <a:ea typeface="ＭＳ Ｐゴシック" pitchFamily="1" charset="-128"/>
                <a:cs typeface="ＭＳ Ｐゴシック" pitchFamily="1" charset="-128"/>
              </a:rPr>
              <a:t>No</a:t>
            </a: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8</a:t>
            </a:fld>
            <a:endParaRPr lang="en-US"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 The actual size of integer types varies by implementation. The only guarantee is that the long long is not smaller than long, which is not smaller than int, which is not smaller than short. Also, int should be the integer type that the target processor is most efficient working with. This allows great flexibility: for example, all types can be 64-bit.</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p:sp>
      <p:sp>
        <p:nvSpPr>
          <p:cNvPr id="26627"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p:sp>
      <p:sp>
        <p:nvSpPr>
          <p:cNvPr id="28675"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p:sp>
      <p:sp>
        <p:nvSpPr>
          <p:cNvPr id="30723"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dirty="0" smtClean="0">
                <a:latin typeface="Arial" pitchFamily="1" charset="0"/>
                <a:ea typeface="ＭＳ Ｐゴシック" pitchFamily="1" charset="-128"/>
                <a:cs typeface="ＭＳ Ｐゴシック" pitchFamily="1" charset="-128"/>
              </a:rPr>
              <a:t>VertLeftWhiteCheck1</a:t>
            </a:r>
          </a:p>
          <a:p>
            <a:endParaRPr lang="en-US" dirty="0" smtClean="0">
              <a:latin typeface="Arial" pitchFamily="1" charset="0"/>
              <a:ea typeface="ＭＳ Ｐゴシック" pitchFamily="1" charset="-128"/>
              <a:cs typeface="ＭＳ Ｐゴシック" pitchFamily="1" charset="-128"/>
            </a:endParaRPr>
          </a:p>
          <a:p>
            <a:r>
              <a:rPr lang="en-US" dirty="0" smtClean="0">
                <a:latin typeface="Arial" pitchFamily="1" charset="0"/>
                <a:ea typeface="ＭＳ Ｐゴシック" pitchFamily="1" charset="-128"/>
                <a:cs typeface="ＭＳ Ｐゴシック" pitchFamily="1" charset="-128"/>
              </a:rPr>
              <a:t>A is wrong:</a:t>
            </a:r>
            <a:r>
              <a:rPr lang="en-US" baseline="0" dirty="0" smtClean="0">
                <a:latin typeface="Arial" pitchFamily="1" charset="0"/>
                <a:ea typeface="ＭＳ Ｐゴシック" pitchFamily="1" charset="-128"/>
                <a:cs typeface="ＭＳ Ｐゴシック" pitchFamily="1" charset="-128"/>
              </a:rPr>
              <a:t> short, int, long are 16, 32, 64 signed integers, but they could all be 64 bits in C</a:t>
            </a:r>
            <a:endParaRPr lang="en-US" dirty="0" smtClean="0">
              <a:latin typeface="Arial" pitchFamily="1" charset="0"/>
              <a:ea typeface="ＭＳ Ｐゴシック" pitchFamily="1" charset="-128"/>
              <a:cs typeface="ＭＳ Ｐゴシック" pitchFamily="1" charset="-128"/>
            </a:endParaRPr>
          </a:p>
          <a:p>
            <a:r>
              <a:rPr lang="en-US" dirty="0" smtClean="0">
                <a:latin typeface="Arial" pitchFamily="1" charset="0"/>
                <a:ea typeface="ＭＳ Ｐゴシック" pitchFamily="1" charset="-128"/>
                <a:cs typeface="ＭＳ Ｐゴシック" pitchFamily="1" charset="-128"/>
              </a:rPr>
              <a:t>B is wrong. Java</a:t>
            </a:r>
            <a:r>
              <a:rPr lang="en-US" baseline="0" dirty="0" smtClean="0">
                <a:latin typeface="Arial" pitchFamily="1" charset="0"/>
                <a:ea typeface="ＭＳ Ｐゴシック" pitchFamily="1" charset="-128"/>
                <a:cs typeface="ＭＳ Ｐゴシック" pitchFamily="1" charset="-128"/>
              </a:rPr>
              <a:t> has </a:t>
            </a:r>
            <a:r>
              <a:rPr lang="en-US" baseline="0" dirty="0" err="1" smtClean="0">
                <a:latin typeface="Arial" pitchFamily="1" charset="0"/>
                <a:ea typeface="ＭＳ Ｐゴシック" pitchFamily="1" charset="-128"/>
                <a:cs typeface="ＭＳ Ｐゴシック" pitchFamily="1" charset="-128"/>
              </a:rPr>
              <a:t>boolean</a:t>
            </a:r>
            <a:r>
              <a:rPr lang="en-US" baseline="0" dirty="0" smtClean="0">
                <a:latin typeface="Arial" pitchFamily="1" charset="0"/>
                <a:ea typeface="ＭＳ Ｐゴシック" pitchFamily="1" charset="-128"/>
                <a:cs typeface="ＭＳ Ｐゴシック" pitchFamily="1" charset="-128"/>
              </a:rPr>
              <a:t>, byte; C has long long, </a:t>
            </a:r>
            <a:r>
              <a:rPr lang="en-US" baseline="0" dirty="0" err="1" smtClean="0">
                <a:latin typeface="Arial" pitchFamily="1" charset="0"/>
                <a:ea typeface="ＭＳ Ｐゴシック" pitchFamily="1" charset="-128"/>
                <a:cs typeface="ＭＳ Ｐゴシック" pitchFamily="1" charset="-128"/>
              </a:rPr>
              <a:t>unisigned</a:t>
            </a:r>
            <a:r>
              <a:rPr lang="en-US" baseline="0" dirty="0" smtClean="0">
                <a:latin typeface="Arial" pitchFamily="1" charset="0"/>
                <a:ea typeface="ＭＳ Ｐゴシック" pitchFamily="1" charset="-128"/>
                <a:cs typeface="ＭＳ Ｐゴシック" pitchFamily="1" charset="-128"/>
              </a:rPr>
              <a:t> int</a:t>
            </a:r>
          </a:p>
          <a:p>
            <a:r>
              <a:rPr lang="en-US" baseline="0" dirty="0" smtClean="0">
                <a:latin typeface="Arial" pitchFamily="1" charset="0"/>
                <a:ea typeface="ＭＳ Ｐゴシック" pitchFamily="1" charset="-128"/>
                <a:cs typeface="ＭＳ Ｐゴシック" pitchFamily="1" charset="-128"/>
              </a:rPr>
              <a:t>C is wrong; Java uses JIT; also, still compile to produce byte codes</a:t>
            </a:r>
            <a:endParaRPr lang="en-US" dirty="0" smtClean="0">
              <a:latin typeface="Arial" pitchFamily="1" charset="0"/>
              <a:ea typeface="ＭＳ Ｐゴシック" pitchFamily="1" charset="-128"/>
              <a:cs typeface="ＭＳ Ｐゴシック" pitchFamily="1" charset="-128"/>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29</a:t>
            </a:fld>
            <a:endParaRPr lang="en-US" smtClean="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dirty="0" smtClean="0">
                <a:latin typeface="Arial" pitchFamily="1" charset="0"/>
                <a:ea typeface="ＭＳ Ｐゴシック" pitchFamily="1" charset="-128"/>
                <a:cs typeface="ＭＳ Ｐゴシック" pitchFamily="1" charset="-128"/>
              </a:rPr>
              <a:t>VertLeftWhiteCheck1</a:t>
            </a:r>
          </a:p>
          <a:p>
            <a:endParaRPr lang="en-US" dirty="0" smtClean="0">
              <a:latin typeface="Arial" pitchFamily="1" charset="0"/>
              <a:ea typeface="ＭＳ Ｐゴシック" pitchFamily="1" charset="-128"/>
              <a:cs typeface="ＭＳ Ｐゴシック" pitchFamily="1" charset="-128"/>
            </a:endParaRPr>
          </a:p>
          <a:p>
            <a:r>
              <a:rPr lang="en-US" dirty="0" smtClean="0">
                <a:latin typeface="Arial" pitchFamily="1" charset="0"/>
                <a:ea typeface="ＭＳ Ｐゴシック" pitchFamily="1" charset="-128"/>
                <a:cs typeface="ＭＳ Ｐゴシック" pitchFamily="1" charset="-128"/>
              </a:rPr>
              <a:t>A is wrong:</a:t>
            </a:r>
            <a:r>
              <a:rPr lang="en-US" baseline="0" dirty="0" smtClean="0">
                <a:latin typeface="Arial" pitchFamily="1" charset="0"/>
                <a:ea typeface="ＭＳ Ｐゴシック" pitchFamily="1" charset="-128"/>
                <a:cs typeface="ＭＳ Ｐゴシック" pitchFamily="1" charset="-128"/>
              </a:rPr>
              <a:t> short, int, long are 16, 32, 64 signed integers, but they could all be 64 bits in C</a:t>
            </a:r>
            <a:endParaRPr lang="en-US" dirty="0" smtClean="0">
              <a:latin typeface="Arial" pitchFamily="1" charset="0"/>
              <a:ea typeface="ＭＳ Ｐゴシック" pitchFamily="1" charset="-128"/>
              <a:cs typeface="ＭＳ Ｐゴシック" pitchFamily="1" charset="-128"/>
            </a:endParaRPr>
          </a:p>
          <a:p>
            <a:r>
              <a:rPr lang="en-US" dirty="0" smtClean="0">
                <a:latin typeface="Arial" pitchFamily="1" charset="0"/>
                <a:ea typeface="ＭＳ Ｐゴシック" pitchFamily="1" charset="-128"/>
                <a:cs typeface="ＭＳ Ｐゴシック" pitchFamily="1" charset="-128"/>
              </a:rPr>
              <a:t>B is wrong. Java</a:t>
            </a:r>
            <a:r>
              <a:rPr lang="en-US" baseline="0" dirty="0" smtClean="0">
                <a:latin typeface="Arial" pitchFamily="1" charset="0"/>
                <a:ea typeface="ＭＳ Ｐゴシック" pitchFamily="1" charset="-128"/>
                <a:cs typeface="ＭＳ Ｐゴシック" pitchFamily="1" charset="-128"/>
              </a:rPr>
              <a:t> has </a:t>
            </a:r>
            <a:r>
              <a:rPr lang="en-US" baseline="0" dirty="0" err="1" smtClean="0">
                <a:latin typeface="Arial" pitchFamily="1" charset="0"/>
                <a:ea typeface="ＭＳ Ｐゴシック" pitchFamily="1" charset="-128"/>
                <a:cs typeface="ＭＳ Ｐゴシック" pitchFamily="1" charset="-128"/>
              </a:rPr>
              <a:t>boolean</a:t>
            </a:r>
            <a:r>
              <a:rPr lang="en-US" baseline="0" dirty="0" smtClean="0">
                <a:latin typeface="Arial" pitchFamily="1" charset="0"/>
                <a:ea typeface="ＭＳ Ｐゴシック" pitchFamily="1" charset="-128"/>
                <a:cs typeface="ＭＳ Ｐゴシック" pitchFamily="1" charset="-128"/>
              </a:rPr>
              <a:t>, byte; C has long long, </a:t>
            </a:r>
            <a:r>
              <a:rPr lang="en-US" baseline="0" dirty="0" err="1" smtClean="0">
                <a:latin typeface="Arial" pitchFamily="1" charset="0"/>
                <a:ea typeface="ＭＳ Ｐゴシック" pitchFamily="1" charset="-128"/>
                <a:cs typeface="ＭＳ Ｐゴシック" pitchFamily="1" charset="-128"/>
              </a:rPr>
              <a:t>unisigned</a:t>
            </a:r>
            <a:r>
              <a:rPr lang="en-US" baseline="0" dirty="0" smtClean="0">
                <a:latin typeface="Arial" pitchFamily="1" charset="0"/>
                <a:ea typeface="ＭＳ Ｐゴシック" pitchFamily="1" charset="-128"/>
                <a:cs typeface="ＭＳ Ｐゴシック" pitchFamily="1" charset="-128"/>
              </a:rPr>
              <a:t> int</a:t>
            </a:r>
          </a:p>
          <a:p>
            <a:r>
              <a:rPr lang="en-US" baseline="0" dirty="0" smtClean="0">
                <a:latin typeface="Arial" pitchFamily="1" charset="0"/>
                <a:ea typeface="ＭＳ Ｐゴシック" pitchFamily="1" charset="-128"/>
                <a:cs typeface="ＭＳ Ｐゴシック" pitchFamily="1" charset="-128"/>
              </a:rPr>
              <a:t>C is wrong; Java uses JIT; also, still compile to produce byte codes</a:t>
            </a:r>
            <a:endParaRPr lang="en-US" dirty="0" smtClean="0">
              <a:latin typeface="Arial" pitchFamily="1" charset="0"/>
              <a:ea typeface="ＭＳ Ｐゴシック" pitchFamily="1" charset="-128"/>
              <a:cs typeface="ＭＳ Ｐゴシック" pitchFamily="1" charset="-128"/>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30</a:t>
            </a:fld>
            <a:endParaRPr lang="en-US"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p:sp>
      <p:sp>
        <p:nvSpPr>
          <p:cNvPr id="32771"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p:sp>
      <p:sp>
        <p:nvSpPr>
          <p:cNvPr id="34819"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p:sp>
      <p:sp>
        <p:nvSpPr>
          <p:cNvPr id="63491"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p:sp>
      <p:sp>
        <p:nvSpPr>
          <p:cNvPr id="63491"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dirty="0" smtClean="0">
                <a:latin typeface="Arial" pitchFamily="1" charset="0"/>
                <a:ea typeface="ＭＳ Ｐゴシック" pitchFamily="1" charset="-128"/>
                <a:cs typeface="ＭＳ Ｐゴシック" pitchFamily="1" charset="-128"/>
              </a:rPr>
              <a:t>VertLeftWhiteCheck1</a:t>
            </a:r>
          </a:p>
          <a:p>
            <a:endParaRPr lang="en-US" dirty="0" smtClean="0">
              <a:latin typeface="Arial" pitchFamily="1" charset="0"/>
              <a:ea typeface="ＭＳ Ｐゴシック" pitchFamily="1" charset="-128"/>
              <a:cs typeface="ＭＳ Ｐゴシック" pitchFamily="1" charset="-128"/>
            </a:endParaRPr>
          </a:p>
          <a:p>
            <a:r>
              <a:rPr lang="en-US" dirty="0" smtClean="0">
                <a:latin typeface="Arial" pitchFamily="1" charset="0"/>
                <a:ea typeface="ＭＳ Ｐゴシック" pitchFamily="1" charset="-128"/>
                <a:cs typeface="ＭＳ Ｐゴシック" pitchFamily="1" charset="-128"/>
              </a:rPr>
              <a:t>No</a:t>
            </a: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9</a:t>
            </a:fld>
            <a:endParaRPr lang="en-US" smtClean="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p:cNvSpPr>
          <p:nvPr>
            <p:ph type="sldImg"/>
          </p:nvPr>
        </p:nvSpPr>
        <p:spPr>
          <a:xfrm>
            <a:off x="1158875" y="587375"/>
            <a:ext cx="4552950" cy="3414713"/>
          </a:xfrm>
          <a:solidFill>
            <a:srgbClr val="FFFFFF"/>
          </a:solidFill>
          <a:ln>
            <a:solidFill>
              <a:srgbClr val="000000"/>
            </a:solidFill>
          </a:ln>
        </p:spPr>
      </p:sp>
      <p:sp>
        <p:nvSpPr>
          <p:cNvPr id="61443" name="Rectangle 3"/>
          <p:cNvSpPr>
            <a:spLocks noGrp="1" noChangeArrowheads="1"/>
          </p:cNvSpPr>
          <p:nvPr>
            <p:ph type="body" idx="1"/>
          </p:nvPr>
        </p:nvSpPr>
        <p:spPr>
          <a:xfrm>
            <a:off x="516211" y="4342777"/>
            <a:ext cx="5909289" cy="4115111"/>
          </a:xfrm>
          <a:solidFill>
            <a:srgbClr val="FFFFFF"/>
          </a:solidFill>
          <a:ln>
            <a:solidFill>
              <a:srgbClr val="000000"/>
            </a:solidFill>
          </a:ln>
        </p:spPr>
        <p:txBody>
          <a:bodyPr lIns="91427" tIns="45713" rIns="91427" bIns="45713"/>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p:cNvSpPr>
          <p:nvPr>
            <p:ph type="sldImg"/>
          </p:nvPr>
        </p:nvSpPr>
        <p:spPr>
          <a:xfrm>
            <a:off x="1158875" y="587375"/>
            <a:ext cx="4552950" cy="3414713"/>
          </a:xfrm>
          <a:solidFill>
            <a:srgbClr val="FFFFFF"/>
          </a:solidFill>
          <a:ln>
            <a:solidFill>
              <a:srgbClr val="000000"/>
            </a:solidFill>
          </a:ln>
        </p:spPr>
      </p:sp>
      <p:sp>
        <p:nvSpPr>
          <p:cNvPr id="36867" name="Rectangle 3"/>
          <p:cNvSpPr>
            <a:spLocks noGrp="1" noChangeArrowheads="1"/>
          </p:cNvSpPr>
          <p:nvPr>
            <p:ph type="body" idx="1"/>
          </p:nvPr>
        </p:nvSpPr>
        <p:spPr>
          <a:xfrm>
            <a:off x="516211" y="4342777"/>
            <a:ext cx="5909289" cy="4115111"/>
          </a:xfrm>
          <a:solidFill>
            <a:srgbClr val="FFFFFF"/>
          </a:solidFill>
          <a:ln>
            <a:solidFill>
              <a:srgbClr val="000000"/>
            </a:solidFill>
          </a:ln>
        </p:spPr>
        <p:txBody>
          <a:bodyPr lIns="91427" tIns="45713" rIns="91427" bIns="45713"/>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p:cNvSpPr>
          <p:nvPr>
            <p:ph type="sldImg"/>
          </p:nvPr>
        </p:nvSpPr>
        <p:spPr>
          <a:xfrm>
            <a:off x="1158875" y="587375"/>
            <a:ext cx="4552950" cy="3414713"/>
          </a:xfrm>
          <a:solidFill>
            <a:srgbClr val="FFFFFF"/>
          </a:solidFill>
          <a:ln>
            <a:solidFill>
              <a:srgbClr val="000000"/>
            </a:solidFill>
          </a:ln>
        </p:spPr>
      </p:sp>
      <p:sp>
        <p:nvSpPr>
          <p:cNvPr id="38915" name="Rectangle 3"/>
          <p:cNvSpPr>
            <a:spLocks noGrp="1" noChangeArrowheads="1"/>
          </p:cNvSpPr>
          <p:nvPr>
            <p:ph type="body" idx="1"/>
          </p:nvPr>
        </p:nvSpPr>
        <p:spPr>
          <a:xfrm>
            <a:off x="516211" y="4342777"/>
            <a:ext cx="5909289" cy="4115111"/>
          </a:xfrm>
          <a:solidFill>
            <a:srgbClr val="FFFFFF"/>
          </a:solidFill>
          <a:ln>
            <a:solidFill>
              <a:srgbClr val="000000"/>
            </a:solidFill>
          </a:ln>
        </p:spPr>
        <p:txBody>
          <a:bodyPr lIns="91427" tIns="45713" rIns="91427" bIns="45713"/>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p:sp>
      <p:sp>
        <p:nvSpPr>
          <p:cNvPr id="40963"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p:sp>
      <p:sp>
        <p:nvSpPr>
          <p:cNvPr id="43011"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p:sp>
      <p:sp>
        <p:nvSpPr>
          <p:cNvPr id="45059"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p:sp>
      <p:sp>
        <p:nvSpPr>
          <p:cNvPr id="47107"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p:cNvSpPr>
          <p:nvPr>
            <p:ph type="sldImg"/>
          </p:nvPr>
        </p:nvSpPr>
        <p:spPr>
          <a:xfrm>
            <a:off x="1158875" y="587375"/>
            <a:ext cx="4552950" cy="3414713"/>
          </a:xfrm>
          <a:solidFill>
            <a:srgbClr val="FFFFFF"/>
          </a:solidFill>
          <a:ln>
            <a:solidFill>
              <a:srgbClr val="000000"/>
            </a:solidFill>
          </a:ln>
        </p:spPr>
      </p:sp>
      <p:sp>
        <p:nvSpPr>
          <p:cNvPr id="49155" name="Rectangle 3"/>
          <p:cNvSpPr>
            <a:spLocks noGrp="1" noChangeArrowheads="1"/>
          </p:cNvSpPr>
          <p:nvPr>
            <p:ph type="body" idx="1"/>
          </p:nvPr>
        </p:nvSpPr>
        <p:spPr>
          <a:xfrm>
            <a:off x="516211" y="4342777"/>
            <a:ext cx="5909289" cy="4115111"/>
          </a:xfrm>
          <a:solidFill>
            <a:srgbClr val="FFFFFF"/>
          </a:solidFill>
          <a:ln>
            <a:solidFill>
              <a:srgbClr val="000000"/>
            </a:solidFill>
          </a:ln>
        </p:spPr>
        <p:txBody>
          <a:bodyPr lIns="91427" tIns="45713" rIns="91427" bIns="45713"/>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Grp="1" noRot="1" noChangeAspect="1" noChangeArrowheads="1"/>
          </p:cNvSpPr>
          <p:nvPr>
            <p:ph type="sldImg"/>
          </p:nvPr>
        </p:nvSpPr>
        <p:spPr>
          <a:solidFill>
            <a:srgbClr val="FFFFFF"/>
          </a:solidFill>
          <a:ln>
            <a:solidFill>
              <a:srgbClr val="000000"/>
            </a:solidFill>
          </a:ln>
        </p:spPr>
      </p:sp>
      <p:sp>
        <p:nvSpPr>
          <p:cNvPr id="20483" name="Rectangle 1027"/>
          <p:cNvSpPr>
            <a:spLocks noGrp="1" noChangeArrowheads="1"/>
          </p:cNvSpPr>
          <p:nvPr>
            <p:ph type="body" idx="1"/>
          </p:nvPr>
        </p:nvSpPr>
        <p:spPr>
          <a:solidFill>
            <a:srgbClr val="FFFFFF"/>
          </a:solidFill>
          <a:ln>
            <a:solidFill>
              <a:srgbClr val="000000"/>
            </a:solidFill>
          </a:ln>
        </p:spPr>
        <p:txBody>
          <a:bodyPr lIns="89942" tIns="44971" rIns="89942" bIns="44971"/>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p:cNvSpPr>
          <p:nvPr>
            <p:ph type="sldImg"/>
          </p:nvPr>
        </p:nvSpPr>
        <p:spPr>
          <a:xfrm>
            <a:off x="1158875" y="587375"/>
            <a:ext cx="4552950" cy="3414713"/>
          </a:xfrm>
          <a:solidFill>
            <a:srgbClr val="FFFFFF"/>
          </a:solidFill>
          <a:ln>
            <a:solidFill>
              <a:srgbClr val="000000"/>
            </a:solidFill>
          </a:ln>
        </p:spPr>
      </p:sp>
      <p:sp>
        <p:nvSpPr>
          <p:cNvPr id="36867" name="Rectangle 3"/>
          <p:cNvSpPr>
            <a:spLocks noGrp="1" noChangeArrowheads="1"/>
          </p:cNvSpPr>
          <p:nvPr>
            <p:ph type="body" idx="1"/>
          </p:nvPr>
        </p:nvSpPr>
        <p:spPr>
          <a:xfrm>
            <a:off x="516211" y="4342777"/>
            <a:ext cx="5909289" cy="4115111"/>
          </a:xfrm>
          <a:solidFill>
            <a:srgbClr val="FFFFFF"/>
          </a:solidFill>
          <a:ln>
            <a:solidFill>
              <a:srgbClr val="000000"/>
            </a:solidFill>
          </a:ln>
        </p:spPr>
        <p:txBody>
          <a:bodyPr lIns="91426" tIns="45712" rIns="91426" bIns="45712"/>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516434" y="4342191"/>
            <a:ext cx="5909964" cy="4115405"/>
          </a:xfrm>
          <a:noFill/>
          <a:ln w="9525"/>
        </p:spPr>
        <p:txBody>
          <a:bodyPr lIns="90475" tIns="44444" rIns="90475" bIns="44444"/>
          <a:lstStyle/>
          <a:p>
            <a:endParaRPr lang="en-US"/>
          </a:p>
        </p:txBody>
      </p:sp>
      <p:sp>
        <p:nvSpPr>
          <p:cNvPr id="27651" name="Rectangle 3"/>
          <p:cNvSpPr>
            <a:spLocks noGrp="1" noRot="1" noChangeAspect="1" noChangeArrowheads="1" noTextEdit="1"/>
          </p:cNvSpPr>
          <p:nvPr>
            <p:ph type="sldImg"/>
          </p:nvPr>
        </p:nvSpPr>
        <p:spPr>
          <a:xfrm>
            <a:off x="1158875" y="587375"/>
            <a:ext cx="4552950" cy="3416300"/>
          </a:xfr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dirty="0" smtClean="0">
                <a:latin typeface="Arial" pitchFamily="1" charset="0"/>
                <a:ea typeface="ＭＳ Ｐゴシック" pitchFamily="1" charset="-128"/>
                <a:cs typeface="ＭＳ Ｐゴシック" pitchFamily="1" charset="-128"/>
              </a:rPr>
              <a:t>VertLeftWhiteCheck1</a:t>
            </a:r>
          </a:p>
          <a:p>
            <a:endParaRPr lang="en-US" dirty="0" smtClean="0">
              <a:latin typeface="Arial" pitchFamily="1" charset="0"/>
              <a:ea typeface="ＭＳ Ｐゴシック" pitchFamily="1" charset="-128"/>
              <a:cs typeface="ＭＳ Ｐゴシック" pitchFamily="1" charset="-128"/>
            </a:endParaRPr>
          </a:p>
          <a:p>
            <a:r>
              <a:rPr lang="en-US" dirty="0" smtClean="0">
                <a:latin typeface="Arial" pitchFamily="1" charset="0"/>
                <a:ea typeface="ＭＳ Ｐゴシック" pitchFamily="1" charset="-128"/>
                <a:cs typeface="ＭＳ Ｐゴシック" pitchFamily="1" charset="-128"/>
              </a:rPr>
              <a:t>A is wrong:</a:t>
            </a:r>
            <a:r>
              <a:rPr lang="en-US" baseline="0" dirty="0" smtClean="0">
                <a:latin typeface="Arial" pitchFamily="1" charset="0"/>
                <a:ea typeface="ＭＳ Ｐゴシック" pitchFamily="1" charset="-128"/>
                <a:cs typeface="ＭＳ Ｐゴシック" pitchFamily="1" charset="-128"/>
              </a:rPr>
              <a:t> short, int, long are 16, 32, 64 signed integers, but they could all be 64 bits in C</a:t>
            </a:r>
            <a:endParaRPr lang="en-US" dirty="0" smtClean="0">
              <a:latin typeface="Arial" pitchFamily="1" charset="0"/>
              <a:ea typeface="ＭＳ Ｐゴシック" pitchFamily="1" charset="-128"/>
              <a:cs typeface="ＭＳ Ｐゴシック" pitchFamily="1" charset="-128"/>
            </a:endParaRPr>
          </a:p>
          <a:p>
            <a:r>
              <a:rPr lang="en-US" dirty="0" smtClean="0">
                <a:latin typeface="Arial" pitchFamily="1" charset="0"/>
                <a:ea typeface="ＭＳ Ｐゴシック" pitchFamily="1" charset="-128"/>
                <a:cs typeface="ＭＳ Ｐゴシック" pitchFamily="1" charset="-128"/>
              </a:rPr>
              <a:t>B is wrong. Java</a:t>
            </a:r>
            <a:r>
              <a:rPr lang="en-US" baseline="0" dirty="0" smtClean="0">
                <a:latin typeface="Arial" pitchFamily="1" charset="0"/>
                <a:ea typeface="ＭＳ Ｐゴシック" pitchFamily="1" charset="-128"/>
                <a:cs typeface="ＭＳ Ｐゴシック" pitchFamily="1" charset="-128"/>
              </a:rPr>
              <a:t> has </a:t>
            </a:r>
            <a:r>
              <a:rPr lang="en-US" baseline="0" dirty="0" err="1" smtClean="0">
                <a:latin typeface="Arial" pitchFamily="1" charset="0"/>
                <a:ea typeface="ＭＳ Ｐゴシック" pitchFamily="1" charset="-128"/>
                <a:cs typeface="ＭＳ Ｐゴシック" pitchFamily="1" charset="-128"/>
              </a:rPr>
              <a:t>boolean</a:t>
            </a:r>
            <a:r>
              <a:rPr lang="en-US" baseline="0" dirty="0" smtClean="0">
                <a:latin typeface="Arial" pitchFamily="1" charset="0"/>
                <a:ea typeface="ＭＳ Ｐゴシック" pitchFamily="1" charset="-128"/>
                <a:cs typeface="ＭＳ Ｐゴシック" pitchFamily="1" charset="-128"/>
              </a:rPr>
              <a:t>, byte; C has long long, </a:t>
            </a:r>
            <a:r>
              <a:rPr lang="en-US" baseline="0" dirty="0" err="1" smtClean="0">
                <a:latin typeface="Arial" pitchFamily="1" charset="0"/>
                <a:ea typeface="ＭＳ Ｐゴシック" pitchFamily="1" charset="-128"/>
                <a:cs typeface="ＭＳ Ｐゴシック" pitchFamily="1" charset="-128"/>
              </a:rPr>
              <a:t>unisigned</a:t>
            </a:r>
            <a:r>
              <a:rPr lang="en-US" baseline="0" dirty="0" smtClean="0">
                <a:latin typeface="Arial" pitchFamily="1" charset="0"/>
                <a:ea typeface="ＭＳ Ｐゴシック" pitchFamily="1" charset="-128"/>
                <a:cs typeface="ＭＳ Ｐゴシック" pitchFamily="1" charset="-128"/>
              </a:rPr>
              <a:t> int</a:t>
            </a:r>
          </a:p>
          <a:p>
            <a:r>
              <a:rPr lang="en-US" baseline="0" dirty="0" smtClean="0">
                <a:latin typeface="Arial" pitchFamily="1" charset="0"/>
                <a:ea typeface="ＭＳ Ｐゴシック" pitchFamily="1" charset="-128"/>
                <a:cs typeface="ＭＳ Ｐゴシック" pitchFamily="1" charset="-128"/>
              </a:rPr>
              <a:t>C is wrong; Java uses JIT; also, still compile to produce byte codes</a:t>
            </a:r>
            <a:endParaRPr lang="en-US" dirty="0" smtClean="0">
              <a:latin typeface="Arial" pitchFamily="1" charset="0"/>
              <a:ea typeface="ＭＳ Ｐゴシック" pitchFamily="1" charset="-128"/>
              <a:cs typeface="ＭＳ Ｐゴシック" pitchFamily="1" charset="-128"/>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59</a:t>
            </a:fld>
            <a:endParaRPr lang="en-US" smtClean="0">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dirty="0" smtClean="0">
                <a:latin typeface="Arial" pitchFamily="1" charset="0"/>
                <a:ea typeface="ＭＳ Ｐゴシック" pitchFamily="1" charset="-128"/>
                <a:cs typeface="ＭＳ Ｐゴシック" pitchFamily="1" charset="-128"/>
              </a:rPr>
              <a:t>VertLeftWhiteCheck1</a:t>
            </a:r>
          </a:p>
          <a:p>
            <a:endParaRPr lang="en-US" dirty="0" smtClean="0">
              <a:latin typeface="Arial" pitchFamily="1" charset="0"/>
              <a:ea typeface="ＭＳ Ｐゴシック" pitchFamily="1" charset="-128"/>
              <a:cs typeface="ＭＳ Ｐゴシック" pitchFamily="1" charset="-128"/>
            </a:endParaRPr>
          </a:p>
          <a:p>
            <a:r>
              <a:rPr lang="en-US" dirty="0" smtClean="0">
                <a:latin typeface="Arial" pitchFamily="1" charset="0"/>
                <a:ea typeface="ＭＳ Ｐゴシック" pitchFamily="1" charset="-128"/>
                <a:cs typeface="ＭＳ Ｐゴシック" pitchFamily="1" charset="-128"/>
              </a:rPr>
              <a:t>B is correct; </a:t>
            </a:r>
            <a:r>
              <a:rPr lang="en-US" dirty="0" err="1" smtClean="0">
                <a:latin typeface="Arial" pitchFamily="1" charset="0"/>
                <a:ea typeface="ＭＳ Ｐゴシック" pitchFamily="1" charset="-128"/>
                <a:cs typeface="ＭＳ Ｐゴシック" pitchFamily="1" charset="-128"/>
              </a:rPr>
              <a:t>p</a:t>
            </a:r>
            <a:r>
              <a:rPr lang="en-US" dirty="0" smtClean="0">
                <a:latin typeface="Arial" pitchFamily="1" charset="0"/>
                <a:ea typeface="ＭＳ Ｐゴシック" pitchFamily="1" charset="-128"/>
                <a:cs typeface="ＭＳ Ｐゴシック" pitchFamily="1" charset="-128"/>
              </a:rPr>
              <a:t> points</a:t>
            </a:r>
            <a:r>
              <a:rPr lang="en-US" baseline="0" dirty="0" smtClean="0">
                <a:latin typeface="Arial" pitchFamily="1" charset="0"/>
                <a:ea typeface="ＭＳ Ｐゴシック" pitchFamily="1" charset="-128"/>
                <a:cs typeface="ＭＳ Ｐゴシック" pitchFamily="1" charset="-128"/>
              </a:rPr>
              <a:t> to </a:t>
            </a:r>
            <a:r>
              <a:rPr lang="en-US" baseline="0" dirty="0" err="1" smtClean="0">
                <a:latin typeface="Arial" pitchFamily="1" charset="0"/>
                <a:ea typeface="ＭＳ Ｐゴシック" pitchFamily="1" charset="-128"/>
                <a:cs typeface="ＭＳ Ｐゴシック" pitchFamily="1" charset="-128"/>
              </a:rPr>
              <a:t>x</a:t>
            </a:r>
            <a:endParaRPr lang="en-US" dirty="0" smtClean="0">
              <a:latin typeface="Arial" pitchFamily="1" charset="0"/>
              <a:ea typeface="ＭＳ Ｐゴシック" pitchFamily="1" charset="-128"/>
              <a:cs typeface="ＭＳ Ｐゴシック" pitchFamily="1" charset="-128"/>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60</a:t>
            </a:fld>
            <a:endParaRPr lang="en-US" smtClean="0">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p:cNvSpPr>
          <p:nvPr>
            <p:ph type="sldImg"/>
          </p:nvPr>
        </p:nvSpPr>
        <p:spPr>
          <a:xfrm>
            <a:off x="1160463" y="587375"/>
            <a:ext cx="4552950" cy="3414713"/>
          </a:xfrm>
          <a:solidFill>
            <a:srgbClr val="FFFFFF"/>
          </a:solidFill>
          <a:ln>
            <a:solidFill>
              <a:srgbClr val="000000"/>
            </a:solidFill>
          </a:ln>
        </p:spPr>
      </p:sp>
      <p:sp>
        <p:nvSpPr>
          <p:cNvPr id="22531" name="Rectangle 3"/>
          <p:cNvSpPr>
            <a:spLocks noGrp="1" noChangeArrowheads="1"/>
          </p:cNvSpPr>
          <p:nvPr>
            <p:ph type="body" idx="1"/>
          </p:nvPr>
        </p:nvSpPr>
        <p:spPr>
          <a:xfrm>
            <a:off x="516211" y="4342777"/>
            <a:ext cx="5909289" cy="4115111"/>
          </a:xfrm>
          <a:solidFill>
            <a:srgbClr val="FFFFFF"/>
          </a:solidFill>
          <a:ln>
            <a:solidFill>
              <a:srgbClr val="000000"/>
            </a:solidFill>
          </a:ln>
        </p:spPr>
        <p:txBody>
          <a:bodyPr lIns="91427" tIns="45713" rIns="91427" bIns="45713"/>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p:cNvSpPr>
          <p:nvPr>
            <p:ph type="sldImg"/>
          </p:nvPr>
        </p:nvSpPr>
        <p:spPr>
          <a:xfrm>
            <a:off x="1160463" y="587375"/>
            <a:ext cx="4552950" cy="3414713"/>
          </a:xfrm>
          <a:solidFill>
            <a:srgbClr val="FFFFFF"/>
          </a:solidFill>
          <a:ln>
            <a:solidFill>
              <a:srgbClr val="000000"/>
            </a:solidFill>
          </a:ln>
        </p:spPr>
      </p:sp>
      <p:sp>
        <p:nvSpPr>
          <p:cNvPr id="24579" name="Rectangle 3"/>
          <p:cNvSpPr>
            <a:spLocks noGrp="1" noChangeArrowheads="1"/>
          </p:cNvSpPr>
          <p:nvPr>
            <p:ph type="body" idx="1"/>
          </p:nvPr>
        </p:nvSpPr>
        <p:spPr>
          <a:xfrm>
            <a:off x="516211" y="4342777"/>
            <a:ext cx="5909289" cy="4115111"/>
          </a:xfrm>
          <a:solidFill>
            <a:srgbClr val="FFFFFF"/>
          </a:solidFill>
          <a:ln>
            <a:solidFill>
              <a:srgbClr val="000000"/>
            </a:solidFill>
          </a:ln>
        </p:spPr>
        <p:txBody>
          <a:bodyPr lIns="91427" tIns="45713" rIns="91427" bIns="45713"/>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p:cNvSpPr>
          <p:nvPr>
            <p:ph type="sldImg"/>
          </p:nvPr>
        </p:nvSpPr>
        <p:spPr>
          <a:solidFill>
            <a:srgbClr val="FFFFFF"/>
          </a:solidFill>
          <a:ln>
            <a:solidFill>
              <a:srgbClr val="000000"/>
            </a:solidFill>
          </a:ln>
        </p:spPr>
      </p:sp>
      <p:sp>
        <p:nvSpPr>
          <p:cNvPr id="38915" name="Rectangle 3"/>
          <p:cNvSpPr>
            <a:spLocks noGrp="1" noChangeArrowheads="1"/>
          </p:cNvSpPr>
          <p:nvPr>
            <p:ph type="body" idx="1"/>
          </p:nvPr>
        </p:nvSpPr>
        <p:spPr>
          <a:solidFill>
            <a:srgbClr val="FFFFFF"/>
          </a:solidFill>
          <a:ln>
            <a:solidFill>
              <a:srgbClr val="000000"/>
            </a:solidFill>
          </a:ln>
        </p:spPr>
        <p:txBody>
          <a:bodyPr lIns="89941" tIns="44970" rIns="89941" bIns="44970"/>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p:cNvSpPr>
          <p:nvPr>
            <p:ph type="sldImg"/>
          </p:nvPr>
        </p:nvSpPr>
        <p:spPr>
          <a:xfrm>
            <a:off x="1160463" y="587375"/>
            <a:ext cx="4552950" cy="3414713"/>
          </a:xfrm>
          <a:solidFill>
            <a:srgbClr val="FFFFFF"/>
          </a:solidFill>
          <a:ln>
            <a:solidFill>
              <a:srgbClr val="000000"/>
            </a:solidFill>
          </a:ln>
        </p:spPr>
      </p:sp>
      <p:sp>
        <p:nvSpPr>
          <p:cNvPr id="26627" name="Rectangle 3"/>
          <p:cNvSpPr>
            <a:spLocks noGrp="1" noChangeArrowheads="1"/>
          </p:cNvSpPr>
          <p:nvPr>
            <p:ph type="body" idx="1"/>
          </p:nvPr>
        </p:nvSpPr>
        <p:spPr>
          <a:xfrm>
            <a:off x="516211" y="4342777"/>
            <a:ext cx="5909289" cy="4115111"/>
          </a:xfrm>
          <a:solidFill>
            <a:srgbClr val="FFFFFF"/>
          </a:solidFill>
          <a:ln>
            <a:solidFill>
              <a:srgbClr val="000000"/>
            </a:solidFill>
          </a:ln>
        </p:spPr>
        <p:txBody>
          <a:bodyPr lIns="91427" tIns="45713" rIns="91427" bIns="45713"/>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Rot="1" noChangeAspect="1" noChangeArrowheads="1"/>
          </p:cNvSpPr>
          <p:nvPr>
            <p:ph type="sldImg"/>
          </p:nvPr>
        </p:nvSpPr>
        <p:spPr>
          <a:xfrm>
            <a:off x="1160463" y="587375"/>
            <a:ext cx="4552950" cy="3414713"/>
          </a:xfrm>
          <a:solidFill>
            <a:srgbClr val="FFFFFF"/>
          </a:solidFill>
          <a:ln>
            <a:solidFill>
              <a:srgbClr val="000000"/>
            </a:solidFill>
          </a:ln>
        </p:spPr>
      </p:sp>
      <p:sp>
        <p:nvSpPr>
          <p:cNvPr id="28675" name="Rectangle 1027"/>
          <p:cNvSpPr>
            <a:spLocks noGrp="1" noChangeArrowheads="1"/>
          </p:cNvSpPr>
          <p:nvPr>
            <p:ph type="body" idx="1"/>
          </p:nvPr>
        </p:nvSpPr>
        <p:spPr>
          <a:xfrm>
            <a:off x="516211" y="4342777"/>
            <a:ext cx="5909289" cy="4115111"/>
          </a:xfrm>
          <a:solidFill>
            <a:srgbClr val="FFFFFF"/>
          </a:solidFill>
          <a:ln>
            <a:solidFill>
              <a:srgbClr val="000000"/>
            </a:solidFill>
          </a:ln>
        </p:spPr>
        <p:txBody>
          <a:bodyPr lIns="91427" tIns="45713" rIns="91427" bIns="45713"/>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p:cNvSpPr>
          <p:nvPr>
            <p:ph type="sldImg"/>
          </p:nvPr>
        </p:nvSpPr>
        <p:spPr>
          <a:xfrm>
            <a:off x="1160463" y="587375"/>
            <a:ext cx="4552950" cy="3414713"/>
          </a:xfrm>
          <a:solidFill>
            <a:srgbClr val="FFFFFF"/>
          </a:solidFill>
          <a:ln>
            <a:solidFill>
              <a:srgbClr val="000000"/>
            </a:solidFill>
          </a:ln>
        </p:spPr>
      </p:sp>
      <p:sp>
        <p:nvSpPr>
          <p:cNvPr id="30723" name="Rectangle 3"/>
          <p:cNvSpPr>
            <a:spLocks noGrp="1" noChangeArrowheads="1"/>
          </p:cNvSpPr>
          <p:nvPr>
            <p:ph type="body" idx="1"/>
          </p:nvPr>
        </p:nvSpPr>
        <p:spPr>
          <a:xfrm>
            <a:off x="516211" y="4342777"/>
            <a:ext cx="5909289" cy="4115111"/>
          </a:xfrm>
          <a:solidFill>
            <a:srgbClr val="FFFFFF"/>
          </a:solidFill>
          <a:ln>
            <a:solidFill>
              <a:srgbClr val="000000"/>
            </a:solidFill>
          </a:ln>
        </p:spPr>
        <p:txBody>
          <a:bodyPr lIns="91427" tIns="45713" rIns="91427" bIns="45713"/>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dirty="0" smtClean="0">
                <a:latin typeface="Arial" pitchFamily="1" charset="0"/>
                <a:ea typeface="ＭＳ Ｐゴシック" pitchFamily="1" charset="-128"/>
                <a:cs typeface="ＭＳ Ｐゴシック" pitchFamily="1" charset="-128"/>
              </a:rPr>
              <a:t>VertLeftWhiteCheck1</a:t>
            </a:r>
          </a:p>
          <a:p>
            <a:endParaRPr lang="en-US" dirty="0" smtClean="0">
              <a:latin typeface="Arial" pitchFamily="1" charset="0"/>
              <a:ea typeface="ＭＳ Ｐゴシック" pitchFamily="1" charset="-128"/>
              <a:cs typeface="ＭＳ Ｐゴシック" pitchFamily="1" charset="-128"/>
            </a:endParaRPr>
          </a:p>
          <a:p>
            <a:r>
              <a:rPr lang="en-US" dirty="0" smtClean="0">
                <a:latin typeface="Arial" pitchFamily="1" charset="0"/>
                <a:ea typeface="ＭＳ Ｐゴシック" pitchFamily="1" charset="-128"/>
                <a:cs typeface="ＭＳ Ｐゴシック" pitchFamily="1" charset="-128"/>
              </a:rPr>
              <a:t>D is correct</a:t>
            </a: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68</a:t>
            </a:fld>
            <a:endParaRPr lang="en-US" smtClean="0">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r>
              <a:rPr lang="en-US" dirty="0" smtClean="0">
                <a:latin typeface="Arial" pitchFamily="1" charset="0"/>
                <a:ea typeface="ＭＳ Ｐゴシック" pitchFamily="1" charset="-128"/>
                <a:cs typeface="ＭＳ Ｐゴシック" pitchFamily="1" charset="-128"/>
              </a:rPr>
              <a:t>VertLeftWhiteCheck1</a:t>
            </a:r>
          </a:p>
          <a:p>
            <a:endParaRPr lang="en-US" dirty="0" smtClean="0">
              <a:latin typeface="Arial" pitchFamily="1" charset="0"/>
              <a:ea typeface="ＭＳ Ｐゴシック" pitchFamily="1" charset="-128"/>
              <a:cs typeface="ＭＳ Ｐゴシック" pitchFamily="1" charset="-128"/>
            </a:endParaRPr>
          </a:p>
          <a:p>
            <a:r>
              <a:rPr lang="en-US" dirty="0" smtClean="0">
                <a:latin typeface="Arial" pitchFamily="1" charset="0"/>
                <a:ea typeface="ＭＳ Ｐゴシック" pitchFamily="1" charset="-128"/>
                <a:cs typeface="ＭＳ Ｐゴシック" pitchFamily="1" charset="-128"/>
              </a:rPr>
              <a:t>C is wrong; </a:t>
            </a:r>
            <a:r>
              <a:rPr lang="en-US" smtClean="0">
                <a:latin typeface="Arial" pitchFamily="1" charset="0"/>
                <a:ea typeface="ＭＳ Ｐゴシック" pitchFamily="1" charset="-128"/>
                <a:cs typeface="ＭＳ Ｐゴシック" pitchFamily="1" charset="-128"/>
              </a:rPr>
              <a:t>variable length</a:t>
            </a:r>
            <a:endParaRPr lang="en-US" dirty="0" smtClean="0">
              <a:latin typeface="Arial" pitchFamily="1" charset="0"/>
              <a:ea typeface="ＭＳ Ｐゴシック" pitchFamily="1" charset="-128"/>
              <a:cs typeface="ＭＳ Ｐゴシック" pitchFamily="1" charset="-128"/>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69</a:t>
            </a:fld>
            <a:endParaRPr lang="en-US"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516434" y="4342191"/>
            <a:ext cx="5909964" cy="4115405"/>
          </a:xfrm>
          <a:noFill/>
          <a:ln w="9525"/>
        </p:spPr>
        <p:txBody>
          <a:bodyPr lIns="90475" tIns="44444" rIns="90475" bIns="44444"/>
          <a:lstStyle/>
          <a:p>
            <a:endParaRPr lang="en-US"/>
          </a:p>
        </p:txBody>
      </p:sp>
      <p:sp>
        <p:nvSpPr>
          <p:cNvPr id="29699" name="Rectangle 3"/>
          <p:cNvSpPr>
            <a:spLocks noGrp="1" noRot="1" noChangeAspect="1" noChangeArrowheads="1"/>
          </p:cNvSpPr>
          <p:nvPr>
            <p:ph type="sldImg"/>
          </p:nvPr>
        </p:nvSpPr>
        <p:spPr>
          <a:xfrm>
            <a:off x="1158875" y="587375"/>
            <a:ext cx="4552950" cy="3416300"/>
          </a:xfr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p:cNvSpPr>
          <p:nvPr>
            <p:ph type="sldImg"/>
          </p:nvPr>
        </p:nvSpPr>
        <p:spPr>
          <a:solidFill>
            <a:srgbClr val="FFFFFF"/>
          </a:solidFill>
          <a:ln>
            <a:solidFill>
              <a:srgbClr val="000000"/>
            </a:solidFill>
          </a:ln>
        </p:spPr>
      </p:sp>
      <p:sp>
        <p:nvSpPr>
          <p:cNvPr id="22531" name="Rectangle 3"/>
          <p:cNvSpPr>
            <a:spLocks noGrp="1" noChangeArrowheads="1"/>
          </p:cNvSpPr>
          <p:nvPr>
            <p:ph type="body" idx="1"/>
          </p:nvPr>
        </p:nvSpPr>
        <p:spPr>
          <a:solidFill>
            <a:srgbClr val="FFFFFF"/>
          </a:solidFill>
          <a:ln>
            <a:solidFill>
              <a:srgbClr val="000000"/>
            </a:solidFill>
          </a:ln>
        </p:spPr>
        <p:txBody>
          <a:bodyPr lIns="89582" tIns="44791" rIns="89582" bIns="44791"/>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p:cNvSpPr>
          <p:nvPr>
            <p:ph type="sldImg"/>
          </p:nvPr>
        </p:nvSpPr>
        <p:spPr>
          <a:xfrm>
            <a:off x="1158875" y="587375"/>
            <a:ext cx="4552950" cy="3414713"/>
          </a:xfrm>
          <a:solidFill>
            <a:srgbClr val="FFFFFF"/>
          </a:solidFill>
          <a:ln>
            <a:solidFill>
              <a:srgbClr val="000000"/>
            </a:solidFill>
          </a:ln>
        </p:spPr>
      </p:sp>
      <p:sp>
        <p:nvSpPr>
          <p:cNvPr id="55299" name="Rectangle 3"/>
          <p:cNvSpPr>
            <a:spLocks noGrp="1" noChangeArrowheads="1"/>
          </p:cNvSpPr>
          <p:nvPr>
            <p:ph type="body" idx="1"/>
          </p:nvPr>
        </p:nvSpPr>
        <p:spPr>
          <a:xfrm>
            <a:off x="516211" y="4342777"/>
            <a:ext cx="5909289" cy="4115111"/>
          </a:xfrm>
          <a:solidFill>
            <a:srgbClr val="FFFFFF"/>
          </a:solidFill>
          <a:ln>
            <a:solidFill>
              <a:srgbClr val="000000"/>
            </a:solidFill>
          </a:ln>
        </p:spPr>
        <p:txBody>
          <a:bodyPr lIns="91427" tIns="45713" rIns="91427" bIns="45713"/>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p:cNvSpPr>
          <p:nvPr>
            <p:ph type="sldImg"/>
          </p:nvPr>
        </p:nvSpPr>
        <p:spPr>
          <a:xfrm>
            <a:off x="1165225" y="585788"/>
            <a:ext cx="4551363" cy="3414712"/>
          </a:xfrm>
          <a:solidFill>
            <a:srgbClr val="FFFFFF"/>
          </a:solidFill>
          <a:ln>
            <a:solidFill>
              <a:srgbClr val="000000"/>
            </a:solidFill>
          </a:ln>
        </p:spPr>
      </p:sp>
      <p:sp>
        <p:nvSpPr>
          <p:cNvPr id="20483" name="Rectangle 3"/>
          <p:cNvSpPr>
            <a:spLocks noGrp="1" noChangeArrowheads="1"/>
          </p:cNvSpPr>
          <p:nvPr>
            <p:ph type="body" idx="1"/>
          </p:nvPr>
        </p:nvSpPr>
        <p:spPr>
          <a:solidFill>
            <a:srgbClr val="FFFFFF"/>
          </a:solidFill>
          <a:ln>
            <a:solidFill>
              <a:srgbClr val="000000"/>
            </a:solidFill>
          </a:ln>
        </p:spPr>
        <p:txBody>
          <a:bodyPr lIns="89570" tIns="44785" rIns="89570" bIns="44785"/>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endParaRPr lang="en-US" dirty="0" smtClean="0">
              <a:latin typeface="Arial" pitchFamily="1" charset="0"/>
              <a:ea typeface="ＭＳ Ｐゴシック" pitchFamily="1" charset="-128"/>
              <a:cs typeface="ＭＳ Ｐゴシック" pitchFamily="1" charset="-128"/>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14</a:t>
            </a:fld>
            <a:endParaRPr lang="en-US"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p:sp>
      <p:sp>
        <p:nvSpPr>
          <p:cNvPr id="24579"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www.tiobe.com</a:t>
            </a:r>
            <a:r>
              <a:rPr lang="en-US" dirty="0" smtClean="0"/>
              <a:t>/</a:t>
            </a:r>
            <a:r>
              <a:rPr lang="en-US" dirty="0" err="1" smtClean="0"/>
              <a:t>index.php</a:t>
            </a:r>
            <a:r>
              <a:rPr lang="en-US" dirty="0" smtClean="0"/>
              <a:t>/content/</a:t>
            </a:r>
            <a:r>
              <a:rPr lang="en-US" dirty="0" err="1" smtClean="0"/>
              <a:t>paperinfo</a:t>
            </a:r>
            <a:r>
              <a:rPr lang="en-US" dirty="0" smtClean="0"/>
              <a:t>/</a:t>
            </a:r>
            <a:r>
              <a:rPr lang="en-US" dirty="0" err="1" smtClean="0"/>
              <a:t>tpci</a:t>
            </a:r>
            <a:r>
              <a:rPr lang="en-US" dirty="0" smtClean="0"/>
              <a:t>/</a:t>
            </a:r>
            <a:r>
              <a:rPr lang="en-US" dirty="0" err="1" smtClean="0"/>
              <a:t>index.html</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17</a:t>
            </a:fld>
            <a:endParaRPr lang="en-US"/>
          </a:p>
        </p:txBody>
      </p:sp>
    </p:spTree>
    <p:extLst>
      <p:ext uri="{BB962C8B-B14F-4D97-AF65-F5344CB8AC3E}">
        <p14:creationId xmlns:p14="http://schemas.microsoft.com/office/powerpoint/2010/main" val="1376795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366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3232BC4-5FAB-D444-92A7-F3DAC288832F}" type="datetime1">
              <a:rPr lang="en-US" smtClean="0"/>
              <a:pPr/>
              <a:t>9/5/13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BEA48C-7237-9844-B0C2-BC03B6040BEC}" type="datetime1">
              <a:rPr lang="en-US" smtClean="0"/>
              <a:pPr/>
              <a:t>9/5/13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1037A8-DD38-AA43-971B-E25BCDE3775B}" type="datetime1">
              <a:rPr lang="en-US" smtClean="0"/>
              <a:pPr/>
              <a:t>9/5/13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a:t>Click to edit Master title style</a:t>
            </a:r>
          </a:p>
        </p:txBody>
      </p:sp>
      <p:sp>
        <p:nvSpPr>
          <p:cNvPr id="3" name="Text Placeholder 2"/>
          <p:cNvSpPr>
            <a:spLocks noGrp="1"/>
          </p:cNvSpPr>
          <p:nvPr>
            <p:ph type="body" sz="half" idx="1"/>
          </p:nvPr>
        </p:nvSpPr>
        <p:spPr>
          <a:xfrm>
            <a:off x="685800" y="1143000"/>
            <a:ext cx="3848100" cy="2138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143000"/>
            <a:ext cx="3848100" cy="992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2287588"/>
            <a:ext cx="3848100" cy="993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nvGraphicFramePr>
        <p:xfrm>
          <a:off x="0" y="6781800"/>
          <a:ext cx="9144000" cy="87313"/>
        </p:xfrm>
        <a:graphic>
          <a:graphicData uri="http://schemas.openxmlformats.org/presentationml/2006/ole">
            <mc:AlternateContent xmlns:mc="http://schemas.openxmlformats.org/markup-compatibility/2006">
              <mc:Choice xmlns:v="urn:schemas-microsoft-com:vml" Requires="v">
                <p:oleObj spid="_x0000_s181269" name="Image" r:id="rId3" imgW="10057143" imgH="1269841" progId="">
                  <p:embed/>
                </p:oleObj>
              </mc:Choice>
              <mc:Fallback>
                <p:oleObj name="Image" r:id="rId3" imgW="10057143" imgH="1269841"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781800"/>
                        <a:ext cx="9144000" cy="8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3" name="Picture 8"/>
          <p:cNvPicPr>
            <a:picLocks noChangeAspect="1"/>
          </p:cNvPicPr>
          <p:nvPr userDrawn="1"/>
        </p:nvPicPr>
        <p:blipFill>
          <a:blip r:embed="rId5"/>
          <a:srcRect/>
          <a:stretch>
            <a:fillRect/>
          </a:stretch>
        </p:blipFill>
        <p:spPr bwMode="auto">
          <a:xfrm>
            <a:off x="8153400" y="0"/>
            <a:ext cx="990600" cy="788988"/>
          </a:xfrm>
          <a:prstGeom prst="rect">
            <a:avLst/>
          </a:prstGeom>
          <a:noFill/>
          <a:ln w="9525">
            <a:noFill/>
            <a:miter lim="800000"/>
            <a:headEnd/>
            <a:tailEnd/>
          </a:ln>
        </p:spPr>
      </p:pic>
      <p:pic>
        <p:nvPicPr>
          <p:cNvPr id="4" name="Picture 9"/>
          <p:cNvPicPr>
            <a:picLocks noChangeAspect="1"/>
          </p:cNvPicPr>
          <p:nvPr userDrawn="1"/>
        </p:nvPicPr>
        <p:blipFill>
          <a:blip r:embed="rId6"/>
          <a:srcRect/>
          <a:stretch>
            <a:fillRect/>
          </a:stretch>
        </p:blipFill>
        <p:spPr bwMode="auto">
          <a:xfrm>
            <a:off x="8153400" y="831850"/>
            <a:ext cx="990600" cy="412750"/>
          </a:xfrm>
          <a:prstGeom prst="rect">
            <a:avLst/>
          </a:prstGeom>
          <a:noFill/>
          <a:ln w="9525">
            <a:noFill/>
            <a:miter lim="800000"/>
            <a:headEnd/>
            <a:tailEnd/>
          </a:ln>
        </p:spPr>
      </p:pic>
      <p:sp>
        <p:nvSpPr>
          <p:cNvPr id="5" name="Slide Number Placeholder 3"/>
          <p:cNvSpPr>
            <a:spLocks noGrp="1"/>
          </p:cNvSpPr>
          <p:nvPr>
            <p:ph type="sldNum" sz="quarter" idx="10"/>
          </p:nvPr>
        </p:nvSpPr>
        <p:spPr/>
        <p:txBody>
          <a:bodyPr/>
          <a:lstStyle>
            <a:lvl1pPr>
              <a:defRPr/>
            </a:lvl1pPr>
          </a:lstStyle>
          <a:p>
            <a:pPr>
              <a:defRPr/>
            </a:pPr>
            <a:fld id="{845CF6B1-C410-DE41-99C1-A52DCD7C209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6F9161-754D-7649-BE36-A696FAD46D21}" type="datetime1">
              <a:rPr lang="en-US" smtClean="0"/>
              <a:pPr/>
              <a:t>9/5/13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1FDBCE-393F-F04C-A83B-BAB1A56D8D4B}" type="datetime1">
              <a:rPr lang="en-US" smtClean="0"/>
              <a:pPr/>
              <a:t>9/5/13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F91EAE-1E76-6F45-A81D-5D2CF1A46ECC}" type="datetime1">
              <a:rPr lang="en-US" smtClean="0"/>
              <a:pPr/>
              <a:t>9/5/13</a:t>
            </a:fld>
            <a:endParaRPr lang="en-US"/>
          </a:p>
        </p:txBody>
      </p:sp>
      <p:sp>
        <p:nvSpPr>
          <p:cNvPr id="6" name="Footer Placeholder 5"/>
          <p:cNvSpPr>
            <a:spLocks noGrp="1"/>
          </p:cNvSpPr>
          <p:nvPr>
            <p:ph type="ftr" sz="quarter" idx="11"/>
          </p:nvPr>
        </p:nvSpPr>
        <p:spPr/>
        <p:txBody>
          <a:bodyPr/>
          <a:lstStyle/>
          <a:p>
            <a:r>
              <a:rPr lang="sv-SE" dirty="0" smtClean="0"/>
              <a:t>Fall 2013</a:t>
            </a:r>
            <a:r>
              <a:rPr lang="en-US" dirty="0" smtClean="0"/>
              <a:t> -- Lecture #3</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7F43DF-81D5-C84D-9A5E-3B8C3019E4EC}" type="datetime1">
              <a:rPr lang="en-US" smtClean="0"/>
              <a:pPr/>
              <a:t>9/5/13</a:t>
            </a:fld>
            <a:endParaRPr lang="en-US"/>
          </a:p>
        </p:txBody>
      </p:sp>
      <p:sp>
        <p:nvSpPr>
          <p:cNvPr id="8" name="Footer Placeholder 7"/>
          <p:cNvSpPr>
            <a:spLocks noGrp="1"/>
          </p:cNvSpPr>
          <p:nvPr>
            <p:ph type="ftr" sz="quarter" idx="11"/>
          </p:nvPr>
        </p:nvSpPr>
        <p:spPr/>
        <p:txBody>
          <a:bodyPr/>
          <a:lstStyle/>
          <a:p>
            <a:r>
              <a:rPr lang="sv-SE" dirty="0" smtClean="0"/>
              <a:t>Fall 2013</a:t>
            </a:r>
            <a:r>
              <a:rPr lang="en-US" dirty="0" smtClean="0"/>
              <a:t> -- Lecture #3</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BFB0A3-F475-364D-855D-128D8534FB3E}" type="datetime1">
              <a:rPr lang="en-US" smtClean="0"/>
              <a:pPr/>
              <a:t>9/5/13</a:t>
            </a:fld>
            <a:endParaRPr lang="en-US"/>
          </a:p>
        </p:txBody>
      </p:sp>
      <p:sp>
        <p:nvSpPr>
          <p:cNvPr id="4" name="Footer Placeholder 3"/>
          <p:cNvSpPr>
            <a:spLocks noGrp="1"/>
          </p:cNvSpPr>
          <p:nvPr>
            <p:ph type="ftr" sz="quarter" idx="11"/>
          </p:nvPr>
        </p:nvSpPr>
        <p:spPr/>
        <p:txBody>
          <a:bodyPr/>
          <a:lstStyle/>
          <a:p>
            <a:r>
              <a:rPr lang="sv-SE" dirty="0" smtClean="0"/>
              <a:t>Fall 2013</a:t>
            </a:r>
            <a:r>
              <a:rPr lang="en-US" dirty="0" smtClean="0"/>
              <a:t> -- Lecture #3</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AF44B-E7B3-8A48-8056-AB028679117B}" type="datetime1">
              <a:rPr lang="en-US" smtClean="0"/>
              <a:pPr/>
              <a:t>9/5/13</a:t>
            </a:fld>
            <a:endParaRPr lang="en-US"/>
          </a:p>
        </p:txBody>
      </p:sp>
      <p:sp>
        <p:nvSpPr>
          <p:cNvPr id="3" name="Footer Placeholder 2"/>
          <p:cNvSpPr>
            <a:spLocks noGrp="1"/>
          </p:cNvSpPr>
          <p:nvPr>
            <p:ph type="ftr" sz="quarter" idx="11"/>
          </p:nvPr>
        </p:nvSpPr>
        <p:spPr/>
        <p:txBody>
          <a:bodyPr/>
          <a:lstStyle/>
          <a:p>
            <a:r>
              <a:rPr lang="sv-SE" dirty="0" smtClean="0"/>
              <a:t>Fall 2013</a:t>
            </a:r>
            <a:r>
              <a:rPr lang="en-US" dirty="0" smtClean="0"/>
              <a:t> -- Lecture #3</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334187-78F4-D44B-869B-F6E29501F951}" type="datetime1">
              <a:rPr lang="en-US" smtClean="0"/>
              <a:pPr/>
              <a:t>9/5/13</a:t>
            </a:fld>
            <a:endParaRPr lang="en-US"/>
          </a:p>
        </p:txBody>
      </p:sp>
      <p:sp>
        <p:nvSpPr>
          <p:cNvPr id="6" name="Footer Placeholder 5"/>
          <p:cNvSpPr>
            <a:spLocks noGrp="1"/>
          </p:cNvSpPr>
          <p:nvPr>
            <p:ph type="ftr" sz="quarter" idx="11"/>
          </p:nvPr>
        </p:nvSpPr>
        <p:spPr/>
        <p:txBody>
          <a:bodyPr/>
          <a:lstStyle/>
          <a:p>
            <a:r>
              <a:rPr lang="sv-SE" dirty="0" smtClean="0"/>
              <a:t>Fall 2013</a:t>
            </a:r>
            <a:r>
              <a:rPr lang="en-US" dirty="0" smtClean="0"/>
              <a:t> -- Lecture #3</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B9400D-E8A4-6F4A-9A97-AE017F539151}" type="datetime1">
              <a:rPr lang="en-US" smtClean="0"/>
              <a:pPr/>
              <a:t>9/5/13</a:t>
            </a:fld>
            <a:endParaRPr lang="en-US"/>
          </a:p>
        </p:txBody>
      </p:sp>
      <p:sp>
        <p:nvSpPr>
          <p:cNvPr id="6" name="Footer Placeholder 5"/>
          <p:cNvSpPr>
            <a:spLocks noGrp="1"/>
          </p:cNvSpPr>
          <p:nvPr>
            <p:ph type="ftr" sz="quarter" idx="11"/>
          </p:nvPr>
        </p:nvSpPr>
        <p:spPr/>
        <p:txBody>
          <a:bodyPr/>
          <a:lstStyle/>
          <a:p>
            <a:r>
              <a:rPr lang="sv-SE" dirty="0" smtClean="0"/>
              <a:t>Fall 2013</a:t>
            </a:r>
            <a:r>
              <a:rPr lang="en-US" dirty="0" smtClean="0"/>
              <a:t> -- Lecture #3</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2AEE3E-AA24-B24F-8AD1-7E27B817ED43}" type="datetime1">
              <a:rPr lang="en-US" smtClean="0"/>
              <a:pPr/>
              <a:t>9/5/13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v-SE" dirty="0" smtClean="0"/>
              <a:t>Fall 2013</a:t>
            </a:r>
            <a:r>
              <a:rPr lang="en-US" dirty="0" smtClean="0"/>
              <a:t> -- Lecture #3</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xmlns:p14="http://schemas.microsoft.com/office/powerpoint/2010/main" id="1" dur="indefinite" restart="never" nodeType="tmRoot"/>
      </p:par>
    </p:tnLst>
  </p:timing>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5.png"/><Relationship Id="rId5" Type="http://schemas.openxmlformats.org/officeDocument/2006/relationships/oleObject" Target="../embeddings/oleObject2.bin"/><Relationship Id="rId6" Type="http://schemas.openxmlformats.org/officeDocument/2006/relationships/image" Target="../media/image4.png"/><Relationship Id="rId7" Type="http://schemas.openxmlformats.org/officeDocument/2006/relationships/image" Target="../media/image6.jpeg"/><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3.bin"/><Relationship Id="rId5" Type="http://schemas.openxmlformats.org/officeDocument/2006/relationships/image" Target="../media/image4.png"/><Relationship Id="rId6" Type="http://schemas.openxmlformats.org/officeDocument/2006/relationships/image" Target="../media/image9.png"/><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3" Type="http://schemas.openxmlformats.org/officeDocument/2006/relationships/hyperlink" Target="http://oreilly.com/catalog/javanut/excerpt/index.html" TargetMode="External"/><Relationship Id="rId4" Type="http://schemas.openxmlformats.org/officeDocument/2006/relationships/hyperlink" Target="http://inst.eecs.berkeley.edu/~cs61c/resources/HarveyNotesC1-3.pdf"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s.princeton.edu/introcs/faq/c2java.htm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s.princeton.edu/introcs/faq/c2java.htm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 Id="rId3"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ws.amazon.com/ec2/pricing" TargetMode="External"/><Relationship Id="rId3" Type="http://schemas.openxmlformats.org/officeDocument/2006/relationships/hyperlink" Target="http://docs.aws.amazon.com/AWSEC2/latest/UserGuide/instance-types.html" TargetMode="External"/></Relationships>
</file>

<file path=ppt/slides/_rels/slide70.xml.rels><?xml version="1.0" encoding="UTF-8" standalone="yes"?>
<Relationships xmlns="http://schemas.openxmlformats.org/package/2006/relationships"><Relationship Id="rId3" Type="http://schemas.openxmlformats.org/officeDocument/2006/relationships/hyperlink" Target="http://en.wikipedia.org/wiki/C99" TargetMode="External"/><Relationship Id="rId4" Type="http://schemas.openxmlformats.org/officeDocument/2006/relationships/hyperlink" Target="http://home.tiscalinet.ch/t_wolf/tw/c/c9x_changes.html" TargetMode="External"/><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00" y="1574801"/>
            <a:ext cx="8051800" cy="2025650"/>
          </a:xfrm>
        </p:spPr>
        <p:txBody>
          <a:bodyPr>
            <a:normAutofit fontScale="90000"/>
          </a:bodyPr>
          <a:lstStyle/>
          <a:p>
            <a:r>
              <a:rPr lang="en-US" dirty="0" smtClean="0"/>
              <a:t>CS 61C: </a:t>
            </a:r>
            <a:br>
              <a:rPr lang="en-US" dirty="0" smtClean="0"/>
            </a:br>
            <a:r>
              <a:rPr lang="en-US" dirty="0" smtClean="0"/>
              <a:t>Great Ideas in Computer Architecture </a:t>
            </a:r>
            <a:br>
              <a:rPr lang="en-US" dirty="0" smtClean="0"/>
            </a:br>
            <a:r>
              <a:rPr lang="en-US" i="1" dirty="0" smtClean="0"/>
              <a:t>Introduction to C, Part I</a:t>
            </a:r>
            <a:endParaRPr lang="en-US" i="1" dirty="0"/>
          </a:p>
        </p:txBody>
      </p:sp>
      <p:sp>
        <p:nvSpPr>
          <p:cNvPr id="3" name="Subtitle 2"/>
          <p:cNvSpPr>
            <a:spLocks noGrp="1"/>
          </p:cNvSpPr>
          <p:nvPr>
            <p:ph type="subTitle" idx="1"/>
          </p:nvPr>
        </p:nvSpPr>
        <p:spPr>
          <a:xfrm>
            <a:off x="1016000" y="3886200"/>
            <a:ext cx="6959600" cy="1752600"/>
          </a:xfrm>
        </p:spPr>
        <p:txBody>
          <a:bodyPr>
            <a:normAutofit fontScale="92500"/>
          </a:bodyPr>
          <a:lstStyle/>
          <a:p>
            <a:r>
              <a:rPr lang="en-US" dirty="0" smtClean="0"/>
              <a:t>Instructor:</a:t>
            </a:r>
          </a:p>
          <a:p>
            <a:r>
              <a:rPr lang="en-US" dirty="0" smtClean="0"/>
              <a:t>Randy H. Katz</a:t>
            </a:r>
          </a:p>
          <a:p>
            <a:r>
              <a:rPr lang="en-US" dirty="0" smtClean="0"/>
              <a:t>http://inst.eecs.Berkeley.edu/~cs61c/fa13</a:t>
            </a:r>
          </a:p>
        </p:txBody>
      </p:sp>
      <p:sp>
        <p:nvSpPr>
          <p:cNvPr id="4" name="Slide Number Placeholder 3"/>
          <p:cNvSpPr>
            <a:spLocks noGrp="1"/>
          </p:cNvSpPr>
          <p:nvPr>
            <p:ph type="sldNum" sz="quarter" idx="12"/>
          </p:nvPr>
        </p:nvSpPr>
        <p:spPr/>
        <p:txBody>
          <a:bodyPr/>
          <a:lstStyle/>
          <a:p>
            <a:fld id="{F4BA2A7E-5181-A840-825F-018EFA86BC7E}" type="slidenum">
              <a:rPr lang="en-US" smtClean="0"/>
              <a:pPr/>
              <a:t>1</a:t>
            </a:fld>
            <a:endParaRPr lang="en-US"/>
          </a:p>
        </p:txBody>
      </p:sp>
      <p:sp>
        <p:nvSpPr>
          <p:cNvPr id="8" name="Footer Placeholder 7"/>
          <p:cNvSpPr>
            <a:spLocks noGrp="1"/>
          </p:cNvSpPr>
          <p:nvPr>
            <p:ph type="ftr" sz="quarter" idx="11"/>
          </p:nvPr>
        </p:nvSpPr>
        <p:spPr/>
        <p:txBody>
          <a:bodyPr/>
          <a:lstStyle/>
          <a:p>
            <a:r>
              <a:rPr lang="sv-SE" dirty="0" smtClean="0"/>
              <a:t>Fall 2013</a:t>
            </a:r>
            <a:r>
              <a:rPr lang="en-US" dirty="0" smtClean="0"/>
              <a:t> -- Lecture #3</a:t>
            </a:r>
            <a:endParaRPr lang="en-US" dirty="0"/>
          </a:p>
        </p:txBody>
      </p:sp>
      <p:sp>
        <p:nvSpPr>
          <p:cNvPr id="9" name="Date Placeholder 8"/>
          <p:cNvSpPr>
            <a:spLocks noGrp="1"/>
          </p:cNvSpPr>
          <p:nvPr>
            <p:ph type="dt" sz="half" idx="10"/>
          </p:nvPr>
        </p:nvSpPr>
        <p:spPr/>
        <p:txBody>
          <a:bodyPr/>
          <a:lstStyle/>
          <a:p>
            <a:fld id="{DB32F58A-E1CF-7446-BB04-08620540E041}" type="datetime1">
              <a:rPr lang="en-US" smtClean="0"/>
              <a:pPr/>
              <a:t>9/5/13</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chemeClr val="bg1">
                    <a:lumMod val="75000"/>
                  </a:schemeClr>
                </a:solidFill>
              </a:rPr>
              <a:t>WSC Economics (Highlights)</a:t>
            </a:r>
          </a:p>
          <a:p>
            <a:r>
              <a:rPr lang="en-US" dirty="0" smtClean="0"/>
              <a:t>Compile vs. Interpret</a:t>
            </a:r>
          </a:p>
          <a:p>
            <a:r>
              <a:rPr lang="en-US" dirty="0" smtClean="0"/>
              <a:t>Python vs. Java vs. C</a:t>
            </a:r>
          </a:p>
          <a:p>
            <a:r>
              <a:rPr lang="en-US" dirty="0" err="1" smtClean="0">
                <a:solidFill>
                  <a:srgbClr val="BFBFBF"/>
                </a:solidFill>
              </a:rPr>
              <a:t>Administrivia</a:t>
            </a:r>
            <a:endParaRPr lang="en-US" dirty="0" smtClean="0">
              <a:solidFill>
                <a:srgbClr val="BFBFBF"/>
              </a:solidFill>
            </a:endParaRPr>
          </a:p>
          <a:p>
            <a:r>
              <a:rPr lang="en-US" dirty="0" smtClean="0">
                <a:solidFill>
                  <a:srgbClr val="BFBFBF"/>
                </a:solidFill>
              </a:rPr>
              <a:t>Quick Start Introduction to C</a:t>
            </a:r>
          </a:p>
          <a:p>
            <a:r>
              <a:rPr lang="en-US" dirty="0" smtClean="0">
                <a:solidFill>
                  <a:srgbClr val="BFBFBF"/>
                </a:solidFill>
              </a:rPr>
              <a:t>Technology Break</a:t>
            </a:r>
          </a:p>
          <a:p>
            <a:r>
              <a:rPr lang="en-US" dirty="0" smtClean="0">
                <a:solidFill>
                  <a:srgbClr val="BFBFBF"/>
                </a:solidFill>
              </a:rPr>
              <a:t>Pointers</a:t>
            </a:r>
          </a:p>
          <a:p>
            <a:r>
              <a:rPr lang="en-US" dirty="0" smtClean="0">
                <a:solidFill>
                  <a:srgbClr val="BFBFBF"/>
                </a:solidFill>
              </a:rPr>
              <a:t>Arrays</a:t>
            </a:r>
          </a:p>
          <a:p>
            <a:r>
              <a:rPr lang="en-US" dirty="0" smtClean="0">
                <a:solidFill>
                  <a:srgbClr val="BFBFBF"/>
                </a:solidFill>
              </a:rPr>
              <a:t>And in Conclusion, …</a:t>
            </a:r>
            <a:endParaRPr lang="en-US" dirty="0">
              <a:solidFill>
                <a:srgbClr val="BFBFBF"/>
              </a:solidFill>
            </a:endParaRPr>
          </a:p>
        </p:txBody>
      </p:sp>
      <p:sp>
        <p:nvSpPr>
          <p:cNvPr id="4" name="Date Placeholder 3"/>
          <p:cNvSpPr>
            <a:spLocks noGrp="1"/>
          </p:cNvSpPr>
          <p:nvPr>
            <p:ph type="dt" sz="half" idx="10"/>
          </p:nvPr>
        </p:nvSpPr>
        <p:spPr/>
        <p:txBody>
          <a:bodyPr/>
          <a:lstStyle/>
          <a:p>
            <a:fld id="{C6DBF814-B49C-5942-8670-608574ECC2DA}" type="datetime1">
              <a:rPr lang="en-US" smtClean="0"/>
              <a:pPr/>
              <a:t>9/5/13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10</a:t>
            </a:fld>
            <a:endParaRPr lang="en-US"/>
          </a:p>
        </p:txBody>
      </p:sp>
    </p:spTree>
    <p:extLst>
      <p:ext uri="{BB962C8B-B14F-4D97-AF65-F5344CB8AC3E}">
        <p14:creationId xmlns:p14="http://schemas.microsoft.com/office/powerpoint/2010/main" val="198219218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5"/>
          <p:cNvPicPr>
            <a:picLocks noChangeAspect="1" noChangeArrowheads="1"/>
          </p:cNvPicPr>
          <p:nvPr/>
        </p:nvPicPr>
        <p:blipFill>
          <a:blip r:embed="rId4"/>
          <a:srcRect/>
          <a:stretch>
            <a:fillRect/>
          </a:stretch>
        </p:blipFill>
        <p:spPr bwMode="auto">
          <a:xfrm>
            <a:off x="8120266" y="2214862"/>
            <a:ext cx="1023734" cy="709634"/>
          </a:xfrm>
          <a:prstGeom prst="rect">
            <a:avLst/>
          </a:prstGeom>
          <a:noFill/>
          <a:ln w="9525">
            <a:noFill/>
            <a:miter lim="800000"/>
            <a:headEnd/>
            <a:tailEnd/>
          </a:ln>
          <a:effectLst/>
        </p:spPr>
      </p:pic>
      <p:sp>
        <p:nvSpPr>
          <p:cNvPr id="26627" name="Rectangle 5"/>
          <p:cNvSpPr>
            <a:spLocks noGrp="1" noChangeArrowheads="1"/>
          </p:cNvSpPr>
          <p:nvPr>
            <p:ph type="title"/>
          </p:nvPr>
        </p:nvSpPr>
        <p:spPr>
          <a:xfrm>
            <a:off x="457200" y="37576"/>
            <a:ext cx="8229600" cy="1143000"/>
          </a:xfrm>
        </p:spPr>
        <p:txBody>
          <a:bodyPr>
            <a:normAutofit fontScale="90000"/>
          </a:bodyPr>
          <a:lstStyle/>
          <a:p>
            <a:pPr>
              <a:lnSpc>
                <a:spcPct val="85000"/>
              </a:lnSpc>
            </a:pPr>
            <a:r>
              <a:rPr lang="en-US" dirty="0" smtClean="0"/>
              <a:t>New-School Machine Structures</a:t>
            </a:r>
            <a:br>
              <a:rPr lang="en-US" dirty="0" smtClean="0"/>
            </a:br>
            <a:r>
              <a:rPr lang="en-US" dirty="0" smtClean="0"/>
              <a:t>(It’s a bit more complicated!)</a:t>
            </a:r>
            <a:endParaRPr lang="en-US" dirty="0"/>
          </a:p>
        </p:txBody>
      </p:sp>
      <p:sp>
        <p:nvSpPr>
          <p:cNvPr id="43" name="Content Placeholder 42"/>
          <p:cNvSpPr>
            <a:spLocks noGrp="1"/>
          </p:cNvSpPr>
          <p:nvPr>
            <p:ph sz="half" idx="1"/>
          </p:nvPr>
        </p:nvSpPr>
        <p:spPr>
          <a:xfrm>
            <a:off x="0" y="1387066"/>
            <a:ext cx="3421902" cy="5237820"/>
          </a:xfrm>
        </p:spPr>
        <p:txBody>
          <a:bodyPr>
            <a:noAutofit/>
          </a:bodyPr>
          <a:lstStyle/>
          <a:p>
            <a:pPr>
              <a:lnSpc>
                <a:spcPct val="90000"/>
              </a:lnSpc>
            </a:pPr>
            <a:r>
              <a:rPr lang="en-US" sz="2400" dirty="0" smtClean="0"/>
              <a:t>Parallel Requests</a:t>
            </a:r>
          </a:p>
          <a:p>
            <a:pPr lvl="1">
              <a:lnSpc>
                <a:spcPct val="90000"/>
              </a:lnSpc>
              <a:buNone/>
            </a:pPr>
            <a:r>
              <a:rPr lang="en-US" sz="1800" dirty="0" smtClean="0"/>
              <a:t>Assigned to computer</a:t>
            </a:r>
          </a:p>
          <a:p>
            <a:pPr lvl="1">
              <a:lnSpc>
                <a:spcPct val="90000"/>
              </a:lnSpc>
              <a:buNone/>
            </a:pPr>
            <a:r>
              <a:rPr lang="en-US" sz="1800" dirty="0" smtClean="0"/>
              <a:t>e.g., Search “Katz”</a:t>
            </a:r>
          </a:p>
          <a:p>
            <a:pPr>
              <a:lnSpc>
                <a:spcPct val="90000"/>
              </a:lnSpc>
            </a:pPr>
            <a:r>
              <a:rPr lang="en-US" sz="2400" dirty="0" smtClean="0"/>
              <a:t>Parallel Threads</a:t>
            </a:r>
          </a:p>
          <a:p>
            <a:pPr lvl="1">
              <a:lnSpc>
                <a:spcPct val="90000"/>
              </a:lnSpc>
              <a:buNone/>
            </a:pPr>
            <a:r>
              <a:rPr lang="en-US" sz="1800" dirty="0" smtClean="0"/>
              <a:t>Assigned to core</a:t>
            </a:r>
          </a:p>
          <a:p>
            <a:pPr lvl="1">
              <a:lnSpc>
                <a:spcPct val="90000"/>
              </a:lnSpc>
              <a:buNone/>
            </a:pPr>
            <a:r>
              <a:rPr lang="en-US" sz="1800" dirty="0" smtClean="0"/>
              <a:t>e.g., Lookup, Ads</a:t>
            </a:r>
          </a:p>
          <a:p>
            <a:pPr>
              <a:lnSpc>
                <a:spcPct val="90000"/>
              </a:lnSpc>
            </a:pPr>
            <a:r>
              <a:rPr lang="en-US" sz="2400" dirty="0" smtClean="0"/>
              <a:t>Parallel Instructions</a:t>
            </a:r>
          </a:p>
          <a:p>
            <a:pPr lvl="1">
              <a:lnSpc>
                <a:spcPct val="90000"/>
              </a:lnSpc>
              <a:buNone/>
            </a:pPr>
            <a:r>
              <a:rPr lang="en-US" sz="1800" dirty="0" smtClean="0"/>
              <a:t>&gt;1 instruction @ one time</a:t>
            </a:r>
          </a:p>
          <a:p>
            <a:pPr lvl="1">
              <a:lnSpc>
                <a:spcPct val="90000"/>
              </a:lnSpc>
              <a:buNone/>
            </a:pPr>
            <a:r>
              <a:rPr lang="en-US" sz="1800" dirty="0" smtClean="0"/>
              <a:t>e.g., 5 pipelined instructions</a:t>
            </a:r>
          </a:p>
          <a:p>
            <a:pPr>
              <a:lnSpc>
                <a:spcPct val="90000"/>
              </a:lnSpc>
            </a:pPr>
            <a:r>
              <a:rPr lang="en-US" sz="2400" dirty="0" smtClean="0"/>
              <a:t>Parallel Data</a:t>
            </a:r>
          </a:p>
          <a:p>
            <a:pPr lvl="1">
              <a:lnSpc>
                <a:spcPct val="90000"/>
              </a:lnSpc>
              <a:buNone/>
            </a:pPr>
            <a:r>
              <a:rPr lang="en-US" sz="1800" dirty="0" smtClean="0"/>
              <a:t>&gt;1 data item @ one time</a:t>
            </a:r>
          </a:p>
          <a:p>
            <a:pPr lvl="1">
              <a:lnSpc>
                <a:spcPct val="90000"/>
              </a:lnSpc>
              <a:buNone/>
            </a:pPr>
            <a:r>
              <a:rPr lang="en-US" sz="1800" dirty="0" smtClean="0"/>
              <a:t>e.g., Add of 4 pairs of words</a:t>
            </a:r>
          </a:p>
          <a:p>
            <a:pPr>
              <a:lnSpc>
                <a:spcPct val="90000"/>
              </a:lnSpc>
            </a:pPr>
            <a:r>
              <a:rPr lang="en-US" sz="2400" dirty="0" smtClean="0"/>
              <a:t>Hardware descriptions</a:t>
            </a:r>
          </a:p>
          <a:p>
            <a:pPr lvl="1">
              <a:lnSpc>
                <a:spcPct val="90000"/>
              </a:lnSpc>
              <a:buNone/>
            </a:pPr>
            <a:r>
              <a:rPr lang="en-US" sz="1800" dirty="0" smtClean="0"/>
              <a:t>All gates @ one time</a:t>
            </a:r>
          </a:p>
          <a:p>
            <a:pPr>
              <a:lnSpc>
                <a:spcPct val="90000"/>
              </a:lnSpc>
            </a:pPr>
            <a:r>
              <a:rPr lang="en-US" sz="2200" dirty="0" smtClean="0"/>
              <a:t>Programming Languages</a:t>
            </a:r>
          </a:p>
        </p:txBody>
      </p:sp>
      <p:sp>
        <p:nvSpPr>
          <p:cNvPr id="44" name="Date Placeholder 43"/>
          <p:cNvSpPr>
            <a:spLocks noGrp="1"/>
          </p:cNvSpPr>
          <p:nvPr>
            <p:ph type="dt" sz="half" idx="10"/>
          </p:nvPr>
        </p:nvSpPr>
        <p:spPr/>
        <p:txBody>
          <a:bodyPr/>
          <a:lstStyle/>
          <a:p>
            <a:fld id="{C0F070DC-A71D-7943-915E-F604676C7230}" type="datetime1">
              <a:rPr lang="en-US" smtClean="0"/>
              <a:pPr/>
              <a:t>9/5/13</a:t>
            </a:fld>
            <a:endParaRPr lang="en-US"/>
          </a:p>
        </p:txBody>
      </p:sp>
      <p:sp>
        <p:nvSpPr>
          <p:cNvPr id="46" name="Footer Placeholder 45"/>
          <p:cNvSpPr>
            <a:spLocks noGrp="1"/>
          </p:cNvSpPr>
          <p:nvPr>
            <p:ph type="ftr" sz="quarter" idx="11"/>
          </p:nvPr>
        </p:nvSpPr>
        <p:spPr/>
        <p:txBody>
          <a:bodyPr/>
          <a:lstStyle/>
          <a:p>
            <a:r>
              <a:rPr lang="sv-SE" dirty="0" smtClean="0"/>
              <a:t>Fall 2013</a:t>
            </a:r>
            <a:r>
              <a:rPr lang="en-US" dirty="0" smtClean="0"/>
              <a:t> -- Lecture #3</a:t>
            </a:r>
            <a:endParaRPr lang="en-US" dirty="0"/>
          </a:p>
        </p:txBody>
      </p:sp>
      <p:sp>
        <p:nvSpPr>
          <p:cNvPr id="45" name="Slide Number Placeholder 44"/>
          <p:cNvSpPr>
            <a:spLocks noGrp="1"/>
          </p:cNvSpPr>
          <p:nvPr>
            <p:ph type="sldNum" sz="quarter" idx="12"/>
          </p:nvPr>
        </p:nvSpPr>
        <p:spPr/>
        <p:txBody>
          <a:bodyPr/>
          <a:lstStyle/>
          <a:p>
            <a:fld id="{3CC63E4C-4642-794D-A2FD-70F6B81535F5}" type="slidenum">
              <a:rPr lang="en-US" smtClean="0"/>
              <a:pPr/>
              <a:t>11</a:t>
            </a:fld>
            <a:endParaRPr lang="en-US"/>
          </a:p>
        </p:txBody>
      </p:sp>
      <p:sp>
        <p:nvSpPr>
          <p:cNvPr id="97" name="TextBox 96"/>
          <p:cNvSpPr txBox="1"/>
          <p:nvPr/>
        </p:nvSpPr>
        <p:spPr>
          <a:xfrm>
            <a:off x="8170342" y="1665638"/>
            <a:ext cx="787395" cy="544765"/>
          </a:xfrm>
          <a:prstGeom prst="rect">
            <a:avLst/>
          </a:prstGeom>
          <a:noFill/>
        </p:spPr>
        <p:txBody>
          <a:bodyPr wrap="none" rtlCol="0">
            <a:spAutoFit/>
          </a:bodyPr>
          <a:lstStyle/>
          <a:p>
            <a:pPr algn="r">
              <a:lnSpc>
                <a:spcPct val="80000"/>
              </a:lnSpc>
            </a:pPr>
            <a:r>
              <a:rPr lang="en-US" dirty="0" smtClean="0"/>
              <a:t>Smart</a:t>
            </a:r>
            <a:br>
              <a:rPr lang="en-US" dirty="0" smtClean="0"/>
            </a:br>
            <a:r>
              <a:rPr lang="en-US" dirty="0" smtClean="0"/>
              <a:t>Phone</a:t>
            </a:r>
            <a:endParaRPr lang="en-US" dirty="0"/>
          </a:p>
        </p:txBody>
      </p:sp>
      <p:sp>
        <p:nvSpPr>
          <p:cNvPr id="118" name="TextBox 117"/>
          <p:cNvSpPr txBox="1"/>
          <p:nvPr/>
        </p:nvSpPr>
        <p:spPr>
          <a:xfrm>
            <a:off x="3835073" y="1665944"/>
            <a:ext cx="1305493" cy="766364"/>
          </a:xfrm>
          <a:prstGeom prst="rect">
            <a:avLst/>
          </a:prstGeom>
          <a:noFill/>
        </p:spPr>
        <p:txBody>
          <a:bodyPr wrap="square" rtlCol="0">
            <a:spAutoFit/>
          </a:bodyPr>
          <a:lstStyle/>
          <a:p>
            <a:pPr algn="r">
              <a:lnSpc>
                <a:spcPct val="80000"/>
              </a:lnSpc>
            </a:pPr>
            <a:r>
              <a:rPr lang="en-US" dirty="0" smtClean="0"/>
              <a:t>Warehouse Scale Computer</a:t>
            </a:r>
            <a:endParaRPr lang="en-US" dirty="0"/>
          </a:p>
        </p:txBody>
      </p:sp>
      <p:cxnSp>
        <p:nvCxnSpPr>
          <p:cNvPr id="168" name="Straight Connector 167"/>
          <p:cNvCxnSpPr/>
          <p:nvPr/>
        </p:nvCxnSpPr>
        <p:spPr>
          <a:xfrm rot="5400000">
            <a:off x="736707" y="3834054"/>
            <a:ext cx="5250171" cy="1588"/>
          </a:xfrm>
          <a:prstGeom prst="line">
            <a:avLst/>
          </a:prstGeom>
          <a:ln w="152400"/>
        </p:spPr>
        <p:style>
          <a:lnRef idx="2">
            <a:schemeClr val="accent1"/>
          </a:lnRef>
          <a:fillRef idx="0">
            <a:schemeClr val="accent1"/>
          </a:fillRef>
          <a:effectRef idx="1">
            <a:schemeClr val="accent1"/>
          </a:effectRef>
          <a:fontRef idx="minor">
            <a:schemeClr val="tx1"/>
          </a:fontRef>
        </p:style>
      </p:cxnSp>
      <p:sp>
        <p:nvSpPr>
          <p:cNvPr id="169" name="TextBox 168"/>
          <p:cNvSpPr txBox="1"/>
          <p:nvPr/>
        </p:nvSpPr>
        <p:spPr>
          <a:xfrm>
            <a:off x="1869899" y="1062860"/>
            <a:ext cx="3176233" cy="461665"/>
          </a:xfrm>
          <a:prstGeom prst="rect">
            <a:avLst/>
          </a:prstGeom>
          <a:noFill/>
        </p:spPr>
        <p:txBody>
          <a:bodyPr wrap="none" rtlCol="0">
            <a:spAutoFit/>
          </a:bodyPr>
          <a:lstStyle/>
          <a:p>
            <a:r>
              <a:rPr lang="en-US" sz="2400" i="1" dirty="0" smtClean="0"/>
              <a:t>Software        Hardware</a:t>
            </a:r>
            <a:endParaRPr lang="en-US" sz="2400" i="1" dirty="0"/>
          </a:p>
        </p:txBody>
      </p:sp>
      <p:sp>
        <p:nvSpPr>
          <p:cNvPr id="171" name="TextBox 170"/>
          <p:cNvSpPr txBox="1"/>
          <p:nvPr/>
        </p:nvSpPr>
        <p:spPr>
          <a:xfrm>
            <a:off x="2397140" y="2275669"/>
            <a:ext cx="1619354" cy="1205458"/>
          </a:xfrm>
          <a:prstGeom prst="rect">
            <a:avLst/>
          </a:prstGeom>
          <a:solidFill>
            <a:schemeClr val="bg1"/>
          </a:solidFill>
        </p:spPr>
        <p:txBody>
          <a:bodyPr wrap="none" rtlCol="0">
            <a:spAutoFit/>
          </a:bodyPr>
          <a:lstStyle/>
          <a:p>
            <a:pPr algn="ctr">
              <a:lnSpc>
                <a:spcPct val="90000"/>
              </a:lnSpc>
            </a:pPr>
            <a:r>
              <a:rPr lang="en-US" sz="2000" i="1" dirty="0" smtClean="0"/>
              <a:t>Harness</a:t>
            </a:r>
            <a:br>
              <a:rPr lang="en-US" sz="2000" i="1" dirty="0" smtClean="0"/>
            </a:br>
            <a:r>
              <a:rPr lang="en-US" sz="2000" i="1" dirty="0" smtClean="0"/>
              <a:t>Parallelism &amp;</a:t>
            </a:r>
          </a:p>
          <a:p>
            <a:pPr algn="ctr">
              <a:lnSpc>
                <a:spcPct val="90000"/>
              </a:lnSpc>
            </a:pPr>
            <a:r>
              <a:rPr lang="en-US" sz="2000" i="1" dirty="0" smtClean="0"/>
              <a:t>Achieve High</a:t>
            </a:r>
            <a:br>
              <a:rPr lang="en-US" sz="2000" i="1" dirty="0" smtClean="0"/>
            </a:br>
            <a:r>
              <a:rPr lang="en-US" sz="2000" i="1" dirty="0" smtClean="0"/>
              <a:t>Performance</a:t>
            </a:r>
            <a:endParaRPr lang="en-US" sz="2000" i="1" dirty="0"/>
          </a:p>
        </p:txBody>
      </p:sp>
      <p:grpSp>
        <p:nvGrpSpPr>
          <p:cNvPr id="2" name="Group 50"/>
          <p:cNvGrpSpPr/>
          <p:nvPr/>
        </p:nvGrpSpPr>
        <p:grpSpPr>
          <a:xfrm>
            <a:off x="5831288" y="5537200"/>
            <a:ext cx="3360062" cy="1289820"/>
            <a:chOff x="5831288" y="5537200"/>
            <a:chExt cx="3360062" cy="1289820"/>
          </a:xfrm>
        </p:grpSpPr>
        <p:sp>
          <p:nvSpPr>
            <p:cNvPr id="166" name="TextBox 165"/>
            <p:cNvSpPr txBox="1"/>
            <p:nvPr/>
          </p:nvSpPr>
          <p:spPr>
            <a:xfrm>
              <a:off x="7942290" y="5985754"/>
              <a:ext cx="1249060" cy="369332"/>
            </a:xfrm>
            <a:prstGeom prst="rect">
              <a:avLst/>
            </a:prstGeom>
            <a:noFill/>
          </p:spPr>
          <p:txBody>
            <a:bodyPr wrap="none" rtlCol="0">
              <a:spAutoFit/>
            </a:bodyPr>
            <a:lstStyle/>
            <a:p>
              <a:r>
                <a:rPr lang="en-US" dirty="0" smtClean="0"/>
                <a:t>Logic Gates</a:t>
              </a:r>
              <a:endParaRPr lang="en-US" dirty="0"/>
            </a:p>
          </p:txBody>
        </p:sp>
        <p:cxnSp>
          <p:nvCxnSpPr>
            <p:cNvPr id="172" name="Straight Connector 171"/>
            <p:cNvCxnSpPr>
              <a:stCxn id="104" idx="2"/>
              <a:endCxn id="177" idx="3"/>
            </p:cNvCxnSpPr>
            <p:nvPr/>
          </p:nvCxnSpPr>
          <p:spPr>
            <a:xfrm flipH="1">
              <a:off x="7920438" y="5537200"/>
              <a:ext cx="54947"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p:cNvCxnSpPr>
              <a:stCxn id="104" idx="1"/>
              <a:endCxn id="177" idx="0"/>
            </p:cNvCxnSpPr>
            <p:nvPr/>
          </p:nvCxnSpPr>
          <p:spPr>
            <a:xfrm flipH="1">
              <a:off x="6543773" y="5537200"/>
              <a:ext cx="955786" cy="581173"/>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3" name="Group 177"/>
            <p:cNvGrpSpPr/>
            <p:nvPr/>
          </p:nvGrpSpPr>
          <p:grpSpPr>
            <a:xfrm>
              <a:off x="5831288" y="6109003"/>
              <a:ext cx="2089150" cy="718017"/>
              <a:chOff x="5831288" y="6139983"/>
              <a:chExt cx="2089150" cy="718017"/>
            </a:xfrm>
          </p:grpSpPr>
          <p:graphicFrame>
            <p:nvGraphicFramePr>
              <p:cNvPr id="93186" name="Object 2"/>
              <p:cNvGraphicFramePr>
                <a:graphicFrameLocks noChangeAspect="1"/>
              </p:cNvGraphicFramePr>
              <p:nvPr/>
            </p:nvGraphicFramePr>
            <p:xfrm>
              <a:off x="6560469" y="6139983"/>
              <a:ext cx="1044389" cy="718017"/>
            </p:xfrm>
            <a:graphic>
              <a:graphicData uri="http://schemas.openxmlformats.org/presentationml/2006/ole">
                <mc:AlternateContent xmlns:mc="http://schemas.openxmlformats.org/markup-compatibility/2006">
                  <mc:Choice xmlns:v="urn:schemas-microsoft-com:vml" Requires="v">
                    <p:oleObj spid="_x0000_s178198" name="Image" r:id="rId5" imgW="3492063" imgH="2400000" progId="">
                      <p:embed/>
                    </p:oleObj>
                  </mc:Choice>
                  <mc:Fallback>
                    <p:oleObj name="Image" r:id="rId5" imgW="3492063" imgH="24000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0469" y="6139983"/>
                            <a:ext cx="1044389" cy="718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177" name="Freeform 176"/>
              <p:cNvSpPr/>
              <p:nvPr/>
            </p:nvSpPr>
            <p:spPr>
              <a:xfrm>
                <a:off x="5831288" y="6149353"/>
                <a:ext cx="2089150" cy="708647"/>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a:t>
                </a:r>
                <a:endParaRPr lang="en-US" dirty="0">
                  <a:solidFill>
                    <a:srgbClr val="000000"/>
                  </a:solidFill>
                </a:endParaRPr>
              </a:p>
            </p:txBody>
          </p:sp>
        </p:grpSp>
      </p:grpSp>
      <p:pic>
        <p:nvPicPr>
          <p:cNvPr id="117" name="Picture 116" descr="cern-racks.jpg"/>
          <p:cNvPicPr>
            <a:picLocks noChangeAspect="1"/>
          </p:cNvPicPr>
          <p:nvPr/>
        </p:nvPicPr>
        <p:blipFill>
          <a:blip r:embed="rId7"/>
          <a:stretch>
            <a:fillRect/>
          </a:stretch>
        </p:blipFill>
        <p:spPr>
          <a:xfrm>
            <a:off x="5173656" y="1334878"/>
            <a:ext cx="2859651" cy="1667628"/>
          </a:xfrm>
          <a:prstGeom prst="rect">
            <a:avLst/>
          </a:prstGeom>
        </p:spPr>
      </p:pic>
      <p:grpSp>
        <p:nvGrpSpPr>
          <p:cNvPr id="4" name="Group 55"/>
          <p:cNvGrpSpPr/>
          <p:nvPr/>
        </p:nvGrpSpPr>
        <p:grpSpPr>
          <a:xfrm>
            <a:off x="3442017" y="2980266"/>
            <a:ext cx="5143176" cy="1625601"/>
            <a:chOff x="3442017" y="2980266"/>
            <a:chExt cx="5143176" cy="1625601"/>
          </a:xfrm>
        </p:grpSpPr>
        <p:grpSp>
          <p:nvGrpSpPr>
            <p:cNvPr id="5" name="Group 53"/>
            <p:cNvGrpSpPr/>
            <p:nvPr/>
          </p:nvGrpSpPr>
          <p:grpSpPr>
            <a:xfrm>
              <a:off x="3442017" y="2980266"/>
              <a:ext cx="5143176" cy="1625601"/>
              <a:chOff x="3442017" y="2980266"/>
              <a:chExt cx="5143176" cy="1625601"/>
            </a:xfrm>
          </p:grpSpPr>
          <p:pic>
            <p:nvPicPr>
              <p:cNvPr id="48" name="Picture 5"/>
              <p:cNvPicPr>
                <a:picLocks noChangeAspect="1"/>
              </p:cNvPicPr>
              <p:nvPr/>
            </p:nvPicPr>
            <p:blipFill>
              <a:blip r:embed="rId8"/>
              <a:srcRect/>
              <a:stretch>
                <a:fillRect/>
              </a:stretch>
            </p:blipFill>
            <p:spPr bwMode="auto">
              <a:xfrm>
                <a:off x="3442017" y="3451864"/>
                <a:ext cx="1792390" cy="856882"/>
              </a:xfrm>
              <a:prstGeom prst="rect">
                <a:avLst/>
              </a:prstGeom>
              <a:noFill/>
              <a:ln w="9525">
                <a:noFill/>
                <a:miter lim="800000"/>
                <a:headEnd/>
                <a:tailEnd/>
              </a:ln>
            </p:spPr>
          </p:pic>
          <p:cxnSp>
            <p:nvCxnSpPr>
              <p:cNvPr id="135" name="Straight Connector 134"/>
              <p:cNvCxnSpPr>
                <a:endCxn id="98" idx="1"/>
              </p:cNvCxnSpPr>
              <p:nvPr/>
            </p:nvCxnSpPr>
            <p:spPr>
              <a:xfrm rot="10800000" flipV="1">
                <a:off x="5432954" y="2980266"/>
                <a:ext cx="1729843" cy="38947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a:endCxn id="98" idx="0"/>
              </p:cNvCxnSpPr>
              <p:nvPr/>
            </p:nvCxnSpPr>
            <p:spPr>
              <a:xfrm>
                <a:off x="7501460" y="2980267"/>
                <a:ext cx="1083733" cy="389477"/>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6" name="Group 144"/>
              <p:cNvGrpSpPr/>
              <p:nvPr/>
            </p:nvGrpSpPr>
            <p:grpSpPr>
              <a:xfrm>
                <a:off x="3894659" y="3369744"/>
                <a:ext cx="4690534" cy="1236123"/>
                <a:chOff x="3539066" y="3369744"/>
                <a:chExt cx="4690534" cy="1236123"/>
              </a:xfrm>
            </p:grpSpPr>
            <p:sp>
              <p:nvSpPr>
                <p:cNvPr id="98" name="Freeform 97"/>
                <p:cNvSpPr/>
                <p:nvPr/>
              </p:nvSpPr>
              <p:spPr>
                <a:xfrm>
                  <a:off x="3539066" y="3369744"/>
                  <a:ext cx="4690534" cy="123612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Freeform 131"/>
                <p:cNvSpPr/>
                <p:nvPr/>
              </p:nvSpPr>
              <p:spPr>
                <a:xfrm>
                  <a:off x="4758265"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3" name="Freeform 132"/>
                <p:cNvSpPr/>
                <p:nvPr/>
              </p:nvSpPr>
              <p:spPr>
                <a:xfrm>
                  <a:off x="6790242" y="3454411"/>
                  <a:ext cx="1185333" cy="314727"/>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Core</a:t>
                  </a:r>
                  <a:endParaRPr lang="en-US" dirty="0">
                    <a:solidFill>
                      <a:schemeClr val="tx1"/>
                    </a:solidFill>
                  </a:endParaRPr>
                </a:p>
              </p:txBody>
            </p:sp>
            <p:sp>
              <p:nvSpPr>
                <p:cNvPr id="138" name="Rectangle 137"/>
                <p:cNvSpPr/>
                <p:nvPr/>
              </p:nvSpPr>
              <p:spPr>
                <a:xfrm>
                  <a:off x="6242320" y="3413668"/>
                  <a:ext cx="344039" cy="369332"/>
                </a:xfrm>
                <a:prstGeom prst="rect">
                  <a:avLst/>
                </a:prstGeom>
              </p:spPr>
              <p:txBody>
                <a:bodyPr wrap="none">
                  <a:spAutoFit/>
                </a:bodyPr>
                <a:lstStyle/>
                <a:p>
                  <a:r>
                    <a:rPr lang="en-US" dirty="0" smtClean="0"/>
                    <a:t>…</a:t>
                  </a:r>
                  <a:endParaRPr lang="en-US" dirty="0"/>
                </a:p>
              </p:txBody>
            </p:sp>
            <p:sp>
              <p:nvSpPr>
                <p:cNvPr id="140" name="Freeform 139"/>
                <p:cNvSpPr/>
                <p:nvPr/>
              </p:nvSpPr>
              <p:spPr>
                <a:xfrm>
                  <a:off x="4284134" y="3810000"/>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     Memory               (Cache)</a:t>
                  </a:r>
                  <a:endParaRPr lang="en-US" dirty="0">
                    <a:solidFill>
                      <a:srgbClr val="000000"/>
                    </a:solidFill>
                  </a:endParaRPr>
                </a:p>
              </p:txBody>
            </p:sp>
            <p:sp>
              <p:nvSpPr>
                <p:cNvPr id="144" name="Freeform 143"/>
                <p:cNvSpPr/>
                <p:nvPr/>
              </p:nvSpPr>
              <p:spPr>
                <a:xfrm>
                  <a:off x="3826935" y="4199466"/>
                  <a:ext cx="3302000" cy="355600"/>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Input/Output</a:t>
                  </a:r>
                  <a:endParaRPr lang="en-US" dirty="0">
                    <a:solidFill>
                      <a:srgbClr val="000000"/>
                    </a:solidFill>
                  </a:endParaRPr>
                </a:p>
              </p:txBody>
            </p:sp>
          </p:grpSp>
        </p:grpSp>
        <p:sp>
          <p:nvSpPr>
            <p:cNvPr id="55" name="TextBox 54"/>
            <p:cNvSpPr txBox="1"/>
            <p:nvPr/>
          </p:nvSpPr>
          <p:spPr>
            <a:xfrm>
              <a:off x="6760107" y="3049938"/>
              <a:ext cx="1126593" cy="323165"/>
            </a:xfrm>
            <a:prstGeom prst="rect">
              <a:avLst/>
            </a:prstGeom>
            <a:noFill/>
          </p:spPr>
          <p:txBody>
            <a:bodyPr wrap="none" rtlCol="0">
              <a:spAutoFit/>
            </a:bodyPr>
            <a:lstStyle/>
            <a:p>
              <a:pPr algn="r">
                <a:lnSpc>
                  <a:spcPct val="80000"/>
                </a:lnSpc>
              </a:pPr>
              <a:r>
                <a:rPr lang="en-US" dirty="0" smtClean="0"/>
                <a:t>Computer</a:t>
              </a:r>
            </a:p>
          </p:txBody>
        </p:sp>
      </p:grpSp>
      <p:grpSp>
        <p:nvGrpSpPr>
          <p:cNvPr id="7" name="Group 90"/>
          <p:cNvGrpSpPr/>
          <p:nvPr/>
        </p:nvGrpSpPr>
        <p:grpSpPr>
          <a:xfrm>
            <a:off x="3365862" y="3454411"/>
            <a:ext cx="5625738" cy="2622539"/>
            <a:chOff x="3365862" y="3454411"/>
            <a:chExt cx="5625738" cy="2622539"/>
          </a:xfrm>
        </p:grpSpPr>
        <p:sp>
          <p:nvSpPr>
            <p:cNvPr id="151" name="Freeform 150"/>
            <p:cNvSpPr/>
            <p:nvPr/>
          </p:nvSpPr>
          <p:spPr>
            <a:xfrm>
              <a:off x="3971023" y="5625230"/>
              <a:ext cx="3626511" cy="341684"/>
            </a:xfrm>
            <a:custGeom>
              <a:avLst/>
              <a:gdLst>
                <a:gd name="connsiteX0" fmla="*/ 423334 w 3302000"/>
                <a:gd name="connsiteY0" fmla="*/ 0 h 355600"/>
                <a:gd name="connsiteX1" fmla="*/ 3302000 w 3302000"/>
                <a:gd name="connsiteY1" fmla="*/ 0 h 355600"/>
                <a:gd name="connsiteX2" fmla="*/ 2895600 w 3302000"/>
                <a:gd name="connsiteY2" fmla="*/ 355600 h 355600"/>
                <a:gd name="connsiteX3" fmla="*/ 0 w 3302000"/>
                <a:gd name="connsiteY3" fmla="*/ 338666 h 355600"/>
                <a:gd name="connsiteX4" fmla="*/ 423334 w 3302000"/>
                <a:gd name="connsiteY4" fmla="*/ 0 h 35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0" h="355600">
                  <a:moveTo>
                    <a:pt x="423334" y="0"/>
                  </a:moveTo>
                  <a:lnTo>
                    <a:pt x="3302000" y="0"/>
                  </a:lnTo>
                  <a:lnTo>
                    <a:pt x="2895600" y="355600"/>
                  </a:lnTo>
                  <a:lnTo>
                    <a:pt x="0" y="338666"/>
                  </a:lnTo>
                  <a:lnTo>
                    <a:pt x="423334"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Cache Memory</a:t>
              </a:r>
              <a:endParaRPr lang="en-US" dirty="0">
                <a:solidFill>
                  <a:srgbClr val="000000"/>
                </a:solidFill>
              </a:endParaRPr>
            </a:p>
          </p:txBody>
        </p:sp>
        <p:grpSp>
          <p:nvGrpSpPr>
            <p:cNvPr id="8" name="Group 89"/>
            <p:cNvGrpSpPr/>
            <p:nvPr/>
          </p:nvGrpSpPr>
          <p:grpSpPr>
            <a:xfrm>
              <a:off x="3365862" y="3454411"/>
              <a:ext cx="5625738" cy="2622539"/>
              <a:chOff x="3365862" y="3454411"/>
              <a:chExt cx="5625738" cy="2622539"/>
            </a:xfrm>
          </p:grpSpPr>
          <p:grpSp>
            <p:nvGrpSpPr>
              <p:cNvPr id="9" name="Group 48"/>
              <p:cNvGrpSpPr/>
              <p:nvPr/>
            </p:nvGrpSpPr>
            <p:grpSpPr>
              <a:xfrm>
                <a:off x="3365862" y="3454411"/>
                <a:ext cx="5625738" cy="2622539"/>
                <a:chOff x="3365862" y="3454411"/>
                <a:chExt cx="5454288" cy="2850775"/>
              </a:xfrm>
            </p:grpSpPr>
            <p:sp>
              <p:nvSpPr>
                <p:cNvPr id="147" name="Freeform 146"/>
                <p:cNvSpPr/>
                <p:nvPr/>
              </p:nvSpPr>
              <p:spPr>
                <a:xfrm>
                  <a:off x="3365862" y="4775213"/>
                  <a:ext cx="5454288" cy="1529973"/>
                </a:xfrm>
                <a:custGeom>
                  <a:avLst/>
                  <a:gdLst>
                    <a:gd name="connsiteX0" fmla="*/ 3149600 w 3149600"/>
                    <a:gd name="connsiteY0" fmla="*/ 0 h 948267"/>
                    <a:gd name="connsiteX1" fmla="*/ 1032934 w 3149600"/>
                    <a:gd name="connsiteY1" fmla="*/ 0 h 948267"/>
                    <a:gd name="connsiteX2" fmla="*/ 0 w 3149600"/>
                    <a:gd name="connsiteY2" fmla="*/ 948267 h 948267"/>
                    <a:gd name="connsiteX3" fmla="*/ 2252134 w 3149600"/>
                    <a:gd name="connsiteY3" fmla="*/ 948267 h 948267"/>
                    <a:gd name="connsiteX4" fmla="*/ 3149600 w 3149600"/>
                    <a:gd name="connsiteY4" fmla="*/ 0 h 94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9600" h="948267">
                      <a:moveTo>
                        <a:pt x="3149600" y="0"/>
                      </a:moveTo>
                      <a:lnTo>
                        <a:pt x="1032934" y="0"/>
                      </a:lnTo>
                      <a:lnTo>
                        <a:pt x="0" y="948267"/>
                      </a:lnTo>
                      <a:lnTo>
                        <a:pt x="2252134" y="948267"/>
                      </a:lnTo>
                      <a:lnTo>
                        <a:pt x="3149600" y="0"/>
                      </a:lnTo>
                      <a:close/>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6" name="Straight Connector 155"/>
                <p:cNvCxnSpPr>
                  <a:stCxn id="133" idx="1"/>
                  <a:endCxn id="147" idx="1"/>
                </p:cNvCxnSpPr>
                <p:nvPr/>
              </p:nvCxnSpPr>
              <p:spPr>
                <a:xfrm flipH="1">
                  <a:off x="5154635" y="3454411"/>
                  <a:ext cx="2252893"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p:cNvCxnSpPr>
                  <a:stCxn id="133" idx="0"/>
                  <a:endCxn id="147" idx="0"/>
                </p:cNvCxnSpPr>
                <p:nvPr/>
              </p:nvCxnSpPr>
              <p:spPr>
                <a:xfrm>
                  <a:off x="8179845" y="3454411"/>
                  <a:ext cx="640305" cy="1320802"/>
                </a:xfrm>
                <a:prstGeom prst="line">
                  <a:avLst/>
                </a:prstGeom>
                <a:ln w="25400" cap="flat" cmpd="sng" algn="ctr">
                  <a:solidFill>
                    <a:schemeClr val="accent1"/>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62" name="TextBox 161"/>
              <p:cNvSpPr txBox="1"/>
              <p:nvPr/>
            </p:nvSpPr>
            <p:spPr>
              <a:xfrm>
                <a:off x="7515253" y="4306692"/>
                <a:ext cx="641304" cy="369332"/>
              </a:xfrm>
              <a:prstGeom prst="rect">
                <a:avLst/>
              </a:prstGeom>
              <a:noFill/>
            </p:spPr>
            <p:txBody>
              <a:bodyPr wrap="square" rtlCol="0">
                <a:spAutoFit/>
              </a:bodyPr>
              <a:lstStyle/>
              <a:p>
                <a:r>
                  <a:rPr lang="en-US" dirty="0" smtClean="0"/>
                  <a:t>Core</a:t>
                </a:r>
                <a:endParaRPr lang="en-US" dirty="0"/>
              </a:p>
            </p:txBody>
          </p:sp>
          <p:sp>
            <p:nvSpPr>
              <p:cNvPr id="163" name="Freeform 162"/>
              <p:cNvSpPr/>
              <p:nvPr/>
            </p:nvSpPr>
            <p:spPr>
              <a:xfrm>
                <a:off x="4108450" y="4718050"/>
                <a:ext cx="2705100" cy="850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Instruction </a:t>
                </a:r>
                <a:r>
                  <a:rPr lang="en-US" dirty="0" err="1" smtClean="0">
                    <a:solidFill>
                      <a:srgbClr val="000000"/>
                    </a:solidFill>
                  </a:rPr>
                  <a:t>Unit(s</a:t>
                </a:r>
                <a:r>
                  <a:rPr lang="en-US" dirty="0" smtClean="0">
                    <a:solidFill>
                      <a:srgbClr val="000000"/>
                    </a:solidFill>
                  </a:rPr>
                  <a:t>)</a:t>
                </a:r>
              </a:p>
              <a:p>
                <a:pPr algn="ctr">
                  <a:lnSpc>
                    <a:spcPct val="90000"/>
                  </a:lnSpc>
                </a:pPr>
                <a:endParaRPr lang="en-US" dirty="0" smtClean="0">
                  <a:solidFill>
                    <a:srgbClr val="000000"/>
                  </a:solidFill>
                </a:endParaRPr>
              </a:p>
              <a:p>
                <a:pPr algn="ctr">
                  <a:lnSpc>
                    <a:spcPct val="90000"/>
                  </a:lnSpc>
                </a:pPr>
                <a:endParaRPr lang="en-US" dirty="0">
                  <a:solidFill>
                    <a:srgbClr val="000000"/>
                  </a:solidFill>
                </a:endParaRPr>
              </a:p>
            </p:txBody>
          </p:sp>
          <p:sp>
            <p:nvSpPr>
              <p:cNvPr id="165" name="Freeform 164"/>
              <p:cNvSpPr/>
              <p:nvPr/>
            </p:nvSpPr>
            <p:spPr>
              <a:xfrm>
                <a:off x="6438900" y="4686300"/>
                <a:ext cx="2362199" cy="48895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dirty="0" smtClean="0">
                    <a:solidFill>
                      <a:srgbClr val="000000"/>
                    </a:solidFill>
                  </a:rPr>
                  <a:t>       Functional</a:t>
                </a:r>
              </a:p>
              <a:p>
                <a:pPr algn="ctr">
                  <a:lnSpc>
                    <a:spcPct val="90000"/>
                  </a:lnSpc>
                </a:pPr>
                <a:r>
                  <a:rPr lang="en-US" dirty="0" err="1" smtClean="0">
                    <a:solidFill>
                      <a:srgbClr val="000000"/>
                    </a:solidFill>
                  </a:rPr>
                  <a:t>Unit(s</a:t>
                </a:r>
                <a:r>
                  <a:rPr lang="en-US" dirty="0" smtClean="0">
                    <a:solidFill>
                      <a:srgbClr val="000000"/>
                    </a:solidFill>
                  </a:rPr>
                  <a:t>)</a:t>
                </a:r>
                <a:endParaRPr lang="en-US" dirty="0">
                  <a:solidFill>
                    <a:srgbClr val="000000"/>
                  </a:solidFill>
                </a:endParaRPr>
              </a:p>
            </p:txBody>
          </p:sp>
        </p:grpSp>
        <p:pic>
          <p:nvPicPr>
            <p:cNvPr id="57" name="Picture 56" descr="600px-Pipeline_5.png"/>
            <p:cNvPicPr>
              <a:picLocks noChangeAspect="1"/>
            </p:cNvPicPr>
            <p:nvPr/>
          </p:nvPicPr>
          <p:blipFill>
            <a:blip r:embed="rId9"/>
            <a:stretch>
              <a:fillRect/>
            </a:stretch>
          </p:blipFill>
          <p:spPr>
            <a:xfrm>
              <a:off x="4875262" y="4921249"/>
              <a:ext cx="908064" cy="654673"/>
            </a:xfrm>
            <a:prstGeom prst="rect">
              <a:avLst/>
            </a:prstGeom>
          </p:spPr>
        </p:pic>
        <p:grpSp>
          <p:nvGrpSpPr>
            <p:cNvPr id="10" name="Group 88"/>
            <p:cNvGrpSpPr/>
            <p:nvPr/>
          </p:nvGrpSpPr>
          <p:grpSpPr>
            <a:xfrm>
              <a:off x="6108909" y="5194300"/>
              <a:ext cx="2127517" cy="361950"/>
              <a:chOff x="6108909" y="5194300"/>
              <a:chExt cx="2127517" cy="361950"/>
            </a:xfrm>
          </p:grpSpPr>
          <p:grpSp>
            <p:nvGrpSpPr>
              <p:cNvPr id="11" name="Group 68"/>
              <p:cNvGrpSpPr/>
              <p:nvPr/>
            </p:nvGrpSpPr>
            <p:grpSpPr>
              <a:xfrm>
                <a:off x="7499559" y="5194300"/>
                <a:ext cx="736867" cy="342900"/>
                <a:chOff x="7499559" y="5194300"/>
                <a:chExt cx="736867" cy="342900"/>
              </a:xfrm>
            </p:grpSpPr>
            <p:sp>
              <p:nvSpPr>
                <p:cNvPr id="114" name="TextBox 11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3</a:t>
                  </a:r>
                  <a:r>
                    <a:rPr lang="en-US" sz="1400" dirty="0" smtClean="0"/>
                    <a:t>+B</a:t>
                  </a:r>
                  <a:r>
                    <a:rPr lang="en-US" sz="1400" baseline="-25000" dirty="0" smtClean="0"/>
                    <a:t>3</a:t>
                  </a:r>
                  <a:endParaRPr lang="en-US" sz="1400" dirty="0"/>
                </a:p>
              </p:txBody>
            </p:sp>
            <p:sp>
              <p:nvSpPr>
                <p:cNvPr id="104" name="Freeform 103"/>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2" name="Group 79"/>
              <p:cNvGrpSpPr/>
              <p:nvPr/>
            </p:nvGrpSpPr>
            <p:grpSpPr>
              <a:xfrm>
                <a:off x="7036009" y="5200650"/>
                <a:ext cx="736867" cy="342900"/>
                <a:chOff x="7499559" y="5194300"/>
                <a:chExt cx="736867" cy="342900"/>
              </a:xfrm>
            </p:grpSpPr>
            <p:sp>
              <p:nvSpPr>
                <p:cNvPr id="81" name="TextBox 80"/>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2</a:t>
                  </a:r>
                  <a:r>
                    <a:rPr lang="en-US" sz="1400" dirty="0" smtClean="0"/>
                    <a:t>+B</a:t>
                  </a:r>
                  <a:r>
                    <a:rPr lang="en-US" sz="1400" baseline="-25000" dirty="0" smtClean="0"/>
                    <a:t>2</a:t>
                  </a:r>
                  <a:endParaRPr lang="en-US" sz="1400" dirty="0"/>
                </a:p>
              </p:txBody>
            </p:sp>
            <p:sp>
              <p:nvSpPr>
                <p:cNvPr id="82" name="Freeform 81"/>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3" name="Group 82"/>
              <p:cNvGrpSpPr/>
              <p:nvPr/>
            </p:nvGrpSpPr>
            <p:grpSpPr>
              <a:xfrm>
                <a:off x="6572459" y="5207000"/>
                <a:ext cx="736867" cy="342900"/>
                <a:chOff x="7499559" y="5194300"/>
                <a:chExt cx="736867" cy="342900"/>
              </a:xfrm>
            </p:grpSpPr>
            <p:sp>
              <p:nvSpPr>
                <p:cNvPr id="84" name="TextBox 83"/>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1</a:t>
                  </a:r>
                  <a:r>
                    <a:rPr lang="en-US" sz="1400" dirty="0" smtClean="0"/>
                    <a:t>+B</a:t>
                  </a:r>
                  <a:r>
                    <a:rPr lang="en-US" sz="1400" baseline="-25000" dirty="0" smtClean="0"/>
                    <a:t>1</a:t>
                  </a:r>
                  <a:endParaRPr lang="en-US" sz="1400" dirty="0"/>
                </a:p>
              </p:txBody>
            </p:sp>
            <p:sp>
              <p:nvSpPr>
                <p:cNvPr id="85" name="Freeform 84"/>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nvGrpSpPr>
              <p:cNvPr id="14" name="Group 85"/>
              <p:cNvGrpSpPr/>
              <p:nvPr/>
            </p:nvGrpSpPr>
            <p:grpSpPr>
              <a:xfrm>
                <a:off x="6108909" y="5213350"/>
                <a:ext cx="736867" cy="342900"/>
                <a:chOff x="7499559" y="5194300"/>
                <a:chExt cx="736867" cy="342900"/>
              </a:xfrm>
            </p:grpSpPr>
            <p:sp>
              <p:nvSpPr>
                <p:cNvPr id="87" name="TextBox 86"/>
                <p:cNvSpPr txBox="1"/>
                <p:nvPr/>
              </p:nvSpPr>
              <p:spPr>
                <a:xfrm>
                  <a:off x="7532797" y="5196494"/>
                  <a:ext cx="703629" cy="307777"/>
                </a:xfrm>
                <a:prstGeom prst="rect">
                  <a:avLst/>
                </a:prstGeom>
                <a:noFill/>
              </p:spPr>
              <p:txBody>
                <a:bodyPr wrap="square" rtlCol="0">
                  <a:spAutoFit/>
                </a:bodyPr>
                <a:lstStyle/>
                <a:p>
                  <a:r>
                    <a:rPr lang="en-US" sz="1400" dirty="0" smtClean="0"/>
                    <a:t>A</a:t>
                  </a:r>
                  <a:r>
                    <a:rPr lang="en-US" sz="1400" baseline="-25000" dirty="0" smtClean="0"/>
                    <a:t>0</a:t>
                  </a:r>
                  <a:r>
                    <a:rPr lang="en-US" sz="1400" dirty="0" smtClean="0"/>
                    <a:t>+B</a:t>
                  </a:r>
                  <a:r>
                    <a:rPr lang="en-US" sz="1400" baseline="-25000" dirty="0" smtClean="0"/>
                    <a:t>0</a:t>
                  </a:r>
                  <a:endParaRPr lang="en-US" sz="1400" dirty="0"/>
                </a:p>
              </p:txBody>
            </p:sp>
            <p:sp>
              <p:nvSpPr>
                <p:cNvPr id="88" name="Freeform 87"/>
                <p:cNvSpPr/>
                <p:nvPr/>
              </p:nvSpPr>
              <p:spPr>
                <a:xfrm>
                  <a:off x="7499559" y="5194300"/>
                  <a:ext cx="666541" cy="342900"/>
                </a:xfrm>
                <a:custGeom>
                  <a:avLst/>
                  <a:gdLst>
                    <a:gd name="connsiteX0" fmla="*/ 749300 w 2197100"/>
                    <a:gd name="connsiteY0" fmla="*/ 0 h 603250"/>
                    <a:gd name="connsiteX1" fmla="*/ 0 w 2197100"/>
                    <a:gd name="connsiteY1" fmla="*/ 603250 h 603250"/>
                    <a:gd name="connsiteX2" fmla="*/ 1568450 w 2197100"/>
                    <a:gd name="connsiteY2" fmla="*/ 603250 h 603250"/>
                    <a:gd name="connsiteX3" fmla="*/ 2197100 w 2197100"/>
                    <a:gd name="connsiteY3" fmla="*/ 0 h 603250"/>
                    <a:gd name="connsiteX4" fmla="*/ 749300 w 2197100"/>
                    <a:gd name="connsiteY4" fmla="*/ 0 h 603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7100" h="603250">
                      <a:moveTo>
                        <a:pt x="749300" y="0"/>
                      </a:moveTo>
                      <a:lnTo>
                        <a:pt x="0" y="603250"/>
                      </a:lnTo>
                      <a:lnTo>
                        <a:pt x="1568450" y="603250"/>
                      </a:lnTo>
                      <a:lnTo>
                        <a:pt x="2197100" y="0"/>
                      </a:lnTo>
                      <a:lnTo>
                        <a:pt x="749300" y="0"/>
                      </a:lnTo>
                      <a:close/>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endParaRPr lang="en-US" dirty="0">
                    <a:solidFill>
                      <a:srgbClr val="000000"/>
                    </a:solidFill>
                  </a:endParaRPr>
                </a:p>
              </p:txBody>
            </p:sp>
          </p:grpSp>
        </p:grpSp>
      </p:grpSp>
      <p:grpSp>
        <p:nvGrpSpPr>
          <p:cNvPr id="15" name="Group 64"/>
          <p:cNvGrpSpPr/>
          <p:nvPr/>
        </p:nvGrpSpPr>
        <p:grpSpPr>
          <a:xfrm>
            <a:off x="0" y="5968006"/>
            <a:ext cx="4403307" cy="647999"/>
            <a:chOff x="3596766" y="2488086"/>
            <a:chExt cx="7004719" cy="2103155"/>
          </a:xfrm>
        </p:grpSpPr>
        <p:sp>
          <p:nvSpPr>
            <p:cNvPr id="60" name="Rectangle 59"/>
            <p:cNvSpPr/>
            <p:nvPr/>
          </p:nvSpPr>
          <p:spPr>
            <a:xfrm>
              <a:off x="3596766" y="2948340"/>
              <a:ext cx="5213089" cy="1642901"/>
            </a:xfrm>
            <a:prstGeom prst="rect">
              <a:avLst/>
            </a:prstGeom>
            <a:noFill/>
            <a:ln w="76200"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TextBox 63"/>
            <p:cNvSpPr txBox="1"/>
            <p:nvPr/>
          </p:nvSpPr>
          <p:spPr>
            <a:xfrm>
              <a:off x="8977722" y="2488086"/>
              <a:ext cx="1623763" cy="2097741"/>
            </a:xfrm>
            <a:prstGeom prst="rect">
              <a:avLst/>
            </a:prstGeom>
            <a:noFill/>
          </p:spPr>
          <p:txBody>
            <a:bodyPr wrap="square" rtlCol="0">
              <a:spAutoFit/>
            </a:bodyPr>
            <a:lstStyle/>
            <a:p>
              <a:r>
                <a:rPr lang="en-US" dirty="0" smtClean="0">
                  <a:solidFill>
                    <a:srgbClr val="FF0000"/>
                  </a:solidFill>
                </a:rPr>
                <a:t>Today’s Lecture</a:t>
              </a:r>
              <a:endParaRPr lang="en-US" dirty="0">
                <a:solidFill>
                  <a:srgbClr val="FF0000"/>
                </a:solidFill>
              </a:endParaRPr>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254000" y="1380067"/>
            <a:ext cx="8636000" cy="651933"/>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i="1" dirty="0"/>
          </a:p>
        </p:txBody>
      </p:sp>
      <p:sp>
        <p:nvSpPr>
          <p:cNvPr id="28675" name="Rectangle 5"/>
          <p:cNvSpPr>
            <a:spLocks noGrp="1" noChangeArrowheads="1"/>
          </p:cNvSpPr>
          <p:nvPr>
            <p:ph type="title"/>
          </p:nvPr>
        </p:nvSpPr>
        <p:spPr>
          <a:noFill/>
        </p:spPr>
        <p:txBody>
          <a:bodyPr>
            <a:normAutofit fontScale="90000"/>
          </a:bodyPr>
          <a:lstStyle/>
          <a:p>
            <a:pPr>
              <a:lnSpc>
                <a:spcPct val="80000"/>
              </a:lnSpc>
            </a:pPr>
            <a:r>
              <a:rPr lang="en-US" dirty="0" smtClean="0"/>
              <a:t>Great Idea: Levels </a:t>
            </a:r>
            <a:r>
              <a:rPr lang="en-US" dirty="0"/>
              <a:t>of </a:t>
            </a:r>
            <a:r>
              <a:rPr lang="en-US" dirty="0" smtClean="0"/>
              <a:t>Representation/Interpretation</a:t>
            </a:r>
            <a:endParaRPr lang="en-US" dirty="0"/>
          </a:p>
        </p:txBody>
      </p:sp>
      <p:sp>
        <p:nvSpPr>
          <p:cNvPr id="28676" name="Rectangle 18"/>
          <p:cNvSpPr>
            <a:spLocks noGrp="1" noChangeArrowheads="1"/>
          </p:cNvSpPr>
          <p:nvPr>
            <p:ph type="body" sz="half" idx="4294967295"/>
          </p:nvPr>
        </p:nvSpPr>
        <p:spPr>
          <a:xfrm>
            <a:off x="4624585" y="2202532"/>
            <a:ext cx="3848100" cy="896938"/>
          </a:xfrm>
          <a:noFill/>
        </p:spPr>
        <p:txBody>
          <a:bodyPr>
            <a:normAutofit lnSpcReduction="10000"/>
          </a:bodyPr>
          <a:lstStyle/>
          <a:p>
            <a:pPr marL="342900" indent="-342900">
              <a:lnSpc>
                <a:spcPct val="90000"/>
              </a:lnSpc>
              <a:spcBef>
                <a:spcPct val="0"/>
              </a:spcBef>
              <a:buFont typeface="Times" charset="0"/>
              <a:buNone/>
              <a:tabLst>
                <a:tab pos="1066800" algn="l"/>
              </a:tabLst>
            </a:pPr>
            <a:r>
              <a:rPr lang="en-US" sz="1600" dirty="0" err="1">
                <a:solidFill>
                  <a:srgbClr val="FF0000"/>
                </a:solidFill>
              </a:rPr>
              <a:t>lw</a:t>
            </a:r>
            <a:r>
              <a:rPr lang="en-US" sz="1600" dirty="0">
                <a:solidFill>
                  <a:srgbClr val="FF0000"/>
                </a:solidFill>
              </a:rPr>
              <a:t>	  $t0, 0($2)</a:t>
            </a:r>
          </a:p>
          <a:p>
            <a:pPr marL="342900" indent="-342900">
              <a:lnSpc>
                <a:spcPct val="90000"/>
              </a:lnSpc>
              <a:spcBef>
                <a:spcPct val="0"/>
              </a:spcBef>
              <a:buFont typeface="Times" charset="0"/>
              <a:buNone/>
              <a:tabLst>
                <a:tab pos="1066800" algn="l"/>
              </a:tabLst>
            </a:pPr>
            <a:r>
              <a:rPr lang="en-US" sz="1600" dirty="0" err="1">
                <a:solidFill>
                  <a:srgbClr val="FF0000"/>
                </a:solidFill>
              </a:rPr>
              <a:t>lw</a:t>
            </a:r>
            <a:r>
              <a:rPr lang="en-US" sz="1600" dirty="0">
                <a:solidFill>
                  <a:srgbClr val="FF0000"/>
                </a:solidFill>
              </a:rPr>
              <a:t>	  $t1, 4($2)</a:t>
            </a:r>
          </a:p>
          <a:p>
            <a:pPr marL="342900" indent="-342900">
              <a:lnSpc>
                <a:spcPct val="90000"/>
              </a:lnSpc>
              <a:spcBef>
                <a:spcPct val="0"/>
              </a:spcBef>
              <a:buFont typeface="Times" charset="0"/>
              <a:buNone/>
              <a:tabLst>
                <a:tab pos="1066800" algn="l"/>
              </a:tabLst>
            </a:pPr>
            <a:r>
              <a:rPr lang="en-US" sz="1600" dirty="0" err="1">
                <a:solidFill>
                  <a:srgbClr val="FF0000"/>
                </a:solidFill>
              </a:rPr>
              <a:t>sw</a:t>
            </a:r>
            <a:r>
              <a:rPr lang="en-US" sz="1600" dirty="0">
                <a:solidFill>
                  <a:srgbClr val="FF0000"/>
                </a:solidFill>
              </a:rPr>
              <a:t>	  $t1, 0($2)</a:t>
            </a:r>
          </a:p>
          <a:p>
            <a:pPr marL="342900" indent="-342900">
              <a:spcBef>
                <a:spcPct val="0"/>
              </a:spcBef>
              <a:buFont typeface="Times" charset="0"/>
              <a:buNone/>
              <a:tabLst>
                <a:tab pos="1066800" algn="l"/>
              </a:tabLst>
            </a:pPr>
            <a:r>
              <a:rPr lang="en-US" sz="1600" dirty="0" err="1">
                <a:solidFill>
                  <a:srgbClr val="FF0000"/>
                </a:solidFill>
              </a:rPr>
              <a:t>sw</a:t>
            </a:r>
            <a:r>
              <a:rPr lang="en-US" sz="1600" dirty="0">
                <a:solidFill>
                  <a:srgbClr val="FF0000"/>
                </a:solidFill>
              </a:rPr>
              <a:t>	  $t0, 4($2)</a:t>
            </a:r>
          </a:p>
        </p:txBody>
      </p:sp>
      <p:graphicFrame>
        <p:nvGraphicFramePr>
          <p:cNvPr id="28674" name="Object 2"/>
          <p:cNvGraphicFramePr>
            <a:graphicFrameLocks noGrp="1" noChangeAspect="1"/>
          </p:cNvGraphicFramePr>
          <p:nvPr>
            <p:ph sz="quarter" idx="4294967295"/>
          </p:nvPr>
        </p:nvGraphicFramePr>
        <p:xfrm>
          <a:off x="4624585" y="5550380"/>
          <a:ext cx="1828800" cy="1257300"/>
        </p:xfrm>
        <a:graphic>
          <a:graphicData uri="http://schemas.openxmlformats.org/presentationml/2006/ole">
            <mc:AlternateContent xmlns:mc="http://schemas.openxmlformats.org/markup-compatibility/2006">
              <mc:Choice xmlns:v="urn:schemas-microsoft-com:vml" Requires="v">
                <p:oleObj spid="_x0000_s110613" name="Image" r:id="rId4" imgW="3492063" imgH="2400000" progId="">
                  <p:embed/>
                </p:oleObj>
              </mc:Choice>
              <mc:Fallback>
                <p:oleObj name="Image" r:id="rId4" imgW="3492063" imgH="24000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4585" y="5550380"/>
                        <a:ext cx="18288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sp>
        <p:nvSpPr>
          <p:cNvPr id="28678" name="Rectangle 7"/>
          <p:cNvSpPr>
            <a:spLocks noChangeArrowheads="1"/>
          </p:cNvSpPr>
          <p:nvPr/>
        </p:nvSpPr>
        <p:spPr bwMode="auto">
          <a:xfrm>
            <a:off x="857250" y="1435290"/>
            <a:ext cx="2590800"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sz="1800" b="1" dirty="0">
                <a:solidFill>
                  <a:schemeClr val="bg1"/>
                </a:solidFill>
              </a:rPr>
              <a:t>High Level </a:t>
            </a:r>
            <a:r>
              <a:rPr lang="en-US" sz="1800" b="1" dirty="0" smtClean="0">
                <a:solidFill>
                  <a:schemeClr val="bg1"/>
                </a:solidFill>
              </a:rPr>
              <a:t>Language</a:t>
            </a:r>
            <a:br>
              <a:rPr lang="en-US" sz="1800" b="1" dirty="0" smtClean="0">
                <a:solidFill>
                  <a:schemeClr val="bg1"/>
                </a:solidFill>
              </a:rPr>
            </a:br>
            <a:r>
              <a:rPr lang="en-US" sz="1800" b="1" dirty="0" smtClean="0">
                <a:solidFill>
                  <a:schemeClr val="bg1"/>
                </a:solidFill>
              </a:rPr>
              <a:t>Program </a:t>
            </a:r>
            <a:r>
              <a:rPr lang="en-US" sz="1800" b="1" dirty="0">
                <a:solidFill>
                  <a:schemeClr val="bg1"/>
                </a:solidFill>
              </a:rPr>
              <a:t>(e.g., C)</a:t>
            </a:r>
          </a:p>
        </p:txBody>
      </p:sp>
      <p:sp>
        <p:nvSpPr>
          <p:cNvPr id="28679" name="Rectangle 8"/>
          <p:cNvSpPr>
            <a:spLocks noChangeArrowheads="1"/>
          </p:cNvSpPr>
          <p:nvPr/>
        </p:nvSpPr>
        <p:spPr bwMode="auto">
          <a:xfrm>
            <a:off x="857250" y="2381440"/>
            <a:ext cx="2800350" cy="529119"/>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sz="1800" b="1" dirty="0">
                <a:solidFill>
                  <a:srgbClr val="FF0000"/>
                </a:solidFill>
              </a:rPr>
              <a:t>Assembly  </a:t>
            </a:r>
            <a:r>
              <a:rPr lang="en-US" sz="1800" b="1" dirty="0" smtClean="0">
                <a:solidFill>
                  <a:srgbClr val="FF0000"/>
                </a:solidFill>
              </a:rPr>
              <a:t>Language Program </a:t>
            </a:r>
            <a:r>
              <a:rPr lang="en-US" sz="1800" b="1" dirty="0">
                <a:solidFill>
                  <a:srgbClr val="FF0000"/>
                </a:solidFill>
              </a:rPr>
              <a:t>(</a:t>
            </a:r>
            <a:r>
              <a:rPr lang="en-US" sz="1800" b="1" dirty="0" smtClean="0">
                <a:solidFill>
                  <a:srgbClr val="FF0000"/>
                </a:solidFill>
              </a:rPr>
              <a:t>e.g., MIPS</a:t>
            </a:r>
            <a:r>
              <a:rPr lang="en-US" sz="1800" b="1" dirty="0">
                <a:solidFill>
                  <a:srgbClr val="FF0000"/>
                </a:solidFill>
              </a:rPr>
              <a:t>)</a:t>
            </a:r>
          </a:p>
        </p:txBody>
      </p:sp>
      <p:sp>
        <p:nvSpPr>
          <p:cNvPr id="28680" name="Rectangle 9"/>
          <p:cNvSpPr>
            <a:spLocks noChangeArrowheads="1"/>
          </p:cNvSpPr>
          <p:nvPr/>
        </p:nvSpPr>
        <p:spPr bwMode="auto">
          <a:xfrm>
            <a:off x="908050" y="3295840"/>
            <a:ext cx="2590800" cy="546100"/>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sz="1800" b="1" dirty="0"/>
              <a:t>Machine  Language Program (MIPS)</a:t>
            </a:r>
          </a:p>
        </p:txBody>
      </p:sp>
      <p:sp>
        <p:nvSpPr>
          <p:cNvPr id="28681" name="Rectangle 10"/>
          <p:cNvSpPr>
            <a:spLocks noChangeArrowheads="1"/>
          </p:cNvSpPr>
          <p:nvPr/>
        </p:nvSpPr>
        <p:spPr bwMode="auto">
          <a:xfrm>
            <a:off x="304800" y="4667440"/>
            <a:ext cx="4038600" cy="561975"/>
          </a:xfrm>
          <a:prstGeom prst="rect">
            <a:avLst/>
          </a:prstGeom>
          <a:noFill/>
          <a:ln w="28575">
            <a:pattFill prst="pct70">
              <a:fgClr>
                <a:schemeClr val="tx1"/>
              </a:fgClr>
              <a:bgClr>
                <a:schemeClr val="bg1"/>
              </a:bgClr>
            </a:pattFill>
            <a:miter lim="800000"/>
            <a:headEnd/>
            <a:tailEnd/>
          </a:ln>
        </p:spPr>
        <p:txBody>
          <a:bodyPr lIns="63500" tIns="25400" rIns="63500" bIns="25400">
            <a:prstTxWarp prst="textNoShape">
              <a:avLst/>
            </a:prstTxWarp>
            <a:spAutoFit/>
          </a:bodyPr>
          <a:lstStyle/>
          <a:p>
            <a:pPr algn="ctr">
              <a:lnSpc>
                <a:spcPct val="88000"/>
              </a:lnSpc>
              <a:spcBef>
                <a:spcPct val="43000"/>
              </a:spcBef>
            </a:pPr>
            <a:r>
              <a:rPr lang="en-US" sz="1800" b="1" dirty="0">
                <a:solidFill>
                  <a:srgbClr val="3366FF"/>
                </a:solidFill>
              </a:rPr>
              <a:t>Hardware Architecture </a:t>
            </a:r>
            <a:r>
              <a:rPr lang="en-US" sz="1800" b="1" dirty="0" smtClean="0">
                <a:solidFill>
                  <a:srgbClr val="3366FF"/>
                </a:solidFill>
              </a:rPr>
              <a:t>Description</a:t>
            </a:r>
            <a:br>
              <a:rPr lang="en-US" sz="1800" b="1" dirty="0" smtClean="0">
                <a:solidFill>
                  <a:srgbClr val="3366FF"/>
                </a:solidFill>
              </a:rPr>
            </a:br>
            <a:r>
              <a:rPr lang="en-US" sz="1800" b="1" dirty="0" smtClean="0">
                <a:solidFill>
                  <a:srgbClr val="3366FF"/>
                </a:solidFill>
              </a:rPr>
              <a:t>(</a:t>
            </a:r>
            <a:r>
              <a:rPr lang="en-US" sz="1800" b="1" dirty="0">
                <a:solidFill>
                  <a:srgbClr val="3366FF"/>
                </a:solidFill>
              </a:rPr>
              <a:t>e.g., block diagrams)</a:t>
            </a:r>
            <a:r>
              <a:rPr lang="en-US" sz="1800" dirty="0">
                <a:solidFill>
                  <a:srgbClr val="3366FF"/>
                </a:solidFill>
              </a:rPr>
              <a:t> </a:t>
            </a:r>
          </a:p>
        </p:txBody>
      </p:sp>
      <p:sp>
        <p:nvSpPr>
          <p:cNvPr id="28682" name="Line 11"/>
          <p:cNvSpPr>
            <a:spLocks noChangeShapeType="1"/>
          </p:cNvSpPr>
          <p:nvPr/>
        </p:nvSpPr>
        <p:spPr bwMode="auto">
          <a:xfrm>
            <a:off x="2057400" y="1981390"/>
            <a:ext cx="0" cy="40005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83" name="Rectangle 13"/>
          <p:cNvSpPr>
            <a:spLocks noChangeArrowheads="1"/>
          </p:cNvSpPr>
          <p:nvPr/>
        </p:nvSpPr>
        <p:spPr bwMode="auto">
          <a:xfrm>
            <a:off x="2197100" y="2076640"/>
            <a:ext cx="1308100" cy="284163"/>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b="1" i="1" dirty="0">
                <a:solidFill>
                  <a:schemeClr val="tx1"/>
                </a:solidFill>
              </a:rPr>
              <a:t>Compiler</a:t>
            </a:r>
          </a:p>
        </p:txBody>
      </p:sp>
      <p:sp>
        <p:nvSpPr>
          <p:cNvPr id="28684" name="Rectangle 14"/>
          <p:cNvSpPr>
            <a:spLocks noChangeArrowheads="1"/>
          </p:cNvSpPr>
          <p:nvPr/>
        </p:nvSpPr>
        <p:spPr bwMode="auto">
          <a:xfrm>
            <a:off x="2222500" y="2991040"/>
            <a:ext cx="1435100" cy="284163"/>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b="1" i="1">
                <a:solidFill>
                  <a:schemeClr val="tx1"/>
                </a:solidFill>
              </a:rPr>
              <a:t>Assembler</a:t>
            </a:r>
          </a:p>
        </p:txBody>
      </p:sp>
      <p:sp>
        <p:nvSpPr>
          <p:cNvPr id="28685" name="Line 15"/>
          <p:cNvSpPr>
            <a:spLocks noChangeShapeType="1"/>
          </p:cNvSpPr>
          <p:nvPr/>
        </p:nvSpPr>
        <p:spPr bwMode="auto">
          <a:xfrm>
            <a:off x="2108200" y="3816540"/>
            <a:ext cx="0" cy="8509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86" name="Rectangle 16"/>
          <p:cNvSpPr>
            <a:spLocks noChangeArrowheads="1"/>
          </p:cNvSpPr>
          <p:nvPr/>
        </p:nvSpPr>
        <p:spPr bwMode="auto">
          <a:xfrm>
            <a:off x="381000" y="4057840"/>
            <a:ext cx="1676400" cy="517525"/>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b="1" i="1">
                <a:solidFill>
                  <a:schemeClr val="tx1"/>
                </a:solidFill>
              </a:rPr>
              <a:t>Machine Interpretation</a:t>
            </a:r>
          </a:p>
        </p:txBody>
      </p:sp>
      <p:sp>
        <p:nvSpPr>
          <p:cNvPr id="28687" name="Rectangle 17"/>
          <p:cNvSpPr>
            <a:spLocks noChangeArrowheads="1"/>
          </p:cNvSpPr>
          <p:nvPr/>
        </p:nvSpPr>
        <p:spPr bwMode="auto">
          <a:xfrm>
            <a:off x="4624585" y="1337007"/>
            <a:ext cx="3086100" cy="709630"/>
          </a:xfrm>
          <a:prstGeom prst="rect">
            <a:avLst/>
          </a:prstGeom>
          <a:noFill/>
          <a:ln w="12700">
            <a:noFill/>
            <a:miter lim="800000"/>
            <a:headEnd/>
            <a:tailEnd/>
          </a:ln>
        </p:spPr>
        <p:txBody>
          <a:bodyPr lIns="63500" tIns="25400" rIns="63500" bIns="25400">
            <a:prstTxWarp prst="textNoShape">
              <a:avLst/>
            </a:prstTxWarp>
            <a:spAutoFit/>
          </a:bodyPr>
          <a:lstStyle/>
          <a:p>
            <a:pPr marL="342900" indent="-342900" algn="l">
              <a:lnSpc>
                <a:spcPct val="78000"/>
              </a:lnSpc>
            </a:pPr>
            <a:r>
              <a:rPr lang="en-US" sz="1800" b="1" dirty="0">
                <a:solidFill>
                  <a:srgbClr val="FFFFFF"/>
                </a:solidFill>
              </a:rPr>
              <a:t>temp = </a:t>
            </a:r>
            <a:r>
              <a:rPr lang="en-US" sz="1800" b="1" dirty="0" err="1">
                <a:solidFill>
                  <a:srgbClr val="FFFFFF"/>
                </a:solidFill>
              </a:rPr>
              <a:t>v[k</a:t>
            </a:r>
            <a:r>
              <a:rPr lang="en-US" sz="1800" b="1" dirty="0">
                <a:solidFill>
                  <a:srgbClr val="FFFFFF"/>
                </a:solidFill>
              </a:rPr>
              <a:t>];</a:t>
            </a:r>
          </a:p>
          <a:p>
            <a:pPr marL="342900" indent="-342900" algn="l">
              <a:lnSpc>
                <a:spcPct val="78000"/>
              </a:lnSpc>
            </a:pPr>
            <a:r>
              <a:rPr lang="en-US" sz="1800" b="1" dirty="0" err="1">
                <a:solidFill>
                  <a:srgbClr val="FFFFFF"/>
                </a:solidFill>
              </a:rPr>
              <a:t>v[k</a:t>
            </a:r>
            <a:r>
              <a:rPr lang="en-US" sz="1800" b="1" dirty="0">
                <a:solidFill>
                  <a:srgbClr val="FFFFFF"/>
                </a:solidFill>
              </a:rPr>
              <a:t>] = v[k+1];</a:t>
            </a:r>
          </a:p>
          <a:p>
            <a:pPr marL="342900" indent="-342900" algn="l">
              <a:lnSpc>
                <a:spcPct val="78000"/>
              </a:lnSpc>
            </a:pPr>
            <a:r>
              <a:rPr lang="en-US" sz="1800" b="1" dirty="0">
                <a:solidFill>
                  <a:srgbClr val="FFFFFF"/>
                </a:solidFill>
              </a:rPr>
              <a:t>v[k+1] = temp;</a:t>
            </a:r>
            <a:endParaRPr lang="en-US" sz="1200" dirty="0">
              <a:solidFill>
                <a:srgbClr val="FFFFFF"/>
              </a:solidFill>
            </a:endParaRPr>
          </a:p>
        </p:txBody>
      </p:sp>
      <p:sp>
        <p:nvSpPr>
          <p:cNvPr id="28688" name="Rectangle 19"/>
          <p:cNvSpPr>
            <a:spLocks noChangeArrowheads="1"/>
          </p:cNvSpPr>
          <p:nvPr/>
        </p:nvSpPr>
        <p:spPr bwMode="auto">
          <a:xfrm>
            <a:off x="4624585" y="4299140"/>
            <a:ext cx="2984500" cy="266700"/>
          </a:xfrm>
          <a:prstGeom prst="rect">
            <a:avLst/>
          </a:prstGeom>
          <a:noFill/>
          <a:ln w="12700">
            <a:noFill/>
            <a:miter lim="800000"/>
            <a:headEnd/>
            <a:tailEnd/>
          </a:ln>
        </p:spPr>
        <p:txBody>
          <a:bodyPr wrap="none" anchor="ctr">
            <a:prstTxWarp prst="textNoShape">
              <a:avLst/>
            </a:prstTxWarp>
          </a:bodyPr>
          <a:lstStyle/>
          <a:p>
            <a:endParaRPr lang="en-US"/>
          </a:p>
        </p:txBody>
      </p:sp>
      <p:sp>
        <p:nvSpPr>
          <p:cNvPr id="28689" name="Rectangle 20"/>
          <p:cNvSpPr>
            <a:spLocks noChangeArrowheads="1"/>
          </p:cNvSpPr>
          <p:nvPr/>
        </p:nvSpPr>
        <p:spPr bwMode="auto">
          <a:xfrm>
            <a:off x="4624585" y="3125450"/>
            <a:ext cx="4384575" cy="951542"/>
          </a:xfrm>
          <a:prstGeom prst="rect">
            <a:avLst/>
          </a:prstGeom>
          <a:noFill/>
          <a:ln w="12700">
            <a:noFill/>
            <a:miter lim="800000"/>
            <a:headEnd/>
            <a:tailEnd/>
          </a:ln>
        </p:spPr>
        <p:txBody>
          <a:bodyPr wrap="none" lIns="90487" tIns="44450" rIns="90487" bIns="44450">
            <a:prstTxWarp prst="textNoShape">
              <a:avLst/>
            </a:prstTxWarp>
            <a:spAutoFit/>
          </a:bodyPr>
          <a:lstStyle/>
          <a:p>
            <a:pPr algn="l"/>
            <a:r>
              <a:rPr lang="en-US" sz="1400" dirty="0">
                <a:latin typeface="Courier New" charset="0"/>
              </a:rPr>
              <a:t>0000 1001 1100 0110 1010 1111 0101 1000</a:t>
            </a:r>
          </a:p>
          <a:p>
            <a:pPr algn="l"/>
            <a:r>
              <a:rPr lang="en-US" sz="1400" dirty="0">
                <a:latin typeface="Courier New" charset="0"/>
              </a:rPr>
              <a:t>1010 1111 0101 1000 0000 1001 1100 0110 </a:t>
            </a:r>
          </a:p>
          <a:p>
            <a:pPr algn="l"/>
            <a:r>
              <a:rPr lang="en-US" sz="1400" dirty="0">
                <a:latin typeface="Courier New" charset="0"/>
              </a:rPr>
              <a:t>1100 0110 1010 1111 0101 1000 0000 1001 </a:t>
            </a:r>
          </a:p>
          <a:p>
            <a:pPr algn="l"/>
            <a:r>
              <a:rPr lang="en-US" sz="1400" dirty="0">
                <a:latin typeface="Courier New" charset="0"/>
              </a:rPr>
              <a:t>0101 1000 0000 1001 1100 0110 1010 1111</a:t>
            </a:r>
            <a:r>
              <a:rPr lang="en-US" sz="1400" dirty="0">
                <a:latin typeface="Courier" charset="0"/>
              </a:rPr>
              <a:t> </a:t>
            </a:r>
          </a:p>
        </p:txBody>
      </p:sp>
      <p:sp>
        <p:nvSpPr>
          <p:cNvPr id="28690" name="Rectangle 22"/>
          <p:cNvSpPr>
            <a:spLocks noChangeArrowheads="1"/>
          </p:cNvSpPr>
          <p:nvPr/>
        </p:nvSpPr>
        <p:spPr bwMode="auto">
          <a:xfrm>
            <a:off x="844550" y="3816540"/>
            <a:ext cx="2730500" cy="139700"/>
          </a:xfrm>
          <a:prstGeom prst="rect">
            <a:avLst/>
          </a:prstGeom>
          <a:solidFill>
            <a:srgbClr val="FF8DA0"/>
          </a:solidFill>
          <a:ln w="12700">
            <a:solidFill>
              <a:schemeClr val="tx1"/>
            </a:solidFill>
            <a:miter lim="800000"/>
            <a:headEnd/>
            <a:tailEnd/>
          </a:ln>
        </p:spPr>
        <p:txBody>
          <a:bodyPr wrap="none" anchor="ctr">
            <a:prstTxWarp prst="textNoShape">
              <a:avLst/>
            </a:prstTxWarp>
          </a:bodyPr>
          <a:lstStyle/>
          <a:p>
            <a:endParaRPr lang="en-US"/>
          </a:p>
        </p:txBody>
      </p:sp>
      <p:sp>
        <p:nvSpPr>
          <p:cNvPr id="28691" name="Line 23"/>
          <p:cNvSpPr>
            <a:spLocks noChangeShapeType="1"/>
          </p:cNvSpPr>
          <p:nvPr/>
        </p:nvSpPr>
        <p:spPr bwMode="auto">
          <a:xfrm flipH="1">
            <a:off x="2082800" y="2922778"/>
            <a:ext cx="3175" cy="366522"/>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92" name="Rectangle 24"/>
          <p:cNvSpPr>
            <a:spLocks noChangeArrowheads="1"/>
          </p:cNvSpPr>
          <p:nvPr/>
        </p:nvSpPr>
        <p:spPr bwMode="auto">
          <a:xfrm>
            <a:off x="609600" y="6070790"/>
            <a:ext cx="3708400" cy="561975"/>
          </a:xfrm>
          <a:prstGeom prst="rect">
            <a:avLst/>
          </a:prstGeom>
          <a:noFill/>
          <a:ln w="28575">
            <a:pattFill prst="pct70">
              <a:fgClr>
                <a:schemeClr val="tx1"/>
              </a:fgClr>
              <a:bgClr>
                <a:schemeClr val="bg1"/>
              </a:bgClr>
            </a:pattFill>
            <a:miter lim="800000"/>
            <a:headEnd/>
            <a:tailEnd/>
          </a:ln>
        </p:spPr>
        <p:txBody>
          <a:bodyPr lIns="63500" tIns="25400" rIns="63500" bIns="25400">
            <a:prstTxWarp prst="textNoShape">
              <a:avLst/>
            </a:prstTxWarp>
            <a:spAutoFit/>
          </a:bodyPr>
          <a:lstStyle/>
          <a:p>
            <a:pPr algn="ctr">
              <a:lnSpc>
                <a:spcPct val="88000"/>
              </a:lnSpc>
              <a:spcBef>
                <a:spcPct val="43000"/>
              </a:spcBef>
            </a:pPr>
            <a:r>
              <a:rPr lang="en-US" sz="1800" b="1" dirty="0">
                <a:solidFill>
                  <a:srgbClr val="005400"/>
                </a:solidFill>
              </a:rPr>
              <a:t>Logic Circuit Description</a:t>
            </a:r>
            <a:br>
              <a:rPr lang="en-US" sz="1800" b="1" dirty="0">
                <a:solidFill>
                  <a:srgbClr val="005400"/>
                </a:solidFill>
              </a:rPr>
            </a:br>
            <a:r>
              <a:rPr lang="en-US" sz="1800" b="1" dirty="0">
                <a:solidFill>
                  <a:srgbClr val="005400"/>
                </a:solidFill>
              </a:rPr>
              <a:t>(Circuit Schematic Diagrams)</a:t>
            </a:r>
          </a:p>
        </p:txBody>
      </p:sp>
      <p:sp>
        <p:nvSpPr>
          <p:cNvPr id="28693" name="Line 26"/>
          <p:cNvSpPr>
            <a:spLocks noChangeShapeType="1"/>
          </p:cNvSpPr>
          <p:nvPr/>
        </p:nvSpPr>
        <p:spPr bwMode="auto">
          <a:xfrm>
            <a:off x="2286000" y="5224653"/>
            <a:ext cx="0" cy="850900"/>
          </a:xfrm>
          <a:prstGeom prst="line">
            <a:avLst/>
          </a:prstGeom>
          <a:noFill/>
          <a:ln w="28575">
            <a:solidFill>
              <a:schemeClr val="tx1"/>
            </a:solidFill>
            <a:round/>
            <a:headEnd/>
            <a:tailEnd/>
          </a:ln>
        </p:spPr>
        <p:txBody>
          <a:bodyPr wrap="none" anchor="ctr">
            <a:prstTxWarp prst="textNoShape">
              <a:avLst/>
            </a:prstTxWarp>
          </a:bodyPr>
          <a:lstStyle/>
          <a:p>
            <a:endParaRPr lang="en-US"/>
          </a:p>
        </p:txBody>
      </p:sp>
      <p:sp>
        <p:nvSpPr>
          <p:cNvPr id="28694" name="Rectangle 27"/>
          <p:cNvSpPr>
            <a:spLocks noChangeArrowheads="1"/>
          </p:cNvSpPr>
          <p:nvPr/>
        </p:nvSpPr>
        <p:spPr bwMode="auto">
          <a:xfrm>
            <a:off x="381000" y="5369115"/>
            <a:ext cx="1981200" cy="517525"/>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b="1" i="1">
                <a:solidFill>
                  <a:schemeClr val="tx1"/>
                </a:solidFill>
              </a:rPr>
              <a:t>Architecture Implementation</a:t>
            </a:r>
          </a:p>
        </p:txBody>
      </p:sp>
      <p:pic>
        <p:nvPicPr>
          <p:cNvPr id="28695" name="Picture 35" descr="Picture 1"/>
          <p:cNvPicPr>
            <a:picLocks noChangeAspect="1" noChangeArrowheads="1"/>
          </p:cNvPicPr>
          <p:nvPr/>
        </p:nvPicPr>
        <p:blipFill>
          <a:blip r:embed="rId6"/>
          <a:srcRect/>
          <a:stretch>
            <a:fillRect/>
          </a:stretch>
        </p:blipFill>
        <p:spPr bwMode="auto">
          <a:xfrm>
            <a:off x="4624585" y="4178010"/>
            <a:ext cx="1638300" cy="1373188"/>
          </a:xfrm>
          <a:prstGeom prst="rect">
            <a:avLst/>
          </a:prstGeom>
          <a:noFill/>
          <a:ln w="9525">
            <a:noFill/>
            <a:miter lim="800000"/>
            <a:headEnd/>
            <a:tailEnd/>
          </a:ln>
        </p:spPr>
      </p:pic>
      <p:sp>
        <p:nvSpPr>
          <p:cNvPr id="28696" name="Rectangle 36"/>
          <p:cNvSpPr>
            <a:spLocks noChangeArrowheads="1"/>
          </p:cNvSpPr>
          <p:nvPr/>
        </p:nvSpPr>
        <p:spPr bwMode="auto">
          <a:xfrm>
            <a:off x="6009193" y="5291665"/>
            <a:ext cx="304800" cy="336550"/>
          </a:xfrm>
          <a:prstGeom prst="rect">
            <a:avLst/>
          </a:prstGeom>
          <a:solidFill>
            <a:schemeClr val="bg1"/>
          </a:solidFill>
          <a:ln w="12700">
            <a:noFill/>
            <a:miter lim="800000"/>
            <a:headEnd/>
            <a:tailEnd/>
          </a:ln>
        </p:spPr>
        <p:txBody>
          <a:bodyPr wrap="none" anchor="ctr">
            <a:prstTxWarp prst="textNoShape">
              <a:avLst/>
            </a:prstTxWarp>
          </a:bodyPr>
          <a:lstStyle/>
          <a:p>
            <a:endParaRPr lang="en-US"/>
          </a:p>
        </p:txBody>
      </p:sp>
      <p:sp>
        <p:nvSpPr>
          <p:cNvPr id="25" name="TextBox 24"/>
          <p:cNvSpPr txBox="1"/>
          <p:nvPr/>
        </p:nvSpPr>
        <p:spPr>
          <a:xfrm>
            <a:off x="6366936" y="2184438"/>
            <a:ext cx="2583760" cy="830997"/>
          </a:xfrm>
          <a:prstGeom prst="rect">
            <a:avLst/>
          </a:prstGeom>
          <a:noFill/>
        </p:spPr>
        <p:txBody>
          <a:bodyPr wrap="none" rtlCol="0">
            <a:spAutoFit/>
          </a:bodyPr>
          <a:lstStyle/>
          <a:p>
            <a:pPr algn="r"/>
            <a:r>
              <a:rPr lang="en-US" sz="1600" dirty="0" smtClean="0"/>
              <a:t>Anything can be represented</a:t>
            </a:r>
            <a:br>
              <a:rPr lang="en-US" sz="1600" dirty="0" smtClean="0"/>
            </a:br>
            <a:r>
              <a:rPr lang="en-US" sz="1600" dirty="0" smtClean="0"/>
              <a:t>as a </a:t>
            </a:r>
            <a:r>
              <a:rPr lang="en-US" sz="1600" i="1" dirty="0" smtClean="0"/>
              <a:t>number</a:t>
            </a:r>
            <a:r>
              <a:rPr lang="en-US" sz="1600" dirty="0" smtClean="0"/>
              <a:t>, </a:t>
            </a:r>
            <a:br>
              <a:rPr lang="en-US" sz="1600" dirty="0" smtClean="0"/>
            </a:br>
            <a:r>
              <a:rPr lang="en-US" sz="1600" dirty="0" smtClean="0"/>
              <a:t>i.e., data or instructions</a:t>
            </a:r>
            <a:endParaRPr lang="en-US" sz="1600" dirty="0"/>
          </a:p>
        </p:txBody>
      </p:sp>
      <p:sp>
        <p:nvSpPr>
          <p:cNvPr id="26" name="Date Placeholder 25"/>
          <p:cNvSpPr>
            <a:spLocks noGrp="1"/>
          </p:cNvSpPr>
          <p:nvPr>
            <p:ph type="dt" sz="half" idx="10"/>
          </p:nvPr>
        </p:nvSpPr>
        <p:spPr/>
        <p:txBody>
          <a:bodyPr/>
          <a:lstStyle/>
          <a:p>
            <a:fld id="{8863978D-830A-F840-B13F-0B353C83C26B}" type="datetime1">
              <a:rPr lang="en-US" smtClean="0"/>
              <a:pPr/>
              <a:t>9/5/13</a:t>
            </a:fld>
            <a:endParaRPr lang="en-US"/>
          </a:p>
        </p:txBody>
      </p:sp>
      <p:sp>
        <p:nvSpPr>
          <p:cNvPr id="27" name="Slide Number Placeholder 26"/>
          <p:cNvSpPr>
            <a:spLocks noGrp="1"/>
          </p:cNvSpPr>
          <p:nvPr>
            <p:ph type="sldNum" sz="quarter" idx="12"/>
          </p:nvPr>
        </p:nvSpPr>
        <p:spPr/>
        <p:txBody>
          <a:bodyPr/>
          <a:lstStyle/>
          <a:p>
            <a:fld id="{3CC63E4C-4642-794D-A2FD-70F6B81535F5}" type="slidenum">
              <a:rPr lang="en-US" smtClean="0"/>
              <a:pPr/>
              <a:t>12</a:t>
            </a:fld>
            <a:endParaRPr lang="en-US"/>
          </a:p>
        </p:txBody>
      </p:sp>
      <p:sp>
        <p:nvSpPr>
          <p:cNvPr id="28" name="Footer Placeholder 27"/>
          <p:cNvSpPr>
            <a:spLocks noGrp="1"/>
          </p:cNvSpPr>
          <p:nvPr>
            <p:ph type="ftr" sz="quarter" idx="11"/>
          </p:nvPr>
        </p:nvSpPr>
        <p:spPr/>
        <p:txBody>
          <a:bodyPr/>
          <a:lstStyle/>
          <a:p>
            <a:r>
              <a:rPr lang="sv-SE" dirty="0" smtClean="0"/>
              <a:t>Fall 2013</a:t>
            </a:r>
            <a:r>
              <a:rPr lang="en-US" dirty="0" smtClean="0"/>
              <a:t> -- Lecture #3</a:t>
            </a:r>
            <a:endParaRPr lang="en-US" dirty="0"/>
          </a:p>
        </p:txBody>
      </p:sp>
      <p:sp>
        <p:nvSpPr>
          <p:cNvPr id="30" name="TextBox 29"/>
          <p:cNvSpPr txBox="1"/>
          <p:nvPr/>
        </p:nvSpPr>
        <p:spPr>
          <a:xfrm>
            <a:off x="7325894" y="1497264"/>
            <a:ext cx="1453468" cy="369332"/>
          </a:xfrm>
          <a:prstGeom prst="rect">
            <a:avLst/>
          </a:prstGeom>
          <a:noFill/>
        </p:spPr>
        <p:txBody>
          <a:bodyPr wrap="none" rtlCol="0">
            <a:spAutoFit/>
          </a:bodyPr>
          <a:lstStyle/>
          <a:p>
            <a:r>
              <a:rPr lang="en-US" i="1" dirty="0" smtClean="0">
                <a:solidFill>
                  <a:srgbClr val="FFFFFF"/>
                </a:solidFill>
              </a:rPr>
              <a:t>We are here!</a:t>
            </a:r>
            <a:endParaRPr lang="en-US" i="1" dirty="0">
              <a:solidFill>
                <a:srgbClr val="FFFFF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r>
              <a:rPr lang="en-US" dirty="0" smtClean="0"/>
              <a:t>Introduction to C</a:t>
            </a:r>
            <a:br>
              <a:rPr lang="en-US" dirty="0" smtClean="0"/>
            </a:br>
            <a:r>
              <a:rPr lang="en-US" dirty="0" smtClean="0"/>
              <a:t>“The Universal Assembly Language”</a:t>
            </a:r>
            <a:endParaRPr lang="en-US" dirty="0"/>
          </a:p>
        </p:txBody>
      </p:sp>
      <p:pic>
        <p:nvPicPr>
          <p:cNvPr id="19459" name="Picture 3"/>
          <p:cNvPicPr>
            <a:picLocks noGrp="1" noChangeAspect="1" noChangeArrowheads="1"/>
          </p:cNvPicPr>
          <p:nvPr>
            <p:ph sz="half" idx="1"/>
          </p:nvPr>
        </p:nvPicPr>
        <p:blipFill>
          <a:blip r:embed="rId3"/>
          <a:srcRect l="-8882" r="-8882"/>
          <a:stretch>
            <a:fillRect/>
          </a:stretch>
        </p:blipFill>
        <p:spPr>
          <a:xfrm>
            <a:off x="524933" y="2411859"/>
            <a:ext cx="3682999" cy="4127449"/>
          </a:xfrm>
        </p:spPr>
      </p:pic>
      <p:sp>
        <p:nvSpPr>
          <p:cNvPr id="19460" name="Content Placeholder 11"/>
          <p:cNvSpPr>
            <a:spLocks noGrp="1"/>
          </p:cNvSpPr>
          <p:nvPr>
            <p:ph sz="half" idx="2"/>
          </p:nvPr>
        </p:nvSpPr>
        <p:spPr>
          <a:xfrm>
            <a:off x="4648200" y="1600200"/>
            <a:ext cx="4038600" cy="4525963"/>
          </a:xfrm>
        </p:spPr>
        <p:txBody>
          <a:bodyPr>
            <a:normAutofit/>
          </a:bodyPr>
          <a:lstStyle/>
          <a:p>
            <a:r>
              <a:rPr lang="en-US" dirty="0" smtClean="0"/>
              <a:t>Class pre-</a:t>
            </a:r>
            <a:r>
              <a:rPr lang="en-US" dirty="0" err="1" smtClean="0"/>
              <a:t>req</a:t>
            </a:r>
            <a:r>
              <a:rPr lang="en-US" dirty="0" smtClean="0"/>
              <a:t> included classes teaching Java</a:t>
            </a:r>
          </a:p>
          <a:p>
            <a:r>
              <a:rPr lang="en-US" dirty="0" smtClean="0"/>
              <a:t>Java used in two labs and one project</a:t>
            </a:r>
          </a:p>
          <a:p>
            <a:r>
              <a:rPr lang="en-US" dirty="0" smtClean="0"/>
              <a:t>C used for everything else</a:t>
            </a:r>
          </a:p>
        </p:txBody>
      </p:sp>
      <p:sp>
        <p:nvSpPr>
          <p:cNvPr id="12" name="Content Placeholder 11"/>
          <p:cNvSpPr txBox="1">
            <a:spLocks/>
          </p:cNvSpPr>
          <p:nvPr/>
        </p:nvSpPr>
        <p:spPr>
          <a:xfrm>
            <a:off x="499534" y="1600200"/>
            <a:ext cx="4038600" cy="4525963"/>
          </a:xfrm>
          <a:prstGeom prst="rect">
            <a:avLst/>
          </a:prstGeom>
        </p:spPr>
        <p:txBody>
          <a:bodyPr vert="horz" lIns="91440" tIns="45720" rIns="91440" bIns="45720" rtlCol="0">
            <a:normAutofit/>
          </a:bodyPr>
          <a:lstStyle/>
          <a:p>
            <a:pPr marL="203200" indent="-203200">
              <a:lnSpc>
                <a:spcPct val="75000"/>
              </a:lnSpc>
              <a:buSzPct val="100000"/>
              <a:buFont typeface="Times" charset="0"/>
              <a:buChar char="•"/>
              <a:defRPr/>
            </a:pPr>
            <a:r>
              <a:rPr lang="en-US" sz="2600" kern="0" dirty="0" smtClean="0"/>
              <a:t>“Some” experience is required before CS61C</a:t>
            </a:r>
          </a:p>
          <a:p>
            <a:pPr marL="660400" lvl="1" indent="-203200">
              <a:lnSpc>
                <a:spcPct val="75000"/>
              </a:lnSpc>
              <a:buSzPct val="100000"/>
              <a:defRPr/>
            </a:pPr>
            <a:r>
              <a:rPr lang="en-US" sz="2400" i="1" kern="0" dirty="0" smtClean="0"/>
              <a:t>C++ or Java OK</a:t>
            </a:r>
          </a:p>
        </p:txBody>
      </p:sp>
      <p:sp>
        <p:nvSpPr>
          <p:cNvPr id="14" name="Date Placeholder 13"/>
          <p:cNvSpPr>
            <a:spLocks noGrp="1"/>
          </p:cNvSpPr>
          <p:nvPr>
            <p:ph type="dt" sz="half" idx="10"/>
          </p:nvPr>
        </p:nvSpPr>
        <p:spPr/>
        <p:txBody>
          <a:bodyPr/>
          <a:lstStyle/>
          <a:p>
            <a:fld id="{B2B54115-2696-D743-95AE-A92A9AC8F9C5}" type="datetime1">
              <a:rPr lang="en-US" smtClean="0"/>
              <a:pPr/>
              <a:t>9/5/13</a:t>
            </a:fld>
            <a:endParaRPr lang="en-US" dirty="0"/>
          </a:p>
        </p:txBody>
      </p:sp>
      <p:sp>
        <p:nvSpPr>
          <p:cNvPr id="15" name="Slide Number Placeholder 14"/>
          <p:cNvSpPr>
            <a:spLocks noGrp="1"/>
          </p:cNvSpPr>
          <p:nvPr>
            <p:ph type="sldNum" sz="quarter" idx="12"/>
          </p:nvPr>
        </p:nvSpPr>
        <p:spPr/>
        <p:txBody>
          <a:bodyPr/>
          <a:lstStyle/>
          <a:p>
            <a:fld id="{3CC63E4C-4642-794D-A2FD-70F6B81535F5}" type="slidenum">
              <a:rPr lang="en-US" smtClean="0"/>
              <a:pPr/>
              <a:t>13</a:t>
            </a:fld>
            <a:endParaRPr lang="en-US" dirty="0"/>
          </a:p>
        </p:txBody>
      </p:sp>
      <p:sp>
        <p:nvSpPr>
          <p:cNvPr id="16" name="Footer Placeholder 15"/>
          <p:cNvSpPr>
            <a:spLocks noGrp="1"/>
          </p:cNvSpPr>
          <p:nvPr>
            <p:ph type="ftr" sz="quarter" idx="11"/>
          </p:nvPr>
        </p:nvSpPr>
        <p:spPr/>
        <p:txBody>
          <a:bodyPr/>
          <a:lstStyle/>
          <a:p>
            <a:r>
              <a:rPr lang="en-US" dirty="0" smtClean="0"/>
              <a:t>Fall 2013 -- Lecture #3</a:t>
            </a:r>
            <a:endParaRPr lang="en-US" dirty="0"/>
          </a:p>
        </p:txBody>
      </p:sp>
    </p:spTree>
    <p:extLst>
      <p:ext uri="{BB962C8B-B14F-4D97-AF65-F5344CB8AC3E}">
        <p14:creationId xmlns:p14="http://schemas.microsoft.com/office/powerpoint/2010/main" val="414728292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81077" y="3126371"/>
            <a:ext cx="6705600"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408000"/>
                </a:solidFill>
              </a:rPr>
              <a:t>I have programmed in Java</a:t>
            </a:r>
          </a:p>
        </p:txBody>
      </p:sp>
      <p:sp>
        <p:nvSpPr>
          <p:cNvPr id="53251" name="TextBox 4"/>
          <p:cNvSpPr txBox="1">
            <a:spLocks noChangeArrowheads="1"/>
          </p:cNvSpPr>
          <p:nvPr/>
        </p:nvSpPr>
        <p:spPr bwMode="auto">
          <a:xfrm>
            <a:off x="1362122" y="3709066"/>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FF66A0"/>
                </a:solidFill>
              </a:rPr>
              <a:t>I have programmed in FORTRAN, Cobol, Algol-68, </a:t>
            </a:r>
            <a:r>
              <a:rPr lang="en-US" sz="2800" dirty="0" err="1" smtClean="0">
                <a:solidFill>
                  <a:srgbClr val="FF66A0"/>
                </a:solidFill>
              </a:rPr>
              <a:t>Ada</a:t>
            </a:r>
            <a:r>
              <a:rPr lang="en-US" sz="2800" dirty="0" smtClean="0">
                <a:solidFill>
                  <a:srgbClr val="FF66A0"/>
                </a:solidFill>
              </a:rPr>
              <a:t>, Pascal, or Basic</a:t>
            </a:r>
            <a:endParaRPr lang="en-US" sz="2800" dirty="0">
              <a:solidFill>
                <a:srgbClr val="FF66A0"/>
              </a:solidFill>
              <a:latin typeface="Symbol" pitchFamily="1" charset="2"/>
            </a:endParaRPr>
          </a:p>
        </p:txBody>
      </p:sp>
      <p:sp>
        <p:nvSpPr>
          <p:cNvPr id="53252" name="TextBox 5"/>
          <p:cNvSpPr txBox="1">
            <a:spLocks noChangeArrowheads="1"/>
          </p:cNvSpPr>
          <p:nvPr/>
        </p:nvSpPr>
        <p:spPr bwMode="auto">
          <a:xfrm>
            <a:off x="1371600" y="4727716"/>
            <a:ext cx="6705600" cy="523220"/>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rPr>
              <a:t>None of the above</a:t>
            </a:r>
          </a:p>
        </p:txBody>
      </p:sp>
      <p:grpSp>
        <p:nvGrpSpPr>
          <p:cNvPr id="2" name="Group 10"/>
          <p:cNvGrpSpPr>
            <a:grpSpLocks/>
          </p:cNvGrpSpPr>
          <p:nvPr/>
        </p:nvGrpSpPr>
        <p:grpSpPr bwMode="auto">
          <a:xfrm>
            <a:off x="960438" y="1984516"/>
            <a:ext cx="7116762" cy="954107"/>
            <a:chOff x="960651" y="1743728"/>
            <a:chExt cx="7116549" cy="715593"/>
          </a:xfrm>
        </p:grpSpPr>
        <p:sp>
          <p:nvSpPr>
            <p:cNvPr id="53259" name="TextBox 2"/>
            <p:cNvSpPr txBox="1">
              <a:spLocks noChangeArrowheads="1"/>
            </p:cNvSpPr>
            <p:nvPr/>
          </p:nvSpPr>
          <p:spPr bwMode="auto">
            <a:xfrm>
              <a:off x="1371600" y="1743728"/>
              <a:ext cx="6705600" cy="715593"/>
            </a:xfrm>
            <a:prstGeom prst="rect">
              <a:avLst/>
            </a:prstGeom>
            <a:noFill/>
            <a:ln w="9525">
              <a:noFill/>
              <a:miter lim="800000"/>
              <a:headEnd/>
              <a:tailEnd/>
            </a:ln>
          </p:spPr>
          <p:txBody>
            <a:bodyPr>
              <a:prstTxWarp prst="textNoShape">
                <a:avLst/>
              </a:prstTxWarp>
              <a:spAutoFit/>
            </a:bodyPr>
            <a:lstStyle/>
            <a:p>
              <a:r>
                <a:rPr lang="en-US" sz="2800" dirty="0" smtClean="0">
                  <a:solidFill>
                    <a:srgbClr val="FF8000"/>
                  </a:solidFill>
                  <a:latin typeface="Courier"/>
                  <a:cs typeface="Courier"/>
                </a:rPr>
                <a:t>I have programmed in C,C++,C#, or Objective-C</a:t>
              </a:r>
              <a:endParaRPr lang="en-US" sz="2800" dirty="0">
                <a:solidFill>
                  <a:srgbClr val="FF8000"/>
                </a:solidFill>
                <a:latin typeface="Symbol" pitchFamily="1" charset="2"/>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grpSp>
      <p:sp>
        <p:nvSpPr>
          <p:cNvPr id="53254" name="Rectangle 7"/>
          <p:cNvSpPr>
            <a:spLocks noChangeArrowheads="1"/>
          </p:cNvSpPr>
          <p:nvPr/>
        </p:nvSpPr>
        <p:spPr bwMode="auto">
          <a:xfrm>
            <a:off x="969915" y="3191649"/>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3916503"/>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4815028"/>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xfrm>
            <a:off x="6553200" y="6015178"/>
            <a:ext cx="2133600" cy="365125"/>
          </a:xfrm>
          <a:noFill/>
        </p:spPr>
        <p:txBody>
          <a:bodyPr/>
          <a:lstStyle/>
          <a:p>
            <a:fld id="{318A5DC7-8BDF-994F-9CC6-B289B75E5426}" type="slidenum">
              <a:rPr lang="en-US" smtClean="0"/>
              <a:pPr/>
              <a:t>14</a:t>
            </a:fld>
            <a:endParaRPr lang="en-US" dirty="0" smtClean="0"/>
          </a:p>
        </p:txBody>
      </p:sp>
      <p:sp>
        <p:nvSpPr>
          <p:cNvPr id="53258" name="TextBox 12"/>
          <p:cNvSpPr txBox="1">
            <a:spLocks noChangeArrowheads="1"/>
          </p:cNvSpPr>
          <p:nvPr/>
        </p:nvSpPr>
        <p:spPr bwMode="auto">
          <a:xfrm>
            <a:off x="2655830" y="368640"/>
            <a:ext cx="3612468" cy="769441"/>
          </a:xfrm>
          <a:prstGeom prst="rect">
            <a:avLst/>
          </a:prstGeom>
          <a:noFill/>
          <a:ln w="9525">
            <a:noFill/>
            <a:miter lim="800000"/>
            <a:headEnd/>
            <a:tailEnd/>
          </a:ln>
        </p:spPr>
        <p:txBody>
          <a:bodyPr wrap="square">
            <a:prstTxWarp prst="textNoShape">
              <a:avLst/>
            </a:prstTxWarp>
            <a:spAutoFit/>
          </a:bodyPr>
          <a:lstStyle/>
          <a:p>
            <a:r>
              <a:rPr lang="en-US" sz="4400" dirty="0" smtClean="0">
                <a:solidFill>
                  <a:srgbClr val="FF0000"/>
                </a:solidFill>
              </a:rPr>
              <a:t>Language Poll!</a:t>
            </a:r>
            <a:endParaRPr lang="en-US" sz="4400" dirty="0">
              <a:solidFill>
                <a:srgbClr val="FF0000"/>
              </a:solidFill>
            </a:endParaRPr>
          </a:p>
        </p:txBody>
      </p:sp>
      <p:sp>
        <p:nvSpPr>
          <p:cNvPr id="13" name="TextBox 12"/>
          <p:cNvSpPr txBox="1"/>
          <p:nvPr/>
        </p:nvSpPr>
        <p:spPr>
          <a:xfrm>
            <a:off x="521296" y="1355718"/>
            <a:ext cx="7649751" cy="461665"/>
          </a:xfrm>
          <a:prstGeom prst="rect">
            <a:avLst/>
          </a:prstGeom>
          <a:noFill/>
        </p:spPr>
        <p:txBody>
          <a:bodyPr wrap="none" rtlCol="0">
            <a:spAutoFit/>
          </a:bodyPr>
          <a:lstStyle/>
          <a:p>
            <a:r>
              <a:rPr lang="en-US" sz="2400" dirty="0" smtClean="0"/>
              <a:t>Please raise card for </a:t>
            </a:r>
            <a:r>
              <a:rPr lang="en-US" sz="2400" i="1" dirty="0" smtClean="0"/>
              <a:t>first </a:t>
            </a:r>
            <a:r>
              <a:rPr lang="en-US" sz="2400" dirty="0" smtClean="0"/>
              <a:t>one of following you can say yes to</a:t>
            </a:r>
            <a:endParaRPr lang="en-US" sz="2400" dirty="0"/>
          </a:p>
        </p:txBody>
      </p:sp>
      <p:sp>
        <p:nvSpPr>
          <p:cNvPr id="15" name="Date Placeholder 13"/>
          <p:cNvSpPr txBox="1">
            <a:spLocks/>
          </p:cNvSpPr>
          <p:nvPr/>
        </p:nvSpPr>
        <p:spPr>
          <a:xfrm>
            <a:off x="408356" y="6095868"/>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B2B54115-2696-D743-95AE-A92A9AC8F9C5}" type="datetime1">
              <a:rPr lang="en-US" smtClean="0"/>
              <a:pPr algn="l"/>
              <a:t>9/5/13</a:t>
            </a:fld>
            <a:endParaRPr lang="en-US" dirty="0"/>
          </a:p>
        </p:txBody>
      </p:sp>
      <p:sp>
        <p:nvSpPr>
          <p:cNvPr id="16" name="Footer Placeholder 15"/>
          <p:cNvSpPr txBox="1">
            <a:spLocks/>
          </p:cNvSpPr>
          <p:nvPr/>
        </p:nvSpPr>
        <p:spPr>
          <a:xfrm>
            <a:off x="3238185" y="6095868"/>
            <a:ext cx="2895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smtClean="0">
                <a:solidFill>
                  <a:schemeClr val="bg1">
                    <a:lumMod val="50000"/>
                  </a:schemeClr>
                </a:solidFill>
              </a:rPr>
              <a:t>Fall 2013 -- Lecture #3</a:t>
            </a:r>
            <a:endParaRPr lang="en-US" sz="1200" dirty="0">
              <a:solidFill>
                <a:schemeClr val="bg1">
                  <a:lumMod val="50000"/>
                </a:schemeClr>
              </a:solidFill>
            </a:endParaRPr>
          </a:p>
        </p:txBody>
      </p:sp>
    </p:spTree>
    <p:extLst>
      <p:ext uri="{BB962C8B-B14F-4D97-AF65-F5344CB8AC3E}">
        <p14:creationId xmlns:p14="http://schemas.microsoft.com/office/powerpoint/2010/main" val="338387493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smtClean="0"/>
              <a:t>Disclaimer</a:t>
            </a:r>
            <a:endParaRPr lang="en-US" dirty="0"/>
          </a:p>
        </p:txBody>
      </p:sp>
      <p:sp>
        <p:nvSpPr>
          <p:cNvPr id="23555" name="Rectangle 3"/>
          <p:cNvSpPr>
            <a:spLocks noGrp="1" noChangeArrowheads="1"/>
          </p:cNvSpPr>
          <p:nvPr>
            <p:ph type="body" idx="1"/>
          </p:nvPr>
        </p:nvSpPr>
        <p:spPr>
          <a:xfrm>
            <a:off x="457200" y="1600200"/>
            <a:ext cx="8229600" cy="4847079"/>
          </a:xfrm>
        </p:spPr>
        <p:txBody>
          <a:bodyPr>
            <a:normAutofit fontScale="85000" lnSpcReduction="20000"/>
          </a:bodyPr>
          <a:lstStyle/>
          <a:p>
            <a:r>
              <a:rPr lang="en-US" dirty="0" smtClean="0"/>
              <a:t>You will not learn how to fully code in C in these lectures! You’ll still need your C reference for this course</a:t>
            </a:r>
          </a:p>
          <a:p>
            <a:pPr lvl="1"/>
            <a:r>
              <a:rPr lang="en-US" dirty="0" smtClean="0"/>
              <a:t>K&amp;R is a must-have</a:t>
            </a:r>
          </a:p>
          <a:p>
            <a:pPr lvl="2"/>
            <a:r>
              <a:rPr lang="en-US" dirty="0" smtClean="0"/>
              <a:t>Check online for more sources</a:t>
            </a:r>
          </a:p>
          <a:p>
            <a:pPr lvl="1"/>
            <a:r>
              <a:rPr lang="en-US" dirty="0" smtClean="0"/>
              <a:t>“JAVA in a Nutshell,” O’Reilly  </a:t>
            </a:r>
          </a:p>
          <a:p>
            <a:pPr lvl="2"/>
            <a:r>
              <a:rPr lang="en-US" dirty="0" smtClean="0"/>
              <a:t>Chapter 2, “How Java Differs from C”</a:t>
            </a:r>
          </a:p>
          <a:p>
            <a:pPr lvl="2"/>
            <a:r>
              <a:rPr lang="en-US" dirty="0" smtClean="0">
                <a:hlinkClick r:id="rId3"/>
              </a:rPr>
              <a:t>http://</a:t>
            </a:r>
            <a:r>
              <a:rPr lang="en-US" dirty="0" err="1" smtClean="0">
                <a:hlinkClick r:id="rId3"/>
              </a:rPr>
              <a:t>oreilly.com/catalog/javanut/excerpt/index.html</a:t>
            </a:r>
            <a:endParaRPr lang="en-US" dirty="0" smtClean="0"/>
          </a:p>
          <a:p>
            <a:pPr lvl="1"/>
            <a:r>
              <a:rPr lang="en-US" dirty="0" smtClean="0"/>
              <a:t>Brian Harvey’s helpful transition notes</a:t>
            </a:r>
          </a:p>
          <a:p>
            <a:pPr lvl="2"/>
            <a:r>
              <a:rPr lang="en-US" dirty="0" smtClean="0"/>
              <a:t>On CS61C class website: pages 3-19</a:t>
            </a:r>
          </a:p>
          <a:p>
            <a:pPr lvl="2"/>
            <a:r>
              <a:rPr lang="en-US" dirty="0" smtClean="0">
                <a:hlinkClick r:id="rId4"/>
              </a:rPr>
              <a:t>http://inst.eecs.berkeley.edu/~cs61c/resources/HarveyNotesC1-3.pdf</a:t>
            </a:r>
            <a:r>
              <a:rPr lang="en-US" dirty="0" smtClean="0"/>
              <a:t> </a:t>
            </a:r>
          </a:p>
          <a:p>
            <a:r>
              <a:rPr lang="en-US" dirty="0" smtClean="0"/>
              <a:t>Key C concepts: Pointers, Arrays, Implications for Memory management</a:t>
            </a:r>
            <a:endParaRPr lang="en-US" dirty="0"/>
          </a:p>
        </p:txBody>
      </p:sp>
      <p:sp>
        <p:nvSpPr>
          <p:cNvPr id="4" name="Date Placeholder 3"/>
          <p:cNvSpPr>
            <a:spLocks noGrp="1"/>
          </p:cNvSpPr>
          <p:nvPr>
            <p:ph type="dt" sz="half" idx="10"/>
          </p:nvPr>
        </p:nvSpPr>
        <p:spPr/>
        <p:txBody>
          <a:bodyPr/>
          <a:lstStyle/>
          <a:p>
            <a:fld id="{8301287D-91D3-EC41-8ED4-A4B967CF3570}" type="datetime1">
              <a:rPr lang="en-US" smtClean="0"/>
              <a:pPr/>
              <a:t>9/5/13</a:t>
            </a:fld>
            <a:endParaRPr lang="en-US"/>
          </a:p>
        </p:txBody>
      </p:sp>
      <p:sp>
        <p:nvSpPr>
          <p:cNvPr id="6" name="Footer Placeholder 5"/>
          <p:cNvSpPr>
            <a:spLocks noGrp="1"/>
          </p:cNvSpPr>
          <p:nvPr>
            <p:ph type="ftr" sz="quarter" idx="11"/>
          </p:nvPr>
        </p:nvSpPr>
        <p:spPr/>
        <p:txBody>
          <a:bodyPr/>
          <a:lstStyle/>
          <a:p>
            <a:r>
              <a:rPr lang="sv-SE" dirty="0" smtClean="0"/>
              <a:t>Fall 2013</a:t>
            </a:r>
            <a:r>
              <a:rPr lang="en-US" dirty="0" smtClean="0"/>
              <a:t> -- Lecture #3</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15</a:t>
            </a:fld>
            <a:endParaRPr lang="en-US"/>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 to C</a:t>
            </a:r>
            <a:endParaRPr lang="en-US" dirty="0"/>
          </a:p>
        </p:txBody>
      </p:sp>
      <p:sp>
        <p:nvSpPr>
          <p:cNvPr id="3" name="Content Placeholder 2"/>
          <p:cNvSpPr>
            <a:spLocks noGrp="1"/>
          </p:cNvSpPr>
          <p:nvPr>
            <p:ph idx="1"/>
          </p:nvPr>
        </p:nvSpPr>
        <p:spPr>
          <a:xfrm>
            <a:off x="504590" y="1268496"/>
            <a:ext cx="8229600" cy="4776594"/>
          </a:xfrm>
        </p:spPr>
        <p:txBody>
          <a:bodyPr>
            <a:normAutofit fontScale="92500" lnSpcReduction="20000"/>
          </a:bodyPr>
          <a:lstStyle/>
          <a:p>
            <a:r>
              <a:rPr lang="en-US" i="1" dirty="0" smtClean="0"/>
              <a:t>C is not a “very high level” language, nor a “big” one, and is not specialized to any particular area of application. But its absence of restrictions and its generality make it more convenient and effective for many tasks than supposedly more powerful languages.</a:t>
            </a:r>
          </a:p>
          <a:p>
            <a:pPr lvl="1" algn="r"/>
            <a:r>
              <a:rPr lang="en-US" dirty="0" smtClean="0"/>
              <a:t>Kernighan and Ritchie</a:t>
            </a:r>
          </a:p>
          <a:p>
            <a:r>
              <a:rPr lang="en-US" dirty="0" smtClean="0"/>
              <a:t>Enabled first operating system not written in assembly language: </a:t>
            </a:r>
            <a:r>
              <a:rPr lang="en-US" i="1" dirty="0" smtClean="0"/>
              <a:t>UNIX - </a:t>
            </a:r>
            <a:r>
              <a:rPr lang="en-US" dirty="0" smtClean="0"/>
              <a:t>A portable OS!</a:t>
            </a:r>
          </a:p>
          <a:p>
            <a:r>
              <a:rPr lang="en-US" dirty="0" smtClean="0"/>
              <a:t>C and derivatives (C++/</a:t>
            </a:r>
            <a:r>
              <a:rPr lang="en-US" dirty="0" err="1" smtClean="0"/>
              <a:t>Obj</a:t>
            </a:r>
            <a:r>
              <a:rPr lang="en-US" dirty="0" smtClean="0"/>
              <a:t>-C/C#) still one of the most popular application programming languages after &gt;40 years!</a:t>
            </a:r>
          </a:p>
        </p:txBody>
      </p:sp>
      <p:sp>
        <p:nvSpPr>
          <p:cNvPr id="4" name="Date Placeholder 3"/>
          <p:cNvSpPr>
            <a:spLocks noGrp="1"/>
          </p:cNvSpPr>
          <p:nvPr>
            <p:ph type="dt" sz="half" idx="10"/>
          </p:nvPr>
        </p:nvSpPr>
        <p:spPr/>
        <p:txBody>
          <a:bodyPr/>
          <a:lstStyle/>
          <a:p>
            <a:fld id="{B35B93D2-927E-DE4A-973E-1A7A2D348202}" type="datetime1">
              <a:rPr lang="en-US" smtClean="0"/>
              <a:pPr/>
              <a:t>9/5/13</a:t>
            </a:fld>
            <a:endParaRPr lang="en-US"/>
          </a:p>
        </p:txBody>
      </p:sp>
      <p:sp>
        <p:nvSpPr>
          <p:cNvPr id="5" name="Footer Placeholder 4"/>
          <p:cNvSpPr>
            <a:spLocks noGrp="1"/>
          </p:cNvSpPr>
          <p:nvPr>
            <p:ph type="ftr" sz="quarter" idx="11"/>
          </p:nvPr>
        </p:nvSpPr>
        <p:spPr/>
        <p:txBody>
          <a:bodyPr/>
          <a:lstStyle/>
          <a:p>
            <a:r>
              <a:rPr lang="en-US" dirty="0" smtClean="0"/>
              <a:t>Fall 2013 --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16</a:t>
            </a:fld>
            <a:endParaRPr lang="en-US"/>
          </a:p>
        </p:txBody>
      </p:sp>
    </p:spTree>
    <p:extLst>
      <p:ext uri="{BB962C8B-B14F-4D97-AF65-F5344CB8AC3E}">
        <p14:creationId xmlns:p14="http://schemas.microsoft.com/office/powerpoint/2010/main" val="462090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620" y="627249"/>
            <a:ext cx="2246823" cy="1143000"/>
          </a:xfrm>
        </p:spPr>
        <p:txBody>
          <a:bodyPr>
            <a:normAutofit fontScale="90000"/>
          </a:bodyPr>
          <a:lstStyle/>
          <a:p>
            <a:r>
              <a:rPr lang="en-US" dirty="0" smtClean="0"/>
              <a:t>TIOBE </a:t>
            </a:r>
            <a:r>
              <a:rPr lang="en-US" sz="4000" dirty="0" smtClean="0"/>
              <a:t>Index of Language Popularity</a:t>
            </a:r>
            <a:endParaRPr lang="en-US" sz="4000" dirty="0"/>
          </a:p>
        </p:txBody>
      </p:sp>
      <p:sp>
        <p:nvSpPr>
          <p:cNvPr id="4" name="Date Placeholder 3"/>
          <p:cNvSpPr>
            <a:spLocks noGrp="1"/>
          </p:cNvSpPr>
          <p:nvPr>
            <p:ph type="dt" sz="half" idx="10"/>
          </p:nvPr>
        </p:nvSpPr>
        <p:spPr/>
        <p:txBody>
          <a:bodyPr/>
          <a:lstStyle/>
          <a:p>
            <a:fld id="{56F029B4-481E-C14E-A0E2-93611BE282FC}" type="datetime1">
              <a:rPr lang="en-US" smtClean="0"/>
              <a:pPr/>
              <a:t>9/5/13</a:t>
            </a:fld>
            <a:endParaRPr lang="en-US"/>
          </a:p>
        </p:txBody>
      </p:sp>
      <p:sp>
        <p:nvSpPr>
          <p:cNvPr id="5" name="Footer Placeholder 4"/>
          <p:cNvSpPr>
            <a:spLocks noGrp="1"/>
          </p:cNvSpPr>
          <p:nvPr>
            <p:ph type="ftr" sz="quarter" idx="11"/>
          </p:nvPr>
        </p:nvSpPr>
        <p:spPr/>
        <p:txBody>
          <a:bodyPr/>
          <a:lstStyle/>
          <a:p>
            <a:r>
              <a:rPr lang="en-US" dirty="0" smtClean="0"/>
              <a:t>Fall 2013 --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17</a:t>
            </a:fld>
            <a:endParaRPr lang="en-US"/>
          </a:p>
        </p:txBody>
      </p:sp>
      <p:pic>
        <p:nvPicPr>
          <p:cNvPr id="3" name="Picture 2" descr="Screen Shot 2013-09-04 at 7.06.5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4357" y="-34233"/>
            <a:ext cx="6229643" cy="6269577"/>
          </a:xfrm>
          <a:prstGeom prst="rect">
            <a:avLst/>
          </a:prstGeom>
        </p:spPr>
      </p:pic>
      <p:sp>
        <p:nvSpPr>
          <p:cNvPr id="8" name="TextBox 7"/>
          <p:cNvSpPr txBox="1"/>
          <p:nvPr/>
        </p:nvSpPr>
        <p:spPr>
          <a:xfrm>
            <a:off x="455873" y="6121326"/>
            <a:ext cx="6693734" cy="369332"/>
          </a:xfrm>
          <a:prstGeom prst="rect">
            <a:avLst/>
          </a:prstGeom>
          <a:noFill/>
        </p:spPr>
        <p:txBody>
          <a:bodyPr wrap="none" rtlCol="0">
            <a:spAutoFit/>
          </a:bodyPr>
          <a:lstStyle/>
          <a:p>
            <a:r>
              <a:rPr lang="en-US" dirty="0"/>
              <a:t>http://</a:t>
            </a:r>
            <a:r>
              <a:rPr lang="en-US" dirty="0" err="1"/>
              <a:t>www.tiobe.com</a:t>
            </a:r>
            <a:r>
              <a:rPr lang="en-US" dirty="0"/>
              <a:t>/</a:t>
            </a:r>
            <a:r>
              <a:rPr lang="en-US" dirty="0" err="1"/>
              <a:t>index.php</a:t>
            </a:r>
            <a:r>
              <a:rPr lang="en-US" dirty="0"/>
              <a:t>/content/</a:t>
            </a:r>
            <a:r>
              <a:rPr lang="en-US" dirty="0" err="1"/>
              <a:t>paperinfo</a:t>
            </a:r>
            <a:r>
              <a:rPr lang="en-US" dirty="0"/>
              <a:t>/</a:t>
            </a:r>
            <a:r>
              <a:rPr lang="en-US" dirty="0" err="1"/>
              <a:t>tpci</a:t>
            </a:r>
            <a:r>
              <a:rPr lang="en-US" dirty="0"/>
              <a:t>/</a:t>
            </a:r>
            <a:r>
              <a:rPr lang="en-US" dirty="0" err="1"/>
              <a:t>index.html</a:t>
            </a:r>
            <a:endParaRPr lang="en-US" dirty="0"/>
          </a:p>
        </p:txBody>
      </p:sp>
      <p:pic>
        <p:nvPicPr>
          <p:cNvPr id="9" name="Picture 8" descr="Screen Shot 2013-09-04 at 7.09.4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648499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41715" y="4794290"/>
            <a:ext cx="8239861" cy="68154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446681" y="5403358"/>
            <a:ext cx="8239861" cy="681540"/>
          </a:xfrm>
          <a:prstGeom prst="rect">
            <a:avLst/>
          </a:prstGeom>
          <a:solidFill>
            <a:schemeClr val="bg1">
              <a:lumMod val="6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44195" y="4146210"/>
            <a:ext cx="8239861" cy="681540"/>
          </a:xfrm>
          <a:prstGeom prst="rect">
            <a:avLst/>
          </a:prstGeom>
          <a:solidFill>
            <a:schemeClr val="bg1">
              <a:lumMod val="6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444200" y="3495660"/>
            <a:ext cx="8239861" cy="68154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446680" y="2847580"/>
            <a:ext cx="8239861" cy="681540"/>
          </a:xfrm>
          <a:prstGeom prst="rect">
            <a:avLst/>
          </a:prstGeom>
          <a:solidFill>
            <a:schemeClr val="bg1">
              <a:lumMod val="6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446685" y="2258994"/>
            <a:ext cx="8239861" cy="68154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49165" y="1641894"/>
            <a:ext cx="8239861" cy="681540"/>
          </a:xfrm>
          <a:prstGeom prst="rect">
            <a:avLst/>
          </a:prstGeom>
          <a:solidFill>
            <a:schemeClr val="bg1">
              <a:lumMod val="6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9"/>
          <p:cNvSpPr>
            <a:spLocks noGrp="1"/>
          </p:cNvSpPr>
          <p:nvPr>
            <p:ph type="title"/>
          </p:nvPr>
        </p:nvSpPr>
        <p:spPr/>
        <p:txBody>
          <a:bodyPr/>
          <a:lstStyle/>
          <a:p>
            <a:r>
              <a:rPr lang="en-US" dirty="0" smtClean="0"/>
              <a:t>Basic C Concepts</a:t>
            </a:r>
            <a:endParaRPr lang="en-US" dirty="0"/>
          </a:p>
        </p:txBody>
      </p:sp>
      <p:sp>
        <p:nvSpPr>
          <p:cNvPr id="11" name="Content Placeholder 10"/>
          <p:cNvSpPr>
            <a:spLocks noGrp="1"/>
          </p:cNvSpPr>
          <p:nvPr>
            <p:ph sz="half" idx="1"/>
          </p:nvPr>
        </p:nvSpPr>
        <p:spPr/>
        <p:txBody>
          <a:bodyPr>
            <a:normAutofit fontScale="92500" lnSpcReduction="20000"/>
          </a:bodyPr>
          <a:lstStyle/>
          <a:p>
            <a:pPr>
              <a:spcBef>
                <a:spcPts val="0"/>
              </a:spcBef>
              <a:buNone/>
            </a:pPr>
            <a:r>
              <a:rPr lang="en-US" i="1" dirty="0" smtClean="0"/>
              <a:t>Compiler</a:t>
            </a:r>
          </a:p>
          <a:p>
            <a:pPr>
              <a:spcBef>
                <a:spcPts val="0"/>
              </a:spcBef>
              <a:buNone/>
            </a:pPr>
            <a:r>
              <a:rPr lang="en-US" dirty="0" smtClean="0"/>
              <a:t>	</a:t>
            </a:r>
          </a:p>
          <a:p>
            <a:pPr>
              <a:spcBef>
                <a:spcPts val="0"/>
              </a:spcBef>
              <a:buNone/>
            </a:pPr>
            <a:r>
              <a:rPr lang="en-US" i="1" dirty="0" smtClean="0"/>
              <a:t>Typed variables</a:t>
            </a:r>
          </a:p>
          <a:p>
            <a:pPr>
              <a:spcBef>
                <a:spcPts val="0"/>
              </a:spcBef>
              <a:buNone/>
            </a:pPr>
            <a:r>
              <a:rPr lang="en-US" dirty="0" smtClean="0"/>
              <a:t>	</a:t>
            </a:r>
          </a:p>
          <a:p>
            <a:pPr>
              <a:spcBef>
                <a:spcPts val="0"/>
              </a:spcBef>
              <a:buNone/>
            </a:pPr>
            <a:r>
              <a:rPr lang="en-US" i="1" dirty="0" smtClean="0"/>
              <a:t>Typed functions</a:t>
            </a:r>
            <a:r>
              <a:rPr lang="en-US" dirty="0" smtClean="0"/>
              <a:t/>
            </a:r>
            <a:br>
              <a:rPr lang="en-US" dirty="0" smtClean="0"/>
            </a:br>
            <a:r>
              <a:rPr lang="en-US" dirty="0" smtClean="0"/>
              <a:t>	</a:t>
            </a:r>
          </a:p>
          <a:p>
            <a:pPr>
              <a:spcBef>
                <a:spcPts val="0"/>
              </a:spcBef>
              <a:buNone/>
            </a:pPr>
            <a:r>
              <a:rPr lang="en-US" i="1" dirty="0" smtClean="0"/>
              <a:t>Header files (.</a:t>
            </a:r>
            <a:r>
              <a:rPr lang="en-US" i="1" dirty="0" err="1" smtClean="0"/>
              <a:t>h</a:t>
            </a:r>
            <a:r>
              <a:rPr lang="en-US" i="1" dirty="0" smtClean="0"/>
              <a:t>)</a:t>
            </a:r>
            <a:r>
              <a:rPr lang="en-US" dirty="0" smtClean="0"/>
              <a:t/>
            </a:r>
            <a:br>
              <a:rPr lang="en-US" dirty="0" smtClean="0"/>
            </a:br>
            <a:r>
              <a:rPr lang="en-US" dirty="0" smtClean="0"/>
              <a:t>	</a:t>
            </a:r>
          </a:p>
          <a:p>
            <a:pPr>
              <a:spcBef>
                <a:spcPts val="0"/>
              </a:spcBef>
              <a:buNone/>
            </a:pPr>
            <a:r>
              <a:rPr lang="en-US" i="1" dirty="0" err="1" smtClean="0"/>
              <a:t>Structs</a:t>
            </a:r>
            <a:r>
              <a:rPr lang="en-US" dirty="0" smtClean="0"/>
              <a:t>	</a:t>
            </a:r>
            <a:br>
              <a:rPr lang="en-US" dirty="0" smtClean="0"/>
            </a:br>
            <a:endParaRPr lang="en-US" dirty="0" smtClean="0"/>
          </a:p>
          <a:p>
            <a:pPr>
              <a:spcBef>
                <a:spcPts val="0"/>
              </a:spcBef>
              <a:buNone/>
            </a:pPr>
            <a:r>
              <a:rPr lang="en-US" i="1" dirty="0" err="1" smtClean="0"/>
              <a:t>Enums</a:t>
            </a:r>
            <a:r>
              <a:rPr lang="en-US" dirty="0" smtClean="0"/>
              <a:t>	</a:t>
            </a:r>
            <a:br>
              <a:rPr lang="en-US" dirty="0" smtClean="0"/>
            </a:br>
            <a:endParaRPr lang="en-US" dirty="0" smtClean="0"/>
          </a:p>
          <a:p>
            <a:pPr>
              <a:spcBef>
                <a:spcPts val="0"/>
              </a:spcBef>
              <a:buNone/>
            </a:pPr>
            <a:r>
              <a:rPr lang="en-US" i="1" dirty="0" smtClean="0"/>
              <a:t>Pointers	</a:t>
            </a:r>
            <a:endParaRPr lang="en-US" i="1" dirty="0"/>
          </a:p>
        </p:txBody>
      </p:sp>
      <p:sp>
        <p:nvSpPr>
          <p:cNvPr id="12" name="Content Placeholder 11"/>
          <p:cNvSpPr>
            <a:spLocks noGrp="1"/>
          </p:cNvSpPr>
          <p:nvPr>
            <p:ph sz="half" idx="2"/>
          </p:nvPr>
        </p:nvSpPr>
        <p:spPr/>
        <p:txBody>
          <a:bodyPr>
            <a:normAutofit fontScale="92500" lnSpcReduction="20000"/>
          </a:bodyPr>
          <a:lstStyle/>
          <a:p>
            <a:pPr>
              <a:spcBef>
                <a:spcPts val="0"/>
              </a:spcBef>
              <a:buNone/>
            </a:pPr>
            <a:r>
              <a:rPr lang="en-US" dirty="0" smtClean="0"/>
              <a:t>	Creates useable programs from C source</a:t>
            </a:r>
          </a:p>
          <a:p>
            <a:pPr>
              <a:spcBef>
                <a:spcPts val="0"/>
              </a:spcBef>
              <a:buNone/>
            </a:pPr>
            <a:r>
              <a:rPr lang="en-US" dirty="0" smtClean="0"/>
              <a:t>	Kind of data that a variable contains</a:t>
            </a:r>
          </a:p>
          <a:p>
            <a:pPr>
              <a:spcBef>
                <a:spcPts val="0"/>
              </a:spcBef>
              <a:buNone/>
            </a:pPr>
            <a:r>
              <a:rPr lang="en-US" dirty="0" smtClean="0"/>
              <a:t>	The kind of data returned from a function</a:t>
            </a:r>
          </a:p>
          <a:p>
            <a:pPr>
              <a:spcBef>
                <a:spcPts val="0"/>
              </a:spcBef>
              <a:buNone/>
            </a:pPr>
            <a:r>
              <a:rPr lang="en-US" dirty="0" smtClean="0"/>
              <a:t>	Declare functions and variables in a separate file</a:t>
            </a:r>
          </a:p>
          <a:p>
            <a:pPr>
              <a:spcBef>
                <a:spcPts val="0"/>
              </a:spcBef>
              <a:buNone/>
            </a:pPr>
            <a:r>
              <a:rPr lang="en-US" dirty="0" smtClean="0"/>
              <a:t>	Groups of related values</a:t>
            </a:r>
            <a:br>
              <a:rPr lang="en-US" dirty="0" smtClean="0"/>
            </a:br>
            <a:endParaRPr lang="en-US" dirty="0" smtClean="0"/>
          </a:p>
          <a:p>
            <a:pPr>
              <a:spcBef>
                <a:spcPts val="0"/>
              </a:spcBef>
              <a:buNone/>
            </a:pPr>
            <a:r>
              <a:rPr lang="en-US" dirty="0" smtClean="0"/>
              <a:t>	Lists of predefined values</a:t>
            </a:r>
            <a:br>
              <a:rPr lang="en-US" dirty="0" smtClean="0"/>
            </a:br>
            <a:endParaRPr lang="en-US" dirty="0" smtClean="0"/>
          </a:p>
          <a:p>
            <a:pPr>
              <a:spcBef>
                <a:spcPts val="0"/>
              </a:spcBef>
              <a:buNone/>
            </a:pPr>
            <a:r>
              <a:rPr lang="en-US" dirty="0" smtClean="0"/>
              <a:t>	Aliases to other variables</a:t>
            </a:r>
            <a:endParaRPr lang="en-US" dirty="0"/>
          </a:p>
        </p:txBody>
      </p:sp>
      <p:sp>
        <p:nvSpPr>
          <p:cNvPr id="5" name="Date Placeholder 4"/>
          <p:cNvSpPr>
            <a:spLocks noGrp="1"/>
          </p:cNvSpPr>
          <p:nvPr>
            <p:ph type="dt" sz="half" idx="10"/>
          </p:nvPr>
        </p:nvSpPr>
        <p:spPr/>
        <p:txBody>
          <a:bodyPr/>
          <a:lstStyle/>
          <a:p>
            <a:fld id="{199DF469-DFE0-854F-AB84-BE1B186C27ED}" type="datetime1">
              <a:rPr lang="en-US" smtClean="0"/>
              <a:pPr/>
              <a:t>9/5/13</a:t>
            </a:fld>
            <a:endParaRPr lang="en-US"/>
          </a:p>
        </p:txBody>
      </p:sp>
      <p:sp>
        <p:nvSpPr>
          <p:cNvPr id="6" name="Footer Placeholder 5"/>
          <p:cNvSpPr>
            <a:spLocks noGrp="1"/>
          </p:cNvSpPr>
          <p:nvPr>
            <p:ph type="ftr" sz="quarter" idx="11"/>
          </p:nvPr>
        </p:nvSpPr>
        <p:spPr/>
        <p:txBody>
          <a:bodyPr/>
          <a:lstStyle/>
          <a:p>
            <a:r>
              <a:rPr lang="sv-SE" dirty="0" smtClean="0"/>
              <a:t>Fall 2013</a:t>
            </a:r>
            <a:r>
              <a:rPr lang="en-US" dirty="0" smtClean="0"/>
              <a:t> -- Lecture #3</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18</a:t>
            </a:fld>
            <a:endParaRPr lang="en-US"/>
          </a:p>
        </p:txBody>
      </p:sp>
      <p:sp>
        <p:nvSpPr>
          <p:cNvPr id="20" name="TextBox 19"/>
          <p:cNvSpPr txBox="1"/>
          <p:nvPr/>
        </p:nvSpPr>
        <p:spPr>
          <a:xfrm>
            <a:off x="387214" y="6102878"/>
            <a:ext cx="6337229" cy="369332"/>
          </a:xfrm>
          <a:prstGeom prst="rect">
            <a:avLst/>
          </a:prstGeom>
          <a:noFill/>
        </p:spPr>
        <p:txBody>
          <a:bodyPr wrap="none" rtlCol="0">
            <a:spAutoFit/>
          </a:bodyPr>
          <a:lstStyle/>
          <a:p>
            <a:r>
              <a:rPr lang="en-US" dirty="0" smtClean="0"/>
              <a:t>These concepts distinguish C from other languages you may know</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Integers: Python vs. Java vs. C</a:t>
            </a:r>
            <a:endParaRPr lang="en-US" dirty="0"/>
          </a:p>
        </p:txBody>
      </p:sp>
      <p:sp>
        <p:nvSpPr>
          <p:cNvPr id="3" name="Content Placeholder 2"/>
          <p:cNvSpPr>
            <a:spLocks noGrp="1"/>
          </p:cNvSpPr>
          <p:nvPr>
            <p:ph idx="1"/>
          </p:nvPr>
        </p:nvSpPr>
        <p:spPr>
          <a:xfrm>
            <a:off x="457200" y="3565206"/>
            <a:ext cx="8229600" cy="3292794"/>
          </a:xfrm>
        </p:spPr>
        <p:txBody>
          <a:bodyPr>
            <a:normAutofit/>
          </a:bodyPr>
          <a:lstStyle/>
          <a:p>
            <a:r>
              <a:rPr lang="en-US" dirty="0" smtClean="0"/>
              <a:t>C: </a:t>
            </a:r>
            <a:r>
              <a:rPr lang="en-US" dirty="0" smtClean="0">
                <a:latin typeface="Courier"/>
                <a:cs typeface="Courier"/>
              </a:rPr>
              <a:t>int</a:t>
            </a:r>
            <a:r>
              <a:rPr lang="en-US" dirty="0" smtClean="0"/>
              <a:t> should be integer type that target processor works with most efficiently</a:t>
            </a:r>
          </a:p>
          <a:p>
            <a:r>
              <a:rPr lang="en-US" dirty="0" smtClean="0"/>
              <a:t>Only guarantee: </a:t>
            </a:r>
            <a:r>
              <a:rPr lang="en-US" dirty="0" err="1" smtClean="0"/>
              <a:t>sizeof</a:t>
            </a:r>
            <a:r>
              <a:rPr lang="en-US" dirty="0" smtClean="0"/>
              <a:t>(</a:t>
            </a:r>
            <a:r>
              <a:rPr lang="en-US" dirty="0" smtClean="0">
                <a:latin typeface="Courier"/>
                <a:cs typeface="Courier"/>
              </a:rPr>
              <a:t>long</a:t>
            </a:r>
            <a:r>
              <a:rPr lang="en-US" dirty="0">
                <a:latin typeface="Courier"/>
                <a:cs typeface="Courier"/>
              </a:rPr>
              <a:t> </a:t>
            </a:r>
            <a:r>
              <a:rPr lang="en-US" dirty="0" smtClean="0">
                <a:latin typeface="Courier"/>
                <a:cs typeface="Courier"/>
              </a:rPr>
              <a:t>long</a:t>
            </a:r>
            <a:r>
              <a:rPr lang="en-US" dirty="0" smtClean="0"/>
              <a:t>) </a:t>
            </a:r>
            <a:br>
              <a:rPr lang="en-US" dirty="0" smtClean="0"/>
            </a:br>
            <a:r>
              <a:rPr lang="en-US" dirty="0" smtClean="0"/>
              <a:t>≥ </a:t>
            </a:r>
            <a:r>
              <a:rPr lang="en-US" dirty="0" err="1" smtClean="0"/>
              <a:t>sizeof</a:t>
            </a:r>
            <a:r>
              <a:rPr lang="en-US" dirty="0" smtClean="0"/>
              <a:t>(</a:t>
            </a:r>
            <a:r>
              <a:rPr lang="en-US" dirty="0" smtClean="0">
                <a:latin typeface="Courier"/>
                <a:cs typeface="Courier"/>
              </a:rPr>
              <a:t>long</a:t>
            </a:r>
            <a:r>
              <a:rPr lang="en-US" dirty="0" smtClean="0"/>
              <a:t>) ≥ </a:t>
            </a:r>
            <a:r>
              <a:rPr lang="en-US" dirty="0" err="1" smtClean="0"/>
              <a:t>sizeof</a:t>
            </a:r>
            <a:r>
              <a:rPr lang="en-US" dirty="0" smtClean="0"/>
              <a:t>(</a:t>
            </a:r>
            <a:r>
              <a:rPr lang="en-US" dirty="0" err="1" smtClean="0">
                <a:latin typeface="Courier"/>
                <a:cs typeface="Courier"/>
              </a:rPr>
              <a:t>int</a:t>
            </a:r>
            <a:r>
              <a:rPr lang="en-US" dirty="0" smtClean="0"/>
              <a:t>) ≥  </a:t>
            </a:r>
            <a:r>
              <a:rPr lang="en-US" dirty="0" err="1" smtClean="0"/>
              <a:t>sizeof</a:t>
            </a:r>
            <a:r>
              <a:rPr lang="en-US" dirty="0" smtClean="0"/>
              <a:t>(</a:t>
            </a:r>
            <a:r>
              <a:rPr lang="en-US" dirty="0" smtClean="0">
                <a:latin typeface="Courier"/>
                <a:cs typeface="Courier"/>
              </a:rPr>
              <a:t>short</a:t>
            </a:r>
            <a:r>
              <a:rPr lang="en-US" dirty="0" smtClean="0"/>
              <a:t>)</a:t>
            </a:r>
          </a:p>
          <a:p>
            <a:pPr lvl="1"/>
            <a:r>
              <a:rPr lang="en-US" dirty="0" smtClean="0"/>
              <a:t>All could be 64 bits</a:t>
            </a:r>
          </a:p>
          <a:p>
            <a:endParaRPr lang="en-US" dirty="0" smtClean="0"/>
          </a:p>
        </p:txBody>
      </p:sp>
      <p:sp>
        <p:nvSpPr>
          <p:cNvPr id="4" name="Date Placeholder 3"/>
          <p:cNvSpPr>
            <a:spLocks noGrp="1"/>
          </p:cNvSpPr>
          <p:nvPr>
            <p:ph type="dt" sz="half" idx="10"/>
          </p:nvPr>
        </p:nvSpPr>
        <p:spPr/>
        <p:txBody>
          <a:bodyPr/>
          <a:lstStyle/>
          <a:p>
            <a:fld id="{CB445057-C55D-F045-AC26-7066AE557A39}" type="datetime1">
              <a:rPr lang="en-US" smtClean="0"/>
              <a:pPr/>
              <a:t>9/5/13</a:t>
            </a:fld>
            <a:endParaRPr lang="en-US"/>
          </a:p>
        </p:txBody>
      </p:sp>
      <p:sp>
        <p:nvSpPr>
          <p:cNvPr id="5" name="Footer Placeholder 4"/>
          <p:cNvSpPr>
            <a:spLocks noGrp="1"/>
          </p:cNvSpPr>
          <p:nvPr>
            <p:ph type="ftr" sz="quarter" idx="11"/>
          </p:nvPr>
        </p:nvSpPr>
        <p:spPr/>
        <p:txBody>
          <a:bodyPr/>
          <a:lstStyle/>
          <a:p>
            <a:r>
              <a:rPr lang="en-US" dirty="0" smtClean="0"/>
              <a:t>Fall 2013 --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19</a:t>
            </a:fld>
            <a:endParaRPr lang="en-US"/>
          </a:p>
        </p:txBody>
      </p:sp>
      <p:graphicFrame>
        <p:nvGraphicFramePr>
          <p:cNvPr id="7" name="Table 6"/>
          <p:cNvGraphicFramePr>
            <a:graphicFrameLocks noGrp="1"/>
          </p:cNvGraphicFramePr>
          <p:nvPr/>
        </p:nvGraphicFramePr>
        <p:xfrm>
          <a:off x="672121" y="1296981"/>
          <a:ext cx="7862973" cy="2072639"/>
        </p:xfrm>
        <a:graphic>
          <a:graphicData uri="http://schemas.openxmlformats.org/drawingml/2006/table">
            <a:tbl>
              <a:tblPr firstRow="1" bandRow="1">
                <a:tableStyleId>{5C22544A-7EE6-4342-B048-85BDC9FD1C3A}</a:tableStyleId>
              </a:tblPr>
              <a:tblGrid>
                <a:gridCol w="1680234"/>
                <a:gridCol w="6182739"/>
              </a:tblGrid>
              <a:tr h="370840">
                <a:tc>
                  <a:txBody>
                    <a:bodyPr/>
                    <a:lstStyle/>
                    <a:p>
                      <a:r>
                        <a:rPr lang="en-US" sz="2800" dirty="0" smtClean="0"/>
                        <a:t>Language</a:t>
                      </a:r>
                      <a:endParaRPr lang="en-US" sz="2800" dirty="0"/>
                    </a:p>
                  </a:txBody>
                  <a:tcPr/>
                </a:tc>
                <a:tc>
                  <a:txBody>
                    <a:bodyPr/>
                    <a:lstStyle/>
                    <a:p>
                      <a:r>
                        <a:rPr lang="en-US" sz="2800" dirty="0" err="1" smtClean="0"/>
                        <a:t>sizeof(int</a:t>
                      </a:r>
                      <a:r>
                        <a:rPr lang="en-US" sz="2800" dirty="0" smtClean="0"/>
                        <a:t>)</a:t>
                      </a:r>
                      <a:endParaRPr lang="en-US" sz="2800" dirty="0"/>
                    </a:p>
                  </a:txBody>
                  <a:tcPr/>
                </a:tc>
              </a:tr>
              <a:tr h="370840">
                <a:tc>
                  <a:txBody>
                    <a:bodyPr/>
                    <a:lstStyle/>
                    <a:p>
                      <a:r>
                        <a:rPr lang="en-US" sz="2800" dirty="0" smtClean="0"/>
                        <a:t>Python</a:t>
                      </a:r>
                      <a:endParaRPr lang="en-US" sz="2800" dirty="0"/>
                    </a:p>
                  </a:txBody>
                  <a:tcPr/>
                </a:tc>
                <a:tc>
                  <a:txBody>
                    <a:bodyPr/>
                    <a:lstStyle/>
                    <a:p>
                      <a:r>
                        <a:rPr lang="en-US" sz="2800" dirty="0" smtClean="0"/>
                        <a:t>&gt;=32 bits (plain </a:t>
                      </a:r>
                      <a:r>
                        <a:rPr lang="en-US" sz="2800" dirty="0" err="1" smtClean="0"/>
                        <a:t>ints</a:t>
                      </a:r>
                      <a:r>
                        <a:rPr lang="en-US" sz="2800" dirty="0" smtClean="0"/>
                        <a:t>), infinite</a:t>
                      </a:r>
                      <a:r>
                        <a:rPr lang="en-US" sz="2800" baseline="0" dirty="0" smtClean="0"/>
                        <a:t> (long </a:t>
                      </a:r>
                      <a:r>
                        <a:rPr lang="en-US" sz="2800" baseline="0" dirty="0" err="1" smtClean="0"/>
                        <a:t>ints</a:t>
                      </a:r>
                      <a:r>
                        <a:rPr lang="en-US" sz="2800" baseline="0" dirty="0" smtClean="0"/>
                        <a:t>)</a:t>
                      </a:r>
                      <a:endParaRPr lang="en-US" sz="2800" dirty="0"/>
                    </a:p>
                  </a:txBody>
                  <a:tcPr/>
                </a:tc>
              </a:tr>
              <a:tr h="370840">
                <a:tc>
                  <a:txBody>
                    <a:bodyPr/>
                    <a:lstStyle/>
                    <a:p>
                      <a:r>
                        <a:rPr lang="en-US" sz="2800" dirty="0" smtClean="0"/>
                        <a:t>Java</a:t>
                      </a:r>
                      <a:endParaRPr lang="en-US" sz="2800" dirty="0"/>
                    </a:p>
                  </a:txBody>
                  <a:tcPr/>
                </a:tc>
                <a:tc>
                  <a:txBody>
                    <a:bodyPr/>
                    <a:lstStyle/>
                    <a:p>
                      <a:r>
                        <a:rPr lang="en-US" sz="2800" dirty="0" smtClean="0"/>
                        <a:t>32 bits</a:t>
                      </a:r>
                      <a:endParaRPr lang="en-US" sz="2800" dirty="0"/>
                    </a:p>
                  </a:txBody>
                  <a:tcPr/>
                </a:tc>
              </a:tr>
              <a:tr h="370840">
                <a:tc>
                  <a:txBody>
                    <a:bodyPr/>
                    <a:lstStyle/>
                    <a:p>
                      <a:r>
                        <a:rPr lang="en-US" sz="2800" dirty="0" smtClean="0"/>
                        <a:t>C</a:t>
                      </a:r>
                      <a:endParaRPr lang="en-US" sz="2800" dirty="0"/>
                    </a:p>
                  </a:txBody>
                  <a:tcPr/>
                </a:tc>
                <a:tc>
                  <a:txBody>
                    <a:bodyPr/>
                    <a:lstStyle/>
                    <a:p>
                      <a:r>
                        <a:rPr lang="en-US" sz="2800" dirty="0" smtClean="0"/>
                        <a:t>Depends on computer; 16</a:t>
                      </a:r>
                      <a:r>
                        <a:rPr lang="en-US" sz="2800" baseline="0" dirty="0" smtClean="0"/>
                        <a:t> or </a:t>
                      </a:r>
                      <a:r>
                        <a:rPr lang="en-US" sz="2800" dirty="0" smtClean="0"/>
                        <a:t>32 or 64</a:t>
                      </a:r>
                      <a:endParaRPr lang="en-US" sz="2800" dirty="0"/>
                    </a:p>
                  </a:txBody>
                  <a:tcPr/>
                </a:tc>
              </a:tr>
            </a:tbl>
          </a:graphicData>
        </a:graphic>
      </p:graphicFrame>
    </p:spTree>
    <p:extLst>
      <p:ext uri="{BB962C8B-B14F-4D97-AF65-F5344CB8AC3E}">
        <p14:creationId xmlns:p14="http://schemas.microsoft.com/office/powerpoint/2010/main" val="39786579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WSC Economics (Highlights)</a:t>
            </a:r>
          </a:p>
          <a:p>
            <a:r>
              <a:rPr lang="en-US" dirty="0" smtClean="0"/>
              <a:t>Compile vs. Interpret</a:t>
            </a:r>
          </a:p>
          <a:p>
            <a:r>
              <a:rPr lang="en-US" dirty="0" smtClean="0"/>
              <a:t>Python vs. Java vs. C</a:t>
            </a:r>
          </a:p>
          <a:p>
            <a:r>
              <a:rPr lang="en-US" dirty="0" err="1" smtClean="0"/>
              <a:t>Administrivia</a:t>
            </a:r>
            <a:endParaRPr lang="en-US" dirty="0" smtClean="0"/>
          </a:p>
          <a:p>
            <a:r>
              <a:rPr lang="en-US" dirty="0" smtClean="0"/>
              <a:t>Quick Start Introduction to C</a:t>
            </a:r>
          </a:p>
          <a:p>
            <a:r>
              <a:rPr lang="en-US" dirty="0" smtClean="0"/>
              <a:t>Technology Break</a:t>
            </a:r>
          </a:p>
          <a:p>
            <a:r>
              <a:rPr lang="en-US" dirty="0" smtClean="0"/>
              <a:t>Pointers</a:t>
            </a:r>
          </a:p>
          <a:p>
            <a:r>
              <a:rPr lang="en-US" dirty="0" smtClean="0"/>
              <a:t>Arrays</a:t>
            </a:r>
          </a:p>
          <a:p>
            <a:r>
              <a:rPr lang="en-US" dirty="0" smtClean="0"/>
              <a:t>And in Conclusion, …</a:t>
            </a:r>
            <a:endParaRPr lang="en-US" dirty="0"/>
          </a:p>
        </p:txBody>
      </p:sp>
      <p:sp>
        <p:nvSpPr>
          <p:cNvPr id="4" name="Date Placeholder 3"/>
          <p:cNvSpPr>
            <a:spLocks noGrp="1"/>
          </p:cNvSpPr>
          <p:nvPr>
            <p:ph type="dt" sz="half" idx="10"/>
          </p:nvPr>
        </p:nvSpPr>
        <p:spPr/>
        <p:txBody>
          <a:bodyPr/>
          <a:lstStyle/>
          <a:p>
            <a:fld id="{C6DBF814-B49C-5942-8670-608574ECC2DA}" type="datetime1">
              <a:rPr lang="en-US" smtClean="0"/>
              <a:pPr/>
              <a:t>9/5/13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a:t>
            </a:fld>
            <a:endParaRPr lang="en-US"/>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0"/>
            <a:ext cx="8229600" cy="639762"/>
          </a:xfrm>
        </p:spPr>
        <p:txBody>
          <a:bodyPr>
            <a:normAutofit fontScale="90000"/>
          </a:bodyPr>
          <a:lstStyle/>
          <a:p>
            <a:r>
              <a:rPr lang="en-US" dirty="0" smtClean="0"/>
              <a:t>C vs. Java</a:t>
            </a:r>
            <a:endParaRPr lang="en-US" dirty="0"/>
          </a:p>
        </p:txBody>
      </p:sp>
      <p:graphicFrame>
        <p:nvGraphicFramePr>
          <p:cNvPr id="7" name="Content Placeholder 6"/>
          <p:cNvGraphicFramePr>
            <a:graphicFrameLocks noGrp="1"/>
          </p:cNvGraphicFramePr>
          <p:nvPr>
            <p:ph idx="1"/>
          </p:nvPr>
        </p:nvGraphicFramePr>
        <p:xfrm>
          <a:off x="0" y="606215"/>
          <a:ext cx="9143999" cy="5913119"/>
        </p:xfrm>
        <a:graphic>
          <a:graphicData uri="http://schemas.openxmlformats.org/drawingml/2006/table">
            <a:tbl>
              <a:tblPr firstRow="1" bandRow="1">
                <a:tableStyleId>{5C22544A-7EE6-4342-B048-85BDC9FD1C3A}</a:tableStyleId>
              </a:tblPr>
              <a:tblGrid>
                <a:gridCol w="1526892"/>
                <a:gridCol w="3088485"/>
                <a:gridCol w="4528622"/>
              </a:tblGrid>
              <a:tr h="729401">
                <a:tc>
                  <a:txBody>
                    <a:bodyPr/>
                    <a:lstStyle/>
                    <a:p>
                      <a:endParaRPr lang="en-US" sz="4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dirty="0" smtClean="0"/>
                        <a:t>C</a:t>
                      </a:r>
                    </a:p>
                  </a:txBody>
                  <a:tcPr anchor="ctr"/>
                </a:tc>
                <a:tc>
                  <a:txBody>
                    <a:bodyPr/>
                    <a:lstStyle/>
                    <a:p>
                      <a:pPr algn="ctr"/>
                      <a:r>
                        <a:rPr lang="en-US" sz="3200" dirty="0" smtClean="0"/>
                        <a:t>Java</a:t>
                      </a:r>
                      <a:endParaRPr lang="en-US" sz="3200" dirty="0"/>
                    </a:p>
                  </a:txBody>
                  <a:tcPr anchor="ctr"/>
                </a:tc>
              </a:tr>
              <a:tr h="705088">
                <a:tc>
                  <a:txBody>
                    <a:bodyPr/>
                    <a:lstStyle/>
                    <a:p>
                      <a:pPr marL="0" marR="0">
                        <a:spcBef>
                          <a:spcPts val="0"/>
                        </a:spcBef>
                        <a:spcAft>
                          <a:spcPts val="0"/>
                        </a:spcAft>
                      </a:pPr>
                      <a:r>
                        <a:rPr lang="en-US" sz="2000" dirty="0" smtClean="0">
                          <a:latin typeface="Times New Roman"/>
                          <a:ea typeface="Times New Roman"/>
                          <a:cs typeface="Times New Roman"/>
                        </a:rPr>
                        <a:t>Type of Language </a:t>
                      </a:r>
                      <a:endParaRPr lang="en-US" sz="2000" dirty="0">
                        <a:latin typeface="Times New Roman"/>
                        <a:ea typeface="Times New Roman"/>
                        <a:cs typeface="Times New Roman"/>
                      </a:endParaRPr>
                    </a:p>
                  </a:txBody>
                  <a:tcPr marL="63500" marR="63500" marT="63500" marB="63500" anchor="ctr"/>
                </a:tc>
                <a:tc>
                  <a:txBody>
                    <a:bodyPr/>
                    <a:lstStyle/>
                    <a:p>
                      <a:pPr marL="0" marR="0">
                        <a:spcBef>
                          <a:spcPts val="0"/>
                        </a:spcBef>
                        <a:spcAft>
                          <a:spcPts val="0"/>
                        </a:spcAft>
                      </a:pPr>
                      <a:r>
                        <a:rPr lang="en-US" sz="2000" dirty="0" smtClean="0">
                          <a:latin typeface="Times New Roman"/>
                          <a:ea typeface="Times New Roman"/>
                          <a:cs typeface="Times New Roman"/>
                        </a:rPr>
                        <a:t>Function Oriented </a:t>
                      </a:r>
                      <a:endParaRPr lang="en-US" sz="2000" dirty="0">
                        <a:latin typeface="Times New Roman"/>
                        <a:ea typeface="Times New Roman"/>
                        <a:cs typeface="Times New Roman"/>
                      </a:endParaRPr>
                    </a:p>
                  </a:txBody>
                  <a:tcPr marL="63500" marR="63500" marT="63500" marB="63500" anchor="ctr"/>
                </a:tc>
                <a:tc>
                  <a:txBody>
                    <a:bodyPr/>
                    <a:lstStyle/>
                    <a:p>
                      <a:pPr marL="0" marR="0">
                        <a:spcBef>
                          <a:spcPts val="0"/>
                        </a:spcBef>
                        <a:spcAft>
                          <a:spcPts val="0"/>
                        </a:spcAft>
                      </a:pPr>
                      <a:r>
                        <a:rPr lang="en-US" sz="2000" dirty="0" smtClean="0">
                          <a:latin typeface="Times New Roman"/>
                          <a:ea typeface="Times New Roman"/>
                          <a:cs typeface="Times New Roman"/>
                        </a:rPr>
                        <a:t>Object Oriented </a:t>
                      </a:r>
                      <a:endParaRPr lang="en-US" sz="2000" dirty="0">
                        <a:latin typeface="Times New Roman"/>
                        <a:ea typeface="Times New Roman"/>
                        <a:cs typeface="Times New Roman"/>
                      </a:endParaRPr>
                    </a:p>
                  </a:txBody>
                  <a:tcPr marL="63500" marR="63500" marT="63500" marB="63500" anchor="ctr"/>
                </a:tc>
              </a:tr>
              <a:tr h="705088">
                <a:tc>
                  <a:txBody>
                    <a:bodyPr/>
                    <a:lstStyle/>
                    <a:p>
                      <a:pPr marL="0" marR="0">
                        <a:spcBef>
                          <a:spcPts val="0"/>
                        </a:spcBef>
                        <a:spcAft>
                          <a:spcPts val="0"/>
                        </a:spcAft>
                      </a:pPr>
                      <a:r>
                        <a:rPr lang="en-US" sz="2000" dirty="0" smtClean="0">
                          <a:latin typeface="Times New Roman"/>
                          <a:ea typeface="Times New Roman"/>
                          <a:cs typeface="Times New Roman"/>
                        </a:rPr>
                        <a:t>Program-</a:t>
                      </a:r>
                      <a:r>
                        <a:rPr lang="en-US" sz="2000" dirty="0" err="1" smtClean="0">
                          <a:latin typeface="Times New Roman"/>
                          <a:ea typeface="Times New Roman"/>
                          <a:cs typeface="Times New Roman"/>
                        </a:rPr>
                        <a:t>ming</a:t>
                      </a:r>
                      <a:r>
                        <a:rPr lang="en-US" sz="2000" dirty="0" smtClean="0">
                          <a:latin typeface="Times New Roman"/>
                          <a:ea typeface="Times New Roman"/>
                          <a:cs typeface="Times New Roman"/>
                        </a:rPr>
                        <a:t> Unit </a:t>
                      </a:r>
                      <a:endParaRPr lang="en-US" sz="2000" dirty="0">
                        <a:latin typeface="Times New Roman"/>
                        <a:ea typeface="Times New Roman"/>
                        <a:cs typeface="Times New Roman"/>
                      </a:endParaRPr>
                    </a:p>
                  </a:txBody>
                  <a:tcPr marL="63500" marR="63500" marT="63500" marB="63500" anchor="ctr"/>
                </a:tc>
                <a:tc>
                  <a:txBody>
                    <a:bodyPr/>
                    <a:lstStyle/>
                    <a:p>
                      <a:pPr marL="0" marR="0">
                        <a:spcBef>
                          <a:spcPts val="0"/>
                        </a:spcBef>
                        <a:spcAft>
                          <a:spcPts val="0"/>
                        </a:spcAft>
                      </a:pPr>
                      <a:r>
                        <a:rPr lang="en-US" sz="2000" dirty="0" smtClean="0">
                          <a:latin typeface="Times New Roman"/>
                          <a:ea typeface="Times New Roman"/>
                          <a:cs typeface="Times New Roman"/>
                        </a:rPr>
                        <a:t>Function </a:t>
                      </a:r>
                      <a:endParaRPr lang="en-US" sz="2000" dirty="0">
                        <a:latin typeface="Times New Roman"/>
                        <a:ea typeface="Times New Roman"/>
                        <a:cs typeface="Times New Roman"/>
                      </a:endParaRPr>
                    </a:p>
                  </a:txBody>
                  <a:tcPr marL="63500" marR="63500" marT="63500" marB="63500" anchor="ctr"/>
                </a:tc>
                <a:tc>
                  <a:txBody>
                    <a:bodyPr/>
                    <a:lstStyle/>
                    <a:p>
                      <a:pPr marL="0" marR="0">
                        <a:spcBef>
                          <a:spcPts val="0"/>
                        </a:spcBef>
                        <a:spcAft>
                          <a:spcPts val="0"/>
                        </a:spcAft>
                      </a:pPr>
                      <a:r>
                        <a:rPr lang="en-US" sz="2000" dirty="0" smtClean="0">
                          <a:latin typeface="Times New Roman"/>
                          <a:ea typeface="Times New Roman"/>
                          <a:cs typeface="Times New Roman"/>
                        </a:rPr>
                        <a:t>Class = Abstract Data</a:t>
                      </a:r>
                      <a:r>
                        <a:rPr lang="en-US" sz="2000" baseline="0" dirty="0" smtClean="0">
                          <a:latin typeface="Times New Roman"/>
                          <a:ea typeface="Times New Roman"/>
                          <a:cs typeface="Times New Roman"/>
                        </a:rPr>
                        <a:t> Type</a:t>
                      </a:r>
                      <a:r>
                        <a:rPr lang="en-US" sz="2000" dirty="0" smtClean="0">
                          <a:latin typeface="Times New Roman"/>
                          <a:ea typeface="Times New Roman"/>
                          <a:cs typeface="Times New Roman"/>
                        </a:rPr>
                        <a:t> </a:t>
                      </a:r>
                      <a:endParaRPr lang="en-US" sz="2000" dirty="0">
                        <a:latin typeface="Times New Roman"/>
                        <a:ea typeface="Times New Roman"/>
                        <a:cs typeface="Times New Roman"/>
                      </a:endParaRPr>
                    </a:p>
                  </a:txBody>
                  <a:tcPr marL="63500" marR="63500" marT="63500" marB="63500" anchor="ctr"/>
                </a:tc>
              </a:tr>
              <a:tr h="705088">
                <a:tc>
                  <a:txBody>
                    <a:bodyPr/>
                    <a:lstStyle/>
                    <a:p>
                      <a:pPr marL="0" marR="0">
                        <a:spcBef>
                          <a:spcPts val="0"/>
                        </a:spcBef>
                        <a:spcAft>
                          <a:spcPts val="0"/>
                        </a:spcAft>
                      </a:pPr>
                      <a:r>
                        <a:rPr lang="en-US" sz="2000" dirty="0" smtClean="0">
                          <a:latin typeface="Times New Roman"/>
                          <a:ea typeface="Times New Roman"/>
                          <a:cs typeface="Times New Roman"/>
                        </a:rPr>
                        <a:t>Compilation </a:t>
                      </a:r>
                      <a:endParaRPr lang="en-US" sz="2000" dirty="0">
                        <a:latin typeface="Times New Roman"/>
                        <a:ea typeface="Times New Roman"/>
                        <a:cs typeface="Times New Roman"/>
                      </a:endParaRPr>
                    </a:p>
                  </a:txBody>
                  <a:tcPr marL="63500" marR="63500" marT="63500" marB="63500" anchor="ctr"/>
                </a:tc>
                <a:tc>
                  <a:txBody>
                    <a:bodyPr/>
                    <a:lstStyle/>
                    <a:p>
                      <a:pPr marL="0" marR="0">
                        <a:spcBef>
                          <a:spcPts val="0"/>
                        </a:spcBef>
                        <a:spcAft>
                          <a:spcPts val="0"/>
                        </a:spcAft>
                      </a:pPr>
                      <a:r>
                        <a:rPr lang="en-US" sz="2000">
                          <a:latin typeface="Times New Roman"/>
                          <a:ea typeface="Times New Roman"/>
                          <a:cs typeface="Times New Roman"/>
                        </a:rPr>
                        <a:t>gcc hello.c creates machine language code </a:t>
                      </a:r>
                    </a:p>
                  </a:txBody>
                  <a:tcPr marL="63500" marR="63500" marT="63500" marB="63500" anchor="ctr"/>
                </a:tc>
                <a:tc>
                  <a:txBody>
                    <a:bodyPr/>
                    <a:lstStyle/>
                    <a:p>
                      <a:pPr marL="0" marR="0">
                        <a:spcBef>
                          <a:spcPts val="0"/>
                        </a:spcBef>
                        <a:spcAft>
                          <a:spcPts val="0"/>
                        </a:spcAft>
                      </a:pPr>
                      <a:r>
                        <a:rPr lang="en-US" sz="2000" dirty="0" err="1">
                          <a:latin typeface="Times New Roman"/>
                          <a:ea typeface="Times New Roman"/>
                          <a:cs typeface="Times New Roman"/>
                        </a:rPr>
                        <a:t>javac</a:t>
                      </a:r>
                      <a:r>
                        <a:rPr lang="en-US" sz="2000" dirty="0">
                          <a:latin typeface="Times New Roman"/>
                          <a:ea typeface="Times New Roman"/>
                          <a:cs typeface="Times New Roman"/>
                        </a:rPr>
                        <a:t> </a:t>
                      </a:r>
                      <a:r>
                        <a:rPr lang="en-US" sz="2000" dirty="0" err="1">
                          <a:latin typeface="Times New Roman"/>
                          <a:ea typeface="Times New Roman"/>
                          <a:cs typeface="Times New Roman"/>
                        </a:rPr>
                        <a:t>Hello.java</a:t>
                      </a:r>
                      <a:r>
                        <a:rPr lang="en-US" sz="2000" dirty="0">
                          <a:latin typeface="Times New Roman"/>
                          <a:ea typeface="Times New Roman"/>
                          <a:cs typeface="Times New Roman"/>
                        </a:rPr>
                        <a:t> </a:t>
                      </a:r>
                      <a:r>
                        <a:rPr lang="en-US" sz="2000" dirty="0" smtClean="0">
                          <a:latin typeface="Times New Roman"/>
                          <a:ea typeface="Times New Roman"/>
                          <a:cs typeface="Times New Roman"/>
                        </a:rPr>
                        <a:t>creates Java virtual</a:t>
                      </a:r>
                      <a:r>
                        <a:rPr lang="en-US" sz="2000" baseline="0" dirty="0" smtClean="0">
                          <a:latin typeface="Times New Roman"/>
                          <a:ea typeface="Times New Roman"/>
                          <a:cs typeface="Times New Roman"/>
                        </a:rPr>
                        <a:t> machine</a:t>
                      </a:r>
                      <a:r>
                        <a:rPr lang="en-US" sz="2000" dirty="0" smtClean="0">
                          <a:latin typeface="Times New Roman"/>
                          <a:ea typeface="Times New Roman"/>
                          <a:cs typeface="Times New Roman"/>
                        </a:rPr>
                        <a:t> language </a:t>
                      </a:r>
                      <a:r>
                        <a:rPr lang="en-US" sz="2000" dirty="0" err="1">
                          <a:latin typeface="Times New Roman"/>
                          <a:ea typeface="Times New Roman"/>
                          <a:cs typeface="Times New Roman"/>
                        </a:rPr>
                        <a:t>bytecode</a:t>
                      </a:r>
                      <a:r>
                        <a:rPr lang="en-US" sz="2000" dirty="0">
                          <a:latin typeface="Times New Roman"/>
                          <a:ea typeface="Times New Roman"/>
                          <a:cs typeface="Times New Roman"/>
                        </a:rPr>
                        <a:t> </a:t>
                      </a:r>
                    </a:p>
                  </a:txBody>
                  <a:tcPr marL="63500" marR="63500" marT="63500" marB="63500" anchor="ctr"/>
                </a:tc>
              </a:tr>
              <a:tr h="705088">
                <a:tc>
                  <a:txBody>
                    <a:bodyPr/>
                    <a:lstStyle/>
                    <a:p>
                      <a:pPr marL="0" marR="0">
                        <a:spcBef>
                          <a:spcPts val="0"/>
                        </a:spcBef>
                        <a:spcAft>
                          <a:spcPts val="0"/>
                        </a:spcAft>
                      </a:pPr>
                      <a:r>
                        <a:rPr lang="en-US" sz="2000" dirty="0" smtClean="0">
                          <a:latin typeface="Times New Roman"/>
                          <a:ea typeface="Times New Roman"/>
                          <a:cs typeface="Times New Roman"/>
                        </a:rPr>
                        <a:t>Execution </a:t>
                      </a:r>
                      <a:endParaRPr lang="en-US" sz="2000" dirty="0">
                        <a:latin typeface="Times New Roman"/>
                        <a:ea typeface="Times New Roman"/>
                        <a:cs typeface="Times New Roman"/>
                      </a:endParaRPr>
                    </a:p>
                  </a:txBody>
                  <a:tcPr marL="63500" marR="63500" marT="63500" marB="63500" anchor="ctr"/>
                </a:tc>
                <a:tc>
                  <a:txBody>
                    <a:bodyPr/>
                    <a:lstStyle/>
                    <a:p>
                      <a:pPr marL="0" marR="0">
                        <a:spcBef>
                          <a:spcPts val="0"/>
                        </a:spcBef>
                        <a:spcAft>
                          <a:spcPts val="0"/>
                        </a:spcAft>
                      </a:pPr>
                      <a:r>
                        <a:rPr lang="en-US" sz="2000" dirty="0" err="1">
                          <a:latin typeface="Times New Roman"/>
                          <a:ea typeface="Times New Roman"/>
                          <a:cs typeface="Times New Roman"/>
                        </a:rPr>
                        <a:t>a.out</a:t>
                      </a:r>
                      <a:r>
                        <a:rPr lang="en-US" sz="2000" dirty="0">
                          <a:latin typeface="Times New Roman"/>
                          <a:ea typeface="Times New Roman"/>
                          <a:cs typeface="Times New Roman"/>
                        </a:rPr>
                        <a:t> loads and executes program </a:t>
                      </a:r>
                    </a:p>
                  </a:txBody>
                  <a:tcPr marL="63500" marR="63500" marT="63500" marB="63500" anchor="ctr"/>
                </a:tc>
                <a:tc>
                  <a:txBody>
                    <a:bodyPr/>
                    <a:lstStyle/>
                    <a:p>
                      <a:pPr marL="0" marR="0">
                        <a:spcBef>
                          <a:spcPts val="0"/>
                        </a:spcBef>
                        <a:spcAft>
                          <a:spcPts val="0"/>
                        </a:spcAft>
                      </a:pPr>
                      <a:r>
                        <a:rPr lang="en-US" sz="2000" dirty="0">
                          <a:latin typeface="Times New Roman"/>
                          <a:ea typeface="Times New Roman"/>
                          <a:cs typeface="Times New Roman"/>
                        </a:rPr>
                        <a:t>java Hello interprets </a:t>
                      </a:r>
                      <a:r>
                        <a:rPr lang="en-US" sz="2000" dirty="0" err="1" smtClean="0">
                          <a:latin typeface="Times New Roman"/>
                          <a:ea typeface="Times New Roman"/>
                          <a:cs typeface="Times New Roman"/>
                        </a:rPr>
                        <a:t>bytecodes</a:t>
                      </a:r>
                      <a:r>
                        <a:rPr lang="en-US" sz="2000" dirty="0" smtClean="0">
                          <a:latin typeface="Times New Roman"/>
                          <a:ea typeface="Times New Roman"/>
                          <a:cs typeface="Times New Roman"/>
                        </a:rPr>
                        <a:t> </a:t>
                      </a:r>
                      <a:endParaRPr lang="en-US" sz="2000" dirty="0">
                        <a:latin typeface="Times New Roman"/>
                        <a:ea typeface="Times New Roman"/>
                        <a:cs typeface="Times New Roman"/>
                      </a:endParaRPr>
                    </a:p>
                  </a:txBody>
                  <a:tcPr marL="63500" marR="63500" marT="63500" marB="63500" anchor="ctr"/>
                </a:tc>
              </a:tr>
              <a:tr h="1697073">
                <a:tc>
                  <a:txBody>
                    <a:bodyPr/>
                    <a:lstStyle/>
                    <a:p>
                      <a:pPr marL="0" marR="0">
                        <a:spcBef>
                          <a:spcPts val="0"/>
                        </a:spcBef>
                        <a:spcAft>
                          <a:spcPts val="0"/>
                        </a:spcAft>
                      </a:pPr>
                      <a:r>
                        <a:rPr lang="en-US" sz="2000" dirty="0">
                          <a:latin typeface="Times New Roman"/>
                          <a:ea typeface="Times New Roman"/>
                          <a:cs typeface="Times New Roman"/>
                        </a:rPr>
                        <a:t>hello, world </a:t>
                      </a:r>
                    </a:p>
                  </a:txBody>
                  <a:tcPr marL="63500" marR="63500" marT="63500" marB="63500" anchor="ctr"/>
                </a:tc>
                <a:tc>
                  <a:txBody>
                    <a:bodyPr/>
                    <a:lstStyle/>
                    <a:p>
                      <a:pPr marL="0" marR="0">
                        <a:spcBef>
                          <a:spcPts val="0"/>
                        </a:spcBef>
                        <a:spcAft>
                          <a:spcPts val="0"/>
                        </a:spcAft>
                      </a:pPr>
                      <a:r>
                        <a:rPr lang="en-US" sz="1800" dirty="0">
                          <a:latin typeface="Times New Roman"/>
                          <a:ea typeface="Times New Roman"/>
                          <a:cs typeface="Times New Roman"/>
                        </a:rPr>
                        <a:t>#</a:t>
                      </a:r>
                      <a:r>
                        <a:rPr lang="en-US" sz="1800" dirty="0">
                          <a:latin typeface="Courier"/>
                          <a:ea typeface="Times New Roman"/>
                          <a:cs typeface="Courier"/>
                        </a:rPr>
                        <a:t>include&lt;</a:t>
                      </a:r>
                      <a:r>
                        <a:rPr lang="en-US" sz="1800" dirty="0" err="1">
                          <a:latin typeface="Courier"/>
                          <a:ea typeface="Times New Roman"/>
                          <a:cs typeface="Courier"/>
                        </a:rPr>
                        <a:t>stdio.h</a:t>
                      </a:r>
                      <a:r>
                        <a:rPr lang="en-US" sz="1800" dirty="0">
                          <a:latin typeface="Courier"/>
                          <a:ea typeface="Times New Roman"/>
                          <a:cs typeface="Courier"/>
                        </a:rPr>
                        <a:t>&gt;</a:t>
                      </a:r>
                      <a:br>
                        <a:rPr lang="en-US" sz="1800" dirty="0">
                          <a:latin typeface="Courier"/>
                          <a:ea typeface="Times New Roman"/>
                          <a:cs typeface="Courier"/>
                        </a:rPr>
                      </a:br>
                      <a:r>
                        <a:rPr lang="en-US" sz="1800" dirty="0">
                          <a:latin typeface="Courier"/>
                          <a:ea typeface="Times New Roman"/>
                          <a:cs typeface="Courier"/>
                        </a:rPr>
                        <a:t>int </a:t>
                      </a:r>
                      <a:r>
                        <a:rPr lang="en-US" sz="1800" dirty="0" err="1">
                          <a:latin typeface="Courier"/>
                          <a:ea typeface="Times New Roman"/>
                          <a:cs typeface="Courier"/>
                        </a:rPr>
                        <a:t>main(void</a:t>
                      </a:r>
                      <a:r>
                        <a:rPr lang="en-US" sz="1800" dirty="0">
                          <a:latin typeface="Courier"/>
                          <a:ea typeface="Times New Roman"/>
                          <a:cs typeface="Courier"/>
                        </a:rPr>
                        <a:t>) {</a:t>
                      </a:r>
                      <a:br>
                        <a:rPr lang="en-US" sz="1800" dirty="0">
                          <a:latin typeface="Courier"/>
                          <a:ea typeface="Times New Roman"/>
                          <a:cs typeface="Courier"/>
                        </a:rPr>
                      </a:br>
                      <a:r>
                        <a:rPr lang="en-US" sz="1800" dirty="0">
                          <a:latin typeface="Courier"/>
                          <a:ea typeface="Times New Roman"/>
                          <a:cs typeface="Courier"/>
                        </a:rPr>
                        <a:t>   </a:t>
                      </a:r>
                      <a:r>
                        <a:rPr lang="en-US" sz="1800" dirty="0" err="1">
                          <a:latin typeface="Courier"/>
                          <a:ea typeface="Times New Roman"/>
                          <a:cs typeface="Courier"/>
                        </a:rPr>
                        <a:t>printf("Hello\n</a:t>
                      </a:r>
                      <a:r>
                        <a:rPr lang="en-US" sz="1800" dirty="0">
                          <a:latin typeface="Courier"/>
                          <a:ea typeface="Times New Roman"/>
                          <a:cs typeface="Courier"/>
                        </a:rPr>
                        <a:t>");</a:t>
                      </a:r>
                      <a:br>
                        <a:rPr lang="en-US" sz="1800" dirty="0">
                          <a:latin typeface="Courier"/>
                          <a:ea typeface="Times New Roman"/>
                          <a:cs typeface="Courier"/>
                        </a:rPr>
                      </a:br>
                      <a:r>
                        <a:rPr lang="en-US" sz="1800" dirty="0">
                          <a:latin typeface="Courier"/>
                          <a:ea typeface="Times New Roman"/>
                          <a:cs typeface="Courier"/>
                        </a:rPr>
                        <a:t>   return 0;</a:t>
                      </a:r>
                      <a:br>
                        <a:rPr lang="en-US" sz="1800" dirty="0">
                          <a:latin typeface="Courier"/>
                          <a:ea typeface="Times New Roman"/>
                          <a:cs typeface="Courier"/>
                        </a:rPr>
                      </a:br>
                      <a:r>
                        <a:rPr lang="en-US" sz="1800" dirty="0">
                          <a:latin typeface="Courier"/>
                          <a:ea typeface="Times New Roman"/>
                          <a:cs typeface="Courier"/>
                        </a:rPr>
                        <a:t>}</a:t>
                      </a:r>
                      <a:endParaRPr lang="en-US" sz="1800" dirty="0">
                        <a:latin typeface="Times New Roman"/>
                        <a:ea typeface="Times New Roman"/>
                        <a:cs typeface="Times New Roman"/>
                      </a:endParaRPr>
                    </a:p>
                  </a:txBody>
                  <a:tcPr marL="63500" marR="63500" marT="63500" marB="63500" anchor="ctr"/>
                </a:tc>
                <a:tc>
                  <a:txBody>
                    <a:bodyPr/>
                    <a:lstStyle/>
                    <a:p>
                      <a:pPr marL="0" marR="0">
                        <a:spcBef>
                          <a:spcPts val="0"/>
                        </a:spcBef>
                        <a:spcAft>
                          <a:spcPts val="0"/>
                        </a:spcAft>
                      </a:pPr>
                      <a:r>
                        <a:rPr lang="en-US" sz="1800" dirty="0">
                          <a:latin typeface="Courier"/>
                          <a:ea typeface="Times New Roman"/>
                          <a:cs typeface="Courier"/>
                        </a:rPr>
                        <a:t>public class </a:t>
                      </a:r>
                      <a:r>
                        <a:rPr lang="en-US" sz="1800" dirty="0" err="1">
                          <a:latin typeface="Courier"/>
                          <a:ea typeface="Times New Roman"/>
                          <a:cs typeface="Courier"/>
                        </a:rPr>
                        <a:t>HelloWorld</a:t>
                      </a:r>
                      <a:r>
                        <a:rPr lang="en-US" sz="1800" dirty="0">
                          <a:latin typeface="Courier"/>
                          <a:ea typeface="Times New Roman"/>
                          <a:cs typeface="Courier"/>
                        </a:rPr>
                        <a:t> </a:t>
                      </a:r>
                      <a:r>
                        <a:rPr lang="en-US" sz="1800" dirty="0">
                          <a:latin typeface="Times New Roman"/>
                          <a:ea typeface="Times New Roman"/>
                          <a:cs typeface="Times New Roman"/>
                        </a:rPr>
                        <a:t>{</a:t>
                      </a:r>
                      <a:r>
                        <a:rPr lang="en-US" sz="1800" dirty="0">
                          <a:latin typeface="Courier"/>
                          <a:ea typeface="Times New Roman"/>
                          <a:cs typeface="Courier"/>
                        </a:rPr>
                        <a:t/>
                      </a:r>
                      <a:br>
                        <a:rPr lang="en-US" sz="1800" dirty="0">
                          <a:latin typeface="Courier"/>
                          <a:ea typeface="Times New Roman"/>
                          <a:cs typeface="Courier"/>
                        </a:rPr>
                      </a:br>
                      <a:r>
                        <a:rPr lang="en-US" sz="1800" dirty="0">
                          <a:latin typeface="Courier"/>
                          <a:ea typeface="Times New Roman"/>
                          <a:cs typeface="Courier"/>
                        </a:rPr>
                        <a:t>   public static void </a:t>
                      </a:r>
                      <a:r>
                        <a:rPr lang="en-US" sz="1800" dirty="0" err="1">
                          <a:latin typeface="Courier"/>
                          <a:ea typeface="Times New Roman"/>
                          <a:cs typeface="Courier"/>
                        </a:rPr>
                        <a:t>main(String</a:t>
                      </a:r>
                      <a:r>
                        <a:rPr lang="en-US" sz="1800" dirty="0">
                          <a:latin typeface="Courier"/>
                          <a:ea typeface="Times New Roman"/>
                          <a:cs typeface="Courier"/>
                        </a:rPr>
                        <a:t>[] </a:t>
                      </a:r>
                      <a:r>
                        <a:rPr lang="en-US" sz="1800" dirty="0" err="1">
                          <a:latin typeface="Courier"/>
                          <a:ea typeface="Times New Roman"/>
                          <a:cs typeface="Courier"/>
                        </a:rPr>
                        <a:t>args</a:t>
                      </a:r>
                      <a:r>
                        <a:rPr lang="en-US" sz="1800" dirty="0">
                          <a:latin typeface="Courier"/>
                          <a:ea typeface="Times New Roman"/>
                          <a:cs typeface="Courier"/>
                        </a:rPr>
                        <a:t>) { </a:t>
                      </a:r>
                      <a:br>
                        <a:rPr lang="en-US" sz="1800" dirty="0">
                          <a:latin typeface="Courier"/>
                          <a:ea typeface="Times New Roman"/>
                          <a:cs typeface="Courier"/>
                        </a:rPr>
                      </a:br>
                      <a:r>
                        <a:rPr lang="en-US" sz="1800" dirty="0">
                          <a:latin typeface="Courier"/>
                          <a:ea typeface="Times New Roman"/>
                          <a:cs typeface="Courier"/>
                        </a:rPr>
                        <a:t>    </a:t>
                      </a:r>
                      <a:r>
                        <a:rPr lang="en-US" sz="1800" dirty="0" smtClean="0">
                          <a:latin typeface="Courier"/>
                          <a:ea typeface="Times New Roman"/>
                          <a:cs typeface="Courier"/>
                        </a:rPr>
                        <a:t> </a:t>
                      </a:r>
                      <a:r>
                        <a:rPr lang="en-US" sz="1800" dirty="0" err="1" smtClean="0">
                          <a:latin typeface="Courier"/>
                          <a:ea typeface="Times New Roman"/>
                          <a:cs typeface="Courier"/>
                        </a:rPr>
                        <a:t>System.out.printl(</a:t>
                      </a:r>
                      <a:r>
                        <a:rPr lang="en-US" sz="1800" dirty="0" err="1">
                          <a:latin typeface="Courier"/>
                          <a:ea typeface="Times New Roman"/>
                          <a:cs typeface="Courier"/>
                        </a:rPr>
                        <a:t>"Hello</a:t>
                      </a:r>
                      <a:r>
                        <a:rPr lang="en-US" sz="1800" dirty="0">
                          <a:latin typeface="Courier"/>
                          <a:ea typeface="Times New Roman"/>
                          <a:cs typeface="Courier"/>
                        </a:rPr>
                        <a:t>");</a:t>
                      </a:r>
                      <a:br>
                        <a:rPr lang="en-US" sz="1800" dirty="0">
                          <a:latin typeface="Courier"/>
                          <a:ea typeface="Times New Roman"/>
                          <a:cs typeface="Courier"/>
                        </a:rPr>
                      </a:br>
                      <a:r>
                        <a:rPr lang="en-US" sz="1800" dirty="0">
                          <a:latin typeface="Courier"/>
                          <a:ea typeface="Times New Roman"/>
                          <a:cs typeface="Courier"/>
                        </a:rPr>
                        <a:t>   }</a:t>
                      </a:r>
                      <a:br>
                        <a:rPr lang="en-US" sz="1800" dirty="0">
                          <a:latin typeface="Courier"/>
                          <a:ea typeface="Times New Roman"/>
                          <a:cs typeface="Courier"/>
                        </a:rPr>
                      </a:br>
                      <a:r>
                        <a:rPr lang="en-US" sz="1800" dirty="0">
                          <a:latin typeface="Courier"/>
                          <a:ea typeface="Times New Roman"/>
                          <a:cs typeface="Courier"/>
                        </a:rPr>
                        <a:t>} </a:t>
                      </a:r>
                      <a:endParaRPr lang="en-US" sz="1800" dirty="0">
                        <a:latin typeface="Times New Roman"/>
                        <a:ea typeface="Times New Roman"/>
                        <a:cs typeface="Times New Roman"/>
                      </a:endParaRPr>
                    </a:p>
                  </a:txBody>
                  <a:tcPr marL="63500" marR="63500" marT="63500" marB="63500" anchor="ctr"/>
                </a:tc>
              </a:tr>
              <a:tr h="413327">
                <a:tc>
                  <a:txBody>
                    <a:bodyPr/>
                    <a:lstStyle/>
                    <a:p>
                      <a:pPr marL="0" marR="0">
                        <a:spcBef>
                          <a:spcPts val="0"/>
                        </a:spcBef>
                        <a:spcAft>
                          <a:spcPts val="0"/>
                        </a:spcAft>
                      </a:pPr>
                      <a:r>
                        <a:rPr lang="en-US" sz="2000" dirty="0" smtClean="0">
                          <a:latin typeface="Times New Roman"/>
                          <a:ea typeface="Times New Roman"/>
                          <a:cs typeface="Times New Roman"/>
                        </a:rPr>
                        <a:t>Storage</a:t>
                      </a:r>
                      <a:endParaRPr lang="en-US" sz="2000" dirty="0">
                        <a:latin typeface="Times New Roman"/>
                        <a:ea typeface="Times New Roman"/>
                        <a:cs typeface="Times New Roman"/>
                      </a:endParaRPr>
                    </a:p>
                  </a:txBody>
                  <a:tcPr marL="63500" marR="63500" marT="63500" marB="63500" anchor="ctr"/>
                </a:tc>
                <a:tc>
                  <a:txBody>
                    <a:bodyPr/>
                    <a:lstStyle/>
                    <a:p>
                      <a:pPr marL="0" marR="0">
                        <a:spcBef>
                          <a:spcPts val="0"/>
                        </a:spcBef>
                        <a:spcAft>
                          <a:spcPts val="0"/>
                        </a:spcAft>
                      </a:pPr>
                      <a:r>
                        <a:rPr lang="en-US" sz="1800" dirty="0" smtClean="0">
                          <a:latin typeface="Times New Roman"/>
                          <a:ea typeface="Times New Roman"/>
                          <a:cs typeface="Times New Roman"/>
                        </a:rPr>
                        <a:t>Manual (</a:t>
                      </a:r>
                      <a:r>
                        <a:rPr lang="en-US" sz="1800" b="1" dirty="0" err="1" smtClean="0">
                          <a:latin typeface="Courier New"/>
                          <a:ea typeface="Times New Roman"/>
                          <a:cs typeface="Courier New"/>
                        </a:rPr>
                        <a:t>malloc</a:t>
                      </a:r>
                      <a:r>
                        <a:rPr lang="en-US" sz="1800" dirty="0" smtClean="0">
                          <a:latin typeface="Times New Roman"/>
                          <a:ea typeface="Times New Roman"/>
                          <a:cs typeface="Times New Roman"/>
                        </a:rPr>
                        <a:t>, </a:t>
                      </a:r>
                      <a:r>
                        <a:rPr lang="en-US" sz="1800" b="1" dirty="0" smtClean="0">
                          <a:latin typeface="Courier New"/>
                          <a:ea typeface="Times New Roman"/>
                          <a:cs typeface="Courier New"/>
                        </a:rPr>
                        <a:t>free</a:t>
                      </a:r>
                      <a:r>
                        <a:rPr lang="en-US" sz="1800" dirty="0" smtClean="0">
                          <a:latin typeface="Times New Roman"/>
                          <a:ea typeface="Times New Roman"/>
                          <a:cs typeface="Times New Roman"/>
                        </a:rPr>
                        <a:t>)</a:t>
                      </a:r>
                      <a:endParaRPr lang="en-US" sz="1800" dirty="0">
                        <a:latin typeface="Times New Roman"/>
                        <a:ea typeface="Times New Roman"/>
                        <a:cs typeface="Times New Roman"/>
                      </a:endParaRPr>
                    </a:p>
                  </a:txBody>
                  <a:tcPr marL="63500" marR="63500" marT="63500" marB="63500" anchor="ctr"/>
                </a:tc>
                <a:tc>
                  <a:txBody>
                    <a:bodyPr/>
                    <a:lstStyle/>
                    <a:p>
                      <a:pPr marL="0" marR="0">
                        <a:spcBef>
                          <a:spcPts val="0"/>
                        </a:spcBef>
                        <a:spcAft>
                          <a:spcPts val="0"/>
                        </a:spcAft>
                      </a:pPr>
                      <a:r>
                        <a:rPr lang="en-US" sz="1800" dirty="0" smtClean="0">
                          <a:latin typeface="Times New Roman"/>
                          <a:ea typeface="Times New Roman"/>
                          <a:cs typeface="Times New Roman"/>
                        </a:rPr>
                        <a:t>Automatic</a:t>
                      </a:r>
                      <a:r>
                        <a:rPr lang="en-US" sz="1800" baseline="0" dirty="0" smtClean="0">
                          <a:latin typeface="Times New Roman"/>
                          <a:ea typeface="Times New Roman"/>
                          <a:cs typeface="Times New Roman"/>
                        </a:rPr>
                        <a:t> (garbage collection)</a:t>
                      </a:r>
                      <a:endParaRPr lang="en-US" sz="1800" dirty="0">
                        <a:latin typeface="Times New Roman"/>
                        <a:ea typeface="Times New Roman"/>
                        <a:cs typeface="Times New Roman"/>
                      </a:endParaRPr>
                    </a:p>
                  </a:txBody>
                  <a:tcPr marL="63500" marR="63500" marT="63500" marB="63500" anchor="ctr"/>
                </a:tc>
              </a:tr>
            </a:tbl>
          </a:graphicData>
        </a:graphic>
      </p:graphicFrame>
      <p:sp>
        <p:nvSpPr>
          <p:cNvPr id="4" name="Date Placeholder 3"/>
          <p:cNvSpPr>
            <a:spLocks noGrp="1"/>
          </p:cNvSpPr>
          <p:nvPr>
            <p:ph type="dt" sz="half" idx="10"/>
          </p:nvPr>
        </p:nvSpPr>
        <p:spPr/>
        <p:txBody>
          <a:bodyPr/>
          <a:lstStyle/>
          <a:p>
            <a:fld id="{4CF92425-C1E5-D44B-B0B7-F8D700F45725}" type="datetime1">
              <a:rPr lang="en-US" smtClean="0"/>
              <a:pPr/>
              <a:t>9/5/13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20</a:t>
            </a:fld>
            <a:endParaRPr lang="en-US"/>
          </a:p>
        </p:txBody>
      </p:sp>
      <p:sp>
        <p:nvSpPr>
          <p:cNvPr id="8" name="TextBox 7"/>
          <p:cNvSpPr txBox="1"/>
          <p:nvPr/>
        </p:nvSpPr>
        <p:spPr>
          <a:xfrm>
            <a:off x="2235201" y="6550223"/>
            <a:ext cx="4503268" cy="307777"/>
          </a:xfrm>
          <a:prstGeom prst="rect">
            <a:avLst/>
          </a:prstGeom>
          <a:solidFill>
            <a:schemeClr val="bg1"/>
          </a:solidFill>
        </p:spPr>
        <p:txBody>
          <a:bodyPr wrap="none" rtlCol="0">
            <a:spAutoFit/>
          </a:bodyPr>
          <a:lstStyle/>
          <a:p>
            <a:r>
              <a:rPr lang="en-US" sz="1400" dirty="0" smtClean="0"/>
              <a:t>From </a:t>
            </a:r>
            <a:r>
              <a:rPr lang="en-US" sz="1400" dirty="0" smtClean="0">
                <a:hlinkClick r:id="rId2"/>
              </a:rPr>
              <a:t>http://www.cs.princeton.edu/introcs/faq/c2java.html</a:t>
            </a:r>
            <a:r>
              <a:rPr lang="en-US" sz="1400" dirty="0" smtClean="0"/>
              <a:t>  </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0"/>
            <a:ext cx="8229600" cy="639762"/>
          </a:xfrm>
        </p:spPr>
        <p:txBody>
          <a:bodyPr>
            <a:normAutofit fontScale="90000"/>
          </a:bodyPr>
          <a:lstStyle/>
          <a:p>
            <a:r>
              <a:rPr lang="en-US" dirty="0" smtClean="0"/>
              <a:t>C vs. Java</a:t>
            </a:r>
            <a:endParaRPr lang="en-US" dirty="0"/>
          </a:p>
        </p:txBody>
      </p:sp>
      <p:graphicFrame>
        <p:nvGraphicFramePr>
          <p:cNvPr id="7" name="Content Placeholder 6"/>
          <p:cNvGraphicFramePr>
            <a:graphicFrameLocks noGrp="1"/>
          </p:cNvGraphicFramePr>
          <p:nvPr>
            <p:ph idx="1"/>
          </p:nvPr>
        </p:nvGraphicFramePr>
        <p:xfrm>
          <a:off x="1" y="635731"/>
          <a:ext cx="9143999" cy="5854743"/>
        </p:xfrm>
        <a:graphic>
          <a:graphicData uri="http://schemas.openxmlformats.org/drawingml/2006/table">
            <a:tbl>
              <a:tblPr firstRow="1" bandRow="1">
                <a:tableStyleId>{5C22544A-7EE6-4342-B048-85BDC9FD1C3A}</a:tableStyleId>
              </a:tblPr>
              <a:tblGrid>
                <a:gridCol w="1526892"/>
                <a:gridCol w="3088485"/>
                <a:gridCol w="4528622"/>
              </a:tblGrid>
              <a:tr h="729401">
                <a:tc>
                  <a:txBody>
                    <a:bodyPr/>
                    <a:lstStyle/>
                    <a:p>
                      <a:endParaRPr lang="en-US" sz="4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dirty="0" smtClean="0"/>
                        <a:t>C</a:t>
                      </a:r>
                    </a:p>
                  </a:txBody>
                  <a:tcPr anchor="ctr"/>
                </a:tc>
                <a:tc>
                  <a:txBody>
                    <a:bodyPr/>
                    <a:lstStyle/>
                    <a:p>
                      <a:pPr algn="ctr"/>
                      <a:r>
                        <a:rPr lang="en-US" sz="3200" dirty="0" smtClean="0"/>
                        <a:t>Java</a:t>
                      </a:r>
                      <a:endParaRPr lang="en-US" sz="3200" dirty="0"/>
                    </a:p>
                  </a:txBody>
                  <a:tcPr anchor="ctr"/>
                </a:tc>
              </a:tr>
              <a:tr h="705088">
                <a:tc>
                  <a:txBody>
                    <a:bodyPr/>
                    <a:lstStyle/>
                    <a:p>
                      <a:pPr marL="0" marR="0">
                        <a:spcBef>
                          <a:spcPts val="0"/>
                        </a:spcBef>
                        <a:spcAft>
                          <a:spcPts val="0"/>
                        </a:spcAft>
                      </a:pPr>
                      <a:r>
                        <a:rPr lang="en-US" sz="2000" dirty="0" smtClean="0">
                          <a:latin typeface="Times New Roman"/>
                          <a:ea typeface="Times New Roman"/>
                          <a:cs typeface="Times New Roman"/>
                        </a:rPr>
                        <a:t>Comments</a:t>
                      </a:r>
                      <a:endParaRPr lang="en-US" sz="2000" dirty="0">
                        <a:latin typeface="Times New Roman"/>
                        <a:ea typeface="Times New Roman"/>
                        <a:cs typeface="Times New Roman"/>
                      </a:endParaRPr>
                    </a:p>
                  </a:txBody>
                  <a:tcPr marL="63500" marR="63500" marT="63500" marB="63500" anchor="ctr"/>
                </a:tc>
                <a:tc>
                  <a:txBody>
                    <a:bodyPr/>
                    <a:lstStyle/>
                    <a:p>
                      <a:pPr marL="0" marR="0">
                        <a:spcBef>
                          <a:spcPts val="0"/>
                        </a:spcBef>
                        <a:spcAft>
                          <a:spcPts val="0"/>
                        </a:spcAft>
                      </a:pPr>
                      <a:r>
                        <a:rPr lang="en-US" sz="2000" dirty="0" smtClean="0">
                          <a:latin typeface="Courier"/>
                          <a:ea typeface="Times New Roman"/>
                          <a:cs typeface="Courier"/>
                        </a:rPr>
                        <a:t>/* … */</a:t>
                      </a:r>
                      <a:endParaRPr lang="en-US" sz="2000" dirty="0">
                        <a:latin typeface="Courier"/>
                        <a:ea typeface="Times New Roman"/>
                        <a:cs typeface="Courier"/>
                      </a:endParaRPr>
                    </a:p>
                  </a:txBody>
                  <a:tcPr marL="63500" marR="63500" marT="63500" marB="63500" anchor="ctr"/>
                </a:tc>
                <a:tc>
                  <a:txBody>
                    <a:bodyPr/>
                    <a:lstStyle/>
                    <a:p>
                      <a:pPr marL="0" marR="0">
                        <a:spcBef>
                          <a:spcPts val="0"/>
                        </a:spcBef>
                        <a:spcAft>
                          <a:spcPts val="0"/>
                        </a:spcAft>
                      </a:pPr>
                      <a:r>
                        <a:rPr lang="en-US" sz="2000" dirty="0" smtClean="0">
                          <a:latin typeface="Courier"/>
                          <a:ea typeface="Times New Roman"/>
                          <a:cs typeface="Courier"/>
                        </a:rPr>
                        <a:t>/* … */</a:t>
                      </a:r>
                      <a:r>
                        <a:rPr lang="en-US" sz="2000" dirty="0" smtClean="0">
                          <a:latin typeface="Times New Roman"/>
                          <a:ea typeface="Times New Roman"/>
                          <a:cs typeface="Times New Roman"/>
                        </a:rPr>
                        <a:t> or  </a:t>
                      </a:r>
                      <a:r>
                        <a:rPr lang="en-US" sz="2000" dirty="0" smtClean="0">
                          <a:latin typeface="Courier"/>
                          <a:ea typeface="Times New Roman"/>
                          <a:cs typeface="Courier"/>
                        </a:rPr>
                        <a:t>// … </a:t>
                      </a:r>
                      <a:r>
                        <a:rPr lang="en-US" sz="2000" dirty="0" smtClean="0">
                          <a:latin typeface="Times New Roman"/>
                          <a:ea typeface="Times New Roman"/>
                          <a:cs typeface="Times New Roman"/>
                        </a:rPr>
                        <a:t>end of line </a:t>
                      </a:r>
                      <a:endParaRPr lang="en-US" sz="2000" dirty="0">
                        <a:latin typeface="Courier"/>
                        <a:ea typeface="Times New Roman"/>
                        <a:cs typeface="Courier"/>
                      </a:endParaRPr>
                    </a:p>
                  </a:txBody>
                  <a:tcPr marL="63500" marR="63500" marT="63500" marB="63500" anchor="ctr"/>
                </a:tc>
              </a:tr>
              <a:tr h="705088">
                <a:tc>
                  <a:txBody>
                    <a:bodyPr/>
                    <a:lstStyle/>
                    <a:p>
                      <a:pPr marL="0" marR="0">
                        <a:spcBef>
                          <a:spcPts val="0"/>
                        </a:spcBef>
                        <a:spcAft>
                          <a:spcPts val="0"/>
                        </a:spcAft>
                      </a:pPr>
                      <a:r>
                        <a:rPr lang="en-US" sz="2000" dirty="0" smtClean="0">
                          <a:latin typeface="Times New Roman"/>
                          <a:ea typeface="Times New Roman"/>
                          <a:cs typeface="Times New Roman"/>
                        </a:rPr>
                        <a:t>Constants</a:t>
                      </a:r>
                      <a:endParaRPr lang="en-US" sz="2000" dirty="0">
                        <a:latin typeface="Times New Roman"/>
                        <a:ea typeface="Times New Roman"/>
                        <a:cs typeface="Times New Roman"/>
                      </a:endParaRPr>
                    </a:p>
                  </a:txBody>
                  <a:tcPr marL="63500" marR="63500" marT="63500" marB="63500" anchor="ctr"/>
                </a:tc>
                <a:tc>
                  <a:txBody>
                    <a:bodyPr/>
                    <a:lstStyle/>
                    <a:p>
                      <a:pPr marL="0" marR="0">
                        <a:spcBef>
                          <a:spcPts val="0"/>
                        </a:spcBef>
                        <a:spcAft>
                          <a:spcPts val="0"/>
                        </a:spcAft>
                      </a:pPr>
                      <a:r>
                        <a:rPr lang="en-US" sz="2000" dirty="0" smtClean="0">
                          <a:latin typeface="Courier"/>
                          <a:cs typeface="Courier"/>
                        </a:rPr>
                        <a:t>const,</a:t>
                      </a:r>
                      <a:r>
                        <a:rPr lang="en-US" sz="2000" baseline="0" dirty="0" smtClean="0">
                          <a:latin typeface="Courier"/>
                          <a:cs typeface="Courier"/>
                        </a:rPr>
                        <a:t> </a:t>
                      </a:r>
                      <a:r>
                        <a:rPr lang="en-US" sz="2000" dirty="0" smtClean="0">
                          <a:latin typeface="Courier"/>
                          <a:cs typeface="Courier"/>
                        </a:rPr>
                        <a:t>#define</a:t>
                      </a:r>
                      <a:endParaRPr lang="en-US" sz="2000" dirty="0">
                        <a:latin typeface="Courier"/>
                        <a:ea typeface="Times New Roman"/>
                        <a:cs typeface="Courier"/>
                      </a:endParaRPr>
                    </a:p>
                  </a:txBody>
                  <a:tcPr marL="63500" marR="63500" marT="63500" marB="63500" anchor="ctr"/>
                </a:tc>
                <a:tc>
                  <a:txBody>
                    <a:bodyPr/>
                    <a:lstStyle/>
                    <a:p>
                      <a:pPr marL="0" marR="0">
                        <a:spcBef>
                          <a:spcPts val="0"/>
                        </a:spcBef>
                        <a:spcAft>
                          <a:spcPts val="0"/>
                        </a:spcAft>
                      </a:pPr>
                      <a:r>
                        <a:rPr lang="en-US" sz="2000" dirty="0" smtClean="0">
                          <a:latin typeface="Courier"/>
                          <a:cs typeface="Courier"/>
                        </a:rPr>
                        <a:t>final</a:t>
                      </a:r>
                      <a:endParaRPr lang="en-US" sz="2000" dirty="0">
                        <a:latin typeface="Courier"/>
                        <a:ea typeface="Times New Roman"/>
                        <a:cs typeface="Courier"/>
                      </a:endParaRPr>
                    </a:p>
                  </a:txBody>
                  <a:tcPr marL="63500" marR="63500" marT="63500" marB="63500" anchor="ctr"/>
                </a:tc>
              </a:tr>
              <a:tr h="910554">
                <a:tc>
                  <a:txBody>
                    <a:bodyPr/>
                    <a:lstStyle/>
                    <a:p>
                      <a:pPr marL="0" marR="0">
                        <a:spcBef>
                          <a:spcPts val="0"/>
                        </a:spcBef>
                        <a:spcAft>
                          <a:spcPts val="0"/>
                        </a:spcAft>
                      </a:pPr>
                      <a:r>
                        <a:rPr lang="en-US" sz="2000" dirty="0" smtClean="0">
                          <a:latin typeface="Times New Roman"/>
                          <a:ea typeface="Times New Roman"/>
                          <a:cs typeface="Times New Roman"/>
                        </a:rPr>
                        <a:t>Preprocessor</a:t>
                      </a:r>
                      <a:endParaRPr lang="en-US" sz="2000" dirty="0">
                        <a:latin typeface="Times New Roman"/>
                        <a:ea typeface="Times New Roman"/>
                        <a:cs typeface="Times New Roman"/>
                      </a:endParaRPr>
                    </a:p>
                  </a:txBody>
                  <a:tcPr marL="63500" marR="63500" marT="63500" marB="63500" anchor="ctr"/>
                </a:tc>
                <a:tc>
                  <a:txBody>
                    <a:bodyPr/>
                    <a:lstStyle/>
                    <a:p>
                      <a:pPr marL="0" marR="0">
                        <a:spcBef>
                          <a:spcPts val="0"/>
                        </a:spcBef>
                        <a:spcAft>
                          <a:spcPts val="0"/>
                        </a:spcAft>
                      </a:pPr>
                      <a:r>
                        <a:rPr lang="en-US" sz="2000" dirty="0" smtClean="0">
                          <a:latin typeface="Times New Roman"/>
                          <a:ea typeface="Times New Roman"/>
                          <a:cs typeface="Times New Roman"/>
                        </a:rPr>
                        <a:t>Yes</a:t>
                      </a:r>
                      <a:endParaRPr lang="en-US" sz="2000" dirty="0">
                        <a:latin typeface="Courier"/>
                        <a:ea typeface="Times New Roman"/>
                        <a:cs typeface="Courier"/>
                      </a:endParaRPr>
                    </a:p>
                  </a:txBody>
                  <a:tcPr marL="63500" marR="63500" marT="63500" marB="63500" anchor="ctr"/>
                </a:tc>
                <a:tc>
                  <a:txBody>
                    <a:bodyPr/>
                    <a:lstStyle/>
                    <a:p>
                      <a:pPr marL="0" marR="0">
                        <a:spcBef>
                          <a:spcPts val="0"/>
                        </a:spcBef>
                        <a:spcAft>
                          <a:spcPts val="0"/>
                        </a:spcAft>
                      </a:pPr>
                      <a:r>
                        <a:rPr lang="en-US" sz="2000" dirty="0" smtClean="0">
                          <a:latin typeface="Times New Roman"/>
                          <a:ea typeface="Times New Roman"/>
                          <a:cs typeface="Times New Roman"/>
                        </a:rPr>
                        <a:t>No</a:t>
                      </a:r>
                      <a:endParaRPr lang="en-US" sz="2000" dirty="0">
                        <a:latin typeface="Courier"/>
                        <a:ea typeface="Times New Roman"/>
                        <a:cs typeface="Courier"/>
                      </a:endParaRPr>
                    </a:p>
                  </a:txBody>
                  <a:tcPr marL="63500" marR="63500" marT="63500" marB="63500" anchor="ctr"/>
                </a:tc>
              </a:tr>
              <a:tr h="761379">
                <a:tc>
                  <a:txBody>
                    <a:bodyPr/>
                    <a:lstStyle/>
                    <a:p>
                      <a:pPr marL="0" marR="0">
                        <a:spcBef>
                          <a:spcPts val="0"/>
                        </a:spcBef>
                        <a:spcAft>
                          <a:spcPts val="0"/>
                        </a:spcAft>
                      </a:pPr>
                      <a:r>
                        <a:rPr lang="en-US" sz="2000" dirty="0" smtClean="0">
                          <a:latin typeface="Times New Roman"/>
                          <a:ea typeface="Times New Roman"/>
                          <a:cs typeface="Times New Roman"/>
                        </a:rPr>
                        <a:t>Variable declaration </a:t>
                      </a:r>
                      <a:endParaRPr lang="en-US" sz="2000" dirty="0">
                        <a:latin typeface="Times New Roman"/>
                        <a:ea typeface="Times New Roman"/>
                        <a:cs typeface="Times New Roman"/>
                      </a:endParaRPr>
                    </a:p>
                  </a:txBody>
                  <a:tcPr marL="63500" marR="63500" marT="63500" marB="63500" anchor="ctr"/>
                </a:tc>
                <a:tc>
                  <a:txBody>
                    <a:bodyPr/>
                    <a:lstStyle/>
                    <a:p>
                      <a:pPr marL="0" marR="0">
                        <a:spcBef>
                          <a:spcPts val="0"/>
                        </a:spcBef>
                        <a:spcAft>
                          <a:spcPts val="0"/>
                        </a:spcAft>
                      </a:pPr>
                      <a:r>
                        <a:rPr lang="en-US" sz="2000" dirty="0" smtClean="0">
                          <a:latin typeface="Times New Roman"/>
                          <a:cs typeface="Times New Roman"/>
                        </a:rPr>
                        <a:t>At beginning of a block</a:t>
                      </a:r>
                      <a:endParaRPr lang="en-US" sz="2000" dirty="0">
                        <a:latin typeface="Times New Roman"/>
                        <a:ea typeface="Times New Roman"/>
                        <a:cs typeface="Times New Roman"/>
                      </a:endParaRPr>
                    </a:p>
                  </a:txBody>
                  <a:tcPr marL="63500" marR="63500" marT="63500" marB="63500" anchor="ctr"/>
                </a:tc>
                <a:tc>
                  <a:txBody>
                    <a:bodyPr/>
                    <a:lstStyle/>
                    <a:p>
                      <a:pPr marL="0" marR="0">
                        <a:spcBef>
                          <a:spcPts val="0"/>
                        </a:spcBef>
                        <a:spcAft>
                          <a:spcPts val="0"/>
                        </a:spcAft>
                      </a:pPr>
                      <a:r>
                        <a:rPr lang="en-US" sz="2000" kern="1200" dirty="0" smtClean="0">
                          <a:solidFill>
                            <a:schemeClr val="dk1"/>
                          </a:solidFill>
                          <a:latin typeface="Times New Roman"/>
                          <a:ea typeface="Times New Roman"/>
                          <a:cs typeface="Times New Roman"/>
                        </a:rPr>
                        <a:t>Before</a:t>
                      </a:r>
                      <a:r>
                        <a:rPr lang="en-US" sz="2000" dirty="0" smtClean="0">
                          <a:latin typeface="Times New Roman"/>
                          <a:cs typeface="Times New Roman"/>
                        </a:rPr>
                        <a:t> you use </a:t>
                      </a:r>
                      <a:r>
                        <a:rPr lang="en-US" sz="2000" kern="1200" dirty="0" smtClean="0">
                          <a:solidFill>
                            <a:schemeClr val="dk1"/>
                          </a:solidFill>
                          <a:latin typeface="Times New Roman"/>
                          <a:ea typeface="Times New Roman"/>
                          <a:cs typeface="Times New Roman"/>
                        </a:rPr>
                        <a:t>it </a:t>
                      </a:r>
                      <a:endParaRPr lang="en-US" sz="2000" kern="1200" dirty="0">
                        <a:solidFill>
                          <a:schemeClr val="dk1"/>
                        </a:solidFill>
                        <a:latin typeface="Times New Roman"/>
                        <a:ea typeface="Times New Roman"/>
                        <a:cs typeface="Times New Roman"/>
                      </a:endParaRPr>
                    </a:p>
                  </a:txBody>
                  <a:tcPr marL="63500" marR="63500" marT="63500" marB="63500" anchor="ctr"/>
                </a:tc>
              </a:tr>
              <a:tr h="1274034">
                <a:tc>
                  <a:txBody>
                    <a:bodyPr/>
                    <a:lstStyle/>
                    <a:p>
                      <a:pPr marL="0" marR="0">
                        <a:spcBef>
                          <a:spcPts val="0"/>
                        </a:spcBef>
                        <a:spcAft>
                          <a:spcPts val="0"/>
                        </a:spcAft>
                      </a:pPr>
                      <a:r>
                        <a:rPr lang="en-US" sz="2000" dirty="0" smtClean="0">
                          <a:latin typeface="Times New Roman"/>
                          <a:ea typeface="Times New Roman"/>
                          <a:cs typeface="Times New Roman"/>
                        </a:rPr>
                        <a:t>Variable naming conventions </a:t>
                      </a:r>
                      <a:endParaRPr lang="en-US" sz="2000" dirty="0">
                        <a:latin typeface="Times New Roman"/>
                        <a:ea typeface="Times New Roman"/>
                        <a:cs typeface="Times New Roman"/>
                      </a:endParaRPr>
                    </a:p>
                  </a:txBody>
                  <a:tcPr marL="63500" marR="63500" marT="63500" marB="63500" anchor="ctr"/>
                </a:tc>
                <a:tc>
                  <a:txBody>
                    <a:bodyPr/>
                    <a:lstStyle/>
                    <a:p>
                      <a:pPr marL="0" marR="0">
                        <a:spcBef>
                          <a:spcPts val="0"/>
                        </a:spcBef>
                        <a:spcAft>
                          <a:spcPts val="0"/>
                        </a:spcAft>
                      </a:pPr>
                      <a:r>
                        <a:rPr lang="en-US" sz="2000" dirty="0" err="1" smtClean="0">
                          <a:latin typeface="Courier"/>
                          <a:cs typeface="Courier"/>
                        </a:rPr>
                        <a:t>sum_of_squares</a:t>
                      </a:r>
                      <a:endParaRPr lang="en-US" sz="2000" dirty="0">
                        <a:latin typeface="Courier"/>
                        <a:ea typeface="Times New Roman"/>
                        <a:cs typeface="Courier"/>
                      </a:endParaRPr>
                    </a:p>
                  </a:txBody>
                  <a:tcPr marL="63500" marR="63500" marT="63500" marB="63500" anchor="ctr"/>
                </a:tc>
                <a:tc>
                  <a:txBody>
                    <a:bodyPr/>
                    <a:lstStyle/>
                    <a:p>
                      <a:pPr marL="0" marR="0">
                        <a:spcBef>
                          <a:spcPts val="0"/>
                        </a:spcBef>
                        <a:spcAft>
                          <a:spcPts val="0"/>
                        </a:spcAft>
                      </a:pPr>
                      <a:r>
                        <a:rPr lang="en-US" sz="2000" dirty="0" err="1" smtClean="0">
                          <a:latin typeface="Courier"/>
                          <a:cs typeface="Courier"/>
                        </a:rPr>
                        <a:t>sumOfSquares</a:t>
                      </a:r>
                      <a:endParaRPr lang="en-US" sz="2000" dirty="0">
                        <a:latin typeface="Courier"/>
                        <a:ea typeface="Times New Roman"/>
                        <a:cs typeface="Courier"/>
                      </a:endParaRPr>
                    </a:p>
                  </a:txBody>
                  <a:tcPr marL="63500" marR="63500" marT="63500" marB="63500" anchor="ctr"/>
                </a:tc>
              </a:tr>
              <a:tr h="636106">
                <a:tc>
                  <a:txBody>
                    <a:bodyPr/>
                    <a:lstStyle/>
                    <a:p>
                      <a:pPr marL="0" marR="0">
                        <a:spcBef>
                          <a:spcPts val="0"/>
                        </a:spcBef>
                        <a:spcAft>
                          <a:spcPts val="0"/>
                        </a:spcAft>
                      </a:pPr>
                      <a:r>
                        <a:rPr lang="en-US" sz="2000" dirty="0" smtClean="0">
                          <a:latin typeface="Times New Roman"/>
                          <a:ea typeface="Times New Roman"/>
                          <a:cs typeface="Times New Roman"/>
                        </a:rPr>
                        <a:t>Accessing a library </a:t>
                      </a:r>
                      <a:endParaRPr lang="en-US" sz="2000" dirty="0">
                        <a:latin typeface="Times New Roman"/>
                        <a:ea typeface="Times New Roman"/>
                        <a:cs typeface="Times New Roman"/>
                      </a:endParaRPr>
                    </a:p>
                  </a:txBody>
                  <a:tcPr marL="63500" marR="63500" marT="63500" marB="63500" anchor="ctr"/>
                </a:tc>
                <a:tc>
                  <a:txBody>
                    <a:bodyPr/>
                    <a:lstStyle/>
                    <a:p>
                      <a:pPr marL="0" marR="0">
                        <a:spcBef>
                          <a:spcPts val="0"/>
                        </a:spcBef>
                        <a:spcAft>
                          <a:spcPts val="0"/>
                        </a:spcAft>
                      </a:pPr>
                      <a:r>
                        <a:rPr lang="en-US" sz="2000" dirty="0" smtClean="0">
                          <a:latin typeface="Courier"/>
                          <a:cs typeface="Courier"/>
                        </a:rPr>
                        <a:t>#include &lt;</a:t>
                      </a:r>
                      <a:r>
                        <a:rPr lang="en-US" sz="2000" dirty="0" err="1" smtClean="0">
                          <a:latin typeface="Courier"/>
                          <a:cs typeface="Courier"/>
                        </a:rPr>
                        <a:t>stdio.h</a:t>
                      </a:r>
                      <a:r>
                        <a:rPr lang="en-US" sz="2000" dirty="0" smtClean="0">
                          <a:latin typeface="Courier"/>
                          <a:cs typeface="Courier"/>
                        </a:rPr>
                        <a:t>&gt;</a:t>
                      </a:r>
                      <a:endParaRPr lang="en-US" sz="2000" dirty="0">
                        <a:latin typeface="Courier"/>
                        <a:ea typeface="Times New Roman"/>
                        <a:cs typeface="Courier"/>
                      </a:endParaRPr>
                    </a:p>
                  </a:txBody>
                  <a:tcPr marL="63500" marR="63500" marT="63500" marB="63500" anchor="ctr"/>
                </a:tc>
                <a:tc>
                  <a:txBody>
                    <a:bodyPr/>
                    <a:lstStyle/>
                    <a:p>
                      <a:pPr marL="0" marR="0">
                        <a:spcBef>
                          <a:spcPts val="0"/>
                        </a:spcBef>
                        <a:spcAft>
                          <a:spcPts val="0"/>
                        </a:spcAft>
                      </a:pPr>
                      <a:r>
                        <a:rPr lang="en-US" sz="2000" dirty="0" smtClean="0">
                          <a:latin typeface="Courier"/>
                          <a:cs typeface="Courier"/>
                        </a:rPr>
                        <a:t>import </a:t>
                      </a:r>
                      <a:r>
                        <a:rPr lang="en-US" sz="2000" dirty="0" err="1" smtClean="0">
                          <a:latin typeface="Courier"/>
                          <a:cs typeface="Courier"/>
                        </a:rPr>
                        <a:t>java.io.File</a:t>
                      </a:r>
                      <a:r>
                        <a:rPr lang="en-US" sz="2000" dirty="0" smtClean="0">
                          <a:latin typeface="Courier"/>
                          <a:cs typeface="Courier"/>
                        </a:rPr>
                        <a:t>;</a:t>
                      </a:r>
                      <a:endParaRPr lang="en-US" sz="2000" dirty="0">
                        <a:latin typeface="Courier"/>
                        <a:ea typeface="Times New Roman"/>
                        <a:cs typeface="Courier"/>
                      </a:endParaRPr>
                    </a:p>
                  </a:txBody>
                  <a:tcPr marL="63500" marR="63500" marT="63500" marB="63500" anchor="ctr"/>
                </a:tc>
              </a:tr>
            </a:tbl>
          </a:graphicData>
        </a:graphic>
      </p:graphicFrame>
      <p:sp>
        <p:nvSpPr>
          <p:cNvPr id="4" name="Date Placeholder 3"/>
          <p:cNvSpPr>
            <a:spLocks noGrp="1"/>
          </p:cNvSpPr>
          <p:nvPr>
            <p:ph type="dt" sz="half" idx="10"/>
          </p:nvPr>
        </p:nvSpPr>
        <p:spPr/>
        <p:txBody>
          <a:bodyPr/>
          <a:lstStyle/>
          <a:p>
            <a:fld id="{8B050473-45E2-F34C-B28B-BEDC66D74097}" type="datetime1">
              <a:rPr lang="en-US" smtClean="0"/>
              <a:pPr/>
              <a:t>9/5/13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21</a:t>
            </a:fld>
            <a:endParaRPr lang="en-US"/>
          </a:p>
        </p:txBody>
      </p:sp>
      <p:sp>
        <p:nvSpPr>
          <p:cNvPr id="8" name="TextBox 7"/>
          <p:cNvSpPr txBox="1"/>
          <p:nvPr/>
        </p:nvSpPr>
        <p:spPr>
          <a:xfrm>
            <a:off x="2235201" y="6550223"/>
            <a:ext cx="4503268" cy="307777"/>
          </a:xfrm>
          <a:prstGeom prst="rect">
            <a:avLst/>
          </a:prstGeom>
          <a:solidFill>
            <a:schemeClr val="bg1"/>
          </a:solidFill>
        </p:spPr>
        <p:txBody>
          <a:bodyPr wrap="none" rtlCol="0">
            <a:spAutoFit/>
          </a:bodyPr>
          <a:lstStyle/>
          <a:p>
            <a:r>
              <a:rPr lang="en-US" sz="1400" dirty="0" smtClean="0"/>
              <a:t>From </a:t>
            </a:r>
            <a:r>
              <a:rPr lang="en-US" sz="1400" dirty="0" smtClean="0">
                <a:hlinkClick r:id="rId2"/>
              </a:rPr>
              <a:t>http://www.cs.princeton.edu/introcs/faq/c2java.html</a:t>
            </a:r>
            <a:r>
              <a:rPr lang="en-US" sz="1400" dirty="0" smtClean="0"/>
              <a:t>  </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smtClean="0"/>
              <a:t>Compilation: Overview</a:t>
            </a:r>
            <a:endParaRPr lang="en-US" dirty="0"/>
          </a:p>
        </p:txBody>
      </p:sp>
      <p:sp>
        <p:nvSpPr>
          <p:cNvPr id="25603" name="Rectangle 3"/>
          <p:cNvSpPr>
            <a:spLocks noGrp="1" noChangeArrowheads="1"/>
          </p:cNvSpPr>
          <p:nvPr>
            <p:ph type="body" idx="1"/>
          </p:nvPr>
        </p:nvSpPr>
        <p:spPr/>
        <p:txBody>
          <a:bodyPr>
            <a:normAutofit fontScale="92500" lnSpcReduction="20000"/>
          </a:bodyPr>
          <a:lstStyle/>
          <a:p>
            <a:r>
              <a:rPr lang="en-US" dirty="0" smtClean="0"/>
              <a:t>C </a:t>
            </a:r>
            <a:r>
              <a:rPr lang="en-US" i="1" dirty="0" smtClean="0"/>
              <a:t>compilers </a:t>
            </a:r>
            <a:r>
              <a:rPr lang="en-US" dirty="0" smtClean="0"/>
              <a:t>map C programs into architecture-specific machine code (string of 1s and 0s)</a:t>
            </a:r>
          </a:p>
          <a:p>
            <a:pPr lvl="1"/>
            <a:r>
              <a:rPr lang="en-US" dirty="0" smtClean="0"/>
              <a:t>Unlike </a:t>
            </a:r>
            <a:r>
              <a:rPr lang="en-US" i="1" dirty="0" smtClean="0"/>
              <a:t>Java</a:t>
            </a:r>
            <a:r>
              <a:rPr lang="en-US" dirty="0" smtClean="0"/>
              <a:t>, which converts to architecture-independent </a:t>
            </a:r>
            <a:r>
              <a:rPr lang="en-US" i="1" dirty="0" err="1" smtClean="0"/>
              <a:t>bytecode</a:t>
            </a:r>
            <a:endParaRPr lang="en-US" i="1" dirty="0" smtClean="0"/>
          </a:p>
          <a:p>
            <a:pPr lvl="1"/>
            <a:r>
              <a:rPr lang="en-US" dirty="0" smtClean="0"/>
              <a:t>Unlike </a:t>
            </a:r>
            <a:r>
              <a:rPr lang="en-US" i="1" dirty="0" smtClean="0"/>
              <a:t>Python </a:t>
            </a:r>
            <a:r>
              <a:rPr lang="en-US" dirty="0" smtClean="0"/>
              <a:t>environments, which </a:t>
            </a:r>
            <a:r>
              <a:rPr lang="en-US" i="1" dirty="0" smtClean="0"/>
              <a:t>interpret </a:t>
            </a:r>
            <a:r>
              <a:rPr lang="en-US" dirty="0" smtClean="0"/>
              <a:t>the code</a:t>
            </a:r>
          </a:p>
          <a:p>
            <a:pPr lvl="1"/>
            <a:r>
              <a:rPr lang="en-US" dirty="0" smtClean="0"/>
              <a:t>These differ mainly in exactly when your program is converted to low-level machine instructions (“levels of interpretation”)</a:t>
            </a:r>
          </a:p>
          <a:p>
            <a:pPr lvl="1"/>
            <a:r>
              <a:rPr lang="en-US" dirty="0" smtClean="0"/>
              <a:t>For C, generally a two part process of compiling .</a:t>
            </a:r>
            <a:r>
              <a:rPr lang="en-US" dirty="0" err="1" smtClean="0"/>
              <a:t>c</a:t>
            </a:r>
            <a:r>
              <a:rPr lang="en-US" dirty="0" smtClean="0"/>
              <a:t> files to .</a:t>
            </a:r>
            <a:r>
              <a:rPr lang="en-US" dirty="0" err="1" smtClean="0"/>
              <a:t>o</a:t>
            </a:r>
            <a:r>
              <a:rPr lang="en-US" dirty="0" smtClean="0"/>
              <a:t> files, then linking the .</a:t>
            </a:r>
            <a:r>
              <a:rPr lang="en-US" dirty="0" err="1" smtClean="0"/>
              <a:t>o</a:t>
            </a:r>
            <a:r>
              <a:rPr lang="en-US" dirty="0" smtClean="0"/>
              <a:t> files into executables;  </a:t>
            </a:r>
          </a:p>
          <a:p>
            <a:pPr lvl="1"/>
            <a:r>
              <a:rPr lang="en-US" dirty="0" smtClean="0"/>
              <a:t>Assembling is also done (but is hidden, i.e., done automatically, by default); we’ll talk about that later</a:t>
            </a:r>
            <a:endParaRPr lang="en-US" dirty="0"/>
          </a:p>
        </p:txBody>
      </p:sp>
      <p:sp>
        <p:nvSpPr>
          <p:cNvPr id="4" name="Date Placeholder 3"/>
          <p:cNvSpPr>
            <a:spLocks noGrp="1"/>
          </p:cNvSpPr>
          <p:nvPr>
            <p:ph type="dt" sz="half" idx="10"/>
          </p:nvPr>
        </p:nvSpPr>
        <p:spPr/>
        <p:txBody>
          <a:bodyPr/>
          <a:lstStyle/>
          <a:p>
            <a:fld id="{13B30158-7D35-6A4B-A1E4-3149D9B826AF}" type="datetime1">
              <a:rPr lang="en-US" smtClean="0"/>
              <a:pPr/>
              <a:t>9/5/13</a:t>
            </a:fld>
            <a:endParaRPr lang="en-US"/>
          </a:p>
        </p:txBody>
      </p:sp>
      <p:sp>
        <p:nvSpPr>
          <p:cNvPr id="6" name="Footer Placeholder 5"/>
          <p:cNvSpPr>
            <a:spLocks noGrp="1"/>
          </p:cNvSpPr>
          <p:nvPr>
            <p:ph type="ftr" sz="quarter" idx="11"/>
          </p:nvPr>
        </p:nvSpPr>
        <p:spPr/>
        <p:txBody>
          <a:bodyPr/>
          <a:lstStyle/>
          <a:p>
            <a:r>
              <a:rPr lang="en-US" dirty="0" smtClean="0"/>
              <a:t>Fall 2013 -- Lecture #3</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22</a:t>
            </a:fld>
            <a:endParaRPr lang="en-US"/>
          </a:p>
        </p:txBody>
      </p:sp>
    </p:spTree>
    <p:extLst>
      <p:ext uri="{BB962C8B-B14F-4D97-AF65-F5344CB8AC3E}">
        <p14:creationId xmlns:p14="http://schemas.microsoft.com/office/powerpoint/2010/main" val="423677051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smtClean="0"/>
              <a:t>Compilation: Advantages</a:t>
            </a:r>
            <a:endParaRPr lang="en-US" dirty="0"/>
          </a:p>
        </p:txBody>
      </p:sp>
      <p:sp>
        <p:nvSpPr>
          <p:cNvPr id="27651" name="Rectangle 3"/>
          <p:cNvSpPr>
            <a:spLocks noGrp="1" noChangeArrowheads="1"/>
          </p:cNvSpPr>
          <p:nvPr>
            <p:ph type="body" idx="1"/>
          </p:nvPr>
        </p:nvSpPr>
        <p:spPr/>
        <p:txBody>
          <a:bodyPr>
            <a:normAutofit fontScale="92500" lnSpcReduction="10000"/>
          </a:bodyPr>
          <a:lstStyle/>
          <a:p>
            <a:r>
              <a:rPr lang="en-US" dirty="0" smtClean="0"/>
              <a:t>Excellent run-time performance: generally much faster than Scheme or Java for comparable code (because it optimizes for a given architecture)</a:t>
            </a:r>
          </a:p>
          <a:p>
            <a:r>
              <a:rPr lang="en-US" dirty="0" smtClean="0"/>
              <a:t>Fair compilation time: enhancements in compilation procedure (</a:t>
            </a:r>
            <a:r>
              <a:rPr lang="en-US" dirty="0" err="1" smtClean="0"/>
              <a:t>Makefiles</a:t>
            </a:r>
            <a:r>
              <a:rPr lang="en-US" dirty="0" smtClean="0"/>
              <a:t>) allow only modified files to be recompiled</a:t>
            </a:r>
          </a:p>
          <a:p>
            <a:r>
              <a:rPr lang="en-US" dirty="0" smtClean="0"/>
              <a:t>Why C?: </a:t>
            </a:r>
            <a:r>
              <a:rPr lang="en-US" i="1" dirty="0" smtClean="0"/>
              <a:t>we can write programs that allow us to exploit underlying features of the architecture – memory management, special instructions, parallelism</a:t>
            </a:r>
            <a:endParaRPr lang="en-US" i="1" dirty="0"/>
          </a:p>
        </p:txBody>
      </p:sp>
      <p:sp>
        <p:nvSpPr>
          <p:cNvPr id="4" name="Date Placeholder 3"/>
          <p:cNvSpPr>
            <a:spLocks noGrp="1"/>
          </p:cNvSpPr>
          <p:nvPr>
            <p:ph type="dt" sz="half" idx="10"/>
          </p:nvPr>
        </p:nvSpPr>
        <p:spPr/>
        <p:txBody>
          <a:bodyPr/>
          <a:lstStyle/>
          <a:p>
            <a:fld id="{AF26F827-9019-0849-9EEF-8828D923E64C}" type="datetime1">
              <a:rPr lang="en-US" smtClean="0"/>
              <a:pPr/>
              <a:t>9/5/13</a:t>
            </a:fld>
            <a:endParaRPr lang="en-US"/>
          </a:p>
        </p:txBody>
      </p:sp>
      <p:sp>
        <p:nvSpPr>
          <p:cNvPr id="6" name="Footer Placeholder 5"/>
          <p:cNvSpPr>
            <a:spLocks noGrp="1"/>
          </p:cNvSpPr>
          <p:nvPr>
            <p:ph type="ftr" sz="quarter" idx="11"/>
          </p:nvPr>
        </p:nvSpPr>
        <p:spPr/>
        <p:txBody>
          <a:bodyPr/>
          <a:lstStyle/>
          <a:p>
            <a:r>
              <a:rPr lang="sv-SE" dirty="0" smtClean="0"/>
              <a:t>Fall 2013</a:t>
            </a:r>
            <a:r>
              <a:rPr lang="en-US" dirty="0" smtClean="0"/>
              <a:t> -- Lecture #3</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23</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smtClean="0"/>
              <a:t>Compilation: Disadvantages</a:t>
            </a:r>
            <a:endParaRPr lang="en-US" dirty="0"/>
          </a:p>
        </p:txBody>
      </p:sp>
      <p:sp>
        <p:nvSpPr>
          <p:cNvPr id="29699" name="Rectangle 3"/>
          <p:cNvSpPr>
            <a:spLocks noGrp="1" noChangeArrowheads="1"/>
          </p:cNvSpPr>
          <p:nvPr>
            <p:ph type="body" idx="1"/>
          </p:nvPr>
        </p:nvSpPr>
        <p:spPr/>
        <p:txBody>
          <a:bodyPr>
            <a:normAutofit lnSpcReduction="10000"/>
          </a:bodyPr>
          <a:lstStyle/>
          <a:p>
            <a:r>
              <a:rPr lang="en-US" dirty="0" smtClean="0"/>
              <a:t>Compiled files, including the executable, are architecture-specific, depending on processor type and the operating system</a:t>
            </a:r>
          </a:p>
          <a:p>
            <a:r>
              <a:rPr lang="en-US" dirty="0" smtClean="0"/>
              <a:t>Executable must be rebuilt on each new system</a:t>
            </a:r>
          </a:p>
          <a:p>
            <a:pPr lvl="1"/>
            <a:r>
              <a:rPr lang="en-US" dirty="0" smtClean="0"/>
              <a:t>I.e., “porting your code” to a new architecture</a:t>
            </a:r>
          </a:p>
          <a:p>
            <a:r>
              <a:rPr lang="en-US" dirty="0" smtClean="0"/>
              <a:t>“Change </a:t>
            </a:r>
            <a:r>
              <a:rPr lang="en-US" dirty="0" err="1" smtClean="0">
                <a:sym typeface="Symbol" charset="2"/>
              </a:rPr>
              <a:t></a:t>
            </a:r>
            <a:r>
              <a:rPr lang="en-US" dirty="0" smtClean="0">
                <a:sym typeface="Symbol" charset="2"/>
              </a:rPr>
              <a:t> </a:t>
            </a:r>
            <a:r>
              <a:rPr lang="en-US" dirty="0" smtClean="0"/>
              <a:t>Compile </a:t>
            </a:r>
            <a:r>
              <a:rPr lang="en-US" dirty="0" err="1" smtClean="0">
                <a:sym typeface="Symbol" charset="2"/>
              </a:rPr>
              <a:t></a:t>
            </a:r>
            <a:r>
              <a:rPr lang="en-US" dirty="0" smtClean="0">
                <a:sym typeface="Symbol" charset="2"/>
              </a:rPr>
              <a:t> </a:t>
            </a:r>
            <a:r>
              <a:rPr lang="en-US" dirty="0" smtClean="0"/>
              <a:t>Run [repeat]” iteration cycle can be slow, during the development cycle</a:t>
            </a:r>
            <a:endParaRPr lang="en-US" dirty="0"/>
          </a:p>
        </p:txBody>
      </p:sp>
      <p:sp>
        <p:nvSpPr>
          <p:cNvPr id="4" name="Date Placeholder 3"/>
          <p:cNvSpPr>
            <a:spLocks noGrp="1"/>
          </p:cNvSpPr>
          <p:nvPr>
            <p:ph type="dt" sz="half" idx="10"/>
          </p:nvPr>
        </p:nvSpPr>
        <p:spPr/>
        <p:txBody>
          <a:bodyPr/>
          <a:lstStyle/>
          <a:p>
            <a:fld id="{312E42DD-7C79-E047-9770-F46AB9C0CFA3}" type="datetime1">
              <a:rPr lang="en-US" smtClean="0"/>
              <a:pPr/>
              <a:t>9/5/13</a:t>
            </a:fld>
            <a:endParaRPr lang="en-US"/>
          </a:p>
        </p:txBody>
      </p:sp>
      <p:sp>
        <p:nvSpPr>
          <p:cNvPr id="6" name="Footer Placeholder 5"/>
          <p:cNvSpPr>
            <a:spLocks noGrp="1"/>
          </p:cNvSpPr>
          <p:nvPr>
            <p:ph type="ftr" sz="quarter" idx="11"/>
          </p:nvPr>
        </p:nvSpPr>
        <p:spPr/>
        <p:txBody>
          <a:bodyPr/>
          <a:lstStyle/>
          <a:p>
            <a:r>
              <a:rPr lang="sv-SE" dirty="0" smtClean="0"/>
              <a:t>Fall 2013</a:t>
            </a:r>
            <a:r>
              <a:rPr lang="en-US" dirty="0" smtClean="0"/>
              <a:t> -- Lecture #3</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24</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Typed Variables in C</a:t>
            </a:r>
            <a:endParaRPr lang="en-US" dirty="0"/>
          </a:p>
        </p:txBody>
      </p:sp>
      <p:sp>
        <p:nvSpPr>
          <p:cNvPr id="7" name="Content Placeholder 6"/>
          <p:cNvSpPr>
            <a:spLocks noGrp="1"/>
          </p:cNvSpPr>
          <p:nvPr>
            <p:ph sz="half" idx="1"/>
          </p:nvPr>
        </p:nvSpPr>
        <p:spPr/>
        <p:txBody>
          <a:bodyPr>
            <a:normAutofit/>
          </a:bodyPr>
          <a:lstStyle/>
          <a:p>
            <a:pPr>
              <a:buNone/>
            </a:pPr>
            <a:r>
              <a:rPr lang="en-US" sz="1800" dirty="0" err="1" smtClean="0">
                <a:latin typeface="Courier New"/>
                <a:cs typeface="Courier New"/>
              </a:rPr>
              <a:t>int</a:t>
            </a:r>
            <a:r>
              <a:rPr lang="en-US" sz="1800" dirty="0" smtClean="0">
                <a:latin typeface="Courier New"/>
                <a:cs typeface="Courier New"/>
              </a:rPr>
              <a:t>   variable1   = 2;</a:t>
            </a:r>
          </a:p>
          <a:p>
            <a:pPr>
              <a:buNone/>
            </a:pPr>
            <a:r>
              <a:rPr lang="en-US" sz="1800" dirty="0" smtClean="0">
                <a:latin typeface="Courier New"/>
                <a:cs typeface="Courier New"/>
              </a:rPr>
              <a:t>float variable2   = 1.618;</a:t>
            </a:r>
          </a:p>
          <a:p>
            <a:pPr>
              <a:buNone/>
            </a:pPr>
            <a:r>
              <a:rPr lang="en-US" sz="1800" dirty="0" smtClean="0">
                <a:latin typeface="Courier New"/>
                <a:cs typeface="Courier New"/>
              </a:rPr>
              <a:t>char  variable3   = 'A';</a:t>
            </a:r>
            <a:endParaRPr lang="en-US" sz="1800" dirty="0">
              <a:latin typeface="Courier New"/>
              <a:cs typeface="Courier New"/>
            </a:endParaRPr>
          </a:p>
        </p:txBody>
      </p:sp>
      <p:sp>
        <p:nvSpPr>
          <p:cNvPr id="8" name="Content Placeholder 7"/>
          <p:cNvSpPr>
            <a:spLocks noGrp="1"/>
          </p:cNvSpPr>
          <p:nvPr>
            <p:ph sz="half" idx="2"/>
          </p:nvPr>
        </p:nvSpPr>
        <p:spPr>
          <a:xfrm>
            <a:off x="4648199" y="1600200"/>
            <a:ext cx="4151503" cy="1838481"/>
          </a:xfrm>
        </p:spPr>
        <p:txBody>
          <a:bodyPr>
            <a:normAutofit/>
          </a:bodyPr>
          <a:lstStyle/>
          <a:p>
            <a:r>
              <a:rPr lang="en-US" dirty="0" smtClean="0"/>
              <a:t>Must declare the type of data a variable will hold</a:t>
            </a:r>
          </a:p>
          <a:p>
            <a:pPr lvl="1"/>
            <a:r>
              <a:rPr lang="en-US" dirty="0" smtClean="0"/>
              <a:t>Types can't change</a:t>
            </a:r>
            <a:endParaRPr lang="en-US" dirty="0"/>
          </a:p>
        </p:txBody>
      </p:sp>
      <p:sp>
        <p:nvSpPr>
          <p:cNvPr id="4" name="Date Placeholder 3"/>
          <p:cNvSpPr>
            <a:spLocks noGrp="1"/>
          </p:cNvSpPr>
          <p:nvPr>
            <p:ph type="dt" sz="half" idx="10"/>
          </p:nvPr>
        </p:nvSpPr>
        <p:spPr/>
        <p:txBody>
          <a:bodyPr/>
          <a:lstStyle/>
          <a:p>
            <a:fld id="{8A303F26-9B40-A146-933C-ED1C65B625C9}" type="datetime1">
              <a:rPr lang="en-US" smtClean="0"/>
              <a:pPr/>
              <a:t>9/5/13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25</a:t>
            </a:fld>
            <a:endParaRPr lang="en-US"/>
          </a:p>
        </p:txBody>
      </p:sp>
      <p:sp>
        <p:nvSpPr>
          <p:cNvPr id="9" name="TextBox 8"/>
          <p:cNvSpPr txBox="1"/>
          <p:nvPr/>
        </p:nvSpPr>
        <p:spPr>
          <a:xfrm>
            <a:off x="683888" y="3234504"/>
            <a:ext cx="8069488" cy="2831544"/>
          </a:xfrm>
          <a:prstGeom prst="rect">
            <a:avLst/>
          </a:prstGeom>
          <a:noFill/>
        </p:spPr>
        <p:txBody>
          <a:bodyPr wrap="square" rtlCol="0">
            <a:spAutoFit/>
          </a:bodyPr>
          <a:lstStyle/>
          <a:p>
            <a:r>
              <a:rPr lang="en-US" sz="2000" b="1" dirty="0" smtClean="0"/>
              <a:t>Type				Description						Examples</a:t>
            </a:r>
          </a:p>
          <a:p>
            <a:r>
              <a:rPr lang="en-US" sz="2000" dirty="0" err="1" smtClean="0"/>
              <a:t>int</a:t>
            </a:r>
            <a:r>
              <a:rPr lang="en-US" sz="2000" dirty="0" smtClean="0"/>
              <a:t>				integer numbers, including negatives	0, 78, -1400</a:t>
            </a:r>
          </a:p>
          <a:p>
            <a:r>
              <a:rPr lang="en-US" sz="2000" dirty="0" smtClean="0"/>
              <a:t>unsigned </a:t>
            </a:r>
            <a:r>
              <a:rPr lang="en-US" sz="2000" dirty="0" err="1" smtClean="0"/>
              <a:t>int</a:t>
            </a:r>
            <a:r>
              <a:rPr lang="en-US" sz="2000" dirty="0" smtClean="0"/>
              <a:t>		integer numbers (no negatives)		0, 46, 900</a:t>
            </a:r>
          </a:p>
          <a:p>
            <a:r>
              <a:rPr lang="en-US" sz="2000" dirty="0" smtClean="0"/>
              <a:t>float			floating point decimal numbers		0.0, 1.618, -1.4</a:t>
            </a:r>
          </a:p>
          <a:p>
            <a:r>
              <a:rPr lang="en-US" sz="2000" dirty="0" smtClean="0"/>
              <a:t>char				single text character or symbol			'a', 'D', '?’</a:t>
            </a:r>
          </a:p>
          <a:p>
            <a:r>
              <a:rPr lang="en-US" sz="2000" dirty="0" smtClean="0"/>
              <a:t>double			greater precision/big FP number		10E100</a:t>
            </a:r>
            <a:br>
              <a:rPr lang="en-US" sz="2000" dirty="0" smtClean="0"/>
            </a:br>
            <a:r>
              <a:rPr lang="en-US" sz="2000" dirty="0" smtClean="0"/>
              <a:t>long				larger signed integer					6,000,000,000</a:t>
            </a:r>
          </a:p>
          <a:p>
            <a:endParaRPr lang="en-US" sz="2000"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Typed Functions in C</a:t>
            </a:r>
            <a:endParaRPr lang="en-US" dirty="0"/>
          </a:p>
        </p:txBody>
      </p:sp>
      <p:sp>
        <p:nvSpPr>
          <p:cNvPr id="3" name="Content Placeholder 2"/>
          <p:cNvSpPr>
            <a:spLocks noGrp="1"/>
          </p:cNvSpPr>
          <p:nvPr>
            <p:ph sz="half" idx="1"/>
          </p:nvPr>
        </p:nvSpPr>
        <p:spPr>
          <a:xfrm>
            <a:off x="457200" y="1404840"/>
            <a:ext cx="4038600" cy="4525963"/>
          </a:xfrm>
        </p:spPr>
        <p:txBody>
          <a:bodyPr>
            <a:noAutofit/>
          </a:bodyPr>
          <a:lstStyle/>
          <a:p>
            <a:pPr>
              <a:buNone/>
            </a:pPr>
            <a:r>
              <a:rPr lang="en-US" sz="1800" b="1" dirty="0" smtClean="0">
                <a:latin typeface="Courier New"/>
                <a:cs typeface="Courier New"/>
              </a:rPr>
              <a:t>int </a:t>
            </a:r>
            <a:r>
              <a:rPr lang="en-US" sz="1800" b="1" dirty="0" err="1" smtClean="0">
                <a:latin typeface="Courier New"/>
                <a:cs typeface="Courier New"/>
              </a:rPr>
              <a:t>number_of_people</a:t>
            </a:r>
            <a:r>
              <a:rPr lang="en-US" sz="1800" b="1" dirty="0" smtClean="0">
                <a:latin typeface="Courier New"/>
                <a:cs typeface="Courier New"/>
              </a:rPr>
              <a:t> ()</a:t>
            </a:r>
          </a:p>
          <a:p>
            <a:pPr>
              <a:buNone/>
            </a:pPr>
            <a:r>
              <a:rPr lang="en-US" sz="1800" b="1" dirty="0" smtClean="0">
                <a:latin typeface="Courier New"/>
                <a:cs typeface="Courier New"/>
              </a:rPr>
              <a:t>{</a:t>
            </a:r>
          </a:p>
          <a:p>
            <a:pPr>
              <a:buNone/>
            </a:pPr>
            <a:r>
              <a:rPr lang="en-US" sz="1800" b="1" dirty="0" smtClean="0">
                <a:latin typeface="Courier New"/>
                <a:cs typeface="Courier New"/>
              </a:rPr>
              <a:t>  return 3;</a:t>
            </a:r>
          </a:p>
          <a:p>
            <a:pPr>
              <a:buNone/>
            </a:pPr>
            <a:r>
              <a:rPr lang="en-US" sz="1800" b="1" dirty="0" smtClean="0">
                <a:latin typeface="Courier New"/>
                <a:cs typeface="Courier New"/>
              </a:rPr>
              <a:t>}</a:t>
            </a:r>
          </a:p>
          <a:p>
            <a:pPr>
              <a:buNone/>
            </a:pPr>
            <a:endParaRPr lang="en-US" sz="1800" b="1" dirty="0" smtClean="0">
              <a:latin typeface="Courier New"/>
              <a:cs typeface="Courier New"/>
            </a:endParaRPr>
          </a:p>
          <a:p>
            <a:pPr>
              <a:buNone/>
            </a:pPr>
            <a:r>
              <a:rPr lang="en-US" sz="1800" b="1" dirty="0" smtClean="0">
                <a:latin typeface="Courier New"/>
                <a:cs typeface="Courier New"/>
              </a:rPr>
              <a:t>float </a:t>
            </a:r>
            <a:r>
              <a:rPr lang="en-US" sz="1800" b="1" dirty="0" err="1" smtClean="0">
                <a:latin typeface="Courier New"/>
                <a:cs typeface="Courier New"/>
              </a:rPr>
              <a:t>dollars_and_cents</a:t>
            </a:r>
            <a:r>
              <a:rPr lang="en-US" sz="1800" b="1" dirty="0" smtClean="0">
                <a:latin typeface="Courier New"/>
                <a:cs typeface="Courier New"/>
              </a:rPr>
              <a:t> ()</a:t>
            </a:r>
          </a:p>
          <a:p>
            <a:pPr>
              <a:buNone/>
            </a:pPr>
            <a:r>
              <a:rPr lang="en-US" sz="1800" b="1" dirty="0" smtClean="0">
                <a:latin typeface="Courier New"/>
                <a:cs typeface="Courier New"/>
              </a:rPr>
              <a:t>{</a:t>
            </a:r>
          </a:p>
          <a:p>
            <a:pPr>
              <a:buNone/>
            </a:pPr>
            <a:r>
              <a:rPr lang="en-US" sz="1800" b="1" dirty="0" smtClean="0">
                <a:latin typeface="Courier New"/>
                <a:cs typeface="Courier New"/>
              </a:rPr>
              <a:t>  return 10.33;</a:t>
            </a:r>
          </a:p>
          <a:p>
            <a:pPr>
              <a:buNone/>
            </a:pPr>
            <a:r>
              <a:rPr lang="en-US" sz="1800" b="1" dirty="0" smtClean="0">
                <a:latin typeface="Courier New"/>
                <a:cs typeface="Courier New"/>
              </a:rPr>
              <a:t>}</a:t>
            </a:r>
          </a:p>
          <a:p>
            <a:pPr>
              <a:buNone/>
            </a:pPr>
            <a:endParaRPr lang="en-US" sz="1800" b="1" dirty="0" smtClean="0">
              <a:latin typeface="Courier New"/>
              <a:cs typeface="Courier New"/>
            </a:endParaRPr>
          </a:p>
          <a:p>
            <a:pPr>
              <a:buNone/>
            </a:pPr>
            <a:r>
              <a:rPr lang="en-US" sz="1800" b="1" dirty="0" smtClean="0">
                <a:latin typeface="Courier New"/>
                <a:cs typeface="Courier New"/>
              </a:rPr>
              <a:t>char </a:t>
            </a:r>
            <a:r>
              <a:rPr lang="en-US" sz="1800" b="1" dirty="0" err="1" smtClean="0">
                <a:latin typeface="Courier New"/>
                <a:cs typeface="Courier New"/>
              </a:rPr>
              <a:t>first_letter</a:t>
            </a:r>
            <a:r>
              <a:rPr lang="en-US" sz="1800" b="1" dirty="0" smtClean="0">
                <a:latin typeface="Courier New"/>
                <a:cs typeface="Courier New"/>
              </a:rPr>
              <a:t> ()</a:t>
            </a:r>
          </a:p>
          <a:p>
            <a:pPr>
              <a:buNone/>
            </a:pPr>
            <a:r>
              <a:rPr lang="en-US" sz="1800" b="1" dirty="0" smtClean="0">
                <a:latin typeface="Courier New"/>
                <a:cs typeface="Courier New"/>
              </a:rPr>
              <a:t>{</a:t>
            </a:r>
          </a:p>
          <a:p>
            <a:pPr>
              <a:buNone/>
            </a:pPr>
            <a:r>
              <a:rPr lang="en-US" sz="1800" b="1" dirty="0" smtClean="0">
                <a:latin typeface="Courier New"/>
                <a:cs typeface="Courier New"/>
              </a:rPr>
              <a:t>  return 'A';</a:t>
            </a:r>
          </a:p>
          <a:p>
            <a:pPr>
              <a:buNone/>
            </a:pPr>
            <a:r>
              <a:rPr lang="en-US" sz="1800" b="1" dirty="0" smtClean="0">
                <a:latin typeface="Courier New"/>
                <a:cs typeface="Courier New"/>
              </a:rPr>
              <a:t>}</a:t>
            </a:r>
            <a:endParaRPr lang="en-US" sz="1800" b="1" dirty="0">
              <a:latin typeface="Courier New"/>
              <a:cs typeface="Courier New"/>
            </a:endParaRPr>
          </a:p>
        </p:txBody>
      </p:sp>
      <p:sp>
        <p:nvSpPr>
          <p:cNvPr id="4" name="Content Placeholder 3"/>
          <p:cNvSpPr>
            <a:spLocks noGrp="1"/>
          </p:cNvSpPr>
          <p:nvPr>
            <p:ph sz="half" idx="2"/>
          </p:nvPr>
        </p:nvSpPr>
        <p:spPr>
          <a:xfrm>
            <a:off x="4208601" y="1463745"/>
            <a:ext cx="4607421" cy="4571606"/>
          </a:xfrm>
        </p:spPr>
        <p:txBody>
          <a:bodyPr>
            <a:normAutofit fontScale="55000" lnSpcReduction="20000"/>
          </a:bodyPr>
          <a:lstStyle/>
          <a:p>
            <a:r>
              <a:rPr lang="en-US" sz="3840" dirty="0" smtClean="0"/>
              <a:t>You have to </a:t>
            </a:r>
            <a:r>
              <a:rPr lang="en-US" sz="3840" i="1" dirty="0" smtClean="0"/>
              <a:t>declare </a:t>
            </a:r>
            <a:r>
              <a:rPr lang="en-US" sz="3840" dirty="0" smtClean="0"/>
              <a:t>the type of data you plan to return from a function</a:t>
            </a:r>
          </a:p>
          <a:p>
            <a:r>
              <a:rPr lang="en-US" sz="3840" dirty="0" smtClean="0"/>
              <a:t>Return type can be any C variable type, and is placed to the left of the function name</a:t>
            </a:r>
          </a:p>
          <a:p>
            <a:r>
              <a:rPr lang="en-US" sz="3840" dirty="0" smtClean="0"/>
              <a:t>You can also specify the return type as </a:t>
            </a:r>
            <a:r>
              <a:rPr lang="en-US" sz="3840" dirty="0" smtClean="0">
                <a:latin typeface="Courier New"/>
                <a:cs typeface="Courier New"/>
              </a:rPr>
              <a:t>void</a:t>
            </a:r>
            <a:endParaRPr lang="en-US" sz="3840" dirty="0" smtClean="0"/>
          </a:p>
          <a:p>
            <a:pPr lvl="1"/>
            <a:r>
              <a:rPr lang="en-US" sz="2880" dirty="0" smtClean="0"/>
              <a:t>Just think of this as saying that no value will be returned</a:t>
            </a:r>
          </a:p>
          <a:p>
            <a:r>
              <a:rPr lang="en-US" sz="3840" dirty="0" smtClean="0"/>
              <a:t>Also necessary to declare types for values passed into a function</a:t>
            </a:r>
          </a:p>
          <a:p>
            <a:r>
              <a:rPr lang="en-US" sz="3840" dirty="0" smtClean="0"/>
              <a:t>Variables and functions MUST be declared before they are used</a:t>
            </a:r>
          </a:p>
        </p:txBody>
      </p:sp>
      <p:sp>
        <p:nvSpPr>
          <p:cNvPr id="5" name="Date Placeholder 4"/>
          <p:cNvSpPr>
            <a:spLocks noGrp="1"/>
          </p:cNvSpPr>
          <p:nvPr>
            <p:ph type="dt" sz="half" idx="10"/>
          </p:nvPr>
        </p:nvSpPr>
        <p:spPr/>
        <p:txBody>
          <a:bodyPr/>
          <a:lstStyle/>
          <a:p>
            <a:fld id="{2626624E-2B6C-2747-9DED-33C6FDB6A5DE}" type="datetime1">
              <a:rPr lang="en-US" smtClean="0"/>
              <a:pPr/>
              <a:t>9/5/13</a:t>
            </a:fld>
            <a:endParaRPr lang="en-US"/>
          </a:p>
        </p:txBody>
      </p:sp>
      <p:sp>
        <p:nvSpPr>
          <p:cNvPr id="6" name="Footer Placeholder 5"/>
          <p:cNvSpPr>
            <a:spLocks noGrp="1"/>
          </p:cNvSpPr>
          <p:nvPr>
            <p:ph type="ftr" sz="quarter" idx="11"/>
          </p:nvPr>
        </p:nvSpPr>
        <p:spPr/>
        <p:txBody>
          <a:bodyPr/>
          <a:lstStyle/>
          <a:p>
            <a:r>
              <a:rPr lang="en-US" dirty="0" smtClean="0"/>
              <a:t>Fall 2013 -- Lecture #3</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26</a:t>
            </a:fld>
            <a:endParaRPr lang="en-US"/>
          </a:p>
        </p:txBody>
      </p:sp>
    </p:spTree>
    <p:extLst>
      <p:ext uri="{BB962C8B-B14F-4D97-AF65-F5344CB8AC3E}">
        <p14:creationId xmlns:p14="http://schemas.microsoft.com/office/powerpoint/2010/main" val="12099287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Structs</a:t>
            </a:r>
            <a:r>
              <a:rPr lang="en-US" dirty="0" smtClean="0"/>
              <a:t> in C</a:t>
            </a:r>
            <a:endParaRPr lang="en-US" dirty="0"/>
          </a:p>
        </p:txBody>
      </p:sp>
      <p:sp>
        <p:nvSpPr>
          <p:cNvPr id="3" name="Content Placeholder 2"/>
          <p:cNvSpPr>
            <a:spLocks noGrp="1"/>
          </p:cNvSpPr>
          <p:nvPr>
            <p:ph sz="half" idx="1"/>
          </p:nvPr>
        </p:nvSpPr>
        <p:spPr>
          <a:xfrm>
            <a:off x="457199" y="1600200"/>
            <a:ext cx="4684675" cy="4525963"/>
          </a:xfrm>
        </p:spPr>
        <p:txBody>
          <a:bodyPr>
            <a:normAutofit fontScale="92500" lnSpcReduction="20000"/>
          </a:bodyPr>
          <a:lstStyle/>
          <a:p>
            <a:r>
              <a:rPr lang="en-US" sz="2400" dirty="0" err="1" smtClean="0">
                <a:latin typeface="+mj-lt"/>
              </a:rPr>
              <a:t>Structs</a:t>
            </a:r>
            <a:r>
              <a:rPr lang="en-US" sz="2400" dirty="0" smtClean="0">
                <a:latin typeface="+mj-lt"/>
              </a:rPr>
              <a:t> are structured groups of variables, e.g., </a:t>
            </a:r>
          </a:p>
          <a:p>
            <a:pPr>
              <a:buNone/>
            </a:pPr>
            <a:endParaRPr lang="en-US" sz="1800" dirty="0" smtClean="0">
              <a:latin typeface="Courier New"/>
            </a:endParaRPr>
          </a:p>
          <a:p>
            <a:pPr>
              <a:buNone/>
            </a:pPr>
            <a:r>
              <a:rPr lang="en-US" sz="1800" b="1" dirty="0" err="1" smtClean="0">
                <a:latin typeface="Courier New"/>
              </a:rPr>
              <a:t>typedef</a:t>
            </a:r>
            <a:r>
              <a:rPr lang="en-US" sz="1800" b="1" dirty="0" smtClean="0">
                <a:latin typeface="Courier New"/>
              </a:rPr>
              <a:t> </a:t>
            </a:r>
            <a:r>
              <a:rPr lang="en-US" sz="1800" b="1" dirty="0" err="1" smtClean="0">
                <a:latin typeface="Courier New"/>
              </a:rPr>
              <a:t>struct</a:t>
            </a:r>
            <a:r>
              <a:rPr lang="en-US" sz="1800" b="1" dirty="0" smtClean="0">
                <a:latin typeface="Courier New"/>
              </a:rPr>
              <a:t> {</a:t>
            </a:r>
          </a:p>
          <a:p>
            <a:pPr>
              <a:buNone/>
            </a:pPr>
            <a:r>
              <a:rPr lang="en-US" sz="1800" b="1" dirty="0" smtClean="0">
                <a:latin typeface="Courier New"/>
              </a:rPr>
              <a:t>  int </a:t>
            </a:r>
            <a:r>
              <a:rPr lang="en-US" sz="1800" b="1" dirty="0" err="1" smtClean="0">
                <a:latin typeface="Courier New"/>
              </a:rPr>
              <a:t>length_in_seconds</a:t>
            </a:r>
            <a:r>
              <a:rPr lang="en-US" sz="1800" b="1" dirty="0" smtClean="0">
                <a:latin typeface="Courier New"/>
              </a:rPr>
              <a:t>;</a:t>
            </a:r>
          </a:p>
          <a:p>
            <a:pPr>
              <a:buNone/>
            </a:pPr>
            <a:r>
              <a:rPr lang="en-US" sz="1800" b="1" dirty="0" smtClean="0">
                <a:latin typeface="Courier New"/>
              </a:rPr>
              <a:t>  </a:t>
            </a:r>
            <a:r>
              <a:rPr lang="en-US" sz="1800" b="1" dirty="0" err="1" smtClean="0">
                <a:latin typeface="Courier New"/>
              </a:rPr>
              <a:t>int</a:t>
            </a:r>
            <a:r>
              <a:rPr lang="en-US" sz="1800" b="1" dirty="0" smtClean="0">
                <a:latin typeface="Courier New"/>
              </a:rPr>
              <a:t> </a:t>
            </a:r>
            <a:r>
              <a:rPr lang="en-US" sz="1800" b="1" dirty="0" err="1" smtClean="0">
                <a:latin typeface="Courier New"/>
              </a:rPr>
              <a:t>yearRecorded</a:t>
            </a:r>
            <a:r>
              <a:rPr lang="en-US" sz="1800" b="1" dirty="0" smtClean="0">
                <a:latin typeface="Courier New"/>
              </a:rPr>
              <a:t>;</a:t>
            </a:r>
          </a:p>
          <a:p>
            <a:pPr>
              <a:buNone/>
            </a:pPr>
            <a:r>
              <a:rPr lang="en-US" sz="1800" b="1" dirty="0" smtClean="0">
                <a:latin typeface="Courier New"/>
              </a:rPr>
              <a:t>} Song;</a:t>
            </a:r>
          </a:p>
          <a:p>
            <a:pPr>
              <a:buNone/>
            </a:pPr>
            <a:endParaRPr lang="en-US" sz="1800" b="1" dirty="0" smtClean="0">
              <a:latin typeface="Courier New"/>
            </a:endParaRPr>
          </a:p>
          <a:p>
            <a:pPr>
              <a:buNone/>
            </a:pPr>
            <a:r>
              <a:rPr lang="en-US" sz="1800" b="1" dirty="0" smtClean="0">
                <a:latin typeface="Courier New"/>
              </a:rPr>
              <a:t>Song song1;</a:t>
            </a:r>
          </a:p>
          <a:p>
            <a:pPr>
              <a:buNone/>
            </a:pPr>
            <a:endParaRPr lang="en-US" sz="1800" b="1" dirty="0" smtClean="0">
              <a:latin typeface="Courier New"/>
            </a:endParaRPr>
          </a:p>
          <a:p>
            <a:pPr>
              <a:buNone/>
            </a:pPr>
            <a:r>
              <a:rPr lang="en-US" sz="1800" b="1" dirty="0" smtClean="0">
                <a:latin typeface="Courier New"/>
              </a:rPr>
              <a:t>Song1.length_in_seconds =  213;</a:t>
            </a:r>
          </a:p>
          <a:p>
            <a:pPr>
              <a:buNone/>
            </a:pPr>
            <a:r>
              <a:rPr lang="en-US" sz="1800" b="1" dirty="0" smtClean="0">
                <a:latin typeface="Courier New"/>
              </a:rPr>
              <a:t>song1.yearRecorded      = 1994;</a:t>
            </a:r>
          </a:p>
          <a:p>
            <a:pPr>
              <a:buNone/>
            </a:pPr>
            <a:endParaRPr lang="en-US" sz="1800" b="1" dirty="0" smtClean="0">
              <a:latin typeface="Courier New"/>
            </a:endParaRPr>
          </a:p>
          <a:p>
            <a:pPr>
              <a:buNone/>
            </a:pPr>
            <a:r>
              <a:rPr lang="en-US" sz="1800" b="1" dirty="0" smtClean="0">
                <a:latin typeface="Courier New"/>
              </a:rPr>
              <a:t>Song song2;</a:t>
            </a:r>
          </a:p>
          <a:p>
            <a:pPr>
              <a:buNone/>
            </a:pPr>
            <a:endParaRPr lang="en-US" sz="1800" b="1" dirty="0" smtClean="0">
              <a:latin typeface="Courier New"/>
            </a:endParaRPr>
          </a:p>
          <a:p>
            <a:pPr>
              <a:buNone/>
            </a:pPr>
            <a:r>
              <a:rPr lang="en-US" sz="1800" b="1" dirty="0" smtClean="0">
                <a:latin typeface="Courier New"/>
              </a:rPr>
              <a:t>Song2.length_in_seconds =  248;</a:t>
            </a:r>
          </a:p>
          <a:p>
            <a:pPr>
              <a:buNone/>
            </a:pPr>
            <a:r>
              <a:rPr lang="en-US" sz="1800" b="1" dirty="0" smtClean="0">
                <a:latin typeface="Courier New"/>
              </a:rPr>
              <a:t>song2.yearRecorded      = 1988;</a:t>
            </a:r>
            <a:endParaRPr lang="en-US" sz="1800" b="1" dirty="0">
              <a:latin typeface="Courier New"/>
            </a:endParaRPr>
          </a:p>
        </p:txBody>
      </p:sp>
      <p:sp>
        <p:nvSpPr>
          <p:cNvPr id="5" name="Date Placeholder 4"/>
          <p:cNvSpPr>
            <a:spLocks noGrp="1"/>
          </p:cNvSpPr>
          <p:nvPr>
            <p:ph type="dt" sz="half" idx="10"/>
          </p:nvPr>
        </p:nvSpPr>
        <p:spPr/>
        <p:txBody>
          <a:bodyPr/>
          <a:lstStyle/>
          <a:p>
            <a:fld id="{CFF12049-D3DD-604C-A347-D789F8DAE74C}" type="datetime1">
              <a:rPr lang="en-US" smtClean="0"/>
              <a:pPr/>
              <a:t>9/5/13</a:t>
            </a:fld>
            <a:endParaRPr lang="en-US"/>
          </a:p>
        </p:txBody>
      </p:sp>
      <p:sp>
        <p:nvSpPr>
          <p:cNvPr id="6" name="Footer Placeholder 5"/>
          <p:cNvSpPr>
            <a:spLocks noGrp="1"/>
          </p:cNvSpPr>
          <p:nvPr>
            <p:ph type="ftr" sz="quarter" idx="11"/>
          </p:nvPr>
        </p:nvSpPr>
        <p:spPr/>
        <p:txBody>
          <a:bodyPr/>
          <a:lstStyle/>
          <a:p>
            <a:r>
              <a:rPr lang="en-US" dirty="0" smtClean="0"/>
              <a:t>Fall 2013 -- Lecture #3</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27</a:t>
            </a:fld>
            <a:endParaRPr lang="en-US" dirty="0"/>
          </a:p>
        </p:txBody>
      </p:sp>
      <p:pic>
        <p:nvPicPr>
          <p:cNvPr id="202754" name="Picture 2"/>
          <p:cNvPicPr>
            <a:picLocks noChangeAspect="1" noChangeArrowheads="1"/>
          </p:cNvPicPr>
          <p:nvPr/>
        </p:nvPicPr>
        <p:blipFill>
          <a:blip r:embed="rId2"/>
          <a:srcRect/>
          <a:stretch>
            <a:fillRect/>
          </a:stretch>
        </p:blipFill>
        <p:spPr bwMode="auto">
          <a:xfrm>
            <a:off x="5250692" y="1709019"/>
            <a:ext cx="3251200" cy="3924300"/>
          </a:xfrm>
          <a:prstGeom prst="rect">
            <a:avLst/>
          </a:prstGeom>
          <a:noFill/>
          <a:ln w="9525">
            <a:noFill/>
            <a:miter lim="800000"/>
            <a:headEnd/>
            <a:tailEnd/>
          </a:ln>
          <a:effectLst/>
        </p:spPr>
      </p:pic>
      <p:sp>
        <p:nvSpPr>
          <p:cNvPr id="8" name="TextBox 7"/>
          <p:cNvSpPr txBox="1"/>
          <p:nvPr/>
        </p:nvSpPr>
        <p:spPr>
          <a:xfrm>
            <a:off x="5479969" y="5708859"/>
            <a:ext cx="3015294" cy="369332"/>
          </a:xfrm>
          <a:prstGeom prst="rect">
            <a:avLst/>
          </a:prstGeom>
          <a:noFill/>
        </p:spPr>
        <p:txBody>
          <a:bodyPr wrap="none" rtlCol="0">
            <a:spAutoFit/>
          </a:bodyPr>
          <a:lstStyle/>
          <a:p>
            <a:r>
              <a:rPr lang="en-US" dirty="0" smtClean="0"/>
              <a:t>Dot notation</a:t>
            </a:r>
            <a:r>
              <a:rPr lang="en-US" dirty="0" smtClean="0">
                <a:latin typeface="+mj-lt"/>
                <a:cs typeface="Courier New"/>
              </a:rPr>
              <a:t>: </a:t>
            </a:r>
            <a:r>
              <a:rPr lang="en-US" b="1" dirty="0" err="1" smtClean="0">
                <a:latin typeface="Courier New"/>
                <a:cs typeface="Courier New"/>
              </a:rPr>
              <a:t>x.y</a:t>
            </a:r>
            <a:r>
              <a:rPr lang="en-US" b="1" dirty="0" smtClean="0">
                <a:latin typeface="Courier New"/>
                <a:cs typeface="Courier New"/>
              </a:rPr>
              <a:t> = value</a:t>
            </a:r>
            <a:endParaRPr lang="en-US" b="1" dirty="0">
              <a:latin typeface="Courier New"/>
              <a:cs typeface="Courier New"/>
            </a:endParaRPr>
          </a:p>
        </p:txBody>
      </p:sp>
    </p:spTree>
    <p:extLst>
      <p:ext uri="{BB962C8B-B14F-4D97-AF65-F5344CB8AC3E}">
        <p14:creationId xmlns:p14="http://schemas.microsoft.com/office/powerpoint/2010/main" val="224149107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Consts</a:t>
            </a:r>
            <a:r>
              <a:rPr lang="en-US" dirty="0" smtClean="0"/>
              <a:t> and </a:t>
            </a:r>
            <a:r>
              <a:rPr lang="en-US" dirty="0" err="1" smtClean="0"/>
              <a:t>Enums</a:t>
            </a:r>
            <a:r>
              <a:rPr lang="en-US" dirty="0" smtClean="0"/>
              <a:t> in C</a:t>
            </a:r>
            <a:endParaRPr lang="en-US" dirty="0"/>
          </a:p>
        </p:txBody>
      </p:sp>
      <p:sp>
        <p:nvSpPr>
          <p:cNvPr id="3" name="Content Placeholder 2"/>
          <p:cNvSpPr>
            <a:spLocks noGrp="1"/>
          </p:cNvSpPr>
          <p:nvPr>
            <p:ph idx="1"/>
          </p:nvPr>
        </p:nvSpPr>
        <p:spPr/>
        <p:txBody>
          <a:bodyPr>
            <a:noAutofit/>
          </a:bodyPr>
          <a:lstStyle/>
          <a:p>
            <a:r>
              <a:rPr lang="en-US" sz="2400" dirty="0" smtClean="0"/>
              <a:t>Constant is assigned a value once in the declaration;</a:t>
            </a:r>
            <a:br>
              <a:rPr lang="en-US" sz="2400" dirty="0" smtClean="0"/>
            </a:br>
            <a:r>
              <a:rPr lang="en-US" sz="2400" dirty="0" smtClean="0"/>
              <a:t>value can't change during entire execution of program</a:t>
            </a:r>
          </a:p>
          <a:p>
            <a:pPr>
              <a:buNone/>
            </a:pPr>
            <a:r>
              <a:rPr lang="en-US" sz="1946" dirty="0" smtClean="0">
                <a:latin typeface="Courier New"/>
                <a:cs typeface="Courier New"/>
              </a:rPr>
              <a:t>	</a:t>
            </a:r>
            <a:r>
              <a:rPr lang="en-US" sz="2000" b="1" dirty="0" smtClean="0">
                <a:latin typeface="Courier New"/>
                <a:cs typeface="Courier New"/>
              </a:rPr>
              <a:t>const float </a:t>
            </a:r>
            <a:r>
              <a:rPr lang="en-US" sz="2000" b="1" dirty="0" err="1" smtClean="0">
                <a:latin typeface="Courier New"/>
                <a:cs typeface="Courier New"/>
              </a:rPr>
              <a:t>golden_ratio</a:t>
            </a:r>
            <a:r>
              <a:rPr lang="en-US" sz="2000" b="1" dirty="0" smtClean="0">
                <a:latin typeface="Courier New"/>
                <a:cs typeface="Courier New"/>
              </a:rPr>
              <a:t> = 1.618;</a:t>
            </a:r>
          </a:p>
          <a:p>
            <a:pPr>
              <a:buNone/>
            </a:pPr>
            <a:r>
              <a:rPr lang="en-US" sz="1946" b="1" dirty="0" smtClean="0">
                <a:latin typeface="Courier New"/>
                <a:cs typeface="Courier New"/>
              </a:rPr>
              <a:t>	</a:t>
            </a:r>
            <a:r>
              <a:rPr lang="en-US" sz="2000" b="1" dirty="0" smtClean="0">
                <a:latin typeface="Courier New"/>
                <a:cs typeface="Courier New"/>
              </a:rPr>
              <a:t>const int </a:t>
            </a:r>
            <a:r>
              <a:rPr lang="en-US" sz="2000" b="1" dirty="0" err="1" smtClean="0">
                <a:latin typeface="Courier New"/>
                <a:cs typeface="Courier New"/>
              </a:rPr>
              <a:t>days_in_week</a:t>
            </a:r>
            <a:r>
              <a:rPr lang="en-US" sz="2000" b="1" dirty="0" smtClean="0">
                <a:latin typeface="Courier New"/>
                <a:cs typeface="Courier New"/>
              </a:rPr>
              <a:t> = 7;</a:t>
            </a:r>
            <a:endParaRPr lang="en-US" sz="1946" dirty="0" smtClean="0">
              <a:latin typeface="Courier New"/>
              <a:cs typeface="Courier New"/>
            </a:endParaRPr>
          </a:p>
          <a:p>
            <a:r>
              <a:rPr lang="en-US" sz="2400" dirty="0" smtClean="0"/>
              <a:t>You can have a constant version of any of the standard C variable types</a:t>
            </a:r>
          </a:p>
          <a:p>
            <a:r>
              <a:rPr lang="en-US" sz="2400" dirty="0" err="1" smtClean="0"/>
              <a:t>Enums</a:t>
            </a:r>
            <a:r>
              <a:rPr lang="en-US" sz="2400" dirty="0" smtClean="0"/>
              <a:t>: a group of related integer constants used to parameterize libraries:</a:t>
            </a:r>
          </a:p>
          <a:p>
            <a:pPr>
              <a:buNone/>
            </a:pPr>
            <a:r>
              <a:rPr lang="en-US" sz="2000" b="1" dirty="0" smtClean="0">
                <a:latin typeface="Courier New"/>
                <a:cs typeface="Courier New"/>
              </a:rPr>
              <a:t>			</a:t>
            </a:r>
            <a:r>
              <a:rPr lang="en-US" sz="2000" b="1" dirty="0" err="1" smtClean="0">
                <a:latin typeface="Courier New"/>
                <a:cs typeface="Courier New"/>
              </a:rPr>
              <a:t>enum</a:t>
            </a:r>
            <a:r>
              <a:rPr lang="en-US" sz="2000" b="1" dirty="0" smtClean="0">
                <a:latin typeface="Courier New"/>
                <a:cs typeface="Courier New"/>
              </a:rPr>
              <a:t> </a:t>
            </a:r>
            <a:r>
              <a:rPr lang="en-US" sz="2000" b="1" dirty="0" err="1" smtClean="0">
                <a:latin typeface="Courier New"/>
                <a:cs typeface="Courier New"/>
              </a:rPr>
              <a:t>cardsuit</a:t>
            </a:r>
            <a:r>
              <a:rPr lang="en-US" sz="2000" b="1" dirty="0" smtClean="0">
                <a:latin typeface="Courier New"/>
                <a:cs typeface="Courier New"/>
              </a:rPr>
              <a:t> {CLUBS,DIAMONDS,HEARTS,SPADES};</a:t>
            </a:r>
            <a:endParaRPr lang="en-US" sz="2000" b="1" dirty="0">
              <a:latin typeface="Courier New"/>
              <a:cs typeface="Courier New"/>
            </a:endParaRPr>
          </a:p>
        </p:txBody>
      </p:sp>
      <p:sp>
        <p:nvSpPr>
          <p:cNvPr id="5" name="Date Placeholder 4"/>
          <p:cNvSpPr>
            <a:spLocks noGrp="1"/>
          </p:cNvSpPr>
          <p:nvPr>
            <p:ph type="dt" sz="half" idx="10"/>
          </p:nvPr>
        </p:nvSpPr>
        <p:spPr/>
        <p:txBody>
          <a:bodyPr/>
          <a:lstStyle/>
          <a:p>
            <a:fld id="{6D94ED66-7A52-0D4B-8D3B-71291583F93F}" type="datetime1">
              <a:rPr lang="en-US" smtClean="0"/>
              <a:pPr/>
              <a:t>9/5/13</a:t>
            </a:fld>
            <a:endParaRPr lang="en-US"/>
          </a:p>
        </p:txBody>
      </p:sp>
      <p:sp>
        <p:nvSpPr>
          <p:cNvPr id="6" name="Footer Placeholder 5"/>
          <p:cNvSpPr>
            <a:spLocks noGrp="1"/>
          </p:cNvSpPr>
          <p:nvPr>
            <p:ph type="ftr" sz="quarter" idx="11"/>
          </p:nvPr>
        </p:nvSpPr>
        <p:spPr/>
        <p:txBody>
          <a:bodyPr/>
          <a:lstStyle/>
          <a:p>
            <a:r>
              <a:rPr lang="en-US" dirty="0" smtClean="0"/>
              <a:t>Fall 2013 -- Lecture #3</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28</a:t>
            </a:fld>
            <a:endParaRPr lang="en-US"/>
          </a:p>
        </p:txBody>
      </p:sp>
    </p:spTree>
    <p:extLst>
      <p:ext uri="{BB962C8B-B14F-4D97-AF65-F5344CB8AC3E}">
        <p14:creationId xmlns:p14="http://schemas.microsoft.com/office/powerpoint/2010/main" val="4374237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600" y="3240088"/>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408000"/>
                </a:solidFill>
              </a:rPr>
              <a:t>As Java was derived from C, it has the same names of data types</a:t>
            </a:r>
          </a:p>
        </p:txBody>
      </p:sp>
      <p:sp>
        <p:nvSpPr>
          <p:cNvPr id="53251" name="TextBox 4"/>
          <p:cNvSpPr txBox="1">
            <a:spLocks noChangeArrowheads="1"/>
          </p:cNvSpPr>
          <p:nvPr/>
        </p:nvSpPr>
        <p:spPr bwMode="auto">
          <a:xfrm>
            <a:off x="1371600" y="4154488"/>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FF66A0"/>
                </a:solidFill>
              </a:rPr>
              <a:t>C programs use compilers to produce executable code but Java does not</a:t>
            </a:r>
            <a:endParaRPr lang="en-US" sz="2800" dirty="0">
              <a:solidFill>
                <a:srgbClr val="FF66A0"/>
              </a:solidFill>
              <a:latin typeface="Symbol" pitchFamily="1" charset="2"/>
            </a:endParaRPr>
          </a:p>
        </p:txBody>
      </p:sp>
      <p:sp>
        <p:nvSpPr>
          <p:cNvPr id="53252" name="TextBox 5"/>
          <p:cNvSpPr txBox="1">
            <a:spLocks noChangeArrowheads="1"/>
          </p:cNvSpPr>
          <p:nvPr/>
        </p:nvSpPr>
        <p:spPr bwMode="auto">
          <a:xfrm>
            <a:off x="1371600" y="5068888"/>
            <a:ext cx="6705600" cy="954107"/>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rPr>
              <a:t>C has a preprocessor that allows conditional compilation, but Java does not</a:t>
            </a:r>
          </a:p>
        </p:txBody>
      </p:sp>
      <p:grpSp>
        <p:nvGrpSpPr>
          <p:cNvPr id="2" name="Group 10"/>
          <p:cNvGrpSpPr>
            <a:grpSpLocks/>
          </p:cNvGrpSpPr>
          <p:nvPr/>
        </p:nvGrpSpPr>
        <p:grpSpPr bwMode="auto">
          <a:xfrm>
            <a:off x="960438" y="2325688"/>
            <a:ext cx="7116762" cy="954107"/>
            <a:chOff x="960651" y="1743728"/>
            <a:chExt cx="7116549" cy="715593"/>
          </a:xfrm>
        </p:grpSpPr>
        <p:sp>
          <p:nvSpPr>
            <p:cNvPr id="53259" name="TextBox 2"/>
            <p:cNvSpPr txBox="1">
              <a:spLocks noChangeArrowheads="1"/>
            </p:cNvSpPr>
            <p:nvPr/>
          </p:nvSpPr>
          <p:spPr bwMode="auto">
            <a:xfrm>
              <a:off x="1371600" y="1743728"/>
              <a:ext cx="6705600" cy="715593"/>
            </a:xfrm>
            <a:prstGeom prst="rect">
              <a:avLst/>
            </a:prstGeom>
            <a:noFill/>
            <a:ln w="9525">
              <a:noFill/>
              <a:miter lim="800000"/>
              <a:headEnd/>
              <a:tailEnd/>
            </a:ln>
          </p:spPr>
          <p:txBody>
            <a:bodyPr>
              <a:prstTxWarp prst="textNoShape">
                <a:avLst/>
              </a:prstTxWarp>
              <a:spAutoFit/>
            </a:bodyPr>
            <a:lstStyle/>
            <a:p>
              <a:r>
                <a:rPr lang="en-US" sz="2800" dirty="0" smtClean="0">
                  <a:solidFill>
                    <a:srgbClr val="FF8000"/>
                  </a:solidFill>
                  <a:latin typeface="Courier"/>
                  <a:cs typeface="Courier"/>
                </a:rPr>
                <a:t>short</a:t>
              </a:r>
              <a:r>
                <a:rPr lang="en-US" sz="2800" dirty="0" smtClean="0">
                  <a:solidFill>
                    <a:srgbClr val="FF8000"/>
                  </a:solidFill>
                </a:rPr>
                <a:t>, </a:t>
              </a:r>
              <a:r>
                <a:rPr lang="en-US" sz="2800" dirty="0" smtClean="0">
                  <a:solidFill>
                    <a:srgbClr val="FF8000"/>
                  </a:solidFill>
                  <a:latin typeface="Courier"/>
                  <a:cs typeface="Courier"/>
                </a:rPr>
                <a:t>int</a:t>
              </a:r>
              <a:r>
                <a:rPr lang="en-US" sz="2800" dirty="0" smtClean="0">
                  <a:solidFill>
                    <a:srgbClr val="FF8000"/>
                  </a:solidFill>
                </a:rPr>
                <a:t>, and  </a:t>
              </a:r>
              <a:r>
                <a:rPr lang="en-US" sz="2800" dirty="0" smtClean="0">
                  <a:solidFill>
                    <a:srgbClr val="FF8000"/>
                  </a:solidFill>
                  <a:latin typeface="Courier"/>
                  <a:cs typeface="Courier"/>
                </a:rPr>
                <a:t>long </a:t>
              </a:r>
              <a:r>
                <a:rPr lang="en-US" sz="2800" dirty="0" smtClean="0">
                  <a:solidFill>
                    <a:srgbClr val="FF8000"/>
                  </a:solidFill>
                </a:rPr>
                <a:t>are in both languages and they have the same meaning</a:t>
              </a:r>
              <a:endParaRPr lang="en-US" sz="2800" dirty="0">
                <a:solidFill>
                  <a:srgbClr val="FF8000"/>
                </a:solidFill>
                <a:latin typeface="Symbol" pitchFamily="1" charset="2"/>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grpSp>
      <p:sp>
        <p:nvSpPr>
          <p:cNvPr id="53254" name="Rectangle 7"/>
          <p:cNvSpPr>
            <a:spLocks noChangeArrowheads="1"/>
          </p:cNvSpPr>
          <p:nvPr/>
        </p:nvSpPr>
        <p:spPr bwMode="auto">
          <a:xfrm>
            <a:off x="960438" y="33432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42576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156200"/>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29</a:t>
            </a:fld>
            <a:endParaRPr lang="en-US" dirty="0" smtClean="0"/>
          </a:p>
        </p:txBody>
      </p:sp>
      <p:sp>
        <p:nvSpPr>
          <p:cNvPr id="53258" name="TextBox 12"/>
          <p:cNvSpPr txBox="1">
            <a:spLocks noChangeArrowheads="1"/>
          </p:cNvSpPr>
          <p:nvPr/>
        </p:nvSpPr>
        <p:spPr bwMode="auto">
          <a:xfrm>
            <a:off x="685799" y="482600"/>
            <a:ext cx="7324613" cy="523220"/>
          </a:xfrm>
          <a:prstGeom prst="rect">
            <a:avLst/>
          </a:prstGeom>
          <a:noFill/>
          <a:ln w="9525">
            <a:noFill/>
            <a:miter lim="800000"/>
            <a:headEnd/>
            <a:tailEnd/>
          </a:ln>
        </p:spPr>
        <p:txBody>
          <a:bodyPr wrap="square">
            <a:prstTxWarp prst="textNoShape">
              <a:avLst/>
            </a:prstTxWarp>
            <a:spAutoFit/>
          </a:bodyPr>
          <a:lstStyle/>
          <a:p>
            <a:r>
              <a:rPr lang="en-US" sz="2800" dirty="0" smtClean="0">
                <a:solidFill>
                  <a:srgbClr val="000000"/>
                </a:solidFill>
              </a:rPr>
              <a:t>Which statement is TRUE regarding C and Java?</a:t>
            </a:r>
            <a:endParaRPr lang="en-US" sz="2800" dirty="0">
              <a:solidFill>
                <a:srgbClr val="000000"/>
              </a:solidFill>
            </a:endParaRPr>
          </a:p>
        </p:txBody>
      </p:sp>
      <p:sp>
        <p:nvSpPr>
          <p:cNvPr id="13" name="Date Placeholder 3"/>
          <p:cNvSpPr txBox="1">
            <a:spLocks/>
          </p:cNvSpPr>
          <p:nvPr/>
        </p:nvSpPr>
        <p:spPr>
          <a:xfrm>
            <a:off x="457200" y="642147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E88B8913-1146-9443-A88E-30EBF793BCD9}" type="datetime1">
              <a:rPr lang="en-US" smtClean="0"/>
              <a:pPr algn="l"/>
              <a:t>9/5/13</a:t>
            </a:fld>
            <a:endParaRPr lang="en-US" dirty="0"/>
          </a:p>
        </p:txBody>
      </p:sp>
      <p:sp>
        <p:nvSpPr>
          <p:cNvPr id="14" name="Footer Placeholder 4"/>
          <p:cNvSpPr txBox="1">
            <a:spLocks/>
          </p:cNvSpPr>
          <p:nvPr/>
        </p:nvSpPr>
        <p:spPr>
          <a:xfrm>
            <a:off x="3124200" y="6421470"/>
            <a:ext cx="2895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sv-SE" sz="1200" dirty="0" smtClean="0">
                <a:solidFill>
                  <a:schemeClr val="bg1">
                    <a:lumMod val="50000"/>
                  </a:schemeClr>
                </a:solidFill>
              </a:rPr>
              <a:t>Fall 2013</a:t>
            </a:r>
            <a:r>
              <a:rPr lang="en-US" sz="1200" dirty="0" smtClean="0">
                <a:solidFill>
                  <a:schemeClr val="bg1">
                    <a:lumMod val="50000"/>
                  </a:schemeClr>
                </a:solidFill>
              </a:rPr>
              <a:t> -- Lecture #3</a:t>
            </a:r>
            <a:endParaRPr lang="en-US" sz="1200" dirty="0">
              <a:solidFill>
                <a:schemeClr val="bg1">
                  <a:lumMod val="50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WSC Economics (Highlights)</a:t>
            </a:r>
          </a:p>
          <a:p>
            <a:r>
              <a:rPr lang="en-US" dirty="0" smtClean="0">
                <a:solidFill>
                  <a:schemeClr val="bg1">
                    <a:lumMod val="75000"/>
                  </a:schemeClr>
                </a:solidFill>
              </a:rPr>
              <a:t>Compile vs. Interpret</a:t>
            </a:r>
          </a:p>
          <a:p>
            <a:r>
              <a:rPr lang="en-US" dirty="0" smtClean="0">
                <a:solidFill>
                  <a:schemeClr val="bg1">
                    <a:lumMod val="75000"/>
                  </a:schemeClr>
                </a:solidFill>
              </a:rPr>
              <a:t>Python vs. Java vs. C</a:t>
            </a:r>
          </a:p>
          <a:p>
            <a:r>
              <a:rPr lang="en-US" dirty="0" err="1" smtClean="0">
                <a:solidFill>
                  <a:schemeClr val="bg1">
                    <a:lumMod val="75000"/>
                  </a:schemeClr>
                </a:solidFill>
              </a:rPr>
              <a:t>Administrivia</a:t>
            </a:r>
            <a:endParaRPr lang="en-US" dirty="0" smtClean="0">
              <a:solidFill>
                <a:schemeClr val="bg1">
                  <a:lumMod val="75000"/>
                </a:schemeClr>
              </a:solidFill>
            </a:endParaRPr>
          </a:p>
          <a:p>
            <a:r>
              <a:rPr lang="en-US" dirty="0" smtClean="0">
                <a:solidFill>
                  <a:schemeClr val="bg1">
                    <a:lumMod val="75000"/>
                  </a:schemeClr>
                </a:solidFill>
              </a:rPr>
              <a:t>Quick Start Introduction to C</a:t>
            </a:r>
          </a:p>
          <a:p>
            <a:r>
              <a:rPr lang="en-US" dirty="0" smtClean="0">
                <a:solidFill>
                  <a:schemeClr val="bg1">
                    <a:lumMod val="75000"/>
                  </a:schemeClr>
                </a:solidFill>
              </a:rPr>
              <a:t>Technology Break</a:t>
            </a:r>
          </a:p>
          <a:p>
            <a:r>
              <a:rPr lang="en-US" dirty="0" smtClean="0">
                <a:solidFill>
                  <a:schemeClr val="bg1">
                    <a:lumMod val="75000"/>
                  </a:schemeClr>
                </a:solidFill>
              </a:rPr>
              <a:t>Pointers</a:t>
            </a:r>
          </a:p>
          <a:p>
            <a:r>
              <a:rPr lang="en-US" dirty="0" smtClean="0">
                <a:solidFill>
                  <a:schemeClr val="bg1">
                    <a:lumMod val="75000"/>
                  </a:schemeClr>
                </a:solidFill>
              </a:rPr>
              <a:t>Arrays</a:t>
            </a:r>
          </a:p>
          <a:p>
            <a:r>
              <a:rPr lang="en-US" dirty="0" smtClean="0">
                <a:solidFill>
                  <a:schemeClr val="bg1">
                    <a:lumMod val="75000"/>
                  </a:schemeClr>
                </a:solidFill>
              </a:rPr>
              <a:t>And in Conclusion, …</a:t>
            </a:r>
            <a:endParaRPr lang="en-US" dirty="0">
              <a:solidFill>
                <a:schemeClr val="bg1">
                  <a:lumMod val="75000"/>
                </a:schemeClr>
              </a:solidFill>
            </a:endParaRPr>
          </a:p>
        </p:txBody>
      </p:sp>
      <p:sp>
        <p:nvSpPr>
          <p:cNvPr id="4" name="Date Placeholder 3"/>
          <p:cNvSpPr>
            <a:spLocks noGrp="1"/>
          </p:cNvSpPr>
          <p:nvPr>
            <p:ph type="dt" sz="half" idx="10"/>
          </p:nvPr>
        </p:nvSpPr>
        <p:spPr/>
        <p:txBody>
          <a:bodyPr/>
          <a:lstStyle/>
          <a:p>
            <a:fld id="{C6DBF814-B49C-5942-8670-608574ECC2DA}" type="datetime1">
              <a:rPr lang="en-US" smtClean="0"/>
              <a:pPr/>
              <a:t>9/5/13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a:t>
            </a:fld>
            <a:endParaRPr lang="en-US"/>
          </a:p>
        </p:txBody>
      </p:sp>
    </p:spTree>
    <p:extLst>
      <p:ext uri="{BB962C8B-B14F-4D97-AF65-F5344CB8AC3E}">
        <p14:creationId xmlns:p14="http://schemas.microsoft.com/office/powerpoint/2010/main" val="261225817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600" y="3240088"/>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408000"/>
                </a:solidFill>
              </a:rPr>
              <a:t>As Java was derived from C, it has the same names of data types</a:t>
            </a:r>
          </a:p>
        </p:txBody>
      </p:sp>
      <p:sp>
        <p:nvSpPr>
          <p:cNvPr id="53251" name="TextBox 4"/>
          <p:cNvSpPr txBox="1">
            <a:spLocks noChangeArrowheads="1"/>
          </p:cNvSpPr>
          <p:nvPr/>
        </p:nvSpPr>
        <p:spPr bwMode="auto">
          <a:xfrm>
            <a:off x="1371600" y="4154488"/>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FF66A0"/>
                </a:solidFill>
              </a:rPr>
              <a:t>C programs use compilers to produce executable code but Java does not</a:t>
            </a:r>
            <a:endParaRPr lang="en-US" sz="2800" dirty="0">
              <a:solidFill>
                <a:srgbClr val="FF66A0"/>
              </a:solidFill>
              <a:latin typeface="Symbol" pitchFamily="1" charset="2"/>
            </a:endParaRPr>
          </a:p>
        </p:txBody>
      </p:sp>
      <p:sp>
        <p:nvSpPr>
          <p:cNvPr id="53252" name="TextBox 5"/>
          <p:cNvSpPr txBox="1">
            <a:spLocks noChangeArrowheads="1"/>
          </p:cNvSpPr>
          <p:nvPr/>
        </p:nvSpPr>
        <p:spPr bwMode="auto">
          <a:xfrm>
            <a:off x="1371600" y="5068888"/>
            <a:ext cx="6705600" cy="954107"/>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rPr>
              <a:t>C has a preprocessor that allows conditional compilation, but Java does not</a:t>
            </a:r>
          </a:p>
        </p:txBody>
      </p:sp>
      <p:grpSp>
        <p:nvGrpSpPr>
          <p:cNvPr id="2" name="Group 10"/>
          <p:cNvGrpSpPr>
            <a:grpSpLocks/>
          </p:cNvGrpSpPr>
          <p:nvPr/>
        </p:nvGrpSpPr>
        <p:grpSpPr bwMode="auto">
          <a:xfrm>
            <a:off x="960438" y="2325688"/>
            <a:ext cx="7116762" cy="954107"/>
            <a:chOff x="960651" y="1743728"/>
            <a:chExt cx="7116549" cy="715593"/>
          </a:xfrm>
        </p:grpSpPr>
        <p:sp>
          <p:nvSpPr>
            <p:cNvPr id="53259" name="TextBox 2"/>
            <p:cNvSpPr txBox="1">
              <a:spLocks noChangeArrowheads="1"/>
            </p:cNvSpPr>
            <p:nvPr/>
          </p:nvSpPr>
          <p:spPr bwMode="auto">
            <a:xfrm>
              <a:off x="1371600" y="1743728"/>
              <a:ext cx="6705600" cy="715593"/>
            </a:xfrm>
            <a:prstGeom prst="rect">
              <a:avLst/>
            </a:prstGeom>
            <a:noFill/>
            <a:ln w="9525">
              <a:noFill/>
              <a:miter lim="800000"/>
              <a:headEnd/>
              <a:tailEnd/>
            </a:ln>
          </p:spPr>
          <p:txBody>
            <a:bodyPr>
              <a:prstTxWarp prst="textNoShape">
                <a:avLst/>
              </a:prstTxWarp>
              <a:spAutoFit/>
            </a:bodyPr>
            <a:lstStyle/>
            <a:p>
              <a:r>
                <a:rPr lang="en-US" sz="2800" dirty="0" smtClean="0">
                  <a:solidFill>
                    <a:srgbClr val="FF8000"/>
                  </a:solidFill>
                  <a:latin typeface="Courier"/>
                  <a:cs typeface="Courier"/>
                </a:rPr>
                <a:t>short</a:t>
              </a:r>
              <a:r>
                <a:rPr lang="en-US" sz="2800" dirty="0" smtClean="0">
                  <a:solidFill>
                    <a:srgbClr val="FF8000"/>
                  </a:solidFill>
                </a:rPr>
                <a:t>, </a:t>
              </a:r>
              <a:r>
                <a:rPr lang="en-US" sz="2800" dirty="0" smtClean="0">
                  <a:solidFill>
                    <a:srgbClr val="FF8000"/>
                  </a:solidFill>
                  <a:latin typeface="Courier"/>
                  <a:cs typeface="Courier"/>
                </a:rPr>
                <a:t>int</a:t>
              </a:r>
              <a:r>
                <a:rPr lang="en-US" sz="2800" dirty="0" smtClean="0">
                  <a:solidFill>
                    <a:srgbClr val="FF8000"/>
                  </a:solidFill>
                </a:rPr>
                <a:t>, and  </a:t>
              </a:r>
              <a:r>
                <a:rPr lang="en-US" sz="2800" dirty="0" smtClean="0">
                  <a:solidFill>
                    <a:srgbClr val="FF8000"/>
                  </a:solidFill>
                  <a:latin typeface="Courier"/>
                  <a:cs typeface="Courier"/>
                </a:rPr>
                <a:t>long </a:t>
              </a:r>
              <a:r>
                <a:rPr lang="en-US" sz="2800" dirty="0" smtClean="0">
                  <a:solidFill>
                    <a:srgbClr val="FF8000"/>
                  </a:solidFill>
                </a:rPr>
                <a:t>are in both languages and they have the same meaning</a:t>
              </a:r>
              <a:endParaRPr lang="en-US" sz="2800" dirty="0">
                <a:solidFill>
                  <a:srgbClr val="FF8000"/>
                </a:solidFill>
                <a:latin typeface="Symbol" pitchFamily="1" charset="2"/>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grpSp>
      <p:sp>
        <p:nvSpPr>
          <p:cNvPr id="53254" name="Rectangle 7"/>
          <p:cNvSpPr>
            <a:spLocks noChangeArrowheads="1"/>
          </p:cNvSpPr>
          <p:nvPr/>
        </p:nvSpPr>
        <p:spPr bwMode="auto">
          <a:xfrm>
            <a:off x="960438" y="33432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42576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156200"/>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30</a:t>
            </a:fld>
            <a:endParaRPr lang="en-US" dirty="0" smtClean="0"/>
          </a:p>
        </p:txBody>
      </p:sp>
      <p:sp>
        <p:nvSpPr>
          <p:cNvPr id="53258" name="TextBox 12"/>
          <p:cNvSpPr txBox="1">
            <a:spLocks noChangeArrowheads="1"/>
          </p:cNvSpPr>
          <p:nvPr/>
        </p:nvSpPr>
        <p:spPr bwMode="auto">
          <a:xfrm>
            <a:off x="685799" y="482600"/>
            <a:ext cx="7324613" cy="523220"/>
          </a:xfrm>
          <a:prstGeom prst="rect">
            <a:avLst/>
          </a:prstGeom>
          <a:noFill/>
          <a:ln w="9525">
            <a:noFill/>
            <a:miter lim="800000"/>
            <a:headEnd/>
            <a:tailEnd/>
          </a:ln>
        </p:spPr>
        <p:txBody>
          <a:bodyPr wrap="square">
            <a:prstTxWarp prst="textNoShape">
              <a:avLst/>
            </a:prstTxWarp>
            <a:spAutoFit/>
          </a:bodyPr>
          <a:lstStyle/>
          <a:p>
            <a:r>
              <a:rPr lang="en-US" sz="2800" dirty="0" smtClean="0">
                <a:solidFill>
                  <a:srgbClr val="000000"/>
                </a:solidFill>
              </a:rPr>
              <a:t>Which statement is TRUE regarding C and Java?</a:t>
            </a:r>
            <a:endParaRPr lang="en-US" sz="2800" dirty="0">
              <a:solidFill>
                <a:srgbClr val="000000"/>
              </a:solidFill>
            </a:endParaRPr>
          </a:p>
        </p:txBody>
      </p:sp>
      <p:sp>
        <p:nvSpPr>
          <p:cNvPr id="13" name="Date Placeholder 3"/>
          <p:cNvSpPr txBox="1">
            <a:spLocks/>
          </p:cNvSpPr>
          <p:nvPr/>
        </p:nvSpPr>
        <p:spPr>
          <a:xfrm>
            <a:off x="457200" y="642147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E88B8913-1146-9443-A88E-30EBF793BCD9}" type="datetime1">
              <a:rPr lang="en-US" smtClean="0"/>
              <a:pPr algn="l"/>
              <a:t>9/5/13</a:t>
            </a:fld>
            <a:endParaRPr lang="en-US" dirty="0"/>
          </a:p>
        </p:txBody>
      </p:sp>
      <p:sp>
        <p:nvSpPr>
          <p:cNvPr id="14" name="Footer Placeholder 4"/>
          <p:cNvSpPr txBox="1">
            <a:spLocks/>
          </p:cNvSpPr>
          <p:nvPr/>
        </p:nvSpPr>
        <p:spPr>
          <a:xfrm>
            <a:off x="3124200" y="6421470"/>
            <a:ext cx="2895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sv-SE" sz="1200" dirty="0" smtClean="0">
                <a:solidFill>
                  <a:schemeClr val="bg1">
                    <a:lumMod val="50000"/>
                  </a:schemeClr>
                </a:solidFill>
              </a:rPr>
              <a:t>Fall 2013</a:t>
            </a:r>
            <a:r>
              <a:rPr lang="en-US" sz="1200" dirty="0" smtClean="0">
                <a:solidFill>
                  <a:schemeClr val="bg1">
                    <a:lumMod val="50000"/>
                  </a:schemeClr>
                </a:solidFill>
              </a:rPr>
              <a:t> -- Lecture #3</a:t>
            </a:r>
            <a:endParaRPr lang="en-US" sz="1200" dirty="0">
              <a:solidFill>
                <a:schemeClr val="bg1">
                  <a:lumMod val="50000"/>
                </a:schemeClr>
              </a:solidFill>
            </a:endParaRPr>
          </a:p>
        </p:txBody>
      </p:sp>
      <p:sp>
        <p:nvSpPr>
          <p:cNvPr id="15" name="Rectangle 14"/>
          <p:cNvSpPr/>
          <p:nvPr/>
        </p:nvSpPr>
        <p:spPr>
          <a:xfrm>
            <a:off x="808406" y="5148060"/>
            <a:ext cx="7413625" cy="857250"/>
          </a:xfrm>
          <a:prstGeom prst="rect">
            <a:avLst/>
          </a:prstGeom>
          <a:noFill/>
          <a:ln w="762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7357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chemeClr val="tx1">
                    <a:lumMod val="50000"/>
                    <a:lumOff val="50000"/>
                  </a:schemeClr>
                </a:solidFill>
              </a:rPr>
              <a:t>WSC Economics (Highlights)</a:t>
            </a:r>
          </a:p>
          <a:p>
            <a:r>
              <a:rPr lang="en-US" dirty="0" smtClean="0">
                <a:solidFill>
                  <a:schemeClr val="tx1">
                    <a:lumMod val="50000"/>
                    <a:lumOff val="50000"/>
                  </a:schemeClr>
                </a:solidFill>
              </a:rPr>
              <a:t>Compile vs. Interpret</a:t>
            </a:r>
          </a:p>
          <a:p>
            <a:r>
              <a:rPr lang="en-US" dirty="0" smtClean="0">
                <a:solidFill>
                  <a:schemeClr val="tx1">
                    <a:lumMod val="50000"/>
                    <a:lumOff val="50000"/>
                  </a:schemeClr>
                </a:solidFill>
              </a:rPr>
              <a:t>Scheme vs. Java vs. C</a:t>
            </a:r>
          </a:p>
          <a:p>
            <a:r>
              <a:rPr lang="en-US" dirty="0" err="1" smtClean="0"/>
              <a:t>Administrivia</a:t>
            </a:r>
            <a:endParaRPr lang="en-US" dirty="0" smtClean="0"/>
          </a:p>
          <a:p>
            <a:r>
              <a:rPr lang="en-US" dirty="0" smtClean="0">
                <a:solidFill>
                  <a:schemeClr val="tx1">
                    <a:lumMod val="50000"/>
                    <a:lumOff val="50000"/>
                  </a:schemeClr>
                </a:solidFill>
              </a:rPr>
              <a:t>Quick Start Introduction to C</a:t>
            </a:r>
          </a:p>
          <a:p>
            <a:r>
              <a:rPr lang="en-US" dirty="0" smtClean="0">
                <a:solidFill>
                  <a:srgbClr val="7F7F7F"/>
                </a:solidFill>
              </a:rPr>
              <a:t>Technology Break</a:t>
            </a:r>
          </a:p>
          <a:p>
            <a:r>
              <a:rPr lang="en-US" dirty="0" smtClean="0">
                <a:solidFill>
                  <a:srgbClr val="7F7F7F"/>
                </a:solidFill>
              </a:rPr>
              <a:t>Pointers</a:t>
            </a:r>
          </a:p>
          <a:p>
            <a:r>
              <a:rPr lang="en-US" dirty="0" smtClean="0">
                <a:solidFill>
                  <a:srgbClr val="7F7F7F"/>
                </a:solidFill>
              </a:rPr>
              <a:t>Arrays</a:t>
            </a:r>
          </a:p>
          <a:p>
            <a:r>
              <a:rPr lang="en-US" dirty="0" smtClean="0">
                <a:solidFill>
                  <a:srgbClr val="7F7F7F"/>
                </a:solidFill>
              </a:rPr>
              <a:t>And in Conclusion, …</a:t>
            </a:r>
            <a:endParaRPr lang="en-US" dirty="0">
              <a:solidFill>
                <a:srgbClr val="7F7F7F"/>
              </a:solidFill>
            </a:endParaRPr>
          </a:p>
        </p:txBody>
      </p:sp>
      <p:sp>
        <p:nvSpPr>
          <p:cNvPr id="4" name="Date Placeholder 3"/>
          <p:cNvSpPr>
            <a:spLocks noGrp="1"/>
          </p:cNvSpPr>
          <p:nvPr>
            <p:ph type="dt" sz="half" idx="10"/>
          </p:nvPr>
        </p:nvSpPr>
        <p:spPr/>
        <p:txBody>
          <a:bodyPr/>
          <a:lstStyle/>
          <a:p>
            <a:fld id="{C6DBF814-B49C-5942-8670-608574ECC2DA}" type="datetime1">
              <a:rPr lang="en-US" smtClean="0"/>
              <a:pPr/>
              <a:t>9/5/13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31</a:t>
            </a:fld>
            <a:endParaRPr lang="en-US"/>
          </a:p>
        </p:txBody>
      </p:sp>
    </p:spTree>
    <p:extLst>
      <p:ext uri="{BB962C8B-B14F-4D97-AF65-F5344CB8AC3E}">
        <p14:creationId xmlns:p14="http://schemas.microsoft.com/office/powerpoint/2010/main" val="206852662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Administrivia</a:t>
            </a:r>
            <a:endParaRPr lang="en-US" dirty="0"/>
          </a:p>
        </p:txBody>
      </p:sp>
      <p:sp>
        <p:nvSpPr>
          <p:cNvPr id="3" name="Content Placeholder 2"/>
          <p:cNvSpPr>
            <a:spLocks noGrp="1"/>
          </p:cNvSpPr>
          <p:nvPr>
            <p:ph idx="1"/>
          </p:nvPr>
        </p:nvSpPr>
        <p:spPr/>
        <p:txBody>
          <a:bodyPr>
            <a:normAutofit/>
          </a:bodyPr>
          <a:lstStyle/>
          <a:p>
            <a:r>
              <a:rPr lang="en-US" dirty="0" smtClean="0"/>
              <a:t>CS61c is relentless!</a:t>
            </a:r>
          </a:p>
          <a:p>
            <a:pPr lvl="1"/>
            <a:r>
              <a:rPr lang="en-US" dirty="0" smtClean="0"/>
              <a:t>Next week: Lab #2, HW #2</a:t>
            </a:r>
          </a:p>
          <a:p>
            <a:pPr lvl="1"/>
            <a:r>
              <a:rPr lang="en-US" dirty="0" smtClean="0"/>
              <a:t>Lab #2, Amazon EC2</a:t>
            </a:r>
          </a:p>
          <a:p>
            <a:pPr lvl="1"/>
            <a:r>
              <a:rPr lang="en-US" dirty="0" smtClean="0"/>
              <a:t>HW #2 will soon be posted</a:t>
            </a:r>
          </a:p>
          <a:p>
            <a:r>
              <a:rPr lang="en-US" dirty="0" smtClean="0"/>
              <a:t>Your professor requests:</a:t>
            </a:r>
          </a:p>
          <a:p>
            <a:pPr lvl="1"/>
            <a:r>
              <a:rPr lang="en-US" dirty="0" smtClean="0"/>
              <a:t>Need to leave early? Sit near aisles please …</a:t>
            </a:r>
          </a:p>
          <a:p>
            <a:pPr lvl="1"/>
            <a:r>
              <a:rPr lang="en-US" dirty="0" smtClean="0"/>
              <a:t>Want to use computer, cell phone? Sit near back of auditorium …</a:t>
            </a:r>
          </a:p>
        </p:txBody>
      </p:sp>
      <p:sp>
        <p:nvSpPr>
          <p:cNvPr id="4" name="Date Placeholder 3"/>
          <p:cNvSpPr>
            <a:spLocks noGrp="1"/>
          </p:cNvSpPr>
          <p:nvPr>
            <p:ph type="dt" sz="half" idx="10"/>
          </p:nvPr>
        </p:nvSpPr>
        <p:spPr/>
        <p:txBody>
          <a:bodyPr/>
          <a:lstStyle/>
          <a:p>
            <a:fld id="{4D7DB936-41F0-F149-97E4-EDAE49493336}" type="datetime1">
              <a:rPr lang="en-US" smtClean="0"/>
              <a:pPr/>
              <a:t>9/5/13</a:t>
            </a:fld>
            <a:endParaRPr lang="en-US"/>
          </a:p>
        </p:txBody>
      </p:sp>
      <p:sp>
        <p:nvSpPr>
          <p:cNvPr id="5" name="Footer Placeholder 4"/>
          <p:cNvSpPr>
            <a:spLocks noGrp="1"/>
          </p:cNvSpPr>
          <p:nvPr>
            <p:ph type="ftr" sz="quarter" idx="11"/>
          </p:nvPr>
        </p:nvSpPr>
        <p:spPr/>
        <p:txBody>
          <a:bodyPr/>
          <a:lstStyle/>
          <a:p>
            <a:r>
              <a:rPr lang="en-US" dirty="0" smtClean="0"/>
              <a:t>Fall 2013 --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32</a:t>
            </a:fld>
            <a:endParaRPr lang="en-US"/>
          </a:p>
        </p:txBody>
      </p:sp>
    </p:spTree>
    <p:extLst>
      <p:ext uri="{BB962C8B-B14F-4D97-AF65-F5344CB8AC3E}">
        <p14:creationId xmlns:p14="http://schemas.microsoft.com/office/powerpoint/2010/main" val="371165996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 61c in the News</a:t>
            </a:r>
            <a:endParaRPr lang="en-US" dirty="0"/>
          </a:p>
        </p:txBody>
      </p:sp>
      <p:sp>
        <p:nvSpPr>
          <p:cNvPr id="4" name="Date Placeholder 3"/>
          <p:cNvSpPr>
            <a:spLocks noGrp="1"/>
          </p:cNvSpPr>
          <p:nvPr>
            <p:ph type="dt" sz="half" idx="10"/>
          </p:nvPr>
        </p:nvSpPr>
        <p:spPr/>
        <p:txBody>
          <a:bodyPr/>
          <a:lstStyle/>
          <a:p>
            <a:fld id="{516F9161-754D-7649-BE36-A696FAD46D21}" type="datetime1">
              <a:rPr lang="en-US" smtClean="0"/>
              <a:pPr/>
              <a:t>9/5/13</a:t>
            </a:fld>
            <a:endParaRPr lang="en-US"/>
          </a:p>
        </p:txBody>
      </p:sp>
      <p:sp>
        <p:nvSpPr>
          <p:cNvPr id="5" name="Footer Placeholder 4"/>
          <p:cNvSpPr>
            <a:spLocks noGrp="1"/>
          </p:cNvSpPr>
          <p:nvPr>
            <p:ph type="ftr" sz="quarter" idx="11"/>
          </p:nvPr>
        </p:nvSpPr>
        <p:spPr/>
        <p:txBody>
          <a:bodyPr/>
          <a:lstStyle/>
          <a:p>
            <a:r>
              <a:rPr lang="sv-SE" smtClean="0"/>
              <a:t>Fall 2013</a:t>
            </a:r>
            <a:r>
              <a:rPr lang="en-US" smtClean="0"/>
              <a:t>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33</a:t>
            </a:fld>
            <a:endParaRPr lang="en-US"/>
          </a:p>
        </p:txBody>
      </p:sp>
      <p:grpSp>
        <p:nvGrpSpPr>
          <p:cNvPr id="9" name="Group 8"/>
          <p:cNvGrpSpPr/>
          <p:nvPr/>
        </p:nvGrpSpPr>
        <p:grpSpPr>
          <a:xfrm>
            <a:off x="0" y="0"/>
            <a:ext cx="9144000" cy="6458096"/>
            <a:chOff x="0" y="0"/>
            <a:chExt cx="9144000" cy="6458096"/>
          </a:xfrm>
        </p:grpSpPr>
        <p:pic>
          <p:nvPicPr>
            <p:cNvPr id="7" name="Picture 6" descr="galaxygearle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100924"/>
            </a:xfrm>
            <a:prstGeom prst="rect">
              <a:avLst/>
            </a:prstGeom>
          </p:spPr>
        </p:pic>
        <p:sp>
          <p:nvSpPr>
            <p:cNvPr id="8" name="TextBox 7"/>
            <p:cNvSpPr txBox="1"/>
            <p:nvPr/>
          </p:nvSpPr>
          <p:spPr>
            <a:xfrm>
              <a:off x="1970038" y="6088764"/>
              <a:ext cx="5442516" cy="369332"/>
            </a:xfrm>
            <a:prstGeom prst="rect">
              <a:avLst/>
            </a:prstGeom>
            <a:noFill/>
          </p:spPr>
          <p:txBody>
            <a:bodyPr wrap="none" rtlCol="0">
              <a:spAutoFit/>
            </a:bodyPr>
            <a:lstStyle/>
            <a:p>
              <a:r>
                <a:rPr lang="en-US" dirty="0" smtClean="0"/>
                <a:t>Samsung Galaxy Gear Smart Watch Wearable Computer</a:t>
              </a:r>
              <a:endParaRPr lang="en-US" dirty="0"/>
            </a:p>
          </p:txBody>
        </p:sp>
      </p:grpSp>
      <p:grpSp>
        <p:nvGrpSpPr>
          <p:cNvPr id="12" name="Group 11"/>
          <p:cNvGrpSpPr/>
          <p:nvPr/>
        </p:nvGrpSpPr>
        <p:grpSpPr>
          <a:xfrm>
            <a:off x="-32562" y="-1"/>
            <a:ext cx="9239186" cy="6414367"/>
            <a:chOff x="-32562" y="-1"/>
            <a:chExt cx="9239186" cy="6414367"/>
          </a:xfrm>
        </p:grpSpPr>
        <p:pic>
          <p:nvPicPr>
            <p:cNvPr id="10" name="Picture 9" descr="04bits-nokiasoft-tmagArtic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62" y="-1"/>
              <a:ext cx="9239186" cy="6414367"/>
            </a:xfrm>
            <a:prstGeom prst="rect">
              <a:avLst/>
            </a:prstGeom>
          </p:spPr>
        </p:pic>
        <p:sp>
          <p:nvSpPr>
            <p:cNvPr id="11" name="TextBox 10"/>
            <p:cNvSpPr txBox="1"/>
            <p:nvPr/>
          </p:nvSpPr>
          <p:spPr>
            <a:xfrm>
              <a:off x="5731024" y="5925963"/>
              <a:ext cx="3402682" cy="369332"/>
            </a:xfrm>
            <a:prstGeom prst="rect">
              <a:avLst/>
            </a:prstGeom>
            <a:noFill/>
          </p:spPr>
          <p:txBody>
            <a:bodyPr wrap="none" rtlCol="0">
              <a:spAutoFit/>
            </a:bodyPr>
            <a:lstStyle/>
            <a:p>
              <a:r>
                <a:rPr lang="en-US" dirty="0" smtClean="0"/>
                <a:t>Relative Smartphone </a:t>
              </a:r>
              <a:r>
                <a:rPr lang="en-US" dirty="0" err="1" smtClean="0"/>
                <a:t>Marketshare</a:t>
              </a:r>
              <a:endParaRPr lang="en-US" dirty="0"/>
            </a:p>
          </p:txBody>
        </p:sp>
      </p:grpSp>
    </p:spTree>
    <p:extLst>
      <p:ext uri="{BB962C8B-B14F-4D97-AF65-F5344CB8AC3E}">
        <p14:creationId xmlns:p14="http://schemas.microsoft.com/office/powerpoint/2010/main" val="6860505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chemeClr val="tx1">
                    <a:lumMod val="50000"/>
                    <a:lumOff val="50000"/>
                  </a:schemeClr>
                </a:solidFill>
              </a:rPr>
              <a:t>WSC Economics (Highlights)</a:t>
            </a:r>
          </a:p>
          <a:p>
            <a:r>
              <a:rPr lang="en-US" dirty="0" smtClean="0">
                <a:solidFill>
                  <a:schemeClr val="tx1">
                    <a:lumMod val="50000"/>
                    <a:lumOff val="50000"/>
                  </a:schemeClr>
                </a:solidFill>
              </a:rPr>
              <a:t>Compile vs. Interpret</a:t>
            </a:r>
          </a:p>
          <a:p>
            <a:r>
              <a:rPr lang="en-US" dirty="0" smtClean="0">
                <a:solidFill>
                  <a:schemeClr val="tx1">
                    <a:lumMod val="50000"/>
                    <a:lumOff val="50000"/>
                  </a:schemeClr>
                </a:solidFill>
              </a:rPr>
              <a:t>Scheme vs. Java vs. C</a:t>
            </a:r>
          </a:p>
          <a:p>
            <a:r>
              <a:rPr lang="en-US" dirty="0" err="1" smtClean="0">
                <a:solidFill>
                  <a:schemeClr val="tx1">
                    <a:lumMod val="50000"/>
                    <a:lumOff val="50000"/>
                  </a:schemeClr>
                </a:solidFill>
              </a:rPr>
              <a:t>Administrivia</a:t>
            </a:r>
            <a:endParaRPr lang="en-US" dirty="0" smtClean="0">
              <a:solidFill>
                <a:schemeClr val="tx1">
                  <a:lumMod val="50000"/>
                  <a:lumOff val="50000"/>
                </a:schemeClr>
              </a:solidFill>
            </a:endParaRPr>
          </a:p>
          <a:p>
            <a:r>
              <a:rPr lang="en-US" dirty="0" smtClean="0"/>
              <a:t>Quick Start Introduction to C</a:t>
            </a:r>
          </a:p>
          <a:p>
            <a:r>
              <a:rPr lang="en-US" dirty="0" smtClean="0">
                <a:solidFill>
                  <a:srgbClr val="7F7F7F"/>
                </a:solidFill>
              </a:rPr>
              <a:t>Technology Break</a:t>
            </a:r>
          </a:p>
          <a:p>
            <a:r>
              <a:rPr lang="en-US" dirty="0" smtClean="0">
                <a:solidFill>
                  <a:srgbClr val="7F7F7F"/>
                </a:solidFill>
              </a:rPr>
              <a:t>Pointers</a:t>
            </a:r>
          </a:p>
          <a:p>
            <a:r>
              <a:rPr lang="en-US" dirty="0" smtClean="0">
                <a:solidFill>
                  <a:srgbClr val="7F7F7F"/>
                </a:solidFill>
              </a:rPr>
              <a:t>Arrays</a:t>
            </a:r>
          </a:p>
          <a:p>
            <a:r>
              <a:rPr lang="en-US" dirty="0" smtClean="0">
                <a:solidFill>
                  <a:srgbClr val="7F7F7F"/>
                </a:solidFill>
              </a:rPr>
              <a:t>And in Conclusion, …</a:t>
            </a:r>
            <a:endParaRPr lang="en-US" dirty="0">
              <a:solidFill>
                <a:srgbClr val="7F7F7F"/>
              </a:solidFill>
            </a:endParaRPr>
          </a:p>
        </p:txBody>
      </p:sp>
      <p:sp>
        <p:nvSpPr>
          <p:cNvPr id="4" name="Date Placeholder 3"/>
          <p:cNvSpPr>
            <a:spLocks noGrp="1"/>
          </p:cNvSpPr>
          <p:nvPr>
            <p:ph type="dt" sz="half" idx="10"/>
          </p:nvPr>
        </p:nvSpPr>
        <p:spPr/>
        <p:txBody>
          <a:bodyPr/>
          <a:lstStyle/>
          <a:p>
            <a:fld id="{C6DBF814-B49C-5942-8670-608574ECC2DA}" type="datetime1">
              <a:rPr lang="en-US" smtClean="0"/>
              <a:pPr/>
              <a:t>9/5/13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34</a:t>
            </a:fld>
            <a:endParaRPr lang="en-US"/>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First C Program: Hello World</a:t>
            </a:r>
            <a:endParaRPr lang="en-US" dirty="0"/>
          </a:p>
        </p:txBody>
      </p:sp>
      <p:sp>
        <p:nvSpPr>
          <p:cNvPr id="3" name="Content Placeholder 2"/>
          <p:cNvSpPr>
            <a:spLocks noGrp="1"/>
          </p:cNvSpPr>
          <p:nvPr>
            <p:ph sz="half" idx="1"/>
          </p:nvPr>
        </p:nvSpPr>
        <p:spPr/>
        <p:txBody>
          <a:bodyPr/>
          <a:lstStyle/>
          <a:p>
            <a:pPr>
              <a:buNone/>
            </a:pPr>
            <a:r>
              <a:rPr lang="en-US" sz="1800" b="1" dirty="0" smtClean="0">
                <a:latin typeface="Courier New"/>
                <a:cs typeface="Courier New"/>
              </a:rPr>
              <a:t>Original C:</a:t>
            </a:r>
          </a:p>
          <a:p>
            <a:pPr>
              <a:buNone/>
            </a:pPr>
            <a:endParaRPr lang="en-US" sz="1800" b="1" dirty="0" smtClean="0">
              <a:latin typeface="Courier New"/>
              <a:cs typeface="Courier New"/>
            </a:endParaRPr>
          </a:p>
          <a:p>
            <a:pPr>
              <a:buNone/>
            </a:pPr>
            <a:r>
              <a:rPr lang="en-US" sz="1800" b="1" dirty="0" smtClean="0">
                <a:latin typeface="Courier New"/>
                <a:cs typeface="Courier New"/>
              </a:rPr>
              <a:t>main()</a:t>
            </a:r>
          </a:p>
          <a:p>
            <a:pPr>
              <a:buNone/>
            </a:pPr>
            <a:r>
              <a:rPr lang="en-US" sz="1800" b="1" dirty="0" smtClean="0">
                <a:latin typeface="Courier New"/>
                <a:cs typeface="Courier New"/>
              </a:rPr>
              <a:t>{</a:t>
            </a:r>
          </a:p>
          <a:p>
            <a:pPr>
              <a:buNone/>
            </a:pPr>
            <a:r>
              <a:rPr lang="en-US" sz="1800" b="1" dirty="0" smtClean="0">
                <a:latin typeface="Courier New"/>
                <a:cs typeface="Courier New"/>
              </a:rPr>
              <a:t>  </a:t>
            </a:r>
            <a:r>
              <a:rPr lang="en-US" sz="1800" b="1" dirty="0" err="1" smtClean="0">
                <a:latin typeface="Courier New"/>
                <a:cs typeface="Courier New"/>
              </a:rPr>
              <a:t>printf("\nHello</a:t>
            </a:r>
            <a:r>
              <a:rPr lang="en-US" sz="1800" b="1" dirty="0" smtClean="0">
                <a:latin typeface="Courier New"/>
                <a:cs typeface="Courier New"/>
              </a:rPr>
              <a:t> World\</a:t>
            </a:r>
            <a:r>
              <a:rPr lang="en-US" sz="1800" b="1" dirty="0" err="1" smtClean="0">
                <a:latin typeface="Courier New"/>
                <a:cs typeface="Courier New"/>
              </a:rPr>
              <a:t>n</a:t>
            </a:r>
            <a:r>
              <a:rPr lang="en-US" sz="1800" b="1" dirty="0" smtClean="0">
                <a:latin typeface="Courier New"/>
                <a:cs typeface="Courier New"/>
              </a:rPr>
              <a:t>");</a:t>
            </a:r>
          </a:p>
          <a:p>
            <a:pPr>
              <a:buNone/>
            </a:pPr>
            <a:r>
              <a:rPr lang="en-US" sz="1800" b="1" dirty="0" smtClean="0">
                <a:latin typeface="Courier New"/>
                <a:cs typeface="Courier New"/>
              </a:rPr>
              <a:t>}</a:t>
            </a:r>
          </a:p>
        </p:txBody>
      </p:sp>
      <p:sp>
        <p:nvSpPr>
          <p:cNvPr id="7" name="Content Placeholder 6"/>
          <p:cNvSpPr>
            <a:spLocks noGrp="1"/>
          </p:cNvSpPr>
          <p:nvPr>
            <p:ph sz="half" idx="2"/>
          </p:nvPr>
        </p:nvSpPr>
        <p:spPr/>
        <p:txBody>
          <a:bodyPr/>
          <a:lstStyle/>
          <a:p>
            <a:pPr>
              <a:buNone/>
            </a:pPr>
            <a:r>
              <a:rPr lang="en-US" sz="1800" b="1" dirty="0" smtClean="0">
                <a:latin typeface="Courier New"/>
                <a:cs typeface="Courier New"/>
              </a:rPr>
              <a:t>ANSI Standard C:</a:t>
            </a:r>
          </a:p>
          <a:p>
            <a:pPr>
              <a:buNone/>
            </a:pPr>
            <a:endParaRPr lang="en-US" sz="1800" b="1" dirty="0" smtClean="0">
              <a:latin typeface="Courier New"/>
              <a:cs typeface="Courier New"/>
            </a:endParaRPr>
          </a:p>
          <a:p>
            <a:pPr>
              <a:buNone/>
            </a:pPr>
            <a:r>
              <a:rPr lang="en-US" sz="1800" b="1" dirty="0" smtClean="0">
                <a:latin typeface="Courier New"/>
                <a:cs typeface="Courier New"/>
              </a:rPr>
              <a:t>#include &lt;</a:t>
            </a:r>
            <a:r>
              <a:rPr lang="en-US" sz="1800" b="1" dirty="0" err="1" smtClean="0">
                <a:latin typeface="Courier New"/>
                <a:cs typeface="Courier New"/>
              </a:rPr>
              <a:t>stdio.h</a:t>
            </a:r>
            <a:r>
              <a:rPr lang="en-US" sz="1800" b="1" dirty="0" smtClean="0">
                <a:latin typeface="Courier New"/>
                <a:cs typeface="Courier New"/>
              </a:rPr>
              <a:t>&gt;</a:t>
            </a:r>
          </a:p>
          <a:p>
            <a:pPr>
              <a:buNone/>
            </a:pPr>
            <a:endParaRPr lang="en-US" sz="1800" b="1" dirty="0" smtClean="0">
              <a:latin typeface="Courier New"/>
              <a:cs typeface="Courier New"/>
            </a:endParaRPr>
          </a:p>
          <a:p>
            <a:pPr>
              <a:buNone/>
            </a:pPr>
            <a:r>
              <a:rPr lang="en-US" sz="1800" b="1" dirty="0" err="1" smtClean="0">
                <a:latin typeface="Courier New"/>
                <a:cs typeface="Courier New"/>
              </a:rPr>
              <a:t>int</a:t>
            </a:r>
            <a:r>
              <a:rPr lang="en-US" sz="1800" b="1" dirty="0" smtClean="0">
                <a:latin typeface="Courier New"/>
                <a:cs typeface="Courier New"/>
              </a:rPr>
              <a:t> </a:t>
            </a:r>
            <a:r>
              <a:rPr lang="en-US" sz="1800" b="1" dirty="0" err="1" smtClean="0">
                <a:latin typeface="Courier New"/>
                <a:cs typeface="Courier New"/>
              </a:rPr>
              <a:t>main(void</a:t>
            </a:r>
            <a:r>
              <a:rPr lang="en-US" sz="1800" b="1" dirty="0" smtClean="0">
                <a:latin typeface="Courier New"/>
                <a:cs typeface="Courier New"/>
              </a:rPr>
              <a:t>)</a:t>
            </a:r>
          </a:p>
          <a:p>
            <a:pPr>
              <a:buNone/>
            </a:pPr>
            <a:r>
              <a:rPr lang="en-US" sz="1800" b="1" dirty="0" smtClean="0">
                <a:latin typeface="Courier New"/>
                <a:cs typeface="Courier New"/>
              </a:rPr>
              <a:t>{</a:t>
            </a:r>
          </a:p>
          <a:p>
            <a:pPr>
              <a:buNone/>
            </a:pPr>
            <a:r>
              <a:rPr lang="en-US" sz="1800" b="1" dirty="0" smtClean="0">
                <a:latin typeface="Courier New"/>
                <a:cs typeface="Courier New"/>
              </a:rPr>
              <a:t>  </a:t>
            </a:r>
            <a:r>
              <a:rPr lang="en-US" sz="1800" b="1" dirty="0" err="1" smtClean="0">
                <a:latin typeface="Courier New"/>
                <a:cs typeface="Courier New"/>
              </a:rPr>
              <a:t>printf("\nHello</a:t>
            </a:r>
            <a:r>
              <a:rPr lang="en-US" sz="1800" b="1" dirty="0" smtClean="0">
                <a:latin typeface="Courier New"/>
                <a:cs typeface="Courier New"/>
              </a:rPr>
              <a:t> World\</a:t>
            </a:r>
            <a:r>
              <a:rPr lang="en-US" sz="1800" b="1" dirty="0" err="1" smtClean="0">
                <a:latin typeface="Courier New"/>
                <a:cs typeface="Courier New"/>
              </a:rPr>
              <a:t>n</a:t>
            </a:r>
            <a:r>
              <a:rPr lang="en-US" sz="1800" b="1" dirty="0" smtClean="0">
                <a:latin typeface="Courier New"/>
                <a:cs typeface="Courier New"/>
              </a:rPr>
              <a:t>");</a:t>
            </a:r>
          </a:p>
          <a:p>
            <a:pPr>
              <a:buNone/>
            </a:pPr>
            <a:r>
              <a:rPr lang="en-US" sz="1800" b="1" dirty="0" smtClean="0">
                <a:latin typeface="Courier New"/>
                <a:cs typeface="Courier New"/>
              </a:rPr>
              <a:t>  return (0);</a:t>
            </a:r>
          </a:p>
          <a:p>
            <a:pPr>
              <a:buNone/>
            </a:pPr>
            <a:r>
              <a:rPr lang="en-US" sz="1800" b="1" dirty="0" smtClean="0">
                <a:latin typeface="Courier New"/>
                <a:cs typeface="Courier New"/>
              </a:rPr>
              <a:t>}</a:t>
            </a:r>
          </a:p>
          <a:p>
            <a:pPr>
              <a:buNone/>
            </a:pPr>
            <a:endParaRPr lang="en-US" b="1" dirty="0"/>
          </a:p>
        </p:txBody>
      </p:sp>
      <p:sp>
        <p:nvSpPr>
          <p:cNvPr id="4" name="Date Placeholder 3"/>
          <p:cNvSpPr>
            <a:spLocks noGrp="1"/>
          </p:cNvSpPr>
          <p:nvPr>
            <p:ph type="dt" sz="half" idx="10"/>
          </p:nvPr>
        </p:nvSpPr>
        <p:spPr/>
        <p:txBody>
          <a:bodyPr/>
          <a:lstStyle/>
          <a:p>
            <a:fld id="{94FE79CB-8022-6342-998C-BF51F424A6C7}" type="datetime1">
              <a:rPr lang="en-US" smtClean="0"/>
              <a:pPr/>
              <a:t>9/5/13</a:t>
            </a:fld>
            <a:endParaRPr lang="en-US"/>
          </a:p>
        </p:txBody>
      </p:sp>
      <p:sp>
        <p:nvSpPr>
          <p:cNvPr id="5" name="Footer Placeholder 4"/>
          <p:cNvSpPr>
            <a:spLocks noGrp="1"/>
          </p:cNvSpPr>
          <p:nvPr>
            <p:ph type="ftr" sz="quarter" idx="11"/>
          </p:nvPr>
        </p:nvSpPr>
        <p:spPr/>
        <p:txBody>
          <a:bodyPr/>
          <a:lstStyle/>
          <a:p>
            <a:r>
              <a:rPr lang="en-US" dirty="0" smtClean="0"/>
              <a:t>Fall 2013 --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35</a:t>
            </a:fld>
            <a:endParaRPr lang="en-US"/>
          </a:p>
        </p:txBody>
      </p:sp>
    </p:spTree>
    <p:extLst>
      <p:ext uri="{BB962C8B-B14F-4D97-AF65-F5344CB8AC3E}">
        <p14:creationId xmlns:p14="http://schemas.microsoft.com/office/powerpoint/2010/main" val="387983697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smtClean="0"/>
              <a:t>C Syntax: </a:t>
            </a:r>
            <a:r>
              <a:rPr lang="en-US" dirty="0" smtClean="0">
                <a:latin typeface="Courier"/>
                <a:cs typeface="Courier"/>
              </a:rPr>
              <a:t>main</a:t>
            </a:r>
            <a:endParaRPr lang="en-US" dirty="0">
              <a:latin typeface="Courier"/>
              <a:cs typeface="Courier"/>
            </a:endParaRPr>
          </a:p>
        </p:txBody>
      </p:sp>
      <p:sp>
        <p:nvSpPr>
          <p:cNvPr id="31747" name="Rectangle 3"/>
          <p:cNvSpPr>
            <a:spLocks noGrp="1" noChangeArrowheads="1"/>
          </p:cNvSpPr>
          <p:nvPr>
            <p:ph type="body" idx="1"/>
          </p:nvPr>
        </p:nvSpPr>
        <p:spPr/>
        <p:txBody>
          <a:bodyPr>
            <a:normAutofit fontScale="85000" lnSpcReduction="20000"/>
          </a:bodyPr>
          <a:lstStyle/>
          <a:p>
            <a:r>
              <a:rPr lang="en-US" dirty="0" smtClean="0"/>
              <a:t>When C program starts, </a:t>
            </a:r>
          </a:p>
          <a:p>
            <a:pPr lvl="1"/>
            <a:r>
              <a:rPr lang="en-US" dirty="0" smtClean="0"/>
              <a:t>1</a:t>
            </a:r>
            <a:r>
              <a:rPr lang="en-US" baseline="30000" dirty="0" smtClean="0"/>
              <a:t>st</a:t>
            </a:r>
            <a:r>
              <a:rPr lang="en-US" dirty="0" smtClean="0"/>
              <a:t> runs job to set up computer</a:t>
            </a:r>
          </a:p>
          <a:p>
            <a:pPr lvl="1"/>
            <a:r>
              <a:rPr lang="en-US" dirty="0" smtClean="0"/>
              <a:t>Then calls your procedure names main ()</a:t>
            </a:r>
          </a:p>
          <a:p>
            <a:r>
              <a:rPr lang="en-US" dirty="0" smtClean="0"/>
              <a:t>To get arguments to the main function, use:</a:t>
            </a:r>
          </a:p>
          <a:p>
            <a:pPr lvl="1"/>
            <a:r>
              <a:rPr lang="en-US" dirty="0" err="1" smtClean="0">
                <a:latin typeface="Courier"/>
                <a:cs typeface="Courier"/>
              </a:rPr>
              <a:t>int</a:t>
            </a:r>
            <a:r>
              <a:rPr lang="en-US" dirty="0" smtClean="0">
                <a:latin typeface="Courier"/>
                <a:cs typeface="Courier"/>
              </a:rPr>
              <a:t> main (</a:t>
            </a:r>
            <a:r>
              <a:rPr lang="en-US" dirty="0" err="1" smtClean="0">
                <a:latin typeface="Courier"/>
                <a:cs typeface="Courier"/>
              </a:rPr>
              <a:t>int</a:t>
            </a:r>
            <a:r>
              <a:rPr lang="en-US" dirty="0" smtClean="0">
                <a:latin typeface="Courier"/>
                <a:cs typeface="Courier"/>
              </a:rPr>
              <a:t> </a:t>
            </a:r>
            <a:r>
              <a:rPr lang="en-US" dirty="0" err="1" smtClean="0">
                <a:latin typeface="Courier"/>
                <a:cs typeface="Courier"/>
              </a:rPr>
              <a:t>argc</a:t>
            </a:r>
            <a:r>
              <a:rPr lang="en-US" dirty="0" smtClean="0">
                <a:latin typeface="Courier"/>
                <a:cs typeface="Courier"/>
              </a:rPr>
              <a:t>, char *</a:t>
            </a:r>
            <a:r>
              <a:rPr lang="en-US" dirty="0" err="1" smtClean="0">
                <a:latin typeface="Courier"/>
                <a:cs typeface="Courier"/>
              </a:rPr>
              <a:t>argv</a:t>
            </a:r>
            <a:r>
              <a:rPr lang="en-US" dirty="0" smtClean="0">
                <a:latin typeface="Courier"/>
                <a:cs typeface="Courier"/>
              </a:rPr>
              <a:t>[])</a:t>
            </a:r>
          </a:p>
          <a:p>
            <a:r>
              <a:rPr lang="en-US" dirty="0" smtClean="0"/>
              <a:t>What does this mean?</a:t>
            </a:r>
          </a:p>
          <a:p>
            <a:pPr lvl="1"/>
            <a:r>
              <a:rPr lang="en-US" dirty="0" err="1" smtClean="0">
                <a:latin typeface="Courier"/>
                <a:cs typeface="Courier"/>
              </a:rPr>
              <a:t>argc</a:t>
            </a:r>
            <a:r>
              <a:rPr lang="en-US" dirty="0" smtClean="0">
                <a:latin typeface="+mj-lt"/>
                <a:cs typeface="Courier"/>
              </a:rPr>
              <a:t> </a:t>
            </a:r>
            <a:r>
              <a:rPr lang="en-US" dirty="0" smtClean="0"/>
              <a:t>contains the number of strings on the command line (the executable counts as one, plus one for each argument). Here </a:t>
            </a:r>
            <a:r>
              <a:rPr lang="en-US" dirty="0" err="1" smtClean="0">
                <a:latin typeface="Courier"/>
                <a:cs typeface="Courier"/>
              </a:rPr>
              <a:t>argc</a:t>
            </a:r>
            <a:r>
              <a:rPr lang="en-US" dirty="0" smtClean="0"/>
              <a:t> is 2:</a:t>
            </a:r>
          </a:p>
          <a:p>
            <a:pPr lvl="2">
              <a:buNone/>
            </a:pPr>
            <a:r>
              <a:rPr lang="en-US" dirty="0" err="1" smtClean="0"/>
              <a:t>unix</a:t>
            </a:r>
            <a:r>
              <a:rPr lang="en-US" dirty="0" smtClean="0"/>
              <a:t>% sort </a:t>
            </a:r>
            <a:r>
              <a:rPr lang="en-US" dirty="0" err="1" smtClean="0"/>
              <a:t>myFile</a:t>
            </a:r>
            <a:endParaRPr lang="en-US" dirty="0" smtClean="0"/>
          </a:p>
          <a:p>
            <a:pPr lvl="1"/>
            <a:r>
              <a:rPr lang="en-US" dirty="0" err="1" smtClean="0">
                <a:latin typeface="Courier"/>
                <a:cs typeface="Courier"/>
              </a:rPr>
              <a:t>argv</a:t>
            </a:r>
            <a:r>
              <a:rPr lang="en-US" dirty="0" smtClean="0">
                <a:latin typeface="+mj-lt"/>
                <a:cs typeface="Courier"/>
              </a:rPr>
              <a:t> </a:t>
            </a:r>
            <a:r>
              <a:rPr lang="en-US" dirty="0" smtClean="0"/>
              <a:t>is a </a:t>
            </a:r>
            <a:r>
              <a:rPr lang="en-US" i="1" dirty="0" smtClean="0"/>
              <a:t>pointer </a:t>
            </a:r>
            <a:r>
              <a:rPr lang="en-US" dirty="0" smtClean="0"/>
              <a:t>to an array containing the arguments as strings (more on </a:t>
            </a:r>
            <a:r>
              <a:rPr lang="en-US" i="1" dirty="0" smtClean="0"/>
              <a:t>pointers </a:t>
            </a:r>
            <a:r>
              <a:rPr lang="en-US" dirty="0" smtClean="0"/>
              <a:t>later)</a:t>
            </a:r>
            <a:endParaRPr lang="en-US" dirty="0"/>
          </a:p>
        </p:txBody>
      </p:sp>
      <p:sp>
        <p:nvSpPr>
          <p:cNvPr id="4" name="Date Placeholder 3"/>
          <p:cNvSpPr>
            <a:spLocks noGrp="1"/>
          </p:cNvSpPr>
          <p:nvPr>
            <p:ph type="dt" sz="half" idx="10"/>
          </p:nvPr>
        </p:nvSpPr>
        <p:spPr/>
        <p:txBody>
          <a:bodyPr/>
          <a:lstStyle/>
          <a:p>
            <a:fld id="{122A7E48-85F1-5648-AF6A-90B1405A884C}" type="datetime1">
              <a:rPr lang="en-US" smtClean="0"/>
              <a:pPr/>
              <a:t>9/5/13</a:t>
            </a:fld>
            <a:endParaRPr lang="en-US"/>
          </a:p>
        </p:txBody>
      </p:sp>
      <p:sp>
        <p:nvSpPr>
          <p:cNvPr id="6" name="Footer Placeholder 5"/>
          <p:cNvSpPr>
            <a:spLocks noGrp="1"/>
          </p:cNvSpPr>
          <p:nvPr>
            <p:ph type="ftr" sz="quarter" idx="11"/>
          </p:nvPr>
        </p:nvSpPr>
        <p:spPr/>
        <p:txBody>
          <a:bodyPr/>
          <a:lstStyle/>
          <a:p>
            <a:r>
              <a:rPr lang="sv-SE" dirty="0" smtClean="0"/>
              <a:t>Fall 2013</a:t>
            </a:r>
            <a:r>
              <a:rPr lang="en-US" dirty="0" smtClean="0"/>
              <a:t> -- Lecture #3</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36</a:t>
            </a:fld>
            <a:endParaRPr lang="en-US"/>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urier"/>
                <a:cs typeface="Courier"/>
              </a:rPr>
              <a:t>Example</a:t>
            </a:r>
            <a:endParaRPr lang="en-US" dirty="0">
              <a:latin typeface="Courier"/>
              <a:cs typeface="Courier"/>
            </a:endParaRPr>
          </a:p>
        </p:txBody>
      </p:sp>
      <p:sp>
        <p:nvSpPr>
          <p:cNvPr id="3" name="Content Placeholder 2"/>
          <p:cNvSpPr>
            <a:spLocks noGrp="1"/>
          </p:cNvSpPr>
          <p:nvPr>
            <p:ph idx="1"/>
          </p:nvPr>
        </p:nvSpPr>
        <p:spPr>
          <a:xfrm>
            <a:off x="457199" y="1600200"/>
            <a:ext cx="8448675" cy="4720261"/>
          </a:xfrm>
        </p:spPr>
        <p:txBody>
          <a:bodyPr>
            <a:normAutofit/>
          </a:bodyPr>
          <a:lstStyle/>
          <a:p>
            <a:r>
              <a:rPr lang="en-US" dirty="0" err="1" smtClean="0">
                <a:latin typeface="Courier"/>
                <a:cs typeface="Courier"/>
              </a:rPr>
              <a:t>foo</a:t>
            </a:r>
            <a:r>
              <a:rPr lang="en-US" dirty="0" smtClean="0">
                <a:latin typeface="Courier"/>
                <a:cs typeface="Courier"/>
              </a:rPr>
              <a:t> hello 87</a:t>
            </a:r>
          </a:p>
          <a:p>
            <a:r>
              <a:rPr lang="en-US" dirty="0" err="1" smtClean="0">
                <a:latin typeface="Courier"/>
                <a:cs typeface="Courier"/>
              </a:rPr>
              <a:t>argc</a:t>
            </a:r>
            <a:r>
              <a:rPr lang="en-US" dirty="0" smtClean="0">
                <a:latin typeface="Courier"/>
                <a:cs typeface="Courier"/>
              </a:rPr>
              <a:t> = 3 /* number arguments */ </a:t>
            </a:r>
            <a:r>
              <a:rPr lang="en-US" dirty="0" smtClean="0"/>
              <a:t> </a:t>
            </a:r>
          </a:p>
          <a:p>
            <a:r>
              <a:rPr lang="en-US" dirty="0" smtClean="0">
                <a:latin typeface="Courier"/>
                <a:cs typeface="Courier"/>
              </a:rPr>
              <a:t>argv[0] = "</a:t>
            </a:r>
            <a:r>
              <a:rPr lang="en-US" dirty="0" err="1" smtClean="0">
                <a:latin typeface="Courier"/>
                <a:cs typeface="Courier"/>
              </a:rPr>
              <a:t>foo</a:t>
            </a:r>
            <a:r>
              <a:rPr lang="en-US" dirty="0" smtClean="0">
                <a:latin typeface="Courier"/>
                <a:cs typeface="Courier"/>
              </a:rPr>
              <a:t>", </a:t>
            </a:r>
            <a:br>
              <a:rPr lang="en-US" dirty="0" smtClean="0">
                <a:latin typeface="Courier"/>
                <a:cs typeface="Courier"/>
              </a:rPr>
            </a:br>
            <a:r>
              <a:rPr lang="en-US" dirty="0" smtClean="0">
                <a:latin typeface="Courier"/>
                <a:cs typeface="Courier"/>
              </a:rPr>
              <a:t>argv[1] = "hello", </a:t>
            </a:r>
            <a:br>
              <a:rPr lang="en-US" dirty="0" smtClean="0">
                <a:latin typeface="Courier"/>
                <a:cs typeface="Courier"/>
              </a:rPr>
            </a:br>
            <a:r>
              <a:rPr lang="en-US" dirty="0" smtClean="0">
                <a:latin typeface="Courier"/>
                <a:cs typeface="Courier"/>
              </a:rPr>
              <a:t>argv[2] = "87"</a:t>
            </a:r>
          </a:p>
          <a:p>
            <a:pPr lvl="1"/>
            <a:r>
              <a:rPr lang="en-US" sz="3176" dirty="0" smtClean="0"/>
              <a:t>Array of pointers to strings (cover later)</a:t>
            </a:r>
          </a:p>
        </p:txBody>
      </p:sp>
      <p:sp>
        <p:nvSpPr>
          <p:cNvPr id="4" name="Date Placeholder 3"/>
          <p:cNvSpPr>
            <a:spLocks noGrp="1"/>
          </p:cNvSpPr>
          <p:nvPr>
            <p:ph type="dt" sz="half" idx="10"/>
          </p:nvPr>
        </p:nvSpPr>
        <p:spPr/>
        <p:txBody>
          <a:bodyPr/>
          <a:lstStyle/>
          <a:p>
            <a:fld id="{A4C4E8C3-2F3F-7744-80BF-88957BC530E6}" type="datetime1">
              <a:rPr lang="en-US" smtClean="0"/>
              <a:pPr/>
              <a:t>9/5/13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37</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Second C Program:</a:t>
            </a:r>
            <a:br>
              <a:rPr lang="en-US" dirty="0" smtClean="0"/>
            </a:br>
            <a:r>
              <a:rPr lang="en-US" dirty="0" smtClean="0"/>
              <a:t>Compute Table of </a:t>
            </a:r>
            <a:r>
              <a:rPr lang="en-US" dirty="0" err="1" smtClean="0"/>
              <a:t>Sines</a:t>
            </a:r>
            <a:endParaRPr lang="en-US" dirty="0"/>
          </a:p>
        </p:txBody>
      </p:sp>
      <p:sp>
        <p:nvSpPr>
          <p:cNvPr id="3" name="Content Placeholder 2"/>
          <p:cNvSpPr>
            <a:spLocks noGrp="1"/>
          </p:cNvSpPr>
          <p:nvPr>
            <p:ph sz="half" idx="1"/>
          </p:nvPr>
        </p:nvSpPr>
        <p:spPr>
          <a:xfrm>
            <a:off x="61959" y="1600200"/>
            <a:ext cx="4460672" cy="4525963"/>
          </a:xfrm>
        </p:spPr>
        <p:txBody>
          <a:bodyPr>
            <a:noAutofit/>
          </a:bodyPr>
          <a:lstStyle/>
          <a:p>
            <a:pPr>
              <a:buNone/>
            </a:pPr>
            <a:r>
              <a:rPr lang="en-US" sz="1400" b="1" dirty="0" smtClean="0">
                <a:latin typeface="Courier New"/>
                <a:cs typeface="Courier New"/>
              </a:rPr>
              <a:t>#include &lt;</a:t>
            </a:r>
            <a:r>
              <a:rPr lang="en-US" sz="1400" b="1" dirty="0" err="1" smtClean="0">
                <a:latin typeface="Courier New"/>
                <a:cs typeface="Courier New"/>
              </a:rPr>
              <a:t>stdio.h</a:t>
            </a:r>
            <a:r>
              <a:rPr lang="en-US" sz="1400" b="1" dirty="0" smtClean="0">
                <a:latin typeface="Courier New"/>
                <a:cs typeface="Courier New"/>
              </a:rPr>
              <a:t>&gt;</a:t>
            </a:r>
          </a:p>
          <a:p>
            <a:pPr>
              <a:buNone/>
            </a:pPr>
            <a:r>
              <a:rPr lang="en-US" sz="1400" b="1" dirty="0" smtClean="0">
                <a:latin typeface="Courier New"/>
                <a:cs typeface="Courier New"/>
              </a:rPr>
              <a:t>#include &lt;</a:t>
            </a:r>
            <a:r>
              <a:rPr lang="en-US" sz="1400" b="1" dirty="0" err="1" smtClean="0">
                <a:latin typeface="Courier New"/>
                <a:cs typeface="Courier New"/>
              </a:rPr>
              <a:t>math.h</a:t>
            </a:r>
            <a:r>
              <a:rPr lang="en-US" sz="1400" b="1" dirty="0" smtClean="0">
                <a:latin typeface="Courier New"/>
                <a:cs typeface="Courier New"/>
              </a:rPr>
              <a:t>&gt;</a:t>
            </a:r>
          </a:p>
          <a:p>
            <a:pPr>
              <a:buNone/>
            </a:pPr>
            <a:endParaRPr lang="en-US" sz="1400" b="1" dirty="0" smtClean="0">
              <a:latin typeface="Courier New"/>
              <a:cs typeface="Courier New"/>
            </a:endParaRPr>
          </a:p>
          <a:p>
            <a:pPr>
              <a:buNone/>
            </a:pPr>
            <a:r>
              <a:rPr lang="en-US" sz="1400" b="1" dirty="0" smtClean="0">
                <a:latin typeface="Courier New"/>
                <a:cs typeface="Courier New"/>
              </a:rPr>
              <a:t>int </a:t>
            </a:r>
            <a:r>
              <a:rPr lang="en-US" sz="1400" b="1" dirty="0" err="1" smtClean="0">
                <a:latin typeface="Courier New"/>
                <a:cs typeface="Courier New"/>
              </a:rPr>
              <a:t>main(void</a:t>
            </a:r>
            <a:r>
              <a:rPr lang="en-US" sz="1400" b="1" dirty="0" smtClean="0">
                <a:latin typeface="Courier New"/>
                <a:cs typeface="Courier New"/>
              </a:rPr>
              <a:t>)</a:t>
            </a:r>
          </a:p>
          <a:p>
            <a:pPr>
              <a:buNone/>
            </a:pPr>
            <a:r>
              <a:rPr lang="en-US" sz="1400" b="1" dirty="0" smtClean="0">
                <a:latin typeface="Courier New"/>
                <a:cs typeface="Courier New"/>
              </a:rPr>
              <a:t>{</a:t>
            </a:r>
          </a:p>
          <a:p>
            <a:pPr>
              <a:buNone/>
            </a:pPr>
            <a:r>
              <a:rPr lang="en-US" sz="1400" b="1" dirty="0" smtClean="0">
                <a:latin typeface="Courier New"/>
                <a:cs typeface="Courier New"/>
              </a:rPr>
              <a:t>    </a:t>
            </a:r>
            <a:r>
              <a:rPr lang="en-US" sz="1400" b="1" dirty="0" err="1" smtClean="0">
                <a:latin typeface="Courier New"/>
                <a:cs typeface="Courier New"/>
              </a:rPr>
              <a:t>int</a:t>
            </a:r>
            <a:r>
              <a:rPr lang="en-US" sz="1400" b="1" dirty="0" smtClean="0">
                <a:latin typeface="Courier New"/>
                <a:cs typeface="Courier New"/>
              </a:rPr>
              <a:t>    </a:t>
            </a:r>
            <a:r>
              <a:rPr lang="en-US" sz="1400" b="1" dirty="0" err="1" smtClean="0">
                <a:latin typeface="Courier New"/>
                <a:cs typeface="Courier New"/>
              </a:rPr>
              <a:t>angle_degree</a:t>
            </a:r>
            <a:r>
              <a:rPr lang="en-US" sz="1400" b="1" dirty="0" smtClean="0">
                <a:latin typeface="Courier New"/>
                <a:cs typeface="Courier New"/>
              </a:rPr>
              <a:t>;</a:t>
            </a:r>
          </a:p>
          <a:p>
            <a:pPr>
              <a:buNone/>
            </a:pPr>
            <a:r>
              <a:rPr lang="en-US" sz="1400" b="1" dirty="0" smtClean="0">
                <a:latin typeface="Courier New"/>
                <a:cs typeface="Courier New"/>
              </a:rPr>
              <a:t>    double </a:t>
            </a:r>
            <a:r>
              <a:rPr lang="en-US" sz="1400" b="1" dirty="0" err="1" smtClean="0">
                <a:latin typeface="Courier New"/>
                <a:cs typeface="Courier New"/>
              </a:rPr>
              <a:t>angle_radian</a:t>
            </a:r>
            <a:r>
              <a:rPr lang="en-US" sz="1400" b="1" dirty="0" smtClean="0">
                <a:latin typeface="Courier New"/>
                <a:cs typeface="Courier New"/>
              </a:rPr>
              <a:t>, pi, value;</a:t>
            </a:r>
          </a:p>
          <a:p>
            <a:pPr>
              <a:buNone/>
            </a:pPr>
            <a:r>
              <a:rPr lang="en-US" sz="1400" b="1" dirty="0" smtClean="0">
                <a:latin typeface="Courier New"/>
                <a:cs typeface="Courier New"/>
              </a:rPr>
              <a:t>    /* Print a header */</a:t>
            </a:r>
          </a:p>
          <a:p>
            <a:pPr>
              <a:buNone/>
            </a:pPr>
            <a:r>
              <a:rPr lang="en-US" sz="1400" b="1" dirty="0" smtClean="0">
                <a:latin typeface="Courier New"/>
                <a:cs typeface="Courier New"/>
              </a:rPr>
              <a:t>    </a:t>
            </a:r>
            <a:r>
              <a:rPr lang="en-US" sz="1400" b="1" dirty="0" err="1" smtClean="0">
                <a:latin typeface="Courier New"/>
                <a:cs typeface="Courier New"/>
              </a:rPr>
              <a:t>printf("\nCompute</a:t>
            </a:r>
            <a:r>
              <a:rPr lang="en-US" sz="1400" b="1" dirty="0" smtClean="0">
                <a:latin typeface="Courier New"/>
                <a:cs typeface="Courier New"/>
              </a:rPr>
              <a:t> a table of the sine function\</a:t>
            </a:r>
            <a:r>
              <a:rPr lang="en-US" sz="1400" b="1" dirty="0" err="1" smtClean="0">
                <a:latin typeface="Courier New"/>
                <a:cs typeface="Courier New"/>
              </a:rPr>
              <a:t>n\n</a:t>
            </a:r>
            <a:r>
              <a:rPr lang="en-US" sz="1400" b="1" dirty="0" smtClean="0">
                <a:latin typeface="Courier New"/>
                <a:cs typeface="Courier New"/>
              </a:rPr>
              <a:t>");</a:t>
            </a:r>
          </a:p>
          <a:p>
            <a:pPr>
              <a:buNone/>
            </a:pPr>
            <a:r>
              <a:rPr lang="en-US" sz="1400" b="1" dirty="0" smtClean="0">
                <a:latin typeface="Courier New"/>
                <a:cs typeface="Courier New"/>
              </a:rPr>
              <a:t> </a:t>
            </a:r>
          </a:p>
          <a:p>
            <a:pPr>
              <a:buNone/>
            </a:pPr>
            <a:r>
              <a:rPr lang="en-US" sz="1400" b="1" dirty="0" smtClean="0">
                <a:latin typeface="Courier New"/>
                <a:cs typeface="Courier New"/>
              </a:rPr>
              <a:t>    /* obtain pi once for all       */</a:t>
            </a:r>
          </a:p>
          <a:p>
            <a:pPr>
              <a:buNone/>
            </a:pPr>
            <a:r>
              <a:rPr lang="en-US" sz="1400" b="1" dirty="0" smtClean="0">
                <a:latin typeface="Courier New"/>
                <a:cs typeface="Courier New"/>
              </a:rPr>
              <a:t>    /* or just use pi = M_PI, where */</a:t>
            </a:r>
          </a:p>
          <a:p>
            <a:pPr>
              <a:buNone/>
            </a:pPr>
            <a:r>
              <a:rPr lang="en-US" sz="1400" b="1" dirty="0" smtClean="0">
                <a:latin typeface="Courier New"/>
                <a:cs typeface="Courier New"/>
              </a:rPr>
              <a:t>    /* M_PI is defined in </a:t>
            </a:r>
            <a:r>
              <a:rPr lang="en-US" sz="1400" b="1" dirty="0" err="1" smtClean="0">
                <a:latin typeface="Courier New"/>
                <a:cs typeface="Courier New"/>
              </a:rPr>
              <a:t>math.h</a:t>
            </a:r>
            <a:r>
              <a:rPr lang="en-US" sz="1400" b="1" dirty="0" smtClean="0">
                <a:latin typeface="Courier New"/>
                <a:cs typeface="Courier New"/>
              </a:rPr>
              <a:t>    */</a:t>
            </a:r>
          </a:p>
          <a:p>
            <a:pPr>
              <a:buNone/>
            </a:pPr>
            <a:r>
              <a:rPr lang="en-US" sz="1400" b="1" dirty="0" smtClean="0">
                <a:latin typeface="Courier New"/>
                <a:cs typeface="Courier New"/>
              </a:rPr>
              <a:t>    pi = 4.0*atan(1.0);</a:t>
            </a:r>
          </a:p>
          <a:p>
            <a:pPr>
              <a:buNone/>
            </a:pPr>
            <a:r>
              <a:rPr lang="en-US" sz="1400" b="1" dirty="0" smtClean="0">
                <a:latin typeface="Courier New"/>
                <a:cs typeface="Courier New"/>
              </a:rPr>
              <a:t>    </a:t>
            </a:r>
            <a:r>
              <a:rPr lang="en-US" sz="1400" b="1" dirty="0" err="1" smtClean="0">
                <a:latin typeface="Courier New"/>
                <a:cs typeface="Courier New"/>
              </a:rPr>
              <a:t>printf("Value</a:t>
            </a:r>
            <a:r>
              <a:rPr lang="en-US" sz="1400" b="1" dirty="0" smtClean="0">
                <a:latin typeface="Courier New"/>
                <a:cs typeface="Courier New"/>
              </a:rPr>
              <a:t> of PI = %</a:t>
            </a:r>
            <a:r>
              <a:rPr lang="en-US" sz="1400" b="1" dirty="0" err="1" smtClean="0">
                <a:latin typeface="Courier New"/>
                <a:cs typeface="Courier New"/>
              </a:rPr>
              <a:t>f</a:t>
            </a:r>
            <a:r>
              <a:rPr lang="en-US" sz="1400" b="1" dirty="0" smtClean="0">
                <a:latin typeface="Courier New"/>
                <a:cs typeface="Courier New"/>
              </a:rPr>
              <a:t> \</a:t>
            </a:r>
            <a:r>
              <a:rPr lang="en-US" sz="1400" b="1" dirty="0" err="1" smtClean="0">
                <a:latin typeface="Courier New"/>
                <a:cs typeface="Courier New"/>
              </a:rPr>
              <a:t>n\n</a:t>
            </a:r>
            <a:r>
              <a:rPr lang="en-US" sz="1400" b="1" dirty="0" smtClean="0">
                <a:latin typeface="Courier New"/>
                <a:cs typeface="Courier New"/>
              </a:rPr>
              <a:t>", </a:t>
            </a:r>
            <a:br>
              <a:rPr lang="en-US" sz="1400" b="1" dirty="0" smtClean="0">
                <a:latin typeface="Courier New"/>
                <a:cs typeface="Courier New"/>
              </a:rPr>
            </a:br>
            <a:r>
              <a:rPr lang="en-US" sz="1400" b="1" dirty="0" smtClean="0">
                <a:latin typeface="Courier New"/>
                <a:cs typeface="Courier New"/>
              </a:rPr>
              <a:t>pi);</a:t>
            </a:r>
          </a:p>
        </p:txBody>
      </p:sp>
      <p:sp>
        <p:nvSpPr>
          <p:cNvPr id="10" name="Content Placeholder 9"/>
          <p:cNvSpPr>
            <a:spLocks noGrp="1"/>
          </p:cNvSpPr>
          <p:nvPr>
            <p:ph sz="half" idx="2"/>
          </p:nvPr>
        </p:nvSpPr>
        <p:spPr>
          <a:xfrm>
            <a:off x="4321281" y="1600200"/>
            <a:ext cx="5188634" cy="4525963"/>
          </a:xfrm>
        </p:spPr>
        <p:txBody>
          <a:bodyPr>
            <a:normAutofit/>
          </a:bodyPr>
          <a:lstStyle/>
          <a:p>
            <a:pPr>
              <a:buNone/>
            </a:pPr>
            <a:r>
              <a:rPr lang="en-US" sz="1400" b="1" dirty="0" smtClean="0">
                <a:latin typeface="Courier New"/>
                <a:cs typeface="Courier New"/>
              </a:rPr>
              <a:t> </a:t>
            </a:r>
            <a:r>
              <a:rPr lang="en-US" sz="1400" b="1" dirty="0" err="1" smtClean="0">
                <a:latin typeface="Courier New"/>
                <a:cs typeface="Courier New"/>
              </a:rPr>
              <a:t>printf("angle</a:t>
            </a:r>
            <a:r>
              <a:rPr lang="en-US" sz="1400" b="1" dirty="0" smtClean="0">
                <a:latin typeface="Courier New"/>
                <a:cs typeface="Courier New"/>
              </a:rPr>
              <a:t>     Sine \</a:t>
            </a:r>
            <a:r>
              <a:rPr lang="en-US" sz="1400" b="1" dirty="0" err="1" smtClean="0">
                <a:latin typeface="Courier New"/>
                <a:cs typeface="Courier New"/>
              </a:rPr>
              <a:t>n</a:t>
            </a:r>
            <a:r>
              <a:rPr lang="en-US" sz="1400" b="1" dirty="0" smtClean="0">
                <a:latin typeface="Courier New"/>
                <a:cs typeface="Courier New"/>
              </a:rPr>
              <a:t>");</a:t>
            </a:r>
          </a:p>
          <a:p>
            <a:pPr>
              <a:buNone/>
            </a:pPr>
            <a:endParaRPr lang="en-US" sz="1400" b="1" dirty="0" smtClean="0">
              <a:latin typeface="Courier New"/>
              <a:cs typeface="Courier New"/>
            </a:endParaRPr>
          </a:p>
          <a:p>
            <a:pPr>
              <a:buNone/>
            </a:pPr>
            <a:r>
              <a:rPr lang="en-US" sz="1400" b="1" dirty="0" smtClean="0">
                <a:latin typeface="Courier New"/>
                <a:cs typeface="Courier New"/>
              </a:rPr>
              <a:t> </a:t>
            </a:r>
            <a:r>
              <a:rPr lang="en-US" sz="1400" b="1" dirty="0" err="1" smtClean="0">
                <a:latin typeface="Courier New"/>
                <a:cs typeface="Courier New"/>
              </a:rPr>
              <a:t>angle_degree</a:t>
            </a:r>
            <a:r>
              <a:rPr lang="en-US" sz="1400" b="1" dirty="0" smtClean="0">
                <a:latin typeface="Courier New"/>
                <a:cs typeface="Courier New"/>
              </a:rPr>
              <a:t> = 0;	</a:t>
            </a:r>
          </a:p>
          <a:p>
            <a:pPr>
              <a:buNone/>
            </a:pPr>
            <a:r>
              <a:rPr lang="en-US" sz="1400" b="1" dirty="0" smtClean="0">
                <a:latin typeface="Courier New"/>
                <a:cs typeface="Courier New"/>
              </a:rPr>
              <a:t> /* initial angle value */</a:t>
            </a:r>
          </a:p>
          <a:p>
            <a:pPr>
              <a:buNone/>
            </a:pPr>
            <a:r>
              <a:rPr lang="en-US" sz="1400" b="1" dirty="0" smtClean="0">
                <a:latin typeface="Courier New"/>
                <a:cs typeface="Courier New"/>
              </a:rPr>
              <a:t> /* scan over angle     */</a:t>
            </a:r>
          </a:p>
          <a:p>
            <a:pPr>
              <a:buNone/>
            </a:pPr>
            <a:r>
              <a:rPr lang="en-US" sz="1400" b="1" dirty="0" smtClean="0">
                <a:latin typeface="Courier New"/>
                <a:cs typeface="Courier New"/>
              </a:rPr>
              <a:t> while (</a:t>
            </a:r>
            <a:r>
              <a:rPr lang="en-US" sz="1400" b="1" dirty="0" err="1" smtClean="0">
                <a:latin typeface="Courier New"/>
                <a:cs typeface="Courier New"/>
              </a:rPr>
              <a:t>angle_degree</a:t>
            </a:r>
            <a:r>
              <a:rPr lang="en-US" sz="1400" b="1" dirty="0" smtClean="0">
                <a:latin typeface="Courier New"/>
                <a:cs typeface="Courier New"/>
              </a:rPr>
              <a:t> &lt;= 360)	</a:t>
            </a:r>
          </a:p>
          <a:p>
            <a:pPr>
              <a:buNone/>
            </a:pPr>
            <a:r>
              <a:rPr lang="en-US" sz="1400" b="1" dirty="0" smtClean="0">
                <a:latin typeface="Courier New"/>
                <a:cs typeface="Courier New"/>
              </a:rPr>
              <a:t> /* loop until </a:t>
            </a:r>
            <a:r>
              <a:rPr lang="en-US" sz="1400" b="1" dirty="0" err="1" smtClean="0">
                <a:latin typeface="Courier New"/>
                <a:cs typeface="Courier New"/>
              </a:rPr>
              <a:t>angle_degree</a:t>
            </a:r>
            <a:r>
              <a:rPr lang="en-US" sz="1400" b="1" dirty="0" smtClean="0">
                <a:latin typeface="Courier New"/>
                <a:cs typeface="Courier New"/>
              </a:rPr>
              <a:t> &gt; 360 */</a:t>
            </a:r>
          </a:p>
          <a:p>
            <a:pPr>
              <a:buNone/>
            </a:pPr>
            <a:r>
              <a:rPr lang="en-US" sz="1400" b="1" dirty="0" smtClean="0">
                <a:latin typeface="Courier New"/>
                <a:cs typeface="Courier New"/>
              </a:rPr>
              <a:t>    {</a:t>
            </a:r>
          </a:p>
          <a:p>
            <a:pPr>
              <a:buNone/>
            </a:pPr>
            <a:r>
              <a:rPr lang="en-US" sz="1400" b="1" dirty="0" smtClean="0">
                <a:latin typeface="Courier New"/>
                <a:cs typeface="Courier New"/>
              </a:rPr>
              <a:t>       </a:t>
            </a:r>
            <a:r>
              <a:rPr lang="en-US" sz="1400" b="1" dirty="0" err="1" smtClean="0">
                <a:latin typeface="Courier New"/>
                <a:cs typeface="Courier New"/>
              </a:rPr>
              <a:t>angle_radian</a:t>
            </a:r>
            <a:r>
              <a:rPr lang="en-US" sz="1400" b="1" dirty="0" smtClean="0">
                <a:latin typeface="Courier New"/>
                <a:cs typeface="Courier New"/>
              </a:rPr>
              <a:t> = pi*angle_degree/180.0;</a:t>
            </a:r>
          </a:p>
          <a:p>
            <a:pPr>
              <a:buNone/>
            </a:pPr>
            <a:r>
              <a:rPr lang="en-US" sz="1400" b="1" dirty="0" smtClean="0">
                <a:latin typeface="Courier New"/>
                <a:cs typeface="Courier New"/>
              </a:rPr>
              <a:t>       value = </a:t>
            </a:r>
            <a:r>
              <a:rPr lang="en-US" sz="1400" b="1" dirty="0" err="1" smtClean="0">
                <a:latin typeface="Courier New"/>
                <a:cs typeface="Courier New"/>
              </a:rPr>
              <a:t>sin(angle_radian</a:t>
            </a:r>
            <a:r>
              <a:rPr lang="en-US" sz="1400" b="1" dirty="0" smtClean="0">
                <a:latin typeface="Courier New"/>
                <a:cs typeface="Courier New"/>
              </a:rPr>
              <a:t>);</a:t>
            </a:r>
          </a:p>
          <a:p>
            <a:pPr>
              <a:buNone/>
            </a:pPr>
            <a:r>
              <a:rPr lang="en-US" sz="1400" b="1" dirty="0" smtClean="0">
                <a:latin typeface="Courier New"/>
                <a:cs typeface="Courier New"/>
              </a:rPr>
              <a:t>       </a:t>
            </a:r>
            <a:r>
              <a:rPr lang="en-US" sz="1400" b="1" dirty="0" err="1" smtClean="0">
                <a:latin typeface="Courier New"/>
                <a:cs typeface="Courier New"/>
              </a:rPr>
              <a:t>printf</a:t>
            </a:r>
            <a:r>
              <a:rPr lang="en-US" sz="1400" b="1" dirty="0" smtClean="0">
                <a:latin typeface="Courier New"/>
                <a:cs typeface="Courier New"/>
              </a:rPr>
              <a:t> (" %3d      %</a:t>
            </a:r>
            <a:r>
              <a:rPr lang="en-US" sz="1400" b="1" dirty="0" err="1" smtClean="0">
                <a:latin typeface="Courier New"/>
                <a:cs typeface="Courier New"/>
              </a:rPr>
              <a:t>f</a:t>
            </a:r>
            <a:r>
              <a:rPr lang="en-US" sz="1400" b="1" dirty="0" smtClean="0">
                <a:latin typeface="Courier New"/>
                <a:cs typeface="Courier New"/>
              </a:rPr>
              <a:t> \</a:t>
            </a:r>
            <a:r>
              <a:rPr lang="en-US" sz="1400" b="1" dirty="0" err="1" smtClean="0">
                <a:latin typeface="Courier New"/>
                <a:cs typeface="Courier New"/>
              </a:rPr>
              <a:t>n</a:t>
            </a:r>
            <a:r>
              <a:rPr lang="en-US" sz="1400" b="1" dirty="0" smtClean="0">
                <a:latin typeface="Courier New"/>
                <a:cs typeface="Courier New"/>
              </a:rPr>
              <a:t> ",             </a:t>
            </a:r>
            <a:br>
              <a:rPr lang="en-US" sz="1400" b="1" dirty="0" smtClean="0">
                <a:latin typeface="Courier New"/>
                <a:cs typeface="Courier New"/>
              </a:rPr>
            </a:br>
            <a:r>
              <a:rPr lang="en-US" sz="1400" b="1" dirty="0" smtClean="0">
                <a:latin typeface="Courier New"/>
                <a:cs typeface="Courier New"/>
              </a:rPr>
              <a:t>              </a:t>
            </a:r>
            <a:r>
              <a:rPr lang="en-US" sz="1400" b="1" dirty="0" err="1" smtClean="0">
                <a:latin typeface="Courier New"/>
                <a:cs typeface="Courier New"/>
              </a:rPr>
              <a:t>angle_degree</a:t>
            </a:r>
            <a:r>
              <a:rPr lang="en-US" sz="1400" b="1" dirty="0" smtClean="0">
                <a:latin typeface="Courier New"/>
                <a:cs typeface="Courier New"/>
              </a:rPr>
              <a:t>, value);</a:t>
            </a:r>
          </a:p>
          <a:p>
            <a:pPr>
              <a:buNone/>
            </a:pPr>
            <a:r>
              <a:rPr lang="en-US" sz="1400" b="1" dirty="0" smtClean="0">
                <a:latin typeface="Courier New"/>
                <a:cs typeface="Courier New"/>
              </a:rPr>
              <a:t>       </a:t>
            </a:r>
            <a:r>
              <a:rPr lang="en-US" sz="1400" b="1" dirty="0" err="1" smtClean="0">
                <a:latin typeface="Courier New"/>
                <a:cs typeface="Courier New"/>
              </a:rPr>
              <a:t>angle_degree</a:t>
            </a:r>
            <a:r>
              <a:rPr lang="en-US" sz="1400" b="1" dirty="0" smtClean="0">
                <a:latin typeface="Courier New"/>
                <a:cs typeface="Courier New"/>
              </a:rPr>
              <a:t> = </a:t>
            </a:r>
            <a:r>
              <a:rPr lang="en-US" sz="1400" b="1" dirty="0" err="1" smtClean="0">
                <a:latin typeface="Courier New"/>
                <a:cs typeface="Courier New"/>
              </a:rPr>
              <a:t>angle_degree</a:t>
            </a:r>
            <a:r>
              <a:rPr lang="en-US" sz="1400" b="1" dirty="0" smtClean="0">
                <a:latin typeface="Courier New"/>
                <a:cs typeface="Courier New"/>
              </a:rPr>
              <a:t> + 10; </a:t>
            </a:r>
          </a:p>
          <a:p>
            <a:pPr>
              <a:buNone/>
            </a:pPr>
            <a:r>
              <a:rPr lang="en-US" sz="1400" b="1" dirty="0" smtClean="0">
                <a:latin typeface="Courier New"/>
                <a:cs typeface="Courier New"/>
              </a:rPr>
              <a:t>       /* increment the loop index	 */</a:t>
            </a:r>
          </a:p>
          <a:p>
            <a:pPr>
              <a:buNone/>
            </a:pPr>
            <a:r>
              <a:rPr lang="en-US" sz="1400" b="1" dirty="0" smtClean="0">
                <a:latin typeface="Courier New"/>
                <a:cs typeface="Courier New"/>
              </a:rPr>
              <a:t>    }</a:t>
            </a:r>
          </a:p>
          <a:p>
            <a:pPr>
              <a:buNone/>
            </a:pPr>
            <a:r>
              <a:rPr lang="en-US" sz="1400" b="1" dirty="0" smtClean="0">
                <a:latin typeface="Courier New"/>
                <a:cs typeface="Courier New"/>
              </a:rPr>
              <a:t>}</a:t>
            </a:r>
            <a:endParaRPr lang="en-US" sz="1400" b="1" dirty="0">
              <a:latin typeface="Courier New"/>
              <a:cs typeface="Courier New"/>
            </a:endParaRPr>
          </a:p>
        </p:txBody>
      </p:sp>
      <p:sp>
        <p:nvSpPr>
          <p:cNvPr id="4" name="Date Placeholder 3"/>
          <p:cNvSpPr>
            <a:spLocks noGrp="1"/>
          </p:cNvSpPr>
          <p:nvPr>
            <p:ph type="dt" sz="half" idx="10"/>
          </p:nvPr>
        </p:nvSpPr>
        <p:spPr/>
        <p:txBody>
          <a:bodyPr/>
          <a:lstStyle/>
          <a:p>
            <a:fld id="{1EC6A31D-69F8-D04B-B25C-496BECF9FEB8}" type="datetime1">
              <a:rPr lang="en-US" smtClean="0"/>
              <a:pPr/>
              <a:t>9/5/13</a:t>
            </a:fld>
            <a:endParaRPr lang="en-US"/>
          </a:p>
        </p:txBody>
      </p:sp>
      <p:sp>
        <p:nvSpPr>
          <p:cNvPr id="5" name="Footer Placeholder 4"/>
          <p:cNvSpPr>
            <a:spLocks noGrp="1"/>
          </p:cNvSpPr>
          <p:nvPr>
            <p:ph type="ftr" sz="quarter" idx="11"/>
          </p:nvPr>
        </p:nvSpPr>
        <p:spPr/>
        <p:txBody>
          <a:bodyPr/>
          <a:lstStyle/>
          <a:p>
            <a:r>
              <a:rPr lang="en-US" dirty="0" smtClean="0"/>
              <a:t>Fall 2013 --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38</a:t>
            </a:fld>
            <a:endParaRPr lang="en-US" dirty="0"/>
          </a:p>
        </p:txBody>
      </p:sp>
    </p:spTree>
    <p:extLst>
      <p:ext uri="{BB962C8B-B14F-4D97-AF65-F5344CB8AC3E}">
        <p14:creationId xmlns:p14="http://schemas.microsoft.com/office/powerpoint/2010/main" val="320373547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38118" y="274638"/>
            <a:ext cx="4148681" cy="1143000"/>
          </a:xfrm>
        </p:spPr>
        <p:txBody>
          <a:bodyPr>
            <a:normAutofit fontScale="90000"/>
          </a:bodyPr>
          <a:lstStyle/>
          <a:p>
            <a:r>
              <a:rPr lang="en-US" dirty="0" smtClean="0"/>
              <a:t>Second C Program</a:t>
            </a:r>
            <a:br>
              <a:rPr lang="en-US" dirty="0" smtClean="0"/>
            </a:br>
            <a:r>
              <a:rPr lang="en-US" dirty="0" smtClean="0"/>
              <a:t>Sample Output</a:t>
            </a:r>
            <a:endParaRPr lang="en-US" dirty="0"/>
          </a:p>
        </p:txBody>
      </p:sp>
      <p:sp>
        <p:nvSpPr>
          <p:cNvPr id="13" name="Content Placeholder 12"/>
          <p:cNvSpPr>
            <a:spLocks noGrp="1"/>
          </p:cNvSpPr>
          <p:nvPr>
            <p:ph sz="half" idx="1"/>
          </p:nvPr>
        </p:nvSpPr>
        <p:spPr>
          <a:xfrm>
            <a:off x="457200" y="371750"/>
            <a:ext cx="4038600" cy="5754414"/>
          </a:xfrm>
        </p:spPr>
        <p:txBody>
          <a:bodyPr>
            <a:noAutofit/>
          </a:bodyPr>
          <a:lstStyle/>
          <a:p>
            <a:pPr>
              <a:lnSpc>
                <a:spcPct val="90000"/>
              </a:lnSpc>
              <a:spcBef>
                <a:spcPts val="0"/>
              </a:spcBef>
              <a:buNone/>
            </a:pPr>
            <a:r>
              <a:rPr lang="en-US" sz="1600" b="1" dirty="0" smtClean="0">
                <a:latin typeface="Courier New"/>
                <a:cs typeface="Courier New"/>
              </a:rPr>
              <a:t>Compute a table of the sine function</a:t>
            </a:r>
          </a:p>
          <a:p>
            <a:pPr>
              <a:lnSpc>
                <a:spcPct val="90000"/>
              </a:lnSpc>
              <a:spcBef>
                <a:spcPts val="0"/>
              </a:spcBef>
              <a:buNone/>
            </a:pPr>
            <a:endParaRPr lang="en-US" sz="1600" b="1" dirty="0" smtClean="0">
              <a:latin typeface="Courier New"/>
              <a:cs typeface="Courier New"/>
            </a:endParaRPr>
          </a:p>
          <a:p>
            <a:pPr>
              <a:lnSpc>
                <a:spcPct val="90000"/>
              </a:lnSpc>
              <a:spcBef>
                <a:spcPts val="0"/>
              </a:spcBef>
              <a:buNone/>
            </a:pPr>
            <a:r>
              <a:rPr lang="en-US" sz="1600" b="1" dirty="0" smtClean="0">
                <a:latin typeface="Courier New"/>
                <a:cs typeface="Courier New"/>
              </a:rPr>
              <a:t>Value of PI = 3.141593 </a:t>
            </a:r>
          </a:p>
          <a:p>
            <a:pPr>
              <a:lnSpc>
                <a:spcPct val="90000"/>
              </a:lnSpc>
              <a:spcBef>
                <a:spcPts val="0"/>
              </a:spcBef>
              <a:buNone/>
            </a:pPr>
            <a:endParaRPr lang="en-US" sz="1600" b="1" dirty="0" smtClean="0">
              <a:latin typeface="Courier New"/>
              <a:cs typeface="Courier New"/>
            </a:endParaRPr>
          </a:p>
          <a:p>
            <a:pPr>
              <a:lnSpc>
                <a:spcPct val="90000"/>
              </a:lnSpc>
              <a:spcBef>
                <a:spcPts val="0"/>
              </a:spcBef>
              <a:buNone/>
            </a:pPr>
            <a:r>
              <a:rPr lang="en-US" sz="1600" b="1" dirty="0" smtClean="0">
                <a:latin typeface="Courier New"/>
                <a:cs typeface="Courier New"/>
              </a:rPr>
              <a:t>angle      Sine </a:t>
            </a:r>
          </a:p>
          <a:p>
            <a:pPr>
              <a:lnSpc>
                <a:spcPct val="90000"/>
              </a:lnSpc>
              <a:spcBef>
                <a:spcPts val="0"/>
              </a:spcBef>
              <a:buNone/>
            </a:pPr>
            <a:r>
              <a:rPr lang="en-US" sz="1600" b="1" dirty="0" smtClean="0">
                <a:latin typeface="Courier New"/>
                <a:cs typeface="Courier New"/>
              </a:rPr>
              <a:t>   0     0.000000 </a:t>
            </a:r>
          </a:p>
          <a:p>
            <a:pPr>
              <a:lnSpc>
                <a:spcPct val="90000"/>
              </a:lnSpc>
              <a:spcBef>
                <a:spcPts val="0"/>
              </a:spcBef>
              <a:buNone/>
            </a:pPr>
            <a:r>
              <a:rPr lang="en-US" sz="1600" b="1" dirty="0" smtClean="0">
                <a:latin typeface="Courier New"/>
                <a:cs typeface="Courier New"/>
              </a:rPr>
              <a:t>  10     0.173648 </a:t>
            </a:r>
          </a:p>
          <a:p>
            <a:pPr>
              <a:lnSpc>
                <a:spcPct val="90000"/>
              </a:lnSpc>
              <a:spcBef>
                <a:spcPts val="0"/>
              </a:spcBef>
              <a:buNone/>
            </a:pPr>
            <a:r>
              <a:rPr lang="en-US" sz="1600" b="1" dirty="0" smtClean="0">
                <a:latin typeface="Courier New"/>
                <a:cs typeface="Courier New"/>
              </a:rPr>
              <a:t>  20     0.342020 </a:t>
            </a:r>
          </a:p>
          <a:p>
            <a:pPr>
              <a:lnSpc>
                <a:spcPct val="90000"/>
              </a:lnSpc>
              <a:spcBef>
                <a:spcPts val="0"/>
              </a:spcBef>
              <a:buNone/>
            </a:pPr>
            <a:r>
              <a:rPr lang="en-US" sz="1600" b="1" dirty="0" smtClean="0">
                <a:latin typeface="Courier New"/>
                <a:cs typeface="Courier New"/>
              </a:rPr>
              <a:t>  30     0.500000 </a:t>
            </a:r>
          </a:p>
          <a:p>
            <a:pPr>
              <a:lnSpc>
                <a:spcPct val="90000"/>
              </a:lnSpc>
              <a:spcBef>
                <a:spcPts val="0"/>
              </a:spcBef>
              <a:buNone/>
            </a:pPr>
            <a:r>
              <a:rPr lang="en-US" sz="1600" b="1" dirty="0" smtClean="0">
                <a:latin typeface="Courier New"/>
                <a:cs typeface="Courier New"/>
              </a:rPr>
              <a:t>  40     0.642788 </a:t>
            </a:r>
          </a:p>
          <a:p>
            <a:pPr>
              <a:lnSpc>
                <a:spcPct val="90000"/>
              </a:lnSpc>
              <a:spcBef>
                <a:spcPts val="0"/>
              </a:spcBef>
              <a:buNone/>
            </a:pPr>
            <a:r>
              <a:rPr lang="en-US" sz="1600" b="1" dirty="0" smtClean="0">
                <a:latin typeface="Courier New"/>
                <a:cs typeface="Courier New"/>
              </a:rPr>
              <a:t>  50     0.766044 </a:t>
            </a:r>
          </a:p>
          <a:p>
            <a:pPr>
              <a:lnSpc>
                <a:spcPct val="90000"/>
              </a:lnSpc>
              <a:spcBef>
                <a:spcPts val="0"/>
              </a:spcBef>
              <a:buNone/>
            </a:pPr>
            <a:r>
              <a:rPr lang="en-US" sz="1600" b="1" dirty="0" smtClean="0">
                <a:latin typeface="Courier New"/>
                <a:cs typeface="Courier New"/>
              </a:rPr>
              <a:t>  60     0.866025 </a:t>
            </a:r>
          </a:p>
          <a:p>
            <a:pPr>
              <a:lnSpc>
                <a:spcPct val="90000"/>
              </a:lnSpc>
              <a:spcBef>
                <a:spcPts val="0"/>
              </a:spcBef>
              <a:buNone/>
            </a:pPr>
            <a:r>
              <a:rPr lang="en-US" sz="1600" b="1" dirty="0" smtClean="0">
                <a:latin typeface="Courier New"/>
                <a:cs typeface="Courier New"/>
              </a:rPr>
              <a:t>  70     0.939693 </a:t>
            </a:r>
          </a:p>
          <a:p>
            <a:pPr>
              <a:lnSpc>
                <a:spcPct val="90000"/>
              </a:lnSpc>
              <a:spcBef>
                <a:spcPts val="0"/>
              </a:spcBef>
              <a:buNone/>
            </a:pPr>
            <a:r>
              <a:rPr lang="en-US" sz="1600" b="1" dirty="0" smtClean="0">
                <a:latin typeface="Courier New"/>
                <a:cs typeface="Courier New"/>
              </a:rPr>
              <a:t>  80     0.984808 </a:t>
            </a:r>
          </a:p>
          <a:p>
            <a:pPr>
              <a:lnSpc>
                <a:spcPct val="90000"/>
              </a:lnSpc>
              <a:spcBef>
                <a:spcPts val="0"/>
              </a:spcBef>
              <a:buNone/>
            </a:pPr>
            <a:r>
              <a:rPr lang="en-US" sz="1600" b="1" dirty="0" smtClean="0">
                <a:latin typeface="Courier New"/>
                <a:cs typeface="Courier New"/>
              </a:rPr>
              <a:t>  90     1.000000 </a:t>
            </a:r>
          </a:p>
          <a:p>
            <a:pPr>
              <a:lnSpc>
                <a:spcPct val="90000"/>
              </a:lnSpc>
              <a:spcBef>
                <a:spcPts val="0"/>
              </a:spcBef>
              <a:buNone/>
            </a:pPr>
            <a:r>
              <a:rPr lang="en-US" sz="1600" b="1" dirty="0" smtClean="0">
                <a:latin typeface="Courier New"/>
                <a:cs typeface="Courier New"/>
              </a:rPr>
              <a:t> 100     0.984808 </a:t>
            </a:r>
          </a:p>
          <a:p>
            <a:pPr>
              <a:lnSpc>
                <a:spcPct val="90000"/>
              </a:lnSpc>
              <a:spcBef>
                <a:spcPts val="0"/>
              </a:spcBef>
              <a:buNone/>
            </a:pPr>
            <a:r>
              <a:rPr lang="en-US" sz="1600" b="1" dirty="0" smtClean="0">
                <a:latin typeface="Courier New"/>
                <a:cs typeface="Courier New"/>
              </a:rPr>
              <a:t> 110     0.939693 </a:t>
            </a:r>
          </a:p>
          <a:p>
            <a:pPr>
              <a:lnSpc>
                <a:spcPct val="90000"/>
              </a:lnSpc>
              <a:spcBef>
                <a:spcPts val="0"/>
              </a:spcBef>
              <a:buNone/>
            </a:pPr>
            <a:r>
              <a:rPr lang="en-US" sz="1600" b="1" dirty="0" smtClean="0">
                <a:latin typeface="Courier New"/>
                <a:cs typeface="Courier New"/>
              </a:rPr>
              <a:t> 120     0.866025 </a:t>
            </a:r>
          </a:p>
          <a:p>
            <a:pPr>
              <a:lnSpc>
                <a:spcPct val="90000"/>
              </a:lnSpc>
              <a:spcBef>
                <a:spcPts val="0"/>
              </a:spcBef>
              <a:buNone/>
            </a:pPr>
            <a:r>
              <a:rPr lang="en-US" sz="1600" b="1" dirty="0" smtClean="0">
                <a:latin typeface="Courier New"/>
                <a:cs typeface="Courier New"/>
              </a:rPr>
              <a:t> 130     0.766044 </a:t>
            </a:r>
          </a:p>
          <a:p>
            <a:pPr>
              <a:lnSpc>
                <a:spcPct val="90000"/>
              </a:lnSpc>
              <a:spcBef>
                <a:spcPts val="0"/>
              </a:spcBef>
              <a:buNone/>
            </a:pPr>
            <a:r>
              <a:rPr lang="en-US" sz="1600" b="1" dirty="0" smtClean="0">
                <a:latin typeface="Courier New"/>
                <a:cs typeface="Courier New"/>
              </a:rPr>
              <a:t> 140     0.642788 </a:t>
            </a:r>
          </a:p>
          <a:p>
            <a:pPr>
              <a:lnSpc>
                <a:spcPct val="90000"/>
              </a:lnSpc>
              <a:spcBef>
                <a:spcPts val="0"/>
              </a:spcBef>
              <a:buNone/>
            </a:pPr>
            <a:r>
              <a:rPr lang="en-US" sz="1600" b="1" dirty="0" smtClean="0">
                <a:latin typeface="Courier New"/>
                <a:cs typeface="Courier New"/>
              </a:rPr>
              <a:t> 150     0.500000 </a:t>
            </a:r>
          </a:p>
          <a:p>
            <a:pPr>
              <a:lnSpc>
                <a:spcPct val="90000"/>
              </a:lnSpc>
              <a:spcBef>
                <a:spcPts val="0"/>
              </a:spcBef>
              <a:buNone/>
            </a:pPr>
            <a:r>
              <a:rPr lang="en-US" sz="1600" b="1" dirty="0" smtClean="0">
                <a:latin typeface="Courier New"/>
                <a:cs typeface="Courier New"/>
              </a:rPr>
              <a:t> 160     0.342020 </a:t>
            </a:r>
          </a:p>
          <a:p>
            <a:pPr>
              <a:lnSpc>
                <a:spcPct val="90000"/>
              </a:lnSpc>
              <a:spcBef>
                <a:spcPts val="0"/>
              </a:spcBef>
              <a:buNone/>
            </a:pPr>
            <a:r>
              <a:rPr lang="en-US" sz="1600" b="1" dirty="0" smtClean="0">
                <a:latin typeface="Courier New"/>
                <a:cs typeface="Courier New"/>
              </a:rPr>
              <a:t> 170     0.173648 </a:t>
            </a:r>
          </a:p>
          <a:p>
            <a:pPr>
              <a:lnSpc>
                <a:spcPct val="90000"/>
              </a:lnSpc>
              <a:spcBef>
                <a:spcPts val="0"/>
              </a:spcBef>
              <a:buNone/>
            </a:pPr>
            <a:r>
              <a:rPr lang="en-US" sz="1600" b="1" dirty="0" smtClean="0">
                <a:latin typeface="Courier New"/>
                <a:cs typeface="Courier New"/>
              </a:rPr>
              <a:t> 180     0.000000 </a:t>
            </a:r>
          </a:p>
          <a:p>
            <a:pPr>
              <a:lnSpc>
                <a:spcPct val="90000"/>
              </a:lnSpc>
              <a:spcBef>
                <a:spcPts val="0"/>
              </a:spcBef>
              <a:buNone/>
            </a:pPr>
            <a:endParaRPr lang="en-US" sz="1600" b="1" dirty="0" smtClean="0">
              <a:latin typeface="Courier New"/>
              <a:cs typeface="Courier New"/>
            </a:endParaRPr>
          </a:p>
          <a:p>
            <a:pPr>
              <a:lnSpc>
                <a:spcPct val="90000"/>
              </a:lnSpc>
              <a:spcBef>
                <a:spcPts val="0"/>
              </a:spcBef>
              <a:buNone/>
            </a:pPr>
            <a:endParaRPr lang="en-US" sz="1600" b="1" dirty="0">
              <a:latin typeface="Courier New"/>
              <a:cs typeface="Courier New"/>
            </a:endParaRPr>
          </a:p>
        </p:txBody>
      </p:sp>
      <p:sp>
        <p:nvSpPr>
          <p:cNvPr id="14" name="Content Placeholder 13"/>
          <p:cNvSpPr>
            <a:spLocks noGrp="1"/>
          </p:cNvSpPr>
          <p:nvPr>
            <p:ph sz="half" idx="2"/>
          </p:nvPr>
        </p:nvSpPr>
        <p:spPr/>
        <p:txBody>
          <a:bodyPr>
            <a:noAutofit/>
          </a:bodyPr>
          <a:lstStyle/>
          <a:p>
            <a:pPr>
              <a:lnSpc>
                <a:spcPct val="90000"/>
              </a:lnSpc>
              <a:spcBef>
                <a:spcPts val="0"/>
              </a:spcBef>
              <a:buNone/>
            </a:pPr>
            <a:r>
              <a:rPr lang="en-US" sz="1600" b="1" dirty="0" smtClean="0">
                <a:latin typeface="Courier New"/>
                <a:cs typeface="Courier New"/>
              </a:rPr>
              <a:t> </a:t>
            </a:r>
          </a:p>
          <a:p>
            <a:pPr>
              <a:lnSpc>
                <a:spcPct val="90000"/>
              </a:lnSpc>
              <a:spcBef>
                <a:spcPts val="0"/>
              </a:spcBef>
              <a:buNone/>
            </a:pPr>
            <a:r>
              <a:rPr lang="en-US" sz="1600" b="1" dirty="0" smtClean="0">
                <a:latin typeface="Courier New"/>
                <a:cs typeface="Courier New"/>
              </a:rPr>
              <a:t> 190     -0.173648 </a:t>
            </a:r>
          </a:p>
          <a:p>
            <a:pPr>
              <a:lnSpc>
                <a:spcPct val="90000"/>
              </a:lnSpc>
              <a:spcBef>
                <a:spcPts val="0"/>
              </a:spcBef>
              <a:buNone/>
            </a:pPr>
            <a:r>
              <a:rPr lang="en-US" sz="1600" b="1" dirty="0" smtClean="0">
                <a:latin typeface="Courier New"/>
                <a:cs typeface="Courier New"/>
              </a:rPr>
              <a:t> 200     -0.342020 </a:t>
            </a:r>
          </a:p>
          <a:p>
            <a:pPr>
              <a:lnSpc>
                <a:spcPct val="90000"/>
              </a:lnSpc>
              <a:spcBef>
                <a:spcPts val="0"/>
              </a:spcBef>
              <a:buNone/>
            </a:pPr>
            <a:r>
              <a:rPr lang="en-US" sz="1600" b="1" dirty="0" smtClean="0">
                <a:latin typeface="Courier New"/>
                <a:cs typeface="Courier New"/>
              </a:rPr>
              <a:t> 210     -0.500000 </a:t>
            </a:r>
          </a:p>
          <a:p>
            <a:pPr>
              <a:lnSpc>
                <a:spcPct val="90000"/>
              </a:lnSpc>
              <a:spcBef>
                <a:spcPts val="0"/>
              </a:spcBef>
              <a:buNone/>
            </a:pPr>
            <a:r>
              <a:rPr lang="en-US" sz="1600" b="1" dirty="0" smtClean="0">
                <a:latin typeface="Courier New"/>
                <a:cs typeface="Courier New"/>
              </a:rPr>
              <a:t> 220     -0.642788 </a:t>
            </a:r>
          </a:p>
          <a:p>
            <a:pPr>
              <a:lnSpc>
                <a:spcPct val="90000"/>
              </a:lnSpc>
              <a:spcBef>
                <a:spcPts val="0"/>
              </a:spcBef>
              <a:buNone/>
            </a:pPr>
            <a:r>
              <a:rPr lang="en-US" sz="1600" b="1" dirty="0" smtClean="0">
                <a:latin typeface="Courier New"/>
                <a:cs typeface="Courier New"/>
              </a:rPr>
              <a:t> 230     -0.766044 </a:t>
            </a:r>
          </a:p>
          <a:p>
            <a:pPr>
              <a:lnSpc>
                <a:spcPct val="90000"/>
              </a:lnSpc>
              <a:spcBef>
                <a:spcPts val="0"/>
              </a:spcBef>
              <a:buNone/>
            </a:pPr>
            <a:r>
              <a:rPr lang="en-US" sz="1600" b="1" dirty="0" smtClean="0">
                <a:latin typeface="Courier New"/>
                <a:cs typeface="Courier New"/>
              </a:rPr>
              <a:t> 240     -0.866025 </a:t>
            </a:r>
          </a:p>
          <a:p>
            <a:pPr>
              <a:lnSpc>
                <a:spcPct val="90000"/>
              </a:lnSpc>
              <a:spcBef>
                <a:spcPts val="0"/>
              </a:spcBef>
              <a:buNone/>
            </a:pPr>
            <a:r>
              <a:rPr lang="en-US" sz="1600" b="1" dirty="0" smtClean="0">
                <a:latin typeface="Courier New"/>
                <a:cs typeface="Courier New"/>
              </a:rPr>
              <a:t> 250     -0.939693 </a:t>
            </a:r>
          </a:p>
          <a:p>
            <a:pPr>
              <a:lnSpc>
                <a:spcPct val="90000"/>
              </a:lnSpc>
              <a:spcBef>
                <a:spcPts val="0"/>
              </a:spcBef>
              <a:buNone/>
            </a:pPr>
            <a:r>
              <a:rPr lang="en-US" sz="1600" b="1" dirty="0" smtClean="0">
                <a:latin typeface="Courier New"/>
                <a:cs typeface="Courier New"/>
              </a:rPr>
              <a:t> 260     -0.984808 </a:t>
            </a:r>
          </a:p>
          <a:p>
            <a:pPr>
              <a:lnSpc>
                <a:spcPct val="90000"/>
              </a:lnSpc>
              <a:spcBef>
                <a:spcPts val="0"/>
              </a:spcBef>
              <a:buNone/>
            </a:pPr>
            <a:r>
              <a:rPr lang="en-US" sz="1600" b="1" dirty="0" smtClean="0">
                <a:latin typeface="Courier New"/>
                <a:cs typeface="Courier New"/>
              </a:rPr>
              <a:t> 270     -1.000000 </a:t>
            </a:r>
          </a:p>
          <a:p>
            <a:pPr>
              <a:lnSpc>
                <a:spcPct val="90000"/>
              </a:lnSpc>
              <a:spcBef>
                <a:spcPts val="0"/>
              </a:spcBef>
              <a:buNone/>
            </a:pPr>
            <a:r>
              <a:rPr lang="en-US" sz="1600" b="1" dirty="0" smtClean="0">
                <a:latin typeface="Courier New"/>
                <a:cs typeface="Courier New"/>
              </a:rPr>
              <a:t> 280     -0.984808 </a:t>
            </a:r>
          </a:p>
          <a:p>
            <a:pPr>
              <a:lnSpc>
                <a:spcPct val="90000"/>
              </a:lnSpc>
              <a:spcBef>
                <a:spcPts val="0"/>
              </a:spcBef>
              <a:buNone/>
            </a:pPr>
            <a:r>
              <a:rPr lang="en-US" sz="1600" b="1" dirty="0" smtClean="0">
                <a:latin typeface="Courier New"/>
                <a:cs typeface="Courier New"/>
              </a:rPr>
              <a:t> 290     -0.939693 </a:t>
            </a:r>
          </a:p>
          <a:p>
            <a:pPr>
              <a:lnSpc>
                <a:spcPct val="90000"/>
              </a:lnSpc>
              <a:spcBef>
                <a:spcPts val="0"/>
              </a:spcBef>
              <a:buNone/>
            </a:pPr>
            <a:r>
              <a:rPr lang="en-US" sz="1600" b="1" dirty="0" smtClean="0">
                <a:latin typeface="Courier New"/>
                <a:cs typeface="Courier New"/>
              </a:rPr>
              <a:t> 300     -0.866025 </a:t>
            </a:r>
          </a:p>
          <a:p>
            <a:pPr>
              <a:lnSpc>
                <a:spcPct val="90000"/>
              </a:lnSpc>
              <a:spcBef>
                <a:spcPts val="0"/>
              </a:spcBef>
              <a:buNone/>
            </a:pPr>
            <a:r>
              <a:rPr lang="en-US" sz="1600" b="1" dirty="0" smtClean="0">
                <a:latin typeface="Courier New"/>
                <a:cs typeface="Courier New"/>
              </a:rPr>
              <a:t> 310     -0.766044 </a:t>
            </a:r>
          </a:p>
          <a:p>
            <a:pPr>
              <a:lnSpc>
                <a:spcPct val="90000"/>
              </a:lnSpc>
              <a:spcBef>
                <a:spcPts val="0"/>
              </a:spcBef>
              <a:buNone/>
            </a:pPr>
            <a:r>
              <a:rPr lang="en-US" sz="1600" b="1" dirty="0" smtClean="0">
                <a:latin typeface="Courier New"/>
                <a:cs typeface="Courier New"/>
              </a:rPr>
              <a:t> 320     -0.642788 </a:t>
            </a:r>
          </a:p>
          <a:p>
            <a:pPr>
              <a:lnSpc>
                <a:spcPct val="90000"/>
              </a:lnSpc>
              <a:spcBef>
                <a:spcPts val="0"/>
              </a:spcBef>
              <a:buNone/>
            </a:pPr>
            <a:r>
              <a:rPr lang="en-US" sz="1600" b="1" dirty="0" smtClean="0">
                <a:latin typeface="Courier New"/>
                <a:cs typeface="Courier New"/>
              </a:rPr>
              <a:t> 330     -0.500000 </a:t>
            </a:r>
          </a:p>
          <a:p>
            <a:pPr>
              <a:lnSpc>
                <a:spcPct val="90000"/>
              </a:lnSpc>
              <a:spcBef>
                <a:spcPts val="0"/>
              </a:spcBef>
              <a:buNone/>
            </a:pPr>
            <a:r>
              <a:rPr lang="en-US" sz="1600" b="1" dirty="0" smtClean="0">
                <a:latin typeface="Courier New"/>
                <a:cs typeface="Courier New"/>
              </a:rPr>
              <a:t> 340     -0.342020 </a:t>
            </a:r>
          </a:p>
          <a:p>
            <a:pPr>
              <a:lnSpc>
                <a:spcPct val="90000"/>
              </a:lnSpc>
              <a:spcBef>
                <a:spcPts val="0"/>
              </a:spcBef>
              <a:buNone/>
            </a:pPr>
            <a:r>
              <a:rPr lang="en-US" sz="1600" b="1" dirty="0" smtClean="0">
                <a:latin typeface="Courier New"/>
                <a:cs typeface="Courier New"/>
              </a:rPr>
              <a:t> 350     -0.173648 </a:t>
            </a:r>
          </a:p>
          <a:p>
            <a:pPr>
              <a:lnSpc>
                <a:spcPct val="90000"/>
              </a:lnSpc>
              <a:spcBef>
                <a:spcPts val="0"/>
              </a:spcBef>
              <a:buNone/>
            </a:pPr>
            <a:r>
              <a:rPr lang="en-US" sz="1600" b="1" dirty="0" smtClean="0">
                <a:latin typeface="Courier New"/>
                <a:cs typeface="Courier New"/>
              </a:rPr>
              <a:t> 360     -0.000000 </a:t>
            </a:r>
          </a:p>
          <a:p>
            <a:endParaRPr lang="en-US" sz="1600" b="1" dirty="0"/>
          </a:p>
        </p:txBody>
      </p:sp>
      <p:sp>
        <p:nvSpPr>
          <p:cNvPr id="5" name="Date Placeholder 4"/>
          <p:cNvSpPr>
            <a:spLocks noGrp="1"/>
          </p:cNvSpPr>
          <p:nvPr>
            <p:ph type="dt" sz="half" idx="10"/>
          </p:nvPr>
        </p:nvSpPr>
        <p:spPr/>
        <p:txBody>
          <a:bodyPr/>
          <a:lstStyle/>
          <a:p>
            <a:fld id="{C7B40E0C-D3B5-8142-82BC-A82F134EA3DF}" type="datetime1">
              <a:rPr lang="en-US" smtClean="0"/>
              <a:pPr/>
              <a:t>9/5/13</a:t>
            </a:fld>
            <a:endParaRPr lang="en-US"/>
          </a:p>
        </p:txBody>
      </p:sp>
      <p:sp>
        <p:nvSpPr>
          <p:cNvPr id="6" name="Footer Placeholder 5"/>
          <p:cNvSpPr>
            <a:spLocks noGrp="1"/>
          </p:cNvSpPr>
          <p:nvPr>
            <p:ph type="ftr" sz="quarter" idx="11"/>
          </p:nvPr>
        </p:nvSpPr>
        <p:spPr/>
        <p:txBody>
          <a:bodyPr/>
          <a:lstStyle/>
          <a:p>
            <a:r>
              <a:rPr lang="en-US" dirty="0" smtClean="0"/>
              <a:t>Fall 2013 -- Lecture #3</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39</a:t>
            </a:fld>
            <a:endParaRPr lang="en-US"/>
          </a:p>
        </p:txBody>
      </p:sp>
    </p:spTree>
    <p:extLst>
      <p:ext uri="{BB962C8B-B14F-4D97-AF65-F5344CB8AC3E}">
        <p14:creationId xmlns:p14="http://schemas.microsoft.com/office/powerpoint/2010/main" val="136595156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loud Callout 45"/>
          <p:cNvSpPr/>
          <p:nvPr/>
        </p:nvSpPr>
        <p:spPr>
          <a:xfrm>
            <a:off x="6502401" y="1574800"/>
            <a:ext cx="2336800" cy="1134535"/>
          </a:xfrm>
          <a:prstGeom prst="cloudCallout">
            <a:avLst>
              <a:gd name="adj1" fmla="val -15748"/>
              <a:gd name="adj2" fmla="val 31514"/>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Internet</a:t>
            </a:r>
            <a:endParaRPr lang="en-US" sz="2400" dirty="0"/>
          </a:p>
        </p:txBody>
      </p:sp>
      <p:sp>
        <p:nvSpPr>
          <p:cNvPr id="2" name="Title 1"/>
          <p:cNvSpPr>
            <a:spLocks noGrp="1"/>
          </p:cNvSpPr>
          <p:nvPr>
            <p:ph type="title"/>
          </p:nvPr>
        </p:nvSpPr>
        <p:spPr/>
        <p:txBody>
          <a:bodyPr>
            <a:normAutofit fontScale="90000"/>
          </a:bodyPr>
          <a:lstStyle/>
          <a:p>
            <a:r>
              <a:rPr lang="en-US" dirty="0" smtClean="0"/>
              <a:t>WSC Case Study</a:t>
            </a:r>
            <a:br>
              <a:rPr lang="en-US" dirty="0" smtClean="0"/>
            </a:br>
            <a:r>
              <a:rPr lang="en-US" dirty="0" smtClean="0"/>
              <a:t>Server Provisioning</a:t>
            </a:r>
            <a:endParaRPr lang="en-US" dirty="0"/>
          </a:p>
        </p:txBody>
      </p:sp>
      <p:sp>
        <p:nvSpPr>
          <p:cNvPr id="4" name="Date Placeholder 3"/>
          <p:cNvSpPr>
            <a:spLocks noGrp="1"/>
          </p:cNvSpPr>
          <p:nvPr>
            <p:ph type="dt" sz="half" idx="10"/>
          </p:nvPr>
        </p:nvSpPr>
        <p:spPr/>
        <p:txBody>
          <a:bodyPr/>
          <a:lstStyle/>
          <a:p>
            <a:fld id="{030984BE-E0DC-5C4A-A257-4203A526D677}" type="datetime1">
              <a:rPr lang="en-US" smtClean="0"/>
              <a:pPr/>
              <a:t>9/5/13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a:t>
            </a:fld>
            <a:endParaRPr lang="en-US"/>
          </a:p>
        </p:txBody>
      </p:sp>
      <p:graphicFrame>
        <p:nvGraphicFramePr>
          <p:cNvPr id="13" name="Table 12"/>
          <p:cNvGraphicFramePr>
            <a:graphicFrameLocks noGrp="1"/>
          </p:cNvGraphicFramePr>
          <p:nvPr>
            <p:extLst>
              <p:ext uri="{D42A27DB-BD31-4B8C-83A1-F6EECF244321}">
                <p14:modId xmlns:p14="http://schemas.microsoft.com/office/powerpoint/2010/main" val="3004091774"/>
              </p:ext>
            </p:extLst>
          </p:nvPr>
        </p:nvGraphicFramePr>
        <p:xfrm>
          <a:off x="275879" y="1614754"/>
          <a:ext cx="5645841" cy="4102624"/>
        </p:xfrm>
        <a:graphic>
          <a:graphicData uri="http://schemas.openxmlformats.org/drawingml/2006/table">
            <a:tbl>
              <a:tblPr/>
              <a:tblGrid>
                <a:gridCol w="3545940"/>
                <a:gridCol w="842475"/>
                <a:gridCol w="767030"/>
                <a:gridCol w="490396"/>
              </a:tblGrid>
              <a:tr h="254000">
                <a:tc>
                  <a:txBody>
                    <a:bodyPr/>
                    <a:lstStyle/>
                    <a:p>
                      <a:pPr algn="l" fontAlgn="b"/>
                      <a:r>
                        <a:rPr lang="en-US" sz="1600" b="0" i="0" u="none" strike="noStrike">
                          <a:latin typeface="Verdana"/>
                        </a:rPr>
                        <a:t>WSC Power Capacity</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r" fontAlgn="b"/>
                      <a:r>
                        <a:rPr lang="en-US" sz="1600" b="0" i="0" u="none" strike="noStrike" dirty="0" smtClean="0">
                          <a:latin typeface="Verdana"/>
                        </a:rPr>
                        <a:t>8.00</a:t>
                      </a:r>
                      <a:endParaRPr lang="en-US" sz="1600" b="0" i="0" u="none" strike="noStrike" dirty="0">
                        <a:latin typeface="Verdana"/>
                      </a:endParaRPr>
                    </a:p>
                  </a:txBody>
                  <a:tcPr marL="12574" marR="12574" marT="12574" marB="0" anchor="b">
                    <a:lnL>
                      <a:noFill/>
                    </a:lnL>
                    <a:lnR>
                      <a:noFill/>
                    </a:lnR>
                    <a:lnT>
                      <a:noFill/>
                    </a:lnT>
                    <a:lnB>
                      <a:noFill/>
                    </a:lnB>
                  </a:tcPr>
                </a:tc>
                <a:tc>
                  <a:txBody>
                    <a:bodyPr/>
                    <a:lstStyle/>
                    <a:p>
                      <a:pPr algn="l" fontAlgn="b"/>
                      <a:r>
                        <a:rPr lang="en-US" sz="1600" b="0" i="0" u="none" strike="noStrike">
                          <a:latin typeface="Verdana"/>
                        </a:rPr>
                        <a:t>MW</a:t>
                      </a: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Power Usage Effectiveness (PUE)</a:t>
                      </a:r>
                    </a:p>
                  </a:txBody>
                  <a:tcPr marL="12574" marR="12574" marT="12574" marB="0" anchor="b">
                    <a:lnL>
                      <a:noFill/>
                    </a:lnL>
                    <a:lnR>
                      <a:noFill/>
                    </a:lnR>
                    <a:lnT>
                      <a:noFill/>
                    </a:lnT>
                    <a:lnB>
                      <a:noFill/>
                    </a:lnB>
                  </a:tcPr>
                </a:tc>
                <a:tc>
                  <a:txBody>
                    <a:bodyPr/>
                    <a:lstStyle/>
                    <a:p>
                      <a:pPr algn="r" fontAlgn="b"/>
                      <a:r>
                        <a:rPr lang="en-US" sz="1600" b="0" i="0" u="none" strike="noStrike" dirty="0" smtClean="0">
                          <a:latin typeface="Verdana"/>
                        </a:rPr>
                        <a:t>1.50</a:t>
                      </a:r>
                      <a:endParaRPr lang="en-US" sz="1600" b="0" i="0" u="none" strike="noStrike" dirty="0">
                        <a:latin typeface="Verdana"/>
                      </a:endParaRPr>
                    </a:p>
                  </a:txBody>
                  <a:tcPr marL="12574" marR="12574" marT="12574" marB="0" anchor="b">
                    <a:lnL>
                      <a:noFill/>
                    </a:lnL>
                    <a:lnR>
                      <a:noFill/>
                    </a:lnR>
                    <a:lnT>
                      <a:noFill/>
                    </a:lnT>
                    <a:lnB>
                      <a:noFill/>
                    </a:lnB>
                  </a:tcPr>
                </a:tc>
                <a:tc>
                  <a:txBody>
                    <a:bodyPr/>
                    <a:lstStyle/>
                    <a:p>
                      <a:pPr algn="r"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IT Equipment Power Share </a:t>
                      </a: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0.67</a:t>
                      </a: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5.36</a:t>
                      </a:r>
                    </a:p>
                  </a:txBody>
                  <a:tcPr marL="12574" marR="12574" marT="12574" marB="0" anchor="b">
                    <a:lnL>
                      <a:noFill/>
                    </a:lnL>
                    <a:lnR>
                      <a:noFill/>
                    </a:lnR>
                    <a:lnT>
                      <a:noFill/>
                    </a:lnT>
                    <a:lnB>
                      <a:noFill/>
                    </a:lnB>
                  </a:tcPr>
                </a:tc>
                <a:tc>
                  <a:txBody>
                    <a:bodyPr/>
                    <a:lstStyle/>
                    <a:p>
                      <a:pPr algn="l" fontAlgn="b"/>
                      <a:r>
                        <a:rPr lang="en-US" sz="1600" b="0" i="0" u="none" strike="noStrike">
                          <a:latin typeface="Verdana"/>
                        </a:rPr>
                        <a:t>MW</a:t>
                      </a: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Power/Cooling Infrastructure</a:t>
                      </a: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0.33</a:t>
                      </a: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2.64</a:t>
                      </a:r>
                    </a:p>
                  </a:txBody>
                  <a:tcPr marL="12574" marR="12574" marT="12574" marB="0" anchor="b">
                    <a:lnL>
                      <a:noFill/>
                    </a:lnL>
                    <a:lnR>
                      <a:noFill/>
                    </a:lnR>
                    <a:lnT>
                      <a:noFill/>
                    </a:lnT>
                    <a:lnB>
                      <a:noFill/>
                    </a:lnB>
                  </a:tcPr>
                </a:tc>
                <a:tc>
                  <a:txBody>
                    <a:bodyPr/>
                    <a:lstStyle/>
                    <a:p>
                      <a:pPr algn="l" fontAlgn="b"/>
                      <a:r>
                        <a:rPr lang="en-US" sz="1600" b="0" i="0" u="none" strike="noStrike">
                          <a:latin typeface="Verdana"/>
                        </a:rPr>
                        <a:t>MW</a:t>
                      </a: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IT Equipment Measured Peak (W)</a:t>
                      </a: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145.00</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Assume Average Pwr @ 0.8 Peak</a:t>
                      </a: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116.00</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 of Servers</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r" fontAlgn="b"/>
                      <a:r>
                        <a:rPr lang="en-US" sz="1600" b="0" i="0" u="none" strike="noStrike" dirty="0">
                          <a:latin typeface="Verdana"/>
                        </a:rPr>
                        <a:t>46207</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r>
              <a:tr h="254000">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 of Servers</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46000</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 of Servers per Rack</a:t>
                      </a: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40.00</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 of Racks</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1150</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Top of Rack Switches</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1150</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 of TOR Switch per L2 Switch</a:t>
                      </a: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16.00</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 of L2 Switches</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72</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 of L2 Switches per L3 Switch</a:t>
                      </a: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24.00</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r>
              <a:tr h="254000">
                <a:tc>
                  <a:txBody>
                    <a:bodyPr/>
                    <a:lstStyle/>
                    <a:p>
                      <a:pPr algn="l" fontAlgn="b"/>
                      <a:r>
                        <a:rPr lang="en-US" sz="1600" b="0" i="0" u="none" strike="noStrike">
                          <a:latin typeface="Verdana"/>
                        </a:rPr>
                        <a:t># of L3 Switches</a:t>
                      </a:r>
                    </a:p>
                  </a:txBody>
                  <a:tcPr marL="12574" marR="12574" marT="12574" marB="0" anchor="b">
                    <a:lnL>
                      <a:noFill/>
                    </a:lnL>
                    <a:lnR>
                      <a:noFill/>
                    </a:lnR>
                    <a:lnT>
                      <a:noFill/>
                    </a:lnT>
                    <a:lnB>
                      <a:noFill/>
                    </a:lnB>
                  </a:tcPr>
                </a:tc>
                <a:tc>
                  <a:txBody>
                    <a:bodyPr/>
                    <a:lstStyle/>
                    <a:p>
                      <a:pPr algn="l" fontAlgn="b"/>
                      <a:endParaRPr lang="en-US" sz="1600" b="0" i="0" u="none" strike="noStrike">
                        <a:latin typeface="Verdana"/>
                      </a:endParaRPr>
                    </a:p>
                  </a:txBody>
                  <a:tcPr marL="12574" marR="12574" marT="12574" marB="0" anchor="b">
                    <a:lnL>
                      <a:noFill/>
                    </a:lnL>
                    <a:lnR>
                      <a:noFill/>
                    </a:lnR>
                    <a:lnT>
                      <a:noFill/>
                    </a:lnT>
                    <a:lnB>
                      <a:noFill/>
                    </a:lnB>
                  </a:tcPr>
                </a:tc>
                <a:tc>
                  <a:txBody>
                    <a:bodyPr/>
                    <a:lstStyle/>
                    <a:p>
                      <a:pPr algn="r" fontAlgn="b"/>
                      <a:r>
                        <a:rPr lang="en-US" sz="1600" b="0" i="0" u="none" strike="noStrike">
                          <a:latin typeface="Verdana"/>
                        </a:rPr>
                        <a:t>3</a:t>
                      </a:r>
                    </a:p>
                  </a:txBody>
                  <a:tcPr marL="12574" marR="12574" marT="12574" marB="0" anchor="b">
                    <a:lnL>
                      <a:noFill/>
                    </a:lnL>
                    <a:lnR>
                      <a:noFill/>
                    </a:lnR>
                    <a:lnT>
                      <a:noFill/>
                    </a:lnT>
                    <a:lnB>
                      <a:noFill/>
                    </a:lnB>
                  </a:tcPr>
                </a:tc>
                <a:tc>
                  <a:txBody>
                    <a:bodyPr/>
                    <a:lstStyle/>
                    <a:p>
                      <a:pPr algn="l" fontAlgn="b"/>
                      <a:endParaRPr lang="en-US" sz="1600" b="0" i="0" u="none" strike="noStrike" dirty="0">
                        <a:latin typeface="Verdana"/>
                      </a:endParaRPr>
                    </a:p>
                  </a:txBody>
                  <a:tcPr marL="12574" marR="12574" marT="12574" marB="0" anchor="b">
                    <a:lnL>
                      <a:noFill/>
                    </a:lnL>
                    <a:lnR>
                      <a:noFill/>
                    </a:lnR>
                    <a:lnT>
                      <a:noFill/>
                    </a:lnT>
                    <a:lnB>
                      <a:noFill/>
                    </a:lnB>
                  </a:tcPr>
                </a:tc>
              </a:tr>
            </a:tbl>
          </a:graphicData>
        </a:graphic>
      </p:graphicFrame>
      <p:sp>
        <p:nvSpPr>
          <p:cNvPr id="14" name="Rectangle 13"/>
          <p:cNvSpPr/>
          <p:nvPr/>
        </p:nvSpPr>
        <p:spPr>
          <a:xfrm>
            <a:off x="6434667" y="5333999"/>
            <a:ext cx="508000" cy="152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6350000" y="4792137"/>
            <a:ext cx="677333" cy="8128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6434670" y="4876811"/>
            <a:ext cx="508000" cy="152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6366934" y="5655734"/>
            <a:ext cx="850113" cy="369332"/>
          </a:xfrm>
          <a:prstGeom prst="rect">
            <a:avLst/>
          </a:prstGeom>
          <a:noFill/>
        </p:spPr>
        <p:txBody>
          <a:bodyPr wrap="none" rtlCol="0">
            <a:spAutoFit/>
          </a:bodyPr>
          <a:lstStyle/>
          <a:p>
            <a:r>
              <a:rPr lang="en-US" dirty="0" smtClean="0"/>
              <a:t>Rack …</a:t>
            </a:r>
            <a:endParaRPr lang="en-US" dirty="0"/>
          </a:p>
        </p:txBody>
      </p:sp>
      <p:sp>
        <p:nvSpPr>
          <p:cNvPr id="18" name="TextBox 17"/>
          <p:cNvSpPr txBox="1"/>
          <p:nvPr/>
        </p:nvSpPr>
        <p:spPr>
          <a:xfrm>
            <a:off x="7010400" y="5232400"/>
            <a:ext cx="787395" cy="369332"/>
          </a:xfrm>
          <a:prstGeom prst="rect">
            <a:avLst/>
          </a:prstGeom>
          <a:noFill/>
        </p:spPr>
        <p:txBody>
          <a:bodyPr wrap="none" rtlCol="0">
            <a:spAutoFit/>
          </a:bodyPr>
          <a:lstStyle/>
          <a:p>
            <a:r>
              <a:rPr lang="en-US" dirty="0" smtClean="0"/>
              <a:t>Server</a:t>
            </a:r>
            <a:endParaRPr lang="en-US" dirty="0"/>
          </a:p>
        </p:txBody>
      </p:sp>
      <p:sp>
        <p:nvSpPr>
          <p:cNvPr id="19" name="TextBox 18"/>
          <p:cNvSpPr txBox="1"/>
          <p:nvPr/>
        </p:nvSpPr>
        <p:spPr>
          <a:xfrm>
            <a:off x="7010401" y="4741335"/>
            <a:ext cx="1236486" cy="369332"/>
          </a:xfrm>
          <a:prstGeom prst="rect">
            <a:avLst/>
          </a:prstGeom>
          <a:noFill/>
        </p:spPr>
        <p:txBody>
          <a:bodyPr wrap="none" rtlCol="0">
            <a:spAutoFit/>
          </a:bodyPr>
          <a:lstStyle/>
          <a:p>
            <a:r>
              <a:rPr lang="en-US" dirty="0" smtClean="0"/>
              <a:t>TOR Switch</a:t>
            </a:r>
            <a:endParaRPr lang="en-US" dirty="0"/>
          </a:p>
        </p:txBody>
      </p:sp>
      <p:sp>
        <p:nvSpPr>
          <p:cNvPr id="20" name="Rectangle 19"/>
          <p:cNvSpPr/>
          <p:nvPr/>
        </p:nvSpPr>
        <p:spPr>
          <a:xfrm>
            <a:off x="6773338" y="3759200"/>
            <a:ext cx="355601" cy="426721"/>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7146263" y="2777065"/>
            <a:ext cx="1066405" cy="369332"/>
          </a:xfrm>
          <a:prstGeom prst="rect">
            <a:avLst/>
          </a:prstGeom>
          <a:noFill/>
        </p:spPr>
        <p:txBody>
          <a:bodyPr wrap="none" rtlCol="0">
            <a:spAutoFit/>
          </a:bodyPr>
          <a:lstStyle/>
          <a:p>
            <a:r>
              <a:rPr lang="en-US" dirty="0" smtClean="0"/>
              <a:t>L3 Switch</a:t>
            </a:r>
            <a:endParaRPr lang="en-US" dirty="0"/>
          </a:p>
        </p:txBody>
      </p:sp>
      <p:cxnSp>
        <p:nvCxnSpPr>
          <p:cNvPr id="23" name="Straight Connector 22"/>
          <p:cNvCxnSpPr>
            <a:stCxn id="20" idx="2"/>
            <a:endCxn id="15" idx="0"/>
          </p:cNvCxnSpPr>
          <p:nvPr/>
        </p:nvCxnSpPr>
        <p:spPr>
          <a:xfrm rot="5400000">
            <a:off x="6516795" y="4357793"/>
            <a:ext cx="606216" cy="262472"/>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15" idx="0"/>
            <a:endCxn id="26" idx="2"/>
          </p:cNvCxnSpPr>
          <p:nvPr/>
        </p:nvCxnSpPr>
        <p:spPr>
          <a:xfrm rot="5400000" flipH="1" flipV="1">
            <a:off x="7227994" y="3646594"/>
            <a:ext cx="606216" cy="1684871"/>
          </a:xfrm>
          <a:prstGeom prst="line">
            <a:avLst/>
          </a:prstGeom>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8195737" y="3759200"/>
            <a:ext cx="355601" cy="426721"/>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6773338" y="2760133"/>
            <a:ext cx="355601" cy="426721"/>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7146261" y="3759199"/>
            <a:ext cx="1066405" cy="646331"/>
          </a:xfrm>
          <a:prstGeom prst="rect">
            <a:avLst/>
          </a:prstGeom>
          <a:noFill/>
        </p:spPr>
        <p:txBody>
          <a:bodyPr wrap="none" rtlCol="0">
            <a:spAutoFit/>
          </a:bodyPr>
          <a:lstStyle/>
          <a:p>
            <a:pPr algn="ctr"/>
            <a:r>
              <a:rPr lang="en-US" dirty="0" smtClean="0"/>
              <a:t>L2 Switch</a:t>
            </a:r>
          </a:p>
          <a:p>
            <a:pPr algn="ctr"/>
            <a:r>
              <a:rPr lang="en-US" dirty="0" smtClean="0"/>
              <a:t>…</a:t>
            </a:r>
            <a:endParaRPr lang="en-US" dirty="0"/>
          </a:p>
        </p:txBody>
      </p:sp>
      <p:sp>
        <p:nvSpPr>
          <p:cNvPr id="30" name="Rectangle 29"/>
          <p:cNvSpPr/>
          <p:nvPr/>
        </p:nvSpPr>
        <p:spPr>
          <a:xfrm>
            <a:off x="8195737" y="2760133"/>
            <a:ext cx="355601" cy="426721"/>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Connector 30"/>
          <p:cNvCxnSpPr>
            <a:stCxn id="28" idx="2"/>
            <a:endCxn id="20" idx="0"/>
          </p:cNvCxnSpPr>
          <p:nvPr/>
        </p:nvCxnSpPr>
        <p:spPr>
          <a:xfrm rot="5400000">
            <a:off x="6664966" y="3473027"/>
            <a:ext cx="57234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a:endCxn id="43" idx="0"/>
          </p:cNvCxnSpPr>
          <p:nvPr/>
        </p:nvCxnSpPr>
        <p:spPr>
          <a:xfrm rot="16200000" flipH="1">
            <a:off x="8150861" y="4408598"/>
            <a:ext cx="606216" cy="160862"/>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20" idx="2"/>
            <a:endCxn id="43" idx="0"/>
          </p:cNvCxnSpPr>
          <p:nvPr/>
        </p:nvCxnSpPr>
        <p:spPr>
          <a:xfrm rot="16200000" flipH="1">
            <a:off x="7439661" y="3697398"/>
            <a:ext cx="606216" cy="1583261"/>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5400000">
            <a:off x="8087366" y="3456094"/>
            <a:ext cx="572346"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endCxn id="26" idx="0"/>
          </p:cNvCxnSpPr>
          <p:nvPr/>
        </p:nvCxnSpPr>
        <p:spPr>
          <a:xfrm>
            <a:off x="6968073" y="3186855"/>
            <a:ext cx="1405465" cy="572345"/>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stCxn id="20" idx="0"/>
          </p:cNvCxnSpPr>
          <p:nvPr/>
        </p:nvCxnSpPr>
        <p:spPr>
          <a:xfrm rot="5400000" flipH="1" flipV="1">
            <a:off x="7401566" y="2770295"/>
            <a:ext cx="538479" cy="1439332"/>
          </a:xfrm>
          <a:prstGeom prst="line">
            <a:avLst/>
          </a:prstGeom>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8195733" y="4792137"/>
            <a:ext cx="677333" cy="812800"/>
          </a:xfrm>
          <a:prstGeom prst="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7" name="Straight Connector 46"/>
          <p:cNvCxnSpPr/>
          <p:nvPr/>
        </p:nvCxnSpPr>
        <p:spPr>
          <a:xfrm rot="5400000">
            <a:off x="6886843" y="2484971"/>
            <a:ext cx="356394" cy="1955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rot="16200000" flipH="1">
            <a:off x="8139909" y="2494223"/>
            <a:ext cx="339461" cy="160079"/>
          </a:xfrm>
          <a:prstGeom prst="line">
            <a:avLst/>
          </a:prstGeom>
        </p:spPr>
        <p:style>
          <a:lnRef idx="2">
            <a:schemeClr val="accent1"/>
          </a:lnRef>
          <a:fillRef idx="0">
            <a:schemeClr val="accent1"/>
          </a:fillRef>
          <a:effectRef idx="1">
            <a:schemeClr val="accent1"/>
          </a:effectRef>
          <a:fontRef idx="minor">
            <a:schemeClr val="tx1"/>
          </a:fontRef>
        </p:style>
      </p:cxnSp>
      <p:sp>
        <p:nvSpPr>
          <p:cNvPr id="53" name="Rectangle 52"/>
          <p:cNvSpPr/>
          <p:nvPr/>
        </p:nvSpPr>
        <p:spPr>
          <a:xfrm>
            <a:off x="6434670" y="5113873"/>
            <a:ext cx="508000" cy="152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94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t>C Syntax: Variable Declarations</a:t>
            </a:r>
            <a:endParaRPr lang="en-US"/>
          </a:p>
        </p:txBody>
      </p:sp>
      <p:sp>
        <p:nvSpPr>
          <p:cNvPr id="33795" name="Rectangle 3"/>
          <p:cNvSpPr>
            <a:spLocks noGrp="1" noChangeArrowheads="1"/>
          </p:cNvSpPr>
          <p:nvPr>
            <p:ph type="body" idx="1"/>
          </p:nvPr>
        </p:nvSpPr>
        <p:spPr/>
        <p:txBody>
          <a:bodyPr>
            <a:normAutofit fontScale="85000" lnSpcReduction="20000"/>
          </a:bodyPr>
          <a:lstStyle/>
          <a:p>
            <a:r>
              <a:rPr lang="en-US" dirty="0" smtClean="0"/>
              <a:t>Similar to Java, but with a few minor but important differences</a:t>
            </a:r>
          </a:p>
          <a:p>
            <a:r>
              <a:rPr lang="en-US" i="1" dirty="0" smtClean="0"/>
              <a:t>All </a:t>
            </a:r>
            <a:r>
              <a:rPr lang="en-US" dirty="0" smtClean="0"/>
              <a:t>variable declarations must appear before they are used (e.g., at the beginning of the block) </a:t>
            </a:r>
          </a:p>
          <a:p>
            <a:r>
              <a:rPr lang="en-US" dirty="0" smtClean="0"/>
              <a:t>A variable may be initialized in its declaration; </a:t>
            </a:r>
            <a:br>
              <a:rPr lang="en-US" dirty="0" smtClean="0"/>
            </a:br>
            <a:r>
              <a:rPr lang="en-US" dirty="0" smtClean="0"/>
              <a:t>if not, it holds garbage!</a:t>
            </a:r>
          </a:p>
          <a:p>
            <a:r>
              <a:rPr lang="en-US" dirty="0" smtClean="0"/>
              <a:t>Examples of declarations:</a:t>
            </a:r>
          </a:p>
          <a:p>
            <a:pPr lvl="1">
              <a:buClr>
                <a:schemeClr val="tx1"/>
              </a:buClr>
            </a:pPr>
            <a:r>
              <a:rPr lang="en-US" dirty="0" smtClean="0">
                <a:solidFill>
                  <a:srgbClr val="FF0000"/>
                </a:solidFill>
              </a:rPr>
              <a:t>Correct:</a:t>
            </a:r>
            <a:r>
              <a:rPr lang="en-US" dirty="0" smtClean="0"/>
              <a:t> </a:t>
            </a:r>
            <a:r>
              <a:rPr lang="en-US" dirty="0" smtClean="0">
                <a:latin typeface="Courier"/>
                <a:cs typeface="Courier"/>
              </a:rPr>
              <a:t>{</a:t>
            </a:r>
          </a:p>
          <a:p>
            <a:pPr lvl="1">
              <a:buNone/>
            </a:pPr>
            <a:r>
              <a:rPr lang="en-US" dirty="0" smtClean="0">
                <a:latin typeface="Courier"/>
                <a:cs typeface="Courier"/>
              </a:rPr>
              <a:t>				  </a:t>
            </a:r>
            <a:r>
              <a:rPr lang="en-US" dirty="0" err="1" smtClean="0">
                <a:latin typeface="Courier"/>
                <a:cs typeface="Courier"/>
              </a:rPr>
              <a:t>int</a:t>
            </a:r>
            <a:r>
              <a:rPr lang="en-US" dirty="0" smtClean="0">
                <a:latin typeface="Courier"/>
                <a:cs typeface="Courier"/>
              </a:rPr>
              <a:t> a = 0, </a:t>
            </a:r>
            <a:r>
              <a:rPr lang="en-US" dirty="0" err="1" smtClean="0">
                <a:latin typeface="Courier"/>
                <a:cs typeface="Courier"/>
              </a:rPr>
              <a:t>b</a:t>
            </a:r>
            <a:r>
              <a:rPr lang="en-US" dirty="0" smtClean="0">
                <a:latin typeface="Courier"/>
                <a:cs typeface="Courier"/>
              </a:rPr>
              <a:t> = 10;</a:t>
            </a:r>
          </a:p>
          <a:p>
            <a:pPr lvl="1">
              <a:buNone/>
            </a:pPr>
            <a:r>
              <a:rPr lang="en-US" dirty="0" smtClean="0">
                <a:latin typeface="Courier"/>
                <a:cs typeface="Courier"/>
              </a:rPr>
              <a:t>					...</a:t>
            </a:r>
          </a:p>
          <a:p>
            <a:pPr lvl="1">
              <a:buClr>
                <a:schemeClr val="tx1"/>
              </a:buClr>
              <a:buFont typeface="Lucida Grande"/>
              <a:buChar char="−"/>
            </a:pPr>
            <a:r>
              <a:rPr lang="en-US" dirty="0" smtClean="0">
                <a:solidFill>
                  <a:srgbClr val="FF0000"/>
                </a:solidFill>
              </a:rPr>
              <a:t>Incorrect:</a:t>
            </a:r>
            <a:r>
              <a:rPr lang="en-US" dirty="0" smtClean="0"/>
              <a:t>    </a:t>
            </a:r>
            <a:r>
              <a:rPr lang="en-US" dirty="0" smtClean="0">
                <a:latin typeface="Courier"/>
                <a:cs typeface="Courier"/>
              </a:rPr>
              <a:t>for (</a:t>
            </a:r>
            <a:r>
              <a:rPr lang="en-US" dirty="0" err="1" smtClean="0">
                <a:latin typeface="Courier"/>
                <a:cs typeface="Courier"/>
              </a:rPr>
              <a:t>int</a:t>
            </a:r>
            <a:r>
              <a:rPr lang="en-US" dirty="0" smtClean="0">
                <a:latin typeface="Courier"/>
                <a:cs typeface="Courier"/>
              </a:rPr>
              <a:t> </a:t>
            </a:r>
            <a:r>
              <a:rPr lang="en-US" dirty="0" err="1" smtClean="0">
                <a:latin typeface="Courier"/>
                <a:cs typeface="Courier"/>
              </a:rPr>
              <a:t>i</a:t>
            </a:r>
            <a:r>
              <a:rPr lang="en-US" dirty="0" smtClean="0">
                <a:latin typeface="Courier"/>
                <a:cs typeface="Courier"/>
              </a:rPr>
              <a:t> = 0; </a:t>
            </a:r>
            <a:r>
              <a:rPr lang="en-US" dirty="0" err="1" smtClean="0">
                <a:latin typeface="Courier"/>
                <a:cs typeface="Courier"/>
              </a:rPr>
              <a:t>i</a:t>
            </a:r>
            <a:r>
              <a:rPr lang="en-US" dirty="0" smtClean="0">
                <a:latin typeface="Courier"/>
                <a:cs typeface="Courier"/>
              </a:rPr>
              <a:t> &lt; 10; </a:t>
            </a:r>
            <a:r>
              <a:rPr lang="en-US" dirty="0" err="1" smtClean="0">
                <a:latin typeface="Courier"/>
                <a:cs typeface="Courier"/>
              </a:rPr>
              <a:t>i</a:t>
            </a:r>
            <a:r>
              <a:rPr lang="en-US" dirty="0" smtClean="0">
                <a:latin typeface="Courier"/>
                <a:cs typeface="Courier"/>
              </a:rPr>
              <a:t>++)</a:t>
            </a:r>
          </a:p>
          <a:p>
            <a:pPr lvl="1">
              <a:buNone/>
            </a:pPr>
            <a:r>
              <a:rPr lang="en-US" dirty="0" smtClean="0">
                <a:latin typeface="Courier"/>
                <a:cs typeface="Courier"/>
              </a:rPr>
              <a:t>        }</a:t>
            </a:r>
            <a:endParaRPr lang="en-US" dirty="0">
              <a:latin typeface="Courier"/>
              <a:cs typeface="Courier"/>
            </a:endParaRPr>
          </a:p>
        </p:txBody>
      </p:sp>
      <p:sp>
        <p:nvSpPr>
          <p:cNvPr id="5" name="Date Placeholder 4"/>
          <p:cNvSpPr>
            <a:spLocks noGrp="1"/>
          </p:cNvSpPr>
          <p:nvPr>
            <p:ph type="dt" sz="half" idx="10"/>
          </p:nvPr>
        </p:nvSpPr>
        <p:spPr/>
        <p:txBody>
          <a:bodyPr/>
          <a:lstStyle/>
          <a:p>
            <a:fld id="{D6D53E48-7BAD-D443-9B5F-58CAE9931846}" type="datetime1">
              <a:rPr lang="en-US" smtClean="0"/>
              <a:pPr/>
              <a:t>9/5/13</a:t>
            </a:fld>
            <a:endParaRPr lang="en-US"/>
          </a:p>
        </p:txBody>
      </p:sp>
      <p:sp>
        <p:nvSpPr>
          <p:cNvPr id="7" name="Footer Placeholder 6"/>
          <p:cNvSpPr>
            <a:spLocks noGrp="1"/>
          </p:cNvSpPr>
          <p:nvPr>
            <p:ph type="ftr" sz="quarter" idx="11"/>
          </p:nvPr>
        </p:nvSpPr>
        <p:spPr/>
        <p:txBody>
          <a:bodyPr/>
          <a:lstStyle/>
          <a:p>
            <a:r>
              <a:rPr lang="sv-SE" dirty="0" smtClean="0"/>
              <a:t>Fall 2013</a:t>
            </a:r>
            <a:r>
              <a:rPr lang="en-US" dirty="0" smtClean="0"/>
              <a:t>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40</a:t>
            </a:fld>
            <a:endParaRPr lang="en-US"/>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dirty="0" smtClean="0"/>
              <a:t>C Syntax : Control Flow (1/2)</a:t>
            </a:r>
            <a:endParaRPr lang="en-US" dirty="0"/>
          </a:p>
        </p:txBody>
      </p:sp>
      <p:sp>
        <p:nvSpPr>
          <p:cNvPr id="62467" name="Rectangle 3"/>
          <p:cNvSpPr>
            <a:spLocks noGrp="1" noChangeArrowheads="1"/>
          </p:cNvSpPr>
          <p:nvPr>
            <p:ph type="body" idx="1"/>
          </p:nvPr>
        </p:nvSpPr>
        <p:spPr/>
        <p:txBody>
          <a:bodyPr>
            <a:normAutofit fontScale="85000" lnSpcReduction="10000"/>
          </a:bodyPr>
          <a:lstStyle/>
          <a:p>
            <a:r>
              <a:rPr lang="en-US" dirty="0" smtClean="0"/>
              <a:t>Within a function, remarkably close to Java constructs (shows Java’s legacy) in terms of control flow</a:t>
            </a:r>
          </a:p>
          <a:p>
            <a:pPr lvl="1"/>
            <a:r>
              <a:rPr lang="en-US" b="1" dirty="0" smtClean="0">
                <a:latin typeface="Courier New"/>
                <a:cs typeface="Courier New"/>
              </a:rPr>
              <a:t>if-else</a:t>
            </a:r>
          </a:p>
          <a:p>
            <a:pPr lvl="2"/>
            <a:r>
              <a:rPr lang="en-US" b="1" dirty="0" smtClean="0">
                <a:latin typeface="Courier New"/>
                <a:cs typeface="Courier New"/>
              </a:rPr>
              <a:t>if (expression) statement</a:t>
            </a:r>
          </a:p>
          <a:p>
            <a:pPr lvl="2"/>
            <a:r>
              <a:rPr lang="en-US" b="1" dirty="0" smtClean="0">
                <a:latin typeface="Courier New"/>
                <a:cs typeface="Courier New"/>
              </a:rPr>
              <a:t>if (expression) statement1</a:t>
            </a:r>
          </a:p>
          <a:p>
            <a:pPr lvl="2">
              <a:buNone/>
            </a:pPr>
            <a:r>
              <a:rPr lang="en-US" b="1" dirty="0" smtClean="0">
                <a:latin typeface="Courier New"/>
                <a:cs typeface="Courier New"/>
              </a:rPr>
              <a:t>	else statement2</a:t>
            </a:r>
          </a:p>
          <a:p>
            <a:pPr lvl="1"/>
            <a:r>
              <a:rPr lang="en-US" b="1" dirty="0" smtClean="0">
                <a:latin typeface="Courier New"/>
                <a:cs typeface="Courier New"/>
              </a:rPr>
              <a:t>while</a:t>
            </a:r>
          </a:p>
          <a:p>
            <a:pPr lvl="2"/>
            <a:r>
              <a:rPr lang="en-US" b="1" dirty="0" smtClean="0">
                <a:latin typeface="Courier New"/>
                <a:cs typeface="Courier New"/>
              </a:rPr>
              <a:t>while (expression)</a:t>
            </a:r>
          </a:p>
          <a:p>
            <a:pPr lvl="2">
              <a:buNone/>
            </a:pPr>
            <a:r>
              <a:rPr lang="en-US" b="1" dirty="0" smtClean="0">
                <a:latin typeface="Courier New"/>
                <a:cs typeface="Courier New"/>
              </a:rPr>
              <a:t>    statement</a:t>
            </a:r>
          </a:p>
          <a:p>
            <a:pPr lvl="2"/>
            <a:r>
              <a:rPr lang="en-US" b="1" dirty="0" smtClean="0">
                <a:latin typeface="Courier New"/>
                <a:cs typeface="Courier New"/>
              </a:rPr>
              <a:t>do</a:t>
            </a:r>
          </a:p>
          <a:p>
            <a:pPr lvl="2">
              <a:buNone/>
            </a:pPr>
            <a:r>
              <a:rPr lang="en-US" b="1" dirty="0" smtClean="0">
                <a:latin typeface="Courier New"/>
                <a:cs typeface="Courier New"/>
              </a:rPr>
              <a:t>    statement</a:t>
            </a:r>
          </a:p>
          <a:p>
            <a:pPr lvl="2">
              <a:buNone/>
            </a:pPr>
            <a:r>
              <a:rPr lang="en-US" b="1" dirty="0" smtClean="0">
                <a:latin typeface="Courier New"/>
                <a:cs typeface="Courier New"/>
              </a:rPr>
              <a:t>	while (expression);</a:t>
            </a:r>
          </a:p>
        </p:txBody>
      </p:sp>
      <p:sp>
        <p:nvSpPr>
          <p:cNvPr id="4" name="Date Placeholder 3"/>
          <p:cNvSpPr>
            <a:spLocks noGrp="1"/>
          </p:cNvSpPr>
          <p:nvPr>
            <p:ph type="dt" sz="half" idx="10"/>
          </p:nvPr>
        </p:nvSpPr>
        <p:spPr/>
        <p:txBody>
          <a:bodyPr/>
          <a:lstStyle/>
          <a:p>
            <a:fld id="{2CF53956-CED8-6146-9214-2D294CF4FD29}" type="datetime1">
              <a:rPr lang="en-US" smtClean="0"/>
              <a:pPr/>
              <a:t>9/5/13</a:t>
            </a:fld>
            <a:endParaRPr lang="en-US"/>
          </a:p>
        </p:txBody>
      </p:sp>
      <p:sp>
        <p:nvSpPr>
          <p:cNvPr id="6" name="Footer Placeholder 5"/>
          <p:cNvSpPr>
            <a:spLocks noGrp="1"/>
          </p:cNvSpPr>
          <p:nvPr>
            <p:ph type="ftr" sz="quarter" idx="11"/>
          </p:nvPr>
        </p:nvSpPr>
        <p:spPr/>
        <p:txBody>
          <a:bodyPr/>
          <a:lstStyle/>
          <a:p>
            <a:r>
              <a:rPr lang="en-US" dirty="0" smtClean="0"/>
              <a:t>Fall 2013 -- Lecture #3</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41</a:t>
            </a:fld>
            <a:endParaRPr lang="en-US"/>
          </a:p>
        </p:txBody>
      </p:sp>
    </p:spTree>
    <p:extLst>
      <p:ext uri="{BB962C8B-B14F-4D97-AF65-F5344CB8AC3E}">
        <p14:creationId xmlns:p14="http://schemas.microsoft.com/office/powerpoint/2010/main" val="211804984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dirty="0" smtClean="0"/>
              <a:t>C Syntax : Control Flow (2/2)</a:t>
            </a:r>
            <a:endParaRPr lang="en-US" dirty="0"/>
          </a:p>
        </p:txBody>
      </p:sp>
      <p:sp>
        <p:nvSpPr>
          <p:cNvPr id="62467" name="Rectangle 3"/>
          <p:cNvSpPr>
            <a:spLocks noGrp="1" noChangeArrowheads="1"/>
          </p:cNvSpPr>
          <p:nvPr>
            <p:ph type="body" idx="1"/>
          </p:nvPr>
        </p:nvSpPr>
        <p:spPr/>
        <p:txBody>
          <a:bodyPr>
            <a:normAutofit/>
          </a:bodyPr>
          <a:lstStyle/>
          <a:p>
            <a:pPr lvl="1"/>
            <a:r>
              <a:rPr lang="en-US" b="1" dirty="0" smtClean="0">
                <a:latin typeface="Courier New"/>
                <a:cs typeface="Courier New"/>
              </a:rPr>
              <a:t>for</a:t>
            </a:r>
          </a:p>
          <a:p>
            <a:pPr lvl="2"/>
            <a:r>
              <a:rPr lang="en-US" b="1" dirty="0" smtClean="0">
                <a:latin typeface="Courier New"/>
                <a:cs typeface="Courier New"/>
              </a:rPr>
              <a:t>for (initialize; check; update) statement</a:t>
            </a:r>
          </a:p>
          <a:p>
            <a:pPr lvl="1"/>
            <a:r>
              <a:rPr lang="en-US" b="1" dirty="0" smtClean="0">
                <a:latin typeface="Courier New"/>
                <a:cs typeface="Courier New"/>
              </a:rPr>
              <a:t>switch</a:t>
            </a:r>
          </a:p>
          <a:p>
            <a:pPr lvl="2"/>
            <a:r>
              <a:rPr lang="en-US" b="1" dirty="0" smtClean="0">
                <a:latin typeface="Courier New"/>
                <a:cs typeface="Courier New"/>
              </a:rPr>
              <a:t>switch (expression){</a:t>
            </a:r>
          </a:p>
          <a:p>
            <a:pPr lvl="2">
              <a:buNone/>
            </a:pPr>
            <a:r>
              <a:rPr lang="en-US" b="1" dirty="0" smtClean="0">
                <a:latin typeface="Courier New"/>
                <a:cs typeface="Courier New"/>
              </a:rPr>
              <a:t>		case const1:    statements</a:t>
            </a:r>
          </a:p>
          <a:p>
            <a:pPr lvl="2">
              <a:buNone/>
            </a:pPr>
            <a:r>
              <a:rPr lang="en-US" b="1" dirty="0" smtClean="0">
                <a:latin typeface="Courier New"/>
                <a:cs typeface="Courier New"/>
              </a:rPr>
              <a:t>		case const2:    statements</a:t>
            </a:r>
          </a:p>
          <a:p>
            <a:pPr lvl="2">
              <a:buNone/>
            </a:pPr>
            <a:r>
              <a:rPr lang="en-US" b="1" dirty="0" smtClean="0">
                <a:latin typeface="Courier New"/>
                <a:cs typeface="Courier New"/>
              </a:rPr>
              <a:t>		default:        statements</a:t>
            </a:r>
          </a:p>
          <a:p>
            <a:pPr lvl="2">
              <a:buNone/>
            </a:pPr>
            <a:r>
              <a:rPr lang="en-US" b="1" dirty="0" smtClean="0">
                <a:latin typeface="Courier New"/>
                <a:cs typeface="Courier New"/>
              </a:rPr>
              <a:t>	}</a:t>
            </a:r>
          </a:p>
          <a:p>
            <a:pPr lvl="2"/>
            <a:r>
              <a:rPr lang="en-US" b="1" dirty="0" smtClean="0">
                <a:latin typeface="Courier New"/>
                <a:cs typeface="Courier New"/>
              </a:rPr>
              <a:t>break</a:t>
            </a:r>
          </a:p>
        </p:txBody>
      </p:sp>
      <p:sp>
        <p:nvSpPr>
          <p:cNvPr id="4" name="Date Placeholder 3"/>
          <p:cNvSpPr>
            <a:spLocks noGrp="1"/>
          </p:cNvSpPr>
          <p:nvPr>
            <p:ph type="dt" sz="half" idx="10"/>
          </p:nvPr>
        </p:nvSpPr>
        <p:spPr/>
        <p:txBody>
          <a:bodyPr/>
          <a:lstStyle/>
          <a:p>
            <a:fld id="{EB035A0B-02F9-8C44-9FC9-5C674865A932}" type="datetime1">
              <a:rPr lang="en-US" smtClean="0"/>
              <a:pPr/>
              <a:t>9/5/13</a:t>
            </a:fld>
            <a:endParaRPr lang="en-US"/>
          </a:p>
        </p:txBody>
      </p:sp>
      <p:sp>
        <p:nvSpPr>
          <p:cNvPr id="6" name="Footer Placeholder 5"/>
          <p:cNvSpPr>
            <a:spLocks noGrp="1"/>
          </p:cNvSpPr>
          <p:nvPr>
            <p:ph type="ftr" sz="quarter" idx="11"/>
          </p:nvPr>
        </p:nvSpPr>
        <p:spPr/>
        <p:txBody>
          <a:bodyPr/>
          <a:lstStyle/>
          <a:p>
            <a:r>
              <a:rPr lang="en-US" dirty="0" smtClean="0"/>
              <a:t>Fall 2013 -- Lecture #3</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42</a:t>
            </a:fld>
            <a:endParaRPr lang="en-US"/>
          </a:p>
        </p:txBody>
      </p:sp>
    </p:spTree>
    <p:extLst>
      <p:ext uri="{BB962C8B-B14F-4D97-AF65-F5344CB8AC3E}">
        <p14:creationId xmlns:p14="http://schemas.microsoft.com/office/powerpoint/2010/main" val="313373283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dirty="0" smtClean="0"/>
              <a:t>C Syntax: True or False</a:t>
            </a:r>
            <a:endParaRPr lang="en-US" dirty="0"/>
          </a:p>
        </p:txBody>
      </p:sp>
      <p:sp>
        <p:nvSpPr>
          <p:cNvPr id="60419" name="Rectangle 3"/>
          <p:cNvSpPr>
            <a:spLocks noGrp="1" noChangeArrowheads="1"/>
          </p:cNvSpPr>
          <p:nvPr>
            <p:ph type="body" idx="1"/>
          </p:nvPr>
        </p:nvSpPr>
        <p:spPr/>
        <p:txBody>
          <a:bodyPr>
            <a:normAutofit/>
          </a:bodyPr>
          <a:lstStyle/>
          <a:p>
            <a:r>
              <a:rPr lang="en-US" dirty="0" smtClean="0"/>
              <a:t>What evaluates to FALSE in C?</a:t>
            </a:r>
          </a:p>
          <a:p>
            <a:pPr lvl="1"/>
            <a:r>
              <a:rPr lang="en-US" dirty="0" smtClean="0"/>
              <a:t>0 (integer)</a:t>
            </a:r>
          </a:p>
          <a:p>
            <a:pPr lvl="1"/>
            <a:r>
              <a:rPr lang="en-US" dirty="0" smtClean="0"/>
              <a:t>NULL (a special kind of </a:t>
            </a:r>
            <a:r>
              <a:rPr lang="en-US" i="1" dirty="0" smtClean="0"/>
              <a:t>pointer</a:t>
            </a:r>
            <a:r>
              <a:rPr lang="en-US" dirty="0" smtClean="0"/>
              <a:t>: more on this later)</a:t>
            </a:r>
          </a:p>
          <a:p>
            <a:pPr lvl="1"/>
            <a:r>
              <a:rPr lang="en-US" i="1" dirty="0" smtClean="0"/>
              <a:t>No explicit Boolean type</a:t>
            </a:r>
            <a:endParaRPr lang="en-US" i="1" dirty="0" smtClean="0">
              <a:solidFill>
                <a:schemeClr val="accent4">
                  <a:lumMod val="75000"/>
                </a:schemeClr>
              </a:solidFill>
            </a:endParaRPr>
          </a:p>
          <a:p>
            <a:r>
              <a:rPr lang="en-US" dirty="0" smtClean="0"/>
              <a:t>What evaluates to TRUE in C?</a:t>
            </a:r>
          </a:p>
          <a:p>
            <a:pPr lvl="1"/>
            <a:r>
              <a:rPr lang="en-US" dirty="0" smtClean="0"/>
              <a:t>Anything that isn’t false is true</a:t>
            </a:r>
          </a:p>
          <a:p>
            <a:pPr lvl="1"/>
            <a:r>
              <a:rPr lang="en-US" dirty="0" smtClean="0"/>
              <a:t>Same idea as in Python: only 0s or empty sequences are false,  anything else is true!</a:t>
            </a:r>
            <a:endParaRPr lang="en-US" dirty="0"/>
          </a:p>
        </p:txBody>
      </p:sp>
      <p:sp>
        <p:nvSpPr>
          <p:cNvPr id="5" name="Date Placeholder 4"/>
          <p:cNvSpPr>
            <a:spLocks noGrp="1"/>
          </p:cNvSpPr>
          <p:nvPr>
            <p:ph type="dt" sz="half" idx="10"/>
          </p:nvPr>
        </p:nvSpPr>
        <p:spPr/>
        <p:txBody>
          <a:bodyPr/>
          <a:lstStyle/>
          <a:p>
            <a:fld id="{8C9CF1C4-9B4A-684F-8133-5A2FFEB61C4B}" type="datetime1">
              <a:rPr lang="en-US" smtClean="0"/>
              <a:pPr/>
              <a:t>9/5/13</a:t>
            </a:fld>
            <a:endParaRPr lang="en-US"/>
          </a:p>
        </p:txBody>
      </p:sp>
      <p:sp>
        <p:nvSpPr>
          <p:cNvPr id="7" name="Footer Placeholder 6"/>
          <p:cNvSpPr>
            <a:spLocks noGrp="1"/>
          </p:cNvSpPr>
          <p:nvPr>
            <p:ph type="ftr" sz="quarter" idx="11"/>
          </p:nvPr>
        </p:nvSpPr>
        <p:spPr/>
        <p:txBody>
          <a:bodyPr/>
          <a:lstStyle/>
          <a:p>
            <a:r>
              <a:rPr lang="en-US" dirty="0" smtClean="0"/>
              <a:t>Fall 2013 --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43</a:t>
            </a:fld>
            <a:endParaRPr lang="en-US"/>
          </a:p>
        </p:txBody>
      </p:sp>
    </p:spTree>
    <p:extLst>
      <p:ext uri="{BB962C8B-B14F-4D97-AF65-F5344CB8AC3E}">
        <p14:creationId xmlns:p14="http://schemas.microsoft.com/office/powerpoint/2010/main" val="245054527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 and Java operators nearly identical</a:t>
            </a:r>
            <a:endParaRPr lang="en-US" dirty="0"/>
          </a:p>
        </p:txBody>
      </p:sp>
      <p:sp>
        <p:nvSpPr>
          <p:cNvPr id="7" name="Content Placeholder 6"/>
          <p:cNvSpPr>
            <a:spLocks noGrp="1"/>
          </p:cNvSpPr>
          <p:nvPr>
            <p:ph sz="half" idx="1"/>
          </p:nvPr>
        </p:nvSpPr>
        <p:spPr/>
        <p:txBody>
          <a:bodyPr>
            <a:normAutofit/>
          </a:bodyPr>
          <a:lstStyle/>
          <a:p>
            <a:r>
              <a:rPr lang="en-US" dirty="0" smtClean="0"/>
              <a:t>arithmetic: +, -, *, /, %</a:t>
            </a:r>
          </a:p>
          <a:p>
            <a:r>
              <a:rPr lang="en-US" dirty="0" smtClean="0"/>
              <a:t>assignment: =</a:t>
            </a:r>
          </a:p>
          <a:p>
            <a:r>
              <a:rPr lang="en-US" dirty="0" smtClean="0"/>
              <a:t>augmented assignment: +=, -=, *=, /=, %=, &amp;=, |=, ^=, &lt;&lt;=, &gt;&gt;=</a:t>
            </a:r>
          </a:p>
          <a:p>
            <a:r>
              <a:rPr lang="en-US" dirty="0" smtClean="0"/>
              <a:t>bitwise logic: ~, &amp;, |, ^</a:t>
            </a:r>
          </a:p>
          <a:p>
            <a:r>
              <a:rPr lang="en-US" dirty="0" smtClean="0"/>
              <a:t>bitwise shifts: &lt;&lt;, &gt;&gt;</a:t>
            </a:r>
          </a:p>
          <a:p>
            <a:r>
              <a:rPr lang="en-US" dirty="0" err="1" smtClean="0"/>
              <a:t>boolean</a:t>
            </a:r>
            <a:r>
              <a:rPr lang="en-US" dirty="0" smtClean="0"/>
              <a:t> logic: !, &amp;&amp;, ||</a:t>
            </a:r>
          </a:p>
          <a:p>
            <a:r>
              <a:rPr lang="en-US" dirty="0" smtClean="0"/>
              <a:t>equality testing: ==, !=</a:t>
            </a:r>
            <a:endParaRPr lang="en-US" dirty="0"/>
          </a:p>
        </p:txBody>
      </p:sp>
      <p:sp>
        <p:nvSpPr>
          <p:cNvPr id="8" name="Content Placeholder 7"/>
          <p:cNvSpPr>
            <a:spLocks noGrp="1"/>
          </p:cNvSpPr>
          <p:nvPr>
            <p:ph sz="half" idx="2"/>
          </p:nvPr>
        </p:nvSpPr>
        <p:spPr/>
        <p:txBody>
          <a:bodyPr>
            <a:normAutofit/>
          </a:bodyPr>
          <a:lstStyle/>
          <a:p>
            <a:r>
              <a:rPr lang="en-US" dirty="0" err="1" smtClean="0"/>
              <a:t>subexpression</a:t>
            </a:r>
            <a:r>
              <a:rPr lang="en-US" dirty="0" smtClean="0"/>
              <a:t> grouping: ( )</a:t>
            </a:r>
          </a:p>
          <a:p>
            <a:r>
              <a:rPr lang="en-US" dirty="0" smtClean="0"/>
              <a:t>order relations: &lt;, &lt;=, &gt;, &gt;=</a:t>
            </a:r>
          </a:p>
          <a:p>
            <a:r>
              <a:rPr lang="en-US" dirty="0" smtClean="0"/>
              <a:t>increment and decrement: ++ and --</a:t>
            </a:r>
          </a:p>
          <a:p>
            <a:r>
              <a:rPr lang="en-US" dirty="0" smtClean="0"/>
              <a:t>member selection: ., -&gt;</a:t>
            </a:r>
          </a:p>
          <a:p>
            <a:r>
              <a:rPr lang="en-US" dirty="0" smtClean="0"/>
              <a:t>conditional evaluation: ? :</a:t>
            </a:r>
          </a:p>
          <a:p>
            <a:endParaRPr lang="en-US" dirty="0" smtClean="0"/>
          </a:p>
        </p:txBody>
      </p:sp>
      <p:sp>
        <p:nvSpPr>
          <p:cNvPr id="4" name="Date Placeholder 3"/>
          <p:cNvSpPr>
            <a:spLocks noGrp="1"/>
          </p:cNvSpPr>
          <p:nvPr>
            <p:ph type="dt" sz="half" idx="10"/>
          </p:nvPr>
        </p:nvSpPr>
        <p:spPr/>
        <p:txBody>
          <a:bodyPr/>
          <a:lstStyle/>
          <a:p>
            <a:fld id="{516F9161-754D-7649-BE36-A696FAD46D21}" type="datetime1">
              <a:rPr lang="en-US" smtClean="0"/>
              <a:pPr/>
              <a:t>9/5/13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44</a:t>
            </a:fld>
            <a:endParaRPr lang="en-US"/>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7F7F7F"/>
                </a:solidFill>
              </a:rPr>
              <a:t>WSC Economics (Highlights)</a:t>
            </a:r>
          </a:p>
          <a:p>
            <a:r>
              <a:rPr lang="en-US" dirty="0" smtClean="0">
                <a:solidFill>
                  <a:srgbClr val="7F7F7F"/>
                </a:solidFill>
              </a:rPr>
              <a:t>Compile vs. Interpret</a:t>
            </a:r>
          </a:p>
          <a:p>
            <a:r>
              <a:rPr lang="en-US" dirty="0" smtClean="0">
                <a:solidFill>
                  <a:srgbClr val="7F7F7F"/>
                </a:solidFill>
              </a:rPr>
              <a:t>Python vs. Java vs. C</a:t>
            </a:r>
          </a:p>
          <a:p>
            <a:r>
              <a:rPr lang="en-US" dirty="0" err="1" smtClean="0">
                <a:solidFill>
                  <a:srgbClr val="7F7F7F"/>
                </a:solidFill>
              </a:rPr>
              <a:t>Administrivia</a:t>
            </a:r>
            <a:endParaRPr lang="en-US" dirty="0" smtClean="0">
              <a:solidFill>
                <a:srgbClr val="7F7F7F"/>
              </a:solidFill>
            </a:endParaRPr>
          </a:p>
          <a:p>
            <a:r>
              <a:rPr lang="en-US" dirty="0" smtClean="0">
                <a:solidFill>
                  <a:srgbClr val="7F7F7F"/>
                </a:solidFill>
              </a:rPr>
              <a:t>Quick Start Introduction to C</a:t>
            </a:r>
          </a:p>
          <a:p>
            <a:r>
              <a:rPr lang="en-US" dirty="0" smtClean="0"/>
              <a:t>Technology Break</a:t>
            </a:r>
          </a:p>
          <a:p>
            <a:r>
              <a:rPr lang="en-US" dirty="0" smtClean="0">
                <a:solidFill>
                  <a:schemeClr val="bg1">
                    <a:lumMod val="50000"/>
                  </a:schemeClr>
                </a:solidFill>
              </a:rPr>
              <a:t>Pointers</a:t>
            </a:r>
          </a:p>
          <a:p>
            <a:r>
              <a:rPr lang="en-US" dirty="0" smtClean="0">
                <a:solidFill>
                  <a:schemeClr val="bg1">
                    <a:lumMod val="50000"/>
                  </a:schemeClr>
                </a:solidFill>
              </a:rPr>
              <a:t>Arrays</a:t>
            </a:r>
          </a:p>
          <a:p>
            <a:r>
              <a:rPr lang="en-US" dirty="0" smtClean="0">
                <a:solidFill>
                  <a:schemeClr val="bg1">
                    <a:lumMod val="50000"/>
                  </a:schemeClr>
                </a:solidFill>
              </a:rPr>
              <a:t>And in Conclusion, …</a:t>
            </a:r>
            <a:endParaRPr lang="en-US" dirty="0">
              <a:solidFill>
                <a:schemeClr val="bg1">
                  <a:lumMod val="50000"/>
                </a:schemeClr>
              </a:solidFill>
            </a:endParaRPr>
          </a:p>
        </p:txBody>
      </p:sp>
      <p:sp>
        <p:nvSpPr>
          <p:cNvPr id="4" name="Date Placeholder 3"/>
          <p:cNvSpPr>
            <a:spLocks noGrp="1"/>
          </p:cNvSpPr>
          <p:nvPr>
            <p:ph type="dt" sz="half" idx="10"/>
          </p:nvPr>
        </p:nvSpPr>
        <p:spPr/>
        <p:txBody>
          <a:bodyPr/>
          <a:lstStyle/>
          <a:p>
            <a:fld id="{C6DBF814-B49C-5942-8670-608574ECC2DA}" type="datetime1">
              <a:rPr lang="en-US" smtClean="0"/>
              <a:pPr/>
              <a:t>9/5/13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45</a:t>
            </a:fld>
            <a:endParaRPr lang="en-US"/>
          </a:p>
        </p:txBody>
      </p:sp>
    </p:spTree>
    <p:extLst>
      <p:ext uri="{BB962C8B-B14F-4D97-AF65-F5344CB8AC3E}">
        <p14:creationId xmlns:p14="http://schemas.microsoft.com/office/powerpoint/2010/main" val="50883813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7F7F7F"/>
                </a:solidFill>
              </a:rPr>
              <a:t>WSC Economics (Highlights)</a:t>
            </a:r>
          </a:p>
          <a:p>
            <a:r>
              <a:rPr lang="en-US" dirty="0" smtClean="0">
                <a:solidFill>
                  <a:srgbClr val="7F7F7F"/>
                </a:solidFill>
              </a:rPr>
              <a:t>Compile vs. Interpret</a:t>
            </a:r>
          </a:p>
          <a:p>
            <a:r>
              <a:rPr lang="en-US" dirty="0" smtClean="0">
                <a:solidFill>
                  <a:srgbClr val="7F7F7F"/>
                </a:solidFill>
              </a:rPr>
              <a:t>Python vs. Java vs. C</a:t>
            </a:r>
          </a:p>
          <a:p>
            <a:r>
              <a:rPr lang="en-US" dirty="0" err="1" smtClean="0">
                <a:solidFill>
                  <a:srgbClr val="7F7F7F"/>
                </a:solidFill>
              </a:rPr>
              <a:t>Administrivia</a:t>
            </a:r>
            <a:endParaRPr lang="en-US" dirty="0" smtClean="0">
              <a:solidFill>
                <a:srgbClr val="7F7F7F"/>
              </a:solidFill>
            </a:endParaRPr>
          </a:p>
          <a:p>
            <a:r>
              <a:rPr lang="en-US" dirty="0" smtClean="0">
                <a:solidFill>
                  <a:srgbClr val="7F7F7F"/>
                </a:solidFill>
              </a:rPr>
              <a:t>Quick Start Introduction to C</a:t>
            </a:r>
          </a:p>
          <a:p>
            <a:r>
              <a:rPr lang="en-US" dirty="0" smtClean="0">
                <a:solidFill>
                  <a:srgbClr val="7F7F7F"/>
                </a:solidFill>
              </a:rPr>
              <a:t>Technology Break</a:t>
            </a:r>
          </a:p>
          <a:p>
            <a:r>
              <a:rPr lang="en-US" dirty="0" smtClean="0"/>
              <a:t>Pointers</a:t>
            </a:r>
          </a:p>
          <a:p>
            <a:r>
              <a:rPr lang="en-US" dirty="0" smtClean="0"/>
              <a:t>Arrays</a:t>
            </a:r>
          </a:p>
          <a:p>
            <a:r>
              <a:rPr lang="en-US" dirty="0" smtClean="0"/>
              <a:t>And in Conclusion, …</a:t>
            </a:r>
            <a:endParaRPr lang="en-US" dirty="0"/>
          </a:p>
        </p:txBody>
      </p:sp>
      <p:sp>
        <p:nvSpPr>
          <p:cNvPr id="4" name="Date Placeholder 3"/>
          <p:cNvSpPr>
            <a:spLocks noGrp="1"/>
          </p:cNvSpPr>
          <p:nvPr>
            <p:ph type="dt" sz="half" idx="10"/>
          </p:nvPr>
        </p:nvSpPr>
        <p:spPr/>
        <p:txBody>
          <a:bodyPr/>
          <a:lstStyle/>
          <a:p>
            <a:fld id="{C6DBF814-B49C-5942-8670-608574ECC2DA}" type="datetime1">
              <a:rPr lang="en-US" smtClean="0"/>
              <a:pPr/>
              <a:t>9/5/13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46</a:t>
            </a:fld>
            <a:endParaRPr lang="en-US"/>
          </a:p>
        </p:txBody>
      </p:sp>
    </p:spTree>
    <p:extLst>
      <p:ext uri="{BB962C8B-B14F-4D97-AF65-F5344CB8AC3E}">
        <p14:creationId xmlns:p14="http://schemas.microsoft.com/office/powerpoint/2010/main" val="29983244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t>Address vs. Value</a:t>
            </a:r>
            <a:endParaRPr lang="en-US"/>
          </a:p>
        </p:txBody>
      </p:sp>
      <p:sp>
        <p:nvSpPr>
          <p:cNvPr id="35843" name="Rectangle 3"/>
          <p:cNvSpPr>
            <a:spLocks noGrp="1" noChangeArrowheads="1"/>
          </p:cNvSpPr>
          <p:nvPr>
            <p:ph type="body" idx="1"/>
          </p:nvPr>
        </p:nvSpPr>
        <p:spPr/>
        <p:txBody>
          <a:bodyPr>
            <a:normAutofit/>
          </a:bodyPr>
          <a:lstStyle/>
          <a:p>
            <a:r>
              <a:rPr lang="en-US" dirty="0" smtClean="0"/>
              <a:t>Consider memory to be a single huge array</a:t>
            </a:r>
          </a:p>
          <a:p>
            <a:pPr lvl="1"/>
            <a:r>
              <a:rPr lang="en-US" dirty="0" smtClean="0"/>
              <a:t>Each cell of the array has an address associated with it</a:t>
            </a:r>
          </a:p>
          <a:p>
            <a:pPr lvl="1"/>
            <a:r>
              <a:rPr lang="en-US" dirty="0" smtClean="0"/>
              <a:t>Each cell also stores some value</a:t>
            </a:r>
          </a:p>
          <a:p>
            <a:pPr lvl="1"/>
            <a:r>
              <a:rPr lang="en-US" dirty="0" smtClean="0"/>
              <a:t>Do you think they use signed or unsigned numbers? Negative address?!</a:t>
            </a:r>
          </a:p>
          <a:p>
            <a:r>
              <a:rPr lang="en-US" dirty="0" smtClean="0"/>
              <a:t>Don’t confuse the address referring to a memory location with the value stored there</a:t>
            </a:r>
            <a:endParaRPr lang="en-US" dirty="0"/>
          </a:p>
        </p:txBody>
      </p:sp>
      <p:sp>
        <p:nvSpPr>
          <p:cNvPr id="26" name="Date Placeholder 25"/>
          <p:cNvSpPr>
            <a:spLocks noGrp="1"/>
          </p:cNvSpPr>
          <p:nvPr>
            <p:ph type="dt" sz="half" idx="10"/>
          </p:nvPr>
        </p:nvSpPr>
        <p:spPr/>
        <p:txBody>
          <a:bodyPr/>
          <a:lstStyle/>
          <a:p>
            <a:fld id="{24CB73D4-E2EB-214C-877E-C794C0350302}" type="datetime1">
              <a:rPr lang="en-US" smtClean="0"/>
              <a:pPr/>
              <a:t>9/5/13</a:t>
            </a:fld>
            <a:endParaRPr lang="en-US" dirty="0"/>
          </a:p>
        </p:txBody>
      </p:sp>
      <p:sp>
        <p:nvSpPr>
          <p:cNvPr id="28" name="Footer Placeholder 27"/>
          <p:cNvSpPr>
            <a:spLocks noGrp="1"/>
          </p:cNvSpPr>
          <p:nvPr>
            <p:ph type="ftr" sz="quarter" idx="11"/>
          </p:nvPr>
        </p:nvSpPr>
        <p:spPr/>
        <p:txBody>
          <a:bodyPr/>
          <a:lstStyle/>
          <a:p>
            <a:r>
              <a:rPr lang="sv-SE" dirty="0" smtClean="0"/>
              <a:t>Fall 2013</a:t>
            </a:r>
            <a:r>
              <a:rPr lang="en-US" dirty="0" smtClean="0"/>
              <a:t> -- Lecture #3</a:t>
            </a:r>
            <a:endParaRPr lang="en-US" dirty="0"/>
          </a:p>
        </p:txBody>
      </p:sp>
      <p:sp>
        <p:nvSpPr>
          <p:cNvPr id="27" name="Slide Number Placeholder 26"/>
          <p:cNvSpPr>
            <a:spLocks noGrp="1"/>
          </p:cNvSpPr>
          <p:nvPr>
            <p:ph type="sldNum" sz="quarter" idx="12"/>
          </p:nvPr>
        </p:nvSpPr>
        <p:spPr/>
        <p:txBody>
          <a:bodyPr/>
          <a:lstStyle/>
          <a:p>
            <a:fld id="{3CC63E4C-4642-794D-A2FD-70F6B81535F5}" type="slidenum">
              <a:rPr lang="en-US" smtClean="0"/>
              <a:pPr/>
              <a:t>47</a:t>
            </a:fld>
            <a:endParaRPr lang="en-US"/>
          </a:p>
        </p:txBody>
      </p:sp>
      <p:grpSp>
        <p:nvGrpSpPr>
          <p:cNvPr id="2" name="Group 4"/>
          <p:cNvGrpSpPr>
            <a:grpSpLocks/>
          </p:cNvGrpSpPr>
          <p:nvPr/>
        </p:nvGrpSpPr>
        <p:grpSpPr bwMode="auto">
          <a:xfrm>
            <a:off x="1202252" y="5692775"/>
            <a:ext cx="6875463" cy="631825"/>
            <a:chOff x="288" y="3216"/>
            <a:chExt cx="4331" cy="398"/>
          </a:xfrm>
        </p:grpSpPr>
        <p:sp>
          <p:nvSpPr>
            <p:cNvPr id="35846" name="Rectangle 5"/>
            <p:cNvSpPr>
              <a:spLocks noChangeArrowheads="1"/>
            </p:cNvSpPr>
            <p:nvPr/>
          </p:nvSpPr>
          <p:spPr bwMode="auto">
            <a:xfrm>
              <a:off x="672" y="3408"/>
              <a:ext cx="240" cy="19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5847" name="Rectangle 6"/>
            <p:cNvSpPr>
              <a:spLocks noChangeArrowheads="1"/>
            </p:cNvSpPr>
            <p:nvPr/>
          </p:nvSpPr>
          <p:spPr bwMode="auto">
            <a:xfrm>
              <a:off x="912" y="3408"/>
              <a:ext cx="240" cy="19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5848" name="Rectangle 7"/>
            <p:cNvSpPr>
              <a:spLocks noChangeArrowheads="1"/>
            </p:cNvSpPr>
            <p:nvPr/>
          </p:nvSpPr>
          <p:spPr bwMode="auto">
            <a:xfrm>
              <a:off x="1152" y="3408"/>
              <a:ext cx="240" cy="19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5849" name="Rectangle 8"/>
            <p:cNvSpPr>
              <a:spLocks noChangeArrowheads="1"/>
            </p:cNvSpPr>
            <p:nvPr/>
          </p:nvSpPr>
          <p:spPr bwMode="auto">
            <a:xfrm>
              <a:off x="1632" y="3408"/>
              <a:ext cx="240" cy="19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5850" name="Rectangle 9"/>
            <p:cNvSpPr>
              <a:spLocks noChangeArrowheads="1"/>
            </p:cNvSpPr>
            <p:nvPr/>
          </p:nvSpPr>
          <p:spPr bwMode="auto">
            <a:xfrm>
              <a:off x="1392" y="3408"/>
              <a:ext cx="240" cy="19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5851" name="Rectangle 10"/>
            <p:cNvSpPr>
              <a:spLocks noChangeArrowheads="1"/>
            </p:cNvSpPr>
            <p:nvPr/>
          </p:nvSpPr>
          <p:spPr bwMode="auto">
            <a:xfrm>
              <a:off x="1872" y="3408"/>
              <a:ext cx="240" cy="19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5852" name="Rectangle 11"/>
            <p:cNvSpPr>
              <a:spLocks noChangeArrowheads="1"/>
            </p:cNvSpPr>
            <p:nvPr/>
          </p:nvSpPr>
          <p:spPr bwMode="auto">
            <a:xfrm>
              <a:off x="2112" y="3408"/>
              <a:ext cx="240" cy="19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5853" name="Rectangle 12"/>
            <p:cNvSpPr>
              <a:spLocks noChangeArrowheads="1"/>
            </p:cNvSpPr>
            <p:nvPr/>
          </p:nvSpPr>
          <p:spPr bwMode="auto">
            <a:xfrm>
              <a:off x="2352" y="3408"/>
              <a:ext cx="240" cy="19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5854" name="Rectangle 13"/>
            <p:cNvSpPr>
              <a:spLocks noChangeArrowheads="1"/>
            </p:cNvSpPr>
            <p:nvPr/>
          </p:nvSpPr>
          <p:spPr bwMode="auto">
            <a:xfrm>
              <a:off x="2592" y="3408"/>
              <a:ext cx="240" cy="19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5855" name="Rectangle 14"/>
            <p:cNvSpPr>
              <a:spLocks noChangeArrowheads="1"/>
            </p:cNvSpPr>
            <p:nvPr/>
          </p:nvSpPr>
          <p:spPr bwMode="auto">
            <a:xfrm>
              <a:off x="2832" y="3408"/>
              <a:ext cx="240" cy="19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5856" name="Rectangle 15"/>
            <p:cNvSpPr>
              <a:spLocks noChangeArrowheads="1"/>
            </p:cNvSpPr>
            <p:nvPr/>
          </p:nvSpPr>
          <p:spPr bwMode="auto">
            <a:xfrm>
              <a:off x="3072" y="3408"/>
              <a:ext cx="240" cy="19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5857" name="Rectangle 16"/>
            <p:cNvSpPr>
              <a:spLocks noChangeArrowheads="1"/>
            </p:cNvSpPr>
            <p:nvPr/>
          </p:nvSpPr>
          <p:spPr bwMode="auto">
            <a:xfrm>
              <a:off x="3312" y="3408"/>
              <a:ext cx="240" cy="19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5858" name="Rectangle 17"/>
            <p:cNvSpPr>
              <a:spLocks noChangeArrowheads="1"/>
            </p:cNvSpPr>
            <p:nvPr/>
          </p:nvSpPr>
          <p:spPr bwMode="auto">
            <a:xfrm>
              <a:off x="3552" y="3408"/>
              <a:ext cx="240" cy="19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5859" name="Rectangle 18"/>
            <p:cNvSpPr>
              <a:spLocks noChangeArrowheads="1"/>
            </p:cNvSpPr>
            <p:nvPr/>
          </p:nvSpPr>
          <p:spPr bwMode="auto">
            <a:xfrm>
              <a:off x="3792" y="3408"/>
              <a:ext cx="240" cy="19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5860" name="Rectangle 19"/>
            <p:cNvSpPr>
              <a:spLocks noChangeArrowheads="1"/>
            </p:cNvSpPr>
            <p:nvPr/>
          </p:nvSpPr>
          <p:spPr bwMode="auto">
            <a:xfrm>
              <a:off x="4032" y="3408"/>
              <a:ext cx="240" cy="19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5861" name="Text Box 20"/>
            <p:cNvSpPr txBox="1">
              <a:spLocks noChangeArrowheads="1"/>
            </p:cNvSpPr>
            <p:nvPr/>
          </p:nvSpPr>
          <p:spPr bwMode="auto">
            <a:xfrm>
              <a:off x="1382" y="3383"/>
              <a:ext cx="276" cy="231"/>
            </a:xfrm>
            <a:prstGeom prst="rect">
              <a:avLst/>
            </a:prstGeom>
            <a:noFill/>
            <a:ln w="12700">
              <a:noFill/>
              <a:miter lim="800000"/>
              <a:headEnd/>
              <a:tailEnd/>
            </a:ln>
          </p:spPr>
          <p:txBody>
            <a:bodyPr wrap="none">
              <a:prstTxWarp prst="textNoShape">
                <a:avLst/>
              </a:prstTxWarp>
              <a:spAutoFit/>
            </a:bodyPr>
            <a:lstStyle/>
            <a:p>
              <a:r>
                <a:rPr lang="en-US" sz="1800">
                  <a:solidFill>
                    <a:schemeClr val="accent2"/>
                  </a:solidFill>
                </a:rPr>
                <a:t>23</a:t>
              </a:r>
              <a:endParaRPr lang="en-US" sz="2000"/>
            </a:p>
          </p:txBody>
        </p:sp>
        <p:sp>
          <p:nvSpPr>
            <p:cNvPr id="35862" name="Text Box 21"/>
            <p:cNvSpPr txBox="1">
              <a:spLocks noChangeArrowheads="1"/>
            </p:cNvSpPr>
            <p:nvPr/>
          </p:nvSpPr>
          <p:spPr bwMode="auto">
            <a:xfrm>
              <a:off x="2822" y="3383"/>
              <a:ext cx="276" cy="231"/>
            </a:xfrm>
            <a:prstGeom prst="rect">
              <a:avLst/>
            </a:prstGeom>
            <a:noFill/>
            <a:ln w="12700">
              <a:noFill/>
              <a:miter lim="800000"/>
              <a:headEnd/>
              <a:tailEnd/>
            </a:ln>
          </p:spPr>
          <p:txBody>
            <a:bodyPr wrap="none">
              <a:prstTxWarp prst="textNoShape">
                <a:avLst/>
              </a:prstTxWarp>
              <a:spAutoFit/>
            </a:bodyPr>
            <a:lstStyle/>
            <a:p>
              <a:r>
                <a:rPr lang="en-US" sz="1800">
                  <a:solidFill>
                    <a:schemeClr val="accent2"/>
                  </a:solidFill>
                </a:rPr>
                <a:t>42</a:t>
              </a:r>
              <a:endParaRPr lang="en-US" sz="2000"/>
            </a:p>
          </p:txBody>
        </p:sp>
        <p:sp>
          <p:nvSpPr>
            <p:cNvPr id="35863" name="Text Box 22"/>
            <p:cNvSpPr txBox="1">
              <a:spLocks noChangeArrowheads="1"/>
            </p:cNvSpPr>
            <p:nvPr/>
          </p:nvSpPr>
          <p:spPr bwMode="auto">
            <a:xfrm>
              <a:off x="4272" y="3273"/>
              <a:ext cx="347" cy="327"/>
            </a:xfrm>
            <a:prstGeom prst="rect">
              <a:avLst/>
            </a:prstGeom>
            <a:noFill/>
            <a:ln w="12700">
              <a:noFill/>
              <a:miter lim="800000"/>
              <a:headEnd/>
              <a:tailEnd/>
            </a:ln>
          </p:spPr>
          <p:txBody>
            <a:bodyPr wrap="none">
              <a:prstTxWarp prst="textNoShape">
                <a:avLst/>
              </a:prstTxWarp>
              <a:spAutoFit/>
            </a:bodyPr>
            <a:lstStyle/>
            <a:p>
              <a:r>
                <a:rPr lang="en-US" sz="2000">
                  <a:solidFill>
                    <a:schemeClr val="tx1"/>
                  </a:solidFill>
                </a:rPr>
                <a:t> </a:t>
              </a:r>
              <a:r>
                <a:rPr lang="en-US" sz="2800">
                  <a:solidFill>
                    <a:schemeClr val="tx1"/>
                  </a:solidFill>
                </a:rPr>
                <a:t>...</a:t>
              </a:r>
              <a:endParaRPr lang="en-US" sz="2000"/>
            </a:p>
          </p:txBody>
        </p:sp>
        <p:sp>
          <p:nvSpPr>
            <p:cNvPr id="35864" name="Text Box 23"/>
            <p:cNvSpPr txBox="1">
              <a:spLocks noChangeArrowheads="1"/>
            </p:cNvSpPr>
            <p:nvPr/>
          </p:nvSpPr>
          <p:spPr bwMode="auto">
            <a:xfrm>
              <a:off x="288" y="3273"/>
              <a:ext cx="347" cy="327"/>
            </a:xfrm>
            <a:prstGeom prst="rect">
              <a:avLst/>
            </a:prstGeom>
            <a:noFill/>
            <a:ln w="12700">
              <a:noFill/>
              <a:miter lim="800000"/>
              <a:headEnd/>
              <a:tailEnd/>
            </a:ln>
          </p:spPr>
          <p:txBody>
            <a:bodyPr wrap="none">
              <a:prstTxWarp prst="textNoShape">
                <a:avLst/>
              </a:prstTxWarp>
              <a:spAutoFit/>
            </a:bodyPr>
            <a:lstStyle/>
            <a:p>
              <a:r>
                <a:rPr lang="en-US" sz="2000">
                  <a:solidFill>
                    <a:schemeClr val="tx1"/>
                  </a:solidFill>
                </a:rPr>
                <a:t> </a:t>
              </a:r>
              <a:r>
                <a:rPr lang="en-US" sz="2800">
                  <a:solidFill>
                    <a:schemeClr val="tx1"/>
                  </a:solidFill>
                </a:rPr>
                <a:t>...</a:t>
              </a:r>
              <a:endParaRPr lang="en-US" sz="2000"/>
            </a:p>
          </p:txBody>
        </p:sp>
        <p:sp>
          <p:nvSpPr>
            <p:cNvPr id="35865" name="Text Box 24"/>
            <p:cNvSpPr txBox="1">
              <a:spLocks noChangeArrowheads="1"/>
            </p:cNvSpPr>
            <p:nvPr/>
          </p:nvSpPr>
          <p:spPr bwMode="auto">
            <a:xfrm>
              <a:off x="633" y="3216"/>
              <a:ext cx="1451" cy="223"/>
            </a:xfrm>
            <a:prstGeom prst="rect">
              <a:avLst/>
            </a:prstGeom>
            <a:noFill/>
            <a:ln w="12700">
              <a:noFill/>
              <a:miter lim="800000"/>
              <a:headEnd/>
              <a:tailEnd/>
            </a:ln>
          </p:spPr>
          <p:txBody>
            <a:bodyPr wrap="none">
              <a:prstTxWarp prst="textNoShape">
                <a:avLst/>
              </a:prstTxWarp>
              <a:spAutoFit/>
            </a:bodyPr>
            <a:lstStyle/>
            <a:p>
              <a:r>
                <a:rPr lang="en-US" sz="1700" dirty="0"/>
                <a:t>101</a:t>
              </a:r>
              <a:r>
                <a:rPr lang="en-US" sz="1700" dirty="0" smtClean="0"/>
                <a:t> 102 103 104 105 </a:t>
              </a:r>
              <a:r>
                <a:rPr lang="en-US" sz="1700" dirty="0"/>
                <a:t>...</a:t>
              </a:r>
            </a:p>
          </p:txBody>
        </p:sp>
      </p:grpSp>
      <p:sp>
        <p:nvSpPr>
          <p:cNvPr id="35845" name="Rectangle 25"/>
          <p:cNvSpPr>
            <a:spLocks noChangeArrowheads="1"/>
          </p:cNvSpPr>
          <p:nvPr/>
        </p:nvSpPr>
        <p:spPr bwMode="auto">
          <a:xfrm>
            <a:off x="685800" y="838200"/>
            <a:ext cx="7848600" cy="2463800"/>
          </a:xfrm>
          <a:prstGeom prst="rect">
            <a:avLst/>
          </a:prstGeom>
          <a:noFill/>
          <a:ln w="12700">
            <a:noFill/>
            <a:miter lim="800000"/>
            <a:headEnd/>
            <a:tailEnd/>
          </a:ln>
        </p:spPr>
        <p:txBody>
          <a:bodyPr lIns="63500" tIns="25400" rIns="63500" bIns="25400">
            <a:prstTxWarp prst="textNoShape">
              <a:avLst/>
            </a:prstTxWarp>
            <a:spAutoFit/>
          </a:bodyPr>
          <a:lstStyle/>
          <a:p>
            <a:pPr marL="203200" indent="-203200">
              <a:lnSpc>
                <a:spcPct val="75000"/>
              </a:lnSpc>
              <a:spcBef>
                <a:spcPct val="65000"/>
              </a:spcBef>
              <a:buSzPct val="100000"/>
              <a:buFont typeface="Times" charset="0"/>
              <a:buChar char="•"/>
            </a:pPr>
            <a:endParaRPr lang="en-US" sz="3200" b="1">
              <a:solidFill>
                <a:schemeClr val="tx1"/>
              </a:solidFill>
            </a:endParaRPr>
          </a:p>
          <a:p>
            <a:pPr marL="203200" indent="-203200">
              <a:lnSpc>
                <a:spcPct val="75000"/>
              </a:lnSpc>
              <a:spcBef>
                <a:spcPct val="65000"/>
              </a:spcBef>
              <a:buSzPct val="100000"/>
              <a:buFont typeface="Times" charset="0"/>
              <a:buChar char="•"/>
            </a:pPr>
            <a:endParaRPr lang="en-US" sz="3200" b="1">
              <a:solidFill>
                <a:schemeClr val="tx1"/>
              </a:solidFill>
            </a:endParaRPr>
          </a:p>
          <a:p>
            <a:pPr marL="203200" indent="-203200">
              <a:lnSpc>
                <a:spcPct val="75000"/>
              </a:lnSpc>
              <a:spcBef>
                <a:spcPct val="65000"/>
              </a:spcBef>
              <a:buSzPct val="100000"/>
              <a:buFont typeface="Times" charset="0"/>
              <a:buChar char="•"/>
            </a:pPr>
            <a:endParaRPr lang="en-US" sz="3200" b="1">
              <a:solidFill>
                <a:schemeClr val="tx1"/>
              </a:solidFill>
            </a:endParaRPr>
          </a:p>
          <a:p>
            <a:pPr marL="203200" indent="-203200">
              <a:lnSpc>
                <a:spcPct val="75000"/>
              </a:lnSpc>
              <a:spcBef>
                <a:spcPct val="65000"/>
              </a:spcBef>
              <a:buSzPct val="100000"/>
              <a:buFont typeface="Times" charset="0"/>
              <a:buChar char="•"/>
            </a:pPr>
            <a:endParaRPr lang="en-US" sz="3200" b="1">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t>Pointers</a:t>
            </a:r>
            <a:endParaRPr lang="en-US"/>
          </a:p>
        </p:txBody>
      </p:sp>
      <p:sp>
        <p:nvSpPr>
          <p:cNvPr id="37891" name="Rectangle 3"/>
          <p:cNvSpPr>
            <a:spLocks noGrp="1" noChangeArrowheads="1"/>
          </p:cNvSpPr>
          <p:nvPr>
            <p:ph type="body" idx="1"/>
          </p:nvPr>
        </p:nvSpPr>
        <p:spPr/>
        <p:txBody>
          <a:bodyPr/>
          <a:lstStyle/>
          <a:p>
            <a:r>
              <a:rPr lang="en-US" dirty="0" smtClean="0"/>
              <a:t>An </a:t>
            </a:r>
            <a:r>
              <a:rPr lang="en-US" i="1" dirty="0" smtClean="0"/>
              <a:t>address </a:t>
            </a:r>
            <a:r>
              <a:rPr lang="en-US" dirty="0" smtClean="0"/>
              <a:t>refers to a particular memory location; e.g., it points to a memory location</a:t>
            </a:r>
          </a:p>
          <a:p>
            <a:r>
              <a:rPr lang="en-US" i="1" dirty="0" smtClean="0"/>
              <a:t>Pointer</a:t>
            </a:r>
            <a:r>
              <a:rPr lang="en-US" dirty="0" smtClean="0"/>
              <a:t>: A variable that contains the address of a variable</a:t>
            </a:r>
          </a:p>
        </p:txBody>
      </p:sp>
      <p:sp>
        <p:nvSpPr>
          <p:cNvPr id="35" name="Date Placeholder 34"/>
          <p:cNvSpPr>
            <a:spLocks noGrp="1"/>
          </p:cNvSpPr>
          <p:nvPr>
            <p:ph type="dt" sz="half" idx="10"/>
          </p:nvPr>
        </p:nvSpPr>
        <p:spPr/>
        <p:txBody>
          <a:bodyPr/>
          <a:lstStyle/>
          <a:p>
            <a:fld id="{BC1D42A1-174A-6B4F-9F6D-8DD5D1440EAB}" type="datetime1">
              <a:rPr lang="en-US" smtClean="0"/>
              <a:pPr/>
              <a:t>9/5/13</a:t>
            </a:fld>
            <a:endParaRPr lang="en-US"/>
          </a:p>
        </p:txBody>
      </p:sp>
      <p:sp>
        <p:nvSpPr>
          <p:cNvPr id="37" name="Footer Placeholder 36"/>
          <p:cNvSpPr>
            <a:spLocks noGrp="1"/>
          </p:cNvSpPr>
          <p:nvPr>
            <p:ph type="ftr" sz="quarter" idx="11"/>
          </p:nvPr>
        </p:nvSpPr>
        <p:spPr/>
        <p:txBody>
          <a:bodyPr/>
          <a:lstStyle/>
          <a:p>
            <a:r>
              <a:rPr lang="sv-SE" dirty="0" smtClean="0"/>
              <a:t>Fall 2013</a:t>
            </a:r>
            <a:r>
              <a:rPr lang="en-US" dirty="0" smtClean="0"/>
              <a:t> -- Lecture #3</a:t>
            </a:r>
            <a:endParaRPr lang="en-US" dirty="0"/>
          </a:p>
        </p:txBody>
      </p:sp>
      <p:sp>
        <p:nvSpPr>
          <p:cNvPr id="36" name="Slide Number Placeholder 35"/>
          <p:cNvSpPr>
            <a:spLocks noGrp="1"/>
          </p:cNvSpPr>
          <p:nvPr>
            <p:ph type="sldNum" sz="quarter" idx="12"/>
          </p:nvPr>
        </p:nvSpPr>
        <p:spPr/>
        <p:txBody>
          <a:bodyPr/>
          <a:lstStyle/>
          <a:p>
            <a:fld id="{3CC63E4C-4642-794D-A2FD-70F6B81535F5}" type="slidenum">
              <a:rPr lang="en-US" smtClean="0"/>
              <a:pPr/>
              <a:t>48</a:t>
            </a:fld>
            <a:endParaRPr lang="en-US"/>
          </a:p>
        </p:txBody>
      </p:sp>
      <p:grpSp>
        <p:nvGrpSpPr>
          <p:cNvPr id="2" name="Group 4"/>
          <p:cNvGrpSpPr>
            <a:grpSpLocks/>
          </p:cNvGrpSpPr>
          <p:nvPr/>
        </p:nvGrpSpPr>
        <p:grpSpPr bwMode="auto">
          <a:xfrm>
            <a:off x="685800" y="4436527"/>
            <a:ext cx="7637463" cy="2062163"/>
            <a:chOff x="432" y="2599"/>
            <a:chExt cx="4811" cy="1299"/>
          </a:xfrm>
        </p:grpSpPr>
        <p:grpSp>
          <p:nvGrpSpPr>
            <p:cNvPr id="3" name="Group 5"/>
            <p:cNvGrpSpPr>
              <a:grpSpLocks/>
            </p:cNvGrpSpPr>
            <p:nvPr/>
          </p:nvGrpSpPr>
          <p:grpSpPr bwMode="auto">
            <a:xfrm>
              <a:off x="912" y="3024"/>
              <a:ext cx="4331" cy="398"/>
              <a:chOff x="288" y="3216"/>
              <a:chExt cx="4331" cy="398"/>
            </a:xfrm>
          </p:grpSpPr>
          <p:sp>
            <p:nvSpPr>
              <p:cNvPr id="37903" name="Rectangle 6"/>
              <p:cNvSpPr>
                <a:spLocks noChangeArrowheads="1"/>
              </p:cNvSpPr>
              <p:nvPr/>
            </p:nvSpPr>
            <p:spPr bwMode="auto">
              <a:xfrm>
                <a:off x="672" y="3408"/>
                <a:ext cx="240" cy="19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7904" name="Rectangle 7"/>
              <p:cNvSpPr>
                <a:spLocks noChangeArrowheads="1"/>
              </p:cNvSpPr>
              <p:nvPr/>
            </p:nvSpPr>
            <p:spPr bwMode="auto">
              <a:xfrm>
                <a:off x="912" y="3408"/>
                <a:ext cx="240" cy="19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7905" name="Rectangle 8"/>
              <p:cNvSpPr>
                <a:spLocks noChangeArrowheads="1"/>
              </p:cNvSpPr>
              <p:nvPr/>
            </p:nvSpPr>
            <p:spPr bwMode="auto">
              <a:xfrm>
                <a:off x="1152" y="3408"/>
                <a:ext cx="240" cy="19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7906" name="Rectangle 9"/>
              <p:cNvSpPr>
                <a:spLocks noChangeArrowheads="1"/>
              </p:cNvSpPr>
              <p:nvPr/>
            </p:nvSpPr>
            <p:spPr bwMode="auto">
              <a:xfrm>
                <a:off x="1632" y="3408"/>
                <a:ext cx="240" cy="19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7907" name="Rectangle 10"/>
              <p:cNvSpPr>
                <a:spLocks noChangeArrowheads="1"/>
              </p:cNvSpPr>
              <p:nvPr/>
            </p:nvSpPr>
            <p:spPr bwMode="auto">
              <a:xfrm>
                <a:off x="1392" y="3408"/>
                <a:ext cx="240" cy="19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7908" name="Rectangle 11"/>
              <p:cNvSpPr>
                <a:spLocks noChangeArrowheads="1"/>
              </p:cNvSpPr>
              <p:nvPr/>
            </p:nvSpPr>
            <p:spPr bwMode="auto">
              <a:xfrm>
                <a:off x="1872" y="3408"/>
                <a:ext cx="240" cy="19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7909" name="Rectangle 12"/>
              <p:cNvSpPr>
                <a:spLocks noChangeArrowheads="1"/>
              </p:cNvSpPr>
              <p:nvPr/>
            </p:nvSpPr>
            <p:spPr bwMode="auto">
              <a:xfrm>
                <a:off x="2112" y="3408"/>
                <a:ext cx="240" cy="19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7910" name="Rectangle 13"/>
              <p:cNvSpPr>
                <a:spLocks noChangeArrowheads="1"/>
              </p:cNvSpPr>
              <p:nvPr/>
            </p:nvSpPr>
            <p:spPr bwMode="auto">
              <a:xfrm>
                <a:off x="2352" y="3408"/>
                <a:ext cx="240" cy="19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7911" name="Rectangle 14"/>
              <p:cNvSpPr>
                <a:spLocks noChangeArrowheads="1"/>
              </p:cNvSpPr>
              <p:nvPr/>
            </p:nvSpPr>
            <p:spPr bwMode="auto">
              <a:xfrm>
                <a:off x="2592" y="3408"/>
                <a:ext cx="240" cy="19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7912" name="Rectangle 15"/>
              <p:cNvSpPr>
                <a:spLocks noChangeArrowheads="1"/>
              </p:cNvSpPr>
              <p:nvPr/>
            </p:nvSpPr>
            <p:spPr bwMode="auto">
              <a:xfrm>
                <a:off x="2832" y="3408"/>
                <a:ext cx="240" cy="19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7913" name="Rectangle 16"/>
              <p:cNvSpPr>
                <a:spLocks noChangeArrowheads="1"/>
              </p:cNvSpPr>
              <p:nvPr/>
            </p:nvSpPr>
            <p:spPr bwMode="auto">
              <a:xfrm>
                <a:off x="3072" y="3408"/>
                <a:ext cx="240" cy="19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7914" name="Rectangle 17"/>
              <p:cNvSpPr>
                <a:spLocks noChangeArrowheads="1"/>
              </p:cNvSpPr>
              <p:nvPr/>
            </p:nvSpPr>
            <p:spPr bwMode="auto">
              <a:xfrm>
                <a:off x="3312" y="3408"/>
                <a:ext cx="240" cy="19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7915" name="Rectangle 18"/>
              <p:cNvSpPr>
                <a:spLocks noChangeArrowheads="1"/>
              </p:cNvSpPr>
              <p:nvPr/>
            </p:nvSpPr>
            <p:spPr bwMode="auto">
              <a:xfrm>
                <a:off x="3552" y="3408"/>
                <a:ext cx="240" cy="19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7916" name="Rectangle 19"/>
              <p:cNvSpPr>
                <a:spLocks noChangeArrowheads="1"/>
              </p:cNvSpPr>
              <p:nvPr/>
            </p:nvSpPr>
            <p:spPr bwMode="auto">
              <a:xfrm>
                <a:off x="3792" y="3408"/>
                <a:ext cx="240" cy="19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7917" name="Rectangle 20"/>
              <p:cNvSpPr>
                <a:spLocks noChangeArrowheads="1"/>
              </p:cNvSpPr>
              <p:nvPr/>
            </p:nvSpPr>
            <p:spPr bwMode="auto">
              <a:xfrm>
                <a:off x="4032" y="3408"/>
                <a:ext cx="240" cy="192"/>
              </a:xfrm>
              <a:prstGeom prst="rect">
                <a:avLst/>
              </a:prstGeom>
              <a:noFill/>
              <a:ln w="12700">
                <a:solidFill>
                  <a:schemeClr val="tx1"/>
                </a:solidFill>
                <a:miter lim="800000"/>
                <a:headEnd/>
                <a:tailEnd/>
              </a:ln>
            </p:spPr>
            <p:txBody>
              <a:bodyPr wrap="none" anchor="ctr">
                <a:prstTxWarp prst="textNoShape">
                  <a:avLst/>
                </a:prstTxWarp>
              </a:bodyPr>
              <a:lstStyle/>
              <a:p>
                <a:endParaRPr lang="en-US"/>
              </a:p>
            </p:txBody>
          </p:sp>
          <p:sp>
            <p:nvSpPr>
              <p:cNvPr id="37918" name="Text Box 21"/>
              <p:cNvSpPr txBox="1">
                <a:spLocks noChangeArrowheads="1"/>
              </p:cNvSpPr>
              <p:nvPr/>
            </p:nvSpPr>
            <p:spPr bwMode="auto">
              <a:xfrm>
                <a:off x="1382" y="3383"/>
                <a:ext cx="276" cy="231"/>
              </a:xfrm>
              <a:prstGeom prst="rect">
                <a:avLst/>
              </a:prstGeom>
              <a:noFill/>
              <a:ln w="12700">
                <a:noFill/>
                <a:miter lim="800000"/>
                <a:headEnd/>
                <a:tailEnd/>
              </a:ln>
            </p:spPr>
            <p:txBody>
              <a:bodyPr wrap="none">
                <a:prstTxWarp prst="textNoShape">
                  <a:avLst/>
                </a:prstTxWarp>
                <a:spAutoFit/>
              </a:bodyPr>
              <a:lstStyle/>
              <a:p>
                <a:r>
                  <a:rPr lang="en-US" sz="1800">
                    <a:solidFill>
                      <a:schemeClr val="tx1"/>
                    </a:solidFill>
                  </a:rPr>
                  <a:t>23</a:t>
                </a:r>
                <a:endParaRPr lang="en-US" sz="2000"/>
              </a:p>
            </p:txBody>
          </p:sp>
          <p:sp>
            <p:nvSpPr>
              <p:cNvPr id="37919" name="Text Box 22"/>
              <p:cNvSpPr txBox="1">
                <a:spLocks noChangeArrowheads="1"/>
              </p:cNvSpPr>
              <p:nvPr/>
            </p:nvSpPr>
            <p:spPr bwMode="auto">
              <a:xfrm>
                <a:off x="2822" y="3383"/>
                <a:ext cx="276" cy="231"/>
              </a:xfrm>
              <a:prstGeom prst="rect">
                <a:avLst/>
              </a:prstGeom>
              <a:noFill/>
              <a:ln w="12700">
                <a:noFill/>
                <a:miter lim="800000"/>
                <a:headEnd/>
                <a:tailEnd/>
              </a:ln>
            </p:spPr>
            <p:txBody>
              <a:bodyPr wrap="none">
                <a:prstTxWarp prst="textNoShape">
                  <a:avLst/>
                </a:prstTxWarp>
                <a:spAutoFit/>
              </a:bodyPr>
              <a:lstStyle/>
              <a:p>
                <a:r>
                  <a:rPr lang="en-US" sz="1800">
                    <a:solidFill>
                      <a:schemeClr val="tx1"/>
                    </a:solidFill>
                  </a:rPr>
                  <a:t>42</a:t>
                </a:r>
                <a:endParaRPr lang="en-US" sz="2000"/>
              </a:p>
            </p:txBody>
          </p:sp>
          <p:sp>
            <p:nvSpPr>
              <p:cNvPr id="37920" name="Text Box 23"/>
              <p:cNvSpPr txBox="1">
                <a:spLocks noChangeArrowheads="1"/>
              </p:cNvSpPr>
              <p:nvPr/>
            </p:nvSpPr>
            <p:spPr bwMode="auto">
              <a:xfrm>
                <a:off x="4272" y="3273"/>
                <a:ext cx="347" cy="327"/>
              </a:xfrm>
              <a:prstGeom prst="rect">
                <a:avLst/>
              </a:prstGeom>
              <a:noFill/>
              <a:ln w="12700">
                <a:noFill/>
                <a:miter lim="800000"/>
                <a:headEnd/>
                <a:tailEnd/>
              </a:ln>
            </p:spPr>
            <p:txBody>
              <a:bodyPr wrap="none">
                <a:prstTxWarp prst="textNoShape">
                  <a:avLst/>
                </a:prstTxWarp>
                <a:spAutoFit/>
              </a:bodyPr>
              <a:lstStyle/>
              <a:p>
                <a:r>
                  <a:rPr lang="en-US" sz="2000">
                    <a:solidFill>
                      <a:schemeClr val="tx1"/>
                    </a:solidFill>
                  </a:rPr>
                  <a:t> </a:t>
                </a:r>
                <a:r>
                  <a:rPr lang="en-US" sz="2800">
                    <a:solidFill>
                      <a:schemeClr val="tx1"/>
                    </a:solidFill>
                  </a:rPr>
                  <a:t>...</a:t>
                </a:r>
                <a:endParaRPr lang="en-US" sz="2000"/>
              </a:p>
            </p:txBody>
          </p:sp>
          <p:sp>
            <p:nvSpPr>
              <p:cNvPr id="37921" name="Text Box 24"/>
              <p:cNvSpPr txBox="1">
                <a:spLocks noChangeArrowheads="1"/>
              </p:cNvSpPr>
              <p:nvPr/>
            </p:nvSpPr>
            <p:spPr bwMode="auto">
              <a:xfrm>
                <a:off x="288" y="3273"/>
                <a:ext cx="347" cy="327"/>
              </a:xfrm>
              <a:prstGeom prst="rect">
                <a:avLst/>
              </a:prstGeom>
              <a:noFill/>
              <a:ln w="12700">
                <a:noFill/>
                <a:miter lim="800000"/>
                <a:headEnd/>
                <a:tailEnd/>
              </a:ln>
            </p:spPr>
            <p:txBody>
              <a:bodyPr wrap="none">
                <a:prstTxWarp prst="textNoShape">
                  <a:avLst/>
                </a:prstTxWarp>
                <a:spAutoFit/>
              </a:bodyPr>
              <a:lstStyle/>
              <a:p>
                <a:r>
                  <a:rPr lang="en-US" sz="2000">
                    <a:solidFill>
                      <a:schemeClr val="tx1"/>
                    </a:solidFill>
                  </a:rPr>
                  <a:t> </a:t>
                </a:r>
                <a:r>
                  <a:rPr lang="en-US" sz="2800">
                    <a:solidFill>
                      <a:schemeClr val="tx1"/>
                    </a:solidFill>
                  </a:rPr>
                  <a:t>...</a:t>
                </a:r>
                <a:endParaRPr lang="en-US" sz="2000"/>
              </a:p>
            </p:txBody>
          </p:sp>
          <p:sp>
            <p:nvSpPr>
              <p:cNvPr id="37922" name="Text Box 25"/>
              <p:cNvSpPr txBox="1">
                <a:spLocks noChangeArrowheads="1"/>
              </p:cNvSpPr>
              <p:nvPr/>
            </p:nvSpPr>
            <p:spPr bwMode="auto">
              <a:xfrm>
                <a:off x="624" y="3216"/>
                <a:ext cx="1420" cy="223"/>
              </a:xfrm>
              <a:prstGeom prst="rect">
                <a:avLst/>
              </a:prstGeom>
              <a:noFill/>
              <a:ln w="12700">
                <a:noFill/>
                <a:miter lim="800000"/>
                <a:headEnd/>
                <a:tailEnd/>
              </a:ln>
            </p:spPr>
            <p:txBody>
              <a:bodyPr wrap="none">
                <a:prstTxWarp prst="textNoShape">
                  <a:avLst/>
                </a:prstTxWarp>
                <a:spAutoFit/>
              </a:bodyPr>
              <a:lstStyle/>
              <a:p>
                <a:r>
                  <a:rPr lang="en-US" sz="1700" dirty="0">
                    <a:solidFill>
                      <a:schemeClr val="tx1"/>
                    </a:solidFill>
                  </a:rPr>
                  <a:t>101 102 103 104 105 ...</a:t>
                </a:r>
                <a:endParaRPr lang="en-US" sz="1700" dirty="0"/>
              </a:p>
            </p:txBody>
          </p:sp>
        </p:grpSp>
        <p:sp>
          <p:nvSpPr>
            <p:cNvPr id="37897" name="Text Box 26"/>
            <p:cNvSpPr txBox="1">
              <a:spLocks noChangeArrowheads="1"/>
            </p:cNvSpPr>
            <p:nvPr/>
          </p:nvSpPr>
          <p:spPr bwMode="auto">
            <a:xfrm>
              <a:off x="2044" y="3360"/>
              <a:ext cx="212" cy="288"/>
            </a:xfrm>
            <a:prstGeom prst="rect">
              <a:avLst/>
            </a:prstGeom>
            <a:noFill/>
            <a:ln w="12700">
              <a:noFill/>
              <a:miter lim="800000"/>
              <a:headEnd/>
              <a:tailEnd/>
            </a:ln>
          </p:spPr>
          <p:txBody>
            <a:bodyPr wrap="none">
              <a:prstTxWarp prst="textNoShape">
                <a:avLst/>
              </a:prstTxWarp>
              <a:spAutoFit/>
            </a:bodyPr>
            <a:lstStyle/>
            <a:p>
              <a:r>
                <a:rPr lang="en-US" sz="2400">
                  <a:solidFill>
                    <a:schemeClr val="tx1"/>
                  </a:solidFill>
                </a:rPr>
                <a:t>x</a:t>
              </a:r>
              <a:endParaRPr lang="en-US" sz="2000"/>
            </a:p>
          </p:txBody>
        </p:sp>
        <p:sp>
          <p:nvSpPr>
            <p:cNvPr id="37898" name="Text Box 27"/>
            <p:cNvSpPr txBox="1">
              <a:spLocks noChangeArrowheads="1"/>
            </p:cNvSpPr>
            <p:nvPr/>
          </p:nvSpPr>
          <p:spPr bwMode="auto">
            <a:xfrm>
              <a:off x="3500" y="3367"/>
              <a:ext cx="196" cy="250"/>
            </a:xfrm>
            <a:prstGeom prst="rect">
              <a:avLst/>
            </a:prstGeom>
            <a:noFill/>
            <a:ln w="12700">
              <a:noFill/>
              <a:miter lim="800000"/>
              <a:headEnd/>
              <a:tailEnd/>
            </a:ln>
          </p:spPr>
          <p:txBody>
            <a:bodyPr wrap="none">
              <a:prstTxWarp prst="textNoShape">
                <a:avLst/>
              </a:prstTxWarp>
              <a:spAutoFit/>
            </a:bodyPr>
            <a:lstStyle/>
            <a:p>
              <a:r>
                <a:rPr lang="en-US" sz="2000">
                  <a:solidFill>
                    <a:schemeClr val="tx1"/>
                  </a:solidFill>
                </a:rPr>
                <a:t>y</a:t>
              </a:r>
              <a:endParaRPr lang="en-US" sz="2000"/>
            </a:p>
          </p:txBody>
        </p:sp>
        <p:cxnSp>
          <p:nvCxnSpPr>
            <p:cNvPr id="37899" name="AutoShape 28"/>
            <p:cNvCxnSpPr>
              <a:cxnSpLocks noChangeShapeType="1"/>
              <a:endCxn id="37922" idx="1"/>
            </p:cNvCxnSpPr>
            <p:nvPr/>
          </p:nvCxnSpPr>
          <p:spPr bwMode="auto">
            <a:xfrm>
              <a:off x="888" y="2880"/>
              <a:ext cx="360" cy="255"/>
            </a:xfrm>
            <a:prstGeom prst="curvedConnector3">
              <a:avLst>
                <a:gd name="adj1" fmla="val 50000"/>
              </a:avLst>
            </a:prstGeom>
            <a:noFill/>
            <a:ln w="12700">
              <a:solidFill>
                <a:schemeClr val="tx1"/>
              </a:solidFill>
              <a:round/>
              <a:headEnd/>
              <a:tailEnd type="triangle" w="med" len="med"/>
            </a:ln>
          </p:spPr>
        </p:cxnSp>
        <p:cxnSp>
          <p:nvCxnSpPr>
            <p:cNvPr id="37900" name="AutoShape 29"/>
            <p:cNvCxnSpPr>
              <a:cxnSpLocks noChangeShapeType="1"/>
            </p:cNvCxnSpPr>
            <p:nvPr/>
          </p:nvCxnSpPr>
          <p:spPr bwMode="auto">
            <a:xfrm flipV="1">
              <a:off x="960" y="3552"/>
              <a:ext cx="912" cy="240"/>
            </a:xfrm>
            <a:prstGeom prst="curvedConnector3">
              <a:avLst>
                <a:gd name="adj1" fmla="val 50000"/>
              </a:avLst>
            </a:prstGeom>
            <a:noFill/>
            <a:ln w="12700">
              <a:solidFill>
                <a:schemeClr val="tx1"/>
              </a:solidFill>
              <a:round/>
              <a:headEnd/>
              <a:tailEnd type="triangle" w="med" len="med"/>
            </a:ln>
          </p:spPr>
        </p:cxnSp>
        <p:sp>
          <p:nvSpPr>
            <p:cNvPr id="37901" name="Text Box 30"/>
            <p:cNvSpPr txBox="1">
              <a:spLocks noChangeArrowheads="1"/>
            </p:cNvSpPr>
            <p:nvPr/>
          </p:nvSpPr>
          <p:spPr bwMode="auto">
            <a:xfrm>
              <a:off x="614" y="2599"/>
              <a:ext cx="1441" cy="250"/>
            </a:xfrm>
            <a:prstGeom prst="rect">
              <a:avLst/>
            </a:prstGeom>
            <a:noFill/>
            <a:ln w="12700">
              <a:noFill/>
              <a:miter lim="800000"/>
              <a:headEnd/>
              <a:tailEnd/>
            </a:ln>
          </p:spPr>
          <p:txBody>
            <a:bodyPr wrap="none">
              <a:prstTxWarp prst="textNoShape">
                <a:avLst/>
              </a:prstTxWarp>
              <a:spAutoFit/>
            </a:bodyPr>
            <a:lstStyle/>
            <a:p>
              <a:r>
                <a:rPr lang="en-US" sz="2000">
                  <a:solidFill>
                    <a:schemeClr val="tx1"/>
                  </a:solidFill>
                </a:rPr>
                <a:t>Location (address)</a:t>
              </a:r>
              <a:endParaRPr lang="en-US" sz="2000"/>
            </a:p>
          </p:txBody>
        </p:sp>
        <p:sp>
          <p:nvSpPr>
            <p:cNvPr id="37902" name="Text Box 31"/>
            <p:cNvSpPr txBox="1">
              <a:spLocks noChangeArrowheads="1"/>
            </p:cNvSpPr>
            <p:nvPr/>
          </p:nvSpPr>
          <p:spPr bwMode="auto">
            <a:xfrm>
              <a:off x="432" y="3648"/>
              <a:ext cx="516" cy="250"/>
            </a:xfrm>
            <a:prstGeom prst="rect">
              <a:avLst/>
            </a:prstGeom>
            <a:noFill/>
            <a:ln w="12700">
              <a:noFill/>
              <a:miter lim="800000"/>
              <a:headEnd/>
              <a:tailEnd/>
            </a:ln>
          </p:spPr>
          <p:txBody>
            <a:bodyPr wrap="none">
              <a:prstTxWarp prst="textNoShape">
                <a:avLst/>
              </a:prstTxWarp>
              <a:spAutoFit/>
            </a:bodyPr>
            <a:lstStyle/>
            <a:p>
              <a:r>
                <a:rPr lang="en-US" sz="2000">
                  <a:solidFill>
                    <a:schemeClr val="tx1"/>
                  </a:solidFill>
                </a:rPr>
                <a:t>name</a:t>
              </a:r>
              <a:endParaRPr lang="en-US" sz="2000"/>
            </a:p>
          </p:txBody>
        </p:sp>
      </p:grpSp>
      <p:sp>
        <p:nvSpPr>
          <p:cNvPr id="1512480" name="Text Box 32"/>
          <p:cNvSpPr txBox="1">
            <a:spLocks noChangeArrowheads="1"/>
          </p:cNvSpPr>
          <p:nvPr/>
        </p:nvSpPr>
        <p:spPr bwMode="auto">
          <a:xfrm>
            <a:off x="7080250" y="5345113"/>
            <a:ext cx="325438" cy="396875"/>
          </a:xfrm>
          <a:prstGeom prst="rect">
            <a:avLst/>
          </a:prstGeom>
          <a:noFill/>
          <a:ln w="12700">
            <a:noFill/>
            <a:miter lim="800000"/>
            <a:headEnd/>
            <a:tailEnd/>
          </a:ln>
        </p:spPr>
        <p:txBody>
          <a:bodyPr wrap="none">
            <a:prstTxWarp prst="textNoShape">
              <a:avLst/>
            </a:prstTxWarp>
            <a:spAutoFit/>
          </a:bodyPr>
          <a:lstStyle/>
          <a:p>
            <a:r>
              <a:rPr lang="en-US" sz="2000"/>
              <a:t>p</a:t>
            </a:r>
          </a:p>
        </p:txBody>
      </p:sp>
      <p:sp>
        <p:nvSpPr>
          <p:cNvPr id="1512481" name="Text Box 33"/>
          <p:cNvSpPr txBox="1">
            <a:spLocks noChangeArrowheads="1"/>
          </p:cNvSpPr>
          <p:nvPr/>
        </p:nvSpPr>
        <p:spPr bwMode="auto">
          <a:xfrm>
            <a:off x="6902450" y="5065713"/>
            <a:ext cx="565150" cy="366712"/>
          </a:xfrm>
          <a:prstGeom prst="rect">
            <a:avLst/>
          </a:prstGeom>
          <a:noFill/>
          <a:ln w="12700">
            <a:noFill/>
            <a:miter lim="800000"/>
            <a:headEnd/>
            <a:tailEnd/>
          </a:ln>
        </p:spPr>
        <p:txBody>
          <a:bodyPr wrap="none">
            <a:prstTxWarp prst="textNoShape">
              <a:avLst/>
            </a:prstTxWarp>
            <a:spAutoFit/>
          </a:bodyPr>
          <a:lstStyle/>
          <a:p>
            <a:r>
              <a:rPr lang="en-US" sz="1800" dirty="0">
                <a:solidFill>
                  <a:schemeClr val="tx1"/>
                </a:solidFill>
              </a:rPr>
              <a:t>104</a:t>
            </a:r>
            <a:endParaRPr lang="en-US" sz="2000" dirty="0"/>
          </a:p>
        </p:txBody>
      </p:sp>
      <p:cxnSp>
        <p:nvCxnSpPr>
          <p:cNvPr id="1512482" name="AutoShape 34"/>
          <p:cNvCxnSpPr>
            <a:cxnSpLocks noChangeShapeType="1"/>
          </p:cNvCxnSpPr>
          <p:nvPr/>
        </p:nvCxnSpPr>
        <p:spPr bwMode="auto">
          <a:xfrm rot="5400000" flipH="1">
            <a:off x="5146675" y="3069967"/>
            <a:ext cx="265113" cy="3700463"/>
          </a:xfrm>
          <a:prstGeom prst="curvedConnector3">
            <a:avLst>
              <a:gd name="adj1" fmla="val 342514"/>
            </a:avLst>
          </a:prstGeom>
          <a:noFill/>
          <a:ln w="12700">
            <a:solidFill>
              <a:schemeClr val="tx1"/>
            </a:solidFill>
            <a:round/>
            <a:headEnd/>
            <a:tailEnd type="triangle" w="med" len="med"/>
          </a:ln>
        </p:spPr>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512480"/>
                                        </p:tgtEl>
                                        <p:attrNameLst>
                                          <p:attrName>style.visibility</p:attrName>
                                        </p:attrNameLst>
                                      </p:cBhvr>
                                      <p:to>
                                        <p:strVal val="visible"/>
                                      </p:to>
                                    </p:set>
                                    <p:animEffect transition="in" filter="barn(inHorizontal)">
                                      <p:cBhvr>
                                        <p:cTn id="12" dur="500"/>
                                        <p:tgtEl>
                                          <p:spTgt spid="151248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1512482"/>
                                        </p:tgtEl>
                                        <p:attrNameLst>
                                          <p:attrName>style.visibility</p:attrName>
                                        </p:attrNameLst>
                                      </p:cBhvr>
                                      <p:to>
                                        <p:strVal val="visible"/>
                                      </p:to>
                                    </p:set>
                                    <p:animEffect transition="in" filter="wipe(right)">
                                      <p:cBhvr>
                                        <p:cTn id="17" dur="500"/>
                                        <p:tgtEl>
                                          <p:spTgt spid="151248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12481"/>
                                        </p:tgtEl>
                                        <p:attrNameLst>
                                          <p:attrName>style.visibility</p:attrName>
                                        </p:attrNameLst>
                                      </p:cBhvr>
                                      <p:to>
                                        <p:strVal val="visible"/>
                                      </p:to>
                                    </p:set>
                                    <p:animEffect transition="in" filter="dissolve">
                                      <p:cBhvr>
                                        <p:cTn id="22" dur="500"/>
                                        <p:tgtEl>
                                          <p:spTgt spid="1512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2480" grpId="0" autoUpdateAnimBg="0"/>
      <p:bldP spid="1512481"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Pointer Syntax</a:t>
            </a:r>
            <a:endParaRPr lang="en-US" dirty="0"/>
          </a:p>
        </p:txBody>
      </p:sp>
      <p:sp>
        <p:nvSpPr>
          <p:cNvPr id="7" name="Content Placeholder 6"/>
          <p:cNvSpPr>
            <a:spLocks noGrp="1"/>
          </p:cNvSpPr>
          <p:nvPr>
            <p:ph idx="1"/>
          </p:nvPr>
        </p:nvSpPr>
        <p:spPr/>
        <p:txBody>
          <a:bodyPr>
            <a:normAutofit lnSpcReduction="10000"/>
          </a:bodyPr>
          <a:lstStyle/>
          <a:p>
            <a:r>
              <a:rPr lang="en-US" dirty="0" smtClean="0">
                <a:latin typeface="Courier"/>
                <a:cs typeface="Courier"/>
              </a:rPr>
              <a:t>int </a:t>
            </a:r>
            <a:r>
              <a:rPr lang="en-US" dirty="0" smtClean="0">
                <a:solidFill>
                  <a:srgbClr val="0000FF"/>
                </a:solidFill>
                <a:latin typeface="Courier"/>
                <a:cs typeface="Courier"/>
              </a:rPr>
              <a:t>*</a:t>
            </a:r>
            <a:r>
              <a:rPr lang="en-US" dirty="0" err="1" smtClean="0">
                <a:solidFill>
                  <a:srgbClr val="0000FF"/>
                </a:solidFill>
                <a:latin typeface="Courier"/>
                <a:cs typeface="Courier"/>
              </a:rPr>
              <a:t>x</a:t>
            </a:r>
            <a:r>
              <a:rPr lang="en-US" dirty="0" smtClean="0">
                <a:latin typeface="Courier"/>
                <a:cs typeface="Courier"/>
              </a:rPr>
              <a:t>;</a:t>
            </a:r>
          </a:p>
          <a:p>
            <a:pPr lvl="1"/>
            <a:r>
              <a:rPr lang="en-US" dirty="0" smtClean="0"/>
              <a:t>Tells compiler that </a:t>
            </a:r>
            <a:r>
              <a:rPr lang="en-US" dirty="0" smtClean="0">
                <a:solidFill>
                  <a:srgbClr val="0000FF"/>
                </a:solidFill>
              </a:rPr>
              <a:t>variable </a:t>
            </a:r>
            <a:r>
              <a:rPr lang="en-US" dirty="0" err="1" smtClean="0">
                <a:solidFill>
                  <a:srgbClr val="0000FF"/>
                </a:solidFill>
              </a:rPr>
              <a:t>x</a:t>
            </a:r>
            <a:r>
              <a:rPr lang="en-US" dirty="0" smtClean="0">
                <a:solidFill>
                  <a:srgbClr val="0000FF"/>
                </a:solidFill>
              </a:rPr>
              <a:t> is address of </a:t>
            </a:r>
            <a:r>
              <a:rPr lang="en-US" dirty="0" smtClean="0"/>
              <a:t>an </a:t>
            </a:r>
            <a:r>
              <a:rPr lang="en-US" dirty="0" smtClean="0">
                <a:latin typeface="Courier"/>
                <a:cs typeface="Courier"/>
              </a:rPr>
              <a:t>int</a:t>
            </a:r>
          </a:p>
          <a:p>
            <a:r>
              <a:rPr lang="en-US" dirty="0" err="1" smtClean="0">
                <a:latin typeface="Courier"/>
                <a:cs typeface="Courier"/>
              </a:rPr>
              <a:t>x</a:t>
            </a:r>
            <a:r>
              <a:rPr lang="en-US" dirty="0" smtClean="0">
                <a:latin typeface="Courier"/>
                <a:cs typeface="Courier"/>
              </a:rPr>
              <a:t> = </a:t>
            </a:r>
            <a:r>
              <a:rPr lang="en-US" dirty="0" smtClean="0">
                <a:solidFill>
                  <a:srgbClr val="0000FF"/>
                </a:solidFill>
                <a:latin typeface="Courier"/>
                <a:cs typeface="Courier"/>
              </a:rPr>
              <a:t>&amp;</a:t>
            </a:r>
            <a:r>
              <a:rPr lang="en-US" dirty="0" err="1" smtClean="0">
                <a:solidFill>
                  <a:srgbClr val="0000FF"/>
                </a:solidFill>
                <a:latin typeface="Courier"/>
                <a:cs typeface="Courier"/>
              </a:rPr>
              <a:t>y</a:t>
            </a:r>
            <a:r>
              <a:rPr lang="en-US" dirty="0" smtClean="0">
                <a:latin typeface="Courier"/>
                <a:cs typeface="Courier"/>
              </a:rPr>
              <a:t>;</a:t>
            </a:r>
          </a:p>
          <a:p>
            <a:pPr lvl="1"/>
            <a:r>
              <a:rPr lang="en-US" dirty="0" smtClean="0"/>
              <a:t>Tells compiler to assign </a:t>
            </a:r>
            <a:r>
              <a:rPr lang="en-US" dirty="0" smtClean="0">
                <a:solidFill>
                  <a:srgbClr val="0000FF"/>
                </a:solidFill>
              </a:rPr>
              <a:t>address of </a:t>
            </a:r>
            <a:r>
              <a:rPr lang="en-US" dirty="0" err="1" smtClean="0">
                <a:solidFill>
                  <a:srgbClr val="0000FF"/>
                </a:solidFill>
                <a:latin typeface="Courier"/>
                <a:cs typeface="Courier"/>
              </a:rPr>
              <a:t>y</a:t>
            </a:r>
            <a:r>
              <a:rPr lang="en-US" dirty="0" smtClean="0"/>
              <a:t> to </a:t>
            </a:r>
            <a:r>
              <a:rPr lang="en-US" dirty="0" err="1" smtClean="0">
                <a:latin typeface="Courier"/>
                <a:cs typeface="Courier"/>
              </a:rPr>
              <a:t>x</a:t>
            </a:r>
            <a:endParaRPr lang="en-US" dirty="0" smtClean="0">
              <a:latin typeface="Courier"/>
              <a:cs typeface="Courier"/>
            </a:endParaRPr>
          </a:p>
          <a:p>
            <a:pPr lvl="1"/>
            <a:r>
              <a:rPr lang="en-US" dirty="0" smtClean="0">
                <a:solidFill>
                  <a:srgbClr val="0000FF"/>
                </a:solidFill>
                <a:latin typeface="Courier"/>
                <a:cs typeface="Courier"/>
              </a:rPr>
              <a:t>&amp;</a:t>
            </a:r>
            <a:r>
              <a:rPr lang="en-US" dirty="0" smtClean="0"/>
              <a:t> called the “address operator” in this context</a:t>
            </a:r>
            <a:endParaRPr lang="en-US" dirty="0" smtClean="0">
              <a:latin typeface="Courier"/>
              <a:cs typeface="Courier"/>
            </a:endParaRPr>
          </a:p>
          <a:p>
            <a:r>
              <a:rPr lang="en-US" dirty="0" err="1" smtClean="0">
                <a:latin typeface="Courier"/>
                <a:cs typeface="Courier"/>
              </a:rPr>
              <a:t>z</a:t>
            </a:r>
            <a:r>
              <a:rPr lang="en-US" dirty="0" smtClean="0">
                <a:latin typeface="Courier"/>
                <a:cs typeface="Courier"/>
              </a:rPr>
              <a:t> = </a:t>
            </a:r>
            <a:r>
              <a:rPr lang="en-US" dirty="0" smtClean="0">
                <a:solidFill>
                  <a:srgbClr val="0000FF"/>
                </a:solidFill>
                <a:latin typeface="Courier"/>
                <a:cs typeface="Courier"/>
              </a:rPr>
              <a:t>*</a:t>
            </a:r>
            <a:r>
              <a:rPr lang="en-US" dirty="0" err="1" smtClean="0">
                <a:solidFill>
                  <a:srgbClr val="0000FF"/>
                </a:solidFill>
                <a:latin typeface="Courier"/>
                <a:cs typeface="Courier"/>
              </a:rPr>
              <a:t>x</a:t>
            </a:r>
            <a:r>
              <a:rPr lang="en-US" dirty="0" smtClean="0">
                <a:latin typeface="Courier"/>
                <a:cs typeface="Courier"/>
              </a:rPr>
              <a:t>;</a:t>
            </a:r>
          </a:p>
          <a:p>
            <a:pPr lvl="1"/>
            <a:r>
              <a:rPr lang="en-US" dirty="0" smtClean="0"/>
              <a:t>Tells compiler to assign </a:t>
            </a:r>
            <a:r>
              <a:rPr lang="en-US" dirty="0" smtClean="0">
                <a:solidFill>
                  <a:srgbClr val="0000FF"/>
                </a:solidFill>
              </a:rPr>
              <a:t>value at address in </a:t>
            </a:r>
            <a:r>
              <a:rPr lang="en-US" dirty="0" err="1" smtClean="0">
                <a:solidFill>
                  <a:srgbClr val="0000FF"/>
                </a:solidFill>
                <a:latin typeface="Courier"/>
                <a:cs typeface="Courier"/>
              </a:rPr>
              <a:t>x</a:t>
            </a:r>
            <a:r>
              <a:rPr lang="en-US" dirty="0" smtClean="0"/>
              <a:t> to </a:t>
            </a:r>
            <a:r>
              <a:rPr lang="en-US" dirty="0" err="1" smtClean="0">
                <a:latin typeface="Courier"/>
                <a:cs typeface="Courier"/>
              </a:rPr>
              <a:t>z</a:t>
            </a:r>
            <a:endParaRPr lang="en-US" dirty="0" smtClean="0">
              <a:latin typeface="Courier"/>
              <a:cs typeface="Courier"/>
            </a:endParaRPr>
          </a:p>
          <a:p>
            <a:pPr lvl="1"/>
            <a:r>
              <a:rPr lang="en-US" dirty="0" smtClean="0">
                <a:solidFill>
                  <a:srgbClr val="0000FF"/>
                </a:solidFill>
                <a:latin typeface="Courier"/>
                <a:cs typeface="Courier"/>
              </a:rPr>
              <a:t>*</a:t>
            </a:r>
            <a:r>
              <a:rPr lang="en-US" dirty="0" smtClean="0"/>
              <a:t> called the “dereference operator” in this context</a:t>
            </a:r>
            <a:endParaRPr lang="en-US" dirty="0" smtClean="0">
              <a:latin typeface="Courier"/>
              <a:cs typeface="Courier"/>
            </a:endParaRPr>
          </a:p>
          <a:p>
            <a:pPr lvl="1"/>
            <a:endParaRPr lang="en-US" dirty="0"/>
          </a:p>
        </p:txBody>
      </p:sp>
      <p:sp>
        <p:nvSpPr>
          <p:cNvPr id="3" name="Date Placeholder 2"/>
          <p:cNvSpPr>
            <a:spLocks noGrp="1"/>
          </p:cNvSpPr>
          <p:nvPr>
            <p:ph type="dt" sz="half" idx="10"/>
          </p:nvPr>
        </p:nvSpPr>
        <p:spPr/>
        <p:txBody>
          <a:bodyPr/>
          <a:lstStyle/>
          <a:p>
            <a:fld id="{CBBFB0A3-F475-364D-855D-128D8534FB3E}" type="datetime1">
              <a:rPr lang="en-US" smtClean="0"/>
              <a:pPr/>
              <a:t>9/5/13</a:t>
            </a:fld>
            <a:endParaRPr lang="en-US"/>
          </a:p>
        </p:txBody>
      </p:sp>
      <p:sp>
        <p:nvSpPr>
          <p:cNvPr id="4" name="Footer Placeholder 3"/>
          <p:cNvSpPr>
            <a:spLocks noGrp="1"/>
          </p:cNvSpPr>
          <p:nvPr>
            <p:ph type="ftr" sz="quarter" idx="11"/>
          </p:nvPr>
        </p:nvSpPr>
        <p:spPr/>
        <p:txBody>
          <a:bodyPr/>
          <a:lstStyle/>
          <a:p>
            <a:r>
              <a:rPr lang="sv-SE" dirty="0" smtClean="0"/>
              <a:t>Fall 2013</a:t>
            </a:r>
            <a:r>
              <a:rPr lang="en-US" dirty="0" smtClean="0"/>
              <a:t> -- Lecture #3</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49</a:t>
            </a:fld>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WSC Case Study</a:t>
            </a:r>
            <a:br>
              <a:rPr lang="en-US" smtClean="0"/>
            </a:br>
            <a:r>
              <a:rPr lang="en-US" smtClean="0"/>
              <a:t>Capital Expenditure (Capex)</a:t>
            </a:r>
            <a:endParaRPr lang="en-US" dirty="0"/>
          </a:p>
        </p:txBody>
      </p:sp>
      <p:sp>
        <p:nvSpPr>
          <p:cNvPr id="12" name="Content Placeholder 11"/>
          <p:cNvSpPr>
            <a:spLocks noGrp="1"/>
          </p:cNvSpPr>
          <p:nvPr>
            <p:ph idx="1"/>
          </p:nvPr>
        </p:nvSpPr>
        <p:spPr>
          <a:xfrm>
            <a:off x="457200" y="1608720"/>
            <a:ext cx="8229600" cy="643466"/>
          </a:xfrm>
        </p:spPr>
        <p:txBody>
          <a:bodyPr>
            <a:normAutofit fontScale="92500"/>
          </a:bodyPr>
          <a:lstStyle/>
          <a:p>
            <a:r>
              <a:rPr lang="en-US" dirty="0" smtClean="0"/>
              <a:t>Facility cost and total IT cost look about the same</a:t>
            </a:r>
            <a:endParaRPr lang="en-US" dirty="0"/>
          </a:p>
        </p:txBody>
      </p:sp>
      <p:sp>
        <p:nvSpPr>
          <p:cNvPr id="4" name="Date Placeholder 3"/>
          <p:cNvSpPr>
            <a:spLocks noGrp="1"/>
          </p:cNvSpPr>
          <p:nvPr>
            <p:ph type="dt" sz="half" idx="10"/>
          </p:nvPr>
        </p:nvSpPr>
        <p:spPr/>
        <p:txBody>
          <a:bodyPr/>
          <a:lstStyle/>
          <a:p>
            <a:fld id="{E88B8913-1146-9443-A88E-30EBF793BCD9}" type="datetime1">
              <a:rPr lang="en-US" smtClean="0"/>
              <a:pPr/>
              <a:t>9/5/13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a:t>
            </a:fld>
            <a:endParaRPr lang="en-US"/>
          </a:p>
        </p:txBody>
      </p:sp>
      <p:graphicFrame>
        <p:nvGraphicFramePr>
          <p:cNvPr id="7" name="Table 6"/>
          <p:cNvGraphicFramePr>
            <a:graphicFrameLocks noGrp="1"/>
          </p:cNvGraphicFramePr>
          <p:nvPr/>
        </p:nvGraphicFramePr>
        <p:xfrm>
          <a:off x="643467" y="2244329"/>
          <a:ext cx="6040864" cy="1268760"/>
        </p:xfrm>
        <a:graphic>
          <a:graphicData uri="http://schemas.openxmlformats.org/drawingml/2006/table">
            <a:tbl>
              <a:tblPr/>
              <a:tblGrid>
                <a:gridCol w="4052539"/>
                <a:gridCol w="1988325"/>
              </a:tblGrid>
              <a:tr h="250283">
                <a:tc>
                  <a:txBody>
                    <a:bodyPr/>
                    <a:lstStyle/>
                    <a:p>
                      <a:pPr algn="l" fontAlgn="b"/>
                      <a:r>
                        <a:rPr lang="en-US" sz="2000" b="0" i="0" u="none" strike="noStrike">
                          <a:latin typeface="Verdana"/>
                        </a:rPr>
                        <a:t>Facility Cost</a:t>
                      </a:r>
                    </a:p>
                  </a:txBody>
                  <a:tcPr marL="12390" marR="12390" marT="12390" marB="0" anchor="b">
                    <a:lnL>
                      <a:noFill/>
                    </a:lnL>
                    <a:lnR>
                      <a:noFill/>
                    </a:lnR>
                    <a:lnT>
                      <a:noFill/>
                    </a:lnT>
                    <a:lnB>
                      <a:noFill/>
                    </a:lnB>
                  </a:tcPr>
                </a:tc>
                <a:tc>
                  <a:txBody>
                    <a:bodyPr/>
                    <a:lstStyle/>
                    <a:p>
                      <a:pPr algn="r" fontAlgn="b"/>
                      <a:r>
                        <a:rPr lang="en-US" sz="2000" b="0" i="0" u="none" strike="noStrike" dirty="0">
                          <a:latin typeface="Verdana"/>
                        </a:rPr>
                        <a:t>$88,000,000 </a:t>
                      </a:r>
                    </a:p>
                  </a:txBody>
                  <a:tcPr marL="12390" marR="12390" marT="12390" marB="0" anchor="b">
                    <a:lnL>
                      <a:noFill/>
                    </a:lnL>
                    <a:lnR>
                      <a:noFill/>
                    </a:lnR>
                    <a:lnT>
                      <a:noFill/>
                    </a:lnT>
                    <a:lnB>
                      <a:noFill/>
                    </a:lnB>
                  </a:tcPr>
                </a:tc>
              </a:tr>
              <a:tr h="250283">
                <a:tc>
                  <a:txBody>
                    <a:bodyPr/>
                    <a:lstStyle/>
                    <a:p>
                      <a:pPr algn="l" fontAlgn="b"/>
                      <a:r>
                        <a:rPr lang="en-US" sz="2000" b="0" i="0" u="none" strike="noStrike">
                          <a:latin typeface="Verdana"/>
                        </a:rPr>
                        <a:t>Total Server Cost</a:t>
                      </a:r>
                    </a:p>
                  </a:txBody>
                  <a:tcPr marL="12390" marR="12390" marT="12390" marB="0" anchor="b">
                    <a:lnL>
                      <a:noFill/>
                    </a:lnL>
                    <a:lnR>
                      <a:noFill/>
                    </a:lnR>
                    <a:lnT>
                      <a:noFill/>
                    </a:lnT>
                    <a:lnB>
                      <a:noFill/>
                    </a:lnB>
                  </a:tcPr>
                </a:tc>
                <a:tc>
                  <a:txBody>
                    <a:bodyPr/>
                    <a:lstStyle/>
                    <a:p>
                      <a:pPr algn="r" fontAlgn="b"/>
                      <a:r>
                        <a:rPr lang="en-US" sz="2000" b="0" i="0" u="none" strike="noStrike">
                          <a:latin typeface="Verdana"/>
                        </a:rPr>
                        <a:t>$66,700,000 </a:t>
                      </a:r>
                    </a:p>
                  </a:txBody>
                  <a:tcPr marL="12390" marR="12390" marT="12390" marB="0" anchor="b">
                    <a:lnL>
                      <a:noFill/>
                    </a:lnL>
                    <a:lnR>
                      <a:noFill/>
                    </a:lnR>
                    <a:lnT>
                      <a:noFill/>
                    </a:lnT>
                    <a:lnB>
                      <a:noFill/>
                    </a:lnB>
                  </a:tcPr>
                </a:tc>
              </a:tr>
              <a:tr h="250283">
                <a:tc>
                  <a:txBody>
                    <a:bodyPr/>
                    <a:lstStyle/>
                    <a:p>
                      <a:pPr algn="l" fontAlgn="b"/>
                      <a:r>
                        <a:rPr lang="en-US" sz="2000" b="0" i="0" u="none" strike="noStrike" dirty="0">
                          <a:latin typeface="Verdana"/>
                        </a:rPr>
                        <a:t>Total Network Cost</a:t>
                      </a:r>
                    </a:p>
                  </a:txBody>
                  <a:tcPr marL="12390" marR="12390" marT="12390" marB="0" anchor="b">
                    <a:lnL>
                      <a:noFill/>
                    </a:lnL>
                    <a:lnR>
                      <a:noFill/>
                    </a:lnR>
                    <a:lnT>
                      <a:noFill/>
                    </a:lnT>
                    <a:lnB>
                      <a:noFill/>
                    </a:lnB>
                  </a:tcPr>
                </a:tc>
                <a:tc>
                  <a:txBody>
                    <a:bodyPr/>
                    <a:lstStyle/>
                    <a:p>
                      <a:pPr algn="r" fontAlgn="b"/>
                      <a:r>
                        <a:rPr lang="en-US" sz="2000" b="0" i="0" u="none" strike="noStrike" dirty="0">
                          <a:latin typeface="Verdana"/>
                        </a:rPr>
                        <a:t>$</a:t>
                      </a:r>
                      <a:r>
                        <a:rPr lang="en-US" sz="2000" b="0" i="0" u="none" strike="noStrike" dirty="0" smtClean="0">
                          <a:latin typeface="Verdana"/>
                        </a:rPr>
                        <a:t>12,810,000 </a:t>
                      </a:r>
                      <a:endParaRPr lang="en-US" sz="2000" b="0" i="0" u="none" strike="noStrike" dirty="0">
                        <a:latin typeface="Verdana"/>
                      </a:endParaRPr>
                    </a:p>
                  </a:txBody>
                  <a:tcPr marL="12390" marR="12390" marT="12390" marB="0" anchor="b">
                    <a:lnL>
                      <a:noFill/>
                    </a:lnL>
                    <a:lnR>
                      <a:noFill/>
                    </a:lnR>
                    <a:lnT>
                      <a:noFill/>
                    </a:lnT>
                    <a:lnB>
                      <a:noFill/>
                    </a:lnB>
                  </a:tcPr>
                </a:tc>
              </a:tr>
              <a:tr h="250283">
                <a:tc>
                  <a:txBody>
                    <a:bodyPr/>
                    <a:lstStyle/>
                    <a:p>
                      <a:pPr algn="l" fontAlgn="b"/>
                      <a:r>
                        <a:rPr lang="en-US" sz="2000" b="0" i="0" u="none" strike="noStrike" dirty="0">
                          <a:latin typeface="Verdana"/>
                        </a:rPr>
                        <a:t>Total Cost</a:t>
                      </a:r>
                    </a:p>
                  </a:txBody>
                  <a:tcPr marL="12390" marR="12390" marT="12390" marB="0" anchor="b">
                    <a:lnL>
                      <a:noFill/>
                    </a:lnL>
                    <a:lnR>
                      <a:noFill/>
                    </a:lnR>
                    <a:lnT>
                      <a:noFill/>
                    </a:lnT>
                    <a:lnB>
                      <a:noFill/>
                    </a:lnB>
                  </a:tcPr>
                </a:tc>
                <a:tc>
                  <a:txBody>
                    <a:bodyPr/>
                    <a:lstStyle/>
                    <a:p>
                      <a:pPr algn="r" fontAlgn="b"/>
                      <a:r>
                        <a:rPr lang="en-US" sz="2000" b="0" i="0" u="none" strike="noStrike" dirty="0">
                          <a:latin typeface="Verdana"/>
                        </a:rPr>
                        <a:t>$</a:t>
                      </a:r>
                      <a:r>
                        <a:rPr lang="en-US" sz="2000" b="0" i="0" u="none" strike="noStrike" dirty="0" smtClean="0">
                          <a:latin typeface="Verdana"/>
                        </a:rPr>
                        <a:t>167,510,000 </a:t>
                      </a:r>
                      <a:endParaRPr lang="en-US" sz="2000" b="0" i="0" u="none" strike="noStrike" dirty="0">
                        <a:latin typeface="Verdana"/>
                      </a:endParaRPr>
                    </a:p>
                  </a:txBody>
                  <a:tcPr marL="12390" marR="12390" marT="12390" marB="0" anchor="b">
                    <a:lnL>
                      <a:noFill/>
                    </a:lnL>
                    <a:lnR>
                      <a:noFill/>
                    </a:lnR>
                    <a:lnT>
                      <a:noFill/>
                    </a:lnT>
                    <a:lnB>
                      <a:noFill/>
                    </a:lnB>
                  </a:tcPr>
                </a:tc>
              </a:tr>
            </a:tbl>
          </a:graphicData>
        </a:graphic>
      </p:graphicFrame>
      <p:sp>
        <p:nvSpPr>
          <p:cNvPr id="8" name="Content Placeholder 11"/>
          <p:cNvSpPr txBox="1">
            <a:spLocks/>
          </p:cNvSpPr>
          <p:nvPr/>
        </p:nvSpPr>
        <p:spPr>
          <a:xfrm>
            <a:off x="389467" y="4504320"/>
            <a:ext cx="8229600" cy="1337680"/>
          </a:xfrm>
          <a:prstGeom prst="rect">
            <a:avLst/>
          </a:prstGeom>
        </p:spPr>
        <p:txBody>
          <a:bodyPr vert="horz" lIns="91440" tIns="45720" rIns="91440" bIns="45720" rtlCol="0">
            <a:normAutofit fontScale="92500"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However,</a:t>
            </a:r>
            <a:r>
              <a:rPr kumimoji="0" lang="en-US" sz="3200" b="0" i="0" u="none" strike="noStrike" kern="1200" cap="none" spc="0" normalizeH="0" noProof="0" dirty="0" smtClean="0">
                <a:ln>
                  <a:noFill/>
                </a:ln>
                <a:solidFill>
                  <a:schemeClr val="tx1"/>
                </a:solidFill>
                <a:effectLst/>
                <a:uLnTx/>
                <a:uFillTx/>
                <a:latin typeface="+mn-lt"/>
                <a:ea typeface="+mn-ea"/>
                <a:cs typeface="+mn-cs"/>
              </a:rPr>
              <a:t> replace servers every 3 years, networking gear every 4 years, and facility every 10 years</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0869899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28600"/>
            <a:ext cx="8229600" cy="1143000"/>
          </a:xfrm>
        </p:spPr>
        <p:txBody>
          <a:bodyPr>
            <a:normAutofit/>
          </a:bodyPr>
          <a:lstStyle/>
          <a:p>
            <a:r>
              <a:rPr lang="en-US" dirty="0" smtClean="0"/>
              <a:t>Creating and Using Pointers</a:t>
            </a:r>
            <a:endParaRPr lang="en-US" dirty="0"/>
          </a:p>
        </p:txBody>
      </p:sp>
      <p:sp>
        <p:nvSpPr>
          <p:cNvPr id="38" name="Date Placeholder 37"/>
          <p:cNvSpPr>
            <a:spLocks noGrp="1"/>
          </p:cNvSpPr>
          <p:nvPr>
            <p:ph type="dt" sz="half" idx="10"/>
          </p:nvPr>
        </p:nvSpPr>
        <p:spPr/>
        <p:txBody>
          <a:bodyPr/>
          <a:lstStyle/>
          <a:p>
            <a:fld id="{87CCBAC1-5E2C-5346-AB7F-3648199B9A29}" type="datetime1">
              <a:rPr lang="en-US" smtClean="0"/>
              <a:pPr/>
              <a:t>9/5/13</a:t>
            </a:fld>
            <a:endParaRPr lang="en-US" dirty="0"/>
          </a:p>
        </p:txBody>
      </p:sp>
      <p:sp>
        <p:nvSpPr>
          <p:cNvPr id="40" name="Footer Placeholder 39"/>
          <p:cNvSpPr>
            <a:spLocks noGrp="1"/>
          </p:cNvSpPr>
          <p:nvPr>
            <p:ph type="ftr" sz="quarter" idx="11"/>
          </p:nvPr>
        </p:nvSpPr>
        <p:spPr/>
        <p:txBody>
          <a:bodyPr/>
          <a:lstStyle/>
          <a:p>
            <a:r>
              <a:rPr lang="en-US" dirty="0" smtClean="0"/>
              <a:t>Fall 2013 -- Lecture #5</a:t>
            </a:r>
            <a:endParaRPr lang="en-US" dirty="0"/>
          </a:p>
        </p:txBody>
      </p:sp>
      <p:sp>
        <p:nvSpPr>
          <p:cNvPr id="39" name="Slide Number Placeholder 38"/>
          <p:cNvSpPr>
            <a:spLocks noGrp="1"/>
          </p:cNvSpPr>
          <p:nvPr>
            <p:ph type="sldNum" sz="quarter" idx="12"/>
          </p:nvPr>
        </p:nvSpPr>
        <p:spPr/>
        <p:txBody>
          <a:bodyPr/>
          <a:lstStyle/>
          <a:p>
            <a:fld id="{3CC63E4C-4642-794D-A2FD-70F6B81535F5}" type="slidenum">
              <a:rPr lang="en-US" smtClean="0"/>
              <a:pPr/>
              <a:t>50</a:t>
            </a:fld>
            <a:endParaRPr lang="en-US" dirty="0"/>
          </a:p>
        </p:txBody>
      </p:sp>
      <p:sp>
        <p:nvSpPr>
          <p:cNvPr id="1514499" name="Rectangle 3"/>
          <p:cNvSpPr>
            <a:spLocks noGrp="1" noChangeArrowheads="1"/>
          </p:cNvSpPr>
          <p:nvPr>
            <p:ph type="body" idx="4294967295"/>
          </p:nvPr>
        </p:nvSpPr>
        <p:spPr>
          <a:xfrm>
            <a:off x="194728" y="762000"/>
            <a:ext cx="8686800" cy="1633537"/>
          </a:xfrm>
        </p:spPr>
        <p:txBody>
          <a:bodyPr>
            <a:normAutofit lnSpcReduction="10000"/>
          </a:bodyPr>
          <a:lstStyle/>
          <a:p>
            <a:r>
              <a:rPr lang="en-US" dirty="0" smtClean="0"/>
              <a:t>How to create a pointer:</a:t>
            </a:r>
          </a:p>
          <a:p>
            <a:pPr marL="508000" lvl="1">
              <a:buFontTx/>
              <a:buNone/>
            </a:pPr>
            <a:r>
              <a:rPr lang="en-US" b="1" dirty="0" smtClean="0">
                <a:latin typeface="Courier New" charset="0"/>
              </a:rPr>
              <a:t>&amp;</a:t>
            </a:r>
            <a:r>
              <a:rPr lang="en-US" dirty="0" smtClean="0"/>
              <a:t> operator: get address of a variable</a:t>
            </a:r>
          </a:p>
          <a:p>
            <a:pPr>
              <a:buFont typeface="Times" charset="0"/>
              <a:buNone/>
            </a:pPr>
            <a:r>
              <a:rPr lang="en-US" b="1" dirty="0" err="1" smtClean="0">
                <a:latin typeface="Courier New" charset="0"/>
              </a:rPr>
              <a:t>int</a:t>
            </a:r>
            <a:r>
              <a:rPr lang="en-US" b="1" dirty="0" smtClean="0">
                <a:latin typeface="Courier New" charset="0"/>
              </a:rPr>
              <a:t> *</a:t>
            </a:r>
            <a:r>
              <a:rPr lang="en-US" b="1" dirty="0" err="1" smtClean="0">
                <a:latin typeface="Courier New" charset="0"/>
              </a:rPr>
              <a:t>p</a:t>
            </a:r>
            <a:r>
              <a:rPr lang="en-US" b="1" dirty="0" smtClean="0">
                <a:latin typeface="Courier New" charset="0"/>
              </a:rPr>
              <a:t>, </a:t>
            </a:r>
            <a:r>
              <a:rPr lang="en-US" b="1" dirty="0" err="1" smtClean="0">
                <a:latin typeface="Courier New" charset="0"/>
              </a:rPr>
              <a:t>x</a:t>
            </a:r>
            <a:r>
              <a:rPr lang="en-US" b="1" dirty="0" smtClean="0">
                <a:latin typeface="Courier New" charset="0"/>
              </a:rPr>
              <a:t>; </a:t>
            </a:r>
            <a:endParaRPr lang="en-US" b="1" dirty="0"/>
          </a:p>
        </p:txBody>
      </p:sp>
      <p:grpSp>
        <p:nvGrpSpPr>
          <p:cNvPr id="2" name="Group 4"/>
          <p:cNvGrpSpPr>
            <a:grpSpLocks/>
          </p:cNvGrpSpPr>
          <p:nvPr/>
        </p:nvGrpSpPr>
        <p:grpSpPr bwMode="auto">
          <a:xfrm>
            <a:off x="3124200" y="1794395"/>
            <a:ext cx="3124200" cy="747713"/>
            <a:chOff x="2016" y="1104"/>
            <a:chExt cx="1968" cy="471"/>
          </a:xfrm>
        </p:grpSpPr>
        <p:grpSp>
          <p:nvGrpSpPr>
            <p:cNvPr id="3" name="Group 5"/>
            <p:cNvGrpSpPr>
              <a:grpSpLocks/>
            </p:cNvGrpSpPr>
            <p:nvPr/>
          </p:nvGrpSpPr>
          <p:grpSpPr bwMode="auto">
            <a:xfrm>
              <a:off x="2016" y="1104"/>
              <a:ext cx="912" cy="471"/>
              <a:chOff x="96" y="1632"/>
              <a:chExt cx="912" cy="471"/>
            </a:xfrm>
          </p:grpSpPr>
          <p:sp>
            <p:nvSpPr>
              <p:cNvPr id="39971" name="Rectangle 6"/>
              <p:cNvSpPr>
                <a:spLocks noChangeArrowheads="1"/>
              </p:cNvSpPr>
              <p:nvPr/>
            </p:nvSpPr>
            <p:spPr bwMode="auto">
              <a:xfrm>
                <a:off x="384" y="1632"/>
                <a:ext cx="624" cy="432"/>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39972" name="Text Box 7"/>
              <p:cNvSpPr txBox="1">
                <a:spLocks noChangeArrowheads="1"/>
              </p:cNvSpPr>
              <p:nvPr/>
            </p:nvSpPr>
            <p:spPr bwMode="auto">
              <a:xfrm>
                <a:off x="96" y="1776"/>
                <a:ext cx="250" cy="327"/>
              </a:xfrm>
              <a:prstGeom prst="rect">
                <a:avLst/>
              </a:prstGeom>
              <a:noFill/>
              <a:ln w="12700">
                <a:noFill/>
                <a:miter lim="800000"/>
                <a:headEnd/>
                <a:tailEnd/>
              </a:ln>
            </p:spPr>
            <p:txBody>
              <a:bodyPr wrap="none">
                <a:prstTxWarp prst="textNoShape">
                  <a:avLst/>
                </a:prstTxWarp>
                <a:spAutoFit/>
              </a:bodyPr>
              <a:lstStyle/>
              <a:p>
                <a:r>
                  <a:rPr lang="en-US" sz="2800" b="1" dirty="0" err="1">
                    <a:solidFill>
                      <a:schemeClr val="tx1"/>
                    </a:solidFill>
                    <a:latin typeface="Courier New" charset="0"/>
                  </a:rPr>
                  <a:t>p</a:t>
                </a:r>
                <a:endParaRPr lang="en-US" sz="2000" b="1" dirty="0"/>
              </a:p>
            </p:txBody>
          </p:sp>
          <p:sp>
            <p:nvSpPr>
              <p:cNvPr id="39973" name="Text Box 8"/>
              <p:cNvSpPr txBox="1">
                <a:spLocks noChangeArrowheads="1"/>
              </p:cNvSpPr>
              <p:nvPr/>
            </p:nvSpPr>
            <p:spPr bwMode="auto">
              <a:xfrm>
                <a:off x="576" y="1776"/>
                <a:ext cx="250" cy="327"/>
              </a:xfrm>
              <a:prstGeom prst="rect">
                <a:avLst/>
              </a:prstGeom>
              <a:noFill/>
              <a:ln w="12700">
                <a:noFill/>
                <a:miter lim="800000"/>
                <a:headEnd/>
                <a:tailEnd/>
              </a:ln>
            </p:spPr>
            <p:txBody>
              <a:bodyPr wrap="none">
                <a:prstTxWarp prst="textNoShape">
                  <a:avLst/>
                </a:prstTxWarp>
                <a:spAutoFit/>
              </a:bodyPr>
              <a:lstStyle/>
              <a:p>
                <a:r>
                  <a:rPr lang="en-US" sz="2800" b="1">
                    <a:solidFill>
                      <a:schemeClr val="tx1"/>
                    </a:solidFill>
                    <a:latin typeface="Courier New" charset="0"/>
                  </a:rPr>
                  <a:t>?</a:t>
                </a:r>
                <a:endParaRPr lang="en-US" sz="2000"/>
              </a:p>
            </p:txBody>
          </p:sp>
        </p:grpSp>
        <p:grpSp>
          <p:nvGrpSpPr>
            <p:cNvPr id="4" name="Group 9"/>
            <p:cNvGrpSpPr>
              <a:grpSpLocks/>
            </p:cNvGrpSpPr>
            <p:nvPr/>
          </p:nvGrpSpPr>
          <p:grpSpPr bwMode="auto">
            <a:xfrm>
              <a:off x="3072" y="1104"/>
              <a:ext cx="912" cy="471"/>
              <a:chOff x="96" y="1632"/>
              <a:chExt cx="912" cy="471"/>
            </a:xfrm>
          </p:grpSpPr>
          <p:sp>
            <p:nvSpPr>
              <p:cNvPr id="39968" name="Rectangle 10"/>
              <p:cNvSpPr>
                <a:spLocks noChangeArrowheads="1"/>
              </p:cNvSpPr>
              <p:nvPr/>
            </p:nvSpPr>
            <p:spPr bwMode="auto">
              <a:xfrm>
                <a:off x="384" y="1632"/>
                <a:ext cx="624" cy="432"/>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39969" name="Text Box 11"/>
              <p:cNvSpPr txBox="1">
                <a:spLocks noChangeArrowheads="1"/>
              </p:cNvSpPr>
              <p:nvPr/>
            </p:nvSpPr>
            <p:spPr bwMode="auto">
              <a:xfrm>
                <a:off x="96" y="1776"/>
                <a:ext cx="250" cy="327"/>
              </a:xfrm>
              <a:prstGeom prst="rect">
                <a:avLst/>
              </a:prstGeom>
              <a:noFill/>
              <a:ln w="12700">
                <a:noFill/>
                <a:miter lim="800000"/>
                <a:headEnd/>
                <a:tailEnd/>
              </a:ln>
            </p:spPr>
            <p:txBody>
              <a:bodyPr wrap="none">
                <a:prstTxWarp prst="textNoShape">
                  <a:avLst/>
                </a:prstTxWarp>
                <a:spAutoFit/>
              </a:bodyPr>
              <a:lstStyle/>
              <a:p>
                <a:r>
                  <a:rPr lang="en-US" sz="2800" b="1" dirty="0" err="1">
                    <a:solidFill>
                      <a:schemeClr val="tx1"/>
                    </a:solidFill>
                    <a:latin typeface="Courier New" charset="0"/>
                  </a:rPr>
                  <a:t>x</a:t>
                </a:r>
                <a:endParaRPr lang="en-US" sz="2000" b="1" dirty="0"/>
              </a:p>
            </p:txBody>
          </p:sp>
          <p:sp>
            <p:nvSpPr>
              <p:cNvPr id="39970" name="Text Box 12"/>
              <p:cNvSpPr txBox="1">
                <a:spLocks noChangeArrowheads="1"/>
              </p:cNvSpPr>
              <p:nvPr/>
            </p:nvSpPr>
            <p:spPr bwMode="auto">
              <a:xfrm>
                <a:off x="576" y="1776"/>
                <a:ext cx="250" cy="327"/>
              </a:xfrm>
              <a:prstGeom prst="rect">
                <a:avLst/>
              </a:prstGeom>
              <a:noFill/>
              <a:ln w="12700">
                <a:noFill/>
                <a:miter lim="800000"/>
                <a:headEnd/>
                <a:tailEnd/>
              </a:ln>
            </p:spPr>
            <p:txBody>
              <a:bodyPr wrap="none">
                <a:prstTxWarp prst="textNoShape">
                  <a:avLst/>
                </a:prstTxWarp>
                <a:spAutoFit/>
              </a:bodyPr>
              <a:lstStyle/>
              <a:p>
                <a:r>
                  <a:rPr lang="en-US" sz="2800" b="1">
                    <a:solidFill>
                      <a:schemeClr val="tx1"/>
                    </a:solidFill>
                    <a:latin typeface="Courier New" charset="0"/>
                  </a:rPr>
                  <a:t>?</a:t>
                </a:r>
                <a:endParaRPr lang="en-US" sz="2000"/>
              </a:p>
            </p:txBody>
          </p:sp>
        </p:grpSp>
      </p:grpSp>
      <p:grpSp>
        <p:nvGrpSpPr>
          <p:cNvPr id="5" name="Group 13"/>
          <p:cNvGrpSpPr>
            <a:grpSpLocks/>
          </p:cNvGrpSpPr>
          <p:nvPr/>
        </p:nvGrpSpPr>
        <p:grpSpPr bwMode="auto">
          <a:xfrm>
            <a:off x="762000" y="2708795"/>
            <a:ext cx="5486400" cy="747713"/>
            <a:chOff x="528" y="1680"/>
            <a:chExt cx="3456" cy="471"/>
          </a:xfrm>
        </p:grpSpPr>
        <p:sp>
          <p:nvSpPr>
            <p:cNvPr id="39956" name="Rectangle 14"/>
            <p:cNvSpPr>
              <a:spLocks noChangeArrowheads="1"/>
            </p:cNvSpPr>
            <p:nvPr/>
          </p:nvSpPr>
          <p:spPr bwMode="auto">
            <a:xfrm>
              <a:off x="528" y="1728"/>
              <a:ext cx="1200" cy="278"/>
            </a:xfrm>
            <a:prstGeom prst="rect">
              <a:avLst/>
            </a:prstGeom>
            <a:noFill/>
            <a:ln w="12700">
              <a:noFill/>
              <a:miter lim="800000"/>
              <a:headEnd/>
              <a:tailEnd/>
            </a:ln>
          </p:spPr>
          <p:txBody>
            <a:bodyPr lIns="63500" tIns="25400" rIns="63500" bIns="25400">
              <a:prstTxWarp prst="textNoShape">
                <a:avLst/>
              </a:prstTxWarp>
              <a:spAutoFit/>
            </a:bodyPr>
            <a:lstStyle/>
            <a:p>
              <a:pPr marL="203200" indent="-203200">
                <a:lnSpc>
                  <a:spcPct val="75000"/>
                </a:lnSpc>
                <a:spcBef>
                  <a:spcPct val="65000"/>
                </a:spcBef>
                <a:buSzPct val="100000"/>
                <a:buFont typeface="Times" charset="0"/>
                <a:buNone/>
              </a:pPr>
              <a:r>
                <a:rPr lang="en-US" sz="3200" b="1" dirty="0" err="1">
                  <a:solidFill>
                    <a:schemeClr val="tx1"/>
                  </a:solidFill>
                  <a:latin typeface="Courier New" charset="0"/>
                </a:rPr>
                <a:t>x</a:t>
              </a:r>
              <a:r>
                <a:rPr lang="en-US" sz="3200" b="1" dirty="0">
                  <a:solidFill>
                    <a:schemeClr val="tx1"/>
                  </a:solidFill>
                  <a:latin typeface="Courier New" charset="0"/>
                </a:rPr>
                <a:t> = 3; </a:t>
              </a:r>
              <a:endParaRPr lang="en-US" sz="3200" b="1" dirty="0">
                <a:solidFill>
                  <a:schemeClr val="tx1"/>
                </a:solidFill>
              </a:endParaRPr>
            </a:p>
          </p:txBody>
        </p:sp>
        <p:grpSp>
          <p:nvGrpSpPr>
            <p:cNvPr id="6" name="Group 15"/>
            <p:cNvGrpSpPr>
              <a:grpSpLocks/>
            </p:cNvGrpSpPr>
            <p:nvPr/>
          </p:nvGrpSpPr>
          <p:grpSpPr bwMode="auto">
            <a:xfrm>
              <a:off x="2016" y="1680"/>
              <a:ext cx="1968" cy="471"/>
              <a:chOff x="2016" y="1584"/>
              <a:chExt cx="1968" cy="471"/>
            </a:xfrm>
          </p:grpSpPr>
          <p:grpSp>
            <p:nvGrpSpPr>
              <p:cNvPr id="7" name="Group 16"/>
              <p:cNvGrpSpPr>
                <a:grpSpLocks/>
              </p:cNvGrpSpPr>
              <p:nvPr/>
            </p:nvGrpSpPr>
            <p:grpSpPr bwMode="auto">
              <a:xfrm>
                <a:off x="2016" y="1584"/>
                <a:ext cx="912" cy="471"/>
                <a:chOff x="96" y="1632"/>
                <a:chExt cx="912" cy="471"/>
              </a:xfrm>
            </p:grpSpPr>
            <p:sp>
              <p:nvSpPr>
                <p:cNvPr id="39963" name="Rectangle 17"/>
                <p:cNvSpPr>
                  <a:spLocks noChangeArrowheads="1"/>
                </p:cNvSpPr>
                <p:nvPr/>
              </p:nvSpPr>
              <p:spPr bwMode="auto">
                <a:xfrm>
                  <a:off x="384" y="1632"/>
                  <a:ext cx="624" cy="432"/>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39964" name="Text Box 18"/>
                <p:cNvSpPr txBox="1">
                  <a:spLocks noChangeArrowheads="1"/>
                </p:cNvSpPr>
                <p:nvPr/>
              </p:nvSpPr>
              <p:spPr bwMode="auto">
                <a:xfrm>
                  <a:off x="96" y="1776"/>
                  <a:ext cx="250" cy="327"/>
                </a:xfrm>
                <a:prstGeom prst="rect">
                  <a:avLst/>
                </a:prstGeom>
                <a:noFill/>
                <a:ln w="12700">
                  <a:noFill/>
                  <a:miter lim="800000"/>
                  <a:headEnd/>
                  <a:tailEnd/>
                </a:ln>
              </p:spPr>
              <p:txBody>
                <a:bodyPr wrap="none">
                  <a:prstTxWarp prst="textNoShape">
                    <a:avLst/>
                  </a:prstTxWarp>
                  <a:spAutoFit/>
                </a:bodyPr>
                <a:lstStyle/>
                <a:p>
                  <a:r>
                    <a:rPr lang="en-US" sz="2800" b="1" dirty="0" err="1">
                      <a:solidFill>
                        <a:schemeClr val="tx1"/>
                      </a:solidFill>
                      <a:latin typeface="Courier New" charset="0"/>
                    </a:rPr>
                    <a:t>p</a:t>
                  </a:r>
                  <a:endParaRPr lang="en-US" sz="2000" b="1" dirty="0"/>
                </a:p>
              </p:txBody>
            </p:sp>
            <p:sp>
              <p:nvSpPr>
                <p:cNvPr id="39965" name="Text Box 19"/>
                <p:cNvSpPr txBox="1">
                  <a:spLocks noChangeArrowheads="1"/>
                </p:cNvSpPr>
                <p:nvPr/>
              </p:nvSpPr>
              <p:spPr bwMode="auto">
                <a:xfrm>
                  <a:off x="576" y="1776"/>
                  <a:ext cx="250" cy="327"/>
                </a:xfrm>
                <a:prstGeom prst="rect">
                  <a:avLst/>
                </a:prstGeom>
                <a:noFill/>
                <a:ln w="12700">
                  <a:noFill/>
                  <a:miter lim="800000"/>
                  <a:headEnd/>
                  <a:tailEnd/>
                </a:ln>
              </p:spPr>
              <p:txBody>
                <a:bodyPr wrap="none">
                  <a:prstTxWarp prst="textNoShape">
                    <a:avLst/>
                  </a:prstTxWarp>
                  <a:spAutoFit/>
                </a:bodyPr>
                <a:lstStyle/>
                <a:p>
                  <a:r>
                    <a:rPr lang="en-US" sz="2800" b="1">
                      <a:solidFill>
                        <a:schemeClr val="tx1"/>
                      </a:solidFill>
                      <a:latin typeface="Courier New" charset="0"/>
                    </a:rPr>
                    <a:t>?</a:t>
                  </a:r>
                  <a:endParaRPr lang="en-US" sz="2000"/>
                </a:p>
              </p:txBody>
            </p:sp>
          </p:grpSp>
          <p:grpSp>
            <p:nvGrpSpPr>
              <p:cNvPr id="8" name="Group 20"/>
              <p:cNvGrpSpPr>
                <a:grpSpLocks/>
              </p:cNvGrpSpPr>
              <p:nvPr/>
            </p:nvGrpSpPr>
            <p:grpSpPr bwMode="auto">
              <a:xfrm>
                <a:off x="3072" y="1584"/>
                <a:ext cx="912" cy="471"/>
                <a:chOff x="96" y="1632"/>
                <a:chExt cx="912" cy="471"/>
              </a:xfrm>
            </p:grpSpPr>
            <p:sp>
              <p:nvSpPr>
                <p:cNvPr id="39960" name="Rectangle 21"/>
                <p:cNvSpPr>
                  <a:spLocks noChangeArrowheads="1"/>
                </p:cNvSpPr>
                <p:nvPr/>
              </p:nvSpPr>
              <p:spPr bwMode="auto">
                <a:xfrm>
                  <a:off x="384" y="1632"/>
                  <a:ext cx="624" cy="432"/>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39961" name="Text Box 22"/>
                <p:cNvSpPr txBox="1">
                  <a:spLocks noChangeArrowheads="1"/>
                </p:cNvSpPr>
                <p:nvPr/>
              </p:nvSpPr>
              <p:spPr bwMode="auto">
                <a:xfrm>
                  <a:off x="96" y="1776"/>
                  <a:ext cx="250" cy="327"/>
                </a:xfrm>
                <a:prstGeom prst="rect">
                  <a:avLst/>
                </a:prstGeom>
                <a:noFill/>
                <a:ln w="12700">
                  <a:noFill/>
                  <a:miter lim="800000"/>
                  <a:headEnd/>
                  <a:tailEnd/>
                </a:ln>
              </p:spPr>
              <p:txBody>
                <a:bodyPr wrap="none">
                  <a:prstTxWarp prst="textNoShape">
                    <a:avLst/>
                  </a:prstTxWarp>
                  <a:spAutoFit/>
                </a:bodyPr>
                <a:lstStyle/>
                <a:p>
                  <a:r>
                    <a:rPr lang="en-US" sz="2800" b="1" dirty="0" err="1">
                      <a:solidFill>
                        <a:schemeClr val="tx1"/>
                      </a:solidFill>
                      <a:latin typeface="Courier New" charset="0"/>
                    </a:rPr>
                    <a:t>x</a:t>
                  </a:r>
                  <a:endParaRPr lang="en-US" sz="2000" b="1" dirty="0"/>
                </a:p>
              </p:txBody>
            </p:sp>
            <p:sp>
              <p:nvSpPr>
                <p:cNvPr id="39962" name="Text Box 23"/>
                <p:cNvSpPr txBox="1">
                  <a:spLocks noChangeArrowheads="1"/>
                </p:cNvSpPr>
                <p:nvPr/>
              </p:nvSpPr>
              <p:spPr bwMode="auto">
                <a:xfrm>
                  <a:off x="576" y="1776"/>
                  <a:ext cx="250" cy="327"/>
                </a:xfrm>
                <a:prstGeom prst="rect">
                  <a:avLst/>
                </a:prstGeom>
                <a:noFill/>
                <a:ln w="12700">
                  <a:noFill/>
                  <a:miter lim="800000"/>
                  <a:headEnd/>
                  <a:tailEnd/>
                </a:ln>
              </p:spPr>
              <p:txBody>
                <a:bodyPr wrap="none">
                  <a:prstTxWarp prst="textNoShape">
                    <a:avLst/>
                  </a:prstTxWarp>
                  <a:spAutoFit/>
                </a:bodyPr>
                <a:lstStyle/>
                <a:p>
                  <a:r>
                    <a:rPr lang="en-US" sz="2800" b="1">
                      <a:solidFill>
                        <a:schemeClr val="tx1"/>
                      </a:solidFill>
                      <a:latin typeface="Courier New" charset="0"/>
                    </a:rPr>
                    <a:t>3</a:t>
                  </a:r>
                  <a:endParaRPr lang="en-US" sz="2000"/>
                </a:p>
              </p:txBody>
            </p:sp>
          </p:grpSp>
        </p:grpSp>
      </p:grpSp>
      <p:grpSp>
        <p:nvGrpSpPr>
          <p:cNvPr id="9" name="Group 24"/>
          <p:cNvGrpSpPr>
            <a:grpSpLocks/>
          </p:cNvGrpSpPr>
          <p:nvPr/>
        </p:nvGrpSpPr>
        <p:grpSpPr bwMode="auto">
          <a:xfrm>
            <a:off x="762000" y="3546995"/>
            <a:ext cx="5486400" cy="823913"/>
            <a:chOff x="480" y="2208"/>
            <a:chExt cx="3456" cy="519"/>
          </a:xfrm>
        </p:grpSpPr>
        <p:sp>
          <p:nvSpPr>
            <p:cNvPr id="39945" name="Rectangle 25"/>
            <p:cNvSpPr>
              <a:spLocks noChangeArrowheads="1"/>
            </p:cNvSpPr>
            <p:nvPr/>
          </p:nvSpPr>
          <p:spPr bwMode="auto">
            <a:xfrm>
              <a:off x="480" y="2304"/>
              <a:ext cx="1200" cy="278"/>
            </a:xfrm>
            <a:prstGeom prst="rect">
              <a:avLst/>
            </a:prstGeom>
            <a:noFill/>
            <a:ln w="12700">
              <a:noFill/>
              <a:miter lim="800000"/>
              <a:headEnd/>
              <a:tailEnd/>
            </a:ln>
          </p:spPr>
          <p:txBody>
            <a:bodyPr lIns="63500" tIns="25400" rIns="63500" bIns="25400">
              <a:prstTxWarp prst="textNoShape">
                <a:avLst/>
              </a:prstTxWarp>
              <a:spAutoFit/>
            </a:bodyPr>
            <a:lstStyle/>
            <a:p>
              <a:pPr marL="203200" indent="-203200">
                <a:lnSpc>
                  <a:spcPct val="75000"/>
                </a:lnSpc>
                <a:spcBef>
                  <a:spcPct val="65000"/>
                </a:spcBef>
                <a:buSzPct val="100000"/>
                <a:buFont typeface="Times" charset="0"/>
                <a:buNone/>
              </a:pPr>
              <a:r>
                <a:rPr lang="en-US" sz="3200" b="1" dirty="0" err="1">
                  <a:solidFill>
                    <a:schemeClr val="tx1"/>
                  </a:solidFill>
                  <a:latin typeface="Courier New" charset="0"/>
                </a:rPr>
                <a:t>p</a:t>
              </a:r>
              <a:r>
                <a:rPr lang="en-US" sz="3200" b="1" dirty="0">
                  <a:solidFill>
                    <a:schemeClr val="tx1"/>
                  </a:solidFill>
                  <a:latin typeface="Courier New" charset="0"/>
                </a:rPr>
                <a:t> </a:t>
              </a:r>
              <a:r>
                <a:rPr lang="en-US" sz="3200" b="1" dirty="0" smtClean="0">
                  <a:solidFill>
                    <a:schemeClr val="tx1"/>
                  </a:solidFill>
                  <a:latin typeface="Courier New" charset="0"/>
                </a:rPr>
                <a:t>= &amp;</a:t>
              </a:r>
              <a:r>
                <a:rPr lang="en-US" sz="3200" b="1" dirty="0" err="1">
                  <a:solidFill>
                    <a:schemeClr val="tx1"/>
                  </a:solidFill>
                  <a:latin typeface="Courier New" charset="0"/>
                </a:rPr>
                <a:t>x</a:t>
              </a:r>
              <a:r>
                <a:rPr lang="en-US" sz="3200" b="1" dirty="0">
                  <a:solidFill>
                    <a:schemeClr val="tx1"/>
                  </a:solidFill>
                  <a:latin typeface="Courier New" charset="0"/>
                </a:rPr>
                <a:t>; </a:t>
              </a:r>
              <a:endParaRPr lang="en-US" sz="3200" b="1" dirty="0">
                <a:solidFill>
                  <a:schemeClr val="tx1"/>
                </a:solidFill>
              </a:endParaRPr>
            </a:p>
          </p:txBody>
        </p:sp>
        <p:grpSp>
          <p:nvGrpSpPr>
            <p:cNvPr id="10" name="Group 26"/>
            <p:cNvGrpSpPr>
              <a:grpSpLocks/>
            </p:cNvGrpSpPr>
            <p:nvPr/>
          </p:nvGrpSpPr>
          <p:grpSpPr bwMode="auto">
            <a:xfrm>
              <a:off x="1968" y="2256"/>
              <a:ext cx="1968" cy="471"/>
              <a:chOff x="2016" y="1584"/>
              <a:chExt cx="1968" cy="471"/>
            </a:xfrm>
          </p:grpSpPr>
          <p:grpSp>
            <p:nvGrpSpPr>
              <p:cNvPr id="11" name="Group 27"/>
              <p:cNvGrpSpPr>
                <a:grpSpLocks/>
              </p:cNvGrpSpPr>
              <p:nvPr/>
            </p:nvGrpSpPr>
            <p:grpSpPr bwMode="auto">
              <a:xfrm>
                <a:off x="2016" y="1584"/>
                <a:ext cx="912" cy="471"/>
                <a:chOff x="96" y="1632"/>
                <a:chExt cx="912" cy="471"/>
              </a:xfrm>
            </p:grpSpPr>
            <p:sp>
              <p:nvSpPr>
                <p:cNvPr id="39953" name="Rectangle 28"/>
                <p:cNvSpPr>
                  <a:spLocks noChangeArrowheads="1"/>
                </p:cNvSpPr>
                <p:nvPr/>
              </p:nvSpPr>
              <p:spPr bwMode="auto">
                <a:xfrm>
                  <a:off x="384" y="1632"/>
                  <a:ext cx="624" cy="432"/>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39954" name="Text Box 29"/>
                <p:cNvSpPr txBox="1">
                  <a:spLocks noChangeArrowheads="1"/>
                </p:cNvSpPr>
                <p:nvPr/>
              </p:nvSpPr>
              <p:spPr bwMode="auto">
                <a:xfrm>
                  <a:off x="96" y="1776"/>
                  <a:ext cx="250" cy="327"/>
                </a:xfrm>
                <a:prstGeom prst="rect">
                  <a:avLst/>
                </a:prstGeom>
                <a:noFill/>
                <a:ln w="12700">
                  <a:noFill/>
                  <a:miter lim="800000"/>
                  <a:headEnd/>
                  <a:tailEnd/>
                </a:ln>
              </p:spPr>
              <p:txBody>
                <a:bodyPr wrap="none">
                  <a:prstTxWarp prst="textNoShape">
                    <a:avLst/>
                  </a:prstTxWarp>
                  <a:spAutoFit/>
                </a:bodyPr>
                <a:lstStyle/>
                <a:p>
                  <a:r>
                    <a:rPr lang="en-US" sz="2800" b="1" dirty="0" err="1">
                      <a:solidFill>
                        <a:schemeClr val="tx1"/>
                      </a:solidFill>
                      <a:latin typeface="Courier New" charset="0"/>
                    </a:rPr>
                    <a:t>p</a:t>
                  </a:r>
                  <a:endParaRPr lang="en-US" sz="2000" b="1" dirty="0"/>
                </a:p>
              </p:txBody>
            </p:sp>
            <p:sp>
              <p:nvSpPr>
                <p:cNvPr id="39955" name="Text Box 30"/>
                <p:cNvSpPr txBox="1">
                  <a:spLocks noChangeArrowheads="1"/>
                </p:cNvSpPr>
                <p:nvPr/>
              </p:nvSpPr>
              <p:spPr bwMode="auto">
                <a:xfrm>
                  <a:off x="576" y="1818"/>
                  <a:ext cx="116" cy="250"/>
                </a:xfrm>
                <a:prstGeom prst="rect">
                  <a:avLst/>
                </a:prstGeom>
                <a:noFill/>
                <a:ln w="12700">
                  <a:noFill/>
                  <a:miter lim="800000"/>
                  <a:headEnd/>
                  <a:tailEnd/>
                </a:ln>
              </p:spPr>
              <p:txBody>
                <a:bodyPr wrap="none">
                  <a:prstTxWarp prst="textNoShape">
                    <a:avLst/>
                  </a:prstTxWarp>
                  <a:spAutoFit/>
                </a:bodyPr>
                <a:lstStyle/>
                <a:p>
                  <a:endParaRPr lang="en-US" sz="2000"/>
                </a:p>
              </p:txBody>
            </p:sp>
          </p:grpSp>
          <p:grpSp>
            <p:nvGrpSpPr>
              <p:cNvPr id="12" name="Group 31"/>
              <p:cNvGrpSpPr>
                <a:grpSpLocks/>
              </p:cNvGrpSpPr>
              <p:nvPr/>
            </p:nvGrpSpPr>
            <p:grpSpPr bwMode="auto">
              <a:xfrm>
                <a:off x="3072" y="1584"/>
                <a:ext cx="912" cy="471"/>
                <a:chOff x="96" y="1632"/>
                <a:chExt cx="912" cy="471"/>
              </a:xfrm>
            </p:grpSpPr>
            <p:sp>
              <p:nvSpPr>
                <p:cNvPr id="39950" name="Rectangle 32"/>
                <p:cNvSpPr>
                  <a:spLocks noChangeArrowheads="1"/>
                </p:cNvSpPr>
                <p:nvPr/>
              </p:nvSpPr>
              <p:spPr bwMode="auto">
                <a:xfrm>
                  <a:off x="384" y="1632"/>
                  <a:ext cx="624" cy="432"/>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39951" name="Text Box 33"/>
                <p:cNvSpPr txBox="1">
                  <a:spLocks noChangeArrowheads="1"/>
                </p:cNvSpPr>
                <p:nvPr/>
              </p:nvSpPr>
              <p:spPr bwMode="auto">
                <a:xfrm>
                  <a:off x="96" y="1776"/>
                  <a:ext cx="250" cy="327"/>
                </a:xfrm>
                <a:prstGeom prst="rect">
                  <a:avLst/>
                </a:prstGeom>
                <a:noFill/>
                <a:ln w="12700">
                  <a:noFill/>
                  <a:miter lim="800000"/>
                  <a:headEnd/>
                  <a:tailEnd/>
                </a:ln>
              </p:spPr>
              <p:txBody>
                <a:bodyPr wrap="none">
                  <a:prstTxWarp prst="textNoShape">
                    <a:avLst/>
                  </a:prstTxWarp>
                  <a:spAutoFit/>
                </a:bodyPr>
                <a:lstStyle/>
                <a:p>
                  <a:r>
                    <a:rPr lang="en-US" sz="2800" b="1" dirty="0" err="1">
                      <a:solidFill>
                        <a:schemeClr val="tx1"/>
                      </a:solidFill>
                      <a:latin typeface="Courier New" charset="0"/>
                    </a:rPr>
                    <a:t>x</a:t>
                  </a:r>
                  <a:endParaRPr lang="en-US" sz="2000" b="1" dirty="0"/>
                </a:p>
              </p:txBody>
            </p:sp>
            <p:sp>
              <p:nvSpPr>
                <p:cNvPr id="39952" name="Text Box 34"/>
                <p:cNvSpPr txBox="1">
                  <a:spLocks noChangeArrowheads="1"/>
                </p:cNvSpPr>
                <p:nvPr/>
              </p:nvSpPr>
              <p:spPr bwMode="auto">
                <a:xfrm>
                  <a:off x="576" y="1776"/>
                  <a:ext cx="250" cy="327"/>
                </a:xfrm>
                <a:prstGeom prst="rect">
                  <a:avLst/>
                </a:prstGeom>
                <a:noFill/>
                <a:ln w="12700">
                  <a:noFill/>
                  <a:miter lim="800000"/>
                  <a:headEnd/>
                  <a:tailEnd/>
                </a:ln>
              </p:spPr>
              <p:txBody>
                <a:bodyPr wrap="none">
                  <a:prstTxWarp prst="textNoShape">
                    <a:avLst/>
                  </a:prstTxWarp>
                  <a:spAutoFit/>
                </a:bodyPr>
                <a:lstStyle/>
                <a:p>
                  <a:r>
                    <a:rPr lang="en-US" sz="2800" b="1">
                      <a:solidFill>
                        <a:schemeClr val="tx1"/>
                      </a:solidFill>
                      <a:latin typeface="Courier New" charset="0"/>
                    </a:rPr>
                    <a:t>3</a:t>
                  </a:r>
                  <a:endParaRPr lang="en-US" sz="2000"/>
                </a:p>
              </p:txBody>
            </p:sp>
          </p:grpSp>
        </p:grpSp>
        <p:sp>
          <p:nvSpPr>
            <p:cNvPr id="39947" name="Freeform 35"/>
            <p:cNvSpPr>
              <a:spLocks/>
            </p:cNvSpPr>
            <p:nvPr/>
          </p:nvSpPr>
          <p:spPr bwMode="auto">
            <a:xfrm>
              <a:off x="2544" y="2208"/>
              <a:ext cx="720" cy="288"/>
            </a:xfrm>
            <a:custGeom>
              <a:avLst/>
              <a:gdLst>
                <a:gd name="T0" fmla="*/ 0 w 720"/>
                <a:gd name="T1" fmla="*/ 344 h 392"/>
                <a:gd name="T2" fmla="*/ 384 w 720"/>
                <a:gd name="T3" fmla="*/ 8 h 392"/>
                <a:gd name="T4" fmla="*/ 720 w 720"/>
                <a:gd name="T5" fmla="*/ 392 h 392"/>
                <a:gd name="T6" fmla="*/ 0 60000 65536"/>
                <a:gd name="T7" fmla="*/ 0 60000 65536"/>
                <a:gd name="T8" fmla="*/ 0 60000 65536"/>
                <a:gd name="T9" fmla="*/ 0 w 720"/>
                <a:gd name="T10" fmla="*/ 0 h 392"/>
                <a:gd name="T11" fmla="*/ 720 w 720"/>
                <a:gd name="T12" fmla="*/ 392 h 392"/>
              </a:gdLst>
              <a:ahLst/>
              <a:cxnLst>
                <a:cxn ang="T6">
                  <a:pos x="T0" y="T1"/>
                </a:cxn>
                <a:cxn ang="T7">
                  <a:pos x="T2" y="T3"/>
                </a:cxn>
                <a:cxn ang="T8">
                  <a:pos x="T4" y="T5"/>
                </a:cxn>
              </a:cxnLst>
              <a:rect l="T9" t="T10" r="T11" b="T12"/>
              <a:pathLst>
                <a:path w="720" h="392">
                  <a:moveTo>
                    <a:pt x="0" y="344"/>
                  </a:moveTo>
                  <a:cubicBezTo>
                    <a:pt x="132" y="172"/>
                    <a:pt x="264" y="0"/>
                    <a:pt x="384" y="8"/>
                  </a:cubicBezTo>
                  <a:cubicBezTo>
                    <a:pt x="504" y="16"/>
                    <a:pt x="612" y="204"/>
                    <a:pt x="720" y="392"/>
                  </a:cubicBezTo>
                </a:path>
              </a:pathLst>
            </a:custGeom>
            <a:noFill/>
            <a:ln w="57150">
              <a:solidFill>
                <a:schemeClr val="accent1"/>
              </a:solidFill>
              <a:round/>
              <a:headEnd/>
              <a:tailEnd type="triangle" w="med" len="med"/>
            </a:ln>
          </p:spPr>
          <p:txBody>
            <a:bodyPr wrap="none" anchor="ctr">
              <a:prstTxWarp prst="textNoShape">
                <a:avLst/>
              </a:prstTxWarp>
            </a:bodyPr>
            <a:lstStyle/>
            <a:p>
              <a:endParaRPr lang="en-US"/>
            </a:p>
          </p:txBody>
        </p:sp>
      </p:grpSp>
      <p:sp>
        <p:nvSpPr>
          <p:cNvPr id="1514532" name="Rectangle 36"/>
          <p:cNvSpPr>
            <a:spLocks noChangeArrowheads="1"/>
          </p:cNvSpPr>
          <p:nvPr/>
        </p:nvSpPr>
        <p:spPr bwMode="auto">
          <a:xfrm>
            <a:off x="152400" y="4376730"/>
            <a:ext cx="8915400" cy="1414746"/>
          </a:xfrm>
          <a:prstGeom prst="rect">
            <a:avLst/>
          </a:prstGeom>
          <a:noFill/>
          <a:ln w="12700">
            <a:noFill/>
            <a:miter lim="800000"/>
            <a:headEnd/>
            <a:tailEnd/>
          </a:ln>
        </p:spPr>
        <p:txBody>
          <a:bodyPr lIns="63500" tIns="25400" rIns="63500" bIns="25400">
            <a:prstTxWarp prst="textNoShape">
              <a:avLst/>
            </a:prstTxWarp>
            <a:spAutoFit/>
          </a:bodyPr>
          <a:lstStyle/>
          <a:p>
            <a:pPr marL="203200" indent="-203200">
              <a:lnSpc>
                <a:spcPct val="75000"/>
              </a:lnSpc>
              <a:spcBef>
                <a:spcPct val="65000"/>
              </a:spcBef>
              <a:buSzPct val="100000"/>
              <a:buFont typeface="Times" charset="0"/>
              <a:buChar char="•"/>
            </a:pPr>
            <a:r>
              <a:rPr lang="en-US" sz="3200" dirty="0">
                <a:solidFill>
                  <a:schemeClr val="tx1"/>
                </a:solidFill>
              </a:rPr>
              <a:t>How get a value pointed to?</a:t>
            </a:r>
            <a:endParaRPr lang="en-US" sz="3200" dirty="0" smtClean="0">
              <a:solidFill>
                <a:schemeClr val="tx1"/>
              </a:solidFill>
            </a:endParaRPr>
          </a:p>
          <a:p>
            <a:pPr marL="508000" lvl="1" indent="-190500">
              <a:lnSpc>
                <a:spcPct val="85000"/>
              </a:lnSpc>
              <a:spcBef>
                <a:spcPct val="40000"/>
              </a:spcBef>
              <a:buSzPct val="100000"/>
            </a:pPr>
            <a:r>
              <a:rPr lang="en-US" sz="2400" dirty="0" smtClean="0">
                <a:solidFill>
                  <a:srgbClr val="0000FF"/>
                </a:solidFill>
                <a:ea typeface="ＭＳ Ｐゴシック" charset="-128"/>
                <a:cs typeface="Courier"/>
              </a:rPr>
              <a:t>“</a:t>
            </a:r>
            <a:r>
              <a:rPr lang="en-US" sz="2400" b="1" dirty="0" smtClean="0">
                <a:solidFill>
                  <a:srgbClr val="0000FF"/>
                </a:solidFill>
                <a:ea typeface="ＭＳ Ｐゴシック" charset="-128"/>
                <a:cs typeface="Courier"/>
              </a:rPr>
              <a:t>*</a:t>
            </a:r>
            <a:r>
              <a:rPr lang="en-US" sz="2400" dirty="0" smtClean="0">
                <a:solidFill>
                  <a:srgbClr val="0000FF"/>
                </a:solidFill>
                <a:ea typeface="ＭＳ Ｐゴシック" charset="-128"/>
                <a:cs typeface="Courier"/>
              </a:rPr>
              <a:t>”</a:t>
            </a:r>
            <a:r>
              <a:rPr lang="en-US" sz="2400" dirty="0" smtClean="0">
                <a:solidFill>
                  <a:srgbClr val="FF0000"/>
                </a:solidFill>
                <a:ea typeface="ＭＳ Ｐゴシック" charset="-128"/>
                <a:cs typeface="Courier"/>
              </a:rPr>
              <a:t> </a:t>
            </a:r>
            <a:r>
              <a:rPr lang="en-US" sz="2400" dirty="0" smtClean="0">
                <a:solidFill>
                  <a:srgbClr val="0000FF"/>
                </a:solidFill>
                <a:ea typeface="ＭＳ Ｐゴシック" charset="-128"/>
                <a:cs typeface="Courier"/>
              </a:rPr>
              <a:t>(dereference operator): </a:t>
            </a:r>
            <a:r>
              <a:rPr lang="en-US" sz="2400" dirty="0">
                <a:solidFill>
                  <a:srgbClr val="0000FF"/>
                </a:solidFill>
                <a:ea typeface="ＭＳ Ｐゴシック" charset="-128"/>
                <a:cs typeface="Courier"/>
              </a:rPr>
              <a:t>get</a:t>
            </a:r>
            <a:r>
              <a:rPr lang="en-US" sz="2400" dirty="0" smtClean="0">
                <a:solidFill>
                  <a:srgbClr val="0000FF"/>
                </a:solidFill>
                <a:ea typeface="ＭＳ Ｐゴシック" charset="-128"/>
                <a:cs typeface="Courier"/>
              </a:rPr>
              <a:t> the value that the pointer points to</a:t>
            </a:r>
          </a:p>
          <a:p>
            <a:pPr marL="203200" indent="-203200">
              <a:lnSpc>
                <a:spcPct val="75000"/>
              </a:lnSpc>
              <a:spcBef>
                <a:spcPct val="65000"/>
              </a:spcBef>
              <a:buSzPct val="100000"/>
              <a:buFont typeface="Times" charset="0"/>
              <a:buNone/>
            </a:pPr>
            <a:r>
              <a:rPr lang="en-US" sz="2400" b="1" dirty="0">
                <a:solidFill>
                  <a:schemeClr val="tx1"/>
                </a:solidFill>
                <a:latin typeface="Courier"/>
                <a:cs typeface="Courier"/>
              </a:rPr>
              <a:t>	</a:t>
            </a:r>
            <a:r>
              <a:rPr lang="en-US" sz="2400" b="1" dirty="0" err="1">
                <a:solidFill>
                  <a:schemeClr val="tx1"/>
                </a:solidFill>
                <a:latin typeface="Courier"/>
                <a:cs typeface="Courier"/>
              </a:rPr>
              <a:t>printf(“p</a:t>
            </a:r>
            <a:r>
              <a:rPr lang="en-US" sz="2400" b="1" dirty="0">
                <a:solidFill>
                  <a:schemeClr val="tx1"/>
                </a:solidFill>
                <a:latin typeface="Courier"/>
                <a:cs typeface="Courier"/>
              </a:rPr>
              <a:t> points to %</a:t>
            </a:r>
            <a:r>
              <a:rPr lang="en-US" sz="2400" b="1" dirty="0" err="1">
                <a:solidFill>
                  <a:schemeClr val="tx1"/>
                </a:solidFill>
                <a:latin typeface="Courier"/>
                <a:cs typeface="Courier"/>
              </a:rPr>
              <a:t>d\n</a:t>
            </a:r>
            <a:r>
              <a:rPr lang="en-US" sz="2400" b="1" dirty="0">
                <a:solidFill>
                  <a:schemeClr val="tx1"/>
                </a:solidFill>
                <a:latin typeface="Courier"/>
                <a:cs typeface="Courier"/>
              </a:rPr>
              <a:t>”,*</a:t>
            </a:r>
            <a:r>
              <a:rPr lang="en-US" sz="2400" b="1" dirty="0" err="1">
                <a:solidFill>
                  <a:schemeClr val="tx1"/>
                </a:solidFill>
                <a:latin typeface="Courier"/>
                <a:cs typeface="Courier"/>
              </a:rPr>
              <a:t>p</a:t>
            </a:r>
            <a:r>
              <a:rPr lang="en-US" sz="2400" b="1" dirty="0">
                <a:solidFill>
                  <a:schemeClr val="tx1"/>
                </a:solidFill>
                <a:latin typeface="Courier"/>
                <a:cs typeface="Courier"/>
              </a:rPr>
              <a:t>); </a:t>
            </a:r>
          </a:p>
        </p:txBody>
      </p:sp>
      <p:sp>
        <p:nvSpPr>
          <p:cNvPr id="1514533" name="Text Box 37"/>
          <p:cNvSpPr txBox="1">
            <a:spLocks noChangeArrowheads="1"/>
          </p:cNvSpPr>
          <p:nvPr/>
        </p:nvSpPr>
        <p:spPr bwMode="auto">
          <a:xfrm>
            <a:off x="6400800" y="1795456"/>
            <a:ext cx="2667000" cy="2530475"/>
          </a:xfrm>
          <a:prstGeom prst="rect">
            <a:avLst/>
          </a:prstGeom>
          <a:noFill/>
          <a:ln w="12700">
            <a:noFill/>
            <a:miter lim="800000"/>
            <a:headEnd/>
            <a:tailEnd/>
          </a:ln>
        </p:spPr>
        <p:txBody>
          <a:bodyPr>
            <a:prstTxWarp prst="textNoShape">
              <a:avLst/>
            </a:prstTxWarp>
            <a:spAutoFit/>
          </a:bodyPr>
          <a:lstStyle/>
          <a:p>
            <a:r>
              <a:rPr lang="en-US" sz="2000" dirty="0"/>
              <a:t>Note the “</a:t>
            </a:r>
            <a:r>
              <a:rPr lang="en-US" sz="2000" b="1" dirty="0">
                <a:latin typeface="Courier"/>
                <a:cs typeface="Courier"/>
              </a:rPr>
              <a:t>*</a:t>
            </a:r>
            <a:r>
              <a:rPr lang="en-US" sz="2000" dirty="0"/>
              <a:t>” gets used 2 different ways in this example.  In the  declaration to indicate that </a:t>
            </a:r>
            <a:r>
              <a:rPr lang="en-US" sz="2000" b="1" dirty="0" err="1">
                <a:latin typeface="Courier New" charset="0"/>
              </a:rPr>
              <a:t>p</a:t>
            </a:r>
            <a:r>
              <a:rPr lang="en-US" sz="2000" dirty="0"/>
              <a:t> is going to be a pointer,  and in the </a:t>
            </a:r>
            <a:r>
              <a:rPr lang="en-US" sz="2000" b="1" dirty="0" err="1">
                <a:latin typeface="Courier New" charset="0"/>
              </a:rPr>
              <a:t>printf</a:t>
            </a:r>
            <a:r>
              <a:rPr lang="en-US" sz="2000" dirty="0"/>
              <a:t> to get the value pointed to by </a:t>
            </a:r>
            <a:r>
              <a:rPr lang="en-US" sz="2000" b="1" dirty="0" err="1">
                <a:latin typeface="Courier New" charset="0"/>
              </a:rPr>
              <a:t>p</a:t>
            </a:r>
            <a:r>
              <a:rPr lang="en-US" sz="2000" dirty="0"/>
              <a:t>.</a:t>
            </a:r>
          </a:p>
        </p:txBody>
      </p:sp>
    </p:spTree>
    <p:extLst>
      <p:ext uri="{BB962C8B-B14F-4D97-AF65-F5344CB8AC3E}">
        <p14:creationId xmlns:p14="http://schemas.microsoft.com/office/powerpoint/2010/main" val="16660015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144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51449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51449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514532">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1514532">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514532">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514533"/>
                                        </p:tgtEl>
                                        <p:attrNameLst>
                                          <p:attrName>style.visibility</p:attrName>
                                        </p:attrNameLst>
                                      </p:cBhvr>
                                      <p:to>
                                        <p:strVal val="visible"/>
                                      </p:to>
                                    </p:set>
                                    <p:animEffect transition="in" filter="dissolve">
                                      <p:cBhvr>
                                        <p:cTn id="41" dur="500"/>
                                        <p:tgtEl>
                                          <p:spTgt spid="1514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4499" grpId="0" build="p" autoUpdateAnimBg="0"/>
      <p:bldP spid="1514532" grpId="0" build="p" autoUpdateAnimBg="0"/>
      <p:bldP spid="1514533"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a:bodyPr>
          <a:lstStyle/>
          <a:p>
            <a:r>
              <a:rPr lang="en-US" dirty="0" smtClean="0"/>
              <a:t>Using Pointer for Writes</a:t>
            </a:r>
            <a:endParaRPr lang="en-US" dirty="0"/>
          </a:p>
        </p:txBody>
      </p:sp>
      <p:sp>
        <p:nvSpPr>
          <p:cNvPr id="1515523" name="Rectangle 3"/>
          <p:cNvSpPr>
            <a:spLocks noGrp="1" noChangeArrowheads="1"/>
          </p:cNvSpPr>
          <p:nvPr>
            <p:ph type="body" idx="1"/>
          </p:nvPr>
        </p:nvSpPr>
        <p:spPr/>
        <p:txBody>
          <a:bodyPr/>
          <a:lstStyle/>
          <a:p>
            <a:r>
              <a:rPr lang="en-US" dirty="0" smtClean="0"/>
              <a:t>How to change a variable pointed to?</a:t>
            </a:r>
          </a:p>
          <a:p>
            <a:pPr lvl="1"/>
            <a:r>
              <a:rPr lang="en-US" dirty="0" smtClean="0"/>
              <a:t>Use the dereference operator </a:t>
            </a:r>
            <a:r>
              <a:rPr lang="en-US" b="1" dirty="0" smtClean="0">
                <a:latin typeface="Courier New"/>
                <a:cs typeface="Courier New"/>
              </a:rPr>
              <a:t>*</a:t>
            </a:r>
            <a:r>
              <a:rPr lang="en-US" dirty="0" smtClean="0"/>
              <a:t> on left of assignment operator </a:t>
            </a:r>
            <a:r>
              <a:rPr lang="en-US" b="1" dirty="0" smtClean="0">
                <a:latin typeface="Courier New"/>
                <a:cs typeface="Courier New"/>
              </a:rPr>
              <a:t>=</a:t>
            </a:r>
          </a:p>
          <a:p>
            <a:pPr lvl="1"/>
            <a:endParaRPr lang="en-US" dirty="0"/>
          </a:p>
        </p:txBody>
      </p:sp>
      <p:sp>
        <p:nvSpPr>
          <p:cNvPr id="27" name="Date Placeholder 26"/>
          <p:cNvSpPr>
            <a:spLocks noGrp="1"/>
          </p:cNvSpPr>
          <p:nvPr>
            <p:ph type="dt" sz="half" idx="10"/>
          </p:nvPr>
        </p:nvSpPr>
        <p:spPr/>
        <p:txBody>
          <a:bodyPr/>
          <a:lstStyle/>
          <a:p>
            <a:fld id="{0C33C4CB-A433-3E41-98F1-A55B71D8FF02}" type="datetime1">
              <a:rPr lang="en-US" smtClean="0"/>
              <a:pPr/>
              <a:t>9/5/13</a:t>
            </a:fld>
            <a:endParaRPr lang="en-US"/>
          </a:p>
        </p:txBody>
      </p:sp>
      <p:sp>
        <p:nvSpPr>
          <p:cNvPr id="29" name="Footer Placeholder 28"/>
          <p:cNvSpPr>
            <a:spLocks noGrp="1"/>
          </p:cNvSpPr>
          <p:nvPr>
            <p:ph type="ftr" sz="quarter" idx="11"/>
          </p:nvPr>
        </p:nvSpPr>
        <p:spPr/>
        <p:txBody>
          <a:bodyPr/>
          <a:lstStyle/>
          <a:p>
            <a:r>
              <a:rPr lang="en-US" dirty="0" smtClean="0"/>
              <a:t>Fall 2013 -- Lecture #5</a:t>
            </a:r>
            <a:endParaRPr lang="en-US" dirty="0"/>
          </a:p>
        </p:txBody>
      </p:sp>
      <p:sp>
        <p:nvSpPr>
          <p:cNvPr id="28" name="Slide Number Placeholder 27"/>
          <p:cNvSpPr>
            <a:spLocks noGrp="1"/>
          </p:cNvSpPr>
          <p:nvPr>
            <p:ph type="sldNum" sz="quarter" idx="12"/>
          </p:nvPr>
        </p:nvSpPr>
        <p:spPr/>
        <p:txBody>
          <a:bodyPr/>
          <a:lstStyle/>
          <a:p>
            <a:fld id="{3CC63E4C-4642-794D-A2FD-70F6B81535F5}" type="slidenum">
              <a:rPr lang="en-US" smtClean="0"/>
              <a:pPr/>
              <a:t>51</a:t>
            </a:fld>
            <a:endParaRPr lang="en-US"/>
          </a:p>
        </p:txBody>
      </p:sp>
      <p:grpSp>
        <p:nvGrpSpPr>
          <p:cNvPr id="2" name="Group 4"/>
          <p:cNvGrpSpPr>
            <a:grpSpLocks/>
          </p:cNvGrpSpPr>
          <p:nvPr/>
        </p:nvGrpSpPr>
        <p:grpSpPr bwMode="auto">
          <a:xfrm>
            <a:off x="3200400" y="4529642"/>
            <a:ext cx="3124200" cy="823913"/>
            <a:chOff x="2016" y="2064"/>
            <a:chExt cx="1968" cy="519"/>
          </a:xfrm>
        </p:grpSpPr>
        <p:grpSp>
          <p:nvGrpSpPr>
            <p:cNvPr id="3" name="Group 5"/>
            <p:cNvGrpSpPr>
              <a:grpSpLocks/>
            </p:cNvGrpSpPr>
            <p:nvPr/>
          </p:nvGrpSpPr>
          <p:grpSpPr bwMode="auto">
            <a:xfrm>
              <a:off x="2016" y="2112"/>
              <a:ext cx="1968" cy="471"/>
              <a:chOff x="2016" y="1104"/>
              <a:chExt cx="1968" cy="471"/>
            </a:xfrm>
          </p:grpSpPr>
          <p:grpSp>
            <p:nvGrpSpPr>
              <p:cNvPr id="4" name="Group 6"/>
              <p:cNvGrpSpPr>
                <a:grpSpLocks/>
              </p:cNvGrpSpPr>
              <p:nvPr/>
            </p:nvGrpSpPr>
            <p:grpSpPr bwMode="auto">
              <a:xfrm>
                <a:off x="2016" y="1104"/>
                <a:ext cx="912" cy="471"/>
                <a:chOff x="96" y="1632"/>
                <a:chExt cx="912" cy="471"/>
              </a:xfrm>
            </p:grpSpPr>
            <p:sp>
              <p:nvSpPr>
                <p:cNvPr id="42008" name="Rectangle 7"/>
                <p:cNvSpPr>
                  <a:spLocks noChangeArrowheads="1"/>
                </p:cNvSpPr>
                <p:nvPr/>
              </p:nvSpPr>
              <p:spPr bwMode="auto">
                <a:xfrm>
                  <a:off x="384" y="1632"/>
                  <a:ext cx="624" cy="432"/>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42009" name="Text Box 8"/>
                <p:cNvSpPr txBox="1">
                  <a:spLocks noChangeArrowheads="1"/>
                </p:cNvSpPr>
                <p:nvPr/>
              </p:nvSpPr>
              <p:spPr bwMode="auto">
                <a:xfrm>
                  <a:off x="96" y="1776"/>
                  <a:ext cx="250" cy="327"/>
                </a:xfrm>
                <a:prstGeom prst="rect">
                  <a:avLst/>
                </a:prstGeom>
                <a:noFill/>
                <a:ln w="12700">
                  <a:noFill/>
                  <a:miter lim="800000"/>
                  <a:headEnd/>
                  <a:tailEnd/>
                </a:ln>
              </p:spPr>
              <p:txBody>
                <a:bodyPr wrap="none">
                  <a:prstTxWarp prst="textNoShape">
                    <a:avLst/>
                  </a:prstTxWarp>
                  <a:spAutoFit/>
                </a:bodyPr>
                <a:lstStyle/>
                <a:p>
                  <a:r>
                    <a:rPr lang="en-US" sz="2800" b="1" dirty="0" err="1">
                      <a:solidFill>
                        <a:schemeClr val="tx1"/>
                      </a:solidFill>
                      <a:latin typeface="Courier New" charset="0"/>
                    </a:rPr>
                    <a:t>p</a:t>
                  </a:r>
                  <a:endParaRPr lang="en-US" sz="2000" b="1" dirty="0"/>
                </a:p>
              </p:txBody>
            </p:sp>
            <p:sp>
              <p:nvSpPr>
                <p:cNvPr id="42010" name="Text Box 9"/>
                <p:cNvSpPr txBox="1">
                  <a:spLocks noChangeArrowheads="1"/>
                </p:cNvSpPr>
                <p:nvPr/>
              </p:nvSpPr>
              <p:spPr bwMode="auto">
                <a:xfrm>
                  <a:off x="576" y="1818"/>
                  <a:ext cx="116" cy="250"/>
                </a:xfrm>
                <a:prstGeom prst="rect">
                  <a:avLst/>
                </a:prstGeom>
                <a:noFill/>
                <a:ln w="12700">
                  <a:noFill/>
                  <a:miter lim="800000"/>
                  <a:headEnd/>
                  <a:tailEnd/>
                </a:ln>
              </p:spPr>
              <p:txBody>
                <a:bodyPr wrap="none">
                  <a:prstTxWarp prst="textNoShape">
                    <a:avLst/>
                  </a:prstTxWarp>
                  <a:spAutoFit/>
                </a:bodyPr>
                <a:lstStyle/>
                <a:p>
                  <a:endParaRPr lang="en-US" sz="2000"/>
                </a:p>
              </p:txBody>
            </p:sp>
          </p:grpSp>
          <p:grpSp>
            <p:nvGrpSpPr>
              <p:cNvPr id="5" name="Group 10"/>
              <p:cNvGrpSpPr>
                <a:grpSpLocks/>
              </p:cNvGrpSpPr>
              <p:nvPr/>
            </p:nvGrpSpPr>
            <p:grpSpPr bwMode="auto">
              <a:xfrm>
                <a:off x="3072" y="1104"/>
                <a:ext cx="912" cy="471"/>
                <a:chOff x="96" y="1632"/>
                <a:chExt cx="912" cy="471"/>
              </a:xfrm>
            </p:grpSpPr>
            <p:sp>
              <p:nvSpPr>
                <p:cNvPr id="42005" name="Rectangle 11"/>
                <p:cNvSpPr>
                  <a:spLocks noChangeArrowheads="1"/>
                </p:cNvSpPr>
                <p:nvPr/>
              </p:nvSpPr>
              <p:spPr bwMode="auto">
                <a:xfrm>
                  <a:off x="384" y="1632"/>
                  <a:ext cx="624" cy="432"/>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42006" name="Text Box 12"/>
                <p:cNvSpPr txBox="1">
                  <a:spLocks noChangeArrowheads="1"/>
                </p:cNvSpPr>
                <p:nvPr/>
              </p:nvSpPr>
              <p:spPr bwMode="auto">
                <a:xfrm>
                  <a:off x="96" y="1776"/>
                  <a:ext cx="250" cy="327"/>
                </a:xfrm>
                <a:prstGeom prst="rect">
                  <a:avLst/>
                </a:prstGeom>
                <a:noFill/>
                <a:ln w="12700">
                  <a:noFill/>
                  <a:miter lim="800000"/>
                  <a:headEnd/>
                  <a:tailEnd/>
                </a:ln>
              </p:spPr>
              <p:txBody>
                <a:bodyPr wrap="none">
                  <a:prstTxWarp prst="textNoShape">
                    <a:avLst/>
                  </a:prstTxWarp>
                  <a:spAutoFit/>
                </a:bodyPr>
                <a:lstStyle/>
                <a:p>
                  <a:r>
                    <a:rPr lang="en-US" sz="2800" b="1" dirty="0" err="1">
                      <a:solidFill>
                        <a:schemeClr val="tx1"/>
                      </a:solidFill>
                      <a:latin typeface="Courier New" charset="0"/>
                    </a:rPr>
                    <a:t>x</a:t>
                  </a:r>
                  <a:endParaRPr lang="en-US" sz="2000" b="1" dirty="0"/>
                </a:p>
              </p:txBody>
            </p:sp>
            <p:sp>
              <p:nvSpPr>
                <p:cNvPr id="42007" name="Text Box 13"/>
                <p:cNvSpPr txBox="1">
                  <a:spLocks noChangeArrowheads="1"/>
                </p:cNvSpPr>
                <p:nvPr/>
              </p:nvSpPr>
              <p:spPr bwMode="auto">
                <a:xfrm>
                  <a:off x="576" y="1776"/>
                  <a:ext cx="250" cy="327"/>
                </a:xfrm>
                <a:prstGeom prst="rect">
                  <a:avLst/>
                </a:prstGeom>
                <a:noFill/>
                <a:ln w="12700">
                  <a:noFill/>
                  <a:miter lim="800000"/>
                  <a:headEnd/>
                  <a:tailEnd/>
                </a:ln>
              </p:spPr>
              <p:txBody>
                <a:bodyPr wrap="none">
                  <a:prstTxWarp prst="textNoShape">
                    <a:avLst/>
                  </a:prstTxWarp>
                  <a:spAutoFit/>
                </a:bodyPr>
                <a:lstStyle/>
                <a:p>
                  <a:r>
                    <a:rPr lang="en-US" sz="2800" b="1">
                      <a:solidFill>
                        <a:schemeClr val="tx1"/>
                      </a:solidFill>
                      <a:latin typeface="Courier New" charset="0"/>
                    </a:rPr>
                    <a:t>5</a:t>
                  </a:r>
                  <a:endParaRPr lang="en-US" sz="2000"/>
                </a:p>
              </p:txBody>
            </p:sp>
          </p:grpSp>
        </p:grpSp>
        <p:sp>
          <p:nvSpPr>
            <p:cNvPr id="42002" name="Freeform 14"/>
            <p:cNvSpPr>
              <a:spLocks/>
            </p:cNvSpPr>
            <p:nvPr/>
          </p:nvSpPr>
          <p:spPr bwMode="auto">
            <a:xfrm>
              <a:off x="2640" y="2064"/>
              <a:ext cx="720" cy="288"/>
            </a:xfrm>
            <a:custGeom>
              <a:avLst/>
              <a:gdLst>
                <a:gd name="T0" fmla="*/ 0 w 720"/>
                <a:gd name="T1" fmla="*/ 344 h 392"/>
                <a:gd name="T2" fmla="*/ 384 w 720"/>
                <a:gd name="T3" fmla="*/ 8 h 392"/>
                <a:gd name="T4" fmla="*/ 720 w 720"/>
                <a:gd name="T5" fmla="*/ 392 h 392"/>
                <a:gd name="T6" fmla="*/ 0 60000 65536"/>
                <a:gd name="T7" fmla="*/ 0 60000 65536"/>
                <a:gd name="T8" fmla="*/ 0 60000 65536"/>
                <a:gd name="T9" fmla="*/ 0 w 720"/>
                <a:gd name="T10" fmla="*/ 0 h 392"/>
                <a:gd name="T11" fmla="*/ 720 w 720"/>
                <a:gd name="T12" fmla="*/ 392 h 392"/>
              </a:gdLst>
              <a:ahLst/>
              <a:cxnLst>
                <a:cxn ang="T6">
                  <a:pos x="T0" y="T1"/>
                </a:cxn>
                <a:cxn ang="T7">
                  <a:pos x="T2" y="T3"/>
                </a:cxn>
                <a:cxn ang="T8">
                  <a:pos x="T4" y="T5"/>
                </a:cxn>
              </a:cxnLst>
              <a:rect l="T9" t="T10" r="T11" b="T12"/>
              <a:pathLst>
                <a:path w="720" h="392">
                  <a:moveTo>
                    <a:pt x="0" y="344"/>
                  </a:moveTo>
                  <a:cubicBezTo>
                    <a:pt x="132" y="172"/>
                    <a:pt x="264" y="0"/>
                    <a:pt x="384" y="8"/>
                  </a:cubicBezTo>
                  <a:cubicBezTo>
                    <a:pt x="504" y="16"/>
                    <a:pt x="612" y="204"/>
                    <a:pt x="720" y="392"/>
                  </a:cubicBezTo>
                </a:path>
              </a:pathLst>
            </a:custGeom>
            <a:noFill/>
            <a:ln w="57150">
              <a:solidFill>
                <a:schemeClr val="accent1"/>
              </a:solidFill>
              <a:round/>
              <a:headEnd/>
              <a:tailEnd type="triangle" w="med" len="med"/>
            </a:ln>
          </p:spPr>
          <p:txBody>
            <a:bodyPr wrap="none" anchor="ctr">
              <a:prstTxWarp prst="textNoShape">
                <a:avLst/>
              </a:prstTxWarp>
            </a:bodyPr>
            <a:lstStyle/>
            <a:p>
              <a:endParaRPr lang="en-US"/>
            </a:p>
          </p:txBody>
        </p:sp>
      </p:grpSp>
      <p:sp>
        <p:nvSpPr>
          <p:cNvPr id="1515535" name="Rectangle 15"/>
          <p:cNvSpPr>
            <a:spLocks noChangeArrowheads="1"/>
          </p:cNvSpPr>
          <p:nvPr/>
        </p:nvSpPr>
        <p:spPr bwMode="auto">
          <a:xfrm>
            <a:off x="990600" y="4758242"/>
            <a:ext cx="1830388" cy="579438"/>
          </a:xfrm>
          <a:prstGeom prst="rect">
            <a:avLst/>
          </a:prstGeom>
          <a:noFill/>
          <a:ln w="12700">
            <a:noFill/>
            <a:miter lim="800000"/>
            <a:headEnd/>
            <a:tailEnd/>
          </a:ln>
        </p:spPr>
        <p:txBody>
          <a:bodyPr wrap="none">
            <a:prstTxWarp prst="textNoShape">
              <a:avLst/>
            </a:prstTxWarp>
            <a:spAutoFit/>
          </a:bodyPr>
          <a:lstStyle/>
          <a:p>
            <a:r>
              <a:rPr lang="en-US" sz="3200" b="1" dirty="0">
                <a:solidFill>
                  <a:schemeClr val="tx1"/>
                </a:solidFill>
                <a:latin typeface="Courier New" charset="0"/>
              </a:rPr>
              <a:t>*</a:t>
            </a:r>
            <a:r>
              <a:rPr lang="en-US" sz="3200" b="1" dirty="0" err="1">
                <a:solidFill>
                  <a:schemeClr val="tx1"/>
                </a:solidFill>
                <a:latin typeface="Courier New" charset="0"/>
              </a:rPr>
              <a:t>p</a:t>
            </a:r>
            <a:r>
              <a:rPr lang="en-US" sz="3200" b="1" dirty="0">
                <a:solidFill>
                  <a:schemeClr val="tx1"/>
                </a:solidFill>
                <a:latin typeface="Courier New" charset="0"/>
              </a:rPr>
              <a:t> = 5</a:t>
            </a:r>
            <a:r>
              <a:rPr lang="en-US" sz="2400" b="1" dirty="0">
                <a:solidFill>
                  <a:schemeClr val="tx1"/>
                </a:solidFill>
                <a:latin typeface="Courier New" charset="0"/>
              </a:rPr>
              <a:t>;</a:t>
            </a:r>
          </a:p>
        </p:txBody>
      </p:sp>
      <p:grpSp>
        <p:nvGrpSpPr>
          <p:cNvPr id="6" name="Group 16"/>
          <p:cNvGrpSpPr>
            <a:grpSpLocks/>
          </p:cNvGrpSpPr>
          <p:nvPr/>
        </p:nvGrpSpPr>
        <p:grpSpPr bwMode="auto">
          <a:xfrm>
            <a:off x="3200400" y="3158042"/>
            <a:ext cx="3124200" cy="823913"/>
            <a:chOff x="2016" y="1200"/>
            <a:chExt cx="1968" cy="519"/>
          </a:xfrm>
        </p:grpSpPr>
        <p:grpSp>
          <p:nvGrpSpPr>
            <p:cNvPr id="7" name="Group 17"/>
            <p:cNvGrpSpPr>
              <a:grpSpLocks/>
            </p:cNvGrpSpPr>
            <p:nvPr/>
          </p:nvGrpSpPr>
          <p:grpSpPr bwMode="auto">
            <a:xfrm>
              <a:off x="2016" y="1248"/>
              <a:ext cx="1968" cy="471"/>
              <a:chOff x="2016" y="1104"/>
              <a:chExt cx="1968" cy="471"/>
            </a:xfrm>
          </p:grpSpPr>
          <p:grpSp>
            <p:nvGrpSpPr>
              <p:cNvPr id="8" name="Group 18"/>
              <p:cNvGrpSpPr>
                <a:grpSpLocks/>
              </p:cNvGrpSpPr>
              <p:nvPr/>
            </p:nvGrpSpPr>
            <p:grpSpPr bwMode="auto">
              <a:xfrm>
                <a:off x="2016" y="1104"/>
                <a:ext cx="912" cy="471"/>
                <a:chOff x="96" y="1632"/>
                <a:chExt cx="912" cy="471"/>
              </a:xfrm>
            </p:grpSpPr>
            <p:sp>
              <p:nvSpPr>
                <p:cNvPr id="41998" name="Rectangle 19"/>
                <p:cNvSpPr>
                  <a:spLocks noChangeArrowheads="1"/>
                </p:cNvSpPr>
                <p:nvPr/>
              </p:nvSpPr>
              <p:spPr bwMode="auto">
                <a:xfrm>
                  <a:off x="384" y="1632"/>
                  <a:ext cx="624" cy="432"/>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41999" name="Text Box 20"/>
                <p:cNvSpPr txBox="1">
                  <a:spLocks noChangeArrowheads="1"/>
                </p:cNvSpPr>
                <p:nvPr/>
              </p:nvSpPr>
              <p:spPr bwMode="auto">
                <a:xfrm>
                  <a:off x="96" y="1776"/>
                  <a:ext cx="250" cy="327"/>
                </a:xfrm>
                <a:prstGeom prst="rect">
                  <a:avLst/>
                </a:prstGeom>
                <a:noFill/>
                <a:ln w="12700">
                  <a:noFill/>
                  <a:miter lim="800000"/>
                  <a:headEnd/>
                  <a:tailEnd/>
                </a:ln>
              </p:spPr>
              <p:txBody>
                <a:bodyPr wrap="none">
                  <a:prstTxWarp prst="textNoShape">
                    <a:avLst/>
                  </a:prstTxWarp>
                  <a:spAutoFit/>
                </a:bodyPr>
                <a:lstStyle/>
                <a:p>
                  <a:r>
                    <a:rPr lang="en-US" sz="2800" b="1" dirty="0" err="1">
                      <a:solidFill>
                        <a:schemeClr val="tx1"/>
                      </a:solidFill>
                      <a:latin typeface="Courier New" charset="0"/>
                    </a:rPr>
                    <a:t>p</a:t>
                  </a:r>
                  <a:endParaRPr lang="en-US" sz="2000" b="1" dirty="0"/>
                </a:p>
              </p:txBody>
            </p:sp>
            <p:sp>
              <p:nvSpPr>
                <p:cNvPr id="42000" name="Text Box 21"/>
                <p:cNvSpPr txBox="1">
                  <a:spLocks noChangeArrowheads="1"/>
                </p:cNvSpPr>
                <p:nvPr/>
              </p:nvSpPr>
              <p:spPr bwMode="auto">
                <a:xfrm>
                  <a:off x="576" y="1818"/>
                  <a:ext cx="116" cy="250"/>
                </a:xfrm>
                <a:prstGeom prst="rect">
                  <a:avLst/>
                </a:prstGeom>
                <a:noFill/>
                <a:ln w="12700">
                  <a:noFill/>
                  <a:miter lim="800000"/>
                  <a:headEnd/>
                  <a:tailEnd/>
                </a:ln>
              </p:spPr>
              <p:txBody>
                <a:bodyPr wrap="none">
                  <a:prstTxWarp prst="textNoShape">
                    <a:avLst/>
                  </a:prstTxWarp>
                  <a:spAutoFit/>
                </a:bodyPr>
                <a:lstStyle/>
                <a:p>
                  <a:endParaRPr lang="en-US" sz="2000"/>
                </a:p>
              </p:txBody>
            </p:sp>
          </p:grpSp>
          <p:grpSp>
            <p:nvGrpSpPr>
              <p:cNvPr id="9" name="Group 22"/>
              <p:cNvGrpSpPr>
                <a:grpSpLocks/>
              </p:cNvGrpSpPr>
              <p:nvPr/>
            </p:nvGrpSpPr>
            <p:grpSpPr bwMode="auto">
              <a:xfrm>
                <a:off x="3072" y="1104"/>
                <a:ext cx="912" cy="471"/>
                <a:chOff x="96" y="1632"/>
                <a:chExt cx="912" cy="471"/>
              </a:xfrm>
            </p:grpSpPr>
            <p:sp>
              <p:nvSpPr>
                <p:cNvPr id="41995" name="Rectangle 23"/>
                <p:cNvSpPr>
                  <a:spLocks noChangeArrowheads="1"/>
                </p:cNvSpPr>
                <p:nvPr/>
              </p:nvSpPr>
              <p:spPr bwMode="auto">
                <a:xfrm>
                  <a:off x="384" y="1632"/>
                  <a:ext cx="624" cy="432"/>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41996" name="Text Box 24"/>
                <p:cNvSpPr txBox="1">
                  <a:spLocks noChangeArrowheads="1"/>
                </p:cNvSpPr>
                <p:nvPr/>
              </p:nvSpPr>
              <p:spPr bwMode="auto">
                <a:xfrm>
                  <a:off x="96" y="1776"/>
                  <a:ext cx="250" cy="327"/>
                </a:xfrm>
                <a:prstGeom prst="rect">
                  <a:avLst/>
                </a:prstGeom>
                <a:noFill/>
                <a:ln w="12700">
                  <a:noFill/>
                  <a:miter lim="800000"/>
                  <a:headEnd/>
                  <a:tailEnd/>
                </a:ln>
              </p:spPr>
              <p:txBody>
                <a:bodyPr wrap="none">
                  <a:prstTxWarp prst="textNoShape">
                    <a:avLst/>
                  </a:prstTxWarp>
                  <a:spAutoFit/>
                </a:bodyPr>
                <a:lstStyle/>
                <a:p>
                  <a:r>
                    <a:rPr lang="en-US" sz="2800" b="1" dirty="0" err="1">
                      <a:solidFill>
                        <a:schemeClr val="tx1"/>
                      </a:solidFill>
                      <a:latin typeface="Courier New" charset="0"/>
                    </a:rPr>
                    <a:t>x</a:t>
                  </a:r>
                  <a:endParaRPr lang="en-US" sz="2000" b="1" dirty="0"/>
                </a:p>
              </p:txBody>
            </p:sp>
            <p:sp>
              <p:nvSpPr>
                <p:cNvPr id="41997" name="Text Box 25"/>
                <p:cNvSpPr txBox="1">
                  <a:spLocks noChangeArrowheads="1"/>
                </p:cNvSpPr>
                <p:nvPr/>
              </p:nvSpPr>
              <p:spPr bwMode="auto">
                <a:xfrm>
                  <a:off x="576" y="1776"/>
                  <a:ext cx="250" cy="327"/>
                </a:xfrm>
                <a:prstGeom prst="rect">
                  <a:avLst/>
                </a:prstGeom>
                <a:noFill/>
                <a:ln w="12700">
                  <a:noFill/>
                  <a:miter lim="800000"/>
                  <a:headEnd/>
                  <a:tailEnd/>
                </a:ln>
              </p:spPr>
              <p:txBody>
                <a:bodyPr wrap="none">
                  <a:prstTxWarp prst="textNoShape">
                    <a:avLst/>
                  </a:prstTxWarp>
                  <a:spAutoFit/>
                </a:bodyPr>
                <a:lstStyle/>
                <a:p>
                  <a:r>
                    <a:rPr lang="en-US" sz="2800" b="1">
                      <a:solidFill>
                        <a:schemeClr val="tx1"/>
                      </a:solidFill>
                      <a:latin typeface="Courier New" charset="0"/>
                    </a:rPr>
                    <a:t>3</a:t>
                  </a:r>
                  <a:endParaRPr lang="en-US" sz="2000"/>
                </a:p>
              </p:txBody>
            </p:sp>
          </p:grpSp>
        </p:grpSp>
        <p:sp>
          <p:nvSpPr>
            <p:cNvPr id="41992" name="Freeform 26"/>
            <p:cNvSpPr>
              <a:spLocks/>
            </p:cNvSpPr>
            <p:nvPr/>
          </p:nvSpPr>
          <p:spPr bwMode="auto">
            <a:xfrm>
              <a:off x="2640" y="1200"/>
              <a:ext cx="720" cy="288"/>
            </a:xfrm>
            <a:custGeom>
              <a:avLst/>
              <a:gdLst>
                <a:gd name="T0" fmla="*/ 0 w 720"/>
                <a:gd name="T1" fmla="*/ 344 h 392"/>
                <a:gd name="T2" fmla="*/ 384 w 720"/>
                <a:gd name="T3" fmla="*/ 8 h 392"/>
                <a:gd name="T4" fmla="*/ 720 w 720"/>
                <a:gd name="T5" fmla="*/ 392 h 392"/>
                <a:gd name="T6" fmla="*/ 0 60000 65536"/>
                <a:gd name="T7" fmla="*/ 0 60000 65536"/>
                <a:gd name="T8" fmla="*/ 0 60000 65536"/>
                <a:gd name="T9" fmla="*/ 0 w 720"/>
                <a:gd name="T10" fmla="*/ 0 h 392"/>
                <a:gd name="T11" fmla="*/ 720 w 720"/>
                <a:gd name="T12" fmla="*/ 392 h 392"/>
              </a:gdLst>
              <a:ahLst/>
              <a:cxnLst>
                <a:cxn ang="T6">
                  <a:pos x="T0" y="T1"/>
                </a:cxn>
                <a:cxn ang="T7">
                  <a:pos x="T2" y="T3"/>
                </a:cxn>
                <a:cxn ang="T8">
                  <a:pos x="T4" y="T5"/>
                </a:cxn>
              </a:cxnLst>
              <a:rect l="T9" t="T10" r="T11" b="T12"/>
              <a:pathLst>
                <a:path w="720" h="392">
                  <a:moveTo>
                    <a:pt x="0" y="344"/>
                  </a:moveTo>
                  <a:cubicBezTo>
                    <a:pt x="132" y="172"/>
                    <a:pt x="264" y="0"/>
                    <a:pt x="384" y="8"/>
                  </a:cubicBezTo>
                  <a:cubicBezTo>
                    <a:pt x="504" y="16"/>
                    <a:pt x="612" y="204"/>
                    <a:pt x="720" y="392"/>
                  </a:cubicBezTo>
                </a:path>
              </a:pathLst>
            </a:custGeom>
            <a:noFill/>
            <a:ln w="57150">
              <a:solidFill>
                <a:schemeClr val="accent1"/>
              </a:solidFill>
              <a:round/>
              <a:headEnd/>
              <a:tailEnd type="triangle" w="med" len="med"/>
            </a:ln>
          </p:spPr>
          <p:txBody>
            <a:bodyPr wrap="none" anchor="ctr">
              <a:prstTxWarp prst="textNoShape">
                <a:avLst/>
              </a:prstTxWarp>
            </a:bodyPr>
            <a:lstStyle/>
            <a:p>
              <a:endParaRPr lang="en-US"/>
            </a:p>
          </p:txBody>
        </p:sp>
      </p:grpSp>
    </p:spTree>
    <p:extLst>
      <p:ext uri="{BB962C8B-B14F-4D97-AF65-F5344CB8AC3E}">
        <p14:creationId xmlns:p14="http://schemas.microsoft.com/office/powerpoint/2010/main" val="5219780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155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51552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499"/>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515535"/>
                                        </p:tgtEl>
                                        <p:attrNameLst>
                                          <p:attrName>style.visibility</p:attrName>
                                        </p:attrNameLst>
                                      </p:cBhvr>
                                      <p:to>
                                        <p:strVal val="visible"/>
                                      </p:to>
                                    </p:set>
                                    <p:animEffect transition="in" filter="wipe(up)">
                                      <p:cBhvr>
                                        <p:cTn id="17" dur="500"/>
                                        <p:tgtEl>
                                          <p:spTgt spid="151553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23" grpId="0" build="p" autoUpdateAnimBg="0"/>
      <p:bldP spid="1515535"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mtClean="0"/>
              <a:t>Pointers and Parameter Passing</a:t>
            </a:r>
            <a:endParaRPr lang="en-US"/>
          </a:p>
        </p:txBody>
      </p:sp>
      <p:sp>
        <p:nvSpPr>
          <p:cNvPr id="1516547" name="Rectangle 3"/>
          <p:cNvSpPr>
            <a:spLocks noGrp="1" noChangeArrowheads="1"/>
          </p:cNvSpPr>
          <p:nvPr>
            <p:ph type="body" idx="1"/>
          </p:nvPr>
        </p:nvSpPr>
        <p:spPr/>
        <p:txBody>
          <a:bodyPr>
            <a:normAutofit fontScale="92500" lnSpcReduction="20000"/>
          </a:bodyPr>
          <a:lstStyle/>
          <a:p>
            <a:r>
              <a:rPr lang="en-US" dirty="0" smtClean="0"/>
              <a:t>Java and C pass parameters “by value”</a:t>
            </a:r>
          </a:p>
          <a:p>
            <a:pPr lvl="1"/>
            <a:r>
              <a:rPr lang="en-US" dirty="0" smtClean="0"/>
              <a:t>Procedure/function/method gets a copy of the parameter, </a:t>
            </a:r>
            <a:r>
              <a:rPr lang="en-US" i="1" dirty="0" smtClean="0"/>
              <a:t>so changing the copy cannot change the original</a:t>
            </a:r>
          </a:p>
          <a:p>
            <a:pPr lvl="1">
              <a:buNone/>
            </a:pPr>
            <a:endParaRPr lang="en-US" dirty="0" smtClean="0"/>
          </a:p>
          <a:p>
            <a:pPr lvl="1">
              <a:buNone/>
            </a:pPr>
            <a:r>
              <a:rPr lang="en-US" b="1" dirty="0" smtClean="0">
                <a:latin typeface="Courier"/>
                <a:cs typeface="Courier"/>
              </a:rPr>
              <a:t>void </a:t>
            </a:r>
            <a:r>
              <a:rPr lang="en-US" b="1" dirty="0" err="1" smtClean="0">
                <a:latin typeface="Courier"/>
                <a:cs typeface="Courier"/>
              </a:rPr>
              <a:t>addOne</a:t>
            </a:r>
            <a:r>
              <a:rPr lang="en-US" b="1" dirty="0" smtClean="0">
                <a:latin typeface="Courier"/>
                <a:cs typeface="Courier"/>
              </a:rPr>
              <a:t> (</a:t>
            </a:r>
            <a:r>
              <a:rPr lang="en-US" b="1" dirty="0" err="1" smtClean="0">
                <a:latin typeface="Courier"/>
                <a:cs typeface="Courier"/>
              </a:rPr>
              <a:t>int</a:t>
            </a:r>
            <a:r>
              <a:rPr lang="en-US" b="1" dirty="0" smtClean="0">
                <a:latin typeface="Courier"/>
                <a:cs typeface="Courier"/>
              </a:rPr>
              <a:t> </a:t>
            </a:r>
            <a:r>
              <a:rPr lang="en-US" b="1" dirty="0" err="1" smtClean="0">
                <a:latin typeface="Courier"/>
                <a:cs typeface="Courier"/>
              </a:rPr>
              <a:t>x</a:t>
            </a:r>
            <a:r>
              <a:rPr lang="en-US" b="1" dirty="0" smtClean="0">
                <a:latin typeface="Courier"/>
                <a:cs typeface="Courier"/>
              </a:rPr>
              <a:t>) {</a:t>
            </a:r>
            <a:br>
              <a:rPr lang="en-US" b="1" dirty="0" smtClean="0">
                <a:latin typeface="Courier"/>
                <a:cs typeface="Courier"/>
              </a:rPr>
            </a:br>
            <a:r>
              <a:rPr lang="en-US" b="1" dirty="0" smtClean="0">
                <a:latin typeface="Courier"/>
                <a:cs typeface="Courier"/>
              </a:rPr>
              <a:t>	 </a:t>
            </a:r>
            <a:r>
              <a:rPr lang="en-US" b="1" dirty="0" err="1" smtClean="0">
                <a:latin typeface="Courier"/>
                <a:cs typeface="Courier"/>
              </a:rPr>
              <a:t>x</a:t>
            </a:r>
            <a:r>
              <a:rPr lang="en-US" b="1" dirty="0" smtClean="0">
                <a:latin typeface="Courier"/>
                <a:cs typeface="Courier"/>
              </a:rPr>
              <a:t> = </a:t>
            </a:r>
            <a:r>
              <a:rPr lang="en-US" b="1" dirty="0" err="1" smtClean="0">
                <a:latin typeface="Courier"/>
                <a:cs typeface="Courier"/>
              </a:rPr>
              <a:t>x</a:t>
            </a:r>
            <a:r>
              <a:rPr lang="en-US" b="1" dirty="0" smtClean="0">
                <a:latin typeface="Courier"/>
                <a:cs typeface="Courier"/>
              </a:rPr>
              <a:t> + 1;</a:t>
            </a:r>
            <a:br>
              <a:rPr lang="en-US" b="1" dirty="0" smtClean="0">
                <a:latin typeface="Courier"/>
                <a:cs typeface="Courier"/>
              </a:rPr>
            </a:br>
            <a:r>
              <a:rPr lang="en-US" b="1" dirty="0" smtClean="0">
                <a:latin typeface="Courier"/>
                <a:cs typeface="Courier"/>
              </a:rPr>
              <a:t>}</a:t>
            </a:r>
          </a:p>
          <a:p>
            <a:pPr lvl="1">
              <a:buNone/>
            </a:pPr>
            <a:r>
              <a:rPr lang="en-US" b="1" dirty="0" err="1" smtClean="0">
                <a:latin typeface="Courier"/>
                <a:cs typeface="Courier"/>
              </a:rPr>
              <a:t>int</a:t>
            </a:r>
            <a:r>
              <a:rPr lang="en-US" b="1" dirty="0" smtClean="0">
                <a:latin typeface="Courier"/>
                <a:cs typeface="Courier"/>
              </a:rPr>
              <a:t> </a:t>
            </a:r>
            <a:r>
              <a:rPr lang="en-US" b="1" dirty="0" err="1" smtClean="0">
                <a:latin typeface="Courier"/>
                <a:cs typeface="Courier"/>
              </a:rPr>
              <a:t>y</a:t>
            </a:r>
            <a:r>
              <a:rPr lang="en-US" b="1" dirty="0" smtClean="0">
                <a:latin typeface="Courier"/>
                <a:cs typeface="Courier"/>
              </a:rPr>
              <a:t> = 3;</a:t>
            </a:r>
          </a:p>
          <a:p>
            <a:pPr lvl="1">
              <a:buNone/>
            </a:pPr>
            <a:r>
              <a:rPr lang="en-US" b="1" dirty="0" err="1" smtClean="0">
                <a:latin typeface="Courier"/>
                <a:cs typeface="Courier"/>
              </a:rPr>
              <a:t>addOne(y</a:t>
            </a:r>
            <a:r>
              <a:rPr lang="en-US" b="1" dirty="0" smtClean="0">
                <a:latin typeface="Courier"/>
                <a:cs typeface="Courier"/>
              </a:rPr>
              <a:t>);</a:t>
            </a:r>
          </a:p>
          <a:p>
            <a:pPr lvl="1"/>
            <a:endParaRPr lang="en-US" dirty="0" smtClean="0"/>
          </a:p>
          <a:p>
            <a:pPr lvl="1">
              <a:buNone/>
            </a:pPr>
            <a:r>
              <a:rPr lang="en-US" i="1" dirty="0" err="1" smtClean="0"/>
              <a:t>y</a:t>
            </a:r>
            <a:r>
              <a:rPr lang="en-US" i="1" dirty="0" smtClean="0"/>
              <a:t> remains equal to 3</a:t>
            </a:r>
            <a:endParaRPr lang="en-US" i="1" dirty="0"/>
          </a:p>
        </p:txBody>
      </p:sp>
      <p:sp>
        <p:nvSpPr>
          <p:cNvPr id="4" name="Date Placeholder 3"/>
          <p:cNvSpPr>
            <a:spLocks noGrp="1"/>
          </p:cNvSpPr>
          <p:nvPr>
            <p:ph type="dt" sz="half" idx="10"/>
          </p:nvPr>
        </p:nvSpPr>
        <p:spPr/>
        <p:txBody>
          <a:bodyPr/>
          <a:lstStyle/>
          <a:p>
            <a:fld id="{F401B019-4C5D-4B46-AED8-B4F1649DBB65}" type="datetime1">
              <a:rPr lang="en-US" smtClean="0"/>
              <a:pPr/>
              <a:t>9/5/13</a:t>
            </a:fld>
            <a:endParaRPr lang="en-US"/>
          </a:p>
        </p:txBody>
      </p:sp>
      <p:sp>
        <p:nvSpPr>
          <p:cNvPr id="6" name="Footer Placeholder 5"/>
          <p:cNvSpPr>
            <a:spLocks noGrp="1"/>
          </p:cNvSpPr>
          <p:nvPr>
            <p:ph type="ftr" sz="quarter" idx="11"/>
          </p:nvPr>
        </p:nvSpPr>
        <p:spPr/>
        <p:txBody>
          <a:bodyPr/>
          <a:lstStyle/>
          <a:p>
            <a:r>
              <a:rPr lang="en-US" dirty="0" smtClean="0"/>
              <a:t>Fall 2013 -- Lecture #5</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52</a:t>
            </a:fld>
            <a:endParaRPr lang="en-US"/>
          </a:p>
        </p:txBody>
      </p:sp>
    </p:spTree>
    <p:extLst>
      <p:ext uri="{BB962C8B-B14F-4D97-AF65-F5344CB8AC3E}">
        <p14:creationId xmlns:p14="http://schemas.microsoft.com/office/powerpoint/2010/main" val="16284995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165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165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1654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1654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1654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5165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6547" grpId="0" build="p" bldLvl="2"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mtClean="0"/>
              <a:t>Pointers and Parameter Passing</a:t>
            </a:r>
            <a:endParaRPr lang="en-US"/>
          </a:p>
        </p:txBody>
      </p:sp>
      <p:sp>
        <p:nvSpPr>
          <p:cNvPr id="1517571" name="Rectangle 3"/>
          <p:cNvSpPr>
            <a:spLocks noGrp="1" noChangeArrowheads="1"/>
          </p:cNvSpPr>
          <p:nvPr>
            <p:ph type="body" idx="1"/>
          </p:nvPr>
        </p:nvSpPr>
        <p:spPr/>
        <p:txBody>
          <a:bodyPr>
            <a:normAutofit fontScale="92500" lnSpcReduction="20000"/>
          </a:bodyPr>
          <a:lstStyle/>
          <a:p>
            <a:r>
              <a:rPr lang="en-US" dirty="0" smtClean="0"/>
              <a:t>How can we get a function to change the value held in a variable?</a:t>
            </a:r>
          </a:p>
          <a:p>
            <a:pPr>
              <a:buNone/>
            </a:pPr>
            <a:endParaRPr lang="en-US" dirty="0" smtClean="0"/>
          </a:p>
          <a:p>
            <a:pPr lvl="1">
              <a:buNone/>
            </a:pPr>
            <a:r>
              <a:rPr lang="en-US" b="1" dirty="0" smtClean="0">
                <a:latin typeface="Courier"/>
                <a:cs typeface="Courier"/>
              </a:rPr>
              <a:t>void </a:t>
            </a:r>
            <a:r>
              <a:rPr lang="en-US" b="1" dirty="0" err="1" smtClean="0">
                <a:latin typeface="Courier"/>
                <a:cs typeface="Courier"/>
              </a:rPr>
              <a:t>addOne</a:t>
            </a:r>
            <a:r>
              <a:rPr lang="en-US" b="1" dirty="0" smtClean="0">
                <a:latin typeface="Courier"/>
                <a:cs typeface="Courier"/>
              </a:rPr>
              <a:t> (</a:t>
            </a:r>
            <a:r>
              <a:rPr lang="en-US" b="1" dirty="0" err="1" smtClean="0">
                <a:latin typeface="Courier"/>
                <a:cs typeface="Courier"/>
              </a:rPr>
              <a:t>int</a:t>
            </a:r>
            <a:r>
              <a:rPr lang="en-US" b="1" dirty="0" smtClean="0">
                <a:latin typeface="Courier"/>
                <a:cs typeface="Courier"/>
              </a:rPr>
              <a:t> *</a:t>
            </a:r>
            <a:r>
              <a:rPr lang="en-US" b="1" dirty="0" err="1" smtClean="0">
                <a:latin typeface="Courier"/>
                <a:cs typeface="Courier"/>
              </a:rPr>
              <a:t>p</a:t>
            </a:r>
            <a:r>
              <a:rPr lang="en-US" b="1" dirty="0" smtClean="0">
                <a:latin typeface="Courier"/>
                <a:cs typeface="Courier"/>
              </a:rPr>
              <a:t>) {</a:t>
            </a:r>
            <a:br>
              <a:rPr lang="en-US" b="1" dirty="0" smtClean="0">
                <a:latin typeface="Courier"/>
                <a:cs typeface="Courier"/>
              </a:rPr>
            </a:br>
            <a:r>
              <a:rPr lang="en-US" b="1" dirty="0" smtClean="0">
                <a:latin typeface="Courier"/>
                <a:cs typeface="Courier"/>
              </a:rPr>
              <a:t>	*</a:t>
            </a:r>
            <a:r>
              <a:rPr lang="en-US" b="1" dirty="0" err="1" smtClean="0">
                <a:latin typeface="Courier"/>
                <a:cs typeface="Courier"/>
              </a:rPr>
              <a:t>p</a:t>
            </a:r>
            <a:r>
              <a:rPr lang="en-US" b="1" dirty="0" smtClean="0">
                <a:latin typeface="Courier"/>
                <a:cs typeface="Courier"/>
              </a:rPr>
              <a:t> = *</a:t>
            </a:r>
            <a:r>
              <a:rPr lang="en-US" b="1" dirty="0" err="1" smtClean="0">
                <a:latin typeface="Courier"/>
                <a:cs typeface="Courier"/>
              </a:rPr>
              <a:t>p</a:t>
            </a:r>
            <a:r>
              <a:rPr lang="en-US" b="1" dirty="0" smtClean="0">
                <a:latin typeface="Courier"/>
                <a:cs typeface="Courier"/>
              </a:rPr>
              <a:t> + 1;</a:t>
            </a:r>
            <a:br>
              <a:rPr lang="en-US" b="1" dirty="0" smtClean="0">
                <a:latin typeface="Courier"/>
                <a:cs typeface="Courier"/>
              </a:rPr>
            </a:br>
            <a:r>
              <a:rPr lang="en-US" b="1" dirty="0" smtClean="0">
                <a:latin typeface="Courier"/>
                <a:cs typeface="Courier"/>
              </a:rPr>
              <a:t>}</a:t>
            </a:r>
          </a:p>
          <a:p>
            <a:pPr lvl="1">
              <a:buNone/>
            </a:pPr>
            <a:r>
              <a:rPr lang="en-US" b="1" dirty="0" err="1" smtClean="0">
                <a:latin typeface="Courier"/>
                <a:cs typeface="Courier"/>
              </a:rPr>
              <a:t>int</a:t>
            </a:r>
            <a:r>
              <a:rPr lang="en-US" b="1" dirty="0" smtClean="0">
                <a:latin typeface="Courier"/>
                <a:cs typeface="Courier"/>
              </a:rPr>
              <a:t> </a:t>
            </a:r>
            <a:r>
              <a:rPr lang="en-US" b="1" dirty="0" err="1" smtClean="0">
                <a:latin typeface="Courier"/>
                <a:cs typeface="Courier"/>
              </a:rPr>
              <a:t>y</a:t>
            </a:r>
            <a:r>
              <a:rPr lang="en-US" b="1" dirty="0" smtClean="0">
                <a:latin typeface="Courier"/>
                <a:cs typeface="Courier"/>
              </a:rPr>
              <a:t> = 3;</a:t>
            </a:r>
          </a:p>
          <a:p>
            <a:pPr lvl="1"/>
            <a:endParaRPr lang="en-US" b="1" dirty="0" smtClean="0">
              <a:latin typeface="Courier"/>
              <a:cs typeface="Courier"/>
            </a:endParaRPr>
          </a:p>
          <a:p>
            <a:pPr lvl="1">
              <a:buNone/>
            </a:pPr>
            <a:r>
              <a:rPr lang="en-US" b="1" dirty="0" err="1" smtClean="0">
                <a:latin typeface="Courier"/>
                <a:cs typeface="Courier"/>
              </a:rPr>
              <a:t>addOne(&amp;y</a:t>
            </a:r>
            <a:r>
              <a:rPr lang="en-US" b="1" dirty="0" smtClean="0">
                <a:latin typeface="Courier"/>
                <a:cs typeface="Courier"/>
              </a:rPr>
              <a:t>);</a:t>
            </a:r>
          </a:p>
          <a:p>
            <a:pPr lvl="1"/>
            <a:endParaRPr lang="en-US" dirty="0" smtClean="0"/>
          </a:p>
          <a:p>
            <a:pPr lvl="1">
              <a:buNone/>
            </a:pPr>
            <a:r>
              <a:rPr lang="en-US" i="1" dirty="0" err="1" smtClean="0"/>
              <a:t>y</a:t>
            </a:r>
            <a:r>
              <a:rPr lang="en-US" i="1" dirty="0" smtClean="0"/>
              <a:t> is now equal to 4</a:t>
            </a:r>
            <a:endParaRPr lang="en-US" i="1" dirty="0"/>
          </a:p>
        </p:txBody>
      </p:sp>
      <p:sp>
        <p:nvSpPr>
          <p:cNvPr id="4" name="Date Placeholder 3"/>
          <p:cNvSpPr>
            <a:spLocks noGrp="1"/>
          </p:cNvSpPr>
          <p:nvPr>
            <p:ph type="dt" sz="half" idx="10"/>
          </p:nvPr>
        </p:nvSpPr>
        <p:spPr/>
        <p:txBody>
          <a:bodyPr/>
          <a:lstStyle/>
          <a:p>
            <a:fld id="{0382C1A4-8FF0-5743-B3A0-75A9A1A5EF20}" type="datetime1">
              <a:rPr lang="en-US" smtClean="0"/>
              <a:pPr/>
              <a:t>9/5/13</a:t>
            </a:fld>
            <a:endParaRPr lang="en-US"/>
          </a:p>
        </p:txBody>
      </p:sp>
      <p:sp>
        <p:nvSpPr>
          <p:cNvPr id="6" name="Footer Placeholder 5"/>
          <p:cNvSpPr>
            <a:spLocks noGrp="1"/>
          </p:cNvSpPr>
          <p:nvPr>
            <p:ph type="ftr" sz="quarter" idx="11"/>
          </p:nvPr>
        </p:nvSpPr>
        <p:spPr/>
        <p:txBody>
          <a:bodyPr/>
          <a:lstStyle/>
          <a:p>
            <a:r>
              <a:rPr lang="en-US" dirty="0" smtClean="0"/>
              <a:t>Fall 2013 -- Lecture #5</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53</a:t>
            </a:fld>
            <a:endParaRPr lang="en-US"/>
          </a:p>
        </p:txBody>
      </p:sp>
    </p:spTree>
    <p:extLst>
      <p:ext uri="{BB962C8B-B14F-4D97-AF65-F5344CB8AC3E}">
        <p14:creationId xmlns:p14="http://schemas.microsoft.com/office/powerpoint/2010/main" val="1791878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175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175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175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1757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175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7571" grpId="0" build="p" bldLvl="2"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smtClean="0"/>
              <a:t>Types of Pointers</a:t>
            </a:r>
            <a:endParaRPr lang="en-US" dirty="0"/>
          </a:p>
        </p:txBody>
      </p:sp>
      <p:sp>
        <p:nvSpPr>
          <p:cNvPr id="48131" name="Rectangle 3"/>
          <p:cNvSpPr>
            <a:spLocks noGrp="1" noChangeArrowheads="1"/>
          </p:cNvSpPr>
          <p:nvPr>
            <p:ph type="body" idx="1"/>
          </p:nvPr>
        </p:nvSpPr>
        <p:spPr/>
        <p:txBody>
          <a:bodyPr/>
          <a:lstStyle/>
          <a:p>
            <a:r>
              <a:rPr lang="en-US" dirty="0" smtClean="0"/>
              <a:t>Pointers are used to point to any kind of data (</a:t>
            </a:r>
            <a:r>
              <a:rPr lang="en-US" b="1" dirty="0" err="1" smtClean="0">
                <a:latin typeface="Courier New"/>
                <a:cs typeface="Courier New"/>
              </a:rPr>
              <a:t>int</a:t>
            </a:r>
            <a:r>
              <a:rPr lang="en-US" dirty="0" smtClean="0"/>
              <a:t>, </a:t>
            </a:r>
            <a:r>
              <a:rPr lang="en-US" b="1" dirty="0" smtClean="0">
                <a:latin typeface="Courier New"/>
                <a:cs typeface="Courier New"/>
              </a:rPr>
              <a:t>char</a:t>
            </a:r>
            <a:r>
              <a:rPr lang="en-US" dirty="0" smtClean="0"/>
              <a:t>, a </a:t>
            </a:r>
            <a:r>
              <a:rPr lang="en-US" b="1" dirty="0" err="1" smtClean="0">
                <a:latin typeface="Courier New"/>
                <a:cs typeface="Courier New"/>
              </a:rPr>
              <a:t>struct</a:t>
            </a:r>
            <a:r>
              <a:rPr lang="en-US" dirty="0" smtClean="0"/>
              <a:t>, etc.)</a:t>
            </a:r>
          </a:p>
          <a:p>
            <a:r>
              <a:rPr lang="en-US" dirty="0" smtClean="0"/>
              <a:t>Normally a pointer only points to one type (</a:t>
            </a:r>
            <a:r>
              <a:rPr lang="en-US" b="1" dirty="0" err="1" smtClean="0">
                <a:latin typeface="Courier New"/>
                <a:cs typeface="Courier New"/>
              </a:rPr>
              <a:t>int</a:t>
            </a:r>
            <a:r>
              <a:rPr lang="en-US" dirty="0" smtClean="0"/>
              <a:t>, </a:t>
            </a:r>
            <a:r>
              <a:rPr lang="en-US" b="1" dirty="0" smtClean="0">
                <a:latin typeface="Courier New"/>
                <a:cs typeface="Courier New"/>
              </a:rPr>
              <a:t>char</a:t>
            </a:r>
            <a:r>
              <a:rPr lang="en-US" dirty="0" smtClean="0"/>
              <a:t>, a </a:t>
            </a:r>
            <a:r>
              <a:rPr lang="en-US" b="1" dirty="0" err="1" smtClean="0">
                <a:latin typeface="Courier New"/>
                <a:cs typeface="Courier New"/>
              </a:rPr>
              <a:t>struct</a:t>
            </a:r>
            <a:r>
              <a:rPr lang="en-US" dirty="0" smtClean="0"/>
              <a:t>, etc.).</a:t>
            </a:r>
          </a:p>
          <a:p>
            <a:pPr lvl="1"/>
            <a:r>
              <a:rPr lang="en-US" b="1" dirty="0" smtClean="0">
                <a:latin typeface="Courier New"/>
                <a:cs typeface="Courier New"/>
              </a:rPr>
              <a:t>void</a:t>
            </a:r>
            <a:r>
              <a:rPr lang="en-US" b="1" dirty="0" smtClean="0">
                <a:latin typeface="+mj-lt"/>
                <a:cs typeface="Courier New"/>
              </a:rPr>
              <a:t> </a:t>
            </a:r>
            <a:r>
              <a:rPr lang="en-US" b="1" dirty="0" smtClean="0">
                <a:latin typeface="Courier New"/>
                <a:cs typeface="Courier New"/>
              </a:rPr>
              <a:t>*</a:t>
            </a:r>
            <a:r>
              <a:rPr lang="en-US" b="1" dirty="0" smtClean="0"/>
              <a:t> </a:t>
            </a:r>
            <a:r>
              <a:rPr lang="en-US" dirty="0" smtClean="0"/>
              <a:t>is a type that can point to anything (generic pointer)</a:t>
            </a:r>
          </a:p>
          <a:p>
            <a:pPr lvl="1"/>
            <a:r>
              <a:rPr lang="en-US" dirty="0" smtClean="0"/>
              <a:t>Use sparingly to help avoid program bugs, and security issues, and other bad things!</a:t>
            </a:r>
            <a:endParaRPr lang="en-US" dirty="0"/>
          </a:p>
        </p:txBody>
      </p:sp>
      <p:sp>
        <p:nvSpPr>
          <p:cNvPr id="4" name="Date Placeholder 3"/>
          <p:cNvSpPr>
            <a:spLocks noGrp="1"/>
          </p:cNvSpPr>
          <p:nvPr>
            <p:ph type="dt" sz="half" idx="10"/>
          </p:nvPr>
        </p:nvSpPr>
        <p:spPr/>
        <p:txBody>
          <a:bodyPr/>
          <a:lstStyle/>
          <a:p>
            <a:fld id="{89999859-283C-7040-9972-9DDBA21BCBDE}" type="datetime1">
              <a:rPr lang="en-US" smtClean="0"/>
              <a:pPr/>
              <a:t>9/5/13</a:t>
            </a:fld>
            <a:endParaRPr lang="en-US"/>
          </a:p>
        </p:txBody>
      </p:sp>
      <p:sp>
        <p:nvSpPr>
          <p:cNvPr id="6" name="Footer Placeholder 5"/>
          <p:cNvSpPr>
            <a:spLocks noGrp="1"/>
          </p:cNvSpPr>
          <p:nvPr>
            <p:ph type="ftr" sz="quarter" idx="11"/>
          </p:nvPr>
        </p:nvSpPr>
        <p:spPr/>
        <p:txBody>
          <a:bodyPr/>
          <a:lstStyle/>
          <a:p>
            <a:r>
              <a:rPr lang="en-US" dirty="0" smtClean="0"/>
              <a:t>Fall 2013 -- Lecture #5</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54</a:t>
            </a:fld>
            <a:endParaRPr lang="en-US"/>
          </a:p>
        </p:txBody>
      </p:sp>
    </p:spTree>
    <p:extLst>
      <p:ext uri="{BB962C8B-B14F-4D97-AF65-F5344CB8AC3E}">
        <p14:creationId xmlns:p14="http://schemas.microsoft.com/office/powerpoint/2010/main" val="418351492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152400"/>
            <a:ext cx="8229600" cy="1143000"/>
          </a:xfrm>
        </p:spPr>
        <p:txBody>
          <a:bodyPr/>
          <a:lstStyle/>
          <a:p>
            <a:r>
              <a:rPr lang="en-US" dirty="0" smtClean="0"/>
              <a:t>More C Pointer Dangers</a:t>
            </a:r>
            <a:endParaRPr lang="en-US" dirty="0"/>
          </a:p>
        </p:txBody>
      </p:sp>
      <p:sp>
        <p:nvSpPr>
          <p:cNvPr id="19459" name="Rectangle 3"/>
          <p:cNvSpPr>
            <a:spLocks noGrp="1" noChangeArrowheads="1"/>
          </p:cNvSpPr>
          <p:nvPr>
            <p:ph type="body" idx="1"/>
          </p:nvPr>
        </p:nvSpPr>
        <p:spPr>
          <a:xfrm>
            <a:off x="457200" y="1066800"/>
            <a:ext cx="8229600" cy="4525963"/>
          </a:xfrm>
        </p:spPr>
        <p:txBody>
          <a:bodyPr>
            <a:normAutofit/>
          </a:bodyPr>
          <a:lstStyle/>
          <a:p>
            <a:pPr>
              <a:lnSpc>
                <a:spcPct val="90000"/>
              </a:lnSpc>
              <a:spcBef>
                <a:spcPts val="0"/>
              </a:spcBef>
            </a:pPr>
            <a:r>
              <a:rPr lang="en-US" dirty="0" smtClean="0"/>
              <a:t>Declaring a pointer just allocates space to hold the pointer – it does not allocate the thing being pointed to!</a:t>
            </a:r>
          </a:p>
          <a:p>
            <a:pPr>
              <a:lnSpc>
                <a:spcPct val="90000"/>
              </a:lnSpc>
              <a:spcBef>
                <a:spcPts val="0"/>
              </a:spcBef>
            </a:pPr>
            <a:r>
              <a:rPr lang="en-US" dirty="0" smtClean="0"/>
              <a:t>Local variables in C are not initialized, they may contain anything (aka “garbage”)</a:t>
            </a:r>
          </a:p>
          <a:p>
            <a:pPr>
              <a:lnSpc>
                <a:spcPct val="90000"/>
              </a:lnSpc>
              <a:spcBef>
                <a:spcPts val="0"/>
              </a:spcBef>
            </a:pPr>
            <a:r>
              <a:rPr lang="en-US" dirty="0" smtClean="0"/>
              <a:t>What does the following code do?</a:t>
            </a:r>
            <a:endParaRPr lang="en-US" dirty="0"/>
          </a:p>
        </p:txBody>
      </p:sp>
      <p:sp>
        <p:nvSpPr>
          <p:cNvPr id="5" name="Date Placeholder 4"/>
          <p:cNvSpPr>
            <a:spLocks noGrp="1"/>
          </p:cNvSpPr>
          <p:nvPr>
            <p:ph type="dt" sz="half" idx="10"/>
          </p:nvPr>
        </p:nvSpPr>
        <p:spPr/>
        <p:txBody>
          <a:bodyPr/>
          <a:lstStyle/>
          <a:p>
            <a:fld id="{56FF4FF9-9906-B145-B6EA-4652648BBF8D}" type="datetime1">
              <a:rPr lang="en-US" smtClean="0"/>
              <a:pPr/>
              <a:t>9/5/13</a:t>
            </a:fld>
            <a:endParaRPr lang="en-US"/>
          </a:p>
        </p:txBody>
      </p:sp>
      <p:sp>
        <p:nvSpPr>
          <p:cNvPr id="7" name="Footer Placeholder 6"/>
          <p:cNvSpPr>
            <a:spLocks noGrp="1"/>
          </p:cNvSpPr>
          <p:nvPr>
            <p:ph type="ftr" sz="quarter" idx="11"/>
          </p:nvPr>
        </p:nvSpPr>
        <p:spPr/>
        <p:txBody>
          <a:bodyPr/>
          <a:lstStyle/>
          <a:p>
            <a:r>
              <a:rPr lang="en-US" dirty="0" smtClean="0"/>
              <a:t>Fall 2013 -- Lecture #5</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55</a:t>
            </a:fld>
            <a:endParaRPr lang="en-US"/>
          </a:p>
        </p:txBody>
      </p:sp>
      <p:sp>
        <p:nvSpPr>
          <p:cNvPr id="19460" name="Text Box 4"/>
          <p:cNvSpPr txBox="1">
            <a:spLocks noChangeArrowheads="1"/>
          </p:cNvSpPr>
          <p:nvPr/>
        </p:nvSpPr>
        <p:spPr bwMode="auto">
          <a:xfrm>
            <a:off x="2743200" y="3810000"/>
            <a:ext cx="3386063" cy="2316532"/>
          </a:xfrm>
          <a:prstGeom prst="rect">
            <a:avLst/>
          </a:prstGeom>
          <a:noFill/>
          <a:ln w="12700">
            <a:noFill/>
            <a:miter lim="800000"/>
            <a:headEnd/>
            <a:tailEnd/>
          </a:ln>
        </p:spPr>
        <p:txBody>
          <a:bodyPr wrap="none">
            <a:prstTxWarp prst="textNoShape">
              <a:avLst/>
            </a:prstTxWarp>
            <a:spAutoFit/>
          </a:bodyPr>
          <a:lstStyle/>
          <a:p>
            <a:pPr>
              <a:lnSpc>
                <a:spcPct val="90000"/>
              </a:lnSpc>
            </a:pPr>
            <a:r>
              <a:rPr lang="en-US" sz="3200" b="1" dirty="0">
                <a:solidFill>
                  <a:schemeClr val="tx1"/>
                </a:solidFill>
                <a:latin typeface="Courier New"/>
                <a:cs typeface="Courier New"/>
              </a:rPr>
              <a:t>void </a:t>
            </a:r>
            <a:r>
              <a:rPr lang="en-US" sz="3200" b="1" dirty="0" err="1">
                <a:solidFill>
                  <a:schemeClr val="tx1"/>
                </a:solidFill>
                <a:latin typeface="Courier New"/>
                <a:cs typeface="Courier New"/>
              </a:rPr>
              <a:t>f</a:t>
            </a:r>
            <a:r>
              <a:rPr lang="en-US" sz="3200" b="1" dirty="0">
                <a:solidFill>
                  <a:schemeClr val="tx1"/>
                </a:solidFill>
                <a:latin typeface="Courier New"/>
                <a:cs typeface="Courier New"/>
              </a:rPr>
              <a:t>()</a:t>
            </a:r>
          </a:p>
          <a:p>
            <a:pPr>
              <a:lnSpc>
                <a:spcPct val="90000"/>
              </a:lnSpc>
            </a:pPr>
            <a:r>
              <a:rPr lang="en-US" sz="3200" b="1" dirty="0">
                <a:solidFill>
                  <a:schemeClr val="tx1"/>
                </a:solidFill>
                <a:latin typeface="Courier New"/>
                <a:cs typeface="Courier New"/>
              </a:rPr>
              <a:t>{</a:t>
            </a:r>
          </a:p>
          <a:p>
            <a:pPr>
              <a:lnSpc>
                <a:spcPct val="90000"/>
              </a:lnSpc>
            </a:pPr>
            <a:r>
              <a:rPr lang="en-US" sz="3200" b="1" dirty="0">
                <a:solidFill>
                  <a:schemeClr val="tx1"/>
                </a:solidFill>
                <a:latin typeface="Courier New"/>
                <a:cs typeface="Courier New"/>
              </a:rPr>
              <a:t>    </a:t>
            </a:r>
            <a:r>
              <a:rPr lang="en-US" sz="3200" b="1" dirty="0" err="1">
                <a:solidFill>
                  <a:schemeClr val="tx1"/>
                </a:solidFill>
                <a:latin typeface="Courier New"/>
                <a:cs typeface="Courier New"/>
              </a:rPr>
              <a:t>int</a:t>
            </a:r>
            <a:r>
              <a:rPr lang="en-US" sz="3200" b="1" dirty="0">
                <a:solidFill>
                  <a:schemeClr val="tx1"/>
                </a:solidFill>
                <a:latin typeface="Courier New"/>
                <a:cs typeface="Courier New"/>
              </a:rPr>
              <a:t> *</a:t>
            </a:r>
            <a:r>
              <a:rPr lang="en-US" sz="3200" b="1" dirty="0" err="1">
                <a:solidFill>
                  <a:schemeClr val="tx1"/>
                </a:solidFill>
                <a:latin typeface="Courier New"/>
                <a:cs typeface="Courier New"/>
              </a:rPr>
              <a:t>ptr</a:t>
            </a:r>
            <a:r>
              <a:rPr lang="en-US" sz="3200" b="1" dirty="0">
                <a:solidFill>
                  <a:schemeClr val="tx1"/>
                </a:solidFill>
                <a:latin typeface="Courier New"/>
                <a:cs typeface="Courier New"/>
              </a:rPr>
              <a:t>;</a:t>
            </a:r>
          </a:p>
          <a:p>
            <a:pPr>
              <a:lnSpc>
                <a:spcPct val="90000"/>
              </a:lnSpc>
            </a:pPr>
            <a:r>
              <a:rPr lang="en-US" sz="3200" b="1" dirty="0">
                <a:solidFill>
                  <a:schemeClr val="tx1"/>
                </a:solidFill>
                <a:latin typeface="Courier New"/>
                <a:cs typeface="Courier New"/>
              </a:rPr>
              <a:t>    *</a:t>
            </a:r>
            <a:r>
              <a:rPr lang="en-US" sz="3200" b="1" dirty="0" err="1">
                <a:solidFill>
                  <a:schemeClr val="tx1"/>
                </a:solidFill>
                <a:latin typeface="Courier New"/>
                <a:cs typeface="Courier New"/>
              </a:rPr>
              <a:t>ptr</a:t>
            </a:r>
            <a:r>
              <a:rPr lang="en-US" sz="3200" b="1" dirty="0">
                <a:solidFill>
                  <a:schemeClr val="tx1"/>
                </a:solidFill>
                <a:latin typeface="Courier New"/>
                <a:cs typeface="Courier New"/>
              </a:rPr>
              <a:t> = 5;</a:t>
            </a:r>
          </a:p>
          <a:p>
            <a:pPr>
              <a:lnSpc>
                <a:spcPct val="90000"/>
              </a:lnSpc>
            </a:pPr>
            <a:r>
              <a:rPr lang="en-US" sz="3200" b="1" dirty="0">
                <a:solidFill>
                  <a:schemeClr val="tx1"/>
                </a:solidFill>
                <a:latin typeface="Courier New"/>
                <a:cs typeface="Courier New"/>
              </a:rPr>
              <a:t>}</a:t>
            </a:r>
          </a:p>
        </p:txBody>
      </p:sp>
    </p:spTree>
    <p:extLst>
      <p:ext uri="{BB962C8B-B14F-4D97-AF65-F5344CB8AC3E}">
        <p14:creationId xmlns:p14="http://schemas.microsoft.com/office/powerpoint/2010/main" val="3383792803"/>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Pointers and Structures</a:t>
            </a:r>
            <a:endParaRPr lang="en-US" dirty="0"/>
          </a:p>
        </p:txBody>
      </p:sp>
      <p:sp>
        <p:nvSpPr>
          <p:cNvPr id="3" name="Content Placeholder 2"/>
          <p:cNvSpPr>
            <a:spLocks noGrp="1"/>
          </p:cNvSpPr>
          <p:nvPr>
            <p:ph sz="half" idx="1"/>
          </p:nvPr>
        </p:nvSpPr>
        <p:spPr>
          <a:xfrm>
            <a:off x="533400" y="1066800"/>
            <a:ext cx="4038600" cy="4525963"/>
          </a:xfrm>
        </p:spPr>
        <p:txBody>
          <a:bodyPr>
            <a:normAutofit/>
          </a:bodyPr>
          <a:lstStyle/>
          <a:p>
            <a:pPr>
              <a:buNone/>
            </a:pPr>
            <a:r>
              <a:rPr lang="en-US" sz="2400" b="1" dirty="0" err="1" smtClean="0">
                <a:latin typeface="Courier New"/>
                <a:cs typeface="Courier New"/>
              </a:rPr>
              <a:t>struct</a:t>
            </a:r>
            <a:r>
              <a:rPr lang="en-US" sz="2400" b="1" dirty="0" smtClean="0">
                <a:latin typeface="Courier New"/>
                <a:cs typeface="Courier New"/>
              </a:rPr>
              <a:t> Point {</a:t>
            </a:r>
          </a:p>
          <a:p>
            <a:pPr>
              <a:buNone/>
            </a:pPr>
            <a:r>
              <a:rPr lang="en-US" sz="2400" b="1" dirty="0" smtClean="0">
                <a:latin typeface="Courier New"/>
                <a:cs typeface="Courier New"/>
              </a:rPr>
              <a:t>    </a:t>
            </a:r>
            <a:r>
              <a:rPr lang="en-US" sz="2400" b="1" dirty="0" err="1" smtClean="0">
                <a:latin typeface="Courier New"/>
                <a:cs typeface="Courier New"/>
              </a:rPr>
              <a:t>int</a:t>
            </a:r>
            <a:r>
              <a:rPr lang="en-US" sz="2400" b="1" dirty="0" smtClean="0">
                <a:latin typeface="Courier New"/>
                <a:cs typeface="Courier New"/>
              </a:rPr>
              <a:t> </a:t>
            </a:r>
            <a:r>
              <a:rPr lang="en-US" sz="2400" b="1" dirty="0" err="1" smtClean="0">
                <a:latin typeface="Courier New"/>
                <a:cs typeface="Courier New"/>
              </a:rPr>
              <a:t>x</a:t>
            </a:r>
            <a:r>
              <a:rPr lang="en-US" sz="2400" b="1" dirty="0" smtClean="0">
                <a:latin typeface="Courier New"/>
                <a:cs typeface="Courier New"/>
              </a:rPr>
              <a:t>;</a:t>
            </a:r>
          </a:p>
          <a:p>
            <a:pPr>
              <a:buNone/>
            </a:pPr>
            <a:r>
              <a:rPr lang="en-US" sz="2400" b="1" dirty="0" smtClean="0">
                <a:latin typeface="Courier New"/>
                <a:cs typeface="Courier New"/>
              </a:rPr>
              <a:t>    </a:t>
            </a:r>
            <a:r>
              <a:rPr lang="en-US" sz="2400" b="1" dirty="0" err="1" smtClean="0">
                <a:latin typeface="Courier New"/>
                <a:cs typeface="Courier New"/>
              </a:rPr>
              <a:t>int</a:t>
            </a:r>
            <a:r>
              <a:rPr lang="en-US" sz="2400" b="1" dirty="0" smtClean="0">
                <a:latin typeface="Courier New"/>
                <a:cs typeface="Courier New"/>
              </a:rPr>
              <a:t> </a:t>
            </a:r>
            <a:r>
              <a:rPr lang="en-US" sz="2400" b="1" dirty="0" err="1" smtClean="0">
                <a:latin typeface="Courier New"/>
                <a:cs typeface="Courier New"/>
              </a:rPr>
              <a:t>y</a:t>
            </a:r>
            <a:r>
              <a:rPr lang="en-US" sz="2400" b="1" dirty="0" smtClean="0">
                <a:latin typeface="Courier New"/>
                <a:cs typeface="Courier New"/>
              </a:rPr>
              <a:t>;</a:t>
            </a:r>
          </a:p>
          <a:p>
            <a:pPr>
              <a:buNone/>
            </a:pPr>
            <a:r>
              <a:rPr lang="en-US" sz="2400" b="1" dirty="0" smtClean="0">
                <a:latin typeface="Courier New"/>
                <a:cs typeface="Courier New"/>
              </a:rPr>
              <a:t>};</a:t>
            </a:r>
          </a:p>
          <a:p>
            <a:pPr>
              <a:buNone/>
            </a:pPr>
            <a:endParaRPr lang="en-US" sz="2400" b="1" dirty="0" smtClean="0">
              <a:latin typeface="Courier New"/>
              <a:cs typeface="Courier New"/>
            </a:endParaRPr>
          </a:p>
          <a:p>
            <a:pPr>
              <a:buNone/>
            </a:pPr>
            <a:r>
              <a:rPr lang="en-US" sz="2400" b="1" dirty="0" smtClean="0">
                <a:latin typeface="Courier New"/>
                <a:cs typeface="Courier New"/>
              </a:rPr>
              <a:t>Point p1;</a:t>
            </a:r>
          </a:p>
          <a:p>
            <a:pPr>
              <a:buNone/>
            </a:pPr>
            <a:r>
              <a:rPr lang="en-US" sz="2400" b="1" dirty="0" smtClean="0">
                <a:latin typeface="Courier New"/>
                <a:cs typeface="Courier New"/>
              </a:rPr>
              <a:t>Point p2;</a:t>
            </a:r>
          </a:p>
          <a:p>
            <a:pPr>
              <a:buNone/>
            </a:pPr>
            <a:r>
              <a:rPr lang="en-US" sz="2400" b="1" dirty="0" smtClean="0">
                <a:latin typeface="Courier New"/>
                <a:cs typeface="Courier New"/>
              </a:rPr>
              <a:t>Point *</a:t>
            </a:r>
            <a:r>
              <a:rPr lang="en-US" sz="2400" b="1" dirty="0" err="1" smtClean="0">
                <a:latin typeface="Courier New"/>
                <a:cs typeface="Courier New"/>
              </a:rPr>
              <a:t>paddr</a:t>
            </a:r>
            <a:r>
              <a:rPr lang="en-US" sz="2400" b="1" dirty="0" smtClean="0">
                <a:latin typeface="Courier New"/>
                <a:cs typeface="Courier New"/>
              </a:rPr>
              <a:t>;</a:t>
            </a:r>
            <a:endParaRPr lang="en-US" sz="2400" b="1" dirty="0">
              <a:latin typeface="Courier New"/>
              <a:cs typeface="Courier New"/>
            </a:endParaRPr>
          </a:p>
        </p:txBody>
      </p:sp>
      <p:sp>
        <p:nvSpPr>
          <p:cNvPr id="10" name="Content Placeholder 9"/>
          <p:cNvSpPr>
            <a:spLocks noGrp="1"/>
          </p:cNvSpPr>
          <p:nvPr>
            <p:ph sz="half" idx="2"/>
          </p:nvPr>
        </p:nvSpPr>
        <p:spPr>
          <a:xfrm>
            <a:off x="4241800" y="1066800"/>
            <a:ext cx="4521200" cy="4525963"/>
          </a:xfrm>
        </p:spPr>
        <p:txBody>
          <a:bodyPr>
            <a:normAutofit/>
          </a:bodyPr>
          <a:lstStyle/>
          <a:p>
            <a:pPr>
              <a:buNone/>
            </a:pPr>
            <a:r>
              <a:rPr lang="en-US" sz="2400" b="1" dirty="0" smtClean="0">
                <a:latin typeface="Courier New"/>
                <a:cs typeface="Courier New"/>
              </a:rPr>
              <a:t>/* dot notation */</a:t>
            </a:r>
          </a:p>
          <a:p>
            <a:pPr>
              <a:buNone/>
            </a:pPr>
            <a:r>
              <a:rPr lang="en-US" sz="2400" b="1" dirty="0" err="1" smtClean="0">
                <a:latin typeface="Courier New"/>
                <a:cs typeface="Courier New"/>
              </a:rPr>
              <a:t>int</a:t>
            </a:r>
            <a:r>
              <a:rPr lang="en-US" sz="2400" b="1" dirty="0" smtClean="0">
                <a:latin typeface="Courier New"/>
                <a:cs typeface="Courier New"/>
              </a:rPr>
              <a:t> </a:t>
            </a:r>
            <a:r>
              <a:rPr lang="en-US" sz="2400" b="1" dirty="0" err="1" smtClean="0">
                <a:latin typeface="Courier New"/>
                <a:cs typeface="Courier New"/>
              </a:rPr>
              <a:t>h</a:t>
            </a:r>
            <a:r>
              <a:rPr lang="en-US" sz="2400" b="1" dirty="0" smtClean="0">
                <a:latin typeface="Courier New"/>
                <a:cs typeface="Courier New"/>
              </a:rPr>
              <a:t> = p1.x;</a:t>
            </a:r>
          </a:p>
          <a:p>
            <a:pPr>
              <a:buNone/>
            </a:pPr>
            <a:r>
              <a:rPr lang="en-US" sz="2400" b="1" dirty="0" smtClean="0">
                <a:latin typeface="Courier New"/>
                <a:cs typeface="Courier New"/>
              </a:rPr>
              <a:t>p2.y = p1.y;</a:t>
            </a:r>
          </a:p>
          <a:p>
            <a:pPr>
              <a:buNone/>
            </a:pPr>
            <a:endParaRPr lang="en-US" sz="2400" b="1" dirty="0" smtClean="0">
              <a:latin typeface="Courier New"/>
              <a:cs typeface="Courier New"/>
            </a:endParaRPr>
          </a:p>
          <a:p>
            <a:pPr>
              <a:buNone/>
            </a:pPr>
            <a:r>
              <a:rPr lang="en-US" sz="2400" b="1" dirty="0" smtClean="0">
                <a:latin typeface="Courier New"/>
                <a:cs typeface="Courier New"/>
              </a:rPr>
              <a:t>/* arrow notation */</a:t>
            </a:r>
          </a:p>
          <a:p>
            <a:pPr>
              <a:buNone/>
            </a:pPr>
            <a:r>
              <a:rPr lang="en-US" sz="2400" b="1" dirty="0" err="1" smtClean="0">
                <a:latin typeface="Courier New"/>
                <a:cs typeface="Courier New"/>
              </a:rPr>
              <a:t>int</a:t>
            </a:r>
            <a:r>
              <a:rPr lang="en-US" sz="2400" b="1" dirty="0" smtClean="0">
                <a:latin typeface="Courier New"/>
                <a:cs typeface="Courier New"/>
              </a:rPr>
              <a:t> </a:t>
            </a:r>
            <a:r>
              <a:rPr lang="en-US" sz="2400" b="1" dirty="0" err="1" smtClean="0">
                <a:latin typeface="Courier New"/>
                <a:cs typeface="Courier New"/>
              </a:rPr>
              <a:t>h</a:t>
            </a:r>
            <a:r>
              <a:rPr lang="en-US" sz="2400" b="1" dirty="0" smtClean="0">
                <a:latin typeface="Courier New"/>
                <a:cs typeface="Courier New"/>
              </a:rPr>
              <a:t> = </a:t>
            </a:r>
            <a:r>
              <a:rPr lang="en-US" sz="2400" b="1" dirty="0" err="1" smtClean="0">
                <a:latin typeface="Courier New"/>
                <a:cs typeface="Courier New"/>
              </a:rPr>
              <a:t>paddr</a:t>
            </a:r>
            <a:r>
              <a:rPr lang="en-US" sz="2400" b="1" dirty="0" smtClean="0">
                <a:latin typeface="Courier New"/>
                <a:cs typeface="Courier New"/>
              </a:rPr>
              <a:t>-&gt;</a:t>
            </a:r>
            <a:r>
              <a:rPr lang="en-US" sz="2400" b="1" dirty="0" err="1" smtClean="0">
                <a:latin typeface="Courier New"/>
                <a:cs typeface="Courier New"/>
              </a:rPr>
              <a:t>x</a:t>
            </a:r>
            <a:r>
              <a:rPr lang="en-US" sz="2400" b="1" dirty="0" smtClean="0">
                <a:latin typeface="Courier New"/>
                <a:cs typeface="Courier New"/>
              </a:rPr>
              <a:t>;</a:t>
            </a:r>
          </a:p>
          <a:p>
            <a:pPr>
              <a:buNone/>
            </a:pPr>
            <a:r>
              <a:rPr lang="en-US" sz="2400" b="1" dirty="0" err="1" smtClean="0">
                <a:latin typeface="Courier New"/>
                <a:cs typeface="Courier New"/>
              </a:rPr>
              <a:t>int</a:t>
            </a:r>
            <a:r>
              <a:rPr lang="en-US" sz="2400" b="1" dirty="0" smtClean="0">
                <a:latin typeface="Courier New"/>
                <a:cs typeface="Courier New"/>
              </a:rPr>
              <a:t> </a:t>
            </a:r>
            <a:r>
              <a:rPr lang="en-US" sz="2400" b="1" dirty="0" err="1" smtClean="0">
                <a:latin typeface="Courier New"/>
                <a:cs typeface="Courier New"/>
              </a:rPr>
              <a:t>h</a:t>
            </a:r>
            <a:r>
              <a:rPr lang="en-US" sz="2400" b="1" dirty="0" smtClean="0">
                <a:latin typeface="Courier New"/>
                <a:cs typeface="Courier New"/>
              </a:rPr>
              <a:t> = (*</a:t>
            </a:r>
            <a:r>
              <a:rPr lang="en-US" sz="2400" b="1" dirty="0" err="1" smtClean="0">
                <a:latin typeface="Courier New"/>
                <a:cs typeface="Courier New"/>
              </a:rPr>
              <a:t>paddr).x</a:t>
            </a:r>
            <a:r>
              <a:rPr lang="en-US" sz="2400" b="1" dirty="0" smtClean="0">
                <a:latin typeface="Courier New"/>
                <a:cs typeface="Courier New"/>
              </a:rPr>
              <a:t>;</a:t>
            </a:r>
          </a:p>
          <a:p>
            <a:pPr>
              <a:buNone/>
            </a:pPr>
            <a:endParaRPr lang="en-US" sz="2400" b="1" dirty="0" smtClean="0">
              <a:latin typeface="Courier New"/>
              <a:cs typeface="Courier New"/>
            </a:endParaRPr>
          </a:p>
          <a:p>
            <a:pPr>
              <a:buNone/>
            </a:pPr>
            <a:r>
              <a:rPr lang="en-US" sz="2400" b="1" dirty="0" smtClean="0">
                <a:latin typeface="Courier New"/>
                <a:cs typeface="Courier New"/>
              </a:rPr>
              <a:t>/* This works too */</a:t>
            </a:r>
          </a:p>
          <a:p>
            <a:pPr>
              <a:buNone/>
            </a:pPr>
            <a:r>
              <a:rPr lang="en-US" sz="2400" b="1" dirty="0" smtClean="0">
                <a:latin typeface="Courier New"/>
                <a:cs typeface="Courier New"/>
              </a:rPr>
              <a:t>p1 = p2;</a:t>
            </a:r>
            <a:endParaRPr lang="en-US" sz="2400" b="1" dirty="0">
              <a:latin typeface="Courier New"/>
              <a:cs typeface="Courier New"/>
            </a:endParaRPr>
          </a:p>
        </p:txBody>
      </p:sp>
      <p:sp>
        <p:nvSpPr>
          <p:cNvPr id="4" name="Date Placeholder 3"/>
          <p:cNvSpPr>
            <a:spLocks noGrp="1"/>
          </p:cNvSpPr>
          <p:nvPr>
            <p:ph type="dt" sz="half" idx="10"/>
          </p:nvPr>
        </p:nvSpPr>
        <p:spPr/>
        <p:txBody>
          <a:bodyPr/>
          <a:lstStyle/>
          <a:p>
            <a:fld id="{DD7551C9-96C0-9B4A-9F40-A2E1F83AFB26}" type="datetime1">
              <a:rPr lang="en-US" smtClean="0"/>
              <a:pPr/>
              <a:t>9/5/13</a:t>
            </a:fld>
            <a:endParaRPr lang="en-US"/>
          </a:p>
        </p:txBody>
      </p:sp>
      <p:sp>
        <p:nvSpPr>
          <p:cNvPr id="5" name="Footer Placeholder 4"/>
          <p:cNvSpPr>
            <a:spLocks noGrp="1"/>
          </p:cNvSpPr>
          <p:nvPr>
            <p:ph type="ftr" sz="quarter" idx="11"/>
          </p:nvPr>
        </p:nvSpPr>
        <p:spPr/>
        <p:txBody>
          <a:bodyPr/>
          <a:lstStyle/>
          <a:p>
            <a:r>
              <a:rPr lang="en-US" dirty="0" smtClean="0"/>
              <a:t>Fall 2013 -- Lecture #5</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56</a:t>
            </a:fld>
            <a:endParaRPr lang="en-US"/>
          </a:p>
        </p:txBody>
      </p:sp>
    </p:spTree>
    <p:extLst>
      <p:ext uri="{BB962C8B-B14F-4D97-AF65-F5344CB8AC3E}">
        <p14:creationId xmlns:p14="http://schemas.microsoft.com/office/powerpoint/2010/main" val="2652233866"/>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t>Pointers in C</a:t>
            </a:r>
            <a:endParaRPr lang="en-US"/>
          </a:p>
        </p:txBody>
      </p:sp>
      <p:sp>
        <p:nvSpPr>
          <p:cNvPr id="35843" name="Rectangle 3"/>
          <p:cNvSpPr>
            <a:spLocks noGrp="1" noChangeArrowheads="1"/>
          </p:cNvSpPr>
          <p:nvPr>
            <p:ph type="body" idx="1"/>
          </p:nvPr>
        </p:nvSpPr>
        <p:spPr/>
        <p:txBody>
          <a:bodyPr>
            <a:normAutofit fontScale="92500" lnSpcReduction="10000"/>
          </a:bodyPr>
          <a:lstStyle/>
          <a:p>
            <a:r>
              <a:rPr lang="en-US" dirty="0" smtClean="0"/>
              <a:t>Why use pointers?</a:t>
            </a:r>
          </a:p>
          <a:p>
            <a:pPr lvl="1"/>
            <a:r>
              <a:rPr lang="en-US" dirty="0" smtClean="0"/>
              <a:t>If we want to pass a large </a:t>
            </a:r>
            <a:r>
              <a:rPr lang="en-US" dirty="0" err="1" smtClean="0"/>
              <a:t>struct</a:t>
            </a:r>
            <a:r>
              <a:rPr lang="en-US" dirty="0" smtClean="0"/>
              <a:t> or array, it’s easier / faster / etc. to pass a pointer than the whole thing</a:t>
            </a:r>
          </a:p>
          <a:p>
            <a:pPr lvl="1"/>
            <a:r>
              <a:rPr lang="en-US" dirty="0" smtClean="0"/>
              <a:t>In general, pointers allow cleaner, more compact code</a:t>
            </a:r>
          </a:p>
          <a:p>
            <a:r>
              <a:rPr lang="en-US" dirty="0" smtClean="0"/>
              <a:t>So what are the drawbacks?</a:t>
            </a:r>
          </a:p>
          <a:p>
            <a:pPr lvl="1"/>
            <a:r>
              <a:rPr lang="en-US" dirty="0" smtClean="0"/>
              <a:t>Pointers are probably the single largest source of bugs in C, so be careful anytime you deal with them</a:t>
            </a:r>
          </a:p>
          <a:p>
            <a:pPr lvl="2"/>
            <a:r>
              <a:rPr lang="en-US" dirty="0" smtClean="0"/>
              <a:t>Most problematic with dynamic memory management—which you will to know by the end of the semester, but not for the projects (there will be a lab later in the semester)</a:t>
            </a:r>
          </a:p>
          <a:p>
            <a:pPr lvl="2"/>
            <a:r>
              <a:rPr lang="en-US" i="1" dirty="0" smtClean="0"/>
              <a:t>Dangling references </a:t>
            </a:r>
            <a:r>
              <a:rPr lang="en-US" dirty="0" smtClean="0"/>
              <a:t>and </a:t>
            </a:r>
            <a:r>
              <a:rPr lang="en-US" i="1" dirty="0" smtClean="0"/>
              <a:t>memory leaks</a:t>
            </a:r>
          </a:p>
        </p:txBody>
      </p:sp>
      <p:sp>
        <p:nvSpPr>
          <p:cNvPr id="4" name="Date Placeholder 3"/>
          <p:cNvSpPr>
            <a:spLocks noGrp="1"/>
          </p:cNvSpPr>
          <p:nvPr>
            <p:ph type="dt" sz="half" idx="10"/>
          </p:nvPr>
        </p:nvSpPr>
        <p:spPr/>
        <p:txBody>
          <a:bodyPr/>
          <a:lstStyle/>
          <a:p>
            <a:fld id="{205CD5D2-E2C8-5C43-9536-74172CC5FAE3}" type="datetime1">
              <a:rPr lang="en-US" smtClean="0"/>
              <a:pPr/>
              <a:t>9/5/13</a:t>
            </a:fld>
            <a:endParaRPr lang="en-US"/>
          </a:p>
        </p:txBody>
      </p:sp>
      <p:sp>
        <p:nvSpPr>
          <p:cNvPr id="6" name="Footer Placeholder 5"/>
          <p:cNvSpPr>
            <a:spLocks noGrp="1"/>
          </p:cNvSpPr>
          <p:nvPr>
            <p:ph type="ftr" sz="quarter" idx="11"/>
          </p:nvPr>
        </p:nvSpPr>
        <p:spPr/>
        <p:txBody>
          <a:bodyPr/>
          <a:lstStyle/>
          <a:p>
            <a:r>
              <a:rPr lang="sv-SE" dirty="0" smtClean="0"/>
              <a:t>Fall 2013</a:t>
            </a:r>
            <a:r>
              <a:rPr lang="en-US" dirty="0" smtClean="0"/>
              <a:t> -- Lecture #3</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57</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Pointers in C?</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At time C was invented (early 1970s), compilers often didn’t produce efficient code</a:t>
            </a:r>
          </a:p>
          <a:p>
            <a:pPr lvl="1"/>
            <a:r>
              <a:rPr lang="en-US" dirty="0" smtClean="0"/>
              <a:t>Computers 25,000 times faster today, compilers better</a:t>
            </a:r>
          </a:p>
          <a:p>
            <a:r>
              <a:rPr lang="en-US" dirty="0" smtClean="0"/>
              <a:t>C designed to let programmer say what they want code to do without compiler getting in way</a:t>
            </a:r>
          </a:p>
          <a:p>
            <a:pPr lvl="1"/>
            <a:r>
              <a:rPr lang="en-US" dirty="0" smtClean="0"/>
              <a:t>Even give compilers hints which registers to use!</a:t>
            </a:r>
          </a:p>
          <a:p>
            <a:r>
              <a:rPr lang="en-US" dirty="0" smtClean="0"/>
              <a:t>Today’s compilers produce much better code, so may not need to use pointers </a:t>
            </a:r>
          </a:p>
          <a:p>
            <a:pPr lvl="1"/>
            <a:r>
              <a:rPr lang="en-US" dirty="0" smtClean="0"/>
              <a:t>Compilers even ignore hints since they do it better!</a:t>
            </a:r>
          </a:p>
        </p:txBody>
      </p:sp>
      <p:sp>
        <p:nvSpPr>
          <p:cNvPr id="4" name="Date Placeholder 3"/>
          <p:cNvSpPr>
            <a:spLocks noGrp="1"/>
          </p:cNvSpPr>
          <p:nvPr>
            <p:ph type="dt" sz="half" idx="10"/>
          </p:nvPr>
        </p:nvSpPr>
        <p:spPr/>
        <p:txBody>
          <a:bodyPr/>
          <a:lstStyle/>
          <a:p>
            <a:fld id="{6E3DEA8F-1E90-464E-A18B-071BC88E08C5}" type="datetime1">
              <a:rPr lang="en-US" smtClean="0"/>
              <a:pPr/>
              <a:t>9/5/13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58</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600" y="3240088"/>
            <a:ext cx="6705600"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408000"/>
                </a:solidFill>
              </a:rPr>
              <a:t>2</a:t>
            </a:r>
          </a:p>
        </p:txBody>
      </p:sp>
      <p:sp>
        <p:nvSpPr>
          <p:cNvPr id="53251" name="TextBox 4"/>
          <p:cNvSpPr txBox="1">
            <a:spLocks noChangeArrowheads="1"/>
          </p:cNvSpPr>
          <p:nvPr/>
        </p:nvSpPr>
        <p:spPr bwMode="auto">
          <a:xfrm>
            <a:off x="1371600" y="4154488"/>
            <a:ext cx="6705600"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FF66A0"/>
                </a:solidFill>
              </a:rPr>
              <a:t>3</a:t>
            </a:r>
            <a:endParaRPr lang="en-US" sz="2800" dirty="0">
              <a:solidFill>
                <a:srgbClr val="FF66A0"/>
              </a:solidFill>
              <a:latin typeface="Symbol" pitchFamily="1" charset="2"/>
            </a:endParaRPr>
          </a:p>
        </p:txBody>
      </p:sp>
      <p:sp>
        <p:nvSpPr>
          <p:cNvPr id="53252" name="TextBox 5"/>
          <p:cNvSpPr txBox="1">
            <a:spLocks noChangeArrowheads="1"/>
          </p:cNvSpPr>
          <p:nvPr/>
        </p:nvSpPr>
        <p:spPr bwMode="auto">
          <a:xfrm>
            <a:off x="1371600" y="5068888"/>
            <a:ext cx="6705600" cy="523220"/>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rPr>
              <a:t>≥4</a:t>
            </a:r>
          </a:p>
        </p:txBody>
      </p:sp>
      <p:grpSp>
        <p:nvGrpSpPr>
          <p:cNvPr id="2" name="Group 10"/>
          <p:cNvGrpSpPr>
            <a:grpSpLocks/>
          </p:cNvGrpSpPr>
          <p:nvPr/>
        </p:nvGrpSpPr>
        <p:grpSpPr bwMode="auto">
          <a:xfrm>
            <a:off x="960438" y="2325688"/>
            <a:ext cx="7116762" cy="523220"/>
            <a:chOff x="960651" y="1743728"/>
            <a:chExt cx="7116549" cy="392422"/>
          </a:xfrm>
        </p:grpSpPr>
        <p:sp>
          <p:nvSpPr>
            <p:cNvPr id="53259" name="TextBox 2"/>
            <p:cNvSpPr txBox="1">
              <a:spLocks noChangeArrowheads="1"/>
            </p:cNvSpPr>
            <p:nvPr/>
          </p:nvSpPr>
          <p:spPr bwMode="auto">
            <a:xfrm>
              <a:off x="1371600" y="1743728"/>
              <a:ext cx="6705600" cy="392422"/>
            </a:xfrm>
            <a:prstGeom prst="rect">
              <a:avLst/>
            </a:prstGeom>
            <a:noFill/>
            <a:ln w="9525">
              <a:noFill/>
              <a:miter lim="800000"/>
              <a:headEnd/>
              <a:tailEnd/>
            </a:ln>
          </p:spPr>
          <p:txBody>
            <a:bodyPr>
              <a:prstTxWarp prst="textNoShape">
                <a:avLst/>
              </a:prstTxWarp>
              <a:spAutoFit/>
            </a:bodyPr>
            <a:lstStyle/>
            <a:p>
              <a:r>
                <a:rPr lang="en-US" sz="2800" dirty="0" smtClean="0">
                  <a:solidFill>
                    <a:srgbClr val="FF8000"/>
                  </a:solidFill>
                  <a:latin typeface="Courier"/>
                  <a:cs typeface="Courier"/>
                </a:rPr>
                <a:t>1</a:t>
              </a:r>
              <a:endParaRPr lang="en-US" sz="2800" dirty="0">
                <a:solidFill>
                  <a:srgbClr val="FF8000"/>
                </a:solidFill>
                <a:latin typeface="Symbol" pitchFamily="1" charset="2"/>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grpSp>
      <p:sp>
        <p:nvSpPr>
          <p:cNvPr id="53254" name="Rectangle 7"/>
          <p:cNvSpPr>
            <a:spLocks noChangeArrowheads="1"/>
          </p:cNvSpPr>
          <p:nvPr/>
        </p:nvSpPr>
        <p:spPr bwMode="auto">
          <a:xfrm>
            <a:off x="960438" y="33432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42576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156200"/>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59</a:t>
            </a:fld>
            <a:endParaRPr lang="en-US" dirty="0" smtClean="0"/>
          </a:p>
        </p:txBody>
      </p:sp>
      <p:sp>
        <p:nvSpPr>
          <p:cNvPr id="53258" name="TextBox 12"/>
          <p:cNvSpPr txBox="1">
            <a:spLocks noChangeArrowheads="1"/>
          </p:cNvSpPr>
          <p:nvPr/>
        </p:nvSpPr>
        <p:spPr bwMode="auto">
          <a:xfrm>
            <a:off x="685800" y="482600"/>
            <a:ext cx="5791200"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000000"/>
                </a:solidFill>
              </a:rPr>
              <a:t>How many logic and syntax errors?</a:t>
            </a:r>
            <a:endParaRPr lang="en-US" sz="2800" dirty="0">
              <a:solidFill>
                <a:srgbClr val="000000"/>
              </a:solidFill>
            </a:endParaRPr>
          </a:p>
        </p:txBody>
      </p:sp>
      <p:sp>
        <p:nvSpPr>
          <p:cNvPr id="13" name="TextBox 12"/>
          <p:cNvSpPr txBox="1"/>
          <p:nvPr/>
        </p:nvSpPr>
        <p:spPr>
          <a:xfrm>
            <a:off x="2206624" y="1365249"/>
            <a:ext cx="6683376" cy="3046988"/>
          </a:xfrm>
          <a:prstGeom prst="rect">
            <a:avLst/>
          </a:prstGeom>
          <a:noFill/>
        </p:spPr>
        <p:txBody>
          <a:bodyPr wrap="square" rtlCol="0">
            <a:spAutoFit/>
          </a:bodyPr>
          <a:lstStyle/>
          <a:p>
            <a:r>
              <a:rPr lang="en-US" sz="2400" dirty="0" smtClean="0">
                <a:latin typeface="Courier New"/>
                <a:cs typeface="Courier New"/>
              </a:rPr>
              <a:t>void main(); {</a:t>
            </a:r>
            <a:br>
              <a:rPr lang="en-US" sz="2400" dirty="0" smtClean="0">
                <a:latin typeface="Courier New"/>
                <a:cs typeface="Courier New"/>
              </a:rPr>
            </a:br>
            <a:r>
              <a:rPr lang="en-US" sz="2400" dirty="0" smtClean="0">
                <a:latin typeface="Courier New"/>
                <a:cs typeface="Courier New"/>
              </a:rPr>
              <a:t>  int *</a:t>
            </a:r>
            <a:r>
              <a:rPr lang="en-US" sz="2400" dirty="0" err="1" smtClean="0">
                <a:latin typeface="Courier New"/>
                <a:cs typeface="Courier New"/>
              </a:rPr>
              <a:t>p</a:t>
            </a:r>
            <a:r>
              <a:rPr lang="en-US" sz="2400" dirty="0" smtClean="0">
                <a:latin typeface="Courier New"/>
                <a:cs typeface="Courier New"/>
              </a:rPr>
              <a:t>, </a:t>
            </a:r>
            <a:r>
              <a:rPr lang="en-US" sz="2400" dirty="0" err="1" smtClean="0">
                <a:latin typeface="Courier New"/>
                <a:cs typeface="Courier New"/>
              </a:rPr>
              <a:t>x</a:t>
            </a:r>
            <a:r>
              <a:rPr lang="en-US" sz="2400" dirty="0" smtClean="0">
                <a:latin typeface="Courier New"/>
                <a:cs typeface="Courier New"/>
              </a:rPr>
              <a:t>=5, </a:t>
            </a:r>
            <a:r>
              <a:rPr lang="en-US" sz="2400" dirty="0" err="1" smtClean="0">
                <a:latin typeface="Courier New"/>
                <a:cs typeface="Courier New"/>
              </a:rPr>
              <a:t>y</a:t>
            </a:r>
            <a:r>
              <a:rPr lang="en-US" sz="2400" dirty="0" smtClean="0">
                <a:latin typeface="Courier New"/>
                <a:cs typeface="Courier New"/>
              </a:rPr>
              <a:t>; // init</a:t>
            </a:r>
            <a:br>
              <a:rPr lang="en-US" sz="2400" dirty="0" smtClean="0">
                <a:latin typeface="Courier New"/>
                <a:cs typeface="Courier New"/>
              </a:rPr>
            </a:br>
            <a:r>
              <a:rPr lang="en-US" sz="2400" dirty="0" smtClean="0">
                <a:latin typeface="Courier New"/>
                <a:cs typeface="Courier New"/>
              </a:rPr>
              <a:t>  </a:t>
            </a:r>
            <a:r>
              <a:rPr lang="en-US" sz="2400" dirty="0" err="1" smtClean="0">
                <a:latin typeface="Courier New"/>
                <a:cs typeface="Courier New"/>
              </a:rPr>
              <a:t>y</a:t>
            </a:r>
            <a:r>
              <a:rPr lang="en-US" sz="2400" dirty="0" smtClean="0">
                <a:latin typeface="Courier New"/>
                <a:cs typeface="Courier New"/>
              </a:rPr>
              <a:t> = *(</a:t>
            </a:r>
            <a:r>
              <a:rPr lang="en-US" sz="2400" dirty="0" err="1" smtClean="0">
                <a:latin typeface="Courier New"/>
                <a:cs typeface="Courier New"/>
              </a:rPr>
              <a:t>p</a:t>
            </a:r>
            <a:r>
              <a:rPr lang="en-US" sz="2400" dirty="0" smtClean="0">
                <a:latin typeface="Courier New"/>
                <a:cs typeface="Courier New"/>
              </a:rPr>
              <a:t> = &amp;</a:t>
            </a:r>
            <a:r>
              <a:rPr lang="en-US" sz="2400" dirty="0" err="1" smtClean="0">
                <a:latin typeface="Courier New"/>
                <a:cs typeface="Courier New"/>
              </a:rPr>
              <a:t>x</a:t>
            </a:r>
            <a:r>
              <a:rPr lang="en-US" sz="2400" dirty="0" smtClean="0">
                <a:latin typeface="Courier New"/>
                <a:cs typeface="Courier New"/>
              </a:rPr>
              <a:t>) + 1;</a:t>
            </a:r>
            <a:br>
              <a:rPr lang="en-US" sz="2400" dirty="0" smtClean="0">
                <a:latin typeface="Courier New"/>
                <a:cs typeface="Courier New"/>
              </a:rPr>
            </a:br>
            <a:r>
              <a:rPr lang="en-US" sz="2400" dirty="0" smtClean="0">
                <a:latin typeface="Courier New"/>
                <a:cs typeface="Courier New"/>
              </a:rPr>
              <a:t>  int </a:t>
            </a:r>
            <a:r>
              <a:rPr lang="en-US" sz="2400" dirty="0" err="1" smtClean="0">
                <a:latin typeface="Courier New"/>
                <a:cs typeface="Courier New"/>
              </a:rPr>
              <a:t>z</a:t>
            </a:r>
            <a:r>
              <a:rPr lang="en-US" sz="2400" dirty="0" smtClean="0">
                <a:latin typeface="Courier New"/>
                <a:cs typeface="Courier New"/>
              </a:rPr>
              <a:t>;</a:t>
            </a:r>
            <a:br>
              <a:rPr lang="en-US" sz="2400" dirty="0" smtClean="0">
                <a:latin typeface="Courier New"/>
                <a:cs typeface="Courier New"/>
              </a:rPr>
            </a:br>
            <a:r>
              <a:rPr lang="en-US" sz="2400" dirty="0" smtClean="0">
                <a:latin typeface="Courier New"/>
                <a:cs typeface="Courier New"/>
              </a:rPr>
              <a:t>  flip-</a:t>
            </a:r>
            <a:r>
              <a:rPr lang="en-US" sz="2400" dirty="0" err="1" smtClean="0">
                <a:latin typeface="Courier New"/>
                <a:cs typeface="Courier New"/>
              </a:rPr>
              <a:t>sign(p</a:t>
            </a:r>
            <a:r>
              <a:rPr lang="en-US" sz="2400" dirty="0" smtClean="0">
                <a:latin typeface="Courier New"/>
                <a:cs typeface="Courier New"/>
              </a:rPr>
              <a:t>);</a:t>
            </a:r>
            <a:br>
              <a:rPr lang="en-US" sz="2400" dirty="0" smtClean="0">
                <a:latin typeface="Courier New"/>
                <a:cs typeface="Courier New"/>
              </a:rPr>
            </a:br>
            <a:r>
              <a:rPr lang="en-US" sz="2400" dirty="0" smtClean="0">
                <a:latin typeface="Courier New"/>
                <a:cs typeface="Courier New"/>
              </a:rPr>
              <a:t>  </a:t>
            </a:r>
            <a:r>
              <a:rPr lang="en-US" sz="2400" dirty="0" err="1" smtClean="0">
                <a:latin typeface="Courier New"/>
                <a:cs typeface="Courier New"/>
              </a:rPr>
              <a:t>printf("x</a:t>
            </a:r>
            <a:r>
              <a:rPr lang="en-US" sz="2400" dirty="0" smtClean="0">
                <a:latin typeface="Courier New"/>
                <a:cs typeface="Courier New"/>
              </a:rPr>
              <a:t>=%</a:t>
            </a:r>
            <a:r>
              <a:rPr lang="en-US" sz="2400" dirty="0" err="1" smtClean="0">
                <a:latin typeface="Courier New"/>
                <a:cs typeface="Courier New"/>
              </a:rPr>
              <a:t>d,y</a:t>
            </a:r>
            <a:r>
              <a:rPr lang="en-US" sz="2400" dirty="0" smtClean="0">
                <a:latin typeface="Courier New"/>
                <a:cs typeface="Courier New"/>
              </a:rPr>
              <a:t>=%</a:t>
            </a:r>
            <a:r>
              <a:rPr lang="en-US" sz="2400" dirty="0" err="1" smtClean="0">
                <a:latin typeface="Courier New"/>
                <a:cs typeface="Courier New"/>
              </a:rPr>
              <a:t>d,p</a:t>
            </a:r>
            <a:r>
              <a:rPr lang="en-US" sz="2400" dirty="0" smtClean="0">
                <a:latin typeface="Courier New"/>
                <a:cs typeface="Courier New"/>
              </a:rPr>
              <a:t>=%</a:t>
            </a:r>
            <a:r>
              <a:rPr lang="en-US" sz="2400" dirty="0" err="1" smtClean="0">
                <a:latin typeface="Courier New"/>
                <a:cs typeface="Courier New"/>
              </a:rPr>
              <a:t>d\n",x,y,p</a:t>
            </a:r>
            <a:r>
              <a:rPr lang="en-US" sz="2400" dirty="0" smtClean="0">
                <a:latin typeface="Courier New"/>
                <a:cs typeface="Courier New"/>
              </a:rPr>
              <a:t>);</a:t>
            </a:r>
            <a:br>
              <a:rPr lang="en-US" sz="2400" dirty="0" smtClean="0">
                <a:latin typeface="Courier New"/>
                <a:cs typeface="Courier New"/>
              </a:rPr>
            </a:br>
            <a:r>
              <a:rPr lang="en-US" sz="2400" dirty="0" smtClean="0">
                <a:latin typeface="Courier New"/>
                <a:cs typeface="Courier New"/>
              </a:rPr>
              <a:t>}</a:t>
            </a:r>
            <a:br>
              <a:rPr lang="en-US" sz="2400" dirty="0" smtClean="0">
                <a:latin typeface="Courier New"/>
                <a:cs typeface="Courier New"/>
              </a:rPr>
            </a:br>
            <a:r>
              <a:rPr lang="en-US" sz="2400" dirty="0" smtClean="0">
                <a:latin typeface="Courier New"/>
                <a:cs typeface="Courier New"/>
              </a:rPr>
              <a:t>flip-</a:t>
            </a:r>
            <a:r>
              <a:rPr lang="en-US" sz="2400" dirty="0" err="1" smtClean="0">
                <a:latin typeface="Courier New"/>
                <a:cs typeface="Courier New"/>
              </a:rPr>
              <a:t>sign(int</a:t>
            </a:r>
            <a:r>
              <a:rPr lang="en-US" sz="2400" dirty="0" smtClean="0">
                <a:latin typeface="Courier New"/>
                <a:cs typeface="Courier New"/>
              </a:rPr>
              <a:t> *</a:t>
            </a:r>
            <a:r>
              <a:rPr lang="en-US" sz="2400" dirty="0" err="1" smtClean="0">
                <a:latin typeface="Courier New"/>
                <a:cs typeface="Courier New"/>
              </a:rPr>
              <a:t>n</a:t>
            </a:r>
            <a:r>
              <a:rPr lang="en-US" sz="2400" dirty="0" smtClean="0">
                <a:latin typeface="Courier New"/>
                <a:cs typeface="Courier New"/>
              </a:rPr>
              <a:t>){*</a:t>
            </a:r>
            <a:r>
              <a:rPr lang="en-US" sz="2400" dirty="0" err="1" smtClean="0">
                <a:latin typeface="Courier New"/>
                <a:cs typeface="Courier New"/>
              </a:rPr>
              <a:t>n</a:t>
            </a:r>
            <a:r>
              <a:rPr lang="en-US" sz="2400" dirty="0" smtClean="0">
                <a:latin typeface="Courier New"/>
                <a:cs typeface="Courier New"/>
              </a:rPr>
              <a:t> = -(*</a:t>
            </a:r>
            <a:r>
              <a:rPr lang="en-US" sz="2400" dirty="0" err="1" smtClean="0">
                <a:latin typeface="Courier New"/>
                <a:cs typeface="Courier New"/>
              </a:rPr>
              <a:t>n</a:t>
            </a:r>
            <a:r>
              <a:rPr lang="en-US" sz="2400" dirty="0" smtClean="0">
                <a:latin typeface="Courier New"/>
                <a:cs typeface="Courier New"/>
              </a:rPr>
              <a:t>)} </a:t>
            </a:r>
            <a:endParaRPr lang="en-US" sz="2400" dirty="0"/>
          </a:p>
        </p:txBody>
      </p:sp>
      <p:sp>
        <p:nvSpPr>
          <p:cNvPr id="14" name="Date Placeholder 3"/>
          <p:cNvSpPr txBox="1">
            <a:spLocks/>
          </p:cNvSpPr>
          <p:nvPr/>
        </p:nvSpPr>
        <p:spPr>
          <a:xfrm>
            <a:off x="457200" y="642147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E88B8913-1146-9443-A88E-30EBF793BCD9}" type="datetime1">
              <a:rPr lang="en-US" smtClean="0"/>
              <a:pPr algn="l"/>
              <a:t>9/5/13</a:t>
            </a:fld>
            <a:endParaRPr lang="en-US" dirty="0"/>
          </a:p>
        </p:txBody>
      </p:sp>
      <p:sp>
        <p:nvSpPr>
          <p:cNvPr id="15" name="Footer Placeholder 4"/>
          <p:cNvSpPr txBox="1">
            <a:spLocks/>
          </p:cNvSpPr>
          <p:nvPr/>
        </p:nvSpPr>
        <p:spPr>
          <a:xfrm>
            <a:off x="3124200" y="6421470"/>
            <a:ext cx="2895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sv-SE" sz="1200" dirty="0" smtClean="0">
                <a:solidFill>
                  <a:schemeClr val="bg1">
                    <a:lumMod val="50000"/>
                  </a:schemeClr>
                </a:solidFill>
              </a:rPr>
              <a:t>Fall 2013</a:t>
            </a:r>
            <a:r>
              <a:rPr lang="en-US" sz="1200" dirty="0" smtClean="0">
                <a:solidFill>
                  <a:schemeClr val="bg1">
                    <a:lumMod val="50000"/>
                  </a:schemeClr>
                </a:solidFill>
              </a:rPr>
              <a:t> -- Lecture #3</a:t>
            </a:r>
            <a:endParaRPr lang="en-US" sz="1200" dirty="0">
              <a:solidFill>
                <a:schemeClr val="bg1">
                  <a:lumMod val="50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WSC Case Study</a:t>
            </a:r>
            <a:br>
              <a:rPr lang="en-US" dirty="0" smtClean="0"/>
            </a:br>
            <a:r>
              <a:rPr lang="en-US" dirty="0" smtClean="0"/>
              <a:t>Operational Expense (</a:t>
            </a:r>
            <a:r>
              <a:rPr lang="en-US" dirty="0" err="1" smtClean="0"/>
              <a:t>Opex</a:t>
            </a:r>
            <a:r>
              <a:rPr lang="en-US" dirty="0" smtClean="0"/>
              <a:t>)</a:t>
            </a:r>
            <a:endParaRPr lang="en-US" dirty="0"/>
          </a:p>
        </p:txBody>
      </p:sp>
      <p:sp>
        <p:nvSpPr>
          <p:cNvPr id="21" name="Content Placeholder 20"/>
          <p:cNvSpPr>
            <a:spLocks noGrp="1"/>
          </p:cNvSpPr>
          <p:nvPr>
            <p:ph idx="1"/>
          </p:nvPr>
        </p:nvSpPr>
        <p:spPr>
          <a:xfrm>
            <a:off x="457200" y="4639723"/>
            <a:ext cx="8229600" cy="1828799"/>
          </a:xfrm>
        </p:spPr>
        <p:txBody>
          <a:bodyPr>
            <a:normAutofit fontScale="92500" lnSpcReduction="20000"/>
          </a:bodyPr>
          <a:lstStyle/>
          <a:p>
            <a:r>
              <a:rPr lang="en-US" dirty="0" smtClean="0"/>
              <a:t>$3.6M/46000 servers = ~$80 per month per server in revenue to break even</a:t>
            </a:r>
          </a:p>
          <a:p>
            <a:r>
              <a:rPr lang="en-US" dirty="0" smtClean="0"/>
              <a:t>~$80/720 hours per month = $0.11 per hour</a:t>
            </a:r>
          </a:p>
          <a:p>
            <a:r>
              <a:rPr lang="en-US" dirty="0" smtClean="0"/>
              <a:t>So how does Amazon EC2 make money???</a:t>
            </a:r>
            <a:endParaRPr lang="en-US" dirty="0"/>
          </a:p>
        </p:txBody>
      </p:sp>
      <p:sp>
        <p:nvSpPr>
          <p:cNvPr id="4" name="Date Placeholder 3"/>
          <p:cNvSpPr>
            <a:spLocks noGrp="1"/>
          </p:cNvSpPr>
          <p:nvPr>
            <p:ph type="dt" sz="half" idx="10"/>
          </p:nvPr>
        </p:nvSpPr>
        <p:spPr/>
        <p:txBody>
          <a:bodyPr/>
          <a:lstStyle/>
          <a:p>
            <a:fld id="{591CAA64-E664-E640-BB77-6FA2ABC03111}" type="datetime1">
              <a:rPr lang="en-US" smtClean="0"/>
              <a:pPr/>
              <a:t>9/5/13</a:t>
            </a:fld>
            <a:endParaRPr lang="en-US"/>
          </a:p>
        </p:txBody>
      </p:sp>
      <p:sp>
        <p:nvSpPr>
          <p:cNvPr id="5" name="Footer Placeholder 4"/>
          <p:cNvSpPr>
            <a:spLocks noGrp="1"/>
          </p:cNvSpPr>
          <p:nvPr>
            <p:ph type="ftr" sz="quarter" idx="11"/>
          </p:nvPr>
        </p:nvSpPr>
        <p:spPr/>
        <p:txBody>
          <a:bodyPr/>
          <a:lstStyle/>
          <a:p>
            <a:r>
              <a:rPr lang="sv-SE" dirty="0" smtClean="0"/>
              <a:t>Fall 2013</a:t>
            </a:r>
            <a:r>
              <a:rPr lang="en-US" dirty="0" smtClean="0"/>
              <a:t>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6</a:t>
            </a:fld>
            <a:endParaRPr lang="en-US"/>
          </a:p>
        </p:txBody>
      </p:sp>
      <p:graphicFrame>
        <p:nvGraphicFramePr>
          <p:cNvPr id="12" name="Table 11"/>
          <p:cNvGraphicFramePr>
            <a:graphicFrameLocks noGrp="1"/>
          </p:cNvGraphicFramePr>
          <p:nvPr/>
        </p:nvGraphicFramePr>
        <p:xfrm>
          <a:off x="1964262" y="2097905"/>
          <a:ext cx="6265337" cy="2293056"/>
        </p:xfrm>
        <a:graphic>
          <a:graphicData uri="http://schemas.openxmlformats.org/drawingml/2006/table">
            <a:tbl>
              <a:tblPr/>
              <a:tblGrid>
                <a:gridCol w="1739828"/>
                <a:gridCol w="405524"/>
                <a:gridCol w="1569769"/>
                <a:gridCol w="1804575"/>
                <a:gridCol w="745641"/>
              </a:tblGrid>
              <a:tr h="221076">
                <a:tc>
                  <a:txBody>
                    <a:bodyPr/>
                    <a:lstStyle/>
                    <a:p>
                      <a:pPr algn="l" fontAlgn="b"/>
                      <a:r>
                        <a:rPr lang="en-US" sz="1600" b="0" i="0" u="none" strike="noStrike">
                          <a:latin typeface="Verdana"/>
                        </a:rPr>
                        <a:t>Server</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3</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$66,700,000 </a:t>
                      </a:r>
                    </a:p>
                  </a:txBody>
                  <a:tcPr marL="10944" marR="10944" marT="10944" marB="0" anchor="b">
                    <a:lnL>
                      <a:noFill/>
                    </a:lnL>
                    <a:lnR>
                      <a:noFill/>
                    </a:lnR>
                    <a:lnT>
                      <a:noFill/>
                    </a:lnT>
                    <a:lnB>
                      <a:noFill/>
                    </a:lnB>
                  </a:tcPr>
                </a:tc>
                <a:tc>
                  <a:txBody>
                    <a:bodyPr/>
                    <a:lstStyle/>
                    <a:p>
                      <a:pPr algn="r" fontAlgn="b"/>
                      <a:r>
                        <a:rPr lang="en-US" sz="1600" b="0" i="0" u="none" strike="noStrike" dirty="0">
                          <a:latin typeface="Verdana"/>
                        </a:rPr>
                        <a:t>$</a:t>
                      </a:r>
                      <a:r>
                        <a:rPr lang="en-US" sz="1600" b="0" i="0" u="none" strike="noStrike" dirty="0" smtClean="0">
                          <a:latin typeface="Verdana"/>
                        </a:rPr>
                        <a:t>2,000,000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55%</a:t>
                      </a:r>
                      <a:endParaRPr lang="en-US" sz="1600" b="0" i="0" u="none" strike="noStrike" dirty="0">
                        <a:latin typeface="Verdana"/>
                      </a:endParaRP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Network</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4</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$12,530,000 </a:t>
                      </a:r>
                    </a:p>
                  </a:txBody>
                  <a:tcPr marL="10944" marR="10944" marT="10944" marB="0" anchor="b">
                    <a:lnL>
                      <a:noFill/>
                    </a:lnL>
                    <a:lnR>
                      <a:noFill/>
                    </a:lnR>
                    <a:lnT>
                      <a:noFill/>
                    </a:lnT>
                    <a:lnB>
                      <a:noFill/>
                    </a:lnB>
                  </a:tcPr>
                </a:tc>
                <a:tc>
                  <a:txBody>
                    <a:bodyPr/>
                    <a:lstStyle/>
                    <a:p>
                      <a:pPr algn="r" fontAlgn="b"/>
                      <a:r>
                        <a:rPr lang="en-US" sz="1600" b="0" i="0" u="none" strike="noStrike" dirty="0">
                          <a:latin typeface="Verdana"/>
                        </a:rPr>
                        <a:t>$</a:t>
                      </a:r>
                      <a:r>
                        <a:rPr lang="en-US" sz="1600" b="0" i="0" u="none" strike="noStrike" dirty="0" smtClean="0">
                          <a:latin typeface="Verdana"/>
                        </a:rPr>
                        <a:t>295,000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8%</a:t>
                      </a: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Facility</a:t>
                      </a: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$88,000,000 </a:t>
                      </a: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Pwr&amp;Cooling</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10</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$72,160,000 </a:t>
                      </a: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$625,000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17%</a:t>
                      </a:r>
                      <a:endParaRPr lang="en-US" sz="1600" b="0" i="0" u="none" strike="noStrike" dirty="0">
                        <a:latin typeface="Verdana"/>
                      </a:endParaRP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Other</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10</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$15,840,000 </a:t>
                      </a:r>
                    </a:p>
                  </a:txBody>
                  <a:tcPr marL="10944" marR="10944" marT="10944" marB="0" anchor="b">
                    <a:lnL>
                      <a:noFill/>
                    </a:lnL>
                    <a:lnR>
                      <a:noFill/>
                    </a:lnR>
                    <a:lnT>
                      <a:noFill/>
                    </a:lnT>
                    <a:lnB>
                      <a:noFill/>
                    </a:lnB>
                  </a:tcPr>
                </a:tc>
                <a:tc>
                  <a:txBody>
                    <a:bodyPr/>
                    <a:lstStyle/>
                    <a:p>
                      <a:pPr algn="r" fontAlgn="b"/>
                      <a:r>
                        <a:rPr lang="en-US" sz="1600" b="0" i="0" u="none" strike="noStrike" dirty="0">
                          <a:latin typeface="Verdana"/>
                        </a:rPr>
                        <a:t>$</a:t>
                      </a:r>
                      <a:r>
                        <a:rPr lang="en-US" sz="1600" b="0" i="0" u="none" strike="noStrike" dirty="0" smtClean="0">
                          <a:latin typeface="Verdana"/>
                        </a:rPr>
                        <a:t>140,000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a:latin typeface="Verdana"/>
                        </a:rPr>
                        <a:t>4</a:t>
                      </a:r>
                      <a:r>
                        <a:rPr lang="en-US" sz="1600" b="0" i="0" u="none" strike="noStrike" dirty="0" smtClean="0">
                          <a:latin typeface="Verdana"/>
                        </a:rPr>
                        <a:t>%</a:t>
                      </a:r>
                      <a:endParaRPr lang="en-US" sz="1600" b="0" i="0" u="none" strike="noStrike" dirty="0">
                        <a:latin typeface="Verdana"/>
                      </a:endParaRPr>
                    </a:p>
                  </a:txBody>
                  <a:tcPr marL="10944" marR="10944" marT="10944" marB="0" anchor="b">
                    <a:lnL>
                      <a:noFill/>
                    </a:lnL>
                    <a:lnR>
                      <a:noFill/>
                    </a:lnR>
                    <a:lnT>
                      <a:noFill/>
                    </a:lnT>
                    <a:lnB>
                      <a:noFill/>
                    </a:lnB>
                  </a:tcPr>
                </a:tc>
              </a:tr>
              <a:tr h="221076">
                <a:tc>
                  <a:txBody>
                    <a:bodyPr/>
                    <a:lstStyle/>
                    <a:p>
                      <a:pPr algn="l" fontAlgn="b"/>
                      <a:r>
                        <a:rPr lang="en-US" sz="1600" b="0" i="0" u="none" strike="noStrike" dirty="0">
                          <a:latin typeface="Verdana"/>
                        </a:rPr>
                        <a:t>Amortized</a:t>
                      </a:r>
                      <a:r>
                        <a:rPr lang="en-US" sz="1600" b="0" i="0" u="none" strike="noStrike" dirty="0" smtClean="0">
                          <a:latin typeface="Verdana"/>
                        </a:rPr>
                        <a:t> Cost</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$3,060,000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Power (8MW)</a:t>
                      </a: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$0.07</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a:latin typeface="Verdana"/>
                        </a:rPr>
                        <a:t>$</a:t>
                      </a:r>
                      <a:r>
                        <a:rPr lang="en-US" sz="1600" b="0" i="0" u="none" strike="noStrike" dirty="0" smtClean="0">
                          <a:latin typeface="Verdana"/>
                        </a:rPr>
                        <a:t>475,000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13%</a:t>
                      </a:r>
                      <a:endParaRPr lang="en-US" sz="1600" b="0" i="0" u="none" strike="noStrike" dirty="0">
                        <a:latin typeface="Verdana"/>
                      </a:endParaRP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People (3)</a:t>
                      </a: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$85,000</a:t>
                      </a:r>
                    </a:p>
                  </a:txBody>
                  <a:tcPr marL="10944" marR="10944" marT="10944" marB="0" anchor="b">
                    <a:lnL>
                      <a:noFill/>
                    </a:lnL>
                    <a:lnR>
                      <a:noFill/>
                    </a:lnR>
                    <a:lnT>
                      <a:noFill/>
                    </a:lnT>
                    <a:lnB>
                      <a:noFill/>
                    </a:lnB>
                  </a:tcPr>
                </a:tc>
                <a:tc>
                  <a:txBody>
                    <a:bodyPr/>
                    <a:lstStyle/>
                    <a:p>
                      <a:pPr algn="r" fontAlgn="b"/>
                      <a:r>
                        <a:rPr lang="en-US" sz="1600" b="0" i="0" u="none" strike="noStrike">
                          <a:latin typeface="Verdana"/>
                        </a:rPr>
                        <a:t>2%</a:t>
                      </a:r>
                    </a:p>
                  </a:txBody>
                  <a:tcPr marL="10944" marR="10944" marT="10944" marB="0" anchor="b">
                    <a:lnL>
                      <a:noFill/>
                    </a:lnL>
                    <a:lnR>
                      <a:noFill/>
                    </a:lnR>
                    <a:lnT>
                      <a:noFill/>
                    </a:lnT>
                    <a:lnB>
                      <a:noFill/>
                    </a:lnB>
                  </a:tcPr>
                </a:tc>
              </a:tr>
              <a:tr h="221076">
                <a:tc>
                  <a:txBody>
                    <a:bodyPr/>
                    <a:lstStyle/>
                    <a:p>
                      <a:pPr algn="l" fontAlgn="b"/>
                      <a:r>
                        <a:rPr lang="en-US" sz="1600" b="0" i="0" u="none" strike="noStrike">
                          <a:latin typeface="Verdana"/>
                        </a:rPr>
                        <a:t>Total Monthly</a:t>
                      </a: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l" fontAlgn="b"/>
                      <a:endParaRPr lang="en-US" sz="1600" b="0" i="0" u="none" strike="noStrike">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smtClean="0">
                          <a:latin typeface="Verdana"/>
                        </a:rPr>
                        <a:t>$3,620,000</a:t>
                      </a:r>
                      <a:endParaRPr lang="en-US" sz="1600" b="0" i="0" u="none" strike="noStrike" dirty="0">
                        <a:latin typeface="Verdana"/>
                      </a:endParaRPr>
                    </a:p>
                  </a:txBody>
                  <a:tcPr marL="10944" marR="10944" marT="10944" marB="0" anchor="b">
                    <a:lnL>
                      <a:noFill/>
                    </a:lnL>
                    <a:lnR>
                      <a:noFill/>
                    </a:lnR>
                    <a:lnT>
                      <a:noFill/>
                    </a:lnT>
                    <a:lnB>
                      <a:noFill/>
                    </a:lnB>
                  </a:tcPr>
                </a:tc>
                <a:tc>
                  <a:txBody>
                    <a:bodyPr/>
                    <a:lstStyle/>
                    <a:p>
                      <a:pPr algn="r" fontAlgn="b"/>
                      <a:r>
                        <a:rPr lang="en-US" sz="1600" b="0" i="0" u="none" strike="noStrike" dirty="0">
                          <a:latin typeface="Verdana"/>
                        </a:rPr>
                        <a:t>100%</a:t>
                      </a:r>
                    </a:p>
                  </a:txBody>
                  <a:tcPr marL="10944" marR="10944" marT="10944" marB="0" anchor="b">
                    <a:lnL>
                      <a:noFill/>
                    </a:lnL>
                    <a:lnR>
                      <a:noFill/>
                    </a:lnR>
                    <a:lnT>
                      <a:noFill/>
                    </a:lnT>
                    <a:lnB>
                      <a:noFill/>
                    </a:lnB>
                  </a:tcPr>
                </a:tc>
              </a:tr>
            </a:tbl>
          </a:graphicData>
        </a:graphic>
      </p:graphicFrame>
      <p:sp>
        <p:nvSpPr>
          <p:cNvPr id="13" name="TextBox 12"/>
          <p:cNvSpPr txBox="1"/>
          <p:nvPr/>
        </p:nvSpPr>
        <p:spPr>
          <a:xfrm>
            <a:off x="6146792" y="1557873"/>
            <a:ext cx="1441420" cy="369332"/>
          </a:xfrm>
          <a:prstGeom prst="rect">
            <a:avLst/>
          </a:prstGeom>
          <a:noFill/>
        </p:spPr>
        <p:txBody>
          <a:bodyPr wrap="none" rtlCol="0">
            <a:spAutoFit/>
          </a:bodyPr>
          <a:lstStyle/>
          <a:p>
            <a:r>
              <a:rPr lang="en-US" dirty="0" smtClean="0"/>
              <a:t>Monthly Cost</a:t>
            </a:r>
            <a:endParaRPr lang="en-US" dirty="0"/>
          </a:p>
        </p:txBody>
      </p:sp>
      <p:cxnSp>
        <p:nvCxnSpPr>
          <p:cNvPr id="15" name="Straight Connector 14"/>
          <p:cNvCxnSpPr/>
          <p:nvPr/>
        </p:nvCxnSpPr>
        <p:spPr>
          <a:xfrm>
            <a:off x="355593" y="3354393"/>
            <a:ext cx="7907866" cy="158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404538" y="1337740"/>
            <a:ext cx="1400819" cy="646331"/>
          </a:xfrm>
          <a:prstGeom prst="rect">
            <a:avLst/>
          </a:prstGeom>
          <a:noFill/>
        </p:spPr>
        <p:txBody>
          <a:bodyPr wrap="none" rtlCol="0">
            <a:spAutoFit/>
          </a:bodyPr>
          <a:lstStyle/>
          <a:p>
            <a:pPr algn="r"/>
            <a:r>
              <a:rPr lang="en-US" dirty="0" smtClean="0"/>
              <a:t>Years</a:t>
            </a:r>
          </a:p>
          <a:p>
            <a:pPr algn="r"/>
            <a:r>
              <a:rPr lang="en-US" dirty="0" smtClean="0"/>
              <a:t>Amortization</a:t>
            </a:r>
            <a:endParaRPr lang="en-US" dirty="0"/>
          </a:p>
        </p:txBody>
      </p:sp>
      <p:sp>
        <p:nvSpPr>
          <p:cNvPr id="25" name="TextBox 24"/>
          <p:cNvSpPr txBox="1"/>
          <p:nvPr/>
        </p:nvSpPr>
        <p:spPr>
          <a:xfrm>
            <a:off x="3386673" y="4233341"/>
            <a:ext cx="822386" cy="369332"/>
          </a:xfrm>
          <a:prstGeom prst="rect">
            <a:avLst/>
          </a:prstGeom>
          <a:noFill/>
        </p:spPr>
        <p:txBody>
          <a:bodyPr wrap="none" rtlCol="0">
            <a:spAutoFit/>
          </a:bodyPr>
          <a:lstStyle/>
          <a:p>
            <a:r>
              <a:rPr lang="en-US" dirty="0" smtClean="0"/>
              <a:t>$/kWh</a:t>
            </a:r>
            <a:endParaRPr lang="en-US" dirty="0"/>
          </a:p>
        </p:txBody>
      </p:sp>
      <p:cxnSp>
        <p:nvCxnSpPr>
          <p:cNvPr id="26" name="Straight Arrow Connector 25"/>
          <p:cNvCxnSpPr/>
          <p:nvPr/>
        </p:nvCxnSpPr>
        <p:spPr>
          <a:xfrm flipV="1">
            <a:off x="3963194" y="3860800"/>
            <a:ext cx="879739" cy="4064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504557" y="2082806"/>
            <a:ext cx="1206681" cy="923330"/>
          </a:xfrm>
          <a:prstGeom prst="rect">
            <a:avLst/>
          </a:prstGeom>
          <a:noFill/>
        </p:spPr>
        <p:txBody>
          <a:bodyPr wrap="none" rtlCol="0">
            <a:spAutoFit/>
          </a:bodyPr>
          <a:lstStyle/>
          <a:p>
            <a:pPr algn="r"/>
            <a:r>
              <a:rPr lang="en-US" i="1" dirty="0" smtClean="0"/>
              <a:t>Amortized</a:t>
            </a:r>
          </a:p>
          <a:p>
            <a:pPr algn="r"/>
            <a:r>
              <a:rPr lang="en-US" i="1" dirty="0" smtClean="0"/>
              <a:t>Capital</a:t>
            </a:r>
          </a:p>
          <a:p>
            <a:pPr algn="r"/>
            <a:r>
              <a:rPr lang="en-US" i="1" dirty="0" smtClean="0"/>
              <a:t>Expense</a:t>
            </a:r>
            <a:endParaRPr lang="en-US" i="1" dirty="0"/>
          </a:p>
        </p:txBody>
      </p:sp>
      <p:sp>
        <p:nvSpPr>
          <p:cNvPr id="28" name="TextBox 27"/>
          <p:cNvSpPr txBox="1"/>
          <p:nvPr/>
        </p:nvSpPr>
        <p:spPr>
          <a:xfrm>
            <a:off x="354927" y="3251207"/>
            <a:ext cx="1356311" cy="646331"/>
          </a:xfrm>
          <a:prstGeom prst="rect">
            <a:avLst/>
          </a:prstGeom>
          <a:noFill/>
        </p:spPr>
        <p:txBody>
          <a:bodyPr wrap="none" rtlCol="0">
            <a:spAutoFit/>
          </a:bodyPr>
          <a:lstStyle/>
          <a:p>
            <a:pPr algn="r"/>
            <a:r>
              <a:rPr lang="en-US" i="1" dirty="0" smtClean="0"/>
              <a:t>Operational</a:t>
            </a:r>
          </a:p>
          <a:p>
            <a:pPr algn="r"/>
            <a:r>
              <a:rPr lang="en-US" i="1" dirty="0" smtClean="0"/>
              <a:t>Expense</a:t>
            </a:r>
            <a:endParaRPr lang="en-US" i="1" dirty="0"/>
          </a:p>
        </p:txBody>
      </p:sp>
    </p:spTree>
    <p:extLst>
      <p:ext uri="{BB962C8B-B14F-4D97-AF65-F5344CB8AC3E}">
        <p14:creationId xmlns:p14="http://schemas.microsoft.com/office/powerpoint/2010/main" val="28956849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600" y="3240088"/>
            <a:ext cx="6705600" cy="523220"/>
          </a:xfrm>
          <a:prstGeom prst="rect">
            <a:avLst/>
          </a:prstGeom>
          <a:noFill/>
          <a:ln w="9525">
            <a:noFill/>
            <a:miter lim="800000"/>
            <a:headEnd/>
            <a:tailEnd/>
          </a:ln>
        </p:spPr>
        <p:txBody>
          <a:bodyPr>
            <a:prstTxWarp prst="textNoShape">
              <a:avLst/>
            </a:prstTxWarp>
            <a:spAutoFit/>
          </a:bodyPr>
          <a:lstStyle/>
          <a:p>
            <a:r>
              <a:rPr lang="en-US" sz="2800" dirty="0" err="1" smtClean="0">
                <a:solidFill>
                  <a:srgbClr val="408000"/>
                </a:solidFill>
                <a:latin typeface="Courier"/>
                <a:cs typeface="Courier"/>
              </a:rPr>
              <a:t>x</a:t>
            </a:r>
            <a:r>
              <a:rPr lang="en-US" sz="2800" dirty="0" smtClean="0">
                <a:solidFill>
                  <a:srgbClr val="408000"/>
                </a:solidFill>
                <a:latin typeface="Courier"/>
                <a:cs typeface="Courier"/>
              </a:rPr>
              <a:t>=-5,y=6,p=-5</a:t>
            </a:r>
          </a:p>
        </p:txBody>
      </p:sp>
      <p:sp>
        <p:nvSpPr>
          <p:cNvPr id="53251" name="TextBox 4"/>
          <p:cNvSpPr txBox="1">
            <a:spLocks noChangeArrowheads="1"/>
          </p:cNvSpPr>
          <p:nvPr/>
        </p:nvSpPr>
        <p:spPr bwMode="auto">
          <a:xfrm>
            <a:off x="1371600" y="4154488"/>
            <a:ext cx="6705600" cy="523220"/>
          </a:xfrm>
          <a:prstGeom prst="rect">
            <a:avLst/>
          </a:prstGeom>
          <a:noFill/>
          <a:ln w="9525">
            <a:noFill/>
            <a:miter lim="800000"/>
            <a:headEnd/>
            <a:tailEnd/>
          </a:ln>
        </p:spPr>
        <p:txBody>
          <a:bodyPr>
            <a:prstTxWarp prst="textNoShape">
              <a:avLst/>
            </a:prstTxWarp>
            <a:spAutoFit/>
          </a:bodyPr>
          <a:lstStyle/>
          <a:p>
            <a:r>
              <a:rPr lang="en-US" sz="2800" dirty="0" err="1" smtClean="0">
                <a:solidFill>
                  <a:srgbClr val="FF66A0"/>
                </a:solidFill>
                <a:latin typeface="Courier"/>
                <a:cs typeface="Courier"/>
              </a:rPr>
              <a:t>x</a:t>
            </a:r>
            <a:r>
              <a:rPr lang="en-US" sz="2800" dirty="0" smtClean="0">
                <a:solidFill>
                  <a:srgbClr val="FF66A0"/>
                </a:solidFill>
                <a:latin typeface="Courier"/>
                <a:cs typeface="Courier"/>
              </a:rPr>
              <a:t>=-5,y=4,p=-5</a:t>
            </a:r>
          </a:p>
        </p:txBody>
      </p:sp>
      <p:sp>
        <p:nvSpPr>
          <p:cNvPr id="53252" name="TextBox 5"/>
          <p:cNvSpPr txBox="1">
            <a:spLocks noChangeArrowheads="1"/>
          </p:cNvSpPr>
          <p:nvPr/>
        </p:nvSpPr>
        <p:spPr bwMode="auto">
          <a:xfrm>
            <a:off x="1371600" y="5068888"/>
            <a:ext cx="6705600" cy="523220"/>
          </a:xfrm>
          <a:prstGeom prst="rect">
            <a:avLst/>
          </a:prstGeom>
          <a:noFill/>
          <a:ln w="9525">
            <a:noFill/>
            <a:miter lim="800000"/>
            <a:headEnd/>
            <a:tailEnd/>
          </a:ln>
        </p:spPr>
        <p:txBody>
          <a:bodyPr>
            <a:prstTxWarp prst="textNoShape">
              <a:avLst/>
            </a:prstTxWarp>
            <a:spAutoFit/>
          </a:bodyPr>
          <a:lstStyle/>
          <a:p>
            <a:r>
              <a:rPr lang="en-US" sz="2800" b="1" dirty="0" err="1" smtClean="0">
                <a:ln>
                  <a:solidFill>
                    <a:schemeClr val="tx1"/>
                  </a:solidFill>
                </a:ln>
                <a:solidFill>
                  <a:srgbClr val="FFE860"/>
                </a:solidFill>
                <a:latin typeface="Courier"/>
                <a:cs typeface="Courier"/>
              </a:rPr>
              <a:t>x</a:t>
            </a:r>
            <a:r>
              <a:rPr lang="en-US" sz="2800" b="1" dirty="0" smtClean="0">
                <a:ln>
                  <a:solidFill>
                    <a:schemeClr val="tx1"/>
                  </a:solidFill>
                </a:ln>
                <a:solidFill>
                  <a:srgbClr val="FFE860"/>
                </a:solidFill>
                <a:latin typeface="Courier"/>
                <a:cs typeface="Courier"/>
              </a:rPr>
              <a:t>=-5,y=-6,p=-5</a:t>
            </a:r>
          </a:p>
        </p:txBody>
      </p:sp>
      <p:grpSp>
        <p:nvGrpSpPr>
          <p:cNvPr id="2" name="Group 10"/>
          <p:cNvGrpSpPr>
            <a:grpSpLocks/>
          </p:cNvGrpSpPr>
          <p:nvPr/>
        </p:nvGrpSpPr>
        <p:grpSpPr bwMode="auto">
          <a:xfrm>
            <a:off x="960438" y="2325688"/>
            <a:ext cx="7116762" cy="523220"/>
            <a:chOff x="960651" y="1743728"/>
            <a:chExt cx="7116549" cy="392422"/>
          </a:xfrm>
        </p:grpSpPr>
        <p:sp>
          <p:nvSpPr>
            <p:cNvPr id="53259" name="TextBox 2"/>
            <p:cNvSpPr txBox="1">
              <a:spLocks noChangeArrowheads="1"/>
            </p:cNvSpPr>
            <p:nvPr/>
          </p:nvSpPr>
          <p:spPr bwMode="auto">
            <a:xfrm>
              <a:off x="1371600" y="1743728"/>
              <a:ext cx="6705600" cy="392422"/>
            </a:xfrm>
            <a:prstGeom prst="rect">
              <a:avLst/>
            </a:prstGeom>
            <a:noFill/>
            <a:ln w="9525">
              <a:noFill/>
              <a:miter lim="800000"/>
              <a:headEnd/>
              <a:tailEnd/>
            </a:ln>
          </p:spPr>
          <p:txBody>
            <a:bodyPr>
              <a:prstTxWarp prst="textNoShape">
                <a:avLst/>
              </a:prstTxWarp>
              <a:spAutoFit/>
            </a:bodyPr>
            <a:lstStyle/>
            <a:p>
              <a:r>
                <a:rPr lang="en-US" sz="2800" dirty="0" err="1" smtClean="0">
                  <a:solidFill>
                    <a:srgbClr val="FF8000"/>
                  </a:solidFill>
                  <a:latin typeface="Courier"/>
                  <a:cs typeface="Courier"/>
                </a:rPr>
                <a:t>x</a:t>
              </a:r>
              <a:r>
                <a:rPr lang="en-US" sz="2800" dirty="0" smtClean="0">
                  <a:solidFill>
                    <a:srgbClr val="FF8000"/>
                  </a:solidFill>
                  <a:latin typeface="Courier"/>
                  <a:cs typeface="Courier"/>
                </a:rPr>
                <a:t>=5,y=6,p=-5</a:t>
              </a:r>
              <a:endParaRPr lang="en-US" sz="2800" dirty="0">
                <a:solidFill>
                  <a:srgbClr val="FF8000"/>
                </a:solidFill>
                <a:latin typeface="Symbol" pitchFamily="1" charset="2"/>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grpSp>
      <p:sp>
        <p:nvSpPr>
          <p:cNvPr id="53254" name="Rectangle 7"/>
          <p:cNvSpPr>
            <a:spLocks noChangeArrowheads="1"/>
          </p:cNvSpPr>
          <p:nvPr/>
        </p:nvSpPr>
        <p:spPr bwMode="auto">
          <a:xfrm>
            <a:off x="960438" y="33432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42576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156200"/>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60</a:t>
            </a:fld>
            <a:endParaRPr lang="en-US" dirty="0" smtClean="0"/>
          </a:p>
        </p:txBody>
      </p:sp>
      <p:sp>
        <p:nvSpPr>
          <p:cNvPr id="53258" name="TextBox 12"/>
          <p:cNvSpPr txBox="1">
            <a:spLocks noChangeArrowheads="1"/>
          </p:cNvSpPr>
          <p:nvPr/>
        </p:nvSpPr>
        <p:spPr bwMode="auto">
          <a:xfrm>
            <a:off x="685800" y="482600"/>
            <a:ext cx="5791200"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000000"/>
                </a:solidFill>
              </a:rPr>
              <a:t>What is output after correct errors?</a:t>
            </a:r>
            <a:endParaRPr lang="en-US" sz="2800" dirty="0">
              <a:solidFill>
                <a:srgbClr val="000000"/>
              </a:solidFill>
            </a:endParaRPr>
          </a:p>
        </p:txBody>
      </p:sp>
      <p:sp>
        <p:nvSpPr>
          <p:cNvPr id="13" name="TextBox 12"/>
          <p:cNvSpPr txBox="1"/>
          <p:nvPr/>
        </p:nvSpPr>
        <p:spPr>
          <a:xfrm>
            <a:off x="4445000" y="1682749"/>
            <a:ext cx="4699000" cy="3170099"/>
          </a:xfrm>
          <a:prstGeom prst="rect">
            <a:avLst/>
          </a:prstGeom>
          <a:noFill/>
        </p:spPr>
        <p:txBody>
          <a:bodyPr wrap="square" rtlCol="0">
            <a:spAutoFit/>
          </a:bodyPr>
          <a:lstStyle/>
          <a:p>
            <a:r>
              <a:rPr lang="en-US" sz="2000" dirty="0" smtClean="0">
                <a:latin typeface="Courier New"/>
                <a:cs typeface="Courier New"/>
              </a:rPr>
              <a:t>void main(); {</a:t>
            </a:r>
            <a:br>
              <a:rPr lang="en-US" sz="2000" dirty="0" smtClean="0">
                <a:latin typeface="Courier New"/>
                <a:cs typeface="Courier New"/>
              </a:rPr>
            </a:br>
            <a:r>
              <a:rPr lang="en-US" sz="2000" dirty="0" smtClean="0">
                <a:latin typeface="Courier New"/>
                <a:cs typeface="Courier New"/>
              </a:rPr>
              <a:t>  int *</a:t>
            </a:r>
            <a:r>
              <a:rPr lang="en-US" sz="2000" dirty="0" err="1" smtClean="0">
                <a:latin typeface="Courier New"/>
                <a:cs typeface="Courier New"/>
              </a:rPr>
              <a:t>p</a:t>
            </a:r>
            <a:r>
              <a:rPr lang="en-US" sz="2000" dirty="0" smtClean="0">
                <a:latin typeface="Courier New"/>
                <a:cs typeface="Courier New"/>
              </a:rPr>
              <a:t>, </a:t>
            </a:r>
            <a:r>
              <a:rPr lang="en-US" sz="2000" dirty="0" err="1" smtClean="0">
                <a:latin typeface="Courier New"/>
                <a:cs typeface="Courier New"/>
              </a:rPr>
              <a:t>x</a:t>
            </a:r>
            <a:r>
              <a:rPr lang="en-US" sz="2000" dirty="0" smtClean="0">
                <a:latin typeface="Courier New"/>
                <a:cs typeface="Courier New"/>
              </a:rPr>
              <a:t>=5, </a:t>
            </a:r>
            <a:r>
              <a:rPr lang="en-US" sz="2000" dirty="0" err="1" smtClean="0">
                <a:latin typeface="Courier New"/>
                <a:cs typeface="Courier New"/>
              </a:rPr>
              <a:t>y</a:t>
            </a:r>
            <a:r>
              <a:rPr lang="en-US" sz="2000" dirty="0" smtClean="0">
                <a:latin typeface="Courier New"/>
                <a:cs typeface="Courier New"/>
              </a:rPr>
              <a:t>; // init</a:t>
            </a:r>
            <a:br>
              <a:rPr lang="en-US" sz="2000" dirty="0" smtClean="0">
                <a:latin typeface="Courier New"/>
                <a:cs typeface="Courier New"/>
              </a:rPr>
            </a:br>
            <a:r>
              <a:rPr lang="en-US" sz="2000" dirty="0" smtClean="0">
                <a:latin typeface="Courier New"/>
                <a:cs typeface="Courier New"/>
              </a:rPr>
              <a:t>  int </a:t>
            </a:r>
            <a:r>
              <a:rPr lang="en-US" sz="2000" dirty="0" err="1" smtClean="0">
                <a:latin typeface="Courier New"/>
                <a:cs typeface="Courier New"/>
              </a:rPr>
              <a:t>z</a:t>
            </a:r>
            <a:r>
              <a:rPr lang="en-US" sz="2000" dirty="0" smtClean="0">
                <a:latin typeface="Courier New"/>
                <a:cs typeface="Courier New"/>
              </a:rPr>
              <a:t>;</a:t>
            </a:r>
          </a:p>
          <a:p>
            <a:r>
              <a:rPr lang="en-US" sz="2000" dirty="0" smtClean="0">
                <a:latin typeface="Courier New"/>
                <a:cs typeface="Courier New"/>
              </a:rPr>
              <a:t>  </a:t>
            </a:r>
            <a:r>
              <a:rPr lang="en-US" sz="2000" dirty="0" err="1" smtClean="0">
                <a:latin typeface="Courier New"/>
                <a:cs typeface="Courier New"/>
              </a:rPr>
              <a:t>y</a:t>
            </a:r>
            <a:r>
              <a:rPr lang="en-US" sz="2000" dirty="0" smtClean="0">
                <a:latin typeface="Courier New"/>
                <a:cs typeface="Courier New"/>
              </a:rPr>
              <a:t> = *(</a:t>
            </a:r>
            <a:r>
              <a:rPr lang="en-US" sz="2000" dirty="0" err="1" smtClean="0">
                <a:latin typeface="Courier New"/>
                <a:cs typeface="Courier New"/>
              </a:rPr>
              <a:t>p</a:t>
            </a:r>
            <a:r>
              <a:rPr lang="en-US" sz="2000" dirty="0" smtClean="0">
                <a:latin typeface="Courier New"/>
                <a:cs typeface="Courier New"/>
              </a:rPr>
              <a:t> = &amp;</a:t>
            </a:r>
            <a:r>
              <a:rPr lang="en-US" sz="2000" dirty="0" err="1" smtClean="0">
                <a:latin typeface="Courier New"/>
                <a:cs typeface="Courier New"/>
              </a:rPr>
              <a:t>x</a:t>
            </a:r>
            <a:r>
              <a:rPr lang="en-US" sz="2000" dirty="0" smtClean="0">
                <a:latin typeface="Courier New"/>
                <a:cs typeface="Courier New"/>
              </a:rPr>
              <a:t>) + 1;</a:t>
            </a:r>
            <a:br>
              <a:rPr lang="en-US" sz="2000" dirty="0" smtClean="0">
                <a:latin typeface="Courier New"/>
                <a:cs typeface="Courier New"/>
              </a:rPr>
            </a:br>
            <a:r>
              <a:rPr lang="en-US" sz="2000" dirty="0" smtClean="0">
                <a:latin typeface="Courier New"/>
                <a:cs typeface="Courier New"/>
              </a:rPr>
              <a:t>  flip-</a:t>
            </a:r>
            <a:r>
              <a:rPr lang="en-US" sz="2000" dirty="0" err="1" smtClean="0">
                <a:latin typeface="Courier New"/>
                <a:cs typeface="Courier New"/>
              </a:rPr>
              <a:t>sign(p</a:t>
            </a:r>
            <a:r>
              <a:rPr lang="en-US" sz="2000" dirty="0" smtClean="0">
                <a:latin typeface="Courier New"/>
                <a:cs typeface="Courier New"/>
              </a:rPr>
              <a:t>);</a:t>
            </a:r>
            <a:br>
              <a:rPr lang="en-US" sz="2000" dirty="0" smtClean="0">
                <a:latin typeface="Courier New"/>
                <a:cs typeface="Courier New"/>
              </a:rPr>
            </a:br>
            <a:r>
              <a:rPr lang="en-US" sz="2000" dirty="0" smtClean="0">
                <a:latin typeface="Courier New"/>
                <a:cs typeface="Courier New"/>
              </a:rPr>
              <a:t>  </a:t>
            </a:r>
            <a:r>
              <a:rPr lang="en-US" sz="2000" dirty="0" err="1" smtClean="0">
                <a:latin typeface="Courier New"/>
                <a:cs typeface="Courier New"/>
              </a:rPr>
              <a:t>printf("x</a:t>
            </a:r>
            <a:r>
              <a:rPr lang="en-US" sz="2000" dirty="0" smtClean="0">
                <a:latin typeface="Courier New"/>
                <a:cs typeface="Courier New"/>
              </a:rPr>
              <a:t>=%</a:t>
            </a:r>
            <a:r>
              <a:rPr lang="en-US" sz="2000" dirty="0" err="1" smtClean="0">
                <a:latin typeface="Courier New"/>
                <a:cs typeface="Courier New"/>
              </a:rPr>
              <a:t>d,y</a:t>
            </a:r>
            <a:r>
              <a:rPr lang="en-US" sz="2000" dirty="0" smtClean="0">
                <a:latin typeface="Courier New"/>
                <a:cs typeface="Courier New"/>
              </a:rPr>
              <a:t>=%</a:t>
            </a:r>
            <a:r>
              <a:rPr lang="en-US" sz="2000" dirty="0" err="1" smtClean="0">
                <a:latin typeface="Courier New"/>
                <a:cs typeface="Courier New"/>
              </a:rPr>
              <a:t>d,p</a:t>
            </a:r>
            <a:r>
              <a:rPr lang="en-US" sz="2000" dirty="0" smtClean="0">
                <a:latin typeface="Courier New"/>
                <a:cs typeface="Courier New"/>
              </a:rPr>
              <a:t>=%</a:t>
            </a:r>
            <a:r>
              <a:rPr lang="en-US" sz="2000" dirty="0" err="1" smtClean="0">
                <a:latin typeface="Courier New"/>
                <a:cs typeface="Courier New"/>
              </a:rPr>
              <a:t>d\n</a:t>
            </a:r>
            <a:r>
              <a:rPr lang="en-US" sz="2000" dirty="0" smtClean="0">
                <a:latin typeface="Courier New"/>
                <a:cs typeface="Courier New"/>
              </a:rPr>
              <a:t>",</a:t>
            </a:r>
          </a:p>
          <a:p>
            <a:r>
              <a:rPr lang="en-US" sz="2000" dirty="0" smtClean="0">
                <a:latin typeface="Courier New"/>
                <a:cs typeface="Courier New"/>
              </a:rPr>
              <a:t>	</a:t>
            </a:r>
            <a:r>
              <a:rPr lang="en-US" sz="2000" dirty="0" err="1" smtClean="0">
                <a:latin typeface="Courier New"/>
                <a:cs typeface="Courier New"/>
              </a:rPr>
              <a:t>x,y</a:t>
            </a:r>
            <a:r>
              <a:rPr lang="en-US" sz="2000" dirty="0" smtClean="0">
                <a:latin typeface="Courier New"/>
                <a:cs typeface="Courier New"/>
              </a:rPr>
              <a:t>,*</a:t>
            </a:r>
            <a:r>
              <a:rPr lang="en-US" sz="2000" dirty="0" err="1" smtClean="0">
                <a:latin typeface="Courier New"/>
                <a:cs typeface="Courier New"/>
              </a:rPr>
              <a:t>p</a:t>
            </a:r>
            <a:r>
              <a:rPr lang="en-US" sz="2000" dirty="0" smtClean="0">
                <a:latin typeface="Courier New"/>
                <a:cs typeface="Courier New"/>
              </a:rPr>
              <a:t>);</a:t>
            </a:r>
            <a:br>
              <a:rPr lang="en-US" sz="2000" dirty="0" smtClean="0">
                <a:latin typeface="Courier New"/>
                <a:cs typeface="Courier New"/>
              </a:rPr>
            </a:br>
            <a:r>
              <a:rPr lang="en-US" sz="2000" dirty="0" smtClean="0">
                <a:latin typeface="Courier New"/>
                <a:cs typeface="Courier New"/>
              </a:rPr>
              <a:t>}</a:t>
            </a:r>
            <a:br>
              <a:rPr lang="en-US" sz="2000" dirty="0" smtClean="0">
                <a:latin typeface="Courier New"/>
                <a:cs typeface="Courier New"/>
              </a:rPr>
            </a:br>
            <a:r>
              <a:rPr lang="en-US" sz="2000" dirty="0" smtClean="0">
                <a:latin typeface="Courier New"/>
                <a:cs typeface="Courier New"/>
              </a:rPr>
              <a:t>flip-</a:t>
            </a:r>
            <a:r>
              <a:rPr lang="en-US" sz="2000" dirty="0" err="1" smtClean="0">
                <a:latin typeface="Courier New"/>
                <a:cs typeface="Courier New"/>
              </a:rPr>
              <a:t>sign(int</a:t>
            </a:r>
            <a:r>
              <a:rPr lang="en-US" sz="2000" dirty="0" smtClean="0">
                <a:latin typeface="Courier New"/>
                <a:cs typeface="Courier New"/>
              </a:rPr>
              <a:t> *</a:t>
            </a:r>
            <a:r>
              <a:rPr lang="en-US" sz="2000" dirty="0" err="1" smtClean="0">
                <a:latin typeface="Courier New"/>
                <a:cs typeface="Courier New"/>
              </a:rPr>
              <a:t>n</a:t>
            </a:r>
            <a:r>
              <a:rPr lang="en-US" sz="2000" dirty="0" smtClean="0">
                <a:latin typeface="Courier New"/>
                <a:cs typeface="Courier New"/>
              </a:rPr>
              <a:t>)</a:t>
            </a:r>
            <a:br>
              <a:rPr lang="en-US" sz="2000" dirty="0" smtClean="0">
                <a:latin typeface="Courier New"/>
                <a:cs typeface="Courier New"/>
              </a:rPr>
            </a:br>
            <a:r>
              <a:rPr lang="en-US" sz="2000" dirty="0" smtClean="0">
                <a:latin typeface="Courier New"/>
                <a:cs typeface="Courier New"/>
              </a:rPr>
              <a:t>	{*</a:t>
            </a:r>
            <a:r>
              <a:rPr lang="en-US" sz="2000" dirty="0" err="1" smtClean="0">
                <a:latin typeface="Courier New"/>
                <a:cs typeface="Courier New"/>
              </a:rPr>
              <a:t>n</a:t>
            </a:r>
            <a:r>
              <a:rPr lang="en-US" sz="2000" dirty="0" smtClean="0">
                <a:latin typeface="Courier New"/>
                <a:cs typeface="Courier New"/>
              </a:rPr>
              <a:t> = -(*</a:t>
            </a:r>
            <a:r>
              <a:rPr lang="en-US" sz="2000" dirty="0" err="1" smtClean="0">
                <a:latin typeface="Courier New"/>
                <a:cs typeface="Courier New"/>
              </a:rPr>
              <a:t>n</a:t>
            </a:r>
            <a:r>
              <a:rPr lang="en-US" sz="2000" dirty="0" smtClean="0">
                <a:latin typeface="Courier New"/>
                <a:cs typeface="Courier New"/>
              </a:rPr>
              <a:t>); } </a:t>
            </a:r>
            <a:endParaRPr lang="en-US" sz="2000" dirty="0"/>
          </a:p>
        </p:txBody>
      </p:sp>
      <p:sp>
        <p:nvSpPr>
          <p:cNvPr id="14" name="Date Placeholder 3"/>
          <p:cNvSpPr txBox="1">
            <a:spLocks/>
          </p:cNvSpPr>
          <p:nvPr/>
        </p:nvSpPr>
        <p:spPr>
          <a:xfrm>
            <a:off x="457200" y="642147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E88B8913-1146-9443-A88E-30EBF793BCD9}" type="datetime1">
              <a:rPr lang="en-US" smtClean="0"/>
              <a:pPr algn="l"/>
              <a:t>9/5/13</a:t>
            </a:fld>
            <a:endParaRPr lang="en-US" dirty="0"/>
          </a:p>
        </p:txBody>
      </p:sp>
      <p:sp>
        <p:nvSpPr>
          <p:cNvPr id="15" name="Footer Placeholder 4"/>
          <p:cNvSpPr txBox="1">
            <a:spLocks/>
          </p:cNvSpPr>
          <p:nvPr/>
        </p:nvSpPr>
        <p:spPr>
          <a:xfrm>
            <a:off x="3124200" y="6421470"/>
            <a:ext cx="2895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sv-SE" sz="1200" dirty="0" smtClean="0">
                <a:solidFill>
                  <a:schemeClr val="bg1">
                    <a:lumMod val="50000"/>
                  </a:schemeClr>
                </a:solidFill>
              </a:rPr>
              <a:t>Fall 2013</a:t>
            </a:r>
            <a:r>
              <a:rPr lang="en-US" sz="1200" dirty="0" smtClean="0">
                <a:solidFill>
                  <a:schemeClr val="bg1">
                    <a:lumMod val="50000"/>
                  </a:schemeClr>
                </a:solidFill>
              </a:rPr>
              <a:t> -- Lecture #3</a:t>
            </a:r>
            <a:endParaRPr lang="en-US" sz="1200" dirty="0">
              <a:solidFill>
                <a:schemeClr val="bg1">
                  <a:lumMod val="50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p:txBody>
          <a:bodyPr/>
          <a:lstStyle/>
          <a:p>
            <a:r>
              <a:rPr lang="en-US" smtClean="0"/>
              <a:t>Arrays (1/5)</a:t>
            </a:r>
            <a:endParaRPr lang="en-US"/>
          </a:p>
        </p:txBody>
      </p:sp>
      <p:sp>
        <p:nvSpPr>
          <p:cNvPr id="21507" name="Rectangle 1027"/>
          <p:cNvSpPr>
            <a:spLocks noGrp="1" noChangeArrowheads="1"/>
          </p:cNvSpPr>
          <p:nvPr>
            <p:ph type="body" idx="1"/>
          </p:nvPr>
        </p:nvSpPr>
        <p:spPr/>
        <p:txBody>
          <a:bodyPr>
            <a:normAutofit fontScale="85000" lnSpcReduction="20000"/>
          </a:bodyPr>
          <a:lstStyle/>
          <a:p>
            <a:r>
              <a:rPr lang="en-US" dirty="0" smtClean="0"/>
              <a:t>Declaration:</a:t>
            </a:r>
          </a:p>
          <a:p>
            <a:pPr>
              <a:buNone/>
            </a:pPr>
            <a:r>
              <a:rPr lang="en-US" b="1" dirty="0" smtClean="0">
                <a:latin typeface="Courier New"/>
                <a:cs typeface="Courier New"/>
              </a:rPr>
              <a:t>	</a:t>
            </a:r>
            <a:r>
              <a:rPr lang="en-US" b="1" dirty="0" err="1" smtClean="0">
                <a:latin typeface="Courier New"/>
                <a:cs typeface="Courier New"/>
              </a:rPr>
              <a:t>int</a:t>
            </a:r>
            <a:r>
              <a:rPr lang="en-US" b="1" dirty="0" smtClean="0">
                <a:latin typeface="Courier New"/>
                <a:cs typeface="Courier New"/>
              </a:rPr>
              <a:t> ar[2];</a:t>
            </a:r>
          </a:p>
          <a:p>
            <a:pPr>
              <a:buNone/>
            </a:pPr>
            <a:r>
              <a:rPr lang="en-US" dirty="0" smtClean="0"/>
              <a:t>	declares a 2-element integer array: just a block of memory </a:t>
            </a:r>
            <a:br>
              <a:rPr lang="en-US" dirty="0" smtClean="0"/>
            </a:br>
            <a:endParaRPr lang="en-US" dirty="0" smtClean="0"/>
          </a:p>
          <a:p>
            <a:pPr>
              <a:buNone/>
            </a:pPr>
            <a:r>
              <a:rPr lang="en-US" b="1" dirty="0" smtClean="0">
                <a:latin typeface="Courier New"/>
                <a:cs typeface="Courier New"/>
              </a:rPr>
              <a:t>	</a:t>
            </a:r>
            <a:r>
              <a:rPr lang="en-US" b="1" dirty="0" err="1" smtClean="0">
                <a:latin typeface="Courier New"/>
                <a:cs typeface="Courier New"/>
              </a:rPr>
              <a:t>int</a:t>
            </a:r>
            <a:r>
              <a:rPr lang="en-US" b="1" dirty="0" smtClean="0">
                <a:latin typeface="Courier New"/>
                <a:cs typeface="Courier New"/>
              </a:rPr>
              <a:t> </a:t>
            </a:r>
            <a:r>
              <a:rPr lang="en-US" b="1" dirty="0" err="1" smtClean="0">
                <a:latin typeface="Courier New"/>
                <a:cs typeface="Courier New"/>
              </a:rPr>
              <a:t>ar</a:t>
            </a:r>
            <a:r>
              <a:rPr lang="en-US" b="1" dirty="0" smtClean="0">
                <a:latin typeface="Courier New"/>
                <a:cs typeface="Courier New"/>
              </a:rPr>
              <a:t>[] = {795, 635};</a:t>
            </a:r>
          </a:p>
          <a:p>
            <a:pPr>
              <a:buNone/>
            </a:pPr>
            <a:r>
              <a:rPr lang="en-US" dirty="0" smtClean="0"/>
              <a:t>	declares and initializes a 2-element integer array</a:t>
            </a:r>
          </a:p>
          <a:p>
            <a:pPr>
              <a:buNone/>
            </a:pPr>
            <a:endParaRPr lang="en-US" dirty="0" smtClean="0"/>
          </a:p>
          <a:p>
            <a:r>
              <a:rPr lang="en-US" dirty="0" smtClean="0"/>
              <a:t>Accessing elements:</a:t>
            </a:r>
          </a:p>
          <a:p>
            <a:pPr>
              <a:buNone/>
            </a:pPr>
            <a:r>
              <a:rPr lang="en-US" b="1" dirty="0" smtClean="0"/>
              <a:t>	</a:t>
            </a:r>
            <a:r>
              <a:rPr lang="en-US" b="1" dirty="0" err="1" smtClean="0">
                <a:latin typeface="Courier New"/>
                <a:cs typeface="Courier New"/>
              </a:rPr>
              <a:t>ar[num</a:t>
            </a:r>
            <a:r>
              <a:rPr lang="en-US" b="1" dirty="0" smtClean="0">
                <a:latin typeface="Courier New"/>
                <a:cs typeface="Courier New"/>
              </a:rPr>
              <a:t>]</a:t>
            </a:r>
          </a:p>
          <a:p>
            <a:pPr>
              <a:buNone/>
            </a:pPr>
            <a:r>
              <a:rPr lang="en-US" dirty="0" smtClean="0"/>
              <a:t>	returns the </a:t>
            </a:r>
            <a:r>
              <a:rPr lang="en-US" dirty="0" err="1" smtClean="0"/>
              <a:t>num</a:t>
            </a:r>
            <a:r>
              <a:rPr lang="en-US" baseline="30000" dirty="0" err="1" smtClean="0"/>
              <a:t>th</a:t>
            </a:r>
            <a:r>
              <a:rPr lang="en-US" dirty="0" smtClean="0"/>
              <a:t> element</a:t>
            </a:r>
            <a:endParaRPr lang="en-US" dirty="0"/>
          </a:p>
        </p:txBody>
      </p:sp>
      <p:sp>
        <p:nvSpPr>
          <p:cNvPr id="4" name="Date Placeholder 3"/>
          <p:cNvSpPr>
            <a:spLocks noGrp="1"/>
          </p:cNvSpPr>
          <p:nvPr>
            <p:ph type="dt" sz="half" idx="10"/>
          </p:nvPr>
        </p:nvSpPr>
        <p:spPr/>
        <p:txBody>
          <a:bodyPr/>
          <a:lstStyle/>
          <a:p>
            <a:fld id="{CAAFF81A-B840-D441-A141-E259A891DBE7}" type="datetime1">
              <a:rPr lang="en-US" smtClean="0"/>
              <a:pPr/>
              <a:t>9/5/13</a:t>
            </a:fld>
            <a:endParaRPr lang="en-US"/>
          </a:p>
        </p:txBody>
      </p:sp>
      <p:sp>
        <p:nvSpPr>
          <p:cNvPr id="6" name="Footer Placeholder 5"/>
          <p:cNvSpPr>
            <a:spLocks noGrp="1"/>
          </p:cNvSpPr>
          <p:nvPr>
            <p:ph type="ftr" sz="quarter" idx="11"/>
          </p:nvPr>
        </p:nvSpPr>
        <p:spPr/>
        <p:txBody>
          <a:bodyPr/>
          <a:lstStyle/>
          <a:p>
            <a:r>
              <a:rPr lang="en-US" dirty="0" smtClean="0"/>
              <a:t>Fall 2013 -- Lecture #5</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61</a:t>
            </a:fld>
            <a:endParaRPr lang="en-US"/>
          </a:p>
        </p:txBody>
      </p:sp>
    </p:spTree>
    <p:extLst>
      <p:ext uri="{BB962C8B-B14F-4D97-AF65-F5344CB8AC3E}">
        <p14:creationId xmlns:p14="http://schemas.microsoft.com/office/powerpoint/2010/main" val="1141524393"/>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Arrays (2/5)</a:t>
            </a:r>
            <a:endParaRPr lang="en-US"/>
          </a:p>
        </p:txBody>
      </p:sp>
      <p:sp>
        <p:nvSpPr>
          <p:cNvPr id="23555" name="Rectangle 3"/>
          <p:cNvSpPr>
            <a:spLocks noGrp="1" noChangeArrowheads="1"/>
          </p:cNvSpPr>
          <p:nvPr>
            <p:ph type="body" idx="1"/>
          </p:nvPr>
        </p:nvSpPr>
        <p:spPr/>
        <p:txBody>
          <a:bodyPr>
            <a:normAutofit/>
          </a:bodyPr>
          <a:lstStyle/>
          <a:p>
            <a:r>
              <a:rPr lang="en-US" dirty="0" smtClean="0"/>
              <a:t>C arrays are (almost) identical to pointers</a:t>
            </a:r>
          </a:p>
          <a:p>
            <a:pPr lvl="1"/>
            <a:r>
              <a:rPr lang="en-US" b="1" dirty="0" smtClean="0">
                <a:latin typeface="Courier New"/>
                <a:cs typeface="Courier New"/>
              </a:rPr>
              <a:t>char *string</a:t>
            </a:r>
            <a:r>
              <a:rPr lang="en-US" b="1" dirty="0" smtClean="0">
                <a:latin typeface="+mj-lt"/>
                <a:cs typeface="Courier New"/>
              </a:rPr>
              <a:t> </a:t>
            </a:r>
            <a:r>
              <a:rPr lang="en-US" dirty="0" smtClean="0"/>
              <a:t>and </a:t>
            </a:r>
            <a:r>
              <a:rPr lang="en-US" b="1" dirty="0" smtClean="0">
                <a:latin typeface="Courier New"/>
                <a:cs typeface="Courier New"/>
              </a:rPr>
              <a:t>char string[]</a:t>
            </a:r>
            <a:r>
              <a:rPr lang="en-US" b="1" dirty="0" smtClean="0">
                <a:latin typeface="+mj-lt"/>
                <a:cs typeface="Courier New"/>
              </a:rPr>
              <a:t> </a:t>
            </a:r>
            <a:r>
              <a:rPr lang="en-US" dirty="0" smtClean="0"/>
              <a:t>are nearly identical declarations</a:t>
            </a:r>
          </a:p>
          <a:p>
            <a:pPr lvl="1"/>
            <a:r>
              <a:rPr lang="en-US" dirty="0" smtClean="0"/>
              <a:t>Differ in subtle ways: incrementing, declaration of filled arrays</a:t>
            </a:r>
          </a:p>
          <a:p>
            <a:pPr lvl="1"/>
            <a:r>
              <a:rPr lang="en-US" dirty="0" smtClean="0"/>
              <a:t>End of C string marked by 0 in last character</a:t>
            </a:r>
          </a:p>
          <a:p>
            <a:r>
              <a:rPr lang="en-US" i="1" dirty="0" smtClean="0"/>
              <a:t>Key Concept</a:t>
            </a:r>
            <a:r>
              <a:rPr lang="en-US" dirty="0" smtClean="0"/>
              <a:t>: Array variable is a “pointer” to the first (0</a:t>
            </a:r>
            <a:r>
              <a:rPr lang="en-US" baseline="30000" dirty="0" smtClean="0"/>
              <a:t>th</a:t>
            </a:r>
            <a:r>
              <a:rPr lang="en-US" dirty="0" smtClean="0"/>
              <a:t>) element</a:t>
            </a:r>
            <a:endParaRPr lang="en-US" dirty="0"/>
          </a:p>
        </p:txBody>
      </p:sp>
      <p:sp>
        <p:nvSpPr>
          <p:cNvPr id="4" name="Date Placeholder 3"/>
          <p:cNvSpPr>
            <a:spLocks noGrp="1"/>
          </p:cNvSpPr>
          <p:nvPr>
            <p:ph type="dt" sz="half" idx="10"/>
          </p:nvPr>
        </p:nvSpPr>
        <p:spPr/>
        <p:txBody>
          <a:bodyPr/>
          <a:lstStyle/>
          <a:p>
            <a:fld id="{10B22CCD-F10F-6C43-A669-0D2947CBF837}" type="datetime1">
              <a:rPr lang="en-US" smtClean="0"/>
              <a:pPr/>
              <a:t>9/5/13</a:t>
            </a:fld>
            <a:endParaRPr lang="en-US"/>
          </a:p>
        </p:txBody>
      </p:sp>
      <p:sp>
        <p:nvSpPr>
          <p:cNvPr id="6" name="Footer Placeholder 5"/>
          <p:cNvSpPr>
            <a:spLocks noGrp="1"/>
          </p:cNvSpPr>
          <p:nvPr>
            <p:ph type="ftr" sz="quarter" idx="11"/>
          </p:nvPr>
        </p:nvSpPr>
        <p:spPr/>
        <p:txBody>
          <a:bodyPr/>
          <a:lstStyle/>
          <a:p>
            <a:r>
              <a:rPr lang="en-US" dirty="0" smtClean="0"/>
              <a:t>Fall 2013 -- Lecture #5</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62</a:t>
            </a:fld>
            <a:endParaRPr lang="en-US"/>
          </a:p>
        </p:txBody>
      </p:sp>
    </p:spTree>
    <p:extLst>
      <p:ext uri="{BB962C8B-B14F-4D97-AF65-F5344CB8AC3E}">
        <p14:creationId xmlns:p14="http://schemas.microsoft.com/office/powerpoint/2010/main" val="1322730729"/>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t>C Strings</a:t>
            </a:r>
            <a:endParaRPr lang="en-US"/>
          </a:p>
        </p:txBody>
      </p:sp>
      <p:sp>
        <p:nvSpPr>
          <p:cNvPr id="37891" name="Rectangle 3"/>
          <p:cNvSpPr>
            <a:spLocks noGrp="1" noChangeArrowheads="1"/>
          </p:cNvSpPr>
          <p:nvPr>
            <p:ph type="body" idx="1"/>
          </p:nvPr>
        </p:nvSpPr>
        <p:spPr/>
        <p:txBody>
          <a:bodyPr/>
          <a:lstStyle/>
          <a:p>
            <a:r>
              <a:rPr lang="en-US" dirty="0" smtClean="0"/>
              <a:t>String in C is just an array of characters</a:t>
            </a:r>
          </a:p>
          <a:p>
            <a:pPr>
              <a:buNone/>
            </a:pPr>
            <a:r>
              <a:rPr lang="en-US" dirty="0" smtClean="0"/>
              <a:t>			</a:t>
            </a:r>
            <a:r>
              <a:rPr lang="en-US" b="1" dirty="0" smtClean="0">
                <a:latin typeface="Courier New"/>
                <a:cs typeface="Courier New"/>
              </a:rPr>
              <a:t>char string[] = "</a:t>
            </a:r>
            <a:r>
              <a:rPr lang="en-US" b="1" dirty="0" err="1" smtClean="0">
                <a:latin typeface="Courier New"/>
                <a:cs typeface="Courier New"/>
              </a:rPr>
              <a:t>abc</a:t>
            </a:r>
            <a:r>
              <a:rPr lang="en-US" b="1" dirty="0" smtClean="0">
                <a:latin typeface="Courier New"/>
                <a:cs typeface="Courier New"/>
              </a:rPr>
              <a:t>";</a:t>
            </a:r>
          </a:p>
          <a:p>
            <a:r>
              <a:rPr lang="en-US" dirty="0" smtClean="0"/>
              <a:t>How do you tell how long a string is?</a:t>
            </a:r>
          </a:p>
          <a:p>
            <a:pPr lvl="1"/>
            <a:r>
              <a:rPr lang="en-US" dirty="0" smtClean="0"/>
              <a:t>Last character is followed by a 0 byte </a:t>
            </a:r>
            <a:br>
              <a:rPr lang="en-US" dirty="0" smtClean="0"/>
            </a:br>
            <a:r>
              <a:rPr lang="en-US" dirty="0" smtClean="0"/>
              <a:t>(aka “null terminator”)					</a:t>
            </a:r>
            <a:endParaRPr lang="en-US" dirty="0"/>
          </a:p>
        </p:txBody>
      </p:sp>
      <p:sp>
        <p:nvSpPr>
          <p:cNvPr id="5" name="Date Placeholder 4"/>
          <p:cNvSpPr>
            <a:spLocks noGrp="1"/>
          </p:cNvSpPr>
          <p:nvPr>
            <p:ph type="dt" sz="half" idx="10"/>
          </p:nvPr>
        </p:nvSpPr>
        <p:spPr/>
        <p:txBody>
          <a:bodyPr/>
          <a:lstStyle/>
          <a:p>
            <a:fld id="{D44AC0B0-E683-D44D-8877-6535B26605DB}" type="datetime1">
              <a:rPr lang="en-US" smtClean="0"/>
              <a:pPr/>
              <a:t>9/5/13</a:t>
            </a:fld>
            <a:endParaRPr lang="en-US"/>
          </a:p>
        </p:txBody>
      </p:sp>
      <p:sp>
        <p:nvSpPr>
          <p:cNvPr id="7" name="Footer Placeholder 6"/>
          <p:cNvSpPr>
            <a:spLocks noGrp="1"/>
          </p:cNvSpPr>
          <p:nvPr>
            <p:ph type="ftr" sz="quarter" idx="11"/>
          </p:nvPr>
        </p:nvSpPr>
        <p:spPr/>
        <p:txBody>
          <a:bodyPr/>
          <a:lstStyle/>
          <a:p>
            <a:r>
              <a:rPr lang="en-US" dirty="0" smtClean="0"/>
              <a:t>Fall 2013 -- Lecture #5</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63</a:t>
            </a:fld>
            <a:endParaRPr lang="en-US"/>
          </a:p>
        </p:txBody>
      </p:sp>
      <p:sp>
        <p:nvSpPr>
          <p:cNvPr id="37892" name="Text Box 4"/>
          <p:cNvSpPr txBox="1">
            <a:spLocks noChangeArrowheads="1"/>
          </p:cNvSpPr>
          <p:nvPr/>
        </p:nvSpPr>
        <p:spPr bwMode="auto">
          <a:xfrm>
            <a:off x="1786457" y="4250264"/>
            <a:ext cx="4986762" cy="2308324"/>
          </a:xfrm>
          <a:prstGeom prst="rect">
            <a:avLst/>
          </a:prstGeom>
          <a:noFill/>
          <a:ln w="12700">
            <a:noFill/>
            <a:miter lim="800000"/>
            <a:headEnd/>
            <a:tailEnd/>
          </a:ln>
        </p:spPr>
        <p:txBody>
          <a:bodyPr wrap="none">
            <a:prstTxWarp prst="textNoShape">
              <a:avLst/>
            </a:prstTxWarp>
            <a:spAutoFit/>
          </a:bodyPr>
          <a:lstStyle/>
          <a:p>
            <a:r>
              <a:rPr lang="en-US" sz="2400" b="1" dirty="0" err="1">
                <a:solidFill>
                  <a:schemeClr val="tx1"/>
                </a:solidFill>
                <a:latin typeface="Courier New" charset="0"/>
              </a:rPr>
              <a:t>int</a:t>
            </a:r>
            <a:r>
              <a:rPr lang="en-US" sz="2400" b="1" dirty="0">
                <a:solidFill>
                  <a:schemeClr val="tx1"/>
                </a:solidFill>
                <a:latin typeface="Courier New" charset="0"/>
              </a:rPr>
              <a:t> </a:t>
            </a:r>
            <a:r>
              <a:rPr lang="en-US" sz="2400" b="1" dirty="0" err="1">
                <a:solidFill>
                  <a:schemeClr val="tx1"/>
                </a:solidFill>
                <a:latin typeface="Courier New" charset="0"/>
              </a:rPr>
              <a:t>strlen(char</a:t>
            </a:r>
            <a:r>
              <a:rPr lang="en-US" sz="2400" b="1" dirty="0">
                <a:solidFill>
                  <a:schemeClr val="tx1"/>
                </a:solidFill>
                <a:latin typeface="Courier New" charset="0"/>
              </a:rPr>
              <a:t> </a:t>
            </a:r>
            <a:r>
              <a:rPr lang="en-US" sz="2400" b="1" dirty="0" err="1">
                <a:solidFill>
                  <a:schemeClr val="tx1"/>
                </a:solidFill>
                <a:latin typeface="Courier New" charset="0"/>
              </a:rPr>
              <a:t>s</a:t>
            </a:r>
            <a:r>
              <a:rPr lang="en-US" sz="2400" b="1" dirty="0">
                <a:solidFill>
                  <a:schemeClr val="tx1"/>
                </a:solidFill>
                <a:latin typeface="Courier New" charset="0"/>
              </a:rPr>
              <a:t>[])</a:t>
            </a:r>
          </a:p>
          <a:p>
            <a:r>
              <a:rPr lang="en-US" sz="2400" b="1" dirty="0">
                <a:solidFill>
                  <a:schemeClr val="tx1"/>
                </a:solidFill>
                <a:latin typeface="Courier New" charset="0"/>
              </a:rPr>
              <a:t>{</a:t>
            </a:r>
          </a:p>
          <a:p>
            <a:r>
              <a:rPr lang="en-US" sz="2400" b="1" dirty="0">
                <a:solidFill>
                  <a:schemeClr val="tx1"/>
                </a:solidFill>
                <a:latin typeface="Courier New" charset="0"/>
              </a:rPr>
              <a:t>    </a:t>
            </a:r>
            <a:r>
              <a:rPr lang="en-US" sz="2400" b="1" dirty="0" err="1">
                <a:solidFill>
                  <a:schemeClr val="tx1"/>
                </a:solidFill>
                <a:latin typeface="Courier New" charset="0"/>
              </a:rPr>
              <a:t>int</a:t>
            </a:r>
            <a:r>
              <a:rPr lang="en-US" sz="2400" b="1" dirty="0">
                <a:solidFill>
                  <a:schemeClr val="tx1"/>
                </a:solidFill>
                <a:latin typeface="Courier New" charset="0"/>
              </a:rPr>
              <a:t> </a:t>
            </a:r>
            <a:r>
              <a:rPr lang="en-US" sz="2400" b="1" dirty="0" err="1">
                <a:solidFill>
                  <a:schemeClr val="tx1"/>
                </a:solidFill>
                <a:latin typeface="Courier New" charset="0"/>
              </a:rPr>
              <a:t>n</a:t>
            </a:r>
            <a:r>
              <a:rPr lang="en-US" sz="2400" b="1" dirty="0">
                <a:solidFill>
                  <a:schemeClr val="tx1"/>
                </a:solidFill>
                <a:latin typeface="Courier New" charset="0"/>
              </a:rPr>
              <a:t> = 0;</a:t>
            </a:r>
          </a:p>
          <a:p>
            <a:r>
              <a:rPr lang="en-US" sz="2400" b="1" dirty="0">
                <a:solidFill>
                  <a:schemeClr val="tx1"/>
                </a:solidFill>
                <a:latin typeface="Courier New" charset="0"/>
              </a:rPr>
              <a:t>    while (</a:t>
            </a:r>
            <a:r>
              <a:rPr lang="en-US" sz="2400" b="1" dirty="0" err="1">
                <a:solidFill>
                  <a:schemeClr val="tx1"/>
                </a:solidFill>
                <a:latin typeface="Courier New" charset="0"/>
              </a:rPr>
              <a:t>s[n</a:t>
            </a:r>
            <a:r>
              <a:rPr lang="en-US" sz="2400" b="1" dirty="0">
                <a:solidFill>
                  <a:schemeClr val="tx1"/>
                </a:solidFill>
                <a:latin typeface="Courier New" charset="0"/>
              </a:rPr>
              <a:t>] != 0) </a:t>
            </a:r>
            <a:r>
              <a:rPr lang="en-US" sz="2400" b="1" dirty="0" err="1">
                <a:solidFill>
                  <a:schemeClr val="tx1"/>
                </a:solidFill>
                <a:latin typeface="Courier New" charset="0"/>
              </a:rPr>
              <a:t>n</a:t>
            </a:r>
            <a:r>
              <a:rPr lang="en-US" sz="2400" b="1" dirty="0">
                <a:solidFill>
                  <a:schemeClr val="tx1"/>
                </a:solidFill>
                <a:latin typeface="Courier New" charset="0"/>
              </a:rPr>
              <a:t>++;</a:t>
            </a:r>
          </a:p>
          <a:p>
            <a:r>
              <a:rPr lang="en-US" sz="2400" b="1" dirty="0">
                <a:solidFill>
                  <a:schemeClr val="tx1"/>
                </a:solidFill>
                <a:latin typeface="Courier New" charset="0"/>
              </a:rPr>
              <a:t>    return </a:t>
            </a:r>
            <a:r>
              <a:rPr lang="en-US" sz="2400" b="1" dirty="0" err="1">
                <a:solidFill>
                  <a:schemeClr val="tx1"/>
                </a:solidFill>
                <a:latin typeface="Courier New" charset="0"/>
              </a:rPr>
              <a:t>n</a:t>
            </a:r>
            <a:r>
              <a:rPr lang="en-US" sz="2400" b="1" dirty="0">
                <a:solidFill>
                  <a:schemeClr val="tx1"/>
                </a:solidFill>
                <a:latin typeface="Courier New" charset="0"/>
              </a:rPr>
              <a:t>;</a:t>
            </a:r>
          </a:p>
          <a:p>
            <a:r>
              <a:rPr lang="en-US" sz="2400" b="1" dirty="0">
                <a:solidFill>
                  <a:schemeClr val="tx1"/>
                </a:solidFill>
                <a:latin typeface="Courier New" charset="0"/>
              </a:rPr>
              <a:t>}</a:t>
            </a:r>
          </a:p>
        </p:txBody>
      </p:sp>
    </p:spTree>
    <p:extLst>
      <p:ext uri="{BB962C8B-B14F-4D97-AF65-F5344CB8AC3E}">
        <p14:creationId xmlns:p14="http://schemas.microsoft.com/office/powerpoint/2010/main" val="10158565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t>Arrays (3/5)</a:t>
            </a:r>
            <a:endParaRPr lang="en-US"/>
          </a:p>
        </p:txBody>
      </p:sp>
      <p:sp>
        <p:nvSpPr>
          <p:cNvPr id="25603" name="Rectangle 3"/>
          <p:cNvSpPr>
            <a:spLocks noGrp="1" noChangeArrowheads="1"/>
          </p:cNvSpPr>
          <p:nvPr>
            <p:ph type="body" idx="1"/>
          </p:nvPr>
        </p:nvSpPr>
        <p:spPr>
          <a:xfrm>
            <a:off x="457200" y="1600200"/>
            <a:ext cx="8229600" cy="4969933"/>
          </a:xfrm>
        </p:spPr>
        <p:txBody>
          <a:bodyPr>
            <a:normAutofit fontScale="85000" lnSpcReduction="20000"/>
          </a:bodyPr>
          <a:lstStyle/>
          <a:p>
            <a:r>
              <a:rPr lang="en-US" dirty="0" smtClean="0"/>
              <a:t>Consequences:</a:t>
            </a:r>
          </a:p>
          <a:p>
            <a:pPr lvl="1"/>
            <a:r>
              <a:rPr lang="en-US" b="1" dirty="0" err="1" smtClean="0">
                <a:latin typeface="Courier New"/>
                <a:cs typeface="Courier New"/>
              </a:rPr>
              <a:t>ar</a:t>
            </a:r>
            <a:r>
              <a:rPr lang="en-US" dirty="0" smtClean="0"/>
              <a:t> is an array variable, but looks like a pointer</a:t>
            </a:r>
          </a:p>
          <a:p>
            <a:pPr lvl="1"/>
            <a:r>
              <a:rPr lang="en-US" b="1" dirty="0" smtClean="0">
                <a:latin typeface="Courier New"/>
                <a:cs typeface="Courier New"/>
              </a:rPr>
              <a:t>ar[0]</a:t>
            </a:r>
            <a:r>
              <a:rPr lang="en-US" dirty="0" smtClean="0"/>
              <a:t> is the same as </a:t>
            </a:r>
            <a:r>
              <a:rPr lang="en-US" b="1" dirty="0" smtClean="0">
                <a:latin typeface="Courier New"/>
                <a:cs typeface="Courier New"/>
              </a:rPr>
              <a:t>*</a:t>
            </a:r>
            <a:r>
              <a:rPr lang="en-US" b="1" dirty="0" err="1" smtClean="0">
                <a:latin typeface="Courier New"/>
                <a:cs typeface="Courier New"/>
              </a:rPr>
              <a:t>ar</a:t>
            </a:r>
            <a:endParaRPr lang="en-US" b="1" dirty="0" smtClean="0">
              <a:latin typeface="Courier New"/>
              <a:cs typeface="Courier New"/>
            </a:endParaRPr>
          </a:p>
          <a:p>
            <a:pPr lvl="1"/>
            <a:r>
              <a:rPr lang="en-US" b="1" dirty="0" smtClean="0">
                <a:latin typeface="Courier New"/>
                <a:cs typeface="Courier New"/>
              </a:rPr>
              <a:t>ar[2]</a:t>
            </a:r>
            <a:r>
              <a:rPr lang="en-US" dirty="0" smtClean="0"/>
              <a:t> is the same as </a:t>
            </a:r>
            <a:r>
              <a:rPr lang="en-US" b="1" dirty="0" smtClean="0">
                <a:latin typeface="Courier New"/>
                <a:cs typeface="Courier New"/>
              </a:rPr>
              <a:t>*(ar+2)</a:t>
            </a:r>
          </a:p>
          <a:p>
            <a:pPr lvl="1"/>
            <a:r>
              <a:rPr lang="en-US" dirty="0" smtClean="0"/>
              <a:t>We can use pointer arithmetic to conveniently access arrays</a:t>
            </a:r>
          </a:p>
          <a:p>
            <a:r>
              <a:rPr lang="en-US" dirty="0" smtClean="0"/>
              <a:t>Declared arrays are only allocated while the scope is valid</a:t>
            </a:r>
          </a:p>
          <a:p>
            <a:pPr lvl="1">
              <a:buNone/>
            </a:pPr>
            <a:r>
              <a:rPr lang="en-US" dirty="0" smtClean="0"/>
              <a:t>	</a:t>
            </a:r>
            <a:r>
              <a:rPr lang="en-US" b="1" dirty="0" smtClean="0">
                <a:latin typeface="Courier New"/>
                <a:cs typeface="Courier New"/>
              </a:rPr>
              <a:t>char *</a:t>
            </a:r>
            <a:r>
              <a:rPr lang="en-US" b="1" dirty="0" err="1" smtClean="0">
                <a:latin typeface="Courier New"/>
                <a:cs typeface="Courier New"/>
              </a:rPr>
              <a:t>foo</a:t>
            </a:r>
            <a:r>
              <a:rPr lang="en-US" b="1" dirty="0" smtClean="0">
                <a:latin typeface="Courier New"/>
                <a:cs typeface="Courier New"/>
              </a:rPr>
              <a:t>() {</a:t>
            </a:r>
            <a:br>
              <a:rPr lang="en-US" b="1" dirty="0" smtClean="0">
                <a:latin typeface="Courier New"/>
                <a:cs typeface="Courier New"/>
              </a:rPr>
            </a:br>
            <a:r>
              <a:rPr lang="en-US" b="1" dirty="0" smtClean="0">
                <a:latin typeface="Courier New"/>
                <a:cs typeface="Courier New"/>
              </a:rPr>
              <a:t>   char string[32]; ...;</a:t>
            </a:r>
            <a:br>
              <a:rPr lang="en-US" b="1" dirty="0" smtClean="0">
                <a:latin typeface="Courier New"/>
                <a:cs typeface="Courier New"/>
              </a:rPr>
            </a:br>
            <a:r>
              <a:rPr lang="en-US" b="1" dirty="0" smtClean="0">
                <a:latin typeface="Courier New"/>
                <a:cs typeface="Courier New"/>
              </a:rPr>
              <a:t>   return string;</a:t>
            </a:r>
            <a:br>
              <a:rPr lang="en-US" b="1" dirty="0" smtClean="0">
                <a:latin typeface="Courier New"/>
                <a:cs typeface="Courier New"/>
              </a:rPr>
            </a:br>
            <a:r>
              <a:rPr lang="en-US" b="1" dirty="0" smtClean="0">
                <a:latin typeface="Courier New"/>
                <a:cs typeface="Courier New"/>
              </a:rPr>
              <a:t>}</a:t>
            </a:r>
            <a:r>
              <a:rPr lang="en-US" b="1" dirty="0" smtClean="0"/>
              <a:t> </a:t>
            </a:r>
          </a:p>
          <a:p>
            <a:pPr lvl="1">
              <a:buNone/>
            </a:pPr>
            <a:r>
              <a:rPr lang="en-US" sz="3226" dirty="0" smtClean="0"/>
              <a:t>is incorrect </a:t>
            </a:r>
            <a:r>
              <a:rPr lang="en-US" sz="3226" b="1" i="1" dirty="0" smtClean="0">
                <a:solidFill>
                  <a:srgbClr val="FF0000"/>
                </a:solidFill>
              </a:rPr>
              <a:t>and very very bad</a:t>
            </a:r>
            <a:endParaRPr lang="en-US" sz="3226" b="1" i="1" dirty="0">
              <a:solidFill>
                <a:srgbClr val="FF0000"/>
              </a:solidFill>
            </a:endParaRPr>
          </a:p>
        </p:txBody>
      </p:sp>
      <p:sp>
        <p:nvSpPr>
          <p:cNvPr id="4" name="Date Placeholder 3"/>
          <p:cNvSpPr>
            <a:spLocks noGrp="1"/>
          </p:cNvSpPr>
          <p:nvPr>
            <p:ph type="dt" sz="half" idx="10"/>
          </p:nvPr>
        </p:nvSpPr>
        <p:spPr/>
        <p:txBody>
          <a:bodyPr/>
          <a:lstStyle/>
          <a:p>
            <a:fld id="{D2544C1E-503B-1347-A327-497B7477F6B9}" type="datetime1">
              <a:rPr lang="en-US" smtClean="0"/>
              <a:pPr/>
              <a:t>9/5/13</a:t>
            </a:fld>
            <a:endParaRPr lang="en-US"/>
          </a:p>
        </p:txBody>
      </p:sp>
      <p:sp>
        <p:nvSpPr>
          <p:cNvPr id="6" name="Footer Placeholder 5"/>
          <p:cNvSpPr>
            <a:spLocks noGrp="1"/>
          </p:cNvSpPr>
          <p:nvPr>
            <p:ph type="ftr" sz="quarter" idx="11"/>
          </p:nvPr>
        </p:nvSpPr>
        <p:spPr/>
        <p:txBody>
          <a:bodyPr/>
          <a:lstStyle/>
          <a:p>
            <a:r>
              <a:rPr lang="en-US" dirty="0" smtClean="0"/>
              <a:t>Fall 2013 -- Lecture #5</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64</a:t>
            </a:fld>
            <a:endParaRPr lang="en-US"/>
          </a:p>
        </p:txBody>
      </p:sp>
    </p:spTree>
    <p:extLst>
      <p:ext uri="{BB962C8B-B14F-4D97-AF65-F5344CB8AC3E}">
        <p14:creationId xmlns:p14="http://schemas.microsoft.com/office/powerpoint/2010/main" val="2149020940"/>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p:txBody>
          <a:bodyPr/>
          <a:lstStyle/>
          <a:p>
            <a:r>
              <a:rPr lang="en-US" dirty="0" smtClean="0"/>
              <a:t>Arrays (4/5)</a:t>
            </a:r>
            <a:endParaRPr lang="en-US" dirty="0"/>
          </a:p>
        </p:txBody>
      </p:sp>
      <p:sp>
        <p:nvSpPr>
          <p:cNvPr id="27651" name="Rectangle 1027"/>
          <p:cNvSpPr>
            <a:spLocks noGrp="1" noChangeArrowheads="1"/>
          </p:cNvSpPr>
          <p:nvPr>
            <p:ph type="body" idx="1"/>
          </p:nvPr>
        </p:nvSpPr>
        <p:spPr/>
        <p:txBody>
          <a:bodyPr>
            <a:normAutofit fontScale="77500" lnSpcReduction="20000"/>
          </a:bodyPr>
          <a:lstStyle/>
          <a:p>
            <a:r>
              <a:rPr lang="en-US" dirty="0" smtClean="0"/>
              <a:t>Array size </a:t>
            </a:r>
            <a:r>
              <a:rPr lang="en-US" i="1" dirty="0" err="1" smtClean="0"/>
              <a:t>n</a:t>
            </a:r>
            <a:r>
              <a:rPr lang="en-US" dirty="0" smtClean="0"/>
              <a:t>; want to access from </a:t>
            </a:r>
            <a:r>
              <a:rPr lang="en-US" i="1" dirty="0" smtClean="0"/>
              <a:t>0</a:t>
            </a:r>
            <a:r>
              <a:rPr lang="en-US" dirty="0" smtClean="0"/>
              <a:t> to </a:t>
            </a:r>
            <a:r>
              <a:rPr lang="en-US" i="1" dirty="0" smtClean="0"/>
              <a:t>n-1</a:t>
            </a:r>
            <a:r>
              <a:rPr lang="en-US" dirty="0" smtClean="0"/>
              <a:t>, so you should use counter AND utilize a variable for declaration &amp; </a:t>
            </a:r>
            <a:r>
              <a:rPr lang="en-US" dirty="0" err="1" smtClean="0"/>
              <a:t>incrementation</a:t>
            </a:r>
            <a:endParaRPr lang="en-US" dirty="0" smtClean="0"/>
          </a:p>
          <a:p>
            <a:pPr lvl="1"/>
            <a:r>
              <a:rPr lang="en-US" dirty="0" smtClean="0"/>
              <a:t>Bad pattern</a:t>
            </a:r>
            <a:br>
              <a:rPr lang="en-US" dirty="0" smtClean="0"/>
            </a:br>
            <a:r>
              <a:rPr lang="en-US" b="1" dirty="0" err="1" smtClean="0">
                <a:latin typeface="Courier New"/>
                <a:cs typeface="Courier New"/>
              </a:rPr>
              <a:t>int</a:t>
            </a:r>
            <a:r>
              <a:rPr lang="en-US" b="1" dirty="0" smtClean="0">
                <a:latin typeface="Courier New"/>
                <a:cs typeface="Courier New"/>
              </a:rPr>
              <a:t> </a:t>
            </a:r>
            <a:r>
              <a:rPr lang="en-US" b="1" dirty="0" err="1" smtClean="0">
                <a:latin typeface="Courier New"/>
                <a:cs typeface="Courier New"/>
              </a:rPr>
              <a:t>i</a:t>
            </a:r>
            <a:r>
              <a:rPr lang="en-US" b="1" dirty="0" smtClean="0">
                <a:latin typeface="Courier New"/>
                <a:cs typeface="Courier New"/>
              </a:rPr>
              <a:t>, ar[10];</a:t>
            </a:r>
            <a:br>
              <a:rPr lang="en-US" b="1" dirty="0" smtClean="0">
                <a:latin typeface="Courier New"/>
                <a:cs typeface="Courier New"/>
              </a:rPr>
            </a:br>
            <a:r>
              <a:rPr lang="en-US" b="1" dirty="0" err="1" smtClean="0">
                <a:latin typeface="Courier New"/>
                <a:cs typeface="Courier New"/>
              </a:rPr>
              <a:t>for(i</a:t>
            </a:r>
            <a:r>
              <a:rPr lang="en-US" b="1" dirty="0" smtClean="0">
                <a:latin typeface="Courier New"/>
                <a:cs typeface="Courier New"/>
              </a:rPr>
              <a:t> = 0; </a:t>
            </a:r>
            <a:r>
              <a:rPr lang="en-US" b="1" dirty="0" err="1" smtClean="0">
                <a:latin typeface="Courier New"/>
                <a:cs typeface="Courier New"/>
              </a:rPr>
              <a:t>i</a:t>
            </a:r>
            <a:r>
              <a:rPr lang="en-US" b="1" dirty="0" smtClean="0">
                <a:latin typeface="Courier New"/>
                <a:cs typeface="Courier New"/>
              </a:rPr>
              <a:t> &lt; 10; </a:t>
            </a:r>
            <a:r>
              <a:rPr lang="en-US" b="1" dirty="0" err="1" smtClean="0">
                <a:latin typeface="Courier New"/>
                <a:cs typeface="Courier New"/>
              </a:rPr>
              <a:t>i</a:t>
            </a:r>
            <a:r>
              <a:rPr lang="en-US" b="1" dirty="0" smtClean="0">
                <a:latin typeface="Courier New"/>
                <a:cs typeface="Courier New"/>
              </a:rPr>
              <a:t>++){ ... }</a:t>
            </a:r>
          </a:p>
          <a:p>
            <a:pPr lvl="1"/>
            <a:r>
              <a:rPr lang="en-US" dirty="0" smtClean="0"/>
              <a:t>Better pattern</a:t>
            </a:r>
            <a:br>
              <a:rPr lang="en-US" dirty="0" smtClean="0"/>
            </a:br>
            <a:r>
              <a:rPr lang="en-US" b="1" dirty="0" err="1" smtClean="0">
                <a:latin typeface="Courier New"/>
                <a:cs typeface="Courier New"/>
              </a:rPr>
              <a:t>int</a:t>
            </a:r>
            <a:r>
              <a:rPr lang="en-US" b="1" dirty="0" smtClean="0">
                <a:latin typeface="Courier New"/>
                <a:cs typeface="Courier New"/>
              </a:rPr>
              <a:t> ARRAY_SIZE = 10</a:t>
            </a:r>
            <a:br>
              <a:rPr lang="en-US" b="1" dirty="0" smtClean="0">
                <a:latin typeface="Courier New"/>
                <a:cs typeface="Courier New"/>
              </a:rPr>
            </a:br>
            <a:r>
              <a:rPr lang="en-US" b="1" dirty="0" err="1" smtClean="0">
                <a:latin typeface="Courier New"/>
                <a:cs typeface="Courier New"/>
              </a:rPr>
              <a:t>int</a:t>
            </a:r>
            <a:r>
              <a:rPr lang="en-US" b="1" dirty="0" smtClean="0">
                <a:latin typeface="Courier New"/>
                <a:cs typeface="Courier New"/>
              </a:rPr>
              <a:t> </a:t>
            </a:r>
            <a:r>
              <a:rPr lang="en-US" b="1" dirty="0" err="1" smtClean="0">
                <a:latin typeface="Courier New"/>
                <a:cs typeface="Courier New"/>
              </a:rPr>
              <a:t>i</a:t>
            </a:r>
            <a:r>
              <a:rPr lang="en-US" b="1" dirty="0" smtClean="0">
                <a:latin typeface="Courier New"/>
                <a:cs typeface="Courier New"/>
              </a:rPr>
              <a:t>, </a:t>
            </a:r>
            <a:r>
              <a:rPr lang="en-US" b="1" dirty="0" err="1" smtClean="0">
                <a:latin typeface="Courier New"/>
                <a:cs typeface="Courier New"/>
              </a:rPr>
              <a:t>a[ARRAY_SIZE</a:t>
            </a:r>
            <a:r>
              <a:rPr lang="en-US" b="1" dirty="0" smtClean="0">
                <a:latin typeface="Courier New"/>
                <a:cs typeface="Courier New"/>
              </a:rPr>
              <a:t>];</a:t>
            </a:r>
            <a:br>
              <a:rPr lang="en-US" b="1" dirty="0" smtClean="0">
                <a:latin typeface="Courier New"/>
                <a:cs typeface="Courier New"/>
              </a:rPr>
            </a:br>
            <a:r>
              <a:rPr lang="en-US" b="1" dirty="0" err="1" smtClean="0">
                <a:latin typeface="Courier New"/>
                <a:cs typeface="Courier New"/>
              </a:rPr>
              <a:t>for(i</a:t>
            </a:r>
            <a:r>
              <a:rPr lang="en-US" b="1" dirty="0" smtClean="0">
                <a:latin typeface="Courier New"/>
                <a:cs typeface="Courier New"/>
              </a:rPr>
              <a:t> = 0; </a:t>
            </a:r>
            <a:r>
              <a:rPr lang="en-US" b="1" dirty="0" err="1" smtClean="0">
                <a:latin typeface="Courier New"/>
                <a:cs typeface="Courier New"/>
              </a:rPr>
              <a:t>i</a:t>
            </a:r>
            <a:r>
              <a:rPr lang="en-US" b="1" dirty="0" smtClean="0">
                <a:latin typeface="Courier New"/>
                <a:cs typeface="Courier New"/>
              </a:rPr>
              <a:t> &lt; ARRAY_SIZE; </a:t>
            </a:r>
            <a:r>
              <a:rPr lang="en-US" b="1" dirty="0" err="1" smtClean="0">
                <a:latin typeface="Courier New"/>
                <a:cs typeface="Courier New"/>
              </a:rPr>
              <a:t>i</a:t>
            </a:r>
            <a:r>
              <a:rPr lang="en-US" b="1" dirty="0" smtClean="0">
                <a:latin typeface="Courier New"/>
                <a:cs typeface="Courier New"/>
              </a:rPr>
              <a:t>++){ ... }</a:t>
            </a:r>
          </a:p>
          <a:p>
            <a:r>
              <a:rPr lang="en-US" dirty="0" smtClean="0"/>
              <a:t>SINGLE SOURCE OF TRUTH</a:t>
            </a:r>
          </a:p>
          <a:p>
            <a:pPr lvl="1"/>
            <a:r>
              <a:rPr lang="en-US" dirty="0" smtClean="0"/>
              <a:t>You’re utilizing indirection and avoiding maintaining two copies of the number 10</a:t>
            </a:r>
          </a:p>
          <a:p>
            <a:pPr lvl="1"/>
            <a:r>
              <a:rPr lang="en-US" dirty="0" smtClean="0"/>
              <a:t>DRY: “Don’t Repeat Yourself”</a:t>
            </a:r>
            <a:endParaRPr lang="en-US" dirty="0"/>
          </a:p>
        </p:txBody>
      </p:sp>
      <p:sp>
        <p:nvSpPr>
          <p:cNvPr id="4" name="Date Placeholder 3"/>
          <p:cNvSpPr>
            <a:spLocks noGrp="1"/>
          </p:cNvSpPr>
          <p:nvPr>
            <p:ph type="dt" sz="half" idx="10"/>
          </p:nvPr>
        </p:nvSpPr>
        <p:spPr/>
        <p:txBody>
          <a:bodyPr/>
          <a:lstStyle/>
          <a:p>
            <a:fld id="{88D8B9F6-9E77-A449-8952-25673E71E19A}" type="datetime1">
              <a:rPr lang="en-US" smtClean="0"/>
              <a:pPr/>
              <a:t>9/5/13</a:t>
            </a:fld>
            <a:endParaRPr lang="en-US"/>
          </a:p>
        </p:txBody>
      </p:sp>
      <p:sp>
        <p:nvSpPr>
          <p:cNvPr id="6" name="Footer Placeholder 5"/>
          <p:cNvSpPr>
            <a:spLocks noGrp="1"/>
          </p:cNvSpPr>
          <p:nvPr>
            <p:ph type="ftr" sz="quarter" idx="11"/>
          </p:nvPr>
        </p:nvSpPr>
        <p:spPr/>
        <p:txBody>
          <a:bodyPr/>
          <a:lstStyle/>
          <a:p>
            <a:r>
              <a:rPr lang="en-US" dirty="0" smtClean="0"/>
              <a:t>Fall 2013 -- Lecture #5</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65</a:t>
            </a:fld>
            <a:endParaRPr lang="en-US"/>
          </a:p>
        </p:txBody>
      </p:sp>
    </p:spTree>
    <p:extLst>
      <p:ext uri="{BB962C8B-B14F-4D97-AF65-F5344CB8AC3E}">
        <p14:creationId xmlns:p14="http://schemas.microsoft.com/office/powerpoint/2010/main" val="3963959938"/>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p:txBody>
          <a:bodyPr/>
          <a:lstStyle/>
          <a:p>
            <a:r>
              <a:rPr lang="en-US" smtClean="0"/>
              <a:t>Arrays (5/5)</a:t>
            </a:r>
            <a:endParaRPr lang="en-US"/>
          </a:p>
        </p:txBody>
      </p:sp>
      <p:sp>
        <p:nvSpPr>
          <p:cNvPr id="29699" name="Rectangle 1027"/>
          <p:cNvSpPr>
            <a:spLocks noGrp="1" noChangeArrowheads="1"/>
          </p:cNvSpPr>
          <p:nvPr>
            <p:ph type="body" idx="1"/>
          </p:nvPr>
        </p:nvSpPr>
        <p:spPr/>
        <p:txBody>
          <a:bodyPr>
            <a:normAutofit/>
          </a:bodyPr>
          <a:lstStyle/>
          <a:p>
            <a:r>
              <a:rPr lang="en-US" dirty="0" smtClean="0"/>
              <a:t>Pitfall: An array in C does not know its own length, and its bounds are not checked!</a:t>
            </a:r>
          </a:p>
          <a:p>
            <a:pPr lvl="1"/>
            <a:r>
              <a:rPr lang="en-US" dirty="0" smtClean="0"/>
              <a:t>Consequence: We can accidentally access off the end of an array</a:t>
            </a:r>
          </a:p>
          <a:p>
            <a:pPr lvl="1"/>
            <a:r>
              <a:rPr lang="en-US" dirty="0" smtClean="0"/>
              <a:t>Consequence: We must pass the array </a:t>
            </a:r>
            <a:r>
              <a:rPr lang="en-US" i="1" dirty="0" smtClean="0"/>
              <a:t>and its size </a:t>
            </a:r>
            <a:r>
              <a:rPr lang="en-US" dirty="0" smtClean="0"/>
              <a:t>to any procedure that is going to manipulate it</a:t>
            </a:r>
          </a:p>
          <a:p>
            <a:r>
              <a:rPr lang="en-US" dirty="0" smtClean="0"/>
              <a:t>Segmentation faults and bus errors:</a:t>
            </a:r>
          </a:p>
          <a:p>
            <a:pPr lvl="1"/>
            <a:r>
              <a:rPr lang="en-US" dirty="0" smtClean="0"/>
              <a:t>These are VERY difficult to find; </a:t>
            </a:r>
            <a:br>
              <a:rPr lang="en-US" dirty="0" smtClean="0"/>
            </a:br>
            <a:r>
              <a:rPr lang="en-US" dirty="0" smtClean="0"/>
              <a:t>be careful! (You’ll learn how to debug these in lab)</a:t>
            </a:r>
            <a:endParaRPr lang="en-US" dirty="0"/>
          </a:p>
        </p:txBody>
      </p:sp>
      <p:sp>
        <p:nvSpPr>
          <p:cNvPr id="4" name="Date Placeholder 3"/>
          <p:cNvSpPr>
            <a:spLocks noGrp="1"/>
          </p:cNvSpPr>
          <p:nvPr>
            <p:ph type="dt" sz="half" idx="10"/>
          </p:nvPr>
        </p:nvSpPr>
        <p:spPr/>
        <p:txBody>
          <a:bodyPr/>
          <a:lstStyle/>
          <a:p>
            <a:fld id="{F08DD296-46C9-B046-ADE6-95C6D991A627}" type="datetime1">
              <a:rPr lang="en-US" smtClean="0"/>
              <a:pPr/>
              <a:t>9/5/13</a:t>
            </a:fld>
            <a:endParaRPr lang="en-US"/>
          </a:p>
        </p:txBody>
      </p:sp>
      <p:sp>
        <p:nvSpPr>
          <p:cNvPr id="6" name="Footer Placeholder 5"/>
          <p:cNvSpPr>
            <a:spLocks noGrp="1"/>
          </p:cNvSpPr>
          <p:nvPr>
            <p:ph type="ftr" sz="quarter" idx="11"/>
          </p:nvPr>
        </p:nvSpPr>
        <p:spPr/>
        <p:txBody>
          <a:bodyPr/>
          <a:lstStyle/>
          <a:p>
            <a:r>
              <a:rPr lang="en-US" dirty="0" smtClean="0"/>
              <a:t>Fall 2013 -- Lecture #5</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66</a:t>
            </a:fld>
            <a:endParaRPr lang="en-US"/>
          </a:p>
        </p:txBody>
      </p:sp>
    </p:spTree>
    <p:extLst>
      <p:ext uri="{BB962C8B-B14F-4D97-AF65-F5344CB8AC3E}">
        <p14:creationId xmlns:p14="http://schemas.microsoft.com/office/powerpoint/2010/main" val="1498074071"/>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Array Summary</a:t>
            </a:r>
            <a:endParaRPr lang="en-US" dirty="0"/>
          </a:p>
        </p:txBody>
      </p:sp>
      <p:sp>
        <p:nvSpPr>
          <p:cNvPr id="11267" name="Rectangle 3"/>
          <p:cNvSpPr>
            <a:spLocks noGrp="1" noChangeArrowheads="1"/>
          </p:cNvSpPr>
          <p:nvPr>
            <p:ph type="body" idx="1"/>
          </p:nvPr>
        </p:nvSpPr>
        <p:spPr>
          <a:xfrm>
            <a:off x="330200" y="1600200"/>
            <a:ext cx="8623300" cy="4525963"/>
          </a:xfrm>
        </p:spPr>
        <p:txBody>
          <a:bodyPr>
            <a:normAutofit fontScale="92500"/>
          </a:bodyPr>
          <a:lstStyle/>
          <a:p>
            <a:r>
              <a:rPr lang="en-US" dirty="0"/>
              <a:t>Array indexing is syntactic sugar for pointers</a:t>
            </a:r>
          </a:p>
          <a:p>
            <a:r>
              <a:rPr lang="en-US" sz="3000" b="1" dirty="0" err="1">
                <a:latin typeface="Courier New"/>
                <a:cs typeface="Courier New"/>
              </a:rPr>
              <a:t>a[i</a:t>
            </a:r>
            <a:r>
              <a:rPr lang="en-US" sz="3000" b="1" dirty="0">
                <a:latin typeface="Courier New"/>
                <a:cs typeface="Courier New"/>
              </a:rPr>
              <a:t>]</a:t>
            </a:r>
            <a:r>
              <a:rPr lang="en-US" dirty="0"/>
              <a:t> is treated as</a:t>
            </a:r>
            <a:r>
              <a:rPr lang="en-US" dirty="0">
                <a:latin typeface="Comic Sans MS" charset="0"/>
              </a:rPr>
              <a:t> </a:t>
            </a:r>
            <a:r>
              <a:rPr lang="en-US" sz="3000" b="1" dirty="0">
                <a:latin typeface="Courier New"/>
                <a:cs typeface="Courier New"/>
              </a:rPr>
              <a:t>*(</a:t>
            </a:r>
            <a:r>
              <a:rPr lang="en-US" sz="3000" b="1" dirty="0" err="1">
                <a:latin typeface="Courier New"/>
                <a:cs typeface="Courier New"/>
              </a:rPr>
              <a:t>a+i</a:t>
            </a:r>
            <a:r>
              <a:rPr lang="en-US" sz="3000" b="1" dirty="0">
                <a:latin typeface="Courier New"/>
                <a:cs typeface="Courier New"/>
              </a:rPr>
              <a:t>)</a:t>
            </a:r>
            <a:endParaRPr lang="en-US" sz="3000" b="1" dirty="0" smtClean="0">
              <a:latin typeface="Courier New"/>
              <a:cs typeface="Courier New"/>
            </a:endParaRPr>
          </a:p>
          <a:p>
            <a:r>
              <a:rPr lang="en-US" dirty="0" smtClean="0"/>
              <a:t>E.g., three equivalent ways to </a:t>
            </a:r>
            <a:r>
              <a:rPr lang="en-US" dirty="0"/>
              <a:t>zero</a:t>
            </a:r>
            <a:r>
              <a:rPr lang="en-US" dirty="0" smtClean="0"/>
              <a:t> an </a:t>
            </a:r>
            <a:r>
              <a:rPr lang="en-US" dirty="0"/>
              <a:t>array:</a:t>
            </a:r>
          </a:p>
          <a:p>
            <a:pPr lvl="1"/>
            <a:r>
              <a:rPr lang="en-US" sz="3000" b="1" dirty="0">
                <a:latin typeface="Courier New"/>
                <a:cs typeface="Courier New"/>
              </a:rPr>
              <a:t>for (</a:t>
            </a:r>
            <a:r>
              <a:rPr lang="en-US" sz="3000" b="1" dirty="0" err="1" smtClean="0">
                <a:latin typeface="Courier New"/>
                <a:cs typeface="Courier New"/>
              </a:rPr>
              <a:t>i</a:t>
            </a:r>
            <a:r>
              <a:rPr lang="en-US" sz="3000" b="1" dirty="0" smtClean="0">
                <a:latin typeface="Courier New"/>
                <a:cs typeface="Courier New"/>
              </a:rPr>
              <a:t>=0</a:t>
            </a:r>
            <a:r>
              <a:rPr lang="en-US" sz="3000" b="1" dirty="0">
                <a:latin typeface="Courier New"/>
                <a:cs typeface="Courier New"/>
              </a:rPr>
              <a:t>; </a:t>
            </a:r>
            <a:r>
              <a:rPr lang="en-US" sz="3000" b="1" dirty="0" err="1">
                <a:latin typeface="Courier New"/>
                <a:cs typeface="Courier New"/>
              </a:rPr>
              <a:t>i</a:t>
            </a:r>
            <a:r>
              <a:rPr lang="en-US" sz="3000" b="1" dirty="0">
                <a:latin typeface="Courier New"/>
                <a:cs typeface="Courier New"/>
              </a:rPr>
              <a:t> &lt; size; </a:t>
            </a:r>
            <a:r>
              <a:rPr lang="en-US" sz="3000" b="1" dirty="0" err="1">
                <a:latin typeface="Courier New"/>
                <a:cs typeface="Courier New"/>
              </a:rPr>
              <a:t>i</a:t>
            </a:r>
            <a:r>
              <a:rPr lang="en-US" sz="3000" b="1" dirty="0">
                <a:latin typeface="Courier New"/>
                <a:cs typeface="Courier New"/>
              </a:rPr>
              <a:t>++) </a:t>
            </a:r>
            <a:r>
              <a:rPr lang="en-US" sz="3000" b="1" dirty="0" err="1">
                <a:latin typeface="Courier New"/>
                <a:cs typeface="Courier New"/>
              </a:rPr>
              <a:t>a[i</a:t>
            </a:r>
            <a:r>
              <a:rPr lang="en-US" sz="3000" b="1" dirty="0">
                <a:latin typeface="Courier New"/>
                <a:cs typeface="Courier New"/>
              </a:rPr>
              <a:t>] = 0;</a:t>
            </a:r>
          </a:p>
          <a:p>
            <a:pPr lvl="1"/>
            <a:r>
              <a:rPr lang="en-US" sz="3000" b="1" dirty="0">
                <a:latin typeface="Courier New"/>
                <a:cs typeface="Courier New"/>
              </a:rPr>
              <a:t>for (</a:t>
            </a:r>
            <a:r>
              <a:rPr lang="en-US" sz="3000" b="1" dirty="0" err="1" smtClean="0">
                <a:latin typeface="Courier New"/>
                <a:cs typeface="Courier New"/>
              </a:rPr>
              <a:t>i</a:t>
            </a:r>
            <a:r>
              <a:rPr lang="en-US" sz="3000" b="1" dirty="0" smtClean="0">
                <a:latin typeface="Courier New"/>
                <a:cs typeface="Courier New"/>
              </a:rPr>
              <a:t>=0</a:t>
            </a:r>
            <a:r>
              <a:rPr lang="en-US" sz="3000" b="1" dirty="0">
                <a:latin typeface="Courier New"/>
                <a:cs typeface="Courier New"/>
              </a:rPr>
              <a:t>; </a:t>
            </a:r>
            <a:r>
              <a:rPr lang="en-US" sz="3000" b="1" dirty="0" err="1">
                <a:latin typeface="Courier New"/>
                <a:cs typeface="Courier New"/>
              </a:rPr>
              <a:t>i</a:t>
            </a:r>
            <a:r>
              <a:rPr lang="en-US" sz="3000" b="1" dirty="0">
                <a:latin typeface="Courier New"/>
                <a:cs typeface="Courier New"/>
              </a:rPr>
              <a:t> &lt; size; </a:t>
            </a:r>
            <a:r>
              <a:rPr lang="en-US" sz="3000" b="1" dirty="0" err="1">
                <a:latin typeface="Courier New"/>
                <a:cs typeface="Courier New"/>
              </a:rPr>
              <a:t>i</a:t>
            </a:r>
            <a:r>
              <a:rPr lang="en-US" sz="3000" b="1" dirty="0">
                <a:latin typeface="Courier New"/>
                <a:cs typeface="Courier New"/>
              </a:rPr>
              <a:t>++) *(</a:t>
            </a:r>
            <a:r>
              <a:rPr lang="en-US" sz="3000" b="1" dirty="0" err="1">
                <a:latin typeface="Courier New"/>
                <a:cs typeface="Courier New"/>
              </a:rPr>
              <a:t>a+i</a:t>
            </a:r>
            <a:r>
              <a:rPr lang="en-US" sz="3000" b="1" dirty="0">
                <a:latin typeface="Courier New"/>
                <a:cs typeface="Courier New"/>
              </a:rPr>
              <a:t>) = 0;</a:t>
            </a:r>
          </a:p>
          <a:p>
            <a:pPr lvl="1"/>
            <a:r>
              <a:rPr lang="en-US" sz="3000" b="1" dirty="0">
                <a:latin typeface="Courier New"/>
                <a:cs typeface="Courier New"/>
              </a:rPr>
              <a:t>for (</a:t>
            </a:r>
            <a:r>
              <a:rPr lang="en-US" sz="3000" b="1" dirty="0" err="1" smtClean="0">
                <a:latin typeface="Courier New"/>
                <a:cs typeface="Courier New"/>
              </a:rPr>
              <a:t>p</a:t>
            </a:r>
            <a:r>
              <a:rPr lang="en-US" sz="3000" b="1" dirty="0" smtClean="0">
                <a:latin typeface="Courier New"/>
                <a:cs typeface="Courier New"/>
              </a:rPr>
              <a:t>=a</a:t>
            </a:r>
            <a:r>
              <a:rPr lang="en-US" sz="3000" b="1" dirty="0">
                <a:latin typeface="Courier New"/>
                <a:cs typeface="Courier New"/>
              </a:rPr>
              <a:t>;</a:t>
            </a:r>
            <a:r>
              <a:rPr lang="en-US" sz="3000" b="1" dirty="0" smtClean="0">
                <a:latin typeface="Courier New"/>
                <a:cs typeface="Courier New"/>
              </a:rPr>
              <a:t> </a:t>
            </a:r>
            <a:r>
              <a:rPr lang="en-US" sz="3000" b="1" dirty="0" err="1" smtClean="0">
                <a:latin typeface="Courier New"/>
                <a:cs typeface="Courier New"/>
              </a:rPr>
              <a:t>p</a:t>
            </a:r>
            <a:r>
              <a:rPr lang="en-US" sz="3000" b="1" dirty="0" smtClean="0">
                <a:latin typeface="Courier New"/>
                <a:cs typeface="Courier New"/>
              </a:rPr>
              <a:t> </a:t>
            </a:r>
            <a:r>
              <a:rPr lang="en-US" sz="3000" b="1" dirty="0">
                <a:latin typeface="Courier New"/>
                <a:cs typeface="Courier New"/>
              </a:rPr>
              <a:t>&lt; </a:t>
            </a:r>
            <a:r>
              <a:rPr lang="en-US" sz="3000" b="1" dirty="0" err="1">
                <a:latin typeface="Courier New"/>
                <a:cs typeface="Courier New"/>
              </a:rPr>
              <a:t>a+size</a:t>
            </a:r>
            <a:r>
              <a:rPr lang="en-US" sz="3000" b="1" dirty="0">
                <a:latin typeface="Courier New"/>
                <a:cs typeface="Courier New"/>
              </a:rPr>
              <a:t>; </a:t>
            </a:r>
            <a:r>
              <a:rPr lang="en-US" sz="3000" b="1" dirty="0" err="1">
                <a:latin typeface="Courier New"/>
                <a:cs typeface="Courier New"/>
              </a:rPr>
              <a:t>p</a:t>
            </a:r>
            <a:r>
              <a:rPr lang="en-US" sz="3000" b="1" dirty="0">
                <a:latin typeface="Courier New"/>
                <a:cs typeface="Courier New"/>
              </a:rPr>
              <a:t>++) *</a:t>
            </a:r>
            <a:r>
              <a:rPr lang="en-US" sz="3000" b="1" dirty="0" err="1">
                <a:latin typeface="Courier New"/>
                <a:cs typeface="Courier New"/>
              </a:rPr>
              <a:t>p</a:t>
            </a:r>
            <a:r>
              <a:rPr lang="en-US" sz="3000" b="1" dirty="0">
                <a:latin typeface="Courier New"/>
                <a:cs typeface="Courier New"/>
              </a:rPr>
              <a:t> = 0;</a:t>
            </a:r>
            <a:r>
              <a:rPr lang="en-US" dirty="0">
                <a:latin typeface="Comic Sans MS" charset="0"/>
              </a:rPr>
              <a:t/>
            </a:r>
            <a:br>
              <a:rPr lang="en-US" dirty="0">
                <a:latin typeface="Comic Sans MS" charset="0"/>
              </a:rPr>
            </a:br>
            <a:endParaRPr lang="en-US" dirty="0" smtClean="0">
              <a:latin typeface="Comic Sans MS" charset="0"/>
            </a:endParaRPr>
          </a:p>
          <a:p>
            <a:pPr>
              <a:buNone/>
            </a:pPr>
            <a:endParaRPr lang="en-US" dirty="0">
              <a:latin typeface="Comic Sans MS" charset="0"/>
            </a:endParaRPr>
          </a:p>
        </p:txBody>
      </p:sp>
      <p:sp>
        <p:nvSpPr>
          <p:cNvPr id="4" name="Date Placeholder 3"/>
          <p:cNvSpPr>
            <a:spLocks noGrp="1"/>
          </p:cNvSpPr>
          <p:nvPr>
            <p:ph type="dt" sz="half" idx="10"/>
          </p:nvPr>
        </p:nvSpPr>
        <p:spPr/>
        <p:txBody>
          <a:bodyPr/>
          <a:lstStyle/>
          <a:p>
            <a:fld id="{19BF2C5F-601C-0942-895B-E50917B223F6}" type="datetime1">
              <a:rPr lang="en-US" smtClean="0"/>
              <a:pPr/>
              <a:t>9/5/13</a:t>
            </a:fld>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67</a:t>
            </a:fld>
            <a:endParaRPr lang="en-US"/>
          </a:p>
        </p:txBody>
      </p:sp>
      <p:sp>
        <p:nvSpPr>
          <p:cNvPr id="6" name="Footer Placeholder 5"/>
          <p:cNvSpPr>
            <a:spLocks noGrp="1"/>
          </p:cNvSpPr>
          <p:nvPr>
            <p:ph type="ftr" sz="quarter" idx="11"/>
          </p:nvPr>
        </p:nvSpPr>
        <p:spPr/>
        <p:txBody>
          <a:bodyPr/>
          <a:lstStyle/>
          <a:p>
            <a:r>
              <a:rPr lang="en-US" dirty="0" smtClean="0"/>
              <a:t>Fall 2013 -- Lecture #5</a:t>
            </a:r>
            <a:endParaRPr lang="en-US" dirty="0"/>
          </a:p>
        </p:txBody>
      </p:sp>
      <p:grpSp>
        <p:nvGrpSpPr>
          <p:cNvPr id="10" name="Group 9"/>
          <p:cNvGrpSpPr/>
          <p:nvPr/>
        </p:nvGrpSpPr>
        <p:grpSpPr>
          <a:xfrm>
            <a:off x="609600" y="4800600"/>
            <a:ext cx="7924800" cy="1059597"/>
            <a:chOff x="609600" y="4800600"/>
            <a:chExt cx="7924800" cy="1059597"/>
          </a:xfrm>
        </p:grpSpPr>
        <p:cxnSp>
          <p:nvCxnSpPr>
            <p:cNvPr id="8" name="Straight Arrow Connector 7"/>
            <p:cNvCxnSpPr/>
            <p:nvPr/>
          </p:nvCxnSpPr>
          <p:spPr>
            <a:xfrm flipV="1">
              <a:off x="5105400" y="4800600"/>
              <a:ext cx="685800" cy="381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09600" y="5029200"/>
              <a:ext cx="7924800" cy="830997"/>
            </a:xfrm>
            <a:prstGeom prst="rect">
              <a:avLst/>
            </a:prstGeom>
            <a:noFill/>
          </p:spPr>
          <p:txBody>
            <a:bodyPr wrap="square" rtlCol="0">
              <a:spAutoFit/>
            </a:bodyPr>
            <a:lstStyle/>
            <a:p>
              <a:r>
                <a:rPr lang="en-US" sz="2400" i="1" dirty="0" smtClean="0"/>
                <a:t>Incrementing a pointer makes it point to the next variable in memory (type of pointer says how big each variable is)</a:t>
              </a:r>
              <a:endParaRPr lang="en-US" sz="2400" i="1" dirty="0"/>
            </a:p>
          </p:txBody>
        </p:sp>
      </p:grpSp>
    </p:spTree>
    <p:extLst>
      <p:ext uri="{BB962C8B-B14F-4D97-AF65-F5344CB8AC3E}">
        <p14:creationId xmlns:p14="http://schemas.microsoft.com/office/powerpoint/2010/main" val="409516931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600" y="3240088"/>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408000"/>
                </a:solidFill>
                <a:latin typeface="+mj-lt"/>
                <a:cs typeface="Courier"/>
              </a:rPr>
              <a:t>No syntax errors; it changes characters in string </a:t>
            </a:r>
            <a:r>
              <a:rPr lang="en-US" sz="2800" dirty="0" err="1" smtClean="0">
                <a:solidFill>
                  <a:srgbClr val="408000"/>
                </a:solidFill>
                <a:latin typeface="Courier"/>
                <a:cs typeface="Courier"/>
              </a:rPr>
              <a:t>t</a:t>
            </a:r>
            <a:r>
              <a:rPr lang="en-US" sz="2800" dirty="0" smtClean="0">
                <a:solidFill>
                  <a:srgbClr val="408000"/>
                </a:solidFill>
                <a:latin typeface="+mj-lt"/>
                <a:cs typeface="Courier"/>
              </a:rPr>
              <a:t> to next character in the string </a:t>
            </a:r>
            <a:r>
              <a:rPr lang="en-US" sz="2800" dirty="0" err="1" smtClean="0">
                <a:solidFill>
                  <a:srgbClr val="408000"/>
                </a:solidFill>
                <a:latin typeface="Courier"/>
                <a:cs typeface="Courier"/>
              </a:rPr>
              <a:t>s</a:t>
            </a:r>
            <a:r>
              <a:rPr lang="en-US" sz="2800" dirty="0" smtClean="0">
                <a:solidFill>
                  <a:srgbClr val="408000"/>
                </a:solidFill>
                <a:latin typeface="+mj-lt"/>
                <a:cs typeface="Courier"/>
              </a:rPr>
              <a:t> </a:t>
            </a:r>
          </a:p>
        </p:txBody>
      </p:sp>
      <p:sp>
        <p:nvSpPr>
          <p:cNvPr id="53251" name="TextBox 4"/>
          <p:cNvSpPr txBox="1">
            <a:spLocks noChangeArrowheads="1"/>
          </p:cNvSpPr>
          <p:nvPr/>
        </p:nvSpPr>
        <p:spPr bwMode="auto">
          <a:xfrm>
            <a:off x="1371600" y="4154488"/>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FF66A0"/>
                </a:solidFill>
                <a:latin typeface="+mj-lt"/>
                <a:cs typeface="Courier"/>
              </a:rPr>
              <a:t>No syntax errors; it copies a string at address </a:t>
            </a:r>
            <a:r>
              <a:rPr lang="en-US" sz="2800" dirty="0" err="1" smtClean="0">
                <a:solidFill>
                  <a:srgbClr val="FF66A0"/>
                </a:solidFill>
                <a:latin typeface="Courier"/>
                <a:cs typeface="Courier"/>
              </a:rPr>
              <a:t>t</a:t>
            </a:r>
            <a:r>
              <a:rPr lang="en-US" sz="2800" dirty="0" smtClean="0">
                <a:solidFill>
                  <a:srgbClr val="FF66A0"/>
                </a:solidFill>
                <a:latin typeface="+mj-lt"/>
                <a:cs typeface="Courier"/>
              </a:rPr>
              <a:t> to the string at address </a:t>
            </a:r>
            <a:r>
              <a:rPr lang="en-US" sz="2800" dirty="0" err="1" smtClean="0">
                <a:solidFill>
                  <a:srgbClr val="FF66A0"/>
                </a:solidFill>
                <a:latin typeface="Courier"/>
                <a:cs typeface="Courier"/>
              </a:rPr>
              <a:t>s</a:t>
            </a:r>
            <a:endParaRPr lang="en-US" sz="2800" dirty="0" smtClean="0">
              <a:solidFill>
                <a:srgbClr val="FF66A0"/>
              </a:solidFill>
              <a:latin typeface="Courier"/>
              <a:cs typeface="Courier"/>
            </a:endParaRPr>
          </a:p>
        </p:txBody>
      </p:sp>
      <p:sp>
        <p:nvSpPr>
          <p:cNvPr id="53252" name="TextBox 5"/>
          <p:cNvSpPr txBox="1">
            <a:spLocks noChangeArrowheads="1"/>
          </p:cNvSpPr>
          <p:nvPr/>
        </p:nvSpPr>
        <p:spPr bwMode="auto">
          <a:xfrm>
            <a:off x="1371600" y="5068888"/>
            <a:ext cx="6705600" cy="1384995"/>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latin typeface="+mj-lt"/>
                <a:cs typeface="Courier"/>
              </a:rPr>
              <a:t>No syntax errors; it appends the string at address </a:t>
            </a:r>
            <a:r>
              <a:rPr lang="en-US" sz="2800" b="1" dirty="0" err="1" smtClean="0">
                <a:ln>
                  <a:solidFill>
                    <a:schemeClr val="tx1"/>
                  </a:solidFill>
                </a:ln>
                <a:solidFill>
                  <a:srgbClr val="FFE860"/>
                </a:solidFill>
                <a:latin typeface="Courier"/>
                <a:cs typeface="Courier"/>
              </a:rPr>
              <a:t>t</a:t>
            </a:r>
            <a:r>
              <a:rPr lang="en-US" sz="2800" b="1" dirty="0" smtClean="0">
                <a:ln>
                  <a:solidFill>
                    <a:schemeClr val="tx1"/>
                  </a:solidFill>
                </a:ln>
                <a:solidFill>
                  <a:srgbClr val="FFE860"/>
                </a:solidFill>
                <a:latin typeface="+mj-lt"/>
                <a:cs typeface="Courier"/>
              </a:rPr>
              <a:t> to the end of the string at address </a:t>
            </a:r>
            <a:r>
              <a:rPr lang="en-US" sz="2800" b="1" dirty="0" err="1" smtClean="0">
                <a:ln>
                  <a:solidFill>
                    <a:schemeClr val="tx1"/>
                  </a:solidFill>
                </a:ln>
                <a:solidFill>
                  <a:srgbClr val="FFE860"/>
                </a:solidFill>
                <a:latin typeface="Courier"/>
                <a:cs typeface="Courier"/>
              </a:rPr>
              <a:t>s</a:t>
            </a:r>
            <a:endParaRPr lang="en-US" sz="2800" b="1" dirty="0" smtClean="0">
              <a:ln>
                <a:solidFill>
                  <a:schemeClr val="tx1"/>
                </a:solidFill>
              </a:ln>
              <a:solidFill>
                <a:srgbClr val="FFE860"/>
              </a:solidFill>
              <a:latin typeface="Courier"/>
              <a:cs typeface="Courier"/>
            </a:endParaRPr>
          </a:p>
        </p:txBody>
      </p:sp>
      <p:grpSp>
        <p:nvGrpSpPr>
          <p:cNvPr id="2" name="Group 10"/>
          <p:cNvGrpSpPr>
            <a:grpSpLocks/>
          </p:cNvGrpSpPr>
          <p:nvPr/>
        </p:nvGrpSpPr>
        <p:grpSpPr bwMode="auto">
          <a:xfrm>
            <a:off x="960438" y="2325688"/>
            <a:ext cx="7116762" cy="523220"/>
            <a:chOff x="960651" y="1743728"/>
            <a:chExt cx="7116549" cy="392422"/>
          </a:xfrm>
        </p:grpSpPr>
        <p:sp>
          <p:nvSpPr>
            <p:cNvPr id="53259" name="TextBox 2"/>
            <p:cNvSpPr txBox="1">
              <a:spLocks noChangeArrowheads="1"/>
            </p:cNvSpPr>
            <p:nvPr/>
          </p:nvSpPr>
          <p:spPr bwMode="auto">
            <a:xfrm>
              <a:off x="1371600" y="1743728"/>
              <a:ext cx="6705600" cy="392422"/>
            </a:xfrm>
            <a:prstGeom prst="rect">
              <a:avLst/>
            </a:prstGeom>
            <a:noFill/>
            <a:ln w="9525">
              <a:noFill/>
              <a:miter lim="800000"/>
              <a:headEnd/>
              <a:tailEnd/>
            </a:ln>
          </p:spPr>
          <p:txBody>
            <a:bodyPr>
              <a:prstTxWarp prst="textNoShape">
                <a:avLst/>
              </a:prstTxWarp>
              <a:spAutoFit/>
            </a:bodyPr>
            <a:lstStyle/>
            <a:p>
              <a:r>
                <a:rPr lang="en-US" sz="2800" dirty="0" smtClean="0">
                  <a:solidFill>
                    <a:srgbClr val="FF8000"/>
                  </a:solidFill>
                  <a:latin typeface="+mj-lt"/>
                  <a:cs typeface="Courier"/>
                </a:rPr>
                <a:t>It has syntax errors</a:t>
              </a:r>
              <a:endParaRPr lang="en-US" sz="2800" dirty="0">
                <a:solidFill>
                  <a:srgbClr val="FF8000"/>
                </a:solidFill>
                <a:latin typeface="+mj-lt"/>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dirty="0">
                  <a:latin typeface="ＭＳ ゴシック" pitchFamily="1" charset="-128"/>
                  <a:ea typeface="ＭＳ ゴシック" pitchFamily="1" charset="-128"/>
                  <a:cs typeface="ＭＳ ゴシック" pitchFamily="1" charset="-128"/>
                </a:rPr>
                <a:t>☐</a:t>
              </a:r>
              <a:endParaRPr lang="en-US" dirty="0"/>
            </a:p>
          </p:txBody>
        </p:sp>
      </p:grpSp>
      <p:sp>
        <p:nvSpPr>
          <p:cNvPr id="53254" name="Rectangle 7"/>
          <p:cNvSpPr>
            <a:spLocks noChangeArrowheads="1"/>
          </p:cNvSpPr>
          <p:nvPr/>
        </p:nvSpPr>
        <p:spPr bwMode="auto">
          <a:xfrm>
            <a:off x="960438" y="33432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42576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156200"/>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68</a:t>
            </a:fld>
            <a:endParaRPr lang="en-US" dirty="0" smtClean="0"/>
          </a:p>
        </p:txBody>
      </p:sp>
      <p:sp>
        <p:nvSpPr>
          <p:cNvPr id="53258" name="TextBox 12"/>
          <p:cNvSpPr txBox="1">
            <a:spLocks noChangeArrowheads="1"/>
          </p:cNvSpPr>
          <p:nvPr/>
        </p:nvSpPr>
        <p:spPr bwMode="auto">
          <a:xfrm>
            <a:off x="685800" y="482600"/>
            <a:ext cx="5791200" cy="523220"/>
          </a:xfrm>
          <a:prstGeom prst="rect">
            <a:avLst/>
          </a:prstGeom>
          <a:noFill/>
          <a:ln w="9525">
            <a:noFill/>
            <a:miter lim="800000"/>
            <a:headEnd/>
            <a:tailEnd/>
          </a:ln>
        </p:spPr>
        <p:txBody>
          <a:bodyPr>
            <a:prstTxWarp prst="textNoShape">
              <a:avLst/>
            </a:prstTxWarp>
            <a:spAutoFit/>
          </a:bodyPr>
          <a:lstStyle/>
          <a:p>
            <a:r>
              <a:rPr lang="en-US" sz="2800" dirty="0" smtClean="0">
                <a:solidFill>
                  <a:srgbClr val="000000"/>
                </a:solidFill>
              </a:rPr>
              <a:t>What is TRUE about this function?</a:t>
            </a:r>
            <a:endParaRPr lang="en-US" sz="2800" dirty="0">
              <a:solidFill>
                <a:srgbClr val="000000"/>
              </a:solidFill>
            </a:endParaRPr>
          </a:p>
        </p:txBody>
      </p:sp>
      <p:sp>
        <p:nvSpPr>
          <p:cNvPr id="13" name="TextBox 12"/>
          <p:cNvSpPr txBox="1"/>
          <p:nvPr/>
        </p:nvSpPr>
        <p:spPr>
          <a:xfrm>
            <a:off x="4193959" y="1164690"/>
            <a:ext cx="4950041" cy="2677656"/>
          </a:xfrm>
          <a:prstGeom prst="rect">
            <a:avLst/>
          </a:prstGeom>
          <a:noFill/>
        </p:spPr>
        <p:txBody>
          <a:bodyPr wrap="square" rtlCol="0">
            <a:spAutoFit/>
          </a:bodyPr>
          <a:lstStyle/>
          <a:p>
            <a:r>
              <a:rPr lang="en-US" sz="2400" dirty="0" smtClean="0">
                <a:latin typeface="Courier New"/>
                <a:cs typeface="Courier New"/>
              </a:rPr>
              <a:t>void </a:t>
            </a:r>
            <a:r>
              <a:rPr lang="en-US" sz="2400" dirty="0" err="1" smtClean="0">
                <a:latin typeface="Courier New"/>
                <a:cs typeface="Courier New"/>
              </a:rPr>
              <a:t>foo(char</a:t>
            </a:r>
            <a:r>
              <a:rPr lang="en-US" sz="2400" dirty="0" smtClean="0">
                <a:latin typeface="Courier New"/>
                <a:cs typeface="Courier New"/>
              </a:rPr>
              <a:t> *</a:t>
            </a:r>
            <a:r>
              <a:rPr lang="en-US" sz="2400" dirty="0" err="1" smtClean="0">
                <a:latin typeface="Courier New"/>
                <a:cs typeface="Courier New"/>
              </a:rPr>
              <a:t>s</a:t>
            </a:r>
            <a:r>
              <a:rPr lang="en-US" sz="2400" dirty="0" smtClean="0">
                <a:latin typeface="Courier New"/>
                <a:cs typeface="Courier New"/>
              </a:rPr>
              <a:t>, char *</a:t>
            </a:r>
            <a:r>
              <a:rPr lang="en-US" sz="2400" dirty="0" err="1" smtClean="0">
                <a:latin typeface="Courier New"/>
                <a:cs typeface="Courier New"/>
              </a:rPr>
              <a:t>t</a:t>
            </a:r>
            <a:r>
              <a:rPr lang="en-US" sz="2400" dirty="0" smtClean="0">
                <a:latin typeface="Courier New"/>
                <a:cs typeface="Courier New"/>
              </a:rPr>
              <a:t>) </a:t>
            </a:r>
            <a:br>
              <a:rPr lang="en-US" sz="2400" dirty="0" smtClean="0">
                <a:latin typeface="Courier New"/>
                <a:cs typeface="Courier New"/>
              </a:rPr>
            </a:br>
            <a:r>
              <a:rPr lang="en-US" sz="2400" dirty="0" smtClean="0">
                <a:latin typeface="Courier New"/>
                <a:cs typeface="Courier New"/>
              </a:rPr>
              <a:t>{ while (*</a:t>
            </a:r>
            <a:r>
              <a:rPr lang="en-US" sz="2400" dirty="0" err="1" smtClean="0">
                <a:latin typeface="Courier New"/>
                <a:cs typeface="Courier New"/>
              </a:rPr>
              <a:t>s</a:t>
            </a:r>
            <a:r>
              <a:rPr lang="en-US" sz="2400" dirty="0" smtClean="0">
                <a:latin typeface="Courier New"/>
                <a:cs typeface="Courier New"/>
              </a:rPr>
              <a:t>)</a:t>
            </a:r>
          </a:p>
          <a:p>
            <a:r>
              <a:rPr lang="en-US" sz="2400" dirty="0" smtClean="0">
                <a:latin typeface="Courier New"/>
                <a:cs typeface="Courier New"/>
              </a:rPr>
              <a:t>		</a:t>
            </a:r>
            <a:r>
              <a:rPr lang="en-US" sz="2400" dirty="0" err="1" smtClean="0">
                <a:latin typeface="Courier New"/>
                <a:cs typeface="Courier New"/>
              </a:rPr>
              <a:t>s</a:t>
            </a:r>
            <a:r>
              <a:rPr lang="en-US" sz="2400" dirty="0" smtClean="0">
                <a:latin typeface="Courier New"/>
                <a:cs typeface="Courier New"/>
              </a:rPr>
              <a:t>++;</a:t>
            </a:r>
          </a:p>
          <a:p>
            <a:r>
              <a:rPr lang="en-US" sz="2400" dirty="0" smtClean="0">
                <a:latin typeface="Courier New"/>
                <a:cs typeface="Courier New"/>
              </a:rPr>
              <a:t>  while (*</a:t>
            </a:r>
            <a:r>
              <a:rPr lang="en-US" sz="2400" dirty="0" err="1" smtClean="0">
                <a:latin typeface="Courier New"/>
                <a:cs typeface="Courier New"/>
              </a:rPr>
              <a:t>s</a:t>
            </a:r>
            <a:r>
              <a:rPr lang="en-US" sz="2400" dirty="0" smtClean="0">
                <a:latin typeface="Courier New"/>
                <a:cs typeface="Courier New"/>
              </a:rPr>
              <a:t>++ = *</a:t>
            </a:r>
            <a:r>
              <a:rPr lang="en-US" sz="2400" dirty="0" err="1" smtClean="0">
                <a:latin typeface="Courier New"/>
                <a:cs typeface="Courier New"/>
              </a:rPr>
              <a:t>t</a:t>
            </a:r>
            <a:r>
              <a:rPr lang="en-US" sz="2400" dirty="0" smtClean="0">
                <a:latin typeface="Courier New"/>
                <a:cs typeface="Courier New"/>
              </a:rPr>
              <a:t>++)</a:t>
            </a:r>
          </a:p>
          <a:p>
            <a:r>
              <a:rPr lang="en-US" sz="2400" dirty="0" smtClean="0">
                <a:latin typeface="Courier New"/>
                <a:cs typeface="Courier New"/>
              </a:rPr>
              <a:t>		;	</a:t>
            </a:r>
            <a:br>
              <a:rPr lang="en-US" sz="2400" dirty="0" smtClean="0">
                <a:latin typeface="Courier New"/>
                <a:cs typeface="Courier New"/>
              </a:rPr>
            </a:br>
            <a:r>
              <a:rPr lang="en-US" sz="2400" dirty="0" smtClean="0">
                <a:latin typeface="Courier New"/>
                <a:cs typeface="Courier New"/>
              </a:rPr>
              <a:t>}</a:t>
            </a:r>
            <a:br>
              <a:rPr lang="en-US" sz="2400" dirty="0" smtClean="0">
                <a:latin typeface="Courier New"/>
                <a:cs typeface="Courier New"/>
              </a:rPr>
            </a:br>
            <a:endParaRPr lang="en-US" sz="2400" dirty="0"/>
          </a:p>
        </p:txBody>
      </p:sp>
      <p:sp>
        <p:nvSpPr>
          <p:cNvPr id="14" name="Date Placeholder 3"/>
          <p:cNvSpPr txBox="1">
            <a:spLocks/>
          </p:cNvSpPr>
          <p:nvPr/>
        </p:nvSpPr>
        <p:spPr>
          <a:xfrm>
            <a:off x="457200" y="642147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E88B8913-1146-9443-A88E-30EBF793BCD9}" type="datetime1">
              <a:rPr lang="en-US" smtClean="0"/>
              <a:pPr algn="l"/>
              <a:t>9/5/13</a:t>
            </a:fld>
            <a:endParaRPr lang="en-US" dirty="0"/>
          </a:p>
        </p:txBody>
      </p:sp>
      <p:sp>
        <p:nvSpPr>
          <p:cNvPr id="15" name="Footer Placeholder 4"/>
          <p:cNvSpPr txBox="1">
            <a:spLocks/>
          </p:cNvSpPr>
          <p:nvPr/>
        </p:nvSpPr>
        <p:spPr>
          <a:xfrm>
            <a:off x="3124200" y="6421470"/>
            <a:ext cx="2895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sv-SE" sz="1200" dirty="0" smtClean="0">
                <a:solidFill>
                  <a:schemeClr val="bg1">
                    <a:lumMod val="50000"/>
                  </a:schemeClr>
                </a:solidFill>
              </a:rPr>
              <a:t>Fall 2013</a:t>
            </a:r>
            <a:r>
              <a:rPr lang="en-US" sz="1200" dirty="0" smtClean="0">
                <a:solidFill>
                  <a:schemeClr val="bg1">
                    <a:lumMod val="50000"/>
                  </a:schemeClr>
                </a:solidFill>
              </a:rPr>
              <a:t> -- Lecture #3</a:t>
            </a:r>
            <a:endParaRPr lang="en-US" sz="1200" dirty="0">
              <a:solidFill>
                <a:schemeClr val="bg1">
                  <a:lumMod val="50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600" y="3240088"/>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408000"/>
                </a:solidFill>
              </a:rPr>
              <a:t>As Java was derived from C, it has the same control flow constructs</a:t>
            </a:r>
          </a:p>
        </p:txBody>
      </p:sp>
      <p:sp>
        <p:nvSpPr>
          <p:cNvPr id="53251" name="TextBox 4"/>
          <p:cNvSpPr txBox="1">
            <a:spLocks noChangeArrowheads="1"/>
          </p:cNvSpPr>
          <p:nvPr/>
        </p:nvSpPr>
        <p:spPr bwMode="auto">
          <a:xfrm>
            <a:off x="1371600" y="4154488"/>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FF66A0"/>
                </a:solidFill>
              </a:rPr>
              <a:t>Like Java, in C you can check the length of an array ( </a:t>
            </a:r>
            <a:r>
              <a:rPr lang="en-US" sz="2800" dirty="0" err="1" smtClean="0">
                <a:solidFill>
                  <a:srgbClr val="FF66A0"/>
                </a:solidFill>
                <a:latin typeface="Courier"/>
                <a:cs typeface="Courier"/>
              </a:rPr>
              <a:t>a.length</a:t>
            </a:r>
            <a:r>
              <a:rPr lang="en-US" sz="2800" dirty="0" smtClean="0">
                <a:solidFill>
                  <a:srgbClr val="FF66A0"/>
                </a:solidFill>
              </a:rPr>
              <a:t> gives no. elements in </a:t>
            </a:r>
            <a:r>
              <a:rPr lang="en-US" sz="2800" dirty="0" smtClean="0">
                <a:solidFill>
                  <a:srgbClr val="FF66A0"/>
                </a:solidFill>
                <a:latin typeface="Courier"/>
                <a:cs typeface="Courier"/>
              </a:rPr>
              <a:t>a</a:t>
            </a:r>
            <a:r>
              <a:rPr lang="en-US" sz="2800" dirty="0" smtClean="0">
                <a:solidFill>
                  <a:srgbClr val="FF66A0"/>
                </a:solidFill>
              </a:rPr>
              <a:t>)</a:t>
            </a:r>
            <a:endParaRPr lang="en-US" sz="2800" dirty="0">
              <a:solidFill>
                <a:srgbClr val="FF66A0"/>
              </a:solidFill>
              <a:latin typeface="Symbol" pitchFamily="1" charset="2"/>
            </a:endParaRPr>
          </a:p>
        </p:txBody>
      </p:sp>
      <p:sp>
        <p:nvSpPr>
          <p:cNvPr id="53252" name="TextBox 5"/>
          <p:cNvSpPr txBox="1">
            <a:spLocks noChangeArrowheads="1"/>
          </p:cNvSpPr>
          <p:nvPr/>
        </p:nvSpPr>
        <p:spPr bwMode="auto">
          <a:xfrm>
            <a:off x="1371600" y="5068888"/>
            <a:ext cx="6705600" cy="1384995"/>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rPr>
              <a:t>C has pointers but Java does not allow you to manipulate pointers or memory addresses of any kind </a:t>
            </a:r>
          </a:p>
        </p:txBody>
      </p:sp>
      <p:grpSp>
        <p:nvGrpSpPr>
          <p:cNvPr id="2" name="Group 10"/>
          <p:cNvGrpSpPr>
            <a:grpSpLocks/>
          </p:cNvGrpSpPr>
          <p:nvPr/>
        </p:nvGrpSpPr>
        <p:grpSpPr bwMode="auto">
          <a:xfrm>
            <a:off x="960438" y="2325688"/>
            <a:ext cx="7116762" cy="954107"/>
            <a:chOff x="960651" y="1743728"/>
            <a:chExt cx="7116549" cy="715593"/>
          </a:xfrm>
        </p:grpSpPr>
        <p:sp>
          <p:nvSpPr>
            <p:cNvPr id="53259" name="TextBox 2"/>
            <p:cNvSpPr txBox="1">
              <a:spLocks noChangeArrowheads="1"/>
            </p:cNvSpPr>
            <p:nvPr/>
          </p:nvSpPr>
          <p:spPr bwMode="auto">
            <a:xfrm>
              <a:off x="1371600" y="1743728"/>
              <a:ext cx="6705600" cy="715593"/>
            </a:xfrm>
            <a:prstGeom prst="rect">
              <a:avLst/>
            </a:prstGeom>
            <a:noFill/>
            <a:ln w="9525">
              <a:noFill/>
              <a:miter lim="800000"/>
              <a:headEnd/>
              <a:tailEnd/>
            </a:ln>
          </p:spPr>
          <p:txBody>
            <a:bodyPr>
              <a:prstTxWarp prst="textNoShape">
                <a:avLst/>
              </a:prstTxWarp>
              <a:spAutoFit/>
            </a:bodyPr>
            <a:lstStyle/>
            <a:p>
              <a:r>
                <a:rPr lang="en-US" sz="2800" dirty="0" smtClean="0">
                  <a:solidFill>
                    <a:srgbClr val="FF8000"/>
                  </a:solidFill>
                </a:rPr>
                <a:t>Arrays in C are just pointers to the 0-th element</a:t>
              </a:r>
              <a:endParaRPr lang="en-US" sz="2800" dirty="0">
                <a:solidFill>
                  <a:srgbClr val="FF8000"/>
                </a:solidFill>
                <a:latin typeface="Symbol" pitchFamily="1" charset="2"/>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grpSp>
      <p:sp>
        <p:nvSpPr>
          <p:cNvPr id="53254" name="Rectangle 7"/>
          <p:cNvSpPr>
            <a:spLocks noChangeArrowheads="1"/>
          </p:cNvSpPr>
          <p:nvPr/>
        </p:nvSpPr>
        <p:spPr bwMode="auto">
          <a:xfrm>
            <a:off x="960438" y="33432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42576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156200"/>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69</a:t>
            </a:fld>
            <a:endParaRPr lang="en-US" dirty="0" smtClean="0"/>
          </a:p>
        </p:txBody>
      </p:sp>
      <p:sp>
        <p:nvSpPr>
          <p:cNvPr id="53258" name="TextBox 12"/>
          <p:cNvSpPr txBox="1">
            <a:spLocks noChangeArrowheads="1"/>
          </p:cNvSpPr>
          <p:nvPr/>
        </p:nvSpPr>
        <p:spPr bwMode="auto">
          <a:xfrm>
            <a:off x="685800" y="482600"/>
            <a:ext cx="5791200" cy="954107"/>
          </a:xfrm>
          <a:prstGeom prst="rect">
            <a:avLst/>
          </a:prstGeom>
          <a:noFill/>
          <a:ln w="9525">
            <a:noFill/>
            <a:miter lim="800000"/>
            <a:headEnd/>
            <a:tailEnd/>
          </a:ln>
        </p:spPr>
        <p:txBody>
          <a:bodyPr>
            <a:prstTxWarp prst="textNoShape">
              <a:avLst/>
            </a:prstTxWarp>
            <a:spAutoFit/>
          </a:bodyPr>
          <a:lstStyle/>
          <a:p>
            <a:r>
              <a:rPr lang="en-US" sz="2800" dirty="0">
                <a:solidFill>
                  <a:srgbClr val="000000"/>
                </a:solidFill>
              </a:rPr>
              <a:t>Question: Which </a:t>
            </a:r>
            <a:r>
              <a:rPr lang="en-US" sz="2800" dirty="0" smtClean="0">
                <a:solidFill>
                  <a:srgbClr val="000000"/>
                </a:solidFill>
              </a:rPr>
              <a:t>statement is FALSE regarding C and Java?</a:t>
            </a:r>
            <a:endParaRPr lang="en-US" sz="2800"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4" y="274638"/>
            <a:ext cx="8686800" cy="1143000"/>
          </a:xfrm>
        </p:spPr>
        <p:txBody>
          <a:bodyPr>
            <a:normAutofit/>
          </a:bodyPr>
          <a:lstStyle/>
          <a:p>
            <a:r>
              <a:rPr lang="en-US" dirty="0" smtClean="0"/>
              <a:t>August 2013 AWS Instances &amp; Prices</a:t>
            </a:r>
            <a:endParaRPr lang="en-US" dirty="0"/>
          </a:p>
        </p:txBody>
      </p:sp>
      <p:sp>
        <p:nvSpPr>
          <p:cNvPr id="3" name="Content Placeholder 2"/>
          <p:cNvSpPr>
            <a:spLocks noGrp="1"/>
          </p:cNvSpPr>
          <p:nvPr>
            <p:ph idx="1"/>
          </p:nvPr>
        </p:nvSpPr>
        <p:spPr>
          <a:xfrm>
            <a:off x="254000" y="4948232"/>
            <a:ext cx="8889999" cy="1608143"/>
          </a:xfrm>
        </p:spPr>
        <p:txBody>
          <a:bodyPr>
            <a:normAutofit fontScale="77500" lnSpcReduction="20000"/>
          </a:bodyPr>
          <a:lstStyle/>
          <a:p>
            <a:r>
              <a:rPr lang="en-US" sz="2800" dirty="0" smtClean="0"/>
              <a:t>Closest computer in WSC example is Standard Extra Large</a:t>
            </a:r>
          </a:p>
          <a:p>
            <a:r>
              <a:rPr lang="en-US" sz="2800" dirty="0" smtClean="0"/>
              <a:t>@$0.11/hr, Amazon EC2 can make money!</a:t>
            </a:r>
          </a:p>
          <a:p>
            <a:pPr lvl="1"/>
            <a:r>
              <a:rPr lang="en-US" sz="2400" dirty="0" smtClean="0"/>
              <a:t>even if used only 50% of time</a:t>
            </a:r>
          </a:p>
          <a:p>
            <a:pPr lvl="1"/>
            <a:r>
              <a:rPr lang="en-US" sz="2400" dirty="0"/>
              <a:t>See </a:t>
            </a:r>
            <a:r>
              <a:rPr lang="en-US" sz="2400" dirty="0">
                <a:hlinkClick r:id="rId2"/>
              </a:rPr>
              <a:t>http://aws.amazon.com/ec2/</a:t>
            </a:r>
            <a:r>
              <a:rPr lang="en-US" sz="2400" dirty="0" smtClean="0">
                <a:hlinkClick r:id="rId2"/>
              </a:rPr>
              <a:t>pricing</a:t>
            </a:r>
            <a:r>
              <a:rPr lang="en-US" sz="2400" dirty="0" smtClean="0"/>
              <a:t> and </a:t>
            </a:r>
            <a:r>
              <a:rPr lang="en-US" sz="2400" dirty="0" smtClean="0">
                <a:hlinkClick r:id="rId3"/>
              </a:rPr>
              <a:t>http</a:t>
            </a:r>
            <a:r>
              <a:rPr lang="en-US" sz="2400" dirty="0">
                <a:hlinkClick r:id="rId3"/>
              </a:rPr>
              <a:t>://docs.aws.amazon.com/AWSEC2/latest/UserGuide/instance-</a:t>
            </a:r>
            <a:r>
              <a:rPr lang="en-US" sz="2400" dirty="0" smtClean="0">
                <a:hlinkClick r:id="rId3"/>
              </a:rPr>
              <a:t>types.html</a:t>
            </a:r>
            <a:r>
              <a:rPr lang="en-US" sz="2400" dirty="0" smtClean="0"/>
              <a:t> </a:t>
            </a:r>
          </a:p>
        </p:txBody>
      </p:sp>
      <p:sp>
        <p:nvSpPr>
          <p:cNvPr id="4" name="Date Placeholder 3"/>
          <p:cNvSpPr>
            <a:spLocks noGrp="1"/>
          </p:cNvSpPr>
          <p:nvPr>
            <p:ph type="dt" sz="half" idx="10"/>
          </p:nvPr>
        </p:nvSpPr>
        <p:spPr/>
        <p:txBody>
          <a:bodyPr/>
          <a:lstStyle/>
          <a:p>
            <a:fld id="{10F740BF-CBBF-8547-8FE2-C367781FC180}" type="datetime1">
              <a:rPr lang="en-US" smtClean="0"/>
              <a:pPr/>
              <a:t>9/5/13</a:t>
            </a:fld>
            <a:endParaRPr lang="en-US" dirty="0"/>
          </a:p>
        </p:txBody>
      </p:sp>
      <p:sp>
        <p:nvSpPr>
          <p:cNvPr id="5" name="Footer Placeholder 4"/>
          <p:cNvSpPr>
            <a:spLocks noGrp="1"/>
          </p:cNvSpPr>
          <p:nvPr>
            <p:ph type="ftr" sz="quarter" idx="11"/>
          </p:nvPr>
        </p:nvSpPr>
        <p:spPr/>
        <p:txBody>
          <a:bodyPr/>
          <a:lstStyle/>
          <a:p>
            <a:r>
              <a:rPr lang="sv-SE" dirty="0" smtClean="0"/>
              <a:t>Fall 2013</a:t>
            </a:r>
            <a:r>
              <a:rPr lang="en-US" dirty="0" smtClean="0"/>
              <a:t> -- Lecture #3</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7</a:t>
            </a:fld>
            <a:endParaRPr lang="en-US" dirty="0"/>
          </a:p>
        </p:txBody>
      </p:sp>
      <p:graphicFrame>
        <p:nvGraphicFramePr>
          <p:cNvPr id="7" name="Content Placeholder 6"/>
          <p:cNvGraphicFramePr>
            <a:graphicFrameLocks/>
          </p:cNvGraphicFramePr>
          <p:nvPr>
            <p:extLst>
              <p:ext uri="{D42A27DB-BD31-4B8C-83A1-F6EECF244321}">
                <p14:modId xmlns:p14="http://schemas.microsoft.com/office/powerpoint/2010/main" val="1008889950"/>
              </p:ext>
            </p:extLst>
          </p:nvPr>
        </p:nvGraphicFramePr>
        <p:xfrm>
          <a:off x="4" y="1473203"/>
          <a:ext cx="9143996" cy="3409835"/>
        </p:xfrm>
        <a:graphic>
          <a:graphicData uri="http://schemas.openxmlformats.org/drawingml/2006/table">
            <a:tbl>
              <a:tblPr/>
              <a:tblGrid>
                <a:gridCol w="3074412"/>
                <a:gridCol w="744832"/>
                <a:gridCol w="649746"/>
                <a:gridCol w="839916"/>
                <a:gridCol w="713136"/>
                <a:gridCol w="839916"/>
                <a:gridCol w="824070"/>
                <a:gridCol w="681442"/>
                <a:gridCol w="776526"/>
              </a:tblGrid>
              <a:tr h="826655">
                <a:tc>
                  <a:txBody>
                    <a:bodyPr/>
                    <a:lstStyle/>
                    <a:p>
                      <a:pPr algn="ctr" fontAlgn="ctr"/>
                      <a:r>
                        <a:rPr lang="en-US" sz="1400" b="0" i="0" u="none" strike="noStrike" dirty="0">
                          <a:latin typeface="Verdana"/>
                        </a:rPr>
                        <a:t>Instance</a:t>
                      </a:r>
                    </a:p>
                  </a:txBody>
                  <a:tcPr marL="12700" marR="12700" marT="127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latin typeface="Verdana"/>
                        </a:rPr>
                        <a:t>Per Hour</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latin typeface="Verdana"/>
                        </a:rPr>
                        <a:t>Ratio to Small</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latin typeface="Verdana"/>
                        </a:rPr>
                        <a:t>Compute Units</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latin typeface="Verdana"/>
                        </a:rPr>
                        <a:t>Virtual Cores</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a:latin typeface="Verdana"/>
                        </a:rPr>
                        <a:t>Compute Unit/ Core</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latin typeface="Verdana"/>
                        </a:rPr>
                        <a:t>Memory (GB)</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latin typeface="Verdana"/>
                        </a:rPr>
                        <a:t>Disk (GB)</a:t>
                      </a:r>
                    </a:p>
                  </a:txBody>
                  <a:tcPr marL="12700" marR="12700" marT="127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0" i="0" u="none" strike="noStrike" dirty="0">
                          <a:latin typeface="Verdana"/>
                        </a:rPr>
                        <a:t>Address</a:t>
                      </a:r>
                    </a:p>
                  </a:txBody>
                  <a:tcPr marL="12700" marR="12700" marT="127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dirty="0">
                          <a:solidFill>
                            <a:srgbClr val="008000"/>
                          </a:solidFill>
                          <a:latin typeface="Verdana"/>
                        </a:rPr>
                        <a:t>Standard Small</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8000"/>
                          </a:solidFill>
                          <a:latin typeface="Verdana"/>
                        </a:rPr>
                        <a:t>$</a:t>
                      </a:r>
                      <a:r>
                        <a:rPr lang="en-US" sz="1600" b="0" i="0" u="none" strike="noStrike" dirty="0" smtClean="0">
                          <a:solidFill>
                            <a:srgbClr val="008000"/>
                          </a:solidFill>
                          <a:latin typeface="Verdana"/>
                        </a:rPr>
                        <a:t>0.065 </a:t>
                      </a:r>
                      <a:endParaRPr lang="en-US" sz="1600" b="0" i="0" u="none" strike="noStrike" dirty="0">
                        <a:solidFill>
                          <a:srgbClr val="008000"/>
                        </a:solidFill>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8000"/>
                          </a:solidFill>
                          <a:latin typeface="Verdana"/>
                        </a:rPr>
                        <a:t>1.0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8000"/>
                          </a:solidFill>
                          <a:latin typeface="Verdana"/>
                        </a:rPr>
                        <a:t>1.0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8000"/>
                          </a:solidFill>
                          <a:latin typeface="Verdana"/>
                        </a:rPr>
                        <a:t>1</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8000"/>
                          </a:solidFill>
                          <a:latin typeface="Verdana"/>
                        </a:rPr>
                        <a:t>1.00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smtClean="0">
                          <a:solidFill>
                            <a:srgbClr val="008000"/>
                          </a:solidFill>
                          <a:latin typeface="Verdana"/>
                        </a:rPr>
                        <a:t>1.7</a:t>
                      </a:r>
                      <a:endParaRPr lang="en-US" sz="1600" b="0" i="0" u="none" strike="noStrike" dirty="0">
                        <a:solidFill>
                          <a:srgbClr val="008000"/>
                        </a:solidFill>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8000"/>
                          </a:solidFill>
                          <a:latin typeface="Verdana"/>
                        </a:rPr>
                        <a:t>160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8000"/>
                          </a:solidFill>
                          <a:latin typeface="Verdana"/>
                        </a:rPr>
                        <a:t>32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a:latin typeface="Verdana"/>
                        </a:rPr>
                        <a:t>Standard Large</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a:t>
                      </a:r>
                      <a:r>
                        <a:rPr lang="en-US" sz="1600" b="0" i="0" u="none" strike="noStrike" dirty="0" smtClean="0">
                          <a:latin typeface="Verdana"/>
                        </a:rPr>
                        <a:t>0.260 </a:t>
                      </a:r>
                      <a:endParaRPr lang="en-US" sz="1600" b="0" i="0" u="none" strike="noStrike" dirty="0">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4.0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4.0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2</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2.00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7.5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smtClean="0">
                          <a:latin typeface="Verdana"/>
                        </a:rPr>
                        <a:t>840</a:t>
                      </a:r>
                      <a:endParaRPr lang="en-US" sz="1600" b="0" i="0" u="none" strike="noStrike" dirty="0">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64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dirty="0">
                          <a:solidFill>
                            <a:srgbClr val="FF0000"/>
                          </a:solidFill>
                          <a:latin typeface="Verdana"/>
                        </a:rPr>
                        <a:t>Standard Extra Large</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FF0000"/>
                          </a:solidFill>
                          <a:latin typeface="Verdana"/>
                        </a:rPr>
                        <a:t>$</a:t>
                      </a:r>
                      <a:r>
                        <a:rPr lang="en-US" sz="1600" b="0" i="0" u="none" strike="noStrike" dirty="0" smtClean="0">
                          <a:solidFill>
                            <a:srgbClr val="FF0000"/>
                          </a:solidFill>
                          <a:latin typeface="Verdana"/>
                        </a:rPr>
                        <a:t>0.520 </a:t>
                      </a:r>
                      <a:endParaRPr lang="en-US" sz="1600" b="0" i="0" u="none" strike="noStrike" dirty="0">
                        <a:solidFill>
                          <a:srgbClr val="FF0000"/>
                        </a:solidFill>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smtClean="0">
                          <a:solidFill>
                            <a:srgbClr val="FF0000"/>
                          </a:solidFill>
                          <a:latin typeface="Verdana"/>
                        </a:rPr>
                        <a:t>8.0</a:t>
                      </a:r>
                      <a:endParaRPr lang="en-US" sz="1800" b="0" i="0" u="none" strike="noStrike" dirty="0">
                        <a:solidFill>
                          <a:srgbClr val="FF0000"/>
                        </a:solidFill>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FF0000"/>
                          </a:solidFill>
                          <a:latin typeface="Verdana"/>
                        </a:rPr>
                        <a:t>8.0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FF0000"/>
                          </a:solidFill>
                          <a:latin typeface="Verdana"/>
                        </a:rPr>
                        <a:t>4</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FF0000"/>
                          </a:solidFill>
                          <a:latin typeface="Verdana"/>
                        </a:rPr>
                        <a:t>2.00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FF0000"/>
                          </a:solidFill>
                          <a:latin typeface="Verdana"/>
                        </a:rPr>
                        <a:t>15.0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smtClean="0">
                          <a:solidFill>
                            <a:srgbClr val="FF0000"/>
                          </a:solidFill>
                          <a:latin typeface="Verdana"/>
                        </a:rPr>
                        <a:t>1680</a:t>
                      </a:r>
                      <a:endParaRPr lang="en-US" sz="1600" b="0" i="0" u="none" strike="noStrike" dirty="0">
                        <a:solidFill>
                          <a:srgbClr val="FF0000"/>
                        </a:solidFill>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FF0000"/>
                          </a:solidFill>
                          <a:latin typeface="Verdana"/>
                        </a:rPr>
                        <a:t>64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a:latin typeface="Verdana"/>
                        </a:rPr>
                        <a:t>High-Memory Extra Large</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a:t>
                      </a:r>
                      <a:r>
                        <a:rPr lang="en-US" sz="1600" b="0" i="0" u="none" strike="noStrike" dirty="0" smtClean="0">
                          <a:latin typeface="Verdana"/>
                        </a:rPr>
                        <a:t>0.460 </a:t>
                      </a:r>
                      <a:endParaRPr lang="en-US" sz="1600" b="0" i="0" u="none" strike="noStrike" dirty="0">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smtClean="0">
                          <a:latin typeface="Verdana"/>
                        </a:rPr>
                        <a:t>7.1</a:t>
                      </a:r>
                      <a:endParaRPr lang="en-US" sz="1800" b="0" i="0" u="none" strike="noStrike" dirty="0">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6.5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2</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3.25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17.1</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420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latin typeface="Verdana"/>
                        </a:rPr>
                        <a:t>64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a:latin typeface="Verdana"/>
                        </a:rPr>
                        <a:t>High-Memory Double Extra Large</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smtClean="0">
                          <a:latin typeface="Verdana"/>
                        </a:rPr>
                        <a:t>$0.920 </a:t>
                      </a:r>
                      <a:endParaRPr lang="en-US" sz="1600" b="0" i="0" u="none" strike="noStrike" dirty="0">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smtClean="0">
                          <a:latin typeface="Verdana"/>
                        </a:rPr>
                        <a:t>14.2</a:t>
                      </a:r>
                      <a:endParaRPr lang="en-US" sz="1800" b="0" i="0" u="none" strike="noStrike" dirty="0">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13.0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4</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3.25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34.2</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850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latin typeface="Verdana"/>
                        </a:rPr>
                        <a:t>64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dirty="0">
                          <a:solidFill>
                            <a:schemeClr val="tx1"/>
                          </a:solidFill>
                          <a:latin typeface="Verdana"/>
                        </a:rPr>
                        <a:t>High-Memory Quadruple Extra Large</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smtClean="0">
                          <a:solidFill>
                            <a:schemeClr val="tx1"/>
                          </a:solidFill>
                          <a:latin typeface="Verdana"/>
                        </a:rPr>
                        <a:t>$1.840 </a:t>
                      </a:r>
                      <a:endParaRPr lang="en-US" sz="1600" b="0" i="0" u="none" strike="noStrike" dirty="0">
                        <a:solidFill>
                          <a:schemeClr val="tx1"/>
                        </a:solidFill>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smtClean="0">
                          <a:solidFill>
                            <a:schemeClr val="tx1"/>
                          </a:solidFill>
                          <a:latin typeface="Verdana"/>
                        </a:rPr>
                        <a:t>28.3</a:t>
                      </a:r>
                      <a:endParaRPr lang="en-US" sz="1800" b="0" i="0" u="none" strike="noStrike" dirty="0">
                        <a:solidFill>
                          <a:schemeClr val="tx1"/>
                        </a:solidFill>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chemeClr val="tx1"/>
                          </a:solidFill>
                          <a:latin typeface="Verdana"/>
                        </a:rPr>
                        <a:t>26.0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chemeClr val="tx1"/>
                          </a:solidFill>
                          <a:latin typeface="Verdana"/>
                        </a:rPr>
                        <a:t>8</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chemeClr val="tx1"/>
                          </a:solidFill>
                          <a:latin typeface="Verdana"/>
                        </a:rPr>
                        <a:t>3.25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chemeClr val="tx1"/>
                          </a:solidFill>
                          <a:latin typeface="Verdana"/>
                        </a:rPr>
                        <a:t>68.4</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chemeClr val="tx1"/>
                          </a:solidFill>
                          <a:latin typeface="Verdana"/>
                        </a:rPr>
                        <a:t>1690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chemeClr val="tx1"/>
                          </a:solidFill>
                          <a:latin typeface="Verdana"/>
                        </a:rPr>
                        <a:t>64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a:latin typeface="Verdana"/>
                        </a:rPr>
                        <a:t>High-CPU Medium</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a:t>
                      </a:r>
                      <a:r>
                        <a:rPr lang="en-US" sz="1600" b="0" i="0" u="none" strike="noStrike" dirty="0" smtClean="0">
                          <a:latin typeface="Verdana"/>
                        </a:rPr>
                        <a:t>0.165 </a:t>
                      </a:r>
                      <a:endParaRPr lang="en-US" sz="1600" b="0" i="0" u="none" strike="noStrike" dirty="0">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smtClean="0">
                          <a:latin typeface="Verdana"/>
                        </a:rPr>
                        <a:t>2.5</a:t>
                      </a:r>
                      <a:endParaRPr lang="en-US" sz="1800" b="0" i="0" u="none" strike="noStrike" dirty="0">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5.0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2</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2.50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1.7</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350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32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dirty="0">
                          <a:latin typeface="Verdana"/>
                        </a:rPr>
                        <a:t>High-CPU Extra Large</a:t>
                      </a: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a:t>
                      </a:r>
                      <a:r>
                        <a:rPr lang="en-US" sz="1600" b="0" i="0" u="none" strike="noStrike" dirty="0" smtClean="0">
                          <a:latin typeface="Verdana"/>
                        </a:rPr>
                        <a:t>0.660 </a:t>
                      </a:r>
                      <a:endParaRPr lang="en-US" sz="1600" b="0" i="0" u="none" strike="noStrike" dirty="0">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smtClean="0">
                          <a:latin typeface="Verdana"/>
                        </a:rPr>
                        <a:t>10.2</a:t>
                      </a:r>
                      <a:endParaRPr lang="en-US" sz="1800" b="0" i="0" u="none" strike="noStrike" dirty="0">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20.0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latin typeface="Verdana"/>
                        </a:rPr>
                        <a:t>8</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latin typeface="Verdana"/>
                        </a:rPr>
                        <a:t>2.50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latin typeface="Verdana"/>
                        </a:rPr>
                        <a:t>7.0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latin typeface="Verdana"/>
                        </a:rPr>
                        <a:t>1690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Verdana"/>
                        </a:rPr>
                        <a:t>64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551">
                <a:tc>
                  <a:txBody>
                    <a:bodyPr/>
                    <a:lstStyle/>
                    <a:p>
                      <a:pPr algn="l" fontAlgn="b"/>
                      <a:r>
                        <a:rPr lang="en-US" sz="1200" b="0" i="0" u="none" strike="noStrike" dirty="0" smtClean="0">
                          <a:solidFill>
                            <a:srgbClr val="000000"/>
                          </a:solidFill>
                          <a:latin typeface="Verdana"/>
                        </a:rPr>
                        <a:t>XXXXXXXXXXXXXXX</a:t>
                      </a:r>
                      <a:endParaRPr lang="en-US" sz="1200" b="0" i="0" u="none" strike="noStrike" dirty="0">
                        <a:solidFill>
                          <a:srgbClr val="000000"/>
                        </a:solidFill>
                        <a:latin typeface="Verdana"/>
                      </a:endParaRPr>
                    </a:p>
                  </a:txBody>
                  <a:tcPr marL="12700" marR="12700" marT="127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smtClean="0">
                          <a:solidFill>
                            <a:srgbClr val="000000"/>
                          </a:solidFill>
                          <a:latin typeface="Verdana"/>
                        </a:rPr>
                        <a:t>$X</a:t>
                      </a:r>
                      <a:endParaRPr lang="en-US" sz="1600" b="0" i="0" u="none" strike="noStrike" dirty="0">
                        <a:solidFill>
                          <a:srgbClr val="000000"/>
                        </a:solidFill>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smtClean="0">
                          <a:solidFill>
                            <a:srgbClr val="000000"/>
                          </a:solidFill>
                          <a:latin typeface="Verdana"/>
                        </a:rPr>
                        <a:t>15.3</a:t>
                      </a:r>
                      <a:endParaRPr lang="en-US" sz="1800" b="0" i="0" u="none" strike="noStrike" dirty="0">
                        <a:solidFill>
                          <a:srgbClr val="000000"/>
                        </a:solidFill>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Verdana"/>
                        </a:rPr>
                        <a:t>33.5</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smtClean="0">
                          <a:solidFill>
                            <a:srgbClr val="000000"/>
                          </a:solidFill>
                          <a:latin typeface="Verdana"/>
                        </a:rPr>
                        <a:t>16</a:t>
                      </a:r>
                      <a:endParaRPr lang="en-US" sz="1800" b="0" i="0" u="none" strike="noStrike" dirty="0">
                        <a:solidFill>
                          <a:srgbClr val="000000"/>
                        </a:solidFill>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smtClean="0">
                          <a:solidFill>
                            <a:srgbClr val="000000"/>
                          </a:solidFill>
                          <a:latin typeface="Verdana"/>
                        </a:rPr>
                        <a:t>2.09</a:t>
                      </a:r>
                      <a:endParaRPr lang="en-US" sz="1800" b="0" i="0" u="none" strike="noStrike" dirty="0">
                        <a:solidFill>
                          <a:srgbClr val="000000"/>
                        </a:solidFill>
                        <a:latin typeface="Verdana"/>
                      </a:endParaRP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Verdana"/>
                        </a:rPr>
                        <a:t>23.0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latin typeface="Verdana"/>
                        </a:rPr>
                        <a:t>1690</a:t>
                      </a:r>
                    </a:p>
                  </a:txBody>
                  <a:tcPr marL="12700" marR="12700" marT="127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Verdana"/>
                        </a:rPr>
                        <a:t>64 bit</a:t>
                      </a:r>
                    </a:p>
                  </a:txBody>
                  <a:tcPr marL="12700" marR="12700" marT="127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Rectangle 7"/>
          <p:cNvSpPr/>
          <p:nvPr/>
        </p:nvSpPr>
        <p:spPr>
          <a:xfrm>
            <a:off x="3026979" y="1443790"/>
            <a:ext cx="869822" cy="3449943"/>
          </a:xfrm>
          <a:prstGeom prst="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036781" y="2869464"/>
            <a:ext cx="835029" cy="295716"/>
          </a:xfrm>
          <a:prstGeom prst="rect">
            <a:avLst/>
          </a:prstGeom>
          <a:solidFill>
            <a:srgbClr val="FF0000">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8868929"/>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a:bodyPr>
          <a:lstStyle/>
          <a:p>
            <a:r>
              <a:rPr lang="en-US" dirty="0" smtClean="0"/>
              <a:t>FYI—Update to ANSI C</a:t>
            </a:r>
            <a:endParaRPr lang="en-US" dirty="0"/>
          </a:p>
        </p:txBody>
      </p:sp>
      <p:sp>
        <p:nvSpPr>
          <p:cNvPr id="21507" name="Rectangle 3"/>
          <p:cNvSpPr>
            <a:spLocks noGrp="1" noChangeArrowheads="1"/>
          </p:cNvSpPr>
          <p:nvPr>
            <p:ph type="body" idx="1"/>
          </p:nvPr>
        </p:nvSpPr>
        <p:spPr/>
        <p:txBody>
          <a:bodyPr>
            <a:normAutofit fontScale="85000" lnSpcReduction="20000"/>
          </a:bodyPr>
          <a:lstStyle/>
          <a:p>
            <a:r>
              <a:rPr lang="en-US" dirty="0" smtClean="0"/>
              <a:t>“C99” or “C9X” standard</a:t>
            </a:r>
          </a:p>
          <a:p>
            <a:pPr lvl="1"/>
            <a:r>
              <a:rPr lang="en-US" dirty="0" err="1" smtClean="0">
                <a:latin typeface="Courier New"/>
                <a:cs typeface="Courier New"/>
              </a:rPr>
              <a:t>gcc</a:t>
            </a:r>
            <a:r>
              <a:rPr lang="en-US" dirty="0" smtClean="0">
                <a:latin typeface="Courier New"/>
                <a:cs typeface="Courier New"/>
              </a:rPr>
              <a:t> -std=c99 </a:t>
            </a:r>
            <a:r>
              <a:rPr lang="en-US" dirty="0" smtClean="0"/>
              <a:t>to compile</a:t>
            </a:r>
          </a:p>
          <a:p>
            <a:r>
              <a:rPr lang="en-US" dirty="0" smtClean="0"/>
              <a:t>References</a:t>
            </a:r>
          </a:p>
          <a:p>
            <a:pPr lvl="1"/>
            <a:r>
              <a:rPr lang="en-US" dirty="0" smtClean="0">
                <a:latin typeface="Courier"/>
                <a:cs typeface="Courier"/>
                <a:hlinkClick r:id="rId3"/>
              </a:rPr>
              <a:t>http://en.wikipedia.org/wiki/C99</a:t>
            </a:r>
            <a:r>
              <a:rPr lang="en-US" dirty="0" smtClean="0">
                <a:latin typeface="Courier"/>
                <a:cs typeface="Courier"/>
              </a:rPr>
              <a:t> </a:t>
            </a:r>
          </a:p>
          <a:p>
            <a:pPr lvl="1"/>
            <a:r>
              <a:rPr lang="en-US" dirty="0" smtClean="0">
                <a:latin typeface="Courier"/>
                <a:cs typeface="Courier"/>
                <a:hlinkClick r:id="rId4"/>
              </a:rPr>
              <a:t>http://home.tiscalinet.ch/t_wolf/tw/c/c9x_changes.html</a:t>
            </a:r>
            <a:r>
              <a:rPr lang="en-US" dirty="0" smtClean="0">
                <a:latin typeface="Courier"/>
                <a:cs typeface="Courier"/>
              </a:rPr>
              <a:t> </a:t>
            </a:r>
          </a:p>
          <a:p>
            <a:r>
              <a:rPr lang="en-US" dirty="0" smtClean="0"/>
              <a:t>Highlights</a:t>
            </a:r>
          </a:p>
          <a:p>
            <a:pPr lvl="1"/>
            <a:r>
              <a:rPr lang="en-US" dirty="0" smtClean="0"/>
              <a:t>Declarations in for loops, like Java</a:t>
            </a:r>
          </a:p>
          <a:p>
            <a:pPr lvl="1"/>
            <a:r>
              <a:rPr lang="en-US" dirty="0" smtClean="0"/>
              <a:t>Java-like // comments (to end of line)</a:t>
            </a:r>
          </a:p>
          <a:p>
            <a:pPr lvl="1"/>
            <a:r>
              <a:rPr lang="en-US" dirty="0" smtClean="0"/>
              <a:t>Variable-length non-global arrays</a:t>
            </a:r>
          </a:p>
          <a:p>
            <a:pPr lvl="1"/>
            <a:r>
              <a:rPr lang="en-US" dirty="0" smtClean="0">
                <a:latin typeface="Courier"/>
                <a:cs typeface="Courier"/>
              </a:rPr>
              <a:t>&lt;</a:t>
            </a:r>
            <a:r>
              <a:rPr lang="en-US" dirty="0" err="1" smtClean="0">
                <a:latin typeface="Courier"/>
                <a:cs typeface="Courier"/>
              </a:rPr>
              <a:t>inttypes.h</a:t>
            </a:r>
            <a:r>
              <a:rPr lang="en-US" dirty="0" smtClean="0">
                <a:latin typeface="Courier New"/>
                <a:cs typeface="Courier New"/>
              </a:rPr>
              <a:t>&gt;:</a:t>
            </a:r>
            <a:r>
              <a:rPr lang="en-US" dirty="0" smtClean="0">
                <a:latin typeface="+mj-lt"/>
                <a:cs typeface="Courier New"/>
              </a:rPr>
              <a:t> </a:t>
            </a:r>
            <a:r>
              <a:rPr lang="en-US" dirty="0" smtClean="0"/>
              <a:t>explicit integer types</a:t>
            </a:r>
          </a:p>
          <a:p>
            <a:pPr lvl="1"/>
            <a:r>
              <a:rPr lang="en-US" dirty="0" smtClean="0">
                <a:latin typeface="Courier"/>
                <a:cs typeface="Courier"/>
              </a:rPr>
              <a:t>&lt;</a:t>
            </a:r>
            <a:r>
              <a:rPr lang="en-US" dirty="0" err="1" smtClean="0">
                <a:latin typeface="Courier"/>
                <a:cs typeface="Courier"/>
              </a:rPr>
              <a:t>stdbool.h</a:t>
            </a:r>
            <a:r>
              <a:rPr lang="en-US" dirty="0" smtClean="0">
                <a:latin typeface="Courier New"/>
                <a:cs typeface="Courier New"/>
              </a:rPr>
              <a:t>&gt;:</a:t>
            </a:r>
            <a:r>
              <a:rPr lang="en-US" dirty="0" smtClean="0">
                <a:latin typeface="+mj-lt"/>
                <a:cs typeface="Courier New"/>
              </a:rPr>
              <a:t> </a:t>
            </a:r>
            <a:r>
              <a:rPr lang="en-US" dirty="0" smtClean="0"/>
              <a:t>for </a:t>
            </a:r>
            <a:r>
              <a:rPr lang="en-US" dirty="0" err="1" smtClean="0"/>
              <a:t>boolean</a:t>
            </a:r>
            <a:r>
              <a:rPr lang="en-US" dirty="0" smtClean="0"/>
              <a:t> logic types and definitions</a:t>
            </a:r>
            <a:endParaRPr lang="en-US" dirty="0"/>
          </a:p>
        </p:txBody>
      </p:sp>
      <p:sp>
        <p:nvSpPr>
          <p:cNvPr id="4" name="Date Placeholder 3"/>
          <p:cNvSpPr>
            <a:spLocks noGrp="1"/>
          </p:cNvSpPr>
          <p:nvPr>
            <p:ph type="dt" sz="half" idx="10"/>
          </p:nvPr>
        </p:nvSpPr>
        <p:spPr/>
        <p:txBody>
          <a:bodyPr/>
          <a:lstStyle/>
          <a:p>
            <a:fld id="{8835CED6-B4E0-9641-8319-D883D125FFE7}" type="datetime1">
              <a:rPr lang="en-US" smtClean="0"/>
              <a:pPr/>
              <a:t>9/5/13</a:t>
            </a:fld>
            <a:endParaRPr lang="en-US"/>
          </a:p>
        </p:txBody>
      </p:sp>
      <p:sp>
        <p:nvSpPr>
          <p:cNvPr id="6" name="Footer Placeholder 5"/>
          <p:cNvSpPr>
            <a:spLocks noGrp="1"/>
          </p:cNvSpPr>
          <p:nvPr>
            <p:ph type="ftr" sz="quarter" idx="11"/>
          </p:nvPr>
        </p:nvSpPr>
        <p:spPr/>
        <p:txBody>
          <a:bodyPr/>
          <a:lstStyle/>
          <a:p>
            <a:r>
              <a:rPr lang="sv-SE" dirty="0" smtClean="0"/>
              <a:t>Fall 2013</a:t>
            </a:r>
            <a:r>
              <a:rPr lang="en-US" dirty="0" smtClean="0"/>
              <a:t> -- Lecture #3</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70</a:t>
            </a:fld>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smtClean="0"/>
              <a:t>And In Conclusion, …</a:t>
            </a:r>
            <a:endParaRPr lang="en-US" dirty="0"/>
          </a:p>
        </p:txBody>
      </p:sp>
      <p:sp>
        <p:nvSpPr>
          <p:cNvPr id="54275" name="Rectangle 3"/>
          <p:cNvSpPr>
            <a:spLocks noGrp="1" noChangeArrowheads="1"/>
          </p:cNvSpPr>
          <p:nvPr>
            <p:ph type="body" idx="1"/>
          </p:nvPr>
        </p:nvSpPr>
        <p:spPr/>
        <p:txBody>
          <a:bodyPr>
            <a:normAutofit fontScale="77500" lnSpcReduction="20000"/>
          </a:bodyPr>
          <a:lstStyle/>
          <a:p>
            <a:r>
              <a:rPr lang="en-US" dirty="0" smtClean="0"/>
              <a:t>All data is in memory</a:t>
            </a:r>
          </a:p>
          <a:p>
            <a:pPr lvl="1"/>
            <a:r>
              <a:rPr lang="en-US" dirty="0" smtClean="0"/>
              <a:t>Each memory location has an address to use to refer to it and a value stored in it</a:t>
            </a:r>
          </a:p>
          <a:p>
            <a:r>
              <a:rPr lang="en-US" dirty="0" smtClean="0"/>
              <a:t>Pointer is a C version (abstraction) of a data address</a:t>
            </a:r>
          </a:p>
          <a:p>
            <a:pPr lvl="1"/>
            <a:r>
              <a:rPr lang="en-US" dirty="0" smtClean="0">
                <a:latin typeface="Courier New"/>
                <a:cs typeface="Courier New"/>
              </a:rPr>
              <a:t>*</a:t>
            </a:r>
            <a:r>
              <a:rPr lang="en-US" dirty="0" smtClean="0"/>
              <a:t>  “follows” a pointer to its value</a:t>
            </a:r>
          </a:p>
          <a:p>
            <a:pPr lvl="1"/>
            <a:r>
              <a:rPr lang="en-US" smtClean="0">
                <a:latin typeface="Courier New"/>
                <a:cs typeface="Courier New"/>
              </a:rPr>
              <a:t>&amp;</a:t>
            </a:r>
            <a:r>
              <a:rPr lang="en-US" smtClean="0"/>
              <a:t>  gets </a:t>
            </a:r>
            <a:r>
              <a:rPr lang="en-US" dirty="0" smtClean="0"/>
              <a:t>the address of a value</a:t>
            </a:r>
          </a:p>
          <a:p>
            <a:pPr lvl="1"/>
            <a:r>
              <a:rPr lang="en-US" dirty="0" smtClean="0"/>
              <a:t>Arrays and strings are implemented as variations on pointers</a:t>
            </a:r>
          </a:p>
          <a:p>
            <a:r>
              <a:rPr lang="en-US" dirty="0" smtClean="0"/>
              <a:t>C is an efficient language, but leaves safety to the programmer</a:t>
            </a:r>
          </a:p>
          <a:p>
            <a:pPr lvl="1"/>
            <a:r>
              <a:rPr lang="en-US" dirty="0" smtClean="0"/>
              <a:t>Array bounds not checked</a:t>
            </a:r>
          </a:p>
          <a:p>
            <a:pPr lvl="1"/>
            <a:r>
              <a:rPr lang="en-US" dirty="0" smtClean="0"/>
              <a:t>Variables not automatically initialized</a:t>
            </a:r>
          </a:p>
          <a:p>
            <a:pPr lvl="1"/>
            <a:r>
              <a:rPr lang="en-US" dirty="0" smtClean="0"/>
              <a:t>Use pointers with care: they are a common source of bugs in programs</a:t>
            </a:r>
          </a:p>
          <a:p>
            <a:endParaRPr lang="en-US" dirty="0"/>
          </a:p>
        </p:txBody>
      </p:sp>
      <p:sp>
        <p:nvSpPr>
          <p:cNvPr id="4" name="Date Placeholder 3"/>
          <p:cNvSpPr>
            <a:spLocks noGrp="1"/>
          </p:cNvSpPr>
          <p:nvPr>
            <p:ph type="dt" sz="half" idx="10"/>
          </p:nvPr>
        </p:nvSpPr>
        <p:spPr/>
        <p:txBody>
          <a:bodyPr/>
          <a:lstStyle/>
          <a:p>
            <a:fld id="{E9727131-4913-1B49-B3D9-DDB3ED42BBD5}" type="datetime1">
              <a:rPr lang="en-US" smtClean="0"/>
              <a:pPr/>
              <a:t>9/5/13</a:t>
            </a:fld>
            <a:endParaRPr lang="en-US"/>
          </a:p>
        </p:txBody>
      </p:sp>
      <p:sp>
        <p:nvSpPr>
          <p:cNvPr id="6" name="Footer Placeholder 5"/>
          <p:cNvSpPr>
            <a:spLocks noGrp="1"/>
          </p:cNvSpPr>
          <p:nvPr>
            <p:ph type="ftr" sz="quarter" idx="11"/>
          </p:nvPr>
        </p:nvSpPr>
        <p:spPr/>
        <p:txBody>
          <a:bodyPr/>
          <a:lstStyle/>
          <a:p>
            <a:r>
              <a:rPr lang="sv-SE" dirty="0" smtClean="0"/>
              <a:t>Fall 2013</a:t>
            </a:r>
            <a:r>
              <a:rPr lang="en-US" dirty="0" smtClean="0"/>
              <a:t> -- Lecture #3</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71</a:t>
            </a:fld>
            <a:endParaRPr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600" y="3240088"/>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408000"/>
                </a:solidFill>
              </a:rPr>
              <a:t>The dominant operational monthly cost is</a:t>
            </a:r>
            <a:br>
              <a:rPr lang="en-US" sz="2800" dirty="0" smtClean="0">
                <a:solidFill>
                  <a:srgbClr val="408000"/>
                </a:solidFill>
              </a:rPr>
            </a:br>
            <a:r>
              <a:rPr lang="en-US" sz="2800" dirty="0" smtClean="0">
                <a:solidFill>
                  <a:srgbClr val="408000"/>
                </a:solidFill>
              </a:rPr>
              <a:t>the electric bill.</a:t>
            </a:r>
          </a:p>
        </p:txBody>
      </p:sp>
      <p:sp>
        <p:nvSpPr>
          <p:cNvPr id="53251" name="TextBox 4"/>
          <p:cNvSpPr txBox="1">
            <a:spLocks noChangeArrowheads="1"/>
          </p:cNvSpPr>
          <p:nvPr/>
        </p:nvSpPr>
        <p:spPr bwMode="auto">
          <a:xfrm>
            <a:off x="1371600" y="4154488"/>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FF66A0"/>
                </a:solidFill>
              </a:rPr>
              <a:t>The dominant operational monthly cost is</a:t>
            </a:r>
            <a:br>
              <a:rPr lang="en-US" sz="2800" dirty="0" smtClean="0">
                <a:solidFill>
                  <a:srgbClr val="FF66A0"/>
                </a:solidFill>
              </a:rPr>
            </a:br>
            <a:r>
              <a:rPr lang="en-US" sz="2800" dirty="0" smtClean="0">
                <a:solidFill>
                  <a:srgbClr val="FF66A0"/>
                </a:solidFill>
              </a:rPr>
              <a:t>facility replacement.</a:t>
            </a:r>
          </a:p>
        </p:txBody>
      </p:sp>
      <p:grpSp>
        <p:nvGrpSpPr>
          <p:cNvPr id="2" name="Group 10"/>
          <p:cNvGrpSpPr>
            <a:grpSpLocks/>
          </p:cNvGrpSpPr>
          <p:nvPr/>
        </p:nvGrpSpPr>
        <p:grpSpPr bwMode="auto">
          <a:xfrm>
            <a:off x="960438" y="2325689"/>
            <a:ext cx="7116762" cy="954107"/>
            <a:chOff x="960651" y="1743729"/>
            <a:chExt cx="7116549" cy="715593"/>
          </a:xfrm>
        </p:grpSpPr>
        <p:sp>
          <p:nvSpPr>
            <p:cNvPr id="53259" name="TextBox 2"/>
            <p:cNvSpPr txBox="1">
              <a:spLocks noChangeArrowheads="1"/>
            </p:cNvSpPr>
            <p:nvPr/>
          </p:nvSpPr>
          <p:spPr bwMode="auto">
            <a:xfrm>
              <a:off x="1371600" y="1743729"/>
              <a:ext cx="6705600" cy="715593"/>
            </a:xfrm>
            <a:prstGeom prst="rect">
              <a:avLst/>
            </a:prstGeom>
            <a:noFill/>
            <a:ln w="9525">
              <a:noFill/>
              <a:miter lim="800000"/>
              <a:headEnd/>
              <a:tailEnd/>
            </a:ln>
          </p:spPr>
          <p:txBody>
            <a:bodyPr>
              <a:prstTxWarp prst="textNoShape">
                <a:avLst/>
              </a:prstTxWarp>
              <a:spAutoFit/>
            </a:bodyPr>
            <a:lstStyle/>
            <a:p>
              <a:r>
                <a:rPr lang="en-US" sz="2800" dirty="0" smtClean="0">
                  <a:solidFill>
                    <a:srgbClr val="FF8000"/>
                  </a:solidFill>
                </a:rPr>
                <a:t>The dominant operational monthly cost is server replacement.</a:t>
              </a: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grpSp>
      <p:sp>
        <p:nvSpPr>
          <p:cNvPr id="53254" name="Rectangle 7"/>
          <p:cNvSpPr>
            <a:spLocks noChangeArrowheads="1"/>
          </p:cNvSpPr>
          <p:nvPr/>
        </p:nvSpPr>
        <p:spPr bwMode="auto">
          <a:xfrm>
            <a:off x="960438" y="33432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42576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156200"/>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8</a:t>
            </a:fld>
            <a:endParaRPr lang="en-US" dirty="0" smtClean="0"/>
          </a:p>
        </p:txBody>
      </p:sp>
      <p:sp>
        <p:nvSpPr>
          <p:cNvPr id="53258" name="TextBox 12"/>
          <p:cNvSpPr txBox="1">
            <a:spLocks noChangeArrowheads="1"/>
          </p:cNvSpPr>
          <p:nvPr/>
        </p:nvSpPr>
        <p:spPr bwMode="auto">
          <a:xfrm>
            <a:off x="685799" y="482600"/>
            <a:ext cx="6087534" cy="954107"/>
          </a:xfrm>
          <a:prstGeom prst="rect">
            <a:avLst/>
          </a:prstGeom>
          <a:noFill/>
          <a:ln w="9525">
            <a:noFill/>
            <a:miter lim="800000"/>
            <a:headEnd/>
            <a:tailEnd/>
          </a:ln>
        </p:spPr>
        <p:txBody>
          <a:bodyPr wrap="square">
            <a:prstTxWarp prst="textNoShape">
              <a:avLst/>
            </a:prstTxWarp>
            <a:spAutoFit/>
          </a:bodyPr>
          <a:lstStyle/>
          <a:p>
            <a:r>
              <a:rPr lang="en-US" sz="2800" dirty="0" smtClean="0">
                <a:solidFill>
                  <a:srgbClr val="000000"/>
                </a:solidFill>
              </a:rPr>
              <a:t>Which statement is TRUE about</a:t>
            </a:r>
            <a:br>
              <a:rPr lang="en-US" sz="2800" dirty="0" smtClean="0">
                <a:solidFill>
                  <a:srgbClr val="000000"/>
                </a:solidFill>
              </a:rPr>
            </a:br>
            <a:r>
              <a:rPr lang="en-US" sz="2800" dirty="0" smtClean="0">
                <a:solidFill>
                  <a:srgbClr val="000000"/>
                </a:solidFill>
              </a:rPr>
              <a:t>Warehouse Scale Computer economics?</a:t>
            </a:r>
          </a:p>
        </p:txBody>
      </p:sp>
      <p:sp>
        <p:nvSpPr>
          <p:cNvPr id="12" name="TextBox 4"/>
          <p:cNvSpPr txBox="1">
            <a:spLocks noChangeArrowheads="1"/>
          </p:cNvSpPr>
          <p:nvPr/>
        </p:nvSpPr>
        <p:spPr bwMode="auto">
          <a:xfrm>
            <a:off x="1405870" y="5119140"/>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FFFF00"/>
                </a:solidFill>
                <a:effectLst>
                  <a:outerShdw blurRad="50800" dist="38100" dir="2700000" algn="tl" rotWithShape="0">
                    <a:srgbClr val="000000">
                      <a:alpha val="43000"/>
                    </a:srgbClr>
                  </a:outerShdw>
                </a:effectLst>
              </a:rPr>
              <a:t>The dominant operational monthly cost is</a:t>
            </a:r>
            <a:br>
              <a:rPr lang="en-US" sz="2800" dirty="0" smtClean="0">
                <a:solidFill>
                  <a:srgbClr val="FFFF00"/>
                </a:solidFill>
                <a:effectLst>
                  <a:outerShdw blurRad="50800" dist="38100" dir="2700000" algn="tl" rotWithShape="0">
                    <a:srgbClr val="000000">
                      <a:alpha val="43000"/>
                    </a:srgbClr>
                  </a:outerShdw>
                </a:effectLst>
              </a:rPr>
            </a:br>
            <a:r>
              <a:rPr lang="en-US" sz="2800" dirty="0" smtClean="0">
                <a:solidFill>
                  <a:srgbClr val="FFFF00"/>
                </a:solidFill>
                <a:effectLst>
                  <a:outerShdw blurRad="50800" dist="38100" dir="2700000" algn="tl" rotWithShape="0">
                    <a:srgbClr val="000000">
                      <a:alpha val="43000"/>
                    </a:srgbClr>
                  </a:outerShdw>
                </a:effectLst>
              </a:rPr>
              <a:t>operator salaries.</a:t>
            </a:r>
          </a:p>
        </p:txBody>
      </p:sp>
      <p:sp>
        <p:nvSpPr>
          <p:cNvPr id="13" name="Date Placeholder 3"/>
          <p:cNvSpPr txBox="1">
            <a:spLocks/>
          </p:cNvSpPr>
          <p:nvPr/>
        </p:nvSpPr>
        <p:spPr>
          <a:xfrm>
            <a:off x="457200" y="642147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E88B8913-1146-9443-A88E-30EBF793BCD9}" type="datetime1">
              <a:rPr lang="en-US" smtClean="0"/>
              <a:pPr algn="l"/>
              <a:t>9/5/13</a:t>
            </a:fld>
            <a:endParaRPr lang="en-US" dirty="0"/>
          </a:p>
        </p:txBody>
      </p:sp>
      <p:sp>
        <p:nvSpPr>
          <p:cNvPr id="14" name="Footer Placeholder 4"/>
          <p:cNvSpPr txBox="1">
            <a:spLocks/>
          </p:cNvSpPr>
          <p:nvPr/>
        </p:nvSpPr>
        <p:spPr>
          <a:xfrm>
            <a:off x="3124200" y="6421470"/>
            <a:ext cx="2895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sv-SE" sz="1200" dirty="0" smtClean="0">
                <a:solidFill>
                  <a:schemeClr val="bg1">
                    <a:lumMod val="50000"/>
                  </a:schemeClr>
                </a:solidFill>
              </a:rPr>
              <a:t>Fall 2013</a:t>
            </a:r>
            <a:r>
              <a:rPr lang="en-US" sz="1200" dirty="0" smtClean="0">
                <a:solidFill>
                  <a:schemeClr val="bg1">
                    <a:lumMod val="50000"/>
                  </a:schemeClr>
                </a:solidFill>
              </a:rPr>
              <a:t> -- Lecture #3</a:t>
            </a:r>
            <a:endParaRPr lang="en-US" sz="1200" dirty="0">
              <a:solidFill>
                <a:schemeClr val="bg1">
                  <a:lumMod val="50000"/>
                </a:schemeClr>
              </a:solidFill>
            </a:endParaRPr>
          </a:p>
        </p:txBody>
      </p:sp>
    </p:spTree>
    <p:extLst>
      <p:ext uri="{BB962C8B-B14F-4D97-AF65-F5344CB8AC3E}">
        <p14:creationId xmlns:p14="http://schemas.microsoft.com/office/powerpoint/2010/main" val="11451705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3"/>
          <p:cNvSpPr txBox="1">
            <a:spLocks noChangeArrowheads="1"/>
          </p:cNvSpPr>
          <p:nvPr/>
        </p:nvSpPr>
        <p:spPr bwMode="auto">
          <a:xfrm>
            <a:off x="1371600" y="3240088"/>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408000"/>
                </a:solidFill>
              </a:rPr>
              <a:t>The dominant operational monthly cost is</a:t>
            </a:r>
            <a:br>
              <a:rPr lang="en-US" sz="2800" dirty="0" smtClean="0">
                <a:solidFill>
                  <a:srgbClr val="408000"/>
                </a:solidFill>
              </a:rPr>
            </a:br>
            <a:r>
              <a:rPr lang="en-US" sz="2800" dirty="0" smtClean="0">
                <a:solidFill>
                  <a:srgbClr val="408000"/>
                </a:solidFill>
              </a:rPr>
              <a:t>the electric bill.</a:t>
            </a:r>
          </a:p>
        </p:txBody>
      </p:sp>
      <p:sp>
        <p:nvSpPr>
          <p:cNvPr id="53251" name="TextBox 4"/>
          <p:cNvSpPr txBox="1">
            <a:spLocks noChangeArrowheads="1"/>
          </p:cNvSpPr>
          <p:nvPr/>
        </p:nvSpPr>
        <p:spPr bwMode="auto">
          <a:xfrm>
            <a:off x="1371600" y="4154488"/>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FF66A0"/>
                </a:solidFill>
              </a:rPr>
              <a:t>The dominant operational monthly cost is</a:t>
            </a:r>
            <a:br>
              <a:rPr lang="en-US" sz="2800" dirty="0" smtClean="0">
                <a:solidFill>
                  <a:srgbClr val="FF66A0"/>
                </a:solidFill>
              </a:rPr>
            </a:br>
            <a:r>
              <a:rPr lang="en-US" sz="2800" dirty="0" smtClean="0">
                <a:solidFill>
                  <a:srgbClr val="FF66A0"/>
                </a:solidFill>
              </a:rPr>
              <a:t>facility replacement.</a:t>
            </a:r>
          </a:p>
        </p:txBody>
      </p:sp>
      <p:grpSp>
        <p:nvGrpSpPr>
          <p:cNvPr id="2" name="Group 10"/>
          <p:cNvGrpSpPr>
            <a:grpSpLocks/>
          </p:cNvGrpSpPr>
          <p:nvPr/>
        </p:nvGrpSpPr>
        <p:grpSpPr bwMode="auto">
          <a:xfrm>
            <a:off x="960438" y="2325689"/>
            <a:ext cx="7116762" cy="954107"/>
            <a:chOff x="960651" y="1743729"/>
            <a:chExt cx="7116549" cy="715593"/>
          </a:xfrm>
        </p:grpSpPr>
        <p:sp>
          <p:nvSpPr>
            <p:cNvPr id="53259" name="TextBox 2"/>
            <p:cNvSpPr txBox="1">
              <a:spLocks noChangeArrowheads="1"/>
            </p:cNvSpPr>
            <p:nvPr/>
          </p:nvSpPr>
          <p:spPr bwMode="auto">
            <a:xfrm>
              <a:off x="1371600" y="1743729"/>
              <a:ext cx="6705600" cy="715593"/>
            </a:xfrm>
            <a:prstGeom prst="rect">
              <a:avLst/>
            </a:prstGeom>
            <a:noFill/>
            <a:ln w="9525">
              <a:noFill/>
              <a:miter lim="800000"/>
              <a:headEnd/>
              <a:tailEnd/>
            </a:ln>
          </p:spPr>
          <p:txBody>
            <a:bodyPr>
              <a:prstTxWarp prst="textNoShape">
                <a:avLst/>
              </a:prstTxWarp>
              <a:spAutoFit/>
            </a:bodyPr>
            <a:lstStyle/>
            <a:p>
              <a:r>
                <a:rPr lang="en-US" sz="2800" dirty="0" smtClean="0">
                  <a:solidFill>
                    <a:srgbClr val="FF8000"/>
                  </a:solidFill>
                </a:rPr>
                <a:t>The dominant operational monthly cost is server replacement.</a:t>
              </a: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grpSp>
      <p:sp>
        <p:nvSpPr>
          <p:cNvPr id="53254" name="Rectangle 7"/>
          <p:cNvSpPr>
            <a:spLocks noChangeArrowheads="1"/>
          </p:cNvSpPr>
          <p:nvPr/>
        </p:nvSpPr>
        <p:spPr bwMode="auto">
          <a:xfrm>
            <a:off x="960438" y="33432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5" name="Rectangle 8"/>
          <p:cNvSpPr>
            <a:spLocks noChangeArrowheads="1"/>
          </p:cNvSpPr>
          <p:nvPr/>
        </p:nvSpPr>
        <p:spPr bwMode="auto">
          <a:xfrm>
            <a:off x="960438" y="4257675"/>
            <a:ext cx="415925" cy="369888"/>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6" name="Rectangle 9"/>
          <p:cNvSpPr>
            <a:spLocks noChangeArrowheads="1"/>
          </p:cNvSpPr>
          <p:nvPr/>
        </p:nvSpPr>
        <p:spPr bwMode="auto">
          <a:xfrm>
            <a:off x="947738" y="5156200"/>
            <a:ext cx="415925" cy="368300"/>
          </a:xfrm>
          <a:prstGeom prst="rect">
            <a:avLst/>
          </a:prstGeom>
          <a:noFill/>
          <a:ln w="9525">
            <a:noFill/>
            <a:miter lim="800000"/>
            <a:headEnd/>
            <a:tailEnd/>
          </a:ln>
        </p:spPr>
        <p:txBody>
          <a:bodyPr wrap="none">
            <a:prstTxWarp prst="textNoShape">
              <a:avLst/>
            </a:prstTxWarp>
            <a:spAutoFit/>
          </a:bodyPr>
          <a:lstStyle/>
          <a:p>
            <a:r>
              <a:rPr lang="en-US">
                <a:latin typeface="ＭＳ ゴシック" pitchFamily="1" charset="-128"/>
                <a:ea typeface="ＭＳ ゴシック" pitchFamily="1" charset="-128"/>
                <a:cs typeface="ＭＳ ゴシック" pitchFamily="1" charset="-128"/>
              </a:rPr>
              <a:t>☐</a:t>
            </a:r>
            <a:endParaRPr lang="en-US"/>
          </a:p>
        </p:txBody>
      </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9</a:t>
            </a:fld>
            <a:endParaRPr lang="en-US" dirty="0" smtClean="0"/>
          </a:p>
        </p:txBody>
      </p:sp>
      <p:sp>
        <p:nvSpPr>
          <p:cNvPr id="53258" name="TextBox 12"/>
          <p:cNvSpPr txBox="1">
            <a:spLocks noChangeArrowheads="1"/>
          </p:cNvSpPr>
          <p:nvPr/>
        </p:nvSpPr>
        <p:spPr bwMode="auto">
          <a:xfrm>
            <a:off x="685799" y="482600"/>
            <a:ext cx="6087534" cy="954107"/>
          </a:xfrm>
          <a:prstGeom prst="rect">
            <a:avLst/>
          </a:prstGeom>
          <a:noFill/>
          <a:ln w="9525">
            <a:noFill/>
            <a:miter lim="800000"/>
            <a:headEnd/>
            <a:tailEnd/>
          </a:ln>
        </p:spPr>
        <p:txBody>
          <a:bodyPr wrap="square">
            <a:prstTxWarp prst="textNoShape">
              <a:avLst/>
            </a:prstTxWarp>
            <a:spAutoFit/>
          </a:bodyPr>
          <a:lstStyle/>
          <a:p>
            <a:r>
              <a:rPr lang="en-US" sz="2800" dirty="0" smtClean="0">
                <a:solidFill>
                  <a:srgbClr val="000000"/>
                </a:solidFill>
              </a:rPr>
              <a:t>Which statement is TRUE about</a:t>
            </a:r>
            <a:br>
              <a:rPr lang="en-US" sz="2800" dirty="0" smtClean="0">
                <a:solidFill>
                  <a:srgbClr val="000000"/>
                </a:solidFill>
              </a:rPr>
            </a:br>
            <a:r>
              <a:rPr lang="en-US" sz="2800" dirty="0" smtClean="0">
                <a:solidFill>
                  <a:srgbClr val="000000"/>
                </a:solidFill>
              </a:rPr>
              <a:t>Warehouse Scale Computer economics?</a:t>
            </a:r>
          </a:p>
        </p:txBody>
      </p:sp>
      <p:sp>
        <p:nvSpPr>
          <p:cNvPr id="12" name="TextBox 4"/>
          <p:cNvSpPr txBox="1">
            <a:spLocks noChangeArrowheads="1"/>
          </p:cNvSpPr>
          <p:nvPr/>
        </p:nvSpPr>
        <p:spPr bwMode="auto">
          <a:xfrm>
            <a:off x="1405870" y="5119140"/>
            <a:ext cx="6705600" cy="954107"/>
          </a:xfrm>
          <a:prstGeom prst="rect">
            <a:avLst/>
          </a:prstGeom>
          <a:noFill/>
          <a:ln w="9525">
            <a:noFill/>
            <a:miter lim="800000"/>
            <a:headEnd/>
            <a:tailEnd/>
          </a:ln>
        </p:spPr>
        <p:txBody>
          <a:bodyPr>
            <a:prstTxWarp prst="textNoShape">
              <a:avLst/>
            </a:prstTxWarp>
            <a:spAutoFit/>
          </a:bodyPr>
          <a:lstStyle/>
          <a:p>
            <a:r>
              <a:rPr lang="en-US" sz="2800" dirty="0" smtClean="0">
                <a:solidFill>
                  <a:srgbClr val="FFFF00"/>
                </a:solidFill>
                <a:effectLst>
                  <a:outerShdw blurRad="50800" dist="38100" dir="2700000" algn="tl" rotWithShape="0">
                    <a:srgbClr val="000000">
                      <a:alpha val="43000"/>
                    </a:srgbClr>
                  </a:outerShdw>
                </a:effectLst>
              </a:rPr>
              <a:t>The dominant operational monthly cost is</a:t>
            </a:r>
            <a:br>
              <a:rPr lang="en-US" sz="2800" dirty="0" smtClean="0">
                <a:solidFill>
                  <a:srgbClr val="FFFF00"/>
                </a:solidFill>
                <a:effectLst>
                  <a:outerShdw blurRad="50800" dist="38100" dir="2700000" algn="tl" rotWithShape="0">
                    <a:srgbClr val="000000">
                      <a:alpha val="43000"/>
                    </a:srgbClr>
                  </a:outerShdw>
                </a:effectLst>
              </a:rPr>
            </a:br>
            <a:r>
              <a:rPr lang="en-US" sz="2800" dirty="0" smtClean="0">
                <a:solidFill>
                  <a:srgbClr val="FFFF00"/>
                </a:solidFill>
                <a:effectLst>
                  <a:outerShdw blurRad="50800" dist="38100" dir="2700000" algn="tl" rotWithShape="0">
                    <a:srgbClr val="000000">
                      <a:alpha val="43000"/>
                    </a:srgbClr>
                  </a:outerShdw>
                </a:effectLst>
              </a:rPr>
              <a:t>operator salaries.</a:t>
            </a:r>
          </a:p>
        </p:txBody>
      </p:sp>
      <p:sp>
        <p:nvSpPr>
          <p:cNvPr id="13" name="Rectangle 12"/>
          <p:cNvSpPr/>
          <p:nvPr/>
        </p:nvSpPr>
        <p:spPr>
          <a:xfrm>
            <a:off x="857250" y="2413000"/>
            <a:ext cx="7413625" cy="857250"/>
          </a:xfrm>
          <a:prstGeom prst="rect">
            <a:avLst/>
          </a:prstGeom>
          <a:noFill/>
          <a:ln w="762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ate Placeholder 3"/>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E88B8913-1146-9443-A88E-30EBF793BCD9}" type="datetime1">
              <a:rPr lang="en-US" smtClean="0"/>
              <a:pPr algn="l"/>
              <a:t>9/5/13</a:t>
            </a:fld>
            <a:endParaRPr lang="en-US" dirty="0"/>
          </a:p>
        </p:txBody>
      </p:sp>
      <p:sp>
        <p:nvSpPr>
          <p:cNvPr id="15" name="Footer Placeholder 4"/>
          <p:cNvSpPr txBox="1">
            <a:spLocks/>
          </p:cNvSpPr>
          <p:nvPr/>
        </p:nvSpPr>
        <p:spPr>
          <a:xfrm>
            <a:off x="3124200" y="6454030"/>
            <a:ext cx="2895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sv-SE" sz="1200" dirty="0" smtClean="0">
                <a:solidFill>
                  <a:schemeClr val="bg1">
                    <a:lumMod val="50000"/>
                  </a:schemeClr>
                </a:solidFill>
              </a:rPr>
              <a:t>Fall 2013</a:t>
            </a:r>
            <a:r>
              <a:rPr lang="en-US" sz="1200" dirty="0" smtClean="0">
                <a:solidFill>
                  <a:schemeClr val="bg1">
                    <a:lumMod val="50000"/>
                  </a:schemeClr>
                </a:solidFill>
              </a:rPr>
              <a:t> -- Lecture #3</a:t>
            </a:r>
            <a:endParaRPr lang="en-US" sz="1200" dirty="0">
              <a:solidFill>
                <a:schemeClr val="bg1">
                  <a:lumMod val="50000"/>
                </a:schemeClr>
              </a:solidFill>
            </a:endParaRPr>
          </a:p>
        </p:txBody>
      </p:sp>
    </p:spTree>
    <p:extLst>
      <p:ext uri="{BB962C8B-B14F-4D97-AF65-F5344CB8AC3E}">
        <p14:creationId xmlns:p14="http://schemas.microsoft.com/office/powerpoint/2010/main" val="95897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4641</TotalTime>
  <Words>5656</Words>
  <Application>Microsoft Macintosh PowerPoint</Application>
  <PresentationFormat>On-screen Show (4:3)</PresentationFormat>
  <Paragraphs>1232</Paragraphs>
  <Slides>71</Slides>
  <Notes>41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73" baseType="lpstr">
      <vt:lpstr>Office Theme</vt:lpstr>
      <vt:lpstr>Image</vt:lpstr>
      <vt:lpstr>CS 61C:  Great Ideas in Computer Architecture  Introduction to C, Part I</vt:lpstr>
      <vt:lpstr>Agenda</vt:lpstr>
      <vt:lpstr>Agenda</vt:lpstr>
      <vt:lpstr>WSC Case Study Server Provisioning</vt:lpstr>
      <vt:lpstr>WSC Case Study Capital Expenditure (Capex)</vt:lpstr>
      <vt:lpstr>WSC Case Study Operational Expense (Opex)</vt:lpstr>
      <vt:lpstr>August 2013 AWS Instances &amp; Prices</vt:lpstr>
      <vt:lpstr>PowerPoint Presentation</vt:lpstr>
      <vt:lpstr>PowerPoint Presentation</vt:lpstr>
      <vt:lpstr>Agenda</vt:lpstr>
      <vt:lpstr>New-School Machine Structures (It’s a bit more complicated!)</vt:lpstr>
      <vt:lpstr>Great Idea: Levels of Representation/Interpretation</vt:lpstr>
      <vt:lpstr>Introduction to C “The Universal Assembly Language”</vt:lpstr>
      <vt:lpstr>PowerPoint Presentation</vt:lpstr>
      <vt:lpstr>Disclaimer</vt:lpstr>
      <vt:lpstr>Intro to C</vt:lpstr>
      <vt:lpstr>TIOBE Index of Language Popularity</vt:lpstr>
      <vt:lpstr>Basic C Concepts</vt:lpstr>
      <vt:lpstr>Integers: Python vs. Java vs. C</vt:lpstr>
      <vt:lpstr>C vs. Java</vt:lpstr>
      <vt:lpstr>C vs. Java</vt:lpstr>
      <vt:lpstr>Compilation: Overview</vt:lpstr>
      <vt:lpstr>Compilation: Advantages</vt:lpstr>
      <vt:lpstr>Compilation: Disadvantages</vt:lpstr>
      <vt:lpstr>Typed Variables in C</vt:lpstr>
      <vt:lpstr>Typed Functions in C</vt:lpstr>
      <vt:lpstr>Structs in C</vt:lpstr>
      <vt:lpstr>Consts and Enums in C</vt:lpstr>
      <vt:lpstr>PowerPoint Presentation</vt:lpstr>
      <vt:lpstr>PowerPoint Presentation</vt:lpstr>
      <vt:lpstr>Agenda</vt:lpstr>
      <vt:lpstr>Administrivia</vt:lpstr>
      <vt:lpstr>CS 61c in the News</vt:lpstr>
      <vt:lpstr>Agenda</vt:lpstr>
      <vt:lpstr>A First C Program: Hello World</vt:lpstr>
      <vt:lpstr>C Syntax: main</vt:lpstr>
      <vt:lpstr>Example</vt:lpstr>
      <vt:lpstr>A Second C Program: Compute Table of Sines</vt:lpstr>
      <vt:lpstr>Second C Program Sample Output</vt:lpstr>
      <vt:lpstr>C Syntax: Variable Declarations</vt:lpstr>
      <vt:lpstr>C Syntax : Control Flow (1/2)</vt:lpstr>
      <vt:lpstr>C Syntax : Control Flow (2/2)</vt:lpstr>
      <vt:lpstr>C Syntax: True or False</vt:lpstr>
      <vt:lpstr>C and Java operators nearly identical</vt:lpstr>
      <vt:lpstr>Agenda</vt:lpstr>
      <vt:lpstr>Agenda</vt:lpstr>
      <vt:lpstr>Address vs. Value</vt:lpstr>
      <vt:lpstr>Pointers</vt:lpstr>
      <vt:lpstr>Pointer Syntax</vt:lpstr>
      <vt:lpstr>Creating and Using Pointers</vt:lpstr>
      <vt:lpstr>Using Pointer for Writes</vt:lpstr>
      <vt:lpstr>Pointers and Parameter Passing</vt:lpstr>
      <vt:lpstr>Pointers and Parameter Passing</vt:lpstr>
      <vt:lpstr>Types of Pointers</vt:lpstr>
      <vt:lpstr>More C Pointer Dangers</vt:lpstr>
      <vt:lpstr>Pointers and Structures</vt:lpstr>
      <vt:lpstr>Pointers in C</vt:lpstr>
      <vt:lpstr>Why Pointers in C?</vt:lpstr>
      <vt:lpstr>PowerPoint Presentation</vt:lpstr>
      <vt:lpstr>PowerPoint Presentation</vt:lpstr>
      <vt:lpstr>Arrays (1/5)</vt:lpstr>
      <vt:lpstr>Arrays (2/5)</vt:lpstr>
      <vt:lpstr>C Strings</vt:lpstr>
      <vt:lpstr>Arrays (3/5)</vt:lpstr>
      <vt:lpstr>Arrays (4/5)</vt:lpstr>
      <vt:lpstr>Arrays (5/5)</vt:lpstr>
      <vt:lpstr>Array Summary</vt:lpstr>
      <vt:lpstr>PowerPoint Presentation</vt:lpstr>
      <vt:lpstr>PowerPoint Presentation</vt:lpstr>
      <vt:lpstr>FYI—Update to ANSI C</vt:lpstr>
      <vt:lpstr>And In Conclusion, …</vt:lpstr>
    </vt:vector>
  </TitlesOfParts>
  <Company>UC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Randy Katz</cp:lastModifiedBy>
  <cp:revision>90</cp:revision>
  <cp:lastPrinted>2013-09-05T02:40:25Z</cp:lastPrinted>
  <dcterms:created xsi:type="dcterms:W3CDTF">2012-01-23T14:14:16Z</dcterms:created>
  <dcterms:modified xsi:type="dcterms:W3CDTF">2013-09-05T23:11:41Z</dcterms:modified>
</cp:coreProperties>
</file>