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6"/>
  </p:notesMasterIdLst>
  <p:handoutMasterIdLst>
    <p:handoutMasterId r:id="rId57"/>
  </p:handoutMasterIdLst>
  <p:sldIdLst>
    <p:sldId id="404" r:id="rId2"/>
    <p:sldId id="493" r:id="rId3"/>
    <p:sldId id="494" r:id="rId4"/>
    <p:sldId id="495" r:id="rId5"/>
    <p:sldId id="491" r:id="rId6"/>
    <p:sldId id="481" r:id="rId7"/>
    <p:sldId id="496" r:id="rId8"/>
    <p:sldId id="426" r:id="rId9"/>
    <p:sldId id="490" r:id="rId10"/>
    <p:sldId id="428" r:id="rId11"/>
    <p:sldId id="429" r:id="rId12"/>
    <p:sldId id="415" r:id="rId13"/>
    <p:sldId id="431" r:id="rId14"/>
    <p:sldId id="432" r:id="rId15"/>
    <p:sldId id="433" r:id="rId16"/>
    <p:sldId id="421" r:id="rId17"/>
    <p:sldId id="434" r:id="rId18"/>
    <p:sldId id="436" r:id="rId19"/>
    <p:sldId id="422" r:id="rId20"/>
    <p:sldId id="480" r:id="rId21"/>
    <p:sldId id="497" r:id="rId22"/>
    <p:sldId id="419" r:id="rId23"/>
    <p:sldId id="423" r:id="rId24"/>
    <p:sldId id="470" r:id="rId25"/>
    <p:sldId id="498" r:id="rId26"/>
    <p:sldId id="424" r:id="rId27"/>
    <p:sldId id="446" r:id="rId28"/>
    <p:sldId id="447" r:id="rId29"/>
    <p:sldId id="448" r:id="rId30"/>
    <p:sldId id="444" r:id="rId31"/>
    <p:sldId id="445" r:id="rId32"/>
    <p:sldId id="488" r:id="rId33"/>
    <p:sldId id="489" r:id="rId34"/>
    <p:sldId id="499" r:id="rId35"/>
    <p:sldId id="455" r:id="rId36"/>
    <p:sldId id="452" r:id="rId37"/>
    <p:sldId id="450" r:id="rId38"/>
    <p:sldId id="453" r:id="rId39"/>
    <p:sldId id="454" r:id="rId40"/>
    <p:sldId id="462" r:id="rId41"/>
    <p:sldId id="457" r:id="rId42"/>
    <p:sldId id="456" r:id="rId43"/>
    <p:sldId id="458" r:id="rId44"/>
    <p:sldId id="465" r:id="rId45"/>
    <p:sldId id="425" r:id="rId46"/>
    <p:sldId id="460" r:id="rId47"/>
    <p:sldId id="459" r:id="rId48"/>
    <p:sldId id="461" r:id="rId49"/>
    <p:sldId id="463" r:id="rId50"/>
    <p:sldId id="439" r:id="rId51"/>
    <p:sldId id="482" r:id="rId52"/>
    <p:sldId id="500" r:id="rId53"/>
    <p:sldId id="377" r:id="rId54"/>
    <p:sldId id="396" r:id="rId5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28504" autoAdjust="0"/>
    <p:restoredTop sz="79661" autoAdjust="0"/>
  </p:normalViewPr>
  <p:slideViewPr>
    <p:cSldViewPr snapToGrid="0">
      <p:cViewPr varScale="1">
        <p:scale>
          <a:sx n="79" d="100"/>
          <a:sy n="79" d="100"/>
        </p:scale>
        <p:origin x="-168" y="-112"/>
      </p:cViewPr>
      <p:guideLst>
        <p:guide orient="horz" pos="2160"/>
        <p:guide pos="2880"/>
      </p:guideLst>
    </p:cSldViewPr>
  </p:slideViewPr>
  <p:outlineViewPr>
    <p:cViewPr>
      <p:scale>
        <a:sx n="33" d="100"/>
        <a:sy n="33" d="100"/>
      </p:scale>
      <p:origin x="0" y="4152"/>
    </p:cViewPr>
  </p:outlineViewPr>
  <p:notesTextViewPr>
    <p:cViewPr>
      <p:scale>
        <a:sx n="100" d="100"/>
        <a:sy n="100" d="100"/>
      </p:scale>
      <p:origin x="0" y="0"/>
    </p:cViewPr>
  </p:notesTextViewPr>
  <p:sorterViewPr>
    <p:cViewPr>
      <p:scale>
        <a:sx n="100" d="100"/>
        <a:sy n="100" d="100"/>
      </p:scale>
      <p:origin x="0" y="435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notesMaster" Target="notesMasters/notesMaster1.xml"/><Relationship Id="rId57" Type="http://schemas.openxmlformats.org/officeDocument/2006/relationships/handoutMaster" Target="handoutMasters/handoutMaster1.xml"/><Relationship Id="rId58" Type="http://schemas.openxmlformats.org/officeDocument/2006/relationships/printerSettings" Target="printerSettings/printerSettings1.bin"/><Relationship Id="rId59" Type="http://schemas.openxmlformats.org/officeDocument/2006/relationships/presProps" Target="pres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8933265-5E23-BF49-B6BF-1934B9BC786E}" type="datetimeFigureOut">
              <a:rPr lang="en-US" smtClean="0"/>
              <a:pPr/>
              <a:t>12/8/13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24D7F38-D411-9B47-AFF4-70C571B83B5A}" type="slidenum">
              <a:rPr lang="en-US" smtClean="0"/>
              <a:pPr/>
              <a:t>‹#›</a:t>
            </a:fld>
            <a:endParaRPr lang="en-US"/>
          </a:p>
        </p:txBody>
      </p:sp>
    </p:spTree>
    <p:extLst>
      <p:ext uri="{BB962C8B-B14F-4D97-AF65-F5344CB8AC3E}">
        <p14:creationId xmlns:p14="http://schemas.microsoft.com/office/powerpoint/2010/main" val="83906619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AA1BC7-CCFC-484A-97F3-979F740C57F6}" type="datetimeFigureOut">
              <a:rPr lang="en-US" smtClean="0"/>
              <a:pPr/>
              <a:t>12/8/13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97FDFF-7B9F-7D4D-BFC0-AAD1F3D3D3CB}" type="slidenum">
              <a:rPr lang="en-US" smtClean="0"/>
              <a:pPr/>
              <a:t>‹#›</a:t>
            </a:fld>
            <a:endParaRPr lang="en-US"/>
          </a:p>
        </p:txBody>
      </p:sp>
    </p:spTree>
    <p:extLst>
      <p:ext uri="{BB962C8B-B14F-4D97-AF65-F5344CB8AC3E}">
        <p14:creationId xmlns:p14="http://schemas.microsoft.com/office/powerpoint/2010/main" val="4802585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body" idx="1"/>
          </p:nvPr>
        </p:nvSpPr>
        <p:spPr>
          <a:xfrm>
            <a:off x="516434" y="4342191"/>
            <a:ext cx="5909964" cy="4115405"/>
          </a:xfrm>
          <a:noFill/>
          <a:ln w="9525"/>
        </p:spPr>
        <p:txBody>
          <a:bodyPr lIns="90475" tIns="44444" rIns="90475" bIns="44444"/>
          <a:lstStyle/>
          <a:p>
            <a:endParaRPr lang="en-US"/>
          </a:p>
        </p:txBody>
      </p:sp>
      <p:sp>
        <p:nvSpPr>
          <p:cNvPr id="27651" name="Rectangle 3"/>
          <p:cNvSpPr>
            <a:spLocks noGrp="1" noRot="1" noChangeAspect="1" noChangeArrowheads="1" noTextEdit="1"/>
          </p:cNvSpPr>
          <p:nvPr>
            <p:ph type="sldImg"/>
          </p:nvPr>
        </p:nvSpPr>
        <p:spPr>
          <a:xfrm>
            <a:off x="1158875" y="587375"/>
            <a:ext cx="4552950" cy="3416300"/>
          </a:xfr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Bottom</a:t>
            </a:r>
          </a:p>
          <a:p>
            <a:pPr eaLnBrk="1" hangingPunct="1">
              <a:spcBef>
                <a:spcPct val="0"/>
              </a:spcBef>
            </a:pPr>
            <a:r>
              <a:rPr lang="en-US" dirty="0" smtClean="0"/>
              <a:t>X = 0v Y</a:t>
            </a:r>
            <a:r>
              <a:rPr lang="en-US" baseline="0" dirty="0" smtClean="0"/>
              <a:t> = 0V both closed on top in series, so Z = 3v</a:t>
            </a:r>
          </a:p>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t>X = 0v Y</a:t>
            </a:r>
            <a:r>
              <a:rPr lang="en-US" baseline="0" dirty="0" smtClean="0"/>
              <a:t> = 0V both open bottom</a:t>
            </a:r>
          </a:p>
          <a:p>
            <a:pPr eaLnBrk="1" hangingPunct="1">
              <a:spcBef>
                <a:spcPct val="0"/>
              </a:spcBef>
            </a:pPr>
            <a:endParaRPr lang="en-US" baseline="0" dirty="0" smtClean="0"/>
          </a:p>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t>X = 0v Y</a:t>
            </a:r>
            <a:r>
              <a:rPr lang="en-US" baseline="0" dirty="0" smtClean="0"/>
              <a:t> = 3V 1st open on top, </a:t>
            </a:r>
          </a:p>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t>X = 0v Y</a:t>
            </a:r>
            <a:r>
              <a:rPr lang="en-US" baseline="0" dirty="0" smtClean="0"/>
              <a:t> = 3V 2</a:t>
            </a:r>
            <a:r>
              <a:rPr lang="en-US" baseline="30000" dirty="0" smtClean="0"/>
              <a:t>nd</a:t>
            </a:r>
            <a:r>
              <a:rPr lang="en-US" baseline="0" dirty="0" smtClean="0"/>
              <a:t> in series closed, so Z = 0v</a:t>
            </a:r>
          </a:p>
          <a:p>
            <a:pPr marL="0" marR="0" indent="0" algn="l" defTabSz="457200" rtl="0" eaLnBrk="1" fontAlgn="auto" latinLnBrk="0" hangingPunct="1">
              <a:lnSpc>
                <a:spcPct val="100000"/>
              </a:lnSpc>
              <a:spcBef>
                <a:spcPct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t>X = 3v Y</a:t>
            </a:r>
            <a:r>
              <a:rPr lang="en-US" baseline="0" dirty="0" smtClean="0"/>
              <a:t> = 0V 2</a:t>
            </a:r>
            <a:r>
              <a:rPr lang="en-US" baseline="30000" dirty="0" smtClean="0"/>
              <a:t>nd</a:t>
            </a:r>
            <a:r>
              <a:rPr lang="en-US" baseline="0" dirty="0" smtClean="0"/>
              <a:t>  open on top</a:t>
            </a:r>
          </a:p>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t>X = 3v Y</a:t>
            </a:r>
            <a:r>
              <a:rPr lang="en-US" baseline="0" dirty="0" smtClean="0"/>
              <a:t> = 0V 2</a:t>
            </a:r>
            <a:r>
              <a:rPr lang="en-US" baseline="30000" dirty="0" smtClean="0"/>
              <a:t>nd</a:t>
            </a:r>
            <a:r>
              <a:rPr lang="en-US" baseline="0" dirty="0" smtClean="0"/>
              <a:t> in series closed, so Z = 0v</a:t>
            </a:r>
          </a:p>
          <a:p>
            <a:pPr marL="0" marR="0" indent="0" algn="l" defTabSz="457200" rtl="0" eaLnBrk="1" fontAlgn="auto" latinLnBrk="0" hangingPunct="1">
              <a:lnSpc>
                <a:spcPct val="100000"/>
              </a:lnSpc>
              <a:spcBef>
                <a:spcPct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t>X = 3v Y</a:t>
            </a:r>
            <a:r>
              <a:rPr lang="en-US" baseline="0" dirty="0" smtClean="0"/>
              <a:t> = 3V both open on top</a:t>
            </a:r>
          </a:p>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t>X = 3v Y</a:t>
            </a:r>
            <a:r>
              <a:rPr lang="en-US" baseline="0" dirty="0" smtClean="0"/>
              <a:t> = 3V both closed, so Z = 0v</a:t>
            </a:r>
          </a:p>
          <a:p>
            <a:pPr marL="0" marR="0" indent="0" algn="l" defTabSz="457200" rtl="0" eaLnBrk="1" fontAlgn="auto" latinLnBrk="0" hangingPunct="1">
              <a:lnSpc>
                <a:spcPct val="100000"/>
              </a:lnSpc>
              <a:spcBef>
                <a:spcPct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ct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ct val="0"/>
              </a:spcBef>
              <a:spcAft>
                <a:spcPts val="0"/>
              </a:spcAft>
              <a:buClrTx/>
              <a:buSzTx/>
              <a:buFontTx/>
              <a:buNone/>
              <a:tabLst/>
              <a:defRPr/>
            </a:pPr>
            <a:endParaRPr lang="en-US" baseline="0" dirty="0" smtClean="0"/>
          </a:p>
          <a:p>
            <a:pPr eaLnBrk="1" hangingPunct="1">
              <a:spcBef>
                <a:spcPct val="0"/>
              </a:spcBef>
            </a:pPr>
            <a:endParaRPr lang="en-US" dirty="0"/>
          </a:p>
        </p:txBody>
      </p:sp>
      <p:sp>
        <p:nvSpPr>
          <p:cNvPr id="37891" name="Rectangle 3"/>
          <p:cNvSpPr>
            <a:spLocks noGrp="1" noRot="1" noChangeAspect="1" noChangeArrowheads="1" noTextEdit="1"/>
          </p:cNvSpPr>
          <p:nvPr>
            <p:ph type="sldImg"/>
          </p:nvPr>
        </p:nvSpPr>
        <p:spPr bwMode="auto">
          <a:noFill/>
          <a:ln cap="flat">
            <a:solidFill>
              <a:srgbClr val="000000"/>
            </a:solidFill>
            <a:miter lim="800000"/>
            <a:headEnd/>
            <a:tailEnd/>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core of this cell is formed by the four transistors M</a:t>
            </a:r>
            <a:r>
              <a:rPr lang="en-US" baseline="-25000" dirty="0" smtClean="0"/>
              <a:t>1</a:t>
            </a:r>
            <a:r>
              <a:rPr lang="en-US" dirty="0" smtClean="0"/>
              <a:t> to M</a:t>
            </a:r>
            <a:r>
              <a:rPr lang="en-US" baseline="-25000" dirty="0" smtClean="0"/>
              <a:t>4</a:t>
            </a:r>
            <a:r>
              <a:rPr lang="en-US" dirty="0" smtClean="0"/>
              <a:t> which form two cross-coupled inverters. They have two stable states, representing 0 and 1 respectively. The state is stable as long as power on </a:t>
            </a:r>
            <a:r>
              <a:rPr lang="en-US" dirty="0" err="1" smtClean="0"/>
              <a:t>V</a:t>
            </a:r>
            <a:r>
              <a:rPr lang="en-US" baseline="-25000" dirty="0" err="1" smtClean="0"/>
              <a:t>dd</a:t>
            </a:r>
            <a:r>
              <a:rPr lang="en-US" dirty="0" smtClean="0"/>
              <a:t> is available. </a:t>
            </a:r>
          </a:p>
          <a:p>
            <a:r>
              <a:rPr lang="en-US" dirty="0" smtClean="0"/>
              <a:t>If access to the state of the cell is needed the word access line WL is raised. This makes the state of the cell immediately available for reading on BL and BL. If the cell state must be overwritten the BL and BL lines are first set to the desired values and then WL is raised. Since the outside drivers are stronger than the four transistors (M</a:t>
            </a:r>
            <a:r>
              <a:rPr lang="en-US" baseline="-25000" dirty="0" smtClean="0"/>
              <a:t>1</a:t>
            </a:r>
            <a:r>
              <a:rPr lang="en-US" dirty="0" smtClean="0"/>
              <a:t> through M</a:t>
            </a:r>
            <a:r>
              <a:rPr lang="en-US" baseline="-25000" dirty="0" smtClean="0"/>
              <a:t>4</a:t>
            </a:r>
            <a:r>
              <a:rPr lang="en-US" dirty="0" smtClean="0"/>
              <a:t>) this allows the old state to be overwritten. </a:t>
            </a:r>
          </a:p>
          <a:p>
            <a:endParaRPr lang="en-US" dirty="0"/>
          </a:p>
        </p:txBody>
      </p:sp>
      <p:sp>
        <p:nvSpPr>
          <p:cNvPr id="4" name="Slide Number Placeholder 3"/>
          <p:cNvSpPr>
            <a:spLocks noGrp="1"/>
          </p:cNvSpPr>
          <p:nvPr>
            <p:ph type="sldNum" sz="quarter" idx="10"/>
          </p:nvPr>
        </p:nvSpPr>
        <p:spPr/>
        <p:txBody>
          <a:bodyPr/>
          <a:lstStyle/>
          <a:p>
            <a:fld id="{EF97FDFF-7B9F-7D4D-BFC0-AAD1F3D3D3CB}" type="slidenum">
              <a:rPr lang="en-US" smtClean="0"/>
              <a:pPr/>
              <a:t>42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891386-AD18-A047-92D2-9C49A28809A1}" type="slidenum">
              <a:rPr lang="he-IL"/>
              <a:pPr/>
              <a:t>51</a:t>
            </a:fld>
            <a:endParaRPr lang="he-IL"/>
          </a:p>
        </p:txBody>
      </p:sp>
      <p:sp>
        <p:nvSpPr>
          <p:cNvPr id="701442" name="Rectangle 2"/>
          <p:cNvSpPr>
            <a:spLocks noGrp="1" noRot="1" noChangeAspect="1" noChangeArrowheads="1" noTextEdit="1"/>
          </p:cNvSpPr>
          <p:nvPr>
            <p:ph type="sldImg"/>
          </p:nvPr>
        </p:nvSpPr>
        <p:spPr>
          <a:ln/>
        </p:spPr>
      </p:sp>
      <p:sp>
        <p:nvSpPr>
          <p:cNvPr id="701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body" idx="1"/>
          </p:nvPr>
        </p:nvSpPr>
        <p:spPr>
          <a:xfrm>
            <a:off x="516434" y="4342191"/>
            <a:ext cx="5909964" cy="4115405"/>
          </a:xfrm>
          <a:noFill/>
          <a:ln w="9525"/>
        </p:spPr>
        <p:txBody>
          <a:bodyPr lIns="90475" tIns="44444" rIns="90475" bIns="44444"/>
          <a:lstStyle/>
          <a:p>
            <a:endParaRPr lang="en-US" dirty="0"/>
          </a:p>
        </p:txBody>
      </p:sp>
      <p:sp>
        <p:nvSpPr>
          <p:cNvPr id="27651" name="Rectangle 3"/>
          <p:cNvSpPr>
            <a:spLocks noGrp="1" noRot="1" noChangeAspect="1" noChangeArrowheads="1" noTextEdit="1"/>
          </p:cNvSpPr>
          <p:nvPr>
            <p:ph type="sldImg"/>
          </p:nvPr>
        </p:nvSpPr>
        <p:spPr>
          <a:xfrm>
            <a:off x="1158875" y="587375"/>
            <a:ext cx="4552950" cy="3416300"/>
          </a:xfr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97FDFF-7B9F-7D4D-BFC0-AAD1F3D3D3CB}" type="slidenum">
              <a:rPr lang="en-US" smtClean="0"/>
              <a:pPr/>
              <a:t>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97FDFF-7B9F-7D4D-BFC0-AAD1F3D3D3CB}" type="slidenum">
              <a:rPr lang="en-US" smtClean="0"/>
              <a:pPr/>
              <a:t>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Most companies buy servers from the likes of Dell, Hewlett-Packard, IBM, or Sun Microsystems. But Google, which has hundreds of thousands of servers and considers running them part of its core expertise, designs and builds its own. Ben Jai, who designed many of Google's servers, unveiled a modern Google server before the hungry eyes of a technically sophisticated audience.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Google's big surprise: each server has its own 12-volt battery to supply power if there's a problem with the main source of electricity. The company also revealed for the first time that since 2005, its data centers have been composed of standard shipping containers--each with 1,160 servers and a power consumption that can reach 250 kilowatts.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It may sound geeky, but a number of attendees--the kind of folks who run data centers packed with thousands of servers for a living--were surprised not only by Google's built-in battery approach, but by the fact that the company has kept it secret for years. Jai said in an interview that Google has been using the design since 2005 and now is in its sixth or seventh generation of design.</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Read more: http://news.cnet.com/8301-1001_3-10209580-92.html#ixzz0yo8bhTOH</a:t>
            </a:r>
            <a:endParaRPr lang="en-US" dirty="0"/>
          </a:p>
        </p:txBody>
      </p:sp>
      <p:sp>
        <p:nvSpPr>
          <p:cNvPr id="4" name="Slide Number Placeholder 3"/>
          <p:cNvSpPr>
            <a:spLocks noGrp="1"/>
          </p:cNvSpPr>
          <p:nvPr>
            <p:ph type="sldNum" sz="quarter" idx="10"/>
          </p:nvPr>
        </p:nvSpPr>
        <p:spPr/>
        <p:txBody>
          <a:bodyPr/>
          <a:lstStyle/>
          <a:p>
            <a:fld id="{EF97FDFF-7B9F-7D4D-BFC0-AAD1F3D3D3CB}" type="slidenum">
              <a:rPr lang="en-US" smtClean="0"/>
              <a:pPr/>
              <a:t>22</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AU"/>
              <a:t>Morgan Kaufmann Publishers</a:t>
            </a:r>
          </a:p>
        </p:txBody>
      </p:sp>
      <p:sp>
        <p:nvSpPr>
          <p:cNvPr id="5" name="Rectangle 3"/>
          <p:cNvSpPr>
            <a:spLocks noGrp="1" noChangeArrowheads="1"/>
          </p:cNvSpPr>
          <p:nvPr>
            <p:ph type="dt" idx="1"/>
          </p:nvPr>
        </p:nvSpPr>
        <p:spPr>
          <a:ln/>
        </p:spPr>
        <p:txBody>
          <a:bodyPr/>
          <a:lstStyle/>
          <a:p>
            <a:fld id="{686DEEDB-4960-D145-A17E-4552D7728072}" type="datetime3">
              <a:rPr lang="en-AU"/>
              <a:pPr/>
              <a:t>8 December 2013</a:t>
            </a:fld>
            <a:endParaRPr lang="en-AU"/>
          </a:p>
        </p:txBody>
      </p:sp>
      <p:sp>
        <p:nvSpPr>
          <p:cNvPr id="6" name="Rectangle 6"/>
          <p:cNvSpPr>
            <a:spLocks noGrp="1" noChangeArrowheads="1"/>
          </p:cNvSpPr>
          <p:nvPr>
            <p:ph type="ftr" sz="quarter" idx="4"/>
          </p:nvPr>
        </p:nvSpPr>
        <p:spPr>
          <a:ln/>
        </p:spPr>
        <p:txBody>
          <a:bodyPr/>
          <a:lstStyle/>
          <a:p>
            <a:r>
              <a:rPr lang="en-AU"/>
              <a:t>Chapter 4 — The Processor</a:t>
            </a:r>
          </a:p>
        </p:txBody>
      </p:sp>
      <p:sp>
        <p:nvSpPr>
          <p:cNvPr id="7" name="Rectangle 7"/>
          <p:cNvSpPr>
            <a:spLocks noGrp="1" noChangeArrowheads="1"/>
          </p:cNvSpPr>
          <p:nvPr>
            <p:ph type="sldNum" sz="quarter" idx="5"/>
          </p:nvPr>
        </p:nvSpPr>
        <p:spPr>
          <a:ln/>
        </p:spPr>
        <p:txBody>
          <a:bodyPr/>
          <a:lstStyle/>
          <a:p>
            <a:fld id="{211E29C2-D642-3548-AE8A-818AF186F3C9}" type="slidenum">
              <a:rPr lang="en-AU"/>
              <a:pPr/>
              <a:t>27</a:t>
            </a:fld>
            <a:endParaRPr lang="en-AU"/>
          </a:p>
        </p:txBody>
      </p:sp>
      <p:sp>
        <p:nvSpPr>
          <p:cNvPr id="525314" name="Rectangle 2"/>
          <p:cNvSpPr>
            <a:spLocks noGrp="1" noRot="1" noChangeAspect="1" noChangeArrowheads="1" noTextEdit="1"/>
          </p:cNvSpPr>
          <p:nvPr>
            <p:ph type="sldImg"/>
          </p:nvPr>
        </p:nvSpPr>
        <p:spPr>
          <a:ln/>
        </p:spPr>
      </p:sp>
      <p:sp>
        <p:nvSpPr>
          <p:cNvPr id="5253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AU"/>
              <a:t>Morgan Kaufmann Publishers</a:t>
            </a:r>
          </a:p>
        </p:txBody>
      </p:sp>
      <p:sp>
        <p:nvSpPr>
          <p:cNvPr id="5" name="Rectangle 3"/>
          <p:cNvSpPr>
            <a:spLocks noGrp="1" noChangeArrowheads="1"/>
          </p:cNvSpPr>
          <p:nvPr>
            <p:ph type="dt" idx="1"/>
          </p:nvPr>
        </p:nvSpPr>
        <p:spPr>
          <a:ln/>
        </p:spPr>
        <p:txBody>
          <a:bodyPr/>
          <a:lstStyle/>
          <a:p>
            <a:fld id="{687CB07D-909F-3C45-955C-8CD79EDCCFC0}" type="datetime3">
              <a:rPr lang="en-AU"/>
              <a:pPr/>
              <a:t>8 December 2013</a:t>
            </a:fld>
            <a:endParaRPr lang="en-AU"/>
          </a:p>
        </p:txBody>
      </p:sp>
      <p:sp>
        <p:nvSpPr>
          <p:cNvPr id="6" name="Rectangle 6"/>
          <p:cNvSpPr>
            <a:spLocks noGrp="1" noChangeArrowheads="1"/>
          </p:cNvSpPr>
          <p:nvPr>
            <p:ph type="ftr" sz="quarter" idx="4"/>
          </p:nvPr>
        </p:nvSpPr>
        <p:spPr>
          <a:ln/>
        </p:spPr>
        <p:txBody>
          <a:bodyPr/>
          <a:lstStyle/>
          <a:p>
            <a:r>
              <a:rPr lang="en-AU"/>
              <a:t>Chapter 4 — The Processor</a:t>
            </a:r>
          </a:p>
        </p:txBody>
      </p:sp>
      <p:sp>
        <p:nvSpPr>
          <p:cNvPr id="7" name="Rectangle 7"/>
          <p:cNvSpPr>
            <a:spLocks noGrp="1" noChangeArrowheads="1"/>
          </p:cNvSpPr>
          <p:nvPr>
            <p:ph type="sldNum" sz="quarter" idx="5"/>
          </p:nvPr>
        </p:nvSpPr>
        <p:spPr>
          <a:ln/>
        </p:spPr>
        <p:txBody>
          <a:bodyPr/>
          <a:lstStyle/>
          <a:p>
            <a:fld id="{F377192A-1783-7840-B66E-3A099E80F542}" type="slidenum">
              <a:rPr lang="en-AU"/>
              <a:pPr/>
              <a:t>28</a:t>
            </a:fld>
            <a:endParaRPr lang="en-AU"/>
          </a:p>
        </p:txBody>
      </p:sp>
      <p:sp>
        <p:nvSpPr>
          <p:cNvPr id="527362" name="Rectangle 2"/>
          <p:cNvSpPr>
            <a:spLocks noGrp="1" noRot="1" noChangeAspect="1" noChangeArrowheads="1" noTextEdit="1"/>
          </p:cNvSpPr>
          <p:nvPr>
            <p:ph type="sldImg"/>
          </p:nvPr>
        </p:nvSpPr>
        <p:spPr>
          <a:ln/>
        </p:spPr>
      </p:sp>
      <p:sp>
        <p:nvSpPr>
          <p:cNvPr id="5273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AGU = Address Generation</a:t>
            </a:r>
            <a:r>
              <a:rPr lang="en-US" baseline="0" dirty="0" smtClean="0"/>
              <a:t> Unit specialized for that for power, area, etc.</a:t>
            </a:r>
            <a:endParaRPr lang="en-US" dirty="0"/>
          </a:p>
        </p:txBody>
      </p:sp>
      <p:sp>
        <p:nvSpPr>
          <p:cNvPr id="4" name="Slide Number Placeholder 3"/>
          <p:cNvSpPr>
            <a:spLocks noGrp="1"/>
          </p:cNvSpPr>
          <p:nvPr>
            <p:ph type="sldNum" sz="quarter" idx="10"/>
          </p:nvPr>
        </p:nvSpPr>
        <p:spPr/>
        <p:txBody>
          <a:bodyPr/>
          <a:lstStyle/>
          <a:p>
            <a:fld id="{EF97FDFF-7B9F-7D4D-BFC0-AAD1F3D3D3CB}" type="slidenum">
              <a:rPr lang="en-US" smtClean="0"/>
              <a:pPr/>
              <a:t>29</a:t>
            </a:fld>
            <a:endParaRPr lang="en-US"/>
          </a:p>
        </p:txBody>
      </p:sp>
    </p:spTree>
    <p:extLst>
      <p:ext uri="{BB962C8B-B14F-4D97-AF65-F5344CB8AC3E}">
        <p14:creationId xmlns:p14="http://schemas.microsoft.com/office/powerpoint/2010/main" val="2384161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AE855C-8864-EA4B-BBCA-A97E20130D14}" type="slidenum">
              <a:rPr lang="en-US" smtClean="0"/>
              <a:pPr/>
              <a:t>33</a:t>
            </a:fld>
            <a:endParaRPr lang="en-US"/>
          </a:p>
        </p:txBody>
      </p:sp>
    </p:spTree>
    <p:extLst>
      <p:ext uri="{BB962C8B-B14F-4D97-AF65-F5344CB8AC3E}">
        <p14:creationId xmlns:p14="http://schemas.microsoft.com/office/powerpoint/2010/main" val="397221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3366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34CC34B4-3D87-5F42-800C-1E26A192854C}" type="datetime1">
              <a:rPr lang="en-US" smtClean="0"/>
              <a:pPr/>
              <a:t>12/8/13</a:t>
            </a:fld>
            <a:endParaRPr lang="en-US"/>
          </a:p>
        </p:txBody>
      </p:sp>
      <p:sp>
        <p:nvSpPr>
          <p:cNvPr id="5" name="Footer Placeholder 4"/>
          <p:cNvSpPr>
            <a:spLocks noGrp="1"/>
          </p:cNvSpPr>
          <p:nvPr>
            <p:ph type="ftr" sz="quarter" idx="11"/>
          </p:nvPr>
        </p:nvSpPr>
        <p:spPr/>
        <p:txBody>
          <a:bodyPr/>
          <a:lstStyle/>
          <a:p>
            <a:r>
              <a:rPr lang="en-US" dirty="0" smtClean="0"/>
              <a:t>Fall 2013 -- Lecture #27</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FFA707-9D2E-3A4F-AD6A-30F4D73C4E74}" type="datetime1">
              <a:rPr lang="en-US" smtClean="0"/>
              <a:pPr/>
              <a:t>12/8/13</a:t>
            </a:fld>
            <a:endParaRPr lang="en-US"/>
          </a:p>
        </p:txBody>
      </p:sp>
      <p:sp>
        <p:nvSpPr>
          <p:cNvPr id="5" name="Footer Placeholder 4"/>
          <p:cNvSpPr>
            <a:spLocks noGrp="1"/>
          </p:cNvSpPr>
          <p:nvPr>
            <p:ph type="ftr" sz="quarter" idx="11"/>
          </p:nvPr>
        </p:nvSpPr>
        <p:spPr/>
        <p:txBody>
          <a:bodyPr/>
          <a:lstStyle/>
          <a:p>
            <a:r>
              <a:rPr lang="en-US" dirty="0" smtClean="0"/>
              <a:t>Fall 2013 -- Lecture #27</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A6BF07-CFFD-B94B-94DD-2B8B7D676E4F}" type="datetime1">
              <a:rPr lang="en-US" smtClean="0"/>
              <a:pPr/>
              <a:t>12/8/13</a:t>
            </a:fld>
            <a:endParaRPr lang="en-US"/>
          </a:p>
        </p:txBody>
      </p:sp>
      <p:sp>
        <p:nvSpPr>
          <p:cNvPr id="5" name="Footer Placeholder 4"/>
          <p:cNvSpPr>
            <a:spLocks noGrp="1"/>
          </p:cNvSpPr>
          <p:nvPr>
            <p:ph type="ftr" sz="quarter" idx="11"/>
          </p:nvPr>
        </p:nvSpPr>
        <p:spPr/>
        <p:txBody>
          <a:bodyPr/>
          <a:lstStyle/>
          <a:p>
            <a:r>
              <a:rPr lang="en-US" dirty="0" smtClean="0"/>
              <a:t>Fall 2013 -- Lecture #27</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5727700" cy="474663"/>
          </a:xfrm>
        </p:spPr>
        <p:txBody>
          <a:bodyPr/>
          <a:lstStyle/>
          <a:p>
            <a:r>
              <a:rPr lang="en-US"/>
              <a:t>Click to edit Master title style</a:t>
            </a:r>
          </a:p>
        </p:txBody>
      </p:sp>
      <p:sp>
        <p:nvSpPr>
          <p:cNvPr id="3" name="Text Placeholder 2"/>
          <p:cNvSpPr>
            <a:spLocks noGrp="1"/>
          </p:cNvSpPr>
          <p:nvPr>
            <p:ph type="body" sz="half" idx="1"/>
          </p:nvPr>
        </p:nvSpPr>
        <p:spPr>
          <a:xfrm>
            <a:off x="685800" y="1143000"/>
            <a:ext cx="3848100" cy="2138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86300" y="1143000"/>
            <a:ext cx="3848100" cy="992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86300" y="2287588"/>
            <a:ext cx="3848100" cy="993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CA1120-B817-2F47-844C-CEBBBCF6A31A}" type="datetime1">
              <a:rPr lang="en-US" smtClean="0"/>
              <a:pPr/>
              <a:t>12/8/13</a:t>
            </a:fld>
            <a:endParaRPr lang="en-US"/>
          </a:p>
        </p:txBody>
      </p:sp>
      <p:sp>
        <p:nvSpPr>
          <p:cNvPr id="5" name="Footer Placeholder 4"/>
          <p:cNvSpPr>
            <a:spLocks noGrp="1"/>
          </p:cNvSpPr>
          <p:nvPr>
            <p:ph type="ftr" sz="quarter" idx="11"/>
          </p:nvPr>
        </p:nvSpPr>
        <p:spPr/>
        <p:txBody>
          <a:bodyPr/>
          <a:lstStyle/>
          <a:p>
            <a:r>
              <a:rPr lang="en-US" dirty="0" smtClean="0"/>
              <a:t>Fall 2013 -- Lecture #27</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42CFD9B-C1BD-7F4C-B713-40BF70FB4BB2}" type="datetime1">
              <a:rPr lang="en-US" smtClean="0"/>
              <a:pPr/>
              <a:t>12/8/13</a:t>
            </a:fld>
            <a:endParaRPr lang="en-US"/>
          </a:p>
        </p:txBody>
      </p:sp>
      <p:sp>
        <p:nvSpPr>
          <p:cNvPr id="5" name="Footer Placeholder 4"/>
          <p:cNvSpPr>
            <a:spLocks noGrp="1"/>
          </p:cNvSpPr>
          <p:nvPr>
            <p:ph type="ftr" sz="quarter" idx="11"/>
          </p:nvPr>
        </p:nvSpPr>
        <p:spPr/>
        <p:txBody>
          <a:bodyPr/>
          <a:lstStyle/>
          <a:p>
            <a:r>
              <a:rPr lang="en-US" dirty="0" smtClean="0"/>
              <a:t>Fall 2013 -- Lecture #27</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D822DEB-FA8E-9043-B18E-9C771BC6CDDF}" type="datetime1">
              <a:rPr lang="en-US" smtClean="0"/>
              <a:pPr/>
              <a:t>12/8/13</a:t>
            </a:fld>
            <a:endParaRPr lang="en-US"/>
          </a:p>
        </p:txBody>
      </p:sp>
      <p:sp>
        <p:nvSpPr>
          <p:cNvPr id="6" name="Footer Placeholder 5"/>
          <p:cNvSpPr>
            <a:spLocks noGrp="1"/>
          </p:cNvSpPr>
          <p:nvPr>
            <p:ph type="ftr" sz="quarter" idx="11"/>
          </p:nvPr>
        </p:nvSpPr>
        <p:spPr/>
        <p:txBody>
          <a:bodyPr/>
          <a:lstStyle/>
          <a:p>
            <a:r>
              <a:rPr lang="en-US" dirty="0" smtClean="0"/>
              <a:t>Fall 2013 -- Lecture #27</a:t>
            </a:r>
            <a:endParaRPr lang="en-US" dirty="0"/>
          </a:p>
        </p:txBody>
      </p:sp>
      <p:sp>
        <p:nvSpPr>
          <p:cNvPr id="7" name="Slide Number Placeholder 6"/>
          <p:cNvSpPr>
            <a:spLocks noGrp="1"/>
          </p:cNvSpPr>
          <p:nvPr>
            <p:ph type="sldNum" sz="quarter" idx="12"/>
          </p:nvPr>
        </p:nvSpPr>
        <p:spPr/>
        <p:txBody>
          <a:bodyPr/>
          <a:lstStyle/>
          <a:p>
            <a:fld id="{3CC63E4C-4642-794D-A2FD-70F6B81535F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66F7E03-637E-2E44-8EC2-30B4BCECF5DB}" type="datetime1">
              <a:rPr lang="en-US" smtClean="0"/>
              <a:pPr/>
              <a:t>12/8/13</a:t>
            </a:fld>
            <a:endParaRPr lang="en-US"/>
          </a:p>
        </p:txBody>
      </p:sp>
      <p:sp>
        <p:nvSpPr>
          <p:cNvPr id="8" name="Footer Placeholder 7"/>
          <p:cNvSpPr>
            <a:spLocks noGrp="1"/>
          </p:cNvSpPr>
          <p:nvPr>
            <p:ph type="ftr" sz="quarter" idx="11"/>
          </p:nvPr>
        </p:nvSpPr>
        <p:spPr/>
        <p:txBody>
          <a:bodyPr/>
          <a:lstStyle/>
          <a:p>
            <a:r>
              <a:rPr lang="en-US" dirty="0" smtClean="0"/>
              <a:t>Fall 2013 -- Lecture #27</a:t>
            </a:r>
            <a:endParaRPr lang="en-US" dirty="0"/>
          </a:p>
        </p:txBody>
      </p:sp>
      <p:sp>
        <p:nvSpPr>
          <p:cNvPr id="9" name="Slide Number Placeholder 8"/>
          <p:cNvSpPr>
            <a:spLocks noGrp="1"/>
          </p:cNvSpPr>
          <p:nvPr>
            <p:ph type="sldNum" sz="quarter" idx="12"/>
          </p:nvPr>
        </p:nvSpPr>
        <p:spPr/>
        <p:txBody>
          <a:bodyPr/>
          <a:lstStyle/>
          <a:p>
            <a:fld id="{3CC63E4C-4642-794D-A2FD-70F6B81535F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9E51D48-824F-9A4A-8D28-56135F05FAF5}" type="datetime1">
              <a:rPr lang="en-US" smtClean="0"/>
              <a:pPr/>
              <a:t>12/8/13</a:t>
            </a:fld>
            <a:endParaRPr lang="en-US"/>
          </a:p>
        </p:txBody>
      </p:sp>
      <p:sp>
        <p:nvSpPr>
          <p:cNvPr id="4" name="Footer Placeholder 3"/>
          <p:cNvSpPr>
            <a:spLocks noGrp="1"/>
          </p:cNvSpPr>
          <p:nvPr>
            <p:ph type="ftr" sz="quarter" idx="11"/>
          </p:nvPr>
        </p:nvSpPr>
        <p:spPr/>
        <p:txBody>
          <a:bodyPr/>
          <a:lstStyle/>
          <a:p>
            <a:r>
              <a:rPr lang="en-US" dirty="0" smtClean="0"/>
              <a:t>Fall 2013 -- Lecture #27</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8BC596-6268-564B-9118-F1478E387F48}" type="datetime1">
              <a:rPr lang="en-US" smtClean="0"/>
              <a:pPr/>
              <a:t>12/8/13</a:t>
            </a:fld>
            <a:endParaRPr lang="en-US"/>
          </a:p>
        </p:txBody>
      </p:sp>
      <p:sp>
        <p:nvSpPr>
          <p:cNvPr id="3" name="Footer Placeholder 2"/>
          <p:cNvSpPr>
            <a:spLocks noGrp="1"/>
          </p:cNvSpPr>
          <p:nvPr>
            <p:ph type="ftr" sz="quarter" idx="11"/>
          </p:nvPr>
        </p:nvSpPr>
        <p:spPr/>
        <p:txBody>
          <a:bodyPr/>
          <a:lstStyle/>
          <a:p>
            <a:r>
              <a:rPr lang="en-US" dirty="0" smtClean="0"/>
              <a:t>Fall 2013 -- Lecture #27</a:t>
            </a:r>
            <a:endParaRPr lang="en-US" dirty="0"/>
          </a:p>
        </p:txBody>
      </p:sp>
      <p:sp>
        <p:nvSpPr>
          <p:cNvPr id="4" name="Slide Number Placeholder 3"/>
          <p:cNvSpPr>
            <a:spLocks noGrp="1"/>
          </p:cNvSpPr>
          <p:nvPr>
            <p:ph type="sldNum" sz="quarter" idx="12"/>
          </p:nvPr>
        </p:nvSpPr>
        <p:spPr/>
        <p:txBody>
          <a:bodyPr/>
          <a:lstStyle/>
          <a:p>
            <a:fld id="{3CC63E4C-4642-794D-A2FD-70F6B81535F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03FCCE-94B0-A041-9DBC-D4A0218B4417}" type="datetime1">
              <a:rPr lang="en-US" smtClean="0"/>
              <a:pPr/>
              <a:t>12/8/13</a:t>
            </a:fld>
            <a:endParaRPr lang="en-US"/>
          </a:p>
        </p:txBody>
      </p:sp>
      <p:sp>
        <p:nvSpPr>
          <p:cNvPr id="6" name="Footer Placeholder 5"/>
          <p:cNvSpPr>
            <a:spLocks noGrp="1"/>
          </p:cNvSpPr>
          <p:nvPr>
            <p:ph type="ftr" sz="quarter" idx="11"/>
          </p:nvPr>
        </p:nvSpPr>
        <p:spPr/>
        <p:txBody>
          <a:bodyPr/>
          <a:lstStyle/>
          <a:p>
            <a:r>
              <a:rPr lang="en-US" dirty="0" smtClean="0"/>
              <a:t>Fall 2013 -- Lecture #27</a:t>
            </a:r>
            <a:endParaRPr lang="en-US" dirty="0"/>
          </a:p>
        </p:txBody>
      </p:sp>
      <p:sp>
        <p:nvSpPr>
          <p:cNvPr id="7" name="Slide Number Placeholder 6"/>
          <p:cNvSpPr>
            <a:spLocks noGrp="1"/>
          </p:cNvSpPr>
          <p:nvPr>
            <p:ph type="sldNum" sz="quarter" idx="12"/>
          </p:nvPr>
        </p:nvSpPr>
        <p:spPr/>
        <p:txBody>
          <a:bodyPr/>
          <a:lstStyle/>
          <a:p>
            <a:fld id="{3CC63E4C-4642-794D-A2FD-70F6B81535F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5C8DB2-EFD8-9843-97BC-12B6506D287A}" type="datetime1">
              <a:rPr lang="en-US" smtClean="0"/>
              <a:pPr/>
              <a:t>12/8/13</a:t>
            </a:fld>
            <a:endParaRPr lang="en-US"/>
          </a:p>
        </p:txBody>
      </p:sp>
      <p:sp>
        <p:nvSpPr>
          <p:cNvPr id="6" name="Footer Placeholder 5"/>
          <p:cNvSpPr>
            <a:spLocks noGrp="1"/>
          </p:cNvSpPr>
          <p:nvPr>
            <p:ph type="ftr" sz="quarter" idx="11"/>
          </p:nvPr>
        </p:nvSpPr>
        <p:spPr/>
        <p:txBody>
          <a:bodyPr/>
          <a:lstStyle/>
          <a:p>
            <a:r>
              <a:rPr lang="en-US" dirty="0" smtClean="0"/>
              <a:t>Fall 2013 -- Lecture #27</a:t>
            </a:r>
            <a:endParaRPr lang="en-US" dirty="0"/>
          </a:p>
        </p:txBody>
      </p:sp>
      <p:sp>
        <p:nvSpPr>
          <p:cNvPr id="7" name="Slide Number Placeholder 6"/>
          <p:cNvSpPr>
            <a:spLocks noGrp="1"/>
          </p:cNvSpPr>
          <p:nvPr>
            <p:ph type="sldNum" sz="quarter" idx="12"/>
          </p:nvPr>
        </p:nvSpPr>
        <p:spPr/>
        <p:txBody>
          <a:bodyPr/>
          <a:lstStyle/>
          <a:p>
            <a:fld id="{3CC63E4C-4642-794D-A2FD-70F6B81535F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93DF2E-C26F-6742-B2B2-CB7A42C3DF22}" type="datetime1">
              <a:rPr lang="en-US" smtClean="0"/>
              <a:pPr/>
              <a:t>12/8/13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Fall 2013 -- Lecture #27</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C63E4C-4642-794D-A2FD-70F6B81535F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xmlns:p14="http://schemas.microsoft.com/office/powerpoint/2010/main" id="1" dur="indefinite" restart="never" nodeType="tmRoot"/>
      </p:par>
    </p:tnLst>
  </p:timing>
  <p:hf hdr="0"/>
  <p:txStyles>
    <p:titleStyle>
      <a:lvl1pPr algn="ctr" defTabSz="457200" rtl="0" eaLnBrk="1" latinLnBrk="0" hangingPunct="1">
        <a:spcBef>
          <a:spcPct val="0"/>
        </a:spcBef>
        <a:buNone/>
        <a:defRPr sz="4400" kern="1200">
          <a:solidFill>
            <a:srgbClr val="FF0000"/>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6.xml"/><Relationship Id="rId2"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jpeg"/><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png"/><Relationship Id="rId3" Type="http://schemas.openxmlformats.org/officeDocument/2006/relationships/image" Target="../media/image3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3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5.png"/><Relationship Id="rId5" Type="http://schemas.openxmlformats.org/officeDocument/2006/relationships/oleObject" Target="../embeddings/oleObject1.bin"/><Relationship Id="rId6" Type="http://schemas.openxmlformats.org/officeDocument/2006/relationships/image" Target="../media/image4.png"/><Relationship Id="rId7" Type="http://schemas.openxmlformats.org/officeDocument/2006/relationships/image" Target="../media/image6.jpeg"/><Relationship Id="rId8" Type="http://schemas.openxmlformats.org/officeDocument/2006/relationships/image" Target="../media/image7.png"/><Relationship Id="rId9" Type="http://schemas.openxmlformats.org/officeDocument/2006/relationships/image" Target="../media/image8.png"/><Relationship Id="rId1" Type="http://schemas.openxmlformats.org/officeDocument/2006/relationships/vmlDrawing" Target="../drawings/vmlDrawing1.vml"/><Relationship Id="rId2"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www.powersof10.com/film"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6400" y="1574801"/>
            <a:ext cx="8051800" cy="2025650"/>
          </a:xfrm>
        </p:spPr>
        <p:txBody>
          <a:bodyPr>
            <a:normAutofit fontScale="90000"/>
          </a:bodyPr>
          <a:lstStyle/>
          <a:p>
            <a:r>
              <a:rPr lang="en-US" dirty="0" smtClean="0"/>
              <a:t>CS 61C: </a:t>
            </a:r>
            <a:br>
              <a:rPr lang="en-US" dirty="0" smtClean="0"/>
            </a:br>
            <a:r>
              <a:rPr lang="en-US" dirty="0" smtClean="0"/>
              <a:t>Great Ideas in Computer Architecture </a:t>
            </a:r>
            <a:br>
              <a:rPr lang="en-US" dirty="0" smtClean="0"/>
            </a:br>
            <a:r>
              <a:rPr lang="en-US" i="1" dirty="0" smtClean="0"/>
              <a:t>Course Summary and Wrap-up</a:t>
            </a:r>
            <a:endParaRPr lang="en-US" i="1" dirty="0"/>
          </a:p>
        </p:txBody>
      </p:sp>
      <p:sp>
        <p:nvSpPr>
          <p:cNvPr id="3" name="Subtitle 2"/>
          <p:cNvSpPr>
            <a:spLocks noGrp="1"/>
          </p:cNvSpPr>
          <p:nvPr>
            <p:ph type="subTitle" idx="1"/>
          </p:nvPr>
        </p:nvSpPr>
        <p:spPr>
          <a:xfrm>
            <a:off x="1016000" y="3886200"/>
            <a:ext cx="6959600" cy="1752600"/>
          </a:xfrm>
        </p:spPr>
        <p:txBody>
          <a:bodyPr>
            <a:normAutofit fontScale="70000" lnSpcReduction="20000"/>
          </a:bodyPr>
          <a:lstStyle/>
          <a:p>
            <a:r>
              <a:rPr lang="en-US" dirty="0" smtClean="0"/>
              <a:t>Instructor:</a:t>
            </a:r>
          </a:p>
          <a:p>
            <a:r>
              <a:rPr lang="en-US" dirty="0" smtClean="0"/>
              <a:t>Sung Roa Yoon</a:t>
            </a:r>
          </a:p>
          <a:p>
            <a:r>
              <a:rPr lang="en-US" dirty="0" smtClean="0"/>
              <a:t>Slides:</a:t>
            </a:r>
          </a:p>
          <a:p>
            <a:r>
              <a:rPr lang="en-US" dirty="0"/>
              <a:t>Randy H. </a:t>
            </a:r>
            <a:r>
              <a:rPr lang="en-US" dirty="0" smtClean="0"/>
              <a:t>Katz</a:t>
            </a:r>
          </a:p>
          <a:p>
            <a:r>
              <a:rPr lang="en-US" dirty="0" smtClean="0"/>
              <a:t>http://inst.eecs.Berkeley.edu/~cs61c/fa13</a:t>
            </a:r>
          </a:p>
        </p:txBody>
      </p:sp>
      <p:sp>
        <p:nvSpPr>
          <p:cNvPr id="4" name="Slide Number Placeholder 3"/>
          <p:cNvSpPr>
            <a:spLocks noGrp="1"/>
          </p:cNvSpPr>
          <p:nvPr>
            <p:ph type="sldNum" sz="quarter" idx="12"/>
          </p:nvPr>
        </p:nvSpPr>
        <p:spPr/>
        <p:txBody>
          <a:bodyPr/>
          <a:lstStyle/>
          <a:p>
            <a:fld id="{F4BA2A7E-5181-A840-825F-018EFA86BC7E}" type="slidenum">
              <a:rPr lang="en-US" smtClean="0"/>
              <a:pPr/>
              <a:t>1</a:t>
            </a:fld>
            <a:endParaRPr lang="en-US"/>
          </a:p>
        </p:txBody>
      </p:sp>
      <p:sp>
        <p:nvSpPr>
          <p:cNvPr id="8" name="Footer Placeholder 7"/>
          <p:cNvSpPr>
            <a:spLocks noGrp="1"/>
          </p:cNvSpPr>
          <p:nvPr>
            <p:ph type="ftr" sz="quarter" idx="11"/>
          </p:nvPr>
        </p:nvSpPr>
        <p:spPr/>
        <p:txBody>
          <a:bodyPr/>
          <a:lstStyle/>
          <a:p>
            <a:r>
              <a:rPr lang="en-US" dirty="0" smtClean="0"/>
              <a:t>Fall 2013 -- Lecture #27</a:t>
            </a:r>
            <a:endParaRPr lang="en-US" dirty="0"/>
          </a:p>
        </p:txBody>
      </p:sp>
      <p:sp>
        <p:nvSpPr>
          <p:cNvPr id="9" name="Date Placeholder 8"/>
          <p:cNvSpPr>
            <a:spLocks noGrp="1"/>
          </p:cNvSpPr>
          <p:nvPr>
            <p:ph type="dt" sz="half" idx="10"/>
          </p:nvPr>
        </p:nvSpPr>
        <p:spPr/>
        <p:txBody>
          <a:bodyPr/>
          <a:lstStyle/>
          <a:p>
            <a:fld id="{D31A4DF2-292E-C941-A08A-19B5D6FE7880}" type="datetime1">
              <a:rPr lang="en-US" smtClean="0"/>
              <a:pPr/>
              <a:t>12/8/13</a:t>
            </a:fld>
            <a:endParaRPr lang="en-US"/>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dirty="0" err="1" smtClean="0"/>
              <a:t>Dalles</a:t>
            </a:r>
            <a:r>
              <a:rPr lang="en-US" dirty="0" smtClean="0"/>
              <a:t>, Oregon</a:t>
            </a:r>
            <a:endParaRPr lang="en-US" dirty="0"/>
          </a:p>
        </p:txBody>
      </p:sp>
      <p:sp>
        <p:nvSpPr>
          <p:cNvPr id="4" name="Date Placeholder 3"/>
          <p:cNvSpPr>
            <a:spLocks noGrp="1"/>
          </p:cNvSpPr>
          <p:nvPr>
            <p:ph type="dt" sz="half" idx="10"/>
          </p:nvPr>
        </p:nvSpPr>
        <p:spPr/>
        <p:txBody>
          <a:bodyPr/>
          <a:lstStyle/>
          <a:p>
            <a:fld id="{41EDAF06-0C59-6D40-B41F-6A8771BF3DEB}" type="datetime1">
              <a:rPr lang="en-US" smtClean="0"/>
              <a:pPr/>
              <a:t>12/8/13</a:t>
            </a:fld>
            <a:endParaRPr lang="en-US"/>
          </a:p>
        </p:txBody>
      </p:sp>
      <p:sp>
        <p:nvSpPr>
          <p:cNvPr id="5" name="Footer Placeholder 4"/>
          <p:cNvSpPr>
            <a:spLocks noGrp="1"/>
          </p:cNvSpPr>
          <p:nvPr>
            <p:ph type="ftr" sz="quarter" idx="11"/>
          </p:nvPr>
        </p:nvSpPr>
        <p:spPr/>
        <p:txBody>
          <a:bodyPr/>
          <a:lstStyle/>
          <a:p>
            <a:r>
              <a:rPr lang="en-US" dirty="0" smtClean="0"/>
              <a:t>Fall 2013 -- Lecture #27</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10</a:t>
            </a:fld>
            <a:endParaRPr lang="en-US"/>
          </a:p>
        </p:txBody>
      </p:sp>
      <p:pic>
        <p:nvPicPr>
          <p:cNvPr id="7" name="Picture 6"/>
          <p:cNvPicPr>
            <a:picLocks noChangeAspect="1"/>
          </p:cNvPicPr>
          <p:nvPr/>
        </p:nvPicPr>
        <p:blipFill>
          <a:blip r:embed="rId2"/>
          <a:stretch>
            <a:fillRect/>
          </a:stretch>
        </p:blipFill>
        <p:spPr>
          <a:xfrm>
            <a:off x="884533" y="1180281"/>
            <a:ext cx="7200900" cy="5156200"/>
          </a:xfrm>
          <a:prstGeom prst="rect">
            <a:avLst/>
          </a:prstGeom>
        </p:spPr>
      </p:pic>
      <p:sp>
        <p:nvSpPr>
          <p:cNvPr id="8" name="TextBox 7"/>
          <p:cNvSpPr txBox="1"/>
          <p:nvPr/>
        </p:nvSpPr>
        <p:spPr>
          <a:xfrm>
            <a:off x="6940791" y="405102"/>
            <a:ext cx="1995658" cy="584776"/>
          </a:xfrm>
          <a:prstGeom prst="rect">
            <a:avLst/>
          </a:prstGeom>
          <a:noFill/>
        </p:spPr>
        <p:txBody>
          <a:bodyPr wrap="none" rtlCol="0">
            <a:spAutoFit/>
          </a:bodyPr>
          <a:lstStyle/>
          <a:p>
            <a:r>
              <a:rPr lang="en-US" sz="3200" dirty="0" smtClean="0"/>
              <a:t>10</a:t>
            </a:r>
            <a:r>
              <a:rPr lang="en-US" sz="3200" baseline="30000" dirty="0" smtClean="0"/>
              <a:t>4</a:t>
            </a:r>
            <a:r>
              <a:rPr lang="en-US" sz="3200" dirty="0" smtClean="0"/>
              <a:t> meters</a:t>
            </a:r>
            <a:endParaRPr lang="en-US" sz="32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899192" y="1149628"/>
            <a:ext cx="7440930" cy="5245100"/>
          </a:xfrm>
          <a:prstGeom prst="rect">
            <a:avLst/>
          </a:prstGeom>
        </p:spPr>
      </p:pic>
      <p:sp>
        <p:nvSpPr>
          <p:cNvPr id="2" name="Title 1"/>
          <p:cNvSpPr>
            <a:spLocks noGrp="1"/>
          </p:cNvSpPr>
          <p:nvPr>
            <p:ph type="title"/>
          </p:nvPr>
        </p:nvSpPr>
        <p:spPr/>
        <p:txBody>
          <a:bodyPr/>
          <a:lstStyle/>
          <a:p>
            <a:r>
              <a:rPr lang="en-US" dirty="0" smtClean="0"/>
              <a:t>The </a:t>
            </a:r>
            <a:r>
              <a:rPr lang="en-US" dirty="0" err="1" smtClean="0"/>
              <a:t>Dalles</a:t>
            </a:r>
            <a:r>
              <a:rPr lang="en-US" dirty="0" smtClean="0"/>
              <a:t>, Oregon</a:t>
            </a:r>
            <a:endParaRPr lang="en-US" dirty="0"/>
          </a:p>
        </p:txBody>
      </p:sp>
      <p:sp>
        <p:nvSpPr>
          <p:cNvPr id="4" name="Date Placeholder 3"/>
          <p:cNvSpPr>
            <a:spLocks noGrp="1"/>
          </p:cNvSpPr>
          <p:nvPr>
            <p:ph type="dt" sz="half" idx="10"/>
          </p:nvPr>
        </p:nvSpPr>
        <p:spPr/>
        <p:txBody>
          <a:bodyPr/>
          <a:lstStyle/>
          <a:p>
            <a:fld id="{BE9DBB86-7F9C-914C-BBB4-D200CE5A91E6}" type="datetime1">
              <a:rPr lang="en-US" smtClean="0"/>
              <a:pPr/>
              <a:t>12/8/13</a:t>
            </a:fld>
            <a:endParaRPr lang="en-US"/>
          </a:p>
        </p:txBody>
      </p:sp>
      <p:sp>
        <p:nvSpPr>
          <p:cNvPr id="5" name="Footer Placeholder 4"/>
          <p:cNvSpPr>
            <a:spLocks noGrp="1"/>
          </p:cNvSpPr>
          <p:nvPr>
            <p:ph type="ftr" sz="quarter" idx="11"/>
          </p:nvPr>
        </p:nvSpPr>
        <p:spPr/>
        <p:txBody>
          <a:bodyPr/>
          <a:lstStyle/>
          <a:p>
            <a:r>
              <a:rPr lang="en-US" dirty="0" smtClean="0"/>
              <a:t>Fall 2013 -- Lecture #27</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11</a:t>
            </a:fld>
            <a:endParaRPr lang="en-US"/>
          </a:p>
        </p:txBody>
      </p:sp>
      <p:sp>
        <p:nvSpPr>
          <p:cNvPr id="9" name="TextBox 8"/>
          <p:cNvSpPr txBox="1"/>
          <p:nvPr/>
        </p:nvSpPr>
        <p:spPr>
          <a:xfrm>
            <a:off x="6940791" y="405102"/>
            <a:ext cx="1995658" cy="584776"/>
          </a:xfrm>
          <a:prstGeom prst="rect">
            <a:avLst/>
          </a:prstGeom>
          <a:noFill/>
        </p:spPr>
        <p:txBody>
          <a:bodyPr wrap="none" rtlCol="0">
            <a:spAutoFit/>
          </a:bodyPr>
          <a:lstStyle/>
          <a:p>
            <a:r>
              <a:rPr lang="en-US" sz="3200" dirty="0" smtClean="0"/>
              <a:t>10</a:t>
            </a:r>
            <a:r>
              <a:rPr lang="en-US" sz="3200" baseline="30000" dirty="0" smtClean="0"/>
              <a:t>4</a:t>
            </a:r>
            <a:r>
              <a:rPr lang="en-US" sz="3200" dirty="0" smtClean="0"/>
              <a:t> meters</a:t>
            </a:r>
            <a:endParaRPr lang="en-US" sz="32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457200" y="139174"/>
            <a:ext cx="8229600" cy="1143000"/>
          </a:xfrm>
        </p:spPr>
        <p:txBody>
          <a:bodyPr/>
          <a:lstStyle/>
          <a:p>
            <a:r>
              <a:rPr lang="en-US" dirty="0" smtClean="0"/>
              <a:t>Google’s Oregon WSC</a:t>
            </a:r>
          </a:p>
        </p:txBody>
      </p:sp>
      <p:sp>
        <p:nvSpPr>
          <p:cNvPr id="28675" name="Slide Number Placeholder 2"/>
          <p:cNvSpPr>
            <a:spLocks noGrp="1"/>
          </p:cNvSpPr>
          <p:nvPr>
            <p:ph type="sldNum" sz="quarter" idx="12"/>
          </p:nvPr>
        </p:nvSpPr>
        <p:spPr/>
        <p:txBody>
          <a:bodyPr/>
          <a:lstStyle/>
          <a:p>
            <a:fld id="{D15BC594-4544-5148-94B8-8AC833ADF43A}" type="slidenum">
              <a:rPr lang="en-US" smtClean="0"/>
              <a:pPr/>
              <a:t>12</a:t>
            </a:fld>
            <a:endParaRPr lang="en-US" smtClean="0"/>
          </a:p>
        </p:txBody>
      </p:sp>
      <p:sp>
        <p:nvSpPr>
          <p:cNvPr id="12" name="Date Placeholder 11"/>
          <p:cNvSpPr>
            <a:spLocks noGrp="1"/>
          </p:cNvSpPr>
          <p:nvPr>
            <p:ph type="dt" sz="half" idx="10"/>
          </p:nvPr>
        </p:nvSpPr>
        <p:spPr/>
        <p:txBody>
          <a:bodyPr/>
          <a:lstStyle/>
          <a:p>
            <a:fld id="{94CE8797-26CE-794C-8190-1EDDD57E1156}" type="datetime1">
              <a:rPr lang="en-US" smtClean="0"/>
              <a:pPr/>
              <a:t>12/8/13</a:t>
            </a:fld>
            <a:endParaRPr lang="en-US"/>
          </a:p>
        </p:txBody>
      </p:sp>
      <p:sp>
        <p:nvSpPr>
          <p:cNvPr id="13" name="Footer Placeholder 12"/>
          <p:cNvSpPr>
            <a:spLocks noGrp="1"/>
          </p:cNvSpPr>
          <p:nvPr>
            <p:ph type="ftr" sz="quarter" idx="11"/>
          </p:nvPr>
        </p:nvSpPr>
        <p:spPr/>
        <p:txBody>
          <a:bodyPr/>
          <a:lstStyle/>
          <a:p>
            <a:r>
              <a:rPr lang="en-US" dirty="0" smtClean="0"/>
              <a:t>Fall 2013 -- Lecture #27</a:t>
            </a:r>
            <a:endParaRPr lang="en-US" dirty="0"/>
          </a:p>
        </p:txBody>
      </p:sp>
      <p:pic>
        <p:nvPicPr>
          <p:cNvPr id="14" name="Picture 13"/>
          <p:cNvPicPr>
            <a:picLocks noChangeAspect="1"/>
          </p:cNvPicPr>
          <p:nvPr/>
        </p:nvPicPr>
        <p:blipFill>
          <a:blip r:embed="rId2"/>
          <a:stretch>
            <a:fillRect/>
          </a:stretch>
        </p:blipFill>
        <p:spPr>
          <a:xfrm>
            <a:off x="1295947" y="1149200"/>
            <a:ext cx="6678295" cy="5184140"/>
          </a:xfrm>
          <a:prstGeom prst="rect">
            <a:avLst/>
          </a:prstGeom>
        </p:spPr>
      </p:pic>
      <p:sp>
        <p:nvSpPr>
          <p:cNvPr id="15" name="TextBox 14"/>
          <p:cNvSpPr txBox="1"/>
          <p:nvPr/>
        </p:nvSpPr>
        <p:spPr>
          <a:xfrm>
            <a:off x="7148342" y="383204"/>
            <a:ext cx="1995658" cy="584776"/>
          </a:xfrm>
          <a:prstGeom prst="rect">
            <a:avLst/>
          </a:prstGeom>
          <a:noFill/>
        </p:spPr>
        <p:txBody>
          <a:bodyPr wrap="none" rtlCol="0">
            <a:spAutoFit/>
          </a:bodyPr>
          <a:lstStyle/>
          <a:p>
            <a:r>
              <a:rPr lang="en-US" sz="3200" dirty="0" smtClean="0"/>
              <a:t>10</a:t>
            </a:r>
            <a:r>
              <a:rPr lang="en-US" sz="3200" baseline="30000" dirty="0" smtClean="0"/>
              <a:t>3</a:t>
            </a:r>
            <a:r>
              <a:rPr lang="en-US" sz="3200" dirty="0" smtClean="0"/>
              <a:t> meters</a:t>
            </a:r>
            <a:endParaRPr lang="en-US" sz="32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457200" y="139174"/>
            <a:ext cx="8229600" cy="1143000"/>
          </a:xfrm>
        </p:spPr>
        <p:txBody>
          <a:bodyPr/>
          <a:lstStyle/>
          <a:p>
            <a:r>
              <a:rPr lang="en-US" dirty="0" smtClean="0"/>
              <a:t>Google’s Oregon WSC</a:t>
            </a:r>
          </a:p>
        </p:txBody>
      </p:sp>
      <p:sp>
        <p:nvSpPr>
          <p:cNvPr id="28675" name="Slide Number Placeholder 2"/>
          <p:cNvSpPr>
            <a:spLocks noGrp="1"/>
          </p:cNvSpPr>
          <p:nvPr>
            <p:ph type="sldNum" sz="quarter" idx="12"/>
          </p:nvPr>
        </p:nvSpPr>
        <p:spPr/>
        <p:txBody>
          <a:bodyPr/>
          <a:lstStyle/>
          <a:p>
            <a:fld id="{D15BC594-4544-5148-94B8-8AC833ADF43A}" type="slidenum">
              <a:rPr lang="en-US" smtClean="0"/>
              <a:pPr/>
              <a:t>13</a:t>
            </a:fld>
            <a:endParaRPr lang="en-US" smtClean="0"/>
          </a:p>
        </p:txBody>
      </p:sp>
      <p:pic>
        <p:nvPicPr>
          <p:cNvPr id="28676" name="Picture 3"/>
          <p:cNvPicPr>
            <a:picLocks noChangeAspect="1"/>
          </p:cNvPicPr>
          <p:nvPr/>
        </p:nvPicPr>
        <p:blipFill>
          <a:blip r:embed="rId2"/>
          <a:srcRect/>
          <a:stretch>
            <a:fillRect/>
          </a:stretch>
        </p:blipFill>
        <p:spPr bwMode="auto">
          <a:xfrm>
            <a:off x="640211" y="1444551"/>
            <a:ext cx="8311702" cy="5359474"/>
          </a:xfrm>
          <a:prstGeom prst="rect">
            <a:avLst/>
          </a:prstGeom>
          <a:noFill/>
          <a:ln w="9525">
            <a:noFill/>
            <a:miter lim="800000"/>
            <a:headEnd/>
            <a:tailEnd/>
          </a:ln>
        </p:spPr>
      </p:pic>
      <p:sp>
        <p:nvSpPr>
          <p:cNvPr id="12" name="Date Placeholder 11"/>
          <p:cNvSpPr>
            <a:spLocks noGrp="1"/>
          </p:cNvSpPr>
          <p:nvPr>
            <p:ph type="dt" sz="half" idx="10"/>
          </p:nvPr>
        </p:nvSpPr>
        <p:spPr/>
        <p:txBody>
          <a:bodyPr/>
          <a:lstStyle/>
          <a:p>
            <a:fld id="{A01D2F39-96DB-774A-9420-E26C210FB530}" type="datetime1">
              <a:rPr lang="en-US" smtClean="0"/>
              <a:pPr/>
              <a:t>12/8/13</a:t>
            </a:fld>
            <a:endParaRPr lang="en-US"/>
          </a:p>
        </p:txBody>
      </p:sp>
      <p:sp>
        <p:nvSpPr>
          <p:cNvPr id="13" name="Footer Placeholder 12"/>
          <p:cNvSpPr>
            <a:spLocks noGrp="1"/>
          </p:cNvSpPr>
          <p:nvPr>
            <p:ph type="ftr" sz="quarter" idx="11"/>
          </p:nvPr>
        </p:nvSpPr>
        <p:spPr/>
        <p:txBody>
          <a:bodyPr/>
          <a:lstStyle/>
          <a:p>
            <a:r>
              <a:rPr lang="en-US" dirty="0" smtClean="0"/>
              <a:t>Fall 2013 -- Lecture #27</a:t>
            </a:r>
            <a:endParaRPr lang="en-US" dirty="0"/>
          </a:p>
        </p:txBody>
      </p:sp>
      <p:sp>
        <p:nvSpPr>
          <p:cNvPr id="15" name="TextBox 14"/>
          <p:cNvSpPr txBox="1"/>
          <p:nvPr/>
        </p:nvSpPr>
        <p:spPr>
          <a:xfrm>
            <a:off x="7148342" y="35304"/>
            <a:ext cx="1995658" cy="584776"/>
          </a:xfrm>
          <a:prstGeom prst="rect">
            <a:avLst/>
          </a:prstGeom>
          <a:noFill/>
        </p:spPr>
        <p:txBody>
          <a:bodyPr wrap="none" rtlCol="0">
            <a:spAutoFit/>
          </a:bodyPr>
          <a:lstStyle/>
          <a:p>
            <a:r>
              <a:rPr lang="en-US" sz="3200" dirty="0" smtClean="0"/>
              <a:t>10</a:t>
            </a:r>
            <a:r>
              <a:rPr lang="en-US" sz="3200" baseline="30000" dirty="0" smtClean="0"/>
              <a:t>4</a:t>
            </a:r>
            <a:r>
              <a:rPr lang="en-US" sz="3200" dirty="0" smtClean="0"/>
              <a:t> meters</a:t>
            </a:r>
            <a:endParaRPr lang="en-US" sz="3200" dirty="0"/>
          </a:p>
        </p:txBody>
      </p:sp>
      <p:grpSp>
        <p:nvGrpSpPr>
          <p:cNvPr id="17" name="Group 16"/>
          <p:cNvGrpSpPr/>
          <p:nvPr/>
        </p:nvGrpSpPr>
        <p:grpSpPr>
          <a:xfrm>
            <a:off x="3330575" y="4203700"/>
            <a:ext cx="5791200" cy="2278063"/>
            <a:chOff x="3330575" y="4203700"/>
            <a:chExt cx="5791200" cy="2278063"/>
          </a:xfrm>
        </p:grpSpPr>
        <p:pic>
          <p:nvPicPr>
            <p:cNvPr id="7" name="Picture 7"/>
            <p:cNvPicPr>
              <a:picLocks noChangeAspect="1" noChangeArrowheads="1"/>
            </p:cNvPicPr>
            <p:nvPr/>
          </p:nvPicPr>
          <p:blipFill>
            <a:blip r:embed="rId3"/>
            <a:srcRect/>
            <a:stretch>
              <a:fillRect/>
            </a:stretch>
          </p:blipFill>
          <p:spPr bwMode="auto">
            <a:xfrm>
              <a:off x="3330575" y="4203700"/>
              <a:ext cx="5791200" cy="2278063"/>
            </a:xfrm>
            <a:prstGeom prst="rect">
              <a:avLst/>
            </a:prstGeom>
            <a:noFill/>
            <a:ln w="9525">
              <a:noFill/>
              <a:miter lim="800000"/>
              <a:headEnd/>
              <a:tailEnd/>
            </a:ln>
          </p:spPr>
        </p:pic>
        <p:sp>
          <p:nvSpPr>
            <p:cNvPr id="16" name="TextBox 15"/>
            <p:cNvSpPr txBox="1"/>
            <p:nvPr/>
          </p:nvSpPr>
          <p:spPr>
            <a:xfrm>
              <a:off x="6377006" y="4439793"/>
              <a:ext cx="1995658" cy="584776"/>
            </a:xfrm>
            <a:prstGeom prst="rect">
              <a:avLst/>
            </a:prstGeom>
            <a:noFill/>
          </p:spPr>
          <p:txBody>
            <a:bodyPr wrap="none" rtlCol="0">
              <a:spAutoFit/>
            </a:bodyPr>
            <a:lstStyle/>
            <a:p>
              <a:r>
                <a:rPr lang="en-US" sz="3200" dirty="0" smtClean="0">
                  <a:solidFill>
                    <a:schemeClr val="bg1"/>
                  </a:solidFill>
                </a:rPr>
                <a:t>10</a:t>
              </a:r>
              <a:r>
                <a:rPr lang="en-US" sz="3200" baseline="30000" dirty="0" smtClean="0">
                  <a:solidFill>
                    <a:schemeClr val="bg1"/>
                  </a:solidFill>
                </a:rPr>
                <a:t>3</a:t>
              </a:r>
              <a:r>
                <a:rPr lang="en-US" sz="3200" dirty="0" smtClean="0">
                  <a:solidFill>
                    <a:schemeClr val="bg1"/>
                  </a:solidFill>
                </a:rPr>
                <a:t> meters</a:t>
              </a:r>
              <a:endParaRPr lang="en-US" sz="3200" dirty="0">
                <a:solidFill>
                  <a:schemeClr val="bg1"/>
                </a:solidFill>
              </a:endParaRPr>
            </a:p>
          </p:txBody>
        </p:sp>
      </p:grpSp>
      <p:grpSp>
        <p:nvGrpSpPr>
          <p:cNvPr id="18" name="Group 17"/>
          <p:cNvGrpSpPr/>
          <p:nvPr/>
        </p:nvGrpSpPr>
        <p:grpSpPr>
          <a:xfrm>
            <a:off x="0" y="4391764"/>
            <a:ext cx="5562600" cy="2466236"/>
            <a:chOff x="0" y="4391764"/>
            <a:chExt cx="5562600" cy="2466236"/>
          </a:xfrm>
        </p:grpSpPr>
        <p:grpSp>
          <p:nvGrpSpPr>
            <p:cNvPr id="2" name="Group 10"/>
            <p:cNvGrpSpPr>
              <a:grpSpLocks/>
            </p:cNvGrpSpPr>
            <p:nvPr/>
          </p:nvGrpSpPr>
          <p:grpSpPr bwMode="auto">
            <a:xfrm>
              <a:off x="0" y="4416425"/>
              <a:ext cx="5562600" cy="2441575"/>
              <a:chOff x="-48" y="3353"/>
              <a:chExt cx="3504" cy="1538"/>
            </a:xfrm>
          </p:grpSpPr>
          <p:pic>
            <p:nvPicPr>
              <p:cNvPr id="28679" name="Picture 6"/>
              <p:cNvPicPr>
                <a:picLocks noChangeAspect="1" noChangeArrowheads="1"/>
              </p:cNvPicPr>
              <p:nvPr/>
            </p:nvPicPr>
            <p:blipFill>
              <a:blip r:embed="rId4"/>
              <a:srcRect/>
              <a:stretch>
                <a:fillRect/>
              </a:stretch>
            </p:blipFill>
            <p:spPr bwMode="auto">
              <a:xfrm>
                <a:off x="-48" y="3353"/>
                <a:ext cx="2050" cy="1538"/>
              </a:xfrm>
              <a:prstGeom prst="rect">
                <a:avLst/>
              </a:prstGeom>
              <a:noFill/>
              <a:ln w="9525">
                <a:noFill/>
                <a:miter lim="800000"/>
                <a:headEnd/>
                <a:tailEnd/>
              </a:ln>
            </p:spPr>
          </p:pic>
          <p:sp>
            <p:nvSpPr>
              <p:cNvPr id="28680" name="Rectangle 8"/>
              <p:cNvSpPr>
                <a:spLocks noChangeArrowheads="1"/>
              </p:cNvSpPr>
              <p:nvPr/>
            </p:nvSpPr>
            <p:spPr bwMode="auto">
              <a:xfrm>
                <a:off x="3024" y="3981"/>
                <a:ext cx="432" cy="432"/>
              </a:xfrm>
              <a:prstGeom prst="rect">
                <a:avLst/>
              </a:prstGeom>
              <a:noFill/>
              <a:ln w="76200">
                <a:solidFill>
                  <a:srgbClr val="FF0000"/>
                </a:solidFill>
                <a:miter lim="800000"/>
                <a:headEnd/>
                <a:tailEnd/>
              </a:ln>
            </p:spPr>
            <p:txBody>
              <a:bodyPr wrap="none" anchor="ctr">
                <a:prstTxWarp prst="textNoShape">
                  <a:avLst/>
                </a:prstTxWarp>
              </a:bodyPr>
              <a:lstStyle/>
              <a:p>
                <a:endParaRPr lang="en-US"/>
              </a:p>
            </p:txBody>
          </p:sp>
          <p:sp>
            <p:nvSpPr>
              <p:cNvPr id="28681" name="Line 9"/>
              <p:cNvSpPr>
                <a:spLocks noChangeShapeType="1"/>
              </p:cNvSpPr>
              <p:nvPr/>
            </p:nvSpPr>
            <p:spPr bwMode="auto">
              <a:xfrm flipH="1" flipV="1">
                <a:off x="1872" y="4029"/>
                <a:ext cx="1152" cy="192"/>
              </a:xfrm>
              <a:prstGeom prst="line">
                <a:avLst/>
              </a:prstGeom>
              <a:noFill/>
              <a:ln w="38100">
                <a:solidFill>
                  <a:srgbClr val="FF0000"/>
                </a:solidFill>
                <a:round/>
                <a:headEnd/>
                <a:tailEnd type="triangle" w="med" len="med"/>
              </a:ln>
            </p:spPr>
            <p:txBody>
              <a:bodyPr wrap="none" anchor="ctr">
                <a:prstTxWarp prst="textNoShape">
                  <a:avLst/>
                </a:prstTxWarp>
              </a:bodyPr>
              <a:lstStyle/>
              <a:p>
                <a:endParaRPr lang="en-US"/>
              </a:p>
            </p:txBody>
          </p:sp>
        </p:grpSp>
        <p:sp>
          <p:nvSpPr>
            <p:cNvPr id="14" name="TextBox 13"/>
            <p:cNvSpPr txBox="1"/>
            <p:nvPr/>
          </p:nvSpPr>
          <p:spPr>
            <a:xfrm>
              <a:off x="1353604" y="4391764"/>
              <a:ext cx="1995658" cy="584776"/>
            </a:xfrm>
            <a:prstGeom prst="rect">
              <a:avLst/>
            </a:prstGeom>
            <a:noFill/>
          </p:spPr>
          <p:txBody>
            <a:bodyPr wrap="none" rtlCol="0">
              <a:spAutoFit/>
            </a:bodyPr>
            <a:lstStyle/>
            <a:p>
              <a:r>
                <a:rPr lang="en-US" sz="3200" dirty="0" smtClean="0">
                  <a:solidFill>
                    <a:srgbClr val="FFFFFF"/>
                  </a:solidFill>
                </a:rPr>
                <a:t>10</a:t>
              </a:r>
              <a:r>
                <a:rPr lang="en-US" sz="3200" baseline="30000" dirty="0" smtClean="0">
                  <a:solidFill>
                    <a:srgbClr val="FFFFFF"/>
                  </a:solidFill>
                </a:rPr>
                <a:t>2</a:t>
              </a:r>
              <a:r>
                <a:rPr lang="en-US" sz="3200" dirty="0" smtClean="0">
                  <a:solidFill>
                    <a:srgbClr val="FFFFFF"/>
                  </a:solidFill>
                </a:rPr>
                <a:t> meters</a:t>
              </a:r>
              <a:endParaRPr lang="en-US" sz="3200" dirty="0">
                <a:solidFill>
                  <a:srgbClr val="FFFFFF"/>
                </a:solidFill>
              </a:endParaRPr>
            </a:p>
          </p:txBody>
        </p:sp>
      </p:grpSp>
      <p:sp>
        <p:nvSpPr>
          <p:cNvPr id="19" name="Rectangle 18"/>
          <p:cNvSpPr/>
          <p:nvPr/>
        </p:nvSpPr>
        <p:spPr>
          <a:xfrm rot="16200000">
            <a:off x="-710364" y="3632699"/>
            <a:ext cx="1882396" cy="461665"/>
          </a:xfrm>
          <a:prstGeom prst="rect">
            <a:avLst/>
          </a:prstGeom>
        </p:spPr>
        <p:txBody>
          <a:bodyPr wrap="none">
            <a:spAutoFit/>
          </a:bodyPr>
          <a:lstStyle/>
          <a:p>
            <a:r>
              <a:rPr lang="en-US" sz="2400" dirty="0" smtClean="0"/>
              <a:t>10 kilometers</a:t>
            </a:r>
            <a:endParaRPr lang="en-US" sz="2400" dirty="0"/>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Google Warehouse</a:t>
            </a:r>
            <a:endParaRPr lang="en-US" dirty="0"/>
          </a:p>
        </p:txBody>
      </p:sp>
      <p:sp>
        <p:nvSpPr>
          <p:cNvPr id="7" name="Content Placeholder 6"/>
          <p:cNvSpPr>
            <a:spLocks noGrp="1"/>
          </p:cNvSpPr>
          <p:nvPr>
            <p:ph idx="1"/>
          </p:nvPr>
        </p:nvSpPr>
        <p:spPr/>
        <p:txBody>
          <a:bodyPr/>
          <a:lstStyle/>
          <a:p>
            <a:r>
              <a:rPr lang="en-US" dirty="0" smtClean="0"/>
              <a:t>90 meters by 75 meters, 10 Megawatts</a:t>
            </a:r>
          </a:p>
          <a:p>
            <a:r>
              <a:rPr lang="en-US" dirty="0" smtClean="0"/>
              <a:t>Contains 40,000 servers, 190,000 disks</a:t>
            </a:r>
          </a:p>
          <a:p>
            <a:r>
              <a:rPr lang="en-US" dirty="0" smtClean="0"/>
              <a:t>Power Utilization Effectiveness: 1.23</a:t>
            </a:r>
          </a:p>
          <a:p>
            <a:pPr lvl="1"/>
            <a:r>
              <a:rPr lang="en-US" dirty="0" smtClean="0"/>
              <a:t>85% of 0.23 overhead goes to cooling losses</a:t>
            </a:r>
          </a:p>
          <a:p>
            <a:pPr lvl="1"/>
            <a:r>
              <a:rPr lang="en-US" dirty="0" smtClean="0"/>
              <a:t>15% of 0.23 overhead goes to power losses</a:t>
            </a:r>
          </a:p>
          <a:p>
            <a:r>
              <a:rPr lang="en-US" dirty="0" smtClean="0"/>
              <a:t>Contains 45, 40-foot long containers</a:t>
            </a:r>
          </a:p>
          <a:p>
            <a:pPr lvl="1"/>
            <a:r>
              <a:rPr lang="en-US" dirty="0" smtClean="0"/>
              <a:t>8 feet </a:t>
            </a:r>
            <a:r>
              <a:rPr lang="en-US" dirty="0" err="1" smtClean="0"/>
              <a:t>x</a:t>
            </a:r>
            <a:r>
              <a:rPr lang="en-US" dirty="0" smtClean="0"/>
              <a:t> 9.5 feet </a:t>
            </a:r>
            <a:r>
              <a:rPr lang="en-US" dirty="0" err="1" smtClean="0"/>
              <a:t>x</a:t>
            </a:r>
            <a:r>
              <a:rPr lang="en-US" dirty="0" smtClean="0"/>
              <a:t> 40 feet</a:t>
            </a:r>
          </a:p>
          <a:p>
            <a:r>
              <a:rPr lang="en-US" dirty="0" smtClean="0"/>
              <a:t>30 stacked as double layer, 15 as single layer</a:t>
            </a:r>
          </a:p>
        </p:txBody>
      </p:sp>
      <p:sp>
        <p:nvSpPr>
          <p:cNvPr id="3" name="Date Placeholder 2"/>
          <p:cNvSpPr>
            <a:spLocks noGrp="1"/>
          </p:cNvSpPr>
          <p:nvPr>
            <p:ph type="dt" sz="half" idx="10"/>
          </p:nvPr>
        </p:nvSpPr>
        <p:spPr/>
        <p:txBody>
          <a:bodyPr/>
          <a:lstStyle/>
          <a:p>
            <a:fld id="{864F953E-6810-074E-9494-23DF5E441C57}" type="datetime1">
              <a:rPr lang="en-US" smtClean="0"/>
              <a:pPr/>
              <a:t>12/8/13</a:t>
            </a:fld>
            <a:endParaRPr lang="en-US"/>
          </a:p>
        </p:txBody>
      </p:sp>
      <p:sp>
        <p:nvSpPr>
          <p:cNvPr id="4" name="Footer Placeholder 3"/>
          <p:cNvSpPr>
            <a:spLocks noGrp="1"/>
          </p:cNvSpPr>
          <p:nvPr>
            <p:ph type="ftr" sz="quarter" idx="11"/>
          </p:nvPr>
        </p:nvSpPr>
        <p:spPr/>
        <p:txBody>
          <a:bodyPr/>
          <a:lstStyle/>
          <a:p>
            <a:r>
              <a:rPr lang="en-US" dirty="0" smtClean="0"/>
              <a:t>Fall 2013 -- Lecture #27</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14</a:t>
            </a:fld>
            <a:endParaRPr lang="en-US"/>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Containers in WSCs</a:t>
            </a:r>
            <a:endParaRPr lang="en-US" dirty="0"/>
          </a:p>
        </p:txBody>
      </p:sp>
      <p:sp>
        <p:nvSpPr>
          <p:cNvPr id="4" name="Date Placeholder 3"/>
          <p:cNvSpPr>
            <a:spLocks noGrp="1"/>
          </p:cNvSpPr>
          <p:nvPr>
            <p:ph type="dt" sz="half" idx="10"/>
          </p:nvPr>
        </p:nvSpPr>
        <p:spPr/>
        <p:txBody>
          <a:bodyPr/>
          <a:lstStyle/>
          <a:p>
            <a:fld id="{395D7C56-8589-504F-9179-1641C16BB927}" type="datetime1">
              <a:rPr lang="en-US" smtClean="0"/>
              <a:pPr/>
              <a:t>12/8/13</a:t>
            </a:fld>
            <a:endParaRPr lang="en-US"/>
          </a:p>
        </p:txBody>
      </p:sp>
      <p:sp>
        <p:nvSpPr>
          <p:cNvPr id="5" name="Footer Placeholder 4"/>
          <p:cNvSpPr>
            <a:spLocks noGrp="1"/>
          </p:cNvSpPr>
          <p:nvPr>
            <p:ph type="ftr" sz="quarter" idx="11"/>
          </p:nvPr>
        </p:nvSpPr>
        <p:spPr/>
        <p:txBody>
          <a:bodyPr/>
          <a:lstStyle/>
          <a:p>
            <a:r>
              <a:rPr lang="en-US" dirty="0" smtClean="0"/>
              <a:t>Fall 2013 -- Lecture #27</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15</a:t>
            </a:fld>
            <a:endParaRPr lang="en-US"/>
          </a:p>
        </p:txBody>
      </p:sp>
      <p:pic>
        <p:nvPicPr>
          <p:cNvPr id="8" name="Picture 7" descr="ms_chicago_datacenter_interior.jpg"/>
          <p:cNvPicPr>
            <a:picLocks noChangeAspect="1"/>
          </p:cNvPicPr>
          <p:nvPr/>
        </p:nvPicPr>
        <p:blipFill>
          <a:blip r:embed="rId2"/>
          <a:stretch>
            <a:fillRect/>
          </a:stretch>
        </p:blipFill>
        <p:spPr>
          <a:xfrm>
            <a:off x="2357433" y="1688949"/>
            <a:ext cx="4532154" cy="4342184"/>
          </a:xfrm>
          <a:prstGeom prst="rect">
            <a:avLst/>
          </a:prstGeom>
        </p:spPr>
      </p:pic>
      <p:sp>
        <p:nvSpPr>
          <p:cNvPr id="11" name="TextBox 10"/>
          <p:cNvSpPr txBox="1"/>
          <p:nvPr/>
        </p:nvSpPr>
        <p:spPr>
          <a:xfrm>
            <a:off x="7148342" y="383204"/>
            <a:ext cx="1995658" cy="584776"/>
          </a:xfrm>
          <a:prstGeom prst="rect">
            <a:avLst/>
          </a:prstGeom>
          <a:noFill/>
        </p:spPr>
        <p:txBody>
          <a:bodyPr wrap="none" rtlCol="0">
            <a:spAutoFit/>
          </a:bodyPr>
          <a:lstStyle/>
          <a:p>
            <a:r>
              <a:rPr lang="en-US" sz="3200" dirty="0" smtClean="0"/>
              <a:t>10</a:t>
            </a:r>
            <a:r>
              <a:rPr lang="en-US" sz="3200" baseline="30000" dirty="0" smtClean="0"/>
              <a:t>2</a:t>
            </a:r>
            <a:r>
              <a:rPr lang="en-US" sz="3200" dirty="0" smtClean="0"/>
              <a:t> meters</a:t>
            </a:r>
            <a:endParaRPr lang="en-US" sz="3200" dirty="0"/>
          </a:p>
        </p:txBody>
      </p:sp>
      <p:sp>
        <p:nvSpPr>
          <p:cNvPr id="9" name="Rectangle 8"/>
          <p:cNvSpPr/>
          <p:nvPr/>
        </p:nvSpPr>
        <p:spPr>
          <a:xfrm rot="16200000">
            <a:off x="-566620" y="3632699"/>
            <a:ext cx="1594908" cy="461665"/>
          </a:xfrm>
          <a:prstGeom prst="rect">
            <a:avLst/>
          </a:prstGeom>
        </p:spPr>
        <p:txBody>
          <a:bodyPr wrap="none">
            <a:spAutoFit/>
          </a:bodyPr>
          <a:lstStyle/>
          <a:p>
            <a:r>
              <a:rPr lang="en-US" sz="2400" dirty="0" smtClean="0"/>
              <a:t>100 meters</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Google Container</a:t>
            </a:r>
            <a:endParaRPr lang="en-US" dirty="0"/>
          </a:p>
        </p:txBody>
      </p:sp>
      <p:sp>
        <p:nvSpPr>
          <p:cNvPr id="3" name="Date Placeholder 2"/>
          <p:cNvSpPr>
            <a:spLocks noGrp="1"/>
          </p:cNvSpPr>
          <p:nvPr>
            <p:ph type="dt" sz="half" idx="10"/>
          </p:nvPr>
        </p:nvSpPr>
        <p:spPr/>
        <p:txBody>
          <a:bodyPr/>
          <a:lstStyle/>
          <a:p>
            <a:fld id="{0596EE66-A8BD-A54B-89A6-7B3AA77BFB83}" type="datetime1">
              <a:rPr lang="en-US" smtClean="0"/>
              <a:pPr/>
              <a:t>12/8/13</a:t>
            </a:fld>
            <a:endParaRPr lang="en-US"/>
          </a:p>
        </p:txBody>
      </p:sp>
      <p:sp>
        <p:nvSpPr>
          <p:cNvPr id="4" name="Footer Placeholder 3"/>
          <p:cNvSpPr>
            <a:spLocks noGrp="1"/>
          </p:cNvSpPr>
          <p:nvPr>
            <p:ph type="ftr" sz="quarter" idx="11"/>
          </p:nvPr>
        </p:nvSpPr>
        <p:spPr/>
        <p:txBody>
          <a:bodyPr/>
          <a:lstStyle/>
          <a:p>
            <a:r>
              <a:rPr lang="en-US" dirty="0" smtClean="0"/>
              <a:t>Fall 2013 -- Lecture #27</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16</a:t>
            </a:fld>
            <a:endParaRPr lang="en-US"/>
          </a:p>
        </p:txBody>
      </p:sp>
      <p:pic>
        <p:nvPicPr>
          <p:cNvPr id="6" name="Picture 5" descr="Fig6.19.GoogleContainerDrawing.JPG"/>
          <p:cNvPicPr>
            <a:picLocks noChangeAspect="1"/>
          </p:cNvPicPr>
          <p:nvPr/>
        </p:nvPicPr>
        <p:blipFill>
          <a:blip r:embed="rId2"/>
          <a:stretch>
            <a:fillRect/>
          </a:stretch>
        </p:blipFill>
        <p:spPr>
          <a:xfrm>
            <a:off x="799236" y="1204623"/>
            <a:ext cx="7239000" cy="5248275"/>
          </a:xfrm>
          <a:prstGeom prst="rect">
            <a:avLst/>
          </a:prstGeom>
        </p:spPr>
      </p:pic>
      <p:sp>
        <p:nvSpPr>
          <p:cNvPr id="7" name="TextBox 6"/>
          <p:cNvSpPr txBox="1"/>
          <p:nvPr/>
        </p:nvSpPr>
        <p:spPr>
          <a:xfrm>
            <a:off x="7148342" y="383204"/>
            <a:ext cx="1995658" cy="584776"/>
          </a:xfrm>
          <a:prstGeom prst="rect">
            <a:avLst/>
          </a:prstGeom>
          <a:noFill/>
        </p:spPr>
        <p:txBody>
          <a:bodyPr wrap="none" rtlCol="0">
            <a:spAutoFit/>
          </a:bodyPr>
          <a:lstStyle/>
          <a:p>
            <a:r>
              <a:rPr lang="en-US" sz="3200" dirty="0" smtClean="0"/>
              <a:t>10</a:t>
            </a:r>
            <a:r>
              <a:rPr lang="en-US" sz="3200" baseline="30000" dirty="0" smtClean="0"/>
              <a:t>1</a:t>
            </a:r>
            <a:r>
              <a:rPr lang="en-US" sz="3200" dirty="0" smtClean="0"/>
              <a:t> meters</a:t>
            </a:r>
            <a:endParaRPr lang="en-US" sz="3200" dirty="0"/>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Google Container</a:t>
            </a:r>
            <a:endParaRPr lang="en-US" dirty="0"/>
          </a:p>
        </p:txBody>
      </p:sp>
      <p:sp>
        <p:nvSpPr>
          <p:cNvPr id="10" name="Text Placeholder 9"/>
          <p:cNvSpPr>
            <a:spLocks noGrp="1"/>
          </p:cNvSpPr>
          <p:nvPr>
            <p:ph type="body" idx="1"/>
          </p:nvPr>
        </p:nvSpPr>
        <p:spPr/>
        <p:txBody>
          <a:bodyPr/>
          <a:lstStyle/>
          <a:p>
            <a:endParaRPr lang="en-US"/>
          </a:p>
        </p:txBody>
      </p:sp>
      <p:sp>
        <p:nvSpPr>
          <p:cNvPr id="12" name="Text Placeholder 11"/>
          <p:cNvSpPr>
            <a:spLocks noGrp="1"/>
          </p:cNvSpPr>
          <p:nvPr>
            <p:ph type="body" sz="quarter" idx="3"/>
          </p:nvPr>
        </p:nvSpPr>
        <p:spPr/>
        <p:txBody>
          <a:bodyPr/>
          <a:lstStyle/>
          <a:p>
            <a:endParaRPr lang="en-US"/>
          </a:p>
        </p:txBody>
      </p:sp>
      <p:sp>
        <p:nvSpPr>
          <p:cNvPr id="13" name="Content Placeholder 12"/>
          <p:cNvSpPr>
            <a:spLocks noGrp="1"/>
          </p:cNvSpPr>
          <p:nvPr>
            <p:ph sz="quarter" idx="4"/>
          </p:nvPr>
        </p:nvSpPr>
        <p:spPr>
          <a:xfrm>
            <a:off x="4645025" y="4072921"/>
            <a:ext cx="4041775" cy="2053242"/>
          </a:xfrm>
        </p:spPr>
        <p:txBody>
          <a:bodyPr>
            <a:normAutofit lnSpcReduction="10000"/>
          </a:bodyPr>
          <a:lstStyle/>
          <a:p>
            <a:r>
              <a:rPr lang="en-US" dirty="0" smtClean="0"/>
              <a:t>2 long rows, each  with 29 racks</a:t>
            </a:r>
          </a:p>
          <a:p>
            <a:r>
              <a:rPr lang="en-US" dirty="0" smtClean="0"/>
              <a:t>Cooling below raised floor</a:t>
            </a:r>
          </a:p>
          <a:p>
            <a:r>
              <a:rPr lang="en-US" dirty="0" smtClean="0"/>
              <a:t>Hot air returned behind racks</a:t>
            </a:r>
            <a:endParaRPr lang="en-US" dirty="0"/>
          </a:p>
        </p:txBody>
      </p:sp>
      <p:sp>
        <p:nvSpPr>
          <p:cNvPr id="4" name="Date Placeholder 3"/>
          <p:cNvSpPr>
            <a:spLocks noGrp="1"/>
          </p:cNvSpPr>
          <p:nvPr>
            <p:ph type="dt" sz="half" idx="10"/>
          </p:nvPr>
        </p:nvSpPr>
        <p:spPr/>
        <p:txBody>
          <a:bodyPr/>
          <a:lstStyle/>
          <a:p>
            <a:fld id="{90EBD5EC-D023-FD41-AAF0-4009435BE469}" type="datetime1">
              <a:rPr lang="en-US" smtClean="0"/>
              <a:pPr/>
              <a:t>12/8/13</a:t>
            </a:fld>
            <a:endParaRPr lang="en-US"/>
          </a:p>
        </p:txBody>
      </p:sp>
      <p:sp>
        <p:nvSpPr>
          <p:cNvPr id="5" name="Footer Placeholder 4"/>
          <p:cNvSpPr>
            <a:spLocks noGrp="1"/>
          </p:cNvSpPr>
          <p:nvPr>
            <p:ph type="ftr" sz="quarter" idx="11"/>
          </p:nvPr>
        </p:nvSpPr>
        <p:spPr/>
        <p:txBody>
          <a:bodyPr/>
          <a:lstStyle/>
          <a:p>
            <a:r>
              <a:rPr lang="en-US" dirty="0" smtClean="0"/>
              <a:t>Fall 2013 -- Lecture #27</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17</a:t>
            </a:fld>
            <a:endParaRPr lang="en-US"/>
          </a:p>
        </p:txBody>
      </p:sp>
      <p:pic>
        <p:nvPicPr>
          <p:cNvPr id="8" name="Picture 7" descr="Fig6.20.airflow-path.jpg"/>
          <p:cNvPicPr>
            <a:picLocks noChangeAspect="1"/>
          </p:cNvPicPr>
          <p:nvPr/>
        </p:nvPicPr>
        <p:blipFill>
          <a:blip r:embed="rId2"/>
          <a:stretch>
            <a:fillRect/>
          </a:stretch>
        </p:blipFill>
        <p:spPr>
          <a:xfrm>
            <a:off x="432818" y="1270048"/>
            <a:ext cx="3629072" cy="4334283"/>
          </a:xfrm>
          <a:prstGeom prst="rect">
            <a:avLst/>
          </a:prstGeom>
        </p:spPr>
      </p:pic>
      <p:pic>
        <p:nvPicPr>
          <p:cNvPr id="9" name="Picture 8"/>
          <p:cNvPicPr>
            <a:picLocks noChangeAspect="1"/>
          </p:cNvPicPr>
          <p:nvPr/>
        </p:nvPicPr>
        <p:blipFill>
          <a:blip r:embed="rId3"/>
          <a:stretch>
            <a:fillRect/>
          </a:stretch>
        </p:blipFill>
        <p:spPr>
          <a:xfrm>
            <a:off x="4092853" y="1291455"/>
            <a:ext cx="4894732" cy="2606286"/>
          </a:xfrm>
          <a:prstGeom prst="rect">
            <a:avLst/>
          </a:prstGeom>
        </p:spPr>
      </p:pic>
      <p:sp>
        <p:nvSpPr>
          <p:cNvPr id="14" name="TextBox 13"/>
          <p:cNvSpPr txBox="1"/>
          <p:nvPr/>
        </p:nvSpPr>
        <p:spPr>
          <a:xfrm>
            <a:off x="7148342" y="383204"/>
            <a:ext cx="1995658" cy="584776"/>
          </a:xfrm>
          <a:prstGeom prst="rect">
            <a:avLst/>
          </a:prstGeom>
          <a:noFill/>
        </p:spPr>
        <p:txBody>
          <a:bodyPr wrap="none" rtlCol="0">
            <a:spAutoFit/>
          </a:bodyPr>
          <a:lstStyle/>
          <a:p>
            <a:r>
              <a:rPr lang="en-US" sz="3200" dirty="0" smtClean="0"/>
              <a:t>10</a:t>
            </a:r>
            <a:r>
              <a:rPr lang="en-US" sz="3200" baseline="30000" dirty="0" smtClean="0"/>
              <a:t>0</a:t>
            </a:r>
            <a:r>
              <a:rPr lang="en-US" sz="3200" dirty="0" smtClean="0"/>
              <a:t> meters</a:t>
            </a:r>
            <a:endParaRPr lang="en-US" sz="3200" dirty="0"/>
          </a:p>
        </p:txBody>
      </p:sp>
      <p:sp>
        <p:nvSpPr>
          <p:cNvPr id="15" name="Rectangle 14"/>
          <p:cNvSpPr/>
          <p:nvPr/>
        </p:nvSpPr>
        <p:spPr>
          <a:xfrm rot="16200000">
            <a:off x="-488624" y="3632699"/>
            <a:ext cx="1438916" cy="461665"/>
          </a:xfrm>
          <a:prstGeom prst="rect">
            <a:avLst/>
          </a:prstGeom>
        </p:spPr>
        <p:txBody>
          <a:bodyPr wrap="none">
            <a:spAutoFit/>
          </a:bodyPr>
          <a:lstStyle/>
          <a:p>
            <a:r>
              <a:rPr lang="en-US" sz="2400" dirty="0" smtClean="0"/>
              <a:t>10 meters</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Equipment Inside a Container</a:t>
            </a:r>
            <a:endParaRPr lang="en-US" dirty="0"/>
          </a:p>
        </p:txBody>
      </p:sp>
      <p:sp>
        <p:nvSpPr>
          <p:cNvPr id="3" name="Date Placeholder 2"/>
          <p:cNvSpPr>
            <a:spLocks noGrp="1"/>
          </p:cNvSpPr>
          <p:nvPr>
            <p:ph type="dt" sz="half" idx="10"/>
          </p:nvPr>
        </p:nvSpPr>
        <p:spPr/>
        <p:txBody>
          <a:bodyPr/>
          <a:lstStyle/>
          <a:p>
            <a:fld id="{3240FFAC-39D9-8447-8185-203ABD8D0EE2}" type="datetime1">
              <a:rPr lang="en-US" smtClean="0"/>
              <a:pPr/>
              <a:t>12/8/13</a:t>
            </a:fld>
            <a:endParaRPr lang="en-US"/>
          </a:p>
        </p:txBody>
      </p:sp>
      <p:sp>
        <p:nvSpPr>
          <p:cNvPr id="4" name="Footer Placeholder 3"/>
          <p:cNvSpPr>
            <a:spLocks noGrp="1"/>
          </p:cNvSpPr>
          <p:nvPr>
            <p:ph type="ftr" sz="quarter" idx="11"/>
          </p:nvPr>
        </p:nvSpPr>
        <p:spPr/>
        <p:txBody>
          <a:bodyPr/>
          <a:lstStyle/>
          <a:p>
            <a:r>
              <a:rPr lang="en-US" dirty="0" smtClean="0"/>
              <a:t>Fall 2013 -- Lecture #27</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18</a:t>
            </a:fld>
            <a:endParaRPr lang="en-US"/>
          </a:p>
        </p:txBody>
      </p:sp>
      <p:pic>
        <p:nvPicPr>
          <p:cNvPr id="9" name="Picture 8"/>
          <p:cNvPicPr>
            <a:picLocks noChangeAspect="1"/>
          </p:cNvPicPr>
          <p:nvPr/>
        </p:nvPicPr>
        <p:blipFill>
          <a:blip r:embed="rId2"/>
          <a:stretch>
            <a:fillRect/>
          </a:stretch>
        </p:blipFill>
        <p:spPr>
          <a:xfrm>
            <a:off x="-32797" y="1202267"/>
            <a:ext cx="9209592" cy="4453465"/>
          </a:xfrm>
          <a:prstGeom prst="rect">
            <a:avLst/>
          </a:prstGeom>
        </p:spPr>
      </p:pic>
      <p:sp>
        <p:nvSpPr>
          <p:cNvPr id="10" name="TextBox 9"/>
          <p:cNvSpPr txBox="1"/>
          <p:nvPr/>
        </p:nvSpPr>
        <p:spPr>
          <a:xfrm>
            <a:off x="0" y="3318933"/>
            <a:ext cx="3031067" cy="461665"/>
          </a:xfrm>
          <a:prstGeom prst="rect">
            <a:avLst/>
          </a:prstGeom>
          <a:noFill/>
        </p:spPr>
        <p:txBody>
          <a:bodyPr wrap="square" rtlCol="0">
            <a:spAutoFit/>
          </a:bodyPr>
          <a:lstStyle/>
          <a:p>
            <a:r>
              <a:rPr lang="en-US" sz="2400" dirty="0" smtClean="0">
                <a:solidFill>
                  <a:srgbClr val="0000FF"/>
                </a:solidFill>
              </a:rPr>
              <a:t>Server </a:t>
            </a:r>
            <a:r>
              <a:rPr lang="en-US" sz="2400" dirty="0" smtClean="0"/>
              <a:t>(in rack format):</a:t>
            </a:r>
          </a:p>
        </p:txBody>
      </p:sp>
      <p:sp>
        <p:nvSpPr>
          <p:cNvPr id="11" name="TextBox 10"/>
          <p:cNvSpPr txBox="1"/>
          <p:nvPr/>
        </p:nvSpPr>
        <p:spPr>
          <a:xfrm>
            <a:off x="474133" y="5350933"/>
            <a:ext cx="4859867" cy="1200328"/>
          </a:xfrm>
          <a:prstGeom prst="rect">
            <a:avLst/>
          </a:prstGeom>
          <a:noFill/>
        </p:spPr>
        <p:txBody>
          <a:bodyPr wrap="square" rtlCol="0">
            <a:spAutoFit/>
          </a:bodyPr>
          <a:lstStyle/>
          <a:p>
            <a:r>
              <a:rPr lang="en-US" sz="2400" dirty="0" smtClean="0"/>
              <a:t>7 foot </a:t>
            </a:r>
            <a:r>
              <a:rPr lang="en-US" sz="2400" dirty="0" smtClean="0">
                <a:solidFill>
                  <a:srgbClr val="0000FF"/>
                </a:solidFill>
              </a:rPr>
              <a:t>Rack</a:t>
            </a:r>
            <a:r>
              <a:rPr lang="en-US" sz="2400" dirty="0" smtClean="0"/>
              <a:t>:  servers + Ethernet local area network switch in middle (“rack switch”)</a:t>
            </a:r>
            <a:endParaRPr lang="en-US" sz="2400" dirty="0"/>
          </a:p>
        </p:txBody>
      </p:sp>
      <p:sp>
        <p:nvSpPr>
          <p:cNvPr id="12" name="TextBox 11"/>
          <p:cNvSpPr txBox="1"/>
          <p:nvPr/>
        </p:nvSpPr>
        <p:spPr>
          <a:xfrm>
            <a:off x="5367867" y="4419599"/>
            <a:ext cx="3352800" cy="2308324"/>
          </a:xfrm>
          <a:prstGeom prst="rect">
            <a:avLst/>
          </a:prstGeom>
          <a:noFill/>
        </p:spPr>
        <p:txBody>
          <a:bodyPr wrap="square" rtlCol="0">
            <a:spAutoFit/>
          </a:bodyPr>
          <a:lstStyle/>
          <a:p>
            <a:r>
              <a:rPr lang="en-US" sz="2400" dirty="0" smtClean="0">
                <a:solidFill>
                  <a:srgbClr val="0000FF"/>
                </a:solidFill>
              </a:rPr>
              <a:t>Array </a:t>
            </a:r>
            <a:r>
              <a:rPr lang="en-US" sz="2400" dirty="0" smtClean="0"/>
              <a:t>(aka cluster):  </a:t>
            </a:r>
            <a:br>
              <a:rPr lang="en-US" sz="2400" dirty="0" smtClean="0"/>
            </a:br>
            <a:r>
              <a:rPr lang="en-US" sz="2400" dirty="0" smtClean="0"/>
              <a:t>server racks + larger local area network switch (“array switch”) 10X faster =&gt; cost 100X: cost f(N</a:t>
            </a:r>
            <a:r>
              <a:rPr lang="en-US" sz="2400" baseline="30000" dirty="0" smtClean="0"/>
              <a:t>2</a:t>
            </a:r>
            <a:r>
              <a:rPr lang="en-US" sz="2400" dirty="0" smtClean="0"/>
              <a:t>)</a:t>
            </a:r>
            <a:endParaRPr lang="en-US" sz="24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675253" cy="1143000"/>
          </a:xfrm>
        </p:spPr>
        <p:txBody>
          <a:bodyPr/>
          <a:lstStyle/>
          <a:p>
            <a:r>
              <a:rPr lang="en-US" dirty="0" smtClean="0"/>
              <a:t>Google Rack</a:t>
            </a:r>
            <a:endParaRPr lang="en-US" dirty="0"/>
          </a:p>
        </p:txBody>
      </p:sp>
      <p:sp>
        <p:nvSpPr>
          <p:cNvPr id="7" name="Content Placeholder 6"/>
          <p:cNvSpPr>
            <a:spLocks noGrp="1"/>
          </p:cNvSpPr>
          <p:nvPr>
            <p:ph sz="half" idx="1"/>
          </p:nvPr>
        </p:nvSpPr>
        <p:spPr/>
        <p:txBody>
          <a:bodyPr>
            <a:normAutofit fontScale="92500" lnSpcReduction="20000"/>
          </a:bodyPr>
          <a:lstStyle/>
          <a:p>
            <a:r>
              <a:rPr lang="en-US" dirty="0" smtClean="0"/>
              <a:t>Google rack with 20 servers + Network Switch in the middle</a:t>
            </a:r>
          </a:p>
          <a:p>
            <a:r>
              <a:rPr lang="en-US" dirty="0" smtClean="0"/>
              <a:t>48-port 1 Gigabit/sec Ethernet switch every other rack</a:t>
            </a:r>
          </a:p>
          <a:p>
            <a:r>
              <a:rPr lang="en-US" dirty="0" smtClean="0"/>
              <a:t>Array switches connect to racks via multiple 1 </a:t>
            </a:r>
            <a:r>
              <a:rPr lang="en-US" dirty="0" err="1" smtClean="0"/>
              <a:t>Gbit/s</a:t>
            </a:r>
            <a:r>
              <a:rPr lang="en-US" dirty="0" smtClean="0"/>
              <a:t> links</a:t>
            </a:r>
          </a:p>
          <a:p>
            <a:r>
              <a:rPr lang="en-US" dirty="0" smtClean="0"/>
              <a:t>2 datacenter routers connect to array switches over 10 </a:t>
            </a:r>
            <a:r>
              <a:rPr lang="en-US" dirty="0" err="1" smtClean="0"/>
              <a:t>Gbit/s</a:t>
            </a:r>
            <a:r>
              <a:rPr lang="en-US" dirty="0" smtClean="0"/>
              <a:t> links</a:t>
            </a:r>
            <a:endParaRPr lang="en-US" dirty="0"/>
          </a:p>
        </p:txBody>
      </p:sp>
      <p:sp>
        <p:nvSpPr>
          <p:cNvPr id="3" name="Date Placeholder 2"/>
          <p:cNvSpPr>
            <a:spLocks noGrp="1"/>
          </p:cNvSpPr>
          <p:nvPr>
            <p:ph type="dt" sz="half" idx="10"/>
          </p:nvPr>
        </p:nvSpPr>
        <p:spPr/>
        <p:txBody>
          <a:bodyPr/>
          <a:lstStyle/>
          <a:p>
            <a:fld id="{D73065A8-6F39-0941-82E8-8F20772965BD}" type="datetime1">
              <a:rPr lang="en-US" smtClean="0"/>
              <a:pPr/>
              <a:t>12/8/13</a:t>
            </a:fld>
            <a:endParaRPr lang="en-US"/>
          </a:p>
        </p:txBody>
      </p:sp>
      <p:sp>
        <p:nvSpPr>
          <p:cNvPr id="4" name="Footer Placeholder 3"/>
          <p:cNvSpPr>
            <a:spLocks noGrp="1"/>
          </p:cNvSpPr>
          <p:nvPr>
            <p:ph type="ftr" sz="quarter" idx="11"/>
          </p:nvPr>
        </p:nvSpPr>
        <p:spPr/>
        <p:txBody>
          <a:bodyPr/>
          <a:lstStyle/>
          <a:p>
            <a:r>
              <a:rPr lang="en-US" dirty="0" smtClean="0"/>
              <a:t>Fall 2013 -- Lecture #27</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19</a:t>
            </a:fld>
            <a:endParaRPr lang="en-US"/>
          </a:p>
        </p:txBody>
      </p:sp>
      <p:pic>
        <p:nvPicPr>
          <p:cNvPr id="6" name="Picture 5"/>
          <p:cNvPicPr>
            <a:picLocks noChangeAspect="1"/>
          </p:cNvPicPr>
          <p:nvPr/>
        </p:nvPicPr>
        <p:blipFill>
          <a:blip r:embed="rId2"/>
          <a:stretch>
            <a:fillRect/>
          </a:stretch>
        </p:blipFill>
        <p:spPr>
          <a:xfrm>
            <a:off x="4624550" y="843051"/>
            <a:ext cx="3556000" cy="5716270"/>
          </a:xfrm>
          <a:prstGeom prst="rect">
            <a:avLst/>
          </a:prstGeom>
        </p:spPr>
      </p:pic>
      <p:sp>
        <p:nvSpPr>
          <p:cNvPr id="9" name="TextBox 8"/>
          <p:cNvSpPr txBox="1"/>
          <p:nvPr/>
        </p:nvSpPr>
        <p:spPr>
          <a:xfrm>
            <a:off x="7148342" y="0"/>
            <a:ext cx="1995658" cy="584776"/>
          </a:xfrm>
          <a:prstGeom prst="rect">
            <a:avLst/>
          </a:prstGeom>
          <a:noFill/>
        </p:spPr>
        <p:txBody>
          <a:bodyPr wrap="none" rtlCol="0">
            <a:spAutoFit/>
          </a:bodyPr>
          <a:lstStyle/>
          <a:p>
            <a:r>
              <a:rPr lang="en-US" sz="3200" dirty="0" smtClean="0"/>
              <a:t>10</a:t>
            </a:r>
            <a:r>
              <a:rPr lang="en-US" sz="3200" baseline="30000" dirty="0" smtClean="0"/>
              <a:t>0</a:t>
            </a:r>
            <a:r>
              <a:rPr lang="en-US" sz="3200" dirty="0" smtClean="0"/>
              <a:t> meters</a:t>
            </a:r>
            <a:endParaRPr lang="en-US" sz="3200" dirty="0"/>
          </a:p>
        </p:txBody>
      </p:sp>
      <p:sp>
        <p:nvSpPr>
          <p:cNvPr id="10" name="Rectangle 9"/>
          <p:cNvSpPr/>
          <p:nvPr/>
        </p:nvSpPr>
        <p:spPr>
          <a:xfrm rot="16200000">
            <a:off x="-359608" y="3632699"/>
            <a:ext cx="1180882" cy="461665"/>
          </a:xfrm>
          <a:prstGeom prst="rect">
            <a:avLst/>
          </a:prstGeom>
        </p:spPr>
        <p:txBody>
          <a:bodyPr wrap="none">
            <a:spAutoFit/>
          </a:bodyPr>
          <a:lstStyle/>
          <a:p>
            <a:r>
              <a:rPr lang="en-US" sz="2400" dirty="0" smtClean="0"/>
              <a:t>1 meter</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3612" y="274638"/>
            <a:ext cx="8229600" cy="1143000"/>
          </a:xfrm>
        </p:spPr>
        <p:txBody>
          <a:bodyPr>
            <a:normAutofit fontScale="90000"/>
          </a:bodyPr>
          <a:lstStyle/>
          <a:p>
            <a:pPr>
              <a:lnSpc>
                <a:spcPct val="90000"/>
              </a:lnSpc>
            </a:pPr>
            <a:r>
              <a:rPr lang="en-US" dirty="0" smtClean="0"/>
              <a:t>New “Great Ideas”</a:t>
            </a:r>
            <a:br>
              <a:rPr lang="en-US" dirty="0" smtClean="0"/>
            </a:br>
            <a:r>
              <a:rPr lang="en-US" dirty="0" smtClean="0"/>
              <a:t>RISC Machines + Cloud Servers</a:t>
            </a:r>
            <a:endParaRPr lang="en-US" dirty="0"/>
          </a:p>
        </p:txBody>
      </p:sp>
      <p:sp>
        <p:nvSpPr>
          <p:cNvPr id="7" name="Date Placeholder 6"/>
          <p:cNvSpPr>
            <a:spLocks noGrp="1"/>
          </p:cNvSpPr>
          <p:nvPr>
            <p:ph type="dt" sz="half" idx="10"/>
          </p:nvPr>
        </p:nvSpPr>
        <p:spPr/>
        <p:txBody>
          <a:bodyPr/>
          <a:lstStyle/>
          <a:p>
            <a:fld id="{A74F6782-A5C3-854C-B92D-C0B45F65E6E3}" type="datetime1">
              <a:rPr lang="en-US" smtClean="0"/>
              <a:pPr/>
              <a:t>12/8/13</a:t>
            </a:fld>
            <a:endParaRPr lang="en-US"/>
          </a:p>
        </p:txBody>
      </p:sp>
      <p:sp>
        <p:nvSpPr>
          <p:cNvPr id="6" name="Footer Placeholder 5"/>
          <p:cNvSpPr>
            <a:spLocks noGrp="1"/>
          </p:cNvSpPr>
          <p:nvPr>
            <p:ph type="ftr" sz="quarter" idx="11"/>
          </p:nvPr>
        </p:nvSpPr>
        <p:spPr/>
        <p:txBody>
          <a:bodyPr/>
          <a:lstStyle/>
          <a:p>
            <a:r>
              <a:rPr lang="sv-SE" dirty="0" smtClean="0"/>
              <a:t>Fall 2013</a:t>
            </a:r>
            <a:r>
              <a:rPr lang="en-US" dirty="0" smtClean="0"/>
              <a:t> -- Lecture #27</a:t>
            </a:r>
            <a:endParaRPr lang="en-US" dirty="0"/>
          </a:p>
        </p:txBody>
      </p:sp>
      <p:sp>
        <p:nvSpPr>
          <p:cNvPr id="3" name="Slide Number Placeholder 2"/>
          <p:cNvSpPr>
            <a:spLocks noGrp="1"/>
          </p:cNvSpPr>
          <p:nvPr>
            <p:ph type="sldNum" sz="quarter" idx="12"/>
          </p:nvPr>
        </p:nvSpPr>
        <p:spPr/>
        <p:txBody>
          <a:bodyPr/>
          <a:lstStyle/>
          <a:p>
            <a:fld id="{F4BA2A7E-5181-A840-825F-018EFA86BC7E}" type="slidenum">
              <a:rPr lang="en-US" smtClean="0"/>
              <a:pPr/>
              <a:t>2</a:t>
            </a:fld>
            <a:endParaRPr lang="en-US"/>
          </a:p>
        </p:txBody>
      </p:sp>
      <p:sp>
        <p:nvSpPr>
          <p:cNvPr id="8" name="TextBox 7"/>
          <p:cNvSpPr txBox="1"/>
          <p:nvPr/>
        </p:nvSpPr>
        <p:spPr>
          <a:xfrm>
            <a:off x="0" y="0"/>
            <a:ext cx="2065867" cy="1569660"/>
          </a:xfrm>
          <a:prstGeom prst="rect">
            <a:avLst/>
          </a:prstGeom>
          <a:noFill/>
        </p:spPr>
        <p:txBody>
          <a:bodyPr wrap="square" rtlCol="0">
            <a:spAutoFit/>
          </a:bodyPr>
          <a:lstStyle/>
          <a:p>
            <a:r>
              <a:rPr lang="en-US" sz="3200" dirty="0" smtClean="0"/>
              <a:t>Personal Mobile Devices</a:t>
            </a:r>
            <a:endParaRPr lang="en-US" sz="3200" dirty="0"/>
          </a:p>
        </p:txBody>
      </p:sp>
      <p:pic>
        <p:nvPicPr>
          <p:cNvPr id="9" name="Picture 8" descr="archimedes_35438535_51_610x436.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93333" y="1401400"/>
            <a:ext cx="7027334" cy="5022816"/>
          </a:xfrm>
          <a:prstGeom prst="rect">
            <a:avLst/>
          </a:prstGeom>
        </p:spPr>
      </p:pic>
    </p:spTree>
    <p:extLst>
      <p:ext uri="{BB962C8B-B14F-4D97-AF65-F5344CB8AC3E}">
        <p14:creationId xmlns:p14="http://schemas.microsoft.com/office/powerpoint/2010/main" val="105227765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Programming WSC: MapReduce</a:t>
            </a:r>
            <a:endParaRPr lang="en-US" dirty="0"/>
          </a:p>
        </p:txBody>
      </p:sp>
      <p:sp>
        <p:nvSpPr>
          <p:cNvPr id="11" name="Content Placeholder 10"/>
          <p:cNvSpPr>
            <a:spLocks noGrp="1"/>
          </p:cNvSpPr>
          <p:nvPr>
            <p:ph idx="1"/>
          </p:nvPr>
        </p:nvSpPr>
        <p:spPr>
          <a:xfrm>
            <a:off x="457200" y="1600200"/>
            <a:ext cx="8686800" cy="5257800"/>
          </a:xfrm>
        </p:spPr>
        <p:txBody>
          <a:bodyPr>
            <a:normAutofit fontScale="70000" lnSpcReduction="20000"/>
          </a:bodyPr>
          <a:lstStyle/>
          <a:p>
            <a:pPr>
              <a:buNone/>
            </a:pPr>
            <a:r>
              <a:rPr lang="en-US" dirty="0" smtClean="0"/>
              <a:t>   public static class </a:t>
            </a:r>
            <a:r>
              <a:rPr lang="en-US" dirty="0" err="1" smtClean="0"/>
              <a:t>SumReduce</a:t>
            </a:r>
            <a:r>
              <a:rPr lang="en-US" dirty="0" smtClean="0"/>
              <a:t> extends Reducer&lt;Text, </a:t>
            </a:r>
            <a:r>
              <a:rPr lang="en-US" dirty="0" err="1" smtClean="0"/>
              <a:t>LongWritable</a:t>
            </a:r>
            <a:r>
              <a:rPr lang="en-US" dirty="0" smtClean="0"/>
              <a:t>, Text, </a:t>
            </a:r>
            <a:r>
              <a:rPr lang="en-US" dirty="0" err="1" smtClean="0"/>
              <a:t>LongWritable</a:t>
            </a:r>
            <a:r>
              <a:rPr lang="en-US" dirty="0" smtClean="0"/>
              <a:t>&gt; {       </a:t>
            </a:r>
          </a:p>
          <a:p>
            <a:pPr>
              <a:buNone/>
            </a:pPr>
            <a:r>
              <a:rPr lang="en-US" dirty="0" smtClean="0"/>
              <a:t>/** Actual reduce function.           </a:t>
            </a:r>
          </a:p>
          <a:p>
            <a:pPr>
              <a:buNone/>
            </a:pPr>
            <a:r>
              <a:rPr lang="en-US" dirty="0" smtClean="0"/>
              <a:t>* @</a:t>
            </a:r>
            <a:r>
              <a:rPr lang="en-US" dirty="0" err="1" smtClean="0"/>
              <a:t>param</a:t>
            </a:r>
            <a:r>
              <a:rPr lang="en-US" dirty="0" smtClean="0"/>
              <a:t> key Word.        </a:t>
            </a:r>
          </a:p>
          <a:p>
            <a:pPr>
              <a:buNone/>
            </a:pPr>
            <a:r>
              <a:rPr lang="en-US" dirty="0" smtClean="0"/>
              <a:t>*  @</a:t>
            </a:r>
            <a:r>
              <a:rPr lang="en-US" dirty="0" err="1" smtClean="0"/>
              <a:t>param</a:t>
            </a:r>
            <a:r>
              <a:rPr lang="en-US" dirty="0" smtClean="0"/>
              <a:t> values Values for this word (partial counts).        </a:t>
            </a:r>
          </a:p>
          <a:p>
            <a:pPr>
              <a:buNone/>
            </a:pPr>
            <a:r>
              <a:rPr lang="en-US" dirty="0" smtClean="0"/>
              <a:t>* @</a:t>
            </a:r>
            <a:r>
              <a:rPr lang="en-US" dirty="0" err="1" smtClean="0"/>
              <a:t>param</a:t>
            </a:r>
            <a:r>
              <a:rPr lang="en-US" dirty="0" smtClean="0"/>
              <a:t> context </a:t>
            </a:r>
            <a:r>
              <a:rPr lang="en-US" dirty="0" err="1" smtClean="0"/>
              <a:t>ReducerContext</a:t>
            </a:r>
            <a:r>
              <a:rPr lang="en-US" dirty="0" smtClean="0"/>
              <a:t> object for accessing output,        </a:t>
            </a:r>
          </a:p>
          <a:p>
            <a:pPr>
              <a:buNone/>
            </a:pPr>
            <a:r>
              <a:rPr lang="en-US" dirty="0" smtClean="0"/>
              <a:t>*                configuration information, etc.       </a:t>
            </a:r>
          </a:p>
          <a:p>
            <a:pPr>
              <a:buNone/>
            </a:pPr>
            <a:r>
              <a:rPr lang="en-US" dirty="0" smtClean="0"/>
              <a:t>*/       </a:t>
            </a:r>
          </a:p>
          <a:p>
            <a:pPr>
              <a:buNone/>
            </a:pPr>
            <a:r>
              <a:rPr lang="en-US" dirty="0" smtClean="0"/>
              <a:t>@Override        </a:t>
            </a:r>
          </a:p>
          <a:p>
            <a:pPr>
              <a:buNone/>
            </a:pPr>
            <a:r>
              <a:rPr lang="en-US" dirty="0" smtClean="0"/>
              <a:t>public void </a:t>
            </a:r>
            <a:r>
              <a:rPr lang="en-US" dirty="0" err="1" smtClean="0"/>
              <a:t>reduce(Text</a:t>
            </a:r>
            <a:r>
              <a:rPr lang="en-US" dirty="0" smtClean="0"/>
              <a:t> key, </a:t>
            </a:r>
            <a:r>
              <a:rPr lang="en-US" dirty="0" err="1" smtClean="0"/>
              <a:t>Iterable</a:t>
            </a:r>
            <a:r>
              <a:rPr lang="en-US" dirty="0" smtClean="0"/>
              <a:t>&lt;</a:t>
            </a:r>
            <a:r>
              <a:rPr lang="en-US" dirty="0" err="1" smtClean="0"/>
              <a:t>LongWritable</a:t>
            </a:r>
            <a:r>
              <a:rPr lang="en-US" dirty="0" smtClean="0"/>
              <a:t>&gt;values,               </a:t>
            </a:r>
          </a:p>
          <a:p>
            <a:pPr>
              <a:buNone/>
            </a:pPr>
            <a:r>
              <a:rPr lang="en-US" dirty="0" smtClean="0"/>
              <a:t>		Context context) throws </a:t>
            </a:r>
            <a:r>
              <a:rPr lang="en-US" dirty="0" err="1" smtClean="0"/>
              <a:t>IOException</a:t>
            </a:r>
            <a:r>
              <a:rPr lang="en-US" dirty="0" smtClean="0"/>
              <a:t>, </a:t>
            </a:r>
            <a:r>
              <a:rPr lang="en-US" dirty="0" err="1" smtClean="0"/>
              <a:t>InterruptedException</a:t>
            </a:r>
            <a:r>
              <a:rPr lang="en-US" dirty="0" smtClean="0"/>
              <a:t> {           </a:t>
            </a:r>
            <a:br>
              <a:rPr lang="en-US" dirty="0" smtClean="0"/>
            </a:br>
            <a:r>
              <a:rPr lang="en-US" dirty="0" smtClean="0"/>
              <a:t>long sum = 0L;          </a:t>
            </a:r>
          </a:p>
          <a:p>
            <a:pPr>
              <a:buNone/>
            </a:pPr>
            <a:r>
              <a:rPr lang="en-US" dirty="0" smtClean="0"/>
              <a:t> for (</a:t>
            </a:r>
            <a:r>
              <a:rPr lang="en-US" dirty="0" err="1" smtClean="0"/>
              <a:t>LongWritable</a:t>
            </a:r>
            <a:r>
              <a:rPr lang="en-US" dirty="0" smtClean="0"/>
              <a:t> value : values) {sum += </a:t>
            </a:r>
            <a:r>
              <a:rPr lang="en-US" dirty="0" err="1" smtClean="0"/>
              <a:t>value.get</a:t>
            </a:r>
            <a:r>
              <a:rPr lang="en-US" dirty="0" smtClean="0"/>
              <a:t>();}          </a:t>
            </a:r>
            <a:br>
              <a:rPr lang="en-US" dirty="0" smtClean="0"/>
            </a:br>
            <a:r>
              <a:rPr lang="en-US" dirty="0" smtClean="0"/>
              <a:t> </a:t>
            </a:r>
            <a:r>
              <a:rPr lang="en-US" dirty="0" err="1" smtClean="0"/>
              <a:t>context.write(key</a:t>
            </a:r>
            <a:r>
              <a:rPr lang="en-US" dirty="0" smtClean="0"/>
              <a:t>, new </a:t>
            </a:r>
            <a:r>
              <a:rPr lang="en-US" dirty="0" err="1" smtClean="0"/>
              <a:t>LongWritable(sum</a:t>
            </a:r>
            <a:r>
              <a:rPr lang="en-US" dirty="0" smtClean="0"/>
              <a:t>));      </a:t>
            </a:r>
          </a:p>
          <a:p>
            <a:pPr>
              <a:buNone/>
            </a:pPr>
            <a:r>
              <a:rPr lang="en-US" dirty="0" smtClean="0"/>
              <a:t>   }   </a:t>
            </a:r>
          </a:p>
          <a:p>
            <a:pPr>
              <a:buNone/>
            </a:pPr>
            <a:r>
              <a:rPr lang="en-US" dirty="0" smtClean="0"/>
              <a:t>}</a:t>
            </a:r>
            <a:endParaRPr lang="en-US" dirty="0"/>
          </a:p>
        </p:txBody>
      </p:sp>
      <p:sp>
        <p:nvSpPr>
          <p:cNvPr id="5" name="Footer Placeholder 4"/>
          <p:cNvSpPr>
            <a:spLocks noGrp="1"/>
          </p:cNvSpPr>
          <p:nvPr>
            <p:ph type="ftr" sz="quarter" idx="11"/>
          </p:nvPr>
        </p:nvSpPr>
        <p:spPr/>
        <p:txBody>
          <a:bodyPr/>
          <a:lstStyle/>
          <a:p>
            <a:r>
              <a:rPr lang="en-US" dirty="0" smtClean="0"/>
              <a:t>Fall 2013 -- Lecture #27</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20</a:t>
            </a:fld>
            <a:endParaRPr lang="en-US"/>
          </a:p>
        </p:txBody>
      </p:sp>
      <p:sp>
        <p:nvSpPr>
          <p:cNvPr id="7" name="Date Placeholder 6"/>
          <p:cNvSpPr>
            <a:spLocks noGrp="1"/>
          </p:cNvSpPr>
          <p:nvPr>
            <p:ph type="dt" sz="half" idx="10"/>
          </p:nvPr>
        </p:nvSpPr>
        <p:spPr/>
        <p:txBody>
          <a:bodyPr/>
          <a:lstStyle/>
          <a:p>
            <a:fld id="{47641EA5-0E74-B349-88E5-F7ECE8AC64A5}" type="datetime1">
              <a:rPr lang="en-US" smtClean="0"/>
              <a:pPr/>
              <a:t>12/8/13</a:t>
            </a:fld>
            <a:endParaRPr lang="en-US"/>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1143000"/>
          </a:xfrm>
        </p:spPr>
        <p:txBody>
          <a:bodyPr>
            <a:normAutofit fontScale="90000"/>
          </a:bodyPr>
          <a:lstStyle/>
          <a:p>
            <a:r>
              <a:rPr lang="en-US" dirty="0" smtClean="0"/>
              <a:t>Great Ideas in Computer Architecture</a:t>
            </a:r>
            <a:endParaRPr lang="en-US" dirty="0"/>
          </a:p>
        </p:txBody>
      </p:sp>
      <p:sp>
        <p:nvSpPr>
          <p:cNvPr id="6" name="Content Placeholder 5"/>
          <p:cNvSpPr>
            <a:spLocks noGrp="1"/>
          </p:cNvSpPr>
          <p:nvPr>
            <p:ph idx="1"/>
          </p:nvPr>
        </p:nvSpPr>
        <p:spPr/>
        <p:txBody>
          <a:bodyPr>
            <a:normAutofit fontScale="92500" lnSpcReduction="20000"/>
          </a:bodyPr>
          <a:lstStyle/>
          <a:p>
            <a:pPr marL="514350" indent="-514350">
              <a:buFont typeface="+mj-lt"/>
              <a:buAutoNum type="arabicPeriod"/>
            </a:pPr>
            <a:r>
              <a:rPr lang="en-US" i="1" dirty="0" smtClean="0"/>
              <a:t>Design for Moore’s Law</a:t>
            </a:r>
          </a:p>
          <a:p>
            <a:pPr marL="400050" lvl="1" indent="0">
              <a:buNone/>
            </a:pPr>
            <a:r>
              <a:rPr lang="en-US" i="1" dirty="0" smtClean="0"/>
              <a:t>-- WSC, Container, Rack</a:t>
            </a:r>
          </a:p>
          <a:p>
            <a:pPr marL="514350" indent="-514350">
              <a:buFont typeface="+mj-lt"/>
              <a:buAutoNum type="arabicPeriod"/>
            </a:pPr>
            <a:r>
              <a:rPr lang="en-US" dirty="0" smtClean="0"/>
              <a:t>Abstraction to Simplify Design</a:t>
            </a:r>
          </a:p>
          <a:p>
            <a:pPr marL="514350" indent="-514350">
              <a:buFont typeface="+mj-lt"/>
              <a:buAutoNum type="arabicPeriod"/>
            </a:pPr>
            <a:r>
              <a:rPr lang="en-US" dirty="0" smtClean="0"/>
              <a:t>Make the Common Case Fast</a:t>
            </a:r>
          </a:p>
          <a:p>
            <a:pPr marL="514350" indent="-514350">
              <a:buFont typeface="+mj-lt"/>
              <a:buAutoNum type="arabicPeriod"/>
            </a:pPr>
            <a:r>
              <a:rPr lang="en-US" i="1" dirty="0" smtClean="0"/>
              <a:t>Dependability via Redundancy</a:t>
            </a:r>
          </a:p>
          <a:p>
            <a:pPr marL="400050" lvl="1" indent="0">
              <a:buNone/>
            </a:pPr>
            <a:r>
              <a:rPr lang="en-US" dirty="0" smtClean="0"/>
              <a:t>-- </a:t>
            </a:r>
            <a:r>
              <a:rPr lang="en-US" i="1" dirty="0" smtClean="0"/>
              <a:t>Multiple WSCs, Multiple Racks, Multiple Switches</a:t>
            </a:r>
          </a:p>
          <a:p>
            <a:pPr marL="514350" indent="-514350">
              <a:buFont typeface="+mj-lt"/>
              <a:buAutoNum type="arabicPeriod"/>
            </a:pPr>
            <a:r>
              <a:rPr lang="en-US" dirty="0" smtClean="0"/>
              <a:t>Memory Hierarchy</a:t>
            </a:r>
          </a:p>
          <a:p>
            <a:pPr marL="514350" indent="-514350">
              <a:buFont typeface="+mj-lt"/>
              <a:buAutoNum type="arabicPeriod"/>
            </a:pPr>
            <a:r>
              <a:rPr lang="en-US" i="1" dirty="0" smtClean="0"/>
              <a:t>Performance via Parallelism/Pipelining/Prediction</a:t>
            </a:r>
          </a:p>
          <a:p>
            <a:pPr marL="400050" lvl="1" indent="0">
              <a:buNone/>
            </a:pPr>
            <a:r>
              <a:rPr lang="en-US" dirty="0" smtClean="0"/>
              <a:t>-- </a:t>
            </a:r>
            <a:r>
              <a:rPr lang="en-US" i="1" dirty="0" smtClean="0"/>
              <a:t>Task level Parallelism, Data Level Parallelism</a:t>
            </a:r>
          </a:p>
        </p:txBody>
      </p:sp>
      <p:sp>
        <p:nvSpPr>
          <p:cNvPr id="3" name="Date Placeholder 2"/>
          <p:cNvSpPr>
            <a:spLocks noGrp="1"/>
          </p:cNvSpPr>
          <p:nvPr>
            <p:ph type="dt" sz="half" idx="10"/>
          </p:nvPr>
        </p:nvSpPr>
        <p:spPr/>
        <p:txBody>
          <a:bodyPr/>
          <a:lstStyle/>
          <a:p>
            <a:fld id="{31687C10-DD12-2940-858A-A4218CF5E05D}" type="datetime1">
              <a:rPr lang="en-US" smtClean="0"/>
              <a:pPr/>
              <a:t>12/8/13</a:t>
            </a:fld>
            <a:endParaRPr lang="en-US"/>
          </a:p>
        </p:txBody>
      </p:sp>
      <p:sp>
        <p:nvSpPr>
          <p:cNvPr id="4" name="Footer Placeholder 3"/>
          <p:cNvSpPr>
            <a:spLocks noGrp="1"/>
          </p:cNvSpPr>
          <p:nvPr>
            <p:ph type="ftr" sz="quarter" idx="11"/>
          </p:nvPr>
        </p:nvSpPr>
        <p:spPr/>
        <p:txBody>
          <a:bodyPr/>
          <a:lstStyle/>
          <a:p>
            <a:r>
              <a:rPr lang="sv-SE" dirty="0" smtClean="0"/>
              <a:t>Fall 2013</a:t>
            </a:r>
            <a:r>
              <a:rPr lang="en-US" dirty="0" smtClean="0"/>
              <a:t> -- Lecture #27</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21</a:t>
            </a:fld>
            <a:endParaRPr lang="en-US"/>
          </a:p>
        </p:txBody>
      </p:sp>
    </p:spTree>
    <p:extLst>
      <p:ext uri="{BB962C8B-B14F-4D97-AF65-F5344CB8AC3E}">
        <p14:creationId xmlns:p14="http://schemas.microsoft.com/office/powerpoint/2010/main" val="417330087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1416957"/>
            <a:ext cx="9003665" cy="4749800"/>
          </a:xfrm>
          <a:prstGeom prst="rect">
            <a:avLst/>
          </a:prstGeom>
        </p:spPr>
      </p:pic>
      <p:sp>
        <p:nvSpPr>
          <p:cNvPr id="2" name="Title 1"/>
          <p:cNvSpPr>
            <a:spLocks noGrp="1"/>
          </p:cNvSpPr>
          <p:nvPr>
            <p:ph type="title"/>
          </p:nvPr>
        </p:nvSpPr>
        <p:spPr/>
        <p:txBody>
          <a:bodyPr/>
          <a:lstStyle/>
          <a:p>
            <a:r>
              <a:rPr lang="en-US" dirty="0" smtClean="0"/>
              <a:t>Google Server Internals</a:t>
            </a:r>
            <a:endParaRPr lang="en-US" dirty="0"/>
          </a:p>
        </p:txBody>
      </p:sp>
      <p:sp>
        <p:nvSpPr>
          <p:cNvPr id="4" name="Date Placeholder 3"/>
          <p:cNvSpPr>
            <a:spLocks noGrp="1"/>
          </p:cNvSpPr>
          <p:nvPr>
            <p:ph type="dt" sz="half" idx="10"/>
          </p:nvPr>
        </p:nvSpPr>
        <p:spPr/>
        <p:txBody>
          <a:bodyPr/>
          <a:lstStyle/>
          <a:p>
            <a:fld id="{FE55828A-D635-1947-B5BA-711128EA72B0}" type="datetime1">
              <a:rPr lang="en-US" smtClean="0"/>
              <a:pPr/>
              <a:t>12/8/13</a:t>
            </a:fld>
            <a:endParaRPr lang="en-US"/>
          </a:p>
        </p:txBody>
      </p:sp>
      <p:sp>
        <p:nvSpPr>
          <p:cNvPr id="5" name="Footer Placeholder 4"/>
          <p:cNvSpPr>
            <a:spLocks noGrp="1"/>
          </p:cNvSpPr>
          <p:nvPr>
            <p:ph type="ftr" sz="quarter" idx="11"/>
          </p:nvPr>
        </p:nvSpPr>
        <p:spPr/>
        <p:txBody>
          <a:bodyPr/>
          <a:lstStyle/>
          <a:p>
            <a:r>
              <a:rPr lang="en-US" dirty="0" smtClean="0"/>
              <a:t>Fall 2013 -- Lecture #27</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22</a:t>
            </a:fld>
            <a:endParaRPr lang="en-US"/>
          </a:p>
        </p:txBody>
      </p:sp>
      <p:sp>
        <p:nvSpPr>
          <p:cNvPr id="8" name="TextBox 7"/>
          <p:cNvSpPr txBox="1"/>
          <p:nvPr/>
        </p:nvSpPr>
        <p:spPr>
          <a:xfrm>
            <a:off x="571500" y="1778000"/>
            <a:ext cx="1505540" cy="369332"/>
          </a:xfrm>
          <a:prstGeom prst="rect">
            <a:avLst/>
          </a:prstGeom>
          <a:noFill/>
        </p:spPr>
        <p:txBody>
          <a:bodyPr wrap="none" rtlCol="0">
            <a:spAutoFit/>
          </a:bodyPr>
          <a:lstStyle/>
          <a:p>
            <a:r>
              <a:rPr lang="en-US" dirty="0" smtClean="0"/>
              <a:t>Google Server</a:t>
            </a:r>
            <a:endParaRPr lang="en-US" dirty="0"/>
          </a:p>
        </p:txBody>
      </p:sp>
      <p:pic>
        <p:nvPicPr>
          <p:cNvPr id="110595" name="Picture 3"/>
          <p:cNvPicPr>
            <a:picLocks noChangeAspect="1" noChangeArrowheads="1"/>
          </p:cNvPicPr>
          <p:nvPr/>
        </p:nvPicPr>
        <p:blipFill>
          <a:blip r:embed="rId4"/>
          <a:srcRect/>
          <a:stretch>
            <a:fillRect/>
          </a:stretch>
        </p:blipFill>
        <p:spPr bwMode="auto">
          <a:xfrm>
            <a:off x="223153" y="1431874"/>
            <a:ext cx="8653462" cy="4929780"/>
          </a:xfrm>
          <a:prstGeom prst="rect">
            <a:avLst/>
          </a:prstGeom>
          <a:noFill/>
          <a:ln w="9525">
            <a:noFill/>
            <a:miter lim="800000"/>
            <a:headEnd/>
            <a:tailEnd/>
          </a:ln>
          <a:effectLst/>
        </p:spPr>
      </p:pic>
      <p:sp>
        <p:nvSpPr>
          <p:cNvPr id="10" name="TextBox 9"/>
          <p:cNvSpPr txBox="1"/>
          <p:nvPr/>
        </p:nvSpPr>
        <p:spPr>
          <a:xfrm>
            <a:off x="7148342" y="383204"/>
            <a:ext cx="2079415" cy="584776"/>
          </a:xfrm>
          <a:prstGeom prst="rect">
            <a:avLst/>
          </a:prstGeom>
          <a:noFill/>
        </p:spPr>
        <p:txBody>
          <a:bodyPr wrap="none" rtlCol="0">
            <a:spAutoFit/>
          </a:bodyPr>
          <a:lstStyle/>
          <a:p>
            <a:r>
              <a:rPr lang="en-US" sz="3200" dirty="0" smtClean="0"/>
              <a:t>10</a:t>
            </a:r>
            <a:r>
              <a:rPr lang="en-US" sz="3200" baseline="30000" dirty="0" smtClean="0"/>
              <a:t>-1</a:t>
            </a:r>
            <a:r>
              <a:rPr lang="en-US" sz="3200" dirty="0" smtClean="0"/>
              <a:t> meters</a:t>
            </a:r>
            <a:endParaRPr lang="en-US" sz="3200" dirty="0"/>
          </a:p>
        </p:txBody>
      </p:sp>
      <p:sp>
        <p:nvSpPr>
          <p:cNvPr id="11" name="Rectangle 10"/>
          <p:cNvSpPr/>
          <p:nvPr/>
        </p:nvSpPr>
        <p:spPr>
          <a:xfrm rot="16200000">
            <a:off x="-796851" y="3632699"/>
            <a:ext cx="2055370" cy="461665"/>
          </a:xfrm>
          <a:prstGeom prst="rect">
            <a:avLst/>
          </a:prstGeom>
        </p:spPr>
        <p:txBody>
          <a:bodyPr wrap="none">
            <a:spAutoFit/>
          </a:bodyPr>
          <a:lstStyle/>
          <a:p>
            <a:r>
              <a:rPr lang="en-US" sz="2400" dirty="0" smtClean="0"/>
              <a:t>10 centimeters</a:t>
            </a:r>
            <a:endParaRPr lang="en-US" sz="24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5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Google Board Details</a:t>
            </a:r>
            <a:endParaRPr lang="en-US" dirty="0"/>
          </a:p>
        </p:txBody>
      </p:sp>
      <p:sp>
        <p:nvSpPr>
          <p:cNvPr id="8" name="Content Placeholder 7"/>
          <p:cNvSpPr>
            <a:spLocks noGrp="1"/>
          </p:cNvSpPr>
          <p:nvPr>
            <p:ph sz="half" idx="1"/>
          </p:nvPr>
        </p:nvSpPr>
        <p:spPr/>
        <p:txBody>
          <a:bodyPr>
            <a:normAutofit/>
          </a:bodyPr>
          <a:lstStyle/>
          <a:p>
            <a:r>
              <a:rPr lang="en-US" dirty="0" smtClean="0"/>
              <a:t>Supplies only 12 volts</a:t>
            </a:r>
          </a:p>
          <a:p>
            <a:r>
              <a:rPr lang="en-US" dirty="0" smtClean="0"/>
              <a:t>Battery per board vs. large battery room</a:t>
            </a:r>
          </a:p>
          <a:p>
            <a:pPr lvl="1"/>
            <a:r>
              <a:rPr lang="en-US" dirty="0" smtClean="0"/>
              <a:t>Improves PUE: 99.99% efficient local battery </a:t>
            </a:r>
            <a:r>
              <a:rPr lang="en-US" dirty="0" err="1" smtClean="0"/>
              <a:t>vs</a:t>
            </a:r>
            <a:r>
              <a:rPr lang="en-US" dirty="0" smtClean="0"/>
              <a:t> 94% for battery room</a:t>
            </a:r>
          </a:p>
          <a:p>
            <a:r>
              <a:rPr lang="en-US" dirty="0" smtClean="0"/>
              <a:t>2 SATA Disk Drives</a:t>
            </a:r>
          </a:p>
          <a:p>
            <a:pPr lvl="1"/>
            <a:r>
              <a:rPr lang="en-US" dirty="0" smtClean="0"/>
              <a:t>1 Terabyte capacity each</a:t>
            </a:r>
          </a:p>
          <a:p>
            <a:pPr lvl="1"/>
            <a:r>
              <a:rPr lang="en-US" dirty="0" smtClean="0"/>
              <a:t>3.5 inch disk drive</a:t>
            </a:r>
          </a:p>
          <a:p>
            <a:pPr lvl="1"/>
            <a:r>
              <a:rPr lang="en-US" dirty="0" smtClean="0"/>
              <a:t>7200 RPM</a:t>
            </a:r>
          </a:p>
          <a:p>
            <a:pPr lvl="1"/>
            <a:endParaRPr lang="en-US" dirty="0" smtClean="0"/>
          </a:p>
          <a:p>
            <a:pPr lvl="1"/>
            <a:endParaRPr lang="en-US" dirty="0" smtClean="0"/>
          </a:p>
          <a:p>
            <a:endParaRPr lang="en-US" dirty="0"/>
          </a:p>
        </p:txBody>
      </p:sp>
      <p:sp>
        <p:nvSpPr>
          <p:cNvPr id="9" name="Content Placeholder 8"/>
          <p:cNvSpPr>
            <a:spLocks noGrp="1"/>
          </p:cNvSpPr>
          <p:nvPr>
            <p:ph sz="half" idx="2"/>
          </p:nvPr>
        </p:nvSpPr>
        <p:spPr/>
        <p:txBody>
          <a:bodyPr>
            <a:normAutofit/>
          </a:bodyPr>
          <a:lstStyle/>
          <a:p>
            <a:r>
              <a:rPr lang="en-US" dirty="0" smtClean="0"/>
              <a:t>2 AMD </a:t>
            </a:r>
            <a:r>
              <a:rPr lang="en-US" dirty="0" err="1" smtClean="0"/>
              <a:t>Opteron</a:t>
            </a:r>
            <a:r>
              <a:rPr lang="en-US" dirty="0" smtClean="0"/>
              <a:t> Microprocessors</a:t>
            </a:r>
          </a:p>
          <a:p>
            <a:pPr lvl="1"/>
            <a:r>
              <a:rPr lang="en-US" dirty="0" smtClean="0"/>
              <a:t>Dual Core, 2.2 GHz</a:t>
            </a:r>
          </a:p>
          <a:p>
            <a:r>
              <a:rPr lang="en-US" dirty="0" smtClean="0"/>
              <a:t>8 </a:t>
            </a:r>
            <a:r>
              <a:rPr lang="en-US" dirty="0" err="1" smtClean="0"/>
              <a:t>DIMMs</a:t>
            </a:r>
            <a:endParaRPr lang="en-US" dirty="0" smtClean="0"/>
          </a:p>
          <a:p>
            <a:pPr lvl="1"/>
            <a:r>
              <a:rPr lang="en-US" dirty="0" smtClean="0"/>
              <a:t>8 GB DDR2 DRAM</a:t>
            </a:r>
          </a:p>
          <a:p>
            <a:r>
              <a:rPr lang="en-US" dirty="0" smtClean="0"/>
              <a:t>1 </a:t>
            </a:r>
            <a:r>
              <a:rPr lang="en-US" dirty="0" err="1" smtClean="0"/>
              <a:t>Gbit</a:t>
            </a:r>
            <a:r>
              <a:rPr lang="en-US" dirty="0" smtClean="0"/>
              <a:t>/sec Ethernet Network Interface Card</a:t>
            </a:r>
          </a:p>
          <a:p>
            <a:pPr lvl="1">
              <a:buNone/>
            </a:pPr>
            <a:r>
              <a:rPr lang="en-US" dirty="0" smtClean="0"/>
              <a:t>	</a:t>
            </a:r>
            <a:endParaRPr lang="en-US" dirty="0"/>
          </a:p>
        </p:txBody>
      </p:sp>
      <p:sp>
        <p:nvSpPr>
          <p:cNvPr id="4" name="Date Placeholder 3"/>
          <p:cNvSpPr>
            <a:spLocks noGrp="1"/>
          </p:cNvSpPr>
          <p:nvPr>
            <p:ph type="dt" sz="half" idx="10"/>
          </p:nvPr>
        </p:nvSpPr>
        <p:spPr/>
        <p:txBody>
          <a:bodyPr/>
          <a:lstStyle/>
          <a:p>
            <a:fld id="{4D906542-016B-0246-BC9B-5B1E67E9806B}" type="datetime1">
              <a:rPr lang="en-US" smtClean="0"/>
              <a:pPr/>
              <a:t>12/8/13</a:t>
            </a:fld>
            <a:endParaRPr lang="en-US"/>
          </a:p>
        </p:txBody>
      </p:sp>
      <p:sp>
        <p:nvSpPr>
          <p:cNvPr id="5" name="Footer Placeholder 4"/>
          <p:cNvSpPr>
            <a:spLocks noGrp="1"/>
          </p:cNvSpPr>
          <p:nvPr>
            <p:ph type="ftr" sz="quarter" idx="11"/>
          </p:nvPr>
        </p:nvSpPr>
        <p:spPr/>
        <p:txBody>
          <a:bodyPr/>
          <a:lstStyle/>
          <a:p>
            <a:r>
              <a:rPr lang="en-US" dirty="0" smtClean="0"/>
              <a:t>Fall 2013 -- Lecture #27</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23</a:t>
            </a:fld>
            <a:endParaRPr lang="en-US"/>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Programming Multicore Microprocessor: OpenMP</a:t>
            </a:r>
            <a:endParaRPr lang="en-US" dirty="0"/>
          </a:p>
        </p:txBody>
      </p:sp>
      <p:sp>
        <p:nvSpPr>
          <p:cNvPr id="7" name="Content Placeholder 6"/>
          <p:cNvSpPr>
            <a:spLocks noGrp="1"/>
          </p:cNvSpPr>
          <p:nvPr>
            <p:ph idx="1"/>
          </p:nvPr>
        </p:nvSpPr>
        <p:spPr/>
        <p:txBody>
          <a:bodyPr>
            <a:normAutofit fontScale="77500" lnSpcReduction="20000"/>
          </a:bodyPr>
          <a:lstStyle/>
          <a:p>
            <a:pPr>
              <a:buNone/>
            </a:pPr>
            <a:r>
              <a:rPr lang="en-US" dirty="0" smtClean="0">
                <a:latin typeface="+mj-lt"/>
                <a:cs typeface="Courier New"/>
              </a:rPr>
              <a:t>#include &lt;</a:t>
            </a:r>
            <a:r>
              <a:rPr lang="en-US" dirty="0" err="1" smtClean="0">
                <a:latin typeface="+mj-lt"/>
                <a:cs typeface="Courier New"/>
              </a:rPr>
              <a:t>omp.h</a:t>
            </a:r>
            <a:r>
              <a:rPr lang="en-US" dirty="0" smtClean="0">
                <a:latin typeface="+mj-lt"/>
                <a:cs typeface="Courier New"/>
              </a:rPr>
              <a:t>&gt;</a:t>
            </a:r>
          </a:p>
          <a:p>
            <a:pPr>
              <a:buNone/>
            </a:pPr>
            <a:r>
              <a:rPr lang="en-US" dirty="0" smtClean="0">
                <a:latin typeface="+mj-lt"/>
                <a:cs typeface="Courier New"/>
              </a:rPr>
              <a:t>#include &lt;</a:t>
            </a:r>
            <a:r>
              <a:rPr lang="en-US" dirty="0" err="1" smtClean="0">
                <a:latin typeface="+mj-lt"/>
                <a:cs typeface="Courier New"/>
              </a:rPr>
              <a:t>stdio.h</a:t>
            </a:r>
            <a:r>
              <a:rPr lang="en-US" dirty="0" smtClean="0">
                <a:latin typeface="+mj-lt"/>
                <a:cs typeface="Courier New"/>
              </a:rPr>
              <a:t>&gt;</a:t>
            </a:r>
          </a:p>
          <a:p>
            <a:pPr>
              <a:buNone/>
            </a:pPr>
            <a:r>
              <a:rPr lang="en-US" dirty="0" smtClean="0">
                <a:latin typeface="+mj-lt"/>
                <a:cs typeface="Courier New"/>
              </a:rPr>
              <a:t>static long </a:t>
            </a:r>
            <a:r>
              <a:rPr lang="en-US" dirty="0" err="1" smtClean="0">
                <a:latin typeface="+mj-lt"/>
                <a:cs typeface="Courier New"/>
              </a:rPr>
              <a:t>num_steps</a:t>
            </a:r>
            <a:r>
              <a:rPr lang="en-US" dirty="0" smtClean="0">
                <a:latin typeface="+mj-lt"/>
                <a:cs typeface="Courier New"/>
              </a:rPr>
              <a:t> = 100000; </a:t>
            </a:r>
          </a:p>
          <a:p>
            <a:pPr>
              <a:buNone/>
            </a:pPr>
            <a:r>
              <a:rPr lang="en-US" dirty="0" smtClean="0">
                <a:latin typeface="+mj-lt"/>
                <a:cs typeface="Courier New"/>
              </a:rPr>
              <a:t>int </a:t>
            </a:r>
            <a:r>
              <a:rPr lang="en-US" dirty="0" err="1" smtClean="0">
                <a:latin typeface="+mj-lt"/>
                <a:cs typeface="Courier New"/>
              </a:rPr>
              <a:t>value[num_steps</a:t>
            </a:r>
            <a:r>
              <a:rPr lang="en-US" dirty="0" smtClean="0">
                <a:latin typeface="+mj-lt"/>
                <a:cs typeface="Courier New"/>
              </a:rPr>
              <a:t>]; </a:t>
            </a:r>
          </a:p>
          <a:p>
            <a:pPr>
              <a:buNone/>
            </a:pPr>
            <a:r>
              <a:rPr lang="en-US" dirty="0" smtClean="0">
                <a:latin typeface="+mj-lt"/>
                <a:cs typeface="Courier New"/>
              </a:rPr>
              <a:t>int reduce() </a:t>
            </a:r>
          </a:p>
          <a:p>
            <a:pPr>
              <a:buNone/>
            </a:pPr>
            <a:r>
              <a:rPr lang="en-US" dirty="0" smtClean="0">
                <a:latin typeface="+mj-lt"/>
                <a:cs typeface="Courier New"/>
              </a:rPr>
              <a:t>{	  int </a:t>
            </a:r>
            <a:r>
              <a:rPr lang="en-US" dirty="0" err="1" smtClean="0">
                <a:latin typeface="+mj-lt"/>
                <a:cs typeface="Courier New"/>
              </a:rPr>
              <a:t>i</a:t>
            </a:r>
            <a:r>
              <a:rPr lang="en-US" dirty="0" smtClean="0">
                <a:latin typeface="+mj-lt"/>
                <a:cs typeface="Courier New"/>
              </a:rPr>
              <a:t>; 	  int sum = 0; </a:t>
            </a:r>
          </a:p>
          <a:p>
            <a:pPr>
              <a:buNone/>
            </a:pPr>
            <a:r>
              <a:rPr lang="en-US" dirty="0" smtClean="0">
                <a:solidFill>
                  <a:srgbClr val="FF0000"/>
                </a:solidFill>
                <a:latin typeface="+mj-lt"/>
                <a:cs typeface="Courier New"/>
              </a:rPr>
              <a:t>#</a:t>
            </a:r>
            <a:r>
              <a:rPr lang="en-US" dirty="0" err="1" smtClean="0">
                <a:solidFill>
                  <a:srgbClr val="FF0000"/>
                </a:solidFill>
                <a:latin typeface="+mj-lt"/>
                <a:cs typeface="Courier New"/>
              </a:rPr>
              <a:t>pragma</a:t>
            </a:r>
            <a:r>
              <a:rPr lang="en-US" dirty="0" smtClean="0">
                <a:solidFill>
                  <a:srgbClr val="FF0000"/>
                </a:solidFill>
                <a:latin typeface="+mj-lt"/>
                <a:cs typeface="Courier New"/>
              </a:rPr>
              <a:t> </a:t>
            </a:r>
            <a:r>
              <a:rPr lang="en-US" dirty="0" err="1" smtClean="0">
                <a:solidFill>
                  <a:srgbClr val="FF0000"/>
                </a:solidFill>
                <a:latin typeface="+mj-lt"/>
                <a:cs typeface="Courier New"/>
              </a:rPr>
              <a:t>omp</a:t>
            </a:r>
            <a:r>
              <a:rPr lang="en-US" dirty="0" smtClean="0">
                <a:solidFill>
                  <a:srgbClr val="FF0000"/>
                </a:solidFill>
                <a:latin typeface="+mj-lt"/>
                <a:cs typeface="Courier New"/>
              </a:rPr>
              <a:t> parallel for </a:t>
            </a:r>
            <a:r>
              <a:rPr lang="en-US" dirty="0" err="1" smtClean="0">
                <a:solidFill>
                  <a:srgbClr val="FF0000"/>
                </a:solidFill>
                <a:latin typeface="+mj-lt"/>
                <a:cs typeface="Courier New"/>
              </a:rPr>
              <a:t>private(x</a:t>
            </a:r>
            <a:r>
              <a:rPr lang="en-US" dirty="0" smtClean="0">
                <a:solidFill>
                  <a:srgbClr val="FF0000"/>
                </a:solidFill>
                <a:latin typeface="+mj-lt"/>
                <a:cs typeface="Courier New"/>
              </a:rPr>
              <a:t>) </a:t>
            </a:r>
            <a:r>
              <a:rPr lang="en-US" dirty="0" err="1" smtClean="0">
                <a:solidFill>
                  <a:srgbClr val="FF0000"/>
                </a:solidFill>
                <a:latin typeface="+mj-lt"/>
                <a:cs typeface="Courier New"/>
              </a:rPr>
              <a:t>reduction(+:sum</a:t>
            </a:r>
            <a:r>
              <a:rPr lang="en-US" dirty="0" smtClean="0">
                <a:solidFill>
                  <a:srgbClr val="FF0000"/>
                </a:solidFill>
                <a:latin typeface="+mj-lt"/>
                <a:cs typeface="Courier New"/>
              </a:rPr>
              <a:t>)</a:t>
            </a:r>
          </a:p>
          <a:p>
            <a:pPr>
              <a:buNone/>
            </a:pPr>
            <a:r>
              <a:rPr lang="en-US" dirty="0" smtClean="0">
                <a:latin typeface="+mj-lt"/>
                <a:cs typeface="Courier New"/>
              </a:rPr>
              <a:t>	  for (</a:t>
            </a:r>
            <a:r>
              <a:rPr lang="en-US" dirty="0" err="1" smtClean="0">
                <a:latin typeface="+mj-lt"/>
                <a:cs typeface="Courier New"/>
              </a:rPr>
              <a:t>i</a:t>
            </a:r>
            <a:r>
              <a:rPr lang="en-US" dirty="0" smtClean="0">
                <a:latin typeface="+mj-lt"/>
                <a:cs typeface="Courier New"/>
              </a:rPr>
              <a:t>=1; </a:t>
            </a:r>
            <a:r>
              <a:rPr lang="en-US" dirty="0" err="1" smtClean="0">
                <a:latin typeface="+mj-lt"/>
                <a:cs typeface="Courier New"/>
              </a:rPr>
              <a:t>i</a:t>
            </a:r>
            <a:r>
              <a:rPr lang="en-US" dirty="0" smtClean="0">
                <a:latin typeface="+mj-lt"/>
                <a:cs typeface="Courier New"/>
              </a:rPr>
              <a:t>&lt;= </a:t>
            </a:r>
            <a:r>
              <a:rPr lang="en-US" dirty="0" err="1" smtClean="0">
                <a:latin typeface="+mj-lt"/>
                <a:cs typeface="Courier New"/>
              </a:rPr>
              <a:t>num_steps</a:t>
            </a:r>
            <a:r>
              <a:rPr lang="en-US" dirty="0" smtClean="0">
                <a:latin typeface="+mj-lt"/>
                <a:cs typeface="Courier New"/>
              </a:rPr>
              <a:t>; </a:t>
            </a:r>
            <a:r>
              <a:rPr lang="en-US" dirty="0" err="1" smtClean="0">
                <a:latin typeface="+mj-lt"/>
                <a:cs typeface="Courier New"/>
              </a:rPr>
              <a:t>i</a:t>
            </a:r>
            <a:r>
              <a:rPr lang="en-US" dirty="0" smtClean="0">
                <a:latin typeface="+mj-lt"/>
                <a:cs typeface="Courier New"/>
              </a:rPr>
              <a:t>++){ </a:t>
            </a:r>
          </a:p>
          <a:p>
            <a:pPr>
              <a:buNone/>
            </a:pPr>
            <a:r>
              <a:rPr lang="en-US" dirty="0" smtClean="0">
                <a:latin typeface="+mj-lt"/>
                <a:cs typeface="Courier New"/>
              </a:rPr>
              <a:t>		    sum = sum + </a:t>
            </a:r>
            <a:r>
              <a:rPr lang="en-US" dirty="0" err="1" smtClean="0">
                <a:latin typeface="+mj-lt"/>
                <a:cs typeface="Courier New"/>
              </a:rPr>
              <a:t>value[i</a:t>
            </a:r>
            <a:r>
              <a:rPr lang="en-US" dirty="0" smtClean="0">
                <a:latin typeface="+mj-lt"/>
                <a:cs typeface="Courier New"/>
              </a:rPr>
              <a:t>]; </a:t>
            </a:r>
          </a:p>
          <a:p>
            <a:pPr>
              <a:buNone/>
            </a:pPr>
            <a:r>
              <a:rPr lang="en-US" dirty="0" smtClean="0">
                <a:latin typeface="+mj-lt"/>
                <a:cs typeface="Courier New"/>
              </a:rPr>
              <a:t>	  } </a:t>
            </a:r>
          </a:p>
          <a:p>
            <a:pPr>
              <a:buNone/>
            </a:pPr>
            <a:r>
              <a:rPr lang="en-US" dirty="0" smtClean="0">
                <a:latin typeface="+mj-lt"/>
                <a:cs typeface="Courier New"/>
              </a:rPr>
              <a:t>}</a:t>
            </a:r>
          </a:p>
          <a:p>
            <a:pPr>
              <a:buNone/>
            </a:pPr>
            <a:endParaRPr lang="en-US" dirty="0"/>
          </a:p>
        </p:txBody>
      </p:sp>
      <p:sp>
        <p:nvSpPr>
          <p:cNvPr id="3" name="Date Placeholder 2"/>
          <p:cNvSpPr>
            <a:spLocks noGrp="1"/>
          </p:cNvSpPr>
          <p:nvPr>
            <p:ph type="dt" sz="half" idx="10"/>
          </p:nvPr>
        </p:nvSpPr>
        <p:spPr/>
        <p:txBody>
          <a:bodyPr/>
          <a:lstStyle/>
          <a:p>
            <a:fld id="{6D17CC70-E000-6F4D-9B77-B09E6C767914}" type="datetime1">
              <a:rPr lang="en-US" smtClean="0"/>
              <a:pPr/>
              <a:t>12/8/13</a:t>
            </a:fld>
            <a:endParaRPr lang="en-US"/>
          </a:p>
        </p:txBody>
      </p:sp>
      <p:sp>
        <p:nvSpPr>
          <p:cNvPr id="4" name="Footer Placeholder 3"/>
          <p:cNvSpPr>
            <a:spLocks noGrp="1"/>
          </p:cNvSpPr>
          <p:nvPr>
            <p:ph type="ftr" sz="quarter" idx="11"/>
          </p:nvPr>
        </p:nvSpPr>
        <p:spPr/>
        <p:txBody>
          <a:bodyPr/>
          <a:lstStyle/>
          <a:p>
            <a:r>
              <a:rPr lang="en-US" dirty="0" smtClean="0"/>
              <a:t>Fall 2013 -- Lecture #27</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24</a:t>
            </a:fld>
            <a:endParaRPr lang="en-US"/>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1143000"/>
          </a:xfrm>
        </p:spPr>
        <p:txBody>
          <a:bodyPr>
            <a:normAutofit fontScale="90000"/>
          </a:bodyPr>
          <a:lstStyle/>
          <a:p>
            <a:r>
              <a:rPr lang="en-US" dirty="0" smtClean="0"/>
              <a:t>Great Ideas in Computer Architecture</a:t>
            </a:r>
            <a:endParaRPr lang="en-US" dirty="0"/>
          </a:p>
        </p:txBody>
      </p:sp>
      <p:sp>
        <p:nvSpPr>
          <p:cNvPr id="6" name="Content Placeholder 5"/>
          <p:cNvSpPr>
            <a:spLocks noGrp="1"/>
          </p:cNvSpPr>
          <p:nvPr>
            <p:ph idx="1"/>
          </p:nvPr>
        </p:nvSpPr>
        <p:spPr/>
        <p:txBody>
          <a:bodyPr>
            <a:normAutofit fontScale="92500" lnSpcReduction="20000"/>
          </a:bodyPr>
          <a:lstStyle/>
          <a:p>
            <a:pPr marL="514350" indent="-514350">
              <a:buFont typeface="+mj-lt"/>
              <a:buAutoNum type="arabicPeriod"/>
            </a:pPr>
            <a:r>
              <a:rPr lang="en-US" i="1" dirty="0" smtClean="0"/>
              <a:t>Design for Moore’s Law</a:t>
            </a:r>
          </a:p>
          <a:p>
            <a:pPr marL="0" indent="0">
              <a:buNone/>
            </a:pPr>
            <a:r>
              <a:rPr lang="en-US" i="1" dirty="0"/>
              <a:t>	</a:t>
            </a:r>
            <a:r>
              <a:rPr lang="en-US" i="1" dirty="0" smtClean="0"/>
              <a:t>-- More transistors = Multicore + SIMD</a:t>
            </a:r>
          </a:p>
          <a:p>
            <a:pPr marL="0" indent="0">
              <a:buNone/>
            </a:pPr>
            <a:r>
              <a:rPr lang="en-US" dirty="0" smtClean="0"/>
              <a:t>2.	Abstraction to Simplify Design</a:t>
            </a:r>
          </a:p>
          <a:p>
            <a:pPr marL="0" indent="0">
              <a:buNone/>
            </a:pPr>
            <a:r>
              <a:rPr lang="en-US" dirty="0" smtClean="0"/>
              <a:t>3.	Make the Common Case Fast</a:t>
            </a:r>
          </a:p>
          <a:p>
            <a:pPr marL="514350" indent="-514350">
              <a:buAutoNum type="arabicPeriod" startAt="4"/>
            </a:pPr>
            <a:r>
              <a:rPr lang="en-US" dirty="0" smtClean="0"/>
              <a:t>Dependability via Redundancy</a:t>
            </a:r>
          </a:p>
          <a:p>
            <a:pPr marL="514350" indent="-514350">
              <a:buAutoNum type="arabicPeriod" startAt="4"/>
            </a:pPr>
            <a:r>
              <a:rPr lang="en-US" i="1" dirty="0" smtClean="0"/>
              <a:t>Memory Hierarchy</a:t>
            </a:r>
          </a:p>
          <a:p>
            <a:pPr marL="400050" lvl="1" indent="0">
              <a:buNone/>
            </a:pPr>
            <a:r>
              <a:rPr lang="en-US" i="1" dirty="0"/>
              <a:t>	</a:t>
            </a:r>
            <a:r>
              <a:rPr lang="en-US" i="1" dirty="0" smtClean="0"/>
              <a:t>-- More transistors = Cache Memories</a:t>
            </a:r>
          </a:p>
          <a:p>
            <a:pPr marL="0" indent="0">
              <a:buNone/>
            </a:pPr>
            <a:r>
              <a:rPr lang="en-US" dirty="0" smtClean="0"/>
              <a:t>6.	</a:t>
            </a:r>
            <a:r>
              <a:rPr lang="en-US" i="1" dirty="0" smtClean="0"/>
              <a:t>Performance via Parallelism/Pipelining/</a:t>
            </a:r>
            <a:br>
              <a:rPr lang="en-US" i="1" dirty="0" smtClean="0"/>
            </a:br>
            <a:r>
              <a:rPr lang="en-US" i="1" dirty="0" smtClean="0"/>
              <a:t>     Prediction</a:t>
            </a:r>
          </a:p>
          <a:p>
            <a:pPr marL="400050" lvl="1" indent="0">
              <a:buNone/>
            </a:pPr>
            <a:r>
              <a:rPr lang="en-US" i="1" dirty="0"/>
              <a:t>	</a:t>
            </a:r>
            <a:r>
              <a:rPr lang="en-US" i="1" dirty="0" smtClean="0"/>
              <a:t>-- Thread-level Parallelism</a:t>
            </a:r>
          </a:p>
        </p:txBody>
      </p:sp>
      <p:sp>
        <p:nvSpPr>
          <p:cNvPr id="3" name="Date Placeholder 2"/>
          <p:cNvSpPr>
            <a:spLocks noGrp="1"/>
          </p:cNvSpPr>
          <p:nvPr>
            <p:ph type="dt" sz="half" idx="10"/>
          </p:nvPr>
        </p:nvSpPr>
        <p:spPr/>
        <p:txBody>
          <a:bodyPr/>
          <a:lstStyle/>
          <a:p>
            <a:fld id="{31687C10-DD12-2940-858A-A4218CF5E05D}" type="datetime1">
              <a:rPr lang="en-US" smtClean="0"/>
              <a:pPr/>
              <a:t>12/8/13</a:t>
            </a:fld>
            <a:endParaRPr lang="en-US"/>
          </a:p>
        </p:txBody>
      </p:sp>
      <p:sp>
        <p:nvSpPr>
          <p:cNvPr id="4" name="Footer Placeholder 3"/>
          <p:cNvSpPr>
            <a:spLocks noGrp="1"/>
          </p:cNvSpPr>
          <p:nvPr>
            <p:ph type="ftr" sz="quarter" idx="11"/>
          </p:nvPr>
        </p:nvSpPr>
        <p:spPr/>
        <p:txBody>
          <a:bodyPr/>
          <a:lstStyle/>
          <a:p>
            <a:r>
              <a:rPr lang="sv-SE" dirty="0" smtClean="0"/>
              <a:t>Fall 2013</a:t>
            </a:r>
            <a:r>
              <a:rPr lang="en-US" dirty="0" smtClean="0"/>
              <a:t> -- Lecture #27</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25</a:t>
            </a:fld>
            <a:endParaRPr lang="en-US"/>
          </a:p>
        </p:txBody>
      </p:sp>
    </p:spTree>
    <p:extLst>
      <p:ext uri="{BB962C8B-B14F-4D97-AF65-F5344CB8AC3E}">
        <p14:creationId xmlns:p14="http://schemas.microsoft.com/office/powerpoint/2010/main" val="324663646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AMD </a:t>
            </a:r>
            <a:r>
              <a:rPr lang="en-US" dirty="0" err="1" smtClean="0"/>
              <a:t>Opteron</a:t>
            </a:r>
            <a:r>
              <a:rPr lang="en-US" dirty="0" smtClean="0"/>
              <a:t> Microprocessor</a:t>
            </a:r>
            <a:endParaRPr lang="en-US" dirty="0"/>
          </a:p>
        </p:txBody>
      </p:sp>
      <p:sp>
        <p:nvSpPr>
          <p:cNvPr id="4" name="Date Placeholder 3"/>
          <p:cNvSpPr>
            <a:spLocks noGrp="1"/>
          </p:cNvSpPr>
          <p:nvPr>
            <p:ph type="dt" sz="half" idx="10"/>
          </p:nvPr>
        </p:nvSpPr>
        <p:spPr/>
        <p:txBody>
          <a:bodyPr/>
          <a:lstStyle/>
          <a:p>
            <a:fld id="{EB603C02-377A-2146-AD15-AB8A72AA4A93}" type="datetime1">
              <a:rPr lang="en-US" smtClean="0"/>
              <a:pPr/>
              <a:t>12/8/13</a:t>
            </a:fld>
            <a:endParaRPr lang="en-US"/>
          </a:p>
        </p:txBody>
      </p:sp>
      <p:sp>
        <p:nvSpPr>
          <p:cNvPr id="5" name="Footer Placeholder 4"/>
          <p:cNvSpPr>
            <a:spLocks noGrp="1"/>
          </p:cNvSpPr>
          <p:nvPr>
            <p:ph type="ftr" sz="quarter" idx="11"/>
          </p:nvPr>
        </p:nvSpPr>
        <p:spPr/>
        <p:txBody>
          <a:bodyPr/>
          <a:lstStyle/>
          <a:p>
            <a:r>
              <a:rPr lang="en-US" dirty="0" smtClean="0"/>
              <a:t>Fall 2013 -- Lecture #27</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26</a:t>
            </a:fld>
            <a:endParaRPr lang="en-US"/>
          </a:p>
        </p:txBody>
      </p:sp>
      <p:pic>
        <p:nvPicPr>
          <p:cNvPr id="12" name="Picture 11"/>
          <p:cNvPicPr>
            <a:picLocks noChangeAspect="1"/>
          </p:cNvPicPr>
          <p:nvPr/>
        </p:nvPicPr>
        <p:blipFill>
          <a:blip r:embed="rId2"/>
          <a:stretch>
            <a:fillRect/>
          </a:stretch>
        </p:blipFill>
        <p:spPr>
          <a:xfrm>
            <a:off x="1496205" y="1267481"/>
            <a:ext cx="6502400" cy="4876800"/>
          </a:xfrm>
          <a:prstGeom prst="rect">
            <a:avLst/>
          </a:prstGeom>
        </p:spPr>
      </p:pic>
      <p:sp>
        <p:nvSpPr>
          <p:cNvPr id="13" name="TextBox 12"/>
          <p:cNvSpPr txBox="1"/>
          <p:nvPr/>
        </p:nvSpPr>
        <p:spPr>
          <a:xfrm>
            <a:off x="7064585" y="0"/>
            <a:ext cx="2079415" cy="584776"/>
          </a:xfrm>
          <a:prstGeom prst="rect">
            <a:avLst/>
          </a:prstGeom>
          <a:noFill/>
        </p:spPr>
        <p:txBody>
          <a:bodyPr wrap="none" rtlCol="0">
            <a:spAutoFit/>
          </a:bodyPr>
          <a:lstStyle/>
          <a:p>
            <a:r>
              <a:rPr lang="en-US" sz="3200" dirty="0" smtClean="0"/>
              <a:t>10</a:t>
            </a:r>
            <a:r>
              <a:rPr lang="en-US" sz="3200" baseline="30000" dirty="0" smtClean="0"/>
              <a:t>-2</a:t>
            </a:r>
            <a:r>
              <a:rPr lang="en-US" sz="3200" dirty="0" smtClean="0"/>
              <a:t> meters</a:t>
            </a:r>
            <a:endParaRPr lang="en-US" sz="3200" dirty="0"/>
          </a:p>
        </p:txBody>
      </p:sp>
      <p:sp>
        <p:nvSpPr>
          <p:cNvPr id="8" name="TextBox 7"/>
          <p:cNvSpPr txBox="1"/>
          <p:nvPr/>
        </p:nvSpPr>
        <p:spPr>
          <a:xfrm rot="16200000">
            <a:off x="-558426" y="3125117"/>
            <a:ext cx="2418375" cy="646331"/>
          </a:xfrm>
          <a:prstGeom prst="rect">
            <a:avLst/>
          </a:prstGeom>
          <a:noFill/>
        </p:spPr>
        <p:txBody>
          <a:bodyPr wrap="none" rtlCol="0">
            <a:spAutoFit/>
          </a:bodyPr>
          <a:lstStyle/>
          <a:p>
            <a:r>
              <a:rPr lang="en-US" sz="3600" dirty="0" smtClean="0"/>
              <a:t>centimeters</a:t>
            </a:r>
            <a:endParaRPr lang="en-US" sz="3600" dirty="0"/>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3D30453B-B7FB-2E45-8698-4F6C4C0C740C}" type="datetime1">
              <a:rPr lang="en-US" smtClean="0"/>
              <a:pPr/>
              <a:t>12/8/13</a:t>
            </a:fld>
            <a:endParaRPr lang="en-US" dirty="0"/>
          </a:p>
        </p:txBody>
      </p:sp>
      <p:sp>
        <p:nvSpPr>
          <p:cNvPr id="6" name="Footer Placeholder 2"/>
          <p:cNvSpPr>
            <a:spLocks noGrp="1"/>
          </p:cNvSpPr>
          <p:nvPr>
            <p:ph type="ftr" sz="quarter" idx="10"/>
          </p:nvPr>
        </p:nvSpPr>
        <p:spPr>
          <a:xfrm>
            <a:off x="3640604" y="6356350"/>
            <a:ext cx="2133600" cy="365125"/>
          </a:xfrm>
        </p:spPr>
        <p:txBody>
          <a:bodyPr/>
          <a:lstStyle/>
          <a:p>
            <a:r>
              <a:rPr lang="en-US" dirty="0" smtClean="0"/>
              <a:t>Fall 2013 -- Lecture #27</a:t>
            </a:r>
            <a:endParaRPr lang="en-AU" dirty="0"/>
          </a:p>
        </p:txBody>
      </p:sp>
      <p:sp>
        <p:nvSpPr>
          <p:cNvPr id="524290" name="Rectangle 2"/>
          <p:cNvSpPr>
            <a:spLocks noGrp="1" noChangeArrowheads="1"/>
          </p:cNvSpPr>
          <p:nvPr>
            <p:ph type="title"/>
          </p:nvPr>
        </p:nvSpPr>
        <p:spPr>
          <a:xfrm>
            <a:off x="684213" y="266700"/>
            <a:ext cx="8259762" cy="641350"/>
          </a:xfrm>
        </p:spPr>
        <p:txBody>
          <a:bodyPr/>
          <a:lstStyle/>
          <a:p>
            <a:r>
              <a:rPr lang="en-US" sz="3600" dirty="0" smtClean="0"/>
              <a:t>AMD </a:t>
            </a:r>
            <a:r>
              <a:rPr lang="en-US" sz="3600" dirty="0" err="1" smtClean="0"/>
              <a:t>Opteron</a:t>
            </a:r>
            <a:r>
              <a:rPr lang="en-US" sz="3600" dirty="0" smtClean="0"/>
              <a:t> </a:t>
            </a:r>
            <a:r>
              <a:rPr lang="en-US" sz="3600" dirty="0" err="1" smtClean="0"/>
              <a:t>Microarchitecture</a:t>
            </a:r>
            <a:endParaRPr lang="en-AU" sz="3600" dirty="0"/>
          </a:p>
        </p:txBody>
      </p:sp>
      <p:pic>
        <p:nvPicPr>
          <p:cNvPr id="524293" name="Picture 5" descr="f04-74-P374493"/>
          <p:cNvPicPr>
            <a:picLocks noChangeAspect="1" noChangeArrowheads="1"/>
          </p:cNvPicPr>
          <p:nvPr/>
        </p:nvPicPr>
        <p:blipFill>
          <a:blip r:embed="rId3"/>
          <a:srcRect/>
          <a:stretch>
            <a:fillRect/>
          </a:stretch>
        </p:blipFill>
        <p:spPr bwMode="auto">
          <a:xfrm>
            <a:off x="1692275" y="1196975"/>
            <a:ext cx="5102225" cy="5256213"/>
          </a:xfrm>
          <a:prstGeom prst="rect">
            <a:avLst/>
          </a:prstGeom>
          <a:noFill/>
        </p:spPr>
      </p:pic>
      <p:sp>
        <p:nvSpPr>
          <p:cNvPr id="524294" name="AutoShape 6"/>
          <p:cNvSpPr>
            <a:spLocks/>
          </p:cNvSpPr>
          <p:nvPr/>
        </p:nvSpPr>
        <p:spPr bwMode="auto">
          <a:xfrm>
            <a:off x="7019925" y="1700213"/>
            <a:ext cx="1295400" cy="609600"/>
          </a:xfrm>
          <a:prstGeom prst="borderCallout1">
            <a:avLst>
              <a:gd name="adj1" fmla="val 18750"/>
              <a:gd name="adj2" fmla="val -5884"/>
              <a:gd name="adj3" fmla="val 136199"/>
              <a:gd name="adj4" fmla="val -41421"/>
            </a:avLst>
          </a:prstGeom>
          <a:solidFill>
            <a:schemeClr val="accent1"/>
          </a:solidFill>
          <a:ln w="9525">
            <a:solidFill>
              <a:schemeClr val="tx1"/>
            </a:solidFill>
            <a:miter lim="800000"/>
            <a:headEnd/>
            <a:tailEnd type="triangle" w="med" len="med"/>
          </a:ln>
          <a:effectLst/>
        </p:spPr>
        <p:txBody>
          <a:bodyPr anchor="ctr">
            <a:prstTxWarp prst="textNoShape">
              <a:avLst/>
            </a:prstTxWarp>
          </a:bodyPr>
          <a:lstStyle/>
          <a:p>
            <a:r>
              <a:rPr lang="en-AU"/>
              <a:t>72 physical registers</a:t>
            </a:r>
          </a:p>
        </p:txBody>
      </p:sp>
      <p:sp>
        <p:nvSpPr>
          <p:cNvPr id="8" name="Slide Number Placeholder 7"/>
          <p:cNvSpPr>
            <a:spLocks noGrp="1"/>
          </p:cNvSpPr>
          <p:nvPr>
            <p:ph type="sldNum" sz="quarter" idx="12"/>
          </p:nvPr>
        </p:nvSpPr>
        <p:spPr/>
        <p:txBody>
          <a:bodyPr/>
          <a:lstStyle/>
          <a:p>
            <a:fld id="{3CC63E4C-4642-794D-A2FD-70F6B81535F5}" type="slidenum">
              <a:rPr lang="en-US" smtClean="0"/>
              <a:pPr/>
              <a:t>27</a:t>
            </a:fld>
            <a:endParaRPr lang="en-US" dirty="0"/>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AFF53FCF-B82F-1341-B52C-548A1FA8D6C2}" type="datetime1">
              <a:rPr lang="en-US" smtClean="0"/>
              <a:pPr/>
              <a:t>12/8/13</a:t>
            </a:fld>
            <a:endParaRPr lang="en-US" dirty="0"/>
          </a:p>
        </p:txBody>
      </p:sp>
      <p:sp>
        <p:nvSpPr>
          <p:cNvPr id="6" name="Footer Placeholder 3"/>
          <p:cNvSpPr>
            <a:spLocks noGrp="1"/>
          </p:cNvSpPr>
          <p:nvPr>
            <p:ph type="ftr" sz="quarter" idx="10"/>
          </p:nvPr>
        </p:nvSpPr>
        <p:spPr>
          <a:xfrm>
            <a:off x="3657537" y="6356350"/>
            <a:ext cx="2133600" cy="365125"/>
          </a:xfrm>
        </p:spPr>
        <p:txBody>
          <a:bodyPr/>
          <a:lstStyle/>
          <a:p>
            <a:r>
              <a:rPr lang="en-US" dirty="0" smtClean="0"/>
              <a:t>Fall 2013 -- Lecture #27</a:t>
            </a:r>
            <a:endParaRPr lang="en-AU" dirty="0"/>
          </a:p>
        </p:txBody>
      </p:sp>
      <p:sp>
        <p:nvSpPr>
          <p:cNvPr id="526342" name="Rectangle 6"/>
          <p:cNvSpPr>
            <a:spLocks noGrp="1" noChangeArrowheads="1"/>
          </p:cNvSpPr>
          <p:nvPr>
            <p:ph type="title"/>
          </p:nvPr>
        </p:nvSpPr>
        <p:spPr/>
        <p:txBody>
          <a:bodyPr/>
          <a:lstStyle/>
          <a:p>
            <a:r>
              <a:rPr lang="en-US" dirty="0" smtClean="0"/>
              <a:t>AMD </a:t>
            </a:r>
            <a:r>
              <a:rPr lang="en-US" dirty="0" err="1" smtClean="0"/>
              <a:t>Opteron</a:t>
            </a:r>
            <a:r>
              <a:rPr lang="en-US" dirty="0" smtClean="0"/>
              <a:t> Pipeline </a:t>
            </a:r>
            <a:r>
              <a:rPr lang="en-US" dirty="0"/>
              <a:t>Flow</a:t>
            </a:r>
            <a:endParaRPr lang="en-AU" dirty="0"/>
          </a:p>
        </p:txBody>
      </p:sp>
      <p:sp>
        <p:nvSpPr>
          <p:cNvPr id="526343" name="Rectangle 7"/>
          <p:cNvSpPr>
            <a:spLocks noGrp="1" noChangeArrowheads="1"/>
          </p:cNvSpPr>
          <p:nvPr>
            <p:ph type="body" idx="1"/>
          </p:nvPr>
        </p:nvSpPr>
        <p:spPr>
          <a:xfrm>
            <a:off x="684213" y="1125538"/>
            <a:ext cx="8270875" cy="647700"/>
          </a:xfrm>
        </p:spPr>
        <p:txBody>
          <a:bodyPr/>
          <a:lstStyle/>
          <a:p>
            <a:r>
              <a:rPr lang="en-US" sz="2800"/>
              <a:t>For integer operations</a:t>
            </a:r>
          </a:p>
        </p:txBody>
      </p:sp>
      <p:pic>
        <p:nvPicPr>
          <p:cNvPr id="526341" name="Picture 5" descr="f04-75-P374493"/>
          <p:cNvPicPr>
            <a:picLocks noChangeAspect="1" noChangeArrowheads="1"/>
          </p:cNvPicPr>
          <p:nvPr/>
        </p:nvPicPr>
        <p:blipFill>
          <a:blip r:embed="rId3"/>
          <a:srcRect/>
          <a:stretch>
            <a:fillRect/>
          </a:stretch>
        </p:blipFill>
        <p:spPr bwMode="auto">
          <a:xfrm>
            <a:off x="684213" y="1916113"/>
            <a:ext cx="8280400" cy="1295400"/>
          </a:xfrm>
          <a:prstGeom prst="rect">
            <a:avLst/>
          </a:prstGeom>
          <a:noFill/>
        </p:spPr>
      </p:pic>
      <p:sp>
        <p:nvSpPr>
          <p:cNvPr id="526344" name="Rectangle 8"/>
          <p:cNvSpPr>
            <a:spLocks noChangeArrowheads="1"/>
          </p:cNvSpPr>
          <p:nvPr/>
        </p:nvSpPr>
        <p:spPr bwMode="auto">
          <a:xfrm>
            <a:off x="684213" y="3429000"/>
            <a:ext cx="8270875" cy="2808288"/>
          </a:xfrm>
          <a:prstGeom prst="rect">
            <a:avLst/>
          </a:prstGeom>
          <a:noFill/>
          <a:ln w="9525">
            <a:noFill/>
            <a:miter lim="800000"/>
            <a:headEnd/>
            <a:tailEnd/>
          </a:ln>
          <a:effectLst/>
        </p:spPr>
        <p:txBody>
          <a:bodyPr>
            <a:prstTxWarp prst="textNoShape">
              <a:avLst/>
            </a:prstTxWarp>
          </a:bodyPr>
          <a:lstStyle/>
          <a:p>
            <a:pPr marL="742950" lvl="1" indent="-285750" algn="l" eaLnBrk="1" hangingPunct="1">
              <a:spcBef>
                <a:spcPct val="20000"/>
              </a:spcBef>
              <a:buSzPct val="100000"/>
              <a:buFont typeface="Wingdings" charset="2"/>
              <a:buChar char="−"/>
            </a:pPr>
            <a:r>
              <a:rPr lang="en-US" sz="2400" dirty="0" smtClean="0">
                <a:ea typeface="ＭＳ Ｐゴシック" charset="-128"/>
              </a:rPr>
              <a:t>12 stages (Floating Point </a:t>
            </a:r>
            <a:r>
              <a:rPr lang="en-US" sz="2400" dirty="0">
                <a:ea typeface="ＭＳ Ｐゴシック" charset="-128"/>
              </a:rPr>
              <a:t>is</a:t>
            </a:r>
            <a:r>
              <a:rPr lang="en-US" sz="2400" dirty="0" smtClean="0">
                <a:ea typeface="ＭＳ Ｐゴシック" charset="-128"/>
              </a:rPr>
              <a:t> 17 stages)</a:t>
            </a:r>
          </a:p>
          <a:p>
            <a:pPr marL="742950" lvl="1" indent="-285750" algn="l" eaLnBrk="1" hangingPunct="1">
              <a:spcBef>
                <a:spcPct val="20000"/>
              </a:spcBef>
              <a:buSzPct val="100000"/>
              <a:buFont typeface="Wingdings" charset="2"/>
              <a:buChar char="−"/>
            </a:pPr>
            <a:r>
              <a:rPr lang="en-US" sz="2400" dirty="0">
                <a:ea typeface="ＭＳ Ｐゴシック" charset="-128"/>
              </a:rPr>
              <a:t>Up to 106 RISC-ops in </a:t>
            </a:r>
            <a:r>
              <a:rPr lang="en-US" sz="2400" dirty="0" smtClean="0">
                <a:ea typeface="ＭＳ Ｐゴシック" charset="-128"/>
              </a:rPr>
              <a:t>progress</a:t>
            </a:r>
          </a:p>
        </p:txBody>
      </p:sp>
      <p:sp>
        <p:nvSpPr>
          <p:cNvPr id="8" name="Slide Number Placeholder 7"/>
          <p:cNvSpPr>
            <a:spLocks noGrp="1"/>
          </p:cNvSpPr>
          <p:nvPr>
            <p:ph type="sldNum" sz="quarter" idx="12"/>
          </p:nvPr>
        </p:nvSpPr>
        <p:spPr/>
        <p:txBody>
          <a:bodyPr/>
          <a:lstStyle/>
          <a:p>
            <a:fld id="{3CC63E4C-4642-794D-A2FD-70F6B81535F5}" type="slidenum">
              <a:rPr lang="en-US" smtClean="0"/>
              <a:pPr/>
              <a:t>28</a:t>
            </a:fld>
            <a:endParaRPr lang="en-US" dirty="0"/>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dirty="0" smtClean="0"/>
              <a:t>AMD </a:t>
            </a:r>
            <a:r>
              <a:rPr lang="en-US" dirty="0" err="1" smtClean="0"/>
              <a:t>Opteron</a:t>
            </a:r>
            <a:r>
              <a:rPr lang="en-US" dirty="0" smtClean="0"/>
              <a:t> Block </a:t>
            </a:r>
            <a:r>
              <a:rPr lang="en-US" dirty="0"/>
              <a:t>Diagram</a:t>
            </a:r>
          </a:p>
        </p:txBody>
      </p:sp>
      <p:sp>
        <p:nvSpPr>
          <p:cNvPr id="18435" name="Date Placeholder 3"/>
          <p:cNvSpPr>
            <a:spLocks noGrp="1"/>
          </p:cNvSpPr>
          <p:nvPr>
            <p:ph type="dt" sz="quarter" idx="10"/>
          </p:nvPr>
        </p:nvSpPr>
        <p:spPr>
          <a:noFill/>
        </p:spPr>
        <p:txBody>
          <a:bodyPr/>
          <a:lstStyle/>
          <a:p>
            <a:fld id="{B6E61AF7-5928-1E41-AB09-202DDD8AD68B}" type="datetime1">
              <a:rPr lang="en-US" smtClean="0"/>
              <a:pPr/>
              <a:t>12/8/13</a:t>
            </a:fld>
            <a:endParaRPr lang="en-US">
              <a:solidFill>
                <a:schemeClr val="tx1"/>
              </a:solidFill>
            </a:endParaRPr>
          </a:p>
        </p:txBody>
      </p:sp>
      <p:sp>
        <p:nvSpPr>
          <p:cNvPr id="18436" name="Footer Placeholder 4"/>
          <p:cNvSpPr>
            <a:spLocks noGrp="1"/>
          </p:cNvSpPr>
          <p:nvPr>
            <p:ph type="ftr" sz="quarter" idx="11"/>
          </p:nvPr>
        </p:nvSpPr>
        <p:spPr>
          <a:noFill/>
        </p:spPr>
        <p:txBody>
          <a:bodyPr/>
          <a:lstStyle/>
          <a:p>
            <a:r>
              <a:rPr lang="en-US" dirty="0" smtClean="0">
                <a:latin typeface="Helvetica" pitchFamily="1" charset="0"/>
              </a:rPr>
              <a:t>Fall 2013 -- Lecture #27</a:t>
            </a:r>
            <a:endParaRPr lang="en-US" dirty="0">
              <a:latin typeface="Helvetica" pitchFamily="1" charset="0"/>
            </a:endParaRPr>
          </a:p>
        </p:txBody>
      </p:sp>
      <p:sp>
        <p:nvSpPr>
          <p:cNvPr id="18437" name="Slide Number Placeholder 5"/>
          <p:cNvSpPr>
            <a:spLocks noGrp="1"/>
          </p:cNvSpPr>
          <p:nvPr>
            <p:ph type="sldNum" sz="quarter" idx="12"/>
          </p:nvPr>
        </p:nvSpPr>
        <p:spPr>
          <a:noFill/>
        </p:spPr>
        <p:txBody>
          <a:bodyPr/>
          <a:lstStyle/>
          <a:p>
            <a:fld id="{B3C0FC6C-E879-7247-AE8C-90948AD984E5}" type="slidenum">
              <a:rPr lang="en-US"/>
              <a:pPr/>
              <a:t>29</a:t>
            </a:fld>
            <a:endParaRPr lang="en-US" b="0"/>
          </a:p>
        </p:txBody>
      </p:sp>
      <p:sp>
        <p:nvSpPr>
          <p:cNvPr id="18438" name="Line 4"/>
          <p:cNvSpPr>
            <a:spLocks noChangeShapeType="1"/>
          </p:cNvSpPr>
          <p:nvPr/>
        </p:nvSpPr>
        <p:spPr bwMode="auto">
          <a:xfrm flipV="1">
            <a:off x="2528888" y="3425825"/>
            <a:ext cx="274637" cy="0"/>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39" name="Line 5"/>
          <p:cNvSpPr>
            <a:spLocks noChangeShapeType="1"/>
          </p:cNvSpPr>
          <p:nvPr/>
        </p:nvSpPr>
        <p:spPr bwMode="auto">
          <a:xfrm flipV="1">
            <a:off x="2528888" y="2124075"/>
            <a:ext cx="274637" cy="0"/>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40" name="Line 7"/>
          <p:cNvSpPr>
            <a:spLocks noChangeShapeType="1"/>
          </p:cNvSpPr>
          <p:nvPr/>
        </p:nvSpPr>
        <p:spPr bwMode="auto">
          <a:xfrm flipH="1">
            <a:off x="4159250" y="5145088"/>
            <a:ext cx="0" cy="204787"/>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41" name="Line 8"/>
          <p:cNvSpPr>
            <a:spLocks noChangeShapeType="1"/>
          </p:cNvSpPr>
          <p:nvPr/>
        </p:nvSpPr>
        <p:spPr bwMode="auto">
          <a:xfrm flipH="1">
            <a:off x="4845050" y="5145088"/>
            <a:ext cx="0" cy="204787"/>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42" name="Line 9"/>
          <p:cNvSpPr>
            <a:spLocks noChangeShapeType="1"/>
          </p:cNvSpPr>
          <p:nvPr/>
        </p:nvSpPr>
        <p:spPr bwMode="auto">
          <a:xfrm flipH="1">
            <a:off x="3336925" y="5145088"/>
            <a:ext cx="0" cy="204787"/>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43" name="AutoShape 11"/>
          <p:cNvSpPr>
            <a:spLocks noChangeArrowheads="1"/>
          </p:cNvSpPr>
          <p:nvPr/>
        </p:nvSpPr>
        <p:spPr bwMode="auto">
          <a:xfrm>
            <a:off x="2787650" y="5419725"/>
            <a:ext cx="1851025" cy="136525"/>
          </a:xfrm>
          <a:prstGeom prst="leftArrow">
            <a:avLst>
              <a:gd name="adj1" fmla="val 39583"/>
              <a:gd name="adj2" fmla="val 97292"/>
            </a:avLst>
          </a:prstGeom>
          <a:solidFill>
            <a:schemeClr val="tx2"/>
          </a:solidFill>
          <a:ln w="12700">
            <a:solidFill>
              <a:schemeClr val="tx1"/>
            </a:solidFill>
            <a:miter lim="800000"/>
            <a:headEnd/>
            <a:tailEnd/>
          </a:ln>
        </p:spPr>
        <p:txBody>
          <a:bodyPr wrap="none" anchor="ctr">
            <a:prstTxWarp prst="textNoShape">
              <a:avLst/>
            </a:prstTxWarp>
          </a:bodyPr>
          <a:lstStyle/>
          <a:p>
            <a:endParaRPr lang="en-US"/>
          </a:p>
        </p:txBody>
      </p:sp>
      <p:sp>
        <p:nvSpPr>
          <p:cNvPr id="18444" name="Line 12"/>
          <p:cNvSpPr>
            <a:spLocks noChangeShapeType="1"/>
          </p:cNvSpPr>
          <p:nvPr/>
        </p:nvSpPr>
        <p:spPr bwMode="auto">
          <a:xfrm flipH="1">
            <a:off x="3748088" y="4117975"/>
            <a:ext cx="0" cy="274638"/>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45" name="AutoShape 13"/>
          <p:cNvSpPr>
            <a:spLocks noChangeArrowheads="1"/>
          </p:cNvSpPr>
          <p:nvPr/>
        </p:nvSpPr>
        <p:spPr bwMode="auto">
          <a:xfrm>
            <a:off x="3062288" y="3981450"/>
            <a:ext cx="4183062" cy="204788"/>
          </a:xfrm>
          <a:prstGeom prst="leftRightArrow">
            <a:avLst>
              <a:gd name="adj1" fmla="val 43056"/>
              <a:gd name="adj2" fmla="val 90027"/>
            </a:avLst>
          </a:prstGeom>
          <a:solidFill>
            <a:schemeClr val="tx2"/>
          </a:solidFill>
          <a:ln w="12700">
            <a:solidFill>
              <a:schemeClr val="tx1"/>
            </a:solidFill>
            <a:miter lim="800000"/>
            <a:headEnd/>
            <a:tailEnd/>
          </a:ln>
        </p:spPr>
        <p:txBody>
          <a:bodyPr wrap="none" anchor="ctr">
            <a:prstTxWarp prst="textNoShape">
              <a:avLst/>
            </a:prstTxWarp>
          </a:bodyPr>
          <a:lstStyle/>
          <a:p>
            <a:endParaRPr lang="en-US"/>
          </a:p>
        </p:txBody>
      </p:sp>
      <p:sp>
        <p:nvSpPr>
          <p:cNvPr id="18446" name="Line 14"/>
          <p:cNvSpPr>
            <a:spLocks noChangeShapeType="1"/>
          </p:cNvSpPr>
          <p:nvPr/>
        </p:nvSpPr>
        <p:spPr bwMode="auto">
          <a:xfrm flipH="1">
            <a:off x="4022725" y="4117975"/>
            <a:ext cx="0" cy="274638"/>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47" name="Line 15"/>
          <p:cNvSpPr>
            <a:spLocks noChangeShapeType="1"/>
          </p:cNvSpPr>
          <p:nvPr/>
        </p:nvSpPr>
        <p:spPr bwMode="auto">
          <a:xfrm flipH="1">
            <a:off x="4295775" y="4117975"/>
            <a:ext cx="0" cy="274638"/>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48" name="Line 16"/>
          <p:cNvSpPr>
            <a:spLocks noChangeShapeType="1"/>
          </p:cNvSpPr>
          <p:nvPr/>
        </p:nvSpPr>
        <p:spPr bwMode="auto">
          <a:xfrm flipH="1">
            <a:off x="5873750" y="4117975"/>
            <a:ext cx="0" cy="274638"/>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49" name="Line 17"/>
          <p:cNvSpPr>
            <a:spLocks noChangeShapeType="1"/>
          </p:cNvSpPr>
          <p:nvPr/>
        </p:nvSpPr>
        <p:spPr bwMode="auto">
          <a:xfrm flipH="1">
            <a:off x="6148388" y="4117975"/>
            <a:ext cx="0" cy="274638"/>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50" name="Line 18"/>
          <p:cNvSpPr>
            <a:spLocks noChangeShapeType="1"/>
          </p:cNvSpPr>
          <p:nvPr/>
        </p:nvSpPr>
        <p:spPr bwMode="auto">
          <a:xfrm flipH="1">
            <a:off x="6423025" y="4117975"/>
            <a:ext cx="0" cy="274638"/>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51" name="Rectangle 20"/>
          <p:cNvSpPr>
            <a:spLocks noChangeArrowheads="1"/>
          </p:cNvSpPr>
          <p:nvPr/>
        </p:nvSpPr>
        <p:spPr bwMode="auto">
          <a:xfrm>
            <a:off x="4638675" y="5349875"/>
            <a:ext cx="481013" cy="274638"/>
          </a:xfrm>
          <a:prstGeom prst="rect">
            <a:avLst/>
          </a:prstGeom>
          <a:solidFill>
            <a:schemeClr val="hlink"/>
          </a:solidFill>
          <a:ln w="12700">
            <a:solidFill>
              <a:schemeClr val="tx1"/>
            </a:solidFill>
            <a:miter lim="800000"/>
            <a:headEnd/>
            <a:tailEnd/>
          </a:ln>
        </p:spPr>
        <p:txBody>
          <a:bodyPr wrap="none" anchor="ctr">
            <a:prstTxWarp prst="textNoShape">
              <a:avLst/>
            </a:prstTxWarp>
          </a:bodyPr>
          <a:lstStyle/>
          <a:p>
            <a:r>
              <a:rPr lang="en-US" sz="1200"/>
              <a:t>AGU</a:t>
            </a:r>
          </a:p>
        </p:txBody>
      </p:sp>
      <p:sp>
        <p:nvSpPr>
          <p:cNvPr id="18452" name="Rectangle 21"/>
          <p:cNvSpPr>
            <a:spLocks noChangeArrowheads="1"/>
          </p:cNvSpPr>
          <p:nvPr/>
        </p:nvSpPr>
        <p:spPr bwMode="auto">
          <a:xfrm>
            <a:off x="3884613" y="5349875"/>
            <a:ext cx="481012" cy="274638"/>
          </a:xfrm>
          <a:prstGeom prst="rect">
            <a:avLst/>
          </a:prstGeom>
          <a:solidFill>
            <a:schemeClr val="hlink"/>
          </a:solidFill>
          <a:ln w="12700">
            <a:solidFill>
              <a:schemeClr val="tx1"/>
            </a:solidFill>
            <a:miter lim="800000"/>
            <a:headEnd/>
            <a:tailEnd/>
          </a:ln>
        </p:spPr>
        <p:txBody>
          <a:bodyPr wrap="none" anchor="ctr">
            <a:prstTxWarp prst="textNoShape">
              <a:avLst/>
            </a:prstTxWarp>
          </a:bodyPr>
          <a:lstStyle/>
          <a:p>
            <a:r>
              <a:rPr lang="en-US" sz="1200"/>
              <a:t>AGU</a:t>
            </a:r>
          </a:p>
        </p:txBody>
      </p:sp>
      <p:sp>
        <p:nvSpPr>
          <p:cNvPr id="18453" name="Line 22"/>
          <p:cNvSpPr>
            <a:spLocks noChangeShapeType="1"/>
          </p:cNvSpPr>
          <p:nvPr/>
        </p:nvSpPr>
        <p:spPr bwMode="auto">
          <a:xfrm flipH="1">
            <a:off x="3336925" y="4665663"/>
            <a:ext cx="0" cy="206375"/>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54" name="Line 23"/>
          <p:cNvSpPr>
            <a:spLocks noChangeShapeType="1"/>
          </p:cNvSpPr>
          <p:nvPr/>
        </p:nvSpPr>
        <p:spPr bwMode="auto">
          <a:xfrm flipH="1">
            <a:off x="4159250" y="4665663"/>
            <a:ext cx="0" cy="206375"/>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55" name="Line 24"/>
          <p:cNvSpPr>
            <a:spLocks noChangeShapeType="1"/>
          </p:cNvSpPr>
          <p:nvPr/>
        </p:nvSpPr>
        <p:spPr bwMode="auto">
          <a:xfrm flipH="1">
            <a:off x="4845050" y="4665663"/>
            <a:ext cx="0" cy="206375"/>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56" name="AutoShape 26"/>
          <p:cNvSpPr>
            <a:spLocks noChangeArrowheads="1"/>
          </p:cNvSpPr>
          <p:nvPr/>
        </p:nvSpPr>
        <p:spPr bwMode="auto">
          <a:xfrm>
            <a:off x="2787650" y="5692775"/>
            <a:ext cx="4251325" cy="136525"/>
          </a:xfrm>
          <a:prstGeom prst="leftArrow">
            <a:avLst>
              <a:gd name="adj1" fmla="val 39583"/>
              <a:gd name="adj2" fmla="val 95149"/>
            </a:avLst>
          </a:prstGeom>
          <a:solidFill>
            <a:schemeClr val="tx2"/>
          </a:solidFill>
          <a:ln w="12700">
            <a:solidFill>
              <a:schemeClr val="tx1"/>
            </a:solidFill>
            <a:miter lim="800000"/>
            <a:headEnd/>
            <a:tailEnd/>
          </a:ln>
        </p:spPr>
        <p:txBody>
          <a:bodyPr wrap="none" anchor="ctr">
            <a:prstTxWarp prst="textNoShape">
              <a:avLst/>
            </a:prstTxWarp>
          </a:bodyPr>
          <a:lstStyle/>
          <a:p>
            <a:endParaRPr lang="en-US"/>
          </a:p>
        </p:txBody>
      </p:sp>
      <p:sp>
        <p:nvSpPr>
          <p:cNvPr id="18457" name="Rectangle 27"/>
          <p:cNvSpPr>
            <a:spLocks noChangeArrowheads="1"/>
          </p:cNvSpPr>
          <p:nvPr/>
        </p:nvSpPr>
        <p:spPr bwMode="auto">
          <a:xfrm>
            <a:off x="3062288" y="4392613"/>
            <a:ext cx="2057400" cy="255587"/>
          </a:xfrm>
          <a:prstGeom prst="rect">
            <a:avLst/>
          </a:prstGeom>
          <a:solidFill>
            <a:schemeClr val="hlink"/>
          </a:solidFill>
          <a:ln w="12700">
            <a:solidFill>
              <a:schemeClr val="tx1"/>
            </a:solidFill>
            <a:miter lim="800000"/>
            <a:headEnd/>
            <a:tailEnd/>
          </a:ln>
        </p:spPr>
        <p:txBody>
          <a:bodyPr wrap="none" anchor="ctr">
            <a:prstTxWarp prst="textNoShape">
              <a:avLst/>
            </a:prstTxWarp>
          </a:bodyPr>
          <a:lstStyle/>
          <a:p>
            <a:r>
              <a:rPr lang="en-US"/>
              <a:t>Int Decode &amp; Rename</a:t>
            </a:r>
          </a:p>
        </p:txBody>
      </p:sp>
      <p:sp>
        <p:nvSpPr>
          <p:cNvPr id="18458" name="Rectangle 28"/>
          <p:cNvSpPr>
            <a:spLocks noChangeArrowheads="1"/>
          </p:cNvSpPr>
          <p:nvPr/>
        </p:nvSpPr>
        <p:spPr bwMode="auto">
          <a:xfrm>
            <a:off x="5256213" y="5349875"/>
            <a:ext cx="481012" cy="274638"/>
          </a:xfrm>
          <a:prstGeom prst="rect">
            <a:avLst/>
          </a:prstGeom>
          <a:solidFill>
            <a:schemeClr val="folHlink"/>
          </a:solidFill>
          <a:ln w="12700">
            <a:solidFill>
              <a:schemeClr val="tx1"/>
            </a:solidFill>
            <a:miter lim="800000"/>
            <a:headEnd/>
            <a:tailEnd/>
          </a:ln>
        </p:spPr>
        <p:txBody>
          <a:bodyPr wrap="none" anchor="ctr">
            <a:prstTxWarp prst="textNoShape">
              <a:avLst/>
            </a:prstTxWarp>
          </a:bodyPr>
          <a:lstStyle/>
          <a:p>
            <a:r>
              <a:rPr lang="en-US" sz="1200"/>
              <a:t>FADD</a:t>
            </a:r>
          </a:p>
        </p:txBody>
      </p:sp>
      <p:sp>
        <p:nvSpPr>
          <p:cNvPr id="18459" name="Rectangle 29"/>
          <p:cNvSpPr>
            <a:spLocks noChangeArrowheads="1"/>
          </p:cNvSpPr>
          <p:nvPr/>
        </p:nvSpPr>
        <p:spPr bwMode="auto">
          <a:xfrm>
            <a:off x="6765925" y="5349875"/>
            <a:ext cx="479425" cy="274638"/>
          </a:xfrm>
          <a:prstGeom prst="rect">
            <a:avLst/>
          </a:prstGeom>
          <a:solidFill>
            <a:schemeClr val="folHlink"/>
          </a:solidFill>
          <a:ln w="12700">
            <a:solidFill>
              <a:schemeClr val="tx1"/>
            </a:solidFill>
            <a:miter lim="800000"/>
            <a:headEnd/>
            <a:tailEnd/>
          </a:ln>
        </p:spPr>
        <p:txBody>
          <a:bodyPr wrap="none" anchor="ctr">
            <a:prstTxWarp prst="textNoShape">
              <a:avLst/>
            </a:prstTxWarp>
          </a:bodyPr>
          <a:lstStyle/>
          <a:p>
            <a:r>
              <a:rPr lang="en-US" sz="1200"/>
              <a:t>FMISC</a:t>
            </a:r>
          </a:p>
        </p:txBody>
      </p:sp>
      <p:sp>
        <p:nvSpPr>
          <p:cNvPr id="18460" name="Rectangle 30"/>
          <p:cNvSpPr>
            <a:spLocks noChangeArrowheads="1"/>
          </p:cNvSpPr>
          <p:nvPr/>
        </p:nvSpPr>
        <p:spPr bwMode="auto">
          <a:xfrm>
            <a:off x="6010275" y="5349875"/>
            <a:ext cx="481013" cy="274638"/>
          </a:xfrm>
          <a:prstGeom prst="rect">
            <a:avLst/>
          </a:prstGeom>
          <a:solidFill>
            <a:schemeClr val="folHlink"/>
          </a:solidFill>
          <a:ln w="12700">
            <a:solidFill>
              <a:schemeClr val="tx1"/>
            </a:solidFill>
            <a:miter lim="800000"/>
            <a:headEnd/>
            <a:tailEnd/>
          </a:ln>
        </p:spPr>
        <p:txBody>
          <a:bodyPr wrap="none" anchor="ctr">
            <a:prstTxWarp prst="textNoShape">
              <a:avLst/>
            </a:prstTxWarp>
          </a:bodyPr>
          <a:lstStyle/>
          <a:p>
            <a:r>
              <a:rPr lang="en-US" sz="1200"/>
              <a:t>FMUL</a:t>
            </a:r>
          </a:p>
        </p:txBody>
      </p:sp>
      <p:sp>
        <p:nvSpPr>
          <p:cNvPr id="18461" name="Rectangle 31"/>
          <p:cNvSpPr>
            <a:spLocks noChangeArrowheads="1"/>
          </p:cNvSpPr>
          <p:nvPr/>
        </p:nvSpPr>
        <p:spPr bwMode="auto">
          <a:xfrm>
            <a:off x="1622425" y="4802188"/>
            <a:ext cx="1165225" cy="1370012"/>
          </a:xfrm>
          <a:prstGeom prst="rect">
            <a:avLst/>
          </a:prstGeom>
          <a:solidFill>
            <a:schemeClr val="hlink"/>
          </a:solidFill>
          <a:ln w="12700">
            <a:solidFill>
              <a:schemeClr val="tx1"/>
            </a:solidFill>
            <a:miter lim="800000"/>
            <a:headEnd/>
            <a:tailEnd/>
          </a:ln>
        </p:spPr>
        <p:txBody>
          <a:bodyPr wrap="none" anchor="ctr">
            <a:prstTxWarp prst="textNoShape">
              <a:avLst/>
            </a:prstTxWarp>
          </a:bodyPr>
          <a:lstStyle/>
          <a:p>
            <a:r>
              <a:rPr lang="en-US" sz="1600"/>
              <a:t>44-entry</a:t>
            </a:r>
          </a:p>
          <a:p>
            <a:r>
              <a:rPr lang="en-US" sz="1600"/>
              <a:t>Load/Store</a:t>
            </a:r>
          </a:p>
          <a:p>
            <a:r>
              <a:rPr lang="en-US" sz="1600"/>
              <a:t>Queue</a:t>
            </a:r>
          </a:p>
        </p:txBody>
      </p:sp>
      <p:grpSp>
        <p:nvGrpSpPr>
          <p:cNvPr id="2" name="Group 32"/>
          <p:cNvGrpSpPr>
            <a:grpSpLocks/>
          </p:cNvGrpSpPr>
          <p:nvPr/>
        </p:nvGrpSpPr>
        <p:grpSpPr bwMode="auto">
          <a:xfrm>
            <a:off x="5256213" y="4392613"/>
            <a:ext cx="1989137" cy="752475"/>
            <a:chOff x="4027" y="2767"/>
            <a:chExt cx="1253" cy="474"/>
          </a:xfrm>
        </p:grpSpPr>
        <p:sp>
          <p:nvSpPr>
            <p:cNvPr id="18508" name="Rectangle 33"/>
            <p:cNvSpPr>
              <a:spLocks noChangeArrowheads="1"/>
            </p:cNvSpPr>
            <p:nvPr/>
          </p:nvSpPr>
          <p:spPr bwMode="auto">
            <a:xfrm>
              <a:off x="4027" y="3069"/>
              <a:ext cx="1253" cy="172"/>
            </a:xfrm>
            <a:prstGeom prst="rect">
              <a:avLst/>
            </a:prstGeom>
            <a:solidFill>
              <a:schemeClr val="folHlink"/>
            </a:solidFill>
            <a:ln w="12700">
              <a:solidFill>
                <a:schemeClr val="tx1"/>
              </a:solidFill>
              <a:miter lim="800000"/>
              <a:headEnd/>
              <a:tailEnd/>
            </a:ln>
          </p:spPr>
          <p:txBody>
            <a:bodyPr wrap="none" anchor="ctr">
              <a:prstTxWarp prst="textNoShape">
                <a:avLst/>
              </a:prstTxWarp>
            </a:bodyPr>
            <a:lstStyle/>
            <a:p>
              <a:r>
                <a:rPr lang="en-US"/>
                <a:t>36-entry FP scheduler</a:t>
              </a:r>
            </a:p>
          </p:txBody>
        </p:sp>
        <p:sp>
          <p:nvSpPr>
            <p:cNvPr id="18509" name="Rectangle 34"/>
            <p:cNvSpPr>
              <a:spLocks noChangeArrowheads="1"/>
            </p:cNvSpPr>
            <p:nvPr/>
          </p:nvSpPr>
          <p:spPr bwMode="auto">
            <a:xfrm>
              <a:off x="4027" y="2767"/>
              <a:ext cx="1253" cy="161"/>
            </a:xfrm>
            <a:prstGeom prst="rect">
              <a:avLst/>
            </a:prstGeom>
            <a:solidFill>
              <a:schemeClr val="folHlink"/>
            </a:solidFill>
            <a:ln w="12700">
              <a:solidFill>
                <a:schemeClr val="tx1"/>
              </a:solidFill>
              <a:miter lim="800000"/>
              <a:headEnd/>
              <a:tailEnd/>
            </a:ln>
          </p:spPr>
          <p:txBody>
            <a:bodyPr wrap="none" anchor="ctr">
              <a:prstTxWarp prst="textNoShape">
                <a:avLst/>
              </a:prstTxWarp>
            </a:bodyPr>
            <a:lstStyle/>
            <a:p>
              <a:r>
                <a:rPr lang="en-US" dirty="0"/>
                <a:t>FP Decode &amp; Rename</a:t>
              </a:r>
            </a:p>
          </p:txBody>
        </p:sp>
      </p:grpSp>
      <p:sp>
        <p:nvSpPr>
          <p:cNvPr id="18463" name="Rectangle 35"/>
          <p:cNvSpPr>
            <a:spLocks noChangeArrowheads="1"/>
          </p:cNvSpPr>
          <p:nvPr/>
        </p:nvSpPr>
        <p:spPr bwMode="auto">
          <a:xfrm>
            <a:off x="4638675" y="5624513"/>
            <a:ext cx="481013" cy="273050"/>
          </a:xfrm>
          <a:prstGeom prst="rect">
            <a:avLst/>
          </a:prstGeom>
          <a:solidFill>
            <a:schemeClr val="hlink"/>
          </a:solidFill>
          <a:ln w="12700">
            <a:solidFill>
              <a:schemeClr val="tx1"/>
            </a:solidFill>
            <a:miter lim="800000"/>
            <a:headEnd/>
            <a:tailEnd/>
          </a:ln>
        </p:spPr>
        <p:txBody>
          <a:bodyPr wrap="none" anchor="ctr">
            <a:prstTxWarp prst="textNoShape">
              <a:avLst/>
            </a:prstTxWarp>
          </a:bodyPr>
          <a:lstStyle/>
          <a:p>
            <a:r>
              <a:rPr lang="en-US" sz="1200"/>
              <a:t>ALU</a:t>
            </a:r>
          </a:p>
        </p:txBody>
      </p:sp>
      <p:sp>
        <p:nvSpPr>
          <p:cNvPr id="18464" name="Rectangle 36"/>
          <p:cNvSpPr>
            <a:spLocks noChangeArrowheads="1"/>
          </p:cNvSpPr>
          <p:nvPr/>
        </p:nvSpPr>
        <p:spPr bwMode="auto">
          <a:xfrm>
            <a:off x="3062288" y="5349875"/>
            <a:ext cx="479425" cy="274638"/>
          </a:xfrm>
          <a:prstGeom prst="rect">
            <a:avLst/>
          </a:prstGeom>
          <a:solidFill>
            <a:schemeClr val="hlink"/>
          </a:solidFill>
          <a:ln w="12700">
            <a:solidFill>
              <a:schemeClr val="tx1"/>
            </a:solidFill>
            <a:miter lim="800000"/>
            <a:headEnd/>
            <a:tailEnd/>
          </a:ln>
        </p:spPr>
        <p:txBody>
          <a:bodyPr wrap="none" anchor="ctr">
            <a:prstTxWarp prst="textNoShape">
              <a:avLst/>
            </a:prstTxWarp>
          </a:bodyPr>
          <a:lstStyle/>
          <a:p>
            <a:r>
              <a:rPr lang="en-US" sz="1200"/>
              <a:t>AGU</a:t>
            </a:r>
          </a:p>
        </p:txBody>
      </p:sp>
      <p:sp>
        <p:nvSpPr>
          <p:cNvPr id="18465" name="Rectangle 37"/>
          <p:cNvSpPr>
            <a:spLocks noChangeArrowheads="1"/>
          </p:cNvSpPr>
          <p:nvPr/>
        </p:nvSpPr>
        <p:spPr bwMode="auto">
          <a:xfrm>
            <a:off x="3062288" y="5624513"/>
            <a:ext cx="479425" cy="273050"/>
          </a:xfrm>
          <a:prstGeom prst="rect">
            <a:avLst/>
          </a:prstGeom>
          <a:solidFill>
            <a:schemeClr val="hlink"/>
          </a:solidFill>
          <a:ln w="12700">
            <a:solidFill>
              <a:schemeClr val="tx1"/>
            </a:solidFill>
            <a:miter lim="800000"/>
            <a:headEnd/>
            <a:tailEnd/>
          </a:ln>
        </p:spPr>
        <p:txBody>
          <a:bodyPr wrap="none" anchor="ctr">
            <a:prstTxWarp prst="textNoShape">
              <a:avLst/>
            </a:prstTxWarp>
          </a:bodyPr>
          <a:lstStyle/>
          <a:p>
            <a:r>
              <a:rPr lang="en-US" sz="1200"/>
              <a:t>ALU</a:t>
            </a:r>
          </a:p>
        </p:txBody>
      </p:sp>
      <p:sp>
        <p:nvSpPr>
          <p:cNvPr id="18466" name="Rectangle 38"/>
          <p:cNvSpPr>
            <a:spLocks noChangeArrowheads="1"/>
          </p:cNvSpPr>
          <p:nvPr/>
        </p:nvSpPr>
        <p:spPr bwMode="auto">
          <a:xfrm>
            <a:off x="3062288" y="5897563"/>
            <a:ext cx="479425" cy="274637"/>
          </a:xfrm>
          <a:prstGeom prst="rect">
            <a:avLst/>
          </a:prstGeom>
          <a:solidFill>
            <a:schemeClr val="hlink"/>
          </a:solidFill>
          <a:ln w="12700">
            <a:solidFill>
              <a:schemeClr val="tx1"/>
            </a:solidFill>
            <a:miter lim="800000"/>
            <a:headEnd/>
            <a:tailEnd/>
          </a:ln>
        </p:spPr>
        <p:txBody>
          <a:bodyPr wrap="none" anchor="ctr">
            <a:prstTxWarp prst="textNoShape">
              <a:avLst/>
            </a:prstTxWarp>
          </a:bodyPr>
          <a:lstStyle/>
          <a:p>
            <a:r>
              <a:rPr lang="en-US" sz="1200"/>
              <a:t>MULT</a:t>
            </a:r>
          </a:p>
        </p:txBody>
      </p:sp>
      <p:sp>
        <p:nvSpPr>
          <p:cNvPr id="18467" name="Rectangle 39"/>
          <p:cNvSpPr>
            <a:spLocks noChangeArrowheads="1"/>
          </p:cNvSpPr>
          <p:nvPr/>
        </p:nvSpPr>
        <p:spPr bwMode="auto">
          <a:xfrm>
            <a:off x="3884613" y="5624513"/>
            <a:ext cx="481012" cy="273050"/>
          </a:xfrm>
          <a:prstGeom prst="rect">
            <a:avLst/>
          </a:prstGeom>
          <a:solidFill>
            <a:schemeClr val="hlink"/>
          </a:solidFill>
          <a:ln w="12700">
            <a:solidFill>
              <a:schemeClr val="tx1"/>
            </a:solidFill>
            <a:miter lim="800000"/>
            <a:headEnd/>
            <a:tailEnd/>
          </a:ln>
        </p:spPr>
        <p:txBody>
          <a:bodyPr wrap="none" anchor="ctr">
            <a:prstTxWarp prst="textNoShape">
              <a:avLst/>
            </a:prstTxWarp>
          </a:bodyPr>
          <a:lstStyle/>
          <a:p>
            <a:r>
              <a:rPr lang="en-US" sz="1200"/>
              <a:t>ALU</a:t>
            </a:r>
          </a:p>
        </p:txBody>
      </p:sp>
      <p:sp>
        <p:nvSpPr>
          <p:cNvPr id="18468" name="Rectangle 40"/>
          <p:cNvSpPr>
            <a:spLocks noChangeArrowheads="1"/>
          </p:cNvSpPr>
          <p:nvPr/>
        </p:nvSpPr>
        <p:spPr bwMode="auto">
          <a:xfrm>
            <a:off x="3062288" y="4872038"/>
            <a:ext cx="479425" cy="273050"/>
          </a:xfrm>
          <a:prstGeom prst="rect">
            <a:avLst/>
          </a:prstGeom>
          <a:solidFill>
            <a:schemeClr val="hlink"/>
          </a:solidFill>
          <a:ln w="12700">
            <a:solidFill>
              <a:schemeClr val="tx1"/>
            </a:solidFill>
            <a:miter lim="800000"/>
            <a:headEnd/>
            <a:tailEnd/>
          </a:ln>
        </p:spPr>
        <p:txBody>
          <a:bodyPr wrap="none" anchor="ctr">
            <a:prstTxWarp prst="textNoShape">
              <a:avLst/>
            </a:prstTxWarp>
          </a:bodyPr>
          <a:lstStyle/>
          <a:p>
            <a:r>
              <a:rPr lang="en-US" sz="1200"/>
              <a:t>Res</a:t>
            </a:r>
          </a:p>
        </p:txBody>
      </p:sp>
      <p:sp>
        <p:nvSpPr>
          <p:cNvPr id="18469" name="Rectangle 41"/>
          <p:cNvSpPr>
            <a:spLocks noChangeArrowheads="1"/>
          </p:cNvSpPr>
          <p:nvPr/>
        </p:nvSpPr>
        <p:spPr bwMode="auto">
          <a:xfrm>
            <a:off x="3884613" y="4872038"/>
            <a:ext cx="481012" cy="273050"/>
          </a:xfrm>
          <a:prstGeom prst="rect">
            <a:avLst/>
          </a:prstGeom>
          <a:solidFill>
            <a:schemeClr val="hlink"/>
          </a:solidFill>
          <a:ln w="12700">
            <a:solidFill>
              <a:schemeClr val="tx1"/>
            </a:solidFill>
            <a:miter lim="800000"/>
            <a:headEnd/>
            <a:tailEnd/>
          </a:ln>
        </p:spPr>
        <p:txBody>
          <a:bodyPr wrap="none" anchor="ctr">
            <a:prstTxWarp prst="textNoShape">
              <a:avLst/>
            </a:prstTxWarp>
          </a:bodyPr>
          <a:lstStyle/>
          <a:p>
            <a:r>
              <a:rPr lang="en-US" sz="1200"/>
              <a:t>Res</a:t>
            </a:r>
          </a:p>
        </p:txBody>
      </p:sp>
      <p:sp>
        <p:nvSpPr>
          <p:cNvPr id="18470" name="Rectangle 42"/>
          <p:cNvSpPr>
            <a:spLocks noChangeArrowheads="1"/>
          </p:cNvSpPr>
          <p:nvPr/>
        </p:nvSpPr>
        <p:spPr bwMode="auto">
          <a:xfrm>
            <a:off x="4638675" y="4872038"/>
            <a:ext cx="481013" cy="273050"/>
          </a:xfrm>
          <a:prstGeom prst="rect">
            <a:avLst/>
          </a:prstGeom>
          <a:solidFill>
            <a:schemeClr val="hlink"/>
          </a:solidFill>
          <a:ln w="12700">
            <a:solidFill>
              <a:schemeClr val="tx1"/>
            </a:solidFill>
            <a:miter lim="800000"/>
            <a:headEnd/>
            <a:tailEnd/>
          </a:ln>
        </p:spPr>
        <p:txBody>
          <a:bodyPr wrap="none" anchor="ctr">
            <a:prstTxWarp prst="textNoShape">
              <a:avLst/>
            </a:prstTxWarp>
          </a:bodyPr>
          <a:lstStyle/>
          <a:p>
            <a:r>
              <a:rPr lang="en-US" sz="1200"/>
              <a:t>Res</a:t>
            </a:r>
          </a:p>
        </p:txBody>
      </p:sp>
      <p:sp>
        <p:nvSpPr>
          <p:cNvPr id="18471" name="Line 43"/>
          <p:cNvSpPr>
            <a:spLocks noChangeShapeType="1"/>
          </p:cNvSpPr>
          <p:nvPr/>
        </p:nvSpPr>
        <p:spPr bwMode="auto">
          <a:xfrm flipH="1" flipV="1">
            <a:off x="2170113" y="4529138"/>
            <a:ext cx="0" cy="273050"/>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72" name="Line 44"/>
          <p:cNvSpPr>
            <a:spLocks noChangeShapeType="1"/>
          </p:cNvSpPr>
          <p:nvPr/>
        </p:nvSpPr>
        <p:spPr bwMode="auto">
          <a:xfrm flipH="1">
            <a:off x="5873750" y="4665663"/>
            <a:ext cx="0" cy="206375"/>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73" name="Line 45"/>
          <p:cNvSpPr>
            <a:spLocks noChangeShapeType="1"/>
          </p:cNvSpPr>
          <p:nvPr/>
        </p:nvSpPr>
        <p:spPr bwMode="auto">
          <a:xfrm flipH="1">
            <a:off x="6148388" y="4665663"/>
            <a:ext cx="0" cy="206375"/>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74" name="Line 46"/>
          <p:cNvSpPr>
            <a:spLocks noChangeShapeType="1"/>
          </p:cNvSpPr>
          <p:nvPr/>
        </p:nvSpPr>
        <p:spPr bwMode="auto">
          <a:xfrm flipH="1">
            <a:off x="6423025" y="4665663"/>
            <a:ext cx="0" cy="206375"/>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75" name="Line 47"/>
          <p:cNvSpPr>
            <a:spLocks noChangeShapeType="1"/>
          </p:cNvSpPr>
          <p:nvPr/>
        </p:nvSpPr>
        <p:spPr bwMode="auto">
          <a:xfrm flipH="1">
            <a:off x="5462588" y="5145088"/>
            <a:ext cx="0" cy="204787"/>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76" name="Line 48"/>
          <p:cNvSpPr>
            <a:spLocks noChangeShapeType="1"/>
          </p:cNvSpPr>
          <p:nvPr/>
        </p:nvSpPr>
        <p:spPr bwMode="auto">
          <a:xfrm flipH="1">
            <a:off x="6216650" y="5145088"/>
            <a:ext cx="0" cy="204787"/>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77" name="Line 49"/>
          <p:cNvSpPr>
            <a:spLocks noChangeShapeType="1"/>
          </p:cNvSpPr>
          <p:nvPr/>
        </p:nvSpPr>
        <p:spPr bwMode="auto">
          <a:xfrm flipH="1">
            <a:off x="6970713" y="5145088"/>
            <a:ext cx="0" cy="204787"/>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grpSp>
        <p:nvGrpSpPr>
          <p:cNvPr id="3" name="Group 50"/>
          <p:cNvGrpSpPr>
            <a:grpSpLocks/>
          </p:cNvGrpSpPr>
          <p:nvPr/>
        </p:nvGrpSpPr>
        <p:grpSpPr bwMode="auto">
          <a:xfrm>
            <a:off x="1622425" y="1447800"/>
            <a:ext cx="1439863" cy="3081338"/>
            <a:chOff x="1738" y="912"/>
            <a:chExt cx="907" cy="1941"/>
          </a:xfrm>
        </p:grpSpPr>
        <p:sp>
          <p:nvSpPr>
            <p:cNvPr id="18505" name="Rectangle 51"/>
            <p:cNvSpPr>
              <a:spLocks noChangeArrowheads="1"/>
            </p:cNvSpPr>
            <p:nvPr/>
          </p:nvSpPr>
          <p:spPr bwMode="auto">
            <a:xfrm>
              <a:off x="1738" y="912"/>
              <a:ext cx="734" cy="906"/>
            </a:xfrm>
            <a:prstGeom prst="rect">
              <a:avLst/>
            </a:prstGeom>
            <a:solidFill>
              <a:schemeClr val="accent2"/>
            </a:solidFill>
            <a:ln w="12700">
              <a:solidFill>
                <a:schemeClr val="tx1"/>
              </a:solidFill>
              <a:miter lim="800000"/>
              <a:headEnd/>
              <a:tailEnd/>
            </a:ln>
          </p:spPr>
          <p:txBody>
            <a:bodyPr wrap="none" anchor="ctr">
              <a:prstTxWarp prst="textNoShape">
                <a:avLst/>
              </a:prstTxWarp>
            </a:bodyPr>
            <a:lstStyle/>
            <a:p>
              <a:r>
                <a:rPr lang="en-US" sz="1600"/>
                <a:t>L1</a:t>
              </a:r>
            </a:p>
            <a:p>
              <a:r>
                <a:rPr lang="en-US" sz="1600"/>
                <a:t>Icache</a:t>
              </a:r>
            </a:p>
            <a:p>
              <a:r>
                <a:rPr lang="en-US" sz="1600"/>
                <a:t>64B</a:t>
              </a:r>
            </a:p>
          </p:txBody>
        </p:sp>
        <p:sp>
          <p:nvSpPr>
            <p:cNvPr id="18506" name="Rectangle 52"/>
            <p:cNvSpPr>
              <a:spLocks noChangeArrowheads="1"/>
            </p:cNvSpPr>
            <p:nvPr/>
          </p:nvSpPr>
          <p:spPr bwMode="auto">
            <a:xfrm>
              <a:off x="1738" y="1947"/>
              <a:ext cx="734" cy="906"/>
            </a:xfrm>
            <a:prstGeom prst="rect">
              <a:avLst/>
            </a:prstGeom>
            <a:solidFill>
              <a:schemeClr val="accent2"/>
            </a:solidFill>
            <a:ln w="12700">
              <a:solidFill>
                <a:schemeClr val="tx1"/>
              </a:solidFill>
              <a:miter lim="800000"/>
              <a:headEnd/>
              <a:tailEnd/>
            </a:ln>
          </p:spPr>
          <p:txBody>
            <a:bodyPr wrap="none" anchor="ctr">
              <a:prstTxWarp prst="textNoShape">
                <a:avLst/>
              </a:prstTxWarp>
            </a:bodyPr>
            <a:lstStyle/>
            <a:p>
              <a:r>
                <a:rPr lang="en-US" sz="1600"/>
                <a:t>L1</a:t>
              </a:r>
            </a:p>
            <a:p>
              <a:r>
                <a:rPr lang="en-US" sz="1600"/>
                <a:t>Dcache</a:t>
              </a:r>
            </a:p>
            <a:p>
              <a:r>
                <a:rPr lang="en-US" sz="1600"/>
                <a:t>64KB</a:t>
              </a:r>
            </a:p>
          </p:txBody>
        </p:sp>
        <p:sp>
          <p:nvSpPr>
            <p:cNvPr id="18507" name="Line 53"/>
            <p:cNvSpPr>
              <a:spLocks noChangeShapeType="1"/>
            </p:cNvSpPr>
            <p:nvPr/>
          </p:nvSpPr>
          <p:spPr bwMode="auto">
            <a:xfrm>
              <a:off x="2472" y="1085"/>
              <a:ext cx="173" cy="0"/>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grpSp>
      <p:sp>
        <p:nvSpPr>
          <p:cNvPr id="18479" name="Line 54"/>
          <p:cNvSpPr>
            <a:spLocks noChangeShapeType="1"/>
          </p:cNvSpPr>
          <p:nvPr/>
        </p:nvSpPr>
        <p:spPr bwMode="auto">
          <a:xfrm flipH="1">
            <a:off x="5380038" y="1722438"/>
            <a:ext cx="411162" cy="0"/>
          </a:xfrm>
          <a:prstGeom prst="line">
            <a:avLst/>
          </a:prstGeom>
          <a:noFill/>
          <a:ln w="12700">
            <a:solidFill>
              <a:schemeClr val="tx1"/>
            </a:solidFill>
            <a:round/>
            <a:headEnd/>
            <a:tailEnd type="none" w="sm" len="med"/>
          </a:ln>
        </p:spPr>
        <p:txBody>
          <a:bodyPr>
            <a:prstTxWarp prst="textNoShape">
              <a:avLst/>
            </a:prstTxWarp>
          </a:bodyPr>
          <a:lstStyle/>
          <a:p>
            <a:endParaRPr lang="en-US"/>
          </a:p>
        </p:txBody>
      </p:sp>
      <p:sp>
        <p:nvSpPr>
          <p:cNvPr id="18480" name="Rectangle 55"/>
          <p:cNvSpPr>
            <a:spLocks noChangeArrowheads="1"/>
          </p:cNvSpPr>
          <p:nvPr/>
        </p:nvSpPr>
        <p:spPr bwMode="auto">
          <a:xfrm>
            <a:off x="3048000" y="1447800"/>
            <a:ext cx="2332038" cy="547688"/>
          </a:xfrm>
          <a:prstGeom prst="rect">
            <a:avLst/>
          </a:prstGeom>
          <a:solidFill>
            <a:srgbClr val="CC99FF"/>
          </a:solidFill>
          <a:ln w="12700">
            <a:solidFill>
              <a:schemeClr val="tx1"/>
            </a:solidFill>
            <a:miter lim="800000"/>
            <a:headEnd/>
            <a:tailEnd/>
          </a:ln>
        </p:spPr>
        <p:txBody>
          <a:bodyPr wrap="none" anchor="ctr">
            <a:prstTxWarp prst="textNoShape">
              <a:avLst/>
            </a:prstTxWarp>
          </a:bodyPr>
          <a:lstStyle/>
          <a:p>
            <a:r>
              <a:rPr lang="en-US" sz="1600"/>
              <a:t>Fetch</a:t>
            </a:r>
          </a:p>
        </p:txBody>
      </p:sp>
      <p:sp>
        <p:nvSpPr>
          <p:cNvPr id="18481" name="AutoShape 56"/>
          <p:cNvSpPr>
            <a:spLocks noChangeArrowheads="1"/>
          </p:cNvSpPr>
          <p:nvPr/>
        </p:nvSpPr>
        <p:spPr bwMode="auto">
          <a:xfrm>
            <a:off x="3252788" y="3022600"/>
            <a:ext cx="3771900" cy="2047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99CC00"/>
          </a:solidFill>
          <a:ln w="12700">
            <a:solidFill>
              <a:schemeClr val="tx1"/>
            </a:solidFill>
            <a:miter lim="800000"/>
            <a:headEnd/>
            <a:tailEnd/>
          </a:ln>
        </p:spPr>
        <p:txBody>
          <a:bodyPr wrap="none" anchor="ctr">
            <a:prstTxWarp prst="textNoShape">
              <a:avLst/>
            </a:prstTxWarp>
          </a:bodyPr>
          <a:lstStyle/>
          <a:p>
            <a:endParaRPr lang="en-US" sz="2400">
              <a:solidFill>
                <a:srgbClr val="99CCFF"/>
              </a:solidFill>
            </a:endParaRPr>
          </a:p>
        </p:txBody>
      </p:sp>
      <p:sp>
        <p:nvSpPr>
          <p:cNvPr id="18482" name="Rectangle 57"/>
          <p:cNvSpPr>
            <a:spLocks noChangeArrowheads="1"/>
          </p:cNvSpPr>
          <p:nvPr/>
        </p:nvSpPr>
        <p:spPr bwMode="auto">
          <a:xfrm>
            <a:off x="5791200" y="1447800"/>
            <a:ext cx="1439863" cy="547688"/>
          </a:xfrm>
          <a:prstGeom prst="rect">
            <a:avLst/>
          </a:prstGeom>
          <a:solidFill>
            <a:srgbClr val="CC99FF"/>
          </a:solidFill>
          <a:ln w="12700">
            <a:solidFill>
              <a:schemeClr val="tx1"/>
            </a:solidFill>
            <a:miter lim="800000"/>
            <a:headEnd/>
            <a:tailEnd/>
          </a:ln>
        </p:spPr>
        <p:txBody>
          <a:bodyPr wrap="none" anchor="ctr">
            <a:prstTxWarp prst="textNoShape">
              <a:avLst/>
            </a:prstTxWarp>
          </a:bodyPr>
          <a:lstStyle/>
          <a:p>
            <a:r>
              <a:rPr lang="en-US" sz="1600"/>
              <a:t>Branch</a:t>
            </a:r>
          </a:p>
          <a:p>
            <a:r>
              <a:rPr lang="en-US" sz="1600"/>
              <a:t>Prediction</a:t>
            </a:r>
          </a:p>
        </p:txBody>
      </p:sp>
      <p:sp>
        <p:nvSpPr>
          <p:cNvPr id="18483" name="Rectangle 58"/>
          <p:cNvSpPr>
            <a:spLocks noChangeArrowheads="1"/>
          </p:cNvSpPr>
          <p:nvPr/>
        </p:nvSpPr>
        <p:spPr bwMode="auto">
          <a:xfrm>
            <a:off x="3048000" y="3433763"/>
            <a:ext cx="4183063" cy="341312"/>
          </a:xfrm>
          <a:prstGeom prst="rect">
            <a:avLst/>
          </a:prstGeom>
          <a:solidFill>
            <a:srgbClr val="339966"/>
          </a:solidFill>
          <a:ln w="12700">
            <a:solidFill>
              <a:schemeClr val="tx1"/>
            </a:solidFill>
            <a:miter lim="800000"/>
            <a:headEnd/>
            <a:tailEnd/>
          </a:ln>
        </p:spPr>
        <p:txBody>
          <a:bodyPr wrap="none" anchor="ctr">
            <a:prstTxWarp prst="textNoShape">
              <a:avLst/>
            </a:prstTxWarp>
          </a:bodyPr>
          <a:lstStyle/>
          <a:p>
            <a:r>
              <a:rPr lang="en-US" sz="1600"/>
              <a:t>Instruction Control Unit (72 entries)</a:t>
            </a:r>
          </a:p>
        </p:txBody>
      </p:sp>
      <p:sp>
        <p:nvSpPr>
          <p:cNvPr id="18484" name="Line 59"/>
          <p:cNvSpPr>
            <a:spLocks noChangeShapeType="1"/>
          </p:cNvSpPr>
          <p:nvPr/>
        </p:nvSpPr>
        <p:spPr bwMode="auto">
          <a:xfrm>
            <a:off x="3527425" y="2817813"/>
            <a:ext cx="0" cy="204787"/>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85" name="Line 60"/>
          <p:cNvSpPr>
            <a:spLocks noChangeShapeType="1"/>
          </p:cNvSpPr>
          <p:nvPr/>
        </p:nvSpPr>
        <p:spPr bwMode="auto">
          <a:xfrm>
            <a:off x="4144963" y="2817813"/>
            <a:ext cx="0" cy="204787"/>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86" name="Line 61"/>
          <p:cNvSpPr>
            <a:spLocks noChangeShapeType="1"/>
          </p:cNvSpPr>
          <p:nvPr/>
        </p:nvSpPr>
        <p:spPr bwMode="auto">
          <a:xfrm>
            <a:off x="4830763" y="2817813"/>
            <a:ext cx="0" cy="204787"/>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87" name="Line 62"/>
          <p:cNvSpPr>
            <a:spLocks noChangeShapeType="1"/>
          </p:cNvSpPr>
          <p:nvPr/>
        </p:nvSpPr>
        <p:spPr bwMode="auto">
          <a:xfrm>
            <a:off x="5448300" y="2817813"/>
            <a:ext cx="0" cy="204787"/>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88" name="Line 63"/>
          <p:cNvSpPr>
            <a:spLocks noChangeShapeType="1"/>
          </p:cNvSpPr>
          <p:nvPr/>
        </p:nvSpPr>
        <p:spPr bwMode="auto">
          <a:xfrm>
            <a:off x="6134100" y="2817813"/>
            <a:ext cx="0" cy="204787"/>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89" name="Line 64"/>
          <p:cNvSpPr>
            <a:spLocks noChangeShapeType="1"/>
          </p:cNvSpPr>
          <p:nvPr/>
        </p:nvSpPr>
        <p:spPr bwMode="auto">
          <a:xfrm>
            <a:off x="6819900" y="2817813"/>
            <a:ext cx="0" cy="204787"/>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grpSp>
        <p:nvGrpSpPr>
          <p:cNvPr id="4" name="Group 65"/>
          <p:cNvGrpSpPr>
            <a:grpSpLocks/>
          </p:cNvGrpSpPr>
          <p:nvPr/>
        </p:nvGrpSpPr>
        <p:grpSpPr bwMode="auto">
          <a:xfrm>
            <a:off x="3048000" y="2270125"/>
            <a:ext cx="4183063" cy="547688"/>
            <a:chOff x="2645" y="1430"/>
            <a:chExt cx="2635" cy="345"/>
          </a:xfrm>
        </p:grpSpPr>
        <p:sp>
          <p:nvSpPr>
            <p:cNvPr id="18502" name="Rectangle 66"/>
            <p:cNvSpPr>
              <a:spLocks noChangeArrowheads="1"/>
            </p:cNvSpPr>
            <p:nvPr/>
          </p:nvSpPr>
          <p:spPr bwMode="auto">
            <a:xfrm>
              <a:off x="2645" y="1609"/>
              <a:ext cx="1339" cy="166"/>
            </a:xfrm>
            <a:prstGeom prst="rect">
              <a:avLst/>
            </a:prstGeom>
            <a:solidFill>
              <a:srgbClr val="99CC00"/>
            </a:solidFill>
            <a:ln w="12700">
              <a:solidFill>
                <a:schemeClr val="tx1"/>
              </a:solidFill>
              <a:miter lim="800000"/>
              <a:headEnd/>
              <a:tailEnd/>
            </a:ln>
          </p:spPr>
          <p:txBody>
            <a:bodyPr wrap="none" anchor="ctr">
              <a:prstTxWarp prst="textNoShape">
                <a:avLst/>
              </a:prstTxWarp>
            </a:bodyPr>
            <a:lstStyle/>
            <a:p>
              <a:r>
                <a:rPr lang="en-US" sz="1600"/>
                <a:t>Fastpath</a:t>
              </a:r>
            </a:p>
          </p:txBody>
        </p:sp>
        <p:sp>
          <p:nvSpPr>
            <p:cNvPr id="18503" name="Rectangle 67"/>
            <p:cNvSpPr>
              <a:spLocks noChangeArrowheads="1"/>
            </p:cNvSpPr>
            <p:nvPr/>
          </p:nvSpPr>
          <p:spPr bwMode="auto">
            <a:xfrm>
              <a:off x="3984" y="1602"/>
              <a:ext cx="1296" cy="173"/>
            </a:xfrm>
            <a:prstGeom prst="rect">
              <a:avLst/>
            </a:prstGeom>
            <a:solidFill>
              <a:srgbClr val="99CC00"/>
            </a:solidFill>
            <a:ln w="12700">
              <a:solidFill>
                <a:schemeClr val="tx1"/>
              </a:solidFill>
              <a:miter lim="800000"/>
              <a:headEnd/>
              <a:tailEnd/>
            </a:ln>
          </p:spPr>
          <p:txBody>
            <a:bodyPr wrap="none" anchor="ctr">
              <a:prstTxWarp prst="textNoShape">
                <a:avLst/>
              </a:prstTxWarp>
            </a:bodyPr>
            <a:lstStyle/>
            <a:p>
              <a:r>
                <a:rPr lang="en-US" sz="1600"/>
                <a:t>Microcode Engine</a:t>
              </a:r>
            </a:p>
          </p:txBody>
        </p:sp>
        <p:sp>
          <p:nvSpPr>
            <p:cNvPr id="18504" name="Rectangle 68"/>
            <p:cNvSpPr>
              <a:spLocks noChangeArrowheads="1"/>
            </p:cNvSpPr>
            <p:nvPr/>
          </p:nvSpPr>
          <p:spPr bwMode="auto">
            <a:xfrm>
              <a:off x="2645" y="1430"/>
              <a:ext cx="2635" cy="179"/>
            </a:xfrm>
            <a:prstGeom prst="rect">
              <a:avLst/>
            </a:prstGeom>
            <a:solidFill>
              <a:srgbClr val="99CC00"/>
            </a:solidFill>
            <a:ln w="12700">
              <a:solidFill>
                <a:schemeClr val="tx1"/>
              </a:solidFill>
              <a:miter lim="800000"/>
              <a:headEnd/>
              <a:tailEnd/>
            </a:ln>
          </p:spPr>
          <p:txBody>
            <a:bodyPr wrap="none" anchor="ctr">
              <a:prstTxWarp prst="textNoShape">
                <a:avLst/>
              </a:prstTxWarp>
            </a:bodyPr>
            <a:lstStyle/>
            <a:p>
              <a:r>
                <a:rPr lang="en-US" sz="1600"/>
                <a:t>Scan/Align/Decode</a:t>
              </a:r>
            </a:p>
          </p:txBody>
        </p:sp>
      </p:grpSp>
      <p:sp>
        <p:nvSpPr>
          <p:cNvPr id="18491" name="Line 69"/>
          <p:cNvSpPr>
            <a:spLocks noChangeShapeType="1"/>
          </p:cNvSpPr>
          <p:nvPr/>
        </p:nvSpPr>
        <p:spPr bwMode="auto">
          <a:xfrm>
            <a:off x="5173663" y="3227388"/>
            <a:ext cx="0" cy="206375"/>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92" name="Line 70"/>
          <p:cNvSpPr>
            <a:spLocks noChangeShapeType="1"/>
          </p:cNvSpPr>
          <p:nvPr/>
        </p:nvSpPr>
        <p:spPr bwMode="auto">
          <a:xfrm>
            <a:off x="5722938" y="3227388"/>
            <a:ext cx="0" cy="206375"/>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93" name="Line 71"/>
          <p:cNvSpPr>
            <a:spLocks noChangeShapeType="1"/>
          </p:cNvSpPr>
          <p:nvPr/>
        </p:nvSpPr>
        <p:spPr bwMode="auto">
          <a:xfrm>
            <a:off x="4694238" y="3227388"/>
            <a:ext cx="0" cy="206375"/>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94" name="Line 72"/>
          <p:cNvSpPr>
            <a:spLocks noChangeShapeType="1"/>
          </p:cNvSpPr>
          <p:nvPr/>
        </p:nvSpPr>
        <p:spPr bwMode="auto">
          <a:xfrm flipH="1">
            <a:off x="5722938" y="3775075"/>
            <a:ext cx="0" cy="274638"/>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95" name="Line 73"/>
          <p:cNvSpPr>
            <a:spLocks noChangeShapeType="1"/>
          </p:cNvSpPr>
          <p:nvPr/>
        </p:nvSpPr>
        <p:spPr bwMode="auto">
          <a:xfrm flipH="1">
            <a:off x="5173663" y="3775075"/>
            <a:ext cx="0" cy="274638"/>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96" name="Line 74"/>
          <p:cNvSpPr>
            <a:spLocks noChangeShapeType="1"/>
          </p:cNvSpPr>
          <p:nvPr/>
        </p:nvSpPr>
        <p:spPr bwMode="auto">
          <a:xfrm flipH="1">
            <a:off x="4624388" y="3775075"/>
            <a:ext cx="0" cy="274638"/>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97" name="Line 75"/>
          <p:cNvSpPr>
            <a:spLocks noChangeShapeType="1"/>
          </p:cNvSpPr>
          <p:nvPr/>
        </p:nvSpPr>
        <p:spPr bwMode="auto">
          <a:xfrm>
            <a:off x="4144963" y="1995488"/>
            <a:ext cx="0" cy="274637"/>
          </a:xfrm>
          <a:prstGeom prst="line">
            <a:avLst/>
          </a:prstGeom>
          <a:noFill/>
          <a:ln w="12700">
            <a:solidFill>
              <a:schemeClr val="tx1"/>
            </a:solidFill>
            <a:round/>
            <a:headEnd/>
            <a:tailEnd type="triangle" w="sm" len="med"/>
          </a:ln>
        </p:spPr>
        <p:txBody>
          <a:bodyPr>
            <a:prstTxWarp prst="textNoShape">
              <a:avLst/>
            </a:prstTxWarp>
          </a:bodyPr>
          <a:lstStyle/>
          <a:p>
            <a:endParaRPr lang="en-US"/>
          </a:p>
        </p:txBody>
      </p:sp>
      <p:sp>
        <p:nvSpPr>
          <p:cNvPr id="18498" name="Text Box 76"/>
          <p:cNvSpPr txBox="1">
            <a:spLocks noChangeArrowheads="1"/>
          </p:cNvSpPr>
          <p:nvPr/>
        </p:nvSpPr>
        <p:spPr bwMode="auto">
          <a:xfrm>
            <a:off x="4821238" y="2987675"/>
            <a:ext cx="685800" cy="274638"/>
          </a:xfrm>
          <a:prstGeom prst="rect">
            <a:avLst/>
          </a:prstGeom>
          <a:noFill/>
          <a:ln w="12700">
            <a:noFill/>
            <a:miter lim="800000"/>
            <a:headEnd/>
            <a:tailEnd/>
          </a:ln>
        </p:spPr>
        <p:txBody>
          <a:bodyPr>
            <a:prstTxWarp prst="textNoShape">
              <a:avLst/>
            </a:prstTxWarp>
            <a:spAutoFit/>
          </a:bodyPr>
          <a:lstStyle/>
          <a:p>
            <a:pPr>
              <a:spcBef>
                <a:spcPct val="50000"/>
              </a:spcBef>
            </a:pPr>
            <a:r>
              <a:rPr lang="en-US" sz="1200"/>
              <a:t>µops</a:t>
            </a:r>
          </a:p>
        </p:txBody>
      </p:sp>
      <p:sp>
        <p:nvSpPr>
          <p:cNvPr id="18499" name="Rectangle 77"/>
          <p:cNvSpPr>
            <a:spLocks noChangeArrowheads="1"/>
          </p:cNvSpPr>
          <p:nvPr/>
        </p:nvSpPr>
        <p:spPr bwMode="auto">
          <a:xfrm>
            <a:off x="6970713" y="5624513"/>
            <a:ext cx="68262" cy="136525"/>
          </a:xfrm>
          <a:prstGeom prst="rect">
            <a:avLst/>
          </a:prstGeom>
          <a:solidFill>
            <a:schemeClr val="tx2"/>
          </a:solidFill>
          <a:ln w="12700">
            <a:noFill/>
            <a:miter lim="800000"/>
            <a:headEnd/>
            <a:tailEnd/>
          </a:ln>
        </p:spPr>
        <p:txBody>
          <a:bodyPr wrap="none" anchor="ctr">
            <a:prstTxWarp prst="textNoShape">
              <a:avLst/>
            </a:prstTxWarp>
          </a:bodyPr>
          <a:lstStyle/>
          <a:p>
            <a:endParaRPr lang="en-US"/>
          </a:p>
        </p:txBody>
      </p:sp>
      <p:sp>
        <p:nvSpPr>
          <p:cNvPr id="18500" name="Line 78"/>
          <p:cNvSpPr>
            <a:spLocks noChangeShapeType="1"/>
          </p:cNvSpPr>
          <p:nvPr/>
        </p:nvSpPr>
        <p:spPr bwMode="auto">
          <a:xfrm flipH="1">
            <a:off x="6972300" y="5622925"/>
            <a:ext cx="0" cy="109538"/>
          </a:xfrm>
          <a:prstGeom prst="line">
            <a:avLst/>
          </a:prstGeom>
          <a:noFill/>
          <a:ln w="12700">
            <a:solidFill>
              <a:schemeClr val="tx1"/>
            </a:solidFill>
            <a:round/>
            <a:headEnd/>
            <a:tailEnd/>
          </a:ln>
        </p:spPr>
        <p:txBody>
          <a:bodyPr>
            <a:prstTxWarp prst="textNoShape">
              <a:avLst/>
            </a:prstTxWarp>
          </a:bodyPr>
          <a:lstStyle/>
          <a:p>
            <a:endParaRPr lang="en-US"/>
          </a:p>
        </p:txBody>
      </p:sp>
      <p:sp>
        <p:nvSpPr>
          <p:cNvPr id="18501" name="Line 79"/>
          <p:cNvSpPr>
            <a:spLocks noChangeShapeType="1"/>
          </p:cNvSpPr>
          <p:nvPr/>
        </p:nvSpPr>
        <p:spPr bwMode="auto">
          <a:xfrm flipV="1">
            <a:off x="7038975" y="5627688"/>
            <a:ext cx="0" cy="133350"/>
          </a:xfrm>
          <a:prstGeom prst="line">
            <a:avLst/>
          </a:prstGeom>
          <a:noFill/>
          <a:ln w="12700">
            <a:solidFill>
              <a:schemeClr val="tx1"/>
            </a:solidFill>
            <a:round/>
            <a:headEnd/>
            <a:tailEnd/>
          </a:ln>
        </p:spPr>
        <p:txBody>
          <a:bodyPr>
            <a:prstTxWarp prst="textNoShape">
              <a:avLst/>
            </a:prstTxWarp>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srcRect/>
          <a:stretch>
            <a:fillRect/>
          </a:stretch>
        </p:blipFill>
        <p:spPr bwMode="auto">
          <a:xfrm>
            <a:off x="536823" y="56610"/>
            <a:ext cx="8222563" cy="6693040"/>
          </a:xfrm>
          <a:prstGeom prst="rect">
            <a:avLst/>
          </a:prstGeom>
          <a:noFill/>
          <a:ln w="9525">
            <a:noFill/>
            <a:miter lim="800000"/>
            <a:headEnd/>
            <a:tailEnd/>
          </a:ln>
          <a:effectLst/>
        </p:spPr>
      </p:pic>
      <p:sp>
        <p:nvSpPr>
          <p:cNvPr id="10" name="Date Placeholder 9"/>
          <p:cNvSpPr>
            <a:spLocks noGrp="1"/>
          </p:cNvSpPr>
          <p:nvPr>
            <p:ph type="dt" sz="half" idx="10"/>
          </p:nvPr>
        </p:nvSpPr>
        <p:spPr/>
        <p:txBody>
          <a:bodyPr/>
          <a:lstStyle/>
          <a:p>
            <a:fld id="{2F14874A-CA8B-DD46-B959-B45D1A20D959}" type="datetime1">
              <a:rPr lang="en-US" smtClean="0"/>
              <a:pPr/>
              <a:t>12/8/13</a:t>
            </a:fld>
            <a:endParaRPr lang="en-US"/>
          </a:p>
        </p:txBody>
      </p:sp>
      <p:sp>
        <p:nvSpPr>
          <p:cNvPr id="9" name="Footer Placeholder 8"/>
          <p:cNvSpPr>
            <a:spLocks noGrp="1"/>
          </p:cNvSpPr>
          <p:nvPr>
            <p:ph type="ftr" sz="quarter" idx="11"/>
          </p:nvPr>
        </p:nvSpPr>
        <p:spPr/>
        <p:txBody>
          <a:bodyPr/>
          <a:lstStyle/>
          <a:p>
            <a:r>
              <a:rPr lang="sv-SE" dirty="0" smtClean="0"/>
              <a:t>Fall 2013</a:t>
            </a:r>
            <a:r>
              <a:rPr lang="en-US" dirty="0" smtClean="0"/>
              <a:t> -- Lecture #27</a:t>
            </a:r>
            <a:endParaRPr lang="en-US" dirty="0"/>
          </a:p>
        </p:txBody>
      </p:sp>
      <p:sp>
        <p:nvSpPr>
          <p:cNvPr id="3" name="Slide Number Placeholder 2"/>
          <p:cNvSpPr>
            <a:spLocks noGrp="1"/>
          </p:cNvSpPr>
          <p:nvPr>
            <p:ph type="sldNum" sz="quarter" idx="12"/>
          </p:nvPr>
        </p:nvSpPr>
        <p:spPr/>
        <p:txBody>
          <a:bodyPr/>
          <a:lstStyle/>
          <a:p>
            <a:fld id="{F4BA2A7E-5181-A840-825F-018EFA86BC7E}" type="slidenum">
              <a:rPr lang="en-US" smtClean="0"/>
              <a:pPr/>
              <a:t>3</a:t>
            </a:fld>
            <a:endParaRPr lang="en-US"/>
          </a:p>
        </p:txBody>
      </p:sp>
      <p:pic>
        <p:nvPicPr>
          <p:cNvPr id="22531"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62468" y="1693333"/>
            <a:ext cx="8496375" cy="3014134"/>
          </a:xfrm>
          <a:prstGeom prst="rect">
            <a:avLst/>
          </a:prstGeom>
          <a:noFill/>
          <a:ln w="9525">
            <a:noFill/>
            <a:miter lim="800000"/>
            <a:headEnd/>
            <a:tailEnd/>
          </a:ln>
          <a:effectLst/>
        </p:spPr>
      </p:pic>
      <p:sp>
        <p:nvSpPr>
          <p:cNvPr id="7" name="TextBox 6"/>
          <p:cNvSpPr txBox="1"/>
          <p:nvPr/>
        </p:nvSpPr>
        <p:spPr>
          <a:xfrm>
            <a:off x="0" y="0"/>
            <a:ext cx="2086228" cy="1569660"/>
          </a:xfrm>
          <a:prstGeom prst="rect">
            <a:avLst/>
          </a:prstGeom>
          <a:noFill/>
        </p:spPr>
        <p:txBody>
          <a:bodyPr wrap="none" rtlCol="0">
            <a:spAutoFit/>
          </a:bodyPr>
          <a:lstStyle/>
          <a:p>
            <a:r>
              <a:rPr lang="en-US" sz="3200" dirty="0" smtClean="0"/>
              <a:t>Warehouse</a:t>
            </a:r>
          </a:p>
          <a:p>
            <a:r>
              <a:rPr lang="en-US" sz="3200" dirty="0" smtClean="0"/>
              <a:t>Scale </a:t>
            </a:r>
          </a:p>
          <a:p>
            <a:r>
              <a:rPr lang="en-US" sz="3200" dirty="0" smtClean="0"/>
              <a:t>Computer</a:t>
            </a:r>
            <a:endParaRPr lang="en-US" sz="3200" dirty="0"/>
          </a:p>
        </p:txBody>
      </p:sp>
    </p:spTree>
    <p:extLst>
      <p:ext uri="{BB962C8B-B14F-4D97-AF65-F5344CB8AC3E}">
        <p14:creationId xmlns:p14="http://schemas.microsoft.com/office/powerpoint/2010/main" val="18157065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2305"/>
            <a:ext cx="8229600" cy="1143000"/>
          </a:xfrm>
        </p:spPr>
        <p:txBody>
          <a:bodyPr/>
          <a:lstStyle/>
          <a:p>
            <a:r>
              <a:rPr lang="en-US" dirty="0" smtClean="0"/>
              <a:t>AMD </a:t>
            </a:r>
            <a:r>
              <a:rPr lang="en-US" dirty="0" err="1" smtClean="0"/>
              <a:t>Opteron</a:t>
            </a:r>
            <a:r>
              <a:rPr lang="en-US" dirty="0" smtClean="0"/>
              <a:t> Microprocessor</a:t>
            </a:r>
            <a:endParaRPr lang="en-US" dirty="0"/>
          </a:p>
        </p:txBody>
      </p:sp>
      <p:sp>
        <p:nvSpPr>
          <p:cNvPr id="4" name="Date Placeholder 3"/>
          <p:cNvSpPr>
            <a:spLocks noGrp="1"/>
          </p:cNvSpPr>
          <p:nvPr>
            <p:ph type="dt" sz="half" idx="10"/>
          </p:nvPr>
        </p:nvSpPr>
        <p:spPr/>
        <p:txBody>
          <a:bodyPr/>
          <a:lstStyle/>
          <a:p>
            <a:fld id="{DB436CAC-6729-A143-BEC2-DC8D672676D2}" type="datetime1">
              <a:rPr lang="en-US" smtClean="0"/>
              <a:pPr/>
              <a:t>12/8/13</a:t>
            </a:fld>
            <a:endParaRPr lang="en-US"/>
          </a:p>
        </p:txBody>
      </p:sp>
      <p:sp>
        <p:nvSpPr>
          <p:cNvPr id="5" name="Footer Placeholder 4"/>
          <p:cNvSpPr>
            <a:spLocks noGrp="1"/>
          </p:cNvSpPr>
          <p:nvPr>
            <p:ph type="ftr" sz="quarter" idx="11"/>
          </p:nvPr>
        </p:nvSpPr>
        <p:spPr/>
        <p:txBody>
          <a:bodyPr/>
          <a:lstStyle/>
          <a:p>
            <a:r>
              <a:rPr lang="en-US" dirty="0" smtClean="0"/>
              <a:t>Fall 2013 -- Lecture #27</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30</a:t>
            </a:fld>
            <a:endParaRPr lang="en-US"/>
          </a:p>
        </p:txBody>
      </p:sp>
      <p:pic>
        <p:nvPicPr>
          <p:cNvPr id="16" name="Picture 15"/>
          <p:cNvPicPr>
            <a:picLocks noChangeAspect="1"/>
          </p:cNvPicPr>
          <p:nvPr/>
        </p:nvPicPr>
        <p:blipFill>
          <a:blip r:embed="rId2"/>
          <a:stretch>
            <a:fillRect/>
          </a:stretch>
        </p:blipFill>
        <p:spPr>
          <a:xfrm rot="5400000">
            <a:off x="1718404" y="541485"/>
            <a:ext cx="5461000" cy="6667500"/>
          </a:xfrm>
          <a:prstGeom prst="rect">
            <a:avLst/>
          </a:prstGeom>
        </p:spPr>
      </p:pic>
      <p:sp>
        <p:nvSpPr>
          <p:cNvPr id="7" name="TextBox 6"/>
          <p:cNvSpPr txBox="1"/>
          <p:nvPr/>
        </p:nvSpPr>
        <p:spPr>
          <a:xfrm>
            <a:off x="7064585" y="0"/>
            <a:ext cx="2079415" cy="584776"/>
          </a:xfrm>
          <a:prstGeom prst="rect">
            <a:avLst/>
          </a:prstGeom>
          <a:noFill/>
        </p:spPr>
        <p:txBody>
          <a:bodyPr wrap="none" rtlCol="0">
            <a:spAutoFit/>
          </a:bodyPr>
          <a:lstStyle/>
          <a:p>
            <a:r>
              <a:rPr lang="en-US" sz="3200" dirty="0" smtClean="0"/>
              <a:t>10</a:t>
            </a:r>
            <a:r>
              <a:rPr lang="en-US" sz="3200" baseline="30000" dirty="0" smtClean="0"/>
              <a:t>-2</a:t>
            </a:r>
            <a:r>
              <a:rPr lang="en-US" sz="3200" dirty="0" smtClean="0"/>
              <a:t> meters</a:t>
            </a:r>
            <a:endParaRPr lang="en-US" sz="3200" dirty="0"/>
          </a:p>
        </p:txBody>
      </p:sp>
      <p:sp>
        <p:nvSpPr>
          <p:cNvPr id="8" name="TextBox 7"/>
          <p:cNvSpPr txBox="1"/>
          <p:nvPr/>
        </p:nvSpPr>
        <p:spPr>
          <a:xfrm rot="16200000">
            <a:off x="-558426" y="3125117"/>
            <a:ext cx="2418375" cy="646331"/>
          </a:xfrm>
          <a:prstGeom prst="rect">
            <a:avLst/>
          </a:prstGeom>
          <a:noFill/>
        </p:spPr>
        <p:txBody>
          <a:bodyPr wrap="none" rtlCol="0">
            <a:spAutoFit/>
          </a:bodyPr>
          <a:lstStyle/>
          <a:p>
            <a:r>
              <a:rPr lang="en-US" sz="3600" dirty="0" smtClean="0"/>
              <a:t>centimeters</a:t>
            </a:r>
            <a:endParaRPr lang="en-US" sz="3600" dirty="0"/>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AMD </a:t>
            </a:r>
            <a:r>
              <a:rPr lang="en-US" dirty="0" err="1" smtClean="0"/>
              <a:t>Opteron</a:t>
            </a:r>
            <a:r>
              <a:rPr lang="en-US" dirty="0" smtClean="0"/>
              <a:t> Core</a:t>
            </a:r>
            <a:endParaRPr lang="en-US" dirty="0"/>
          </a:p>
        </p:txBody>
      </p:sp>
      <p:sp>
        <p:nvSpPr>
          <p:cNvPr id="4" name="Date Placeholder 3"/>
          <p:cNvSpPr>
            <a:spLocks noGrp="1"/>
          </p:cNvSpPr>
          <p:nvPr>
            <p:ph type="dt" sz="half" idx="10"/>
          </p:nvPr>
        </p:nvSpPr>
        <p:spPr/>
        <p:txBody>
          <a:bodyPr/>
          <a:lstStyle/>
          <a:p>
            <a:fld id="{E9C71CEF-1564-4147-AF83-EA95814994A6}" type="datetime1">
              <a:rPr lang="en-US" smtClean="0"/>
              <a:pPr/>
              <a:t>12/8/13</a:t>
            </a:fld>
            <a:endParaRPr lang="en-US"/>
          </a:p>
        </p:txBody>
      </p:sp>
      <p:sp>
        <p:nvSpPr>
          <p:cNvPr id="5" name="Footer Placeholder 4"/>
          <p:cNvSpPr>
            <a:spLocks noGrp="1"/>
          </p:cNvSpPr>
          <p:nvPr>
            <p:ph type="ftr" sz="quarter" idx="11"/>
          </p:nvPr>
        </p:nvSpPr>
        <p:spPr/>
        <p:txBody>
          <a:bodyPr/>
          <a:lstStyle/>
          <a:p>
            <a:r>
              <a:rPr lang="en-US" dirty="0" smtClean="0"/>
              <a:t>Fall 2013 -- Lecture #27</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31</a:t>
            </a:fld>
            <a:endParaRPr lang="en-US"/>
          </a:p>
        </p:txBody>
      </p:sp>
      <p:pic>
        <p:nvPicPr>
          <p:cNvPr id="7" name="Picture 6" descr="opteronrevfcore.jpg"/>
          <p:cNvPicPr>
            <a:picLocks noChangeAspect="1"/>
          </p:cNvPicPr>
          <p:nvPr/>
        </p:nvPicPr>
        <p:blipFill>
          <a:blip r:embed="rId2"/>
          <a:stretch>
            <a:fillRect/>
          </a:stretch>
        </p:blipFill>
        <p:spPr>
          <a:xfrm>
            <a:off x="2832572" y="2325851"/>
            <a:ext cx="3543300" cy="3276600"/>
          </a:xfrm>
          <a:prstGeom prst="rect">
            <a:avLst/>
          </a:prstGeom>
        </p:spPr>
      </p:pic>
      <p:sp>
        <p:nvSpPr>
          <p:cNvPr id="8" name="TextBox 7"/>
          <p:cNvSpPr txBox="1"/>
          <p:nvPr/>
        </p:nvSpPr>
        <p:spPr>
          <a:xfrm>
            <a:off x="7064585" y="0"/>
            <a:ext cx="2079415" cy="584776"/>
          </a:xfrm>
          <a:prstGeom prst="rect">
            <a:avLst/>
          </a:prstGeom>
          <a:noFill/>
        </p:spPr>
        <p:txBody>
          <a:bodyPr wrap="none" rtlCol="0">
            <a:spAutoFit/>
          </a:bodyPr>
          <a:lstStyle/>
          <a:p>
            <a:r>
              <a:rPr lang="en-US" sz="3200" dirty="0" smtClean="0"/>
              <a:t>10</a:t>
            </a:r>
            <a:r>
              <a:rPr lang="en-US" sz="3200" baseline="30000" dirty="0" smtClean="0"/>
              <a:t>-3</a:t>
            </a:r>
            <a:r>
              <a:rPr lang="en-US" sz="3200" dirty="0" smtClean="0"/>
              <a:t> meters</a:t>
            </a:r>
            <a:endParaRPr lang="en-US" sz="3200" dirty="0"/>
          </a:p>
        </p:txBody>
      </p:sp>
      <p:sp>
        <p:nvSpPr>
          <p:cNvPr id="9" name="TextBox 8"/>
          <p:cNvSpPr txBox="1"/>
          <p:nvPr/>
        </p:nvSpPr>
        <p:spPr>
          <a:xfrm rot="16200000">
            <a:off x="-492377" y="3125117"/>
            <a:ext cx="2286278" cy="646331"/>
          </a:xfrm>
          <a:prstGeom prst="rect">
            <a:avLst/>
          </a:prstGeom>
          <a:noFill/>
        </p:spPr>
        <p:txBody>
          <a:bodyPr wrap="none" rtlCol="0">
            <a:spAutoFit/>
          </a:bodyPr>
          <a:lstStyle/>
          <a:p>
            <a:r>
              <a:rPr lang="en-US" sz="3600" dirty="0" smtClean="0"/>
              <a:t>millimeters</a:t>
            </a:r>
            <a:endParaRPr lang="en-US" sz="3600" dirty="0"/>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566"/>
            <a:ext cx="8229600" cy="1143000"/>
          </a:xfrm>
        </p:spPr>
        <p:txBody>
          <a:bodyPr>
            <a:normAutofit fontScale="90000"/>
          </a:bodyPr>
          <a:lstStyle/>
          <a:p>
            <a:r>
              <a:rPr lang="en-US" dirty="0" smtClean="0"/>
              <a:t>Programming One Core: </a:t>
            </a:r>
            <a:br>
              <a:rPr lang="en-US" dirty="0" smtClean="0"/>
            </a:br>
            <a:r>
              <a:rPr lang="en-US" dirty="0" smtClean="0"/>
              <a:t>C with Intrinsics </a:t>
            </a:r>
            <a:endParaRPr lang="en-US" dirty="0"/>
          </a:p>
        </p:txBody>
      </p:sp>
      <p:sp>
        <p:nvSpPr>
          <p:cNvPr id="3" name="Content Placeholder 2"/>
          <p:cNvSpPr>
            <a:spLocks noGrp="1"/>
          </p:cNvSpPr>
          <p:nvPr>
            <p:ph idx="1"/>
          </p:nvPr>
        </p:nvSpPr>
        <p:spPr>
          <a:xfrm>
            <a:off x="457200" y="1169337"/>
            <a:ext cx="8686800" cy="5155804"/>
          </a:xfrm>
        </p:spPr>
        <p:txBody>
          <a:bodyPr>
            <a:normAutofit lnSpcReduction="10000"/>
          </a:bodyPr>
          <a:lstStyle/>
          <a:p>
            <a:pPr marL="0" indent="0">
              <a:buNone/>
            </a:pPr>
            <a:r>
              <a:rPr lang="en-US" sz="2400" dirty="0" smtClean="0"/>
              <a:t>void </a:t>
            </a:r>
            <a:r>
              <a:rPr lang="en-US" sz="2400" dirty="0" err="1" smtClean="0"/>
              <a:t>mmult(int</a:t>
            </a:r>
            <a:r>
              <a:rPr lang="en-US" sz="2400" dirty="0" smtClean="0"/>
              <a:t> n, float *A, float *B, float *C)</a:t>
            </a:r>
          </a:p>
          <a:p>
            <a:pPr marL="0" indent="0">
              <a:buNone/>
            </a:pPr>
            <a:r>
              <a:rPr lang="en-US" sz="2400" dirty="0" smtClean="0"/>
              <a:t>{</a:t>
            </a:r>
          </a:p>
          <a:p>
            <a:pPr marL="0" indent="0">
              <a:buNone/>
            </a:pPr>
            <a:r>
              <a:rPr lang="en-US" sz="2400" dirty="0" smtClean="0">
                <a:solidFill>
                  <a:srgbClr val="FF0000"/>
                </a:solidFill>
              </a:rPr>
              <a:t>  </a:t>
            </a:r>
            <a:r>
              <a:rPr lang="en-US" sz="2400" dirty="0" smtClean="0"/>
              <a:t>for ( </a:t>
            </a:r>
            <a:r>
              <a:rPr lang="en-US" sz="2400" dirty="0" err="1" smtClean="0"/>
              <a:t>int</a:t>
            </a:r>
            <a:r>
              <a:rPr lang="en-US" sz="2400" dirty="0" smtClean="0"/>
              <a:t> </a:t>
            </a:r>
            <a:r>
              <a:rPr lang="en-US" sz="2400" dirty="0" err="1" smtClean="0"/>
              <a:t>i</a:t>
            </a:r>
            <a:r>
              <a:rPr lang="en-US" sz="2400" dirty="0" smtClean="0"/>
              <a:t> = 0; </a:t>
            </a:r>
            <a:r>
              <a:rPr lang="en-US" sz="2400" dirty="0" err="1" smtClean="0"/>
              <a:t>i</a:t>
            </a:r>
            <a:r>
              <a:rPr lang="en-US" sz="2400" dirty="0" smtClean="0"/>
              <a:t> &lt; n; </a:t>
            </a:r>
            <a:r>
              <a:rPr lang="en-US" sz="2400" dirty="0" err="1" smtClean="0"/>
              <a:t>i</a:t>
            </a:r>
            <a:r>
              <a:rPr lang="en-US" sz="2400" dirty="0" smtClean="0"/>
              <a:t>+=4 )</a:t>
            </a:r>
          </a:p>
          <a:p>
            <a:pPr marL="0" indent="0">
              <a:buNone/>
            </a:pPr>
            <a:r>
              <a:rPr lang="en-US" sz="2400" dirty="0" smtClean="0"/>
              <a:t>    for ( </a:t>
            </a:r>
            <a:r>
              <a:rPr lang="en-US" sz="2400" dirty="0" err="1" smtClean="0"/>
              <a:t>int</a:t>
            </a:r>
            <a:r>
              <a:rPr lang="en-US" sz="2400" dirty="0" smtClean="0"/>
              <a:t> j = 0; j &lt; n; j++ ) </a:t>
            </a:r>
          </a:p>
          <a:p>
            <a:pPr marL="0" indent="0">
              <a:buNone/>
            </a:pPr>
            <a:r>
              <a:rPr lang="en-US" sz="2400" dirty="0" smtClean="0"/>
              <a:t>    {</a:t>
            </a:r>
          </a:p>
          <a:p>
            <a:pPr marL="0" indent="0">
              <a:buNone/>
            </a:pPr>
            <a:r>
              <a:rPr lang="en-US" sz="2400" dirty="0" smtClean="0"/>
              <a:t>     </a:t>
            </a:r>
            <a:r>
              <a:rPr lang="en-US" sz="2400" dirty="0" smtClean="0">
                <a:solidFill>
                  <a:srgbClr val="FF0000"/>
                </a:solidFill>
              </a:rPr>
              <a:t> __m128 c0 = _</a:t>
            </a:r>
            <a:r>
              <a:rPr lang="en-US" sz="2400" dirty="0" err="1" smtClean="0">
                <a:solidFill>
                  <a:srgbClr val="FF0000"/>
                </a:solidFill>
              </a:rPr>
              <a:t>mm_load_ps</a:t>
            </a:r>
            <a:r>
              <a:rPr lang="en-US" sz="2400" dirty="0" smtClean="0">
                <a:solidFill>
                  <a:srgbClr val="FF0000"/>
                </a:solidFill>
              </a:rPr>
              <a:t>(</a:t>
            </a:r>
            <a:r>
              <a:rPr lang="en-US" sz="2400" dirty="0" err="1" smtClean="0">
                <a:solidFill>
                  <a:srgbClr val="FF0000"/>
                </a:solidFill>
              </a:rPr>
              <a:t>C+i+j</a:t>
            </a:r>
            <a:r>
              <a:rPr lang="en-US" sz="2400" dirty="0" smtClean="0">
                <a:solidFill>
                  <a:srgbClr val="FF0000"/>
                </a:solidFill>
              </a:rPr>
              <a:t>*n);</a:t>
            </a:r>
          </a:p>
          <a:p>
            <a:pPr marL="0" indent="0">
              <a:buNone/>
            </a:pPr>
            <a:r>
              <a:rPr lang="en-US" sz="2400" dirty="0" smtClean="0"/>
              <a:t>      for( </a:t>
            </a:r>
            <a:r>
              <a:rPr lang="en-US" sz="2400" dirty="0" err="1" smtClean="0"/>
              <a:t>int</a:t>
            </a:r>
            <a:r>
              <a:rPr lang="en-US" sz="2400" dirty="0" smtClean="0"/>
              <a:t> k = 0; k &lt; n; k++ )</a:t>
            </a:r>
          </a:p>
          <a:p>
            <a:pPr marL="0" indent="0">
              <a:buNone/>
            </a:pPr>
            <a:r>
              <a:rPr lang="en-US" sz="2400" dirty="0" smtClean="0">
                <a:solidFill>
                  <a:srgbClr val="FF0000"/>
                </a:solidFill>
              </a:rPr>
              <a:t>        c0 = _</a:t>
            </a:r>
            <a:r>
              <a:rPr lang="en-US" sz="2400" dirty="0" err="1" smtClean="0">
                <a:solidFill>
                  <a:srgbClr val="FF0000"/>
                </a:solidFill>
              </a:rPr>
              <a:t>mm_add_ps</a:t>
            </a:r>
            <a:r>
              <a:rPr lang="en-US" sz="2400" dirty="0" smtClean="0">
                <a:solidFill>
                  <a:srgbClr val="FF0000"/>
                </a:solidFill>
              </a:rPr>
              <a:t>(c0, _</a:t>
            </a:r>
            <a:r>
              <a:rPr lang="en-US" sz="2400" dirty="0" err="1" smtClean="0">
                <a:solidFill>
                  <a:srgbClr val="FF0000"/>
                </a:solidFill>
              </a:rPr>
              <a:t>mm_mul_ps</a:t>
            </a:r>
            <a:r>
              <a:rPr lang="en-US" sz="2400" dirty="0" smtClean="0">
                <a:solidFill>
                  <a:srgbClr val="FF0000"/>
                </a:solidFill>
              </a:rPr>
              <a:t>(_</a:t>
            </a:r>
            <a:r>
              <a:rPr lang="en-US" sz="2400" dirty="0" err="1" smtClean="0">
                <a:solidFill>
                  <a:srgbClr val="FF0000"/>
                </a:solidFill>
              </a:rPr>
              <a:t>mm_load_ps</a:t>
            </a:r>
            <a:r>
              <a:rPr lang="en-US" sz="2400" dirty="0" smtClean="0">
                <a:solidFill>
                  <a:srgbClr val="FF0000"/>
                </a:solidFill>
              </a:rPr>
              <a:t>(</a:t>
            </a:r>
            <a:r>
              <a:rPr lang="en-US" sz="2400" dirty="0" err="1" smtClean="0">
                <a:solidFill>
                  <a:srgbClr val="FF0000"/>
                </a:solidFill>
              </a:rPr>
              <a:t>A+i+k</a:t>
            </a:r>
            <a:r>
              <a:rPr lang="en-US" sz="2400" dirty="0" smtClean="0">
                <a:solidFill>
                  <a:srgbClr val="FF0000"/>
                </a:solidFill>
              </a:rPr>
              <a:t>*n),  											 _mm_load1_ps(</a:t>
            </a:r>
            <a:r>
              <a:rPr lang="en-US" sz="2400" dirty="0" err="1" smtClean="0">
                <a:solidFill>
                  <a:srgbClr val="FF0000"/>
                </a:solidFill>
              </a:rPr>
              <a:t>B+k+j</a:t>
            </a:r>
            <a:r>
              <a:rPr lang="en-US" sz="2400" dirty="0" smtClean="0">
                <a:solidFill>
                  <a:srgbClr val="FF0000"/>
                </a:solidFill>
              </a:rPr>
              <a:t>*n)));</a:t>
            </a:r>
          </a:p>
          <a:p>
            <a:pPr marL="0" indent="0">
              <a:buNone/>
            </a:pPr>
            <a:r>
              <a:rPr lang="en-US" sz="2400" dirty="0" smtClean="0">
                <a:solidFill>
                  <a:srgbClr val="FF0000"/>
                </a:solidFill>
              </a:rPr>
              <a:t>      _</a:t>
            </a:r>
            <a:r>
              <a:rPr lang="en-US" sz="2400" dirty="0" err="1" smtClean="0">
                <a:solidFill>
                  <a:srgbClr val="FF0000"/>
                </a:solidFill>
              </a:rPr>
              <a:t>mm_store_ps</a:t>
            </a:r>
            <a:r>
              <a:rPr lang="en-US" sz="2400" dirty="0" smtClean="0">
                <a:solidFill>
                  <a:srgbClr val="FF0000"/>
                </a:solidFill>
              </a:rPr>
              <a:t>(</a:t>
            </a:r>
            <a:r>
              <a:rPr lang="en-US" sz="2400" dirty="0" err="1" smtClean="0">
                <a:solidFill>
                  <a:srgbClr val="FF0000"/>
                </a:solidFill>
              </a:rPr>
              <a:t>C+i+j</a:t>
            </a:r>
            <a:r>
              <a:rPr lang="en-US" sz="2400" dirty="0" smtClean="0">
                <a:solidFill>
                  <a:srgbClr val="FF0000"/>
                </a:solidFill>
              </a:rPr>
              <a:t>*n, c0);</a:t>
            </a:r>
          </a:p>
          <a:p>
            <a:pPr marL="0" indent="0">
              <a:buNone/>
            </a:pPr>
            <a:r>
              <a:rPr lang="en-US" sz="2400" dirty="0" smtClean="0"/>
              <a:t>    }</a:t>
            </a:r>
          </a:p>
          <a:p>
            <a:pPr marL="0" indent="0">
              <a:buNone/>
            </a:pPr>
            <a:r>
              <a:rPr lang="en-US" sz="2400" dirty="0" smtClean="0"/>
              <a:t>}</a:t>
            </a:r>
          </a:p>
          <a:p>
            <a:pPr marL="0" indent="0">
              <a:buNone/>
            </a:pPr>
            <a:endParaRPr lang="en-US" sz="2400" dirty="0"/>
          </a:p>
        </p:txBody>
      </p:sp>
    </p:spTree>
    <p:extLst>
      <p:ext uri="{BB962C8B-B14F-4D97-AF65-F5344CB8AC3E}">
        <p14:creationId xmlns:p14="http://schemas.microsoft.com/office/powerpoint/2010/main" val="69967368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dirty="0" smtClean="0"/>
              <a:t>Inner loop from </a:t>
            </a:r>
            <a:r>
              <a:rPr lang="en-US" dirty="0" err="1" smtClean="0"/>
              <a:t>gcc</a:t>
            </a:r>
            <a:r>
              <a:rPr lang="en-US" dirty="0" smtClean="0"/>
              <a:t> –O -S</a:t>
            </a:r>
            <a:endParaRPr lang="en-US" dirty="0"/>
          </a:p>
        </p:txBody>
      </p:sp>
      <p:sp>
        <p:nvSpPr>
          <p:cNvPr id="3" name="Content Placeholder 2"/>
          <p:cNvSpPr>
            <a:spLocks noGrp="1"/>
          </p:cNvSpPr>
          <p:nvPr>
            <p:ph idx="1"/>
          </p:nvPr>
        </p:nvSpPr>
        <p:spPr>
          <a:xfrm>
            <a:off x="256026" y="955688"/>
            <a:ext cx="8229600" cy="5382028"/>
          </a:xfrm>
        </p:spPr>
        <p:txBody>
          <a:bodyPr>
            <a:normAutofit fontScale="92500" lnSpcReduction="20000"/>
          </a:bodyPr>
          <a:lstStyle/>
          <a:p>
            <a:pPr marL="0" indent="0">
              <a:buNone/>
            </a:pPr>
            <a:r>
              <a:rPr lang="en-US" dirty="0" smtClean="0"/>
              <a:t>			Assembly snippet from innermost loop:</a:t>
            </a:r>
          </a:p>
          <a:p>
            <a:pPr marL="0" indent="0">
              <a:buNone/>
            </a:pPr>
            <a:endParaRPr lang="en-US" sz="2600" dirty="0" smtClean="0"/>
          </a:p>
          <a:p>
            <a:pPr marL="2171700" lvl="5" indent="0">
              <a:buNone/>
            </a:pPr>
            <a:r>
              <a:rPr lang="en-US" sz="2600" dirty="0" smtClean="0"/>
              <a:t>	      </a:t>
            </a:r>
            <a:r>
              <a:rPr lang="en-US" sz="2600" dirty="0" err="1" smtClean="0"/>
              <a:t>movaps</a:t>
            </a:r>
            <a:r>
              <a:rPr lang="en-US" sz="2600" dirty="0" smtClean="0"/>
              <a:t>  (%</a:t>
            </a:r>
            <a:r>
              <a:rPr lang="en-US" sz="2600" dirty="0" err="1" smtClean="0"/>
              <a:t>rax</a:t>
            </a:r>
            <a:r>
              <a:rPr lang="en-US" sz="2600" dirty="0" smtClean="0"/>
              <a:t>), %xmm9</a:t>
            </a:r>
          </a:p>
          <a:p>
            <a:pPr marL="2171700" lvl="5" indent="0">
              <a:buNone/>
            </a:pPr>
            <a:r>
              <a:rPr lang="en-US" sz="2600" dirty="0" smtClean="0"/>
              <a:t>        </a:t>
            </a:r>
            <a:r>
              <a:rPr lang="en-US" sz="2600" dirty="0" err="1" smtClean="0"/>
              <a:t>mulps</a:t>
            </a:r>
            <a:r>
              <a:rPr lang="en-US" sz="2600" dirty="0" smtClean="0"/>
              <a:t>   %xmm0, %xmm9</a:t>
            </a:r>
          </a:p>
          <a:p>
            <a:pPr marL="2171700" lvl="5" indent="0">
              <a:buNone/>
            </a:pPr>
            <a:r>
              <a:rPr lang="en-US" sz="2600" dirty="0" smtClean="0"/>
              <a:t>        </a:t>
            </a:r>
            <a:r>
              <a:rPr lang="en-US" sz="2600" dirty="0" err="1" smtClean="0"/>
              <a:t>addps</a:t>
            </a:r>
            <a:r>
              <a:rPr lang="en-US" sz="2600" dirty="0" smtClean="0"/>
              <a:t>   %xmm9, %xmm8</a:t>
            </a:r>
          </a:p>
          <a:p>
            <a:pPr marL="2171700" lvl="5" indent="0">
              <a:buNone/>
            </a:pPr>
            <a:r>
              <a:rPr lang="en-US" sz="2600" dirty="0" smtClean="0"/>
              <a:t>        </a:t>
            </a:r>
            <a:r>
              <a:rPr lang="en-US" sz="2600" dirty="0" err="1" smtClean="0"/>
              <a:t>movaps</a:t>
            </a:r>
            <a:r>
              <a:rPr lang="en-US" sz="2600" dirty="0" smtClean="0"/>
              <a:t>  16(%</a:t>
            </a:r>
            <a:r>
              <a:rPr lang="en-US" sz="2600" dirty="0" err="1" smtClean="0"/>
              <a:t>rax</a:t>
            </a:r>
            <a:r>
              <a:rPr lang="en-US" sz="2600" dirty="0" smtClean="0"/>
              <a:t>), %xmm9</a:t>
            </a:r>
          </a:p>
          <a:p>
            <a:pPr marL="2171700" lvl="5" indent="0">
              <a:buNone/>
            </a:pPr>
            <a:r>
              <a:rPr lang="en-US" sz="2600" dirty="0" smtClean="0"/>
              <a:t>        </a:t>
            </a:r>
            <a:r>
              <a:rPr lang="en-US" sz="2600" dirty="0" err="1" smtClean="0"/>
              <a:t>mulps</a:t>
            </a:r>
            <a:r>
              <a:rPr lang="en-US" sz="2600" dirty="0" smtClean="0"/>
              <a:t>   %xmm0, %xmm9</a:t>
            </a:r>
          </a:p>
          <a:p>
            <a:pPr marL="2171700" lvl="5" indent="0">
              <a:buNone/>
            </a:pPr>
            <a:r>
              <a:rPr lang="en-US" sz="2600" dirty="0" smtClean="0"/>
              <a:t>        </a:t>
            </a:r>
            <a:r>
              <a:rPr lang="en-US" sz="2600" dirty="0" err="1" smtClean="0"/>
              <a:t>addps</a:t>
            </a:r>
            <a:r>
              <a:rPr lang="en-US" sz="2600" dirty="0" smtClean="0"/>
              <a:t>   %xmm9, %xmm7</a:t>
            </a:r>
          </a:p>
          <a:p>
            <a:pPr marL="2171700" lvl="5" indent="0">
              <a:buNone/>
            </a:pPr>
            <a:r>
              <a:rPr lang="en-US" sz="2600" dirty="0" smtClean="0"/>
              <a:t>        </a:t>
            </a:r>
            <a:r>
              <a:rPr lang="en-US" sz="2600" dirty="0" err="1" smtClean="0"/>
              <a:t>movaps</a:t>
            </a:r>
            <a:r>
              <a:rPr lang="en-US" sz="2600" dirty="0" smtClean="0"/>
              <a:t>  32(%</a:t>
            </a:r>
            <a:r>
              <a:rPr lang="en-US" sz="2600" dirty="0" err="1" smtClean="0"/>
              <a:t>rax</a:t>
            </a:r>
            <a:r>
              <a:rPr lang="en-US" sz="2600" dirty="0" smtClean="0"/>
              <a:t>), %xmm9</a:t>
            </a:r>
          </a:p>
          <a:p>
            <a:pPr marL="2171700" lvl="5" indent="0">
              <a:buNone/>
            </a:pPr>
            <a:r>
              <a:rPr lang="en-US" sz="2600" dirty="0" smtClean="0"/>
              <a:t>        </a:t>
            </a:r>
            <a:r>
              <a:rPr lang="en-US" sz="2600" dirty="0" err="1" smtClean="0"/>
              <a:t>mulps</a:t>
            </a:r>
            <a:r>
              <a:rPr lang="en-US" sz="2600" dirty="0" smtClean="0"/>
              <a:t>   %xmm0, %xmm9</a:t>
            </a:r>
          </a:p>
          <a:p>
            <a:pPr marL="2171700" lvl="5" indent="0">
              <a:buNone/>
            </a:pPr>
            <a:r>
              <a:rPr lang="en-US" sz="2600" dirty="0" smtClean="0"/>
              <a:t>        </a:t>
            </a:r>
            <a:r>
              <a:rPr lang="en-US" sz="2600" dirty="0" err="1" smtClean="0"/>
              <a:t>addps</a:t>
            </a:r>
            <a:r>
              <a:rPr lang="en-US" sz="2600" dirty="0" smtClean="0"/>
              <a:t>   %xmm9, %xmm6</a:t>
            </a:r>
          </a:p>
          <a:p>
            <a:pPr marL="2171700" lvl="5" indent="0">
              <a:buNone/>
            </a:pPr>
            <a:r>
              <a:rPr lang="en-US" sz="2600" dirty="0" smtClean="0"/>
              <a:t>        </a:t>
            </a:r>
            <a:r>
              <a:rPr lang="en-US" sz="2600" dirty="0" err="1" smtClean="0"/>
              <a:t>movaps</a:t>
            </a:r>
            <a:r>
              <a:rPr lang="en-US" sz="2600" dirty="0" smtClean="0"/>
              <a:t>  48(%</a:t>
            </a:r>
            <a:r>
              <a:rPr lang="en-US" sz="2600" dirty="0" err="1" smtClean="0"/>
              <a:t>rax</a:t>
            </a:r>
            <a:r>
              <a:rPr lang="en-US" sz="2600" dirty="0" smtClean="0"/>
              <a:t>), %xmm9</a:t>
            </a:r>
          </a:p>
          <a:p>
            <a:pPr marL="2171700" lvl="5" indent="0">
              <a:buNone/>
            </a:pPr>
            <a:r>
              <a:rPr lang="en-US" sz="2600" dirty="0" smtClean="0"/>
              <a:t>        </a:t>
            </a:r>
            <a:r>
              <a:rPr lang="en-US" sz="2600" dirty="0" err="1" smtClean="0"/>
              <a:t>mulps</a:t>
            </a:r>
            <a:r>
              <a:rPr lang="en-US" sz="2600" dirty="0" smtClean="0"/>
              <a:t>   %xmm0, %xmm9</a:t>
            </a:r>
          </a:p>
          <a:p>
            <a:pPr marL="2171700" lvl="5" indent="0">
              <a:buNone/>
            </a:pPr>
            <a:r>
              <a:rPr lang="en-US" sz="2600" dirty="0" smtClean="0"/>
              <a:t>        </a:t>
            </a:r>
            <a:r>
              <a:rPr lang="en-US" sz="2600" dirty="0" err="1" smtClean="0"/>
              <a:t>addps</a:t>
            </a:r>
            <a:r>
              <a:rPr lang="en-US" sz="2600" dirty="0" smtClean="0"/>
              <a:t>   %xmm9, %xmm5</a:t>
            </a:r>
          </a:p>
        </p:txBody>
      </p:sp>
    </p:spTree>
    <p:extLst>
      <p:ext uri="{BB962C8B-B14F-4D97-AF65-F5344CB8AC3E}">
        <p14:creationId xmlns:p14="http://schemas.microsoft.com/office/powerpoint/2010/main" val="120831104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1143000"/>
          </a:xfrm>
        </p:spPr>
        <p:txBody>
          <a:bodyPr>
            <a:normAutofit fontScale="90000"/>
          </a:bodyPr>
          <a:lstStyle/>
          <a:p>
            <a:r>
              <a:rPr lang="en-US" dirty="0" smtClean="0"/>
              <a:t>Great Ideas in Computer Architecture</a:t>
            </a:r>
            <a:endParaRPr lang="en-US" dirty="0"/>
          </a:p>
        </p:txBody>
      </p:sp>
      <p:sp>
        <p:nvSpPr>
          <p:cNvPr id="6" name="Content Placeholder 5"/>
          <p:cNvSpPr>
            <a:spLocks noGrp="1"/>
          </p:cNvSpPr>
          <p:nvPr>
            <p:ph idx="1"/>
          </p:nvPr>
        </p:nvSpPr>
        <p:spPr/>
        <p:txBody>
          <a:bodyPr>
            <a:normAutofit fontScale="92500" lnSpcReduction="20000"/>
          </a:bodyPr>
          <a:lstStyle/>
          <a:p>
            <a:pPr marL="514350" indent="-514350">
              <a:buFont typeface="+mj-lt"/>
              <a:buAutoNum type="arabicPeriod"/>
            </a:pPr>
            <a:r>
              <a:rPr lang="en-US" dirty="0" smtClean="0"/>
              <a:t>Design for Moore’s Law</a:t>
            </a:r>
          </a:p>
          <a:p>
            <a:pPr marL="514350" indent="-514350">
              <a:buFont typeface="+mj-lt"/>
              <a:buAutoNum type="arabicPeriod"/>
            </a:pPr>
            <a:r>
              <a:rPr lang="en-US" i="1" dirty="0" smtClean="0"/>
              <a:t>Abstraction to Simplify Design</a:t>
            </a:r>
          </a:p>
          <a:p>
            <a:pPr marL="400050" lvl="1" indent="0">
              <a:buNone/>
            </a:pPr>
            <a:r>
              <a:rPr lang="en-US" i="1" dirty="0" smtClean="0"/>
              <a:t>-- Instruction Set Architecture, Micro-operations</a:t>
            </a:r>
          </a:p>
          <a:p>
            <a:pPr marL="514350" indent="-514350">
              <a:buFont typeface="+mj-lt"/>
              <a:buAutoNum type="arabicPeriod"/>
            </a:pPr>
            <a:r>
              <a:rPr lang="en-US" dirty="0" smtClean="0"/>
              <a:t>Make the Common Case Fast</a:t>
            </a:r>
          </a:p>
          <a:p>
            <a:pPr marL="514350" indent="-514350">
              <a:buFont typeface="+mj-lt"/>
              <a:buAutoNum type="arabicPeriod"/>
            </a:pPr>
            <a:r>
              <a:rPr lang="en-US" dirty="0" smtClean="0"/>
              <a:t>Dependability via Redundancy</a:t>
            </a:r>
          </a:p>
          <a:p>
            <a:pPr marL="514350" indent="-514350">
              <a:buFont typeface="+mj-lt"/>
              <a:buAutoNum type="arabicPeriod"/>
            </a:pPr>
            <a:r>
              <a:rPr lang="en-US" dirty="0" smtClean="0"/>
              <a:t>Memory Hierarchy</a:t>
            </a:r>
          </a:p>
          <a:p>
            <a:pPr marL="514350" indent="-514350">
              <a:buFont typeface="+mj-lt"/>
              <a:buAutoNum type="arabicPeriod"/>
            </a:pPr>
            <a:r>
              <a:rPr lang="en-US" i="1" dirty="0" smtClean="0"/>
              <a:t>Performance via Parallelism/Pipelining/Prediction</a:t>
            </a:r>
          </a:p>
          <a:p>
            <a:pPr marL="400050" lvl="1" indent="0">
              <a:buNone/>
            </a:pPr>
            <a:r>
              <a:rPr lang="en-US" i="1" dirty="0" smtClean="0"/>
              <a:t>-- Instruction-level Parallelism (superscalar, pipelining)</a:t>
            </a:r>
          </a:p>
          <a:p>
            <a:pPr marL="400050" lvl="1" indent="0">
              <a:buNone/>
            </a:pPr>
            <a:r>
              <a:rPr lang="en-US" i="1" dirty="0" smtClean="0"/>
              <a:t>-- Data-level Parallelism</a:t>
            </a:r>
          </a:p>
        </p:txBody>
      </p:sp>
      <p:sp>
        <p:nvSpPr>
          <p:cNvPr id="3" name="Date Placeholder 2"/>
          <p:cNvSpPr>
            <a:spLocks noGrp="1"/>
          </p:cNvSpPr>
          <p:nvPr>
            <p:ph type="dt" sz="half" idx="10"/>
          </p:nvPr>
        </p:nvSpPr>
        <p:spPr/>
        <p:txBody>
          <a:bodyPr/>
          <a:lstStyle/>
          <a:p>
            <a:fld id="{31687C10-DD12-2940-858A-A4218CF5E05D}" type="datetime1">
              <a:rPr lang="en-US" smtClean="0"/>
              <a:pPr/>
              <a:t>12/8/13</a:t>
            </a:fld>
            <a:endParaRPr lang="en-US"/>
          </a:p>
        </p:txBody>
      </p:sp>
      <p:sp>
        <p:nvSpPr>
          <p:cNvPr id="4" name="Footer Placeholder 3"/>
          <p:cNvSpPr>
            <a:spLocks noGrp="1"/>
          </p:cNvSpPr>
          <p:nvPr>
            <p:ph type="ftr" sz="quarter" idx="11"/>
          </p:nvPr>
        </p:nvSpPr>
        <p:spPr/>
        <p:txBody>
          <a:bodyPr/>
          <a:lstStyle/>
          <a:p>
            <a:r>
              <a:rPr lang="sv-SE" dirty="0" smtClean="0"/>
              <a:t>Fall 2013</a:t>
            </a:r>
            <a:r>
              <a:rPr lang="en-US" dirty="0" smtClean="0"/>
              <a:t> -- Lecture #27</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34</a:t>
            </a:fld>
            <a:endParaRPr lang="en-US"/>
          </a:p>
        </p:txBody>
      </p:sp>
    </p:spTree>
    <p:extLst>
      <p:ext uri="{BB962C8B-B14F-4D97-AF65-F5344CB8AC3E}">
        <p14:creationId xmlns:p14="http://schemas.microsoft.com/office/powerpoint/2010/main" val="324663646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SIMD Adder</a:t>
            </a:r>
            <a:endParaRPr lang="en-US" dirty="0"/>
          </a:p>
        </p:txBody>
      </p:sp>
      <p:sp>
        <p:nvSpPr>
          <p:cNvPr id="6" name="Content Placeholder 5"/>
          <p:cNvSpPr>
            <a:spLocks noGrp="1"/>
          </p:cNvSpPr>
          <p:nvPr>
            <p:ph sz="half" idx="1"/>
          </p:nvPr>
        </p:nvSpPr>
        <p:spPr/>
        <p:txBody>
          <a:bodyPr/>
          <a:lstStyle/>
          <a:p>
            <a:r>
              <a:rPr lang="en-US" dirty="0" smtClean="0"/>
              <a:t>Four 32-bit adders that operate in parallel</a:t>
            </a:r>
          </a:p>
          <a:p>
            <a:pPr lvl="1"/>
            <a:r>
              <a:rPr lang="en-US" dirty="0" smtClean="0"/>
              <a:t>Data Level Parallelism</a:t>
            </a:r>
            <a:endParaRPr lang="en-US" dirty="0"/>
          </a:p>
        </p:txBody>
      </p:sp>
      <p:sp>
        <p:nvSpPr>
          <p:cNvPr id="3" name="Date Placeholder 2"/>
          <p:cNvSpPr>
            <a:spLocks noGrp="1"/>
          </p:cNvSpPr>
          <p:nvPr>
            <p:ph type="dt" sz="half" idx="10"/>
          </p:nvPr>
        </p:nvSpPr>
        <p:spPr/>
        <p:txBody>
          <a:bodyPr/>
          <a:lstStyle/>
          <a:p>
            <a:fld id="{ABC23CD7-CFE2-8E45-9915-ED10B91676DA}" type="datetime1">
              <a:rPr lang="en-US" smtClean="0"/>
              <a:pPr/>
              <a:t>12/8/13</a:t>
            </a:fld>
            <a:endParaRPr lang="en-US"/>
          </a:p>
        </p:txBody>
      </p:sp>
      <p:sp>
        <p:nvSpPr>
          <p:cNvPr id="4" name="Footer Placeholder 3"/>
          <p:cNvSpPr>
            <a:spLocks noGrp="1"/>
          </p:cNvSpPr>
          <p:nvPr>
            <p:ph type="ftr" sz="quarter" idx="11"/>
          </p:nvPr>
        </p:nvSpPr>
        <p:spPr/>
        <p:txBody>
          <a:bodyPr/>
          <a:lstStyle/>
          <a:p>
            <a:r>
              <a:rPr lang="en-US" dirty="0" smtClean="0"/>
              <a:t>Fall 2013 -- Lecture #27</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35</a:t>
            </a:fld>
            <a:endParaRPr lang="en-US"/>
          </a:p>
        </p:txBody>
      </p:sp>
      <p:pic>
        <p:nvPicPr>
          <p:cNvPr id="8" name="Picture 7"/>
          <p:cNvPicPr>
            <a:picLocks noChangeAspect="1"/>
          </p:cNvPicPr>
          <p:nvPr/>
        </p:nvPicPr>
        <p:blipFill>
          <a:blip r:embed="rId2"/>
          <a:stretch>
            <a:fillRect/>
          </a:stretch>
        </p:blipFill>
        <p:spPr>
          <a:xfrm>
            <a:off x="5601867" y="1501246"/>
            <a:ext cx="2844800" cy="47752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 32-bit Adder</a:t>
            </a:r>
            <a:endParaRPr lang="en-US" dirty="0"/>
          </a:p>
        </p:txBody>
      </p:sp>
      <p:sp>
        <p:nvSpPr>
          <p:cNvPr id="3" name="Date Placeholder 2"/>
          <p:cNvSpPr>
            <a:spLocks noGrp="1"/>
          </p:cNvSpPr>
          <p:nvPr>
            <p:ph type="dt" sz="half" idx="10"/>
          </p:nvPr>
        </p:nvSpPr>
        <p:spPr/>
        <p:txBody>
          <a:bodyPr/>
          <a:lstStyle/>
          <a:p>
            <a:fld id="{C7EAC223-CF0F-1D4A-A7AD-96040B04369B}" type="datetime1">
              <a:rPr lang="en-US" smtClean="0"/>
              <a:pPr/>
              <a:t>12/8/13</a:t>
            </a:fld>
            <a:endParaRPr lang="en-US"/>
          </a:p>
        </p:txBody>
      </p:sp>
      <p:sp>
        <p:nvSpPr>
          <p:cNvPr id="4" name="Footer Placeholder 3"/>
          <p:cNvSpPr>
            <a:spLocks noGrp="1"/>
          </p:cNvSpPr>
          <p:nvPr>
            <p:ph type="ftr" sz="quarter" idx="11"/>
          </p:nvPr>
        </p:nvSpPr>
        <p:spPr/>
        <p:txBody>
          <a:bodyPr/>
          <a:lstStyle/>
          <a:p>
            <a:r>
              <a:rPr lang="en-US" dirty="0" smtClean="0"/>
              <a:t>Fall 2013 -- Lecture #27</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36</a:t>
            </a:fld>
            <a:endParaRPr lang="en-US"/>
          </a:p>
        </p:txBody>
      </p:sp>
      <p:pic>
        <p:nvPicPr>
          <p:cNvPr id="7" name="Picture 6"/>
          <p:cNvPicPr>
            <a:picLocks noChangeAspect="1"/>
          </p:cNvPicPr>
          <p:nvPr/>
        </p:nvPicPr>
        <p:blipFill>
          <a:blip r:embed="rId2"/>
          <a:stretch>
            <a:fillRect/>
          </a:stretch>
        </p:blipFill>
        <p:spPr>
          <a:xfrm>
            <a:off x="1397000" y="1695450"/>
            <a:ext cx="6350000" cy="34671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252" y="0"/>
            <a:ext cx="8229600" cy="1143000"/>
          </a:xfrm>
        </p:spPr>
        <p:txBody>
          <a:bodyPr/>
          <a:lstStyle/>
          <a:p>
            <a:r>
              <a:rPr lang="en-US" dirty="0" smtClean="0"/>
              <a:t>1 bit of 32-bit Adder</a:t>
            </a:r>
            <a:endParaRPr lang="en-US" dirty="0"/>
          </a:p>
        </p:txBody>
      </p:sp>
      <p:sp>
        <p:nvSpPr>
          <p:cNvPr id="3" name="Date Placeholder 2"/>
          <p:cNvSpPr>
            <a:spLocks noGrp="1"/>
          </p:cNvSpPr>
          <p:nvPr>
            <p:ph type="dt" sz="half" idx="10"/>
          </p:nvPr>
        </p:nvSpPr>
        <p:spPr/>
        <p:txBody>
          <a:bodyPr/>
          <a:lstStyle/>
          <a:p>
            <a:fld id="{2D378339-2106-394C-8F07-2307AFC85841}" type="datetime1">
              <a:rPr lang="en-US" smtClean="0"/>
              <a:pPr/>
              <a:t>12/8/13</a:t>
            </a:fld>
            <a:endParaRPr lang="en-US"/>
          </a:p>
        </p:txBody>
      </p:sp>
      <p:sp>
        <p:nvSpPr>
          <p:cNvPr id="4" name="Footer Placeholder 3"/>
          <p:cNvSpPr>
            <a:spLocks noGrp="1"/>
          </p:cNvSpPr>
          <p:nvPr>
            <p:ph type="ftr" sz="quarter" idx="11"/>
          </p:nvPr>
        </p:nvSpPr>
        <p:spPr/>
        <p:txBody>
          <a:bodyPr/>
          <a:lstStyle/>
          <a:p>
            <a:r>
              <a:rPr lang="en-US" dirty="0" smtClean="0"/>
              <a:t>Fall 2013 -- Lecture #27</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37</a:t>
            </a:fld>
            <a:endParaRPr lang="en-US"/>
          </a:p>
        </p:txBody>
      </p:sp>
      <p:pic>
        <p:nvPicPr>
          <p:cNvPr id="8" name="Picture 7"/>
          <p:cNvPicPr>
            <a:picLocks noChangeAspect="1"/>
          </p:cNvPicPr>
          <p:nvPr/>
        </p:nvPicPr>
        <p:blipFill>
          <a:blip r:embed="rId2"/>
          <a:stretch>
            <a:fillRect/>
          </a:stretch>
        </p:blipFill>
        <p:spPr>
          <a:xfrm>
            <a:off x="1079895" y="883920"/>
            <a:ext cx="6725920" cy="597408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Footer Placeholder 4"/>
          <p:cNvSpPr>
            <a:spLocks noGrp="1"/>
          </p:cNvSpPr>
          <p:nvPr>
            <p:ph type="ftr" sz="quarter" idx="11"/>
          </p:nvPr>
        </p:nvSpPr>
        <p:spPr/>
        <p:txBody>
          <a:bodyPr/>
          <a:lstStyle/>
          <a:p>
            <a:pPr>
              <a:defRPr/>
            </a:pPr>
            <a:r>
              <a:rPr lang="en-US" dirty="0" smtClean="0"/>
              <a:t>Fall 2013 -- Lecture #27</a:t>
            </a:r>
            <a:endParaRPr lang="en-US" dirty="0"/>
          </a:p>
        </p:txBody>
      </p:sp>
      <p:sp>
        <p:nvSpPr>
          <p:cNvPr id="36874" name="Rectangle 53"/>
          <p:cNvSpPr>
            <a:spLocks noChangeArrowheads="1"/>
          </p:cNvSpPr>
          <p:nvPr/>
        </p:nvSpPr>
        <p:spPr bwMode="auto">
          <a:xfrm>
            <a:off x="5119618" y="2281628"/>
            <a:ext cx="3044295" cy="939800"/>
          </a:xfrm>
          <a:prstGeom prst="rect">
            <a:avLst/>
          </a:prstGeom>
          <a:noFill/>
          <a:ln w="12700">
            <a:noFill/>
            <a:miter lim="800000"/>
            <a:headEnd/>
            <a:tailEnd/>
          </a:ln>
        </p:spPr>
        <p:txBody>
          <a:bodyPr wrap="none" lIns="19050" tIns="26988" rIns="19050" bIns="26988">
            <a:prstTxWarp prst="textNoShape">
              <a:avLst/>
            </a:prstTxWarp>
          </a:bodyPr>
          <a:lstStyle/>
          <a:p>
            <a:pPr algn="ctr">
              <a:lnSpc>
                <a:spcPts val="2100"/>
              </a:lnSpc>
              <a:tabLst>
                <a:tab pos="457200" algn="l"/>
                <a:tab pos="914400" algn="l"/>
                <a:tab pos="1371600" algn="l"/>
              </a:tabLst>
            </a:pPr>
            <a:endParaRPr lang="en-US" dirty="0">
              <a:solidFill>
                <a:srgbClr val="000000"/>
              </a:solidFill>
              <a:latin typeface="Comic Sans MS" charset="0"/>
            </a:endParaRPr>
          </a:p>
        </p:txBody>
      </p:sp>
      <p:sp>
        <p:nvSpPr>
          <p:cNvPr id="36875" name="Rectangle 56"/>
          <p:cNvSpPr>
            <a:spLocks noGrp="1" noChangeArrowheads="1"/>
          </p:cNvSpPr>
          <p:nvPr>
            <p:ph type="title"/>
          </p:nvPr>
        </p:nvSpPr>
        <p:spPr/>
        <p:txBody>
          <a:bodyPr>
            <a:normAutofit fontScale="90000"/>
          </a:bodyPr>
          <a:lstStyle/>
          <a:p>
            <a:pPr eaLnBrk="1" hangingPunct="1"/>
            <a:r>
              <a:rPr lang="en-US" dirty="0" smtClean="0"/>
              <a:t>Complementary MOS Transistors (NMOS and PMOS) of NAND Gate</a:t>
            </a:r>
            <a:endParaRPr lang="en-US" dirty="0"/>
          </a:p>
        </p:txBody>
      </p:sp>
      <p:sp>
        <p:nvSpPr>
          <p:cNvPr id="36876" name="Line 59"/>
          <p:cNvSpPr>
            <a:spLocks noChangeShapeType="1"/>
          </p:cNvSpPr>
          <p:nvPr/>
        </p:nvSpPr>
        <p:spPr bwMode="auto">
          <a:xfrm flipH="1">
            <a:off x="3820514" y="3468020"/>
            <a:ext cx="0" cy="1371600"/>
          </a:xfrm>
          <a:prstGeom prst="line">
            <a:avLst/>
          </a:prstGeom>
          <a:noFill/>
          <a:ln w="28575">
            <a:solidFill>
              <a:srgbClr val="000000"/>
            </a:solidFill>
            <a:round/>
            <a:headEnd/>
            <a:tailEnd/>
          </a:ln>
        </p:spPr>
        <p:txBody>
          <a:bodyPr wrap="none" anchor="ctr">
            <a:prstTxWarp prst="textNoShape">
              <a:avLst/>
            </a:prstTxWarp>
          </a:bodyPr>
          <a:lstStyle/>
          <a:p>
            <a:endParaRPr lang="en-US"/>
          </a:p>
        </p:txBody>
      </p:sp>
      <p:sp>
        <p:nvSpPr>
          <p:cNvPr id="36877" name="Rectangle 60"/>
          <p:cNvSpPr>
            <a:spLocks noChangeArrowheads="1"/>
          </p:cNvSpPr>
          <p:nvPr/>
        </p:nvSpPr>
        <p:spPr bwMode="auto">
          <a:xfrm>
            <a:off x="712189" y="3283870"/>
            <a:ext cx="365125" cy="412750"/>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Tahoma" charset="0"/>
              </a:rPr>
              <a:t>3v</a:t>
            </a:r>
          </a:p>
        </p:txBody>
      </p:sp>
      <p:sp>
        <p:nvSpPr>
          <p:cNvPr id="36878" name="Line 61"/>
          <p:cNvSpPr>
            <a:spLocks noChangeShapeType="1"/>
          </p:cNvSpPr>
          <p:nvPr/>
        </p:nvSpPr>
        <p:spPr bwMode="auto">
          <a:xfrm>
            <a:off x="3820514" y="4306220"/>
            <a:ext cx="457200" cy="1588"/>
          </a:xfrm>
          <a:prstGeom prst="line">
            <a:avLst/>
          </a:prstGeom>
          <a:noFill/>
          <a:ln w="28575">
            <a:solidFill>
              <a:srgbClr val="000000"/>
            </a:solidFill>
            <a:round/>
            <a:headEnd/>
            <a:tailEnd/>
          </a:ln>
        </p:spPr>
        <p:txBody>
          <a:bodyPr wrap="none" anchor="ctr">
            <a:prstTxWarp prst="textNoShape">
              <a:avLst/>
            </a:prstTxWarp>
          </a:bodyPr>
          <a:lstStyle/>
          <a:p>
            <a:endParaRPr lang="en-US"/>
          </a:p>
        </p:txBody>
      </p:sp>
      <p:sp>
        <p:nvSpPr>
          <p:cNvPr id="36879" name="Rectangle 62"/>
          <p:cNvSpPr>
            <a:spLocks noChangeArrowheads="1"/>
          </p:cNvSpPr>
          <p:nvPr/>
        </p:nvSpPr>
        <p:spPr bwMode="auto">
          <a:xfrm>
            <a:off x="1705964" y="2553620"/>
            <a:ext cx="361950" cy="414338"/>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Tahoma" charset="0"/>
              </a:rPr>
              <a:t>X</a:t>
            </a:r>
          </a:p>
        </p:txBody>
      </p:sp>
      <p:sp>
        <p:nvSpPr>
          <p:cNvPr id="36880" name="Rectangle 63"/>
          <p:cNvSpPr>
            <a:spLocks noChangeArrowheads="1"/>
          </p:cNvSpPr>
          <p:nvPr/>
        </p:nvSpPr>
        <p:spPr bwMode="auto">
          <a:xfrm>
            <a:off x="2999777" y="2553620"/>
            <a:ext cx="363537" cy="414338"/>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Tahoma" charset="0"/>
              </a:rPr>
              <a:t>Y</a:t>
            </a:r>
          </a:p>
        </p:txBody>
      </p:sp>
      <p:sp>
        <p:nvSpPr>
          <p:cNvPr id="36881" name="Line 64"/>
          <p:cNvSpPr>
            <a:spLocks noChangeShapeType="1"/>
          </p:cNvSpPr>
          <p:nvPr/>
        </p:nvSpPr>
        <p:spPr bwMode="auto">
          <a:xfrm flipH="1" flipV="1">
            <a:off x="1839314" y="2934620"/>
            <a:ext cx="0" cy="1454150"/>
          </a:xfrm>
          <a:prstGeom prst="line">
            <a:avLst/>
          </a:prstGeom>
          <a:noFill/>
          <a:ln w="28575">
            <a:solidFill>
              <a:srgbClr val="000000"/>
            </a:solidFill>
            <a:round/>
            <a:headEnd/>
            <a:tailEnd/>
          </a:ln>
        </p:spPr>
        <p:txBody>
          <a:bodyPr wrap="none" anchor="ctr">
            <a:prstTxWarp prst="textNoShape">
              <a:avLst/>
            </a:prstTxWarp>
          </a:bodyPr>
          <a:lstStyle/>
          <a:p>
            <a:endParaRPr lang="en-US"/>
          </a:p>
        </p:txBody>
      </p:sp>
      <p:sp>
        <p:nvSpPr>
          <p:cNvPr id="36882" name="Rectangle 65"/>
          <p:cNvSpPr>
            <a:spLocks noChangeArrowheads="1"/>
          </p:cNvSpPr>
          <p:nvPr/>
        </p:nvSpPr>
        <p:spPr bwMode="auto">
          <a:xfrm>
            <a:off x="772514" y="4653883"/>
            <a:ext cx="338138" cy="414337"/>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Tahoma" charset="0"/>
              </a:rPr>
              <a:t>0v</a:t>
            </a:r>
          </a:p>
        </p:txBody>
      </p:sp>
      <p:grpSp>
        <p:nvGrpSpPr>
          <p:cNvPr id="4" name="Group 66"/>
          <p:cNvGrpSpPr>
            <a:grpSpLocks/>
          </p:cNvGrpSpPr>
          <p:nvPr/>
        </p:nvGrpSpPr>
        <p:grpSpPr bwMode="auto">
          <a:xfrm>
            <a:off x="1153514" y="4306220"/>
            <a:ext cx="1371600" cy="533400"/>
            <a:chOff x="1205" y="2400"/>
            <a:chExt cx="864" cy="336"/>
          </a:xfrm>
        </p:grpSpPr>
        <p:sp>
          <p:nvSpPr>
            <p:cNvPr id="36969" name="Line 67"/>
            <p:cNvSpPr>
              <a:spLocks noChangeShapeType="1"/>
            </p:cNvSpPr>
            <p:nvPr/>
          </p:nvSpPr>
          <p:spPr bwMode="auto">
            <a:xfrm flipH="1" flipV="1">
              <a:off x="1493" y="2592"/>
              <a:ext cx="0" cy="144"/>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70" name="Line 68"/>
            <p:cNvSpPr>
              <a:spLocks noChangeShapeType="1"/>
            </p:cNvSpPr>
            <p:nvPr/>
          </p:nvSpPr>
          <p:spPr bwMode="auto">
            <a:xfrm>
              <a:off x="1493" y="2592"/>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71" name="Line 69"/>
            <p:cNvSpPr>
              <a:spLocks noChangeShapeType="1"/>
            </p:cNvSpPr>
            <p:nvPr/>
          </p:nvSpPr>
          <p:spPr bwMode="auto">
            <a:xfrm>
              <a:off x="1781" y="2592"/>
              <a:ext cx="0" cy="144"/>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72" name="Line 70"/>
            <p:cNvSpPr>
              <a:spLocks noChangeShapeType="1"/>
            </p:cNvSpPr>
            <p:nvPr/>
          </p:nvSpPr>
          <p:spPr bwMode="auto">
            <a:xfrm>
              <a:off x="1781" y="2736"/>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73" name="Line 71"/>
            <p:cNvSpPr>
              <a:spLocks noChangeShapeType="1"/>
            </p:cNvSpPr>
            <p:nvPr/>
          </p:nvSpPr>
          <p:spPr bwMode="auto">
            <a:xfrm>
              <a:off x="1493" y="2544"/>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74" name="Line 72"/>
            <p:cNvSpPr>
              <a:spLocks noChangeShapeType="1"/>
            </p:cNvSpPr>
            <p:nvPr/>
          </p:nvSpPr>
          <p:spPr bwMode="auto">
            <a:xfrm flipH="1" flipV="1">
              <a:off x="1637" y="2400"/>
              <a:ext cx="0" cy="144"/>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75" name="Line 73"/>
            <p:cNvSpPr>
              <a:spLocks noChangeShapeType="1"/>
            </p:cNvSpPr>
            <p:nvPr/>
          </p:nvSpPr>
          <p:spPr bwMode="auto">
            <a:xfrm flipH="1">
              <a:off x="1205" y="2736"/>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grpSp>
      <p:grpSp>
        <p:nvGrpSpPr>
          <p:cNvPr id="5" name="Group 74"/>
          <p:cNvGrpSpPr>
            <a:grpSpLocks/>
          </p:cNvGrpSpPr>
          <p:nvPr/>
        </p:nvGrpSpPr>
        <p:grpSpPr bwMode="auto">
          <a:xfrm>
            <a:off x="1153514" y="2934620"/>
            <a:ext cx="1371600" cy="533400"/>
            <a:chOff x="3701" y="2419"/>
            <a:chExt cx="864" cy="336"/>
          </a:xfrm>
        </p:grpSpPr>
        <p:sp>
          <p:nvSpPr>
            <p:cNvPr id="36961" name="Line 75"/>
            <p:cNvSpPr>
              <a:spLocks noChangeShapeType="1"/>
            </p:cNvSpPr>
            <p:nvPr/>
          </p:nvSpPr>
          <p:spPr bwMode="auto">
            <a:xfrm flipH="1" flipV="1">
              <a:off x="3989" y="2611"/>
              <a:ext cx="0" cy="144"/>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62" name="Line 76"/>
            <p:cNvSpPr>
              <a:spLocks noChangeShapeType="1"/>
            </p:cNvSpPr>
            <p:nvPr/>
          </p:nvSpPr>
          <p:spPr bwMode="auto">
            <a:xfrm>
              <a:off x="3989" y="2611"/>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63" name="Line 77"/>
            <p:cNvSpPr>
              <a:spLocks noChangeShapeType="1"/>
            </p:cNvSpPr>
            <p:nvPr/>
          </p:nvSpPr>
          <p:spPr bwMode="auto">
            <a:xfrm>
              <a:off x="4277" y="2611"/>
              <a:ext cx="0" cy="144"/>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64" name="Line 78"/>
            <p:cNvSpPr>
              <a:spLocks noChangeShapeType="1"/>
            </p:cNvSpPr>
            <p:nvPr/>
          </p:nvSpPr>
          <p:spPr bwMode="auto">
            <a:xfrm>
              <a:off x="4277" y="2755"/>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65" name="Line 79"/>
            <p:cNvSpPr>
              <a:spLocks noChangeShapeType="1"/>
            </p:cNvSpPr>
            <p:nvPr/>
          </p:nvSpPr>
          <p:spPr bwMode="auto">
            <a:xfrm>
              <a:off x="3989" y="2563"/>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66" name="Line 80"/>
            <p:cNvSpPr>
              <a:spLocks noChangeShapeType="1"/>
            </p:cNvSpPr>
            <p:nvPr/>
          </p:nvSpPr>
          <p:spPr bwMode="auto">
            <a:xfrm flipH="1" flipV="1">
              <a:off x="4133" y="2419"/>
              <a:ext cx="0" cy="144"/>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67" name="Line 81"/>
            <p:cNvSpPr>
              <a:spLocks noChangeShapeType="1"/>
            </p:cNvSpPr>
            <p:nvPr/>
          </p:nvSpPr>
          <p:spPr bwMode="auto">
            <a:xfrm flipH="1">
              <a:off x="3701" y="2755"/>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68" name="Oval 82"/>
            <p:cNvSpPr>
              <a:spLocks noChangeArrowheads="1"/>
            </p:cNvSpPr>
            <p:nvPr/>
          </p:nvSpPr>
          <p:spPr bwMode="auto">
            <a:xfrm>
              <a:off x="4095" y="2484"/>
              <a:ext cx="72" cy="72"/>
            </a:xfrm>
            <a:prstGeom prst="ellipse">
              <a:avLst/>
            </a:prstGeom>
            <a:solidFill>
              <a:schemeClr val="bg1"/>
            </a:solidFill>
            <a:ln w="28575">
              <a:solidFill>
                <a:schemeClr val="tx1"/>
              </a:solidFill>
              <a:round/>
              <a:headEnd/>
              <a:tailEnd/>
            </a:ln>
          </p:spPr>
          <p:txBody>
            <a:bodyPr wrap="none" anchor="ctr">
              <a:prstTxWarp prst="textNoShape">
                <a:avLst/>
              </a:prstTxWarp>
            </a:bodyPr>
            <a:lstStyle/>
            <a:p>
              <a:endParaRPr lang="en-US">
                <a:latin typeface="Calibri" charset="0"/>
              </a:endParaRPr>
            </a:p>
          </p:txBody>
        </p:sp>
      </p:grpSp>
      <p:grpSp>
        <p:nvGrpSpPr>
          <p:cNvPr id="6" name="Group 83"/>
          <p:cNvGrpSpPr>
            <a:grpSpLocks/>
          </p:cNvGrpSpPr>
          <p:nvPr/>
        </p:nvGrpSpPr>
        <p:grpSpPr bwMode="auto">
          <a:xfrm>
            <a:off x="2448914" y="4306220"/>
            <a:ext cx="1371600" cy="533400"/>
            <a:chOff x="1205" y="2400"/>
            <a:chExt cx="864" cy="336"/>
          </a:xfrm>
        </p:grpSpPr>
        <p:sp>
          <p:nvSpPr>
            <p:cNvPr id="36954" name="Line 84"/>
            <p:cNvSpPr>
              <a:spLocks noChangeShapeType="1"/>
            </p:cNvSpPr>
            <p:nvPr/>
          </p:nvSpPr>
          <p:spPr bwMode="auto">
            <a:xfrm flipH="1" flipV="1">
              <a:off x="1493" y="2592"/>
              <a:ext cx="0" cy="144"/>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55" name="Line 85"/>
            <p:cNvSpPr>
              <a:spLocks noChangeShapeType="1"/>
            </p:cNvSpPr>
            <p:nvPr/>
          </p:nvSpPr>
          <p:spPr bwMode="auto">
            <a:xfrm>
              <a:off x="1493" y="2592"/>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56" name="Line 86"/>
            <p:cNvSpPr>
              <a:spLocks noChangeShapeType="1"/>
            </p:cNvSpPr>
            <p:nvPr/>
          </p:nvSpPr>
          <p:spPr bwMode="auto">
            <a:xfrm>
              <a:off x="1781" y="2592"/>
              <a:ext cx="0" cy="144"/>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57" name="Line 87"/>
            <p:cNvSpPr>
              <a:spLocks noChangeShapeType="1"/>
            </p:cNvSpPr>
            <p:nvPr/>
          </p:nvSpPr>
          <p:spPr bwMode="auto">
            <a:xfrm>
              <a:off x="1781" y="2736"/>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58" name="Line 88"/>
            <p:cNvSpPr>
              <a:spLocks noChangeShapeType="1"/>
            </p:cNvSpPr>
            <p:nvPr/>
          </p:nvSpPr>
          <p:spPr bwMode="auto">
            <a:xfrm>
              <a:off x="1493" y="2544"/>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59" name="Line 89"/>
            <p:cNvSpPr>
              <a:spLocks noChangeShapeType="1"/>
            </p:cNvSpPr>
            <p:nvPr/>
          </p:nvSpPr>
          <p:spPr bwMode="auto">
            <a:xfrm flipH="1" flipV="1">
              <a:off x="1637" y="2400"/>
              <a:ext cx="0" cy="144"/>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60" name="Line 90"/>
            <p:cNvSpPr>
              <a:spLocks noChangeShapeType="1"/>
            </p:cNvSpPr>
            <p:nvPr/>
          </p:nvSpPr>
          <p:spPr bwMode="auto">
            <a:xfrm flipH="1">
              <a:off x="1205" y="2736"/>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grpSp>
      <p:sp>
        <p:nvSpPr>
          <p:cNvPr id="36886" name="Line 100"/>
          <p:cNvSpPr>
            <a:spLocks noChangeShapeType="1"/>
          </p:cNvSpPr>
          <p:nvPr/>
        </p:nvSpPr>
        <p:spPr bwMode="auto">
          <a:xfrm flipH="1">
            <a:off x="1305914" y="4077620"/>
            <a:ext cx="1143000"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887" name="Line 101"/>
          <p:cNvSpPr>
            <a:spLocks noChangeShapeType="1"/>
          </p:cNvSpPr>
          <p:nvPr/>
        </p:nvSpPr>
        <p:spPr bwMode="auto">
          <a:xfrm flipH="1">
            <a:off x="2448914" y="3468020"/>
            <a:ext cx="1371600"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888" name="Line 102"/>
          <p:cNvSpPr>
            <a:spLocks noChangeShapeType="1"/>
          </p:cNvSpPr>
          <p:nvPr/>
        </p:nvSpPr>
        <p:spPr bwMode="auto">
          <a:xfrm flipH="1" flipV="1">
            <a:off x="3134714" y="2934620"/>
            <a:ext cx="0" cy="1454150"/>
          </a:xfrm>
          <a:prstGeom prst="line">
            <a:avLst/>
          </a:prstGeom>
          <a:noFill/>
          <a:ln w="28575">
            <a:solidFill>
              <a:srgbClr val="000000"/>
            </a:solidFill>
            <a:round/>
            <a:headEnd/>
            <a:tailEnd/>
          </a:ln>
        </p:spPr>
        <p:txBody>
          <a:bodyPr wrap="none" anchor="ctr">
            <a:prstTxWarp prst="textNoShape">
              <a:avLst/>
            </a:prstTxWarp>
          </a:bodyPr>
          <a:lstStyle/>
          <a:p>
            <a:endParaRPr lang="en-US"/>
          </a:p>
        </p:txBody>
      </p:sp>
      <p:sp>
        <p:nvSpPr>
          <p:cNvPr id="36889" name="Line 103"/>
          <p:cNvSpPr>
            <a:spLocks noChangeShapeType="1"/>
          </p:cNvSpPr>
          <p:nvPr/>
        </p:nvSpPr>
        <p:spPr bwMode="auto">
          <a:xfrm flipH="1">
            <a:off x="1305914" y="3468020"/>
            <a:ext cx="0" cy="609600"/>
          </a:xfrm>
          <a:prstGeom prst="line">
            <a:avLst/>
          </a:prstGeom>
          <a:noFill/>
          <a:ln w="28575">
            <a:solidFill>
              <a:srgbClr val="000000"/>
            </a:solidFill>
            <a:round/>
            <a:headEnd/>
            <a:tailEnd/>
          </a:ln>
        </p:spPr>
        <p:txBody>
          <a:bodyPr wrap="none" anchor="ctr">
            <a:prstTxWarp prst="textNoShape">
              <a:avLst/>
            </a:prstTxWarp>
          </a:bodyPr>
          <a:lstStyle/>
          <a:p>
            <a:endParaRPr lang="en-US"/>
          </a:p>
        </p:txBody>
      </p:sp>
      <p:sp>
        <p:nvSpPr>
          <p:cNvPr id="36890" name="Rectangle 104"/>
          <p:cNvSpPr>
            <a:spLocks noChangeArrowheads="1"/>
          </p:cNvSpPr>
          <p:nvPr/>
        </p:nvSpPr>
        <p:spPr bwMode="auto">
          <a:xfrm>
            <a:off x="4353914" y="4153820"/>
            <a:ext cx="363538" cy="414338"/>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Tahoma" charset="0"/>
              </a:rPr>
              <a:t>Z</a:t>
            </a:r>
          </a:p>
        </p:txBody>
      </p:sp>
      <p:grpSp>
        <p:nvGrpSpPr>
          <p:cNvPr id="7" name="Group 91"/>
          <p:cNvGrpSpPr>
            <a:grpSpLocks/>
          </p:cNvGrpSpPr>
          <p:nvPr/>
        </p:nvGrpSpPr>
        <p:grpSpPr bwMode="auto">
          <a:xfrm>
            <a:off x="2448914" y="3544220"/>
            <a:ext cx="1371600" cy="533400"/>
            <a:chOff x="3701" y="2419"/>
            <a:chExt cx="864" cy="336"/>
          </a:xfrm>
        </p:grpSpPr>
        <p:sp>
          <p:nvSpPr>
            <p:cNvPr id="36946" name="Line 92"/>
            <p:cNvSpPr>
              <a:spLocks noChangeShapeType="1"/>
            </p:cNvSpPr>
            <p:nvPr/>
          </p:nvSpPr>
          <p:spPr bwMode="auto">
            <a:xfrm flipH="1" flipV="1">
              <a:off x="3989" y="2611"/>
              <a:ext cx="0" cy="144"/>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47" name="Line 93"/>
            <p:cNvSpPr>
              <a:spLocks noChangeShapeType="1"/>
            </p:cNvSpPr>
            <p:nvPr/>
          </p:nvSpPr>
          <p:spPr bwMode="auto">
            <a:xfrm>
              <a:off x="3989" y="2611"/>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48" name="Line 94"/>
            <p:cNvSpPr>
              <a:spLocks noChangeShapeType="1"/>
            </p:cNvSpPr>
            <p:nvPr/>
          </p:nvSpPr>
          <p:spPr bwMode="auto">
            <a:xfrm>
              <a:off x="4277" y="2611"/>
              <a:ext cx="0" cy="144"/>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49" name="Line 95"/>
            <p:cNvSpPr>
              <a:spLocks noChangeShapeType="1"/>
            </p:cNvSpPr>
            <p:nvPr/>
          </p:nvSpPr>
          <p:spPr bwMode="auto">
            <a:xfrm>
              <a:off x="4277" y="2755"/>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50" name="Line 96"/>
            <p:cNvSpPr>
              <a:spLocks noChangeShapeType="1"/>
            </p:cNvSpPr>
            <p:nvPr/>
          </p:nvSpPr>
          <p:spPr bwMode="auto">
            <a:xfrm>
              <a:off x="3989" y="2563"/>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51" name="Line 97"/>
            <p:cNvSpPr>
              <a:spLocks noChangeShapeType="1"/>
            </p:cNvSpPr>
            <p:nvPr/>
          </p:nvSpPr>
          <p:spPr bwMode="auto">
            <a:xfrm flipH="1" flipV="1">
              <a:off x="4133" y="2419"/>
              <a:ext cx="0" cy="144"/>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52" name="Line 98"/>
            <p:cNvSpPr>
              <a:spLocks noChangeShapeType="1"/>
            </p:cNvSpPr>
            <p:nvPr/>
          </p:nvSpPr>
          <p:spPr bwMode="auto">
            <a:xfrm flipH="1">
              <a:off x="3701" y="2755"/>
              <a:ext cx="288"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6953" name="Oval 99"/>
            <p:cNvSpPr>
              <a:spLocks noChangeArrowheads="1"/>
            </p:cNvSpPr>
            <p:nvPr/>
          </p:nvSpPr>
          <p:spPr bwMode="auto">
            <a:xfrm>
              <a:off x="4095" y="2484"/>
              <a:ext cx="72" cy="72"/>
            </a:xfrm>
            <a:prstGeom prst="ellipse">
              <a:avLst/>
            </a:prstGeom>
            <a:solidFill>
              <a:schemeClr val="bg1"/>
            </a:solidFill>
            <a:ln w="28575">
              <a:solidFill>
                <a:schemeClr val="tx1"/>
              </a:solidFill>
              <a:round/>
              <a:headEnd/>
              <a:tailEnd/>
            </a:ln>
          </p:spPr>
          <p:txBody>
            <a:bodyPr wrap="none" anchor="ctr">
              <a:prstTxWarp prst="textNoShape">
                <a:avLst/>
              </a:prstTxWarp>
            </a:bodyPr>
            <a:lstStyle/>
            <a:p>
              <a:endParaRPr lang="en-US">
                <a:latin typeface="Calibri" charset="0"/>
              </a:endParaRPr>
            </a:p>
          </p:txBody>
        </p:sp>
      </p:grpSp>
      <p:sp>
        <p:nvSpPr>
          <p:cNvPr id="36892" name="Oval 105"/>
          <p:cNvSpPr>
            <a:spLocks noChangeArrowheads="1"/>
          </p:cNvSpPr>
          <p:nvPr/>
        </p:nvSpPr>
        <p:spPr bwMode="auto">
          <a:xfrm>
            <a:off x="1229714" y="3391820"/>
            <a:ext cx="152400" cy="152400"/>
          </a:xfrm>
          <a:prstGeom prst="ellipse">
            <a:avLst/>
          </a:prstGeom>
          <a:solidFill>
            <a:schemeClr val="tx2"/>
          </a:solidFill>
          <a:ln w="12700">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36893" name="Oval 106"/>
          <p:cNvSpPr>
            <a:spLocks noChangeArrowheads="1"/>
          </p:cNvSpPr>
          <p:nvPr/>
        </p:nvSpPr>
        <p:spPr bwMode="auto">
          <a:xfrm>
            <a:off x="3744314" y="4001420"/>
            <a:ext cx="152400" cy="152400"/>
          </a:xfrm>
          <a:prstGeom prst="ellipse">
            <a:avLst/>
          </a:prstGeom>
          <a:solidFill>
            <a:schemeClr val="tx2"/>
          </a:solidFill>
          <a:ln w="12700">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36894" name="Oval 107"/>
          <p:cNvSpPr>
            <a:spLocks noChangeArrowheads="1"/>
          </p:cNvSpPr>
          <p:nvPr/>
        </p:nvSpPr>
        <p:spPr bwMode="auto">
          <a:xfrm>
            <a:off x="3744314" y="4230020"/>
            <a:ext cx="152400" cy="152400"/>
          </a:xfrm>
          <a:prstGeom prst="ellipse">
            <a:avLst/>
          </a:prstGeom>
          <a:solidFill>
            <a:schemeClr val="tx2"/>
          </a:solidFill>
          <a:ln w="12700">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119" name="Date Placeholder 118"/>
          <p:cNvSpPr>
            <a:spLocks noGrp="1"/>
          </p:cNvSpPr>
          <p:nvPr>
            <p:ph type="dt" sz="quarter" idx="10"/>
          </p:nvPr>
        </p:nvSpPr>
        <p:spPr/>
        <p:txBody>
          <a:bodyPr/>
          <a:lstStyle/>
          <a:p>
            <a:pPr>
              <a:defRPr/>
            </a:pPr>
            <a:fld id="{70A341C9-D669-6F41-BE2A-9F1994702FB3}" type="datetime1">
              <a:rPr lang="en-US" smtClean="0"/>
              <a:pPr>
                <a:defRPr/>
              </a:pPr>
              <a:t>12/8/13</a:t>
            </a:fld>
            <a:endParaRPr lang="en-US" dirty="0"/>
          </a:p>
        </p:txBody>
      </p:sp>
      <p:sp>
        <p:nvSpPr>
          <p:cNvPr id="120" name="Slide Number Placeholder 119"/>
          <p:cNvSpPr>
            <a:spLocks noGrp="1"/>
          </p:cNvSpPr>
          <p:nvPr>
            <p:ph type="sldNum" sz="quarter" idx="12"/>
          </p:nvPr>
        </p:nvSpPr>
        <p:spPr>
          <a:xfrm>
            <a:off x="6620934" y="6492875"/>
            <a:ext cx="2133600" cy="365125"/>
          </a:xfrm>
        </p:spPr>
        <p:txBody>
          <a:bodyPr/>
          <a:lstStyle/>
          <a:p>
            <a:pPr>
              <a:defRPr/>
            </a:pPr>
            <a:fld id="{3870C79D-D249-A441-85A0-5AAAC4F723CE}" type="slidenum">
              <a:rPr lang="en-US"/>
              <a:pPr>
                <a:defRPr/>
              </a:pPr>
              <a:t>38</a:t>
            </a:fld>
            <a:endParaRPr lang="en-US"/>
          </a:p>
        </p:txBody>
      </p:sp>
      <p:sp>
        <p:nvSpPr>
          <p:cNvPr id="121" name="Line 38"/>
          <p:cNvSpPr>
            <a:spLocks noChangeShapeType="1"/>
          </p:cNvSpPr>
          <p:nvPr/>
        </p:nvSpPr>
        <p:spPr bwMode="auto">
          <a:xfrm>
            <a:off x="5458813" y="3260058"/>
            <a:ext cx="2881313" cy="0"/>
          </a:xfrm>
          <a:prstGeom prst="line">
            <a:avLst/>
          </a:prstGeom>
          <a:noFill/>
          <a:ln w="25400">
            <a:solidFill>
              <a:srgbClr val="000000"/>
            </a:solidFill>
            <a:round/>
            <a:headEnd/>
            <a:tailEnd/>
          </a:ln>
        </p:spPr>
        <p:txBody>
          <a:bodyPr wrap="none" anchor="ctr">
            <a:prstTxWarp prst="textNoShape">
              <a:avLst/>
            </a:prstTxWarp>
          </a:bodyPr>
          <a:lstStyle/>
          <a:p>
            <a:endParaRPr lang="en-US"/>
          </a:p>
        </p:txBody>
      </p:sp>
      <p:sp>
        <p:nvSpPr>
          <p:cNvPr id="122" name="Line 39"/>
          <p:cNvSpPr>
            <a:spLocks noChangeShapeType="1"/>
          </p:cNvSpPr>
          <p:nvPr/>
        </p:nvSpPr>
        <p:spPr bwMode="auto">
          <a:xfrm>
            <a:off x="7362226" y="2909220"/>
            <a:ext cx="0" cy="2205038"/>
          </a:xfrm>
          <a:prstGeom prst="line">
            <a:avLst/>
          </a:prstGeom>
          <a:noFill/>
          <a:ln w="25400">
            <a:solidFill>
              <a:srgbClr val="000000"/>
            </a:solidFill>
            <a:round/>
            <a:headEnd/>
            <a:tailEnd/>
          </a:ln>
        </p:spPr>
        <p:txBody>
          <a:bodyPr wrap="none" anchor="ctr">
            <a:prstTxWarp prst="textNoShape">
              <a:avLst/>
            </a:prstTxWarp>
          </a:bodyPr>
          <a:lstStyle/>
          <a:p>
            <a:endParaRPr lang="en-US"/>
          </a:p>
        </p:txBody>
      </p:sp>
      <p:sp>
        <p:nvSpPr>
          <p:cNvPr id="123" name="Rectangle 40"/>
          <p:cNvSpPr>
            <a:spLocks noChangeArrowheads="1"/>
          </p:cNvSpPr>
          <p:nvPr/>
        </p:nvSpPr>
        <p:spPr bwMode="auto">
          <a:xfrm>
            <a:off x="5846163" y="2820320"/>
            <a:ext cx="363538" cy="414338"/>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Comic Sans MS" charset="0"/>
              </a:rPr>
              <a:t>x</a:t>
            </a:r>
          </a:p>
        </p:txBody>
      </p:sp>
      <p:sp>
        <p:nvSpPr>
          <p:cNvPr id="124" name="Rectangle 41"/>
          <p:cNvSpPr>
            <a:spLocks noChangeArrowheads="1"/>
          </p:cNvSpPr>
          <p:nvPr/>
        </p:nvSpPr>
        <p:spPr bwMode="auto">
          <a:xfrm>
            <a:off x="6773263" y="2820320"/>
            <a:ext cx="363538" cy="414338"/>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Comic Sans MS" charset="0"/>
              </a:rPr>
              <a:t>y</a:t>
            </a:r>
          </a:p>
        </p:txBody>
      </p:sp>
      <p:sp>
        <p:nvSpPr>
          <p:cNvPr id="125" name="Rectangle 42"/>
          <p:cNvSpPr>
            <a:spLocks noChangeArrowheads="1"/>
          </p:cNvSpPr>
          <p:nvPr/>
        </p:nvSpPr>
        <p:spPr bwMode="auto">
          <a:xfrm>
            <a:off x="7725763" y="2833020"/>
            <a:ext cx="361950" cy="414338"/>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Comic Sans MS" charset="0"/>
              </a:rPr>
              <a:t>z</a:t>
            </a:r>
          </a:p>
        </p:txBody>
      </p:sp>
      <p:grpSp>
        <p:nvGrpSpPr>
          <p:cNvPr id="12" name="Group 47"/>
          <p:cNvGrpSpPr>
            <a:grpSpLocks/>
          </p:cNvGrpSpPr>
          <p:nvPr/>
        </p:nvGrpSpPr>
        <p:grpSpPr bwMode="auto">
          <a:xfrm>
            <a:off x="6385913" y="3409283"/>
            <a:ext cx="901700" cy="1730375"/>
            <a:chOff x="4120" y="2640"/>
            <a:chExt cx="576" cy="1104"/>
          </a:xfrm>
        </p:grpSpPr>
        <p:sp>
          <p:nvSpPr>
            <p:cNvPr id="127" name="Rectangle 43"/>
            <p:cNvSpPr>
              <a:spLocks noChangeArrowheads="1"/>
            </p:cNvSpPr>
            <p:nvPr/>
          </p:nvSpPr>
          <p:spPr bwMode="auto">
            <a:xfrm>
              <a:off x="4120" y="2640"/>
              <a:ext cx="568" cy="264"/>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dirty="0">
                  <a:solidFill>
                    <a:srgbClr val="000000"/>
                  </a:solidFill>
                  <a:latin typeface="Comic Sans MS" charset="0"/>
                </a:rPr>
                <a:t>0 volts</a:t>
              </a:r>
            </a:p>
          </p:txBody>
        </p:sp>
        <p:sp>
          <p:nvSpPr>
            <p:cNvPr id="128" name="Rectangle 44"/>
            <p:cNvSpPr>
              <a:spLocks noChangeArrowheads="1"/>
            </p:cNvSpPr>
            <p:nvPr/>
          </p:nvSpPr>
          <p:spPr bwMode="auto">
            <a:xfrm>
              <a:off x="4128" y="2944"/>
              <a:ext cx="568" cy="264"/>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Comic Sans MS" charset="0"/>
                </a:rPr>
                <a:t>3 volts</a:t>
              </a:r>
            </a:p>
          </p:txBody>
        </p:sp>
        <p:sp>
          <p:nvSpPr>
            <p:cNvPr id="129" name="Rectangle 45"/>
            <p:cNvSpPr>
              <a:spLocks noChangeArrowheads="1"/>
            </p:cNvSpPr>
            <p:nvPr/>
          </p:nvSpPr>
          <p:spPr bwMode="auto">
            <a:xfrm>
              <a:off x="4128" y="3216"/>
              <a:ext cx="568" cy="264"/>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Comic Sans MS" charset="0"/>
                </a:rPr>
                <a:t>0 volts</a:t>
              </a:r>
            </a:p>
          </p:txBody>
        </p:sp>
        <p:sp>
          <p:nvSpPr>
            <p:cNvPr id="130" name="Rectangle 46"/>
            <p:cNvSpPr>
              <a:spLocks noChangeArrowheads="1"/>
            </p:cNvSpPr>
            <p:nvPr/>
          </p:nvSpPr>
          <p:spPr bwMode="auto">
            <a:xfrm>
              <a:off x="4128" y="3480"/>
              <a:ext cx="568" cy="264"/>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dirty="0">
                  <a:solidFill>
                    <a:srgbClr val="000000"/>
                  </a:solidFill>
                  <a:latin typeface="Comic Sans MS" charset="0"/>
                </a:rPr>
                <a:t>3 volts</a:t>
              </a:r>
            </a:p>
          </p:txBody>
        </p:sp>
      </p:grpSp>
      <p:grpSp>
        <p:nvGrpSpPr>
          <p:cNvPr id="13" name="Group 52"/>
          <p:cNvGrpSpPr>
            <a:grpSpLocks/>
          </p:cNvGrpSpPr>
          <p:nvPr/>
        </p:nvGrpSpPr>
        <p:grpSpPr bwMode="auto">
          <a:xfrm>
            <a:off x="5496913" y="3421983"/>
            <a:ext cx="901700" cy="1706562"/>
            <a:chOff x="3552" y="2648"/>
            <a:chExt cx="576" cy="1088"/>
          </a:xfrm>
        </p:grpSpPr>
        <p:sp>
          <p:nvSpPr>
            <p:cNvPr id="132" name="Rectangle 48"/>
            <p:cNvSpPr>
              <a:spLocks noChangeArrowheads="1"/>
            </p:cNvSpPr>
            <p:nvPr/>
          </p:nvSpPr>
          <p:spPr bwMode="auto">
            <a:xfrm>
              <a:off x="3552" y="2648"/>
              <a:ext cx="568" cy="264"/>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Comic Sans MS" charset="0"/>
                </a:rPr>
                <a:t>0 volts</a:t>
              </a:r>
            </a:p>
          </p:txBody>
        </p:sp>
        <p:sp>
          <p:nvSpPr>
            <p:cNvPr id="133" name="Rectangle 49"/>
            <p:cNvSpPr>
              <a:spLocks noChangeArrowheads="1"/>
            </p:cNvSpPr>
            <p:nvPr/>
          </p:nvSpPr>
          <p:spPr bwMode="auto">
            <a:xfrm>
              <a:off x="3552" y="2944"/>
              <a:ext cx="568" cy="264"/>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Comic Sans MS" charset="0"/>
                </a:rPr>
                <a:t>0 volts</a:t>
              </a:r>
            </a:p>
          </p:txBody>
        </p:sp>
        <p:sp>
          <p:nvSpPr>
            <p:cNvPr id="134" name="Rectangle 50"/>
            <p:cNvSpPr>
              <a:spLocks noChangeArrowheads="1"/>
            </p:cNvSpPr>
            <p:nvPr/>
          </p:nvSpPr>
          <p:spPr bwMode="auto">
            <a:xfrm>
              <a:off x="3552" y="3200"/>
              <a:ext cx="568" cy="264"/>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Comic Sans MS" charset="0"/>
                </a:rPr>
                <a:t>3 volts</a:t>
              </a:r>
            </a:p>
          </p:txBody>
        </p:sp>
        <p:sp>
          <p:nvSpPr>
            <p:cNvPr id="135" name="Rectangle 51"/>
            <p:cNvSpPr>
              <a:spLocks noChangeArrowheads="1"/>
            </p:cNvSpPr>
            <p:nvPr/>
          </p:nvSpPr>
          <p:spPr bwMode="auto">
            <a:xfrm>
              <a:off x="3560" y="3472"/>
              <a:ext cx="568" cy="264"/>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Comic Sans MS" charset="0"/>
                </a:rPr>
                <a:t>3 volts</a:t>
              </a:r>
            </a:p>
          </p:txBody>
        </p:sp>
      </p:grpSp>
      <p:grpSp>
        <p:nvGrpSpPr>
          <p:cNvPr id="14" name="Group 47"/>
          <p:cNvGrpSpPr>
            <a:grpSpLocks/>
          </p:cNvGrpSpPr>
          <p:nvPr/>
        </p:nvGrpSpPr>
        <p:grpSpPr bwMode="auto">
          <a:xfrm>
            <a:off x="7435779" y="3341550"/>
            <a:ext cx="901700" cy="1730375"/>
            <a:chOff x="4120" y="2640"/>
            <a:chExt cx="576" cy="1104"/>
          </a:xfrm>
        </p:grpSpPr>
        <p:sp>
          <p:nvSpPr>
            <p:cNvPr id="141" name="Rectangle 43"/>
            <p:cNvSpPr>
              <a:spLocks noChangeArrowheads="1"/>
            </p:cNvSpPr>
            <p:nvPr/>
          </p:nvSpPr>
          <p:spPr bwMode="auto">
            <a:xfrm>
              <a:off x="4120" y="2640"/>
              <a:ext cx="568" cy="264"/>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dirty="0" smtClean="0">
                  <a:solidFill>
                    <a:srgbClr val="000000"/>
                  </a:solidFill>
                  <a:latin typeface="Comic Sans MS" charset="0"/>
                </a:rPr>
                <a:t>3 </a:t>
              </a:r>
              <a:r>
                <a:rPr lang="en-US" dirty="0">
                  <a:solidFill>
                    <a:srgbClr val="000000"/>
                  </a:solidFill>
                  <a:latin typeface="Comic Sans MS" charset="0"/>
                </a:rPr>
                <a:t>volts</a:t>
              </a:r>
            </a:p>
          </p:txBody>
        </p:sp>
        <p:sp>
          <p:nvSpPr>
            <p:cNvPr id="142" name="Rectangle 44"/>
            <p:cNvSpPr>
              <a:spLocks noChangeArrowheads="1"/>
            </p:cNvSpPr>
            <p:nvPr/>
          </p:nvSpPr>
          <p:spPr bwMode="auto">
            <a:xfrm>
              <a:off x="4128" y="2944"/>
              <a:ext cx="568" cy="264"/>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a:solidFill>
                    <a:srgbClr val="000000"/>
                  </a:solidFill>
                  <a:latin typeface="Comic Sans MS" charset="0"/>
                </a:rPr>
                <a:t>3 volts</a:t>
              </a:r>
            </a:p>
          </p:txBody>
        </p:sp>
        <p:sp>
          <p:nvSpPr>
            <p:cNvPr id="143" name="Rectangle 45"/>
            <p:cNvSpPr>
              <a:spLocks noChangeArrowheads="1"/>
            </p:cNvSpPr>
            <p:nvPr/>
          </p:nvSpPr>
          <p:spPr bwMode="auto">
            <a:xfrm>
              <a:off x="4128" y="3216"/>
              <a:ext cx="568" cy="264"/>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dirty="0" smtClean="0">
                  <a:solidFill>
                    <a:srgbClr val="000000"/>
                  </a:solidFill>
                  <a:latin typeface="Comic Sans MS" charset="0"/>
                </a:rPr>
                <a:t>3 </a:t>
              </a:r>
              <a:r>
                <a:rPr lang="en-US" dirty="0">
                  <a:solidFill>
                    <a:srgbClr val="000000"/>
                  </a:solidFill>
                  <a:latin typeface="Comic Sans MS" charset="0"/>
                </a:rPr>
                <a:t>volts</a:t>
              </a:r>
            </a:p>
          </p:txBody>
        </p:sp>
        <p:sp>
          <p:nvSpPr>
            <p:cNvPr id="144" name="Rectangle 46"/>
            <p:cNvSpPr>
              <a:spLocks noChangeArrowheads="1"/>
            </p:cNvSpPr>
            <p:nvPr/>
          </p:nvSpPr>
          <p:spPr bwMode="auto">
            <a:xfrm>
              <a:off x="4128" y="3480"/>
              <a:ext cx="568" cy="264"/>
            </a:xfrm>
            <a:prstGeom prst="rect">
              <a:avLst/>
            </a:prstGeom>
            <a:noFill/>
            <a:ln w="12700">
              <a:noFill/>
              <a:miter lim="800000"/>
              <a:headEnd/>
              <a:tailEnd/>
            </a:ln>
          </p:spPr>
          <p:txBody>
            <a:bodyPr wrap="none" lIns="19050" tIns="26988" rIns="19050" bIns="26988">
              <a:prstTxWarp prst="textNoShape">
                <a:avLst/>
              </a:prstTxWarp>
            </a:bodyPr>
            <a:lstStyle/>
            <a:p>
              <a:pPr>
                <a:lnSpc>
                  <a:spcPts val="2100"/>
                </a:lnSpc>
                <a:tabLst>
                  <a:tab pos="457200" algn="l"/>
                  <a:tab pos="914400" algn="l"/>
                  <a:tab pos="1371600" algn="l"/>
                </a:tabLst>
              </a:pPr>
              <a:r>
                <a:rPr lang="en-US" dirty="0" smtClean="0">
                  <a:solidFill>
                    <a:srgbClr val="000000"/>
                  </a:solidFill>
                  <a:latin typeface="Comic Sans MS" charset="0"/>
                </a:rPr>
                <a:t>0 </a:t>
              </a:r>
              <a:r>
                <a:rPr lang="en-US" dirty="0">
                  <a:solidFill>
                    <a:srgbClr val="000000"/>
                  </a:solidFill>
                  <a:latin typeface="Comic Sans MS" charset="0"/>
                </a:rPr>
                <a:t>volts</a:t>
              </a:r>
            </a:p>
          </p:txBody>
        </p:sp>
      </p:grpSp>
      <p:sp>
        <p:nvSpPr>
          <p:cNvPr id="150" name="TextBox 149"/>
          <p:cNvSpPr txBox="1"/>
          <p:nvPr/>
        </p:nvSpPr>
        <p:spPr>
          <a:xfrm>
            <a:off x="3456447" y="3053154"/>
            <a:ext cx="1964268" cy="369332"/>
          </a:xfrm>
          <a:prstGeom prst="rect">
            <a:avLst/>
          </a:prstGeom>
          <a:noFill/>
        </p:spPr>
        <p:txBody>
          <a:bodyPr wrap="square" rtlCol="0">
            <a:spAutoFit/>
          </a:bodyPr>
          <a:lstStyle/>
          <a:p>
            <a:pPr algn="ctr"/>
            <a:r>
              <a:rPr lang="en-US" i="1" dirty="0" smtClean="0">
                <a:solidFill>
                  <a:srgbClr val="0000FF"/>
                </a:solidFill>
              </a:rPr>
              <a:t>NAND gate</a:t>
            </a:r>
            <a:endParaRPr lang="en-US" i="1" dirty="0">
              <a:solidFill>
                <a:srgbClr val="0000FF"/>
              </a:solidFill>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8229600" cy="568413"/>
          </a:xfrm>
        </p:spPr>
        <p:txBody>
          <a:bodyPr>
            <a:normAutofit fontScale="90000"/>
          </a:bodyPr>
          <a:lstStyle/>
          <a:p>
            <a:r>
              <a:rPr lang="en-US" dirty="0" smtClean="0"/>
              <a:t>Physical Layout of NAND Gate</a:t>
            </a:r>
            <a:endParaRPr lang="en-US" dirty="0"/>
          </a:p>
        </p:txBody>
      </p:sp>
      <p:sp>
        <p:nvSpPr>
          <p:cNvPr id="4" name="Date Placeholder 3"/>
          <p:cNvSpPr>
            <a:spLocks noGrp="1"/>
          </p:cNvSpPr>
          <p:nvPr>
            <p:ph type="dt" sz="half" idx="10"/>
          </p:nvPr>
        </p:nvSpPr>
        <p:spPr/>
        <p:txBody>
          <a:bodyPr/>
          <a:lstStyle/>
          <a:p>
            <a:fld id="{237264B6-D9F3-FE41-B473-606E790F28B4}" type="datetime1">
              <a:rPr lang="en-US" smtClean="0"/>
              <a:pPr/>
              <a:t>12/8/13</a:t>
            </a:fld>
            <a:endParaRPr lang="en-US"/>
          </a:p>
        </p:txBody>
      </p:sp>
      <p:sp>
        <p:nvSpPr>
          <p:cNvPr id="6" name="Slide Number Placeholder 5"/>
          <p:cNvSpPr>
            <a:spLocks noGrp="1"/>
          </p:cNvSpPr>
          <p:nvPr>
            <p:ph type="sldNum" sz="quarter" idx="12"/>
          </p:nvPr>
        </p:nvSpPr>
        <p:spPr/>
        <p:txBody>
          <a:bodyPr/>
          <a:lstStyle/>
          <a:p>
            <a:fld id="{3CC63E4C-4642-794D-A2FD-70F6B81535F5}" type="slidenum">
              <a:rPr lang="en-US" smtClean="0"/>
              <a:pPr/>
              <a:t>39</a:t>
            </a:fld>
            <a:endParaRPr lang="en-US"/>
          </a:p>
        </p:txBody>
      </p:sp>
      <p:pic>
        <p:nvPicPr>
          <p:cNvPr id="8" name="Picture 7"/>
          <p:cNvPicPr>
            <a:picLocks noChangeAspect="1"/>
          </p:cNvPicPr>
          <p:nvPr/>
        </p:nvPicPr>
        <p:blipFill>
          <a:blip r:embed="rId2"/>
          <a:stretch>
            <a:fillRect/>
          </a:stretch>
        </p:blipFill>
        <p:spPr>
          <a:xfrm>
            <a:off x="3274377" y="894080"/>
            <a:ext cx="2987040" cy="5963920"/>
          </a:xfrm>
          <a:prstGeom prst="rect">
            <a:avLst/>
          </a:prstGeom>
        </p:spPr>
      </p:pic>
      <p:sp>
        <p:nvSpPr>
          <p:cNvPr id="9" name="TextBox 8"/>
          <p:cNvSpPr txBox="1"/>
          <p:nvPr/>
        </p:nvSpPr>
        <p:spPr>
          <a:xfrm>
            <a:off x="7064585" y="0"/>
            <a:ext cx="2079415" cy="584776"/>
          </a:xfrm>
          <a:prstGeom prst="rect">
            <a:avLst/>
          </a:prstGeom>
          <a:noFill/>
        </p:spPr>
        <p:txBody>
          <a:bodyPr wrap="none" rtlCol="0">
            <a:spAutoFit/>
          </a:bodyPr>
          <a:lstStyle/>
          <a:p>
            <a:r>
              <a:rPr lang="en-US" sz="3200" dirty="0" smtClean="0"/>
              <a:t>10</a:t>
            </a:r>
            <a:r>
              <a:rPr lang="en-US" sz="3200" baseline="30000" dirty="0" smtClean="0"/>
              <a:t>-7</a:t>
            </a:r>
            <a:r>
              <a:rPr lang="en-US" sz="3200" dirty="0" smtClean="0"/>
              <a:t> meters</a:t>
            </a:r>
            <a:endParaRPr lang="en-US" sz="3200" dirty="0"/>
          </a:p>
        </p:txBody>
      </p:sp>
      <p:sp>
        <p:nvSpPr>
          <p:cNvPr id="10" name="Footer Placeholder 9"/>
          <p:cNvSpPr>
            <a:spLocks noGrp="1"/>
          </p:cNvSpPr>
          <p:nvPr>
            <p:ph type="ftr" sz="quarter" idx="11"/>
          </p:nvPr>
        </p:nvSpPr>
        <p:spPr/>
        <p:txBody>
          <a:bodyPr/>
          <a:lstStyle/>
          <a:p>
            <a:r>
              <a:rPr lang="en-US" dirty="0" smtClean="0"/>
              <a:t>Fall 2013 -- Lecture #27</a:t>
            </a:r>
            <a:endParaRPr lang="en-US" dirty="0"/>
          </a:p>
        </p:txBody>
      </p:sp>
      <p:sp>
        <p:nvSpPr>
          <p:cNvPr id="11" name="TextBox 10"/>
          <p:cNvSpPr txBox="1"/>
          <p:nvPr/>
        </p:nvSpPr>
        <p:spPr>
          <a:xfrm rot="16200000">
            <a:off x="-974103" y="3125117"/>
            <a:ext cx="3249733" cy="646331"/>
          </a:xfrm>
          <a:prstGeom prst="rect">
            <a:avLst/>
          </a:prstGeom>
          <a:noFill/>
        </p:spPr>
        <p:txBody>
          <a:bodyPr wrap="none" rtlCol="0">
            <a:spAutoFit/>
          </a:bodyPr>
          <a:lstStyle/>
          <a:p>
            <a:r>
              <a:rPr lang="en-US" sz="3600" dirty="0" smtClean="0"/>
              <a:t>100 nanometers</a:t>
            </a:r>
            <a:endParaRPr lang="en-US" sz="3600" dirty="0"/>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5"/>
          <p:cNvSpPr>
            <a:spLocks noGrp="1" noChangeArrowheads="1"/>
          </p:cNvSpPr>
          <p:nvPr>
            <p:ph type="title"/>
          </p:nvPr>
        </p:nvSpPr>
        <p:spPr/>
        <p:txBody>
          <a:bodyPr/>
          <a:lstStyle/>
          <a:p>
            <a:r>
              <a:rPr lang="en-US" dirty="0" smtClean="0"/>
              <a:t>Old Machine Structures</a:t>
            </a:r>
            <a:endParaRPr lang="en-US" dirty="0"/>
          </a:p>
        </p:txBody>
      </p:sp>
      <p:sp>
        <p:nvSpPr>
          <p:cNvPr id="44" name="Date Placeholder 43"/>
          <p:cNvSpPr>
            <a:spLocks noGrp="1"/>
          </p:cNvSpPr>
          <p:nvPr>
            <p:ph type="dt" sz="half" idx="10"/>
          </p:nvPr>
        </p:nvSpPr>
        <p:spPr/>
        <p:txBody>
          <a:bodyPr/>
          <a:lstStyle/>
          <a:p>
            <a:fld id="{790351A0-823F-F848-99D9-694B053781A3}" type="datetime1">
              <a:rPr lang="en-US" smtClean="0"/>
              <a:pPr/>
              <a:t>12/8/13</a:t>
            </a:fld>
            <a:endParaRPr lang="en-US"/>
          </a:p>
        </p:txBody>
      </p:sp>
      <p:sp>
        <p:nvSpPr>
          <p:cNvPr id="46" name="Footer Placeholder 45"/>
          <p:cNvSpPr>
            <a:spLocks noGrp="1"/>
          </p:cNvSpPr>
          <p:nvPr>
            <p:ph type="ftr" sz="quarter" idx="11"/>
          </p:nvPr>
        </p:nvSpPr>
        <p:spPr/>
        <p:txBody>
          <a:bodyPr/>
          <a:lstStyle/>
          <a:p>
            <a:r>
              <a:rPr lang="sv-SE" dirty="0" smtClean="0"/>
              <a:t>Fall 2013</a:t>
            </a:r>
            <a:r>
              <a:rPr lang="en-US" dirty="0" smtClean="0"/>
              <a:t> -- Lecture #1</a:t>
            </a:r>
            <a:endParaRPr lang="en-US" dirty="0"/>
          </a:p>
        </p:txBody>
      </p:sp>
      <p:sp>
        <p:nvSpPr>
          <p:cNvPr id="45" name="Slide Number Placeholder 44"/>
          <p:cNvSpPr>
            <a:spLocks noGrp="1"/>
          </p:cNvSpPr>
          <p:nvPr>
            <p:ph type="sldNum" sz="quarter" idx="12"/>
          </p:nvPr>
        </p:nvSpPr>
        <p:spPr/>
        <p:txBody>
          <a:bodyPr/>
          <a:lstStyle/>
          <a:p>
            <a:fld id="{3CC63E4C-4642-794D-A2FD-70F6B81535F5}" type="slidenum">
              <a:rPr lang="en-US" smtClean="0"/>
              <a:pPr/>
              <a:t>4</a:t>
            </a:fld>
            <a:endParaRPr lang="en-US"/>
          </a:p>
        </p:txBody>
      </p:sp>
      <p:grpSp>
        <p:nvGrpSpPr>
          <p:cNvPr id="2" name="Group 42"/>
          <p:cNvGrpSpPr/>
          <p:nvPr/>
        </p:nvGrpSpPr>
        <p:grpSpPr>
          <a:xfrm>
            <a:off x="30998" y="1908610"/>
            <a:ext cx="9042679" cy="3766055"/>
            <a:chOff x="495300" y="2171952"/>
            <a:chExt cx="8305800" cy="3459163"/>
          </a:xfrm>
        </p:grpSpPr>
        <p:sp>
          <p:nvSpPr>
            <p:cNvPr id="26663" name="Oval 3" descr="5%"/>
            <p:cNvSpPr>
              <a:spLocks noChangeArrowheads="1"/>
            </p:cNvSpPr>
            <p:nvPr/>
          </p:nvSpPr>
          <p:spPr bwMode="auto">
            <a:xfrm>
              <a:off x="495300" y="2753734"/>
              <a:ext cx="8305800" cy="2035427"/>
            </a:xfrm>
            <a:prstGeom prst="ellipse">
              <a:avLst/>
            </a:prstGeom>
            <a:pattFill prst="pct5">
              <a:fgClr>
                <a:schemeClr val="hlink"/>
              </a:fgClr>
              <a:bgClr>
                <a:srgbClr val="FFFFFF"/>
              </a:bgClr>
            </a:pattFill>
            <a:ln w="28575">
              <a:solidFill>
                <a:schemeClr val="accent2"/>
              </a:solidFill>
              <a:round/>
              <a:headEnd/>
              <a:tailEnd/>
            </a:ln>
          </p:spPr>
          <p:txBody>
            <a:bodyPr wrap="none" anchor="ctr">
              <a:prstTxWarp prst="textNoShape">
                <a:avLst/>
              </a:prstTxWarp>
            </a:bodyPr>
            <a:lstStyle/>
            <a:p>
              <a:endParaRPr lang="en-US"/>
            </a:p>
          </p:txBody>
        </p:sp>
        <p:sp>
          <p:nvSpPr>
            <p:cNvPr id="26664" name="Text Box 4"/>
            <p:cNvSpPr txBox="1">
              <a:spLocks noChangeArrowheads="1"/>
            </p:cNvSpPr>
            <p:nvPr/>
          </p:nvSpPr>
          <p:spPr bwMode="auto">
            <a:xfrm>
              <a:off x="7277100" y="2472054"/>
              <a:ext cx="1524000" cy="537123"/>
            </a:xfrm>
            <a:prstGeom prst="rect">
              <a:avLst/>
            </a:prstGeom>
            <a:noFill/>
            <a:ln w="12700">
              <a:noFill/>
              <a:miter lim="800000"/>
              <a:headEnd/>
              <a:tailEnd/>
            </a:ln>
          </p:spPr>
          <p:txBody>
            <a:bodyPr wrap="square">
              <a:prstTxWarp prst="textNoShape">
                <a:avLst/>
              </a:prstTxWarp>
              <a:spAutoFit/>
            </a:bodyPr>
            <a:lstStyle/>
            <a:p>
              <a:pPr algn="l"/>
              <a:r>
                <a:rPr lang="en-US" sz="3200" b="1" dirty="0" smtClean="0">
                  <a:solidFill>
                    <a:srgbClr val="FF0000"/>
                  </a:solidFill>
                </a:rPr>
                <a:t>CS61c</a:t>
              </a:r>
              <a:endParaRPr lang="en-US" sz="3200" dirty="0">
                <a:solidFill>
                  <a:srgbClr val="FF0000"/>
                </a:solidFill>
              </a:endParaRPr>
            </a:p>
          </p:txBody>
        </p:sp>
        <p:sp>
          <p:nvSpPr>
            <p:cNvPr id="26629" name="Rectangle 7"/>
            <p:cNvSpPr>
              <a:spLocks noChangeArrowheads="1"/>
            </p:cNvSpPr>
            <p:nvPr/>
          </p:nvSpPr>
          <p:spPr bwMode="auto">
            <a:xfrm>
              <a:off x="4914900" y="3848352"/>
              <a:ext cx="1282700" cy="305783"/>
            </a:xfrm>
            <a:prstGeom prst="rect">
              <a:avLst/>
            </a:prstGeom>
            <a:noFill/>
            <a:ln w="12700">
              <a:noFill/>
              <a:miter lim="800000"/>
              <a:headEnd/>
              <a:tailEnd/>
            </a:ln>
          </p:spPr>
          <p:txBody>
            <a:bodyPr wrap="square" lIns="63500" tIns="25400" rIns="63500" bIns="25400">
              <a:prstTxWarp prst="textNoShape">
                <a:avLst/>
              </a:prstTxWarp>
              <a:spAutoFit/>
            </a:bodyPr>
            <a:lstStyle/>
            <a:p>
              <a:pPr algn="l">
                <a:lnSpc>
                  <a:spcPct val="102000"/>
                </a:lnSpc>
              </a:pPr>
              <a:r>
                <a:rPr lang="en-US" sz="1800" b="1">
                  <a:solidFill>
                    <a:schemeClr val="tx1"/>
                  </a:solidFill>
                </a:rPr>
                <a:t>I/O system</a:t>
              </a:r>
            </a:p>
          </p:txBody>
        </p:sp>
        <p:sp>
          <p:nvSpPr>
            <p:cNvPr id="26630" name="Rectangle 8"/>
            <p:cNvSpPr>
              <a:spLocks noChangeArrowheads="1"/>
            </p:cNvSpPr>
            <p:nvPr/>
          </p:nvSpPr>
          <p:spPr bwMode="auto">
            <a:xfrm>
              <a:off x="3251200" y="5265990"/>
              <a:ext cx="25400" cy="279400"/>
            </a:xfrm>
            <a:prstGeom prst="rect">
              <a:avLst/>
            </a:prstGeom>
            <a:noFill/>
            <a:ln w="76200">
              <a:noFill/>
              <a:miter lim="800000"/>
              <a:headEnd/>
              <a:tailEnd/>
            </a:ln>
          </p:spPr>
          <p:txBody>
            <a:bodyPr wrap="none" anchor="ctr">
              <a:prstTxWarp prst="textNoShape">
                <a:avLst/>
              </a:prstTxWarp>
            </a:bodyPr>
            <a:lstStyle/>
            <a:p>
              <a:endParaRPr lang="en-US"/>
            </a:p>
          </p:txBody>
        </p:sp>
        <p:sp>
          <p:nvSpPr>
            <p:cNvPr id="26631" name="Rectangle 9"/>
            <p:cNvSpPr>
              <a:spLocks noChangeArrowheads="1"/>
            </p:cNvSpPr>
            <p:nvPr/>
          </p:nvSpPr>
          <p:spPr bwMode="auto">
            <a:xfrm>
              <a:off x="2705100" y="3848352"/>
              <a:ext cx="1244600" cy="305783"/>
            </a:xfrm>
            <a:prstGeom prst="rect">
              <a:avLst/>
            </a:prstGeom>
            <a:noFill/>
            <a:ln w="12700">
              <a:noFill/>
              <a:miter lim="800000"/>
              <a:headEnd/>
              <a:tailEnd/>
            </a:ln>
          </p:spPr>
          <p:txBody>
            <a:bodyPr wrap="square" lIns="63500" tIns="25400" rIns="63500" bIns="25400">
              <a:prstTxWarp prst="textNoShape">
                <a:avLst/>
              </a:prstTxWarp>
              <a:spAutoFit/>
            </a:bodyPr>
            <a:lstStyle/>
            <a:p>
              <a:pPr algn="l">
                <a:lnSpc>
                  <a:spcPct val="102000"/>
                </a:lnSpc>
              </a:pPr>
              <a:r>
                <a:rPr lang="en-US" sz="1800" b="1">
                  <a:solidFill>
                    <a:schemeClr val="tx1"/>
                  </a:solidFill>
                </a:rPr>
                <a:t>Processor</a:t>
              </a:r>
            </a:p>
          </p:txBody>
        </p:sp>
        <p:sp>
          <p:nvSpPr>
            <p:cNvPr id="26632" name="Rectangle 10"/>
            <p:cNvSpPr>
              <a:spLocks noChangeArrowheads="1"/>
            </p:cNvSpPr>
            <p:nvPr/>
          </p:nvSpPr>
          <p:spPr bwMode="auto">
            <a:xfrm>
              <a:off x="2628900" y="3842002"/>
              <a:ext cx="3810000" cy="381000"/>
            </a:xfrm>
            <a:prstGeom prst="rect">
              <a:avLst/>
            </a:prstGeom>
            <a:noFill/>
            <a:ln w="28575">
              <a:solidFill>
                <a:schemeClr val="tx1"/>
              </a:solidFill>
              <a:miter lim="800000"/>
              <a:headEnd/>
              <a:tailEnd/>
            </a:ln>
          </p:spPr>
          <p:txBody>
            <a:bodyPr wrap="none" anchor="ctr">
              <a:prstTxWarp prst="textNoShape">
                <a:avLst/>
              </a:prstTxWarp>
            </a:bodyPr>
            <a:lstStyle/>
            <a:p>
              <a:endParaRPr lang="en-US"/>
            </a:p>
          </p:txBody>
        </p:sp>
        <p:sp>
          <p:nvSpPr>
            <p:cNvPr id="26633" name="Line 11"/>
            <p:cNvSpPr>
              <a:spLocks noChangeShapeType="1"/>
            </p:cNvSpPr>
            <p:nvPr/>
          </p:nvSpPr>
          <p:spPr bwMode="auto">
            <a:xfrm>
              <a:off x="4914900" y="3848352"/>
              <a:ext cx="0" cy="371475"/>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6634" name="Rectangle 12"/>
            <p:cNvSpPr>
              <a:spLocks noChangeArrowheads="1"/>
            </p:cNvSpPr>
            <p:nvPr/>
          </p:nvSpPr>
          <p:spPr bwMode="auto">
            <a:xfrm>
              <a:off x="3086100" y="2933952"/>
              <a:ext cx="1117600" cy="305783"/>
            </a:xfrm>
            <a:prstGeom prst="rect">
              <a:avLst/>
            </a:prstGeom>
            <a:noFill/>
            <a:ln w="12700">
              <a:noFill/>
              <a:miter lim="800000"/>
              <a:headEnd/>
              <a:tailEnd/>
            </a:ln>
          </p:spPr>
          <p:txBody>
            <a:bodyPr wrap="square" lIns="63500" tIns="25400" rIns="63500" bIns="25400">
              <a:prstTxWarp prst="textNoShape">
                <a:avLst/>
              </a:prstTxWarp>
              <a:spAutoFit/>
            </a:bodyPr>
            <a:lstStyle/>
            <a:p>
              <a:pPr algn="l">
                <a:lnSpc>
                  <a:spcPct val="102000"/>
                </a:lnSpc>
              </a:pPr>
              <a:r>
                <a:rPr lang="en-US" sz="1800" b="1">
                  <a:solidFill>
                    <a:schemeClr val="tx1"/>
                  </a:solidFill>
                </a:rPr>
                <a:t>Compiler</a:t>
              </a:r>
            </a:p>
          </p:txBody>
        </p:sp>
        <p:sp>
          <p:nvSpPr>
            <p:cNvPr id="26635" name="Rectangle 13"/>
            <p:cNvSpPr>
              <a:spLocks noChangeArrowheads="1"/>
            </p:cNvSpPr>
            <p:nvPr/>
          </p:nvSpPr>
          <p:spPr bwMode="auto">
            <a:xfrm>
              <a:off x="3086100" y="3314952"/>
              <a:ext cx="1295400" cy="330200"/>
            </a:xfrm>
            <a:prstGeom prst="rect">
              <a:avLst/>
            </a:prstGeom>
            <a:noFill/>
            <a:ln w="28575">
              <a:solidFill>
                <a:schemeClr val="tx1"/>
              </a:solidFill>
              <a:miter lim="800000"/>
              <a:headEnd/>
              <a:tailEnd/>
            </a:ln>
          </p:spPr>
          <p:txBody>
            <a:bodyPr wrap="none" anchor="ctr">
              <a:prstTxWarp prst="textNoShape">
                <a:avLst/>
              </a:prstTxWarp>
            </a:bodyPr>
            <a:lstStyle/>
            <a:p>
              <a:endParaRPr lang="en-US"/>
            </a:p>
          </p:txBody>
        </p:sp>
        <p:sp>
          <p:nvSpPr>
            <p:cNvPr id="26636" name="Rectangle 14"/>
            <p:cNvSpPr>
              <a:spLocks noChangeArrowheads="1"/>
            </p:cNvSpPr>
            <p:nvPr/>
          </p:nvSpPr>
          <p:spPr bwMode="auto">
            <a:xfrm>
              <a:off x="4610100" y="2629152"/>
              <a:ext cx="1206500" cy="305783"/>
            </a:xfrm>
            <a:prstGeom prst="rect">
              <a:avLst/>
            </a:prstGeom>
            <a:noFill/>
            <a:ln w="12700">
              <a:noFill/>
              <a:miter lim="800000"/>
              <a:headEnd/>
              <a:tailEnd/>
            </a:ln>
          </p:spPr>
          <p:txBody>
            <a:bodyPr wrap="square" lIns="63500" tIns="25400" rIns="63500" bIns="25400">
              <a:prstTxWarp prst="textNoShape">
                <a:avLst/>
              </a:prstTxWarp>
              <a:spAutoFit/>
            </a:bodyPr>
            <a:lstStyle/>
            <a:p>
              <a:pPr algn="l">
                <a:lnSpc>
                  <a:spcPct val="102000"/>
                </a:lnSpc>
              </a:pPr>
              <a:r>
                <a:rPr lang="en-US" sz="1800" b="1">
                  <a:solidFill>
                    <a:schemeClr val="tx1"/>
                  </a:solidFill>
                </a:rPr>
                <a:t>Operating</a:t>
              </a:r>
            </a:p>
          </p:txBody>
        </p:sp>
        <p:sp>
          <p:nvSpPr>
            <p:cNvPr id="26637" name="Rectangle 15"/>
            <p:cNvSpPr>
              <a:spLocks noChangeArrowheads="1"/>
            </p:cNvSpPr>
            <p:nvPr/>
          </p:nvSpPr>
          <p:spPr bwMode="auto">
            <a:xfrm>
              <a:off x="4622800" y="2933952"/>
              <a:ext cx="1270000" cy="565299"/>
            </a:xfrm>
            <a:prstGeom prst="rect">
              <a:avLst/>
            </a:prstGeom>
            <a:noFill/>
            <a:ln w="12700">
              <a:noFill/>
              <a:miter lim="800000"/>
              <a:headEnd/>
              <a:tailEnd/>
            </a:ln>
          </p:spPr>
          <p:txBody>
            <a:bodyPr wrap="square" lIns="63500" tIns="25400" rIns="63500" bIns="25400">
              <a:prstTxWarp prst="textNoShape">
                <a:avLst/>
              </a:prstTxWarp>
              <a:spAutoFit/>
            </a:bodyPr>
            <a:lstStyle/>
            <a:p>
              <a:pPr>
                <a:lnSpc>
                  <a:spcPct val="102000"/>
                </a:lnSpc>
              </a:pPr>
              <a:r>
                <a:rPr lang="en-US" sz="1800" b="1">
                  <a:solidFill>
                    <a:schemeClr val="tx1"/>
                  </a:solidFill>
                </a:rPr>
                <a:t>System</a:t>
              </a:r>
            </a:p>
            <a:p>
              <a:pPr>
                <a:lnSpc>
                  <a:spcPct val="102000"/>
                </a:lnSpc>
              </a:pPr>
              <a:r>
                <a:rPr lang="en-US" sz="1800" b="1">
                  <a:solidFill>
                    <a:schemeClr val="tx1"/>
                  </a:solidFill>
                </a:rPr>
                <a:t>(Mac OSX)</a:t>
              </a:r>
            </a:p>
          </p:txBody>
        </p:sp>
        <p:sp>
          <p:nvSpPr>
            <p:cNvPr id="26638" name="Line 16"/>
            <p:cNvSpPr>
              <a:spLocks noChangeShapeType="1"/>
            </p:cNvSpPr>
            <p:nvPr/>
          </p:nvSpPr>
          <p:spPr bwMode="auto">
            <a:xfrm flipV="1">
              <a:off x="3848100" y="2629152"/>
              <a:ext cx="0" cy="35560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6639" name="Line 17"/>
            <p:cNvSpPr>
              <a:spLocks noChangeShapeType="1"/>
            </p:cNvSpPr>
            <p:nvPr/>
          </p:nvSpPr>
          <p:spPr bwMode="auto">
            <a:xfrm>
              <a:off x="3854450" y="2629152"/>
              <a:ext cx="2203450"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6640" name="Line 18"/>
            <p:cNvSpPr>
              <a:spLocks noChangeShapeType="1"/>
            </p:cNvSpPr>
            <p:nvPr/>
          </p:nvSpPr>
          <p:spPr bwMode="auto">
            <a:xfrm>
              <a:off x="6057900" y="2629152"/>
              <a:ext cx="0" cy="105410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6641" name="Rectangle 19"/>
            <p:cNvSpPr>
              <a:spLocks noChangeArrowheads="1"/>
            </p:cNvSpPr>
            <p:nvPr/>
          </p:nvSpPr>
          <p:spPr bwMode="auto">
            <a:xfrm>
              <a:off x="3009900" y="2273552"/>
              <a:ext cx="2870200" cy="305783"/>
            </a:xfrm>
            <a:prstGeom prst="rect">
              <a:avLst/>
            </a:prstGeom>
            <a:noFill/>
            <a:ln w="12700">
              <a:noFill/>
              <a:miter lim="800000"/>
              <a:headEnd/>
              <a:tailEnd/>
            </a:ln>
          </p:spPr>
          <p:txBody>
            <a:bodyPr wrap="square" lIns="63500" tIns="25400" rIns="63500" bIns="25400">
              <a:prstTxWarp prst="textNoShape">
                <a:avLst/>
              </a:prstTxWarp>
              <a:spAutoFit/>
            </a:bodyPr>
            <a:lstStyle/>
            <a:p>
              <a:pPr algn="l">
                <a:lnSpc>
                  <a:spcPct val="102000"/>
                </a:lnSpc>
              </a:pPr>
              <a:r>
                <a:rPr lang="en-US" sz="1800" b="1">
                  <a:solidFill>
                    <a:schemeClr val="tx1"/>
                  </a:solidFill>
                </a:rPr>
                <a:t>Application (ex: browser)</a:t>
              </a:r>
            </a:p>
          </p:txBody>
        </p:sp>
        <p:sp>
          <p:nvSpPr>
            <p:cNvPr id="26642" name="Line 20"/>
            <p:cNvSpPr>
              <a:spLocks noChangeShapeType="1"/>
            </p:cNvSpPr>
            <p:nvPr/>
          </p:nvSpPr>
          <p:spPr bwMode="auto">
            <a:xfrm flipV="1">
              <a:off x="2781300" y="2171952"/>
              <a:ext cx="0" cy="144780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6643" name="Line 21"/>
            <p:cNvSpPr>
              <a:spLocks noChangeShapeType="1"/>
            </p:cNvSpPr>
            <p:nvPr/>
          </p:nvSpPr>
          <p:spPr bwMode="auto">
            <a:xfrm>
              <a:off x="5905500" y="2178302"/>
              <a:ext cx="0" cy="44450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6644" name="Rectangle 22"/>
            <p:cNvSpPr>
              <a:spLocks noChangeArrowheads="1"/>
            </p:cNvSpPr>
            <p:nvPr/>
          </p:nvSpPr>
          <p:spPr bwMode="auto">
            <a:xfrm>
              <a:off x="3540125" y="4669090"/>
              <a:ext cx="1651000" cy="305783"/>
            </a:xfrm>
            <a:prstGeom prst="rect">
              <a:avLst/>
            </a:prstGeom>
            <a:noFill/>
            <a:ln w="50800">
              <a:noFill/>
              <a:miter lim="800000"/>
              <a:headEnd/>
              <a:tailEnd/>
            </a:ln>
          </p:spPr>
          <p:txBody>
            <a:bodyPr wrap="square" lIns="63500" tIns="25400" rIns="63500" bIns="25400">
              <a:prstTxWarp prst="textNoShape">
                <a:avLst/>
              </a:prstTxWarp>
              <a:spAutoFit/>
            </a:bodyPr>
            <a:lstStyle/>
            <a:p>
              <a:pPr algn="l">
                <a:lnSpc>
                  <a:spcPct val="102000"/>
                </a:lnSpc>
              </a:pPr>
              <a:r>
                <a:rPr lang="en-US" sz="1800" b="1">
                  <a:solidFill>
                    <a:schemeClr val="tx1"/>
                  </a:solidFill>
                </a:rPr>
                <a:t>Digital Design</a:t>
              </a:r>
            </a:p>
          </p:txBody>
        </p:sp>
        <p:sp>
          <p:nvSpPr>
            <p:cNvPr id="26645" name="Rectangle 23"/>
            <p:cNvSpPr>
              <a:spLocks noChangeArrowheads="1"/>
            </p:cNvSpPr>
            <p:nvPr/>
          </p:nvSpPr>
          <p:spPr bwMode="auto">
            <a:xfrm>
              <a:off x="3076575" y="4672265"/>
              <a:ext cx="2654300" cy="342900"/>
            </a:xfrm>
            <a:prstGeom prst="rect">
              <a:avLst/>
            </a:prstGeom>
            <a:noFill/>
            <a:ln w="28575">
              <a:solidFill>
                <a:schemeClr val="tx1"/>
              </a:solidFill>
              <a:miter lim="800000"/>
              <a:headEnd/>
              <a:tailEnd/>
            </a:ln>
          </p:spPr>
          <p:txBody>
            <a:bodyPr wrap="none" anchor="ctr">
              <a:prstTxWarp prst="textNoShape">
                <a:avLst/>
              </a:prstTxWarp>
            </a:bodyPr>
            <a:lstStyle/>
            <a:p>
              <a:endParaRPr lang="en-US"/>
            </a:p>
          </p:txBody>
        </p:sp>
        <p:sp>
          <p:nvSpPr>
            <p:cNvPr id="26646" name="Rectangle 24"/>
            <p:cNvSpPr>
              <a:spLocks noChangeArrowheads="1"/>
            </p:cNvSpPr>
            <p:nvPr/>
          </p:nvSpPr>
          <p:spPr bwMode="auto">
            <a:xfrm>
              <a:off x="3527425" y="4996115"/>
              <a:ext cx="1676400" cy="305783"/>
            </a:xfrm>
            <a:prstGeom prst="rect">
              <a:avLst/>
            </a:prstGeom>
            <a:noFill/>
            <a:ln w="50800">
              <a:noFill/>
              <a:miter lim="800000"/>
              <a:headEnd/>
              <a:tailEnd/>
            </a:ln>
          </p:spPr>
          <p:txBody>
            <a:bodyPr wrap="square" lIns="63500" tIns="25400" rIns="63500" bIns="25400">
              <a:prstTxWarp prst="textNoShape">
                <a:avLst/>
              </a:prstTxWarp>
              <a:spAutoFit/>
            </a:bodyPr>
            <a:lstStyle/>
            <a:p>
              <a:pPr algn="l">
                <a:lnSpc>
                  <a:spcPct val="102000"/>
                </a:lnSpc>
              </a:pPr>
              <a:r>
                <a:rPr lang="en-US" sz="1800" b="1">
                  <a:solidFill>
                    <a:schemeClr val="tx1"/>
                  </a:solidFill>
                </a:rPr>
                <a:t>Circuit Design</a:t>
              </a:r>
            </a:p>
          </p:txBody>
        </p:sp>
        <p:sp>
          <p:nvSpPr>
            <p:cNvPr id="26647" name="Rectangle 25"/>
            <p:cNvSpPr>
              <a:spLocks noChangeArrowheads="1"/>
            </p:cNvSpPr>
            <p:nvPr/>
          </p:nvSpPr>
          <p:spPr bwMode="auto">
            <a:xfrm>
              <a:off x="3248025" y="5021515"/>
              <a:ext cx="2247900" cy="304800"/>
            </a:xfrm>
            <a:prstGeom prst="rect">
              <a:avLst/>
            </a:prstGeom>
            <a:noFill/>
            <a:ln w="28575">
              <a:solidFill>
                <a:schemeClr val="tx1"/>
              </a:solidFill>
              <a:miter lim="800000"/>
              <a:headEnd/>
              <a:tailEnd/>
            </a:ln>
          </p:spPr>
          <p:txBody>
            <a:bodyPr wrap="none" anchor="ctr">
              <a:prstTxWarp prst="textNoShape">
                <a:avLst/>
              </a:prstTxWarp>
            </a:bodyPr>
            <a:lstStyle/>
            <a:p>
              <a:endParaRPr lang="en-US"/>
            </a:p>
          </p:txBody>
        </p:sp>
        <p:sp>
          <p:nvSpPr>
            <p:cNvPr id="26648" name="Rectangle 26" descr="50%"/>
            <p:cNvSpPr>
              <a:spLocks noChangeArrowheads="1"/>
            </p:cNvSpPr>
            <p:nvPr/>
          </p:nvSpPr>
          <p:spPr bwMode="auto">
            <a:xfrm>
              <a:off x="1181100" y="3619752"/>
              <a:ext cx="5670550" cy="225425"/>
            </a:xfrm>
            <a:prstGeom prst="rect">
              <a:avLst/>
            </a:prstGeom>
            <a:pattFill prst="pct50">
              <a:fgClr>
                <a:schemeClr val="accent1"/>
              </a:fgClr>
              <a:bgClr>
                <a:schemeClr val="bg1"/>
              </a:bgClr>
            </a:pattFill>
            <a:ln w="12700">
              <a:solidFill>
                <a:schemeClr val="tx1"/>
              </a:solidFill>
              <a:miter lim="800000"/>
              <a:headEnd/>
              <a:tailEnd/>
            </a:ln>
          </p:spPr>
          <p:txBody>
            <a:bodyPr wrap="none" anchor="ctr">
              <a:prstTxWarp prst="textNoShape">
                <a:avLst/>
              </a:prstTxWarp>
            </a:bodyPr>
            <a:lstStyle/>
            <a:p>
              <a:endParaRPr lang="en-US"/>
            </a:p>
          </p:txBody>
        </p:sp>
        <p:sp>
          <p:nvSpPr>
            <p:cNvPr id="26649" name="Rectangle 27"/>
            <p:cNvSpPr>
              <a:spLocks noChangeArrowheads="1"/>
            </p:cNvSpPr>
            <p:nvPr/>
          </p:nvSpPr>
          <p:spPr bwMode="auto">
            <a:xfrm>
              <a:off x="6845300" y="3619752"/>
              <a:ext cx="1727200" cy="486002"/>
            </a:xfrm>
            <a:prstGeom prst="rect">
              <a:avLst/>
            </a:prstGeom>
            <a:noFill/>
            <a:ln w="12700">
              <a:noFill/>
              <a:miter lim="800000"/>
              <a:headEnd/>
              <a:tailEnd/>
            </a:ln>
          </p:spPr>
          <p:txBody>
            <a:bodyPr wrap="square" lIns="63500" tIns="25400" rIns="63500" bIns="25400">
              <a:prstTxWarp prst="textNoShape">
                <a:avLst/>
              </a:prstTxWarp>
              <a:spAutoFit/>
            </a:bodyPr>
            <a:lstStyle/>
            <a:p>
              <a:pPr algn="l">
                <a:lnSpc>
                  <a:spcPct val="85000"/>
                </a:lnSpc>
              </a:pPr>
              <a:r>
                <a:rPr lang="en-US" sz="1800" b="1">
                  <a:solidFill>
                    <a:schemeClr val="tx1"/>
                  </a:solidFill>
                </a:rPr>
                <a:t>Instruction Set</a:t>
              </a:r>
            </a:p>
            <a:p>
              <a:pPr algn="l">
                <a:lnSpc>
                  <a:spcPct val="85000"/>
                </a:lnSpc>
              </a:pPr>
              <a:r>
                <a:rPr lang="en-US" sz="1800" b="1">
                  <a:solidFill>
                    <a:schemeClr val="tx1"/>
                  </a:solidFill>
                </a:rPr>
                <a:t> Architecture</a:t>
              </a:r>
            </a:p>
          </p:txBody>
        </p:sp>
        <p:sp>
          <p:nvSpPr>
            <p:cNvPr id="26650" name="Line 28"/>
            <p:cNvSpPr>
              <a:spLocks noChangeShapeType="1"/>
            </p:cNvSpPr>
            <p:nvPr/>
          </p:nvSpPr>
          <p:spPr bwMode="auto">
            <a:xfrm>
              <a:off x="2787650" y="2171952"/>
              <a:ext cx="3117850"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6651" name="Rectangle 29"/>
            <p:cNvSpPr>
              <a:spLocks noChangeArrowheads="1"/>
            </p:cNvSpPr>
            <p:nvPr/>
          </p:nvSpPr>
          <p:spPr bwMode="auto">
            <a:xfrm>
              <a:off x="3224213" y="4273802"/>
              <a:ext cx="2327275" cy="336880"/>
            </a:xfrm>
            <a:prstGeom prst="rect">
              <a:avLst/>
            </a:prstGeom>
            <a:noFill/>
            <a:ln w="12700">
              <a:noFill/>
              <a:miter lim="800000"/>
              <a:headEnd/>
              <a:tailEnd/>
            </a:ln>
          </p:spPr>
          <p:txBody>
            <a:bodyPr wrap="square" lIns="90487" tIns="44450" rIns="90487" bIns="44450">
              <a:prstTxWarp prst="textNoShape">
                <a:avLst/>
              </a:prstTxWarp>
              <a:spAutoFit/>
            </a:bodyPr>
            <a:lstStyle/>
            <a:p>
              <a:pPr algn="l"/>
              <a:r>
                <a:rPr lang="en-US" sz="1800" b="1">
                  <a:solidFill>
                    <a:schemeClr val="tx1"/>
                  </a:solidFill>
                </a:rPr>
                <a:t>Datapath &amp; Control </a:t>
              </a:r>
            </a:p>
          </p:txBody>
        </p:sp>
        <p:sp>
          <p:nvSpPr>
            <p:cNvPr id="26652" name="Rectangle 30"/>
            <p:cNvSpPr>
              <a:spLocks noChangeArrowheads="1"/>
            </p:cNvSpPr>
            <p:nvPr/>
          </p:nvSpPr>
          <p:spPr bwMode="auto">
            <a:xfrm>
              <a:off x="2940050" y="4226177"/>
              <a:ext cx="2882900" cy="444500"/>
            </a:xfrm>
            <a:prstGeom prst="rect">
              <a:avLst/>
            </a:prstGeom>
            <a:noFill/>
            <a:ln w="28575">
              <a:solidFill>
                <a:schemeClr val="tx1"/>
              </a:solidFill>
              <a:miter lim="800000"/>
              <a:headEnd/>
              <a:tailEnd/>
            </a:ln>
          </p:spPr>
          <p:txBody>
            <a:bodyPr wrap="none" anchor="ctr">
              <a:prstTxWarp prst="textNoShape">
                <a:avLst/>
              </a:prstTxWarp>
            </a:bodyPr>
            <a:lstStyle/>
            <a:p>
              <a:endParaRPr lang="en-US"/>
            </a:p>
          </p:txBody>
        </p:sp>
        <p:sp>
          <p:nvSpPr>
            <p:cNvPr id="26653" name="Rectangle 31"/>
            <p:cNvSpPr>
              <a:spLocks noChangeArrowheads="1"/>
            </p:cNvSpPr>
            <p:nvPr/>
          </p:nvSpPr>
          <p:spPr bwMode="auto">
            <a:xfrm>
              <a:off x="3695700" y="5297740"/>
              <a:ext cx="1295400" cy="308610"/>
            </a:xfrm>
            <a:prstGeom prst="rect">
              <a:avLst/>
            </a:prstGeom>
            <a:noFill/>
            <a:ln w="12700">
              <a:noFill/>
              <a:miter lim="800000"/>
              <a:headEnd/>
              <a:tailEnd/>
            </a:ln>
          </p:spPr>
          <p:txBody>
            <a:bodyPr wrap="square" lIns="90487" tIns="44450" rIns="90487" bIns="44450">
              <a:prstTxWarp prst="textNoShape">
                <a:avLst/>
              </a:prstTxWarp>
              <a:spAutoFit/>
            </a:bodyPr>
            <a:lstStyle/>
            <a:p>
              <a:r>
                <a:rPr lang="en-US" sz="1600" b="1">
                  <a:solidFill>
                    <a:schemeClr val="tx1"/>
                  </a:solidFill>
                </a:rPr>
                <a:t>transistors</a:t>
              </a:r>
            </a:p>
          </p:txBody>
        </p:sp>
        <p:sp>
          <p:nvSpPr>
            <p:cNvPr id="26654" name="Rectangle 32"/>
            <p:cNvSpPr>
              <a:spLocks noChangeArrowheads="1"/>
            </p:cNvSpPr>
            <p:nvPr/>
          </p:nvSpPr>
          <p:spPr bwMode="auto">
            <a:xfrm>
              <a:off x="3330575" y="5332665"/>
              <a:ext cx="2044700" cy="298450"/>
            </a:xfrm>
            <a:prstGeom prst="rect">
              <a:avLst/>
            </a:prstGeom>
            <a:noFill/>
            <a:ln w="28575">
              <a:solidFill>
                <a:schemeClr val="tx1"/>
              </a:solidFill>
              <a:miter lim="800000"/>
              <a:headEnd/>
              <a:tailEnd/>
            </a:ln>
          </p:spPr>
          <p:txBody>
            <a:bodyPr wrap="none" anchor="ctr">
              <a:prstTxWarp prst="textNoShape">
                <a:avLst/>
              </a:prstTxWarp>
            </a:bodyPr>
            <a:lstStyle/>
            <a:p>
              <a:endParaRPr lang="en-US"/>
            </a:p>
          </p:txBody>
        </p:sp>
        <p:sp>
          <p:nvSpPr>
            <p:cNvPr id="26655" name="Line 33"/>
            <p:cNvSpPr>
              <a:spLocks noChangeShapeType="1"/>
            </p:cNvSpPr>
            <p:nvPr/>
          </p:nvSpPr>
          <p:spPr bwMode="auto">
            <a:xfrm>
              <a:off x="3924300" y="3848352"/>
              <a:ext cx="0" cy="38100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6656" name="Rectangle 34"/>
            <p:cNvSpPr>
              <a:spLocks noChangeArrowheads="1"/>
            </p:cNvSpPr>
            <p:nvPr/>
          </p:nvSpPr>
          <p:spPr bwMode="auto">
            <a:xfrm>
              <a:off x="3911600" y="3848352"/>
              <a:ext cx="1003300" cy="305783"/>
            </a:xfrm>
            <a:prstGeom prst="rect">
              <a:avLst/>
            </a:prstGeom>
            <a:noFill/>
            <a:ln w="12700">
              <a:noFill/>
              <a:miter lim="800000"/>
              <a:headEnd/>
              <a:tailEnd/>
            </a:ln>
          </p:spPr>
          <p:txBody>
            <a:bodyPr wrap="square" lIns="63500" tIns="25400" rIns="63500" bIns="25400">
              <a:prstTxWarp prst="textNoShape">
                <a:avLst/>
              </a:prstTxWarp>
              <a:spAutoFit/>
            </a:bodyPr>
            <a:lstStyle/>
            <a:p>
              <a:pPr algn="l">
                <a:lnSpc>
                  <a:spcPct val="102000"/>
                </a:lnSpc>
              </a:pPr>
              <a:r>
                <a:rPr lang="en-US" sz="1800" b="1">
                  <a:solidFill>
                    <a:schemeClr val="tx1"/>
                  </a:solidFill>
                </a:rPr>
                <a:t>Memory</a:t>
              </a:r>
            </a:p>
          </p:txBody>
        </p:sp>
        <p:sp>
          <p:nvSpPr>
            <p:cNvPr id="26657" name="Text Box 35"/>
            <p:cNvSpPr txBox="1">
              <a:spLocks noChangeArrowheads="1"/>
            </p:cNvSpPr>
            <p:nvPr/>
          </p:nvSpPr>
          <p:spPr bwMode="auto">
            <a:xfrm>
              <a:off x="1104900" y="3772152"/>
              <a:ext cx="1341438" cy="367505"/>
            </a:xfrm>
            <a:prstGeom prst="rect">
              <a:avLst/>
            </a:prstGeom>
            <a:noFill/>
            <a:ln w="12700">
              <a:noFill/>
              <a:miter lim="800000"/>
              <a:headEnd/>
              <a:tailEnd/>
            </a:ln>
          </p:spPr>
          <p:txBody>
            <a:bodyPr wrap="square">
              <a:prstTxWarp prst="textNoShape">
                <a:avLst/>
              </a:prstTxWarp>
              <a:spAutoFit/>
            </a:bodyPr>
            <a:lstStyle/>
            <a:p>
              <a:pPr algn="l"/>
              <a:r>
                <a:rPr lang="en-US" sz="2000" b="1"/>
                <a:t>Hardware</a:t>
              </a:r>
            </a:p>
          </p:txBody>
        </p:sp>
        <p:sp>
          <p:nvSpPr>
            <p:cNvPr id="26658" name="Text Box 36"/>
            <p:cNvSpPr txBox="1">
              <a:spLocks noChangeArrowheads="1"/>
            </p:cNvSpPr>
            <p:nvPr/>
          </p:nvSpPr>
          <p:spPr bwMode="auto">
            <a:xfrm>
              <a:off x="1104900" y="3238752"/>
              <a:ext cx="1257300" cy="367505"/>
            </a:xfrm>
            <a:prstGeom prst="rect">
              <a:avLst/>
            </a:prstGeom>
            <a:noFill/>
            <a:ln w="12700">
              <a:noFill/>
              <a:miter lim="800000"/>
              <a:headEnd/>
              <a:tailEnd/>
            </a:ln>
          </p:spPr>
          <p:txBody>
            <a:bodyPr wrap="square">
              <a:prstTxWarp prst="textNoShape">
                <a:avLst/>
              </a:prstTxWarp>
              <a:spAutoFit/>
            </a:bodyPr>
            <a:lstStyle/>
            <a:p>
              <a:pPr algn="l"/>
              <a:r>
                <a:rPr lang="en-US" sz="2000" b="1"/>
                <a:t>Software</a:t>
              </a:r>
            </a:p>
          </p:txBody>
        </p:sp>
        <p:sp>
          <p:nvSpPr>
            <p:cNvPr id="26659" name="Line 37"/>
            <p:cNvSpPr>
              <a:spLocks noChangeShapeType="1"/>
            </p:cNvSpPr>
            <p:nvPr/>
          </p:nvSpPr>
          <p:spPr bwMode="auto">
            <a:xfrm flipV="1">
              <a:off x="2476500" y="2629152"/>
              <a:ext cx="0" cy="990600"/>
            </a:xfrm>
            <a:prstGeom prst="line">
              <a:avLst/>
            </a:prstGeom>
            <a:noFill/>
            <a:ln w="38100">
              <a:solidFill>
                <a:schemeClr val="tx1"/>
              </a:solidFill>
              <a:round/>
              <a:headEnd/>
              <a:tailEnd type="triangle" w="med" len="med"/>
            </a:ln>
          </p:spPr>
          <p:txBody>
            <a:bodyPr wrap="none" anchor="ctr">
              <a:prstTxWarp prst="textNoShape">
                <a:avLst/>
              </a:prstTxWarp>
            </a:bodyPr>
            <a:lstStyle/>
            <a:p>
              <a:endParaRPr lang="en-US"/>
            </a:p>
          </p:txBody>
        </p:sp>
        <p:sp>
          <p:nvSpPr>
            <p:cNvPr id="26660" name="Line 38"/>
            <p:cNvSpPr>
              <a:spLocks noChangeShapeType="1"/>
            </p:cNvSpPr>
            <p:nvPr/>
          </p:nvSpPr>
          <p:spPr bwMode="auto">
            <a:xfrm>
              <a:off x="2476500" y="3843590"/>
              <a:ext cx="0" cy="1066800"/>
            </a:xfrm>
            <a:prstGeom prst="line">
              <a:avLst/>
            </a:prstGeom>
            <a:noFill/>
            <a:ln w="38100">
              <a:solidFill>
                <a:schemeClr val="tx1"/>
              </a:solidFill>
              <a:round/>
              <a:headEnd/>
              <a:tailEnd type="triangle" w="med" len="med"/>
            </a:ln>
          </p:spPr>
          <p:txBody>
            <a:bodyPr wrap="none" anchor="ctr">
              <a:prstTxWarp prst="textNoShape">
                <a:avLst/>
              </a:prstTxWarp>
            </a:bodyPr>
            <a:lstStyle/>
            <a:p>
              <a:endParaRPr lang="en-US"/>
            </a:p>
          </p:txBody>
        </p:sp>
        <p:sp>
          <p:nvSpPr>
            <p:cNvPr id="26661" name="Rectangle 39"/>
            <p:cNvSpPr>
              <a:spLocks noChangeArrowheads="1"/>
            </p:cNvSpPr>
            <p:nvPr/>
          </p:nvSpPr>
          <p:spPr bwMode="auto">
            <a:xfrm>
              <a:off x="3098800" y="2984752"/>
              <a:ext cx="1143000" cy="330200"/>
            </a:xfrm>
            <a:prstGeom prst="rect">
              <a:avLst/>
            </a:prstGeom>
            <a:noFill/>
            <a:ln w="28575">
              <a:solidFill>
                <a:schemeClr val="tx1"/>
              </a:solidFill>
              <a:miter lim="800000"/>
              <a:headEnd/>
              <a:tailEnd/>
            </a:ln>
          </p:spPr>
          <p:txBody>
            <a:bodyPr wrap="none" anchor="ctr">
              <a:prstTxWarp prst="textNoShape">
                <a:avLst/>
              </a:prstTxWarp>
            </a:bodyPr>
            <a:lstStyle/>
            <a:p>
              <a:endParaRPr lang="en-US"/>
            </a:p>
          </p:txBody>
        </p:sp>
        <p:sp>
          <p:nvSpPr>
            <p:cNvPr id="26662" name="Rectangle 40"/>
            <p:cNvSpPr>
              <a:spLocks noChangeArrowheads="1"/>
            </p:cNvSpPr>
            <p:nvPr/>
          </p:nvSpPr>
          <p:spPr bwMode="auto">
            <a:xfrm>
              <a:off x="3086100" y="3314952"/>
              <a:ext cx="1371600" cy="305783"/>
            </a:xfrm>
            <a:prstGeom prst="rect">
              <a:avLst/>
            </a:prstGeom>
            <a:noFill/>
            <a:ln w="12700">
              <a:noFill/>
              <a:miter lim="800000"/>
              <a:headEnd/>
              <a:tailEnd/>
            </a:ln>
          </p:spPr>
          <p:txBody>
            <a:bodyPr wrap="square" lIns="63500" tIns="25400" rIns="63500" bIns="25400">
              <a:prstTxWarp prst="textNoShape">
                <a:avLst/>
              </a:prstTxWarp>
              <a:spAutoFit/>
            </a:bodyPr>
            <a:lstStyle/>
            <a:p>
              <a:pPr algn="l">
                <a:lnSpc>
                  <a:spcPct val="102000"/>
                </a:lnSpc>
              </a:pPr>
              <a:r>
                <a:rPr lang="en-US" sz="1800" b="1">
                  <a:solidFill>
                    <a:schemeClr val="tx1"/>
                  </a:solidFill>
                </a:rPr>
                <a:t>Assembler</a:t>
              </a:r>
            </a:p>
          </p:txBody>
        </p:sp>
      </p:grpSp>
    </p:spTree>
    <p:extLst>
      <p:ext uri="{BB962C8B-B14F-4D97-AF65-F5344CB8AC3E}">
        <p14:creationId xmlns:p14="http://schemas.microsoft.com/office/powerpoint/2010/main" val="17156170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Scanning Electron Microscope</a:t>
            </a:r>
            <a:endParaRPr lang="en-US" dirty="0"/>
          </a:p>
        </p:txBody>
      </p:sp>
      <p:sp>
        <p:nvSpPr>
          <p:cNvPr id="3" name="Date Placeholder 2"/>
          <p:cNvSpPr>
            <a:spLocks noGrp="1"/>
          </p:cNvSpPr>
          <p:nvPr>
            <p:ph type="dt" sz="half" idx="10"/>
          </p:nvPr>
        </p:nvSpPr>
        <p:spPr/>
        <p:txBody>
          <a:bodyPr/>
          <a:lstStyle/>
          <a:p>
            <a:fld id="{06866B81-7E3B-4045-9075-1FDFA9EEFCFA}" type="datetime1">
              <a:rPr lang="en-US" smtClean="0"/>
              <a:pPr/>
              <a:t>12/8/13</a:t>
            </a:fld>
            <a:endParaRPr lang="en-US"/>
          </a:p>
        </p:txBody>
      </p:sp>
      <p:sp>
        <p:nvSpPr>
          <p:cNvPr id="4" name="Footer Placeholder 3"/>
          <p:cNvSpPr>
            <a:spLocks noGrp="1"/>
          </p:cNvSpPr>
          <p:nvPr>
            <p:ph type="ftr" sz="quarter" idx="11"/>
          </p:nvPr>
        </p:nvSpPr>
        <p:spPr/>
        <p:txBody>
          <a:bodyPr/>
          <a:lstStyle/>
          <a:p>
            <a:r>
              <a:rPr lang="en-US" dirty="0" smtClean="0"/>
              <a:t>Fall 2013 -- Lecture #27</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40</a:t>
            </a:fld>
            <a:endParaRPr lang="en-US"/>
          </a:p>
        </p:txBody>
      </p:sp>
      <p:pic>
        <p:nvPicPr>
          <p:cNvPr id="6" name="Picture 5"/>
          <p:cNvPicPr>
            <a:picLocks noChangeAspect="1"/>
          </p:cNvPicPr>
          <p:nvPr/>
        </p:nvPicPr>
        <p:blipFill>
          <a:blip r:embed="rId2"/>
          <a:stretch>
            <a:fillRect/>
          </a:stretch>
        </p:blipFill>
        <p:spPr>
          <a:xfrm>
            <a:off x="1038442" y="2186593"/>
            <a:ext cx="3454400" cy="2616200"/>
          </a:xfrm>
          <a:prstGeom prst="rect">
            <a:avLst/>
          </a:prstGeom>
        </p:spPr>
      </p:pic>
      <p:sp>
        <p:nvSpPr>
          <p:cNvPr id="7" name="TextBox 6"/>
          <p:cNvSpPr txBox="1"/>
          <p:nvPr/>
        </p:nvSpPr>
        <p:spPr>
          <a:xfrm>
            <a:off x="7064585" y="0"/>
            <a:ext cx="2079415" cy="584776"/>
          </a:xfrm>
          <a:prstGeom prst="rect">
            <a:avLst/>
          </a:prstGeom>
          <a:noFill/>
        </p:spPr>
        <p:txBody>
          <a:bodyPr wrap="none" rtlCol="0">
            <a:spAutoFit/>
          </a:bodyPr>
          <a:lstStyle/>
          <a:p>
            <a:r>
              <a:rPr lang="en-US" sz="3200" dirty="0" smtClean="0"/>
              <a:t>10</a:t>
            </a:r>
            <a:r>
              <a:rPr lang="en-US" sz="3200" baseline="30000" dirty="0" smtClean="0"/>
              <a:t>-7</a:t>
            </a:r>
            <a:r>
              <a:rPr lang="en-US" sz="3200" dirty="0" smtClean="0"/>
              <a:t> meters</a:t>
            </a:r>
            <a:endParaRPr lang="en-US" sz="3200" dirty="0"/>
          </a:p>
        </p:txBody>
      </p:sp>
      <p:pic>
        <p:nvPicPr>
          <p:cNvPr id="8" name="Picture 7"/>
          <p:cNvPicPr>
            <a:picLocks noChangeAspect="1"/>
          </p:cNvPicPr>
          <p:nvPr/>
        </p:nvPicPr>
        <p:blipFill>
          <a:blip r:embed="rId3"/>
          <a:stretch>
            <a:fillRect/>
          </a:stretch>
        </p:blipFill>
        <p:spPr>
          <a:xfrm>
            <a:off x="6124300" y="1594291"/>
            <a:ext cx="2413000" cy="3822700"/>
          </a:xfrm>
          <a:prstGeom prst="rect">
            <a:avLst/>
          </a:prstGeom>
        </p:spPr>
      </p:pic>
      <p:sp>
        <p:nvSpPr>
          <p:cNvPr id="9" name="TextBox 8"/>
          <p:cNvSpPr txBox="1"/>
          <p:nvPr/>
        </p:nvSpPr>
        <p:spPr>
          <a:xfrm>
            <a:off x="6513833" y="5594792"/>
            <a:ext cx="1429110" cy="369332"/>
          </a:xfrm>
          <a:prstGeom prst="rect">
            <a:avLst/>
          </a:prstGeom>
          <a:noFill/>
        </p:spPr>
        <p:txBody>
          <a:bodyPr wrap="none" rtlCol="0">
            <a:spAutoFit/>
          </a:bodyPr>
          <a:lstStyle/>
          <a:p>
            <a:r>
              <a:rPr lang="en-US" dirty="0" smtClean="0"/>
              <a:t>Cross Section</a:t>
            </a:r>
            <a:endParaRPr lang="en-US" dirty="0"/>
          </a:p>
        </p:txBody>
      </p:sp>
      <p:sp>
        <p:nvSpPr>
          <p:cNvPr id="10" name="TextBox 9"/>
          <p:cNvSpPr txBox="1"/>
          <p:nvPr/>
        </p:nvSpPr>
        <p:spPr>
          <a:xfrm>
            <a:off x="2309081" y="5320193"/>
            <a:ext cx="1034508" cy="369332"/>
          </a:xfrm>
          <a:prstGeom prst="rect">
            <a:avLst/>
          </a:prstGeom>
          <a:noFill/>
        </p:spPr>
        <p:txBody>
          <a:bodyPr wrap="none" rtlCol="0">
            <a:spAutoFit/>
          </a:bodyPr>
          <a:lstStyle/>
          <a:p>
            <a:r>
              <a:rPr lang="en-US" dirty="0" smtClean="0"/>
              <a:t>Top View</a:t>
            </a:r>
            <a:endParaRPr lang="en-US" dirty="0"/>
          </a:p>
        </p:txBody>
      </p:sp>
      <p:sp>
        <p:nvSpPr>
          <p:cNvPr id="11" name="TextBox 10"/>
          <p:cNvSpPr txBox="1"/>
          <p:nvPr/>
        </p:nvSpPr>
        <p:spPr>
          <a:xfrm rot="16200000">
            <a:off x="-974103" y="3125117"/>
            <a:ext cx="3249733" cy="646331"/>
          </a:xfrm>
          <a:prstGeom prst="rect">
            <a:avLst/>
          </a:prstGeom>
          <a:noFill/>
        </p:spPr>
        <p:txBody>
          <a:bodyPr wrap="none" rtlCol="0">
            <a:spAutoFit/>
          </a:bodyPr>
          <a:lstStyle/>
          <a:p>
            <a:r>
              <a:rPr lang="en-US" sz="3600" dirty="0" smtClean="0"/>
              <a:t>100 nanometers</a:t>
            </a:r>
            <a:endParaRPr lang="en-US" sz="3600" dirty="0"/>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Block Diagram of Static RAM</a:t>
            </a:r>
            <a:endParaRPr lang="en-US" dirty="0"/>
          </a:p>
        </p:txBody>
      </p:sp>
      <p:sp>
        <p:nvSpPr>
          <p:cNvPr id="3" name="Date Placeholder 2"/>
          <p:cNvSpPr>
            <a:spLocks noGrp="1"/>
          </p:cNvSpPr>
          <p:nvPr>
            <p:ph type="dt" sz="half" idx="10"/>
          </p:nvPr>
        </p:nvSpPr>
        <p:spPr/>
        <p:txBody>
          <a:bodyPr/>
          <a:lstStyle/>
          <a:p>
            <a:fld id="{0B781CE6-B34E-D445-8673-AB343AC879EC}" type="datetime1">
              <a:rPr lang="en-US" smtClean="0"/>
              <a:pPr/>
              <a:t>12/8/13</a:t>
            </a:fld>
            <a:endParaRPr lang="en-US"/>
          </a:p>
        </p:txBody>
      </p:sp>
      <p:sp>
        <p:nvSpPr>
          <p:cNvPr id="4" name="Footer Placeholder 3"/>
          <p:cNvSpPr>
            <a:spLocks noGrp="1"/>
          </p:cNvSpPr>
          <p:nvPr>
            <p:ph type="ftr" sz="quarter" idx="11"/>
          </p:nvPr>
        </p:nvSpPr>
        <p:spPr/>
        <p:txBody>
          <a:bodyPr/>
          <a:lstStyle/>
          <a:p>
            <a:r>
              <a:rPr lang="en-US" dirty="0" smtClean="0"/>
              <a:t>Fall 2013 -- Lecture #27</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41</a:t>
            </a:fld>
            <a:endParaRPr lang="en-US"/>
          </a:p>
        </p:txBody>
      </p:sp>
      <p:pic>
        <p:nvPicPr>
          <p:cNvPr id="6" name="Picture 5"/>
          <p:cNvPicPr>
            <a:picLocks noChangeAspect="1"/>
          </p:cNvPicPr>
          <p:nvPr/>
        </p:nvPicPr>
        <p:blipFill>
          <a:blip r:embed="rId2"/>
          <a:stretch>
            <a:fillRect/>
          </a:stretch>
        </p:blipFill>
        <p:spPr>
          <a:xfrm>
            <a:off x="2282062" y="1880054"/>
            <a:ext cx="4470400" cy="3886200"/>
          </a:xfrm>
          <a:prstGeom prst="rect">
            <a:avLst/>
          </a:prstGeom>
        </p:spPr>
      </p:pic>
      <p:sp>
        <p:nvSpPr>
          <p:cNvPr id="7" name="TextBox 6"/>
          <p:cNvSpPr txBox="1"/>
          <p:nvPr/>
        </p:nvSpPr>
        <p:spPr>
          <a:xfrm>
            <a:off x="7064585" y="0"/>
            <a:ext cx="2079415" cy="584776"/>
          </a:xfrm>
          <a:prstGeom prst="rect">
            <a:avLst/>
          </a:prstGeom>
          <a:noFill/>
        </p:spPr>
        <p:txBody>
          <a:bodyPr wrap="none" rtlCol="0">
            <a:spAutoFit/>
          </a:bodyPr>
          <a:lstStyle/>
          <a:p>
            <a:r>
              <a:rPr lang="en-US" sz="3200" dirty="0" smtClean="0"/>
              <a:t>10</a:t>
            </a:r>
            <a:r>
              <a:rPr lang="en-US" sz="3200" baseline="30000" dirty="0" smtClean="0"/>
              <a:t>-6</a:t>
            </a:r>
            <a:r>
              <a:rPr lang="en-US" sz="3200" dirty="0" smtClean="0"/>
              <a:t> meters</a:t>
            </a:r>
            <a:endParaRPr lang="en-US" sz="32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Bit SRAM in 6 Transistors</a:t>
            </a:r>
            <a:endParaRPr lang="en-US" dirty="0"/>
          </a:p>
        </p:txBody>
      </p:sp>
      <p:sp>
        <p:nvSpPr>
          <p:cNvPr id="3" name="Date Placeholder 2"/>
          <p:cNvSpPr>
            <a:spLocks noGrp="1"/>
          </p:cNvSpPr>
          <p:nvPr>
            <p:ph type="dt" sz="half" idx="10"/>
          </p:nvPr>
        </p:nvSpPr>
        <p:spPr/>
        <p:txBody>
          <a:bodyPr/>
          <a:lstStyle/>
          <a:p>
            <a:fld id="{9EEE7FCE-88BB-C640-BF3D-FC60F2842426}" type="datetime1">
              <a:rPr lang="en-US" smtClean="0"/>
              <a:pPr/>
              <a:t>12/8/13</a:t>
            </a:fld>
            <a:endParaRPr lang="en-US"/>
          </a:p>
        </p:txBody>
      </p:sp>
      <p:sp>
        <p:nvSpPr>
          <p:cNvPr id="4" name="Footer Placeholder 3"/>
          <p:cNvSpPr>
            <a:spLocks noGrp="1"/>
          </p:cNvSpPr>
          <p:nvPr>
            <p:ph type="ftr" sz="quarter" idx="11"/>
          </p:nvPr>
        </p:nvSpPr>
        <p:spPr/>
        <p:txBody>
          <a:bodyPr/>
          <a:lstStyle/>
          <a:p>
            <a:r>
              <a:rPr lang="en-US" dirty="0" smtClean="0"/>
              <a:t>Fall 2013 -- Lecture #27</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42</a:t>
            </a:fld>
            <a:endParaRPr lang="en-US"/>
          </a:p>
        </p:txBody>
      </p:sp>
      <p:pic>
        <p:nvPicPr>
          <p:cNvPr id="7" name="Picture 6"/>
          <p:cNvPicPr>
            <a:picLocks noChangeAspect="1"/>
          </p:cNvPicPr>
          <p:nvPr/>
        </p:nvPicPr>
        <p:blipFill>
          <a:blip r:embed="rId3"/>
          <a:stretch>
            <a:fillRect/>
          </a:stretch>
        </p:blipFill>
        <p:spPr>
          <a:xfrm>
            <a:off x="2990850" y="2355850"/>
            <a:ext cx="3162300" cy="21463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Physical Layout of SRAM Bit</a:t>
            </a:r>
            <a:endParaRPr lang="en-US" dirty="0"/>
          </a:p>
        </p:txBody>
      </p:sp>
      <p:sp>
        <p:nvSpPr>
          <p:cNvPr id="3" name="Date Placeholder 2"/>
          <p:cNvSpPr>
            <a:spLocks noGrp="1"/>
          </p:cNvSpPr>
          <p:nvPr>
            <p:ph type="dt" sz="half" idx="10"/>
          </p:nvPr>
        </p:nvSpPr>
        <p:spPr/>
        <p:txBody>
          <a:bodyPr/>
          <a:lstStyle/>
          <a:p>
            <a:fld id="{ADDC54CB-8AA2-8B48-A609-500A68C3306A}" type="datetime1">
              <a:rPr lang="en-US" smtClean="0"/>
              <a:pPr/>
              <a:t>12/8/13</a:t>
            </a:fld>
            <a:endParaRPr lang="en-US"/>
          </a:p>
        </p:txBody>
      </p:sp>
      <p:sp>
        <p:nvSpPr>
          <p:cNvPr id="4" name="Footer Placeholder 3"/>
          <p:cNvSpPr>
            <a:spLocks noGrp="1"/>
          </p:cNvSpPr>
          <p:nvPr>
            <p:ph type="ftr" sz="quarter" idx="11"/>
          </p:nvPr>
        </p:nvSpPr>
        <p:spPr/>
        <p:txBody>
          <a:bodyPr/>
          <a:lstStyle/>
          <a:p>
            <a:r>
              <a:rPr lang="en-US" dirty="0" smtClean="0"/>
              <a:t>Fall 2013 -- Lecture #27</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43</a:t>
            </a:fld>
            <a:endParaRPr lang="en-US"/>
          </a:p>
        </p:txBody>
      </p:sp>
      <p:pic>
        <p:nvPicPr>
          <p:cNvPr id="7" name="Picture 6"/>
          <p:cNvPicPr>
            <a:picLocks noChangeAspect="1"/>
          </p:cNvPicPr>
          <p:nvPr/>
        </p:nvPicPr>
        <p:blipFill>
          <a:blip r:embed="rId2"/>
          <a:stretch>
            <a:fillRect/>
          </a:stretch>
        </p:blipFill>
        <p:spPr>
          <a:xfrm>
            <a:off x="3059607" y="1599784"/>
            <a:ext cx="2959100" cy="4775200"/>
          </a:xfrm>
          <a:prstGeom prst="rect">
            <a:avLst/>
          </a:prstGeom>
        </p:spPr>
      </p:pic>
      <p:sp>
        <p:nvSpPr>
          <p:cNvPr id="8" name="TextBox 7"/>
          <p:cNvSpPr txBox="1"/>
          <p:nvPr/>
        </p:nvSpPr>
        <p:spPr>
          <a:xfrm>
            <a:off x="7064585" y="0"/>
            <a:ext cx="2079415" cy="584776"/>
          </a:xfrm>
          <a:prstGeom prst="rect">
            <a:avLst/>
          </a:prstGeom>
          <a:noFill/>
        </p:spPr>
        <p:txBody>
          <a:bodyPr wrap="none" rtlCol="0">
            <a:spAutoFit/>
          </a:bodyPr>
          <a:lstStyle/>
          <a:p>
            <a:r>
              <a:rPr lang="en-US" sz="3200" dirty="0" smtClean="0"/>
              <a:t>10</a:t>
            </a:r>
            <a:r>
              <a:rPr lang="en-US" sz="3200" baseline="30000" dirty="0" smtClean="0"/>
              <a:t>-7</a:t>
            </a:r>
            <a:r>
              <a:rPr lang="en-US" sz="3200" dirty="0" smtClean="0"/>
              <a:t> meters</a:t>
            </a:r>
            <a:endParaRPr lang="en-US" sz="3200" dirty="0"/>
          </a:p>
        </p:txBody>
      </p:sp>
      <p:sp>
        <p:nvSpPr>
          <p:cNvPr id="9" name="TextBox 8"/>
          <p:cNvSpPr txBox="1"/>
          <p:nvPr/>
        </p:nvSpPr>
        <p:spPr>
          <a:xfrm rot="16200000">
            <a:off x="-974103" y="3125117"/>
            <a:ext cx="3249733" cy="646331"/>
          </a:xfrm>
          <a:prstGeom prst="rect">
            <a:avLst/>
          </a:prstGeom>
          <a:noFill/>
        </p:spPr>
        <p:txBody>
          <a:bodyPr wrap="none" rtlCol="0">
            <a:spAutoFit/>
          </a:bodyPr>
          <a:lstStyle/>
          <a:p>
            <a:r>
              <a:rPr lang="en-US" sz="3600" dirty="0" smtClean="0"/>
              <a:t>100 nanometers</a:t>
            </a:r>
            <a:endParaRPr lang="en-US" sz="36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SRAM Cross Section</a:t>
            </a:r>
            <a:endParaRPr lang="en-US" dirty="0"/>
          </a:p>
        </p:txBody>
      </p:sp>
      <p:sp>
        <p:nvSpPr>
          <p:cNvPr id="3" name="Date Placeholder 2"/>
          <p:cNvSpPr>
            <a:spLocks noGrp="1"/>
          </p:cNvSpPr>
          <p:nvPr>
            <p:ph type="dt" sz="half" idx="10"/>
          </p:nvPr>
        </p:nvSpPr>
        <p:spPr/>
        <p:txBody>
          <a:bodyPr/>
          <a:lstStyle/>
          <a:p>
            <a:fld id="{18C3F9DF-5E5C-AF43-B89E-FD1191ED0D50}" type="datetime1">
              <a:rPr lang="en-US" smtClean="0"/>
              <a:pPr/>
              <a:t>12/8/13</a:t>
            </a:fld>
            <a:endParaRPr lang="en-US"/>
          </a:p>
        </p:txBody>
      </p:sp>
      <p:sp>
        <p:nvSpPr>
          <p:cNvPr id="4" name="Footer Placeholder 3"/>
          <p:cNvSpPr>
            <a:spLocks noGrp="1"/>
          </p:cNvSpPr>
          <p:nvPr>
            <p:ph type="ftr" sz="quarter" idx="11"/>
          </p:nvPr>
        </p:nvSpPr>
        <p:spPr/>
        <p:txBody>
          <a:bodyPr/>
          <a:lstStyle/>
          <a:p>
            <a:r>
              <a:rPr lang="en-US" dirty="0" smtClean="0"/>
              <a:t>Fall 2013 -- Lecture #27</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44</a:t>
            </a:fld>
            <a:endParaRPr lang="en-US"/>
          </a:p>
        </p:txBody>
      </p:sp>
      <p:pic>
        <p:nvPicPr>
          <p:cNvPr id="7" name="Picture 6" descr="A5.evolution.xsection.jpg"/>
          <p:cNvPicPr>
            <a:picLocks noChangeAspect="1"/>
          </p:cNvPicPr>
          <p:nvPr/>
        </p:nvPicPr>
        <p:blipFill>
          <a:blip r:embed="rId2"/>
          <a:stretch>
            <a:fillRect/>
          </a:stretch>
        </p:blipFill>
        <p:spPr>
          <a:xfrm>
            <a:off x="2044700" y="1720850"/>
            <a:ext cx="5054600" cy="3416300"/>
          </a:xfrm>
          <a:prstGeom prst="rect">
            <a:avLst/>
          </a:prstGeom>
        </p:spPr>
      </p:pic>
      <p:sp>
        <p:nvSpPr>
          <p:cNvPr id="8" name="TextBox 7"/>
          <p:cNvSpPr txBox="1"/>
          <p:nvPr/>
        </p:nvSpPr>
        <p:spPr>
          <a:xfrm>
            <a:off x="7064585" y="0"/>
            <a:ext cx="2079415" cy="584776"/>
          </a:xfrm>
          <a:prstGeom prst="rect">
            <a:avLst/>
          </a:prstGeom>
          <a:noFill/>
        </p:spPr>
        <p:txBody>
          <a:bodyPr wrap="none" rtlCol="0">
            <a:spAutoFit/>
          </a:bodyPr>
          <a:lstStyle/>
          <a:p>
            <a:r>
              <a:rPr lang="en-US" sz="3200" dirty="0" smtClean="0"/>
              <a:t>10</a:t>
            </a:r>
            <a:r>
              <a:rPr lang="en-US" sz="3200" baseline="30000" dirty="0" smtClean="0"/>
              <a:t>-7</a:t>
            </a:r>
            <a:r>
              <a:rPr lang="en-US" sz="3200" dirty="0" smtClean="0"/>
              <a:t> meters</a:t>
            </a:r>
            <a:endParaRPr lang="en-US" sz="3200" dirty="0"/>
          </a:p>
        </p:txBody>
      </p:sp>
      <p:sp>
        <p:nvSpPr>
          <p:cNvPr id="9" name="TextBox 8"/>
          <p:cNvSpPr txBox="1"/>
          <p:nvPr/>
        </p:nvSpPr>
        <p:spPr>
          <a:xfrm rot="16200000">
            <a:off x="-974103" y="3125117"/>
            <a:ext cx="3249733" cy="646331"/>
          </a:xfrm>
          <a:prstGeom prst="rect">
            <a:avLst/>
          </a:prstGeom>
          <a:noFill/>
        </p:spPr>
        <p:txBody>
          <a:bodyPr wrap="none" rtlCol="0">
            <a:spAutoFit/>
          </a:bodyPr>
          <a:lstStyle/>
          <a:p>
            <a:r>
              <a:rPr lang="en-US" sz="3600" dirty="0" smtClean="0"/>
              <a:t>100 nanometers</a:t>
            </a:r>
            <a:endParaRPr lang="en-US" sz="36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DIMM Module</a:t>
            </a:r>
            <a:endParaRPr lang="en-US" dirty="0"/>
          </a:p>
        </p:txBody>
      </p:sp>
      <p:sp>
        <p:nvSpPr>
          <p:cNvPr id="3" name="Content Placeholder 2"/>
          <p:cNvSpPr>
            <a:spLocks noGrp="1"/>
          </p:cNvSpPr>
          <p:nvPr>
            <p:ph idx="1"/>
          </p:nvPr>
        </p:nvSpPr>
        <p:spPr/>
        <p:txBody>
          <a:bodyPr>
            <a:normAutofit lnSpcReduction="10000"/>
          </a:bodyPr>
          <a:lstStyle/>
          <a:p>
            <a:r>
              <a:rPr lang="en-US" dirty="0" smtClean="0"/>
              <a:t>DDR = Double Data Rate</a:t>
            </a:r>
          </a:p>
          <a:p>
            <a:pPr lvl="1"/>
            <a:r>
              <a:rPr lang="en-US" dirty="0" smtClean="0"/>
              <a:t>Transfers bits on Falling AND Rising Clock Edge</a:t>
            </a:r>
          </a:p>
          <a:p>
            <a:r>
              <a:rPr lang="en-US" dirty="0" smtClean="0"/>
              <a:t>Has Single Error Correcting, Double Error Detecting Redundancy (SEC/DED)</a:t>
            </a:r>
          </a:p>
          <a:p>
            <a:pPr lvl="1"/>
            <a:r>
              <a:rPr lang="en-US" dirty="0" smtClean="0"/>
              <a:t>72 bits to store 64 bits of data</a:t>
            </a:r>
          </a:p>
          <a:p>
            <a:pPr lvl="1"/>
            <a:r>
              <a:rPr lang="en-US" dirty="0" smtClean="0"/>
              <a:t>Uses “Chip kill” organization so that if single DRAM chip fails can still detect failure</a:t>
            </a:r>
          </a:p>
          <a:p>
            <a:r>
              <a:rPr lang="en-US" dirty="0" smtClean="0"/>
              <a:t>Average server has 22,000 correctable errors and 1 uncorrectable error per year </a:t>
            </a:r>
            <a:endParaRPr lang="en-US" dirty="0"/>
          </a:p>
        </p:txBody>
      </p:sp>
      <p:sp>
        <p:nvSpPr>
          <p:cNvPr id="4" name="Date Placeholder 3"/>
          <p:cNvSpPr>
            <a:spLocks noGrp="1"/>
          </p:cNvSpPr>
          <p:nvPr>
            <p:ph type="dt" sz="half" idx="10"/>
          </p:nvPr>
        </p:nvSpPr>
        <p:spPr/>
        <p:txBody>
          <a:bodyPr/>
          <a:lstStyle/>
          <a:p>
            <a:fld id="{3CFDD820-980D-6044-AE9B-F0BA842C1936}" type="datetime1">
              <a:rPr lang="en-US" smtClean="0"/>
              <a:pPr/>
              <a:t>12/8/13</a:t>
            </a:fld>
            <a:endParaRPr lang="en-US"/>
          </a:p>
        </p:txBody>
      </p:sp>
      <p:sp>
        <p:nvSpPr>
          <p:cNvPr id="5" name="Footer Placeholder 4"/>
          <p:cNvSpPr>
            <a:spLocks noGrp="1"/>
          </p:cNvSpPr>
          <p:nvPr>
            <p:ph type="ftr" sz="quarter" idx="11"/>
          </p:nvPr>
        </p:nvSpPr>
        <p:spPr/>
        <p:txBody>
          <a:bodyPr/>
          <a:lstStyle/>
          <a:p>
            <a:r>
              <a:rPr lang="en-US" dirty="0" smtClean="0"/>
              <a:t>Fall 2013 -- Lecture #27</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45</a:t>
            </a:fld>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DRAM Bits</a:t>
            </a:r>
            <a:endParaRPr lang="en-US" dirty="0"/>
          </a:p>
        </p:txBody>
      </p:sp>
      <p:sp>
        <p:nvSpPr>
          <p:cNvPr id="4" name="Date Placeholder 3"/>
          <p:cNvSpPr>
            <a:spLocks noGrp="1"/>
          </p:cNvSpPr>
          <p:nvPr>
            <p:ph type="dt" sz="half" idx="10"/>
          </p:nvPr>
        </p:nvSpPr>
        <p:spPr/>
        <p:txBody>
          <a:bodyPr/>
          <a:lstStyle/>
          <a:p>
            <a:fld id="{1CDFA67F-B2C9-B64C-92B4-634CA265303F}" type="datetime1">
              <a:rPr lang="en-US" smtClean="0"/>
              <a:pPr/>
              <a:t>12/8/13</a:t>
            </a:fld>
            <a:endParaRPr lang="en-US"/>
          </a:p>
        </p:txBody>
      </p:sp>
      <p:sp>
        <p:nvSpPr>
          <p:cNvPr id="5" name="Footer Placeholder 4"/>
          <p:cNvSpPr>
            <a:spLocks noGrp="1"/>
          </p:cNvSpPr>
          <p:nvPr>
            <p:ph type="ftr" sz="quarter" idx="11"/>
          </p:nvPr>
        </p:nvSpPr>
        <p:spPr/>
        <p:txBody>
          <a:bodyPr/>
          <a:lstStyle/>
          <a:p>
            <a:r>
              <a:rPr lang="en-US" dirty="0" smtClean="0"/>
              <a:t>Fall 2013 -- Lecture #27</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46</a:t>
            </a:fld>
            <a:endParaRPr lang="en-US"/>
          </a:p>
        </p:txBody>
      </p:sp>
      <p:pic>
        <p:nvPicPr>
          <p:cNvPr id="8" name="Picture 7"/>
          <p:cNvPicPr>
            <a:picLocks noChangeAspect="1"/>
          </p:cNvPicPr>
          <p:nvPr/>
        </p:nvPicPr>
        <p:blipFill>
          <a:blip r:embed="rId2"/>
          <a:stretch>
            <a:fillRect/>
          </a:stretch>
        </p:blipFill>
        <p:spPr>
          <a:xfrm>
            <a:off x="2071853" y="1363738"/>
            <a:ext cx="4978400" cy="5181600"/>
          </a:xfrm>
          <a:prstGeom prst="rect">
            <a:avLst/>
          </a:prstGeom>
        </p:spPr>
      </p:pic>
      <p:sp>
        <p:nvSpPr>
          <p:cNvPr id="9" name="TextBox 8"/>
          <p:cNvSpPr txBox="1"/>
          <p:nvPr/>
        </p:nvSpPr>
        <p:spPr>
          <a:xfrm>
            <a:off x="7064585" y="0"/>
            <a:ext cx="2079415" cy="584776"/>
          </a:xfrm>
          <a:prstGeom prst="rect">
            <a:avLst/>
          </a:prstGeom>
          <a:noFill/>
        </p:spPr>
        <p:txBody>
          <a:bodyPr wrap="none" rtlCol="0">
            <a:spAutoFit/>
          </a:bodyPr>
          <a:lstStyle/>
          <a:p>
            <a:r>
              <a:rPr lang="en-US" sz="3200" dirty="0" smtClean="0"/>
              <a:t>10</a:t>
            </a:r>
            <a:r>
              <a:rPr lang="en-US" sz="3200" baseline="30000" dirty="0" smtClean="0"/>
              <a:t>-6</a:t>
            </a:r>
            <a:r>
              <a:rPr lang="en-US" sz="3200" dirty="0" smtClean="0"/>
              <a:t> meters</a:t>
            </a:r>
            <a:endParaRPr lang="en-US" sz="3200" dirty="0"/>
          </a:p>
        </p:txBody>
      </p:sp>
      <p:sp>
        <p:nvSpPr>
          <p:cNvPr id="10" name="TextBox 9"/>
          <p:cNvSpPr txBox="1"/>
          <p:nvPr/>
        </p:nvSpPr>
        <p:spPr>
          <a:xfrm rot="16200000">
            <a:off x="-265487" y="3125117"/>
            <a:ext cx="1832503" cy="646331"/>
          </a:xfrm>
          <a:prstGeom prst="rect">
            <a:avLst/>
          </a:prstGeom>
          <a:noFill/>
        </p:spPr>
        <p:txBody>
          <a:bodyPr wrap="none" rtlCol="0">
            <a:spAutoFit/>
          </a:bodyPr>
          <a:lstStyle/>
          <a:p>
            <a:r>
              <a:rPr lang="en-US" sz="3600" dirty="0" smtClean="0"/>
              <a:t>1 micron</a:t>
            </a:r>
            <a:endParaRPr lang="en-US" sz="36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DRAM Cell in Transistors</a:t>
            </a:r>
            <a:endParaRPr lang="en-US" dirty="0"/>
          </a:p>
        </p:txBody>
      </p:sp>
      <p:sp>
        <p:nvSpPr>
          <p:cNvPr id="4" name="Date Placeholder 3"/>
          <p:cNvSpPr>
            <a:spLocks noGrp="1"/>
          </p:cNvSpPr>
          <p:nvPr>
            <p:ph type="dt" sz="half" idx="10"/>
          </p:nvPr>
        </p:nvSpPr>
        <p:spPr/>
        <p:txBody>
          <a:bodyPr/>
          <a:lstStyle/>
          <a:p>
            <a:fld id="{5CA5B7BC-1593-9E47-8723-E1E4B1CA691D}" type="datetime1">
              <a:rPr lang="en-US" smtClean="0"/>
              <a:pPr/>
              <a:t>12/8/13</a:t>
            </a:fld>
            <a:endParaRPr lang="en-US"/>
          </a:p>
        </p:txBody>
      </p:sp>
      <p:sp>
        <p:nvSpPr>
          <p:cNvPr id="5" name="Footer Placeholder 4"/>
          <p:cNvSpPr>
            <a:spLocks noGrp="1"/>
          </p:cNvSpPr>
          <p:nvPr>
            <p:ph type="ftr" sz="quarter" idx="11"/>
          </p:nvPr>
        </p:nvSpPr>
        <p:spPr/>
        <p:txBody>
          <a:bodyPr/>
          <a:lstStyle/>
          <a:p>
            <a:r>
              <a:rPr lang="en-US" dirty="0" smtClean="0"/>
              <a:t>Fall 2013 -- Lecture #27</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47</a:t>
            </a:fld>
            <a:endParaRPr lang="en-US"/>
          </a:p>
        </p:txBody>
      </p:sp>
      <p:pic>
        <p:nvPicPr>
          <p:cNvPr id="7" name="Picture 6"/>
          <p:cNvPicPr>
            <a:picLocks noChangeAspect="1"/>
          </p:cNvPicPr>
          <p:nvPr/>
        </p:nvPicPr>
        <p:blipFill>
          <a:blip r:embed="rId2"/>
          <a:stretch>
            <a:fillRect/>
          </a:stretch>
        </p:blipFill>
        <p:spPr>
          <a:xfrm>
            <a:off x="1155700" y="1794669"/>
            <a:ext cx="6832600" cy="46482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Physical Layout of DRAM Bit</a:t>
            </a:r>
            <a:endParaRPr lang="en-US" dirty="0"/>
          </a:p>
        </p:txBody>
      </p:sp>
      <p:sp>
        <p:nvSpPr>
          <p:cNvPr id="4" name="Date Placeholder 3"/>
          <p:cNvSpPr>
            <a:spLocks noGrp="1"/>
          </p:cNvSpPr>
          <p:nvPr>
            <p:ph type="dt" sz="half" idx="10"/>
          </p:nvPr>
        </p:nvSpPr>
        <p:spPr/>
        <p:txBody>
          <a:bodyPr/>
          <a:lstStyle/>
          <a:p>
            <a:fld id="{54AF0639-326D-E34A-863B-2312D2D92890}" type="datetime1">
              <a:rPr lang="en-US" smtClean="0"/>
              <a:pPr/>
              <a:t>12/8/13</a:t>
            </a:fld>
            <a:endParaRPr lang="en-US"/>
          </a:p>
        </p:txBody>
      </p:sp>
      <p:sp>
        <p:nvSpPr>
          <p:cNvPr id="5" name="Footer Placeholder 4"/>
          <p:cNvSpPr>
            <a:spLocks noGrp="1"/>
          </p:cNvSpPr>
          <p:nvPr>
            <p:ph type="ftr" sz="quarter" idx="11"/>
          </p:nvPr>
        </p:nvSpPr>
        <p:spPr/>
        <p:txBody>
          <a:bodyPr/>
          <a:lstStyle/>
          <a:p>
            <a:r>
              <a:rPr lang="en-US" dirty="0" smtClean="0"/>
              <a:t>Fall 2013 -- Lecture #27</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48</a:t>
            </a:fld>
            <a:endParaRPr lang="en-US"/>
          </a:p>
        </p:txBody>
      </p:sp>
      <p:pic>
        <p:nvPicPr>
          <p:cNvPr id="8" name="Picture 7"/>
          <p:cNvPicPr>
            <a:picLocks noChangeAspect="1"/>
          </p:cNvPicPr>
          <p:nvPr/>
        </p:nvPicPr>
        <p:blipFill>
          <a:blip r:embed="rId2"/>
          <a:stretch>
            <a:fillRect/>
          </a:stretch>
        </p:blipFill>
        <p:spPr>
          <a:xfrm>
            <a:off x="2387600" y="1524000"/>
            <a:ext cx="4368800" cy="3810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Cross Section of DRAM Bits</a:t>
            </a:r>
            <a:endParaRPr lang="en-US" dirty="0"/>
          </a:p>
        </p:txBody>
      </p:sp>
      <p:sp>
        <p:nvSpPr>
          <p:cNvPr id="3" name="Date Placeholder 2"/>
          <p:cNvSpPr>
            <a:spLocks noGrp="1"/>
          </p:cNvSpPr>
          <p:nvPr>
            <p:ph type="dt" sz="half" idx="10"/>
          </p:nvPr>
        </p:nvSpPr>
        <p:spPr/>
        <p:txBody>
          <a:bodyPr/>
          <a:lstStyle/>
          <a:p>
            <a:fld id="{665EBE73-7643-E442-89EB-55F86108D468}" type="datetime1">
              <a:rPr lang="en-US" smtClean="0"/>
              <a:pPr/>
              <a:t>12/8/13</a:t>
            </a:fld>
            <a:endParaRPr lang="en-US"/>
          </a:p>
        </p:txBody>
      </p:sp>
      <p:sp>
        <p:nvSpPr>
          <p:cNvPr id="4" name="Footer Placeholder 3"/>
          <p:cNvSpPr>
            <a:spLocks noGrp="1"/>
          </p:cNvSpPr>
          <p:nvPr>
            <p:ph type="ftr" sz="quarter" idx="11"/>
          </p:nvPr>
        </p:nvSpPr>
        <p:spPr/>
        <p:txBody>
          <a:bodyPr/>
          <a:lstStyle/>
          <a:p>
            <a:r>
              <a:rPr lang="en-US" dirty="0" smtClean="0"/>
              <a:t>Fall 2013 -- Lecture #27</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49</a:t>
            </a:fld>
            <a:endParaRPr lang="en-US"/>
          </a:p>
        </p:txBody>
      </p:sp>
      <p:pic>
        <p:nvPicPr>
          <p:cNvPr id="6" name="Picture 5"/>
          <p:cNvPicPr>
            <a:picLocks noChangeAspect="1"/>
          </p:cNvPicPr>
          <p:nvPr/>
        </p:nvPicPr>
        <p:blipFill>
          <a:blip r:embed="rId2"/>
          <a:stretch>
            <a:fillRect/>
          </a:stretch>
        </p:blipFill>
        <p:spPr>
          <a:xfrm>
            <a:off x="2262539" y="1193410"/>
            <a:ext cx="5201920" cy="5201920"/>
          </a:xfrm>
          <a:prstGeom prst="rect">
            <a:avLst/>
          </a:prstGeom>
        </p:spPr>
      </p:pic>
      <p:sp>
        <p:nvSpPr>
          <p:cNvPr id="7" name="TextBox 6"/>
          <p:cNvSpPr txBox="1"/>
          <p:nvPr/>
        </p:nvSpPr>
        <p:spPr>
          <a:xfrm>
            <a:off x="7064585" y="0"/>
            <a:ext cx="2079415" cy="584776"/>
          </a:xfrm>
          <a:prstGeom prst="rect">
            <a:avLst/>
          </a:prstGeom>
          <a:noFill/>
        </p:spPr>
        <p:txBody>
          <a:bodyPr wrap="none" rtlCol="0">
            <a:spAutoFit/>
          </a:bodyPr>
          <a:lstStyle/>
          <a:p>
            <a:r>
              <a:rPr lang="en-US" sz="3200" dirty="0" smtClean="0"/>
              <a:t>10</a:t>
            </a:r>
            <a:r>
              <a:rPr lang="en-US" sz="3200" baseline="30000" dirty="0" smtClean="0"/>
              <a:t>-7</a:t>
            </a:r>
            <a:r>
              <a:rPr lang="en-US" sz="3200" dirty="0" smtClean="0"/>
              <a:t> meters</a:t>
            </a:r>
            <a:endParaRPr lang="en-US" sz="3200" dirty="0"/>
          </a:p>
        </p:txBody>
      </p:sp>
      <p:sp>
        <p:nvSpPr>
          <p:cNvPr id="11" name="Rectangle 10"/>
          <p:cNvSpPr/>
          <p:nvPr/>
        </p:nvSpPr>
        <p:spPr>
          <a:xfrm rot="16200000">
            <a:off x="-333603" y="3323909"/>
            <a:ext cx="2909170" cy="584776"/>
          </a:xfrm>
          <a:prstGeom prst="rect">
            <a:avLst/>
          </a:prstGeom>
        </p:spPr>
        <p:txBody>
          <a:bodyPr wrap="none">
            <a:spAutoFit/>
          </a:bodyPr>
          <a:lstStyle/>
          <a:p>
            <a:r>
              <a:rPr lang="en-US" sz="3200" dirty="0" smtClean="0"/>
              <a:t>100 nanometers</a:t>
            </a:r>
            <a:endParaRPr lang="en-US" sz="32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CS61c is NOT about C Programming</a:t>
            </a:r>
            <a:endParaRPr lang="en-US" dirty="0"/>
          </a:p>
        </p:txBody>
      </p:sp>
      <p:sp>
        <p:nvSpPr>
          <p:cNvPr id="3" name="Content Placeholder 2"/>
          <p:cNvSpPr>
            <a:spLocks noGrp="1"/>
          </p:cNvSpPr>
          <p:nvPr>
            <p:ph idx="1"/>
          </p:nvPr>
        </p:nvSpPr>
        <p:spPr/>
        <p:txBody>
          <a:bodyPr>
            <a:normAutofit lnSpcReduction="10000"/>
          </a:bodyPr>
          <a:lstStyle/>
          <a:p>
            <a:r>
              <a:rPr lang="en-US" dirty="0" smtClean="0"/>
              <a:t>It’s about the hardware-software interface</a:t>
            </a:r>
          </a:p>
          <a:p>
            <a:pPr lvl="1"/>
            <a:r>
              <a:rPr lang="en-US" dirty="0" smtClean="0"/>
              <a:t>What does the programmer need to know to achieve the highest possible performance</a:t>
            </a:r>
          </a:p>
          <a:p>
            <a:r>
              <a:rPr lang="en-US" dirty="0" smtClean="0"/>
              <a:t>Languages like C are closer to the underlying hardware, unlike languages like Python! </a:t>
            </a:r>
          </a:p>
          <a:p>
            <a:pPr lvl="1"/>
            <a:r>
              <a:rPr lang="en-US" dirty="0" smtClean="0"/>
              <a:t>Allows us to talk about key hardware features in higher level terms</a:t>
            </a:r>
          </a:p>
          <a:p>
            <a:pPr lvl="1"/>
            <a:r>
              <a:rPr lang="en-US" dirty="0" smtClean="0"/>
              <a:t>Allows programmer to explicitly harness underlying hardware parallelism for high performance: “programming for performance”</a:t>
            </a:r>
            <a:endParaRPr lang="en-US" dirty="0"/>
          </a:p>
        </p:txBody>
      </p:sp>
      <p:sp>
        <p:nvSpPr>
          <p:cNvPr id="4" name="Date Placeholder 3"/>
          <p:cNvSpPr>
            <a:spLocks noGrp="1"/>
          </p:cNvSpPr>
          <p:nvPr>
            <p:ph type="dt" sz="half" idx="10"/>
          </p:nvPr>
        </p:nvSpPr>
        <p:spPr/>
        <p:txBody>
          <a:bodyPr/>
          <a:lstStyle/>
          <a:p>
            <a:fld id="{BA6B6E63-8336-5346-AB97-AC58D456DCE3}" type="datetime1">
              <a:rPr lang="en-US" smtClean="0"/>
              <a:pPr/>
              <a:t>12/8/13</a:t>
            </a:fld>
            <a:endParaRPr lang="en-US"/>
          </a:p>
        </p:txBody>
      </p:sp>
      <p:sp>
        <p:nvSpPr>
          <p:cNvPr id="5" name="Footer Placeholder 4"/>
          <p:cNvSpPr>
            <a:spLocks noGrp="1"/>
          </p:cNvSpPr>
          <p:nvPr>
            <p:ph type="ftr" sz="quarter" idx="11"/>
          </p:nvPr>
        </p:nvSpPr>
        <p:spPr/>
        <p:txBody>
          <a:bodyPr/>
          <a:lstStyle/>
          <a:p>
            <a:r>
              <a:rPr lang="sv-SE" dirty="0" smtClean="0"/>
              <a:t>Fall 2013</a:t>
            </a:r>
            <a:r>
              <a:rPr lang="en-US" dirty="0" smtClean="0"/>
              <a:t> -- Lecture #27</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5</a:t>
            </a:fld>
            <a:endParaRPr lang="en-US"/>
          </a:p>
        </p:txBody>
      </p:sp>
    </p:spTree>
    <p:extLst>
      <p:ext uri="{BB962C8B-B14F-4D97-AF65-F5344CB8AC3E}">
        <p14:creationId xmlns:p14="http://schemas.microsoft.com/office/powerpoint/2010/main" val="200884918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AMD Dependability</a:t>
            </a:r>
            <a:endParaRPr lang="en-US" dirty="0"/>
          </a:p>
        </p:txBody>
      </p:sp>
      <p:sp>
        <p:nvSpPr>
          <p:cNvPr id="7" name="Content Placeholder 6"/>
          <p:cNvSpPr>
            <a:spLocks noGrp="1"/>
          </p:cNvSpPr>
          <p:nvPr>
            <p:ph idx="1"/>
          </p:nvPr>
        </p:nvSpPr>
        <p:spPr/>
        <p:txBody>
          <a:bodyPr>
            <a:normAutofit fontScale="92500" lnSpcReduction="20000"/>
          </a:bodyPr>
          <a:lstStyle/>
          <a:p>
            <a:pPr>
              <a:buNone/>
            </a:pPr>
            <a:r>
              <a:rPr lang="en-US" dirty="0" smtClean="0"/>
              <a:t>• L1 cache data is SEC/DED protected</a:t>
            </a:r>
          </a:p>
          <a:p>
            <a:pPr>
              <a:buNone/>
            </a:pPr>
            <a:r>
              <a:rPr lang="en-US" dirty="0" smtClean="0"/>
              <a:t>• L2 cache and tags are SEC/DED protected</a:t>
            </a:r>
          </a:p>
          <a:p>
            <a:pPr>
              <a:buNone/>
            </a:pPr>
            <a:r>
              <a:rPr lang="en-US" dirty="0" smtClean="0"/>
              <a:t>• DRAM is SEC/DED protected with </a:t>
            </a:r>
            <a:r>
              <a:rPr lang="en-US" dirty="0" err="1" smtClean="0"/>
              <a:t>chipkill</a:t>
            </a:r>
            <a:endParaRPr lang="en-US" dirty="0" smtClean="0"/>
          </a:p>
          <a:p>
            <a:pPr>
              <a:buNone/>
            </a:pPr>
            <a:r>
              <a:rPr lang="en-US" dirty="0" smtClean="0"/>
              <a:t>• On-chip and off-chip ECC protected arrays include autonomous, background hardware scrubbers</a:t>
            </a:r>
          </a:p>
          <a:p>
            <a:pPr>
              <a:buNone/>
            </a:pPr>
            <a:r>
              <a:rPr lang="en-US" dirty="0" smtClean="0"/>
              <a:t>• Remaining arrays are parity protected </a:t>
            </a:r>
          </a:p>
          <a:p>
            <a:pPr>
              <a:buNone/>
            </a:pPr>
            <a:r>
              <a:rPr lang="en-US" dirty="0" smtClean="0"/>
              <a:t>	– Instruction cache, tags and </a:t>
            </a:r>
            <a:r>
              <a:rPr lang="en-US" dirty="0" err="1" smtClean="0"/>
              <a:t>TLBs</a:t>
            </a:r>
            <a:r>
              <a:rPr lang="en-US" dirty="0" smtClean="0"/>
              <a:t> </a:t>
            </a:r>
          </a:p>
          <a:p>
            <a:pPr>
              <a:buNone/>
            </a:pPr>
            <a:r>
              <a:rPr lang="en-US" dirty="0" smtClean="0"/>
              <a:t>	– Data tags and </a:t>
            </a:r>
            <a:r>
              <a:rPr lang="en-US" dirty="0" err="1" smtClean="0"/>
              <a:t>TLBs</a:t>
            </a:r>
            <a:r>
              <a:rPr lang="en-US" dirty="0" smtClean="0"/>
              <a:t> </a:t>
            </a:r>
          </a:p>
          <a:p>
            <a:pPr>
              <a:buNone/>
            </a:pPr>
            <a:r>
              <a:rPr lang="en-US" dirty="0" smtClean="0"/>
              <a:t>	– Generally read only data that can be recovered from lower levels</a:t>
            </a:r>
          </a:p>
        </p:txBody>
      </p:sp>
      <p:sp>
        <p:nvSpPr>
          <p:cNvPr id="3" name="Date Placeholder 2"/>
          <p:cNvSpPr>
            <a:spLocks noGrp="1"/>
          </p:cNvSpPr>
          <p:nvPr>
            <p:ph type="dt" sz="half" idx="10"/>
          </p:nvPr>
        </p:nvSpPr>
        <p:spPr/>
        <p:txBody>
          <a:bodyPr/>
          <a:lstStyle/>
          <a:p>
            <a:fld id="{FE38A5A3-F170-A441-8185-FA94A4F48F08}" type="datetime1">
              <a:rPr lang="en-US" smtClean="0"/>
              <a:pPr/>
              <a:t>12/8/13</a:t>
            </a:fld>
            <a:endParaRPr lang="en-US"/>
          </a:p>
        </p:txBody>
      </p:sp>
      <p:sp>
        <p:nvSpPr>
          <p:cNvPr id="4" name="Footer Placeholder 3"/>
          <p:cNvSpPr>
            <a:spLocks noGrp="1"/>
          </p:cNvSpPr>
          <p:nvPr>
            <p:ph type="ftr" sz="quarter" idx="11"/>
          </p:nvPr>
        </p:nvSpPr>
        <p:spPr/>
        <p:txBody>
          <a:bodyPr/>
          <a:lstStyle/>
          <a:p>
            <a:r>
              <a:rPr lang="en-US" dirty="0" smtClean="0"/>
              <a:t>Fall 2013 -- Lecture #27</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50</a:t>
            </a:fld>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fld id="{57134C7A-997E-4E4C-8F0C-4CE58926A78D}" type="slidenum">
              <a:rPr lang="he-IL"/>
              <a:pPr/>
              <a:t>51</a:t>
            </a:fld>
            <a:endParaRPr lang="he-IL"/>
          </a:p>
        </p:txBody>
      </p:sp>
      <p:sp>
        <p:nvSpPr>
          <p:cNvPr id="441349" name="Rectangle 5"/>
          <p:cNvSpPr>
            <a:spLocks noChangeArrowheads="1"/>
          </p:cNvSpPr>
          <p:nvPr/>
        </p:nvSpPr>
        <p:spPr bwMode="auto">
          <a:xfrm>
            <a:off x="1403350" y="2781300"/>
            <a:ext cx="6121400" cy="1943100"/>
          </a:xfrm>
          <a:prstGeom prst="rect">
            <a:avLst/>
          </a:prstGeom>
          <a:solidFill>
            <a:srgbClr val="DDDDDD">
              <a:alpha val="70000"/>
            </a:srgbClr>
          </a:solidFill>
          <a:ln w="9525">
            <a:noFill/>
            <a:miter lim="800000"/>
            <a:headEnd/>
            <a:tailEnd/>
          </a:ln>
          <a:effectLst/>
        </p:spPr>
        <p:txBody>
          <a:bodyPr wrap="none" anchor="ctr">
            <a:prstTxWarp prst="textNoShape">
              <a:avLst/>
            </a:prstTxWarp>
          </a:bodyPr>
          <a:lstStyle/>
          <a:p>
            <a:endParaRPr lang="en-US"/>
          </a:p>
        </p:txBody>
      </p:sp>
      <p:sp>
        <p:nvSpPr>
          <p:cNvPr id="441347" name="Rectangle 3"/>
          <p:cNvSpPr>
            <a:spLocks noGrp="1" noChangeArrowheads="1"/>
          </p:cNvSpPr>
          <p:nvPr>
            <p:ph type="body" idx="1"/>
          </p:nvPr>
        </p:nvSpPr>
        <p:spPr>
          <a:xfrm>
            <a:off x="468313" y="1628775"/>
            <a:ext cx="8040687" cy="5029200"/>
          </a:xfrm>
        </p:spPr>
        <p:txBody>
          <a:bodyPr/>
          <a:lstStyle/>
          <a:p>
            <a:pPr>
              <a:lnSpc>
                <a:spcPct val="90000"/>
              </a:lnSpc>
            </a:pPr>
            <a:r>
              <a:rPr lang="en-US" sz="2800" dirty="0"/>
              <a:t>The blocked version of the </a:t>
            </a:r>
            <a:r>
              <a:rPr lang="en-US" sz="2800" dirty="0" err="1"/>
              <a:t>i-j-k</a:t>
            </a:r>
            <a:r>
              <a:rPr lang="en-US" sz="2800" dirty="0"/>
              <a:t> algorithm is written simply </a:t>
            </a:r>
            <a:r>
              <a:rPr lang="en-US" sz="2800" dirty="0" smtClean="0"/>
              <a:t>as (A,B,C are </a:t>
            </a:r>
            <a:r>
              <a:rPr lang="en-US" sz="2800" dirty="0" err="1" smtClean="0"/>
              <a:t>submatricies</a:t>
            </a:r>
            <a:r>
              <a:rPr lang="en-US" sz="2800" dirty="0" smtClean="0"/>
              <a:t> of a, </a:t>
            </a:r>
            <a:r>
              <a:rPr lang="en-US" sz="2800" dirty="0" err="1" smtClean="0"/>
              <a:t>b</a:t>
            </a:r>
            <a:r>
              <a:rPr lang="en-US" sz="2800" dirty="0" smtClean="0"/>
              <a:t>, </a:t>
            </a:r>
            <a:r>
              <a:rPr lang="en-US" sz="2800" dirty="0" err="1" smtClean="0"/>
              <a:t>c</a:t>
            </a:r>
            <a:r>
              <a:rPr lang="en-US" sz="2800" dirty="0" smtClean="0"/>
              <a:t>)</a:t>
            </a:r>
            <a:br>
              <a:rPr lang="en-US" sz="2800" dirty="0" smtClean="0"/>
            </a:br>
            <a:endParaRPr lang="en-US" sz="2800" dirty="0"/>
          </a:p>
          <a:p>
            <a:pPr>
              <a:lnSpc>
                <a:spcPct val="90000"/>
              </a:lnSpc>
              <a:buFontTx/>
              <a:buNone/>
            </a:pPr>
            <a:r>
              <a:rPr lang="en-US" sz="2800" dirty="0"/>
              <a:t>		</a:t>
            </a:r>
            <a:r>
              <a:rPr lang="en-US" sz="2400" b="1" dirty="0">
                <a:latin typeface="Courier New" charset="0"/>
              </a:rPr>
              <a:t>for (</a:t>
            </a:r>
            <a:r>
              <a:rPr lang="en-US" sz="2400" b="1" dirty="0" err="1">
                <a:latin typeface="Courier New" charset="0"/>
              </a:rPr>
              <a:t>i</a:t>
            </a:r>
            <a:r>
              <a:rPr lang="en-US" sz="2400" b="1" dirty="0">
                <a:latin typeface="Courier New" charset="0"/>
              </a:rPr>
              <a:t>=0;i&lt;N/</a:t>
            </a:r>
            <a:r>
              <a:rPr lang="en-US" sz="2400" b="1" dirty="0" err="1">
                <a:latin typeface="Courier New" charset="0"/>
              </a:rPr>
              <a:t>r;i</a:t>
            </a:r>
            <a:r>
              <a:rPr lang="en-US" sz="2400" b="1" dirty="0">
                <a:latin typeface="Courier New" charset="0"/>
              </a:rPr>
              <a:t>++)</a:t>
            </a:r>
          </a:p>
          <a:p>
            <a:pPr>
              <a:lnSpc>
                <a:spcPct val="90000"/>
              </a:lnSpc>
              <a:buFontTx/>
              <a:buNone/>
            </a:pPr>
            <a:r>
              <a:rPr lang="en-US" sz="2400" b="1" dirty="0">
                <a:latin typeface="Courier New" charset="0"/>
              </a:rPr>
              <a:t>		  for (</a:t>
            </a:r>
            <a:r>
              <a:rPr lang="en-US" sz="2400" b="1" dirty="0" err="1">
                <a:latin typeface="Courier New" charset="0"/>
              </a:rPr>
              <a:t>j</a:t>
            </a:r>
            <a:r>
              <a:rPr lang="en-US" sz="2400" b="1" dirty="0">
                <a:latin typeface="Courier New" charset="0"/>
              </a:rPr>
              <a:t>=0;j&lt;N/</a:t>
            </a:r>
            <a:r>
              <a:rPr lang="en-US" sz="2400" b="1" dirty="0" err="1">
                <a:latin typeface="Courier New" charset="0"/>
              </a:rPr>
              <a:t>r;j</a:t>
            </a:r>
            <a:r>
              <a:rPr lang="en-US" sz="2400" b="1" dirty="0">
                <a:latin typeface="Courier New" charset="0"/>
              </a:rPr>
              <a:t>++)</a:t>
            </a:r>
          </a:p>
          <a:p>
            <a:pPr>
              <a:lnSpc>
                <a:spcPct val="90000"/>
              </a:lnSpc>
              <a:buFontTx/>
              <a:buNone/>
            </a:pPr>
            <a:r>
              <a:rPr lang="en-US" sz="2400" b="1" dirty="0">
                <a:latin typeface="Courier New" charset="0"/>
              </a:rPr>
              <a:t>		    for (</a:t>
            </a:r>
            <a:r>
              <a:rPr lang="en-US" sz="2400" b="1" dirty="0" err="1">
                <a:latin typeface="Courier New" charset="0"/>
              </a:rPr>
              <a:t>k</a:t>
            </a:r>
            <a:r>
              <a:rPr lang="en-US" sz="2400" b="1" dirty="0">
                <a:latin typeface="Courier New" charset="0"/>
              </a:rPr>
              <a:t>=0;k&lt;N/</a:t>
            </a:r>
            <a:r>
              <a:rPr lang="en-US" sz="2400" b="1" dirty="0" err="1">
                <a:latin typeface="Courier New" charset="0"/>
              </a:rPr>
              <a:t>r;k</a:t>
            </a:r>
            <a:r>
              <a:rPr lang="en-US" sz="2400" b="1" dirty="0">
                <a:latin typeface="Courier New" charset="0"/>
              </a:rPr>
              <a:t>++)</a:t>
            </a:r>
          </a:p>
          <a:p>
            <a:pPr>
              <a:lnSpc>
                <a:spcPct val="90000"/>
              </a:lnSpc>
              <a:buFontTx/>
              <a:buNone/>
            </a:pPr>
            <a:r>
              <a:rPr lang="en-US" sz="2400" b="1" dirty="0">
                <a:latin typeface="Courier New" charset="0"/>
              </a:rPr>
              <a:t>		      </a:t>
            </a:r>
            <a:r>
              <a:rPr lang="en-US" sz="2400" b="1" dirty="0" err="1">
                <a:latin typeface="Courier New" charset="0"/>
              </a:rPr>
              <a:t>C[i][j</a:t>
            </a:r>
            <a:r>
              <a:rPr lang="en-US" sz="2400" b="1" dirty="0">
                <a:latin typeface="Courier New" charset="0"/>
              </a:rPr>
              <a:t>] += </a:t>
            </a:r>
            <a:r>
              <a:rPr lang="en-US" sz="2400" b="1" dirty="0" err="1">
                <a:latin typeface="Courier New" charset="0"/>
              </a:rPr>
              <a:t>A[i][k</a:t>
            </a:r>
            <a:r>
              <a:rPr lang="en-US" sz="2400" b="1" dirty="0">
                <a:latin typeface="Courier New" charset="0"/>
              </a:rPr>
              <a:t>]*</a:t>
            </a:r>
            <a:r>
              <a:rPr lang="en-US" sz="2400" b="1" dirty="0" err="1">
                <a:latin typeface="Courier New" charset="0"/>
              </a:rPr>
              <a:t>B[k][j</a:t>
            </a:r>
            <a:r>
              <a:rPr lang="en-US" sz="2400" b="1" dirty="0">
                <a:latin typeface="Courier New" charset="0"/>
              </a:rPr>
              <a:t>]</a:t>
            </a:r>
            <a:br>
              <a:rPr lang="en-US" sz="2400" b="1" dirty="0">
                <a:latin typeface="Courier New" charset="0"/>
              </a:rPr>
            </a:br>
            <a:endParaRPr lang="en-US" sz="2400" b="1" dirty="0">
              <a:latin typeface="Courier New" charset="0"/>
            </a:endParaRPr>
          </a:p>
          <a:p>
            <a:pPr>
              <a:lnSpc>
                <a:spcPct val="90000"/>
              </a:lnSpc>
              <a:buFontTx/>
              <a:buNone/>
            </a:pPr>
            <a:endParaRPr lang="en-US" sz="2400" b="1" dirty="0">
              <a:latin typeface="Courier New" charset="0"/>
            </a:endParaRPr>
          </a:p>
          <a:p>
            <a:pPr lvl="1">
              <a:lnSpc>
                <a:spcPct val="90000"/>
              </a:lnSpc>
            </a:pPr>
            <a:r>
              <a:rPr lang="en-US" sz="2400" dirty="0" err="1">
                <a:solidFill>
                  <a:srgbClr val="CC0000"/>
                </a:solidFill>
              </a:rPr>
              <a:t>r</a:t>
            </a:r>
            <a:r>
              <a:rPr lang="en-US" sz="2400" dirty="0"/>
              <a:t>  = block (sub-matrix) size (Assume </a:t>
            </a:r>
            <a:r>
              <a:rPr lang="en-US" sz="2400" dirty="0" err="1"/>
              <a:t>r</a:t>
            </a:r>
            <a:r>
              <a:rPr lang="en-US" sz="2400" dirty="0"/>
              <a:t> divides N)</a:t>
            </a:r>
          </a:p>
          <a:p>
            <a:pPr lvl="1">
              <a:lnSpc>
                <a:spcPct val="90000"/>
              </a:lnSpc>
            </a:pPr>
            <a:r>
              <a:rPr lang="en-US" sz="2400" dirty="0" err="1">
                <a:solidFill>
                  <a:srgbClr val="CC0000"/>
                </a:solidFill>
              </a:rPr>
              <a:t>X[i][j</a:t>
            </a:r>
            <a:r>
              <a:rPr lang="en-US" sz="2400" dirty="0">
                <a:solidFill>
                  <a:srgbClr val="CC0000"/>
                </a:solidFill>
              </a:rPr>
              <a:t>]</a:t>
            </a:r>
            <a:r>
              <a:rPr lang="en-US" sz="2400" dirty="0"/>
              <a:t> =  a sub-matrix of X, defined by block row </a:t>
            </a:r>
            <a:r>
              <a:rPr lang="en-US" sz="2400" dirty="0" err="1"/>
              <a:t>i</a:t>
            </a:r>
            <a:r>
              <a:rPr lang="en-US" sz="2400" dirty="0"/>
              <a:t> and block column </a:t>
            </a:r>
            <a:r>
              <a:rPr lang="en-US" sz="2400" dirty="0" err="1"/>
              <a:t>j</a:t>
            </a:r>
            <a:endParaRPr lang="en-US" sz="2400" dirty="0"/>
          </a:p>
        </p:txBody>
      </p:sp>
      <p:sp>
        <p:nvSpPr>
          <p:cNvPr id="441346" name="Rectangle 2"/>
          <p:cNvSpPr>
            <a:spLocks noGrp="1" noChangeArrowheads="1"/>
          </p:cNvSpPr>
          <p:nvPr>
            <p:ph type="title"/>
          </p:nvPr>
        </p:nvSpPr>
        <p:spPr/>
        <p:txBody>
          <a:bodyPr>
            <a:normAutofit fontScale="90000"/>
          </a:bodyPr>
          <a:lstStyle/>
          <a:p>
            <a:r>
              <a:rPr lang="en-US" dirty="0" smtClean="0"/>
              <a:t>Programming Memory Hierarchy: Cache Blocked </a:t>
            </a:r>
            <a:r>
              <a:rPr lang="en-US" dirty="0"/>
              <a:t>Algorithm</a:t>
            </a:r>
          </a:p>
        </p:txBody>
      </p:sp>
      <p:sp>
        <p:nvSpPr>
          <p:cNvPr id="8" name="Date Placeholder 7"/>
          <p:cNvSpPr>
            <a:spLocks noGrp="1"/>
          </p:cNvSpPr>
          <p:nvPr>
            <p:ph type="dt" sz="half" idx="10"/>
          </p:nvPr>
        </p:nvSpPr>
        <p:spPr/>
        <p:txBody>
          <a:bodyPr/>
          <a:lstStyle/>
          <a:p>
            <a:fld id="{3DA17CD8-82C5-4F49-AC69-D0CDA51667D9}" type="datetime1">
              <a:rPr lang="en-US" smtClean="0"/>
              <a:pPr/>
              <a:t>12/8/13</a:t>
            </a:fld>
            <a:endParaRPr lang="en-US"/>
          </a:p>
        </p:txBody>
      </p:sp>
      <p:sp>
        <p:nvSpPr>
          <p:cNvPr id="9" name="Footer Placeholder 8"/>
          <p:cNvSpPr>
            <a:spLocks noGrp="1"/>
          </p:cNvSpPr>
          <p:nvPr>
            <p:ph type="ftr" sz="quarter" idx="11"/>
          </p:nvPr>
        </p:nvSpPr>
        <p:spPr/>
        <p:txBody>
          <a:bodyPr/>
          <a:lstStyle/>
          <a:p>
            <a:r>
              <a:rPr lang="en-US" dirty="0" smtClean="0"/>
              <a:t>Fall 2013 -- Lecture #12</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1143000"/>
          </a:xfrm>
        </p:spPr>
        <p:txBody>
          <a:bodyPr>
            <a:normAutofit fontScale="90000"/>
          </a:bodyPr>
          <a:lstStyle/>
          <a:p>
            <a:r>
              <a:rPr lang="en-US" dirty="0" smtClean="0"/>
              <a:t>Great Ideas in Computer Architecture</a:t>
            </a:r>
            <a:endParaRPr lang="en-US" dirty="0"/>
          </a:p>
        </p:txBody>
      </p:sp>
      <p:sp>
        <p:nvSpPr>
          <p:cNvPr id="6" name="Content Placeholder 5"/>
          <p:cNvSpPr>
            <a:spLocks noGrp="1"/>
          </p:cNvSpPr>
          <p:nvPr>
            <p:ph idx="1"/>
          </p:nvPr>
        </p:nvSpPr>
        <p:spPr/>
        <p:txBody>
          <a:bodyPr>
            <a:normAutofit fontScale="85000" lnSpcReduction="10000"/>
          </a:bodyPr>
          <a:lstStyle/>
          <a:p>
            <a:pPr marL="514350" indent="-514350">
              <a:buFont typeface="+mj-lt"/>
              <a:buAutoNum type="arabicPeriod"/>
            </a:pPr>
            <a:r>
              <a:rPr lang="en-US" i="1" dirty="0" smtClean="0"/>
              <a:t>Design for Moore’s Law</a:t>
            </a:r>
          </a:p>
          <a:p>
            <a:pPr marL="400050" lvl="1" indent="0">
              <a:buNone/>
            </a:pPr>
            <a:r>
              <a:rPr lang="en-US" i="1" dirty="0" smtClean="0"/>
              <a:t>-- Higher capacities caches and DRAM</a:t>
            </a:r>
          </a:p>
          <a:p>
            <a:pPr marL="514350" indent="-514350">
              <a:buFont typeface="+mj-lt"/>
              <a:buAutoNum type="arabicPeriod"/>
            </a:pPr>
            <a:r>
              <a:rPr lang="en-US" dirty="0" smtClean="0"/>
              <a:t>Abstraction to Simplify Design</a:t>
            </a:r>
          </a:p>
          <a:p>
            <a:pPr marL="514350" indent="-514350">
              <a:buFont typeface="+mj-lt"/>
              <a:buAutoNum type="arabicPeriod"/>
            </a:pPr>
            <a:r>
              <a:rPr lang="en-US" dirty="0" smtClean="0"/>
              <a:t>Make the Common Case Fast</a:t>
            </a:r>
          </a:p>
          <a:p>
            <a:pPr marL="514350" indent="-514350">
              <a:buFont typeface="+mj-lt"/>
              <a:buAutoNum type="arabicPeriod"/>
            </a:pPr>
            <a:r>
              <a:rPr lang="en-US" i="1" dirty="0" smtClean="0"/>
              <a:t>Dependability via Redundancy</a:t>
            </a:r>
          </a:p>
          <a:p>
            <a:pPr marL="0" indent="0">
              <a:buNone/>
            </a:pPr>
            <a:r>
              <a:rPr lang="en-US" i="1" dirty="0"/>
              <a:t>	</a:t>
            </a:r>
            <a:r>
              <a:rPr lang="en-US" i="1" dirty="0" smtClean="0"/>
              <a:t>-- Parity, SEC/DEC</a:t>
            </a:r>
          </a:p>
          <a:p>
            <a:pPr marL="0" indent="0">
              <a:buNone/>
            </a:pPr>
            <a:r>
              <a:rPr lang="en-US" i="1" dirty="0" smtClean="0"/>
              <a:t>5.	Memory Hierarchy</a:t>
            </a:r>
          </a:p>
          <a:p>
            <a:pPr marL="400050" lvl="1" indent="0">
              <a:buNone/>
            </a:pPr>
            <a:r>
              <a:rPr lang="en-US" i="1" dirty="0" smtClean="0"/>
              <a:t>-- Caches, TLBs</a:t>
            </a:r>
          </a:p>
          <a:p>
            <a:pPr marL="514350" indent="-514350">
              <a:buAutoNum type="arabicPeriod" startAt="6"/>
            </a:pPr>
            <a:r>
              <a:rPr lang="en-US" i="1" dirty="0" smtClean="0"/>
              <a:t>Performance via Parallelism/Pipelining/Prediction</a:t>
            </a:r>
          </a:p>
          <a:p>
            <a:pPr marL="0" indent="0">
              <a:buNone/>
            </a:pPr>
            <a:r>
              <a:rPr lang="en-US" i="1" dirty="0"/>
              <a:t>	</a:t>
            </a:r>
            <a:r>
              <a:rPr lang="en-US" i="1" dirty="0" smtClean="0"/>
              <a:t>-- Data-level Parallelism</a:t>
            </a:r>
          </a:p>
        </p:txBody>
      </p:sp>
      <p:sp>
        <p:nvSpPr>
          <p:cNvPr id="3" name="Date Placeholder 2"/>
          <p:cNvSpPr>
            <a:spLocks noGrp="1"/>
          </p:cNvSpPr>
          <p:nvPr>
            <p:ph type="dt" sz="half" idx="10"/>
          </p:nvPr>
        </p:nvSpPr>
        <p:spPr/>
        <p:txBody>
          <a:bodyPr/>
          <a:lstStyle/>
          <a:p>
            <a:fld id="{31687C10-DD12-2940-858A-A4218CF5E05D}" type="datetime1">
              <a:rPr lang="en-US" smtClean="0"/>
              <a:pPr/>
              <a:t>12/8/13</a:t>
            </a:fld>
            <a:endParaRPr lang="en-US"/>
          </a:p>
        </p:txBody>
      </p:sp>
      <p:sp>
        <p:nvSpPr>
          <p:cNvPr id="4" name="Footer Placeholder 3"/>
          <p:cNvSpPr>
            <a:spLocks noGrp="1"/>
          </p:cNvSpPr>
          <p:nvPr>
            <p:ph type="ftr" sz="quarter" idx="11"/>
          </p:nvPr>
        </p:nvSpPr>
        <p:spPr/>
        <p:txBody>
          <a:bodyPr/>
          <a:lstStyle/>
          <a:p>
            <a:r>
              <a:rPr lang="sv-SE" dirty="0" smtClean="0"/>
              <a:t>Fall 2013</a:t>
            </a:r>
            <a:r>
              <a:rPr lang="en-US" dirty="0" smtClean="0"/>
              <a:t> -- Lecture #27</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52</a:t>
            </a:fld>
            <a:endParaRPr lang="en-US"/>
          </a:p>
        </p:txBody>
      </p:sp>
    </p:spTree>
    <p:extLst>
      <p:ext uri="{BB962C8B-B14F-4D97-AF65-F5344CB8AC3E}">
        <p14:creationId xmlns:p14="http://schemas.microsoft.com/office/powerpoint/2010/main" val="3246636460"/>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4"/>
          <p:cNvSpPr>
            <a:spLocks noGrp="1" noChangeArrowheads="1"/>
          </p:cNvSpPr>
          <p:nvPr>
            <p:ph type="title"/>
          </p:nvPr>
        </p:nvSpPr>
        <p:spPr/>
        <p:txBody>
          <a:bodyPr/>
          <a:lstStyle/>
          <a:p>
            <a:pPr eaLnBrk="1" hangingPunct="1"/>
            <a:r>
              <a:rPr lang="en-US" dirty="0" smtClean="0"/>
              <a:t>Course Summary</a:t>
            </a:r>
          </a:p>
        </p:txBody>
      </p:sp>
      <p:sp>
        <p:nvSpPr>
          <p:cNvPr id="78" name="Content Placeholder 77"/>
          <p:cNvSpPr>
            <a:spLocks noGrp="1"/>
          </p:cNvSpPr>
          <p:nvPr>
            <p:ph idx="1"/>
          </p:nvPr>
        </p:nvSpPr>
        <p:spPr>
          <a:xfrm>
            <a:off x="457200" y="1600200"/>
            <a:ext cx="8229600" cy="5003800"/>
          </a:xfrm>
        </p:spPr>
        <p:txBody>
          <a:bodyPr rtlCol="0">
            <a:normAutofit/>
          </a:bodyPr>
          <a:lstStyle/>
          <a:p>
            <a:pPr eaLnBrk="1" fontAlgn="auto" hangingPunct="1">
              <a:spcAft>
                <a:spcPts val="0"/>
              </a:spcAft>
              <a:buFont typeface="Arial"/>
              <a:buChar char="•"/>
              <a:defRPr/>
            </a:pPr>
            <a:r>
              <a:rPr lang="en-US" dirty="0" smtClean="0">
                <a:ea typeface="+mn-ea"/>
                <a:cs typeface="+mn-cs"/>
              </a:rPr>
              <a:t>As the field changes, cs61c had to change too!</a:t>
            </a:r>
          </a:p>
          <a:p>
            <a:pPr eaLnBrk="1" fontAlgn="auto" hangingPunct="1">
              <a:spcAft>
                <a:spcPts val="0"/>
              </a:spcAft>
              <a:buFont typeface="Arial"/>
              <a:buChar char="•"/>
              <a:defRPr/>
            </a:pPr>
            <a:r>
              <a:rPr lang="en-US" dirty="0" smtClean="0">
                <a:ea typeface="+mn-ea"/>
                <a:cs typeface="+mn-cs"/>
              </a:rPr>
              <a:t>It is still about the software-hardware interface</a:t>
            </a:r>
          </a:p>
          <a:p>
            <a:pPr lvl="1" eaLnBrk="1" fontAlgn="auto" hangingPunct="1">
              <a:spcAft>
                <a:spcPts val="0"/>
              </a:spcAft>
              <a:buFont typeface="Arial"/>
              <a:buChar char="–"/>
              <a:defRPr/>
            </a:pPr>
            <a:r>
              <a:rPr lang="en-US" dirty="0" smtClean="0">
                <a:ea typeface="+mn-ea"/>
              </a:rPr>
              <a:t>Programming for performance!</a:t>
            </a:r>
          </a:p>
          <a:p>
            <a:pPr lvl="1" eaLnBrk="1" fontAlgn="auto" hangingPunct="1">
              <a:spcAft>
                <a:spcPts val="0"/>
              </a:spcAft>
              <a:buFont typeface="Arial"/>
              <a:buChar char="–"/>
              <a:defRPr/>
            </a:pPr>
            <a:r>
              <a:rPr lang="en-US" dirty="0" smtClean="0"/>
              <a:t>Parallelism: Task-, Thread-, Instruction-, and Data-</a:t>
            </a:r>
            <a:br>
              <a:rPr lang="en-US" dirty="0" smtClean="0"/>
            </a:br>
            <a:r>
              <a:rPr lang="en-US" dirty="0" smtClean="0"/>
              <a:t>MapReduce, OpenMP, C, SSE </a:t>
            </a:r>
            <a:r>
              <a:rPr lang="en-US" dirty="0" err="1" smtClean="0"/>
              <a:t>instrinsics</a:t>
            </a:r>
            <a:r>
              <a:rPr lang="en-US" dirty="0" smtClean="0"/>
              <a:t> </a:t>
            </a:r>
            <a:endParaRPr lang="en-US" dirty="0" smtClean="0">
              <a:ea typeface="+mn-ea"/>
            </a:endParaRPr>
          </a:p>
          <a:p>
            <a:pPr lvl="1" eaLnBrk="1" fontAlgn="auto" hangingPunct="1">
              <a:spcAft>
                <a:spcPts val="0"/>
              </a:spcAft>
              <a:buFont typeface="Arial"/>
              <a:buChar char="–"/>
              <a:defRPr/>
            </a:pPr>
            <a:r>
              <a:rPr lang="en-US" dirty="0" smtClean="0">
                <a:ea typeface="+mn-ea"/>
              </a:rPr>
              <a:t>Understanding the memory hierarchy and its impact on application performance</a:t>
            </a:r>
          </a:p>
          <a:p>
            <a:pPr>
              <a:defRPr/>
            </a:pPr>
            <a:r>
              <a:rPr lang="en-US" dirty="0" smtClean="0">
                <a:ea typeface="+mn-ea"/>
              </a:rPr>
              <a:t>Interviewers ask what you did this semester!</a:t>
            </a:r>
          </a:p>
          <a:p>
            <a:pPr eaLnBrk="1" fontAlgn="auto" hangingPunct="1">
              <a:spcAft>
                <a:spcPts val="0"/>
              </a:spcAft>
              <a:buFont typeface="Arial"/>
              <a:buChar char="•"/>
              <a:defRPr/>
            </a:pPr>
            <a:endParaRPr lang="en-US" dirty="0">
              <a:ea typeface="+mn-ea"/>
              <a:cs typeface="+mn-cs"/>
            </a:endParaRPr>
          </a:p>
        </p:txBody>
      </p:sp>
      <p:sp>
        <p:nvSpPr>
          <p:cNvPr id="65" name="Date Placeholder 64"/>
          <p:cNvSpPr>
            <a:spLocks noGrp="1"/>
          </p:cNvSpPr>
          <p:nvPr>
            <p:ph type="dt" sz="quarter" idx="10"/>
          </p:nvPr>
        </p:nvSpPr>
        <p:spPr/>
        <p:txBody>
          <a:bodyPr/>
          <a:lstStyle/>
          <a:p>
            <a:pPr>
              <a:defRPr/>
            </a:pPr>
            <a:fld id="{CB1A15DC-030B-F641-967D-45E4B09D7813}" type="datetime1">
              <a:rPr lang="en-US" smtClean="0"/>
              <a:pPr>
                <a:defRPr/>
              </a:pPr>
              <a:t>12/8/13</a:t>
            </a:fld>
            <a:endParaRPr lang="en-US"/>
          </a:p>
        </p:txBody>
      </p:sp>
      <p:sp>
        <p:nvSpPr>
          <p:cNvPr id="67" name="Footer Placeholder 66"/>
          <p:cNvSpPr>
            <a:spLocks noGrp="1"/>
          </p:cNvSpPr>
          <p:nvPr>
            <p:ph type="ftr" sz="quarter" idx="11"/>
          </p:nvPr>
        </p:nvSpPr>
        <p:spPr/>
        <p:txBody>
          <a:bodyPr/>
          <a:lstStyle/>
          <a:p>
            <a:pPr>
              <a:defRPr/>
            </a:pPr>
            <a:r>
              <a:rPr lang="en-US" dirty="0" smtClean="0"/>
              <a:t>Fall 2013 -- Lecture #27</a:t>
            </a:r>
            <a:endParaRPr lang="en-US" dirty="0"/>
          </a:p>
        </p:txBody>
      </p:sp>
      <p:sp>
        <p:nvSpPr>
          <p:cNvPr id="73" name="Slide Number Placeholder 72"/>
          <p:cNvSpPr>
            <a:spLocks noGrp="1"/>
          </p:cNvSpPr>
          <p:nvPr>
            <p:ph type="sldNum" sz="quarter" idx="12"/>
          </p:nvPr>
        </p:nvSpPr>
        <p:spPr/>
        <p:txBody>
          <a:bodyPr/>
          <a:lstStyle/>
          <a:p>
            <a:pPr>
              <a:defRPr/>
            </a:pPr>
            <a:fld id="{DE287EFB-7AA1-8545-91A8-10E01822DA01}" type="slidenum">
              <a:rPr lang="en-US"/>
              <a:pPr>
                <a:defRPr/>
              </a:pPr>
              <a:t>53</a:t>
            </a:fld>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smtClean="0"/>
              <a:t>The Future for Future Cal Alumni</a:t>
            </a:r>
            <a:endParaRPr lang="en-US"/>
          </a:p>
        </p:txBody>
      </p:sp>
      <p:sp>
        <p:nvSpPr>
          <p:cNvPr id="202755" name="Rectangle 3"/>
          <p:cNvSpPr>
            <a:spLocks noGrp="1" noChangeArrowheads="1"/>
          </p:cNvSpPr>
          <p:nvPr>
            <p:ph type="body" idx="1"/>
          </p:nvPr>
        </p:nvSpPr>
        <p:spPr/>
        <p:txBody>
          <a:bodyPr>
            <a:normAutofit fontScale="85000" lnSpcReduction="20000"/>
          </a:bodyPr>
          <a:lstStyle/>
          <a:p>
            <a:r>
              <a:rPr lang="en-US" dirty="0" smtClean="0"/>
              <a:t>What’s The Future?</a:t>
            </a:r>
          </a:p>
          <a:p>
            <a:r>
              <a:rPr lang="en-US" dirty="0" smtClean="0"/>
              <a:t>New Century, Many New </a:t>
            </a:r>
            <a:r>
              <a:rPr lang="en-US" dirty="0" err="1" smtClean="0"/>
              <a:t>Opportunties</a:t>
            </a:r>
            <a:r>
              <a:rPr lang="en-US" dirty="0" smtClean="0"/>
              <a:t>: Parallelism, Cloud, Statistics + CS, Bio + CS, Society (Health Care, 3rd world) + CS</a:t>
            </a:r>
          </a:p>
          <a:p>
            <a:r>
              <a:rPr lang="en-US" dirty="0" smtClean="0"/>
              <a:t>Cal heritage as future alumni</a:t>
            </a:r>
          </a:p>
          <a:p>
            <a:pPr lvl="1"/>
            <a:r>
              <a:rPr lang="en-US" dirty="0" smtClean="0"/>
              <a:t>Hard Working / Can do attitude</a:t>
            </a:r>
          </a:p>
          <a:p>
            <a:pPr lvl="1"/>
            <a:r>
              <a:rPr lang="en-US" dirty="0" smtClean="0"/>
              <a:t>Never Give Up (“Don’t fall with the ball!”)</a:t>
            </a:r>
          </a:p>
          <a:p>
            <a:pPr lvl="1"/>
            <a:r>
              <a:rPr lang="en-US" dirty="0" smtClean="0"/>
              <a:t>Smallest on field, 3 big guys charging you: you make a play! </a:t>
            </a:r>
          </a:p>
          <a:p>
            <a:r>
              <a:rPr lang="en-US" dirty="0" smtClean="0"/>
              <a:t>“The best way to predict the future is to invent it” – Alan Kay (inventor of personal computing vision)</a:t>
            </a:r>
          </a:p>
          <a:p>
            <a:r>
              <a:rPr lang="en-US" dirty="0" smtClean="0"/>
              <a:t>Future is up to you!</a:t>
            </a:r>
            <a:endParaRPr lang="en-US" dirty="0"/>
          </a:p>
        </p:txBody>
      </p:sp>
      <p:sp>
        <p:nvSpPr>
          <p:cNvPr id="4" name="Date Placeholder 3"/>
          <p:cNvSpPr>
            <a:spLocks noGrp="1"/>
          </p:cNvSpPr>
          <p:nvPr>
            <p:ph type="dt" sz="half" idx="10"/>
          </p:nvPr>
        </p:nvSpPr>
        <p:spPr/>
        <p:txBody>
          <a:bodyPr/>
          <a:lstStyle/>
          <a:p>
            <a:fld id="{AFD8EEBC-F309-364C-B62E-0D5BB3F4F747}" type="datetime1">
              <a:rPr lang="en-US" smtClean="0"/>
              <a:pPr/>
              <a:t>12/8/13</a:t>
            </a:fld>
            <a:endParaRPr lang="en-US"/>
          </a:p>
        </p:txBody>
      </p:sp>
      <p:sp>
        <p:nvSpPr>
          <p:cNvPr id="6" name="Footer Placeholder 5"/>
          <p:cNvSpPr>
            <a:spLocks noGrp="1"/>
          </p:cNvSpPr>
          <p:nvPr>
            <p:ph type="ftr" sz="quarter" idx="11"/>
          </p:nvPr>
        </p:nvSpPr>
        <p:spPr/>
        <p:txBody>
          <a:bodyPr/>
          <a:lstStyle/>
          <a:p>
            <a:r>
              <a:rPr lang="en-US" dirty="0" smtClean="0"/>
              <a:t>Fall 2013 -- Lecture #27</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54</a:t>
            </a:fld>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27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27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275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2755">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275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275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2755">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275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5"/>
          <p:cNvPicPr>
            <a:picLocks noChangeAspect="1" noChangeArrowheads="1"/>
          </p:cNvPicPr>
          <p:nvPr/>
        </p:nvPicPr>
        <p:blipFill>
          <a:blip r:embed="rId4"/>
          <a:srcRect/>
          <a:stretch>
            <a:fillRect/>
          </a:stretch>
        </p:blipFill>
        <p:spPr bwMode="auto">
          <a:xfrm>
            <a:off x="8120266" y="2214862"/>
            <a:ext cx="1023734" cy="709634"/>
          </a:xfrm>
          <a:prstGeom prst="rect">
            <a:avLst/>
          </a:prstGeom>
          <a:noFill/>
          <a:ln w="9525">
            <a:noFill/>
            <a:miter lim="800000"/>
            <a:headEnd/>
            <a:tailEnd/>
          </a:ln>
          <a:effectLst/>
        </p:spPr>
      </p:pic>
      <p:sp>
        <p:nvSpPr>
          <p:cNvPr id="26627" name="Rectangle 5"/>
          <p:cNvSpPr>
            <a:spLocks noGrp="1" noChangeArrowheads="1"/>
          </p:cNvSpPr>
          <p:nvPr>
            <p:ph type="title"/>
          </p:nvPr>
        </p:nvSpPr>
        <p:spPr>
          <a:xfrm>
            <a:off x="457200" y="37576"/>
            <a:ext cx="8229600" cy="1143000"/>
          </a:xfrm>
        </p:spPr>
        <p:txBody>
          <a:bodyPr>
            <a:normAutofit fontScale="90000"/>
          </a:bodyPr>
          <a:lstStyle/>
          <a:p>
            <a:pPr>
              <a:lnSpc>
                <a:spcPct val="85000"/>
              </a:lnSpc>
            </a:pPr>
            <a:r>
              <a:rPr lang="en-US" dirty="0" smtClean="0"/>
              <a:t>New-School Machine Structures</a:t>
            </a:r>
            <a:br>
              <a:rPr lang="en-US" dirty="0" smtClean="0"/>
            </a:br>
            <a:r>
              <a:rPr lang="en-US" dirty="0" smtClean="0"/>
              <a:t>(It’s a bit more complicated!)</a:t>
            </a:r>
            <a:endParaRPr lang="en-US" dirty="0"/>
          </a:p>
        </p:txBody>
      </p:sp>
      <p:sp>
        <p:nvSpPr>
          <p:cNvPr id="43" name="Content Placeholder 42"/>
          <p:cNvSpPr>
            <a:spLocks noGrp="1"/>
          </p:cNvSpPr>
          <p:nvPr>
            <p:ph sz="half" idx="1"/>
          </p:nvPr>
        </p:nvSpPr>
        <p:spPr>
          <a:xfrm>
            <a:off x="0" y="1387066"/>
            <a:ext cx="3421902" cy="4525963"/>
          </a:xfrm>
        </p:spPr>
        <p:txBody>
          <a:bodyPr>
            <a:noAutofit/>
          </a:bodyPr>
          <a:lstStyle/>
          <a:p>
            <a:pPr>
              <a:lnSpc>
                <a:spcPct val="90000"/>
              </a:lnSpc>
            </a:pPr>
            <a:r>
              <a:rPr lang="en-US" sz="2400" dirty="0" smtClean="0"/>
              <a:t>Parallel Requests</a:t>
            </a:r>
          </a:p>
          <a:p>
            <a:pPr lvl="1">
              <a:lnSpc>
                <a:spcPct val="90000"/>
              </a:lnSpc>
              <a:buNone/>
            </a:pPr>
            <a:r>
              <a:rPr lang="en-US" sz="1800" dirty="0" smtClean="0"/>
              <a:t>Assigned to computer</a:t>
            </a:r>
          </a:p>
          <a:p>
            <a:pPr lvl="1">
              <a:lnSpc>
                <a:spcPct val="90000"/>
              </a:lnSpc>
              <a:buNone/>
            </a:pPr>
            <a:r>
              <a:rPr lang="en-US" sz="1800" dirty="0" smtClean="0"/>
              <a:t>e.g., Search “Katz”</a:t>
            </a:r>
          </a:p>
          <a:p>
            <a:pPr>
              <a:lnSpc>
                <a:spcPct val="90000"/>
              </a:lnSpc>
            </a:pPr>
            <a:r>
              <a:rPr lang="en-US" sz="2400" dirty="0" smtClean="0"/>
              <a:t>Parallel Threads</a:t>
            </a:r>
          </a:p>
          <a:p>
            <a:pPr lvl="1">
              <a:lnSpc>
                <a:spcPct val="90000"/>
              </a:lnSpc>
              <a:buNone/>
            </a:pPr>
            <a:r>
              <a:rPr lang="en-US" sz="1800" dirty="0" smtClean="0"/>
              <a:t>Assigned to core</a:t>
            </a:r>
          </a:p>
          <a:p>
            <a:pPr lvl="1">
              <a:lnSpc>
                <a:spcPct val="90000"/>
              </a:lnSpc>
              <a:buNone/>
            </a:pPr>
            <a:r>
              <a:rPr lang="en-US" sz="1800" dirty="0" smtClean="0"/>
              <a:t>e.g., Lookup, Ads</a:t>
            </a:r>
          </a:p>
          <a:p>
            <a:pPr>
              <a:lnSpc>
                <a:spcPct val="90000"/>
              </a:lnSpc>
            </a:pPr>
            <a:r>
              <a:rPr lang="en-US" sz="2400" dirty="0" smtClean="0"/>
              <a:t>Parallel Instructions</a:t>
            </a:r>
          </a:p>
          <a:p>
            <a:pPr lvl="1">
              <a:lnSpc>
                <a:spcPct val="90000"/>
              </a:lnSpc>
              <a:buNone/>
            </a:pPr>
            <a:r>
              <a:rPr lang="en-US" sz="1800" dirty="0" smtClean="0"/>
              <a:t>&gt;1 instruction @ one time</a:t>
            </a:r>
          </a:p>
          <a:p>
            <a:pPr lvl="1">
              <a:lnSpc>
                <a:spcPct val="90000"/>
              </a:lnSpc>
              <a:buNone/>
            </a:pPr>
            <a:r>
              <a:rPr lang="en-US" sz="1800" dirty="0" smtClean="0"/>
              <a:t>e.g., 5 pipelined instructions</a:t>
            </a:r>
          </a:p>
          <a:p>
            <a:pPr>
              <a:lnSpc>
                <a:spcPct val="90000"/>
              </a:lnSpc>
            </a:pPr>
            <a:r>
              <a:rPr lang="en-US" sz="2400" dirty="0" smtClean="0"/>
              <a:t>Parallel Data</a:t>
            </a:r>
          </a:p>
          <a:p>
            <a:pPr lvl="1">
              <a:lnSpc>
                <a:spcPct val="90000"/>
              </a:lnSpc>
              <a:buNone/>
            </a:pPr>
            <a:r>
              <a:rPr lang="en-US" sz="1800" dirty="0" smtClean="0"/>
              <a:t>&gt;1 data item @ one time</a:t>
            </a:r>
          </a:p>
          <a:p>
            <a:pPr lvl="1">
              <a:lnSpc>
                <a:spcPct val="90000"/>
              </a:lnSpc>
              <a:buNone/>
            </a:pPr>
            <a:r>
              <a:rPr lang="en-US" sz="1800" dirty="0" smtClean="0"/>
              <a:t>e.g., Add of 4 pairs of words</a:t>
            </a:r>
          </a:p>
          <a:p>
            <a:pPr>
              <a:lnSpc>
                <a:spcPct val="90000"/>
              </a:lnSpc>
            </a:pPr>
            <a:r>
              <a:rPr lang="en-US" sz="2400" dirty="0" smtClean="0"/>
              <a:t>Hardware descriptions</a:t>
            </a:r>
          </a:p>
          <a:p>
            <a:pPr lvl="1">
              <a:lnSpc>
                <a:spcPct val="90000"/>
              </a:lnSpc>
              <a:buNone/>
            </a:pPr>
            <a:r>
              <a:rPr lang="en-US" sz="1800" dirty="0" smtClean="0"/>
              <a:t>All gates functioning in parallel at same time</a:t>
            </a:r>
          </a:p>
          <a:p>
            <a:pPr>
              <a:lnSpc>
                <a:spcPct val="90000"/>
              </a:lnSpc>
            </a:pPr>
            <a:r>
              <a:rPr lang="en-US" sz="2200" dirty="0" smtClean="0"/>
              <a:t>Programming Languages</a:t>
            </a:r>
            <a:endParaRPr lang="en-US" sz="1800" dirty="0" smtClean="0"/>
          </a:p>
        </p:txBody>
      </p:sp>
      <p:sp>
        <p:nvSpPr>
          <p:cNvPr id="44" name="Date Placeholder 43"/>
          <p:cNvSpPr>
            <a:spLocks noGrp="1"/>
          </p:cNvSpPr>
          <p:nvPr>
            <p:ph type="dt" sz="half" idx="10"/>
          </p:nvPr>
        </p:nvSpPr>
        <p:spPr/>
        <p:txBody>
          <a:bodyPr/>
          <a:lstStyle/>
          <a:p>
            <a:fld id="{3B5E13DC-9791-EF46-815E-45AFD21815D6}" type="datetime1">
              <a:rPr lang="en-US" smtClean="0"/>
              <a:pPr/>
              <a:t>12/8/13</a:t>
            </a:fld>
            <a:endParaRPr lang="en-US"/>
          </a:p>
        </p:txBody>
      </p:sp>
      <p:sp>
        <p:nvSpPr>
          <p:cNvPr id="46" name="Footer Placeholder 45"/>
          <p:cNvSpPr>
            <a:spLocks noGrp="1"/>
          </p:cNvSpPr>
          <p:nvPr>
            <p:ph type="ftr" sz="quarter" idx="11"/>
          </p:nvPr>
        </p:nvSpPr>
        <p:spPr/>
        <p:txBody>
          <a:bodyPr/>
          <a:lstStyle/>
          <a:p>
            <a:r>
              <a:rPr lang="en-US" dirty="0" smtClean="0"/>
              <a:t>Fall 2013 -- Lecture #1</a:t>
            </a:r>
            <a:endParaRPr lang="en-US" dirty="0"/>
          </a:p>
        </p:txBody>
      </p:sp>
      <p:sp>
        <p:nvSpPr>
          <p:cNvPr id="45" name="Slide Number Placeholder 44"/>
          <p:cNvSpPr>
            <a:spLocks noGrp="1"/>
          </p:cNvSpPr>
          <p:nvPr>
            <p:ph type="sldNum" sz="quarter" idx="12"/>
          </p:nvPr>
        </p:nvSpPr>
        <p:spPr/>
        <p:txBody>
          <a:bodyPr/>
          <a:lstStyle/>
          <a:p>
            <a:fld id="{3CC63E4C-4642-794D-A2FD-70F6B81535F5}" type="slidenum">
              <a:rPr lang="en-US" smtClean="0"/>
              <a:pPr/>
              <a:t>6</a:t>
            </a:fld>
            <a:endParaRPr lang="en-US"/>
          </a:p>
        </p:txBody>
      </p:sp>
      <p:sp>
        <p:nvSpPr>
          <p:cNvPr id="97" name="TextBox 96"/>
          <p:cNvSpPr txBox="1"/>
          <p:nvPr/>
        </p:nvSpPr>
        <p:spPr>
          <a:xfrm>
            <a:off x="8170342" y="1665638"/>
            <a:ext cx="787395" cy="544765"/>
          </a:xfrm>
          <a:prstGeom prst="rect">
            <a:avLst/>
          </a:prstGeom>
          <a:noFill/>
        </p:spPr>
        <p:txBody>
          <a:bodyPr wrap="none" rtlCol="0">
            <a:spAutoFit/>
          </a:bodyPr>
          <a:lstStyle/>
          <a:p>
            <a:pPr algn="r">
              <a:lnSpc>
                <a:spcPct val="80000"/>
              </a:lnSpc>
            </a:pPr>
            <a:r>
              <a:rPr lang="en-US" dirty="0" smtClean="0"/>
              <a:t>Smart</a:t>
            </a:r>
            <a:br>
              <a:rPr lang="en-US" dirty="0" smtClean="0"/>
            </a:br>
            <a:r>
              <a:rPr lang="en-US" dirty="0" smtClean="0"/>
              <a:t>Phone</a:t>
            </a:r>
            <a:endParaRPr lang="en-US" dirty="0"/>
          </a:p>
        </p:txBody>
      </p:sp>
      <p:sp>
        <p:nvSpPr>
          <p:cNvPr id="118" name="TextBox 117"/>
          <p:cNvSpPr txBox="1"/>
          <p:nvPr/>
        </p:nvSpPr>
        <p:spPr>
          <a:xfrm>
            <a:off x="3916478" y="1665944"/>
            <a:ext cx="1305493" cy="766364"/>
          </a:xfrm>
          <a:prstGeom prst="rect">
            <a:avLst/>
          </a:prstGeom>
          <a:noFill/>
        </p:spPr>
        <p:txBody>
          <a:bodyPr wrap="square" rtlCol="0">
            <a:spAutoFit/>
          </a:bodyPr>
          <a:lstStyle/>
          <a:p>
            <a:pPr algn="r">
              <a:lnSpc>
                <a:spcPct val="80000"/>
              </a:lnSpc>
            </a:pPr>
            <a:r>
              <a:rPr lang="en-US" dirty="0" smtClean="0"/>
              <a:t>Warehouse Scale Computer</a:t>
            </a:r>
            <a:endParaRPr lang="en-US" dirty="0"/>
          </a:p>
        </p:txBody>
      </p:sp>
      <p:cxnSp>
        <p:nvCxnSpPr>
          <p:cNvPr id="168" name="Straight Connector 167"/>
          <p:cNvCxnSpPr/>
          <p:nvPr/>
        </p:nvCxnSpPr>
        <p:spPr>
          <a:xfrm rot="5400000">
            <a:off x="736707" y="3834054"/>
            <a:ext cx="5250171" cy="1588"/>
          </a:xfrm>
          <a:prstGeom prst="line">
            <a:avLst/>
          </a:prstGeom>
          <a:ln w="152400"/>
        </p:spPr>
        <p:style>
          <a:lnRef idx="2">
            <a:schemeClr val="accent1"/>
          </a:lnRef>
          <a:fillRef idx="0">
            <a:schemeClr val="accent1"/>
          </a:fillRef>
          <a:effectRef idx="1">
            <a:schemeClr val="accent1"/>
          </a:effectRef>
          <a:fontRef idx="minor">
            <a:schemeClr val="tx1"/>
          </a:fontRef>
        </p:style>
      </p:cxnSp>
      <p:sp>
        <p:nvSpPr>
          <p:cNvPr id="169" name="TextBox 168"/>
          <p:cNvSpPr txBox="1"/>
          <p:nvPr/>
        </p:nvSpPr>
        <p:spPr>
          <a:xfrm>
            <a:off x="1869899" y="1062860"/>
            <a:ext cx="3176233" cy="461665"/>
          </a:xfrm>
          <a:prstGeom prst="rect">
            <a:avLst/>
          </a:prstGeom>
          <a:noFill/>
        </p:spPr>
        <p:txBody>
          <a:bodyPr wrap="none" rtlCol="0">
            <a:spAutoFit/>
          </a:bodyPr>
          <a:lstStyle/>
          <a:p>
            <a:r>
              <a:rPr lang="en-US" sz="2400" i="1" dirty="0" smtClean="0"/>
              <a:t>Software        Hardware</a:t>
            </a:r>
            <a:endParaRPr lang="en-US" sz="2400" i="1" dirty="0"/>
          </a:p>
        </p:txBody>
      </p:sp>
      <p:sp>
        <p:nvSpPr>
          <p:cNvPr id="171" name="TextBox 170"/>
          <p:cNvSpPr txBox="1"/>
          <p:nvPr/>
        </p:nvSpPr>
        <p:spPr>
          <a:xfrm>
            <a:off x="2559950" y="2275669"/>
            <a:ext cx="1619354" cy="1205458"/>
          </a:xfrm>
          <a:prstGeom prst="rect">
            <a:avLst/>
          </a:prstGeom>
          <a:solidFill>
            <a:schemeClr val="bg1"/>
          </a:solidFill>
        </p:spPr>
        <p:txBody>
          <a:bodyPr wrap="none" rtlCol="0">
            <a:spAutoFit/>
          </a:bodyPr>
          <a:lstStyle/>
          <a:p>
            <a:pPr algn="ctr">
              <a:lnSpc>
                <a:spcPct val="90000"/>
              </a:lnSpc>
            </a:pPr>
            <a:r>
              <a:rPr lang="en-US" sz="2000" i="1" dirty="0" smtClean="0"/>
              <a:t>Leverage</a:t>
            </a:r>
            <a:br>
              <a:rPr lang="en-US" sz="2000" i="1" dirty="0" smtClean="0"/>
            </a:br>
            <a:r>
              <a:rPr lang="en-US" sz="2000" i="1" dirty="0" smtClean="0"/>
              <a:t>Parallelism &amp;</a:t>
            </a:r>
          </a:p>
          <a:p>
            <a:pPr algn="ctr">
              <a:lnSpc>
                <a:spcPct val="90000"/>
              </a:lnSpc>
            </a:pPr>
            <a:r>
              <a:rPr lang="en-US" sz="2000" i="1" dirty="0" smtClean="0"/>
              <a:t>Achieve High</a:t>
            </a:r>
            <a:br>
              <a:rPr lang="en-US" sz="2000" i="1" dirty="0" smtClean="0"/>
            </a:br>
            <a:r>
              <a:rPr lang="en-US" sz="2000" i="1" dirty="0" smtClean="0"/>
              <a:t>Performance</a:t>
            </a:r>
            <a:endParaRPr lang="en-US" sz="2000" i="1" dirty="0"/>
          </a:p>
        </p:txBody>
      </p:sp>
      <p:grpSp>
        <p:nvGrpSpPr>
          <p:cNvPr id="2" name="Group 50"/>
          <p:cNvGrpSpPr/>
          <p:nvPr/>
        </p:nvGrpSpPr>
        <p:grpSpPr>
          <a:xfrm>
            <a:off x="5831288" y="5537200"/>
            <a:ext cx="3360062" cy="1289820"/>
            <a:chOff x="5831288" y="5537200"/>
            <a:chExt cx="3360062" cy="1289820"/>
          </a:xfrm>
        </p:grpSpPr>
        <p:sp>
          <p:nvSpPr>
            <p:cNvPr id="166" name="TextBox 165"/>
            <p:cNvSpPr txBox="1"/>
            <p:nvPr/>
          </p:nvSpPr>
          <p:spPr>
            <a:xfrm>
              <a:off x="7942290" y="5985754"/>
              <a:ext cx="1249060" cy="369332"/>
            </a:xfrm>
            <a:prstGeom prst="rect">
              <a:avLst/>
            </a:prstGeom>
            <a:noFill/>
          </p:spPr>
          <p:txBody>
            <a:bodyPr wrap="none" rtlCol="0">
              <a:spAutoFit/>
            </a:bodyPr>
            <a:lstStyle/>
            <a:p>
              <a:r>
                <a:rPr lang="en-US" dirty="0" smtClean="0"/>
                <a:t>Logic Gates</a:t>
              </a:r>
              <a:endParaRPr lang="en-US" dirty="0"/>
            </a:p>
          </p:txBody>
        </p:sp>
        <p:cxnSp>
          <p:nvCxnSpPr>
            <p:cNvPr id="172" name="Straight Connector 171"/>
            <p:cNvCxnSpPr>
              <a:stCxn id="104" idx="2"/>
              <a:endCxn id="177" idx="3"/>
            </p:cNvCxnSpPr>
            <p:nvPr/>
          </p:nvCxnSpPr>
          <p:spPr>
            <a:xfrm flipH="1">
              <a:off x="7920438" y="5537200"/>
              <a:ext cx="54947" cy="581173"/>
            </a:xfrm>
            <a:prstGeom prst="line">
              <a:avLst/>
            </a:prstGeom>
            <a:ln w="25400" cap="flat" cmpd="sng" algn="ctr">
              <a:solidFill>
                <a:schemeClr val="accent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4" name="Straight Connector 173"/>
            <p:cNvCxnSpPr>
              <a:stCxn id="104" idx="1"/>
              <a:endCxn id="177" idx="0"/>
            </p:cNvCxnSpPr>
            <p:nvPr/>
          </p:nvCxnSpPr>
          <p:spPr>
            <a:xfrm flipH="1">
              <a:off x="6543773" y="5537200"/>
              <a:ext cx="955786" cy="581173"/>
            </a:xfrm>
            <a:prstGeom prst="line">
              <a:avLst/>
            </a:prstGeom>
            <a:ln w="25400" cap="flat" cmpd="sng" algn="ctr">
              <a:solidFill>
                <a:schemeClr val="accent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3" name="Group 177"/>
            <p:cNvGrpSpPr/>
            <p:nvPr/>
          </p:nvGrpSpPr>
          <p:grpSpPr>
            <a:xfrm>
              <a:off x="5831288" y="6109003"/>
              <a:ext cx="2089150" cy="718017"/>
              <a:chOff x="5831288" y="6139983"/>
              <a:chExt cx="2089150" cy="718017"/>
            </a:xfrm>
          </p:grpSpPr>
          <p:graphicFrame>
            <p:nvGraphicFramePr>
              <p:cNvPr id="93186" name="Object 2"/>
              <p:cNvGraphicFramePr>
                <a:graphicFrameLocks noChangeAspect="1"/>
              </p:cNvGraphicFramePr>
              <p:nvPr/>
            </p:nvGraphicFramePr>
            <p:xfrm>
              <a:off x="6560469" y="6139983"/>
              <a:ext cx="1044389" cy="718017"/>
            </p:xfrm>
            <a:graphic>
              <a:graphicData uri="http://schemas.openxmlformats.org/presentationml/2006/ole">
                <mc:AlternateContent xmlns:mc="http://schemas.openxmlformats.org/markup-compatibility/2006">
                  <mc:Choice xmlns:v="urn:schemas-microsoft-com:vml" Requires="v">
                    <p:oleObj spid="_x0000_s158737" name="Image" r:id="rId5" imgW="3492063" imgH="2400000" progId="">
                      <p:embed/>
                    </p:oleObj>
                  </mc:Choice>
                  <mc:Fallback>
                    <p:oleObj name="Image" r:id="rId5" imgW="3492063" imgH="2400000" progId="">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0469" y="6139983"/>
                            <a:ext cx="1044389" cy="718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sp>
            <p:nvSpPr>
              <p:cNvPr id="177" name="Freeform 176"/>
              <p:cNvSpPr/>
              <p:nvPr/>
            </p:nvSpPr>
            <p:spPr>
              <a:xfrm>
                <a:off x="5831288" y="6149353"/>
                <a:ext cx="2089150" cy="708647"/>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dirty="0" smtClean="0">
                    <a:solidFill>
                      <a:srgbClr val="000000"/>
                    </a:solidFill>
                  </a:rPr>
                  <a:t>    </a:t>
                </a:r>
                <a:endParaRPr lang="en-US" dirty="0">
                  <a:solidFill>
                    <a:srgbClr val="000000"/>
                  </a:solidFill>
                </a:endParaRPr>
              </a:p>
            </p:txBody>
          </p:sp>
        </p:grpSp>
      </p:grpSp>
      <p:pic>
        <p:nvPicPr>
          <p:cNvPr id="117" name="Picture 116" descr="cern-racks.jpg"/>
          <p:cNvPicPr>
            <a:picLocks noChangeAspect="1"/>
          </p:cNvPicPr>
          <p:nvPr/>
        </p:nvPicPr>
        <p:blipFill>
          <a:blip r:embed="rId7"/>
          <a:stretch>
            <a:fillRect/>
          </a:stretch>
        </p:blipFill>
        <p:spPr>
          <a:xfrm>
            <a:off x="5173656" y="1334878"/>
            <a:ext cx="2859651" cy="1667628"/>
          </a:xfrm>
          <a:prstGeom prst="rect">
            <a:avLst/>
          </a:prstGeom>
        </p:spPr>
      </p:pic>
      <p:grpSp>
        <p:nvGrpSpPr>
          <p:cNvPr id="4" name="Group 55"/>
          <p:cNvGrpSpPr/>
          <p:nvPr/>
        </p:nvGrpSpPr>
        <p:grpSpPr>
          <a:xfrm>
            <a:off x="3442017" y="2980266"/>
            <a:ext cx="5143176" cy="1625601"/>
            <a:chOff x="3442017" y="2980266"/>
            <a:chExt cx="5143176" cy="1625601"/>
          </a:xfrm>
        </p:grpSpPr>
        <p:grpSp>
          <p:nvGrpSpPr>
            <p:cNvPr id="5" name="Group 53"/>
            <p:cNvGrpSpPr/>
            <p:nvPr/>
          </p:nvGrpSpPr>
          <p:grpSpPr>
            <a:xfrm>
              <a:off x="3442017" y="2980266"/>
              <a:ext cx="5143176" cy="1625601"/>
              <a:chOff x="3442017" y="2980266"/>
              <a:chExt cx="5143176" cy="1625601"/>
            </a:xfrm>
          </p:grpSpPr>
          <p:pic>
            <p:nvPicPr>
              <p:cNvPr id="48" name="Picture 5"/>
              <p:cNvPicPr>
                <a:picLocks noChangeAspect="1"/>
              </p:cNvPicPr>
              <p:nvPr/>
            </p:nvPicPr>
            <p:blipFill>
              <a:blip r:embed="rId8"/>
              <a:srcRect/>
              <a:stretch>
                <a:fillRect/>
              </a:stretch>
            </p:blipFill>
            <p:spPr bwMode="auto">
              <a:xfrm>
                <a:off x="3442017" y="3451864"/>
                <a:ext cx="1792390" cy="856882"/>
              </a:xfrm>
              <a:prstGeom prst="rect">
                <a:avLst/>
              </a:prstGeom>
              <a:noFill/>
              <a:ln w="9525">
                <a:noFill/>
                <a:miter lim="800000"/>
                <a:headEnd/>
                <a:tailEnd/>
              </a:ln>
            </p:spPr>
          </p:pic>
          <p:cxnSp>
            <p:nvCxnSpPr>
              <p:cNvPr id="135" name="Straight Connector 134"/>
              <p:cNvCxnSpPr>
                <a:endCxn id="98" idx="1"/>
              </p:cNvCxnSpPr>
              <p:nvPr/>
            </p:nvCxnSpPr>
            <p:spPr>
              <a:xfrm rot="10800000" flipV="1">
                <a:off x="5432954" y="2980266"/>
                <a:ext cx="1729843" cy="389478"/>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37" name="Straight Connector 136"/>
              <p:cNvCxnSpPr>
                <a:endCxn id="98" idx="0"/>
              </p:cNvCxnSpPr>
              <p:nvPr/>
            </p:nvCxnSpPr>
            <p:spPr>
              <a:xfrm>
                <a:off x="7501460" y="2980267"/>
                <a:ext cx="1083733" cy="389477"/>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grpSp>
            <p:nvGrpSpPr>
              <p:cNvPr id="6" name="Group 144"/>
              <p:cNvGrpSpPr/>
              <p:nvPr/>
            </p:nvGrpSpPr>
            <p:grpSpPr>
              <a:xfrm>
                <a:off x="3894659" y="3369744"/>
                <a:ext cx="4690534" cy="1236123"/>
                <a:chOff x="3539066" y="3369744"/>
                <a:chExt cx="4690534" cy="1236123"/>
              </a:xfrm>
            </p:grpSpPr>
            <p:sp>
              <p:nvSpPr>
                <p:cNvPr id="98" name="Freeform 97"/>
                <p:cNvSpPr/>
                <p:nvPr/>
              </p:nvSpPr>
              <p:spPr>
                <a:xfrm>
                  <a:off x="3539066" y="3369744"/>
                  <a:ext cx="4690534" cy="1236123"/>
                </a:xfrm>
                <a:custGeom>
                  <a:avLst/>
                  <a:gdLst>
                    <a:gd name="connsiteX0" fmla="*/ 3149600 w 3149600"/>
                    <a:gd name="connsiteY0" fmla="*/ 0 h 948267"/>
                    <a:gd name="connsiteX1" fmla="*/ 1032934 w 3149600"/>
                    <a:gd name="connsiteY1" fmla="*/ 0 h 948267"/>
                    <a:gd name="connsiteX2" fmla="*/ 0 w 3149600"/>
                    <a:gd name="connsiteY2" fmla="*/ 948267 h 948267"/>
                    <a:gd name="connsiteX3" fmla="*/ 2252134 w 3149600"/>
                    <a:gd name="connsiteY3" fmla="*/ 948267 h 948267"/>
                    <a:gd name="connsiteX4" fmla="*/ 3149600 w 3149600"/>
                    <a:gd name="connsiteY4" fmla="*/ 0 h 948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9600" h="948267">
                      <a:moveTo>
                        <a:pt x="3149600" y="0"/>
                      </a:moveTo>
                      <a:lnTo>
                        <a:pt x="1032934" y="0"/>
                      </a:lnTo>
                      <a:lnTo>
                        <a:pt x="0" y="948267"/>
                      </a:lnTo>
                      <a:lnTo>
                        <a:pt x="2252134" y="948267"/>
                      </a:lnTo>
                      <a:lnTo>
                        <a:pt x="3149600" y="0"/>
                      </a:lnTo>
                      <a:close/>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Freeform 131"/>
                <p:cNvSpPr/>
                <p:nvPr/>
              </p:nvSpPr>
              <p:spPr>
                <a:xfrm>
                  <a:off x="4758265" y="3454411"/>
                  <a:ext cx="1185333" cy="314727"/>
                </a:xfrm>
                <a:custGeom>
                  <a:avLst/>
                  <a:gdLst>
                    <a:gd name="connsiteX0" fmla="*/ 3149600 w 3149600"/>
                    <a:gd name="connsiteY0" fmla="*/ 0 h 948267"/>
                    <a:gd name="connsiteX1" fmla="*/ 1032934 w 3149600"/>
                    <a:gd name="connsiteY1" fmla="*/ 0 h 948267"/>
                    <a:gd name="connsiteX2" fmla="*/ 0 w 3149600"/>
                    <a:gd name="connsiteY2" fmla="*/ 948267 h 948267"/>
                    <a:gd name="connsiteX3" fmla="*/ 2252134 w 3149600"/>
                    <a:gd name="connsiteY3" fmla="*/ 948267 h 948267"/>
                    <a:gd name="connsiteX4" fmla="*/ 3149600 w 3149600"/>
                    <a:gd name="connsiteY4" fmla="*/ 0 h 948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9600" h="948267">
                      <a:moveTo>
                        <a:pt x="3149600" y="0"/>
                      </a:moveTo>
                      <a:lnTo>
                        <a:pt x="1032934" y="0"/>
                      </a:lnTo>
                      <a:lnTo>
                        <a:pt x="0" y="948267"/>
                      </a:lnTo>
                      <a:lnTo>
                        <a:pt x="2252134" y="948267"/>
                      </a:lnTo>
                      <a:lnTo>
                        <a:pt x="31496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Core</a:t>
                  </a:r>
                  <a:endParaRPr lang="en-US" dirty="0">
                    <a:solidFill>
                      <a:schemeClr val="tx1"/>
                    </a:solidFill>
                  </a:endParaRPr>
                </a:p>
              </p:txBody>
            </p:sp>
            <p:sp>
              <p:nvSpPr>
                <p:cNvPr id="133" name="Freeform 132"/>
                <p:cNvSpPr/>
                <p:nvPr/>
              </p:nvSpPr>
              <p:spPr>
                <a:xfrm>
                  <a:off x="6790242" y="3454411"/>
                  <a:ext cx="1185333" cy="314727"/>
                </a:xfrm>
                <a:custGeom>
                  <a:avLst/>
                  <a:gdLst>
                    <a:gd name="connsiteX0" fmla="*/ 3149600 w 3149600"/>
                    <a:gd name="connsiteY0" fmla="*/ 0 h 948267"/>
                    <a:gd name="connsiteX1" fmla="*/ 1032934 w 3149600"/>
                    <a:gd name="connsiteY1" fmla="*/ 0 h 948267"/>
                    <a:gd name="connsiteX2" fmla="*/ 0 w 3149600"/>
                    <a:gd name="connsiteY2" fmla="*/ 948267 h 948267"/>
                    <a:gd name="connsiteX3" fmla="*/ 2252134 w 3149600"/>
                    <a:gd name="connsiteY3" fmla="*/ 948267 h 948267"/>
                    <a:gd name="connsiteX4" fmla="*/ 3149600 w 3149600"/>
                    <a:gd name="connsiteY4" fmla="*/ 0 h 948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9600" h="948267">
                      <a:moveTo>
                        <a:pt x="3149600" y="0"/>
                      </a:moveTo>
                      <a:lnTo>
                        <a:pt x="1032934" y="0"/>
                      </a:lnTo>
                      <a:lnTo>
                        <a:pt x="0" y="948267"/>
                      </a:lnTo>
                      <a:lnTo>
                        <a:pt x="2252134" y="948267"/>
                      </a:lnTo>
                      <a:lnTo>
                        <a:pt x="31496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Core</a:t>
                  </a:r>
                  <a:endParaRPr lang="en-US" dirty="0">
                    <a:solidFill>
                      <a:schemeClr val="tx1"/>
                    </a:solidFill>
                  </a:endParaRPr>
                </a:p>
              </p:txBody>
            </p:sp>
            <p:sp>
              <p:nvSpPr>
                <p:cNvPr id="138" name="Rectangle 137"/>
                <p:cNvSpPr/>
                <p:nvPr/>
              </p:nvSpPr>
              <p:spPr>
                <a:xfrm>
                  <a:off x="6242320" y="3413668"/>
                  <a:ext cx="344039" cy="369332"/>
                </a:xfrm>
                <a:prstGeom prst="rect">
                  <a:avLst/>
                </a:prstGeom>
              </p:spPr>
              <p:txBody>
                <a:bodyPr wrap="none">
                  <a:spAutoFit/>
                </a:bodyPr>
                <a:lstStyle/>
                <a:p>
                  <a:r>
                    <a:rPr lang="en-US" dirty="0" smtClean="0"/>
                    <a:t>…</a:t>
                  </a:r>
                  <a:endParaRPr lang="en-US" dirty="0"/>
                </a:p>
              </p:txBody>
            </p:sp>
            <p:sp>
              <p:nvSpPr>
                <p:cNvPr id="140" name="Freeform 139"/>
                <p:cNvSpPr/>
                <p:nvPr/>
              </p:nvSpPr>
              <p:spPr>
                <a:xfrm>
                  <a:off x="4284134" y="3810000"/>
                  <a:ext cx="3302000" cy="355600"/>
                </a:xfrm>
                <a:custGeom>
                  <a:avLst/>
                  <a:gdLst>
                    <a:gd name="connsiteX0" fmla="*/ 423334 w 3302000"/>
                    <a:gd name="connsiteY0" fmla="*/ 0 h 355600"/>
                    <a:gd name="connsiteX1" fmla="*/ 3302000 w 3302000"/>
                    <a:gd name="connsiteY1" fmla="*/ 0 h 355600"/>
                    <a:gd name="connsiteX2" fmla="*/ 2895600 w 3302000"/>
                    <a:gd name="connsiteY2" fmla="*/ 355600 h 355600"/>
                    <a:gd name="connsiteX3" fmla="*/ 0 w 3302000"/>
                    <a:gd name="connsiteY3" fmla="*/ 338666 h 355600"/>
                    <a:gd name="connsiteX4" fmla="*/ 423334 w 3302000"/>
                    <a:gd name="connsiteY4" fmla="*/ 0 h 35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00" h="355600">
                      <a:moveTo>
                        <a:pt x="423334" y="0"/>
                      </a:moveTo>
                      <a:lnTo>
                        <a:pt x="3302000" y="0"/>
                      </a:lnTo>
                      <a:lnTo>
                        <a:pt x="2895600" y="355600"/>
                      </a:lnTo>
                      <a:lnTo>
                        <a:pt x="0" y="338666"/>
                      </a:lnTo>
                      <a:lnTo>
                        <a:pt x="423334"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     </a:t>
                  </a:r>
                  <a:r>
                    <a:rPr lang="en-US" smtClean="0">
                      <a:solidFill>
                        <a:srgbClr val="000000"/>
                      </a:solidFill>
                    </a:rPr>
                    <a:t>Memory               </a:t>
                  </a:r>
                  <a:endParaRPr lang="en-US" dirty="0">
                    <a:solidFill>
                      <a:srgbClr val="000000"/>
                    </a:solidFill>
                  </a:endParaRPr>
                </a:p>
              </p:txBody>
            </p:sp>
            <p:sp>
              <p:nvSpPr>
                <p:cNvPr id="144" name="Freeform 143"/>
                <p:cNvSpPr/>
                <p:nvPr/>
              </p:nvSpPr>
              <p:spPr>
                <a:xfrm>
                  <a:off x="3826935" y="4199466"/>
                  <a:ext cx="3302000" cy="355600"/>
                </a:xfrm>
                <a:custGeom>
                  <a:avLst/>
                  <a:gdLst>
                    <a:gd name="connsiteX0" fmla="*/ 423334 w 3302000"/>
                    <a:gd name="connsiteY0" fmla="*/ 0 h 355600"/>
                    <a:gd name="connsiteX1" fmla="*/ 3302000 w 3302000"/>
                    <a:gd name="connsiteY1" fmla="*/ 0 h 355600"/>
                    <a:gd name="connsiteX2" fmla="*/ 2895600 w 3302000"/>
                    <a:gd name="connsiteY2" fmla="*/ 355600 h 355600"/>
                    <a:gd name="connsiteX3" fmla="*/ 0 w 3302000"/>
                    <a:gd name="connsiteY3" fmla="*/ 338666 h 355600"/>
                    <a:gd name="connsiteX4" fmla="*/ 423334 w 3302000"/>
                    <a:gd name="connsiteY4" fmla="*/ 0 h 35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00" h="355600">
                      <a:moveTo>
                        <a:pt x="423334" y="0"/>
                      </a:moveTo>
                      <a:lnTo>
                        <a:pt x="3302000" y="0"/>
                      </a:lnTo>
                      <a:lnTo>
                        <a:pt x="2895600" y="355600"/>
                      </a:lnTo>
                      <a:lnTo>
                        <a:pt x="0" y="338666"/>
                      </a:lnTo>
                      <a:lnTo>
                        <a:pt x="423334"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Input/Output</a:t>
                  </a:r>
                  <a:endParaRPr lang="en-US" dirty="0">
                    <a:solidFill>
                      <a:srgbClr val="000000"/>
                    </a:solidFill>
                  </a:endParaRPr>
                </a:p>
              </p:txBody>
            </p:sp>
          </p:grpSp>
        </p:grpSp>
        <p:sp>
          <p:nvSpPr>
            <p:cNvPr id="55" name="TextBox 54"/>
            <p:cNvSpPr txBox="1"/>
            <p:nvPr/>
          </p:nvSpPr>
          <p:spPr>
            <a:xfrm>
              <a:off x="6760107" y="3049938"/>
              <a:ext cx="1126593" cy="323165"/>
            </a:xfrm>
            <a:prstGeom prst="rect">
              <a:avLst/>
            </a:prstGeom>
            <a:noFill/>
          </p:spPr>
          <p:txBody>
            <a:bodyPr wrap="none" rtlCol="0">
              <a:spAutoFit/>
            </a:bodyPr>
            <a:lstStyle/>
            <a:p>
              <a:pPr algn="r">
                <a:lnSpc>
                  <a:spcPct val="80000"/>
                </a:lnSpc>
              </a:pPr>
              <a:r>
                <a:rPr lang="en-US" dirty="0" smtClean="0"/>
                <a:t>Computer</a:t>
              </a:r>
            </a:p>
          </p:txBody>
        </p:sp>
      </p:grpSp>
      <p:grpSp>
        <p:nvGrpSpPr>
          <p:cNvPr id="7" name="Group 90"/>
          <p:cNvGrpSpPr/>
          <p:nvPr/>
        </p:nvGrpSpPr>
        <p:grpSpPr>
          <a:xfrm>
            <a:off x="3365862" y="3454411"/>
            <a:ext cx="5625738" cy="2622539"/>
            <a:chOff x="3365862" y="3454411"/>
            <a:chExt cx="5625738" cy="2622539"/>
          </a:xfrm>
        </p:grpSpPr>
        <p:sp>
          <p:nvSpPr>
            <p:cNvPr id="151" name="Freeform 150"/>
            <p:cNvSpPr/>
            <p:nvPr/>
          </p:nvSpPr>
          <p:spPr>
            <a:xfrm>
              <a:off x="3971023" y="5625230"/>
              <a:ext cx="3626511" cy="341684"/>
            </a:xfrm>
            <a:custGeom>
              <a:avLst/>
              <a:gdLst>
                <a:gd name="connsiteX0" fmla="*/ 423334 w 3302000"/>
                <a:gd name="connsiteY0" fmla="*/ 0 h 355600"/>
                <a:gd name="connsiteX1" fmla="*/ 3302000 w 3302000"/>
                <a:gd name="connsiteY1" fmla="*/ 0 h 355600"/>
                <a:gd name="connsiteX2" fmla="*/ 2895600 w 3302000"/>
                <a:gd name="connsiteY2" fmla="*/ 355600 h 355600"/>
                <a:gd name="connsiteX3" fmla="*/ 0 w 3302000"/>
                <a:gd name="connsiteY3" fmla="*/ 338666 h 355600"/>
                <a:gd name="connsiteX4" fmla="*/ 423334 w 3302000"/>
                <a:gd name="connsiteY4" fmla="*/ 0 h 35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00" h="355600">
                  <a:moveTo>
                    <a:pt x="423334" y="0"/>
                  </a:moveTo>
                  <a:lnTo>
                    <a:pt x="3302000" y="0"/>
                  </a:lnTo>
                  <a:lnTo>
                    <a:pt x="2895600" y="355600"/>
                  </a:lnTo>
                  <a:lnTo>
                    <a:pt x="0" y="338666"/>
                  </a:lnTo>
                  <a:lnTo>
                    <a:pt x="423334"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Cache Memory</a:t>
              </a:r>
              <a:endParaRPr lang="en-US" dirty="0">
                <a:solidFill>
                  <a:srgbClr val="000000"/>
                </a:solidFill>
              </a:endParaRPr>
            </a:p>
          </p:txBody>
        </p:sp>
        <p:grpSp>
          <p:nvGrpSpPr>
            <p:cNvPr id="8" name="Group 89"/>
            <p:cNvGrpSpPr/>
            <p:nvPr/>
          </p:nvGrpSpPr>
          <p:grpSpPr>
            <a:xfrm>
              <a:off x="3365862" y="3454411"/>
              <a:ext cx="5625738" cy="2622539"/>
              <a:chOff x="3365862" y="3454411"/>
              <a:chExt cx="5625738" cy="2622539"/>
            </a:xfrm>
          </p:grpSpPr>
          <p:grpSp>
            <p:nvGrpSpPr>
              <p:cNvPr id="9" name="Group 48"/>
              <p:cNvGrpSpPr/>
              <p:nvPr/>
            </p:nvGrpSpPr>
            <p:grpSpPr>
              <a:xfrm>
                <a:off x="3365862" y="3454411"/>
                <a:ext cx="5625738" cy="2622539"/>
                <a:chOff x="3365862" y="3454411"/>
                <a:chExt cx="5454288" cy="2850775"/>
              </a:xfrm>
            </p:grpSpPr>
            <p:sp>
              <p:nvSpPr>
                <p:cNvPr id="147" name="Freeform 146"/>
                <p:cNvSpPr/>
                <p:nvPr/>
              </p:nvSpPr>
              <p:spPr>
                <a:xfrm>
                  <a:off x="3365862" y="4775213"/>
                  <a:ext cx="5454288" cy="1529973"/>
                </a:xfrm>
                <a:custGeom>
                  <a:avLst/>
                  <a:gdLst>
                    <a:gd name="connsiteX0" fmla="*/ 3149600 w 3149600"/>
                    <a:gd name="connsiteY0" fmla="*/ 0 h 948267"/>
                    <a:gd name="connsiteX1" fmla="*/ 1032934 w 3149600"/>
                    <a:gd name="connsiteY1" fmla="*/ 0 h 948267"/>
                    <a:gd name="connsiteX2" fmla="*/ 0 w 3149600"/>
                    <a:gd name="connsiteY2" fmla="*/ 948267 h 948267"/>
                    <a:gd name="connsiteX3" fmla="*/ 2252134 w 3149600"/>
                    <a:gd name="connsiteY3" fmla="*/ 948267 h 948267"/>
                    <a:gd name="connsiteX4" fmla="*/ 3149600 w 3149600"/>
                    <a:gd name="connsiteY4" fmla="*/ 0 h 948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9600" h="948267">
                      <a:moveTo>
                        <a:pt x="3149600" y="0"/>
                      </a:moveTo>
                      <a:lnTo>
                        <a:pt x="1032934" y="0"/>
                      </a:lnTo>
                      <a:lnTo>
                        <a:pt x="0" y="948267"/>
                      </a:lnTo>
                      <a:lnTo>
                        <a:pt x="2252134" y="948267"/>
                      </a:lnTo>
                      <a:lnTo>
                        <a:pt x="3149600" y="0"/>
                      </a:lnTo>
                      <a:close/>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6" name="Straight Connector 155"/>
                <p:cNvCxnSpPr>
                  <a:stCxn id="133" idx="1"/>
                  <a:endCxn id="147" idx="1"/>
                </p:cNvCxnSpPr>
                <p:nvPr/>
              </p:nvCxnSpPr>
              <p:spPr>
                <a:xfrm flipH="1">
                  <a:off x="5154635" y="3454411"/>
                  <a:ext cx="2252893" cy="1320802"/>
                </a:xfrm>
                <a:prstGeom prst="line">
                  <a:avLst/>
                </a:prstGeom>
                <a:ln w="25400" cap="flat" cmpd="sng" algn="ctr">
                  <a:solidFill>
                    <a:schemeClr val="accent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58" name="Straight Connector 157"/>
                <p:cNvCxnSpPr>
                  <a:stCxn id="133" idx="0"/>
                  <a:endCxn id="147" idx="0"/>
                </p:cNvCxnSpPr>
                <p:nvPr/>
              </p:nvCxnSpPr>
              <p:spPr>
                <a:xfrm>
                  <a:off x="8179845" y="3454411"/>
                  <a:ext cx="640305" cy="1320802"/>
                </a:xfrm>
                <a:prstGeom prst="line">
                  <a:avLst/>
                </a:prstGeom>
                <a:ln w="25400" cap="flat" cmpd="sng" algn="ctr">
                  <a:solidFill>
                    <a:schemeClr val="accent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162" name="TextBox 161"/>
              <p:cNvSpPr txBox="1"/>
              <p:nvPr/>
            </p:nvSpPr>
            <p:spPr>
              <a:xfrm>
                <a:off x="7515253" y="4306692"/>
                <a:ext cx="641304" cy="369332"/>
              </a:xfrm>
              <a:prstGeom prst="rect">
                <a:avLst/>
              </a:prstGeom>
              <a:noFill/>
            </p:spPr>
            <p:txBody>
              <a:bodyPr wrap="square" rtlCol="0">
                <a:spAutoFit/>
              </a:bodyPr>
              <a:lstStyle/>
              <a:p>
                <a:r>
                  <a:rPr lang="en-US" dirty="0" smtClean="0"/>
                  <a:t>Core</a:t>
                </a:r>
                <a:endParaRPr lang="en-US" dirty="0"/>
              </a:p>
            </p:txBody>
          </p:sp>
          <p:sp>
            <p:nvSpPr>
              <p:cNvPr id="163" name="Freeform 162"/>
              <p:cNvSpPr/>
              <p:nvPr/>
            </p:nvSpPr>
            <p:spPr>
              <a:xfrm>
                <a:off x="4108450" y="4718050"/>
                <a:ext cx="2705100" cy="85090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dirty="0" smtClean="0">
                    <a:solidFill>
                      <a:srgbClr val="000000"/>
                    </a:solidFill>
                  </a:rPr>
                  <a:t>         Instruction </a:t>
                </a:r>
                <a:r>
                  <a:rPr lang="en-US" dirty="0" err="1" smtClean="0">
                    <a:solidFill>
                      <a:srgbClr val="000000"/>
                    </a:solidFill>
                  </a:rPr>
                  <a:t>Unit(s</a:t>
                </a:r>
                <a:r>
                  <a:rPr lang="en-US" dirty="0" smtClean="0">
                    <a:solidFill>
                      <a:srgbClr val="000000"/>
                    </a:solidFill>
                  </a:rPr>
                  <a:t>)</a:t>
                </a:r>
              </a:p>
              <a:p>
                <a:pPr algn="ctr">
                  <a:lnSpc>
                    <a:spcPct val="90000"/>
                  </a:lnSpc>
                </a:pPr>
                <a:endParaRPr lang="en-US" dirty="0" smtClean="0">
                  <a:solidFill>
                    <a:srgbClr val="000000"/>
                  </a:solidFill>
                </a:endParaRPr>
              </a:p>
              <a:p>
                <a:pPr algn="ctr">
                  <a:lnSpc>
                    <a:spcPct val="90000"/>
                  </a:lnSpc>
                </a:pPr>
                <a:endParaRPr lang="en-US" dirty="0">
                  <a:solidFill>
                    <a:srgbClr val="000000"/>
                  </a:solidFill>
                </a:endParaRPr>
              </a:p>
            </p:txBody>
          </p:sp>
          <p:sp>
            <p:nvSpPr>
              <p:cNvPr id="165" name="Freeform 164"/>
              <p:cNvSpPr/>
              <p:nvPr/>
            </p:nvSpPr>
            <p:spPr>
              <a:xfrm>
                <a:off x="6438900" y="4686300"/>
                <a:ext cx="2362199" cy="48895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dirty="0" smtClean="0">
                    <a:solidFill>
                      <a:srgbClr val="000000"/>
                    </a:solidFill>
                  </a:rPr>
                  <a:t>       Functional</a:t>
                </a:r>
              </a:p>
              <a:p>
                <a:pPr algn="ctr">
                  <a:lnSpc>
                    <a:spcPct val="90000"/>
                  </a:lnSpc>
                </a:pPr>
                <a:r>
                  <a:rPr lang="en-US" dirty="0" err="1" smtClean="0">
                    <a:solidFill>
                      <a:srgbClr val="000000"/>
                    </a:solidFill>
                  </a:rPr>
                  <a:t>Unit(s</a:t>
                </a:r>
                <a:r>
                  <a:rPr lang="en-US" dirty="0" smtClean="0">
                    <a:solidFill>
                      <a:srgbClr val="000000"/>
                    </a:solidFill>
                  </a:rPr>
                  <a:t>)</a:t>
                </a:r>
                <a:endParaRPr lang="en-US" dirty="0">
                  <a:solidFill>
                    <a:srgbClr val="000000"/>
                  </a:solidFill>
                </a:endParaRPr>
              </a:p>
            </p:txBody>
          </p:sp>
        </p:grpSp>
        <p:pic>
          <p:nvPicPr>
            <p:cNvPr id="57" name="Picture 56" descr="600px-Pipeline_5.png"/>
            <p:cNvPicPr>
              <a:picLocks noChangeAspect="1"/>
            </p:cNvPicPr>
            <p:nvPr/>
          </p:nvPicPr>
          <p:blipFill>
            <a:blip r:embed="rId9"/>
            <a:stretch>
              <a:fillRect/>
            </a:stretch>
          </p:blipFill>
          <p:spPr>
            <a:xfrm>
              <a:off x="4875262" y="4921249"/>
              <a:ext cx="908064" cy="654673"/>
            </a:xfrm>
            <a:prstGeom prst="rect">
              <a:avLst/>
            </a:prstGeom>
          </p:spPr>
        </p:pic>
        <p:grpSp>
          <p:nvGrpSpPr>
            <p:cNvPr id="10" name="Group 88"/>
            <p:cNvGrpSpPr/>
            <p:nvPr/>
          </p:nvGrpSpPr>
          <p:grpSpPr>
            <a:xfrm>
              <a:off x="6108909" y="5194300"/>
              <a:ext cx="2127517" cy="361950"/>
              <a:chOff x="6108909" y="5194300"/>
              <a:chExt cx="2127517" cy="361950"/>
            </a:xfrm>
          </p:grpSpPr>
          <p:grpSp>
            <p:nvGrpSpPr>
              <p:cNvPr id="11" name="Group 68"/>
              <p:cNvGrpSpPr/>
              <p:nvPr/>
            </p:nvGrpSpPr>
            <p:grpSpPr>
              <a:xfrm>
                <a:off x="7499559" y="5194300"/>
                <a:ext cx="736867" cy="342900"/>
                <a:chOff x="7499559" y="5194300"/>
                <a:chExt cx="736867" cy="342900"/>
              </a:xfrm>
            </p:grpSpPr>
            <p:sp>
              <p:nvSpPr>
                <p:cNvPr id="114" name="TextBox 113"/>
                <p:cNvSpPr txBox="1"/>
                <p:nvPr/>
              </p:nvSpPr>
              <p:spPr>
                <a:xfrm>
                  <a:off x="7532797" y="5196494"/>
                  <a:ext cx="703629" cy="307777"/>
                </a:xfrm>
                <a:prstGeom prst="rect">
                  <a:avLst/>
                </a:prstGeom>
                <a:noFill/>
              </p:spPr>
              <p:txBody>
                <a:bodyPr wrap="square" rtlCol="0">
                  <a:spAutoFit/>
                </a:bodyPr>
                <a:lstStyle/>
                <a:p>
                  <a:r>
                    <a:rPr lang="en-US" sz="1400" dirty="0" smtClean="0"/>
                    <a:t>A</a:t>
                  </a:r>
                  <a:r>
                    <a:rPr lang="en-US" sz="1400" baseline="-25000" dirty="0" smtClean="0"/>
                    <a:t>3</a:t>
                  </a:r>
                  <a:r>
                    <a:rPr lang="en-US" sz="1400" dirty="0" smtClean="0"/>
                    <a:t>+B</a:t>
                  </a:r>
                  <a:r>
                    <a:rPr lang="en-US" sz="1400" baseline="-25000" dirty="0" smtClean="0"/>
                    <a:t>3</a:t>
                  </a:r>
                  <a:endParaRPr lang="en-US" sz="1400" dirty="0"/>
                </a:p>
              </p:txBody>
            </p:sp>
            <p:sp>
              <p:nvSpPr>
                <p:cNvPr id="104" name="Freeform 103"/>
                <p:cNvSpPr/>
                <p:nvPr/>
              </p:nvSpPr>
              <p:spPr>
                <a:xfrm>
                  <a:off x="7499559" y="5194300"/>
                  <a:ext cx="666541" cy="34290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dirty="0">
                    <a:solidFill>
                      <a:srgbClr val="000000"/>
                    </a:solidFill>
                  </a:endParaRPr>
                </a:p>
              </p:txBody>
            </p:sp>
          </p:grpSp>
          <p:grpSp>
            <p:nvGrpSpPr>
              <p:cNvPr id="12" name="Group 79"/>
              <p:cNvGrpSpPr/>
              <p:nvPr/>
            </p:nvGrpSpPr>
            <p:grpSpPr>
              <a:xfrm>
                <a:off x="7036009" y="5200650"/>
                <a:ext cx="736867" cy="342900"/>
                <a:chOff x="7499559" y="5194300"/>
                <a:chExt cx="736867" cy="342900"/>
              </a:xfrm>
            </p:grpSpPr>
            <p:sp>
              <p:nvSpPr>
                <p:cNvPr id="81" name="TextBox 80"/>
                <p:cNvSpPr txBox="1"/>
                <p:nvPr/>
              </p:nvSpPr>
              <p:spPr>
                <a:xfrm>
                  <a:off x="7532797" y="5196494"/>
                  <a:ext cx="703629" cy="307777"/>
                </a:xfrm>
                <a:prstGeom prst="rect">
                  <a:avLst/>
                </a:prstGeom>
                <a:noFill/>
              </p:spPr>
              <p:txBody>
                <a:bodyPr wrap="square" rtlCol="0">
                  <a:spAutoFit/>
                </a:bodyPr>
                <a:lstStyle/>
                <a:p>
                  <a:r>
                    <a:rPr lang="en-US" sz="1400" dirty="0" smtClean="0"/>
                    <a:t>A</a:t>
                  </a:r>
                  <a:r>
                    <a:rPr lang="en-US" sz="1400" baseline="-25000" dirty="0" smtClean="0"/>
                    <a:t>2</a:t>
                  </a:r>
                  <a:r>
                    <a:rPr lang="en-US" sz="1400" dirty="0" smtClean="0"/>
                    <a:t>+B</a:t>
                  </a:r>
                  <a:r>
                    <a:rPr lang="en-US" sz="1400" baseline="-25000" dirty="0" smtClean="0"/>
                    <a:t>2</a:t>
                  </a:r>
                  <a:endParaRPr lang="en-US" sz="1400" dirty="0"/>
                </a:p>
              </p:txBody>
            </p:sp>
            <p:sp>
              <p:nvSpPr>
                <p:cNvPr id="82" name="Freeform 81"/>
                <p:cNvSpPr/>
                <p:nvPr/>
              </p:nvSpPr>
              <p:spPr>
                <a:xfrm>
                  <a:off x="7499559" y="5194300"/>
                  <a:ext cx="666541" cy="34290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dirty="0">
                    <a:solidFill>
                      <a:srgbClr val="000000"/>
                    </a:solidFill>
                  </a:endParaRPr>
                </a:p>
              </p:txBody>
            </p:sp>
          </p:grpSp>
          <p:grpSp>
            <p:nvGrpSpPr>
              <p:cNvPr id="13" name="Group 82"/>
              <p:cNvGrpSpPr/>
              <p:nvPr/>
            </p:nvGrpSpPr>
            <p:grpSpPr>
              <a:xfrm>
                <a:off x="6572459" y="5207000"/>
                <a:ext cx="736867" cy="342900"/>
                <a:chOff x="7499559" y="5194300"/>
                <a:chExt cx="736867" cy="342900"/>
              </a:xfrm>
            </p:grpSpPr>
            <p:sp>
              <p:nvSpPr>
                <p:cNvPr id="84" name="TextBox 83"/>
                <p:cNvSpPr txBox="1"/>
                <p:nvPr/>
              </p:nvSpPr>
              <p:spPr>
                <a:xfrm>
                  <a:off x="7532797" y="5196494"/>
                  <a:ext cx="703629" cy="307777"/>
                </a:xfrm>
                <a:prstGeom prst="rect">
                  <a:avLst/>
                </a:prstGeom>
                <a:noFill/>
              </p:spPr>
              <p:txBody>
                <a:bodyPr wrap="square" rtlCol="0">
                  <a:spAutoFit/>
                </a:bodyPr>
                <a:lstStyle/>
                <a:p>
                  <a:r>
                    <a:rPr lang="en-US" sz="1400" dirty="0" smtClean="0"/>
                    <a:t>A</a:t>
                  </a:r>
                  <a:r>
                    <a:rPr lang="en-US" sz="1400" baseline="-25000" dirty="0" smtClean="0"/>
                    <a:t>1</a:t>
                  </a:r>
                  <a:r>
                    <a:rPr lang="en-US" sz="1400" dirty="0" smtClean="0"/>
                    <a:t>+B</a:t>
                  </a:r>
                  <a:r>
                    <a:rPr lang="en-US" sz="1400" baseline="-25000" dirty="0" smtClean="0"/>
                    <a:t>1</a:t>
                  </a:r>
                  <a:endParaRPr lang="en-US" sz="1400" dirty="0"/>
                </a:p>
              </p:txBody>
            </p:sp>
            <p:sp>
              <p:nvSpPr>
                <p:cNvPr id="85" name="Freeform 84"/>
                <p:cNvSpPr/>
                <p:nvPr/>
              </p:nvSpPr>
              <p:spPr>
                <a:xfrm>
                  <a:off x="7499559" y="5194300"/>
                  <a:ext cx="666541" cy="34290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dirty="0">
                    <a:solidFill>
                      <a:srgbClr val="000000"/>
                    </a:solidFill>
                  </a:endParaRPr>
                </a:p>
              </p:txBody>
            </p:sp>
          </p:grpSp>
          <p:grpSp>
            <p:nvGrpSpPr>
              <p:cNvPr id="14" name="Group 85"/>
              <p:cNvGrpSpPr/>
              <p:nvPr/>
            </p:nvGrpSpPr>
            <p:grpSpPr>
              <a:xfrm>
                <a:off x="6108909" y="5213350"/>
                <a:ext cx="736867" cy="342900"/>
                <a:chOff x="7499559" y="5194300"/>
                <a:chExt cx="736867" cy="342900"/>
              </a:xfrm>
            </p:grpSpPr>
            <p:sp>
              <p:nvSpPr>
                <p:cNvPr id="87" name="TextBox 86"/>
                <p:cNvSpPr txBox="1"/>
                <p:nvPr/>
              </p:nvSpPr>
              <p:spPr>
                <a:xfrm>
                  <a:off x="7532797" y="5196494"/>
                  <a:ext cx="703629" cy="307777"/>
                </a:xfrm>
                <a:prstGeom prst="rect">
                  <a:avLst/>
                </a:prstGeom>
                <a:noFill/>
              </p:spPr>
              <p:txBody>
                <a:bodyPr wrap="square" rtlCol="0">
                  <a:spAutoFit/>
                </a:bodyPr>
                <a:lstStyle/>
                <a:p>
                  <a:r>
                    <a:rPr lang="en-US" sz="1400" dirty="0" smtClean="0"/>
                    <a:t>A</a:t>
                  </a:r>
                  <a:r>
                    <a:rPr lang="en-US" sz="1400" baseline="-25000" dirty="0" smtClean="0"/>
                    <a:t>0</a:t>
                  </a:r>
                  <a:r>
                    <a:rPr lang="en-US" sz="1400" dirty="0" smtClean="0"/>
                    <a:t>+B</a:t>
                  </a:r>
                  <a:r>
                    <a:rPr lang="en-US" sz="1400" baseline="-25000" dirty="0" smtClean="0"/>
                    <a:t>0</a:t>
                  </a:r>
                  <a:endParaRPr lang="en-US" sz="1400" dirty="0"/>
                </a:p>
              </p:txBody>
            </p:sp>
            <p:sp>
              <p:nvSpPr>
                <p:cNvPr id="88" name="Freeform 87"/>
                <p:cNvSpPr/>
                <p:nvPr/>
              </p:nvSpPr>
              <p:spPr>
                <a:xfrm>
                  <a:off x="7499559" y="5194300"/>
                  <a:ext cx="666541" cy="34290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dirty="0">
                    <a:solidFill>
                      <a:srgbClr val="000000"/>
                    </a:solidFill>
                  </a:endParaRPr>
                </a:p>
              </p:txBody>
            </p:sp>
          </p:grpSp>
        </p:grpSp>
      </p:grpSp>
      <p:grpSp>
        <p:nvGrpSpPr>
          <p:cNvPr id="15" name="Group 60"/>
          <p:cNvGrpSpPr/>
          <p:nvPr/>
        </p:nvGrpSpPr>
        <p:grpSpPr>
          <a:xfrm>
            <a:off x="4876800" y="2929464"/>
            <a:ext cx="1741094" cy="1659467"/>
            <a:chOff x="4284133" y="1250175"/>
            <a:chExt cx="3826933" cy="1780891"/>
          </a:xfrm>
        </p:grpSpPr>
        <p:sp>
          <p:nvSpPr>
            <p:cNvPr id="62" name="Rectangle 61"/>
            <p:cNvSpPr/>
            <p:nvPr/>
          </p:nvSpPr>
          <p:spPr>
            <a:xfrm>
              <a:off x="4284133" y="1595451"/>
              <a:ext cx="3826933" cy="1435615"/>
            </a:xfrm>
            <a:prstGeom prst="rect">
              <a:avLst/>
            </a:prstGeom>
            <a:noFill/>
            <a:ln w="254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TextBox 62"/>
            <p:cNvSpPr txBox="1"/>
            <p:nvPr/>
          </p:nvSpPr>
          <p:spPr>
            <a:xfrm>
              <a:off x="4581890" y="1250175"/>
              <a:ext cx="3202168" cy="396356"/>
            </a:xfrm>
            <a:prstGeom prst="rect">
              <a:avLst/>
            </a:prstGeom>
            <a:noFill/>
          </p:spPr>
          <p:txBody>
            <a:bodyPr wrap="square" rtlCol="0">
              <a:spAutoFit/>
            </a:bodyPr>
            <a:lstStyle/>
            <a:p>
              <a:r>
                <a:rPr lang="en-US" dirty="0" smtClean="0">
                  <a:solidFill>
                    <a:srgbClr val="FF0000"/>
                  </a:solidFill>
                </a:rPr>
                <a:t>Project 2</a:t>
              </a:r>
              <a:endParaRPr lang="en-US" dirty="0">
                <a:solidFill>
                  <a:srgbClr val="FF0000"/>
                </a:solidFill>
              </a:endParaRPr>
            </a:p>
          </p:txBody>
        </p:sp>
      </p:grpSp>
      <p:grpSp>
        <p:nvGrpSpPr>
          <p:cNvPr id="17" name="Group 59"/>
          <p:cNvGrpSpPr/>
          <p:nvPr/>
        </p:nvGrpSpPr>
        <p:grpSpPr>
          <a:xfrm>
            <a:off x="3894667" y="795867"/>
            <a:ext cx="4894319" cy="2235200"/>
            <a:chOff x="4284133" y="795867"/>
            <a:chExt cx="4504853" cy="2235200"/>
          </a:xfrm>
        </p:grpSpPr>
        <p:sp>
          <p:nvSpPr>
            <p:cNvPr id="58" name="Rectangle 57"/>
            <p:cNvSpPr/>
            <p:nvPr/>
          </p:nvSpPr>
          <p:spPr>
            <a:xfrm>
              <a:off x="4284133" y="1134533"/>
              <a:ext cx="3826934" cy="1896534"/>
            </a:xfrm>
            <a:prstGeom prst="rect">
              <a:avLst/>
            </a:prstGeom>
            <a:noFill/>
            <a:ln w="254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TextBox 58"/>
            <p:cNvSpPr txBox="1"/>
            <p:nvPr/>
          </p:nvSpPr>
          <p:spPr>
            <a:xfrm>
              <a:off x="7772399" y="795867"/>
              <a:ext cx="1016587" cy="369332"/>
            </a:xfrm>
            <a:prstGeom prst="rect">
              <a:avLst/>
            </a:prstGeom>
            <a:noFill/>
            <a:ln w="25400" cap="flat" cmpd="sng" algn="ctr">
              <a:solidFill>
                <a:srgbClr val="FF0000"/>
              </a:solidFill>
              <a:prstDash val="solid"/>
              <a:round/>
              <a:headEnd type="none" w="med" len="med"/>
              <a:tailEnd type="none" w="med" len="med"/>
            </a:ln>
          </p:spPr>
          <p:txBody>
            <a:bodyPr wrap="square" rtlCol="0">
              <a:spAutoFit/>
            </a:bodyPr>
            <a:lstStyle/>
            <a:p>
              <a:r>
                <a:rPr lang="en-US" dirty="0" smtClean="0">
                  <a:solidFill>
                    <a:srgbClr val="FF0000"/>
                  </a:solidFill>
                </a:rPr>
                <a:t>Project 1</a:t>
              </a:r>
              <a:endParaRPr lang="en-US" dirty="0">
                <a:solidFill>
                  <a:srgbClr val="FF0000"/>
                </a:solidFill>
              </a:endParaRPr>
            </a:p>
          </p:txBody>
        </p:sp>
      </p:grpSp>
      <p:grpSp>
        <p:nvGrpSpPr>
          <p:cNvPr id="19" name="Group 64"/>
          <p:cNvGrpSpPr/>
          <p:nvPr/>
        </p:nvGrpSpPr>
        <p:grpSpPr>
          <a:xfrm>
            <a:off x="5232400" y="3151501"/>
            <a:ext cx="4318586" cy="2317966"/>
            <a:chOff x="1678763" y="1325247"/>
            <a:chExt cx="9492273" cy="1681255"/>
          </a:xfrm>
        </p:grpSpPr>
        <p:sp>
          <p:nvSpPr>
            <p:cNvPr id="66" name="Rectangle 65"/>
            <p:cNvSpPr/>
            <p:nvPr/>
          </p:nvSpPr>
          <p:spPr>
            <a:xfrm>
              <a:off x="1678763" y="1325247"/>
              <a:ext cx="6469521" cy="1681255"/>
            </a:xfrm>
            <a:prstGeom prst="rect">
              <a:avLst/>
            </a:prstGeom>
            <a:noFill/>
            <a:ln w="254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TextBox 66"/>
            <p:cNvSpPr txBox="1"/>
            <p:nvPr/>
          </p:nvSpPr>
          <p:spPr>
            <a:xfrm>
              <a:off x="7968868" y="1802865"/>
              <a:ext cx="3202168" cy="267882"/>
            </a:xfrm>
            <a:prstGeom prst="rect">
              <a:avLst/>
            </a:prstGeom>
            <a:noFill/>
          </p:spPr>
          <p:txBody>
            <a:bodyPr wrap="square" rtlCol="0">
              <a:spAutoFit/>
            </a:bodyPr>
            <a:lstStyle/>
            <a:p>
              <a:r>
                <a:rPr lang="en-US" dirty="0" smtClean="0">
                  <a:solidFill>
                    <a:srgbClr val="FF0000"/>
                  </a:solidFill>
                </a:rPr>
                <a:t>Project 3</a:t>
              </a:r>
              <a:endParaRPr lang="en-US" dirty="0">
                <a:solidFill>
                  <a:srgbClr val="FF0000"/>
                </a:solidFill>
              </a:endParaRPr>
            </a:p>
          </p:txBody>
        </p:sp>
      </p:grpSp>
      <p:grpSp>
        <p:nvGrpSpPr>
          <p:cNvPr id="21" name="Group 67"/>
          <p:cNvGrpSpPr/>
          <p:nvPr/>
        </p:nvGrpSpPr>
        <p:grpSpPr>
          <a:xfrm>
            <a:off x="6062133" y="6028267"/>
            <a:ext cx="3251197" cy="829733"/>
            <a:chOff x="4284133" y="2140621"/>
            <a:chExt cx="7146148" cy="890445"/>
          </a:xfrm>
        </p:grpSpPr>
        <p:sp>
          <p:nvSpPr>
            <p:cNvPr id="70" name="Rectangle 69"/>
            <p:cNvSpPr/>
            <p:nvPr/>
          </p:nvSpPr>
          <p:spPr>
            <a:xfrm>
              <a:off x="4284133" y="2140621"/>
              <a:ext cx="3826933" cy="890445"/>
            </a:xfrm>
            <a:prstGeom prst="rect">
              <a:avLst/>
            </a:prstGeom>
            <a:noFill/>
            <a:ln w="254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TextBox 70"/>
            <p:cNvSpPr txBox="1"/>
            <p:nvPr/>
          </p:nvSpPr>
          <p:spPr>
            <a:xfrm>
              <a:off x="8228113" y="2449545"/>
              <a:ext cx="3202168" cy="396356"/>
            </a:xfrm>
            <a:prstGeom prst="rect">
              <a:avLst/>
            </a:prstGeom>
            <a:solidFill>
              <a:srgbClr val="FFFFFF"/>
            </a:solidFill>
            <a:ln w="0" cap="flat" cmpd="sng" algn="ctr">
              <a:noFill/>
              <a:prstDash val="solid"/>
              <a:round/>
              <a:headEnd type="none" w="med" len="med"/>
              <a:tailEnd type="none" w="med" len="med"/>
            </a:ln>
          </p:spPr>
          <p:txBody>
            <a:bodyPr wrap="square" rtlCol="0">
              <a:spAutoFit/>
            </a:bodyPr>
            <a:lstStyle/>
            <a:p>
              <a:r>
                <a:rPr lang="en-US" dirty="0" smtClean="0">
                  <a:solidFill>
                    <a:srgbClr val="FF0000"/>
                  </a:solidFill>
                </a:rPr>
                <a:t>Project 4</a:t>
              </a:r>
              <a:endParaRPr lang="en-US" dirty="0">
                <a:solidFill>
                  <a:srgbClr val="FF0000"/>
                </a:solidFill>
              </a:endParaRPr>
            </a:p>
          </p:txBody>
        </p:sp>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1143000"/>
          </a:xfrm>
        </p:spPr>
        <p:txBody>
          <a:bodyPr>
            <a:normAutofit fontScale="90000"/>
          </a:bodyPr>
          <a:lstStyle/>
          <a:p>
            <a:r>
              <a:rPr lang="en-US" dirty="0" smtClean="0"/>
              <a:t>Great Ideas in Computer Architecture</a:t>
            </a:r>
            <a:endParaRPr lang="en-US" dirty="0"/>
          </a:p>
        </p:txBody>
      </p:sp>
      <p:sp>
        <p:nvSpPr>
          <p:cNvPr id="6" name="Content Placeholder 5"/>
          <p:cNvSpPr>
            <a:spLocks noGrp="1"/>
          </p:cNvSpPr>
          <p:nvPr>
            <p:ph idx="1"/>
          </p:nvPr>
        </p:nvSpPr>
        <p:spPr/>
        <p:txBody>
          <a:bodyPr>
            <a:normAutofit/>
          </a:bodyPr>
          <a:lstStyle/>
          <a:p>
            <a:pPr marL="514350" indent="-514350">
              <a:buFont typeface="+mj-lt"/>
              <a:buAutoNum type="arabicPeriod"/>
            </a:pPr>
            <a:r>
              <a:rPr lang="en-US" dirty="0" smtClean="0"/>
              <a:t>Design for Moore’s Law</a:t>
            </a:r>
          </a:p>
          <a:p>
            <a:pPr marL="514350" indent="-514350">
              <a:buFont typeface="+mj-lt"/>
              <a:buAutoNum type="arabicPeriod"/>
            </a:pPr>
            <a:r>
              <a:rPr lang="en-US" dirty="0" smtClean="0"/>
              <a:t>Abstraction to Simplify Design</a:t>
            </a:r>
          </a:p>
          <a:p>
            <a:pPr marL="514350" indent="-514350">
              <a:buFont typeface="+mj-lt"/>
              <a:buAutoNum type="arabicPeriod"/>
            </a:pPr>
            <a:r>
              <a:rPr lang="en-US" dirty="0" smtClean="0"/>
              <a:t>Make the Common Case Fast</a:t>
            </a:r>
          </a:p>
          <a:p>
            <a:pPr marL="514350" indent="-514350">
              <a:buFont typeface="+mj-lt"/>
              <a:buAutoNum type="arabicPeriod"/>
            </a:pPr>
            <a:r>
              <a:rPr lang="en-US" dirty="0" smtClean="0"/>
              <a:t>Dependability via Redundancy</a:t>
            </a:r>
          </a:p>
          <a:p>
            <a:pPr marL="514350" indent="-514350">
              <a:buFont typeface="+mj-lt"/>
              <a:buAutoNum type="arabicPeriod"/>
            </a:pPr>
            <a:r>
              <a:rPr lang="en-US" dirty="0" smtClean="0"/>
              <a:t>Memory Hierarchy</a:t>
            </a:r>
          </a:p>
          <a:p>
            <a:pPr marL="514350" indent="-514350">
              <a:buFont typeface="+mj-lt"/>
              <a:buAutoNum type="arabicPeriod"/>
            </a:pPr>
            <a:r>
              <a:rPr lang="en-US" dirty="0" smtClean="0"/>
              <a:t>Performance via Parallelism/Pipelining/Prediction</a:t>
            </a:r>
          </a:p>
        </p:txBody>
      </p:sp>
      <p:sp>
        <p:nvSpPr>
          <p:cNvPr id="3" name="Date Placeholder 2"/>
          <p:cNvSpPr>
            <a:spLocks noGrp="1"/>
          </p:cNvSpPr>
          <p:nvPr>
            <p:ph type="dt" sz="half" idx="10"/>
          </p:nvPr>
        </p:nvSpPr>
        <p:spPr/>
        <p:txBody>
          <a:bodyPr/>
          <a:lstStyle/>
          <a:p>
            <a:fld id="{31687C10-DD12-2940-858A-A4218CF5E05D}" type="datetime1">
              <a:rPr lang="en-US" smtClean="0"/>
              <a:pPr/>
              <a:t>12/8/13</a:t>
            </a:fld>
            <a:endParaRPr lang="en-US"/>
          </a:p>
        </p:txBody>
      </p:sp>
      <p:sp>
        <p:nvSpPr>
          <p:cNvPr id="4" name="Footer Placeholder 3"/>
          <p:cNvSpPr>
            <a:spLocks noGrp="1"/>
          </p:cNvSpPr>
          <p:nvPr>
            <p:ph type="ftr" sz="quarter" idx="11"/>
          </p:nvPr>
        </p:nvSpPr>
        <p:spPr/>
        <p:txBody>
          <a:bodyPr/>
          <a:lstStyle/>
          <a:p>
            <a:r>
              <a:rPr lang="sv-SE" dirty="0" smtClean="0"/>
              <a:t>Fall 2013</a:t>
            </a:r>
            <a:r>
              <a:rPr lang="en-US" dirty="0" smtClean="0"/>
              <a:t> -- Lecture #27</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7</a:t>
            </a:fld>
            <a:endParaRPr lang="en-US"/>
          </a:p>
        </p:txBody>
      </p:sp>
    </p:spTree>
    <p:extLst>
      <p:ext uri="{BB962C8B-B14F-4D97-AF65-F5344CB8AC3E}">
        <p14:creationId xmlns:p14="http://schemas.microsoft.com/office/powerpoint/2010/main" val="141173288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Powers of Ten inspired 61C Overview</a:t>
            </a:r>
            <a:endParaRPr lang="en-US" dirty="0"/>
          </a:p>
        </p:txBody>
      </p:sp>
      <p:sp>
        <p:nvSpPr>
          <p:cNvPr id="3" name="Content Placeholder 2"/>
          <p:cNvSpPr>
            <a:spLocks noGrp="1"/>
          </p:cNvSpPr>
          <p:nvPr>
            <p:ph idx="1"/>
          </p:nvPr>
        </p:nvSpPr>
        <p:spPr/>
        <p:txBody>
          <a:bodyPr/>
          <a:lstStyle/>
          <a:p>
            <a:r>
              <a:rPr lang="en-US" dirty="0" smtClean="0"/>
              <a:t>Going Top Down cover 3 Views</a:t>
            </a:r>
          </a:p>
          <a:p>
            <a:pPr marL="514350" indent="-514350">
              <a:buFont typeface="+mj-lt"/>
              <a:buAutoNum type="arabicPeriod"/>
            </a:pPr>
            <a:r>
              <a:rPr lang="en-US" dirty="0" smtClean="0"/>
              <a:t>Architecture (when possible)</a:t>
            </a:r>
          </a:p>
          <a:p>
            <a:pPr marL="514350" indent="-514350">
              <a:buFont typeface="+mj-lt"/>
              <a:buAutoNum type="arabicPeriod"/>
            </a:pPr>
            <a:r>
              <a:rPr lang="en-US" dirty="0" smtClean="0"/>
              <a:t>Physical Implementation of that architecture</a:t>
            </a:r>
          </a:p>
          <a:p>
            <a:pPr marL="514350" indent="-514350">
              <a:buFont typeface="+mj-lt"/>
              <a:buAutoNum type="arabicPeriod"/>
            </a:pPr>
            <a:r>
              <a:rPr lang="en-US" dirty="0" smtClean="0"/>
              <a:t>Programming system for that architecture and implementation (when possible)</a:t>
            </a:r>
          </a:p>
          <a:p>
            <a:pPr marL="514350" indent="-514350"/>
            <a:endParaRPr lang="en-US" dirty="0" smtClean="0"/>
          </a:p>
          <a:p>
            <a:pPr marL="514350" indent="-514350"/>
            <a:r>
              <a:rPr lang="en-US" dirty="0" smtClean="0"/>
              <a:t>See </a:t>
            </a:r>
            <a:r>
              <a:rPr lang="en-US" dirty="0" smtClean="0">
                <a:hlinkClick r:id="rId3"/>
              </a:rPr>
              <a:t>http://www.powersof10.com/film</a:t>
            </a:r>
            <a:r>
              <a:rPr lang="en-US" dirty="0" smtClean="0"/>
              <a:t> </a:t>
            </a:r>
          </a:p>
          <a:p>
            <a:pPr marL="514350" indent="-514350">
              <a:buFont typeface="+mj-lt"/>
              <a:buAutoNum type="arabicPeriod"/>
            </a:pPr>
            <a:endParaRPr lang="en-US" dirty="0"/>
          </a:p>
        </p:txBody>
      </p:sp>
      <p:sp>
        <p:nvSpPr>
          <p:cNvPr id="4" name="Date Placeholder 3"/>
          <p:cNvSpPr>
            <a:spLocks noGrp="1"/>
          </p:cNvSpPr>
          <p:nvPr>
            <p:ph type="dt" sz="half" idx="10"/>
          </p:nvPr>
        </p:nvSpPr>
        <p:spPr/>
        <p:txBody>
          <a:bodyPr/>
          <a:lstStyle/>
          <a:p>
            <a:fld id="{EE516803-8D8F-A84A-89F0-6AABDA93995F}" type="datetime1">
              <a:rPr lang="en-US" smtClean="0"/>
              <a:pPr/>
              <a:t>12/8/13</a:t>
            </a:fld>
            <a:endParaRPr lang="en-US"/>
          </a:p>
        </p:txBody>
      </p:sp>
      <p:sp>
        <p:nvSpPr>
          <p:cNvPr id="5" name="Footer Placeholder 4"/>
          <p:cNvSpPr>
            <a:spLocks noGrp="1"/>
          </p:cNvSpPr>
          <p:nvPr>
            <p:ph type="ftr" sz="quarter" idx="11"/>
          </p:nvPr>
        </p:nvSpPr>
        <p:spPr/>
        <p:txBody>
          <a:bodyPr/>
          <a:lstStyle/>
          <a:p>
            <a:r>
              <a:rPr lang="en-US" dirty="0" smtClean="0"/>
              <a:t>Fall 2013 -- Lecture #27</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8</a:t>
            </a:fld>
            <a:endParaRPr lang="en-US"/>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Earth</a:t>
            </a:r>
            <a:endParaRPr lang="en-US" dirty="0"/>
          </a:p>
        </p:txBody>
      </p:sp>
      <p:sp>
        <p:nvSpPr>
          <p:cNvPr id="4" name="Date Placeholder 3"/>
          <p:cNvSpPr>
            <a:spLocks noGrp="1"/>
          </p:cNvSpPr>
          <p:nvPr>
            <p:ph type="dt" sz="half" idx="10"/>
          </p:nvPr>
        </p:nvSpPr>
        <p:spPr/>
        <p:txBody>
          <a:bodyPr/>
          <a:lstStyle/>
          <a:p>
            <a:fld id="{004EDF4C-32D6-6545-BC06-B091A2E1B1B0}" type="datetime1">
              <a:rPr lang="en-US" smtClean="0"/>
              <a:pPr/>
              <a:t>12/8/13</a:t>
            </a:fld>
            <a:endParaRPr lang="en-US"/>
          </a:p>
        </p:txBody>
      </p:sp>
      <p:sp>
        <p:nvSpPr>
          <p:cNvPr id="5" name="Footer Placeholder 4"/>
          <p:cNvSpPr>
            <a:spLocks noGrp="1"/>
          </p:cNvSpPr>
          <p:nvPr>
            <p:ph type="ftr" sz="quarter" idx="11"/>
          </p:nvPr>
        </p:nvSpPr>
        <p:spPr/>
        <p:txBody>
          <a:bodyPr/>
          <a:lstStyle/>
          <a:p>
            <a:r>
              <a:rPr lang="en-US" dirty="0" smtClean="0"/>
              <a:t>Fall 2013 -- Lecture #27</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9</a:t>
            </a:fld>
            <a:endParaRPr lang="en-US"/>
          </a:p>
        </p:txBody>
      </p:sp>
      <p:pic>
        <p:nvPicPr>
          <p:cNvPr id="7" name="Picture 6"/>
          <p:cNvPicPr>
            <a:picLocks noChangeAspect="1"/>
          </p:cNvPicPr>
          <p:nvPr/>
        </p:nvPicPr>
        <p:blipFill>
          <a:blip r:embed="rId3"/>
          <a:stretch>
            <a:fillRect/>
          </a:stretch>
        </p:blipFill>
        <p:spPr>
          <a:xfrm>
            <a:off x="1269735" y="1532818"/>
            <a:ext cx="6537093" cy="4624047"/>
          </a:xfrm>
          <a:prstGeom prst="rect">
            <a:avLst/>
          </a:prstGeom>
        </p:spPr>
      </p:pic>
      <p:sp>
        <p:nvSpPr>
          <p:cNvPr id="8" name="TextBox 7"/>
          <p:cNvSpPr txBox="1"/>
          <p:nvPr/>
        </p:nvSpPr>
        <p:spPr>
          <a:xfrm>
            <a:off x="6940791" y="405102"/>
            <a:ext cx="1995658" cy="584776"/>
          </a:xfrm>
          <a:prstGeom prst="rect">
            <a:avLst/>
          </a:prstGeom>
          <a:noFill/>
        </p:spPr>
        <p:txBody>
          <a:bodyPr wrap="none" rtlCol="0">
            <a:spAutoFit/>
          </a:bodyPr>
          <a:lstStyle/>
          <a:p>
            <a:r>
              <a:rPr lang="en-US" sz="3200" dirty="0" smtClean="0"/>
              <a:t>10</a:t>
            </a:r>
            <a:r>
              <a:rPr lang="en-US" sz="3200" baseline="30000" dirty="0" smtClean="0"/>
              <a:t>7</a:t>
            </a:r>
            <a:r>
              <a:rPr lang="en-US" sz="3200" dirty="0" smtClean="0"/>
              <a:t> meters</a:t>
            </a:r>
            <a:endParaRPr lang="en-US" sz="3200" dirty="0"/>
          </a:p>
        </p:txBody>
      </p:sp>
    </p:spTree>
    <p:extLst>
      <p:ext uri="{BB962C8B-B14F-4D97-AF65-F5344CB8AC3E}">
        <p14:creationId xmlns:p14="http://schemas.microsoft.com/office/powerpoint/2010/main" val="343657803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26176</TotalTime>
  <Words>2497</Words>
  <Application>Microsoft Macintosh PowerPoint</Application>
  <PresentationFormat>On-screen Show (4:3)</PresentationFormat>
  <Paragraphs>587</Paragraphs>
  <Slides>54</Slides>
  <Notes>12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54</vt:i4>
      </vt:variant>
    </vt:vector>
  </HeadingPairs>
  <TitlesOfParts>
    <vt:vector size="56" baseType="lpstr">
      <vt:lpstr>Office Theme</vt:lpstr>
      <vt:lpstr>Image</vt:lpstr>
      <vt:lpstr>CS 61C:  Great Ideas in Computer Architecture  Course Summary and Wrap-up</vt:lpstr>
      <vt:lpstr>New “Great Ideas” RISC Machines + Cloud Servers</vt:lpstr>
      <vt:lpstr>PowerPoint Presentation</vt:lpstr>
      <vt:lpstr>Old Machine Structures</vt:lpstr>
      <vt:lpstr>CS61c is NOT about C Programming</vt:lpstr>
      <vt:lpstr>New-School Machine Structures (It’s a bit more complicated!)</vt:lpstr>
      <vt:lpstr>Great Ideas in Computer Architecture</vt:lpstr>
      <vt:lpstr>Powers of Ten inspired 61C Overview</vt:lpstr>
      <vt:lpstr>Earth</vt:lpstr>
      <vt:lpstr>The Dalles, Oregon</vt:lpstr>
      <vt:lpstr>The Dalles, Oregon</vt:lpstr>
      <vt:lpstr>Google’s Oregon WSC</vt:lpstr>
      <vt:lpstr>Google’s Oregon WSC</vt:lpstr>
      <vt:lpstr>Google Warehouse</vt:lpstr>
      <vt:lpstr>Containers in WSCs</vt:lpstr>
      <vt:lpstr>Google Container</vt:lpstr>
      <vt:lpstr>Google Container</vt:lpstr>
      <vt:lpstr>Equipment Inside a Container</vt:lpstr>
      <vt:lpstr>Google Rack</vt:lpstr>
      <vt:lpstr>Programming WSC: MapReduce</vt:lpstr>
      <vt:lpstr>Great Ideas in Computer Architecture</vt:lpstr>
      <vt:lpstr>Google Server Internals</vt:lpstr>
      <vt:lpstr>Google Board Details</vt:lpstr>
      <vt:lpstr>Programming Multicore Microprocessor: OpenMP</vt:lpstr>
      <vt:lpstr>Great Ideas in Computer Architecture</vt:lpstr>
      <vt:lpstr>AMD Opteron Microprocessor</vt:lpstr>
      <vt:lpstr>AMD Opteron Microarchitecture</vt:lpstr>
      <vt:lpstr>AMD Opteron Pipeline Flow</vt:lpstr>
      <vt:lpstr>AMD Opteron Block Diagram</vt:lpstr>
      <vt:lpstr>AMD Opteron Microprocessor</vt:lpstr>
      <vt:lpstr>AMD Opteron Core</vt:lpstr>
      <vt:lpstr>Programming One Core:  C with Intrinsics </vt:lpstr>
      <vt:lpstr>Inner loop from gcc –O -S</vt:lpstr>
      <vt:lpstr>Great Ideas in Computer Architecture</vt:lpstr>
      <vt:lpstr>SIMD Adder</vt:lpstr>
      <vt:lpstr>One 32-bit Adder</vt:lpstr>
      <vt:lpstr>1 bit of 32-bit Adder</vt:lpstr>
      <vt:lpstr>Complementary MOS Transistors (NMOS and PMOS) of NAND Gate</vt:lpstr>
      <vt:lpstr>Physical Layout of NAND Gate</vt:lpstr>
      <vt:lpstr>Scanning Electron Microscope</vt:lpstr>
      <vt:lpstr>Block Diagram of Static RAM</vt:lpstr>
      <vt:lpstr>1 Bit SRAM in 6 Transistors</vt:lpstr>
      <vt:lpstr>Physical Layout of SRAM Bit</vt:lpstr>
      <vt:lpstr>SRAM Cross Section</vt:lpstr>
      <vt:lpstr>DIMM Module</vt:lpstr>
      <vt:lpstr>DRAM Bits</vt:lpstr>
      <vt:lpstr>DRAM Cell in Transistors</vt:lpstr>
      <vt:lpstr>Physical Layout of DRAM Bit</vt:lpstr>
      <vt:lpstr>Cross Section of DRAM Bits</vt:lpstr>
      <vt:lpstr>AMD Dependability</vt:lpstr>
      <vt:lpstr>Programming Memory Hierarchy: Cache Blocked Algorithm</vt:lpstr>
      <vt:lpstr>Great Ideas in Computer Architecture</vt:lpstr>
      <vt:lpstr>Course Summary</vt:lpstr>
      <vt:lpstr>The Future for Future Cal Alumni</vt:lpstr>
    </vt:vector>
  </TitlesOfParts>
  <Company>UC Berkeley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61C: Great Ideas in Computer Architecture (Machine Structures)</dc:title>
  <dc:creator>Randy Katz</dc:creator>
  <cp:lastModifiedBy>Sung Roa</cp:lastModifiedBy>
  <cp:revision>162</cp:revision>
  <cp:lastPrinted>2012-04-25T01:50:50Z</cp:lastPrinted>
  <dcterms:created xsi:type="dcterms:W3CDTF">2012-04-25T01:53:27Z</dcterms:created>
  <dcterms:modified xsi:type="dcterms:W3CDTF">2013-12-08T22:49:06Z</dcterms:modified>
</cp:coreProperties>
</file>