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909" r:id="rId2"/>
    <p:sldId id="959" r:id="rId3"/>
    <p:sldId id="911" r:id="rId4"/>
    <p:sldId id="954" r:id="rId5"/>
    <p:sldId id="955" r:id="rId6"/>
    <p:sldId id="914" r:id="rId7"/>
    <p:sldId id="957" r:id="rId8"/>
    <p:sldId id="912" r:id="rId9"/>
    <p:sldId id="926" r:id="rId10"/>
    <p:sldId id="915" r:id="rId11"/>
    <p:sldId id="916" r:id="rId12"/>
    <p:sldId id="938" r:id="rId13"/>
    <p:sldId id="952" r:id="rId14"/>
    <p:sldId id="918" r:id="rId15"/>
    <p:sldId id="919" r:id="rId16"/>
    <p:sldId id="920" r:id="rId17"/>
    <p:sldId id="923" r:id="rId18"/>
    <p:sldId id="921" r:id="rId19"/>
    <p:sldId id="956" r:id="rId20"/>
    <p:sldId id="958" r:id="rId21"/>
    <p:sldId id="933" r:id="rId22"/>
    <p:sldId id="913" r:id="rId23"/>
    <p:sldId id="922" r:id="rId24"/>
    <p:sldId id="925" r:id="rId25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ＭＳ Ｐゴシック" pitchFamily="-65" charset="-128"/>
        <a:cs typeface="ＭＳ Ｐゴシック" pitchFamily="-65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FFA100"/>
    <a:srgbClr val="AB10D2"/>
    <a:srgbClr val="E00000"/>
    <a:srgbClr val="00D900"/>
    <a:srgbClr val="0000FF"/>
    <a:srgbClr val="800080"/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90" d="100"/>
          <a:sy n="190" d="100"/>
        </p:scale>
        <p:origin x="-1408" y="-104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Answer: 1 (since “π” is just a single concept, like “infinity”, or “on”). That bit would say “π” or “not π”. I could also hear “1/2 bit”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  <a:ea typeface="+mn-ea"/>
                <a:cs typeface="+mn-cs"/>
              </a:rPr>
              <a:t>L02 Number Representation </a:t>
            </a: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(</a:t>
            </a:r>
            <a:fld id="{021DE00E-DB9D-4D4E-B703-11F93A8EA024}" type="slidenum"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pPr eaLnBrk="0" hangingPunct="0"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563020" y="6651625"/>
            <a:ext cx="158415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 eaLnBrk="0" hangingPunct="0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Garcia, Fall </a:t>
            </a:r>
            <a:r>
              <a:rPr lang="en-US" sz="1000" b="1" baseline="0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2014 </a:t>
            </a:r>
            <a:r>
              <a:rPr lang="en-US" sz="1000" b="1">
                <a:solidFill>
                  <a:schemeClr val="tx1"/>
                </a:solidFill>
                <a:latin typeface="Helvetica" charset="0"/>
                <a:ea typeface="+mn-ea"/>
                <a:cs typeface="+mn-cs"/>
              </a:rPr>
              <a:t>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-65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pitchFamily="-65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pitchFamily="-65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53649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eaLnBrk="0" hangingPunct="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Senior Lecturer SOE Dan Garcia</a:t>
            </a:r>
          </a:p>
          <a:p>
            <a:pPr marL="203200" indent="-203200" eaLnBrk="0" hangingPunct="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  <a:latin typeface="Helvetica"/>
                <a:cs typeface="Helvetica"/>
              </a:rPr>
              <a:t>		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 b="1">
              <a:latin typeface="Helvetica"/>
              <a:cs typeface="Helvetica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6038"/>
            <a:ext cx="9144000" cy="2392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Helvetica"/>
                <a:cs typeface="Helvetica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 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600" b="1">
                <a:solidFill>
                  <a:schemeClr val="accent2"/>
                </a:solidFill>
                <a:latin typeface="Helvetica"/>
                <a:cs typeface="Helvetica"/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>Lecture #2 – Number Representation</a:t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  <a:t/>
            </a:r>
            <a:br>
              <a:rPr lang="en-US" sz="3200" b="1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200" b="1">
                <a:solidFill>
                  <a:schemeClr val="tx1"/>
                </a:solidFill>
                <a:latin typeface="Helvetica"/>
                <a:cs typeface="Helvetica"/>
              </a:rPr>
              <a:t>2014-09-03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5943600" y="1752600"/>
            <a:ext cx="2895600" cy="646331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b="1">
                <a:latin typeface="Helvetica"/>
                <a:cs typeface="Helvetica"/>
              </a:rPr>
              <a:t>There is </a:t>
            </a:r>
            <a:r>
              <a:rPr lang="en-US" sz="1800" b="1">
                <a:solidFill>
                  <a:srgbClr val="3333CC"/>
                </a:solidFill>
                <a:latin typeface="Helvetica"/>
                <a:cs typeface="Helvetica"/>
              </a:rPr>
              <a:t>one </a:t>
            </a:r>
            <a:r>
              <a:rPr lang="en-US" sz="1800" b="1">
                <a:latin typeface="Helvetica"/>
                <a:cs typeface="Helvetica"/>
              </a:rPr>
              <a:t>handout today at the entrance!</a:t>
            </a:r>
          </a:p>
        </p:txBody>
      </p:sp>
      <p:sp>
        <p:nvSpPr>
          <p:cNvPr id="15368" name="Rectangle 20"/>
          <p:cNvSpPr>
            <a:spLocks noChangeArrowheads="1"/>
          </p:cNvSpPr>
          <p:nvPr/>
        </p:nvSpPr>
        <p:spPr bwMode="auto">
          <a:xfrm>
            <a:off x="838200" y="4387850"/>
            <a:ext cx="5638800" cy="2012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90000"/>
              </a:lnSpc>
            </a:pPr>
            <a:r>
              <a:rPr lang="en-US" sz="2800" b="1">
                <a:solidFill>
                  <a:schemeClr val="tx2"/>
                </a:solidFill>
              </a:rPr>
              <a:t>Great book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800" b="1">
                <a:solidFill>
                  <a:schemeClr val="tx2"/>
                </a:solidFill>
              </a:rPr>
              <a:t> </a:t>
            </a:r>
            <a:r>
              <a:rPr lang="en-US" sz="2800" b="1">
                <a:solidFill>
                  <a:srgbClr val="008000"/>
                </a:solidFill>
              </a:rPr>
              <a:t>The Universal History</a:t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>of Numbers</a:t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/>
            </a:r>
            <a:br>
              <a:rPr lang="en-US" sz="2800" b="1">
                <a:solidFill>
                  <a:srgbClr val="008000"/>
                </a:solidFill>
              </a:rPr>
            </a:br>
            <a:r>
              <a:rPr lang="en-US" sz="2800" b="1">
                <a:solidFill>
                  <a:srgbClr val="008000"/>
                </a:solidFill>
              </a:rPr>
              <a:t>by Georges Ifrah</a:t>
            </a:r>
          </a:p>
        </p:txBody>
      </p:sp>
      <p:pic>
        <p:nvPicPr>
          <p:cNvPr id="15369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387850"/>
            <a:ext cx="18288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Rectangle 22"/>
          <p:cNvSpPr>
            <a:spLocks noChangeArrowheads="1"/>
          </p:cNvSpPr>
          <p:nvPr/>
        </p:nvSpPr>
        <p:spPr bwMode="auto">
          <a:xfrm>
            <a:off x="6781800" y="4387850"/>
            <a:ext cx="1828800" cy="1981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5371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5486400"/>
            <a:ext cx="847725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28600"/>
            <a:ext cx="750093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Represent Negative Numbers?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3625"/>
            <a:ext cx="8724900" cy="3729038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So far, </a:t>
            </a:r>
            <a:r>
              <a:rPr lang="en-US" sz="2800" u="sng">
                <a:solidFill>
                  <a:srgbClr val="FFA100"/>
                </a:solidFill>
                <a:ea typeface="ＭＳ Ｐゴシック" pitchFamily="-65" charset="-128"/>
                <a:cs typeface="ＭＳ Ｐゴシック" pitchFamily="-65" charset="-128"/>
              </a:rPr>
              <a:t>un</a:t>
            </a:r>
            <a:r>
              <a:rPr lang="en-US" sz="2800">
                <a:solidFill>
                  <a:srgbClr val="FFA100"/>
                </a:solidFill>
                <a:ea typeface="ＭＳ Ｐゴシック" pitchFamily="-65" charset="-128"/>
                <a:cs typeface="ＭＳ Ｐゴシック" pitchFamily="-65" charset="-128"/>
              </a:rPr>
              <a:t>signed numbers</a:t>
            </a: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Obvious solution: define leftmost bit to be sign! </a:t>
            </a:r>
          </a:p>
          <a:p>
            <a:pPr lvl="1"/>
            <a:r>
              <a:rPr lang="en-US" sz="2400"/>
              <a:t>0 </a:t>
            </a:r>
            <a:r>
              <a:rPr lang="en-US" sz="2400">
                <a:sym typeface="Wingdings" pitchFamily="-65" charset="2"/>
              </a:rPr>
              <a:t> +</a:t>
            </a:r>
            <a:r>
              <a:rPr lang="en-US" sz="2400"/>
              <a:t>        1 </a:t>
            </a:r>
            <a:r>
              <a:rPr lang="en-US" sz="2400">
                <a:sym typeface="Wingdings" pitchFamily="-65" charset="2"/>
              </a:rPr>
              <a:t> </a:t>
            </a:r>
            <a:r>
              <a:rPr lang="en-US" sz="2400"/>
              <a:t>– </a:t>
            </a:r>
          </a:p>
          <a:p>
            <a:pPr lvl="1"/>
            <a:r>
              <a:rPr lang="en-US" sz="2400"/>
              <a:t>Rest of bits can be numerical value of number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Representation called </a:t>
            </a:r>
            <a:r>
              <a:rPr lang="en-US" sz="2800" u="sng">
                <a:solidFill>
                  <a:srgbClr val="AB10D2"/>
                </a:solidFill>
                <a:ea typeface="ＭＳ Ｐゴシック" pitchFamily="-65" charset="-128"/>
                <a:cs typeface="ＭＳ Ｐゴシック" pitchFamily="-65" charset="-128"/>
              </a:rPr>
              <a:t>sign and magnitude</a:t>
            </a:r>
          </a:p>
        </p:txBody>
      </p:sp>
      <p:grpSp>
        <p:nvGrpSpPr>
          <p:cNvPr id="31748" name="Group 4"/>
          <p:cNvGrpSpPr>
            <a:grpSpLocks/>
          </p:cNvGrpSpPr>
          <p:nvPr/>
        </p:nvGrpSpPr>
        <p:grpSpPr bwMode="auto">
          <a:xfrm>
            <a:off x="914400" y="5075238"/>
            <a:ext cx="7127875" cy="1249362"/>
            <a:chOff x="594" y="2059"/>
            <a:chExt cx="4490" cy="787"/>
          </a:xfrm>
        </p:grpSpPr>
        <p:sp>
          <p:nvSpPr>
            <p:cNvPr id="31768" name="Text Box 5"/>
            <p:cNvSpPr txBox="1">
              <a:spLocks noChangeArrowheads="1"/>
            </p:cNvSpPr>
            <p:nvPr/>
          </p:nvSpPr>
          <p:spPr bwMode="auto">
            <a:xfrm>
              <a:off x="2243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1769" name="Text Box 6"/>
            <p:cNvSpPr txBox="1">
              <a:spLocks noChangeArrowheads="1"/>
            </p:cNvSpPr>
            <p:nvPr/>
          </p:nvSpPr>
          <p:spPr bwMode="auto">
            <a:xfrm>
              <a:off x="313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1770" name="Text Box 7"/>
            <p:cNvSpPr txBox="1">
              <a:spLocks noChangeArrowheads="1"/>
            </p:cNvSpPr>
            <p:nvPr/>
          </p:nvSpPr>
          <p:spPr bwMode="auto">
            <a:xfrm>
              <a:off x="437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1771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2" name="Line 9"/>
            <p:cNvSpPr>
              <a:spLocks noChangeShapeType="1"/>
            </p:cNvSpPr>
            <p:nvPr/>
          </p:nvSpPr>
          <p:spPr bwMode="auto">
            <a:xfrm>
              <a:off x="2609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3" name="Text Box 10"/>
            <p:cNvSpPr txBox="1">
              <a:spLocks noChangeArrowheads="1"/>
            </p:cNvSpPr>
            <p:nvPr/>
          </p:nvSpPr>
          <p:spPr bwMode="auto">
            <a:xfrm>
              <a:off x="3885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1774" name="Text Box 11"/>
            <p:cNvSpPr txBox="1">
              <a:spLocks noChangeArrowheads="1"/>
            </p:cNvSpPr>
            <p:nvPr/>
          </p:nvSpPr>
          <p:spPr bwMode="auto">
            <a:xfrm>
              <a:off x="2240" y="2500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1581" y="2516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10001</a:t>
              </a:r>
            </a:p>
          </p:txBody>
        </p:sp>
        <p:sp>
          <p:nvSpPr>
            <p:cNvPr id="31776" name="Text Box 13"/>
            <p:cNvSpPr txBox="1">
              <a:spLocks noChangeArrowheads="1"/>
            </p:cNvSpPr>
            <p:nvPr/>
          </p:nvSpPr>
          <p:spPr bwMode="auto">
            <a:xfrm>
              <a:off x="594" y="2516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1777" name="Text Box 14"/>
            <p:cNvSpPr txBox="1">
              <a:spLocks noChangeArrowheads="1"/>
            </p:cNvSpPr>
            <p:nvPr/>
          </p:nvSpPr>
          <p:spPr bwMode="auto">
            <a:xfrm>
              <a:off x="1341" y="2516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AB10D2"/>
                  </a:solidFill>
                  <a:latin typeface="Arial" pitchFamily="-65" charset="0"/>
                </a:rPr>
                <a:t>...</a:t>
              </a:r>
            </a:p>
          </p:txBody>
        </p:sp>
      </p:grpSp>
      <p:grpSp>
        <p:nvGrpSpPr>
          <p:cNvPr id="31749" name="Group 4"/>
          <p:cNvGrpSpPr>
            <a:grpSpLocks/>
          </p:cNvGrpSpPr>
          <p:nvPr/>
        </p:nvGrpSpPr>
        <p:grpSpPr bwMode="auto">
          <a:xfrm>
            <a:off x="652463" y="1524000"/>
            <a:ext cx="7146925" cy="768350"/>
            <a:chOff x="477" y="2059"/>
            <a:chExt cx="4502" cy="484"/>
          </a:xfrm>
        </p:grpSpPr>
        <p:sp>
          <p:nvSpPr>
            <p:cNvPr id="31759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1760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1761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1762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3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4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1765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1766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1767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914400" y="1066800"/>
            <a:ext cx="7905750" cy="708025"/>
            <a:chOff x="914400" y="1066800"/>
            <a:chExt cx="7906430" cy="707886"/>
          </a:xfrm>
        </p:grpSpPr>
        <p:cxnSp>
          <p:nvCxnSpPr>
            <p:cNvPr id="31757" name="Straight Arrow Connector 30"/>
            <p:cNvCxnSpPr>
              <a:cxnSpLocks noChangeShapeType="1"/>
            </p:cNvCxnSpPr>
            <p:nvPr/>
          </p:nvCxnSpPr>
          <p:spPr bwMode="auto">
            <a:xfrm>
              <a:off x="914400" y="1524000"/>
              <a:ext cx="6553200" cy="1588"/>
            </a:xfrm>
            <a:prstGeom prst="straightConnector1">
              <a:avLst/>
            </a:prstGeom>
            <a:noFill/>
            <a:ln w="60325" cmpd="tri">
              <a:solidFill>
                <a:srgbClr val="FFA100"/>
              </a:solidFill>
              <a:round/>
              <a:headEnd/>
              <a:tailEnd type="arrow" w="sm" len="med"/>
            </a:ln>
          </p:spPr>
        </p:cxnSp>
        <p:sp>
          <p:nvSpPr>
            <p:cNvPr id="31758" name="Rectangle 32"/>
            <p:cNvSpPr>
              <a:spLocks noChangeArrowheads="1"/>
            </p:cNvSpPr>
            <p:nvPr/>
          </p:nvSpPr>
          <p:spPr bwMode="auto">
            <a:xfrm>
              <a:off x="7467600" y="1066800"/>
              <a:ext cx="135323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FFA100"/>
                  </a:solidFill>
                </a:rPr>
                <a:t>Binary</a:t>
              </a:r>
              <a:br>
                <a:rPr lang="en-US" sz="2000" b="1">
                  <a:solidFill>
                    <a:srgbClr val="FFA100"/>
                  </a:solidFill>
                </a:rPr>
              </a:br>
              <a:r>
                <a:rPr lang="en-US" sz="2000" b="1">
                  <a:solidFill>
                    <a:srgbClr val="FFA100"/>
                  </a:solidFill>
                </a:rPr>
                <a:t>odometer</a:t>
              </a:r>
              <a:endParaRPr lang="en-US" sz="4400" b="1">
                <a:solidFill>
                  <a:srgbClr val="FFA100"/>
                </a:solidFill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038600" y="4495800"/>
            <a:ext cx="4994275" cy="708025"/>
            <a:chOff x="4038600" y="4495800"/>
            <a:chExt cx="4993544" cy="707886"/>
          </a:xfrm>
        </p:grpSpPr>
        <p:cxnSp>
          <p:nvCxnSpPr>
            <p:cNvPr id="31755" name="Straight Arrow Connector 35"/>
            <p:cNvCxnSpPr>
              <a:cxnSpLocks noChangeShapeType="1"/>
            </p:cNvCxnSpPr>
            <p:nvPr/>
          </p:nvCxnSpPr>
          <p:spPr bwMode="auto">
            <a:xfrm flipV="1">
              <a:off x="4038600" y="4953001"/>
              <a:ext cx="3581400" cy="1"/>
            </a:xfrm>
            <a:prstGeom prst="straightConnector1">
              <a:avLst/>
            </a:prstGeom>
            <a:noFill/>
            <a:ln w="60325" cmpd="tri">
              <a:solidFill>
                <a:srgbClr val="AB10D2"/>
              </a:solidFill>
              <a:round/>
              <a:headEnd/>
              <a:tailEnd type="arrow" w="sm" len="med"/>
            </a:ln>
          </p:spPr>
        </p:cxnSp>
        <p:sp>
          <p:nvSpPr>
            <p:cNvPr id="31756" name="Rectangle 36"/>
            <p:cNvSpPr>
              <a:spLocks noChangeArrowheads="1"/>
            </p:cNvSpPr>
            <p:nvPr/>
          </p:nvSpPr>
          <p:spPr bwMode="auto">
            <a:xfrm>
              <a:off x="7620000" y="44958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AB10D2"/>
                  </a:solidFill>
                </a:rPr>
                <a:t>Binary</a:t>
              </a:r>
              <a:br>
                <a:rPr lang="en-US" sz="2000" b="1">
                  <a:solidFill>
                    <a:srgbClr val="AB10D2"/>
                  </a:solidFill>
                </a:rPr>
              </a:br>
              <a:r>
                <a:rPr lang="en-US" sz="2000" b="1">
                  <a:solidFill>
                    <a:srgbClr val="AB10D2"/>
                  </a:solidFill>
                </a:rPr>
                <a:t>odometer</a:t>
              </a:r>
              <a:endParaRPr lang="en-US" sz="4400" b="1">
                <a:solidFill>
                  <a:srgbClr val="AB10D2"/>
                </a:solidFill>
              </a:endParaRPr>
            </a:p>
          </p:txBody>
        </p:sp>
      </p:grp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 rot="10800000">
            <a:off x="914400" y="6391275"/>
            <a:ext cx="3581400" cy="9525"/>
          </a:xfrm>
          <a:prstGeom prst="straightConnector1">
            <a:avLst/>
          </a:prstGeom>
          <a:noFill/>
          <a:ln w="60325" cmpd="tri">
            <a:solidFill>
              <a:srgbClr val="AB10D2"/>
            </a:solidFill>
            <a:round/>
            <a:headEnd/>
            <a:tailEnd type="arrow" w="sm" len="med"/>
          </a:ln>
        </p:spPr>
      </p:cxnSp>
      <p:sp>
        <p:nvSpPr>
          <p:cNvPr id="31753" name="Rectangle 46"/>
          <p:cNvSpPr>
            <a:spLocks noChangeArrowheads="1"/>
          </p:cNvSpPr>
          <p:nvPr/>
        </p:nvSpPr>
        <p:spPr bwMode="auto">
          <a:xfrm>
            <a:off x="1066800" y="609600"/>
            <a:ext cx="6477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800" b="1">
                <a:solidFill>
                  <a:schemeClr val="tx1"/>
                </a:solidFill>
              </a:rPr>
              <a:t>(C’s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unsigned int</a:t>
            </a:r>
            <a:r>
              <a:rPr lang="en-US" sz="2800" b="1">
                <a:solidFill>
                  <a:schemeClr val="tx1"/>
                </a:solidFill>
              </a:rPr>
              <a:t>, C99’s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uint</a:t>
            </a:r>
            <a:r>
              <a:rPr lang="en-US" sz="2800" b="1" i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_t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1754" name="Rectangle 47"/>
          <p:cNvSpPr>
            <a:spLocks noChangeArrowheads="1"/>
          </p:cNvSpPr>
          <p:nvPr/>
        </p:nvSpPr>
        <p:spPr bwMode="auto">
          <a:xfrm>
            <a:off x="5257800" y="601980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</a:rPr>
              <a:t>META: Ain’t no free lunch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11138"/>
            <a:ext cx="754221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Shortcomings of sign and magnitude?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534400" cy="59436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Arithmetic circuit complicated</a:t>
            </a:r>
          </a:p>
          <a:p>
            <a:pPr lvl="1"/>
            <a:r>
              <a:rPr lang="en-US"/>
              <a:t>Special steps depending whether signs are the same or not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Also, </a:t>
            </a:r>
            <a:r>
              <a:rPr lang="en-US" u="sng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zeros</a:t>
            </a:r>
          </a:p>
          <a:p>
            <a:pPr lvl="1"/>
            <a:r>
              <a:rPr lang="en-US"/>
              <a:t> 0x00000000 = +0</a:t>
            </a:r>
            <a:r>
              <a:rPr lang="en-US" baseline="-25000"/>
              <a:t>ten</a:t>
            </a:r>
          </a:p>
          <a:p>
            <a:pPr lvl="1"/>
            <a:r>
              <a:rPr lang="en-US"/>
              <a:t> 0x80000000 = –0</a:t>
            </a:r>
            <a:r>
              <a:rPr lang="en-US" baseline="-25000"/>
              <a:t>ten</a:t>
            </a:r>
            <a:r>
              <a:rPr lang="en-US"/>
              <a:t> </a:t>
            </a:r>
          </a:p>
          <a:p>
            <a:pPr lvl="1"/>
            <a:r>
              <a:rPr lang="en-US"/>
              <a:t>What would two 0s mean for programming?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Also, incrementing “binary odometer”, sometimes increases values, and sometimes decreases!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Therefore sign and magnitude abandoned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27019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Administrivia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001000" cy="5066515"/>
          </a:xfrm>
        </p:spPr>
        <p:txBody>
          <a:bodyPr/>
          <a:lstStyle/>
          <a:p>
            <a:pPr>
              <a:lnSpc>
                <a:spcPct val="85000"/>
              </a:lnSpc>
              <a:buFont typeface="Times" charset="0"/>
              <a:buChar char="•"/>
              <a:defRPr/>
            </a:pPr>
            <a:r>
              <a:rPr lang="en-US" sz="2000"/>
              <a:t>Upcoming lectures</a:t>
            </a:r>
          </a:p>
          <a:p>
            <a:pPr marL="508000" lvl="1">
              <a:lnSpc>
                <a:spcPct val="65000"/>
              </a:lnSpc>
              <a:defRPr/>
            </a:pPr>
            <a:r>
              <a:rPr lang="en-US" sz="1800">
                <a:ea typeface="ＭＳ Ｐゴシック" charset="-128"/>
              </a:rPr>
              <a:t>Next few lectures: Introduction to C</a:t>
            </a:r>
          </a:p>
          <a:p>
            <a:pPr>
              <a:lnSpc>
                <a:spcPct val="65000"/>
              </a:lnSpc>
              <a:buFont typeface="Times" charset="0"/>
              <a:buChar char="•"/>
              <a:defRPr/>
            </a:pPr>
            <a:r>
              <a:rPr lang="en-US" sz="2000"/>
              <a:t>Lab overcrowding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Remember, you can go to ANY discussion (none, or one that doesn’t match with lab, or even more than one if you want)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Overcrowded labs - consider finishing at home and getting checkoffs in lab, or bringing laptop to lab</a:t>
            </a:r>
          </a:p>
          <a:p>
            <a:pPr marL="508000" lvl="1">
              <a:defRPr/>
            </a:pP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If you’re checked off in 1</a:t>
            </a:r>
            <a:r>
              <a:rPr lang="en-US" sz="1800" baseline="30000">
                <a:solidFill>
                  <a:srgbClr val="810A52"/>
                </a:solidFill>
                <a:ea typeface="ＭＳ Ｐゴシック" charset="-128"/>
              </a:rPr>
              <a:t>st</a:t>
            </a:r>
            <a:r>
              <a:rPr lang="en-US" sz="1800">
                <a:solidFill>
                  <a:srgbClr val="810A52"/>
                </a:solidFill>
                <a:ea typeface="ＭＳ Ｐゴシック" charset="-128"/>
              </a:rPr>
              <a:t> hour, you get an extra point on the labs!</a:t>
            </a:r>
          </a:p>
          <a:p>
            <a:pPr marL="508000" lvl="1">
              <a:defRPr/>
            </a:pPr>
            <a:r>
              <a:rPr lang="en-US" sz="1800">
                <a:ea typeface="ＭＳ Ｐゴシック" charset="-128"/>
              </a:rPr>
              <a:t> TAs get 24x7 cardkey access (and will announce after-hours times)</a:t>
            </a:r>
          </a:p>
          <a:p>
            <a:pPr>
              <a:lnSpc>
                <a:spcPct val="65000"/>
              </a:lnSpc>
              <a:buFont typeface="Times" charset="0"/>
              <a:buChar char="•"/>
              <a:defRPr/>
            </a:pPr>
            <a:r>
              <a:rPr lang="en-US" sz="2000"/>
              <a:t>Enrollment</a:t>
            </a:r>
          </a:p>
          <a:p>
            <a:pPr marL="508000" lvl="1">
              <a:lnSpc>
                <a:spcPct val="65000"/>
              </a:lnSpc>
              <a:defRPr/>
            </a:pPr>
            <a:r>
              <a:rPr lang="en-US" sz="1800">
                <a:ea typeface="ＭＳ Ｐゴシック" charset="-128"/>
              </a:rPr>
              <a:t>It will work out, don’t worry</a:t>
            </a:r>
          </a:p>
          <a:p>
            <a:pPr>
              <a:buFont typeface="Times" charset="0"/>
              <a:buChar char="•"/>
              <a:defRPr/>
            </a:pPr>
            <a:r>
              <a:rPr lang="en-US" sz="2000"/>
              <a:t>Soda locks doors @ 6:30pm &amp; on weekends</a:t>
            </a:r>
          </a:p>
          <a:p>
            <a:pPr>
              <a:buFont typeface="Times" charset="0"/>
              <a:buChar char="•"/>
              <a:defRPr/>
            </a:pPr>
            <a:r>
              <a:rPr lang="en-US" sz="2000"/>
              <a:t>Look at class website, piazza often!</a:t>
            </a:r>
            <a:endParaRPr lang="en-US" sz="2800"/>
          </a:p>
          <a:p>
            <a:pPr marL="508000" lvl="1">
              <a:buFontTx/>
              <a:buNone/>
              <a:defRPr/>
            </a:pPr>
            <a: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  <a:t>	inst.eecs.berkeley.edu/~cs61c/</a:t>
            </a:r>
            <a:b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</a:br>
            <a:r>
              <a:rPr lang="en-US" sz="2000">
                <a:solidFill>
                  <a:srgbClr val="008000"/>
                </a:solidFill>
                <a:latin typeface="Courier" charset="0"/>
                <a:ea typeface="ＭＳ Ｐゴシック" charset="-128"/>
              </a:rPr>
              <a:t>piazza.com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4230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Great DeCal courses I supervise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848600" cy="543123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>
                <a:solidFill>
                  <a:srgbClr val="008000"/>
                </a:solidFill>
                <a:latin typeface="Helvetica"/>
                <a:ea typeface="ＭＳ Ｐゴシック" pitchFamily="-65" charset="-128"/>
                <a:cs typeface="Helvetica"/>
              </a:rPr>
              <a:t>UCBUGG (3 units, P/NP)</a:t>
            </a:r>
            <a:endParaRPr lang="en-US" sz="2800">
              <a:latin typeface="Helvetica"/>
              <a:ea typeface="ＭＳ Ｐゴシック" pitchFamily="-65" charset="-128"/>
              <a:cs typeface="Helvetica"/>
            </a:endParaRP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UC Berkeley Undergraduate Graphics Group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TuTh 7-9pm in 200 Sutardja Dai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Learn to create a short 3D animation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No prereqs (but they might have too many students, so admission not guaranteed)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http://ucbugg.berkeley.edu</a:t>
            </a:r>
            <a:endParaRPr lang="en-US" sz="2400">
              <a:latin typeface="Helvetica"/>
              <a:cs typeface="Helvetica"/>
            </a:endParaRPr>
          </a:p>
          <a:p>
            <a:pPr>
              <a:lnSpc>
                <a:spcPct val="65000"/>
              </a:lnSpc>
            </a:pPr>
            <a:r>
              <a:rPr lang="en-US" sz="2800">
                <a:solidFill>
                  <a:srgbClr val="008000"/>
                </a:solidFill>
                <a:latin typeface="Helvetica"/>
                <a:ea typeface="ＭＳ Ｐゴシック" pitchFamily="-65" charset="-128"/>
                <a:cs typeface="Helvetica"/>
              </a:rPr>
              <a:t>MS-DOS X (2 units, P/NP)</a:t>
            </a:r>
            <a:endParaRPr lang="en-US" sz="2800">
              <a:latin typeface="Helvetica"/>
              <a:ea typeface="ＭＳ Ｐゴシック" pitchFamily="-65" charset="-128"/>
              <a:cs typeface="Helvetica"/>
            </a:endParaRP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Macintosh Software Developers for OS X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MoWe 8-10pm in 200 Sutardja Dai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Learn to program iOS devices!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No prereqs (other than interest)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http://msdosx.berkeley.edu</a:t>
            </a:r>
            <a:endParaRPr lang="en-US" sz="2400"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84238" y="152400"/>
            <a:ext cx="6507162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Another try: complement the bits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8331200" cy="28781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	 7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= 00111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 	–7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= 11000</a:t>
            </a:r>
            <a:r>
              <a:rPr lang="en-US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Called </a:t>
            </a:r>
            <a:r>
              <a:rPr lang="en-US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One’s Complement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Note: positive numbers have leading 0s, negative numbers have leadings 1s.</a:t>
            </a:r>
          </a:p>
          <a:p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39940" name="Group 4"/>
          <p:cNvGrpSpPr>
            <a:grpSpLocks/>
          </p:cNvGrpSpPr>
          <p:nvPr/>
        </p:nvGrpSpPr>
        <p:grpSpPr bwMode="auto">
          <a:xfrm>
            <a:off x="914400" y="3268663"/>
            <a:ext cx="7127875" cy="1249362"/>
            <a:chOff x="594" y="2059"/>
            <a:chExt cx="4490" cy="787"/>
          </a:xfrm>
        </p:grpSpPr>
        <p:sp>
          <p:nvSpPr>
            <p:cNvPr id="39946" name="Text Box 5"/>
            <p:cNvSpPr txBox="1">
              <a:spLocks noChangeArrowheads="1"/>
            </p:cNvSpPr>
            <p:nvPr/>
          </p:nvSpPr>
          <p:spPr bwMode="auto">
            <a:xfrm>
              <a:off x="2243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39947" name="Text Box 6"/>
            <p:cNvSpPr txBox="1">
              <a:spLocks noChangeArrowheads="1"/>
            </p:cNvSpPr>
            <p:nvPr/>
          </p:nvSpPr>
          <p:spPr bwMode="auto">
            <a:xfrm>
              <a:off x="313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39948" name="Text Box 7"/>
            <p:cNvSpPr txBox="1">
              <a:spLocks noChangeArrowheads="1"/>
            </p:cNvSpPr>
            <p:nvPr/>
          </p:nvSpPr>
          <p:spPr bwMode="auto">
            <a:xfrm>
              <a:off x="437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3994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0" name="Line 9"/>
            <p:cNvSpPr>
              <a:spLocks noChangeShapeType="1"/>
            </p:cNvSpPr>
            <p:nvPr/>
          </p:nvSpPr>
          <p:spPr bwMode="auto">
            <a:xfrm>
              <a:off x="2609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51" name="Text Box 10"/>
            <p:cNvSpPr txBox="1">
              <a:spLocks noChangeArrowheads="1"/>
            </p:cNvSpPr>
            <p:nvPr/>
          </p:nvSpPr>
          <p:spPr bwMode="auto">
            <a:xfrm>
              <a:off x="3885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39952" name="Text Box 11"/>
            <p:cNvSpPr txBox="1">
              <a:spLocks noChangeArrowheads="1"/>
            </p:cNvSpPr>
            <p:nvPr/>
          </p:nvSpPr>
          <p:spPr bwMode="auto">
            <a:xfrm>
              <a:off x="2240" y="2500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39953" name="Text Box 12"/>
            <p:cNvSpPr txBox="1">
              <a:spLocks noChangeArrowheads="1"/>
            </p:cNvSpPr>
            <p:nvPr/>
          </p:nvSpPr>
          <p:spPr bwMode="auto">
            <a:xfrm>
              <a:off x="1581" y="2516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11110</a:t>
              </a:r>
            </a:p>
          </p:txBody>
        </p:sp>
        <p:sp>
          <p:nvSpPr>
            <p:cNvPr id="39954" name="Text Box 13"/>
            <p:cNvSpPr txBox="1">
              <a:spLocks noChangeArrowheads="1"/>
            </p:cNvSpPr>
            <p:nvPr/>
          </p:nvSpPr>
          <p:spPr bwMode="auto">
            <a:xfrm>
              <a:off x="594" y="2516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39955" name="Text Box 14"/>
            <p:cNvSpPr txBox="1">
              <a:spLocks noChangeArrowheads="1"/>
            </p:cNvSpPr>
            <p:nvPr/>
          </p:nvSpPr>
          <p:spPr bwMode="auto">
            <a:xfrm>
              <a:off x="1341" y="2516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E00000"/>
                  </a:solidFill>
                  <a:latin typeface="Arial" pitchFamily="-65" charset="0"/>
                </a:rPr>
                <a:t>...</a:t>
              </a:r>
            </a:p>
          </p:txBody>
        </p:sp>
      </p:grpSp>
      <p:sp>
        <p:nvSpPr>
          <p:cNvPr id="39941" name="Rectangle 15"/>
          <p:cNvSpPr>
            <a:spLocks noChangeArrowheads="1"/>
          </p:cNvSpPr>
          <p:nvPr/>
        </p:nvSpPr>
        <p:spPr bwMode="auto">
          <a:xfrm>
            <a:off x="508000" y="4851400"/>
            <a:ext cx="833120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What is -00000 ? Answer: 11111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many positive numbers in N bits?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many negative numbers?</a:t>
            </a:r>
          </a:p>
          <a:p>
            <a:pPr marL="203200" indent="-203200" eaLnBrk="0" hangingPunct="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962400" y="2819400"/>
            <a:ext cx="5181600" cy="708025"/>
            <a:chOff x="4038600" y="4495800"/>
            <a:chExt cx="5181600" cy="707886"/>
          </a:xfrm>
        </p:grpSpPr>
        <p:cxnSp>
          <p:nvCxnSpPr>
            <p:cNvPr id="39944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4038600" y="4953000"/>
              <a:ext cx="3810000" cy="2"/>
            </a:xfrm>
            <a:prstGeom prst="straightConnector1">
              <a:avLst/>
            </a:prstGeom>
            <a:noFill/>
            <a:ln w="60325" cmpd="tri">
              <a:solidFill>
                <a:srgbClr val="E00000"/>
              </a:solidFill>
              <a:round/>
              <a:headEnd/>
              <a:tailEnd type="arrow" w="sm" len="med"/>
            </a:ln>
          </p:spPr>
        </p:cxnSp>
        <p:sp>
          <p:nvSpPr>
            <p:cNvPr id="39945" name="Rectangle 17"/>
            <p:cNvSpPr>
              <a:spLocks noChangeArrowheads="1"/>
            </p:cNvSpPr>
            <p:nvPr/>
          </p:nvSpPr>
          <p:spPr bwMode="auto">
            <a:xfrm>
              <a:off x="7808056" y="44958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E00000"/>
                  </a:solidFill>
                </a:rPr>
                <a:t>Binary</a:t>
              </a:r>
              <a:br>
                <a:rPr lang="en-US" sz="2000" b="1">
                  <a:solidFill>
                    <a:srgbClr val="E00000"/>
                  </a:solidFill>
                </a:rPr>
              </a:br>
              <a:r>
                <a:rPr lang="en-US" sz="2000" b="1">
                  <a:solidFill>
                    <a:srgbClr val="E00000"/>
                  </a:solidFill>
                </a:rPr>
                <a:t>odometer</a:t>
              </a:r>
              <a:endParaRPr lang="en-US" sz="4400" b="1">
                <a:solidFill>
                  <a:srgbClr val="E00000"/>
                </a:solidFill>
              </a:endParaRPr>
            </a:p>
          </p:txBody>
        </p:sp>
      </p:grp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rot="10800000">
            <a:off x="838200" y="4714875"/>
            <a:ext cx="3581400" cy="9525"/>
          </a:xfrm>
          <a:prstGeom prst="straightConnector1">
            <a:avLst/>
          </a:prstGeom>
          <a:noFill/>
          <a:ln w="60325" cmpd="tri">
            <a:solidFill>
              <a:srgbClr val="E00000"/>
            </a:solidFill>
            <a:round/>
            <a:headEnd type="arrow" w="sm" len="med"/>
            <a:tailEnd type="none" w="sm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4938"/>
            <a:ext cx="7424738" cy="490537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Shortcomings of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One’s complement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3625"/>
            <a:ext cx="8610600" cy="4730750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Arithmetic still a somewhat complicated.</a:t>
            </a:r>
          </a:p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Still two zeros</a:t>
            </a:r>
          </a:p>
          <a:p>
            <a:pPr lvl="1"/>
            <a:r>
              <a:rPr lang="en-US">
                <a:latin typeface="Helvetica"/>
                <a:cs typeface="Helvetica"/>
              </a:rPr>
              <a:t> 0x00000000 = +0</a:t>
            </a:r>
            <a:r>
              <a:rPr lang="en-US" baseline="-25000">
                <a:latin typeface="Helvetica"/>
                <a:cs typeface="Helvetica"/>
              </a:rPr>
              <a:t>ten</a:t>
            </a:r>
          </a:p>
          <a:p>
            <a:pPr lvl="1"/>
            <a:r>
              <a:rPr lang="en-US">
                <a:latin typeface="Helvetica"/>
                <a:cs typeface="Helvetica"/>
              </a:rPr>
              <a:t> 0xFFFFFFFF = -0</a:t>
            </a:r>
            <a:r>
              <a:rPr lang="en-US" baseline="-25000">
                <a:latin typeface="Helvetica"/>
                <a:cs typeface="Helvetica"/>
              </a:rPr>
              <a:t>ten</a:t>
            </a:r>
            <a:r>
              <a:rPr lang="en-US">
                <a:latin typeface="Helvetica"/>
                <a:cs typeface="Helvetica"/>
              </a:rPr>
              <a:t> </a:t>
            </a:r>
          </a:p>
          <a:p>
            <a:pPr>
              <a:lnSpc>
                <a:spcPct val="85000"/>
              </a:lnSpc>
            </a:pPr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Although used for a while on some computer products, one’s complement was eventually abandoned because another solution was better.</a:t>
            </a:r>
          </a:p>
          <a:p>
            <a:pPr lvl="1"/>
            <a:endParaRPr lang="en-US"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175500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Standard Negative # Representation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60975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Problem is the negative mappings “overlap” with the positive ones (the two 0s). Want to shift the negative mappings left by one.</a:t>
            </a:r>
          </a:p>
          <a:p>
            <a:pPr lvl="1"/>
            <a:r>
              <a:rPr lang="en-US" sz="2400"/>
              <a:t>Solution! For negative numbers, complement, then add 1 to the result 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As with sign and magnitude, &amp; one’s compl.</a:t>
            </a:r>
            <a:br>
              <a:rPr lang="en-US" sz="28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leading 0s  positive, leading 1s  negative</a:t>
            </a:r>
          </a:p>
          <a:p>
            <a:pPr lvl="1"/>
            <a:r>
              <a:rPr lang="en-US" sz="2400"/>
              <a:t>000000...xxx  is ≥ 0, 111111...xxx is &lt; 0</a:t>
            </a:r>
          </a:p>
          <a:p>
            <a:pPr lvl="1"/>
            <a:r>
              <a:rPr lang="en-US" sz="2400"/>
              <a:t>except 1…1111 is -1, not -0 (as in sign &amp; mag.)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This representation is </a:t>
            </a:r>
            <a:r>
              <a:rPr lang="en-US" sz="2800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Two’s Complement </a:t>
            </a:r>
          </a:p>
          <a:p>
            <a:pPr lvl="1"/>
            <a:r>
              <a:rPr lang="en-US" sz="2400"/>
              <a:t>This makes the hardware simple!</a:t>
            </a:r>
          </a:p>
          <a:p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4036" name="Rectangle 6"/>
          <p:cNvSpPr>
            <a:spLocks noChangeArrowheads="1"/>
          </p:cNvSpPr>
          <p:nvPr/>
        </p:nvSpPr>
        <p:spPr bwMode="auto">
          <a:xfrm>
            <a:off x="152400" y="6172200"/>
            <a:ext cx="8839200" cy="523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(Also 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short</a:t>
            </a:r>
            <a:r>
              <a:rPr lang="en-US" sz="2800" b="1">
                <a:solidFill>
                  <a:schemeClr val="tx1"/>
                </a:solidFill>
              </a:rPr>
              <a:t>,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long long</a:t>
            </a:r>
            <a:r>
              <a:rPr lang="en-US" sz="2800" b="1">
                <a:solidFill>
                  <a:schemeClr val="tx1"/>
                </a:solidFill>
              </a:rPr>
              <a:t>, …, C99’s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2800" b="1" i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N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_t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524000" y="5791200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</a:rPr>
              <a:t>(C’s </a:t>
            </a:r>
            <a:r>
              <a:rPr lang="en-US" sz="28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int</a:t>
            </a:r>
            <a:r>
              <a:rPr lang="en-US" sz="2800" b="1">
                <a:solidFill>
                  <a:schemeClr val="tx1"/>
                </a:solidFill>
              </a:rPr>
              <a:t>, aka a “signed integer”)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98488" y="228600"/>
            <a:ext cx="5622925" cy="490538"/>
          </a:xfrm>
        </p:spPr>
        <p:txBody>
          <a:bodyPr/>
          <a:lstStyle/>
          <a:p>
            <a:r>
              <a:rPr lang="en-US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Two’s Complement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Formula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47212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Can represent positive </a:t>
            </a:r>
            <a:r>
              <a:rPr lang="en-US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and negative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numbers in terms of the bit value times a power of 2:</a:t>
            </a:r>
          </a:p>
          <a:p>
            <a:pPr lvl="1">
              <a:buFontTx/>
              <a:buNone/>
            </a:pPr>
            <a:r>
              <a:rPr lang="en-US"/>
              <a:t>d</a:t>
            </a:r>
            <a:r>
              <a:rPr lang="en-US" baseline="-25000"/>
              <a:t>31 </a:t>
            </a:r>
            <a:r>
              <a:rPr lang="en-US"/>
              <a:t>x </a:t>
            </a:r>
            <a:r>
              <a:rPr lang="en-US">
                <a:solidFill>
                  <a:srgbClr val="008000"/>
                </a:solidFill>
              </a:rPr>
              <a:t>-(2</a:t>
            </a:r>
            <a:r>
              <a:rPr lang="en-US" baseline="30000">
                <a:solidFill>
                  <a:srgbClr val="008000"/>
                </a:solidFill>
              </a:rPr>
              <a:t>31</a:t>
            </a:r>
            <a:r>
              <a:rPr lang="en-US">
                <a:solidFill>
                  <a:srgbClr val="008000"/>
                </a:solidFill>
              </a:rPr>
              <a:t>)</a:t>
            </a:r>
            <a:r>
              <a:rPr lang="en-US" baseline="30000"/>
              <a:t>  </a:t>
            </a:r>
            <a:r>
              <a:rPr lang="en-US"/>
              <a:t>+ d</a:t>
            </a:r>
            <a:r>
              <a:rPr lang="en-US" baseline="-25000"/>
              <a:t>30 </a:t>
            </a:r>
            <a:r>
              <a:rPr lang="en-US"/>
              <a:t>x 2</a:t>
            </a:r>
            <a:r>
              <a:rPr lang="en-US" baseline="30000"/>
              <a:t>30</a:t>
            </a:r>
            <a:r>
              <a:rPr lang="en-US"/>
              <a:t> + ... + d</a:t>
            </a:r>
            <a:r>
              <a:rPr lang="en-US" baseline="-25000"/>
              <a:t>2 </a:t>
            </a:r>
            <a:r>
              <a:rPr lang="en-US"/>
              <a:t>x 2</a:t>
            </a:r>
            <a:r>
              <a:rPr lang="en-US" baseline="30000"/>
              <a:t>2</a:t>
            </a:r>
            <a:r>
              <a:rPr lang="en-US"/>
              <a:t> + d</a:t>
            </a:r>
            <a:r>
              <a:rPr lang="en-US" baseline="-25000"/>
              <a:t>1 </a:t>
            </a:r>
            <a:r>
              <a:rPr lang="en-US"/>
              <a:t>x 2</a:t>
            </a:r>
            <a:r>
              <a:rPr lang="en-US" baseline="30000"/>
              <a:t>1</a:t>
            </a:r>
            <a:r>
              <a:rPr lang="en-US"/>
              <a:t> + d</a:t>
            </a:r>
            <a:r>
              <a:rPr lang="en-US" baseline="-25000"/>
              <a:t>0 </a:t>
            </a:r>
            <a:r>
              <a:rPr lang="en-US"/>
              <a:t>x 2</a:t>
            </a:r>
            <a:r>
              <a:rPr lang="en-US" baseline="30000"/>
              <a:t>0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1101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in a nibble?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1x-(2</a:t>
            </a:r>
            <a:r>
              <a:rPr lang="en-US" baseline="30000">
                <a:solidFill>
                  <a:srgbClr val="008000"/>
                </a:solidFill>
              </a:rPr>
              <a:t>3</a:t>
            </a:r>
            <a:r>
              <a:rPr lang="en-US">
                <a:solidFill>
                  <a:srgbClr val="008000"/>
                </a:solidFill>
              </a:rPr>
              <a:t>)</a:t>
            </a:r>
            <a:r>
              <a:rPr lang="en-US" baseline="30000"/>
              <a:t> </a:t>
            </a:r>
            <a:r>
              <a:rPr lang="en-US"/>
              <a:t>+ 1x2</a:t>
            </a:r>
            <a:r>
              <a:rPr lang="en-US" baseline="30000"/>
              <a:t>2 </a:t>
            </a:r>
            <a:r>
              <a:rPr lang="en-US"/>
              <a:t>+ 0x2</a:t>
            </a:r>
            <a:r>
              <a:rPr lang="en-US" baseline="30000"/>
              <a:t>1 </a:t>
            </a:r>
            <a:r>
              <a:rPr lang="en-US"/>
              <a:t>+ 1x2</a:t>
            </a:r>
            <a:r>
              <a:rPr lang="en-US" baseline="30000"/>
              <a:t>0</a:t>
            </a: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-2</a:t>
            </a:r>
            <a:r>
              <a:rPr lang="en-US" baseline="30000">
                <a:solidFill>
                  <a:srgbClr val="008000"/>
                </a:solidFill>
              </a:rPr>
              <a:t>3</a:t>
            </a:r>
            <a:r>
              <a:rPr lang="en-US" baseline="30000"/>
              <a:t> </a:t>
            </a:r>
            <a:r>
              <a:rPr lang="en-US"/>
              <a:t>+ 2</a:t>
            </a:r>
            <a:r>
              <a:rPr lang="en-US" baseline="30000"/>
              <a:t>2 </a:t>
            </a:r>
            <a:r>
              <a:rPr lang="en-US"/>
              <a:t>+ 0 + 2</a:t>
            </a:r>
            <a:r>
              <a:rPr lang="en-US" baseline="30000"/>
              <a:t>0</a:t>
            </a:r>
            <a:endParaRPr lang="en-US"/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-8</a:t>
            </a:r>
            <a:r>
              <a:rPr lang="en-US"/>
              <a:t> + 4 + 0 + 1 </a:t>
            </a:r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-8</a:t>
            </a:r>
            <a:r>
              <a:rPr lang="en-US"/>
              <a:t> + 5</a:t>
            </a:r>
            <a:endParaRPr lang="en-US" baseline="-25000"/>
          </a:p>
          <a:p>
            <a:pPr lvl="1">
              <a:buFontTx/>
              <a:buNone/>
            </a:pPr>
            <a:r>
              <a:rPr lang="en-US"/>
              <a:t>= </a:t>
            </a:r>
            <a:r>
              <a:rPr lang="en-US">
                <a:solidFill>
                  <a:srgbClr val="008000"/>
                </a:solidFill>
              </a:rPr>
              <a:t>-3</a:t>
            </a:r>
            <a:r>
              <a:rPr lang="en-US" baseline="-25000">
                <a:solidFill>
                  <a:srgbClr val="008000"/>
                </a:solidFill>
              </a:rPr>
              <a:t>ten</a:t>
            </a:r>
            <a:endParaRPr lang="en-US" sz="2000" baseline="30000"/>
          </a:p>
        </p:txBody>
      </p:sp>
      <p:sp>
        <p:nvSpPr>
          <p:cNvPr id="1385476" name="Oval 4"/>
          <p:cNvSpPr>
            <a:spLocks noChangeArrowheads="1"/>
          </p:cNvSpPr>
          <p:nvPr/>
        </p:nvSpPr>
        <p:spPr bwMode="auto">
          <a:xfrm>
            <a:off x="1338263" y="1676400"/>
            <a:ext cx="969962" cy="7620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pic>
        <p:nvPicPr>
          <p:cNvPr id="46085" name="Picture 12" descr="faceva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7375" y="4724400"/>
            <a:ext cx="12160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4267200" y="3962400"/>
            <a:ext cx="4572000" cy="2358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65000"/>
              </a:lnSpc>
              <a:spcAft>
                <a:spcPts val="5400"/>
              </a:spcAft>
            </a:pPr>
            <a:r>
              <a:rPr lang="en-US" sz="2800" b="1">
                <a:solidFill>
                  <a:schemeClr val="tx1"/>
                </a:solidFill>
              </a:rPr>
              <a:t>Example: -3 to +3 to -3 (again, in a nibble):</a:t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</a:rPr>
              <a:t/>
            </a:r>
            <a:br>
              <a:rPr lang="en-US" sz="2800" b="1">
                <a:solidFill>
                  <a:schemeClr val="tx1"/>
                </a:solidFill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  : 1101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x’ : 0010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+1 : 0011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()’: 1100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b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+1 : 1101</a:t>
            </a:r>
            <a:r>
              <a:rPr lang="en-US" sz="2800" b="1" baseline="-25000">
                <a:solidFill>
                  <a:schemeClr val="tx1"/>
                </a:solidFill>
                <a:latin typeface="Courier"/>
                <a:cs typeface="Courier"/>
              </a:rPr>
              <a:t>two</a:t>
            </a:r>
            <a:endParaRPr lang="en-US" sz="2800" b="1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191000" y="3733800"/>
            <a:ext cx="4114800" cy="2819400"/>
          </a:xfrm>
          <a:prstGeom prst="rect">
            <a:avLst/>
          </a:prstGeom>
          <a:noFill/>
          <a:ln w="57150" cap="flat" cmpd="thickThin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547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437438" cy="490538"/>
          </a:xfrm>
        </p:spPr>
        <p:txBody>
          <a:bodyPr/>
          <a:lstStyle/>
          <a:p>
            <a:r>
              <a:rPr lang="en-US">
                <a:solidFill>
                  <a:srgbClr val="00D900"/>
                </a:solidFill>
                <a:ea typeface="ＭＳ Ｐゴシック" pitchFamily="-65" charset="-128"/>
                <a:cs typeface="ＭＳ Ｐゴシック" pitchFamily="-65" charset="-128"/>
              </a:rPr>
              <a:t>2’s Complement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Number “line”: N = 5</a:t>
            </a:r>
          </a:p>
        </p:txBody>
      </p:sp>
      <p:sp>
        <p:nvSpPr>
          <p:cNvPr id="48131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867400" y="725488"/>
            <a:ext cx="3105150" cy="3408362"/>
          </a:xfrm>
        </p:spPr>
        <p:txBody>
          <a:bodyPr lIns="92075" tIns="46038" rIns="92075" bIns="46038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non-negatives 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negatives</a:t>
            </a:r>
          </a:p>
          <a:p>
            <a:r>
              <a:rPr lang="en-US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one zero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positives?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628900" y="53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844925" y="6858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525963" y="11128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3171825" y="1031875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403350" y="722313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3278188" y="48704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800100" y="1106488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2716213" y="50704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48140" name="Oval 12"/>
          <p:cNvSpPr>
            <a:spLocks noChangeArrowheads="1"/>
          </p:cNvSpPr>
          <p:nvPr/>
        </p:nvSpPr>
        <p:spPr bwMode="auto">
          <a:xfrm>
            <a:off x="1392238" y="1128713"/>
            <a:ext cx="3790950" cy="38481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 flipV="1">
            <a:off x="3825875" y="1119188"/>
            <a:ext cx="87313" cy="260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4373563" y="1427163"/>
            <a:ext cx="144462" cy="220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3971925" y="4676775"/>
            <a:ext cx="123825" cy="319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 flipV="1">
            <a:off x="2430463" y="1204913"/>
            <a:ext cx="18256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H="1" flipV="1">
            <a:off x="1884363" y="1541463"/>
            <a:ext cx="273050" cy="236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4030663" y="49403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H="1">
            <a:off x="2624138" y="4803775"/>
            <a:ext cx="115887" cy="212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557338" y="4967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10001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2997200" y="1231900"/>
            <a:ext cx="38258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hlink"/>
                </a:solidFill>
                <a:latin typeface="Arial" pitchFamily="-65" charset="0"/>
              </a:rPr>
              <a:t>0</a:t>
            </a:r>
            <a:endParaRPr lang="en-US" sz="28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3521075" y="1309688"/>
            <a:ext cx="3825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043363" y="1527175"/>
            <a:ext cx="382587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2</a:t>
            </a:r>
          </a:p>
        </p:txBody>
      </p:sp>
      <p:sp>
        <p:nvSpPr>
          <p:cNvPr id="48152" name="Text Box 24"/>
          <p:cNvSpPr txBox="1">
            <a:spLocks noChangeArrowheads="1"/>
          </p:cNvSpPr>
          <p:nvPr/>
        </p:nvSpPr>
        <p:spPr bwMode="auto">
          <a:xfrm>
            <a:off x="2549525" y="1274763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</a:t>
            </a:r>
          </a:p>
        </p:txBody>
      </p:sp>
      <p:sp>
        <p:nvSpPr>
          <p:cNvPr id="48153" name="Text Box 25"/>
          <p:cNvSpPr txBox="1">
            <a:spLocks noChangeArrowheads="1"/>
          </p:cNvSpPr>
          <p:nvPr/>
        </p:nvSpPr>
        <p:spPr bwMode="auto">
          <a:xfrm>
            <a:off x="2117725" y="1544638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-2</a:t>
            </a:r>
          </a:p>
        </p:txBody>
      </p:sp>
      <p:sp>
        <p:nvSpPr>
          <p:cNvPr id="48154" name="Text Box 26"/>
          <p:cNvSpPr txBox="1">
            <a:spLocks noChangeArrowheads="1"/>
          </p:cNvSpPr>
          <p:nvPr/>
        </p:nvSpPr>
        <p:spPr bwMode="auto">
          <a:xfrm>
            <a:off x="2319338" y="4314825"/>
            <a:ext cx="6985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-15</a:t>
            </a:r>
          </a:p>
        </p:txBody>
      </p:sp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2908300" y="4389438"/>
            <a:ext cx="6985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-16</a:t>
            </a:r>
          </a:p>
        </p:txBody>
      </p:sp>
      <p:sp>
        <p:nvSpPr>
          <p:cNvPr id="48156" name="Text Box 28"/>
          <p:cNvSpPr txBox="1">
            <a:spLocks noChangeArrowheads="1"/>
          </p:cNvSpPr>
          <p:nvPr/>
        </p:nvSpPr>
        <p:spPr bwMode="auto">
          <a:xfrm>
            <a:off x="3714750" y="4267200"/>
            <a:ext cx="5794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15</a:t>
            </a:r>
          </a:p>
        </p:txBody>
      </p:sp>
      <p:sp>
        <p:nvSpPr>
          <p:cNvPr id="48157" name="Line 29"/>
          <p:cNvSpPr>
            <a:spLocks noChangeShapeType="1"/>
          </p:cNvSpPr>
          <p:nvPr/>
        </p:nvSpPr>
        <p:spPr bwMode="auto">
          <a:xfrm>
            <a:off x="4652963" y="4159250"/>
            <a:ext cx="241300" cy="182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58" name="Text Box 30"/>
          <p:cNvSpPr txBox="1">
            <a:spLocks noChangeArrowheads="1"/>
          </p:cNvSpPr>
          <p:nvPr/>
        </p:nvSpPr>
        <p:spPr bwMode="auto">
          <a:xfrm>
            <a:off x="1087438" y="243046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5243513" y="256381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H="1" flipV="1">
            <a:off x="3498850" y="3781425"/>
            <a:ext cx="387350" cy="14763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>
            <a:off x="1552575" y="1830388"/>
            <a:ext cx="342900" cy="233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1898650" y="1935163"/>
            <a:ext cx="5000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-3</a:t>
            </a: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400050" y="1520825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11101</a:t>
            </a:r>
          </a:p>
        </p:txBody>
      </p:sp>
      <p:sp>
        <p:nvSpPr>
          <p:cNvPr id="48164" name="Line 36"/>
          <p:cNvSpPr>
            <a:spLocks noChangeShapeType="1"/>
          </p:cNvSpPr>
          <p:nvPr/>
        </p:nvSpPr>
        <p:spPr bwMode="auto">
          <a:xfrm>
            <a:off x="1355725" y="2257425"/>
            <a:ext cx="366713" cy="146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1703388" y="2227263"/>
            <a:ext cx="5000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-4</a:t>
            </a:r>
          </a:p>
        </p:txBody>
      </p:sp>
      <p:sp>
        <p:nvSpPr>
          <p:cNvPr id="48166" name="Text Box 38"/>
          <p:cNvSpPr txBox="1">
            <a:spLocks noChangeArrowheads="1"/>
          </p:cNvSpPr>
          <p:nvPr/>
        </p:nvSpPr>
        <p:spPr bwMode="auto">
          <a:xfrm>
            <a:off x="204788" y="20097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11100</a:t>
            </a:r>
          </a:p>
        </p:txBody>
      </p:sp>
      <p:sp>
        <p:nvSpPr>
          <p:cNvPr id="48167" name="Text Box 39"/>
          <p:cNvSpPr txBox="1">
            <a:spLocks noChangeArrowheads="1"/>
          </p:cNvSpPr>
          <p:nvPr/>
        </p:nvSpPr>
        <p:spPr bwMode="auto">
          <a:xfrm>
            <a:off x="4157663" y="54864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5576888" y="54864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48169" name="Text Box 41"/>
          <p:cNvSpPr txBox="1">
            <a:spLocks noChangeArrowheads="1"/>
          </p:cNvSpPr>
          <p:nvPr/>
        </p:nvSpPr>
        <p:spPr bwMode="auto">
          <a:xfrm>
            <a:off x="7543800" y="5486400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>
            <a:off x="1554163" y="6091238"/>
            <a:ext cx="6946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1" name="Line 43"/>
          <p:cNvSpPr>
            <a:spLocks noChangeShapeType="1"/>
          </p:cNvSpPr>
          <p:nvPr/>
        </p:nvSpPr>
        <p:spPr bwMode="auto">
          <a:xfrm>
            <a:off x="4738688" y="5951538"/>
            <a:ext cx="0" cy="303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6764338" y="5486400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...</a:t>
            </a: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2865438" y="6186488"/>
            <a:ext cx="110331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1819275" y="6186488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252413" y="6186488"/>
            <a:ext cx="1173162" cy="5191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48176" name="Text Box 48"/>
          <p:cNvSpPr txBox="1">
            <a:spLocks noChangeArrowheads="1"/>
          </p:cNvSpPr>
          <p:nvPr/>
        </p:nvSpPr>
        <p:spPr bwMode="auto">
          <a:xfrm>
            <a:off x="1438275" y="6186488"/>
            <a:ext cx="4810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D900"/>
                </a:solidFill>
                <a:latin typeface="Arial" pitchFamily="-65" charset="0"/>
              </a:rPr>
              <a:t>...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4572000" y="4648200"/>
            <a:ext cx="4384675" cy="833438"/>
            <a:chOff x="4953000" y="4343400"/>
            <a:chExt cx="4383944" cy="833644"/>
          </a:xfrm>
        </p:grpSpPr>
        <p:cxnSp>
          <p:nvCxnSpPr>
            <p:cNvPr id="48179" name="Straight Arrow Connector 50"/>
            <p:cNvCxnSpPr>
              <a:cxnSpLocks noChangeShapeType="1"/>
            </p:cNvCxnSpPr>
            <p:nvPr/>
          </p:nvCxnSpPr>
          <p:spPr bwMode="auto">
            <a:xfrm flipV="1">
              <a:off x="4953000" y="5150450"/>
              <a:ext cx="3950951" cy="26594"/>
            </a:xfrm>
            <a:prstGeom prst="straightConnector1">
              <a:avLst/>
            </a:prstGeom>
            <a:noFill/>
            <a:ln w="60325" cmpd="tri">
              <a:solidFill>
                <a:srgbClr val="00D900"/>
              </a:solidFill>
              <a:round/>
              <a:headEnd/>
              <a:tailEnd type="arrow" w="sm" len="med"/>
            </a:ln>
          </p:spPr>
        </p:cxnSp>
        <p:sp>
          <p:nvSpPr>
            <p:cNvPr id="48180" name="Rectangle 51"/>
            <p:cNvSpPr>
              <a:spLocks noChangeArrowheads="1"/>
            </p:cNvSpPr>
            <p:nvPr/>
          </p:nvSpPr>
          <p:spPr bwMode="auto">
            <a:xfrm>
              <a:off x="7924800" y="4343400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D900"/>
                  </a:solidFill>
                </a:rPr>
                <a:t>Binary</a:t>
              </a:r>
              <a:br>
                <a:rPr lang="en-US" sz="2000" b="1">
                  <a:solidFill>
                    <a:srgbClr val="00D900"/>
                  </a:solidFill>
                </a:rPr>
              </a:br>
              <a:r>
                <a:rPr lang="en-US" sz="2000" b="1">
                  <a:solidFill>
                    <a:srgbClr val="00D900"/>
                  </a:solidFill>
                </a:rPr>
                <a:t>odometer</a:t>
              </a:r>
              <a:endParaRPr lang="en-US" sz="4400" b="1">
                <a:solidFill>
                  <a:srgbClr val="00D900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10800000" flipV="1">
            <a:off x="533400" y="6684963"/>
            <a:ext cx="3587750" cy="11112"/>
          </a:xfrm>
          <a:prstGeom prst="straightConnector1">
            <a:avLst/>
          </a:prstGeom>
          <a:noFill/>
          <a:ln w="60325" cmpd="tri">
            <a:solidFill>
              <a:srgbClr val="00D900"/>
            </a:solidFill>
            <a:round/>
            <a:headEnd type="arrow" w="sm" len="med"/>
            <a:tailEnd type="none" w="sm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491288" cy="490538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Bias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Encoding: N = 5 (bias = -15)</a:t>
            </a:r>
          </a:p>
        </p:txBody>
      </p:sp>
      <p:sp>
        <p:nvSpPr>
          <p:cNvPr id="5017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5867400" y="725488"/>
            <a:ext cx="3105150" cy="4029075"/>
          </a:xfrm>
        </p:spPr>
        <p:txBody>
          <a:bodyPr lIns="92075" tIns="46038" rIns="92075" bIns="46038"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# = unsigned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     + bias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Bias for N bits chosen as –(2</a:t>
            </a:r>
            <a:r>
              <a:rPr lang="en-US" baseline="30000">
                <a:ea typeface="ＭＳ Ｐゴシック" pitchFamily="-65" charset="-128"/>
                <a:cs typeface="ＭＳ Ｐゴシック" pitchFamily="-65" charset="-128"/>
              </a:rPr>
              <a:t>N-1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-1)</a:t>
            </a:r>
          </a:p>
          <a:p>
            <a:r>
              <a:rPr lang="en-US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one zero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positives?</a:t>
            </a:r>
            <a:endParaRPr lang="en-US" sz="28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628900" y="53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44925" y="6858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25963" y="11128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3171825" y="1031875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403350" y="722313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3278188" y="48704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800100" y="1106488"/>
            <a:ext cx="117316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2716213" y="50704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1392238" y="1128713"/>
            <a:ext cx="3790950" cy="38481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50189" name="Line 13"/>
          <p:cNvSpPr>
            <a:spLocks noChangeShapeType="1"/>
          </p:cNvSpPr>
          <p:nvPr/>
        </p:nvSpPr>
        <p:spPr bwMode="auto">
          <a:xfrm flipV="1">
            <a:off x="3825875" y="1119188"/>
            <a:ext cx="87313" cy="2603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4373563" y="1427163"/>
            <a:ext cx="144462" cy="220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3971925" y="4676775"/>
            <a:ext cx="123825" cy="319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 flipV="1">
            <a:off x="2430463" y="1204913"/>
            <a:ext cx="182562" cy="250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H="1" flipV="1">
            <a:off x="1884363" y="1541463"/>
            <a:ext cx="273050" cy="236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4030663" y="4940300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H="1">
            <a:off x="2624138" y="4803775"/>
            <a:ext cx="115887" cy="212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1557338" y="4967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10001</a:t>
            </a:r>
          </a:p>
        </p:txBody>
      </p: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2971800" y="1231900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-15</a:t>
            </a:r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3521075" y="1309688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-14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3962400" y="1609725"/>
            <a:ext cx="7032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-13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2514600" y="1371600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16</a:t>
            </a: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2117725" y="1544638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15</a:t>
            </a:r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2590800" y="4267200"/>
            <a:ext cx="3841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2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3074988" y="4367213"/>
            <a:ext cx="384175" cy="5222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50204" name="Text Box 28"/>
          <p:cNvSpPr txBox="1">
            <a:spLocks noChangeArrowheads="1"/>
          </p:cNvSpPr>
          <p:nvPr/>
        </p:nvSpPr>
        <p:spPr bwMode="auto">
          <a:xfrm>
            <a:off x="3714750" y="4191000"/>
            <a:ext cx="38417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</a:t>
            </a:r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4652963" y="4159250"/>
            <a:ext cx="241300" cy="1825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1087438" y="243046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50207" name="Text Box 31"/>
          <p:cNvSpPr txBox="1">
            <a:spLocks noChangeArrowheads="1"/>
          </p:cNvSpPr>
          <p:nvPr/>
        </p:nvSpPr>
        <p:spPr bwMode="auto">
          <a:xfrm>
            <a:off x="5243513" y="2563813"/>
            <a:ext cx="282575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.</a:t>
            </a:r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 flipV="1">
            <a:off x="2590800" y="914400"/>
            <a:ext cx="762000" cy="11430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>
            <a:off x="1552575" y="1830388"/>
            <a:ext cx="342900" cy="2333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1898650" y="1935163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14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400050" y="1520825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11101</a:t>
            </a:r>
          </a:p>
        </p:txBody>
      </p:sp>
      <p:sp>
        <p:nvSpPr>
          <p:cNvPr id="50212" name="Line 36"/>
          <p:cNvSpPr>
            <a:spLocks noChangeShapeType="1"/>
          </p:cNvSpPr>
          <p:nvPr/>
        </p:nvSpPr>
        <p:spPr bwMode="auto">
          <a:xfrm>
            <a:off x="1355725" y="2257425"/>
            <a:ext cx="366713" cy="1460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1703388" y="2227263"/>
            <a:ext cx="5842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13</a:t>
            </a:r>
          </a:p>
        </p:txBody>
      </p: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204788" y="20097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11100</a:t>
            </a:r>
          </a:p>
        </p:txBody>
      </p:sp>
      <p:sp>
        <p:nvSpPr>
          <p:cNvPr id="50215" name="Text Box 39"/>
          <p:cNvSpPr txBox="1">
            <a:spLocks noChangeArrowheads="1"/>
          </p:cNvSpPr>
          <p:nvPr/>
        </p:nvSpPr>
        <p:spPr bwMode="auto">
          <a:xfrm>
            <a:off x="304800" y="6096000"/>
            <a:ext cx="1173163" cy="5191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50216" name="Text Box 40"/>
          <p:cNvSpPr txBox="1">
            <a:spLocks noChangeArrowheads="1"/>
          </p:cNvSpPr>
          <p:nvPr/>
        </p:nvSpPr>
        <p:spPr bwMode="auto">
          <a:xfrm>
            <a:off x="1524000" y="60960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50217" name="Text Box 41"/>
          <p:cNvSpPr txBox="1">
            <a:spLocks noChangeArrowheads="1"/>
          </p:cNvSpPr>
          <p:nvPr/>
        </p:nvSpPr>
        <p:spPr bwMode="auto">
          <a:xfrm>
            <a:off x="4038600" y="5486400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01111</a:t>
            </a:r>
          </a:p>
        </p:txBody>
      </p:sp>
      <p:sp>
        <p:nvSpPr>
          <p:cNvPr id="50218" name="Line 42"/>
          <p:cNvSpPr>
            <a:spLocks noChangeShapeType="1"/>
          </p:cNvSpPr>
          <p:nvPr/>
        </p:nvSpPr>
        <p:spPr bwMode="auto">
          <a:xfrm>
            <a:off x="1554163" y="6091238"/>
            <a:ext cx="69469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>
            <a:off x="4738688" y="5951538"/>
            <a:ext cx="0" cy="303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20" name="Text Box 44"/>
          <p:cNvSpPr txBox="1">
            <a:spLocks noChangeArrowheads="1"/>
          </p:cNvSpPr>
          <p:nvPr/>
        </p:nvSpPr>
        <p:spPr bwMode="auto">
          <a:xfrm>
            <a:off x="2566988" y="6096000"/>
            <a:ext cx="48101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...</a:t>
            </a:r>
          </a:p>
        </p:txBody>
      </p:sp>
      <p:sp>
        <p:nvSpPr>
          <p:cNvPr id="50221" name="Text Box 45"/>
          <p:cNvSpPr txBox="1">
            <a:spLocks noChangeArrowheads="1"/>
          </p:cNvSpPr>
          <p:nvPr/>
        </p:nvSpPr>
        <p:spPr bwMode="auto">
          <a:xfrm>
            <a:off x="7742238" y="5495925"/>
            <a:ext cx="1103312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50222" name="Text Box 46"/>
          <p:cNvSpPr txBox="1">
            <a:spLocks noChangeArrowheads="1"/>
          </p:cNvSpPr>
          <p:nvPr/>
        </p:nvSpPr>
        <p:spPr bwMode="auto">
          <a:xfrm>
            <a:off x="6696075" y="5495925"/>
            <a:ext cx="112395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50223" name="Text Box 47"/>
          <p:cNvSpPr txBox="1">
            <a:spLocks noChangeArrowheads="1"/>
          </p:cNvSpPr>
          <p:nvPr/>
        </p:nvSpPr>
        <p:spPr bwMode="auto">
          <a:xfrm>
            <a:off x="5129213" y="5486400"/>
            <a:ext cx="1173162" cy="51911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10000</a:t>
            </a:r>
          </a:p>
        </p:txBody>
      </p:sp>
      <p:sp>
        <p:nvSpPr>
          <p:cNvPr id="50224" name="Text Box 48"/>
          <p:cNvSpPr txBox="1">
            <a:spLocks noChangeArrowheads="1"/>
          </p:cNvSpPr>
          <p:nvPr/>
        </p:nvSpPr>
        <p:spPr bwMode="auto">
          <a:xfrm>
            <a:off x="6315075" y="5495925"/>
            <a:ext cx="4810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...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914400" y="6149975"/>
            <a:ext cx="4613275" cy="708025"/>
            <a:chOff x="1295400" y="5845314"/>
            <a:chExt cx="4612544" cy="707886"/>
          </a:xfrm>
        </p:grpSpPr>
        <p:cxnSp>
          <p:nvCxnSpPr>
            <p:cNvPr id="51" name="Straight Arrow Connector 50"/>
            <p:cNvCxnSpPr/>
            <p:nvPr/>
          </p:nvCxnSpPr>
          <p:spPr bwMode="auto">
            <a:xfrm flipV="1">
              <a:off x="1295400" y="6329407"/>
              <a:ext cx="3199893" cy="22221"/>
            </a:xfrm>
            <a:prstGeom prst="straightConnector1">
              <a:avLst/>
            </a:prstGeom>
            <a:noFill/>
            <a:ln w="60325" cap="flat" cmpd="tri" algn="ctr">
              <a:solidFill>
                <a:schemeClr val="accent6"/>
              </a:solidFill>
              <a:prstDash val="solid"/>
              <a:round/>
              <a:headEnd type="none" w="med" len="med"/>
              <a:tailEnd type="arrow" w="sm" len="med"/>
            </a:ln>
            <a:effectLst/>
          </p:spPr>
        </p:cxnSp>
        <p:sp>
          <p:nvSpPr>
            <p:cNvPr id="50231" name="Rectangle 51"/>
            <p:cNvSpPr>
              <a:spLocks noChangeArrowheads="1"/>
            </p:cNvSpPr>
            <p:nvPr/>
          </p:nvSpPr>
          <p:spPr bwMode="auto">
            <a:xfrm>
              <a:off x="4495800" y="5845314"/>
              <a:ext cx="1412144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b="1">
                  <a:solidFill>
                    <a:srgbClr val="0000FF"/>
                  </a:solidFill>
                </a:rPr>
                <a:t>Binary</a:t>
              </a:r>
              <a:br>
                <a:rPr lang="en-US" sz="2000" b="1">
                  <a:solidFill>
                    <a:srgbClr val="0000FF"/>
                  </a:solidFill>
                </a:rPr>
              </a:br>
              <a:r>
                <a:rPr lang="en-US" sz="2000" b="1">
                  <a:solidFill>
                    <a:srgbClr val="0000FF"/>
                  </a:solidFill>
                </a:rPr>
                <a:t>odometer</a:t>
              </a:r>
              <a:endParaRPr lang="en-US" sz="4400" b="1">
                <a:solidFill>
                  <a:srgbClr val="0000FF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cxnSpLocks noChangeShapeType="1"/>
          </p:cNvCxnSpPr>
          <p:nvPr/>
        </p:nvCxnSpPr>
        <p:spPr bwMode="auto">
          <a:xfrm rot="10800000" flipV="1">
            <a:off x="4114800" y="5486400"/>
            <a:ext cx="4806950" cy="15875"/>
          </a:xfrm>
          <a:prstGeom prst="straightConnector1">
            <a:avLst/>
          </a:prstGeom>
          <a:noFill/>
          <a:ln w="60325" cmpd="tri">
            <a:solidFill>
              <a:srgbClr val="0536D2"/>
            </a:solidFill>
            <a:round/>
            <a:headEnd type="arrow" w="sm" len="med"/>
            <a:tailEnd type="none" w="sm" len="med"/>
          </a:ln>
        </p:spPr>
      </p:cxnSp>
      <p:sp>
        <p:nvSpPr>
          <p:cNvPr id="50227" name="Text Box 18"/>
          <p:cNvSpPr txBox="1">
            <a:spLocks noChangeArrowheads="1"/>
          </p:cNvSpPr>
          <p:nvPr/>
        </p:nvSpPr>
        <p:spPr bwMode="auto">
          <a:xfrm>
            <a:off x="4876800" y="4343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01110</a:t>
            </a:r>
          </a:p>
        </p:txBody>
      </p:sp>
      <p:sp>
        <p:nvSpPr>
          <p:cNvPr id="50228" name="Text Box 28"/>
          <p:cNvSpPr txBox="1">
            <a:spLocks noChangeArrowheads="1"/>
          </p:cNvSpPr>
          <p:nvPr/>
        </p:nvSpPr>
        <p:spPr bwMode="auto">
          <a:xfrm>
            <a:off x="4267200" y="3657600"/>
            <a:ext cx="503238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-1</a:t>
            </a:r>
          </a:p>
        </p:txBody>
      </p:sp>
      <p:sp>
        <p:nvSpPr>
          <p:cNvPr id="50229" name="Text Box 41"/>
          <p:cNvSpPr txBox="1">
            <a:spLocks noChangeArrowheads="1"/>
          </p:cNvSpPr>
          <p:nvPr/>
        </p:nvSpPr>
        <p:spPr bwMode="auto">
          <a:xfrm>
            <a:off x="2895600" y="6096000"/>
            <a:ext cx="1143000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rgbClr val="0000FF"/>
                </a:solidFill>
                <a:latin typeface="Arial" pitchFamily="-65" charset="0"/>
              </a:rPr>
              <a:t>01110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1542490" cy="490391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6" y="838200"/>
            <a:ext cx="8331200" cy="5461001"/>
          </a:xfrm>
        </p:spPr>
        <p:txBody>
          <a:bodyPr>
            <a:normAutofit/>
          </a:bodyPr>
          <a:lstStyle/>
          <a:p>
            <a:r>
              <a:rPr lang="en-US" dirty="0" smtClean="0"/>
              <a:t>CS61C: Learn 6 great ideas in computer architecture to enable high performance programming via parallelism, not just learn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Abstraction </a:t>
            </a:r>
            <a:br>
              <a:rPr lang="en-US" dirty="0" smtClean="0"/>
            </a:br>
            <a:r>
              <a:rPr lang="en-US" dirty="0" smtClean="0"/>
              <a:t>(Layers of Representation/Interpretation)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Moore’s Law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Principle of Locality/Memory Hierarchy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Parallelism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Performance Measurement and Improvement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Dependability via Redundancy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BA2A7E-5181-A840-825F-018EFA86BC7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Fall 2011 -- Lecture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3D9E9C-D8D3-6448-9415-C0C506CA7261}" type="datetime1">
              <a:rPr lang="en-US" smtClean="0"/>
              <a:pPr/>
              <a:t>9/3/14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394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9658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best to represent -12.75?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267325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2s Complement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(but shift binary pt)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Bias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(but shift binary pt)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Combination of 2 encodings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Combination of 3 encodings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We can’t</a:t>
            </a:r>
          </a:p>
          <a:p>
            <a:pPr marL="514350" indent="-514350">
              <a:buFont typeface="Helvetica" pitchFamily="-65" charset="0"/>
              <a:buAutoNum type="alphaLcParenR"/>
            </a:pPr>
            <a:endParaRPr lang="en-US">
              <a:ea typeface="ＭＳ Ｐゴシック" pitchFamily="-65" charset="-128"/>
              <a:cs typeface="ＭＳ Ｐゴシック" pitchFamily="-65" charset="-128"/>
            </a:endParaRPr>
          </a:p>
          <a:p>
            <a:pPr marL="514350" indent="-514350">
              <a:buNone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	Shifting binary point means “divide number by some power of 2. E.g.,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10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= 1011.0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2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so (11/4)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10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 = 2.75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10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= 10.110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  <a:sym typeface="Wingdings" pitchFamily="-65" charset="2"/>
              </a:rPr>
              <a:t>2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52228" name="Picture 3"/>
          <p:cNvPicPr>
            <a:picLocks noChangeAspect="1"/>
          </p:cNvPicPr>
          <p:nvPr/>
        </p:nvPicPr>
        <p:blipFill>
          <a:blip r:embed="rId2"/>
          <a:srcRect l="7298" t="14340" r="10573" b="10814"/>
          <a:stretch>
            <a:fillRect/>
          </a:stretch>
        </p:blipFill>
        <p:spPr bwMode="auto">
          <a:xfrm>
            <a:off x="8229600" y="0"/>
            <a:ext cx="9144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68617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And in summary...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487988"/>
          </a:xfrm>
        </p:spPr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We represent “things” in computers as particular bit patterns: </a:t>
            </a: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N bits  2</a:t>
            </a:r>
            <a:r>
              <a:rPr lang="en-US" sz="2400" baseline="30000">
                <a:solidFill>
                  <a:srgbClr val="800080"/>
                </a:solidFill>
                <a:latin typeface="Helvetica"/>
                <a:cs typeface="Helvetica"/>
              </a:rPr>
              <a:t>N</a:t>
            </a:r>
            <a:r>
              <a:rPr lang="en-US" sz="2400">
                <a:solidFill>
                  <a:srgbClr val="800080"/>
                </a:solidFill>
                <a:latin typeface="Helvetica"/>
                <a:cs typeface="Helvetica"/>
              </a:rPr>
              <a:t> things</a:t>
            </a:r>
            <a:r>
              <a:rPr lang="en-US" sz="2400">
                <a:latin typeface="Helvetica"/>
                <a:cs typeface="Helvetica"/>
              </a:rPr>
              <a:t>	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These 5 integer encodings have different benefits; 1s complement and sign/mag have most problems.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 </a:t>
            </a:r>
            <a:r>
              <a:rPr lang="en-US" sz="2400">
                <a:solidFill>
                  <a:srgbClr val="FFA100"/>
                </a:solidFill>
                <a:latin typeface="Helvetica"/>
                <a:cs typeface="Helvetica"/>
              </a:rPr>
              <a:t>unsigned </a:t>
            </a:r>
            <a:r>
              <a:rPr lang="en-US" sz="2400">
                <a:latin typeface="Helvetica"/>
                <a:cs typeface="Helvetica"/>
              </a:rPr>
              <a:t>(C99’s uint</a:t>
            </a:r>
            <a:r>
              <a:rPr lang="en-US" sz="2400" i="1">
                <a:latin typeface="Helvetica"/>
                <a:cs typeface="Helvetica"/>
              </a:rPr>
              <a:t>N</a:t>
            </a:r>
            <a:r>
              <a:rPr lang="en-US" sz="2400">
                <a:latin typeface="Helvetica"/>
                <a:cs typeface="Helvetica"/>
              </a:rPr>
              <a:t>_t) : 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/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/>
            </a:r>
            <a:br>
              <a:rPr lang="en-US" sz="2400">
                <a:latin typeface="Helvetica"/>
                <a:cs typeface="Helvetica"/>
              </a:rPr>
            </a:br>
            <a:r>
              <a:rPr lang="en-US" sz="4000">
                <a:latin typeface="Helvetica"/>
                <a:cs typeface="Helvetica"/>
              </a:rPr>
              <a:t> </a:t>
            </a:r>
            <a:endParaRPr lang="en-US" sz="1100">
              <a:latin typeface="Helvetica"/>
              <a:cs typeface="Helvetica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 </a:t>
            </a:r>
            <a:r>
              <a:rPr lang="en-US" sz="2400">
                <a:solidFill>
                  <a:srgbClr val="00D900"/>
                </a:solidFill>
                <a:latin typeface="Helvetica"/>
                <a:cs typeface="Helvetica"/>
              </a:rPr>
              <a:t>2’s complement </a:t>
            </a:r>
            <a:r>
              <a:rPr lang="en-US" sz="2400">
                <a:latin typeface="Helvetica"/>
                <a:cs typeface="Helvetica"/>
              </a:rPr>
              <a:t>(C99’s int</a:t>
            </a:r>
            <a:r>
              <a:rPr lang="en-US" sz="2400" i="1">
                <a:latin typeface="Helvetica"/>
                <a:cs typeface="Helvetica"/>
              </a:rPr>
              <a:t>N</a:t>
            </a:r>
            <a:r>
              <a:rPr lang="en-US" sz="2400">
                <a:latin typeface="Helvetica"/>
                <a:cs typeface="Helvetica"/>
              </a:rPr>
              <a:t>_t)</a:t>
            </a:r>
            <a:r>
              <a:rPr lang="en-US" sz="2400">
                <a:solidFill>
                  <a:srgbClr val="00D900"/>
                </a:solidFill>
                <a:latin typeface="Helvetica"/>
                <a:cs typeface="Helvetica"/>
              </a:rPr>
              <a:t> </a:t>
            </a:r>
            <a:r>
              <a:rPr lang="en-US" sz="2400">
                <a:latin typeface="Helvetica"/>
                <a:cs typeface="Helvetica"/>
              </a:rPr>
              <a:t>universal, learn!</a:t>
            </a:r>
          </a:p>
          <a:p>
            <a:pPr>
              <a:buFont typeface="Times" charset="0"/>
              <a:buChar char="•"/>
              <a:defRPr/>
            </a:pPr>
            <a:r>
              <a:rPr lang="en-US" sz="1050">
                <a:latin typeface="Helvetica"/>
                <a:cs typeface="Helvetica"/>
              </a:rPr>
              <a:t/>
            </a:r>
            <a:br>
              <a:rPr lang="en-US" sz="105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/>
            </a:r>
            <a:br>
              <a:rPr lang="en-US" sz="2400">
                <a:latin typeface="Helvetica"/>
                <a:cs typeface="Helvetica"/>
              </a:rPr>
            </a:br>
            <a:r>
              <a:rPr lang="en-US" sz="4400">
                <a:latin typeface="Helvetica"/>
                <a:cs typeface="Helvetica"/>
              </a:rPr>
              <a:t> </a:t>
            </a:r>
            <a:endParaRPr lang="en-US" sz="6000">
              <a:latin typeface="Helvetica"/>
              <a:cs typeface="Helvetica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latin typeface="Helvetica"/>
                <a:cs typeface="Helvetica"/>
              </a:rPr>
              <a:t>Overflow: numbers </a:t>
            </a:r>
            <a:r>
              <a:rPr lang="en-US" sz="2000">
                <a:latin typeface="Helvetica"/>
                <a:cs typeface="Helvetica"/>
                <a:sym typeface="Symbol" charset="2"/>
              </a:rPr>
              <a:t></a:t>
            </a:r>
            <a:r>
              <a:rPr lang="en-US" sz="2400">
                <a:latin typeface="Helvetica"/>
                <a:cs typeface="Helvetica"/>
              </a:rPr>
              <a:t>; computers finite,errors! </a:t>
            </a:r>
          </a:p>
        </p:txBody>
      </p:sp>
      <p:grpSp>
        <p:nvGrpSpPr>
          <p:cNvPr id="53252" name="Group 27"/>
          <p:cNvGrpSpPr>
            <a:grpSpLocks/>
          </p:cNvGrpSpPr>
          <p:nvPr/>
        </p:nvGrpSpPr>
        <p:grpSpPr bwMode="auto">
          <a:xfrm>
            <a:off x="152400" y="3236912"/>
            <a:ext cx="8672513" cy="4032252"/>
            <a:chOff x="153" y="2231"/>
            <a:chExt cx="5463" cy="2540"/>
          </a:xfrm>
        </p:grpSpPr>
        <p:sp>
          <p:nvSpPr>
            <p:cNvPr id="53265" name="Text Box 14"/>
            <p:cNvSpPr txBox="1">
              <a:spLocks noChangeArrowheads="1"/>
            </p:cNvSpPr>
            <p:nvPr/>
          </p:nvSpPr>
          <p:spPr bwMode="auto">
            <a:xfrm>
              <a:off x="2619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00000</a:t>
              </a:r>
            </a:p>
          </p:txBody>
        </p:sp>
        <p:sp>
          <p:nvSpPr>
            <p:cNvPr id="53266" name="Text Box 15"/>
            <p:cNvSpPr txBox="1">
              <a:spLocks noChangeArrowheads="1"/>
            </p:cNvSpPr>
            <p:nvPr/>
          </p:nvSpPr>
          <p:spPr bwMode="auto">
            <a:xfrm>
              <a:off x="3513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00001</a:t>
              </a:r>
            </a:p>
          </p:txBody>
        </p:sp>
        <p:sp>
          <p:nvSpPr>
            <p:cNvPr id="53267" name="Text Box 16"/>
            <p:cNvSpPr txBox="1">
              <a:spLocks noChangeArrowheads="1"/>
            </p:cNvSpPr>
            <p:nvPr/>
          </p:nvSpPr>
          <p:spPr bwMode="auto">
            <a:xfrm>
              <a:off x="4752" y="3120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01111</a:t>
              </a:r>
            </a:p>
          </p:txBody>
        </p:sp>
        <p:sp>
          <p:nvSpPr>
            <p:cNvPr id="53268" name="Line 17"/>
            <p:cNvSpPr>
              <a:spLocks noChangeShapeType="1"/>
            </p:cNvSpPr>
            <p:nvPr/>
          </p:nvSpPr>
          <p:spPr bwMode="auto">
            <a:xfrm>
              <a:off x="979" y="3501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69" name="Line 18"/>
            <p:cNvSpPr>
              <a:spLocks noChangeShapeType="1"/>
            </p:cNvSpPr>
            <p:nvPr/>
          </p:nvSpPr>
          <p:spPr bwMode="auto">
            <a:xfrm>
              <a:off x="2985" y="3413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70" name="Text Box 19"/>
            <p:cNvSpPr txBox="1">
              <a:spLocks noChangeArrowheads="1"/>
            </p:cNvSpPr>
            <p:nvPr/>
          </p:nvSpPr>
          <p:spPr bwMode="auto">
            <a:xfrm>
              <a:off x="4261" y="3120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...</a:t>
              </a:r>
            </a:p>
          </p:txBody>
        </p:sp>
        <p:sp>
          <p:nvSpPr>
            <p:cNvPr id="53271" name="Text Box 20"/>
            <p:cNvSpPr txBox="1">
              <a:spLocks noChangeArrowheads="1"/>
            </p:cNvSpPr>
            <p:nvPr/>
          </p:nvSpPr>
          <p:spPr bwMode="auto">
            <a:xfrm>
              <a:off x="1805" y="3561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11111</a:t>
              </a:r>
            </a:p>
          </p:txBody>
        </p:sp>
        <p:sp>
          <p:nvSpPr>
            <p:cNvPr id="53272" name="Text Box 21"/>
            <p:cNvSpPr txBox="1">
              <a:spLocks noChangeArrowheads="1"/>
            </p:cNvSpPr>
            <p:nvPr/>
          </p:nvSpPr>
          <p:spPr bwMode="auto">
            <a:xfrm>
              <a:off x="1146" y="3561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11110</a:t>
              </a:r>
            </a:p>
          </p:txBody>
        </p:sp>
        <p:sp>
          <p:nvSpPr>
            <p:cNvPr id="53273" name="Text Box 22"/>
            <p:cNvSpPr txBox="1">
              <a:spLocks noChangeArrowheads="1"/>
            </p:cNvSpPr>
            <p:nvPr/>
          </p:nvSpPr>
          <p:spPr bwMode="auto">
            <a:xfrm>
              <a:off x="159" y="3561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10000</a:t>
              </a:r>
            </a:p>
          </p:txBody>
        </p:sp>
        <p:sp>
          <p:nvSpPr>
            <p:cNvPr id="53274" name="Text Box 23"/>
            <p:cNvSpPr txBox="1">
              <a:spLocks noChangeArrowheads="1"/>
            </p:cNvSpPr>
            <p:nvPr/>
          </p:nvSpPr>
          <p:spPr bwMode="auto">
            <a:xfrm>
              <a:off x="906" y="3561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D900"/>
                  </a:solidFill>
                  <a:latin typeface="Helvetica"/>
                  <a:cs typeface="Helvetica"/>
                </a:rPr>
                <a:t>...</a:t>
              </a:r>
            </a:p>
          </p:txBody>
        </p:sp>
        <p:sp>
          <p:nvSpPr>
            <p:cNvPr id="53275" name="Rectangle 25"/>
            <p:cNvSpPr>
              <a:spLocks noChangeArrowheads="1"/>
            </p:cNvSpPr>
            <p:nvPr/>
          </p:nvSpPr>
          <p:spPr bwMode="auto">
            <a:xfrm>
              <a:off x="153" y="2231"/>
              <a:ext cx="5463" cy="25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endParaRPr lang="en-US">
                <a:latin typeface="Helvetica"/>
                <a:cs typeface="Helvetica"/>
              </a:endParaRPr>
            </a:p>
          </p:txBody>
        </p:sp>
      </p:grpSp>
      <p:sp>
        <p:nvSpPr>
          <p:cNvPr id="53253" name="Rectangle 28"/>
          <p:cNvSpPr>
            <a:spLocks noChangeArrowheads="1"/>
          </p:cNvSpPr>
          <p:nvPr/>
        </p:nvSpPr>
        <p:spPr bwMode="auto">
          <a:xfrm>
            <a:off x="4724400" y="0"/>
            <a:ext cx="44196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</a:rPr>
              <a:t>META: We often make design decisions to make HW simple</a:t>
            </a:r>
          </a:p>
        </p:txBody>
      </p:sp>
      <p:sp>
        <p:nvSpPr>
          <p:cNvPr id="53254" name="Rectangle 28"/>
          <p:cNvSpPr>
            <a:spLocks noChangeArrowheads="1"/>
          </p:cNvSpPr>
          <p:nvPr/>
        </p:nvSpPr>
        <p:spPr bwMode="auto">
          <a:xfrm>
            <a:off x="3810000" y="645795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tx1"/>
                </a:solidFill>
                <a:latin typeface="Helvetica"/>
                <a:cs typeface="Helvetica"/>
              </a:rPr>
              <a:t>META: Ain’t no free lunch</a:t>
            </a:r>
          </a:p>
        </p:txBody>
      </p:sp>
      <p:grpSp>
        <p:nvGrpSpPr>
          <p:cNvPr id="53255" name="Group 4"/>
          <p:cNvGrpSpPr>
            <a:grpSpLocks/>
          </p:cNvGrpSpPr>
          <p:nvPr/>
        </p:nvGrpSpPr>
        <p:grpSpPr bwMode="auto">
          <a:xfrm>
            <a:off x="1082675" y="3200400"/>
            <a:ext cx="7146925" cy="768350"/>
            <a:chOff x="477" y="2059"/>
            <a:chExt cx="4502" cy="484"/>
          </a:xfrm>
        </p:grpSpPr>
        <p:sp>
          <p:nvSpPr>
            <p:cNvPr id="53256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00000</a:t>
              </a:r>
            </a:p>
          </p:txBody>
        </p:sp>
        <p:sp>
          <p:nvSpPr>
            <p:cNvPr id="53257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00001</a:t>
              </a:r>
            </a:p>
          </p:txBody>
        </p:sp>
        <p:sp>
          <p:nvSpPr>
            <p:cNvPr id="53258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01111</a:t>
              </a:r>
            </a:p>
          </p:txBody>
        </p:sp>
        <p:sp>
          <p:nvSpPr>
            <p:cNvPr id="5325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60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261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...</a:t>
              </a:r>
            </a:p>
          </p:txBody>
        </p:sp>
        <p:sp>
          <p:nvSpPr>
            <p:cNvPr id="53262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10000</a:t>
              </a:r>
            </a:p>
          </p:txBody>
        </p:sp>
        <p:sp>
          <p:nvSpPr>
            <p:cNvPr id="53263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11111</a:t>
              </a:r>
            </a:p>
          </p:txBody>
        </p:sp>
        <p:sp>
          <p:nvSpPr>
            <p:cNvPr id="53264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FFA100"/>
                  </a:solidFill>
                  <a:latin typeface="Helvetica"/>
                  <a:cs typeface="Helvetica"/>
                </a:rPr>
                <a:t>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39038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REFERENCE: Which base do we use?</a:t>
            </a:r>
          </a:p>
        </p:txBody>
      </p:sp>
      <p:sp>
        <p:nvSpPr>
          <p:cNvPr id="552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48300"/>
          </a:xfrm>
        </p:spPr>
        <p:txBody>
          <a:bodyPr/>
          <a:lstStyle/>
          <a:p>
            <a:r>
              <a:rPr lang="en-US" sz="28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Decimal: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great for humans, especially when doing arithmetic</a:t>
            </a:r>
          </a:p>
          <a:p>
            <a:r>
              <a:rPr lang="en-US" sz="2800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Hex: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if human looking at long strings of binary numbers, its much easier to convert to hex and look 4 bits/symbol</a:t>
            </a:r>
          </a:p>
          <a:p>
            <a:pPr lvl="1"/>
            <a:r>
              <a:rPr lang="en-US" sz="2400"/>
              <a:t>Terrible for arithmetic on paper</a:t>
            </a:r>
          </a:p>
          <a:p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Binary: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what computers use; </a:t>
            </a:r>
            <a:br>
              <a:rPr lang="en-US" sz="280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you will learn how computers do +, -, *, /</a:t>
            </a:r>
          </a:p>
          <a:p>
            <a:pPr lvl="1"/>
            <a:r>
              <a:rPr lang="en-US" sz="2400"/>
              <a:t>To a computer, numbers always binary</a:t>
            </a:r>
          </a:p>
          <a:p>
            <a:pPr lvl="1"/>
            <a:r>
              <a:rPr lang="en-US" sz="2400"/>
              <a:t>Regardless of how number is written:</a:t>
            </a:r>
          </a:p>
          <a:p>
            <a:pPr lvl="1"/>
            <a:r>
              <a:rPr lang="en-US" sz="2400"/>
              <a:t>32</a:t>
            </a:r>
            <a:r>
              <a:rPr lang="en-US" sz="2400" baseline="-25000"/>
              <a:t>ten</a:t>
            </a:r>
            <a:r>
              <a:rPr lang="en-US" sz="2400"/>
              <a:t> == 32</a:t>
            </a:r>
            <a:r>
              <a:rPr lang="en-US" sz="2400" baseline="-25000"/>
              <a:t>10</a:t>
            </a:r>
            <a:r>
              <a:rPr lang="en-US" sz="2400"/>
              <a:t> == 0x20 == 100000</a:t>
            </a:r>
            <a:r>
              <a:rPr lang="en-US" sz="2400" baseline="-25000"/>
              <a:t>2</a:t>
            </a:r>
            <a:r>
              <a:rPr lang="en-US" sz="2400"/>
              <a:t> == 0b100000</a:t>
            </a:r>
          </a:p>
          <a:p>
            <a:pPr lvl="1"/>
            <a:r>
              <a:rPr lang="en-US" sz="2400"/>
              <a:t>Use subscripts “ten”, “hex”, “two” in book, slides when might be confusing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5657799" cy="490391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Two’s Complement for N=32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3300"/>
            <a:ext cx="9144000" cy="5153719"/>
          </a:xfrm>
        </p:spPr>
        <p:txBody>
          <a:bodyPr/>
          <a:lstStyle/>
          <a:p>
            <a:pPr>
              <a:buFont typeface="Times" pitchFamily="-65" charset="0"/>
              <a:buNone/>
              <a:tabLst>
                <a:tab pos="8915400" algn="r"/>
              </a:tabLst>
            </a:pP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 0000 ... 0000  0000  0000  0000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 	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0000 ... 0000  0000  0000  0001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 	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0000 ... 0000  0000  0000  0010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 	2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. . .</a:t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0111 ... 1111  1111  1111  1101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 2,147,483,645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0111 ... 1111  1111  1111  1110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 2,147,483,646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0111 ... 1111  1111  1111  1111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 2,147,483,647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1000 ... 0000  0000  0000  0000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–2,147,483,648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1000 ... 0000  0000  0000  0001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–2,147,483,647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1000 ... 0000  0000  0000  0010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 	–2,147,483,646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. . . </a:t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1111 ... 1111  1111  1111  1101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–3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1111 ... 1111  1111  1111  1110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–2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/>
            </a:r>
            <a:br>
              <a:rPr lang="en-US" sz="2400">
                <a:latin typeface="Helvetica"/>
                <a:ea typeface="ＭＳ Ｐゴシック" pitchFamily="-65" charset="-128"/>
                <a:cs typeface="Helvetica"/>
              </a:rPr>
            </a:b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1111 ... 1111  1111  1111  1111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two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 =	–1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  <a:p>
            <a:pPr>
              <a:tabLst>
                <a:tab pos="8915400" algn="r"/>
              </a:tabLst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One zero; 1st bit called </a:t>
            </a:r>
            <a:r>
              <a:rPr lang="en-US" sz="2800" u="sng">
                <a:solidFill>
                  <a:schemeClr val="accent1"/>
                </a:solidFill>
                <a:latin typeface="Helvetica"/>
                <a:ea typeface="ＭＳ Ｐゴシック" pitchFamily="-65" charset="-128"/>
                <a:cs typeface="Helvetica"/>
              </a:rPr>
              <a:t>sign bit</a:t>
            </a: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 </a:t>
            </a:r>
          </a:p>
          <a:p>
            <a:pPr>
              <a:tabLst>
                <a:tab pos="8915400" algn="r"/>
              </a:tabLst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1 “extra” negative:no positive </a:t>
            </a:r>
            <a:r>
              <a:rPr lang="en-US" sz="2400">
                <a:latin typeface="Helvetica"/>
                <a:ea typeface="ＭＳ Ｐゴシック" pitchFamily="-65" charset="-128"/>
                <a:cs typeface="Helvetica"/>
              </a:rPr>
              <a:t>2,147,483,648</a:t>
            </a:r>
            <a:r>
              <a:rPr lang="en-US" sz="2400" baseline="-25000">
                <a:latin typeface="Helvetica"/>
                <a:ea typeface="ＭＳ Ｐゴシック" pitchFamily="-65" charset="-128"/>
                <a:cs typeface="Helvetica"/>
              </a:rPr>
              <a:t>ten</a:t>
            </a:r>
            <a:endParaRPr lang="en-US" sz="2400">
              <a:latin typeface="Helvetica"/>
              <a:ea typeface="ＭＳ Ｐゴシック" pitchFamily="-65" charset="-128"/>
              <a:cs typeface="Helvetica"/>
            </a:endParaRPr>
          </a:p>
        </p:txBody>
      </p:sp>
      <p:sp>
        <p:nvSpPr>
          <p:cNvPr id="1384452" name="Rectangle 4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3" name="Rectangle 5"/>
          <p:cNvSpPr>
            <a:spLocks noChangeArrowheads="1"/>
          </p:cNvSpPr>
          <p:nvPr/>
        </p:nvSpPr>
        <p:spPr bwMode="auto">
          <a:xfrm>
            <a:off x="0" y="12954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4" name="Rectangle 6"/>
          <p:cNvSpPr>
            <a:spLocks noChangeArrowheads="1"/>
          </p:cNvSpPr>
          <p:nvPr/>
        </p:nvSpPr>
        <p:spPr bwMode="auto">
          <a:xfrm>
            <a:off x="0" y="26193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5" name="Rectangle 7"/>
          <p:cNvSpPr>
            <a:spLocks noChangeArrowheads="1"/>
          </p:cNvSpPr>
          <p:nvPr/>
        </p:nvSpPr>
        <p:spPr bwMode="auto">
          <a:xfrm>
            <a:off x="0" y="29241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6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7" name="Rectangle 9"/>
          <p:cNvSpPr>
            <a:spLocks noChangeArrowheads="1"/>
          </p:cNvSpPr>
          <p:nvPr/>
        </p:nvSpPr>
        <p:spPr bwMode="auto">
          <a:xfrm>
            <a:off x="0" y="45720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  <p:sp>
        <p:nvSpPr>
          <p:cNvPr id="1384458" name="Rectangle 10"/>
          <p:cNvSpPr>
            <a:spLocks noChangeArrowheads="1"/>
          </p:cNvSpPr>
          <p:nvPr/>
        </p:nvSpPr>
        <p:spPr bwMode="auto">
          <a:xfrm>
            <a:off x="0" y="990600"/>
            <a:ext cx="9144000" cy="3048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endParaRPr lang="en-US">
              <a:latin typeface="Helvetica"/>
              <a:cs typeface="Helvetic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8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452" grpId="0" animBg="1"/>
      <p:bldP spid="1384453" grpId="0" animBg="1"/>
      <p:bldP spid="1384454" grpId="0" animBg="1"/>
      <p:bldP spid="1384455" grpId="0" animBg="1"/>
      <p:bldP spid="1384456" grpId="0" animBg="1"/>
      <p:bldP spid="1384457" grpId="0" animBg="1"/>
      <p:bldP spid="138445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5475" y="211138"/>
            <a:ext cx="74517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Two’s comp. shortcut: Sign extension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09650"/>
            <a:ext cx="8275637" cy="5529263"/>
          </a:xfrm>
        </p:spPr>
        <p:txBody>
          <a:bodyPr/>
          <a:lstStyle/>
          <a:p>
            <a:pPr marL="285750" indent="-285750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Convert 2’s complement number rep. using n bits to more than n bits</a:t>
            </a:r>
          </a:p>
          <a:p>
            <a:pPr marL="285750" indent="-285750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Simply </a:t>
            </a:r>
            <a:r>
              <a:rPr lang="en-US">
                <a:solidFill>
                  <a:srgbClr val="800080"/>
                </a:solidFill>
                <a:ea typeface="ＭＳ Ｐゴシック" pitchFamily="-65" charset="-128"/>
                <a:cs typeface="ＭＳ Ｐゴシック" pitchFamily="-65" charset="-128"/>
              </a:rPr>
              <a:t>replicate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the most significant bit (sign bit) of smaller to fill new bits</a:t>
            </a:r>
          </a:p>
          <a:p>
            <a:pPr marL="400050" lvl="1" indent="57150"/>
            <a:r>
              <a:rPr lang="en-US"/>
              <a:t> 2’s comp. positive number has infinite 0s</a:t>
            </a:r>
          </a:p>
          <a:p>
            <a:pPr marL="400050" lvl="1" indent="57150"/>
            <a:r>
              <a:rPr lang="en-US"/>
              <a:t> 2’s comp. negative number has infinite 1s</a:t>
            </a:r>
          </a:p>
          <a:p>
            <a:pPr marL="400050" lvl="1" indent="57150"/>
            <a:r>
              <a:rPr lang="en-US"/>
              <a:t> Binary representation hides leading bits; </a:t>
            </a:r>
            <a:br>
              <a:rPr lang="en-US"/>
            </a:br>
            <a:r>
              <a:rPr lang="en-US"/>
              <a:t>sign extension restores some of them</a:t>
            </a:r>
          </a:p>
          <a:p>
            <a:pPr marL="400050" lvl="1" indent="57150"/>
            <a:r>
              <a:rPr lang="en-US"/>
              <a:t> 16-bit -4</a:t>
            </a:r>
            <a:r>
              <a:rPr lang="en-US" baseline="-25000"/>
              <a:t>ten</a:t>
            </a:r>
            <a:r>
              <a:rPr lang="en-US"/>
              <a:t> to 32-bit:  </a:t>
            </a:r>
          </a:p>
          <a:p>
            <a:pPr marL="285750" indent="-285750" algn="r"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1111 1111 1111 1100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 </a:t>
            </a:r>
          </a:p>
          <a:p>
            <a:pPr marL="285750" indent="-285750" algn="r"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1111 1111 1111 1111 1111 1111 1111 1100</a:t>
            </a:r>
            <a:r>
              <a:rPr lang="en-US" sz="2800" baseline="-25000">
                <a:ea typeface="ＭＳ Ｐゴシック" pitchFamily="-65" charset="-128"/>
                <a:cs typeface="ＭＳ Ｐゴシック" pitchFamily="-65" charset="-128"/>
              </a:rPr>
              <a:t>two</a:t>
            </a:r>
            <a:endParaRPr lang="en-US" baseline="-25000"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7054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Putting it all in perspective…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34290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“If the automobile had followed the same development cycle as the computer,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a Rolls-Royce would today cost $100,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get a million miles per gallon,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and explode once a year,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killing everyone inside.” </a:t>
            </a:r>
            <a:b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ArialMT" charset="0"/>
              <a:ea typeface="ＭＳ Ｐゴシック" pitchFamily="-65" charset="-128"/>
              <a:cs typeface="ＭＳ Ｐゴシック" pitchFamily="-65" charset="-128"/>
            </a:endParaRPr>
          </a:p>
          <a:p>
            <a:pPr>
              <a:buFont typeface="Times" pitchFamily="-65" charset="0"/>
              <a:buNone/>
            </a:pPr>
            <a:r>
              <a:rPr lang="en-US">
                <a:latin typeface="ArialMT" charset="0"/>
                <a:ea typeface="ＭＳ Ｐゴシック" pitchFamily="-65" charset="-128"/>
                <a:cs typeface="ＭＳ Ｐゴシック" pitchFamily="-65" charset="-128"/>
              </a:rPr>
              <a:t>	– </a:t>
            </a:r>
            <a:r>
              <a:rPr lang="en-US" i="1">
                <a:latin typeface="Arial-ItalicMT" charset="0"/>
                <a:ea typeface="ＭＳ Ｐゴシック" pitchFamily="-65" charset="-128"/>
                <a:cs typeface="ＭＳ Ｐゴシック" pitchFamily="-65" charset="-128"/>
              </a:rPr>
              <a:t>Robert X. Cringely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505200"/>
            <a:ext cx="2197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3190" name="Rectangle 6"/>
          <p:cNvSpPr>
            <a:spLocks noChangeArrowheads="1"/>
          </p:cNvSpPr>
          <p:nvPr/>
        </p:nvSpPr>
        <p:spPr bwMode="auto">
          <a:xfrm>
            <a:off x="914400" y="1719263"/>
            <a:ext cx="7543800" cy="44608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373191" name="Rectangle 7"/>
          <p:cNvSpPr>
            <a:spLocks noChangeArrowheads="1"/>
          </p:cNvSpPr>
          <p:nvPr/>
        </p:nvSpPr>
        <p:spPr bwMode="auto">
          <a:xfrm>
            <a:off x="914400" y="2133600"/>
            <a:ext cx="7543800" cy="4143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373192" name="Rectangle 8"/>
          <p:cNvSpPr>
            <a:spLocks noChangeArrowheads="1"/>
          </p:cNvSpPr>
          <p:nvPr/>
        </p:nvSpPr>
        <p:spPr bwMode="auto">
          <a:xfrm>
            <a:off x="914400" y="2514600"/>
            <a:ext cx="7543800" cy="9144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73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37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37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3190" grpId="0" animBg="1"/>
      <p:bldP spid="1373191" grpId="0" animBg="1"/>
      <p:bldP spid="13731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695950" cy="490538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Data input: Analog </a:t>
            </a:r>
            <a:r>
              <a:rPr lang="en-US" smtClean="0">
                <a:latin typeface="Wingdings" pitchFamily="-65" charset="2"/>
                <a:ea typeface="Wingdings" pitchFamily="-65" charset="2"/>
                <a:cs typeface="Wingdings" pitchFamily="-65" charset="2"/>
              </a:rPr>
              <a:t></a:t>
            </a:r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 Digital</a:t>
            </a:r>
          </a:p>
        </p:txBody>
      </p:sp>
      <p:sp>
        <p:nvSpPr>
          <p:cNvPr id="21507" name="Content Placeholder 8"/>
          <p:cNvSpPr>
            <a:spLocks noGrp="1"/>
          </p:cNvSpPr>
          <p:nvPr>
            <p:ph sz="half" idx="1"/>
          </p:nvPr>
        </p:nvSpPr>
        <p:spPr>
          <a:xfrm>
            <a:off x="465138" y="990600"/>
            <a:ext cx="4183062" cy="5156200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Real world is analog!</a:t>
            </a:r>
          </a:p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To import analog information, we must do two things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Sample</a:t>
            </a:r>
          </a:p>
          <a:p>
            <a:pPr lvl="2"/>
            <a:r>
              <a:rPr lang="en-US" smtClean="0"/>
              <a:t> E.g., for a CD, every 44,100ths of a second, we ask a music signal how loud it is.</a:t>
            </a:r>
          </a:p>
          <a:p>
            <a:pPr lvl="1"/>
            <a:r>
              <a:rPr lang="en-US" smtClean="0">
                <a:solidFill>
                  <a:schemeClr val="accent1"/>
                </a:solidFill>
              </a:rPr>
              <a:t>Quantize</a:t>
            </a:r>
          </a:p>
          <a:p>
            <a:pPr lvl="2"/>
            <a:r>
              <a:rPr lang="en-US" smtClean="0"/>
              <a:t> For every one of these samples, we figure out where, on a 16-bit (65,536 tic-mark)  “yardstick”, it lies.</a:t>
            </a:r>
          </a:p>
        </p:txBody>
      </p:sp>
      <p:pic>
        <p:nvPicPr>
          <p:cNvPr id="21508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5713" y="762000"/>
            <a:ext cx="3621087" cy="527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3797300" y="6096000"/>
            <a:ext cx="53467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solidFill>
                  <a:schemeClr val="bg2"/>
                </a:solidFill>
              </a:rPr>
              <a:t>www.joshuadysart.com/journal/archives/digital_sampling.gif</a:t>
            </a:r>
            <a:endParaRPr lang="en-US" sz="32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Content Placeholder 6" descr="pr guardi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48" r="-748"/>
          <a:stretch>
            <a:fillRect/>
          </a:stretch>
        </p:blipFill>
        <p:spPr>
          <a:xfrm>
            <a:off x="568325" y="974725"/>
            <a:ext cx="3830638" cy="5032375"/>
          </a:xfrm>
        </p:spPr>
      </p:pic>
      <p:sp>
        <p:nvSpPr>
          <p:cNvPr id="225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Digital data not nec born Analog…</a:t>
            </a:r>
          </a:p>
        </p:txBody>
      </p:sp>
      <p:pic>
        <p:nvPicPr>
          <p:cNvPr id="22532" name="Content Placeholder 9" descr="pov-planet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547" b="-2547"/>
          <a:stretch>
            <a:fillRect/>
          </a:stretch>
        </p:blipFill>
        <p:spPr>
          <a:xfrm>
            <a:off x="4686300" y="990600"/>
            <a:ext cx="3848100" cy="5029200"/>
          </a:xfrm>
        </p:spPr>
      </p:pic>
      <p:sp>
        <p:nvSpPr>
          <p:cNvPr id="22533" name="Rectangle 47"/>
          <p:cNvSpPr>
            <a:spLocks noChangeArrowheads="1"/>
          </p:cNvSpPr>
          <p:nvPr/>
        </p:nvSpPr>
        <p:spPr bwMode="auto">
          <a:xfrm>
            <a:off x="685800" y="6096000"/>
            <a:ext cx="7808913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3200" b="1">
                <a:solidFill>
                  <a:schemeClr val="tx1"/>
                </a:solidFill>
                <a:latin typeface="Courier New" pitchFamily="-65" charset="0"/>
                <a:ea typeface="Courier New" pitchFamily="-65" charset="0"/>
                <a:cs typeface="Courier New" pitchFamily="-65" charset="0"/>
              </a:rPr>
              <a:t>hof.povray.org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11138"/>
            <a:ext cx="7880763" cy="490391"/>
          </a:xfrm>
        </p:spPr>
        <p:txBody>
          <a:bodyPr/>
          <a:lstStyle/>
          <a:p>
            <a:r>
              <a:rPr lang="en-US">
                <a:latin typeface="Helvetica"/>
                <a:ea typeface="ＭＳ Ｐゴシック" pitchFamily="-65" charset="-128"/>
                <a:cs typeface="Helvetica"/>
              </a:rPr>
              <a:t>BIG IDEA: Bits can represent anything!!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27045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Characters?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26 letters  5 bits (2</a:t>
            </a:r>
            <a:r>
              <a:rPr lang="en-US" sz="2400" baseline="30000">
                <a:latin typeface="Helvetica"/>
                <a:cs typeface="Helvetica"/>
              </a:rPr>
              <a:t>5</a:t>
            </a:r>
            <a:r>
              <a:rPr lang="en-US" sz="2400">
                <a:latin typeface="Helvetica"/>
                <a:cs typeface="Helvetica"/>
              </a:rPr>
              <a:t> = 32)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upper/lower case + punctuation 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>  7 bits (in 8) (“ASCII”)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standard code to cover all the world’s languages  8,16,32 bits   (“Unicode”)</a:t>
            </a:r>
            <a:br>
              <a:rPr lang="en-US" sz="2400">
                <a:latin typeface="Helvetica"/>
                <a:cs typeface="Helvetica"/>
              </a:rPr>
            </a:br>
            <a:r>
              <a:rPr lang="en-US" sz="2400">
                <a:latin typeface="Helvetica"/>
                <a:cs typeface="Helvetica"/>
              </a:rPr>
              <a:t>www.unicode.com</a:t>
            </a:r>
          </a:p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Logical values?</a:t>
            </a:r>
          </a:p>
          <a:p>
            <a:pPr lvl="1">
              <a:lnSpc>
                <a:spcPct val="75000"/>
              </a:lnSpc>
            </a:pPr>
            <a:r>
              <a:rPr lang="en-US" sz="2400">
                <a:latin typeface="Helvetica"/>
                <a:cs typeface="Helvetica"/>
              </a:rPr>
              <a:t>0  False, 1  True</a:t>
            </a:r>
          </a:p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colors ? Ex:</a:t>
            </a:r>
          </a:p>
          <a:p>
            <a:pPr>
              <a:lnSpc>
                <a:spcPct val="65000"/>
              </a:lnSpc>
            </a:pPr>
            <a:r>
              <a:rPr lang="en-US" sz="2800">
                <a:latin typeface="Helvetica"/>
                <a:ea typeface="ＭＳ Ｐゴシック" pitchFamily="-65" charset="-128"/>
                <a:cs typeface="Helvetica"/>
              </a:rPr>
              <a:t>locations / addresses? commands?</a:t>
            </a:r>
            <a:endParaRPr lang="en-US" sz="2800">
              <a:solidFill>
                <a:srgbClr val="666600"/>
              </a:solidFill>
              <a:latin typeface="Helvetica"/>
              <a:ea typeface="ＭＳ Ｐゴシック" pitchFamily="-65" charset="-128"/>
              <a:cs typeface="Helvetica"/>
            </a:endParaRPr>
          </a:p>
          <a:p>
            <a:pPr>
              <a:lnSpc>
                <a:spcPct val="65000"/>
              </a:lnSpc>
            </a:pPr>
            <a:r>
              <a:rPr lang="en-US" sz="2800">
                <a:solidFill>
                  <a:srgbClr val="666600"/>
                </a:solidFill>
                <a:latin typeface="Helvetica"/>
                <a:ea typeface="ＭＳ Ｐゴシック" pitchFamily="-65" charset="-128"/>
                <a:cs typeface="Helvetica"/>
              </a:rPr>
              <a:t>MEMORIZE: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 N bits 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  <a:sym typeface="Symbol" pitchFamily="-65" charset="2"/>
              </a:rPr>
              <a:t>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 at most 2</a:t>
            </a:r>
            <a:r>
              <a:rPr lang="en-US" sz="2800" baseline="300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N</a:t>
            </a:r>
            <a:r>
              <a:rPr lang="en-US" sz="2800">
                <a:solidFill>
                  <a:srgbClr val="800080"/>
                </a:solidFill>
                <a:latin typeface="Helvetica"/>
                <a:ea typeface="ＭＳ Ｐゴシック" pitchFamily="-65" charset="-128"/>
                <a:cs typeface="Helvetica"/>
              </a:rPr>
              <a:t> things</a:t>
            </a:r>
            <a:endParaRPr lang="en-US" sz="2800">
              <a:solidFill>
                <a:schemeClr val="hlink"/>
              </a:solidFill>
              <a:latin typeface="Helvetica"/>
              <a:ea typeface="ＭＳ Ｐゴシック" pitchFamily="-65" charset="-128"/>
              <a:cs typeface="Helvetica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24200" y="4648200"/>
            <a:ext cx="1251039" cy="40011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Helvetica"/>
                <a:cs typeface="Helvetica"/>
              </a:rPr>
              <a:t>Red (00)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495800" y="4648200"/>
            <a:ext cx="1507770" cy="400110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Helvetica"/>
                <a:cs typeface="Helvetica"/>
              </a:rPr>
              <a:t>Green (01)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172200" y="4648200"/>
            <a:ext cx="1308271" cy="400110"/>
          </a:xfrm>
          <a:prstGeom prst="rect">
            <a:avLst/>
          </a:prstGeom>
          <a:solidFill>
            <a:schemeClr val="accent2"/>
          </a:solidFill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 i="1">
                <a:solidFill>
                  <a:schemeClr val="tx1"/>
                </a:solidFill>
                <a:latin typeface="Helvetica"/>
                <a:cs typeface="Helvetica"/>
              </a:rPr>
              <a:t>Blue (11)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667000"/>
            <a:ext cx="685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202363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many bits to represent </a:t>
            </a:r>
            <a:r>
              <a:rPr lang="en-US">
                <a:latin typeface="Symbol" pitchFamily="-65" charset="2"/>
                <a:ea typeface="Symbol" pitchFamily="-65" charset="2"/>
                <a:cs typeface="Symbol" pitchFamily="-65" charset="2"/>
              </a:rPr>
              <a:t>π 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3198813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1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9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</a:t>
            </a:r>
            <a:r>
              <a:rPr lang="en-US">
                <a:latin typeface="Symbol" pitchFamily="-65" charset="2"/>
                <a:ea typeface="Symbol" pitchFamily="-65" charset="2"/>
                <a:cs typeface="Symbol" pitchFamily="-65" charset="2"/>
              </a:rPr>
              <a:t>π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 = 3.14, so that’s 011 “.” 001 100) 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64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(Since Macs are 64-bit machines)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Every bit the machine has!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∞  </a:t>
            </a:r>
          </a:p>
        </p:txBody>
      </p:sp>
      <p:pic>
        <p:nvPicPr>
          <p:cNvPr id="25604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8229600" y="0"/>
            <a:ext cx="914400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211138"/>
            <a:ext cx="8872537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to do with representations of numbers?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60975"/>
          </a:xfrm>
        </p:spPr>
        <p:txBody>
          <a:bodyPr/>
          <a:lstStyle/>
          <a:p>
            <a:pPr marL="285750" indent="-285750"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Just what we do with numbers!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Add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Subtract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Multiply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Divide them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Compare them</a:t>
            </a:r>
          </a:p>
          <a:p>
            <a:pPr marL="285750" indent="-285750">
              <a:lnSpc>
                <a:spcPct val="65000"/>
              </a:lnSpc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Example: 10 + 7 = 17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…so simple to add in binary that we can build circuits to do it!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subtraction just as you would in decimal</a:t>
            </a:r>
          </a:p>
          <a:p>
            <a:pPr marL="628650" lvl="1" indent="-228600">
              <a:lnSpc>
                <a:spcPct val="75000"/>
              </a:lnSpc>
            </a:pPr>
            <a:r>
              <a:rPr lang="en-US"/>
              <a:t>Comparison: How do you tell if X &gt; Y ?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668963" y="1966913"/>
            <a:ext cx="3233737" cy="2443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      1    0     1    0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+    0    1     1    1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-------------------------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1    0    0     0    1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56413" y="1477963"/>
            <a:ext cx="382587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rial" pitchFamily="-65" charset="0"/>
              </a:rPr>
              <a:t>1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248400" y="1477963"/>
            <a:ext cx="382588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  <a:latin typeface="Arial" pitchFamily="-65" charset="0"/>
              </a:rPr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228600"/>
            <a:ext cx="31908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if too big?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14400"/>
            <a:ext cx="8331200" cy="4128823"/>
          </a:xfrm>
        </p:spPr>
        <p:txBody>
          <a:bodyPr/>
          <a:lstStyle/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Binary bit patterns above are simply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representatives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of numbers.  Abstraction! Strictly speaking they are called “numerals”.</a:t>
            </a:r>
          </a:p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Numbers really have an 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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number of digits</a:t>
            </a:r>
          </a:p>
          <a:p>
            <a:pPr marL="628650" lvl="1" indent="-228600"/>
            <a:r>
              <a:rPr lang="en-US" sz="2400"/>
              <a:t>with almost all being same (00…0 or 11…1) except for a few of the rightmost digits </a:t>
            </a:r>
          </a:p>
          <a:p>
            <a:pPr marL="628650" lvl="1" indent="-228600"/>
            <a:r>
              <a:rPr lang="en-US" sz="2400"/>
              <a:t>Just don’t normally show leading digits</a:t>
            </a:r>
          </a:p>
          <a:p>
            <a:pPr marL="285750" indent="-285750"/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If result of add (or -, *, / ) cannot be represented by these rightmost HW bits, </a:t>
            </a:r>
            <a:r>
              <a:rPr lang="en-US" sz="2800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overflow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is said to have occurred.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41363" y="5348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008188" y="534828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00001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225800" y="5359400"/>
            <a:ext cx="117316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00010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346200" y="5940425"/>
            <a:ext cx="69484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857625" y="585628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5761038" y="5805488"/>
            <a:ext cx="0" cy="239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588125" y="581818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7704138" y="5840413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281863" y="5337175"/>
            <a:ext cx="1173162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11111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555875" y="5837238"/>
            <a:ext cx="0" cy="239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460500" y="5797550"/>
            <a:ext cx="0" cy="2397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018213" y="5329238"/>
            <a:ext cx="11731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11110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795713" y="5900738"/>
            <a:ext cx="17653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>
                <a:solidFill>
                  <a:schemeClr val="tx1"/>
                </a:solidFill>
                <a:latin typeface="Arial" pitchFamily="-65" charset="0"/>
              </a:rPr>
              <a:t>unsigned</a:t>
            </a:r>
            <a:endParaRPr lang="en-US" sz="1400" b="1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9713" name="Freeform 17"/>
          <p:cNvSpPr>
            <a:spLocks/>
          </p:cNvSpPr>
          <p:nvPr/>
        </p:nvSpPr>
        <p:spPr bwMode="auto">
          <a:xfrm>
            <a:off x="-38100" y="5943600"/>
            <a:ext cx="9207500" cy="635000"/>
          </a:xfrm>
          <a:custGeom>
            <a:avLst/>
            <a:gdLst>
              <a:gd name="T0" fmla="*/ 2147483647 w 5800"/>
              <a:gd name="T1" fmla="*/ 0 h 400"/>
              <a:gd name="T2" fmla="*/ 2147483647 w 5800"/>
              <a:gd name="T3" fmla="*/ 2147483647 h 400"/>
              <a:gd name="T4" fmla="*/ 2147483647 w 5800"/>
              <a:gd name="T5" fmla="*/ 2147483647 h 400"/>
              <a:gd name="T6" fmla="*/ 2147483647 w 5800"/>
              <a:gd name="T7" fmla="*/ 2147483647 h 400"/>
              <a:gd name="T8" fmla="*/ 2147483647 w 5800"/>
              <a:gd name="T9" fmla="*/ 2147483647 h 4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800"/>
              <a:gd name="T16" fmla="*/ 0 h 400"/>
              <a:gd name="T17" fmla="*/ 5800 w 5800"/>
              <a:gd name="T18" fmla="*/ 400 h 4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00" h="400">
                <a:moveTo>
                  <a:pt x="5304" y="0"/>
                </a:moveTo>
                <a:cubicBezTo>
                  <a:pt x="5552" y="136"/>
                  <a:pt x="5800" y="272"/>
                  <a:pt x="5400" y="336"/>
                </a:cubicBezTo>
                <a:cubicBezTo>
                  <a:pt x="5000" y="400"/>
                  <a:pt x="3744" y="384"/>
                  <a:pt x="2904" y="384"/>
                </a:cubicBezTo>
                <a:cubicBezTo>
                  <a:pt x="2064" y="384"/>
                  <a:pt x="720" y="392"/>
                  <a:pt x="360" y="336"/>
                </a:cubicBezTo>
                <a:cubicBezTo>
                  <a:pt x="0" y="280"/>
                  <a:pt x="372" y="164"/>
                  <a:pt x="744" y="48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pitchFamily="-65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22176</TotalTime>
  <Pages>47</Pages>
  <Words>2171</Words>
  <Application>Microsoft Macintosh PowerPoint</Application>
  <PresentationFormat>Letter Paper (8.5x11 in)</PresentationFormat>
  <Paragraphs>320</Paragraphs>
  <Slides>24</Slides>
  <Notes>20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Microsoft Office 98</vt:lpstr>
      <vt:lpstr>Slide 1</vt:lpstr>
      <vt:lpstr>Review</vt:lpstr>
      <vt:lpstr>Putting it all in perspective…</vt:lpstr>
      <vt:lpstr>Data input: Analog  Digital</vt:lpstr>
      <vt:lpstr>Digital data not nec born Analog…</vt:lpstr>
      <vt:lpstr>BIG IDEA: Bits can represent anything!!</vt:lpstr>
      <vt:lpstr>How many bits to represent π ?</vt:lpstr>
      <vt:lpstr>What to do with representations of numbers?</vt:lpstr>
      <vt:lpstr>What if too big?</vt:lpstr>
      <vt:lpstr>How to Represent Negative Numbers?</vt:lpstr>
      <vt:lpstr>Shortcomings of sign and magnitude?</vt:lpstr>
      <vt:lpstr>Administrivia</vt:lpstr>
      <vt:lpstr>Great DeCal courses I supervise</vt:lpstr>
      <vt:lpstr>Another try: complement the bits</vt:lpstr>
      <vt:lpstr>Shortcomings of One’s complement?</vt:lpstr>
      <vt:lpstr>Standard Negative # Representation</vt:lpstr>
      <vt:lpstr>Two’s Complement Formula </vt:lpstr>
      <vt:lpstr>2’s Complement Number “line”: N = 5</vt:lpstr>
      <vt:lpstr>Bias Encoding: N = 5 (bias = -15)</vt:lpstr>
      <vt:lpstr>How best to represent -12.75?</vt:lpstr>
      <vt:lpstr>And in summary...</vt:lpstr>
      <vt:lpstr>REFERENCE: Which base do we use?</vt:lpstr>
      <vt:lpstr>Two’s Complement for N=32</vt:lpstr>
      <vt:lpstr>Two’s comp. shortcut: Sign extension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1547</cp:revision>
  <cp:lastPrinted>2014-09-03T08:15:33Z</cp:lastPrinted>
  <dcterms:created xsi:type="dcterms:W3CDTF">2014-09-03T07:35:21Z</dcterms:created>
  <dcterms:modified xsi:type="dcterms:W3CDTF">2014-09-03T08:15:35Z</dcterms:modified>
</cp:coreProperties>
</file>