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909" r:id="rId2"/>
    <p:sldId id="978" r:id="rId3"/>
    <p:sldId id="974" r:id="rId4"/>
    <p:sldId id="976" r:id="rId5"/>
    <p:sldId id="977" r:id="rId6"/>
    <p:sldId id="946" r:id="rId7"/>
    <p:sldId id="979" r:id="rId8"/>
    <p:sldId id="947" r:id="rId9"/>
    <p:sldId id="948" r:id="rId10"/>
    <p:sldId id="949" r:id="rId11"/>
    <p:sldId id="950" r:id="rId12"/>
    <p:sldId id="956" r:id="rId13"/>
    <p:sldId id="953" r:id="rId14"/>
    <p:sldId id="958" r:id="rId15"/>
    <p:sldId id="959" r:id="rId16"/>
    <p:sldId id="960" r:id="rId17"/>
    <p:sldId id="961" r:id="rId18"/>
    <p:sldId id="962" r:id="rId19"/>
    <p:sldId id="963" r:id="rId20"/>
    <p:sldId id="964" r:id="rId21"/>
    <p:sldId id="965" r:id="rId22"/>
    <p:sldId id="975" r:id="rId23"/>
    <p:sldId id="967" r:id="rId24"/>
    <p:sldId id="951" r:id="rId25"/>
    <p:sldId id="952" r:id="rId26"/>
    <p:sldId id="954" r:id="rId27"/>
    <p:sldId id="955" r:id="rId28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C48308"/>
    <a:srgbClr val="800080"/>
    <a:srgbClr val="66FF33"/>
    <a:srgbClr val="FF0000"/>
    <a:srgbClr val="3333CC"/>
    <a:srgbClr val="FF8DA0"/>
    <a:srgbClr val="008000"/>
    <a:srgbClr val="810A52"/>
    <a:srgbClr val="0D407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1812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9028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3137" cy="4189412"/>
          </a:xfrm>
          <a:noFill/>
          <a:ln w="9525"/>
        </p:spPr>
        <p:txBody>
          <a:bodyPr lIns="92320" tIns="45350" rIns="92320" bIns="45350"/>
          <a:lstStyle/>
          <a:p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Greet class</a:t>
            </a:r>
          </a:p>
        </p:txBody>
      </p:sp>
      <p:sp>
        <p:nvSpPr>
          <p:cNvPr id="16387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11550" y="2441575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6389688"/>
            <a:ext cx="5532437" cy="252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271" tIns="44136" rIns="88271" bIns="44136"/>
          <a:lstStyle/>
          <a:p>
            <a:pPr marL="228600" indent="-228600"/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See following answer slide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11550" y="2441575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6389688"/>
            <a:ext cx="5532437" cy="252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271" tIns="44136" rIns="88271" bIns="44136"/>
          <a:lstStyle/>
          <a:p>
            <a:pPr marL="228600" indent="-228600"/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See following answer slide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8" tIns="45719" rIns="91438" bIns="45719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8" tIns="45719" rIns="91438" bIns="45719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0386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</a:rPr>
              <a:t>CS61C </a:t>
            </a:r>
            <a:r>
              <a:rPr lang="en-US" sz="1000" b="1">
                <a:solidFill>
                  <a:schemeClr val="accent2"/>
                </a:solidFill>
                <a:latin typeface="Helvetica" charset="0"/>
              </a:rPr>
              <a:t>L03 Introduction to C (pt 1) </a:t>
            </a:r>
            <a:r>
              <a:rPr lang="en-US" sz="1000" b="1">
                <a:solidFill>
                  <a:schemeClr val="tx1"/>
                </a:solidFill>
                <a:latin typeface="Helvetica" charset="0"/>
              </a:rPr>
              <a:t>(</a:t>
            </a:r>
            <a:fld id="{CFEC6DA3-775D-E448-A969-9C6BF968581D}" type="slidenum">
              <a:rPr lang="en-US" sz="1000" b="1">
                <a:solidFill>
                  <a:schemeClr val="tx1"/>
                </a:solidFill>
                <a:latin typeface="Helvetica" charset="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Helvetica" charset="0"/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563020" y="6651625"/>
            <a:ext cx="158415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Helvetica" charset="0"/>
              </a:rPr>
              <a:t>Garcia, Fall </a:t>
            </a:r>
            <a:r>
              <a:rPr lang="en-US" sz="1000" b="1" dirty="0" smtClean="0">
                <a:solidFill>
                  <a:schemeClr val="tx1"/>
                </a:solidFill>
                <a:latin typeface="Helvetica" charset="0"/>
              </a:rPr>
              <a:t>2014 </a:t>
            </a:r>
            <a:r>
              <a:rPr lang="en-US" sz="1000" b="1" dirty="0">
                <a:solidFill>
                  <a:schemeClr val="tx1"/>
                </a:solidFill>
                <a:latin typeface="Helvetica" charset="0"/>
              </a:rPr>
              <a:t>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pitchFamily="-65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pitchFamily="-65" charset="2"/>
        <a:buChar char="§"/>
        <a:defRPr sz="2400" b="1">
          <a:solidFill>
            <a:srgbClr val="810A52"/>
          </a:solidFill>
          <a:latin typeface="+mn-lt"/>
          <a:ea typeface="ＭＳ Ｐゴシック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53649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Senior Lecturer SOE Dan Garcia</a:t>
            </a:r>
          </a:p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</a:t>
            </a:r>
            <a:r>
              <a:rPr lang="en-US" sz="2800" b="1">
                <a:solidFill>
                  <a:schemeClr val="bg1"/>
                </a:solidFill>
                <a:latin typeface="Courier New" pitchFamily="-65" charset="0"/>
              </a:rPr>
              <a:t>www.cs.berkeley.edu/~ddgarcia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-49213"/>
            <a:ext cx="9144000" cy="2773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 err="1">
                <a:solidFill>
                  <a:schemeClr val="bg2"/>
                </a:solidFill>
                <a:latin typeface="Courier New" pitchFamily="-65" charset="0"/>
              </a:rPr>
              <a:t>inst.eecs.berkeley.edu</a:t>
            </a: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/~cs61c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accent2"/>
                </a:solidFill>
              </a:rPr>
              <a:t>CS61C : Machine Structures</a:t>
            </a:r>
            <a:r>
              <a:rPr lang="en-US" sz="3200" b="1" dirty="0">
                <a:solidFill>
                  <a:schemeClr val="tx1"/>
                </a:solidFill>
              </a:rPr>
              <a:t/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/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>Lecture 3 – Introduction to 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>the C Programming Language (</a:t>
            </a:r>
            <a:r>
              <a:rPr lang="en-US" sz="3200" b="1" dirty="0" err="1">
                <a:solidFill>
                  <a:schemeClr val="accent2"/>
                </a:solidFill>
              </a:rPr>
              <a:t>pt</a:t>
            </a:r>
            <a:r>
              <a:rPr lang="en-US" sz="3200" b="1" dirty="0">
                <a:solidFill>
                  <a:schemeClr val="accent2"/>
                </a:solidFill>
              </a:rPr>
              <a:t> 1) 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2014-</a:t>
            </a:r>
            <a:r>
              <a:rPr lang="en-US" sz="3200" b="1" dirty="0">
                <a:solidFill>
                  <a:schemeClr val="tx1"/>
                </a:solidFill>
              </a:rPr>
              <a:t>09-</a:t>
            </a:r>
            <a:r>
              <a:rPr lang="en-US" sz="3200" b="1" dirty="0" smtClean="0">
                <a:solidFill>
                  <a:schemeClr val="tx1"/>
                </a:solidFill>
              </a:rPr>
              <a:t>05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7" name="Rectangle 25"/>
          <p:cNvSpPr>
            <a:spLocks noChangeArrowheads="1"/>
          </p:cNvSpPr>
          <p:nvPr/>
        </p:nvSpPr>
        <p:spPr bwMode="auto">
          <a:xfrm>
            <a:off x="228600" y="4191001"/>
            <a:ext cx="6096000" cy="2148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NYC here we come </a:t>
            </a:r>
            <a:r>
              <a:rPr lang="en-US" sz="2800" b="1">
                <a:solidFill>
                  <a:schemeClr val="tx2"/>
                </a:solidFill>
                <a:latin typeface="Symbol" pitchFamily="-65" charset="2"/>
              </a:rPr>
              <a:t></a:t>
            </a:r>
            <a:r>
              <a:rPr lang="en-US" sz="2800" b="1">
                <a:solidFill>
                  <a:schemeClr val="tx2"/>
                </a:solidFill>
              </a:rPr>
              <a:t/>
            </a:r>
            <a:br>
              <a:rPr lang="en-US" sz="2800" b="1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NSF has given us $7.5M</a:t>
            </a:r>
            <a:br>
              <a:rPr lang="en-US" sz="2400" b="1">
                <a:solidFill>
                  <a:schemeClr val="tx1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to work with the NYC dept of education to teach 100 teachers (hopefully many more) the BJC CS Principles curriculum!</a:t>
            </a:r>
            <a:br>
              <a:rPr lang="en-US" sz="2400" b="1">
                <a:solidFill>
                  <a:schemeClr val="tx1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The goal is broadening participation!</a:t>
            </a:r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15368" name="Rectangle 26"/>
          <p:cNvSpPr>
            <a:spLocks noChangeArrowheads="1"/>
          </p:cNvSpPr>
          <p:nvPr/>
        </p:nvSpPr>
        <p:spPr bwMode="auto">
          <a:xfrm>
            <a:off x="2209800" y="6243638"/>
            <a:ext cx="31398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800080"/>
                </a:solidFill>
                <a:latin typeface="Courier New" pitchFamily="-65" charset="0"/>
              </a:rPr>
              <a:t>bjc.berkeley.edu</a:t>
            </a:r>
          </a:p>
        </p:txBody>
      </p:sp>
      <p:cxnSp>
        <p:nvCxnSpPr>
          <p:cNvPr id="15370" name="Straight Connector 10"/>
          <p:cNvCxnSpPr>
            <a:cxnSpLocks noChangeShapeType="1"/>
          </p:cNvCxnSpPr>
          <p:nvPr/>
        </p:nvCxnSpPr>
        <p:spPr bwMode="auto">
          <a:xfrm>
            <a:off x="3048000" y="2438400"/>
            <a:ext cx="914400" cy="914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</p:cxnSp>
      <p:cxnSp>
        <p:nvCxnSpPr>
          <p:cNvPr id="15372" name="Straight Connector 14"/>
          <p:cNvCxnSpPr>
            <a:cxnSpLocks noChangeShapeType="1"/>
          </p:cNvCxnSpPr>
          <p:nvPr/>
        </p:nvCxnSpPr>
        <p:spPr bwMode="auto">
          <a:xfrm rot="5400000">
            <a:off x="7620001" y="2514600"/>
            <a:ext cx="609600" cy="3175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</p:cxn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52400" y="457200"/>
            <a:ext cx="1143000" cy="92333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Get your clickers ready...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3726" y="4267200"/>
            <a:ext cx="2580640" cy="2286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308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Compilation : Advantages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2893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Great run-time performance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generally much faster than Scheme or Java for comparable code (because it optimizes for a given architecture)</a:t>
            </a:r>
          </a:p>
          <a:p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OK compilation time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enhancements in compilation procedure (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Makefile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s) allow only modified files to be recompiled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69436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Compilation : Disadvantages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5053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compiled files (including the executable) are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architecture specific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depending on </a:t>
            </a:r>
            <a:r>
              <a:rPr lang="en-US" i="1">
                <a:ea typeface="ＭＳ Ｐゴシック" pitchFamily="-65" charset="-128"/>
                <a:cs typeface="ＭＳ Ｐゴシック" pitchFamily="-65" charset="-128"/>
              </a:rPr>
              <a:t>both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the CPU type and the operating system.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Executable must be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rebuilt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on each new system.</a:t>
            </a:r>
          </a:p>
          <a:p>
            <a:pPr lvl="1"/>
            <a:r>
              <a:rPr lang="en-US"/>
              <a:t>Called “</a:t>
            </a:r>
            <a:r>
              <a:rPr lang="en-US" u="sng">
                <a:solidFill>
                  <a:schemeClr val="accent2"/>
                </a:solidFill>
              </a:rPr>
              <a:t>porting</a:t>
            </a:r>
            <a:r>
              <a:rPr lang="en-US">
                <a:solidFill>
                  <a:schemeClr val="accent2"/>
                </a:solidFill>
              </a:rPr>
              <a:t> your code</a:t>
            </a:r>
            <a:r>
              <a:rPr lang="en-US"/>
              <a:t>” to a new architecture.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The “change</a:t>
            </a:r>
            <a:r>
              <a:rPr lang="en-US">
                <a:ea typeface="ＭＳ Ｐゴシック" pitchFamily="-65" charset="-128"/>
                <a:cs typeface="ＭＳ Ｐゴシック" pitchFamily="-65" charset="-128"/>
                <a:sym typeface="Symbol" pitchFamily="-65" charset="2"/>
              </a:rPr>
              <a:t>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compile</a:t>
            </a:r>
            <a:r>
              <a:rPr lang="en-US">
                <a:ea typeface="ＭＳ Ｐゴシック" pitchFamily="-65" charset="-128"/>
                <a:cs typeface="ＭＳ Ｐゴシック" pitchFamily="-65" charset="-128"/>
                <a:sym typeface="Symbol" pitchFamily="-65" charset="2"/>
              </a:rPr>
              <a:t>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run [repeat]” iteration cycle is slow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308927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Syntax: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main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3435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To get the main function to accept arguments, use this:</a:t>
            </a:r>
          </a:p>
          <a:p>
            <a:pPr lvl="1">
              <a:buFontTx/>
              <a:buNone/>
            </a:pPr>
            <a:r>
              <a:rPr lang="en-US">
                <a:latin typeface="Courier New" pitchFamily="-65" charset="0"/>
              </a:rPr>
              <a:t>int main (int argc, char *argv[])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does this mean?</a:t>
            </a:r>
          </a:p>
          <a:p>
            <a:pPr lvl="1"/>
            <a:r>
              <a:rPr lang="en-US">
                <a:latin typeface="Courier New" pitchFamily="-65" charset="0"/>
              </a:rPr>
              <a:t>argc</a:t>
            </a:r>
            <a:r>
              <a:rPr lang="en-US"/>
              <a:t> will contain the number of strings on the command line (the executable counts as one, plus one for each argument). Here </a:t>
            </a:r>
            <a:r>
              <a:rPr lang="en-US">
                <a:latin typeface="Courier New" pitchFamily="-65" charset="0"/>
              </a:rPr>
              <a:t>argc</a:t>
            </a:r>
            <a:r>
              <a:rPr lang="en-US"/>
              <a:t> is 2:</a:t>
            </a:r>
          </a:p>
          <a:p>
            <a:pPr lvl="2">
              <a:buFont typeface="Wingdings" pitchFamily="-65" charset="2"/>
              <a:buNone/>
            </a:pPr>
            <a:r>
              <a:rPr lang="en-US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</a:rPr>
              <a:t>unix% sort myFile</a:t>
            </a:r>
            <a:endParaRPr lang="en-US">
              <a:latin typeface="Courier New" pitchFamily="-65" charset="0"/>
              <a:ea typeface="ＭＳ Ｐゴシック" pitchFamily="-65" charset="-128"/>
            </a:endParaRPr>
          </a:p>
          <a:p>
            <a:pPr lvl="1"/>
            <a:r>
              <a:rPr lang="en-US">
                <a:latin typeface="Courier New" pitchFamily="-65" charset="0"/>
              </a:rPr>
              <a:t>argv</a:t>
            </a:r>
            <a:r>
              <a:rPr lang="en-US"/>
              <a:t> is a pointer to an array containing the arguments as strings (more on pointers later).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8811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Syntax: Variable Declarations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924800" cy="5035550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Very similar to Java, but with a few minor but important differences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All variable declarations must go before they are used (at the beginning of the block)</a:t>
            </a:r>
            <a:r>
              <a:rPr lang="en-US" sz="2800">
                <a:solidFill>
                  <a:srgbClr val="800080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*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A variable may be initialized in its declaration; </a:t>
            </a:r>
            <a:r>
              <a:rPr lang="en-US" sz="2800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if not, it holds garbage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!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Examples of declarations:</a:t>
            </a:r>
          </a:p>
          <a:p>
            <a:pPr lvl="1"/>
            <a:r>
              <a:rPr lang="en-US" sz="2400">
                <a:latin typeface="Arial" pitchFamily="-65" charset="0"/>
              </a:rPr>
              <a:t>correct</a:t>
            </a:r>
            <a:r>
              <a:rPr lang="en-US" sz="2400">
                <a:latin typeface="Courier New" pitchFamily="-65" charset="0"/>
              </a:rPr>
              <a:t>: {</a:t>
            </a:r>
          </a:p>
          <a:p>
            <a:pPr lvl="1">
              <a:buFontTx/>
              <a:buNone/>
            </a:pPr>
            <a:r>
              <a:rPr lang="en-US" sz="2400">
                <a:latin typeface="Courier New" pitchFamily="-65" charset="0"/>
              </a:rPr>
              <a:t>				int a = 0, b = 10;</a:t>
            </a:r>
            <a:endParaRPr lang="en-US">
              <a:latin typeface="Courier New" pitchFamily="-65" charset="0"/>
            </a:endParaRPr>
          </a:p>
          <a:p>
            <a:pPr lvl="1">
              <a:buFontTx/>
              <a:buNone/>
            </a:pPr>
            <a:r>
              <a:rPr lang="en-US">
                <a:latin typeface="Courier New" pitchFamily="-65" charset="0"/>
              </a:rPr>
              <a:t>					...</a:t>
            </a:r>
            <a:endParaRPr lang="en-US" sz="2400"/>
          </a:p>
          <a:p>
            <a:pPr lvl="1"/>
            <a:r>
              <a:rPr lang="en-US" sz="2400">
                <a:solidFill>
                  <a:schemeClr val="accent1"/>
                </a:solidFill>
                <a:latin typeface="Arial" pitchFamily="-65" charset="0"/>
              </a:rPr>
              <a:t>Incorrect:</a:t>
            </a:r>
            <a:r>
              <a:rPr lang="en-US" sz="2400">
                <a:solidFill>
                  <a:srgbClr val="800080"/>
                </a:solidFill>
                <a:latin typeface="Arial" pitchFamily="-65" charset="0"/>
              </a:rPr>
              <a:t>*</a:t>
            </a:r>
            <a:r>
              <a:rPr lang="en-US" sz="2400">
                <a:latin typeface="Courier New" pitchFamily="-65" charset="0"/>
              </a:rPr>
              <a:t> for (int i = 0; i &lt; 10; i++)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08063" y="6172200"/>
            <a:ext cx="513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*C99 overcomes  these limitations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6226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Address vs. Value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5259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Consider memory to be a single huge array:</a:t>
            </a:r>
          </a:p>
          <a:p>
            <a:pPr lvl="1"/>
            <a:r>
              <a:rPr lang="en-US"/>
              <a:t>Each cell of the array has an address associated with it.</a:t>
            </a:r>
          </a:p>
          <a:p>
            <a:pPr lvl="1"/>
            <a:r>
              <a:rPr lang="en-US"/>
              <a:t>Each cell also stores some value.</a:t>
            </a:r>
          </a:p>
          <a:p>
            <a:pPr lvl="1"/>
            <a:r>
              <a:rPr lang="en-US"/>
              <a:t>Do you think they use signed or unsigned numbers? Negative address?!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Don’t confuse the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address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referring to a memory location with the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value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stored in that location.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457200" y="5692775"/>
            <a:ext cx="6875463" cy="631825"/>
            <a:chOff x="288" y="3216"/>
            <a:chExt cx="4331" cy="398"/>
          </a:xfrm>
        </p:grpSpPr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6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9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11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Rectangle 8"/>
            <p:cNvSpPr>
              <a:spLocks noChangeArrowheads="1"/>
            </p:cNvSpPr>
            <p:nvPr/>
          </p:nvSpPr>
          <p:spPr bwMode="auto">
            <a:xfrm>
              <a:off x="16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Rectangle 9"/>
            <p:cNvSpPr>
              <a:spLocks noChangeArrowheads="1"/>
            </p:cNvSpPr>
            <p:nvPr/>
          </p:nvSpPr>
          <p:spPr bwMode="auto">
            <a:xfrm>
              <a:off x="13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1" name="Rectangle 10"/>
            <p:cNvSpPr>
              <a:spLocks noChangeArrowheads="1"/>
            </p:cNvSpPr>
            <p:nvPr/>
          </p:nvSpPr>
          <p:spPr bwMode="auto">
            <a:xfrm>
              <a:off x="18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21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Rectangle 12"/>
            <p:cNvSpPr>
              <a:spLocks noChangeArrowheads="1"/>
            </p:cNvSpPr>
            <p:nvPr/>
          </p:nvSpPr>
          <p:spPr bwMode="auto">
            <a:xfrm>
              <a:off x="23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Rectangle 13"/>
            <p:cNvSpPr>
              <a:spLocks noChangeArrowheads="1"/>
            </p:cNvSpPr>
            <p:nvPr/>
          </p:nvSpPr>
          <p:spPr bwMode="auto">
            <a:xfrm>
              <a:off x="25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Rectangle 14"/>
            <p:cNvSpPr>
              <a:spLocks noChangeArrowheads="1"/>
            </p:cNvSpPr>
            <p:nvPr/>
          </p:nvSpPr>
          <p:spPr bwMode="auto">
            <a:xfrm>
              <a:off x="28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Rectangle 15"/>
            <p:cNvSpPr>
              <a:spLocks noChangeArrowheads="1"/>
            </p:cNvSpPr>
            <p:nvPr/>
          </p:nvSpPr>
          <p:spPr bwMode="auto">
            <a:xfrm>
              <a:off x="30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7" name="Rectangle 16"/>
            <p:cNvSpPr>
              <a:spLocks noChangeArrowheads="1"/>
            </p:cNvSpPr>
            <p:nvPr/>
          </p:nvSpPr>
          <p:spPr bwMode="auto">
            <a:xfrm>
              <a:off x="33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8" name="Rectangle 17"/>
            <p:cNvSpPr>
              <a:spLocks noChangeArrowheads="1"/>
            </p:cNvSpPr>
            <p:nvPr/>
          </p:nvSpPr>
          <p:spPr bwMode="auto">
            <a:xfrm>
              <a:off x="35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9" name="Rectangle 18"/>
            <p:cNvSpPr>
              <a:spLocks noChangeArrowheads="1"/>
            </p:cNvSpPr>
            <p:nvPr/>
          </p:nvSpPr>
          <p:spPr bwMode="auto">
            <a:xfrm>
              <a:off x="37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Rectangle 19"/>
            <p:cNvSpPr>
              <a:spLocks noChangeArrowheads="1"/>
            </p:cNvSpPr>
            <p:nvPr/>
          </p:nvSpPr>
          <p:spPr bwMode="auto">
            <a:xfrm>
              <a:off x="40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Text Box 20"/>
            <p:cNvSpPr txBox="1">
              <a:spLocks noChangeArrowheads="1"/>
            </p:cNvSpPr>
            <p:nvPr/>
          </p:nvSpPr>
          <p:spPr bwMode="auto">
            <a:xfrm>
              <a:off x="138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23</a:t>
              </a:r>
              <a:endParaRPr lang="en-US" sz="2000"/>
            </a:p>
          </p:txBody>
        </p:sp>
        <p:sp>
          <p:nvSpPr>
            <p:cNvPr id="35862" name="Text Box 21"/>
            <p:cNvSpPr txBox="1">
              <a:spLocks noChangeArrowheads="1"/>
            </p:cNvSpPr>
            <p:nvPr/>
          </p:nvSpPr>
          <p:spPr bwMode="auto">
            <a:xfrm>
              <a:off x="282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42</a:t>
              </a:r>
              <a:endParaRPr lang="en-US" sz="2000"/>
            </a:p>
          </p:txBody>
        </p:sp>
        <p:sp>
          <p:nvSpPr>
            <p:cNvPr id="35863" name="Text Box 22"/>
            <p:cNvSpPr txBox="1">
              <a:spLocks noChangeArrowheads="1"/>
            </p:cNvSpPr>
            <p:nvPr/>
          </p:nvSpPr>
          <p:spPr bwMode="auto">
            <a:xfrm>
              <a:off x="4272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4" name="Text Box 23"/>
            <p:cNvSpPr txBox="1">
              <a:spLocks noChangeArrowheads="1"/>
            </p:cNvSpPr>
            <p:nvPr/>
          </p:nvSpPr>
          <p:spPr bwMode="auto">
            <a:xfrm>
              <a:off x="288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5" name="Text Box 24"/>
            <p:cNvSpPr txBox="1">
              <a:spLocks noChangeArrowheads="1"/>
            </p:cNvSpPr>
            <p:nvPr/>
          </p:nvSpPr>
          <p:spPr bwMode="auto">
            <a:xfrm>
              <a:off x="600" y="3216"/>
              <a:ext cx="146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101 102 103 104 105 ...</a:t>
              </a:r>
              <a:endParaRPr lang="en-US" sz="2000"/>
            </a:p>
          </p:txBody>
        </p:sp>
      </p:grpSp>
      <p:sp>
        <p:nvSpPr>
          <p:cNvPr id="35845" name="Rectangle 25"/>
          <p:cNvSpPr>
            <a:spLocks noChangeArrowheads="1"/>
          </p:cNvSpPr>
          <p:nvPr/>
        </p:nvSpPr>
        <p:spPr bwMode="auto">
          <a:xfrm>
            <a:off x="685800" y="838200"/>
            <a:ext cx="7848600" cy="246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8161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1939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 address refers to a particular memory location.  In other words, it </a:t>
            </a:r>
            <a:r>
              <a:rPr lang="en-US" u="sng">
                <a:ea typeface="ＭＳ Ｐゴシック" pitchFamily="-65" charset="-128"/>
                <a:cs typeface="ＭＳ Ｐゴシック" pitchFamily="-65" charset="-128"/>
              </a:rPr>
              <a:t>points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to a memory location.</a:t>
            </a:r>
          </a:p>
          <a:p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A variable that contains the </a:t>
            </a:r>
            <a:r>
              <a:rPr lang="en-US" u="sng">
                <a:ea typeface="ＭＳ Ｐゴシック" pitchFamily="-65" charset="-128"/>
                <a:cs typeface="ＭＳ Ｐゴシック" pitchFamily="-65" charset="-128"/>
              </a:rPr>
              <a:t>address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of a variable.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4114800"/>
            <a:ext cx="7637463" cy="2062163"/>
            <a:chOff x="432" y="2599"/>
            <a:chExt cx="4811" cy="1299"/>
          </a:xfrm>
        </p:grpSpPr>
        <p:grpSp>
          <p:nvGrpSpPr>
            <p:cNvPr id="37896" name="Group 5"/>
            <p:cNvGrpSpPr>
              <a:grpSpLocks/>
            </p:cNvGrpSpPr>
            <p:nvPr/>
          </p:nvGrpSpPr>
          <p:grpSpPr bwMode="auto">
            <a:xfrm>
              <a:off x="912" y="3024"/>
              <a:ext cx="4331" cy="398"/>
              <a:chOff x="288" y="3216"/>
              <a:chExt cx="4331" cy="398"/>
            </a:xfrm>
          </p:grpSpPr>
          <p:sp>
            <p:nvSpPr>
              <p:cNvPr id="37903" name="Rectangle 6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4" name="Rectangle 7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5" name="Rectangle 8"/>
              <p:cNvSpPr>
                <a:spLocks noChangeArrowheads="1"/>
              </p:cNvSpPr>
              <p:nvPr/>
            </p:nvSpPr>
            <p:spPr bwMode="auto">
              <a:xfrm>
                <a:off x="11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6" name="Rectangle 9"/>
              <p:cNvSpPr>
                <a:spLocks noChangeArrowheads="1"/>
              </p:cNvSpPr>
              <p:nvPr/>
            </p:nvSpPr>
            <p:spPr bwMode="auto">
              <a:xfrm>
                <a:off x="16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7" name="Rectangle 10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8" name="Rectangle 11"/>
              <p:cNvSpPr>
                <a:spLocks noChangeArrowheads="1"/>
              </p:cNvSpPr>
              <p:nvPr/>
            </p:nvSpPr>
            <p:spPr bwMode="auto">
              <a:xfrm>
                <a:off x="18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9" name="Rectangle 12"/>
              <p:cNvSpPr>
                <a:spLocks noChangeArrowheads="1"/>
              </p:cNvSpPr>
              <p:nvPr/>
            </p:nvSpPr>
            <p:spPr bwMode="auto">
              <a:xfrm>
                <a:off x="21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0" name="Rectangle 13"/>
              <p:cNvSpPr>
                <a:spLocks noChangeArrowheads="1"/>
              </p:cNvSpPr>
              <p:nvPr/>
            </p:nvSpPr>
            <p:spPr bwMode="auto">
              <a:xfrm>
                <a:off x="23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1" name="Rectangle 14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2" name="Rectangle 15"/>
              <p:cNvSpPr>
                <a:spLocks noChangeArrowheads="1"/>
              </p:cNvSpPr>
              <p:nvPr/>
            </p:nvSpPr>
            <p:spPr bwMode="auto">
              <a:xfrm>
                <a:off x="28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3" name="Rectangle 16"/>
              <p:cNvSpPr>
                <a:spLocks noChangeArrowheads="1"/>
              </p:cNvSpPr>
              <p:nvPr/>
            </p:nvSpPr>
            <p:spPr bwMode="auto">
              <a:xfrm>
                <a:off x="30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4" name="Rectangle 17"/>
              <p:cNvSpPr>
                <a:spLocks noChangeArrowheads="1"/>
              </p:cNvSpPr>
              <p:nvPr/>
            </p:nvSpPr>
            <p:spPr bwMode="auto">
              <a:xfrm>
                <a:off x="33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5" name="Rectangle 18"/>
              <p:cNvSpPr>
                <a:spLocks noChangeArrowheads="1"/>
              </p:cNvSpPr>
              <p:nvPr/>
            </p:nvSpPr>
            <p:spPr bwMode="auto">
              <a:xfrm>
                <a:off x="35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6" name="Rectangle 19"/>
              <p:cNvSpPr>
                <a:spLocks noChangeArrowheads="1"/>
              </p:cNvSpPr>
              <p:nvPr/>
            </p:nvSpPr>
            <p:spPr bwMode="auto">
              <a:xfrm>
                <a:off x="37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7" name="Rectangle 20"/>
              <p:cNvSpPr>
                <a:spLocks noChangeArrowheads="1"/>
              </p:cNvSpPr>
              <p:nvPr/>
            </p:nvSpPr>
            <p:spPr bwMode="auto">
              <a:xfrm>
                <a:off x="40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8" name="Text Box 21"/>
              <p:cNvSpPr txBox="1">
                <a:spLocks noChangeArrowheads="1"/>
              </p:cNvSpPr>
              <p:nvPr/>
            </p:nvSpPr>
            <p:spPr bwMode="auto">
              <a:xfrm>
                <a:off x="138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23</a:t>
                </a:r>
                <a:endParaRPr lang="en-US" sz="2000"/>
              </a:p>
            </p:txBody>
          </p:sp>
          <p:sp>
            <p:nvSpPr>
              <p:cNvPr id="37919" name="Text Box 22"/>
              <p:cNvSpPr txBox="1">
                <a:spLocks noChangeArrowheads="1"/>
              </p:cNvSpPr>
              <p:nvPr/>
            </p:nvSpPr>
            <p:spPr bwMode="auto">
              <a:xfrm>
                <a:off x="282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42</a:t>
                </a:r>
                <a:endParaRPr lang="en-US" sz="2000"/>
              </a:p>
            </p:txBody>
          </p:sp>
          <p:sp>
            <p:nvSpPr>
              <p:cNvPr id="37920" name="Text Box 23"/>
              <p:cNvSpPr txBox="1">
                <a:spLocks noChangeArrowheads="1"/>
              </p:cNvSpPr>
              <p:nvPr/>
            </p:nvSpPr>
            <p:spPr bwMode="auto">
              <a:xfrm>
                <a:off x="4272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1" name="Text Box 24"/>
              <p:cNvSpPr txBox="1">
                <a:spLocks noChangeArrowheads="1"/>
              </p:cNvSpPr>
              <p:nvPr/>
            </p:nvSpPr>
            <p:spPr bwMode="auto">
              <a:xfrm>
                <a:off x="288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2" name="Text Box 25"/>
              <p:cNvSpPr txBox="1">
                <a:spLocks noChangeArrowheads="1"/>
              </p:cNvSpPr>
              <p:nvPr/>
            </p:nvSpPr>
            <p:spPr bwMode="auto">
              <a:xfrm>
                <a:off x="600" y="3216"/>
                <a:ext cx="146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</a:rPr>
                  <a:t>101 102 103 104 105 ...</a:t>
                </a:r>
                <a:endParaRPr lang="en-US" sz="2000"/>
              </a:p>
            </p:txBody>
          </p:sp>
        </p:grpSp>
        <p:sp>
          <p:nvSpPr>
            <p:cNvPr id="37897" name="Text Box 26"/>
            <p:cNvSpPr txBox="1">
              <a:spLocks noChangeArrowheads="1"/>
            </p:cNvSpPr>
            <p:nvPr/>
          </p:nvSpPr>
          <p:spPr bwMode="auto">
            <a:xfrm>
              <a:off x="2044" y="3360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en-US" sz="2000"/>
            </a:p>
          </p:txBody>
        </p:sp>
        <p:sp>
          <p:nvSpPr>
            <p:cNvPr id="37898" name="Text Box 27"/>
            <p:cNvSpPr txBox="1">
              <a:spLocks noChangeArrowheads="1"/>
            </p:cNvSpPr>
            <p:nvPr/>
          </p:nvSpPr>
          <p:spPr bwMode="auto">
            <a:xfrm>
              <a:off x="3500" y="336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y</a:t>
              </a:r>
              <a:endParaRPr lang="en-US" sz="2000"/>
            </a:p>
          </p:txBody>
        </p:sp>
        <p:cxnSp>
          <p:nvCxnSpPr>
            <p:cNvPr id="37899" name="AutoShape 28"/>
            <p:cNvCxnSpPr>
              <a:cxnSpLocks noChangeShapeType="1"/>
              <a:endCxn id="37922" idx="1"/>
            </p:cNvCxnSpPr>
            <p:nvPr/>
          </p:nvCxnSpPr>
          <p:spPr bwMode="auto">
            <a:xfrm>
              <a:off x="864" y="2880"/>
              <a:ext cx="360" cy="25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7900" name="AutoShape 29"/>
            <p:cNvCxnSpPr>
              <a:cxnSpLocks noChangeShapeType="1"/>
            </p:cNvCxnSpPr>
            <p:nvPr/>
          </p:nvCxnSpPr>
          <p:spPr bwMode="auto">
            <a:xfrm flipV="1">
              <a:off x="960" y="3552"/>
              <a:ext cx="912" cy="24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7901" name="Text Box 30"/>
            <p:cNvSpPr txBox="1">
              <a:spLocks noChangeArrowheads="1"/>
            </p:cNvSpPr>
            <p:nvPr/>
          </p:nvSpPr>
          <p:spPr bwMode="auto">
            <a:xfrm>
              <a:off x="614" y="2599"/>
              <a:ext cx="144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Location (address)</a:t>
              </a:r>
              <a:endParaRPr lang="en-US" sz="2000"/>
            </a:p>
          </p:txBody>
        </p:sp>
        <p:sp>
          <p:nvSpPr>
            <p:cNvPr id="37902" name="Text Box 31"/>
            <p:cNvSpPr txBox="1">
              <a:spLocks noChangeArrowheads="1"/>
            </p:cNvSpPr>
            <p:nvPr/>
          </p:nvSpPr>
          <p:spPr bwMode="auto">
            <a:xfrm>
              <a:off x="432" y="364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name</a:t>
              </a:r>
              <a:endParaRPr lang="en-US" sz="2000"/>
            </a:p>
          </p:txBody>
        </p:sp>
      </p:grpSp>
      <p:sp>
        <p:nvSpPr>
          <p:cNvPr id="1512480" name="Text Box 32"/>
          <p:cNvSpPr txBox="1">
            <a:spLocks noChangeArrowheads="1"/>
          </p:cNvSpPr>
          <p:nvPr/>
        </p:nvSpPr>
        <p:spPr bwMode="auto">
          <a:xfrm>
            <a:off x="7080250" y="534511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</a:t>
            </a:r>
          </a:p>
        </p:txBody>
      </p:sp>
      <p:sp>
        <p:nvSpPr>
          <p:cNvPr id="1512481" name="Text Box 33"/>
          <p:cNvSpPr txBox="1">
            <a:spLocks noChangeArrowheads="1"/>
          </p:cNvSpPr>
          <p:nvPr/>
        </p:nvSpPr>
        <p:spPr bwMode="auto">
          <a:xfrm>
            <a:off x="6902450" y="5065713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104</a:t>
            </a:r>
            <a:endParaRPr lang="en-US" sz="2000"/>
          </a:p>
        </p:txBody>
      </p:sp>
      <p:cxnSp>
        <p:nvCxnSpPr>
          <p:cNvPr id="1512482" name="AutoShape 34"/>
          <p:cNvCxnSpPr>
            <a:cxnSpLocks noChangeShapeType="1"/>
          </p:cNvCxnSpPr>
          <p:nvPr/>
        </p:nvCxnSpPr>
        <p:spPr bwMode="auto">
          <a:xfrm rot="5400000" flipH="1">
            <a:off x="5146675" y="3082925"/>
            <a:ext cx="265113" cy="3700463"/>
          </a:xfrm>
          <a:prstGeom prst="curvedConnector3">
            <a:avLst>
              <a:gd name="adj1" fmla="val 34251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1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1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0" grpId="0" autoUpdateAnimBg="0"/>
      <p:bldP spid="151248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200025"/>
            <a:ext cx="181610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151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1633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create a pointer:</a:t>
            </a:r>
          </a:p>
          <a:p>
            <a:pPr marL="508000" lvl="1">
              <a:buFontTx/>
              <a:buNone/>
            </a:pPr>
            <a:r>
              <a:rPr lang="en-US">
                <a:latin typeface="Courier New" pitchFamily="-65" charset="0"/>
              </a:rPr>
              <a:t>&amp;</a:t>
            </a:r>
            <a:r>
              <a:rPr lang="en-US"/>
              <a:t> operator: get address of a variable</a:t>
            </a:r>
          </a:p>
          <a:p>
            <a:pPr>
              <a:buFont typeface="Times" pitchFamily="-65" charset="0"/>
              <a:buNone/>
            </a:pP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 *p, x; 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1752600"/>
            <a:ext cx="3124200" cy="747713"/>
            <a:chOff x="2016" y="1104"/>
            <a:chExt cx="1968" cy="471"/>
          </a:xfrm>
        </p:grpSpPr>
        <p:grpSp>
          <p:nvGrpSpPr>
            <p:cNvPr id="39966" name="Group 5"/>
            <p:cNvGrpSpPr>
              <a:grpSpLocks/>
            </p:cNvGrpSpPr>
            <p:nvPr/>
          </p:nvGrpSpPr>
          <p:grpSpPr bwMode="auto">
            <a:xfrm>
              <a:off x="2016" y="1104"/>
              <a:ext cx="912" cy="471"/>
              <a:chOff x="96" y="1632"/>
              <a:chExt cx="912" cy="471"/>
            </a:xfrm>
          </p:grpSpPr>
          <p:sp>
            <p:nvSpPr>
              <p:cNvPr id="39971" name="Rectangle 6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2" name="Text Box 7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p</a:t>
                </a:r>
                <a:endParaRPr lang="en-US" sz="2000"/>
              </a:p>
            </p:txBody>
          </p:sp>
          <p:sp>
            <p:nvSpPr>
              <p:cNvPr id="39973" name="Text Box 8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?</a:t>
                </a:r>
                <a:endParaRPr lang="en-US" sz="2000"/>
              </a:p>
            </p:txBody>
          </p:sp>
        </p:grpSp>
        <p:grpSp>
          <p:nvGrpSpPr>
            <p:cNvPr id="39967" name="Group 9"/>
            <p:cNvGrpSpPr>
              <a:grpSpLocks/>
            </p:cNvGrpSpPr>
            <p:nvPr/>
          </p:nvGrpSpPr>
          <p:grpSpPr bwMode="auto">
            <a:xfrm>
              <a:off x="3072" y="1104"/>
              <a:ext cx="912" cy="471"/>
              <a:chOff x="96" y="1632"/>
              <a:chExt cx="912" cy="471"/>
            </a:xfrm>
          </p:grpSpPr>
          <p:sp>
            <p:nvSpPr>
              <p:cNvPr id="39968" name="Rectangle 10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69" name="Text Box 11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x</a:t>
                </a:r>
                <a:endParaRPr lang="en-US" sz="2000"/>
              </a:p>
            </p:txBody>
          </p:sp>
          <p:sp>
            <p:nvSpPr>
              <p:cNvPr id="39970" name="Text Box 12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?</a:t>
                </a:r>
                <a:endParaRPr lang="en-US" sz="2000"/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838200" y="2667000"/>
            <a:ext cx="5486400" cy="747713"/>
            <a:chOff x="528" y="1680"/>
            <a:chExt cx="3456" cy="471"/>
          </a:xfrm>
        </p:grpSpPr>
        <p:sp>
          <p:nvSpPr>
            <p:cNvPr id="39956" name="Rectangle 14"/>
            <p:cNvSpPr>
              <a:spLocks noChangeArrowheads="1"/>
            </p:cNvSpPr>
            <p:nvPr/>
          </p:nvSpPr>
          <p:spPr bwMode="auto">
            <a:xfrm>
              <a:off x="528" y="1728"/>
              <a:ext cx="1200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pitchFamily="-65" charset="0"/>
                <a:buNone/>
              </a:pPr>
              <a:r>
                <a:rPr lang="en-US" sz="3200" b="1">
                  <a:solidFill>
                    <a:schemeClr val="tx1"/>
                  </a:solidFill>
                  <a:latin typeface="Courier New" pitchFamily="-65" charset="0"/>
                </a:rPr>
                <a:t>x = 3; 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  <p:grpSp>
          <p:nvGrpSpPr>
            <p:cNvPr id="39957" name="Group 15"/>
            <p:cNvGrpSpPr>
              <a:grpSpLocks/>
            </p:cNvGrpSpPr>
            <p:nvPr/>
          </p:nvGrpSpPr>
          <p:grpSpPr bwMode="auto">
            <a:xfrm>
              <a:off x="2016" y="1680"/>
              <a:ext cx="1968" cy="471"/>
              <a:chOff x="2016" y="1584"/>
              <a:chExt cx="1968" cy="471"/>
            </a:xfrm>
          </p:grpSpPr>
          <p:grpSp>
            <p:nvGrpSpPr>
              <p:cNvPr id="39958" name="Group 16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3996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?</a:t>
                  </a:r>
                  <a:endParaRPr lang="en-US" sz="2000"/>
                </a:p>
              </p:txBody>
            </p:sp>
          </p:grpSp>
          <p:grpSp>
            <p:nvGrpSpPr>
              <p:cNvPr id="39959" name="Group 20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60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3996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3</a:t>
                  </a:r>
                  <a:endParaRPr lang="en-US" sz="2000"/>
                </a:p>
              </p:txBody>
            </p:sp>
          </p:grpSp>
        </p:grp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838200" y="3505200"/>
            <a:ext cx="5486400" cy="823913"/>
            <a:chOff x="480" y="2208"/>
            <a:chExt cx="3456" cy="519"/>
          </a:xfrm>
        </p:grpSpPr>
        <p:sp>
          <p:nvSpPr>
            <p:cNvPr id="39945" name="Rectangle 25"/>
            <p:cNvSpPr>
              <a:spLocks noChangeArrowheads="1"/>
            </p:cNvSpPr>
            <p:nvPr/>
          </p:nvSpPr>
          <p:spPr bwMode="auto">
            <a:xfrm>
              <a:off x="480" y="2304"/>
              <a:ext cx="1200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pitchFamily="-65" charset="0"/>
                <a:buNone/>
              </a:pPr>
              <a:r>
                <a:rPr lang="en-US" sz="3200" b="1">
                  <a:solidFill>
                    <a:schemeClr val="tx1"/>
                  </a:solidFill>
                  <a:latin typeface="Courier New" pitchFamily="-65" charset="0"/>
                </a:rPr>
                <a:t>p =&amp;x; 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  <p:grpSp>
          <p:nvGrpSpPr>
            <p:cNvPr id="39946" name="Group 26"/>
            <p:cNvGrpSpPr>
              <a:grpSpLocks/>
            </p:cNvGrpSpPr>
            <p:nvPr/>
          </p:nvGrpSpPr>
          <p:grpSpPr bwMode="auto">
            <a:xfrm>
              <a:off x="1968" y="2256"/>
              <a:ext cx="1968" cy="471"/>
              <a:chOff x="2016" y="1584"/>
              <a:chExt cx="1968" cy="471"/>
            </a:xfrm>
          </p:grpSpPr>
          <p:grpSp>
            <p:nvGrpSpPr>
              <p:cNvPr id="39948" name="Group 27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53" name="Rectangle 28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3995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39949" name="Group 31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50" name="Rectangle 32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3995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39947" name="Freeform 35"/>
            <p:cNvSpPr>
              <a:spLocks/>
            </p:cNvSpPr>
            <p:nvPr/>
          </p:nvSpPr>
          <p:spPr bwMode="auto">
            <a:xfrm>
              <a:off x="2544" y="2208"/>
              <a:ext cx="720" cy="288"/>
            </a:xfrm>
            <a:custGeom>
              <a:avLst/>
              <a:gdLst>
                <a:gd name="T0" fmla="*/ 0 w 720"/>
                <a:gd name="T1" fmla="*/ 137 h 392"/>
                <a:gd name="T2" fmla="*/ 384 w 720"/>
                <a:gd name="T3" fmla="*/ 3 h 392"/>
                <a:gd name="T4" fmla="*/ 720 w 720"/>
                <a:gd name="T5" fmla="*/ 156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4532" name="Rectangle 36"/>
          <p:cNvSpPr>
            <a:spLocks noChangeArrowheads="1"/>
          </p:cNvSpPr>
          <p:nvPr/>
        </p:nvSpPr>
        <p:spPr bwMode="auto">
          <a:xfrm>
            <a:off x="228600" y="4419600"/>
            <a:ext cx="8915400" cy="163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How get a value pointed to?</a:t>
            </a: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>
                <a:solidFill>
                  <a:srgbClr val="0D407F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* </a:t>
            </a:r>
            <a:r>
              <a:rPr lang="en-US" sz="2800" b="1">
                <a:solidFill>
                  <a:srgbClr val="0D407F"/>
                </a:solidFill>
                <a:ea typeface="ＭＳ Ｐゴシック" pitchFamily="-65" charset="-128"/>
                <a:cs typeface="ＭＳ Ｐゴシック" pitchFamily="-65" charset="-128"/>
              </a:rPr>
              <a:t>“dereference operator”: get value pointed to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	printf(“p points to %d\n”,*p); 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514533" name="Text Box 37"/>
          <p:cNvSpPr txBox="1">
            <a:spLocks noChangeArrowheads="1"/>
          </p:cNvSpPr>
          <p:nvPr/>
        </p:nvSpPr>
        <p:spPr bwMode="auto">
          <a:xfrm>
            <a:off x="6477000" y="1889125"/>
            <a:ext cx="2667000" cy="253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Note the “*” gets used 2 different ways in this example.  In the  declaration to indicate that </a:t>
            </a:r>
            <a:r>
              <a:rPr lang="en-US" sz="2000" b="1">
                <a:latin typeface="Courier New" pitchFamily="-65" charset="0"/>
              </a:rPr>
              <a:t>p</a:t>
            </a:r>
            <a:r>
              <a:rPr lang="en-US" sz="2000"/>
              <a:t> is going to be a pointer,  and in the </a:t>
            </a:r>
            <a:r>
              <a:rPr lang="en-US" sz="2000" b="1">
                <a:latin typeface="Courier New" pitchFamily="-65" charset="0"/>
              </a:rPr>
              <a:t>printf</a:t>
            </a:r>
            <a:r>
              <a:rPr lang="en-US" sz="2000"/>
              <a:t> to get the value pointed to by </a:t>
            </a:r>
            <a:r>
              <a:rPr lang="en-US" sz="2000" b="1">
                <a:latin typeface="Courier New" pitchFamily="-65" charset="0"/>
              </a:rPr>
              <a:t>p</a:t>
            </a:r>
            <a:r>
              <a:rPr lang="en-US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1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4499" grpId="0" build="p" autoUpdateAnimBg="0"/>
      <p:bldP spid="1514532" grpId="0" build="p" autoUpdateAnimBg="0"/>
      <p:bldP spid="151453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18161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148590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change a variable pointed to?</a:t>
            </a:r>
          </a:p>
          <a:p>
            <a:pPr marL="508000" lvl="1"/>
            <a:r>
              <a:rPr lang="en-US"/>
              <a:t>Use dereference </a:t>
            </a:r>
            <a:r>
              <a:rPr lang="en-US">
                <a:latin typeface="Courier New" pitchFamily="-65" charset="0"/>
              </a:rPr>
              <a:t>*</a:t>
            </a:r>
            <a:r>
              <a:rPr lang="en-US"/>
              <a:t> operator on left of </a:t>
            </a:r>
            <a:r>
              <a:rPr lang="en-US">
                <a:latin typeface="Courier New" pitchFamily="-65" charset="0"/>
              </a:rPr>
              <a:t>=</a:t>
            </a:r>
          </a:p>
          <a:p>
            <a:pPr marL="508000" lvl="1"/>
            <a:endParaRPr lang="en-US">
              <a:latin typeface="Courier New" pitchFamily="-65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3276600"/>
            <a:ext cx="3124200" cy="823913"/>
            <a:chOff x="2016" y="2064"/>
            <a:chExt cx="1968" cy="519"/>
          </a:xfrm>
        </p:grpSpPr>
        <p:grpSp>
          <p:nvGrpSpPr>
            <p:cNvPr id="42001" name="Group 5"/>
            <p:cNvGrpSpPr>
              <a:grpSpLocks/>
            </p:cNvGrpSpPr>
            <p:nvPr/>
          </p:nvGrpSpPr>
          <p:grpSpPr bwMode="auto">
            <a:xfrm>
              <a:off x="2016" y="2112"/>
              <a:ext cx="1968" cy="471"/>
              <a:chOff x="2016" y="1104"/>
              <a:chExt cx="1968" cy="471"/>
            </a:xfrm>
          </p:grpSpPr>
          <p:grpSp>
            <p:nvGrpSpPr>
              <p:cNvPr id="42003" name="Group 6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2008" name="Rectangle 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4201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42004" name="Group 10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2005" name="Rectangle 1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4200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5</a:t>
                  </a:r>
                  <a:endParaRPr lang="en-US" sz="2000"/>
                </a:p>
              </p:txBody>
            </p:sp>
          </p:grpSp>
        </p:grpSp>
        <p:sp>
          <p:nvSpPr>
            <p:cNvPr id="42002" name="Freeform 14"/>
            <p:cNvSpPr>
              <a:spLocks/>
            </p:cNvSpPr>
            <p:nvPr/>
          </p:nvSpPr>
          <p:spPr bwMode="auto">
            <a:xfrm>
              <a:off x="2640" y="2064"/>
              <a:ext cx="720" cy="288"/>
            </a:xfrm>
            <a:custGeom>
              <a:avLst/>
              <a:gdLst>
                <a:gd name="T0" fmla="*/ 0 w 720"/>
                <a:gd name="T1" fmla="*/ 137 h 392"/>
                <a:gd name="T2" fmla="*/ 384 w 720"/>
                <a:gd name="T3" fmla="*/ 3 h 392"/>
                <a:gd name="T4" fmla="*/ 720 w 720"/>
                <a:gd name="T5" fmla="*/ 156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5535" name="Rectangle 15"/>
          <p:cNvSpPr>
            <a:spLocks noChangeArrowheads="1"/>
          </p:cNvSpPr>
          <p:nvPr/>
        </p:nvSpPr>
        <p:spPr bwMode="auto">
          <a:xfrm>
            <a:off x="990600" y="3505200"/>
            <a:ext cx="18303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*p = 5</a:t>
            </a:r>
            <a:r>
              <a:rPr lang="en-US" sz="2400">
                <a:solidFill>
                  <a:schemeClr val="tx1"/>
                </a:solidFill>
                <a:latin typeface="Courier New" pitchFamily="-65" charset="0"/>
              </a:rPr>
              <a:t>;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200400" y="1905000"/>
            <a:ext cx="3124200" cy="823913"/>
            <a:chOff x="2016" y="1200"/>
            <a:chExt cx="1968" cy="519"/>
          </a:xfrm>
        </p:grpSpPr>
        <p:grpSp>
          <p:nvGrpSpPr>
            <p:cNvPr id="41991" name="Group 17"/>
            <p:cNvGrpSpPr>
              <a:grpSpLocks/>
            </p:cNvGrpSpPr>
            <p:nvPr/>
          </p:nvGrpSpPr>
          <p:grpSpPr bwMode="auto">
            <a:xfrm>
              <a:off x="2016" y="1248"/>
              <a:ext cx="1968" cy="471"/>
              <a:chOff x="2016" y="1104"/>
              <a:chExt cx="1968" cy="471"/>
            </a:xfrm>
          </p:grpSpPr>
          <p:grpSp>
            <p:nvGrpSpPr>
              <p:cNvPr id="41993" name="Group 18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1998" name="Rectangle 19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4200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41994" name="Group 22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1995" name="Rectangle 23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419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41992" name="Freeform 26"/>
            <p:cNvSpPr>
              <a:spLocks/>
            </p:cNvSpPr>
            <p:nvPr/>
          </p:nvSpPr>
          <p:spPr bwMode="auto">
            <a:xfrm>
              <a:off x="2640" y="1200"/>
              <a:ext cx="720" cy="288"/>
            </a:xfrm>
            <a:custGeom>
              <a:avLst/>
              <a:gdLst>
                <a:gd name="T0" fmla="*/ 0 w 720"/>
                <a:gd name="T1" fmla="*/ 137 h 392"/>
                <a:gd name="T2" fmla="*/ 384 w 720"/>
                <a:gd name="T3" fmla="*/ 3 h 392"/>
                <a:gd name="T4" fmla="*/ 720 w 720"/>
                <a:gd name="T5" fmla="*/ 156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1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23" grpId="0" build="p" autoUpdateAnimBg="0"/>
      <p:bldP spid="151553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6040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and Parameter Passing</a:t>
            </a:r>
          </a:p>
        </p:txBody>
      </p:sp>
      <p:sp>
        <p:nvSpPr>
          <p:cNvPr id="151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08000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Java and C pass parameters “by value”</a:t>
            </a:r>
          </a:p>
          <a:p>
            <a:pPr marL="508000" lvl="1"/>
            <a:r>
              <a:rPr lang="en-US"/>
              <a:t>procedure/function/method gets a copy of the parameter, so changing the copy cannot change the original</a:t>
            </a:r>
          </a:p>
          <a:p>
            <a:pPr marL="508000" lvl="1">
              <a:buFontTx/>
              <a:buNone/>
            </a:pPr>
            <a:r>
              <a:rPr lang="en-US">
                <a:latin typeface="Courier New" pitchFamily="-65" charset="0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void addOne (int x) {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	 x = x + 1;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}</a:t>
            </a: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int y = 3;</a:t>
            </a: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addOne(y);</a:t>
            </a: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y </a:t>
            </a:r>
            <a:r>
              <a:rPr lang="en-US">
                <a:solidFill>
                  <a:schemeClr val="accent1"/>
                </a:solidFill>
                <a:latin typeface="Arial" pitchFamily="-65" charset="0"/>
              </a:rPr>
              <a:t>is still = 3</a:t>
            </a:r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547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211138"/>
            <a:ext cx="66040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and Parameter Passing</a:t>
            </a:r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43529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get a function to change a value?</a:t>
            </a:r>
          </a:p>
          <a:p>
            <a:pPr marL="508000" lvl="1">
              <a:buFontTx/>
              <a:buNone/>
            </a:pPr>
            <a:r>
              <a:rPr lang="en-US">
                <a:latin typeface="Courier New" pitchFamily="-65" charset="0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void addOne (int *p) {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	*p = *p + 1;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}</a:t>
            </a: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int y = 3;</a:t>
            </a:r>
          </a:p>
          <a:p>
            <a:pPr marL="508000" lvl="1">
              <a:buFontTx/>
              <a:buNone/>
            </a:pPr>
            <a:endParaRPr lang="en-US">
              <a:solidFill>
                <a:schemeClr val="tx1"/>
              </a:solidFill>
              <a:latin typeface="Courier New" pitchFamily="-65" charset="0"/>
            </a:endParaRP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addOne(&amp;y);</a:t>
            </a: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y </a:t>
            </a:r>
            <a:r>
              <a:rPr lang="en-US">
                <a:solidFill>
                  <a:schemeClr val="accent1"/>
                </a:solidFill>
                <a:latin typeface="Arial" pitchFamily="-65" charset="0"/>
              </a:rPr>
              <a:t>is now = 4</a:t>
            </a:r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57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30294" cy="490391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You can all (in theory) be in the class!!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8161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98938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are used to point to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any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data type (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char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a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struct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etc.).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Normally a pointer can only point to one type (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char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a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struct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etc.).</a:t>
            </a:r>
          </a:p>
          <a:p>
            <a:pPr lvl="1"/>
            <a:r>
              <a:rPr lang="en-US">
                <a:latin typeface="Courier New" pitchFamily="-65" charset="0"/>
              </a:rPr>
              <a:t>void *</a:t>
            </a:r>
            <a:r>
              <a:rPr lang="en-US"/>
              <a:t> is a type that can point to anything (generic pointer)</a:t>
            </a:r>
          </a:p>
          <a:p>
            <a:pPr lvl="1"/>
            <a:r>
              <a:rPr lang="en-US"/>
              <a:t>Use sparingly to help avoid program bugs… and security issues…  and a lot of other bad things!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09428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Peer Instruction Question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382000" cy="4500563"/>
          </a:xfrm>
          <a:noFill/>
        </p:spPr>
        <p:txBody>
          <a:bodyPr/>
          <a:lstStyle/>
          <a:p>
            <a:pPr marL="0" indent="0">
              <a:buFont typeface="Times" pitchFamily="-65" charset="0"/>
              <a:buNone/>
            </a:pP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void main(); {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*p, x=5, y; // init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y = *(p = &amp;x) + 1;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z;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flip-sign(p);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printf("x=%d,y=%d,p=%d\n",x,y,p);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}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flip-sign(int *n){*n = -(*n)}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endParaRPr lang="en-US">
              <a:latin typeface="Courier New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marL="0" indent="0">
              <a:buFont typeface="Times" pitchFamily="-65" charset="0"/>
              <a:buNone/>
            </a:pP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How many syntax+logic </a:t>
            </a:r>
            <a:b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</a:b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errors in this C99 code?</a:t>
            </a:r>
            <a:endParaRPr lang="en-US" sz="36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315200" y="4495800"/>
            <a:ext cx="15367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u="sng">
                <a:solidFill>
                  <a:schemeClr val="tx1"/>
                </a:solidFill>
                <a:latin typeface="Courier New" pitchFamily="-65" charset="0"/>
              </a:rPr>
              <a:t>#Errors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a)1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b)2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c)3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d)4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e)5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</p:txBody>
      </p:sp>
      <p:pic>
        <p:nvPicPr>
          <p:cNvPr id="50181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6477000" y="0"/>
            <a:ext cx="26670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84822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Peer Instruction Answer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382000" cy="5694363"/>
          </a:xfrm>
          <a:solidFill>
            <a:schemeClr val="bg1"/>
          </a:solidFill>
        </p:spPr>
        <p:txBody>
          <a:bodyPr/>
          <a:lstStyle/>
          <a:p>
            <a:pPr marL="0" indent="0">
              <a:buFont typeface="Times" pitchFamily="-65" charset="0"/>
              <a:buNone/>
            </a:pP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void 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main()</a:t>
            </a: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;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{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*p, x=5, y; // init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y = *(p = &amp;x) + 1;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z;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flip</a:t>
            </a: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-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sign(p);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printf("x=%d,y=%d,p=%d\n",x,y,</a:t>
            </a:r>
            <a:r>
              <a:rPr lang="en-US" sz="2800">
                <a:solidFill>
                  <a:srgbClr val="FF0000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*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}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flip-sign(int *n){*n = -(*n)</a:t>
            </a:r>
            <a:r>
              <a:rPr lang="en-US" sz="2800">
                <a:solidFill>
                  <a:srgbClr val="FF0000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;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}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endParaRPr lang="en-US">
              <a:latin typeface="Courier New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marL="0" indent="0">
              <a:buFont typeface="Times" pitchFamily="-65" charset="0"/>
              <a:buNone/>
            </a:pP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How many syntax+logic </a:t>
            </a:r>
            <a:b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</a:b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errors in this C99 code?</a:t>
            </a:r>
          </a:p>
          <a:p>
            <a:pPr marL="0" indent="0">
              <a:buFont typeface="Times" pitchFamily="-65" charset="0"/>
              <a:buNone/>
            </a:pPr>
            <a: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I get </a:t>
            </a:r>
            <a:r>
              <a:rPr lang="en-US" sz="3600">
                <a:solidFill>
                  <a:srgbClr val="FF0000"/>
                </a:solidFill>
                <a:ea typeface="Courier New" pitchFamily="-65" charset="0"/>
                <a:cs typeface="Courier New" pitchFamily="-65" charset="0"/>
              </a:rPr>
              <a:t>5</a:t>
            </a:r>
            <a: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… </a:t>
            </a:r>
            <a:b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</a:br>
            <a: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(signed ptr print is logical err)</a:t>
            </a:r>
            <a:endParaRPr lang="en-US" sz="36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7315200" y="4495800"/>
            <a:ext cx="15367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u="sng">
                <a:solidFill>
                  <a:schemeClr val="tx1"/>
                </a:solidFill>
                <a:latin typeface="Courier New" pitchFamily="-65" charset="0"/>
              </a:rPr>
              <a:t>#Errors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a)1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b)2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c)3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d)4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latin typeface="Courier New" pitchFamily="-65" charset="0"/>
              </a:rPr>
              <a:t>e)5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</p:txBody>
      </p:sp>
      <p:pic>
        <p:nvPicPr>
          <p:cNvPr id="52229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6477000" y="0"/>
            <a:ext cx="26670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04812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And in conclusion…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36478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declarations go at the beginning of each function except if you use C99.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data is in memory.  Each memory location has an address to use to refer to it and a value stored in it.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is a C version of the address.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*</a:t>
            </a:r>
            <a:r>
              <a:rPr lang="en-US"/>
              <a:t>   “follows” a pointer to its value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&amp;</a:t>
            </a:r>
            <a:r>
              <a:rPr lang="en-US"/>
              <a:t>   gets the address of a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443538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vs. Java™ Overview (1/2)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48100" cy="50800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Java</a:t>
            </a:r>
          </a:p>
          <a:p>
            <a:pPr lvl="1"/>
            <a:r>
              <a:rPr lang="en-US" sz="2800"/>
              <a:t>Object-oriented</a:t>
            </a:r>
            <a:br>
              <a:rPr lang="en-US" sz="2800"/>
            </a:br>
            <a:r>
              <a:rPr lang="en-US" sz="2800"/>
              <a:t>(OOP)</a:t>
            </a:r>
          </a:p>
          <a:p>
            <a:pPr lvl="1"/>
            <a:endParaRPr lang="en-US" sz="2800"/>
          </a:p>
          <a:p>
            <a:pPr lvl="1"/>
            <a:r>
              <a:rPr lang="en-US" sz="2800"/>
              <a:t>“Methods”</a:t>
            </a:r>
          </a:p>
          <a:p>
            <a:pPr lvl="1"/>
            <a:r>
              <a:rPr lang="en-US" sz="2800"/>
              <a:t>Class libraries of data structures</a:t>
            </a:r>
          </a:p>
          <a:p>
            <a:pPr lvl="1"/>
            <a:r>
              <a:rPr lang="en-US" sz="2800">
                <a:solidFill>
                  <a:schemeClr val="accent2"/>
                </a:solidFill>
              </a:rPr>
              <a:t>Automatic</a:t>
            </a:r>
            <a:r>
              <a:rPr lang="en-US" sz="2800"/>
              <a:t> memory management</a:t>
            </a:r>
          </a:p>
          <a:p>
            <a:pPr lvl="1"/>
            <a:endParaRPr lang="en-US" sz="280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211263"/>
            <a:ext cx="3771900" cy="5037137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C</a:t>
            </a:r>
          </a:p>
          <a:p>
            <a:pPr lvl="1"/>
            <a:r>
              <a:rPr lang="en-US"/>
              <a:t>No built-in object abstraction.  Data separate from methods.</a:t>
            </a:r>
          </a:p>
          <a:p>
            <a:pPr lvl="1"/>
            <a:r>
              <a:rPr lang="en-US" sz="2800"/>
              <a:t>“Functions”</a:t>
            </a:r>
          </a:p>
          <a:p>
            <a:pPr lvl="1"/>
            <a:r>
              <a:rPr lang="en-US" sz="2800"/>
              <a:t>C libraries are lower-level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Manual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memory management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Pointers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39115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vs. Java™ Overview (2/2)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48100" cy="4632325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Java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High</a:t>
            </a:r>
            <a:r>
              <a:rPr lang="en-US" sz="2800"/>
              <a:t> memory overhead from class libraries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Relatively Slow</a:t>
            </a:r>
            <a:endParaRPr lang="en-US" sz="2800"/>
          </a:p>
          <a:p>
            <a:pPr lvl="1"/>
            <a:r>
              <a:rPr lang="en-US" sz="2800"/>
              <a:t>Arrays initialize to </a:t>
            </a:r>
            <a:r>
              <a:rPr lang="en-US" sz="2800">
                <a:solidFill>
                  <a:srgbClr val="0000FF"/>
                </a:solidFill>
              </a:rPr>
              <a:t>zero</a:t>
            </a:r>
            <a:endParaRPr lang="en-US" sz="2800"/>
          </a:p>
          <a:p>
            <a:pPr lvl="1"/>
            <a:r>
              <a:rPr lang="en-US" sz="2800"/>
              <a:t>Syntax:</a:t>
            </a:r>
            <a:br>
              <a:rPr lang="en-US" sz="2800"/>
            </a:br>
            <a:r>
              <a:rPr lang="en-US" sz="2800"/>
              <a:t> </a:t>
            </a: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/* comment */</a:t>
            </a:r>
            <a:r>
              <a:rPr lang="en-US" sz="2800"/>
              <a:t> </a:t>
            </a:r>
            <a:br>
              <a:rPr lang="en-US" sz="2800"/>
            </a:br>
            <a:r>
              <a:rPr lang="en-US">
                <a:solidFill>
                  <a:schemeClr val="bg2"/>
                </a:solidFill>
                <a:latin typeface="Courier" pitchFamily="-65" charset="0"/>
              </a:rPr>
              <a:t>// </a:t>
            </a: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comment</a:t>
            </a:r>
            <a:r>
              <a:rPr lang="en-US">
                <a:latin typeface="Courier New" pitchFamily="-65" charset="0"/>
              </a:rPr>
              <a:t/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System.out.print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143000"/>
            <a:ext cx="3771900" cy="4678716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C</a:t>
            </a:r>
          </a:p>
          <a:p>
            <a:pPr lvl="1"/>
            <a:r>
              <a:rPr lang="en-US" sz="2800">
                <a:solidFill>
                  <a:schemeClr val="accent2"/>
                </a:solidFill>
              </a:rPr>
              <a:t>Low</a:t>
            </a:r>
            <a:r>
              <a:rPr lang="en-US" sz="2800"/>
              <a:t> memory overhead</a:t>
            </a:r>
            <a:br>
              <a:rPr lang="en-US" sz="2800"/>
            </a:br>
            <a:endParaRPr lang="en-US" sz="2800"/>
          </a:p>
          <a:p>
            <a:pPr lvl="1"/>
            <a:r>
              <a:rPr lang="en-US" sz="2800">
                <a:solidFill>
                  <a:schemeClr val="accent2"/>
                </a:solidFill>
              </a:rPr>
              <a:t>Relatively Fast</a:t>
            </a:r>
            <a:endParaRPr lang="en-US" sz="2800"/>
          </a:p>
          <a:p>
            <a:pPr lvl="1"/>
            <a:r>
              <a:rPr lang="en-US" sz="2800"/>
              <a:t>Arrays initialize to </a:t>
            </a:r>
            <a:r>
              <a:rPr lang="en-US" sz="2800">
                <a:solidFill>
                  <a:schemeClr val="accent1"/>
                </a:solidFill>
              </a:rPr>
              <a:t>garbage</a:t>
            </a:r>
            <a:endParaRPr lang="en-US" sz="2800"/>
          </a:p>
          <a:p>
            <a:pPr lvl="1"/>
            <a:r>
              <a:rPr lang="en-US" sz="2800"/>
              <a:t>Syntax:  </a:t>
            </a:r>
            <a:br>
              <a:rPr lang="en-US" sz="2800"/>
            </a:b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/* comment */</a:t>
            </a:r>
            <a:r>
              <a:rPr lang="en-US">
                <a:latin typeface="Courier" pitchFamily="-65" charset="0"/>
              </a:rPr>
              <a:t/>
            </a:r>
            <a:br>
              <a:rPr lang="en-US">
                <a:latin typeface="Courier" pitchFamily="-65" charset="0"/>
              </a:rPr>
            </a:br>
            <a:r>
              <a:rPr lang="en-US">
                <a:solidFill>
                  <a:schemeClr val="bg2"/>
                </a:solidFill>
                <a:latin typeface="Courier" pitchFamily="-65" charset="0"/>
              </a:rPr>
              <a:t>// </a:t>
            </a: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comment</a:t>
            </a:r>
            <a:r>
              <a:rPr lang="en-US">
                <a:latin typeface="Courier" pitchFamily="-65" charset="0"/>
              </a:rPr>
              <a:t> </a:t>
            </a:r>
            <a:br>
              <a:rPr lang="en-US">
                <a:latin typeface="Courier" pitchFamily="-65" charset="0"/>
              </a:rPr>
            </a:br>
            <a:r>
              <a:rPr lang="en-US">
                <a:latin typeface="Courier New" pitchFamily="-65" charset="0"/>
              </a:rPr>
              <a:t>printf</a:t>
            </a:r>
            <a:r>
              <a:rPr lang="en-US" sz="2800"/>
              <a:t> 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998538" y="5791200"/>
            <a:ext cx="7315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* You need newer C compilers to allow Java style</a:t>
            </a:r>
            <a:br>
              <a:rPr lang="en-US" sz="2400" b="1">
                <a:solidFill>
                  <a:srgbClr val="800080"/>
                </a:solidFill>
              </a:rPr>
            </a:br>
            <a:r>
              <a:rPr lang="en-US" sz="2400" b="1">
                <a:solidFill>
                  <a:srgbClr val="800080"/>
                </a:solidFill>
              </a:rPr>
              <a:t>comments, or just use C99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90696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Syntax: True or False?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1370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evaluates to FALSE in C?</a:t>
            </a:r>
          </a:p>
          <a:p>
            <a:pPr lvl="1"/>
            <a:r>
              <a:rPr lang="en-US"/>
              <a:t>0 (integer)</a:t>
            </a:r>
          </a:p>
          <a:p>
            <a:pPr lvl="1"/>
            <a:r>
              <a:rPr lang="en-US"/>
              <a:t>NULL (pointer: more on this later)</a:t>
            </a:r>
          </a:p>
          <a:p>
            <a:pPr lvl="1"/>
            <a:r>
              <a:rPr lang="en-US"/>
              <a:t>no such thing as a Boolean</a:t>
            </a:r>
            <a:r>
              <a:rPr lang="en-US">
                <a:solidFill>
                  <a:srgbClr val="800080"/>
                </a:solidFill>
              </a:rPr>
              <a:t>*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evaluates to TRUE in C?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everything else…</a:t>
            </a:r>
            <a:endParaRPr lang="en-US"/>
          </a:p>
          <a:p>
            <a:pPr lvl="1"/>
            <a:r>
              <a:rPr lang="en-US"/>
              <a:t>(same idea as in scheme: only </a:t>
            </a:r>
            <a:r>
              <a:rPr lang="en-US">
                <a:latin typeface="Courier New" pitchFamily="-65" charset="0"/>
              </a:rPr>
              <a:t>#f</a:t>
            </a:r>
            <a:r>
              <a:rPr lang="en-US"/>
              <a:t> is false, everything else is true!)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008063" y="6175375"/>
            <a:ext cx="68278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*Boolean types provided by C99’s </a:t>
            </a:r>
            <a:r>
              <a:rPr lang="en-US" sz="2400" b="1">
                <a:solidFill>
                  <a:srgbClr val="800080"/>
                </a:solidFill>
                <a:latin typeface="Courier" pitchFamily="-65" charset="0"/>
              </a:rPr>
              <a:t>stdbool.h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48468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 : flow control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2861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Within a function, remarkably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close to Java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constructs in methods (shows its legacy) in terms of flow control</a:t>
            </a:r>
          </a:p>
          <a:p>
            <a:pPr lvl="1"/>
            <a:r>
              <a:rPr lang="en-US">
                <a:latin typeface="Courier New" pitchFamily="-65" charset="0"/>
              </a:rPr>
              <a:t>if-else</a:t>
            </a:r>
          </a:p>
          <a:p>
            <a:pPr lvl="1"/>
            <a:r>
              <a:rPr lang="en-US">
                <a:latin typeface="Courier New" pitchFamily="-65" charset="0"/>
              </a:rPr>
              <a:t>switch</a:t>
            </a:r>
          </a:p>
          <a:p>
            <a:pPr lvl="1"/>
            <a:r>
              <a:rPr lang="en-US">
                <a:latin typeface="Courier New" pitchFamily="-65" charset="0"/>
              </a:rPr>
              <a:t>while </a:t>
            </a:r>
            <a:r>
              <a:rPr lang="en-US">
                <a:latin typeface="Arial" pitchFamily="-65" charset="0"/>
              </a:rPr>
              <a:t>and</a:t>
            </a:r>
            <a:r>
              <a:rPr lang="en-US">
                <a:latin typeface="Courier New" pitchFamily="-65" charset="0"/>
              </a:rPr>
              <a:t> for</a:t>
            </a:r>
          </a:p>
          <a:p>
            <a:pPr lvl="1"/>
            <a:r>
              <a:rPr lang="en-US">
                <a:latin typeface="Courier New" pitchFamily="-65" charset="0"/>
              </a:rPr>
              <a:t>do-while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138488" cy="490538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And in review...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487988"/>
          </a:xfrm>
        </p:spPr>
        <p:txBody>
          <a:bodyPr/>
          <a:lstStyle/>
          <a:p>
            <a:pPr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We represent “things” in computers as particular bit patterns: </a:t>
            </a:r>
            <a:r>
              <a:rPr lang="en-US" sz="2400">
                <a:solidFill>
                  <a:srgbClr val="800080"/>
                </a:solidFill>
                <a:ea typeface="+mn-ea"/>
                <a:cs typeface="+mn-cs"/>
              </a:rPr>
              <a:t>N bits </a:t>
            </a:r>
            <a:r>
              <a:rPr lang="en-US" sz="2400">
                <a:solidFill>
                  <a:srgbClr val="800080"/>
                </a:solidFill>
                <a:latin typeface="Symbol" charset="2"/>
                <a:ea typeface="+mn-ea"/>
                <a:cs typeface="+mn-cs"/>
              </a:rPr>
              <a:t></a:t>
            </a:r>
            <a:r>
              <a:rPr lang="en-US" sz="2400">
                <a:solidFill>
                  <a:srgbClr val="800080"/>
                </a:solidFill>
                <a:ea typeface="+mn-ea"/>
                <a:cs typeface="+mn-cs"/>
              </a:rPr>
              <a:t> 2</a:t>
            </a:r>
            <a:r>
              <a:rPr lang="en-US" sz="2400" baseline="30000">
                <a:solidFill>
                  <a:srgbClr val="800080"/>
                </a:solidFill>
                <a:ea typeface="+mn-ea"/>
                <a:cs typeface="+mn-cs"/>
              </a:rPr>
              <a:t>N</a:t>
            </a:r>
            <a:r>
              <a:rPr lang="en-US" sz="2400">
                <a:solidFill>
                  <a:srgbClr val="800080"/>
                </a:solidFill>
                <a:ea typeface="+mn-ea"/>
                <a:cs typeface="+mn-cs"/>
              </a:rPr>
              <a:t> things</a:t>
            </a:r>
            <a:r>
              <a:rPr lang="en-US" sz="2400">
                <a:ea typeface="+mn-ea"/>
                <a:cs typeface="+mn-cs"/>
              </a:rPr>
              <a:t>	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These 5 integer encodings have different benefits; 1s complement and sign/mag have most problems.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 </a:t>
            </a:r>
            <a:r>
              <a:rPr lang="en-US" sz="2400">
                <a:solidFill>
                  <a:srgbClr val="FFA100"/>
                </a:solidFill>
                <a:ea typeface="+mn-ea"/>
                <a:cs typeface="+mn-cs"/>
              </a:rPr>
              <a:t>unsigned </a:t>
            </a:r>
            <a:r>
              <a:rPr lang="en-US" sz="2400">
                <a:ea typeface="+mn-ea"/>
                <a:cs typeface="+mn-cs"/>
              </a:rPr>
              <a:t>(C99’s </a:t>
            </a:r>
            <a:r>
              <a:rPr lang="en-US" sz="2400">
                <a:latin typeface="Courier New"/>
                <a:ea typeface="+mn-ea"/>
                <a:cs typeface="Courier New"/>
              </a:rPr>
              <a:t>uint</a:t>
            </a:r>
            <a:r>
              <a:rPr lang="en-US" sz="2400" i="1">
                <a:latin typeface="Courier New"/>
                <a:ea typeface="+mn-ea"/>
                <a:cs typeface="Courier New"/>
              </a:rPr>
              <a:t>N</a:t>
            </a:r>
            <a:r>
              <a:rPr lang="en-US" sz="2400">
                <a:latin typeface="Courier New"/>
                <a:ea typeface="+mn-ea"/>
                <a:cs typeface="Courier New"/>
              </a:rPr>
              <a:t>_t</a:t>
            </a:r>
            <a:r>
              <a:rPr lang="en-US" sz="2400">
                <a:ea typeface="+mn-ea"/>
                <a:cs typeface="+mn-cs"/>
              </a:rPr>
              <a:t>) : </a:t>
            </a:r>
            <a:br>
              <a:rPr lang="en-US" sz="2400">
                <a:ea typeface="+mn-ea"/>
                <a:cs typeface="+mn-cs"/>
              </a:rPr>
            </a:br>
            <a:r>
              <a:rPr lang="en-US" sz="2400">
                <a:ea typeface="+mn-ea"/>
                <a:cs typeface="+mn-cs"/>
              </a:rPr>
              <a:t/>
            </a:r>
            <a:br>
              <a:rPr lang="en-US" sz="2400">
                <a:ea typeface="+mn-ea"/>
                <a:cs typeface="+mn-cs"/>
              </a:rPr>
            </a:br>
            <a:r>
              <a:rPr lang="en-US" sz="2400">
                <a:ea typeface="+mn-ea"/>
                <a:cs typeface="+mn-cs"/>
              </a:rPr>
              <a:t/>
            </a:r>
            <a:br>
              <a:rPr lang="en-US" sz="2400">
                <a:ea typeface="+mn-ea"/>
                <a:cs typeface="+mn-cs"/>
              </a:rPr>
            </a:br>
            <a:r>
              <a:rPr lang="en-US" sz="4000">
                <a:ea typeface="+mn-ea"/>
                <a:cs typeface="+mn-cs"/>
              </a:rPr>
              <a:t> </a:t>
            </a:r>
            <a:endParaRPr lang="en-US" sz="1100">
              <a:ea typeface="+mn-ea"/>
              <a:cs typeface="+mn-cs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 </a:t>
            </a:r>
            <a:r>
              <a:rPr lang="en-US" sz="2400">
                <a:solidFill>
                  <a:srgbClr val="00D900"/>
                </a:solidFill>
                <a:ea typeface="+mn-ea"/>
                <a:cs typeface="+mn-cs"/>
              </a:rPr>
              <a:t>2’s complement </a:t>
            </a:r>
            <a:r>
              <a:rPr lang="en-US" sz="2400">
                <a:ea typeface="+mn-ea"/>
                <a:cs typeface="+mn-cs"/>
              </a:rPr>
              <a:t>(C99’s </a:t>
            </a:r>
            <a:r>
              <a:rPr lang="en-US" sz="2400">
                <a:latin typeface="Courier New"/>
                <a:ea typeface="+mn-ea"/>
                <a:cs typeface="Courier New"/>
              </a:rPr>
              <a:t>int</a:t>
            </a:r>
            <a:r>
              <a:rPr lang="en-US" sz="2400" i="1">
                <a:latin typeface="Courier New"/>
                <a:ea typeface="+mn-ea"/>
                <a:cs typeface="Courier New"/>
              </a:rPr>
              <a:t>N</a:t>
            </a:r>
            <a:r>
              <a:rPr lang="en-US" sz="2400">
                <a:latin typeface="Courier New"/>
                <a:ea typeface="+mn-ea"/>
                <a:cs typeface="Courier New"/>
              </a:rPr>
              <a:t>_t</a:t>
            </a:r>
            <a:r>
              <a:rPr lang="en-US" sz="2400">
                <a:ea typeface="+mn-ea"/>
                <a:cs typeface="+mn-cs"/>
              </a:rPr>
              <a:t>)</a:t>
            </a:r>
            <a:r>
              <a:rPr lang="en-US" sz="2400">
                <a:solidFill>
                  <a:srgbClr val="00D900"/>
                </a:solidFill>
                <a:ea typeface="+mn-ea"/>
                <a:cs typeface="+mn-cs"/>
              </a:rPr>
              <a:t> </a:t>
            </a:r>
            <a:r>
              <a:rPr lang="en-US" sz="2400">
                <a:ea typeface="+mn-ea"/>
                <a:cs typeface="+mn-cs"/>
              </a:rPr>
              <a:t>universal, learn!</a:t>
            </a:r>
          </a:p>
          <a:p>
            <a:pPr>
              <a:buFont typeface="Times" charset="0"/>
              <a:buChar char="•"/>
              <a:defRPr/>
            </a:pPr>
            <a:r>
              <a:rPr lang="en-US" sz="1050">
                <a:ea typeface="+mn-ea"/>
                <a:cs typeface="+mn-cs"/>
              </a:rPr>
              <a:t/>
            </a:r>
            <a:br>
              <a:rPr lang="en-US" sz="1050">
                <a:ea typeface="+mn-ea"/>
                <a:cs typeface="+mn-cs"/>
              </a:rPr>
            </a:br>
            <a:r>
              <a:rPr lang="en-US" sz="2400">
                <a:ea typeface="+mn-ea"/>
                <a:cs typeface="+mn-cs"/>
              </a:rPr>
              <a:t/>
            </a:r>
            <a:br>
              <a:rPr lang="en-US" sz="2400">
                <a:ea typeface="+mn-ea"/>
                <a:cs typeface="+mn-cs"/>
              </a:rPr>
            </a:br>
            <a:r>
              <a:rPr lang="en-US" sz="4400">
                <a:ea typeface="+mn-ea"/>
                <a:cs typeface="+mn-cs"/>
              </a:rPr>
              <a:t> </a:t>
            </a:r>
            <a:endParaRPr lang="en-US" sz="6000">
              <a:ea typeface="+mn-ea"/>
              <a:cs typeface="+mn-cs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Overflow: numbers </a:t>
            </a:r>
            <a:r>
              <a:rPr lang="en-US" sz="2000">
                <a:ea typeface="+mn-ea"/>
                <a:cs typeface="+mn-cs"/>
                <a:sym typeface="Symbol" charset="2"/>
              </a:rPr>
              <a:t></a:t>
            </a:r>
            <a:r>
              <a:rPr lang="en-US" sz="2400">
                <a:ea typeface="+mn-ea"/>
                <a:cs typeface="+mn-cs"/>
              </a:rPr>
              <a:t>; computers finite,errors! </a:t>
            </a:r>
          </a:p>
        </p:txBody>
      </p:sp>
      <p:grpSp>
        <p:nvGrpSpPr>
          <p:cNvPr id="17412" name="Group 27"/>
          <p:cNvGrpSpPr>
            <a:grpSpLocks/>
          </p:cNvGrpSpPr>
          <p:nvPr/>
        </p:nvGrpSpPr>
        <p:grpSpPr bwMode="auto">
          <a:xfrm>
            <a:off x="152400" y="4648200"/>
            <a:ext cx="8672513" cy="1223963"/>
            <a:chOff x="153" y="3120"/>
            <a:chExt cx="5463" cy="771"/>
          </a:xfrm>
        </p:grpSpPr>
        <p:sp>
          <p:nvSpPr>
            <p:cNvPr id="17425" name="Text Box 14"/>
            <p:cNvSpPr txBox="1">
              <a:spLocks noChangeArrowheads="1"/>
            </p:cNvSpPr>
            <p:nvPr/>
          </p:nvSpPr>
          <p:spPr bwMode="auto">
            <a:xfrm>
              <a:off x="2619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17426" name="Text Box 15"/>
            <p:cNvSpPr txBox="1">
              <a:spLocks noChangeArrowheads="1"/>
            </p:cNvSpPr>
            <p:nvPr/>
          </p:nvSpPr>
          <p:spPr bwMode="auto">
            <a:xfrm>
              <a:off x="3513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17427" name="Text Box 16"/>
            <p:cNvSpPr txBox="1">
              <a:spLocks noChangeArrowheads="1"/>
            </p:cNvSpPr>
            <p:nvPr/>
          </p:nvSpPr>
          <p:spPr bwMode="auto">
            <a:xfrm>
              <a:off x="4752" y="3120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17428" name="Line 17"/>
            <p:cNvSpPr>
              <a:spLocks noChangeShapeType="1"/>
            </p:cNvSpPr>
            <p:nvPr/>
          </p:nvSpPr>
          <p:spPr bwMode="auto">
            <a:xfrm>
              <a:off x="979" y="3501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9" name="Line 18"/>
            <p:cNvSpPr>
              <a:spLocks noChangeShapeType="1"/>
            </p:cNvSpPr>
            <p:nvPr/>
          </p:nvSpPr>
          <p:spPr bwMode="auto">
            <a:xfrm>
              <a:off x="2985" y="3413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0" name="Text Box 19"/>
            <p:cNvSpPr txBox="1">
              <a:spLocks noChangeArrowheads="1"/>
            </p:cNvSpPr>
            <p:nvPr/>
          </p:nvSpPr>
          <p:spPr bwMode="auto">
            <a:xfrm>
              <a:off x="4261" y="3120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17431" name="Text Box 20"/>
            <p:cNvSpPr txBox="1">
              <a:spLocks noChangeArrowheads="1"/>
            </p:cNvSpPr>
            <p:nvPr/>
          </p:nvSpPr>
          <p:spPr bwMode="auto">
            <a:xfrm>
              <a:off x="1805" y="3561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17432" name="Text Box 21"/>
            <p:cNvSpPr txBox="1">
              <a:spLocks noChangeArrowheads="1"/>
            </p:cNvSpPr>
            <p:nvPr/>
          </p:nvSpPr>
          <p:spPr bwMode="auto">
            <a:xfrm>
              <a:off x="1146" y="3561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11110</a:t>
              </a:r>
            </a:p>
          </p:txBody>
        </p:sp>
        <p:sp>
          <p:nvSpPr>
            <p:cNvPr id="17433" name="Text Box 22"/>
            <p:cNvSpPr txBox="1">
              <a:spLocks noChangeArrowheads="1"/>
            </p:cNvSpPr>
            <p:nvPr/>
          </p:nvSpPr>
          <p:spPr bwMode="auto">
            <a:xfrm>
              <a:off x="159" y="3561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17434" name="Text Box 23"/>
            <p:cNvSpPr txBox="1">
              <a:spLocks noChangeArrowheads="1"/>
            </p:cNvSpPr>
            <p:nvPr/>
          </p:nvSpPr>
          <p:spPr bwMode="auto">
            <a:xfrm>
              <a:off x="906" y="3561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17435" name="Rectangle 25"/>
            <p:cNvSpPr>
              <a:spLocks noChangeArrowheads="1"/>
            </p:cNvSpPr>
            <p:nvPr/>
          </p:nvSpPr>
          <p:spPr bwMode="auto">
            <a:xfrm>
              <a:off x="153" y="3141"/>
              <a:ext cx="5463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7413" name="Rectangle 28"/>
          <p:cNvSpPr>
            <a:spLocks noChangeArrowheads="1"/>
          </p:cNvSpPr>
          <p:nvPr/>
        </p:nvSpPr>
        <p:spPr bwMode="auto">
          <a:xfrm>
            <a:off x="4724400" y="0"/>
            <a:ext cx="4419600" cy="7016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META: We often make design decisions to make HW simple</a:t>
            </a:r>
          </a:p>
        </p:txBody>
      </p:sp>
      <p:sp>
        <p:nvSpPr>
          <p:cNvPr id="17414" name="Rectangle 28"/>
          <p:cNvSpPr>
            <a:spLocks noChangeArrowheads="1"/>
          </p:cNvSpPr>
          <p:nvPr/>
        </p:nvSpPr>
        <p:spPr bwMode="auto">
          <a:xfrm>
            <a:off x="3810000" y="6457950"/>
            <a:ext cx="35814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META: Ain’t no free lunch</a:t>
            </a:r>
          </a:p>
        </p:txBody>
      </p:sp>
      <p:grpSp>
        <p:nvGrpSpPr>
          <p:cNvPr id="17415" name="Group 4"/>
          <p:cNvGrpSpPr>
            <a:grpSpLocks/>
          </p:cNvGrpSpPr>
          <p:nvPr/>
        </p:nvGrpSpPr>
        <p:grpSpPr bwMode="auto">
          <a:xfrm>
            <a:off x="1082675" y="3200400"/>
            <a:ext cx="7146925" cy="768350"/>
            <a:chOff x="477" y="2059"/>
            <a:chExt cx="4502" cy="484"/>
          </a:xfrm>
        </p:grpSpPr>
        <p:sp>
          <p:nvSpPr>
            <p:cNvPr id="17416" name="Text Box 5"/>
            <p:cNvSpPr txBox="1">
              <a:spLocks noChangeArrowheads="1"/>
            </p:cNvSpPr>
            <p:nvPr/>
          </p:nvSpPr>
          <p:spPr bwMode="auto">
            <a:xfrm>
              <a:off x="47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17417" name="Text Box 6"/>
            <p:cNvSpPr txBox="1">
              <a:spLocks noChangeArrowheads="1"/>
            </p:cNvSpPr>
            <p:nvPr/>
          </p:nvSpPr>
          <p:spPr bwMode="auto">
            <a:xfrm>
              <a:off x="1371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17418" name="Text Box 7"/>
            <p:cNvSpPr txBox="1">
              <a:spLocks noChangeArrowheads="1"/>
            </p:cNvSpPr>
            <p:nvPr/>
          </p:nvSpPr>
          <p:spPr bwMode="auto">
            <a:xfrm>
              <a:off x="246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17419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0" name="Line 9"/>
            <p:cNvSpPr>
              <a:spLocks noChangeShapeType="1"/>
            </p:cNvSpPr>
            <p:nvPr/>
          </p:nvSpPr>
          <p:spPr bwMode="auto">
            <a:xfrm>
              <a:off x="882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1" name="Text Box 10"/>
            <p:cNvSpPr txBox="1">
              <a:spLocks noChangeArrowheads="1"/>
            </p:cNvSpPr>
            <p:nvPr/>
          </p:nvSpPr>
          <p:spPr bwMode="auto">
            <a:xfrm>
              <a:off x="2119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17422" name="Text Box 7"/>
            <p:cNvSpPr txBox="1">
              <a:spLocks noChangeArrowheads="1"/>
            </p:cNvSpPr>
            <p:nvPr/>
          </p:nvSpPr>
          <p:spPr bwMode="auto">
            <a:xfrm>
              <a:off x="3138" y="2059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17423" name="Text Box 7"/>
            <p:cNvSpPr txBox="1">
              <a:spLocks noChangeArrowheads="1"/>
            </p:cNvSpPr>
            <p:nvPr/>
          </p:nvSpPr>
          <p:spPr bwMode="auto">
            <a:xfrm>
              <a:off x="4194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17424" name="Text Box 10"/>
            <p:cNvSpPr txBox="1">
              <a:spLocks noChangeArrowheads="1"/>
            </p:cNvSpPr>
            <p:nvPr/>
          </p:nvSpPr>
          <p:spPr bwMode="auto">
            <a:xfrm>
              <a:off x="3906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85800" y="224184"/>
            <a:ext cx="7926849" cy="918816"/>
          </a:xfrm>
        </p:spPr>
        <p:txBody>
          <a:bodyPr/>
          <a:lstStyle/>
          <a:p>
            <a:pPr algn="ctr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“Before this class, I (student) would say 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I am a solid </a:t>
            </a:r>
            <a:r>
              <a:rPr lang="en-US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C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programmer”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778000"/>
            <a:ext cx="8077200" cy="3937000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and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don’t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Java 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but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Java and/or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Neutral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little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C)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fair bit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C)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a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lot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C)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85800" y="224184"/>
            <a:ext cx="7926849" cy="918816"/>
          </a:xfrm>
        </p:spPr>
        <p:txBody>
          <a:bodyPr/>
          <a:lstStyle/>
          <a:p>
            <a:pPr algn="ctr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“Before this class, I (student) would say 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I am a solid </a:t>
            </a:r>
            <a:r>
              <a:rPr lang="en-US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Java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programmer”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724648"/>
            <a:ext cx="8534400" cy="4676152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and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don’t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C 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but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C and/or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Neutral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little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Java)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fair bit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Java)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a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lot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Java)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307263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Has there been an update to ANSI C?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600507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Yes! It’s called the “C99” or “C9x” std</a:t>
            </a:r>
          </a:p>
          <a:p>
            <a:pPr lvl="1"/>
            <a:r>
              <a:rPr lang="en-US" sz="2400"/>
              <a:t>To be safe: “</a:t>
            </a:r>
            <a:r>
              <a:rPr lang="en-US" sz="2400">
                <a:latin typeface="Courier New" pitchFamily="-65" charset="0"/>
              </a:rPr>
              <a:t>gcc -std=c99</a:t>
            </a:r>
            <a:r>
              <a:rPr lang="en-US" sz="2400"/>
              <a:t>” to compile</a:t>
            </a:r>
          </a:p>
          <a:p>
            <a:pPr lvl="1"/>
            <a:r>
              <a:rPr lang="en-US" sz="2000">
                <a:latin typeface="Courier New"/>
                <a:cs typeface="Courier New"/>
              </a:rPr>
              <a:t>printf(“%ld\n", __STDC_VERSION__); </a:t>
            </a:r>
            <a:r>
              <a:rPr lang="en-US" sz="2000">
                <a:latin typeface="Courier New"/>
                <a:cs typeface="Courier New"/>
                <a:sym typeface="Wingdings"/>
              </a:rPr>
              <a:t> </a:t>
            </a:r>
            <a:r>
              <a:rPr lang="en-US" sz="2000" smtClean="0">
                <a:latin typeface="Courier New"/>
                <a:cs typeface="Courier New"/>
              </a:rPr>
              <a:t>199901</a:t>
            </a:r>
            <a:endParaRPr lang="en-US" sz="1800">
              <a:latin typeface="Courier New"/>
              <a:cs typeface="Courier New"/>
            </a:endParaRP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References</a:t>
            </a:r>
            <a:endParaRPr lang="en-US" sz="3200">
              <a:ea typeface="ＭＳ Ｐゴシック" pitchFamily="-65" charset="-128"/>
              <a:cs typeface="ＭＳ Ｐゴシック" pitchFamily="-65" charset="-128"/>
            </a:endParaRPr>
          </a:p>
          <a:p>
            <a:pPr lvl="1">
              <a:buFontTx/>
              <a:buNone/>
            </a:pPr>
            <a:r>
              <a:rPr lang="en-US" sz="2000">
                <a:solidFill>
                  <a:srgbClr val="800080"/>
                </a:solidFill>
                <a:latin typeface="Courier New" pitchFamily="-65" charset="0"/>
              </a:rPr>
              <a:t>en.wikipedia.org/wiki/C99</a:t>
            </a:r>
          </a:p>
          <a:p>
            <a:pPr lvl="1">
              <a:buFontTx/>
              <a:buNone/>
            </a:pPr>
            <a:r>
              <a:rPr lang="en-US" sz="2000">
                <a:solidFill>
                  <a:srgbClr val="800080"/>
                </a:solidFill>
                <a:latin typeface="Courier New" pitchFamily="-65" charset="0"/>
              </a:rPr>
              <a:t>home.tiscalinet.ch/t_wolf/tw/c/c9x_changes.html</a:t>
            </a:r>
            <a:endParaRPr lang="en-US"/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Highlights</a:t>
            </a:r>
          </a:p>
          <a:p>
            <a:pPr lvl="1"/>
            <a:r>
              <a:rPr lang="en-US" sz="2400"/>
              <a:t>Declarations in for loops, like Java </a:t>
            </a:r>
            <a:r>
              <a:rPr lang="en-US" sz="2400">
                <a:solidFill>
                  <a:srgbClr val="800080"/>
                </a:solidFill>
              </a:rPr>
              <a:t>(#15)</a:t>
            </a:r>
          </a:p>
          <a:p>
            <a:pPr lvl="1"/>
            <a:r>
              <a:rPr lang="en-US" sz="2400"/>
              <a:t>Java-like </a:t>
            </a:r>
            <a:r>
              <a:rPr lang="en-US" sz="2400">
                <a:latin typeface="Courier New" pitchFamily="-65" charset="0"/>
              </a:rPr>
              <a:t>//</a:t>
            </a:r>
            <a:r>
              <a:rPr lang="en-US" sz="2400"/>
              <a:t> comments (to end of line) </a:t>
            </a:r>
            <a:r>
              <a:rPr lang="en-US" sz="2400">
                <a:solidFill>
                  <a:srgbClr val="800080"/>
                </a:solidFill>
              </a:rPr>
              <a:t>(#10)</a:t>
            </a:r>
          </a:p>
          <a:p>
            <a:pPr lvl="1"/>
            <a:r>
              <a:rPr lang="en-US" sz="2400"/>
              <a:t>Variable-length non-global arrays </a:t>
            </a:r>
            <a:r>
              <a:rPr lang="en-US" sz="2400">
                <a:solidFill>
                  <a:srgbClr val="800080"/>
                </a:solidFill>
              </a:rPr>
              <a:t>(#33)</a:t>
            </a:r>
            <a:endParaRPr lang="en-US" sz="2400">
              <a:latin typeface="Courier New" pitchFamily="-65" charset="0"/>
            </a:endParaRPr>
          </a:p>
          <a:p>
            <a:pPr lvl="1"/>
            <a:r>
              <a:rPr lang="en-US" sz="2400">
                <a:latin typeface="Courier New" pitchFamily="-65" charset="0"/>
              </a:rPr>
              <a:t>&lt;inttypes.h&gt;</a:t>
            </a:r>
            <a:r>
              <a:rPr lang="en-US" sz="2400"/>
              <a:t>: explicit integer types </a:t>
            </a:r>
            <a:r>
              <a:rPr lang="en-US" sz="2400">
                <a:solidFill>
                  <a:srgbClr val="800080"/>
                </a:solidFill>
              </a:rPr>
              <a:t>(#38)</a:t>
            </a:r>
            <a:endParaRPr lang="en-US" sz="2400"/>
          </a:p>
          <a:p>
            <a:pPr lvl="1"/>
            <a:r>
              <a:rPr lang="en-US" sz="2400">
                <a:latin typeface="Courier New" pitchFamily="-65" charset="0"/>
              </a:rPr>
              <a:t>&lt;stdbool.h&gt;</a:t>
            </a:r>
            <a:r>
              <a:rPr lang="en-US" sz="2400"/>
              <a:t> for boolean logic def’s </a:t>
            </a:r>
            <a:r>
              <a:rPr lang="en-US" sz="2400">
                <a:solidFill>
                  <a:srgbClr val="800080"/>
                </a:solidFill>
              </a:rPr>
              <a:t>(#35)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741229" cy="490391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Has there been an update to C99?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822107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Yes! It’s called the “C11” or “C9x” std</a:t>
            </a:r>
          </a:p>
          <a:p>
            <a:pPr lvl="1"/>
            <a:r>
              <a:rPr lang="en-US" sz="2400"/>
              <a:t>You need “</a:t>
            </a:r>
            <a:r>
              <a:rPr lang="en-US" sz="2400">
                <a:latin typeface="Courier New" pitchFamily="-65" charset="0"/>
              </a:rPr>
              <a:t>gcc -std=c11</a:t>
            </a:r>
            <a:r>
              <a:rPr lang="en-US" sz="2400"/>
              <a:t>” to compile</a:t>
            </a:r>
          </a:p>
          <a:p>
            <a:pPr lvl="1"/>
            <a:r>
              <a:rPr lang="en-US" sz="2000">
                <a:latin typeface="Courier New"/>
                <a:cs typeface="Courier New"/>
              </a:rPr>
              <a:t>printf(“%ld\n", __STDC_VERSION__); </a:t>
            </a:r>
            <a:r>
              <a:rPr lang="en-US" sz="2000">
                <a:latin typeface="Courier New"/>
                <a:cs typeface="Courier New"/>
                <a:sym typeface="Wingdings"/>
              </a:rPr>
              <a:t> </a:t>
            </a:r>
            <a:r>
              <a:rPr lang="en-US" sz="2000" smtClean="0">
                <a:latin typeface="Courier New"/>
                <a:cs typeface="Courier New"/>
              </a:rPr>
              <a:t>201112</a:t>
            </a:r>
            <a:endParaRPr lang="en-US" sz="2000"/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References</a:t>
            </a:r>
          </a:p>
          <a:p>
            <a:pPr lvl="1">
              <a:buFontTx/>
              <a:buNone/>
            </a:pPr>
            <a:r>
              <a:rPr lang="en-US" sz="1600">
                <a:solidFill>
                  <a:srgbClr val="800080"/>
                </a:solidFill>
                <a:latin typeface="Courier New" pitchFamily="-65" charset="0"/>
              </a:rPr>
              <a:t>en.wikipedia.org/wiki/C11_(C_standard_revision)</a:t>
            </a:r>
          </a:p>
          <a:p>
            <a:pPr lvl="1">
              <a:buFontTx/>
              <a:buNone/>
            </a:pPr>
            <a:r>
              <a:rPr lang="en-US" sz="1600">
                <a:solidFill>
                  <a:srgbClr val="800080"/>
                </a:solidFill>
                <a:latin typeface="Courier New" pitchFamily="-65" charset="0"/>
              </a:rPr>
              <a:t>www.open-std.org/jtc1/sc22/wg21/docs/papers/2013/n3631.pdf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Highlights</a:t>
            </a:r>
            <a:endParaRPr lang="en-US" sz="3200">
              <a:ea typeface="ＭＳ Ｐゴシック" pitchFamily="-65" charset="-128"/>
              <a:cs typeface="ＭＳ Ｐゴシック" pitchFamily="-65" charset="-128"/>
            </a:endParaRPr>
          </a:p>
          <a:p>
            <a:pPr lvl="1"/>
            <a:r>
              <a:rPr lang="en-US" sz="2400">
                <a:solidFill>
                  <a:srgbClr val="810A52"/>
                </a:solidFill>
              </a:rPr>
              <a:t>Multi-threading support!</a:t>
            </a:r>
          </a:p>
          <a:p>
            <a:pPr lvl="1"/>
            <a:r>
              <a:rPr lang="en-US" sz="2400">
                <a:solidFill>
                  <a:srgbClr val="810A52"/>
                </a:solidFill>
              </a:rPr>
              <a:t>Unicode strings and constants</a:t>
            </a:r>
            <a:endParaRPr lang="en-US" sz="2400">
              <a:solidFill>
                <a:srgbClr val="810A52"/>
              </a:solidFill>
            </a:endParaRPr>
          </a:p>
          <a:p>
            <a:pPr lvl="1"/>
            <a:r>
              <a:rPr lang="en-US" sz="2400">
                <a:solidFill>
                  <a:srgbClr val="810A52"/>
                </a:solidFill>
              </a:rPr>
              <a:t>Removal of </a:t>
            </a:r>
            <a:r>
              <a:rPr lang="en-US" sz="2400">
                <a:solidFill>
                  <a:srgbClr val="810A52"/>
                </a:solidFill>
                <a:latin typeface="Courier New"/>
                <a:cs typeface="Courier New"/>
              </a:rPr>
              <a:t>gets()</a:t>
            </a:r>
          </a:p>
          <a:p>
            <a:pPr lvl="1"/>
            <a:r>
              <a:rPr lang="en-US" sz="2400">
                <a:solidFill>
                  <a:srgbClr val="810A52"/>
                </a:solidFill>
              </a:rPr>
              <a:t>Type-generic Macros (dispatch based on type)</a:t>
            </a:r>
          </a:p>
          <a:p>
            <a:pPr lvl="1"/>
            <a:r>
              <a:rPr lang="en-US" sz="2400">
                <a:solidFill>
                  <a:srgbClr val="810A52"/>
                </a:solidFill>
              </a:rPr>
              <a:t>Support for complex values</a:t>
            </a:r>
          </a:p>
          <a:p>
            <a:pPr lvl="1"/>
            <a:r>
              <a:rPr lang="en-US" sz="2400">
                <a:solidFill>
                  <a:srgbClr val="810A52"/>
                </a:solidFill>
              </a:rPr>
              <a:t>Static assertions, Exclusive create-and-open,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26536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Disclaimer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974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Important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You will not learn how to fully code in C in these lectures!  You’ll still need your C reference for this course.</a:t>
            </a:r>
          </a:p>
          <a:p>
            <a:pPr lvl="1"/>
            <a:r>
              <a:rPr lang="en-US"/>
              <a:t>K&amp;R is a must-have reference</a:t>
            </a:r>
          </a:p>
          <a:p>
            <a:pPr lvl="2"/>
            <a:r>
              <a:rPr lang="en-US">
                <a:ea typeface="ＭＳ Ｐゴシック" pitchFamily="-65" charset="-128"/>
              </a:rPr>
              <a:t>Check online for more sources</a:t>
            </a:r>
          </a:p>
          <a:p>
            <a:pPr lvl="1"/>
            <a:r>
              <a:rPr lang="en-US"/>
              <a:t>“JAVA in a Nutshell,” O’Reilly.  </a:t>
            </a:r>
          </a:p>
          <a:p>
            <a:pPr lvl="2"/>
            <a:r>
              <a:rPr lang="en-US">
                <a:ea typeface="ＭＳ Ｐゴシック" pitchFamily="-65" charset="-128"/>
              </a:rPr>
              <a:t>Chapter 2, “How Java Differs from C”</a:t>
            </a:r>
          </a:p>
          <a:p>
            <a:pPr lvl="2"/>
            <a:r>
              <a:rPr lang="en-US">
                <a:ea typeface="ＭＳ Ｐゴシック" pitchFamily="-65" charset="-128"/>
              </a:rPr>
              <a:t>http://oreilly.com/catalog/javanut/excerpt/</a:t>
            </a:r>
          </a:p>
          <a:p>
            <a:pPr lvl="1"/>
            <a:r>
              <a:rPr lang="en-US"/>
              <a:t>Brian Harvey’s course notes</a:t>
            </a:r>
          </a:p>
          <a:p>
            <a:pPr lvl="2"/>
            <a:r>
              <a:rPr lang="en-US">
                <a:ea typeface="ＭＳ Ｐゴシック" pitchFamily="-65" charset="-128"/>
              </a:rPr>
              <a:t>On CS61C class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6370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Compilation : Overview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76091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	C </a:t>
            </a:r>
            <a:r>
              <a:rPr lang="en-US" sz="2800" i="1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compilers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take C and convert it into an </a:t>
            </a:r>
            <a:r>
              <a:rPr lang="en-US" sz="2800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architecture specific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machine code (string of 1s and 0s).</a:t>
            </a:r>
          </a:p>
          <a:p>
            <a:pPr lvl="1"/>
            <a:r>
              <a:rPr lang="en-US" sz="2400"/>
              <a:t>Unlike Java which converts to </a:t>
            </a:r>
            <a:r>
              <a:rPr lang="en-US" sz="2400">
                <a:solidFill>
                  <a:schemeClr val="accent2"/>
                </a:solidFill>
              </a:rPr>
              <a:t>architecture independent</a:t>
            </a:r>
            <a:r>
              <a:rPr lang="en-US" sz="2400"/>
              <a:t> bytecode.</a:t>
            </a:r>
          </a:p>
          <a:p>
            <a:pPr lvl="1"/>
            <a:r>
              <a:rPr lang="en-US" sz="2400"/>
              <a:t>Unlike most Scheme environments which interpret the code.</a:t>
            </a:r>
          </a:p>
          <a:p>
            <a:pPr lvl="1"/>
            <a:r>
              <a:rPr lang="en-US" sz="2400"/>
              <a:t>These differ mainly in </a:t>
            </a:r>
            <a:r>
              <a:rPr lang="en-US" sz="2400">
                <a:solidFill>
                  <a:srgbClr val="800080"/>
                </a:solidFill>
              </a:rPr>
              <a:t>when</a:t>
            </a:r>
            <a:r>
              <a:rPr lang="en-US" sz="2400"/>
              <a:t> your program is converted to machine instructions.</a:t>
            </a:r>
          </a:p>
          <a:p>
            <a:pPr lvl="1"/>
            <a:r>
              <a:rPr lang="en-US" sz="2400"/>
              <a:t>For C, generally a 2 part process of </a:t>
            </a:r>
            <a:r>
              <a:rPr lang="en-US" sz="2400" u="sng">
                <a:solidFill>
                  <a:schemeClr val="accent2"/>
                </a:solidFill>
              </a:rPr>
              <a:t>compiling</a:t>
            </a:r>
            <a:r>
              <a:rPr lang="en-US" sz="2400"/>
              <a:t> .c files to .o files, then </a:t>
            </a:r>
            <a:r>
              <a:rPr lang="en-US" sz="2400" u="sng">
                <a:solidFill>
                  <a:schemeClr val="accent2"/>
                </a:solidFill>
              </a:rPr>
              <a:t>linking</a:t>
            </a:r>
            <a:r>
              <a:rPr lang="en-US" sz="2400"/>
              <a:t> the .o files into executables. </a:t>
            </a:r>
            <a:r>
              <a:rPr lang="en-US" sz="2400" u="sng">
                <a:solidFill>
                  <a:schemeClr val="accent2"/>
                </a:solidFill>
              </a:rPr>
              <a:t>Assembling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is also done (but is hidden, i.e., done automatically, by default)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23713</TotalTime>
  <Pages>47</Pages>
  <Words>2215</Words>
  <Application>Microsoft Macintosh PowerPoint</Application>
  <PresentationFormat>Letter Paper (8.5x11 in)</PresentationFormat>
  <Paragraphs>263</Paragraphs>
  <Slides>27</Slides>
  <Notes>24</Notes>
  <HiddenSlides>3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Microsoft Office 98</vt:lpstr>
      <vt:lpstr>Slide 1</vt:lpstr>
      <vt:lpstr>You can all (in theory) be in the class!!</vt:lpstr>
      <vt:lpstr>And in review...</vt:lpstr>
      <vt:lpstr>“Before this class, I (student) would say  I am a solid C programmer”</vt:lpstr>
      <vt:lpstr>“Before this class, I (student) would say  I am a solid Java programmer”</vt:lpstr>
      <vt:lpstr>Has there been an update to ANSI C?</vt:lpstr>
      <vt:lpstr>Has there been an update to C99?</vt:lpstr>
      <vt:lpstr>Disclaimer</vt:lpstr>
      <vt:lpstr>Compilation : Overview</vt:lpstr>
      <vt:lpstr>Compilation : Advantages</vt:lpstr>
      <vt:lpstr>Compilation : Disadvantages</vt:lpstr>
      <vt:lpstr>C Syntax: main</vt:lpstr>
      <vt:lpstr>C Syntax: Variable Declarations</vt:lpstr>
      <vt:lpstr>Address vs. Value</vt:lpstr>
      <vt:lpstr>Pointers</vt:lpstr>
      <vt:lpstr>Pointers</vt:lpstr>
      <vt:lpstr>Pointers</vt:lpstr>
      <vt:lpstr>Pointers and Parameter Passing</vt:lpstr>
      <vt:lpstr>Pointers and Parameter Passing</vt:lpstr>
      <vt:lpstr>Pointers</vt:lpstr>
      <vt:lpstr>Peer Instruction Question</vt:lpstr>
      <vt:lpstr>Peer Instruction Answer</vt:lpstr>
      <vt:lpstr>And in conclusion…</vt:lpstr>
      <vt:lpstr>C vs. Java™ Overview (1/2)</vt:lpstr>
      <vt:lpstr>C vs. Java™ Overview (2/2)</vt:lpstr>
      <vt:lpstr>C Syntax: True or False?</vt:lpstr>
      <vt:lpstr>C syntax : flow control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1527</cp:revision>
  <cp:lastPrinted>2014-01-24T17:08:14Z</cp:lastPrinted>
  <dcterms:created xsi:type="dcterms:W3CDTF">2014-09-04T02:26:43Z</dcterms:created>
  <dcterms:modified xsi:type="dcterms:W3CDTF">2014-09-04T16:46:07Z</dcterms:modified>
</cp:coreProperties>
</file>