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37"/>
  </p:notesMasterIdLst>
  <p:handoutMasterIdLst>
    <p:handoutMasterId r:id="rId38"/>
  </p:handoutMasterIdLst>
  <p:sldIdLst>
    <p:sldId id="997" r:id="rId2"/>
    <p:sldId id="987" r:id="rId3"/>
    <p:sldId id="996" r:id="rId4"/>
    <p:sldId id="985" r:id="rId5"/>
    <p:sldId id="969" r:id="rId6"/>
    <p:sldId id="970" r:id="rId7"/>
    <p:sldId id="975" r:id="rId8"/>
    <p:sldId id="980" r:id="rId9"/>
    <p:sldId id="982" r:id="rId10"/>
    <p:sldId id="979" r:id="rId11"/>
    <p:sldId id="981" r:id="rId12"/>
    <p:sldId id="995" r:id="rId13"/>
    <p:sldId id="988" r:id="rId14"/>
    <p:sldId id="978" r:id="rId15"/>
    <p:sldId id="984" r:id="rId16"/>
    <p:sldId id="989" r:id="rId17"/>
    <p:sldId id="990" r:id="rId18"/>
    <p:sldId id="1013" r:id="rId19"/>
    <p:sldId id="1017" r:id="rId20"/>
    <p:sldId id="1018" r:id="rId21"/>
    <p:sldId id="1019" r:id="rId22"/>
    <p:sldId id="1020" r:id="rId23"/>
    <p:sldId id="1021" r:id="rId24"/>
    <p:sldId id="1022" r:id="rId25"/>
    <p:sldId id="1023" r:id="rId26"/>
    <p:sldId id="1024" r:id="rId27"/>
    <p:sldId id="1025" r:id="rId28"/>
    <p:sldId id="1026" r:id="rId29"/>
    <p:sldId id="1027" r:id="rId30"/>
    <p:sldId id="1028" r:id="rId31"/>
    <p:sldId id="998" r:id="rId32"/>
    <p:sldId id="999" r:id="rId33"/>
    <p:sldId id="991" r:id="rId34"/>
    <p:sldId id="992" r:id="rId35"/>
    <p:sldId id="1029" r:id="rId36"/>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showPr>
  <p:clrMru>
    <a:srgbClr val="800080"/>
    <a:srgbClr val="66FF33"/>
    <a:srgbClr val="FF0000"/>
    <a:srgbClr val="3333CC"/>
    <a:srgbClr val="FF8DA0"/>
    <a:srgbClr val="008000"/>
    <a:srgbClr val="810A52"/>
    <a:srgbClr val="0D407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horzBarState="maximized">
    <p:restoredLeft sz="15620"/>
    <p:restoredTop sz="94660"/>
  </p:normalViewPr>
  <p:slideViewPr>
    <p:cSldViewPr>
      <p:cViewPr varScale="1">
        <p:scale>
          <a:sx n="256" d="100"/>
          <a:sy n="256" d="100"/>
        </p:scale>
        <p:origin x="-122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Rot="1" noChangeAspect="1" noChangeArrowheads="1"/>
          </p:cNvSpPr>
          <p:nvPr>
            <p:ph type="sldImg"/>
          </p:nvPr>
        </p:nvSpPr>
        <p:spPr>
          <a:solidFill>
            <a:srgbClr val="FFFFFF"/>
          </a:solidFill>
          <a:ln>
            <a:solidFill>
              <a:srgbClr val="000000"/>
            </a:solidFill>
          </a:ln>
        </p:spPr>
      </p:sp>
      <p:sp>
        <p:nvSpPr>
          <p:cNvPr id="40963"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Rot="1" noChangeAspect="1" noChangeArrowheads="1"/>
          </p:cNvSpPr>
          <p:nvPr>
            <p:ph type="sldImg"/>
          </p:nvPr>
        </p:nvSpPr>
        <p:spPr>
          <a:solidFill>
            <a:srgbClr val="FFFFFF"/>
          </a:solidFill>
          <a:ln>
            <a:solidFill>
              <a:srgbClr val="000000"/>
            </a:solidFill>
          </a:ln>
        </p:spPr>
      </p:sp>
      <p:sp>
        <p:nvSpPr>
          <p:cNvPr id="36867"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7065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0" tIns="46659" rIns="93320" bIns="46659"/>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p:cNvSpPr>
          <p:nvPr>
            <p:ph type="sldImg"/>
          </p:nvPr>
        </p:nvSpPr>
        <p:spPr>
          <a:solidFill>
            <a:srgbClr val="FFFFFF"/>
          </a:solidFill>
          <a:ln>
            <a:solidFill>
              <a:srgbClr val="000000"/>
            </a:solidFill>
          </a:ln>
        </p:spPr>
      </p:sp>
      <p:sp>
        <p:nvSpPr>
          <p:cNvPr id="68611"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Rot="1" noChangeAspect="1" noChangeArrowheads="1"/>
          </p:cNvSpPr>
          <p:nvPr>
            <p:ph type="sldImg"/>
          </p:nvPr>
        </p:nvSpPr>
        <p:spPr>
          <a:solidFill>
            <a:srgbClr val="FFFFFF"/>
          </a:solidFill>
          <a:ln>
            <a:solidFill>
              <a:srgbClr val="000000"/>
            </a:solidFill>
          </a:ln>
        </p:spPr>
      </p:sp>
      <p:sp>
        <p:nvSpPr>
          <p:cNvPr id="72707" name="Rectangle 3"/>
          <p:cNvSpPr>
            <a:spLocks noGrp="1" noChangeArrowheads="1"/>
          </p:cNvSpPr>
          <p:nvPr>
            <p:ph type="body" idx="1"/>
          </p:nvPr>
        </p:nvSpPr>
        <p:spPr>
          <a:solidFill>
            <a:srgbClr val="FFFFFF"/>
          </a:solidFill>
          <a:ln>
            <a:solidFill>
              <a:srgbClr val="000000"/>
            </a:solidFill>
          </a:ln>
        </p:spPr>
        <p:txBody>
          <a:bodyPr lIns="91806" tIns="45903" rIns="91806" bIns="45903"/>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Rot="1" noChangeAspect="1" noChangeArrowheads="1"/>
          </p:cNvSpPr>
          <p:nvPr>
            <p:ph type="sldImg"/>
          </p:nvPr>
        </p:nvSpPr>
        <p:spPr>
          <a:solidFill>
            <a:srgbClr val="FFFFFF"/>
          </a:solidFill>
          <a:ln>
            <a:solidFill>
              <a:srgbClr val="000000"/>
            </a:solidFill>
          </a:ln>
        </p:spPr>
      </p:sp>
      <p:sp>
        <p:nvSpPr>
          <p:cNvPr id="74755"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Rot="1" noChangeAspect="1" noChangeArrowheads="1"/>
          </p:cNvSpPr>
          <p:nvPr>
            <p:ph type="sldImg"/>
          </p:nvPr>
        </p:nvSpPr>
        <p:spPr>
          <a:solidFill>
            <a:srgbClr val="FFFFFF"/>
          </a:solidFill>
          <a:ln>
            <a:solidFill>
              <a:srgbClr val="000000"/>
            </a:solidFill>
          </a:ln>
        </p:spPr>
      </p:sp>
      <p:sp>
        <p:nvSpPr>
          <p:cNvPr id="76803"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Rot="1" noChangeAspect="1" noChangeArrowheads="1"/>
          </p:cNvSpPr>
          <p:nvPr>
            <p:ph type="sldImg"/>
          </p:nvPr>
        </p:nvSpPr>
        <p:spPr>
          <a:solidFill>
            <a:srgbClr val="FFFFFF"/>
          </a:solidFill>
          <a:ln>
            <a:solidFill>
              <a:srgbClr val="000000"/>
            </a:solidFill>
          </a:ln>
        </p:spPr>
      </p:sp>
      <p:sp>
        <p:nvSpPr>
          <p:cNvPr id="78851" name="Rectangle 3"/>
          <p:cNvSpPr>
            <a:spLocks noGrp="1" noChangeArrowheads="1"/>
          </p:cNvSpPr>
          <p:nvPr>
            <p:ph type="body" idx="1"/>
          </p:nvPr>
        </p:nvSpPr>
        <p:spPr>
          <a:solidFill>
            <a:srgbClr val="FFFFFF"/>
          </a:solidFill>
          <a:ln>
            <a:solidFill>
              <a:srgbClr val="000000"/>
            </a:solidFill>
          </a:ln>
        </p:spPr>
        <p:txBody>
          <a:bodyPr lIns="91806" tIns="45903" rIns="91806" bIns="45903"/>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Rot="1" noChangeAspect="1" noChangeArrowheads="1"/>
          </p:cNvSpPr>
          <p:nvPr>
            <p:ph type="sldImg"/>
          </p:nvPr>
        </p:nvSpPr>
        <p:spPr>
          <a:solidFill>
            <a:srgbClr val="FFFFFF"/>
          </a:solidFill>
          <a:ln>
            <a:solidFill>
              <a:srgbClr val="000000"/>
            </a:solidFill>
          </a:ln>
        </p:spPr>
      </p:sp>
      <p:sp>
        <p:nvSpPr>
          <p:cNvPr id="43011"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5017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5222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Rot="1" noChangeAspect="1" noChangeArrowheads="1"/>
          </p:cNvSpPr>
          <p:nvPr>
            <p:ph type="sldImg"/>
          </p:nvPr>
        </p:nvSpPr>
        <p:spPr>
          <a:solidFill>
            <a:srgbClr val="FFFFFF"/>
          </a:solidFill>
          <a:ln>
            <a:solidFill>
              <a:srgbClr val="000000"/>
            </a:solidFill>
          </a:ln>
        </p:spPr>
      </p:sp>
      <p:sp>
        <p:nvSpPr>
          <p:cNvPr id="80899"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Rot="1" noChangeAspect="1" noChangeArrowheads="1"/>
          </p:cNvSpPr>
          <p:nvPr>
            <p:ph type="sldImg"/>
          </p:nvPr>
        </p:nvSpPr>
        <p:spPr>
          <a:xfrm>
            <a:off x="1201738" y="598488"/>
            <a:ext cx="4635500" cy="3476625"/>
          </a:xfrm>
          <a:solidFill>
            <a:srgbClr val="FFFFFF"/>
          </a:solidFill>
          <a:ln>
            <a:solidFill>
              <a:srgbClr val="000000"/>
            </a:solidFill>
          </a:ln>
        </p:spPr>
      </p:sp>
      <p:sp>
        <p:nvSpPr>
          <p:cNvPr id="54275"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15" tIns="46656" rIns="93315" bIns="46656"/>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56323"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58371"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041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246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4515"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6563"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8611"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7065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7270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Rot="1" noChangeAspect="1" noChangeArrowheads="1"/>
          </p:cNvSpPr>
          <p:nvPr>
            <p:ph type="sldImg"/>
          </p:nvPr>
        </p:nvSpPr>
        <p:spPr>
          <a:solidFill>
            <a:srgbClr val="FFFFFF"/>
          </a:solidFill>
          <a:ln>
            <a:solidFill>
              <a:srgbClr val="000000"/>
            </a:solidFill>
          </a:ln>
        </p:spPr>
      </p:sp>
      <p:sp>
        <p:nvSpPr>
          <p:cNvPr id="54275"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4710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0" tIns="46659" rIns="93320" bIns="46659"/>
          <a:lstStyle/>
          <a:p>
            <a:pPr algn="l"/>
            <a:r>
              <a:rPr lang="en-US" sz="900">
                <a:solidFill>
                  <a:schemeClr val="folHlink"/>
                </a:solidFill>
                <a:latin typeface="Courier" pitchFamily="-65" charset="0"/>
                <a:ea typeface="ＭＳ Ｐゴシック" pitchFamily="-65" charset="-128"/>
                <a:cs typeface="ＭＳ Ｐゴシック" pitchFamily="-65" charset="-128"/>
              </a:rPr>
              <a:t>2: 104 10 5 10       then 104 11 5 11</a:t>
            </a:r>
            <a:br>
              <a:rPr lang="en-US" sz="900">
                <a:solidFill>
                  <a:schemeClr val="folHlink"/>
                </a:solidFill>
                <a:latin typeface="Courier" pitchFamily="-65" charset="0"/>
                <a:ea typeface="ＭＳ Ｐゴシック" pitchFamily="-65" charset="-128"/>
                <a:cs typeface="ＭＳ Ｐゴシック" pitchFamily="-65" charset="-128"/>
              </a:rPr>
            </a:br>
            <a:r>
              <a:rPr lang="en-US" sz="900">
                <a:solidFill>
                  <a:schemeClr val="folHlink"/>
                </a:solidFill>
                <a:latin typeface="Courier" pitchFamily="-65" charset="0"/>
                <a:ea typeface="ＭＳ Ｐゴシック" pitchFamily="-65" charset="-128"/>
                <a:cs typeface="ＭＳ Ｐゴシック" pitchFamily="-65" charset="-128"/>
              </a:rPr>
              <a:t/>
            </a:r>
            <a:br>
              <a:rPr lang="en-US" sz="900">
                <a:solidFill>
                  <a:schemeClr val="folHlink"/>
                </a:solidFill>
                <a:latin typeface="Courier" pitchFamily="-65" charset="0"/>
                <a:ea typeface="ＭＳ Ｐゴシック" pitchFamily="-65" charset="-128"/>
                <a:cs typeface="ＭＳ Ｐゴシック" pitchFamily="-65" charset="-128"/>
              </a:rPr>
            </a:br>
            <a:r>
              <a:rPr lang="en-US" sz="900">
                <a:solidFill>
                  <a:schemeClr val="folHlink"/>
                </a:solidFill>
                <a:latin typeface="Arial" pitchFamily="-65" charset="0"/>
                <a:ea typeface="ＭＳ Ｐゴシック" pitchFamily="-65" charset="-128"/>
                <a:cs typeface="ＭＳ Ｐゴシック" pitchFamily="-65" charset="-128"/>
              </a:rPr>
              <a:t>…because </a:t>
            </a:r>
            <a:r>
              <a:rPr lang="en-US" sz="900">
                <a:solidFill>
                  <a:schemeClr val="folHlink"/>
                </a:solidFill>
                <a:latin typeface="Courier" pitchFamily="-65" charset="0"/>
                <a:ea typeface="ＭＳ Ｐゴシック" pitchFamily="-65" charset="-128"/>
                <a:cs typeface="ＭＳ Ｐゴシック" pitchFamily="-65" charset="-128"/>
              </a:rPr>
              <a:t>ints</a:t>
            </a:r>
            <a:r>
              <a:rPr lang="en-US" sz="900">
                <a:solidFill>
                  <a:schemeClr val="folHlink"/>
                </a:solidFill>
                <a:latin typeface="Arial" pitchFamily="-65" charset="0"/>
                <a:ea typeface="ＭＳ Ｐゴシック" pitchFamily="-65" charset="-128"/>
                <a:cs typeface="ＭＳ Ｐゴシック" pitchFamily="-65" charset="-128"/>
              </a:rPr>
              <a:t> in this system are 4-bytes long and </a:t>
            </a:r>
            <a:br>
              <a:rPr lang="en-US" sz="900">
                <a:solidFill>
                  <a:schemeClr val="folHlink"/>
                </a:solidFill>
                <a:latin typeface="Arial" pitchFamily="-65" charset="0"/>
                <a:ea typeface="ＭＳ Ｐゴシック" pitchFamily="-65" charset="-128"/>
                <a:cs typeface="ＭＳ Ｐゴシック" pitchFamily="-65" charset="-128"/>
              </a:rPr>
            </a:br>
            <a:r>
              <a:rPr lang="en-US" sz="900">
                <a:solidFill>
                  <a:schemeClr val="folHlink"/>
                </a:solidFill>
                <a:latin typeface="Arial" pitchFamily="-65" charset="0"/>
                <a:ea typeface="ＭＳ Ｐゴシック" pitchFamily="-65" charset="-128"/>
                <a:cs typeface="ＭＳ Ｐゴシック" pitchFamily="-65" charset="-128"/>
              </a:rPr>
              <a:t>the actual address increments by 4 even though it appears to only incrememt 1.</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49155"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0" tIns="46659" rIns="93320" bIns="46659"/>
          <a:lstStyle/>
          <a:p>
            <a:pPr algn="l"/>
            <a:r>
              <a:rPr lang="en-US" sz="900">
                <a:solidFill>
                  <a:schemeClr val="folHlink"/>
                </a:solidFill>
                <a:latin typeface="Courier" pitchFamily="-65" charset="0"/>
                <a:ea typeface="ＭＳ Ｐゴシック" pitchFamily="-65" charset="-128"/>
                <a:cs typeface="ＭＳ Ｐゴシック" pitchFamily="-65" charset="-128"/>
              </a:rPr>
              <a:t>2: 104 10 5 10       then 104 11 5 11</a:t>
            </a:r>
            <a:br>
              <a:rPr lang="en-US" sz="900">
                <a:solidFill>
                  <a:schemeClr val="folHlink"/>
                </a:solidFill>
                <a:latin typeface="Courier" pitchFamily="-65" charset="0"/>
                <a:ea typeface="ＭＳ Ｐゴシック" pitchFamily="-65" charset="-128"/>
                <a:cs typeface="ＭＳ Ｐゴシック" pitchFamily="-65" charset="-128"/>
              </a:rPr>
            </a:br>
            <a:r>
              <a:rPr lang="en-US" sz="900">
                <a:solidFill>
                  <a:schemeClr val="folHlink"/>
                </a:solidFill>
                <a:latin typeface="Courier" pitchFamily="-65" charset="0"/>
                <a:ea typeface="ＭＳ Ｐゴシック" pitchFamily="-65" charset="-128"/>
                <a:cs typeface="ＭＳ Ｐゴシック" pitchFamily="-65" charset="-128"/>
              </a:rPr>
              <a:t/>
            </a:r>
            <a:br>
              <a:rPr lang="en-US" sz="900">
                <a:solidFill>
                  <a:schemeClr val="folHlink"/>
                </a:solidFill>
                <a:latin typeface="Courier" pitchFamily="-65" charset="0"/>
                <a:ea typeface="ＭＳ Ｐゴシック" pitchFamily="-65" charset="-128"/>
                <a:cs typeface="ＭＳ Ｐゴシック" pitchFamily="-65" charset="-128"/>
              </a:rPr>
            </a:br>
            <a:r>
              <a:rPr lang="en-US" sz="900">
                <a:solidFill>
                  <a:schemeClr val="folHlink"/>
                </a:solidFill>
                <a:latin typeface="Arial" pitchFamily="-65" charset="0"/>
                <a:ea typeface="ＭＳ Ｐゴシック" pitchFamily="-65" charset="-128"/>
                <a:cs typeface="ＭＳ Ｐゴシック" pitchFamily="-65" charset="-128"/>
              </a:rPr>
              <a:t>…because </a:t>
            </a:r>
            <a:r>
              <a:rPr lang="en-US" sz="900">
                <a:solidFill>
                  <a:schemeClr val="folHlink"/>
                </a:solidFill>
                <a:latin typeface="Courier" pitchFamily="-65" charset="0"/>
                <a:ea typeface="ＭＳ Ｐゴシック" pitchFamily="-65" charset="-128"/>
                <a:cs typeface="ＭＳ Ｐゴシック" pitchFamily="-65" charset="-128"/>
              </a:rPr>
              <a:t>ints</a:t>
            </a:r>
            <a:r>
              <a:rPr lang="en-US" sz="900">
                <a:solidFill>
                  <a:schemeClr val="folHlink"/>
                </a:solidFill>
                <a:latin typeface="Arial" pitchFamily="-65" charset="0"/>
                <a:ea typeface="ＭＳ Ｐゴシック" pitchFamily="-65" charset="-128"/>
                <a:cs typeface="ＭＳ Ｐゴシック" pitchFamily="-65" charset="-128"/>
              </a:rPr>
              <a:t> in this system are 4-bytes long and </a:t>
            </a:r>
            <a:br>
              <a:rPr lang="en-US" sz="900">
                <a:solidFill>
                  <a:schemeClr val="folHlink"/>
                </a:solidFill>
                <a:latin typeface="Arial" pitchFamily="-65" charset="0"/>
                <a:ea typeface="ＭＳ Ｐゴシック" pitchFamily="-65" charset="-128"/>
                <a:cs typeface="ＭＳ Ｐゴシック" pitchFamily="-65" charset="-128"/>
              </a:rPr>
            </a:br>
            <a:r>
              <a:rPr lang="en-US" sz="900">
                <a:solidFill>
                  <a:schemeClr val="folHlink"/>
                </a:solidFill>
                <a:latin typeface="Arial" pitchFamily="-65" charset="0"/>
                <a:ea typeface="ＭＳ Ｐゴシック" pitchFamily="-65" charset="-128"/>
                <a:cs typeface="ＭＳ Ｐゴシック" pitchFamily="-65" charset="-128"/>
              </a:rPr>
              <a:t>the actual address increments by 4 even though it appears to only incrememt 1.</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1026"/>
          <p:cNvSpPr>
            <a:spLocks noGrp="1" noRot="1" noChangeAspect="1" noChangeArrowheads="1"/>
          </p:cNvSpPr>
          <p:nvPr>
            <p:ph type="sldImg"/>
          </p:nvPr>
        </p:nvSpPr>
        <p:spPr>
          <a:solidFill>
            <a:srgbClr val="FFFFFF"/>
          </a:solidFill>
          <a:ln>
            <a:solidFill>
              <a:srgbClr val="000000"/>
            </a:solidFill>
          </a:ln>
        </p:spPr>
      </p:sp>
      <p:sp>
        <p:nvSpPr>
          <p:cNvPr id="43011" name="Rectangle 1027"/>
          <p:cNvSpPr>
            <a:spLocks noGrp="1" noChangeArrowheads="1"/>
          </p:cNvSpPr>
          <p:nvPr>
            <p:ph type="body" idx="1"/>
          </p:nvPr>
        </p:nvSpPr>
        <p:spPr>
          <a:solidFill>
            <a:srgbClr val="FFFFFF"/>
          </a:solidFill>
          <a:ln>
            <a:solidFill>
              <a:srgbClr val="000000"/>
            </a:solidFill>
          </a:ln>
        </p:spPr>
        <p:txBody>
          <a:bodyPr lIns="91805" tIns="45902" rIns="91805" bIns="45902"/>
          <a:lstStyle/>
          <a:p>
            <a:r>
              <a:rPr lang="en-US">
                <a:latin typeface="Arial" pitchFamily="-65" charset="0"/>
                <a:ea typeface="ＭＳ Ｐゴシック" pitchFamily="-65" charset="-128"/>
                <a:cs typeface="ＭＳ Ｐゴシック" pitchFamily="-65" charset="-128"/>
              </a:rPr>
              <a:t>See following answer slide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1026"/>
          <p:cNvSpPr>
            <a:spLocks noGrp="1" noRot="1" noChangeAspect="1" noChangeArrowheads="1"/>
          </p:cNvSpPr>
          <p:nvPr>
            <p:ph type="sldImg"/>
          </p:nvPr>
        </p:nvSpPr>
        <p:spPr>
          <a:solidFill>
            <a:srgbClr val="FFFFFF"/>
          </a:solidFill>
          <a:ln>
            <a:solidFill>
              <a:srgbClr val="000000"/>
            </a:solidFill>
          </a:ln>
        </p:spPr>
      </p:sp>
      <p:sp>
        <p:nvSpPr>
          <p:cNvPr id="45059" name="Rectangle 1027"/>
          <p:cNvSpPr>
            <a:spLocks noGrp="1" noChangeArrowheads="1"/>
          </p:cNvSpPr>
          <p:nvPr>
            <p:ph type="body" idx="1"/>
          </p:nvPr>
        </p:nvSpPr>
        <p:spPr>
          <a:solidFill>
            <a:srgbClr val="FFFFFF"/>
          </a:solidFill>
          <a:ln>
            <a:solidFill>
              <a:srgbClr val="000000"/>
            </a:solidFill>
          </a:ln>
        </p:spPr>
        <p:txBody>
          <a:bodyPr lIns="91805" tIns="45902" rIns="91805" bIns="45902"/>
          <a:lstStyle/>
          <a:p>
            <a:r>
              <a:rPr lang="en-US">
                <a:latin typeface="Arial" pitchFamily="-65" charset="0"/>
                <a:ea typeface="ＭＳ Ｐゴシック" pitchFamily="-65" charset="-128"/>
                <a:cs typeface="ＭＳ Ｐゴシック" pitchFamily="-65" charset="-128"/>
              </a:rPr>
              <a:t>3 are invalid (answers above)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1026"/>
          <p:cNvSpPr>
            <a:spLocks noGrp="1" noRot="1" noChangeAspect="1" noChangeArrowheads="1"/>
          </p:cNvSpPr>
          <p:nvPr>
            <p:ph type="sldImg"/>
          </p:nvPr>
        </p:nvSpPr>
        <p:spPr>
          <a:solidFill>
            <a:srgbClr val="FFFFFF"/>
          </a:solidFill>
          <a:ln>
            <a:solidFill>
              <a:srgbClr val="000000"/>
            </a:solidFill>
          </a:ln>
        </p:spPr>
      </p:sp>
      <p:sp>
        <p:nvSpPr>
          <p:cNvPr id="51203" name="Rectangle 1027"/>
          <p:cNvSpPr>
            <a:spLocks noGrp="1" noChangeArrowheads="1"/>
          </p:cNvSpPr>
          <p:nvPr>
            <p:ph type="body" idx="1"/>
          </p:nvPr>
        </p:nvSpPr>
        <p:spPr>
          <a:solidFill>
            <a:srgbClr val="FFFFFF"/>
          </a:solidFill>
          <a:ln>
            <a:solidFill>
              <a:srgbClr val="000000"/>
            </a:solidFill>
          </a:ln>
        </p:spPr>
        <p:txBody>
          <a:bodyPr lIns="91806" tIns="45903" rIns="91806" bIns="45903"/>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p:cNvSpPr>
          <p:nvPr>
            <p:ph type="sldImg"/>
          </p:nvPr>
        </p:nvSpPr>
        <p:spPr>
          <a:xfrm>
            <a:off x="1201738" y="598488"/>
            <a:ext cx="4635500" cy="3476625"/>
          </a:xfrm>
          <a:solidFill>
            <a:srgbClr val="FFFFFF"/>
          </a:solidFill>
          <a:ln>
            <a:solidFill>
              <a:srgbClr val="000000"/>
            </a:solidFill>
          </a:ln>
        </p:spPr>
      </p:sp>
      <p:sp>
        <p:nvSpPr>
          <p:cNvPr id="58371"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p:cNvSpPr>
          <p:nvPr>
            <p:ph type="sldImg"/>
          </p:nvPr>
        </p:nvSpPr>
        <p:spPr>
          <a:xfrm>
            <a:off x="1201738" y="598488"/>
            <a:ext cx="4635500" cy="3476625"/>
          </a:xfrm>
          <a:solidFill>
            <a:srgbClr val="FFFFFF"/>
          </a:solidFill>
          <a:ln>
            <a:solidFill>
              <a:srgbClr val="000000"/>
            </a:solidFill>
          </a:ln>
        </p:spPr>
      </p:sp>
      <p:sp>
        <p:nvSpPr>
          <p:cNvPr id="6041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p:cNvSpPr>
          <p:nvPr>
            <p:ph type="sldImg"/>
          </p:nvPr>
        </p:nvSpPr>
        <p:spPr>
          <a:xfrm>
            <a:off x="1201738" y="598488"/>
            <a:ext cx="4635500" cy="3476625"/>
          </a:xfrm>
          <a:solidFill>
            <a:srgbClr val="FFFFFF"/>
          </a:solidFill>
          <a:ln>
            <a:solidFill>
              <a:srgbClr val="000000"/>
            </a:solidFill>
          </a:ln>
        </p:spPr>
      </p:sp>
      <p:sp>
        <p:nvSpPr>
          <p:cNvPr id="6246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1026"/>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4515" name="Rectangle 1027"/>
          <p:cNvSpPr>
            <a:spLocks noGrp="1" noChangeArrowheads="1"/>
          </p:cNvSpPr>
          <p:nvPr>
            <p:ph type="body" idx="1"/>
          </p:nvPr>
        </p:nvSpPr>
        <p:spPr>
          <a:xfrm>
            <a:off x="528638" y="4421188"/>
            <a:ext cx="6051550" cy="4189412"/>
          </a:xfrm>
          <a:solidFill>
            <a:srgbClr val="FFFFFF"/>
          </a:solidFill>
          <a:ln>
            <a:solidFill>
              <a:srgbClr val="000000"/>
            </a:solidFill>
          </a:ln>
        </p:spPr>
        <p:txBody>
          <a:bodyPr lIns="93320" tIns="46659" rIns="93320" bIns="46659"/>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Rot="1" noChangeAspect="1" noChangeArrowheads="1"/>
          </p:cNvSpPr>
          <p:nvPr>
            <p:ph type="sldImg"/>
          </p:nvPr>
        </p:nvSpPr>
        <p:spPr>
          <a:solidFill>
            <a:srgbClr val="FFFFFF"/>
          </a:solidFill>
          <a:ln>
            <a:solidFill>
              <a:srgbClr val="000000"/>
            </a:solidFill>
          </a:ln>
        </p:spPr>
      </p:sp>
      <p:sp>
        <p:nvSpPr>
          <p:cNvPr id="66563" name="Rectangle 3"/>
          <p:cNvSpPr>
            <a:spLocks noGrp="1" noChangeArrowheads="1"/>
          </p:cNvSpPr>
          <p:nvPr>
            <p:ph type="body" idx="1"/>
          </p:nvPr>
        </p:nvSpPr>
        <p:spPr>
          <a:solidFill>
            <a:srgbClr val="FFFFFF"/>
          </a:solidFill>
          <a:ln>
            <a:solidFill>
              <a:srgbClr val="000000"/>
            </a:solidFill>
          </a:ln>
        </p:spPr>
        <p:txBody>
          <a:bodyPr lIns="91805" tIns="45902" rIns="91805" bIns="45902"/>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3481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0" tIns="46659" rIns="93320" bIns="46659"/>
          <a:lstStyle/>
          <a:p>
            <a:endParaRPr lang="en-US">
              <a:latin typeface="Arial" pitchFamily="-65" charset="0"/>
              <a:ea typeface="ＭＳ Ｐゴシック" pitchFamily="-65" charset="-128"/>
              <a:cs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3128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3128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143000"/>
            <a:ext cx="3848100"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152400"/>
            <a:ext cx="5727700" cy="474663"/>
          </a:xfrm>
          <a:prstGeom prst="rect">
            <a:avLst/>
          </a:prstGeom>
          <a:noFill/>
          <a:ln w="12700">
            <a:noFill/>
            <a:miter lim="800000"/>
            <a:headEnd/>
            <a:tailEnd/>
          </a:ln>
        </p:spPr>
        <p:txBody>
          <a:bodyPr vert="horz" wrap="none" lIns="63500" tIns="25400" rIns="63500" bIns="25400" numCol="1" anchor="t" anchorCtr="0" compatLnSpc="1">
            <a:prstTxWarp prst="textNoShape">
              <a:avLst/>
            </a:prstTxWarp>
            <a:spAutoFit/>
          </a:bodyPr>
          <a:lstStyle/>
          <a:p>
            <a:pPr lvl="0"/>
            <a:r>
              <a:rPr lang="en-US"/>
              <a:t>Click to edit Master title style</a:t>
            </a:r>
          </a:p>
        </p:txBody>
      </p:sp>
      <p:sp>
        <p:nvSpPr>
          <p:cNvPr id="1027" name="Rectangle 5"/>
          <p:cNvSpPr>
            <a:spLocks noGrp="1" noChangeArrowheads="1"/>
          </p:cNvSpPr>
          <p:nvPr>
            <p:ph type="body" idx="1"/>
          </p:nvPr>
        </p:nvSpPr>
        <p:spPr bwMode="auto">
          <a:xfrm>
            <a:off x="685800" y="1143000"/>
            <a:ext cx="7848600" cy="2138363"/>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 name="Rectangle 10"/>
          <p:cNvSpPr>
            <a:spLocks noChangeArrowheads="1"/>
          </p:cNvSpPr>
          <p:nvPr userDrawn="1"/>
        </p:nvSpPr>
        <p:spPr bwMode="auto">
          <a:xfrm>
            <a:off x="914400" y="6654800"/>
            <a:ext cx="40386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a:solidFill>
                  <a:schemeClr val="tx1"/>
                </a:solidFill>
                <a:latin typeface="Helvetica" charset="0"/>
              </a:rPr>
              <a:t>CS61C </a:t>
            </a:r>
            <a:r>
              <a:rPr lang="en-US" sz="1000" b="1">
                <a:solidFill>
                  <a:schemeClr val="accent2"/>
                </a:solidFill>
                <a:latin typeface="Helvetica" charset="0"/>
              </a:rPr>
              <a:t>L04 Introduction to C (pt 2) </a:t>
            </a:r>
            <a:r>
              <a:rPr lang="en-US" sz="1000" b="1">
                <a:solidFill>
                  <a:schemeClr val="tx1"/>
                </a:solidFill>
                <a:latin typeface="Helvetica" charset="0"/>
              </a:rPr>
              <a:t>(</a:t>
            </a:r>
            <a:fld id="{EE2737E0-F9FA-7A49-9FCB-7763A4F3491A}" type="slidenum">
              <a:rPr lang="en-US" sz="1000" b="1">
                <a:solidFill>
                  <a:schemeClr val="tx1"/>
                </a:solidFill>
                <a:latin typeface="Helvetica" charset="0"/>
              </a:rPr>
              <a:pPr>
                <a:defRPr/>
              </a:pPr>
              <a:t>‹#›</a:t>
            </a:fld>
            <a:r>
              <a:rPr lang="en-US" sz="1000" b="1">
                <a:solidFill>
                  <a:schemeClr val="tx1"/>
                </a:solidFill>
                <a:latin typeface="Helvetica" charset="0"/>
              </a:rPr>
              <a:t>)</a:t>
            </a:r>
          </a:p>
        </p:txBody>
      </p:sp>
      <p:sp>
        <p:nvSpPr>
          <p:cNvPr id="1035" name="Rectangle 11"/>
          <p:cNvSpPr>
            <a:spLocks noChangeArrowheads="1"/>
          </p:cNvSpPr>
          <p:nvPr userDrawn="1"/>
        </p:nvSpPr>
        <p:spPr bwMode="auto">
          <a:xfrm>
            <a:off x="7576170" y="6651625"/>
            <a:ext cx="1577355"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Helvetica" charset="0"/>
              </a:rPr>
              <a:t>Garcia, Fall 2011 © UCB</a:t>
            </a:r>
          </a:p>
        </p:txBody>
      </p:sp>
      <p:sp>
        <p:nvSpPr>
          <p:cNvPr id="1033" name="Line 9"/>
          <p:cNvSpPr>
            <a:spLocks noChangeShapeType="1"/>
          </p:cNvSpPr>
          <p:nvPr/>
        </p:nvSpPr>
        <p:spPr bwMode="auto">
          <a:xfrm>
            <a:off x="685800" y="685800"/>
            <a:ext cx="7943850" cy="0"/>
          </a:xfrm>
          <a:prstGeom prst="line">
            <a:avLst/>
          </a:prstGeom>
          <a:noFill/>
          <a:ln w="57150" cmpd="thickThin">
            <a:solidFill>
              <a:srgbClr val="FFCC00"/>
            </a:solidFill>
            <a:round/>
            <a:headEnd/>
            <a:tailEnd/>
          </a:ln>
          <a:effectLst/>
        </p:spPr>
        <p:txBody>
          <a:bodyPr wrap="none" anchor="ctr">
            <a:prstTxWarp prst="textNoShape">
              <a:avLst/>
            </a:prstTxWarp>
          </a:bodyPr>
          <a:lstStyle/>
          <a:p>
            <a:pPr>
              <a:defRPr/>
            </a:pPr>
            <a:endParaRPr lang="en-US">
              <a:latin typeface="Helvetica" charset="0"/>
            </a:endParaRPr>
          </a:p>
        </p:txBody>
      </p:sp>
      <p:pic>
        <p:nvPicPr>
          <p:cNvPr id="1031" name="Picture 14"/>
          <p:cNvPicPr>
            <a:picLocks noChangeAspect="1" noChangeArrowheads="1"/>
          </p:cNvPicPr>
          <p:nvPr userDrawn="1"/>
        </p:nvPicPr>
        <p:blipFill>
          <a:blip r:embed="rId13"/>
          <a:srcRect/>
          <a:stretch>
            <a:fillRect/>
          </a:stretch>
        </p:blipFill>
        <p:spPr bwMode="auto">
          <a:xfrm>
            <a:off x="63500" y="6169025"/>
            <a:ext cx="850900" cy="6651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lnSpc>
          <a:spcPct val="87000"/>
        </a:lnSpc>
        <a:spcBef>
          <a:spcPct val="0"/>
        </a:spcBef>
        <a:spcAft>
          <a:spcPct val="0"/>
        </a:spcAft>
        <a:defRPr sz="3200" b="1">
          <a:solidFill>
            <a:schemeClr val="accent2"/>
          </a:solidFill>
          <a:latin typeface="+mj-lt"/>
          <a:ea typeface="ＭＳ Ｐゴシック" charset="-128"/>
          <a:cs typeface="ＭＳ Ｐゴシック" charset="-128"/>
        </a:defRPr>
      </a:lvl1pPr>
      <a:lvl2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2pPr>
      <a:lvl3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3pPr>
      <a:lvl4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4pPr>
      <a:lvl5pPr algn="l" rtl="0" eaLnBrk="0" fontAlgn="base" hangingPunct="0">
        <a:lnSpc>
          <a:spcPct val="87000"/>
        </a:lnSpc>
        <a:spcBef>
          <a:spcPct val="0"/>
        </a:spcBef>
        <a:spcAft>
          <a:spcPct val="0"/>
        </a:spcAft>
        <a:defRPr sz="3200" b="1">
          <a:solidFill>
            <a:schemeClr val="accent2"/>
          </a:solidFill>
          <a:latin typeface="Helvetica" charset="0"/>
          <a:ea typeface="ＭＳ Ｐゴシック" charset="-128"/>
          <a:cs typeface="ＭＳ Ｐゴシック" charset="-128"/>
        </a:defRPr>
      </a:lvl5pPr>
      <a:lvl6pPr marL="457200" algn="l" rtl="0" eaLnBrk="0" fontAlgn="base" hangingPunct="0">
        <a:lnSpc>
          <a:spcPct val="87000"/>
        </a:lnSpc>
        <a:spcBef>
          <a:spcPct val="0"/>
        </a:spcBef>
        <a:spcAft>
          <a:spcPct val="0"/>
        </a:spcAft>
        <a:defRPr sz="3200" b="1">
          <a:solidFill>
            <a:schemeClr val="accent2"/>
          </a:solidFill>
          <a:latin typeface="Helvetica" charset="0"/>
        </a:defRPr>
      </a:lvl6pPr>
      <a:lvl7pPr marL="914400" algn="l" rtl="0" eaLnBrk="0" fontAlgn="base" hangingPunct="0">
        <a:lnSpc>
          <a:spcPct val="87000"/>
        </a:lnSpc>
        <a:spcBef>
          <a:spcPct val="0"/>
        </a:spcBef>
        <a:spcAft>
          <a:spcPct val="0"/>
        </a:spcAft>
        <a:defRPr sz="3200" b="1">
          <a:solidFill>
            <a:schemeClr val="accent2"/>
          </a:solidFill>
          <a:latin typeface="Helvetica" charset="0"/>
        </a:defRPr>
      </a:lvl7pPr>
      <a:lvl8pPr marL="1371600" algn="l" rtl="0" eaLnBrk="0" fontAlgn="base" hangingPunct="0">
        <a:lnSpc>
          <a:spcPct val="87000"/>
        </a:lnSpc>
        <a:spcBef>
          <a:spcPct val="0"/>
        </a:spcBef>
        <a:spcAft>
          <a:spcPct val="0"/>
        </a:spcAft>
        <a:defRPr sz="3200" b="1">
          <a:solidFill>
            <a:schemeClr val="accent2"/>
          </a:solidFill>
          <a:latin typeface="Helvetica" charset="0"/>
        </a:defRPr>
      </a:lvl8pPr>
      <a:lvl9pPr marL="1828800" algn="l" rtl="0" eaLnBrk="0" fontAlgn="base" hangingPunct="0">
        <a:lnSpc>
          <a:spcPct val="87000"/>
        </a:lnSpc>
        <a:spcBef>
          <a:spcPct val="0"/>
        </a:spcBef>
        <a:spcAft>
          <a:spcPct val="0"/>
        </a:spcAft>
        <a:defRPr sz="3200" b="1">
          <a:solidFill>
            <a:schemeClr val="accent2"/>
          </a:solidFill>
          <a:latin typeface="Helvetica" charset="0"/>
        </a:defRPr>
      </a:lvl9pPr>
    </p:titleStyle>
    <p:bodyStyle>
      <a:lvl1pPr marL="203200" indent="-203200" algn="l" rtl="0" eaLnBrk="0" fontAlgn="base" hangingPunct="0">
        <a:lnSpc>
          <a:spcPct val="75000"/>
        </a:lnSpc>
        <a:spcBef>
          <a:spcPct val="65000"/>
        </a:spcBef>
        <a:spcAft>
          <a:spcPct val="0"/>
        </a:spcAft>
        <a:buSzPct val="100000"/>
        <a:buFont typeface="Times" pitchFamily="-65" charset="0"/>
        <a:buChar char="•"/>
        <a:defRPr sz="3200" b="1">
          <a:solidFill>
            <a:schemeClr val="tx1"/>
          </a:solidFill>
          <a:latin typeface="+mn-lt"/>
          <a:ea typeface="ＭＳ Ｐゴシック" charset="-128"/>
          <a:cs typeface="ＭＳ Ｐゴシック" charset="-128"/>
        </a:defRPr>
      </a:lvl1pPr>
      <a:lvl2pPr marL="685800" indent="-190500" algn="l" rtl="0" eaLnBrk="0" fontAlgn="base" hangingPunct="0">
        <a:lnSpc>
          <a:spcPct val="85000"/>
        </a:lnSpc>
        <a:spcBef>
          <a:spcPct val="40000"/>
        </a:spcBef>
        <a:spcAft>
          <a:spcPct val="0"/>
        </a:spcAft>
        <a:buSzPct val="100000"/>
        <a:buChar char="•"/>
        <a:defRPr sz="2800" b="1">
          <a:solidFill>
            <a:srgbClr val="0D407F"/>
          </a:solidFill>
          <a:latin typeface="+mn-lt"/>
          <a:ea typeface="ＭＳ Ｐゴシック" charset="-128"/>
        </a:defRPr>
      </a:lvl2pPr>
      <a:lvl3pPr marL="1257300" indent="-342900" algn="l" rtl="0" eaLnBrk="0" fontAlgn="base" hangingPunct="0">
        <a:lnSpc>
          <a:spcPct val="85000"/>
        </a:lnSpc>
        <a:spcBef>
          <a:spcPct val="40000"/>
        </a:spcBef>
        <a:spcAft>
          <a:spcPct val="0"/>
        </a:spcAft>
        <a:buSzPct val="100000"/>
        <a:buFont typeface="Wingdings" pitchFamily="-65" charset="2"/>
        <a:buChar char="§"/>
        <a:defRPr sz="2400" b="1">
          <a:solidFill>
            <a:srgbClr val="810A52"/>
          </a:solidFill>
          <a:latin typeface="+mn-lt"/>
          <a:ea typeface="ＭＳ Ｐゴシック" charset="-128"/>
        </a:defRPr>
      </a:lvl3pPr>
      <a:lvl4pPr marL="1714500" indent="-342900" algn="l" rtl="0" eaLnBrk="0" fontAlgn="base" hangingPunct="0">
        <a:spcBef>
          <a:spcPct val="20000"/>
        </a:spcBef>
        <a:spcAft>
          <a:spcPct val="0"/>
        </a:spcAft>
        <a:buFont typeface="Times" pitchFamily="-65" charset="0"/>
        <a:buChar char="•"/>
        <a:defRPr sz="2000">
          <a:solidFill>
            <a:schemeClr val="tx1"/>
          </a:solidFill>
          <a:latin typeface="+mn-lt"/>
          <a:ea typeface="ＭＳ Ｐゴシック" charset="-128"/>
        </a:defRPr>
      </a:lvl4pPr>
      <a:lvl5pPr marL="2171700" indent="-342900" algn="l" rtl="0" eaLnBrk="0" fontAlgn="base" hangingPunct="0">
        <a:spcBef>
          <a:spcPct val="20000"/>
        </a:spcBef>
        <a:spcAft>
          <a:spcPct val="0"/>
        </a:spcAft>
        <a:buChar char="»"/>
        <a:defRPr sz="2000">
          <a:solidFill>
            <a:schemeClr val="tx1"/>
          </a:solidFill>
          <a:latin typeface="+mn-lt"/>
          <a:ea typeface="ＭＳ Ｐゴシック" charset="-128"/>
        </a:defRPr>
      </a:lvl5pPr>
      <a:lvl6pPr marL="2628900" indent="-342900" algn="l" rtl="0" eaLnBrk="0" fontAlgn="base" hangingPunct="0">
        <a:spcBef>
          <a:spcPct val="20000"/>
        </a:spcBef>
        <a:spcAft>
          <a:spcPct val="0"/>
        </a:spcAft>
        <a:buChar char="»"/>
        <a:defRPr sz="2000">
          <a:solidFill>
            <a:schemeClr val="tx1"/>
          </a:solidFill>
          <a:latin typeface="+mn-lt"/>
          <a:ea typeface="ＭＳ Ｐゴシック" charset="-128"/>
        </a:defRPr>
      </a:lvl6pPr>
      <a:lvl7pPr marL="3086100" indent="-342900" algn="l" rtl="0" eaLnBrk="0" fontAlgn="base" hangingPunct="0">
        <a:spcBef>
          <a:spcPct val="20000"/>
        </a:spcBef>
        <a:spcAft>
          <a:spcPct val="0"/>
        </a:spcAft>
        <a:buChar char="»"/>
        <a:defRPr sz="2000">
          <a:solidFill>
            <a:schemeClr val="tx1"/>
          </a:solidFill>
          <a:latin typeface="+mn-lt"/>
          <a:ea typeface="ＭＳ Ｐゴシック" charset="-128"/>
        </a:defRPr>
      </a:lvl7pPr>
      <a:lvl8pPr marL="3543300" indent="-342900" algn="l" rtl="0" eaLnBrk="0" fontAlgn="base" hangingPunct="0">
        <a:spcBef>
          <a:spcPct val="20000"/>
        </a:spcBef>
        <a:spcAft>
          <a:spcPct val="0"/>
        </a:spcAft>
        <a:buChar char="»"/>
        <a:defRPr sz="2000">
          <a:solidFill>
            <a:schemeClr val="tx1"/>
          </a:solidFill>
          <a:latin typeface="+mn-lt"/>
          <a:ea typeface="ＭＳ Ｐゴシック" charset="-128"/>
        </a:defRPr>
      </a:lvl8pPr>
      <a:lvl9pPr marL="4000500" indent="-3429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2087563" y="0"/>
            <a:ext cx="4972050" cy="687388"/>
          </a:xfrm>
        </p:spPr>
        <p:txBody>
          <a:bodyPr/>
          <a:lstStyle/>
          <a:p>
            <a:pPr algn="ctr"/>
            <a:r>
              <a:rPr lang="en-US" sz="4800">
                <a:ea typeface="ＭＳ Ｐゴシック" pitchFamily="-65" charset="-128"/>
                <a:cs typeface="ＭＳ Ｐゴシック" pitchFamily="-65" charset="-128"/>
              </a:rPr>
              <a:t>Reference slides</a:t>
            </a:r>
          </a:p>
        </p:txBody>
      </p:sp>
      <p:sp>
        <p:nvSpPr>
          <p:cNvPr id="52227" name="Rectangle 3"/>
          <p:cNvSpPr>
            <a:spLocks noGrp="1" noChangeArrowheads="1"/>
          </p:cNvSpPr>
          <p:nvPr>
            <p:ph type="subTitle" idx="1"/>
          </p:nvPr>
        </p:nvSpPr>
        <p:spPr>
          <a:xfrm>
            <a:off x="1371600" y="2317750"/>
            <a:ext cx="6400800" cy="3026469"/>
          </a:xfrm>
        </p:spPr>
        <p:txBody>
          <a:bodyPr/>
          <a:lstStyle/>
          <a:p>
            <a:r>
              <a:rPr lang="en-US">
                <a:ea typeface="ＭＳ Ｐゴシック" pitchFamily="-65" charset="-128"/>
                <a:cs typeface="ＭＳ Ｐゴシック" pitchFamily="-65" charset="-128"/>
              </a:rPr>
              <a:t>You ARE responsible for the material on these slides (they’re just taken from the reading anyway). These were the slides that generated the fewest questions in years past (i.e., those you could just read and fully understand.)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211138"/>
            <a:ext cx="4598988" cy="474662"/>
          </a:xfrm>
        </p:spPr>
        <p:txBody>
          <a:bodyPr/>
          <a:lstStyle/>
          <a:p>
            <a:r>
              <a:rPr lang="en-US">
                <a:ea typeface="ＭＳ Ｐゴシック" pitchFamily="-65" charset="-128"/>
                <a:cs typeface="ＭＳ Ｐゴシック" pitchFamily="-65" charset="-128"/>
              </a:rPr>
              <a:t>Pointer Arithmetic (1/2)</a:t>
            </a:r>
          </a:p>
        </p:txBody>
      </p:sp>
      <p:sp>
        <p:nvSpPr>
          <p:cNvPr id="33795" name="Rectangle 3"/>
          <p:cNvSpPr>
            <a:spLocks noGrp="1" noChangeArrowheads="1"/>
          </p:cNvSpPr>
          <p:nvPr>
            <p:ph type="body" idx="1"/>
          </p:nvPr>
        </p:nvSpPr>
        <p:spPr>
          <a:xfrm>
            <a:off x="381000" y="1143000"/>
            <a:ext cx="8382000" cy="5232400"/>
          </a:xfrm>
        </p:spPr>
        <p:txBody>
          <a:bodyPr/>
          <a:lstStyle/>
          <a:p>
            <a:pPr>
              <a:lnSpc>
                <a:spcPct val="65000"/>
              </a:lnSpc>
            </a:pPr>
            <a:r>
              <a:rPr lang="en-US">
                <a:ea typeface="ＭＳ Ｐゴシック" pitchFamily="-65" charset="-128"/>
                <a:cs typeface="ＭＳ Ｐゴシック" pitchFamily="-65" charset="-128"/>
              </a:rPr>
              <a:t>Since a pointer is just a mem address, we can add to it to traverse an array.</a:t>
            </a:r>
          </a:p>
          <a:p>
            <a:pPr>
              <a:lnSpc>
                <a:spcPct val="65000"/>
              </a:lnSpc>
            </a:pPr>
            <a:r>
              <a:rPr lang="en-US">
                <a:latin typeface="Courier" pitchFamily="-65" charset="0"/>
                <a:ea typeface="ＭＳ Ｐゴシック" pitchFamily="-65" charset="-128"/>
                <a:cs typeface="ＭＳ Ｐゴシック" pitchFamily="-65" charset="-128"/>
              </a:rPr>
              <a:t>p+1</a:t>
            </a:r>
            <a:r>
              <a:rPr lang="en-US">
                <a:ea typeface="ＭＳ Ｐゴシック" pitchFamily="-65" charset="-128"/>
                <a:cs typeface="ＭＳ Ｐゴシック" pitchFamily="-65" charset="-128"/>
              </a:rPr>
              <a:t> returns a ptr to the next array elt.</a:t>
            </a:r>
          </a:p>
          <a:p>
            <a:pPr>
              <a:lnSpc>
                <a:spcPct val="65000"/>
              </a:lnSpc>
            </a:pPr>
            <a:r>
              <a:rPr lang="en-US">
                <a:solidFill>
                  <a:schemeClr val="accent2"/>
                </a:solidFill>
                <a:latin typeface="Courier" pitchFamily="-65" charset="0"/>
                <a:ea typeface="ＭＳ Ｐゴシック" pitchFamily="-65" charset="-128"/>
                <a:cs typeface="ＭＳ Ｐゴシック" pitchFamily="-65" charset="-128"/>
              </a:rPr>
              <a:t>*p++</a:t>
            </a:r>
            <a:r>
              <a:rPr lang="en-US">
                <a:ea typeface="ＭＳ Ｐゴシック" pitchFamily="-65" charset="-128"/>
                <a:cs typeface="ＭＳ Ｐゴシック" pitchFamily="-65" charset="-128"/>
              </a:rPr>
              <a:t> vs </a:t>
            </a:r>
            <a:r>
              <a:rPr lang="en-US">
                <a:solidFill>
                  <a:srgbClr val="800080"/>
                </a:solidFill>
                <a:latin typeface="Courier" pitchFamily="-65" charset="0"/>
                <a:ea typeface="ＭＳ Ｐゴシック" pitchFamily="-65" charset="-128"/>
                <a:cs typeface="ＭＳ Ｐゴシック" pitchFamily="-65" charset="-128"/>
              </a:rPr>
              <a:t>(*p)++</a:t>
            </a:r>
            <a:r>
              <a:rPr lang="en-US">
                <a:ea typeface="ＭＳ Ｐゴシック" pitchFamily="-65" charset="-128"/>
                <a:cs typeface="ＭＳ Ｐゴシック" pitchFamily="-65" charset="-128"/>
              </a:rPr>
              <a:t> ?</a:t>
            </a:r>
          </a:p>
          <a:p>
            <a:pPr lvl="1">
              <a:lnSpc>
                <a:spcPct val="75000"/>
              </a:lnSpc>
            </a:pPr>
            <a:r>
              <a:rPr lang="en-US">
                <a:solidFill>
                  <a:srgbClr val="008000"/>
                </a:solidFill>
                <a:latin typeface="Courier New" pitchFamily="-65" charset="0"/>
              </a:rPr>
              <a:t> </a:t>
            </a:r>
            <a:r>
              <a:rPr lang="en-US">
                <a:solidFill>
                  <a:schemeClr val="accent2"/>
                </a:solidFill>
                <a:latin typeface="Courier New" pitchFamily="-65" charset="0"/>
              </a:rPr>
              <a:t>x = *p++</a:t>
            </a:r>
            <a:r>
              <a:rPr lang="en-US">
                <a:solidFill>
                  <a:srgbClr val="008000"/>
                </a:solidFill>
                <a:latin typeface="Courier New" pitchFamily="-65" charset="0"/>
              </a:rPr>
              <a:t>  </a:t>
            </a:r>
            <a:r>
              <a:rPr lang="en-US" sz="1400">
                <a:solidFill>
                  <a:srgbClr val="008000"/>
                </a:solidFill>
                <a:latin typeface="Courier New" pitchFamily="-65" charset="0"/>
              </a:rPr>
              <a:t> </a:t>
            </a:r>
            <a:r>
              <a:rPr lang="en-US" sz="3400">
                <a:solidFill>
                  <a:schemeClr val="tx2"/>
                </a:solidFill>
                <a:latin typeface="Symbol" pitchFamily="-65" charset="2"/>
              </a:rPr>
              <a:t></a:t>
            </a:r>
            <a:r>
              <a:rPr lang="en-US"/>
              <a:t> </a:t>
            </a:r>
            <a:r>
              <a:rPr lang="en-US">
                <a:solidFill>
                  <a:srgbClr val="808000"/>
                </a:solidFill>
                <a:latin typeface="Courier New" pitchFamily="-65" charset="0"/>
              </a:rPr>
              <a:t>x = *p</a:t>
            </a:r>
            <a:r>
              <a:rPr lang="en-US">
                <a:solidFill>
                  <a:schemeClr val="accent2"/>
                </a:solidFill>
                <a:latin typeface="Courier New" pitchFamily="-65" charset="0"/>
              </a:rPr>
              <a:t> ;  </a:t>
            </a:r>
            <a:r>
              <a:rPr lang="en-US">
                <a:solidFill>
                  <a:srgbClr val="008000"/>
                </a:solidFill>
                <a:latin typeface="Courier New" pitchFamily="-65" charset="0"/>
              </a:rPr>
              <a:t>p =  p + 1;</a:t>
            </a:r>
          </a:p>
          <a:p>
            <a:pPr lvl="1">
              <a:lnSpc>
                <a:spcPct val="75000"/>
              </a:lnSpc>
            </a:pPr>
            <a:r>
              <a:rPr lang="en-US">
                <a:solidFill>
                  <a:srgbClr val="800080"/>
                </a:solidFill>
                <a:latin typeface="Courier New" pitchFamily="-65" charset="0"/>
              </a:rPr>
              <a:t> </a:t>
            </a:r>
            <a:r>
              <a:rPr lang="en-US">
                <a:latin typeface="Courier New" pitchFamily="-65" charset="0"/>
              </a:rPr>
              <a:t>x = </a:t>
            </a:r>
            <a:r>
              <a:rPr lang="en-US">
                <a:solidFill>
                  <a:srgbClr val="800080"/>
                </a:solidFill>
                <a:latin typeface="Courier New" pitchFamily="-65" charset="0"/>
              </a:rPr>
              <a:t>(*p)++</a:t>
            </a:r>
            <a:r>
              <a:rPr lang="en-US"/>
              <a:t> </a:t>
            </a:r>
            <a:r>
              <a:rPr lang="en-US" sz="3400">
                <a:solidFill>
                  <a:schemeClr val="tx2"/>
                </a:solidFill>
                <a:latin typeface="Symbol" pitchFamily="-65" charset="2"/>
              </a:rPr>
              <a:t></a:t>
            </a:r>
            <a:r>
              <a:rPr lang="en-US"/>
              <a:t> </a:t>
            </a:r>
            <a:r>
              <a:rPr lang="en-US">
                <a:solidFill>
                  <a:srgbClr val="808000"/>
                </a:solidFill>
                <a:latin typeface="Courier New" pitchFamily="-65" charset="0"/>
              </a:rPr>
              <a:t>x = *p</a:t>
            </a:r>
            <a:r>
              <a:rPr lang="en-US">
                <a:solidFill>
                  <a:schemeClr val="accent2"/>
                </a:solidFill>
                <a:latin typeface="Courier New" pitchFamily="-65" charset="0"/>
              </a:rPr>
              <a:t> ; </a:t>
            </a:r>
            <a:r>
              <a:rPr lang="en-US">
                <a:solidFill>
                  <a:schemeClr val="bg2"/>
                </a:solidFill>
                <a:latin typeface="Courier New" pitchFamily="-65" charset="0"/>
              </a:rPr>
              <a:t>*p = *p + 1;</a:t>
            </a:r>
            <a:endParaRPr lang="en-US"/>
          </a:p>
          <a:p>
            <a:pPr>
              <a:lnSpc>
                <a:spcPct val="65000"/>
              </a:lnSpc>
            </a:pPr>
            <a:r>
              <a:rPr lang="en-US">
                <a:ea typeface="ＭＳ Ｐゴシック" pitchFamily="-65" charset="-128"/>
                <a:cs typeface="ＭＳ Ｐゴシック" pitchFamily="-65" charset="-128"/>
              </a:rPr>
              <a:t>What if we have an array of large structs (objects)?</a:t>
            </a:r>
          </a:p>
          <a:p>
            <a:pPr lvl="1">
              <a:lnSpc>
                <a:spcPct val="75000"/>
              </a:lnSpc>
            </a:pPr>
            <a:r>
              <a:rPr lang="en-US">
                <a:solidFill>
                  <a:srgbClr val="800080"/>
                </a:solidFill>
              </a:rPr>
              <a:t>C takes care of it: In reality, </a:t>
            </a:r>
            <a:r>
              <a:rPr lang="en-US">
                <a:solidFill>
                  <a:srgbClr val="800080"/>
                </a:solidFill>
                <a:latin typeface="Courier" pitchFamily="-65" charset="0"/>
              </a:rPr>
              <a:t>p+1</a:t>
            </a:r>
            <a:r>
              <a:rPr lang="en-US">
                <a:solidFill>
                  <a:srgbClr val="800080"/>
                </a:solidFill>
              </a:rPr>
              <a:t> doesn’t add </a:t>
            </a:r>
            <a:r>
              <a:rPr lang="en-US">
                <a:solidFill>
                  <a:srgbClr val="800080"/>
                </a:solidFill>
                <a:latin typeface="Courier" pitchFamily="-65" charset="0"/>
              </a:rPr>
              <a:t>1</a:t>
            </a:r>
            <a:r>
              <a:rPr lang="en-US">
                <a:solidFill>
                  <a:srgbClr val="800080"/>
                </a:solidFill>
              </a:rPr>
              <a:t> to the memory address, it adds the </a:t>
            </a:r>
            <a:r>
              <a:rPr lang="en-US" u="sng">
                <a:solidFill>
                  <a:srgbClr val="800080"/>
                </a:solidFill>
              </a:rPr>
              <a:t>size of the array element</a:t>
            </a:r>
            <a:r>
              <a:rPr lang="en-US">
                <a:solidFill>
                  <a:srgbClr val="800080"/>
                </a:solidFill>
              </a:rPr>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295400" y="3517900"/>
            <a:ext cx="5945188" cy="2654300"/>
          </a:xfrm>
          <a:prstGeom prst="rect">
            <a:avLst/>
          </a:prstGeom>
          <a:noFill/>
          <a:ln w="12700">
            <a:noFill/>
            <a:miter lim="800000"/>
            <a:headEnd/>
            <a:tailEnd/>
          </a:ln>
        </p:spPr>
        <p:txBody>
          <a:bodyPr wrap="none">
            <a:prstTxWarp prst="textNoShape">
              <a:avLst/>
            </a:prstTxWarp>
            <a:spAutoFit/>
          </a:bodyPr>
          <a:lstStyle/>
          <a:p>
            <a:r>
              <a:rPr lang="en-US" sz="2800" b="1">
                <a:solidFill>
                  <a:schemeClr val="tx1"/>
                </a:solidFill>
                <a:latin typeface="Courier New" pitchFamily="-65" charset="0"/>
              </a:rPr>
              <a:t>int get(int array[], int n)</a:t>
            </a:r>
          </a:p>
          <a:p>
            <a:r>
              <a:rPr lang="en-US" sz="2800" b="1">
                <a:solidFill>
                  <a:schemeClr val="tx1"/>
                </a:solidFill>
                <a:latin typeface="Courier New" pitchFamily="-65" charset="0"/>
              </a:rPr>
              <a:t>{</a:t>
            </a:r>
          </a:p>
          <a:p>
            <a:r>
              <a:rPr lang="en-US" sz="2800" b="1">
                <a:solidFill>
                  <a:schemeClr val="tx1"/>
                </a:solidFill>
                <a:latin typeface="Courier New" pitchFamily="-65" charset="0"/>
              </a:rPr>
              <a:t>    return  (array[n]);</a:t>
            </a:r>
          </a:p>
          <a:p>
            <a:r>
              <a:rPr lang="en-US" sz="2800" b="1">
                <a:solidFill>
                  <a:schemeClr val="tx1"/>
                </a:solidFill>
                <a:latin typeface="Courier New" pitchFamily="-65" charset="0"/>
              </a:rPr>
              <a:t>	</a:t>
            </a:r>
            <a:r>
              <a:rPr lang="en-US" sz="2800" b="1">
                <a:solidFill>
                  <a:schemeClr val="bg2"/>
                </a:solidFill>
                <a:latin typeface="Courier New" pitchFamily="-65" charset="0"/>
              </a:rPr>
              <a:t>// OR...</a:t>
            </a:r>
            <a:endParaRPr lang="en-US" sz="2800" b="1">
              <a:solidFill>
                <a:schemeClr val="tx1"/>
              </a:solidFill>
              <a:latin typeface="Courier New" pitchFamily="-65" charset="0"/>
            </a:endParaRPr>
          </a:p>
          <a:p>
            <a:r>
              <a:rPr lang="en-US" sz="2800" b="1">
                <a:solidFill>
                  <a:schemeClr val="tx1"/>
                </a:solidFill>
                <a:latin typeface="Courier New" pitchFamily="-65" charset="0"/>
              </a:rPr>
              <a:t>    return *(array + n);</a:t>
            </a:r>
          </a:p>
          <a:p>
            <a:r>
              <a:rPr lang="en-US" sz="2800" b="1">
                <a:solidFill>
                  <a:schemeClr val="tx1"/>
                </a:solidFill>
                <a:latin typeface="Courier New" pitchFamily="-65" charset="0"/>
              </a:rPr>
              <a:t>}</a:t>
            </a:r>
          </a:p>
        </p:txBody>
      </p:sp>
      <p:sp>
        <p:nvSpPr>
          <p:cNvPr id="35843" name="Rectangle 3"/>
          <p:cNvSpPr>
            <a:spLocks noGrp="1" noChangeArrowheads="1"/>
          </p:cNvSpPr>
          <p:nvPr>
            <p:ph type="title"/>
          </p:nvPr>
        </p:nvSpPr>
        <p:spPr>
          <a:xfrm>
            <a:off x="762000" y="152400"/>
            <a:ext cx="4598988" cy="474663"/>
          </a:xfrm>
        </p:spPr>
        <p:txBody>
          <a:bodyPr/>
          <a:lstStyle/>
          <a:p>
            <a:r>
              <a:rPr lang="en-US">
                <a:ea typeface="ＭＳ Ｐゴシック" pitchFamily="-65" charset="-128"/>
                <a:cs typeface="ＭＳ Ｐゴシック" pitchFamily="-65" charset="-128"/>
              </a:rPr>
              <a:t>Pointer Arithmetic (2/2)</a:t>
            </a:r>
          </a:p>
        </p:txBody>
      </p:sp>
      <p:sp>
        <p:nvSpPr>
          <p:cNvPr id="35844" name="Rectangle 4"/>
          <p:cNvSpPr>
            <a:spLocks noGrp="1" noChangeArrowheads="1"/>
          </p:cNvSpPr>
          <p:nvPr>
            <p:ph type="body" idx="1"/>
          </p:nvPr>
        </p:nvSpPr>
        <p:spPr>
          <a:xfrm>
            <a:off x="685800" y="1143000"/>
            <a:ext cx="7848600" cy="2363788"/>
          </a:xfrm>
        </p:spPr>
        <p:txBody>
          <a:bodyPr/>
          <a:lstStyle/>
          <a:p>
            <a:r>
              <a:rPr lang="en-US">
                <a:ea typeface="ＭＳ Ｐゴシック" pitchFamily="-65" charset="-128"/>
                <a:cs typeface="ＭＳ Ｐゴシック" pitchFamily="-65" charset="-128"/>
              </a:rPr>
              <a:t>C knows the size of the thing a pointer points to – every addition or subtraction moves that many bytes.</a:t>
            </a:r>
          </a:p>
          <a:p>
            <a:pPr lvl="1"/>
            <a:r>
              <a:rPr lang="en-US"/>
              <a:t>1 byte for a char, 4 bytes for an int, etc.</a:t>
            </a:r>
          </a:p>
          <a:p>
            <a:r>
              <a:rPr lang="en-US">
                <a:ea typeface="ＭＳ Ｐゴシック" pitchFamily="-65" charset="-128"/>
                <a:cs typeface="ＭＳ Ｐゴシック" pitchFamily="-65" charset="-128"/>
              </a:rPr>
              <a:t>So the following are equivalent: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09600" y="211138"/>
            <a:ext cx="5614988" cy="474662"/>
          </a:xfrm>
        </p:spPr>
        <p:txBody>
          <a:bodyPr/>
          <a:lstStyle/>
          <a:p>
            <a:r>
              <a:rPr lang="en-US">
                <a:ea typeface="ＭＳ Ｐゴシック" pitchFamily="-65" charset="-128"/>
                <a:cs typeface="ＭＳ Ｐゴシック" pitchFamily="-65" charset="-128"/>
              </a:rPr>
              <a:t>Pointer Arithmetic Summary</a:t>
            </a:r>
          </a:p>
        </p:txBody>
      </p:sp>
      <p:sp>
        <p:nvSpPr>
          <p:cNvPr id="69635" name="Rectangle 3"/>
          <p:cNvSpPr>
            <a:spLocks noGrp="1" noChangeArrowheads="1"/>
          </p:cNvSpPr>
          <p:nvPr>
            <p:ph type="body" idx="1"/>
          </p:nvPr>
        </p:nvSpPr>
        <p:spPr>
          <a:xfrm>
            <a:off x="381000" y="838200"/>
            <a:ext cx="8382000" cy="5913438"/>
          </a:xfrm>
        </p:spPr>
        <p:txBody>
          <a:bodyPr/>
          <a:lstStyle/>
          <a:p>
            <a:pPr>
              <a:lnSpc>
                <a:spcPct val="55000"/>
              </a:lnSpc>
            </a:pPr>
            <a:r>
              <a:rPr lang="en-US" sz="2800">
                <a:solidFill>
                  <a:srgbClr val="800000"/>
                </a:solidFill>
                <a:latin typeface="Courier" pitchFamily="-65" charset="0"/>
                <a:ea typeface="ＭＳ Ｐゴシック" pitchFamily="-65" charset="-128"/>
                <a:cs typeface="ＭＳ Ｐゴシック" pitchFamily="-65" charset="-128"/>
              </a:rPr>
              <a:t>x = *(p+1)</a:t>
            </a:r>
            <a:r>
              <a:rPr lang="en-US" sz="2800">
                <a:ea typeface="ＭＳ Ｐゴシック" pitchFamily="-65" charset="-128"/>
                <a:cs typeface="ＭＳ Ｐゴシック" pitchFamily="-65" charset="-128"/>
              </a:rPr>
              <a:t> ?</a:t>
            </a:r>
          </a:p>
          <a:p>
            <a:pPr lvl="1">
              <a:lnSpc>
                <a:spcPct val="55000"/>
              </a:lnSpc>
              <a:buFontTx/>
              <a:buNone/>
            </a:pPr>
            <a:r>
              <a:rPr lang="en-US" sz="3000">
                <a:solidFill>
                  <a:schemeClr val="tx2"/>
                </a:solidFill>
                <a:latin typeface="Symbol" pitchFamily="-65" charset="2"/>
              </a:rPr>
              <a:t></a:t>
            </a:r>
            <a:r>
              <a:rPr lang="en-US" sz="2400"/>
              <a:t> </a:t>
            </a:r>
            <a:r>
              <a:rPr lang="en-US" sz="2400">
                <a:solidFill>
                  <a:srgbClr val="800000"/>
                </a:solidFill>
                <a:latin typeface="Courier New" pitchFamily="-65" charset="0"/>
              </a:rPr>
              <a:t>x = *(p+1)</a:t>
            </a:r>
            <a:r>
              <a:rPr lang="en-US" sz="2400">
                <a:solidFill>
                  <a:srgbClr val="808000"/>
                </a:solidFill>
                <a:latin typeface="Courier New" pitchFamily="-65" charset="0"/>
              </a:rPr>
              <a:t> </a:t>
            </a:r>
            <a:r>
              <a:rPr lang="en-US" sz="2400">
                <a:solidFill>
                  <a:schemeClr val="accent2"/>
                </a:solidFill>
                <a:latin typeface="Courier New" pitchFamily="-65" charset="0"/>
              </a:rPr>
              <a:t>;</a:t>
            </a:r>
            <a:r>
              <a:rPr lang="en-US" sz="2400">
                <a:solidFill>
                  <a:schemeClr val="accent2"/>
                </a:solidFill>
                <a:latin typeface="Courier" pitchFamily="-65" charset="0"/>
              </a:rPr>
              <a:t> </a:t>
            </a:r>
          </a:p>
          <a:p>
            <a:pPr>
              <a:lnSpc>
                <a:spcPct val="55000"/>
              </a:lnSpc>
            </a:pPr>
            <a:r>
              <a:rPr lang="en-US" sz="2800">
                <a:solidFill>
                  <a:srgbClr val="008000"/>
                </a:solidFill>
                <a:latin typeface="Courier" pitchFamily="-65" charset="0"/>
                <a:ea typeface="ＭＳ Ｐゴシック" pitchFamily="-65" charset="-128"/>
                <a:cs typeface="ＭＳ Ｐゴシック" pitchFamily="-65" charset="-128"/>
              </a:rPr>
              <a:t>x = *p+1</a:t>
            </a:r>
            <a:r>
              <a:rPr lang="en-US" sz="2800">
                <a:ea typeface="ＭＳ Ｐゴシック" pitchFamily="-65" charset="-128"/>
                <a:cs typeface="ＭＳ Ｐゴシック" pitchFamily="-65" charset="-128"/>
              </a:rPr>
              <a:t> ?</a:t>
            </a:r>
          </a:p>
          <a:p>
            <a:pPr lvl="1">
              <a:lnSpc>
                <a:spcPct val="55000"/>
              </a:lnSpc>
              <a:buFontTx/>
              <a:buNone/>
            </a:pPr>
            <a:r>
              <a:rPr lang="en-US" sz="3000">
                <a:solidFill>
                  <a:schemeClr val="tx2"/>
                </a:solidFill>
                <a:latin typeface="Symbol" pitchFamily="-65" charset="2"/>
              </a:rPr>
              <a:t></a:t>
            </a:r>
            <a:r>
              <a:rPr lang="en-US" sz="2400"/>
              <a:t> </a:t>
            </a:r>
            <a:r>
              <a:rPr lang="en-US" sz="2400">
                <a:solidFill>
                  <a:srgbClr val="008000"/>
                </a:solidFill>
                <a:latin typeface="Courier New" pitchFamily="-65" charset="0"/>
              </a:rPr>
              <a:t>x = (*p) + 1</a:t>
            </a:r>
            <a:r>
              <a:rPr lang="en-US" sz="2400">
                <a:solidFill>
                  <a:srgbClr val="808000"/>
                </a:solidFill>
                <a:latin typeface="Courier New" pitchFamily="-65" charset="0"/>
              </a:rPr>
              <a:t> </a:t>
            </a:r>
            <a:r>
              <a:rPr lang="en-US" sz="2400">
                <a:solidFill>
                  <a:schemeClr val="accent2"/>
                </a:solidFill>
                <a:latin typeface="Courier New" pitchFamily="-65" charset="0"/>
              </a:rPr>
              <a:t>;</a:t>
            </a:r>
          </a:p>
          <a:p>
            <a:pPr>
              <a:lnSpc>
                <a:spcPct val="55000"/>
              </a:lnSpc>
            </a:pPr>
            <a:r>
              <a:rPr lang="en-US" sz="2800">
                <a:solidFill>
                  <a:schemeClr val="accent1"/>
                </a:solidFill>
                <a:latin typeface="Courier" pitchFamily="-65" charset="0"/>
                <a:ea typeface="ＭＳ Ｐゴシック" pitchFamily="-65" charset="-128"/>
                <a:cs typeface="ＭＳ Ｐゴシック" pitchFamily="-65" charset="-128"/>
              </a:rPr>
              <a:t>x = (*p)++</a:t>
            </a:r>
            <a:r>
              <a:rPr lang="en-US" sz="2800">
                <a:ea typeface="ＭＳ Ｐゴシック" pitchFamily="-65" charset="-128"/>
                <a:cs typeface="ＭＳ Ｐゴシック" pitchFamily="-65" charset="-128"/>
              </a:rPr>
              <a:t> ? </a:t>
            </a:r>
          </a:p>
          <a:p>
            <a:pPr lvl="1">
              <a:lnSpc>
                <a:spcPct val="55000"/>
              </a:lnSpc>
              <a:buFont typeface="Symbol" pitchFamily="-65" charset="2"/>
              <a:buNone/>
            </a:pPr>
            <a:r>
              <a:rPr lang="en-US" sz="3000">
                <a:solidFill>
                  <a:schemeClr val="tx2"/>
                </a:solidFill>
                <a:latin typeface="Symbol" pitchFamily="-65" charset="2"/>
              </a:rPr>
              <a:t></a:t>
            </a:r>
            <a:r>
              <a:rPr lang="en-US" sz="2400"/>
              <a:t> </a:t>
            </a:r>
            <a:r>
              <a:rPr lang="en-US" sz="2400">
                <a:solidFill>
                  <a:srgbClr val="808000"/>
                </a:solidFill>
                <a:latin typeface="Courier New" pitchFamily="-65" charset="0"/>
              </a:rPr>
              <a:t>x = *p</a:t>
            </a:r>
            <a:r>
              <a:rPr lang="en-US" sz="2400">
                <a:solidFill>
                  <a:schemeClr val="accent2"/>
                </a:solidFill>
                <a:latin typeface="Courier New" pitchFamily="-65" charset="0"/>
              </a:rPr>
              <a:t> ; </a:t>
            </a:r>
            <a:r>
              <a:rPr lang="en-US" sz="2400">
                <a:solidFill>
                  <a:schemeClr val="accent1"/>
                </a:solidFill>
                <a:latin typeface="Courier New" pitchFamily="-65" charset="0"/>
              </a:rPr>
              <a:t>*p = *p + 1;</a:t>
            </a:r>
            <a:endParaRPr lang="en-US" sz="2400">
              <a:solidFill>
                <a:schemeClr val="accent2"/>
              </a:solidFill>
              <a:latin typeface="Courier New" pitchFamily="-65" charset="0"/>
            </a:endParaRPr>
          </a:p>
          <a:p>
            <a:pPr>
              <a:lnSpc>
                <a:spcPct val="55000"/>
              </a:lnSpc>
            </a:pPr>
            <a:r>
              <a:rPr lang="en-US" sz="2800">
                <a:solidFill>
                  <a:schemeClr val="accent2"/>
                </a:solidFill>
                <a:latin typeface="Courier" pitchFamily="-65" charset="0"/>
                <a:ea typeface="ＭＳ Ｐゴシック" pitchFamily="-65" charset="-128"/>
                <a:cs typeface="ＭＳ Ｐゴシック" pitchFamily="-65" charset="-128"/>
              </a:rPr>
              <a:t>x = *p++</a:t>
            </a:r>
            <a:r>
              <a:rPr lang="en-US" sz="2800">
                <a:ea typeface="ＭＳ Ｐゴシック" pitchFamily="-65" charset="-128"/>
                <a:cs typeface="ＭＳ Ｐゴシック" pitchFamily="-65" charset="-128"/>
              </a:rPr>
              <a:t> ? </a:t>
            </a:r>
            <a:r>
              <a:rPr lang="en-US" sz="2800">
                <a:solidFill>
                  <a:schemeClr val="accent2"/>
                </a:solidFill>
                <a:latin typeface="Courier" pitchFamily="-65" charset="0"/>
                <a:ea typeface="ＭＳ Ｐゴシック" pitchFamily="-65" charset="-128"/>
                <a:cs typeface="ＭＳ Ｐゴシック" pitchFamily="-65" charset="-128"/>
              </a:rPr>
              <a:t>(*p++)</a:t>
            </a:r>
            <a:r>
              <a:rPr lang="en-US" sz="2800">
                <a:ea typeface="ＭＳ Ｐゴシック" pitchFamily="-65" charset="-128"/>
                <a:cs typeface="ＭＳ Ｐゴシック" pitchFamily="-65" charset="-128"/>
              </a:rPr>
              <a:t> ? </a:t>
            </a:r>
            <a:r>
              <a:rPr lang="en-US" sz="2800">
                <a:solidFill>
                  <a:schemeClr val="accent2"/>
                </a:solidFill>
                <a:latin typeface="Courier" pitchFamily="-65" charset="0"/>
                <a:ea typeface="ＭＳ Ｐゴシック" pitchFamily="-65" charset="-128"/>
                <a:cs typeface="ＭＳ Ｐゴシック" pitchFamily="-65" charset="-128"/>
              </a:rPr>
              <a:t>*(p)++</a:t>
            </a:r>
            <a:r>
              <a:rPr lang="en-US" sz="2800">
                <a:ea typeface="ＭＳ Ｐゴシック" pitchFamily="-65" charset="-128"/>
                <a:cs typeface="ＭＳ Ｐゴシック" pitchFamily="-65" charset="-128"/>
              </a:rPr>
              <a:t> ? </a:t>
            </a:r>
            <a:r>
              <a:rPr lang="en-US" sz="2800">
                <a:solidFill>
                  <a:schemeClr val="accent2"/>
                </a:solidFill>
                <a:latin typeface="Courier" pitchFamily="-65" charset="0"/>
                <a:ea typeface="ＭＳ Ｐゴシック" pitchFamily="-65" charset="-128"/>
                <a:cs typeface="ＭＳ Ｐゴシック" pitchFamily="-65" charset="-128"/>
              </a:rPr>
              <a:t>*(p++)</a:t>
            </a:r>
            <a:r>
              <a:rPr lang="en-US" sz="2800">
                <a:ea typeface="ＭＳ Ｐゴシック" pitchFamily="-65" charset="-128"/>
                <a:cs typeface="ＭＳ Ｐゴシック" pitchFamily="-65" charset="-128"/>
              </a:rPr>
              <a:t> ?</a:t>
            </a:r>
          </a:p>
          <a:p>
            <a:pPr lvl="1">
              <a:lnSpc>
                <a:spcPct val="55000"/>
              </a:lnSpc>
              <a:buFontTx/>
              <a:buNone/>
            </a:pPr>
            <a:r>
              <a:rPr lang="en-US" sz="3000">
                <a:solidFill>
                  <a:schemeClr val="tx2"/>
                </a:solidFill>
                <a:latin typeface="Symbol" pitchFamily="-65" charset="2"/>
              </a:rPr>
              <a:t></a:t>
            </a:r>
            <a:r>
              <a:rPr lang="en-US" sz="2400"/>
              <a:t> </a:t>
            </a:r>
            <a:r>
              <a:rPr lang="en-US" sz="2400">
                <a:solidFill>
                  <a:srgbClr val="808000"/>
                </a:solidFill>
                <a:latin typeface="Courier New" pitchFamily="-65" charset="0"/>
              </a:rPr>
              <a:t>x = *p</a:t>
            </a:r>
            <a:r>
              <a:rPr lang="en-US" sz="2400">
                <a:solidFill>
                  <a:schemeClr val="accent2"/>
                </a:solidFill>
                <a:latin typeface="Courier New" pitchFamily="-65" charset="0"/>
              </a:rPr>
              <a:t> ; p =  p + 1;</a:t>
            </a:r>
            <a:endParaRPr lang="en-US" sz="2400">
              <a:solidFill>
                <a:schemeClr val="accent1"/>
              </a:solidFill>
              <a:latin typeface="Courier New" pitchFamily="-65" charset="0"/>
            </a:endParaRPr>
          </a:p>
          <a:p>
            <a:pPr>
              <a:lnSpc>
                <a:spcPct val="55000"/>
              </a:lnSpc>
            </a:pPr>
            <a:r>
              <a:rPr lang="en-US" sz="2800">
                <a:solidFill>
                  <a:srgbClr val="800080"/>
                </a:solidFill>
                <a:latin typeface="Courier" pitchFamily="-65" charset="0"/>
                <a:ea typeface="ＭＳ Ｐゴシック" pitchFamily="-65" charset="-128"/>
                <a:cs typeface="ＭＳ Ｐゴシック" pitchFamily="-65" charset="-128"/>
              </a:rPr>
              <a:t>x = *++p</a:t>
            </a:r>
            <a:r>
              <a:rPr lang="en-US" sz="2800">
                <a:ea typeface="ＭＳ Ｐゴシック" pitchFamily="-65" charset="-128"/>
                <a:cs typeface="ＭＳ Ｐゴシック" pitchFamily="-65" charset="-128"/>
              </a:rPr>
              <a:t> ? </a:t>
            </a:r>
          </a:p>
          <a:p>
            <a:pPr lvl="1">
              <a:lnSpc>
                <a:spcPct val="55000"/>
              </a:lnSpc>
              <a:buFont typeface="Symbol" pitchFamily="-65" charset="2"/>
              <a:buNone/>
            </a:pPr>
            <a:r>
              <a:rPr lang="en-US" sz="3000">
                <a:solidFill>
                  <a:schemeClr val="tx2"/>
                </a:solidFill>
                <a:latin typeface="Symbol" pitchFamily="-65" charset="2"/>
              </a:rPr>
              <a:t></a:t>
            </a:r>
            <a:r>
              <a:rPr lang="en-US" sz="2400">
                <a:solidFill>
                  <a:srgbClr val="800080"/>
                </a:solidFill>
                <a:latin typeface="Courier New" pitchFamily="-65" charset="0"/>
              </a:rPr>
              <a:t> p = p + 1 ;</a:t>
            </a:r>
            <a:r>
              <a:rPr lang="en-US" sz="2400"/>
              <a:t>  </a:t>
            </a:r>
            <a:r>
              <a:rPr lang="en-US" sz="2400">
                <a:solidFill>
                  <a:srgbClr val="808000"/>
                </a:solidFill>
                <a:latin typeface="Courier New" pitchFamily="-65" charset="0"/>
              </a:rPr>
              <a:t>x = *p</a:t>
            </a:r>
            <a:r>
              <a:rPr lang="en-US" sz="2400">
                <a:solidFill>
                  <a:schemeClr val="accent2"/>
                </a:solidFill>
                <a:latin typeface="Courier New" pitchFamily="-65" charset="0"/>
              </a:rPr>
              <a:t> ;</a:t>
            </a:r>
          </a:p>
          <a:p>
            <a:pPr>
              <a:lnSpc>
                <a:spcPct val="85000"/>
              </a:lnSpc>
            </a:pPr>
            <a:r>
              <a:rPr lang="en-US" sz="2800">
                <a:solidFill>
                  <a:schemeClr val="accent2"/>
                </a:solidFill>
                <a:latin typeface="Courier New" pitchFamily="-65" charset="0"/>
                <a:ea typeface="ＭＳ Ｐゴシック" pitchFamily="-65" charset="-128"/>
                <a:cs typeface="ＭＳ Ｐゴシック" pitchFamily="-65" charset="-128"/>
              </a:rPr>
              <a:t> </a:t>
            </a:r>
            <a:r>
              <a:rPr lang="en-US" sz="2800">
                <a:solidFill>
                  <a:schemeClr val="accent2"/>
                </a:solidFill>
                <a:ea typeface="ＭＳ Ｐゴシック" pitchFamily="-65" charset="-128"/>
                <a:cs typeface="ＭＳ Ｐゴシック" pitchFamily="-65" charset="-128"/>
              </a:rPr>
              <a:t>Lesson?</a:t>
            </a:r>
          </a:p>
          <a:p>
            <a:pPr lvl="1"/>
            <a:r>
              <a:rPr lang="en-US" sz="2400">
                <a:solidFill>
                  <a:schemeClr val="accent2"/>
                </a:solidFill>
              </a:rPr>
              <a:t>Using anything but the standard </a:t>
            </a:r>
            <a:r>
              <a:rPr lang="en-US" sz="2400">
                <a:latin typeface="Courier New" pitchFamily="-65" charset="0"/>
              </a:rPr>
              <a:t>*p++</a:t>
            </a:r>
            <a:r>
              <a:rPr lang="en-US" sz="2400">
                <a:solidFill>
                  <a:schemeClr val="accent2"/>
                </a:solidFill>
              </a:rPr>
              <a:t> , </a:t>
            </a:r>
            <a:r>
              <a:rPr lang="en-US" sz="2400">
                <a:latin typeface="Courier New" pitchFamily="-65" charset="0"/>
              </a:rPr>
              <a:t>(*p)++</a:t>
            </a:r>
            <a:r>
              <a:rPr lang="en-US" sz="2400">
                <a:solidFill>
                  <a:schemeClr val="accent2"/>
                </a:solidFill>
              </a:rPr>
              <a:t> causes more problems than it solves!</a:t>
            </a:r>
          </a:p>
        </p:txBody>
      </p:sp>
      <p:sp>
        <p:nvSpPr>
          <p:cNvPr id="69636" name="Rectangle 4"/>
          <p:cNvSpPr>
            <a:spLocks noChangeArrowheads="1"/>
          </p:cNvSpPr>
          <p:nvPr/>
        </p:nvSpPr>
        <p:spPr bwMode="auto">
          <a:xfrm>
            <a:off x="6172200" y="3429000"/>
            <a:ext cx="1752600" cy="685800"/>
          </a:xfrm>
          <a:prstGeom prst="rect">
            <a:avLst/>
          </a:prstGeom>
          <a:noFill/>
          <a:ln w="12700">
            <a:solidFill>
              <a:schemeClr val="tx1"/>
            </a:solidFill>
            <a:miter lim="800000"/>
            <a:headEnd/>
            <a:tailEnd/>
          </a:ln>
        </p:spPr>
        <p:txBody>
          <a:bodyPr wrap="none" anchor="ctr">
            <a:prstTxWarp prst="textNoShape">
              <a:avLst/>
            </a:prstTxWarp>
            <a:spAutoFit/>
          </a:bodyPr>
          <a:lstStyle/>
          <a:p>
            <a:endParaRPr lang="en-US"/>
          </a:p>
        </p:txBody>
      </p:sp>
      <p:sp>
        <p:nvSpPr>
          <p:cNvPr id="69637" name="Rectangle 5"/>
          <p:cNvSpPr>
            <a:spLocks noChangeArrowheads="1"/>
          </p:cNvSpPr>
          <p:nvPr/>
        </p:nvSpPr>
        <p:spPr bwMode="auto">
          <a:xfrm>
            <a:off x="566738" y="2557463"/>
            <a:ext cx="2608262" cy="541337"/>
          </a:xfrm>
          <a:prstGeom prst="rect">
            <a:avLst/>
          </a:prstGeom>
          <a:noFill/>
          <a:ln w="12700">
            <a:solidFill>
              <a:schemeClr val="tx1"/>
            </a:solidFill>
            <a:miter lim="800000"/>
            <a:headEnd/>
            <a:tailEnd/>
          </a:ln>
        </p:spPr>
        <p:txBody>
          <a:bodyPr anchor="ctr">
            <a:prstTxWarp prst="textNoShape">
              <a:avLst/>
            </a:prstTxWarp>
            <a:spAutoFit/>
          </a:bodyP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762000" y="152400"/>
            <a:ext cx="3832225" cy="474663"/>
          </a:xfrm>
        </p:spPr>
        <p:txBody>
          <a:bodyPr/>
          <a:lstStyle/>
          <a:p>
            <a:r>
              <a:rPr lang="en-US">
                <a:ea typeface="ＭＳ Ｐゴシック" pitchFamily="-65" charset="-128"/>
                <a:cs typeface="ＭＳ Ｐゴシック" pitchFamily="-65" charset="-128"/>
              </a:rPr>
              <a:t>Arrays vs. Pointers</a:t>
            </a:r>
          </a:p>
        </p:txBody>
      </p:sp>
      <p:sp>
        <p:nvSpPr>
          <p:cNvPr id="67587" name="Rectangle 3"/>
          <p:cNvSpPr>
            <a:spLocks noGrp="1" noChangeArrowheads="1"/>
          </p:cNvSpPr>
          <p:nvPr>
            <p:ph type="body" idx="1"/>
          </p:nvPr>
        </p:nvSpPr>
        <p:spPr>
          <a:xfrm>
            <a:off x="685800" y="1143000"/>
            <a:ext cx="7848600" cy="2193925"/>
          </a:xfrm>
        </p:spPr>
        <p:txBody>
          <a:bodyPr/>
          <a:lstStyle/>
          <a:p>
            <a:r>
              <a:rPr lang="en-US">
                <a:ea typeface="ＭＳ Ｐゴシック" pitchFamily="-65" charset="-128"/>
                <a:cs typeface="ＭＳ Ｐゴシック" pitchFamily="-65" charset="-128"/>
              </a:rPr>
              <a:t>An array name is a read-only pointer to the 0</a:t>
            </a:r>
            <a:r>
              <a:rPr lang="en-US" baseline="30000">
                <a:ea typeface="ＭＳ Ｐゴシック" pitchFamily="-65" charset="-128"/>
                <a:cs typeface="ＭＳ Ｐゴシック" pitchFamily="-65" charset="-128"/>
              </a:rPr>
              <a:t>th</a:t>
            </a:r>
            <a:r>
              <a:rPr lang="en-US">
                <a:ea typeface="ＭＳ Ｐゴシック" pitchFamily="-65" charset="-128"/>
                <a:cs typeface="ＭＳ Ｐゴシック" pitchFamily="-65" charset="-128"/>
              </a:rPr>
              <a:t> element of the array.</a:t>
            </a:r>
          </a:p>
          <a:p>
            <a:r>
              <a:rPr lang="en-US">
                <a:ea typeface="ＭＳ Ｐゴシック" pitchFamily="-65" charset="-128"/>
                <a:cs typeface="ＭＳ Ｐゴシック" pitchFamily="-65" charset="-128"/>
              </a:rPr>
              <a:t>An array parameter can be declared as an array </a:t>
            </a:r>
            <a:r>
              <a:rPr lang="en-US" u="sng">
                <a:ea typeface="ＭＳ Ｐゴシック" pitchFamily="-65" charset="-128"/>
                <a:cs typeface="ＭＳ Ｐゴシック" pitchFamily="-65" charset="-128"/>
              </a:rPr>
              <a:t>or</a:t>
            </a:r>
            <a:r>
              <a:rPr lang="en-US">
                <a:ea typeface="ＭＳ Ｐゴシック" pitchFamily="-65" charset="-128"/>
                <a:cs typeface="ＭＳ Ｐゴシック" pitchFamily="-65" charset="-128"/>
              </a:rPr>
              <a:t> a pointer; an array argument can be passed as a pointer.</a:t>
            </a:r>
          </a:p>
        </p:txBody>
      </p:sp>
      <p:sp>
        <p:nvSpPr>
          <p:cNvPr id="67588" name="Text Box 4"/>
          <p:cNvSpPr txBox="1">
            <a:spLocks noChangeArrowheads="1"/>
          </p:cNvSpPr>
          <p:nvPr/>
        </p:nvSpPr>
        <p:spPr bwMode="auto">
          <a:xfrm>
            <a:off x="609600" y="3411538"/>
            <a:ext cx="4025900" cy="2392362"/>
          </a:xfrm>
          <a:prstGeom prst="rect">
            <a:avLst/>
          </a:prstGeom>
          <a:noFill/>
          <a:ln w="12700">
            <a:noFill/>
            <a:miter lim="800000"/>
            <a:headEnd/>
            <a:tailEnd/>
          </a:ln>
        </p:spPr>
        <p:txBody>
          <a:bodyPr wrap="none">
            <a:prstTxWarp prst="textNoShape">
              <a:avLst/>
            </a:prstTxWarp>
            <a:spAutoFit/>
          </a:bodyPr>
          <a:lstStyle/>
          <a:p>
            <a:pPr>
              <a:lnSpc>
                <a:spcPct val="90000"/>
              </a:lnSpc>
            </a:pPr>
            <a:r>
              <a:rPr lang="en-US" sz="2400" b="1">
                <a:solidFill>
                  <a:schemeClr val="tx1"/>
                </a:solidFill>
                <a:latin typeface="Courier New" pitchFamily="-65" charset="0"/>
              </a:rPr>
              <a:t>int strlen(char </a:t>
            </a:r>
            <a:r>
              <a:rPr lang="en-US" sz="2400" b="1">
                <a:solidFill>
                  <a:schemeClr val="accent2"/>
                </a:solidFill>
                <a:latin typeface="Courier New" pitchFamily="-65" charset="0"/>
              </a:rPr>
              <a:t>s[]</a:t>
            </a:r>
            <a:r>
              <a:rPr lang="en-US" sz="2400" b="1">
                <a:solidFill>
                  <a:schemeClr val="tx1"/>
                </a:solidFill>
                <a:latin typeface="Courier New" pitchFamily="-65" charset="0"/>
              </a:rPr>
              <a:t>)</a:t>
            </a:r>
          </a:p>
          <a:p>
            <a:pPr>
              <a:lnSpc>
                <a:spcPct val="90000"/>
              </a:lnSpc>
            </a:pPr>
            <a:r>
              <a:rPr lang="en-US" sz="2400" b="1">
                <a:solidFill>
                  <a:schemeClr val="tx1"/>
                </a:solidFill>
                <a:latin typeface="Courier New" pitchFamily="-65" charset="0"/>
              </a:rPr>
              <a:t>{</a:t>
            </a:r>
          </a:p>
          <a:p>
            <a:pPr>
              <a:lnSpc>
                <a:spcPct val="90000"/>
              </a:lnSpc>
            </a:pPr>
            <a:r>
              <a:rPr lang="en-US" sz="2400" b="1">
                <a:solidFill>
                  <a:schemeClr val="tx1"/>
                </a:solidFill>
                <a:latin typeface="Courier New" pitchFamily="-65" charset="0"/>
              </a:rPr>
              <a:t>    int n = 0;</a:t>
            </a:r>
          </a:p>
          <a:p>
            <a:pPr>
              <a:lnSpc>
                <a:spcPct val="90000"/>
              </a:lnSpc>
            </a:pPr>
            <a:r>
              <a:rPr lang="en-US" sz="2400" b="1">
                <a:solidFill>
                  <a:schemeClr val="tx1"/>
                </a:solidFill>
                <a:latin typeface="Courier New" pitchFamily="-65" charset="0"/>
              </a:rPr>
              <a:t>    while (s[n] != 0)</a:t>
            </a:r>
          </a:p>
          <a:p>
            <a:pPr>
              <a:lnSpc>
                <a:spcPct val="90000"/>
              </a:lnSpc>
            </a:pPr>
            <a:r>
              <a:rPr lang="en-US" sz="2400" b="1">
                <a:solidFill>
                  <a:schemeClr val="tx1"/>
                </a:solidFill>
                <a:latin typeface="Courier New" pitchFamily="-65" charset="0"/>
              </a:rPr>
              <a:t>        n++;</a:t>
            </a:r>
          </a:p>
          <a:p>
            <a:pPr>
              <a:lnSpc>
                <a:spcPct val="90000"/>
              </a:lnSpc>
            </a:pPr>
            <a:r>
              <a:rPr lang="en-US" sz="2400" b="1">
                <a:solidFill>
                  <a:schemeClr val="tx1"/>
                </a:solidFill>
                <a:latin typeface="Courier New" pitchFamily="-65" charset="0"/>
              </a:rPr>
              <a:t>    return n;</a:t>
            </a:r>
          </a:p>
          <a:p>
            <a:pPr>
              <a:lnSpc>
                <a:spcPct val="90000"/>
              </a:lnSpc>
            </a:pPr>
            <a:r>
              <a:rPr lang="en-US" sz="2400" b="1">
                <a:solidFill>
                  <a:schemeClr val="tx1"/>
                </a:solidFill>
                <a:latin typeface="Courier New" pitchFamily="-65" charset="0"/>
              </a:rPr>
              <a:t>}</a:t>
            </a:r>
          </a:p>
        </p:txBody>
      </p:sp>
      <p:sp>
        <p:nvSpPr>
          <p:cNvPr id="67589" name="Text Box 5"/>
          <p:cNvSpPr txBox="1">
            <a:spLocks noChangeArrowheads="1"/>
          </p:cNvSpPr>
          <p:nvPr/>
        </p:nvSpPr>
        <p:spPr bwMode="auto">
          <a:xfrm>
            <a:off x="4800600" y="3411538"/>
            <a:ext cx="4025900" cy="2392362"/>
          </a:xfrm>
          <a:prstGeom prst="rect">
            <a:avLst/>
          </a:prstGeom>
          <a:noFill/>
          <a:ln w="12700">
            <a:noFill/>
            <a:miter lim="800000"/>
            <a:headEnd/>
            <a:tailEnd/>
          </a:ln>
        </p:spPr>
        <p:txBody>
          <a:bodyPr wrap="none">
            <a:prstTxWarp prst="textNoShape">
              <a:avLst/>
            </a:prstTxWarp>
            <a:spAutoFit/>
          </a:bodyPr>
          <a:lstStyle/>
          <a:p>
            <a:pPr>
              <a:lnSpc>
                <a:spcPct val="90000"/>
              </a:lnSpc>
            </a:pPr>
            <a:r>
              <a:rPr lang="en-US" sz="2400" b="1">
                <a:solidFill>
                  <a:schemeClr val="tx1"/>
                </a:solidFill>
                <a:latin typeface="Courier New" pitchFamily="-65" charset="0"/>
              </a:rPr>
              <a:t>int strlen(char </a:t>
            </a:r>
            <a:r>
              <a:rPr lang="en-US" sz="2400" b="1">
                <a:latin typeface="Courier New" pitchFamily="-65" charset="0"/>
              </a:rPr>
              <a:t>*s</a:t>
            </a:r>
            <a:r>
              <a:rPr lang="en-US" sz="2400" b="1">
                <a:solidFill>
                  <a:schemeClr val="tx1"/>
                </a:solidFill>
                <a:latin typeface="Courier New" pitchFamily="-65" charset="0"/>
              </a:rPr>
              <a:t>)</a:t>
            </a:r>
          </a:p>
          <a:p>
            <a:pPr>
              <a:lnSpc>
                <a:spcPct val="90000"/>
              </a:lnSpc>
            </a:pPr>
            <a:r>
              <a:rPr lang="en-US" sz="2400" b="1">
                <a:solidFill>
                  <a:schemeClr val="tx1"/>
                </a:solidFill>
                <a:latin typeface="Courier New" pitchFamily="-65" charset="0"/>
              </a:rPr>
              <a:t>{</a:t>
            </a:r>
          </a:p>
          <a:p>
            <a:pPr>
              <a:lnSpc>
                <a:spcPct val="90000"/>
              </a:lnSpc>
            </a:pPr>
            <a:r>
              <a:rPr lang="en-US" sz="2400" b="1">
                <a:solidFill>
                  <a:schemeClr val="tx1"/>
                </a:solidFill>
                <a:latin typeface="Courier New" pitchFamily="-65" charset="0"/>
              </a:rPr>
              <a:t>    int n = 0;</a:t>
            </a:r>
          </a:p>
          <a:p>
            <a:pPr>
              <a:lnSpc>
                <a:spcPct val="90000"/>
              </a:lnSpc>
            </a:pPr>
            <a:r>
              <a:rPr lang="en-US" sz="2400" b="1">
                <a:solidFill>
                  <a:schemeClr val="tx1"/>
                </a:solidFill>
                <a:latin typeface="Courier New" pitchFamily="-65" charset="0"/>
              </a:rPr>
              <a:t>    while (s[n] != 0)</a:t>
            </a:r>
          </a:p>
          <a:p>
            <a:pPr>
              <a:lnSpc>
                <a:spcPct val="90000"/>
              </a:lnSpc>
            </a:pPr>
            <a:r>
              <a:rPr lang="en-US" sz="2400" b="1">
                <a:solidFill>
                  <a:schemeClr val="tx1"/>
                </a:solidFill>
                <a:latin typeface="Courier New" pitchFamily="-65" charset="0"/>
              </a:rPr>
              <a:t>        n++;</a:t>
            </a:r>
          </a:p>
          <a:p>
            <a:pPr>
              <a:lnSpc>
                <a:spcPct val="90000"/>
              </a:lnSpc>
            </a:pPr>
            <a:r>
              <a:rPr lang="en-US" sz="2400" b="1">
                <a:solidFill>
                  <a:schemeClr val="tx1"/>
                </a:solidFill>
                <a:latin typeface="Courier New" pitchFamily="-65" charset="0"/>
              </a:rPr>
              <a:t>    return n;</a:t>
            </a:r>
          </a:p>
          <a:p>
            <a:pPr>
              <a:lnSpc>
                <a:spcPct val="90000"/>
              </a:lnSpc>
            </a:pPr>
            <a:r>
              <a:rPr lang="en-US" sz="2400" b="1">
                <a:solidFill>
                  <a:schemeClr val="tx1"/>
                </a:solidFill>
                <a:latin typeface="Courier New" pitchFamily="-65" charset="0"/>
              </a:rPr>
              <a:t>}</a:t>
            </a:r>
          </a:p>
        </p:txBody>
      </p:sp>
      <p:sp>
        <p:nvSpPr>
          <p:cNvPr id="67590" name="AutoShape 6"/>
          <p:cNvSpPr>
            <a:spLocks noChangeArrowheads="1"/>
          </p:cNvSpPr>
          <p:nvPr/>
        </p:nvSpPr>
        <p:spPr bwMode="auto">
          <a:xfrm>
            <a:off x="2209800" y="5002213"/>
            <a:ext cx="2667000" cy="1531937"/>
          </a:xfrm>
          <a:prstGeom prst="upArrowCallout">
            <a:avLst>
              <a:gd name="adj1" fmla="val 16539"/>
              <a:gd name="adj2" fmla="val 27581"/>
              <a:gd name="adj3" fmla="val 29949"/>
              <a:gd name="adj4" fmla="val 51190"/>
            </a:avLst>
          </a:prstGeom>
          <a:noFill/>
          <a:ln w="12700">
            <a:solidFill>
              <a:schemeClr val="accent2"/>
            </a:solidFill>
            <a:miter lim="800000"/>
            <a:headEnd/>
            <a:tailEnd/>
          </a:ln>
        </p:spPr>
        <p:txBody>
          <a:bodyPr anchor="ctr">
            <a:prstTxWarp prst="textNoShape">
              <a:avLst/>
            </a:prstTxWarp>
            <a:spAutoFit/>
          </a:bodyPr>
          <a:lstStyle/>
          <a:p>
            <a:pPr algn="ctr"/>
            <a:r>
              <a:rPr lang="en-US" sz="2400">
                <a:solidFill>
                  <a:schemeClr val="accent2"/>
                </a:solidFill>
              </a:rPr>
              <a:t>Could be written:</a:t>
            </a:r>
            <a:br>
              <a:rPr lang="en-US" sz="2400">
                <a:solidFill>
                  <a:schemeClr val="accent2"/>
                </a:solidFill>
              </a:rPr>
            </a:br>
            <a:r>
              <a:rPr lang="en-US" sz="2400" b="1">
                <a:solidFill>
                  <a:schemeClr val="accent2"/>
                </a:solidFill>
                <a:latin typeface="Courier New" pitchFamily="-65" charset="0"/>
              </a:rPr>
              <a:t>while (s[n])</a:t>
            </a:r>
            <a:endParaRPr lang="en-US" sz="2400">
              <a:solidFill>
                <a:schemeClr val="accent2"/>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762000" y="152400"/>
            <a:ext cx="6697663" cy="474663"/>
          </a:xfrm>
        </p:spPr>
        <p:txBody>
          <a:bodyPr/>
          <a:lstStyle/>
          <a:p>
            <a:r>
              <a:rPr lang="en-US">
                <a:ea typeface="ＭＳ Ｐゴシック" pitchFamily="-65" charset="-128"/>
                <a:cs typeface="ＭＳ Ｐゴシック" pitchFamily="-65" charset="-128"/>
              </a:rPr>
              <a:t>Segmentation Fault vs Bus Error?</a:t>
            </a:r>
          </a:p>
        </p:txBody>
      </p:sp>
      <p:sp>
        <p:nvSpPr>
          <p:cNvPr id="71683" name="Rectangle 3"/>
          <p:cNvSpPr>
            <a:spLocks noGrp="1" noChangeArrowheads="1"/>
          </p:cNvSpPr>
          <p:nvPr>
            <p:ph type="body" idx="1"/>
          </p:nvPr>
        </p:nvSpPr>
        <p:spPr>
          <a:xfrm>
            <a:off x="685800" y="762000"/>
            <a:ext cx="7848600" cy="5653088"/>
          </a:xfrm>
        </p:spPr>
        <p:txBody>
          <a:bodyPr/>
          <a:lstStyle/>
          <a:p>
            <a:pPr>
              <a:lnSpc>
                <a:spcPct val="65000"/>
              </a:lnSpc>
            </a:pPr>
            <a:r>
              <a:rPr lang="en-US" sz="2400">
                <a:latin typeface="Courier New" pitchFamily="-65" charset="0"/>
                <a:ea typeface="ＭＳ Ｐゴシック" pitchFamily="-65" charset="-128"/>
                <a:cs typeface="ＭＳ Ｐゴシック" pitchFamily="-65" charset="-128"/>
              </a:rPr>
              <a:t>http://www.hyperdictionary.com/</a:t>
            </a:r>
            <a:endParaRPr lang="en-US" sz="2400">
              <a:ea typeface="ＭＳ Ｐゴシック" pitchFamily="-65" charset="-128"/>
              <a:cs typeface="ＭＳ Ｐゴシック" pitchFamily="-65" charset="-128"/>
            </a:endParaRPr>
          </a:p>
          <a:p>
            <a:pPr>
              <a:lnSpc>
                <a:spcPct val="65000"/>
              </a:lnSpc>
            </a:pPr>
            <a:r>
              <a:rPr lang="en-US" sz="2400">
                <a:solidFill>
                  <a:srgbClr val="008000"/>
                </a:solidFill>
                <a:ea typeface="ＭＳ Ｐゴシック" pitchFamily="-65" charset="-128"/>
                <a:cs typeface="ＭＳ Ｐゴシック" pitchFamily="-65" charset="-128"/>
              </a:rPr>
              <a:t>Bus Error</a:t>
            </a:r>
            <a:endParaRPr lang="en-US" sz="2400">
              <a:ea typeface="ＭＳ Ｐゴシック" pitchFamily="-65" charset="-128"/>
              <a:cs typeface="ＭＳ Ｐゴシック" pitchFamily="-65" charset="-128"/>
            </a:endParaRPr>
          </a:p>
          <a:p>
            <a:pPr lvl="1">
              <a:lnSpc>
                <a:spcPct val="75000"/>
              </a:lnSpc>
            </a:pPr>
            <a:r>
              <a:rPr lang="en-US" sz="2400"/>
              <a:t>A fatal failure in the execution of a machine language instruction resulting from the processor detecting an anomalous condition on its bus. Such conditions include </a:t>
            </a:r>
            <a:r>
              <a:rPr lang="en-US" sz="2400">
                <a:solidFill>
                  <a:srgbClr val="800080"/>
                </a:solidFill>
              </a:rPr>
              <a:t>invalid address alignment</a:t>
            </a:r>
            <a:r>
              <a:rPr lang="en-US" sz="2400"/>
              <a:t> (accessing a multi-byte number at an odd address), accessing a physical address that does not correspond to any device, or some other device-specific hardware error. A bus error triggers a processor-level exception which Unix translates into a “SIGBUS” signal which, if not caught, will terminate the current process.</a:t>
            </a:r>
            <a:endParaRPr lang="en-US" sz="1800" b="0"/>
          </a:p>
          <a:p>
            <a:pPr>
              <a:lnSpc>
                <a:spcPct val="65000"/>
              </a:lnSpc>
            </a:pPr>
            <a:r>
              <a:rPr lang="en-US" sz="2400">
                <a:solidFill>
                  <a:schemeClr val="accent2"/>
                </a:solidFill>
                <a:ea typeface="ＭＳ Ｐゴシック" pitchFamily="-65" charset="-128"/>
                <a:cs typeface="ＭＳ Ｐゴシック" pitchFamily="-65" charset="-128"/>
              </a:rPr>
              <a:t>Segmentation Fault</a:t>
            </a:r>
            <a:endParaRPr lang="en-US" sz="2800">
              <a:ea typeface="ＭＳ Ｐゴシック" pitchFamily="-65" charset="-128"/>
              <a:cs typeface="ＭＳ Ｐゴシック" pitchFamily="-65" charset="-128"/>
            </a:endParaRPr>
          </a:p>
          <a:p>
            <a:pPr lvl="1">
              <a:lnSpc>
                <a:spcPct val="75000"/>
              </a:lnSpc>
            </a:pPr>
            <a:r>
              <a:rPr lang="en-US" sz="2400"/>
              <a:t>An error in which a running Unix program attempts to </a:t>
            </a:r>
            <a:r>
              <a:rPr lang="en-US" sz="2400">
                <a:solidFill>
                  <a:srgbClr val="800080"/>
                </a:solidFill>
              </a:rPr>
              <a:t>access memory not allocated</a:t>
            </a:r>
            <a:r>
              <a:rPr lang="en-US" sz="2400"/>
              <a:t> to it and terminates with a segmentation violation error and usually a core dump.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762000" y="152400"/>
            <a:ext cx="3671888" cy="474663"/>
          </a:xfrm>
        </p:spPr>
        <p:txBody>
          <a:bodyPr/>
          <a:lstStyle/>
          <a:p>
            <a:r>
              <a:rPr lang="en-US">
                <a:ea typeface="ＭＳ Ｐゴシック" pitchFamily="-65" charset="-128"/>
                <a:cs typeface="ＭＳ Ｐゴシック" pitchFamily="-65" charset="-128"/>
              </a:rPr>
              <a:t>C Pointer Dangers</a:t>
            </a:r>
          </a:p>
        </p:txBody>
      </p:sp>
      <p:sp>
        <p:nvSpPr>
          <p:cNvPr id="73731" name="Rectangle 3"/>
          <p:cNvSpPr>
            <a:spLocks noGrp="1" noChangeArrowheads="1"/>
          </p:cNvSpPr>
          <p:nvPr>
            <p:ph type="body" idx="1"/>
          </p:nvPr>
        </p:nvSpPr>
        <p:spPr>
          <a:xfrm>
            <a:off x="685800" y="914400"/>
            <a:ext cx="8153400" cy="5743575"/>
          </a:xfrm>
        </p:spPr>
        <p:txBody>
          <a:bodyPr/>
          <a:lstStyle/>
          <a:p>
            <a:r>
              <a:rPr lang="en-US">
                <a:ea typeface="ＭＳ Ｐゴシック" pitchFamily="-65" charset="-128"/>
                <a:cs typeface="ＭＳ Ｐゴシック" pitchFamily="-65" charset="-128"/>
              </a:rPr>
              <a:t>Unlike Java, C lets you </a:t>
            </a:r>
            <a:r>
              <a:rPr lang="en-US">
                <a:solidFill>
                  <a:schemeClr val="accent2"/>
                </a:solidFill>
                <a:ea typeface="ＭＳ Ｐゴシック" pitchFamily="-65" charset="-128"/>
                <a:cs typeface="ＭＳ Ｐゴシック" pitchFamily="-65" charset="-128"/>
              </a:rPr>
              <a:t>cast</a:t>
            </a:r>
            <a:r>
              <a:rPr lang="en-US">
                <a:ea typeface="ＭＳ Ｐゴシック" pitchFamily="-65" charset="-128"/>
                <a:cs typeface="ＭＳ Ｐゴシック" pitchFamily="-65" charset="-128"/>
              </a:rPr>
              <a:t> a value of any type to any other type </a:t>
            </a:r>
            <a:r>
              <a:rPr lang="en-US" u="sng">
                <a:ea typeface="ＭＳ Ｐゴシック" pitchFamily="-65" charset="-128"/>
                <a:cs typeface="ＭＳ Ｐゴシック" pitchFamily="-65" charset="-128"/>
              </a:rPr>
              <a:t>without</a:t>
            </a:r>
            <a:r>
              <a:rPr lang="en-US">
                <a:ea typeface="ＭＳ Ｐゴシック" pitchFamily="-65" charset="-128"/>
                <a:cs typeface="ＭＳ Ｐゴシック" pitchFamily="-65" charset="-128"/>
              </a:rPr>
              <a:t> performing any checking.</a:t>
            </a:r>
          </a:p>
          <a:p>
            <a:pPr>
              <a:buFont typeface="Times" pitchFamily="-65" charset="0"/>
              <a:buNone/>
            </a:pPr>
            <a:r>
              <a:rPr lang="en-US" sz="3600">
                <a:ea typeface="ＭＳ Ｐゴシック" pitchFamily="-65" charset="-128"/>
                <a:cs typeface="ＭＳ Ｐゴシック" pitchFamily="-65" charset="-128"/>
              </a:rPr>
              <a:t>	</a:t>
            </a:r>
            <a:r>
              <a:rPr lang="en-US" sz="2800">
                <a:latin typeface="Courier New" pitchFamily="-65" charset="0"/>
                <a:ea typeface="ＭＳ Ｐゴシック" pitchFamily="-65" charset="-128"/>
                <a:cs typeface="ＭＳ Ｐゴシック" pitchFamily="-65" charset="-128"/>
              </a:rPr>
              <a:t>	int x = 1000;</a:t>
            </a:r>
          </a:p>
          <a:p>
            <a:pPr>
              <a:buFont typeface="Times" pitchFamily="-65" charset="0"/>
              <a:buNone/>
            </a:pPr>
            <a:r>
              <a:rPr lang="en-US" sz="2800">
                <a:latin typeface="Courier New" pitchFamily="-65" charset="0"/>
                <a:ea typeface="ＭＳ Ｐゴシック" pitchFamily="-65" charset="-128"/>
                <a:cs typeface="ＭＳ Ｐゴシック" pitchFamily="-65" charset="-128"/>
              </a:rPr>
              <a:t>		int *p = x;         </a:t>
            </a:r>
            <a:r>
              <a:rPr lang="en-US" sz="2800">
                <a:solidFill>
                  <a:schemeClr val="bg2"/>
                </a:solidFill>
                <a:latin typeface="Courier New" pitchFamily="-65" charset="0"/>
                <a:ea typeface="ＭＳ Ｐゴシック" pitchFamily="-65" charset="-128"/>
                <a:cs typeface="ＭＳ Ｐゴシック" pitchFamily="-65" charset="-128"/>
              </a:rPr>
              <a:t>/* invalid */</a:t>
            </a:r>
            <a:endParaRPr lang="en-US" sz="2800">
              <a:latin typeface="Courier New" pitchFamily="-65" charset="0"/>
              <a:ea typeface="ＭＳ Ｐゴシック" pitchFamily="-65" charset="-128"/>
              <a:cs typeface="ＭＳ Ｐゴシック" pitchFamily="-65" charset="-128"/>
            </a:endParaRPr>
          </a:p>
          <a:p>
            <a:pPr>
              <a:buFont typeface="Times" pitchFamily="-65" charset="0"/>
              <a:buNone/>
            </a:pPr>
            <a:r>
              <a:rPr lang="en-US" sz="2800">
                <a:latin typeface="Courier New" pitchFamily="-65" charset="0"/>
                <a:ea typeface="ＭＳ Ｐゴシック" pitchFamily="-65" charset="-128"/>
                <a:cs typeface="ＭＳ Ｐゴシック" pitchFamily="-65" charset="-128"/>
              </a:rPr>
              <a:t>		int *q = (int *) x; </a:t>
            </a:r>
            <a:r>
              <a:rPr lang="en-US" sz="2800">
                <a:solidFill>
                  <a:schemeClr val="bg2"/>
                </a:solidFill>
                <a:latin typeface="Courier New" pitchFamily="-65" charset="0"/>
                <a:ea typeface="ＭＳ Ｐゴシック" pitchFamily="-65" charset="-128"/>
                <a:cs typeface="ＭＳ Ｐゴシック" pitchFamily="-65" charset="-128"/>
              </a:rPr>
              <a:t>/* valid */</a:t>
            </a:r>
            <a:endParaRPr lang="en-US" sz="2400">
              <a:latin typeface="Courier New" pitchFamily="-65" charset="0"/>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The first pointer declaration is invalid since the types do not match.</a:t>
            </a:r>
          </a:p>
          <a:p>
            <a:r>
              <a:rPr lang="en-US">
                <a:ea typeface="ＭＳ Ｐゴシック" pitchFamily="-65" charset="-128"/>
                <a:cs typeface="ＭＳ Ｐゴシック" pitchFamily="-65" charset="-128"/>
              </a:rPr>
              <a:t>The second declaration is valid C but is almost certainly wrong</a:t>
            </a:r>
          </a:p>
          <a:p>
            <a:pPr lvl="1"/>
            <a:r>
              <a:rPr lang="en-US"/>
              <a:t>Is it ever correct?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762000" y="152400"/>
            <a:ext cx="4192588" cy="474663"/>
          </a:xfrm>
        </p:spPr>
        <p:txBody>
          <a:bodyPr/>
          <a:lstStyle/>
          <a:p>
            <a:r>
              <a:rPr lang="en-US">
                <a:ea typeface="ＭＳ Ｐゴシック" pitchFamily="-65" charset="-128"/>
                <a:cs typeface="ＭＳ Ｐゴシック" pitchFamily="-65" charset="-128"/>
              </a:rPr>
              <a:t>C Strings Headaches</a:t>
            </a:r>
          </a:p>
        </p:txBody>
      </p:sp>
      <p:sp>
        <p:nvSpPr>
          <p:cNvPr id="75779" name="Rectangle 3"/>
          <p:cNvSpPr>
            <a:spLocks noGrp="1" noChangeArrowheads="1"/>
          </p:cNvSpPr>
          <p:nvPr>
            <p:ph type="body" idx="1"/>
          </p:nvPr>
        </p:nvSpPr>
        <p:spPr>
          <a:xfrm>
            <a:off x="685800" y="914400"/>
            <a:ext cx="7848600" cy="5618163"/>
          </a:xfrm>
        </p:spPr>
        <p:txBody>
          <a:bodyPr/>
          <a:lstStyle/>
          <a:p>
            <a:r>
              <a:rPr lang="en-US">
                <a:solidFill>
                  <a:schemeClr val="accent1"/>
                </a:solidFill>
                <a:ea typeface="ＭＳ Ｐゴシック" pitchFamily="-65" charset="-128"/>
                <a:cs typeface="ＭＳ Ｐゴシック" pitchFamily="-65" charset="-128"/>
              </a:rPr>
              <a:t>One common mistake is to forget to allocate an extra byte for the null terminator.</a:t>
            </a:r>
            <a:endParaRPr lang="en-US">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More generally, C requires the programmer to manage memory manually (unlike Java or C++).</a:t>
            </a:r>
          </a:p>
          <a:p>
            <a:pPr lvl="1"/>
            <a:r>
              <a:rPr lang="en-US"/>
              <a:t>When creating a long string by concatenating several smaller strings, the programmer must insure there is enough space to store the full string!</a:t>
            </a:r>
          </a:p>
          <a:p>
            <a:pPr lvl="1"/>
            <a:r>
              <a:rPr lang="en-US"/>
              <a:t>What if you don’t know ahead of time how big your string will be?</a:t>
            </a:r>
          </a:p>
          <a:p>
            <a:pPr lvl="1"/>
            <a:r>
              <a:rPr lang="en-US"/>
              <a:t>Buffer overrun security holes!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762000" y="152400"/>
            <a:ext cx="3400425" cy="474663"/>
          </a:xfrm>
        </p:spPr>
        <p:txBody>
          <a:bodyPr/>
          <a:lstStyle/>
          <a:p>
            <a:r>
              <a:rPr lang="en-US">
                <a:ea typeface="ＭＳ Ｐゴシック" pitchFamily="-65" charset="-128"/>
                <a:cs typeface="ＭＳ Ｐゴシック" pitchFamily="-65" charset="-128"/>
              </a:rPr>
              <a:t>Common C Error</a:t>
            </a:r>
          </a:p>
        </p:txBody>
      </p:sp>
      <p:sp>
        <p:nvSpPr>
          <p:cNvPr id="77827" name="Rectangle 3"/>
          <p:cNvSpPr>
            <a:spLocks noGrp="1" noChangeArrowheads="1"/>
          </p:cNvSpPr>
          <p:nvPr>
            <p:ph type="body" idx="1"/>
          </p:nvPr>
        </p:nvSpPr>
        <p:spPr>
          <a:xfrm>
            <a:off x="685800" y="1143000"/>
            <a:ext cx="7848600" cy="4767263"/>
          </a:xfrm>
        </p:spPr>
        <p:txBody>
          <a:bodyPr/>
          <a:lstStyle/>
          <a:p>
            <a:r>
              <a:rPr lang="en-US">
                <a:ea typeface="ＭＳ Ｐゴシック" pitchFamily="-65" charset="-128"/>
                <a:cs typeface="ＭＳ Ｐゴシック" pitchFamily="-65" charset="-128"/>
              </a:rPr>
              <a:t>There is a difference between assignment and equality</a:t>
            </a:r>
          </a:p>
          <a:p>
            <a:pPr lvl="1">
              <a:buFontTx/>
              <a:buNone/>
            </a:pPr>
            <a:r>
              <a:rPr lang="en-US" sz="3200">
                <a:solidFill>
                  <a:schemeClr val="accent1"/>
                </a:solidFill>
                <a:latin typeface="Courier" pitchFamily="-65" charset="0"/>
              </a:rPr>
              <a:t>a = b</a:t>
            </a:r>
            <a:r>
              <a:rPr lang="en-US"/>
              <a:t>       is assignment</a:t>
            </a:r>
          </a:p>
          <a:p>
            <a:pPr lvl="1">
              <a:buFontTx/>
              <a:buNone/>
            </a:pPr>
            <a:r>
              <a:rPr lang="en-US" sz="3200">
                <a:solidFill>
                  <a:schemeClr val="accent2"/>
                </a:solidFill>
                <a:latin typeface="Courier" pitchFamily="-65" charset="0"/>
              </a:rPr>
              <a:t>a == b</a:t>
            </a:r>
            <a:r>
              <a:rPr lang="en-US"/>
              <a:t>    is an equality test</a:t>
            </a:r>
          </a:p>
          <a:p>
            <a:r>
              <a:rPr lang="en-US">
                <a:ea typeface="ＭＳ Ｐゴシック" pitchFamily="-65" charset="-128"/>
                <a:cs typeface="ＭＳ Ｐゴシック" pitchFamily="-65" charset="-128"/>
              </a:rPr>
              <a:t>This is one of the most common errors for beginning C programmers!</a:t>
            </a:r>
          </a:p>
          <a:p>
            <a:pPr lvl="1"/>
            <a:r>
              <a:rPr lang="en-US"/>
              <a:t>One solution (when comparing with constant) is to put the var on the right! </a:t>
            </a:r>
            <a:br>
              <a:rPr lang="en-US"/>
            </a:br>
            <a:r>
              <a:rPr lang="en-US"/>
              <a:t>If you happen to use </a:t>
            </a:r>
            <a:r>
              <a:rPr lang="en-US">
                <a:latin typeface="Courier New" pitchFamily="-65" charset="0"/>
              </a:rPr>
              <a:t>=</a:t>
            </a:r>
            <a:r>
              <a:rPr lang="en-US"/>
              <a:t>, it won’t compile.</a:t>
            </a:r>
          </a:p>
          <a:p>
            <a:pPr lvl="2">
              <a:buFont typeface="Wingdings" pitchFamily="-65" charset="2"/>
              <a:buNone/>
            </a:pPr>
            <a:r>
              <a:rPr lang="en-US">
                <a:latin typeface="Courier New" pitchFamily="-65" charset="0"/>
                <a:ea typeface="ＭＳ Ｐゴシック" pitchFamily="-65" charset="-128"/>
              </a:rPr>
              <a:t>if (3 == a) {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79463" y="152400"/>
            <a:ext cx="7754937" cy="422275"/>
          </a:xfrm>
        </p:spPr>
        <p:txBody>
          <a:bodyPr/>
          <a:lstStyle/>
          <a:p>
            <a:r>
              <a:rPr lang="en-US" sz="2800">
                <a:solidFill>
                  <a:schemeClr val="tx1"/>
                </a:solidFill>
                <a:ea typeface="ＭＳ Ｐゴシック" pitchFamily="-65" charset="-128"/>
                <a:cs typeface="ＭＳ Ｐゴシック" pitchFamily="-65" charset="-128"/>
              </a:rPr>
              <a:t>Kilo, </a:t>
            </a:r>
            <a:r>
              <a:rPr lang="en-US" sz="2800">
                <a:solidFill>
                  <a:schemeClr val="accent1"/>
                </a:solidFill>
                <a:ea typeface="ＭＳ Ｐゴシック" pitchFamily="-65" charset="-128"/>
                <a:cs typeface="ＭＳ Ｐゴシック" pitchFamily="-65" charset="-128"/>
              </a:rPr>
              <a:t>Mega</a:t>
            </a:r>
            <a:r>
              <a:rPr lang="en-US" sz="2800">
                <a:solidFill>
                  <a:schemeClr val="tx1"/>
                </a:solidFill>
                <a:ea typeface="ＭＳ Ｐゴシック" pitchFamily="-65" charset="-128"/>
                <a:cs typeface="ＭＳ Ｐゴシック" pitchFamily="-65" charset="-128"/>
              </a:rPr>
              <a:t>, </a:t>
            </a:r>
            <a:r>
              <a:rPr lang="en-US" sz="2800">
                <a:ea typeface="ＭＳ Ｐゴシック" pitchFamily="-65" charset="-128"/>
                <a:cs typeface="ＭＳ Ｐゴシック" pitchFamily="-65" charset="-128"/>
              </a:rPr>
              <a:t>Giga</a:t>
            </a:r>
            <a:r>
              <a:rPr lang="en-US" sz="2800">
                <a:solidFill>
                  <a:schemeClr val="tx1"/>
                </a:solidFill>
                <a:ea typeface="ＭＳ Ｐゴシック" pitchFamily="-65" charset="-128"/>
                <a:cs typeface="ＭＳ Ｐゴシック" pitchFamily="-65" charset="-128"/>
              </a:rPr>
              <a:t>, </a:t>
            </a:r>
            <a:r>
              <a:rPr lang="en-US" sz="2800">
                <a:solidFill>
                  <a:schemeClr val="hlink"/>
                </a:solidFill>
                <a:ea typeface="ＭＳ Ｐゴシック" pitchFamily="-65" charset="-128"/>
                <a:cs typeface="ＭＳ Ｐゴシック" pitchFamily="-65" charset="-128"/>
              </a:rPr>
              <a:t>Tera</a:t>
            </a:r>
            <a:r>
              <a:rPr lang="en-US" sz="2800">
                <a:solidFill>
                  <a:schemeClr val="tx1"/>
                </a:solidFill>
                <a:ea typeface="ＭＳ Ｐゴシック" pitchFamily="-65" charset="-128"/>
                <a:cs typeface="ＭＳ Ｐゴシック" pitchFamily="-65" charset="-128"/>
              </a:rPr>
              <a:t>, </a:t>
            </a:r>
            <a:r>
              <a:rPr lang="en-US" sz="2800">
                <a:solidFill>
                  <a:srgbClr val="800080"/>
                </a:solidFill>
                <a:ea typeface="ＭＳ Ｐゴシック" pitchFamily="-65" charset="-128"/>
                <a:cs typeface="ＭＳ Ｐゴシック" pitchFamily="-65" charset="-128"/>
              </a:rPr>
              <a:t>Peta</a:t>
            </a:r>
            <a:r>
              <a:rPr lang="en-US" sz="2800">
                <a:solidFill>
                  <a:schemeClr val="tx1"/>
                </a:solidFill>
                <a:ea typeface="ＭＳ Ｐゴシック" pitchFamily="-65" charset="-128"/>
                <a:cs typeface="ＭＳ Ｐゴシック" pitchFamily="-65" charset="-128"/>
              </a:rPr>
              <a:t>, </a:t>
            </a:r>
            <a:r>
              <a:rPr lang="en-US" sz="2800">
                <a:solidFill>
                  <a:srgbClr val="005400"/>
                </a:solidFill>
                <a:ea typeface="ＭＳ Ｐゴシック" pitchFamily="-65" charset="-128"/>
                <a:cs typeface="ＭＳ Ｐゴシック" pitchFamily="-65" charset="-128"/>
              </a:rPr>
              <a:t>Exa</a:t>
            </a:r>
            <a:r>
              <a:rPr lang="en-US" sz="2800">
                <a:solidFill>
                  <a:schemeClr val="tx1"/>
                </a:solidFill>
                <a:ea typeface="ＭＳ Ｐゴシック" pitchFamily="-65" charset="-128"/>
                <a:cs typeface="ＭＳ Ｐゴシック" pitchFamily="-65" charset="-128"/>
              </a:rPr>
              <a:t>, </a:t>
            </a:r>
            <a:r>
              <a:rPr lang="en-US" sz="2800">
                <a:solidFill>
                  <a:srgbClr val="66FF33"/>
                </a:solidFill>
                <a:ea typeface="ＭＳ Ｐゴシック" pitchFamily="-65" charset="-128"/>
                <a:cs typeface="ＭＳ Ｐゴシック" pitchFamily="-65" charset="-128"/>
              </a:rPr>
              <a:t>Zetta</a:t>
            </a:r>
            <a:r>
              <a:rPr lang="en-US" sz="2800">
                <a:solidFill>
                  <a:schemeClr val="tx1"/>
                </a:solidFill>
                <a:ea typeface="ＭＳ Ｐゴシック" pitchFamily="-65" charset="-128"/>
                <a:cs typeface="ＭＳ Ｐゴシック" pitchFamily="-65" charset="-128"/>
              </a:rPr>
              <a:t>, </a:t>
            </a:r>
            <a:r>
              <a:rPr lang="en-US" sz="2800">
                <a:solidFill>
                  <a:srgbClr val="800000"/>
                </a:solidFill>
                <a:ea typeface="ＭＳ Ｐゴシック" pitchFamily="-65" charset="-128"/>
                <a:cs typeface="ＭＳ Ｐゴシック" pitchFamily="-65" charset="-128"/>
              </a:rPr>
              <a:t>Yotta</a:t>
            </a:r>
          </a:p>
        </p:txBody>
      </p:sp>
      <p:sp>
        <p:nvSpPr>
          <p:cNvPr id="1630211" name="Rectangle 3"/>
          <p:cNvSpPr>
            <a:spLocks noGrp="1" noChangeArrowheads="1"/>
          </p:cNvSpPr>
          <p:nvPr>
            <p:ph type="body" idx="1"/>
          </p:nvPr>
        </p:nvSpPr>
        <p:spPr>
          <a:xfrm>
            <a:off x="100013" y="838200"/>
            <a:ext cx="9043987" cy="5043488"/>
          </a:xfrm>
          <a:noFill/>
        </p:spPr>
        <p:txBody>
          <a:bodyPr/>
          <a:lstStyle/>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Kid meets giant Texas people exercising zen-like yoga. – Rolf O</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Kind men give ten percent extra, zestfully, youthfully. – Hava E</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Kissing Mentors Gives Testy Persistent Extremists Zealous Youthfulness. – Gary M</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Kindness means giving, teaching, permeating excess zeal yourself. – Hava E</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Killing messengers gives terrible people exactly zero, yo</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Kindergarten means giving teachers perfect examples (of) zeal (&amp;) youth</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Kissing mediocre girls/guys teaches people (to) expect zero (from) you</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Kinky Mean Girls Teach Penis-Extending Zen Yoga</a:t>
            </a:r>
          </a:p>
          <a:p>
            <a:pPr marL="609600" indent="-609600">
              <a:lnSpc>
                <a:spcPct val="105000"/>
              </a:lnSpc>
              <a:buFont typeface="Arial" pitchFamily="-65" charset="0"/>
              <a:buAutoNum type="arabicPeriod"/>
            </a:pPr>
            <a:r>
              <a:rPr lang="en-US" sz="1800">
                <a:latin typeface="N Helvetica Narrow" pitchFamily="-65" charset="0"/>
                <a:ea typeface="ＭＳ Ｐゴシック" pitchFamily="-65" charset="-128"/>
                <a:cs typeface="ＭＳ Ｐゴシック" pitchFamily="-65" charset="-128"/>
              </a:rPr>
              <a:t>Kissing Mel Gibson, Tom Petty exclaimed: “Zesty, yo!” – Dan G</a:t>
            </a:r>
          </a:p>
          <a:p>
            <a:pPr marL="609600" indent="-609600">
              <a:lnSpc>
                <a:spcPct val="105000"/>
              </a:lnSpc>
              <a:buFont typeface="Arial" pitchFamily="-65" charset="0"/>
              <a:buAutoNum type="arabicPeriod"/>
            </a:pPr>
            <a:r>
              <a:rPr lang="en-US" sz="1800">
                <a:solidFill>
                  <a:schemeClr val="accent2"/>
                </a:solidFill>
                <a:latin typeface="N Helvetica Narrow" pitchFamily="-65" charset="0"/>
                <a:ea typeface="ＭＳ Ｐゴシック" pitchFamily="-65" charset="-128"/>
                <a:cs typeface="ＭＳ Ｐゴシック" pitchFamily="-65" charset="-128"/>
              </a:rPr>
              <a:t>Kissing me gives ten percent extra zeal &amp; youth!</a:t>
            </a:r>
            <a:r>
              <a:rPr lang="en-US" sz="1800">
                <a:latin typeface="N Helvetica Narrow" pitchFamily="-65" charset="0"/>
                <a:ea typeface="ＭＳ Ｐゴシック" pitchFamily="-65" charset="-128"/>
                <a:cs typeface="ＭＳ Ｐゴシック" pitchFamily="-65" charset="-128"/>
              </a:rPr>
              <a:t> – Dan G (borrowing parts)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30211">
                                            <p:txEl>
                                              <p:pRg st="0" end="0"/>
                                            </p:txEl>
                                          </p:spTgt>
                                        </p:tgtEl>
                                        <p:attrNameLst>
                                          <p:attrName>style.visibility</p:attrName>
                                        </p:attrNameLst>
                                      </p:cBhvr>
                                      <p:to>
                                        <p:strVal val="visible"/>
                                      </p:to>
                                    </p:set>
                                    <p:anim calcmode="lin" valueType="num">
                                      <p:cBhvr additive="base">
                                        <p:cTn id="7" dur="500" fill="hold"/>
                                        <p:tgtEl>
                                          <p:spTgt spid="16302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02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30211">
                                            <p:txEl>
                                              <p:pRg st="1" end="1"/>
                                            </p:txEl>
                                          </p:spTgt>
                                        </p:tgtEl>
                                        <p:attrNameLst>
                                          <p:attrName>style.visibility</p:attrName>
                                        </p:attrNameLst>
                                      </p:cBhvr>
                                      <p:to>
                                        <p:strVal val="visible"/>
                                      </p:to>
                                    </p:set>
                                    <p:anim calcmode="lin" valueType="num">
                                      <p:cBhvr additive="base">
                                        <p:cTn id="13" dur="500" fill="hold"/>
                                        <p:tgtEl>
                                          <p:spTgt spid="16302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02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630211">
                                            <p:txEl>
                                              <p:pRg st="2" end="2"/>
                                            </p:txEl>
                                          </p:spTgt>
                                        </p:tgtEl>
                                        <p:attrNameLst>
                                          <p:attrName>style.visibility</p:attrName>
                                        </p:attrNameLst>
                                      </p:cBhvr>
                                      <p:to>
                                        <p:strVal val="visible"/>
                                      </p:to>
                                    </p:set>
                                    <p:anim calcmode="lin" valueType="num">
                                      <p:cBhvr additive="base">
                                        <p:cTn id="19" dur="500" fill="hold"/>
                                        <p:tgtEl>
                                          <p:spTgt spid="16302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6302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630211">
                                            <p:txEl>
                                              <p:pRg st="3" end="3"/>
                                            </p:txEl>
                                          </p:spTgt>
                                        </p:tgtEl>
                                        <p:attrNameLst>
                                          <p:attrName>style.visibility</p:attrName>
                                        </p:attrNameLst>
                                      </p:cBhvr>
                                      <p:to>
                                        <p:strVal val="visible"/>
                                      </p:to>
                                    </p:set>
                                    <p:anim calcmode="lin" valueType="num">
                                      <p:cBhvr additive="base">
                                        <p:cTn id="25" dur="500" fill="hold"/>
                                        <p:tgtEl>
                                          <p:spTgt spid="16302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6302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630211">
                                            <p:txEl>
                                              <p:pRg st="4" end="4"/>
                                            </p:txEl>
                                          </p:spTgt>
                                        </p:tgtEl>
                                        <p:attrNameLst>
                                          <p:attrName>style.visibility</p:attrName>
                                        </p:attrNameLst>
                                      </p:cBhvr>
                                      <p:to>
                                        <p:strVal val="visible"/>
                                      </p:to>
                                    </p:set>
                                    <p:anim calcmode="lin" valueType="num">
                                      <p:cBhvr additive="base">
                                        <p:cTn id="31" dur="500" fill="hold"/>
                                        <p:tgtEl>
                                          <p:spTgt spid="16302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6302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630211">
                                            <p:txEl>
                                              <p:pRg st="5" end="5"/>
                                            </p:txEl>
                                          </p:spTgt>
                                        </p:tgtEl>
                                        <p:attrNameLst>
                                          <p:attrName>style.visibility</p:attrName>
                                        </p:attrNameLst>
                                      </p:cBhvr>
                                      <p:to>
                                        <p:strVal val="visible"/>
                                      </p:to>
                                    </p:set>
                                    <p:anim calcmode="lin" valueType="num">
                                      <p:cBhvr additive="base">
                                        <p:cTn id="37" dur="500" fill="hold"/>
                                        <p:tgtEl>
                                          <p:spTgt spid="163021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6302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1630211">
                                            <p:txEl>
                                              <p:pRg st="6" end="6"/>
                                            </p:txEl>
                                          </p:spTgt>
                                        </p:tgtEl>
                                        <p:attrNameLst>
                                          <p:attrName>style.visibility</p:attrName>
                                        </p:attrNameLst>
                                      </p:cBhvr>
                                      <p:to>
                                        <p:strVal val="visible"/>
                                      </p:to>
                                    </p:set>
                                    <p:anim calcmode="lin" valueType="num">
                                      <p:cBhvr additive="base">
                                        <p:cTn id="43" dur="500" fill="hold"/>
                                        <p:tgtEl>
                                          <p:spTgt spid="163021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6302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630211">
                                            <p:txEl>
                                              <p:pRg st="7" end="7"/>
                                            </p:txEl>
                                          </p:spTgt>
                                        </p:tgtEl>
                                        <p:attrNameLst>
                                          <p:attrName>style.visibility</p:attrName>
                                        </p:attrNameLst>
                                      </p:cBhvr>
                                      <p:to>
                                        <p:strVal val="visible"/>
                                      </p:to>
                                    </p:set>
                                    <p:anim calcmode="lin" valueType="num">
                                      <p:cBhvr additive="base">
                                        <p:cTn id="49" dur="500" fill="hold"/>
                                        <p:tgtEl>
                                          <p:spTgt spid="163021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63021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630211">
                                            <p:txEl>
                                              <p:pRg st="8" end="8"/>
                                            </p:txEl>
                                          </p:spTgt>
                                        </p:tgtEl>
                                        <p:attrNameLst>
                                          <p:attrName>style.visibility</p:attrName>
                                        </p:attrNameLst>
                                      </p:cBhvr>
                                      <p:to>
                                        <p:strVal val="visible"/>
                                      </p:to>
                                    </p:set>
                                    <p:anim calcmode="lin" valueType="num">
                                      <p:cBhvr additive="base">
                                        <p:cTn id="55" dur="500" fill="hold"/>
                                        <p:tgtEl>
                                          <p:spTgt spid="1630211">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63021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1630211">
                                            <p:txEl>
                                              <p:pRg st="9" end="9"/>
                                            </p:txEl>
                                          </p:spTgt>
                                        </p:tgtEl>
                                        <p:attrNameLst>
                                          <p:attrName>style.visibility</p:attrName>
                                        </p:attrNameLst>
                                      </p:cBhvr>
                                      <p:to>
                                        <p:strVal val="visible"/>
                                      </p:to>
                                    </p:set>
                                    <p:anim calcmode="lin" valueType="num">
                                      <p:cBhvr additive="base">
                                        <p:cTn id="61" dur="500" fill="hold"/>
                                        <p:tgtEl>
                                          <p:spTgt spid="1630211">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630211">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762000" y="152400"/>
            <a:ext cx="4689475" cy="474663"/>
          </a:xfrm>
        </p:spPr>
        <p:txBody>
          <a:bodyPr/>
          <a:lstStyle/>
          <a:p>
            <a:r>
              <a:rPr lang="en-US">
                <a:ea typeface="ＭＳ Ｐゴシック" pitchFamily="-65" charset="-128"/>
                <a:cs typeface="ＭＳ Ｐゴシック" pitchFamily="-65" charset="-128"/>
              </a:rPr>
              <a:t>C structures : Overview</a:t>
            </a:r>
          </a:p>
        </p:txBody>
      </p:sp>
      <p:sp>
        <p:nvSpPr>
          <p:cNvPr id="49155" name="Rectangle 3"/>
          <p:cNvSpPr>
            <a:spLocks noGrp="1" noChangeArrowheads="1"/>
          </p:cNvSpPr>
          <p:nvPr>
            <p:ph type="body" idx="1"/>
          </p:nvPr>
        </p:nvSpPr>
        <p:spPr>
          <a:xfrm>
            <a:off x="685800" y="911225"/>
            <a:ext cx="7848600" cy="1679575"/>
          </a:xfrm>
        </p:spPr>
        <p:txBody>
          <a:bodyPr/>
          <a:lstStyle/>
          <a:p>
            <a:r>
              <a:rPr lang="en-US">
                <a:ea typeface="ＭＳ Ｐゴシック" pitchFamily="-65" charset="-128"/>
                <a:cs typeface="ＭＳ Ｐゴシック" pitchFamily="-65" charset="-128"/>
              </a:rPr>
              <a:t>A </a:t>
            </a:r>
            <a:r>
              <a:rPr lang="en-US">
                <a:solidFill>
                  <a:schemeClr val="accent2"/>
                </a:solidFill>
                <a:latin typeface="Courier New" pitchFamily="-65" charset="0"/>
                <a:ea typeface="ＭＳ Ｐゴシック" pitchFamily="-65" charset="-128"/>
                <a:cs typeface="ＭＳ Ｐゴシック" pitchFamily="-65" charset="-128"/>
              </a:rPr>
              <a:t>struct</a:t>
            </a:r>
            <a:r>
              <a:rPr lang="en-US">
                <a:ea typeface="ＭＳ Ｐゴシック" pitchFamily="-65" charset="-128"/>
                <a:cs typeface="ＭＳ Ｐゴシック" pitchFamily="-65" charset="-128"/>
              </a:rPr>
              <a:t> is a data structure composed from simpler data types.</a:t>
            </a:r>
          </a:p>
          <a:p>
            <a:pPr lvl="1"/>
            <a:r>
              <a:rPr lang="en-US"/>
              <a:t>Like a class in Java/C++ but without methods or inheritance.</a:t>
            </a:r>
          </a:p>
        </p:txBody>
      </p:sp>
      <p:sp>
        <p:nvSpPr>
          <p:cNvPr id="49156" name="Text Box 4"/>
          <p:cNvSpPr txBox="1">
            <a:spLocks noChangeArrowheads="1"/>
          </p:cNvSpPr>
          <p:nvPr/>
        </p:nvSpPr>
        <p:spPr bwMode="auto">
          <a:xfrm>
            <a:off x="609600" y="2733675"/>
            <a:ext cx="8153400" cy="3706813"/>
          </a:xfrm>
          <a:prstGeom prst="rect">
            <a:avLst/>
          </a:prstGeom>
          <a:noFill/>
          <a:ln w="12700">
            <a:noFill/>
            <a:miter lim="800000"/>
            <a:headEnd/>
            <a:tailEnd/>
          </a:ln>
        </p:spPr>
        <p:txBody>
          <a:bodyPr>
            <a:prstTxWarp prst="textNoShape">
              <a:avLst/>
            </a:prstTxWarp>
            <a:spAutoFit/>
          </a:bodyPr>
          <a:lstStyle/>
          <a:p>
            <a:pPr>
              <a:lnSpc>
                <a:spcPct val="70000"/>
              </a:lnSpc>
            </a:pPr>
            <a:r>
              <a:rPr lang="en-US" sz="2400" b="1">
                <a:solidFill>
                  <a:schemeClr val="tx1"/>
                </a:solidFill>
                <a:latin typeface="Courier New" pitchFamily="-65" charset="0"/>
              </a:rPr>
              <a:t>struct point {  </a:t>
            </a:r>
            <a:r>
              <a:rPr lang="en-US" sz="2400" b="1">
                <a:solidFill>
                  <a:schemeClr val="bg2"/>
                </a:solidFill>
                <a:latin typeface="Courier New" pitchFamily="-65" charset="0"/>
              </a:rPr>
              <a:t>/* type definition */</a:t>
            </a:r>
            <a:endParaRPr lang="en-US" sz="2400" b="1">
              <a:solidFill>
                <a:schemeClr val="tx1"/>
              </a:solidFill>
              <a:latin typeface="Courier New" pitchFamily="-65" charset="0"/>
            </a:endParaRPr>
          </a:p>
          <a:p>
            <a:pPr>
              <a:lnSpc>
                <a:spcPct val="70000"/>
              </a:lnSpc>
            </a:pPr>
            <a:r>
              <a:rPr lang="en-US" sz="2400" b="1">
                <a:solidFill>
                  <a:schemeClr val="tx1"/>
                </a:solidFill>
                <a:latin typeface="Courier New" pitchFamily="-65" charset="0"/>
              </a:rPr>
              <a:t>    int x;</a:t>
            </a:r>
          </a:p>
          <a:p>
            <a:pPr>
              <a:lnSpc>
                <a:spcPct val="70000"/>
              </a:lnSpc>
            </a:pPr>
            <a:r>
              <a:rPr lang="en-US" sz="2400" b="1">
                <a:solidFill>
                  <a:schemeClr val="tx1"/>
                </a:solidFill>
                <a:latin typeface="Courier New" pitchFamily="-65" charset="0"/>
              </a:rPr>
              <a:t>    int y;</a:t>
            </a:r>
          </a:p>
          <a:p>
            <a:pPr>
              <a:lnSpc>
                <a:spcPct val="70000"/>
              </a:lnSpc>
            </a:pPr>
            <a:r>
              <a:rPr lang="en-US" sz="2400" b="1">
                <a:solidFill>
                  <a:schemeClr val="tx1"/>
                </a:solidFill>
                <a:latin typeface="Courier New" pitchFamily="-65" charset="0"/>
              </a:rPr>
              <a:t>};</a:t>
            </a:r>
          </a:p>
          <a:p>
            <a:pPr>
              <a:lnSpc>
                <a:spcPct val="70000"/>
              </a:lnSpc>
            </a:pPr>
            <a:endParaRPr lang="en-US" sz="2400" b="1">
              <a:solidFill>
                <a:schemeClr val="tx1"/>
              </a:solidFill>
              <a:latin typeface="Courier New" pitchFamily="-65" charset="0"/>
            </a:endParaRPr>
          </a:p>
          <a:p>
            <a:pPr>
              <a:lnSpc>
                <a:spcPct val="80000"/>
              </a:lnSpc>
            </a:pPr>
            <a:r>
              <a:rPr lang="en-US" sz="2400" b="1">
                <a:solidFill>
                  <a:schemeClr val="tx1"/>
                </a:solidFill>
                <a:latin typeface="Courier New" pitchFamily="-65" charset="0"/>
              </a:rPr>
              <a:t>void PrintPoint(struct point p)</a:t>
            </a:r>
          </a:p>
          <a:p>
            <a:pPr>
              <a:lnSpc>
                <a:spcPct val="80000"/>
              </a:lnSpc>
            </a:pPr>
            <a:r>
              <a:rPr lang="en-US" sz="2400" b="1">
                <a:solidFill>
                  <a:schemeClr val="tx1"/>
                </a:solidFill>
                <a:latin typeface="Courier New" pitchFamily="-65" charset="0"/>
              </a:rPr>
              <a:t>{</a:t>
            </a:r>
          </a:p>
          <a:p>
            <a:pPr>
              <a:lnSpc>
                <a:spcPct val="80000"/>
              </a:lnSpc>
            </a:pPr>
            <a:r>
              <a:rPr lang="en-US" sz="2400" b="1">
                <a:solidFill>
                  <a:schemeClr val="tx1"/>
                </a:solidFill>
                <a:latin typeface="Courier New" pitchFamily="-65" charset="0"/>
              </a:rPr>
              <a:t>    printf(“(%d,%d)”, p.x, p.y);</a:t>
            </a:r>
          </a:p>
          <a:p>
            <a:pPr>
              <a:lnSpc>
                <a:spcPct val="80000"/>
              </a:lnSpc>
            </a:pPr>
            <a:r>
              <a:rPr lang="en-US" sz="2400" b="1">
                <a:solidFill>
                  <a:schemeClr val="tx1"/>
                </a:solidFill>
                <a:latin typeface="Courier New" pitchFamily="-65" charset="0"/>
              </a:rPr>
              <a:t>}</a:t>
            </a:r>
          </a:p>
          <a:p>
            <a:pPr>
              <a:lnSpc>
                <a:spcPct val="80000"/>
              </a:lnSpc>
            </a:pPr>
            <a:endParaRPr lang="en-US" sz="2400" b="1">
              <a:solidFill>
                <a:schemeClr val="tx1"/>
              </a:solidFill>
              <a:latin typeface="Courier New" pitchFamily="-65" charset="0"/>
            </a:endParaRPr>
          </a:p>
          <a:p>
            <a:pPr>
              <a:lnSpc>
                <a:spcPct val="80000"/>
              </a:lnSpc>
            </a:pPr>
            <a:r>
              <a:rPr lang="en-US" sz="2400" b="1">
                <a:solidFill>
                  <a:schemeClr val="tx1"/>
                </a:solidFill>
                <a:latin typeface="Courier New" pitchFamily="-65" charset="0"/>
              </a:rPr>
              <a:t>struct point p1 = {0,10}; </a:t>
            </a:r>
            <a:r>
              <a:rPr lang="en-US" sz="2400" b="1">
                <a:solidFill>
                  <a:schemeClr val="bg2"/>
                </a:solidFill>
                <a:latin typeface="Courier New" pitchFamily="-65" charset="0"/>
              </a:rPr>
              <a:t>/* x=0, y=10 */</a:t>
            </a:r>
            <a:r>
              <a:rPr lang="en-US" sz="2400" b="1">
                <a:solidFill>
                  <a:schemeClr val="tx1"/>
                </a:solidFill>
                <a:latin typeface="Courier New" pitchFamily="-65" charset="0"/>
              </a:rPr>
              <a:t> </a:t>
            </a:r>
          </a:p>
          <a:p>
            <a:pPr>
              <a:lnSpc>
                <a:spcPct val="80000"/>
              </a:lnSpc>
            </a:pPr>
            <a:endParaRPr lang="en-US" sz="2400" b="1">
              <a:solidFill>
                <a:schemeClr val="tx1"/>
              </a:solidFill>
              <a:latin typeface="Courier New" pitchFamily="-65" charset="0"/>
            </a:endParaRPr>
          </a:p>
          <a:p>
            <a:pPr>
              <a:lnSpc>
                <a:spcPct val="80000"/>
              </a:lnSpc>
            </a:pPr>
            <a:r>
              <a:rPr lang="en-US" sz="2400" b="1">
                <a:solidFill>
                  <a:schemeClr val="tx1"/>
                </a:solidFill>
                <a:latin typeface="Courier New" pitchFamily="-65" charset="0"/>
              </a:rPr>
              <a:t>PrintPoint(p1);</a:t>
            </a:r>
          </a:p>
        </p:txBody>
      </p:sp>
      <p:sp>
        <p:nvSpPr>
          <p:cNvPr id="49157" name="Text Box 5"/>
          <p:cNvSpPr txBox="1">
            <a:spLocks noChangeArrowheads="1"/>
          </p:cNvSpPr>
          <p:nvPr/>
        </p:nvSpPr>
        <p:spPr bwMode="auto">
          <a:xfrm>
            <a:off x="904875" y="4291013"/>
            <a:ext cx="7629525" cy="366712"/>
          </a:xfrm>
          <a:prstGeom prst="rect">
            <a:avLst/>
          </a:prstGeom>
          <a:noFill/>
          <a:ln w="12700">
            <a:noFill/>
            <a:miter lim="800000"/>
            <a:headEnd/>
            <a:tailEnd/>
          </a:ln>
        </p:spPr>
        <p:txBody>
          <a:bodyPr wrap="none">
            <a:prstTxWarp prst="textNoShape">
              <a:avLst/>
            </a:prstTxWarp>
            <a:spAutoFit/>
          </a:bodyPr>
          <a:lstStyle/>
          <a:p>
            <a:r>
              <a:rPr lang="en-US" sz="1800" b="1"/>
              <a:t>As always in C, the argument is passed by “value” – a copy is made.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152400"/>
            <a:ext cx="1933575" cy="474663"/>
          </a:xfrm>
        </p:spPr>
        <p:txBody>
          <a:bodyPr/>
          <a:lstStyle/>
          <a:p>
            <a:r>
              <a:rPr lang="en-US">
                <a:ea typeface="ＭＳ Ｐゴシック" pitchFamily="-65" charset="-128"/>
                <a:cs typeface="ＭＳ Ｐゴシック" pitchFamily="-65" charset="-128"/>
              </a:rPr>
              <a:t>C Strings</a:t>
            </a:r>
          </a:p>
        </p:txBody>
      </p:sp>
      <p:sp>
        <p:nvSpPr>
          <p:cNvPr id="39939" name="Rectangle 3"/>
          <p:cNvSpPr>
            <a:spLocks noGrp="1" noChangeArrowheads="1"/>
          </p:cNvSpPr>
          <p:nvPr>
            <p:ph type="body" idx="1"/>
          </p:nvPr>
        </p:nvSpPr>
        <p:spPr>
          <a:xfrm>
            <a:off x="685800" y="1143000"/>
            <a:ext cx="7848600" cy="3044825"/>
          </a:xfrm>
        </p:spPr>
        <p:txBody>
          <a:bodyPr/>
          <a:lstStyle/>
          <a:p>
            <a:r>
              <a:rPr lang="en-US">
                <a:ea typeface="ＭＳ Ｐゴシック" pitchFamily="-65" charset="-128"/>
                <a:cs typeface="ＭＳ Ｐゴシック" pitchFamily="-65" charset="-128"/>
              </a:rPr>
              <a:t>A </a:t>
            </a:r>
            <a:r>
              <a:rPr lang="en-US">
                <a:solidFill>
                  <a:schemeClr val="accent1"/>
                </a:solidFill>
                <a:ea typeface="ＭＳ Ｐゴシック" pitchFamily="-65" charset="-128"/>
                <a:cs typeface="ＭＳ Ｐゴシック" pitchFamily="-65" charset="-128"/>
              </a:rPr>
              <a:t>string</a:t>
            </a:r>
            <a:r>
              <a:rPr lang="en-US">
                <a:ea typeface="ＭＳ Ｐゴシック" pitchFamily="-65" charset="-128"/>
                <a:cs typeface="ＭＳ Ｐゴシック" pitchFamily="-65" charset="-128"/>
              </a:rPr>
              <a:t> in C is just an array of characters.</a:t>
            </a:r>
          </a:p>
          <a:p>
            <a:pPr>
              <a:buFont typeface="Times" pitchFamily="-65" charset="0"/>
              <a:buNone/>
            </a:pPr>
            <a:r>
              <a:rPr lang="en-US">
                <a:ea typeface="ＭＳ Ｐゴシック" pitchFamily="-65" charset="-128"/>
                <a:cs typeface="ＭＳ Ｐゴシック" pitchFamily="-65" charset="-128"/>
              </a:rPr>
              <a:t>		</a:t>
            </a:r>
            <a:r>
              <a:rPr lang="en-US" sz="2800">
                <a:latin typeface="Courier New" pitchFamily="-65" charset="0"/>
                <a:ea typeface="ＭＳ Ｐゴシック" pitchFamily="-65" charset="-128"/>
                <a:cs typeface="ＭＳ Ｐゴシック" pitchFamily="-65" charset="-128"/>
              </a:rPr>
              <a:t>char string[] = "abc";</a:t>
            </a:r>
            <a:endParaRPr lang="en-US">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How do you tell how long a string is?</a:t>
            </a:r>
          </a:p>
          <a:p>
            <a:pPr lvl="1"/>
            <a:r>
              <a:rPr lang="en-US"/>
              <a:t>Last character is followed by a 0 byte (null terminator)</a:t>
            </a:r>
            <a:r>
              <a:rPr lang="en-US" sz="2400">
                <a:latin typeface="Courier New" pitchFamily="-65" charset="0"/>
              </a:rPr>
              <a:t>			</a:t>
            </a:r>
            <a:r>
              <a:rPr lang="en-US"/>
              <a:t>		</a:t>
            </a:r>
          </a:p>
        </p:txBody>
      </p:sp>
      <p:sp>
        <p:nvSpPr>
          <p:cNvPr id="39940" name="Text Box 4"/>
          <p:cNvSpPr txBox="1">
            <a:spLocks noChangeArrowheads="1"/>
          </p:cNvSpPr>
          <p:nvPr/>
        </p:nvSpPr>
        <p:spPr bwMode="auto">
          <a:xfrm>
            <a:off x="1295400" y="4114800"/>
            <a:ext cx="5732463" cy="2654300"/>
          </a:xfrm>
          <a:prstGeom prst="rect">
            <a:avLst/>
          </a:prstGeom>
          <a:noFill/>
          <a:ln w="12700">
            <a:noFill/>
            <a:miter lim="800000"/>
            <a:headEnd/>
            <a:tailEnd/>
          </a:ln>
        </p:spPr>
        <p:txBody>
          <a:bodyPr wrap="none">
            <a:prstTxWarp prst="textNoShape">
              <a:avLst/>
            </a:prstTxWarp>
            <a:spAutoFit/>
          </a:bodyPr>
          <a:lstStyle/>
          <a:p>
            <a:r>
              <a:rPr lang="en-US" sz="2800" b="1">
                <a:solidFill>
                  <a:schemeClr val="tx1"/>
                </a:solidFill>
                <a:latin typeface="Courier New" pitchFamily="-65" charset="0"/>
              </a:rPr>
              <a:t>int strlen(char s[])</a:t>
            </a:r>
          </a:p>
          <a:p>
            <a:r>
              <a:rPr lang="en-US" sz="2800" b="1">
                <a:solidFill>
                  <a:schemeClr val="tx1"/>
                </a:solidFill>
                <a:latin typeface="Courier New" pitchFamily="-65" charset="0"/>
              </a:rPr>
              <a:t>{</a:t>
            </a:r>
          </a:p>
          <a:p>
            <a:r>
              <a:rPr lang="en-US" sz="2800" b="1">
                <a:solidFill>
                  <a:schemeClr val="tx1"/>
                </a:solidFill>
                <a:latin typeface="Courier New" pitchFamily="-65" charset="0"/>
              </a:rPr>
              <a:t>    int n = 0;</a:t>
            </a:r>
          </a:p>
          <a:p>
            <a:r>
              <a:rPr lang="en-US" sz="2800" b="1">
                <a:solidFill>
                  <a:schemeClr val="tx1"/>
                </a:solidFill>
                <a:latin typeface="Courier New" pitchFamily="-65" charset="0"/>
              </a:rPr>
              <a:t>    while (s[n] != 0) n++;</a:t>
            </a:r>
          </a:p>
          <a:p>
            <a:r>
              <a:rPr lang="en-US" sz="2800" b="1">
                <a:solidFill>
                  <a:schemeClr val="tx1"/>
                </a:solidFill>
                <a:latin typeface="Courier New" pitchFamily="-65" charset="0"/>
              </a:rPr>
              <a:t>    return n;</a:t>
            </a:r>
          </a:p>
          <a:p>
            <a:r>
              <a:rPr lang="en-US" sz="2800" b="1">
                <a:solidFill>
                  <a:schemeClr val="tx1"/>
                </a:solidFill>
                <a:latin typeface="Courier New" pitchFamily="-65" charset="0"/>
              </a:rPr>
              <a:t>}</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62000" y="152400"/>
            <a:ext cx="5975350" cy="474663"/>
          </a:xfrm>
        </p:spPr>
        <p:txBody>
          <a:bodyPr/>
          <a:lstStyle/>
          <a:p>
            <a:r>
              <a:rPr lang="en-US">
                <a:ea typeface="ＭＳ Ｐゴシック" pitchFamily="-65" charset="-128"/>
                <a:cs typeface="ＭＳ Ｐゴシック" pitchFamily="-65" charset="-128"/>
              </a:rPr>
              <a:t>C structures: Pointers to them</a:t>
            </a:r>
          </a:p>
        </p:txBody>
      </p:sp>
      <p:sp>
        <p:nvSpPr>
          <p:cNvPr id="51203" name="Rectangle 3"/>
          <p:cNvSpPr>
            <a:spLocks noGrp="1" noChangeArrowheads="1"/>
          </p:cNvSpPr>
          <p:nvPr>
            <p:ph type="body" idx="1"/>
          </p:nvPr>
        </p:nvSpPr>
        <p:spPr>
          <a:xfrm>
            <a:off x="685800" y="1143000"/>
            <a:ext cx="7848600" cy="2876550"/>
          </a:xfrm>
        </p:spPr>
        <p:txBody>
          <a:bodyPr/>
          <a:lstStyle/>
          <a:p>
            <a:r>
              <a:rPr lang="en-US">
                <a:ea typeface="ＭＳ Ｐゴシック" pitchFamily="-65" charset="-128"/>
                <a:cs typeface="ＭＳ Ｐゴシック" pitchFamily="-65" charset="-128"/>
              </a:rPr>
              <a:t>Usually, more efficient to pass a pointer to the struct.</a:t>
            </a:r>
          </a:p>
          <a:p>
            <a:r>
              <a:rPr lang="en-US">
                <a:ea typeface="ＭＳ Ｐゴシック" pitchFamily="-65" charset="-128"/>
                <a:cs typeface="ＭＳ Ｐゴシック" pitchFamily="-65" charset="-128"/>
              </a:rPr>
              <a:t>The C arrow operator (</a:t>
            </a:r>
            <a:r>
              <a:rPr lang="en-US">
                <a:solidFill>
                  <a:schemeClr val="accent2"/>
                </a:solidFill>
                <a:latin typeface="Courier New" pitchFamily="-65" charset="0"/>
                <a:ea typeface="ＭＳ Ｐゴシック" pitchFamily="-65" charset="-128"/>
                <a:cs typeface="ＭＳ Ｐゴシック" pitchFamily="-65" charset="-128"/>
              </a:rPr>
              <a:t>-&gt;</a:t>
            </a:r>
            <a:r>
              <a:rPr lang="en-US">
                <a:ea typeface="ＭＳ Ｐゴシック" pitchFamily="-65" charset="-128"/>
                <a:cs typeface="ＭＳ Ｐゴシック" pitchFamily="-65" charset="-128"/>
              </a:rPr>
              <a:t>) dereferences and extracts a structure field with a single operator.</a:t>
            </a:r>
          </a:p>
          <a:p>
            <a:r>
              <a:rPr lang="en-US">
                <a:ea typeface="ＭＳ Ｐゴシック" pitchFamily="-65" charset="-128"/>
                <a:cs typeface="ＭＳ Ｐゴシック" pitchFamily="-65" charset="-128"/>
              </a:rPr>
              <a:t>The following are equivalent:</a:t>
            </a:r>
          </a:p>
        </p:txBody>
      </p:sp>
      <p:sp>
        <p:nvSpPr>
          <p:cNvPr id="51204" name="Text Box 4"/>
          <p:cNvSpPr txBox="1">
            <a:spLocks noChangeArrowheads="1"/>
          </p:cNvSpPr>
          <p:nvPr/>
        </p:nvSpPr>
        <p:spPr bwMode="auto">
          <a:xfrm>
            <a:off x="1508125" y="4067175"/>
            <a:ext cx="7026275" cy="1800225"/>
          </a:xfrm>
          <a:prstGeom prst="rect">
            <a:avLst/>
          </a:prstGeom>
          <a:noFill/>
          <a:ln w="12700">
            <a:noFill/>
            <a:miter lim="800000"/>
            <a:headEnd/>
            <a:tailEnd/>
          </a:ln>
        </p:spPr>
        <p:txBody>
          <a:bodyPr>
            <a:prstTxWarp prst="textNoShape">
              <a:avLst/>
            </a:prstTxWarp>
            <a:spAutoFit/>
          </a:bodyPr>
          <a:lstStyle/>
          <a:p>
            <a:r>
              <a:rPr lang="en-US" sz="2800" b="1">
                <a:solidFill>
                  <a:schemeClr val="tx1"/>
                </a:solidFill>
                <a:latin typeface="Courier New" pitchFamily="-65" charset="0"/>
              </a:rPr>
              <a:t>struct point *p;</a:t>
            </a:r>
          </a:p>
          <a:p>
            <a:r>
              <a:rPr lang="en-US" sz="2800" b="1">
                <a:solidFill>
                  <a:schemeClr val="tx1"/>
                </a:solidFill>
                <a:latin typeface="Courier New" pitchFamily="-65" charset="0"/>
              </a:rPr>
              <a:t> </a:t>
            </a:r>
            <a:r>
              <a:rPr lang="en-US" sz="2800" b="1">
                <a:solidFill>
                  <a:schemeClr val="bg2"/>
                </a:solidFill>
                <a:latin typeface="Courier New" pitchFamily="-65" charset="0"/>
              </a:rPr>
              <a:t>/* </a:t>
            </a:r>
            <a:r>
              <a:rPr lang="en-US" sz="2800" b="1" i="1">
                <a:solidFill>
                  <a:schemeClr val="bg2"/>
                </a:solidFill>
                <a:latin typeface="Courier New" pitchFamily="-65" charset="0"/>
              </a:rPr>
              <a:t>code to assign to pointer */</a:t>
            </a:r>
            <a:endParaRPr lang="en-US" sz="2800" b="1">
              <a:solidFill>
                <a:schemeClr val="tx1"/>
              </a:solidFill>
              <a:latin typeface="Courier New" pitchFamily="-65" charset="0"/>
            </a:endParaRPr>
          </a:p>
          <a:p>
            <a:r>
              <a:rPr lang="en-US" sz="2800" b="1">
                <a:solidFill>
                  <a:schemeClr val="tx1"/>
                </a:solidFill>
                <a:latin typeface="Courier New" pitchFamily="-65" charset="0"/>
              </a:rPr>
              <a:t>printf(“x is %d\n”, </a:t>
            </a:r>
            <a:r>
              <a:rPr lang="en-US" sz="2800" b="1">
                <a:latin typeface="Courier New" pitchFamily="-65" charset="0"/>
              </a:rPr>
              <a:t>(*p).x</a:t>
            </a:r>
            <a:r>
              <a:rPr lang="en-US" sz="2800" b="1">
                <a:solidFill>
                  <a:schemeClr val="tx1"/>
                </a:solidFill>
                <a:latin typeface="Courier New" pitchFamily="-65" charset="0"/>
              </a:rPr>
              <a:t>);</a:t>
            </a:r>
          </a:p>
          <a:p>
            <a:r>
              <a:rPr lang="en-US" sz="2800" b="1">
                <a:solidFill>
                  <a:schemeClr val="tx1"/>
                </a:solidFill>
                <a:latin typeface="Courier New" pitchFamily="-65" charset="0"/>
              </a:rPr>
              <a:t>printf(“x is %d\n”, </a:t>
            </a:r>
            <a:r>
              <a:rPr lang="en-US" sz="2800" b="1">
                <a:solidFill>
                  <a:schemeClr val="accent2"/>
                </a:solidFill>
                <a:latin typeface="Courier New" pitchFamily="-65" charset="0"/>
              </a:rPr>
              <a:t>p-&gt;x</a:t>
            </a:r>
            <a:r>
              <a:rPr lang="en-US" sz="2800" b="1">
                <a:solidFill>
                  <a:schemeClr val="tx1"/>
                </a:solidFill>
                <a:latin typeface="Courier New" pitchFamily="-65" charset="0"/>
              </a:rPr>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62000" y="152400"/>
            <a:ext cx="4146550" cy="474663"/>
          </a:xfrm>
        </p:spPr>
        <p:txBody>
          <a:bodyPr/>
          <a:lstStyle/>
          <a:p>
            <a:r>
              <a:rPr lang="en-US">
                <a:ea typeface="ＭＳ Ｐゴシック" pitchFamily="-65" charset="-128"/>
                <a:cs typeface="ＭＳ Ｐゴシック" pitchFamily="-65" charset="-128"/>
              </a:rPr>
              <a:t>How big are structs?</a:t>
            </a:r>
          </a:p>
        </p:txBody>
      </p:sp>
      <p:sp>
        <p:nvSpPr>
          <p:cNvPr id="53251" name="Rectangle 3"/>
          <p:cNvSpPr>
            <a:spLocks noGrp="1" noChangeArrowheads="1"/>
          </p:cNvSpPr>
          <p:nvPr>
            <p:ph type="body" idx="1"/>
          </p:nvPr>
        </p:nvSpPr>
        <p:spPr>
          <a:xfrm>
            <a:off x="685800" y="1143000"/>
            <a:ext cx="7848600" cy="4311650"/>
          </a:xfrm>
        </p:spPr>
        <p:txBody>
          <a:bodyPr/>
          <a:lstStyle/>
          <a:p>
            <a:r>
              <a:rPr lang="en-US">
                <a:ea typeface="ＭＳ Ｐゴシック" pitchFamily="-65" charset="-128"/>
                <a:cs typeface="ＭＳ Ｐゴシック" pitchFamily="-65" charset="-128"/>
              </a:rPr>
              <a:t>Recall C operator </a:t>
            </a:r>
            <a:r>
              <a:rPr lang="en-US">
                <a:solidFill>
                  <a:schemeClr val="accent2"/>
                </a:solidFill>
                <a:latin typeface="Courier New" pitchFamily="-65" charset="0"/>
                <a:ea typeface="ＭＳ Ｐゴシック" pitchFamily="-65" charset="-128"/>
                <a:cs typeface="ＭＳ Ｐゴシック" pitchFamily="-65" charset="-128"/>
              </a:rPr>
              <a:t>sizeof()</a:t>
            </a:r>
            <a:r>
              <a:rPr lang="en-US">
                <a:ea typeface="ＭＳ Ｐゴシック" pitchFamily="-65" charset="-128"/>
                <a:cs typeface="ＭＳ Ｐゴシック" pitchFamily="-65" charset="-128"/>
              </a:rPr>
              <a:t> which gives size in bytes (of type or variable)</a:t>
            </a:r>
          </a:p>
          <a:p>
            <a:r>
              <a:rPr lang="en-US">
                <a:ea typeface="ＭＳ Ｐゴシック" pitchFamily="-65" charset="-128"/>
                <a:cs typeface="ＭＳ Ｐゴシック" pitchFamily="-65" charset="-128"/>
              </a:rPr>
              <a:t>How big is </a:t>
            </a:r>
            <a:r>
              <a:rPr lang="en-US">
                <a:latin typeface="Courier New" pitchFamily="-65" charset="0"/>
                <a:ea typeface="ＭＳ Ｐゴシック" pitchFamily="-65" charset="-128"/>
                <a:cs typeface="ＭＳ Ｐゴシック" pitchFamily="-65" charset="-128"/>
              </a:rPr>
              <a:t>sizeof(p)</a:t>
            </a:r>
            <a:r>
              <a:rPr lang="en-US">
                <a:ea typeface="ＭＳ Ｐゴシック" pitchFamily="-65" charset="-128"/>
                <a:cs typeface="ＭＳ Ｐゴシック" pitchFamily="-65" charset="-128"/>
              </a:rPr>
              <a:t>? </a:t>
            </a:r>
          </a:p>
          <a:p>
            <a:pPr>
              <a:buFont typeface="Times" pitchFamily="-65" charset="0"/>
              <a:buNone/>
            </a:pPr>
            <a:r>
              <a:rPr lang="en-US">
                <a:latin typeface="Courier New" pitchFamily="-65" charset="0"/>
                <a:ea typeface="ＭＳ Ｐゴシック" pitchFamily="-65" charset="-128"/>
                <a:cs typeface="ＭＳ Ｐゴシック" pitchFamily="-65" charset="-128"/>
              </a:rPr>
              <a:t> struct p {</a:t>
            </a:r>
            <a:br>
              <a:rPr lang="en-US">
                <a:latin typeface="Courier New" pitchFamily="-65" charset="0"/>
                <a:ea typeface="ＭＳ Ｐゴシック" pitchFamily="-65" charset="-128"/>
                <a:cs typeface="ＭＳ Ｐゴシック" pitchFamily="-65" charset="-128"/>
              </a:rPr>
            </a:br>
            <a:r>
              <a:rPr lang="en-US">
                <a:latin typeface="Courier New" pitchFamily="-65" charset="0"/>
                <a:ea typeface="ＭＳ Ｐゴシック" pitchFamily="-65" charset="-128"/>
                <a:cs typeface="ＭＳ Ｐゴシック" pitchFamily="-65" charset="-128"/>
              </a:rPr>
              <a:t>	char x;</a:t>
            </a:r>
            <a:br>
              <a:rPr lang="en-US">
                <a:latin typeface="Courier New" pitchFamily="-65" charset="0"/>
                <a:ea typeface="ＭＳ Ｐゴシック" pitchFamily="-65" charset="-128"/>
                <a:cs typeface="ＭＳ Ｐゴシック" pitchFamily="-65" charset="-128"/>
              </a:rPr>
            </a:br>
            <a:r>
              <a:rPr lang="en-US">
                <a:latin typeface="Courier New" pitchFamily="-65" charset="0"/>
                <a:ea typeface="ＭＳ Ｐゴシック" pitchFamily="-65" charset="-128"/>
                <a:cs typeface="ＭＳ Ｐゴシック" pitchFamily="-65" charset="-128"/>
              </a:rPr>
              <a:t>	int y;</a:t>
            </a:r>
            <a:br>
              <a:rPr lang="en-US">
                <a:latin typeface="Courier New" pitchFamily="-65" charset="0"/>
                <a:ea typeface="ＭＳ Ｐゴシック" pitchFamily="-65" charset="-128"/>
                <a:cs typeface="ＭＳ Ｐゴシック" pitchFamily="-65" charset="-128"/>
              </a:rPr>
            </a:br>
            <a:r>
              <a:rPr lang="en-US">
                <a:latin typeface="Courier New" pitchFamily="-65" charset="0"/>
                <a:ea typeface="ＭＳ Ｐゴシック" pitchFamily="-65" charset="-128"/>
                <a:cs typeface="ＭＳ Ｐゴシック" pitchFamily="-65" charset="-128"/>
              </a:rPr>
              <a:t>};</a:t>
            </a:r>
            <a:endParaRPr lang="en-US">
              <a:ea typeface="ＭＳ Ｐゴシック" pitchFamily="-65" charset="-128"/>
              <a:cs typeface="ＭＳ Ｐゴシック" pitchFamily="-65" charset="-128"/>
            </a:endParaRPr>
          </a:p>
          <a:p>
            <a:pPr lvl="1"/>
            <a:r>
              <a:rPr lang="en-US"/>
              <a:t>5 bytes? 8 bytes? </a:t>
            </a:r>
          </a:p>
          <a:p>
            <a:pPr lvl="1"/>
            <a:r>
              <a:rPr lang="en-US"/>
              <a:t>Compiler may word align integer </a:t>
            </a:r>
            <a:r>
              <a:rPr lang="en-US">
                <a:latin typeface="Courier New" pitchFamily="-65" charset="0"/>
              </a:rPr>
              <a:t>y</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55299" name="Rectangle 3"/>
          <p:cNvSpPr>
            <a:spLocks noGrp="1" noChangeArrowheads="1"/>
          </p:cNvSpPr>
          <p:nvPr>
            <p:ph type="body" idx="1"/>
          </p:nvPr>
        </p:nvSpPr>
        <p:spPr>
          <a:xfrm>
            <a:off x="685800" y="1143000"/>
            <a:ext cx="7848600" cy="1511300"/>
          </a:xfrm>
        </p:spPr>
        <p:txBody>
          <a:bodyPr/>
          <a:lstStyle/>
          <a:p>
            <a:r>
              <a:rPr lang="en-US">
                <a:ea typeface="ＭＳ Ｐゴシック" pitchFamily="-65" charset="-128"/>
                <a:cs typeface="ＭＳ Ｐゴシック" pitchFamily="-65" charset="-128"/>
              </a:rPr>
              <a:t>Let’s look at an example of using structures, pointers, </a:t>
            </a:r>
            <a:r>
              <a:rPr lang="en-US">
                <a:latin typeface="Courier New" pitchFamily="-65" charset="0"/>
                <a:ea typeface="ＭＳ Ｐゴシック" pitchFamily="-65" charset="-128"/>
                <a:cs typeface="ＭＳ Ｐゴシック" pitchFamily="-65" charset="-128"/>
              </a:rPr>
              <a:t>malloc()</a:t>
            </a:r>
            <a:r>
              <a:rPr lang="en-US">
                <a:ea typeface="ＭＳ Ｐゴシック" pitchFamily="-65" charset="-128"/>
                <a:cs typeface="ＭＳ Ｐゴシック" pitchFamily="-65" charset="-128"/>
              </a:rPr>
              <a:t>, and </a:t>
            </a:r>
            <a:r>
              <a:rPr lang="en-US">
                <a:latin typeface="Courier New" pitchFamily="-65" charset="0"/>
                <a:ea typeface="ＭＳ Ｐゴシック" pitchFamily="-65" charset="-128"/>
                <a:cs typeface="ＭＳ Ｐゴシック" pitchFamily="-65" charset="-128"/>
              </a:rPr>
              <a:t>free()</a:t>
            </a:r>
            <a:r>
              <a:rPr lang="en-US">
                <a:ea typeface="ＭＳ Ｐゴシック" pitchFamily="-65" charset="-128"/>
                <a:cs typeface="ＭＳ Ｐゴシック" pitchFamily="-65" charset="-128"/>
              </a:rPr>
              <a:t> to implement a </a:t>
            </a:r>
            <a:r>
              <a:rPr lang="en-US">
                <a:solidFill>
                  <a:schemeClr val="accent2"/>
                </a:solidFill>
                <a:ea typeface="ＭＳ Ｐゴシック" pitchFamily="-65" charset="-128"/>
                <a:cs typeface="ＭＳ Ｐゴシック" pitchFamily="-65" charset="-128"/>
              </a:rPr>
              <a:t>linked list of strings.</a:t>
            </a:r>
          </a:p>
        </p:txBody>
      </p:sp>
      <p:sp>
        <p:nvSpPr>
          <p:cNvPr id="55300" name="Text Box 4"/>
          <p:cNvSpPr txBox="1">
            <a:spLocks noChangeArrowheads="1"/>
          </p:cNvSpPr>
          <p:nvPr/>
        </p:nvSpPr>
        <p:spPr bwMode="auto">
          <a:xfrm>
            <a:off x="914400" y="2895600"/>
            <a:ext cx="7866063" cy="2654300"/>
          </a:xfrm>
          <a:prstGeom prst="rect">
            <a:avLst/>
          </a:prstGeom>
          <a:noFill/>
          <a:ln w="12700">
            <a:noFill/>
            <a:miter lim="800000"/>
            <a:headEnd/>
            <a:tailEnd/>
          </a:ln>
        </p:spPr>
        <p:txBody>
          <a:bodyPr>
            <a:prstTxWarp prst="textNoShape">
              <a:avLst/>
            </a:prstTxWarp>
            <a:spAutoFit/>
          </a:bodyPr>
          <a:lstStyle/>
          <a:p>
            <a:r>
              <a:rPr lang="en-US" sz="2800" b="1" i="1">
                <a:solidFill>
                  <a:schemeClr val="bg2"/>
                </a:solidFill>
                <a:latin typeface="Courier New" pitchFamily="-65" charset="0"/>
              </a:rPr>
              <a:t>/* node structure for linked list */</a:t>
            </a:r>
            <a:endParaRPr lang="en-US" sz="2800" b="1">
              <a:solidFill>
                <a:schemeClr val="tx1"/>
              </a:solidFill>
              <a:latin typeface="Courier New" pitchFamily="-65" charset="0"/>
            </a:endParaRPr>
          </a:p>
          <a:p>
            <a:r>
              <a:rPr lang="en-US" sz="2800" b="1">
                <a:solidFill>
                  <a:schemeClr val="tx1"/>
                </a:solidFill>
                <a:latin typeface="Courier New" pitchFamily="-65" charset="0"/>
              </a:rPr>
              <a:t>struct Node {</a:t>
            </a:r>
          </a:p>
          <a:p>
            <a:r>
              <a:rPr lang="en-US" sz="2800" b="1">
                <a:solidFill>
                  <a:schemeClr val="tx1"/>
                </a:solidFill>
                <a:latin typeface="Courier New" pitchFamily="-65" charset="0"/>
              </a:rPr>
              <a:t>    char *value;</a:t>
            </a:r>
          </a:p>
          <a:p>
            <a:r>
              <a:rPr lang="en-US" sz="2800" b="1">
                <a:solidFill>
                  <a:schemeClr val="tx1"/>
                </a:solidFill>
                <a:latin typeface="Courier New" pitchFamily="-65" charset="0"/>
              </a:rPr>
              <a:t>    struct Node *next;  </a:t>
            </a:r>
            <a:br>
              <a:rPr lang="en-US" sz="2800" b="1">
                <a:solidFill>
                  <a:schemeClr val="tx1"/>
                </a:solidFill>
                <a:latin typeface="Courier New" pitchFamily="-65" charset="0"/>
              </a:rPr>
            </a:br>
            <a:r>
              <a:rPr lang="en-US" sz="2800" b="1">
                <a:solidFill>
                  <a:schemeClr val="tx1"/>
                </a:solidFill>
                <a:latin typeface="Courier New" pitchFamily="-65" charset="0"/>
              </a:rPr>
              <a:t>};</a:t>
            </a:r>
          </a:p>
          <a:p>
            <a:endParaRPr lang="en-US" sz="2800" b="1" i="1">
              <a:solidFill>
                <a:schemeClr val="tx1"/>
              </a:solidFill>
              <a:latin typeface="Courier New" pitchFamily="-65" charset="0"/>
            </a:endParaRPr>
          </a:p>
        </p:txBody>
      </p:sp>
      <p:sp>
        <p:nvSpPr>
          <p:cNvPr id="1660933" name="AutoShape 5"/>
          <p:cNvSpPr>
            <a:spLocks noChangeArrowheads="1"/>
          </p:cNvSpPr>
          <p:nvPr/>
        </p:nvSpPr>
        <p:spPr bwMode="auto">
          <a:xfrm>
            <a:off x="2286000" y="4800600"/>
            <a:ext cx="3038475" cy="1733550"/>
          </a:xfrm>
          <a:prstGeom prst="upArrow">
            <a:avLst>
              <a:gd name="adj1" fmla="val 60019"/>
              <a:gd name="adj2" fmla="val 54519"/>
            </a:avLst>
          </a:prstGeom>
          <a:solidFill>
            <a:schemeClr val="folHlink"/>
          </a:solidFill>
          <a:ln w="12700">
            <a:solidFill>
              <a:schemeClr val="accent2"/>
            </a:solidFill>
            <a:miter lim="800000"/>
            <a:headEnd/>
            <a:tailEnd/>
          </a:ln>
        </p:spPr>
        <p:txBody>
          <a:bodyPr anchor="ctr">
            <a:prstTxWarp prst="textNoShape">
              <a:avLst/>
            </a:prstTxWarp>
            <a:spAutoFit/>
          </a:bodyPr>
          <a:lstStyle/>
          <a:p>
            <a:pPr algn="ctr"/>
            <a:r>
              <a:rPr lang="en-US" sz="2400" b="1">
                <a:solidFill>
                  <a:schemeClr val="accent2"/>
                </a:solidFill>
                <a:latin typeface="Courier New" pitchFamily="-65" charset="0"/>
              </a:rPr>
              <a:t/>
            </a:r>
            <a:br>
              <a:rPr lang="en-US" sz="2400" b="1">
                <a:solidFill>
                  <a:schemeClr val="accent2"/>
                </a:solidFill>
                <a:latin typeface="Courier New" pitchFamily="-65" charset="0"/>
              </a:rPr>
            </a:br>
            <a:r>
              <a:rPr lang="en-US" sz="2400" b="1">
                <a:solidFill>
                  <a:schemeClr val="accent2"/>
                </a:solidFill>
              </a:rPr>
              <a:t>Recursive</a:t>
            </a:r>
            <a:br>
              <a:rPr lang="en-US" sz="2400" b="1">
                <a:solidFill>
                  <a:schemeClr val="accent2"/>
                </a:solidFill>
              </a:rPr>
            </a:br>
            <a:r>
              <a:rPr lang="en-US" sz="2400" b="1">
                <a:solidFill>
                  <a:schemeClr val="accent2"/>
                </a:solidFill>
              </a:rPr>
              <a:t>definition!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60933"/>
                                        </p:tgtEl>
                                        <p:attrNameLst>
                                          <p:attrName>style.visibility</p:attrName>
                                        </p:attrNameLst>
                                      </p:cBhvr>
                                      <p:to>
                                        <p:strVal val="visible"/>
                                      </p:to>
                                    </p:set>
                                    <p:animEffect transition="in" filter="wipe(down)">
                                      <p:cBhvr>
                                        <p:cTn id="7" dur="500"/>
                                        <p:tgtEl>
                                          <p:spTgt spid="16609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0933" grpId="0" animBg="1"/>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762000" y="152400"/>
            <a:ext cx="5605463" cy="474663"/>
          </a:xfrm>
        </p:spPr>
        <p:txBody>
          <a:bodyPr/>
          <a:lstStyle/>
          <a:p>
            <a:r>
              <a:rPr lang="en-US">
                <a:latin typeface="Courier New" pitchFamily="-65" charset="0"/>
                <a:ea typeface="ＭＳ Ｐゴシック" pitchFamily="-65" charset="-128"/>
                <a:cs typeface="ＭＳ Ｐゴシック" pitchFamily="-65" charset="-128"/>
              </a:rPr>
              <a:t>typedef</a:t>
            </a:r>
            <a:r>
              <a:rPr lang="en-US">
                <a:ea typeface="ＭＳ Ｐゴシック" pitchFamily="-65" charset="-128"/>
                <a:cs typeface="ＭＳ Ｐゴシック" pitchFamily="-65" charset="-128"/>
              </a:rPr>
              <a:t> simplifies the code</a:t>
            </a:r>
          </a:p>
        </p:txBody>
      </p:sp>
      <p:sp>
        <p:nvSpPr>
          <p:cNvPr id="57347" name="Rectangle 3"/>
          <p:cNvSpPr>
            <a:spLocks noGrp="1" noChangeArrowheads="1"/>
          </p:cNvSpPr>
          <p:nvPr>
            <p:ph type="body" idx="1"/>
          </p:nvPr>
        </p:nvSpPr>
        <p:spPr>
          <a:xfrm>
            <a:off x="685800" y="838200"/>
            <a:ext cx="8001000" cy="4829175"/>
          </a:xfrm>
        </p:spPr>
        <p:txBody>
          <a:bodyPr/>
          <a:lstStyle/>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struct Node {</a:t>
            </a: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    char *value;</a:t>
            </a: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    struct Node *next;</a:t>
            </a:r>
            <a:r>
              <a:rPr lang="en-US" sz="2000">
                <a:solidFill>
                  <a:schemeClr val="bg2"/>
                </a:solidFill>
                <a:latin typeface="Courier New" pitchFamily="-65" charset="0"/>
                <a:ea typeface="ＭＳ Ｐゴシック" pitchFamily="-65" charset="-128"/>
                <a:cs typeface="ＭＳ Ｐゴシック" pitchFamily="-65" charset="-128"/>
              </a:rPr>
              <a:t/>
            </a:r>
            <a:br>
              <a:rPr lang="en-US" sz="2000">
                <a:solidFill>
                  <a:schemeClr val="bg2"/>
                </a:solidFill>
                <a:latin typeface="Courier New" pitchFamily="-65" charset="0"/>
                <a:ea typeface="ＭＳ Ｐゴシック" pitchFamily="-65" charset="-128"/>
                <a:cs typeface="ＭＳ Ｐゴシック" pitchFamily="-65" charset="-128"/>
              </a:rPr>
            </a:br>
            <a:r>
              <a:rPr lang="en-US" sz="2000">
                <a:latin typeface="Courier New" pitchFamily="-65" charset="0"/>
                <a:ea typeface="ＭＳ Ｐゴシック" pitchFamily="-65" charset="-128"/>
                <a:cs typeface="ＭＳ Ｐゴシック" pitchFamily="-65" charset="-128"/>
              </a:rPr>
              <a:t>};</a:t>
            </a:r>
          </a:p>
          <a:p>
            <a:pPr>
              <a:lnSpc>
                <a:spcPct val="90000"/>
              </a:lnSpc>
              <a:spcBef>
                <a:spcPct val="0"/>
              </a:spcBef>
              <a:buSzTx/>
              <a:buFontTx/>
              <a:buNone/>
            </a:pPr>
            <a:endParaRPr lang="en-US" sz="2000">
              <a:solidFill>
                <a:schemeClr val="bg2"/>
              </a:solidFill>
              <a:latin typeface="Courier New" pitchFamily="-65" charset="0"/>
              <a:ea typeface="ＭＳ Ｐゴシック" pitchFamily="-65" charset="-128"/>
              <a:cs typeface="ＭＳ Ｐゴシック" pitchFamily="-65" charset="-128"/>
            </a:endParaRPr>
          </a:p>
          <a:p>
            <a:pPr>
              <a:lnSpc>
                <a:spcPct val="90000"/>
              </a:lnSpc>
              <a:spcBef>
                <a:spcPct val="0"/>
              </a:spcBef>
              <a:buSzTx/>
              <a:buFontTx/>
              <a:buNone/>
            </a:pPr>
            <a:r>
              <a:rPr lang="en-US" sz="2000">
                <a:solidFill>
                  <a:schemeClr val="bg2"/>
                </a:solidFill>
                <a:latin typeface="Courier New" pitchFamily="-65" charset="0"/>
                <a:ea typeface="ＭＳ Ｐゴシック" pitchFamily="-65" charset="-128"/>
                <a:cs typeface="ＭＳ Ｐゴシック" pitchFamily="-65" charset="-128"/>
              </a:rPr>
              <a:t>/* "typedef" means define a new type */</a:t>
            </a:r>
            <a:endParaRPr lang="en-US" sz="2000">
              <a:latin typeface="Courier New" pitchFamily="-65" charset="0"/>
              <a:ea typeface="ＭＳ Ｐゴシック" pitchFamily="-65" charset="-128"/>
              <a:cs typeface="ＭＳ Ｐゴシック" pitchFamily="-65" charset="-128"/>
            </a:endParaRP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typedef struct Node NodeStruct; </a:t>
            </a: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			</a:t>
            </a:r>
            <a:r>
              <a:rPr lang="en-US" sz="2000">
                <a:solidFill>
                  <a:schemeClr val="accent1"/>
                </a:solidFill>
                <a:latin typeface="Arial" pitchFamily="-65" charset="0"/>
                <a:ea typeface="ＭＳ Ｐゴシック" pitchFamily="-65" charset="-128"/>
                <a:cs typeface="ＭＳ Ｐゴシック" pitchFamily="-65" charset="-128"/>
              </a:rPr>
              <a:t> … OR …</a:t>
            </a:r>
            <a:endParaRPr lang="en-US" sz="2000">
              <a:latin typeface="Courier New" pitchFamily="-65" charset="0"/>
              <a:ea typeface="ＭＳ Ｐゴシック" pitchFamily="-65" charset="-128"/>
              <a:cs typeface="ＭＳ Ｐゴシック" pitchFamily="-65" charset="-128"/>
            </a:endParaRP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typedef struct Node {</a:t>
            </a: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    char *value;</a:t>
            </a: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    struct Node *next;  </a:t>
            </a:r>
            <a:br>
              <a:rPr lang="en-US" sz="2000">
                <a:latin typeface="Courier New" pitchFamily="-65" charset="0"/>
                <a:ea typeface="ＭＳ Ｐゴシック" pitchFamily="-65" charset="-128"/>
                <a:cs typeface="ＭＳ Ｐゴシック" pitchFamily="-65" charset="-128"/>
              </a:rPr>
            </a:br>
            <a:r>
              <a:rPr lang="en-US" sz="2000">
                <a:latin typeface="Courier New" pitchFamily="-65" charset="0"/>
                <a:ea typeface="ＭＳ Ｐゴシック" pitchFamily="-65" charset="-128"/>
                <a:cs typeface="ＭＳ Ｐゴシック" pitchFamily="-65" charset="-128"/>
              </a:rPr>
              <a:t>} NodeStruct;</a:t>
            </a:r>
          </a:p>
          <a:p>
            <a:pPr>
              <a:lnSpc>
                <a:spcPct val="90000"/>
              </a:lnSpc>
              <a:spcBef>
                <a:spcPct val="0"/>
              </a:spcBef>
              <a:buSzTx/>
              <a:buFontTx/>
              <a:buNone/>
            </a:pPr>
            <a:endParaRPr lang="en-US" sz="2000">
              <a:latin typeface="Courier New" pitchFamily="-65" charset="0"/>
              <a:ea typeface="ＭＳ Ｐゴシック" pitchFamily="-65" charset="-128"/>
              <a:cs typeface="ＭＳ Ｐゴシック" pitchFamily="-65" charset="-128"/>
            </a:endParaRPr>
          </a:p>
          <a:p>
            <a:pPr>
              <a:lnSpc>
                <a:spcPct val="90000"/>
              </a:lnSpc>
              <a:spcBef>
                <a:spcPct val="0"/>
              </a:spcBef>
              <a:buSzTx/>
              <a:buFontTx/>
              <a:buNone/>
            </a:pPr>
            <a:r>
              <a:rPr lang="en-US" sz="2000">
                <a:solidFill>
                  <a:schemeClr val="accent1"/>
                </a:solidFill>
                <a:latin typeface="Arial" pitchFamily="-65" charset="0"/>
                <a:ea typeface="ＭＳ Ｐゴシック" pitchFamily="-65" charset="-128"/>
                <a:cs typeface="ＭＳ Ｐゴシック" pitchFamily="-65" charset="-128"/>
              </a:rPr>
              <a:t>			… THEN</a:t>
            </a:r>
            <a:br>
              <a:rPr lang="en-US" sz="2000">
                <a:solidFill>
                  <a:schemeClr val="accent1"/>
                </a:solidFill>
                <a:latin typeface="Arial" pitchFamily="-65" charset="0"/>
                <a:ea typeface="ＭＳ Ｐゴシック" pitchFamily="-65" charset="-128"/>
                <a:cs typeface="ＭＳ Ｐゴシック" pitchFamily="-65" charset="-128"/>
              </a:rPr>
            </a:br>
            <a:endParaRPr lang="en-US" sz="2800">
              <a:ea typeface="ＭＳ Ｐゴシック" pitchFamily="-65" charset="-128"/>
              <a:cs typeface="ＭＳ Ｐゴシック" pitchFamily="-65" charset="-128"/>
            </a:endParaRP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 typedef NodeStruct *List;</a:t>
            </a:r>
          </a:p>
          <a:p>
            <a:pPr>
              <a:lnSpc>
                <a:spcPct val="90000"/>
              </a:lnSpc>
              <a:spcBef>
                <a:spcPct val="0"/>
              </a:spcBef>
              <a:buSzTx/>
              <a:buFontTx/>
              <a:buNone/>
            </a:pPr>
            <a:r>
              <a:rPr lang="en-US" sz="2000">
                <a:latin typeface="Courier New" pitchFamily="-65" charset="0"/>
                <a:ea typeface="ＭＳ Ｐゴシック" pitchFamily="-65" charset="-128"/>
                <a:cs typeface="ＭＳ Ｐゴシック" pitchFamily="-65" charset="-128"/>
              </a:rPr>
              <a:t> typedef char *String;</a:t>
            </a:r>
            <a:endParaRPr lang="en-US" sz="1800">
              <a:latin typeface="Courier New" pitchFamily="-65" charset="0"/>
              <a:ea typeface="ＭＳ Ｐゴシック" pitchFamily="-65" charset="-128"/>
              <a:cs typeface="ＭＳ Ｐゴシック" pitchFamily="-65" charset="-128"/>
            </a:endParaRPr>
          </a:p>
        </p:txBody>
      </p:sp>
      <p:sp>
        <p:nvSpPr>
          <p:cNvPr id="1662980" name="Rectangle 4"/>
          <p:cNvSpPr>
            <a:spLocks noChangeArrowheads="1"/>
          </p:cNvSpPr>
          <p:nvPr/>
        </p:nvSpPr>
        <p:spPr bwMode="auto">
          <a:xfrm>
            <a:off x="5391150" y="3581400"/>
            <a:ext cx="3752850" cy="2027238"/>
          </a:xfrm>
          <a:prstGeom prst="rect">
            <a:avLst/>
          </a:prstGeom>
          <a:noFill/>
          <a:ln w="12700">
            <a:solidFill>
              <a:srgbClr val="800080"/>
            </a:solidFill>
            <a:miter lim="800000"/>
            <a:headEnd/>
            <a:tailEnd/>
          </a:ln>
        </p:spPr>
        <p:txBody>
          <a:bodyPr>
            <a:prstTxWarp prst="textNoShape">
              <a:avLst/>
            </a:prstTxWarp>
            <a:spAutoFit/>
          </a:bodyPr>
          <a:lstStyle/>
          <a:p>
            <a:pPr>
              <a:lnSpc>
                <a:spcPct val="90000"/>
              </a:lnSpc>
            </a:pPr>
            <a:r>
              <a:rPr lang="en-US" sz="2000" b="1">
                <a:solidFill>
                  <a:schemeClr val="bg2"/>
                </a:solidFill>
                <a:latin typeface="Courier New" pitchFamily="-65" charset="0"/>
              </a:rPr>
              <a:t>/* Note similarity!  */</a:t>
            </a:r>
          </a:p>
          <a:p>
            <a:pPr>
              <a:lnSpc>
                <a:spcPct val="90000"/>
              </a:lnSpc>
            </a:pPr>
            <a:r>
              <a:rPr lang="en-US" sz="2000" b="1">
                <a:solidFill>
                  <a:schemeClr val="bg2"/>
                </a:solidFill>
                <a:latin typeface="Courier New" pitchFamily="-65" charset="0"/>
              </a:rPr>
              <a:t>/* To define 2 nodes */</a:t>
            </a:r>
            <a:endParaRPr lang="en-US" sz="2000" b="1">
              <a:solidFill>
                <a:srgbClr val="800080"/>
              </a:solidFill>
              <a:latin typeface="Courier New" pitchFamily="-65" charset="0"/>
            </a:endParaRPr>
          </a:p>
          <a:p>
            <a:pPr>
              <a:lnSpc>
                <a:spcPct val="90000"/>
              </a:lnSpc>
            </a:pPr>
            <a:endParaRPr lang="en-US" sz="2000" b="1">
              <a:solidFill>
                <a:srgbClr val="800080"/>
              </a:solidFill>
              <a:latin typeface="Courier New" pitchFamily="-65" charset="0"/>
            </a:endParaRPr>
          </a:p>
          <a:p>
            <a:pPr>
              <a:lnSpc>
                <a:spcPct val="90000"/>
              </a:lnSpc>
            </a:pPr>
            <a:r>
              <a:rPr lang="en-US" sz="2000" b="1">
                <a:solidFill>
                  <a:srgbClr val="800080"/>
                </a:solidFill>
                <a:latin typeface="Courier New" pitchFamily="-65" charset="0"/>
              </a:rPr>
              <a:t>struct Node {</a:t>
            </a:r>
          </a:p>
          <a:p>
            <a:pPr>
              <a:lnSpc>
                <a:spcPct val="90000"/>
              </a:lnSpc>
            </a:pPr>
            <a:r>
              <a:rPr lang="en-US" sz="2000" b="1">
                <a:solidFill>
                  <a:srgbClr val="800080"/>
                </a:solidFill>
                <a:latin typeface="Courier New" pitchFamily="-65" charset="0"/>
              </a:rPr>
              <a:t>    char *value;</a:t>
            </a:r>
          </a:p>
          <a:p>
            <a:pPr>
              <a:lnSpc>
                <a:spcPct val="90000"/>
              </a:lnSpc>
            </a:pPr>
            <a:r>
              <a:rPr lang="en-US" sz="2000" b="1">
                <a:solidFill>
                  <a:srgbClr val="800080"/>
                </a:solidFill>
                <a:latin typeface="Courier New" pitchFamily="-65" charset="0"/>
              </a:rPr>
              <a:t>    struct Node *next;  </a:t>
            </a:r>
            <a:br>
              <a:rPr lang="en-US" sz="2000" b="1">
                <a:solidFill>
                  <a:srgbClr val="800080"/>
                </a:solidFill>
                <a:latin typeface="Courier New" pitchFamily="-65" charset="0"/>
              </a:rPr>
            </a:br>
            <a:r>
              <a:rPr lang="en-US" sz="2000" b="1">
                <a:solidFill>
                  <a:srgbClr val="800080"/>
                </a:solidFill>
                <a:latin typeface="Courier New" pitchFamily="-65" charset="0"/>
              </a:rPr>
              <a:t>} node1, node2;</a:t>
            </a:r>
          </a:p>
        </p:txBody>
      </p:sp>
      <p:grpSp>
        <p:nvGrpSpPr>
          <p:cNvPr id="2" name="Group 5"/>
          <p:cNvGrpSpPr>
            <a:grpSpLocks/>
          </p:cNvGrpSpPr>
          <p:nvPr/>
        </p:nvGrpSpPr>
        <p:grpSpPr bwMode="auto">
          <a:xfrm>
            <a:off x="1371600" y="917575"/>
            <a:ext cx="6057900" cy="835025"/>
            <a:chOff x="864" y="578"/>
            <a:chExt cx="3816" cy="526"/>
          </a:xfrm>
        </p:grpSpPr>
        <p:sp>
          <p:nvSpPr>
            <p:cNvPr id="57350" name="Line 6"/>
            <p:cNvSpPr>
              <a:spLocks noChangeShapeType="1"/>
            </p:cNvSpPr>
            <p:nvPr/>
          </p:nvSpPr>
          <p:spPr bwMode="auto">
            <a:xfrm>
              <a:off x="864" y="864"/>
              <a:ext cx="1488" cy="0"/>
            </a:xfrm>
            <a:prstGeom prst="line">
              <a:avLst/>
            </a:prstGeom>
            <a:noFill/>
            <a:ln w="38100">
              <a:solidFill>
                <a:schemeClr val="accent1"/>
              </a:solidFill>
              <a:round/>
              <a:headEnd/>
              <a:tailEnd/>
            </a:ln>
          </p:spPr>
          <p:txBody>
            <a:bodyPr wrap="none" anchor="ctr">
              <a:prstTxWarp prst="textNoShape">
                <a:avLst/>
              </a:prstTxWarp>
              <a:spAutoFit/>
            </a:bodyPr>
            <a:lstStyle/>
            <a:p>
              <a:endParaRPr lang="en-US"/>
            </a:p>
          </p:txBody>
        </p:sp>
        <p:sp>
          <p:nvSpPr>
            <p:cNvPr id="57351" name="AutoShape 7"/>
            <p:cNvSpPr>
              <a:spLocks noChangeArrowheads="1"/>
            </p:cNvSpPr>
            <p:nvPr/>
          </p:nvSpPr>
          <p:spPr bwMode="auto">
            <a:xfrm>
              <a:off x="2844" y="578"/>
              <a:ext cx="1836" cy="526"/>
            </a:xfrm>
            <a:prstGeom prst="leftArrow">
              <a:avLst>
                <a:gd name="adj1" fmla="val 50000"/>
                <a:gd name="adj2" fmla="val 87262"/>
              </a:avLst>
            </a:prstGeom>
            <a:noFill/>
            <a:ln w="12700">
              <a:solidFill>
                <a:schemeClr val="accent1"/>
              </a:solidFill>
              <a:miter lim="800000"/>
              <a:headEnd/>
              <a:tailEnd/>
            </a:ln>
          </p:spPr>
          <p:txBody>
            <a:bodyPr wrap="none" anchor="ctr">
              <a:prstTxWarp prst="textNoShape">
                <a:avLst/>
              </a:prstTxWarp>
              <a:spAutoFit/>
            </a:bodyPr>
            <a:lstStyle/>
            <a:p>
              <a:pPr algn="ctr"/>
              <a:r>
                <a:rPr lang="en-US" sz="2400" b="1">
                  <a:solidFill>
                    <a:schemeClr val="tx1"/>
                  </a:solidFill>
                  <a:latin typeface="Courier New" pitchFamily="-65" charset="0"/>
                </a:rPr>
                <a:t>String value;</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662980"/>
                                        </p:tgtEl>
                                        <p:attrNameLst>
                                          <p:attrName>style.visibility</p:attrName>
                                        </p:attrNameLst>
                                      </p:cBhvr>
                                      <p:to>
                                        <p:strVal val="visible"/>
                                      </p:to>
                                    </p:set>
                                    <p:animEffect transition="in" filter="wipe(right)">
                                      <p:cBhvr>
                                        <p:cTn id="7" dur="500"/>
                                        <p:tgtEl>
                                          <p:spTgt spid="166298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2980" grpId="0"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59395" name="Text Box 3"/>
          <p:cNvSpPr txBox="1">
            <a:spLocks noChangeArrowheads="1"/>
          </p:cNvSpPr>
          <p:nvPr/>
        </p:nvSpPr>
        <p:spPr bwMode="auto">
          <a:xfrm>
            <a:off x="914400" y="1111250"/>
            <a:ext cx="184150" cy="396875"/>
          </a:xfrm>
          <a:prstGeom prst="rect">
            <a:avLst/>
          </a:prstGeom>
          <a:noFill/>
          <a:ln w="12700">
            <a:noFill/>
            <a:miter lim="800000"/>
            <a:headEnd/>
            <a:tailEnd/>
          </a:ln>
        </p:spPr>
        <p:txBody>
          <a:bodyPr wrap="none">
            <a:prstTxWarp prst="textNoShape">
              <a:avLst/>
            </a:prstTxWarp>
            <a:spAutoFit/>
          </a:bodyPr>
          <a:lstStyle/>
          <a:p>
            <a:endParaRPr lang="en-US" sz="2000" b="1">
              <a:solidFill>
                <a:schemeClr val="tx1"/>
              </a:solidFill>
              <a:latin typeface="Courier New" pitchFamily="-65" charset="0"/>
            </a:endParaRPr>
          </a:p>
        </p:txBody>
      </p:sp>
      <p:sp>
        <p:nvSpPr>
          <p:cNvPr id="59396" name="Text Box 4"/>
          <p:cNvSpPr txBox="1">
            <a:spLocks noChangeArrowheads="1"/>
          </p:cNvSpPr>
          <p:nvPr/>
        </p:nvSpPr>
        <p:spPr bwMode="auto">
          <a:xfrm>
            <a:off x="1109663" y="746125"/>
            <a:ext cx="7500937" cy="5578475"/>
          </a:xfrm>
          <a:prstGeom prst="rect">
            <a:avLst/>
          </a:prstGeom>
          <a:noFill/>
          <a:ln w="12700">
            <a:noFill/>
            <a:miter lim="800000"/>
            <a:headEnd/>
            <a:tailEnd/>
          </a:ln>
        </p:spPr>
        <p:txBody>
          <a:bodyPr>
            <a:prstTxWarp prst="textNoShape">
              <a:avLst/>
            </a:prstTxWarp>
            <a:spAutoFit/>
          </a:bodyPr>
          <a:lstStyle/>
          <a:p>
            <a:r>
              <a:rPr lang="en-US" sz="2000" b="1" i="1">
                <a:solidFill>
                  <a:schemeClr val="bg2"/>
                </a:solidFill>
                <a:latin typeface="Courier New" pitchFamily="-65" charset="0"/>
              </a:rPr>
              <a:t>/* Add a string to an existing list */</a:t>
            </a:r>
          </a:p>
          <a:p>
            <a:r>
              <a:rPr lang="en-US" sz="2000" b="1">
                <a:solidFill>
                  <a:schemeClr val="tx1"/>
                </a:solidFill>
                <a:latin typeface="Courier New" pitchFamily="-65" charset="0"/>
              </a:rPr>
              <a:t>List cons(String s, List list)</a:t>
            </a:r>
          </a:p>
          <a:p>
            <a:r>
              <a:rPr lang="en-US" sz="2000" b="1">
                <a:solidFill>
                  <a:schemeClr val="tx1"/>
                </a:solidFill>
                <a:latin typeface="Courier New" pitchFamily="-65" charset="0"/>
              </a:rPr>
              <a:t>{</a:t>
            </a:r>
          </a:p>
          <a:p>
            <a:r>
              <a:rPr lang="en-US" sz="2000" b="1">
                <a:solidFill>
                  <a:schemeClr val="tx1"/>
                </a:solidFill>
                <a:latin typeface="Courier New" pitchFamily="-65" charset="0"/>
              </a:rPr>
              <a:t>  List node = (List) malloc(sizeof(NodeStruct));</a:t>
            </a:r>
          </a:p>
          <a:p>
            <a:endParaRPr lang="en-US" sz="2000" b="1">
              <a:solidFill>
                <a:schemeClr val="tx1"/>
              </a:solidFill>
              <a:latin typeface="Courier New" pitchFamily="-65" charset="0"/>
            </a:endParaRPr>
          </a:p>
          <a:p>
            <a:r>
              <a:rPr lang="en-US" sz="2000" b="1">
                <a:solidFill>
                  <a:schemeClr val="tx1"/>
                </a:solidFill>
                <a:latin typeface="Courier New" pitchFamily="-65" charset="0"/>
              </a:rPr>
              <a:t>  node-&gt;value = (String) malloc (strlen(s) + 1);</a:t>
            </a:r>
          </a:p>
          <a:p>
            <a:r>
              <a:rPr lang="en-US" sz="2000" b="1">
                <a:solidFill>
                  <a:schemeClr val="tx1"/>
                </a:solidFill>
                <a:latin typeface="Courier New" pitchFamily="-65" charset="0"/>
              </a:rPr>
              <a:t>  strcpy(node-&gt;value, s);</a:t>
            </a:r>
          </a:p>
          <a:p>
            <a:r>
              <a:rPr lang="en-US" sz="2000" b="1">
                <a:solidFill>
                  <a:schemeClr val="tx1"/>
                </a:solidFill>
                <a:latin typeface="Courier New" pitchFamily="-65" charset="0"/>
              </a:rPr>
              <a:t>  node-&gt;next = list;</a:t>
            </a:r>
          </a:p>
          <a:p>
            <a:r>
              <a:rPr lang="en-US" sz="2000" b="1">
                <a:solidFill>
                  <a:schemeClr val="tx1"/>
                </a:solidFill>
                <a:latin typeface="Courier New" pitchFamily="-65" charset="0"/>
              </a:rPr>
              <a:t>  return node;</a:t>
            </a:r>
          </a:p>
          <a:p>
            <a:r>
              <a:rPr lang="en-US" sz="2000" b="1">
                <a:solidFill>
                  <a:schemeClr val="tx1"/>
                </a:solidFill>
                <a:latin typeface="Courier New" pitchFamily="-65" charset="0"/>
              </a:rPr>
              <a:t>}</a:t>
            </a:r>
          </a:p>
          <a:p>
            <a:endParaRPr lang="en-US" sz="2000" b="1">
              <a:solidFill>
                <a:schemeClr val="tx1"/>
              </a:solidFill>
              <a:latin typeface="Courier New" pitchFamily="-65" charset="0"/>
            </a:endParaRPr>
          </a:p>
          <a:p>
            <a:r>
              <a:rPr lang="en-US" sz="2000" b="1">
                <a:solidFill>
                  <a:srgbClr val="800080"/>
                </a:solidFill>
                <a:latin typeface="Courier New" pitchFamily="-65" charset="0"/>
              </a:rPr>
              <a:t>{</a:t>
            </a:r>
            <a:endParaRPr lang="en-US" sz="2000" b="1">
              <a:solidFill>
                <a:schemeClr val="bg2"/>
              </a:solidFill>
              <a:latin typeface="Courier New" pitchFamily="-65" charset="0"/>
            </a:endParaRPr>
          </a:p>
          <a:p>
            <a:r>
              <a:rPr lang="en-US" sz="2000" b="1">
                <a:solidFill>
                  <a:schemeClr val="bg2"/>
                </a:solidFill>
                <a:latin typeface="Courier New" pitchFamily="-65" charset="0"/>
              </a:rPr>
              <a:t>   </a:t>
            </a:r>
            <a:r>
              <a:rPr lang="en-US" sz="2000" b="1">
                <a:solidFill>
                  <a:srgbClr val="800080"/>
                </a:solidFill>
                <a:latin typeface="Courier New" pitchFamily="-65" charset="0"/>
              </a:rPr>
              <a:t>String s1 = "abc", s2 = "cde";</a:t>
            </a:r>
          </a:p>
          <a:p>
            <a:r>
              <a:rPr lang="en-US" sz="2000" b="1">
                <a:solidFill>
                  <a:srgbClr val="800080"/>
                </a:solidFill>
                <a:latin typeface="Courier New" pitchFamily="-65" charset="0"/>
              </a:rPr>
              <a:t>   List theList = NULL;</a:t>
            </a:r>
          </a:p>
          <a:p>
            <a:r>
              <a:rPr lang="en-US" sz="2000" b="1">
                <a:solidFill>
                  <a:srgbClr val="800080"/>
                </a:solidFill>
                <a:latin typeface="Courier New" pitchFamily="-65" charset="0"/>
              </a:rPr>
              <a:t>   theList = cons(s2, theList);</a:t>
            </a:r>
          </a:p>
          <a:p>
            <a:r>
              <a:rPr lang="en-US" sz="2000" b="1">
                <a:solidFill>
                  <a:srgbClr val="800080"/>
                </a:solidFill>
                <a:latin typeface="Courier New" pitchFamily="-65" charset="0"/>
              </a:rPr>
              <a:t>   theList = cons(s1, theList);</a:t>
            </a:r>
            <a:endParaRPr lang="en-US" sz="2000" b="1">
              <a:solidFill>
                <a:schemeClr val="tx1"/>
              </a:solidFill>
              <a:latin typeface="Courier New" pitchFamily="-65" charset="0"/>
            </a:endParaRPr>
          </a:p>
          <a:p>
            <a:r>
              <a:rPr lang="en-US" sz="2000" b="1">
                <a:solidFill>
                  <a:schemeClr val="bg2"/>
                </a:solidFill>
                <a:latin typeface="Courier New" pitchFamily="-65" charset="0"/>
              </a:rPr>
              <a:t>/* or, just like (cons s1 (cons s2 nil)) */</a:t>
            </a:r>
          </a:p>
          <a:p>
            <a:r>
              <a:rPr lang="en-US" sz="2000" b="1">
                <a:solidFill>
                  <a:schemeClr val="bg2"/>
                </a:solidFill>
                <a:latin typeface="Courier New" pitchFamily="-65" charset="0"/>
              </a:rPr>
              <a:t>   </a:t>
            </a:r>
            <a:r>
              <a:rPr lang="en-US" sz="2000" b="1">
                <a:solidFill>
                  <a:schemeClr val="accent2"/>
                </a:solidFill>
                <a:latin typeface="Courier New" pitchFamily="-65" charset="0"/>
              </a:rPr>
              <a:t>theList = cons(s1, cons(s2, NULL));</a:t>
            </a:r>
            <a:endParaRPr lang="en-US" sz="2000" b="1">
              <a:solidFill>
                <a:schemeClr val="tx1"/>
              </a:solidFill>
              <a:latin typeface="Courier New" pitchFamily="-65" charset="0"/>
            </a:endParaRPr>
          </a:p>
        </p:txBody>
      </p:sp>
      <p:sp>
        <p:nvSpPr>
          <p:cNvPr id="59397" name="Rectangle 5"/>
          <p:cNvSpPr>
            <a:spLocks noChangeArrowheads="1"/>
          </p:cNvSpPr>
          <p:nvPr/>
        </p:nvSpPr>
        <p:spPr bwMode="auto">
          <a:xfrm>
            <a:off x="1600200" y="4724400"/>
            <a:ext cx="4419600" cy="958850"/>
          </a:xfrm>
          <a:prstGeom prst="rect">
            <a:avLst/>
          </a:prstGeom>
          <a:noFill/>
          <a:ln w="12700">
            <a:solidFill>
              <a:schemeClr val="bg2"/>
            </a:solidFill>
            <a:miter lim="800000"/>
            <a:headEnd/>
            <a:tailEnd/>
          </a:ln>
        </p:spPr>
        <p:txBody>
          <a:bodyPr wrap="none" anchor="ctr">
            <a:prstTxWarp prst="textNoShape">
              <a:avLst/>
            </a:prstTxWarp>
            <a:spAutoFit/>
          </a:bodyPr>
          <a:lstStyle/>
          <a:p>
            <a:endParaRPr lang="en-US"/>
          </a:p>
        </p:txBody>
      </p:sp>
      <p:sp>
        <p:nvSpPr>
          <p:cNvPr id="59398" name="Rectangle 6"/>
          <p:cNvSpPr>
            <a:spLocks noChangeArrowheads="1"/>
          </p:cNvSpPr>
          <p:nvPr/>
        </p:nvSpPr>
        <p:spPr bwMode="auto">
          <a:xfrm>
            <a:off x="1600200" y="5975350"/>
            <a:ext cx="5486400" cy="334963"/>
          </a:xfrm>
          <a:prstGeom prst="rect">
            <a:avLst/>
          </a:prstGeom>
          <a:noFill/>
          <a:ln w="12700">
            <a:solidFill>
              <a:schemeClr val="bg2"/>
            </a:solidFill>
            <a:miter lim="800000"/>
            <a:headEnd/>
            <a:tailEnd/>
          </a:ln>
        </p:spPr>
        <p:txBody>
          <a:bodyPr anchor="ctr">
            <a:prstTxWarp prst="textNoShape">
              <a:avLst/>
            </a:prstTxWarp>
            <a:spAutoFit/>
          </a:bodyPr>
          <a:lstStyle/>
          <a:p>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61443" name="Text Box 3"/>
          <p:cNvSpPr txBox="1">
            <a:spLocks noChangeArrowheads="1"/>
          </p:cNvSpPr>
          <p:nvPr/>
        </p:nvSpPr>
        <p:spPr bwMode="auto">
          <a:xfrm>
            <a:off x="914400" y="1111250"/>
            <a:ext cx="184150" cy="396875"/>
          </a:xfrm>
          <a:prstGeom prst="rect">
            <a:avLst/>
          </a:prstGeom>
          <a:noFill/>
          <a:ln w="12700">
            <a:noFill/>
            <a:miter lim="800000"/>
            <a:headEnd/>
            <a:tailEnd/>
          </a:ln>
        </p:spPr>
        <p:txBody>
          <a:bodyPr wrap="none">
            <a:prstTxWarp prst="textNoShape">
              <a:avLst/>
            </a:prstTxWarp>
            <a:spAutoFit/>
          </a:bodyPr>
          <a:lstStyle/>
          <a:p>
            <a:endParaRPr lang="en-US" sz="2000" b="1">
              <a:solidFill>
                <a:schemeClr val="tx1"/>
              </a:solidFill>
              <a:latin typeface="Courier New" pitchFamily="-65" charset="0"/>
            </a:endParaRPr>
          </a:p>
        </p:txBody>
      </p:sp>
      <p:sp>
        <p:nvSpPr>
          <p:cNvPr id="61444" name="Text Box 4"/>
          <p:cNvSpPr txBox="1">
            <a:spLocks noChangeArrowheads="1"/>
          </p:cNvSpPr>
          <p:nvPr/>
        </p:nvSpPr>
        <p:spPr bwMode="auto">
          <a:xfrm>
            <a:off x="914400" y="762000"/>
            <a:ext cx="7500938" cy="3140075"/>
          </a:xfrm>
          <a:prstGeom prst="rect">
            <a:avLst/>
          </a:prstGeom>
          <a:noFill/>
          <a:ln w="12700">
            <a:noFill/>
            <a:miter lim="800000"/>
            <a:headEnd/>
            <a:tailEnd/>
          </a:ln>
        </p:spPr>
        <p:txBody>
          <a:bodyPr wrap="none">
            <a:prstTxWarp prst="textNoShape">
              <a:avLst/>
            </a:prstTxWarp>
            <a:spAutoFit/>
          </a:bodyPr>
          <a:lstStyle/>
          <a:p>
            <a:r>
              <a:rPr lang="en-US" sz="2000" b="1" i="1">
                <a:solidFill>
                  <a:schemeClr val="bg2"/>
                </a:solidFill>
                <a:latin typeface="Courier New" pitchFamily="-65" charset="0"/>
              </a:rPr>
              <a:t>/* Add a string to an existing list, 2nd call */</a:t>
            </a:r>
          </a:p>
          <a:p>
            <a:r>
              <a:rPr lang="en-US" sz="2000" b="1">
                <a:solidFill>
                  <a:schemeClr val="tx1"/>
                </a:solidFill>
                <a:latin typeface="Courier New" pitchFamily="-65" charset="0"/>
              </a:rPr>
              <a:t>List cons(String s, List list)</a:t>
            </a:r>
          </a:p>
          <a:p>
            <a:r>
              <a:rPr lang="en-US" sz="2000" b="1">
                <a:solidFill>
                  <a:schemeClr val="tx1"/>
                </a:solidFill>
                <a:latin typeface="Courier New" pitchFamily="-65" charset="0"/>
              </a:rPr>
              <a:t>{</a:t>
            </a:r>
          </a:p>
          <a:p>
            <a:r>
              <a:rPr lang="en-US" sz="2000" b="1">
                <a:solidFill>
                  <a:schemeClr val="tx1"/>
                </a:solidFill>
                <a:latin typeface="Courier New" pitchFamily="-65" charset="0"/>
              </a:rPr>
              <a:t>  </a:t>
            </a:r>
            <a:r>
              <a:rPr lang="en-US" sz="2000" b="1">
                <a:solidFill>
                  <a:schemeClr val="accent2"/>
                </a:solidFill>
                <a:latin typeface="Courier New" pitchFamily="-65" charset="0"/>
              </a:rPr>
              <a:t>List node</a:t>
            </a:r>
            <a:r>
              <a:rPr lang="en-US" sz="2000" b="1">
                <a:solidFill>
                  <a:schemeClr val="tx1"/>
                </a:solidFill>
                <a:latin typeface="Courier New" pitchFamily="-65" charset="0"/>
              </a:rPr>
              <a:t> = (List) malloc(sizeof(NodeStruct));</a:t>
            </a:r>
          </a:p>
          <a:p>
            <a:endParaRPr lang="en-US" sz="2000" b="1">
              <a:solidFill>
                <a:schemeClr val="tx1"/>
              </a:solidFill>
              <a:latin typeface="Courier New" pitchFamily="-65" charset="0"/>
            </a:endParaRPr>
          </a:p>
          <a:p>
            <a:r>
              <a:rPr lang="en-US" sz="2000" b="1">
                <a:solidFill>
                  <a:schemeClr val="tx1"/>
                </a:solidFill>
                <a:latin typeface="Courier New" pitchFamily="-65" charset="0"/>
              </a:rPr>
              <a:t>  node-&gt;value = (String) malloc (strlen(s) + 1);</a:t>
            </a:r>
          </a:p>
          <a:p>
            <a:r>
              <a:rPr lang="en-US" sz="2000" b="1">
                <a:solidFill>
                  <a:schemeClr val="tx1"/>
                </a:solidFill>
                <a:latin typeface="Courier New" pitchFamily="-65" charset="0"/>
              </a:rPr>
              <a:t>  strcpy(node-&gt;value, s);</a:t>
            </a:r>
          </a:p>
          <a:p>
            <a:r>
              <a:rPr lang="en-US" sz="2000" b="1">
                <a:solidFill>
                  <a:schemeClr val="tx1"/>
                </a:solidFill>
                <a:latin typeface="Courier New" pitchFamily="-65" charset="0"/>
              </a:rPr>
              <a:t>  node-&gt;next = list;</a:t>
            </a:r>
          </a:p>
          <a:p>
            <a:r>
              <a:rPr lang="en-US" sz="2000" b="1">
                <a:solidFill>
                  <a:schemeClr val="tx1"/>
                </a:solidFill>
                <a:latin typeface="Courier New" pitchFamily="-65" charset="0"/>
              </a:rPr>
              <a:t>  return node;</a:t>
            </a:r>
          </a:p>
          <a:p>
            <a:r>
              <a:rPr lang="en-US" sz="2000" b="1">
                <a:solidFill>
                  <a:schemeClr val="tx1"/>
                </a:solidFill>
                <a:latin typeface="Courier New" pitchFamily="-65" charset="0"/>
              </a:rPr>
              <a:t>}</a:t>
            </a:r>
          </a:p>
        </p:txBody>
      </p:sp>
      <p:grpSp>
        <p:nvGrpSpPr>
          <p:cNvPr id="2" name="Group 5"/>
          <p:cNvGrpSpPr>
            <a:grpSpLocks/>
          </p:cNvGrpSpPr>
          <p:nvPr/>
        </p:nvGrpSpPr>
        <p:grpSpPr bwMode="auto">
          <a:xfrm>
            <a:off x="990600" y="4343400"/>
            <a:ext cx="7467600" cy="1828800"/>
            <a:chOff x="624" y="2736"/>
            <a:chExt cx="4704" cy="1152"/>
          </a:xfrm>
        </p:grpSpPr>
        <p:sp>
          <p:nvSpPr>
            <p:cNvPr id="61447" name="Text Box 6"/>
            <p:cNvSpPr txBox="1">
              <a:spLocks noChangeArrowheads="1"/>
            </p:cNvSpPr>
            <p:nvPr/>
          </p:nvSpPr>
          <p:spPr bwMode="auto">
            <a:xfrm>
              <a:off x="624" y="2880"/>
              <a:ext cx="516" cy="250"/>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node:</a:t>
              </a:r>
            </a:p>
          </p:txBody>
        </p:sp>
        <p:sp>
          <p:nvSpPr>
            <p:cNvPr id="61448" name="Rectangle 7"/>
            <p:cNvSpPr>
              <a:spLocks noChangeArrowheads="1"/>
            </p:cNvSpPr>
            <p:nvPr/>
          </p:nvSpPr>
          <p:spPr bwMode="auto">
            <a:xfrm>
              <a:off x="2784" y="2976"/>
              <a:ext cx="672" cy="288"/>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449" name="Text Box 8"/>
            <p:cNvSpPr txBox="1">
              <a:spLocks noChangeArrowheads="1"/>
            </p:cNvSpPr>
            <p:nvPr/>
          </p:nvSpPr>
          <p:spPr bwMode="auto">
            <a:xfrm>
              <a:off x="2592" y="2736"/>
              <a:ext cx="384" cy="250"/>
            </a:xfrm>
            <a:prstGeom prst="rect">
              <a:avLst/>
            </a:prstGeom>
            <a:noFill/>
            <a:ln w="12700">
              <a:noFill/>
              <a:miter lim="800000"/>
              <a:headEnd/>
              <a:tailEnd/>
            </a:ln>
          </p:spPr>
          <p:txBody>
            <a:bodyPr>
              <a:prstTxWarp prst="textNoShape">
                <a:avLst/>
              </a:prstTxWarp>
              <a:spAutoFit/>
            </a:bodyPr>
            <a:lstStyle/>
            <a:p>
              <a:r>
                <a:rPr lang="en-US" sz="2000">
                  <a:solidFill>
                    <a:schemeClr val="tx1"/>
                  </a:solidFill>
                </a:rPr>
                <a:t>list:</a:t>
              </a:r>
            </a:p>
          </p:txBody>
        </p:sp>
        <p:sp>
          <p:nvSpPr>
            <p:cNvPr id="61450" name="Rectangle 9"/>
            <p:cNvSpPr>
              <a:spLocks noChangeArrowheads="1"/>
            </p:cNvSpPr>
            <p:nvPr/>
          </p:nvSpPr>
          <p:spPr bwMode="auto">
            <a:xfrm>
              <a:off x="2784" y="3600"/>
              <a:ext cx="672" cy="288"/>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451" name="Text Box 10"/>
            <p:cNvSpPr txBox="1">
              <a:spLocks noChangeArrowheads="1"/>
            </p:cNvSpPr>
            <p:nvPr/>
          </p:nvSpPr>
          <p:spPr bwMode="auto">
            <a:xfrm>
              <a:off x="2544" y="3360"/>
              <a:ext cx="116" cy="250"/>
            </a:xfrm>
            <a:prstGeom prst="rect">
              <a:avLst/>
            </a:prstGeom>
            <a:noFill/>
            <a:ln w="12700">
              <a:noFill/>
              <a:miter lim="800000"/>
              <a:headEnd/>
              <a:tailEnd/>
            </a:ln>
          </p:spPr>
          <p:txBody>
            <a:bodyPr wrap="none">
              <a:prstTxWarp prst="textNoShape">
                <a:avLst/>
              </a:prstTxWarp>
              <a:spAutoFit/>
            </a:bodyPr>
            <a:lstStyle/>
            <a:p>
              <a:endParaRPr lang="en-US" sz="2000">
                <a:solidFill>
                  <a:schemeClr val="tx1"/>
                </a:solidFill>
              </a:endParaRPr>
            </a:p>
          </p:txBody>
        </p:sp>
        <p:sp>
          <p:nvSpPr>
            <p:cNvPr id="61452" name="Rectangle 11"/>
            <p:cNvSpPr>
              <a:spLocks noChangeArrowheads="1"/>
            </p:cNvSpPr>
            <p:nvPr/>
          </p:nvSpPr>
          <p:spPr bwMode="auto">
            <a:xfrm>
              <a:off x="3792" y="3615"/>
              <a:ext cx="596" cy="250"/>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61453" name="Rectangle 12"/>
            <p:cNvSpPr>
              <a:spLocks noChangeArrowheads="1"/>
            </p:cNvSpPr>
            <p:nvPr/>
          </p:nvSpPr>
          <p:spPr bwMode="auto">
            <a:xfrm>
              <a:off x="3888" y="2928"/>
              <a:ext cx="672" cy="288"/>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454" name="Rectangle 13"/>
            <p:cNvSpPr>
              <a:spLocks noChangeArrowheads="1"/>
            </p:cNvSpPr>
            <p:nvPr/>
          </p:nvSpPr>
          <p:spPr bwMode="auto">
            <a:xfrm>
              <a:off x="3888" y="3216"/>
              <a:ext cx="672" cy="288"/>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455" name="Rectangle 14"/>
            <p:cNvSpPr>
              <a:spLocks noChangeArrowheads="1"/>
            </p:cNvSpPr>
            <p:nvPr/>
          </p:nvSpPr>
          <p:spPr bwMode="auto">
            <a:xfrm>
              <a:off x="4656" y="2928"/>
              <a:ext cx="672" cy="288"/>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456" name="Rectangle 15"/>
            <p:cNvSpPr>
              <a:spLocks noChangeArrowheads="1"/>
            </p:cNvSpPr>
            <p:nvPr/>
          </p:nvSpPr>
          <p:spPr bwMode="auto">
            <a:xfrm>
              <a:off x="4656" y="3216"/>
              <a:ext cx="672" cy="288"/>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457" name="Rectangle 16"/>
            <p:cNvSpPr>
              <a:spLocks noChangeArrowheads="1"/>
            </p:cNvSpPr>
            <p:nvPr/>
          </p:nvSpPr>
          <p:spPr bwMode="auto">
            <a:xfrm>
              <a:off x="768" y="3120"/>
              <a:ext cx="672" cy="288"/>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1458" name="Text Box 17"/>
            <p:cNvSpPr txBox="1">
              <a:spLocks noChangeArrowheads="1"/>
            </p:cNvSpPr>
            <p:nvPr/>
          </p:nvSpPr>
          <p:spPr bwMode="auto">
            <a:xfrm>
              <a:off x="4080" y="2976"/>
              <a:ext cx="276" cy="250"/>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1459" name="Text Box 18"/>
            <p:cNvSpPr txBox="1">
              <a:spLocks noChangeArrowheads="1"/>
            </p:cNvSpPr>
            <p:nvPr/>
          </p:nvSpPr>
          <p:spPr bwMode="auto">
            <a:xfrm>
              <a:off x="4848" y="2976"/>
              <a:ext cx="276" cy="250"/>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1460" name="Text Box 19"/>
            <p:cNvSpPr txBox="1">
              <a:spLocks noChangeArrowheads="1"/>
            </p:cNvSpPr>
            <p:nvPr/>
          </p:nvSpPr>
          <p:spPr bwMode="auto">
            <a:xfrm>
              <a:off x="4694" y="3223"/>
              <a:ext cx="525" cy="250"/>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NULL</a:t>
              </a:r>
            </a:p>
          </p:txBody>
        </p:sp>
        <p:sp>
          <p:nvSpPr>
            <p:cNvPr id="61461" name="Line 20"/>
            <p:cNvSpPr>
              <a:spLocks noChangeShapeType="1"/>
            </p:cNvSpPr>
            <p:nvPr/>
          </p:nvSpPr>
          <p:spPr bwMode="auto">
            <a:xfrm flipV="1">
              <a:off x="3168" y="3744"/>
              <a:ext cx="672" cy="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1462" name="Line 21"/>
            <p:cNvSpPr>
              <a:spLocks noChangeShapeType="1"/>
            </p:cNvSpPr>
            <p:nvPr/>
          </p:nvSpPr>
          <p:spPr bwMode="auto">
            <a:xfrm flipV="1">
              <a:off x="3120" y="3024"/>
              <a:ext cx="768" cy="48"/>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1463" name="Line 22"/>
            <p:cNvSpPr>
              <a:spLocks noChangeShapeType="1"/>
            </p:cNvSpPr>
            <p:nvPr/>
          </p:nvSpPr>
          <p:spPr bwMode="auto">
            <a:xfrm flipV="1">
              <a:off x="4224" y="3024"/>
              <a:ext cx="432" cy="336"/>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1464" name="Text Box 23"/>
            <p:cNvSpPr txBox="1">
              <a:spLocks noChangeArrowheads="1"/>
            </p:cNvSpPr>
            <p:nvPr/>
          </p:nvSpPr>
          <p:spPr bwMode="auto">
            <a:xfrm>
              <a:off x="950" y="3127"/>
              <a:ext cx="205" cy="250"/>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grpSp>
      <p:sp>
        <p:nvSpPr>
          <p:cNvPr id="61446" name="Text Box 24"/>
          <p:cNvSpPr txBox="1">
            <a:spLocks noChangeArrowheads="1"/>
          </p:cNvSpPr>
          <p:nvPr/>
        </p:nvSpPr>
        <p:spPr bwMode="auto">
          <a:xfrm>
            <a:off x="4191000" y="5334000"/>
            <a:ext cx="38100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63491" name="Text Box 3"/>
          <p:cNvSpPr txBox="1">
            <a:spLocks noChangeArrowheads="1"/>
          </p:cNvSpPr>
          <p:nvPr/>
        </p:nvSpPr>
        <p:spPr bwMode="auto">
          <a:xfrm>
            <a:off x="914400" y="1111250"/>
            <a:ext cx="184150" cy="396875"/>
          </a:xfrm>
          <a:prstGeom prst="rect">
            <a:avLst/>
          </a:prstGeom>
          <a:noFill/>
          <a:ln w="12700">
            <a:noFill/>
            <a:miter lim="800000"/>
            <a:headEnd/>
            <a:tailEnd/>
          </a:ln>
        </p:spPr>
        <p:txBody>
          <a:bodyPr wrap="none">
            <a:prstTxWarp prst="textNoShape">
              <a:avLst/>
            </a:prstTxWarp>
            <a:spAutoFit/>
          </a:bodyPr>
          <a:lstStyle/>
          <a:p>
            <a:endParaRPr lang="en-US" sz="2000" b="1">
              <a:solidFill>
                <a:schemeClr val="tx1"/>
              </a:solidFill>
              <a:latin typeface="Courier New" pitchFamily="-65" charset="0"/>
            </a:endParaRPr>
          </a:p>
        </p:txBody>
      </p:sp>
      <p:sp>
        <p:nvSpPr>
          <p:cNvPr id="63492" name="Text Box 4"/>
          <p:cNvSpPr txBox="1">
            <a:spLocks noChangeArrowheads="1"/>
          </p:cNvSpPr>
          <p:nvPr/>
        </p:nvSpPr>
        <p:spPr bwMode="auto">
          <a:xfrm>
            <a:off x="914400" y="762000"/>
            <a:ext cx="7772400" cy="3140075"/>
          </a:xfrm>
          <a:prstGeom prst="rect">
            <a:avLst/>
          </a:prstGeom>
          <a:noFill/>
          <a:ln w="12700">
            <a:noFill/>
            <a:miter lim="800000"/>
            <a:headEnd/>
            <a:tailEnd/>
          </a:ln>
        </p:spPr>
        <p:txBody>
          <a:bodyPr>
            <a:prstTxWarp prst="textNoShape">
              <a:avLst/>
            </a:prstTxWarp>
            <a:spAutoFit/>
          </a:bodyPr>
          <a:lstStyle/>
          <a:p>
            <a:r>
              <a:rPr lang="en-US" sz="2000" b="1" i="1">
                <a:solidFill>
                  <a:schemeClr val="bg2"/>
                </a:solidFill>
                <a:latin typeface="Courier New" pitchFamily="-65" charset="0"/>
              </a:rPr>
              <a:t>/* Add a string to an existing list, 2nd call */</a:t>
            </a:r>
          </a:p>
          <a:p>
            <a:r>
              <a:rPr lang="en-US" sz="2000" b="1">
                <a:solidFill>
                  <a:schemeClr val="tx1"/>
                </a:solidFill>
                <a:latin typeface="Courier New" pitchFamily="-65" charset="0"/>
              </a:rPr>
              <a:t>List cons(String s, List list)</a:t>
            </a:r>
          </a:p>
          <a:p>
            <a:r>
              <a:rPr lang="en-US" sz="2000" b="1">
                <a:solidFill>
                  <a:schemeClr val="tx1"/>
                </a:solidFill>
                <a:latin typeface="Courier New" pitchFamily="-65" charset="0"/>
              </a:rPr>
              <a:t>{</a:t>
            </a:r>
          </a:p>
          <a:p>
            <a:r>
              <a:rPr lang="en-US" sz="2000" b="1">
                <a:solidFill>
                  <a:schemeClr val="tx1"/>
                </a:solidFill>
                <a:latin typeface="Courier New" pitchFamily="-65" charset="0"/>
              </a:rPr>
              <a:t>  </a:t>
            </a:r>
            <a:r>
              <a:rPr lang="en-US" sz="2000" b="1">
                <a:solidFill>
                  <a:schemeClr val="accent2"/>
                </a:solidFill>
                <a:latin typeface="Courier New" pitchFamily="-65" charset="0"/>
              </a:rPr>
              <a:t>List node = (List) malloc(sizeof(NodeStruct));</a:t>
            </a:r>
            <a:endParaRPr lang="en-US" sz="2000" b="1">
              <a:solidFill>
                <a:schemeClr val="tx1"/>
              </a:solidFill>
              <a:latin typeface="Courier New" pitchFamily="-65" charset="0"/>
            </a:endParaRPr>
          </a:p>
          <a:p>
            <a:endParaRPr lang="en-US" sz="2000" b="1">
              <a:solidFill>
                <a:schemeClr val="tx1"/>
              </a:solidFill>
              <a:latin typeface="Courier New" pitchFamily="-65" charset="0"/>
            </a:endParaRPr>
          </a:p>
          <a:p>
            <a:r>
              <a:rPr lang="en-US" sz="2000" b="1">
                <a:solidFill>
                  <a:schemeClr val="tx1"/>
                </a:solidFill>
                <a:latin typeface="Courier New" pitchFamily="-65" charset="0"/>
              </a:rPr>
              <a:t>  node-&gt;value = (String) malloc (strlen(s) + 1);</a:t>
            </a:r>
          </a:p>
          <a:p>
            <a:r>
              <a:rPr lang="en-US" sz="2000" b="1">
                <a:solidFill>
                  <a:schemeClr val="tx1"/>
                </a:solidFill>
                <a:latin typeface="Courier New" pitchFamily="-65" charset="0"/>
              </a:rPr>
              <a:t>  strcpy(node-&gt;value, s);</a:t>
            </a:r>
          </a:p>
          <a:p>
            <a:r>
              <a:rPr lang="en-US" sz="2000" b="1">
                <a:solidFill>
                  <a:schemeClr val="tx1"/>
                </a:solidFill>
                <a:latin typeface="Courier New" pitchFamily="-65" charset="0"/>
              </a:rPr>
              <a:t>  node-&gt;next = list;</a:t>
            </a:r>
          </a:p>
          <a:p>
            <a:r>
              <a:rPr lang="en-US" sz="2000" b="1">
                <a:solidFill>
                  <a:schemeClr val="tx1"/>
                </a:solidFill>
                <a:latin typeface="Courier New" pitchFamily="-65" charset="0"/>
              </a:rPr>
              <a:t>  return node;</a:t>
            </a:r>
          </a:p>
          <a:p>
            <a:r>
              <a:rPr lang="en-US" sz="2000" b="1">
                <a:solidFill>
                  <a:schemeClr val="tx1"/>
                </a:solidFill>
                <a:latin typeface="Courier New" pitchFamily="-65" charset="0"/>
              </a:rPr>
              <a:t>}</a:t>
            </a:r>
          </a:p>
        </p:txBody>
      </p:sp>
      <p:sp>
        <p:nvSpPr>
          <p:cNvPr id="63493" name="Rectangle 5"/>
          <p:cNvSpPr>
            <a:spLocks noChangeArrowheads="1"/>
          </p:cNvSpPr>
          <p:nvPr/>
        </p:nvSpPr>
        <p:spPr bwMode="auto">
          <a:xfrm>
            <a:off x="25908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494" name="Rectangle 6"/>
          <p:cNvSpPr>
            <a:spLocks noChangeArrowheads="1"/>
          </p:cNvSpPr>
          <p:nvPr/>
        </p:nvSpPr>
        <p:spPr bwMode="auto">
          <a:xfrm>
            <a:off x="2590800" y="5410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495" name="Text Box 7"/>
          <p:cNvSpPr txBox="1">
            <a:spLocks noChangeArrowheads="1"/>
          </p:cNvSpPr>
          <p:nvPr/>
        </p:nvSpPr>
        <p:spPr bwMode="auto">
          <a:xfrm>
            <a:off x="990600" y="4572000"/>
            <a:ext cx="819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node:</a:t>
            </a:r>
          </a:p>
        </p:txBody>
      </p:sp>
      <p:sp>
        <p:nvSpPr>
          <p:cNvPr id="63496" name="Rectangle 8"/>
          <p:cNvSpPr>
            <a:spLocks noChangeArrowheads="1"/>
          </p:cNvSpPr>
          <p:nvPr/>
        </p:nvSpPr>
        <p:spPr bwMode="auto">
          <a:xfrm>
            <a:off x="4419600" y="4724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497" name="Text Box 9"/>
          <p:cNvSpPr txBox="1">
            <a:spLocks noChangeArrowheads="1"/>
          </p:cNvSpPr>
          <p:nvPr/>
        </p:nvSpPr>
        <p:spPr bwMode="auto">
          <a:xfrm>
            <a:off x="4114800" y="4343400"/>
            <a:ext cx="609600" cy="396875"/>
          </a:xfrm>
          <a:prstGeom prst="rect">
            <a:avLst/>
          </a:prstGeom>
          <a:noFill/>
          <a:ln w="12700">
            <a:noFill/>
            <a:miter lim="800000"/>
            <a:headEnd/>
            <a:tailEnd/>
          </a:ln>
        </p:spPr>
        <p:txBody>
          <a:bodyPr>
            <a:prstTxWarp prst="textNoShape">
              <a:avLst/>
            </a:prstTxWarp>
            <a:spAutoFit/>
          </a:bodyPr>
          <a:lstStyle/>
          <a:p>
            <a:r>
              <a:rPr lang="en-US" sz="2000">
                <a:solidFill>
                  <a:schemeClr val="tx1"/>
                </a:solidFill>
              </a:rPr>
              <a:t>list:</a:t>
            </a:r>
          </a:p>
        </p:txBody>
      </p:sp>
      <p:sp>
        <p:nvSpPr>
          <p:cNvPr id="63498" name="Rectangle 10"/>
          <p:cNvSpPr>
            <a:spLocks noChangeArrowheads="1"/>
          </p:cNvSpPr>
          <p:nvPr/>
        </p:nvSpPr>
        <p:spPr bwMode="auto">
          <a:xfrm>
            <a:off x="4419600" y="5715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499" name="Rectangle 11"/>
          <p:cNvSpPr>
            <a:spLocks noChangeArrowheads="1"/>
          </p:cNvSpPr>
          <p:nvPr/>
        </p:nvSpPr>
        <p:spPr bwMode="auto">
          <a:xfrm>
            <a:off x="6019800" y="5738813"/>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63500" name="Rectangle 12"/>
          <p:cNvSpPr>
            <a:spLocks noChangeArrowheads="1"/>
          </p:cNvSpPr>
          <p:nvPr/>
        </p:nvSpPr>
        <p:spPr bwMode="auto">
          <a:xfrm>
            <a:off x="61722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501" name="Rectangle 13"/>
          <p:cNvSpPr>
            <a:spLocks noChangeArrowheads="1"/>
          </p:cNvSpPr>
          <p:nvPr/>
        </p:nvSpPr>
        <p:spPr bwMode="auto">
          <a:xfrm>
            <a:off x="61722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502" name="Rectangle 14"/>
          <p:cNvSpPr>
            <a:spLocks noChangeArrowheads="1"/>
          </p:cNvSpPr>
          <p:nvPr/>
        </p:nvSpPr>
        <p:spPr bwMode="auto">
          <a:xfrm>
            <a:off x="73914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503" name="Rectangle 15"/>
          <p:cNvSpPr>
            <a:spLocks noChangeArrowheads="1"/>
          </p:cNvSpPr>
          <p:nvPr/>
        </p:nvSpPr>
        <p:spPr bwMode="auto">
          <a:xfrm>
            <a:off x="73914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504" name="Rectangle 16"/>
          <p:cNvSpPr>
            <a:spLocks noChangeArrowheads="1"/>
          </p:cNvSpPr>
          <p:nvPr/>
        </p:nvSpPr>
        <p:spPr bwMode="auto">
          <a:xfrm>
            <a:off x="12192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3505" name="Text Box 17"/>
          <p:cNvSpPr txBox="1">
            <a:spLocks noChangeArrowheads="1"/>
          </p:cNvSpPr>
          <p:nvPr/>
        </p:nvSpPr>
        <p:spPr bwMode="auto">
          <a:xfrm>
            <a:off x="64770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3506" name="Text Box 18"/>
          <p:cNvSpPr txBox="1">
            <a:spLocks noChangeArrowheads="1"/>
          </p:cNvSpPr>
          <p:nvPr/>
        </p:nvSpPr>
        <p:spPr bwMode="auto">
          <a:xfrm>
            <a:off x="76962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3507" name="Text Box 19"/>
          <p:cNvSpPr txBox="1">
            <a:spLocks noChangeArrowheads="1"/>
          </p:cNvSpPr>
          <p:nvPr/>
        </p:nvSpPr>
        <p:spPr bwMode="auto">
          <a:xfrm>
            <a:off x="7451725" y="5116513"/>
            <a:ext cx="833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NULL</a:t>
            </a:r>
          </a:p>
        </p:txBody>
      </p:sp>
      <p:sp>
        <p:nvSpPr>
          <p:cNvPr id="63508" name="Line 20"/>
          <p:cNvSpPr>
            <a:spLocks noChangeShapeType="1"/>
          </p:cNvSpPr>
          <p:nvPr/>
        </p:nvSpPr>
        <p:spPr bwMode="auto">
          <a:xfrm flipV="1">
            <a:off x="5029200" y="5943600"/>
            <a:ext cx="1066800" cy="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3509" name="Line 21"/>
          <p:cNvSpPr>
            <a:spLocks noChangeShapeType="1"/>
          </p:cNvSpPr>
          <p:nvPr/>
        </p:nvSpPr>
        <p:spPr bwMode="auto">
          <a:xfrm flipV="1">
            <a:off x="4953000" y="4800600"/>
            <a:ext cx="12192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3510" name="Line 22"/>
          <p:cNvSpPr>
            <a:spLocks noChangeShapeType="1"/>
          </p:cNvSpPr>
          <p:nvPr/>
        </p:nvSpPr>
        <p:spPr bwMode="auto">
          <a:xfrm flipV="1">
            <a:off x="6705600" y="4800600"/>
            <a:ext cx="685800" cy="5334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3511" name="Text Box 23"/>
          <p:cNvSpPr txBox="1">
            <a:spLocks noChangeArrowheads="1"/>
          </p:cNvSpPr>
          <p:nvPr/>
        </p:nvSpPr>
        <p:spPr bwMode="auto">
          <a:xfrm>
            <a:off x="2971800" y="5029200"/>
            <a:ext cx="325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3512" name="Text Box 24"/>
          <p:cNvSpPr txBox="1">
            <a:spLocks noChangeArrowheads="1"/>
          </p:cNvSpPr>
          <p:nvPr/>
        </p:nvSpPr>
        <p:spPr bwMode="auto">
          <a:xfrm>
            <a:off x="2971800" y="5486400"/>
            <a:ext cx="325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3513" name="Line 25"/>
          <p:cNvSpPr>
            <a:spLocks noChangeShapeType="1"/>
          </p:cNvSpPr>
          <p:nvPr/>
        </p:nvSpPr>
        <p:spPr bwMode="auto">
          <a:xfrm flipV="1">
            <a:off x="1676400" y="5105400"/>
            <a:ext cx="9144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3514" name="Text Box 26"/>
          <p:cNvSpPr txBox="1">
            <a:spLocks noChangeArrowheads="1"/>
          </p:cNvSpPr>
          <p:nvPr/>
        </p:nvSpPr>
        <p:spPr bwMode="auto">
          <a:xfrm>
            <a:off x="4191000" y="5334000"/>
            <a:ext cx="38100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65539" name="Text Box 3"/>
          <p:cNvSpPr txBox="1">
            <a:spLocks noChangeArrowheads="1"/>
          </p:cNvSpPr>
          <p:nvPr/>
        </p:nvSpPr>
        <p:spPr bwMode="auto">
          <a:xfrm>
            <a:off x="914400" y="1111250"/>
            <a:ext cx="184150" cy="396875"/>
          </a:xfrm>
          <a:prstGeom prst="rect">
            <a:avLst/>
          </a:prstGeom>
          <a:noFill/>
          <a:ln w="12700">
            <a:noFill/>
            <a:miter lim="800000"/>
            <a:headEnd/>
            <a:tailEnd/>
          </a:ln>
        </p:spPr>
        <p:txBody>
          <a:bodyPr wrap="none">
            <a:prstTxWarp prst="textNoShape">
              <a:avLst/>
            </a:prstTxWarp>
            <a:spAutoFit/>
          </a:bodyPr>
          <a:lstStyle/>
          <a:p>
            <a:endParaRPr lang="en-US" sz="2000" b="1">
              <a:solidFill>
                <a:schemeClr val="tx1"/>
              </a:solidFill>
              <a:latin typeface="Courier New" pitchFamily="-65" charset="0"/>
            </a:endParaRPr>
          </a:p>
        </p:txBody>
      </p:sp>
      <p:sp>
        <p:nvSpPr>
          <p:cNvPr id="65540" name="Text Box 4"/>
          <p:cNvSpPr txBox="1">
            <a:spLocks noChangeArrowheads="1"/>
          </p:cNvSpPr>
          <p:nvPr/>
        </p:nvSpPr>
        <p:spPr bwMode="auto">
          <a:xfrm>
            <a:off x="914400" y="762000"/>
            <a:ext cx="7500938" cy="3140075"/>
          </a:xfrm>
          <a:prstGeom prst="rect">
            <a:avLst/>
          </a:prstGeom>
          <a:noFill/>
          <a:ln w="12700">
            <a:noFill/>
            <a:miter lim="800000"/>
            <a:headEnd/>
            <a:tailEnd/>
          </a:ln>
        </p:spPr>
        <p:txBody>
          <a:bodyPr wrap="none">
            <a:prstTxWarp prst="textNoShape">
              <a:avLst/>
            </a:prstTxWarp>
            <a:spAutoFit/>
          </a:bodyPr>
          <a:lstStyle/>
          <a:p>
            <a:r>
              <a:rPr lang="en-US" sz="2000" b="1" i="1">
                <a:solidFill>
                  <a:schemeClr val="bg2"/>
                </a:solidFill>
                <a:latin typeface="Courier New" pitchFamily="-65" charset="0"/>
              </a:rPr>
              <a:t>/* Add a string to an existing list, 2nd call */</a:t>
            </a:r>
          </a:p>
          <a:p>
            <a:r>
              <a:rPr lang="en-US" sz="2000" b="1">
                <a:solidFill>
                  <a:schemeClr val="tx1"/>
                </a:solidFill>
                <a:latin typeface="Courier New" pitchFamily="-65" charset="0"/>
              </a:rPr>
              <a:t>List cons(String s, List list)</a:t>
            </a:r>
          </a:p>
          <a:p>
            <a:r>
              <a:rPr lang="en-US" sz="2000" b="1">
                <a:solidFill>
                  <a:schemeClr val="tx1"/>
                </a:solidFill>
                <a:latin typeface="Courier New" pitchFamily="-65" charset="0"/>
              </a:rPr>
              <a:t>{</a:t>
            </a:r>
          </a:p>
          <a:p>
            <a:r>
              <a:rPr lang="en-US" sz="2000" b="1">
                <a:solidFill>
                  <a:schemeClr val="tx1"/>
                </a:solidFill>
                <a:latin typeface="Courier New" pitchFamily="-65" charset="0"/>
              </a:rPr>
              <a:t>  List node = (List) malloc(sizeof(NodeStruct));</a:t>
            </a:r>
          </a:p>
          <a:p>
            <a:endParaRPr lang="en-US" sz="2000" b="1">
              <a:solidFill>
                <a:schemeClr val="tx1"/>
              </a:solidFill>
              <a:latin typeface="Courier New" pitchFamily="-65" charset="0"/>
            </a:endParaRPr>
          </a:p>
          <a:p>
            <a:r>
              <a:rPr lang="en-US" sz="2000" b="1">
                <a:solidFill>
                  <a:schemeClr val="accent2"/>
                </a:solidFill>
                <a:latin typeface="Courier New" pitchFamily="-65" charset="0"/>
              </a:rPr>
              <a:t>  node-&gt;value = (String) malloc (strlen(s) + 1);</a:t>
            </a:r>
          </a:p>
          <a:p>
            <a:r>
              <a:rPr lang="en-US" sz="2000" b="1">
                <a:solidFill>
                  <a:schemeClr val="tx1"/>
                </a:solidFill>
                <a:latin typeface="Courier New" pitchFamily="-65" charset="0"/>
              </a:rPr>
              <a:t>  strcpy(node-&gt;value, s);</a:t>
            </a:r>
          </a:p>
          <a:p>
            <a:r>
              <a:rPr lang="en-US" sz="2000" b="1">
                <a:solidFill>
                  <a:schemeClr val="tx1"/>
                </a:solidFill>
                <a:latin typeface="Courier New" pitchFamily="-65" charset="0"/>
              </a:rPr>
              <a:t>  node-&gt;next = list;</a:t>
            </a:r>
          </a:p>
          <a:p>
            <a:r>
              <a:rPr lang="en-US" sz="2000" b="1">
                <a:solidFill>
                  <a:schemeClr val="tx1"/>
                </a:solidFill>
                <a:latin typeface="Courier New" pitchFamily="-65" charset="0"/>
              </a:rPr>
              <a:t>  return node;</a:t>
            </a:r>
          </a:p>
          <a:p>
            <a:r>
              <a:rPr lang="en-US" sz="2000" b="1">
                <a:solidFill>
                  <a:schemeClr val="tx1"/>
                </a:solidFill>
                <a:latin typeface="Courier New" pitchFamily="-65" charset="0"/>
              </a:rPr>
              <a:t>}</a:t>
            </a:r>
          </a:p>
        </p:txBody>
      </p:sp>
      <p:sp>
        <p:nvSpPr>
          <p:cNvPr id="65541" name="Rectangle 5"/>
          <p:cNvSpPr>
            <a:spLocks noChangeArrowheads="1"/>
          </p:cNvSpPr>
          <p:nvPr/>
        </p:nvSpPr>
        <p:spPr bwMode="auto">
          <a:xfrm>
            <a:off x="25908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42" name="Rectangle 6"/>
          <p:cNvSpPr>
            <a:spLocks noChangeArrowheads="1"/>
          </p:cNvSpPr>
          <p:nvPr/>
        </p:nvSpPr>
        <p:spPr bwMode="auto">
          <a:xfrm>
            <a:off x="2590800" y="5410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43" name="Text Box 7"/>
          <p:cNvSpPr txBox="1">
            <a:spLocks noChangeArrowheads="1"/>
          </p:cNvSpPr>
          <p:nvPr/>
        </p:nvSpPr>
        <p:spPr bwMode="auto">
          <a:xfrm>
            <a:off x="990600" y="4572000"/>
            <a:ext cx="819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node:</a:t>
            </a:r>
          </a:p>
        </p:txBody>
      </p:sp>
      <p:sp>
        <p:nvSpPr>
          <p:cNvPr id="65544" name="Rectangle 8"/>
          <p:cNvSpPr>
            <a:spLocks noChangeArrowheads="1"/>
          </p:cNvSpPr>
          <p:nvPr/>
        </p:nvSpPr>
        <p:spPr bwMode="auto">
          <a:xfrm>
            <a:off x="4419600" y="4724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45" name="Text Box 9"/>
          <p:cNvSpPr txBox="1">
            <a:spLocks noChangeArrowheads="1"/>
          </p:cNvSpPr>
          <p:nvPr/>
        </p:nvSpPr>
        <p:spPr bwMode="auto">
          <a:xfrm>
            <a:off x="4114800" y="4343400"/>
            <a:ext cx="609600" cy="396875"/>
          </a:xfrm>
          <a:prstGeom prst="rect">
            <a:avLst/>
          </a:prstGeom>
          <a:noFill/>
          <a:ln w="12700">
            <a:noFill/>
            <a:miter lim="800000"/>
            <a:headEnd/>
            <a:tailEnd/>
          </a:ln>
        </p:spPr>
        <p:txBody>
          <a:bodyPr>
            <a:prstTxWarp prst="textNoShape">
              <a:avLst/>
            </a:prstTxWarp>
            <a:spAutoFit/>
          </a:bodyPr>
          <a:lstStyle/>
          <a:p>
            <a:r>
              <a:rPr lang="en-US" sz="2000">
                <a:solidFill>
                  <a:schemeClr val="tx1"/>
                </a:solidFill>
              </a:rPr>
              <a:t>list:</a:t>
            </a:r>
          </a:p>
        </p:txBody>
      </p:sp>
      <p:sp>
        <p:nvSpPr>
          <p:cNvPr id="65546" name="Rectangle 10"/>
          <p:cNvSpPr>
            <a:spLocks noChangeArrowheads="1"/>
          </p:cNvSpPr>
          <p:nvPr/>
        </p:nvSpPr>
        <p:spPr bwMode="auto">
          <a:xfrm>
            <a:off x="4419600" y="5715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47" name="Rectangle 11"/>
          <p:cNvSpPr>
            <a:spLocks noChangeArrowheads="1"/>
          </p:cNvSpPr>
          <p:nvPr/>
        </p:nvSpPr>
        <p:spPr bwMode="auto">
          <a:xfrm>
            <a:off x="6019800" y="5738813"/>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65548" name="Rectangle 12"/>
          <p:cNvSpPr>
            <a:spLocks noChangeArrowheads="1"/>
          </p:cNvSpPr>
          <p:nvPr/>
        </p:nvSpPr>
        <p:spPr bwMode="auto">
          <a:xfrm>
            <a:off x="61722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49" name="Rectangle 13"/>
          <p:cNvSpPr>
            <a:spLocks noChangeArrowheads="1"/>
          </p:cNvSpPr>
          <p:nvPr/>
        </p:nvSpPr>
        <p:spPr bwMode="auto">
          <a:xfrm>
            <a:off x="61722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50" name="Rectangle 14"/>
          <p:cNvSpPr>
            <a:spLocks noChangeArrowheads="1"/>
          </p:cNvSpPr>
          <p:nvPr/>
        </p:nvSpPr>
        <p:spPr bwMode="auto">
          <a:xfrm>
            <a:off x="73914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51" name="Rectangle 15"/>
          <p:cNvSpPr>
            <a:spLocks noChangeArrowheads="1"/>
          </p:cNvSpPr>
          <p:nvPr/>
        </p:nvSpPr>
        <p:spPr bwMode="auto">
          <a:xfrm>
            <a:off x="73914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52" name="Rectangle 16"/>
          <p:cNvSpPr>
            <a:spLocks noChangeArrowheads="1"/>
          </p:cNvSpPr>
          <p:nvPr/>
        </p:nvSpPr>
        <p:spPr bwMode="auto">
          <a:xfrm>
            <a:off x="12192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5553" name="Text Box 17"/>
          <p:cNvSpPr txBox="1">
            <a:spLocks noChangeArrowheads="1"/>
          </p:cNvSpPr>
          <p:nvPr/>
        </p:nvSpPr>
        <p:spPr bwMode="auto">
          <a:xfrm>
            <a:off x="64770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5554" name="Text Box 18"/>
          <p:cNvSpPr txBox="1">
            <a:spLocks noChangeArrowheads="1"/>
          </p:cNvSpPr>
          <p:nvPr/>
        </p:nvSpPr>
        <p:spPr bwMode="auto">
          <a:xfrm>
            <a:off x="76962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5555" name="Text Box 19"/>
          <p:cNvSpPr txBox="1">
            <a:spLocks noChangeArrowheads="1"/>
          </p:cNvSpPr>
          <p:nvPr/>
        </p:nvSpPr>
        <p:spPr bwMode="auto">
          <a:xfrm>
            <a:off x="7451725" y="5116513"/>
            <a:ext cx="833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NULL</a:t>
            </a:r>
          </a:p>
        </p:txBody>
      </p:sp>
      <p:sp>
        <p:nvSpPr>
          <p:cNvPr id="65556" name="Line 20"/>
          <p:cNvSpPr>
            <a:spLocks noChangeShapeType="1"/>
          </p:cNvSpPr>
          <p:nvPr/>
        </p:nvSpPr>
        <p:spPr bwMode="auto">
          <a:xfrm flipV="1">
            <a:off x="5029200" y="5943600"/>
            <a:ext cx="1066800" cy="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5557" name="Line 21"/>
          <p:cNvSpPr>
            <a:spLocks noChangeShapeType="1"/>
          </p:cNvSpPr>
          <p:nvPr/>
        </p:nvSpPr>
        <p:spPr bwMode="auto">
          <a:xfrm flipV="1">
            <a:off x="4953000" y="4800600"/>
            <a:ext cx="12192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5558" name="Line 22"/>
          <p:cNvSpPr>
            <a:spLocks noChangeShapeType="1"/>
          </p:cNvSpPr>
          <p:nvPr/>
        </p:nvSpPr>
        <p:spPr bwMode="auto">
          <a:xfrm flipV="1">
            <a:off x="6705600" y="4800600"/>
            <a:ext cx="685800" cy="5334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5559" name="Text Box 23"/>
          <p:cNvSpPr txBox="1">
            <a:spLocks noChangeArrowheads="1"/>
          </p:cNvSpPr>
          <p:nvPr/>
        </p:nvSpPr>
        <p:spPr bwMode="auto">
          <a:xfrm>
            <a:off x="2971800" y="5486400"/>
            <a:ext cx="325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5560" name="Line 24"/>
          <p:cNvSpPr>
            <a:spLocks noChangeShapeType="1"/>
          </p:cNvSpPr>
          <p:nvPr/>
        </p:nvSpPr>
        <p:spPr bwMode="auto">
          <a:xfrm flipV="1">
            <a:off x="1676400" y="5105400"/>
            <a:ext cx="9144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5561" name="Rectangle 25"/>
          <p:cNvSpPr>
            <a:spLocks noChangeArrowheads="1"/>
          </p:cNvSpPr>
          <p:nvPr/>
        </p:nvSpPr>
        <p:spPr bwMode="auto">
          <a:xfrm>
            <a:off x="2590800" y="5943600"/>
            <a:ext cx="10985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t>
            </a:r>
          </a:p>
        </p:txBody>
      </p:sp>
      <p:sp>
        <p:nvSpPr>
          <p:cNvPr id="65562" name="Freeform 26"/>
          <p:cNvSpPr>
            <a:spLocks/>
          </p:cNvSpPr>
          <p:nvPr/>
        </p:nvSpPr>
        <p:spPr bwMode="auto">
          <a:xfrm>
            <a:off x="2217738" y="5181600"/>
            <a:ext cx="830262" cy="914400"/>
          </a:xfrm>
          <a:custGeom>
            <a:avLst/>
            <a:gdLst>
              <a:gd name="T0" fmla="*/ 830262 w 523"/>
              <a:gd name="T1" fmla="*/ 0 h 576"/>
              <a:gd name="T2" fmla="*/ 76200 w 523"/>
              <a:gd name="T3" fmla="*/ 319088 h 576"/>
              <a:gd name="T4" fmla="*/ 373062 w 523"/>
              <a:gd name="T5" fmla="*/ 914400 h 576"/>
              <a:gd name="T6" fmla="*/ 0 60000 65536"/>
              <a:gd name="T7" fmla="*/ 0 60000 65536"/>
              <a:gd name="T8" fmla="*/ 0 60000 65536"/>
              <a:gd name="T9" fmla="*/ 0 w 523"/>
              <a:gd name="T10" fmla="*/ 0 h 576"/>
              <a:gd name="T11" fmla="*/ 523 w 523"/>
              <a:gd name="T12" fmla="*/ 576 h 576"/>
            </a:gdLst>
            <a:ahLst/>
            <a:cxnLst>
              <a:cxn ang="T6">
                <a:pos x="T0" y="T1"/>
              </a:cxn>
              <a:cxn ang="T7">
                <a:pos x="T2" y="T3"/>
              </a:cxn>
              <a:cxn ang="T8">
                <a:pos x="T4" y="T5"/>
              </a:cxn>
            </a:cxnLst>
            <a:rect l="T9" t="T10" r="T11" b="T12"/>
            <a:pathLst>
              <a:path w="523" h="576">
                <a:moveTo>
                  <a:pt x="523" y="0"/>
                </a:moveTo>
                <a:cubicBezTo>
                  <a:pt x="444" y="33"/>
                  <a:pt x="96" y="105"/>
                  <a:pt x="48" y="201"/>
                </a:cubicBezTo>
                <a:cubicBezTo>
                  <a:pt x="0" y="297"/>
                  <a:pt x="196" y="498"/>
                  <a:pt x="235" y="576"/>
                </a:cubicBezTo>
              </a:path>
            </a:pathLst>
          </a:custGeom>
          <a:noFill/>
          <a:ln w="50800">
            <a:solidFill>
              <a:schemeClr val="accent1"/>
            </a:solidFill>
            <a:round/>
            <a:headEnd/>
            <a:tailEnd type="triangle" w="med" len="med"/>
          </a:ln>
        </p:spPr>
        <p:txBody>
          <a:bodyPr>
            <a:prstTxWarp prst="textNoShape">
              <a:avLst/>
            </a:prstTxWarp>
          </a:bodyPr>
          <a:lstStyle/>
          <a:p>
            <a:endParaRPr lang="en-US"/>
          </a:p>
        </p:txBody>
      </p:sp>
      <p:sp>
        <p:nvSpPr>
          <p:cNvPr id="65563" name="Text Box 27"/>
          <p:cNvSpPr txBox="1">
            <a:spLocks noChangeArrowheads="1"/>
          </p:cNvSpPr>
          <p:nvPr/>
        </p:nvSpPr>
        <p:spPr bwMode="auto">
          <a:xfrm>
            <a:off x="4191000" y="5334000"/>
            <a:ext cx="38100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67587" name="Text Box 3"/>
          <p:cNvSpPr txBox="1">
            <a:spLocks noChangeArrowheads="1"/>
          </p:cNvSpPr>
          <p:nvPr/>
        </p:nvSpPr>
        <p:spPr bwMode="auto">
          <a:xfrm>
            <a:off x="914400" y="1111250"/>
            <a:ext cx="184150" cy="396875"/>
          </a:xfrm>
          <a:prstGeom prst="rect">
            <a:avLst/>
          </a:prstGeom>
          <a:noFill/>
          <a:ln w="12700">
            <a:noFill/>
            <a:miter lim="800000"/>
            <a:headEnd/>
            <a:tailEnd/>
          </a:ln>
        </p:spPr>
        <p:txBody>
          <a:bodyPr wrap="none">
            <a:prstTxWarp prst="textNoShape">
              <a:avLst/>
            </a:prstTxWarp>
            <a:spAutoFit/>
          </a:bodyPr>
          <a:lstStyle/>
          <a:p>
            <a:endParaRPr lang="en-US" sz="2000" b="1">
              <a:solidFill>
                <a:schemeClr val="tx1"/>
              </a:solidFill>
              <a:latin typeface="Courier New" pitchFamily="-65" charset="0"/>
            </a:endParaRPr>
          </a:p>
        </p:txBody>
      </p:sp>
      <p:sp>
        <p:nvSpPr>
          <p:cNvPr id="67588" name="Text Box 4"/>
          <p:cNvSpPr txBox="1">
            <a:spLocks noChangeArrowheads="1"/>
          </p:cNvSpPr>
          <p:nvPr/>
        </p:nvSpPr>
        <p:spPr bwMode="auto">
          <a:xfrm>
            <a:off x="914400" y="762000"/>
            <a:ext cx="7500938" cy="3140075"/>
          </a:xfrm>
          <a:prstGeom prst="rect">
            <a:avLst/>
          </a:prstGeom>
          <a:noFill/>
          <a:ln w="12700">
            <a:noFill/>
            <a:miter lim="800000"/>
            <a:headEnd/>
            <a:tailEnd/>
          </a:ln>
        </p:spPr>
        <p:txBody>
          <a:bodyPr wrap="none">
            <a:prstTxWarp prst="textNoShape">
              <a:avLst/>
            </a:prstTxWarp>
            <a:spAutoFit/>
          </a:bodyPr>
          <a:lstStyle/>
          <a:p>
            <a:r>
              <a:rPr lang="en-US" sz="2000" b="1" i="1">
                <a:solidFill>
                  <a:schemeClr val="bg2"/>
                </a:solidFill>
                <a:latin typeface="Courier New" pitchFamily="-65" charset="0"/>
              </a:rPr>
              <a:t>/* Add a string to an existing list, 2nd call */</a:t>
            </a:r>
          </a:p>
          <a:p>
            <a:r>
              <a:rPr lang="en-US" sz="2000" b="1">
                <a:solidFill>
                  <a:schemeClr val="tx1"/>
                </a:solidFill>
                <a:latin typeface="Courier New" pitchFamily="-65" charset="0"/>
              </a:rPr>
              <a:t>List cons(String s, List list)</a:t>
            </a:r>
          </a:p>
          <a:p>
            <a:r>
              <a:rPr lang="en-US" sz="2000" b="1">
                <a:solidFill>
                  <a:schemeClr val="tx1"/>
                </a:solidFill>
                <a:latin typeface="Courier New" pitchFamily="-65" charset="0"/>
              </a:rPr>
              <a:t>{</a:t>
            </a:r>
          </a:p>
          <a:p>
            <a:r>
              <a:rPr lang="en-US" sz="2000" b="1">
                <a:solidFill>
                  <a:schemeClr val="tx1"/>
                </a:solidFill>
                <a:latin typeface="Courier New" pitchFamily="-65" charset="0"/>
              </a:rPr>
              <a:t>  List node = (List) malloc(sizeof(NodeStruct));</a:t>
            </a:r>
          </a:p>
          <a:p>
            <a:endParaRPr lang="en-US" sz="2000" b="1">
              <a:solidFill>
                <a:schemeClr val="tx1"/>
              </a:solidFill>
              <a:latin typeface="Courier New" pitchFamily="-65" charset="0"/>
            </a:endParaRPr>
          </a:p>
          <a:p>
            <a:r>
              <a:rPr lang="en-US" sz="2000" b="1">
                <a:solidFill>
                  <a:schemeClr val="accent2"/>
                </a:solidFill>
                <a:latin typeface="Courier New" pitchFamily="-65" charset="0"/>
              </a:rPr>
              <a:t>  </a:t>
            </a:r>
            <a:r>
              <a:rPr lang="en-US" sz="2000" b="1">
                <a:solidFill>
                  <a:schemeClr val="tx1"/>
                </a:solidFill>
                <a:latin typeface="Courier New" pitchFamily="-65" charset="0"/>
              </a:rPr>
              <a:t>node-&gt;value = (String) malloc (strlen(s) + 1);</a:t>
            </a:r>
          </a:p>
          <a:p>
            <a:r>
              <a:rPr lang="en-US" sz="2000" b="1">
                <a:solidFill>
                  <a:schemeClr val="tx1"/>
                </a:solidFill>
                <a:latin typeface="Courier New" pitchFamily="-65" charset="0"/>
              </a:rPr>
              <a:t>  </a:t>
            </a:r>
            <a:r>
              <a:rPr lang="en-US" sz="2000" b="1">
                <a:solidFill>
                  <a:schemeClr val="accent2"/>
                </a:solidFill>
                <a:latin typeface="Courier New" pitchFamily="-65" charset="0"/>
              </a:rPr>
              <a:t>strcpy(node-&gt;value, s);</a:t>
            </a:r>
            <a:endParaRPr lang="en-US" sz="2000" b="1">
              <a:solidFill>
                <a:schemeClr val="tx1"/>
              </a:solidFill>
              <a:latin typeface="Courier New" pitchFamily="-65" charset="0"/>
            </a:endParaRPr>
          </a:p>
          <a:p>
            <a:r>
              <a:rPr lang="en-US" sz="2000" b="1">
                <a:solidFill>
                  <a:schemeClr val="tx1"/>
                </a:solidFill>
                <a:latin typeface="Courier New" pitchFamily="-65" charset="0"/>
              </a:rPr>
              <a:t>  node-&gt;next = list;</a:t>
            </a:r>
          </a:p>
          <a:p>
            <a:r>
              <a:rPr lang="en-US" sz="2000" b="1">
                <a:solidFill>
                  <a:schemeClr val="tx1"/>
                </a:solidFill>
                <a:latin typeface="Courier New" pitchFamily="-65" charset="0"/>
              </a:rPr>
              <a:t>  return node;</a:t>
            </a:r>
          </a:p>
          <a:p>
            <a:r>
              <a:rPr lang="en-US" sz="2000" b="1">
                <a:solidFill>
                  <a:schemeClr val="tx1"/>
                </a:solidFill>
                <a:latin typeface="Courier New" pitchFamily="-65" charset="0"/>
              </a:rPr>
              <a:t>}</a:t>
            </a:r>
          </a:p>
        </p:txBody>
      </p:sp>
      <p:sp>
        <p:nvSpPr>
          <p:cNvPr id="67589" name="Rectangle 5"/>
          <p:cNvSpPr>
            <a:spLocks noChangeArrowheads="1"/>
          </p:cNvSpPr>
          <p:nvPr/>
        </p:nvSpPr>
        <p:spPr bwMode="auto">
          <a:xfrm>
            <a:off x="25908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590" name="Rectangle 6"/>
          <p:cNvSpPr>
            <a:spLocks noChangeArrowheads="1"/>
          </p:cNvSpPr>
          <p:nvPr/>
        </p:nvSpPr>
        <p:spPr bwMode="auto">
          <a:xfrm>
            <a:off x="2590800" y="5410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591" name="Text Box 7"/>
          <p:cNvSpPr txBox="1">
            <a:spLocks noChangeArrowheads="1"/>
          </p:cNvSpPr>
          <p:nvPr/>
        </p:nvSpPr>
        <p:spPr bwMode="auto">
          <a:xfrm>
            <a:off x="990600" y="4572000"/>
            <a:ext cx="819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node:</a:t>
            </a:r>
          </a:p>
        </p:txBody>
      </p:sp>
      <p:sp>
        <p:nvSpPr>
          <p:cNvPr id="67592" name="Rectangle 8"/>
          <p:cNvSpPr>
            <a:spLocks noChangeArrowheads="1"/>
          </p:cNvSpPr>
          <p:nvPr/>
        </p:nvSpPr>
        <p:spPr bwMode="auto">
          <a:xfrm>
            <a:off x="4419600" y="4724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593" name="Text Box 9"/>
          <p:cNvSpPr txBox="1">
            <a:spLocks noChangeArrowheads="1"/>
          </p:cNvSpPr>
          <p:nvPr/>
        </p:nvSpPr>
        <p:spPr bwMode="auto">
          <a:xfrm>
            <a:off x="4114800" y="4343400"/>
            <a:ext cx="609600" cy="396875"/>
          </a:xfrm>
          <a:prstGeom prst="rect">
            <a:avLst/>
          </a:prstGeom>
          <a:noFill/>
          <a:ln w="12700">
            <a:noFill/>
            <a:miter lim="800000"/>
            <a:headEnd/>
            <a:tailEnd/>
          </a:ln>
        </p:spPr>
        <p:txBody>
          <a:bodyPr>
            <a:prstTxWarp prst="textNoShape">
              <a:avLst/>
            </a:prstTxWarp>
            <a:spAutoFit/>
          </a:bodyPr>
          <a:lstStyle/>
          <a:p>
            <a:r>
              <a:rPr lang="en-US" sz="2000">
                <a:solidFill>
                  <a:schemeClr val="tx1"/>
                </a:solidFill>
              </a:rPr>
              <a:t>list:</a:t>
            </a:r>
          </a:p>
        </p:txBody>
      </p:sp>
      <p:sp>
        <p:nvSpPr>
          <p:cNvPr id="67594" name="Rectangle 10"/>
          <p:cNvSpPr>
            <a:spLocks noChangeArrowheads="1"/>
          </p:cNvSpPr>
          <p:nvPr/>
        </p:nvSpPr>
        <p:spPr bwMode="auto">
          <a:xfrm>
            <a:off x="4419600" y="5715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595" name="Rectangle 11"/>
          <p:cNvSpPr>
            <a:spLocks noChangeArrowheads="1"/>
          </p:cNvSpPr>
          <p:nvPr/>
        </p:nvSpPr>
        <p:spPr bwMode="auto">
          <a:xfrm>
            <a:off x="6019800" y="5738813"/>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67596" name="Rectangle 12"/>
          <p:cNvSpPr>
            <a:spLocks noChangeArrowheads="1"/>
          </p:cNvSpPr>
          <p:nvPr/>
        </p:nvSpPr>
        <p:spPr bwMode="auto">
          <a:xfrm>
            <a:off x="61722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597" name="Rectangle 13"/>
          <p:cNvSpPr>
            <a:spLocks noChangeArrowheads="1"/>
          </p:cNvSpPr>
          <p:nvPr/>
        </p:nvSpPr>
        <p:spPr bwMode="auto">
          <a:xfrm>
            <a:off x="61722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598" name="Rectangle 14"/>
          <p:cNvSpPr>
            <a:spLocks noChangeArrowheads="1"/>
          </p:cNvSpPr>
          <p:nvPr/>
        </p:nvSpPr>
        <p:spPr bwMode="auto">
          <a:xfrm>
            <a:off x="73914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599" name="Rectangle 15"/>
          <p:cNvSpPr>
            <a:spLocks noChangeArrowheads="1"/>
          </p:cNvSpPr>
          <p:nvPr/>
        </p:nvSpPr>
        <p:spPr bwMode="auto">
          <a:xfrm>
            <a:off x="73914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600" name="Rectangle 16"/>
          <p:cNvSpPr>
            <a:spLocks noChangeArrowheads="1"/>
          </p:cNvSpPr>
          <p:nvPr/>
        </p:nvSpPr>
        <p:spPr bwMode="auto">
          <a:xfrm>
            <a:off x="12192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7601" name="Text Box 17"/>
          <p:cNvSpPr txBox="1">
            <a:spLocks noChangeArrowheads="1"/>
          </p:cNvSpPr>
          <p:nvPr/>
        </p:nvSpPr>
        <p:spPr bwMode="auto">
          <a:xfrm>
            <a:off x="64770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7602" name="Text Box 18"/>
          <p:cNvSpPr txBox="1">
            <a:spLocks noChangeArrowheads="1"/>
          </p:cNvSpPr>
          <p:nvPr/>
        </p:nvSpPr>
        <p:spPr bwMode="auto">
          <a:xfrm>
            <a:off x="76962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7603" name="Text Box 19"/>
          <p:cNvSpPr txBox="1">
            <a:spLocks noChangeArrowheads="1"/>
          </p:cNvSpPr>
          <p:nvPr/>
        </p:nvSpPr>
        <p:spPr bwMode="auto">
          <a:xfrm>
            <a:off x="7451725" y="5116513"/>
            <a:ext cx="833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NULL</a:t>
            </a:r>
          </a:p>
        </p:txBody>
      </p:sp>
      <p:sp>
        <p:nvSpPr>
          <p:cNvPr id="67604" name="Line 20"/>
          <p:cNvSpPr>
            <a:spLocks noChangeShapeType="1"/>
          </p:cNvSpPr>
          <p:nvPr/>
        </p:nvSpPr>
        <p:spPr bwMode="auto">
          <a:xfrm flipV="1">
            <a:off x="5029200" y="5943600"/>
            <a:ext cx="1066800" cy="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7605" name="Line 21"/>
          <p:cNvSpPr>
            <a:spLocks noChangeShapeType="1"/>
          </p:cNvSpPr>
          <p:nvPr/>
        </p:nvSpPr>
        <p:spPr bwMode="auto">
          <a:xfrm flipV="1">
            <a:off x="4953000" y="4800600"/>
            <a:ext cx="12192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7606" name="Line 22"/>
          <p:cNvSpPr>
            <a:spLocks noChangeShapeType="1"/>
          </p:cNvSpPr>
          <p:nvPr/>
        </p:nvSpPr>
        <p:spPr bwMode="auto">
          <a:xfrm flipV="1">
            <a:off x="6705600" y="4800600"/>
            <a:ext cx="685800" cy="5334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7607" name="Text Box 23"/>
          <p:cNvSpPr txBox="1">
            <a:spLocks noChangeArrowheads="1"/>
          </p:cNvSpPr>
          <p:nvPr/>
        </p:nvSpPr>
        <p:spPr bwMode="auto">
          <a:xfrm>
            <a:off x="2971800" y="5486400"/>
            <a:ext cx="325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7608" name="Line 24"/>
          <p:cNvSpPr>
            <a:spLocks noChangeShapeType="1"/>
          </p:cNvSpPr>
          <p:nvPr/>
        </p:nvSpPr>
        <p:spPr bwMode="auto">
          <a:xfrm flipV="1">
            <a:off x="1676400" y="5105400"/>
            <a:ext cx="9144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7609" name="Rectangle 25"/>
          <p:cNvSpPr>
            <a:spLocks noChangeArrowheads="1"/>
          </p:cNvSpPr>
          <p:nvPr/>
        </p:nvSpPr>
        <p:spPr bwMode="auto">
          <a:xfrm>
            <a:off x="2590800" y="5943600"/>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67610" name="Freeform 26"/>
          <p:cNvSpPr>
            <a:spLocks/>
          </p:cNvSpPr>
          <p:nvPr/>
        </p:nvSpPr>
        <p:spPr bwMode="auto">
          <a:xfrm>
            <a:off x="2217738" y="5181600"/>
            <a:ext cx="830262" cy="914400"/>
          </a:xfrm>
          <a:custGeom>
            <a:avLst/>
            <a:gdLst>
              <a:gd name="T0" fmla="*/ 830262 w 523"/>
              <a:gd name="T1" fmla="*/ 0 h 576"/>
              <a:gd name="T2" fmla="*/ 76200 w 523"/>
              <a:gd name="T3" fmla="*/ 319088 h 576"/>
              <a:gd name="T4" fmla="*/ 373062 w 523"/>
              <a:gd name="T5" fmla="*/ 914400 h 576"/>
              <a:gd name="T6" fmla="*/ 0 60000 65536"/>
              <a:gd name="T7" fmla="*/ 0 60000 65536"/>
              <a:gd name="T8" fmla="*/ 0 60000 65536"/>
              <a:gd name="T9" fmla="*/ 0 w 523"/>
              <a:gd name="T10" fmla="*/ 0 h 576"/>
              <a:gd name="T11" fmla="*/ 523 w 523"/>
              <a:gd name="T12" fmla="*/ 576 h 576"/>
            </a:gdLst>
            <a:ahLst/>
            <a:cxnLst>
              <a:cxn ang="T6">
                <a:pos x="T0" y="T1"/>
              </a:cxn>
              <a:cxn ang="T7">
                <a:pos x="T2" y="T3"/>
              </a:cxn>
              <a:cxn ang="T8">
                <a:pos x="T4" y="T5"/>
              </a:cxn>
            </a:cxnLst>
            <a:rect l="T9" t="T10" r="T11" b="T12"/>
            <a:pathLst>
              <a:path w="523" h="576">
                <a:moveTo>
                  <a:pt x="523" y="0"/>
                </a:moveTo>
                <a:cubicBezTo>
                  <a:pt x="444" y="33"/>
                  <a:pt x="96" y="105"/>
                  <a:pt x="48" y="201"/>
                </a:cubicBezTo>
                <a:cubicBezTo>
                  <a:pt x="0" y="297"/>
                  <a:pt x="196" y="498"/>
                  <a:pt x="235" y="576"/>
                </a:cubicBezTo>
              </a:path>
            </a:pathLst>
          </a:custGeom>
          <a:noFill/>
          <a:ln w="50800">
            <a:solidFill>
              <a:schemeClr val="accent1"/>
            </a:solidFill>
            <a:round/>
            <a:headEnd/>
            <a:tailEnd type="triangle" w="med" len="med"/>
          </a:ln>
        </p:spPr>
        <p:txBody>
          <a:bodyPr>
            <a:prstTxWarp prst="textNoShape">
              <a:avLst/>
            </a:prstTxWarp>
          </a:bodyPr>
          <a:lstStyle/>
          <a:p>
            <a:endParaRPr lang="en-US"/>
          </a:p>
        </p:txBody>
      </p:sp>
      <p:sp>
        <p:nvSpPr>
          <p:cNvPr id="67611" name="Text Box 27"/>
          <p:cNvSpPr txBox="1">
            <a:spLocks noChangeArrowheads="1"/>
          </p:cNvSpPr>
          <p:nvPr/>
        </p:nvSpPr>
        <p:spPr bwMode="auto">
          <a:xfrm>
            <a:off x="4191000" y="5334000"/>
            <a:ext cx="38100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69635" name="Text Box 3"/>
          <p:cNvSpPr txBox="1">
            <a:spLocks noChangeArrowheads="1"/>
          </p:cNvSpPr>
          <p:nvPr/>
        </p:nvSpPr>
        <p:spPr bwMode="auto">
          <a:xfrm>
            <a:off x="914400" y="1111250"/>
            <a:ext cx="184150" cy="396875"/>
          </a:xfrm>
          <a:prstGeom prst="rect">
            <a:avLst/>
          </a:prstGeom>
          <a:noFill/>
          <a:ln w="12700">
            <a:noFill/>
            <a:miter lim="800000"/>
            <a:headEnd/>
            <a:tailEnd/>
          </a:ln>
        </p:spPr>
        <p:txBody>
          <a:bodyPr wrap="none">
            <a:prstTxWarp prst="textNoShape">
              <a:avLst/>
            </a:prstTxWarp>
            <a:spAutoFit/>
          </a:bodyPr>
          <a:lstStyle/>
          <a:p>
            <a:endParaRPr lang="en-US" sz="2000" b="1">
              <a:solidFill>
                <a:schemeClr val="tx1"/>
              </a:solidFill>
              <a:latin typeface="Courier New" pitchFamily="-65" charset="0"/>
            </a:endParaRPr>
          </a:p>
        </p:txBody>
      </p:sp>
      <p:sp>
        <p:nvSpPr>
          <p:cNvPr id="69636" name="Text Box 4"/>
          <p:cNvSpPr txBox="1">
            <a:spLocks noChangeArrowheads="1"/>
          </p:cNvSpPr>
          <p:nvPr/>
        </p:nvSpPr>
        <p:spPr bwMode="auto">
          <a:xfrm>
            <a:off x="914400" y="762000"/>
            <a:ext cx="7500938" cy="3140075"/>
          </a:xfrm>
          <a:prstGeom prst="rect">
            <a:avLst/>
          </a:prstGeom>
          <a:noFill/>
          <a:ln w="12700">
            <a:noFill/>
            <a:miter lim="800000"/>
            <a:headEnd/>
            <a:tailEnd/>
          </a:ln>
        </p:spPr>
        <p:txBody>
          <a:bodyPr wrap="none">
            <a:prstTxWarp prst="textNoShape">
              <a:avLst/>
            </a:prstTxWarp>
            <a:spAutoFit/>
          </a:bodyPr>
          <a:lstStyle/>
          <a:p>
            <a:r>
              <a:rPr lang="en-US" sz="2000" b="1" i="1">
                <a:solidFill>
                  <a:schemeClr val="bg2"/>
                </a:solidFill>
                <a:latin typeface="Courier New" pitchFamily="-65" charset="0"/>
              </a:rPr>
              <a:t>/* Add a string to an existing list, 2nd call */</a:t>
            </a:r>
          </a:p>
          <a:p>
            <a:r>
              <a:rPr lang="en-US" sz="2000" b="1">
                <a:solidFill>
                  <a:schemeClr val="tx1"/>
                </a:solidFill>
                <a:latin typeface="Courier New" pitchFamily="-65" charset="0"/>
              </a:rPr>
              <a:t>List cons(String s, List list)</a:t>
            </a:r>
          </a:p>
          <a:p>
            <a:r>
              <a:rPr lang="en-US" sz="2000" b="1">
                <a:solidFill>
                  <a:schemeClr val="tx1"/>
                </a:solidFill>
                <a:latin typeface="Courier New" pitchFamily="-65" charset="0"/>
              </a:rPr>
              <a:t>{</a:t>
            </a:r>
          </a:p>
          <a:p>
            <a:r>
              <a:rPr lang="en-US" sz="2000" b="1">
                <a:solidFill>
                  <a:schemeClr val="tx1"/>
                </a:solidFill>
                <a:latin typeface="Courier New" pitchFamily="-65" charset="0"/>
              </a:rPr>
              <a:t>  List node = (List) malloc(sizeof(NodeStruct));</a:t>
            </a:r>
          </a:p>
          <a:p>
            <a:endParaRPr lang="en-US" sz="2000" b="1">
              <a:solidFill>
                <a:schemeClr val="tx1"/>
              </a:solidFill>
              <a:latin typeface="Courier New" pitchFamily="-65" charset="0"/>
            </a:endParaRPr>
          </a:p>
          <a:p>
            <a:r>
              <a:rPr lang="en-US" sz="2000" b="1">
                <a:solidFill>
                  <a:schemeClr val="accent2"/>
                </a:solidFill>
                <a:latin typeface="Courier New" pitchFamily="-65" charset="0"/>
              </a:rPr>
              <a:t>  </a:t>
            </a:r>
            <a:r>
              <a:rPr lang="en-US" sz="2000" b="1">
                <a:solidFill>
                  <a:schemeClr val="tx1"/>
                </a:solidFill>
                <a:latin typeface="Courier New" pitchFamily="-65" charset="0"/>
              </a:rPr>
              <a:t>node-&gt;value = (String) malloc (strlen(s) + 1);</a:t>
            </a:r>
          </a:p>
          <a:p>
            <a:r>
              <a:rPr lang="en-US" sz="2000" b="1">
                <a:solidFill>
                  <a:schemeClr val="tx1"/>
                </a:solidFill>
                <a:latin typeface="Courier New" pitchFamily="-65" charset="0"/>
              </a:rPr>
              <a:t>  strcpy(node-&gt;value, s);</a:t>
            </a:r>
          </a:p>
          <a:p>
            <a:r>
              <a:rPr lang="en-US" sz="2000" b="1">
                <a:solidFill>
                  <a:schemeClr val="tx1"/>
                </a:solidFill>
                <a:latin typeface="Courier New" pitchFamily="-65" charset="0"/>
              </a:rPr>
              <a:t>  </a:t>
            </a:r>
            <a:r>
              <a:rPr lang="en-US" sz="2000" b="1">
                <a:solidFill>
                  <a:schemeClr val="accent2"/>
                </a:solidFill>
                <a:latin typeface="Courier New" pitchFamily="-65" charset="0"/>
              </a:rPr>
              <a:t>node-&gt;next = list;</a:t>
            </a:r>
            <a:endParaRPr lang="en-US" sz="2000" b="1">
              <a:solidFill>
                <a:schemeClr val="tx1"/>
              </a:solidFill>
              <a:latin typeface="Courier New" pitchFamily="-65" charset="0"/>
            </a:endParaRPr>
          </a:p>
          <a:p>
            <a:r>
              <a:rPr lang="en-US" sz="2000" b="1">
                <a:solidFill>
                  <a:schemeClr val="tx1"/>
                </a:solidFill>
                <a:latin typeface="Courier New" pitchFamily="-65" charset="0"/>
              </a:rPr>
              <a:t>  return node;</a:t>
            </a:r>
          </a:p>
          <a:p>
            <a:r>
              <a:rPr lang="en-US" sz="2000" b="1">
                <a:solidFill>
                  <a:schemeClr val="tx1"/>
                </a:solidFill>
                <a:latin typeface="Courier New" pitchFamily="-65" charset="0"/>
              </a:rPr>
              <a:t>}</a:t>
            </a:r>
          </a:p>
        </p:txBody>
      </p:sp>
      <p:sp>
        <p:nvSpPr>
          <p:cNvPr id="69637" name="Rectangle 5"/>
          <p:cNvSpPr>
            <a:spLocks noChangeArrowheads="1"/>
          </p:cNvSpPr>
          <p:nvPr/>
        </p:nvSpPr>
        <p:spPr bwMode="auto">
          <a:xfrm>
            <a:off x="25908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38" name="Rectangle 6"/>
          <p:cNvSpPr>
            <a:spLocks noChangeArrowheads="1"/>
          </p:cNvSpPr>
          <p:nvPr/>
        </p:nvSpPr>
        <p:spPr bwMode="auto">
          <a:xfrm>
            <a:off x="2590800" y="5410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39" name="Text Box 7"/>
          <p:cNvSpPr txBox="1">
            <a:spLocks noChangeArrowheads="1"/>
          </p:cNvSpPr>
          <p:nvPr/>
        </p:nvSpPr>
        <p:spPr bwMode="auto">
          <a:xfrm>
            <a:off x="990600" y="4572000"/>
            <a:ext cx="819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node:</a:t>
            </a:r>
          </a:p>
        </p:txBody>
      </p:sp>
      <p:sp>
        <p:nvSpPr>
          <p:cNvPr id="69640" name="Rectangle 8"/>
          <p:cNvSpPr>
            <a:spLocks noChangeArrowheads="1"/>
          </p:cNvSpPr>
          <p:nvPr/>
        </p:nvSpPr>
        <p:spPr bwMode="auto">
          <a:xfrm>
            <a:off x="4419600" y="4724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41" name="Text Box 9"/>
          <p:cNvSpPr txBox="1">
            <a:spLocks noChangeArrowheads="1"/>
          </p:cNvSpPr>
          <p:nvPr/>
        </p:nvSpPr>
        <p:spPr bwMode="auto">
          <a:xfrm>
            <a:off x="4114800" y="4343400"/>
            <a:ext cx="609600" cy="396875"/>
          </a:xfrm>
          <a:prstGeom prst="rect">
            <a:avLst/>
          </a:prstGeom>
          <a:noFill/>
          <a:ln w="12700">
            <a:noFill/>
            <a:miter lim="800000"/>
            <a:headEnd/>
            <a:tailEnd/>
          </a:ln>
        </p:spPr>
        <p:txBody>
          <a:bodyPr>
            <a:prstTxWarp prst="textNoShape">
              <a:avLst/>
            </a:prstTxWarp>
            <a:spAutoFit/>
          </a:bodyPr>
          <a:lstStyle/>
          <a:p>
            <a:r>
              <a:rPr lang="en-US" sz="2000">
                <a:solidFill>
                  <a:schemeClr val="tx1"/>
                </a:solidFill>
              </a:rPr>
              <a:t>list:</a:t>
            </a:r>
          </a:p>
        </p:txBody>
      </p:sp>
      <p:sp>
        <p:nvSpPr>
          <p:cNvPr id="69642" name="Rectangle 10"/>
          <p:cNvSpPr>
            <a:spLocks noChangeArrowheads="1"/>
          </p:cNvSpPr>
          <p:nvPr/>
        </p:nvSpPr>
        <p:spPr bwMode="auto">
          <a:xfrm>
            <a:off x="4419600" y="5715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43" name="Text Box 11"/>
          <p:cNvSpPr txBox="1">
            <a:spLocks noChangeArrowheads="1"/>
          </p:cNvSpPr>
          <p:nvPr/>
        </p:nvSpPr>
        <p:spPr bwMode="auto">
          <a:xfrm>
            <a:off x="4191000" y="5318125"/>
            <a:ext cx="38100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a:t>
            </a:r>
          </a:p>
        </p:txBody>
      </p:sp>
      <p:sp>
        <p:nvSpPr>
          <p:cNvPr id="69644" name="Rectangle 12"/>
          <p:cNvSpPr>
            <a:spLocks noChangeArrowheads="1"/>
          </p:cNvSpPr>
          <p:nvPr/>
        </p:nvSpPr>
        <p:spPr bwMode="auto">
          <a:xfrm>
            <a:off x="6019800" y="5738813"/>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69645" name="Rectangle 13"/>
          <p:cNvSpPr>
            <a:spLocks noChangeArrowheads="1"/>
          </p:cNvSpPr>
          <p:nvPr/>
        </p:nvSpPr>
        <p:spPr bwMode="auto">
          <a:xfrm>
            <a:off x="61722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46" name="Rectangle 14"/>
          <p:cNvSpPr>
            <a:spLocks noChangeArrowheads="1"/>
          </p:cNvSpPr>
          <p:nvPr/>
        </p:nvSpPr>
        <p:spPr bwMode="auto">
          <a:xfrm>
            <a:off x="61722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47" name="Rectangle 15"/>
          <p:cNvSpPr>
            <a:spLocks noChangeArrowheads="1"/>
          </p:cNvSpPr>
          <p:nvPr/>
        </p:nvSpPr>
        <p:spPr bwMode="auto">
          <a:xfrm>
            <a:off x="73914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48" name="Rectangle 16"/>
          <p:cNvSpPr>
            <a:spLocks noChangeArrowheads="1"/>
          </p:cNvSpPr>
          <p:nvPr/>
        </p:nvSpPr>
        <p:spPr bwMode="auto">
          <a:xfrm>
            <a:off x="73914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49" name="Rectangle 17"/>
          <p:cNvSpPr>
            <a:spLocks noChangeArrowheads="1"/>
          </p:cNvSpPr>
          <p:nvPr/>
        </p:nvSpPr>
        <p:spPr bwMode="auto">
          <a:xfrm>
            <a:off x="12192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69650" name="Text Box 18"/>
          <p:cNvSpPr txBox="1">
            <a:spLocks noChangeArrowheads="1"/>
          </p:cNvSpPr>
          <p:nvPr/>
        </p:nvSpPr>
        <p:spPr bwMode="auto">
          <a:xfrm>
            <a:off x="64770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9651" name="Text Box 19"/>
          <p:cNvSpPr txBox="1">
            <a:spLocks noChangeArrowheads="1"/>
          </p:cNvSpPr>
          <p:nvPr/>
        </p:nvSpPr>
        <p:spPr bwMode="auto">
          <a:xfrm>
            <a:off x="76962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69652" name="Text Box 20"/>
          <p:cNvSpPr txBox="1">
            <a:spLocks noChangeArrowheads="1"/>
          </p:cNvSpPr>
          <p:nvPr/>
        </p:nvSpPr>
        <p:spPr bwMode="auto">
          <a:xfrm>
            <a:off x="7451725" y="5116513"/>
            <a:ext cx="833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NULL</a:t>
            </a:r>
          </a:p>
        </p:txBody>
      </p:sp>
      <p:sp>
        <p:nvSpPr>
          <p:cNvPr id="69653" name="Line 21"/>
          <p:cNvSpPr>
            <a:spLocks noChangeShapeType="1"/>
          </p:cNvSpPr>
          <p:nvPr/>
        </p:nvSpPr>
        <p:spPr bwMode="auto">
          <a:xfrm flipV="1">
            <a:off x="5029200" y="5943600"/>
            <a:ext cx="1066800" cy="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9654" name="Line 22"/>
          <p:cNvSpPr>
            <a:spLocks noChangeShapeType="1"/>
          </p:cNvSpPr>
          <p:nvPr/>
        </p:nvSpPr>
        <p:spPr bwMode="auto">
          <a:xfrm flipV="1">
            <a:off x="4953000" y="4800600"/>
            <a:ext cx="12192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9655" name="Line 23"/>
          <p:cNvSpPr>
            <a:spLocks noChangeShapeType="1"/>
          </p:cNvSpPr>
          <p:nvPr/>
        </p:nvSpPr>
        <p:spPr bwMode="auto">
          <a:xfrm flipV="1">
            <a:off x="6705600" y="4800600"/>
            <a:ext cx="685800" cy="5334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9656" name="Line 24"/>
          <p:cNvSpPr>
            <a:spLocks noChangeShapeType="1"/>
          </p:cNvSpPr>
          <p:nvPr/>
        </p:nvSpPr>
        <p:spPr bwMode="auto">
          <a:xfrm flipV="1">
            <a:off x="1676400" y="5105400"/>
            <a:ext cx="9144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69657" name="Rectangle 25"/>
          <p:cNvSpPr>
            <a:spLocks noChangeArrowheads="1"/>
          </p:cNvSpPr>
          <p:nvPr/>
        </p:nvSpPr>
        <p:spPr bwMode="auto">
          <a:xfrm>
            <a:off x="2590800" y="5943600"/>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69658" name="Freeform 26"/>
          <p:cNvSpPr>
            <a:spLocks/>
          </p:cNvSpPr>
          <p:nvPr/>
        </p:nvSpPr>
        <p:spPr bwMode="auto">
          <a:xfrm>
            <a:off x="2217738" y="5181600"/>
            <a:ext cx="830262" cy="914400"/>
          </a:xfrm>
          <a:custGeom>
            <a:avLst/>
            <a:gdLst>
              <a:gd name="T0" fmla="*/ 830262 w 523"/>
              <a:gd name="T1" fmla="*/ 0 h 576"/>
              <a:gd name="T2" fmla="*/ 76200 w 523"/>
              <a:gd name="T3" fmla="*/ 319088 h 576"/>
              <a:gd name="T4" fmla="*/ 373062 w 523"/>
              <a:gd name="T5" fmla="*/ 914400 h 576"/>
              <a:gd name="T6" fmla="*/ 0 60000 65536"/>
              <a:gd name="T7" fmla="*/ 0 60000 65536"/>
              <a:gd name="T8" fmla="*/ 0 60000 65536"/>
              <a:gd name="T9" fmla="*/ 0 w 523"/>
              <a:gd name="T10" fmla="*/ 0 h 576"/>
              <a:gd name="T11" fmla="*/ 523 w 523"/>
              <a:gd name="T12" fmla="*/ 576 h 576"/>
            </a:gdLst>
            <a:ahLst/>
            <a:cxnLst>
              <a:cxn ang="T6">
                <a:pos x="T0" y="T1"/>
              </a:cxn>
              <a:cxn ang="T7">
                <a:pos x="T2" y="T3"/>
              </a:cxn>
              <a:cxn ang="T8">
                <a:pos x="T4" y="T5"/>
              </a:cxn>
            </a:cxnLst>
            <a:rect l="T9" t="T10" r="T11" b="T12"/>
            <a:pathLst>
              <a:path w="523" h="576">
                <a:moveTo>
                  <a:pt x="523" y="0"/>
                </a:moveTo>
                <a:cubicBezTo>
                  <a:pt x="444" y="33"/>
                  <a:pt x="96" y="105"/>
                  <a:pt x="48" y="201"/>
                </a:cubicBezTo>
                <a:cubicBezTo>
                  <a:pt x="0" y="297"/>
                  <a:pt x="196" y="498"/>
                  <a:pt x="235" y="576"/>
                </a:cubicBezTo>
              </a:path>
            </a:pathLst>
          </a:custGeom>
          <a:noFill/>
          <a:ln w="50800">
            <a:solidFill>
              <a:schemeClr val="accent1"/>
            </a:solidFill>
            <a:round/>
            <a:headEnd/>
            <a:tailEnd type="triangle" w="med" len="med"/>
          </a:ln>
        </p:spPr>
        <p:txBody>
          <a:bodyPr>
            <a:prstTxWarp prst="textNoShape">
              <a:avLst/>
            </a:prstTxWarp>
          </a:bodyPr>
          <a:lstStyle/>
          <a:p>
            <a:endParaRPr lang="en-US"/>
          </a:p>
        </p:txBody>
      </p:sp>
      <p:sp>
        <p:nvSpPr>
          <p:cNvPr id="69659" name="Line 27"/>
          <p:cNvSpPr>
            <a:spLocks noChangeShapeType="1"/>
          </p:cNvSpPr>
          <p:nvPr/>
        </p:nvSpPr>
        <p:spPr bwMode="auto">
          <a:xfrm flipV="1">
            <a:off x="3124200" y="4953000"/>
            <a:ext cx="3048000" cy="6858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762000" y="152400"/>
            <a:ext cx="5635625" cy="474663"/>
          </a:xfrm>
        </p:spPr>
        <p:txBody>
          <a:bodyPr/>
          <a:lstStyle/>
          <a:p>
            <a:r>
              <a:rPr lang="en-US">
                <a:ea typeface="ＭＳ Ｐゴシック" pitchFamily="-65" charset="-128"/>
                <a:cs typeface="ＭＳ Ｐゴシック" pitchFamily="-65" charset="-128"/>
              </a:rPr>
              <a:t>C String Standard Functions</a:t>
            </a:r>
          </a:p>
        </p:txBody>
      </p:sp>
      <p:sp>
        <p:nvSpPr>
          <p:cNvPr id="79875" name="Rectangle 3"/>
          <p:cNvSpPr>
            <a:spLocks noGrp="1" noChangeArrowheads="1"/>
          </p:cNvSpPr>
          <p:nvPr>
            <p:ph type="body" idx="1"/>
          </p:nvPr>
        </p:nvSpPr>
        <p:spPr>
          <a:xfrm>
            <a:off x="685800" y="1143000"/>
            <a:ext cx="7848600" cy="3873500"/>
          </a:xfrm>
        </p:spPr>
        <p:txBody>
          <a:bodyPr/>
          <a:lstStyle/>
          <a:p>
            <a:r>
              <a:rPr lang="en-US" sz="2800">
                <a:latin typeface="Courier New" pitchFamily="-65" charset="0"/>
                <a:ea typeface="ＭＳ Ｐゴシック" pitchFamily="-65" charset="-128"/>
                <a:cs typeface="ＭＳ Ｐゴシック" pitchFamily="-65" charset="-128"/>
              </a:rPr>
              <a:t>int </a:t>
            </a:r>
            <a:r>
              <a:rPr lang="en-US" sz="2800">
                <a:solidFill>
                  <a:schemeClr val="accent2"/>
                </a:solidFill>
                <a:latin typeface="Courier New" pitchFamily="-65" charset="0"/>
                <a:ea typeface="ＭＳ Ｐゴシック" pitchFamily="-65" charset="-128"/>
                <a:cs typeface="ＭＳ Ｐゴシック" pitchFamily="-65" charset="-128"/>
              </a:rPr>
              <a:t>strlen</a:t>
            </a:r>
            <a:r>
              <a:rPr lang="en-US" sz="2800">
                <a:latin typeface="Courier New" pitchFamily="-65" charset="0"/>
                <a:ea typeface="ＭＳ Ｐゴシック" pitchFamily="-65" charset="-128"/>
                <a:cs typeface="ＭＳ Ｐゴシック" pitchFamily="-65" charset="-128"/>
              </a:rPr>
              <a:t>(char *string);</a:t>
            </a:r>
          </a:p>
          <a:p>
            <a:pPr lvl="1"/>
            <a:r>
              <a:rPr lang="en-US" sz="2400"/>
              <a:t>compute the length of </a:t>
            </a:r>
            <a:r>
              <a:rPr lang="en-US" sz="2400">
                <a:latin typeface="Courier New" pitchFamily="-65" charset="0"/>
              </a:rPr>
              <a:t>string</a:t>
            </a:r>
          </a:p>
          <a:p>
            <a:r>
              <a:rPr lang="en-US" sz="2800">
                <a:latin typeface="Courier New" pitchFamily="-65" charset="0"/>
                <a:ea typeface="ＭＳ Ｐゴシック" pitchFamily="-65" charset="-128"/>
                <a:cs typeface="ＭＳ Ｐゴシック" pitchFamily="-65" charset="-128"/>
              </a:rPr>
              <a:t>int </a:t>
            </a:r>
            <a:r>
              <a:rPr lang="en-US" sz="2800">
                <a:solidFill>
                  <a:schemeClr val="accent2"/>
                </a:solidFill>
                <a:latin typeface="Courier New" pitchFamily="-65" charset="0"/>
                <a:ea typeface="ＭＳ Ｐゴシック" pitchFamily="-65" charset="-128"/>
                <a:cs typeface="ＭＳ Ｐゴシック" pitchFamily="-65" charset="-128"/>
              </a:rPr>
              <a:t>strcmp</a:t>
            </a:r>
            <a:r>
              <a:rPr lang="en-US" sz="2800">
                <a:latin typeface="Courier New" pitchFamily="-65" charset="0"/>
                <a:ea typeface="ＭＳ Ｐゴシック" pitchFamily="-65" charset="-128"/>
                <a:cs typeface="ＭＳ Ｐゴシック" pitchFamily="-65" charset="-128"/>
              </a:rPr>
              <a:t>(char *str1, char *str2);</a:t>
            </a:r>
          </a:p>
          <a:p>
            <a:pPr lvl="1"/>
            <a:r>
              <a:rPr lang="en-US" sz="2400"/>
              <a:t>return 0 if </a:t>
            </a:r>
            <a:r>
              <a:rPr lang="en-US" sz="2400">
                <a:latin typeface="Courier New" pitchFamily="-65" charset="0"/>
              </a:rPr>
              <a:t>str1</a:t>
            </a:r>
            <a:r>
              <a:rPr lang="en-US" sz="2400"/>
              <a:t> and </a:t>
            </a:r>
            <a:r>
              <a:rPr lang="en-US" sz="2400">
                <a:latin typeface="Courier New" pitchFamily="-65" charset="0"/>
              </a:rPr>
              <a:t>str2</a:t>
            </a:r>
            <a:r>
              <a:rPr lang="en-US" sz="2400"/>
              <a:t> are identical (how is this different from </a:t>
            </a:r>
            <a:r>
              <a:rPr lang="en-US" sz="2400">
                <a:latin typeface="Courier New" pitchFamily="-65" charset="0"/>
              </a:rPr>
              <a:t>str1 == str2</a:t>
            </a:r>
            <a:r>
              <a:rPr lang="en-US" sz="2400"/>
              <a:t>?)</a:t>
            </a:r>
          </a:p>
          <a:p>
            <a:r>
              <a:rPr lang="en-US" sz="2800">
                <a:latin typeface="Courier New" pitchFamily="-65" charset="0"/>
                <a:ea typeface="ＭＳ Ｐゴシック" pitchFamily="-65" charset="-128"/>
                <a:cs typeface="ＭＳ Ｐゴシック" pitchFamily="-65" charset="-128"/>
              </a:rPr>
              <a:t>char *</a:t>
            </a:r>
            <a:r>
              <a:rPr lang="en-US" sz="2800">
                <a:solidFill>
                  <a:schemeClr val="accent2"/>
                </a:solidFill>
                <a:latin typeface="Courier New" pitchFamily="-65" charset="0"/>
                <a:ea typeface="ＭＳ Ｐゴシック" pitchFamily="-65" charset="-128"/>
                <a:cs typeface="ＭＳ Ｐゴシック" pitchFamily="-65" charset="-128"/>
              </a:rPr>
              <a:t>strcpy</a:t>
            </a:r>
            <a:r>
              <a:rPr lang="en-US" sz="2800">
                <a:latin typeface="Courier New" pitchFamily="-65" charset="0"/>
                <a:ea typeface="ＭＳ Ｐゴシック" pitchFamily="-65" charset="-128"/>
                <a:cs typeface="ＭＳ Ｐゴシック" pitchFamily="-65" charset="-128"/>
              </a:rPr>
              <a:t>(char *dst, char *src);</a:t>
            </a:r>
          </a:p>
          <a:p>
            <a:pPr lvl="1"/>
            <a:r>
              <a:rPr lang="en-US" sz="2400"/>
              <a:t>copy the contents of string </a:t>
            </a:r>
            <a:r>
              <a:rPr lang="en-US" sz="2400">
                <a:latin typeface="Courier New" pitchFamily="-65" charset="0"/>
              </a:rPr>
              <a:t>src</a:t>
            </a:r>
            <a:r>
              <a:rPr lang="en-US" sz="2400"/>
              <a:t> to the memory at </a:t>
            </a:r>
            <a:r>
              <a:rPr lang="en-US" sz="2400">
                <a:latin typeface="Courier New" pitchFamily="-65" charset="0"/>
              </a:rPr>
              <a:t>dst</a:t>
            </a:r>
            <a:r>
              <a:rPr lang="en-US" sz="2400"/>
              <a:t>.  The caller must ensure that </a:t>
            </a:r>
            <a:r>
              <a:rPr lang="en-US" sz="2400">
                <a:latin typeface="Courier New" pitchFamily="-65" charset="0"/>
              </a:rPr>
              <a:t>dst</a:t>
            </a:r>
            <a:r>
              <a:rPr lang="en-US" sz="2400"/>
              <a:t> has enough memory to hold the data to be copied.</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762000" y="152400"/>
            <a:ext cx="4056063" cy="474663"/>
          </a:xfrm>
        </p:spPr>
        <p:txBody>
          <a:bodyPr/>
          <a:lstStyle/>
          <a:p>
            <a:r>
              <a:rPr lang="en-US">
                <a:ea typeface="ＭＳ Ｐゴシック" pitchFamily="-65" charset="-128"/>
                <a:cs typeface="ＭＳ Ｐゴシック" pitchFamily="-65" charset="-128"/>
              </a:rPr>
              <a:t>Linked List Example</a:t>
            </a:r>
          </a:p>
        </p:txBody>
      </p:sp>
      <p:sp>
        <p:nvSpPr>
          <p:cNvPr id="71683" name="Text Box 3"/>
          <p:cNvSpPr txBox="1">
            <a:spLocks noChangeArrowheads="1"/>
          </p:cNvSpPr>
          <p:nvPr/>
        </p:nvSpPr>
        <p:spPr bwMode="auto">
          <a:xfrm>
            <a:off x="914400" y="1111250"/>
            <a:ext cx="184150" cy="396875"/>
          </a:xfrm>
          <a:prstGeom prst="rect">
            <a:avLst/>
          </a:prstGeom>
          <a:noFill/>
          <a:ln w="12700">
            <a:noFill/>
            <a:miter lim="800000"/>
            <a:headEnd/>
            <a:tailEnd/>
          </a:ln>
        </p:spPr>
        <p:txBody>
          <a:bodyPr wrap="none">
            <a:prstTxWarp prst="textNoShape">
              <a:avLst/>
            </a:prstTxWarp>
            <a:spAutoFit/>
          </a:bodyPr>
          <a:lstStyle/>
          <a:p>
            <a:endParaRPr lang="en-US" sz="2000" b="1">
              <a:solidFill>
                <a:schemeClr val="tx1"/>
              </a:solidFill>
              <a:latin typeface="Courier New" pitchFamily="-65" charset="0"/>
            </a:endParaRPr>
          </a:p>
        </p:txBody>
      </p:sp>
      <p:sp>
        <p:nvSpPr>
          <p:cNvPr id="71684" name="Text Box 4"/>
          <p:cNvSpPr txBox="1">
            <a:spLocks noChangeArrowheads="1"/>
          </p:cNvSpPr>
          <p:nvPr/>
        </p:nvSpPr>
        <p:spPr bwMode="auto">
          <a:xfrm>
            <a:off x="914400" y="762000"/>
            <a:ext cx="7500938" cy="3140075"/>
          </a:xfrm>
          <a:prstGeom prst="rect">
            <a:avLst/>
          </a:prstGeom>
          <a:noFill/>
          <a:ln w="12700">
            <a:noFill/>
            <a:miter lim="800000"/>
            <a:headEnd/>
            <a:tailEnd/>
          </a:ln>
        </p:spPr>
        <p:txBody>
          <a:bodyPr wrap="none">
            <a:prstTxWarp prst="textNoShape">
              <a:avLst/>
            </a:prstTxWarp>
            <a:spAutoFit/>
          </a:bodyPr>
          <a:lstStyle/>
          <a:p>
            <a:r>
              <a:rPr lang="en-US" sz="2000" b="1" i="1">
                <a:solidFill>
                  <a:schemeClr val="bg2"/>
                </a:solidFill>
                <a:latin typeface="Courier New" pitchFamily="-65" charset="0"/>
              </a:rPr>
              <a:t>/* Add a string to an existing list, 2nd call */</a:t>
            </a:r>
          </a:p>
          <a:p>
            <a:r>
              <a:rPr lang="en-US" sz="2000" b="1">
                <a:solidFill>
                  <a:schemeClr val="tx1"/>
                </a:solidFill>
                <a:latin typeface="Courier New" pitchFamily="-65" charset="0"/>
              </a:rPr>
              <a:t>List cons(String s, List list)</a:t>
            </a:r>
          </a:p>
          <a:p>
            <a:r>
              <a:rPr lang="en-US" sz="2000" b="1">
                <a:solidFill>
                  <a:schemeClr val="tx1"/>
                </a:solidFill>
                <a:latin typeface="Courier New" pitchFamily="-65" charset="0"/>
              </a:rPr>
              <a:t>{</a:t>
            </a:r>
          </a:p>
          <a:p>
            <a:r>
              <a:rPr lang="en-US" sz="2000" b="1">
                <a:solidFill>
                  <a:schemeClr val="tx1"/>
                </a:solidFill>
                <a:latin typeface="Courier New" pitchFamily="-65" charset="0"/>
              </a:rPr>
              <a:t>  List node = (List) malloc(sizeof(NodeStruct));</a:t>
            </a:r>
          </a:p>
          <a:p>
            <a:endParaRPr lang="en-US" sz="2000" b="1">
              <a:solidFill>
                <a:schemeClr val="tx1"/>
              </a:solidFill>
              <a:latin typeface="Courier New" pitchFamily="-65" charset="0"/>
            </a:endParaRPr>
          </a:p>
          <a:p>
            <a:r>
              <a:rPr lang="en-US" sz="2000" b="1">
                <a:solidFill>
                  <a:schemeClr val="accent2"/>
                </a:solidFill>
                <a:latin typeface="Courier New" pitchFamily="-65" charset="0"/>
              </a:rPr>
              <a:t>  </a:t>
            </a:r>
            <a:r>
              <a:rPr lang="en-US" sz="2000" b="1">
                <a:solidFill>
                  <a:schemeClr val="tx1"/>
                </a:solidFill>
                <a:latin typeface="Courier New" pitchFamily="-65" charset="0"/>
              </a:rPr>
              <a:t>node-&gt;value = (String) malloc (strlen(s) + 1);</a:t>
            </a:r>
          </a:p>
          <a:p>
            <a:r>
              <a:rPr lang="en-US" sz="2000" b="1">
                <a:solidFill>
                  <a:schemeClr val="tx1"/>
                </a:solidFill>
                <a:latin typeface="Courier New" pitchFamily="-65" charset="0"/>
              </a:rPr>
              <a:t>  strcpy(node-&gt;value, s);</a:t>
            </a:r>
          </a:p>
          <a:p>
            <a:r>
              <a:rPr lang="en-US" sz="2000" b="1">
                <a:solidFill>
                  <a:schemeClr val="tx1"/>
                </a:solidFill>
                <a:latin typeface="Courier New" pitchFamily="-65" charset="0"/>
              </a:rPr>
              <a:t>  node-&gt;next = list;</a:t>
            </a:r>
          </a:p>
          <a:p>
            <a:r>
              <a:rPr lang="en-US" sz="2000" b="1">
                <a:solidFill>
                  <a:schemeClr val="accent2"/>
                </a:solidFill>
                <a:latin typeface="Courier New" pitchFamily="-65" charset="0"/>
              </a:rPr>
              <a:t>  return node;</a:t>
            </a:r>
            <a:endParaRPr lang="en-US" sz="2000" b="1">
              <a:solidFill>
                <a:schemeClr val="tx1"/>
              </a:solidFill>
              <a:latin typeface="Courier New" pitchFamily="-65" charset="0"/>
            </a:endParaRPr>
          </a:p>
          <a:p>
            <a:r>
              <a:rPr lang="en-US" sz="2000" b="1">
                <a:solidFill>
                  <a:schemeClr val="tx1"/>
                </a:solidFill>
                <a:latin typeface="Courier New" pitchFamily="-65" charset="0"/>
              </a:rPr>
              <a:t>}</a:t>
            </a:r>
          </a:p>
        </p:txBody>
      </p:sp>
      <p:sp>
        <p:nvSpPr>
          <p:cNvPr id="71685" name="Rectangle 5"/>
          <p:cNvSpPr>
            <a:spLocks noChangeArrowheads="1"/>
          </p:cNvSpPr>
          <p:nvPr/>
        </p:nvSpPr>
        <p:spPr bwMode="auto">
          <a:xfrm>
            <a:off x="25908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686" name="Rectangle 6"/>
          <p:cNvSpPr>
            <a:spLocks noChangeArrowheads="1"/>
          </p:cNvSpPr>
          <p:nvPr/>
        </p:nvSpPr>
        <p:spPr bwMode="auto">
          <a:xfrm>
            <a:off x="2590800" y="5410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687" name="Text Box 7"/>
          <p:cNvSpPr txBox="1">
            <a:spLocks noChangeArrowheads="1"/>
          </p:cNvSpPr>
          <p:nvPr/>
        </p:nvSpPr>
        <p:spPr bwMode="auto">
          <a:xfrm>
            <a:off x="990600" y="4572000"/>
            <a:ext cx="819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node:</a:t>
            </a:r>
          </a:p>
        </p:txBody>
      </p:sp>
      <p:sp>
        <p:nvSpPr>
          <p:cNvPr id="71688" name="Rectangle 8"/>
          <p:cNvSpPr>
            <a:spLocks noChangeArrowheads="1"/>
          </p:cNvSpPr>
          <p:nvPr/>
        </p:nvSpPr>
        <p:spPr bwMode="auto">
          <a:xfrm>
            <a:off x="61722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689" name="Rectangle 9"/>
          <p:cNvSpPr>
            <a:spLocks noChangeArrowheads="1"/>
          </p:cNvSpPr>
          <p:nvPr/>
        </p:nvSpPr>
        <p:spPr bwMode="auto">
          <a:xfrm>
            <a:off x="61722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690" name="Rectangle 10"/>
          <p:cNvSpPr>
            <a:spLocks noChangeArrowheads="1"/>
          </p:cNvSpPr>
          <p:nvPr/>
        </p:nvSpPr>
        <p:spPr bwMode="auto">
          <a:xfrm>
            <a:off x="7391400" y="46482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691" name="Rectangle 11"/>
          <p:cNvSpPr>
            <a:spLocks noChangeArrowheads="1"/>
          </p:cNvSpPr>
          <p:nvPr/>
        </p:nvSpPr>
        <p:spPr bwMode="auto">
          <a:xfrm>
            <a:off x="7391400" y="51054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692" name="Rectangle 12"/>
          <p:cNvSpPr>
            <a:spLocks noChangeArrowheads="1"/>
          </p:cNvSpPr>
          <p:nvPr/>
        </p:nvSpPr>
        <p:spPr bwMode="auto">
          <a:xfrm>
            <a:off x="1219200" y="4953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693" name="Text Box 13"/>
          <p:cNvSpPr txBox="1">
            <a:spLocks noChangeArrowheads="1"/>
          </p:cNvSpPr>
          <p:nvPr/>
        </p:nvSpPr>
        <p:spPr bwMode="auto">
          <a:xfrm>
            <a:off x="64770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71694" name="Text Box 14"/>
          <p:cNvSpPr txBox="1">
            <a:spLocks noChangeArrowheads="1"/>
          </p:cNvSpPr>
          <p:nvPr/>
        </p:nvSpPr>
        <p:spPr bwMode="auto">
          <a:xfrm>
            <a:off x="7696200" y="4724400"/>
            <a:ext cx="438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a:t>
            </a:r>
          </a:p>
        </p:txBody>
      </p:sp>
      <p:sp>
        <p:nvSpPr>
          <p:cNvPr id="71695" name="Text Box 15"/>
          <p:cNvSpPr txBox="1">
            <a:spLocks noChangeArrowheads="1"/>
          </p:cNvSpPr>
          <p:nvPr/>
        </p:nvSpPr>
        <p:spPr bwMode="auto">
          <a:xfrm>
            <a:off x="7451725" y="5116513"/>
            <a:ext cx="833438"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NULL</a:t>
            </a:r>
          </a:p>
        </p:txBody>
      </p:sp>
      <p:sp>
        <p:nvSpPr>
          <p:cNvPr id="71696" name="Line 16"/>
          <p:cNvSpPr>
            <a:spLocks noChangeShapeType="1"/>
          </p:cNvSpPr>
          <p:nvPr/>
        </p:nvSpPr>
        <p:spPr bwMode="auto">
          <a:xfrm flipV="1">
            <a:off x="6705600" y="4800600"/>
            <a:ext cx="685800" cy="5334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71697" name="Line 17"/>
          <p:cNvSpPr>
            <a:spLocks noChangeShapeType="1"/>
          </p:cNvSpPr>
          <p:nvPr/>
        </p:nvSpPr>
        <p:spPr bwMode="auto">
          <a:xfrm flipV="1">
            <a:off x="1676400" y="5105400"/>
            <a:ext cx="914400" cy="762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71698" name="Rectangle 18"/>
          <p:cNvSpPr>
            <a:spLocks noChangeArrowheads="1"/>
          </p:cNvSpPr>
          <p:nvPr/>
        </p:nvSpPr>
        <p:spPr bwMode="auto">
          <a:xfrm>
            <a:off x="2590800" y="5943600"/>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71699" name="Freeform 19"/>
          <p:cNvSpPr>
            <a:spLocks/>
          </p:cNvSpPr>
          <p:nvPr/>
        </p:nvSpPr>
        <p:spPr bwMode="auto">
          <a:xfrm>
            <a:off x="2217738" y="5181600"/>
            <a:ext cx="830262" cy="914400"/>
          </a:xfrm>
          <a:custGeom>
            <a:avLst/>
            <a:gdLst>
              <a:gd name="T0" fmla="*/ 830262 w 523"/>
              <a:gd name="T1" fmla="*/ 0 h 576"/>
              <a:gd name="T2" fmla="*/ 76200 w 523"/>
              <a:gd name="T3" fmla="*/ 319088 h 576"/>
              <a:gd name="T4" fmla="*/ 373062 w 523"/>
              <a:gd name="T5" fmla="*/ 914400 h 576"/>
              <a:gd name="T6" fmla="*/ 0 60000 65536"/>
              <a:gd name="T7" fmla="*/ 0 60000 65536"/>
              <a:gd name="T8" fmla="*/ 0 60000 65536"/>
              <a:gd name="T9" fmla="*/ 0 w 523"/>
              <a:gd name="T10" fmla="*/ 0 h 576"/>
              <a:gd name="T11" fmla="*/ 523 w 523"/>
              <a:gd name="T12" fmla="*/ 576 h 576"/>
            </a:gdLst>
            <a:ahLst/>
            <a:cxnLst>
              <a:cxn ang="T6">
                <a:pos x="T0" y="T1"/>
              </a:cxn>
              <a:cxn ang="T7">
                <a:pos x="T2" y="T3"/>
              </a:cxn>
              <a:cxn ang="T8">
                <a:pos x="T4" y="T5"/>
              </a:cxn>
            </a:cxnLst>
            <a:rect l="T9" t="T10" r="T11" b="T12"/>
            <a:pathLst>
              <a:path w="523" h="576">
                <a:moveTo>
                  <a:pt x="523" y="0"/>
                </a:moveTo>
                <a:cubicBezTo>
                  <a:pt x="444" y="33"/>
                  <a:pt x="96" y="105"/>
                  <a:pt x="48" y="201"/>
                </a:cubicBezTo>
                <a:cubicBezTo>
                  <a:pt x="0" y="297"/>
                  <a:pt x="196" y="498"/>
                  <a:pt x="235" y="576"/>
                </a:cubicBezTo>
              </a:path>
            </a:pathLst>
          </a:custGeom>
          <a:noFill/>
          <a:ln w="50800">
            <a:solidFill>
              <a:schemeClr val="accent1"/>
            </a:solidFill>
            <a:round/>
            <a:headEnd/>
            <a:tailEnd type="triangle" w="med" len="med"/>
          </a:ln>
        </p:spPr>
        <p:txBody>
          <a:bodyPr>
            <a:prstTxWarp prst="textNoShape">
              <a:avLst/>
            </a:prstTxWarp>
          </a:bodyPr>
          <a:lstStyle/>
          <a:p>
            <a:endParaRPr lang="en-US"/>
          </a:p>
        </p:txBody>
      </p:sp>
      <p:sp>
        <p:nvSpPr>
          <p:cNvPr id="71700" name="Line 20"/>
          <p:cNvSpPr>
            <a:spLocks noChangeShapeType="1"/>
          </p:cNvSpPr>
          <p:nvPr/>
        </p:nvSpPr>
        <p:spPr bwMode="auto">
          <a:xfrm flipV="1">
            <a:off x="3124200" y="4953000"/>
            <a:ext cx="3048000" cy="68580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
        <p:nvSpPr>
          <p:cNvPr id="71701" name="Rectangle 21"/>
          <p:cNvSpPr>
            <a:spLocks noChangeArrowheads="1"/>
          </p:cNvSpPr>
          <p:nvPr/>
        </p:nvSpPr>
        <p:spPr bwMode="auto">
          <a:xfrm>
            <a:off x="4419600" y="5715000"/>
            <a:ext cx="1066800" cy="457200"/>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71702" name="Text Box 22"/>
          <p:cNvSpPr txBox="1">
            <a:spLocks noChangeArrowheads="1"/>
          </p:cNvSpPr>
          <p:nvPr/>
        </p:nvSpPr>
        <p:spPr bwMode="auto">
          <a:xfrm>
            <a:off x="4191000" y="5318125"/>
            <a:ext cx="38100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rPr>
              <a:t>s:</a:t>
            </a:r>
          </a:p>
        </p:txBody>
      </p:sp>
      <p:sp>
        <p:nvSpPr>
          <p:cNvPr id="71703" name="Rectangle 23"/>
          <p:cNvSpPr>
            <a:spLocks noChangeArrowheads="1"/>
          </p:cNvSpPr>
          <p:nvPr/>
        </p:nvSpPr>
        <p:spPr bwMode="auto">
          <a:xfrm>
            <a:off x="6019800" y="5738813"/>
            <a:ext cx="946150" cy="396875"/>
          </a:xfrm>
          <a:prstGeom prst="rect">
            <a:avLst/>
          </a:prstGeom>
          <a:noFill/>
          <a:ln w="12700">
            <a:noFill/>
            <a:miter lim="800000"/>
            <a:headEnd/>
            <a:tailEnd/>
          </a:ln>
        </p:spPr>
        <p:txBody>
          <a:bodyPr wrap="none">
            <a:prstTxWarp prst="textNoShape">
              <a:avLst/>
            </a:prstTxWarp>
            <a:spAutoFit/>
          </a:bodyPr>
          <a:lstStyle/>
          <a:p>
            <a:r>
              <a:rPr lang="en-US" sz="2000">
                <a:solidFill>
                  <a:schemeClr val="tx1"/>
                </a:solidFill>
                <a:latin typeface="Courier New" pitchFamily="-65" charset="0"/>
              </a:rPr>
              <a:t>"abc"</a:t>
            </a:r>
          </a:p>
        </p:txBody>
      </p:sp>
      <p:sp>
        <p:nvSpPr>
          <p:cNvPr id="71704" name="Line 24"/>
          <p:cNvSpPr>
            <a:spLocks noChangeShapeType="1"/>
          </p:cNvSpPr>
          <p:nvPr/>
        </p:nvSpPr>
        <p:spPr bwMode="auto">
          <a:xfrm flipV="1">
            <a:off x="5029200" y="5943600"/>
            <a:ext cx="1066800" cy="0"/>
          </a:xfrm>
          <a:prstGeom prst="line">
            <a:avLst/>
          </a:prstGeom>
          <a:noFill/>
          <a:ln w="50800">
            <a:solidFill>
              <a:schemeClr val="accent1"/>
            </a:solidFill>
            <a:round/>
            <a:headEnd/>
            <a:tailEnd type="triangle" w="med" len="med"/>
          </a:ln>
        </p:spPr>
        <p:txBody>
          <a:bodyP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685800" y="1457325"/>
            <a:ext cx="8458200" cy="4633913"/>
          </a:xfrm>
        </p:spPr>
        <p:txBody>
          <a:bodyPr/>
          <a:lstStyle/>
          <a:p>
            <a:pPr>
              <a:lnSpc>
                <a:spcPct val="65000"/>
              </a:lnSpc>
              <a:buFont typeface="Times" pitchFamily="-65" charset="0"/>
              <a:buNone/>
            </a:pPr>
            <a:r>
              <a:rPr lang="en-US" sz="2400">
                <a:latin typeface="Courier" pitchFamily="-65" charset="0"/>
                <a:ea typeface="ＭＳ Ｐゴシック" pitchFamily="-65" charset="-128"/>
                <a:cs typeface="ＭＳ Ｐゴシック" pitchFamily="-65" charset="-128"/>
              </a:rPr>
              <a:t>int main(void){</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int </a:t>
            </a:r>
            <a:r>
              <a:rPr lang="en-US" sz="2400">
                <a:solidFill>
                  <a:schemeClr val="accent2"/>
                </a:solidFill>
                <a:latin typeface="Courier" pitchFamily="-65" charset="0"/>
                <a:ea typeface="ＭＳ Ｐゴシック" pitchFamily="-65" charset="-128"/>
                <a:cs typeface="ＭＳ Ｐゴシック" pitchFamily="-65" charset="-128"/>
              </a:rPr>
              <a:t>A[]</a:t>
            </a:r>
            <a:r>
              <a:rPr lang="en-US" sz="2400">
                <a:latin typeface="Courier" pitchFamily="-65" charset="0"/>
                <a:ea typeface="ＭＳ Ｐゴシック" pitchFamily="-65" charset="-128"/>
                <a:cs typeface="ＭＳ Ｐゴシック" pitchFamily="-65" charset="-128"/>
              </a:rPr>
              <a:t> = {5,10};</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int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A;</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printf(“%u %d %d %d\n”,</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A[0]</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A[1]</a:t>
            </a:r>
            <a:r>
              <a:rPr lang="en-US" sz="2400">
                <a:latin typeface="Courier" pitchFamily="-65" charset="0"/>
                <a:ea typeface="ＭＳ Ｐゴシック" pitchFamily="-65" charset="-128"/>
                <a:cs typeface="ＭＳ Ｐゴシック" pitchFamily="-65" charset="-128"/>
              </a:rPr>
              <a: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printf(“%u %d %d %d\n”,</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A[0]</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A[1]</a:t>
            </a:r>
            <a:r>
              <a:rPr lang="en-US" sz="2400">
                <a:latin typeface="Courier" pitchFamily="-65" charset="0"/>
                <a:ea typeface="ＭＳ Ｐゴシック" pitchFamily="-65" charset="-128"/>
                <a:cs typeface="ＭＳ Ｐゴシック" pitchFamily="-65" charset="-128"/>
              </a:rPr>
              <a:t>);</a:t>
            </a:r>
            <a:br>
              <a:rPr lang="en-US" sz="2400">
                <a:latin typeface="Courier" pitchFamily="-65" charset="0"/>
                <a:ea typeface="ＭＳ Ｐゴシック" pitchFamily="-65" charset="-128"/>
                <a:cs typeface="ＭＳ Ｐゴシック" pitchFamily="-65" charset="-128"/>
              </a:rPr>
            </a:b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printf(“%u %d %d %d\n”,</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A[0]</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A[1]</a:t>
            </a:r>
            <a:r>
              <a:rPr lang="en-US" sz="2400">
                <a:latin typeface="Courier" pitchFamily="-65" charset="0"/>
                <a:ea typeface="ＭＳ Ｐゴシック" pitchFamily="-65" charset="-128"/>
                <a:cs typeface="ＭＳ Ｐゴシック" pitchFamily="-65" charset="-128"/>
              </a:rPr>
              <a: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a:t>
            </a:r>
          </a:p>
          <a:p>
            <a:pPr>
              <a:lnSpc>
                <a:spcPct val="65000"/>
              </a:lnSpc>
              <a:buFont typeface="Times" pitchFamily="-65" charset="0"/>
              <a:buNone/>
            </a:pPr>
            <a:r>
              <a:rPr lang="en-US" sz="2400">
                <a:ea typeface="ＭＳ Ｐゴシック" pitchFamily="-65" charset="-128"/>
                <a:cs typeface="ＭＳ Ｐゴシック" pitchFamily="-65" charset="-128"/>
              </a:rPr>
              <a:t>If the first </a:t>
            </a:r>
            <a:r>
              <a:rPr lang="en-US" sz="2400">
                <a:latin typeface="Courier" pitchFamily="-65" charset="0"/>
                <a:ea typeface="ＭＳ Ｐゴシック" pitchFamily="-65" charset="-128"/>
                <a:cs typeface="ＭＳ Ｐゴシック" pitchFamily="-65" charset="-128"/>
              </a:rPr>
              <a:t>printf</a:t>
            </a:r>
            <a:r>
              <a:rPr lang="en-US" sz="2400">
                <a:ea typeface="ＭＳ Ｐゴシック" pitchFamily="-65" charset="-128"/>
                <a:cs typeface="ＭＳ Ｐゴシック" pitchFamily="-65" charset="-128"/>
              </a:rPr>
              <a:t> outputs </a:t>
            </a:r>
            <a:r>
              <a:rPr lang="en-US" sz="2400" u="sng">
                <a:latin typeface="Courier" pitchFamily="-65" charset="0"/>
                <a:ea typeface="ＭＳ Ｐゴシック" pitchFamily="-65" charset="-128"/>
                <a:cs typeface="ＭＳ Ｐゴシック" pitchFamily="-65" charset="-128"/>
              </a:rPr>
              <a:t>100 5 5 10</a:t>
            </a:r>
            <a:r>
              <a:rPr lang="en-US" sz="2400">
                <a:ea typeface="ＭＳ Ｐゴシック" pitchFamily="-65" charset="-128"/>
                <a:cs typeface="ＭＳ Ｐゴシック" pitchFamily="-65" charset="-128"/>
              </a:rPr>
              <a:t>, what will the other two </a:t>
            </a:r>
            <a:r>
              <a:rPr lang="en-US" sz="2400">
                <a:latin typeface="Courier" pitchFamily="-65" charset="0"/>
                <a:ea typeface="ＭＳ Ｐゴシック" pitchFamily="-65" charset="-128"/>
                <a:cs typeface="ＭＳ Ｐゴシック" pitchFamily="-65" charset="-128"/>
              </a:rPr>
              <a:t>printf</a:t>
            </a:r>
            <a:r>
              <a:rPr lang="en-US" sz="2400">
                <a:ea typeface="ＭＳ Ｐゴシック" pitchFamily="-65" charset="-128"/>
                <a:cs typeface="ＭＳ Ｐゴシック" pitchFamily="-65" charset="-128"/>
              </a:rPr>
              <a:t> output?</a:t>
            </a:r>
          </a:p>
          <a:p>
            <a:pPr>
              <a:lnSpc>
                <a:spcPct val="65000"/>
              </a:lnSpc>
              <a:buFont typeface="Times" pitchFamily="-65" charset="0"/>
              <a:buNone/>
            </a:pPr>
            <a:r>
              <a:rPr lang="en-US" sz="2400">
                <a:ea typeface="ＭＳ Ｐゴシック" pitchFamily="-65" charset="-128"/>
                <a:cs typeface="ＭＳ Ｐゴシック" pitchFamily="-65" charset="-128"/>
              </a:rPr>
              <a:t>	</a:t>
            </a:r>
            <a:r>
              <a:rPr lang="en-US" sz="2400">
                <a:latin typeface="Courier" pitchFamily="-65" charset="0"/>
                <a:ea typeface="ＭＳ Ｐゴシック" pitchFamily="-65" charset="-128"/>
                <a:cs typeface="ＭＳ Ｐゴシック" pitchFamily="-65" charset="-128"/>
              </a:rPr>
              <a:t>a) 101 10 5 10       then 101 11 5 11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b) 104 10 5 10       then 104 11 5 11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c) 101 &lt;other&gt; 5 10  then 101 &lt;3-others&gt;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d) 104 &lt;other&gt; 5 10  then 104 &lt;3-others&gt;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e) One of the two printfs causes an ERROR</a:t>
            </a:r>
            <a:r>
              <a:rPr lang="en-US" sz="2000">
                <a:latin typeface="Courier" pitchFamily="-65" charset="0"/>
                <a:ea typeface="ＭＳ Ｐゴシック" pitchFamily="-65" charset="-128"/>
                <a:cs typeface="ＭＳ Ｐゴシック" pitchFamily="-65" charset="-128"/>
              </a:rPr>
              <a:t> </a:t>
            </a:r>
          </a:p>
        </p:txBody>
      </p:sp>
      <p:sp>
        <p:nvSpPr>
          <p:cNvPr id="46083" name="Rectangle 3"/>
          <p:cNvSpPr>
            <a:spLocks noGrp="1" noChangeArrowheads="1"/>
          </p:cNvSpPr>
          <p:nvPr>
            <p:ph type="title"/>
          </p:nvPr>
        </p:nvSpPr>
        <p:spPr>
          <a:xfrm>
            <a:off x="609600" y="211138"/>
            <a:ext cx="3216275" cy="474662"/>
          </a:xfrm>
        </p:spPr>
        <p:txBody>
          <a:bodyPr/>
          <a:lstStyle/>
          <a:p>
            <a:r>
              <a:rPr lang="en-US">
                <a:ea typeface="ＭＳ Ｐゴシック" pitchFamily="-65" charset="-128"/>
                <a:cs typeface="ＭＳ Ｐゴシック" pitchFamily="-65" charset="-128"/>
              </a:rPr>
              <a:t>Peer Instruction</a:t>
            </a:r>
          </a:p>
        </p:txBody>
      </p:sp>
      <p:grpSp>
        <p:nvGrpSpPr>
          <p:cNvPr id="46084" name="Group 4"/>
          <p:cNvGrpSpPr>
            <a:grpSpLocks/>
          </p:cNvGrpSpPr>
          <p:nvPr/>
        </p:nvGrpSpPr>
        <p:grpSpPr bwMode="auto">
          <a:xfrm>
            <a:off x="4648200" y="673100"/>
            <a:ext cx="3048000" cy="1612900"/>
            <a:chOff x="2928" y="88"/>
            <a:chExt cx="1920" cy="1016"/>
          </a:xfrm>
        </p:grpSpPr>
        <p:sp>
          <p:nvSpPr>
            <p:cNvPr id="46085" name="Rectangle 5"/>
            <p:cNvSpPr>
              <a:spLocks noChangeArrowheads="1"/>
            </p:cNvSpPr>
            <p:nvPr/>
          </p:nvSpPr>
          <p:spPr bwMode="auto">
            <a:xfrm>
              <a:off x="3024" y="475"/>
              <a:ext cx="1824" cy="3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6086" name="Line 6"/>
            <p:cNvSpPr>
              <a:spLocks noChangeShapeType="1"/>
            </p:cNvSpPr>
            <p:nvPr/>
          </p:nvSpPr>
          <p:spPr bwMode="auto">
            <a:xfrm>
              <a:off x="3456" y="475"/>
              <a:ext cx="0" cy="384"/>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087" name="Line 7"/>
            <p:cNvSpPr>
              <a:spLocks noChangeShapeType="1"/>
            </p:cNvSpPr>
            <p:nvPr/>
          </p:nvSpPr>
          <p:spPr bwMode="auto">
            <a:xfrm>
              <a:off x="3888" y="475"/>
              <a:ext cx="0" cy="384"/>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088" name="Line 8"/>
            <p:cNvSpPr>
              <a:spLocks noChangeShapeType="1"/>
            </p:cNvSpPr>
            <p:nvPr/>
          </p:nvSpPr>
          <p:spPr bwMode="auto">
            <a:xfrm>
              <a:off x="4368" y="475"/>
              <a:ext cx="0" cy="384"/>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6089" name="Text Box 9"/>
            <p:cNvSpPr txBox="1">
              <a:spLocks noChangeArrowheads="1"/>
            </p:cNvSpPr>
            <p:nvPr/>
          </p:nvSpPr>
          <p:spPr bwMode="auto">
            <a:xfrm>
              <a:off x="3395" y="816"/>
              <a:ext cx="577" cy="288"/>
            </a:xfrm>
            <a:prstGeom prst="rect">
              <a:avLst/>
            </a:prstGeom>
            <a:noFill/>
            <a:ln w="12700">
              <a:noFill/>
              <a:miter lim="800000"/>
              <a:headEnd/>
              <a:tailEnd/>
            </a:ln>
          </p:spPr>
          <p:txBody>
            <a:bodyPr wrap="none">
              <a:prstTxWarp prst="textNoShape">
                <a:avLst/>
              </a:prstTxWarp>
              <a:spAutoFit/>
            </a:bodyPr>
            <a:lstStyle/>
            <a:p>
              <a:pPr algn="ctr"/>
              <a:r>
                <a:rPr lang="en-US" sz="2400" b="1">
                  <a:solidFill>
                    <a:schemeClr val="accent2"/>
                  </a:solidFill>
                  <a:latin typeface="Courier New" pitchFamily="-65" charset="0"/>
                </a:rPr>
                <a:t>A[1]</a:t>
              </a:r>
            </a:p>
          </p:txBody>
        </p:sp>
        <p:sp>
          <p:nvSpPr>
            <p:cNvPr id="46090" name="Text Box 10"/>
            <p:cNvSpPr txBox="1">
              <a:spLocks noChangeArrowheads="1"/>
            </p:cNvSpPr>
            <p:nvPr/>
          </p:nvSpPr>
          <p:spPr bwMode="auto">
            <a:xfrm>
              <a:off x="3120" y="481"/>
              <a:ext cx="289" cy="404"/>
            </a:xfrm>
            <a:prstGeom prst="rect">
              <a:avLst/>
            </a:prstGeom>
            <a:noFill/>
            <a:ln w="12700">
              <a:noFill/>
              <a:miter lim="800000"/>
              <a:headEnd/>
              <a:tailEnd/>
            </a:ln>
          </p:spPr>
          <p:txBody>
            <a:bodyPr wrap="none">
              <a:prstTxWarp prst="textNoShape">
                <a:avLst/>
              </a:prstTxWarp>
              <a:spAutoFit/>
            </a:bodyPr>
            <a:lstStyle/>
            <a:p>
              <a:r>
                <a:rPr lang="en-US" sz="3600" b="1">
                  <a:solidFill>
                    <a:schemeClr val="tx1"/>
                  </a:solidFill>
                  <a:latin typeface="Courier New" pitchFamily="-65" charset="0"/>
                </a:rPr>
                <a:t>5</a:t>
              </a:r>
            </a:p>
          </p:txBody>
        </p:sp>
        <p:sp>
          <p:nvSpPr>
            <p:cNvPr id="46091" name="Text Box 11"/>
            <p:cNvSpPr txBox="1">
              <a:spLocks noChangeArrowheads="1"/>
            </p:cNvSpPr>
            <p:nvPr/>
          </p:nvSpPr>
          <p:spPr bwMode="auto">
            <a:xfrm>
              <a:off x="3456" y="481"/>
              <a:ext cx="462" cy="404"/>
            </a:xfrm>
            <a:prstGeom prst="rect">
              <a:avLst/>
            </a:prstGeom>
            <a:noFill/>
            <a:ln w="12700">
              <a:noFill/>
              <a:miter lim="800000"/>
              <a:headEnd/>
              <a:tailEnd/>
            </a:ln>
          </p:spPr>
          <p:txBody>
            <a:bodyPr wrap="none">
              <a:prstTxWarp prst="textNoShape">
                <a:avLst/>
              </a:prstTxWarp>
              <a:spAutoFit/>
            </a:bodyPr>
            <a:lstStyle/>
            <a:p>
              <a:r>
                <a:rPr lang="en-US" sz="3600" b="1">
                  <a:solidFill>
                    <a:schemeClr val="tx1"/>
                  </a:solidFill>
                  <a:latin typeface="Courier New" pitchFamily="-65" charset="0"/>
                </a:rPr>
                <a:t>10</a:t>
              </a:r>
            </a:p>
          </p:txBody>
        </p:sp>
        <p:sp>
          <p:nvSpPr>
            <p:cNvPr id="46092" name="Text Box 12"/>
            <p:cNvSpPr txBox="1">
              <a:spLocks noChangeArrowheads="1"/>
            </p:cNvSpPr>
            <p:nvPr/>
          </p:nvSpPr>
          <p:spPr bwMode="auto">
            <a:xfrm>
              <a:off x="2928" y="816"/>
              <a:ext cx="577" cy="288"/>
            </a:xfrm>
            <a:prstGeom prst="rect">
              <a:avLst/>
            </a:prstGeom>
            <a:noFill/>
            <a:ln w="12700">
              <a:noFill/>
              <a:miter lim="800000"/>
              <a:headEnd/>
              <a:tailEnd/>
            </a:ln>
          </p:spPr>
          <p:txBody>
            <a:bodyPr wrap="none">
              <a:prstTxWarp prst="textNoShape">
                <a:avLst/>
              </a:prstTxWarp>
              <a:spAutoFit/>
            </a:bodyPr>
            <a:lstStyle/>
            <a:p>
              <a:pPr algn="ctr"/>
              <a:r>
                <a:rPr lang="en-US" sz="2400" b="1">
                  <a:solidFill>
                    <a:schemeClr val="accent2"/>
                  </a:solidFill>
                  <a:latin typeface="Courier New" pitchFamily="-65" charset="0"/>
                </a:rPr>
                <a:t>A[0]</a:t>
              </a:r>
            </a:p>
          </p:txBody>
        </p:sp>
        <p:sp>
          <p:nvSpPr>
            <p:cNvPr id="46093" name="Text Box 13"/>
            <p:cNvSpPr txBox="1">
              <a:spLocks noChangeArrowheads="1"/>
            </p:cNvSpPr>
            <p:nvPr/>
          </p:nvSpPr>
          <p:spPr bwMode="auto">
            <a:xfrm>
              <a:off x="4482" y="816"/>
              <a:ext cx="231" cy="288"/>
            </a:xfrm>
            <a:prstGeom prst="rect">
              <a:avLst/>
            </a:prstGeom>
            <a:noFill/>
            <a:ln w="12700">
              <a:noFill/>
              <a:miter lim="800000"/>
              <a:headEnd/>
              <a:tailEnd/>
            </a:ln>
          </p:spPr>
          <p:txBody>
            <a:bodyPr wrap="none">
              <a:prstTxWarp prst="textNoShape">
                <a:avLst/>
              </a:prstTxWarp>
              <a:spAutoFit/>
            </a:bodyPr>
            <a:lstStyle/>
            <a:p>
              <a:pPr algn="ctr"/>
              <a:r>
                <a:rPr lang="en-US" sz="2400" b="1">
                  <a:latin typeface="Courier New" pitchFamily="-65" charset="0"/>
                </a:rPr>
                <a:t>p</a:t>
              </a:r>
              <a:endParaRPr lang="en-US" sz="2400" b="1">
                <a:solidFill>
                  <a:schemeClr val="tx1"/>
                </a:solidFill>
                <a:latin typeface="Courier New" pitchFamily="-65" charset="0"/>
              </a:endParaRPr>
            </a:p>
          </p:txBody>
        </p:sp>
        <p:sp>
          <p:nvSpPr>
            <p:cNvPr id="46094" name="Freeform 14"/>
            <p:cNvSpPr>
              <a:spLocks/>
            </p:cNvSpPr>
            <p:nvPr/>
          </p:nvSpPr>
          <p:spPr bwMode="auto">
            <a:xfrm>
              <a:off x="3307" y="88"/>
              <a:ext cx="1336" cy="582"/>
            </a:xfrm>
            <a:custGeom>
              <a:avLst/>
              <a:gdLst>
                <a:gd name="T0" fmla="*/ 5927 w 813"/>
                <a:gd name="T1" fmla="*/ 640 h 564"/>
                <a:gd name="T2" fmla="*/ 2720 w 813"/>
                <a:gd name="T3" fmla="*/ 39 h 564"/>
                <a:gd name="T4" fmla="*/ 0 w 813"/>
                <a:gd name="T5" fmla="*/ 399 h 564"/>
                <a:gd name="T6" fmla="*/ 0 60000 65536"/>
                <a:gd name="T7" fmla="*/ 0 60000 65536"/>
                <a:gd name="T8" fmla="*/ 0 60000 65536"/>
                <a:gd name="T9" fmla="*/ 0 w 813"/>
                <a:gd name="T10" fmla="*/ 0 h 564"/>
                <a:gd name="T11" fmla="*/ 813 w 813"/>
                <a:gd name="T12" fmla="*/ 564 h 564"/>
              </a:gdLst>
              <a:ahLst/>
              <a:cxnLst>
                <a:cxn ang="T6">
                  <a:pos x="T0" y="T1"/>
                </a:cxn>
                <a:cxn ang="T7">
                  <a:pos x="T2" y="T3"/>
                </a:cxn>
                <a:cxn ang="T8">
                  <a:pos x="T4" y="T5"/>
                </a:cxn>
              </a:cxnLst>
              <a:rect l="T9" t="T10" r="T11" b="T12"/>
              <a:pathLst>
                <a:path w="813" h="564">
                  <a:moveTo>
                    <a:pt x="813" y="564"/>
                  </a:moveTo>
                  <a:cubicBezTo>
                    <a:pt x="673" y="340"/>
                    <a:pt x="509" y="70"/>
                    <a:pt x="373" y="35"/>
                  </a:cubicBezTo>
                  <a:cubicBezTo>
                    <a:pt x="237" y="0"/>
                    <a:pt x="78" y="286"/>
                    <a:pt x="0" y="352"/>
                  </a:cubicBezTo>
                </a:path>
              </a:pathLst>
            </a:custGeom>
            <a:noFill/>
            <a:ln w="38100">
              <a:solidFill>
                <a:schemeClr val="accent1"/>
              </a:solidFill>
              <a:round/>
              <a:headEnd/>
              <a:tailEnd type="triangle" w="med" len="med"/>
            </a:ln>
          </p:spPr>
          <p:txBody>
            <a:bodyPr wrap="none" anchor="ct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685800" y="1457325"/>
            <a:ext cx="8458200" cy="4633913"/>
          </a:xfrm>
        </p:spPr>
        <p:txBody>
          <a:bodyPr/>
          <a:lstStyle/>
          <a:p>
            <a:pPr>
              <a:lnSpc>
                <a:spcPct val="65000"/>
              </a:lnSpc>
              <a:buFont typeface="Times" pitchFamily="-65" charset="0"/>
              <a:buNone/>
            </a:pPr>
            <a:r>
              <a:rPr lang="en-US" sz="2400">
                <a:latin typeface="Courier" pitchFamily="-65" charset="0"/>
                <a:ea typeface="ＭＳ Ｐゴシック" pitchFamily="-65" charset="-128"/>
                <a:cs typeface="ＭＳ Ｐゴシック" pitchFamily="-65" charset="-128"/>
              </a:rPr>
              <a:t>int main(void){</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int </a:t>
            </a:r>
            <a:r>
              <a:rPr lang="en-US" sz="2400">
                <a:solidFill>
                  <a:schemeClr val="accent2"/>
                </a:solidFill>
                <a:latin typeface="Courier" pitchFamily="-65" charset="0"/>
                <a:ea typeface="ＭＳ Ｐゴシック" pitchFamily="-65" charset="-128"/>
                <a:cs typeface="ＭＳ Ｐゴシック" pitchFamily="-65" charset="-128"/>
              </a:rPr>
              <a:t>A[]</a:t>
            </a:r>
            <a:r>
              <a:rPr lang="en-US" sz="2400">
                <a:latin typeface="Courier" pitchFamily="-65" charset="0"/>
                <a:ea typeface="ＭＳ Ｐゴシック" pitchFamily="-65" charset="-128"/>
                <a:cs typeface="ＭＳ Ｐゴシック" pitchFamily="-65" charset="-128"/>
              </a:rPr>
              <a:t> = {5,10};</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int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A;</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printf(“%u %d %d %d\n”,</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A[0]</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A[1]</a:t>
            </a:r>
            <a:r>
              <a:rPr lang="en-US" sz="2400">
                <a:latin typeface="Courier" pitchFamily="-65" charset="0"/>
                <a:ea typeface="ＭＳ Ｐゴシック" pitchFamily="-65" charset="-128"/>
                <a:cs typeface="ＭＳ Ｐゴシック" pitchFamily="-65" charset="-128"/>
              </a:rPr>
              <a: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printf(“%u %d %d %d\n”,</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A[0]</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A[1]</a:t>
            </a:r>
            <a:r>
              <a:rPr lang="en-US" sz="2400">
                <a:latin typeface="Courier" pitchFamily="-65" charset="0"/>
                <a:ea typeface="ＭＳ Ｐゴシック" pitchFamily="-65" charset="-128"/>
                <a:cs typeface="ＭＳ Ｐゴシック" pitchFamily="-65" charset="-128"/>
              </a:rPr>
              <a:t>);</a:t>
            </a:r>
            <a:br>
              <a:rPr lang="en-US" sz="2400">
                <a:latin typeface="Courier" pitchFamily="-65" charset="0"/>
                <a:ea typeface="ＭＳ Ｐゴシック" pitchFamily="-65" charset="-128"/>
                <a:cs typeface="ＭＳ Ｐゴシック" pitchFamily="-65" charset="-128"/>
              </a:rPr>
            </a:b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 + 1;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printf(“%u %d %d %d\n”,</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1"/>
                </a:solidFill>
                <a:latin typeface="Courier" pitchFamily="-65" charset="0"/>
                <a:ea typeface="ＭＳ Ｐゴシック" pitchFamily="-65" charset="-128"/>
                <a:cs typeface="ＭＳ Ｐゴシック" pitchFamily="-65" charset="-128"/>
              </a:rPr>
              <a:t>*p</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A[0]</a:t>
            </a:r>
            <a:r>
              <a:rPr lang="en-US" sz="2400">
                <a:latin typeface="Courier" pitchFamily="-65" charset="0"/>
                <a:ea typeface="ＭＳ Ｐゴシック" pitchFamily="-65" charset="-128"/>
                <a:cs typeface="ＭＳ Ｐゴシック" pitchFamily="-65" charset="-128"/>
              </a:rPr>
              <a:t>,</a:t>
            </a:r>
            <a:r>
              <a:rPr lang="en-US" sz="2400">
                <a:solidFill>
                  <a:schemeClr val="accent2"/>
                </a:solidFill>
                <a:latin typeface="Courier" pitchFamily="-65" charset="0"/>
                <a:ea typeface="ＭＳ Ｐゴシック" pitchFamily="-65" charset="-128"/>
                <a:cs typeface="ＭＳ Ｐゴシック" pitchFamily="-65" charset="-128"/>
              </a:rPr>
              <a:t>A[1]</a:t>
            </a:r>
            <a:r>
              <a:rPr lang="en-US" sz="2400">
                <a:latin typeface="Courier" pitchFamily="-65" charset="0"/>
                <a:ea typeface="ＭＳ Ｐゴシック" pitchFamily="-65" charset="-128"/>
                <a:cs typeface="ＭＳ Ｐゴシック" pitchFamily="-65" charset="-128"/>
              </a:rPr>
              <a: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a:t>
            </a:r>
          </a:p>
          <a:p>
            <a:pPr>
              <a:lnSpc>
                <a:spcPct val="65000"/>
              </a:lnSpc>
              <a:buFont typeface="Times" pitchFamily="-65" charset="0"/>
              <a:buNone/>
            </a:pPr>
            <a:r>
              <a:rPr lang="en-US" sz="2400">
                <a:ea typeface="ＭＳ Ｐゴシック" pitchFamily="-65" charset="-128"/>
                <a:cs typeface="ＭＳ Ｐゴシック" pitchFamily="-65" charset="-128"/>
              </a:rPr>
              <a:t>If the first </a:t>
            </a:r>
            <a:r>
              <a:rPr lang="en-US" sz="2400">
                <a:latin typeface="Courier" pitchFamily="-65" charset="0"/>
                <a:ea typeface="ＭＳ Ｐゴシック" pitchFamily="-65" charset="-128"/>
                <a:cs typeface="ＭＳ Ｐゴシック" pitchFamily="-65" charset="-128"/>
              </a:rPr>
              <a:t>printf</a:t>
            </a:r>
            <a:r>
              <a:rPr lang="en-US" sz="2400">
                <a:ea typeface="ＭＳ Ｐゴシック" pitchFamily="-65" charset="-128"/>
                <a:cs typeface="ＭＳ Ｐゴシック" pitchFamily="-65" charset="-128"/>
              </a:rPr>
              <a:t> outputs </a:t>
            </a:r>
            <a:r>
              <a:rPr lang="en-US" sz="2400" u="sng">
                <a:latin typeface="Courier" pitchFamily="-65" charset="0"/>
                <a:ea typeface="ＭＳ Ｐゴシック" pitchFamily="-65" charset="-128"/>
                <a:cs typeface="ＭＳ Ｐゴシック" pitchFamily="-65" charset="-128"/>
              </a:rPr>
              <a:t>100 5 5 10</a:t>
            </a:r>
            <a:r>
              <a:rPr lang="en-US" sz="2400">
                <a:ea typeface="ＭＳ Ｐゴシック" pitchFamily="-65" charset="-128"/>
                <a:cs typeface="ＭＳ Ｐゴシック" pitchFamily="-65" charset="-128"/>
              </a:rPr>
              <a:t>, what will the other two </a:t>
            </a:r>
            <a:r>
              <a:rPr lang="en-US" sz="2400">
                <a:latin typeface="Courier" pitchFamily="-65" charset="0"/>
                <a:ea typeface="ＭＳ Ｐゴシック" pitchFamily="-65" charset="-128"/>
                <a:cs typeface="ＭＳ Ｐゴシック" pitchFamily="-65" charset="-128"/>
              </a:rPr>
              <a:t>printf</a:t>
            </a:r>
            <a:r>
              <a:rPr lang="en-US" sz="2400">
                <a:ea typeface="ＭＳ Ｐゴシック" pitchFamily="-65" charset="-128"/>
                <a:cs typeface="ＭＳ Ｐゴシック" pitchFamily="-65" charset="-128"/>
              </a:rPr>
              <a:t> output?</a:t>
            </a:r>
          </a:p>
          <a:p>
            <a:pPr>
              <a:lnSpc>
                <a:spcPct val="65000"/>
              </a:lnSpc>
              <a:buFont typeface="Times" pitchFamily="-65" charset="0"/>
              <a:buNone/>
            </a:pPr>
            <a:r>
              <a:rPr lang="en-US" sz="2400">
                <a:ea typeface="ＭＳ Ｐゴシック" pitchFamily="-65" charset="-128"/>
                <a:cs typeface="ＭＳ Ｐゴシック" pitchFamily="-65" charset="-128"/>
              </a:rPr>
              <a:t>	</a:t>
            </a:r>
            <a:r>
              <a:rPr lang="en-US" sz="2400">
                <a:latin typeface="Courier" pitchFamily="-65" charset="0"/>
                <a:ea typeface="ＭＳ Ｐゴシック" pitchFamily="-65" charset="-128"/>
                <a:cs typeface="ＭＳ Ｐゴシック" pitchFamily="-65" charset="-128"/>
              </a:rPr>
              <a:t>a) 101 10 5 10       then 101 11 5 11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b) 104 10 5 10       then 104 11 5 11</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c) 101 &lt;other&gt; 5 10  then 101 &lt;3-others&gt;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d) 104 &lt;other&gt; 5 10  then 104 &lt;3-others&gt;</a:t>
            </a:r>
            <a:br>
              <a:rPr lang="en-US" sz="2400">
                <a:latin typeface="Courier" pitchFamily="-65" charset="0"/>
                <a:ea typeface="ＭＳ Ｐゴシック" pitchFamily="-65" charset="-128"/>
                <a:cs typeface="ＭＳ Ｐゴシック" pitchFamily="-65" charset="-128"/>
              </a:rPr>
            </a:br>
            <a:r>
              <a:rPr lang="en-US" sz="2400">
                <a:latin typeface="Courier" pitchFamily="-65" charset="0"/>
                <a:ea typeface="ＭＳ Ｐゴシック" pitchFamily="-65" charset="-128"/>
                <a:cs typeface="ＭＳ Ｐゴシック" pitchFamily="-65" charset="-128"/>
              </a:rPr>
              <a:t>e) One of the two printfs causes an ERROR</a:t>
            </a:r>
            <a:r>
              <a:rPr lang="en-US" sz="2000">
                <a:latin typeface="Courier" pitchFamily="-65" charset="0"/>
                <a:ea typeface="ＭＳ Ｐゴシック" pitchFamily="-65" charset="-128"/>
                <a:cs typeface="ＭＳ Ｐゴシック" pitchFamily="-65" charset="-128"/>
              </a:rPr>
              <a:t> </a:t>
            </a:r>
          </a:p>
        </p:txBody>
      </p:sp>
      <p:sp>
        <p:nvSpPr>
          <p:cNvPr id="48131" name="Rectangle 3"/>
          <p:cNvSpPr>
            <a:spLocks noGrp="1" noChangeArrowheads="1"/>
          </p:cNvSpPr>
          <p:nvPr>
            <p:ph type="title"/>
          </p:nvPr>
        </p:nvSpPr>
        <p:spPr>
          <a:xfrm>
            <a:off x="609600" y="211138"/>
            <a:ext cx="4848225" cy="490537"/>
          </a:xfrm>
        </p:spPr>
        <p:txBody>
          <a:bodyPr/>
          <a:lstStyle/>
          <a:p>
            <a:r>
              <a:rPr lang="en-US">
                <a:ea typeface="ＭＳ Ｐゴシック" pitchFamily="-65" charset="-128"/>
                <a:cs typeface="ＭＳ Ｐゴシック" pitchFamily="-65" charset="-128"/>
              </a:rPr>
              <a:t>Peer Instruction Answer</a:t>
            </a:r>
          </a:p>
        </p:txBody>
      </p:sp>
      <p:grpSp>
        <p:nvGrpSpPr>
          <p:cNvPr id="48132" name="Group 4"/>
          <p:cNvGrpSpPr>
            <a:grpSpLocks/>
          </p:cNvGrpSpPr>
          <p:nvPr/>
        </p:nvGrpSpPr>
        <p:grpSpPr bwMode="auto">
          <a:xfrm>
            <a:off x="4648200" y="673100"/>
            <a:ext cx="3048000" cy="1612900"/>
            <a:chOff x="2928" y="88"/>
            <a:chExt cx="1920" cy="1016"/>
          </a:xfrm>
        </p:grpSpPr>
        <p:sp>
          <p:nvSpPr>
            <p:cNvPr id="48134" name="Rectangle 5"/>
            <p:cNvSpPr>
              <a:spLocks noChangeArrowheads="1"/>
            </p:cNvSpPr>
            <p:nvPr/>
          </p:nvSpPr>
          <p:spPr bwMode="auto">
            <a:xfrm>
              <a:off x="3024" y="475"/>
              <a:ext cx="1824" cy="384"/>
            </a:xfrm>
            <a:prstGeom prst="rect">
              <a:avLst/>
            </a:prstGeom>
            <a:noFill/>
            <a:ln w="12700">
              <a:solidFill>
                <a:schemeClr val="tx1"/>
              </a:solidFill>
              <a:miter lim="800000"/>
              <a:headEnd/>
              <a:tailEnd/>
            </a:ln>
          </p:spPr>
          <p:txBody>
            <a:bodyPr wrap="none" anchor="ctr">
              <a:prstTxWarp prst="textNoShape">
                <a:avLst/>
              </a:prstTxWarp>
            </a:bodyPr>
            <a:lstStyle/>
            <a:p>
              <a:endParaRPr lang="en-US"/>
            </a:p>
          </p:txBody>
        </p:sp>
        <p:sp>
          <p:nvSpPr>
            <p:cNvPr id="48135" name="Line 6"/>
            <p:cNvSpPr>
              <a:spLocks noChangeShapeType="1"/>
            </p:cNvSpPr>
            <p:nvPr/>
          </p:nvSpPr>
          <p:spPr bwMode="auto">
            <a:xfrm>
              <a:off x="3456" y="475"/>
              <a:ext cx="0" cy="384"/>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8136" name="Line 7"/>
            <p:cNvSpPr>
              <a:spLocks noChangeShapeType="1"/>
            </p:cNvSpPr>
            <p:nvPr/>
          </p:nvSpPr>
          <p:spPr bwMode="auto">
            <a:xfrm>
              <a:off x="3888" y="475"/>
              <a:ext cx="0" cy="384"/>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8137" name="Line 8"/>
            <p:cNvSpPr>
              <a:spLocks noChangeShapeType="1"/>
            </p:cNvSpPr>
            <p:nvPr/>
          </p:nvSpPr>
          <p:spPr bwMode="auto">
            <a:xfrm>
              <a:off x="4368" y="475"/>
              <a:ext cx="0" cy="384"/>
            </a:xfrm>
            <a:prstGeom prst="line">
              <a:avLst/>
            </a:prstGeom>
            <a:noFill/>
            <a:ln w="12700">
              <a:solidFill>
                <a:schemeClr val="tx1"/>
              </a:solidFill>
              <a:round/>
              <a:headEnd/>
              <a:tailEnd/>
            </a:ln>
          </p:spPr>
          <p:txBody>
            <a:bodyPr wrap="none" anchor="ctr">
              <a:prstTxWarp prst="textNoShape">
                <a:avLst/>
              </a:prstTxWarp>
            </a:bodyPr>
            <a:lstStyle/>
            <a:p>
              <a:endParaRPr lang="en-US"/>
            </a:p>
          </p:txBody>
        </p:sp>
        <p:sp>
          <p:nvSpPr>
            <p:cNvPr id="48138" name="Text Box 9"/>
            <p:cNvSpPr txBox="1">
              <a:spLocks noChangeArrowheads="1"/>
            </p:cNvSpPr>
            <p:nvPr/>
          </p:nvSpPr>
          <p:spPr bwMode="auto">
            <a:xfrm>
              <a:off x="3395" y="816"/>
              <a:ext cx="577" cy="288"/>
            </a:xfrm>
            <a:prstGeom prst="rect">
              <a:avLst/>
            </a:prstGeom>
            <a:noFill/>
            <a:ln w="12700">
              <a:noFill/>
              <a:miter lim="800000"/>
              <a:headEnd/>
              <a:tailEnd/>
            </a:ln>
          </p:spPr>
          <p:txBody>
            <a:bodyPr wrap="none">
              <a:prstTxWarp prst="textNoShape">
                <a:avLst/>
              </a:prstTxWarp>
              <a:spAutoFit/>
            </a:bodyPr>
            <a:lstStyle/>
            <a:p>
              <a:pPr algn="ctr"/>
              <a:r>
                <a:rPr lang="en-US" sz="2400" b="1">
                  <a:solidFill>
                    <a:schemeClr val="accent2"/>
                  </a:solidFill>
                  <a:latin typeface="Courier New" pitchFamily="-65" charset="0"/>
                </a:rPr>
                <a:t>A[1]</a:t>
              </a:r>
            </a:p>
          </p:txBody>
        </p:sp>
        <p:sp>
          <p:nvSpPr>
            <p:cNvPr id="48139" name="Text Box 10"/>
            <p:cNvSpPr txBox="1">
              <a:spLocks noChangeArrowheads="1"/>
            </p:cNvSpPr>
            <p:nvPr/>
          </p:nvSpPr>
          <p:spPr bwMode="auto">
            <a:xfrm>
              <a:off x="3120" y="481"/>
              <a:ext cx="289" cy="404"/>
            </a:xfrm>
            <a:prstGeom prst="rect">
              <a:avLst/>
            </a:prstGeom>
            <a:noFill/>
            <a:ln w="12700">
              <a:noFill/>
              <a:miter lim="800000"/>
              <a:headEnd/>
              <a:tailEnd/>
            </a:ln>
          </p:spPr>
          <p:txBody>
            <a:bodyPr wrap="none">
              <a:prstTxWarp prst="textNoShape">
                <a:avLst/>
              </a:prstTxWarp>
              <a:spAutoFit/>
            </a:bodyPr>
            <a:lstStyle/>
            <a:p>
              <a:r>
                <a:rPr lang="en-US" sz="3600" b="1">
                  <a:solidFill>
                    <a:schemeClr val="tx1"/>
                  </a:solidFill>
                  <a:latin typeface="Courier New" pitchFamily="-65" charset="0"/>
                </a:rPr>
                <a:t>5</a:t>
              </a:r>
            </a:p>
          </p:txBody>
        </p:sp>
        <p:sp>
          <p:nvSpPr>
            <p:cNvPr id="48140" name="Text Box 11"/>
            <p:cNvSpPr txBox="1">
              <a:spLocks noChangeArrowheads="1"/>
            </p:cNvSpPr>
            <p:nvPr/>
          </p:nvSpPr>
          <p:spPr bwMode="auto">
            <a:xfrm>
              <a:off x="3456" y="481"/>
              <a:ext cx="462" cy="404"/>
            </a:xfrm>
            <a:prstGeom prst="rect">
              <a:avLst/>
            </a:prstGeom>
            <a:noFill/>
            <a:ln w="12700">
              <a:noFill/>
              <a:miter lim="800000"/>
              <a:headEnd/>
              <a:tailEnd/>
            </a:ln>
          </p:spPr>
          <p:txBody>
            <a:bodyPr wrap="none">
              <a:prstTxWarp prst="textNoShape">
                <a:avLst/>
              </a:prstTxWarp>
              <a:spAutoFit/>
            </a:bodyPr>
            <a:lstStyle/>
            <a:p>
              <a:r>
                <a:rPr lang="en-US" sz="3600" b="1">
                  <a:solidFill>
                    <a:schemeClr val="tx1"/>
                  </a:solidFill>
                  <a:latin typeface="Courier New" pitchFamily="-65" charset="0"/>
                </a:rPr>
                <a:t>10</a:t>
              </a:r>
            </a:p>
          </p:txBody>
        </p:sp>
        <p:sp>
          <p:nvSpPr>
            <p:cNvPr id="48141" name="Text Box 12"/>
            <p:cNvSpPr txBox="1">
              <a:spLocks noChangeArrowheads="1"/>
            </p:cNvSpPr>
            <p:nvPr/>
          </p:nvSpPr>
          <p:spPr bwMode="auto">
            <a:xfrm>
              <a:off x="2928" y="816"/>
              <a:ext cx="577" cy="288"/>
            </a:xfrm>
            <a:prstGeom prst="rect">
              <a:avLst/>
            </a:prstGeom>
            <a:noFill/>
            <a:ln w="12700">
              <a:noFill/>
              <a:miter lim="800000"/>
              <a:headEnd/>
              <a:tailEnd/>
            </a:ln>
          </p:spPr>
          <p:txBody>
            <a:bodyPr wrap="none">
              <a:prstTxWarp prst="textNoShape">
                <a:avLst/>
              </a:prstTxWarp>
              <a:spAutoFit/>
            </a:bodyPr>
            <a:lstStyle/>
            <a:p>
              <a:pPr algn="ctr"/>
              <a:r>
                <a:rPr lang="en-US" sz="2400" b="1">
                  <a:solidFill>
                    <a:schemeClr val="accent2"/>
                  </a:solidFill>
                  <a:latin typeface="Courier New" pitchFamily="-65" charset="0"/>
                </a:rPr>
                <a:t>A[0]</a:t>
              </a:r>
            </a:p>
          </p:txBody>
        </p:sp>
        <p:sp>
          <p:nvSpPr>
            <p:cNvPr id="48142" name="Text Box 13"/>
            <p:cNvSpPr txBox="1">
              <a:spLocks noChangeArrowheads="1"/>
            </p:cNvSpPr>
            <p:nvPr/>
          </p:nvSpPr>
          <p:spPr bwMode="auto">
            <a:xfrm>
              <a:off x="4482" y="816"/>
              <a:ext cx="231" cy="288"/>
            </a:xfrm>
            <a:prstGeom prst="rect">
              <a:avLst/>
            </a:prstGeom>
            <a:noFill/>
            <a:ln w="12700">
              <a:noFill/>
              <a:miter lim="800000"/>
              <a:headEnd/>
              <a:tailEnd/>
            </a:ln>
          </p:spPr>
          <p:txBody>
            <a:bodyPr wrap="none">
              <a:prstTxWarp prst="textNoShape">
                <a:avLst/>
              </a:prstTxWarp>
              <a:spAutoFit/>
            </a:bodyPr>
            <a:lstStyle/>
            <a:p>
              <a:pPr algn="ctr"/>
              <a:r>
                <a:rPr lang="en-US" sz="2400" b="1">
                  <a:latin typeface="Courier New" pitchFamily="-65" charset="0"/>
                </a:rPr>
                <a:t>p</a:t>
              </a:r>
              <a:endParaRPr lang="en-US" sz="2400" b="1">
                <a:solidFill>
                  <a:schemeClr val="tx1"/>
                </a:solidFill>
                <a:latin typeface="Courier New" pitchFamily="-65" charset="0"/>
              </a:endParaRPr>
            </a:p>
          </p:txBody>
        </p:sp>
        <p:sp>
          <p:nvSpPr>
            <p:cNvPr id="48143" name="Freeform 14"/>
            <p:cNvSpPr>
              <a:spLocks/>
            </p:cNvSpPr>
            <p:nvPr/>
          </p:nvSpPr>
          <p:spPr bwMode="auto">
            <a:xfrm>
              <a:off x="3307" y="88"/>
              <a:ext cx="1336" cy="582"/>
            </a:xfrm>
            <a:custGeom>
              <a:avLst/>
              <a:gdLst>
                <a:gd name="T0" fmla="*/ 5927 w 813"/>
                <a:gd name="T1" fmla="*/ 640 h 564"/>
                <a:gd name="T2" fmla="*/ 2720 w 813"/>
                <a:gd name="T3" fmla="*/ 39 h 564"/>
                <a:gd name="T4" fmla="*/ 0 w 813"/>
                <a:gd name="T5" fmla="*/ 399 h 564"/>
                <a:gd name="T6" fmla="*/ 0 60000 65536"/>
                <a:gd name="T7" fmla="*/ 0 60000 65536"/>
                <a:gd name="T8" fmla="*/ 0 60000 65536"/>
                <a:gd name="T9" fmla="*/ 0 w 813"/>
                <a:gd name="T10" fmla="*/ 0 h 564"/>
                <a:gd name="T11" fmla="*/ 813 w 813"/>
                <a:gd name="T12" fmla="*/ 564 h 564"/>
              </a:gdLst>
              <a:ahLst/>
              <a:cxnLst>
                <a:cxn ang="T6">
                  <a:pos x="T0" y="T1"/>
                </a:cxn>
                <a:cxn ang="T7">
                  <a:pos x="T2" y="T3"/>
                </a:cxn>
                <a:cxn ang="T8">
                  <a:pos x="T4" y="T5"/>
                </a:cxn>
              </a:cxnLst>
              <a:rect l="T9" t="T10" r="T11" b="T12"/>
              <a:pathLst>
                <a:path w="813" h="564">
                  <a:moveTo>
                    <a:pt x="813" y="564"/>
                  </a:moveTo>
                  <a:cubicBezTo>
                    <a:pt x="673" y="340"/>
                    <a:pt x="509" y="70"/>
                    <a:pt x="373" y="35"/>
                  </a:cubicBezTo>
                  <a:cubicBezTo>
                    <a:pt x="237" y="0"/>
                    <a:pt x="78" y="286"/>
                    <a:pt x="0" y="352"/>
                  </a:cubicBezTo>
                </a:path>
              </a:pathLst>
            </a:custGeom>
            <a:noFill/>
            <a:ln w="38100">
              <a:solidFill>
                <a:schemeClr val="accent1"/>
              </a:solidFill>
              <a:round/>
              <a:headEnd/>
              <a:tailEnd type="triangle" w="med" len="med"/>
            </a:ln>
          </p:spPr>
          <p:txBody>
            <a:bodyPr wrap="none" anchor="ctr">
              <a:prstTxWarp prst="textNoShape">
                <a:avLst/>
              </a:prstTxWarp>
            </a:bodyPr>
            <a:lstStyle/>
            <a:p>
              <a:endParaRPr lang="en-US"/>
            </a:p>
          </p:txBody>
        </p:sp>
      </p:grpSp>
      <p:sp>
        <p:nvSpPr>
          <p:cNvPr id="15" name="AutoShape 1030"/>
          <p:cNvSpPr>
            <a:spLocks noChangeArrowheads="1"/>
          </p:cNvSpPr>
          <p:nvPr/>
        </p:nvSpPr>
        <p:spPr bwMode="auto">
          <a:xfrm>
            <a:off x="838200" y="4994275"/>
            <a:ext cx="6953250" cy="338138"/>
          </a:xfrm>
          <a:prstGeom prst="roundRect">
            <a:avLst>
              <a:gd name="adj" fmla="val 50000"/>
            </a:avLst>
          </a:prstGeom>
          <a:noFill/>
          <a:ln w="76200">
            <a:solidFill>
              <a:schemeClr val="accent1"/>
            </a:solidFill>
            <a:round/>
            <a:headEnd/>
            <a:tailEnd/>
          </a:ln>
        </p:spPr>
        <p:txBody>
          <a:bodyPr anchor="ctr">
            <a:prstTxWarp prst="textNoShape">
              <a:avLst/>
            </a:prstTxWarp>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right)">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xfrm>
            <a:off x="762000" y="152400"/>
            <a:ext cx="7285038" cy="474663"/>
          </a:xfrm>
        </p:spPr>
        <p:txBody>
          <a:bodyPr/>
          <a:lstStyle/>
          <a:p>
            <a:r>
              <a:rPr lang="en-US">
                <a:ea typeface="ＭＳ Ｐゴシック" pitchFamily="-65" charset="-128"/>
                <a:cs typeface="ＭＳ Ｐゴシック" pitchFamily="-65" charset="-128"/>
              </a:rPr>
              <a:t>Pointer Arithmetic Peer Instruction Q</a:t>
            </a:r>
          </a:p>
        </p:txBody>
      </p:sp>
      <p:sp>
        <p:nvSpPr>
          <p:cNvPr id="41987" name="Rectangle 1027"/>
          <p:cNvSpPr>
            <a:spLocks noGrp="1" noChangeArrowheads="1"/>
          </p:cNvSpPr>
          <p:nvPr>
            <p:ph type="body" idx="1"/>
          </p:nvPr>
        </p:nvSpPr>
        <p:spPr>
          <a:xfrm>
            <a:off x="304800" y="3209925"/>
            <a:ext cx="6934200" cy="3419475"/>
          </a:xfrm>
          <a:solidFill>
            <a:schemeClr val="bg1"/>
          </a:solidFill>
        </p:spPr>
        <p:txBody>
          <a:bodyPr/>
          <a:lstStyle/>
          <a:p>
            <a:pPr marL="812800" indent="-812800">
              <a:buFont typeface="Times" pitchFamily="-65" charset="0"/>
              <a:buNone/>
            </a:pPr>
            <a:r>
              <a:rPr lang="en-US" sz="2800">
                <a:ea typeface="ＭＳ Ｐゴシック" pitchFamily="-65" charset="-128"/>
                <a:cs typeface="ＭＳ Ｐゴシック" pitchFamily="-65" charset="-128"/>
              </a:rPr>
              <a:t>How many of the following are </a:t>
            </a:r>
            <a:r>
              <a:rPr lang="en-US" sz="2800">
                <a:solidFill>
                  <a:schemeClr val="accent1"/>
                </a:solidFill>
                <a:ea typeface="ＭＳ Ｐゴシック" pitchFamily="-65" charset="-128"/>
                <a:cs typeface="ＭＳ Ｐゴシック" pitchFamily="-65" charset="-128"/>
              </a:rPr>
              <a:t>invalid</a:t>
            </a:r>
            <a:r>
              <a:rPr lang="en-US" sz="2800">
                <a:ea typeface="ＭＳ Ｐゴシック" pitchFamily="-65" charset="-128"/>
                <a:cs typeface="ＭＳ Ｐゴシック" pitchFamily="-65" charset="-128"/>
              </a:rPr>
              <a:t>?</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pointer + integer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integer + pointer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pointer + pointer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pointer – integer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integer – pointer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pointer – pointer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compare pointer to pointer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compare pointer to integer</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compare pointer to 0</a:t>
            </a:r>
          </a:p>
          <a:p>
            <a:pPr marL="812800" indent="-812800">
              <a:lnSpc>
                <a:spcPct val="35000"/>
              </a:lnSpc>
              <a:buFont typeface="Times" pitchFamily="-65" charset="0"/>
              <a:buAutoNum type="romanUcPeriod"/>
            </a:pPr>
            <a:r>
              <a:rPr lang="en-US" sz="2000">
                <a:ea typeface="ＭＳ Ｐゴシック" pitchFamily="-65" charset="-128"/>
                <a:cs typeface="ＭＳ Ｐゴシック" pitchFamily="-65" charset="-128"/>
              </a:rPr>
              <a:t>compare pointer to </a:t>
            </a:r>
            <a:r>
              <a:rPr lang="en-US" sz="2000">
                <a:latin typeface="Courier New" pitchFamily="-65" charset="0"/>
                <a:ea typeface="ＭＳ Ｐゴシック" pitchFamily="-65" charset="-128"/>
                <a:cs typeface="ＭＳ Ｐゴシック" pitchFamily="-65" charset="-128"/>
              </a:rPr>
              <a:t>NULL</a:t>
            </a:r>
            <a:endParaRPr lang="en-US" sz="2400">
              <a:ea typeface="ＭＳ Ｐゴシック" pitchFamily="-65" charset="-128"/>
              <a:cs typeface="ＭＳ Ｐゴシック" pitchFamily="-65" charset="-128"/>
            </a:endParaRPr>
          </a:p>
        </p:txBody>
      </p:sp>
      <p:sp>
        <p:nvSpPr>
          <p:cNvPr id="41988" name="Rectangle 1028"/>
          <p:cNvSpPr>
            <a:spLocks noChangeArrowheads="1"/>
          </p:cNvSpPr>
          <p:nvPr/>
        </p:nvSpPr>
        <p:spPr bwMode="auto">
          <a:xfrm>
            <a:off x="7367588" y="3124200"/>
            <a:ext cx="1765300" cy="2057400"/>
          </a:xfrm>
          <a:prstGeom prst="rect">
            <a:avLst/>
          </a:prstGeom>
          <a:solidFill>
            <a:schemeClr val="bg1"/>
          </a:solidFill>
          <a:ln w="12700">
            <a:solidFill>
              <a:schemeClr val="tx1"/>
            </a:solidFill>
            <a:miter lim="800000"/>
            <a:headEnd/>
            <a:tailEnd/>
          </a:ln>
        </p:spPr>
        <p:txBody>
          <a:bodyPr lIns="90487" tIns="44450" rIns="90487" bIns="44450">
            <a:prstTxWarp prst="textNoShape">
              <a:avLst/>
            </a:prstTxWarp>
          </a:bodyPr>
          <a:lstStyle/>
          <a:p>
            <a:pPr marL="203200" indent="-203200" algn="ctr">
              <a:lnSpc>
                <a:spcPct val="85000"/>
              </a:lnSpc>
              <a:buSzPct val="100000"/>
              <a:buFont typeface="Times" pitchFamily="-65" charset="0"/>
              <a:buNone/>
            </a:pPr>
            <a:r>
              <a:rPr lang="en-US" sz="2400" b="1" u="sng">
                <a:solidFill>
                  <a:schemeClr val="tx1"/>
                </a:solidFill>
                <a:latin typeface="Courier New" pitchFamily="-65" charset="0"/>
              </a:rPr>
              <a:t>#invalid</a:t>
            </a:r>
            <a:r>
              <a:rPr lang="en-US" sz="2400" b="1">
                <a:solidFill>
                  <a:schemeClr val="tx1"/>
                </a:solidFill>
                <a:latin typeface="Courier New" pitchFamily="-65" charset="0"/>
              </a:rPr>
              <a:t>a)1</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b)2</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c)3</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d)4</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e)5</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4034" name="Rectangle 1028"/>
          <p:cNvSpPr>
            <a:spLocks noChangeArrowheads="1"/>
          </p:cNvSpPr>
          <p:nvPr/>
        </p:nvSpPr>
        <p:spPr bwMode="auto">
          <a:xfrm>
            <a:off x="7367588" y="3124200"/>
            <a:ext cx="1765300" cy="2057400"/>
          </a:xfrm>
          <a:prstGeom prst="rect">
            <a:avLst/>
          </a:prstGeom>
          <a:solidFill>
            <a:schemeClr val="bg1"/>
          </a:solidFill>
          <a:ln w="12700">
            <a:solidFill>
              <a:schemeClr val="tx1"/>
            </a:solidFill>
            <a:miter lim="800000"/>
            <a:headEnd/>
            <a:tailEnd/>
          </a:ln>
        </p:spPr>
        <p:txBody>
          <a:bodyPr lIns="90487" tIns="44450" rIns="90487" bIns="44450">
            <a:prstTxWarp prst="textNoShape">
              <a:avLst/>
            </a:prstTxWarp>
          </a:bodyPr>
          <a:lstStyle/>
          <a:p>
            <a:pPr marL="203200" indent="-203200" algn="ctr">
              <a:lnSpc>
                <a:spcPct val="85000"/>
              </a:lnSpc>
              <a:buSzPct val="100000"/>
              <a:buFont typeface="Times" pitchFamily="-65" charset="0"/>
              <a:buNone/>
            </a:pPr>
            <a:r>
              <a:rPr lang="en-US" sz="2400" b="1" u="sng">
                <a:solidFill>
                  <a:schemeClr val="tx1"/>
                </a:solidFill>
                <a:latin typeface="Courier New" pitchFamily="-65" charset="0"/>
              </a:rPr>
              <a:t>#invalid</a:t>
            </a:r>
            <a:r>
              <a:rPr lang="en-US" sz="2400" b="1">
                <a:solidFill>
                  <a:schemeClr val="tx1"/>
                </a:solidFill>
                <a:latin typeface="Courier New" pitchFamily="-65" charset="0"/>
              </a:rPr>
              <a:t>a)1</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b)2</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c)3</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d)4</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e)5</a:t>
            </a:r>
          </a:p>
          <a:p>
            <a:pPr marL="203200" indent="-203200" algn="ctr">
              <a:lnSpc>
                <a:spcPct val="85000"/>
              </a:lnSpc>
              <a:buSzPct val="100000"/>
              <a:buFont typeface="Times" pitchFamily="-65" charset="0"/>
              <a:buNone/>
            </a:pPr>
            <a:r>
              <a:rPr lang="en-US" sz="2400" b="1">
                <a:solidFill>
                  <a:schemeClr val="tx1"/>
                </a:solidFill>
                <a:latin typeface="Courier New" pitchFamily="-65" charset="0"/>
              </a:rPr>
              <a:t>   </a:t>
            </a:r>
          </a:p>
        </p:txBody>
      </p:sp>
      <p:sp>
        <p:nvSpPr>
          <p:cNvPr id="44035" name="Rectangle 1026"/>
          <p:cNvSpPr>
            <a:spLocks noChangeArrowheads="1"/>
          </p:cNvSpPr>
          <p:nvPr/>
        </p:nvSpPr>
        <p:spPr bwMode="auto">
          <a:xfrm>
            <a:off x="304800" y="762000"/>
            <a:ext cx="8534400" cy="4083050"/>
          </a:xfrm>
          <a:prstGeom prst="rect">
            <a:avLst/>
          </a:prstGeom>
          <a:noFill/>
          <a:ln w="12700">
            <a:noFill/>
            <a:miter lim="800000"/>
            <a:headEnd/>
            <a:tailEnd/>
          </a:ln>
        </p:spPr>
        <p:txBody>
          <a:bodyPr lIns="63500" tIns="25400" rIns="63500" bIns="25400">
            <a:prstTxWarp prst="textNoShape">
              <a:avLst/>
            </a:prstTxWarp>
            <a:spAutoFit/>
          </a:bodyPr>
          <a:lstStyle/>
          <a:p>
            <a:pPr marL="812800" indent="-812800">
              <a:lnSpc>
                <a:spcPct val="75000"/>
              </a:lnSpc>
              <a:spcBef>
                <a:spcPct val="65000"/>
              </a:spcBef>
              <a:buSzPct val="100000"/>
              <a:buFont typeface="Times" pitchFamily="-65" charset="0"/>
              <a:buChar char="•"/>
            </a:pPr>
            <a:r>
              <a:rPr lang="en-US" sz="3200" b="1">
                <a:solidFill>
                  <a:schemeClr val="tx1"/>
                </a:solidFill>
              </a:rPr>
              <a:t>How many of the following are </a:t>
            </a:r>
            <a:r>
              <a:rPr lang="en-US" sz="3200" b="1"/>
              <a:t>invalid</a:t>
            </a:r>
            <a:r>
              <a:rPr lang="en-US" sz="3200" b="1">
                <a:solidFill>
                  <a:schemeClr val="tx1"/>
                </a:solidFill>
              </a:rPr>
              <a:t>?</a:t>
            </a:r>
          </a:p>
          <a:p>
            <a:pPr marL="812800" indent="-812800">
              <a:lnSpc>
                <a:spcPct val="35000"/>
              </a:lnSpc>
              <a:spcBef>
                <a:spcPct val="65000"/>
              </a:spcBef>
              <a:buSzPct val="100000"/>
              <a:buFont typeface="Times" pitchFamily="-65" charset="0"/>
              <a:buAutoNum type="romanUcPeriod"/>
            </a:pPr>
            <a:r>
              <a:rPr lang="en-US" sz="2400" b="1">
                <a:solidFill>
                  <a:schemeClr val="tx1"/>
                </a:solidFill>
              </a:rPr>
              <a:t>pointer + integer</a:t>
            </a:r>
          </a:p>
          <a:p>
            <a:pPr marL="812800" indent="-812800">
              <a:lnSpc>
                <a:spcPct val="35000"/>
              </a:lnSpc>
              <a:spcBef>
                <a:spcPct val="65000"/>
              </a:spcBef>
              <a:buSzPct val="100000"/>
              <a:buFont typeface="Times" pitchFamily="-65" charset="0"/>
              <a:buAutoNum type="romanUcPeriod"/>
            </a:pPr>
            <a:r>
              <a:rPr lang="en-US" sz="2400" b="1">
                <a:solidFill>
                  <a:schemeClr val="tx1"/>
                </a:solidFill>
              </a:rPr>
              <a:t>integer + pointer</a:t>
            </a:r>
          </a:p>
          <a:p>
            <a:pPr marL="812800" indent="-812800">
              <a:lnSpc>
                <a:spcPct val="35000"/>
              </a:lnSpc>
              <a:spcBef>
                <a:spcPct val="65000"/>
              </a:spcBef>
              <a:buSzPct val="100000"/>
              <a:buFont typeface="Times" pitchFamily="-65" charset="0"/>
              <a:buAutoNum type="romanUcPeriod"/>
            </a:pPr>
            <a:r>
              <a:rPr lang="en-US" sz="2400" b="1">
                <a:solidFill>
                  <a:schemeClr val="tx1"/>
                </a:solidFill>
              </a:rPr>
              <a:t>pointer + pointer</a:t>
            </a:r>
          </a:p>
          <a:p>
            <a:pPr marL="812800" indent="-812800">
              <a:lnSpc>
                <a:spcPct val="35000"/>
              </a:lnSpc>
              <a:spcBef>
                <a:spcPct val="65000"/>
              </a:spcBef>
              <a:buSzPct val="100000"/>
              <a:buFont typeface="Times" pitchFamily="-65" charset="0"/>
              <a:buAutoNum type="romanUcPeriod"/>
            </a:pPr>
            <a:r>
              <a:rPr lang="en-US" sz="2400" b="1">
                <a:solidFill>
                  <a:schemeClr val="tx1"/>
                </a:solidFill>
              </a:rPr>
              <a:t>pointer – integer</a:t>
            </a:r>
          </a:p>
          <a:p>
            <a:pPr marL="812800" indent="-812800">
              <a:lnSpc>
                <a:spcPct val="35000"/>
              </a:lnSpc>
              <a:spcBef>
                <a:spcPct val="65000"/>
              </a:spcBef>
              <a:buSzPct val="100000"/>
              <a:buFont typeface="Times" pitchFamily="-65" charset="0"/>
              <a:buAutoNum type="romanUcPeriod"/>
            </a:pPr>
            <a:r>
              <a:rPr lang="en-US" sz="2400" b="1">
                <a:solidFill>
                  <a:schemeClr val="tx1"/>
                </a:solidFill>
              </a:rPr>
              <a:t>integer – pointer</a:t>
            </a:r>
          </a:p>
          <a:p>
            <a:pPr marL="812800" indent="-812800">
              <a:lnSpc>
                <a:spcPct val="35000"/>
              </a:lnSpc>
              <a:spcBef>
                <a:spcPct val="65000"/>
              </a:spcBef>
              <a:buSzPct val="100000"/>
              <a:buFont typeface="Times" pitchFamily="-65" charset="0"/>
              <a:buAutoNum type="romanUcPeriod"/>
            </a:pPr>
            <a:r>
              <a:rPr lang="en-US" sz="2400" b="1">
                <a:solidFill>
                  <a:schemeClr val="tx1"/>
                </a:solidFill>
              </a:rPr>
              <a:t>pointer – pointer</a:t>
            </a:r>
          </a:p>
          <a:p>
            <a:pPr marL="812800" indent="-812800">
              <a:lnSpc>
                <a:spcPct val="35000"/>
              </a:lnSpc>
              <a:spcBef>
                <a:spcPct val="65000"/>
              </a:spcBef>
              <a:buSzPct val="100000"/>
              <a:buFont typeface="Times" pitchFamily="-65" charset="0"/>
              <a:buAutoNum type="romanUcPeriod"/>
            </a:pPr>
            <a:r>
              <a:rPr lang="en-US" sz="2400" b="1">
                <a:solidFill>
                  <a:schemeClr val="tx1"/>
                </a:solidFill>
              </a:rPr>
              <a:t>compare pointer to pointer</a:t>
            </a:r>
          </a:p>
          <a:p>
            <a:pPr marL="812800" indent="-812800">
              <a:lnSpc>
                <a:spcPct val="35000"/>
              </a:lnSpc>
              <a:spcBef>
                <a:spcPct val="65000"/>
              </a:spcBef>
              <a:buSzPct val="100000"/>
              <a:buFont typeface="Times" pitchFamily="-65" charset="0"/>
              <a:buAutoNum type="romanUcPeriod"/>
            </a:pPr>
            <a:r>
              <a:rPr lang="en-US" sz="2400" b="1">
                <a:solidFill>
                  <a:schemeClr val="tx1"/>
                </a:solidFill>
              </a:rPr>
              <a:t>compare pointer to integer</a:t>
            </a:r>
          </a:p>
          <a:p>
            <a:pPr marL="812800" indent="-812800">
              <a:lnSpc>
                <a:spcPct val="35000"/>
              </a:lnSpc>
              <a:spcBef>
                <a:spcPct val="65000"/>
              </a:spcBef>
              <a:buSzPct val="100000"/>
              <a:buFont typeface="Times" pitchFamily="-65" charset="0"/>
              <a:buAutoNum type="romanUcPeriod"/>
            </a:pPr>
            <a:r>
              <a:rPr lang="en-US" sz="2400" b="1">
                <a:solidFill>
                  <a:schemeClr val="tx1"/>
                </a:solidFill>
              </a:rPr>
              <a:t>compare pointer to 0</a:t>
            </a:r>
          </a:p>
          <a:p>
            <a:pPr marL="812800" indent="-812800">
              <a:lnSpc>
                <a:spcPct val="35000"/>
              </a:lnSpc>
              <a:spcBef>
                <a:spcPct val="65000"/>
              </a:spcBef>
              <a:buSzPct val="100000"/>
              <a:buFont typeface="Times" pitchFamily="-65" charset="0"/>
              <a:buAutoNum type="romanUcPeriod"/>
            </a:pPr>
            <a:r>
              <a:rPr lang="en-US" sz="2400" b="1">
                <a:solidFill>
                  <a:schemeClr val="tx1"/>
                </a:solidFill>
              </a:rPr>
              <a:t>compare pointer to NULL</a:t>
            </a:r>
          </a:p>
        </p:txBody>
      </p:sp>
      <p:sp>
        <p:nvSpPr>
          <p:cNvPr id="44036" name="Rectangle 1027"/>
          <p:cNvSpPr>
            <a:spLocks noGrp="1" noChangeArrowheads="1"/>
          </p:cNvSpPr>
          <p:nvPr>
            <p:ph type="title"/>
          </p:nvPr>
        </p:nvSpPr>
        <p:spPr>
          <a:xfrm>
            <a:off x="762000" y="152400"/>
            <a:ext cx="7737475" cy="474663"/>
          </a:xfrm>
        </p:spPr>
        <p:txBody>
          <a:bodyPr/>
          <a:lstStyle/>
          <a:p>
            <a:r>
              <a:rPr lang="en-US">
                <a:ea typeface="ＭＳ Ｐゴシック" pitchFamily="-65" charset="-128"/>
                <a:cs typeface="ＭＳ Ｐゴシック" pitchFamily="-65" charset="-128"/>
              </a:rPr>
              <a:t>Pointer Arithmetic Peer Instruction Ans</a:t>
            </a:r>
          </a:p>
        </p:txBody>
      </p:sp>
      <p:sp>
        <p:nvSpPr>
          <p:cNvPr id="1605636" name="Rectangle 1028"/>
          <p:cNvSpPr>
            <a:spLocks noGrp="1" noChangeArrowheads="1"/>
          </p:cNvSpPr>
          <p:nvPr>
            <p:ph type="body" idx="1"/>
          </p:nvPr>
        </p:nvSpPr>
        <p:spPr>
          <a:xfrm>
            <a:off x="304800" y="762000"/>
            <a:ext cx="7010400" cy="4154488"/>
          </a:xfrm>
        </p:spPr>
        <p:txBody>
          <a:bodyPr/>
          <a:lstStyle/>
          <a:p>
            <a:pPr marL="812800" indent="-812800">
              <a:buFont typeface="Times" pitchFamily="-65" charset="0"/>
              <a:buNone/>
            </a:pPr>
            <a:endParaRPr lang="en-US">
              <a:ea typeface="ＭＳ Ｐゴシック" pitchFamily="-65" charset="-128"/>
              <a:cs typeface="ＭＳ Ｐゴシック" pitchFamily="-65" charset="-128"/>
            </a:endParaRPr>
          </a:p>
          <a:p>
            <a:pPr marL="812800" indent="-812800" algn="r">
              <a:lnSpc>
                <a:spcPct val="35000"/>
              </a:lnSpc>
              <a:buFont typeface="Times" pitchFamily="-65" charset="0"/>
              <a:buNone/>
            </a:pPr>
            <a:r>
              <a:rPr lang="en-US" sz="2400">
                <a:ea typeface="ＭＳ Ｐゴシック" pitchFamily="-65" charset="-128"/>
                <a:cs typeface="ＭＳ Ｐゴシック" pitchFamily="-65" charset="-128"/>
              </a:rPr>
              <a:t>ptr + 1</a:t>
            </a:r>
          </a:p>
          <a:p>
            <a:pPr marL="812800" indent="-812800" algn="r">
              <a:lnSpc>
                <a:spcPct val="35000"/>
              </a:lnSpc>
              <a:buFont typeface="Times" pitchFamily="-65" charset="0"/>
              <a:buNone/>
            </a:pPr>
            <a:r>
              <a:rPr lang="en-US" sz="2400">
                <a:ea typeface="ＭＳ Ｐゴシック" pitchFamily="-65" charset="-128"/>
                <a:cs typeface="ＭＳ Ｐゴシック" pitchFamily="-65" charset="-128"/>
              </a:rPr>
              <a:t>1 + ptr</a:t>
            </a:r>
          </a:p>
          <a:p>
            <a:pPr marL="812800" indent="-812800" algn="r">
              <a:lnSpc>
                <a:spcPct val="35000"/>
              </a:lnSpc>
              <a:buFont typeface="Times" pitchFamily="-65" charset="0"/>
              <a:buNone/>
            </a:pPr>
            <a:r>
              <a:rPr lang="en-US" sz="2400">
                <a:solidFill>
                  <a:schemeClr val="accent1"/>
                </a:solidFill>
                <a:ea typeface="ＭＳ Ｐゴシック" pitchFamily="-65" charset="-128"/>
                <a:cs typeface="ＭＳ Ｐゴシック" pitchFamily="-65" charset="-128"/>
              </a:rPr>
              <a:t>ptr + ptr</a:t>
            </a:r>
            <a:endParaRPr lang="en-US" sz="2400">
              <a:ea typeface="ＭＳ Ｐゴシック" pitchFamily="-65" charset="-128"/>
              <a:cs typeface="ＭＳ Ｐゴシック" pitchFamily="-65" charset="-128"/>
            </a:endParaRPr>
          </a:p>
          <a:p>
            <a:pPr marL="812800" indent="-812800" algn="r">
              <a:lnSpc>
                <a:spcPct val="35000"/>
              </a:lnSpc>
              <a:buFont typeface="Times" pitchFamily="-65" charset="0"/>
              <a:buNone/>
            </a:pPr>
            <a:r>
              <a:rPr lang="en-US" sz="2400">
                <a:ea typeface="ＭＳ Ｐゴシック" pitchFamily="-65" charset="-128"/>
                <a:cs typeface="ＭＳ Ｐゴシック" pitchFamily="-65" charset="-128"/>
              </a:rPr>
              <a:t>ptr - 1</a:t>
            </a:r>
          </a:p>
          <a:p>
            <a:pPr marL="812800" indent="-812800" algn="r">
              <a:lnSpc>
                <a:spcPct val="35000"/>
              </a:lnSpc>
              <a:buFont typeface="Times" pitchFamily="-65" charset="0"/>
              <a:buNone/>
            </a:pPr>
            <a:r>
              <a:rPr lang="en-US" sz="2400">
                <a:solidFill>
                  <a:schemeClr val="accent1"/>
                </a:solidFill>
                <a:ea typeface="ＭＳ Ｐゴシック" pitchFamily="-65" charset="-128"/>
                <a:cs typeface="ＭＳ Ｐゴシック" pitchFamily="-65" charset="-128"/>
              </a:rPr>
              <a:t>1 - ptr</a:t>
            </a:r>
            <a:endParaRPr lang="en-US" sz="2400">
              <a:ea typeface="ＭＳ Ｐゴシック" pitchFamily="-65" charset="-128"/>
              <a:cs typeface="ＭＳ Ｐゴシック" pitchFamily="-65" charset="-128"/>
            </a:endParaRPr>
          </a:p>
          <a:p>
            <a:pPr marL="812800" indent="-812800" algn="r">
              <a:lnSpc>
                <a:spcPct val="35000"/>
              </a:lnSpc>
              <a:buFont typeface="Times" pitchFamily="-65" charset="0"/>
              <a:buNone/>
            </a:pPr>
            <a:r>
              <a:rPr lang="en-US" sz="2400">
                <a:ea typeface="ＭＳ Ｐゴシック" pitchFamily="-65" charset="-128"/>
                <a:cs typeface="ＭＳ Ｐゴシック" pitchFamily="-65" charset="-128"/>
              </a:rPr>
              <a:t>ptr - ptr</a:t>
            </a:r>
          </a:p>
          <a:p>
            <a:pPr marL="812800" indent="-812800" algn="r">
              <a:lnSpc>
                <a:spcPct val="35000"/>
              </a:lnSpc>
              <a:buFont typeface="Times" pitchFamily="-65" charset="0"/>
              <a:buNone/>
            </a:pPr>
            <a:r>
              <a:rPr lang="en-US" sz="2400">
                <a:ea typeface="ＭＳ Ｐゴシック" pitchFamily="-65" charset="-128"/>
                <a:cs typeface="ＭＳ Ｐゴシック" pitchFamily="-65" charset="-128"/>
              </a:rPr>
              <a:t>ptr1 == ptr2</a:t>
            </a:r>
          </a:p>
          <a:p>
            <a:pPr marL="812800" indent="-812800" algn="r">
              <a:lnSpc>
                <a:spcPct val="35000"/>
              </a:lnSpc>
              <a:buFont typeface="Times" pitchFamily="-65" charset="0"/>
              <a:buNone/>
            </a:pPr>
            <a:r>
              <a:rPr lang="en-US" sz="2400">
                <a:solidFill>
                  <a:schemeClr val="accent1"/>
                </a:solidFill>
                <a:ea typeface="ＭＳ Ｐゴシック" pitchFamily="-65" charset="-128"/>
                <a:cs typeface="ＭＳ Ｐゴシック" pitchFamily="-65" charset="-128"/>
              </a:rPr>
              <a:t>ptr == 1</a:t>
            </a:r>
            <a:endParaRPr lang="en-US" sz="2400">
              <a:ea typeface="ＭＳ Ｐゴシック" pitchFamily="-65" charset="-128"/>
              <a:cs typeface="ＭＳ Ｐゴシック" pitchFamily="-65" charset="-128"/>
            </a:endParaRPr>
          </a:p>
          <a:p>
            <a:pPr marL="812800" indent="-812800" algn="r">
              <a:lnSpc>
                <a:spcPct val="35000"/>
              </a:lnSpc>
              <a:buFont typeface="Times" pitchFamily="-65" charset="0"/>
              <a:buNone/>
            </a:pPr>
            <a:r>
              <a:rPr lang="en-US" sz="2400">
                <a:ea typeface="ＭＳ Ｐゴシック" pitchFamily="-65" charset="-128"/>
                <a:cs typeface="ＭＳ Ｐゴシック" pitchFamily="-65" charset="-128"/>
              </a:rPr>
              <a:t>ptr == NULL</a:t>
            </a:r>
          </a:p>
          <a:p>
            <a:pPr marL="812800" indent="-812800" algn="r">
              <a:lnSpc>
                <a:spcPct val="35000"/>
              </a:lnSpc>
              <a:buFont typeface="Times" pitchFamily="-65" charset="0"/>
              <a:buNone/>
            </a:pPr>
            <a:r>
              <a:rPr lang="en-US" sz="2400">
                <a:ea typeface="ＭＳ Ｐゴシック" pitchFamily="-65" charset="-128"/>
                <a:cs typeface="ＭＳ Ｐゴシック" pitchFamily="-65" charset="-128"/>
              </a:rPr>
              <a:t>ptr == NULL</a:t>
            </a:r>
          </a:p>
        </p:txBody>
      </p:sp>
      <p:sp>
        <p:nvSpPr>
          <p:cNvPr id="1605638" name="AutoShape 1030"/>
          <p:cNvSpPr>
            <a:spLocks noChangeArrowheads="1"/>
          </p:cNvSpPr>
          <p:nvPr/>
        </p:nvSpPr>
        <p:spPr bwMode="auto">
          <a:xfrm>
            <a:off x="7996238" y="4125913"/>
            <a:ext cx="706437" cy="303212"/>
          </a:xfrm>
          <a:prstGeom prst="roundRect">
            <a:avLst>
              <a:gd name="adj" fmla="val 50000"/>
            </a:avLst>
          </a:prstGeom>
          <a:noFill/>
          <a:ln w="76200">
            <a:solidFill>
              <a:schemeClr val="accent1"/>
            </a:solidFill>
            <a:round/>
            <a:headEnd/>
            <a:tailEnd/>
          </a:ln>
        </p:spPr>
        <p:txBody>
          <a:bodyPr anchor="ctr">
            <a:prstTxWarp prst="textNoShape">
              <a:avLst/>
            </a:prstTxWarp>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0563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0563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0563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0563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0563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0563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60563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60563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605636">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605636">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1605638"/>
                                        </p:tgtEl>
                                        <p:attrNameLst>
                                          <p:attrName>style.visibility</p:attrName>
                                        </p:attrNameLst>
                                      </p:cBhvr>
                                      <p:to>
                                        <p:strVal val="visible"/>
                                      </p:to>
                                    </p:set>
                                    <p:animEffect transition="in" filter="wipe(right)">
                                      <p:cBhvr>
                                        <p:cTn id="47" dur="500"/>
                                        <p:tgtEl>
                                          <p:spTgt spid="1605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5636" grpId="0" build="p" autoUpdateAnimBg="0"/>
      <p:bldP spid="1605638" grpId="0" animBg="1"/>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0" y="152400"/>
            <a:ext cx="4529138" cy="474663"/>
          </a:xfrm>
        </p:spPr>
        <p:txBody>
          <a:bodyPr/>
          <a:lstStyle/>
          <a:p>
            <a:r>
              <a:rPr lang="en-US">
                <a:ea typeface="ＭＳ Ｐゴシック" pitchFamily="-65" charset="-128"/>
                <a:cs typeface="ＭＳ Ｐゴシック" pitchFamily="-65" charset="-128"/>
              </a:rPr>
              <a:t>“And in Conclusion…”</a:t>
            </a:r>
          </a:p>
        </p:txBody>
      </p:sp>
      <p:sp>
        <p:nvSpPr>
          <p:cNvPr id="50179" name="Rectangle 3"/>
          <p:cNvSpPr>
            <a:spLocks noGrp="1" noChangeArrowheads="1"/>
          </p:cNvSpPr>
          <p:nvPr>
            <p:ph type="body" idx="1"/>
          </p:nvPr>
        </p:nvSpPr>
        <p:spPr>
          <a:xfrm>
            <a:off x="685800" y="838200"/>
            <a:ext cx="7848600" cy="1819986"/>
          </a:xfrm>
        </p:spPr>
        <p:txBody>
          <a:bodyPr/>
          <a:lstStyle/>
          <a:p>
            <a:r>
              <a:rPr lang="en-US">
                <a:ea typeface="ＭＳ Ｐゴシック" pitchFamily="-65" charset="-128"/>
                <a:cs typeface="ＭＳ Ｐゴシック" pitchFamily="-65" charset="-128"/>
              </a:rPr>
              <a:t>Pointers and arrays are </a:t>
            </a:r>
            <a:r>
              <a:rPr lang="en-US">
                <a:solidFill>
                  <a:schemeClr val="accent2"/>
                </a:solidFill>
                <a:ea typeface="ＭＳ Ｐゴシック" pitchFamily="-65" charset="-128"/>
                <a:cs typeface="ＭＳ Ｐゴシック" pitchFamily="-65" charset="-128"/>
              </a:rPr>
              <a:t>virtually same</a:t>
            </a:r>
            <a:endParaRPr lang="en-US">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C knows how to </a:t>
            </a:r>
            <a:r>
              <a:rPr lang="en-US">
                <a:solidFill>
                  <a:schemeClr val="accent2"/>
                </a:solidFill>
                <a:ea typeface="ＭＳ Ｐゴシック" pitchFamily="-65" charset="-128"/>
                <a:cs typeface="ＭＳ Ｐゴシック" pitchFamily="-65" charset="-128"/>
              </a:rPr>
              <a:t>increment pointers</a:t>
            </a:r>
            <a:endParaRPr lang="en-US">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Create abstraction with structures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r>
              <a:rPr lang="en-US">
                <a:ea typeface="ＭＳ Ｐゴシック" pitchFamily="-65" charset="-128"/>
                <a:cs typeface="ＭＳ Ｐゴシック" pitchFamily="-65" charset="-128"/>
              </a:rPr>
              <a:t>Administrivia</a:t>
            </a:r>
          </a:p>
        </p:txBody>
      </p:sp>
      <p:sp>
        <p:nvSpPr>
          <p:cNvPr id="53251" name="Rectangle 5"/>
          <p:cNvSpPr>
            <a:spLocks noGrp="1" noChangeArrowheads="1"/>
          </p:cNvSpPr>
          <p:nvPr>
            <p:ph type="body" idx="1"/>
          </p:nvPr>
        </p:nvSpPr>
        <p:spPr>
          <a:xfrm>
            <a:off x="685800" y="914400"/>
            <a:ext cx="7848600" cy="4524375"/>
          </a:xfrm>
        </p:spPr>
        <p:txBody>
          <a:bodyPr/>
          <a:lstStyle/>
          <a:p>
            <a:r>
              <a:rPr lang="en-US">
                <a:ea typeface="ＭＳ Ｐゴシック" pitchFamily="-65" charset="-128"/>
                <a:cs typeface="ＭＳ Ｐゴシック" pitchFamily="-65" charset="-128"/>
              </a:rPr>
              <a:t>Read K&amp;R 6 by the next lecture</a:t>
            </a:r>
          </a:p>
          <a:p>
            <a:r>
              <a:rPr lang="en-US">
                <a:ea typeface="ＭＳ Ｐゴシック" pitchFamily="-65" charset="-128"/>
                <a:cs typeface="ＭＳ Ｐゴシック" pitchFamily="-65" charset="-128"/>
              </a:rPr>
              <a:t>There is a language called D!</a:t>
            </a:r>
          </a:p>
          <a:p>
            <a:pPr lvl="1"/>
            <a:r>
              <a:rPr lang="en-US"/>
              <a:t>www.digitalmars.com/d/</a:t>
            </a:r>
          </a:p>
          <a:p>
            <a:r>
              <a:rPr lang="en-US">
                <a:ea typeface="ＭＳ Ｐゴシック" pitchFamily="-65" charset="-128"/>
                <a:cs typeface="ＭＳ Ｐゴシック" pitchFamily="-65" charset="-128"/>
              </a:rPr>
              <a:t>Homework expectations</a:t>
            </a:r>
          </a:p>
          <a:p>
            <a:pPr lvl="1"/>
            <a:r>
              <a:rPr lang="en-US"/>
              <a:t>Readers don’t have time to fix your programs which have to run on lab machines.</a:t>
            </a:r>
          </a:p>
          <a:p>
            <a:pPr lvl="1"/>
            <a:r>
              <a:rPr lang="en-US"/>
              <a:t>Code that doesn’t compile or fails all of the autograder tests </a:t>
            </a:r>
            <a:r>
              <a:rPr lang="en-US">
                <a:solidFill>
                  <a:schemeClr val="tx2"/>
                </a:solidFill>
                <a:latin typeface="Symbol" pitchFamily="-65" charset="2"/>
              </a:rPr>
              <a:t></a:t>
            </a:r>
            <a:r>
              <a:rPr lang="en-US"/>
              <a:t> 0</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09600" y="211138"/>
            <a:ext cx="5176838" cy="474662"/>
          </a:xfrm>
        </p:spPr>
        <p:txBody>
          <a:bodyPr/>
          <a:lstStyle/>
          <a:p>
            <a:r>
              <a:rPr lang="en-US">
                <a:ea typeface="ＭＳ Ｐゴシック" pitchFamily="-65" charset="-128"/>
                <a:cs typeface="ＭＳ Ｐゴシック" pitchFamily="-65" charset="-128"/>
              </a:rPr>
              <a:t>Pointers &amp; Allocation (1/2)</a:t>
            </a:r>
          </a:p>
        </p:txBody>
      </p:sp>
      <p:sp>
        <p:nvSpPr>
          <p:cNvPr id="57347" name="Rectangle 3"/>
          <p:cNvSpPr>
            <a:spLocks noGrp="1" noChangeArrowheads="1"/>
          </p:cNvSpPr>
          <p:nvPr>
            <p:ph type="body" idx="1"/>
          </p:nvPr>
        </p:nvSpPr>
        <p:spPr>
          <a:xfrm>
            <a:off x="685800" y="1143000"/>
            <a:ext cx="7848600" cy="4160838"/>
          </a:xfrm>
        </p:spPr>
        <p:txBody>
          <a:bodyPr/>
          <a:lstStyle/>
          <a:p>
            <a:r>
              <a:rPr lang="en-US">
                <a:ea typeface="ＭＳ Ｐゴシック" pitchFamily="-65" charset="-128"/>
                <a:cs typeface="ＭＳ Ｐゴシック" pitchFamily="-65" charset="-128"/>
              </a:rPr>
              <a:t>After declaring a pointer:</a:t>
            </a:r>
          </a:p>
          <a:p>
            <a:pPr lvl="1">
              <a:buFontTx/>
              <a:buNone/>
            </a:pPr>
            <a:r>
              <a:rPr lang="en-US">
                <a:latin typeface="Courier New" pitchFamily="-65" charset="0"/>
              </a:rPr>
              <a:t>int *ptr;</a:t>
            </a:r>
          </a:p>
          <a:p>
            <a:pPr>
              <a:buFont typeface="Times" pitchFamily="-65" charset="0"/>
              <a:buNone/>
            </a:pPr>
            <a:r>
              <a:rPr lang="en-US">
                <a:ea typeface="ＭＳ Ｐゴシック" pitchFamily="-65" charset="-128"/>
                <a:cs typeface="ＭＳ Ｐゴシック" pitchFamily="-65" charset="-128"/>
              </a:rPr>
              <a:t>	</a:t>
            </a:r>
            <a:r>
              <a:rPr lang="en-US">
                <a:latin typeface="Courier New" pitchFamily="-65" charset="0"/>
                <a:ea typeface="ＭＳ Ｐゴシック" pitchFamily="-65" charset="-128"/>
                <a:cs typeface="ＭＳ Ｐゴシック" pitchFamily="-65" charset="-128"/>
              </a:rPr>
              <a:t>ptr</a:t>
            </a:r>
            <a:r>
              <a:rPr lang="en-US">
                <a:ea typeface="ＭＳ Ｐゴシック" pitchFamily="-65" charset="-128"/>
                <a:cs typeface="ＭＳ Ｐゴシック" pitchFamily="-65" charset="-128"/>
              </a:rPr>
              <a:t> doesn’t actually point to anything yet </a:t>
            </a:r>
            <a:r>
              <a:rPr lang="en-US" i="1">
                <a:solidFill>
                  <a:srgbClr val="008000"/>
                </a:solidFill>
                <a:ea typeface="ＭＳ Ｐゴシック" pitchFamily="-65" charset="-128"/>
                <a:cs typeface="ＭＳ Ｐゴシック" pitchFamily="-65" charset="-128"/>
              </a:rPr>
              <a:t>(it actually points somewhere - but don’t know where!)</a:t>
            </a:r>
            <a:r>
              <a:rPr lang="en-US">
                <a:ea typeface="ＭＳ Ｐゴシック" pitchFamily="-65" charset="-128"/>
                <a:cs typeface="ＭＳ Ｐゴシック" pitchFamily="-65" charset="-128"/>
              </a:rPr>
              <a:t>.  We can either:</a:t>
            </a:r>
          </a:p>
          <a:p>
            <a:pPr lvl="1"/>
            <a:r>
              <a:rPr lang="en-US"/>
              <a:t>make it point to something that already exists, or</a:t>
            </a:r>
          </a:p>
          <a:p>
            <a:pPr lvl="1"/>
            <a:r>
              <a:rPr lang="en-US"/>
              <a:t>allocate room in memory for something new that it will point to… (next time)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09600" y="211138"/>
            <a:ext cx="5176838" cy="474662"/>
          </a:xfrm>
        </p:spPr>
        <p:txBody>
          <a:bodyPr/>
          <a:lstStyle/>
          <a:p>
            <a:r>
              <a:rPr lang="en-US">
                <a:ea typeface="ＭＳ Ｐゴシック" pitchFamily="-65" charset="-128"/>
                <a:cs typeface="ＭＳ Ｐゴシック" pitchFamily="-65" charset="-128"/>
              </a:rPr>
              <a:t>Pointers &amp; Allocation (2/2)</a:t>
            </a:r>
          </a:p>
        </p:txBody>
      </p:sp>
      <p:sp>
        <p:nvSpPr>
          <p:cNvPr id="59395" name="Rectangle 3"/>
          <p:cNvSpPr>
            <a:spLocks noGrp="1" noChangeArrowheads="1"/>
          </p:cNvSpPr>
          <p:nvPr>
            <p:ph type="body" idx="1"/>
          </p:nvPr>
        </p:nvSpPr>
        <p:spPr>
          <a:xfrm>
            <a:off x="685800" y="1143000"/>
            <a:ext cx="7848600" cy="3454400"/>
          </a:xfrm>
        </p:spPr>
        <p:txBody>
          <a:bodyPr/>
          <a:lstStyle/>
          <a:p>
            <a:r>
              <a:rPr lang="en-US">
                <a:ea typeface="ＭＳ Ｐゴシック" pitchFamily="-65" charset="-128"/>
                <a:cs typeface="ＭＳ Ｐゴシック" pitchFamily="-65" charset="-128"/>
              </a:rPr>
              <a:t>Pointing to something that already exists:</a:t>
            </a:r>
          </a:p>
          <a:p>
            <a:pPr marL="508000" lvl="1">
              <a:buFontTx/>
              <a:buNone/>
            </a:pPr>
            <a:r>
              <a:rPr lang="en-US">
                <a:latin typeface="Courier New" pitchFamily="-65" charset="0"/>
              </a:rPr>
              <a:t>	int *ptr, var1, var2;			var1 = 5;						ptr  = &amp;var1;					var2 = *ptr;</a:t>
            </a:r>
          </a:p>
          <a:p>
            <a:r>
              <a:rPr lang="en-US">
                <a:latin typeface="Courier New" pitchFamily="-65" charset="0"/>
                <a:ea typeface="ＭＳ Ｐゴシック" pitchFamily="-65" charset="-128"/>
                <a:cs typeface="ＭＳ Ｐゴシック" pitchFamily="-65" charset="-128"/>
              </a:rPr>
              <a:t>var1</a:t>
            </a:r>
            <a:r>
              <a:rPr lang="en-US">
                <a:ea typeface="ＭＳ Ｐゴシック" pitchFamily="-65" charset="-128"/>
                <a:cs typeface="ＭＳ Ｐゴシック" pitchFamily="-65" charset="-128"/>
              </a:rPr>
              <a:t> and </a:t>
            </a:r>
            <a:r>
              <a:rPr lang="en-US">
                <a:latin typeface="Courier New" pitchFamily="-65" charset="0"/>
                <a:ea typeface="ＭＳ Ｐゴシック" pitchFamily="-65" charset="-128"/>
                <a:cs typeface="ＭＳ Ｐゴシック" pitchFamily="-65" charset="-128"/>
              </a:rPr>
              <a:t>var2</a:t>
            </a:r>
            <a:r>
              <a:rPr lang="en-US">
                <a:ea typeface="ＭＳ Ｐゴシック" pitchFamily="-65" charset="-128"/>
                <a:cs typeface="ＭＳ Ｐゴシック" pitchFamily="-65" charset="-128"/>
              </a:rPr>
              <a:t> have room implicitly allocated for them.</a:t>
            </a:r>
            <a:endParaRPr lang="en-US">
              <a:latin typeface="Courier New" pitchFamily="-65" charset="0"/>
              <a:ea typeface="ＭＳ Ｐゴシック" pitchFamily="-65" charset="-128"/>
              <a:cs typeface="ＭＳ Ｐゴシック" pitchFamily="-65" charset="-128"/>
            </a:endParaRPr>
          </a:p>
        </p:txBody>
      </p:sp>
      <p:grpSp>
        <p:nvGrpSpPr>
          <p:cNvPr id="59396" name="Group 4"/>
          <p:cNvGrpSpPr>
            <a:grpSpLocks/>
          </p:cNvGrpSpPr>
          <p:nvPr/>
        </p:nvGrpSpPr>
        <p:grpSpPr bwMode="auto">
          <a:xfrm>
            <a:off x="792163" y="4953000"/>
            <a:ext cx="1874837" cy="747713"/>
            <a:chOff x="-173" y="1632"/>
            <a:chExt cx="1181" cy="471"/>
          </a:xfrm>
        </p:grpSpPr>
        <p:sp>
          <p:nvSpPr>
            <p:cNvPr id="59409" name="Rectangle 5"/>
            <p:cNvSpPr>
              <a:spLocks noChangeArrowheads="1"/>
            </p:cNvSpPr>
            <p:nvPr/>
          </p:nvSpPr>
          <p:spPr bwMode="auto">
            <a:xfrm>
              <a:off x="384" y="1632"/>
              <a:ext cx="624" cy="432"/>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59410" name="Text Box 6"/>
            <p:cNvSpPr txBox="1">
              <a:spLocks noChangeArrowheads="1"/>
            </p:cNvSpPr>
            <p:nvPr/>
          </p:nvSpPr>
          <p:spPr bwMode="auto">
            <a:xfrm>
              <a:off x="-173" y="1776"/>
              <a:ext cx="519" cy="327"/>
            </a:xfrm>
            <a:prstGeom prst="rect">
              <a:avLst/>
            </a:prstGeom>
            <a:noFill/>
            <a:ln w="12700">
              <a:noFill/>
              <a:miter lim="800000"/>
              <a:headEnd/>
              <a:tailEnd/>
            </a:ln>
          </p:spPr>
          <p:txBody>
            <a:bodyPr wrap="none">
              <a:prstTxWarp prst="textNoShape">
                <a:avLst/>
              </a:prstTxWarp>
              <a:spAutoFit/>
            </a:bodyPr>
            <a:lstStyle/>
            <a:p>
              <a:pPr algn="r"/>
              <a:r>
                <a:rPr lang="en-US" sz="2800" b="1">
                  <a:solidFill>
                    <a:schemeClr val="tx1"/>
                  </a:solidFill>
                  <a:latin typeface="Courier New" pitchFamily="-65" charset="0"/>
                </a:rPr>
                <a:t>ptr</a:t>
              </a:r>
              <a:endParaRPr lang="en-US" sz="2000"/>
            </a:p>
          </p:txBody>
        </p:sp>
        <p:sp>
          <p:nvSpPr>
            <p:cNvPr id="59411" name="Text Box 7"/>
            <p:cNvSpPr txBox="1">
              <a:spLocks noChangeArrowheads="1"/>
            </p:cNvSpPr>
            <p:nvPr/>
          </p:nvSpPr>
          <p:spPr bwMode="auto">
            <a:xfrm>
              <a:off x="576" y="1818"/>
              <a:ext cx="116" cy="250"/>
            </a:xfrm>
            <a:prstGeom prst="rect">
              <a:avLst/>
            </a:prstGeom>
            <a:noFill/>
            <a:ln w="12700">
              <a:noFill/>
              <a:miter lim="800000"/>
              <a:headEnd/>
              <a:tailEnd/>
            </a:ln>
          </p:spPr>
          <p:txBody>
            <a:bodyPr wrap="none">
              <a:prstTxWarp prst="textNoShape">
                <a:avLst/>
              </a:prstTxWarp>
              <a:spAutoFit/>
            </a:bodyPr>
            <a:lstStyle/>
            <a:p>
              <a:endParaRPr lang="en-US" sz="2000"/>
            </a:p>
          </p:txBody>
        </p:sp>
      </p:grpSp>
      <p:sp>
        <p:nvSpPr>
          <p:cNvPr id="59397" name="Rectangle 8"/>
          <p:cNvSpPr>
            <a:spLocks noChangeArrowheads="1"/>
          </p:cNvSpPr>
          <p:nvPr/>
        </p:nvSpPr>
        <p:spPr bwMode="auto">
          <a:xfrm>
            <a:off x="4114800" y="4953000"/>
            <a:ext cx="990600" cy="6858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59398" name="Text Box 9"/>
          <p:cNvSpPr txBox="1">
            <a:spLocks noChangeArrowheads="1"/>
          </p:cNvSpPr>
          <p:nvPr/>
        </p:nvSpPr>
        <p:spPr bwMode="auto">
          <a:xfrm>
            <a:off x="3168650" y="5181600"/>
            <a:ext cx="1038225" cy="519113"/>
          </a:xfrm>
          <a:prstGeom prst="rect">
            <a:avLst/>
          </a:prstGeom>
          <a:noFill/>
          <a:ln w="12700">
            <a:noFill/>
            <a:miter lim="800000"/>
            <a:headEnd/>
            <a:tailEnd/>
          </a:ln>
        </p:spPr>
        <p:txBody>
          <a:bodyPr wrap="none">
            <a:prstTxWarp prst="textNoShape">
              <a:avLst/>
            </a:prstTxWarp>
            <a:spAutoFit/>
          </a:bodyPr>
          <a:lstStyle/>
          <a:p>
            <a:pPr algn="r"/>
            <a:r>
              <a:rPr lang="en-US" sz="2800" b="1">
                <a:solidFill>
                  <a:schemeClr val="tx1"/>
                </a:solidFill>
                <a:latin typeface="Courier New" pitchFamily="-65" charset="0"/>
              </a:rPr>
              <a:t>var1</a:t>
            </a:r>
            <a:endParaRPr lang="en-US" sz="2000"/>
          </a:p>
        </p:txBody>
      </p:sp>
      <p:sp>
        <p:nvSpPr>
          <p:cNvPr id="59399" name="Text Box 10"/>
          <p:cNvSpPr txBox="1">
            <a:spLocks noChangeArrowheads="1"/>
          </p:cNvSpPr>
          <p:nvPr/>
        </p:nvSpPr>
        <p:spPr bwMode="auto">
          <a:xfrm>
            <a:off x="4419600" y="5029200"/>
            <a:ext cx="396875" cy="519113"/>
          </a:xfrm>
          <a:prstGeom prst="rect">
            <a:avLst/>
          </a:prstGeom>
          <a:noFill/>
          <a:ln w="12700">
            <a:noFill/>
            <a:miter lim="800000"/>
            <a:headEnd/>
            <a:tailEnd/>
          </a:ln>
        </p:spPr>
        <p:txBody>
          <a:bodyPr wrap="none">
            <a:prstTxWarp prst="textNoShape">
              <a:avLst/>
            </a:prstTxWarp>
            <a:spAutoFit/>
          </a:bodyPr>
          <a:lstStyle/>
          <a:p>
            <a:r>
              <a:rPr lang="en-US" sz="2800" b="1">
                <a:solidFill>
                  <a:schemeClr val="tx1"/>
                </a:solidFill>
                <a:latin typeface="Courier New" pitchFamily="-65" charset="0"/>
              </a:rPr>
              <a:t>?</a:t>
            </a:r>
            <a:endParaRPr lang="en-US" sz="2000"/>
          </a:p>
        </p:txBody>
      </p:sp>
      <p:sp>
        <p:nvSpPr>
          <p:cNvPr id="59400" name="Rectangle 11"/>
          <p:cNvSpPr>
            <a:spLocks noChangeArrowheads="1"/>
          </p:cNvSpPr>
          <p:nvPr/>
        </p:nvSpPr>
        <p:spPr bwMode="auto">
          <a:xfrm>
            <a:off x="6324600" y="4953000"/>
            <a:ext cx="990600" cy="685800"/>
          </a:xfrm>
          <a:prstGeom prst="rect">
            <a:avLst/>
          </a:prstGeom>
          <a:noFill/>
          <a:ln w="38100">
            <a:solidFill>
              <a:schemeClr val="tx1"/>
            </a:solidFill>
            <a:miter lim="800000"/>
            <a:headEnd/>
            <a:tailEnd/>
          </a:ln>
        </p:spPr>
        <p:txBody>
          <a:bodyPr wrap="none" anchor="ctr">
            <a:prstTxWarp prst="textNoShape">
              <a:avLst/>
            </a:prstTxWarp>
          </a:bodyPr>
          <a:lstStyle/>
          <a:p>
            <a:endParaRPr lang="en-US"/>
          </a:p>
        </p:txBody>
      </p:sp>
      <p:sp>
        <p:nvSpPr>
          <p:cNvPr id="59401" name="Text Box 12"/>
          <p:cNvSpPr txBox="1">
            <a:spLocks noChangeArrowheads="1"/>
          </p:cNvSpPr>
          <p:nvPr/>
        </p:nvSpPr>
        <p:spPr bwMode="auto">
          <a:xfrm>
            <a:off x="5378450" y="5181600"/>
            <a:ext cx="1038225" cy="519113"/>
          </a:xfrm>
          <a:prstGeom prst="rect">
            <a:avLst/>
          </a:prstGeom>
          <a:noFill/>
          <a:ln w="12700">
            <a:noFill/>
            <a:miter lim="800000"/>
            <a:headEnd/>
            <a:tailEnd/>
          </a:ln>
        </p:spPr>
        <p:txBody>
          <a:bodyPr wrap="none">
            <a:prstTxWarp prst="textNoShape">
              <a:avLst/>
            </a:prstTxWarp>
            <a:spAutoFit/>
          </a:bodyPr>
          <a:lstStyle/>
          <a:p>
            <a:pPr algn="r"/>
            <a:r>
              <a:rPr lang="en-US" sz="2800" b="1">
                <a:solidFill>
                  <a:schemeClr val="tx1"/>
                </a:solidFill>
                <a:latin typeface="Courier New" pitchFamily="-65" charset="0"/>
              </a:rPr>
              <a:t>var2</a:t>
            </a:r>
            <a:endParaRPr lang="en-US" sz="2000"/>
          </a:p>
        </p:txBody>
      </p:sp>
      <p:sp>
        <p:nvSpPr>
          <p:cNvPr id="59402" name="Text Box 13"/>
          <p:cNvSpPr txBox="1">
            <a:spLocks noChangeArrowheads="1"/>
          </p:cNvSpPr>
          <p:nvPr/>
        </p:nvSpPr>
        <p:spPr bwMode="auto">
          <a:xfrm>
            <a:off x="6629400" y="5029200"/>
            <a:ext cx="396875" cy="519113"/>
          </a:xfrm>
          <a:prstGeom prst="rect">
            <a:avLst/>
          </a:prstGeom>
          <a:noFill/>
          <a:ln w="12700">
            <a:noFill/>
            <a:miter lim="800000"/>
            <a:headEnd/>
            <a:tailEnd/>
          </a:ln>
        </p:spPr>
        <p:txBody>
          <a:bodyPr wrap="none">
            <a:prstTxWarp prst="textNoShape">
              <a:avLst/>
            </a:prstTxWarp>
            <a:spAutoFit/>
          </a:bodyPr>
          <a:lstStyle/>
          <a:p>
            <a:r>
              <a:rPr lang="en-US" sz="2800" b="1">
                <a:solidFill>
                  <a:schemeClr val="tx1"/>
                </a:solidFill>
                <a:latin typeface="Courier New" pitchFamily="-65" charset="0"/>
              </a:rPr>
              <a:t>?</a:t>
            </a:r>
            <a:endParaRPr lang="en-US" sz="2000"/>
          </a:p>
        </p:txBody>
      </p:sp>
      <p:sp>
        <p:nvSpPr>
          <p:cNvPr id="1560590" name="Rectangle 14"/>
          <p:cNvSpPr>
            <a:spLocks noChangeArrowheads="1"/>
          </p:cNvSpPr>
          <p:nvPr/>
        </p:nvSpPr>
        <p:spPr bwMode="auto">
          <a:xfrm>
            <a:off x="4419600" y="5029200"/>
            <a:ext cx="428625" cy="579438"/>
          </a:xfrm>
          <a:prstGeom prst="rect">
            <a:avLst/>
          </a:prstGeom>
          <a:solidFill>
            <a:schemeClr val="bg1"/>
          </a:solidFill>
          <a:ln w="12700">
            <a:noFill/>
            <a:miter lim="800000"/>
            <a:headEnd/>
            <a:tailEnd/>
          </a:ln>
        </p:spPr>
        <p:txBody>
          <a:bodyPr wrap="none">
            <a:prstTxWarp prst="textNoShape">
              <a:avLst/>
            </a:prstTxWarp>
            <a:spAutoFit/>
          </a:bodyPr>
          <a:lstStyle/>
          <a:p>
            <a:r>
              <a:rPr lang="en-US" sz="3200" b="1">
                <a:solidFill>
                  <a:schemeClr val="accent2"/>
                </a:solidFill>
                <a:latin typeface="Courier New" pitchFamily="-65" charset="0"/>
              </a:rPr>
              <a:t>5</a:t>
            </a:r>
          </a:p>
        </p:txBody>
      </p:sp>
      <p:sp>
        <p:nvSpPr>
          <p:cNvPr id="1560591" name="Rectangle 15"/>
          <p:cNvSpPr>
            <a:spLocks noChangeArrowheads="1"/>
          </p:cNvSpPr>
          <p:nvPr/>
        </p:nvSpPr>
        <p:spPr bwMode="auto">
          <a:xfrm>
            <a:off x="6657975" y="5029200"/>
            <a:ext cx="428625" cy="579438"/>
          </a:xfrm>
          <a:prstGeom prst="rect">
            <a:avLst/>
          </a:prstGeom>
          <a:solidFill>
            <a:schemeClr val="bg1"/>
          </a:solidFill>
          <a:ln w="12700">
            <a:noFill/>
            <a:miter lim="800000"/>
            <a:headEnd/>
            <a:tailEnd/>
          </a:ln>
        </p:spPr>
        <p:txBody>
          <a:bodyPr wrap="none">
            <a:prstTxWarp prst="textNoShape">
              <a:avLst/>
            </a:prstTxWarp>
            <a:spAutoFit/>
          </a:bodyPr>
          <a:lstStyle/>
          <a:p>
            <a:r>
              <a:rPr lang="en-US" sz="3200" b="1">
                <a:solidFill>
                  <a:schemeClr val="accent2"/>
                </a:solidFill>
                <a:latin typeface="Courier New" pitchFamily="-65" charset="0"/>
              </a:rPr>
              <a:t>5</a:t>
            </a:r>
          </a:p>
        </p:txBody>
      </p:sp>
      <p:sp>
        <p:nvSpPr>
          <p:cNvPr id="59405" name="Rectangle 16"/>
          <p:cNvSpPr>
            <a:spLocks noChangeArrowheads="1"/>
          </p:cNvSpPr>
          <p:nvPr/>
        </p:nvSpPr>
        <p:spPr bwMode="auto">
          <a:xfrm>
            <a:off x="1981200" y="5043488"/>
            <a:ext cx="396875" cy="519112"/>
          </a:xfrm>
          <a:prstGeom prst="rect">
            <a:avLst/>
          </a:prstGeom>
          <a:solidFill>
            <a:schemeClr val="bg1"/>
          </a:solidFill>
          <a:ln w="12700">
            <a:noFill/>
            <a:miter lim="800000"/>
            <a:headEnd/>
            <a:tailEnd/>
          </a:ln>
        </p:spPr>
        <p:txBody>
          <a:bodyPr wrap="none">
            <a:prstTxWarp prst="textNoShape">
              <a:avLst/>
            </a:prstTxWarp>
            <a:spAutoFit/>
          </a:bodyPr>
          <a:lstStyle/>
          <a:p>
            <a:r>
              <a:rPr lang="en-US" sz="2800" b="1">
                <a:solidFill>
                  <a:schemeClr val="tx1"/>
                </a:solidFill>
                <a:latin typeface="Courier New" pitchFamily="-65" charset="0"/>
              </a:rPr>
              <a:t>?</a:t>
            </a:r>
          </a:p>
        </p:txBody>
      </p:sp>
      <p:grpSp>
        <p:nvGrpSpPr>
          <p:cNvPr id="3" name="Group 17"/>
          <p:cNvGrpSpPr>
            <a:grpSpLocks/>
          </p:cNvGrpSpPr>
          <p:nvPr/>
        </p:nvGrpSpPr>
        <p:grpSpPr bwMode="auto">
          <a:xfrm>
            <a:off x="1981200" y="4876800"/>
            <a:ext cx="2057400" cy="685800"/>
            <a:chOff x="1248" y="3072"/>
            <a:chExt cx="1296" cy="432"/>
          </a:xfrm>
        </p:grpSpPr>
        <p:sp>
          <p:nvSpPr>
            <p:cNvPr id="59407" name="Rectangle 18"/>
            <p:cNvSpPr>
              <a:spLocks noChangeArrowheads="1"/>
            </p:cNvSpPr>
            <p:nvPr/>
          </p:nvSpPr>
          <p:spPr bwMode="auto">
            <a:xfrm>
              <a:off x="1248" y="3177"/>
              <a:ext cx="250" cy="327"/>
            </a:xfrm>
            <a:prstGeom prst="rect">
              <a:avLst/>
            </a:prstGeom>
            <a:solidFill>
              <a:schemeClr val="bg1"/>
            </a:solidFill>
            <a:ln w="12700">
              <a:noFill/>
              <a:miter lim="800000"/>
              <a:headEnd/>
              <a:tailEnd/>
            </a:ln>
          </p:spPr>
          <p:txBody>
            <a:bodyPr wrap="none">
              <a:prstTxWarp prst="textNoShape">
                <a:avLst/>
              </a:prstTxWarp>
              <a:spAutoFit/>
            </a:bodyPr>
            <a:lstStyle/>
            <a:p>
              <a:r>
                <a:rPr lang="en-US" sz="2800" b="1">
                  <a:solidFill>
                    <a:schemeClr val="tx1"/>
                  </a:solidFill>
                  <a:latin typeface="Courier New" pitchFamily="-65" charset="0"/>
                </a:rPr>
                <a:t> </a:t>
              </a:r>
            </a:p>
          </p:txBody>
        </p:sp>
        <p:sp>
          <p:nvSpPr>
            <p:cNvPr id="59408" name="Freeform 19"/>
            <p:cNvSpPr>
              <a:spLocks/>
            </p:cNvSpPr>
            <p:nvPr/>
          </p:nvSpPr>
          <p:spPr bwMode="auto">
            <a:xfrm>
              <a:off x="1392" y="3072"/>
              <a:ext cx="1152" cy="288"/>
            </a:xfrm>
            <a:custGeom>
              <a:avLst/>
              <a:gdLst>
                <a:gd name="T0" fmla="*/ 0 w 720"/>
                <a:gd name="T1" fmla="*/ 101 h 392"/>
                <a:gd name="T2" fmla="*/ 2514 w 720"/>
                <a:gd name="T3" fmla="*/ 2 h 392"/>
                <a:gd name="T4" fmla="*/ 4718 w 720"/>
                <a:gd name="T5" fmla="*/ 115 h 392"/>
                <a:gd name="T6" fmla="*/ 0 60000 65536"/>
                <a:gd name="T7" fmla="*/ 0 60000 65536"/>
                <a:gd name="T8" fmla="*/ 0 60000 65536"/>
                <a:gd name="T9" fmla="*/ 0 w 720"/>
                <a:gd name="T10" fmla="*/ 0 h 392"/>
                <a:gd name="T11" fmla="*/ 720 w 720"/>
                <a:gd name="T12" fmla="*/ 392 h 392"/>
              </a:gdLst>
              <a:ahLst/>
              <a:cxnLst>
                <a:cxn ang="T6">
                  <a:pos x="T0" y="T1"/>
                </a:cxn>
                <a:cxn ang="T7">
                  <a:pos x="T2" y="T3"/>
                </a:cxn>
                <a:cxn ang="T8">
                  <a:pos x="T4" y="T5"/>
                </a:cxn>
              </a:cxnLst>
              <a:rect l="T9" t="T10" r="T11" b="T12"/>
              <a:pathLst>
                <a:path w="720" h="392">
                  <a:moveTo>
                    <a:pt x="0" y="344"/>
                  </a:moveTo>
                  <a:cubicBezTo>
                    <a:pt x="132" y="172"/>
                    <a:pt x="264" y="0"/>
                    <a:pt x="384" y="8"/>
                  </a:cubicBezTo>
                  <a:cubicBezTo>
                    <a:pt x="504" y="16"/>
                    <a:pt x="612" y="204"/>
                    <a:pt x="720" y="392"/>
                  </a:cubicBezTo>
                </a:path>
              </a:pathLst>
            </a:custGeom>
            <a:noFill/>
            <a:ln w="57150">
              <a:solidFill>
                <a:schemeClr val="accent2"/>
              </a:solidFill>
              <a:round/>
              <a:headEnd/>
              <a:tailEnd type="triangle" w="med" len="me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605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605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0590" grpId="0" animBg="1" autoUpdateAnimBg="0"/>
      <p:bldP spid="1560591" grpId="0" animBg="1" autoUpdateAnimBg="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09600" y="211138"/>
            <a:ext cx="7874000" cy="474662"/>
          </a:xfrm>
        </p:spPr>
        <p:txBody>
          <a:bodyPr/>
          <a:lstStyle/>
          <a:p>
            <a:r>
              <a:rPr lang="en-US">
                <a:ea typeface="ＭＳ Ｐゴシック" pitchFamily="-65" charset="-128"/>
                <a:cs typeface="ＭＳ Ｐゴシック" pitchFamily="-65" charset="-128"/>
              </a:rPr>
              <a:t>Arrays (one elt past array must be valid)</a:t>
            </a:r>
          </a:p>
        </p:txBody>
      </p:sp>
      <p:sp>
        <p:nvSpPr>
          <p:cNvPr id="61443" name="Rectangle 3"/>
          <p:cNvSpPr>
            <a:spLocks noGrp="1" noChangeArrowheads="1"/>
          </p:cNvSpPr>
          <p:nvPr>
            <p:ph type="body" idx="1"/>
          </p:nvPr>
        </p:nvSpPr>
        <p:spPr>
          <a:xfrm>
            <a:off x="685800" y="1143000"/>
            <a:ext cx="8077200" cy="5295900"/>
          </a:xfrm>
        </p:spPr>
        <p:txBody>
          <a:bodyPr/>
          <a:lstStyle/>
          <a:p>
            <a:r>
              <a:rPr lang="en-US">
                <a:ea typeface="ＭＳ Ｐゴシック" pitchFamily="-65" charset="-128"/>
                <a:cs typeface="ＭＳ Ｐゴシック" pitchFamily="-65" charset="-128"/>
              </a:rPr>
              <a:t>Array size </a:t>
            </a:r>
            <a:r>
              <a:rPr lang="en-US">
                <a:latin typeface="Courier" pitchFamily="-65" charset="0"/>
                <a:ea typeface="ＭＳ Ｐゴシック" pitchFamily="-65" charset="-128"/>
                <a:cs typeface="ＭＳ Ｐゴシック" pitchFamily="-65" charset="-128"/>
              </a:rPr>
              <a:t>n</a:t>
            </a:r>
            <a:r>
              <a:rPr lang="en-US">
                <a:ea typeface="ＭＳ Ｐゴシック" pitchFamily="-65" charset="-128"/>
                <a:cs typeface="ＭＳ Ｐゴシック" pitchFamily="-65" charset="-128"/>
              </a:rPr>
              <a:t>; want to access from </a:t>
            </a:r>
            <a:r>
              <a:rPr lang="en-US">
                <a:latin typeface="Courier" pitchFamily="-65" charset="0"/>
                <a:ea typeface="ＭＳ Ｐゴシック" pitchFamily="-65" charset="-128"/>
                <a:cs typeface="ＭＳ Ｐゴシック" pitchFamily="-65" charset="-128"/>
              </a:rPr>
              <a:t>0</a:t>
            </a:r>
            <a:r>
              <a:rPr lang="en-US">
                <a:ea typeface="ＭＳ Ｐゴシック" pitchFamily="-65" charset="-128"/>
                <a:cs typeface="ＭＳ Ｐゴシック" pitchFamily="-65" charset="-128"/>
              </a:rPr>
              <a:t> to </a:t>
            </a:r>
            <a:r>
              <a:rPr lang="en-US">
                <a:latin typeface="Courier" pitchFamily="-65" charset="0"/>
                <a:ea typeface="ＭＳ Ｐゴシック" pitchFamily="-65" charset="-128"/>
                <a:cs typeface="ＭＳ Ｐゴシック" pitchFamily="-65" charset="-128"/>
              </a:rPr>
              <a:t>n-1</a:t>
            </a:r>
            <a:r>
              <a:rPr lang="en-US">
                <a:ea typeface="ＭＳ Ｐゴシック" pitchFamily="-65" charset="-128"/>
                <a:cs typeface="ＭＳ Ｐゴシック" pitchFamily="-65" charset="-128"/>
              </a:rPr>
              <a:t>, but test for exit by comparing to address one element past the array</a:t>
            </a:r>
          </a:p>
          <a:p>
            <a:pPr>
              <a:buFont typeface="Times" pitchFamily="-65" charset="0"/>
              <a:buNone/>
            </a:pPr>
            <a:r>
              <a:rPr lang="en-US" sz="2800">
                <a:latin typeface="Courier New" pitchFamily="-65" charset="0"/>
                <a:ea typeface="ＭＳ Ｐゴシック" pitchFamily="-65" charset="-128"/>
                <a:cs typeface="ＭＳ Ｐゴシック" pitchFamily="-65" charset="-128"/>
              </a:rPr>
              <a:t> int ar[10], *p, *q, sum = 0;</a:t>
            </a:r>
            <a:br>
              <a:rPr lang="en-US" sz="2800">
                <a:latin typeface="Courier New" pitchFamily="-65" charset="0"/>
                <a:ea typeface="ＭＳ Ｐゴシック" pitchFamily="-65" charset="-128"/>
                <a:cs typeface="ＭＳ Ｐゴシック" pitchFamily="-65" charset="-128"/>
              </a:rPr>
            </a:br>
            <a:r>
              <a:rPr lang="en-US" sz="2800">
                <a:latin typeface="Courier New" pitchFamily="-65" charset="0"/>
                <a:ea typeface="ＭＳ Ｐゴシック" pitchFamily="-65" charset="-128"/>
                <a:cs typeface="ＭＳ Ｐゴシック" pitchFamily="-65" charset="-128"/>
              </a:rPr>
              <a:t>...</a:t>
            </a:r>
            <a:br>
              <a:rPr lang="en-US" sz="2800">
                <a:latin typeface="Courier New" pitchFamily="-65" charset="0"/>
                <a:ea typeface="ＭＳ Ｐゴシック" pitchFamily="-65" charset="-128"/>
                <a:cs typeface="ＭＳ Ｐゴシック" pitchFamily="-65" charset="-128"/>
              </a:rPr>
            </a:br>
            <a:r>
              <a:rPr lang="en-US" sz="2800">
                <a:latin typeface="Courier New" pitchFamily="-65" charset="0"/>
                <a:ea typeface="ＭＳ Ｐゴシック" pitchFamily="-65" charset="-128"/>
                <a:cs typeface="ＭＳ Ｐゴシック" pitchFamily="-65" charset="-128"/>
              </a:rPr>
              <a:t>p = &amp;ar[0]; q = &amp;ar[10];</a:t>
            </a:r>
            <a:br>
              <a:rPr lang="en-US" sz="2800">
                <a:latin typeface="Courier New" pitchFamily="-65" charset="0"/>
                <a:ea typeface="ＭＳ Ｐゴシック" pitchFamily="-65" charset="-128"/>
                <a:cs typeface="ＭＳ Ｐゴシック" pitchFamily="-65" charset="-128"/>
              </a:rPr>
            </a:br>
            <a:r>
              <a:rPr lang="en-US" sz="2800">
                <a:latin typeface="Courier New" pitchFamily="-65" charset="0"/>
                <a:ea typeface="ＭＳ Ｐゴシック" pitchFamily="-65" charset="-128"/>
                <a:cs typeface="ＭＳ Ｐゴシック" pitchFamily="-65" charset="-128"/>
              </a:rPr>
              <a:t>while (p != q)</a:t>
            </a:r>
            <a:br>
              <a:rPr lang="en-US" sz="2800">
                <a:latin typeface="Courier New" pitchFamily="-65" charset="0"/>
                <a:ea typeface="ＭＳ Ｐゴシック" pitchFamily="-65" charset="-128"/>
                <a:cs typeface="ＭＳ Ｐゴシック" pitchFamily="-65" charset="-128"/>
              </a:rPr>
            </a:br>
            <a:r>
              <a:rPr lang="en-US" sz="2800">
                <a:latin typeface="Courier New" pitchFamily="-65" charset="0"/>
                <a:ea typeface="ＭＳ Ｐゴシック" pitchFamily="-65" charset="-128"/>
                <a:cs typeface="ＭＳ Ｐゴシック" pitchFamily="-65" charset="-128"/>
              </a:rPr>
              <a:t> 	</a:t>
            </a:r>
            <a:r>
              <a:rPr lang="en-US" sz="2800">
                <a:solidFill>
                  <a:schemeClr val="bg2"/>
                </a:solidFill>
                <a:latin typeface="Courier New" pitchFamily="-65" charset="0"/>
                <a:ea typeface="ＭＳ Ｐゴシック" pitchFamily="-65" charset="-128"/>
                <a:cs typeface="ＭＳ Ｐゴシック" pitchFamily="-65" charset="-128"/>
              </a:rPr>
              <a:t>/* sum = sum + *p; p = p + 1; */</a:t>
            </a:r>
            <a:r>
              <a:rPr lang="en-US" sz="2800">
                <a:latin typeface="Courier New" pitchFamily="-65" charset="0"/>
                <a:ea typeface="ＭＳ Ｐゴシック" pitchFamily="-65" charset="-128"/>
                <a:cs typeface="ＭＳ Ｐゴシック" pitchFamily="-65" charset="-128"/>
              </a:rPr>
              <a:t/>
            </a:r>
            <a:br>
              <a:rPr lang="en-US" sz="2800">
                <a:latin typeface="Courier New" pitchFamily="-65" charset="0"/>
                <a:ea typeface="ＭＳ Ｐゴシック" pitchFamily="-65" charset="-128"/>
                <a:cs typeface="ＭＳ Ｐゴシック" pitchFamily="-65" charset="-128"/>
              </a:rPr>
            </a:br>
            <a:r>
              <a:rPr lang="en-US" sz="2800">
                <a:latin typeface="Courier New" pitchFamily="-65" charset="0"/>
                <a:ea typeface="ＭＳ Ｐゴシック" pitchFamily="-65" charset="-128"/>
                <a:cs typeface="ＭＳ Ｐゴシック" pitchFamily="-65" charset="-128"/>
              </a:rPr>
              <a:t>	sum += *p++;</a:t>
            </a:r>
            <a:endParaRPr lang="en-US">
              <a:ea typeface="ＭＳ Ｐゴシック" pitchFamily="-65" charset="-128"/>
              <a:cs typeface="ＭＳ Ｐゴシック" pitchFamily="-65" charset="-128"/>
            </a:endParaRPr>
          </a:p>
          <a:p>
            <a:pPr marL="508000" lvl="1"/>
            <a:r>
              <a:rPr lang="en-US"/>
              <a:t>Is this legal?</a:t>
            </a:r>
          </a:p>
          <a:p>
            <a:r>
              <a:rPr lang="en-US">
                <a:ea typeface="ＭＳ Ｐゴシック" pitchFamily="-65" charset="-128"/>
                <a:cs typeface="ＭＳ Ｐゴシック" pitchFamily="-65" charset="-128"/>
              </a:rPr>
              <a:t>C defines that one element past end of array </a:t>
            </a:r>
            <a:r>
              <a:rPr lang="en-US">
                <a:solidFill>
                  <a:schemeClr val="accent2"/>
                </a:solidFill>
                <a:ea typeface="ＭＳ Ｐゴシック" pitchFamily="-65" charset="-128"/>
                <a:cs typeface="ＭＳ Ｐゴシック" pitchFamily="-65" charset="-128"/>
              </a:rPr>
              <a:t>must be a valid address</a:t>
            </a:r>
            <a:r>
              <a:rPr lang="en-US">
                <a:ea typeface="ＭＳ Ｐゴシック" pitchFamily="-65" charset="-128"/>
                <a:cs typeface="ＭＳ Ｐゴシック" pitchFamily="-65" charset="-128"/>
              </a:rPr>
              <a:t>, i.e., not cause an bus error or address error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09600" y="211138"/>
            <a:ext cx="3649663" cy="474662"/>
          </a:xfrm>
        </p:spPr>
        <p:txBody>
          <a:bodyPr/>
          <a:lstStyle/>
          <a:p>
            <a:r>
              <a:rPr lang="en-US">
                <a:ea typeface="ＭＳ Ｐゴシック" pitchFamily="-65" charset="-128"/>
                <a:cs typeface="ＭＳ Ｐゴシック" pitchFamily="-65" charset="-128"/>
              </a:rPr>
              <a:t>Pointer Arithmetic</a:t>
            </a:r>
          </a:p>
        </p:txBody>
      </p:sp>
      <p:sp>
        <p:nvSpPr>
          <p:cNvPr id="63491" name="Rectangle 3"/>
          <p:cNvSpPr>
            <a:spLocks noGrp="1" noChangeArrowheads="1"/>
          </p:cNvSpPr>
          <p:nvPr>
            <p:ph type="body" idx="1"/>
          </p:nvPr>
        </p:nvSpPr>
        <p:spPr>
          <a:xfrm>
            <a:off x="685800" y="914400"/>
            <a:ext cx="7848600" cy="5572125"/>
          </a:xfrm>
        </p:spPr>
        <p:txBody>
          <a:bodyPr/>
          <a:lstStyle/>
          <a:p>
            <a:r>
              <a:rPr lang="en-US">
                <a:ea typeface="ＭＳ Ｐゴシック" pitchFamily="-65" charset="-128"/>
                <a:cs typeface="ＭＳ Ｐゴシック" pitchFamily="-65" charset="-128"/>
              </a:rPr>
              <a:t>So what’s valid pointer arithmetic?</a:t>
            </a:r>
          </a:p>
          <a:p>
            <a:pPr lvl="1"/>
            <a:r>
              <a:rPr lang="en-US"/>
              <a:t>Add an integer to a pointer.</a:t>
            </a:r>
          </a:p>
          <a:p>
            <a:pPr lvl="1"/>
            <a:r>
              <a:rPr lang="en-US"/>
              <a:t>Subtract 2 pointers (in the same array).</a:t>
            </a:r>
          </a:p>
          <a:p>
            <a:pPr lvl="1"/>
            <a:r>
              <a:rPr lang="en-US"/>
              <a:t>Compare pointers (</a:t>
            </a:r>
            <a:r>
              <a:rPr lang="en-US">
                <a:latin typeface="Courier" pitchFamily="-65" charset="0"/>
              </a:rPr>
              <a:t>&lt;</a:t>
            </a:r>
            <a:r>
              <a:rPr lang="en-US"/>
              <a:t>, </a:t>
            </a:r>
            <a:r>
              <a:rPr lang="en-US">
                <a:latin typeface="Courier" pitchFamily="-65" charset="0"/>
              </a:rPr>
              <a:t>&lt;=</a:t>
            </a:r>
            <a:r>
              <a:rPr lang="en-US"/>
              <a:t>, </a:t>
            </a:r>
            <a:r>
              <a:rPr lang="en-US">
                <a:latin typeface="Courier" pitchFamily="-65" charset="0"/>
              </a:rPr>
              <a:t>==</a:t>
            </a:r>
            <a:r>
              <a:rPr lang="en-US"/>
              <a:t>, </a:t>
            </a:r>
            <a:r>
              <a:rPr lang="en-US">
                <a:latin typeface="Courier" pitchFamily="-65" charset="0"/>
              </a:rPr>
              <a:t>!=</a:t>
            </a:r>
            <a:r>
              <a:rPr lang="en-US"/>
              <a:t>, </a:t>
            </a:r>
            <a:r>
              <a:rPr lang="en-US">
                <a:latin typeface="Courier" pitchFamily="-65" charset="0"/>
              </a:rPr>
              <a:t>&gt;</a:t>
            </a:r>
            <a:r>
              <a:rPr lang="en-US"/>
              <a:t>,</a:t>
            </a:r>
            <a:r>
              <a:rPr lang="en-US">
                <a:latin typeface="Courier" pitchFamily="-65" charset="0"/>
              </a:rPr>
              <a:t> &gt;=</a:t>
            </a:r>
            <a:r>
              <a:rPr lang="en-US"/>
              <a:t>)</a:t>
            </a:r>
          </a:p>
          <a:p>
            <a:pPr lvl="1"/>
            <a:r>
              <a:rPr lang="en-US"/>
              <a:t>Compare pointer to </a:t>
            </a:r>
            <a:r>
              <a:rPr lang="en-US">
                <a:latin typeface="Courier" pitchFamily="-65" charset="0"/>
              </a:rPr>
              <a:t>NULL</a:t>
            </a:r>
            <a:r>
              <a:rPr lang="en-US"/>
              <a:t> (indicates that the pointer points to nothing).</a:t>
            </a:r>
          </a:p>
          <a:p>
            <a:r>
              <a:rPr lang="en-US">
                <a:ea typeface="ＭＳ Ｐゴシック" pitchFamily="-65" charset="-128"/>
                <a:cs typeface="ＭＳ Ｐゴシック" pitchFamily="-65" charset="-128"/>
              </a:rPr>
              <a:t>Everything else is illegal since it makes no sense:</a:t>
            </a:r>
          </a:p>
          <a:p>
            <a:pPr lvl="1"/>
            <a:r>
              <a:rPr lang="en-US"/>
              <a:t>adding two pointers</a:t>
            </a:r>
          </a:p>
          <a:p>
            <a:pPr lvl="1"/>
            <a:r>
              <a:rPr lang="en-US"/>
              <a:t>multiplying pointers </a:t>
            </a:r>
          </a:p>
          <a:p>
            <a:pPr lvl="1"/>
            <a:r>
              <a:rPr lang="en-US"/>
              <a:t>subtract pointer from integer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62000" y="152400"/>
            <a:ext cx="6969125" cy="474663"/>
          </a:xfrm>
        </p:spPr>
        <p:txBody>
          <a:bodyPr/>
          <a:lstStyle/>
          <a:p>
            <a:r>
              <a:rPr lang="en-US">
                <a:ea typeface="ＭＳ Ｐゴシック" pitchFamily="-65" charset="-128"/>
                <a:cs typeface="ＭＳ Ｐゴシック" pitchFamily="-65" charset="-128"/>
              </a:rPr>
              <a:t>Pointer Arithmetic to Copy memory</a:t>
            </a:r>
          </a:p>
        </p:txBody>
      </p:sp>
      <p:sp>
        <p:nvSpPr>
          <p:cNvPr id="65539" name="Rectangle 3"/>
          <p:cNvSpPr>
            <a:spLocks noGrp="1" noChangeArrowheads="1"/>
          </p:cNvSpPr>
          <p:nvPr>
            <p:ph type="body" idx="1"/>
          </p:nvPr>
        </p:nvSpPr>
        <p:spPr>
          <a:xfrm>
            <a:off x="685800" y="1143000"/>
            <a:ext cx="7848600" cy="781050"/>
          </a:xfrm>
        </p:spPr>
        <p:txBody>
          <a:bodyPr/>
          <a:lstStyle/>
          <a:p>
            <a:r>
              <a:rPr lang="en-US">
                <a:ea typeface="ＭＳ Ｐゴシック" pitchFamily="-65" charset="-128"/>
                <a:cs typeface="ＭＳ Ｐゴシック" pitchFamily="-65" charset="-128"/>
              </a:rPr>
              <a:t>We can use pointer arithmetic to “walk” through memory:</a:t>
            </a:r>
          </a:p>
        </p:txBody>
      </p:sp>
      <p:sp>
        <p:nvSpPr>
          <p:cNvPr id="65540" name="Text Box 4"/>
          <p:cNvSpPr txBox="1">
            <a:spLocks noChangeArrowheads="1"/>
          </p:cNvSpPr>
          <p:nvPr/>
        </p:nvSpPr>
        <p:spPr bwMode="auto">
          <a:xfrm>
            <a:off x="685800" y="2070100"/>
            <a:ext cx="8293100" cy="2654300"/>
          </a:xfrm>
          <a:prstGeom prst="rect">
            <a:avLst/>
          </a:prstGeom>
          <a:noFill/>
          <a:ln w="12700">
            <a:noFill/>
            <a:miter lim="800000"/>
            <a:headEnd/>
            <a:tailEnd/>
          </a:ln>
        </p:spPr>
        <p:txBody>
          <a:bodyPr wrap="none">
            <a:prstTxWarp prst="textNoShape">
              <a:avLst/>
            </a:prstTxWarp>
            <a:spAutoFit/>
          </a:bodyPr>
          <a:lstStyle/>
          <a:p>
            <a:r>
              <a:rPr lang="en-US" sz="2800" b="1">
                <a:solidFill>
                  <a:schemeClr val="tx1"/>
                </a:solidFill>
                <a:latin typeface="Courier New" pitchFamily="-65" charset="0"/>
              </a:rPr>
              <a:t>void copy(int *from, int *to, int n) {</a:t>
            </a:r>
          </a:p>
          <a:p>
            <a:r>
              <a:rPr lang="en-US" sz="2800" b="1">
                <a:solidFill>
                  <a:schemeClr val="tx1"/>
                </a:solidFill>
                <a:latin typeface="Courier New" pitchFamily="-65" charset="0"/>
              </a:rPr>
              <a:t>    int i;</a:t>
            </a:r>
          </a:p>
          <a:p>
            <a:r>
              <a:rPr lang="en-US" sz="2800" b="1">
                <a:solidFill>
                  <a:schemeClr val="tx1"/>
                </a:solidFill>
                <a:latin typeface="Courier New" pitchFamily="-65" charset="0"/>
              </a:rPr>
              <a:t>    for (i=0; i&lt;n; i++) {</a:t>
            </a:r>
          </a:p>
          <a:p>
            <a:r>
              <a:rPr lang="en-US" sz="2800" b="1">
                <a:solidFill>
                  <a:schemeClr val="tx1"/>
                </a:solidFill>
                <a:latin typeface="Courier New" pitchFamily="-65" charset="0"/>
              </a:rPr>
              <a:t>        *to++ = *from++;</a:t>
            </a:r>
          </a:p>
          <a:p>
            <a:r>
              <a:rPr lang="en-US" sz="2800" b="1">
                <a:solidFill>
                  <a:schemeClr val="tx1"/>
                </a:solidFill>
                <a:latin typeface="Courier New" pitchFamily="-65" charset="0"/>
              </a:rPr>
              <a:t>    }</a:t>
            </a:r>
          </a:p>
          <a:p>
            <a:r>
              <a:rPr lang="en-US" sz="2800" b="1">
                <a:solidFill>
                  <a:schemeClr val="tx1"/>
                </a:solidFill>
                <a:latin typeface="Courier New" pitchFamily="-65" charset="0"/>
              </a:rPr>
              <a:t>}</a:t>
            </a:r>
            <a:endParaRPr lang="en-US" sz="2400" b="1">
              <a:solidFill>
                <a:schemeClr val="tx1"/>
              </a:solidFill>
              <a:latin typeface="Courier New" pitchFamily="-65" charset="0"/>
            </a:endParaRPr>
          </a:p>
        </p:txBody>
      </p:sp>
      <p:sp>
        <p:nvSpPr>
          <p:cNvPr id="65541" name="Rectangle 5"/>
          <p:cNvSpPr>
            <a:spLocks noChangeArrowheads="1"/>
          </p:cNvSpPr>
          <p:nvPr/>
        </p:nvSpPr>
        <p:spPr bwMode="auto">
          <a:xfrm>
            <a:off x="685800" y="4800600"/>
            <a:ext cx="7848600" cy="415925"/>
          </a:xfrm>
          <a:prstGeom prst="rect">
            <a:avLst/>
          </a:prstGeom>
          <a:noFill/>
          <a:ln w="12700">
            <a:noFill/>
            <a:miter lim="800000"/>
            <a:headEnd/>
            <a:tailEnd/>
          </a:ln>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Char char="•"/>
            </a:pPr>
            <a:r>
              <a:rPr lang="en-US" sz="3200" b="1">
                <a:solidFill>
                  <a:schemeClr val="tx1"/>
                </a:solidFill>
              </a:rPr>
              <a:t>Note we had to pass size (</a:t>
            </a:r>
            <a:r>
              <a:rPr lang="en-US" sz="3200" b="1">
                <a:solidFill>
                  <a:schemeClr val="tx1"/>
                </a:solidFill>
                <a:latin typeface="Courier New" pitchFamily="-65" charset="0"/>
              </a:rPr>
              <a:t>n</a:t>
            </a:r>
            <a:r>
              <a:rPr lang="en-US" sz="3200" b="1">
                <a:solidFill>
                  <a:schemeClr val="tx1"/>
                </a:solidFill>
              </a:rPr>
              <a:t>) to </a:t>
            </a:r>
            <a:r>
              <a:rPr lang="en-US" sz="3200" b="1">
                <a:solidFill>
                  <a:schemeClr val="tx1"/>
                </a:solidFill>
                <a:latin typeface="Courier New" pitchFamily="-65" charset="0"/>
              </a:rPr>
              <a:t>copy</a:t>
            </a:r>
            <a:endParaRPr lang="en-US" sz="3200" b="1">
              <a:solidFill>
                <a:schemeClr val="tx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icrosoft Office 98">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Microsoft Office 98">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a:ln>
              <a:noFill/>
            </a:ln>
            <a:solidFill>
              <a:schemeClr val="accent1"/>
            </a:solidFill>
            <a:effectLst/>
            <a:latin typeface="Helvetica"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5600" b="0" i="0" u="none" strike="noStrike" cap="none" normalizeH="0" baseline="0">
            <a:ln>
              <a:noFill/>
            </a:ln>
            <a:solidFill>
              <a:schemeClr val="accent1"/>
            </a:solidFill>
            <a:effectLst/>
            <a:latin typeface="Helvetica" charset="0"/>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21942</TotalTime>
  <Pages>47</Pages>
  <Words>3716</Words>
  <Application>Microsoft Macintosh PowerPoint</Application>
  <PresentationFormat>Letter Paper (8.5x11 in)</PresentationFormat>
  <Paragraphs>425</Paragraphs>
  <Slides>35</Slides>
  <Notes>34</Notes>
  <HiddenSlides>3</HiddenSlides>
  <MMClips>0</MMClips>
  <ScaleCrop>false</ScaleCrop>
  <HeadingPairs>
    <vt:vector size="4" baseType="variant">
      <vt:variant>
        <vt:lpstr>Design Template</vt:lpstr>
      </vt:variant>
      <vt:variant>
        <vt:i4>1</vt:i4>
      </vt:variant>
      <vt:variant>
        <vt:lpstr>Slide Titles</vt:lpstr>
      </vt:variant>
      <vt:variant>
        <vt:i4>35</vt:i4>
      </vt:variant>
    </vt:vector>
  </HeadingPairs>
  <TitlesOfParts>
    <vt:vector size="36" baseType="lpstr">
      <vt:lpstr>Microsoft Office 98</vt:lpstr>
      <vt:lpstr>Reference slides</vt:lpstr>
      <vt:lpstr>C Strings</vt:lpstr>
      <vt:lpstr>C String Standard Functions</vt:lpstr>
      <vt:lpstr>Administrivia</vt:lpstr>
      <vt:lpstr>Pointers &amp; Allocation (1/2)</vt:lpstr>
      <vt:lpstr>Pointers &amp; Allocation (2/2)</vt:lpstr>
      <vt:lpstr>Arrays (one elt past array must be valid)</vt:lpstr>
      <vt:lpstr>Pointer Arithmetic</vt:lpstr>
      <vt:lpstr>Pointer Arithmetic to Copy memory</vt:lpstr>
      <vt:lpstr>Pointer Arithmetic (1/2)</vt:lpstr>
      <vt:lpstr>Pointer Arithmetic (2/2)</vt:lpstr>
      <vt:lpstr>Pointer Arithmetic Summary</vt:lpstr>
      <vt:lpstr>Arrays vs. Pointers</vt:lpstr>
      <vt:lpstr>Segmentation Fault vs Bus Error?</vt:lpstr>
      <vt:lpstr>C Pointer Dangers</vt:lpstr>
      <vt:lpstr>C Strings Headaches</vt:lpstr>
      <vt:lpstr>Common C Error</vt:lpstr>
      <vt:lpstr>Kilo, Mega, Giga, Tera, Peta, Exa, Zetta, Yotta</vt:lpstr>
      <vt:lpstr>C structures : Overview</vt:lpstr>
      <vt:lpstr>C structures: Pointers to them</vt:lpstr>
      <vt:lpstr>How big are structs?</vt:lpstr>
      <vt:lpstr>Linked List Example</vt:lpstr>
      <vt:lpstr>typedef simplifies the code</vt:lpstr>
      <vt:lpstr>Linked List Example</vt:lpstr>
      <vt:lpstr>Linked List Example</vt:lpstr>
      <vt:lpstr>Linked List Example</vt:lpstr>
      <vt:lpstr>Linked List Example</vt:lpstr>
      <vt:lpstr>Linked List Example</vt:lpstr>
      <vt:lpstr>Linked List Example</vt:lpstr>
      <vt:lpstr>Linked List Example</vt:lpstr>
      <vt:lpstr>Peer Instruction</vt:lpstr>
      <vt:lpstr>Peer Instruction Answer</vt:lpstr>
      <vt:lpstr>Pointer Arithmetic Peer Instruction Q</vt:lpstr>
      <vt:lpstr>Pointer Arithmetic Peer Instruction Ans</vt:lpstr>
      <vt:lpstr>“And 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1521</cp:revision>
  <cp:lastPrinted>2008-01-29T22:13:48Z</cp:lastPrinted>
  <dcterms:created xsi:type="dcterms:W3CDTF">2011-09-02T03:26:04Z</dcterms:created>
  <dcterms:modified xsi:type="dcterms:W3CDTF">2011-09-02T03:59:21Z</dcterms:modified>
</cp:coreProperties>
</file>