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7704" autoAdjust="0"/>
  </p:normalViewPr>
  <p:slideViewPr>
    <p:cSldViewPr>
      <p:cViewPr varScale="1">
        <p:scale>
          <a:sx n="122" d="100"/>
          <a:sy n="122" d="100"/>
        </p:scale>
        <p:origin x="-1000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=a,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1: False! That won’t work because it’ll be clobbered on the next recursive call</a:t>
            </a:r>
          </a:p>
          <a:p>
            <a:pPr marL="228600" indent="-228600"/>
            <a:r>
              <a:rPr lang="en-US" dirty="0"/>
              <a:t>2: False! Not really because we could rewrite this iteratively in MIPS</a:t>
            </a:r>
          </a:p>
          <a:p>
            <a:pPr marL="228600" indent="-228600"/>
            <a:r>
              <a:rPr lang="en-US" dirty="0"/>
              <a:t>3: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L10 Introduction to MIPS : Procedures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72412" y="6651625"/>
            <a:ext cx="1474763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Fall</a:t>
            </a:r>
            <a:r>
              <a:rPr lang="en-US" sz="1000" b="1" baseline="0">
                <a:solidFill>
                  <a:schemeClr val="tx1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2014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10 – </a:t>
            </a:r>
            <a:r>
              <a:rPr lang="en-US" sz="3200" b="1" dirty="0">
                <a:latin typeface="18 VAG Rounded Bold   07390"/>
              </a:rPr>
              <a:t>Introduction to MIPS</a:t>
            </a:r>
            <a:r>
              <a:rPr lang="en-US" sz="3200" b="1" dirty="0" smtClean="0">
                <a:latin typeface="18 VAG Rounded Bold   07390"/>
              </a:rPr>
              <a:t> Procedures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2014-09-22</a:t>
            </a: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a typeface="+mj-ea"/>
                <a:cs typeface="+mj-cs"/>
              </a:rPr>
              <a:t>Apple draws very public line on privacy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867400" cy="2362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>
                <a:ea typeface="ＭＳ Ｐゴシック" pitchFamily="-65" charset="-128"/>
                <a:cs typeface="ＭＳ Ｐゴシック" pitchFamily="-65" charset="-128"/>
              </a:rPr>
              <a:t>Apple 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took a bold step recently to showcase its commitment to privacy: how they’ve built privacy in, how to manage privacy, and government information requests.  How “if a service is free, you’re the product” isn’t true for them. Transparency is critical here, bravo.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600" y="2438400"/>
            <a:ext cx="1905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19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4800" b="1" dirty="0" smtClean="0">
                <a:latin typeface="Courier"/>
                <a:ea typeface="Courier New" pitchFamily="-65" charset="0"/>
                <a:cs typeface="Courier"/>
              </a:rPr>
              <a:t>www.apple.com/privacy</a:t>
            </a:r>
            <a:endParaRPr lang="en-US" sz="4800" b="1" dirty="0">
              <a:latin typeface="Courier"/>
              <a:ea typeface="Courier New" pitchFamily="-65" charset="0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400800" y="5776452"/>
            <a:ext cx="25908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29400" y="3708400"/>
            <a:ext cx="2209800" cy="2209800"/>
            <a:chOff x="6553200" y="4343400"/>
            <a:chExt cx="1574800" cy="1574800"/>
          </a:xfrm>
        </p:grpSpPr>
        <p:sp>
          <p:nvSpPr>
            <p:cNvPr id="12" name="Oval 11"/>
            <p:cNvSpPr/>
            <p:nvPr/>
          </p:nvSpPr>
          <p:spPr>
            <a:xfrm>
              <a:off x="6858000" y="4648200"/>
              <a:ext cx="990600" cy="9906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56-apple-51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53200" y="4343400"/>
              <a:ext cx="1574800" cy="1574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(6/6)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11638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Syntax for </a:t>
            </a:r>
            <a:r>
              <a:rPr lang="en-US" b="1" dirty="0" err="1">
                <a:latin typeface="Courier"/>
                <a:cs typeface="Courier"/>
              </a:rPr>
              <a:t>jr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(jump register):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register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Instead of providing a label to jump to, the </a:t>
            </a:r>
            <a:r>
              <a:rPr lang="en-US" b="1" dirty="0" err="1">
                <a:latin typeface="Courier"/>
                <a:cs typeface="Courier"/>
              </a:rPr>
              <a:t>jr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instruction provides a register which contains an address to jump to.</a:t>
            </a:r>
          </a:p>
          <a:p>
            <a:r>
              <a:rPr lang="en-US" dirty="0">
                <a:latin typeface="18 VAG Rounded Light   02390"/>
              </a:rPr>
              <a:t>Very useful for function calls: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cs typeface="18 VAG Rounded Light   02390"/>
              </a:rPr>
              <a:t> </a:t>
            </a:r>
            <a:r>
              <a:rPr lang="en-US" dirty="0"/>
              <a:t>stores return address in register (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b="1" dirty="0"/>
              <a:t> </a:t>
            </a:r>
            <a:r>
              <a:rPr lang="en-US" dirty="0"/>
              <a:t>jumps back to that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/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18 VAG Rounded Light   0239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18 VAG Rounded Light   02390"/>
              </a:rPr>
              <a:t>Something called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dirty="0">
                <a:latin typeface="18 VAG Rounded Light   02390"/>
              </a:rPr>
              <a:t>, now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is calling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So there’s a value in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>
                <a:latin typeface="Courier"/>
                <a:cs typeface="Courier"/>
              </a:rPr>
              <a:t>ra</a:t>
            </a:r>
            <a:r>
              <a:rPr lang="en-US" dirty="0">
                <a:latin typeface="18 VAG Rounded Light   02390"/>
              </a:rPr>
              <a:t> that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wants to jump back to, but this will be overwritten by the call to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Need to save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return address before call to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/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: Variables declared once per program, cease to exist only after execution completes. E.g., C </a:t>
            </a:r>
            <a:r>
              <a:rPr lang="en-US" dirty="0" err="1"/>
              <a:t>globals</a:t>
            </a:r>
            <a:endParaRPr lang="en-US" dirty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Heap</a:t>
            </a:r>
            <a:r>
              <a:rPr lang="en-US" dirty="0"/>
              <a:t>: Variables declared </a:t>
            </a:r>
            <a:r>
              <a:rPr lang="en-US" dirty="0" smtClean="0"/>
              <a:t>dynamically via </a:t>
            </a:r>
            <a:r>
              <a:rPr lang="en-US" b="1" dirty="0" err="1" smtClean="0">
                <a:cs typeface="Courier New"/>
              </a:rPr>
              <a:t>malloc</a:t>
            </a:r>
            <a:endParaRPr lang="en-US" b="1" dirty="0" smtClean="0"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Stack</a:t>
            </a:r>
            <a:r>
              <a:rPr lang="en-US" dirty="0"/>
              <a:t>: Space to be used by procedure during execution; this is where we can save register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/>
          <a:lstStyle/>
          <a:p>
            <a:r>
              <a:rPr lang="en-US" dirty="0"/>
              <a:t>C Memory Allocation</a:t>
            </a:r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266825" y="6202362"/>
            <a:ext cx="42832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0" y="1143000"/>
            <a:ext cx="145424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  <a:cs typeface="Corbel"/>
              </a:rPr>
              <a:t>Address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516562"/>
            <a:ext cx="7412042" cy="1066800"/>
            <a:chOff x="1056" y="3312"/>
            <a:chExt cx="4669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22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3517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  <a:latin typeface="18 VAG Rounded Bold   07390"/>
                  <a:cs typeface="Corbel"/>
                </a:rPr>
                <a:t>Program (doesn’t change size)</a:t>
              </a:r>
              <a:endParaRPr lang="en-US" sz="3200" dirty="0">
                <a:latin typeface="18 VAG Rounded Bold   07390"/>
                <a:cs typeface="Corbel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76400" y="4267200"/>
            <a:ext cx="6938965" cy="1570038"/>
            <a:chOff x="1056" y="2525"/>
            <a:chExt cx="4371" cy="989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525"/>
              <a:ext cx="3267" cy="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Variables 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declared once </a:t>
              </a:r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per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 </a:t>
              </a:r>
              <a:b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program; e.g., </a:t>
              </a: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globals</a:t>
              </a:r>
              <a:b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(doesn’t change size)</a:t>
              </a:r>
              <a:endPara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676400" y="3001962"/>
            <a:ext cx="6062663" cy="1447800"/>
            <a:chOff x="1056" y="1728"/>
            <a:chExt cx="3819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39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 b="1">
                      <a:solidFill>
                        <a:schemeClr val="tx1"/>
                      </a:solidFill>
                      <a:latin typeface="18 VAG Rounded Light   02390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Light   02390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667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6"/>
                  </a:solidFill>
                  <a:latin typeface="18 VAG Rounded Light   02390"/>
                  <a:cs typeface="Corbel"/>
                </a:rPr>
                <a:t>Explicitly created space, </a:t>
              </a:r>
              <a: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  <a:t/>
              </a:r>
              <a:b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</a:br>
              <a: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  <a:t>i.e., </a:t>
              </a:r>
              <a:r>
                <a:rPr lang="en-US" sz="3200" b="1" dirty="0" err="1">
                  <a:solidFill>
                    <a:schemeClr val="accent6"/>
                  </a:solidFill>
                  <a:latin typeface="Courier"/>
                  <a:cs typeface="Courier"/>
                </a:rPr>
                <a:t>malloc</a:t>
              </a:r>
              <a:r>
                <a:rPr lang="en-US" sz="3200" b="1" dirty="0">
                  <a:solidFill>
                    <a:schemeClr val="accent6"/>
                  </a:solidFill>
                  <a:latin typeface="Courier"/>
                  <a:cs typeface="Courier"/>
                </a:rPr>
                <a:t>(</a:t>
              </a:r>
              <a:r>
                <a:rPr lang="en-US" sz="3200" b="1" dirty="0" smtClean="0">
                  <a:solidFill>
                    <a:schemeClr val="accent6"/>
                  </a:solidFill>
                  <a:latin typeface="Courier"/>
                  <a:cs typeface="Courier"/>
                </a:rPr>
                <a:t>)</a:t>
              </a:r>
              <a:endParaRPr lang="en-US" sz="3200" b="1" dirty="0">
                <a:solidFill>
                  <a:schemeClr val="accent6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676400" y="1465262"/>
            <a:ext cx="6856414" cy="1447800"/>
            <a:chOff x="1056" y="576"/>
            <a:chExt cx="4319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311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18 VAG Rounded Bold   07390"/>
                  <a:cs typeface="Corbel"/>
                </a:rPr>
                <a:t>Space for local vars, saved </a:t>
              </a:r>
              <a:br>
                <a:rPr lang="en-US" sz="3200">
                  <a:latin typeface="18 VAG Rounded Bold   07390"/>
                  <a:cs typeface="Corbel"/>
                </a:rPr>
              </a:br>
              <a:r>
                <a:rPr lang="en-US" sz="3200">
                  <a:latin typeface="18 VAG Rounded Bold   07390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96850" y="2197101"/>
            <a:ext cx="1403350" cy="1816100"/>
            <a:chOff x="124" y="1037"/>
            <a:chExt cx="884" cy="1144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24" y="1037"/>
              <a:ext cx="843" cy="1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"/>
                  <a:cs typeface="Courier"/>
                </a:rPr>
                <a:t>$sp</a:t>
              </a:r>
              <a:r>
                <a:rPr lang="en-US" sz="2800" b="1" dirty="0">
                  <a:latin typeface="18 VAG Rounded Light   02390"/>
                  <a:cs typeface="Courier New"/>
                </a:rPr>
                <a:t> </a:t>
              </a:r>
            </a:p>
            <a:p>
              <a:pPr algn="ctr"/>
              <a:r>
                <a:rPr lang="en-US" sz="2800" b="1" dirty="0">
                  <a:latin typeface="18 VAG Rounded Light   02390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18 VAG Rounded Light   02390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18 VAG Rounded Light   02390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$sp</a:t>
            </a:r>
            <a:r>
              <a:rPr lang="en-US" dirty="0">
                <a:latin typeface="18 VAG Rounded Light   02390"/>
              </a:rPr>
              <a:t> which always points to the last used space in the stack.</a:t>
            </a:r>
          </a:p>
          <a:p>
            <a:r>
              <a:rPr lang="en-US" dirty="0">
                <a:latin typeface="18 VAG Rounded Light   02390"/>
              </a:rPr>
              <a:t>To use stack, we decrement this pointer by the amount of space we need and then fill it with info.</a:t>
            </a:r>
          </a:p>
          <a:p>
            <a:r>
              <a:rPr lang="en-US" dirty="0">
                <a:latin typeface="18 VAG Rounded Light   02390"/>
              </a:rPr>
              <a:t>So, how do we compile this?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sumSquare(int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x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) {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  return </a:t>
            </a:r>
            <a:r>
              <a:rPr lang="en-US" sz="2400" b="1" dirty="0" err="1">
                <a:latin typeface="Courier"/>
                <a:cs typeface="Courier"/>
              </a:rPr>
              <a:t>mult</a:t>
            </a:r>
            <a:r>
              <a:rPr lang="en-US" b="1" dirty="0" err="1">
                <a:latin typeface="Courier"/>
                <a:cs typeface="Courier"/>
              </a:rPr>
              <a:t>(x,x</a:t>
            </a:r>
            <a:r>
              <a:rPr lang="en-US" b="1" dirty="0">
                <a:latin typeface="Courier"/>
                <a:cs typeface="Courier"/>
              </a:rPr>
              <a:t>)+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334000"/>
          </a:xfrm>
        </p:spPr>
        <p:txBody>
          <a:bodyPr/>
          <a:lstStyle/>
          <a:p>
            <a:pPr marL="0" indent="0">
              <a:spcAft>
                <a:spcPts val="1800"/>
              </a:spcAft>
            </a:pPr>
            <a:r>
              <a:rPr lang="en-US" dirty="0" smtClean="0">
                <a:latin typeface="18 VAG Rounded Light   02390"/>
              </a:rPr>
              <a:t> Hand</a:t>
            </a:r>
            <a:r>
              <a:rPr lang="en-US" dirty="0">
                <a:latin typeface="18 VAG Rounded Light   02390"/>
              </a:rPr>
              <a:t>-compile</a:t>
            </a:r>
            <a:br>
              <a:rPr lang="en-US" dirty="0">
                <a:latin typeface="18 VAG Rounded Light   0239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"/>
                <a:cs typeface="Courier"/>
              </a:rPr>
              <a:t>sumSquare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: </a:t>
            </a:r>
            <a:b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$sp,$sp,-8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space on stack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sw</a:t>
            </a:r>
            <a:r>
              <a:rPr lang="en-US" sz="2800" b="1" dirty="0">
                <a:latin typeface="Courier"/>
                <a:cs typeface="Courier"/>
              </a:rPr>
              <a:t> 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save ret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800" b="1" i="1" dirty="0">
                <a:latin typeface="Courier"/>
                <a:cs typeface="Courier"/>
              </a:rPr>
              <a:t/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sw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save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>
                <a:latin typeface="Courier"/>
                <a:cs typeface="Courier"/>
              </a:rPr>
              <a:t>add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$a1,$a0,$zero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mult(x,x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)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sz="2800" b="1" dirty="0">
                <a:latin typeface="Courier"/>
                <a:cs typeface="Courier"/>
              </a:rPr>
              <a:t> 		 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call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</a:t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restore </a:t>
            </a:r>
            <a:r>
              <a:rPr lang="en-US" sz="28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r>
              <a:rPr lang="en-US" sz="2800" b="1" i="1" dirty="0" err="1" smtClean="0">
                <a:latin typeface="Courier"/>
                <a:cs typeface="Courier"/>
              </a:rPr>
              <a:t/>
            </a:r>
            <a:br>
              <a:rPr lang="en-US" sz="2800" b="1" i="1" dirty="0" err="1" smtClean="0">
                <a:latin typeface="Courier"/>
                <a:cs typeface="Courier"/>
              </a:rPr>
            </a:br>
            <a:r>
              <a:rPr lang="en-US" sz="2800" b="1" i="1" dirty="0" err="1" smtClean="0">
                <a:latin typeface="Courier"/>
                <a:cs typeface="Courier"/>
              </a:rPr>
              <a:t>      </a:t>
            </a:r>
            <a:r>
              <a:rPr lang="en-US" sz="2800" b="1" dirty="0" smtClean="0">
                <a:latin typeface="Courier"/>
                <a:cs typeface="Courier"/>
              </a:rPr>
              <a:t>add </a:t>
            </a:r>
            <a:r>
              <a:rPr lang="en-US" sz="2800" b="1" dirty="0">
                <a:latin typeface="Courier"/>
                <a:cs typeface="Courier"/>
              </a:rPr>
              <a:t>$v0,$v0,$a1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mult()+y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get ret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$sp,$sp,8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restore stack</a:t>
            </a:r>
            <a:r>
              <a:rPr lang="en-US" sz="2800" b="1" i="1" dirty="0" smtClean="0">
                <a:latin typeface="Courier"/>
                <a:cs typeface="Courier"/>
              </a:rPr>
              <a:t/>
            </a:r>
            <a:br>
              <a:rPr lang="en-US" sz="2800" b="1" i="1" dirty="0" smtClean="0">
                <a:latin typeface="Courier"/>
                <a:cs typeface="Courier"/>
              </a:rPr>
            </a:br>
            <a:r>
              <a:rPr lang="en-US" sz="2800" b="1" i="1" dirty="0" smtClean="0">
                <a:latin typeface="Courier"/>
                <a:cs typeface="Courier"/>
              </a:rPr>
              <a:t>      </a:t>
            </a:r>
            <a:r>
              <a:rPr lang="en-US" sz="2800" b="1" dirty="0" err="1" smtClean="0">
                <a:latin typeface="Courier"/>
                <a:cs typeface="Courier"/>
              </a:rPr>
              <a:t>jr</a:t>
            </a:r>
            <a:r>
              <a:rPr lang="en-US" sz="2800" b="1" dirty="0" smtClean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"/>
                <a:cs typeface="Courier"/>
              </a:rPr>
              <a:t>mult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: </a:t>
            </a:r>
            <a:r>
              <a:rPr lang="en-US" sz="2800" b="1" dirty="0">
                <a:latin typeface="Courier"/>
                <a:cs typeface="Courier"/>
              </a:rPr>
              <a:t>...</a:t>
            </a:r>
            <a:br>
              <a:rPr lang="en-US" sz="2800" b="1" dirty="0">
                <a:latin typeface="Courier"/>
                <a:cs typeface="Courier"/>
              </a:rPr>
            </a:br>
            <a:endParaRPr lang="en-US" sz="2800" b="1" dirty="0">
              <a:latin typeface="Courier"/>
              <a:cs typeface="Courier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5408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; }</a:t>
            </a:r>
            <a:endParaRPr lang="en-US" sz="2800" b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133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18 VAG Rounded Bold   07390"/>
                <a:cs typeface="Corbel"/>
              </a:rPr>
              <a:t>“pop”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Making a Procedure Call</a:t>
            </a:r>
            <a:endParaRPr lang="en-US" dirty="0"/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Save necessary values onto stack.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Assign </a:t>
            </a:r>
            <a:r>
              <a:rPr lang="en-US" sz="4000" dirty="0" err="1" smtClean="0">
                <a:latin typeface="18 VAG Rounded Light   02390"/>
              </a:rPr>
              <a:t>argument(s</a:t>
            </a:r>
            <a:r>
              <a:rPr lang="en-US" sz="4000" dirty="0" smtClean="0">
                <a:latin typeface="18 VAG Rounded Light   02390"/>
              </a:rPr>
              <a:t>), if any.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 </a:t>
            </a:r>
            <a:r>
              <a:rPr lang="en-US" sz="4000" b="1" dirty="0" err="1" smtClean="0">
                <a:latin typeface="Courier"/>
                <a:cs typeface="Courier"/>
              </a:rPr>
              <a:t>jal</a:t>
            </a:r>
            <a:r>
              <a:rPr lang="en-US" sz="4000" b="1" dirty="0" smtClean="0">
                <a:latin typeface="Courier"/>
                <a:cs typeface="Courier"/>
              </a:rPr>
              <a:t> </a:t>
            </a:r>
            <a:r>
              <a:rPr lang="en-US" sz="4000" dirty="0" smtClean="0">
                <a:latin typeface="18 VAG Rounded Light   02390"/>
              </a:rPr>
              <a:t>call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Restore values from stack.</a:t>
            </a:r>
            <a:endParaRPr lang="en-US" sz="4000" dirty="0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562600" cy="474662"/>
          </a:xfrm>
        </p:spPr>
        <p:txBody>
          <a:bodyPr/>
          <a:lstStyle/>
          <a:p>
            <a:r>
              <a:rPr lang="en-US" dirty="0"/>
              <a:t>Rules for Procedures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41800"/>
          </a:xfrm>
        </p:spPr>
        <p:txBody>
          <a:bodyPr/>
          <a:lstStyle/>
          <a:p>
            <a:r>
              <a:rPr lang="en-US" sz="3600" dirty="0">
                <a:latin typeface="18 VAG Rounded Light   02390"/>
              </a:rPr>
              <a:t>Called with a 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36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3600" dirty="0">
                <a:latin typeface="18 VAG Rounded Light   02390"/>
              </a:rPr>
              <a:t>instruction,</a:t>
            </a:r>
            <a:r>
              <a:rPr lang="en-US" sz="3600" dirty="0" smtClean="0">
                <a:latin typeface="18 VAG Rounded Light   02390"/>
              </a:rPr>
              <a:t> </a:t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dirty="0" smtClean="0">
                <a:latin typeface="18 VAG Rounded Light   02390"/>
              </a:rPr>
              <a:t>returns </a:t>
            </a:r>
            <a:r>
              <a:rPr lang="en-US" sz="3600" dirty="0">
                <a:latin typeface="18 VAG Rounded Light   02390"/>
              </a:rPr>
              <a:t>with a  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endParaRPr lang="en-US" sz="36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3600" dirty="0">
                <a:latin typeface="18 VAG Rounded Light   02390"/>
              </a:rPr>
              <a:t>Accepts up to 4 arguments </a:t>
            </a:r>
            <a:r>
              <a:rPr lang="en-US" sz="3600" dirty="0" smtClean="0">
                <a:latin typeface="18 VAG Rounded Light   02390"/>
              </a:rPr>
              <a:t>in</a:t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a0</a:t>
            </a:r>
            <a:r>
              <a:rPr lang="en-US" sz="3600" b="1" dirty="0">
                <a:latin typeface="18 VAG Rounded Light   02390"/>
              </a:rPr>
              <a:t>,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$a1</a:t>
            </a:r>
            <a:r>
              <a:rPr lang="en-US" sz="3600" b="1" dirty="0">
                <a:latin typeface="18 VAG Rounded Light   02390"/>
              </a:rPr>
              <a:t>,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$a2</a:t>
            </a:r>
            <a:r>
              <a:rPr lang="en-US" sz="3600" b="1" dirty="0">
                <a:latin typeface="18 VAG Rounded Light   02390"/>
              </a:rPr>
              <a:t> </a:t>
            </a:r>
            <a:r>
              <a:rPr lang="en-US" sz="3600" dirty="0">
                <a:latin typeface="18 VAG Rounded Light   02390"/>
              </a:rPr>
              <a:t>and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$a3</a:t>
            </a:r>
          </a:p>
          <a:p>
            <a:r>
              <a:rPr lang="en-US" sz="3600" dirty="0">
                <a:latin typeface="18 VAG Rounded Light   02390"/>
              </a:rPr>
              <a:t>Return value is always in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$v0</a:t>
            </a:r>
            <a:r>
              <a:rPr lang="en-US" sz="3600" b="1" dirty="0" smtClean="0">
                <a:latin typeface="18 VAG Rounded Light   02390"/>
              </a:rPr>
              <a:t> </a:t>
            </a:r>
            <a:r>
              <a:rPr lang="en-US" sz="3600" dirty="0" smtClean="0">
                <a:latin typeface="18 VAG Rounded Light   02390"/>
              </a:rPr>
              <a:t/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dirty="0" smtClean="0">
                <a:latin typeface="18 VAG Rounded Light   02390"/>
              </a:rPr>
              <a:t>(</a:t>
            </a:r>
            <a:r>
              <a:rPr lang="en-US" sz="3600" dirty="0">
                <a:latin typeface="18 VAG Rounded Light   02390"/>
              </a:rPr>
              <a:t>and if necessary in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$v1</a:t>
            </a:r>
            <a:r>
              <a:rPr lang="en-US" sz="3600" dirty="0">
                <a:latin typeface="18 VAG Rounded Light   02390"/>
              </a:rPr>
              <a:t>)</a:t>
            </a:r>
          </a:p>
          <a:p>
            <a:r>
              <a:rPr lang="en-US" sz="3600" dirty="0">
                <a:latin typeface="18 VAG Rounded Light   02390"/>
              </a:rPr>
              <a:t>Must follow </a:t>
            </a:r>
            <a:r>
              <a:rPr lang="en-US" sz="3600" dirty="0">
                <a:solidFill>
                  <a:schemeClr val="accent1"/>
                </a:solidFill>
                <a:latin typeface="18 VAG Rounded Light   02390"/>
              </a:rPr>
              <a:t>register conventions </a:t>
            </a:r>
          </a:p>
          <a:p>
            <a:pPr>
              <a:buFont typeface="Times" pitchFamily="-65" charset="0"/>
              <a:buNone/>
            </a:pPr>
            <a:r>
              <a:rPr lang="en-US" sz="3600" dirty="0">
                <a:latin typeface="18 VAG Rounded Light   02390"/>
              </a:rPr>
              <a:t>		So what are they?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105400" y="3886200"/>
            <a:ext cx="3657600" cy="16002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479925"/>
          </a:xfrm>
        </p:spPr>
        <p:txBody>
          <a:bodyPr/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"/>
                <a:cs typeface="Courier"/>
              </a:rPr>
              <a:t>entry_label</a:t>
            </a:r>
            <a:r>
              <a:rPr lang="en-US" sz="2400" b="1" dirty="0">
                <a:latin typeface="Courier"/>
                <a:cs typeface="Courier"/>
              </a:rPr>
              <a:t>: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-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save 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latin typeface="Courier"/>
                <a:cs typeface="Courier"/>
              </a:rPr>
              <a:t/>
            </a:r>
            <a:br>
              <a:rPr lang="en-US" sz="2400" b="1" i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save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r>
              <a:rPr lang="en-US" sz="2400" b="1" i="1" dirty="0">
                <a:latin typeface="Courier"/>
                <a:cs typeface="Courier"/>
              </a:rPr>
              <a:t>		</a:t>
            </a:r>
            <a:r>
              <a:rPr lang="en-US" sz="2400" i="1" dirty="0">
                <a:latin typeface="Courier"/>
                <a:cs typeface="Courier"/>
              </a:rPr>
              <a:t> </a:t>
            </a:r>
            <a:r>
              <a:rPr lang="en-US" sz="2400" i="1" dirty="0" smtClean="0">
                <a:latin typeface="Courier"/>
                <a:cs typeface="Courier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"/>
                <a:cs typeface="Courier"/>
              </a:rPr>
              <a:t>.. </a:t>
            </a:r>
            <a:r>
              <a:rPr lang="en-US" sz="2400" dirty="0">
                <a:latin typeface="Courier"/>
                <a:cs typeface="Courier"/>
              </a:rPr>
              <a:t>  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"/>
                <a:cs typeface="Courier"/>
              </a:rPr>
              <a:t>restore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restore 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latin typeface="Courier"/>
                <a:cs typeface="Courier"/>
              </a:rPr>
              <a:t/>
            </a:r>
            <a:br>
              <a:rPr lang="en-US" sz="2400" b="1" i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>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161853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6788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56287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267200" cy="474662"/>
          </a:xfrm>
        </p:spPr>
        <p:txBody>
          <a:bodyPr/>
          <a:lstStyle/>
          <a:p>
            <a:r>
              <a:rPr lang="en-US" dirty="0"/>
              <a:t>MIPS Registers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645025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The </a:t>
            </a:r>
            <a:r>
              <a:rPr lang="en-US" sz="2400" dirty="0">
                <a:solidFill>
                  <a:schemeClr val="accent2"/>
                </a:solidFill>
              </a:rPr>
              <a:t>constant 0			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$0			$zero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Reserved for </a:t>
            </a:r>
            <a:r>
              <a:rPr lang="en-US" sz="2400" dirty="0" smtClean="0"/>
              <a:t>Assembler	</a:t>
            </a:r>
            <a:r>
              <a:rPr lang="en-US" sz="2400" dirty="0" smtClean="0">
                <a:latin typeface="Courier"/>
                <a:cs typeface="Courier"/>
              </a:rPr>
              <a:t>$</a:t>
            </a:r>
            <a:r>
              <a:rPr lang="en-US" sz="2400" dirty="0">
                <a:latin typeface="Courier"/>
                <a:cs typeface="Courier"/>
              </a:rPr>
              <a:t>1		$at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Values			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$2-$3	$v0-$v1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Arguments	</a:t>
            </a:r>
            <a:r>
              <a:rPr lang="en-US" sz="2400" dirty="0" smtClean="0">
                <a:solidFill>
                  <a:schemeClr val="accent2"/>
                </a:solidFill>
              </a:rPr>
              <a:t>			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4-$7	$a0-$a</a:t>
            </a:r>
            <a:r>
              <a:rPr lang="en-US" sz="2400" dirty="0">
                <a:solidFill>
                  <a:schemeClr val="accent2"/>
                </a:solidFill>
              </a:rPr>
              <a:t>3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Temporary	</a:t>
            </a:r>
            <a:r>
              <a:rPr lang="en-US" sz="2400" dirty="0" smtClean="0">
                <a:solidFill>
                  <a:schemeClr val="accent2"/>
                </a:solidFill>
              </a:rPr>
              <a:t>				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8-$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  <a:cs typeface="Courier"/>
              </a:rPr>
              <a:t>15	$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t0-$t7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Saved					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$16-$23	$s0-$s7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More Temporary			</a:t>
            </a:r>
            <a:r>
              <a:rPr lang="en-US" sz="2400" dirty="0">
                <a:solidFill>
                  <a:schemeClr val="accent1"/>
                </a:solidFill>
                <a:latin typeface="Courier"/>
                <a:cs typeface="Courier"/>
              </a:rPr>
              <a:t>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Used by Kernel			</a:t>
            </a:r>
            <a:r>
              <a:rPr lang="en-US" sz="2400" dirty="0">
                <a:latin typeface="Courier"/>
                <a:cs typeface="Courier"/>
              </a:rPr>
              <a:t>$26-27</a:t>
            </a:r>
            <a:r>
              <a:rPr lang="en-US" sz="2400" dirty="0" smtClean="0">
                <a:latin typeface="Courier"/>
                <a:cs typeface="Courier"/>
              </a:rPr>
              <a:t>	$</a:t>
            </a:r>
            <a:r>
              <a:rPr lang="en-US" sz="2400" dirty="0">
                <a:latin typeface="Courier"/>
                <a:cs typeface="Courier"/>
              </a:rPr>
              <a:t>k0-$k1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Global Pointer			</a:t>
            </a:r>
            <a:r>
              <a:rPr lang="en-US" sz="2400" dirty="0">
                <a:latin typeface="Courier"/>
                <a:cs typeface="Courier"/>
              </a:rPr>
              <a:t>$28			$</a:t>
            </a:r>
            <a:r>
              <a:rPr lang="en-US" sz="2400" dirty="0" err="1">
                <a:latin typeface="Courier"/>
                <a:cs typeface="Courier"/>
              </a:rPr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Stack Pointer			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$29			$sp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Frame Pointer			</a:t>
            </a:r>
            <a:r>
              <a:rPr lang="en-US" sz="2400" dirty="0">
                <a:latin typeface="Courier"/>
                <a:cs typeface="Courier"/>
              </a:rPr>
              <a:t>$30			$</a:t>
            </a:r>
            <a:r>
              <a:rPr lang="en-US" sz="2400" dirty="0" err="1">
                <a:latin typeface="Courier"/>
                <a:cs typeface="Courier"/>
              </a:rPr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Address			</a:t>
            </a:r>
            <a:r>
              <a:rPr lang="en-US" sz="2400" dirty="0">
                <a:solidFill>
                  <a:schemeClr val="accent2"/>
                </a:solidFill>
                <a:latin typeface="Courier"/>
                <a:cs typeface="Courier"/>
              </a:rPr>
              <a:t>$31			$</a:t>
            </a:r>
            <a:r>
              <a:rPr lang="en-US" sz="2400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endParaRPr lang="en-US" sz="2400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 COD green insert)</a:t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MIPS Machine Language Instruction</a:t>
            </a:r>
            <a:r>
              <a:rPr lang="en-US" dirty="0">
                <a:latin typeface="18 VAG Rounded Light   02390"/>
              </a:rPr>
              <a:t>: 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>32 bits representing a single instruction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endParaRPr lang="en-US" dirty="0">
              <a:latin typeface="18 VAG Rounded Light   02390"/>
            </a:endParaRPr>
          </a:p>
          <a:p>
            <a:r>
              <a:rPr lang="en-US" dirty="0">
                <a:latin typeface="18 VAG Rounded Light   02390"/>
              </a:rPr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18 VAG Rounded Light   02390"/>
              </a:rPr>
              <a:t>Disassembly is simple and starts by decoding </a:t>
            </a:r>
            <a:r>
              <a:rPr lang="en-US" dirty="0" err="1">
                <a:latin typeface="18 VAG Rounded Light   02390"/>
              </a:rPr>
              <a:t>opcode</a:t>
            </a:r>
            <a:r>
              <a:rPr lang="en-US" dirty="0">
                <a:latin typeface="18 VAG Rounded Light   02390"/>
              </a:rPr>
              <a:t> field. (more next lecture)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opcode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rs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rt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immediate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7"/>
              <a:chOff x="144" y="2409"/>
              <a:chExt cx="5424" cy="657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opcode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rs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rd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funct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shamt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ourier"/>
                    <a:cs typeface="Courier"/>
                  </a:rPr>
                  <a:t>R</a:t>
                </a:r>
                <a:endParaRPr lang="en-US" sz="2000" dirty="0">
                  <a:latin typeface="Courier"/>
                  <a:cs typeface="Courier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252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ourier"/>
                    <a:cs typeface="Courier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target address</a:t>
              </a: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opcode</a:t>
              </a: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029200" cy="474662"/>
          </a:xfrm>
        </p:spPr>
        <p:txBody>
          <a:bodyPr/>
          <a:lstStyle/>
          <a:p>
            <a:r>
              <a:rPr lang="en-US" dirty="0"/>
              <a:t>Other Registers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289425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$at</a:t>
            </a:r>
            <a:r>
              <a:rPr lang="en-US">
                <a:latin typeface="18 VAG Rounded Light   02390"/>
              </a:rPr>
              <a:t>: may be used by the assembler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$k0-$k1</a:t>
            </a:r>
            <a:r>
              <a:rPr lang="en-US">
                <a:latin typeface="18 VAG Rounded Light   02390"/>
              </a:rPr>
              <a:t>: may be used by the OS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$gp</a:t>
            </a:r>
            <a:r>
              <a:rPr lang="en-US" b="1">
                <a:latin typeface="18 VAG Rounded Light   02390"/>
              </a:rPr>
              <a:t>,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$fp</a:t>
            </a:r>
            <a:r>
              <a:rPr lang="en-US">
                <a:latin typeface="18 VAG Rounded Light   02390"/>
              </a:rPr>
              <a:t>: don’t worry about them</a:t>
            </a:r>
          </a:p>
          <a:p>
            <a:r>
              <a:rPr lang="en-US">
                <a:latin typeface="18 VAG Rounded Light   02390"/>
              </a:rPr>
              <a:t>Note: Feel free to read up on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$gp</a:t>
            </a:r>
            <a:r>
              <a:rPr lang="en-US">
                <a:latin typeface="18 VAG Rounded Light   02390"/>
              </a:rPr>
              <a:t> and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$fp</a:t>
            </a:r>
            <a:r>
              <a:rPr lang="en-US" b="1">
                <a:latin typeface="18 VAG Rounded Light   02390"/>
              </a:rPr>
              <a:t> </a:t>
            </a:r>
            <a:r>
              <a:rPr lang="en-US">
                <a:latin typeface="18 VAG Rounded Light   02390"/>
              </a:rPr>
              <a:t>in Appendix A, but you can write perfectly good MIPS code without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06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to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$a1</a:t>
            </a:r>
            <a:r>
              <a:rPr lang="en-US" sz="2600" dirty="0"/>
              <a:t> (&amp; then not store </a:t>
            </a:r>
            <a:r>
              <a:rPr lang="en-US" sz="2600" dirty="0">
                <a:latin typeface="Courier"/>
                <a:cs typeface="Courier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"/>
                <a:cs typeface="Courier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/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2600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   123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a) </a:t>
            </a:r>
            <a:r>
              <a:rPr lang="en-US" sz="2400" b="1">
                <a:latin typeface="Courier"/>
                <a:cs typeface="Courier"/>
              </a:rPr>
              <a:t>FFF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b) </a:t>
            </a:r>
            <a:r>
              <a:rPr lang="en-US" sz="2400" b="1">
                <a:latin typeface="Courier"/>
                <a:cs typeface="Courier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2400" b="1">
                <a:latin typeface="Courier"/>
                <a:cs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T</a:t>
            </a:r>
            <a:r>
              <a:rPr lang="en-US" sz="2400" b="1">
                <a:latin typeface="Courier"/>
                <a:cs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T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TT</a:t>
            </a:r>
            <a:r>
              <a:rPr lang="en-US" sz="2400" b="1">
                <a:latin typeface="Courier"/>
                <a:cs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FFFF00"/>
                </a:solidFill>
                <a:latin typeface="Courier"/>
                <a:cs typeface="Courier"/>
              </a:rPr>
              <a:t>int fact(int n){</a:t>
            </a:r>
          </a:p>
          <a:p>
            <a:r>
              <a:rPr lang="en-US" sz="2200" b="1">
                <a:solidFill>
                  <a:srgbClr val="FFFF00"/>
                </a:solidFill>
                <a:latin typeface="Courier"/>
                <a:cs typeface="Courier"/>
              </a:rPr>
              <a:t> if(n == 0) return 1; else return(n*fact(n-1));}</a:t>
            </a:r>
            <a:endParaRPr lang="en-US" sz="2000" b="1">
              <a:solidFill>
                <a:srgbClr val="FFFF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800" dirty="0">
                <a:latin typeface="18 VAG Rounded Light   02390"/>
              </a:rPr>
              <a:t>.</a:t>
            </a:r>
          </a:p>
          <a:p>
            <a:r>
              <a:rPr lang="en-US" sz="2800" dirty="0">
                <a:latin typeface="18 VAG Rounded Light   02390"/>
              </a:rPr>
              <a:t>The stack is your friend: Use it to save anything you need.  Just</a:t>
            </a:r>
            <a:r>
              <a:rPr lang="en-US" sz="2800" dirty="0" smtClean="0">
                <a:latin typeface="18 VAG Rounded Light   02390"/>
              </a:rPr>
              <a:t> leave </a:t>
            </a:r>
            <a:r>
              <a:rPr lang="en-US" sz="2800" dirty="0">
                <a:latin typeface="18 VAG Rounded Light   02390"/>
              </a:rPr>
              <a:t>it the way you found </a:t>
            </a:r>
            <a:r>
              <a:rPr lang="en-US" sz="2800" dirty="0" smtClean="0">
                <a:latin typeface="18 VAG Rounded Light   02390"/>
              </a:rPr>
              <a:t>it!</a:t>
            </a:r>
          </a:p>
          <a:p>
            <a:r>
              <a:rPr lang="en-US" sz="2800" dirty="0">
                <a:latin typeface="18 VAG Rounded Light   02390"/>
              </a:rPr>
              <a:t>Instructions we know so </a:t>
            </a:r>
            <a:r>
              <a:rPr lang="en-US" sz="2800" dirty="0" smtClean="0">
                <a:latin typeface="18 VAG Rounded Light   02390"/>
              </a:rPr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Registers we know so </a:t>
            </a:r>
            <a:r>
              <a:rPr lang="en-US" sz="2800" dirty="0" smtClean="0">
                <a:latin typeface="18 VAG Rounded Light   02390"/>
              </a:rPr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9000" cy="474662"/>
          </a:xfrm>
        </p:spPr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2286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 b="1" dirty="0">
                <a:latin typeface="Courier"/>
                <a:cs typeface="Courier"/>
              </a:rPr>
              <a:t>main() 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i,j,k,m</a:t>
            </a:r>
            <a:r>
              <a:rPr lang="en-US" sz="2000" b="1" dirty="0">
                <a:latin typeface="Courier"/>
                <a:cs typeface="Courier"/>
              </a:rPr>
              <a:t>;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...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mult(j,k</a:t>
            </a:r>
            <a:r>
              <a:rPr lang="en-US" sz="2000" b="1" dirty="0">
                <a:latin typeface="Courier"/>
                <a:cs typeface="Courier"/>
              </a:rPr>
              <a:t>); ... 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m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mult(i,i</a:t>
            </a:r>
            <a:r>
              <a:rPr lang="en-US" sz="2000" b="1" dirty="0">
                <a:latin typeface="Courier"/>
                <a:cs typeface="Courier"/>
              </a:rPr>
              <a:t>); ...</a:t>
            </a:r>
          </a:p>
          <a:p>
            <a:pPr>
              <a:buFont typeface="Times" pitchFamily="-65" charset="0"/>
              <a:buNone/>
            </a:pPr>
            <a:r>
              <a:rPr lang="en-US" sz="2000" b="1" dirty="0" smtClean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 b="1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>
                <a:solidFill>
                  <a:schemeClr val="bg2"/>
                </a:solidFill>
                <a:latin typeface="Courier"/>
                <a:cs typeface="Courier"/>
              </a:rPr>
              <a:t>/* really dumb </a:t>
            </a:r>
            <a:r>
              <a:rPr lang="en-US" sz="2000" b="1" dirty="0" err="1">
                <a:solidFill>
                  <a:schemeClr val="bg2"/>
                </a:solidFill>
                <a:latin typeface="Courier"/>
                <a:cs typeface="Courier"/>
              </a:rPr>
              <a:t>mult</a:t>
            </a:r>
            <a:r>
              <a:rPr lang="en-US" sz="2000" b="1" dirty="0">
                <a:solidFill>
                  <a:schemeClr val="bg2"/>
                </a:solidFill>
                <a:latin typeface="Courier"/>
                <a:cs typeface="Courier"/>
              </a:rPr>
              <a:t> function */</a:t>
            </a:r>
            <a:endParaRPr lang="en-US" sz="2000" b="1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mult</a:t>
            </a:r>
            <a:r>
              <a:rPr lang="en-US" sz="2000" b="1" dirty="0">
                <a:latin typeface="Courier"/>
                <a:cs typeface="Courier"/>
              </a:rPr>
              <a:t> (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mcand</a:t>
            </a:r>
            <a:r>
              <a:rPr lang="en-US" sz="2000" b="1" dirty="0">
                <a:latin typeface="Courier"/>
                <a:cs typeface="Courier"/>
              </a:rPr>
              <a:t>,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){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product = 0;</a:t>
            </a:r>
            <a:br>
              <a:rPr lang="en-US" sz="2000" b="1" dirty="0" smtClean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while (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&gt; 0)  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product = product + </a:t>
            </a:r>
            <a:r>
              <a:rPr lang="en-US" sz="2000" b="1" dirty="0" err="1">
                <a:latin typeface="Courier"/>
                <a:cs typeface="Courier"/>
              </a:rPr>
              <a:t>mcand</a:t>
            </a:r>
            <a:r>
              <a:rPr lang="en-US" sz="2000" b="1" dirty="0">
                <a:latin typeface="Courier"/>
                <a:cs typeface="Courier"/>
              </a:rPr>
              <a:t>;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-1; }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return product</a:t>
            </a:r>
            <a:r>
              <a:rPr lang="en-US" sz="2000" b="1" dirty="0" smtClean="0">
                <a:latin typeface="Courier"/>
                <a:cs typeface="Courier"/>
              </a:rPr>
              <a:t>;</a:t>
            </a:r>
            <a:br>
              <a:rPr lang="en-US" sz="2000" b="1" dirty="0" smtClean="0">
                <a:latin typeface="Courier"/>
                <a:cs typeface="Courier"/>
              </a:rPr>
            </a:br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1957892" name="Text Box 4"/>
          <p:cNvSpPr txBox="1">
            <a:spLocks noChangeArrowheads="1"/>
          </p:cNvSpPr>
          <p:nvPr/>
        </p:nvSpPr>
        <p:spPr bwMode="auto">
          <a:xfrm>
            <a:off x="5099156" y="1371600"/>
            <a:ext cx="381624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information must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compiler/programmer 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keep track of?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57893" name="Text Box 5"/>
          <p:cNvSpPr txBox="1">
            <a:spLocks noChangeArrowheads="1"/>
          </p:cNvSpPr>
          <p:nvPr/>
        </p:nvSpPr>
        <p:spPr bwMode="auto">
          <a:xfrm>
            <a:off x="5435894" y="4648200"/>
            <a:ext cx="355570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instructions can </a:t>
            </a:r>
          </a:p>
          <a:p>
            <a:r>
              <a:rPr lang="en-US" sz="2800" dirty="0">
                <a:latin typeface="18 VAG Rounded Bold   07390"/>
                <a:cs typeface="Corbel"/>
              </a:rPr>
              <a:t>accomplish this?</a:t>
            </a:r>
            <a:endParaRPr lang="en-US" sz="2000" dirty="0">
              <a:latin typeface="18 VAG Rounded Bold   07390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924800" cy="474662"/>
          </a:xfrm>
        </p:spPr>
        <p:txBody>
          <a:bodyPr/>
          <a:lstStyle/>
          <a:p>
            <a:r>
              <a:rPr lang="en-US" dirty="0"/>
              <a:t>Function Call Bookkeeping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95400"/>
            <a:ext cx="8229600" cy="4881563"/>
          </a:xfrm>
        </p:spPr>
        <p:txBody>
          <a:bodyPr/>
          <a:lstStyle/>
          <a:p>
            <a:r>
              <a:rPr lang="en-US" sz="3600" dirty="0">
                <a:latin typeface="18 VAG Rounded Light   02390"/>
              </a:rPr>
              <a:t>Registers play a major role in keeping track of information for function calls.</a:t>
            </a:r>
          </a:p>
          <a:p>
            <a:r>
              <a:rPr lang="en-US" sz="3600" dirty="0">
                <a:solidFill>
                  <a:schemeClr val="accent1"/>
                </a:solidFill>
                <a:latin typeface="18 VAG Rounded Light   02390"/>
              </a:rPr>
              <a:t>Register conventions</a:t>
            </a:r>
            <a:r>
              <a:rPr lang="en-US" sz="3600" dirty="0">
                <a:latin typeface="18 VAG Rounded Light   02390"/>
              </a:rPr>
              <a:t>:</a:t>
            </a:r>
            <a:endParaRPr lang="en-US" sz="3200" dirty="0">
              <a:latin typeface="18 VAG Rounded Light   02390"/>
            </a:endParaRPr>
          </a:p>
          <a:p>
            <a:pPr lvl="1"/>
            <a:r>
              <a:rPr lang="en-US" sz="2800" dirty="0"/>
              <a:t>Return address	</a:t>
            </a:r>
            <a:r>
              <a:rPr lang="en-US" sz="2800" b="1" dirty="0">
                <a:latin typeface="Courier"/>
                <a:cs typeface="Courier"/>
              </a:rPr>
              <a:t>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endParaRPr lang="en-US" sz="2800" b="1" dirty="0">
              <a:latin typeface="Courier"/>
              <a:cs typeface="Courier"/>
            </a:endParaRPr>
          </a:p>
          <a:p>
            <a:pPr lvl="1"/>
            <a:r>
              <a:rPr lang="en-US" sz="2800" dirty="0"/>
              <a:t>Arguments		</a:t>
            </a:r>
            <a:r>
              <a:rPr lang="en-US" sz="2800" b="1" dirty="0">
                <a:latin typeface="Courier"/>
                <a:cs typeface="Courier"/>
              </a:rPr>
              <a:t>$a0, $a1, $a2, $a3</a:t>
            </a:r>
          </a:p>
          <a:p>
            <a:pPr lvl="1"/>
            <a:r>
              <a:rPr lang="en-US" sz="2800" dirty="0"/>
              <a:t>Return value</a:t>
            </a:r>
            <a:r>
              <a:rPr lang="en-US" sz="2800" dirty="0" smtClean="0"/>
              <a:t>		</a:t>
            </a:r>
            <a:r>
              <a:rPr lang="en-US" sz="2800" b="1" dirty="0" smtClean="0">
                <a:latin typeface="Courier"/>
                <a:cs typeface="Courier"/>
              </a:rPr>
              <a:t>$</a:t>
            </a:r>
            <a:r>
              <a:rPr lang="en-US" sz="2800" b="1" dirty="0">
                <a:latin typeface="Courier"/>
                <a:cs typeface="Courier"/>
              </a:rPr>
              <a:t>v0, $v1</a:t>
            </a:r>
          </a:p>
          <a:p>
            <a:pPr lvl="1"/>
            <a:r>
              <a:rPr lang="en-US" sz="2800" dirty="0"/>
              <a:t>Local variables	</a:t>
            </a:r>
            <a:r>
              <a:rPr lang="en-US" sz="2800" b="1" dirty="0">
                <a:latin typeface="Courier"/>
                <a:cs typeface="Courier"/>
              </a:rPr>
              <a:t>$s0, $s1, … , $s7</a:t>
            </a:r>
          </a:p>
          <a:p>
            <a:r>
              <a:rPr lang="en-US" sz="3200" dirty="0">
                <a:latin typeface="18 VAG Rounded Light   02390"/>
              </a:rPr>
              <a:t>The stack is also used;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/>
          <a:lstStyle/>
          <a:p>
            <a:r>
              <a:rPr lang="en-US" dirty="0"/>
              <a:t>Instruction Support for Functions (1/6)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 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8288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(2/6)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add  $a0,$s0,$zero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x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a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add  $a1,$s1,$zero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r>
              <a:rPr lang="en-US" sz="2400" b="1" dirty="0" err="1">
                <a:latin typeface="Courier"/>
                <a:cs typeface="Courier"/>
              </a:rPr>
              <a:t>addi</a:t>
            </a:r>
            <a:r>
              <a:rPr lang="en-US" sz="2400" b="1" dirty="0">
                <a:latin typeface="Courier"/>
                <a:cs typeface="Courier"/>
              </a:rPr>
              <a:t> $ra,$zero,1016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=1016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r>
              <a:rPr lang="en-US" sz="2400" b="1" dirty="0" err="1">
                <a:latin typeface="Courier"/>
                <a:cs typeface="Courier"/>
              </a:rPr>
              <a:t>j</a:t>
            </a:r>
            <a:r>
              <a:rPr lang="en-US" sz="2400" b="1" dirty="0">
                <a:latin typeface="Courier"/>
                <a:cs typeface="Courier"/>
              </a:rPr>
              <a:t>    sum 	</a:t>
            </a:r>
            <a:r>
              <a:rPr lang="en-US" sz="2400" b="1" dirty="0" smtClean="0">
                <a:latin typeface="Courier"/>
                <a:cs typeface="Courier"/>
              </a:rPr>
              <a:t>	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jump to sum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solidFill>
                  <a:srgbClr val="FFFF0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FFFF0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FFFF00"/>
                </a:solidFill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 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Instruction Support for Functions (3/6)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4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2000 </a:t>
            </a:r>
            <a:r>
              <a:rPr lang="en-US" sz="2400" b="1" dirty="0">
                <a:latin typeface="Courier"/>
                <a:cs typeface="Courier"/>
              </a:rPr>
              <a:t>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latin typeface="Courier"/>
                <a:cs typeface="Courier"/>
              </a:rPr>
              <a:t>jr</a:t>
            </a:r>
            <a:r>
              <a:rPr lang="en-US" sz="2400" b="1" dirty="0">
                <a:latin typeface="Courier"/>
                <a:cs typeface="Courier"/>
              </a:rPr>
              <a:t>   $</a:t>
            </a:r>
            <a:r>
              <a:rPr lang="en-US" sz="2400" b="1" dirty="0" err="1"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71320" y="56642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(4/6)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)</a:t>
            </a: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Before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$ra,$zero,1016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#$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=1016</a:t>
            </a:r>
            <a:r>
              <a:rPr lang="en-US" sz="2800" b="1" dirty="0" smtClean="0">
                <a:latin typeface="Courier"/>
                <a:cs typeface="Courier"/>
              </a:rPr>
              <a:t/>
            </a:r>
            <a:br>
              <a:rPr lang="en-US" sz="2800" b="1" dirty="0" smtClean="0">
                <a:latin typeface="Courier"/>
                <a:cs typeface="Courier"/>
              </a:rPr>
            </a:br>
            <a:r>
              <a:rPr lang="en-US" sz="2800" b="1" dirty="0" smtClean="0">
                <a:latin typeface="Courier"/>
                <a:cs typeface="Courier"/>
              </a:rPr>
              <a:t> 1012 </a:t>
            </a:r>
            <a:r>
              <a:rPr lang="en-US" sz="2800" b="1" dirty="0" err="1">
                <a:latin typeface="Courier"/>
                <a:cs typeface="Courier"/>
              </a:rPr>
              <a:t>j</a:t>
            </a:r>
            <a:r>
              <a:rPr lang="en-US" sz="2800" b="1" dirty="0">
                <a:latin typeface="Courier"/>
                <a:cs typeface="Courier"/>
              </a:rPr>
              <a:t> sum 			 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 sum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After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sum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$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=1012,goto sum</a:t>
            </a:r>
            <a:endParaRPr lang="en-US" sz="2800" b="1" dirty="0">
              <a:solidFill>
                <a:schemeClr val="bg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Why have a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?</a:t>
            </a:r>
            <a:r>
              <a:rPr lang="en-US" sz="2800" dirty="0" smtClean="0">
                <a:latin typeface="18 VAG Rounded Light   02390"/>
              </a:rPr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b="1" dirty="0" err="1" smtClean="0">
                <a:latin typeface="Courier"/>
                <a:cs typeface="Courier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(5/6)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41608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Syntax for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dirty="0">
                <a:latin typeface="18 VAG Rounded Light   02390"/>
              </a:rPr>
              <a:t> (jump and link) is same as for </a:t>
            </a:r>
            <a:r>
              <a:rPr lang="en-US" b="1" dirty="0" err="1">
                <a:latin typeface="18 VAG Rounded Light   02390"/>
              </a:rPr>
              <a:t>j</a:t>
            </a:r>
            <a:r>
              <a:rPr lang="en-US" dirty="0">
                <a:latin typeface="18 VAG Rounded Light   02390"/>
              </a:rPr>
              <a:t> (jump):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label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should really be called </a:t>
            </a:r>
            <a:r>
              <a:rPr lang="en-US" b="1" dirty="0" err="1">
                <a:latin typeface="Courier"/>
                <a:cs typeface="Courier"/>
              </a:rPr>
              <a:t>laj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for</a:t>
            </a:r>
            <a:r>
              <a:rPr lang="en-US" dirty="0" smtClean="0">
                <a:latin typeface="18 VAG Rounded Light   02390"/>
              </a:rPr>
              <a:t>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“</a:t>
            </a:r>
            <a:r>
              <a:rPr lang="en-US" dirty="0">
                <a:latin typeface="18 VAG Rounded Light   02390"/>
              </a:rPr>
              <a:t>link and jump”:</a:t>
            </a:r>
          </a:p>
          <a:p>
            <a:pPr lvl="1"/>
            <a:r>
              <a:rPr lang="en-US" dirty="0"/>
              <a:t>Step 1 (link): Save address of </a:t>
            </a:r>
            <a:r>
              <a:rPr lang="en-US" i="1" dirty="0"/>
              <a:t>next</a:t>
            </a:r>
            <a:r>
              <a:rPr lang="en-US" dirty="0"/>
              <a:t> instruction into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ra</a:t>
            </a:r>
            <a:endParaRPr lang="en-US" dirty="0" smtClean="0">
              <a:latin typeface="Courier"/>
              <a:cs typeface="Courier"/>
            </a:endParaRPr>
          </a:p>
          <a:p>
            <a:pPr lvl="2"/>
            <a:r>
              <a:rPr lang="en-US" dirty="0" smtClean="0"/>
              <a:t>Why </a:t>
            </a:r>
            <a:r>
              <a:rPr lang="en-US" dirty="0"/>
              <a:t>next instruction? Why not current one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Step 2 (jump): Jump to the given label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34982</TotalTime>
  <Pages>47</Pages>
  <Words>2246</Words>
  <Application>Microsoft Macintosh PowerPoint</Application>
  <PresentationFormat>Letter Paper (8.5x11 in)</PresentationFormat>
  <Paragraphs>184</Paragraphs>
  <Slides>22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Apple draws very public line on privacy</vt:lpstr>
      <vt:lpstr>Review</vt:lpstr>
      <vt:lpstr>C functions</vt:lpstr>
      <vt:lpstr>Function Call Bookkeeping</vt:lpstr>
      <vt:lpstr>Instruction Support for Functions (1/6)</vt:lpstr>
      <vt:lpstr>Instruction Support for Functions (2/6)</vt:lpstr>
      <vt:lpstr>Instruction Support for Functions (3/6)</vt:lpstr>
      <vt:lpstr>Instruction Support for Functions (4/6)</vt:lpstr>
      <vt:lpstr>Instruction Support for Functions (5/6)</vt:lpstr>
      <vt:lpstr>Instruction Support for Functions (6/6)</vt:lpstr>
      <vt:lpstr>Nested Procedures (1/2)</vt:lpstr>
      <vt:lpstr>Nested Procedures (2/2)</vt:lpstr>
      <vt:lpstr>C Memory Allocation</vt:lpstr>
      <vt:lpstr>Using the Stack (1/2)</vt:lpstr>
      <vt:lpstr>Using the Stack (2/2)</vt:lpstr>
      <vt:lpstr>Steps for Making a Procedure Call</vt:lpstr>
      <vt:lpstr>Rules for Procedures</vt:lpstr>
      <vt:lpstr>Basic Structure of a Function</vt:lpstr>
      <vt:lpstr>MIPS Registers</vt:lpstr>
      <vt:lpstr>Other Registers</vt:lpstr>
      <vt:lpstr>Peer Instruction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2411</cp:revision>
  <cp:lastPrinted>2014-09-19T15:46:29Z</cp:lastPrinted>
  <dcterms:created xsi:type="dcterms:W3CDTF">2014-09-19T15:35:41Z</dcterms:created>
  <dcterms:modified xsi:type="dcterms:W3CDTF">2014-09-19T15:46:30Z</dcterms:modified>
</cp:coreProperties>
</file>