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Default Extension="emf" ContentType="image/x-emf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59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Default Extension="tiff" ContentType="image/tiff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27" r:id="rId2"/>
    <p:sldId id="336" r:id="rId3"/>
    <p:sldId id="408" r:id="rId4"/>
    <p:sldId id="409" r:id="rId5"/>
    <p:sldId id="410" r:id="rId6"/>
    <p:sldId id="411" r:id="rId7"/>
    <p:sldId id="413" r:id="rId8"/>
    <p:sldId id="414" r:id="rId9"/>
    <p:sldId id="337" r:id="rId10"/>
    <p:sldId id="390" r:id="rId11"/>
    <p:sldId id="338" r:id="rId12"/>
    <p:sldId id="339" r:id="rId13"/>
    <p:sldId id="340" r:id="rId14"/>
    <p:sldId id="341" r:id="rId15"/>
    <p:sldId id="344" r:id="rId16"/>
    <p:sldId id="436" r:id="rId17"/>
    <p:sldId id="429" r:id="rId18"/>
    <p:sldId id="430" r:id="rId19"/>
    <p:sldId id="431" r:id="rId20"/>
    <p:sldId id="439" r:id="rId21"/>
    <p:sldId id="432" r:id="rId22"/>
    <p:sldId id="437" r:id="rId23"/>
    <p:sldId id="438" r:id="rId24"/>
    <p:sldId id="434" r:id="rId25"/>
    <p:sldId id="435" r:id="rId26"/>
    <p:sldId id="433" r:id="rId27"/>
    <p:sldId id="423" r:id="rId28"/>
    <p:sldId id="415" r:id="rId29"/>
    <p:sldId id="416" r:id="rId30"/>
    <p:sldId id="417" r:id="rId31"/>
    <p:sldId id="418" r:id="rId32"/>
    <p:sldId id="400" r:id="rId33"/>
    <p:sldId id="401" r:id="rId34"/>
    <p:sldId id="424" r:id="rId35"/>
    <p:sldId id="389" r:id="rId36"/>
    <p:sldId id="264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8" r:id="rId48"/>
    <p:sldId id="359" r:id="rId49"/>
    <p:sldId id="362" r:id="rId50"/>
    <p:sldId id="425" r:id="rId51"/>
    <p:sldId id="391" r:id="rId52"/>
    <p:sldId id="374" r:id="rId53"/>
    <p:sldId id="375" r:id="rId54"/>
    <p:sldId id="372" r:id="rId55"/>
    <p:sldId id="376" r:id="rId56"/>
    <p:sldId id="382" r:id="rId57"/>
    <p:sldId id="377" r:id="rId58"/>
    <p:sldId id="379" r:id="rId59"/>
    <p:sldId id="380" r:id="rId60"/>
    <p:sldId id="378" r:id="rId61"/>
    <p:sldId id="381" r:id="rId62"/>
    <p:sldId id="383" r:id="rId63"/>
    <p:sldId id="366" r:id="rId64"/>
    <p:sldId id="370" r:id="rId65"/>
    <p:sldId id="384" r:id="rId66"/>
    <p:sldId id="385" r:id="rId67"/>
    <p:sldId id="386" r:id="rId68"/>
    <p:sldId id="387" r:id="rId69"/>
    <p:sldId id="368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288" autoAdjust="0"/>
    <p:restoredTop sz="79466" autoAdjust="0"/>
  </p:normalViewPr>
  <p:slideViewPr>
    <p:cSldViewPr snapToGrid="0" snapToObjects="1">
      <p:cViewPr varScale="1">
        <p:scale>
          <a:sx n="95" d="100"/>
          <a:sy n="95" d="100"/>
        </p:scale>
        <p:origin x="-1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7B60-8AD6-9642-BAE0-AE1E84C3AD71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EAA4-90B4-B848-826F-D9204A159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2114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FD8EF-8A9D-DC45-8524-EDC8546DBCDF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014A-BAAC-334A-AABA-F076A6509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1704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10839" cy="4115111"/>
          </a:xfrm>
          <a:noFill/>
          <a:ln w="9525"/>
        </p:spPr>
        <p:txBody>
          <a:bodyPr lIns="90446" tIns="44429" rIns="90446" bIns="44429"/>
          <a:lstStyle/>
          <a:p>
            <a:r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4713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C81D248-992B-B24A-A7F7-1835B1F5895A}" type="slidenum">
              <a:rPr lang="en-US" sz="900">
                <a:latin typeface="Times New Roman" charset="0"/>
              </a:rPr>
              <a:pPr/>
              <a:t>15</a:t>
            </a:fld>
            <a:endParaRPr lang="en-US" sz="9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71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2" y="6275846"/>
            <a:ext cx="5402233" cy="2486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  <a:normAutofit fontScale="92500" lnSpcReduction="10000"/>
          </a:bodyPr>
          <a:lstStyle/>
          <a:p>
            <a:pPr marL="224855" indent="-224855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0" y="2398713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2" y="6275846"/>
            <a:ext cx="5402233" cy="2486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8" tIns="43239" rIns="86478" bIns="43239">
            <a:prstTxWarp prst="textNoShape">
              <a:avLst/>
            </a:prstTxWarp>
            <a:normAutofit fontScale="92500" lnSpcReduction="10000"/>
          </a:bodyPr>
          <a:lstStyle/>
          <a:p>
            <a:pPr marL="224855" indent="-224855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do a random search!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1829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Probably/usually</a:t>
            </a:r>
            <a:r>
              <a:rPr lang="en-US" baseline="0" dirty="0" smtClean="0"/>
              <a:t> closest, </a:t>
            </a:r>
            <a:r>
              <a:rPr lang="en-US" baseline="0" dirty="0" err="1" smtClean="0"/>
              <a:t>google’s</a:t>
            </a:r>
            <a:r>
              <a:rPr lang="en-US" baseline="0" dirty="0" smtClean="0"/>
              <a:t> system are secret</a:t>
            </a:r>
          </a:p>
          <a:p>
            <a:r>
              <a:rPr lang="en-US" baseline="0" dirty="0" smtClean="0"/>
              <a:t>Box routes to cluster</a:t>
            </a:r>
          </a:p>
          <a:p>
            <a:r>
              <a:rPr lang="en-US" baseline="0" dirty="0" smtClean="0"/>
              <a:t>Lots of server processes that handle requests and put response </a:t>
            </a:r>
            <a:r>
              <a:rPr lang="en-US" baseline="0" dirty="0" err="1" smtClean="0"/>
              <a:t>toogether</a:t>
            </a:r>
            <a:endParaRPr lang="en-US" baseline="0" dirty="0" smtClean="0"/>
          </a:p>
          <a:p>
            <a:r>
              <a:rPr lang="en-US" baseline="0" dirty="0" smtClean="0"/>
              <a:t>Look up in index (does an AND)</a:t>
            </a:r>
          </a:p>
          <a:p>
            <a:r>
              <a:rPr lang="en-US" baseline="0" dirty="0" smtClean="0"/>
              <a:t>Rank by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Important to return quickly</a:t>
            </a:r>
            <a:r>
              <a:rPr lang="en-US" baseline="0" dirty="0" smtClean="0"/>
              <a:t> (within one to a few seconds), s</a:t>
            </a:r>
            <a:r>
              <a:rPr lang="en-US" dirty="0" smtClean="0"/>
              <a:t>o distribute entries.</a:t>
            </a:r>
          </a:p>
          <a:p>
            <a:r>
              <a:rPr lang="en-US" dirty="0" smtClean="0"/>
              <a:t>Make replicas! (RLP!)</a:t>
            </a:r>
            <a:r>
              <a:rPr lang="en-US" baseline="0" dirty="0" smtClean="0"/>
              <a:t> also more fault tolerant and good to break up hot spots</a:t>
            </a:r>
          </a:p>
          <a:p>
            <a:r>
              <a:rPr lang="en-US" baseline="0" dirty="0" smtClean="0"/>
              <a:t>Load balance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330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subdivide the map phase into M jobs and the reduce phase into R jobs as described previously. Ideally, M and R should be much larger than the number of worker machines.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special master node assigns jobs to idle workers.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each worker per- form many different tasks improves dynamic load balancing and also speeds up recovery when a worker fails: the many map tasks it has completed can be spread out across all the other worker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practical bounds on how large M and R can be in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the master must make O(M+R) scheduling decisions and keep O(M*R) state in memory as described. (The constant factors for memory usage are small, however. The O(M*R) piece of the state consists of approximately one byte of data per map task/reduce task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pair.)Furthermore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is often constrained by users because the output of each reduce task ends up in a separate output file. In practice, we tend to choose M so that each individual task is roughly 16MB to 64MB of input data (so that the locality optimization described previously is most effective), and we make R a small multiple of the number of worker machines we expect to use. We often perform MapReduce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M=200,000 and R=5,000, using 2,000 worker machines.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Analogy:  Paintball</a:t>
            </a:r>
            <a:r>
              <a:rPr lang="en-US" baseline="0" dirty="0" smtClean="0"/>
              <a:t> gun.  You can get a paintball gun that fires faster, but still have to manually reload the paintballs.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0167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520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4121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WSC, want lots going on at same</a:t>
            </a:r>
            <a:r>
              <a:rPr lang="en-US" baseline="0" dirty="0" smtClean="0"/>
              <a:t> time to get $ back</a:t>
            </a:r>
          </a:p>
          <a:p>
            <a:r>
              <a:rPr lang="en-US" baseline="0" dirty="0" smtClean="0"/>
              <a:t>Easy to parallelize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RLP, </a:t>
            </a:r>
            <a:r>
              <a:rPr lang="en-US" dirty="0" err="1" smtClean="0"/>
              <a:t>google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Services on right</a:t>
            </a:r>
          </a:p>
          <a:p>
            <a:r>
              <a:rPr lang="en-US" dirty="0" smtClean="0"/>
              <a:t>Forward</a:t>
            </a:r>
            <a:r>
              <a:rPr lang="en-US" baseline="0" dirty="0" smtClean="0"/>
              <a:t> requests to index servers; look up tables based on keywords that return location of relevant documents</a:t>
            </a:r>
          </a:p>
          <a:p>
            <a:r>
              <a:rPr lang="en-US" baseline="0" dirty="0" smtClean="0"/>
              <a:t>Document servers return results</a:t>
            </a:r>
          </a:p>
          <a:p>
            <a:r>
              <a:rPr lang="en-US" baseline="0" dirty="0" smtClean="0"/>
              <a:t>All spread across many servers -&gt;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2013 -- Lecture #18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toronto.edu/~jasper/PageRankForMapReduceSmall.pdf" TargetMode="External"/><Relationship Id="rId3" Type="http://schemas.openxmlformats.org/officeDocument/2006/relationships/hyperlink" Target="http://ilpubs.stanford.edu:8090/422/1/1999-66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Senior 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-65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		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49213"/>
            <a:ext cx="9144000" cy="277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>
                <a:latin typeface="Courier"/>
                <a:cs typeface="Courier"/>
              </a:rPr>
              <a:t>inst.eecs.berkeley.edu/~cs61c</a:t>
            </a:r>
            <a:r>
              <a:rPr lang="en-US" sz="3200" b="1">
                <a:latin typeface="Courier"/>
                <a:cs typeface="Courier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600" b="1">
                <a:solidFill>
                  <a:srgbClr val="0000FF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> Lecture 18 – MapReduce</a:t>
            </a:r>
            <a: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b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Helvetica"/>
                <a:cs typeface="Helvetica"/>
              </a:rPr>
              <a:t>2014-10-13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152400" y="4134471"/>
            <a:ext cx="5715000" cy="1981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</a:rPr>
              <a:t>Top 10 Tech Trends</a:t>
            </a:r>
            <a:r>
              <a:rPr lang="en-US" sz="3200" b="1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chemeClr val="tx2"/>
                </a:solidFill>
                <a:latin typeface="Symbol" pitchFamily="-65" charset="2"/>
              </a:rPr>
              <a:t></a:t>
            </a:r>
            <a:r>
              <a:rPr lang="en-US" sz="2400" b="1">
                <a:solidFill>
                  <a:schemeClr val="tx2"/>
                </a:solidFill>
              </a:rPr>
              <a:t/>
            </a:r>
            <a:br>
              <a:rPr lang="en-US" sz="24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(1) Computing everywhere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(2) Internet of Things (3) 3D printing (4) Analytics everywhere (5) Context rich systems (6) smart machines (7) cloud computing (8) software applications (9) web-scale IT (10) Security.  Agree?</a:t>
            </a:r>
          </a:p>
        </p:txBody>
      </p:sp>
      <p:pic>
        <p:nvPicPr>
          <p:cNvPr id="10" name="Picture 9" descr="Screen Shot 2013-01-26 at 12.48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62" y="4191000"/>
            <a:ext cx="2673476" cy="1780880"/>
          </a:xfrm>
          <a:prstGeom prst="rect">
            <a:avLst/>
          </a:prstGeom>
        </p:spPr>
      </p:pic>
      <p:sp>
        <p:nvSpPr>
          <p:cNvPr id="15369" name="Rectangle 26"/>
          <p:cNvSpPr>
            <a:spLocks noChangeArrowheads="1"/>
          </p:cNvSpPr>
          <p:nvPr/>
        </p:nvSpPr>
        <p:spPr bwMode="auto">
          <a:xfrm>
            <a:off x="0" y="6038520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800080"/>
                </a:solidFill>
                <a:latin typeface="Courier"/>
                <a:cs typeface="Courier"/>
              </a:rPr>
              <a:t>www.computerworld.com/article/2692619/gartner-lays-out-its-top-10-tech-trends-for-2015.html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 … The Midterm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Average around 10/20</a:t>
            </a:r>
          </a:p>
          <a:p>
            <a:pPr lvl="1"/>
            <a:r>
              <a:rPr lang="en-US"/>
              <a:t>Despite lots of partial credit</a:t>
            </a:r>
          </a:p>
          <a:p>
            <a:pPr lvl="1"/>
            <a:r>
              <a:rPr lang="en-US"/>
              <a:t>Regrades being processed</a:t>
            </a:r>
          </a:p>
          <a:p>
            <a:pPr lvl="1"/>
            <a:r>
              <a:rPr lang="en-US"/>
              <a:t>Have perspective – it’s only 20 / 300 points.</a:t>
            </a:r>
          </a:p>
          <a:p>
            <a:pPr lvl="1"/>
            <a:r>
              <a:rPr lang="en-US"/>
              <a:t>Don’t panic. Do lots of practice problems in a team. Do NOT study alone.</a:t>
            </a:r>
          </a:p>
          <a:p>
            <a:r>
              <a:rPr lang="en-US"/>
              <a:t>Part 2 will be easier to compensate</a:t>
            </a:r>
          </a:p>
          <a:p>
            <a:r>
              <a:rPr lang="en-US"/>
              <a:t>You can clobber Part 1 with Part 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69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What is MapReduce?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Simple data-parallel programming model designed for scalability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fault-tolerance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30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Pioneered by Google</a:t>
            </a:r>
          </a:p>
          <a:p>
            <a:pPr lvl="1"/>
            <a:r>
              <a:rPr lang="en-US" sz="2200" dirty="0">
                <a:ea typeface="ＭＳ Ｐゴシック" charset="0"/>
              </a:rPr>
              <a:t>Processes </a:t>
            </a:r>
            <a:r>
              <a:rPr lang="en-US" sz="2200" dirty="0" smtClean="0">
                <a:ea typeface="ＭＳ Ｐゴシック" charset="0"/>
              </a:rPr>
              <a:t>&gt; 25 </a:t>
            </a:r>
            <a:r>
              <a:rPr lang="en-US" sz="2200" dirty="0">
                <a:ea typeface="ＭＳ Ｐゴシック" charset="0"/>
              </a:rPr>
              <a:t>petabytes of data per </a:t>
            </a:r>
            <a:r>
              <a:rPr lang="en-US" sz="2200" dirty="0" smtClean="0">
                <a:ea typeface="ＭＳ Ｐゴシック" charset="0"/>
              </a:rPr>
              <a:t>day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30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Popularized by open-source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ea typeface="ＭＳ Ｐゴシック" charset="0"/>
                <a:cs typeface="ＭＳ Ｐゴシック" charset="0"/>
              </a:rPr>
              <a:t> project</a:t>
            </a:r>
          </a:p>
          <a:p>
            <a:pPr lvl="1"/>
            <a:r>
              <a:rPr lang="en-US" sz="2200" dirty="0">
                <a:ea typeface="ＭＳ Ｐゴシック" charset="0"/>
              </a:rPr>
              <a:t>Used at Yahoo!, Facebook, Amazon, …</a:t>
            </a:r>
          </a:p>
        </p:txBody>
      </p:sp>
      <p:pic>
        <p:nvPicPr>
          <p:cNvPr id="19460" name="Picture 4" descr="hadoop+elephant_rg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69467" y="5240791"/>
            <a:ext cx="33528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21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What is MapReduce used for?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At Google:</a:t>
            </a:r>
          </a:p>
          <a:p>
            <a:pPr lvl="1"/>
            <a:r>
              <a:rPr lang="en-US" dirty="0">
                <a:ea typeface="ＭＳ Ｐゴシック" charset="0"/>
              </a:rPr>
              <a:t>Index construction for Google Search</a:t>
            </a:r>
          </a:p>
          <a:p>
            <a:pPr lvl="1"/>
            <a:r>
              <a:rPr lang="en-US" dirty="0">
                <a:ea typeface="ＭＳ Ｐゴシック" charset="0"/>
              </a:rPr>
              <a:t>Article clustering for Google News</a:t>
            </a:r>
          </a:p>
          <a:p>
            <a:pPr lvl="1"/>
            <a:r>
              <a:rPr lang="en-US" dirty="0">
                <a:ea typeface="ＭＳ Ｐゴシック" charset="0"/>
              </a:rPr>
              <a:t>Statistical machine </a:t>
            </a:r>
            <a:r>
              <a:rPr lang="en-US" dirty="0" smtClean="0">
                <a:ea typeface="ＭＳ Ｐゴシック" charset="0"/>
              </a:rPr>
              <a:t>translation</a:t>
            </a:r>
          </a:p>
          <a:p>
            <a:pPr lvl="1"/>
            <a:r>
              <a:rPr lang="en-US" dirty="0" smtClean="0">
                <a:ea typeface="ＭＳ Ｐゴシック" charset="0"/>
              </a:rPr>
              <a:t>For computing multi-layer street maps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Yahoo!:</a:t>
            </a:r>
          </a:p>
          <a:p>
            <a:pPr lvl="1"/>
            <a:r>
              <a:rPr lang="en-US" dirty="0" smtClean="0">
                <a:ea typeface="ＭＳ Ｐゴシック" charset="0"/>
              </a:rPr>
              <a:t>“Web map” </a:t>
            </a:r>
            <a:r>
              <a:rPr lang="en-US" dirty="0">
                <a:ea typeface="ＭＳ Ｐゴシック" charset="0"/>
              </a:rPr>
              <a:t>powering Yahoo! Search</a:t>
            </a:r>
          </a:p>
          <a:p>
            <a:pPr lvl="1"/>
            <a:r>
              <a:rPr lang="en-US" dirty="0">
                <a:ea typeface="ＭＳ Ｐゴシック" charset="0"/>
              </a:rPr>
              <a:t>Spam detection for Yahoo! Mail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Facebook:</a:t>
            </a:r>
          </a:p>
          <a:p>
            <a:pPr lvl="1"/>
            <a:r>
              <a:rPr lang="en-US" dirty="0">
                <a:ea typeface="ＭＳ Ｐゴシック" charset="0"/>
              </a:rPr>
              <a:t>Data mining</a:t>
            </a:r>
          </a:p>
          <a:p>
            <a:pPr lvl="1"/>
            <a:r>
              <a:rPr lang="en-US" dirty="0">
                <a:ea typeface="ＭＳ Ｐゴシック" charset="0"/>
              </a:rPr>
              <a:t>Ad optimization</a:t>
            </a:r>
          </a:p>
          <a:p>
            <a:pPr lvl="1"/>
            <a:r>
              <a:rPr lang="en-US" dirty="0">
                <a:ea typeface="ＭＳ Ｐゴシック" charset="0"/>
              </a:rPr>
              <a:t>Spam detection</a:t>
            </a:r>
          </a:p>
          <a:p>
            <a:pPr lvl="1">
              <a:buFontTx/>
              <a:buNone/>
            </a:pPr>
            <a:endParaRPr lang="en-US" dirty="0">
              <a:latin typeface="Comic Sans MS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94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Example: Facebook Lexicon</a:t>
            </a:r>
          </a:p>
        </p:txBody>
      </p:sp>
      <p:pic>
        <p:nvPicPr>
          <p:cNvPr id="21507" name="Picture 3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9396" b="5252"/>
          <a:stretch>
            <a:fillRect/>
          </a:stretch>
        </p:blipFill>
        <p:spPr bwMode="auto">
          <a:xfrm>
            <a:off x="640080" y="1280160"/>
            <a:ext cx="7863840" cy="48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20240" y="6035040"/>
            <a:ext cx="5306363" cy="430887"/>
            <a:chOff x="1859498" y="5969529"/>
            <a:chExt cx="5306363" cy="430887"/>
          </a:xfrm>
        </p:grpSpPr>
        <p:sp>
          <p:nvSpPr>
            <p:cNvPr id="21508" name="TextBox 4"/>
            <p:cNvSpPr txBox="1">
              <a:spLocks noChangeArrowheads="1"/>
            </p:cNvSpPr>
            <p:nvPr/>
          </p:nvSpPr>
          <p:spPr bwMode="auto">
            <a:xfrm>
              <a:off x="1859498" y="5969529"/>
              <a:ext cx="3423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001F4F"/>
                  </a:solidFill>
                  <a:latin typeface="+mj-lt"/>
                </a:rPr>
                <a:t>www.facebook.com/lexicon</a:t>
              </a:r>
              <a:endParaRPr lang="en-US" sz="2200" dirty="0">
                <a:solidFill>
                  <a:srgbClr val="001F4F"/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62851" y="6000306"/>
              <a:ext cx="210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(no longer available)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657668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MapReduce Design Goals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/>
          </a:bodyPr>
          <a:lstStyle/>
          <a:p>
            <a:pPr marL="514350" indent="-514350">
              <a:buFont typeface="Comic Sans MS" charset="0"/>
              <a:buAutoNum type="arabicPeriod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Scalability to large data volumes:</a:t>
            </a:r>
          </a:p>
          <a:p>
            <a:pPr lvl="1"/>
            <a:r>
              <a:rPr lang="en-US" sz="2200" dirty="0" smtClean="0">
                <a:latin typeface="+mj-lt"/>
                <a:ea typeface="ＭＳ Ｐゴシック" charset="0"/>
              </a:rPr>
              <a:t>1000’s </a:t>
            </a:r>
            <a:r>
              <a:rPr lang="en-US" sz="2200" dirty="0">
                <a:latin typeface="+mj-lt"/>
                <a:ea typeface="ＭＳ Ｐゴシック" charset="0"/>
              </a:rPr>
              <a:t>of machines, </a:t>
            </a:r>
            <a:r>
              <a:rPr lang="en-US" sz="2200" dirty="0" smtClean="0">
                <a:latin typeface="+mj-lt"/>
                <a:ea typeface="ＭＳ Ｐゴシック" charset="0"/>
              </a:rPr>
              <a:t>10,000’s </a:t>
            </a:r>
            <a:r>
              <a:rPr lang="en-US" sz="2200" dirty="0">
                <a:latin typeface="+mj-lt"/>
                <a:ea typeface="ＭＳ Ｐゴシック" charset="0"/>
              </a:rPr>
              <a:t>of </a:t>
            </a:r>
            <a:r>
              <a:rPr lang="en-US" sz="2200" dirty="0" smtClean="0">
                <a:latin typeface="+mj-lt"/>
                <a:ea typeface="ＭＳ Ｐゴシック" charset="0"/>
              </a:rPr>
              <a:t>disks</a:t>
            </a: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514350" indent="-514350">
              <a:spcBef>
                <a:spcPts val="3000"/>
              </a:spcBef>
              <a:buFont typeface="Comic Sans MS" charset="0"/>
              <a:buAutoNum type="arabicPeriod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Cost-efficiency: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Commodity machines (cheap, but unreliable)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Commodity network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Automatic fault-tolerance via re-execution (fewer administrators)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Easy, fun to use (fewer programmers</a:t>
            </a:r>
            <a:r>
              <a:rPr lang="en-US" sz="2200" dirty="0" smtClean="0">
                <a:latin typeface="+mj-lt"/>
                <a:ea typeface="ＭＳ Ｐゴシック" charset="0"/>
              </a:rPr>
              <a:t>)</a:t>
            </a:r>
            <a:endParaRPr lang="en-US" sz="20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US" sz="2000" dirty="0" smtClean="0"/>
              <a:t>Jeffrey </a:t>
            </a:r>
            <a:r>
              <a:rPr lang="en-US" sz="2000" dirty="0"/>
              <a:t>Dean and Sanjay </a:t>
            </a:r>
            <a:r>
              <a:rPr lang="en-US" sz="2000" dirty="0" err="1"/>
              <a:t>Ghemawat</a:t>
            </a:r>
            <a:r>
              <a:rPr lang="en-US" sz="2000" dirty="0"/>
              <a:t>, “MapReduce: Simplified Data Processing on Large Clusters</a:t>
            </a:r>
            <a:r>
              <a:rPr lang="en-US" sz="2000" dirty="0" smtClean="0"/>
              <a:t>,” </a:t>
            </a:r>
            <a:r>
              <a:rPr lang="en-US" sz="2000" i="1" dirty="0" smtClean="0"/>
              <a:t>6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USENIX Symposium on Operating Systems Design and Implementation, 2004</a:t>
            </a:r>
            <a:r>
              <a:rPr lang="en-US" sz="2000" dirty="0" smtClean="0"/>
              <a:t>. (optional reading, linked on course homepage – a digestible CS paper at the 61C level)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3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Typical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Cluster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8200" y="1422400"/>
            <a:ext cx="7239000" cy="2692400"/>
            <a:chOff x="1001010" y="1447800"/>
            <a:chExt cx="7239000" cy="2692003"/>
          </a:xfrm>
        </p:grpSpPr>
        <p:pic>
          <p:nvPicPr>
            <p:cNvPr id="26630" name="Picture 3" descr="Picture 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10" y="1447800"/>
              <a:ext cx="7239000" cy="26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3572985" y="1496091"/>
              <a:ext cx="1841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Aggregation switch</a:t>
              </a:r>
            </a:p>
          </p:txBody>
        </p:sp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2266070" y="2071135"/>
              <a:ext cx="12138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Rack switch</a:t>
              </a:r>
            </a:p>
          </p:txBody>
        </p:sp>
      </p:grp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680"/>
          </a:xfrm>
        </p:spPr>
        <p:txBody>
          <a:bodyPr>
            <a:noAutofit/>
          </a:bodyPr>
          <a:lstStyle/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40 nodes/rack, 1000-4000 nodes in cluster</a:t>
            </a:r>
          </a:p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Gbps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bandwidth within rack, 8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Gbps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out of rack</a:t>
            </a:r>
          </a:p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Node specs (Yahoo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terasort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):</a:t>
            </a:r>
            <a:br>
              <a:rPr lang="en-US" sz="2800" dirty="0"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8 x 2GHz cores, 8 GB RAM, 4 disks (= 4 TB?)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362200" y="6642100"/>
            <a:ext cx="678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solidFill>
                  <a:srgbClr val="BFBFBF"/>
                </a:solidFill>
                <a:latin typeface="Arial" charset="0"/>
                <a:cs typeface="Arial" charset="0"/>
              </a:rPr>
              <a:t>Image from http://wiki.apache.org/hadoop-data/attachments/HadoopPresentations/attachments/YahooHadoopIntro-apachecon-us-2008.pdf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24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70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364495" y="1600200"/>
            <a:ext cx="477950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&gt;</a:t>
            </a:r>
            <a:r>
              <a:rPr lang="en-US" sz="1800" b="1" dirty="0" smtClean="0">
                <a:latin typeface="Courier New"/>
                <a:cs typeface="Courier New"/>
              </a:rPr>
              <a:t> (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 </a:t>
            </a:r>
            <a:r>
              <a:rPr lang="en-US" sz="1800" b="1" dirty="0" smtClean="0">
                <a:latin typeface="Courier New"/>
                <a:cs typeface="Courier New"/>
              </a:rPr>
              <a:t>+ </a:t>
            </a:r>
          </a:p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  (</a:t>
            </a:r>
            <a:r>
              <a:rPr lang="en-US" sz="1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map </a:t>
            </a:r>
            <a:r>
              <a:rPr lang="en-US" sz="1800" b="1" dirty="0" smtClean="0">
                <a:latin typeface="Courier New"/>
                <a:cs typeface="Courier New"/>
              </a:rPr>
              <a:t>square '(1 20 3 10))</a:t>
            </a:r>
          </a:p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510</a:t>
            </a:r>
          </a:p>
          <a:p>
            <a:pPr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</a:t>
            </a:r>
            <a:r>
              <a:rPr lang="en-US" sz="1800" b="1" dirty="0" smtClean="0">
                <a:latin typeface="Courier New"/>
                <a:cs typeface="Courier New"/>
              </a:rPr>
              <a:t> from functools import reduce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</a:t>
            </a:r>
            <a:r>
              <a:rPr lang="en-US" sz="1800" b="1" dirty="0" smtClean="0">
                <a:latin typeface="Courier New"/>
                <a:cs typeface="Courier New"/>
              </a:rPr>
              <a:t> def plus(x,y): return x+y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</a:t>
            </a:r>
            <a:r>
              <a:rPr lang="en-US" sz="1800" b="1" dirty="0" smtClean="0">
                <a:latin typeface="Courier New"/>
                <a:cs typeface="Courier New"/>
              </a:rPr>
              <a:t> def square(x): return x*x </a:t>
            </a:r>
          </a:p>
          <a:p>
            <a:pPr>
              <a:buNone/>
            </a:pPr>
            <a:r>
              <a:rPr lang="en-US" sz="1800" dirty="0" smtClean="0">
                <a:latin typeface="Courier New"/>
                <a:cs typeface="Courier New"/>
              </a:rPr>
              <a:t>&gt;&gt;&gt;</a:t>
            </a:r>
            <a:r>
              <a:rPr lang="en-US" sz="1800" b="1" dirty="0" smtClean="0">
                <a:latin typeface="Courier New"/>
                <a:cs typeface="Courier New"/>
              </a:rPr>
              <a:t> reduce(plus,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map(square, (1,20,3,10)))</a:t>
            </a:r>
          </a:p>
          <a:p>
            <a:pPr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510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 </a:t>
            </a:r>
          </a:p>
        </p:txBody>
      </p:sp>
      <p:sp>
        <p:nvSpPr>
          <p:cNvPr id="36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369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 in CS10 &amp; CS61A{,S}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42274" y="0"/>
            <a:ext cx="35017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en.wikipedia.org/wiki/MapReduce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092200"/>
            <a:ext cx="23876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447800"/>
            <a:ext cx="4089400" cy="1308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 l="1408" t="11569" r="1836" b="9199"/>
          <a:stretch>
            <a:fillRect/>
          </a:stretch>
        </p:blipFill>
        <p:spPr>
          <a:xfrm>
            <a:off x="122690" y="2895600"/>
            <a:ext cx="4067345" cy="1056551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45381" y="39624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816100" y="3962400"/>
            <a:ext cx="4321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20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574508" y="3962400"/>
            <a:ext cx="3083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187700" y="3962400"/>
            <a:ext cx="38964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10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0541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17399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24257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31115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23485" y="48006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1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770659" y="4800600"/>
            <a:ext cx="5558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400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574508" y="4800600"/>
            <a:ext cx="3083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9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3169629" y="48006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100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2566387" y="5181600"/>
            <a:ext cx="1066800" cy="304800"/>
          </a:xfrm>
          <a:prstGeom prst="downArrow">
            <a:avLst>
              <a:gd name="adj1" fmla="val 6744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1206500" y="5181600"/>
            <a:ext cx="1066800" cy="304800"/>
          </a:xfrm>
          <a:prstGeom prst="downArrow">
            <a:avLst>
              <a:gd name="adj1" fmla="val 6744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505166" y="54864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401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855530" y="54864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109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1358900" y="5867400"/>
            <a:ext cx="2133600" cy="304800"/>
          </a:xfrm>
          <a:prstGeom prst="downArrow">
            <a:avLst>
              <a:gd name="adj1" fmla="val 6744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190966" y="61722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510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171016" y="6172200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  <a:latin typeface="18 VAG Rounded Thin   55390"/>
              </a:rPr>
              <a:t>Output: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77428" y="3962400"/>
            <a:ext cx="7617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18 VAG Rounded Thin   55390"/>
              </a:rPr>
              <a:t>Input: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139700" y="4572000"/>
            <a:ext cx="753206" cy="147732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18 VAG Rounded Thin   55390"/>
              </a:rPr>
              <a:t>Note:</a:t>
            </a:r>
            <a:br>
              <a:rPr lang="en-US" sz="1800">
                <a:solidFill>
                  <a:srgbClr val="0000FF"/>
                </a:solidFill>
                <a:latin typeface="18 VAG Rounded Thin   55390"/>
              </a:rPr>
            </a:br>
            <a:r>
              <a:rPr lang="en-US" sz="1800">
                <a:solidFill>
                  <a:srgbClr val="0000FF"/>
                </a:solidFill>
                <a:latin typeface="18 VAG Rounded Thin   55390"/>
              </a:rPr>
              <a:t>only</a:t>
            </a:r>
            <a:br>
              <a:rPr lang="en-US" sz="1800">
                <a:solidFill>
                  <a:srgbClr val="0000FF"/>
                </a:solidFill>
                <a:latin typeface="18 VAG Rounded Thin   55390"/>
              </a:rPr>
            </a:br>
            <a:r>
              <a:rPr lang="en-US" sz="1800">
                <a:solidFill>
                  <a:srgbClr val="0000FF"/>
                </a:solidFill>
                <a:latin typeface="18 VAG Rounded Thin   55390"/>
              </a:rPr>
              <a:t>two</a:t>
            </a:r>
            <a:br>
              <a:rPr lang="en-US" sz="1800">
                <a:solidFill>
                  <a:srgbClr val="0000FF"/>
                </a:solidFill>
                <a:latin typeface="18 VAG Rounded Thin   55390"/>
              </a:rPr>
            </a:br>
            <a:r>
              <a:rPr lang="en-US" sz="1800">
                <a:solidFill>
                  <a:srgbClr val="0000FF"/>
                </a:solidFill>
                <a:latin typeface="18 VAG Rounded Thin   55390"/>
              </a:rPr>
              <a:t>data</a:t>
            </a:r>
            <a:br>
              <a:rPr lang="en-US" sz="1800">
                <a:solidFill>
                  <a:srgbClr val="0000FF"/>
                </a:solidFill>
                <a:latin typeface="18 VAG Rounded Thin   55390"/>
              </a:rPr>
            </a:br>
            <a:r>
              <a:rPr lang="en-US" sz="1800">
                <a:solidFill>
                  <a:srgbClr val="0000FF"/>
                </a:solidFill>
                <a:latin typeface="18 VAG Rounded Thin   55390"/>
              </a:rPr>
              <a:t>types!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6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054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 typeface="Times" pitchFamily="1" charset="0"/>
              <a:buNone/>
            </a:pPr>
            <a:r>
              <a:rPr lang="en-US" sz="2800" dirty="0" smtClean="0"/>
              <a:t>Input &amp; Output: each a set of key/value pairs</a:t>
            </a:r>
          </a:p>
          <a:p>
            <a:pPr>
              <a:buFont typeface="Times" pitchFamily="1" charset="0"/>
              <a:buNone/>
            </a:pPr>
            <a:r>
              <a:rPr lang="en-US" sz="2800" dirty="0" smtClean="0"/>
              <a:t>Programmer specifies two functions:</a:t>
            </a: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" pitchFamily="1" charset="0"/>
              </a:rPr>
              <a:t>map </a:t>
            </a:r>
            <a:r>
              <a:rPr lang="en-US" sz="2400" b="1" dirty="0" smtClean="0">
                <a:latin typeface="Courier" pitchFamily="1" charset="0"/>
              </a:rPr>
              <a:t>(</a:t>
            </a:r>
            <a:r>
              <a:rPr lang="en-US" sz="2400" b="1" dirty="0" err="1" smtClean="0">
                <a:latin typeface="Courier" pitchFamily="1" charset="0"/>
              </a:rPr>
              <a:t>in_key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in_value</a:t>
            </a:r>
            <a:r>
              <a:rPr lang="en-US" sz="2400" b="1" dirty="0" smtClean="0">
                <a:latin typeface="Courier" pitchFamily="1" charset="0"/>
              </a:rPr>
              <a:t>) </a:t>
            </a:r>
            <a:r>
              <a:rPr lang="en-US" sz="2400" b="1" dirty="0" err="1" smtClean="0">
                <a:latin typeface="Courier" pitchFamily="1" charset="0"/>
                <a:sym typeface="Monotype Sorts" pitchFamily="1" charset="2"/>
              </a:rPr>
              <a:t></a:t>
            </a:r>
            <a:r>
              <a:rPr lang="en-US" sz="2400" b="1" dirty="0" smtClean="0">
                <a:latin typeface="Courier" pitchFamily="1" charset="0"/>
              </a:rPr>
              <a:t> </a:t>
            </a:r>
            <a:br>
              <a:rPr lang="en-US" sz="2400" b="1" dirty="0" smtClean="0">
                <a:latin typeface="Courier" pitchFamily="1" charset="0"/>
              </a:rPr>
            </a:br>
            <a:r>
              <a:rPr lang="en-US" sz="2400" b="1" dirty="0" smtClean="0">
                <a:latin typeface="Courier" pitchFamily="1" charset="0"/>
              </a:rPr>
              <a:t>    </a:t>
            </a:r>
            <a:r>
              <a:rPr lang="en-US" sz="2400" b="1" dirty="0" err="1" smtClean="0">
                <a:latin typeface="Courier" pitchFamily="1" charset="0"/>
              </a:rPr>
              <a:t>list(interm_key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interm_value</a:t>
            </a:r>
            <a:r>
              <a:rPr lang="en-US" sz="2400" b="1" dirty="0" smtClean="0">
                <a:latin typeface="Courier" pitchFamily="1" charset="0"/>
              </a:rPr>
              <a:t>)</a:t>
            </a:r>
            <a:endParaRPr lang="en-US" sz="2800" b="1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Processes input key/value pair</a:t>
            </a:r>
          </a:p>
          <a:p>
            <a:pPr lvl="1"/>
            <a:r>
              <a:rPr lang="en-US" sz="2400" dirty="0" smtClean="0">
                <a:ea typeface="ヒラギノ角ゴ Pro W3" pitchFamily="1" charset="-128"/>
                <a:cs typeface="ヒラギノ角ゴ Pro W3" pitchFamily="1" charset="-128"/>
              </a:rPr>
              <a:t>Slices data into “shards” or “splits”; distributed to workers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Produces set of intermediate pairs</a:t>
            </a:r>
            <a:endParaRPr lang="en-US" sz="2400" b="1" dirty="0" smtClean="0">
              <a:solidFill>
                <a:schemeClr val="accent1"/>
              </a:solidFill>
              <a:latin typeface="Courier" pitchFamily="1" charset="0"/>
            </a:endParaRPr>
          </a:p>
          <a:p>
            <a:pPr>
              <a:buFont typeface="Times" pitchFamily="1" charset="0"/>
              <a:buNone/>
            </a:pPr>
            <a:endParaRPr lang="en-US" sz="2400" b="1" dirty="0" smtClean="0">
              <a:solidFill>
                <a:schemeClr val="accent1"/>
              </a:solidFill>
              <a:latin typeface="Courier" pitchFamily="1" charset="0"/>
            </a:endParaRP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" pitchFamily="1" charset="0"/>
              </a:rPr>
              <a:t>reduce </a:t>
            </a:r>
            <a:r>
              <a:rPr lang="en-US" sz="2400" b="1" dirty="0" smtClean="0">
                <a:latin typeface="Courier" pitchFamily="1" charset="0"/>
              </a:rPr>
              <a:t>(</a:t>
            </a:r>
            <a:r>
              <a:rPr lang="en-US" sz="2400" b="1" dirty="0" err="1" smtClean="0">
                <a:latin typeface="Courier" pitchFamily="1" charset="0"/>
              </a:rPr>
              <a:t>interm_key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list(interm_value</a:t>
            </a:r>
            <a:r>
              <a:rPr lang="en-US" sz="2400" b="1" dirty="0" smtClean="0">
                <a:latin typeface="Courier" pitchFamily="1" charset="0"/>
              </a:rPr>
              <a:t>)) </a:t>
            </a:r>
            <a:r>
              <a:rPr lang="en-US" sz="2400" b="1" dirty="0" err="1" smtClean="0">
                <a:latin typeface="Courier" pitchFamily="1" charset="0"/>
                <a:sym typeface="Monotype Sorts" pitchFamily="1" charset="2"/>
              </a:rPr>
              <a:t></a:t>
            </a:r>
            <a:r>
              <a:rPr lang="en-US" sz="2400" b="1" dirty="0" smtClean="0">
                <a:latin typeface="Courier" pitchFamily="1" charset="0"/>
              </a:rPr>
              <a:t> </a:t>
            </a:r>
            <a:br>
              <a:rPr lang="en-US" sz="2400" b="1" dirty="0" smtClean="0">
                <a:latin typeface="Courier" pitchFamily="1" charset="0"/>
              </a:rPr>
            </a:br>
            <a:r>
              <a:rPr lang="en-US" sz="2400" b="1" dirty="0" smtClean="0">
                <a:latin typeface="Courier" pitchFamily="1" charset="0"/>
              </a:rPr>
              <a:t>       </a:t>
            </a:r>
            <a:r>
              <a:rPr lang="en-US" sz="2400" b="1" dirty="0" err="1" smtClean="0">
                <a:latin typeface="Courier" pitchFamily="1" charset="0"/>
              </a:rPr>
              <a:t>list(out_value</a:t>
            </a:r>
            <a:r>
              <a:rPr lang="en-US" sz="2400" b="1" dirty="0" smtClean="0">
                <a:latin typeface="Courier" pitchFamily="1" charset="0"/>
              </a:rPr>
              <a:t>)</a:t>
            </a:r>
            <a:endParaRPr lang="en-US" sz="2800" b="1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Combines all intermediate values for a particular key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Produces a set of merged output values (</a:t>
            </a:r>
            <a:r>
              <a:rPr lang="en-US" sz="2400" dirty="0" err="1" smtClean="0"/>
              <a:t>usu</a:t>
            </a:r>
            <a:r>
              <a:rPr lang="en-US" sz="2400" dirty="0" smtClean="0"/>
              <a:t> just one)</a:t>
            </a:r>
            <a:endParaRPr lang="en-US" sz="2400" dirty="0"/>
          </a:p>
        </p:txBody>
      </p:sp>
      <p:sp>
        <p:nvSpPr>
          <p:cNvPr id="3624965" name="Rectangle 1029"/>
          <p:cNvSpPr>
            <a:spLocks noChangeArrowheads="1"/>
          </p:cNvSpPr>
          <p:nvPr/>
        </p:nvSpPr>
        <p:spPr bwMode="auto">
          <a:xfrm>
            <a:off x="1143000" y="6096000"/>
            <a:ext cx="73183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rgbClr val="7F7F7F"/>
                </a:solidFill>
                <a:latin typeface="Courier New" pitchFamily="1" charset="0"/>
              </a:rPr>
              <a:t>code.google.com/edu/parallel/mapreduce-tutorial.html</a:t>
            </a:r>
            <a:endParaRPr lang="en-US" sz="1800" b="1" dirty="0">
              <a:solidFill>
                <a:srgbClr val="7F7F7F"/>
              </a:solidFill>
              <a:latin typeface="Courier New" pitchFamily="1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9455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Programming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24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5506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cs typeface="Calibri"/>
              </a:rPr>
              <a:t>Mapper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” nodes are responsible for the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map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function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1600" b="1" dirty="0" smtClean="0">
                <a:solidFill>
                  <a:srgbClr val="1A19E6"/>
                </a:solidFill>
                <a:latin typeface="Courier" pitchFamily="1" charset="0"/>
              </a:rPr>
              <a:t>	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urier" pitchFamily="1" charset="0"/>
              </a:rPr>
              <a:t>// “I do I learn”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Courier" pitchFamily="1" charset="0"/>
                <a:sym typeface="Wingdings"/>
              </a:rPr>
              <a:t>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urier" pitchFamily="1" charset="0"/>
                <a:sym typeface="Wingdings"/>
              </a:rPr>
              <a:t> (“I”,1), (“do”,1), (“I”,1), (“learn”,1)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err="1" smtClean="0">
                <a:solidFill>
                  <a:schemeClr val="accent2"/>
                </a:solidFill>
                <a:latin typeface="Courier" pitchFamily="1" charset="0"/>
              </a:rPr>
              <a:t>map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input_key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String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):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rgbClr val="7F7F7F"/>
                </a:solidFill>
                <a:latin typeface="Courier" pitchFamily="1" charset="0"/>
              </a:rPr>
              <a:t>input_key</a:t>
            </a: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  : document name (or line of text)    </a:t>
            </a:r>
            <a:b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rgbClr val="7F7F7F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: document contents    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for each word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EmitIntermediate(w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 "1");</a:t>
            </a:r>
            <a:endParaRPr lang="en-US" sz="2000" b="1" dirty="0" smtClean="0">
              <a:solidFill>
                <a:schemeClr val="tx1"/>
              </a:solidFill>
              <a:latin typeface="18 VAG Rounded Bold   07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Reducer” nodes are responsible for the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/>
                <a:cs typeface="Courier New"/>
              </a:rPr>
              <a:t>reduce</a:t>
            </a:r>
            <a:r>
              <a:rPr lang="en-US" sz="2400" b="1" dirty="0">
                <a:solidFill>
                  <a:srgbClr val="0000FF"/>
                </a:solidFill>
                <a:latin typeface="18 VAG Rounded Bold   0739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function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	</a:t>
            </a: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// (“I”,[1,1]) </a:t>
            </a:r>
            <a:r>
              <a:rPr lang="en-US" sz="2000" b="1" dirty="0" err="1" smtClean="0">
                <a:solidFill>
                  <a:srgbClr val="7F7F7F"/>
                </a:solidFill>
                <a:latin typeface="Courier" pitchFamily="1" charset="0"/>
                <a:sym typeface="Wingdings"/>
              </a:rPr>
              <a:t></a:t>
            </a: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  <a:sym typeface="Wingdings"/>
              </a:rPr>
              <a:t> (“I”,2) </a:t>
            </a:r>
            <a:br>
              <a:rPr lang="en-US" sz="2000" b="1" dirty="0" smtClean="0">
                <a:solidFill>
                  <a:srgbClr val="7F7F7F"/>
                </a:solidFill>
                <a:latin typeface="Courier" pitchFamily="1" charset="0"/>
                <a:sym typeface="Wingdings"/>
              </a:rPr>
            </a:br>
            <a:r>
              <a:rPr lang="en-US" sz="2000" b="1" dirty="0" err="1" smtClean="0">
                <a:solidFill>
                  <a:srgbClr val="0000FF"/>
                </a:solidFill>
                <a:latin typeface="Courier" pitchFamily="1" charset="0"/>
              </a:rPr>
              <a:t>reduce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output_key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 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Iterator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rgbClr val="7F7F7F"/>
                </a:solidFill>
                <a:latin typeface="Courier" pitchFamily="1" charset="0"/>
              </a:rPr>
              <a:t>output_key</a:t>
            </a: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   : a word</a:t>
            </a:r>
            <a:b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rgbClr val="7F7F7F"/>
                </a:solidFill>
                <a:latin typeface="Courier" pitchFamily="1" charset="0"/>
              </a:rPr>
              <a:t>output_values</a:t>
            </a:r>
            <a: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  <a:t>: a list of counts</a:t>
            </a:r>
            <a:br>
              <a:rPr lang="en-US" sz="2000" b="1" dirty="0" smtClean="0">
                <a:solidFill>
                  <a:srgbClr val="7F7F7F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result = 0;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for each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 result +=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ParseInt(v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);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Emit(AsString(result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));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SzPct val="100000"/>
              <a:buFont typeface="Times" pitchFamily="1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Data on a distributed file system (DFS)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9455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3615748" name="Picture 4" descr="index-auto-0007-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696AE"/>
              </a:clrFrom>
              <a:clrTo>
                <a:srgbClr val="8696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004557"/>
            <a:ext cx="8077200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15749" name="Text Box 5"/>
          <p:cNvSpPr txBox="1">
            <a:spLocks noChangeArrowheads="1"/>
          </p:cNvSpPr>
          <p:nvPr/>
        </p:nvSpPr>
        <p:spPr bwMode="auto">
          <a:xfrm>
            <a:off x="2532063" y="1203325"/>
            <a:ext cx="112082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ah ah </a:t>
            </a:r>
            <a:r>
              <a:rPr lang="en-US" sz="2400" dirty="0" err="1">
                <a:solidFill>
                  <a:schemeClr val="accent4"/>
                </a:solidFill>
              </a:rPr>
              <a:t>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615750" name="Text Box 6"/>
          <p:cNvSpPr txBox="1">
            <a:spLocks noChangeArrowheads="1"/>
          </p:cNvSpPr>
          <p:nvPr/>
        </p:nvSpPr>
        <p:spPr bwMode="auto">
          <a:xfrm>
            <a:off x="4419600" y="120332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ah</a:t>
            </a:r>
          </a:p>
        </p:txBody>
      </p:sp>
      <p:sp>
        <p:nvSpPr>
          <p:cNvPr id="3615751" name="Text Box 7"/>
          <p:cNvSpPr txBox="1">
            <a:spLocks noChangeArrowheads="1"/>
          </p:cNvSpPr>
          <p:nvPr/>
        </p:nvSpPr>
        <p:spPr bwMode="auto">
          <a:xfrm>
            <a:off x="5268913" y="120332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if</a:t>
            </a:r>
            <a:r>
              <a:rPr lang="en-US" sz="2400"/>
              <a:t> </a:t>
            </a:r>
            <a:r>
              <a:rPr lang="en-US" sz="2400">
                <a:solidFill>
                  <a:srgbClr val="800080"/>
                </a:solidFill>
              </a:rPr>
              <a:t>or</a:t>
            </a:r>
            <a:endParaRPr lang="en-US" sz="2400"/>
          </a:p>
        </p:txBody>
      </p:sp>
      <p:sp>
        <p:nvSpPr>
          <p:cNvPr id="3615752" name="Text Box 8"/>
          <p:cNvSpPr txBox="1">
            <a:spLocks noChangeArrowheads="1"/>
          </p:cNvSpPr>
          <p:nvPr/>
        </p:nvSpPr>
        <p:spPr bwMode="auto">
          <a:xfrm>
            <a:off x="6297613" y="1203325"/>
            <a:ext cx="7599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uh</a:t>
            </a:r>
          </a:p>
        </p:txBody>
      </p:sp>
      <p:sp>
        <p:nvSpPr>
          <p:cNvPr id="3615753" name="Text Box 9"/>
          <p:cNvSpPr txBox="1">
            <a:spLocks noChangeArrowheads="1"/>
          </p:cNvSpPr>
          <p:nvPr/>
        </p:nvSpPr>
        <p:spPr bwMode="auto">
          <a:xfrm>
            <a:off x="7307263" y="1203325"/>
            <a:ext cx="455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800080"/>
                </a:solidFill>
              </a:rPr>
              <a:t>or</a:t>
            </a:r>
          </a:p>
        </p:txBody>
      </p:sp>
      <p:sp>
        <p:nvSpPr>
          <p:cNvPr id="3615754" name="Text Box 10"/>
          <p:cNvSpPr txBox="1">
            <a:spLocks noChangeArrowheads="1"/>
          </p:cNvSpPr>
          <p:nvPr/>
        </p:nvSpPr>
        <p:spPr bwMode="auto">
          <a:xfrm>
            <a:off x="8080375" y="1203325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ah </a:t>
            </a:r>
            <a:r>
              <a:rPr lang="en-US" sz="2400">
                <a:solidFill>
                  <a:schemeClr val="accent2"/>
                </a:solidFill>
              </a:rPr>
              <a:t>if</a:t>
            </a:r>
          </a:p>
        </p:txBody>
      </p:sp>
      <p:sp>
        <p:nvSpPr>
          <p:cNvPr id="3615755" name="Text Box 11"/>
          <p:cNvSpPr txBox="1">
            <a:spLocks noChangeArrowheads="1"/>
          </p:cNvSpPr>
          <p:nvPr/>
        </p:nvSpPr>
        <p:spPr bwMode="auto">
          <a:xfrm>
            <a:off x="3486150" y="4098925"/>
            <a:ext cx="1314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ah:1,1,1,1</a:t>
            </a:r>
          </a:p>
        </p:txBody>
      </p:sp>
      <p:sp>
        <p:nvSpPr>
          <p:cNvPr id="3615756" name="Text Box 12"/>
          <p:cNvSpPr txBox="1">
            <a:spLocks noChangeArrowheads="1"/>
          </p:cNvSpPr>
          <p:nvPr/>
        </p:nvSpPr>
        <p:spPr bwMode="auto">
          <a:xfrm>
            <a:off x="4346575" y="3154363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</a:t>
            </a:r>
          </a:p>
        </p:txBody>
      </p:sp>
      <p:sp>
        <p:nvSpPr>
          <p:cNvPr id="3615757" name="Text Box 13"/>
          <p:cNvSpPr txBox="1">
            <a:spLocks noChangeArrowheads="1"/>
          </p:cNvSpPr>
          <p:nvPr/>
        </p:nvSpPr>
        <p:spPr bwMode="auto">
          <a:xfrm>
            <a:off x="5102225" y="3154363"/>
            <a:ext cx="1031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if:1</a:t>
            </a:r>
            <a:r>
              <a:rPr lang="en-US" sz="2000"/>
              <a:t> </a:t>
            </a:r>
            <a:r>
              <a:rPr lang="en-US" sz="2000">
                <a:solidFill>
                  <a:srgbClr val="800080"/>
                </a:solidFill>
              </a:rPr>
              <a:t>or:1</a:t>
            </a:r>
            <a:endParaRPr lang="en-US" sz="2000"/>
          </a:p>
        </p:txBody>
      </p:sp>
      <p:sp>
        <p:nvSpPr>
          <p:cNvPr id="3615758" name="Text Box 14"/>
          <p:cNvSpPr txBox="1">
            <a:spLocks noChangeArrowheads="1"/>
          </p:cNvSpPr>
          <p:nvPr/>
        </p:nvSpPr>
        <p:spPr bwMode="auto">
          <a:xfrm>
            <a:off x="6148388" y="3154363"/>
            <a:ext cx="10149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800080"/>
                </a:solidFill>
              </a:rPr>
              <a:t>or:1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3"/>
                </a:solidFill>
              </a:rPr>
              <a:t>uh:1</a:t>
            </a:r>
          </a:p>
        </p:txBody>
      </p:sp>
      <p:sp>
        <p:nvSpPr>
          <p:cNvPr id="3615759" name="Text Box 15"/>
          <p:cNvSpPr txBox="1">
            <a:spLocks noChangeArrowheads="1"/>
          </p:cNvSpPr>
          <p:nvPr/>
        </p:nvSpPr>
        <p:spPr bwMode="auto">
          <a:xfrm>
            <a:off x="7227888" y="3154363"/>
            <a:ext cx="622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or:1</a:t>
            </a:r>
          </a:p>
        </p:txBody>
      </p:sp>
      <p:sp>
        <p:nvSpPr>
          <p:cNvPr id="3615760" name="Text Box 16"/>
          <p:cNvSpPr txBox="1">
            <a:spLocks noChangeArrowheads="1"/>
          </p:cNvSpPr>
          <p:nvPr/>
        </p:nvSpPr>
        <p:spPr bwMode="auto">
          <a:xfrm>
            <a:off x="7920038" y="3154363"/>
            <a:ext cx="1087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 </a:t>
            </a:r>
            <a:r>
              <a:rPr lang="en-US" sz="2000">
                <a:solidFill>
                  <a:schemeClr val="accent2"/>
                </a:solidFill>
              </a:rPr>
              <a:t>if:1</a:t>
            </a:r>
          </a:p>
        </p:txBody>
      </p:sp>
      <p:sp>
        <p:nvSpPr>
          <p:cNvPr id="3615761" name="Text Box 17"/>
          <p:cNvSpPr txBox="1">
            <a:spLocks noChangeArrowheads="1"/>
          </p:cNvSpPr>
          <p:nvPr/>
        </p:nvSpPr>
        <p:spPr bwMode="auto">
          <a:xfrm>
            <a:off x="4711700" y="4098925"/>
            <a:ext cx="5470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er:1</a:t>
            </a:r>
          </a:p>
        </p:txBody>
      </p:sp>
      <p:sp>
        <p:nvSpPr>
          <p:cNvPr id="3615762" name="Text Box 18"/>
          <p:cNvSpPr txBox="1">
            <a:spLocks noChangeArrowheads="1"/>
          </p:cNvSpPr>
          <p:nvPr/>
        </p:nvSpPr>
        <p:spPr bwMode="auto">
          <a:xfrm>
            <a:off x="5284788" y="4098925"/>
            <a:ext cx="735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if:1,1</a:t>
            </a:r>
          </a:p>
        </p:txBody>
      </p:sp>
      <p:sp>
        <p:nvSpPr>
          <p:cNvPr id="3615763" name="Text Box 19"/>
          <p:cNvSpPr txBox="1">
            <a:spLocks noChangeArrowheads="1"/>
          </p:cNvSpPr>
          <p:nvPr/>
        </p:nvSpPr>
        <p:spPr bwMode="auto">
          <a:xfrm>
            <a:off x="5867400" y="4098925"/>
            <a:ext cx="1046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or:1,1,1</a:t>
            </a:r>
          </a:p>
        </p:txBody>
      </p:sp>
      <p:sp>
        <p:nvSpPr>
          <p:cNvPr id="3615764" name="Text Box 20"/>
          <p:cNvSpPr txBox="1">
            <a:spLocks noChangeArrowheads="1"/>
          </p:cNvSpPr>
          <p:nvPr/>
        </p:nvSpPr>
        <p:spPr bwMode="auto">
          <a:xfrm>
            <a:off x="6858000" y="4098925"/>
            <a:ext cx="59405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uh:1</a:t>
            </a:r>
          </a:p>
        </p:txBody>
      </p:sp>
      <p:sp>
        <p:nvSpPr>
          <p:cNvPr id="3615765" name="Text Box 21"/>
          <p:cNvSpPr txBox="1">
            <a:spLocks noChangeArrowheads="1"/>
          </p:cNvSpPr>
          <p:nvPr/>
        </p:nvSpPr>
        <p:spPr bwMode="auto">
          <a:xfrm>
            <a:off x="2359025" y="3168650"/>
            <a:ext cx="148284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ah:1 ah:1 </a:t>
            </a:r>
            <a:r>
              <a:rPr lang="en-US" sz="2000" dirty="0">
                <a:solidFill>
                  <a:schemeClr val="accent4"/>
                </a:solidFill>
              </a:rPr>
              <a:t>er:1</a:t>
            </a:r>
          </a:p>
        </p:txBody>
      </p:sp>
      <p:sp>
        <p:nvSpPr>
          <p:cNvPr id="3615766" name="Rectangle 22"/>
          <p:cNvSpPr>
            <a:spLocks noChangeArrowheads="1"/>
          </p:cNvSpPr>
          <p:nvPr/>
        </p:nvSpPr>
        <p:spPr bwMode="auto">
          <a:xfrm>
            <a:off x="4191000" y="60801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3615767" name="Text Box 23"/>
          <p:cNvSpPr txBox="1">
            <a:spLocks noChangeArrowheads="1"/>
          </p:cNvSpPr>
          <p:nvPr/>
        </p:nvSpPr>
        <p:spPr bwMode="auto">
          <a:xfrm>
            <a:off x="4841875" y="6080125"/>
            <a:ext cx="3016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615768" name="Text Box 24"/>
          <p:cNvSpPr txBox="1">
            <a:spLocks noChangeArrowheads="1"/>
          </p:cNvSpPr>
          <p:nvPr/>
        </p:nvSpPr>
        <p:spPr bwMode="auto">
          <a:xfrm>
            <a:off x="5410200" y="60801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615769" name="Text Box 25"/>
          <p:cNvSpPr txBox="1">
            <a:spLocks noChangeArrowheads="1"/>
          </p:cNvSpPr>
          <p:nvPr/>
        </p:nvSpPr>
        <p:spPr bwMode="auto">
          <a:xfrm>
            <a:off x="6135688" y="608012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3615770" name="Text Box 26"/>
          <p:cNvSpPr txBox="1">
            <a:spLocks noChangeArrowheads="1"/>
          </p:cNvSpPr>
          <p:nvPr/>
        </p:nvSpPr>
        <p:spPr bwMode="auto">
          <a:xfrm>
            <a:off x="6781800" y="6080125"/>
            <a:ext cx="3016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615771" name="Text Box 27"/>
          <p:cNvSpPr txBox="1">
            <a:spLocks noChangeArrowheads="1"/>
          </p:cNvSpPr>
          <p:nvPr/>
        </p:nvSpPr>
        <p:spPr bwMode="auto">
          <a:xfrm>
            <a:off x="2890838" y="869950"/>
            <a:ext cx="5603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2" name="Text Box 28"/>
          <p:cNvSpPr txBox="1">
            <a:spLocks noChangeArrowheads="1"/>
          </p:cNvSpPr>
          <p:nvPr/>
        </p:nvSpPr>
        <p:spPr bwMode="auto">
          <a:xfrm>
            <a:off x="38100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3" name="Text Box 29"/>
          <p:cNvSpPr txBox="1">
            <a:spLocks noChangeArrowheads="1"/>
          </p:cNvSpPr>
          <p:nvPr/>
        </p:nvSpPr>
        <p:spPr bwMode="auto">
          <a:xfrm>
            <a:off x="43434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4" name="Text Box 30"/>
          <p:cNvSpPr txBox="1">
            <a:spLocks noChangeArrowheads="1"/>
          </p:cNvSpPr>
          <p:nvPr/>
        </p:nvSpPr>
        <p:spPr bwMode="auto">
          <a:xfrm>
            <a:off x="5307013" y="869950"/>
            <a:ext cx="5603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4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5" name="Text Box 31"/>
          <p:cNvSpPr txBox="1">
            <a:spLocks noChangeArrowheads="1"/>
          </p:cNvSpPr>
          <p:nvPr/>
        </p:nvSpPr>
        <p:spPr bwMode="auto">
          <a:xfrm>
            <a:off x="64008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5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6" name="Text Box 32"/>
          <p:cNvSpPr txBox="1">
            <a:spLocks noChangeArrowheads="1"/>
          </p:cNvSpPr>
          <p:nvPr/>
        </p:nvSpPr>
        <p:spPr bwMode="auto">
          <a:xfrm>
            <a:off x="73152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6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7" name="Text Box 33"/>
          <p:cNvSpPr txBox="1">
            <a:spLocks noChangeArrowheads="1"/>
          </p:cNvSpPr>
          <p:nvPr/>
        </p:nvSpPr>
        <p:spPr bwMode="auto">
          <a:xfrm>
            <a:off x="82296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7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8" name="Rectangle 34"/>
          <p:cNvSpPr>
            <a:spLocks noChangeArrowheads="1"/>
          </p:cNvSpPr>
          <p:nvPr/>
        </p:nvSpPr>
        <p:spPr bwMode="auto">
          <a:xfrm>
            <a:off x="4037013" y="6461125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(ah)</a:t>
            </a:r>
          </a:p>
        </p:txBody>
      </p:sp>
      <p:sp>
        <p:nvSpPr>
          <p:cNvPr id="3615779" name="Text Box 35"/>
          <p:cNvSpPr txBox="1">
            <a:spLocks noChangeArrowheads="1"/>
          </p:cNvSpPr>
          <p:nvPr/>
        </p:nvSpPr>
        <p:spPr bwMode="auto">
          <a:xfrm>
            <a:off x="4716463" y="6461125"/>
            <a:ext cx="5116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(er)</a:t>
            </a:r>
          </a:p>
        </p:txBody>
      </p:sp>
      <p:sp>
        <p:nvSpPr>
          <p:cNvPr id="3615780" name="Text Box 36"/>
          <p:cNvSpPr txBox="1">
            <a:spLocks noChangeArrowheads="1"/>
          </p:cNvSpPr>
          <p:nvPr/>
        </p:nvSpPr>
        <p:spPr bwMode="auto">
          <a:xfrm>
            <a:off x="5332413" y="6461125"/>
            <a:ext cx="481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(if)</a:t>
            </a:r>
          </a:p>
        </p:txBody>
      </p:sp>
      <p:sp>
        <p:nvSpPr>
          <p:cNvPr id="3615781" name="Text Box 37"/>
          <p:cNvSpPr txBox="1">
            <a:spLocks noChangeArrowheads="1"/>
          </p:cNvSpPr>
          <p:nvPr/>
        </p:nvSpPr>
        <p:spPr bwMode="auto">
          <a:xfrm>
            <a:off x="6010275" y="6461125"/>
            <a:ext cx="57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(or)</a:t>
            </a:r>
          </a:p>
        </p:txBody>
      </p:sp>
      <p:sp>
        <p:nvSpPr>
          <p:cNvPr id="3615782" name="Text Box 38"/>
          <p:cNvSpPr txBox="1">
            <a:spLocks noChangeArrowheads="1"/>
          </p:cNvSpPr>
          <p:nvPr/>
        </p:nvSpPr>
        <p:spPr bwMode="auto">
          <a:xfrm>
            <a:off x="6627813" y="6461125"/>
            <a:ext cx="55861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(uh)</a:t>
            </a:r>
          </a:p>
        </p:txBody>
      </p:sp>
      <p:sp>
        <p:nvSpPr>
          <p:cNvPr id="3615783" name="Rectangle 39"/>
          <p:cNvSpPr>
            <a:spLocks noChangeArrowheads="1"/>
          </p:cNvSpPr>
          <p:nvPr/>
        </p:nvSpPr>
        <p:spPr bwMode="auto">
          <a:xfrm>
            <a:off x="152400" y="1676400"/>
            <a:ext cx="2890973" cy="791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None/>
            </a:pPr>
            <a:r>
              <a:rPr lang="en-US" sz="1000" b="1" dirty="0" err="1">
                <a:solidFill>
                  <a:schemeClr val="accent2"/>
                </a:solidFill>
                <a:latin typeface="Courier" pitchFamily="1" charset="0"/>
              </a:rPr>
              <a:t>map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input_key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String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):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input_key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: doc name    </a:t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: doc contents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br>
              <a:rPr lang="en-US" sz="1000" b="1" dirty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for each word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w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EmitIntermediate(w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 "1");</a:t>
            </a:r>
          </a:p>
        </p:txBody>
      </p:sp>
      <p:sp>
        <p:nvSpPr>
          <p:cNvPr id="3615784" name="Rectangle 40"/>
          <p:cNvSpPr>
            <a:spLocks noChangeArrowheads="1"/>
          </p:cNvSpPr>
          <p:nvPr/>
        </p:nvSpPr>
        <p:spPr bwMode="auto">
          <a:xfrm>
            <a:off x="228600" y="4876800"/>
            <a:ext cx="3109019" cy="1082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 err="1">
                <a:latin typeface="Courier" pitchFamily="1" charset="0"/>
              </a:rPr>
              <a:t>reduce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output_key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 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Iterator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output_key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: a word</a:t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output_values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: a list of counts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/>
            </a:r>
            <a:br>
              <a:rPr lang="en-US" sz="1000" b="1" dirty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result = 0;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for each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v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 result +=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ParseInt(v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);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Emit(AsString(result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Warehouse Scale Computing</a:t>
            </a:r>
          </a:p>
          <a:p>
            <a:pPr lvl="1"/>
            <a:r>
              <a:rPr lang="en-US" dirty="0" smtClean="0"/>
              <a:t>Example of parallel processing in the post-PC era</a:t>
            </a:r>
          </a:p>
          <a:p>
            <a:pPr lvl="1"/>
            <a:r>
              <a:rPr lang="en-US" dirty="0" smtClean="0"/>
              <a:t>Servers on a rack, rack part of cluster </a:t>
            </a:r>
          </a:p>
          <a:p>
            <a:pPr lvl="1"/>
            <a:r>
              <a:rPr lang="en-US" dirty="0" smtClean="0"/>
              <a:t>Issues to handle include </a:t>
            </a:r>
            <a:r>
              <a:rPr lang="en-US" dirty="0" smtClean="0">
                <a:solidFill>
                  <a:srgbClr val="FF0000"/>
                </a:solidFill>
              </a:rPr>
              <a:t>load balancing, failures, power usage</a:t>
            </a:r>
            <a:r>
              <a:rPr lang="en-US" dirty="0" smtClean="0"/>
              <a:t> (sensitive to cost &amp; energy efficiency)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PUE</a:t>
            </a:r>
            <a:r>
              <a:rPr lang="en-US" dirty="0" smtClean="0"/>
              <a:t> </a:t>
            </a:r>
            <a:r>
              <a:rPr lang="en-US" dirty="0"/>
              <a:t>= Total </a:t>
            </a:r>
            <a:r>
              <a:rPr lang="en-US" dirty="0" smtClean="0"/>
              <a:t>building power / IT </a:t>
            </a:r>
            <a:r>
              <a:rPr lang="en-US" dirty="0"/>
              <a:t>equipment </a:t>
            </a:r>
            <a:r>
              <a:rPr lang="en-US" dirty="0" smtClean="0"/>
              <a:t>power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74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Processing Time Line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216400"/>
            <a:ext cx="8229600" cy="23198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Master assigns map + reduce tasks to “worker” servers</a:t>
            </a:r>
          </a:p>
          <a:p>
            <a:r>
              <a:rPr lang="en-US" dirty="0" smtClean="0"/>
              <a:t>As soon as a map task finishes, worker server can be assigned a new map or reduce task</a:t>
            </a:r>
          </a:p>
          <a:p>
            <a:r>
              <a:rPr lang="en-US" dirty="0" smtClean="0"/>
              <a:t>Data shuffle begins as soon as a given Map finishes</a:t>
            </a:r>
          </a:p>
          <a:p>
            <a:r>
              <a:rPr lang="en-US" dirty="0" smtClean="0"/>
              <a:t>Reduce task begins as soon as all data shuffles finish</a:t>
            </a:r>
          </a:p>
          <a:p>
            <a:r>
              <a:rPr lang="en-US" dirty="0" smtClean="0"/>
              <a:t>To tolerate faults, reassign task if a worker server “dies”</a:t>
            </a:r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1190793"/>
            <a:ext cx="8926513" cy="29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57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Java code</a:t>
            </a:r>
            <a:endParaRPr lang="en-US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>
          <a:xfrm>
            <a:off x="2192274" y="1187450"/>
            <a:ext cx="4759452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/>
              <a:t>Apache Spark™ </a:t>
            </a:r>
            <a:r>
              <a:rPr lang="en-US"/>
              <a:t>is a fast and general engine for large-scale data processing.</a:t>
            </a:r>
          </a:p>
          <a:p>
            <a:r>
              <a:rPr lang="en-US" b="1"/>
              <a:t>Speed</a:t>
            </a:r>
          </a:p>
          <a:p>
            <a:pPr lvl="1"/>
            <a:r>
              <a:rPr lang="en-US"/>
              <a:t>Run programs up to 100x faster than Hadoop MapReduce in memory, or 10x faster on disk.</a:t>
            </a:r>
          </a:p>
          <a:p>
            <a:pPr lvl="1"/>
            <a:r>
              <a:rPr lang="en-US"/>
              <a:t>Spark has an advanced DAG execution engine that supports cyclic data flow and in-memory computing.</a:t>
            </a:r>
          </a:p>
          <a:p>
            <a:r>
              <a:rPr lang="en-US" b="1"/>
              <a:t>Ease of Use</a:t>
            </a:r>
          </a:p>
          <a:p>
            <a:pPr lvl="1"/>
            <a:r>
              <a:rPr lang="en-US"/>
              <a:t>Write applications quickly in Java, Scala or Python.</a:t>
            </a:r>
          </a:p>
          <a:p>
            <a:pPr lvl="1"/>
            <a:r>
              <a:rPr lang="en-US"/>
              <a:t>Spark offers over 80 high-level operators that make it easy to build parallel apps. And you can use it </a:t>
            </a:r>
            <a:r>
              <a:rPr lang="en-US" i="1"/>
              <a:t>interactively </a:t>
            </a:r>
            <a:r>
              <a:rPr lang="en-US"/>
              <a:t>from the Scala and Python shells.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6398" y="49868"/>
            <a:ext cx="2690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/>
              <a:t>spark.apache.org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8" y="63236"/>
            <a:ext cx="2547354" cy="135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08" y="2209800"/>
            <a:ext cx="2122237" cy="109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Count in Spark’s Python API</a:t>
            </a:r>
          </a:p>
        </p:txBody>
      </p:sp>
      <p:pic>
        <p:nvPicPr>
          <p:cNvPr id="6" name="Content Placeholder 5" descr="Screen Shot 2014-10-13 at 9.34.1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168" b="30128"/>
          <a:stretch>
            <a:fillRect/>
          </a:stretch>
        </p:blipFill>
        <p:spPr>
          <a:xfrm>
            <a:off x="457200" y="1417086"/>
            <a:ext cx="8229600" cy="25801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68" y="4041775"/>
            <a:ext cx="5080000" cy="2679700"/>
          </a:xfrm>
          <a:prstGeom prst="rect">
            <a:avLst/>
          </a:prstGeom>
        </p:spPr>
      </p:pic>
      <p:pic>
        <p:nvPicPr>
          <p:cNvPr id="8" name="Content Placeholder 4" descr="Picture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>
          <a:xfrm>
            <a:off x="339078" y="4129842"/>
            <a:ext cx="2227649" cy="2511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46" y="3672443"/>
            <a:ext cx="89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Cf Java: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123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E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04800" y="3810000"/>
            <a:ext cx="7315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Most parallel programs that, when run on N (N big)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identical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 supercomputer processors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will yield close to N x performance increase</a:t>
            </a:r>
          </a:p>
          <a:p>
            <a:pPr marL="609600" indent="-609600" defTabSz="91440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 and warehouses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7" name="Rectangle 5"/>
          <p:cNvSpPr>
            <a:spLocks noChangeArrowheads="1"/>
          </p:cNvSpPr>
          <p:nvPr/>
        </p:nvSpPr>
        <p:spPr bwMode="auto">
          <a:xfrm>
            <a:off x="304800" y="1066800"/>
            <a:ext cx="86106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The heterogeneity of the machines, handling machines that fail, falsify data.  FALSE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The combination of Amdahl’s law, overhead, and load balancing take its toll.  FALSE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Have you considered how many PCs + Smart Devices + game devices exist? Not even close. FALSE</a:t>
            </a:r>
          </a:p>
        </p:txBody>
      </p:sp>
      <p:sp>
        <p:nvSpPr>
          <p:cNvPr id="3592198" name="AutoShape 6"/>
          <p:cNvSpPr>
            <a:spLocks noChangeArrowheads="1"/>
          </p:cNvSpPr>
          <p:nvPr/>
        </p:nvSpPr>
        <p:spPr bwMode="auto">
          <a:xfrm>
            <a:off x="7612063" y="4038600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4502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04800" y="3810000"/>
            <a:ext cx="7315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Most parallel programs that, when run on N (N big)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identical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 supercomputer processors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will yield close to N x performance increase</a:t>
            </a:r>
          </a:p>
          <a:p>
            <a:pPr marL="609600" indent="-609600" defTabSz="914400" eaLnBrk="0" fontAlgn="base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 and warehouses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123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B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latin typeface="Courier New" pitchFamily="100" charset="0"/>
              </a:rPr>
              <a:t>E</a:t>
            </a: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197" grpId="0" build="allAtOnce"/>
      <p:bldP spid="35921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Bonus Slides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692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More MapReduce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Combiner</a:t>
            </a:r>
          </a:p>
          <a:p>
            <a:pPr lvl="1"/>
            <a:r>
              <a:rPr lang="en-US" dirty="0" smtClean="0"/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374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4752" y="1645920"/>
            <a:ext cx="625207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764571"/>
          </a:xfrm>
        </p:spPr>
        <p:txBody>
          <a:bodyPr>
            <a:normAutofit/>
          </a:bodyPr>
          <a:lstStyle/>
          <a:p>
            <a:r>
              <a:rPr lang="en-US" dirty="0" smtClean="0"/>
              <a:t>Google “Dan Garcia”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441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(1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Google “Dan Garcia”</a:t>
            </a:r>
          </a:p>
          <a:p>
            <a:pPr lvl="1"/>
            <a:r>
              <a:rPr lang="en-US" dirty="0" smtClean="0"/>
              <a:t>Direct request to “closest” Google Warehouse Scale Computer</a:t>
            </a:r>
          </a:p>
          <a:p>
            <a:pPr lvl="1"/>
            <a:r>
              <a:rPr lang="en-US" dirty="0" smtClean="0"/>
              <a:t>Front-end load balancer directs request to one of many arrays (cluster of servers) within WSC</a:t>
            </a:r>
          </a:p>
          <a:p>
            <a:pPr lvl="1"/>
            <a:r>
              <a:rPr lang="en-US" dirty="0" smtClean="0"/>
              <a:t>Within array, select one of many Google Web Servers (GWS) to handle the request and compose the response pages</a:t>
            </a:r>
          </a:p>
          <a:p>
            <a:pPr lvl="1"/>
            <a:r>
              <a:rPr lang="en-US" dirty="0" smtClean="0"/>
              <a:t>GWS communicates with Index Servers to find documents that contain the search words, “Dan”, “Garcia”, uses location of search as well</a:t>
            </a:r>
          </a:p>
          <a:p>
            <a:pPr lvl="1"/>
            <a:r>
              <a:rPr lang="en-US" dirty="0" smtClean="0"/>
              <a:t>Return document list with associated relevance score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1544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883608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p:oleObj spid="_x0000_s105484" name="Image" r:id="rId7" imgW="3492063" imgH="2400000" progId="">
                  <p:embed/>
                </p:oleObj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3051" y="938065"/>
            <a:ext cx="3285067" cy="4470813"/>
            <a:chOff x="33051" y="938065"/>
            <a:chExt cx="3285067" cy="4470813"/>
          </a:xfrm>
        </p:grpSpPr>
        <p:grpSp>
          <p:nvGrpSpPr>
            <p:cNvPr id="62" name="Group 62"/>
            <p:cNvGrpSpPr/>
            <p:nvPr/>
          </p:nvGrpSpPr>
          <p:grpSpPr>
            <a:xfrm>
              <a:off x="33051" y="1429131"/>
              <a:ext cx="3285067" cy="3979747"/>
              <a:chOff x="0" y="1473199"/>
              <a:chExt cx="3285067" cy="397974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0" y="1473199"/>
                <a:ext cx="3285067" cy="930507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0" y="4470401"/>
                <a:ext cx="3285067" cy="982545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3051" y="938065"/>
              <a:ext cx="1623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0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(2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parallel,</a:t>
            </a:r>
          </a:p>
          <a:p>
            <a:pPr lvl="1"/>
            <a:r>
              <a:rPr lang="en-US" dirty="0" smtClean="0"/>
              <a:t>Ad system: run ad auction for bidders on search terms</a:t>
            </a:r>
          </a:p>
          <a:p>
            <a:pPr lvl="1"/>
            <a:r>
              <a:rPr lang="en-US" dirty="0" smtClean="0"/>
              <a:t>Get images of various “Dan </a:t>
            </a:r>
            <a:r>
              <a:rPr lang="en-US" dirty="0" err="1" smtClean="0"/>
              <a:t>Garcia”s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docids</a:t>
            </a:r>
            <a:r>
              <a:rPr lang="en-US" dirty="0" smtClean="0"/>
              <a:t> (document IDs) to access indexed documents </a:t>
            </a:r>
          </a:p>
          <a:p>
            <a:r>
              <a:rPr lang="en-US" dirty="0" smtClean="0"/>
              <a:t>Compose the page</a:t>
            </a:r>
          </a:p>
          <a:p>
            <a:pPr lvl="1"/>
            <a:r>
              <a:rPr lang="en-US" dirty="0" smtClean="0"/>
              <a:t>Result document extracts (with keyword in context) ordered by relevance score</a:t>
            </a:r>
          </a:p>
          <a:p>
            <a:pPr lvl="1"/>
            <a:r>
              <a:rPr lang="en-US" dirty="0" smtClean="0"/>
              <a:t>Sponsored links (along the top) and advertisements (along the sides)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45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(3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strategy</a:t>
            </a:r>
          </a:p>
          <a:p>
            <a:pPr lvl="1"/>
            <a:r>
              <a:rPr lang="en-US" dirty="0" smtClean="0"/>
              <a:t>Randomly distribute the entries</a:t>
            </a:r>
          </a:p>
          <a:p>
            <a:pPr lvl="1"/>
            <a:r>
              <a:rPr lang="en-US" dirty="0" smtClean="0"/>
              <a:t>Make many copies of data (a.k.a. “replicas”)</a:t>
            </a:r>
          </a:p>
          <a:p>
            <a:pPr lvl="1"/>
            <a:r>
              <a:rPr lang="en-US" dirty="0" smtClean="0"/>
              <a:t>Load balance requests across replicas</a:t>
            </a:r>
          </a:p>
          <a:p>
            <a:r>
              <a:rPr lang="en-US" dirty="0" smtClean="0"/>
              <a:t>Redundant copies of indices and documents</a:t>
            </a:r>
          </a:p>
          <a:p>
            <a:pPr lvl="1"/>
            <a:r>
              <a:rPr lang="en-US" dirty="0" smtClean="0"/>
              <a:t>Breaks up search hot spots, e.g. “</a:t>
            </a:r>
            <a:r>
              <a:rPr lang="en-US" dirty="0" err="1" smtClean="0"/>
              <a:t>WhatsApp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Increases opportunities for request-level parallelism</a:t>
            </a:r>
          </a:p>
          <a:p>
            <a:pPr lvl="1"/>
            <a:r>
              <a:rPr lang="en-US" dirty="0" smtClean="0"/>
              <a:t>Makes the system more tolerant of failures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453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Combiner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466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missing piece for our first example:</a:t>
            </a:r>
          </a:p>
          <a:p>
            <a:pPr lvl="1"/>
            <a:r>
              <a:rPr lang="en-US" dirty="0" smtClean="0"/>
              <a:t>Many times, the output of a single mapper can be “compressed” to save on bandwidth and to distribute work (usually more map tasks than reduce tasks)</a:t>
            </a:r>
          </a:p>
          <a:p>
            <a:pPr lvl="1"/>
            <a:r>
              <a:rPr lang="en-US" dirty="0" smtClean="0"/>
              <a:t>To implement this, we have the combiner:</a:t>
            </a:r>
          </a:p>
          <a:p>
            <a:pPr marL="5715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combiner(</a:t>
            </a:r>
            <a:r>
              <a:rPr lang="en-US" sz="2800" dirty="0" err="1" smtClean="0">
                <a:latin typeface="Courier New"/>
                <a:cs typeface="Courier New"/>
              </a:rPr>
              <a:t>interm_key,list</a:t>
            </a:r>
            <a:r>
              <a:rPr lang="en-US" sz="2800" dirty="0" smtClean="0">
                <a:latin typeface="Courier New"/>
                <a:cs typeface="Courier New"/>
              </a:rPr>
              <a:t>(</a:t>
            </a:r>
            <a:r>
              <a:rPr lang="en-US" sz="2800" dirty="0" err="1" smtClean="0">
                <a:latin typeface="Courier New"/>
                <a:cs typeface="Courier New"/>
              </a:rPr>
              <a:t>interm_val</a:t>
            </a:r>
            <a:r>
              <a:rPr lang="en-US" sz="2800" dirty="0" smtClean="0">
                <a:latin typeface="Courier New"/>
                <a:cs typeface="Courier New"/>
              </a:rPr>
              <a:t>)):</a:t>
            </a:r>
          </a:p>
          <a:p>
            <a:pPr marL="57150" indent="0">
              <a:buNone/>
            </a:pPr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	// DO WORK (usually like reducer)</a:t>
            </a:r>
          </a:p>
          <a:p>
            <a:pPr marL="57150" indent="0">
              <a:buNone/>
            </a:pPr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	emit(interm_key2, interm_val2)</a:t>
            </a:r>
            <a:endParaRPr lang="en-US" sz="2800" dirty="0">
              <a:latin typeface="Courier New"/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33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Our Final Execution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Map</a:t>
            </a:r>
            <a:r>
              <a:rPr lang="en-US" dirty="0" smtClean="0"/>
              <a:t> – Apply operations to all input key, </a:t>
            </a:r>
            <a:r>
              <a:rPr lang="en-US" dirty="0" err="1" smtClean="0"/>
              <a:t>val</a:t>
            </a:r>
            <a:endParaRPr lang="en-US" dirty="0" smtClean="0"/>
          </a:p>
          <a:p>
            <a:r>
              <a:rPr lang="en-US" u="sng" dirty="0" smtClean="0">
                <a:cs typeface="Courier New"/>
              </a:rPr>
              <a:t>Combine</a:t>
            </a:r>
            <a:r>
              <a:rPr lang="en-US" dirty="0" smtClean="0">
                <a:cs typeface="Courier New"/>
              </a:rPr>
              <a:t> – Apply reducer operation, but distributed across map tasks</a:t>
            </a:r>
          </a:p>
          <a:p>
            <a:r>
              <a:rPr lang="en-US" u="sng" dirty="0" smtClean="0">
                <a:cs typeface="Courier New"/>
              </a:rPr>
              <a:t>Reduce</a:t>
            </a:r>
            <a:r>
              <a:rPr lang="en-US" dirty="0" smtClean="0">
                <a:cs typeface="Courier New"/>
              </a:rPr>
              <a:t> – Combine all values of a key to produce desired output</a:t>
            </a:r>
            <a:endParaRPr lang="en-US" dirty="0">
              <a:cs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480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More MapReduce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Combiner + Example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1: Word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824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Execution Setup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Map invocations distributed by partitioning input data into M </a:t>
            </a:r>
            <a:r>
              <a:rPr lang="en-US" i="1" dirty="0" smtClean="0"/>
              <a:t>splits</a:t>
            </a:r>
          </a:p>
          <a:p>
            <a:pPr lvl="1"/>
            <a:r>
              <a:rPr lang="en-US" dirty="0" smtClean="0"/>
              <a:t>Typically 16 MB to 64 MB per piece</a:t>
            </a:r>
          </a:p>
          <a:p>
            <a:r>
              <a:rPr lang="en-US" dirty="0" smtClean="0"/>
              <a:t>Input processed in parallel on different servers</a:t>
            </a:r>
          </a:p>
          <a:p>
            <a:r>
              <a:rPr lang="en-US" dirty="0" smtClean="0"/>
              <a:t>Reduce invocations distributed by partitioning intermediate key space into R pieces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hash(key</a:t>
            </a:r>
            <a:r>
              <a:rPr lang="en-US" dirty="0" smtClean="0"/>
              <a:t>) mod R</a:t>
            </a:r>
          </a:p>
          <a:p>
            <a:r>
              <a:rPr lang="en-US" dirty="0" smtClean="0"/>
              <a:t>User picks M &gt;&gt; # servers, R &gt; # servers</a:t>
            </a:r>
          </a:p>
          <a:p>
            <a:pPr lvl="1"/>
            <a:r>
              <a:rPr lang="en-US" dirty="0" smtClean="0"/>
              <a:t>Big M helps with load balancing, recovery from failure</a:t>
            </a:r>
          </a:p>
          <a:p>
            <a:pPr lvl="1"/>
            <a:r>
              <a:rPr lang="en-US" dirty="0" smtClean="0"/>
              <a:t>One output file per R invocation, so not too many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212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Execution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MapRedu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6" y="1117891"/>
            <a:ext cx="7874000" cy="5430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44527"/>
            <a:ext cx="1913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Fine granularity tasks: many more map tasks than machines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4690533"/>
            <a:ext cx="29633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2000 servers =&gt; </a:t>
            </a:r>
            <a:br>
              <a:rPr lang="en-US" sz="2400" dirty="0" smtClean="0"/>
            </a:br>
            <a:r>
              <a:rPr lang="en-US" sz="2400" dirty="0" smtClean="0"/>
              <a:t>≈ 200,000 Map Tasks, ≈ 5,000 Reduce tasks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MapReduce Processing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145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34" y="1083733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MR 1st splits the input files into </a:t>
            </a:r>
            <a:r>
              <a:rPr lang="en-US" sz="2400" i="1" dirty="0" smtClean="0"/>
              <a:t>M </a:t>
            </a:r>
            <a:r>
              <a:rPr lang="en-US" sz="2400" dirty="0" smtClean="0"/>
              <a:t>“splits” then starts many copies of </a:t>
            </a:r>
          </a:p>
          <a:p>
            <a:r>
              <a:rPr lang="en-US" sz="2400" dirty="0" smtClean="0"/>
              <a:t>program on servers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02001" y="745066"/>
            <a:ext cx="2692400" cy="13885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5104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5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One copy (the master) is special. The rest are workers. The master picks idle workers and assigns each 1 of M map tasks or 1 of R reduce tasks.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1" y="2032000"/>
            <a:ext cx="2692400" cy="10837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264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(Heartbreaking)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Speedup due to enhancement E: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pPr>
              <a:spcBef>
                <a:spcPts val="576"/>
              </a:spcBef>
            </a:pPr>
            <a:r>
              <a:rPr lang="en-US" sz="2800" b="1" dirty="0" smtClean="0"/>
              <a:t>Example:  </a:t>
            </a:r>
            <a:r>
              <a:rPr lang="en-US" sz="2800" dirty="0" smtClean="0"/>
              <a:t>Suppose that enhancement E accelerates a fraction F (F&lt;1) of the task by a factor S (S&gt;1) and the remainder of the task is unaffected</a:t>
            </a:r>
          </a:p>
          <a:p>
            <a:pPr>
              <a:spcBef>
                <a:spcPts val="1800"/>
              </a:spcBef>
              <a:buNone/>
            </a:pPr>
            <a:endParaRPr lang="en-US" sz="2800" dirty="0" smtClean="0"/>
          </a:p>
          <a:p>
            <a:pPr>
              <a:spcBef>
                <a:spcPts val="3000"/>
              </a:spcBef>
            </a:pPr>
            <a:r>
              <a:rPr lang="en-US" sz="2800" dirty="0" smtClean="0"/>
              <a:t>Exec time w/E =</a:t>
            </a:r>
          </a:p>
          <a:p>
            <a:pPr>
              <a:buNone/>
            </a:pPr>
            <a:r>
              <a:rPr lang="en-US" sz="2800" dirty="0" smtClean="0"/>
              <a:t>      Speedup w/E =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1448" y="2194560"/>
            <a:ext cx="4267200" cy="8096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1078992" y="4572000"/>
            <a:ext cx="6997700" cy="400110"/>
            <a:chOff x="920750" y="4256690"/>
            <a:chExt cx="6997700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07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 descr="Light downward diagonal"/>
            <p:cNvSpPr>
              <a:spLocks noChangeArrowheads="1"/>
            </p:cNvSpPr>
            <p:nvPr/>
          </p:nvSpPr>
          <p:spPr bwMode="auto">
            <a:xfrm>
              <a:off x="1987550" y="4270896"/>
              <a:ext cx="10541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05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1879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 descr="Light downward diagonal"/>
            <p:cNvSpPr>
              <a:spLocks noChangeArrowheads="1"/>
            </p:cNvSpPr>
            <p:nvPr/>
          </p:nvSpPr>
          <p:spPr bwMode="auto">
            <a:xfrm>
              <a:off x="6254750" y="4270896"/>
              <a:ext cx="5969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86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407606" y="4447990"/>
              <a:ext cx="49530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41180" y="4256690"/>
              <a:ext cx="536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sz="2000" dirty="0"/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873242" y="4954506"/>
            <a:ext cx="1676400" cy="531894"/>
            <a:chOff x="5873242" y="4954506"/>
            <a:chExt cx="1676400" cy="531894"/>
          </a:xfrm>
        </p:grpSpPr>
        <p:cxnSp>
          <p:nvCxnSpPr>
            <p:cNvPr id="26" name="Straight Arrow Connector 25"/>
            <p:cNvCxnSpPr>
              <a:stCxn id="13" idx="2"/>
            </p:cNvCxnSpPr>
            <p:nvPr/>
          </p:nvCxnSpPr>
          <p:spPr>
            <a:xfrm>
              <a:off x="5873242" y="4954506"/>
              <a:ext cx="685602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2"/>
            </p:cNvCxnSpPr>
            <p:nvPr/>
          </p:nvCxnSpPr>
          <p:spPr>
            <a:xfrm flipH="1">
              <a:off x="6671733" y="4954506"/>
              <a:ext cx="877909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4" idx="2"/>
            </p:cNvCxnSpPr>
            <p:nvPr/>
          </p:nvCxnSpPr>
          <p:spPr>
            <a:xfrm>
              <a:off x="6711442" y="4954506"/>
              <a:ext cx="761802" cy="5303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172179" y="5373510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Exec Time w/o E  </a:t>
            </a:r>
            <a:r>
              <a:rPr lang="en-US" sz="2800" b="1" dirty="0" smtClean="0">
                <a:sym typeface="Symbol" pitchFamily="18" charset="2"/>
              </a:rPr>
              <a:t></a:t>
            </a:r>
            <a:r>
              <a:rPr lang="en-US" sz="2800" dirty="0" smtClean="0"/>
              <a:t>  [ (1-F) + </a:t>
            </a:r>
            <a:r>
              <a:rPr lang="en-US" sz="2800" dirty="0" smtClean="0">
                <a:solidFill>
                  <a:srgbClr val="FF0000"/>
                </a:solidFill>
              </a:rPr>
              <a:t>F/S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197360" y="5891578"/>
            <a:ext cx="2532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800" dirty="0" smtClean="0"/>
              <a:t>1 / [ (1-F) + F/S ]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38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A map worker reads the input split. It parses key/value pairs of the input data and passes each pair to the user-defined map function.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intermediate</a:t>
            </a:r>
          </a:p>
          <a:p>
            <a:r>
              <a:rPr lang="en-US" sz="2400" dirty="0" smtClean="0"/>
              <a:t>key/value pairs produced by the map function are buffered in memory.)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4135" y="3181835"/>
            <a:ext cx="2116665" cy="231986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2337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Periodically, the buffered pairs are written to local disk, partitioned</a:t>
            </a:r>
          </a:p>
          <a:p>
            <a:r>
              <a:rPr lang="en-US" sz="2400" dirty="0" smtClean="0"/>
              <a:t>into </a:t>
            </a:r>
            <a:r>
              <a:rPr lang="en-US" sz="2400" i="1" dirty="0" smtClean="0"/>
              <a:t>R </a:t>
            </a:r>
            <a:r>
              <a:rPr lang="en-US" sz="2400" dirty="0" smtClean="0"/>
              <a:t>regions by the partitioning function.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132667" y="3115734"/>
            <a:ext cx="1625600" cy="26416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6899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When a reduce worker has read all intermediate data for its partition, it sorts it by the intermediate</a:t>
            </a:r>
          </a:p>
          <a:p>
            <a:r>
              <a:rPr lang="en-US" sz="2400" dirty="0" smtClean="0"/>
              <a:t>keys so that all occurrences of the same key are grouped together.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sorting is needed because typically many different keys map to</a:t>
            </a:r>
          </a:p>
          <a:p>
            <a:r>
              <a:rPr lang="en-US" sz="2400" dirty="0" smtClean="0"/>
              <a:t>the same reduce task 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673599" y="3166534"/>
            <a:ext cx="1947333" cy="26416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5722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Reduce worker iterates over sorted intermediate data and for each unique intermediate key, it passes key and corresponding set of values to the user’s reduce function.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output of the reduce function is appended to a final output file for this reduce partition.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791201" y="3251201"/>
            <a:ext cx="2540000" cy="230293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0768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When all map and reduce tasks have been completed, the master wakes up the user program. </a:t>
            </a:r>
            <a:br>
              <a:rPr lang="en-US" sz="2400" dirty="0" smtClean="0"/>
            </a:br>
            <a:r>
              <a:rPr lang="en-US" sz="2400" dirty="0" smtClean="0"/>
              <a:t>The MapReduce call in user program returns back to user code.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of MR is in </a:t>
            </a:r>
            <a:r>
              <a:rPr lang="en-US" sz="2400" i="1" dirty="0" smtClean="0"/>
              <a:t>R </a:t>
            </a:r>
            <a:r>
              <a:rPr lang="en-US" sz="2400" dirty="0" smtClean="0"/>
              <a:t>output files (1 per reduce task, with file names specified by user); often passed into another MR job.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6492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Does the Master Do?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each map task and reduce task, keep track:</a:t>
            </a:r>
          </a:p>
          <a:p>
            <a:pPr lvl="1"/>
            <a:r>
              <a:rPr lang="en-US" dirty="0" smtClean="0"/>
              <a:t>State: idle, in-progress, or completed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o</a:t>
            </a:r>
            <a:r>
              <a:rPr lang="en-US" dirty="0" smtClean="0"/>
              <a:t>f worker server (if not idle)</a:t>
            </a:r>
          </a:p>
          <a:p>
            <a:r>
              <a:rPr lang="en-US" dirty="0" smtClean="0"/>
              <a:t>For each completed map task</a:t>
            </a:r>
          </a:p>
          <a:p>
            <a:pPr lvl="1"/>
            <a:r>
              <a:rPr lang="en-US" dirty="0" smtClean="0"/>
              <a:t>Stores location and size of R intermediate files</a:t>
            </a:r>
          </a:p>
          <a:p>
            <a:pPr lvl="1"/>
            <a:r>
              <a:rPr lang="en-US" dirty="0" smtClean="0"/>
              <a:t>Updates files and size as corresponding map tasks complete</a:t>
            </a:r>
          </a:p>
          <a:p>
            <a:r>
              <a:rPr lang="en-US" dirty="0" smtClean="0"/>
              <a:t>Location and size are pushed incrementally to workers that have in-progress reduce tasks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722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 Time 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216400"/>
            <a:ext cx="8229600" cy="23198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Master assigns map + reduce tasks to “worker” servers</a:t>
            </a:r>
          </a:p>
          <a:p>
            <a:r>
              <a:rPr lang="en-US" dirty="0" smtClean="0"/>
              <a:t>As soon as a map task finishes, worker server can be assigned a new map or reduce task</a:t>
            </a:r>
          </a:p>
          <a:p>
            <a:r>
              <a:rPr lang="en-US" dirty="0" smtClean="0"/>
              <a:t>Data shuffle begins as soon as a given Map finishes</a:t>
            </a:r>
          </a:p>
          <a:p>
            <a:r>
              <a:rPr lang="en-US" dirty="0" smtClean="0"/>
              <a:t>Reduce task begins as soon as all data shuffles finish</a:t>
            </a:r>
          </a:p>
          <a:p>
            <a:r>
              <a:rPr lang="en-US" dirty="0" smtClean="0"/>
              <a:t>To tolerate faults, reassign task if a worker server “dies”</a:t>
            </a:r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1190793"/>
            <a:ext cx="8926513" cy="29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5755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Failure Handling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worker failure:</a:t>
            </a:r>
          </a:p>
          <a:p>
            <a:pPr lvl="1"/>
            <a:r>
              <a:rPr lang="en-US" dirty="0" smtClean="0"/>
              <a:t>Detect failure via periodic heartbeats</a:t>
            </a:r>
          </a:p>
          <a:p>
            <a:pPr lvl="1"/>
            <a:r>
              <a:rPr lang="en-US" dirty="0" smtClean="0"/>
              <a:t>Re-execute completed and in-progress map tasks</a:t>
            </a:r>
          </a:p>
          <a:p>
            <a:pPr lvl="1"/>
            <a:r>
              <a:rPr lang="en-US" dirty="0" smtClean="0"/>
              <a:t>Re-execute in progress reduce tasks</a:t>
            </a:r>
          </a:p>
          <a:p>
            <a:pPr lvl="1"/>
            <a:r>
              <a:rPr lang="en-US" dirty="0" smtClean="0"/>
              <a:t>Task completion committed through master</a:t>
            </a:r>
          </a:p>
          <a:p>
            <a:r>
              <a:rPr lang="en-US" dirty="0" smtClean="0"/>
              <a:t>Master failure:</a:t>
            </a:r>
          </a:p>
          <a:p>
            <a:pPr lvl="1"/>
            <a:r>
              <a:rPr lang="en-US" dirty="0" smtClean="0"/>
              <a:t>Protocols exist to handle</a:t>
            </a:r>
            <a:r>
              <a:rPr lang="en-US" dirty="0"/>
              <a:t> </a:t>
            </a:r>
            <a:r>
              <a:rPr lang="en-US" dirty="0" smtClean="0"/>
              <a:t>(master failure unlikely)</a:t>
            </a:r>
          </a:p>
          <a:p>
            <a:r>
              <a:rPr lang="en-US" dirty="0" smtClean="0"/>
              <a:t>Robust: lost 1600 of 1800 machines once, but finished fine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036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Redundant Execution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Slow workers significantly lengthen completion time</a:t>
            </a:r>
          </a:p>
          <a:p>
            <a:pPr lvl="1"/>
            <a:r>
              <a:rPr lang="en-US" dirty="0" smtClean="0"/>
              <a:t>Other jobs consuming resources on machine</a:t>
            </a:r>
          </a:p>
          <a:p>
            <a:pPr lvl="1"/>
            <a:r>
              <a:rPr lang="en-US" dirty="0" smtClean="0"/>
              <a:t>Bad disks with soft errors transfer data very slowly</a:t>
            </a:r>
          </a:p>
          <a:p>
            <a:pPr lvl="1"/>
            <a:r>
              <a:rPr lang="en-US" dirty="0" smtClean="0"/>
              <a:t>Weird things: processor caches disabled (!!)</a:t>
            </a:r>
          </a:p>
          <a:p>
            <a:r>
              <a:rPr lang="en-US" dirty="0" smtClean="0"/>
              <a:t>Solution: Near end of phase, spawn backup copies of tasks</a:t>
            </a:r>
          </a:p>
          <a:p>
            <a:pPr lvl="1"/>
            <a:r>
              <a:rPr lang="en-US" dirty="0" smtClean="0"/>
              <a:t>Whichever one finishes first "wins"</a:t>
            </a:r>
          </a:p>
          <a:p>
            <a:r>
              <a:rPr lang="en-US" dirty="0" smtClean="0"/>
              <a:t>Effect: Dramatically shortens job completion time</a:t>
            </a:r>
          </a:p>
          <a:p>
            <a:pPr lvl="1"/>
            <a:r>
              <a:rPr lang="en-US" dirty="0" smtClean="0"/>
              <a:t>3% more resources, large tasks 30% faster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6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346200"/>
            <a:ext cx="8229600" cy="515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MapReduce Data Parallelism</a:t>
            </a:r>
          </a:p>
          <a:p>
            <a:pPr lvl="1"/>
            <a:r>
              <a:rPr lang="en-US" dirty="0" smtClean="0"/>
              <a:t>Divide large data set into pieces for independent parallel processing</a:t>
            </a:r>
          </a:p>
          <a:p>
            <a:pPr lvl="1"/>
            <a:r>
              <a:rPr lang="en-US" dirty="0" smtClean="0"/>
              <a:t>Combine and process intermediate results to obtain final result </a:t>
            </a:r>
          </a:p>
          <a:p>
            <a:r>
              <a:rPr lang="en-US" dirty="0" smtClean="0"/>
              <a:t>Simple to Understand</a:t>
            </a:r>
          </a:p>
          <a:p>
            <a:pPr lvl="1"/>
            <a:r>
              <a:rPr lang="en-US" dirty="0" smtClean="0"/>
              <a:t>But we can still build complicated software</a:t>
            </a:r>
          </a:p>
          <a:p>
            <a:pPr lvl="1"/>
            <a:r>
              <a:rPr lang="en-US" dirty="0" smtClean="0"/>
              <a:t>Chaining lets us use the MapReduce paradigm for many common graph and mathematical tasks</a:t>
            </a:r>
          </a:p>
          <a:p>
            <a:r>
              <a:rPr lang="en-US" dirty="0" smtClean="0"/>
              <a:t>MapReduce is a “Real-World” Tool</a:t>
            </a:r>
          </a:p>
          <a:p>
            <a:pPr lvl="1"/>
            <a:r>
              <a:rPr lang="en-US" dirty="0" smtClean="0"/>
              <a:t>Worker restart, monitoring to handle failures</a:t>
            </a:r>
          </a:p>
          <a:p>
            <a:pPr lvl="1"/>
            <a:r>
              <a:rPr lang="en-US" dirty="0" smtClean="0"/>
              <a:t>Google PageRank, Facebook Analytics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660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</a:t>
            </a:r>
            <a:r>
              <a:rPr lang="en-US" dirty="0">
                <a:solidFill>
                  <a:schemeClr val="accent1"/>
                </a:solidFill>
              </a:rPr>
              <a:t>Law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Example:</a:t>
            </a:r>
            <a:r>
              <a:rPr lang="en-US" dirty="0" smtClean="0"/>
              <a:t> the execution time of 1/5 of the program can be accelerated by a factor of 10.</a:t>
            </a:r>
            <a:br>
              <a:rPr lang="en-US" dirty="0" smtClean="0"/>
            </a:br>
            <a:r>
              <a:rPr lang="en-US" dirty="0" smtClean="0"/>
              <a:t>What is the program speed-up overall?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688" y="2753566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Non-sped-up part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993466" y="266417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Sped-up part</a:t>
            </a:r>
            <a:endParaRPr lang="en-US" sz="2400" dirty="0"/>
          </a:p>
        </p:txBody>
      </p:sp>
      <p:grpSp>
        <p:nvGrpSpPr>
          <p:cNvPr id="2" name="Group 42"/>
          <p:cNvGrpSpPr/>
          <p:nvPr/>
        </p:nvGrpSpPr>
        <p:grpSpPr>
          <a:xfrm>
            <a:off x="2325501" y="5162534"/>
            <a:ext cx="4074117" cy="1167598"/>
            <a:chOff x="2325501" y="5162534"/>
            <a:chExt cx="4074117" cy="1167598"/>
          </a:xfrm>
        </p:grpSpPr>
        <p:grpSp>
          <p:nvGrpSpPr>
            <p:cNvPr id="3" name="Group 42"/>
            <p:cNvGrpSpPr/>
            <p:nvPr/>
          </p:nvGrpSpPr>
          <p:grpSpPr>
            <a:xfrm>
              <a:off x="2325501" y="5162534"/>
              <a:ext cx="1256474" cy="1167598"/>
              <a:chOff x="3928533" y="5427822"/>
              <a:chExt cx="1256474" cy="116759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391952" y="542782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8533" y="5808133"/>
                <a:ext cx="125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0.8 + 0.2</a:t>
                </a:r>
                <a:endParaRPr lang="en-US" sz="24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3996261" y="5883643"/>
                <a:ext cx="1095038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666194" y="6215788"/>
                <a:ext cx="44027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628073" y="6133755"/>
                <a:ext cx="496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945457" y="5170436"/>
              <a:ext cx="1412466" cy="841976"/>
              <a:chOff x="3928533" y="5427822"/>
              <a:chExt cx="1412466" cy="84197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463636" y="542782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28533" y="5808133"/>
                <a:ext cx="1412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0.8 + 0.02</a:t>
                </a:r>
                <a:endParaRPr lang="en-US" sz="24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030127" y="5883644"/>
                <a:ext cx="1216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566160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79145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9280" y="5394960"/>
              <a:ext cx="730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1.22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V="1">
            <a:off x="3333825" y="2795743"/>
            <a:ext cx="615244" cy="21449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flipH="1" flipV="1">
            <a:off x="5881512" y="2731912"/>
            <a:ext cx="1111954" cy="1631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2224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More MapReduce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Combiner + Example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1: Word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Count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Execution Walkthrough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 2: PageRank (aka How Google Search 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243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PageRank: How Google Search Works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time: RLP – how Google handles searching its huge index</a:t>
            </a:r>
          </a:p>
          <a:p>
            <a:r>
              <a:rPr lang="en-US" dirty="0" smtClean="0"/>
              <a:t>Now: How does Google generate that index?</a:t>
            </a:r>
          </a:p>
          <a:p>
            <a:r>
              <a:rPr lang="en-US" dirty="0" smtClean="0"/>
              <a:t>PageRank is the famous algorithm behind the “quality” of Google’s results</a:t>
            </a:r>
          </a:p>
          <a:p>
            <a:pPr lvl="1"/>
            <a:r>
              <a:rPr lang="en-US" dirty="0" smtClean="0"/>
              <a:t>Uses link structure to rank pages, instead of matching only against content (keyword)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063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 Quick Detour to CS Theory: Graphs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err="1" smtClean="0"/>
              <a:t>Def</a:t>
            </a:r>
            <a:r>
              <a:rPr lang="en-US" dirty="0" smtClean="0"/>
              <a:t>: A set of objects connected by links</a:t>
            </a:r>
          </a:p>
          <a:p>
            <a:r>
              <a:rPr lang="en-US" dirty="0" smtClean="0"/>
              <a:t>The “objects” are called Nodes</a:t>
            </a:r>
          </a:p>
          <a:p>
            <a:r>
              <a:rPr lang="en-US" dirty="0" smtClean="0"/>
              <a:t>The “links” are called Edges</a:t>
            </a:r>
            <a:endParaRPr lang="en-US" dirty="0"/>
          </a:p>
          <a:p>
            <a:r>
              <a:rPr lang="en-US" dirty="0" smtClean="0"/>
              <a:t>Nodes: {1, 2, 3, 4, 5, 6} </a:t>
            </a:r>
          </a:p>
          <a:p>
            <a:r>
              <a:rPr lang="en-US" dirty="0" smtClean="0"/>
              <a:t>Edges: {(6, 4), (4, 5), (4, 3), (3, 2), (5, 2), (5, 1), (1, 2)}</a:t>
            </a:r>
            <a:endParaRPr lang="en-US" dirty="0"/>
          </a:p>
        </p:txBody>
      </p:sp>
      <p:pic>
        <p:nvPicPr>
          <p:cNvPr id="8" name="Content Placeholder 7" descr="6n-graf.svg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34900" b="-34900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266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Directed Graphs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assumed that all edges in the graph were two-way</a:t>
            </a:r>
          </a:p>
          <a:p>
            <a:r>
              <a:rPr lang="en-US" dirty="0" smtClean="0"/>
              <a:t>Now we have one-way edges:</a:t>
            </a:r>
          </a:p>
          <a:p>
            <a:r>
              <a:rPr lang="en-US" dirty="0" smtClean="0"/>
              <a:t>Nodes: Same as before</a:t>
            </a:r>
          </a:p>
          <a:p>
            <a:r>
              <a:rPr lang="en-US" dirty="0" smtClean="0"/>
              <a:t>Edges: (order matters)</a:t>
            </a:r>
          </a:p>
          <a:p>
            <a:pPr lvl="1"/>
            <a:r>
              <a:rPr lang="en-US" dirty="0" smtClean="0"/>
              <a:t>{(6, 4), (4, 5), (5, 1), (5, 2), (2, 1)}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8200" y="2530443"/>
            <a:ext cx="4038600" cy="266547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953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Theory Behind PageRank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Internet is really a directed graph:</a:t>
            </a:r>
          </a:p>
          <a:p>
            <a:pPr lvl="1"/>
            <a:r>
              <a:rPr lang="en-US" dirty="0" smtClean="0"/>
              <a:t>Nodes: webpages</a:t>
            </a:r>
          </a:p>
          <a:p>
            <a:pPr lvl="1"/>
            <a:r>
              <a:rPr lang="en-US" dirty="0" smtClean="0"/>
              <a:t>Edges: links between webpages</a:t>
            </a:r>
          </a:p>
          <a:p>
            <a:r>
              <a:rPr lang="en-US" dirty="0" smtClean="0"/>
              <a:t>Terms (Suppose we have a page A that links to page B): </a:t>
            </a:r>
          </a:p>
          <a:p>
            <a:pPr lvl="1"/>
            <a:r>
              <a:rPr lang="en-US" dirty="0" smtClean="0"/>
              <a:t>Page A has a </a:t>
            </a:r>
            <a:r>
              <a:rPr lang="en-US" u="sng" dirty="0" smtClean="0"/>
              <a:t>forward-link</a:t>
            </a:r>
            <a:r>
              <a:rPr lang="en-US" dirty="0" smtClean="0"/>
              <a:t> to page B</a:t>
            </a:r>
          </a:p>
          <a:p>
            <a:pPr lvl="1"/>
            <a:r>
              <a:rPr lang="en-US" dirty="0" smtClean="0"/>
              <a:t>Page B has a </a:t>
            </a:r>
            <a:r>
              <a:rPr lang="en-US" u="sng" dirty="0" smtClean="0"/>
              <a:t>back-link </a:t>
            </a:r>
            <a:r>
              <a:rPr lang="en-US" dirty="0" smtClean="0"/>
              <a:t>from page 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4662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177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12541" y="1583118"/>
            <a:ext cx="7147826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Node </a:t>
            </a:r>
            <a:r>
              <a:rPr lang="en-US" sz="3200" i="1" dirty="0" smtClean="0"/>
              <a:t>u</a:t>
            </a:r>
            <a:r>
              <a:rPr lang="en-US" sz="3200" dirty="0" smtClean="0"/>
              <a:t> is the vertex (webpage) we’re interested in computing the PageRank of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38017" y="2660336"/>
            <a:ext cx="285519" cy="1021547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314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12541" y="1789863"/>
            <a:ext cx="7147826" cy="58477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R’(u)</a:t>
            </a:r>
            <a:r>
              <a:rPr lang="en-US" sz="3200" dirty="0" smtClean="0"/>
              <a:t> is the PageRank of Node </a:t>
            </a:r>
            <a:r>
              <a:rPr lang="en-US" sz="3200" i="1" dirty="0" smtClean="0"/>
              <a:t>u</a:t>
            </a:r>
            <a:endParaRPr lang="en-US" sz="32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72188" y="2374639"/>
            <a:ext cx="630112" cy="933149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523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12541" y="1608189"/>
            <a:ext cx="7147826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c </a:t>
            </a:r>
            <a:r>
              <a:rPr lang="en-US" sz="3200" dirty="0" smtClean="0"/>
              <a:t>is a normalization factor that we can ignore for our purposes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08085" y="2685407"/>
            <a:ext cx="295365" cy="933149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96561" y="2685407"/>
            <a:ext cx="0" cy="933149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275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12541" y="1608189"/>
            <a:ext cx="7147826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E(u) </a:t>
            </a:r>
            <a:r>
              <a:rPr lang="en-US" sz="3200" dirty="0" smtClean="0"/>
              <a:t>is a “personalization” factor that we can ignore for our purposes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96561" y="2685407"/>
            <a:ext cx="625394" cy="82911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02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Consequence of Amdahl’s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13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amount of speedup that can be achieved through parallelism is limited by the non-parallel portion of your program</a:t>
            </a:r>
            <a:r>
              <a:rPr lang="en-US" sz="2800" dirty="0"/>
              <a:t>!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52"/>
          <p:cNvGrpSpPr/>
          <p:nvPr/>
        </p:nvGrpSpPr>
        <p:grpSpPr>
          <a:xfrm>
            <a:off x="274320" y="3421992"/>
            <a:ext cx="3824278" cy="2897243"/>
            <a:chOff x="624226" y="3421992"/>
            <a:chExt cx="3824278" cy="2897243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24226" y="4209745"/>
              <a:ext cx="944553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2"/>
                  </a:solidFill>
                </a:rPr>
                <a:t>Parallel </a:t>
              </a:r>
              <a:endParaRPr lang="en-US" sz="1800" b="1" dirty="0" smtClean="0">
                <a:solidFill>
                  <a:schemeClr val="accent2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portion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672380" y="5019370"/>
              <a:ext cx="896399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1"/>
                  </a:solidFill>
                </a:rPr>
                <a:t>Serial </a:t>
              </a:r>
              <a:endParaRPr lang="en-US" sz="1800" b="1" dirty="0" smtClean="0">
                <a:solidFill>
                  <a:schemeClr val="accent1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portion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1188720" y="3421992"/>
              <a:ext cx="3259784" cy="2897243"/>
              <a:chOff x="1188720" y="3421992"/>
              <a:chExt cx="3259784" cy="2897243"/>
            </a:xfrm>
          </p:grpSpPr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1188720" y="3421992"/>
                <a:ext cx="81785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1415032" y="5857570"/>
                <a:ext cx="299037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Number of Processors</a:t>
                </a:r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568779" y="3800170"/>
                <a:ext cx="2879725" cy="1752600"/>
                <a:chOff x="2819400" y="1447800"/>
                <a:chExt cx="3505200" cy="2133600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2819400" y="3581400"/>
                  <a:ext cx="3505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19400" y="14478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401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37338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3"/>
                <p:cNvSpPr>
                  <a:spLocks noChangeArrowheads="1"/>
                </p:cNvSpPr>
                <p:nvPr/>
              </p:nvSpPr>
              <p:spPr bwMode="auto">
                <a:xfrm>
                  <a:off x="42672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24"/>
                <p:cNvSpPr>
                  <a:spLocks noChangeArrowheads="1"/>
                </p:cNvSpPr>
                <p:nvPr/>
              </p:nvSpPr>
              <p:spPr bwMode="auto">
                <a:xfrm>
                  <a:off x="48006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5"/>
                <p:cNvSpPr>
                  <a:spLocks noChangeArrowheads="1"/>
                </p:cNvSpPr>
                <p:nvPr/>
              </p:nvSpPr>
              <p:spPr bwMode="auto">
                <a:xfrm>
                  <a:off x="5291138" y="2819399"/>
                  <a:ext cx="347661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26"/>
                <p:cNvSpPr>
                  <a:spLocks noChangeArrowheads="1"/>
                </p:cNvSpPr>
                <p:nvPr/>
              </p:nvSpPr>
              <p:spPr bwMode="auto">
                <a:xfrm>
                  <a:off x="3200401" y="1676400"/>
                  <a:ext cx="347663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27"/>
                <p:cNvSpPr>
                  <a:spLocks noChangeArrowheads="1"/>
                </p:cNvSpPr>
                <p:nvPr/>
              </p:nvSpPr>
              <p:spPr bwMode="auto">
                <a:xfrm>
                  <a:off x="3733800" y="2209800"/>
                  <a:ext cx="347663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28"/>
                <p:cNvSpPr>
                  <a:spLocks noChangeArrowheads="1"/>
                </p:cNvSpPr>
                <p:nvPr/>
              </p:nvSpPr>
              <p:spPr bwMode="auto">
                <a:xfrm>
                  <a:off x="4267200" y="2376488"/>
                  <a:ext cx="347663" cy="442913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0600" y="2514600"/>
                  <a:ext cx="347663" cy="30479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30"/>
                <p:cNvSpPr>
                  <a:spLocks noChangeArrowheads="1"/>
                </p:cNvSpPr>
                <p:nvPr/>
              </p:nvSpPr>
              <p:spPr bwMode="auto">
                <a:xfrm>
                  <a:off x="5291138" y="2590800"/>
                  <a:ext cx="347661" cy="22860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1881517" y="5552770"/>
                <a:ext cx="312737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3307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27879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316897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358172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/>
          <a:srcRect l="5097" t="6993" r="5094" b="4736"/>
          <a:stretch>
            <a:fillRect/>
          </a:stretch>
        </p:blipFill>
        <p:spPr bwMode="auto">
          <a:xfrm>
            <a:off x="4639733" y="2834640"/>
            <a:ext cx="4378960" cy="32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114800" y="3657600"/>
            <a:ext cx="457200" cy="128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Speedup</a:t>
            </a:r>
            <a:endParaRPr lang="en-US" sz="2400" b="1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212080" y="5943600"/>
            <a:ext cx="29903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Number of Processors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36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718721" y="1417652"/>
            <a:ext cx="7689329" cy="15696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sum over all backlinks of </a:t>
            </a:r>
            <a:r>
              <a:rPr lang="en-US" sz="3200" i="1" dirty="0" smtClean="0"/>
              <a:t>u</a:t>
            </a:r>
            <a:r>
              <a:rPr lang="en-US" sz="3200" dirty="0" smtClean="0"/>
              <a:t>: the PageRank of the website </a:t>
            </a:r>
            <a:r>
              <a:rPr lang="en-US" sz="3200" i="1" dirty="0" smtClean="0"/>
              <a:t>v</a:t>
            </a:r>
            <a:r>
              <a:rPr lang="en-US" sz="3200" dirty="0" smtClean="0"/>
              <a:t> linking to </a:t>
            </a:r>
            <a:r>
              <a:rPr lang="en-US" sz="3200" i="1" dirty="0" smtClean="0"/>
              <a:t>u</a:t>
            </a:r>
            <a:r>
              <a:rPr lang="en-US" sz="3200" dirty="0" smtClean="0"/>
              <a:t> divided by the number of forward-links that </a:t>
            </a:r>
            <a:r>
              <a:rPr lang="en-US" sz="3200" i="1" dirty="0" smtClean="0"/>
              <a:t>v</a:t>
            </a:r>
            <a:r>
              <a:rPr lang="en-US" sz="3200" dirty="0" smtClean="0"/>
              <a:t> has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05570" y="2987312"/>
            <a:ext cx="0" cy="448456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652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But wait! This is Recursive!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Uh oh! We have a recursive formula with no base-case</a:t>
            </a:r>
            <a:endParaRPr lang="en-US" dirty="0"/>
          </a:p>
          <a:p>
            <a:r>
              <a:rPr lang="en-US" dirty="0" smtClean="0"/>
              <a:t>We rely on convergence </a:t>
            </a:r>
          </a:p>
          <a:p>
            <a:pPr lvl="1"/>
            <a:r>
              <a:rPr lang="en-US" dirty="0" smtClean="0"/>
              <a:t>Choose some initial PageRank value for each site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imultaneously compute/update </a:t>
            </a:r>
            <a:r>
              <a:rPr lang="en-US" dirty="0" err="1" smtClean="0"/>
              <a:t>PageRanks</a:t>
            </a:r>
            <a:endParaRPr lang="en-US" dirty="0" smtClean="0"/>
          </a:p>
          <a:p>
            <a:pPr lvl="1"/>
            <a:r>
              <a:rPr lang="en-US" dirty="0" smtClean="0"/>
              <a:t>When our Delta is small between iterations:</a:t>
            </a:r>
          </a:p>
          <a:p>
            <a:pPr lvl="2"/>
            <a:r>
              <a:rPr lang="en-US" dirty="0" smtClean="0"/>
              <a:t>Stop, call it “good enough”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666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Sounds Easy. Why MapReduce?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in the best case that we’ve crawled and captured the internet as a series of (</a:t>
            </a:r>
            <a:r>
              <a:rPr lang="en-US" dirty="0" err="1" smtClean="0"/>
              <a:t>url</a:t>
            </a:r>
            <a:r>
              <a:rPr lang="en-US" dirty="0" smtClean="0"/>
              <a:t>, outgoing links) pairs</a:t>
            </a:r>
          </a:p>
          <a:p>
            <a:r>
              <a:rPr lang="en-US" dirty="0" smtClean="0"/>
              <a:t>We need about 50 iterations of the PageRank algorithm for it to converge</a:t>
            </a:r>
          </a:p>
          <a:p>
            <a:r>
              <a:rPr lang="en-US" dirty="0" smtClean="0"/>
              <a:t>We quickly see that running it on one machine is not viable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858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Building a Web Index using PageRank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Scrape Webpages</a:t>
            </a:r>
          </a:p>
          <a:p>
            <a:r>
              <a:rPr lang="en-US" dirty="0" smtClean="0"/>
              <a:t>Strip out content, keep only links (input is key = </a:t>
            </a:r>
            <a:r>
              <a:rPr lang="en-US" dirty="0" err="1" smtClean="0"/>
              <a:t>url</a:t>
            </a:r>
            <a:r>
              <a:rPr lang="en-US" dirty="0" smtClean="0"/>
              <a:t>, value = links on page at </a:t>
            </a:r>
            <a:r>
              <a:rPr lang="en-US" dirty="0" err="1" smtClean="0"/>
              <a:t>url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step is actually pushed into the MapReduce</a:t>
            </a:r>
          </a:p>
          <a:p>
            <a:r>
              <a:rPr lang="en-US" dirty="0" smtClean="0"/>
              <a:t>Feed into PageRank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Sort Documents by PageRank</a:t>
            </a:r>
          </a:p>
          <a:p>
            <a:r>
              <a:rPr lang="en-US" dirty="0" smtClean="0"/>
              <a:t>Post-process to build the indices that our </a:t>
            </a:r>
            <a:r>
              <a:rPr lang="en-US" dirty="0"/>
              <a:t>G</a:t>
            </a:r>
            <a:r>
              <a:rPr lang="en-US" dirty="0" smtClean="0"/>
              <a:t>oogle RLP example used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987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Input: </a:t>
            </a:r>
          </a:p>
          <a:p>
            <a:pPr lvl="2"/>
            <a:r>
              <a:rPr lang="en-US" dirty="0" smtClean="0"/>
              <a:t>key = URL of website 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source of website</a:t>
            </a:r>
          </a:p>
          <a:p>
            <a:pPr lvl="1"/>
            <a:r>
              <a:rPr lang="en-US" dirty="0" smtClean="0"/>
              <a:t>Output for each outgoing link: </a:t>
            </a:r>
          </a:p>
          <a:p>
            <a:pPr lvl="2"/>
            <a:r>
              <a:rPr lang="en-US" dirty="0" smtClean="0"/>
              <a:t>key = URL of website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outgoing link </a:t>
            </a:r>
            <a:r>
              <a:rPr lang="en-US" dirty="0" err="1" smtClean="0"/>
              <a:t>url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URL of website</a:t>
            </a:r>
          </a:p>
          <a:p>
            <a:pPr lvl="2"/>
            <a:r>
              <a:rPr lang="en-US" dirty="0" smtClean="0"/>
              <a:t>values = </a:t>
            </a:r>
            <a:r>
              <a:rPr lang="en-US" dirty="0" err="1" smtClean="0"/>
              <a:t>Iterable</a:t>
            </a:r>
            <a:r>
              <a:rPr lang="en-US" dirty="0" smtClean="0"/>
              <a:t> of all outgoing links from that website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key = URL of website</a:t>
            </a:r>
          </a:p>
          <a:p>
            <a:pPr lvl="2"/>
            <a:r>
              <a:rPr lang="en-US" dirty="0" smtClean="0"/>
              <a:t>value = Starting PageRank, Outgoing links from that website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462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Input: </a:t>
            </a:r>
          </a:p>
          <a:p>
            <a:pPr lvl="2"/>
            <a:r>
              <a:rPr lang="en-US" dirty="0" smtClean="0"/>
              <a:t>key = URL of website 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PageRank, Outgoing links from that website</a:t>
            </a:r>
          </a:p>
          <a:p>
            <a:pPr lvl="1"/>
            <a:r>
              <a:rPr lang="en-US" dirty="0" smtClean="0"/>
              <a:t>Output for each outgoing link: </a:t>
            </a:r>
          </a:p>
          <a:p>
            <a:pPr lvl="2"/>
            <a:r>
              <a:rPr lang="en-US" dirty="0" smtClean="0"/>
              <a:t>key = Outgoing Link URL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Original Website URL, PageRank, # Outgoing links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Outgoing Link URL</a:t>
            </a:r>
          </a:p>
          <a:p>
            <a:pPr lvl="2"/>
            <a:r>
              <a:rPr lang="en-US" dirty="0" smtClean="0"/>
              <a:t>values = </a:t>
            </a:r>
            <a:r>
              <a:rPr lang="en-US" dirty="0" err="1" smtClean="0"/>
              <a:t>Iterable</a:t>
            </a:r>
            <a:r>
              <a:rPr lang="en-US" dirty="0" smtClean="0"/>
              <a:t> of all links to Outgoing Link URL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key = Outgoing Link URL</a:t>
            </a:r>
          </a:p>
          <a:p>
            <a:pPr lvl="2"/>
            <a:r>
              <a:rPr lang="en-US" dirty="0" smtClean="0"/>
              <a:t>value = Newly computed PageRank (using the formula), Outgoing links from document @ Outgoing Link URL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973" y="5965837"/>
            <a:ext cx="8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Repeat this step until PageRank converges – chained MapReduce!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985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Finally, we want to sort by PageRank to get a useful index</a:t>
            </a:r>
          </a:p>
          <a:p>
            <a:r>
              <a:rPr lang="en-US" dirty="0" err="1" smtClean="0"/>
              <a:t>MapReduce’s</a:t>
            </a:r>
            <a:r>
              <a:rPr lang="en-US" dirty="0" smtClean="0"/>
              <a:t> built in sorting makes this easy!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Website URL</a:t>
            </a:r>
          </a:p>
          <a:p>
            <a:pPr lvl="2"/>
            <a:r>
              <a:rPr lang="en-US" dirty="0" smtClean="0"/>
              <a:t>value = PageRank, Outgoing Links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key = PageRank</a:t>
            </a:r>
          </a:p>
          <a:p>
            <a:pPr lvl="2"/>
            <a:r>
              <a:rPr lang="en-US" dirty="0" smtClean="0"/>
              <a:t>value = Website URL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021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In case we have duplicate </a:t>
            </a:r>
            <a:r>
              <a:rPr lang="en-US" dirty="0" err="1" smtClean="0"/>
              <a:t>PageRanks</a:t>
            </a:r>
            <a:endParaRPr lang="en-US" dirty="0"/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PageRank</a:t>
            </a:r>
          </a:p>
          <a:p>
            <a:pPr lvl="2"/>
            <a:r>
              <a:rPr lang="en-US" dirty="0" smtClean="0"/>
              <a:t>value = </a:t>
            </a:r>
            <a:r>
              <a:rPr lang="en-US" dirty="0" err="1" smtClean="0"/>
              <a:t>Iterable</a:t>
            </a:r>
            <a:r>
              <a:rPr lang="en-US" dirty="0" smtClean="0"/>
              <a:t> of URLs with that PageRank</a:t>
            </a:r>
          </a:p>
          <a:p>
            <a:pPr lvl="1"/>
            <a:r>
              <a:rPr lang="en-US" dirty="0" smtClean="0"/>
              <a:t>Output (for each URL in the </a:t>
            </a:r>
            <a:r>
              <a:rPr lang="en-US" dirty="0" err="1" smtClean="0"/>
              <a:t>Iterable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key = PageRank</a:t>
            </a:r>
          </a:p>
          <a:p>
            <a:pPr lvl="2"/>
            <a:r>
              <a:rPr lang="en-US" dirty="0" smtClean="0"/>
              <a:t>value = Website URL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Since MapReduce automatically sorts the output from the reducer and joins it together:</a:t>
            </a:r>
          </a:p>
          <a:p>
            <a:r>
              <a:rPr lang="en-US" dirty="0" smtClean="0"/>
              <a:t>We’re done!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44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the </a:t>
            </a:r>
            <a:r>
              <a:rPr lang="en-US" dirty="0" err="1" smtClean="0">
                <a:solidFill>
                  <a:schemeClr val="accent1"/>
                </a:solidFill>
              </a:rPr>
              <a:t>PageRanked</a:t>
            </a:r>
            <a:r>
              <a:rPr lang="en-US" dirty="0" smtClean="0">
                <a:solidFill>
                  <a:schemeClr val="accent1"/>
                </a:solidFill>
              </a:rPr>
              <a:t> Index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our usual keyword search with RLP implemented</a:t>
            </a:r>
          </a:p>
          <a:p>
            <a:r>
              <a:rPr lang="en-US" dirty="0" smtClean="0"/>
              <a:t>Take our results, sort by our pre-generated PageRank values</a:t>
            </a:r>
          </a:p>
          <a:p>
            <a:r>
              <a:rPr lang="en-US" dirty="0" smtClean="0"/>
              <a:t>Send results to user!</a:t>
            </a:r>
          </a:p>
          <a:p>
            <a:r>
              <a:rPr lang="en-US" dirty="0" smtClean="0"/>
              <a:t>PageRank is still the basis for Google Search </a:t>
            </a:r>
          </a:p>
          <a:p>
            <a:pPr lvl="1"/>
            <a:r>
              <a:rPr lang="en-US" dirty="0" smtClean="0"/>
              <a:t>(of course, there are many proprietary enhancements in addition)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99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346200"/>
            <a:ext cx="8229600" cy="5156200"/>
          </a:xfrm>
        </p:spPr>
        <p:txBody>
          <a:bodyPr>
            <a:normAutofit/>
          </a:bodyPr>
          <a:lstStyle/>
          <a:p>
            <a:r>
              <a:rPr lang="en-US" dirty="0" smtClean="0"/>
              <a:t>Some PageRank slides </a:t>
            </a:r>
            <a:r>
              <a:rPr lang="en-US" dirty="0"/>
              <a:t>adapted from </a:t>
            </a:r>
            <a:r>
              <a:rPr lang="en-US" dirty="0">
                <a:hlinkClick r:id="rId2"/>
              </a:rPr>
              <a:t>http://www.cs.toronto.edu/~jasper/</a:t>
            </a:r>
            <a:r>
              <a:rPr lang="en-US" dirty="0" smtClean="0">
                <a:hlinkClick r:id="rId2"/>
              </a:rPr>
              <a:t>PageRankForMapReduceSmall.pdf</a:t>
            </a:r>
            <a:endParaRPr lang="en-US" dirty="0" smtClean="0"/>
          </a:p>
          <a:p>
            <a:r>
              <a:rPr lang="en-US" dirty="0" smtClean="0"/>
              <a:t>PageRank Paper:</a:t>
            </a:r>
          </a:p>
          <a:p>
            <a:pPr lvl="1"/>
            <a:r>
              <a:rPr lang="en-US" dirty="0">
                <a:hlinkClick r:id="rId3"/>
              </a:rPr>
              <a:t>Lawrence Page, Sergey </a:t>
            </a:r>
            <a:r>
              <a:rPr lang="en-US" dirty="0" err="1">
                <a:hlinkClick r:id="rId3"/>
              </a:rPr>
              <a:t>Brin</a:t>
            </a:r>
            <a:r>
              <a:rPr lang="en-US" dirty="0">
                <a:hlinkClick r:id="rId3"/>
              </a:rPr>
              <a:t>, Rajeev </a:t>
            </a:r>
            <a:r>
              <a:rPr lang="en-US" dirty="0" err="1">
                <a:hlinkClick r:id="rId3"/>
              </a:rPr>
              <a:t>Motwani</a:t>
            </a:r>
            <a:r>
              <a:rPr lang="en-US" dirty="0">
                <a:hlinkClick r:id="rId3"/>
              </a:rPr>
              <a:t>, Terry </a:t>
            </a:r>
            <a:r>
              <a:rPr lang="en-US" dirty="0" err="1">
                <a:hlinkClick r:id="rId3"/>
              </a:rPr>
              <a:t>Winograd</a:t>
            </a:r>
            <a:r>
              <a:rPr lang="en-US" dirty="0">
                <a:hlinkClick r:id="rId3"/>
              </a:rPr>
              <a:t>. </a:t>
            </a:r>
            <a:r>
              <a:rPr lang="en-US" i="1" dirty="0">
                <a:hlinkClick r:id="rId3"/>
              </a:rPr>
              <a:t>The PageRank </a:t>
            </a:r>
            <a:r>
              <a:rPr lang="en-US" i="1" dirty="0" smtClean="0">
                <a:hlinkClick r:id="rId3"/>
              </a:rPr>
              <a:t>Citation </a:t>
            </a:r>
            <a:r>
              <a:rPr lang="en-US" i="1" dirty="0">
                <a:hlinkClick r:id="rId3"/>
              </a:rPr>
              <a:t>Ranking: Bringing Order to the Web</a:t>
            </a:r>
            <a:r>
              <a:rPr lang="en-US" dirty="0">
                <a:hlinkClick r:id="rId3"/>
              </a:rPr>
              <a:t>. 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Further Reading (Optional)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523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Request-Level Parallelism (RLP)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Hundreds or thousands of requests per sec</a:t>
            </a:r>
          </a:p>
          <a:p>
            <a:pPr lvl="1"/>
            <a:r>
              <a:rPr lang="en-US" dirty="0" smtClean="0"/>
              <a:t>Not your laptop or cell-phone, but popular Internet services like web search, social networking, …</a:t>
            </a:r>
          </a:p>
          <a:p>
            <a:pPr lvl="1"/>
            <a:r>
              <a:rPr lang="en-US" dirty="0" smtClean="0"/>
              <a:t>Such requests are largely independent</a:t>
            </a:r>
          </a:p>
          <a:p>
            <a:pPr lvl="2"/>
            <a:r>
              <a:rPr lang="en-US" dirty="0" smtClean="0"/>
              <a:t>Often involve read-mostly databases</a:t>
            </a:r>
          </a:p>
          <a:p>
            <a:pPr lvl="2"/>
            <a:r>
              <a:rPr lang="en-US" dirty="0" smtClean="0"/>
              <a:t>Rarely involve strict read–write data sharing or synchronization across requests</a:t>
            </a:r>
          </a:p>
          <a:p>
            <a:r>
              <a:rPr lang="en-US" dirty="0" smtClean="0"/>
              <a:t>Computation easily partitioned within a request and across different requests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08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Google Query-Serving 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608369"/>
            <a:ext cx="8210550" cy="470353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14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Data-Level Parallelism (DLP)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Two kinds: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Lots of </a:t>
            </a:r>
            <a:r>
              <a:rPr lang="en-US" dirty="0">
                <a:solidFill>
                  <a:srgbClr val="FF0000"/>
                </a:solidFill>
              </a:rPr>
              <a:t>data in memory</a:t>
            </a:r>
            <a:r>
              <a:rPr lang="en-US" dirty="0"/>
              <a:t> that can be operated on in parallel (e.g. adding together 2 arrays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data on many disks</a:t>
            </a:r>
            <a:r>
              <a:rPr lang="en-US" dirty="0"/>
              <a:t> that can be operated on in parallel (e.g. searching for documents)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SIMD does Data-Level Parallelism (DLP) in memory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Today’s lecture, Lab 6, </a:t>
            </a:r>
            <a:r>
              <a:rPr lang="en-US" dirty="0" err="1" smtClean="0"/>
              <a:t>Proj</a:t>
            </a:r>
            <a:r>
              <a:rPr lang="en-US" dirty="0" smtClean="0"/>
              <a:t>. 3 do DLP across many servers and disks using </a:t>
            </a:r>
            <a:r>
              <a:rPr lang="en-US" dirty="0" smtClean="0">
                <a:solidFill>
                  <a:srgbClr val="FF0000"/>
                </a:solidFill>
              </a:rPr>
              <a:t>MapReduce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03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2014Sp-CS61C-L13-ac-cacheII.thmx</Template>
  <TotalTime>13195</TotalTime>
  <Words>4738</Words>
  <Application>Microsoft Macintosh PowerPoint</Application>
  <PresentationFormat>On-screen Show (4:3)</PresentationFormat>
  <Paragraphs>694</Paragraphs>
  <Slides>69</Slides>
  <Notes>55</Notes>
  <HiddenSlides>44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Image</vt:lpstr>
      <vt:lpstr>Slide 1</vt:lpstr>
      <vt:lpstr>Review of Last Lecture</vt:lpstr>
      <vt:lpstr>Great Idea #4: Parallelism</vt:lpstr>
      <vt:lpstr>Amdahl’s (Heartbreaking) Law</vt:lpstr>
      <vt:lpstr>Amdahl’s Law</vt:lpstr>
      <vt:lpstr>Consequence of Amdahl’s Law</vt:lpstr>
      <vt:lpstr>Request-Level Parallelism (RLP)</vt:lpstr>
      <vt:lpstr>Google Query-Serving Architecture</vt:lpstr>
      <vt:lpstr>Data-Level Parallelism (DLP)</vt:lpstr>
      <vt:lpstr>Administrivia … The Midterm</vt:lpstr>
      <vt:lpstr>What is MapReduce?</vt:lpstr>
      <vt:lpstr>What is MapReduce used for?</vt:lpstr>
      <vt:lpstr>Example: Facebook Lexicon</vt:lpstr>
      <vt:lpstr>MapReduce Design Goals</vt:lpstr>
      <vt:lpstr>Typical Hadoop Cluster</vt:lpstr>
      <vt:lpstr>MapReduce in CS10 &amp; CS61A{,S}</vt:lpstr>
      <vt:lpstr>MapReduce Programming Model</vt:lpstr>
      <vt:lpstr>MapReduce WordCount Example</vt:lpstr>
      <vt:lpstr>MapReduce WordCount Diagram</vt:lpstr>
      <vt:lpstr>MapReduce Processing Time Line</vt:lpstr>
      <vt:lpstr>MapReduce WordCount Java code</vt:lpstr>
      <vt:lpstr>Spark</vt:lpstr>
      <vt:lpstr>Word Count in Spark’s Python API</vt:lpstr>
      <vt:lpstr>Peer Instruction</vt:lpstr>
      <vt:lpstr>Peer Instruction Answer</vt:lpstr>
      <vt:lpstr>Bonus Slides</vt:lpstr>
      <vt:lpstr>Agenda</vt:lpstr>
      <vt:lpstr>Anatomy of a Web Search</vt:lpstr>
      <vt:lpstr>Anatomy of a Web Search (1 of 3)</vt:lpstr>
      <vt:lpstr>Anatomy of a Web Search (2 of 3)</vt:lpstr>
      <vt:lpstr>Anatomy of a Web Search (3 of 3)</vt:lpstr>
      <vt:lpstr>The Combiner (Optional)</vt:lpstr>
      <vt:lpstr>Our Final Execution Sequence</vt:lpstr>
      <vt:lpstr>Agenda</vt:lpstr>
      <vt:lpstr>Execution Setup</vt:lpstr>
      <vt:lpstr>MapReduce Execution</vt:lpstr>
      <vt:lpstr>Slide 37</vt:lpstr>
      <vt:lpstr>MapReduce Processing</vt:lpstr>
      <vt:lpstr>Slide 39</vt:lpstr>
      <vt:lpstr>MapReduce Processing</vt:lpstr>
      <vt:lpstr>MapReduce Processing</vt:lpstr>
      <vt:lpstr>MapReduce Processing</vt:lpstr>
      <vt:lpstr>MapReduce Processing</vt:lpstr>
      <vt:lpstr>MapReduce Processing</vt:lpstr>
      <vt:lpstr>What Does the Master Do?</vt:lpstr>
      <vt:lpstr>MapReduce Processing Time Line</vt:lpstr>
      <vt:lpstr>MapReduce Failure Handling</vt:lpstr>
      <vt:lpstr>MapReduce Redundant Execution</vt:lpstr>
      <vt:lpstr>Summary</vt:lpstr>
      <vt:lpstr>Agenda</vt:lpstr>
      <vt:lpstr>PageRank: How Google Search Works</vt:lpstr>
      <vt:lpstr>A Quick Detour to CS Theory: Graphs</vt:lpstr>
      <vt:lpstr>Directed Graphs</vt:lpstr>
      <vt:lpstr>The Theory Behind PageRank</vt:lpstr>
      <vt:lpstr>The Magic Formula</vt:lpstr>
      <vt:lpstr>The Magic Formula</vt:lpstr>
      <vt:lpstr>The Magic Formula</vt:lpstr>
      <vt:lpstr>The Magic Formula</vt:lpstr>
      <vt:lpstr>The Magic Formula</vt:lpstr>
      <vt:lpstr>The Magic Formula</vt:lpstr>
      <vt:lpstr>But wait! This is Recursive!</vt:lpstr>
      <vt:lpstr>Sounds Easy. Why MapReduce?</vt:lpstr>
      <vt:lpstr>Building a Web Index using PageRank</vt:lpstr>
      <vt:lpstr>Using MapReduce to Compute PageRank, Step 1</vt:lpstr>
      <vt:lpstr>Using MapReduce to Compute PageRank, Step 2</vt:lpstr>
      <vt:lpstr>Using MapReduce to Compute PageRank, Step 3</vt:lpstr>
      <vt:lpstr>Using MapReduce to Compute PageRank, Step 3</vt:lpstr>
      <vt:lpstr>Using the PageRanked Index</vt:lpstr>
      <vt:lpstr>Further Reading (Optional)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Dan Garcia</cp:lastModifiedBy>
  <cp:revision>168</cp:revision>
  <cp:lastPrinted>2014-10-13T17:04:45Z</cp:lastPrinted>
  <dcterms:created xsi:type="dcterms:W3CDTF">2014-10-11T04:28:19Z</dcterms:created>
  <dcterms:modified xsi:type="dcterms:W3CDTF">2014-10-13T17:04:58Z</dcterms:modified>
</cp:coreProperties>
</file>