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639" r:id="rId3"/>
    <p:sldId id="632" r:id="rId4"/>
    <p:sldId id="633" r:id="rId5"/>
    <p:sldId id="636" r:id="rId6"/>
    <p:sldId id="637" r:id="rId7"/>
    <p:sldId id="273" r:id="rId8"/>
    <p:sldId id="582" r:id="rId9"/>
    <p:sldId id="642" r:id="rId10"/>
    <p:sldId id="652" r:id="rId11"/>
    <p:sldId id="640" r:id="rId12"/>
    <p:sldId id="641" r:id="rId13"/>
    <p:sldId id="643" r:id="rId14"/>
    <p:sldId id="645" r:id="rId15"/>
    <p:sldId id="646" r:id="rId16"/>
    <p:sldId id="647" r:id="rId17"/>
    <p:sldId id="648" r:id="rId18"/>
    <p:sldId id="649" r:id="rId19"/>
    <p:sldId id="679" r:id="rId20"/>
    <p:sldId id="650" r:id="rId21"/>
    <p:sldId id="651" r:id="rId22"/>
    <p:sldId id="655" r:id="rId23"/>
    <p:sldId id="656" r:id="rId24"/>
    <p:sldId id="674" r:id="rId25"/>
    <p:sldId id="677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39" autoAdjust="0"/>
  </p:normalViewPr>
  <p:slideViewPr>
    <p:cSldViewPr snapToGrid="0">
      <p:cViewPr varScale="1">
        <p:scale>
          <a:sx n="124" d="100"/>
          <a:sy n="124" d="100"/>
        </p:scale>
        <p:origin x="-2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BDCE47BD-0CD3-3B41-9C77-146E54758073}" type="datetime1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7E9DCDF-8378-DE44-9EF6-D4439032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E81CA360-85B4-684E-9D23-F709693D8986}" type="datetime1">
              <a:rPr lang="en-US" smtClean="0"/>
              <a:t>11/6/14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F8F5042-9C52-0449-B2EC-628456EB9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1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361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6671"/>
          </a:xfrm>
          <a:noFill/>
          <a:ln w="9525"/>
        </p:spPr>
        <p:txBody>
          <a:bodyPr lIns="91996" tIns="45192" rIns="91996" bIns="45192"/>
          <a:lstStyle/>
          <a:p>
            <a:endParaRPr lang="en-US" dirty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588963"/>
            <a:ext cx="4548187" cy="3413125"/>
          </a:xfr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2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8500"/>
            <a:ext cx="4535488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45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79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667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6" tIns="45192" rIns="91996" bIns="45192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579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9A61F-B0E2-0A45-9719-F9DA17C712FF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6D4-0602-6D41-B358-D07831F3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17FE8-F3F7-D64F-A741-CCE64F761AF0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712-321D-BB45-85EA-D54078A81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44D4B-77A3-D643-8DB6-3E09D4183189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229-29D4-7F41-89FC-142B7D84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1648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56389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6113" cy="896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7847013" cy="173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033713"/>
            <a:ext cx="7847013" cy="1738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65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229316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0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F3B77-33B5-2847-AA1D-42B2EC9C837D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7FE4-C4DE-B64E-BF78-4F634596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D3FB7-DC87-D54B-AC1A-B9EFCE2BAF61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916-9FC2-1545-B8FA-245D6E0A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2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2F69B-91CC-0547-8CF3-BA023FE47D92}" type="datetime1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961-FF3F-E941-A7ED-6A1CA3F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A21BA-CD09-E544-8B44-AB54CDD05593}" type="datetime1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885F-3D04-1B4F-A1B7-DD036EBC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9FCED-A359-9948-A44D-EF50BA0C74B7}" type="datetime1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C65D-271A-A842-B579-8A644641A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E373E-03AB-964F-87CB-47D6A0387683}" type="datetime1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49D-307C-C14B-AF67-2B0E1CDF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279C8-4D8C-B943-B285-A707D34D6A65}" type="datetime1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C674-9CE7-6443-B752-3A436051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5A26A-D772-1543-864D-889BAFA53F51}" type="datetime1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A6E-1BD3-B74F-8324-AD282B83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21E9EB3-F80F-754E-A952-8D38FF38E425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160DCF-7C1B-0648-A5A9-2B01D79B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Great Ideas in Computer Architecture (Machine Structures)</a:t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Lecture 28:  Single-Cycle CPU</a:t>
            </a:r>
            <a:b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sz="4000" i="1" dirty="0" smtClean="0">
                <a:latin typeface="Calibri" charset="0"/>
                <a:ea typeface="ＭＳ Ｐゴシック" charset="0"/>
                <a:cs typeface="ＭＳ Ｐゴシック" charset="0"/>
              </a:rPr>
              <a:t> Control Part 1</a:t>
            </a:r>
            <a:endParaRPr lang="en-US" sz="40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571" y="3886200"/>
            <a:ext cx="8098858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Guest Lecturer: </a:t>
            </a:r>
            <a:r>
              <a:rPr lang="en-US" dirty="0" smtClean="0">
                <a:ea typeface="+mn-ea"/>
                <a:cs typeface="+mn-cs"/>
              </a:rPr>
              <a:t>Sagar </a:t>
            </a:r>
            <a:r>
              <a:rPr lang="en-US" dirty="0" smtClean="0">
                <a:ea typeface="+mn-ea"/>
                <a:cs typeface="+mn-cs"/>
              </a:rPr>
              <a:t>Karandikar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inst.eecs.berkeley.edu</a:t>
            </a:r>
            <a:r>
              <a:rPr lang="en-US" dirty="0" smtClean="0">
                <a:ea typeface="+mn-ea"/>
                <a:cs typeface="+mn-cs"/>
              </a:rPr>
              <a:t>/~cs61c/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299075"/>
          </a:xfrm>
          <a:noFill/>
          <a:ln/>
        </p:spPr>
        <p:txBody>
          <a:bodyPr/>
          <a:lstStyle/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en-US" sz="2400" dirty="0"/>
              <a:t>All MIPS instructions are 32 bits long.  3 formats:</a:t>
            </a:r>
            <a:br>
              <a:rPr lang="en-US" sz="2400" dirty="0"/>
            </a:br>
            <a:endParaRPr lang="en-US" sz="24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/>
              <a:t>R-type</a:t>
            </a:r>
            <a:br>
              <a:rPr lang="en-US" sz="2000" dirty="0"/>
            </a:br>
            <a:endParaRPr lang="en-US" sz="20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endParaRPr lang="en-US" sz="28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/>
              <a:t>I-type</a:t>
            </a:r>
            <a:br>
              <a:rPr lang="en-US" sz="2000" dirty="0"/>
            </a:br>
            <a:endParaRPr lang="en-US" sz="20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endParaRPr lang="en-US" sz="28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/>
              <a:t>J-type</a:t>
            </a:r>
            <a:br>
              <a:rPr lang="en-US" sz="2000" dirty="0"/>
            </a:br>
            <a:endParaRPr lang="en-US" sz="2400" dirty="0" smtClean="0"/>
          </a:p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different fields are:</a:t>
            </a:r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accent1"/>
                </a:solidFill>
              </a:rPr>
              <a:t>op</a:t>
            </a:r>
            <a:r>
              <a:rPr lang="en-US" sz="2000" dirty="0"/>
              <a:t>: operation (“</a:t>
            </a:r>
            <a:r>
              <a:rPr lang="en-US" sz="2000" dirty="0" err="1"/>
              <a:t>opcode</a:t>
            </a:r>
            <a:r>
              <a:rPr lang="en-US" sz="2000" dirty="0"/>
              <a:t>”) of the instruction</a:t>
            </a:r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 err="1">
                <a:solidFill>
                  <a:schemeClr val="accent2"/>
                </a:solidFill>
              </a:rPr>
              <a:t>rs</a:t>
            </a:r>
            <a:r>
              <a:rPr lang="en-US" sz="2000" dirty="0">
                <a:solidFill>
                  <a:schemeClr val="accent2"/>
                </a:solidFill>
              </a:rPr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rt</a:t>
            </a:r>
            <a:r>
              <a:rPr lang="en-US" sz="2000" dirty="0">
                <a:solidFill>
                  <a:schemeClr val="accent2"/>
                </a:solidFill>
              </a:rPr>
              <a:t>, rd</a:t>
            </a:r>
            <a:r>
              <a:rPr lang="en-US" sz="2000" dirty="0"/>
              <a:t>: the source and destination register </a:t>
            </a:r>
            <a:r>
              <a:rPr lang="en-US" sz="2000" dirty="0" err="1"/>
              <a:t>specifiers</a:t>
            </a:r>
            <a:endParaRPr lang="en-US" sz="20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 err="1">
                <a:solidFill>
                  <a:srgbClr val="008000"/>
                </a:solidFill>
              </a:rPr>
              <a:t>shamt</a:t>
            </a:r>
            <a:r>
              <a:rPr lang="en-US" sz="2000" dirty="0"/>
              <a:t>: shift amount</a:t>
            </a:r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 err="1">
                <a:solidFill>
                  <a:srgbClr val="0000FF"/>
                </a:solidFill>
              </a:rPr>
              <a:t>funct</a:t>
            </a:r>
            <a:r>
              <a:rPr lang="en-US" sz="2000" dirty="0"/>
              <a:t>: selects the variant of the operation in the “op” field</a:t>
            </a:r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hlink"/>
                </a:solidFill>
              </a:rPr>
              <a:t>address / immediate</a:t>
            </a:r>
            <a:r>
              <a:rPr lang="en-US" sz="2000" dirty="0"/>
              <a:t>: address offset or immediate value</a:t>
            </a:r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accent4"/>
                </a:solidFill>
              </a:rPr>
              <a:t>target address</a:t>
            </a:r>
            <a:r>
              <a:rPr lang="en-US" sz="2000" dirty="0"/>
              <a:t>: target address of jump instruction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0313" y="3171825"/>
            <a:ext cx="6302375" cy="942975"/>
            <a:chOff x="1575" y="1824"/>
            <a:chExt cx="3970" cy="594"/>
          </a:xfrm>
        </p:grpSpPr>
        <p:sp>
          <p:nvSpPr>
            <p:cNvPr id="2556933" name="Rectangle 5"/>
            <p:cNvSpPr>
              <a:spLocks noChangeArrowheads="1"/>
            </p:cNvSpPr>
            <p:nvPr/>
          </p:nvSpPr>
          <p:spPr bwMode="auto">
            <a:xfrm>
              <a:off x="1640" y="2024"/>
              <a:ext cx="38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36" y="2016"/>
              <a:ext cx="664" cy="210"/>
              <a:chOff x="1636" y="2016"/>
              <a:chExt cx="664" cy="210"/>
            </a:xfrm>
          </p:grpSpPr>
          <p:sp>
            <p:nvSpPr>
              <p:cNvPr id="2556935" name="Rectangle 7"/>
              <p:cNvSpPr>
                <a:spLocks noChangeArrowheads="1"/>
              </p:cNvSpPr>
              <p:nvPr/>
            </p:nvSpPr>
            <p:spPr bwMode="auto">
              <a:xfrm>
                <a:off x="1636" y="2020"/>
                <a:ext cx="66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6936" name="Rectangle 8"/>
              <p:cNvSpPr>
                <a:spLocks noChangeArrowheads="1"/>
              </p:cNvSpPr>
              <p:nvPr/>
            </p:nvSpPr>
            <p:spPr bwMode="auto">
              <a:xfrm>
                <a:off x="1833" y="2016"/>
                <a:ext cx="24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pitchFamily="-65" charset="0"/>
                  </a:rPr>
                  <a:t>op</a:t>
                </a:r>
                <a:endParaRPr lang="en-US" sz="1600" b="1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sp>
          <p:nvSpPr>
            <p:cNvPr id="2556937" name="Rectangle 9"/>
            <p:cNvSpPr>
              <a:spLocks noChangeArrowheads="1"/>
            </p:cNvSpPr>
            <p:nvPr/>
          </p:nvSpPr>
          <p:spPr bwMode="auto">
            <a:xfrm>
              <a:off x="2308" y="2020"/>
              <a:ext cx="316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6938" name="Rectangle 10"/>
            <p:cNvSpPr>
              <a:spLocks noChangeArrowheads="1"/>
            </p:cNvSpPr>
            <p:nvPr/>
          </p:nvSpPr>
          <p:spPr bwMode="auto">
            <a:xfrm>
              <a:off x="3314" y="2016"/>
              <a:ext cx="89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solidFill>
                    <a:schemeClr val="accent4"/>
                  </a:solidFill>
                  <a:latin typeface="Times" pitchFamily="-65" charset="0"/>
                </a:rPr>
                <a:t>target address</a:t>
              </a:r>
            </a:p>
          </p:txBody>
        </p:sp>
        <p:sp>
          <p:nvSpPr>
            <p:cNvPr id="2556939" name="Rectangle 11"/>
            <p:cNvSpPr>
              <a:spLocks noChangeArrowheads="1"/>
            </p:cNvSpPr>
            <p:nvPr/>
          </p:nvSpPr>
          <p:spPr bwMode="auto">
            <a:xfrm>
              <a:off x="5367" y="1824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0</a:t>
              </a:r>
            </a:p>
          </p:txBody>
        </p:sp>
        <p:sp>
          <p:nvSpPr>
            <p:cNvPr id="2556940" name="Rectangle 12"/>
            <p:cNvSpPr>
              <a:spLocks noChangeArrowheads="1"/>
            </p:cNvSpPr>
            <p:nvPr/>
          </p:nvSpPr>
          <p:spPr bwMode="auto">
            <a:xfrm>
              <a:off x="2103" y="1824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26</a:t>
              </a:r>
            </a:p>
          </p:txBody>
        </p:sp>
        <p:sp>
          <p:nvSpPr>
            <p:cNvPr id="2556941" name="Rectangle 13"/>
            <p:cNvSpPr>
              <a:spLocks noChangeArrowheads="1"/>
            </p:cNvSpPr>
            <p:nvPr/>
          </p:nvSpPr>
          <p:spPr bwMode="auto">
            <a:xfrm>
              <a:off x="1575" y="1824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31</a:t>
              </a:r>
            </a:p>
          </p:txBody>
        </p:sp>
        <p:sp>
          <p:nvSpPr>
            <p:cNvPr id="2556942" name="Rectangle 14"/>
            <p:cNvSpPr>
              <a:spLocks noChangeArrowheads="1"/>
            </p:cNvSpPr>
            <p:nvPr/>
          </p:nvSpPr>
          <p:spPr bwMode="auto">
            <a:xfrm>
              <a:off x="1815" y="2208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6 bits</a:t>
              </a:r>
            </a:p>
          </p:txBody>
        </p:sp>
        <p:sp>
          <p:nvSpPr>
            <p:cNvPr id="2556943" name="Rectangle 15"/>
            <p:cNvSpPr>
              <a:spLocks noChangeArrowheads="1"/>
            </p:cNvSpPr>
            <p:nvPr/>
          </p:nvSpPr>
          <p:spPr bwMode="auto">
            <a:xfrm>
              <a:off x="3591" y="2208"/>
              <a:ext cx="45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26 bits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500313" y="1495425"/>
            <a:ext cx="6302375" cy="942975"/>
            <a:chOff x="1575" y="768"/>
            <a:chExt cx="3970" cy="594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1575" y="768"/>
              <a:ext cx="3970" cy="404"/>
              <a:chOff x="1575" y="768"/>
              <a:chExt cx="3970" cy="404"/>
            </a:xfrm>
          </p:grpSpPr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1636" y="960"/>
                <a:ext cx="3832" cy="212"/>
                <a:chOff x="1636" y="960"/>
                <a:chExt cx="3832" cy="212"/>
              </a:xfrm>
            </p:grpSpPr>
            <p:sp>
              <p:nvSpPr>
                <p:cNvPr id="2556947" name="Rectangle 19"/>
                <p:cNvSpPr>
                  <a:spLocks noChangeArrowheads="1"/>
                </p:cNvSpPr>
                <p:nvPr/>
              </p:nvSpPr>
              <p:spPr bwMode="auto">
                <a:xfrm>
                  <a:off x="1640" y="968"/>
                  <a:ext cx="3824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20"/>
                <p:cNvGrpSpPr>
                  <a:grpSpLocks/>
                </p:cNvGrpSpPr>
                <p:nvPr/>
              </p:nvGrpSpPr>
              <p:grpSpPr bwMode="auto">
                <a:xfrm>
                  <a:off x="1636" y="960"/>
                  <a:ext cx="3832" cy="212"/>
                  <a:chOff x="1636" y="960"/>
                  <a:chExt cx="3832" cy="212"/>
                </a:xfrm>
              </p:grpSpPr>
              <p:grpSp>
                <p:nvGrpSpPr>
                  <p:cNvPr id="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1636" y="960"/>
                    <a:ext cx="664" cy="210"/>
                    <a:chOff x="1636" y="960"/>
                    <a:chExt cx="664" cy="210"/>
                  </a:xfrm>
                </p:grpSpPr>
                <p:sp>
                  <p:nvSpPr>
                    <p:cNvPr id="2556950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6" y="964"/>
                      <a:ext cx="664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51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33" y="960"/>
                      <a:ext cx="249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latin typeface="Times" pitchFamily="-65" charset="0"/>
                        </a:rPr>
                        <a:t>op</a:t>
                      </a:r>
                      <a:endParaRPr lang="en-US" sz="1600" b="1">
                        <a:solidFill>
                          <a:schemeClr val="tx1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  <p:grpSp>
                <p:nvGrpSpPr>
                  <p:cNvPr id="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2308" y="960"/>
                    <a:ext cx="616" cy="210"/>
                    <a:chOff x="2308" y="960"/>
                    <a:chExt cx="616" cy="210"/>
                  </a:xfrm>
                </p:grpSpPr>
                <p:sp>
                  <p:nvSpPr>
                    <p:cNvPr id="2556953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5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7" y="960"/>
                      <a:ext cx="221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solidFill>
                            <a:schemeClr val="accent2"/>
                          </a:solidFill>
                          <a:latin typeface="Times" pitchFamily="-65" charset="0"/>
                        </a:rPr>
                        <a:t>rs</a:t>
                      </a:r>
                      <a:endParaRPr lang="en-US" sz="1600" b="1">
                        <a:solidFill>
                          <a:schemeClr val="tx1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  <p:grpSp>
                <p:nvGrpSpPr>
                  <p:cNvPr id="1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932" y="960"/>
                    <a:ext cx="616" cy="210"/>
                    <a:chOff x="2932" y="960"/>
                    <a:chExt cx="616" cy="210"/>
                  </a:xfrm>
                </p:grpSpPr>
                <p:sp>
                  <p:nvSpPr>
                    <p:cNvPr id="2556956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57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1" y="960"/>
                      <a:ext cx="213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solidFill>
                            <a:schemeClr val="accent2"/>
                          </a:solidFill>
                          <a:latin typeface="Times" pitchFamily="-65" charset="0"/>
                        </a:rPr>
                        <a:t>rt</a:t>
                      </a:r>
                      <a:endParaRPr lang="en-US" sz="1600" b="1">
                        <a:solidFill>
                          <a:schemeClr val="tx1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  <p:grpSp>
                <p:nvGrpSpPr>
                  <p:cNvPr id="1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556" y="960"/>
                    <a:ext cx="616" cy="210"/>
                    <a:chOff x="3556" y="960"/>
                    <a:chExt cx="616" cy="210"/>
                  </a:xfrm>
                </p:grpSpPr>
                <p:sp>
                  <p:nvSpPr>
                    <p:cNvPr id="2556959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60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35" y="960"/>
                      <a:ext cx="242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solidFill>
                            <a:schemeClr val="accent2"/>
                          </a:solidFill>
                          <a:latin typeface="Times" pitchFamily="-65" charset="0"/>
                        </a:rPr>
                        <a:t>rd</a:t>
                      </a:r>
                      <a:endParaRPr lang="en-US" sz="1600" b="1">
                        <a:solidFill>
                          <a:schemeClr val="tx1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  <p:grpSp>
                <p:nvGrpSpPr>
                  <p:cNvPr id="1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4180" y="960"/>
                    <a:ext cx="616" cy="210"/>
                    <a:chOff x="4180" y="960"/>
                    <a:chExt cx="616" cy="210"/>
                  </a:xfrm>
                </p:grpSpPr>
                <p:sp>
                  <p:nvSpPr>
                    <p:cNvPr id="2556962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80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63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63" y="960"/>
                      <a:ext cx="448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 dirty="0" err="1">
                          <a:solidFill>
                            <a:srgbClr val="008000"/>
                          </a:solidFill>
                          <a:latin typeface="Times" pitchFamily="-65" charset="0"/>
                        </a:rPr>
                        <a:t>shamt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  <p:grpSp>
                <p:nvGrpSpPr>
                  <p:cNvPr id="1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4804" y="960"/>
                    <a:ext cx="664" cy="212"/>
                    <a:chOff x="4804" y="960"/>
                    <a:chExt cx="664" cy="212"/>
                  </a:xfrm>
                </p:grpSpPr>
                <p:sp>
                  <p:nvSpPr>
                    <p:cNvPr id="2556965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4" y="964"/>
                      <a:ext cx="664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66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01" y="960"/>
                      <a:ext cx="402" cy="21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Times" pitchFamily="-65" charset="0"/>
                        </a:rPr>
                        <a:t>funct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</p:grpSp>
          </p:grpSp>
          <p:sp>
            <p:nvSpPr>
              <p:cNvPr id="2556967" name="Rectangle 39"/>
              <p:cNvSpPr>
                <a:spLocks noChangeArrowheads="1"/>
              </p:cNvSpPr>
              <p:nvPr/>
            </p:nvSpPr>
            <p:spPr bwMode="auto">
              <a:xfrm>
                <a:off x="5367" y="768"/>
                <a:ext cx="17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0</a:t>
                </a:r>
              </a:p>
            </p:txBody>
          </p:sp>
          <p:sp>
            <p:nvSpPr>
              <p:cNvPr id="2556968" name="Rectangle 40"/>
              <p:cNvSpPr>
                <a:spLocks noChangeArrowheads="1"/>
              </p:cNvSpPr>
              <p:nvPr/>
            </p:nvSpPr>
            <p:spPr bwMode="auto">
              <a:xfrm>
                <a:off x="4647" y="768"/>
                <a:ext cx="17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6</a:t>
                </a:r>
              </a:p>
            </p:txBody>
          </p:sp>
          <p:sp>
            <p:nvSpPr>
              <p:cNvPr id="2556969" name="Rectangle 41"/>
              <p:cNvSpPr>
                <a:spLocks noChangeArrowheads="1"/>
              </p:cNvSpPr>
              <p:nvPr/>
            </p:nvSpPr>
            <p:spPr bwMode="auto">
              <a:xfrm>
                <a:off x="3975" y="768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11</a:t>
                </a:r>
              </a:p>
            </p:txBody>
          </p:sp>
          <p:sp>
            <p:nvSpPr>
              <p:cNvPr id="2556970" name="Rectangle 42"/>
              <p:cNvSpPr>
                <a:spLocks noChangeArrowheads="1"/>
              </p:cNvSpPr>
              <p:nvPr/>
            </p:nvSpPr>
            <p:spPr bwMode="auto">
              <a:xfrm>
                <a:off x="3351" y="768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16</a:t>
                </a:r>
              </a:p>
            </p:txBody>
          </p:sp>
          <p:sp>
            <p:nvSpPr>
              <p:cNvPr id="2556971" name="Rectangle 43"/>
              <p:cNvSpPr>
                <a:spLocks noChangeArrowheads="1"/>
              </p:cNvSpPr>
              <p:nvPr/>
            </p:nvSpPr>
            <p:spPr bwMode="auto">
              <a:xfrm>
                <a:off x="2727" y="768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21</a:t>
                </a:r>
              </a:p>
            </p:txBody>
          </p:sp>
          <p:sp>
            <p:nvSpPr>
              <p:cNvPr id="2556972" name="Rectangle 44"/>
              <p:cNvSpPr>
                <a:spLocks noChangeArrowheads="1"/>
              </p:cNvSpPr>
              <p:nvPr/>
            </p:nvSpPr>
            <p:spPr bwMode="auto">
              <a:xfrm>
                <a:off x="2103" y="768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26</a:t>
                </a:r>
              </a:p>
            </p:txBody>
          </p:sp>
          <p:sp>
            <p:nvSpPr>
              <p:cNvPr id="2556973" name="Rectangle 45"/>
              <p:cNvSpPr>
                <a:spLocks noChangeArrowheads="1"/>
              </p:cNvSpPr>
              <p:nvPr/>
            </p:nvSpPr>
            <p:spPr bwMode="auto">
              <a:xfrm>
                <a:off x="1575" y="768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31</a:t>
                </a:r>
              </a:p>
            </p:txBody>
          </p:sp>
        </p:grpSp>
        <p:sp>
          <p:nvSpPr>
            <p:cNvPr id="2556974" name="Rectangle 46"/>
            <p:cNvSpPr>
              <a:spLocks noChangeArrowheads="1"/>
            </p:cNvSpPr>
            <p:nvPr/>
          </p:nvSpPr>
          <p:spPr bwMode="auto">
            <a:xfrm>
              <a:off x="1815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6 bits</a:t>
              </a:r>
            </a:p>
          </p:txBody>
        </p:sp>
        <p:sp>
          <p:nvSpPr>
            <p:cNvPr id="2556975" name="Rectangle 47"/>
            <p:cNvSpPr>
              <a:spLocks noChangeArrowheads="1"/>
            </p:cNvSpPr>
            <p:nvPr/>
          </p:nvSpPr>
          <p:spPr bwMode="auto">
            <a:xfrm>
              <a:off x="4983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6 bits</a:t>
              </a:r>
            </a:p>
          </p:txBody>
        </p:sp>
        <p:sp>
          <p:nvSpPr>
            <p:cNvPr id="2556976" name="Rectangle 48"/>
            <p:cNvSpPr>
              <a:spLocks noChangeArrowheads="1"/>
            </p:cNvSpPr>
            <p:nvPr/>
          </p:nvSpPr>
          <p:spPr bwMode="auto">
            <a:xfrm>
              <a:off x="4311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  <p:sp>
          <p:nvSpPr>
            <p:cNvPr id="2556977" name="Rectangle 49"/>
            <p:cNvSpPr>
              <a:spLocks noChangeArrowheads="1"/>
            </p:cNvSpPr>
            <p:nvPr/>
          </p:nvSpPr>
          <p:spPr bwMode="auto">
            <a:xfrm>
              <a:off x="3687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  <p:sp>
          <p:nvSpPr>
            <p:cNvPr id="2556978" name="Rectangle 50"/>
            <p:cNvSpPr>
              <a:spLocks noChangeArrowheads="1"/>
            </p:cNvSpPr>
            <p:nvPr/>
          </p:nvSpPr>
          <p:spPr bwMode="auto">
            <a:xfrm>
              <a:off x="3063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  <p:sp>
          <p:nvSpPr>
            <p:cNvPr id="2556979" name="Rectangle 51"/>
            <p:cNvSpPr>
              <a:spLocks noChangeArrowheads="1"/>
            </p:cNvSpPr>
            <p:nvPr/>
          </p:nvSpPr>
          <p:spPr bwMode="auto">
            <a:xfrm>
              <a:off x="2439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2500313" y="2333625"/>
            <a:ext cx="6302375" cy="942975"/>
            <a:chOff x="1575" y="1296"/>
            <a:chExt cx="3970" cy="594"/>
          </a:xfrm>
        </p:grpSpPr>
        <p:sp>
          <p:nvSpPr>
            <p:cNvPr id="2556981" name="Rectangle 53"/>
            <p:cNvSpPr>
              <a:spLocks noChangeArrowheads="1"/>
            </p:cNvSpPr>
            <p:nvPr/>
          </p:nvSpPr>
          <p:spPr bwMode="auto">
            <a:xfrm>
              <a:off x="1640" y="1496"/>
              <a:ext cx="38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1636" y="1488"/>
              <a:ext cx="664" cy="210"/>
              <a:chOff x="1636" y="1488"/>
              <a:chExt cx="664" cy="210"/>
            </a:xfrm>
          </p:grpSpPr>
          <p:sp>
            <p:nvSpPr>
              <p:cNvPr id="2556983" name="Rectangle 55"/>
              <p:cNvSpPr>
                <a:spLocks noChangeArrowheads="1"/>
              </p:cNvSpPr>
              <p:nvPr/>
            </p:nvSpPr>
            <p:spPr bwMode="auto">
              <a:xfrm>
                <a:off x="1636" y="1492"/>
                <a:ext cx="66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6984" name="Rectangle 56"/>
              <p:cNvSpPr>
                <a:spLocks noChangeArrowheads="1"/>
              </p:cNvSpPr>
              <p:nvPr/>
            </p:nvSpPr>
            <p:spPr bwMode="auto">
              <a:xfrm>
                <a:off x="1833" y="1488"/>
                <a:ext cx="24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pitchFamily="-65" charset="0"/>
                  </a:rPr>
                  <a:t>op</a:t>
                </a:r>
                <a:endParaRPr lang="en-US" sz="1600" b="1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2308" y="1488"/>
              <a:ext cx="616" cy="210"/>
              <a:chOff x="2308" y="1488"/>
              <a:chExt cx="616" cy="210"/>
            </a:xfrm>
          </p:grpSpPr>
          <p:sp>
            <p:nvSpPr>
              <p:cNvPr id="2556986" name="Rectangle 58"/>
              <p:cNvSpPr>
                <a:spLocks noChangeArrowheads="1"/>
              </p:cNvSpPr>
              <p:nvPr/>
            </p:nvSpPr>
            <p:spPr bwMode="auto">
              <a:xfrm>
                <a:off x="2308" y="1492"/>
                <a:ext cx="616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6987" name="Rectangle 59"/>
              <p:cNvSpPr>
                <a:spLocks noChangeArrowheads="1"/>
              </p:cNvSpPr>
              <p:nvPr/>
            </p:nvSpPr>
            <p:spPr bwMode="auto">
              <a:xfrm>
                <a:off x="2487" y="1488"/>
                <a:ext cx="22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accent2"/>
                    </a:solidFill>
                    <a:latin typeface="Times" pitchFamily="-65" charset="0"/>
                  </a:rPr>
                  <a:t>rs</a:t>
                </a:r>
                <a:endParaRPr lang="en-US" sz="1600" b="1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grpSp>
          <p:nvGrpSpPr>
            <p:cNvPr id="17" name="Group 60"/>
            <p:cNvGrpSpPr>
              <a:grpSpLocks/>
            </p:cNvGrpSpPr>
            <p:nvPr/>
          </p:nvGrpSpPr>
          <p:grpSpPr bwMode="auto">
            <a:xfrm>
              <a:off x="2932" y="1488"/>
              <a:ext cx="616" cy="210"/>
              <a:chOff x="2932" y="1488"/>
              <a:chExt cx="616" cy="210"/>
            </a:xfrm>
          </p:grpSpPr>
          <p:sp>
            <p:nvSpPr>
              <p:cNvPr id="2556989" name="Rectangle 61"/>
              <p:cNvSpPr>
                <a:spLocks noChangeArrowheads="1"/>
              </p:cNvSpPr>
              <p:nvPr/>
            </p:nvSpPr>
            <p:spPr bwMode="auto">
              <a:xfrm>
                <a:off x="2932" y="1492"/>
                <a:ext cx="616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6990" name="Rectangle 62"/>
              <p:cNvSpPr>
                <a:spLocks noChangeArrowheads="1"/>
              </p:cNvSpPr>
              <p:nvPr/>
            </p:nvSpPr>
            <p:spPr bwMode="auto">
              <a:xfrm>
                <a:off x="3111" y="1488"/>
                <a:ext cx="21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accent2"/>
                    </a:solidFill>
                    <a:latin typeface="Times" pitchFamily="-65" charset="0"/>
                  </a:rPr>
                  <a:t>rt</a:t>
                </a:r>
                <a:endParaRPr lang="en-US" sz="1600" b="1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sp>
          <p:nvSpPr>
            <p:cNvPr id="2556991" name="Rectangle 63"/>
            <p:cNvSpPr>
              <a:spLocks noChangeArrowheads="1"/>
            </p:cNvSpPr>
            <p:nvPr/>
          </p:nvSpPr>
          <p:spPr bwMode="auto">
            <a:xfrm>
              <a:off x="3556" y="1492"/>
              <a:ext cx="19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6992" name="Rectangle 64"/>
            <p:cNvSpPr>
              <a:spLocks noChangeArrowheads="1"/>
            </p:cNvSpPr>
            <p:nvPr/>
          </p:nvSpPr>
          <p:spPr bwMode="auto">
            <a:xfrm>
              <a:off x="4137" y="1477"/>
              <a:ext cx="114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hlink"/>
                  </a:solidFill>
                  <a:latin typeface="Times" pitchFamily="-65" charset="0"/>
                </a:rPr>
                <a:t>address/immediate</a:t>
              </a:r>
              <a:endParaRPr lang="en-US" sz="1600" b="1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2556993" name="Rectangle 65"/>
            <p:cNvSpPr>
              <a:spLocks noChangeArrowheads="1"/>
            </p:cNvSpPr>
            <p:nvPr/>
          </p:nvSpPr>
          <p:spPr bwMode="auto">
            <a:xfrm>
              <a:off x="5367" y="1296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0</a:t>
              </a:r>
            </a:p>
          </p:txBody>
        </p:sp>
        <p:sp>
          <p:nvSpPr>
            <p:cNvPr id="2556994" name="Rectangle 66"/>
            <p:cNvSpPr>
              <a:spLocks noChangeArrowheads="1"/>
            </p:cNvSpPr>
            <p:nvPr/>
          </p:nvSpPr>
          <p:spPr bwMode="auto">
            <a:xfrm>
              <a:off x="3351" y="1296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16</a:t>
              </a:r>
            </a:p>
          </p:txBody>
        </p:sp>
        <p:sp>
          <p:nvSpPr>
            <p:cNvPr id="2556995" name="Rectangle 67"/>
            <p:cNvSpPr>
              <a:spLocks noChangeArrowheads="1"/>
            </p:cNvSpPr>
            <p:nvPr/>
          </p:nvSpPr>
          <p:spPr bwMode="auto">
            <a:xfrm>
              <a:off x="2727" y="1296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21</a:t>
              </a:r>
            </a:p>
          </p:txBody>
        </p:sp>
        <p:sp>
          <p:nvSpPr>
            <p:cNvPr id="2556996" name="Rectangle 68"/>
            <p:cNvSpPr>
              <a:spLocks noChangeArrowheads="1"/>
            </p:cNvSpPr>
            <p:nvPr/>
          </p:nvSpPr>
          <p:spPr bwMode="auto">
            <a:xfrm>
              <a:off x="2103" y="1296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26</a:t>
              </a:r>
            </a:p>
          </p:txBody>
        </p:sp>
        <p:sp>
          <p:nvSpPr>
            <p:cNvPr id="2556997" name="Rectangle 69"/>
            <p:cNvSpPr>
              <a:spLocks noChangeArrowheads="1"/>
            </p:cNvSpPr>
            <p:nvPr/>
          </p:nvSpPr>
          <p:spPr bwMode="auto">
            <a:xfrm>
              <a:off x="1575" y="1296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31</a:t>
              </a:r>
            </a:p>
          </p:txBody>
        </p:sp>
        <p:sp>
          <p:nvSpPr>
            <p:cNvPr id="2556998" name="Rectangle 70"/>
            <p:cNvSpPr>
              <a:spLocks noChangeArrowheads="1"/>
            </p:cNvSpPr>
            <p:nvPr/>
          </p:nvSpPr>
          <p:spPr bwMode="auto">
            <a:xfrm>
              <a:off x="1815" y="1680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6 bits</a:t>
              </a:r>
            </a:p>
          </p:txBody>
        </p:sp>
        <p:sp>
          <p:nvSpPr>
            <p:cNvPr id="2556999" name="Rectangle 71"/>
            <p:cNvSpPr>
              <a:spLocks noChangeArrowheads="1"/>
            </p:cNvSpPr>
            <p:nvPr/>
          </p:nvSpPr>
          <p:spPr bwMode="auto">
            <a:xfrm>
              <a:off x="4263" y="1680"/>
              <a:ext cx="45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16 bits</a:t>
              </a:r>
            </a:p>
          </p:txBody>
        </p:sp>
        <p:sp>
          <p:nvSpPr>
            <p:cNvPr id="2557000" name="Rectangle 72"/>
            <p:cNvSpPr>
              <a:spLocks noChangeArrowheads="1"/>
            </p:cNvSpPr>
            <p:nvPr/>
          </p:nvSpPr>
          <p:spPr bwMode="auto">
            <a:xfrm>
              <a:off x="3063" y="1680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  <p:sp>
          <p:nvSpPr>
            <p:cNvPr id="2557001" name="Rectangle 73"/>
            <p:cNvSpPr>
              <a:spLocks noChangeArrowheads="1"/>
            </p:cNvSpPr>
            <p:nvPr/>
          </p:nvSpPr>
          <p:spPr bwMode="auto">
            <a:xfrm>
              <a:off x="2439" y="1680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</p:grpSp>
      <p:sp>
        <p:nvSpPr>
          <p:cNvPr id="74" name="Title 73"/>
          <p:cNvSpPr>
            <a:spLocks noGrp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/>
          <a:lstStyle/>
          <a:p>
            <a:r>
              <a:rPr lang="en-US" dirty="0" smtClean="0"/>
              <a:t>The MIPS Instruction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191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3" y="1430338"/>
            <a:ext cx="8191500" cy="5230812"/>
          </a:xfrm>
        </p:spPr>
        <p:txBody>
          <a:bodyPr/>
          <a:lstStyle/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ADDU and SUBU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addu rd,rs,rt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subu rd,rs,rt</a:t>
            </a:r>
            <a:endParaRPr lang="en-US" sz="2400">
              <a:latin typeface="Calibri" charset="0"/>
              <a:ea typeface="ＭＳ Ｐゴシック" charset="0"/>
            </a:endParaRP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OR Immediate: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ori rt,rs,imm16</a:t>
            </a:r>
            <a:endParaRPr lang="en-US" sz="2400">
              <a:latin typeface="Calibri" charset="0"/>
              <a:ea typeface="ＭＳ Ｐゴシック" charset="0"/>
            </a:endParaRP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LOAD and </a:t>
            </a:r>
            <a:b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STORE Word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lw rt,rs,imm16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sw rt,rs,imm16</a:t>
            </a:r>
            <a:endParaRPr lang="en-US" sz="2400">
              <a:latin typeface="Calibri" charset="0"/>
              <a:ea typeface="ＭＳ Ｐゴシック" charset="0"/>
            </a:endParaRP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BRANCH: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beq rs,rt,imm16</a:t>
            </a:r>
            <a:endParaRPr lang="en-US">
              <a:latin typeface="Calibri" charset="0"/>
              <a:ea typeface="ＭＳ Ｐゴシック" charset="0"/>
            </a:endParaRP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3200400" y="1582738"/>
            <a:ext cx="5949950" cy="942975"/>
            <a:chOff x="1918" y="672"/>
            <a:chExt cx="3748" cy="594"/>
          </a:xfrm>
        </p:grpSpPr>
        <p:grpSp>
          <p:nvGrpSpPr>
            <p:cNvPr id="24650" name="Group 5"/>
            <p:cNvGrpSpPr>
              <a:grpSpLocks/>
            </p:cNvGrpSpPr>
            <p:nvPr/>
          </p:nvGrpSpPr>
          <p:grpSpPr bwMode="auto">
            <a:xfrm>
              <a:off x="1918" y="672"/>
              <a:ext cx="3748" cy="402"/>
              <a:chOff x="1918" y="672"/>
              <a:chExt cx="3748" cy="402"/>
            </a:xfrm>
          </p:grpSpPr>
          <p:grpSp>
            <p:nvGrpSpPr>
              <p:cNvPr id="24657" name="Group 6"/>
              <p:cNvGrpSpPr>
                <a:grpSpLocks/>
              </p:cNvGrpSpPr>
              <p:nvPr/>
            </p:nvGrpSpPr>
            <p:grpSpPr bwMode="auto">
              <a:xfrm>
                <a:off x="1979" y="864"/>
                <a:ext cx="3607" cy="210"/>
                <a:chOff x="1979" y="864"/>
                <a:chExt cx="3607" cy="210"/>
              </a:xfrm>
            </p:grpSpPr>
            <p:sp>
              <p:nvSpPr>
                <p:cNvPr id="24665" name="Rectangle 7"/>
                <p:cNvSpPr>
                  <a:spLocks noChangeArrowheads="1"/>
                </p:cNvSpPr>
                <p:nvPr/>
              </p:nvSpPr>
              <p:spPr bwMode="auto">
                <a:xfrm>
                  <a:off x="1983" y="872"/>
                  <a:ext cx="3599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666" name="Group 8"/>
                <p:cNvGrpSpPr>
                  <a:grpSpLocks/>
                </p:cNvGrpSpPr>
                <p:nvPr/>
              </p:nvGrpSpPr>
              <p:grpSpPr bwMode="auto">
                <a:xfrm>
                  <a:off x="1979" y="864"/>
                  <a:ext cx="3607" cy="210"/>
                  <a:chOff x="1979" y="864"/>
                  <a:chExt cx="3607" cy="210"/>
                </a:xfrm>
              </p:grpSpPr>
              <p:grpSp>
                <p:nvGrpSpPr>
                  <p:cNvPr id="2466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979" y="864"/>
                    <a:ext cx="624" cy="210"/>
                    <a:chOff x="1979" y="864"/>
                    <a:chExt cx="624" cy="210"/>
                  </a:xfrm>
                </p:grpSpPr>
                <p:sp>
                  <p:nvSpPr>
                    <p:cNvPr id="24683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79" y="868"/>
                      <a:ext cx="624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1" y="864"/>
                      <a:ext cx="249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op</a:t>
                      </a:r>
                    </a:p>
                  </p:txBody>
                </p:sp>
              </p:grpSp>
              <p:grpSp>
                <p:nvGrpSpPr>
                  <p:cNvPr id="2466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611" y="864"/>
                    <a:ext cx="580" cy="210"/>
                    <a:chOff x="2611" y="864"/>
                    <a:chExt cx="580" cy="210"/>
                  </a:xfrm>
                </p:grpSpPr>
                <p:sp>
                  <p:nvSpPr>
                    <p:cNvPr id="2468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1" y="868"/>
                      <a:ext cx="580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6" y="864"/>
                      <a:ext cx="221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rs</a:t>
                      </a:r>
                    </a:p>
                  </p:txBody>
                </p:sp>
              </p:grpSp>
              <p:grpSp>
                <p:nvGrpSpPr>
                  <p:cNvPr id="2466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199" y="864"/>
                    <a:ext cx="579" cy="210"/>
                    <a:chOff x="3199" y="864"/>
                    <a:chExt cx="579" cy="210"/>
                  </a:xfrm>
                </p:grpSpPr>
                <p:sp>
                  <p:nvSpPr>
                    <p:cNvPr id="24679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9" y="868"/>
                      <a:ext cx="579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0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63" y="864"/>
                      <a:ext cx="213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rt</a:t>
                      </a:r>
                    </a:p>
                  </p:txBody>
                </p:sp>
              </p:grpSp>
              <p:grpSp>
                <p:nvGrpSpPr>
                  <p:cNvPr id="2467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3786" y="864"/>
                    <a:ext cx="579" cy="210"/>
                    <a:chOff x="3786" y="864"/>
                    <a:chExt cx="579" cy="210"/>
                  </a:xfrm>
                </p:grpSpPr>
                <p:sp>
                  <p:nvSpPr>
                    <p:cNvPr id="24677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86" y="868"/>
                      <a:ext cx="579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1" y="864"/>
                      <a:ext cx="242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rd</a:t>
                      </a:r>
                    </a:p>
                  </p:txBody>
                </p:sp>
              </p:grpSp>
              <p:grpSp>
                <p:nvGrpSpPr>
                  <p:cNvPr id="2467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4373" y="864"/>
                    <a:ext cx="580" cy="210"/>
                    <a:chOff x="4373" y="864"/>
                    <a:chExt cx="580" cy="210"/>
                  </a:xfrm>
                </p:grpSpPr>
                <p:sp>
                  <p:nvSpPr>
                    <p:cNvPr id="24675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73" y="868"/>
                      <a:ext cx="580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6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48" y="864"/>
                      <a:ext cx="448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shamt</a:t>
                      </a:r>
                    </a:p>
                  </p:txBody>
                </p:sp>
              </p:grpSp>
              <p:grpSp>
                <p:nvGrpSpPr>
                  <p:cNvPr id="2467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4961" y="864"/>
                    <a:ext cx="625" cy="210"/>
                    <a:chOff x="4961" y="864"/>
                    <a:chExt cx="625" cy="210"/>
                  </a:xfrm>
                </p:grpSpPr>
                <p:sp>
                  <p:nvSpPr>
                    <p:cNvPr id="24673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61" y="868"/>
                      <a:ext cx="625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3" y="864"/>
                      <a:ext cx="398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funct</a:t>
                      </a:r>
                    </a:p>
                  </p:txBody>
                </p:sp>
              </p:grpSp>
            </p:grpSp>
          </p:grpSp>
          <p:sp>
            <p:nvSpPr>
              <p:cNvPr id="24658" name="Rectangle 27"/>
              <p:cNvSpPr>
                <a:spLocks noChangeArrowheads="1"/>
              </p:cNvSpPr>
              <p:nvPr/>
            </p:nvSpPr>
            <p:spPr bwMode="auto">
              <a:xfrm>
                <a:off x="5488" y="672"/>
                <a:ext cx="17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0</a:t>
                </a:r>
              </a:p>
            </p:txBody>
          </p:sp>
          <p:sp>
            <p:nvSpPr>
              <p:cNvPr id="24659" name="Rectangle 28"/>
              <p:cNvSpPr>
                <a:spLocks noChangeArrowheads="1"/>
              </p:cNvSpPr>
              <p:nvPr/>
            </p:nvSpPr>
            <p:spPr bwMode="auto">
              <a:xfrm>
                <a:off x="4810" y="672"/>
                <a:ext cx="17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6</a:t>
                </a:r>
              </a:p>
            </p:txBody>
          </p:sp>
          <p:sp>
            <p:nvSpPr>
              <p:cNvPr id="24660" name="Rectangle 29"/>
              <p:cNvSpPr>
                <a:spLocks noChangeArrowheads="1"/>
              </p:cNvSpPr>
              <p:nvPr/>
            </p:nvSpPr>
            <p:spPr bwMode="auto">
              <a:xfrm>
                <a:off x="4177" y="672"/>
                <a:ext cx="24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11</a:t>
                </a:r>
              </a:p>
            </p:txBody>
          </p:sp>
          <p:sp>
            <p:nvSpPr>
              <p:cNvPr id="24661" name="Rectangle 30"/>
              <p:cNvSpPr>
                <a:spLocks noChangeArrowheads="1"/>
              </p:cNvSpPr>
              <p:nvPr/>
            </p:nvSpPr>
            <p:spPr bwMode="auto">
              <a:xfrm>
                <a:off x="3590" y="672"/>
                <a:ext cx="24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16</a:t>
                </a:r>
              </a:p>
            </p:txBody>
          </p:sp>
          <p:sp>
            <p:nvSpPr>
              <p:cNvPr id="24662" name="Rectangle 31"/>
              <p:cNvSpPr>
                <a:spLocks noChangeArrowheads="1"/>
              </p:cNvSpPr>
              <p:nvPr/>
            </p:nvSpPr>
            <p:spPr bwMode="auto">
              <a:xfrm>
                <a:off x="3002" y="672"/>
                <a:ext cx="24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21</a:t>
                </a:r>
              </a:p>
            </p:txBody>
          </p:sp>
          <p:sp>
            <p:nvSpPr>
              <p:cNvPr id="24663" name="Rectangle 32"/>
              <p:cNvSpPr>
                <a:spLocks noChangeArrowheads="1"/>
              </p:cNvSpPr>
              <p:nvPr/>
            </p:nvSpPr>
            <p:spPr bwMode="auto">
              <a:xfrm>
                <a:off x="2414" y="672"/>
                <a:ext cx="24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26</a:t>
                </a:r>
              </a:p>
            </p:txBody>
          </p:sp>
          <p:sp>
            <p:nvSpPr>
              <p:cNvPr id="24664" name="Rectangle 33"/>
              <p:cNvSpPr>
                <a:spLocks noChangeArrowheads="1"/>
              </p:cNvSpPr>
              <p:nvPr/>
            </p:nvSpPr>
            <p:spPr bwMode="auto">
              <a:xfrm>
                <a:off x="1918" y="672"/>
                <a:ext cx="24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31</a:t>
                </a:r>
              </a:p>
            </p:txBody>
          </p:sp>
        </p:grpSp>
        <p:sp>
          <p:nvSpPr>
            <p:cNvPr id="24651" name="Rectangle 34"/>
            <p:cNvSpPr>
              <a:spLocks noChangeArrowheads="1"/>
            </p:cNvSpPr>
            <p:nvPr/>
          </p:nvSpPr>
          <p:spPr bwMode="auto">
            <a:xfrm>
              <a:off x="2143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52" name="Rectangle 35"/>
            <p:cNvSpPr>
              <a:spLocks noChangeArrowheads="1"/>
            </p:cNvSpPr>
            <p:nvPr/>
          </p:nvSpPr>
          <p:spPr bwMode="auto">
            <a:xfrm>
              <a:off x="5126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53" name="Rectangle 36"/>
            <p:cNvSpPr>
              <a:spLocks noChangeArrowheads="1"/>
            </p:cNvSpPr>
            <p:nvPr/>
          </p:nvSpPr>
          <p:spPr bwMode="auto">
            <a:xfrm>
              <a:off x="4493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54" name="Rectangle 37"/>
            <p:cNvSpPr>
              <a:spLocks noChangeArrowheads="1"/>
            </p:cNvSpPr>
            <p:nvPr/>
          </p:nvSpPr>
          <p:spPr bwMode="auto">
            <a:xfrm>
              <a:off x="3906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55" name="Rectangle 38"/>
            <p:cNvSpPr>
              <a:spLocks noChangeArrowheads="1"/>
            </p:cNvSpPr>
            <p:nvPr/>
          </p:nvSpPr>
          <p:spPr bwMode="auto">
            <a:xfrm>
              <a:off x="3318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56" name="Rectangle 39"/>
            <p:cNvSpPr>
              <a:spLocks noChangeArrowheads="1"/>
            </p:cNvSpPr>
            <p:nvPr/>
          </p:nvSpPr>
          <p:spPr bwMode="auto">
            <a:xfrm>
              <a:off x="2731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  <p:grpSp>
        <p:nvGrpSpPr>
          <p:cNvPr id="24580" name="Group 40"/>
          <p:cNvGrpSpPr>
            <a:grpSpLocks/>
          </p:cNvGrpSpPr>
          <p:nvPr/>
        </p:nvGrpSpPr>
        <p:grpSpPr bwMode="auto">
          <a:xfrm>
            <a:off x="3200400" y="2725738"/>
            <a:ext cx="5949950" cy="942975"/>
            <a:chOff x="1918" y="1392"/>
            <a:chExt cx="3748" cy="594"/>
          </a:xfrm>
        </p:grpSpPr>
        <p:sp>
          <p:nvSpPr>
            <p:cNvPr id="24629" name="Rectangle 41"/>
            <p:cNvSpPr>
              <a:spLocks noChangeArrowheads="1"/>
            </p:cNvSpPr>
            <p:nvPr/>
          </p:nvSpPr>
          <p:spPr bwMode="auto">
            <a:xfrm>
              <a:off x="1983" y="1592"/>
              <a:ext cx="359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30" name="Group 42"/>
            <p:cNvGrpSpPr>
              <a:grpSpLocks/>
            </p:cNvGrpSpPr>
            <p:nvPr/>
          </p:nvGrpSpPr>
          <p:grpSpPr bwMode="auto">
            <a:xfrm>
              <a:off x="1979" y="1584"/>
              <a:ext cx="624" cy="210"/>
              <a:chOff x="1979" y="1584"/>
              <a:chExt cx="624" cy="210"/>
            </a:xfrm>
          </p:grpSpPr>
          <p:sp>
            <p:nvSpPr>
              <p:cNvPr id="24648" name="Rectangle 43"/>
              <p:cNvSpPr>
                <a:spLocks noChangeArrowheads="1"/>
              </p:cNvSpPr>
              <p:nvPr/>
            </p:nvSpPr>
            <p:spPr bwMode="auto">
              <a:xfrm>
                <a:off x="1979" y="1588"/>
                <a:ext cx="62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9" name="Rectangle 44"/>
              <p:cNvSpPr>
                <a:spLocks noChangeArrowheads="1"/>
              </p:cNvSpPr>
              <p:nvPr/>
            </p:nvSpPr>
            <p:spPr bwMode="auto">
              <a:xfrm>
                <a:off x="2161" y="1584"/>
                <a:ext cx="249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op</a:t>
                </a:r>
              </a:p>
            </p:txBody>
          </p:sp>
        </p:grpSp>
        <p:grpSp>
          <p:nvGrpSpPr>
            <p:cNvPr id="24631" name="Group 45"/>
            <p:cNvGrpSpPr>
              <a:grpSpLocks/>
            </p:cNvGrpSpPr>
            <p:nvPr/>
          </p:nvGrpSpPr>
          <p:grpSpPr bwMode="auto">
            <a:xfrm>
              <a:off x="2611" y="1584"/>
              <a:ext cx="580" cy="210"/>
              <a:chOff x="2611" y="1584"/>
              <a:chExt cx="580" cy="210"/>
            </a:xfrm>
          </p:grpSpPr>
          <p:sp>
            <p:nvSpPr>
              <p:cNvPr id="24646" name="Rectangle 46"/>
              <p:cNvSpPr>
                <a:spLocks noChangeArrowheads="1"/>
              </p:cNvSpPr>
              <p:nvPr/>
            </p:nvSpPr>
            <p:spPr bwMode="auto">
              <a:xfrm>
                <a:off x="2611" y="1588"/>
                <a:ext cx="580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7" name="Rectangle 47"/>
              <p:cNvSpPr>
                <a:spLocks noChangeArrowheads="1"/>
              </p:cNvSpPr>
              <p:nvPr/>
            </p:nvSpPr>
            <p:spPr bwMode="auto">
              <a:xfrm>
                <a:off x="2776" y="1584"/>
                <a:ext cx="221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rs</a:t>
                </a:r>
              </a:p>
            </p:txBody>
          </p:sp>
        </p:grpSp>
        <p:grpSp>
          <p:nvGrpSpPr>
            <p:cNvPr id="24632" name="Group 48"/>
            <p:cNvGrpSpPr>
              <a:grpSpLocks/>
            </p:cNvGrpSpPr>
            <p:nvPr/>
          </p:nvGrpSpPr>
          <p:grpSpPr bwMode="auto">
            <a:xfrm>
              <a:off x="3199" y="1584"/>
              <a:ext cx="579" cy="210"/>
              <a:chOff x="3199" y="1584"/>
              <a:chExt cx="579" cy="210"/>
            </a:xfrm>
          </p:grpSpPr>
          <p:sp>
            <p:nvSpPr>
              <p:cNvPr id="24644" name="Rectangle 49"/>
              <p:cNvSpPr>
                <a:spLocks noChangeArrowheads="1"/>
              </p:cNvSpPr>
              <p:nvPr/>
            </p:nvSpPr>
            <p:spPr bwMode="auto">
              <a:xfrm>
                <a:off x="3199" y="1588"/>
                <a:ext cx="579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5" name="Rectangle 50"/>
              <p:cNvSpPr>
                <a:spLocks noChangeArrowheads="1"/>
              </p:cNvSpPr>
              <p:nvPr/>
            </p:nvSpPr>
            <p:spPr bwMode="auto">
              <a:xfrm>
                <a:off x="3363" y="1584"/>
                <a:ext cx="213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rt</a:t>
                </a:r>
              </a:p>
            </p:txBody>
          </p:sp>
        </p:grpSp>
        <p:sp>
          <p:nvSpPr>
            <p:cNvPr id="24633" name="Rectangle 51"/>
            <p:cNvSpPr>
              <a:spLocks noChangeArrowheads="1"/>
            </p:cNvSpPr>
            <p:nvPr/>
          </p:nvSpPr>
          <p:spPr bwMode="auto">
            <a:xfrm>
              <a:off x="3786" y="1588"/>
              <a:ext cx="180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Rectangle 52"/>
            <p:cNvSpPr>
              <a:spLocks noChangeArrowheads="1"/>
            </p:cNvSpPr>
            <p:nvPr/>
          </p:nvSpPr>
          <p:spPr bwMode="auto">
            <a:xfrm>
              <a:off x="4289" y="1584"/>
              <a:ext cx="69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Times" charset="0"/>
                </a:rPr>
                <a:t>immediate</a:t>
              </a:r>
            </a:p>
          </p:txBody>
        </p:sp>
        <p:sp>
          <p:nvSpPr>
            <p:cNvPr id="24635" name="Rectangle 53"/>
            <p:cNvSpPr>
              <a:spLocks noChangeArrowheads="1"/>
            </p:cNvSpPr>
            <p:nvPr/>
          </p:nvSpPr>
          <p:spPr bwMode="auto">
            <a:xfrm>
              <a:off x="5488" y="1392"/>
              <a:ext cx="17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0</a:t>
              </a:r>
            </a:p>
          </p:txBody>
        </p:sp>
        <p:sp>
          <p:nvSpPr>
            <p:cNvPr id="24636" name="Rectangle 54"/>
            <p:cNvSpPr>
              <a:spLocks noChangeArrowheads="1"/>
            </p:cNvSpPr>
            <p:nvPr/>
          </p:nvSpPr>
          <p:spPr bwMode="auto">
            <a:xfrm>
              <a:off x="3590" y="1392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</a:t>
              </a:r>
            </a:p>
          </p:txBody>
        </p:sp>
        <p:sp>
          <p:nvSpPr>
            <p:cNvPr id="24637" name="Rectangle 55"/>
            <p:cNvSpPr>
              <a:spLocks noChangeArrowheads="1"/>
            </p:cNvSpPr>
            <p:nvPr/>
          </p:nvSpPr>
          <p:spPr bwMode="auto">
            <a:xfrm>
              <a:off x="3002" y="1392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21</a:t>
              </a:r>
            </a:p>
          </p:txBody>
        </p:sp>
        <p:sp>
          <p:nvSpPr>
            <p:cNvPr id="24638" name="Rectangle 56"/>
            <p:cNvSpPr>
              <a:spLocks noChangeArrowheads="1"/>
            </p:cNvSpPr>
            <p:nvPr/>
          </p:nvSpPr>
          <p:spPr bwMode="auto">
            <a:xfrm>
              <a:off x="2414" y="1392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26</a:t>
              </a:r>
            </a:p>
          </p:txBody>
        </p:sp>
        <p:sp>
          <p:nvSpPr>
            <p:cNvPr id="24639" name="Rectangle 57"/>
            <p:cNvSpPr>
              <a:spLocks noChangeArrowheads="1"/>
            </p:cNvSpPr>
            <p:nvPr/>
          </p:nvSpPr>
          <p:spPr bwMode="auto">
            <a:xfrm>
              <a:off x="1918" y="1392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31</a:t>
              </a:r>
            </a:p>
          </p:txBody>
        </p:sp>
        <p:sp>
          <p:nvSpPr>
            <p:cNvPr id="24640" name="Rectangle 58"/>
            <p:cNvSpPr>
              <a:spLocks noChangeArrowheads="1"/>
            </p:cNvSpPr>
            <p:nvPr/>
          </p:nvSpPr>
          <p:spPr bwMode="auto">
            <a:xfrm>
              <a:off x="2143" y="177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41" name="Rectangle 59"/>
            <p:cNvSpPr>
              <a:spLocks noChangeArrowheads="1"/>
            </p:cNvSpPr>
            <p:nvPr/>
          </p:nvSpPr>
          <p:spPr bwMode="auto">
            <a:xfrm>
              <a:off x="4448" y="1776"/>
              <a:ext cx="45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 bits</a:t>
              </a:r>
            </a:p>
          </p:txBody>
        </p:sp>
        <p:sp>
          <p:nvSpPr>
            <p:cNvPr id="24642" name="Rectangle 60"/>
            <p:cNvSpPr>
              <a:spLocks noChangeArrowheads="1"/>
            </p:cNvSpPr>
            <p:nvPr/>
          </p:nvSpPr>
          <p:spPr bwMode="auto">
            <a:xfrm>
              <a:off x="3318" y="177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43" name="Rectangle 61"/>
            <p:cNvSpPr>
              <a:spLocks noChangeArrowheads="1"/>
            </p:cNvSpPr>
            <p:nvPr/>
          </p:nvSpPr>
          <p:spPr bwMode="auto">
            <a:xfrm>
              <a:off x="2731" y="177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  <p:grpSp>
        <p:nvGrpSpPr>
          <p:cNvPr id="24581" name="Group 62"/>
          <p:cNvGrpSpPr>
            <a:grpSpLocks/>
          </p:cNvGrpSpPr>
          <p:nvPr/>
        </p:nvGrpSpPr>
        <p:grpSpPr bwMode="auto">
          <a:xfrm>
            <a:off x="3200400" y="3916363"/>
            <a:ext cx="5949950" cy="942975"/>
            <a:chOff x="1918" y="1915"/>
            <a:chExt cx="3748" cy="594"/>
          </a:xfrm>
        </p:grpSpPr>
        <p:sp>
          <p:nvSpPr>
            <p:cNvPr id="24608" name="Rectangle 63"/>
            <p:cNvSpPr>
              <a:spLocks noChangeArrowheads="1"/>
            </p:cNvSpPr>
            <p:nvPr/>
          </p:nvSpPr>
          <p:spPr bwMode="auto">
            <a:xfrm>
              <a:off x="1983" y="2115"/>
              <a:ext cx="359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09" name="Group 64"/>
            <p:cNvGrpSpPr>
              <a:grpSpLocks/>
            </p:cNvGrpSpPr>
            <p:nvPr/>
          </p:nvGrpSpPr>
          <p:grpSpPr bwMode="auto">
            <a:xfrm>
              <a:off x="1979" y="2107"/>
              <a:ext cx="624" cy="210"/>
              <a:chOff x="1979" y="2107"/>
              <a:chExt cx="624" cy="210"/>
            </a:xfrm>
          </p:grpSpPr>
          <p:sp>
            <p:nvSpPr>
              <p:cNvPr id="24627" name="Rectangle 65"/>
              <p:cNvSpPr>
                <a:spLocks noChangeArrowheads="1"/>
              </p:cNvSpPr>
              <p:nvPr/>
            </p:nvSpPr>
            <p:spPr bwMode="auto">
              <a:xfrm>
                <a:off x="1979" y="2111"/>
                <a:ext cx="62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Rectangle 66"/>
              <p:cNvSpPr>
                <a:spLocks noChangeArrowheads="1"/>
              </p:cNvSpPr>
              <p:nvPr/>
            </p:nvSpPr>
            <p:spPr bwMode="auto">
              <a:xfrm>
                <a:off x="2161" y="2107"/>
                <a:ext cx="249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op</a:t>
                </a:r>
              </a:p>
            </p:txBody>
          </p:sp>
        </p:grpSp>
        <p:grpSp>
          <p:nvGrpSpPr>
            <p:cNvPr id="24610" name="Group 67"/>
            <p:cNvGrpSpPr>
              <a:grpSpLocks/>
            </p:cNvGrpSpPr>
            <p:nvPr/>
          </p:nvGrpSpPr>
          <p:grpSpPr bwMode="auto">
            <a:xfrm>
              <a:off x="2611" y="2107"/>
              <a:ext cx="580" cy="210"/>
              <a:chOff x="2611" y="2107"/>
              <a:chExt cx="580" cy="210"/>
            </a:xfrm>
          </p:grpSpPr>
          <p:sp>
            <p:nvSpPr>
              <p:cNvPr id="24625" name="Rectangle 68"/>
              <p:cNvSpPr>
                <a:spLocks noChangeArrowheads="1"/>
              </p:cNvSpPr>
              <p:nvPr/>
            </p:nvSpPr>
            <p:spPr bwMode="auto">
              <a:xfrm>
                <a:off x="2611" y="2111"/>
                <a:ext cx="580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Rectangle 69"/>
              <p:cNvSpPr>
                <a:spLocks noChangeArrowheads="1"/>
              </p:cNvSpPr>
              <p:nvPr/>
            </p:nvSpPr>
            <p:spPr bwMode="auto">
              <a:xfrm>
                <a:off x="2776" y="2107"/>
                <a:ext cx="221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rs</a:t>
                </a:r>
              </a:p>
            </p:txBody>
          </p:sp>
        </p:grpSp>
        <p:grpSp>
          <p:nvGrpSpPr>
            <p:cNvPr id="24611" name="Group 70"/>
            <p:cNvGrpSpPr>
              <a:grpSpLocks/>
            </p:cNvGrpSpPr>
            <p:nvPr/>
          </p:nvGrpSpPr>
          <p:grpSpPr bwMode="auto">
            <a:xfrm>
              <a:off x="3199" y="2107"/>
              <a:ext cx="579" cy="210"/>
              <a:chOff x="3199" y="2107"/>
              <a:chExt cx="579" cy="210"/>
            </a:xfrm>
          </p:grpSpPr>
          <p:sp>
            <p:nvSpPr>
              <p:cNvPr id="24623" name="Rectangle 71"/>
              <p:cNvSpPr>
                <a:spLocks noChangeArrowheads="1"/>
              </p:cNvSpPr>
              <p:nvPr/>
            </p:nvSpPr>
            <p:spPr bwMode="auto">
              <a:xfrm>
                <a:off x="3199" y="2111"/>
                <a:ext cx="579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4" name="Rectangle 72"/>
              <p:cNvSpPr>
                <a:spLocks noChangeArrowheads="1"/>
              </p:cNvSpPr>
              <p:nvPr/>
            </p:nvSpPr>
            <p:spPr bwMode="auto">
              <a:xfrm>
                <a:off x="3363" y="2107"/>
                <a:ext cx="213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rt</a:t>
                </a:r>
              </a:p>
            </p:txBody>
          </p:sp>
        </p:grpSp>
        <p:sp>
          <p:nvSpPr>
            <p:cNvPr id="24612" name="Rectangle 73"/>
            <p:cNvSpPr>
              <a:spLocks noChangeArrowheads="1"/>
            </p:cNvSpPr>
            <p:nvPr/>
          </p:nvSpPr>
          <p:spPr bwMode="auto">
            <a:xfrm>
              <a:off x="3786" y="2111"/>
              <a:ext cx="180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74"/>
            <p:cNvSpPr>
              <a:spLocks noChangeArrowheads="1"/>
            </p:cNvSpPr>
            <p:nvPr/>
          </p:nvSpPr>
          <p:spPr bwMode="auto">
            <a:xfrm>
              <a:off x="4289" y="2107"/>
              <a:ext cx="69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Times" charset="0"/>
                </a:rPr>
                <a:t>immediate</a:t>
              </a:r>
            </a:p>
          </p:txBody>
        </p:sp>
        <p:sp>
          <p:nvSpPr>
            <p:cNvPr id="24614" name="Rectangle 75"/>
            <p:cNvSpPr>
              <a:spLocks noChangeArrowheads="1"/>
            </p:cNvSpPr>
            <p:nvPr/>
          </p:nvSpPr>
          <p:spPr bwMode="auto">
            <a:xfrm>
              <a:off x="5488" y="1915"/>
              <a:ext cx="17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0</a:t>
              </a:r>
            </a:p>
          </p:txBody>
        </p:sp>
        <p:sp>
          <p:nvSpPr>
            <p:cNvPr id="24615" name="Rectangle 76"/>
            <p:cNvSpPr>
              <a:spLocks noChangeArrowheads="1"/>
            </p:cNvSpPr>
            <p:nvPr/>
          </p:nvSpPr>
          <p:spPr bwMode="auto">
            <a:xfrm>
              <a:off x="3590" y="1915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</a:t>
              </a:r>
            </a:p>
          </p:txBody>
        </p:sp>
        <p:sp>
          <p:nvSpPr>
            <p:cNvPr id="24616" name="Rectangle 77"/>
            <p:cNvSpPr>
              <a:spLocks noChangeArrowheads="1"/>
            </p:cNvSpPr>
            <p:nvPr/>
          </p:nvSpPr>
          <p:spPr bwMode="auto">
            <a:xfrm>
              <a:off x="3002" y="1915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21</a:t>
              </a:r>
            </a:p>
          </p:txBody>
        </p:sp>
        <p:sp>
          <p:nvSpPr>
            <p:cNvPr id="24617" name="Rectangle 78"/>
            <p:cNvSpPr>
              <a:spLocks noChangeArrowheads="1"/>
            </p:cNvSpPr>
            <p:nvPr/>
          </p:nvSpPr>
          <p:spPr bwMode="auto">
            <a:xfrm>
              <a:off x="2414" y="1915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26</a:t>
              </a:r>
            </a:p>
          </p:txBody>
        </p:sp>
        <p:sp>
          <p:nvSpPr>
            <p:cNvPr id="24618" name="Rectangle 79"/>
            <p:cNvSpPr>
              <a:spLocks noChangeArrowheads="1"/>
            </p:cNvSpPr>
            <p:nvPr/>
          </p:nvSpPr>
          <p:spPr bwMode="auto">
            <a:xfrm>
              <a:off x="1918" y="1915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31</a:t>
              </a:r>
            </a:p>
          </p:txBody>
        </p:sp>
        <p:sp>
          <p:nvSpPr>
            <p:cNvPr id="24619" name="Rectangle 80"/>
            <p:cNvSpPr>
              <a:spLocks noChangeArrowheads="1"/>
            </p:cNvSpPr>
            <p:nvPr/>
          </p:nvSpPr>
          <p:spPr bwMode="auto">
            <a:xfrm>
              <a:off x="2143" y="2299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20" name="Rectangle 81"/>
            <p:cNvSpPr>
              <a:spLocks noChangeArrowheads="1"/>
            </p:cNvSpPr>
            <p:nvPr/>
          </p:nvSpPr>
          <p:spPr bwMode="auto">
            <a:xfrm>
              <a:off x="4448" y="2299"/>
              <a:ext cx="45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 bits</a:t>
              </a:r>
            </a:p>
          </p:txBody>
        </p:sp>
        <p:sp>
          <p:nvSpPr>
            <p:cNvPr id="24621" name="Rectangle 82"/>
            <p:cNvSpPr>
              <a:spLocks noChangeArrowheads="1"/>
            </p:cNvSpPr>
            <p:nvPr/>
          </p:nvSpPr>
          <p:spPr bwMode="auto">
            <a:xfrm>
              <a:off x="3318" y="2299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22" name="Rectangle 83"/>
            <p:cNvSpPr>
              <a:spLocks noChangeArrowheads="1"/>
            </p:cNvSpPr>
            <p:nvPr/>
          </p:nvSpPr>
          <p:spPr bwMode="auto">
            <a:xfrm>
              <a:off x="2731" y="2299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  <p:grpSp>
        <p:nvGrpSpPr>
          <p:cNvPr id="24582" name="Group 84"/>
          <p:cNvGrpSpPr>
            <a:grpSpLocks/>
          </p:cNvGrpSpPr>
          <p:nvPr/>
        </p:nvGrpSpPr>
        <p:grpSpPr bwMode="auto">
          <a:xfrm>
            <a:off x="3200400" y="5440363"/>
            <a:ext cx="5949950" cy="942975"/>
            <a:chOff x="1918" y="2661"/>
            <a:chExt cx="3748" cy="594"/>
          </a:xfrm>
        </p:grpSpPr>
        <p:sp>
          <p:nvSpPr>
            <p:cNvPr id="24587" name="Rectangle 85"/>
            <p:cNvSpPr>
              <a:spLocks noChangeArrowheads="1"/>
            </p:cNvSpPr>
            <p:nvPr/>
          </p:nvSpPr>
          <p:spPr bwMode="auto">
            <a:xfrm>
              <a:off x="1983" y="2861"/>
              <a:ext cx="359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88" name="Group 86"/>
            <p:cNvGrpSpPr>
              <a:grpSpLocks/>
            </p:cNvGrpSpPr>
            <p:nvPr/>
          </p:nvGrpSpPr>
          <p:grpSpPr bwMode="auto">
            <a:xfrm>
              <a:off x="1979" y="2853"/>
              <a:ext cx="624" cy="210"/>
              <a:chOff x="1979" y="2853"/>
              <a:chExt cx="624" cy="210"/>
            </a:xfrm>
          </p:grpSpPr>
          <p:sp>
            <p:nvSpPr>
              <p:cNvPr id="24606" name="Rectangle 87"/>
              <p:cNvSpPr>
                <a:spLocks noChangeArrowheads="1"/>
              </p:cNvSpPr>
              <p:nvPr/>
            </p:nvSpPr>
            <p:spPr bwMode="auto">
              <a:xfrm>
                <a:off x="1979" y="2857"/>
                <a:ext cx="62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7" name="Rectangle 88"/>
              <p:cNvSpPr>
                <a:spLocks noChangeArrowheads="1"/>
              </p:cNvSpPr>
              <p:nvPr/>
            </p:nvSpPr>
            <p:spPr bwMode="auto">
              <a:xfrm>
                <a:off x="2161" y="2853"/>
                <a:ext cx="249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op</a:t>
                </a:r>
              </a:p>
            </p:txBody>
          </p:sp>
        </p:grpSp>
        <p:grpSp>
          <p:nvGrpSpPr>
            <p:cNvPr id="24589" name="Group 89"/>
            <p:cNvGrpSpPr>
              <a:grpSpLocks/>
            </p:cNvGrpSpPr>
            <p:nvPr/>
          </p:nvGrpSpPr>
          <p:grpSpPr bwMode="auto">
            <a:xfrm>
              <a:off x="2611" y="2853"/>
              <a:ext cx="580" cy="210"/>
              <a:chOff x="2611" y="2853"/>
              <a:chExt cx="580" cy="210"/>
            </a:xfrm>
          </p:grpSpPr>
          <p:sp>
            <p:nvSpPr>
              <p:cNvPr id="24604" name="Rectangle 90"/>
              <p:cNvSpPr>
                <a:spLocks noChangeArrowheads="1"/>
              </p:cNvSpPr>
              <p:nvPr/>
            </p:nvSpPr>
            <p:spPr bwMode="auto">
              <a:xfrm>
                <a:off x="2611" y="2857"/>
                <a:ext cx="580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5" name="Rectangle 91"/>
              <p:cNvSpPr>
                <a:spLocks noChangeArrowheads="1"/>
              </p:cNvSpPr>
              <p:nvPr/>
            </p:nvSpPr>
            <p:spPr bwMode="auto">
              <a:xfrm>
                <a:off x="2776" y="2853"/>
                <a:ext cx="221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rs</a:t>
                </a:r>
              </a:p>
            </p:txBody>
          </p:sp>
        </p:grpSp>
        <p:grpSp>
          <p:nvGrpSpPr>
            <p:cNvPr id="24590" name="Group 92"/>
            <p:cNvGrpSpPr>
              <a:grpSpLocks/>
            </p:cNvGrpSpPr>
            <p:nvPr/>
          </p:nvGrpSpPr>
          <p:grpSpPr bwMode="auto">
            <a:xfrm>
              <a:off x="3199" y="2853"/>
              <a:ext cx="579" cy="210"/>
              <a:chOff x="3199" y="2853"/>
              <a:chExt cx="579" cy="210"/>
            </a:xfrm>
          </p:grpSpPr>
          <p:sp>
            <p:nvSpPr>
              <p:cNvPr id="24602" name="Rectangle 93"/>
              <p:cNvSpPr>
                <a:spLocks noChangeArrowheads="1"/>
              </p:cNvSpPr>
              <p:nvPr/>
            </p:nvSpPr>
            <p:spPr bwMode="auto">
              <a:xfrm>
                <a:off x="3199" y="2857"/>
                <a:ext cx="579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3" name="Rectangle 94"/>
              <p:cNvSpPr>
                <a:spLocks noChangeArrowheads="1"/>
              </p:cNvSpPr>
              <p:nvPr/>
            </p:nvSpPr>
            <p:spPr bwMode="auto">
              <a:xfrm>
                <a:off x="3363" y="2853"/>
                <a:ext cx="213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rt</a:t>
                </a:r>
              </a:p>
            </p:txBody>
          </p:sp>
        </p:grpSp>
        <p:sp>
          <p:nvSpPr>
            <p:cNvPr id="24591" name="Rectangle 95"/>
            <p:cNvSpPr>
              <a:spLocks noChangeArrowheads="1"/>
            </p:cNvSpPr>
            <p:nvPr/>
          </p:nvSpPr>
          <p:spPr bwMode="auto">
            <a:xfrm>
              <a:off x="3786" y="2857"/>
              <a:ext cx="180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Rectangle 96"/>
            <p:cNvSpPr>
              <a:spLocks noChangeArrowheads="1"/>
            </p:cNvSpPr>
            <p:nvPr/>
          </p:nvSpPr>
          <p:spPr bwMode="auto">
            <a:xfrm>
              <a:off x="4289" y="2853"/>
              <a:ext cx="69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Times" charset="0"/>
                </a:rPr>
                <a:t>immediate</a:t>
              </a:r>
            </a:p>
          </p:txBody>
        </p:sp>
        <p:sp>
          <p:nvSpPr>
            <p:cNvPr id="24593" name="Rectangle 97"/>
            <p:cNvSpPr>
              <a:spLocks noChangeArrowheads="1"/>
            </p:cNvSpPr>
            <p:nvPr/>
          </p:nvSpPr>
          <p:spPr bwMode="auto">
            <a:xfrm>
              <a:off x="5488" y="2661"/>
              <a:ext cx="17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0</a:t>
              </a:r>
            </a:p>
          </p:txBody>
        </p:sp>
        <p:sp>
          <p:nvSpPr>
            <p:cNvPr id="24594" name="Rectangle 98"/>
            <p:cNvSpPr>
              <a:spLocks noChangeArrowheads="1"/>
            </p:cNvSpPr>
            <p:nvPr/>
          </p:nvSpPr>
          <p:spPr bwMode="auto">
            <a:xfrm>
              <a:off x="3590" y="2661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</a:t>
              </a:r>
            </a:p>
          </p:txBody>
        </p:sp>
        <p:sp>
          <p:nvSpPr>
            <p:cNvPr id="24595" name="Rectangle 99"/>
            <p:cNvSpPr>
              <a:spLocks noChangeArrowheads="1"/>
            </p:cNvSpPr>
            <p:nvPr/>
          </p:nvSpPr>
          <p:spPr bwMode="auto">
            <a:xfrm>
              <a:off x="3002" y="2661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21</a:t>
              </a:r>
            </a:p>
          </p:txBody>
        </p:sp>
        <p:sp>
          <p:nvSpPr>
            <p:cNvPr id="24596" name="Rectangle 100"/>
            <p:cNvSpPr>
              <a:spLocks noChangeArrowheads="1"/>
            </p:cNvSpPr>
            <p:nvPr/>
          </p:nvSpPr>
          <p:spPr bwMode="auto">
            <a:xfrm>
              <a:off x="2414" y="2661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26</a:t>
              </a:r>
            </a:p>
          </p:txBody>
        </p:sp>
        <p:sp>
          <p:nvSpPr>
            <p:cNvPr id="24597" name="Rectangle 101"/>
            <p:cNvSpPr>
              <a:spLocks noChangeArrowheads="1"/>
            </p:cNvSpPr>
            <p:nvPr/>
          </p:nvSpPr>
          <p:spPr bwMode="auto">
            <a:xfrm>
              <a:off x="1918" y="2661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31</a:t>
              </a:r>
            </a:p>
          </p:txBody>
        </p:sp>
        <p:sp>
          <p:nvSpPr>
            <p:cNvPr id="24598" name="Rectangle 102"/>
            <p:cNvSpPr>
              <a:spLocks noChangeArrowheads="1"/>
            </p:cNvSpPr>
            <p:nvPr/>
          </p:nvSpPr>
          <p:spPr bwMode="auto">
            <a:xfrm>
              <a:off x="2143" y="3045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599" name="Rectangle 103"/>
            <p:cNvSpPr>
              <a:spLocks noChangeArrowheads="1"/>
            </p:cNvSpPr>
            <p:nvPr/>
          </p:nvSpPr>
          <p:spPr bwMode="auto">
            <a:xfrm>
              <a:off x="4448" y="3045"/>
              <a:ext cx="45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 bits</a:t>
              </a:r>
            </a:p>
          </p:txBody>
        </p:sp>
        <p:sp>
          <p:nvSpPr>
            <p:cNvPr id="24600" name="Rectangle 104"/>
            <p:cNvSpPr>
              <a:spLocks noChangeArrowheads="1"/>
            </p:cNvSpPr>
            <p:nvPr/>
          </p:nvSpPr>
          <p:spPr bwMode="auto">
            <a:xfrm>
              <a:off x="3318" y="3045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01" name="Rectangle 105"/>
            <p:cNvSpPr>
              <a:spLocks noChangeArrowheads="1"/>
            </p:cNvSpPr>
            <p:nvPr/>
          </p:nvSpPr>
          <p:spPr bwMode="auto">
            <a:xfrm>
              <a:off x="2731" y="3045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  <p:sp>
        <p:nvSpPr>
          <p:cNvPr id="24583" name="Title 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The MIPS-lite Subset</a:t>
            </a:r>
          </a:p>
        </p:txBody>
      </p:sp>
    </p:spTree>
    <p:extLst>
      <p:ext uri="{BB962C8B-B14F-4D97-AF65-F5344CB8AC3E}">
        <p14:creationId xmlns:p14="http://schemas.microsoft.com/office/powerpoint/2010/main" val="38065525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243" y="1177400"/>
            <a:ext cx="8632825" cy="1920875"/>
          </a:xfrm>
        </p:spPr>
        <p:txBody>
          <a:bodyPr/>
          <a:lstStyle/>
          <a:p>
            <a:pPr>
              <a:spcBef>
                <a:spcPts val="50"/>
              </a:spcBef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Colloquially called “Register Transfer Language”</a:t>
            </a:r>
          </a:p>
          <a:p>
            <a:pPr>
              <a:spcBef>
                <a:spcPts val="50"/>
              </a:spcBef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RTL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gives the </a:t>
            </a:r>
            <a:r>
              <a:rPr lang="en-US" sz="2800" u="sng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meaning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of the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instructions</a:t>
            </a:r>
          </a:p>
          <a:p>
            <a:pPr>
              <a:spcBef>
                <a:spcPts val="100"/>
              </a:spcBef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All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start by fetching the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instruction itself</a:t>
            </a:r>
            <a:endParaRPr lang="en-US" sz="3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56126" y="2644313"/>
            <a:ext cx="8737600" cy="41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{op , 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 , 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 , </a:t>
            </a:r>
            <a:r>
              <a:rPr lang="en-US" dirty="0" err="1">
                <a:latin typeface="Courier" charset="0"/>
                <a:cs typeface="Courier" charset="0"/>
              </a:rPr>
              <a:t>rd</a:t>
            </a:r>
            <a:r>
              <a:rPr lang="en-US" dirty="0">
                <a:latin typeface="Courier" charset="0"/>
                <a:cs typeface="Courier" charset="0"/>
              </a:rPr>
              <a:t> , </a:t>
            </a:r>
            <a:r>
              <a:rPr lang="en-US" dirty="0" err="1">
                <a:latin typeface="Courier" charset="0"/>
                <a:cs typeface="Courier" charset="0"/>
              </a:rPr>
              <a:t>shamt</a:t>
            </a:r>
            <a:r>
              <a:rPr lang="en-US" dirty="0">
                <a:latin typeface="Courier" charset="0"/>
                <a:cs typeface="Courier" charset="0"/>
              </a:rPr>
              <a:t> , </a:t>
            </a:r>
            <a:r>
              <a:rPr lang="en-US" dirty="0" err="1">
                <a:latin typeface="Courier" charset="0"/>
                <a:cs typeface="Courier" charset="0"/>
              </a:rPr>
              <a:t>funct</a:t>
            </a:r>
            <a:r>
              <a:rPr lang="en-US" dirty="0">
                <a:latin typeface="Courier" charset="0"/>
                <a:cs typeface="Courier" charset="0"/>
              </a:rPr>
              <a:t>}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MEM[ PC ]</a:t>
            </a:r>
          </a:p>
          <a:p>
            <a:pPr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{op , 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 , 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 ,   Imm16}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MEM[ PC </a:t>
            </a:r>
            <a:r>
              <a:rPr lang="en-US" dirty="0" smtClean="0">
                <a:latin typeface="Courier" charset="0"/>
                <a:cs typeface="Courier" charset="0"/>
              </a:rPr>
              <a:t>]</a:t>
            </a:r>
          </a:p>
          <a:p>
            <a:pPr>
              <a:lnSpc>
                <a:spcPct val="90000"/>
              </a:lnSpc>
              <a:spcBef>
                <a:spcPts val="800"/>
              </a:spcBef>
              <a:tabLst>
                <a:tab pos="1143000" algn="l"/>
                <a:tab pos="5367338" algn="l"/>
              </a:tabLst>
            </a:pPr>
            <a:r>
              <a:rPr lang="en-US" sz="2000" u="sng" dirty="0" err="1" smtClean="0">
                <a:latin typeface="Courier" charset="0"/>
                <a:cs typeface="Courier" charset="0"/>
              </a:rPr>
              <a:t>Inst</a:t>
            </a:r>
            <a:r>
              <a:rPr lang="en-US" sz="2000" dirty="0" smtClean="0">
                <a:latin typeface="Courier" charset="0"/>
                <a:cs typeface="Courier" charset="0"/>
              </a:rPr>
              <a:t>  </a:t>
            </a:r>
            <a:r>
              <a:rPr lang="en-US" sz="2000" u="sng" dirty="0">
                <a:latin typeface="Courier" charset="0"/>
                <a:cs typeface="Courier" charset="0"/>
              </a:rPr>
              <a:t>Register Transfers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ADDU   R[</a:t>
            </a:r>
            <a:r>
              <a:rPr lang="en-US" dirty="0" err="1">
                <a:latin typeface="Courier" charset="0"/>
                <a:cs typeface="Courier" charset="0"/>
              </a:rPr>
              <a:t>rd</a:t>
            </a:r>
            <a:r>
              <a:rPr lang="en-US" dirty="0">
                <a:latin typeface="Courier" charset="0"/>
                <a:cs typeface="Courier" charset="0"/>
              </a:rPr>
              <a:t>]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+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];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SUBU   R[</a:t>
            </a:r>
            <a:r>
              <a:rPr lang="en-US" dirty="0" err="1">
                <a:latin typeface="Courier" charset="0"/>
                <a:cs typeface="Courier" charset="0"/>
              </a:rPr>
              <a:t>rd</a:t>
            </a:r>
            <a:r>
              <a:rPr lang="en-US" dirty="0">
                <a:latin typeface="Courier" charset="0"/>
                <a:cs typeface="Courier" charset="0"/>
              </a:rPr>
              <a:t>]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–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];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ORI   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| </a:t>
            </a:r>
            <a:r>
              <a:rPr lang="en-US" dirty="0" err="1">
                <a:latin typeface="Courier" charset="0"/>
                <a:cs typeface="Courier" charset="0"/>
              </a:rPr>
              <a:t>zero_ext</a:t>
            </a:r>
            <a:r>
              <a:rPr lang="en-US" dirty="0">
                <a:latin typeface="Courier" charset="0"/>
                <a:cs typeface="Courier" charset="0"/>
              </a:rPr>
              <a:t>(Imm16);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LOAD  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MEM[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+ </a:t>
            </a:r>
            <a:r>
              <a:rPr lang="en-US" dirty="0" err="1">
                <a:latin typeface="Courier" charset="0"/>
                <a:cs typeface="Courier" charset="0"/>
              </a:rPr>
              <a:t>sign_ext</a:t>
            </a:r>
            <a:r>
              <a:rPr lang="en-US" dirty="0">
                <a:latin typeface="Courier" charset="0"/>
                <a:cs typeface="Courier" charset="0"/>
              </a:rPr>
              <a:t>(Imm16)];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STORE  MEM[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+ </a:t>
            </a:r>
            <a:r>
              <a:rPr lang="en-US" dirty="0" err="1">
                <a:latin typeface="Courier" charset="0"/>
                <a:cs typeface="Courier" charset="0"/>
              </a:rPr>
              <a:t>sign_ext</a:t>
            </a:r>
            <a:r>
              <a:rPr lang="en-US" dirty="0">
                <a:latin typeface="Courier" charset="0"/>
                <a:cs typeface="Courier" charset="0"/>
              </a:rPr>
              <a:t>(Imm16) ]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];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BEQ    if (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==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 )</a:t>
            </a:r>
            <a:br>
              <a:rPr lang="en-US" dirty="0">
                <a:latin typeface="Courier" charset="0"/>
                <a:cs typeface="Courier" charset="0"/>
              </a:rPr>
            </a:br>
            <a:r>
              <a:rPr lang="en-US" dirty="0">
                <a:latin typeface="Courier" charset="0"/>
                <a:cs typeface="Courier" charset="0"/>
              </a:rPr>
              <a:t>        </a:t>
            </a:r>
            <a:r>
              <a:rPr lang="en-US" dirty="0" smtClean="0">
                <a:latin typeface="Courier" charset="0"/>
                <a:cs typeface="Courier" charset="0"/>
              </a:rPr>
              <a:t>  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 + </a:t>
            </a:r>
            <a:r>
              <a:rPr lang="en-US" dirty="0" smtClean="0">
                <a:latin typeface="Courier" charset="0"/>
                <a:cs typeface="Courier" charset="0"/>
              </a:rPr>
              <a:t>{</a:t>
            </a:r>
            <a:r>
              <a:rPr lang="en-US" dirty="0" err="1" smtClean="0">
                <a:latin typeface="Courier" charset="0"/>
                <a:cs typeface="Courier" charset="0"/>
              </a:rPr>
              <a:t>sign_ext</a:t>
            </a:r>
            <a:r>
              <a:rPr lang="en-US" dirty="0">
                <a:latin typeface="Courier" charset="0"/>
                <a:cs typeface="Courier" charset="0"/>
              </a:rPr>
              <a:t>(Imm16</a:t>
            </a:r>
            <a:r>
              <a:rPr lang="en-US" dirty="0" smtClean="0">
                <a:latin typeface="Courier" charset="0"/>
                <a:cs typeface="Courier" charset="0"/>
              </a:rPr>
              <a:t>), 2’b00}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 </a:t>
            </a:r>
            <a:r>
              <a:rPr lang="en-US" dirty="0" smtClean="0">
                <a:latin typeface="Courier" charset="0"/>
                <a:cs typeface="Courier" charset="0"/>
              </a:rPr>
              <a:t>      </a:t>
            </a:r>
            <a:r>
              <a:rPr lang="en-US" dirty="0" smtClean="0">
                <a:latin typeface="Courier" charset="0"/>
                <a:cs typeface="Courier" charset="0"/>
              </a:rPr>
              <a:t>else </a:t>
            </a:r>
            <a:r>
              <a:rPr lang="en-US" dirty="0">
                <a:latin typeface="Courier" charset="0"/>
                <a:cs typeface="Courier" charset="0"/>
              </a:rPr>
              <a:t>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</p:txBody>
      </p:sp>
      <p:sp>
        <p:nvSpPr>
          <p:cNvPr id="2662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Register Transfer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Level (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RTL)</a:t>
            </a:r>
          </a:p>
        </p:txBody>
      </p:sp>
    </p:spTree>
    <p:extLst>
      <p:ext uri="{BB962C8B-B14F-4D97-AF65-F5344CB8AC3E}">
        <p14:creationId xmlns:p14="http://schemas.microsoft.com/office/powerpoint/2010/main" val="36610892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Step 1: Requirements of the Instruction Set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Memory (MEM)</a:t>
            </a:r>
          </a:p>
          <a:p>
            <a:pPr lvl="1">
              <a:defRPr/>
            </a:pPr>
            <a:r>
              <a:rPr lang="en-US" dirty="0" smtClean="0"/>
              <a:t>Instructions &amp; data (will use one for each)</a:t>
            </a:r>
          </a:p>
          <a:p>
            <a:pPr>
              <a:defRPr/>
            </a:pPr>
            <a:r>
              <a:rPr lang="en-US" dirty="0" smtClean="0"/>
              <a:t>Registers (R: 32, 32-bit wide registers)</a:t>
            </a:r>
          </a:p>
          <a:p>
            <a:pPr lvl="1">
              <a:defRPr/>
            </a:pPr>
            <a:r>
              <a:rPr lang="en-US" dirty="0" smtClean="0"/>
              <a:t>Read RS</a:t>
            </a:r>
          </a:p>
          <a:p>
            <a:pPr lvl="1">
              <a:defRPr/>
            </a:pPr>
            <a:r>
              <a:rPr lang="en-US" dirty="0" smtClean="0"/>
              <a:t>Read RT</a:t>
            </a:r>
          </a:p>
          <a:p>
            <a:pPr lvl="1">
              <a:defRPr/>
            </a:pPr>
            <a:r>
              <a:rPr lang="en-US" dirty="0" smtClean="0"/>
              <a:t>Write RT or RD</a:t>
            </a:r>
          </a:p>
          <a:p>
            <a:pPr>
              <a:defRPr/>
            </a:pPr>
            <a:r>
              <a:rPr lang="en-US" dirty="0" smtClean="0"/>
              <a:t>Program Counter (PC)</a:t>
            </a:r>
          </a:p>
          <a:p>
            <a:pPr>
              <a:defRPr/>
            </a:pPr>
            <a:r>
              <a:rPr lang="en-US" dirty="0" smtClean="0"/>
              <a:t>Extender (sign/zero extend)</a:t>
            </a:r>
          </a:p>
          <a:p>
            <a:pPr>
              <a:defRPr/>
            </a:pPr>
            <a:r>
              <a:rPr lang="en-US" dirty="0" smtClean="0"/>
              <a:t>Add/Sub/OR/</a:t>
            </a:r>
            <a:r>
              <a:rPr lang="en-US" dirty="0" err="1" smtClean="0"/>
              <a:t>etc</a:t>
            </a:r>
            <a:r>
              <a:rPr lang="en-US" dirty="0" smtClean="0"/>
              <a:t> unit for operation on register(s) or extended immediate (ALU)</a:t>
            </a:r>
          </a:p>
          <a:p>
            <a:pPr>
              <a:defRPr/>
            </a:pPr>
            <a:r>
              <a:rPr lang="en-US" dirty="0" smtClean="0"/>
              <a:t>Add 4 (+ maybe extended immediate) to PC</a:t>
            </a:r>
          </a:p>
          <a:p>
            <a:pPr>
              <a:defRPr/>
            </a:pPr>
            <a:r>
              <a:rPr lang="en-US" dirty="0" smtClean="0"/>
              <a:t>Compare registers?</a:t>
            </a:r>
          </a:p>
        </p:txBody>
      </p:sp>
    </p:spTree>
    <p:extLst>
      <p:ext uri="{BB962C8B-B14F-4D97-AF65-F5344CB8AC3E}">
        <p14:creationId xmlns:p14="http://schemas.microsoft.com/office/powerpoint/2010/main" val="38940683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Step 2: Components of the Datapath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36738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Combinational Elements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Storage Elements + Clocking Methodology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Building Blocks</a:t>
            </a:r>
          </a:p>
        </p:txBody>
      </p:sp>
      <p:grpSp>
        <p:nvGrpSpPr>
          <p:cNvPr id="33799" name="Group 120"/>
          <p:cNvGrpSpPr>
            <a:grpSpLocks/>
          </p:cNvGrpSpPr>
          <p:nvPr/>
        </p:nvGrpSpPr>
        <p:grpSpPr bwMode="auto">
          <a:xfrm>
            <a:off x="171450" y="3457575"/>
            <a:ext cx="3225800" cy="2162175"/>
            <a:chOff x="171003" y="3457002"/>
            <a:chExt cx="3225761" cy="2163289"/>
          </a:xfrm>
        </p:grpSpPr>
        <p:grpSp>
          <p:nvGrpSpPr>
            <p:cNvPr id="33844" name="Group 38"/>
            <p:cNvGrpSpPr>
              <a:grpSpLocks/>
            </p:cNvGrpSpPr>
            <p:nvPr/>
          </p:nvGrpSpPr>
          <p:grpSpPr bwMode="auto">
            <a:xfrm>
              <a:off x="171003" y="3457002"/>
              <a:ext cx="3225761" cy="1707442"/>
              <a:chOff x="2514600" y="1206500"/>
              <a:chExt cx="3225761" cy="1707442"/>
            </a:xfrm>
          </p:grpSpPr>
          <p:sp>
            <p:nvSpPr>
              <p:cNvPr id="40" name="Line 4"/>
              <p:cNvSpPr>
                <a:spLocks noChangeShapeType="1"/>
              </p:cNvSpPr>
              <p:nvPr/>
            </p:nvSpPr>
            <p:spPr bwMode="auto">
              <a:xfrm flipH="1">
                <a:off x="2820984" y="1708408"/>
                <a:ext cx="7873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" name="Line 14"/>
              <p:cNvSpPr>
                <a:spLocks noChangeShapeType="1"/>
              </p:cNvSpPr>
              <p:nvPr/>
            </p:nvSpPr>
            <p:spPr bwMode="auto">
              <a:xfrm flipH="1">
                <a:off x="3208330" y="1638522"/>
                <a:ext cx="88899" cy="1397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3" name="Rectangle 15"/>
              <p:cNvSpPr>
                <a:spLocks noChangeArrowheads="1"/>
              </p:cNvSpPr>
              <p:nvPr/>
            </p:nvSpPr>
            <p:spPr bwMode="auto">
              <a:xfrm>
                <a:off x="2895595" y="1663935"/>
                <a:ext cx="390520" cy="3351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  <a:ea typeface="ＭＳ Ｐゴシック" charset="-128"/>
                    <a:cs typeface="ＭＳ Ｐゴシック" charset="-128"/>
                  </a:rPr>
                  <a:t>32</a:t>
                </a:r>
              </a:p>
            </p:txBody>
          </p:sp>
          <p:sp>
            <p:nvSpPr>
              <p:cNvPr id="44" name="Line 16"/>
              <p:cNvSpPr>
                <a:spLocks noChangeShapeType="1"/>
              </p:cNvSpPr>
              <p:nvPr/>
            </p:nvSpPr>
            <p:spPr bwMode="auto">
              <a:xfrm flipH="1">
                <a:off x="2820984" y="2621692"/>
                <a:ext cx="7873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5" name="Line 17"/>
              <p:cNvSpPr>
                <a:spLocks noChangeShapeType="1"/>
              </p:cNvSpPr>
              <p:nvPr/>
            </p:nvSpPr>
            <p:spPr bwMode="auto">
              <a:xfrm flipH="1">
                <a:off x="3208330" y="2551806"/>
                <a:ext cx="88899" cy="1397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6" name="Rectangle 18"/>
              <p:cNvSpPr>
                <a:spLocks noChangeArrowheads="1"/>
              </p:cNvSpPr>
              <p:nvPr/>
            </p:nvSpPr>
            <p:spPr bwMode="auto">
              <a:xfrm>
                <a:off x="2895595" y="2577219"/>
                <a:ext cx="390520" cy="3367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  <a:ea typeface="ＭＳ Ｐゴシック" charset="-128"/>
                    <a:cs typeface="ＭＳ Ｐゴシック" charset="-128"/>
                  </a:rPr>
                  <a:t>32</a:t>
                </a:r>
              </a:p>
            </p:txBody>
          </p:sp>
          <p:sp>
            <p:nvSpPr>
              <p:cNvPr id="47" name="Rectangle 19"/>
              <p:cNvSpPr>
                <a:spLocks noChangeArrowheads="1"/>
              </p:cNvSpPr>
              <p:nvPr/>
            </p:nvSpPr>
            <p:spPr bwMode="auto">
              <a:xfrm>
                <a:off x="2514600" y="1511457"/>
                <a:ext cx="301621" cy="3351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latin typeface="+mn-lt"/>
                    <a:ea typeface="ＭＳ Ｐゴシック" charset="-128"/>
                    <a:cs typeface="ＭＳ Ｐゴシック" charset="-128"/>
                  </a:rPr>
                  <a:t>A</a:t>
                </a:r>
              </a:p>
            </p:txBody>
          </p:sp>
          <p:sp>
            <p:nvSpPr>
              <p:cNvPr id="48" name="Rectangle 20"/>
              <p:cNvSpPr>
                <a:spLocks noChangeArrowheads="1"/>
              </p:cNvSpPr>
              <p:nvPr/>
            </p:nvSpPr>
            <p:spPr bwMode="auto">
              <a:xfrm>
                <a:off x="2514600" y="2426328"/>
                <a:ext cx="293684" cy="3351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  <a:ea typeface="ＭＳ Ｐゴシック" charset="-128"/>
                    <a:cs typeface="ＭＳ Ｐゴシック" charset="-128"/>
                  </a:rPr>
                  <a:t>B</a:t>
                </a:r>
              </a:p>
            </p:txBody>
          </p:sp>
          <p:sp>
            <p:nvSpPr>
              <p:cNvPr id="49" name="Line 21"/>
              <p:cNvSpPr>
                <a:spLocks noChangeShapeType="1"/>
              </p:cNvSpPr>
              <p:nvPr/>
            </p:nvSpPr>
            <p:spPr bwMode="auto">
              <a:xfrm flipH="1">
                <a:off x="4040170" y="2165844"/>
                <a:ext cx="7873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0" name="Line 22"/>
              <p:cNvSpPr>
                <a:spLocks noChangeShapeType="1"/>
              </p:cNvSpPr>
              <p:nvPr/>
            </p:nvSpPr>
            <p:spPr bwMode="auto">
              <a:xfrm flipH="1">
                <a:off x="4427515" y="2095958"/>
                <a:ext cx="88899" cy="1397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1" name="Rectangle 23"/>
              <p:cNvSpPr>
                <a:spLocks noChangeArrowheads="1"/>
              </p:cNvSpPr>
              <p:nvPr/>
            </p:nvSpPr>
            <p:spPr bwMode="auto">
              <a:xfrm>
                <a:off x="4114781" y="2121371"/>
                <a:ext cx="390520" cy="3351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  <a:ea typeface="ＭＳ Ｐゴシック" charset="-128"/>
                    <a:cs typeface="ＭＳ Ｐゴシック" charset="-128"/>
                  </a:rPr>
                  <a:t>32</a:t>
                </a:r>
              </a:p>
            </p:txBody>
          </p:sp>
          <p:sp>
            <p:nvSpPr>
              <p:cNvPr id="52" name="Rectangle 24"/>
              <p:cNvSpPr>
                <a:spLocks noChangeArrowheads="1"/>
              </p:cNvSpPr>
              <p:nvPr/>
            </p:nvSpPr>
            <p:spPr bwMode="auto">
              <a:xfrm>
                <a:off x="4800572" y="1968892"/>
                <a:ext cx="549268" cy="3351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  <a:ea typeface="ＭＳ Ｐゴシック" charset="-128"/>
                    <a:cs typeface="ＭＳ Ｐゴシック" charset="-128"/>
                  </a:rPr>
                  <a:t>Sum</a:t>
                </a:r>
              </a:p>
            </p:txBody>
          </p:sp>
          <p:sp>
            <p:nvSpPr>
              <p:cNvPr id="53" name="Line 25"/>
              <p:cNvSpPr>
                <a:spLocks noChangeShapeType="1"/>
              </p:cNvSpPr>
              <p:nvPr/>
            </p:nvSpPr>
            <p:spPr bwMode="auto">
              <a:xfrm>
                <a:off x="3790935" y="2621692"/>
                <a:ext cx="9651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4" name="Rectangle 26"/>
              <p:cNvSpPr>
                <a:spLocks noChangeArrowheads="1"/>
              </p:cNvSpPr>
              <p:nvPr/>
            </p:nvSpPr>
            <p:spPr bwMode="auto">
              <a:xfrm>
                <a:off x="4800572" y="2426328"/>
                <a:ext cx="939789" cy="3351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defRPr/>
                </a:pPr>
                <a:r>
                  <a:rPr lang="en-US" sz="1600" dirty="0" err="1">
                    <a:latin typeface="+mn-lt"/>
                    <a:ea typeface="ＭＳ Ｐゴシック" charset="-128"/>
                    <a:cs typeface="ＭＳ Ｐゴシック" charset="-128"/>
                  </a:rPr>
                  <a:t>CarryOut</a:t>
                </a:r>
                <a:endParaRPr lang="en-US" sz="1600" dirty="0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6" name="Line 72"/>
              <p:cNvSpPr>
                <a:spLocks noChangeShapeType="1"/>
              </p:cNvSpPr>
              <p:nvPr/>
            </p:nvSpPr>
            <p:spPr bwMode="auto">
              <a:xfrm>
                <a:off x="3900471" y="1339919"/>
                <a:ext cx="0" cy="43202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7" name="Rectangle 73"/>
              <p:cNvSpPr>
                <a:spLocks noChangeArrowheads="1"/>
              </p:cNvSpPr>
              <p:nvPr/>
            </p:nvSpPr>
            <p:spPr bwMode="auto">
              <a:xfrm>
                <a:off x="3886183" y="1206500"/>
                <a:ext cx="787390" cy="3367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  <a:ea typeface="ＭＳ Ｐゴシック" charset="-128"/>
                    <a:cs typeface="ＭＳ Ｐゴシック" charset="-128"/>
                  </a:rPr>
                  <a:t>CarryIn</a:t>
                </a:r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991731" y="5250213"/>
              <a:ext cx="755641" cy="37007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  <a:ea typeface="ＭＳ Ｐゴシック" charset="-128"/>
                  <a:cs typeface="ＭＳ Ｐゴシック" charset="-128"/>
                </a:rPr>
                <a:t>Adder</a:t>
              </a:r>
            </a:p>
          </p:txBody>
        </p:sp>
      </p:grpSp>
      <p:grpSp>
        <p:nvGrpSpPr>
          <p:cNvPr id="33800" name="Group 119"/>
          <p:cNvGrpSpPr>
            <a:grpSpLocks/>
          </p:cNvGrpSpPr>
          <p:nvPr/>
        </p:nvGrpSpPr>
        <p:grpSpPr bwMode="auto">
          <a:xfrm>
            <a:off x="3427413" y="3497263"/>
            <a:ext cx="2417762" cy="2057400"/>
            <a:chOff x="3926492" y="3512687"/>
            <a:chExt cx="2416331" cy="2058640"/>
          </a:xfrm>
        </p:grpSpPr>
        <p:grpSp>
          <p:nvGrpSpPr>
            <p:cNvPr id="33825" name="Group 90"/>
            <p:cNvGrpSpPr>
              <a:grpSpLocks/>
            </p:cNvGrpSpPr>
            <p:nvPr/>
          </p:nvGrpSpPr>
          <p:grpSpPr bwMode="auto">
            <a:xfrm>
              <a:off x="3926492" y="3512687"/>
              <a:ext cx="2416331" cy="1663114"/>
              <a:chOff x="4577008" y="3357792"/>
              <a:chExt cx="2416331" cy="1663114"/>
            </a:xfrm>
          </p:grpSpPr>
          <p:grpSp>
            <p:nvGrpSpPr>
              <p:cNvPr id="33827" name="Group 67"/>
              <p:cNvGrpSpPr>
                <a:grpSpLocks/>
              </p:cNvGrpSpPr>
              <p:nvPr/>
            </p:nvGrpSpPr>
            <p:grpSpPr bwMode="auto">
              <a:xfrm>
                <a:off x="4577008" y="3357792"/>
                <a:ext cx="2416331" cy="1663114"/>
                <a:chOff x="2424113" y="3048000"/>
                <a:chExt cx="2416331" cy="1663114"/>
              </a:xfrm>
            </p:grpSpPr>
            <p:sp>
              <p:nvSpPr>
                <p:cNvPr id="70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2730319" y="3734213"/>
                  <a:ext cx="78693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600">
                    <a:latin typeface="+mn-lt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1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117439" y="3664321"/>
                  <a:ext cx="88847" cy="1397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600">
                    <a:latin typeface="+mn-lt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2" name="Rectangle 57"/>
                <p:cNvSpPr>
                  <a:spLocks noChangeArrowheads="1"/>
                </p:cNvSpPr>
                <p:nvPr/>
              </p:nvSpPr>
              <p:spPr bwMode="auto">
                <a:xfrm>
                  <a:off x="2804887" y="3689737"/>
                  <a:ext cx="388707" cy="3351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  <a:ea typeface="ＭＳ Ｐゴシック" charset="-128"/>
                      <a:cs typeface="ＭＳ Ｐゴシック" charset="-128"/>
                    </a:rPr>
                    <a:t>32</a:t>
                  </a:r>
                </a:p>
              </p:txBody>
            </p:sp>
            <p:sp>
              <p:nvSpPr>
                <p:cNvPr id="73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730319" y="4418838"/>
                  <a:ext cx="78693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600">
                    <a:latin typeface="+mn-lt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4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117439" y="4348946"/>
                  <a:ext cx="88847" cy="1397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600">
                    <a:latin typeface="+mn-lt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5" name="Rectangle 60"/>
                <p:cNvSpPr>
                  <a:spLocks noChangeArrowheads="1"/>
                </p:cNvSpPr>
                <p:nvPr/>
              </p:nvSpPr>
              <p:spPr bwMode="auto">
                <a:xfrm>
                  <a:off x="2424113" y="3537245"/>
                  <a:ext cx="301446" cy="3351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  <a:ea typeface="ＭＳ Ｐゴシック" charset="-128"/>
                      <a:cs typeface="ＭＳ Ｐゴシック" charset="-128"/>
                    </a:rPr>
                    <a:t>A</a:t>
                  </a:r>
                </a:p>
              </p:txBody>
            </p:sp>
            <p:sp>
              <p:nvSpPr>
                <p:cNvPr id="76" name="Rectangle 61"/>
                <p:cNvSpPr>
                  <a:spLocks noChangeArrowheads="1"/>
                </p:cNvSpPr>
                <p:nvPr/>
              </p:nvSpPr>
              <p:spPr bwMode="auto">
                <a:xfrm>
                  <a:off x="2424113" y="4223458"/>
                  <a:ext cx="298273" cy="3351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  <a:ea typeface="ＭＳ Ｐゴシック" charset="-128"/>
                      <a:cs typeface="ＭＳ Ｐゴシック" charset="-128"/>
                    </a:rPr>
                    <a:t>B</a:t>
                  </a:r>
                </a:p>
              </p:txBody>
            </p:sp>
            <p:sp>
              <p:nvSpPr>
                <p:cNvPr id="77" name="Rectangle 62"/>
                <p:cNvSpPr>
                  <a:spLocks noChangeArrowheads="1"/>
                </p:cNvSpPr>
                <p:nvPr/>
              </p:nvSpPr>
              <p:spPr bwMode="auto">
                <a:xfrm>
                  <a:off x="2804887" y="4374361"/>
                  <a:ext cx="388707" cy="3367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  <a:ea typeface="ＭＳ Ｐゴシック" charset="-128"/>
                      <a:cs typeface="ＭＳ Ｐゴシック" charset="-128"/>
                    </a:rPr>
                    <a:t>32</a:t>
                  </a:r>
                </a:p>
              </p:txBody>
            </p:sp>
            <p:sp>
              <p:nvSpPr>
                <p:cNvPr id="78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3798074" y="4115443"/>
                  <a:ext cx="78693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600">
                    <a:latin typeface="+mn-lt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9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4185195" y="4045551"/>
                  <a:ext cx="88847" cy="1397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600">
                    <a:latin typeface="+mn-lt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80" name="Rectangle 65"/>
                <p:cNvSpPr>
                  <a:spLocks noChangeArrowheads="1"/>
                </p:cNvSpPr>
                <p:nvPr/>
              </p:nvSpPr>
              <p:spPr bwMode="auto">
                <a:xfrm>
                  <a:off x="4558036" y="3918474"/>
                  <a:ext cx="282408" cy="3351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  <a:ea typeface="ＭＳ Ｐゴシック" charset="-128"/>
                      <a:cs typeface="ＭＳ Ｐゴシック" charset="-128"/>
                    </a:rPr>
                    <a:t>Y</a:t>
                  </a:r>
                </a:p>
              </p:txBody>
            </p:sp>
            <p:sp>
              <p:nvSpPr>
                <p:cNvPr id="81" name="Rectangle 66"/>
                <p:cNvSpPr>
                  <a:spLocks noChangeArrowheads="1"/>
                </p:cNvSpPr>
                <p:nvPr/>
              </p:nvSpPr>
              <p:spPr bwMode="auto">
                <a:xfrm>
                  <a:off x="3872642" y="4070966"/>
                  <a:ext cx="387121" cy="3351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  <a:ea typeface="ＭＳ Ｐゴシック" charset="-128"/>
                      <a:cs typeface="ＭＳ Ｐゴシック" charset="-128"/>
                    </a:rPr>
                    <a:t>32</a:t>
                  </a:r>
                </a:p>
              </p:txBody>
            </p:sp>
            <p:sp>
              <p:nvSpPr>
                <p:cNvPr id="82" name="Line 67"/>
                <p:cNvSpPr>
                  <a:spLocks noChangeShapeType="1"/>
                </p:cNvSpPr>
                <p:nvPr/>
              </p:nvSpPr>
              <p:spPr bwMode="auto">
                <a:xfrm>
                  <a:off x="3656870" y="3130600"/>
                  <a:ext cx="0" cy="4447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600">
                    <a:latin typeface="+mn-lt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83" name="Rectangle 68"/>
                <p:cNvSpPr>
                  <a:spLocks noChangeArrowheads="1"/>
                </p:cNvSpPr>
                <p:nvPr/>
              </p:nvSpPr>
              <p:spPr bwMode="auto">
                <a:xfrm>
                  <a:off x="2895321" y="3048000"/>
                  <a:ext cx="836118" cy="3367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  <a:ea typeface="ＭＳ Ｐゴシック" charset="-128"/>
                      <a:cs typeface="ＭＳ Ｐゴシック" charset="-128"/>
                    </a:rPr>
                    <a:t>Select</a:t>
                  </a:r>
                </a:p>
              </p:txBody>
            </p:sp>
            <p:sp>
              <p:nvSpPr>
                <p:cNvPr id="84" name="Rectangle 70"/>
                <p:cNvSpPr>
                  <a:spLocks noChangeArrowheads="1"/>
                </p:cNvSpPr>
                <p:nvPr/>
              </p:nvSpPr>
              <p:spPr bwMode="auto">
                <a:xfrm rot="5400000">
                  <a:off x="3376480" y="3889289"/>
                  <a:ext cx="608379" cy="33635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defRPr/>
                  </a:pPr>
                  <a:r>
                    <a:rPr lang="en-US" sz="1600" dirty="0">
                      <a:latin typeface="+mn-lt"/>
                      <a:ea typeface="ＭＳ Ｐゴシック" charset="-128"/>
                      <a:cs typeface="ＭＳ Ｐゴシック" charset="-128"/>
                    </a:rPr>
                    <a:t>MUX</a:t>
                  </a:r>
                </a:p>
              </p:txBody>
            </p:sp>
          </p:grpSp>
          <p:sp>
            <p:nvSpPr>
              <p:cNvPr id="90" name="Freeform 89"/>
              <p:cNvSpPr/>
              <p:nvPr/>
            </p:nvSpPr>
            <p:spPr>
              <a:xfrm>
                <a:off x="5638416" y="3794617"/>
                <a:ext cx="339524" cy="1115097"/>
              </a:xfrm>
              <a:custGeom>
                <a:avLst/>
                <a:gdLst>
                  <a:gd name="connsiteX0" fmla="*/ 0 w 340746"/>
                  <a:gd name="connsiteY0" fmla="*/ 0 h 1115248"/>
                  <a:gd name="connsiteX1" fmla="*/ 30977 w 340746"/>
                  <a:gd name="connsiteY1" fmla="*/ 1115248 h 1115248"/>
                  <a:gd name="connsiteX2" fmla="*/ 340746 w 340746"/>
                  <a:gd name="connsiteY2" fmla="*/ 882904 h 1115248"/>
                  <a:gd name="connsiteX3" fmla="*/ 325257 w 340746"/>
                  <a:gd name="connsiteY3" fmla="*/ 294301 h 1115248"/>
                  <a:gd name="connsiteX4" fmla="*/ 0 w 340746"/>
                  <a:gd name="connsiteY4" fmla="*/ 0 h 111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0746" h="1115248">
                    <a:moveTo>
                      <a:pt x="0" y="0"/>
                    </a:moveTo>
                    <a:lnTo>
                      <a:pt x="30977" y="1115248"/>
                    </a:lnTo>
                    <a:lnTo>
                      <a:pt x="340746" y="882904"/>
                    </a:lnTo>
                    <a:lnTo>
                      <a:pt x="325257" y="294301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93" name="TextBox 92"/>
            <p:cNvSpPr txBox="1"/>
            <p:nvPr/>
          </p:nvSpPr>
          <p:spPr>
            <a:xfrm>
              <a:off x="4519866" y="5201216"/>
              <a:ext cx="1300980" cy="3701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  <a:ea typeface="ＭＳ Ｐゴシック" charset="-128"/>
                  <a:cs typeface="ＭＳ Ｐゴシック" charset="-128"/>
                </a:rPr>
                <a:t>Multiplexer</a:t>
              </a:r>
            </a:p>
          </p:txBody>
        </p:sp>
      </p:grpSp>
      <p:grpSp>
        <p:nvGrpSpPr>
          <p:cNvPr id="33801" name="Group 93"/>
          <p:cNvGrpSpPr>
            <a:grpSpLocks/>
          </p:cNvGrpSpPr>
          <p:nvPr/>
        </p:nvGrpSpPr>
        <p:grpSpPr bwMode="auto">
          <a:xfrm>
            <a:off x="5937250" y="3224213"/>
            <a:ext cx="2997200" cy="1993900"/>
            <a:chOff x="2660650" y="4654550"/>
            <a:chExt cx="2998035" cy="1993339"/>
          </a:xfrm>
        </p:grpSpPr>
        <p:sp>
          <p:nvSpPr>
            <p:cNvPr id="95" name="Line 27"/>
            <p:cNvSpPr>
              <a:spLocks noChangeShapeType="1"/>
            </p:cNvSpPr>
            <p:nvPr/>
          </p:nvSpPr>
          <p:spPr bwMode="auto">
            <a:xfrm flipH="1">
              <a:off x="2967123" y="5441728"/>
              <a:ext cx="78761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60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" name="Line 37"/>
            <p:cNvSpPr>
              <a:spLocks noChangeShapeType="1"/>
            </p:cNvSpPr>
            <p:nvPr/>
          </p:nvSpPr>
          <p:spPr bwMode="auto">
            <a:xfrm flipH="1">
              <a:off x="3354581" y="5371898"/>
              <a:ext cx="88925" cy="139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60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" name="Rectangle 38"/>
            <p:cNvSpPr>
              <a:spLocks noChangeArrowheads="1"/>
            </p:cNvSpPr>
            <p:nvPr/>
          </p:nvSpPr>
          <p:spPr bwMode="auto">
            <a:xfrm>
              <a:off x="3041756" y="5397291"/>
              <a:ext cx="387458" cy="3364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ＭＳ Ｐゴシック" charset="-128"/>
                  <a:cs typeface="ＭＳ Ｐゴシック" charset="-128"/>
                </a:rPr>
                <a:t>32</a:t>
              </a:r>
            </a:p>
          </p:txBody>
        </p:sp>
        <p:sp>
          <p:nvSpPr>
            <p:cNvPr id="99" name="Line 39"/>
            <p:cNvSpPr>
              <a:spLocks noChangeShapeType="1"/>
            </p:cNvSpPr>
            <p:nvPr/>
          </p:nvSpPr>
          <p:spPr bwMode="auto">
            <a:xfrm flipH="1">
              <a:off x="2967123" y="6355871"/>
              <a:ext cx="78761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60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" name="Line 40"/>
            <p:cNvSpPr>
              <a:spLocks noChangeShapeType="1"/>
            </p:cNvSpPr>
            <p:nvPr/>
          </p:nvSpPr>
          <p:spPr bwMode="auto">
            <a:xfrm flipH="1">
              <a:off x="3354581" y="6286041"/>
              <a:ext cx="88925" cy="139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60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" name="Rectangle 41"/>
            <p:cNvSpPr>
              <a:spLocks noChangeArrowheads="1"/>
            </p:cNvSpPr>
            <p:nvPr/>
          </p:nvSpPr>
          <p:spPr bwMode="auto">
            <a:xfrm>
              <a:off x="3041756" y="6311434"/>
              <a:ext cx="387458" cy="3364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ＭＳ Ｐゴシック" charset="-128"/>
                  <a:cs typeface="ＭＳ Ｐゴシック" charset="-128"/>
                </a:rPr>
                <a:t>32</a:t>
              </a:r>
            </a:p>
          </p:txBody>
        </p:sp>
        <p:sp>
          <p:nvSpPr>
            <p:cNvPr id="102" name="Rectangle 42"/>
            <p:cNvSpPr>
              <a:spLocks noChangeArrowheads="1"/>
            </p:cNvSpPr>
            <p:nvPr/>
          </p:nvSpPr>
          <p:spPr bwMode="auto">
            <a:xfrm>
              <a:off x="2660650" y="5244934"/>
              <a:ext cx="301709" cy="3364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ＭＳ Ｐゴシック" charset="-128"/>
                  <a:cs typeface="ＭＳ Ｐゴシック" charset="-128"/>
                </a:rPr>
                <a:t>A</a:t>
              </a:r>
            </a:p>
          </p:txBody>
        </p:sp>
        <p:sp>
          <p:nvSpPr>
            <p:cNvPr id="103" name="Rectangle 43"/>
            <p:cNvSpPr>
              <a:spLocks noChangeArrowheads="1"/>
            </p:cNvSpPr>
            <p:nvPr/>
          </p:nvSpPr>
          <p:spPr bwMode="auto">
            <a:xfrm>
              <a:off x="2660650" y="6159077"/>
              <a:ext cx="298533" cy="3364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ＭＳ Ｐゴシック" charset="-128"/>
                  <a:cs typeface="ＭＳ Ｐゴシック" charset="-128"/>
                </a:rPr>
                <a:t>B</a:t>
              </a:r>
            </a:p>
          </p:txBody>
        </p:sp>
        <p:sp>
          <p:nvSpPr>
            <p:cNvPr id="104" name="Line 44"/>
            <p:cNvSpPr>
              <a:spLocks noChangeShapeType="1"/>
            </p:cNvSpPr>
            <p:nvPr/>
          </p:nvSpPr>
          <p:spPr bwMode="auto">
            <a:xfrm flipH="1">
              <a:off x="4186663" y="5898800"/>
              <a:ext cx="78761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60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5" name="Line 45"/>
            <p:cNvSpPr>
              <a:spLocks noChangeShapeType="1"/>
            </p:cNvSpPr>
            <p:nvPr/>
          </p:nvSpPr>
          <p:spPr bwMode="auto">
            <a:xfrm flipH="1">
              <a:off x="4574121" y="5828969"/>
              <a:ext cx="88925" cy="139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60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6" name="Rectangle 46"/>
            <p:cNvSpPr>
              <a:spLocks noChangeArrowheads="1"/>
            </p:cNvSpPr>
            <p:nvPr/>
          </p:nvSpPr>
          <p:spPr bwMode="auto">
            <a:xfrm>
              <a:off x="4261296" y="5854362"/>
              <a:ext cx="387458" cy="3364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ＭＳ Ｐゴシック" charset="-128"/>
                  <a:cs typeface="ＭＳ Ｐゴシック" charset="-128"/>
                </a:rPr>
                <a:t>32</a:t>
              </a:r>
            </a:p>
          </p:txBody>
        </p:sp>
        <p:sp>
          <p:nvSpPr>
            <p:cNvPr id="107" name="Rectangle 47"/>
            <p:cNvSpPr>
              <a:spLocks noChangeArrowheads="1"/>
            </p:cNvSpPr>
            <p:nvPr/>
          </p:nvSpPr>
          <p:spPr bwMode="auto">
            <a:xfrm>
              <a:off x="4947287" y="5702005"/>
              <a:ext cx="711398" cy="3364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  <a:ea typeface="ＭＳ Ｐゴシック" charset="-128"/>
                  <a:cs typeface="ＭＳ Ｐゴシック" charset="-128"/>
                </a:rPr>
                <a:t>Result</a:t>
              </a:r>
            </a:p>
          </p:txBody>
        </p:sp>
        <p:sp>
          <p:nvSpPr>
            <p:cNvPr id="108" name="Line 48"/>
            <p:cNvSpPr>
              <a:spLocks noChangeShapeType="1"/>
            </p:cNvSpPr>
            <p:nvPr/>
          </p:nvSpPr>
          <p:spPr bwMode="auto">
            <a:xfrm>
              <a:off x="3970703" y="4991005"/>
              <a:ext cx="0" cy="444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60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9" name="Rectangle 49"/>
            <p:cNvSpPr>
              <a:spLocks noChangeArrowheads="1"/>
            </p:cNvSpPr>
            <p:nvPr/>
          </p:nvSpPr>
          <p:spPr bwMode="auto">
            <a:xfrm>
              <a:off x="3670581" y="4654550"/>
              <a:ext cx="606594" cy="3364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ＭＳ Ｐゴシック" charset="-128"/>
                  <a:cs typeface="ＭＳ Ｐゴシック" charset="-128"/>
                </a:rPr>
                <a:t>OP</a:t>
              </a: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6843713" y="5145088"/>
            <a:ext cx="5572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ALU</a:t>
            </a:r>
          </a:p>
        </p:txBody>
      </p:sp>
      <p:grpSp>
        <p:nvGrpSpPr>
          <p:cNvPr id="33803" name="Group 66"/>
          <p:cNvGrpSpPr>
            <a:grpSpLocks/>
          </p:cNvGrpSpPr>
          <p:nvPr/>
        </p:nvGrpSpPr>
        <p:grpSpPr bwMode="auto">
          <a:xfrm>
            <a:off x="6978650" y="3867150"/>
            <a:ext cx="485775" cy="1143000"/>
            <a:chOff x="4009" y="2304"/>
            <a:chExt cx="306" cy="720"/>
          </a:xfrm>
        </p:grpSpPr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009" y="2322"/>
              <a:ext cx="11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endParaRPr lang="en-US" sz="1600" b="1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 rot="5400000">
              <a:off x="4016" y="2581"/>
              <a:ext cx="33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  <a:ea typeface="ＭＳ Ｐゴシック" charset="-128"/>
                  <a:cs typeface="ＭＳ Ｐゴシック" charset="-128"/>
                </a:rPr>
                <a:t>ALU</a:t>
              </a:r>
            </a:p>
          </p:txBody>
        </p:sp>
        <p:sp>
          <p:nvSpPr>
            <p:cNvPr id="85" name="Freeform 69"/>
            <p:cNvSpPr>
              <a:spLocks/>
            </p:cNvSpPr>
            <p:nvPr/>
          </p:nvSpPr>
          <p:spPr bwMode="auto">
            <a:xfrm>
              <a:off x="4032" y="2304"/>
              <a:ext cx="283" cy="720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331 h 672"/>
                <a:gd name="T4" fmla="*/ 67 w 240"/>
                <a:gd name="T5" fmla="*/ 386 h 672"/>
                <a:gd name="T6" fmla="*/ 0 w 240"/>
                <a:gd name="T7" fmla="*/ 440 h 672"/>
                <a:gd name="T8" fmla="*/ 0 w 240"/>
                <a:gd name="T9" fmla="*/ 771 h 672"/>
                <a:gd name="T10" fmla="*/ 334 w 240"/>
                <a:gd name="T11" fmla="*/ 551 h 672"/>
                <a:gd name="T12" fmla="*/ 334 w 240"/>
                <a:gd name="T13" fmla="*/ 221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33804" name="Group 66"/>
          <p:cNvGrpSpPr>
            <a:grpSpLocks/>
          </p:cNvGrpSpPr>
          <p:nvPr/>
        </p:nvGrpSpPr>
        <p:grpSpPr bwMode="auto">
          <a:xfrm>
            <a:off x="1217613" y="3836988"/>
            <a:ext cx="485775" cy="1143000"/>
            <a:chOff x="4009" y="2304"/>
            <a:chExt cx="306" cy="720"/>
          </a:xfrm>
        </p:grpSpPr>
        <p:sp>
          <p:nvSpPr>
            <p:cNvPr id="87" name="Rectangle 67"/>
            <p:cNvSpPr>
              <a:spLocks noChangeArrowheads="1"/>
            </p:cNvSpPr>
            <p:nvPr/>
          </p:nvSpPr>
          <p:spPr bwMode="auto">
            <a:xfrm>
              <a:off x="4009" y="2322"/>
              <a:ext cx="11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endParaRPr lang="en-US" sz="1600" b="1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" name="Rectangle 68"/>
            <p:cNvSpPr>
              <a:spLocks noChangeArrowheads="1"/>
            </p:cNvSpPr>
            <p:nvPr/>
          </p:nvSpPr>
          <p:spPr bwMode="auto">
            <a:xfrm rot="5400000">
              <a:off x="3959" y="2561"/>
              <a:ext cx="45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  <a:ea typeface="ＭＳ Ｐゴシック" charset="-128"/>
                  <a:cs typeface="ＭＳ Ｐゴシック" charset="-128"/>
                </a:rPr>
                <a:t>Adder</a:t>
              </a:r>
            </a:p>
          </p:txBody>
        </p:sp>
        <p:sp>
          <p:nvSpPr>
            <p:cNvPr id="89" name="Freeform 69"/>
            <p:cNvSpPr>
              <a:spLocks/>
            </p:cNvSpPr>
            <p:nvPr/>
          </p:nvSpPr>
          <p:spPr bwMode="auto">
            <a:xfrm>
              <a:off x="4032" y="2304"/>
              <a:ext cx="283" cy="720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331 h 672"/>
                <a:gd name="T4" fmla="*/ 67 w 240"/>
                <a:gd name="T5" fmla="*/ 386 h 672"/>
                <a:gd name="T6" fmla="*/ 0 w 240"/>
                <a:gd name="T7" fmla="*/ 440 h 672"/>
                <a:gd name="T8" fmla="*/ 0 w 240"/>
                <a:gd name="T9" fmla="*/ 771 h 672"/>
                <a:gd name="T10" fmla="*/ 334 w 240"/>
                <a:gd name="T11" fmla="*/ 551 h 672"/>
                <a:gd name="T12" fmla="*/ 334 w 240"/>
                <a:gd name="T13" fmla="*/ 221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58353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  <a:t>ALU Needs for MIPS-lite + Rest of MIPS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Addition, subtraction, logical OR, ==:</a:t>
            </a:r>
          </a:p>
          <a:p>
            <a:pPr lvl="1">
              <a:buFont typeface="Arial" charset="0"/>
              <a:buNone/>
            </a:pPr>
            <a:r>
              <a:rPr lang="en-US" sz="2400" dirty="0">
                <a:latin typeface="Courier"/>
                <a:ea typeface="ＭＳ Ｐゴシック" charset="0"/>
                <a:cs typeface="Courier"/>
              </a:rPr>
              <a:t>ADDU	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rd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 =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rs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 +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rt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]; ...</a:t>
            </a:r>
          </a:p>
          <a:p>
            <a:pPr lvl="1">
              <a:buFont typeface="Arial" charset="0"/>
              <a:buNone/>
            </a:pPr>
            <a:r>
              <a:rPr lang="en-US" sz="2400" dirty="0">
                <a:latin typeface="Courier"/>
                <a:ea typeface="ＭＳ Ｐゴシック" charset="0"/>
                <a:cs typeface="Courier"/>
              </a:rPr>
              <a:t>SUBU	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rd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 =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rs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 –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rt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]; ... 	</a:t>
            </a:r>
          </a:p>
          <a:p>
            <a:pPr lvl="1">
              <a:buFont typeface="Arial" charset="0"/>
              <a:buNone/>
            </a:pPr>
            <a:r>
              <a:rPr lang="en-US" sz="2400" dirty="0">
                <a:latin typeface="Courier"/>
                <a:ea typeface="ＭＳ Ｐゴシック" charset="0"/>
                <a:cs typeface="Courier"/>
              </a:rPr>
              <a:t>ORI	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rt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 =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rs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 | 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zero_ext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(Imm16)... </a:t>
            </a:r>
          </a:p>
          <a:p>
            <a:pPr lvl="1">
              <a:buFont typeface="Arial" charset="0"/>
              <a:buNone/>
            </a:pPr>
            <a:r>
              <a:rPr lang="en-US" sz="2400" dirty="0">
                <a:latin typeface="Courier"/>
                <a:ea typeface="ＭＳ Ｐゴシック" charset="0"/>
                <a:cs typeface="Courier"/>
              </a:rPr>
              <a:t>BEQ	 if (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rs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 ==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rt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 )...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Test to see if output == 0 for any ALU operation gives == test. How?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P&amp;H also adds AND, Set Less Than (1 if A &lt; B, 0 otherwise) 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ALU follows Chapter 5</a:t>
            </a:r>
          </a:p>
        </p:txBody>
      </p:sp>
    </p:spTree>
    <p:extLst>
      <p:ext uri="{BB962C8B-B14F-4D97-AF65-F5344CB8AC3E}">
        <p14:creationId xmlns:p14="http://schemas.microsoft.com/office/powerpoint/2010/main" val="2748650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274638"/>
            <a:ext cx="8686800" cy="1143000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Storage Element: Idealized Memory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 smtClean="0">
                <a:latin typeface="Calibri" charset="0"/>
                <a:ea typeface="ＭＳ Ｐゴシック" charset="0"/>
                <a:cs typeface="ＭＳ Ｐゴシック" charset="0"/>
              </a:rPr>
              <a:t>“Magic” Memory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alibri" charset="0"/>
                <a:ea typeface="ＭＳ Ｐゴシック" charset="0"/>
              </a:rPr>
              <a:t>One input bus: Data In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alibri" charset="0"/>
                <a:ea typeface="ＭＳ Ｐゴシック" charset="0"/>
              </a:rPr>
              <a:t>One </a:t>
            </a:r>
            <a:r>
              <a:rPr lang="en-US" sz="2400" dirty="0">
                <a:latin typeface="Calibri" charset="0"/>
                <a:ea typeface="ＭＳ Ｐゴシック" charset="0"/>
              </a:rPr>
              <a:t>output bus: Data Out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Memory word is found by: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alibri" charset="0"/>
                <a:ea typeface="ＭＳ Ｐゴシック" charset="0"/>
              </a:rPr>
              <a:t>For Read: Address </a:t>
            </a:r>
            <a:r>
              <a:rPr lang="en-US" sz="2400" dirty="0">
                <a:latin typeface="Calibri" charset="0"/>
                <a:ea typeface="ＭＳ Ｐゴシック" charset="0"/>
              </a:rPr>
              <a:t>selects the word to put on Data Out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alibri" charset="0"/>
                <a:ea typeface="ＭＳ Ｐゴシック" charset="0"/>
              </a:rPr>
              <a:t>For Write: Set Write </a:t>
            </a:r>
            <a:r>
              <a:rPr lang="en-US" sz="2400" dirty="0">
                <a:latin typeface="Calibri" charset="0"/>
                <a:ea typeface="ＭＳ Ｐゴシック" charset="0"/>
              </a:rPr>
              <a:t>Enable = 1: address selects the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memory word </a:t>
            </a:r>
            <a:r>
              <a:rPr lang="en-US" sz="2400" dirty="0">
                <a:latin typeface="Calibri" charset="0"/>
                <a:ea typeface="ＭＳ Ｐゴシック" charset="0"/>
              </a:rPr>
              <a:t>to be written via the Data In bus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Clock input (CLK)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charset="0"/>
                <a:ea typeface="ＭＳ Ｐゴシック" charset="0"/>
              </a:rPr>
              <a:t>CLK input is a factor ONLY during write operation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charset="0"/>
                <a:ea typeface="ＭＳ Ｐゴシック" charset="0"/>
              </a:rPr>
              <a:t>During read operation, behaves as a combinational logic block: Address valid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</a:t>
            </a:r>
            <a:r>
              <a:rPr lang="en-US" sz="2400" dirty="0">
                <a:latin typeface="Calibri" charset="0"/>
                <a:ea typeface="ＭＳ Ｐゴシック" charset="0"/>
              </a:rPr>
              <a:t> Data Out valid after </a:t>
            </a:r>
            <a:r>
              <a:rPr lang="ja-JP" altLang="en-US" sz="2400" dirty="0">
                <a:latin typeface="Calibri" charset="0"/>
                <a:ea typeface="ＭＳ Ｐゴシック" charset="0"/>
              </a:rPr>
              <a:t>“</a:t>
            </a:r>
            <a:r>
              <a:rPr lang="en-US" sz="2400" dirty="0">
                <a:latin typeface="Calibri" charset="0"/>
                <a:ea typeface="ＭＳ Ｐゴシック" charset="0"/>
              </a:rPr>
              <a:t>access time</a:t>
            </a:r>
            <a:r>
              <a:rPr lang="ja-JP" altLang="en-US" sz="2400" dirty="0">
                <a:latin typeface="Calibri" charset="0"/>
                <a:ea typeface="ＭＳ Ｐゴシック" charset="0"/>
              </a:rPr>
              <a:t>”</a:t>
            </a:r>
            <a:endParaRPr lang="en-US" sz="2400" dirty="0">
              <a:latin typeface="Calibri" charset="0"/>
              <a:ea typeface="ＭＳ Ｐゴシック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5340350" y="2609850"/>
            <a:ext cx="5048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Clk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249863" y="1935163"/>
            <a:ext cx="946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Data In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334125" y="1809750"/>
            <a:ext cx="1431925" cy="1212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5443538" y="1217613"/>
            <a:ext cx="15541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Write Enable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H="1">
            <a:off x="5334000" y="2330450"/>
            <a:ext cx="1003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5867400" y="2260600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5554663" y="2286000"/>
            <a:ext cx="442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7785100" y="2330450"/>
            <a:ext cx="128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8610600" y="2260600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8221663" y="2286000"/>
            <a:ext cx="442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7764463" y="1935163"/>
            <a:ext cx="10810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  <a:ea typeface="ＭＳ Ｐゴシック" charset="-128"/>
                <a:cs typeface="ＭＳ Ｐゴシック" charset="-128"/>
              </a:rPr>
              <a:t>DataOut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V="1">
            <a:off x="6635750" y="156210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5861050" y="283845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7169150" y="13462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7154863" y="1219200"/>
            <a:ext cx="10144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Address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330950" y="2762250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>
            <a:off x="6330950" y="2838450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3603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" y="274638"/>
            <a:ext cx="9144000" cy="1143000"/>
          </a:xfrm>
        </p:spPr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Storage Element: Register (Building Block)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Similar to D Flip Flop except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N-bit input and output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Write Enable input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Write Enable: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Negated (or deasserted) (0): Data Out will not change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Asserted (1): Data Out will become Data In on positive edge of clock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6172200" y="1260475"/>
            <a:ext cx="2719388" cy="2530475"/>
            <a:chOff x="3888" y="960"/>
            <a:chExt cx="1713" cy="1594"/>
          </a:xfrm>
        </p:grpSpPr>
        <p:sp>
          <p:nvSpPr>
            <p:cNvPr id="54280" name="Rectangle 5"/>
            <p:cNvSpPr>
              <a:spLocks noChangeArrowheads="1"/>
            </p:cNvSpPr>
            <p:nvPr/>
          </p:nvSpPr>
          <p:spPr bwMode="auto">
            <a:xfrm>
              <a:off x="4626" y="2304"/>
              <a:ext cx="2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  <a:ea typeface="ＭＳ Ｐゴシック" charset="-128"/>
                  <a:cs typeface="ＭＳ Ｐゴシック" charset="-128"/>
                </a:rPr>
                <a:t>clk</a:t>
              </a:r>
            </a:p>
          </p:txBody>
        </p:sp>
        <p:sp>
          <p:nvSpPr>
            <p:cNvPr id="54281" name="Rectangle 6"/>
            <p:cNvSpPr>
              <a:spLocks noChangeArrowheads="1"/>
            </p:cNvSpPr>
            <p:nvPr/>
          </p:nvSpPr>
          <p:spPr bwMode="auto">
            <a:xfrm>
              <a:off x="3888" y="1474"/>
              <a:ext cx="59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  <a:ea typeface="ＭＳ Ｐゴシック" charset="-128"/>
                  <a:cs typeface="ＭＳ Ｐゴシック" charset="-128"/>
                </a:rPr>
                <a:t>Data In</a:t>
              </a:r>
            </a:p>
          </p:txBody>
        </p:sp>
        <p:sp>
          <p:nvSpPr>
            <p:cNvPr id="54282" name="Rectangle 7"/>
            <p:cNvSpPr>
              <a:spLocks noChangeArrowheads="1"/>
            </p:cNvSpPr>
            <p:nvPr/>
          </p:nvSpPr>
          <p:spPr bwMode="auto">
            <a:xfrm>
              <a:off x="4675" y="1374"/>
              <a:ext cx="166" cy="748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283" name="Line 8"/>
            <p:cNvSpPr>
              <a:spLocks noChangeShapeType="1"/>
            </p:cNvSpPr>
            <p:nvPr/>
          </p:nvSpPr>
          <p:spPr bwMode="auto">
            <a:xfrm flipH="1">
              <a:off x="4761" y="21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284" name="Rectangle 9"/>
            <p:cNvSpPr>
              <a:spLocks noChangeArrowheads="1"/>
            </p:cNvSpPr>
            <p:nvPr/>
          </p:nvSpPr>
          <p:spPr bwMode="auto">
            <a:xfrm>
              <a:off x="4272" y="960"/>
              <a:ext cx="97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  <a:ea typeface="ＭＳ Ｐゴシック" charset="-128"/>
                  <a:cs typeface="ＭＳ Ｐゴシック" charset="-128"/>
                </a:rPr>
                <a:t>Write Enable</a:t>
              </a:r>
            </a:p>
          </p:txBody>
        </p:sp>
        <p:sp>
          <p:nvSpPr>
            <p:cNvPr id="54285" name="Line 10"/>
            <p:cNvSpPr>
              <a:spLocks noChangeShapeType="1"/>
            </p:cNvSpPr>
            <p:nvPr/>
          </p:nvSpPr>
          <p:spPr bwMode="auto">
            <a:xfrm flipH="1">
              <a:off x="3937" y="1742"/>
              <a:ext cx="7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286" name="Line 11"/>
            <p:cNvSpPr>
              <a:spLocks noChangeShapeType="1"/>
            </p:cNvSpPr>
            <p:nvPr/>
          </p:nvSpPr>
          <p:spPr bwMode="auto">
            <a:xfrm flipH="1">
              <a:off x="4277" y="1698"/>
              <a:ext cx="56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287" name="Rectangle 12"/>
            <p:cNvSpPr>
              <a:spLocks noChangeArrowheads="1"/>
            </p:cNvSpPr>
            <p:nvPr/>
          </p:nvSpPr>
          <p:spPr bwMode="auto">
            <a:xfrm>
              <a:off x="4176" y="1776"/>
              <a:ext cx="21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  <a:ea typeface="ＭＳ Ｐゴシック" charset="-128"/>
                  <a:cs typeface="ＭＳ Ｐゴシック" charset="-128"/>
                </a:rPr>
                <a:t>N</a:t>
              </a:r>
            </a:p>
          </p:txBody>
        </p:sp>
        <p:sp>
          <p:nvSpPr>
            <p:cNvPr id="54288" name="Line 13"/>
            <p:cNvSpPr>
              <a:spLocks noChangeShapeType="1"/>
            </p:cNvSpPr>
            <p:nvPr/>
          </p:nvSpPr>
          <p:spPr bwMode="auto">
            <a:xfrm>
              <a:off x="4848" y="174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289" name="Line 14"/>
            <p:cNvSpPr>
              <a:spLocks noChangeShapeType="1"/>
            </p:cNvSpPr>
            <p:nvPr/>
          </p:nvSpPr>
          <p:spPr bwMode="auto">
            <a:xfrm flipH="1">
              <a:off x="5189" y="1698"/>
              <a:ext cx="56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290" name="Rectangle 15"/>
            <p:cNvSpPr>
              <a:spLocks noChangeArrowheads="1"/>
            </p:cNvSpPr>
            <p:nvPr/>
          </p:nvSpPr>
          <p:spPr bwMode="auto">
            <a:xfrm>
              <a:off x="5098" y="1776"/>
              <a:ext cx="21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  <a:ea typeface="ＭＳ Ｐゴシック" charset="-128"/>
                  <a:cs typeface="ＭＳ Ｐゴシック" charset="-128"/>
                </a:rPr>
                <a:t>N</a:t>
              </a:r>
            </a:p>
          </p:txBody>
        </p:sp>
        <p:sp>
          <p:nvSpPr>
            <p:cNvPr id="54291" name="Rectangle 16"/>
            <p:cNvSpPr>
              <a:spLocks noChangeArrowheads="1"/>
            </p:cNvSpPr>
            <p:nvPr/>
          </p:nvSpPr>
          <p:spPr bwMode="auto">
            <a:xfrm>
              <a:off x="4896" y="1474"/>
              <a:ext cx="7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  <a:ea typeface="ＭＳ Ｐゴシック" charset="-128"/>
                  <a:cs typeface="ＭＳ Ｐゴシック" charset="-128"/>
                </a:rPr>
                <a:t>Data Out</a:t>
              </a:r>
            </a:p>
          </p:txBody>
        </p:sp>
        <p:sp>
          <p:nvSpPr>
            <p:cNvPr id="54292" name="Line 17"/>
            <p:cNvSpPr>
              <a:spLocks noChangeShapeType="1"/>
            </p:cNvSpPr>
            <p:nvPr/>
          </p:nvSpPr>
          <p:spPr bwMode="auto">
            <a:xfrm flipV="1">
              <a:off x="4761" y="1168"/>
              <a:ext cx="0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293" name="Line 18"/>
            <p:cNvSpPr>
              <a:spLocks noChangeShapeType="1"/>
            </p:cNvSpPr>
            <p:nvPr/>
          </p:nvSpPr>
          <p:spPr bwMode="auto">
            <a:xfrm flipV="1">
              <a:off x="4704" y="2016"/>
              <a:ext cx="4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294" name="Line 19"/>
            <p:cNvSpPr>
              <a:spLocks noChangeShapeType="1"/>
            </p:cNvSpPr>
            <p:nvPr/>
          </p:nvSpPr>
          <p:spPr bwMode="auto">
            <a:xfrm>
              <a:off x="4752" y="2016"/>
              <a:ext cx="4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5995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Storage Element: Register File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>
                <a:latin typeface="Calibri" charset="0"/>
                <a:ea typeface="ＭＳ Ｐゴシック" charset="0"/>
                <a:cs typeface="ＭＳ Ｐゴシック" charset="0"/>
              </a:rPr>
              <a:t>Register File consists of 32 registers: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alibri" charset="0"/>
                <a:ea typeface="ＭＳ Ｐゴシック" charset="0"/>
              </a:rPr>
              <a:t>Two 32-bit output busses: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200">
                <a:latin typeface="Calibri" charset="0"/>
                <a:ea typeface="ＭＳ Ｐゴシック" charset="0"/>
              </a:rPr>
              <a:t>	busA and busB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alibri" charset="0"/>
                <a:ea typeface="ＭＳ Ｐゴシック" charset="0"/>
              </a:rPr>
              <a:t>One 32-bit input bus: busW</a:t>
            </a:r>
          </a:p>
          <a:p>
            <a:pPr>
              <a:lnSpc>
                <a:spcPct val="80000"/>
              </a:lnSpc>
            </a:pPr>
            <a:r>
              <a:rPr lang="en-US" sz="2500">
                <a:latin typeface="Calibri" charset="0"/>
                <a:ea typeface="ＭＳ Ｐゴシック" charset="0"/>
                <a:cs typeface="ＭＳ Ｐゴシック" charset="0"/>
              </a:rPr>
              <a:t>Register is selected by: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alibri" charset="0"/>
                <a:ea typeface="ＭＳ Ｐゴシック" charset="0"/>
              </a:rPr>
              <a:t>RA (number) selects the register to put on busA (data)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alibri" charset="0"/>
                <a:ea typeface="ＭＳ Ｐゴシック" charset="0"/>
              </a:rPr>
              <a:t>RB (number) selects the register to put on busB (data)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alibri" charset="0"/>
                <a:ea typeface="ＭＳ Ｐゴシック" charset="0"/>
              </a:rPr>
              <a:t>RW (number) selects the register to be  written</a:t>
            </a:r>
            <a:br>
              <a:rPr lang="en-US" sz="2200">
                <a:latin typeface="Calibri" charset="0"/>
                <a:ea typeface="ＭＳ Ｐゴシック" charset="0"/>
              </a:rPr>
            </a:br>
            <a:r>
              <a:rPr lang="en-US" sz="2200">
                <a:latin typeface="Calibri" charset="0"/>
                <a:ea typeface="ＭＳ Ｐゴシック" charset="0"/>
              </a:rPr>
              <a:t>via busW (data) when Write Enable is 1</a:t>
            </a:r>
          </a:p>
          <a:p>
            <a:pPr>
              <a:lnSpc>
                <a:spcPct val="80000"/>
              </a:lnSpc>
            </a:pPr>
            <a:r>
              <a:rPr lang="en-US" sz="2500">
                <a:latin typeface="Calibri" charset="0"/>
                <a:ea typeface="ＭＳ Ｐゴシック" charset="0"/>
                <a:cs typeface="ＭＳ Ｐゴシック" charset="0"/>
              </a:rPr>
              <a:t>Clock input (clk) 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alibri" charset="0"/>
                <a:ea typeface="ＭＳ Ｐゴシック" charset="0"/>
              </a:rPr>
              <a:t>Clk input is a factor ONLY during write operation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alibri" charset="0"/>
                <a:ea typeface="ＭＳ Ｐゴシック" charset="0"/>
              </a:rPr>
              <a:t>During read operation, behaves as a combinational logic block: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Calibri" charset="0"/>
                <a:ea typeface="ＭＳ Ｐゴシック" charset="0"/>
              </a:rPr>
              <a:t>RA or RB valid </a:t>
            </a:r>
            <a:r>
              <a:rPr lang="en-US" sz="1900">
                <a:latin typeface="Calibri" charset="0"/>
                <a:ea typeface="ＭＳ Ｐゴシック" charset="0"/>
                <a:sym typeface="Symbol" charset="0"/>
              </a:rPr>
              <a:t></a:t>
            </a:r>
            <a:r>
              <a:rPr lang="en-US" sz="1900">
                <a:latin typeface="Calibri" charset="0"/>
                <a:ea typeface="ＭＳ Ｐゴシック" charset="0"/>
              </a:rPr>
              <a:t> busA or busB valid after </a:t>
            </a:r>
            <a:r>
              <a:rPr lang="ja-JP" altLang="en-US" sz="1900">
                <a:latin typeface="Calibri" charset="0"/>
                <a:ea typeface="ＭＳ Ｐゴシック" charset="0"/>
              </a:rPr>
              <a:t>“</a:t>
            </a:r>
            <a:r>
              <a:rPr lang="en-US" sz="1900">
                <a:latin typeface="Calibri" charset="0"/>
                <a:ea typeface="ＭＳ Ｐゴシック" charset="0"/>
              </a:rPr>
              <a:t>access time.</a:t>
            </a:r>
            <a:r>
              <a:rPr lang="ja-JP" altLang="en-US" sz="1900">
                <a:latin typeface="Calibri" charset="0"/>
                <a:ea typeface="ＭＳ Ｐゴシック" charset="0"/>
              </a:rPr>
              <a:t>”</a:t>
            </a:r>
            <a:endParaRPr lang="en-US" sz="1900">
              <a:latin typeface="Calibri" charset="0"/>
              <a:ea typeface="ＭＳ Ｐゴシック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562600" y="2773363"/>
            <a:ext cx="5048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Clk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5561013" y="2087563"/>
            <a:ext cx="815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busW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6657975" y="1928813"/>
            <a:ext cx="140652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5322888" y="1323975"/>
            <a:ext cx="15541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Write Enable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flipH="1">
            <a:off x="5638800" y="2436813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6178550" y="2366963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5865813" y="2392363"/>
            <a:ext cx="442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8102600" y="2132013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8693150" y="2062163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8380413" y="2087563"/>
            <a:ext cx="442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8075613" y="1782763"/>
            <a:ext cx="7159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busA</a:t>
            </a:r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V="1">
            <a:off x="6794500" y="16621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8102600" y="2894013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8693150" y="2824163"/>
            <a:ext cx="88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8380413" y="2849563"/>
            <a:ext cx="442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8075613" y="2544763"/>
            <a:ext cx="692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busB</a:t>
            </a:r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H="1">
            <a:off x="6146800" y="2938463"/>
            <a:ext cx="48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7099300" y="1458913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V="1">
            <a:off x="7029450" y="1592263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6856413" y="1401763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5</a:t>
            </a:r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>
            <a:off x="7480300" y="1458913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V="1">
            <a:off x="7410450" y="1592263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7237413" y="1401763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5</a:t>
            </a:r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>
            <a:off x="7937500" y="1458913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V="1">
            <a:off x="7867650" y="1592263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49" name="Rectangle 29"/>
          <p:cNvSpPr>
            <a:spLocks noChangeArrowheads="1"/>
          </p:cNvSpPr>
          <p:nvPr/>
        </p:nvSpPr>
        <p:spPr bwMode="auto">
          <a:xfrm>
            <a:off x="7694613" y="1401763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5</a:t>
            </a: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6761163" y="1096963"/>
            <a:ext cx="5572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RW</a:t>
            </a:r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7219950" y="1096963"/>
            <a:ext cx="482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RA</a:t>
            </a:r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7694613" y="1096963"/>
            <a:ext cx="4714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RB</a:t>
            </a:r>
          </a:p>
        </p:txBody>
      </p:sp>
      <p:sp>
        <p:nvSpPr>
          <p:cNvPr id="42020" name="Rectangle 33"/>
          <p:cNvSpPr>
            <a:spLocks noChangeArrowheads="1"/>
          </p:cNvSpPr>
          <p:nvPr/>
        </p:nvSpPr>
        <p:spPr bwMode="auto">
          <a:xfrm>
            <a:off x="6716713" y="2163763"/>
            <a:ext cx="1287462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latin typeface="Calibri" charset="0"/>
              </a:rPr>
              <a:t>32 x 32-bit</a:t>
            </a:r>
          </a:p>
          <a:p>
            <a:pPr algn="ctr"/>
            <a:r>
              <a:rPr lang="en-US" sz="2000">
                <a:latin typeface="Calibri" charset="0"/>
              </a:rPr>
              <a:t>Registers</a:t>
            </a:r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6662738" y="2862263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 flipH="1">
            <a:off x="6662738" y="2938463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02117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classes on Tuesday – If you have discussion on Tuesday, go to a M/W discussion.</a:t>
            </a:r>
          </a:p>
          <a:p>
            <a:r>
              <a:rPr lang="en-US" dirty="0" smtClean="0"/>
              <a:t>Project 3-1 out Sunday</a:t>
            </a:r>
          </a:p>
          <a:p>
            <a:pPr lvl="1"/>
            <a:r>
              <a:rPr lang="en-US" dirty="0" smtClean="0"/>
              <a:t>Free to choose new partners, but not forced</a:t>
            </a:r>
          </a:p>
          <a:p>
            <a:pPr lvl="1"/>
            <a:r>
              <a:rPr lang="en-US" dirty="0" smtClean="0"/>
              <a:t>Start early!</a:t>
            </a:r>
          </a:p>
          <a:p>
            <a:r>
              <a:rPr lang="en-US" dirty="0" smtClean="0"/>
              <a:t>Heads Up: No Lab Thanksgiving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54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0267" y="125230"/>
            <a:ext cx="8229600" cy="1143000"/>
          </a:xfrm>
        </p:spPr>
        <p:txBody>
          <a:bodyPr/>
          <a:lstStyle/>
          <a:p>
            <a:r>
              <a:rPr lang="en-US" dirty="0" smtClean="0"/>
              <a:t>Technology In the News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urier"/>
                <a:cs typeface="Courier"/>
              </a:rPr>
              <a:t>http://</a:t>
            </a:r>
            <a:r>
              <a:rPr lang="en-US" sz="1600" dirty="0" err="1">
                <a:latin typeface="Courier"/>
                <a:cs typeface="Courier"/>
              </a:rPr>
              <a:t>research.microsoft.com</a:t>
            </a:r>
            <a:r>
              <a:rPr lang="en-US" sz="1600" dirty="0">
                <a:latin typeface="Courier"/>
                <a:cs typeface="Courier"/>
              </a:rPr>
              <a:t>/apps/pubs/</a:t>
            </a:r>
            <a:r>
              <a:rPr lang="en-US" sz="1600" dirty="0" err="1">
                <a:latin typeface="Courier"/>
                <a:cs typeface="Courier"/>
              </a:rPr>
              <a:t>default.aspx?id</a:t>
            </a:r>
            <a:r>
              <a:rPr lang="en-US" sz="1600" dirty="0">
                <a:latin typeface="Courier"/>
                <a:cs typeface="Courier"/>
              </a:rPr>
              <a:t>=212001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482" y="1609089"/>
            <a:ext cx="51696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FPGAs are “programmable” hardware used by computer architects and digital circuit designers, lie somewhere between CPUs and custom chips (ASICs). </a:t>
            </a:r>
            <a:endParaRPr lang="en-US" sz="2400" dirty="0"/>
          </a:p>
          <a:p>
            <a:endParaRPr lang="en-US" sz="2000" dirty="0"/>
          </a:p>
          <a:p>
            <a:r>
              <a:rPr lang="en-US" sz="2400" dirty="0" smtClean="0"/>
              <a:t>“Microsoft published </a:t>
            </a:r>
            <a:r>
              <a:rPr lang="en-US" sz="2400" dirty="0"/>
              <a:t>a paper at ISCA </a:t>
            </a:r>
            <a:r>
              <a:rPr lang="en-US" sz="2400" dirty="0" smtClean="0"/>
              <a:t>about </a:t>
            </a:r>
            <a:r>
              <a:rPr lang="en-US" sz="2400" dirty="0"/>
              <a:t>using FPGAs </a:t>
            </a:r>
            <a:r>
              <a:rPr lang="en-US" sz="2400" dirty="0" smtClean="0"/>
              <a:t>in </a:t>
            </a:r>
            <a:r>
              <a:rPr lang="en-US" sz="2400" dirty="0"/>
              <a:t>datacenters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0" y="108118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Microsoft “Catapult”, ISCA 2014</a:t>
            </a:r>
            <a:endParaRPr lang="en-US" sz="2800" b="1" dirty="0"/>
          </a:p>
        </p:txBody>
      </p:sp>
      <p:pic>
        <p:nvPicPr>
          <p:cNvPr id="8" name="Picture 7" descr="SVpressgraphic_678x45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730" y="1985684"/>
            <a:ext cx="3360555" cy="22403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1087" y="4455157"/>
            <a:ext cx="86294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</a:t>
            </a:r>
            <a:r>
              <a:rPr lang="en-US" sz="2400" dirty="0"/>
              <a:t>page ranking processing for Bing. In a test deployment, MS reported up to 95% more throughput for only 10% more power. The added </a:t>
            </a:r>
            <a:r>
              <a:rPr lang="en-US" sz="2400" dirty="0" smtClean="0"/>
              <a:t>TCO was </a:t>
            </a:r>
            <a:r>
              <a:rPr lang="en-US" sz="2400" dirty="0"/>
              <a:t>less than 30%. Microsoft used Altera </a:t>
            </a:r>
            <a:r>
              <a:rPr lang="en-US" sz="2400" dirty="0" err="1"/>
              <a:t>Stratix</a:t>
            </a:r>
            <a:r>
              <a:rPr lang="en-US" sz="2400" dirty="0"/>
              <a:t> V FPGAs in a </a:t>
            </a:r>
            <a:r>
              <a:rPr lang="en-US" sz="2400" dirty="0" err="1"/>
              <a:t>PCIe</a:t>
            </a:r>
            <a:r>
              <a:rPr lang="en-US" sz="2400" dirty="0"/>
              <a:t> form-factor with 8GB of DDR3 RAM on each board. The FPGAs were connected </a:t>
            </a:r>
            <a:r>
              <a:rPr lang="en-US" sz="2400" dirty="0" smtClean="0"/>
              <a:t>using </a:t>
            </a:r>
            <a:r>
              <a:rPr lang="en-US" sz="2400" dirty="0"/>
              <a:t>a 10Gb SAS network</a:t>
            </a:r>
            <a:r>
              <a:rPr lang="en-US" sz="2400" dirty="0" smtClean="0"/>
              <a:t>.” - </a:t>
            </a:r>
            <a:r>
              <a:rPr lang="en-US" sz="2400" dirty="0" err="1" smtClean="0"/>
              <a:t>AnandTech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474520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Step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3a: Instruction Fetch Unit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600200"/>
            <a:ext cx="4824412" cy="48752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Register Transfer Requirements </a:t>
            </a:r>
            <a:r>
              <a:rPr lang="en-US" sz="27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</a:t>
            </a: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b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Datapath Assembly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Instruction Fetch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Read Operands and Execute Operation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Common RTL operations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Fetch the Instruction: 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mem[PC]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Update the program counter: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alibri" charset="0"/>
                <a:ea typeface="ＭＳ Ｐゴシック" charset="0"/>
              </a:rPr>
              <a:t>Sequential Code:	</a:t>
            </a:r>
            <a:br>
              <a:rPr lang="en-US" sz="2000">
                <a:latin typeface="Calibri" charset="0"/>
                <a:ea typeface="ＭＳ Ｐゴシック" charset="0"/>
              </a:rPr>
            </a:br>
            <a:r>
              <a:rPr lang="en-US" sz="2000">
                <a:latin typeface="Calibri" charset="0"/>
                <a:ea typeface="ＭＳ Ｐゴシック" charset="0"/>
              </a:rPr>
              <a:t>PC </a:t>
            </a:r>
            <a:r>
              <a:rPr lang="en-US" sz="2000">
                <a:latin typeface="Calibri" charset="0"/>
                <a:ea typeface="ＭＳ Ｐゴシック" charset="0"/>
                <a:sym typeface="Symbol" charset="0"/>
              </a:rPr>
              <a:t></a:t>
            </a:r>
            <a:r>
              <a:rPr lang="en-US" sz="2000">
                <a:latin typeface="Calibri" charset="0"/>
                <a:ea typeface="ＭＳ Ｐゴシック" charset="0"/>
              </a:rPr>
              <a:t> PC + 4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alibri" charset="0"/>
                <a:ea typeface="ＭＳ Ｐゴシック" charset="0"/>
              </a:rPr>
              <a:t>Branch and Jump:	</a:t>
            </a:r>
            <a:br>
              <a:rPr lang="en-US" sz="2000">
                <a:latin typeface="Calibri" charset="0"/>
                <a:ea typeface="ＭＳ Ｐゴシック" charset="0"/>
              </a:rPr>
            </a:br>
            <a:r>
              <a:rPr lang="en-US" sz="2000">
                <a:latin typeface="Calibri" charset="0"/>
                <a:ea typeface="ＭＳ Ｐゴシック" charset="0"/>
              </a:rPr>
              <a:t>PC </a:t>
            </a:r>
            <a:r>
              <a:rPr lang="en-US" sz="2000">
                <a:latin typeface="Calibri" charset="0"/>
                <a:ea typeface="ＭＳ Ｐゴシック" charset="0"/>
                <a:sym typeface="Symbol" charset="0"/>
              </a:rPr>
              <a:t></a:t>
            </a:r>
            <a:r>
              <a:rPr lang="en-US" sz="2000">
                <a:latin typeface="Calibri" charset="0"/>
                <a:ea typeface="ＭＳ Ｐゴシック" charset="0"/>
              </a:rPr>
              <a:t> </a:t>
            </a:r>
            <a:r>
              <a:rPr lang="ja-JP" altLang="en-US" sz="2000">
                <a:latin typeface="Calibri" charset="0"/>
                <a:ea typeface="ＭＳ Ｐゴシック" charset="0"/>
              </a:rPr>
              <a:t>“</a:t>
            </a:r>
            <a:r>
              <a:rPr lang="en-US" sz="2000">
                <a:latin typeface="Calibri" charset="0"/>
                <a:ea typeface="ＭＳ Ｐゴシック" charset="0"/>
              </a:rPr>
              <a:t>something else</a:t>
            </a:r>
            <a:r>
              <a:rPr lang="ja-JP" altLang="en-US" sz="2000">
                <a:latin typeface="Calibri" charset="0"/>
                <a:ea typeface="ＭＳ Ｐゴシック" charset="0"/>
              </a:rPr>
              <a:t>”</a:t>
            </a:r>
            <a:endParaRPr lang="en-US" sz="2000">
              <a:latin typeface="Calibri" charset="0"/>
              <a:ea typeface="ＭＳ Ｐゴシック" charset="0"/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6873875" y="5707063"/>
            <a:ext cx="218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7997825" y="5561013"/>
            <a:ext cx="241300" cy="292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940675" y="5846763"/>
            <a:ext cx="442913" cy="39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Calibri" charset="0"/>
              </a:rPr>
              <a:t>32</a:t>
            </a:r>
            <a:endParaRPr lang="en-US" sz="1600">
              <a:latin typeface="Calibri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159625" y="5173663"/>
            <a:ext cx="1982788" cy="39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Instruction Word</a:t>
            </a:r>
          </a:p>
        </p:txBody>
      </p:sp>
      <p:grpSp>
        <p:nvGrpSpPr>
          <p:cNvPr id="44043" name="Group 8"/>
          <p:cNvGrpSpPr>
            <a:grpSpLocks/>
          </p:cNvGrpSpPr>
          <p:nvPr/>
        </p:nvGrpSpPr>
        <p:grpSpPr bwMode="auto">
          <a:xfrm>
            <a:off x="5429250" y="5080000"/>
            <a:ext cx="1406525" cy="1230313"/>
            <a:chOff x="2458" y="3061"/>
            <a:chExt cx="886" cy="775"/>
          </a:xfrm>
        </p:grpSpPr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2458" y="3088"/>
              <a:ext cx="886" cy="748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572" y="3061"/>
              <a:ext cx="66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  <a:ea typeface="ＭＳ Ｐゴシック" charset="-128"/>
                  <a:cs typeface="ＭＳ Ｐゴシック" charset="-128"/>
                </a:rPr>
                <a:t>Address</a:t>
              </a: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484" y="3389"/>
              <a:ext cx="84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latin typeface="+mn-lt"/>
                  <a:ea typeface="ＭＳ Ｐゴシック" charset="-128"/>
                  <a:cs typeface="ＭＳ Ｐゴシック" charset="-128"/>
                </a:rPr>
                <a:t>Instruction</a:t>
              </a:r>
            </a:p>
            <a:p>
              <a:pPr algn="ctr">
                <a:defRPr/>
              </a:pPr>
              <a:r>
                <a:rPr lang="en-US" sz="2000" dirty="0">
                  <a:latin typeface="+mn-lt"/>
                  <a:ea typeface="ＭＳ Ｐゴシック" charset="-128"/>
                  <a:cs typeface="ＭＳ Ｐゴシック" charset="-128"/>
                </a:rPr>
                <a:t>Memory</a:t>
              </a:r>
            </a:p>
          </p:txBody>
        </p:sp>
      </p:grp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5500688" y="3903663"/>
            <a:ext cx="1258887" cy="32226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 flipH="1">
            <a:off x="5172075" y="4062413"/>
            <a:ext cx="33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5883275" y="3878263"/>
            <a:ext cx="455613" cy="39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PC</a:t>
            </a: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4706938" y="3802063"/>
            <a:ext cx="476250" cy="39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clk</a:t>
            </a:r>
          </a:p>
        </p:txBody>
      </p:sp>
      <p:grpSp>
        <p:nvGrpSpPr>
          <p:cNvPr id="44048" name="Group 16"/>
          <p:cNvGrpSpPr>
            <a:grpSpLocks/>
          </p:cNvGrpSpPr>
          <p:nvPr/>
        </p:nvGrpSpPr>
        <p:grpSpPr bwMode="auto">
          <a:xfrm>
            <a:off x="7038975" y="4356100"/>
            <a:ext cx="1397000" cy="582613"/>
            <a:chOff x="3472" y="2605"/>
            <a:chExt cx="880" cy="367"/>
          </a:xfrm>
        </p:grpSpPr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3472" y="2608"/>
              <a:ext cx="880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3508" y="2605"/>
              <a:ext cx="810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+mn-lt"/>
                  <a:ea typeface="ＭＳ Ｐゴシック" charset="-128"/>
                  <a:cs typeface="ＭＳ Ｐゴシック" charset="-128"/>
                </a:rPr>
                <a:t>Next Address</a:t>
              </a:r>
            </a:p>
            <a:p>
              <a:pPr algn="ctr">
                <a:defRPr/>
              </a:pPr>
              <a:r>
                <a:rPr lang="en-US" sz="1600">
                  <a:latin typeface="+mn-lt"/>
                  <a:ea typeface="ＭＳ Ｐゴシック" charset="-128"/>
                  <a:cs typeface="ＭＳ Ｐゴシック" charset="-128"/>
                </a:rPr>
                <a:t>Logic</a:t>
              </a:r>
            </a:p>
          </p:txBody>
        </p:sp>
      </p:grp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6099175" y="4271963"/>
            <a:ext cx="0" cy="81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6111875" y="4640263"/>
            <a:ext cx="88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6099175" y="3357563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>
            <a:off x="6111875" y="3363913"/>
            <a:ext cx="157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7699375" y="3357563"/>
            <a:ext cx="0" cy="96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5502275" y="3986213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 flipH="1">
            <a:off x="5502275" y="4062413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24229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6200"/>
            <a:ext cx="86868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dirty="0">
                <a:latin typeface="Courier"/>
                <a:ea typeface="ＭＳ Ｐゴシック" charset="0"/>
                <a:cs typeface="Courier"/>
              </a:rPr>
              <a:t>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rd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 =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rs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 op R[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rt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] (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addu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 </a:t>
            </a:r>
            <a:r>
              <a:rPr lang="en-US" sz="2400" dirty="0" err="1">
                <a:latin typeface="Courier"/>
                <a:ea typeface="ＭＳ Ｐゴシック" charset="0"/>
                <a:cs typeface="Courier"/>
              </a:rPr>
              <a:t>rd,rs,rt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latin typeface="Calibri" charset="0"/>
                <a:ea typeface="ＭＳ Ｐゴシック" charset="0"/>
              </a:rPr>
              <a:t>Ra, </a:t>
            </a:r>
            <a:r>
              <a:rPr lang="en-US" sz="2400" dirty="0" err="1">
                <a:latin typeface="Calibri" charset="0"/>
                <a:ea typeface="ＭＳ Ｐゴシック" charset="0"/>
              </a:rPr>
              <a:t>Rb</a:t>
            </a:r>
            <a:r>
              <a:rPr lang="en-US" sz="2400" dirty="0">
                <a:latin typeface="Calibri" charset="0"/>
                <a:ea typeface="ＭＳ Ｐゴシック" charset="0"/>
              </a:rPr>
              <a:t>, and </a:t>
            </a:r>
            <a:r>
              <a:rPr lang="en-US" sz="2400" dirty="0" err="1">
                <a:latin typeface="Calibri" charset="0"/>
                <a:ea typeface="ＭＳ Ｐゴシック" charset="0"/>
              </a:rPr>
              <a:t>Rw</a:t>
            </a:r>
            <a:r>
              <a:rPr lang="en-US" sz="2400" dirty="0">
                <a:latin typeface="Calibri" charset="0"/>
                <a:ea typeface="ＭＳ Ｐゴシック" charset="0"/>
              </a:rPr>
              <a:t> come from instruction</a:t>
            </a:r>
            <a:r>
              <a:rPr lang="ja-JP" altLang="en-US" sz="2400" dirty="0">
                <a:latin typeface="Calibri" charset="0"/>
                <a:ea typeface="ＭＳ Ｐゴシック" charset="0"/>
              </a:rPr>
              <a:t>’</a:t>
            </a:r>
            <a:r>
              <a:rPr lang="en-US" sz="2400" dirty="0">
                <a:latin typeface="Calibri" charset="0"/>
                <a:ea typeface="ＭＳ Ｐゴシック" charset="0"/>
              </a:rPr>
              <a:t>s </a:t>
            </a:r>
            <a:r>
              <a:rPr lang="en-US" sz="2400" dirty="0" err="1">
                <a:latin typeface="Calibri" charset="0"/>
                <a:ea typeface="ＭＳ Ｐゴシック" charset="0"/>
              </a:rPr>
              <a:t>Rs</a:t>
            </a:r>
            <a:r>
              <a:rPr lang="en-US" sz="2400" dirty="0">
                <a:latin typeface="Calibri" charset="0"/>
                <a:ea typeface="ＭＳ Ｐゴシック" charset="0"/>
              </a:rPr>
              <a:t>, </a:t>
            </a:r>
            <a:r>
              <a:rPr lang="en-US" sz="2400" dirty="0" err="1">
                <a:latin typeface="Calibri" charset="0"/>
                <a:ea typeface="ＭＳ Ｐゴシック" charset="0"/>
              </a:rPr>
              <a:t>Rt</a:t>
            </a:r>
            <a:r>
              <a:rPr lang="en-US" sz="2400" dirty="0">
                <a:latin typeface="Calibri" charset="0"/>
                <a:ea typeface="ＭＳ Ｐゴシック" charset="0"/>
              </a:rPr>
              <a:t>, and Rd fields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</a:rPr>
              <a:t/>
            </a:r>
            <a:br>
              <a:rPr lang="en-US" dirty="0">
                <a:latin typeface="Calibri" charset="0"/>
                <a:ea typeface="ＭＳ Ｐゴシック" charset="0"/>
              </a:rPr>
            </a:br>
            <a:endParaRPr lang="en-US" dirty="0">
              <a:latin typeface="Calibri" charset="0"/>
              <a:ea typeface="ＭＳ Ｐゴシック" charset="0"/>
            </a:endParaRPr>
          </a:p>
          <a:p>
            <a:pPr lvl="1">
              <a:spcBef>
                <a:spcPct val="0"/>
              </a:spcBef>
            </a:pPr>
            <a:r>
              <a:rPr lang="en-US" sz="2400" dirty="0" err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ALUctr</a:t>
            </a:r>
            <a:r>
              <a:rPr lang="en-US" sz="2400" dirty="0">
                <a:latin typeface="Calibri" charset="0"/>
                <a:ea typeface="ＭＳ Ｐゴシック" charset="0"/>
              </a:rPr>
              <a:t> and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RegWr</a:t>
            </a:r>
            <a:r>
              <a:rPr lang="en-US" sz="2400" dirty="0">
                <a:latin typeface="Calibri" charset="0"/>
                <a:ea typeface="ＭＳ Ｐゴシック" charset="0"/>
              </a:rPr>
              <a:t>: control logic after decoding the instruction</a:t>
            </a:r>
          </a:p>
          <a:p>
            <a:pPr lvl="1">
              <a:spcBef>
                <a:spcPct val="0"/>
              </a:spcBef>
            </a:pPr>
            <a:endParaRPr lang="en-US" sz="2400" dirty="0">
              <a:latin typeface="Calibri" charset="0"/>
              <a:ea typeface="ＭＳ Ｐゴシック" charset="0"/>
            </a:endParaRPr>
          </a:p>
          <a:p>
            <a:pPr lvl="1">
              <a:spcBef>
                <a:spcPct val="0"/>
              </a:spcBef>
            </a:pPr>
            <a:endParaRPr lang="en-US" sz="2400" dirty="0">
              <a:latin typeface="Calibri" charset="0"/>
              <a:ea typeface="ＭＳ Ｐゴシック" charset="0"/>
            </a:endParaRPr>
          </a:p>
          <a:p>
            <a:pPr lvl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ts val="1600"/>
              </a:spcBef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… Already defined the register file &amp; ALU             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Step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3b: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Add &amp; Subtract</a:t>
            </a:r>
          </a:p>
        </p:txBody>
      </p:sp>
      <p:sp>
        <p:nvSpPr>
          <p:cNvPr id="62469" name="Line 13"/>
          <p:cNvSpPr>
            <a:spLocks noChangeShapeType="1"/>
          </p:cNvSpPr>
          <p:nvPr/>
        </p:nvSpPr>
        <p:spPr bwMode="auto">
          <a:xfrm flipH="1">
            <a:off x="6604000" y="4630738"/>
            <a:ext cx="1854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70" name="Line 14"/>
          <p:cNvSpPr>
            <a:spLocks noChangeShapeType="1"/>
          </p:cNvSpPr>
          <p:nvPr/>
        </p:nvSpPr>
        <p:spPr bwMode="auto">
          <a:xfrm flipH="1">
            <a:off x="7067550" y="4484688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71" name="Rectangle 15"/>
          <p:cNvSpPr>
            <a:spLocks noChangeArrowheads="1"/>
          </p:cNvSpPr>
          <p:nvPr/>
        </p:nvSpPr>
        <p:spPr bwMode="auto">
          <a:xfrm>
            <a:off x="6754813" y="4630738"/>
            <a:ext cx="5476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62472" name="Rectangle 16"/>
          <p:cNvSpPr>
            <a:spLocks noChangeArrowheads="1"/>
          </p:cNvSpPr>
          <p:nvPr/>
        </p:nvSpPr>
        <p:spPr bwMode="auto">
          <a:xfrm>
            <a:off x="7212013" y="4264025"/>
            <a:ext cx="8493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Result</a:t>
            </a:r>
          </a:p>
        </p:txBody>
      </p:sp>
      <p:sp>
        <p:nvSpPr>
          <p:cNvPr id="62473" name="Line 17"/>
          <p:cNvSpPr>
            <a:spLocks noChangeShapeType="1"/>
          </p:cNvSpPr>
          <p:nvPr/>
        </p:nvSpPr>
        <p:spPr bwMode="auto">
          <a:xfrm>
            <a:off x="6388100" y="3722688"/>
            <a:ext cx="0" cy="4445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74" name="Rectangle 18"/>
          <p:cNvSpPr>
            <a:spLocks noChangeArrowheads="1"/>
          </p:cNvSpPr>
          <p:nvPr/>
        </p:nvSpPr>
        <p:spPr bwMode="auto">
          <a:xfrm>
            <a:off x="6008688" y="3411538"/>
            <a:ext cx="9890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rPr>
              <a:t>ALUctr</a:t>
            </a:r>
          </a:p>
        </p:txBody>
      </p:sp>
      <p:sp>
        <p:nvSpPr>
          <p:cNvPr id="62475" name="Rectangle 19"/>
          <p:cNvSpPr>
            <a:spLocks noChangeArrowheads="1"/>
          </p:cNvSpPr>
          <p:nvPr/>
        </p:nvSpPr>
        <p:spPr bwMode="auto">
          <a:xfrm>
            <a:off x="2192338" y="5011738"/>
            <a:ext cx="476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clk</a:t>
            </a:r>
          </a:p>
        </p:txBody>
      </p:sp>
      <p:sp>
        <p:nvSpPr>
          <p:cNvPr id="62476" name="Rectangle 20"/>
          <p:cNvSpPr>
            <a:spLocks noChangeArrowheads="1"/>
          </p:cNvSpPr>
          <p:nvPr/>
        </p:nvSpPr>
        <p:spPr bwMode="auto">
          <a:xfrm>
            <a:off x="1801813" y="4173538"/>
            <a:ext cx="7858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busW</a:t>
            </a:r>
          </a:p>
        </p:txBody>
      </p:sp>
      <p:sp>
        <p:nvSpPr>
          <p:cNvPr id="62477" name="Rectangle 21"/>
          <p:cNvSpPr>
            <a:spLocks noChangeArrowheads="1"/>
          </p:cNvSpPr>
          <p:nvPr/>
        </p:nvSpPr>
        <p:spPr bwMode="auto">
          <a:xfrm>
            <a:off x="2886075" y="4033838"/>
            <a:ext cx="1431925" cy="1212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78" name="Rectangle 22"/>
          <p:cNvSpPr>
            <a:spLocks noChangeArrowheads="1"/>
          </p:cNvSpPr>
          <p:nvPr/>
        </p:nvSpPr>
        <p:spPr bwMode="auto">
          <a:xfrm>
            <a:off x="2349500" y="3440113"/>
            <a:ext cx="8905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rPr>
              <a:t>RegWr</a:t>
            </a:r>
          </a:p>
        </p:txBody>
      </p:sp>
      <p:sp>
        <p:nvSpPr>
          <p:cNvPr id="62479" name="Line 23"/>
          <p:cNvSpPr>
            <a:spLocks noChangeShapeType="1"/>
          </p:cNvSpPr>
          <p:nvPr/>
        </p:nvSpPr>
        <p:spPr bwMode="auto">
          <a:xfrm flipH="1">
            <a:off x="1879600" y="4554538"/>
            <a:ext cx="1016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80" name="Line 24"/>
          <p:cNvSpPr>
            <a:spLocks noChangeShapeType="1"/>
          </p:cNvSpPr>
          <p:nvPr/>
        </p:nvSpPr>
        <p:spPr bwMode="auto">
          <a:xfrm flipH="1">
            <a:off x="2343150" y="4408488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81" name="Rectangle 25"/>
          <p:cNvSpPr>
            <a:spLocks noChangeArrowheads="1"/>
          </p:cNvSpPr>
          <p:nvPr/>
        </p:nvSpPr>
        <p:spPr bwMode="auto">
          <a:xfrm>
            <a:off x="2030413" y="4554538"/>
            <a:ext cx="442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62482" name="Line 26"/>
          <p:cNvSpPr>
            <a:spLocks noChangeShapeType="1"/>
          </p:cNvSpPr>
          <p:nvPr/>
        </p:nvSpPr>
        <p:spPr bwMode="auto">
          <a:xfrm>
            <a:off x="4327525" y="4173538"/>
            <a:ext cx="180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83" name="Line 27"/>
          <p:cNvSpPr>
            <a:spLocks noChangeShapeType="1"/>
          </p:cNvSpPr>
          <p:nvPr/>
        </p:nvSpPr>
        <p:spPr bwMode="auto">
          <a:xfrm flipH="1">
            <a:off x="5314950" y="4027488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84" name="Rectangle 28"/>
          <p:cNvSpPr>
            <a:spLocks noChangeArrowheads="1"/>
          </p:cNvSpPr>
          <p:nvPr/>
        </p:nvSpPr>
        <p:spPr bwMode="auto">
          <a:xfrm>
            <a:off x="5343525" y="4173538"/>
            <a:ext cx="4429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62485" name="Rectangle 29"/>
          <p:cNvSpPr>
            <a:spLocks noChangeArrowheads="1"/>
          </p:cNvSpPr>
          <p:nvPr/>
        </p:nvSpPr>
        <p:spPr bwMode="auto">
          <a:xfrm>
            <a:off x="4697413" y="3792538"/>
            <a:ext cx="717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busA</a:t>
            </a:r>
          </a:p>
        </p:txBody>
      </p:sp>
      <p:sp>
        <p:nvSpPr>
          <p:cNvPr id="62486" name="Line 30"/>
          <p:cNvSpPr>
            <a:spLocks noChangeShapeType="1"/>
          </p:cNvSpPr>
          <p:nvPr/>
        </p:nvSpPr>
        <p:spPr bwMode="auto">
          <a:xfrm flipV="1">
            <a:off x="3035300" y="37798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87" name="Line 31"/>
          <p:cNvSpPr>
            <a:spLocks noChangeShapeType="1"/>
          </p:cNvSpPr>
          <p:nvPr/>
        </p:nvSpPr>
        <p:spPr bwMode="auto">
          <a:xfrm>
            <a:off x="4343400" y="5087938"/>
            <a:ext cx="1803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88" name="Line 32"/>
          <p:cNvSpPr>
            <a:spLocks noChangeShapeType="1"/>
          </p:cNvSpPr>
          <p:nvPr/>
        </p:nvSpPr>
        <p:spPr bwMode="auto">
          <a:xfrm flipH="1">
            <a:off x="5314950" y="4941888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89" name="Rectangle 33"/>
          <p:cNvSpPr>
            <a:spLocks noChangeArrowheads="1"/>
          </p:cNvSpPr>
          <p:nvPr/>
        </p:nvSpPr>
        <p:spPr bwMode="auto">
          <a:xfrm>
            <a:off x="5343525" y="5087938"/>
            <a:ext cx="4429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62490" name="Rectangle 34"/>
          <p:cNvSpPr>
            <a:spLocks noChangeArrowheads="1"/>
          </p:cNvSpPr>
          <p:nvPr/>
        </p:nvSpPr>
        <p:spPr bwMode="auto">
          <a:xfrm>
            <a:off x="4697413" y="4706938"/>
            <a:ext cx="70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busB</a:t>
            </a:r>
          </a:p>
        </p:txBody>
      </p:sp>
      <p:sp>
        <p:nvSpPr>
          <p:cNvPr id="62491" name="Line 35"/>
          <p:cNvSpPr>
            <a:spLocks noChangeShapeType="1"/>
          </p:cNvSpPr>
          <p:nvPr/>
        </p:nvSpPr>
        <p:spPr bwMode="auto">
          <a:xfrm flipH="1">
            <a:off x="2387600" y="5011738"/>
            <a:ext cx="48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92" name="Line 36"/>
          <p:cNvSpPr>
            <a:spLocks noChangeShapeType="1"/>
          </p:cNvSpPr>
          <p:nvPr/>
        </p:nvSpPr>
        <p:spPr bwMode="auto">
          <a:xfrm>
            <a:off x="3340100" y="3598863"/>
            <a:ext cx="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93" name="Line 37"/>
          <p:cNvSpPr>
            <a:spLocks noChangeShapeType="1"/>
          </p:cNvSpPr>
          <p:nvPr/>
        </p:nvSpPr>
        <p:spPr bwMode="auto">
          <a:xfrm flipV="1">
            <a:off x="3270250" y="3709988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94" name="Rectangle 38"/>
          <p:cNvSpPr>
            <a:spLocks noChangeArrowheads="1"/>
          </p:cNvSpPr>
          <p:nvPr/>
        </p:nvSpPr>
        <p:spPr bwMode="auto">
          <a:xfrm>
            <a:off x="3097213" y="3563938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5</a:t>
            </a:r>
          </a:p>
        </p:txBody>
      </p:sp>
      <p:sp>
        <p:nvSpPr>
          <p:cNvPr id="62495" name="Line 39"/>
          <p:cNvSpPr>
            <a:spLocks noChangeShapeType="1"/>
          </p:cNvSpPr>
          <p:nvPr/>
        </p:nvSpPr>
        <p:spPr bwMode="auto">
          <a:xfrm>
            <a:off x="3721100" y="3598863"/>
            <a:ext cx="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96" name="Line 40"/>
          <p:cNvSpPr>
            <a:spLocks noChangeShapeType="1"/>
          </p:cNvSpPr>
          <p:nvPr/>
        </p:nvSpPr>
        <p:spPr bwMode="auto">
          <a:xfrm flipV="1">
            <a:off x="3651250" y="3709988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97" name="Rectangle 41"/>
          <p:cNvSpPr>
            <a:spLocks noChangeArrowheads="1"/>
          </p:cNvSpPr>
          <p:nvPr/>
        </p:nvSpPr>
        <p:spPr bwMode="auto">
          <a:xfrm>
            <a:off x="3478213" y="3563938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5</a:t>
            </a:r>
          </a:p>
        </p:txBody>
      </p:sp>
      <p:sp>
        <p:nvSpPr>
          <p:cNvPr id="62498" name="Line 42"/>
          <p:cNvSpPr>
            <a:spLocks noChangeShapeType="1"/>
          </p:cNvSpPr>
          <p:nvPr/>
        </p:nvSpPr>
        <p:spPr bwMode="auto">
          <a:xfrm>
            <a:off x="4178300" y="3598863"/>
            <a:ext cx="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99" name="Line 43"/>
          <p:cNvSpPr>
            <a:spLocks noChangeShapeType="1"/>
          </p:cNvSpPr>
          <p:nvPr/>
        </p:nvSpPr>
        <p:spPr bwMode="auto">
          <a:xfrm flipV="1">
            <a:off x="4108450" y="3709988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00" name="Rectangle 44"/>
          <p:cNvSpPr>
            <a:spLocks noChangeArrowheads="1"/>
          </p:cNvSpPr>
          <p:nvPr/>
        </p:nvSpPr>
        <p:spPr bwMode="auto">
          <a:xfrm>
            <a:off x="3935413" y="3563938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5</a:t>
            </a:r>
          </a:p>
        </p:txBody>
      </p:sp>
      <p:sp>
        <p:nvSpPr>
          <p:cNvPr id="62501" name="Rectangle 45"/>
          <p:cNvSpPr>
            <a:spLocks noChangeArrowheads="1"/>
          </p:cNvSpPr>
          <p:nvPr/>
        </p:nvSpPr>
        <p:spPr bwMode="auto">
          <a:xfrm>
            <a:off x="3035300" y="4021138"/>
            <a:ext cx="5159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Rw</a:t>
            </a:r>
          </a:p>
        </p:txBody>
      </p:sp>
      <p:sp>
        <p:nvSpPr>
          <p:cNvPr id="62502" name="Rectangle 46"/>
          <p:cNvSpPr>
            <a:spLocks noChangeArrowheads="1"/>
          </p:cNvSpPr>
          <p:nvPr/>
        </p:nvSpPr>
        <p:spPr bwMode="auto">
          <a:xfrm>
            <a:off x="3492500" y="4021138"/>
            <a:ext cx="4540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Ra</a:t>
            </a:r>
          </a:p>
        </p:txBody>
      </p:sp>
      <p:sp>
        <p:nvSpPr>
          <p:cNvPr id="62503" name="Rectangle 47"/>
          <p:cNvSpPr>
            <a:spLocks noChangeArrowheads="1"/>
          </p:cNvSpPr>
          <p:nvPr/>
        </p:nvSpPr>
        <p:spPr bwMode="auto">
          <a:xfrm>
            <a:off x="3873500" y="4021138"/>
            <a:ext cx="465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  <a:ea typeface="ＭＳ Ｐゴシック" charset="-128"/>
                <a:cs typeface="ＭＳ Ｐゴシック" charset="-128"/>
              </a:rPr>
              <a:t>Rb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119" name="Rectangle 48"/>
          <p:cNvSpPr>
            <a:spLocks noChangeArrowheads="1"/>
          </p:cNvSpPr>
          <p:nvPr/>
        </p:nvSpPr>
        <p:spPr bwMode="auto">
          <a:xfrm>
            <a:off x="3035300" y="4419600"/>
            <a:ext cx="128746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Calibri" charset="0"/>
              </a:rPr>
              <a:t>32 x 32-bit</a:t>
            </a:r>
          </a:p>
          <a:p>
            <a:r>
              <a:rPr lang="en-US" sz="2000">
                <a:latin typeface="Calibri" charset="0"/>
              </a:rPr>
              <a:t>Registers</a:t>
            </a:r>
          </a:p>
        </p:txBody>
      </p:sp>
      <p:sp>
        <p:nvSpPr>
          <p:cNvPr id="46120" name="Line 49"/>
          <p:cNvSpPr>
            <a:spLocks noChangeShapeType="1"/>
          </p:cNvSpPr>
          <p:nvPr/>
        </p:nvSpPr>
        <p:spPr bwMode="auto">
          <a:xfrm>
            <a:off x="7683500" y="4643438"/>
            <a:ext cx="0" cy="1193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1" name="Line 50"/>
          <p:cNvSpPr>
            <a:spLocks noChangeShapeType="1"/>
          </p:cNvSpPr>
          <p:nvPr/>
        </p:nvSpPr>
        <p:spPr bwMode="auto">
          <a:xfrm flipH="1">
            <a:off x="1879600" y="5849938"/>
            <a:ext cx="5816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2" name="Line 51"/>
          <p:cNvSpPr>
            <a:spLocks noChangeShapeType="1"/>
          </p:cNvSpPr>
          <p:nvPr/>
        </p:nvSpPr>
        <p:spPr bwMode="auto">
          <a:xfrm flipV="1">
            <a:off x="1892300" y="4541838"/>
            <a:ext cx="0" cy="1320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8" name="Rectangle 52"/>
          <p:cNvSpPr>
            <a:spLocks noChangeArrowheads="1"/>
          </p:cNvSpPr>
          <p:nvPr/>
        </p:nvSpPr>
        <p:spPr bwMode="auto">
          <a:xfrm>
            <a:off x="3554413" y="3259138"/>
            <a:ext cx="4222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rPr>
              <a:t>Rs</a:t>
            </a:r>
          </a:p>
        </p:txBody>
      </p:sp>
      <p:sp>
        <p:nvSpPr>
          <p:cNvPr id="62509" name="Rectangle 53"/>
          <p:cNvSpPr>
            <a:spLocks noChangeArrowheads="1"/>
          </p:cNvSpPr>
          <p:nvPr/>
        </p:nvSpPr>
        <p:spPr bwMode="auto">
          <a:xfrm>
            <a:off x="4011613" y="3259138"/>
            <a:ext cx="4206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rPr>
              <a:t>Rt</a:t>
            </a:r>
            <a:endParaRPr lang="en-US" sz="2000" dirty="0">
              <a:solidFill>
                <a:schemeClr val="accent2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10" name="Rectangle 54"/>
          <p:cNvSpPr>
            <a:spLocks noChangeArrowheads="1"/>
          </p:cNvSpPr>
          <p:nvPr/>
        </p:nvSpPr>
        <p:spPr bwMode="auto">
          <a:xfrm>
            <a:off x="3173413" y="3259138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rPr>
              <a:t>Rd</a:t>
            </a:r>
          </a:p>
        </p:txBody>
      </p:sp>
      <p:sp>
        <p:nvSpPr>
          <p:cNvPr id="62511" name="Rectangle 55"/>
          <p:cNvSpPr>
            <a:spLocks noChangeArrowheads="1"/>
          </p:cNvSpPr>
          <p:nvPr/>
        </p:nvSpPr>
        <p:spPr bwMode="auto">
          <a:xfrm rot="5400000">
            <a:off x="6163469" y="4469607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Calibri" charset="0"/>
              </a:rPr>
              <a:t>ALU</a:t>
            </a:r>
            <a:endParaRPr lang="en-US" sz="2000">
              <a:latin typeface="Calibri" charset="0"/>
            </a:endParaRPr>
          </a:p>
        </p:txBody>
      </p:sp>
      <p:sp>
        <p:nvSpPr>
          <p:cNvPr id="62512" name="Rectangle 56"/>
          <p:cNvSpPr>
            <a:spLocks noChangeArrowheads="1"/>
          </p:cNvSpPr>
          <p:nvPr/>
        </p:nvSpPr>
        <p:spPr bwMode="auto">
          <a:xfrm>
            <a:off x="1691771" y="2408238"/>
            <a:ext cx="60706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13" name="Rectangle 57"/>
          <p:cNvSpPr>
            <a:spLocks noChangeArrowheads="1"/>
          </p:cNvSpPr>
          <p:nvPr/>
        </p:nvSpPr>
        <p:spPr bwMode="auto">
          <a:xfrm>
            <a:off x="1685421" y="2401888"/>
            <a:ext cx="10541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14" name="Rectangle 58"/>
          <p:cNvSpPr>
            <a:spLocks noChangeArrowheads="1"/>
          </p:cNvSpPr>
          <p:nvPr/>
        </p:nvSpPr>
        <p:spPr bwMode="auto">
          <a:xfrm>
            <a:off x="1998158" y="2332038"/>
            <a:ext cx="458788" cy="39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op</a:t>
            </a:r>
          </a:p>
        </p:txBody>
      </p:sp>
      <p:sp>
        <p:nvSpPr>
          <p:cNvPr id="62515" name="Rectangle 59"/>
          <p:cNvSpPr>
            <a:spLocks noChangeArrowheads="1"/>
          </p:cNvSpPr>
          <p:nvPr/>
        </p:nvSpPr>
        <p:spPr bwMode="auto">
          <a:xfrm>
            <a:off x="2752221" y="2401888"/>
            <a:ext cx="977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16" name="Rectangle 60"/>
          <p:cNvSpPr>
            <a:spLocks noChangeArrowheads="1"/>
          </p:cNvSpPr>
          <p:nvPr/>
        </p:nvSpPr>
        <p:spPr bwMode="auto">
          <a:xfrm>
            <a:off x="3036383" y="2332038"/>
            <a:ext cx="374650" cy="39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  <a:ea typeface="ＭＳ Ｐゴシック" charset="-128"/>
                <a:cs typeface="ＭＳ Ｐゴシック" charset="-128"/>
              </a:rPr>
              <a:t>rs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17" name="Rectangle 61"/>
          <p:cNvSpPr>
            <a:spLocks noChangeArrowheads="1"/>
          </p:cNvSpPr>
          <p:nvPr/>
        </p:nvSpPr>
        <p:spPr bwMode="auto">
          <a:xfrm>
            <a:off x="3742821" y="2401888"/>
            <a:ext cx="977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18" name="Rectangle 62"/>
          <p:cNvSpPr>
            <a:spLocks noChangeArrowheads="1"/>
          </p:cNvSpPr>
          <p:nvPr/>
        </p:nvSpPr>
        <p:spPr bwMode="auto">
          <a:xfrm>
            <a:off x="4026983" y="2332038"/>
            <a:ext cx="363538" cy="39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  <a:ea typeface="ＭＳ Ｐゴシック" charset="-128"/>
                <a:cs typeface="ＭＳ Ｐゴシック" charset="-128"/>
              </a:rPr>
              <a:t>rt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19" name="Rectangle 63"/>
          <p:cNvSpPr>
            <a:spLocks noChangeArrowheads="1"/>
          </p:cNvSpPr>
          <p:nvPr/>
        </p:nvSpPr>
        <p:spPr bwMode="auto">
          <a:xfrm>
            <a:off x="4733421" y="2401888"/>
            <a:ext cx="977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20" name="Rectangle 64"/>
          <p:cNvSpPr>
            <a:spLocks noChangeArrowheads="1"/>
          </p:cNvSpPr>
          <p:nvPr/>
        </p:nvSpPr>
        <p:spPr bwMode="auto">
          <a:xfrm>
            <a:off x="5017583" y="2332038"/>
            <a:ext cx="407988" cy="39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rd</a:t>
            </a:r>
          </a:p>
        </p:txBody>
      </p:sp>
      <p:sp>
        <p:nvSpPr>
          <p:cNvPr id="62521" name="Rectangle 65"/>
          <p:cNvSpPr>
            <a:spLocks noChangeArrowheads="1"/>
          </p:cNvSpPr>
          <p:nvPr/>
        </p:nvSpPr>
        <p:spPr bwMode="auto">
          <a:xfrm>
            <a:off x="5724021" y="2401888"/>
            <a:ext cx="977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22" name="Rectangle 66"/>
          <p:cNvSpPr>
            <a:spLocks noChangeArrowheads="1"/>
          </p:cNvSpPr>
          <p:nvPr/>
        </p:nvSpPr>
        <p:spPr bwMode="auto">
          <a:xfrm>
            <a:off x="5855783" y="2332038"/>
            <a:ext cx="844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shamt</a:t>
            </a:r>
          </a:p>
        </p:txBody>
      </p:sp>
      <p:sp>
        <p:nvSpPr>
          <p:cNvPr id="62523" name="Rectangle 67"/>
          <p:cNvSpPr>
            <a:spLocks noChangeArrowheads="1"/>
          </p:cNvSpPr>
          <p:nvPr/>
        </p:nvSpPr>
        <p:spPr bwMode="auto">
          <a:xfrm>
            <a:off x="6714621" y="2401888"/>
            <a:ext cx="10541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24" name="Rectangle 68"/>
          <p:cNvSpPr>
            <a:spLocks noChangeArrowheads="1"/>
          </p:cNvSpPr>
          <p:nvPr/>
        </p:nvSpPr>
        <p:spPr bwMode="auto">
          <a:xfrm>
            <a:off x="7027358" y="2332038"/>
            <a:ext cx="746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funct</a:t>
            </a:r>
          </a:p>
        </p:txBody>
      </p:sp>
      <p:sp>
        <p:nvSpPr>
          <p:cNvPr id="62525" name="Rectangle 69"/>
          <p:cNvSpPr>
            <a:spLocks noChangeArrowheads="1"/>
          </p:cNvSpPr>
          <p:nvPr/>
        </p:nvSpPr>
        <p:spPr bwMode="auto">
          <a:xfrm>
            <a:off x="7608383" y="2060575"/>
            <a:ext cx="3127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0</a:t>
            </a:r>
          </a:p>
        </p:txBody>
      </p:sp>
      <p:sp>
        <p:nvSpPr>
          <p:cNvPr id="62526" name="Rectangle 70"/>
          <p:cNvSpPr>
            <a:spLocks noChangeArrowheads="1"/>
          </p:cNvSpPr>
          <p:nvPr/>
        </p:nvSpPr>
        <p:spPr bwMode="auto">
          <a:xfrm>
            <a:off x="6465383" y="2060575"/>
            <a:ext cx="3127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6</a:t>
            </a:r>
          </a:p>
        </p:txBody>
      </p:sp>
      <p:sp>
        <p:nvSpPr>
          <p:cNvPr id="62527" name="Rectangle 71"/>
          <p:cNvSpPr>
            <a:spLocks noChangeArrowheads="1"/>
          </p:cNvSpPr>
          <p:nvPr/>
        </p:nvSpPr>
        <p:spPr bwMode="auto">
          <a:xfrm>
            <a:off x="5398583" y="2060575"/>
            <a:ext cx="4429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11</a:t>
            </a:r>
          </a:p>
        </p:txBody>
      </p:sp>
      <p:sp>
        <p:nvSpPr>
          <p:cNvPr id="62528" name="Rectangle 72"/>
          <p:cNvSpPr>
            <a:spLocks noChangeArrowheads="1"/>
          </p:cNvSpPr>
          <p:nvPr/>
        </p:nvSpPr>
        <p:spPr bwMode="auto">
          <a:xfrm>
            <a:off x="4407983" y="2060575"/>
            <a:ext cx="4429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16</a:t>
            </a:r>
          </a:p>
        </p:txBody>
      </p:sp>
      <p:sp>
        <p:nvSpPr>
          <p:cNvPr id="62529" name="Rectangle 73"/>
          <p:cNvSpPr>
            <a:spLocks noChangeArrowheads="1"/>
          </p:cNvSpPr>
          <p:nvPr/>
        </p:nvSpPr>
        <p:spPr bwMode="auto">
          <a:xfrm>
            <a:off x="3417383" y="2060575"/>
            <a:ext cx="4429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21</a:t>
            </a:r>
          </a:p>
        </p:txBody>
      </p:sp>
      <p:sp>
        <p:nvSpPr>
          <p:cNvPr id="62530" name="Rectangle 74"/>
          <p:cNvSpPr>
            <a:spLocks noChangeArrowheads="1"/>
          </p:cNvSpPr>
          <p:nvPr/>
        </p:nvSpPr>
        <p:spPr bwMode="auto">
          <a:xfrm>
            <a:off x="2426783" y="2060575"/>
            <a:ext cx="4429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26</a:t>
            </a:r>
          </a:p>
        </p:txBody>
      </p:sp>
      <p:sp>
        <p:nvSpPr>
          <p:cNvPr id="62531" name="Rectangle 75"/>
          <p:cNvSpPr>
            <a:spLocks noChangeArrowheads="1"/>
          </p:cNvSpPr>
          <p:nvPr/>
        </p:nvSpPr>
        <p:spPr bwMode="auto">
          <a:xfrm>
            <a:off x="1588583" y="2060575"/>
            <a:ext cx="4429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31</a:t>
            </a:r>
          </a:p>
        </p:txBody>
      </p:sp>
      <p:sp>
        <p:nvSpPr>
          <p:cNvPr id="62532" name="Rectangle 76"/>
          <p:cNvSpPr>
            <a:spLocks noChangeArrowheads="1"/>
          </p:cNvSpPr>
          <p:nvPr/>
        </p:nvSpPr>
        <p:spPr bwMode="auto">
          <a:xfrm>
            <a:off x="1969583" y="2638425"/>
            <a:ext cx="762000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6 bits</a:t>
            </a:r>
          </a:p>
        </p:txBody>
      </p:sp>
      <p:sp>
        <p:nvSpPr>
          <p:cNvPr id="62533" name="Rectangle 77"/>
          <p:cNvSpPr>
            <a:spLocks noChangeArrowheads="1"/>
          </p:cNvSpPr>
          <p:nvPr/>
        </p:nvSpPr>
        <p:spPr bwMode="auto">
          <a:xfrm>
            <a:off x="6998783" y="2638425"/>
            <a:ext cx="762000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6 bits</a:t>
            </a:r>
          </a:p>
        </p:txBody>
      </p:sp>
      <p:sp>
        <p:nvSpPr>
          <p:cNvPr id="62534" name="Rectangle 78"/>
          <p:cNvSpPr>
            <a:spLocks noChangeArrowheads="1"/>
          </p:cNvSpPr>
          <p:nvPr/>
        </p:nvSpPr>
        <p:spPr bwMode="auto">
          <a:xfrm>
            <a:off x="5931983" y="2638425"/>
            <a:ext cx="762000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5 bits</a:t>
            </a:r>
          </a:p>
        </p:txBody>
      </p:sp>
      <p:sp>
        <p:nvSpPr>
          <p:cNvPr id="62535" name="Rectangle 79"/>
          <p:cNvSpPr>
            <a:spLocks noChangeArrowheads="1"/>
          </p:cNvSpPr>
          <p:nvPr/>
        </p:nvSpPr>
        <p:spPr bwMode="auto">
          <a:xfrm>
            <a:off x="4941383" y="2638425"/>
            <a:ext cx="762000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5 bits</a:t>
            </a:r>
          </a:p>
        </p:txBody>
      </p:sp>
      <p:sp>
        <p:nvSpPr>
          <p:cNvPr id="62536" name="Rectangle 80"/>
          <p:cNvSpPr>
            <a:spLocks noChangeArrowheads="1"/>
          </p:cNvSpPr>
          <p:nvPr/>
        </p:nvSpPr>
        <p:spPr bwMode="auto">
          <a:xfrm>
            <a:off x="3950783" y="2638425"/>
            <a:ext cx="762000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5 bits</a:t>
            </a:r>
          </a:p>
        </p:txBody>
      </p:sp>
      <p:sp>
        <p:nvSpPr>
          <p:cNvPr id="62537" name="Rectangle 81"/>
          <p:cNvSpPr>
            <a:spLocks noChangeArrowheads="1"/>
          </p:cNvSpPr>
          <p:nvPr/>
        </p:nvSpPr>
        <p:spPr bwMode="auto">
          <a:xfrm>
            <a:off x="2960183" y="2638425"/>
            <a:ext cx="762000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5 bits</a:t>
            </a:r>
          </a:p>
        </p:txBody>
      </p:sp>
      <p:sp>
        <p:nvSpPr>
          <p:cNvPr id="62538" name="Line 83"/>
          <p:cNvSpPr>
            <a:spLocks noChangeShapeType="1"/>
          </p:cNvSpPr>
          <p:nvPr/>
        </p:nvSpPr>
        <p:spPr bwMode="auto">
          <a:xfrm>
            <a:off x="2882900" y="4935538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539" name="Line 84"/>
          <p:cNvSpPr>
            <a:spLocks noChangeShapeType="1"/>
          </p:cNvSpPr>
          <p:nvPr/>
        </p:nvSpPr>
        <p:spPr bwMode="auto">
          <a:xfrm flipH="1">
            <a:off x="2882900" y="5011738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7" name="Freeform 86"/>
          <p:cNvSpPr/>
          <p:nvPr/>
        </p:nvSpPr>
        <p:spPr>
          <a:xfrm>
            <a:off x="6129338" y="3987800"/>
            <a:ext cx="482600" cy="1270000"/>
          </a:xfrm>
          <a:custGeom>
            <a:avLst/>
            <a:gdLst>
              <a:gd name="connsiteX0" fmla="*/ 0 w 482321"/>
              <a:gd name="connsiteY0" fmla="*/ 417950 h 1269925"/>
              <a:gd name="connsiteX1" fmla="*/ 0 w 482321"/>
              <a:gd name="connsiteY1" fmla="*/ 0 h 1269925"/>
              <a:gd name="connsiteX2" fmla="*/ 466244 w 482321"/>
              <a:gd name="connsiteY2" fmla="*/ 337575 h 1269925"/>
              <a:gd name="connsiteX3" fmla="*/ 482321 w 482321"/>
              <a:gd name="connsiteY3" fmla="*/ 916275 h 1269925"/>
              <a:gd name="connsiteX4" fmla="*/ 32155 w 482321"/>
              <a:gd name="connsiteY4" fmla="*/ 1269925 h 1269925"/>
              <a:gd name="connsiteX5" fmla="*/ 0 w 482321"/>
              <a:gd name="connsiteY5" fmla="*/ 868050 h 1269925"/>
              <a:gd name="connsiteX6" fmla="*/ 192928 w 482321"/>
              <a:gd name="connsiteY6" fmla="*/ 691225 h 1269925"/>
              <a:gd name="connsiteX7" fmla="*/ 0 w 482321"/>
              <a:gd name="connsiteY7" fmla="*/ 530475 h 1269925"/>
              <a:gd name="connsiteX8" fmla="*/ 0 w 482321"/>
              <a:gd name="connsiteY8" fmla="*/ 417950 h 126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2321" h="1269925">
                <a:moveTo>
                  <a:pt x="0" y="417950"/>
                </a:moveTo>
                <a:lnTo>
                  <a:pt x="0" y="0"/>
                </a:lnTo>
                <a:lnTo>
                  <a:pt x="466244" y="337575"/>
                </a:lnTo>
                <a:lnTo>
                  <a:pt x="482321" y="916275"/>
                </a:lnTo>
                <a:lnTo>
                  <a:pt x="32155" y="1269925"/>
                </a:lnTo>
                <a:lnTo>
                  <a:pt x="0" y="868050"/>
                </a:lnTo>
                <a:lnTo>
                  <a:pt x="192928" y="691225"/>
                </a:lnTo>
                <a:lnTo>
                  <a:pt x="0" y="530475"/>
                </a:lnTo>
                <a:lnTo>
                  <a:pt x="0" y="41795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0119538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Clocking Methodology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36938"/>
            <a:ext cx="8229600" cy="2163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Storage elements clocked by same edge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Flip-flops (FFs) and combinational logic have some delays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alibri" charset="0"/>
                <a:ea typeface="ＭＳ Ｐゴシック" charset="0"/>
              </a:rPr>
              <a:t>Gates: delay from input change to output change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alibri" charset="0"/>
                <a:ea typeface="ＭＳ Ｐゴシック" charset="0"/>
              </a:rPr>
              <a:t>Signals at FF D input must be stable before active clock edge to allow signal to travel within the FF (set-up time), and we have the usual clock-to-Q delay</a:t>
            </a:r>
          </a:p>
          <a:p>
            <a:pPr>
              <a:lnSpc>
                <a:spcPct val="90000"/>
              </a:lnSpc>
            </a:pPr>
            <a:r>
              <a:rPr lang="ja-JP" altLang="en-US" sz="240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Critical path</a:t>
            </a:r>
            <a:r>
              <a:rPr lang="ja-JP" altLang="en-US" sz="240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(longest path through logic) determines length of clock period</a:t>
            </a:r>
          </a:p>
        </p:txBody>
      </p:sp>
      <p:grpSp>
        <p:nvGrpSpPr>
          <p:cNvPr id="51207" name="Group 4"/>
          <p:cNvGrpSpPr>
            <a:grpSpLocks/>
          </p:cNvGrpSpPr>
          <p:nvPr/>
        </p:nvGrpSpPr>
        <p:grpSpPr bwMode="auto">
          <a:xfrm flipV="1">
            <a:off x="539750" y="1447800"/>
            <a:ext cx="7835900" cy="317500"/>
            <a:chOff x="340" y="524"/>
            <a:chExt cx="4936" cy="200"/>
          </a:xfrm>
        </p:grpSpPr>
        <p:sp>
          <p:nvSpPr>
            <p:cNvPr id="51313" name="Line 5"/>
            <p:cNvSpPr>
              <a:spLocks noChangeShapeType="1"/>
            </p:cNvSpPr>
            <p:nvPr/>
          </p:nvSpPr>
          <p:spPr bwMode="auto">
            <a:xfrm>
              <a:off x="340" y="528"/>
              <a:ext cx="6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4" name="Line 6"/>
            <p:cNvSpPr>
              <a:spLocks noChangeShapeType="1"/>
            </p:cNvSpPr>
            <p:nvPr/>
          </p:nvSpPr>
          <p:spPr bwMode="auto">
            <a:xfrm>
              <a:off x="1042" y="532"/>
              <a:ext cx="0" cy="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5" name="Line 7"/>
            <p:cNvSpPr>
              <a:spLocks noChangeShapeType="1"/>
            </p:cNvSpPr>
            <p:nvPr/>
          </p:nvSpPr>
          <p:spPr bwMode="auto">
            <a:xfrm>
              <a:off x="1046" y="720"/>
              <a:ext cx="17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6" name="Line 8"/>
            <p:cNvSpPr>
              <a:spLocks noChangeShapeType="1"/>
            </p:cNvSpPr>
            <p:nvPr/>
          </p:nvSpPr>
          <p:spPr bwMode="auto">
            <a:xfrm flipV="1">
              <a:off x="2808" y="524"/>
              <a:ext cx="0" cy="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7" name="Line 9"/>
            <p:cNvSpPr>
              <a:spLocks noChangeShapeType="1"/>
            </p:cNvSpPr>
            <p:nvPr/>
          </p:nvSpPr>
          <p:spPr bwMode="auto">
            <a:xfrm>
              <a:off x="2812" y="528"/>
              <a:ext cx="17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8" name="Line 10"/>
            <p:cNvSpPr>
              <a:spLocks noChangeShapeType="1"/>
            </p:cNvSpPr>
            <p:nvPr/>
          </p:nvSpPr>
          <p:spPr bwMode="auto">
            <a:xfrm>
              <a:off x="4574" y="532"/>
              <a:ext cx="0" cy="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9" name="Line 11"/>
            <p:cNvSpPr>
              <a:spLocks noChangeShapeType="1"/>
            </p:cNvSpPr>
            <p:nvPr/>
          </p:nvSpPr>
          <p:spPr bwMode="auto">
            <a:xfrm>
              <a:off x="4578" y="720"/>
              <a:ext cx="6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2" name="Rectangle 12"/>
          <p:cNvSpPr>
            <a:spLocks noChangeArrowheads="1"/>
          </p:cNvSpPr>
          <p:nvPr/>
        </p:nvSpPr>
        <p:spPr bwMode="auto">
          <a:xfrm>
            <a:off x="457200" y="1295400"/>
            <a:ext cx="633413" cy="520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 dirty="0" err="1">
                <a:latin typeface="+mn-lt"/>
                <a:ea typeface="ＭＳ Ｐゴシック" charset="-128"/>
                <a:cs typeface="ＭＳ Ｐゴシック" charset="-128"/>
              </a:rPr>
              <a:t>Clk</a:t>
            </a:r>
            <a:endParaRPr lang="en-US" sz="28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9" name="Rectangle 13"/>
          <p:cNvSpPr>
            <a:spLocks noChangeArrowheads="1"/>
          </p:cNvSpPr>
          <p:nvPr/>
        </p:nvSpPr>
        <p:spPr bwMode="auto">
          <a:xfrm>
            <a:off x="1619250" y="1905000"/>
            <a:ext cx="279400" cy="1422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14"/>
          <p:cNvSpPr>
            <a:spLocks noChangeShapeType="1"/>
          </p:cNvSpPr>
          <p:nvPr/>
        </p:nvSpPr>
        <p:spPr bwMode="auto">
          <a:xfrm>
            <a:off x="1752600" y="33274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5"/>
          <p:cNvSpPr>
            <a:spLocks noChangeShapeType="1"/>
          </p:cNvSpPr>
          <p:nvPr/>
        </p:nvSpPr>
        <p:spPr bwMode="auto">
          <a:xfrm flipH="1">
            <a:off x="1143000" y="21209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6"/>
          <p:cNvSpPr>
            <a:spLocks noChangeArrowheads="1"/>
          </p:cNvSpPr>
          <p:nvPr/>
        </p:nvSpPr>
        <p:spPr bwMode="auto">
          <a:xfrm>
            <a:off x="1287463" y="2197100"/>
            <a:ext cx="231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</p:txBody>
      </p:sp>
      <p:sp>
        <p:nvSpPr>
          <p:cNvPr id="51213" name="Line 17"/>
          <p:cNvSpPr>
            <a:spLocks noChangeShapeType="1"/>
          </p:cNvSpPr>
          <p:nvPr/>
        </p:nvSpPr>
        <p:spPr bwMode="auto">
          <a:xfrm flipH="1">
            <a:off x="1143000" y="31115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8"/>
          <p:cNvSpPr>
            <a:spLocks noChangeShapeType="1"/>
          </p:cNvSpPr>
          <p:nvPr/>
        </p:nvSpPr>
        <p:spPr bwMode="auto">
          <a:xfrm flipH="1">
            <a:off x="1905000" y="21209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9"/>
          <p:cNvSpPr>
            <a:spLocks noChangeArrowheads="1"/>
          </p:cNvSpPr>
          <p:nvPr/>
        </p:nvSpPr>
        <p:spPr bwMode="auto">
          <a:xfrm>
            <a:off x="2049463" y="2197100"/>
            <a:ext cx="231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</p:txBody>
      </p:sp>
      <p:sp>
        <p:nvSpPr>
          <p:cNvPr id="51216" name="Line 20"/>
          <p:cNvSpPr>
            <a:spLocks noChangeShapeType="1"/>
          </p:cNvSpPr>
          <p:nvPr/>
        </p:nvSpPr>
        <p:spPr bwMode="auto">
          <a:xfrm flipH="1">
            <a:off x="1905000" y="31115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21"/>
          <p:cNvSpPr>
            <a:spLocks noChangeArrowheads="1"/>
          </p:cNvSpPr>
          <p:nvPr/>
        </p:nvSpPr>
        <p:spPr bwMode="auto">
          <a:xfrm>
            <a:off x="7181850" y="1905000"/>
            <a:ext cx="279400" cy="1422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22"/>
          <p:cNvSpPr>
            <a:spLocks noChangeShapeType="1"/>
          </p:cNvSpPr>
          <p:nvPr/>
        </p:nvSpPr>
        <p:spPr bwMode="auto">
          <a:xfrm flipH="1">
            <a:off x="6705600" y="21209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23"/>
          <p:cNvSpPr>
            <a:spLocks noChangeArrowheads="1"/>
          </p:cNvSpPr>
          <p:nvPr/>
        </p:nvSpPr>
        <p:spPr bwMode="auto">
          <a:xfrm>
            <a:off x="6850063" y="2197100"/>
            <a:ext cx="231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</p:txBody>
      </p:sp>
      <p:sp>
        <p:nvSpPr>
          <p:cNvPr id="51220" name="Line 24"/>
          <p:cNvSpPr>
            <a:spLocks noChangeShapeType="1"/>
          </p:cNvSpPr>
          <p:nvPr/>
        </p:nvSpPr>
        <p:spPr bwMode="auto">
          <a:xfrm flipH="1">
            <a:off x="6705600" y="31115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5"/>
          <p:cNvSpPr>
            <a:spLocks noChangeShapeType="1"/>
          </p:cNvSpPr>
          <p:nvPr/>
        </p:nvSpPr>
        <p:spPr bwMode="auto">
          <a:xfrm flipH="1">
            <a:off x="7467600" y="21209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Rectangle 26"/>
          <p:cNvSpPr>
            <a:spLocks noChangeArrowheads="1"/>
          </p:cNvSpPr>
          <p:nvPr/>
        </p:nvSpPr>
        <p:spPr bwMode="auto">
          <a:xfrm>
            <a:off x="7612063" y="2197100"/>
            <a:ext cx="231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</p:txBody>
      </p:sp>
      <p:sp>
        <p:nvSpPr>
          <p:cNvPr id="51223" name="Line 27"/>
          <p:cNvSpPr>
            <a:spLocks noChangeShapeType="1"/>
          </p:cNvSpPr>
          <p:nvPr/>
        </p:nvSpPr>
        <p:spPr bwMode="auto">
          <a:xfrm flipH="1">
            <a:off x="7467600" y="31115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Rectangle 28"/>
          <p:cNvSpPr>
            <a:spLocks noChangeArrowheads="1"/>
          </p:cNvSpPr>
          <p:nvPr/>
        </p:nvSpPr>
        <p:spPr bwMode="auto">
          <a:xfrm>
            <a:off x="2381250" y="1905000"/>
            <a:ext cx="4318000" cy="1422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25" name="Group 29"/>
          <p:cNvGrpSpPr>
            <a:grpSpLocks/>
          </p:cNvGrpSpPr>
          <p:nvPr/>
        </p:nvGrpSpPr>
        <p:grpSpPr bwMode="auto">
          <a:xfrm>
            <a:off x="2365375" y="2239963"/>
            <a:ext cx="1219200" cy="431800"/>
            <a:chOff x="1438" y="1755"/>
            <a:chExt cx="768" cy="272"/>
          </a:xfrm>
        </p:grpSpPr>
        <p:sp>
          <p:nvSpPr>
            <p:cNvPr id="51303" name="Oval 30"/>
            <p:cNvSpPr>
              <a:spLocks noChangeArrowheads="1"/>
            </p:cNvSpPr>
            <p:nvPr/>
          </p:nvSpPr>
          <p:spPr bwMode="auto">
            <a:xfrm>
              <a:off x="1951" y="1864"/>
              <a:ext cx="51" cy="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304" name="Group 31"/>
            <p:cNvGrpSpPr>
              <a:grpSpLocks/>
            </p:cNvGrpSpPr>
            <p:nvPr/>
          </p:nvGrpSpPr>
          <p:grpSpPr bwMode="auto">
            <a:xfrm>
              <a:off x="1600" y="1755"/>
              <a:ext cx="344" cy="272"/>
              <a:chOff x="1600" y="1755"/>
              <a:chExt cx="344" cy="272"/>
            </a:xfrm>
          </p:grpSpPr>
          <p:sp>
            <p:nvSpPr>
              <p:cNvPr id="51308" name="Arc 32"/>
              <p:cNvSpPr>
                <a:spLocks/>
              </p:cNvSpPr>
              <p:nvPr/>
            </p:nvSpPr>
            <p:spPr bwMode="auto">
              <a:xfrm>
                <a:off x="1804" y="1764"/>
                <a:ext cx="132" cy="128"/>
              </a:xfrm>
              <a:custGeom>
                <a:avLst/>
                <a:gdLst>
                  <a:gd name="T0" fmla="*/ 0 w 21764"/>
                  <a:gd name="T1" fmla="*/ 0 h 21600"/>
                  <a:gd name="T2" fmla="*/ 0 w 21764"/>
                  <a:gd name="T3" fmla="*/ 0 h 21600"/>
                  <a:gd name="T4" fmla="*/ 0 w 2176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764"/>
                  <a:gd name="T10" fmla="*/ 0 h 21600"/>
                  <a:gd name="T11" fmla="*/ 21764 w 2176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4" h="21600" fill="none" extrusionOk="0">
                    <a:moveTo>
                      <a:pt x="-1" y="0"/>
                    </a:moveTo>
                    <a:cubicBezTo>
                      <a:pt x="54" y="0"/>
                      <a:pt x="109" y="-1"/>
                      <a:pt x="164" y="0"/>
                    </a:cubicBezTo>
                    <a:cubicBezTo>
                      <a:pt x="12093" y="0"/>
                      <a:pt x="21764" y="9670"/>
                      <a:pt x="21764" y="21600"/>
                    </a:cubicBezTo>
                  </a:path>
                  <a:path w="21764" h="21600" stroke="0" extrusionOk="0">
                    <a:moveTo>
                      <a:pt x="-1" y="0"/>
                    </a:moveTo>
                    <a:cubicBezTo>
                      <a:pt x="54" y="0"/>
                      <a:pt x="109" y="-1"/>
                      <a:pt x="164" y="0"/>
                    </a:cubicBezTo>
                    <a:cubicBezTo>
                      <a:pt x="12093" y="0"/>
                      <a:pt x="21764" y="9670"/>
                      <a:pt x="21764" y="21600"/>
                    </a:cubicBezTo>
                    <a:lnTo>
                      <a:pt x="16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9" name="Arc 33"/>
              <p:cNvSpPr>
                <a:spLocks/>
              </p:cNvSpPr>
              <p:nvPr/>
            </p:nvSpPr>
            <p:spPr bwMode="auto">
              <a:xfrm rot="10800000">
                <a:off x="1813" y="1900"/>
                <a:ext cx="131" cy="127"/>
              </a:xfrm>
              <a:custGeom>
                <a:avLst/>
                <a:gdLst>
                  <a:gd name="T0" fmla="*/ 0 w 21599"/>
                  <a:gd name="T1" fmla="*/ 0 h 21599"/>
                  <a:gd name="T2" fmla="*/ 0 w 21599"/>
                  <a:gd name="T3" fmla="*/ 0 h 21599"/>
                  <a:gd name="T4" fmla="*/ 0 w 21599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599"/>
                  <a:gd name="T10" fmla="*/ 0 h 21599"/>
                  <a:gd name="T11" fmla="*/ 21599 w 21599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9" h="21599" fill="none" extrusionOk="0">
                    <a:moveTo>
                      <a:pt x="-1" y="21429"/>
                    </a:moveTo>
                    <a:cubicBezTo>
                      <a:pt x="91" y="9630"/>
                      <a:pt x="9635" y="89"/>
                      <a:pt x="21434" y="-1"/>
                    </a:cubicBezTo>
                  </a:path>
                  <a:path w="21599" h="21599" stroke="0" extrusionOk="0">
                    <a:moveTo>
                      <a:pt x="-1" y="21429"/>
                    </a:moveTo>
                    <a:cubicBezTo>
                      <a:pt x="91" y="9630"/>
                      <a:pt x="9635" y="89"/>
                      <a:pt x="21434" y="-1"/>
                    </a:cubicBezTo>
                    <a:lnTo>
                      <a:pt x="21599" y="21599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0" name="Line 34"/>
              <p:cNvSpPr>
                <a:spLocks noChangeShapeType="1"/>
              </p:cNvSpPr>
              <p:nvPr/>
            </p:nvSpPr>
            <p:spPr bwMode="auto">
              <a:xfrm flipH="1">
                <a:off x="1600" y="1755"/>
                <a:ext cx="2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1" name="Line 35"/>
              <p:cNvSpPr>
                <a:spLocks noChangeShapeType="1"/>
              </p:cNvSpPr>
              <p:nvPr/>
            </p:nvSpPr>
            <p:spPr bwMode="auto">
              <a:xfrm>
                <a:off x="1608" y="1763"/>
                <a:ext cx="0" cy="2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2" name="Line 36"/>
              <p:cNvSpPr>
                <a:spLocks noChangeShapeType="1"/>
              </p:cNvSpPr>
              <p:nvPr/>
            </p:nvSpPr>
            <p:spPr bwMode="auto">
              <a:xfrm flipH="1">
                <a:off x="1600" y="2027"/>
                <a:ext cx="2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05" name="Line 37"/>
            <p:cNvSpPr>
              <a:spLocks noChangeShapeType="1"/>
            </p:cNvSpPr>
            <p:nvPr/>
          </p:nvSpPr>
          <p:spPr bwMode="auto">
            <a:xfrm flipH="1">
              <a:off x="1438" y="1823"/>
              <a:ext cx="1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6" name="Line 38"/>
            <p:cNvSpPr>
              <a:spLocks noChangeShapeType="1"/>
            </p:cNvSpPr>
            <p:nvPr/>
          </p:nvSpPr>
          <p:spPr bwMode="auto">
            <a:xfrm flipH="1">
              <a:off x="1438" y="1959"/>
              <a:ext cx="1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7" name="Line 39"/>
            <p:cNvSpPr>
              <a:spLocks noChangeShapeType="1"/>
            </p:cNvSpPr>
            <p:nvPr/>
          </p:nvSpPr>
          <p:spPr bwMode="auto">
            <a:xfrm>
              <a:off x="2014" y="189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26" name="Group 40"/>
          <p:cNvGrpSpPr>
            <a:grpSpLocks/>
          </p:cNvGrpSpPr>
          <p:nvPr/>
        </p:nvGrpSpPr>
        <p:grpSpPr bwMode="auto">
          <a:xfrm>
            <a:off x="2376488" y="2836863"/>
            <a:ext cx="1168400" cy="401637"/>
            <a:chOff x="1445" y="2131"/>
            <a:chExt cx="736" cy="253"/>
          </a:xfrm>
        </p:grpSpPr>
        <p:grpSp>
          <p:nvGrpSpPr>
            <p:cNvPr id="51294" name="Group 41"/>
            <p:cNvGrpSpPr>
              <a:grpSpLocks/>
            </p:cNvGrpSpPr>
            <p:nvPr/>
          </p:nvGrpSpPr>
          <p:grpSpPr bwMode="auto">
            <a:xfrm>
              <a:off x="1583" y="2131"/>
              <a:ext cx="361" cy="253"/>
              <a:chOff x="1583" y="2131"/>
              <a:chExt cx="361" cy="253"/>
            </a:xfrm>
          </p:grpSpPr>
          <p:sp>
            <p:nvSpPr>
              <p:cNvPr id="51298" name="Arc 42"/>
              <p:cNvSpPr>
                <a:spLocks/>
              </p:cNvSpPr>
              <p:nvPr/>
            </p:nvSpPr>
            <p:spPr bwMode="auto">
              <a:xfrm>
                <a:off x="1611" y="2131"/>
                <a:ext cx="276" cy="122"/>
              </a:xfrm>
              <a:custGeom>
                <a:avLst/>
                <a:gdLst>
                  <a:gd name="T0" fmla="*/ 0 w 21679"/>
                  <a:gd name="T1" fmla="*/ 0 h 21600"/>
                  <a:gd name="T2" fmla="*/ 0 w 21679"/>
                  <a:gd name="T3" fmla="*/ 0 h 21600"/>
                  <a:gd name="T4" fmla="*/ 0 w 2167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79"/>
                  <a:gd name="T10" fmla="*/ 0 h 21600"/>
                  <a:gd name="T11" fmla="*/ 21679 w 2167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79" h="21600" fill="none" extrusionOk="0">
                    <a:moveTo>
                      <a:pt x="0" y="0"/>
                    </a:moveTo>
                    <a:cubicBezTo>
                      <a:pt x="26" y="0"/>
                      <a:pt x="52" y="-1"/>
                      <a:pt x="79" y="0"/>
                    </a:cubicBezTo>
                    <a:cubicBezTo>
                      <a:pt x="12008" y="0"/>
                      <a:pt x="21679" y="9670"/>
                      <a:pt x="21679" y="21600"/>
                    </a:cubicBezTo>
                  </a:path>
                  <a:path w="21679" h="21600" stroke="0" extrusionOk="0">
                    <a:moveTo>
                      <a:pt x="0" y="0"/>
                    </a:moveTo>
                    <a:cubicBezTo>
                      <a:pt x="26" y="0"/>
                      <a:pt x="52" y="-1"/>
                      <a:pt x="79" y="0"/>
                    </a:cubicBezTo>
                    <a:cubicBezTo>
                      <a:pt x="12008" y="0"/>
                      <a:pt x="21679" y="9670"/>
                      <a:pt x="21679" y="21600"/>
                    </a:cubicBezTo>
                    <a:lnTo>
                      <a:pt x="79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9" name="Arc 43"/>
              <p:cNvSpPr>
                <a:spLocks/>
              </p:cNvSpPr>
              <p:nvPr/>
            </p:nvSpPr>
            <p:spPr bwMode="auto">
              <a:xfrm rot="10800000">
                <a:off x="1620" y="2262"/>
                <a:ext cx="275" cy="12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1"/>
                      <a:pt x="9622" y="43"/>
                      <a:pt x="21521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1"/>
                      <a:pt x="9622" y="43"/>
                      <a:pt x="21521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0" name="Oval 44"/>
              <p:cNvSpPr>
                <a:spLocks noChangeArrowheads="1"/>
              </p:cNvSpPr>
              <p:nvPr/>
            </p:nvSpPr>
            <p:spPr bwMode="auto">
              <a:xfrm>
                <a:off x="1902" y="2235"/>
                <a:ext cx="42" cy="3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1" name="Arc 45"/>
              <p:cNvSpPr>
                <a:spLocks/>
              </p:cNvSpPr>
              <p:nvPr/>
            </p:nvSpPr>
            <p:spPr bwMode="auto">
              <a:xfrm>
                <a:off x="1583" y="2131"/>
                <a:ext cx="79" cy="122"/>
              </a:xfrm>
              <a:custGeom>
                <a:avLst/>
                <a:gdLst>
                  <a:gd name="T0" fmla="*/ 0 w 21879"/>
                  <a:gd name="T1" fmla="*/ 0 h 21600"/>
                  <a:gd name="T2" fmla="*/ 0 w 21879"/>
                  <a:gd name="T3" fmla="*/ 0 h 21600"/>
                  <a:gd name="T4" fmla="*/ 0 w 2187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879"/>
                  <a:gd name="T10" fmla="*/ 0 h 21600"/>
                  <a:gd name="T11" fmla="*/ 21879 w 2187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879" h="21600" fill="none" extrusionOk="0">
                    <a:moveTo>
                      <a:pt x="-1" y="1"/>
                    </a:moveTo>
                    <a:cubicBezTo>
                      <a:pt x="92" y="0"/>
                      <a:pt x="185" y="-1"/>
                      <a:pt x="279" y="0"/>
                    </a:cubicBezTo>
                    <a:cubicBezTo>
                      <a:pt x="12208" y="0"/>
                      <a:pt x="21879" y="9670"/>
                      <a:pt x="21879" y="21600"/>
                    </a:cubicBezTo>
                  </a:path>
                  <a:path w="21879" h="21600" stroke="0" extrusionOk="0">
                    <a:moveTo>
                      <a:pt x="-1" y="1"/>
                    </a:moveTo>
                    <a:cubicBezTo>
                      <a:pt x="92" y="0"/>
                      <a:pt x="185" y="-1"/>
                      <a:pt x="279" y="0"/>
                    </a:cubicBezTo>
                    <a:cubicBezTo>
                      <a:pt x="12208" y="0"/>
                      <a:pt x="21879" y="9670"/>
                      <a:pt x="21879" y="21600"/>
                    </a:cubicBezTo>
                    <a:lnTo>
                      <a:pt x="279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2" name="Arc 46"/>
              <p:cNvSpPr>
                <a:spLocks/>
              </p:cNvSpPr>
              <p:nvPr/>
            </p:nvSpPr>
            <p:spPr bwMode="auto">
              <a:xfrm rot="10800000">
                <a:off x="1592" y="2262"/>
                <a:ext cx="78" cy="122"/>
              </a:xfrm>
              <a:custGeom>
                <a:avLst/>
                <a:gdLst>
                  <a:gd name="T0" fmla="*/ 0 w 21600"/>
                  <a:gd name="T1" fmla="*/ 0 h 21598"/>
                  <a:gd name="T2" fmla="*/ 0 w 21600"/>
                  <a:gd name="T3" fmla="*/ 0 h 21598"/>
                  <a:gd name="T4" fmla="*/ 0 w 21600"/>
                  <a:gd name="T5" fmla="*/ 0 h 2159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8"/>
                  <a:gd name="T11" fmla="*/ 21600 w 21600"/>
                  <a:gd name="T12" fmla="*/ 21598 h 215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8" fill="none" extrusionOk="0">
                    <a:moveTo>
                      <a:pt x="0" y="21598"/>
                    </a:moveTo>
                    <a:cubicBezTo>
                      <a:pt x="0" y="9777"/>
                      <a:pt x="9501" y="152"/>
                      <a:pt x="21320" y="-1"/>
                    </a:cubicBezTo>
                  </a:path>
                  <a:path w="21600" h="21598" stroke="0" extrusionOk="0">
                    <a:moveTo>
                      <a:pt x="0" y="21598"/>
                    </a:moveTo>
                    <a:cubicBezTo>
                      <a:pt x="0" y="9777"/>
                      <a:pt x="9501" y="152"/>
                      <a:pt x="21320" y="-1"/>
                    </a:cubicBezTo>
                    <a:lnTo>
                      <a:pt x="21600" y="2159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5" name="Line 47"/>
            <p:cNvSpPr>
              <a:spLocks noChangeShapeType="1"/>
            </p:cNvSpPr>
            <p:nvPr/>
          </p:nvSpPr>
          <p:spPr bwMode="auto">
            <a:xfrm>
              <a:off x="1956" y="2253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6" name="Line 48"/>
            <p:cNvSpPr>
              <a:spLocks noChangeShapeType="1"/>
            </p:cNvSpPr>
            <p:nvPr/>
          </p:nvSpPr>
          <p:spPr bwMode="auto">
            <a:xfrm flipH="1">
              <a:off x="1445" y="2187"/>
              <a:ext cx="21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7" name="Line 49"/>
            <p:cNvSpPr>
              <a:spLocks noChangeShapeType="1"/>
            </p:cNvSpPr>
            <p:nvPr/>
          </p:nvSpPr>
          <p:spPr bwMode="auto">
            <a:xfrm flipH="1">
              <a:off x="1445" y="2318"/>
              <a:ext cx="21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27" name="Group 50"/>
          <p:cNvGrpSpPr>
            <a:grpSpLocks/>
          </p:cNvGrpSpPr>
          <p:nvPr/>
        </p:nvGrpSpPr>
        <p:grpSpPr bwMode="auto">
          <a:xfrm>
            <a:off x="5799138" y="2025650"/>
            <a:ext cx="903287" cy="336550"/>
            <a:chOff x="3601" y="1620"/>
            <a:chExt cx="569" cy="212"/>
          </a:xfrm>
        </p:grpSpPr>
        <p:grpSp>
          <p:nvGrpSpPr>
            <p:cNvPr id="51287" name="Group 51"/>
            <p:cNvGrpSpPr>
              <a:grpSpLocks/>
            </p:cNvGrpSpPr>
            <p:nvPr/>
          </p:nvGrpSpPr>
          <p:grpSpPr bwMode="auto">
            <a:xfrm>
              <a:off x="3765" y="1620"/>
              <a:ext cx="201" cy="212"/>
              <a:chOff x="3765" y="1620"/>
              <a:chExt cx="201" cy="212"/>
            </a:xfrm>
          </p:grpSpPr>
          <p:sp>
            <p:nvSpPr>
              <p:cNvPr id="51290" name="Oval 52"/>
              <p:cNvSpPr>
                <a:spLocks noChangeArrowheads="1"/>
              </p:cNvSpPr>
              <p:nvPr/>
            </p:nvSpPr>
            <p:spPr bwMode="auto">
              <a:xfrm>
                <a:off x="3914" y="1701"/>
                <a:ext cx="52" cy="5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1" name="Line 53"/>
              <p:cNvSpPr>
                <a:spLocks noChangeShapeType="1"/>
              </p:cNvSpPr>
              <p:nvPr/>
            </p:nvSpPr>
            <p:spPr bwMode="auto">
              <a:xfrm flipH="1" flipV="1">
                <a:off x="3765" y="1620"/>
                <a:ext cx="149" cy="11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2" name="Line 54"/>
              <p:cNvSpPr>
                <a:spLocks noChangeShapeType="1"/>
              </p:cNvSpPr>
              <p:nvPr/>
            </p:nvSpPr>
            <p:spPr bwMode="auto">
              <a:xfrm flipH="1">
                <a:off x="3765" y="1735"/>
                <a:ext cx="149" cy="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3" name="Line 55"/>
              <p:cNvSpPr>
                <a:spLocks noChangeShapeType="1"/>
              </p:cNvSpPr>
              <p:nvPr/>
            </p:nvSpPr>
            <p:spPr bwMode="auto">
              <a:xfrm flipV="1">
                <a:off x="3773" y="1620"/>
                <a:ext cx="0" cy="2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88" name="Line 56"/>
            <p:cNvSpPr>
              <a:spLocks noChangeShapeType="1"/>
            </p:cNvSpPr>
            <p:nvPr/>
          </p:nvSpPr>
          <p:spPr bwMode="auto">
            <a:xfrm flipH="1">
              <a:off x="3601" y="1727"/>
              <a:ext cx="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9" name="Line 57"/>
            <p:cNvSpPr>
              <a:spLocks noChangeShapeType="1"/>
            </p:cNvSpPr>
            <p:nvPr/>
          </p:nvSpPr>
          <p:spPr bwMode="auto">
            <a:xfrm>
              <a:off x="3978" y="172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28" name="Group 58"/>
          <p:cNvGrpSpPr>
            <a:grpSpLocks/>
          </p:cNvGrpSpPr>
          <p:nvPr/>
        </p:nvGrpSpPr>
        <p:grpSpPr bwMode="auto">
          <a:xfrm>
            <a:off x="3308350" y="2278063"/>
            <a:ext cx="903288" cy="336550"/>
            <a:chOff x="2032" y="1779"/>
            <a:chExt cx="569" cy="212"/>
          </a:xfrm>
        </p:grpSpPr>
        <p:grpSp>
          <p:nvGrpSpPr>
            <p:cNvPr id="51280" name="Group 59"/>
            <p:cNvGrpSpPr>
              <a:grpSpLocks/>
            </p:cNvGrpSpPr>
            <p:nvPr/>
          </p:nvGrpSpPr>
          <p:grpSpPr bwMode="auto">
            <a:xfrm>
              <a:off x="2196" y="1779"/>
              <a:ext cx="201" cy="212"/>
              <a:chOff x="2196" y="1779"/>
              <a:chExt cx="201" cy="212"/>
            </a:xfrm>
          </p:grpSpPr>
          <p:sp>
            <p:nvSpPr>
              <p:cNvPr id="51283" name="Oval 60"/>
              <p:cNvSpPr>
                <a:spLocks noChangeArrowheads="1"/>
              </p:cNvSpPr>
              <p:nvPr/>
            </p:nvSpPr>
            <p:spPr bwMode="auto">
              <a:xfrm>
                <a:off x="2345" y="1860"/>
                <a:ext cx="52" cy="5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4" name="Line 61"/>
              <p:cNvSpPr>
                <a:spLocks noChangeShapeType="1"/>
              </p:cNvSpPr>
              <p:nvPr/>
            </p:nvSpPr>
            <p:spPr bwMode="auto">
              <a:xfrm flipH="1" flipV="1">
                <a:off x="2196" y="1779"/>
                <a:ext cx="149" cy="11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5" name="Line 62"/>
              <p:cNvSpPr>
                <a:spLocks noChangeShapeType="1"/>
              </p:cNvSpPr>
              <p:nvPr/>
            </p:nvSpPr>
            <p:spPr bwMode="auto">
              <a:xfrm flipH="1">
                <a:off x="2196" y="1894"/>
                <a:ext cx="149" cy="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6" name="Line 63"/>
              <p:cNvSpPr>
                <a:spLocks noChangeShapeType="1"/>
              </p:cNvSpPr>
              <p:nvPr/>
            </p:nvSpPr>
            <p:spPr bwMode="auto">
              <a:xfrm flipV="1">
                <a:off x="2204" y="1779"/>
                <a:ext cx="0" cy="2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81" name="Line 64"/>
            <p:cNvSpPr>
              <a:spLocks noChangeShapeType="1"/>
            </p:cNvSpPr>
            <p:nvPr/>
          </p:nvSpPr>
          <p:spPr bwMode="auto">
            <a:xfrm flipH="1">
              <a:off x="2032" y="1886"/>
              <a:ext cx="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2" name="Line 65"/>
            <p:cNvSpPr>
              <a:spLocks noChangeShapeType="1"/>
            </p:cNvSpPr>
            <p:nvPr/>
          </p:nvSpPr>
          <p:spPr bwMode="auto">
            <a:xfrm>
              <a:off x="2409" y="188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29" name="Group 66"/>
          <p:cNvGrpSpPr>
            <a:grpSpLocks/>
          </p:cNvGrpSpPr>
          <p:nvPr/>
        </p:nvGrpSpPr>
        <p:grpSpPr bwMode="auto">
          <a:xfrm>
            <a:off x="4794250" y="2001838"/>
            <a:ext cx="1168400" cy="401637"/>
            <a:chOff x="2968" y="1605"/>
            <a:chExt cx="736" cy="253"/>
          </a:xfrm>
        </p:grpSpPr>
        <p:grpSp>
          <p:nvGrpSpPr>
            <p:cNvPr id="51271" name="Group 67"/>
            <p:cNvGrpSpPr>
              <a:grpSpLocks/>
            </p:cNvGrpSpPr>
            <p:nvPr/>
          </p:nvGrpSpPr>
          <p:grpSpPr bwMode="auto">
            <a:xfrm>
              <a:off x="3106" y="1605"/>
              <a:ext cx="361" cy="253"/>
              <a:chOff x="3106" y="1605"/>
              <a:chExt cx="361" cy="253"/>
            </a:xfrm>
          </p:grpSpPr>
          <p:sp>
            <p:nvSpPr>
              <p:cNvPr id="51275" name="Arc 68"/>
              <p:cNvSpPr>
                <a:spLocks/>
              </p:cNvSpPr>
              <p:nvPr/>
            </p:nvSpPr>
            <p:spPr bwMode="auto">
              <a:xfrm>
                <a:off x="3134" y="1605"/>
                <a:ext cx="276" cy="122"/>
              </a:xfrm>
              <a:custGeom>
                <a:avLst/>
                <a:gdLst>
                  <a:gd name="T0" fmla="*/ 0 w 21679"/>
                  <a:gd name="T1" fmla="*/ 0 h 21600"/>
                  <a:gd name="T2" fmla="*/ 0 w 21679"/>
                  <a:gd name="T3" fmla="*/ 0 h 21600"/>
                  <a:gd name="T4" fmla="*/ 0 w 2167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79"/>
                  <a:gd name="T10" fmla="*/ 0 h 21600"/>
                  <a:gd name="T11" fmla="*/ 21679 w 2167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79" h="21600" fill="none" extrusionOk="0">
                    <a:moveTo>
                      <a:pt x="0" y="0"/>
                    </a:moveTo>
                    <a:cubicBezTo>
                      <a:pt x="26" y="0"/>
                      <a:pt x="52" y="-1"/>
                      <a:pt x="79" y="0"/>
                    </a:cubicBezTo>
                    <a:cubicBezTo>
                      <a:pt x="12008" y="0"/>
                      <a:pt x="21679" y="9670"/>
                      <a:pt x="21679" y="21600"/>
                    </a:cubicBezTo>
                  </a:path>
                  <a:path w="21679" h="21600" stroke="0" extrusionOk="0">
                    <a:moveTo>
                      <a:pt x="0" y="0"/>
                    </a:moveTo>
                    <a:cubicBezTo>
                      <a:pt x="26" y="0"/>
                      <a:pt x="52" y="-1"/>
                      <a:pt x="79" y="0"/>
                    </a:cubicBezTo>
                    <a:cubicBezTo>
                      <a:pt x="12008" y="0"/>
                      <a:pt x="21679" y="9670"/>
                      <a:pt x="21679" y="21600"/>
                    </a:cubicBezTo>
                    <a:lnTo>
                      <a:pt x="79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6" name="Arc 69"/>
              <p:cNvSpPr>
                <a:spLocks/>
              </p:cNvSpPr>
              <p:nvPr/>
            </p:nvSpPr>
            <p:spPr bwMode="auto">
              <a:xfrm rot="10800000">
                <a:off x="3143" y="1736"/>
                <a:ext cx="275" cy="12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1"/>
                      <a:pt x="9622" y="43"/>
                      <a:pt x="21521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1"/>
                      <a:pt x="9622" y="43"/>
                      <a:pt x="21521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7" name="Oval 70"/>
              <p:cNvSpPr>
                <a:spLocks noChangeArrowheads="1"/>
              </p:cNvSpPr>
              <p:nvPr/>
            </p:nvSpPr>
            <p:spPr bwMode="auto">
              <a:xfrm>
                <a:off x="3425" y="1709"/>
                <a:ext cx="42" cy="3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8" name="Arc 71"/>
              <p:cNvSpPr>
                <a:spLocks/>
              </p:cNvSpPr>
              <p:nvPr/>
            </p:nvSpPr>
            <p:spPr bwMode="auto">
              <a:xfrm>
                <a:off x="3106" y="1605"/>
                <a:ext cx="79" cy="122"/>
              </a:xfrm>
              <a:custGeom>
                <a:avLst/>
                <a:gdLst>
                  <a:gd name="T0" fmla="*/ 0 w 21879"/>
                  <a:gd name="T1" fmla="*/ 0 h 21600"/>
                  <a:gd name="T2" fmla="*/ 0 w 21879"/>
                  <a:gd name="T3" fmla="*/ 0 h 21600"/>
                  <a:gd name="T4" fmla="*/ 0 w 2187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879"/>
                  <a:gd name="T10" fmla="*/ 0 h 21600"/>
                  <a:gd name="T11" fmla="*/ 21879 w 2187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879" h="21600" fill="none" extrusionOk="0">
                    <a:moveTo>
                      <a:pt x="-1" y="1"/>
                    </a:moveTo>
                    <a:cubicBezTo>
                      <a:pt x="92" y="0"/>
                      <a:pt x="185" y="-1"/>
                      <a:pt x="279" y="0"/>
                    </a:cubicBezTo>
                    <a:cubicBezTo>
                      <a:pt x="12208" y="0"/>
                      <a:pt x="21879" y="9670"/>
                      <a:pt x="21879" y="21600"/>
                    </a:cubicBezTo>
                  </a:path>
                  <a:path w="21879" h="21600" stroke="0" extrusionOk="0">
                    <a:moveTo>
                      <a:pt x="-1" y="1"/>
                    </a:moveTo>
                    <a:cubicBezTo>
                      <a:pt x="92" y="0"/>
                      <a:pt x="185" y="-1"/>
                      <a:pt x="279" y="0"/>
                    </a:cubicBezTo>
                    <a:cubicBezTo>
                      <a:pt x="12208" y="0"/>
                      <a:pt x="21879" y="9670"/>
                      <a:pt x="21879" y="21600"/>
                    </a:cubicBezTo>
                    <a:lnTo>
                      <a:pt x="279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9" name="Arc 72"/>
              <p:cNvSpPr>
                <a:spLocks/>
              </p:cNvSpPr>
              <p:nvPr/>
            </p:nvSpPr>
            <p:spPr bwMode="auto">
              <a:xfrm rot="10800000">
                <a:off x="3115" y="1736"/>
                <a:ext cx="78" cy="122"/>
              </a:xfrm>
              <a:custGeom>
                <a:avLst/>
                <a:gdLst>
                  <a:gd name="T0" fmla="*/ 0 w 21600"/>
                  <a:gd name="T1" fmla="*/ 0 h 21598"/>
                  <a:gd name="T2" fmla="*/ 0 w 21600"/>
                  <a:gd name="T3" fmla="*/ 0 h 21598"/>
                  <a:gd name="T4" fmla="*/ 0 w 21600"/>
                  <a:gd name="T5" fmla="*/ 0 h 2159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8"/>
                  <a:gd name="T11" fmla="*/ 21600 w 21600"/>
                  <a:gd name="T12" fmla="*/ 21598 h 215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8" fill="none" extrusionOk="0">
                    <a:moveTo>
                      <a:pt x="0" y="21598"/>
                    </a:moveTo>
                    <a:cubicBezTo>
                      <a:pt x="0" y="9777"/>
                      <a:pt x="9501" y="152"/>
                      <a:pt x="21320" y="-1"/>
                    </a:cubicBezTo>
                  </a:path>
                  <a:path w="21600" h="21598" stroke="0" extrusionOk="0">
                    <a:moveTo>
                      <a:pt x="0" y="21598"/>
                    </a:moveTo>
                    <a:cubicBezTo>
                      <a:pt x="0" y="9777"/>
                      <a:pt x="9501" y="152"/>
                      <a:pt x="21320" y="-1"/>
                    </a:cubicBezTo>
                    <a:lnTo>
                      <a:pt x="21600" y="2159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2" name="Line 73"/>
            <p:cNvSpPr>
              <a:spLocks noChangeShapeType="1"/>
            </p:cNvSpPr>
            <p:nvPr/>
          </p:nvSpPr>
          <p:spPr bwMode="auto">
            <a:xfrm>
              <a:off x="3479" y="1727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3" name="Line 74"/>
            <p:cNvSpPr>
              <a:spLocks noChangeShapeType="1"/>
            </p:cNvSpPr>
            <p:nvPr/>
          </p:nvSpPr>
          <p:spPr bwMode="auto">
            <a:xfrm flipH="1">
              <a:off x="2968" y="1661"/>
              <a:ext cx="21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4" name="Line 75"/>
            <p:cNvSpPr>
              <a:spLocks noChangeShapeType="1"/>
            </p:cNvSpPr>
            <p:nvPr/>
          </p:nvSpPr>
          <p:spPr bwMode="auto">
            <a:xfrm flipH="1">
              <a:off x="2968" y="1792"/>
              <a:ext cx="21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30" name="Group 76"/>
          <p:cNvGrpSpPr>
            <a:grpSpLocks/>
          </p:cNvGrpSpPr>
          <p:nvPr/>
        </p:nvGrpSpPr>
        <p:grpSpPr bwMode="auto">
          <a:xfrm>
            <a:off x="4200525" y="2717800"/>
            <a:ext cx="1219200" cy="414338"/>
            <a:chOff x="2594" y="2056"/>
            <a:chExt cx="768" cy="261"/>
          </a:xfrm>
        </p:grpSpPr>
        <p:sp>
          <p:nvSpPr>
            <p:cNvPr id="51261" name="Oval 77"/>
            <p:cNvSpPr>
              <a:spLocks noChangeArrowheads="1"/>
            </p:cNvSpPr>
            <p:nvPr/>
          </p:nvSpPr>
          <p:spPr bwMode="auto">
            <a:xfrm>
              <a:off x="3107" y="2161"/>
              <a:ext cx="51" cy="4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62" name="Group 78"/>
            <p:cNvGrpSpPr>
              <a:grpSpLocks/>
            </p:cNvGrpSpPr>
            <p:nvPr/>
          </p:nvGrpSpPr>
          <p:grpSpPr bwMode="auto">
            <a:xfrm>
              <a:off x="2756" y="2056"/>
              <a:ext cx="344" cy="261"/>
              <a:chOff x="2756" y="2056"/>
              <a:chExt cx="344" cy="261"/>
            </a:xfrm>
          </p:grpSpPr>
          <p:sp>
            <p:nvSpPr>
              <p:cNvPr id="51266" name="Arc 79"/>
              <p:cNvSpPr>
                <a:spLocks/>
              </p:cNvSpPr>
              <p:nvPr/>
            </p:nvSpPr>
            <p:spPr bwMode="auto">
              <a:xfrm>
                <a:off x="2960" y="2065"/>
                <a:ext cx="132" cy="123"/>
              </a:xfrm>
              <a:custGeom>
                <a:avLst/>
                <a:gdLst>
                  <a:gd name="T0" fmla="*/ 0 w 21763"/>
                  <a:gd name="T1" fmla="*/ 0 h 21600"/>
                  <a:gd name="T2" fmla="*/ 0 w 21763"/>
                  <a:gd name="T3" fmla="*/ 0 h 21600"/>
                  <a:gd name="T4" fmla="*/ 0 w 2176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763"/>
                  <a:gd name="T10" fmla="*/ 0 h 21600"/>
                  <a:gd name="T11" fmla="*/ 21763 w 2176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3" h="21600" fill="none" extrusionOk="0">
                    <a:moveTo>
                      <a:pt x="-1" y="0"/>
                    </a:moveTo>
                    <a:cubicBezTo>
                      <a:pt x="54" y="0"/>
                      <a:pt x="109" y="-1"/>
                      <a:pt x="164" y="0"/>
                    </a:cubicBezTo>
                    <a:cubicBezTo>
                      <a:pt x="12024" y="0"/>
                      <a:pt x="21666" y="9563"/>
                      <a:pt x="21763" y="21422"/>
                    </a:cubicBezTo>
                  </a:path>
                  <a:path w="21763" h="21600" stroke="0" extrusionOk="0">
                    <a:moveTo>
                      <a:pt x="-1" y="0"/>
                    </a:moveTo>
                    <a:cubicBezTo>
                      <a:pt x="54" y="0"/>
                      <a:pt x="109" y="-1"/>
                      <a:pt x="164" y="0"/>
                    </a:cubicBezTo>
                    <a:cubicBezTo>
                      <a:pt x="12024" y="0"/>
                      <a:pt x="21666" y="9563"/>
                      <a:pt x="21763" y="21422"/>
                    </a:cubicBezTo>
                    <a:lnTo>
                      <a:pt x="16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7" name="Arc 80"/>
              <p:cNvSpPr>
                <a:spLocks/>
              </p:cNvSpPr>
              <p:nvPr/>
            </p:nvSpPr>
            <p:spPr bwMode="auto">
              <a:xfrm rot="10800000">
                <a:off x="2969" y="2195"/>
                <a:ext cx="131" cy="122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4"/>
                      <a:pt x="9570" y="90"/>
                      <a:pt x="21434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4"/>
                      <a:pt x="9570" y="90"/>
                      <a:pt x="21434" y="-1"/>
                    </a:cubicBezTo>
                    <a:lnTo>
                      <a:pt x="21600" y="21599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8" name="Line 81"/>
              <p:cNvSpPr>
                <a:spLocks noChangeShapeType="1"/>
              </p:cNvSpPr>
              <p:nvPr/>
            </p:nvSpPr>
            <p:spPr bwMode="auto">
              <a:xfrm flipH="1">
                <a:off x="2756" y="2056"/>
                <a:ext cx="2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9" name="Line 82"/>
              <p:cNvSpPr>
                <a:spLocks noChangeShapeType="1"/>
              </p:cNvSpPr>
              <p:nvPr/>
            </p:nvSpPr>
            <p:spPr bwMode="auto">
              <a:xfrm>
                <a:off x="2764" y="2064"/>
                <a:ext cx="0" cy="2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0" name="Line 83"/>
              <p:cNvSpPr>
                <a:spLocks noChangeShapeType="1"/>
              </p:cNvSpPr>
              <p:nvPr/>
            </p:nvSpPr>
            <p:spPr bwMode="auto">
              <a:xfrm flipH="1">
                <a:off x="2756" y="2317"/>
                <a:ext cx="2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63" name="Line 84"/>
            <p:cNvSpPr>
              <a:spLocks noChangeShapeType="1"/>
            </p:cNvSpPr>
            <p:nvPr/>
          </p:nvSpPr>
          <p:spPr bwMode="auto">
            <a:xfrm flipH="1">
              <a:off x="2594" y="2121"/>
              <a:ext cx="1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4" name="Line 85"/>
            <p:cNvSpPr>
              <a:spLocks noChangeShapeType="1"/>
            </p:cNvSpPr>
            <p:nvPr/>
          </p:nvSpPr>
          <p:spPr bwMode="auto">
            <a:xfrm flipH="1">
              <a:off x="2594" y="2252"/>
              <a:ext cx="1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5" name="Line 86"/>
            <p:cNvSpPr>
              <a:spLocks noChangeShapeType="1"/>
            </p:cNvSpPr>
            <p:nvPr/>
          </p:nvSpPr>
          <p:spPr bwMode="auto">
            <a:xfrm>
              <a:off x="3170" y="218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31" name="Line 87"/>
          <p:cNvSpPr>
            <a:spLocks noChangeShapeType="1"/>
          </p:cNvSpPr>
          <p:nvPr/>
        </p:nvSpPr>
        <p:spPr bwMode="auto">
          <a:xfrm>
            <a:off x="4213225" y="2449513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Line 88"/>
          <p:cNvSpPr>
            <a:spLocks noChangeShapeType="1"/>
          </p:cNvSpPr>
          <p:nvPr/>
        </p:nvSpPr>
        <p:spPr bwMode="auto">
          <a:xfrm>
            <a:off x="3559175" y="3025775"/>
            <a:ext cx="690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Line 89"/>
          <p:cNvSpPr>
            <a:spLocks noChangeShapeType="1"/>
          </p:cNvSpPr>
          <p:nvPr/>
        </p:nvSpPr>
        <p:spPr bwMode="auto">
          <a:xfrm flipH="1">
            <a:off x="4800600" y="2298700"/>
            <a:ext cx="14288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Line 90"/>
          <p:cNvSpPr>
            <a:spLocks noChangeShapeType="1"/>
          </p:cNvSpPr>
          <p:nvPr/>
        </p:nvSpPr>
        <p:spPr bwMode="auto">
          <a:xfrm>
            <a:off x="4805363" y="2570163"/>
            <a:ext cx="62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Line 91"/>
          <p:cNvSpPr>
            <a:spLocks noChangeShapeType="1"/>
          </p:cNvSpPr>
          <p:nvPr/>
        </p:nvSpPr>
        <p:spPr bwMode="auto">
          <a:xfrm>
            <a:off x="5424488" y="2574925"/>
            <a:ext cx="0" cy="344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Line 92"/>
          <p:cNvSpPr>
            <a:spLocks noChangeShapeType="1"/>
          </p:cNvSpPr>
          <p:nvPr/>
        </p:nvSpPr>
        <p:spPr bwMode="auto">
          <a:xfrm flipV="1">
            <a:off x="2392363" y="2079625"/>
            <a:ext cx="2408237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7" name="Line 93"/>
          <p:cNvSpPr>
            <a:spLocks noChangeShapeType="1"/>
          </p:cNvSpPr>
          <p:nvPr/>
        </p:nvSpPr>
        <p:spPr bwMode="auto">
          <a:xfrm>
            <a:off x="5414963" y="2925763"/>
            <a:ext cx="128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8" name="Line 94"/>
          <p:cNvSpPr>
            <a:spLocks noChangeShapeType="1"/>
          </p:cNvSpPr>
          <p:nvPr/>
        </p:nvSpPr>
        <p:spPr bwMode="auto">
          <a:xfrm>
            <a:off x="2609850" y="2362200"/>
            <a:ext cx="584200" cy="50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9" name="Line 95"/>
          <p:cNvSpPr>
            <a:spLocks noChangeShapeType="1"/>
          </p:cNvSpPr>
          <p:nvPr/>
        </p:nvSpPr>
        <p:spPr bwMode="auto">
          <a:xfrm>
            <a:off x="3600450" y="2444750"/>
            <a:ext cx="203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0" name="Line 96"/>
          <p:cNvSpPr>
            <a:spLocks noChangeShapeType="1"/>
          </p:cNvSpPr>
          <p:nvPr/>
        </p:nvSpPr>
        <p:spPr bwMode="auto">
          <a:xfrm>
            <a:off x="4476750" y="2838450"/>
            <a:ext cx="527050" cy="698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1" name="Line 97"/>
          <p:cNvSpPr>
            <a:spLocks noChangeShapeType="1"/>
          </p:cNvSpPr>
          <p:nvPr/>
        </p:nvSpPr>
        <p:spPr bwMode="auto">
          <a:xfrm flipV="1">
            <a:off x="5124450" y="2184400"/>
            <a:ext cx="393700" cy="1397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2" name="Line 98"/>
          <p:cNvSpPr>
            <a:spLocks noChangeShapeType="1"/>
          </p:cNvSpPr>
          <p:nvPr/>
        </p:nvSpPr>
        <p:spPr bwMode="auto">
          <a:xfrm>
            <a:off x="6076950" y="2197100"/>
            <a:ext cx="203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3" name="Line 99"/>
          <p:cNvSpPr>
            <a:spLocks noChangeShapeType="1"/>
          </p:cNvSpPr>
          <p:nvPr/>
        </p:nvSpPr>
        <p:spPr bwMode="auto">
          <a:xfrm>
            <a:off x="2362200" y="2362200"/>
            <a:ext cx="228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4" name="Line 100"/>
          <p:cNvSpPr>
            <a:spLocks noChangeShapeType="1"/>
          </p:cNvSpPr>
          <p:nvPr/>
        </p:nvSpPr>
        <p:spPr bwMode="auto">
          <a:xfrm>
            <a:off x="3276600" y="24384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5" name="Line 101"/>
          <p:cNvSpPr>
            <a:spLocks noChangeShapeType="1"/>
          </p:cNvSpPr>
          <p:nvPr/>
        </p:nvSpPr>
        <p:spPr bwMode="auto">
          <a:xfrm>
            <a:off x="3886200" y="24384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6" name="Line 102"/>
          <p:cNvSpPr>
            <a:spLocks noChangeShapeType="1"/>
          </p:cNvSpPr>
          <p:nvPr/>
        </p:nvSpPr>
        <p:spPr bwMode="auto">
          <a:xfrm>
            <a:off x="4267200" y="2819400"/>
            <a:ext cx="228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7" name="Line 103"/>
          <p:cNvSpPr>
            <a:spLocks noChangeShapeType="1"/>
          </p:cNvSpPr>
          <p:nvPr/>
        </p:nvSpPr>
        <p:spPr bwMode="auto">
          <a:xfrm>
            <a:off x="5105400" y="28956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8" name="Line 104"/>
          <p:cNvSpPr>
            <a:spLocks noChangeShapeType="1"/>
          </p:cNvSpPr>
          <p:nvPr/>
        </p:nvSpPr>
        <p:spPr bwMode="auto">
          <a:xfrm>
            <a:off x="4800600" y="2590800"/>
            <a:ext cx="60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9" name="Line 105"/>
          <p:cNvSpPr>
            <a:spLocks noChangeShapeType="1"/>
          </p:cNvSpPr>
          <p:nvPr/>
        </p:nvSpPr>
        <p:spPr bwMode="auto">
          <a:xfrm>
            <a:off x="4800600" y="22860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0" name="Line 106"/>
          <p:cNvSpPr>
            <a:spLocks noChangeShapeType="1"/>
          </p:cNvSpPr>
          <p:nvPr/>
        </p:nvSpPr>
        <p:spPr bwMode="auto">
          <a:xfrm>
            <a:off x="5638800" y="22098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1" name="Line 107"/>
          <p:cNvSpPr>
            <a:spLocks noChangeShapeType="1"/>
          </p:cNvSpPr>
          <p:nvPr/>
        </p:nvSpPr>
        <p:spPr bwMode="auto">
          <a:xfrm>
            <a:off x="6400800" y="22098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2" name="Line 108"/>
          <p:cNvSpPr>
            <a:spLocks noChangeShapeType="1"/>
          </p:cNvSpPr>
          <p:nvPr/>
        </p:nvSpPr>
        <p:spPr bwMode="auto">
          <a:xfrm>
            <a:off x="6705600" y="21336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3" name="Line 109"/>
          <p:cNvSpPr>
            <a:spLocks noChangeShapeType="1"/>
          </p:cNvSpPr>
          <p:nvPr/>
        </p:nvSpPr>
        <p:spPr bwMode="auto">
          <a:xfrm rot="5400000">
            <a:off x="4648200" y="24384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4" name="Line 110"/>
          <p:cNvSpPr>
            <a:spLocks noChangeShapeType="1"/>
          </p:cNvSpPr>
          <p:nvPr/>
        </p:nvSpPr>
        <p:spPr bwMode="auto">
          <a:xfrm rot="5400000">
            <a:off x="5257800" y="27432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5" name="Line 111"/>
          <p:cNvSpPr>
            <a:spLocks noChangeShapeType="1"/>
          </p:cNvSpPr>
          <p:nvPr/>
        </p:nvSpPr>
        <p:spPr bwMode="auto">
          <a:xfrm rot="5400000">
            <a:off x="4076700" y="26289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6" name="Line 112"/>
          <p:cNvSpPr>
            <a:spLocks noChangeShapeType="1"/>
          </p:cNvSpPr>
          <p:nvPr/>
        </p:nvSpPr>
        <p:spPr bwMode="auto">
          <a:xfrm flipV="1">
            <a:off x="1676400" y="318135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7" name="Line 113"/>
          <p:cNvSpPr>
            <a:spLocks noChangeShapeType="1"/>
          </p:cNvSpPr>
          <p:nvPr/>
        </p:nvSpPr>
        <p:spPr bwMode="auto">
          <a:xfrm>
            <a:off x="1752600" y="318135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8" name="Line 114"/>
          <p:cNvSpPr>
            <a:spLocks noChangeShapeType="1"/>
          </p:cNvSpPr>
          <p:nvPr/>
        </p:nvSpPr>
        <p:spPr bwMode="auto">
          <a:xfrm>
            <a:off x="7315200" y="331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9" name="Line 115"/>
          <p:cNvSpPr>
            <a:spLocks noChangeShapeType="1"/>
          </p:cNvSpPr>
          <p:nvPr/>
        </p:nvSpPr>
        <p:spPr bwMode="auto">
          <a:xfrm flipV="1">
            <a:off x="7239000" y="316865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0" name="Line 116"/>
          <p:cNvSpPr>
            <a:spLocks noChangeShapeType="1"/>
          </p:cNvSpPr>
          <p:nvPr/>
        </p:nvSpPr>
        <p:spPr bwMode="auto">
          <a:xfrm>
            <a:off x="7315200" y="316865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33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21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Register-Register Timing: </a:t>
            </a:r>
            <a:b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One Complete Cycle</a:t>
            </a:r>
          </a:p>
        </p:txBody>
      </p:sp>
      <p:sp>
        <p:nvSpPr>
          <p:cNvPr id="28678" name="Line 3"/>
          <p:cNvSpPr>
            <a:spLocks noChangeShapeType="1"/>
          </p:cNvSpPr>
          <p:nvPr/>
        </p:nvSpPr>
        <p:spPr bwMode="auto">
          <a:xfrm>
            <a:off x="469900" y="1371600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9" name="Line 4"/>
          <p:cNvSpPr>
            <a:spLocks noChangeShapeType="1"/>
          </p:cNvSpPr>
          <p:nvPr/>
        </p:nvSpPr>
        <p:spPr bwMode="auto">
          <a:xfrm>
            <a:off x="1676400" y="1155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80" name="Line 5"/>
          <p:cNvSpPr>
            <a:spLocks noChangeShapeType="1"/>
          </p:cNvSpPr>
          <p:nvPr/>
        </p:nvSpPr>
        <p:spPr bwMode="auto">
          <a:xfrm>
            <a:off x="1689100" y="1143000"/>
            <a:ext cx="302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81" name="Line 6"/>
          <p:cNvSpPr>
            <a:spLocks noChangeShapeType="1"/>
          </p:cNvSpPr>
          <p:nvPr/>
        </p:nvSpPr>
        <p:spPr bwMode="auto">
          <a:xfrm>
            <a:off x="4724400" y="1155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82" name="Line 7"/>
          <p:cNvSpPr>
            <a:spLocks noChangeShapeType="1"/>
          </p:cNvSpPr>
          <p:nvPr/>
        </p:nvSpPr>
        <p:spPr bwMode="auto">
          <a:xfrm>
            <a:off x="4737100" y="1371600"/>
            <a:ext cx="340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83" name="Line 8"/>
          <p:cNvSpPr>
            <a:spLocks noChangeShapeType="1"/>
          </p:cNvSpPr>
          <p:nvPr/>
        </p:nvSpPr>
        <p:spPr bwMode="auto">
          <a:xfrm>
            <a:off x="8153400" y="1155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84" name="Line 9"/>
          <p:cNvSpPr>
            <a:spLocks noChangeShapeType="1"/>
          </p:cNvSpPr>
          <p:nvPr/>
        </p:nvSpPr>
        <p:spPr bwMode="auto">
          <a:xfrm>
            <a:off x="8166100" y="1143000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85" name="Rectangle 10"/>
          <p:cNvSpPr>
            <a:spLocks noChangeArrowheads="1"/>
          </p:cNvSpPr>
          <p:nvPr/>
        </p:nvSpPr>
        <p:spPr bwMode="auto">
          <a:xfrm>
            <a:off x="60325" y="1104900"/>
            <a:ext cx="4651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  <a:ea typeface="ＭＳ Ｐゴシック" charset="-128"/>
                <a:cs typeface="ＭＳ Ｐゴシック" charset="-128"/>
              </a:rPr>
              <a:t>Clk</a:t>
            </a:r>
            <a:endParaRPr lang="en-US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86" name="Line 11"/>
          <p:cNvSpPr>
            <a:spLocks noChangeShapeType="1"/>
          </p:cNvSpPr>
          <p:nvPr/>
        </p:nvSpPr>
        <p:spPr bwMode="auto">
          <a:xfrm>
            <a:off x="546100" y="1676400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87" name="Line 12"/>
          <p:cNvSpPr>
            <a:spLocks noChangeShapeType="1"/>
          </p:cNvSpPr>
          <p:nvPr/>
        </p:nvSpPr>
        <p:spPr bwMode="auto">
          <a:xfrm>
            <a:off x="1841500" y="16891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88" name="Line 13"/>
          <p:cNvSpPr>
            <a:spLocks noChangeShapeType="1"/>
          </p:cNvSpPr>
          <p:nvPr/>
        </p:nvSpPr>
        <p:spPr bwMode="auto">
          <a:xfrm>
            <a:off x="546100" y="1905000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89" name="Line 14"/>
          <p:cNvSpPr>
            <a:spLocks noChangeShapeType="1"/>
          </p:cNvSpPr>
          <p:nvPr/>
        </p:nvSpPr>
        <p:spPr bwMode="auto">
          <a:xfrm flipV="1">
            <a:off x="1841500" y="16637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90" name="Line 15"/>
          <p:cNvSpPr>
            <a:spLocks noChangeShapeType="1"/>
          </p:cNvSpPr>
          <p:nvPr/>
        </p:nvSpPr>
        <p:spPr bwMode="auto">
          <a:xfrm>
            <a:off x="1993900" y="1676400"/>
            <a:ext cx="629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91" name="Rectangle 16"/>
          <p:cNvSpPr>
            <a:spLocks noChangeArrowheads="1"/>
          </p:cNvSpPr>
          <p:nvPr/>
        </p:nvSpPr>
        <p:spPr bwMode="auto">
          <a:xfrm>
            <a:off x="60325" y="1614488"/>
            <a:ext cx="6238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PC</a:t>
            </a:r>
          </a:p>
        </p:txBody>
      </p:sp>
      <p:sp>
        <p:nvSpPr>
          <p:cNvPr id="28692" name="Line 17"/>
          <p:cNvSpPr>
            <a:spLocks noChangeShapeType="1"/>
          </p:cNvSpPr>
          <p:nvPr/>
        </p:nvSpPr>
        <p:spPr bwMode="auto">
          <a:xfrm>
            <a:off x="1993900" y="1905000"/>
            <a:ext cx="629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93" name="Line 18"/>
          <p:cNvSpPr>
            <a:spLocks noChangeShapeType="1"/>
          </p:cNvSpPr>
          <p:nvPr/>
        </p:nvSpPr>
        <p:spPr bwMode="auto">
          <a:xfrm>
            <a:off x="1676400" y="1460500"/>
            <a:ext cx="0" cy="332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94" name="Line 19"/>
          <p:cNvSpPr>
            <a:spLocks noChangeShapeType="1"/>
          </p:cNvSpPr>
          <p:nvPr/>
        </p:nvSpPr>
        <p:spPr bwMode="auto">
          <a:xfrm>
            <a:off x="8153400" y="1460500"/>
            <a:ext cx="0" cy="332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95" name="Line 20"/>
          <p:cNvSpPr>
            <a:spLocks noChangeShapeType="1"/>
          </p:cNvSpPr>
          <p:nvPr/>
        </p:nvSpPr>
        <p:spPr bwMode="auto">
          <a:xfrm>
            <a:off x="8318500" y="16891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96" name="Line 21"/>
          <p:cNvSpPr>
            <a:spLocks noChangeShapeType="1"/>
          </p:cNvSpPr>
          <p:nvPr/>
        </p:nvSpPr>
        <p:spPr bwMode="auto">
          <a:xfrm flipV="1">
            <a:off x="8318500" y="16637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97" name="Line 22"/>
          <p:cNvSpPr>
            <a:spLocks noChangeShapeType="1"/>
          </p:cNvSpPr>
          <p:nvPr/>
        </p:nvSpPr>
        <p:spPr bwMode="auto">
          <a:xfrm>
            <a:off x="1079500" y="2209800"/>
            <a:ext cx="203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98" name="Line 23"/>
          <p:cNvSpPr>
            <a:spLocks noChangeShapeType="1"/>
          </p:cNvSpPr>
          <p:nvPr/>
        </p:nvSpPr>
        <p:spPr bwMode="auto">
          <a:xfrm>
            <a:off x="3136900" y="22225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99" name="Line 24"/>
          <p:cNvSpPr>
            <a:spLocks noChangeShapeType="1"/>
          </p:cNvSpPr>
          <p:nvPr/>
        </p:nvSpPr>
        <p:spPr bwMode="auto">
          <a:xfrm>
            <a:off x="1079500" y="2438400"/>
            <a:ext cx="203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00" name="Line 25"/>
          <p:cNvSpPr>
            <a:spLocks noChangeShapeType="1"/>
          </p:cNvSpPr>
          <p:nvPr/>
        </p:nvSpPr>
        <p:spPr bwMode="auto">
          <a:xfrm flipV="1">
            <a:off x="3136900" y="21971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01" name="Line 26"/>
          <p:cNvSpPr>
            <a:spLocks noChangeShapeType="1"/>
          </p:cNvSpPr>
          <p:nvPr/>
        </p:nvSpPr>
        <p:spPr bwMode="auto">
          <a:xfrm>
            <a:off x="3289300" y="2209800"/>
            <a:ext cx="553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02" name="Rectangle 27"/>
          <p:cNvSpPr>
            <a:spLocks noChangeArrowheads="1"/>
          </p:cNvSpPr>
          <p:nvPr/>
        </p:nvSpPr>
        <p:spPr bwMode="auto">
          <a:xfrm>
            <a:off x="60325" y="1919288"/>
            <a:ext cx="12938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  <a:ea typeface="ＭＳ Ｐゴシック" charset="-128"/>
                <a:cs typeface="ＭＳ Ｐゴシック" charset="-128"/>
              </a:rPr>
              <a:t>Rs</a:t>
            </a: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>
                <a:latin typeface="+mn-lt"/>
                <a:ea typeface="ＭＳ Ｐゴシック" charset="-128"/>
                <a:cs typeface="ＭＳ Ｐゴシック" charset="-128"/>
              </a:rPr>
              <a:t>Rt</a:t>
            </a: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, Rd,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Op, </a:t>
            </a:r>
            <a:r>
              <a:rPr lang="en-US" dirty="0" err="1">
                <a:latin typeface="+mn-lt"/>
                <a:ea typeface="ＭＳ Ｐゴシック" charset="-128"/>
                <a:cs typeface="ＭＳ Ｐゴシック" charset="-128"/>
              </a:rPr>
              <a:t>Func</a:t>
            </a:r>
            <a:endParaRPr lang="en-US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03" name="Line 28"/>
          <p:cNvSpPr>
            <a:spLocks noChangeShapeType="1"/>
          </p:cNvSpPr>
          <p:nvPr/>
        </p:nvSpPr>
        <p:spPr bwMode="auto">
          <a:xfrm>
            <a:off x="3289300" y="2438400"/>
            <a:ext cx="553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04" name="Line 29"/>
          <p:cNvSpPr>
            <a:spLocks noChangeShapeType="1"/>
          </p:cNvSpPr>
          <p:nvPr/>
        </p:nvSpPr>
        <p:spPr bwMode="auto">
          <a:xfrm>
            <a:off x="1905000" y="14605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05" name="Line 30"/>
          <p:cNvSpPr>
            <a:spLocks noChangeShapeType="1"/>
          </p:cNvSpPr>
          <p:nvPr/>
        </p:nvSpPr>
        <p:spPr bwMode="auto">
          <a:xfrm>
            <a:off x="698500" y="2743200"/>
            <a:ext cx="355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06" name="Line 31"/>
          <p:cNvSpPr>
            <a:spLocks noChangeShapeType="1"/>
          </p:cNvSpPr>
          <p:nvPr/>
        </p:nvSpPr>
        <p:spPr bwMode="auto">
          <a:xfrm>
            <a:off x="4279900" y="27559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07" name="Line 32"/>
          <p:cNvSpPr>
            <a:spLocks noChangeShapeType="1"/>
          </p:cNvSpPr>
          <p:nvPr/>
        </p:nvSpPr>
        <p:spPr bwMode="auto">
          <a:xfrm>
            <a:off x="698500" y="2971800"/>
            <a:ext cx="355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08" name="Line 33"/>
          <p:cNvSpPr>
            <a:spLocks noChangeShapeType="1"/>
          </p:cNvSpPr>
          <p:nvPr/>
        </p:nvSpPr>
        <p:spPr bwMode="auto">
          <a:xfrm flipV="1">
            <a:off x="4279900" y="27305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09" name="Line 34"/>
          <p:cNvSpPr>
            <a:spLocks noChangeShapeType="1"/>
          </p:cNvSpPr>
          <p:nvPr/>
        </p:nvSpPr>
        <p:spPr bwMode="auto">
          <a:xfrm>
            <a:off x="4432300" y="2743200"/>
            <a:ext cx="439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10" name="Line 35"/>
          <p:cNvSpPr>
            <a:spLocks noChangeShapeType="1"/>
          </p:cNvSpPr>
          <p:nvPr/>
        </p:nvSpPr>
        <p:spPr bwMode="auto">
          <a:xfrm>
            <a:off x="4432300" y="2971800"/>
            <a:ext cx="439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11" name="Line 36"/>
          <p:cNvSpPr>
            <a:spLocks noChangeShapeType="1"/>
          </p:cNvSpPr>
          <p:nvPr/>
        </p:nvSpPr>
        <p:spPr bwMode="auto">
          <a:xfrm>
            <a:off x="698500" y="3810000"/>
            <a:ext cx="462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12" name="Line 37"/>
          <p:cNvSpPr>
            <a:spLocks noChangeShapeType="1"/>
          </p:cNvSpPr>
          <p:nvPr/>
        </p:nvSpPr>
        <p:spPr bwMode="auto">
          <a:xfrm>
            <a:off x="5346700" y="38227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13" name="Line 38"/>
          <p:cNvSpPr>
            <a:spLocks noChangeShapeType="1"/>
          </p:cNvSpPr>
          <p:nvPr/>
        </p:nvSpPr>
        <p:spPr bwMode="auto">
          <a:xfrm>
            <a:off x="698500" y="4038600"/>
            <a:ext cx="462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14" name="Line 39"/>
          <p:cNvSpPr>
            <a:spLocks noChangeShapeType="1"/>
          </p:cNvSpPr>
          <p:nvPr/>
        </p:nvSpPr>
        <p:spPr bwMode="auto">
          <a:xfrm flipV="1">
            <a:off x="5346700" y="37973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15" name="Line 40"/>
          <p:cNvSpPr>
            <a:spLocks noChangeShapeType="1"/>
          </p:cNvSpPr>
          <p:nvPr/>
        </p:nvSpPr>
        <p:spPr bwMode="auto">
          <a:xfrm>
            <a:off x="5499100" y="4038600"/>
            <a:ext cx="332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16" name="Line 41"/>
          <p:cNvSpPr>
            <a:spLocks noChangeShapeType="1"/>
          </p:cNvSpPr>
          <p:nvPr/>
        </p:nvSpPr>
        <p:spPr bwMode="auto">
          <a:xfrm>
            <a:off x="698500" y="4343400"/>
            <a:ext cx="576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17" name="Line 42"/>
          <p:cNvSpPr>
            <a:spLocks noChangeShapeType="1"/>
          </p:cNvSpPr>
          <p:nvPr/>
        </p:nvSpPr>
        <p:spPr bwMode="auto">
          <a:xfrm>
            <a:off x="6489700" y="43561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18" name="Line 43"/>
          <p:cNvSpPr>
            <a:spLocks noChangeShapeType="1"/>
          </p:cNvSpPr>
          <p:nvPr/>
        </p:nvSpPr>
        <p:spPr bwMode="auto">
          <a:xfrm>
            <a:off x="698500" y="4572000"/>
            <a:ext cx="576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19" name="Line 44"/>
          <p:cNvSpPr>
            <a:spLocks noChangeShapeType="1"/>
          </p:cNvSpPr>
          <p:nvPr/>
        </p:nvSpPr>
        <p:spPr bwMode="auto">
          <a:xfrm flipV="1">
            <a:off x="6489700" y="43307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20" name="Line 45"/>
          <p:cNvSpPr>
            <a:spLocks noChangeShapeType="1"/>
          </p:cNvSpPr>
          <p:nvPr/>
        </p:nvSpPr>
        <p:spPr bwMode="auto">
          <a:xfrm>
            <a:off x="6642100" y="4343400"/>
            <a:ext cx="218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21" name="Line 46"/>
          <p:cNvSpPr>
            <a:spLocks noChangeShapeType="1"/>
          </p:cNvSpPr>
          <p:nvPr/>
        </p:nvSpPr>
        <p:spPr bwMode="auto">
          <a:xfrm>
            <a:off x="6642100" y="4572000"/>
            <a:ext cx="218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22" name="Rectangle 47"/>
          <p:cNvSpPr>
            <a:spLocks noChangeArrowheads="1"/>
          </p:cNvSpPr>
          <p:nvPr/>
        </p:nvSpPr>
        <p:spPr bwMode="auto">
          <a:xfrm>
            <a:off x="60325" y="2646363"/>
            <a:ext cx="9286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ALUctr</a:t>
            </a:r>
          </a:p>
        </p:txBody>
      </p:sp>
      <p:sp>
        <p:nvSpPr>
          <p:cNvPr id="28723" name="Line 48"/>
          <p:cNvSpPr>
            <a:spLocks noChangeShapeType="1"/>
          </p:cNvSpPr>
          <p:nvPr/>
        </p:nvSpPr>
        <p:spPr bwMode="auto">
          <a:xfrm>
            <a:off x="3200400" y="1993900"/>
            <a:ext cx="0" cy="218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24" name="Rectangle 49"/>
          <p:cNvSpPr>
            <a:spLocks noChangeArrowheads="1"/>
          </p:cNvSpPr>
          <p:nvPr/>
        </p:nvSpPr>
        <p:spPr bwMode="auto">
          <a:xfrm>
            <a:off x="3262313" y="1866900"/>
            <a:ext cx="32607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Instruction Memory Access Time</a:t>
            </a:r>
          </a:p>
        </p:txBody>
      </p:sp>
      <p:sp>
        <p:nvSpPr>
          <p:cNvPr id="28725" name="Line 50"/>
          <p:cNvSpPr>
            <a:spLocks noChangeShapeType="1"/>
          </p:cNvSpPr>
          <p:nvPr/>
        </p:nvSpPr>
        <p:spPr bwMode="auto">
          <a:xfrm>
            <a:off x="1917700" y="2057400"/>
            <a:ext cx="1270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26" name="Rectangle 51"/>
          <p:cNvSpPr>
            <a:spLocks noChangeArrowheads="1"/>
          </p:cNvSpPr>
          <p:nvPr/>
        </p:nvSpPr>
        <p:spPr bwMode="auto">
          <a:xfrm>
            <a:off x="1752600" y="26463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Old Value</a:t>
            </a:r>
          </a:p>
        </p:txBody>
      </p:sp>
      <p:sp>
        <p:nvSpPr>
          <p:cNvPr id="28727" name="Rectangle 52"/>
          <p:cNvSpPr>
            <a:spLocks noChangeArrowheads="1"/>
          </p:cNvSpPr>
          <p:nvPr/>
        </p:nvSpPr>
        <p:spPr bwMode="auto">
          <a:xfrm>
            <a:off x="4862513" y="2662238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New Value</a:t>
            </a:r>
          </a:p>
        </p:txBody>
      </p:sp>
      <p:sp>
        <p:nvSpPr>
          <p:cNvPr id="28728" name="Line 53"/>
          <p:cNvSpPr>
            <a:spLocks noChangeShapeType="1"/>
          </p:cNvSpPr>
          <p:nvPr/>
        </p:nvSpPr>
        <p:spPr bwMode="auto">
          <a:xfrm>
            <a:off x="4343400" y="2514600"/>
            <a:ext cx="0" cy="1041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29" name="Line 54"/>
          <p:cNvSpPr>
            <a:spLocks noChangeShapeType="1"/>
          </p:cNvSpPr>
          <p:nvPr/>
        </p:nvSpPr>
        <p:spPr bwMode="auto">
          <a:xfrm>
            <a:off x="698500" y="3276600"/>
            <a:ext cx="378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30" name="Line 55"/>
          <p:cNvSpPr>
            <a:spLocks noChangeShapeType="1"/>
          </p:cNvSpPr>
          <p:nvPr/>
        </p:nvSpPr>
        <p:spPr bwMode="auto">
          <a:xfrm flipH="1">
            <a:off x="4254500" y="3289300"/>
            <a:ext cx="177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31" name="Line 56"/>
          <p:cNvSpPr>
            <a:spLocks noChangeShapeType="1"/>
          </p:cNvSpPr>
          <p:nvPr/>
        </p:nvSpPr>
        <p:spPr bwMode="auto">
          <a:xfrm>
            <a:off x="698500" y="3505200"/>
            <a:ext cx="355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32" name="Line 57"/>
          <p:cNvSpPr>
            <a:spLocks noChangeShapeType="1"/>
          </p:cNvSpPr>
          <p:nvPr/>
        </p:nvSpPr>
        <p:spPr bwMode="auto">
          <a:xfrm>
            <a:off x="4432300" y="3276600"/>
            <a:ext cx="439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33" name="Rectangle 58"/>
          <p:cNvSpPr>
            <a:spLocks noChangeArrowheads="1"/>
          </p:cNvSpPr>
          <p:nvPr/>
        </p:nvSpPr>
        <p:spPr bwMode="auto">
          <a:xfrm>
            <a:off x="60325" y="3179763"/>
            <a:ext cx="10048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RegWr</a:t>
            </a:r>
          </a:p>
        </p:txBody>
      </p:sp>
      <p:sp>
        <p:nvSpPr>
          <p:cNvPr id="28734" name="Rectangle 59"/>
          <p:cNvSpPr>
            <a:spLocks noChangeArrowheads="1"/>
          </p:cNvSpPr>
          <p:nvPr/>
        </p:nvSpPr>
        <p:spPr bwMode="auto">
          <a:xfrm>
            <a:off x="1752600" y="31797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Old Value</a:t>
            </a:r>
          </a:p>
        </p:txBody>
      </p:sp>
      <p:sp>
        <p:nvSpPr>
          <p:cNvPr id="28735" name="Rectangle 60"/>
          <p:cNvSpPr>
            <a:spLocks noChangeArrowheads="1"/>
          </p:cNvSpPr>
          <p:nvPr/>
        </p:nvSpPr>
        <p:spPr bwMode="auto">
          <a:xfrm>
            <a:off x="4862513" y="3241675"/>
            <a:ext cx="13858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New Value</a:t>
            </a:r>
          </a:p>
        </p:txBody>
      </p:sp>
      <p:sp>
        <p:nvSpPr>
          <p:cNvPr id="28736" name="Line 61"/>
          <p:cNvSpPr>
            <a:spLocks noChangeShapeType="1"/>
          </p:cNvSpPr>
          <p:nvPr/>
        </p:nvSpPr>
        <p:spPr bwMode="auto">
          <a:xfrm>
            <a:off x="3213100" y="2590800"/>
            <a:ext cx="1117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37" name="Rectangle 62"/>
          <p:cNvSpPr>
            <a:spLocks noChangeArrowheads="1"/>
          </p:cNvSpPr>
          <p:nvPr/>
        </p:nvSpPr>
        <p:spPr bwMode="auto">
          <a:xfrm>
            <a:off x="4329113" y="2400300"/>
            <a:ext cx="36718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Delay through Control Logic</a:t>
            </a:r>
          </a:p>
        </p:txBody>
      </p:sp>
      <p:sp>
        <p:nvSpPr>
          <p:cNvPr id="28738" name="Line 63"/>
          <p:cNvSpPr>
            <a:spLocks noChangeShapeType="1"/>
          </p:cNvSpPr>
          <p:nvPr/>
        </p:nvSpPr>
        <p:spPr bwMode="auto">
          <a:xfrm>
            <a:off x="5499100" y="3810000"/>
            <a:ext cx="332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39" name="Rectangle 64"/>
          <p:cNvSpPr>
            <a:spLocks noChangeArrowheads="1"/>
          </p:cNvSpPr>
          <p:nvPr/>
        </p:nvSpPr>
        <p:spPr bwMode="auto">
          <a:xfrm>
            <a:off x="60325" y="3713163"/>
            <a:ext cx="11572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busA, B</a:t>
            </a:r>
          </a:p>
        </p:txBody>
      </p:sp>
      <p:sp>
        <p:nvSpPr>
          <p:cNvPr id="28740" name="Line 65"/>
          <p:cNvSpPr>
            <a:spLocks noChangeShapeType="1"/>
          </p:cNvSpPr>
          <p:nvPr/>
        </p:nvSpPr>
        <p:spPr bwMode="auto">
          <a:xfrm>
            <a:off x="5410200" y="35941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41" name="Line 66"/>
          <p:cNvSpPr>
            <a:spLocks noChangeShapeType="1"/>
          </p:cNvSpPr>
          <p:nvPr/>
        </p:nvSpPr>
        <p:spPr bwMode="auto">
          <a:xfrm>
            <a:off x="3213100" y="3657600"/>
            <a:ext cx="2184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42" name="Rectangle 67"/>
          <p:cNvSpPr>
            <a:spLocks noChangeArrowheads="1"/>
          </p:cNvSpPr>
          <p:nvPr/>
        </p:nvSpPr>
        <p:spPr bwMode="auto">
          <a:xfrm>
            <a:off x="5395913" y="3451225"/>
            <a:ext cx="27051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Register File Access Time</a:t>
            </a:r>
          </a:p>
        </p:txBody>
      </p:sp>
      <p:sp>
        <p:nvSpPr>
          <p:cNvPr id="28743" name="Rectangle 68"/>
          <p:cNvSpPr>
            <a:spLocks noChangeArrowheads="1"/>
          </p:cNvSpPr>
          <p:nvPr/>
        </p:nvSpPr>
        <p:spPr bwMode="auto">
          <a:xfrm>
            <a:off x="1752600" y="37131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Old Value</a:t>
            </a:r>
          </a:p>
        </p:txBody>
      </p:sp>
      <p:sp>
        <p:nvSpPr>
          <p:cNvPr id="28744" name="Rectangle 69"/>
          <p:cNvSpPr>
            <a:spLocks noChangeArrowheads="1"/>
          </p:cNvSpPr>
          <p:nvPr/>
        </p:nvSpPr>
        <p:spPr bwMode="auto">
          <a:xfrm>
            <a:off x="6005513" y="3713163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New Value</a:t>
            </a:r>
          </a:p>
        </p:txBody>
      </p:sp>
      <p:sp>
        <p:nvSpPr>
          <p:cNvPr id="28745" name="Rectangle 70"/>
          <p:cNvSpPr>
            <a:spLocks noChangeArrowheads="1"/>
          </p:cNvSpPr>
          <p:nvPr/>
        </p:nvSpPr>
        <p:spPr bwMode="auto">
          <a:xfrm>
            <a:off x="60325" y="4246563"/>
            <a:ext cx="7747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busW</a:t>
            </a:r>
          </a:p>
        </p:txBody>
      </p:sp>
      <p:sp>
        <p:nvSpPr>
          <p:cNvPr id="28746" name="Line 71"/>
          <p:cNvSpPr>
            <a:spLocks noChangeShapeType="1"/>
          </p:cNvSpPr>
          <p:nvPr/>
        </p:nvSpPr>
        <p:spPr bwMode="auto">
          <a:xfrm>
            <a:off x="6553200" y="41275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47" name="Line 72"/>
          <p:cNvSpPr>
            <a:spLocks noChangeShapeType="1"/>
          </p:cNvSpPr>
          <p:nvPr/>
        </p:nvSpPr>
        <p:spPr bwMode="auto">
          <a:xfrm>
            <a:off x="5422900" y="4191000"/>
            <a:ext cx="1117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48" name="Rectangle 73"/>
          <p:cNvSpPr>
            <a:spLocks noChangeArrowheads="1"/>
          </p:cNvSpPr>
          <p:nvPr/>
        </p:nvSpPr>
        <p:spPr bwMode="auto">
          <a:xfrm>
            <a:off x="6615113" y="4000500"/>
            <a:ext cx="113188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ALU Delay</a:t>
            </a:r>
          </a:p>
        </p:txBody>
      </p:sp>
      <p:sp>
        <p:nvSpPr>
          <p:cNvPr id="28749" name="Rectangle 74"/>
          <p:cNvSpPr>
            <a:spLocks noChangeArrowheads="1"/>
          </p:cNvSpPr>
          <p:nvPr/>
        </p:nvSpPr>
        <p:spPr bwMode="auto">
          <a:xfrm>
            <a:off x="1752600" y="42465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Old Value</a:t>
            </a:r>
          </a:p>
        </p:txBody>
      </p:sp>
      <p:sp>
        <p:nvSpPr>
          <p:cNvPr id="28750" name="Rectangle 75"/>
          <p:cNvSpPr>
            <a:spLocks noChangeArrowheads="1"/>
          </p:cNvSpPr>
          <p:nvPr/>
        </p:nvSpPr>
        <p:spPr bwMode="auto">
          <a:xfrm>
            <a:off x="6996113" y="4262438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New Value</a:t>
            </a:r>
          </a:p>
        </p:txBody>
      </p:sp>
      <p:sp>
        <p:nvSpPr>
          <p:cNvPr id="28751" name="Rectangle 76"/>
          <p:cNvSpPr>
            <a:spLocks noChangeArrowheads="1"/>
          </p:cNvSpPr>
          <p:nvPr/>
        </p:nvSpPr>
        <p:spPr bwMode="auto">
          <a:xfrm>
            <a:off x="1752600" y="21129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Old Value</a:t>
            </a:r>
          </a:p>
        </p:txBody>
      </p:sp>
      <p:sp>
        <p:nvSpPr>
          <p:cNvPr id="28752" name="Line 77"/>
          <p:cNvSpPr>
            <a:spLocks noChangeShapeType="1"/>
          </p:cNvSpPr>
          <p:nvPr/>
        </p:nvSpPr>
        <p:spPr bwMode="auto">
          <a:xfrm>
            <a:off x="8470900" y="16764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53" name="Line 78"/>
          <p:cNvSpPr>
            <a:spLocks noChangeShapeType="1"/>
          </p:cNvSpPr>
          <p:nvPr/>
        </p:nvSpPr>
        <p:spPr bwMode="auto">
          <a:xfrm>
            <a:off x="8470900" y="19050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54" name="Rectangle 79"/>
          <p:cNvSpPr>
            <a:spLocks noChangeArrowheads="1"/>
          </p:cNvSpPr>
          <p:nvPr/>
        </p:nvSpPr>
        <p:spPr bwMode="auto">
          <a:xfrm>
            <a:off x="3567113" y="2112963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New Value</a:t>
            </a:r>
          </a:p>
        </p:txBody>
      </p:sp>
      <p:sp>
        <p:nvSpPr>
          <p:cNvPr id="28755" name="Rectangle 80"/>
          <p:cNvSpPr>
            <a:spLocks noChangeArrowheads="1"/>
          </p:cNvSpPr>
          <p:nvPr/>
        </p:nvSpPr>
        <p:spPr bwMode="auto">
          <a:xfrm>
            <a:off x="2133600" y="1600200"/>
            <a:ext cx="1447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New Value</a:t>
            </a:r>
          </a:p>
        </p:txBody>
      </p:sp>
      <p:sp>
        <p:nvSpPr>
          <p:cNvPr id="28756" name="Rectangle 81"/>
          <p:cNvSpPr>
            <a:spLocks noChangeArrowheads="1"/>
          </p:cNvSpPr>
          <p:nvPr/>
        </p:nvSpPr>
        <p:spPr bwMode="auto">
          <a:xfrm>
            <a:off x="595313" y="1595438"/>
            <a:ext cx="15382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Old Value</a:t>
            </a:r>
          </a:p>
        </p:txBody>
      </p:sp>
      <p:sp>
        <p:nvSpPr>
          <p:cNvPr id="28757" name="Oval 82"/>
          <p:cNvSpPr>
            <a:spLocks noChangeArrowheads="1"/>
          </p:cNvSpPr>
          <p:nvPr/>
        </p:nvSpPr>
        <p:spPr bwMode="auto">
          <a:xfrm>
            <a:off x="8083550" y="3206750"/>
            <a:ext cx="1397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58" name="Oval 83"/>
          <p:cNvSpPr>
            <a:spLocks noChangeArrowheads="1"/>
          </p:cNvSpPr>
          <p:nvPr/>
        </p:nvSpPr>
        <p:spPr bwMode="auto">
          <a:xfrm>
            <a:off x="8083550" y="4197350"/>
            <a:ext cx="1397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59" name="Arc 84"/>
          <p:cNvSpPr>
            <a:spLocks/>
          </p:cNvSpPr>
          <p:nvPr/>
        </p:nvSpPr>
        <p:spPr bwMode="auto">
          <a:xfrm>
            <a:off x="8229600" y="3360738"/>
            <a:ext cx="222250" cy="1670050"/>
          </a:xfrm>
          <a:custGeom>
            <a:avLst/>
            <a:gdLst>
              <a:gd name="T0" fmla="*/ 0 w 21600"/>
              <a:gd name="T1" fmla="*/ 0 h 21600"/>
              <a:gd name="T2" fmla="*/ 23529772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60" name="Arc 85"/>
          <p:cNvSpPr>
            <a:spLocks/>
          </p:cNvSpPr>
          <p:nvPr/>
        </p:nvSpPr>
        <p:spPr bwMode="auto">
          <a:xfrm>
            <a:off x="8229600" y="4427538"/>
            <a:ext cx="222250" cy="69850"/>
          </a:xfrm>
          <a:custGeom>
            <a:avLst/>
            <a:gdLst>
              <a:gd name="T0" fmla="*/ 0 w 21600"/>
              <a:gd name="T1" fmla="*/ 0 h 21600"/>
              <a:gd name="T2" fmla="*/ 23529772 w 21600"/>
              <a:gd name="T3" fmla="*/ 730453 h 21600"/>
              <a:gd name="T4" fmla="*/ 0 w 21600"/>
              <a:gd name="T5" fmla="*/ 73045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61" name="Rectangle 86"/>
          <p:cNvSpPr>
            <a:spLocks noChangeArrowheads="1"/>
          </p:cNvSpPr>
          <p:nvPr/>
        </p:nvSpPr>
        <p:spPr bwMode="auto">
          <a:xfrm>
            <a:off x="7337425" y="5029200"/>
            <a:ext cx="154305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Register Write</a:t>
            </a:r>
          </a:p>
          <a:p>
            <a:pPr algn="ctr"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Occurs Here</a:t>
            </a:r>
          </a:p>
        </p:txBody>
      </p:sp>
      <p:sp>
        <p:nvSpPr>
          <p:cNvPr id="28762" name="Rectangle 87"/>
          <p:cNvSpPr>
            <a:spLocks noChangeArrowheads="1"/>
          </p:cNvSpPr>
          <p:nvPr/>
        </p:nvSpPr>
        <p:spPr bwMode="auto">
          <a:xfrm>
            <a:off x="6092825" y="5364163"/>
            <a:ext cx="390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28763" name="Rectangle 88"/>
          <p:cNvSpPr>
            <a:spLocks noChangeArrowheads="1"/>
          </p:cNvSpPr>
          <p:nvPr/>
        </p:nvSpPr>
        <p:spPr bwMode="auto">
          <a:xfrm>
            <a:off x="5281613" y="4589463"/>
            <a:ext cx="10398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000" u="sng">
                <a:latin typeface="+mn-lt"/>
                <a:ea typeface="ＭＳ Ｐゴシック" charset="-128"/>
                <a:cs typeface="ＭＳ Ｐゴシック" charset="-128"/>
              </a:rPr>
              <a:t>ALUctr</a:t>
            </a:r>
          </a:p>
        </p:txBody>
      </p:sp>
      <p:sp>
        <p:nvSpPr>
          <p:cNvPr id="28764" name="Rectangle 89"/>
          <p:cNvSpPr>
            <a:spLocks noChangeArrowheads="1"/>
          </p:cNvSpPr>
          <p:nvPr/>
        </p:nvSpPr>
        <p:spPr bwMode="auto">
          <a:xfrm>
            <a:off x="2667000" y="620236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clk</a:t>
            </a:r>
          </a:p>
        </p:txBody>
      </p:sp>
      <p:sp>
        <p:nvSpPr>
          <p:cNvPr id="28765" name="Rectangle 90"/>
          <p:cNvSpPr>
            <a:spLocks noChangeArrowheads="1"/>
          </p:cNvSpPr>
          <p:nvPr/>
        </p:nvSpPr>
        <p:spPr bwMode="auto">
          <a:xfrm>
            <a:off x="2122488" y="5297488"/>
            <a:ext cx="7207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busW</a:t>
            </a:r>
          </a:p>
        </p:txBody>
      </p:sp>
      <p:sp>
        <p:nvSpPr>
          <p:cNvPr id="28766" name="Rectangle 91"/>
          <p:cNvSpPr>
            <a:spLocks noChangeArrowheads="1"/>
          </p:cNvSpPr>
          <p:nvPr/>
        </p:nvSpPr>
        <p:spPr bwMode="auto">
          <a:xfrm>
            <a:off x="2244725" y="4602163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u="sng">
                <a:latin typeface="+mn-lt"/>
                <a:ea typeface="ＭＳ Ｐゴシック" charset="-128"/>
                <a:cs typeface="ＭＳ Ｐゴシック" charset="-128"/>
              </a:rPr>
              <a:t>RegWr</a:t>
            </a:r>
          </a:p>
        </p:txBody>
      </p:sp>
      <p:sp>
        <p:nvSpPr>
          <p:cNvPr id="28767" name="Line 92"/>
          <p:cNvSpPr>
            <a:spLocks noChangeShapeType="1"/>
          </p:cNvSpPr>
          <p:nvPr/>
        </p:nvSpPr>
        <p:spPr bwMode="auto">
          <a:xfrm flipH="1">
            <a:off x="5029200" y="5440363"/>
            <a:ext cx="88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68" name="Rectangle 93"/>
          <p:cNvSpPr>
            <a:spLocks noChangeArrowheads="1"/>
          </p:cNvSpPr>
          <p:nvPr/>
        </p:nvSpPr>
        <p:spPr bwMode="auto">
          <a:xfrm>
            <a:off x="4949825" y="5135563"/>
            <a:ext cx="390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28769" name="Rectangle 94"/>
          <p:cNvSpPr>
            <a:spLocks noChangeArrowheads="1"/>
          </p:cNvSpPr>
          <p:nvPr/>
        </p:nvSpPr>
        <p:spPr bwMode="auto">
          <a:xfrm>
            <a:off x="4311650" y="5135563"/>
            <a:ext cx="717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busA</a:t>
            </a:r>
          </a:p>
        </p:txBody>
      </p:sp>
      <p:sp>
        <p:nvSpPr>
          <p:cNvPr id="28770" name="Line 95"/>
          <p:cNvSpPr>
            <a:spLocks noChangeShapeType="1"/>
          </p:cNvSpPr>
          <p:nvPr/>
        </p:nvSpPr>
        <p:spPr bwMode="auto">
          <a:xfrm flipV="1">
            <a:off x="5029200" y="5973763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71" name="Rectangle 96"/>
          <p:cNvSpPr>
            <a:spLocks noChangeArrowheads="1"/>
          </p:cNvSpPr>
          <p:nvPr/>
        </p:nvSpPr>
        <p:spPr bwMode="auto">
          <a:xfrm>
            <a:off x="4873625" y="6097588"/>
            <a:ext cx="390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  <a:ea typeface="ＭＳ Ｐゴシック" charset="-128"/>
                <a:cs typeface="ＭＳ Ｐゴシック" charset="-128"/>
              </a:rPr>
              <a:t>32</a:t>
            </a:r>
          </a:p>
        </p:txBody>
      </p:sp>
      <p:sp>
        <p:nvSpPr>
          <p:cNvPr id="28772" name="Rectangle 97"/>
          <p:cNvSpPr>
            <a:spLocks noChangeArrowheads="1"/>
          </p:cNvSpPr>
          <p:nvPr/>
        </p:nvSpPr>
        <p:spPr bwMode="auto">
          <a:xfrm>
            <a:off x="4343400" y="5668963"/>
            <a:ext cx="703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  <a:ea typeface="ＭＳ Ｐゴシック" charset="-128"/>
                <a:cs typeface="ＭＳ Ｐゴシック" charset="-128"/>
              </a:rPr>
              <a:t>busB</a:t>
            </a:r>
          </a:p>
        </p:txBody>
      </p:sp>
      <p:sp>
        <p:nvSpPr>
          <p:cNvPr id="28773" name="Line 98"/>
          <p:cNvSpPr>
            <a:spLocks noChangeShapeType="1"/>
          </p:cNvSpPr>
          <p:nvPr/>
        </p:nvSpPr>
        <p:spPr bwMode="auto">
          <a:xfrm flipV="1">
            <a:off x="3962400" y="4979988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74" name="Line 99"/>
          <p:cNvSpPr>
            <a:spLocks noChangeShapeType="1"/>
          </p:cNvSpPr>
          <p:nvPr/>
        </p:nvSpPr>
        <p:spPr bwMode="auto">
          <a:xfrm flipV="1">
            <a:off x="3213100" y="4979988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75" name="Rectangle 100"/>
          <p:cNvSpPr>
            <a:spLocks noChangeArrowheads="1"/>
          </p:cNvSpPr>
          <p:nvPr/>
        </p:nvSpPr>
        <p:spPr bwMode="auto">
          <a:xfrm>
            <a:off x="3070225" y="4830763"/>
            <a:ext cx="287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  <a:ea typeface="ＭＳ Ｐゴシック" charset="-128"/>
                <a:cs typeface="ＭＳ Ｐゴシック" charset="-128"/>
              </a:rPr>
              <a:t>5</a:t>
            </a:r>
          </a:p>
        </p:txBody>
      </p:sp>
      <p:sp>
        <p:nvSpPr>
          <p:cNvPr id="28776" name="Line 101"/>
          <p:cNvSpPr>
            <a:spLocks noChangeShapeType="1"/>
          </p:cNvSpPr>
          <p:nvPr/>
        </p:nvSpPr>
        <p:spPr bwMode="auto">
          <a:xfrm flipV="1">
            <a:off x="3594100" y="4979988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77" name="Rectangle 102"/>
          <p:cNvSpPr>
            <a:spLocks noChangeArrowheads="1"/>
          </p:cNvSpPr>
          <p:nvPr/>
        </p:nvSpPr>
        <p:spPr bwMode="auto">
          <a:xfrm>
            <a:off x="3429000" y="4830763"/>
            <a:ext cx="287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  <a:ea typeface="ＭＳ Ｐゴシック" charset="-128"/>
                <a:cs typeface="ＭＳ Ｐゴシック" charset="-128"/>
              </a:rPr>
              <a:t>5</a:t>
            </a:r>
          </a:p>
        </p:txBody>
      </p:sp>
      <p:sp>
        <p:nvSpPr>
          <p:cNvPr id="28778" name="Rectangle 103"/>
          <p:cNvSpPr>
            <a:spLocks noChangeArrowheads="1"/>
          </p:cNvSpPr>
          <p:nvPr/>
        </p:nvSpPr>
        <p:spPr bwMode="auto">
          <a:xfrm>
            <a:off x="3008313" y="5207000"/>
            <a:ext cx="4397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  <a:ea typeface="ＭＳ Ｐゴシック" charset="-128"/>
                <a:cs typeface="ＭＳ Ｐゴシック" charset="-128"/>
              </a:rPr>
              <a:t>Rw</a:t>
            </a:r>
          </a:p>
        </p:txBody>
      </p:sp>
      <p:sp>
        <p:nvSpPr>
          <p:cNvPr id="28779" name="Rectangle 104"/>
          <p:cNvSpPr>
            <a:spLocks noChangeArrowheads="1"/>
          </p:cNvSpPr>
          <p:nvPr/>
        </p:nvSpPr>
        <p:spPr bwMode="auto">
          <a:xfrm>
            <a:off x="3465513" y="5207000"/>
            <a:ext cx="4064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  <a:ea typeface="ＭＳ Ｐゴシック" charset="-128"/>
                <a:cs typeface="ＭＳ Ｐゴシック" charset="-128"/>
              </a:rPr>
              <a:t>Ra</a:t>
            </a:r>
          </a:p>
        </p:txBody>
      </p:sp>
      <p:sp>
        <p:nvSpPr>
          <p:cNvPr id="28780" name="Rectangle 105"/>
          <p:cNvSpPr>
            <a:spLocks noChangeArrowheads="1"/>
          </p:cNvSpPr>
          <p:nvPr/>
        </p:nvSpPr>
        <p:spPr bwMode="auto">
          <a:xfrm>
            <a:off x="3846513" y="5207000"/>
            <a:ext cx="4175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  <a:ea typeface="ＭＳ Ｐゴシック" charset="-128"/>
                <a:cs typeface="ＭＳ Ｐゴシック" charset="-128"/>
              </a:rPr>
              <a:t>Rb</a:t>
            </a:r>
          </a:p>
        </p:txBody>
      </p:sp>
      <p:sp>
        <p:nvSpPr>
          <p:cNvPr id="28781" name="Rectangle 106"/>
          <p:cNvSpPr>
            <a:spLocks noChangeArrowheads="1"/>
          </p:cNvSpPr>
          <p:nvPr/>
        </p:nvSpPr>
        <p:spPr bwMode="auto">
          <a:xfrm>
            <a:off x="3008313" y="5592763"/>
            <a:ext cx="9525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latin typeface="+mn-lt"/>
                <a:ea typeface="ＭＳ Ｐゴシック" charset="-128"/>
                <a:cs typeface="ＭＳ Ｐゴシック" charset="-128"/>
              </a:rPr>
              <a:t>RegFile</a:t>
            </a:r>
          </a:p>
        </p:txBody>
      </p:sp>
      <p:sp>
        <p:nvSpPr>
          <p:cNvPr id="28782" name="Rectangle 107"/>
          <p:cNvSpPr>
            <a:spLocks noChangeArrowheads="1"/>
          </p:cNvSpPr>
          <p:nvPr/>
        </p:nvSpPr>
        <p:spPr bwMode="auto">
          <a:xfrm>
            <a:off x="3429000" y="4602163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Rs</a:t>
            </a:r>
          </a:p>
        </p:txBody>
      </p:sp>
      <p:sp>
        <p:nvSpPr>
          <p:cNvPr id="28783" name="Rectangle 108"/>
          <p:cNvSpPr>
            <a:spLocks noChangeArrowheads="1"/>
          </p:cNvSpPr>
          <p:nvPr/>
        </p:nvSpPr>
        <p:spPr bwMode="auto">
          <a:xfrm>
            <a:off x="3810000" y="4602163"/>
            <a:ext cx="3968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Rt</a:t>
            </a:r>
          </a:p>
        </p:txBody>
      </p:sp>
      <p:sp>
        <p:nvSpPr>
          <p:cNvPr id="28784" name="Rectangle 109"/>
          <p:cNvSpPr>
            <a:spLocks noChangeArrowheads="1"/>
          </p:cNvSpPr>
          <p:nvPr/>
        </p:nvSpPr>
        <p:spPr bwMode="auto">
          <a:xfrm>
            <a:off x="2819400" y="5211763"/>
            <a:ext cx="14478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53361" name="Group 110"/>
          <p:cNvGrpSpPr>
            <a:grpSpLocks/>
          </p:cNvGrpSpPr>
          <p:nvPr/>
        </p:nvGrpSpPr>
        <p:grpSpPr bwMode="auto">
          <a:xfrm>
            <a:off x="5454650" y="5211763"/>
            <a:ext cx="485775" cy="1143000"/>
            <a:chOff x="4009" y="2304"/>
            <a:chExt cx="306" cy="720"/>
          </a:xfrm>
        </p:grpSpPr>
        <p:sp>
          <p:nvSpPr>
            <p:cNvPr id="28800" name="Rectangle 111"/>
            <p:cNvSpPr>
              <a:spLocks noChangeArrowheads="1"/>
            </p:cNvSpPr>
            <p:nvPr/>
          </p:nvSpPr>
          <p:spPr bwMode="auto">
            <a:xfrm>
              <a:off x="4009" y="2322"/>
              <a:ext cx="11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endParaRPr lang="en-US" sz="1600" b="1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801" name="Rectangle 112"/>
            <p:cNvSpPr>
              <a:spLocks noChangeArrowheads="1"/>
            </p:cNvSpPr>
            <p:nvPr/>
          </p:nvSpPr>
          <p:spPr bwMode="auto">
            <a:xfrm rot="5400000">
              <a:off x="4016" y="2581"/>
              <a:ext cx="33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  <a:ea typeface="ＭＳ Ｐゴシック" charset="-128"/>
                  <a:cs typeface="ＭＳ Ｐゴシック" charset="-128"/>
                </a:rPr>
                <a:t>ALU</a:t>
              </a:r>
            </a:p>
          </p:txBody>
        </p:sp>
        <p:sp>
          <p:nvSpPr>
            <p:cNvPr id="28802" name="Freeform 113"/>
            <p:cNvSpPr>
              <a:spLocks/>
            </p:cNvSpPr>
            <p:nvPr/>
          </p:nvSpPr>
          <p:spPr bwMode="auto">
            <a:xfrm>
              <a:off x="4032" y="2304"/>
              <a:ext cx="283" cy="720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331 h 672"/>
                <a:gd name="T4" fmla="*/ 67 w 240"/>
                <a:gd name="T5" fmla="*/ 386 h 672"/>
                <a:gd name="T6" fmla="*/ 0 w 240"/>
                <a:gd name="T7" fmla="*/ 440 h 672"/>
                <a:gd name="T8" fmla="*/ 0 w 240"/>
                <a:gd name="T9" fmla="*/ 771 h 672"/>
                <a:gd name="T10" fmla="*/ 334 w 240"/>
                <a:gd name="T11" fmla="*/ 551 h 672"/>
                <a:gd name="T12" fmla="*/ 334 w 240"/>
                <a:gd name="T13" fmla="*/ 221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8786" name="Line 114"/>
          <p:cNvSpPr>
            <a:spLocks noChangeShapeType="1"/>
          </p:cNvSpPr>
          <p:nvPr/>
        </p:nvSpPr>
        <p:spPr bwMode="auto">
          <a:xfrm>
            <a:off x="2971800" y="49831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87" name="Line 115"/>
          <p:cNvSpPr>
            <a:spLocks noChangeShapeType="1"/>
          </p:cNvSpPr>
          <p:nvPr/>
        </p:nvSpPr>
        <p:spPr bwMode="auto">
          <a:xfrm>
            <a:off x="3276600" y="4906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88" name="Line 116"/>
          <p:cNvSpPr>
            <a:spLocks noChangeShapeType="1"/>
          </p:cNvSpPr>
          <p:nvPr/>
        </p:nvSpPr>
        <p:spPr bwMode="auto">
          <a:xfrm>
            <a:off x="3657600" y="4906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89" name="Line 117"/>
          <p:cNvSpPr>
            <a:spLocks noChangeShapeType="1"/>
          </p:cNvSpPr>
          <p:nvPr/>
        </p:nvSpPr>
        <p:spPr bwMode="auto">
          <a:xfrm>
            <a:off x="4038600" y="4906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90" name="Rectangle 118"/>
          <p:cNvSpPr>
            <a:spLocks noChangeArrowheads="1"/>
          </p:cNvSpPr>
          <p:nvPr/>
        </p:nvSpPr>
        <p:spPr bwMode="auto">
          <a:xfrm>
            <a:off x="3832225" y="4830763"/>
            <a:ext cx="287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  <a:ea typeface="ＭＳ Ｐゴシック" charset="-128"/>
                <a:cs typeface="ＭＳ Ｐゴシック" charset="-128"/>
              </a:rPr>
              <a:t>5</a:t>
            </a:r>
          </a:p>
        </p:txBody>
      </p:sp>
      <p:sp>
        <p:nvSpPr>
          <p:cNvPr id="28791" name="Line 119"/>
          <p:cNvSpPr>
            <a:spLocks noChangeShapeType="1"/>
          </p:cNvSpPr>
          <p:nvPr/>
        </p:nvSpPr>
        <p:spPr bwMode="auto">
          <a:xfrm>
            <a:off x="4267200" y="5516563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92" name="Line 120"/>
          <p:cNvSpPr>
            <a:spLocks noChangeShapeType="1"/>
          </p:cNvSpPr>
          <p:nvPr/>
        </p:nvSpPr>
        <p:spPr bwMode="auto">
          <a:xfrm>
            <a:off x="5788025" y="4983163"/>
            <a:ext cx="0" cy="419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93" name="Line 121"/>
          <p:cNvSpPr>
            <a:spLocks noChangeShapeType="1"/>
          </p:cNvSpPr>
          <p:nvPr/>
        </p:nvSpPr>
        <p:spPr bwMode="auto">
          <a:xfrm>
            <a:off x="4267200" y="6049963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94" name="Line 122"/>
          <p:cNvSpPr>
            <a:spLocks noChangeShapeType="1"/>
          </p:cNvSpPr>
          <p:nvPr/>
        </p:nvSpPr>
        <p:spPr bwMode="auto">
          <a:xfrm flipH="1">
            <a:off x="3048000" y="6049963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95" name="Line 123"/>
          <p:cNvSpPr>
            <a:spLocks noChangeShapeType="1"/>
          </p:cNvSpPr>
          <p:nvPr/>
        </p:nvSpPr>
        <p:spPr bwMode="auto">
          <a:xfrm>
            <a:off x="3124200" y="6049963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96" name="Line 124"/>
          <p:cNvSpPr>
            <a:spLocks noChangeShapeType="1"/>
          </p:cNvSpPr>
          <p:nvPr/>
        </p:nvSpPr>
        <p:spPr bwMode="auto">
          <a:xfrm>
            <a:off x="3124200" y="62023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97" name="Line 125"/>
          <p:cNvSpPr>
            <a:spLocks noChangeShapeType="1"/>
          </p:cNvSpPr>
          <p:nvPr/>
        </p:nvSpPr>
        <p:spPr bwMode="auto">
          <a:xfrm flipH="1">
            <a:off x="6169025" y="5668963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98" name="Rectangle 126"/>
          <p:cNvSpPr>
            <a:spLocks noChangeArrowheads="1"/>
          </p:cNvSpPr>
          <p:nvPr/>
        </p:nvSpPr>
        <p:spPr bwMode="auto">
          <a:xfrm>
            <a:off x="3082925" y="4602163"/>
            <a:ext cx="4286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ＭＳ Ｐゴシック" charset="-128"/>
                <a:cs typeface="ＭＳ Ｐゴシック" charset="-128"/>
              </a:rPr>
              <a:t>Rd</a:t>
            </a:r>
          </a:p>
        </p:txBody>
      </p:sp>
      <p:sp>
        <p:nvSpPr>
          <p:cNvPr id="28799" name="Freeform 127"/>
          <p:cNvSpPr>
            <a:spLocks/>
          </p:cNvSpPr>
          <p:nvPr/>
        </p:nvSpPr>
        <p:spPr bwMode="auto">
          <a:xfrm>
            <a:off x="2286000" y="5668963"/>
            <a:ext cx="4114800" cy="990600"/>
          </a:xfrm>
          <a:custGeom>
            <a:avLst/>
            <a:gdLst>
              <a:gd name="T0" fmla="*/ 2147483647 w 2592"/>
              <a:gd name="T1" fmla="*/ 120967500 h 624"/>
              <a:gd name="T2" fmla="*/ 2147483647 w 2592"/>
              <a:gd name="T3" fmla="*/ 120967500 h 624"/>
              <a:gd name="T4" fmla="*/ 2147483647 w 2592"/>
              <a:gd name="T5" fmla="*/ 1572577500 h 624"/>
              <a:gd name="T6" fmla="*/ 0 w 2592"/>
              <a:gd name="T7" fmla="*/ 1572577500 h 624"/>
              <a:gd name="T8" fmla="*/ 0 w 2592"/>
              <a:gd name="T9" fmla="*/ 0 h 624"/>
              <a:gd name="T10" fmla="*/ 846772500 w 2592"/>
              <a:gd name="T11" fmla="*/ 0 h 6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92"/>
              <a:gd name="T19" fmla="*/ 0 h 624"/>
              <a:gd name="T20" fmla="*/ 2592 w 2592"/>
              <a:gd name="T21" fmla="*/ 624 h 6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92" h="624">
                <a:moveTo>
                  <a:pt x="2304" y="48"/>
                </a:moveTo>
                <a:lnTo>
                  <a:pt x="2592" y="48"/>
                </a:lnTo>
                <a:lnTo>
                  <a:pt x="2592" y="624"/>
                </a:lnTo>
                <a:lnTo>
                  <a:pt x="0" y="624"/>
                </a:lnTo>
                <a:lnTo>
                  <a:pt x="0" y="0"/>
                </a:lnTo>
                <a:lnTo>
                  <a:pt x="336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06543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866"/>
            <a:ext cx="9166225" cy="474663"/>
          </a:xfrm>
          <a:noFill/>
        </p:spPr>
        <p:txBody>
          <a:bodyPr/>
          <a:lstStyle/>
          <a:p>
            <a:r>
              <a:rPr lang="en-US" sz="3600" dirty="0"/>
              <a:t>Putting it All </a:t>
            </a:r>
            <a:r>
              <a:rPr lang="en-US" sz="3600" dirty="0" err="1"/>
              <a:t>Together:A</a:t>
            </a:r>
            <a:r>
              <a:rPr lang="en-US" sz="3600" dirty="0"/>
              <a:t> Single Cycle </a:t>
            </a:r>
            <a:r>
              <a:rPr lang="en-US" sz="3600" dirty="0" err="1"/>
              <a:t>Datapath</a:t>
            </a:r>
            <a:endParaRPr lang="en-US" sz="36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 rot="10800000" flipV="1">
            <a:off x="76200" y="6155264"/>
            <a:ext cx="9001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imm16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934200" y="4021664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32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46788" y="2408764"/>
            <a:ext cx="10398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u="sng">
                <a:latin typeface="Times" charset="0"/>
              </a:rPr>
              <a:t>ALUctr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048000" y="4783664"/>
            <a:ext cx="4905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clk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503488" y="3878789"/>
            <a:ext cx="714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Times" charset="0"/>
              </a:rPr>
              <a:t>busW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625725" y="3183464"/>
            <a:ext cx="914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u="sng">
                <a:latin typeface="Times" charset="0"/>
              </a:rPr>
              <a:t>RegWr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2813050" y="4197877"/>
            <a:ext cx="88900" cy="128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665413" y="4297889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32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5638800" y="4021664"/>
            <a:ext cx="88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486400" y="3716864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32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4692650" y="3716864"/>
            <a:ext cx="717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busA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4953000" y="4555064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4797425" y="4678889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32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724400" y="4250264"/>
            <a:ext cx="703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busB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343400" y="3561289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594100" y="3561289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3451225" y="341206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5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3975100" y="3561289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810000" y="341206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5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389313" y="3788302"/>
            <a:ext cx="4635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Rw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846513" y="3788302"/>
            <a:ext cx="4064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Ra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227513" y="3788302"/>
            <a:ext cx="4175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Rb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389313" y="4174064"/>
            <a:ext cx="1012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Times" charset="0"/>
              </a:rPr>
              <a:t>RegFile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810000" y="3183464"/>
            <a:ext cx="422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Times" charset="0"/>
              </a:rPr>
              <a:t>Rs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641725" y="2421464"/>
            <a:ext cx="39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Times" charset="0"/>
              </a:rPr>
              <a:t>Rt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4191000" y="3183464"/>
            <a:ext cx="39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Times" charset="0"/>
              </a:rPr>
              <a:t>Rt</a:t>
            </a: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3209925" y="2421464"/>
            <a:ext cx="447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Times" charset="0"/>
              </a:rPr>
              <a:t>Rd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2486025" y="2116664"/>
            <a:ext cx="942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u="sng">
                <a:latin typeface="Times" charset="0"/>
              </a:rPr>
              <a:t>RegDst</a:t>
            </a:r>
          </a:p>
        </p:txBody>
      </p:sp>
      <p:grpSp>
        <p:nvGrpSpPr>
          <p:cNvPr id="14367" name="Group 31"/>
          <p:cNvGrpSpPr>
            <a:grpSpLocks/>
          </p:cNvGrpSpPr>
          <p:nvPr/>
        </p:nvGrpSpPr>
        <p:grpSpPr bwMode="auto">
          <a:xfrm>
            <a:off x="4521200" y="5029727"/>
            <a:ext cx="376238" cy="1082675"/>
            <a:chOff x="2848" y="3083"/>
            <a:chExt cx="237" cy="682"/>
          </a:xfrm>
        </p:grpSpPr>
        <p:sp>
          <p:nvSpPr>
            <p:cNvPr id="14488" name="Rectangle 32"/>
            <p:cNvSpPr>
              <a:spLocks noChangeArrowheads="1"/>
            </p:cNvSpPr>
            <p:nvPr/>
          </p:nvSpPr>
          <p:spPr bwMode="auto">
            <a:xfrm>
              <a:off x="2848" y="3088"/>
              <a:ext cx="2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9" name="Rectangle 33"/>
            <p:cNvSpPr>
              <a:spLocks noChangeArrowheads="1"/>
            </p:cNvSpPr>
            <p:nvPr/>
          </p:nvSpPr>
          <p:spPr bwMode="auto">
            <a:xfrm rot="5400000">
              <a:off x="2630" y="3309"/>
              <a:ext cx="68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Times" charset="0"/>
                </a:rPr>
                <a:t>Extender</a:t>
              </a:r>
              <a:endParaRPr lang="en-US" sz="2000" b="1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14368" name="Rectangle 34"/>
          <p:cNvSpPr>
            <a:spLocks noChangeArrowheads="1"/>
          </p:cNvSpPr>
          <p:nvPr/>
        </p:nvSpPr>
        <p:spPr bwMode="auto">
          <a:xfrm>
            <a:off x="5029200" y="5517089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32</a:t>
            </a:r>
          </a:p>
        </p:txBody>
      </p:sp>
      <p:sp>
        <p:nvSpPr>
          <p:cNvPr id="14369" name="Line 35"/>
          <p:cNvSpPr>
            <a:spLocks noChangeShapeType="1"/>
          </p:cNvSpPr>
          <p:nvPr/>
        </p:nvSpPr>
        <p:spPr bwMode="auto">
          <a:xfrm flipH="1">
            <a:off x="5181600" y="5415489"/>
            <a:ext cx="88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/>
        </p:nvSpPr>
        <p:spPr bwMode="auto">
          <a:xfrm flipH="1">
            <a:off x="4102100" y="5417077"/>
            <a:ext cx="88900" cy="128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71" name="Rectangle 37"/>
          <p:cNvSpPr>
            <a:spLocks noChangeArrowheads="1"/>
          </p:cNvSpPr>
          <p:nvPr/>
        </p:nvSpPr>
        <p:spPr bwMode="auto">
          <a:xfrm>
            <a:off x="3886200" y="5517089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16</a:t>
            </a:r>
          </a:p>
        </p:txBody>
      </p:sp>
      <p:sp>
        <p:nvSpPr>
          <p:cNvPr id="14372" name="Rectangle 38"/>
          <p:cNvSpPr>
            <a:spLocks noChangeArrowheads="1"/>
          </p:cNvSpPr>
          <p:nvPr/>
        </p:nvSpPr>
        <p:spPr bwMode="auto">
          <a:xfrm>
            <a:off x="2971800" y="5240864"/>
            <a:ext cx="9001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imm16</a:t>
            </a:r>
          </a:p>
        </p:txBody>
      </p:sp>
      <p:sp>
        <p:nvSpPr>
          <p:cNvPr id="14373" name="Rectangle 39"/>
          <p:cNvSpPr>
            <a:spLocks noChangeArrowheads="1"/>
          </p:cNvSpPr>
          <p:nvPr/>
        </p:nvSpPr>
        <p:spPr bwMode="auto">
          <a:xfrm>
            <a:off x="5294313" y="6447364"/>
            <a:ext cx="1041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u="sng">
                <a:latin typeface="Times" charset="0"/>
              </a:rPr>
              <a:t>ALUSrc</a:t>
            </a:r>
          </a:p>
        </p:txBody>
      </p:sp>
      <p:sp>
        <p:nvSpPr>
          <p:cNvPr id="14374" name="Rectangle 40"/>
          <p:cNvSpPr>
            <a:spLocks noChangeArrowheads="1"/>
          </p:cNvSpPr>
          <p:nvPr/>
        </p:nvSpPr>
        <p:spPr bwMode="auto">
          <a:xfrm>
            <a:off x="4343400" y="6447364"/>
            <a:ext cx="844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u="sng">
                <a:latin typeface="Times" charset="0"/>
              </a:rPr>
              <a:t>ExtOp</a:t>
            </a:r>
          </a:p>
        </p:txBody>
      </p:sp>
      <p:sp>
        <p:nvSpPr>
          <p:cNvPr id="14375" name="Line 41"/>
          <p:cNvSpPr>
            <a:spLocks noChangeShapeType="1"/>
          </p:cNvSpPr>
          <p:nvPr/>
        </p:nvSpPr>
        <p:spPr bwMode="auto">
          <a:xfrm flipV="1">
            <a:off x="8610600" y="2802464"/>
            <a:ext cx="0" cy="148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76" name="Rectangle 42"/>
          <p:cNvSpPr>
            <a:spLocks noChangeArrowheads="1"/>
          </p:cNvSpPr>
          <p:nvPr/>
        </p:nvSpPr>
        <p:spPr bwMode="auto">
          <a:xfrm>
            <a:off x="7696200" y="2345264"/>
            <a:ext cx="1323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u="sng">
                <a:latin typeface="Times" charset="0"/>
              </a:rPr>
              <a:t>MemtoReg</a:t>
            </a:r>
          </a:p>
        </p:txBody>
      </p:sp>
      <p:sp>
        <p:nvSpPr>
          <p:cNvPr id="14377" name="Rectangle 43"/>
          <p:cNvSpPr>
            <a:spLocks noChangeArrowheads="1"/>
          </p:cNvSpPr>
          <p:nvPr/>
        </p:nvSpPr>
        <p:spPr bwMode="auto">
          <a:xfrm>
            <a:off x="6291263" y="5774264"/>
            <a:ext cx="4905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clk</a:t>
            </a:r>
          </a:p>
        </p:txBody>
      </p:sp>
      <p:sp>
        <p:nvSpPr>
          <p:cNvPr id="14378" name="Rectangle 44"/>
          <p:cNvSpPr>
            <a:spLocks noChangeArrowheads="1"/>
          </p:cNvSpPr>
          <p:nvPr/>
        </p:nvSpPr>
        <p:spPr bwMode="auto">
          <a:xfrm>
            <a:off x="6019800" y="5240864"/>
            <a:ext cx="9350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Data In</a:t>
            </a:r>
          </a:p>
        </p:txBody>
      </p:sp>
      <p:sp>
        <p:nvSpPr>
          <p:cNvPr id="14379" name="Line 45"/>
          <p:cNvSpPr>
            <a:spLocks noChangeShapeType="1"/>
          </p:cNvSpPr>
          <p:nvPr/>
        </p:nvSpPr>
        <p:spPr bwMode="auto">
          <a:xfrm flipH="1">
            <a:off x="6153150" y="5172602"/>
            <a:ext cx="88900" cy="128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80" name="Rectangle 46"/>
          <p:cNvSpPr>
            <a:spLocks noChangeArrowheads="1"/>
          </p:cNvSpPr>
          <p:nvPr/>
        </p:nvSpPr>
        <p:spPr bwMode="auto">
          <a:xfrm>
            <a:off x="6183313" y="4948764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32</a:t>
            </a:r>
          </a:p>
        </p:txBody>
      </p:sp>
      <p:sp>
        <p:nvSpPr>
          <p:cNvPr id="14381" name="Line 47"/>
          <p:cNvSpPr>
            <a:spLocks noChangeShapeType="1"/>
          </p:cNvSpPr>
          <p:nvPr/>
        </p:nvSpPr>
        <p:spPr bwMode="auto">
          <a:xfrm flipV="1">
            <a:off x="7302500" y="3183464"/>
            <a:ext cx="12700" cy="184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82" name="Rectangle 48"/>
          <p:cNvSpPr>
            <a:spLocks noChangeArrowheads="1"/>
          </p:cNvSpPr>
          <p:nvPr/>
        </p:nvSpPr>
        <p:spPr bwMode="auto">
          <a:xfrm>
            <a:off x="6858000" y="2726264"/>
            <a:ext cx="1041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u="sng">
                <a:latin typeface="Times" charset="0"/>
              </a:rPr>
              <a:t>MemWr</a:t>
            </a:r>
          </a:p>
        </p:txBody>
      </p:sp>
      <p:sp>
        <p:nvSpPr>
          <p:cNvPr id="14383" name="Rectangle 49"/>
          <p:cNvSpPr>
            <a:spLocks noChangeArrowheads="1"/>
          </p:cNvSpPr>
          <p:nvPr/>
        </p:nvSpPr>
        <p:spPr bwMode="auto">
          <a:xfrm>
            <a:off x="4976813" y="2442102"/>
            <a:ext cx="7731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" charset="0"/>
              </a:rPr>
              <a:t>Equal</a:t>
            </a:r>
          </a:p>
        </p:txBody>
      </p:sp>
      <p:sp>
        <p:nvSpPr>
          <p:cNvPr id="14384" name="Line 50"/>
          <p:cNvSpPr>
            <a:spLocks noChangeShapeType="1"/>
          </p:cNvSpPr>
          <p:nvPr/>
        </p:nvSpPr>
        <p:spPr bwMode="auto">
          <a:xfrm>
            <a:off x="3092450" y="1037164"/>
            <a:ext cx="248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85" name="Rectangle 51"/>
          <p:cNvSpPr>
            <a:spLocks noChangeArrowheads="1"/>
          </p:cNvSpPr>
          <p:nvPr/>
        </p:nvSpPr>
        <p:spPr bwMode="auto">
          <a:xfrm>
            <a:off x="5562600" y="821264"/>
            <a:ext cx="2019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Instruction&lt;31:0&gt;</a:t>
            </a:r>
          </a:p>
        </p:txBody>
      </p:sp>
      <p:sp>
        <p:nvSpPr>
          <p:cNvPr id="14386" name="Line 52"/>
          <p:cNvSpPr>
            <a:spLocks noChangeShapeType="1"/>
          </p:cNvSpPr>
          <p:nvPr/>
        </p:nvSpPr>
        <p:spPr bwMode="auto">
          <a:xfrm>
            <a:off x="3429000" y="1049864"/>
            <a:ext cx="0" cy="88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87" name="Rectangle 53"/>
          <p:cNvSpPr>
            <a:spLocks noChangeArrowheads="1"/>
          </p:cNvSpPr>
          <p:nvPr/>
        </p:nvSpPr>
        <p:spPr bwMode="auto">
          <a:xfrm rot="5400000">
            <a:off x="3064669" y="1317358"/>
            <a:ext cx="10461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&lt;21:25&gt;</a:t>
            </a:r>
          </a:p>
        </p:txBody>
      </p:sp>
      <p:sp>
        <p:nvSpPr>
          <p:cNvPr id="14388" name="Rectangle 54"/>
          <p:cNvSpPr>
            <a:spLocks noChangeArrowheads="1"/>
          </p:cNvSpPr>
          <p:nvPr/>
        </p:nvSpPr>
        <p:spPr bwMode="auto">
          <a:xfrm rot="5400000">
            <a:off x="3598069" y="1317358"/>
            <a:ext cx="10461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&lt;16:20&gt;</a:t>
            </a:r>
          </a:p>
        </p:txBody>
      </p:sp>
      <p:sp>
        <p:nvSpPr>
          <p:cNvPr id="14389" name="Rectangle 55"/>
          <p:cNvSpPr>
            <a:spLocks noChangeArrowheads="1"/>
          </p:cNvSpPr>
          <p:nvPr/>
        </p:nvSpPr>
        <p:spPr bwMode="auto">
          <a:xfrm rot="5400000">
            <a:off x="4131469" y="1317358"/>
            <a:ext cx="10461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&lt;11:15&gt;</a:t>
            </a:r>
          </a:p>
        </p:txBody>
      </p:sp>
      <p:sp>
        <p:nvSpPr>
          <p:cNvPr id="14390" name="Rectangle 56"/>
          <p:cNvSpPr>
            <a:spLocks noChangeArrowheads="1"/>
          </p:cNvSpPr>
          <p:nvPr/>
        </p:nvSpPr>
        <p:spPr bwMode="auto">
          <a:xfrm rot="5400000">
            <a:off x="4677569" y="1304658"/>
            <a:ext cx="9191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&lt;0:15&gt;</a:t>
            </a:r>
          </a:p>
        </p:txBody>
      </p:sp>
      <p:sp>
        <p:nvSpPr>
          <p:cNvPr id="14391" name="Line 57"/>
          <p:cNvSpPr>
            <a:spLocks noChangeShapeType="1"/>
          </p:cNvSpPr>
          <p:nvPr/>
        </p:nvSpPr>
        <p:spPr bwMode="auto">
          <a:xfrm>
            <a:off x="3962400" y="1049864"/>
            <a:ext cx="0" cy="88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92" name="Line 58"/>
          <p:cNvSpPr>
            <a:spLocks noChangeShapeType="1"/>
          </p:cNvSpPr>
          <p:nvPr/>
        </p:nvSpPr>
        <p:spPr bwMode="auto">
          <a:xfrm>
            <a:off x="4495800" y="1049864"/>
            <a:ext cx="0" cy="88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93" name="Line 59"/>
          <p:cNvSpPr>
            <a:spLocks noChangeShapeType="1"/>
          </p:cNvSpPr>
          <p:nvPr/>
        </p:nvSpPr>
        <p:spPr bwMode="auto">
          <a:xfrm>
            <a:off x="5029200" y="1049864"/>
            <a:ext cx="0" cy="88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94" name="Rectangle 60"/>
          <p:cNvSpPr>
            <a:spLocks noChangeArrowheads="1"/>
          </p:cNvSpPr>
          <p:nvPr/>
        </p:nvSpPr>
        <p:spPr bwMode="auto">
          <a:xfrm>
            <a:off x="4786313" y="1875364"/>
            <a:ext cx="914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Imm16</a:t>
            </a:r>
          </a:p>
        </p:txBody>
      </p:sp>
      <p:sp>
        <p:nvSpPr>
          <p:cNvPr id="14395" name="Rectangle 61"/>
          <p:cNvSpPr>
            <a:spLocks noChangeArrowheads="1"/>
          </p:cNvSpPr>
          <p:nvPr/>
        </p:nvSpPr>
        <p:spPr bwMode="auto">
          <a:xfrm>
            <a:off x="4252913" y="1875364"/>
            <a:ext cx="477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Rd</a:t>
            </a:r>
          </a:p>
        </p:txBody>
      </p:sp>
      <p:sp>
        <p:nvSpPr>
          <p:cNvPr id="14396" name="Rectangle 62"/>
          <p:cNvSpPr>
            <a:spLocks noChangeArrowheads="1"/>
          </p:cNvSpPr>
          <p:nvPr/>
        </p:nvSpPr>
        <p:spPr bwMode="auto">
          <a:xfrm>
            <a:off x="3795713" y="1875364"/>
            <a:ext cx="4206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Rt</a:t>
            </a:r>
          </a:p>
        </p:txBody>
      </p:sp>
      <p:sp>
        <p:nvSpPr>
          <p:cNvPr id="14397" name="Rectangle 63"/>
          <p:cNvSpPr>
            <a:spLocks noChangeArrowheads="1"/>
          </p:cNvSpPr>
          <p:nvPr/>
        </p:nvSpPr>
        <p:spPr bwMode="auto">
          <a:xfrm>
            <a:off x="3262313" y="1875364"/>
            <a:ext cx="449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Rs</a:t>
            </a:r>
          </a:p>
        </p:txBody>
      </p:sp>
      <p:sp>
        <p:nvSpPr>
          <p:cNvPr id="14398" name="Rectangle 64"/>
          <p:cNvSpPr>
            <a:spLocks noChangeArrowheads="1"/>
          </p:cNvSpPr>
          <p:nvPr/>
        </p:nvSpPr>
        <p:spPr bwMode="auto">
          <a:xfrm>
            <a:off x="1981200" y="5240864"/>
            <a:ext cx="4905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" charset="0"/>
              </a:rPr>
              <a:t>clk</a:t>
            </a:r>
          </a:p>
        </p:txBody>
      </p:sp>
      <p:grpSp>
        <p:nvGrpSpPr>
          <p:cNvPr id="14399" name="Group 65"/>
          <p:cNvGrpSpPr>
            <a:grpSpLocks/>
          </p:cNvGrpSpPr>
          <p:nvPr/>
        </p:nvGrpSpPr>
        <p:grpSpPr bwMode="auto">
          <a:xfrm>
            <a:off x="2057400" y="3847039"/>
            <a:ext cx="354013" cy="1266825"/>
            <a:chOff x="1326" y="2338"/>
            <a:chExt cx="223" cy="798"/>
          </a:xfrm>
        </p:grpSpPr>
        <p:sp>
          <p:nvSpPr>
            <p:cNvPr id="14484" name="Rectangle 66"/>
            <p:cNvSpPr>
              <a:spLocks noChangeArrowheads="1"/>
            </p:cNvSpPr>
            <p:nvPr/>
          </p:nvSpPr>
          <p:spPr bwMode="auto">
            <a:xfrm>
              <a:off x="1364" y="2384"/>
              <a:ext cx="145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5" name="Rectangle 67"/>
            <p:cNvSpPr>
              <a:spLocks noChangeArrowheads="1"/>
            </p:cNvSpPr>
            <p:nvPr/>
          </p:nvSpPr>
          <p:spPr bwMode="auto">
            <a:xfrm rot="5400000">
              <a:off x="1288" y="2681"/>
              <a:ext cx="2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PC</a:t>
              </a:r>
            </a:p>
          </p:txBody>
        </p:sp>
        <p:sp>
          <p:nvSpPr>
            <p:cNvPr id="14486" name="Rectangle 68"/>
            <p:cNvSpPr>
              <a:spLocks noChangeArrowheads="1"/>
            </p:cNvSpPr>
            <p:nvPr/>
          </p:nvSpPr>
          <p:spPr bwMode="auto">
            <a:xfrm rot="-5400000">
              <a:off x="1323" y="2354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00</a:t>
              </a:r>
            </a:p>
          </p:txBody>
        </p:sp>
        <p:sp>
          <p:nvSpPr>
            <p:cNvPr id="14487" name="Rectangle 69"/>
            <p:cNvSpPr>
              <a:spLocks noChangeArrowheads="1"/>
            </p:cNvSpPr>
            <p:nvPr/>
          </p:nvSpPr>
          <p:spPr bwMode="auto">
            <a:xfrm>
              <a:off x="1367" y="2388"/>
              <a:ext cx="14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00" name="Rectangle 70"/>
          <p:cNvSpPr>
            <a:spLocks noChangeArrowheads="1"/>
          </p:cNvSpPr>
          <p:nvPr/>
        </p:nvSpPr>
        <p:spPr bwMode="auto">
          <a:xfrm>
            <a:off x="1449388" y="991127"/>
            <a:ext cx="239712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1" name="Rectangle 71"/>
          <p:cNvSpPr>
            <a:spLocks noChangeArrowheads="1"/>
          </p:cNvSpPr>
          <p:nvPr/>
        </p:nvSpPr>
        <p:spPr bwMode="auto">
          <a:xfrm>
            <a:off x="1449388" y="1808689"/>
            <a:ext cx="239712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2" name="Rectangle 72"/>
          <p:cNvSpPr>
            <a:spLocks noChangeArrowheads="1"/>
          </p:cNvSpPr>
          <p:nvPr/>
        </p:nvSpPr>
        <p:spPr bwMode="auto">
          <a:xfrm>
            <a:off x="430213" y="3259664"/>
            <a:ext cx="307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Times" charset="0"/>
              </a:rPr>
              <a:t>4</a:t>
            </a:r>
          </a:p>
        </p:txBody>
      </p:sp>
      <p:sp>
        <p:nvSpPr>
          <p:cNvPr id="14403" name="Rectangle 73"/>
          <p:cNvSpPr>
            <a:spLocks noChangeArrowheads="1"/>
          </p:cNvSpPr>
          <p:nvPr/>
        </p:nvSpPr>
        <p:spPr bwMode="auto">
          <a:xfrm>
            <a:off x="1295400" y="2192864"/>
            <a:ext cx="10271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u="sng">
                <a:latin typeface="Times" charset="0"/>
              </a:rPr>
              <a:t>nPC_sel</a:t>
            </a:r>
          </a:p>
        </p:txBody>
      </p:sp>
      <p:sp>
        <p:nvSpPr>
          <p:cNvPr id="14404" name="Line 74"/>
          <p:cNvSpPr>
            <a:spLocks noChangeShapeType="1"/>
          </p:cNvSpPr>
          <p:nvPr/>
        </p:nvSpPr>
        <p:spPr bwMode="auto">
          <a:xfrm>
            <a:off x="1801813" y="2580214"/>
            <a:ext cx="0" cy="129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405" name="Group 75"/>
          <p:cNvGrpSpPr>
            <a:grpSpLocks/>
          </p:cNvGrpSpPr>
          <p:nvPr/>
        </p:nvGrpSpPr>
        <p:grpSpPr bwMode="auto">
          <a:xfrm>
            <a:off x="438150" y="4936064"/>
            <a:ext cx="363538" cy="1066800"/>
            <a:chOff x="239" y="3168"/>
            <a:chExt cx="229" cy="672"/>
          </a:xfrm>
        </p:grpSpPr>
        <p:sp>
          <p:nvSpPr>
            <p:cNvPr id="14482" name="Rectangle 76"/>
            <p:cNvSpPr>
              <a:spLocks noChangeArrowheads="1"/>
            </p:cNvSpPr>
            <p:nvPr/>
          </p:nvSpPr>
          <p:spPr bwMode="auto">
            <a:xfrm>
              <a:off x="264" y="3168"/>
              <a:ext cx="186" cy="6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3" name="Rectangle 77"/>
            <p:cNvSpPr>
              <a:spLocks noChangeArrowheads="1"/>
            </p:cNvSpPr>
            <p:nvPr/>
          </p:nvSpPr>
          <p:spPr bwMode="auto">
            <a:xfrm rot="5400000">
              <a:off x="75" y="3379"/>
              <a:ext cx="5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Times" charset="0"/>
                </a:rPr>
                <a:t>PC Ext</a:t>
              </a:r>
            </a:p>
          </p:txBody>
        </p:sp>
      </p:grpSp>
      <p:grpSp>
        <p:nvGrpSpPr>
          <p:cNvPr id="14406" name="Group 78"/>
          <p:cNvGrpSpPr>
            <a:grpSpLocks/>
          </p:cNvGrpSpPr>
          <p:nvPr/>
        </p:nvGrpSpPr>
        <p:grpSpPr bwMode="auto">
          <a:xfrm>
            <a:off x="1974850" y="808564"/>
            <a:ext cx="1123950" cy="1092200"/>
            <a:chOff x="1244" y="424"/>
            <a:chExt cx="708" cy="688"/>
          </a:xfrm>
        </p:grpSpPr>
        <p:sp>
          <p:nvSpPr>
            <p:cNvPr id="14479" name="Rectangle 79"/>
            <p:cNvSpPr>
              <a:spLocks noChangeArrowheads="1"/>
            </p:cNvSpPr>
            <p:nvPr/>
          </p:nvSpPr>
          <p:spPr bwMode="auto">
            <a:xfrm>
              <a:off x="1258" y="443"/>
              <a:ext cx="694" cy="63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0" name="Rectangle 80"/>
            <p:cNvSpPr>
              <a:spLocks noChangeArrowheads="1"/>
            </p:cNvSpPr>
            <p:nvPr/>
          </p:nvSpPr>
          <p:spPr bwMode="auto">
            <a:xfrm>
              <a:off x="1440" y="864"/>
              <a:ext cx="36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latin typeface="Times" charset="0"/>
                </a:rPr>
                <a:t>Adr</a:t>
              </a:r>
            </a:p>
          </p:txBody>
        </p:sp>
        <p:sp>
          <p:nvSpPr>
            <p:cNvPr id="14481" name="Rectangle 81"/>
            <p:cNvSpPr>
              <a:spLocks noChangeArrowheads="1"/>
            </p:cNvSpPr>
            <p:nvPr/>
          </p:nvSpPr>
          <p:spPr bwMode="auto">
            <a:xfrm>
              <a:off x="1244" y="424"/>
              <a:ext cx="700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Times" charset="0"/>
                </a:rPr>
                <a:t>Inst</a:t>
              </a:r>
            </a:p>
            <a:p>
              <a:pPr algn="ctr"/>
              <a:r>
                <a:rPr lang="en-US" sz="2000" b="1">
                  <a:solidFill>
                    <a:schemeClr val="tx1"/>
                  </a:solidFill>
                  <a:latin typeface="Times" charset="0"/>
                </a:rPr>
                <a:t>Memory</a:t>
              </a:r>
            </a:p>
          </p:txBody>
        </p:sp>
      </p:grpSp>
      <p:grpSp>
        <p:nvGrpSpPr>
          <p:cNvPr id="14407" name="Group 82"/>
          <p:cNvGrpSpPr>
            <a:grpSpLocks/>
          </p:cNvGrpSpPr>
          <p:nvPr/>
        </p:nvGrpSpPr>
        <p:grpSpPr bwMode="auto">
          <a:xfrm>
            <a:off x="990600" y="3335864"/>
            <a:ext cx="381000" cy="1066800"/>
            <a:chOff x="432" y="912"/>
            <a:chExt cx="240" cy="672"/>
          </a:xfrm>
        </p:grpSpPr>
        <p:sp>
          <p:nvSpPr>
            <p:cNvPr id="14477" name="Rectangle 83"/>
            <p:cNvSpPr>
              <a:spLocks noChangeArrowheads="1"/>
            </p:cNvSpPr>
            <p:nvPr/>
          </p:nvSpPr>
          <p:spPr bwMode="auto">
            <a:xfrm rot="5400000">
              <a:off x="294" y="1120"/>
              <a:ext cx="50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Times" charset="0"/>
                </a:rPr>
                <a:t>Adder</a:t>
              </a:r>
            </a:p>
          </p:txBody>
        </p:sp>
        <p:sp>
          <p:nvSpPr>
            <p:cNvPr id="14478" name="Freeform 84"/>
            <p:cNvSpPr>
              <a:spLocks/>
            </p:cNvSpPr>
            <p:nvPr/>
          </p:nvSpPr>
          <p:spPr bwMode="auto">
            <a:xfrm>
              <a:off x="432" y="912"/>
              <a:ext cx="240" cy="672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92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08" name="Group 85"/>
          <p:cNvGrpSpPr>
            <a:grpSpLocks/>
          </p:cNvGrpSpPr>
          <p:nvPr/>
        </p:nvGrpSpPr>
        <p:grpSpPr bwMode="auto">
          <a:xfrm>
            <a:off x="990600" y="4555064"/>
            <a:ext cx="381000" cy="1066800"/>
            <a:chOff x="432" y="912"/>
            <a:chExt cx="240" cy="672"/>
          </a:xfrm>
        </p:grpSpPr>
        <p:sp>
          <p:nvSpPr>
            <p:cNvPr id="14475" name="Rectangle 86"/>
            <p:cNvSpPr>
              <a:spLocks noChangeArrowheads="1"/>
            </p:cNvSpPr>
            <p:nvPr/>
          </p:nvSpPr>
          <p:spPr bwMode="auto">
            <a:xfrm rot="5400000">
              <a:off x="294" y="1120"/>
              <a:ext cx="50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Times" charset="0"/>
                </a:rPr>
                <a:t>Adder</a:t>
              </a:r>
            </a:p>
          </p:txBody>
        </p:sp>
        <p:sp>
          <p:nvSpPr>
            <p:cNvPr id="14476" name="Freeform 87"/>
            <p:cNvSpPr>
              <a:spLocks/>
            </p:cNvSpPr>
            <p:nvPr/>
          </p:nvSpPr>
          <p:spPr bwMode="auto">
            <a:xfrm>
              <a:off x="432" y="912"/>
              <a:ext cx="240" cy="672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92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09" name="Group 88"/>
          <p:cNvGrpSpPr>
            <a:grpSpLocks/>
          </p:cNvGrpSpPr>
          <p:nvPr/>
        </p:nvGrpSpPr>
        <p:grpSpPr bwMode="auto">
          <a:xfrm>
            <a:off x="1600200" y="3793064"/>
            <a:ext cx="363538" cy="1447800"/>
            <a:chOff x="480" y="864"/>
            <a:chExt cx="229" cy="912"/>
          </a:xfrm>
        </p:grpSpPr>
        <p:sp>
          <p:nvSpPr>
            <p:cNvPr id="14473" name="Rectangle 89"/>
            <p:cNvSpPr>
              <a:spLocks noChangeArrowheads="1"/>
            </p:cNvSpPr>
            <p:nvPr/>
          </p:nvSpPr>
          <p:spPr bwMode="auto">
            <a:xfrm rot="5400000">
              <a:off x="394" y="1220"/>
              <a:ext cx="40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Times" charset="0"/>
                </a:rPr>
                <a:t>Mux</a:t>
              </a:r>
            </a:p>
          </p:txBody>
        </p:sp>
        <p:sp>
          <p:nvSpPr>
            <p:cNvPr id="14474" name="Freeform 90"/>
            <p:cNvSpPr>
              <a:spLocks/>
            </p:cNvSpPr>
            <p:nvPr/>
          </p:nvSpPr>
          <p:spPr bwMode="auto">
            <a:xfrm>
              <a:off x="528" y="864"/>
              <a:ext cx="144" cy="912"/>
            </a:xfrm>
            <a:custGeom>
              <a:avLst/>
              <a:gdLst>
                <a:gd name="T0" fmla="*/ 0 w 144"/>
                <a:gd name="T1" fmla="*/ 0 h 912"/>
                <a:gd name="T2" fmla="*/ 0 w 144"/>
                <a:gd name="T3" fmla="*/ 912 h 912"/>
                <a:gd name="T4" fmla="*/ 144 w 144"/>
                <a:gd name="T5" fmla="*/ 768 h 912"/>
                <a:gd name="T6" fmla="*/ 144 w 144"/>
                <a:gd name="T7" fmla="*/ 144 h 912"/>
                <a:gd name="T8" fmla="*/ 0 w 144"/>
                <a:gd name="T9" fmla="*/ 0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912"/>
                <a:gd name="T17" fmla="*/ 144 w 144"/>
                <a:gd name="T18" fmla="*/ 912 h 9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912">
                  <a:moveTo>
                    <a:pt x="0" y="0"/>
                  </a:moveTo>
                  <a:lnTo>
                    <a:pt x="0" y="912"/>
                  </a:lnTo>
                  <a:lnTo>
                    <a:pt x="144" y="768"/>
                  </a:lnTo>
                  <a:lnTo>
                    <a:pt x="144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10" name="Freeform 91"/>
          <p:cNvSpPr>
            <a:spLocks/>
          </p:cNvSpPr>
          <p:nvPr/>
        </p:nvSpPr>
        <p:spPr bwMode="auto">
          <a:xfrm>
            <a:off x="2362200" y="1811864"/>
            <a:ext cx="152400" cy="2743200"/>
          </a:xfrm>
          <a:custGeom>
            <a:avLst/>
            <a:gdLst>
              <a:gd name="T0" fmla="*/ 0 w 144"/>
              <a:gd name="T1" fmla="*/ 2743200 h 1728"/>
              <a:gd name="T2" fmla="*/ 152400 w 144"/>
              <a:gd name="T3" fmla="*/ 2743200 h 1728"/>
              <a:gd name="T4" fmla="*/ 152400 w 144"/>
              <a:gd name="T5" fmla="*/ 0 h 1728"/>
              <a:gd name="T6" fmla="*/ 0 60000 65536"/>
              <a:gd name="T7" fmla="*/ 0 60000 65536"/>
              <a:gd name="T8" fmla="*/ 0 60000 65536"/>
              <a:gd name="T9" fmla="*/ 0 w 144"/>
              <a:gd name="T10" fmla="*/ 0 h 1728"/>
              <a:gd name="T11" fmla="*/ 144 w 144"/>
              <a:gd name="T12" fmla="*/ 1728 h 1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728">
                <a:moveTo>
                  <a:pt x="0" y="1728"/>
                </a:moveTo>
                <a:lnTo>
                  <a:pt x="144" y="1728"/>
                </a:lnTo>
                <a:lnTo>
                  <a:pt x="14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11" name="Freeform 92"/>
          <p:cNvSpPr>
            <a:spLocks/>
          </p:cNvSpPr>
          <p:nvPr/>
        </p:nvSpPr>
        <p:spPr bwMode="auto">
          <a:xfrm>
            <a:off x="304800" y="3031064"/>
            <a:ext cx="2209800" cy="1219200"/>
          </a:xfrm>
          <a:custGeom>
            <a:avLst/>
            <a:gdLst>
              <a:gd name="T0" fmla="*/ 2209800 w 1440"/>
              <a:gd name="T1" fmla="*/ 0 h 768"/>
              <a:gd name="T2" fmla="*/ 0 w 1440"/>
              <a:gd name="T3" fmla="*/ 0 h 768"/>
              <a:gd name="T4" fmla="*/ 0 w 1440"/>
              <a:gd name="T5" fmla="*/ 1219200 h 768"/>
              <a:gd name="T6" fmla="*/ 662940 w 1440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768"/>
              <a:gd name="T14" fmla="*/ 1440 w 144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768">
                <a:moveTo>
                  <a:pt x="1440" y="0"/>
                </a:moveTo>
                <a:lnTo>
                  <a:pt x="0" y="0"/>
                </a:lnTo>
                <a:lnTo>
                  <a:pt x="0" y="768"/>
                </a:lnTo>
                <a:lnTo>
                  <a:pt x="432" y="7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12" name="Line 93"/>
          <p:cNvSpPr>
            <a:spLocks noChangeShapeType="1"/>
          </p:cNvSpPr>
          <p:nvPr/>
        </p:nvSpPr>
        <p:spPr bwMode="auto">
          <a:xfrm>
            <a:off x="685800" y="348826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13" name="Line 94"/>
          <p:cNvSpPr>
            <a:spLocks noChangeShapeType="1"/>
          </p:cNvSpPr>
          <p:nvPr/>
        </p:nvSpPr>
        <p:spPr bwMode="auto">
          <a:xfrm>
            <a:off x="1371600" y="394546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14" name="Freeform 95"/>
          <p:cNvSpPr>
            <a:spLocks/>
          </p:cNvSpPr>
          <p:nvPr/>
        </p:nvSpPr>
        <p:spPr bwMode="auto">
          <a:xfrm>
            <a:off x="609600" y="3945464"/>
            <a:ext cx="838200" cy="762000"/>
          </a:xfrm>
          <a:custGeom>
            <a:avLst/>
            <a:gdLst>
              <a:gd name="T0" fmla="*/ 838200 w 528"/>
              <a:gd name="T1" fmla="*/ 0 h 480"/>
              <a:gd name="T2" fmla="*/ 838200 w 528"/>
              <a:gd name="T3" fmla="*/ 533400 h 480"/>
              <a:gd name="T4" fmla="*/ 0 w 528"/>
              <a:gd name="T5" fmla="*/ 533400 h 480"/>
              <a:gd name="T6" fmla="*/ 0 w 528"/>
              <a:gd name="T7" fmla="*/ 762000 h 480"/>
              <a:gd name="T8" fmla="*/ 381000 w 528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480"/>
              <a:gd name="T17" fmla="*/ 528 w 528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480">
                <a:moveTo>
                  <a:pt x="528" y="0"/>
                </a:moveTo>
                <a:lnTo>
                  <a:pt x="528" y="336"/>
                </a:lnTo>
                <a:lnTo>
                  <a:pt x="0" y="336"/>
                </a:ln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15" name="Line 96"/>
          <p:cNvSpPr>
            <a:spLocks noChangeShapeType="1"/>
          </p:cNvSpPr>
          <p:nvPr/>
        </p:nvSpPr>
        <p:spPr bwMode="auto">
          <a:xfrm>
            <a:off x="762000" y="5469464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16" name="Freeform 97"/>
          <p:cNvSpPr>
            <a:spLocks/>
          </p:cNvSpPr>
          <p:nvPr/>
        </p:nvSpPr>
        <p:spPr bwMode="auto">
          <a:xfrm>
            <a:off x="228600" y="5469464"/>
            <a:ext cx="228600" cy="685800"/>
          </a:xfrm>
          <a:custGeom>
            <a:avLst/>
            <a:gdLst>
              <a:gd name="T0" fmla="*/ 0 w 144"/>
              <a:gd name="T1" fmla="*/ 685800 h 432"/>
              <a:gd name="T2" fmla="*/ 0 w 144"/>
              <a:gd name="T3" fmla="*/ 0 h 432"/>
              <a:gd name="T4" fmla="*/ 228600 w 144"/>
              <a:gd name="T5" fmla="*/ 0 h 432"/>
              <a:gd name="T6" fmla="*/ 0 60000 65536"/>
              <a:gd name="T7" fmla="*/ 0 60000 65536"/>
              <a:gd name="T8" fmla="*/ 0 60000 65536"/>
              <a:gd name="T9" fmla="*/ 0 w 144"/>
              <a:gd name="T10" fmla="*/ 0 h 432"/>
              <a:gd name="T11" fmla="*/ 144 w 144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432">
                <a:moveTo>
                  <a:pt x="0" y="432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17" name="Line 98"/>
          <p:cNvSpPr>
            <a:spLocks noChangeShapeType="1"/>
          </p:cNvSpPr>
          <p:nvPr/>
        </p:nvSpPr>
        <p:spPr bwMode="auto">
          <a:xfrm>
            <a:off x="1371600" y="5088464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18" name="Line 99"/>
          <p:cNvSpPr>
            <a:spLocks noChangeShapeType="1"/>
          </p:cNvSpPr>
          <p:nvPr/>
        </p:nvSpPr>
        <p:spPr bwMode="auto">
          <a:xfrm>
            <a:off x="1905000" y="4555064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419" name="Group 100"/>
          <p:cNvGrpSpPr>
            <a:grpSpLocks/>
          </p:cNvGrpSpPr>
          <p:nvPr/>
        </p:nvGrpSpPr>
        <p:grpSpPr bwMode="auto">
          <a:xfrm>
            <a:off x="3200400" y="2850089"/>
            <a:ext cx="838200" cy="333375"/>
            <a:chOff x="2640" y="1422"/>
            <a:chExt cx="528" cy="210"/>
          </a:xfrm>
        </p:grpSpPr>
        <p:sp>
          <p:nvSpPr>
            <p:cNvPr id="14470" name="Rectangle 101"/>
            <p:cNvSpPr>
              <a:spLocks noChangeArrowheads="1"/>
            </p:cNvSpPr>
            <p:nvPr/>
          </p:nvSpPr>
          <p:spPr bwMode="auto">
            <a:xfrm>
              <a:off x="2928" y="1422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charset="0"/>
                </a:rPr>
                <a:t>0</a:t>
              </a:r>
            </a:p>
          </p:txBody>
        </p:sp>
        <p:sp>
          <p:nvSpPr>
            <p:cNvPr id="14471" name="Rectangle 102"/>
            <p:cNvSpPr>
              <a:spLocks noChangeArrowheads="1"/>
            </p:cNvSpPr>
            <p:nvPr/>
          </p:nvSpPr>
          <p:spPr bwMode="auto">
            <a:xfrm>
              <a:off x="2688" y="1422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charset="0"/>
                </a:rPr>
                <a:t>1</a:t>
              </a:r>
            </a:p>
          </p:txBody>
        </p:sp>
        <p:sp>
          <p:nvSpPr>
            <p:cNvPr id="14472" name="Freeform 103"/>
            <p:cNvSpPr>
              <a:spLocks/>
            </p:cNvSpPr>
            <p:nvPr/>
          </p:nvSpPr>
          <p:spPr bwMode="auto">
            <a:xfrm>
              <a:off x="2640" y="1440"/>
              <a:ext cx="528" cy="192"/>
            </a:xfrm>
            <a:custGeom>
              <a:avLst/>
              <a:gdLst>
                <a:gd name="T0" fmla="*/ 0 w 528"/>
                <a:gd name="T1" fmla="*/ 0 h 192"/>
                <a:gd name="T2" fmla="*/ 48 w 528"/>
                <a:gd name="T3" fmla="*/ 192 h 192"/>
                <a:gd name="T4" fmla="*/ 480 w 528"/>
                <a:gd name="T5" fmla="*/ 192 h 192"/>
                <a:gd name="T6" fmla="*/ 528 w 528"/>
                <a:gd name="T7" fmla="*/ 0 h 192"/>
                <a:gd name="T8" fmla="*/ 0 w 528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92"/>
                <a:gd name="T17" fmla="*/ 528 w 52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92">
                  <a:moveTo>
                    <a:pt x="0" y="0"/>
                  </a:moveTo>
                  <a:lnTo>
                    <a:pt x="48" y="192"/>
                  </a:lnTo>
                  <a:lnTo>
                    <a:pt x="480" y="192"/>
                  </a:lnTo>
                  <a:lnTo>
                    <a:pt x="52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20" name="Rectangle 104"/>
          <p:cNvSpPr>
            <a:spLocks noChangeArrowheads="1"/>
          </p:cNvSpPr>
          <p:nvPr/>
        </p:nvSpPr>
        <p:spPr bwMode="auto">
          <a:xfrm>
            <a:off x="3200400" y="3793064"/>
            <a:ext cx="14478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421" name="Group 105"/>
          <p:cNvGrpSpPr>
            <a:grpSpLocks/>
          </p:cNvGrpSpPr>
          <p:nvPr/>
        </p:nvGrpSpPr>
        <p:grpSpPr bwMode="auto">
          <a:xfrm>
            <a:off x="5508625" y="4402664"/>
            <a:ext cx="358775" cy="1219200"/>
            <a:chOff x="3518" y="2640"/>
            <a:chExt cx="226" cy="768"/>
          </a:xfrm>
        </p:grpSpPr>
        <p:sp>
          <p:nvSpPr>
            <p:cNvPr id="14467" name="Rectangle 106"/>
            <p:cNvSpPr>
              <a:spLocks noChangeArrowheads="1"/>
            </p:cNvSpPr>
            <p:nvPr/>
          </p:nvSpPr>
          <p:spPr bwMode="auto">
            <a:xfrm>
              <a:off x="3518" y="2696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charset="0"/>
                </a:rPr>
                <a:t>0</a:t>
              </a:r>
            </a:p>
          </p:txBody>
        </p:sp>
        <p:sp>
          <p:nvSpPr>
            <p:cNvPr id="14468" name="Rectangle 107"/>
            <p:cNvSpPr>
              <a:spLocks noChangeArrowheads="1"/>
            </p:cNvSpPr>
            <p:nvPr/>
          </p:nvSpPr>
          <p:spPr bwMode="auto">
            <a:xfrm>
              <a:off x="3518" y="3187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charset="0"/>
                </a:rPr>
                <a:t>1</a:t>
              </a:r>
            </a:p>
          </p:txBody>
        </p:sp>
        <p:sp>
          <p:nvSpPr>
            <p:cNvPr id="14469" name="Freeform 108"/>
            <p:cNvSpPr>
              <a:spLocks/>
            </p:cNvSpPr>
            <p:nvPr/>
          </p:nvSpPr>
          <p:spPr bwMode="auto">
            <a:xfrm>
              <a:off x="3552" y="2640"/>
              <a:ext cx="192" cy="768"/>
            </a:xfrm>
            <a:custGeom>
              <a:avLst/>
              <a:gdLst>
                <a:gd name="T0" fmla="*/ 0 w 192"/>
                <a:gd name="T1" fmla="*/ 0 h 768"/>
                <a:gd name="T2" fmla="*/ 0 w 192"/>
                <a:gd name="T3" fmla="*/ 768 h 768"/>
                <a:gd name="T4" fmla="*/ 192 w 192"/>
                <a:gd name="T5" fmla="*/ 672 h 768"/>
                <a:gd name="T6" fmla="*/ 192 w 192"/>
                <a:gd name="T7" fmla="*/ 96 h 768"/>
                <a:gd name="T8" fmla="*/ 0 w 192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768"/>
                <a:gd name="T17" fmla="*/ 192 w 192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768">
                  <a:moveTo>
                    <a:pt x="0" y="0"/>
                  </a:moveTo>
                  <a:lnTo>
                    <a:pt x="0" y="768"/>
                  </a:lnTo>
                  <a:lnTo>
                    <a:pt x="192" y="672"/>
                  </a:lnTo>
                  <a:lnTo>
                    <a:pt x="192" y="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22" name="Group 109"/>
          <p:cNvGrpSpPr>
            <a:grpSpLocks/>
          </p:cNvGrpSpPr>
          <p:nvPr/>
        </p:nvGrpSpPr>
        <p:grpSpPr bwMode="auto">
          <a:xfrm>
            <a:off x="6372225" y="3793064"/>
            <a:ext cx="485775" cy="1143000"/>
            <a:chOff x="4009" y="2304"/>
            <a:chExt cx="306" cy="720"/>
          </a:xfrm>
        </p:grpSpPr>
        <p:sp>
          <p:nvSpPr>
            <p:cNvPr id="14464" name="Rectangle 110"/>
            <p:cNvSpPr>
              <a:spLocks noChangeArrowheads="1"/>
            </p:cNvSpPr>
            <p:nvPr/>
          </p:nvSpPr>
          <p:spPr bwMode="auto">
            <a:xfrm>
              <a:off x="4009" y="2322"/>
              <a:ext cx="18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=</a:t>
              </a:r>
            </a:p>
          </p:txBody>
        </p:sp>
        <p:sp>
          <p:nvSpPr>
            <p:cNvPr id="14465" name="Rectangle 111"/>
            <p:cNvSpPr>
              <a:spLocks noChangeArrowheads="1"/>
            </p:cNvSpPr>
            <p:nvPr/>
          </p:nvSpPr>
          <p:spPr bwMode="auto">
            <a:xfrm rot="5400000">
              <a:off x="3993" y="2583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ALU</a:t>
              </a:r>
            </a:p>
          </p:txBody>
        </p:sp>
        <p:sp>
          <p:nvSpPr>
            <p:cNvPr id="14466" name="Freeform 112"/>
            <p:cNvSpPr>
              <a:spLocks/>
            </p:cNvSpPr>
            <p:nvPr/>
          </p:nvSpPr>
          <p:spPr bwMode="auto">
            <a:xfrm>
              <a:off x="4032" y="2304"/>
              <a:ext cx="283" cy="720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309 h 672"/>
                <a:gd name="T4" fmla="*/ 57 w 240"/>
                <a:gd name="T5" fmla="*/ 360 h 672"/>
                <a:gd name="T6" fmla="*/ 0 w 240"/>
                <a:gd name="T7" fmla="*/ 411 h 672"/>
                <a:gd name="T8" fmla="*/ 0 w 240"/>
                <a:gd name="T9" fmla="*/ 720 h 672"/>
                <a:gd name="T10" fmla="*/ 283 w 240"/>
                <a:gd name="T11" fmla="*/ 514 h 672"/>
                <a:gd name="T12" fmla="*/ 283 w 240"/>
                <a:gd name="T13" fmla="*/ 206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23" name="Group 113"/>
          <p:cNvGrpSpPr>
            <a:grpSpLocks/>
          </p:cNvGrpSpPr>
          <p:nvPr/>
        </p:nvGrpSpPr>
        <p:grpSpPr bwMode="auto">
          <a:xfrm>
            <a:off x="8404225" y="4174064"/>
            <a:ext cx="358775" cy="1600200"/>
            <a:chOff x="5294" y="2544"/>
            <a:chExt cx="226" cy="1008"/>
          </a:xfrm>
        </p:grpSpPr>
        <p:sp>
          <p:nvSpPr>
            <p:cNvPr id="14461" name="Rectangle 114"/>
            <p:cNvSpPr>
              <a:spLocks noChangeArrowheads="1"/>
            </p:cNvSpPr>
            <p:nvPr/>
          </p:nvSpPr>
          <p:spPr bwMode="auto">
            <a:xfrm>
              <a:off x="5294" y="2622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charset="0"/>
                </a:rPr>
                <a:t>0</a:t>
              </a:r>
            </a:p>
          </p:txBody>
        </p:sp>
        <p:sp>
          <p:nvSpPr>
            <p:cNvPr id="14462" name="Rectangle 115"/>
            <p:cNvSpPr>
              <a:spLocks noChangeArrowheads="1"/>
            </p:cNvSpPr>
            <p:nvPr/>
          </p:nvSpPr>
          <p:spPr bwMode="auto">
            <a:xfrm>
              <a:off x="5294" y="3246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charset="0"/>
                </a:rPr>
                <a:t>1</a:t>
              </a:r>
            </a:p>
          </p:txBody>
        </p:sp>
        <p:sp>
          <p:nvSpPr>
            <p:cNvPr id="14463" name="Freeform 116"/>
            <p:cNvSpPr>
              <a:spLocks/>
            </p:cNvSpPr>
            <p:nvPr/>
          </p:nvSpPr>
          <p:spPr bwMode="auto">
            <a:xfrm>
              <a:off x="5328" y="2544"/>
              <a:ext cx="192" cy="1008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1008 h 1008"/>
                <a:gd name="T4" fmla="*/ 192 w 192"/>
                <a:gd name="T5" fmla="*/ 864 h 1008"/>
                <a:gd name="T6" fmla="*/ 192 w 192"/>
                <a:gd name="T7" fmla="*/ 144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24" name="Group 117"/>
          <p:cNvGrpSpPr>
            <a:grpSpLocks/>
          </p:cNvGrpSpPr>
          <p:nvPr/>
        </p:nvGrpSpPr>
        <p:grpSpPr bwMode="auto">
          <a:xfrm>
            <a:off x="6981825" y="4983689"/>
            <a:ext cx="1146175" cy="1181100"/>
            <a:chOff x="4398" y="3054"/>
            <a:chExt cx="722" cy="744"/>
          </a:xfrm>
        </p:grpSpPr>
        <p:sp>
          <p:nvSpPr>
            <p:cNvPr id="14455" name="Rectangle 118"/>
            <p:cNvSpPr>
              <a:spLocks noChangeArrowheads="1"/>
            </p:cNvSpPr>
            <p:nvPr/>
          </p:nvSpPr>
          <p:spPr bwMode="auto">
            <a:xfrm>
              <a:off x="4410" y="3087"/>
              <a:ext cx="710" cy="71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6" name="Rectangle 119"/>
            <p:cNvSpPr>
              <a:spLocks noChangeArrowheads="1"/>
            </p:cNvSpPr>
            <p:nvPr/>
          </p:nvSpPr>
          <p:spPr bwMode="auto">
            <a:xfrm>
              <a:off x="4398" y="3054"/>
              <a:ext cx="4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charset="0"/>
                </a:rPr>
                <a:t>WrEn</a:t>
              </a:r>
            </a:p>
          </p:txBody>
        </p:sp>
        <p:sp>
          <p:nvSpPr>
            <p:cNvPr id="14457" name="Rectangle 120"/>
            <p:cNvSpPr>
              <a:spLocks noChangeArrowheads="1"/>
            </p:cNvSpPr>
            <p:nvPr/>
          </p:nvSpPr>
          <p:spPr bwMode="auto">
            <a:xfrm>
              <a:off x="4783" y="3054"/>
              <a:ext cx="31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charset="0"/>
                </a:rPr>
                <a:t>Adr</a:t>
              </a:r>
            </a:p>
          </p:txBody>
        </p:sp>
        <p:sp>
          <p:nvSpPr>
            <p:cNvPr id="14458" name="Rectangle 121"/>
            <p:cNvSpPr>
              <a:spLocks noChangeArrowheads="1"/>
            </p:cNvSpPr>
            <p:nvPr/>
          </p:nvSpPr>
          <p:spPr bwMode="auto">
            <a:xfrm>
              <a:off x="4416" y="3311"/>
              <a:ext cx="70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>
                  <a:solidFill>
                    <a:schemeClr val="tx1"/>
                  </a:solidFill>
                  <a:latin typeface="Times" charset="0"/>
                </a:rPr>
                <a:t>Data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>
                  <a:solidFill>
                    <a:schemeClr val="tx1"/>
                  </a:solidFill>
                  <a:latin typeface="Times" charset="0"/>
                </a:rPr>
                <a:t>Memory</a:t>
              </a:r>
            </a:p>
          </p:txBody>
        </p:sp>
        <p:sp>
          <p:nvSpPr>
            <p:cNvPr id="14459" name="Line 122"/>
            <p:cNvSpPr>
              <a:spLocks noChangeShapeType="1"/>
            </p:cNvSpPr>
            <p:nvPr/>
          </p:nvSpPr>
          <p:spPr bwMode="auto">
            <a:xfrm>
              <a:off x="4416" y="3648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0" name="Line 123"/>
            <p:cNvSpPr>
              <a:spLocks noChangeShapeType="1"/>
            </p:cNvSpPr>
            <p:nvPr/>
          </p:nvSpPr>
          <p:spPr bwMode="auto">
            <a:xfrm flipH="1">
              <a:off x="4416" y="3696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25" name="Line 124"/>
          <p:cNvSpPr>
            <a:spLocks noChangeShapeType="1"/>
          </p:cNvSpPr>
          <p:nvPr/>
        </p:nvSpPr>
        <p:spPr bwMode="auto">
          <a:xfrm>
            <a:off x="3429000" y="2726264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6" name="Line 125"/>
          <p:cNvSpPr>
            <a:spLocks noChangeShapeType="1"/>
          </p:cNvSpPr>
          <p:nvPr/>
        </p:nvSpPr>
        <p:spPr bwMode="auto">
          <a:xfrm>
            <a:off x="3810000" y="2726264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7" name="Freeform 126"/>
          <p:cNvSpPr>
            <a:spLocks/>
          </p:cNvSpPr>
          <p:nvPr/>
        </p:nvSpPr>
        <p:spPr bwMode="auto">
          <a:xfrm>
            <a:off x="2895600" y="2497664"/>
            <a:ext cx="304800" cy="533400"/>
          </a:xfrm>
          <a:custGeom>
            <a:avLst/>
            <a:gdLst>
              <a:gd name="T0" fmla="*/ 0 w 192"/>
              <a:gd name="T1" fmla="*/ 0 h 336"/>
              <a:gd name="T2" fmla="*/ 0 w 192"/>
              <a:gd name="T3" fmla="*/ 533400 h 336"/>
              <a:gd name="T4" fmla="*/ 304800 w 192"/>
              <a:gd name="T5" fmla="*/ 53340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0"/>
                </a:moveTo>
                <a:lnTo>
                  <a:pt x="0" y="336"/>
                </a:lnTo>
                <a:lnTo>
                  <a:pt x="192" y="33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" name="Line 127"/>
          <p:cNvSpPr>
            <a:spLocks noChangeShapeType="1"/>
          </p:cNvSpPr>
          <p:nvPr/>
        </p:nvSpPr>
        <p:spPr bwMode="auto">
          <a:xfrm>
            <a:off x="3352800" y="3564464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" name="Line 128"/>
          <p:cNvSpPr>
            <a:spLocks noChangeShapeType="1"/>
          </p:cNvSpPr>
          <p:nvPr/>
        </p:nvSpPr>
        <p:spPr bwMode="auto">
          <a:xfrm>
            <a:off x="3657600" y="3183464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0" name="Line 129"/>
          <p:cNvSpPr>
            <a:spLocks noChangeShapeType="1"/>
          </p:cNvSpPr>
          <p:nvPr/>
        </p:nvSpPr>
        <p:spPr bwMode="auto">
          <a:xfrm>
            <a:off x="4038600" y="3488264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1" name="Line 130"/>
          <p:cNvSpPr>
            <a:spLocks noChangeShapeType="1"/>
          </p:cNvSpPr>
          <p:nvPr/>
        </p:nvSpPr>
        <p:spPr bwMode="auto">
          <a:xfrm>
            <a:off x="4419600" y="3488264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2" name="Rectangle 131"/>
          <p:cNvSpPr>
            <a:spLocks noChangeArrowheads="1"/>
          </p:cNvSpPr>
          <p:nvPr/>
        </p:nvSpPr>
        <p:spPr bwMode="auto">
          <a:xfrm>
            <a:off x="4213225" y="341206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" charset="0"/>
              </a:rPr>
              <a:t>5</a:t>
            </a:r>
          </a:p>
        </p:txBody>
      </p:sp>
      <p:sp>
        <p:nvSpPr>
          <p:cNvPr id="14433" name="Line 132"/>
          <p:cNvSpPr>
            <a:spLocks noChangeShapeType="1"/>
          </p:cNvSpPr>
          <p:nvPr/>
        </p:nvSpPr>
        <p:spPr bwMode="auto">
          <a:xfrm>
            <a:off x="4648200" y="4097864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4" name="Freeform 133"/>
          <p:cNvSpPr>
            <a:spLocks/>
          </p:cNvSpPr>
          <p:nvPr/>
        </p:nvSpPr>
        <p:spPr bwMode="auto">
          <a:xfrm>
            <a:off x="5410200" y="2770714"/>
            <a:ext cx="1066800" cy="1066800"/>
          </a:xfrm>
          <a:custGeom>
            <a:avLst/>
            <a:gdLst>
              <a:gd name="T0" fmla="*/ 1066800 w 672"/>
              <a:gd name="T1" fmla="*/ 1066800 h 672"/>
              <a:gd name="T2" fmla="*/ 1066800 w 672"/>
              <a:gd name="T3" fmla="*/ 457200 h 672"/>
              <a:gd name="T4" fmla="*/ 0 w 672"/>
              <a:gd name="T5" fmla="*/ 457200 h 672"/>
              <a:gd name="T6" fmla="*/ 0 w 672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672"/>
              <a:gd name="T14" fmla="*/ 672 w 672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672">
                <a:moveTo>
                  <a:pt x="672" y="672"/>
                </a:moveTo>
                <a:lnTo>
                  <a:pt x="672" y="288"/>
                </a:lnTo>
                <a:lnTo>
                  <a:pt x="0" y="288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5" name="Line 134"/>
          <p:cNvSpPr>
            <a:spLocks noChangeShapeType="1"/>
          </p:cNvSpPr>
          <p:nvPr/>
        </p:nvSpPr>
        <p:spPr bwMode="auto">
          <a:xfrm>
            <a:off x="6705600" y="2764364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6" name="Line 135"/>
          <p:cNvSpPr>
            <a:spLocks noChangeShapeType="1"/>
          </p:cNvSpPr>
          <p:nvPr/>
        </p:nvSpPr>
        <p:spPr bwMode="auto">
          <a:xfrm>
            <a:off x="4648200" y="4631264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7" name="Line 136"/>
          <p:cNvSpPr>
            <a:spLocks noChangeShapeType="1"/>
          </p:cNvSpPr>
          <p:nvPr/>
        </p:nvSpPr>
        <p:spPr bwMode="auto">
          <a:xfrm>
            <a:off x="5867400" y="4783664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8" name="Freeform 137"/>
          <p:cNvSpPr>
            <a:spLocks/>
          </p:cNvSpPr>
          <p:nvPr/>
        </p:nvSpPr>
        <p:spPr bwMode="auto">
          <a:xfrm>
            <a:off x="5181600" y="4631264"/>
            <a:ext cx="1828800" cy="609600"/>
          </a:xfrm>
          <a:custGeom>
            <a:avLst/>
            <a:gdLst>
              <a:gd name="T0" fmla="*/ 0 w 1152"/>
              <a:gd name="T1" fmla="*/ 0 h 288"/>
              <a:gd name="T2" fmla="*/ 0 w 1152"/>
              <a:gd name="T3" fmla="*/ 609600 h 288"/>
              <a:gd name="T4" fmla="*/ 1828800 w 1152"/>
              <a:gd name="T5" fmla="*/ 609600 h 288"/>
              <a:gd name="T6" fmla="*/ 0 60000 65536"/>
              <a:gd name="T7" fmla="*/ 0 60000 65536"/>
              <a:gd name="T8" fmla="*/ 0 60000 65536"/>
              <a:gd name="T9" fmla="*/ 0 w 1152"/>
              <a:gd name="T10" fmla="*/ 0 h 288"/>
              <a:gd name="T11" fmla="*/ 1152 w 115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288">
                <a:moveTo>
                  <a:pt x="0" y="0"/>
                </a:moveTo>
                <a:lnTo>
                  <a:pt x="0" y="288"/>
                </a:lnTo>
                <a:lnTo>
                  <a:pt x="1152" y="28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9" name="Line 138"/>
          <p:cNvSpPr>
            <a:spLocks noChangeShapeType="1"/>
          </p:cNvSpPr>
          <p:nvPr/>
        </p:nvSpPr>
        <p:spPr bwMode="auto">
          <a:xfrm>
            <a:off x="4876800" y="5469464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0" name="Line 139"/>
          <p:cNvSpPr>
            <a:spLocks noChangeShapeType="1"/>
          </p:cNvSpPr>
          <p:nvPr/>
        </p:nvSpPr>
        <p:spPr bwMode="auto">
          <a:xfrm>
            <a:off x="3810000" y="5469464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1" name="Line 140"/>
          <p:cNvSpPr>
            <a:spLocks noChangeShapeType="1"/>
          </p:cNvSpPr>
          <p:nvPr/>
        </p:nvSpPr>
        <p:spPr bwMode="auto">
          <a:xfrm flipH="1">
            <a:off x="3429000" y="4631264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2" name="Line 141"/>
          <p:cNvSpPr>
            <a:spLocks noChangeShapeType="1"/>
          </p:cNvSpPr>
          <p:nvPr/>
        </p:nvSpPr>
        <p:spPr bwMode="auto">
          <a:xfrm>
            <a:off x="3505200" y="4631264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3" name="Line 142"/>
          <p:cNvSpPr>
            <a:spLocks noChangeShapeType="1"/>
          </p:cNvSpPr>
          <p:nvPr/>
        </p:nvSpPr>
        <p:spPr bwMode="auto">
          <a:xfrm>
            <a:off x="3505200" y="4783664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4" name="Line 143"/>
          <p:cNvSpPr>
            <a:spLocks noChangeShapeType="1"/>
          </p:cNvSpPr>
          <p:nvPr/>
        </p:nvSpPr>
        <p:spPr bwMode="auto">
          <a:xfrm flipV="1">
            <a:off x="4724400" y="6079064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5" name="Line 144"/>
          <p:cNvSpPr>
            <a:spLocks noChangeShapeType="1"/>
          </p:cNvSpPr>
          <p:nvPr/>
        </p:nvSpPr>
        <p:spPr bwMode="auto">
          <a:xfrm flipV="1">
            <a:off x="5715000" y="5545664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6" name="Line 145"/>
          <p:cNvSpPr>
            <a:spLocks noChangeShapeType="1"/>
          </p:cNvSpPr>
          <p:nvPr/>
        </p:nvSpPr>
        <p:spPr bwMode="auto">
          <a:xfrm flipH="1">
            <a:off x="6781800" y="6002864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7" name="Line 146"/>
          <p:cNvSpPr>
            <a:spLocks noChangeShapeType="1"/>
          </p:cNvSpPr>
          <p:nvPr/>
        </p:nvSpPr>
        <p:spPr bwMode="auto">
          <a:xfrm>
            <a:off x="6858000" y="4402664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8" name="Line 147"/>
          <p:cNvSpPr>
            <a:spLocks noChangeShapeType="1"/>
          </p:cNvSpPr>
          <p:nvPr/>
        </p:nvSpPr>
        <p:spPr bwMode="auto">
          <a:xfrm>
            <a:off x="7848600" y="4402664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9" name="Line 148"/>
          <p:cNvSpPr>
            <a:spLocks noChangeShapeType="1"/>
          </p:cNvSpPr>
          <p:nvPr/>
        </p:nvSpPr>
        <p:spPr bwMode="auto">
          <a:xfrm flipH="1">
            <a:off x="7086600" y="4326464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50" name="Freeform 149"/>
          <p:cNvSpPr>
            <a:spLocks/>
          </p:cNvSpPr>
          <p:nvPr/>
        </p:nvSpPr>
        <p:spPr bwMode="auto">
          <a:xfrm>
            <a:off x="2667000" y="4250264"/>
            <a:ext cx="6248400" cy="2057400"/>
          </a:xfrm>
          <a:custGeom>
            <a:avLst/>
            <a:gdLst>
              <a:gd name="T0" fmla="*/ 6096000 w 3936"/>
              <a:gd name="T1" fmla="*/ 685800 h 1296"/>
              <a:gd name="T2" fmla="*/ 6248400 w 3936"/>
              <a:gd name="T3" fmla="*/ 685800 h 1296"/>
              <a:gd name="T4" fmla="*/ 6248400 w 3936"/>
              <a:gd name="T5" fmla="*/ 2057400 h 1296"/>
              <a:gd name="T6" fmla="*/ 0 w 3936"/>
              <a:gd name="T7" fmla="*/ 2057400 h 1296"/>
              <a:gd name="T8" fmla="*/ 0 w 3936"/>
              <a:gd name="T9" fmla="*/ 0 h 1296"/>
              <a:gd name="T10" fmla="*/ 533400 w 3936"/>
              <a:gd name="T11" fmla="*/ 0 h 1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36"/>
              <a:gd name="T19" fmla="*/ 0 h 1296"/>
              <a:gd name="T20" fmla="*/ 3936 w 3936"/>
              <a:gd name="T21" fmla="*/ 1296 h 1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36" h="1296">
                <a:moveTo>
                  <a:pt x="3840" y="432"/>
                </a:moveTo>
                <a:lnTo>
                  <a:pt x="3936" y="432"/>
                </a:lnTo>
                <a:lnTo>
                  <a:pt x="3936" y="1296"/>
                </a:lnTo>
                <a:lnTo>
                  <a:pt x="0" y="1296"/>
                </a:lnTo>
                <a:lnTo>
                  <a:pt x="0" y="0"/>
                </a:lnTo>
                <a:lnTo>
                  <a:pt x="336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51" name="Line 150"/>
          <p:cNvSpPr>
            <a:spLocks noChangeShapeType="1"/>
          </p:cNvSpPr>
          <p:nvPr/>
        </p:nvSpPr>
        <p:spPr bwMode="auto">
          <a:xfrm>
            <a:off x="8153400" y="554566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52" name="Line 151"/>
          <p:cNvSpPr>
            <a:spLocks noChangeShapeType="1"/>
          </p:cNvSpPr>
          <p:nvPr/>
        </p:nvSpPr>
        <p:spPr bwMode="auto">
          <a:xfrm flipV="1">
            <a:off x="2165350" y="4948764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53" name="Line 152"/>
          <p:cNvSpPr>
            <a:spLocks noChangeShapeType="1"/>
          </p:cNvSpPr>
          <p:nvPr/>
        </p:nvSpPr>
        <p:spPr bwMode="auto">
          <a:xfrm>
            <a:off x="2241550" y="4948764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54" name="Line 153"/>
          <p:cNvSpPr>
            <a:spLocks noChangeShapeType="1"/>
          </p:cNvSpPr>
          <p:nvPr/>
        </p:nvSpPr>
        <p:spPr bwMode="auto">
          <a:xfrm>
            <a:off x="2241550" y="511386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573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Processor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Design: 3 of 5 steps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0132" y="1176867"/>
            <a:ext cx="8923867" cy="5681133"/>
          </a:xfrm>
        </p:spPr>
        <p:txBody>
          <a:bodyPr>
            <a:normAutofit lnSpcReduction="10000"/>
          </a:bodyPr>
          <a:lstStyle/>
          <a:p>
            <a:pPr lvl="1">
              <a:buFont typeface="Arial" charset="0"/>
              <a:buNone/>
              <a:defRPr/>
            </a:pPr>
            <a:r>
              <a:rPr lang="en-US" dirty="0" smtClean="0"/>
              <a:t>Step 1: Analyze instruction set </a:t>
            </a:r>
            <a:r>
              <a:rPr lang="en-US" dirty="0" smtClean="0">
                <a:sym typeface="Wingdings" charset="2"/>
              </a:rPr>
              <a:t>to determine</a:t>
            </a:r>
            <a:r>
              <a:rPr lang="en-US" dirty="0" smtClean="0"/>
              <a:t> </a:t>
            </a:r>
            <a:r>
              <a:rPr lang="en-US" dirty="0" err="1" smtClean="0"/>
              <a:t>datapath</a:t>
            </a:r>
            <a:r>
              <a:rPr lang="en-US" dirty="0" smtClean="0"/>
              <a:t> requirements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Meaning of each instruction is given by register transfers</a:t>
            </a:r>
          </a:p>
          <a:p>
            <a:pPr lvl="1">
              <a:lnSpc>
                <a:spcPct val="80000"/>
              </a:lnSpc>
            </a:pPr>
            <a:r>
              <a:rPr lang="en-US" sz="2600" dirty="0" err="1" smtClean="0">
                <a:latin typeface="Calibri" charset="0"/>
                <a:ea typeface="ＭＳ Ｐゴシック" charset="0"/>
              </a:rPr>
              <a:t>Datapath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 must include storage element for ISA registers</a:t>
            </a:r>
          </a:p>
          <a:p>
            <a:pPr lvl="1">
              <a:lnSpc>
                <a:spcPct val="80000"/>
              </a:lnSpc>
            </a:pPr>
            <a:r>
              <a:rPr lang="en-US" sz="2600" dirty="0" err="1" smtClean="0">
                <a:latin typeface="Calibri" charset="0"/>
                <a:ea typeface="ＭＳ Ｐゴシック" charset="0"/>
              </a:rPr>
              <a:t>Datapath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 must support each register transfer</a:t>
            </a:r>
            <a:endParaRPr lang="en-US" sz="2600" dirty="0" smtClean="0"/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Step 2: Select set of </a:t>
            </a:r>
            <a:r>
              <a:rPr lang="en-US" dirty="0" err="1" smtClean="0"/>
              <a:t>datapath</a:t>
            </a:r>
            <a:r>
              <a:rPr lang="en-US" dirty="0" smtClean="0"/>
              <a:t> components &amp; establish </a:t>
            </a:r>
            <a:br>
              <a:rPr lang="en-US" dirty="0" smtClean="0"/>
            </a:br>
            <a:r>
              <a:rPr lang="en-US" dirty="0" smtClean="0"/>
              <a:t>clock methodology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Step 3: Assemble </a:t>
            </a:r>
            <a:r>
              <a:rPr lang="en-US" dirty="0" err="1" smtClean="0"/>
              <a:t>datapath</a:t>
            </a:r>
            <a:r>
              <a:rPr lang="en-US" dirty="0" smtClean="0"/>
              <a:t> components that meet the requirements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>
                <a:solidFill>
                  <a:srgbClr val="A6A6A6"/>
                </a:solidFill>
              </a:rPr>
              <a:t>Step 4: Analyze implementation of each instruction to determine setting of control points that realizes the register transfer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>
                <a:solidFill>
                  <a:srgbClr val="A6A6A6"/>
                </a:solidFill>
              </a:rPr>
              <a:t>Step 5: Assemble the control logic</a:t>
            </a:r>
          </a:p>
        </p:txBody>
      </p:sp>
    </p:spTree>
    <p:extLst>
      <p:ext uri="{BB962C8B-B14F-4D97-AF65-F5344CB8AC3E}">
        <p14:creationId xmlns:p14="http://schemas.microsoft.com/office/powerpoint/2010/main" val="32140841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Review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CPU design involves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Control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5 Stages for MIPS Instructions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Instruction Fetch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Instruction Decode &amp; Register Read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ALU (Execute)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Memory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Register Write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timing: single long clock cycle or one short clock cycle per stage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63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and Control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Datapath based on data transfers required to perform instructions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Controller causes the right transfers to happen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743200"/>
            <a:ext cx="7391400" cy="2927350"/>
            <a:chOff x="624" y="1804"/>
            <a:chExt cx="4656" cy="1844"/>
          </a:xfrm>
        </p:grpSpPr>
        <p:sp>
          <p:nvSpPr>
            <p:cNvPr id="42003" name="Rectangle 6"/>
            <p:cNvSpPr>
              <a:spLocks noChangeArrowheads="1"/>
            </p:cNvSpPr>
            <p:nvPr/>
          </p:nvSpPr>
          <p:spPr bwMode="auto">
            <a:xfrm>
              <a:off x="864" y="2140"/>
              <a:ext cx="240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Text Box 5"/>
            <p:cNvSpPr txBox="1">
              <a:spLocks noChangeArrowheads="1"/>
            </p:cNvSpPr>
            <p:nvPr/>
          </p:nvSpPr>
          <p:spPr bwMode="auto">
            <a:xfrm rot="-5400000">
              <a:off x="831" y="2389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PC</a:t>
              </a:r>
            </a:p>
          </p:txBody>
        </p:sp>
        <p:sp>
          <p:nvSpPr>
            <p:cNvPr id="42005" name="Rectangle 7"/>
            <p:cNvSpPr>
              <a:spLocks noChangeArrowheads="1"/>
            </p:cNvSpPr>
            <p:nvPr/>
          </p:nvSpPr>
          <p:spPr bwMode="auto">
            <a:xfrm rot="-5400000">
              <a:off x="1296" y="2332"/>
              <a:ext cx="1248" cy="67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instruction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42006" name="AutoShape 8"/>
            <p:cNvSpPr>
              <a:spLocks noChangeArrowheads="1"/>
            </p:cNvSpPr>
            <p:nvPr/>
          </p:nvSpPr>
          <p:spPr bwMode="auto">
            <a:xfrm>
              <a:off x="1248" y="3042"/>
              <a:ext cx="231" cy="34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+4</a:t>
              </a:r>
            </a:p>
          </p:txBody>
        </p:sp>
        <p:sp>
          <p:nvSpPr>
            <p:cNvPr id="42007" name="Line 9"/>
            <p:cNvSpPr>
              <a:spLocks noChangeShapeType="1"/>
            </p:cNvSpPr>
            <p:nvPr/>
          </p:nvSpPr>
          <p:spPr bwMode="auto">
            <a:xfrm>
              <a:off x="1104" y="252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Rectangle 10"/>
            <p:cNvSpPr>
              <a:spLocks noChangeArrowheads="1"/>
            </p:cNvSpPr>
            <p:nvPr/>
          </p:nvSpPr>
          <p:spPr bwMode="auto">
            <a:xfrm>
              <a:off x="2592" y="2140"/>
              <a:ext cx="624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Line 11"/>
            <p:cNvSpPr>
              <a:spLocks noChangeShapeType="1"/>
            </p:cNvSpPr>
            <p:nvPr/>
          </p:nvSpPr>
          <p:spPr bwMode="auto">
            <a:xfrm>
              <a:off x="2256" y="242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Line 12"/>
            <p:cNvSpPr>
              <a:spLocks noChangeShapeType="1"/>
            </p:cNvSpPr>
            <p:nvPr/>
          </p:nvSpPr>
          <p:spPr bwMode="auto">
            <a:xfrm>
              <a:off x="2256" y="26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Line 13"/>
            <p:cNvSpPr>
              <a:spLocks noChangeShapeType="1"/>
            </p:cNvSpPr>
            <p:nvPr/>
          </p:nvSpPr>
          <p:spPr bwMode="auto">
            <a:xfrm>
              <a:off x="2256" y="286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Text Box 14"/>
            <p:cNvSpPr txBox="1">
              <a:spLocks noChangeArrowheads="1"/>
            </p:cNvSpPr>
            <p:nvPr/>
          </p:nvSpPr>
          <p:spPr bwMode="auto">
            <a:xfrm>
              <a:off x="2251" y="2599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rt</a:t>
              </a:r>
            </a:p>
          </p:txBody>
        </p:sp>
        <p:sp>
          <p:nvSpPr>
            <p:cNvPr id="42013" name="Text Box 15"/>
            <p:cNvSpPr txBox="1">
              <a:spLocks noChangeArrowheads="1"/>
            </p:cNvSpPr>
            <p:nvPr/>
          </p:nvSpPr>
          <p:spPr bwMode="auto">
            <a:xfrm>
              <a:off x="2251" y="24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rs</a:t>
              </a:r>
            </a:p>
          </p:txBody>
        </p:sp>
        <p:sp>
          <p:nvSpPr>
            <p:cNvPr id="42014" name="Text Box 16"/>
            <p:cNvSpPr txBox="1">
              <a:spLocks noChangeArrowheads="1"/>
            </p:cNvSpPr>
            <p:nvPr/>
          </p:nvSpPr>
          <p:spPr bwMode="auto">
            <a:xfrm>
              <a:off x="2251" y="2167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rd</a:t>
              </a:r>
            </a:p>
          </p:txBody>
        </p:sp>
        <p:sp>
          <p:nvSpPr>
            <p:cNvPr id="42015" name="Text Box 17"/>
            <p:cNvSpPr txBox="1">
              <a:spLocks noChangeArrowheads="1"/>
            </p:cNvSpPr>
            <p:nvPr/>
          </p:nvSpPr>
          <p:spPr bwMode="auto">
            <a:xfrm rot="-5400000">
              <a:off x="2517" y="2398"/>
              <a:ext cx="7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registers</a:t>
              </a:r>
            </a:p>
          </p:txBody>
        </p:sp>
        <p:sp>
          <p:nvSpPr>
            <p:cNvPr id="42016" name="Freeform 19"/>
            <p:cNvSpPr>
              <a:spLocks/>
            </p:cNvSpPr>
            <p:nvPr/>
          </p:nvSpPr>
          <p:spPr bwMode="auto">
            <a:xfrm>
              <a:off x="3648" y="217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Line 20"/>
            <p:cNvSpPr>
              <a:spLocks noChangeShapeType="1"/>
            </p:cNvSpPr>
            <p:nvPr/>
          </p:nvSpPr>
          <p:spPr bwMode="auto">
            <a:xfrm>
              <a:off x="4176" y="261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Line 21"/>
            <p:cNvSpPr>
              <a:spLocks noChangeShapeType="1"/>
            </p:cNvSpPr>
            <p:nvPr/>
          </p:nvSpPr>
          <p:spPr bwMode="auto">
            <a:xfrm>
              <a:off x="3216" y="286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Line 22"/>
            <p:cNvSpPr>
              <a:spLocks noChangeShapeType="1"/>
            </p:cNvSpPr>
            <p:nvPr/>
          </p:nvSpPr>
          <p:spPr bwMode="auto">
            <a:xfrm>
              <a:off x="2237" y="3081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0" name="Line 23"/>
            <p:cNvSpPr>
              <a:spLocks noChangeShapeType="1"/>
            </p:cNvSpPr>
            <p:nvPr/>
          </p:nvSpPr>
          <p:spPr bwMode="auto">
            <a:xfrm>
              <a:off x="3216" y="2347"/>
              <a:ext cx="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1" name="Rectangle 24"/>
            <p:cNvSpPr>
              <a:spLocks noChangeArrowheads="1"/>
            </p:cNvSpPr>
            <p:nvPr/>
          </p:nvSpPr>
          <p:spPr bwMode="auto">
            <a:xfrm rot="-5400000">
              <a:off x="4128" y="2428"/>
              <a:ext cx="1248" cy="67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Data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42022" name="Line 25"/>
            <p:cNvSpPr>
              <a:spLocks noChangeShapeType="1"/>
            </p:cNvSpPr>
            <p:nvPr/>
          </p:nvSpPr>
          <p:spPr bwMode="auto">
            <a:xfrm>
              <a:off x="3360" y="28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Line 26"/>
            <p:cNvSpPr>
              <a:spLocks noChangeShapeType="1"/>
            </p:cNvSpPr>
            <p:nvPr/>
          </p:nvSpPr>
          <p:spPr bwMode="auto">
            <a:xfrm>
              <a:off x="3360" y="310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4" name="Line 27"/>
            <p:cNvSpPr>
              <a:spLocks noChangeShapeType="1"/>
            </p:cNvSpPr>
            <p:nvPr/>
          </p:nvSpPr>
          <p:spPr bwMode="auto">
            <a:xfrm>
              <a:off x="3360" y="3292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Line 28"/>
            <p:cNvSpPr>
              <a:spLocks noChangeShapeType="1"/>
            </p:cNvSpPr>
            <p:nvPr/>
          </p:nvSpPr>
          <p:spPr bwMode="auto">
            <a:xfrm>
              <a:off x="5088" y="26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Line 29"/>
            <p:cNvSpPr>
              <a:spLocks noChangeShapeType="1"/>
            </p:cNvSpPr>
            <p:nvPr/>
          </p:nvSpPr>
          <p:spPr bwMode="auto">
            <a:xfrm flipV="1">
              <a:off x="5280" y="1804"/>
              <a:ext cx="0" cy="8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7" name="Line 30"/>
            <p:cNvSpPr>
              <a:spLocks noChangeShapeType="1"/>
            </p:cNvSpPr>
            <p:nvPr/>
          </p:nvSpPr>
          <p:spPr bwMode="auto">
            <a:xfrm flipH="1">
              <a:off x="2758" y="1804"/>
              <a:ext cx="25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8" name="Line 31"/>
            <p:cNvSpPr>
              <a:spLocks noChangeShapeType="1"/>
            </p:cNvSpPr>
            <p:nvPr/>
          </p:nvSpPr>
          <p:spPr bwMode="auto">
            <a:xfrm>
              <a:off x="2758" y="180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Text Box 32"/>
            <p:cNvSpPr txBox="1">
              <a:spLocks noChangeArrowheads="1"/>
            </p:cNvSpPr>
            <p:nvPr/>
          </p:nvSpPr>
          <p:spPr bwMode="auto">
            <a:xfrm>
              <a:off x="2228" y="3052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imm</a:t>
              </a:r>
            </a:p>
          </p:txBody>
        </p:sp>
        <p:sp>
          <p:nvSpPr>
            <p:cNvPr id="42030" name="Line 33"/>
            <p:cNvSpPr>
              <a:spLocks noChangeShapeType="1"/>
            </p:cNvSpPr>
            <p:nvPr/>
          </p:nvSpPr>
          <p:spPr bwMode="auto">
            <a:xfrm>
              <a:off x="1344" y="2524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AutoShape 34"/>
            <p:cNvSpPr>
              <a:spLocks noChangeArrowheads="1"/>
            </p:cNvSpPr>
            <p:nvPr/>
          </p:nvSpPr>
          <p:spPr bwMode="auto">
            <a:xfrm>
              <a:off x="864" y="3138"/>
              <a:ext cx="240" cy="5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2" name="Line 35"/>
            <p:cNvSpPr>
              <a:spLocks noChangeShapeType="1"/>
            </p:cNvSpPr>
            <p:nvPr/>
          </p:nvSpPr>
          <p:spPr bwMode="auto">
            <a:xfrm flipH="1">
              <a:off x="1104" y="327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Line 36"/>
            <p:cNvSpPr>
              <a:spLocks noChangeShapeType="1"/>
            </p:cNvSpPr>
            <p:nvPr/>
          </p:nvSpPr>
          <p:spPr bwMode="auto">
            <a:xfrm>
              <a:off x="2646" y="3081"/>
              <a:ext cx="0" cy="4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4" name="Line 37"/>
            <p:cNvSpPr>
              <a:spLocks noChangeShapeType="1"/>
            </p:cNvSpPr>
            <p:nvPr/>
          </p:nvSpPr>
          <p:spPr bwMode="auto">
            <a:xfrm flipH="1">
              <a:off x="1104" y="3504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5" name="Line 38"/>
            <p:cNvSpPr>
              <a:spLocks noChangeShapeType="1"/>
            </p:cNvSpPr>
            <p:nvPr/>
          </p:nvSpPr>
          <p:spPr bwMode="auto">
            <a:xfrm flipH="1">
              <a:off x="624" y="338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6" name="Line 39"/>
            <p:cNvSpPr>
              <a:spLocks noChangeShapeType="1"/>
            </p:cNvSpPr>
            <p:nvPr/>
          </p:nvSpPr>
          <p:spPr bwMode="auto">
            <a:xfrm flipV="1">
              <a:off x="624" y="2524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7" name="Line 40"/>
            <p:cNvSpPr>
              <a:spLocks noChangeShapeType="1"/>
            </p:cNvSpPr>
            <p:nvPr/>
          </p:nvSpPr>
          <p:spPr bwMode="auto">
            <a:xfrm>
              <a:off x="624" y="252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8" name="Text Box 18"/>
            <p:cNvSpPr txBox="1">
              <a:spLocks noChangeArrowheads="1"/>
            </p:cNvSpPr>
            <p:nvPr/>
          </p:nvSpPr>
          <p:spPr bwMode="auto">
            <a:xfrm>
              <a:off x="3723" y="252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914400" y="5105400"/>
            <a:ext cx="7391400" cy="1295400"/>
            <a:chOff x="576" y="3216"/>
            <a:chExt cx="4656" cy="816"/>
          </a:xfrm>
        </p:grpSpPr>
        <p:sp>
          <p:nvSpPr>
            <p:cNvPr id="42000" name="AutoShape 42"/>
            <p:cNvSpPr>
              <a:spLocks noChangeArrowheads="1"/>
            </p:cNvSpPr>
            <p:nvPr/>
          </p:nvSpPr>
          <p:spPr bwMode="auto">
            <a:xfrm>
              <a:off x="576" y="3696"/>
              <a:ext cx="4656" cy="336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</a:rPr>
                <a:t>Controller</a:t>
              </a:r>
              <a:endParaRPr lang="en-US" sz="2000"/>
            </a:p>
          </p:txBody>
        </p:sp>
        <p:sp>
          <p:nvSpPr>
            <p:cNvPr id="42001" name="Line 43"/>
            <p:cNvSpPr>
              <a:spLocks noChangeShapeType="1"/>
            </p:cNvSpPr>
            <p:nvPr/>
          </p:nvSpPr>
          <p:spPr bwMode="auto">
            <a:xfrm>
              <a:off x="1872" y="3216"/>
              <a:ext cx="0" cy="4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Text Box 44"/>
            <p:cNvSpPr txBox="1">
              <a:spLocks noChangeArrowheads="1"/>
            </p:cNvSpPr>
            <p:nvPr/>
          </p:nvSpPr>
          <p:spPr bwMode="auto">
            <a:xfrm>
              <a:off x="1884" y="3447"/>
              <a:ext cx="10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dirty="0" err="1">
                  <a:solidFill>
                    <a:schemeClr val="accent2"/>
                  </a:solidFill>
                </a:rPr>
                <a:t>opcode</a:t>
              </a:r>
              <a:r>
                <a:rPr lang="en-US" sz="2000" dirty="0">
                  <a:solidFill>
                    <a:schemeClr val="accent2"/>
                  </a:solidFill>
                </a:rPr>
                <a:t>, </a:t>
              </a:r>
              <a:r>
                <a:rPr lang="en-US" sz="2000" dirty="0" err="1">
                  <a:solidFill>
                    <a:schemeClr val="accent2"/>
                  </a:solidFill>
                </a:rPr>
                <a:t>funct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066800" y="4556125"/>
            <a:ext cx="6400800" cy="1363663"/>
            <a:chOff x="672" y="2870"/>
            <a:chExt cx="4032" cy="859"/>
          </a:xfrm>
        </p:grpSpPr>
        <p:sp>
          <p:nvSpPr>
            <p:cNvPr id="41993" name="Line 46"/>
            <p:cNvSpPr>
              <a:spLocks noChangeShapeType="1"/>
            </p:cNvSpPr>
            <p:nvPr/>
          </p:nvSpPr>
          <p:spPr bwMode="auto">
            <a:xfrm flipV="1">
              <a:off x="912" y="3572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Line 47"/>
            <p:cNvSpPr>
              <a:spLocks noChangeShapeType="1"/>
            </p:cNvSpPr>
            <p:nvPr/>
          </p:nvSpPr>
          <p:spPr bwMode="auto">
            <a:xfrm flipV="1">
              <a:off x="672" y="2880"/>
              <a:ext cx="153" cy="8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Line 48"/>
            <p:cNvSpPr>
              <a:spLocks noChangeShapeType="1"/>
            </p:cNvSpPr>
            <p:nvPr/>
          </p:nvSpPr>
          <p:spPr bwMode="auto">
            <a:xfrm flipV="1">
              <a:off x="1296" y="3312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Line 49"/>
            <p:cNvSpPr>
              <a:spLocks noChangeShapeType="1"/>
            </p:cNvSpPr>
            <p:nvPr/>
          </p:nvSpPr>
          <p:spPr bwMode="auto">
            <a:xfrm flipV="1">
              <a:off x="1727" y="3202"/>
              <a:ext cx="0" cy="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50"/>
            <p:cNvSpPr>
              <a:spLocks noChangeShapeType="1"/>
            </p:cNvSpPr>
            <p:nvPr/>
          </p:nvSpPr>
          <p:spPr bwMode="auto">
            <a:xfrm flipV="1">
              <a:off x="3072" y="2870"/>
              <a:ext cx="0" cy="8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51"/>
            <p:cNvSpPr>
              <a:spLocks noChangeShapeType="1"/>
            </p:cNvSpPr>
            <p:nvPr/>
          </p:nvSpPr>
          <p:spPr bwMode="auto">
            <a:xfrm flipV="1">
              <a:off x="3840" y="2903"/>
              <a:ext cx="0" cy="8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52"/>
            <p:cNvSpPr>
              <a:spLocks noChangeShapeType="1"/>
            </p:cNvSpPr>
            <p:nvPr/>
          </p:nvSpPr>
          <p:spPr bwMode="auto">
            <a:xfrm flipV="1">
              <a:off x="4704" y="3312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Line 43"/>
          <p:cNvSpPr>
            <a:spLocks noChangeShapeType="1"/>
          </p:cNvSpPr>
          <p:nvPr/>
        </p:nvSpPr>
        <p:spPr bwMode="auto">
          <a:xfrm flipH="1">
            <a:off x="6350355" y="4530649"/>
            <a:ext cx="235" cy="131727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44"/>
          <p:cNvSpPr txBox="1">
            <a:spLocks noChangeArrowheads="1"/>
          </p:cNvSpPr>
          <p:nvPr/>
        </p:nvSpPr>
        <p:spPr bwMode="auto">
          <a:xfrm>
            <a:off x="6329605" y="5277127"/>
            <a:ext cx="683601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== 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zero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96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00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CPU Clocking (1/2)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For each instruction, how do we control the flow of information though the datapath?</a:t>
            </a: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Single Cycle CPU: All stages of an instruction completed within one long clock cycle</a:t>
            </a: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Clock cycle sufficiently long to allow each instruction to complete all stages without interruption within one cycle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833938"/>
            <a:ext cx="1970088" cy="701675"/>
            <a:chOff x="481" y="2832"/>
            <a:chExt cx="1603" cy="442"/>
          </a:xfrm>
        </p:grpSpPr>
        <p:sp>
          <p:nvSpPr>
            <p:cNvPr id="48154" name="Text Box 6"/>
            <p:cNvSpPr txBox="1">
              <a:spLocks noChangeArrowheads="1"/>
            </p:cNvSpPr>
            <p:nvPr/>
          </p:nvSpPr>
          <p:spPr bwMode="auto">
            <a:xfrm>
              <a:off x="481" y="2832"/>
              <a:ext cx="133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1. Instruction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Fetch</a:t>
              </a:r>
            </a:p>
          </p:txBody>
        </p:sp>
        <p:sp>
          <p:nvSpPr>
            <p:cNvPr id="48155" name="Line 7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67013" y="4529138"/>
            <a:ext cx="1917700" cy="1311275"/>
            <a:chOff x="610" y="2640"/>
            <a:chExt cx="1474" cy="826"/>
          </a:xfrm>
        </p:grpSpPr>
        <p:sp>
          <p:nvSpPr>
            <p:cNvPr id="48152" name="Text Box 9"/>
            <p:cNvSpPr txBox="1">
              <a:spLocks noChangeArrowheads="1"/>
            </p:cNvSpPr>
            <p:nvPr/>
          </p:nvSpPr>
          <p:spPr bwMode="auto">
            <a:xfrm>
              <a:off x="610" y="2640"/>
              <a:ext cx="108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2000">
                <a:solidFill>
                  <a:schemeClr val="accent2"/>
                </a:solidFill>
              </a:endParaRP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Read</a:t>
              </a:r>
            </a:p>
          </p:txBody>
        </p:sp>
        <p:sp>
          <p:nvSpPr>
            <p:cNvPr id="48153" name="Line 10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83113" y="4833938"/>
            <a:ext cx="1725612" cy="549275"/>
            <a:chOff x="526" y="2832"/>
            <a:chExt cx="1558" cy="346"/>
          </a:xfrm>
        </p:grpSpPr>
        <p:sp>
          <p:nvSpPr>
            <p:cNvPr id="48150" name="Text Box 12"/>
            <p:cNvSpPr txBox="1">
              <a:spLocks noChangeArrowheads="1"/>
            </p:cNvSpPr>
            <p:nvPr/>
          </p:nvSpPr>
          <p:spPr bwMode="auto">
            <a:xfrm>
              <a:off x="526" y="2928"/>
              <a:ext cx="12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3. Execute</a:t>
              </a:r>
            </a:p>
          </p:txBody>
        </p:sp>
        <p:sp>
          <p:nvSpPr>
            <p:cNvPr id="48151" name="Line 13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965825" y="4833938"/>
            <a:ext cx="1384300" cy="549275"/>
            <a:chOff x="37" y="2832"/>
            <a:chExt cx="2235" cy="346"/>
          </a:xfrm>
        </p:grpSpPr>
        <p:sp>
          <p:nvSpPr>
            <p:cNvPr id="48148" name="Text Box 15"/>
            <p:cNvSpPr txBox="1">
              <a:spLocks noChangeArrowheads="1"/>
            </p:cNvSpPr>
            <p:nvPr/>
          </p:nvSpPr>
          <p:spPr bwMode="auto">
            <a:xfrm>
              <a:off x="37" y="2928"/>
              <a:ext cx="2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4. Memory</a:t>
              </a:r>
            </a:p>
          </p:txBody>
        </p:sp>
        <p:sp>
          <p:nvSpPr>
            <p:cNvPr id="48149" name="Line 16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161213" y="4833938"/>
            <a:ext cx="1285875" cy="701675"/>
            <a:chOff x="424" y="2832"/>
            <a:chExt cx="1660" cy="442"/>
          </a:xfrm>
        </p:grpSpPr>
        <p:sp>
          <p:nvSpPr>
            <p:cNvPr id="48146" name="Text Box 18"/>
            <p:cNvSpPr txBox="1">
              <a:spLocks noChangeArrowheads="1"/>
            </p:cNvSpPr>
            <p:nvPr/>
          </p:nvSpPr>
          <p:spPr bwMode="auto">
            <a:xfrm>
              <a:off x="424" y="2832"/>
              <a:ext cx="145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5. Reg.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 Write</a:t>
              </a:r>
            </a:p>
          </p:txBody>
        </p:sp>
        <p:sp>
          <p:nvSpPr>
            <p:cNvPr id="48147" name="Line 19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40" name="Line 21"/>
          <p:cNvSpPr>
            <a:spLocks noChangeShapeType="1"/>
          </p:cNvSpPr>
          <p:nvPr/>
        </p:nvSpPr>
        <p:spPr bwMode="auto">
          <a:xfrm flipV="1">
            <a:off x="9906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22"/>
          <p:cNvSpPr>
            <a:spLocks noChangeShapeType="1"/>
          </p:cNvSpPr>
          <p:nvPr/>
        </p:nvSpPr>
        <p:spPr bwMode="auto">
          <a:xfrm>
            <a:off x="990600" y="5824538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23"/>
          <p:cNvSpPr>
            <a:spLocks noChangeShapeType="1"/>
          </p:cNvSpPr>
          <p:nvPr/>
        </p:nvSpPr>
        <p:spPr bwMode="auto">
          <a:xfrm>
            <a:off x="45720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24"/>
          <p:cNvSpPr>
            <a:spLocks noChangeShapeType="1"/>
          </p:cNvSpPr>
          <p:nvPr/>
        </p:nvSpPr>
        <p:spPr bwMode="auto">
          <a:xfrm>
            <a:off x="4572000" y="6357938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25"/>
          <p:cNvSpPr>
            <a:spLocks noChangeShapeType="1"/>
          </p:cNvSpPr>
          <p:nvPr/>
        </p:nvSpPr>
        <p:spPr bwMode="auto">
          <a:xfrm flipV="1">
            <a:off x="84582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26"/>
          <p:cNvSpPr>
            <a:spLocks noChangeShapeType="1"/>
          </p:cNvSpPr>
          <p:nvPr/>
        </p:nvSpPr>
        <p:spPr bwMode="auto">
          <a:xfrm>
            <a:off x="8458200" y="58245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654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75600" cy="1143000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CPU Clocking (2/2)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Alternative multiple-cycle CPU: only one stage of instruction per clock cycle</a:t>
            </a: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Clock is made as long as the slowest stage</a:t>
            </a:r>
          </a:p>
          <a:p>
            <a:pPr lvl="1"/>
            <a:endParaRPr lang="en-US">
              <a:latin typeface="Calibri" charset="0"/>
              <a:ea typeface="ＭＳ Ｐゴシック" charset="0"/>
            </a:endParaRPr>
          </a:p>
          <a:p>
            <a:pPr lvl="1"/>
            <a:endParaRPr lang="en-US">
              <a:latin typeface="Calibri" charset="0"/>
              <a:ea typeface="ＭＳ Ｐゴシック" charset="0"/>
            </a:endParaRPr>
          </a:p>
          <a:p>
            <a:pPr lvl="1">
              <a:buFont typeface="Arial" charset="0"/>
              <a:buNone/>
            </a:pPr>
            <a:endParaRPr lang="en-US">
              <a:latin typeface="Calibri" charset="0"/>
              <a:ea typeface="ＭＳ Ｐゴシック" charset="0"/>
            </a:endParaRPr>
          </a:p>
          <a:p>
            <a:pPr lvl="1">
              <a:buFont typeface="Arial" charset="0"/>
              <a:buNone/>
            </a:pP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Several significant advantages over single cycle execution: Unused stages in a particular instruction can be skipped OR instructions can be pipelined (overlapped)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90600" y="3132138"/>
            <a:ext cx="1638300" cy="701675"/>
            <a:chOff x="624" y="1920"/>
            <a:chExt cx="1032" cy="442"/>
          </a:xfrm>
        </p:grpSpPr>
        <p:sp>
          <p:nvSpPr>
            <p:cNvPr id="50221" name="Text Box 6"/>
            <p:cNvSpPr txBox="1">
              <a:spLocks noChangeArrowheads="1"/>
            </p:cNvSpPr>
            <p:nvPr/>
          </p:nvSpPr>
          <p:spPr bwMode="auto">
            <a:xfrm>
              <a:off x="624" y="1920"/>
              <a:ext cx="10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1. Instruction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Fetch</a:t>
              </a:r>
            </a:p>
          </p:txBody>
        </p:sp>
        <p:sp>
          <p:nvSpPr>
            <p:cNvPr id="50222" name="Line 7"/>
            <p:cNvSpPr>
              <a:spLocks noChangeShapeType="1"/>
            </p:cNvSpPr>
            <p:nvPr/>
          </p:nvSpPr>
          <p:spPr bwMode="auto">
            <a:xfrm>
              <a:off x="720" y="1920"/>
              <a:ext cx="8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573338" y="2827338"/>
            <a:ext cx="1541462" cy="1311275"/>
            <a:chOff x="1621" y="1728"/>
            <a:chExt cx="971" cy="826"/>
          </a:xfrm>
        </p:grpSpPr>
        <p:sp>
          <p:nvSpPr>
            <p:cNvPr id="50219" name="Text Box 9"/>
            <p:cNvSpPr txBox="1">
              <a:spLocks noChangeArrowheads="1"/>
            </p:cNvSpPr>
            <p:nvPr/>
          </p:nvSpPr>
          <p:spPr bwMode="auto">
            <a:xfrm>
              <a:off x="1621" y="1728"/>
              <a:ext cx="89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2000">
                <a:solidFill>
                  <a:schemeClr val="accent2"/>
                </a:solidFill>
              </a:endParaRP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Read</a:t>
              </a:r>
            </a:p>
          </p:txBody>
        </p:sp>
        <p:sp>
          <p:nvSpPr>
            <p:cNvPr id="50220" name="Line 10"/>
            <p:cNvSpPr>
              <a:spLocks noChangeShapeType="1"/>
            </p:cNvSpPr>
            <p:nvPr/>
          </p:nvSpPr>
          <p:spPr bwMode="auto">
            <a:xfrm>
              <a:off x="1634" y="1920"/>
              <a:ext cx="95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113213" y="3132138"/>
            <a:ext cx="1474787" cy="414337"/>
            <a:chOff x="572" y="2832"/>
            <a:chExt cx="1331" cy="261"/>
          </a:xfrm>
        </p:grpSpPr>
        <p:sp>
          <p:nvSpPr>
            <p:cNvPr id="50217" name="Text Box 12"/>
            <p:cNvSpPr txBox="1">
              <a:spLocks noChangeArrowheads="1"/>
            </p:cNvSpPr>
            <p:nvPr/>
          </p:nvSpPr>
          <p:spPr bwMode="auto">
            <a:xfrm>
              <a:off x="572" y="2843"/>
              <a:ext cx="12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3. Execute</a:t>
              </a:r>
            </a:p>
          </p:txBody>
        </p:sp>
        <p:sp>
          <p:nvSpPr>
            <p:cNvPr id="50218" name="Line 13"/>
            <p:cNvSpPr>
              <a:spLocks noChangeShapeType="1"/>
            </p:cNvSpPr>
            <p:nvPr/>
          </p:nvSpPr>
          <p:spPr bwMode="auto">
            <a:xfrm>
              <a:off x="622" y="2832"/>
              <a:ext cx="128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56263" y="3132138"/>
            <a:ext cx="1541462" cy="414337"/>
            <a:chOff x="310" y="2832"/>
            <a:chExt cx="2489" cy="261"/>
          </a:xfrm>
        </p:grpSpPr>
        <p:sp>
          <p:nvSpPr>
            <p:cNvPr id="50215" name="Text Box 15"/>
            <p:cNvSpPr txBox="1">
              <a:spLocks noChangeArrowheads="1"/>
            </p:cNvSpPr>
            <p:nvPr/>
          </p:nvSpPr>
          <p:spPr bwMode="auto">
            <a:xfrm>
              <a:off x="310" y="2843"/>
              <a:ext cx="2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4. Memory</a:t>
              </a:r>
            </a:p>
          </p:txBody>
        </p:sp>
        <p:sp>
          <p:nvSpPr>
            <p:cNvPr id="50216" name="Line 16"/>
            <p:cNvSpPr>
              <a:spLocks noChangeShapeType="1"/>
            </p:cNvSpPr>
            <p:nvPr/>
          </p:nvSpPr>
          <p:spPr bwMode="auto">
            <a:xfrm>
              <a:off x="374" y="2832"/>
              <a:ext cx="242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197725" y="3132138"/>
            <a:ext cx="1522413" cy="738187"/>
            <a:chOff x="472" y="2832"/>
            <a:chExt cx="1965" cy="465"/>
          </a:xfrm>
        </p:grpSpPr>
        <p:sp>
          <p:nvSpPr>
            <p:cNvPr id="50213" name="Text Box 18"/>
            <p:cNvSpPr txBox="1">
              <a:spLocks noChangeArrowheads="1"/>
            </p:cNvSpPr>
            <p:nvPr/>
          </p:nvSpPr>
          <p:spPr bwMode="auto">
            <a:xfrm>
              <a:off x="472" y="2851"/>
              <a:ext cx="184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5.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 Write</a:t>
              </a:r>
            </a:p>
          </p:txBody>
        </p:sp>
        <p:sp>
          <p:nvSpPr>
            <p:cNvPr id="50214" name="Line 19"/>
            <p:cNvSpPr>
              <a:spLocks noChangeShapeType="1"/>
            </p:cNvSpPr>
            <p:nvPr/>
          </p:nvSpPr>
          <p:spPr bwMode="auto">
            <a:xfrm>
              <a:off x="554" y="2832"/>
              <a:ext cx="1883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4" name="Line 20"/>
          <p:cNvSpPr>
            <a:spLocks noChangeShapeType="1"/>
          </p:cNvSpPr>
          <p:nvPr/>
        </p:nvSpPr>
        <p:spPr bwMode="auto">
          <a:xfrm>
            <a:off x="914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21"/>
          <p:cNvSpPr>
            <a:spLocks noChangeShapeType="1"/>
          </p:cNvSpPr>
          <p:nvPr/>
        </p:nvSpPr>
        <p:spPr bwMode="auto">
          <a:xfrm flipV="1">
            <a:off x="1143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22"/>
          <p:cNvSpPr>
            <a:spLocks noChangeShapeType="1"/>
          </p:cNvSpPr>
          <p:nvPr/>
        </p:nvSpPr>
        <p:spPr bwMode="auto">
          <a:xfrm>
            <a:off x="1143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23"/>
          <p:cNvSpPr>
            <a:spLocks noChangeShapeType="1"/>
          </p:cNvSpPr>
          <p:nvPr/>
        </p:nvSpPr>
        <p:spPr bwMode="auto">
          <a:xfrm>
            <a:off x="1981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24"/>
          <p:cNvSpPr>
            <a:spLocks noChangeShapeType="1"/>
          </p:cNvSpPr>
          <p:nvPr/>
        </p:nvSpPr>
        <p:spPr bwMode="auto">
          <a:xfrm>
            <a:off x="1981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25"/>
          <p:cNvSpPr>
            <a:spLocks noChangeShapeType="1"/>
          </p:cNvSpPr>
          <p:nvPr/>
        </p:nvSpPr>
        <p:spPr bwMode="auto">
          <a:xfrm>
            <a:off x="2438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26"/>
          <p:cNvSpPr>
            <a:spLocks noChangeShapeType="1"/>
          </p:cNvSpPr>
          <p:nvPr/>
        </p:nvSpPr>
        <p:spPr bwMode="auto">
          <a:xfrm flipV="1">
            <a:off x="2667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27"/>
          <p:cNvSpPr>
            <a:spLocks noChangeShapeType="1"/>
          </p:cNvSpPr>
          <p:nvPr/>
        </p:nvSpPr>
        <p:spPr bwMode="auto">
          <a:xfrm>
            <a:off x="2667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28"/>
          <p:cNvSpPr>
            <a:spLocks noChangeShapeType="1"/>
          </p:cNvSpPr>
          <p:nvPr/>
        </p:nvSpPr>
        <p:spPr bwMode="auto">
          <a:xfrm>
            <a:off x="3505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29"/>
          <p:cNvSpPr>
            <a:spLocks noChangeShapeType="1"/>
          </p:cNvSpPr>
          <p:nvPr/>
        </p:nvSpPr>
        <p:spPr bwMode="auto">
          <a:xfrm>
            <a:off x="3505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30"/>
          <p:cNvSpPr>
            <a:spLocks noChangeShapeType="1"/>
          </p:cNvSpPr>
          <p:nvPr/>
        </p:nvSpPr>
        <p:spPr bwMode="auto">
          <a:xfrm>
            <a:off x="3962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Line 31"/>
          <p:cNvSpPr>
            <a:spLocks noChangeShapeType="1"/>
          </p:cNvSpPr>
          <p:nvPr/>
        </p:nvSpPr>
        <p:spPr bwMode="auto">
          <a:xfrm flipV="1">
            <a:off x="4191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Line 32"/>
          <p:cNvSpPr>
            <a:spLocks noChangeShapeType="1"/>
          </p:cNvSpPr>
          <p:nvPr/>
        </p:nvSpPr>
        <p:spPr bwMode="auto">
          <a:xfrm>
            <a:off x="4191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Line 33"/>
          <p:cNvSpPr>
            <a:spLocks noChangeShapeType="1"/>
          </p:cNvSpPr>
          <p:nvPr/>
        </p:nvSpPr>
        <p:spPr bwMode="auto">
          <a:xfrm>
            <a:off x="5029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Line 34"/>
          <p:cNvSpPr>
            <a:spLocks noChangeShapeType="1"/>
          </p:cNvSpPr>
          <p:nvPr/>
        </p:nvSpPr>
        <p:spPr bwMode="auto">
          <a:xfrm>
            <a:off x="5029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Line 35"/>
          <p:cNvSpPr>
            <a:spLocks noChangeShapeType="1"/>
          </p:cNvSpPr>
          <p:nvPr/>
        </p:nvSpPr>
        <p:spPr bwMode="auto">
          <a:xfrm>
            <a:off x="5486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Line 36"/>
          <p:cNvSpPr>
            <a:spLocks noChangeShapeType="1"/>
          </p:cNvSpPr>
          <p:nvPr/>
        </p:nvSpPr>
        <p:spPr bwMode="auto">
          <a:xfrm flipV="1">
            <a:off x="5715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Line 37"/>
          <p:cNvSpPr>
            <a:spLocks noChangeShapeType="1"/>
          </p:cNvSpPr>
          <p:nvPr/>
        </p:nvSpPr>
        <p:spPr bwMode="auto">
          <a:xfrm>
            <a:off x="5715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Line 38"/>
          <p:cNvSpPr>
            <a:spLocks noChangeShapeType="1"/>
          </p:cNvSpPr>
          <p:nvPr/>
        </p:nvSpPr>
        <p:spPr bwMode="auto">
          <a:xfrm>
            <a:off x="6553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Line 39"/>
          <p:cNvSpPr>
            <a:spLocks noChangeShapeType="1"/>
          </p:cNvSpPr>
          <p:nvPr/>
        </p:nvSpPr>
        <p:spPr bwMode="auto">
          <a:xfrm>
            <a:off x="6553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40"/>
          <p:cNvSpPr>
            <a:spLocks noChangeShapeType="1"/>
          </p:cNvSpPr>
          <p:nvPr/>
        </p:nvSpPr>
        <p:spPr bwMode="auto">
          <a:xfrm>
            <a:off x="7010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41"/>
          <p:cNvSpPr>
            <a:spLocks noChangeShapeType="1"/>
          </p:cNvSpPr>
          <p:nvPr/>
        </p:nvSpPr>
        <p:spPr bwMode="auto">
          <a:xfrm flipV="1">
            <a:off x="7239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Line 42"/>
          <p:cNvSpPr>
            <a:spLocks noChangeShapeType="1"/>
          </p:cNvSpPr>
          <p:nvPr/>
        </p:nvSpPr>
        <p:spPr bwMode="auto">
          <a:xfrm>
            <a:off x="7239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43"/>
          <p:cNvSpPr>
            <a:spLocks noChangeShapeType="1"/>
          </p:cNvSpPr>
          <p:nvPr/>
        </p:nvSpPr>
        <p:spPr bwMode="auto">
          <a:xfrm>
            <a:off x="8077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44"/>
          <p:cNvSpPr>
            <a:spLocks noChangeShapeType="1"/>
          </p:cNvSpPr>
          <p:nvPr/>
        </p:nvSpPr>
        <p:spPr bwMode="auto">
          <a:xfrm>
            <a:off x="8077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45"/>
          <p:cNvSpPr>
            <a:spLocks noChangeShapeType="1"/>
          </p:cNvSpPr>
          <p:nvPr/>
        </p:nvSpPr>
        <p:spPr bwMode="auto">
          <a:xfrm>
            <a:off x="8763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09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Stages of the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Instruction Walkthroughs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Design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Five Components of a Computer</a:t>
            </a:r>
          </a:p>
        </p:txBody>
      </p:sp>
      <p:sp>
        <p:nvSpPr>
          <p:cNvPr id="2483203" name="Rectangle 3"/>
          <p:cNvSpPr>
            <a:spLocks noChangeArrowheads="1"/>
          </p:cNvSpPr>
          <p:nvPr/>
        </p:nvSpPr>
        <p:spPr bwMode="auto">
          <a:xfrm>
            <a:off x="381000" y="1524000"/>
            <a:ext cx="8458200" cy="43767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04" name="Rectangle 4"/>
          <p:cNvSpPr>
            <a:spLocks noChangeArrowheads="1"/>
          </p:cNvSpPr>
          <p:nvPr/>
        </p:nvSpPr>
        <p:spPr bwMode="auto">
          <a:xfrm>
            <a:off x="762000" y="2159000"/>
            <a:ext cx="2120900" cy="3189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735013" y="2405063"/>
            <a:ext cx="20081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 Processor</a:t>
            </a:r>
          </a:p>
        </p:txBody>
      </p:sp>
      <p:sp>
        <p:nvSpPr>
          <p:cNvPr id="2483206" name="Rectangle 6"/>
          <p:cNvSpPr>
            <a:spLocks noChangeArrowheads="1"/>
          </p:cNvSpPr>
          <p:nvPr/>
        </p:nvSpPr>
        <p:spPr bwMode="auto">
          <a:xfrm>
            <a:off x="2819400" y="2133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07" name="Rectangle 7"/>
          <p:cNvSpPr>
            <a:spLocks noChangeArrowheads="1"/>
          </p:cNvSpPr>
          <p:nvPr/>
        </p:nvSpPr>
        <p:spPr bwMode="auto">
          <a:xfrm>
            <a:off x="4800600" y="2133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3068638" y="1663700"/>
            <a:ext cx="1692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Computer</a:t>
            </a:r>
          </a:p>
        </p:txBody>
      </p:sp>
      <p:sp>
        <p:nvSpPr>
          <p:cNvPr id="2483209" name="AutoShape 9"/>
          <p:cNvSpPr>
            <a:spLocks noChangeArrowheads="1"/>
          </p:cNvSpPr>
          <p:nvPr/>
        </p:nvSpPr>
        <p:spPr bwMode="auto">
          <a:xfrm>
            <a:off x="914400" y="29718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10" name="AutoShape 10"/>
          <p:cNvSpPr>
            <a:spLocks noChangeArrowheads="1"/>
          </p:cNvSpPr>
          <p:nvPr/>
        </p:nvSpPr>
        <p:spPr bwMode="auto">
          <a:xfrm>
            <a:off x="914400" y="4191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995363" y="3200400"/>
            <a:ext cx="14065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Control</a:t>
            </a:r>
          </a:p>
        </p:txBody>
      </p:sp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874713" y="4419600"/>
            <a:ext cx="16637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solidFill>
                  <a:srgbClr val="FF0000"/>
                </a:solidFill>
                <a:latin typeface="18 VAG Rounded Bold   07390" charset="0"/>
              </a:rPr>
              <a:t>Datapath</a:t>
            </a:r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2819400" y="2286000"/>
            <a:ext cx="196215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Memory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(passive)</a:t>
            </a:r>
            <a:endParaRPr lang="en-US" sz="2800" b="1"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endParaRPr lang="en-US" sz="2800" b="1"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(where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programs,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data live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when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running)</a:t>
            </a:r>
            <a:endParaRPr lang="en-US" sz="2800" b="1">
              <a:latin typeface="18 VAG Rounded Bold   07390" charset="0"/>
            </a:endParaRPr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4933950" y="2133600"/>
            <a:ext cx="1333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Devices</a:t>
            </a:r>
          </a:p>
        </p:txBody>
      </p:sp>
      <p:sp>
        <p:nvSpPr>
          <p:cNvPr id="2483215" name="AutoShape 15"/>
          <p:cNvSpPr>
            <a:spLocks noChangeArrowheads="1"/>
          </p:cNvSpPr>
          <p:nvPr/>
        </p:nvSpPr>
        <p:spPr bwMode="auto">
          <a:xfrm>
            <a:off x="4927600" y="2667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16" name="AutoShape 16"/>
          <p:cNvSpPr>
            <a:spLocks noChangeArrowheads="1"/>
          </p:cNvSpPr>
          <p:nvPr/>
        </p:nvSpPr>
        <p:spPr bwMode="auto">
          <a:xfrm>
            <a:off x="4927600" y="36322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27" name="Rectangle 17"/>
          <p:cNvSpPr>
            <a:spLocks noChangeArrowheads="1"/>
          </p:cNvSpPr>
          <p:nvPr/>
        </p:nvSpPr>
        <p:spPr bwMode="auto">
          <a:xfrm>
            <a:off x="4984750" y="2838450"/>
            <a:ext cx="9747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Input</a:t>
            </a:r>
          </a:p>
        </p:txBody>
      </p:sp>
      <p:sp>
        <p:nvSpPr>
          <p:cNvPr id="17428" name="Rectangle 18"/>
          <p:cNvSpPr>
            <a:spLocks noChangeArrowheads="1"/>
          </p:cNvSpPr>
          <p:nvPr/>
        </p:nvSpPr>
        <p:spPr bwMode="auto">
          <a:xfrm>
            <a:off x="4984750" y="3803650"/>
            <a:ext cx="12573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Output</a:t>
            </a:r>
          </a:p>
        </p:txBody>
      </p:sp>
      <p:sp>
        <p:nvSpPr>
          <p:cNvPr id="17429" name="Text Box 19"/>
          <p:cNvSpPr txBox="1">
            <a:spLocks noChangeArrowheads="1"/>
          </p:cNvSpPr>
          <p:nvPr/>
        </p:nvSpPr>
        <p:spPr bwMode="auto">
          <a:xfrm>
            <a:off x="6858000" y="1600200"/>
            <a:ext cx="18002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Keyboard, </a:t>
            </a:r>
            <a:br>
              <a:rPr lang="en-US" sz="2800" b="1">
                <a:latin typeface="18 VAG Rounded Bold   07390" charset="0"/>
              </a:rPr>
            </a:br>
            <a:r>
              <a:rPr lang="en-US" sz="2800" b="1">
                <a:latin typeface="18 VAG Rounded Bold   07390" charset="0"/>
              </a:rPr>
              <a:t>Mouse</a:t>
            </a:r>
            <a:endParaRPr lang="en-US" sz="2800">
              <a:latin typeface="18 VAG Rounded Bold   07390" charset="0"/>
            </a:endParaRPr>
          </a:p>
        </p:txBody>
      </p:sp>
      <p:sp>
        <p:nvSpPr>
          <p:cNvPr id="17430" name="Text Box 20"/>
          <p:cNvSpPr txBox="1">
            <a:spLocks noChangeArrowheads="1"/>
          </p:cNvSpPr>
          <p:nvPr/>
        </p:nvSpPr>
        <p:spPr bwMode="auto">
          <a:xfrm>
            <a:off x="7086600" y="4876800"/>
            <a:ext cx="14033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Display</a:t>
            </a:r>
            <a:r>
              <a:rPr lang="en-US" sz="2800">
                <a:latin typeface="18 VAG Rounded Bold   07390" charset="0"/>
              </a:rPr>
              <a:t>, </a:t>
            </a:r>
            <a:br>
              <a:rPr lang="en-US" sz="2800">
                <a:latin typeface="18 VAG Rounded Bold   07390" charset="0"/>
              </a:rPr>
            </a:br>
            <a:r>
              <a:rPr lang="en-US" sz="2800" b="1">
                <a:latin typeface="18 VAG Rounded Bold   07390" charset="0"/>
              </a:rPr>
              <a:t>Printer</a:t>
            </a:r>
            <a:endParaRPr lang="en-US" sz="2800">
              <a:latin typeface="18 VAG Rounded Bold   07390" charset="0"/>
            </a:endParaRPr>
          </a:p>
        </p:txBody>
      </p:sp>
      <p:sp>
        <p:nvSpPr>
          <p:cNvPr id="17431" name="Line 21"/>
          <p:cNvSpPr>
            <a:spLocks noChangeShapeType="1"/>
          </p:cNvSpPr>
          <p:nvPr/>
        </p:nvSpPr>
        <p:spPr bwMode="auto">
          <a:xfrm>
            <a:off x="6400800" y="42672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22"/>
          <p:cNvSpPr>
            <a:spLocks noChangeShapeType="1"/>
          </p:cNvSpPr>
          <p:nvPr/>
        </p:nvSpPr>
        <p:spPr bwMode="auto">
          <a:xfrm flipH="1">
            <a:off x="6096000" y="2286000"/>
            <a:ext cx="838200" cy="733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23"/>
          <p:cNvSpPr txBox="1">
            <a:spLocks noChangeArrowheads="1"/>
          </p:cNvSpPr>
          <p:nvPr/>
        </p:nvSpPr>
        <p:spPr bwMode="auto">
          <a:xfrm>
            <a:off x="6858000" y="2438400"/>
            <a:ext cx="188912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Disk</a:t>
            </a:r>
            <a:r>
              <a:rPr lang="en-US" sz="2800">
                <a:latin typeface="18 VAG Rounded Bold   07390" charset="0"/>
              </a:rPr>
              <a:t> </a:t>
            </a:r>
            <a:br>
              <a:rPr lang="en-US" sz="2800">
                <a:latin typeface="18 VAG Rounded Bold   07390" charset="0"/>
              </a:rPr>
            </a:br>
            <a:r>
              <a:rPr lang="en-US" sz="2800">
                <a:latin typeface="18 VAG Rounded Bold   07390" charset="0"/>
              </a:rPr>
              <a:t>(where </a:t>
            </a:r>
          </a:p>
          <a:p>
            <a:pPr eaLnBrk="1" hangingPunct="1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programs, </a:t>
            </a:r>
          </a:p>
          <a:p>
            <a:pPr eaLnBrk="1" hangingPunct="1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data live when not running)</a:t>
            </a:r>
          </a:p>
        </p:txBody>
      </p:sp>
      <p:sp>
        <p:nvSpPr>
          <p:cNvPr id="17434" name="Line 24"/>
          <p:cNvSpPr>
            <a:spLocks noChangeShapeType="1"/>
          </p:cNvSpPr>
          <p:nvPr/>
        </p:nvSpPr>
        <p:spPr bwMode="auto">
          <a:xfrm flipH="1" flipV="1">
            <a:off x="6096000" y="30480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Line 25"/>
          <p:cNvSpPr>
            <a:spLocks noChangeShapeType="1"/>
          </p:cNvSpPr>
          <p:nvPr/>
        </p:nvSpPr>
        <p:spPr bwMode="auto">
          <a:xfrm flipV="1">
            <a:off x="6400800" y="37338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3226" name="AutoShape 26"/>
          <p:cNvSpPr>
            <a:spLocks noChangeArrowheads="1"/>
          </p:cNvSpPr>
          <p:nvPr/>
        </p:nvSpPr>
        <p:spPr bwMode="auto">
          <a:xfrm>
            <a:off x="685800" y="1862138"/>
            <a:ext cx="2035175" cy="375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18 VAG Rounded Bold   07390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32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Processor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Design: 5 steps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0132" y="1176867"/>
            <a:ext cx="8923867" cy="5681133"/>
          </a:xfrm>
        </p:spPr>
        <p:txBody>
          <a:bodyPr>
            <a:normAutofit lnSpcReduction="10000"/>
          </a:bodyPr>
          <a:lstStyle/>
          <a:p>
            <a:pPr lvl="1">
              <a:buFont typeface="Arial" charset="0"/>
              <a:buNone/>
              <a:defRPr/>
            </a:pPr>
            <a:r>
              <a:rPr lang="en-US" dirty="0" smtClean="0"/>
              <a:t>Step 1: Analyze instruction set </a:t>
            </a:r>
            <a:r>
              <a:rPr lang="en-US" dirty="0" smtClean="0">
                <a:sym typeface="Wingdings" charset="2"/>
              </a:rPr>
              <a:t>to determine</a:t>
            </a:r>
            <a:r>
              <a:rPr lang="en-US" dirty="0" smtClean="0"/>
              <a:t> </a:t>
            </a:r>
            <a:r>
              <a:rPr lang="en-US" dirty="0" err="1" smtClean="0"/>
              <a:t>datapath</a:t>
            </a:r>
            <a:r>
              <a:rPr lang="en-US" dirty="0" smtClean="0"/>
              <a:t> requirements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Meaning of each instruction is given by register transfers</a:t>
            </a:r>
          </a:p>
          <a:p>
            <a:pPr lvl="1">
              <a:lnSpc>
                <a:spcPct val="80000"/>
              </a:lnSpc>
            </a:pPr>
            <a:r>
              <a:rPr lang="en-US" sz="2600" dirty="0" err="1" smtClean="0">
                <a:latin typeface="Calibri" charset="0"/>
                <a:ea typeface="ＭＳ Ｐゴシック" charset="0"/>
              </a:rPr>
              <a:t>Datapath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 must include storage element for ISA registers</a:t>
            </a:r>
          </a:p>
          <a:p>
            <a:pPr lvl="1">
              <a:lnSpc>
                <a:spcPct val="80000"/>
              </a:lnSpc>
            </a:pPr>
            <a:r>
              <a:rPr lang="en-US" sz="2600" dirty="0" err="1" smtClean="0">
                <a:latin typeface="Calibri" charset="0"/>
                <a:ea typeface="ＭＳ Ｐゴシック" charset="0"/>
              </a:rPr>
              <a:t>Datapath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 must support each register transfer</a:t>
            </a:r>
            <a:endParaRPr lang="en-US" sz="2600" dirty="0" smtClean="0"/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Step 2: Select set of </a:t>
            </a:r>
            <a:r>
              <a:rPr lang="en-US" dirty="0" err="1" smtClean="0"/>
              <a:t>datapath</a:t>
            </a:r>
            <a:r>
              <a:rPr lang="en-US" dirty="0" smtClean="0"/>
              <a:t> components &amp; establish </a:t>
            </a:r>
            <a:br>
              <a:rPr lang="en-US" dirty="0" smtClean="0"/>
            </a:br>
            <a:r>
              <a:rPr lang="en-US" dirty="0" smtClean="0"/>
              <a:t>clock methodology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Step 3: Assemble </a:t>
            </a:r>
            <a:r>
              <a:rPr lang="en-US" dirty="0" err="1" smtClean="0"/>
              <a:t>datapath</a:t>
            </a:r>
            <a:r>
              <a:rPr lang="en-US" dirty="0" smtClean="0"/>
              <a:t> components that meet the requirements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Step 4: Analyze implementation of each instruction to determine setting of control points that realizes the register transfer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Step 5: Assemble the control logic</a:t>
            </a:r>
          </a:p>
        </p:txBody>
      </p:sp>
    </p:spTree>
    <p:extLst>
      <p:ext uri="{BB962C8B-B14F-4D97-AF65-F5344CB8AC3E}">
        <p14:creationId xmlns:p14="http://schemas.microsoft.com/office/powerpoint/2010/main" val="20175510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23759</TotalTime>
  <Words>1704</Words>
  <Application>Microsoft Macintosh PowerPoint</Application>
  <PresentationFormat>On-screen Show (4:3)</PresentationFormat>
  <Paragraphs>577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CS 61C: Great Ideas in Computer Architecture (Machine Structures) Lecture 28:  Single-Cycle CPU Datapath Control Part 1</vt:lpstr>
      <vt:lpstr>Technology In the News</vt:lpstr>
      <vt:lpstr>Review</vt:lpstr>
      <vt:lpstr>Datapath and Control</vt:lpstr>
      <vt:lpstr>CPU Clocking (1/2)</vt:lpstr>
      <vt:lpstr>CPU Clocking (2/2)</vt:lpstr>
      <vt:lpstr>Agenda</vt:lpstr>
      <vt:lpstr>Five Components of a Computer</vt:lpstr>
      <vt:lpstr>Processor Design: 5 steps</vt:lpstr>
      <vt:lpstr>The MIPS Instruction Formats</vt:lpstr>
      <vt:lpstr>The MIPS-lite Subset</vt:lpstr>
      <vt:lpstr>Register Transfer Level (RTL)</vt:lpstr>
      <vt:lpstr>Step 1: Requirements of the Instruction Set</vt:lpstr>
      <vt:lpstr>Step 2: Components of the Datapath</vt:lpstr>
      <vt:lpstr>ALU Needs for MIPS-lite + Rest of MIPS</vt:lpstr>
      <vt:lpstr>Storage Element: Idealized Memory</vt:lpstr>
      <vt:lpstr>Storage Element: Register (Building Block)</vt:lpstr>
      <vt:lpstr>Storage Element: Register File</vt:lpstr>
      <vt:lpstr>Administrivia</vt:lpstr>
      <vt:lpstr>Step 3a: Instruction Fetch Unit</vt:lpstr>
      <vt:lpstr>Step 3b: Add &amp; Subtract</vt:lpstr>
      <vt:lpstr>Clocking Methodology</vt:lpstr>
      <vt:lpstr>Register-Register Timing:  One Complete Cycle</vt:lpstr>
      <vt:lpstr>Putting it All Together:A Single Cycle Datapath</vt:lpstr>
      <vt:lpstr>Processor Design: 3 of 5 steps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Sagar Karandikar</cp:lastModifiedBy>
  <cp:revision>203</cp:revision>
  <cp:lastPrinted>2014-11-06T15:31:49Z</cp:lastPrinted>
  <dcterms:created xsi:type="dcterms:W3CDTF">2014-03-21T01:10:39Z</dcterms:created>
  <dcterms:modified xsi:type="dcterms:W3CDTF">2014-11-06T15:45:54Z</dcterms:modified>
</cp:coreProperties>
</file>