
<file path=[Content_Types].xml><?xml version="1.0" encoding="utf-8"?>
<Types xmlns="http://schemas.openxmlformats.org/package/2006/content-types">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Layouts/slideLayout13.xml" ContentType="application/vnd.openxmlformats-officedocument.presentationml.slideLayout+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26.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1"/>
  </p:notesMasterIdLst>
  <p:handoutMasterIdLst>
    <p:handoutMasterId r:id="rId32"/>
  </p:handoutMasterIdLst>
  <p:sldIdLst>
    <p:sldId id="257" r:id="rId2"/>
    <p:sldId id="832" r:id="rId3"/>
    <p:sldId id="833" r:id="rId4"/>
    <p:sldId id="834" r:id="rId5"/>
    <p:sldId id="835" r:id="rId6"/>
    <p:sldId id="836" r:id="rId7"/>
    <p:sldId id="837" r:id="rId8"/>
    <p:sldId id="838" r:id="rId9"/>
    <p:sldId id="839" r:id="rId10"/>
    <p:sldId id="840" r:id="rId11"/>
    <p:sldId id="841" r:id="rId12"/>
    <p:sldId id="845" r:id="rId13"/>
    <p:sldId id="847" r:id="rId14"/>
    <p:sldId id="842" r:id="rId15"/>
    <p:sldId id="853" r:id="rId16"/>
    <p:sldId id="854" r:id="rId17"/>
    <p:sldId id="855" r:id="rId18"/>
    <p:sldId id="856" r:id="rId19"/>
    <p:sldId id="857" r:id="rId20"/>
    <p:sldId id="858" r:id="rId21"/>
    <p:sldId id="859" r:id="rId22"/>
    <p:sldId id="862" r:id="rId23"/>
    <p:sldId id="863" r:id="rId24"/>
    <p:sldId id="864" r:id="rId25"/>
    <p:sldId id="851" r:id="rId26"/>
    <p:sldId id="852" r:id="rId27"/>
    <p:sldId id="848" r:id="rId28"/>
    <p:sldId id="860" r:id="rId29"/>
    <p:sldId id="861"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C9FFFF"/>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24975" autoAdjust="0"/>
    <p:restoredTop sz="84825" autoAdjust="0"/>
  </p:normalViewPr>
  <p:slideViewPr>
    <p:cSldViewPr snapToGrid="0">
      <p:cViewPr varScale="1">
        <p:scale>
          <a:sx n="101" d="100"/>
          <a:sy n="101" d="100"/>
        </p:scale>
        <p:origin x="-976"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28"/>
    </p:cViewPr>
  </p:sorterViewPr>
  <p:notesViewPr>
    <p:cSldViewPr snapToGrid="0" snapToObjects="1">
      <p:cViewPr varScale="1">
        <p:scale>
          <a:sx n="85" d="100"/>
          <a:sy n="85" d="100"/>
        </p:scale>
        <p:origin x="-3128"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11/18/14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875666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11/18/14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2074182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402" name="Rectangle 2"/>
          <p:cNvSpPr>
            <a:spLocks noGrp="1" noRot="1" noChangeAspect="1" noChangeArrowheads="1"/>
          </p:cNvSpPr>
          <p:nvPr>
            <p:ph type="sldImg"/>
          </p:nvPr>
        </p:nvSpPr>
        <p:spPr bwMode="auto">
          <a:xfrm>
            <a:off x="1163638" y="585788"/>
            <a:ext cx="4552950" cy="3416300"/>
          </a:xfrm>
          <a:prstGeom prst="rect">
            <a:avLst/>
          </a:prstGeom>
          <a:solidFill>
            <a:srgbClr val="FFFFFF"/>
          </a:solidFill>
          <a:ln>
            <a:solidFill>
              <a:srgbClr val="000000"/>
            </a:solidFill>
            <a:miter lim="800000"/>
            <a:headEnd/>
            <a:tailEnd/>
          </a:ln>
        </p:spPr>
      </p:sp>
      <p:sp>
        <p:nvSpPr>
          <p:cNvPr id="3174403" name="Rectangle 3"/>
          <p:cNvSpPr>
            <a:spLocks noGrp="1" noChangeArrowheads="1"/>
          </p:cNvSpPr>
          <p:nvPr>
            <p:ph type="body" idx="1"/>
          </p:nvPr>
        </p:nvSpPr>
        <p:spPr bwMode="auto">
          <a:xfrm>
            <a:off x="516211" y="4345896"/>
            <a:ext cx="5907739" cy="4111993"/>
          </a:xfrm>
          <a:prstGeom prst="rect">
            <a:avLst/>
          </a:prstGeom>
          <a:solidFill>
            <a:srgbClr val="FFFFFF"/>
          </a:solidFill>
          <a:ln>
            <a:solidFill>
              <a:srgbClr val="000000"/>
            </a:solidFill>
            <a:miter lim="800000"/>
            <a:headEnd/>
            <a:tailEnd/>
          </a:ln>
        </p:spPr>
        <p:txBody>
          <a:bodyPr lIns="89941" tIns="44970" rIns="89941" bIns="44970">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96930" name="Rectangle 2"/>
          <p:cNvSpPr>
            <a:spLocks noGrp="1" noRot="1" noChangeAspect="1" noChangeArrowheads="1"/>
          </p:cNvSpPr>
          <p:nvPr>
            <p:ph type="sldImg"/>
          </p:nvPr>
        </p:nvSpPr>
        <p:spPr bwMode="auto">
          <a:xfrm>
            <a:off x="1160463" y="585788"/>
            <a:ext cx="4554537" cy="3416300"/>
          </a:xfrm>
          <a:prstGeom prst="rect">
            <a:avLst/>
          </a:prstGeom>
          <a:solidFill>
            <a:srgbClr val="FFFFFF"/>
          </a:solidFill>
          <a:ln>
            <a:solidFill>
              <a:srgbClr val="000000"/>
            </a:solidFill>
            <a:miter lim="800000"/>
            <a:headEnd/>
            <a:tailEnd/>
          </a:ln>
        </p:spPr>
      </p:sp>
      <p:sp>
        <p:nvSpPr>
          <p:cNvPr id="3196931" name="Rectangle 3"/>
          <p:cNvSpPr>
            <a:spLocks noGrp="1" noChangeArrowheads="1"/>
          </p:cNvSpPr>
          <p:nvPr>
            <p:ph type="body" idx="1"/>
          </p:nvPr>
        </p:nvSpPr>
        <p:spPr bwMode="auto">
          <a:xfrm>
            <a:off x="514660" y="4342777"/>
            <a:ext cx="5910840" cy="4115111"/>
          </a:xfrm>
          <a:prstGeom prst="rect">
            <a:avLst/>
          </a:prstGeom>
          <a:solidFill>
            <a:srgbClr val="FFFFFF"/>
          </a:solidFill>
          <a:ln>
            <a:solidFill>
              <a:srgbClr val="000000"/>
            </a:solidFill>
            <a:miter lim="800000"/>
            <a:headEnd/>
            <a:tailEnd/>
          </a:ln>
        </p:spPr>
        <p:txBody>
          <a:bodyPr lIns="91426" tIns="45712" rIns="91426" bIns="45712">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03074" name="Rectangle 2"/>
          <p:cNvSpPr>
            <a:spLocks noGrp="1" noRot="1" noChangeAspect="1" noChangeArrowheads="1"/>
          </p:cNvSpPr>
          <p:nvPr>
            <p:ph type="sldImg"/>
          </p:nvPr>
        </p:nvSpPr>
        <p:spPr bwMode="auto">
          <a:xfrm>
            <a:off x="1160463" y="585788"/>
            <a:ext cx="4554537" cy="3416300"/>
          </a:xfrm>
          <a:prstGeom prst="rect">
            <a:avLst/>
          </a:prstGeom>
          <a:solidFill>
            <a:srgbClr val="FFFFFF"/>
          </a:solidFill>
          <a:ln>
            <a:solidFill>
              <a:srgbClr val="000000"/>
            </a:solidFill>
            <a:miter lim="800000"/>
            <a:headEnd/>
            <a:tailEnd/>
          </a:ln>
        </p:spPr>
      </p:sp>
      <p:sp>
        <p:nvSpPr>
          <p:cNvPr id="3203075" name="Rectangle 3"/>
          <p:cNvSpPr>
            <a:spLocks noGrp="1" noChangeArrowheads="1"/>
          </p:cNvSpPr>
          <p:nvPr>
            <p:ph type="body" idx="1"/>
          </p:nvPr>
        </p:nvSpPr>
        <p:spPr bwMode="auto">
          <a:xfrm>
            <a:off x="514660" y="4342777"/>
            <a:ext cx="5910840" cy="4115111"/>
          </a:xfrm>
          <a:prstGeom prst="rect">
            <a:avLst/>
          </a:prstGeom>
          <a:solidFill>
            <a:srgbClr val="FFFFFF"/>
          </a:solidFill>
          <a:ln>
            <a:solidFill>
              <a:srgbClr val="000000"/>
            </a:solidFill>
            <a:miter lim="800000"/>
            <a:headEnd/>
            <a:tailEnd/>
          </a:ln>
        </p:spPr>
        <p:txBody>
          <a:bodyPr lIns="91426" tIns="45712" rIns="91426" bIns="45712">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07170" name="Rectangle 2"/>
          <p:cNvSpPr>
            <a:spLocks noGrp="1" noRot="1" noChangeAspect="1" noChangeArrowheads="1"/>
          </p:cNvSpPr>
          <p:nvPr>
            <p:ph type="sldImg"/>
          </p:nvPr>
        </p:nvSpPr>
        <p:spPr bwMode="auto">
          <a:xfrm>
            <a:off x="1160463" y="585788"/>
            <a:ext cx="4554537" cy="3416300"/>
          </a:xfrm>
          <a:prstGeom prst="rect">
            <a:avLst/>
          </a:prstGeom>
          <a:solidFill>
            <a:srgbClr val="FFFFFF"/>
          </a:solidFill>
          <a:ln>
            <a:solidFill>
              <a:srgbClr val="000000"/>
            </a:solidFill>
            <a:miter lim="800000"/>
            <a:headEnd/>
            <a:tailEnd/>
          </a:ln>
        </p:spPr>
      </p:sp>
      <p:sp>
        <p:nvSpPr>
          <p:cNvPr id="3207171" name="Rectangle 3"/>
          <p:cNvSpPr>
            <a:spLocks noGrp="1" noChangeArrowheads="1"/>
          </p:cNvSpPr>
          <p:nvPr>
            <p:ph type="body" idx="1"/>
          </p:nvPr>
        </p:nvSpPr>
        <p:spPr bwMode="auto">
          <a:xfrm>
            <a:off x="514660" y="4342777"/>
            <a:ext cx="5910840" cy="4115111"/>
          </a:xfrm>
          <a:prstGeom prst="rect">
            <a:avLst/>
          </a:prstGeom>
          <a:solidFill>
            <a:srgbClr val="FFFFFF"/>
          </a:solidFill>
          <a:ln>
            <a:solidFill>
              <a:srgbClr val="000000"/>
            </a:solidFill>
            <a:miter lim="800000"/>
            <a:headEnd/>
            <a:tailEnd/>
          </a:ln>
        </p:spPr>
        <p:txBody>
          <a:bodyPr lIns="91426" tIns="45712" rIns="91426" bIns="45712">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09218" name="Rectangle 2"/>
          <p:cNvSpPr>
            <a:spLocks noGrp="1" noRot="1" noChangeAspect="1" noChangeArrowheads="1"/>
          </p:cNvSpPr>
          <p:nvPr>
            <p:ph type="sldImg"/>
          </p:nvPr>
        </p:nvSpPr>
        <p:spPr bwMode="auto">
          <a:xfrm>
            <a:off x="1160463" y="585788"/>
            <a:ext cx="4554537" cy="3416300"/>
          </a:xfrm>
          <a:prstGeom prst="rect">
            <a:avLst/>
          </a:prstGeom>
          <a:solidFill>
            <a:srgbClr val="FFFFFF"/>
          </a:solidFill>
          <a:ln>
            <a:solidFill>
              <a:srgbClr val="000000"/>
            </a:solidFill>
            <a:miter lim="800000"/>
            <a:headEnd/>
            <a:tailEnd/>
          </a:ln>
        </p:spPr>
      </p:sp>
      <p:sp>
        <p:nvSpPr>
          <p:cNvPr id="3209219" name="Rectangle 3"/>
          <p:cNvSpPr>
            <a:spLocks noGrp="1" noChangeArrowheads="1"/>
          </p:cNvSpPr>
          <p:nvPr>
            <p:ph type="body" idx="1"/>
          </p:nvPr>
        </p:nvSpPr>
        <p:spPr bwMode="auto">
          <a:xfrm>
            <a:off x="514660" y="4342777"/>
            <a:ext cx="5910840" cy="4115111"/>
          </a:xfrm>
          <a:prstGeom prst="rect">
            <a:avLst/>
          </a:prstGeom>
          <a:solidFill>
            <a:srgbClr val="FFFFFF"/>
          </a:solidFill>
          <a:ln>
            <a:solidFill>
              <a:srgbClr val="000000"/>
            </a:solidFill>
            <a:miter lim="800000"/>
            <a:headEnd/>
            <a:tailEnd/>
          </a:ln>
        </p:spPr>
        <p:txBody>
          <a:bodyPr lIns="91426" tIns="45712" rIns="91426" bIns="45712">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6BEB134A-141B-5B40-9166-72E046F65F03}" type="datetime3">
              <a:rPr lang="en-AU"/>
              <a:pPr/>
              <a:t>November 18, 14</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020993C2-33EC-6841-8B88-705AD99553A6}" type="slidenum">
              <a:rPr lang="en-AU"/>
              <a:pPr/>
              <a:t>15</a:t>
            </a:fld>
            <a:endParaRPr lang="en-AU"/>
          </a:p>
        </p:txBody>
      </p:sp>
      <p:sp>
        <p:nvSpPr>
          <p:cNvPr id="453634" name="Rectangle 2"/>
          <p:cNvSpPr>
            <a:spLocks noGrp="1" noRot="1" noChangeAspect="1" noChangeArrowheads="1" noTextEdit="1"/>
          </p:cNvSpPr>
          <p:nvPr>
            <p:ph type="sldImg"/>
          </p:nvPr>
        </p:nvSpPr>
        <p:spPr>
          <a:ln/>
        </p:spPr>
      </p:sp>
      <p:sp>
        <p:nvSpPr>
          <p:cNvPr id="453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3D3508E0-F770-7C4D-9470-635F49919A05}" type="datetime3">
              <a:rPr lang="en-AU"/>
              <a:pPr/>
              <a:t>November 18, 14</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21571301-9103-074E-B9AA-6273CE542A86}" type="slidenum">
              <a:rPr lang="en-AU"/>
              <a:pPr/>
              <a:t>16</a:t>
            </a:fld>
            <a:endParaRPr lang="en-AU"/>
          </a:p>
        </p:txBody>
      </p:sp>
      <p:sp>
        <p:nvSpPr>
          <p:cNvPr id="455682" name="Rectangle 2"/>
          <p:cNvSpPr>
            <a:spLocks noGrp="1" noRot="1" noChangeAspect="1" noChangeArrowheads="1" noTextEdit="1"/>
          </p:cNvSpPr>
          <p:nvPr>
            <p:ph type="sldImg"/>
          </p:nvPr>
        </p:nvSpPr>
        <p:spPr>
          <a:ln/>
        </p:spPr>
      </p:sp>
      <p:sp>
        <p:nvSpPr>
          <p:cNvPr id="455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18666136-3E36-B74D-B6D8-BD0C0E1F0662}" type="datetime3">
              <a:rPr lang="en-AU"/>
              <a:pPr/>
              <a:t>November 18, 14</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020C7EBD-A2C0-624C-B468-E169A36EE307}" type="slidenum">
              <a:rPr lang="en-AU"/>
              <a:pPr/>
              <a:t>17</a:t>
            </a:fld>
            <a:endParaRPr lang="en-AU"/>
          </a:p>
        </p:txBody>
      </p:sp>
      <p:sp>
        <p:nvSpPr>
          <p:cNvPr id="467970" name="Rectangle 2"/>
          <p:cNvSpPr>
            <a:spLocks noGrp="1" noRot="1" noChangeAspect="1" noChangeArrowheads="1" noTextEdit="1"/>
          </p:cNvSpPr>
          <p:nvPr>
            <p:ph type="sldImg"/>
          </p:nvPr>
        </p:nvSpPr>
        <p:spPr>
          <a:ln/>
        </p:spPr>
      </p:sp>
      <p:sp>
        <p:nvSpPr>
          <p:cNvPr id="467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E167AA84-6628-BA46-ADAB-A9204FFF4A43}" type="datetime3">
              <a:rPr lang="en-AU"/>
              <a:pPr/>
              <a:t>November 18, 14</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6373C6B3-8A30-AF4D-840E-01804555342F}" type="slidenum">
              <a:rPr lang="en-AU"/>
              <a:pPr/>
              <a:t>18</a:t>
            </a:fld>
            <a:endParaRPr lang="en-AU"/>
          </a:p>
        </p:txBody>
      </p:sp>
      <p:sp>
        <p:nvSpPr>
          <p:cNvPr id="459778" name="Rectangle 2"/>
          <p:cNvSpPr>
            <a:spLocks noGrp="1" noRot="1" noChangeAspect="1" noChangeArrowheads="1" noTextEdit="1"/>
          </p:cNvSpPr>
          <p:nvPr>
            <p:ph type="sldImg"/>
          </p:nvPr>
        </p:nvSpPr>
        <p:spPr>
          <a:ln/>
        </p:spPr>
      </p:sp>
      <p:sp>
        <p:nvSpPr>
          <p:cNvPr id="459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E1CCB118-5AB1-6F40-873B-6BD62C3A70F3}" type="datetime3">
              <a:rPr lang="en-AU"/>
              <a:pPr/>
              <a:t>November 18, 14</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9224B9FC-C7B1-D642-898B-1B07A2C3434D}" type="slidenum">
              <a:rPr lang="en-AU"/>
              <a:pPr/>
              <a:t>19</a:t>
            </a:fld>
            <a:endParaRPr lang="en-AU"/>
          </a:p>
        </p:txBody>
      </p:sp>
      <p:sp>
        <p:nvSpPr>
          <p:cNvPr id="463874" name="Rectangle 2"/>
          <p:cNvSpPr>
            <a:spLocks noGrp="1" noRot="1" noChangeAspect="1" noChangeArrowheads="1" noTextEdit="1"/>
          </p:cNvSpPr>
          <p:nvPr>
            <p:ph type="sldImg"/>
          </p:nvPr>
        </p:nvSpPr>
        <p:spPr>
          <a:ln/>
        </p:spPr>
      </p:sp>
      <p:sp>
        <p:nvSpPr>
          <p:cNvPr id="463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2754" name="Rectangle 2"/>
          <p:cNvSpPr>
            <a:spLocks noGrp="1" noChangeArrowheads="1"/>
          </p:cNvSpPr>
          <p:nvPr>
            <p:ph type="body" idx="1"/>
          </p:nvPr>
        </p:nvSpPr>
        <p:spPr bwMode="auto">
          <a:xfrm>
            <a:off x="516212" y="4342787"/>
            <a:ext cx="5909289" cy="4115111"/>
          </a:xfrm>
          <a:prstGeom prst="rect">
            <a:avLst/>
          </a:prstGeom>
          <a:noFill/>
          <a:ln w="12700">
            <a:miter lim="800000"/>
            <a:headEnd/>
            <a:tailEnd/>
          </a:ln>
        </p:spPr>
        <p:txBody>
          <a:bodyPr lIns="90459" tIns="44435" rIns="90459" bIns="44435">
            <a:prstTxWarp prst="textNoShape">
              <a:avLst/>
            </a:prstTxWarp>
          </a:bodyPr>
          <a:lstStyle/>
          <a:p>
            <a:endParaRPr lang="en-US"/>
          </a:p>
        </p:txBody>
      </p:sp>
      <p:sp>
        <p:nvSpPr>
          <p:cNvPr id="2762755" name="Rectangle 3"/>
          <p:cNvSpPr>
            <a:spLocks noGrp="1" noRot="1" noChangeAspect="1" noChangeArrowheads="1"/>
          </p:cNvSpPr>
          <p:nvPr>
            <p:ph type="sldImg"/>
          </p:nvPr>
        </p:nvSpPr>
        <p:spPr bwMode="auto">
          <a:xfrm>
            <a:off x="1162050" y="588963"/>
            <a:ext cx="4548188" cy="3413125"/>
          </a:xfrm>
          <a:prstGeom prst="rect">
            <a:avLst/>
          </a:prstGeom>
          <a:noFill/>
          <a:ln w="12700">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6450" name="Rectangle 2"/>
          <p:cNvSpPr>
            <a:spLocks noGrp="1" noChangeArrowheads="1"/>
          </p:cNvSpPr>
          <p:nvPr>
            <p:ph type="body" idx="1"/>
          </p:nvPr>
        </p:nvSpPr>
        <p:spPr bwMode="auto">
          <a:xfrm>
            <a:off x="516211" y="4344336"/>
            <a:ext cx="5907739" cy="4113553"/>
          </a:xfrm>
          <a:prstGeom prst="rect">
            <a:avLst/>
          </a:prstGeom>
          <a:noFill/>
          <a:ln w="12700">
            <a:miter lim="800000"/>
            <a:headEnd/>
            <a:tailEnd/>
          </a:ln>
        </p:spPr>
        <p:txBody>
          <a:bodyPr lIns="90450" tIns="44430" rIns="90450" bIns="44430">
            <a:prstTxWarp prst="textNoShape">
              <a:avLst/>
            </a:prstTxWarp>
          </a:bodyPr>
          <a:lstStyle/>
          <a:p>
            <a:r>
              <a:rPr lang="en-US"/>
              <a:t>That is, any computer, no matter how primitive or advance, can be divided into five parts:</a:t>
            </a:r>
          </a:p>
          <a:p>
            <a:r>
              <a:rPr lang="en-US"/>
              <a:t>1. The input devices bring the data from the outside world into the computer.</a:t>
            </a:r>
          </a:p>
          <a:p>
            <a:r>
              <a:rPr lang="en-US"/>
              <a:t>2. These data are kept in the computer’s memory  until ...</a:t>
            </a:r>
          </a:p>
          <a:p>
            <a:r>
              <a:rPr lang="en-US"/>
              <a:t>3. The datapath request and process them.</a:t>
            </a:r>
          </a:p>
          <a:p>
            <a:r>
              <a:rPr lang="en-US"/>
              <a:t>4. The operation of the datapath is controlled by the computer’s controller.</a:t>
            </a:r>
          </a:p>
          <a:p>
            <a:r>
              <a:rPr lang="en-US"/>
              <a:t>All the work done by the computer will NOT do us any good unless we can get the data back to the outside world. </a:t>
            </a:r>
          </a:p>
          <a:p>
            <a:r>
              <a:rPr lang="en-US"/>
              <a:t> 5. Getting the data back to the outside world is the job of the output devices.</a:t>
            </a:r>
          </a:p>
          <a:p>
            <a:endParaRPr lang="en-US"/>
          </a:p>
          <a:p>
            <a:r>
              <a:rPr lang="en-US"/>
              <a:t>The most COMMON way to connect these 5 components together is to use a network of busses.</a:t>
            </a:r>
          </a:p>
        </p:txBody>
      </p:sp>
      <p:sp>
        <p:nvSpPr>
          <p:cNvPr id="3176451" name="Rectangle 3"/>
          <p:cNvSpPr>
            <a:spLocks noGrp="1" noRot="1" noChangeAspect="1" noChangeArrowheads="1"/>
          </p:cNvSpPr>
          <p:nvPr>
            <p:ph type="sldImg"/>
          </p:nvPr>
        </p:nvSpPr>
        <p:spPr bwMode="auto">
          <a:xfrm>
            <a:off x="1163638" y="585788"/>
            <a:ext cx="4552950" cy="3416300"/>
          </a:xfrm>
          <a:prstGeom prst="rect">
            <a:avLst/>
          </a:prstGeom>
          <a:noFill/>
          <a:ln w="12700">
            <a:miter lim="800000"/>
            <a:headEnd/>
            <a:tailEnd/>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2754" name="Rectangle 2"/>
          <p:cNvSpPr>
            <a:spLocks noGrp="1" noChangeArrowheads="1"/>
          </p:cNvSpPr>
          <p:nvPr>
            <p:ph type="body" idx="1"/>
          </p:nvPr>
        </p:nvSpPr>
        <p:spPr bwMode="auto">
          <a:xfrm>
            <a:off x="516212" y="4342787"/>
            <a:ext cx="5909289" cy="4115111"/>
          </a:xfrm>
          <a:prstGeom prst="rect">
            <a:avLst/>
          </a:prstGeom>
          <a:noFill/>
          <a:ln w="12700">
            <a:miter lim="800000"/>
            <a:headEnd/>
            <a:tailEnd/>
          </a:ln>
        </p:spPr>
        <p:txBody>
          <a:bodyPr lIns="90459" tIns="44435" rIns="90459" bIns="44435">
            <a:prstTxWarp prst="textNoShape">
              <a:avLst/>
            </a:prstTxWarp>
          </a:bodyPr>
          <a:lstStyle/>
          <a:p>
            <a:endParaRPr lang="en-US"/>
          </a:p>
        </p:txBody>
      </p:sp>
      <p:sp>
        <p:nvSpPr>
          <p:cNvPr id="2762755" name="Rectangle 3"/>
          <p:cNvSpPr>
            <a:spLocks noGrp="1" noRot="1" noChangeAspect="1" noChangeArrowheads="1"/>
          </p:cNvSpPr>
          <p:nvPr>
            <p:ph type="sldImg"/>
          </p:nvPr>
        </p:nvSpPr>
        <p:spPr bwMode="auto">
          <a:xfrm>
            <a:off x="1162050" y="588963"/>
            <a:ext cx="4548188" cy="3413125"/>
          </a:xfrm>
          <a:prstGeom prst="rect">
            <a:avLst/>
          </a:prstGeom>
          <a:noFill/>
          <a:ln w="12700">
            <a:miter lim="800000"/>
            <a:headEnd/>
            <a:tailEnd/>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11266" name="Rectangle 2"/>
          <p:cNvSpPr>
            <a:spLocks noGrp="1" noChangeArrowheads="1"/>
          </p:cNvSpPr>
          <p:nvPr>
            <p:ph type="body" idx="1"/>
          </p:nvPr>
        </p:nvSpPr>
        <p:spPr bwMode="auto">
          <a:xfrm>
            <a:off x="516211" y="4342777"/>
            <a:ext cx="5909289" cy="4115111"/>
          </a:xfrm>
          <a:prstGeom prst="rect">
            <a:avLst/>
          </a:prstGeom>
          <a:noFill/>
          <a:ln w="12700">
            <a:miter lim="800000"/>
            <a:headEnd/>
            <a:tailEnd/>
          </a:ln>
        </p:spPr>
        <p:txBody>
          <a:bodyPr lIns="90455" tIns="44434" rIns="90455" bIns="44434">
            <a:prstTxWarp prst="textNoShape">
              <a:avLst/>
            </a:prstTxWarp>
          </a:bodyPr>
          <a:lstStyle/>
          <a:p>
            <a:r>
              <a:rPr lang="en-US"/>
              <a:t>How does an I/O interrupt different from the exception you already learned?</a:t>
            </a:r>
          </a:p>
          <a:p>
            <a:r>
              <a:rPr lang="en-US"/>
              <a:t>Well, an I/O interrupt is asynchronous with respect to the instruction execution while exception such as overflow or page fault are always associated with a certain instruction.</a:t>
            </a:r>
          </a:p>
          <a:p>
            <a:r>
              <a:rPr lang="en-US"/>
              <a:t>Also for exception, the only information needs to be conveyed is the fact that an exceptional condition has occurred but for interrupt, there is more information to be conveyed.</a:t>
            </a:r>
          </a:p>
          <a:p>
            <a:r>
              <a:rPr lang="en-US"/>
              <a:t>Let me  elaborate on each of these two points.</a:t>
            </a:r>
          </a:p>
          <a:p>
            <a:r>
              <a:rPr lang="en-US"/>
              <a:t>Unlike exception, which is always associated with an instruction,  interrupt is not associated with any instruction. The user program is just doing its things when an I/O interrupt occurs.</a:t>
            </a:r>
          </a:p>
          <a:p>
            <a:r>
              <a:rPr lang="en-US"/>
              <a:t>So I/O interrupt does not prevent any instruction from completing so you can pick your own convenient point to take the interrupt.</a:t>
            </a:r>
          </a:p>
          <a:p>
            <a:r>
              <a:rPr lang="en-US"/>
              <a:t>As far as conveying more information is concerned, the interrupt detection hardware must somehow let the OS know who is causing the interrupt.</a:t>
            </a:r>
          </a:p>
          <a:p>
            <a:r>
              <a:rPr lang="en-US"/>
              <a:t>Furthermore, interrupt requests needs to be prioritized.  The hardware that can do all these looks like this.</a:t>
            </a:r>
          </a:p>
          <a:p>
            <a:endParaRPr lang="en-US"/>
          </a:p>
          <a:p>
            <a:r>
              <a:rPr lang="en-US"/>
              <a:t>+2 = 64 min. (Y:44)</a:t>
            </a:r>
          </a:p>
        </p:txBody>
      </p:sp>
      <p:sp>
        <p:nvSpPr>
          <p:cNvPr id="3211267" name="Rectangle 3"/>
          <p:cNvSpPr>
            <a:spLocks noGrp="1" noRot="1" noChangeAspect="1" noChangeArrowheads="1"/>
          </p:cNvSpPr>
          <p:nvPr>
            <p:ph type="sldImg"/>
          </p:nvPr>
        </p:nvSpPr>
        <p:spPr bwMode="auto">
          <a:xfrm>
            <a:off x="1162050" y="590550"/>
            <a:ext cx="4546600" cy="3409950"/>
          </a:xfrm>
          <a:prstGeom prst="rect">
            <a:avLst/>
          </a:prstGeom>
          <a:noFill/>
          <a:ln w="12700">
            <a:miter lim="800000"/>
            <a:headEnd/>
            <a:tailEnd/>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15362" name="Rectangle 2"/>
          <p:cNvSpPr>
            <a:spLocks noGrp="1" noChangeArrowheads="1"/>
          </p:cNvSpPr>
          <p:nvPr>
            <p:ph type="body" idx="1"/>
          </p:nvPr>
        </p:nvSpPr>
        <p:spPr bwMode="auto">
          <a:xfrm>
            <a:off x="516211" y="4342777"/>
            <a:ext cx="5909289" cy="4115111"/>
          </a:xfrm>
          <a:prstGeom prst="rect">
            <a:avLst/>
          </a:prstGeom>
          <a:noFill/>
          <a:ln w="12700">
            <a:miter lim="800000"/>
            <a:headEnd/>
            <a:tailEnd/>
          </a:ln>
        </p:spPr>
        <p:txBody>
          <a:bodyPr lIns="90455" tIns="44434" rIns="90455" bIns="44434">
            <a:prstTxWarp prst="textNoShape">
              <a:avLst/>
            </a:prstTxWarp>
          </a:bodyPr>
          <a:lstStyle/>
          <a:p>
            <a:r>
              <a:rPr lang="en-US"/>
              <a:t>That is, whenever an I/O device needs attention from the processor, it interrupts the processor from what it is currently doing.</a:t>
            </a:r>
          </a:p>
          <a:p>
            <a:r>
              <a:rPr lang="en-US"/>
              <a:t>This is how an I/O interrupt looks in the overall scheme of things.  The processor is  minding its business when one of the I/O device wants its attention and causes an I/O interrupt.</a:t>
            </a:r>
          </a:p>
          <a:p>
            <a:r>
              <a:rPr lang="en-US"/>
              <a:t>The processor then save the current PC, branch to the address where the interrupt service routine resides, and start executing the interrupt service routine.</a:t>
            </a:r>
          </a:p>
          <a:p>
            <a:r>
              <a:rPr lang="en-US"/>
              <a:t>When it finishes executing the interrupt service routine, it branches back to the point of the original program where we stop and continue.</a:t>
            </a:r>
          </a:p>
          <a:p>
            <a:r>
              <a:rPr lang="en-US"/>
              <a:t>The advantage of this approach is efficiency.  The user program’s progress is halted only during actual transfer.</a:t>
            </a:r>
          </a:p>
          <a:p>
            <a:r>
              <a:rPr lang="en-US"/>
              <a:t>The disadvantage is that it require special hardware in the I/O device to generate the interrupt.  And on the processor side, we need special hardware to detect the interrupt and then to save the proper states so we can resume after the interrupt.</a:t>
            </a:r>
          </a:p>
          <a:p>
            <a:endParaRPr lang="en-US"/>
          </a:p>
          <a:p>
            <a:r>
              <a:rPr lang="en-US"/>
              <a:t>+2 = 62 min. (Y:42)</a:t>
            </a:r>
          </a:p>
        </p:txBody>
      </p:sp>
      <p:sp>
        <p:nvSpPr>
          <p:cNvPr id="3215363" name="Rectangle 3"/>
          <p:cNvSpPr>
            <a:spLocks noGrp="1" noRot="1" noChangeAspect="1" noChangeArrowheads="1"/>
          </p:cNvSpPr>
          <p:nvPr>
            <p:ph type="sldImg"/>
          </p:nvPr>
        </p:nvSpPr>
        <p:spPr bwMode="auto">
          <a:xfrm>
            <a:off x="1162050" y="590550"/>
            <a:ext cx="4546600" cy="3409950"/>
          </a:xfrm>
          <a:prstGeom prst="rect">
            <a:avLst/>
          </a:prstGeom>
          <a:noFill/>
          <a:ln w="12700">
            <a:miter lim="800000"/>
            <a:headEnd/>
            <a:tailEnd/>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19458" name="Rectangle 2"/>
          <p:cNvSpPr>
            <a:spLocks noGrp="1" noRot="1" noChangeAspect="1" noChangeArrowheads="1"/>
          </p:cNvSpPr>
          <p:nvPr>
            <p:ph type="sldImg"/>
          </p:nvPr>
        </p:nvSpPr>
        <p:spPr bwMode="auto">
          <a:xfrm>
            <a:off x="1160463" y="585788"/>
            <a:ext cx="4554537" cy="3416300"/>
          </a:xfrm>
          <a:prstGeom prst="rect">
            <a:avLst/>
          </a:prstGeom>
          <a:solidFill>
            <a:srgbClr val="FFFFFF"/>
          </a:solidFill>
          <a:ln>
            <a:solidFill>
              <a:srgbClr val="000000"/>
            </a:solidFill>
            <a:miter lim="800000"/>
            <a:headEnd/>
            <a:tailEnd/>
          </a:ln>
        </p:spPr>
      </p:sp>
      <p:sp>
        <p:nvSpPr>
          <p:cNvPr id="3219459" name="Rectangle 3"/>
          <p:cNvSpPr>
            <a:spLocks noGrp="1" noChangeArrowheads="1"/>
          </p:cNvSpPr>
          <p:nvPr>
            <p:ph type="body" idx="1"/>
          </p:nvPr>
        </p:nvSpPr>
        <p:spPr bwMode="auto">
          <a:xfrm>
            <a:off x="514660" y="4342777"/>
            <a:ext cx="5910840" cy="4115111"/>
          </a:xfrm>
          <a:prstGeom prst="rect">
            <a:avLst/>
          </a:prstGeom>
          <a:solidFill>
            <a:srgbClr val="FFFFFF"/>
          </a:solidFill>
          <a:ln>
            <a:solidFill>
              <a:srgbClr val="000000"/>
            </a:solidFill>
            <a:miter lim="800000"/>
            <a:headEnd/>
            <a:tailEnd/>
          </a:ln>
        </p:spPr>
        <p:txBody>
          <a:bodyPr lIns="91426" tIns="45712" rIns="91426" bIns="45712">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21506" name="Rectangle 2"/>
          <p:cNvSpPr>
            <a:spLocks noGrp="1" noRot="1" noChangeAspect="1" noChangeArrowheads="1"/>
          </p:cNvSpPr>
          <p:nvPr>
            <p:ph type="sldImg"/>
          </p:nvPr>
        </p:nvSpPr>
        <p:spPr bwMode="auto">
          <a:xfrm>
            <a:off x="1163638" y="585788"/>
            <a:ext cx="4552950" cy="3416300"/>
          </a:xfrm>
          <a:prstGeom prst="rect">
            <a:avLst/>
          </a:prstGeom>
          <a:solidFill>
            <a:srgbClr val="FFFFFF"/>
          </a:solidFill>
          <a:ln>
            <a:solidFill>
              <a:srgbClr val="000000"/>
            </a:solidFill>
            <a:miter lim="800000"/>
            <a:headEnd/>
            <a:tailEnd/>
          </a:ln>
        </p:spPr>
      </p:sp>
      <p:sp>
        <p:nvSpPr>
          <p:cNvPr id="3221507" name="Rectangle 3"/>
          <p:cNvSpPr>
            <a:spLocks noGrp="1" noChangeArrowheads="1"/>
          </p:cNvSpPr>
          <p:nvPr>
            <p:ph type="body" idx="1"/>
          </p:nvPr>
        </p:nvSpPr>
        <p:spPr bwMode="auto">
          <a:xfrm>
            <a:off x="516211" y="4345896"/>
            <a:ext cx="5907739" cy="4111993"/>
          </a:xfrm>
          <a:prstGeom prst="rect">
            <a:avLst/>
          </a:prstGeom>
          <a:solidFill>
            <a:srgbClr val="FFFFFF"/>
          </a:solidFill>
          <a:ln>
            <a:solidFill>
              <a:srgbClr val="000000"/>
            </a:solidFill>
            <a:miter lim="800000"/>
            <a:headEnd/>
            <a:tailEnd/>
          </a:ln>
        </p:spPr>
        <p:txBody>
          <a:bodyPr lIns="89941" tIns="44970" rIns="89941" bIns="44970">
            <a:prstTxWarp prst="textNoShape">
              <a:avLst/>
            </a:prstTxWarp>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23554" name="Rectangle 2"/>
          <p:cNvSpPr>
            <a:spLocks noGrp="1" noRot="1" noChangeAspect="1" noChangeArrowheads="1"/>
          </p:cNvSpPr>
          <p:nvPr>
            <p:ph type="sldImg"/>
          </p:nvPr>
        </p:nvSpPr>
        <p:spPr bwMode="auto">
          <a:xfrm>
            <a:off x="1163638" y="585788"/>
            <a:ext cx="4552950" cy="3416300"/>
          </a:xfrm>
          <a:prstGeom prst="rect">
            <a:avLst/>
          </a:prstGeom>
          <a:solidFill>
            <a:srgbClr val="FFFFFF"/>
          </a:solidFill>
          <a:ln>
            <a:solidFill>
              <a:srgbClr val="000000"/>
            </a:solidFill>
            <a:miter lim="800000"/>
            <a:headEnd/>
            <a:tailEnd/>
          </a:ln>
        </p:spPr>
      </p:sp>
      <p:sp>
        <p:nvSpPr>
          <p:cNvPr id="3223555" name="Rectangle 3"/>
          <p:cNvSpPr>
            <a:spLocks noGrp="1" noChangeArrowheads="1"/>
          </p:cNvSpPr>
          <p:nvPr>
            <p:ph type="body" idx="1"/>
          </p:nvPr>
        </p:nvSpPr>
        <p:spPr bwMode="auto">
          <a:xfrm>
            <a:off x="516211" y="4345896"/>
            <a:ext cx="5907739" cy="4111993"/>
          </a:xfrm>
          <a:prstGeom prst="rect">
            <a:avLst/>
          </a:prstGeom>
          <a:solidFill>
            <a:srgbClr val="FFFFFF"/>
          </a:solidFill>
          <a:ln>
            <a:solidFill>
              <a:srgbClr val="000000"/>
            </a:solidFill>
            <a:miter lim="800000"/>
            <a:headEnd/>
            <a:tailEnd/>
          </a:ln>
        </p:spPr>
        <p:txBody>
          <a:bodyPr lIns="89941" tIns="44970" rIns="89941" bIns="44970">
            <a:prstTxWarp prst="textNoShape">
              <a:avLst/>
            </a:prstTxWarp>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25602" name="Rectangle 2"/>
          <p:cNvSpPr>
            <a:spLocks noGrp="1" noRot="1" noChangeAspect="1" noChangeArrowheads="1"/>
          </p:cNvSpPr>
          <p:nvPr>
            <p:ph type="sldImg"/>
          </p:nvPr>
        </p:nvSpPr>
        <p:spPr bwMode="auto">
          <a:xfrm>
            <a:off x="1162050" y="585788"/>
            <a:ext cx="4554538" cy="3416300"/>
          </a:xfrm>
          <a:prstGeom prst="rect">
            <a:avLst/>
          </a:prstGeom>
          <a:solidFill>
            <a:srgbClr val="FFFFFF"/>
          </a:solidFill>
          <a:ln>
            <a:solidFill>
              <a:srgbClr val="000000"/>
            </a:solidFill>
            <a:miter lim="800000"/>
            <a:headEnd/>
            <a:tailEnd/>
          </a:ln>
        </p:spPr>
      </p:sp>
      <p:sp>
        <p:nvSpPr>
          <p:cNvPr id="3225603" name="Rectangle 3"/>
          <p:cNvSpPr>
            <a:spLocks noGrp="1" noChangeArrowheads="1"/>
          </p:cNvSpPr>
          <p:nvPr>
            <p:ph type="body" idx="1"/>
          </p:nvPr>
        </p:nvSpPr>
        <p:spPr bwMode="auto">
          <a:xfrm>
            <a:off x="514660" y="4342777"/>
            <a:ext cx="5910840" cy="4115111"/>
          </a:xfrm>
          <a:prstGeom prst="rect">
            <a:avLst/>
          </a:prstGeom>
          <a:solidFill>
            <a:srgbClr val="FFFFFF"/>
          </a:solidFill>
          <a:ln>
            <a:solidFill>
              <a:srgbClr val="000000"/>
            </a:solidFill>
            <a:miter lim="800000"/>
            <a:headEnd/>
            <a:tailEnd/>
          </a:ln>
        </p:spPr>
        <p:txBody>
          <a:bodyPr lIns="91421" tIns="45709" rIns="91421" bIns="45709">
            <a:prstTxWarp prst="textNoShape">
              <a:avLst/>
            </a:prstTxWarp>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11A4DF55-9F8C-AE41-9ED2-C7ACFA714665}" type="datetime3">
              <a:rPr lang="en-AU"/>
              <a:pPr/>
              <a:t>November 18, 14</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4D9D31D3-5E69-5C45-8A65-B64BF6F969E2}" type="slidenum">
              <a:rPr lang="en-AU"/>
              <a:pPr/>
              <a:t>28</a:t>
            </a:fld>
            <a:endParaRPr lang="en-AU"/>
          </a:p>
        </p:txBody>
      </p:sp>
      <p:sp>
        <p:nvSpPr>
          <p:cNvPr id="476162" name="Rectangle 2"/>
          <p:cNvSpPr>
            <a:spLocks noGrp="1" noRot="1" noChangeAspect="1" noChangeArrowheads="1" noTextEdit="1"/>
          </p:cNvSpPr>
          <p:nvPr>
            <p:ph type="sldImg"/>
          </p:nvPr>
        </p:nvSpPr>
        <p:spPr>
          <a:ln/>
        </p:spPr>
      </p:sp>
      <p:sp>
        <p:nvSpPr>
          <p:cNvPr id="476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60F30EDE-FBA5-D844-90A0-D4CFC09379EE}" type="datetime3">
              <a:rPr lang="en-AU"/>
              <a:pPr/>
              <a:t>November 18, 14</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5292C717-F345-F045-9E33-CBFDEB41589C}" type="slidenum">
              <a:rPr lang="en-AU"/>
              <a:pPr/>
              <a:t>29</a:t>
            </a:fld>
            <a:endParaRPr lang="en-AU"/>
          </a:p>
        </p:txBody>
      </p:sp>
      <p:sp>
        <p:nvSpPr>
          <p:cNvPr id="478210" name="Rectangle 2"/>
          <p:cNvSpPr>
            <a:spLocks noGrp="1" noRot="1" noChangeAspect="1" noChangeArrowheads="1" noTextEdit="1"/>
          </p:cNvSpPr>
          <p:nvPr>
            <p:ph type="sldImg"/>
          </p:nvPr>
        </p:nvSpPr>
        <p:spPr>
          <a:ln/>
        </p:spPr>
      </p:sp>
      <p:sp>
        <p:nvSpPr>
          <p:cNvPr id="478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8498" name="Rectangle 2"/>
          <p:cNvSpPr>
            <a:spLocks noGrp="1" noRot="1" noChangeAspect="1" noChangeArrowheads="1"/>
          </p:cNvSpPr>
          <p:nvPr>
            <p:ph type="sldImg"/>
          </p:nvPr>
        </p:nvSpPr>
        <p:spPr bwMode="auto">
          <a:xfrm>
            <a:off x="1160463" y="585788"/>
            <a:ext cx="4554537" cy="3416300"/>
          </a:xfrm>
          <a:prstGeom prst="rect">
            <a:avLst/>
          </a:prstGeom>
          <a:solidFill>
            <a:srgbClr val="FFFFFF"/>
          </a:solidFill>
          <a:ln>
            <a:solidFill>
              <a:srgbClr val="000000"/>
            </a:solidFill>
            <a:miter lim="800000"/>
            <a:headEnd/>
            <a:tailEnd/>
          </a:ln>
        </p:spPr>
      </p:sp>
      <p:sp>
        <p:nvSpPr>
          <p:cNvPr id="3178499" name="Rectangle 3"/>
          <p:cNvSpPr>
            <a:spLocks noGrp="1" noChangeArrowheads="1"/>
          </p:cNvSpPr>
          <p:nvPr>
            <p:ph type="body" idx="1"/>
          </p:nvPr>
        </p:nvSpPr>
        <p:spPr bwMode="auto">
          <a:xfrm>
            <a:off x="514660" y="4342777"/>
            <a:ext cx="5910840" cy="4115111"/>
          </a:xfrm>
          <a:prstGeom prst="rect">
            <a:avLst/>
          </a:prstGeom>
          <a:solidFill>
            <a:srgbClr val="FFFFFF"/>
          </a:solidFill>
          <a:ln>
            <a:solidFill>
              <a:srgbClr val="000000"/>
            </a:solidFill>
            <a:miter lim="800000"/>
            <a:headEnd/>
            <a:tailEnd/>
          </a:ln>
        </p:spPr>
        <p:txBody>
          <a:bodyPr lIns="91426" tIns="45712" rIns="91426" bIns="45712">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0546" name="Rectangle 2"/>
          <p:cNvSpPr>
            <a:spLocks noGrp="1" noChangeArrowheads="1"/>
          </p:cNvSpPr>
          <p:nvPr>
            <p:ph type="body" idx="1"/>
          </p:nvPr>
        </p:nvSpPr>
        <p:spPr bwMode="auto">
          <a:xfrm>
            <a:off x="516211" y="4342777"/>
            <a:ext cx="5909289" cy="4115111"/>
          </a:xfrm>
          <a:prstGeom prst="rect">
            <a:avLst/>
          </a:prstGeom>
          <a:noFill/>
          <a:ln w="12700">
            <a:miter lim="800000"/>
            <a:headEnd/>
            <a:tailEnd/>
          </a:ln>
        </p:spPr>
        <p:txBody>
          <a:bodyPr lIns="90455" tIns="44434" rIns="90455" bIns="44434">
            <a:prstTxWarp prst="textNoShape">
              <a:avLst/>
            </a:prstTxWarp>
          </a:bodyPr>
          <a:lstStyle/>
          <a:p>
            <a:r>
              <a:rPr lang="en-US"/>
              <a:t>Here are some examples of the various I/O devices you are probably familiar with.</a:t>
            </a:r>
          </a:p>
          <a:p>
            <a:r>
              <a:rPr lang="en-US"/>
              <a:t>Notice that most I/O devices that has human as their partner usually has relatively low peak data rates because human in general are slow relatively to the computer system.</a:t>
            </a:r>
          </a:p>
          <a:p>
            <a:r>
              <a:rPr lang="en-US"/>
              <a:t>The exceptions are the laser printer and the graphic displays.</a:t>
            </a:r>
          </a:p>
          <a:p>
            <a:r>
              <a:rPr lang="en-US"/>
              <a:t>Laser printer requires a high data rate because it takes a lot of bits to describe high resolution image you like to print by the laser writer.</a:t>
            </a:r>
          </a:p>
          <a:p>
            <a:r>
              <a:rPr lang="en-US"/>
              <a:t>The graphic display requires a high data rate because as I will show you later in today’s lecture, all the color objects we see in the real world and taken for granted is very hard to replicate  on a graphic display.</a:t>
            </a:r>
          </a:p>
          <a:p>
            <a:r>
              <a:rPr lang="en-US"/>
              <a:t>Let’s take a closer look at one of the most popular storage device, magnetic disks.</a:t>
            </a:r>
          </a:p>
          <a:p>
            <a:endParaRPr lang="en-US"/>
          </a:p>
          <a:p>
            <a:r>
              <a:rPr lang="en-US"/>
              <a:t>+2 = 28 min. (Y:08)</a:t>
            </a:r>
          </a:p>
        </p:txBody>
      </p:sp>
      <p:sp>
        <p:nvSpPr>
          <p:cNvPr id="3180547" name="Rectangle 3"/>
          <p:cNvSpPr>
            <a:spLocks noGrp="1" noRot="1" noChangeAspect="1" noChangeArrowheads="1"/>
          </p:cNvSpPr>
          <p:nvPr>
            <p:ph type="sldImg"/>
          </p:nvPr>
        </p:nvSpPr>
        <p:spPr bwMode="auto">
          <a:xfrm>
            <a:off x="1162050" y="590550"/>
            <a:ext cx="4546600" cy="3409950"/>
          </a:xfrm>
          <a:prstGeom prst="rect">
            <a:avLst/>
          </a:prstGeom>
          <a:noFill/>
          <a:ln w="12700">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2594" name="Rectangle 2"/>
          <p:cNvSpPr>
            <a:spLocks noGrp="1" noRot="1" noChangeAspect="1" noChangeArrowheads="1"/>
          </p:cNvSpPr>
          <p:nvPr>
            <p:ph type="sldImg"/>
          </p:nvPr>
        </p:nvSpPr>
        <p:spPr bwMode="auto">
          <a:xfrm>
            <a:off x="1160463" y="585788"/>
            <a:ext cx="4554537" cy="3416300"/>
          </a:xfrm>
          <a:prstGeom prst="rect">
            <a:avLst/>
          </a:prstGeom>
          <a:solidFill>
            <a:srgbClr val="FFFFFF"/>
          </a:solidFill>
          <a:ln>
            <a:solidFill>
              <a:srgbClr val="000000"/>
            </a:solidFill>
            <a:miter lim="800000"/>
            <a:headEnd/>
            <a:tailEnd/>
          </a:ln>
        </p:spPr>
      </p:sp>
      <p:sp>
        <p:nvSpPr>
          <p:cNvPr id="3182595" name="Rectangle 3"/>
          <p:cNvSpPr>
            <a:spLocks noGrp="1" noChangeArrowheads="1"/>
          </p:cNvSpPr>
          <p:nvPr>
            <p:ph type="body" idx="1"/>
          </p:nvPr>
        </p:nvSpPr>
        <p:spPr bwMode="auto">
          <a:xfrm>
            <a:off x="514660" y="4342777"/>
            <a:ext cx="5910840" cy="4115111"/>
          </a:xfrm>
          <a:prstGeom prst="rect">
            <a:avLst/>
          </a:prstGeom>
          <a:solidFill>
            <a:srgbClr val="FFFFFF"/>
          </a:solidFill>
          <a:ln>
            <a:solidFill>
              <a:srgbClr val="000000"/>
            </a:solidFill>
            <a:miter lim="800000"/>
            <a:headEnd/>
            <a:tailEnd/>
          </a:ln>
        </p:spPr>
        <p:txBody>
          <a:bodyPr lIns="91426" tIns="45712" rIns="91426" bIns="45712">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4642" name="Rectangle 2"/>
          <p:cNvSpPr>
            <a:spLocks noGrp="1" noRot="1" noChangeAspect="1" noChangeArrowheads="1"/>
          </p:cNvSpPr>
          <p:nvPr>
            <p:ph type="sldImg"/>
          </p:nvPr>
        </p:nvSpPr>
        <p:spPr bwMode="auto">
          <a:xfrm>
            <a:off x="1160463" y="585788"/>
            <a:ext cx="4554537" cy="3416300"/>
          </a:xfrm>
          <a:prstGeom prst="rect">
            <a:avLst/>
          </a:prstGeom>
          <a:solidFill>
            <a:srgbClr val="FFFFFF"/>
          </a:solidFill>
          <a:ln>
            <a:solidFill>
              <a:srgbClr val="000000"/>
            </a:solidFill>
            <a:miter lim="800000"/>
            <a:headEnd/>
            <a:tailEnd/>
          </a:ln>
        </p:spPr>
      </p:sp>
      <p:sp>
        <p:nvSpPr>
          <p:cNvPr id="3184643" name="Rectangle 3"/>
          <p:cNvSpPr>
            <a:spLocks noGrp="1" noChangeArrowheads="1"/>
          </p:cNvSpPr>
          <p:nvPr>
            <p:ph type="body" idx="1"/>
          </p:nvPr>
        </p:nvSpPr>
        <p:spPr bwMode="auto">
          <a:xfrm>
            <a:off x="514660" y="4342777"/>
            <a:ext cx="5910840" cy="4115111"/>
          </a:xfrm>
          <a:prstGeom prst="rect">
            <a:avLst/>
          </a:prstGeom>
          <a:solidFill>
            <a:srgbClr val="FFFFFF"/>
          </a:solidFill>
          <a:ln>
            <a:solidFill>
              <a:srgbClr val="000000"/>
            </a:solidFill>
            <a:miter lim="800000"/>
            <a:headEnd/>
            <a:tailEnd/>
          </a:ln>
        </p:spPr>
        <p:txBody>
          <a:bodyPr lIns="91426" tIns="45712" rIns="91426" bIns="45712">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6690" name="Rectangle 2"/>
          <p:cNvSpPr>
            <a:spLocks noGrp="1" noRot="1" noChangeAspect="1" noChangeArrowheads="1"/>
          </p:cNvSpPr>
          <p:nvPr>
            <p:ph type="sldImg"/>
          </p:nvPr>
        </p:nvSpPr>
        <p:spPr bwMode="auto">
          <a:xfrm>
            <a:off x="1160463" y="585788"/>
            <a:ext cx="4554537" cy="3416300"/>
          </a:xfrm>
          <a:prstGeom prst="rect">
            <a:avLst/>
          </a:prstGeom>
          <a:solidFill>
            <a:srgbClr val="FFFFFF"/>
          </a:solidFill>
          <a:ln>
            <a:solidFill>
              <a:srgbClr val="000000"/>
            </a:solidFill>
            <a:miter lim="800000"/>
            <a:headEnd/>
            <a:tailEnd/>
          </a:ln>
        </p:spPr>
      </p:sp>
      <p:sp>
        <p:nvSpPr>
          <p:cNvPr id="3186691" name="Rectangle 3"/>
          <p:cNvSpPr>
            <a:spLocks noGrp="1" noChangeArrowheads="1"/>
          </p:cNvSpPr>
          <p:nvPr>
            <p:ph type="body" idx="1"/>
          </p:nvPr>
        </p:nvSpPr>
        <p:spPr bwMode="auto">
          <a:xfrm>
            <a:off x="514660" y="4342777"/>
            <a:ext cx="5910840" cy="4115111"/>
          </a:xfrm>
          <a:prstGeom prst="rect">
            <a:avLst/>
          </a:prstGeom>
          <a:solidFill>
            <a:srgbClr val="FFFFFF"/>
          </a:solidFill>
          <a:ln>
            <a:solidFill>
              <a:srgbClr val="000000"/>
            </a:solidFill>
            <a:miter lim="800000"/>
            <a:headEnd/>
            <a:tailEnd/>
          </a:ln>
        </p:spPr>
        <p:txBody>
          <a:bodyPr lIns="91426" tIns="45712" rIns="91426" bIns="45712">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8738" name="Rectangle 2"/>
          <p:cNvSpPr>
            <a:spLocks noGrp="1" noRot="1" noChangeAspect="1" noChangeArrowheads="1"/>
          </p:cNvSpPr>
          <p:nvPr>
            <p:ph type="sldImg"/>
          </p:nvPr>
        </p:nvSpPr>
        <p:spPr bwMode="auto">
          <a:xfrm>
            <a:off x="1160463" y="585788"/>
            <a:ext cx="4554537" cy="3416300"/>
          </a:xfrm>
          <a:prstGeom prst="rect">
            <a:avLst/>
          </a:prstGeom>
          <a:solidFill>
            <a:srgbClr val="FFFFFF"/>
          </a:solidFill>
          <a:ln>
            <a:solidFill>
              <a:srgbClr val="000000"/>
            </a:solidFill>
            <a:miter lim="800000"/>
            <a:headEnd/>
            <a:tailEnd/>
          </a:ln>
        </p:spPr>
      </p:sp>
      <p:sp>
        <p:nvSpPr>
          <p:cNvPr id="3188739" name="Rectangle 3"/>
          <p:cNvSpPr>
            <a:spLocks noGrp="1" noChangeArrowheads="1"/>
          </p:cNvSpPr>
          <p:nvPr>
            <p:ph type="body" idx="1"/>
          </p:nvPr>
        </p:nvSpPr>
        <p:spPr bwMode="auto">
          <a:xfrm>
            <a:off x="514660" y="4342777"/>
            <a:ext cx="5910840" cy="4115111"/>
          </a:xfrm>
          <a:prstGeom prst="rect">
            <a:avLst/>
          </a:prstGeom>
          <a:solidFill>
            <a:srgbClr val="FFFFFF"/>
          </a:solidFill>
          <a:ln>
            <a:solidFill>
              <a:srgbClr val="000000"/>
            </a:solidFill>
            <a:miter lim="800000"/>
            <a:headEnd/>
            <a:tailEnd/>
          </a:ln>
        </p:spPr>
        <p:txBody>
          <a:bodyPr lIns="91426" tIns="45712" rIns="91426" bIns="45712">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90786" name="Rectangle 2"/>
          <p:cNvSpPr>
            <a:spLocks noGrp="1" noRot="1" noChangeAspect="1" noChangeArrowheads="1"/>
          </p:cNvSpPr>
          <p:nvPr>
            <p:ph type="sldImg"/>
          </p:nvPr>
        </p:nvSpPr>
        <p:spPr bwMode="auto">
          <a:xfrm>
            <a:off x="1160463" y="585788"/>
            <a:ext cx="4554537" cy="3416300"/>
          </a:xfrm>
          <a:prstGeom prst="rect">
            <a:avLst/>
          </a:prstGeom>
          <a:solidFill>
            <a:srgbClr val="FFFFFF"/>
          </a:solidFill>
          <a:ln>
            <a:solidFill>
              <a:srgbClr val="000000"/>
            </a:solidFill>
            <a:miter lim="800000"/>
            <a:headEnd/>
            <a:tailEnd/>
          </a:ln>
        </p:spPr>
      </p:sp>
      <p:sp>
        <p:nvSpPr>
          <p:cNvPr id="3190787" name="Rectangle 3"/>
          <p:cNvSpPr>
            <a:spLocks noGrp="1" noChangeArrowheads="1"/>
          </p:cNvSpPr>
          <p:nvPr>
            <p:ph type="body" idx="1"/>
          </p:nvPr>
        </p:nvSpPr>
        <p:spPr bwMode="auto">
          <a:xfrm>
            <a:off x="514660" y="4342777"/>
            <a:ext cx="5910840" cy="4115111"/>
          </a:xfrm>
          <a:prstGeom prst="rect">
            <a:avLst/>
          </a:prstGeom>
          <a:solidFill>
            <a:srgbClr val="FFFFFF"/>
          </a:solidFill>
          <a:ln>
            <a:solidFill>
              <a:srgbClr val="000000"/>
            </a:solidFill>
            <a:miter lim="800000"/>
            <a:headEnd/>
            <a:tailEnd/>
          </a:ln>
        </p:spPr>
        <p:txBody>
          <a:bodyPr lIns="91426" tIns="45712" rIns="91426" bIns="45712">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155BBE9-5A7E-D143-A008-A1DD1F390511}" type="datetime1">
              <a:rPr lang="en-US" smtClean="0"/>
              <a:pPr/>
              <a:t>11/18/14</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#36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385AA9-B505-C044-998F-54DE36D2D2C8}" type="datetime1">
              <a:rPr lang="en-US" smtClean="0"/>
              <a:pPr/>
              <a:t>11/18/14</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#36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8C43F-57B8-4B48-AF7F-FA216B69F64D}" type="datetime1">
              <a:rPr lang="en-US" smtClean="0"/>
              <a:pPr/>
              <a:t>11/18/14</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#36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a:lstStyle/>
          <a:p>
            <a:pPr lvl="0"/>
            <a:endParaRPr lang="en-US"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AF9D5-7A42-3946-AFD3-2A0C6C5CFD09}" type="datetime1">
              <a:rPr lang="en-US" smtClean="0"/>
              <a:pPr/>
              <a:t>11/18/14</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#36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F025AB-AFEB-5C46-9014-97B9FE31D97A}" type="datetime1">
              <a:rPr lang="en-US" smtClean="0"/>
              <a:pPr/>
              <a:t>11/18/14</a:t>
            </a:fld>
            <a:endParaRPr lang="en-US" dirty="0"/>
          </a:p>
        </p:txBody>
      </p:sp>
      <p:sp>
        <p:nvSpPr>
          <p:cNvPr id="5" name="Footer Placeholder 4"/>
          <p:cNvSpPr>
            <a:spLocks noGrp="1"/>
          </p:cNvSpPr>
          <p:nvPr>
            <p:ph type="ftr" sz="quarter" idx="11"/>
          </p:nvPr>
        </p:nvSpPr>
        <p:spPr/>
        <p:txBody>
          <a:bodyPr/>
          <a:lstStyle/>
          <a:p>
            <a:r>
              <a:rPr lang="da-DK" dirty="0" smtClean="0"/>
              <a:t>Fall 2011</a:t>
            </a:r>
            <a:r>
              <a:rPr lang="en-US" dirty="0" smtClean="0"/>
              <a:t> -- Lecture #36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424268-9542-574A-AC18-8D92C6B32CE9}" type="datetime1">
              <a:rPr lang="en-US" smtClean="0"/>
              <a:pPr/>
              <a:t>11/18/14</a:t>
            </a:fld>
            <a:endParaRPr lang="en-US" dirty="0"/>
          </a:p>
        </p:txBody>
      </p:sp>
      <p:sp>
        <p:nvSpPr>
          <p:cNvPr id="6" name="Footer Placeholder 5"/>
          <p:cNvSpPr>
            <a:spLocks noGrp="1"/>
          </p:cNvSpPr>
          <p:nvPr>
            <p:ph type="ftr" sz="quarter" idx="11"/>
          </p:nvPr>
        </p:nvSpPr>
        <p:spPr/>
        <p:txBody>
          <a:bodyPr/>
          <a:lstStyle/>
          <a:p>
            <a:r>
              <a:rPr lang="da-DK" dirty="0" smtClean="0"/>
              <a:t>Fall 2011</a:t>
            </a:r>
            <a:r>
              <a:rPr lang="en-US" dirty="0" smtClean="0"/>
              <a:t> -- Lecture #36</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0824F4-CD92-1847-805A-9D3FCA008D67}" type="datetime1">
              <a:rPr lang="en-US" smtClean="0"/>
              <a:pPr/>
              <a:t>11/18/14</a:t>
            </a:fld>
            <a:endParaRPr lang="en-US" dirty="0"/>
          </a:p>
        </p:txBody>
      </p:sp>
      <p:sp>
        <p:nvSpPr>
          <p:cNvPr id="8" name="Footer Placeholder 7"/>
          <p:cNvSpPr>
            <a:spLocks noGrp="1"/>
          </p:cNvSpPr>
          <p:nvPr>
            <p:ph type="ftr" sz="quarter" idx="11"/>
          </p:nvPr>
        </p:nvSpPr>
        <p:spPr/>
        <p:txBody>
          <a:bodyPr/>
          <a:lstStyle/>
          <a:p>
            <a:r>
              <a:rPr lang="da-DK" dirty="0" smtClean="0"/>
              <a:t>Fall 2011</a:t>
            </a:r>
            <a:r>
              <a:rPr lang="en-US" dirty="0" smtClean="0"/>
              <a:t> -- Lecture #36</a:t>
            </a:r>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44FCAC-53A3-444A-B402-0F1CB3BAB930}" type="datetime1">
              <a:rPr lang="en-US" smtClean="0"/>
              <a:pPr/>
              <a:t>11/18/14</a:t>
            </a:fld>
            <a:endParaRPr lang="en-US" dirty="0"/>
          </a:p>
        </p:txBody>
      </p:sp>
      <p:sp>
        <p:nvSpPr>
          <p:cNvPr id="4" name="Footer Placeholder 3"/>
          <p:cNvSpPr>
            <a:spLocks noGrp="1"/>
          </p:cNvSpPr>
          <p:nvPr>
            <p:ph type="ftr" sz="quarter" idx="11"/>
          </p:nvPr>
        </p:nvSpPr>
        <p:spPr/>
        <p:txBody>
          <a:bodyPr/>
          <a:lstStyle/>
          <a:p>
            <a:r>
              <a:rPr lang="da-DK" dirty="0" smtClean="0"/>
              <a:t>Fall 2011</a:t>
            </a:r>
            <a:r>
              <a:rPr lang="en-US" dirty="0" smtClean="0"/>
              <a:t> -- Lecture #36</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B7DA0-2B80-904E-A481-F2F07A958B5B}" type="datetime1">
              <a:rPr lang="en-US" smtClean="0"/>
              <a:pPr/>
              <a:t>11/18/14</a:t>
            </a:fld>
            <a:endParaRPr lang="en-US" dirty="0"/>
          </a:p>
        </p:txBody>
      </p:sp>
      <p:sp>
        <p:nvSpPr>
          <p:cNvPr id="3" name="Footer Placeholder 2"/>
          <p:cNvSpPr>
            <a:spLocks noGrp="1"/>
          </p:cNvSpPr>
          <p:nvPr>
            <p:ph type="ftr" sz="quarter" idx="11"/>
          </p:nvPr>
        </p:nvSpPr>
        <p:spPr/>
        <p:txBody>
          <a:bodyPr/>
          <a:lstStyle/>
          <a:p>
            <a:r>
              <a:rPr lang="da-DK" dirty="0" smtClean="0"/>
              <a:t>Fall 2011</a:t>
            </a:r>
            <a:r>
              <a:rPr lang="en-US" dirty="0" smtClean="0"/>
              <a:t> -- Lecture #36</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5A0BA-8C74-3245-90EF-6CD46D2E6311}" type="datetime1">
              <a:rPr lang="en-US" smtClean="0"/>
              <a:pPr/>
              <a:t>11/18/14</a:t>
            </a:fld>
            <a:endParaRPr lang="en-US" dirty="0"/>
          </a:p>
        </p:txBody>
      </p:sp>
      <p:sp>
        <p:nvSpPr>
          <p:cNvPr id="6" name="Footer Placeholder 5"/>
          <p:cNvSpPr>
            <a:spLocks noGrp="1"/>
          </p:cNvSpPr>
          <p:nvPr>
            <p:ph type="ftr" sz="quarter" idx="11"/>
          </p:nvPr>
        </p:nvSpPr>
        <p:spPr/>
        <p:txBody>
          <a:bodyPr/>
          <a:lstStyle/>
          <a:p>
            <a:r>
              <a:rPr lang="da-DK" dirty="0" smtClean="0"/>
              <a:t>Fall 2011</a:t>
            </a:r>
            <a:r>
              <a:rPr lang="en-US" dirty="0" smtClean="0"/>
              <a:t> -- Lecture #36</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9280F7-18DE-AD4D-A30F-BFA553FC0E55}" type="datetime1">
              <a:rPr lang="en-US" smtClean="0"/>
              <a:pPr/>
              <a:t>11/18/14</a:t>
            </a:fld>
            <a:endParaRPr lang="en-US" dirty="0"/>
          </a:p>
        </p:txBody>
      </p:sp>
      <p:sp>
        <p:nvSpPr>
          <p:cNvPr id="6" name="Footer Placeholder 5"/>
          <p:cNvSpPr>
            <a:spLocks noGrp="1"/>
          </p:cNvSpPr>
          <p:nvPr>
            <p:ph type="ftr" sz="quarter" idx="11"/>
          </p:nvPr>
        </p:nvSpPr>
        <p:spPr/>
        <p:txBody>
          <a:bodyPr/>
          <a:lstStyle/>
          <a:p>
            <a:r>
              <a:rPr lang="da-DK" dirty="0" smtClean="0"/>
              <a:t>Fall 2011</a:t>
            </a:r>
            <a:r>
              <a:rPr lang="en-US" dirty="0" smtClean="0"/>
              <a:t> -- Lecture #36</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1F375-3EA6-B04D-86B2-FAADA199BE94}" type="datetime1">
              <a:rPr lang="en-US" smtClean="0"/>
              <a:pPr/>
              <a:t>11/18/14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dirty="0" smtClean="0"/>
              <a:t>Fall 2011</a:t>
            </a:r>
            <a:r>
              <a:rPr lang="en-US" dirty="0" smtClean="0"/>
              <a:t> -- Lecture #36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CS 61C: Great Ideas in Computer Architecture (Machine Structures)</a:t>
            </a:r>
            <a:br>
              <a:rPr lang="en-US" dirty="0" smtClean="0"/>
            </a:br>
            <a:r>
              <a:rPr lang="en-US" i="1" dirty="0" smtClean="0"/>
              <a:t>Lecture 36: IO Basics</a:t>
            </a:r>
            <a:endParaRPr lang="en-US" i="1" dirty="0"/>
          </a:p>
        </p:txBody>
      </p:sp>
      <p:sp>
        <p:nvSpPr>
          <p:cNvPr id="3" name="Subtitle 2"/>
          <p:cNvSpPr>
            <a:spLocks noGrp="1"/>
          </p:cNvSpPr>
          <p:nvPr>
            <p:ph type="subTitle" idx="1"/>
          </p:nvPr>
        </p:nvSpPr>
        <p:spPr>
          <a:xfrm>
            <a:off x="477705" y="3886200"/>
            <a:ext cx="8188590" cy="1752600"/>
          </a:xfrm>
        </p:spPr>
        <p:txBody>
          <a:bodyPr>
            <a:normAutofit/>
          </a:bodyPr>
          <a:lstStyle/>
          <a:p>
            <a:r>
              <a:rPr lang="en-US" dirty="0" smtClean="0"/>
              <a:t>Instructor: Dan Garcia</a:t>
            </a:r>
          </a:p>
          <a:p>
            <a:r>
              <a:rPr lang="en-US" dirty="0" smtClean="0"/>
              <a:t>http://inst.eecs.Berkeley.edu/~cs61c/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9762" name="Rectangle 2"/>
          <p:cNvSpPr>
            <a:spLocks noGrp="1" noChangeArrowheads="1"/>
          </p:cNvSpPr>
          <p:nvPr>
            <p:ph type="title"/>
          </p:nvPr>
        </p:nvSpPr>
        <p:spPr/>
        <p:txBody>
          <a:bodyPr>
            <a:normAutofit fontScale="90000"/>
          </a:bodyPr>
          <a:lstStyle/>
          <a:p>
            <a:r>
              <a:rPr lang="en-US" smtClean="0"/>
              <a:t>Processor Checks Status before Acting</a:t>
            </a:r>
            <a:endParaRPr lang="en-US"/>
          </a:p>
        </p:txBody>
      </p:sp>
      <p:sp>
        <p:nvSpPr>
          <p:cNvPr id="3189763" name="Rectangle 3"/>
          <p:cNvSpPr>
            <a:spLocks noGrp="1" noChangeArrowheads="1"/>
          </p:cNvSpPr>
          <p:nvPr>
            <p:ph type="body" idx="1"/>
          </p:nvPr>
        </p:nvSpPr>
        <p:spPr>
          <a:xfrm>
            <a:off x="457200" y="1600200"/>
            <a:ext cx="8014134" cy="4525963"/>
          </a:xfrm>
        </p:spPr>
        <p:txBody>
          <a:bodyPr>
            <a:normAutofit fontScale="85000" lnSpcReduction="20000"/>
          </a:bodyPr>
          <a:lstStyle/>
          <a:p>
            <a:r>
              <a:rPr lang="en-US" dirty="0" smtClean="0"/>
              <a:t>Path to a device generally has 2 registers:</a:t>
            </a:r>
          </a:p>
          <a:p>
            <a:pPr lvl="1">
              <a:buFont typeface="Arial"/>
              <a:buChar char="•"/>
            </a:pPr>
            <a:r>
              <a:rPr lang="en-US" dirty="0" smtClean="0">
                <a:solidFill>
                  <a:schemeClr val="accent2"/>
                </a:solidFill>
              </a:rPr>
              <a:t>Control Register</a:t>
            </a:r>
            <a:r>
              <a:rPr lang="en-US" dirty="0" smtClean="0"/>
              <a:t>, says it’s OK to read/write </a:t>
            </a:r>
            <a:br>
              <a:rPr lang="en-US" dirty="0" smtClean="0"/>
            </a:br>
            <a:r>
              <a:rPr lang="en-US" dirty="0" smtClean="0"/>
              <a:t>(I/O ready) [think of a flagman on a road]</a:t>
            </a:r>
          </a:p>
          <a:p>
            <a:pPr lvl="1">
              <a:buFont typeface="Arial"/>
              <a:buChar char="•"/>
            </a:pPr>
            <a:r>
              <a:rPr lang="en-US" dirty="0" smtClean="0">
                <a:solidFill>
                  <a:schemeClr val="accent2"/>
                </a:solidFill>
              </a:rPr>
              <a:t>Data Register</a:t>
            </a:r>
            <a:r>
              <a:rPr lang="en-US" dirty="0" smtClean="0"/>
              <a:t>, contains data</a:t>
            </a:r>
          </a:p>
          <a:p>
            <a:r>
              <a:rPr lang="en-US" dirty="0" smtClean="0"/>
              <a:t>Processor reads from Control Register in loop, waiting for device to set </a:t>
            </a:r>
            <a:r>
              <a:rPr lang="en-US" dirty="0" smtClean="0">
                <a:solidFill>
                  <a:schemeClr val="accent1"/>
                </a:solidFill>
              </a:rPr>
              <a:t>Ready </a:t>
            </a:r>
            <a:r>
              <a:rPr lang="en-US" dirty="0" smtClean="0"/>
              <a:t>bit in Control </a:t>
            </a:r>
            <a:r>
              <a:rPr lang="en-US" dirty="0" err="1" smtClean="0"/>
              <a:t>reg</a:t>
            </a:r>
            <a:r>
              <a:rPr lang="en-US" dirty="0" smtClean="0"/>
              <a:t>         (0  1) to say its OK</a:t>
            </a:r>
          </a:p>
          <a:p>
            <a:r>
              <a:rPr lang="en-US" dirty="0" smtClean="0"/>
              <a:t>Processor then loads from (input) or writes to (output) data register</a:t>
            </a:r>
          </a:p>
          <a:p>
            <a:pPr lvl="1">
              <a:buFont typeface="Arial"/>
              <a:buChar char="•"/>
            </a:pPr>
            <a:r>
              <a:rPr lang="en-US" dirty="0" smtClean="0"/>
              <a:t>Load from or Store into Data Register resets Ready bit       (1   0) of Control Register</a:t>
            </a:r>
          </a:p>
          <a:p>
            <a:r>
              <a:rPr lang="en-US" dirty="0"/>
              <a:t>This is called “</a:t>
            </a:r>
            <a:r>
              <a:rPr lang="en-US" dirty="0">
                <a:solidFill>
                  <a:srgbClr val="FF0000"/>
                </a:solidFill>
              </a:rPr>
              <a:t>Polling</a:t>
            </a:r>
            <a:r>
              <a:rPr lang="en-US" dirty="0"/>
              <a:t>”</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7239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897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897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897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897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8976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8976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897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976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95907" name="Rectangle 3"/>
          <p:cNvSpPr>
            <a:spLocks noGrp="1" noChangeArrowheads="1"/>
          </p:cNvSpPr>
          <p:nvPr>
            <p:ph type="body" idx="1"/>
          </p:nvPr>
        </p:nvSpPr>
        <p:spPr>
          <a:xfrm>
            <a:off x="457200" y="1167288"/>
            <a:ext cx="8305800" cy="5561013"/>
          </a:xfrm>
        </p:spPr>
        <p:txBody>
          <a:bodyPr/>
          <a:lstStyle/>
          <a:p>
            <a:pPr>
              <a:tabLst>
                <a:tab pos="2628900" algn="l"/>
                <a:tab pos="3543300" algn="l"/>
              </a:tabLst>
            </a:pPr>
            <a:r>
              <a:rPr lang="en-US" sz="2400" dirty="0" smtClean="0"/>
              <a:t>Input: Read from keyboard into </a:t>
            </a:r>
            <a:r>
              <a:rPr lang="en-US" sz="2400" b="1" dirty="0" smtClean="0">
                <a:latin typeface="Courier New" charset="0"/>
              </a:rPr>
              <a:t>$v0</a:t>
            </a:r>
          </a:p>
          <a:p>
            <a:pPr>
              <a:buFont typeface="Times" charset="0"/>
              <a:buNone/>
              <a:tabLst>
                <a:tab pos="2628900" algn="l"/>
                <a:tab pos="3543300" algn="l"/>
              </a:tabLst>
            </a:pPr>
            <a:r>
              <a:rPr lang="en-US" sz="2400" dirty="0" smtClean="0">
                <a:latin typeface="Courier New" charset="0"/>
              </a:rPr>
              <a:t>		</a:t>
            </a:r>
            <a:r>
              <a:rPr lang="en-US" sz="2000" b="1" dirty="0" err="1" smtClean="0">
                <a:latin typeface="Courier New" charset="0"/>
              </a:rPr>
              <a:t>lui</a:t>
            </a:r>
            <a:r>
              <a:rPr lang="en-US" sz="2000" b="1" dirty="0" smtClean="0">
                <a:latin typeface="Courier New" charset="0"/>
              </a:rPr>
              <a:t>	$t0, 0xffff </a:t>
            </a:r>
            <a:r>
              <a:rPr lang="en-US" sz="2000" b="1" dirty="0" smtClean="0">
                <a:solidFill>
                  <a:srgbClr val="4F81BD"/>
                </a:solidFill>
                <a:latin typeface="Courier New" charset="0"/>
              </a:rPr>
              <a:t>#ffff0000</a:t>
            </a:r>
            <a:r>
              <a:rPr lang="en-US" sz="2000" b="1" dirty="0" smtClean="0">
                <a:latin typeface="Courier New" charset="0"/>
              </a:rPr>
              <a:t/>
            </a:r>
            <a:br>
              <a:rPr lang="en-US" sz="2000" b="1" dirty="0" smtClean="0">
                <a:latin typeface="Courier New" charset="0"/>
              </a:rPr>
            </a:br>
            <a:r>
              <a:rPr lang="en-US" sz="2000" b="1" dirty="0" err="1" smtClean="0">
                <a:solidFill>
                  <a:schemeClr val="accent2"/>
                </a:solidFill>
                <a:latin typeface="Courier New" charset="0"/>
              </a:rPr>
              <a:t>Waitloop</a:t>
            </a:r>
            <a:r>
              <a:rPr lang="en-US" sz="2000" b="1" dirty="0" smtClean="0">
                <a:solidFill>
                  <a:schemeClr val="accent2"/>
                </a:solidFill>
                <a:latin typeface="Courier New" charset="0"/>
              </a:rPr>
              <a:t>:	</a:t>
            </a:r>
            <a:r>
              <a:rPr lang="en-US" sz="2000" b="1" dirty="0" err="1" smtClean="0">
                <a:latin typeface="Courier New" charset="0"/>
              </a:rPr>
              <a:t>lw</a:t>
            </a:r>
            <a:r>
              <a:rPr lang="en-US" sz="2000" b="1" dirty="0" smtClean="0">
                <a:latin typeface="Courier New" charset="0"/>
              </a:rPr>
              <a:t>	$t1, 0($t0) </a:t>
            </a:r>
            <a:r>
              <a:rPr lang="en-US" sz="2000" b="1" dirty="0" smtClean="0">
                <a:solidFill>
                  <a:srgbClr val="4F81BD"/>
                </a:solidFill>
                <a:latin typeface="Courier New" charset="0"/>
              </a:rPr>
              <a:t>#control</a:t>
            </a:r>
            <a:br>
              <a:rPr lang="en-US" sz="2000" b="1" dirty="0" smtClean="0">
                <a:solidFill>
                  <a:srgbClr val="4F81BD"/>
                </a:solidFill>
                <a:latin typeface="Courier New" charset="0"/>
              </a:rPr>
            </a:br>
            <a:r>
              <a:rPr lang="en-US" sz="2000" b="1" dirty="0" smtClean="0">
                <a:latin typeface="Courier New" charset="0"/>
              </a:rPr>
              <a:t>	</a:t>
            </a:r>
            <a:r>
              <a:rPr lang="en-US" sz="2000" b="1" dirty="0" err="1" smtClean="0">
                <a:latin typeface="Courier New" charset="0"/>
              </a:rPr>
              <a:t>andi</a:t>
            </a:r>
            <a:r>
              <a:rPr lang="en-US" sz="2000" b="1" dirty="0" smtClean="0">
                <a:latin typeface="Courier New" charset="0"/>
              </a:rPr>
              <a:t>	$t1,$t1,0x1</a:t>
            </a:r>
            <a:br>
              <a:rPr lang="en-US" sz="2000" b="1" dirty="0" smtClean="0">
                <a:latin typeface="Courier New" charset="0"/>
              </a:rPr>
            </a:br>
            <a:r>
              <a:rPr lang="en-US" sz="2000" b="1" dirty="0" smtClean="0">
                <a:latin typeface="Courier New" charset="0"/>
              </a:rPr>
              <a:t>	</a:t>
            </a:r>
            <a:r>
              <a:rPr lang="en-US" sz="2000" b="1" dirty="0" err="1" smtClean="0">
                <a:latin typeface="Courier New" charset="0"/>
              </a:rPr>
              <a:t>beq</a:t>
            </a:r>
            <a:r>
              <a:rPr lang="en-US" sz="2000" b="1" dirty="0" smtClean="0">
                <a:latin typeface="Courier New" charset="0"/>
              </a:rPr>
              <a:t>	$t1,$zero, </a:t>
            </a:r>
            <a:r>
              <a:rPr lang="en-US" sz="2000" b="1" dirty="0" err="1" smtClean="0">
                <a:solidFill>
                  <a:schemeClr val="accent2"/>
                </a:solidFill>
                <a:latin typeface="Courier New" charset="0"/>
              </a:rPr>
              <a:t>Waitloop</a:t>
            </a:r>
            <a:r>
              <a:rPr lang="en-US" sz="2000" b="1" dirty="0" smtClean="0">
                <a:latin typeface="Courier New" charset="0"/>
              </a:rPr>
              <a:t/>
            </a:r>
            <a:br>
              <a:rPr lang="en-US" sz="2000" b="1" dirty="0" smtClean="0">
                <a:latin typeface="Courier New" charset="0"/>
              </a:rPr>
            </a:br>
            <a:r>
              <a:rPr lang="en-US" sz="2000" b="1" dirty="0" smtClean="0">
                <a:latin typeface="Courier New" charset="0"/>
              </a:rPr>
              <a:t>	</a:t>
            </a:r>
            <a:r>
              <a:rPr lang="en-US" sz="2000" b="1" dirty="0" err="1" smtClean="0">
                <a:latin typeface="Courier New" charset="0"/>
              </a:rPr>
              <a:t>lw</a:t>
            </a:r>
            <a:r>
              <a:rPr lang="en-US" sz="2000" b="1" dirty="0" smtClean="0">
                <a:latin typeface="Courier New" charset="0"/>
              </a:rPr>
              <a:t>	$v0, 4($t0) </a:t>
            </a:r>
            <a:r>
              <a:rPr lang="en-US" sz="2000" b="1" dirty="0" smtClean="0">
                <a:solidFill>
                  <a:schemeClr val="accent1"/>
                </a:solidFill>
                <a:latin typeface="Courier New" charset="0"/>
              </a:rPr>
              <a:t>#data</a:t>
            </a:r>
            <a:endParaRPr lang="en-US" sz="2400" b="1" dirty="0" smtClean="0">
              <a:solidFill>
                <a:schemeClr val="accent1"/>
              </a:solidFill>
              <a:latin typeface="Courier New" charset="0"/>
            </a:endParaRPr>
          </a:p>
          <a:p>
            <a:pPr>
              <a:tabLst>
                <a:tab pos="2628900" algn="l"/>
                <a:tab pos="3543300" algn="l"/>
              </a:tabLst>
            </a:pPr>
            <a:r>
              <a:rPr lang="en-US" sz="2400" dirty="0" smtClean="0"/>
              <a:t>Output: Write to display from </a:t>
            </a:r>
            <a:r>
              <a:rPr lang="en-US" sz="2400" b="1" dirty="0" smtClean="0">
                <a:latin typeface="Courier New" charset="0"/>
              </a:rPr>
              <a:t>$a0</a:t>
            </a:r>
          </a:p>
          <a:p>
            <a:pPr>
              <a:buFont typeface="Times" charset="0"/>
              <a:buNone/>
              <a:tabLst>
                <a:tab pos="2628900" algn="l"/>
                <a:tab pos="3543300" algn="l"/>
              </a:tabLst>
            </a:pPr>
            <a:r>
              <a:rPr lang="en-US" sz="2400" dirty="0" smtClean="0">
                <a:latin typeface="Courier New" charset="0"/>
              </a:rPr>
              <a:t>		</a:t>
            </a:r>
            <a:r>
              <a:rPr lang="en-US" sz="2000" b="1" dirty="0" err="1" smtClean="0">
                <a:latin typeface="Courier New" charset="0"/>
              </a:rPr>
              <a:t>lui</a:t>
            </a:r>
            <a:r>
              <a:rPr lang="en-US" sz="2000" b="1" dirty="0" smtClean="0">
                <a:latin typeface="Courier New" charset="0"/>
              </a:rPr>
              <a:t>	$t0, 0xffff </a:t>
            </a:r>
            <a:r>
              <a:rPr lang="en-US" sz="2000" b="1" dirty="0" smtClean="0">
                <a:solidFill>
                  <a:srgbClr val="4F81BD"/>
                </a:solidFill>
                <a:latin typeface="Courier New" charset="0"/>
              </a:rPr>
              <a:t>#ffff0000</a:t>
            </a:r>
            <a:r>
              <a:rPr lang="en-US" sz="2000" b="1" dirty="0" smtClean="0">
                <a:latin typeface="Courier New" charset="0"/>
              </a:rPr>
              <a:t/>
            </a:r>
            <a:br>
              <a:rPr lang="en-US" sz="2000" b="1" dirty="0" smtClean="0">
                <a:latin typeface="Courier New" charset="0"/>
              </a:rPr>
            </a:br>
            <a:r>
              <a:rPr lang="en-US" sz="2000" b="1" dirty="0" err="1" smtClean="0">
                <a:solidFill>
                  <a:schemeClr val="accent2"/>
                </a:solidFill>
                <a:latin typeface="Courier New" charset="0"/>
              </a:rPr>
              <a:t>Waitloop</a:t>
            </a:r>
            <a:r>
              <a:rPr lang="en-US" sz="2000" b="1" dirty="0" smtClean="0">
                <a:solidFill>
                  <a:schemeClr val="accent2"/>
                </a:solidFill>
                <a:latin typeface="Courier New" charset="0"/>
              </a:rPr>
              <a:t>:	</a:t>
            </a:r>
            <a:r>
              <a:rPr lang="en-US" sz="2000" b="1" dirty="0" err="1" smtClean="0">
                <a:latin typeface="Courier New" charset="0"/>
              </a:rPr>
              <a:t>lw</a:t>
            </a:r>
            <a:r>
              <a:rPr lang="en-US" sz="2000" b="1" dirty="0" smtClean="0">
                <a:latin typeface="Courier New" charset="0"/>
              </a:rPr>
              <a:t>	$t1, </a:t>
            </a:r>
            <a:r>
              <a:rPr lang="en-US" sz="2000" b="1" u="sng" dirty="0" smtClean="0">
                <a:solidFill>
                  <a:schemeClr val="accent1"/>
                </a:solidFill>
                <a:latin typeface="Courier New" charset="0"/>
              </a:rPr>
              <a:t>8</a:t>
            </a:r>
            <a:r>
              <a:rPr lang="en-US" sz="2000" b="1" dirty="0" smtClean="0">
                <a:latin typeface="Courier New" charset="0"/>
              </a:rPr>
              <a:t>($t0) </a:t>
            </a:r>
            <a:r>
              <a:rPr lang="en-US" sz="2000" b="1" dirty="0" smtClean="0">
                <a:solidFill>
                  <a:srgbClr val="4F81BD"/>
                </a:solidFill>
                <a:latin typeface="Courier New" charset="0"/>
              </a:rPr>
              <a:t>#control</a:t>
            </a:r>
            <a:br>
              <a:rPr lang="en-US" sz="2000" b="1" dirty="0" smtClean="0">
                <a:solidFill>
                  <a:srgbClr val="4F81BD"/>
                </a:solidFill>
                <a:latin typeface="Courier New" charset="0"/>
              </a:rPr>
            </a:br>
            <a:r>
              <a:rPr lang="en-US" sz="2000" b="1" dirty="0" smtClean="0">
                <a:latin typeface="Courier New" charset="0"/>
              </a:rPr>
              <a:t>	</a:t>
            </a:r>
            <a:r>
              <a:rPr lang="en-US" sz="2000" b="1" dirty="0" err="1" smtClean="0">
                <a:latin typeface="Courier New" charset="0"/>
              </a:rPr>
              <a:t>andi</a:t>
            </a:r>
            <a:r>
              <a:rPr lang="en-US" sz="2000" b="1" dirty="0" smtClean="0">
                <a:latin typeface="Courier New" charset="0"/>
              </a:rPr>
              <a:t>	$t1,$t1,0x1</a:t>
            </a:r>
            <a:br>
              <a:rPr lang="en-US" sz="2000" b="1" dirty="0" smtClean="0">
                <a:latin typeface="Courier New" charset="0"/>
              </a:rPr>
            </a:br>
            <a:r>
              <a:rPr lang="en-US" sz="2000" b="1" dirty="0" smtClean="0">
                <a:latin typeface="Courier New" charset="0"/>
              </a:rPr>
              <a:t>	</a:t>
            </a:r>
            <a:r>
              <a:rPr lang="en-US" sz="2000" b="1" dirty="0" err="1" smtClean="0">
                <a:latin typeface="Courier New" charset="0"/>
              </a:rPr>
              <a:t>beq</a:t>
            </a:r>
            <a:r>
              <a:rPr lang="en-US" sz="2000" b="1" dirty="0" smtClean="0">
                <a:latin typeface="Courier New" charset="0"/>
              </a:rPr>
              <a:t>	$t1,$zero, </a:t>
            </a:r>
            <a:r>
              <a:rPr lang="en-US" sz="2000" b="1" dirty="0" err="1" smtClean="0">
                <a:solidFill>
                  <a:schemeClr val="accent2"/>
                </a:solidFill>
                <a:latin typeface="Courier New" charset="0"/>
              </a:rPr>
              <a:t>Waitloop</a:t>
            </a:r>
            <a:r>
              <a:rPr lang="en-US" sz="2000" b="1" dirty="0" smtClean="0">
                <a:latin typeface="Courier New" charset="0"/>
              </a:rPr>
              <a:t/>
            </a:r>
            <a:br>
              <a:rPr lang="en-US" sz="2000" b="1" dirty="0" smtClean="0">
                <a:latin typeface="Courier New" charset="0"/>
              </a:rPr>
            </a:br>
            <a:r>
              <a:rPr lang="en-US" sz="2000" b="1" dirty="0" smtClean="0">
                <a:latin typeface="Courier New" charset="0"/>
              </a:rPr>
              <a:t>	</a:t>
            </a:r>
            <a:r>
              <a:rPr lang="en-US" sz="2000" b="1" u="sng" dirty="0" err="1" smtClean="0">
                <a:solidFill>
                  <a:schemeClr val="accent1"/>
                </a:solidFill>
                <a:latin typeface="Courier New" charset="0"/>
              </a:rPr>
              <a:t>sw</a:t>
            </a:r>
            <a:r>
              <a:rPr lang="en-US" sz="2000" b="1" u="sng" dirty="0" smtClean="0">
                <a:solidFill>
                  <a:schemeClr val="accent1"/>
                </a:solidFill>
                <a:latin typeface="Courier New" charset="0"/>
              </a:rPr>
              <a:t>	$a0</a:t>
            </a:r>
            <a:r>
              <a:rPr lang="en-US" sz="2000" b="1" dirty="0" smtClean="0">
                <a:solidFill>
                  <a:schemeClr val="accent1"/>
                </a:solidFill>
                <a:latin typeface="Courier New" charset="0"/>
              </a:rPr>
              <a:t>, </a:t>
            </a:r>
            <a:r>
              <a:rPr lang="en-US" sz="2000" b="1" u="sng" dirty="0" smtClean="0">
                <a:solidFill>
                  <a:schemeClr val="accent1"/>
                </a:solidFill>
                <a:latin typeface="Courier New" charset="0"/>
              </a:rPr>
              <a:t>12</a:t>
            </a:r>
            <a:r>
              <a:rPr lang="en-US" sz="2000" b="1" dirty="0" smtClean="0">
                <a:latin typeface="Courier New" charset="0"/>
              </a:rPr>
              <a:t>($t0) </a:t>
            </a:r>
            <a:r>
              <a:rPr lang="en-US" sz="2000" b="1" dirty="0" smtClean="0">
                <a:solidFill>
                  <a:srgbClr val="4F81BD"/>
                </a:solidFill>
                <a:latin typeface="Courier New" charset="0"/>
              </a:rPr>
              <a:t>#data</a:t>
            </a:r>
          </a:p>
          <a:p>
            <a:pPr marL="0" indent="0">
              <a:buNone/>
              <a:tabLst>
                <a:tab pos="2628900" algn="l"/>
                <a:tab pos="3543300" algn="l"/>
              </a:tabLst>
            </a:pPr>
            <a:endParaRPr lang="en-US" sz="2400" dirty="0" smtClean="0">
              <a:solidFill>
                <a:schemeClr val="accent1"/>
              </a:solidFill>
            </a:endParaRPr>
          </a:p>
          <a:p>
            <a:pPr marL="0" indent="0">
              <a:buNone/>
              <a:tabLst>
                <a:tab pos="2628900" algn="l"/>
                <a:tab pos="3543300" algn="l"/>
              </a:tabLst>
            </a:pPr>
            <a:r>
              <a:rPr lang="en-US" sz="2400" dirty="0" smtClean="0">
                <a:solidFill>
                  <a:schemeClr val="accent1"/>
                </a:solidFill>
              </a:rPr>
              <a:t>“Ready” bit is from processor’s point of view!</a:t>
            </a:r>
            <a:endParaRPr lang="en-US" sz="2400" dirty="0">
              <a:solidFill>
                <a:schemeClr val="accent1"/>
              </a:solidFill>
            </a:endParaRPr>
          </a:p>
        </p:txBody>
      </p:sp>
      <p:sp>
        <p:nvSpPr>
          <p:cNvPr id="6" name="Title 5"/>
          <p:cNvSpPr>
            <a:spLocks noGrp="1"/>
          </p:cNvSpPr>
          <p:nvPr>
            <p:ph type="title"/>
          </p:nvPr>
        </p:nvSpPr>
        <p:spPr/>
        <p:txBody>
          <a:bodyPr/>
          <a:lstStyle/>
          <a:p>
            <a:r>
              <a:rPr lang="en-US" dirty="0" smtClean="0"/>
              <a:t>I/O Example (polling)</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87856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02050" name="Rectangle 2"/>
          <p:cNvSpPr>
            <a:spLocks noGrp="1" noChangeArrowheads="1"/>
          </p:cNvSpPr>
          <p:nvPr>
            <p:ph type="title"/>
          </p:nvPr>
        </p:nvSpPr>
        <p:spPr/>
        <p:txBody>
          <a:bodyPr/>
          <a:lstStyle/>
          <a:p>
            <a:r>
              <a:rPr lang="en-US" smtClean="0"/>
              <a:t>Cost of Polling a Mouse?</a:t>
            </a:r>
            <a:endParaRPr lang="en-US"/>
          </a:p>
        </p:txBody>
      </p:sp>
      <p:sp>
        <p:nvSpPr>
          <p:cNvPr id="3202051" name="Rectangle 3"/>
          <p:cNvSpPr>
            <a:spLocks noGrp="1" noChangeArrowheads="1"/>
          </p:cNvSpPr>
          <p:nvPr>
            <p:ph type="body" idx="1"/>
          </p:nvPr>
        </p:nvSpPr>
        <p:spPr/>
        <p:txBody>
          <a:bodyPr>
            <a:normAutofit fontScale="85000" lnSpcReduction="20000"/>
          </a:bodyPr>
          <a:lstStyle/>
          <a:p>
            <a:r>
              <a:rPr lang="en-US" dirty="0" smtClean="0"/>
              <a:t>Assume for a processor with a 1GHz clock it takes 400 clock cycles for a polling operation (call polling routine, accessing the device, and returning). Determine % of processor time for polling</a:t>
            </a:r>
          </a:p>
          <a:p>
            <a:r>
              <a:rPr lang="en-US" dirty="0" smtClean="0"/>
              <a:t>Mouse: polled 30 times/sec so as not to miss user movement</a:t>
            </a:r>
          </a:p>
          <a:p>
            <a:r>
              <a:rPr lang="en-US" sz="3294" dirty="0" smtClean="0"/>
              <a:t>Mouse Polling [clocks/sec] </a:t>
            </a:r>
          </a:p>
          <a:p>
            <a:pPr lvl="1">
              <a:buNone/>
            </a:pPr>
            <a:r>
              <a:rPr lang="en-US" sz="2824" dirty="0" smtClean="0"/>
              <a:t>= 30 [polls/</a:t>
            </a:r>
            <a:r>
              <a:rPr lang="en-US" sz="2824" dirty="0" err="1" smtClean="0"/>
              <a:t>s</a:t>
            </a:r>
            <a:r>
              <a:rPr lang="en-US" sz="2824" dirty="0" smtClean="0"/>
              <a:t>] * 400 [clocks/poll] = 12K [clocks/</a:t>
            </a:r>
            <a:r>
              <a:rPr lang="en-US" sz="2824" dirty="0" err="1" smtClean="0"/>
              <a:t>s</a:t>
            </a:r>
            <a:r>
              <a:rPr lang="en-US" sz="2824" dirty="0" smtClean="0"/>
              <a:t>]</a:t>
            </a:r>
          </a:p>
          <a:p>
            <a:r>
              <a:rPr lang="en-US" sz="3294" dirty="0" smtClean="0"/>
              <a:t>% Processor for polling: </a:t>
            </a:r>
          </a:p>
          <a:p>
            <a:pPr lvl="1">
              <a:buNone/>
            </a:pPr>
            <a:r>
              <a:rPr lang="en-US" sz="2824" dirty="0" smtClean="0"/>
              <a:t>12*10</a:t>
            </a:r>
            <a:r>
              <a:rPr lang="en-US" sz="3765" baseline="30000" dirty="0" smtClean="0"/>
              <a:t>3</a:t>
            </a:r>
            <a:r>
              <a:rPr lang="en-US" sz="2824" dirty="0" smtClean="0"/>
              <a:t> [clocks/</a:t>
            </a:r>
            <a:r>
              <a:rPr lang="en-US" sz="2824" dirty="0" err="1" smtClean="0"/>
              <a:t>s</a:t>
            </a:r>
            <a:r>
              <a:rPr lang="en-US" sz="2824" dirty="0" smtClean="0"/>
              <a:t>] / 1*10</a:t>
            </a:r>
            <a:r>
              <a:rPr lang="en-US" sz="3765" baseline="30000" dirty="0" smtClean="0"/>
              <a:t>9</a:t>
            </a:r>
            <a:r>
              <a:rPr lang="en-US" sz="2824" dirty="0" smtClean="0"/>
              <a:t> [clocks/</a:t>
            </a:r>
            <a:r>
              <a:rPr lang="en-US" sz="2824" dirty="0" err="1" smtClean="0"/>
              <a:t>s</a:t>
            </a:r>
            <a:r>
              <a:rPr lang="en-US" sz="2824" dirty="0" smtClean="0"/>
              <a:t>] = 0.0012%</a:t>
            </a:r>
          </a:p>
          <a:p>
            <a:pPr lvl="1">
              <a:buNone/>
            </a:pPr>
            <a:r>
              <a:rPr lang="en-US" sz="2824" dirty="0" smtClean="0"/>
              <a:t>  </a:t>
            </a:r>
            <a:r>
              <a:rPr lang="en-US" sz="2824" dirty="0" smtClean="0">
                <a:solidFill>
                  <a:srgbClr val="0000FF"/>
                </a:solidFill>
              </a:rPr>
              <a:t>Polling mouse little impact on processor</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9577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0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0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0205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0205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20205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02051">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020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2051"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06146" name="Rectangle 2"/>
          <p:cNvSpPr>
            <a:spLocks noGrp="1" noChangeArrowheads="1"/>
          </p:cNvSpPr>
          <p:nvPr>
            <p:ph type="title"/>
          </p:nvPr>
        </p:nvSpPr>
        <p:spPr/>
        <p:txBody>
          <a:bodyPr/>
          <a:lstStyle/>
          <a:p>
            <a:r>
              <a:rPr lang="en-US" smtClean="0"/>
              <a:t>% Processor time to poll hard disk</a:t>
            </a:r>
            <a:endParaRPr lang="en-US"/>
          </a:p>
        </p:txBody>
      </p:sp>
      <p:sp>
        <p:nvSpPr>
          <p:cNvPr id="3206147" name="Rectangle 3"/>
          <p:cNvSpPr>
            <a:spLocks noGrp="1" noChangeArrowheads="1"/>
          </p:cNvSpPr>
          <p:nvPr>
            <p:ph type="body" idx="1"/>
          </p:nvPr>
        </p:nvSpPr>
        <p:spPr>
          <a:xfrm>
            <a:off x="457200" y="1208660"/>
            <a:ext cx="8229600" cy="5416023"/>
          </a:xfrm>
        </p:spPr>
        <p:txBody>
          <a:bodyPr>
            <a:normAutofit fontScale="85000" lnSpcReduction="20000"/>
          </a:bodyPr>
          <a:lstStyle/>
          <a:p>
            <a:pPr marL="342900" lvl="1" indent="-342900">
              <a:buFont typeface="Arial"/>
              <a:buChar char="•"/>
            </a:pPr>
            <a:r>
              <a:rPr lang="en-US" dirty="0" smtClean="0"/>
              <a:t>Hard disk: transfers data in 16-Byte chunks and can transfer at 16 MB/second. No transfer can be missed. (we’ll come up with a better way to do this)</a:t>
            </a:r>
            <a:endParaRPr lang="en-US" dirty="0" smtClean="0">
              <a:solidFill>
                <a:srgbClr val="000000"/>
              </a:solidFill>
            </a:endParaRPr>
          </a:p>
          <a:p>
            <a:r>
              <a:rPr lang="en-US" dirty="0" smtClean="0">
                <a:solidFill>
                  <a:srgbClr val="000000"/>
                </a:solidFill>
              </a:rPr>
              <a:t>Frequency of Polling Disk</a:t>
            </a:r>
          </a:p>
          <a:p>
            <a:pPr lvl="1">
              <a:buNone/>
            </a:pPr>
            <a:r>
              <a:rPr lang="en-US" dirty="0" smtClean="0">
                <a:solidFill>
                  <a:srgbClr val="000000"/>
                </a:solidFill>
              </a:rPr>
              <a:t>= 16 [MB/</a:t>
            </a:r>
            <a:r>
              <a:rPr lang="en-US" dirty="0" err="1" smtClean="0">
                <a:solidFill>
                  <a:srgbClr val="000000"/>
                </a:solidFill>
              </a:rPr>
              <a:t>s</a:t>
            </a:r>
            <a:r>
              <a:rPr lang="en-US" dirty="0" smtClean="0">
                <a:solidFill>
                  <a:srgbClr val="000000"/>
                </a:solidFill>
              </a:rPr>
              <a:t>] / 16 [B/poll] = 1M [polls/</a:t>
            </a:r>
            <a:r>
              <a:rPr lang="en-US" dirty="0" err="1" smtClean="0">
                <a:solidFill>
                  <a:srgbClr val="000000"/>
                </a:solidFill>
              </a:rPr>
              <a:t>s</a:t>
            </a:r>
            <a:r>
              <a:rPr lang="en-US" dirty="0" smtClean="0">
                <a:solidFill>
                  <a:srgbClr val="000000"/>
                </a:solidFill>
              </a:rPr>
              <a:t>]</a:t>
            </a:r>
          </a:p>
          <a:p>
            <a:r>
              <a:rPr lang="en-US" dirty="0" smtClean="0">
                <a:solidFill>
                  <a:srgbClr val="000000"/>
                </a:solidFill>
              </a:rPr>
              <a:t>Disk Polling, Clocks/sec</a:t>
            </a:r>
            <a:br>
              <a:rPr lang="en-US" dirty="0" smtClean="0">
                <a:solidFill>
                  <a:srgbClr val="000000"/>
                </a:solidFill>
              </a:rPr>
            </a:br>
            <a:r>
              <a:rPr lang="en-US" dirty="0" smtClean="0">
                <a:solidFill>
                  <a:srgbClr val="000000"/>
                </a:solidFill>
              </a:rPr>
              <a:t>= 1M [polls/</a:t>
            </a:r>
            <a:r>
              <a:rPr lang="en-US" dirty="0" err="1" smtClean="0">
                <a:solidFill>
                  <a:srgbClr val="000000"/>
                </a:solidFill>
              </a:rPr>
              <a:t>s</a:t>
            </a:r>
            <a:r>
              <a:rPr lang="en-US" dirty="0" smtClean="0">
                <a:solidFill>
                  <a:srgbClr val="000000"/>
                </a:solidFill>
              </a:rPr>
              <a:t>] * 400 [clocks/poll]</a:t>
            </a:r>
            <a:br>
              <a:rPr lang="en-US" dirty="0" smtClean="0">
                <a:solidFill>
                  <a:srgbClr val="000000"/>
                </a:solidFill>
              </a:rPr>
            </a:br>
            <a:r>
              <a:rPr lang="en-US" dirty="0" smtClean="0">
                <a:solidFill>
                  <a:srgbClr val="000000"/>
                </a:solidFill>
              </a:rPr>
              <a:t>= 400M [clocks/</a:t>
            </a:r>
            <a:r>
              <a:rPr lang="en-US" dirty="0" err="1" smtClean="0">
                <a:solidFill>
                  <a:srgbClr val="000000"/>
                </a:solidFill>
              </a:rPr>
              <a:t>s</a:t>
            </a:r>
            <a:r>
              <a:rPr lang="en-US" dirty="0" smtClean="0">
                <a:solidFill>
                  <a:srgbClr val="000000"/>
                </a:solidFill>
              </a:rPr>
              <a:t>]</a:t>
            </a:r>
          </a:p>
          <a:p>
            <a:r>
              <a:rPr lang="en-US" dirty="0" smtClean="0">
                <a:solidFill>
                  <a:srgbClr val="000000"/>
                </a:solidFill>
              </a:rPr>
              <a:t>% Processor for polling: </a:t>
            </a:r>
          </a:p>
          <a:p>
            <a:pPr lvl="1">
              <a:buNone/>
            </a:pPr>
            <a:r>
              <a:rPr lang="en-US" dirty="0" smtClean="0">
                <a:solidFill>
                  <a:srgbClr val="000000"/>
                </a:solidFill>
              </a:rPr>
              <a:t>400*10</a:t>
            </a:r>
            <a:r>
              <a:rPr lang="en-US" sz="4000" baseline="30000" dirty="0" smtClean="0">
                <a:solidFill>
                  <a:srgbClr val="000000"/>
                </a:solidFill>
              </a:rPr>
              <a:t>6</a:t>
            </a:r>
            <a:r>
              <a:rPr lang="en-US" dirty="0" smtClean="0">
                <a:solidFill>
                  <a:srgbClr val="000000"/>
                </a:solidFill>
              </a:rPr>
              <a:t> [clocks/</a:t>
            </a:r>
            <a:r>
              <a:rPr lang="en-US" dirty="0" err="1" smtClean="0">
                <a:solidFill>
                  <a:srgbClr val="000000"/>
                </a:solidFill>
              </a:rPr>
              <a:t>s</a:t>
            </a:r>
            <a:r>
              <a:rPr lang="en-US" dirty="0" smtClean="0">
                <a:solidFill>
                  <a:srgbClr val="000000"/>
                </a:solidFill>
              </a:rPr>
              <a:t>] / 1*10</a:t>
            </a:r>
            <a:r>
              <a:rPr lang="en-US" sz="4000" baseline="30000" dirty="0" smtClean="0">
                <a:solidFill>
                  <a:srgbClr val="000000"/>
                </a:solidFill>
              </a:rPr>
              <a:t>9</a:t>
            </a:r>
            <a:r>
              <a:rPr lang="en-US" dirty="0" smtClean="0">
                <a:solidFill>
                  <a:srgbClr val="000000"/>
                </a:solidFill>
              </a:rPr>
              <a:t> [clocks/</a:t>
            </a:r>
            <a:r>
              <a:rPr lang="en-US" dirty="0" err="1" smtClean="0">
                <a:solidFill>
                  <a:srgbClr val="000000"/>
                </a:solidFill>
              </a:rPr>
              <a:t>s</a:t>
            </a:r>
            <a:r>
              <a:rPr lang="en-US" dirty="0" smtClean="0">
                <a:solidFill>
                  <a:srgbClr val="000000"/>
                </a:solidFill>
              </a:rPr>
              <a:t>] = 40%</a:t>
            </a:r>
          </a:p>
          <a:p>
            <a:pPr lvl="1">
              <a:buNone/>
            </a:pPr>
            <a:r>
              <a:rPr lang="en-US" dirty="0" smtClean="0">
                <a:solidFill>
                  <a:srgbClr val="000000"/>
                </a:solidFill>
              </a:rPr>
              <a:t>  </a:t>
            </a:r>
            <a:r>
              <a:rPr lang="en-US" dirty="0" smtClean="0">
                <a:solidFill>
                  <a:srgbClr val="FF0000"/>
                </a:solidFill>
              </a:rPr>
              <a:t>Unacceptable </a:t>
            </a:r>
          </a:p>
          <a:p>
            <a:pPr lvl="1">
              <a:buNone/>
            </a:pPr>
            <a:r>
              <a:rPr lang="en-US" dirty="0" smtClean="0">
                <a:solidFill>
                  <a:srgbClr val="000000"/>
                </a:solidFill>
              </a:rPr>
              <a:t>(Polling is only part of the problem – main problem is that accessing in small chunks is inefficient)</a:t>
            </a:r>
            <a:endParaRPr lang="en-US" dirty="0">
              <a:solidFill>
                <a:srgbClr val="000000"/>
              </a:solidFill>
            </a:endParaRPr>
          </a:p>
          <a:p>
            <a:pPr lvl="1">
              <a:buNone/>
            </a:pPr>
            <a:r>
              <a:rPr lang="en-US" dirty="0" smtClean="0">
                <a:solidFill>
                  <a:srgbClr val="000000"/>
                </a:solidFill>
              </a:rPr>
              <a:t>	</a:t>
            </a:r>
            <a:endParaRPr lang="en-US" dirty="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064592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08194" name="Rectangle 2"/>
          <p:cNvSpPr>
            <a:spLocks noGrp="1" noChangeArrowheads="1"/>
          </p:cNvSpPr>
          <p:nvPr>
            <p:ph type="title"/>
          </p:nvPr>
        </p:nvSpPr>
        <p:spPr/>
        <p:txBody>
          <a:bodyPr/>
          <a:lstStyle/>
          <a:p>
            <a:r>
              <a:rPr lang="en-US" smtClean="0"/>
              <a:t>What is the alternative to polling?</a:t>
            </a:r>
            <a:endParaRPr lang="en-US"/>
          </a:p>
        </p:txBody>
      </p:sp>
      <p:sp>
        <p:nvSpPr>
          <p:cNvPr id="3208195" name="Rectangle 3"/>
          <p:cNvSpPr>
            <a:spLocks noGrp="1" noChangeArrowheads="1"/>
          </p:cNvSpPr>
          <p:nvPr>
            <p:ph type="body" idx="1"/>
          </p:nvPr>
        </p:nvSpPr>
        <p:spPr/>
        <p:txBody>
          <a:bodyPr/>
          <a:lstStyle/>
          <a:p>
            <a:r>
              <a:rPr lang="en-US" dirty="0" smtClean="0"/>
              <a:t>Wasteful to have processor spend most of its time “spin-waiting” for I/O to be ready</a:t>
            </a:r>
          </a:p>
          <a:p>
            <a:r>
              <a:rPr lang="en-US" dirty="0" smtClean="0"/>
              <a:t>Would like an unplanned procedure call that would be invoked only when I/O device is ready</a:t>
            </a:r>
          </a:p>
          <a:p>
            <a:r>
              <a:rPr lang="en-US" dirty="0" smtClean="0"/>
              <a:t>Solution: use </a:t>
            </a:r>
            <a:r>
              <a:rPr lang="en-US" dirty="0" smtClean="0">
                <a:solidFill>
                  <a:schemeClr val="accent1"/>
                </a:solidFill>
              </a:rPr>
              <a:t>exception mechanism </a:t>
            </a:r>
            <a:r>
              <a:rPr lang="en-US" dirty="0" smtClean="0"/>
              <a:t>to help </a:t>
            </a:r>
            <a:br>
              <a:rPr lang="en-US" dirty="0" smtClean="0"/>
            </a:br>
            <a:r>
              <a:rPr lang="en-US" dirty="0" smtClean="0"/>
              <a:t>I/O.  </a:t>
            </a:r>
            <a:r>
              <a:rPr lang="en-US" dirty="0" smtClean="0">
                <a:solidFill>
                  <a:schemeClr val="accent2"/>
                </a:solidFill>
              </a:rPr>
              <a:t>Interrupt </a:t>
            </a:r>
            <a:r>
              <a:rPr lang="en-US" dirty="0" smtClean="0"/>
              <a:t>program when I/O ready, return when done with data transfer</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72759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p:txBody>
          <a:bodyPr/>
          <a:lstStyle/>
          <a:p>
            <a:r>
              <a:rPr lang="en-US"/>
              <a:t>Exceptions and Interrupts</a:t>
            </a:r>
            <a:endParaRPr lang="en-AU"/>
          </a:p>
        </p:txBody>
      </p:sp>
      <p:sp>
        <p:nvSpPr>
          <p:cNvPr id="452611" name="Rectangle 3"/>
          <p:cNvSpPr>
            <a:spLocks noGrp="1" noChangeArrowheads="1"/>
          </p:cNvSpPr>
          <p:nvPr>
            <p:ph type="body" idx="1"/>
          </p:nvPr>
        </p:nvSpPr>
        <p:spPr/>
        <p:txBody>
          <a:bodyPr>
            <a:normAutofit lnSpcReduction="10000"/>
          </a:bodyPr>
          <a:lstStyle/>
          <a:p>
            <a:r>
              <a:rPr lang="en-US" sz="2800" dirty="0"/>
              <a:t>“Unexpected” events requiring </a:t>
            </a:r>
            <a:r>
              <a:rPr lang="en-US" sz="2800" dirty="0" smtClean="0"/>
              <a:t>change in </a:t>
            </a:r>
            <a:r>
              <a:rPr lang="en-US" sz="2800" dirty="0"/>
              <a:t>flow of control</a:t>
            </a:r>
          </a:p>
          <a:p>
            <a:pPr lvl="1"/>
            <a:r>
              <a:rPr lang="en-US" sz="2400" dirty="0"/>
              <a:t>Different </a:t>
            </a:r>
            <a:r>
              <a:rPr lang="en-US" sz="2400" dirty="0" err="1"/>
              <a:t>ISAs</a:t>
            </a:r>
            <a:r>
              <a:rPr lang="en-US" sz="2400" dirty="0"/>
              <a:t> use the terms differently</a:t>
            </a:r>
          </a:p>
          <a:p>
            <a:r>
              <a:rPr lang="en-US" sz="2800" dirty="0"/>
              <a:t>Exception</a:t>
            </a:r>
          </a:p>
          <a:p>
            <a:pPr lvl="1"/>
            <a:r>
              <a:rPr lang="en-US" sz="2400" dirty="0"/>
              <a:t>Arises within the CPU</a:t>
            </a:r>
          </a:p>
          <a:p>
            <a:pPr lvl="2"/>
            <a:r>
              <a:rPr lang="en-US" sz="2000" dirty="0"/>
              <a:t>e.g.,</a:t>
            </a:r>
            <a:r>
              <a:rPr lang="en-US" sz="2000" dirty="0" smtClean="0"/>
              <a:t> Undefined </a:t>
            </a:r>
            <a:r>
              <a:rPr lang="en-US" sz="2000" dirty="0" err="1"/>
              <a:t>opcode</a:t>
            </a:r>
            <a:r>
              <a:rPr lang="en-US" sz="2000" dirty="0"/>
              <a:t>, overflow, </a:t>
            </a:r>
            <a:r>
              <a:rPr lang="en-US" sz="2000" dirty="0" err="1"/>
              <a:t>syscall</a:t>
            </a:r>
            <a:r>
              <a:rPr lang="en-US" sz="2000" dirty="0"/>
              <a:t>, </a:t>
            </a:r>
            <a:r>
              <a:rPr lang="en-US" sz="2000" dirty="0" smtClean="0"/>
              <a:t>TLB Miss,…</a:t>
            </a:r>
            <a:endParaRPr lang="en-US" sz="2000" dirty="0"/>
          </a:p>
          <a:p>
            <a:r>
              <a:rPr lang="en-US" sz="2800" dirty="0"/>
              <a:t>Interrupt</a:t>
            </a:r>
          </a:p>
          <a:p>
            <a:pPr lvl="1"/>
            <a:r>
              <a:rPr lang="en-US" sz="2400" dirty="0"/>
              <a:t>From an external I/O controller</a:t>
            </a:r>
          </a:p>
          <a:p>
            <a:r>
              <a:rPr lang="en-US" sz="2800" dirty="0"/>
              <a:t>Dealing with them without sacrificing performance is</a:t>
            </a:r>
            <a:r>
              <a:rPr lang="en-US" sz="2800" dirty="0" smtClean="0"/>
              <a:t> difficult</a:t>
            </a:r>
            <a:endParaRPr lang="en-AU" sz="2800" dirty="0"/>
          </a:p>
        </p:txBody>
      </p:sp>
      <p:sp>
        <p:nvSpPr>
          <p:cNvPr id="452612" name="Text Box 4"/>
          <p:cNvSpPr txBox="1">
            <a:spLocks noChangeArrowheads="1"/>
          </p:cNvSpPr>
          <p:nvPr/>
        </p:nvSpPr>
        <p:spPr bwMode="auto">
          <a:xfrm rot="5400000">
            <a:off x="8055769" y="721519"/>
            <a:ext cx="1809750" cy="366712"/>
          </a:xfrm>
          <a:prstGeom prst="rect">
            <a:avLst/>
          </a:prstGeom>
          <a:solidFill>
            <a:schemeClr val="accent1"/>
          </a:solidFill>
          <a:ln w="9525">
            <a:noFill/>
            <a:miter lim="800000"/>
            <a:headEnd/>
            <a:tailEnd/>
          </a:ln>
          <a:effectLst/>
        </p:spPr>
        <p:txBody>
          <a:bodyPr wrap="none">
            <a:prstTxWarp prst="textNoShape">
              <a:avLst/>
            </a:prstTxWarp>
            <a:spAutoFit/>
          </a:bodyPr>
          <a:lstStyle/>
          <a:p>
            <a:pPr algn="l"/>
            <a:r>
              <a:rPr lang="en-US" sz="1800">
                <a:solidFill>
                  <a:schemeClr val="folHlink"/>
                </a:solidFill>
              </a:rPr>
              <a:t>§4.9 Exceptions</a:t>
            </a:r>
          </a:p>
        </p:txBody>
      </p:sp>
      <p:sp>
        <p:nvSpPr>
          <p:cNvPr id="7" name="Slide Number Placeholder 6"/>
          <p:cNvSpPr>
            <a:spLocks noGrp="1"/>
          </p:cNvSpPr>
          <p:nvPr>
            <p:ph type="sldNum" sz="quarter" idx="12"/>
          </p:nvPr>
        </p:nvSpPr>
        <p:spPr/>
        <p:txBody>
          <a:bodyPr/>
          <a:lstStyle/>
          <a:p>
            <a:fld id="{3CC63E4C-4642-794D-A2FD-70F6B81535F5}" type="slidenum">
              <a:rPr lang="en-US" smtClean="0"/>
              <a:pPr/>
              <a:t>15</a:t>
            </a:fld>
            <a:endParaRPr lang="en-US" dirty="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p:txBody>
          <a:bodyPr/>
          <a:lstStyle/>
          <a:p>
            <a:r>
              <a:rPr lang="en-US"/>
              <a:t>Handling Exceptions</a:t>
            </a:r>
            <a:endParaRPr lang="en-AU"/>
          </a:p>
        </p:txBody>
      </p:sp>
      <p:sp>
        <p:nvSpPr>
          <p:cNvPr id="454659" name="Rectangle 3"/>
          <p:cNvSpPr>
            <a:spLocks noGrp="1" noChangeArrowheads="1"/>
          </p:cNvSpPr>
          <p:nvPr>
            <p:ph type="body" idx="1"/>
          </p:nvPr>
        </p:nvSpPr>
        <p:spPr/>
        <p:txBody>
          <a:bodyPr/>
          <a:lstStyle/>
          <a:p>
            <a:pPr>
              <a:lnSpc>
                <a:spcPct val="90000"/>
              </a:lnSpc>
            </a:pPr>
            <a:r>
              <a:rPr lang="en-US" sz="2800" dirty="0"/>
              <a:t>In MIPS, exceptions managed by a System Control Coprocessor (CP0)</a:t>
            </a:r>
          </a:p>
          <a:p>
            <a:pPr>
              <a:lnSpc>
                <a:spcPct val="90000"/>
              </a:lnSpc>
            </a:pPr>
            <a:r>
              <a:rPr lang="en-US" sz="2800" dirty="0"/>
              <a:t>Save PC of offending (or interrupted) instruction</a:t>
            </a:r>
          </a:p>
          <a:p>
            <a:pPr lvl="1">
              <a:lnSpc>
                <a:spcPct val="90000"/>
              </a:lnSpc>
            </a:pPr>
            <a:r>
              <a:rPr lang="en-US" sz="2400" dirty="0"/>
              <a:t>In MIPS:</a:t>
            </a:r>
            <a:r>
              <a:rPr lang="en-US" sz="2400" dirty="0" smtClean="0"/>
              <a:t> save in special register called</a:t>
            </a:r>
            <a:br>
              <a:rPr lang="en-US" sz="2400" dirty="0" smtClean="0"/>
            </a:br>
            <a:r>
              <a:rPr lang="en-US" sz="2400" i="1" dirty="0" smtClean="0">
                <a:solidFill>
                  <a:srgbClr val="FF0000"/>
                </a:solidFill>
              </a:rPr>
              <a:t>Exception </a:t>
            </a:r>
            <a:r>
              <a:rPr lang="en-US" sz="2400" i="1" dirty="0">
                <a:solidFill>
                  <a:srgbClr val="FF0000"/>
                </a:solidFill>
              </a:rPr>
              <a:t>Program Counter </a:t>
            </a:r>
            <a:r>
              <a:rPr lang="en-US" sz="2400" dirty="0"/>
              <a:t>(</a:t>
            </a:r>
            <a:r>
              <a:rPr lang="en-US" sz="2400" i="1" dirty="0">
                <a:solidFill>
                  <a:srgbClr val="FF0000"/>
                </a:solidFill>
              </a:rPr>
              <a:t>EPC</a:t>
            </a:r>
            <a:r>
              <a:rPr lang="en-US" sz="2400" dirty="0"/>
              <a:t>)</a:t>
            </a:r>
          </a:p>
          <a:p>
            <a:pPr>
              <a:lnSpc>
                <a:spcPct val="90000"/>
              </a:lnSpc>
            </a:pPr>
            <a:r>
              <a:rPr lang="en-US" sz="2800" dirty="0"/>
              <a:t>Save indication of the problem</a:t>
            </a:r>
          </a:p>
          <a:p>
            <a:pPr lvl="1">
              <a:lnSpc>
                <a:spcPct val="90000"/>
              </a:lnSpc>
            </a:pPr>
            <a:r>
              <a:rPr lang="en-US" sz="2400" dirty="0"/>
              <a:t>In MIPS:</a:t>
            </a:r>
            <a:r>
              <a:rPr lang="en-US" sz="2400" dirty="0" smtClean="0"/>
              <a:t> saved in special register called </a:t>
            </a:r>
            <a:r>
              <a:rPr lang="en-US" sz="2400" i="1" dirty="0" smtClean="0">
                <a:solidFill>
                  <a:srgbClr val="FF0000"/>
                </a:solidFill>
              </a:rPr>
              <a:t>Cause </a:t>
            </a:r>
            <a:r>
              <a:rPr lang="en-US" sz="2400" dirty="0"/>
              <a:t>register</a:t>
            </a:r>
          </a:p>
          <a:p>
            <a:pPr lvl="1">
              <a:lnSpc>
                <a:spcPct val="90000"/>
              </a:lnSpc>
            </a:pPr>
            <a:r>
              <a:rPr lang="en-US" sz="2400" dirty="0"/>
              <a:t>We’ll assume 1-bit</a:t>
            </a:r>
          </a:p>
          <a:p>
            <a:pPr lvl="2">
              <a:lnSpc>
                <a:spcPct val="90000"/>
              </a:lnSpc>
            </a:pPr>
            <a:r>
              <a:rPr lang="en-US" sz="2000" dirty="0"/>
              <a:t>0 for undefined opcode, 1 for overflow</a:t>
            </a:r>
          </a:p>
          <a:p>
            <a:pPr>
              <a:lnSpc>
                <a:spcPct val="90000"/>
              </a:lnSpc>
            </a:pPr>
            <a:r>
              <a:rPr lang="en-US" sz="2800" dirty="0"/>
              <a:t>Jump to</a:t>
            </a:r>
            <a:r>
              <a:rPr lang="en-US" sz="2800" dirty="0" smtClean="0"/>
              <a:t> exception handler code </a:t>
            </a:r>
            <a:r>
              <a:rPr lang="en-US" sz="2800" dirty="0"/>
              <a:t>at</a:t>
            </a:r>
            <a:r>
              <a:rPr lang="en-US" sz="2800" dirty="0" smtClean="0"/>
              <a:t> address </a:t>
            </a:r>
            <a:br>
              <a:rPr lang="en-US" sz="2800" dirty="0" smtClean="0"/>
            </a:br>
            <a:r>
              <a:rPr lang="en-US" sz="2800" dirty="0" smtClean="0"/>
              <a:t>8000 0180</a:t>
            </a:r>
            <a:r>
              <a:rPr lang="en-US" sz="2800" baseline="-25000" dirty="0" smtClean="0"/>
              <a:t>hex</a:t>
            </a:r>
            <a:endParaRPr lang="en-US" sz="2800" baseline="-25000"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16</a:t>
            </a:fld>
            <a:endParaRPr lang="en-US" dirty="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p:txBody>
          <a:bodyPr/>
          <a:lstStyle/>
          <a:p>
            <a:r>
              <a:rPr lang="en-US"/>
              <a:t>Exception Properties</a:t>
            </a:r>
            <a:endParaRPr lang="en-AU"/>
          </a:p>
        </p:txBody>
      </p:sp>
      <p:sp>
        <p:nvSpPr>
          <p:cNvPr id="466947" name="Rectangle 3"/>
          <p:cNvSpPr>
            <a:spLocks noGrp="1" noChangeArrowheads="1"/>
          </p:cNvSpPr>
          <p:nvPr>
            <p:ph type="body" idx="1"/>
          </p:nvPr>
        </p:nvSpPr>
        <p:spPr/>
        <p:txBody>
          <a:bodyPr/>
          <a:lstStyle/>
          <a:p>
            <a:r>
              <a:rPr lang="en-US" dirty="0" err="1"/>
              <a:t>Restartable</a:t>
            </a:r>
            <a:r>
              <a:rPr lang="en-US" dirty="0"/>
              <a:t> exceptions</a:t>
            </a:r>
          </a:p>
          <a:p>
            <a:pPr lvl="1"/>
            <a:r>
              <a:rPr lang="en-US" dirty="0"/>
              <a:t>Pipeline can flush the instruction</a:t>
            </a:r>
          </a:p>
          <a:p>
            <a:pPr lvl="1"/>
            <a:r>
              <a:rPr lang="en-US" dirty="0"/>
              <a:t>Handler executes, then returns to the instruction</a:t>
            </a:r>
          </a:p>
          <a:p>
            <a:pPr lvl="2"/>
            <a:r>
              <a:rPr lang="en-US" dirty="0" err="1"/>
              <a:t>Refetched</a:t>
            </a:r>
            <a:r>
              <a:rPr lang="en-US" dirty="0"/>
              <a:t> and executed from scratch</a:t>
            </a:r>
          </a:p>
          <a:p>
            <a:r>
              <a:rPr lang="en-US" dirty="0"/>
              <a:t>PC saved in EPC register</a:t>
            </a:r>
          </a:p>
          <a:p>
            <a:pPr lvl="1"/>
            <a:r>
              <a:rPr lang="en-US" dirty="0"/>
              <a:t>Identifies causing instruction</a:t>
            </a:r>
          </a:p>
          <a:p>
            <a:pPr lvl="1"/>
            <a:r>
              <a:rPr lang="en-US" dirty="0"/>
              <a:t>Actually PC + 4 is </a:t>
            </a:r>
            <a:r>
              <a:rPr lang="en-US" dirty="0" smtClean="0"/>
              <a:t>saved because of pipelined implementation</a:t>
            </a:r>
          </a:p>
          <a:p>
            <a:pPr lvl="2"/>
            <a:r>
              <a:rPr lang="en-US" dirty="0"/>
              <a:t>Handler must </a:t>
            </a:r>
            <a:r>
              <a:rPr lang="en-US" dirty="0" smtClean="0"/>
              <a:t>adjust PC to get right address</a:t>
            </a:r>
            <a:endParaRPr lang="en-AU"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17</a:t>
            </a:fld>
            <a:endParaRPr lang="en-US" dirty="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p:txBody>
          <a:bodyPr/>
          <a:lstStyle/>
          <a:p>
            <a:r>
              <a:rPr lang="en-US"/>
              <a:t>Handler Actions</a:t>
            </a:r>
            <a:endParaRPr lang="en-AU"/>
          </a:p>
        </p:txBody>
      </p:sp>
      <p:sp>
        <p:nvSpPr>
          <p:cNvPr id="458755" name="Rectangle 3"/>
          <p:cNvSpPr>
            <a:spLocks noGrp="1" noChangeArrowheads="1"/>
          </p:cNvSpPr>
          <p:nvPr>
            <p:ph type="body" idx="1"/>
          </p:nvPr>
        </p:nvSpPr>
        <p:spPr/>
        <p:txBody>
          <a:bodyPr/>
          <a:lstStyle/>
          <a:p>
            <a:pPr>
              <a:lnSpc>
                <a:spcPct val="90000"/>
              </a:lnSpc>
            </a:pPr>
            <a:r>
              <a:rPr lang="en-US" dirty="0"/>
              <a:t>Read</a:t>
            </a:r>
            <a:r>
              <a:rPr lang="en-US" dirty="0" smtClean="0"/>
              <a:t> Cause register, </a:t>
            </a:r>
            <a:r>
              <a:rPr lang="en-US" dirty="0"/>
              <a:t>and transfer to relevant handler</a:t>
            </a:r>
          </a:p>
          <a:p>
            <a:pPr>
              <a:lnSpc>
                <a:spcPct val="90000"/>
              </a:lnSpc>
            </a:pPr>
            <a:r>
              <a:rPr lang="en-US" dirty="0"/>
              <a:t>Determine action required</a:t>
            </a:r>
          </a:p>
          <a:p>
            <a:pPr>
              <a:lnSpc>
                <a:spcPct val="90000"/>
              </a:lnSpc>
            </a:pPr>
            <a:r>
              <a:rPr lang="en-US" dirty="0"/>
              <a:t>If </a:t>
            </a:r>
            <a:r>
              <a:rPr lang="en-US" dirty="0" err="1" smtClean="0"/>
              <a:t>restartable</a:t>
            </a:r>
            <a:r>
              <a:rPr lang="en-US" dirty="0" smtClean="0"/>
              <a:t> exception</a:t>
            </a:r>
          </a:p>
          <a:p>
            <a:pPr lvl="1">
              <a:lnSpc>
                <a:spcPct val="90000"/>
              </a:lnSpc>
            </a:pPr>
            <a:r>
              <a:rPr lang="en-US" dirty="0"/>
              <a:t>Take corrective action</a:t>
            </a:r>
          </a:p>
          <a:p>
            <a:pPr lvl="1">
              <a:lnSpc>
                <a:spcPct val="90000"/>
              </a:lnSpc>
            </a:pPr>
            <a:r>
              <a:rPr lang="en-US" dirty="0"/>
              <a:t>use EPC to return to program</a:t>
            </a:r>
          </a:p>
          <a:p>
            <a:pPr>
              <a:lnSpc>
                <a:spcPct val="90000"/>
              </a:lnSpc>
            </a:pPr>
            <a:r>
              <a:rPr lang="en-US" dirty="0"/>
              <a:t>Otherwise</a:t>
            </a:r>
          </a:p>
          <a:p>
            <a:pPr lvl="1">
              <a:lnSpc>
                <a:spcPct val="90000"/>
              </a:lnSpc>
            </a:pPr>
            <a:r>
              <a:rPr lang="en-US" dirty="0"/>
              <a:t>Terminate program</a:t>
            </a:r>
          </a:p>
          <a:p>
            <a:pPr lvl="1">
              <a:lnSpc>
                <a:spcPct val="90000"/>
              </a:lnSpc>
            </a:pPr>
            <a:r>
              <a:rPr lang="en-US" dirty="0"/>
              <a:t>Report error using EPC, cause, …</a:t>
            </a:r>
            <a:endParaRPr lang="en-AU"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18</a:t>
            </a:fld>
            <a:endParaRPr lang="en-US" dirty="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r>
              <a:rPr lang="en-US"/>
              <a:t>Exceptions in a Pipeline</a:t>
            </a:r>
            <a:endParaRPr lang="en-AU"/>
          </a:p>
        </p:txBody>
      </p:sp>
      <p:sp>
        <p:nvSpPr>
          <p:cNvPr id="462851" name="Rectangle 3"/>
          <p:cNvSpPr>
            <a:spLocks noGrp="1" noChangeArrowheads="1"/>
          </p:cNvSpPr>
          <p:nvPr>
            <p:ph type="body" idx="1"/>
          </p:nvPr>
        </p:nvSpPr>
        <p:spPr/>
        <p:txBody>
          <a:bodyPr>
            <a:normAutofit lnSpcReduction="10000"/>
          </a:bodyPr>
          <a:lstStyle/>
          <a:p>
            <a:pPr>
              <a:lnSpc>
                <a:spcPct val="90000"/>
              </a:lnSpc>
            </a:pPr>
            <a:r>
              <a:rPr lang="en-US" dirty="0"/>
              <a:t>Another</a:t>
            </a:r>
            <a:r>
              <a:rPr lang="en-US" dirty="0" smtClean="0"/>
              <a:t> kind of </a:t>
            </a:r>
            <a:r>
              <a:rPr lang="en-US" dirty="0"/>
              <a:t>control hazard</a:t>
            </a:r>
          </a:p>
          <a:p>
            <a:pPr>
              <a:lnSpc>
                <a:spcPct val="90000"/>
              </a:lnSpc>
            </a:pPr>
            <a:r>
              <a:rPr lang="en-US" dirty="0"/>
              <a:t>Consider overflow on add in EX stage</a:t>
            </a:r>
          </a:p>
          <a:p>
            <a:pPr lvl="1">
              <a:lnSpc>
                <a:spcPct val="90000"/>
              </a:lnSpc>
              <a:buFont typeface="Wingdings" charset="2"/>
              <a:buNone/>
            </a:pPr>
            <a:r>
              <a:rPr lang="en-US" dirty="0">
                <a:latin typeface="Courier New"/>
                <a:cs typeface="Courier New"/>
              </a:rPr>
              <a:t>add $1, $2, $1</a:t>
            </a:r>
          </a:p>
          <a:p>
            <a:pPr lvl="1">
              <a:lnSpc>
                <a:spcPct val="90000"/>
              </a:lnSpc>
            </a:pPr>
            <a:r>
              <a:rPr lang="en-US" dirty="0"/>
              <a:t>Prevent $1 from being clobbered</a:t>
            </a:r>
          </a:p>
          <a:p>
            <a:pPr lvl="1">
              <a:lnSpc>
                <a:spcPct val="90000"/>
              </a:lnSpc>
            </a:pPr>
            <a:r>
              <a:rPr lang="en-US" dirty="0"/>
              <a:t>Complete previous instructions</a:t>
            </a:r>
          </a:p>
          <a:p>
            <a:pPr lvl="1">
              <a:lnSpc>
                <a:spcPct val="90000"/>
              </a:lnSpc>
            </a:pPr>
            <a:r>
              <a:rPr lang="en-US" dirty="0"/>
              <a:t>Flush </a:t>
            </a:r>
            <a:r>
              <a:rPr lang="en-US" dirty="0">
                <a:latin typeface="Lucida Console" charset="0"/>
              </a:rPr>
              <a:t>add</a:t>
            </a:r>
            <a:r>
              <a:rPr lang="en-US" dirty="0"/>
              <a:t> and subsequent instructions</a:t>
            </a:r>
          </a:p>
          <a:p>
            <a:pPr lvl="1">
              <a:lnSpc>
                <a:spcPct val="90000"/>
              </a:lnSpc>
            </a:pPr>
            <a:r>
              <a:rPr lang="en-US" dirty="0"/>
              <a:t>Set Cause and EPC register values</a:t>
            </a:r>
          </a:p>
          <a:p>
            <a:pPr lvl="1">
              <a:lnSpc>
                <a:spcPct val="90000"/>
              </a:lnSpc>
            </a:pPr>
            <a:r>
              <a:rPr lang="en-US" dirty="0"/>
              <a:t>Transfer control to handler</a:t>
            </a:r>
          </a:p>
          <a:p>
            <a:pPr>
              <a:lnSpc>
                <a:spcPct val="90000"/>
              </a:lnSpc>
            </a:pPr>
            <a:r>
              <a:rPr lang="en-US" dirty="0"/>
              <a:t>Similar to </a:t>
            </a:r>
            <a:r>
              <a:rPr lang="en-US" dirty="0" err="1"/>
              <a:t>mispredicted</a:t>
            </a:r>
            <a:r>
              <a:rPr lang="en-US" dirty="0"/>
              <a:t> branch</a:t>
            </a:r>
          </a:p>
          <a:p>
            <a:pPr lvl="1">
              <a:lnSpc>
                <a:spcPct val="90000"/>
              </a:lnSpc>
            </a:pPr>
            <a:r>
              <a:rPr lang="en-US" dirty="0"/>
              <a:t>Use much of the same hardware</a:t>
            </a:r>
            <a:endParaRPr lang="en-AU"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19</a:t>
            </a:fld>
            <a:endParaRPr lang="en-US" dirty="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173378" name="Rectangle 2"/>
          <p:cNvSpPr>
            <a:spLocks noGrp="1" noChangeArrowheads="1"/>
          </p:cNvSpPr>
          <p:nvPr>
            <p:ph type="title"/>
          </p:nvPr>
        </p:nvSpPr>
        <p:spPr/>
        <p:txBody>
          <a:bodyPr/>
          <a:lstStyle/>
          <a:p>
            <a:r>
              <a:rPr lang="en-US" smtClean="0"/>
              <a:t>Review</a:t>
            </a:r>
            <a:endParaRPr lang="en-US"/>
          </a:p>
        </p:txBody>
      </p:sp>
      <p:sp>
        <p:nvSpPr>
          <p:cNvPr id="3173379" name="Rectangle 3"/>
          <p:cNvSpPr>
            <a:spLocks noGrp="1" noChangeArrowheads="1"/>
          </p:cNvSpPr>
          <p:nvPr>
            <p:ph type="body" idx="1"/>
          </p:nvPr>
        </p:nvSpPr>
        <p:spPr/>
        <p:txBody>
          <a:bodyPr>
            <a:normAutofit fontScale="92500" lnSpcReduction="10000"/>
          </a:bodyPr>
          <a:lstStyle/>
          <a:p>
            <a:r>
              <a:rPr lang="en-US" dirty="0" smtClean="0"/>
              <a:t>Manage memory to disk? Treat as cache</a:t>
            </a:r>
          </a:p>
          <a:p>
            <a:pPr lvl="1"/>
            <a:r>
              <a:rPr lang="en-US" dirty="0" smtClean="0"/>
              <a:t>Included protection as bonus, now critical</a:t>
            </a:r>
          </a:p>
          <a:p>
            <a:pPr lvl="1"/>
            <a:r>
              <a:rPr lang="en-US" dirty="0" smtClean="0"/>
              <a:t>Use Page Table of mappings </a:t>
            </a:r>
            <a:r>
              <a:rPr lang="en-US" dirty="0" smtClean="0">
                <a:solidFill>
                  <a:schemeClr val="accent2"/>
                </a:solidFill>
              </a:rPr>
              <a:t>for each process </a:t>
            </a:r>
            <a:r>
              <a:rPr lang="en-US" dirty="0" smtClean="0"/>
              <a:t>vs. tag/data in cache</a:t>
            </a:r>
          </a:p>
          <a:p>
            <a:pPr lvl="1"/>
            <a:r>
              <a:rPr lang="en-US" dirty="0" smtClean="0"/>
              <a:t>TLB is cache of Virtual </a:t>
            </a:r>
            <a:r>
              <a:rPr lang="en-US" dirty="0" err="1" smtClean="0"/>
              <a:t></a:t>
            </a:r>
            <a:r>
              <a:rPr lang="en-US" dirty="0" smtClean="0"/>
              <a:t> Physical </a:t>
            </a:r>
            <a:r>
              <a:rPr lang="en-US" dirty="0" err="1" smtClean="0"/>
              <a:t>addr</a:t>
            </a:r>
            <a:r>
              <a:rPr lang="en-US" dirty="0" smtClean="0"/>
              <a:t> trans</a:t>
            </a:r>
          </a:p>
          <a:p>
            <a:r>
              <a:rPr lang="en-US" dirty="0" smtClean="0"/>
              <a:t>Virtual Memory allows protected sharing of memory between processes</a:t>
            </a:r>
          </a:p>
          <a:p>
            <a:r>
              <a:rPr lang="en-US" dirty="0" smtClean="0"/>
              <a:t>Temporal and Spatial Locality means Working Set of Pages is all that must be in memory for process to run fairly well</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0349729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1730" name="Rectangle 2"/>
          <p:cNvSpPr>
            <a:spLocks noGrp="1" noChangeArrowheads="1"/>
          </p:cNvSpPr>
          <p:nvPr>
            <p:ph type="title"/>
          </p:nvPr>
        </p:nvSpPr>
        <p:spPr/>
        <p:txBody>
          <a:bodyPr/>
          <a:lstStyle/>
          <a:p>
            <a:r>
              <a:rPr lang="en-US" dirty="0" smtClean="0"/>
              <a:t>Exception Example</a:t>
            </a:r>
            <a:endParaRPr lang="en-US" dirty="0"/>
          </a:p>
        </p:txBody>
      </p:sp>
      <p:grpSp>
        <p:nvGrpSpPr>
          <p:cNvPr id="2" name="Group 5"/>
          <p:cNvGrpSpPr>
            <a:grpSpLocks/>
          </p:cNvGrpSpPr>
          <p:nvPr/>
        </p:nvGrpSpPr>
        <p:grpSpPr bwMode="auto">
          <a:xfrm>
            <a:off x="4356100" y="2209801"/>
            <a:ext cx="539750" cy="458788"/>
            <a:chOff x="2624" y="1200"/>
            <a:chExt cx="340" cy="289"/>
          </a:xfrm>
        </p:grpSpPr>
        <p:sp>
          <p:nvSpPr>
            <p:cNvPr id="2761734" name="Freeform 6"/>
            <p:cNvSpPr>
              <a:spLocks/>
            </p:cNvSpPr>
            <p:nvPr/>
          </p:nvSpPr>
          <p:spPr bwMode="auto">
            <a:xfrm>
              <a:off x="2624" y="120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35" name="Freeform 7"/>
            <p:cNvSpPr>
              <a:spLocks/>
            </p:cNvSpPr>
            <p:nvPr/>
          </p:nvSpPr>
          <p:spPr bwMode="auto">
            <a:xfrm>
              <a:off x="2793" y="120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3" name="Group 8"/>
          <p:cNvGrpSpPr>
            <a:grpSpLocks/>
          </p:cNvGrpSpPr>
          <p:nvPr/>
        </p:nvGrpSpPr>
        <p:grpSpPr bwMode="auto">
          <a:xfrm>
            <a:off x="4356100" y="4419601"/>
            <a:ext cx="539750" cy="458788"/>
            <a:chOff x="2624" y="2592"/>
            <a:chExt cx="340" cy="289"/>
          </a:xfrm>
        </p:grpSpPr>
        <p:sp>
          <p:nvSpPr>
            <p:cNvPr id="2761737" name="Freeform 9"/>
            <p:cNvSpPr>
              <a:spLocks/>
            </p:cNvSpPr>
            <p:nvPr/>
          </p:nvSpPr>
          <p:spPr bwMode="auto">
            <a:xfrm>
              <a:off x="2624" y="2592"/>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38" name="Freeform 10"/>
            <p:cNvSpPr>
              <a:spLocks/>
            </p:cNvSpPr>
            <p:nvPr/>
          </p:nvSpPr>
          <p:spPr bwMode="auto">
            <a:xfrm>
              <a:off x="2793" y="2592"/>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739" name="Rectangle 11"/>
          <p:cNvSpPr>
            <a:spLocks noChangeArrowheads="1"/>
          </p:cNvSpPr>
          <p:nvPr/>
        </p:nvSpPr>
        <p:spPr bwMode="auto">
          <a:xfrm>
            <a:off x="4325938" y="4422776"/>
            <a:ext cx="463550"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sp>
        <p:nvSpPr>
          <p:cNvPr id="2761740" name="Line 12"/>
          <p:cNvSpPr>
            <a:spLocks noChangeShapeType="1"/>
          </p:cNvSpPr>
          <p:nvPr/>
        </p:nvSpPr>
        <p:spPr bwMode="auto">
          <a:xfrm>
            <a:off x="1071563" y="2061637"/>
            <a:ext cx="0" cy="4203699"/>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761741" name="Line 13"/>
          <p:cNvSpPr>
            <a:spLocks noChangeShapeType="1"/>
          </p:cNvSpPr>
          <p:nvPr/>
        </p:nvSpPr>
        <p:spPr bwMode="auto">
          <a:xfrm>
            <a:off x="1752599" y="1638301"/>
            <a:ext cx="6815667" cy="4232"/>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761742" name="Rectangle 14"/>
          <p:cNvSpPr>
            <a:spLocks noChangeArrowheads="1"/>
          </p:cNvSpPr>
          <p:nvPr/>
        </p:nvSpPr>
        <p:spPr bwMode="auto">
          <a:xfrm>
            <a:off x="1071563" y="2185463"/>
            <a:ext cx="829177"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smtClean="0">
                <a:latin typeface="Courier" pitchFamily="-65" charset="0"/>
              </a:rPr>
              <a:t>and</a:t>
            </a:r>
            <a:endParaRPr lang="en-US" sz="2800" b="1" dirty="0">
              <a:solidFill>
                <a:schemeClr val="tx1"/>
              </a:solidFill>
              <a:latin typeface="Arial" pitchFamily="-65" charset="0"/>
            </a:endParaRPr>
          </a:p>
        </p:txBody>
      </p:sp>
      <p:sp>
        <p:nvSpPr>
          <p:cNvPr id="2761743" name="Rectangle 15"/>
          <p:cNvSpPr>
            <a:spLocks noChangeArrowheads="1"/>
          </p:cNvSpPr>
          <p:nvPr/>
        </p:nvSpPr>
        <p:spPr bwMode="auto">
          <a:xfrm>
            <a:off x="1071563" y="2845863"/>
            <a:ext cx="613699"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smtClean="0">
                <a:latin typeface="Courier" pitchFamily="-65" charset="0"/>
              </a:rPr>
              <a:t>or</a:t>
            </a:r>
            <a:endParaRPr lang="en-US" sz="2800" b="1" dirty="0">
              <a:solidFill>
                <a:schemeClr val="tx1"/>
              </a:solidFill>
              <a:latin typeface="Arial" pitchFamily="-65" charset="0"/>
            </a:endParaRPr>
          </a:p>
        </p:txBody>
      </p:sp>
      <p:sp>
        <p:nvSpPr>
          <p:cNvPr id="2761744" name="Rectangle 16"/>
          <p:cNvSpPr>
            <a:spLocks noChangeArrowheads="1"/>
          </p:cNvSpPr>
          <p:nvPr/>
        </p:nvSpPr>
        <p:spPr bwMode="auto">
          <a:xfrm>
            <a:off x="1071563" y="3582463"/>
            <a:ext cx="829177"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smtClean="0">
                <a:latin typeface="Courier" pitchFamily="-65" charset="0"/>
              </a:rPr>
              <a:t>add</a:t>
            </a:r>
            <a:endParaRPr lang="en-US" sz="2800" b="1" dirty="0">
              <a:solidFill>
                <a:schemeClr val="tx1"/>
              </a:solidFill>
              <a:latin typeface="Arial" pitchFamily="-65" charset="0"/>
            </a:endParaRPr>
          </a:p>
        </p:txBody>
      </p:sp>
      <p:sp>
        <p:nvSpPr>
          <p:cNvPr id="2761745" name="Rectangle 17"/>
          <p:cNvSpPr>
            <a:spLocks noChangeArrowheads="1"/>
          </p:cNvSpPr>
          <p:nvPr/>
        </p:nvSpPr>
        <p:spPr bwMode="auto">
          <a:xfrm>
            <a:off x="1071563" y="4265088"/>
            <a:ext cx="829177"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smtClean="0">
                <a:latin typeface="Courier" pitchFamily="-65" charset="0"/>
              </a:rPr>
              <a:t>slt</a:t>
            </a:r>
            <a:endParaRPr lang="en-US" sz="2800" b="1" dirty="0">
              <a:solidFill>
                <a:schemeClr val="tx1"/>
              </a:solidFill>
              <a:latin typeface="Arial" pitchFamily="-65" charset="0"/>
            </a:endParaRPr>
          </a:p>
        </p:txBody>
      </p:sp>
      <p:sp>
        <p:nvSpPr>
          <p:cNvPr id="2761746" name="Rectangle 18"/>
          <p:cNvSpPr>
            <a:spLocks noChangeArrowheads="1"/>
          </p:cNvSpPr>
          <p:nvPr/>
        </p:nvSpPr>
        <p:spPr bwMode="auto">
          <a:xfrm>
            <a:off x="1071563" y="4987400"/>
            <a:ext cx="618758"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smtClean="0">
                <a:latin typeface="Courier" pitchFamily="-65" charset="0"/>
              </a:rPr>
              <a:t>lw</a:t>
            </a:r>
            <a:endParaRPr lang="en-US" sz="2800" b="1" dirty="0">
              <a:solidFill>
                <a:schemeClr val="tx1"/>
              </a:solidFill>
              <a:latin typeface="Arial" pitchFamily="-65" charset="0"/>
            </a:endParaRPr>
          </a:p>
        </p:txBody>
      </p:sp>
      <p:sp>
        <p:nvSpPr>
          <p:cNvPr id="2761747" name="Line 19"/>
          <p:cNvSpPr>
            <a:spLocks noChangeShapeType="1"/>
          </p:cNvSpPr>
          <p:nvPr/>
        </p:nvSpPr>
        <p:spPr bwMode="auto">
          <a:xfrm>
            <a:off x="2933700" y="1765301"/>
            <a:ext cx="0" cy="4470400"/>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48" name="Line 20"/>
          <p:cNvSpPr>
            <a:spLocks noChangeShapeType="1"/>
          </p:cNvSpPr>
          <p:nvPr/>
        </p:nvSpPr>
        <p:spPr bwMode="auto">
          <a:xfrm>
            <a:off x="3619500" y="1765301"/>
            <a:ext cx="0" cy="4470400"/>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49" name="Line 21"/>
          <p:cNvSpPr>
            <a:spLocks noChangeShapeType="1"/>
          </p:cNvSpPr>
          <p:nvPr/>
        </p:nvSpPr>
        <p:spPr bwMode="auto">
          <a:xfrm>
            <a:off x="4305300" y="1765301"/>
            <a:ext cx="0" cy="4470400"/>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50" name="Line 22"/>
          <p:cNvSpPr>
            <a:spLocks noChangeShapeType="1"/>
          </p:cNvSpPr>
          <p:nvPr/>
        </p:nvSpPr>
        <p:spPr bwMode="auto">
          <a:xfrm>
            <a:off x="4991100" y="1765301"/>
            <a:ext cx="0" cy="4470400"/>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51" name="Line 23"/>
          <p:cNvSpPr>
            <a:spLocks noChangeShapeType="1"/>
          </p:cNvSpPr>
          <p:nvPr/>
        </p:nvSpPr>
        <p:spPr bwMode="auto">
          <a:xfrm>
            <a:off x="5676900" y="1765301"/>
            <a:ext cx="0" cy="4470400"/>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52" name="Line 24"/>
          <p:cNvSpPr>
            <a:spLocks noChangeShapeType="1"/>
          </p:cNvSpPr>
          <p:nvPr/>
        </p:nvSpPr>
        <p:spPr bwMode="auto">
          <a:xfrm>
            <a:off x="6362699" y="1765301"/>
            <a:ext cx="55033" cy="4804832"/>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53" name="Line 25"/>
          <p:cNvSpPr>
            <a:spLocks noChangeShapeType="1"/>
          </p:cNvSpPr>
          <p:nvPr/>
        </p:nvSpPr>
        <p:spPr bwMode="auto">
          <a:xfrm flipH="1">
            <a:off x="7010400" y="1765301"/>
            <a:ext cx="38100" cy="4838700"/>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54" name="Line 26"/>
          <p:cNvSpPr>
            <a:spLocks noChangeShapeType="1"/>
          </p:cNvSpPr>
          <p:nvPr/>
        </p:nvSpPr>
        <p:spPr bwMode="auto">
          <a:xfrm flipH="1">
            <a:off x="7670800" y="1765300"/>
            <a:ext cx="63500" cy="4872567"/>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grpSp>
        <p:nvGrpSpPr>
          <p:cNvPr id="4" name="Group 27"/>
          <p:cNvGrpSpPr>
            <a:grpSpLocks/>
          </p:cNvGrpSpPr>
          <p:nvPr/>
        </p:nvGrpSpPr>
        <p:grpSpPr bwMode="auto">
          <a:xfrm>
            <a:off x="3773488" y="2133601"/>
            <a:ext cx="357188" cy="763588"/>
            <a:chOff x="2257" y="1152"/>
            <a:chExt cx="225" cy="481"/>
          </a:xfrm>
        </p:grpSpPr>
        <p:sp>
          <p:nvSpPr>
            <p:cNvPr id="2761756" name="Freeform 28"/>
            <p:cNvSpPr>
              <a:spLocks/>
            </p:cNvSpPr>
            <p:nvPr/>
          </p:nvSpPr>
          <p:spPr bwMode="auto">
            <a:xfrm>
              <a:off x="2269" y="1152"/>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57" name="Rectangle 29"/>
            <p:cNvSpPr>
              <a:spLocks noChangeArrowheads="1"/>
            </p:cNvSpPr>
            <p:nvPr/>
          </p:nvSpPr>
          <p:spPr bwMode="auto">
            <a:xfrm rot="5400000">
              <a:off x="2170" y="1274"/>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5" name="Group 30"/>
          <p:cNvGrpSpPr>
            <a:grpSpLocks/>
          </p:cNvGrpSpPr>
          <p:nvPr/>
        </p:nvGrpSpPr>
        <p:grpSpPr bwMode="auto">
          <a:xfrm>
            <a:off x="2292350" y="2286001"/>
            <a:ext cx="569913" cy="458788"/>
            <a:chOff x="1324" y="1248"/>
            <a:chExt cx="359" cy="289"/>
          </a:xfrm>
        </p:grpSpPr>
        <p:sp>
          <p:nvSpPr>
            <p:cNvPr id="2761759" name="Rectangle 31"/>
            <p:cNvSpPr>
              <a:spLocks noChangeArrowheads="1"/>
            </p:cNvSpPr>
            <p:nvPr/>
          </p:nvSpPr>
          <p:spPr bwMode="auto">
            <a:xfrm>
              <a:off x="1324" y="1250"/>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6" name="Group 32"/>
            <p:cNvGrpSpPr>
              <a:grpSpLocks/>
            </p:cNvGrpSpPr>
            <p:nvPr/>
          </p:nvGrpSpPr>
          <p:grpSpPr bwMode="auto">
            <a:xfrm>
              <a:off x="1343" y="1248"/>
              <a:ext cx="340" cy="289"/>
              <a:chOff x="1343" y="1248"/>
              <a:chExt cx="340" cy="289"/>
            </a:xfrm>
          </p:grpSpPr>
          <p:sp>
            <p:nvSpPr>
              <p:cNvPr id="2761761" name="Freeform 33"/>
              <p:cNvSpPr>
                <a:spLocks/>
              </p:cNvSpPr>
              <p:nvPr/>
            </p:nvSpPr>
            <p:spPr bwMode="auto">
              <a:xfrm>
                <a:off x="1343" y="1248"/>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62" name="Freeform 34"/>
              <p:cNvSpPr>
                <a:spLocks/>
              </p:cNvSpPr>
              <p:nvPr/>
            </p:nvSpPr>
            <p:spPr bwMode="auto">
              <a:xfrm>
                <a:off x="1512" y="1248"/>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61763" name="Rectangle 35"/>
          <p:cNvSpPr>
            <a:spLocks noChangeArrowheads="1"/>
          </p:cNvSpPr>
          <p:nvPr/>
        </p:nvSpPr>
        <p:spPr bwMode="auto">
          <a:xfrm>
            <a:off x="3022600" y="2297113"/>
            <a:ext cx="519113"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7" name="Group 36"/>
          <p:cNvGrpSpPr>
            <a:grpSpLocks/>
          </p:cNvGrpSpPr>
          <p:nvPr/>
        </p:nvGrpSpPr>
        <p:grpSpPr bwMode="auto">
          <a:xfrm>
            <a:off x="3052763" y="2286001"/>
            <a:ext cx="469900" cy="458788"/>
            <a:chOff x="1803" y="1248"/>
            <a:chExt cx="296" cy="289"/>
          </a:xfrm>
        </p:grpSpPr>
        <p:sp>
          <p:nvSpPr>
            <p:cNvPr id="2761765" name="Freeform 37"/>
            <p:cNvSpPr>
              <a:spLocks/>
            </p:cNvSpPr>
            <p:nvPr/>
          </p:nvSpPr>
          <p:spPr bwMode="auto">
            <a:xfrm>
              <a:off x="1803" y="1248"/>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66" name="Freeform 38"/>
            <p:cNvSpPr>
              <a:spLocks/>
            </p:cNvSpPr>
            <p:nvPr/>
          </p:nvSpPr>
          <p:spPr bwMode="auto">
            <a:xfrm>
              <a:off x="1951" y="1248"/>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767" name="Line 39"/>
          <p:cNvSpPr>
            <a:spLocks noChangeShapeType="1"/>
          </p:cNvSpPr>
          <p:nvPr/>
        </p:nvSpPr>
        <p:spPr bwMode="auto">
          <a:xfrm>
            <a:off x="2870200" y="2514601"/>
            <a:ext cx="1524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68" name="Freeform 40"/>
          <p:cNvSpPr>
            <a:spLocks/>
          </p:cNvSpPr>
          <p:nvPr/>
        </p:nvSpPr>
        <p:spPr bwMode="auto">
          <a:xfrm>
            <a:off x="2968625" y="2362201"/>
            <a:ext cx="76200" cy="153988"/>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69" name="Line 41"/>
          <p:cNvSpPr>
            <a:spLocks noChangeShapeType="1"/>
          </p:cNvSpPr>
          <p:nvPr/>
        </p:nvSpPr>
        <p:spPr bwMode="auto">
          <a:xfrm>
            <a:off x="3530600" y="2362201"/>
            <a:ext cx="249238"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70" name="Rectangle 42"/>
          <p:cNvSpPr>
            <a:spLocks noChangeArrowheads="1"/>
          </p:cNvSpPr>
          <p:nvPr/>
        </p:nvSpPr>
        <p:spPr bwMode="auto">
          <a:xfrm>
            <a:off x="4319588" y="2289176"/>
            <a:ext cx="530225"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61771" name="Rectangle 43"/>
          <p:cNvSpPr>
            <a:spLocks noChangeArrowheads="1"/>
          </p:cNvSpPr>
          <p:nvPr/>
        </p:nvSpPr>
        <p:spPr bwMode="auto">
          <a:xfrm>
            <a:off x="5100638" y="2289176"/>
            <a:ext cx="519113"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8" name="Group 44"/>
          <p:cNvGrpSpPr>
            <a:grpSpLocks/>
          </p:cNvGrpSpPr>
          <p:nvPr/>
        </p:nvGrpSpPr>
        <p:grpSpPr bwMode="auto">
          <a:xfrm>
            <a:off x="5143500" y="2286001"/>
            <a:ext cx="450850" cy="458788"/>
            <a:chOff x="3120" y="1248"/>
            <a:chExt cx="284" cy="289"/>
          </a:xfrm>
        </p:grpSpPr>
        <p:sp>
          <p:nvSpPr>
            <p:cNvPr id="2761773" name="Freeform 45"/>
            <p:cNvSpPr>
              <a:spLocks/>
            </p:cNvSpPr>
            <p:nvPr/>
          </p:nvSpPr>
          <p:spPr bwMode="auto">
            <a:xfrm>
              <a:off x="3120" y="1248"/>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74" name="Freeform 46"/>
            <p:cNvSpPr>
              <a:spLocks/>
            </p:cNvSpPr>
            <p:nvPr/>
          </p:nvSpPr>
          <p:spPr bwMode="auto">
            <a:xfrm>
              <a:off x="3261" y="1248"/>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775" name="Line 47"/>
          <p:cNvSpPr>
            <a:spLocks noChangeShapeType="1"/>
          </p:cNvSpPr>
          <p:nvPr/>
        </p:nvSpPr>
        <p:spPr bwMode="auto">
          <a:xfrm>
            <a:off x="4910138" y="2514601"/>
            <a:ext cx="220663"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76" name="Line 48"/>
          <p:cNvSpPr>
            <a:spLocks noChangeShapeType="1"/>
          </p:cNvSpPr>
          <p:nvPr/>
        </p:nvSpPr>
        <p:spPr bwMode="auto">
          <a:xfrm>
            <a:off x="4141788" y="2514601"/>
            <a:ext cx="246063"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77" name="Freeform 49"/>
          <p:cNvSpPr>
            <a:spLocks/>
          </p:cNvSpPr>
          <p:nvPr/>
        </p:nvSpPr>
        <p:spPr bwMode="auto">
          <a:xfrm>
            <a:off x="4333875" y="2514601"/>
            <a:ext cx="684213" cy="306388"/>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78" name="Line 50"/>
          <p:cNvSpPr>
            <a:spLocks noChangeShapeType="1"/>
          </p:cNvSpPr>
          <p:nvPr/>
        </p:nvSpPr>
        <p:spPr bwMode="auto">
          <a:xfrm>
            <a:off x="3530600" y="2667001"/>
            <a:ext cx="249238"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79" name="Freeform 51"/>
          <p:cNvSpPr>
            <a:spLocks/>
          </p:cNvSpPr>
          <p:nvPr/>
        </p:nvSpPr>
        <p:spPr bwMode="auto">
          <a:xfrm>
            <a:off x="3678238" y="2506663"/>
            <a:ext cx="534988" cy="441325"/>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9" name="Group 52"/>
          <p:cNvGrpSpPr>
            <a:grpSpLocks/>
          </p:cNvGrpSpPr>
          <p:nvPr/>
        </p:nvGrpSpPr>
        <p:grpSpPr bwMode="auto">
          <a:xfrm>
            <a:off x="2970213" y="2844801"/>
            <a:ext cx="3327400" cy="814388"/>
            <a:chOff x="1751" y="1600"/>
            <a:chExt cx="2096" cy="513"/>
          </a:xfrm>
        </p:grpSpPr>
        <p:grpSp>
          <p:nvGrpSpPr>
            <p:cNvPr id="10" name="Group 53"/>
            <p:cNvGrpSpPr>
              <a:grpSpLocks/>
            </p:cNvGrpSpPr>
            <p:nvPr/>
          </p:nvGrpSpPr>
          <p:grpSpPr bwMode="auto">
            <a:xfrm>
              <a:off x="2684" y="1600"/>
              <a:ext cx="225" cy="481"/>
              <a:chOff x="2684" y="1600"/>
              <a:chExt cx="225" cy="481"/>
            </a:xfrm>
          </p:grpSpPr>
          <p:sp>
            <p:nvSpPr>
              <p:cNvPr id="2761782" name="Freeform 54"/>
              <p:cNvSpPr>
                <a:spLocks/>
              </p:cNvSpPr>
              <p:nvPr/>
            </p:nvSpPr>
            <p:spPr bwMode="auto">
              <a:xfrm>
                <a:off x="2696" y="1600"/>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83" name="Rectangle 55"/>
              <p:cNvSpPr>
                <a:spLocks noChangeArrowheads="1"/>
              </p:cNvSpPr>
              <p:nvPr/>
            </p:nvSpPr>
            <p:spPr bwMode="auto">
              <a:xfrm rot="5400000">
                <a:off x="2597" y="1722"/>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11" name="Group 56"/>
            <p:cNvGrpSpPr>
              <a:grpSpLocks/>
            </p:cNvGrpSpPr>
            <p:nvPr/>
          </p:nvGrpSpPr>
          <p:grpSpPr bwMode="auto">
            <a:xfrm>
              <a:off x="1751" y="1696"/>
              <a:ext cx="359" cy="289"/>
              <a:chOff x="1751" y="1696"/>
              <a:chExt cx="359" cy="289"/>
            </a:xfrm>
          </p:grpSpPr>
          <p:sp>
            <p:nvSpPr>
              <p:cNvPr id="2761785" name="Rectangle 57"/>
              <p:cNvSpPr>
                <a:spLocks noChangeArrowheads="1"/>
              </p:cNvSpPr>
              <p:nvPr/>
            </p:nvSpPr>
            <p:spPr bwMode="auto">
              <a:xfrm>
                <a:off x="1751" y="1698"/>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12" name="Group 58"/>
              <p:cNvGrpSpPr>
                <a:grpSpLocks/>
              </p:cNvGrpSpPr>
              <p:nvPr/>
            </p:nvGrpSpPr>
            <p:grpSpPr bwMode="auto">
              <a:xfrm>
                <a:off x="1770" y="1696"/>
                <a:ext cx="340" cy="289"/>
                <a:chOff x="1770" y="1696"/>
                <a:chExt cx="340" cy="289"/>
              </a:xfrm>
            </p:grpSpPr>
            <p:sp>
              <p:nvSpPr>
                <p:cNvPr id="2761787" name="Freeform 59"/>
                <p:cNvSpPr>
                  <a:spLocks/>
                </p:cNvSpPr>
                <p:nvPr/>
              </p:nvSpPr>
              <p:spPr bwMode="auto">
                <a:xfrm>
                  <a:off x="1770" y="1696"/>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88" name="Freeform 60"/>
                <p:cNvSpPr>
                  <a:spLocks/>
                </p:cNvSpPr>
                <p:nvPr/>
              </p:nvSpPr>
              <p:spPr bwMode="auto">
                <a:xfrm>
                  <a:off x="1939" y="1696"/>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61789" name="Rectangle 61"/>
            <p:cNvSpPr>
              <a:spLocks noChangeArrowheads="1"/>
            </p:cNvSpPr>
            <p:nvPr/>
          </p:nvSpPr>
          <p:spPr bwMode="auto">
            <a:xfrm>
              <a:off x="2211" y="1703"/>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3" name="Group 62"/>
            <p:cNvGrpSpPr>
              <a:grpSpLocks/>
            </p:cNvGrpSpPr>
            <p:nvPr/>
          </p:nvGrpSpPr>
          <p:grpSpPr bwMode="auto">
            <a:xfrm>
              <a:off x="2230" y="1696"/>
              <a:ext cx="296" cy="289"/>
              <a:chOff x="2230" y="1696"/>
              <a:chExt cx="296" cy="289"/>
            </a:xfrm>
          </p:grpSpPr>
          <p:sp>
            <p:nvSpPr>
              <p:cNvPr id="2761791" name="Freeform 63"/>
              <p:cNvSpPr>
                <a:spLocks/>
              </p:cNvSpPr>
              <p:nvPr/>
            </p:nvSpPr>
            <p:spPr bwMode="auto">
              <a:xfrm>
                <a:off x="2230" y="1696"/>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92" name="Freeform 64"/>
              <p:cNvSpPr>
                <a:spLocks/>
              </p:cNvSpPr>
              <p:nvPr/>
            </p:nvSpPr>
            <p:spPr bwMode="auto">
              <a:xfrm>
                <a:off x="2378" y="1696"/>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793" name="Line 65"/>
            <p:cNvSpPr>
              <a:spLocks noChangeShapeType="1"/>
            </p:cNvSpPr>
            <p:nvPr/>
          </p:nvSpPr>
          <p:spPr bwMode="auto">
            <a:xfrm>
              <a:off x="2115" y="1840"/>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94" name="Freeform 66"/>
            <p:cNvSpPr>
              <a:spLocks/>
            </p:cNvSpPr>
            <p:nvPr/>
          </p:nvSpPr>
          <p:spPr bwMode="auto">
            <a:xfrm>
              <a:off x="2177" y="1744"/>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95" name="Line 67"/>
            <p:cNvSpPr>
              <a:spLocks noChangeShapeType="1"/>
            </p:cNvSpPr>
            <p:nvPr/>
          </p:nvSpPr>
          <p:spPr bwMode="auto">
            <a:xfrm>
              <a:off x="2531" y="174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96" name="Rectangle 68"/>
            <p:cNvSpPr>
              <a:spLocks noChangeArrowheads="1"/>
            </p:cNvSpPr>
            <p:nvPr/>
          </p:nvSpPr>
          <p:spPr bwMode="auto">
            <a:xfrm>
              <a:off x="3028" y="1698"/>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14" name="Group 69"/>
            <p:cNvGrpSpPr>
              <a:grpSpLocks/>
            </p:cNvGrpSpPr>
            <p:nvPr/>
          </p:nvGrpSpPr>
          <p:grpSpPr bwMode="auto">
            <a:xfrm>
              <a:off x="3079" y="1696"/>
              <a:ext cx="325" cy="289"/>
              <a:chOff x="3079" y="1696"/>
              <a:chExt cx="325" cy="289"/>
            </a:xfrm>
          </p:grpSpPr>
          <p:sp>
            <p:nvSpPr>
              <p:cNvPr id="2761798" name="Freeform 70"/>
              <p:cNvSpPr>
                <a:spLocks/>
              </p:cNvSpPr>
              <p:nvPr/>
            </p:nvSpPr>
            <p:spPr bwMode="auto">
              <a:xfrm>
                <a:off x="3079" y="1696"/>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99" name="Freeform 71"/>
              <p:cNvSpPr>
                <a:spLocks/>
              </p:cNvSpPr>
              <p:nvPr/>
            </p:nvSpPr>
            <p:spPr bwMode="auto">
              <a:xfrm>
                <a:off x="3240" y="1696"/>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00" name="Rectangle 72"/>
            <p:cNvSpPr>
              <a:spLocks noChangeArrowheads="1"/>
            </p:cNvSpPr>
            <p:nvPr/>
          </p:nvSpPr>
          <p:spPr bwMode="auto">
            <a:xfrm>
              <a:off x="3520" y="1698"/>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5" name="Group 73"/>
            <p:cNvGrpSpPr>
              <a:grpSpLocks/>
            </p:cNvGrpSpPr>
            <p:nvPr/>
          </p:nvGrpSpPr>
          <p:grpSpPr bwMode="auto">
            <a:xfrm>
              <a:off x="3547" y="1696"/>
              <a:ext cx="284" cy="289"/>
              <a:chOff x="3547" y="1696"/>
              <a:chExt cx="284" cy="289"/>
            </a:xfrm>
          </p:grpSpPr>
          <p:sp>
            <p:nvSpPr>
              <p:cNvPr id="2761802" name="Freeform 74"/>
              <p:cNvSpPr>
                <a:spLocks/>
              </p:cNvSpPr>
              <p:nvPr/>
            </p:nvSpPr>
            <p:spPr bwMode="auto">
              <a:xfrm>
                <a:off x="3547" y="1696"/>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03" name="Freeform 75"/>
              <p:cNvSpPr>
                <a:spLocks/>
              </p:cNvSpPr>
              <p:nvPr/>
            </p:nvSpPr>
            <p:spPr bwMode="auto">
              <a:xfrm>
                <a:off x="3688" y="1696"/>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04" name="Line 76"/>
            <p:cNvSpPr>
              <a:spLocks noChangeShapeType="1"/>
            </p:cNvSpPr>
            <p:nvPr/>
          </p:nvSpPr>
          <p:spPr bwMode="auto">
            <a:xfrm>
              <a:off x="3400" y="1840"/>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05" name="Line 77"/>
            <p:cNvSpPr>
              <a:spLocks noChangeShapeType="1"/>
            </p:cNvSpPr>
            <p:nvPr/>
          </p:nvSpPr>
          <p:spPr bwMode="auto">
            <a:xfrm>
              <a:off x="2916" y="1840"/>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06" name="Freeform 78"/>
            <p:cNvSpPr>
              <a:spLocks/>
            </p:cNvSpPr>
            <p:nvPr/>
          </p:nvSpPr>
          <p:spPr bwMode="auto">
            <a:xfrm>
              <a:off x="3037" y="1840"/>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07" name="Line 79"/>
            <p:cNvSpPr>
              <a:spLocks noChangeShapeType="1"/>
            </p:cNvSpPr>
            <p:nvPr/>
          </p:nvSpPr>
          <p:spPr bwMode="auto">
            <a:xfrm>
              <a:off x="2531" y="1936"/>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08" name="Freeform 80"/>
            <p:cNvSpPr>
              <a:spLocks/>
            </p:cNvSpPr>
            <p:nvPr/>
          </p:nvSpPr>
          <p:spPr bwMode="auto">
            <a:xfrm>
              <a:off x="2624" y="1835"/>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16" name="Group 81"/>
          <p:cNvGrpSpPr>
            <a:grpSpLocks/>
          </p:cNvGrpSpPr>
          <p:nvPr/>
        </p:nvGrpSpPr>
        <p:grpSpPr bwMode="auto">
          <a:xfrm>
            <a:off x="3648075" y="3556001"/>
            <a:ext cx="3327400" cy="814388"/>
            <a:chOff x="2178" y="2048"/>
            <a:chExt cx="2096" cy="513"/>
          </a:xfrm>
        </p:grpSpPr>
        <p:grpSp>
          <p:nvGrpSpPr>
            <p:cNvPr id="17" name="Group 82"/>
            <p:cNvGrpSpPr>
              <a:grpSpLocks/>
            </p:cNvGrpSpPr>
            <p:nvPr/>
          </p:nvGrpSpPr>
          <p:grpSpPr bwMode="auto">
            <a:xfrm>
              <a:off x="3111" y="2048"/>
              <a:ext cx="225" cy="481"/>
              <a:chOff x="3111" y="2048"/>
              <a:chExt cx="225" cy="481"/>
            </a:xfrm>
          </p:grpSpPr>
          <p:sp>
            <p:nvSpPr>
              <p:cNvPr id="2761811" name="Freeform 83"/>
              <p:cNvSpPr>
                <a:spLocks/>
              </p:cNvSpPr>
              <p:nvPr/>
            </p:nvSpPr>
            <p:spPr bwMode="auto">
              <a:xfrm>
                <a:off x="3123" y="2048"/>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12" name="Rectangle 84"/>
              <p:cNvSpPr>
                <a:spLocks noChangeArrowheads="1"/>
              </p:cNvSpPr>
              <p:nvPr/>
            </p:nvSpPr>
            <p:spPr bwMode="auto">
              <a:xfrm rot="5400000">
                <a:off x="3024" y="2170"/>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18" name="Group 85"/>
            <p:cNvGrpSpPr>
              <a:grpSpLocks/>
            </p:cNvGrpSpPr>
            <p:nvPr/>
          </p:nvGrpSpPr>
          <p:grpSpPr bwMode="auto">
            <a:xfrm>
              <a:off x="2178" y="2144"/>
              <a:ext cx="359" cy="289"/>
              <a:chOff x="2178" y="2144"/>
              <a:chExt cx="359" cy="289"/>
            </a:xfrm>
          </p:grpSpPr>
          <p:sp>
            <p:nvSpPr>
              <p:cNvPr id="2761814" name="Rectangle 86"/>
              <p:cNvSpPr>
                <a:spLocks noChangeArrowheads="1"/>
              </p:cNvSpPr>
              <p:nvPr/>
            </p:nvSpPr>
            <p:spPr bwMode="auto">
              <a:xfrm>
                <a:off x="2178" y="2146"/>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19" name="Group 87"/>
              <p:cNvGrpSpPr>
                <a:grpSpLocks/>
              </p:cNvGrpSpPr>
              <p:nvPr/>
            </p:nvGrpSpPr>
            <p:grpSpPr bwMode="auto">
              <a:xfrm>
                <a:off x="2197" y="2144"/>
                <a:ext cx="340" cy="289"/>
                <a:chOff x="2197" y="2144"/>
                <a:chExt cx="340" cy="289"/>
              </a:xfrm>
            </p:grpSpPr>
            <p:sp>
              <p:nvSpPr>
                <p:cNvPr id="2761816" name="Freeform 88"/>
                <p:cNvSpPr>
                  <a:spLocks/>
                </p:cNvSpPr>
                <p:nvPr/>
              </p:nvSpPr>
              <p:spPr bwMode="auto">
                <a:xfrm>
                  <a:off x="2197" y="2144"/>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17" name="Freeform 89"/>
                <p:cNvSpPr>
                  <a:spLocks/>
                </p:cNvSpPr>
                <p:nvPr/>
              </p:nvSpPr>
              <p:spPr bwMode="auto">
                <a:xfrm>
                  <a:off x="2366" y="2144"/>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61818" name="Rectangle 90"/>
            <p:cNvSpPr>
              <a:spLocks noChangeArrowheads="1"/>
            </p:cNvSpPr>
            <p:nvPr/>
          </p:nvSpPr>
          <p:spPr bwMode="auto">
            <a:xfrm>
              <a:off x="2638" y="2151"/>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0" name="Group 91"/>
            <p:cNvGrpSpPr>
              <a:grpSpLocks/>
            </p:cNvGrpSpPr>
            <p:nvPr/>
          </p:nvGrpSpPr>
          <p:grpSpPr bwMode="auto">
            <a:xfrm>
              <a:off x="2657" y="2144"/>
              <a:ext cx="296" cy="289"/>
              <a:chOff x="2657" y="2144"/>
              <a:chExt cx="296" cy="289"/>
            </a:xfrm>
          </p:grpSpPr>
          <p:sp>
            <p:nvSpPr>
              <p:cNvPr id="2761820" name="Freeform 92"/>
              <p:cNvSpPr>
                <a:spLocks/>
              </p:cNvSpPr>
              <p:nvPr/>
            </p:nvSpPr>
            <p:spPr bwMode="auto">
              <a:xfrm>
                <a:off x="2657" y="2144"/>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21" name="Freeform 93"/>
              <p:cNvSpPr>
                <a:spLocks/>
              </p:cNvSpPr>
              <p:nvPr/>
            </p:nvSpPr>
            <p:spPr bwMode="auto">
              <a:xfrm>
                <a:off x="2805" y="2144"/>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22" name="Line 94"/>
            <p:cNvSpPr>
              <a:spLocks noChangeShapeType="1"/>
            </p:cNvSpPr>
            <p:nvPr/>
          </p:nvSpPr>
          <p:spPr bwMode="auto">
            <a:xfrm>
              <a:off x="2542" y="2288"/>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23" name="Freeform 95"/>
            <p:cNvSpPr>
              <a:spLocks/>
            </p:cNvSpPr>
            <p:nvPr/>
          </p:nvSpPr>
          <p:spPr bwMode="auto">
            <a:xfrm>
              <a:off x="2604" y="2192"/>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24" name="Line 96"/>
            <p:cNvSpPr>
              <a:spLocks noChangeShapeType="1"/>
            </p:cNvSpPr>
            <p:nvPr/>
          </p:nvSpPr>
          <p:spPr bwMode="auto">
            <a:xfrm>
              <a:off x="2958" y="219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25" name="Rectangle 97"/>
            <p:cNvSpPr>
              <a:spLocks noChangeArrowheads="1"/>
            </p:cNvSpPr>
            <p:nvPr/>
          </p:nvSpPr>
          <p:spPr bwMode="auto">
            <a:xfrm>
              <a:off x="3455" y="2146"/>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1" name="Group 98"/>
            <p:cNvGrpSpPr>
              <a:grpSpLocks/>
            </p:cNvGrpSpPr>
            <p:nvPr/>
          </p:nvGrpSpPr>
          <p:grpSpPr bwMode="auto">
            <a:xfrm>
              <a:off x="3506" y="2144"/>
              <a:ext cx="325" cy="289"/>
              <a:chOff x="3506" y="2144"/>
              <a:chExt cx="325" cy="289"/>
            </a:xfrm>
          </p:grpSpPr>
          <p:sp>
            <p:nvSpPr>
              <p:cNvPr id="2761827" name="Freeform 99"/>
              <p:cNvSpPr>
                <a:spLocks/>
              </p:cNvSpPr>
              <p:nvPr/>
            </p:nvSpPr>
            <p:spPr bwMode="auto">
              <a:xfrm>
                <a:off x="3506" y="2144"/>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28" name="Freeform 100"/>
              <p:cNvSpPr>
                <a:spLocks/>
              </p:cNvSpPr>
              <p:nvPr/>
            </p:nvSpPr>
            <p:spPr bwMode="auto">
              <a:xfrm>
                <a:off x="3667" y="2144"/>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29" name="Rectangle 101"/>
            <p:cNvSpPr>
              <a:spLocks noChangeArrowheads="1"/>
            </p:cNvSpPr>
            <p:nvPr/>
          </p:nvSpPr>
          <p:spPr bwMode="auto">
            <a:xfrm>
              <a:off x="3947" y="2146"/>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2" name="Group 102"/>
            <p:cNvGrpSpPr>
              <a:grpSpLocks/>
            </p:cNvGrpSpPr>
            <p:nvPr/>
          </p:nvGrpSpPr>
          <p:grpSpPr bwMode="auto">
            <a:xfrm>
              <a:off x="3974" y="2144"/>
              <a:ext cx="284" cy="289"/>
              <a:chOff x="3974" y="2144"/>
              <a:chExt cx="284" cy="289"/>
            </a:xfrm>
          </p:grpSpPr>
          <p:sp>
            <p:nvSpPr>
              <p:cNvPr id="2761831" name="Freeform 103"/>
              <p:cNvSpPr>
                <a:spLocks/>
              </p:cNvSpPr>
              <p:nvPr/>
            </p:nvSpPr>
            <p:spPr bwMode="auto">
              <a:xfrm>
                <a:off x="3974" y="2144"/>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32" name="Freeform 104"/>
              <p:cNvSpPr>
                <a:spLocks/>
              </p:cNvSpPr>
              <p:nvPr/>
            </p:nvSpPr>
            <p:spPr bwMode="auto">
              <a:xfrm>
                <a:off x="4115" y="2144"/>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33" name="Line 105"/>
            <p:cNvSpPr>
              <a:spLocks noChangeShapeType="1"/>
            </p:cNvSpPr>
            <p:nvPr/>
          </p:nvSpPr>
          <p:spPr bwMode="auto">
            <a:xfrm>
              <a:off x="3827" y="2288"/>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34" name="Line 106"/>
            <p:cNvSpPr>
              <a:spLocks noChangeShapeType="1"/>
            </p:cNvSpPr>
            <p:nvPr/>
          </p:nvSpPr>
          <p:spPr bwMode="auto">
            <a:xfrm>
              <a:off x="3343" y="2288"/>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35" name="Freeform 107"/>
            <p:cNvSpPr>
              <a:spLocks/>
            </p:cNvSpPr>
            <p:nvPr/>
          </p:nvSpPr>
          <p:spPr bwMode="auto">
            <a:xfrm>
              <a:off x="3464" y="2288"/>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36" name="Line 108"/>
            <p:cNvSpPr>
              <a:spLocks noChangeShapeType="1"/>
            </p:cNvSpPr>
            <p:nvPr/>
          </p:nvSpPr>
          <p:spPr bwMode="auto">
            <a:xfrm>
              <a:off x="2958" y="238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37" name="Freeform 109"/>
            <p:cNvSpPr>
              <a:spLocks/>
            </p:cNvSpPr>
            <p:nvPr/>
          </p:nvSpPr>
          <p:spPr bwMode="auto">
            <a:xfrm>
              <a:off x="3051" y="2283"/>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23" name="Group 110"/>
          <p:cNvGrpSpPr>
            <a:grpSpLocks/>
          </p:cNvGrpSpPr>
          <p:nvPr/>
        </p:nvGrpSpPr>
        <p:grpSpPr bwMode="auto">
          <a:xfrm>
            <a:off x="5807075" y="4267201"/>
            <a:ext cx="357188" cy="763588"/>
            <a:chOff x="3538" y="2496"/>
            <a:chExt cx="225" cy="481"/>
          </a:xfrm>
        </p:grpSpPr>
        <p:sp>
          <p:nvSpPr>
            <p:cNvPr id="2761839" name="Freeform 111"/>
            <p:cNvSpPr>
              <a:spLocks/>
            </p:cNvSpPr>
            <p:nvPr/>
          </p:nvSpPr>
          <p:spPr bwMode="auto">
            <a:xfrm>
              <a:off x="3550" y="2496"/>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40" name="Rectangle 112"/>
            <p:cNvSpPr>
              <a:spLocks noChangeArrowheads="1"/>
            </p:cNvSpPr>
            <p:nvPr/>
          </p:nvSpPr>
          <p:spPr bwMode="auto">
            <a:xfrm rot="5400000">
              <a:off x="3451" y="2618"/>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sp>
        <p:nvSpPr>
          <p:cNvPr id="2761841" name="Rectangle 113"/>
          <p:cNvSpPr>
            <a:spLocks noChangeArrowheads="1"/>
          </p:cNvSpPr>
          <p:nvPr/>
        </p:nvSpPr>
        <p:spPr bwMode="auto">
          <a:xfrm>
            <a:off x="5056188" y="4430713"/>
            <a:ext cx="519113"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4" name="Group 114"/>
          <p:cNvGrpSpPr>
            <a:grpSpLocks/>
          </p:cNvGrpSpPr>
          <p:nvPr/>
        </p:nvGrpSpPr>
        <p:grpSpPr bwMode="auto">
          <a:xfrm>
            <a:off x="5086350" y="4419601"/>
            <a:ext cx="469900" cy="458788"/>
            <a:chOff x="3084" y="2592"/>
            <a:chExt cx="296" cy="289"/>
          </a:xfrm>
        </p:grpSpPr>
        <p:sp>
          <p:nvSpPr>
            <p:cNvPr id="2761843" name="Freeform 115"/>
            <p:cNvSpPr>
              <a:spLocks/>
            </p:cNvSpPr>
            <p:nvPr/>
          </p:nvSpPr>
          <p:spPr bwMode="auto">
            <a:xfrm>
              <a:off x="3084" y="2592"/>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44" name="Freeform 116"/>
            <p:cNvSpPr>
              <a:spLocks/>
            </p:cNvSpPr>
            <p:nvPr/>
          </p:nvSpPr>
          <p:spPr bwMode="auto">
            <a:xfrm>
              <a:off x="3232" y="2592"/>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45" name="Line 117"/>
          <p:cNvSpPr>
            <a:spLocks noChangeShapeType="1"/>
          </p:cNvSpPr>
          <p:nvPr/>
        </p:nvSpPr>
        <p:spPr bwMode="auto">
          <a:xfrm>
            <a:off x="4903788" y="4648201"/>
            <a:ext cx="1524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46" name="Freeform 118"/>
          <p:cNvSpPr>
            <a:spLocks/>
          </p:cNvSpPr>
          <p:nvPr/>
        </p:nvSpPr>
        <p:spPr bwMode="auto">
          <a:xfrm>
            <a:off x="5002213" y="4495801"/>
            <a:ext cx="76200" cy="153988"/>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47" name="Line 119"/>
          <p:cNvSpPr>
            <a:spLocks noChangeShapeType="1"/>
          </p:cNvSpPr>
          <p:nvPr/>
        </p:nvSpPr>
        <p:spPr bwMode="auto">
          <a:xfrm>
            <a:off x="5564188" y="4495801"/>
            <a:ext cx="249238"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48" name="Rectangle 120"/>
          <p:cNvSpPr>
            <a:spLocks noChangeArrowheads="1"/>
          </p:cNvSpPr>
          <p:nvPr/>
        </p:nvSpPr>
        <p:spPr bwMode="auto">
          <a:xfrm>
            <a:off x="6353175" y="4422776"/>
            <a:ext cx="530225"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5" name="Group 121"/>
          <p:cNvGrpSpPr>
            <a:grpSpLocks/>
          </p:cNvGrpSpPr>
          <p:nvPr/>
        </p:nvGrpSpPr>
        <p:grpSpPr bwMode="auto">
          <a:xfrm>
            <a:off x="6434138" y="4419601"/>
            <a:ext cx="515938" cy="458788"/>
            <a:chOff x="3933" y="2592"/>
            <a:chExt cx="325" cy="289"/>
          </a:xfrm>
        </p:grpSpPr>
        <p:sp>
          <p:nvSpPr>
            <p:cNvPr id="2761850" name="Freeform 122"/>
            <p:cNvSpPr>
              <a:spLocks/>
            </p:cNvSpPr>
            <p:nvPr/>
          </p:nvSpPr>
          <p:spPr bwMode="auto">
            <a:xfrm>
              <a:off x="3933" y="2592"/>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51" name="Freeform 123"/>
            <p:cNvSpPr>
              <a:spLocks/>
            </p:cNvSpPr>
            <p:nvPr/>
          </p:nvSpPr>
          <p:spPr bwMode="auto">
            <a:xfrm>
              <a:off x="4094" y="2592"/>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52" name="Rectangle 124"/>
          <p:cNvSpPr>
            <a:spLocks noChangeArrowheads="1"/>
          </p:cNvSpPr>
          <p:nvPr/>
        </p:nvSpPr>
        <p:spPr bwMode="auto">
          <a:xfrm>
            <a:off x="7134225" y="4422776"/>
            <a:ext cx="519113"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6" name="Group 125"/>
          <p:cNvGrpSpPr>
            <a:grpSpLocks/>
          </p:cNvGrpSpPr>
          <p:nvPr/>
        </p:nvGrpSpPr>
        <p:grpSpPr bwMode="auto">
          <a:xfrm>
            <a:off x="7177088" y="4419601"/>
            <a:ext cx="450850" cy="458788"/>
            <a:chOff x="4401" y="2592"/>
            <a:chExt cx="284" cy="289"/>
          </a:xfrm>
        </p:grpSpPr>
        <p:sp>
          <p:nvSpPr>
            <p:cNvPr id="2761854" name="Freeform 126"/>
            <p:cNvSpPr>
              <a:spLocks/>
            </p:cNvSpPr>
            <p:nvPr/>
          </p:nvSpPr>
          <p:spPr bwMode="auto">
            <a:xfrm>
              <a:off x="4401" y="2592"/>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55" name="Freeform 127"/>
            <p:cNvSpPr>
              <a:spLocks/>
            </p:cNvSpPr>
            <p:nvPr/>
          </p:nvSpPr>
          <p:spPr bwMode="auto">
            <a:xfrm>
              <a:off x="4542" y="2592"/>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56" name="Line 128"/>
          <p:cNvSpPr>
            <a:spLocks noChangeShapeType="1"/>
          </p:cNvSpPr>
          <p:nvPr/>
        </p:nvSpPr>
        <p:spPr bwMode="auto">
          <a:xfrm>
            <a:off x="6943725" y="4648201"/>
            <a:ext cx="220663"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57" name="Line 129"/>
          <p:cNvSpPr>
            <a:spLocks noChangeShapeType="1"/>
          </p:cNvSpPr>
          <p:nvPr/>
        </p:nvSpPr>
        <p:spPr bwMode="auto">
          <a:xfrm>
            <a:off x="6175375" y="4648201"/>
            <a:ext cx="246063"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58" name="Freeform 130"/>
          <p:cNvSpPr>
            <a:spLocks/>
          </p:cNvSpPr>
          <p:nvPr/>
        </p:nvSpPr>
        <p:spPr bwMode="auto">
          <a:xfrm>
            <a:off x="6367463" y="4648201"/>
            <a:ext cx="684213" cy="306388"/>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59" name="Line 131"/>
          <p:cNvSpPr>
            <a:spLocks noChangeShapeType="1"/>
          </p:cNvSpPr>
          <p:nvPr/>
        </p:nvSpPr>
        <p:spPr bwMode="auto">
          <a:xfrm>
            <a:off x="5564188" y="4800601"/>
            <a:ext cx="249238"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60" name="Freeform 132"/>
          <p:cNvSpPr>
            <a:spLocks/>
          </p:cNvSpPr>
          <p:nvPr/>
        </p:nvSpPr>
        <p:spPr bwMode="auto">
          <a:xfrm>
            <a:off x="5711825" y="4640263"/>
            <a:ext cx="534988" cy="441325"/>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27" name="Group 133"/>
          <p:cNvGrpSpPr>
            <a:grpSpLocks/>
          </p:cNvGrpSpPr>
          <p:nvPr/>
        </p:nvGrpSpPr>
        <p:grpSpPr bwMode="auto">
          <a:xfrm>
            <a:off x="5003800" y="4978401"/>
            <a:ext cx="3327400" cy="814388"/>
            <a:chOff x="3032" y="2944"/>
            <a:chExt cx="2096" cy="513"/>
          </a:xfrm>
        </p:grpSpPr>
        <p:grpSp>
          <p:nvGrpSpPr>
            <p:cNvPr id="28" name="Group 134"/>
            <p:cNvGrpSpPr>
              <a:grpSpLocks/>
            </p:cNvGrpSpPr>
            <p:nvPr/>
          </p:nvGrpSpPr>
          <p:grpSpPr bwMode="auto">
            <a:xfrm>
              <a:off x="3965" y="2944"/>
              <a:ext cx="225" cy="481"/>
              <a:chOff x="3965" y="2944"/>
              <a:chExt cx="225" cy="481"/>
            </a:xfrm>
          </p:grpSpPr>
          <p:sp>
            <p:nvSpPr>
              <p:cNvPr id="2761863" name="Freeform 135"/>
              <p:cNvSpPr>
                <a:spLocks/>
              </p:cNvSpPr>
              <p:nvPr/>
            </p:nvSpPr>
            <p:spPr bwMode="auto">
              <a:xfrm>
                <a:off x="3977" y="2944"/>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64" name="Rectangle 136"/>
              <p:cNvSpPr>
                <a:spLocks noChangeArrowheads="1"/>
              </p:cNvSpPr>
              <p:nvPr/>
            </p:nvSpPr>
            <p:spPr bwMode="auto">
              <a:xfrm rot="5400000">
                <a:off x="3878" y="3066"/>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29" name="Group 137"/>
            <p:cNvGrpSpPr>
              <a:grpSpLocks/>
            </p:cNvGrpSpPr>
            <p:nvPr/>
          </p:nvGrpSpPr>
          <p:grpSpPr bwMode="auto">
            <a:xfrm>
              <a:off x="3032" y="3040"/>
              <a:ext cx="359" cy="289"/>
              <a:chOff x="3032" y="3040"/>
              <a:chExt cx="359" cy="289"/>
            </a:xfrm>
          </p:grpSpPr>
          <p:sp>
            <p:nvSpPr>
              <p:cNvPr id="2761866" name="Rectangle 138"/>
              <p:cNvSpPr>
                <a:spLocks noChangeArrowheads="1"/>
              </p:cNvSpPr>
              <p:nvPr/>
            </p:nvSpPr>
            <p:spPr bwMode="auto">
              <a:xfrm>
                <a:off x="3032" y="3042"/>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30" name="Group 139"/>
              <p:cNvGrpSpPr>
                <a:grpSpLocks/>
              </p:cNvGrpSpPr>
              <p:nvPr/>
            </p:nvGrpSpPr>
            <p:grpSpPr bwMode="auto">
              <a:xfrm>
                <a:off x="3051" y="3040"/>
                <a:ext cx="340" cy="289"/>
                <a:chOff x="3051" y="3040"/>
                <a:chExt cx="340" cy="289"/>
              </a:xfrm>
            </p:grpSpPr>
            <p:sp>
              <p:nvSpPr>
                <p:cNvPr id="2761868" name="Freeform 140"/>
                <p:cNvSpPr>
                  <a:spLocks/>
                </p:cNvSpPr>
                <p:nvPr/>
              </p:nvSpPr>
              <p:spPr bwMode="auto">
                <a:xfrm>
                  <a:off x="3051" y="304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69" name="Freeform 141"/>
                <p:cNvSpPr>
                  <a:spLocks/>
                </p:cNvSpPr>
                <p:nvPr/>
              </p:nvSpPr>
              <p:spPr bwMode="auto">
                <a:xfrm>
                  <a:off x="3220" y="304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61870" name="Rectangle 142"/>
            <p:cNvSpPr>
              <a:spLocks noChangeArrowheads="1"/>
            </p:cNvSpPr>
            <p:nvPr/>
          </p:nvSpPr>
          <p:spPr bwMode="auto">
            <a:xfrm>
              <a:off x="3492" y="3047"/>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31" name="Group 143"/>
            <p:cNvGrpSpPr>
              <a:grpSpLocks/>
            </p:cNvGrpSpPr>
            <p:nvPr/>
          </p:nvGrpSpPr>
          <p:grpSpPr bwMode="auto">
            <a:xfrm>
              <a:off x="3511" y="3040"/>
              <a:ext cx="296" cy="289"/>
              <a:chOff x="3511" y="3040"/>
              <a:chExt cx="296" cy="289"/>
            </a:xfrm>
          </p:grpSpPr>
          <p:sp>
            <p:nvSpPr>
              <p:cNvPr id="2761872" name="Freeform 144"/>
              <p:cNvSpPr>
                <a:spLocks/>
              </p:cNvSpPr>
              <p:nvPr/>
            </p:nvSpPr>
            <p:spPr bwMode="auto">
              <a:xfrm>
                <a:off x="3511" y="3040"/>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73" name="Freeform 145"/>
              <p:cNvSpPr>
                <a:spLocks/>
              </p:cNvSpPr>
              <p:nvPr/>
            </p:nvSpPr>
            <p:spPr bwMode="auto">
              <a:xfrm>
                <a:off x="3659" y="3040"/>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74" name="Line 146"/>
            <p:cNvSpPr>
              <a:spLocks noChangeShapeType="1"/>
            </p:cNvSpPr>
            <p:nvPr/>
          </p:nvSpPr>
          <p:spPr bwMode="auto">
            <a:xfrm>
              <a:off x="3396" y="3184"/>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75" name="Freeform 147"/>
            <p:cNvSpPr>
              <a:spLocks/>
            </p:cNvSpPr>
            <p:nvPr/>
          </p:nvSpPr>
          <p:spPr bwMode="auto">
            <a:xfrm>
              <a:off x="3458" y="3088"/>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76" name="Line 148"/>
            <p:cNvSpPr>
              <a:spLocks noChangeShapeType="1"/>
            </p:cNvSpPr>
            <p:nvPr/>
          </p:nvSpPr>
          <p:spPr bwMode="auto">
            <a:xfrm>
              <a:off x="3812" y="308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77" name="Rectangle 149"/>
            <p:cNvSpPr>
              <a:spLocks noChangeArrowheads="1"/>
            </p:cNvSpPr>
            <p:nvPr/>
          </p:nvSpPr>
          <p:spPr bwMode="auto">
            <a:xfrm>
              <a:off x="4309" y="3042"/>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761728" name="Group 150"/>
            <p:cNvGrpSpPr>
              <a:grpSpLocks/>
            </p:cNvGrpSpPr>
            <p:nvPr/>
          </p:nvGrpSpPr>
          <p:grpSpPr bwMode="auto">
            <a:xfrm>
              <a:off x="4360" y="3040"/>
              <a:ext cx="325" cy="289"/>
              <a:chOff x="4360" y="3040"/>
              <a:chExt cx="325" cy="289"/>
            </a:xfrm>
          </p:grpSpPr>
          <p:sp>
            <p:nvSpPr>
              <p:cNvPr id="2761879" name="Freeform 151"/>
              <p:cNvSpPr>
                <a:spLocks/>
              </p:cNvSpPr>
              <p:nvPr/>
            </p:nvSpPr>
            <p:spPr bwMode="auto">
              <a:xfrm>
                <a:off x="4360" y="3040"/>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80" name="Freeform 152"/>
              <p:cNvSpPr>
                <a:spLocks/>
              </p:cNvSpPr>
              <p:nvPr/>
            </p:nvSpPr>
            <p:spPr bwMode="auto">
              <a:xfrm>
                <a:off x="4521" y="3040"/>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81" name="Rectangle 153"/>
            <p:cNvSpPr>
              <a:spLocks noChangeArrowheads="1"/>
            </p:cNvSpPr>
            <p:nvPr/>
          </p:nvSpPr>
          <p:spPr bwMode="auto">
            <a:xfrm>
              <a:off x="4801" y="3042"/>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61729" name="Group 154"/>
            <p:cNvGrpSpPr>
              <a:grpSpLocks/>
            </p:cNvGrpSpPr>
            <p:nvPr/>
          </p:nvGrpSpPr>
          <p:grpSpPr bwMode="auto">
            <a:xfrm>
              <a:off x="4828" y="3040"/>
              <a:ext cx="284" cy="289"/>
              <a:chOff x="4828" y="3040"/>
              <a:chExt cx="284" cy="289"/>
            </a:xfrm>
          </p:grpSpPr>
          <p:sp>
            <p:nvSpPr>
              <p:cNvPr id="2761883" name="Freeform 155"/>
              <p:cNvSpPr>
                <a:spLocks/>
              </p:cNvSpPr>
              <p:nvPr/>
            </p:nvSpPr>
            <p:spPr bwMode="auto">
              <a:xfrm>
                <a:off x="4828" y="3040"/>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84" name="Freeform 156"/>
              <p:cNvSpPr>
                <a:spLocks/>
              </p:cNvSpPr>
              <p:nvPr/>
            </p:nvSpPr>
            <p:spPr bwMode="auto">
              <a:xfrm>
                <a:off x="4969" y="3040"/>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85" name="Line 157"/>
            <p:cNvSpPr>
              <a:spLocks noChangeShapeType="1"/>
            </p:cNvSpPr>
            <p:nvPr/>
          </p:nvSpPr>
          <p:spPr bwMode="auto">
            <a:xfrm>
              <a:off x="4681" y="3184"/>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86" name="Line 158"/>
            <p:cNvSpPr>
              <a:spLocks noChangeShapeType="1"/>
            </p:cNvSpPr>
            <p:nvPr/>
          </p:nvSpPr>
          <p:spPr bwMode="auto">
            <a:xfrm>
              <a:off x="4197" y="3184"/>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87" name="Freeform 159"/>
            <p:cNvSpPr>
              <a:spLocks/>
            </p:cNvSpPr>
            <p:nvPr/>
          </p:nvSpPr>
          <p:spPr bwMode="auto">
            <a:xfrm>
              <a:off x="4318" y="3184"/>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88" name="Line 160"/>
            <p:cNvSpPr>
              <a:spLocks noChangeShapeType="1"/>
            </p:cNvSpPr>
            <p:nvPr/>
          </p:nvSpPr>
          <p:spPr bwMode="auto">
            <a:xfrm>
              <a:off x="3812" y="328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89" name="Freeform 161"/>
            <p:cNvSpPr>
              <a:spLocks/>
            </p:cNvSpPr>
            <p:nvPr/>
          </p:nvSpPr>
          <p:spPr bwMode="auto">
            <a:xfrm>
              <a:off x="3905" y="3179"/>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90" name="Rectangle 162"/>
          <p:cNvSpPr>
            <a:spLocks noChangeArrowheads="1"/>
          </p:cNvSpPr>
          <p:nvPr/>
        </p:nvSpPr>
        <p:spPr bwMode="auto">
          <a:xfrm>
            <a:off x="530980" y="2118776"/>
            <a:ext cx="462040" cy="412933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lnSpc>
                <a:spcPct val="85000"/>
              </a:lnSpc>
            </a:pPr>
            <a:r>
              <a:rPr lang="en-US" sz="2800" b="1" dirty="0">
                <a:solidFill>
                  <a:schemeClr val="tx1"/>
                </a:solidFill>
                <a:latin typeface="Arial" pitchFamily="-65" charset="0"/>
              </a:rPr>
              <a:t>I</a:t>
            </a:r>
          </a:p>
          <a:p>
            <a:pPr algn="ctr">
              <a:lnSpc>
                <a:spcPct val="85000"/>
              </a:lnSpc>
            </a:pPr>
            <a:r>
              <a:rPr lang="en-US" sz="2800" b="1" dirty="0" err="1">
                <a:solidFill>
                  <a:schemeClr val="tx1"/>
                </a:solidFill>
                <a:latin typeface="Arial" pitchFamily="-65" charset="0"/>
              </a:rPr>
              <a:t>n</a:t>
            </a:r>
            <a:endParaRPr lang="en-US" sz="2800" b="1" dirty="0">
              <a:solidFill>
                <a:schemeClr val="tx1"/>
              </a:solidFill>
              <a:latin typeface="Arial" pitchFamily="-65" charset="0"/>
            </a:endParaRPr>
          </a:p>
          <a:p>
            <a:pPr algn="ctr">
              <a:lnSpc>
                <a:spcPct val="85000"/>
              </a:lnSpc>
            </a:pPr>
            <a:r>
              <a:rPr lang="en-US" sz="2800" b="1" dirty="0" err="1">
                <a:solidFill>
                  <a:schemeClr val="tx1"/>
                </a:solidFill>
                <a:latin typeface="Arial" pitchFamily="-65" charset="0"/>
              </a:rPr>
              <a:t>s</a:t>
            </a:r>
            <a:endParaRPr lang="en-US" sz="2800" b="1" dirty="0">
              <a:solidFill>
                <a:schemeClr val="tx1"/>
              </a:solidFill>
              <a:latin typeface="Arial" pitchFamily="-65" charset="0"/>
            </a:endParaRPr>
          </a:p>
          <a:p>
            <a:pPr algn="ctr">
              <a:lnSpc>
                <a:spcPct val="85000"/>
              </a:lnSpc>
            </a:pPr>
            <a:r>
              <a:rPr lang="en-US" sz="2800" b="1" dirty="0" err="1">
                <a:solidFill>
                  <a:schemeClr val="tx1"/>
                </a:solidFill>
                <a:latin typeface="Arial" pitchFamily="-65" charset="0"/>
              </a:rPr>
              <a:t>t</a:t>
            </a:r>
            <a:endParaRPr lang="en-US" sz="2800" b="1" dirty="0">
              <a:solidFill>
                <a:schemeClr val="tx1"/>
              </a:solidFill>
              <a:latin typeface="Arial" pitchFamily="-65" charset="0"/>
            </a:endParaRPr>
          </a:p>
          <a:p>
            <a:pPr algn="ctr">
              <a:lnSpc>
                <a:spcPct val="85000"/>
              </a:lnSpc>
            </a:pPr>
            <a:r>
              <a:rPr lang="en-US" sz="2800" b="1" dirty="0" err="1">
                <a:solidFill>
                  <a:schemeClr val="tx1"/>
                </a:solidFill>
                <a:latin typeface="Arial" pitchFamily="-65" charset="0"/>
              </a:rPr>
              <a:t>r</a:t>
            </a:r>
            <a:r>
              <a:rPr lang="en-US" sz="2800" b="1" dirty="0">
                <a:solidFill>
                  <a:schemeClr val="tx1"/>
                </a:solidFill>
                <a:latin typeface="Arial" pitchFamily="-65" charset="0"/>
              </a:rPr>
              <a:t>.</a:t>
            </a:r>
          </a:p>
          <a:p>
            <a:pPr algn="ctr">
              <a:lnSpc>
                <a:spcPct val="85000"/>
              </a:lnSpc>
            </a:pPr>
            <a:endParaRPr lang="en-US" sz="2800" b="1" dirty="0">
              <a:solidFill>
                <a:schemeClr val="tx1"/>
              </a:solidFill>
              <a:latin typeface="Arial" pitchFamily="-65" charset="0"/>
            </a:endParaRPr>
          </a:p>
          <a:p>
            <a:pPr algn="ctr">
              <a:lnSpc>
                <a:spcPct val="85000"/>
              </a:lnSpc>
            </a:pPr>
            <a:r>
              <a:rPr lang="en-US" sz="2800" b="1" dirty="0">
                <a:solidFill>
                  <a:schemeClr val="tx1"/>
                </a:solidFill>
                <a:latin typeface="Arial" pitchFamily="-65" charset="0"/>
              </a:rPr>
              <a:t>O</a:t>
            </a:r>
          </a:p>
          <a:p>
            <a:pPr algn="ctr">
              <a:lnSpc>
                <a:spcPct val="85000"/>
              </a:lnSpc>
            </a:pPr>
            <a:r>
              <a:rPr lang="en-US" sz="2800" b="1" dirty="0" err="1">
                <a:solidFill>
                  <a:schemeClr val="tx1"/>
                </a:solidFill>
                <a:latin typeface="Arial" pitchFamily="-65" charset="0"/>
              </a:rPr>
              <a:t>r</a:t>
            </a:r>
            <a:endParaRPr lang="en-US" sz="2800" b="1" dirty="0">
              <a:solidFill>
                <a:schemeClr val="tx1"/>
              </a:solidFill>
              <a:latin typeface="Arial" pitchFamily="-65" charset="0"/>
            </a:endParaRPr>
          </a:p>
          <a:p>
            <a:pPr algn="ctr">
              <a:lnSpc>
                <a:spcPct val="85000"/>
              </a:lnSpc>
            </a:pPr>
            <a:r>
              <a:rPr lang="en-US" sz="2800" b="1" dirty="0" err="1">
                <a:solidFill>
                  <a:schemeClr val="tx1"/>
                </a:solidFill>
                <a:latin typeface="Arial" pitchFamily="-65" charset="0"/>
              </a:rPr>
              <a:t>d</a:t>
            </a:r>
            <a:endParaRPr lang="en-US" sz="2800" b="1" dirty="0">
              <a:solidFill>
                <a:schemeClr val="tx1"/>
              </a:solidFill>
              <a:latin typeface="Arial" pitchFamily="-65" charset="0"/>
            </a:endParaRPr>
          </a:p>
          <a:p>
            <a:pPr algn="ctr">
              <a:lnSpc>
                <a:spcPct val="85000"/>
              </a:lnSpc>
            </a:pPr>
            <a:r>
              <a:rPr lang="en-US" sz="2800" b="1" dirty="0" err="1">
                <a:solidFill>
                  <a:schemeClr val="tx1"/>
                </a:solidFill>
                <a:latin typeface="Arial" pitchFamily="-65" charset="0"/>
              </a:rPr>
              <a:t>e</a:t>
            </a:r>
            <a:endParaRPr lang="en-US" sz="2800" b="1" dirty="0">
              <a:solidFill>
                <a:schemeClr val="tx1"/>
              </a:solidFill>
              <a:latin typeface="Arial" pitchFamily="-65" charset="0"/>
            </a:endParaRPr>
          </a:p>
          <a:p>
            <a:pPr algn="ctr">
              <a:lnSpc>
                <a:spcPct val="85000"/>
              </a:lnSpc>
            </a:pPr>
            <a:r>
              <a:rPr lang="en-US" sz="2800" b="1" dirty="0" err="1">
                <a:solidFill>
                  <a:schemeClr val="tx1"/>
                </a:solidFill>
                <a:latin typeface="Arial" pitchFamily="-65" charset="0"/>
              </a:rPr>
              <a:t>r</a:t>
            </a:r>
            <a:endParaRPr lang="en-US" sz="2800" b="1" dirty="0">
              <a:solidFill>
                <a:schemeClr val="tx1"/>
              </a:solidFill>
              <a:latin typeface="Arial" pitchFamily="-65" charset="0"/>
            </a:endParaRPr>
          </a:p>
        </p:txBody>
      </p:sp>
      <p:sp>
        <p:nvSpPr>
          <p:cNvPr id="2761891" name="Rectangle 163"/>
          <p:cNvSpPr>
            <a:spLocks noChangeArrowheads="1"/>
          </p:cNvSpPr>
          <p:nvPr/>
        </p:nvSpPr>
        <p:spPr bwMode="auto">
          <a:xfrm>
            <a:off x="3154363" y="1179513"/>
            <a:ext cx="3441700" cy="51593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Time (clock cycles)</a:t>
            </a:r>
          </a:p>
        </p:txBody>
      </p:sp>
      <p:grpSp>
        <p:nvGrpSpPr>
          <p:cNvPr id="2761731" name="Group 133"/>
          <p:cNvGrpSpPr>
            <a:grpSpLocks/>
          </p:cNvGrpSpPr>
          <p:nvPr/>
        </p:nvGrpSpPr>
        <p:grpSpPr bwMode="auto">
          <a:xfrm>
            <a:off x="5748868" y="5706535"/>
            <a:ext cx="3327400" cy="814388"/>
            <a:chOff x="3032" y="2944"/>
            <a:chExt cx="2096" cy="513"/>
          </a:xfrm>
        </p:grpSpPr>
        <p:grpSp>
          <p:nvGrpSpPr>
            <p:cNvPr id="2761732" name="Group 134"/>
            <p:cNvGrpSpPr>
              <a:grpSpLocks/>
            </p:cNvGrpSpPr>
            <p:nvPr/>
          </p:nvGrpSpPr>
          <p:grpSpPr bwMode="auto">
            <a:xfrm>
              <a:off x="3965" y="2944"/>
              <a:ext cx="225" cy="481"/>
              <a:chOff x="3965" y="2944"/>
              <a:chExt cx="225" cy="481"/>
            </a:xfrm>
          </p:grpSpPr>
          <p:sp>
            <p:nvSpPr>
              <p:cNvPr id="191" name="Freeform 135"/>
              <p:cNvSpPr>
                <a:spLocks/>
              </p:cNvSpPr>
              <p:nvPr/>
            </p:nvSpPr>
            <p:spPr bwMode="auto">
              <a:xfrm>
                <a:off x="3977" y="2944"/>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192" name="Rectangle 136"/>
              <p:cNvSpPr>
                <a:spLocks noChangeArrowheads="1"/>
              </p:cNvSpPr>
              <p:nvPr/>
            </p:nvSpPr>
            <p:spPr bwMode="auto">
              <a:xfrm rot="5400000">
                <a:off x="3878" y="3066"/>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2761733" name="Group 137"/>
            <p:cNvGrpSpPr>
              <a:grpSpLocks/>
            </p:cNvGrpSpPr>
            <p:nvPr/>
          </p:nvGrpSpPr>
          <p:grpSpPr bwMode="auto">
            <a:xfrm>
              <a:off x="3032" y="3040"/>
              <a:ext cx="359" cy="289"/>
              <a:chOff x="3032" y="3040"/>
              <a:chExt cx="359" cy="289"/>
            </a:xfrm>
          </p:grpSpPr>
          <p:sp>
            <p:nvSpPr>
              <p:cNvPr id="187" name="Rectangle 138"/>
              <p:cNvSpPr>
                <a:spLocks noChangeArrowheads="1"/>
              </p:cNvSpPr>
              <p:nvPr/>
            </p:nvSpPr>
            <p:spPr bwMode="auto">
              <a:xfrm>
                <a:off x="3032" y="3042"/>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2761736" name="Group 139"/>
              <p:cNvGrpSpPr>
                <a:grpSpLocks/>
              </p:cNvGrpSpPr>
              <p:nvPr/>
            </p:nvGrpSpPr>
            <p:grpSpPr bwMode="auto">
              <a:xfrm>
                <a:off x="3051" y="3040"/>
                <a:ext cx="340" cy="289"/>
                <a:chOff x="3051" y="3040"/>
                <a:chExt cx="340" cy="289"/>
              </a:xfrm>
            </p:grpSpPr>
            <p:sp>
              <p:nvSpPr>
                <p:cNvPr id="189" name="Freeform 140"/>
                <p:cNvSpPr>
                  <a:spLocks/>
                </p:cNvSpPr>
                <p:nvPr/>
              </p:nvSpPr>
              <p:spPr bwMode="auto">
                <a:xfrm>
                  <a:off x="3051" y="304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190" name="Freeform 141"/>
                <p:cNvSpPr>
                  <a:spLocks/>
                </p:cNvSpPr>
                <p:nvPr/>
              </p:nvSpPr>
              <p:spPr bwMode="auto">
                <a:xfrm>
                  <a:off x="3220" y="304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167" name="Rectangle 142"/>
            <p:cNvSpPr>
              <a:spLocks noChangeArrowheads="1"/>
            </p:cNvSpPr>
            <p:nvPr/>
          </p:nvSpPr>
          <p:spPr bwMode="auto">
            <a:xfrm>
              <a:off x="3492" y="3047"/>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61755" name="Group 143"/>
            <p:cNvGrpSpPr>
              <a:grpSpLocks/>
            </p:cNvGrpSpPr>
            <p:nvPr/>
          </p:nvGrpSpPr>
          <p:grpSpPr bwMode="auto">
            <a:xfrm>
              <a:off x="3511" y="3040"/>
              <a:ext cx="296" cy="289"/>
              <a:chOff x="3511" y="3040"/>
              <a:chExt cx="296" cy="289"/>
            </a:xfrm>
          </p:grpSpPr>
          <p:sp>
            <p:nvSpPr>
              <p:cNvPr id="185" name="Freeform 144"/>
              <p:cNvSpPr>
                <a:spLocks/>
              </p:cNvSpPr>
              <p:nvPr/>
            </p:nvSpPr>
            <p:spPr bwMode="auto">
              <a:xfrm>
                <a:off x="3511" y="3040"/>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186" name="Freeform 145"/>
              <p:cNvSpPr>
                <a:spLocks/>
              </p:cNvSpPr>
              <p:nvPr/>
            </p:nvSpPr>
            <p:spPr bwMode="auto">
              <a:xfrm>
                <a:off x="3659" y="3040"/>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169" name="Line 146"/>
            <p:cNvSpPr>
              <a:spLocks noChangeShapeType="1"/>
            </p:cNvSpPr>
            <p:nvPr/>
          </p:nvSpPr>
          <p:spPr bwMode="auto">
            <a:xfrm>
              <a:off x="3396" y="3184"/>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0" name="Freeform 147"/>
            <p:cNvSpPr>
              <a:spLocks/>
            </p:cNvSpPr>
            <p:nvPr/>
          </p:nvSpPr>
          <p:spPr bwMode="auto">
            <a:xfrm>
              <a:off x="3458" y="3088"/>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171" name="Line 148"/>
            <p:cNvSpPr>
              <a:spLocks noChangeShapeType="1"/>
            </p:cNvSpPr>
            <p:nvPr/>
          </p:nvSpPr>
          <p:spPr bwMode="auto">
            <a:xfrm>
              <a:off x="3812" y="308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2" name="Rectangle 149"/>
            <p:cNvSpPr>
              <a:spLocks noChangeArrowheads="1"/>
            </p:cNvSpPr>
            <p:nvPr/>
          </p:nvSpPr>
          <p:spPr bwMode="auto">
            <a:xfrm>
              <a:off x="4309" y="3042"/>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761758" name="Group 150"/>
            <p:cNvGrpSpPr>
              <a:grpSpLocks/>
            </p:cNvGrpSpPr>
            <p:nvPr/>
          </p:nvGrpSpPr>
          <p:grpSpPr bwMode="auto">
            <a:xfrm>
              <a:off x="4360" y="3040"/>
              <a:ext cx="325" cy="289"/>
              <a:chOff x="4360" y="3040"/>
              <a:chExt cx="325" cy="289"/>
            </a:xfrm>
          </p:grpSpPr>
          <p:sp>
            <p:nvSpPr>
              <p:cNvPr id="183" name="Freeform 151"/>
              <p:cNvSpPr>
                <a:spLocks/>
              </p:cNvSpPr>
              <p:nvPr/>
            </p:nvSpPr>
            <p:spPr bwMode="auto">
              <a:xfrm>
                <a:off x="4360" y="3040"/>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184" name="Freeform 152"/>
              <p:cNvSpPr>
                <a:spLocks/>
              </p:cNvSpPr>
              <p:nvPr/>
            </p:nvSpPr>
            <p:spPr bwMode="auto">
              <a:xfrm>
                <a:off x="4521" y="3040"/>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174" name="Rectangle 153"/>
            <p:cNvSpPr>
              <a:spLocks noChangeArrowheads="1"/>
            </p:cNvSpPr>
            <p:nvPr/>
          </p:nvSpPr>
          <p:spPr bwMode="auto">
            <a:xfrm>
              <a:off x="4801" y="3042"/>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61760" name="Group 154"/>
            <p:cNvGrpSpPr>
              <a:grpSpLocks/>
            </p:cNvGrpSpPr>
            <p:nvPr/>
          </p:nvGrpSpPr>
          <p:grpSpPr bwMode="auto">
            <a:xfrm>
              <a:off x="4828" y="3040"/>
              <a:ext cx="284" cy="289"/>
              <a:chOff x="4828" y="3040"/>
              <a:chExt cx="284" cy="289"/>
            </a:xfrm>
          </p:grpSpPr>
          <p:sp>
            <p:nvSpPr>
              <p:cNvPr id="181" name="Freeform 155"/>
              <p:cNvSpPr>
                <a:spLocks/>
              </p:cNvSpPr>
              <p:nvPr/>
            </p:nvSpPr>
            <p:spPr bwMode="auto">
              <a:xfrm>
                <a:off x="4828" y="3040"/>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182" name="Freeform 156"/>
              <p:cNvSpPr>
                <a:spLocks/>
              </p:cNvSpPr>
              <p:nvPr/>
            </p:nvSpPr>
            <p:spPr bwMode="auto">
              <a:xfrm>
                <a:off x="4969" y="3040"/>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176" name="Line 157"/>
            <p:cNvSpPr>
              <a:spLocks noChangeShapeType="1"/>
            </p:cNvSpPr>
            <p:nvPr/>
          </p:nvSpPr>
          <p:spPr bwMode="auto">
            <a:xfrm>
              <a:off x="4681" y="3184"/>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7" name="Line 158"/>
            <p:cNvSpPr>
              <a:spLocks noChangeShapeType="1"/>
            </p:cNvSpPr>
            <p:nvPr/>
          </p:nvSpPr>
          <p:spPr bwMode="auto">
            <a:xfrm>
              <a:off x="4197" y="3184"/>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8" name="Freeform 159"/>
            <p:cNvSpPr>
              <a:spLocks/>
            </p:cNvSpPr>
            <p:nvPr/>
          </p:nvSpPr>
          <p:spPr bwMode="auto">
            <a:xfrm>
              <a:off x="4318" y="3184"/>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179" name="Line 160"/>
            <p:cNvSpPr>
              <a:spLocks noChangeShapeType="1"/>
            </p:cNvSpPr>
            <p:nvPr/>
          </p:nvSpPr>
          <p:spPr bwMode="auto">
            <a:xfrm>
              <a:off x="3812" y="328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80" name="Freeform 161"/>
            <p:cNvSpPr>
              <a:spLocks/>
            </p:cNvSpPr>
            <p:nvPr/>
          </p:nvSpPr>
          <p:spPr bwMode="auto">
            <a:xfrm>
              <a:off x="3905" y="3179"/>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193" name="Line 26"/>
          <p:cNvSpPr>
            <a:spLocks noChangeShapeType="1"/>
          </p:cNvSpPr>
          <p:nvPr/>
        </p:nvSpPr>
        <p:spPr bwMode="auto">
          <a:xfrm flipH="1">
            <a:off x="8500534" y="1731433"/>
            <a:ext cx="63500" cy="4872567"/>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194" name="Rectangle 18"/>
          <p:cNvSpPr>
            <a:spLocks noChangeArrowheads="1"/>
          </p:cNvSpPr>
          <p:nvPr/>
        </p:nvSpPr>
        <p:spPr bwMode="auto">
          <a:xfrm>
            <a:off x="1071563" y="5715533"/>
            <a:ext cx="829177"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smtClean="0">
                <a:latin typeface="Courier" pitchFamily="-65" charset="0"/>
              </a:rPr>
              <a:t>lui</a:t>
            </a:r>
            <a:endParaRPr lang="en-US" sz="2800" b="1" dirty="0">
              <a:solidFill>
                <a:schemeClr val="tx1"/>
              </a:solidFill>
              <a:latin typeface="Arial" pitchFamily="-65" charset="0"/>
            </a:endParaRPr>
          </a:p>
        </p:txBody>
      </p:sp>
      <p:sp>
        <p:nvSpPr>
          <p:cNvPr id="195" name="Lightning Bolt 194"/>
          <p:cNvSpPr/>
          <p:nvPr/>
        </p:nvSpPr>
        <p:spPr>
          <a:xfrm>
            <a:off x="5012267" y="3640667"/>
            <a:ext cx="541866" cy="508000"/>
          </a:xfrm>
          <a:prstGeom prst="lightningBol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 name="Slide Number Placeholder 196"/>
          <p:cNvSpPr>
            <a:spLocks noGrp="1"/>
          </p:cNvSpPr>
          <p:nvPr>
            <p:ph type="sldNum" sz="quarter" idx="12"/>
          </p:nvPr>
        </p:nvSpPr>
        <p:spPr/>
        <p:txBody>
          <a:bodyPr/>
          <a:lstStyle/>
          <a:p>
            <a:fld id="{3CC63E4C-4642-794D-A2FD-70F6B81535F5}" type="slidenum">
              <a:rPr lang="en-US" smtClean="0"/>
              <a:pPr/>
              <a:t>20</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 grpId="0" animBg="1"/>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1730" name="Rectangle 2"/>
          <p:cNvSpPr>
            <a:spLocks noGrp="1" noChangeArrowheads="1"/>
          </p:cNvSpPr>
          <p:nvPr>
            <p:ph type="title"/>
          </p:nvPr>
        </p:nvSpPr>
        <p:spPr/>
        <p:txBody>
          <a:bodyPr/>
          <a:lstStyle/>
          <a:p>
            <a:r>
              <a:rPr lang="en-US" dirty="0" smtClean="0"/>
              <a:t>Exception Example</a:t>
            </a:r>
            <a:endParaRPr lang="en-US" dirty="0"/>
          </a:p>
        </p:txBody>
      </p:sp>
      <p:grpSp>
        <p:nvGrpSpPr>
          <p:cNvPr id="2" name="Group 5"/>
          <p:cNvGrpSpPr>
            <a:grpSpLocks/>
          </p:cNvGrpSpPr>
          <p:nvPr/>
        </p:nvGrpSpPr>
        <p:grpSpPr bwMode="auto">
          <a:xfrm>
            <a:off x="4356100" y="2209801"/>
            <a:ext cx="539750" cy="458788"/>
            <a:chOff x="2624" y="1200"/>
            <a:chExt cx="340" cy="289"/>
          </a:xfrm>
        </p:grpSpPr>
        <p:sp>
          <p:nvSpPr>
            <p:cNvPr id="2761734" name="Freeform 6"/>
            <p:cNvSpPr>
              <a:spLocks/>
            </p:cNvSpPr>
            <p:nvPr/>
          </p:nvSpPr>
          <p:spPr bwMode="auto">
            <a:xfrm>
              <a:off x="2624" y="120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35" name="Freeform 7"/>
            <p:cNvSpPr>
              <a:spLocks/>
            </p:cNvSpPr>
            <p:nvPr/>
          </p:nvSpPr>
          <p:spPr bwMode="auto">
            <a:xfrm>
              <a:off x="2793" y="120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3" name="Group 8"/>
          <p:cNvGrpSpPr>
            <a:grpSpLocks/>
          </p:cNvGrpSpPr>
          <p:nvPr/>
        </p:nvGrpSpPr>
        <p:grpSpPr bwMode="auto">
          <a:xfrm>
            <a:off x="4356100" y="4419601"/>
            <a:ext cx="539750" cy="458788"/>
            <a:chOff x="2624" y="2592"/>
            <a:chExt cx="340" cy="289"/>
          </a:xfrm>
        </p:grpSpPr>
        <p:sp>
          <p:nvSpPr>
            <p:cNvPr id="2761737" name="Freeform 9"/>
            <p:cNvSpPr>
              <a:spLocks/>
            </p:cNvSpPr>
            <p:nvPr/>
          </p:nvSpPr>
          <p:spPr bwMode="auto">
            <a:xfrm>
              <a:off x="2624" y="2592"/>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38" name="Freeform 10"/>
            <p:cNvSpPr>
              <a:spLocks/>
            </p:cNvSpPr>
            <p:nvPr/>
          </p:nvSpPr>
          <p:spPr bwMode="auto">
            <a:xfrm>
              <a:off x="2793" y="2592"/>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739" name="Rectangle 11"/>
          <p:cNvSpPr>
            <a:spLocks noChangeArrowheads="1"/>
          </p:cNvSpPr>
          <p:nvPr/>
        </p:nvSpPr>
        <p:spPr bwMode="auto">
          <a:xfrm>
            <a:off x="4325938" y="4422776"/>
            <a:ext cx="463550"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sp>
        <p:nvSpPr>
          <p:cNvPr id="2761740" name="Line 12"/>
          <p:cNvSpPr>
            <a:spLocks noChangeShapeType="1"/>
          </p:cNvSpPr>
          <p:nvPr/>
        </p:nvSpPr>
        <p:spPr bwMode="auto">
          <a:xfrm>
            <a:off x="1071563" y="2247900"/>
            <a:ext cx="0" cy="4203699"/>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761741" name="Line 13"/>
          <p:cNvSpPr>
            <a:spLocks noChangeShapeType="1"/>
          </p:cNvSpPr>
          <p:nvPr/>
        </p:nvSpPr>
        <p:spPr bwMode="auto">
          <a:xfrm>
            <a:off x="1752599" y="1638301"/>
            <a:ext cx="6815667" cy="4232"/>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761742" name="Rectangle 14"/>
          <p:cNvSpPr>
            <a:spLocks noChangeArrowheads="1"/>
          </p:cNvSpPr>
          <p:nvPr/>
        </p:nvSpPr>
        <p:spPr bwMode="auto">
          <a:xfrm>
            <a:off x="1071563" y="2219329"/>
            <a:ext cx="829177"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smtClean="0">
                <a:latin typeface="Courier" pitchFamily="-65" charset="0"/>
              </a:rPr>
              <a:t>and</a:t>
            </a:r>
            <a:endParaRPr lang="en-US" sz="2800" b="1" dirty="0">
              <a:solidFill>
                <a:schemeClr val="tx1"/>
              </a:solidFill>
              <a:latin typeface="Arial" pitchFamily="-65" charset="0"/>
            </a:endParaRPr>
          </a:p>
        </p:txBody>
      </p:sp>
      <p:sp>
        <p:nvSpPr>
          <p:cNvPr id="2761743" name="Rectangle 15"/>
          <p:cNvSpPr>
            <a:spLocks noChangeArrowheads="1"/>
          </p:cNvSpPr>
          <p:nvPr/>
        </p:nvSpPr>
        <p:spPr bwMode="auto">
          <a:xfrm>
            <a:off x="1071563" y="2879729"/>
            <a:ext cx="613699"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smtClean="0">
                <a:latin typeface="Courier" pitchFamily="-65" charset="0"/>
              </a:rPr>
              <a:t>or</a:t>
            </a:r>
            <a:endParaRPr lang="en-US" sz="2800" b="1" dirty="0">
              <a:solidFill>
                <a:schemeClr val="tx1"/>
              </a:solidFill>
              <a:latin typeface="Arial" pitchFamily="-65" charset="0"/>
            </a:endParaRPr>
          </a:p>
        </p:txBody>
      </p:sp>
      <p:sp>
        <p:nvSpPr>
          <p:cNvPr id="2761744" name="Rectangle 16"/>
          <p:cNvSpPr>
            <a:spLocks noChangeArrowheads="1"/>
          </p:cNvSpPr>
          <p:nvPr/>
        </p:nvSpPr>
        <p:spPr bwMode="auto">
          <a:xfrm>
            <a:off x="1071563" y="3616329"/>
            <a:ext cx="1982763"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i="1" dirty="0" smtClean="0">
                <a:solidFill>
                  <a:schemeClr val="bg1">
                    <a:lumMod val="65000"/>
                  </a:schemeClr>
                </a:solidFill>
                <a:latin typeface="Courier" pitchFamily="-65" charset="0"/>
              </a:rPr>
              <a:t>(bubble)</a:t>
            </a:r>
            <a:endParaRPr lang="en-US" sz="2800" b="1" i="1" dirty="0">
              <a:solidFill>
                <a:schemeClr val="bg1">
                  <a:lumMod val="65000"/>
                </a:schemeClr>
              </a:solidFill>
              <a:latin typeface="Arial" pitchFamily="-65" charset="0"/>
            </a:endParaRPr>
          </a:p>
        </p:txBody>
      </p:sp>
      <p:sp>
        <p:nvSpPr>
          <p:cNvPr id="2761745" name="Rectangle 17"/>
          <p:cNvSpPr>
            <a:spLocks noChangeArrowheads="1"/>
          </p:cNvSpPr>
          <p:nvPr/>
        </p:nvSpPr>
        <p:spPr bwMode="auto">
          <a:xfrm>
            <a:off x="1071563" y="4298954"/>
            <a:ext cx="1982763" cy="951542"/>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i="1" dirty="0" smtClean="0">
                <a:solidFill>
                  <a:schemeClr val="bg1">
                    <a:lumMod val="65000"/>
                  </a:schemeClr>
                </a:solidFill>
                <a:latin typeface="Courier" pitchFamily="-65" charset="0"/>
              </a:rPr>
              <a:t>(bubble)</a:t>
            </a:r>
            <a:endParaRPr lang="en-US" sz="2800" b="1" i="1" dirty="0" smtClean="0">
              <a:solidFill>
                <a:schemeClr val="bg1">
                  <a:lumMod val="65000"/>
                </a:schemeClr>
              </a:solidFill>
              <a:latin typeface="Arial" pitchFamily="-65" charset="0"/>
            </a:endParaRPr>
          </a:p>
          <a:p>
            <a:endParaRPr lang="en-US" sz="2800" b="1" dirty="0">
              <a:solidFill>
                <a:schemeClr val="tx1"/>
              </a:solidFill>
              <a:latin typeface="Arial" pitchFamily="-65" charset="0"/>
            </a:endParaRPr>
          </a:p>
        </p:txBody>
      </p:sp>
      <p:sp>
        <p:nvSpPr>
          <p:cNvPr id="2761746" name="Rectangle 18"/>
          <p:cNvSpPr>
            <a:spLocks noChangeArrowheads="1"/>
          </p:cNvSpPr>
          <p:nvPr/>
        </p:nvSpPr>
        <p:spPr bwMode="auto">
          <a:xfrm>
            <a:off x="1071563" y="5021266"/>
            <a:ext cx="1982763" cy="951542"/>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i="1" dirty="0" smtClean="0">
                <a:solidFill>
                  <a:schemeClr val="bg1">
                    <a:lumMod val="65000"/>
                  </a:schemeClr>
                </a:solidFill>
                <a:latin typeface="Courier" pitchFamily="-65" charset="0"/>
              </a:rPr>
              <a:t>(bubble)</a:t>
            </a:r>
            <a:endParaRPr lang="en-US" sz="2800" b="1" i="1" dirty="0" smtClean="0">
              <a:solidFill>
                <a:schemeClr val="bg1">
                  <a:lumMod val="65000"/>
                </a:schemeClr>
              </a:solidFill>
              <a:latin typeface="Arial" pitchFamily="-65" charset="0"/>
            </a:endParaRPr>
          </a:p>
          <a:p>
            <a:endParaRPr lang="en-US" sz="2800" b="1" dirty="0">
              <a:solidFill>
                <a:schemeClr val="tx1"/>
              </a:solidFill>
              <a:latin typeface="Arial" pitchFamily="-65" charset="0"/>
            </a:endParaRPr>
          </a:p>
        </p:txBody>
      </p:sp>
      <p:sp>
        <p:nvSpPr>
          <p:cNvPr id="2761747" name="Line 19"/>
          <p:cNvSpPr>
            <a:spLocks noChangeShapeType="1"/>
          </p:cNvSpPr>
          <p:nvPr/>
        </p:nvSpPr>
        <p:spPr bwMode="auto">
          <a:xfrm>
            <a:off x="2933700" y="1765301"/>
            <a:ext cx="0" cy="4470400"/>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48" name="Line 20"/>
          <p:cNvSpPr>
            <a:spLocks noChangeShapeType="1"/>
          </p:cNvSpPr>
          <p:nvPr/>
        </p:nvSpPr>
        <p:spPr bwMode="auto">
          <a:xfrm>
            <a:off x="3619500" y="1765301"/>
            <a:ext cx="0" cy="4470400"/>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49" name="Line 21"/>
          <p:cNvSpPr>
            <a:spLocks noChangeShapeType="1"/>
          </p:cNvSpPr>
          <p:nvPr/>
        </p:nvSpPr>
        <p:spPr bwMode="auto">
          <a:xfrm>
            <a:off x="4305300" y="1765301"/>
            <a:ext cx="0" cy="4470400"/>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50" name="Line 22"/>
          <p:cNvSpPr>
            <a:spLocks noChangeShapeType="1"/>
          </p:cNvSpPr>
          <p:nvPr/>
        </p:nvSpPr>
        <p:spPr bwMode="auto">
          <a:xfrm>
            <a:off x="4991100" y="1765301"/>
            <a:ext cx="0" cy="4470400"/>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51" name="Line 23"/>
          <p:cNvSpPr>
            <a:spLocks noChangeShapeType="1"/>
          </p:cNvSpPr>
          <p:nvPr/>
        </p:nvSpPr>
        <p:spPr bwMode="auto">
          <a:xfrm>
            <a:off x="5676900" y="1765301"/>
            <a:ext cx="0" cy="4470400"/>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52" name="Line 24"/>
          <p:cNvSpPr>
            <a:spLocks noChangeShapeType="1"/>
          </p:cNvSpPr>
          <p:nvPr/>
        </p:nvSpPr>
        <p:spPr bwMode="auto">
          <a:xfrm>
            <a:off x="6362699" y="1765301"/>
            <a:ext cx="55033" cy="4804832"/>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53" name="Line 25"/>
          <p:cNvSpPr>
            <a:spLocks noChangeShapeType="1"/>
          </p:cNvSpPr>
          <p:nvPr/>
        </p:nvSpPr>
        <p:spPr bwMode="auto">
          <a:xfrm flipH="1">
            <a:off x="7010400" y="1765301"/>
            <a:ext cx="38100" cy="4838700"/>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61754" name="Line 26"/>
          <p:cNvSpPr>
            <a:spLocks noChangeShapeType="1"/>
          </p:cNvSpPr>
          <p:nvPr/>
        </p:nvSpPr>
        <p:spPr bwMode="auto">
          <a:xfrm flipH="1">
            <a:off x="7670800" y="1765300"/>
            <a:ext cx="63500" cy="4872567"/>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grpSp>
        <p:nvGrpSpPr>
          <p:cNvPr id="4" name="Group 27"/>
          <p:cNvGrpSpPr>
            <a:grpSpLocks/>
          </p:cNvGrpSpPr>
          <p:nvPr/>
        </p:nvGrpSpPr>
        <p:grpSpPr bwMode="auto">
          <a:xfrm>
            <a:off x="3773488" y="2133601"/>
            <a:ext cx="357188" cy="763588"/>
            <a:chOff x="2257" y="1152"/>
            <a:chExt cx="225" cy="481"/>
          </a:xfrm>
        </p:grpSpPr>
        <p:sp>
          <p:nvSpPr>
            <p:cNvPr id="2761756" name="Freeform 28"/>
            <p:cNvSpPr>
              <a:spLocks/>
            </p:cNvSpPr>
            <p:nvPr/>
          </p:nvSpPr>
          <p:spPr bwMode="auto">
            <a:xfrm>
              <a:off x="2269" y="1152"/>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57" name="Rectangle 29"/>
            <p:cNvSpPr>
              <a:spLocks noChangeArrowheads="1"/>
            </p:cNvSpPr>
            <p:nvPr/>
          </p:nvSpPr>
          <p:spPr bwMode="auto">
            <a:xfrm rot="5400000">
              <a:off x="2170" y="1274"/>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5" name="Group 30"/>
          <p:cNvGrpSpPr>
            <a:grpSpLocks/>
          </p:cNvGrpSpPr>
          <p:nvPr/>
        </p:nvGrpSpPr>
        <p:grpSpPr bwMode="auto">
          <a:xfrm>
            <a:off x="2292350" y="2286001"/>
            <a:ext cx="569913" cy="458788"/>
            <a:chOff x="1324" y="1248"/>
            <a:chExt cx="359" cy="289"/>
          </a:xfrm>
        </p:grpSpPr>
        <p:sp>
          <p:nvSpPr>
            <p:cNvPr id="2761759" name="Rectangle 31"/>
            <p:cNvSpPr>
              <a:spLocks noChangeArrowheads="1"/>
            </p:cNvSpPr>
            <p:nvPr/>
          </p:nvSpPr>
          <p:spPr bwMode="auto">
            <a:xfrm>
              <a:off x="1324" y="1250"/>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6" name="Group 32"/>
            <p:cNvGrpSpPr>
              <a:grpSpLocks/>
            </p:cNvGrpSpPr>
            <p:nvPr/>
          </p:nvGrpSpPr>
          <p:grpSpPr bwMode="auto">
            <a:xfrm>
              <a:off x="1343" y="1248"/>
              <a:ext cx="340" cy="289"/>
              <a:chOff x="1343" y="1248"/>
              <a:chExt cx="340" cy="289"/>
            </a:xfrm>
          </p:grpSpPr>
          <p:sp>
            <p:nvSpPr>
              <p:cNvPr id="2761761" name="Freeform 33"/>
              <p:cNvSpPr>
                <a:spLocks/>
              </p:cNvSpPr>
              <p:nvPr/>
            </p:nvSpPr>
            <p:spPr bwMode="auto">
              <a:xfrm>
                <a:off x="1343" y="1248"/>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62" name="Freeform 34"/>
              <p:cNvSpPr>
                <a:spLocks/>
              </p:cNvSpPr>
              <p:nvPr/>
            </p:nvSpPr>
            <p:spPr bwMode="auto">
              <a:xfrm>
                <a:off x="1512" y="1248"/>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61763" name="Rectangle 35"/>
          <p:cNvSpPr>
            <a:spLocks noChangeArrowheads="1"/>
          </p:cNvSpPr>
          <p:nvPr/>
        </p:nvSpPr>
        <p:spPr bwMode="auto">
          <a:xfrm>
            <a:off x="3022600" y="2297113"/>
            <a:ext cx="519113"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7" name="Group 36"/>
          <p:cNvGrpSpPr>
            <a:grpSpLocks/>
          </p:cNvGrpSpPr>
          <p:nvPr/>
        </p:nvGrpSpPr>
        <p:grpSpPr bwMode="auto">
          <a:xfrm>
            <a:off x="3052763" y="2286001"/>
            <a:ext cx="469900" cy="458788"/>
            <a:chOff x="1803" y="1248"/>
            <a:chExt cx="296" cy="289"/>
          </a:xfrm>
        </p:grpSpPr>
        <p:sp>
          <p:nvSpPr>
            <p:cNvPr id="2761765" name="Freeform 37"/>
            <p:cNvSpPr>
              <a:spLocks/>
            </p:cNvSpPr>
            <p:nvPr/>
          </p:nvSpPr>
          <p:spPr bwMode="auto">
            <a:xfrm>
              <a:off x="1803" y="1248"/>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66" name="Freeform 38"/>
            <p:cNvSpPr>
              <a:spLocks/>
            </p:cNvSpPr>
            <p:nvPr/>
          </p:nvSpPr>
          <p:spPr bwMode="auto">
            <a:xfrm>
              <a:off x="1951" y="1248"/>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767" name="Line 39"/>
          <p:cNvSpPr>
            <a:spLocks noChangeShapeType="1"/>
          </p:cNvSpPr>
          <p:nvPr/>
        </p:nvSpPr>
        <p:spPr bwMode="auto">
          <a:xfrm>
            <a:off x="2870200" y="2514601"/>
            <a:ext cx="1524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68" name="Freeform 40"/>
          <p:cNvSpPr>
            <a:spLocks/>
          </p:cNvSpPr>
          <p:nvPr/>
        </p:nvSpPr>
        <p:spPr bwMode="auto">
          <a:xfrm>
            <a:off x="2968625" y="2362201"/>
            <a:ext cx="76200" cy="153988"/>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69" name="Line 41"/>
          <p:cNvSpPr>
            <a:spLocks noChangeShapeType="1"/>
          </p:cNvSpPr>
          <p:nvPr/>
        </p:nvSpPr>
        <p:spPr bwMode="auto">
          <a:xfrm>
            <a:off x="3530600" y="2362201"/>
            <a:ext cx="249238"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70" name="Rectangle 42"/>
          <p:cNvSpPr>
            <a:spLocks noChangeArrowheads="1"/>
          </p:cNvSpPr>
          <p:nvPr/>
        </p:nvSpPr>
        <p:spPr bwMode="auto">
          <a:xfrm>
            <a:off x="4319588" y="2289176"/>
            <a:ext cx="530225"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61771" name="Rectangle 43"/>
          <p:cNvSpPr>
            <a:spLocks noChangeArrowheads="1"/>
          </p:cNvSpPr>
          <p:nvPr/>
        </p:nvSpPr>
        <p:spPr bwMode="auto">
          <a:xfrm>
            <a:off x="5100638" y="2289176"/>
            <a:ext cx="519113"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8" name="Group 44"/>
          <p:cNvGrpSpPr>
            <a:grpSpLocks/>
          </p:cNvGrpSpPr>
          <p:nvPr/>
        </p:nvGrpSpPr>
        <p:grpSpPr bwMode="auto">
          <a:xfrm>
            <a:off x="5143500" y="2286001"/>
            <a:ext cx="450850" cy="458788"/>
            <a:chOff x="3120" y="1248"/>
            <a:chExt cx="284" cy="289"/>
          </a:xfrm>
        </p:grpSpPr>
        <p:sp>
          <p:nvSpPr>
            <p:cNvPr id="2761773" name="Freeform 45"/>
            <p:cNvSpPr>
              <a:spLocks/>
            </p:cNvSpPr>
            <p:nvPr/>
          </p:nvSpPr>
          <p:spPr bwMode="auto">
            <a:xfrm>
              <a:off x="3120" y="1248"/>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74" name="Freeform 46"/>
            <p:cNvSpPr>
              <a:spLocks/>
            </p:cNvSpPr>
            <p:nvPr/>
          </p:nvSpPr>
          <p:spPr bwMode="auto">
            <a:xfrm>
              <a:off x="3261" y="1248"/>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775" name="Line 47"/>
          <p:cNvSpPr>
            <a:spLocks noChangeShapeType="1"/>
          </p:cNvSpPr>
          <p:nvPr/>
        </p:nvSpPr>
        <p:spPr bwMode="auto">
          <a:xfrm>
            <a:off x="4910138" y="2514601"/>
            <a:ext cx="220663"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76" name="Line 48"/>
          <p:cNvSpPr>
            <a:spLocks noChangeShapeType="1"/>
          </p:cNvSpPr>
          <p:nvPr/>
        </p:nvSpPr>
        <p:spPr bwMode="auto">
          <a:xfrm>
            <a:off x="4141788" y="2514601"/>
            <a:ext cx="246063"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77" name="Freeform 49"/>
          <p:cNvSpPr>
            <a:spLocks/>
          </p:cNvSpPr>
          <p:nvPr/>
        </p:nvSpPr>
        <p:spPr bwMode="auto">
          <a:xfrm>
            <a:off x="4333875" y="2514601"/>
            <a:ext cx="684213" cy="306388"/>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78" name="Line 50"/>
          <p:cNvSpPr>
            <a:spLocks noChangeShapeType="1"/>
          </p:cNvSpPr>
          <p:nvPr/>
        </p:nvSpPr>
        <p:spPr bwMode="auto">
          <a:xfrm>
            <a:off x="3530600" y="2667001"/>
            <a:ext cx="249238"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79" name="Freeform 51"/>
          <p:cNvSpPr>
            <a:spLocks/>
          </p:cNvSpPr>
          <p:nvPr/>
        </p:nvSpPr>
        <p:spPr bwMode="auto">
          <a:xfrm>
            <a:off x="3678238" y="2506663"/>
            <a:ext cx="534988" cy="441325"/>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9" name="Group 52"/>
          <p:cNvGrpSpPr>
            <a:grpSpLocks/>
          </p:cNvGrpSpPr>
          <p:nvPr/>
        </p:nvGrpSpPr>
        <p:grpSpPr bwMode="auto">
          <a:xfrm>
            <a:off x="2970213" y="2844801"/>
            <a:ext cx="3327400" cy="814388"/>
            <a:chOff x="1751" y="1600"/>
            <a:chExt cx="2096" cy="513"/>
          </a:xfrm>
        </p:grpSpPr>
        <p:grpSp>
          <p:nvGrpSpPr>
            <p:cNvPr id="10" name="Group 53"/>
            <p:cNvGrpSpPr>
              <a:grpSpLocks/>
            </p:cNvGrpSpPr>
            <p:nvPr/>
          </p:nvGrpSpPr>
          <p:grpSpPr bwMode="auto">
            <a:xfrm>
              <a:off x="2684" y="1600"/>
              <a:ext cx="225" cy="481"/>
              <a:chOff x="2684" y="1600"/>
              <a:chExt cx="225" cy="481"/>
            </a:xfrm>
          </p:grpSpPr>
          <p:sp>
            <p:nvSpPr>
              <p:cNvPr id="2761782" name="Freeform 54"/>
              <p:cNvSpPr>
                <a:spLocks/>
              </p:cNvSpPr>
              <p:nvPr/>
            </p:nvSpPr>
            <p:spPr bwMode="auto">
              <a:xfrm>
                <a:off x="2696" y="1600"/>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83" name="Rectangle 55"/>
              <p:cNvSpPr>
                <a:spLocks noChangeArrowheads="1"/>
              </p:cNvSpPr>
              <p:nvPr/>
            </p:nvSpPr>
            <p:spPr bwMode="auto">
              <a:xfrm rot="5400000">
                <a:off x="2597" y="1722"/>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11" name="Group 56"/>
            <p:cNvGrpSpPr>
              <a:grpSpLocks/>
            </p:cNvGrpSpPr>
            <p:nvPr/>
          </p:nvGrpSpPr>
          <p:grpSpPr bwMode="auto">
            <a:xfrm>
              <a:off x="1751" y="1696"/>
              <a:ext cx="359" cy="289"/>
              <a:chOff x="1751" y="1696"/>
              <a:chExt cx="359" cy="289"/>
            </a:xfrm>
          </p:grpSpPr>
          <p:sp>
            <p:nvSpPr>
              <p:cNvPr id="2761785" name="Rectangle 57"/>
              <p:cNvSpPr>
                <a:spLocks noChangeArrowheads="1"/>
              </p:cNvSpPr>
              <p:nvPr/>
            </p:nvSpPr>
            <p:spPr bwMode="auto">
              <a:xfrm>
                <a:off x="1751" y="1698"/>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12" name="Group 58"/>
              <p:cNvGrpSpPr>
                <a:grpSpLocks/>
              </p:cNvGrpSpPr>
              <p:nvPr/>
            </p:nvGrpSpPr>
            <p:grpSpPr bwMode="auto">
              <a:xfrm>
                <a:off x="1770" y="1696"/>
                <a:ext cx="340" cy="289"/>
                <a:chOff x="1770" y="1696"/>
                <a:chExt cx="340" cy="289"/>
              </a:xfrm>
            </p:grpSpPr>
            <p:sp>
              <p:nvSpPr>
                <p:cNvPr id="2761787" name="Freeform 59"/>
                <p:cNvSpPr>
                  <a:spLocks/>
                </p:cNvSpPr>
                <p:nvPr/>
              </p:nvSpPr>
              <p:spPr bwMode="auto">
                <a:xfrm>
                  <a:off x="1770" y="1696"/>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88" name="Freeform 60"/>
                <p:cNvSpPr>
                  <a:spLocks/>
                </p:cNvSpPr>
                <p:nvPr/>
              </p:nvSpPr>
              <p:spPr bwMode="auto">
                <a:xfrm>
                  <a:off x="1939" y="1696"/>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61789" name="Rectangle 61"/>
            <p:cNvSpPr>
              <a:spLocks noChangeArrowheads="1"/>
            </p:cNvSpPr>
            <p:nvPr/>
          </p:nvSpPr>
          <p:spPr bwMode="auto">
            <a:xfrm>
              <a:off x="2211" y="1703"/>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3" name="Group 62"/>
            <p:cNvGrpSpPr>
              <a:grpSpLocks/>
            </p:cNvGrpSpPr>
            <p:nvPr/>
          </p:nvGrpSpPr>
          <p:grpSpPr bwMode="auto">
            <a:xfrm>
              <a:off x="2230" y="1696"/>
              <a:ext cx="296" cy="289"/>
              <a:chOff x="2230" y="1696"/>
              <a:chExt cx="296" cy="289"/>
            </a:xfrm>
          </p:grpSpPr>
          <p:sp>
            <p:nvSpPr>
              <p:cNvPr id="2761791" name="Freeform 63"/>
              <p:cNvSpPr>
                <a:spLocks/>
              </p:cNvSpPr>
              <p:nvPr/>
            </p:nvSpPr>
            <p:spPr bwMode="auto">
              <a:xfrm>
                <a:off x="2230" y="1696"/>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92" name="Freeform 64"/>
              <p:cNvSpPr>
                <a:spLocks/>
              </p:cNvSpPr>
              <p:nvPr/>
            </p:nvSpPr>
            <p:spPr bwMode="auto">
              <a:xfrm>
                <a:off x="2378" y="1696"/>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793" name="Line 65"/>
            <p:cNvSpPr>
              <a:spLocks noChangeShapeType="1"/>
            </p:cNvSpPr>
            <p:nvPr/>
          </p:nvSpPr>
          <p:spPr bwMode="auto">
            <a:xfrm>
              <a:off x="2115" y="1840"/>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94" name="Freeform 66"/>
            <p:cNvSpPr>
              <a:spLocks/>
            </p:cNvSpPr>
            <p:nvPr/>
          </p:nvSpPr>
          <p:spPr bwMode="auto">
            <a:xfrm>
              <a:off x="2177" y="1744"/>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95" name="Line 67"/>
            <p:cNvSpPr>
              <a:spLocks noChangeShapeType="1"/>
            </p:cNvSpPr>
            <p:nvPr/>
          </p:nvSpPr>
          <p:spPr bwMode="auto">
            <a:xfrm>
              <a:off x="2531" y="174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796" name="Rectangle 68"/>
            <p:cNvSpPr>
              <a:spLocks noChangeArrowheads="1"/>
            </p:cNvSpPr>
            <p:nvPr/>
          </p:nvSpPr>
          <p:spPr bwMode="auto">
            <a:xfrm>
              <a:off x="3028" y="1698"/>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14" name="Group 69"/>
            <p:cNvGrpSpPr>
              <a:grpSpLocks/>
            </p:cNvGrpSpPr>
            <p:nvPr/>
          </p:nvGrpSpPr>
          <p:grpSpPr bwMode="auto">
            <a:xfrm>
              <a:off x="3079" y="1696"/>
              <a:ext cx="325" cy="289"/>
              <a:chOff x="3079" y="1696"/>
              <a:chExt cx="325" cy="289"/>
            </a:xfrm>
          </p:grpSpPr>
          <p:sp>
            <p:nvSpPr>
              <p:cNvPr id="2761798" name="Freeform 70"/>
              <p:cNvSpPr>
                <a:spLocks/>
              </p:cNvSpPr>
              <p:nvPr/>
            </p:nvSpPr>
            <p:spPr bwMode="auto">
              <a:xfrm>
                <a:off x="3079" y="1696"/>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799" name="Freeform 71"/>
              <p:cNvSpPr>
                <a:spLocks/>
              </p:cNvSpPr>
              <p:nvPr/>
            </p:nvSpPr>
            <p:spPr bwMode="auto">
              <a:xfrm>
                <a:off x="3240" y="1696"/>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00" name="Rectangle 72"/>
            <p:cNvSpPr>
              <a:spLocks noChangeArrowheads="1"/>
            </p:cNvSpPr>
            <p:nvPr/>
          </p:nvSpPr>
          <p:spPr bwMode="auto">
            <a:xfrm>
              <a:off x="3520" y="1698"/>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5" name="Group 73"/>
            <p:cNvGrpSpPr>
              <a:grpSpLocks/>
            </p:cNvGrpSpPr>
            <p:nvPr/>
          </p:nvGrpSpPr>
          <p:grpSpPr bwMode="auto">
            <a:xfrm>
              <a:off x="3547" y="1696"/>
              <a:ext cx="284" cy="289"/>
              <a:chOff x="3547" y="1696"/>
              <a:chExt cx="284" cy="289"/>
            </a:xfrm>
          </p:grpSpPr>
          <p:sp>
            <p:nvSpPr>
              <p:cNvPr id="2761802" name="Freeform 74"/>
              <p:cNvSpPr>
                <a:spLocks/>
              </p:cNvSpPr>
              <p:nvPr/>
            </p:nvSpPr>
            <p:spPr bwMode="auto">
              <a:xfrm>
                <a:off x="3547" y="1696"/>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03" name="Freeform 75"/>
              <p:cNvSpPr>
                <a:spLocks/>
              </p:cNvSpPr>
              <p:nvPr/>
            </p:nvSpPr>
            <p:spPr bwMode="auto">
              <a:xfrm>
                <a:off x="3688" y="1696"/>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04" name="Line 76"/>
            <p:cNvSpPr>
              <a:spLocks noChangeShapeType="1"/>
            </p:cNvSpPr>
            <p:nvPr/>
          </p:nvSpPr>
          <p:spPr bwMode="auto">
            <a:xfrm>
              <a:off x="3400" y="1840"/>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05" name="Line 77"/>
            <p:cNvSpPr>
              <a:spLocks noChangeShapeType="1"/>
            </p:cNvSpPr>
            <p:nvPr/>
          </p:nvSpPr>
          <p:spPr bwMode="auto">
            <a:xfrm>
              <a:off x="2916" y="1840"/>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06" name="Freeform 78"/>
            <p:cNvSpPr>
              <a:spLocks/>
            </p:cNvSpPr>
            <p:nvPr/>
          </p:nvSpPr>
          <p:spPr bwMode="auto">
            <a:xfrm>
              <a:off x="3037" y="1840"/>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07" name="Line 79"/>
            <p:cNvSpPr>
              <a:spLocks noChangeShapeType="1"/>
            </p:cNvSpPr>
            <p:nvPr/>
          </p:nvSpPr>
          <p:spPr bwMode="auto">
            <a:xfrm>
              <a:off x="2531" y="1936"/>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08" name="Freeform 80"/>
            <p:cNvSpPr>
              <a:spLocks/>
            </p:cNvSpPr>
            <p:nvPr/>
          </p:nvSpPr>
          <p:spPr bwMode="auto">
            <a:xfrm>
              <a:off x="2624" y="1835"/>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16" name="Group 81"/>
          <p:cNvGrpSpPr>
            <a:grpSpLocks/>
          </p:cNvGrpSpPr>
          <p:nvPr/>
        </p:nvGrpSpPr>
        <p:grpSpPr bwMode="auto">
          <a:xfrm>
            <a:off x="3648075" y="3556001"/>
            <a:ext cx="3327400" cy="814388"/>
            <a:chOff x="2178" y="2048"/>
            <a:chExt cx="2096" cy="513"/>
          </a:xfrm>
        </p:grpSpPr>
        <p:grpSp>
          <p:nvGrpSpPr>
            <p:cNvPr id="17" name="Group 82"/>
            <p:cNvGrpSpPr>
              <a:grpSpLocks/>
            </p:cNvGrpSpPr>
            <p:nvPr/>
          </p:nvGrpSpPr>
          <p:grpSpPr bwMode="auto">
            <a:xfrm>
              <a:off x="3111" y="2048"/>
              <a:ext cx="225" cy="481"/>
              <a:chOff x="3111" y="2048"/>
              <a:chExt cx="225" cy="481"/>
            </a:xfrm>
          </p:grpSpPr>
          <p:sp>
            <p:nvSpPr>
              <p:cNvPr id="2761811" name="Freeform 83"/>
              <p:cNvSpPr>
                <a:spLocks/>
              </p:cNvSpPr>
              <p:nvPr/>
            </p:nvSpPr>
            <p:spPr bwMode="auto">
              <a:xfrm>
                <a:off x="3123" y="2048"/>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12" name="Rectangle 84"/>
              <p:cNvSpPr>
                <a:spLocks noChangeArrowheads="1"/>
              </p:cNvSpPr>
              <p:nvPr/>
            </p:nvSpPr>
            <p:spPr bwMode="auto">
              <a:xfrm rot="5400000">
                <a:off x="3024" y="2170"/>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18" name="Group 85"/>
            <p:cNvGrpSpPr>
              <a:grpSpLocks/>
            </p:cNvGrpSpPr>
            <p:nvPr/>
          </p:nvGrpSpPr>
          <p:grpSpPr bwMode="auto">
            <a:xfrm>
              <a:off x="2178" y="2144"/>
              <a:ext cx="359" cy="289"/>
              <a:chOff x="2178" y="2144"/>
              <a:chExt cx="359" cy="289"/>
            </a:xfrm>
          </p:grpSpPr>
          <p:sp>
            <p:nvSpPr>
              <p:cNvPr id="2761814" name="Rectangle 86"/>
              <p:cNvSpPr>
                <a:spLocks noChangeArrowheads="1"/>
              </p:cNvSpPr>
              <p:nvPr/>
            </p:nvSpPr>
            <p:spPr bwMode="auto">
              <a:xfrm>
                <a:off x="2178" y="2146"/>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19" name="Group 87"/>
              <p:cNvGrpSpPr>
                <a:grpSpLocks/>
              </p:cNvGrpSpPr>
              <p:nvPr/>
            </p:nvGrpSpPr>
            <p:grpSpPr bwMode="auto">
              <a:xfrm>
                <a:off x="2197" y="2144"/>
                <a:ext cx="340" cy="289"/>
                <a:chOff x="2197" y="2144"/>
                <a:chExt cx="340" cy="289"/>
              </a:xfrm>
            </p:grpSpPr>
            <p:sp>
              <p:nvSpPr>
                <p:cNvPr id="2761816" name="Freeform 88"/>
                <p:cNvSpPr>
                  <a:spLocks/>
                </p:cNvSpPr>
                <p:nvPr/>
              </p:nvSpPr>
              <p:spPr bwMode="auto">
                <a:xfrm>
                  <a:off x="2197" y="2144"/>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17" name="Freeform 89"/>
                <p:cNvSpPr>
                  <a:spLocks/>
                </p:cNvSpPr>
                <p:nvPr/>
              </p:nvSpPr>
              <p:spPr bwMode="auto">
                <a:xfrm>
                  <a:off x="2366" y="2144"/>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61818" name="Rectangle 90"/>
            <p:cNvSpPr>
              <a:spLocks noChangeArrowheads="1"/>
            </p:cNvSpPr>
            <p:nvPr/>
          </p:nvSpPr>
          <p:spPr bwMode="auto">
            <a:xfrm>
              <a:off x="2638" y="2151"/>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0" name="Group 91"/>
            <p:cNvGrpSpPr>
              <a:grpSpLocks/>
            </p:cNvGrpSpPr>
            <p:nvPr/>
          </p:nvGrpSpPr>
          <p:grpSpPr bwMode="auto">
            <a:xfrm>
              <a:off x="2657" y="2144"/>
              <a:ext cx="296" cy="289"/>
              <a:chOff x="2657" y="2144"/>
              <a:chExt cx="296" cy="289"/>
            </a:xfrm>
          </p:grpSpPr>
          <p:sp>
            <p:nvSpPr>
              <p:cNvPr id="2761820" name="Freeform 92"/>
              <p:cNvSpPr>
                <a:spLocks/>
              </p:cNvSpPr>
              <p:nvPr/>
            </p:nvSpPr>
            <p:spPr bwMode="auto">
              <a:xfrm>
                <a:off x="2657" y="2144"/>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21" name="Freeform 93"/>
              <p:cNvSpPr>
                <a:spLocks/>
              </p:cNvSpPr>
              <p:nvPr/>
            </p:nvSpPr>
            <p:spPr bwMode="auto">
              <a:xfrm>
                <a:off x="2805" y="2144"/>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22" name="Line 94"/>
            <p:cNvSpPr>
              <a:spLocks noChangeShapeType="1"/>
            </p:cNvSpPr>
            <p:nvPr/>
          </p:nvSpPr>
          <p:spPr bwMode="auto">
            <a:xfrm>
              <a:off x="2542" y="2288"/>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23" name="Freeform 95"/>
            <p:cNvSpPr>
              <a:spLocks/>
            </p:cNvSpPr>
            <p:nvPr/>
          </p:nvSpPr>
          <p:spPr bwMode="auto">
            <a:xfrm>
              <a:off x="2604" y="2192"/>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24" name="Line 96"/>
            <p:cNvSpPr>
              <a:spLocks noChangeShapeType="1"/>
            </p:cNvSpPr>
            <p:nvPr/>
          </p:nvSpPr>
          <p:spPr bwMode="auto">
            <a:xfrm>
              <a:off x="2958" y="219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25" name="Rectangle 97"/>
            <p:cNvSpPr>
              <a:spLocks noChangeArrowheads="1"/>
            </p:cNvSpPr>
            <p:nvPr/>
          </p:nvSpPr>
          <p:spPr bwMode="auto">
            <a:xfrm>
              <a:off x="3455" y="2146"/>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1" name="Group 98"/>
            <p:cNvGrpSpPr>
              <a:grpSpLocks/>
            </p:cNvGrpSpPr>
            <p:nvPr/>
          </p:nvGrpSpPr>
          <p:grpSpPr bwMode="auto">
            <a:xfrm>
              <a:off x="3506" y="2144"/>
              <a:ext cx="325" cy="289"/>
              <a:chOff x="3506" y="2144"/>
              <a:chExt cx="325" cy="289"/>
            </a:xfrm>
          </p:grpSpPr>
          <p:sp>
            <p:nvSpPr>
              <p:cNvPr id="2761827" name="Freeform 99"/>
              <p:cNvSpPr>
                <a:spLocks/>
              </p:cNvSpPr>
              <p:nvPr/>
            </p:nvSpPr>
            <p:spPr bwMode="auto">
              <a:xfrm>
                <a:off x="3506" y="2144"/>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28" name="Freeform 100"/>
              <p:cNvSpPr>
                <a:spLocks/>
              </p:cNvSpPr>
              <p:nvPr/>
            </p:nvSpPr>
            <p:spPr bwMode="auto">
              <a:xfrm>
                <a:off x="3667" y="2144"/>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29" name="Rectangle 101"/>
            <p:cNvSpPr>
              <a:spLocks noChangeArrowheads="1"/>
            </p:cNvSpPr>
            <p:nvPr/>
          </p:nvSpPr>
          <p:spPr bwMode="auto">
            <a:xfrm>
              <a:off x="3947" y="2146"/>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2" name="Group 102"/>
            <p:cNvGrpSpPr>
              <a:grpSpLocks/>
            </p:cNvGrpSpPr>
            <p:nvPr/>
          </p:nvGrpSpPr>
          <p:grpSpPr bwMode="auto">
            <a:xfrm>
              <a:off x="3974" y="2144"/>
              <a:ext cx="284" cy="289"/>
              <a:chOff x="3974" y="2144"/>
              <a:chExt cx="284" cy="289"/>
            </a:xfrm>
          </p:grpSpPr>
          <p:sp>
            <p:nvSpPr>
              <p:cNvPr id="2761831" name="Freeform 103"/>
              <p:cNvSpPr>
                <a:spLocks/>
              </p:cNvSpPr>
              <p:nvPr/>
            </p:nvSpPr>
            <p:spPr bwMode="auto">
              <a:xfrm>
                <a:off x="3974" y="2144"/>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32" name="Freeform 104"/>
              <p:cNvSpPr>
                <a:spLocks/>
              </p:cNvSpPr>
              <p:nvPr/>
            </p:nvSpPr>
            <p:spPr bwMode="auto">
              <a:xfrm>
                <a:off x="4115" y="2144"/>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33" name="Line 105"/>
            <p:cNvSpPr>
              <a:spLocks noChangeShapeType="1"/>
            </p:cNvSpPr>
            <p:nvPr/>
          </p:nvSpPr>
          <p:spPr bwMode="auto">
            <a:xfrm>
              <a:off x="3827" y="2288"/>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34" name="Line 106"/>
            <p:cNvSpPr>
              <a:spLocks noChangeShapeType="1"/>
            </p:cNvSpPr>
            <p:nvPr/>
          </p:nvSpPr>
          <p:spPr bwMode="auto">
            <a:xfrm>
              <a:off x="3343" y="2288"/>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35" name="Freeform 107"/>
            <p:cNvSpPr>
              <a:spLocks/>
            </p:cNvSpPr>
            <p:nvPr/>
          </p:nvSpPr>
          <p:spPr bwMode="auto">
            <a:xfrm>
              <a:off x="3464" y="2288"/>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36" name="Line 108"/>
            <p:cNvSpPr>
              <a:spLocks noChangeShapeType="1"/>
            </p:cNvSpPr>
            <p:nvPr/>
          </p:nvSpPr>
          <p:spPr bwMode="auto">
            <a:xfrm>
              <a:off x="2958" y="238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37" name="Freeform 109"/>
            <p:cNvSpPr>
              <a:spLocks/>
            </p:cNvSpPr>
            <p:nvPr/>
          </p:nvSpPr>
          <p:spPr bwMode="auto">
            <a:xfrm>
              <a:off x="3051" y="2283"/>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23" name="Group 110"/>
          <p:cNvGrpSpPr>
            <a:grpSpLocks/>
          </p:cNvGrpSpPr>
          <p:nvPr/>
        </p:nvGrpSpPr>
        <p:grpSpPr bwMode="auto">
          <a:xfrm>
            <a:off x="5807075" y="4267201"/>
            <a:ext cx="357188" cy="763588"/>
            <a:chOff x="3538" y="2496"/>
            <a:chExt cx="225" cy="481"/>
          </a:xfrm>
        </p:grpSpPr>
        <p:sp>
          <p:nvSpPr>
            <p:cNvPr id="2761839" name="Freeform 111"/>
            <p:cNvSpPr>
              <a:spLocks/>
            </p:cNvSpPr>
            <p:nvPr/>
          </p:nvSpPr>
          <p:spPr bwMode="auto">
            <a:xfrm>
              <a:off x="3550" y="2496"/>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40" name="Rectangle 112"/>
            <p:cNvSpPr>
              <a:spLocks noChangeArrowheads="1"/>
            </p:cNvSpPr>
            <p:nvPr/>
          </p:nvSpPr>
          <p:spPr bwMode="auto">
            <a:xfrm rot="5400000">
              <a:off x="3451" y="2618"/>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sp>
        <p:nvSpPr>
          <p:cNvPr id="2761841" name="Rectangle 113"/>
          <p:cNvSpPr>
            <a:spLocks noChangeArrowheads="1"/>
          </p:cNvSpPr>
          <p:nvPr/>
        </p:nvSpPr>
        <p:spPr bwMode="auto">
          <a:xfrm>
            <a:off x="5056188" y="4430713"/>
            <a:ext cx="519113"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4" name="Group 114"/>
          <p:cNvGrpSpPr>
            <a:grpSpLocks/>
          </p:cNvGrpSpPr>
          <p:nvPr/>
        </p:nvGrpSpPr>
        <p:grpSpPr bwMode="auto">
          <a:xfrm>
            <a:off x="5086350" y="4419601"/>
            <a:ext cx="469900" cy="458788"/>
            <a:chOff x="3084" y="2592"/>
            <a:chExt cx="296" cy="289"/>
          </a:xfrm>
        </p:grpSpPr>
        <p:sp>
          <p:nvSpPr>
            <p:cNvPr id="2761843" name="Freeform 115"/>
            <p:cNvSpPr>
              <a:spLocks/>
            </p:cNvSpPr>
            <p:nvPr/>
          </p:nvSpPr>
          <p:spPr bwMode="auto">
            <a:xfrm>
              <a:off x="3084" y="2592"/>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44" name="Freeform 116"/>
            <p:cNvSpPr>
              <a:spLocks/>
            </p:cNvSpPr>
            <p:nvPr/>
          </p:nvSpPr>
          <p:spPr bwMode="auto">
            <a:xfrm>
              <a:off x="3232" y="2592"/>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45" name="Line 117"/>
          <p:cNvSpPr>
            <a:spLocks noChangeShapeType="1"/>
          </p:cNvSpPr>
          <p:nvPr/>
        </p:nvSpPr>
        <p:spPr bwMode="auto">
          <a:xfrm>
            <a:off x="4903788" y="4648201"/>
            <a:ext cx="1524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46" name="Freeform 118"/>
          <p:cNvSpPr>
            <a:spLocks/>
          </p:cNvSpPr>
          <p:nvPr/>
        </p:nvSpPr>
        <p:spPr bwMode="auto">
          <a:xfrm>
            <a:off x="5002213" y="4495801"/>
            <a:ext cx="76200" cy="153988"/>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47" name="Line 119"/>
          <p:cNvSpPr>
            <a:spLocks noChangeShapeType="1"/>
          </p:cNvSpPr>
          <p:nvPr/>
        </p:nvSpPr>
        <p:spPr bwMode="auto">
          <a:xfrm>
            <a:off x="5564188" y="4495801"/>
            <a:ext cx="249238"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48" name="Rectangle 120"/>
          <p:cNvSpPr>
            <a:spLocks noChangeArrowheads="1"/>
          </p:cNvSpPr>
          <p:nvPr/>
        </p:nvSpPr>
        <p:spPr bwMode="auto">
          <a:xfrm>
            <a:off x="6353175" y="4422776"/>
            <a:ext cx="530225"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5" name="Group 121"/>
          <p:cNvGrpSpPr>
            <a:grpSpLocks/>
          </p:cNvGrpSpPr>
          <p:nvPr/>
        </p:nvGrpSpPr>
        <p:grpSpPr bwMode="auto">
          <a:xfrm>
            <a:off x="6434138" y="4419601"/>
            <a:ext cx="515938" cy="458788"/>
            <a:chOff x="3933" y="2592"/>
            <a:chExt cx="325" cy="289"/>
          </a:xfrm>
        </p:grpSpPr>
        <p:sp>
          <p:nvSpPr>
            <p:cNvPr id="2761850" name="Freeform 122"/>
            <p:cNvSpPr>
              <a:spLocks/>
            </p:cNvSpPr>
            <p:nvPr/>
          </p:nvSpPr>
          <p:spPr bwMode="auto">
            <a:xfrm>
              <a:off x="3933" y="2592"/>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51" name="Freeform 123"/>
            <p:cNvSpPr>
              <a:spLocks/>
            </p:cNvSpPr>
            <p:nvPr/>
          </p:nvSpPr>
          <p:spPr bwMode="auto">
            <a:xfrm>
              <a:off x="4094" y="2592"/>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52" name="Rectangle 124"/>
          <p:cNvSpPr>
            <a:spLocks noChangeArrowheads="1"/>
          </p:cNvSpPr>
          <p:nvPr/>
        </p:nvSpPr>
        <p:spPr bwMode="auto">
          <a:xfrm>
            <a:off x="7134225" y="4422776"/>
            <a:ext cx="519113" cy="33337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6" name="Group 125"/>
          <p:cNvGrpSpPr>
            <a:grpSpLocks/>
          </p:cNvGrpSpPr>
          <p:nvPr/>
        </p:nvGrpSpPr>
        <p:grpSpPr bwMode="auto">
          <a:xfrm>
            <a:off x="7177088" y="4419601"/>
            <a:ext cx="450850" cy="458788"/>
            <a:chOff x="4401" y="2592"/>
            <a:chExt cx="284" cy="289"/>
          </a:xfrm>
        </p:grpSpPr>
        <p:sp>
          <p:nvSpPr>
            <p:cNvPr id="2761854" name="Freeform 126"/>
            <p:cNvSpPr>
              <a:spLocks/>
            </p:cNvSpPr>
            <p:nvPr/>
          </p:nvSpPr>
          <p:spPr bwMode="auto">
            <a:xfrm>
              <a:off x="4401" y="2592"/>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55" name="Freeform 127"/>
            <p:cNvSpPr>
              <a:spLocks/>
            </p:cNvSpPr>
            <p:nvPr/>
          </p:nvSpPr>
          <p:spPr bwMode="auto">
            <a:xfrm>
              <a:off x="4542" y="2592"/>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56" name="Line 128"/>
          <p:cNvSpPr>
            <a:spLocks noChangeShapeType="1"/>
          </p:cNvSpPr>
          <p:nvPr/>
        </p:nvSpPr>
        <p:spPr bwMode="auto">
          <a:xfrm>
            <a:off x="6943725" y="4648201"/>
            <a:ext cx="220663"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57" name="Line 129"/>
          <p:cNvSpPr>
            <a:spLocks noChangeShapeType="1"/>
          </p:cNvSpPr>
          <p:nvPr/>
        </p:nvSpPr>
        <p:spPr bwMode="auto">
          <a:xfrm>
            <a:off x="6175375" y="4648201"/>
            <a:ext cx="246063"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58" name="Freeform 130"/>
          <p:cNvSpPr>
            <a:spLocks/>
          </p:cNvSpPr>
          <p:nvPr/>
        </p:nvSpPr>
        <p:spPr bwMode="auto">
          <a:xfrm>
            <a:off x="6367463" y="4648201"/>
            <a:ext cx="684213" cy="306388"/>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59" name="Line 131"/>
          <p:cNvSpPr>
            <a:spLocks noChangeShapeType="1"/>
          </p:cNvSpPr>
          <p:nvPr/>
        </p:nvSpPr>
        <p:spPr bwMode="auto">
          <a:xfrm>
            <a:off x="5564188" y="4800601"/>
            <a:ext cx="249238"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60" name="Freeform 132"/>
          <p:cNvSpPr>
            <a:spLocks/>
          </p:cNvSpPr>
          <p:nvPr/>
        </p:nvSpPr>
        <p:spPr bwMode="auto">
          <a:xfrm>
            <a:off x="5711825" y="4640263"/>
            <a:ext cx="534988" cy="441325"/>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27" name="Group 133"/>
          <p:cNvGrpSpPr>
            <a:grpSpLocks/>
          </p:cNvGrpSpPr>
          <p:nvPr/>
        </p:nvGrpSpPr>
        <p:grpSpPr bwMode="auto">
          <a:xfrm>
            <a:off x="5003800" y="4978401"/>
            <a:ext cx="3327400" cy="814388"/>
            <a:chOff x="3032" y="2944"/>
            <a:chExt cx="2096" cy="513"/>
          </a:xfrm>
        </p:grpSpPr>
        <p:grpSp>
          <p:nvGrpSpPr>
            <p:cNvPr id="28" name="Group 134"/>
            <p:cNvGrpSpPr>
              <a:grpSpLocks/>
            </p:cNvGrpSpPr>
            <p:nvPr/>
          </p:nvGrpSpPr>
          <p:grpSpPr bwMode="auto">
            <a:xfrm>
              <a:off x="3965" y="2944"/>
              <a:ext cx="225" cy="481"/>
              <a:chOff x="3965" y="2944"/>
              <a:chExt cx="225" cy="481"/>
            </a:xfrm>
          </p:grpSpPr>
          <p:sp>
            <p:nvSpPr>
              <p:cNvPr id="2761863" name="Freeform 135"/>
              <p:cNvSpPr>
                <a:spLocks/>
              </p:cNvSpPr>
              <p:nvPr/>
            </p:nvSpPr>
            <p:spPr bwMode="auto">
              <a:xfrm>
                <a:off x="3977" y="2944"/>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64" name="Rectangle 136"/>
              <p:cNvSpPr>
                <a:spLocks noChangeArrowheads="1"/>
              </p:cNvSpPr>
              <p:nvPr/>
            </p:nvSpPr>
            <p:spPr bwMode="auto">
              <a:xfrm rot="5400000">
                <a:off x="3878" y="3066"/>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29" name="Group 137"/>
            <p:cNvGrpSpPr>
              <a:grpSpLocks/>
            </p:cNvGrpSpPr>
            <p:nvPr/>
          </p:nvGrpSpPr>
          <p:grpSpPr bwMode="auto">
            <a:xfrm>
              <a:off x="3032" y="3040"/>
              <a:ext cx="359" cy="289"/>
              <a:chOff x="3032" y="3040"/>
              <a:chExt cx="359" cy="289"/>
            </a:xfrm>
          </p:grpSpPr>
          <p:sp>
            <p:nvSpPr>
              <p:cNvPr id="2761866" name="Rectangle 138"/>
              <p:cNvSpPr>
                <a:spLocks noChangeArrowheads="1"/>
              </p:cNvSpPr>
              <p:nvPr/>
            </p:nvSpPr>
            <p:spPr bwMode="auto">
              <a:xfrm>
                <a:off x="3032" y="3042"/>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30" name="Group 139"/>
              <p:cNvGrpSpPr>
                <a:grpSpLocks/>
              </p:cNvGrpSpPr>
              <p:nvPr/>
            </p:nvGrpSpPr>
            <p:grpSpPr bwMode="auto">
              <a:xfrm>
                <a:off x="3051" y="3040"/>
                <a:ext cx="340" cy="289"/>
                <a:chOff x="3051" y="3040"/>
                <a:chExt cx="340" cy="289"/>
              </a:xfrm>
            </p:grpSpPr>
            <p:sp>
              <p:nvSpPr>
                <p:cNvPr id="2761868" name="Freeform 140"/>
                <p:cNvSpPr>
                  <a:spLocks/>
                </p:cNvSpPr>
                <p:nvPr/>
              </p:nvSpPr>
              <p:spPr bwMode="auto">
                <a:xfrm>
                  <a:off x="3051" y="304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69" name="Freeform 141"/>
                <p:cNvSpPr>
                  <a:spLocks/>
                </p:cNvSpPr>
                <p:nvPr/>
              </p:nvSpPr>
              <p:spPr bwMode="auto">
                <a:xfrm>
                  <a:off x="3220" y="304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61870" name="Rectangle 142"/>
            <p:cNvSpPr>
              <a:spLocks noChangeArrowheads="1"/>
            </p:cNvSpPr>
            <p:nvPr/>
          </p:nvSpPr>
          <p:spPr bwMode="auto">
            <a:xfrm>
              <a:off x="3492" y="3047"/>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31" name="Group 143"/>
            <p:cNvGrpSpPr>
              <a:grpSpLocks/>
            </p:cNvGrpSpPr>
            <p:nvPr/>
          </p:nvGrpSpPr>
          <p:grpSpPr bwMode="auto">
            <a:xfrm>
              <a:off x="3511" y="3040"/>
              <a:ext cx="296" cy="289"/>
              <a:chOff x="3511" y="3040"/>
              <a:chExt cx="296" cy="289"/>
            </a:xfrm>
          </p:grpSpPr>
          <p:sp>
            <p:nvSpPr>
              <p:cNvPr id="2761872" name="Freeform 144"/>
              <p:cNvSpPr>
                <a:spLocks/>
              </p:cNvSpPr>
              <p:nvPr/>
            </p:nvSpPr>
            <p:spPr bwMode="auto">
              <a:xfrm>
                <a:off x="3511" y="3040"/>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73" name="Freeform 145"/>
              <p:cNvSpPr>
                <a:spLocks/>
              </p:cNvSpPr>
              <p:nvPr/>
            </p:nvSpPr>
            <p:spPr bwMode="auto">
              <a:xfrm>
                <a:off x="3659" y="3040"/>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74" name="Line 146"/>
            <p:cNvSpPr>
              <a:spLocks noChangeShapeType="1"/>
            </p:cNvSpPr>
            <p:nvPr/>
          </p:nvSpPr>
          <p:spPr bwMode="auto">
            <a:xfrm>
              <a:off x="3396" y="3184"/>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75" name="Freeform 147"/>
            <p:cNvSpPr>
              <a:spLocks/>
            </p:cNvSpPr>
            <p:nvPr/>
          </p:nvSpPr>
          <p:spPr bwMode="auto">
            <a:xfrm>
              <a:off x="3458" y="3088"/>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76" name="Line 148"/>
            <p:cNvSpPr>
              <a:spLocks noChangeShapeType="1"/>
            </p:cNvSpPr>
            <p:nvPr/>
          </p:nvSpPr>
          <p:spPr bwMode="auto">
            <a:xfrm>
              <a:off x="3812" y="308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77" name="Rectangle 149"/>
            <p:cNvSpPr>
              <a:spLocks noChangeArrowheads="1"/>
            </p:cNvSpPr>
            <p:nvPr/>
          </p:nvSpPr>
          <p:spPr bwMode="auto">
            <a:xfrm>
              <a:off x="4309" y="3042"/>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761728" name="Group 150"/>
            <p:cNvGrpSpPr>
              <a:grpSpLocks/>
            </p:cNvGrpSpPr>
            <p:nvPr/>
          </p:nvGrpSpPr>
          <p:grpSpPr bwMode="auto">
            <a:xfrm>
              <a:off x="4360" y="3040"/>
              <a:ext cx="325" cy="289"/>
              <a:chOff x="4360" y="3040"/>
              <a:chExt cx="325" cy="289"/>
            </a:xfrm>
          </p:grpSpPr>
          <p:sp>
            <p:nvSpPr>
              <p:cNvPr id="2761879" name="Freeform 151"/>
              <p:cNvSpPr>
                <a:spLocks/>
              </p:cNvSpPr>
              <p:nvPr/>
            </p:nvSpPr>
            <p:spPr bwMode="auto">
              <a:xfrm>
                <a:off x="4360" y="3040"/>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80" name="Freeform 152"/>
              <p:cNvSpPr>
                <a:spLocks/>
              </p:cNvSpPr>
              <p:nvPr/>
            </p:nvSpPr>
            <p:spPr bwMode="auto">
              <a:xfrm>
                <a:off x="4521" y="3040"/>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81" name="Rectangle 153"/>
            <p:cNvSpPr>
              <a:spLocks noChangeArrowheads="1"/>
            </p:cNvSpPr>
            <p:nvPr/>
          </p:nvSpPr>
          <p:spPr bwMode="auto">
            <a:xfrm>
              <a:off x="4801" y="3042"/>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61729" name="Group 154"/>
            <p:cNvGrpSpPr>
              <a:grpSpLocks/>
            </p:cNvGrpSpPr>
            <p:nvPr/>
          </p:nvGrpSpPr>
          <p:grpSpPr bwMode="auto">
            <a:xfrm>
              <a:off x="4828" y="3040"/>
              <a:ext cx="284" cy="289"/>
              <a:chOff x="4828" y="3040"/>
              <a:chExt cx="284" cy="289"/>
            </a:xfrm>
          </p:grpSpPr>
          <p:sp>
            <p:nvSpPr>
              <p:cNvPr id="2761883" name="Freeform 155"/>
              <p:cNvSpPr>
                <a:spLocks/>
              </p:cNvSpPr>
              <p:nvPr/>
            </p:nvSpPr>
            <p:spPr bwMode="auto">
              <a:xfrm>
                <a:off x="4828" y="3040"/>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84" name="Freeform 156"/>
              <p:cNvSpPr>
                <a:spLocks/>
              </p:cNvSpPr>
              <p:nvPr/>
            </p:nvSpPr>
            <p:spPr bwMode="auto">
              <a:xfrm>
                <a:off x="4969" y="3040"/>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85" name="Line 157"/>
            <p:cNvSpPr>
              <a:spLocks noChangeShapeType="1"/>
            </p:cNvSpPr>
            <p:nvPr/>
          </p:nvSpPr>
          <p:spPr bwMode="auto">
            <a:xfrm>
              <a:off x="4681" y="3184"/>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86" name="Line 158"/>
            <p:cNvSpPr>
              <a:spLocks noChangeShapeType="1"/>
            </p:cNvSpPr>
            <p:nvPr/>
          </p:nvSpPr>
          <p:spPr bwMode="auto">
            <a:xfrm>
              <a:off x="4197" y="3184"/>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87" name="Freeform 159"/>
            <p:cNvSpPr>
              <a:spLocks/>
            </p:cNvSpPr>
            <p:nvPr/>
          </p:nvSpPr>
          <p:spPr bwMode="auto">
            <a:xfrm>
              <a:off x="4318" y="3184"/>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61888" name="Line 160"/>
            <p:cNvSpPr>
              <a:spLocks noChangeShapeType="1"/>
            </p:cNvSpPr>
            <p:nvPr/>
          </p:nvSpPr>
          <p:spPr bwMode="auto">
            <a:xfrm>
              <a:off x="3812" y="328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61889" name="Freeform 161"/>
            <p:cNvSpPr>
              <a:spLocks/>
            </p:cNvSpPr>
            <p:nvPr/>
          </p:nvSpPr>
          <p:spPr bwMode="auto">
            <a:xfrm>
              <a:off x="3905" y="3179"/>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61890" name="Rectangle 162"/>
          <p:cNvSpPr>
            <a:spLocks noChangeArrowheads="1"/>
          </p:cNvSpPr>
          <p:nvPr/>
        </p:nvSpPr>
        <p:spPr bwMode="auto">
          <a:xfrm>
            <a:off x="530980" y="2305039"/>
            <a:ext cx="462040" cy="412933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lnSpc>
                <a:spcPct val="85000"/>
              </a:lnSpc>
            </a:pPr>
            <a:r>
              <a:rPr lang="en-US" sz="2800" b="1" dirty="0">
                <a:solidFill>
                  <a:schemeClr val="tx1"/>
                </a:solidFill>
                <a:latin typeface="Arial" pitchFamily="-65" charset="0"/>
              </a:rPr>
              <a:t>I</a:t>
            </a:r>
          </a:p>
          <a:p>
            <a:pPr algn="ctr">
              <a:lnSpc>
                <a:spcPct val="85000"/>
              </a:lnSpc>
            </a:pPr>
            <a:r>
              <a:rPr lang="en-US" sz="2800" b="1" dirty="0" err="1">
                <a:solidFill>
                  <a:schemeClr val="tx1"/>
                </a:solidFill>
                <a:latin typeface="Arial" pitchFamily="-65" charset="0"/>
              </a:rPr>
              <a:t>n</a:t>
            </a:r>
            <a:endParaRPr lang="en-US" sz="2800" b="1" dirty="0">
              <a:solidFill>
                <a:schemeClr val="tx1"/>
              </a:solidFill>
              <a:latin typeface="Arial" pitchFamily="-65" charset="0"/>
            </a:endParaRPr>
          </a:p>
          <a:p>
            <a:pPr algn="ctr">
              <a:lnSpc>
                <a:spcPct val="85000"/>
              </a:lnSpc>
            </a:pPr>
            <a:r>
              <a:rPr lang="en-US" sz="2800" b="1" dirty="0" err="1">
                <a:solidFill>
                  <a:schemeClr val="tx1"/>
                </a:solidFill>
                <a:latin typeface="Arial" pitchFamily="-65" charset="0"/>
              </a:rPr>
              <a:t>s</a:t>
            </a:r>
            <a:endParaRPr lang="en-US" sz="2800" b="1" dirty="0">
              <a:solidFill>
                <a:schemeClr val="tx1"/>
              </a:solidFill>
              <a:latin typeface="Arial" pitchFamily="-65" charset="0"/>
            </a:endParaRPr>
          </a:p>
          <a:p>
            <a:pPr algn="ctr">
              <a:lnSpc>
                <a:spcPct val="85000"/>
              </a:lnSpc>
            </a:pPr>
            <a:r>
              <a:rPr lang="en-US" sz="2800" b="1" dirty="0" err="1">
                <a:solidFill>
                  <a:schemeClr val="tx1"/>
                </a:solidFill>
                <a:latin typeface="Arial" pitchFamily="-65" charset="0"/>
              </a:rPr>
              <a:t>t</a:t>
            </a:r>
            <a:endParaRPr lang="en-US" sz="2800" b="1" dirty="0">
              <a:solidFill>
                <a:schemeClr val="tx1"/>
              </a:solidFill>
              <a:latin typeface="Arial" pitchFamily="-65" charset="0"/>
            </a:endParaRPr>
          </a:p>
          <a:p>
            <a:pPr algn="ctr">
              <a:lnSpc>
                <a:spcPct val="85000"/>
              </a:lnSpc>
            </a:pPr>
            <a:r>
              <a:rPr lang="en-US" sz="2800" b="1" dirty="0" err="1">
                <a:solidFill>
                  <a:schemeClr val="tx1"/>
                </a:solidFill>
                <a:latin typeface="Arial" pitchFamily="-65" charset="0"/>
              </a:rPr>
              <a:t>r</a:t>
            </a:r>
            <a:r>
              <a:rPr lang="en-US" sz="2800" b="1" dirty="0">
                <a:solidFill>
                  <a:schemeClr val="tx1"/>
                </a:solidFill>
                <a:latin typeface="Arial" pitchFamily="-65" charset="0"/>
              </a:rPr>
              <a:t>.</a:t>
            </a:r>
          </a:p>
          <a:p>
            <a:pPr algn="ctr">
              <a:lnSpc>
                <a:spcPct val="85000"/>
              </a:lnSpc>
            </a:pPr>
            <a:endParaRPr lang="en-US" sz="2800" b="1" dirty="0">
              <a:solidFill>
                <a:schemeClr val="tx1"/>
              </a:solidFill>
              <a:latin typeface="Arial" pitchFamily="-65" charset="0"/>
            </a:endParaRPr>
          </a:p>
          <a:p>
            <a:pPr algn="ctr">
              <a:lnSpc>
                <a:spcPct val="85000"/>
              </a:lnSpc>
            </a:pPr>
            <a:r>
              <a:rPr lang="en-US" sz="2800" b="1" dirty="0">
                <a:solidFill>
                  <a:schemeClr val="tx1"/>
                </a:solidFill>
                <a:latin typeface="Arial" pitchFamily="-65" charset="0"/>
              </a:rPr>
              <a:t>O</a:t>
            </a:r>
          </a:p>
          <a:p>
            <a:pPr algn="ctr">
              <a:lnSpc>
                <a:spcPct val="85000"/>
              </a:lnSpc>
            </a:pPr>
            <a:r>
              <a:rPr lang="en-US" sz="2800" b="1" dirty="0" err="1">
                <a:solidFill>
                  <a:schemeClr val="tx1"/>
                </a:solidFill>
                <a:latin typeface="Arial" pitchFamily="-65" charset="0"/>
              </a:rPr>
              <a:t>r</a:t>
            </a:r>
            <a:endParaRPr lang="en-US" sz="2800" b="1" dirty="0">
              <a:solidFill>
                <a:schemeClr val="tx1"/>
              </a:solidFill>
              <a:latin typeface="Arial" pitchFamily="-65" charset="0"/>
            </a:endParaRPr>
          </a:p>
          <a:p>
            <a:pPr algn="ctr">
              <a:lnSpc>
                <a:spcPct val="85000"/>
              </a:lnSpc>
            </a:pPr>
            <a:r>
              <a:rPr lang="en-US" sz="2800" b="1" dirty="0" err="1">
                <a:solidFill>
                  <a:schemeClr val="tx1"/>
                </a:solidFill>
                <a:latin typeface="Arial" pitchFamily="-65" charset="0"/>
              </a:rPr>
              <a:t>d</a:t>
            </a:r>
            <a:endParaRPr lang="en-US" sz="2800" b="1" dirty="0">
              <a:solidFill>
                <a:schemeClr val="tx1"/>
              </a:solidFill>
              <a:latin typeface="Arial" pitchFamily="-65" charset="0"/>
            </a:endParaRPr>
          </a:p>
          <a:p>
            <a:pPr algn="ctr">
              <a:lnSpc>
                <a:spcPct val="85000"/>
              </a:lnSpc>
            </a:pPr>
            <a:r>
              <a:rPr lang="en-US" sz="2800" b="1" dirty="0" err="1">
                <a:solidFill>
                  <a:schemeClr val="tx1"/>
                </a:solidFill>
                <a:latin typeface="Arial" pitchFamily="-65" charset="0"/>
              </a:rPr>
              <a:t>e</a:t>
            </a:r>
            <a:endParaRPr lang="en-US" sz="2800" b="1" dirty="0">
              <a:solidFill>
                <a:schemeClr val="tx1"/>
              </a:solidFill>
              <a:latin typeface="Arial" pitchFamily="-65" charset="0"/>
            </a:endParaRPr>
          </a:p>
          <a:p>
            <a:pPr algn="ctr">
              <a:lnSpc>
                <a:spcPct val="85000"/>
              </a:lnSpc>
            </a:pPr>
            <a:r>
              <a:rPr lang="en-US" sz="2800" b="1" dirty="0" err="1">
                <a:solidFill>
                  <a:schemeClr val="tx1"/>
                </a:solidFill>
                <a:latin typeface="Arial" pitchFamily="-65" charset="0"/>
              </a:rPr>
              <a:t>r</a:t>
            </a:r>
            <a:endParaRPr lang="en-US" sz="2800" b="1" dirty="0">
              <a:solidFill>
                <a:schemeClr val="tx1"/>
              </a:solidFill>
              <a:latin typeface="Arial" pitchFamily="-65" charset="0"/>
            </a:endParaRPr>
          </a:p>
        </p:txBody>
      </p:sp>
      <p:sp>
        <p:nvSpPr>
          <p:cNvPr id="2761891" name="Rectangle 163"/>
          <p:cNvSpPr>
            <a:spLocks noChangeArrowheads="1"/>
          </p:cNvSpPr>
          <p:nvPr/>
        </p:nvSpPr>
        <p:spPr bwMode="auto">
          <a:xfrm>
            <a:off x="3154363" y="1179513"/>
            <a:ext cx="3441700" cy="515938"/>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Time (clock cycles)</a:t>
            </a:r>
          </a:p>
        </p:txBody>
      </p:sp>
      <p:grpSp>
        <p:nvGrpSpPr>
          <p:cNvPr id="2761731" name="Group 133"/>
          <p:cNvGrpSpPr>
            <a:grpSpLocks/>
          </p:cNvGrpSpPr>
          <p:nvPr/>
        </p:nvGrpSpPr>
        <p:grpSpPr bwMode="auto">
          <a:xfrm>
            <a:off x="5748868" y="5706535"/>
            <a:ext cx="3327400" cy="814388"/>
            <a:chOff x="3032" y="2944"/>
            <a:chExt cx="2096" cy="513"/>
          </a:xfrm>
        </p:grpSpPr>
        <p:grpSp>
          <p:nvGrpSpPr>
            <p:cNvPr id="2761732" name="Group 134"/>
            <p:cNvGrpSpPr>
              <a:grpSpLocks/>
            </p:cNvGrpSpPr>
            <p:nvPr/>
          </p:nvGrpSpPr>
          <p:grpSpPr bwMode="auto">
            <a:xfrm>
              <a:off x="3965" y="2944"/>
              <a:ext cx="225" cy="481"/>
              <a:chOff x="3965" y="2944"/>
              <a:chExt cx="225" cy="481"/>
            </a:xfrm>
          </p:grpSpPr>
          <p:sp>
            <p:nvSpPr>
              <p:cNvPr id="191" name="Freeform 135"/>
              <p:cNvSpPr>
                <a:spLocks/>
              </p:cNvSpPr>
              <p:nvPr/>
            </p:nvSpPr>
            <p:spPr bwMode="auto">
              <a:xfrm>
                <a:off x="3977" y="2944"/>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192" name="Rectangle 136"/>
              <p:cNvSpPr>
                <a:spLocks noChangeArrowheads="1"/>
              </p:cNvSpPr>
              <p:nvPr/>
            </p:nvSpPr>
            <p:spPr bwMode="auto">
              <a:xfrm rot="5400000">
                <a:off x="3878" y="3066"/>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2761733" name="Group 137"/>
            <p:cNvGrpSpPr>
              <a:grpSpLocks/>
            </p:cNvGrpSpPr>
            <p:nvPr/>
          </p:nvGrpSpPr>
          <p:grpSpPr bwMode="auto">
            <a:xfrm>
              <a:off x="3032" y="3040"/>
              <a:ext cx="359" cy="289"/>
              <a:chOff x="3032" y="3040"/>
              <a:chExt cx="359" cy="289"/>
            </a:xfrm>
          </p:grpSpPr>
          <p:sp>
            <p:nvSpPr>
              <p:cNvPr id="187" name="Rectangle 138"/>
              <p:cNvSpPr>
                <a:spLocks noChangeArrowheads="1"/>
              </p:cNvSpPr>
              <p:nvPr/>
            </p:nvSpPr>
            <p:spPr bwMode="auto">
              <a:xfrm>
                <a:off x="3032" y="3042"/>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2761736" name="Group 139"/>
              <p:cNvGrpSpPr>
                <a:grpSpLocks/>
              </p:cNvGrpSpPr>
              <p:nvPr/>
            </p:nvGrpSpPr>
            <p:grpSpPr bwMode="auto">
              <a:xfrm>
                <a:off x="3051" y="3040"/>
                <a:ext cx="340" cy="289"/>
                <a:chOff x="3051" y="3040"/>
                <a:chExt cx="340" cy="289"/>
              </a:xfrm>
            </p:grpSpPr>
            <p:sp>
              <p:nvSpPr>
                <p:cNvPr id="189" name="Freeform 140"/>
                <p:cNvSpPr>
                  <a:spLocks/>
                </p:cNvSpPr>
                <p:nvPr/>
              </p:nvSpPr>
              <p:spPr bwMode="auto">
                <a:xfrm>
                  <a:off x="3051" y="304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190" name="Freeform 141"/>
                <p:cNvSpPr>
                  <a:spLocks/>
                </p:cNvSpPr>
                <p:nvPr/>
              </p:nvSpPr>
              <p:spPr bwMode="auto">
                <a:xfrm>
                  <a:off x="3220" y="304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167" name="Rectangle 142"/>
            <p:cNvSpPr>
              <a:spLocks noChangeArrowheads="1"/>
            </p:cNvSpPr>
            <p:nvPr/>
          </p:nvSpPr>
          <p:spPr bwMode="auto">
            <a:xfrm>
              <a:off x="3492" y="3047"/>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61755" name="Group 143"/>
            <p:cNvGrpSpPr>
              <a:grpSpLocks/>
            </p:cNvGrpSpPr>
            <p:nvPr/>
          </p:nvGrpSpPr>
          <p:grpSpPr bwMode="auto">
            <a:xfrm>
              <a:off x="3511" y="3040"/>
              <a:ext cx="296" cy="289"/>
              <a:chOff x="3511" y="3040"/>
              <a:chExt cx="296" cy="289"/>
            </a:xfrm>
          </p:grpSpPr>
          <p:sp>
            <p:nvSpPr>
              <p:cNvPr id="185" name="Freeform 144"/>
              <p:cNvSpPr>
                <a:spLocks/>
              </p:cNvSpPr>
              <p:nvPr/>
            </p:nvSpPr>
            <p:spPr bwMode="auto">
              <a:xfrm>
                <a:off x="3511" y="3040"/>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186" name="Freeform 145"/>
              <p:cNvSpPr>
                <a:spLocks/>
              </p:cNvSpPr>
              <p:nvPr/>
            </p:nvSpPr>
            <p:spPr bwMode="auto">
              <a:xfrm>
                <a:off x="3659" y="3040"/>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169" name="Line 146"/>
            <p:cNvSpPr>
              <a:spLocks noChangeShapeType="1"/>
            </p:cNvSpPr>
            <p:nvPr/>
          </p:nvSpPr>
          <p:spPr bwMode="auto">
            <a:xfrm>
              <a:off x="3396" y="3184"/>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0" name="Freeform 147"/>
            <p:cNvSpPr>
              <a:spLocks/>
            </p:cNvSpPr>
            <p:nvPr/>
          </p:nvSpPr>
          <p:spPr bwMode="auto">
            <a:xfrm>
              <a:off x="3458" y="3088"/>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171" name="Line 148"/>
            <p:cNvSpPr>
              <a:spLocks noChangeShapeType="1"/>
            </p:cNvSpPr>
            <p:nvPr/>
          </p:nvSpPr>
          <p:spPr bwMode="auto">
            <a:xfrm>
              <a:off x="3812" y="308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2" name="Rectangle 149"/>
            <p:cNvSpPr>
              <a:spLocks noChangeArrowheads="1"/>
            </p:cNvSpPr>
            <p:nvPr/>
          </p:nvSpPr>
          <p:spPr bwMode="auto">
            <a:xfrm>
              <a:off x="4309" y="3042"/>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761758" name="Group 150"/>
            <p:cNvGrpSpPr>
              <a:grpSpLocks/>
            </p:cNvGrpSpPr>
            <p:nvPr/>
          </p:nvGrpSpPr>
          <p:grpSpPr bwMode="auto">
            <a:xfrm>
              <a:off x="4360" y="3040"/>
              <a:ext cx="325" cy="289"/>
              <a:chOff x="4360" y="3040"/>
              <a:chExt cx="325" cy="289"/>
            </a:xfrm>
          </p:grpSpPr>
          <p:sp>
            <p:nvSpPr>
              <p:cNvPr id="183" name="Freeform 151"/>
              <p:cNvSpPr>
                <a:spLocks/>
              </p:cNvSpPr>
              <p:nvPr/>
            </p:nvSpPr>
            <p:spPr bwMode="auto">
              <a:xfrm>
                <a:off x="4360" y="3040"/>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184" name="Freeform 152"/>
              <p:cNvSpPr>
                <a:spLocks/>
              </p:cNvSpPr>
              <p:nvPr/>
            </p:nvSpPr>
            <p:spPr bwMode="auto">
              <a:xfrm>
                <a:off x="4521" y="3040"/>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174" name="Rectangle 153"/>
            <p:cNvSpPr>
              <a:spLocks noChangeArrowheads="1"/>
            </p:cNvSpPr>
            <p:nvPr/>
          </p:nvSpPr>
          <p:spPr bwMode="auto">
            <a:xfrm>
              <a:off x="4801" y="3042"/>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61760" name="Group 154"/>
            <p:cNvGrpSpPr>
              <a:grpSpLocks/>
            </p:cNvGrpSpPr>
            <p:nvPr/>
          </p:nvGrpSpPr>
          <p:grpSpPr bwMode="auto">
            <a:xfrm>
              <a:off x="4828" y="3040"/>
              <a:ext cx="284" cy="289"/>
              <a:chOff x="4828" y="3040"/>
              <a:chExt cx="284" cy="289"/>
            </a:xfrm>
          </p:grpSpPr>
          <p:sp>
            <p:nvSpPr>
              <p:cNvPr id="181" name="Freeform 155"/>
              <p:cNvSpPr>
                <a:spLocks/>
              </p:cNvSpPr>
              <p:nvPr/>
            </p:nvSpPr>
            <p:spPr bwMode="auto">
              <a:xfrm>
                <a:off x="4828" y="3040"/>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182" name="Freeform 156"/>
              <p:cNvSpPr>
                <a:spLocks/>
              </p:cNvSpPr>
              <p:nvPr/>
            </p:nvSpPr>
            <p:spPr bwMode="auto">
              <a:xfrm>
                <a:off x="4969" y="3040"/>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176" name="Line 157"/>
            <p:cNvSpPr>
              <a:spLocks noChangeShapeType="1"/>
            </p:cNvSpPr>
            <p:nvPr/>
          </p:nvSpPr>
          <p:spPr bwMode="auto">
            <a:xfrm>
              <a:off x="4681" y="3184"/>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7" name="Line 158"/>
            <p:cNvSpPr>
              <a:spLocks noChangeShapeType="1"/>
            </p:cNvSpPr>
            <p:nvPr/>
          </p:nvSpPr>
          <p:spPr bwMode="auto">
            <a:xfrm>
              <a:off x="4197" y="3184"/>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8" name="Freeform 159"/>
            <p:cNvSpPr>
              <a:spLocks/>
            </p:cNvSpPr>
            <p:nvPr/>
          </p:nvSpPr>
          <p:spPr bwMode="auto">
            <a:xfrm>
              <a:off x="4318" y="3184"/>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179" name="Line 160"/>
            <p:cNvSpPr>
              <a:spLocks noChangeShapeType="1"/>
            </p:cNvSpPr>
            <p:nvPr/>
          </p:nvSpPr>
          <p:spPr bwMode="auto">
            <a:xfrm>
              <a:off x="3812" y="328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80" name="Freeform 161"/>
            <p:cNvSpPr>
              <a:spLocks/>
            </p:cNvSpPr>
            <p:nvPr/>
          </p:nvSpPr>
          <p:spPr bwMode="auto">
            <a:xfrm>
              <a:off x="3905" y="3179"/>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193" name="Line 26"/>
          <p:cNvSpPr>
            <a:spLocks noChangeShapeType="1"/>
          </p:cNvSpPr>
          <p:nvPr/>
        </p:nvSpPr>
        <p:spPr bwMode="auto">
          <a:xfrm flipH="1">
            <a:off x="8500534" y="1731433"/>
            <a:ext cx="63500" cy="4872567"/>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194" name="Rectangle 18"/>
          <p:cNvSpPr>
            <a:spLocks noChangeArrowheads="1"/>
          </p:cNvSpPr>
          <p:nvPr/>
        </p:nvSpPr>
        <p:spPr bwMode="auto">
          <a:xfrm>
            <a:off x="1071563" y="5749399"/>
            <a:ext cx="618758"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dirty="0" err="1" smtClean="0">
                <a:latin typeface="Courier" pitchFamily="-65" charset="0"/>
              </a:rPr>
              <a:t>sw</a:t>
            </a:r>
            <a:endParaRPr lang="en-US" sz="2800" b="1" dirty="0">
              <a:solidFill>
                <a:schemeClr val="tx1"/>
              </a:solidFill>
              <a:latin typeface="Arial" pitchFamily="-65" charset="0"/>
            </a:endParaRPr>
          </a:p>
        </p:txBody>
      </p:sp>
      <p:sp>
        <p:nvSpPr>
          <p:cNvPr id="195" name="Lightning Bolt 194"/>
          <p:cNvSpPr/>
          <p:nvPr/>
        </p:nvSpPr>
        <p:spPr>
          <a:xfrm>
            <a:off x="5012267" y="3640667"/>
            <a:ext cx="541866" cy="508000"/>
          </a:xfrm>
          <a:prstGeom prst="lightningBol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Line 164"/>
          <p:cNvSpPr>
            <a:spLocks noChangeShapeType="1"/>
          </p:cNvSpPr>
          <p:nvPr/>
        </p:nvSpPr>
        <p:spPr bwMode="auto">
          <a:xfrm>
            <a:off x="5503333" y="4165599"/>
            <a:ext cx="220134" cy="1794933"/>
          </a:xfrm>
          <a:prstGeom prst="line">
            <a:avLst/>
          </a:prstGeom>
          <a:noFill/>
          <a:ln w="38100">
            <a:solidFill>
              <a:schemeClr val="accent2"/>
            </a:solidFill>
            <a:round/>
            <a:headEnd/>
            <a:tailEnd type="triangle" w="med" len="med"/>
          </a:ln>
          <a:effectLst/>
        </p:spPr>
        <p:txBody>
          <a:bodyPr wrap="none" anchor="ctr">
            <a:prstTxWarp prst="textNoShape">
              <a:avLst/>
            </a:prstTxWarp>
          </a:bodyPr>
          <a:lstStyle/>
          <a:p>
            <a:endParaRPr lang="en-US"/>
          </a:p>
        </p:txBody>
      </p:sp>
      <p:grpSp>
        <p:nvGrpSpPr>
          <p:cNvPr id="2761764" name="Group 203"/>
          <p:cNvGrpSpPr/>
          <p:nvPr/>
        </p:nvGrpSpPr>
        <p:grpSpPr>
          <a:xfrm>
            <a:off x="5486399" y="3149600"/>
            <a:ext cx="3085138" cy="812800"/>
            <a:chOff x="5486399" y="3149600"/>
            <a:chExt cx="3085138" cy="812800"/>
          </a:xfrm>
        </p:grpSpPr>
        <p:sp>
          <p:nvSpPr>
            <p:cNvPr id="202" name="TextBox 201"/>
            <p:cNvSpPr txBox="1"/>
            <p:nvPr/>
          </p:nvSpPr>
          <p:spPr>
            <a:xfrm>
              <a:off x="5939775" y="3149600"/>
              <a:ext cx="2631762" cy="461665"/>
            </a:xfrm>
            <a:prstGeom prst="rect">
              <a:avLst/>
            </a:prstGeom>
            <a:solidFill>
              <a:schemeClr val="bg1"/>
            </a:solidFill>
            <a:ln>
              <a:solidFill>
                <a:schemeClr val="tx1"/>
              </a:solidFill>
            </a:ln>
          </p:spPr>
          <p:txBody>
            <a:bodyPr wrap="none" rtlCol="0">
              <a:spAutoFit/>
            </a:bodyPr>
            <a:lstStyle/>
            <a:p>
              <a:r>
                <a:rPr lang="en-US" sz="2400" i="1" dirty="0" smtClean="0"/>
                <a:t>Save PC+4 into EPC</a:t>
              </a:r>
              <a:endParaRPr lang="en-US" sz="2400" i="1" dirty="0"/>
            </a:p>
          </p:txBody>
        </p:sp>
        <p:sp>
          <p:nvSpPr>
            <p:cNvPr id="203" name="Line 164"/>
            <p:cNvSpPr>
              <a:spLocks noChangeShapeType="1"/>
            </p:cNvSpPr>
            <p:nvPr/>
          </p:nvSpPr>
          <p:spPr bwMode="auto">
            <a:xfrm flipV="1">
              <a:off x="5486399" y="3539068"/>
              <a:ext cx="541867" cy="423332"/>
            </a:xfrm>
            <a:prstGeom prst="line">
              <a:avLst/>
            </a:prstGeom>
            <a:noFill/>
            <a:ln w="38100">
              <a:solidFill>
                <a:schemeClr val="accent2"/>
              </a:solidFill>
              <a:round/>
              <a:headEnd/>
              <a:tailEnd type="triangle" w="med" len="med"/>
            </a:ln>
            <a:effectLst/>
          </p:spPr>
          <p:txBody>
            <a:bodyPr wrap="none" anchor="ctr">
              <a:prstTxWarp prst="textNoShape">
                <a:avLst/>
              </a:prstTxWarp>
            </a:bodyPr>
            <a:lstStyle/>
            <a:p>
              <a:endParaRPr lang="en-US"/>
            </a:p>
          </p:txBody>
        </p:sp>
      </p:grpSp>
      <p:grpSp>
        <p:nvGrpSpPr>
          <p:cNvPr id="2761772" name="Group 213"/>
          <p:cNvGrpSpPr/>
          <p:nvPr/>
        </p:nvGrpSpPr>
        <p:grpSpPr>
          <a:xfrm>
            <a:off x="1380942" y="6265333"/>
            <a:ext cx="3804483" cy="461665"/>
            <a:chOff x="1380942" y="6265333"/>
            <a:chExt cx="3804483" cy="461665"/>
          </a:xfrm>
        </p:grpSpPr>
        <p:sp>
          <p:nvSpPr>
            <p:cNvPr id="197" name="TextBox 196"/>
            <p:cNvSpPr txBox="1"/>
            <p:nvPr/>
          </p:nvSpPr>
          <p:spPr>
            <a:xfrm>
              <a:off x="1879600" y="6265333"/>
              <a:ext cx="3305825" cy="461665"/>
            </a:xfrm>
            <a:prstGeom prst="rect">
              <a:avLst/>
            </a:prstGeom>
            <a:noFill/>
          </p:spPr>
          <p:txBody>
            <a:bodyPr wrap="none" rtlCol="0">
              <a:spAutoFit/>
            </a:bodyPr>
            <a:lstStyle/>
            <a:p>
              <a:r>
                <a:rPr lang="en-US" sz="2400" i="1" dirty="0" smtClean="0"/>
                <a:t>1</a:t>
              </a:r>
              <a:r>
                <a:rPr lang="en-US" sz="2400" i="1" baseline="30000" dirty="0" smtClean="0"/>
                <a:t>st</a:t>
              </a:r>
              <a:r>
                <a:rPr lang="en-US" sz="2400" i="1" dirty="0" smtClean="0"/>
                <a:t> instruction of handler</a:t>
              </a:r>
              <a:endParaRPr lang="en-US" sz="2400" i="1" dirty="0"/>
            </a:p>
          </p:txBody>
        </p:sp>
        <p:cxnSp>
          <p:nvCxnSpPr>
            <p:cNvPr id="199" name="Straight Arrow Connector 198"/>
            <p:cNvCxnSpPr>
              <a:stCxn id="197" idx="1"/>
              <a:endCxn id="194" idx="2"/>
            </p:cNvCxnSpPr>
            <p:nvPr/>
          </p:nvCxnSpPr>
          <p:spPr>
            <a:xfrm rot="10800000">
              <a:off x="1380942" y="6270054"/>
              <a:ext cx="498658" cy="22611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sp>
        <p:nvSpPr>
          <p:cNvPr id="206" name="TextBox 205"/>
          <p:cNvSpPr txBox="1"/>
          <p:nvPr/>
        </p:nvSpPr>
        <p:spPr>
          <a:xfrm>
            <a:off x="0" y="3454400"/>
            <a:ext cx="2328645" cy="461665"/>
          </a:xfrm>
          <a:prstGeom prst="rect">
            <a:avLst/>
          </a:prstGeom>
          <a:solidFill>
            <a:srgbClr val="FFFFFF"/>
          </a:solidFill>
          <a:ln>
            <a:solidFill>
              <a:srgbClr val="000000"/>
            </a:solidFill>
          </a:ln>
        </p:spPr>
        <p:txBody>
          <a:bodyPr wrap="none" rtlCol="0">
            <a:spAutoFit/>
          </a:bodyPr>
          <a:lstStyle/>
          <a:p>
            <a:r>
              <a:rPr lang="en-US" sz="2400" i="1" dirty="0" smtClean="0"/>
              <a:t>Flush add, </a:t>
            </a:r>
            <a:r>
              <a:rPr lang="en-US" sz="2400" i="1" dirty="0" err="1" smtClean="0"/>
              <a:t>slt</a:t>
            </a:r>
            <a:r>
              <a:rPr lang="en-US" sz="2400" i="1" dirty="0" smtClean="0"/>
              <a:t>, </a:t>
            </a:r>
            <a:r>
              <a:rPr lang="en-US" sz="2400" i="1" dirty="0" err="1" smtClean="0"/>
              <a:t>lw</a:t>
            </a:r>
            <a:endParaRPr lang="en-US" sz="2400" i="1" dirty="0"/>
          </a:p>
        </p:txBody>
      </p:sp>
      <p:cxnSp>
        <p:nvCxnSpPr>
          <p:cNvPr id="208" name="Straight Arrow Connector 207"/>
          <p:cNvCxnSpPr/>
          <p:nvPr/>
        </p:nvCxnSpPr>
        <p:spPr>
          <a:xfrm>
            <a:off x="812800" y="3945467"/>
            <a:ext cx="457200" cy="2032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10" name="Straight Arrow Connector 209"/>
          <p:cNvCxnSpPr/>
          <p:nvPr/>
        </p:nvCxnSpPr>
        <p:spPr>
          <a:xfrm rot="16200000" flipH="1">
            <a:off x="651933" y="4004733"/>
            <a:ext cx="711200" cy="52493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12" name="Straight Arrow Connector 211"/>
          <p:cNvCxnSpPr/>
          <p:nvPr/>
        </p:nvCxnSpPr>
        <p:spPr>
          <a:xfrm rot="16200000" flipH="1">
            <a:off x="262467" y="4343399"/>
            <a:ext cx="1490133" cy="59266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16" name="Slide Number Placeholder 215"/>
          <p:cNvSpPr>
            <a:spLocks noGrp="1"/>
          </p:cNvSpPr>
          <p:nvPr>
            <p:ph type="sldNum" sz="quarter" idx="12"/>
          </p:nvPr>
        </p:nvSpPr>
        <p:spPr/>
        <p:txBody>
          <a:bodyPr/>
          <a:lstStyle/>
          <a:p>
            <a:fld id="{3CC63E4C-4642-794D-A2FD-70F6B81535F5}" type="slidenum">
              <a:rPr lang="en-US" smtClean="0"/>
              <a:pPr/>
              <a:t>21</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17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96"/>
                                        </p:tgtEl>
                                        <p:attrNameLst>
                                          <p:attrName>style.visibility</p:attrName>
                                        </p:attrNameLst>
                                      </p:cBhvr>
                                      <p:to>
                                        <p:strVal val="visible"/>
                                      </p:to>
                                    </p:set>
                                    <p:animEffect transition="in" filter="wipe(up)">
                                      <p:cBhvr>
                                        <p:cTn id="11" dur="500"/>
                                        <p:tgtEl>
                                          <p:spTgt spid="19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9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7617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p:bldP spid="196" grpId="0" animBg="1"/>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10242" name="Rectangle 2"/>
          <p:cNvSpPr>
            <a:spLocks noGrp="1" noChangeArrowheads="1"/>
          </p:cNvSpPr>
          <p:nvPr>
            <p:ph type="title"/>
          </p:nvPr>
        </p:nvSpPr>
        <p:spPr/>
        <p:txBody>
          <a:bodyPr/>
          <a:lstStyle/>
          <a:p>
            <a:r>
              <a:rPr lang="en-US" smtClean="0"/>
              <a:t>I/O Interrupt</a:t>
            </a:r>
            <a:endParaRPr lang="en-US"/>
          </a:p>
        </p:txBody>
      </p:sp>
      <p:sp>
        <p:nvSpPr>
          <p:cNvPr id="3210243" name="Rectangle 3"/>
          <p:cNvSpPr>
            <a:spLocks noGrp="1" noChangeArrowheads="1"/>
          </p:cNvSpPr>
          <p:nvPr>
            <p:ph type="body" idx="1"/>
          </p:nvPr>
        </p:nvSpPr>
        <p:spPr/>
        <p:txBody>
          <a:bodyPr>
            <a:normAutofit fontScale="92500" lnSpcReduction="10000"/>
          </a:bodyPr>
          <a:lstStyle/>
          <a:p>
            <a:r>
              <a:rPr lang="en-US" dirty="0" smtClean="0"/>
              <a:t>An I/O interrupt is like an exception except:</a:t>
            </a:r>
          </a:p>
          <a:p>
            <a:pPr lvl="1"/>
            <a:r>
              <a:rPr lang="en-US" dirty="0" smtClean="0"/>
              <a:t>An I/O interrupt is “asynchronous”</a:t>
            </a:r>
          </a:p>
          <a:p>
            <a:pPr lvl="1"/>
            <a:r>
              <a:rPr lang="en-US" dirty="0" smtClean="0"/>
              <a:t>More information needs to be conveyed</a:t>
            </a:r>
          </a:p>
          <a:p>
            <a:r>
              <a:rPr lang="en-US" dirty="0" smtClean="0"/>
              <a:t>An I/O interrupt is asynchronous with respect to instruction execution:</a:t>
            </a:r>
          </a:p>
          <a:p>
            <a:pPr lvl="1"/>
            <a:r>
              <a:rPr lang="en-US" dirty="0" smtClean="0"/>
              <a:t>I/O interrupt is not associated with any instruction, but it can happen in the middle of any given instruction</a:t>
            </a:r>
          </a:p>
          <a:p>
            <a:pPr lvl="1"/>
            <a:r>
              <a:rPr lang="en-US" dirty="0" smtClean="0">
                <a:solidFill>
                  <a:schemeClr val="accent2"/>
                </a:solidFill>
              </a:rPr>
              <a:t>I/O interrupt does not prevent any instruction from completion</a:t>
            </a:r>
            <a:endParaRPr lang="en-US" dirty="0">
              <a:solidFill>
                <a:schemeClr val="accent2"/>
              </a:solidFill>
            </a:endParaRPr>
          </a:p>
        </p:txBody>
      </p:sp>
      <p:sp>
        <p:nvSpPr>
          <p:cNvPr id="5" name="Slide Number Placeholder 9"/>
          <p:cNvSpPr>
            <a:spLocks noGrp="1"/>
          </p:cNvSpPr>
          <p:nvPr>
            <p:ph type="sldNum" sz="quarter" idx="12"/>
          </p:nvPr>
        </p:nvSpPr>
        <p:spPr>
          <a:xfrm>
            <a:off x="6553200" y="6356350"/>
            <a:ext cx="2133600" cy="365125"/>
          </a:xfrm>
        </p:spPr>
        <p:txBody>
          <a:bodyPr/>
          <a:lstStyle/>
          <a:p>
            <a:fld id="{3CC63E4C-4642-794D-A2FD-70F6B81535F5}" type="slidenum">
              <a:rPr lang="en-US" smtClean="0"/>
              <a:pPr/>
              <a:t>22</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382451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14338" name="Rectangle 2"/>
          <p:cNvSpPr>
            <a:spLocks noGrp="1" noChangeArrowheads="1"/>
          </p:cNvSpPr>
          <p:nvPr>
            <p:ph type="title"/>
          </p:nvPr>
        </p:nvSpPr>
        <p:spPr/>
        <p:txBody>
          <a:bodyPr/>
          <a:lstStyle/>
          <a:p>
            <a:r>
              <a:rPr lang="en-US" smtClean="0"/>
              <a:t>Interrupt-Driven Data Transfer</a:t>
            </a:r>
            <a:endParaRPr lang="en-US"/>
          </a:p>
        </p:txBody>
      </p:sp>
      <p:grpSp>
        <p:nvGrpSpPr>
          <p:cNvPr id="2" name="Group 3"/>
          <p:cNvGrpSpPr>
            <a:grpSpLocks/>
          </p:cNvGrpSpPr>
          <p:nvPr/>
        </p:nvGrpSpPr>
        <p:grpSpPr bwMode="auto">
          <a:xfrm>
            <a:off x="2095500" y="1803401"/>
            <a:ext cx="2006600" cy="795338"/>
            <a:chOff x="1320" y="1136"/>
            <a:chExt cx="1264" cy="501"/>
          </a:xfrm>
        </p:grpSpPr>
        <p:sp>
          <p:nvSpPr>
            <p:cNvPr id="3214340" name="Line 4"/>
            <p:cNvSpPr>
              <a:spLocks noChangeShapeType="1"/>
            </p:cNvSpPr>
            <p:nvPr/>
          </p:nvSpPr>
          <p:spPr bwMode="auto">
            <a:xfrm>
              <a:off x="1976" y="1584"/>
              <a:ext cx="608" cy="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214341" name="Rectangle 5"/>
            <p:cNvSpPr>
              <a:spLocks noChangeArrowheads="1"/>
            </p:cNvSpPr>
            <p:nvPr/>
          </p:nvSpPr>
          <p:spPr bwMode="auto">
            <a:xfrm>
              <a:off x="1320" y="1136"/>
              <a:ext cx="889"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a:solidFill>
                    <a:schemeClr val="tx1"/>
                  </a:solidFill>
                  <a:latin typeface="18 VAG Rounded Light   02390"/>
                </a:rPr>
                <a:t>(1) I/O</a:t>
              </a:r>
            </a:p>
            <a:p>
              <a:pPr algn="l">
                <a:lnSpc>
                  <a:spcPct val="85000"/>
                </a:lnSpc>
              </a:pPr>
              <a:r>
                <a:rPr lang="en-US" sz="2800">
                  <a:solidFill>
                    <a:schemeClr val="tx1"/>
                  </a:solidFill>
                  <a:latin typeface="18 VAG Rounded Light   02390"/>
                </a:rPr>
                <a:t>interrupt</a:t>
              </a:r>
            </a:p>
          </p:txBody>
        </p:sp>
      </p:grpSp>
      <p:grpSp>
        <p:nvGrpSpPr>
          <p:cNvPr id="3" name="Group 6"/>
          <p:cNvGrpSpPr>
            <a:grpSpLocks/>
          </p:cNvGrpSpPr>
          <p:nvPr/>
        </p:nvGrpSpPr>
        <p:grpSpPr bwMode="auto">
          <a:xfrm>
            <a:off x="1485900" y="2527301"/>
            <a:ext cx="2628900" cy="847726"/>
            <a:chOff x="936" y="1592"/>
            <a:chExt cx="1656" cy="534"/>
          </a:xfrm>
        </p:grpSpPr>
        <p:sp>
          <p:nvSpPr>
            <p:cNvPr id="3214343" name="Line 7"/>
            <p:cNvSpPr>
              <a:spLocks noChangeShapeType="1"/>
            </p:cNvSpPr>
            <p:nvPr/>
          </p:nvSpPr>
          <p:spPr bwMode="auto">
            <a:xfrm flipH="1">
              <a:off x="1816" y="1592"/>
              <a:ext cx="776" cy="264"/>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214344" name="Rectangle 8"/>
            <p:cNvSpPr>
              <a:spLocks noChangeArrowheads="1"/>
            </p:cNvSpPr>
            <p:nvPr/>
          </p:nvSpPr>
          <p:spPr bwMode="auto">
            <a:xfrm>
              <a:off x="936" y="1856"/>
              <a:ext cx="1123"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a:solidFill>
                    <a:schemeClr val="tx1"/>
                  </a:solidFill>
                  <a:latin typeface="18 VAG Rounded Light   02390"/>
                </a:rPr>
                <a:t>(2) save PC</a:t>
              </a:r>
            </a:p>
          </p:txBody>
        </p:sp>
      </p:grpSp>
      <p:sp>
        <p:nvSpPr>
          <p:cNvPr id="3214345" name="Rectangle 9"/>
          <p:cNvSpPr>
            <a:spLocks noChangeArrowheads="1"/>
          </p:cNvSpPr>
          <p:nvPr/>
        </p:nvSpPr>
        <p:spPr bwMode="auto">
          <a:xfrm>
            <a:off x="4038600" y="1143000"/>
            <a:ext cx="1451782"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b="1" dirty="0">
                <a:solidFill>
                  <a:schemeClr val="tx1"/>
                </a:solidFill>
                <a:latin typeface="18 VAG Rounded Light   02390"/>
              </a:rPr>
              <a:t>Memory</a:t>
            </a:r>
          </a:p>
        </p:txBody>
      </p:sp>
      <p:grpSp>
        <p:nvGrpSpPr>
          <p:cNvPr id="4" name="Group 10"/>
          <p:cNvGrpSpPr>
            <a:grpSpLocks/>
          </p:cNvGrpSpPr>
          <p:nvPr/>
        </p:nvGrpSpPr>
        <p:grpSpPr bwMode="auto">
          <a:xfrm>
            <a:off x="3879850" y="2819400"/>
            <a:ext cx="215900" cy="234950"/>
            <a:chOff x="2444" y="1776"/>
            <a:chExt cx="136" cy="148"/>
          </a:xfrm>
        </p:grpSpPr>
        <p:sp>
          <p:nvSpPr>
            <p:cNvPr id="3214347" name="Line 11"/>
            <p:cNvSpPr>
              <a:spLocks noChangeShapeType="1"/>
            </p:cNvSpPr>
            <p:nvPr/>
          </p:nvSpPr>
          <p:spPr bwMode="auto">
            <a:xfrm flipH="1">
              <a:off x="2448" y="1776"/>
              <a:ext cx="128" cy="64"/>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48" name="Line 12"/>
            <p:cNvSpPr>
              <a:spLocks noChangeShapeType="1"/>
            </p:cNvSpPr>
            <p:nvPr/>
          </p:nvSpPr>
          <p:spPr bwMode="auto">
            <a:xfrm>
              <a:off x="2444" y="1868"/>
              <a:ext cx="136" cy="56"/>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grpSp>
        <p:nvGrpSpPr>
          <p:cNvPr id="5" name="Group 13"/>
          <p:cNvGrpSpPr>
            <a:grpSpLocks/>
          </p:cNvGrpSpPr>
          <p:nvPr/>
        </p:nvGrpSpPr>
        <p:grpSpPr bwMode="auto">
          <a:xfrm>
            <a:off x="3810000" y="1695450"/>
            <a:ext cx="3468688" cy="4781550"/>
            <a:chOff x="2400" y="1068"/>
            <a:chExt cx="2185" cy="3012"/>
          </a:xfrm>
        </p:grpSpPr>
        <p:grpSp>
          <p:nvGrpSpPr>
            <p:cNvPr id="6" name="Group 14"/>
            <p:cNvGrpSpPr>
              <a:grpSpLocks/>
            </p:cNvGrpSpPr>
            <p:nvPr/>
          </p:nvGrpSpPr>
          <p:grpSpPr bwMode="auto">
            <a:xfrm>
              <a:off x="2400" y="1068"/>
              <a:ext cx="2073" cy="3012"/>
              <a:chOff x="2400" y="1068"/>
              <a:chExt cx="2073" cy="3012"/>
            </a:xfrm>
          </p:grpSpPr>
          <p:sp>
            <p:nvSpPr>
              <p:cNvPr id="3214351" name="Line 15"/>
              <p:cNvSpPr>
                <a:spLocks noChangeShapeType="1"/>
              </p:cNvSpPr>
              <p:nvPr/>
            </p:nvSpPr>
            <p:spPr bwMode="auto">
              <a:xfrm>
                <a:off x="2584" y="1080"/>
                <a:ext cx="0" cy="300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52" name="Line 16"/>
              <p:cNvSpPr>
                <a:spLocks noChangeShapeType="1"/>
              </p:cNvSpPr>
              <p:nvPr/>
            </p:nvSpPr>
            <p:spPr bwMode="auto">
              <a:xfrm>
                <a:off x="3360" y="1088"/>
                <a:ext cx="0" cy="2944"/>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53" name="Line 17"/>
              <p:cNvSpPr>
                <a:spLocks noChangeShapeType="1"/>
              </p:cNvSpPr>
              <p:nvPr/>
            </p:nvSpPr>
            <p:spPr bwMode="auto">
              <a:xfrm>
                <a:off x="2428" y="1068"/>
                <a:ext cx="152" cy="12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214354" name="Line 18"/>
              <p:cNvSpPr>
                <a:spLocks noChangeShapeType="1"/>
              </p:cNvSpPr>
              <p:nvPr/>
            </p:nvSpPr>
            <p:spPr bwMode="auto">
              <a:xfrm flipH="1">
                <a:off x="2400" y="1296"/>
                <a:ext cx="144" cy="64"/>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55" name="Line 19"/>
              <p:cNvSpPr>
                <a:spLocks noChangeShapeType="1"/>
              </p:cNvSpPr>
              <p:nvPr/>
            </p:nvSpPr>
            <p:spPr bwMode="auto">
              <a:xfrm>
                <a:off x="2404" y="1368"/>
                <a:ext cx="136" cy="48"/>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214356" name="Rectangle 20"/>
              <p:cNvSpPr>
                <a:spLocks noChangeArrowheads="1"/>
              </p:cNvSpPr>
              <p:nvPr/>
            </p:nvSpPr>
            <p:spPr bwMode="auto">
              <a:xfrm>
                <a:off x="2736" y="1104"/>
                <a:ext cx="470" cy="9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dirty="0">
                    <a:solidFill>
                      <a:schemeClr val="tx1"/>
                    </a:solidFill>
                    <a:latin typeface="18 VAG Rounded Light   02390"/>
                  </a:rPr>
                  <a:t>add</a:t>
                </a:r>
              </a:p>
              <a:p>
                <a:pPr algn="l">
                  <a:lnSpc>
                    <a:spcPct val="85000"/>
                  </a:lnSpc>
                </a:pPr>
                <a:r>
                  <a:rPr lang="en-US" sz="2800" dirty="0">
                    <a:solidFill>
                      <a:schemeClr val="tx1"/>
                    </a:solidFill>
                    <a:latin typeface="18 VAG Rounded Light   02390"/>
                  </a:rPr>
                  <a:t>sub</a:t>
                </a:r>
              </a:p>
              <a:p>
                <a:pPr algn="l">
                  <a:lnSpc>
                    <a:spcPct val="85000"/>
                  </a:lnSpc>
                </a:pPr>
                <a:r>
                  <a:rPr lang="en-US" sz="2800" dirty="0">
                    <a:solidFill>
                      <a:schemeClr val="tx1"/>
                    </a:solidFill>
                    <a:latin typeface="18 VAG Rounded Light   02390"/>
                  </a:rPr>
                  <a:t>and</a:t>
                </a:r>
              </a:p>
              <a:p>
                <a:pPr algn="l">
                  <a:lnSpc>
                    <a:spcPct val="85000"/>
                  </a:lnSpc>
                </a:pPr>
                <a:r>
                  <a:rPr lang="en-US" sz="2800" dirty="0">
                    <a:solidFill>
                      <a:schemeClr val="tx1"/>
                    </a:solidFill>
                    <a:latin typeface="18 VAG Rounded Light   02390"/>
                  </a:rPr>
                  <a:t>or</a:t>
                </a:r>
              </a:p>
            </p:txBody>
          </p:sp>
          <p:sp>
            <p:nvSpPr>
              <p:cNvPr id="3214357" name="Rectangle 21"/>
              <p:cNvSpPr>
                <a:spLocks noChangeArrowheads="1"/>
              </p:cNvSpPr>
              <p:nvPr/>
            </p:nvSpPr>
            <p:spPr bwMode="auto">
              <a:xfrm>
                <a:off x="3528" y="1376"/>
                <a:ext cx="945"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a:solidFill>
                      <a:schemeClr val="tx1"/>
                    </a:solidFill>
                    <a:latin typeface="18 VAG Rounded Light   02390"/>
                  </a:rPr>
                  <a:t>user</a:t>
                </a:r>
              </a:p>
              <a:p>
                <a:pPr algn="l">
                  <a:lnSpc>
                    <a:spcPct val="85000"/>
                  </a:lnSpc>
                </a:pPr>
                <a:r>
                  <a:rPr lang="en-US" sz="2800">
                    <a:solidFill>
                      <a:schemeClr val="tx1"/>
                    </a:solidFill>
                    <a:latin typeface="18 VAG Rounded Light   02390"/>
                  </a:rPr>
                  <a:t>program</a:t>
                </a:r>
              </a:p>
            </p:txBody>
          </p:sp>
          <p:sp>
            <p:nvSpPr>
              <p:cNvPr id="3214358" name="Line 22"/>
              <p:cNvSpPr>
                <a:spLocks noChangeShapeType="1"/>
              </p:cNvSpPr>
              <p:nvPr/>
            </p:nvSpPr>
            <p:spPr bwMode="auto">
              <a:xfrm>
                <a:off x="2592" y="1344"/>
                <a:ext cx="760"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59" name="Line 23"/>
              <p:cNvSpPr>
                <a:spLocks noChangeShapeType="1"/>
              </p:cNvSpPr>
              <p:nvPr/>
            </p:nvSpPr>
            <p:spPr bwMode="auto">
              <a:xfrm>
                <a:off x="2600" y="1120"/>
                <a:ext cx="752"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60" name="Line 24"/>
              <p:cNvSpPr>
                <a:spLocks noChangeShapeType="1"/>
              </p:cNvSpPr>
              <p:nvPr/>
            </p:nvSpPr>
            <p:spPr bwMode="auto">
              <a:xfrm>
                <a:off x="2592" y="1584"/>
                <a:ext cx="760"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61" name="Line 25"/>
              <p:cNvSpPr>
                <a:spLocks noChangeShapeType="1"/>
              </p:cNvSpPr>
              <p:nvPr/>
            </p:nvSpPr>
            <p:spPr bwMode="auto">
              <a:xfrm>
                <a:off x="2592" y="2064"/>
                <a:ext cx="760"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62" name="Line 26"/>
              <p:cNvSpPr>
                <a:spLocks noChangeShapeType="1"/>
              </p:cNvSpPr>
              <p:nvPr/>
            </p:nvSpPr>
            <p:spPr bwMode="auto">
              <a:xfrm>
                <a:off x="2576" y="1848"/>
                <a:ext cx="776"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63" name="Line 27"/>
              <p:cNvSpPr>
                <a:spLocks noChangeShapeType="1"/>
              </p:cNvSpPr>
              <p:nvPr/>
            </p:nvSpPr>
            <p:spPr bwMode="auto">
              <a:xfrm>
                <a:off x="3380" y="1124"/>
                <a:ext cx="144" cy="224"/>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64" name="Line 28"/>
              <p:cNvSpPr>
                <a:spLocks noChangeShapeType="1"/>
              </p:cNvSpPr>
              <p:nvPr/>
            </p:nvSpPr>
            <p:spPr bwMode="auto">
              <a:xfrm flipV="1">
                <a:off x="3384" y="1856"/>
                <a:ext cx="136" cy="20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grpSp>
        <p:sp>
          <p:nvSpPr>
            <p:cNvPr id="3214365" name="Rectangle 29"/>
            <p:cNvSpPr>
              <a:spLocks noChangeArrowheads="1"/>
            </p:cNvSpPr>
            <p:nvPr/>
          </p:nvSpPr>
          <p:spPr bwMode="auto">
            <a:xfrm>
              <a:off x="2664" y="2880"/>
              <a:ext cx="551" cy="9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dirty="0">
                  <a:solidFill>
                    <a:schemeClr val="tx1"/>
                  </a:solidFill>
                  <a:latin typeface="18 VAG Rounded Light   02390"/>
                </a:rPr>
                <a:t>read</a:t>
              </a:r>
            </a:p>
            <a:p>
              <a:pPr algn="l">
                <a:lnSpc>
                  <a:spcPct val="85000"/>
                </a:lnSpc>
              </a:pPr>
              <a:r>
                <a:rPr lang="en-US" sz="2800" dirty="0">
                  <a:solidFill>
                    <a:schemeClr val="tx1"/>
                  </a:solidFill>
                  <a:latin typeface="18 VAG Rounded Light   02390"/>
                </a:rPr>
                <a:t>store</a:t>
              </a:r>
            </a:p>
            <a:p>
              <a:pPr algn="l">
                <a:lnSpc>
                  <a:spcPct val="85000"/>
                </a:lnSpc>
              </a:pPr>
              <a:r>
                <a:rPr lang="en-US" sz="2800" dirty="0">
                  <a:solidFill>
                    <a:schemeClr val="tx1"/>
                  </a:solidFill>
                  <a:latin typeface="18 VAG Rounded Light   02390"/>
                </a:rPr>
                <a:t>...</a:t>
              </a:r>
            </a:p>
            <a:p>
              <a:pPr algn="l">
                <a:lnSpc>
                  <a:spcPct val="85000"/>
                </a:lnSpc>
              </a:pPr>
              <a:r>
                <a:rPr lang="en-US" sz="2800" dirty="0" err="1">
                  <a:solidFill>
                    <a:schemeClr val="tx1"/>
                  </a:solidFill>
                  <a:latin typeface="18 VAG Rounded Light   02390"/>
                </a:rPr>
                <a:t>jr</a:t>
              </a:r>
              <a:endParaRPr lang="en-US" sz="2800" dirty="0">
                <a:solidFill>
                  <a:schemeClr val="tx1"/>
                </a:solidFill>
                <a:latin typeface="18 VAG Rounded Light   02390"/>
              </a:endParaRPr>
            </a:p>
          </p:txBody>
        </p:sp>
        <p:sp>
          <p:nvSpPr>
            <p:cNvPr id="3214366" name="Line 30"/>
            <p:cNvSpPr>
              <a:spLocks noChangeShapeType="1"/>
            </p:cNvSpPr>
            <p:nvPr/>
          </p:nvSpPr>
          <p:spPr bwMode="auto">
            <a:xfrm>
              <a:off x="2592" y="2912"/>
              <a:ext cx="760"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67" name="Line 31"/>
            <p:cNvSpPr>
              <a:spLocks noChangeShapeType="1"/>
            </p:cNvSpPr>
            <p:nvPr/>
          </p:nvSpPr>
          <p:spPr bwMode="auto">
            <a:xfrm>
              <a:off x="2592" y="3584"/>
              <a:ext cx="752"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68" name="Line 32"/>
            <p:cNvSpPr>
              <a:spLocks noChangeShapeType="1"/>
            </p:cNvSpPr>
            <p:nvPr/>
          </p:nvSpPr>
          <p:spPr bwMode="auto">
            <a:xfrm>
              <a:off x="2584" y="3872"/>
              <a:ext cx="752"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69" name="Line 33"/>
            <p:cNvSpPr>
              <a:spLocks noChangeShapeType="1"/>
            </p:cNvSpPr>
            <p:nvPr/>
          </p:nvSpPr>
          <p:spPr bwMode="auto">
            <a:xfrm>
              <a:off x="2600" y="3152"/>
              <a:ext cx="752"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70" name="Line 34"/>
            <p:cNvSpPr>
              <a:spLocks noChangeShapeType="1"/>
            </p:cNvSpPr>
            <p:nvPr/>
          </p:nvSpPr>
          <p:spPr bwMode="auto">
            <a:xfrm>
              <a:off x="2592" y="3392"/>
              <a:ext cx="768"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71" name="Rectangle 35"/>
            <p:cNvSpPr>
              <a:spLocks noChangeArrowheads="1"/>
            </p:cNvSpPr>
            <p:nvPr/>
          </p:nvSpPr>
          <p:spPr bwMode="auto">
            <a:xfrm>
              <a:off x="3696" y="2976"/>
              <a:ext cx="889"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a:solidFill>
                    <a:schemeClr val="tx1"/>
                  </a:solidFill>
                  <a:latin typeface="18 VAG Rounded Light   02390"/>
                </a:rPr>
                <a:t>interrupt</a:t>
              </a:r>
            </a:p>
            <a:p>
              <a:pPr algn="l">
                <a:lnSpc>
                  <a:spcPct val="85000"/>
                </a:lnSpc>
              </a:pPr>
              <a:r>
                <a:rPr lang="en-US" sz="2800">
                  <a:solidFill>
                    <a:schemeClr val="tx1"/>
                  </a:solidFill>
                  <a:latin typeface="18 VAG Rounded Light   02390"/>
                </a:rPr>
                <a:t>service</a:t>
              </a:r>
            </a:p>
            <a:p>
              <a:pPr algn="l">
                <a:lnSpc>
                  <a:spcPct val="85000"/>
                </a:lnSpc>
              </a:pPr>
              <a:r>
                <a:rPr lang="en-US" sz="2800">
                  <a:solidFill>
                    <a:schemeClr val="tx1"/>
                  </a:solidFill>
                  <a:latin typeface="18 VAG Rounded Light   02390"/>
                </a:rPr>
                <a:t>routine</a:t>
              </a:r>
            </a:p>
          </p:txBody>
        </p:sp>
        <p:sp>
          <p:nvSpPr>
            <p:cNvPr id="3214372" name="Line 36"/>
            <p:cNvSpPr>
              <a:spLocks noChangeShapeType="1"/>
            </p:cNvSpPr>
            <p:nvPr/>
          </p:nvSpPr>
          <p:spPr bwMode="auto">
            <a:xfrm>
              <a:off x="3384" y="2912"/>
              <a:ext cx="248" cy="88"/>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214373" name="Line 37"/>
            <p:cNvSpPr>
              <a:spLocks noChangeShapeType="1"/>
            </p:cNvSpPr>
            <p:nvPr/>
          </p:nvSpPr>
          <p:spPr bwMode="auto">
            <a:xfrm flipV="1">
              <a:off x="3384" y="3680"/>
              <a:ext cx="240" cy="20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grpSp>
      <p:grpSp>
        <p:nvGrpSpPr>
          <p:cNvPr id="7" name="Group 38"/>
          <p:cNvGrpSpPr>
            <a:grpSpLocks/>
          </p:cNvGrpSpPr>
          <p:nvPr/>
        </p:nvGrpSpPr>
        <p:grpSpPr bwMode="auto">
          <a:xfrm>
            <a:off x="1333500" y="3403601"/>
            <a:ext cx="2781300" cy="1465263"/>
            <a:chOff x="840" y="2144"/>
            <a:chExt cx="1752" cy="923"/>
          </a:xfrm>
        </p:grpSpPr>
        <p:sp>
          <p:nvSpPr>
            <p:cNvPr id="3214375" name="Line 39"/>
            <p:cNvSpPr>
              <a:spLocks noChangeShapeType="1"/>
            </p:cNvSpPr>
            <p:nvPr/>
          </p:nvSpPr>
          <p:spPr bwMode="auto">
            <a:xfrm>
              <a:off x="1606" y="2144"/>
              <a:ext cx="2" cy="256"/>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214376" name="Rectangle 40"/>
            <p:cNvSpPr>
              <a:spLocks noChangeArrowheads="1"/>
            </p:cNvSpPr>
            <p:nvPr/>
          </p:nvSpPr>
          <p:spPr bwMode="auto">
            <a:xfrm>
              <a:off x="840" y="2336"/>
              <a:ext cx="1656" cy="731"/>
            </a:xfrm>
            <a:prstGeom prst="rect">
              <a:avLst/>
            </a:prstGeom>
            <a:noFill/>
            <a:ln w="12700">
              <a:noFill/>
              <a:miter lim="800000"/>
              <a:headEnd/>
              <a:tailEnd/>
            </a:ln>
            <a:effectLst/>
          </p:spPr>
          <p:txBody>
            <a:bodyPr lIns="63500" tIns="25400" rIns="63500" bIns="25400">
              <a:prstTxWarp prst="textNoShape">
                <a:avLst/>
              </a:prstTxWarp>
              <a:spAutoFit/>
            </a:bodyPr>
            <a:lstStyle/>
            <a:p>
              <a:pPr algn="l">
                <a:lnSpc>
                  <a:spcPct val="85000"/>
                </a:lnSpc>
              </a:pPr>
              <a:r>
                <a:rPr lang="en-US" sz="2800">
                  <a:solidFill>
                    <a:schemeClr val="tx1"/>
                  </a:solidFill>
                  <a:latin typeface="18 VAG Rounded Light   02390"/>
                </a:rPr>
                <a:t>(3) jump to interrupt</a:t>
              </a:r>
            </a:p>
            <a:p>
              <a:pPr algn="l">
                <a:lnSpc>
                  <a:spcPct val="85000"/>
                </a:lnSpc>
              </a:pPr>
              <a:r>
                <a:rPr lang="en-US" sz="2800">
                  <a:solidFill>
                    <a:schemeClr val="tx1"/>
                  </a:solidFill>
                  <a:latin typeface="18 VAG Rounded Light   02390"/>
                </a:rPr>
                <a:t>service routine</a:t>
              </a:r>
            </a:p>
          </p:txBody>
        </p:sp>
        <p:sp>
          <p:nvSpPr>
            <p:cNvPr id="3214377" name="Line 41"/>
            <p:cNvSpPr>
              <a:spLocks noChangeShapeType="1"/>
            </p:cNvSpPr>
            <p:nvPr/>
          </p:nvSpPr>
          <p:spPr bwMode="auto">
            <a:xfrm>
              <a:off x="2016" y="2736"/>
              <a:ext cx="576" cy="16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sp>
        <p:nvSpPr>
          <p:cNvPr id="3214378" name="Rectangle 42"/>
          <p:cNvSpPr>
            <a:spLocks noChangeArrowheads="1"/>
          </p:cNvSpPr>
          <p:nvPr/>
        </p:nvSpPr>
        <p:spPr bwMode="auto">
          <a:xfrm>
            <a:off x="1371600" y="5257800"/>
            <a:ext cx="1981200" cy="794576"/>
          </a:xfrm>
          <a:prstGeom prst="rect">
            <a:avLst/>
          </a:prstGeom>
          <a:noFill/>
          <a:ln w="38100">
            <a:noFill/>
            <a:miter lim="800000"/>
            <a:headEnd/>
            <a:tailEnd/>
          </a:ln>
          <a:effectLst/>
        </p:spPr>
        <p:txBody>
          <a:bodyPr lIns="63500" tIns="25400" rIns="63500" bIns="25400">
            <a:prstTxWarp prst="textNoShape">
              <a:avLst/>
            </a:prstTxWarp>
            <a:spAutoFit/>
          </a:bodyPr>
          <a:lstStyle/>
          <a:p>
            <a:pPr algn="l">
              <a:lnSpc>
                <a:spcPct val="85000"/>
              </a:lnSpc>
            </a:pPr>
            <a:r>
              <a:rPr lang="en-US" sz="2800">
                <a:solidFill>
                  <a:schemeClr val="tx1"/>
                </a:solidFill>
                <a:latin typeface="18 VAG Rounded Light   02390"/>
              </a:rPr>
              <a:t>(4) perform transfer</a:t>
            </a:r>
          </a:p>
        </p:txBody>
      </p:sp>
      <p:grpSp>
        <p:nvGrpSpPr>
          <p:cNvPr id="8" name="Group 43"/>
          <p:cNvGrpSpPr>
            <a:grpSpLocks/>
          </p:cNvGrpSpPr>
          <p:nvPr/>
        </p:nvGrpSpPr>
        <p:grpSpPr bwMode="auto">
          <a:xfrm>
            <a:off x="2971800" y="2590800"/>
            <a:ext cx="1104900" cy="3556000"/>
            <a:chOff x="1872" y="1632"/>
            <a:chExt cx="696" cy="2240"/>
          </a:xfrm>
        </p:grpSpPr>
        <p:grpSp>
          <p:nvGrpSpPr>
            <p:cNvPr id="9" name="Group 44"/>
            <p:cNvGrpSpPr>
              <a:grpSpLocks/>
            </p:cNvGrpSpPr>
            <p:nvPr/>
          </p:nvGrpSpPr>
          <p:grpSpPr bwMode="auto">
            <a:xfrm>
              <a:off x="2248" y="1632"/>
              <a:ext cx="320" cy="2240"/>
              <a:chOff x="2248" y="1728"/>
              <a:chExt cx="320" cy="2240"/>
            </a:xfrm>
          </p:grpSpPr>
          <p:sp>
            <p:nvSpPr>
              <p:cNvPr id="3214381" name="Line 45"/>
              <p:cNvSpPr>
                <a:spLocks noChangeShapeType="1"/>
              </p:cNvSpPr>
              <p:nvPr/>
            </p:nvSpPr>
            <p:spPr bwMode="auto">
              <a:xfrm flipH="1" flipV="1">
                <a:off x="2256" y="3768"/>
                <a:ext cx="312" cy="200"/>
              </a:xfrm>
              <a:prstGeom prst="line">
                <a:avLst/>
              </a:prstGeom>
              <a:noFill/>
              <a:ln w="38100">
                <a:solidFill>
                  <a:schemeClr val="accent1"/>
                </a:solidFill>
                <a:round/>
                <a:headEnd/>
                <a:tailEnd/>
              </a:ln>
              <a:effectLst/>
            </p:spPr>
            <p:txBody>
              <a:bodyPr wrap="none" anchor="ctr">
                <a:prstTxWarp prst="textNoShape">
                  <a:avLst/>
                </a:prstTxWarp>
              </a:bodyPr>
              <a:lstStyle/>
              <a:p>
                <a:endParaRPr lang="en-US">
                  <a:latin typeface="18 VAG Rounded Light   02390"/>
                </a:endParaRPr>
              </a:p>
            </p:txBody>
          </p:sp>
          <p:sp>
            <p:nvSpPr>
              <p:cNvPr id="3214382" name="Line 46"/>
              <p:cNvSpPr>
                <a:spLocks noChangeShapeType="1"/>
              </p:cNvSpPr>
              <p:nvPr/>
            </p:nvSpPr>
            <p:spPr bwMode="auto">
              <a:xfrm flipV="1">
                <a:off x="2248" y="1944"/>
                <a:ext cx="0" cy="1824"/>
              </a:xfrm>
              <a:prstGeom prst="line">
                <a:avLst/>
              </a:prstGeom>
              <a:noFill/>
              <a:ln w="38100">
                <a:solidFill>
                  <a:schemeClr val="accent1"/>
                </a:solidFill>
                <a:round/>
                <a:headEnd/>
                <a:tailEnd/>
              </a:ln>
              <a:effectLst/>
            </p:spPr>
            <p:txBody>
              <a:bodyPr wrap="none" anchor="ctr">
                <a:prstTxWarp prst="textNoShape">
                  <a:avLst/>
                </a:prstTxWarp>
              </a:bodyPr>
              <a:lstStyle/>
              <a:p>
                <a:endParaRPr lang="en-US">
                  <a:latin typeface="18 VAG Rounded Light   02390"/>
                </a:endParaRPr>
              </a:p>
            </p:txBody>
          </p:sp>
          <p:sp>
            <p:nvSpPr>
              <p:cNvPr id="3214383" name="Line 47"/>
              <p:cNvSpPr>
                <a:spLocks noChangeShapeType="1"/>
              </p:cNvSpPr>
              <p:nvPr/>
            </p:nvSpPr>
            <p:spPr bwMode="auto">
              <a:xfrm flipV="1">
                <a:off x="2264" y="1728"/>
                <a:ext cx="288" cy="208"/>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sp>
          <p:nvSpPr>
            <p:cNvPr id="3214384" name="Rectangle 48"/>
            <p:cNvSpPr>
              <a:spLocks noChangeArrowheads="1"/>
            </p:cNvSpPr>
            <p:nvPr/>
          </p:nvSpPr>
          <p:spPr bwMode="auto">
            <a:xfrm>
              <a:off x="1872" y="2976"/>
              <a:ext cx="311" cy="270"/>
            </a:xfrm>
            <a:prstGeom prst="rect">
              <a:avLst/>
            </a:prstGeom>
            <a:noFill/>
            <a:ln w="381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a:solidFill>
                    <a:schemeClr val="tx1"/>
                  </a:solidFill>
                  <a:latin typeface="18 VAG Rounded Light   02390"/>
                </a:rPr>
                <a:t>(5)</a:t>
              </a:r>
            </a:p>
          </p:txBody>
        </p:sp>
      </p:grpSp>
      <p:sp>
        <p:nvSpPr>
          <p:cNvPr id="50" name="Slide Number Placeholder 9"/>
          <p:cNvSpPr>
            <a:spLocks noGrp="1"/>
          </p:cNvSpPr>
          <p:nvPr>
            <p:ph type="sldNum" sz="quarter" idx="12"/>
          </p:nvPr>
        </p:nvSpPr>
        <p:spPr>
          <a:xfrm>
            <a:off x="6553200" y="6356350"/>
            <a:ext cx="2133600" cy="365125"/>
          </a:xfrm>
        </p:spPr>
        <p:txBody>
          <a:bodyPr/>
          <a:lstStyle/>
          <a:p>
            <a:fld id="{3CC63E4C-4642-794D-A2FD-70F6B81535F5}" type="slidenum">
              <a:rPr lang="en-US" smtClean="0"/>
              <a:pPr/>
              <a:t>23</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436018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214378"/>
                                        </p:tgtEl>
                                        <p:attrNameLst>
                                          <p:attrName>style.visibility</p:attrName>
                                        </p:attrNameLst>
                                      </p:cBhvr>
                                      <p:to>
                                        <p:strVal val="visible"/>
                                      </p:to>
                                    </p:set>
                                    <p:animEffect transition="in" filter="wipe(up)">
                                      <p:cBhvr>
                                        <p:cTn id="22" dur="500"/>
                                        <p:tgtEl>
                                          <p:spTgt spid="321437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up)">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4378" grpId="0" autoUpdateAnimBg="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18435" name="Rectangle 3"/>
          <p:cNvSpPr>
            <a:spLocks noGrp="1" noChangeArrowheads="1"/>
          </p:cNvSpPr>
          <p:nvPr>
            <p:ph type="body" idx="1"/>
          </p:nvPr>
        </p:nvSpPr>
        <p:spPr>
          <a:xfrm>
            <a:off x="457200" y="990599"/>
            <a:ext cx="8458200" cy="5757119"/>
          </a:xfrm>
        </p:spPr>
        <p:txBody>
          <a:bodyPr>
            <a:normAutofit fontScale="92500" lnSpcReduction="10000"/>
          </a:bodyPr>
          <a:lstStyle/>
          <a:p>
            <a:r>
              <a:rPr lang="en-US" dirty="0">
                <a:solidFill>
                  <a:srgbClr val="000000"/>
                </a:solidFill>
              </a:rPr>
              <a:t>Find the % of processor consumed if the hard disk is only active 5% of the time.  Assuming 500 clock cycle overhead for each transfer, including interrupt:</a:t>
            </a:r>
          </a:p>
          <a:p>
            <a:pPr lvl="1">
              <a:buFont typeface="Arial"/>
              <a:buChar char="•"/>
            </a:pPr>
            <a:r>
              <a:rPr lang="en-US" dirty="0">
                <a:solidFill>
                  <a:srgbClr val="000000"/>
                </a:solidFill>
              </a:rPr>
              <a:t>Disk Interrupts/s = </a:t>
            </a:r>
            <a:r>
              <a:rPr lang="en-US" dirty="0" smtClean="0">
                <a:solidFill>
                  <a:srgbClr val="000000"/>
                </a:solidFill>
              </a:rPr>
              <a:t> 5% * 16 </a:t>
            </a:r>
            <a:r>
              <a:rPr lang="en-US" dirty="0">
                <a:solidFill>
                  <a:srgbClr val="000000"/>
                </a:solidFill>
              </a:rPr>
              <a:t>[MB/s] / 16 [B/interrupt]</a:t>
            </a:r>
            <a:br>
              <a:rPr lang="en-US" dirty="0">
                <a:solidFill>
                  <a:srgbClr val="000000"/>
                </a:solidFill>
              </a:rPr>
            </a:br>
            <a:r>
              <a:rPr lang="en-US" dirty="0">
                <a:solidFill>
                  <a:srgbClr val="000000"/>
                </a:solidFill>
              </a:rPr>
              <a:t>	 = </a:t>
            </a:r>
            <a:r>
              <a:rPr lang="en-US" dirty="0" smtClean="0">
                <a:solidFill>
                  <a:srgbClr val="000000"/>
                </a:solidFill>
              </a:rPr>
              <a:t>50,000 </a:t>
            </a:r>
            <a:r>
              <a:rPr lang="en-US" dirty="0">
                <a:solidFill>
                  <a:srgbClr val="000000"/>
                </a:solidFill>
              </a:rPr>
              <a:t>[interrupts/s]</a:t>
            </a:r>
          </a:p>
          <a:p>
            <a:pPr lvl="1">
              <a:buFont typeface="Arial"/>
              <a:buChar char="•"/>
            </a:pPr>
            <a:r>
              <a:rPr lang="en-US" dirty="0">
                <a:solidFill>
                  <a:srgbClr val="000000"/>
                </a:solidFill>
              </a:rPr>
              <a:t>Disk Interrupts [clocks/s] </a:t>
            </a:r>
            <a:br>
              <a:rPr lang="en-US" dirty="0">
                <a:solidFill>
                  <a:srgbClr val="000000"/>
                </a:solidFill>
              </a:rPr>
            </a:br>
            <a:r>
              <a:rPr lang="en-US" dirty="0">
                <a:solidFill>
                  <a:srgbClr val="000000"/>
                </a:solidFill>
              </a:rPr>
              <a:t>= </a:t>
            </a:r>
            <a:r>
              <a:rPr lang="en-US" dirty="0" smtClean="0">
                <a:solidFill>
                  <a:srgbClr val="000000"/>
                </a:solidFill>
              </a:rPr>
              <a:t>50,000 </a:t>
            </a:r>
            <a:r>
              <a:rPr lang="en-US" dirty="0">
                <a:solidFill>
                  <a:srgbClr val="000000"/>
                </a:solidFill>
              </a:rPr>
              <a:t>[interrupts/s] * 500 [clocks/interrupt] </a:t>
            </a:r>
            <a:br>
              <a:rPr lang="en-US" dirty="0">
                <a:solidFill>
                  <a:srgbClr val="000000"/>
                </a:solidFill>
              </a:rPr>
            </a:br>
            <a:r>
              <a:rPr lang="en-US" dirty="0">
                <a:solidFill>
                  <a:srgbClr val="000000"/>
                </a:solidFill>
              </a:rPr>
              <a:t>= </a:t>
            </a:r>
            <a:r>
              <a:rPr lang="en-US" dirty="0" smtClean="0">
                <a:solidFill>
                  <a:srgbClr val="000000"/>
                </a:solidFill>
              </a:rPr>
              <a:t>25,000,000 </a:t>
            </a:r>
            <a:r>
              <a:rPr lang="en-US" dirty="0">
                <a:solidFill>
                  <a:srgbClr val="000000"/>
                </a:solidFill>
              </a:rPr>
              <a:t>[clocks/s]</a:t>
            </a:r>
            <a:endParaRPr lang="en-US" dirty="0">
              <a:solidFill>
                <a:srgbClr val="000000"/>
              </a:solidFill>
              <a:latin typeface="Symbol" charset="2"/>
            </a:endParaRPr>
          </a:p>
          <a:p>
            <a:pPr lvl="1">
              <a:buFont typeface="Arial"/>
              <a:buChar char="•"/>
            </a:pPr>
            <a:r>
              <a:rPr lang="en-US" dirty="0">
                <a:solidFill>
                  <a:srgbClr val="000000"/>
                </a:solidFill>
              </a:rPr>
              <a:t>% Processor for during transfer: </a:t>
            </a:r>
            <a:br>
              <a:rPr lang="en-US" dirty="0">
                <a:solidFill>
                  <a:srgbClr val="000000"/>
                </a:solidFill>
              </a:rPr>
            </a:br>
            <a:r>
              <a:rPr lang="en-US" dirty="0" smtClean="0">
                <a:solidFill>
                  <a:srgbClr val="000000"/>
                </a:solidFill>
              </a:rPr>
              <a:t>2.5*10</a:t>
            </a:r>
            <a:r>
              <a:rPr lang="en-US" baseline="30000" dirty="0" smtClean="0">
                <a:solidFill>
                  <a:srgbClr val="000000"/>
                </a:solidFill>
              </a:rPr>
              <a:t>7 </a:t>
            </a:r>
            <a:r>
              <a:rPr lang="en-US" dirty="0">
                <a:solidFill>
                  <a:srgbClr val="000000"/>
                </a:solidFill>
              </a:rPr>
              <a:t>[clocks/s]</a:t>
            </a:r>
            <a:r>
              <a:rPr lang="en-US" baseline="30000" dirty="0">
                <a:solidFill>
                  <a:srgbClr val="000000"/>
                </a:solidFill>
              </a:rPr>
              <a:t> </a:t>
            </a:r>
            <a:r>
              <a:rPr lang="en-US" dirty="0">
                <a:solidFill>
                  <a:srgbClr val="000000"/>
                </a:solidFill>
              </a:rPr>
              <a:t>/ 1*10</a:t>
            </a:r>
            <a:r>
              <a:rPr lang="en-US" baseline="30000" dirty="0">
                <a:solidFill>
                  <a:srgbClr val="000000"/>
                </a:solidFill>
              </a:rPr>
              <a:t>9 </a:t>
            </a:r>
            <a:r>
              <a:rPr lang="en-US" dirty="0">
                <a:solidFill>
                  <a:srgbClr val="000000"/>
                </a:solidFill>
              </a:rPr>
              <a:t>[clocks/s]</a:t>
            </a:r>
            <a:r>
              <a:rPr lang="en-US" baseline="30000" dirty="0">
                <a:solidFill>
                  <a:srgbClr val="000000"/>
                </a:solidFill>
              </a:rPr>
              <a:t> </a:t>
            </a:r>
            <a:r>
              <a:rPr lang="en-US" dirty="0">
                <a:solidFill>
                  <a:srgbClr val="000000"/>
                </a:solidFill>
              </a:rPr>
              <a:t>= </a:t>
            </a:r>
            <a:r>
              <a:rPr lang="en-US" b="1" dirty="0" smtClean="0">
                <a:solidFill>
                  <a:srgbClr val="000000"/>
                </a:solidFill>
              </a:rPr>
              <a:t>2.5% Busy</a:t>
            </a:r>
            <a:endParaRPr lang="en-US" b="1" dirty="0">
              <a:solidFill>
                <a:srgbClr val="000000"/>
              </a:solidFill>
            </a:endParaRPr>
          </a:p>
          <a:p>
            <a:r>
              <a:rPr lang="en-US" dirty="0" smtClean="0">
                <a:solidFill>
                  <a:srgbClr val="000000"/>
                </a:solidFill>
              </a:rPr>
              <a:t>DMA (Direct Memory Access) even better – only one interrupt for an entire page!</a:t>
            </a:r>
            <a:endParaRPr lang="en-US" dirty="0">
              <a:solidFill>
                <a:srgbClr val="000000"/>
              </a:solidFill>
            </a:endParaRPr>
          </a:p>
        </p:txBody>
      </p:sp>
      <p:sp>
        <p:nvSpPr>
          <p:cNvPr id="4" name="Title 3"/>
          <p:cNvSpPr>
            <a:spLocks noGrp="1"/>
          </p:cNvSpPr>
          <p:nvPr>
            <p:ph type="title"/>
          </p:nvPr>
        </p:nvSpPr>
        <p:spPr>
          <a:xfrm>
            <a:off x="457200" y="274638"/>
            <a:ext cx="8229600" cy="714252"/>
          </a:xfrm>
        </p:spPr>
        <p:txBody>
          <a:bodyPr>
            <a:normAutofit fontScale="90000"/>
          </a:bodyPr>
          <a:lstStyle/>
          <a:p>
            <a:r>
              <a:rPr lang="en-US" dirty="0" smtClean="0"/>
              <a:t>Benefit of Interrupt-Driven I/O</a:t>
            </a:r>
            <a:endParaRPr lang="en-US" dirty="0"/>
          </a:p>
        </p:txBody>
      </p:sp>
      <p:sp>
        <p:nvSpPr>
          <p:cNvPr id="6" name="Slide Number Placeholder 196"/>
          <p:cNvSpPr>
            <a:spLocks noGrp="1"/>
          </p:cNvSpPr>
          <p:nvPr>
            <p:ph type="sldNum" sz="quarter" idx="12"/>
          </p:nvPr>
        </p:nvSpPr>
        <p:spPr>
          <a:xfrm>
            <a:off x="6553200" y="6356350"/>
            <a:ext cx="2133600" cy="365125"/>
          </a:xfrm>
        </p:spPr>
        <p:txBody>
          <a:bodyPr/>
          <a:lstStyle/>
          <a:p>
            <a:fld id="{3CC63E4C-4642-794D-A2FD-70F6B81535F5}" type="slidenum">
              <a:rPr lang="en-US" smtClean="0"/>
              <a:pPr/>
              <a:t>24</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7571992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184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8435"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220482" name="Rectangle 2"/>
          <p:cNvSpPr>
            <a:spLocks noGrp="1" noChangeArrowheads="1"/>
          </p:cNvSpPr>
          <p:nvPr>
            <p:ph type="title"/>
          </p:nvPr>
        </p:nvSpPr>
        <p:spPr>
          <a:xfrm>
            <a:off x="761999" y="152400"/>
            <a:ext cx="7757309" cy="474663"/>
          </a:xfrm>
        </p:spPr>
        <p:txBody>
          <a:bodyPr>
            <a:normAutofit fontScale="90000"/>
          </a:bodyPr>
          <a:lstStyle/>
          <a:p>
            <a:r>
              <a:rPr lang="en-US"/>
              <a:t>Peer Instruction</a:t>
            </a:r>
          </a:p>
        </p:txBody>
      </p:sp>
      <p:sp>
        <p:nvSpPr>
          <p:cNvPr id="3220483" name="Rectangle 3"/>
          <p:cNvSpPr>
            <a:spLocks noChangeArrowheads="1"/>
          </p:cNvSpPr>
          <p:nvPr/>
        </p:nvSpPr>
        <p:spPr bwMode="auto">
          <a:xfrm>
            <a:off x="76200" y="3733800"/>
            <a:ext cx="7620000" cy="2819746"/>
          </a:xfrm>
          <a:prstGeom prst="rect">
            <a:avLst/>
          </a:prstGeom>
          <a:noFill/>
          <a:ln w="12700">
            <a:noFill/>
            <a:miter lim="800000"/>
            <a:headEnd/>
            <a:tailEnd/>
          </a:ln>
          <a:effectLst/>
        </p:spPr>
        <p:txBody>
          <a:bodyPr lIns="63500" tIns="25400" rIns="63500" bIns="25400">
            <a:prstTxWarp prst="textNoShape">
              <a:avLst/>
            </a:prstTxWarp>
            <a:spAutoFit/>
          </a:bodyPr>
          <a:lstStyle/>
          <a:p>
            <a:pPr marL="609600" indent="-609600" algn="l">
              <a:lnSpc>
                <a:spcPct val="85000"/>
              </a:lnSpc>
              <a:spcBef>
                <a:spcPct val="65000"/>
              </a:spcBef>
              <a:buSzPct val="100000"/>
              <a:buFont typeface="+mj-lt"/>
              <a:buAutoNum type="arabicParenR"/>
              <a:tabLst>
                <a:tab pos="738188" algn="l"/>
              </a:tabLst>
            </a:pPr>
            <a:r>
              <a:rPr lang="en-US" sz="2800" b="1">
                <a:solidFill>
                  <a:schemeClr val="tx1"/>
                </a:solidFill>
              </a:rPr>
              <a:t>A faster CPU will result in faster I/O.</a:t>
            </a:r>
          </a:p>
          <a:p>
            <a:pPr marL="609600" indent="-609600" algn="l">
              <a:lnSpc>
                <a:spcPct val="85000"/>
              </a:lnSpc>
              <a:spcBef>
                <a:spcPct val="65000"/>
              </a:spcBef>
              <a:buSzPct val="100000"/>
              <a:buFont typeface="+mj-lt"/>
              <a:buAutoNum type="arabicParenR"/>
              <a:tabLst>
                <a:tab pos="738188" algn="l"/>
              </a:tabLst>
            </a:pPr>
            <a:r>
              <a:rPr lang="en-US" sz="2800" b="1">
                <a:solidFill>
                  <a:schemeClr val="tx1"/>
                </a:solidFill>
              </a:rPr>
              <a:t>Hardware designers handle mouse input  with interrupts since it is better than polling in almost all cases.</a:t>
            </a:r>
          </a:p>
          <a:p>
            <a:pPr marL="609600" indent="-609600" algn="l">
              <a:lnSpc>
                <a:spcPct val="85000"/>
              </a:lnSpc>
              <a:spcBef>
                <a:spcPct val="65000"/>
              </a:spcBef>
              <a:buSzPct val="100000"/>
              <a:buFont typeface="+mj-lt"/>
              <a:buAutoNum type="arabicParenR"/>
              <a:tabLst>
                <a:tab pos="738188" algn="l"/>
              </a:tabLst>
            </a:pPr>
            <a:r>
              <a:rPr lang="en-US" sz="2800" b="1">
                <a:solidFill>
                  <a:schemeClr val="tx1"/>
                </a:solidFill>
              </a:rPr>
              <a:t>Low-level I/O is actually quite simple, as it’s really only reading and writing bytes.</a:t>
            </a:r>
          </a:p>
        </p:txBody>
      </p:sp>
      <p:sp>
        <p:nvSpPr>
          <p:cNvPr id="3220484" name="Rectangle 4"/>
          <p:cNvSpPr>
            <a:spLocks noChangeArrowheads="1"/>
          </p:cNvSpPr>
          <p:nvPr/>
        </p:nvSpPr>
        <p:spPr bwMode="auto">
          <a:xfrm>
            <a:off x="7653338" y="3706813"/>
            <a:ext cx="1371600" cy="2895600"/>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gn="l">
              <a:lnSpc>
                <a:spcPct val="85000"/>
              </a:lnSpc>
              <a:buSzPct val="100000"/>
              <a:buFont typeface="Times" charset="0"/>
              <a:buNone/>
            </a:pPr>
            <a:r>
              <a:rPr lang="en-US" sz="2400" b="1">
                <a:solidFill>
                  <a:schemeClr val="tx1"/>
                </a:solidFill>
                <a:latin typeface="Courier New" charset="0"/>
              </a:rPr>
              <a:t>   123</a:t>
            </a:r>
          </a:p>
          <a:p>
            <a:pPr marL="203200" indent="-203200" algn="l">
              <a:lnSpc>
                <a:spcPct val="85000"/>
              </a:lnSpc>
              <a:buSzPct val="100000"/>
              <a:buFont typeface="Times" charset="0"/>
              <a:buNone/>
            </a:pPr>
            <a:r>
              <a:rPr lang="en-US" sz="2400" b="1">
                <a:latin typeface="Courier New" charset="0"/>
              </a:rPr>
              <a:t>A</a:t>
            </a:r>
            <a:r>
              <a:rPr lang="en-US" sz="2400" b="1">
                <a:solidFill>
                  <a:schemeClr val="tx1"/>
                </a:solidFill>
                <a:latin typeface="Courier New" charset="0"/>
              </a:rPr>
              <a:t>: </a:t>
            </a:r>
            <a:r>
              <a:rPr lang="en-US" sz="2400" b="1">
                <a:latin typeface="Courier New" charset="0"/>
              </a:rPr>
              <a:t>FFF</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B: </a:t>
            </a:r>
            <a:r>
              <a:rPr lang="en-US" sz="2400" b="1">
                <a:latin typeface="Courier New" charset="0"/>
              </a:rPr>
              <a:t>FF</a:t>
            </a:r>
            <a:r>
              <a:rPr lang="en-US" sz="2400" b="1">
                <a:solidFill>
                  <a:srgbClr val="008000"/>
                </a:solidFill>
                <a:latin typeface="Courier New" charset="0"/>
              </a:rPr>
              <a:t>T</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B: </a:t>
            </a:r>
            <a:r>
              <a:rPr lang="en-US" sz="2400" b="1">
                <a:latin typeface="Courier New" charset="0"/>
              </a:rPr>
              <a:t>F</a:t>
            </a:r>
            <a:r>
              <a:rPr lang="en-US" sz="2400" b="1">
                <a:solidFill>
                  <a:srgbClr val="008000"/>
                </a:solidFill>
                <a:latin typeface="Courier New" charset="0"/>
              </a:rPr>
              <a:t>T</a:t>
            </a:r>
            <a:r>
              <a:rPr lang="en-US" sz="2400" b="1">
                <a:latin typeface="Courier New" charset="0"/>
              </a:rPr>
              <a:t>F</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latin typeface="Courier New" charset="0"/>
              </a:rPr>
              <a:t>C</a:t>
            </a:r>
            <a:r>
              <a:rPr lang="en-US" sz="2400" b="1">
                <a:solidFill>
                  <a:schemeClr val="tx1"/>
                </a:solidFill>
                <a:latin typeface="Courier New" charset="0"/>
              </a:rPr>
              <a:t>: </a:t>
            </a:r>
            <a:r>
              <a:rPr lang="en-US" sz="2400" b="1">
                <a:latin typeface="Courier New" charset="0"/>
              </a:rPr>
              <a:t>F</a:t>
            </a:r>
            <a:r>
              <a:rPr lang="en-US" sz="2400" b="1">
                <a:solidFill>
                  <a:srgbClr val="008000"/>
                </a:solidFill>
                <a:latin typeface="Courier New" charset="0"/>
              </a:rPr>
              <a:t>TT</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latin typeface="Courier New" charset="0"/>
              </a:rPr>
              <a:t>C</a:t>
            </a:r>
            <a:r>
              <a:rPr lang="en-US" sz="2400" b="1">
                <a:solidFill>
                  <a:schemeClr val="tx1"/>
                </a:solidFill>
                <a:latin typeface="Courier New" charset="0"/>
              </a:rPr>
              <a:t>: </a:t>
            </a:r>
            <a:r>
              <a:rPr lang="en-US" sz="2400" b="1">
                <a:solidFill>
                  <a:srgbClr val="008000"/>
                </a:solidFill>
                <a:latin typeface="Courier New" charset="0"/>
              </a:rPr>
              <a:t>T</a:t>
            </a:r>
            <a:r>
              <a:rPr lang="en-US" sz="2400" b="1">
                <a:latin typeface="Courier New" charset="0"/>
              </a:rPr>
              <a:t>FF</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latin typeface="Courier New" charset="0"/>
              </a:rPr>
              <a:t>D</a:t>
            </a:r>
            <a:r>
              <a:rPr lang="en-US" sz="2400" b="1">
                <a:solidFill>
                  <a:schemeClr val="tx1"/>
                </a:solidFill>
                <a:latin typeface="Courier New" charset="0"/>
              </a:rPr>
              <a:t>: </a:t>
            </a:r>
            <a:r>
              <a:rPr lang="en-US" sz="2400" b="1">
                <a:solidFill>
                  <a:srgbClr val="008000"/>
                </a:solidFill>
                <a:latin typeface="Courier New" charset="0"/>
              </a:rPr>
              <a:t>T</a:t>
            </a:r>
            <a:r>
              <a:rPr lang="en-US" sz="2400" b="1">
                <a:latin typeface="Courier New" charset="0"/>
              </a:rPr>
              <a:t>F</a:t>
            </a:r>
            <a:r>
              <a:rPr lang="en-US" sz="2400" b="1">
                <a:solidFill>
                  <a:srgbClr val="008000"/>
                </a:solidFill>
                <a:latin typeface="Courier New" charset="0"/>
              </a:rPr>
              <a:t>T</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latin typeface="Courier New" charset="0"/>
              </a:rPr>
              <a:t>D</a:t>
            </a:r>
            <a:r>
              <a:rPr lang="en-US" sz="2400" b="1">
                <a:solidFill>
                  <a:schemeClr val="tx1"/>
                </a:solidFill>
                <a:latin typeface="Courier New" charset="0"/>
              </a:rPr>
              <a:t>: </a:t>
            </a:r>
            <a:r>
              <a:rPr lang="en-US" sz="2400" b="1">
                <a:solidFill>
                  <a:srgbClr val="008000"/>
                </a:solidFill>
                <a:latin typeface="Courier New" charset="0"/>
              </a:rPr>
              <a:t>TT</a:t>
            </a:r>
            <a:r>
              <a:rPr lang="en-US" sz="2400" b="1">
                <a:latin typeface="Courier New" charset="0"/>
              </a:rPr>
              <a:t>F</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latin typeface="Courier New" charset="0"/>
              </a:rPr>
              <a:t>E</a:t>
            </a:r>
            <a:r>
              <a:rPr lang="en-US" sz="2400" b="1">
                <a:solidFill>
                  <a:schemeClr val="tx1"/>
                </a:solidFill>
                <a:latin typeface="Courier New" charset="0"/>
              </a:rPr>
              <a:t>: </a:t>
            </a:r>
            <a:r>
              <a:rPr lang="en-US" sz="2400" b="1">
                <a:solidFill>
                  <a:srgbClr val="008000"/>
                </a:solidFill>
                <a:latin typeface="Courier New" charset="0"/>
              </a:rPr>
              <a:t>TTT</a:t>
            </a:r>
            <a:endParaRPr lang="en-US" sz="2400" b="1">
              <a:solidFill>
                <a:schemeClr val="tx1"/>
              </a:solidFill>
              <a:latin typeface="Courier New"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222530" name="Rectangle 2"/>
          <p:cNvSpPr>
            <a:spLocks noGrp="1" noChangeArrowheads="1"/>
          </p:cNvSpPr>
          <p:nvPr>
            <p:ph type="title"/>
          </p:nvPr>
        </p:nvSpPr>
        <p:spPr>
          <a:xfrm>
            <a:off x="761999" y="152874"/>
            <a:ext cx="7992487" cy="474189"/>
          </a:xfrm>
        </p:spPr>
        <p:txBody>
          <a:bodyPr>
            <a:normAutofit fontScale="90000"/>
          </a:bodyPr>
          <a:lstStyle/>
          <a:p>
            <a:r>
              <a:rPr lang="en-US"/>
              <a:t>Peer Instruction Answer</a:t>
            </a:r>
          </a:p>
        </p:txBody>
      </p:sp>
      <p:sp>
        <p:nvSpPr>
          <p:cNvPr id="3222531" name="Rectangle 3"/>
          <p:cNvSpPr>
            <a:spLocks noChangeArrowheads="1"/>
          </p:cNvSpPr>
          <p:nvPr/>
        </p:nvSpPr>
        <p:spPr bwMode="auto">
          <a:xfrm>
            <a:off x="76200" y="3733800"/>
            <a:ext cx="7620000" cy="2819746"/>
          </a:xfrm>
          <a:prstGeom prst="rect">
            <a:avLst/>
          </a:prstGeom>
          <a:noFill/>
          <a:ln w="12700">
            <a:noFill/>
            <a:miter lim="800000"/>
            <a:headEnd/>
            <a:tailEnd/>
          </a:ln>
          <a:effectLst/>
        </p:spPr>
        <p:txBody>
          <a:bodyPr lIns="63500" tIns="25400" rIns="63500" bIns="25400">
            <a:prstTxWarp prst="textNoShape">
              <a:avLst/>
            </a:prstTxWarp>
            <a:spAutoFit/>
          </a:bodyPr>
          <a:lstStyle/>
          <a:p>
            <a:pPr marL="609600" indent="-609600" algn="l">
              <a:lnSpc>
                <a:spcPct val="85000"/>
              </a:lnSpc>
              <a:spcBef>
                <a:spcPct val="65000"/>
              </a:spcBef>
              <a:buSzPct val="100000"/>
              <a:buFont typeface="+mj-lt"/>
              <a:buAutoNum type="arabicParenR"/>
              <a:tabLst>
                <a:tab pos="738188" algn="l"/>
              </a:tabLst>
            </a:pPr>
            <a:r>
              <a:rPr lang="en-US" sz="2800" b="1">
                <a:solidFill>
                  <a:schemeClr val="tx1"/>
                </a:solidFill>
              </a:rPr>
              <a:t>A faster CPU will result in faster I/O.</a:t>
            </a:r>
          </a:p>
          <a:p>
            <a:pPr marL="609600" indent="-609600" algn="l">
              <a:lnSpc>
                <a:spcPct val="85000"/>
              </a:lnSpc>
              <a:spcBef>
                <a:spcPct val="65000"/>
              </a:spcBef>
              <a:buSzPct val="100000"/>
              <a:buFont typeface="+mj-lt"/>
              <a:buAutoNum type="arabicParenR"/>
              <a:tabLst>
                <a:tab pos="738188" algn="l"/>
              </a:tabLst>
            </a:pPr>
            <a:r>
              <a:rPr lang="en-US" sz="2800" b="1">
                <a:solidFill>
                  <a:schemeClr val="tx1"/>
                </a:solidFill>
              </a:rPr>
              <a:t>Hardware designers handle mouse input  with interrupts since it is better than polling in almost all cases.</a:t>
            </a:r>
          </a:p>
          <a:p>
            <a:pPr marL="609600" indent="-609600" algn="l">
              <a:lnSpc>
                <a:spcPct val="85000"/>
              </a:lnSpc>
              <a:spcBef>
                <a:spcPct val="65000"/>
              </a:spcBef>
              <a:buSzPct val="100000"/>
              <a:buFont typeface="+mj-lt"/>
              <a:buAutoNum type="arabicParenR"/>
              <a:tabLst>
                <a:tab pos="738188" algn="l"/>
              </a:tabLst>
            </a:pPr>
            <a:r>
              <a:rPr lang="en-US" sz="2800" b="1">
                <a:solidFill>
                  <a:schemeClr val="tx1"/>
                </a:solidFill>
              </a:rPr>
              <a:t>Low-level I/O is actually quite simple, as it’s really only reading and writing bytes.</a:t>
            </a:r>
          </a:p>
        </p:txBody>
      </p:sp>
      <p:sp>
        <p:nvSpPr>
          <p:cNvPr id="3222533" name="Text Box 5"/>
          <p:cNvSpPr txBox="1">
            <a:spLocks noChangeArrowheads="1"/>
          </p:cNvSpPr>
          <p:nvPr/>
        </p:nvSpPr>
        <p:spPr bwMode="auto">
          <a:xfrm>
            <a:off x="990600" y="4327525"/>
            <a:ext cx="4643438" cy="1311275"/>
          </a:xfrm>
          <a:prstGeom prst="rect">
            <a:avLst/>
          </a:prstGeom>
          <a:noFill/>
          <a:ln w="127000">
            <a:noFill/>
            <a:miter lim="800000"/>
            <a:headEnd/>
            <a:tailEnd/>
          </a:ln>
          <a:effectLst/>
        </p:spPr>
        <p:txBody>
          <a:bodyPr wrap="none">
            <a:prstTxWarp prst="textNoShape">
              <a:avLst/>
            </a:prstTxWarp>
            <a:spAutoFit/>
          </a:bodyPr>
          <a:lstStyle/>
          <a:p>
            <a:pPr algn="l"/>
            <a:r>
              <a:rPr lang="en-US" sz="8000" b="1"/>
              <a:t>F A L S E</a:t>
            </a:r>
          </a:p>
        </p:txBody>
      </p:sp>
      <p:sp>
        <p:nvSpPr>
          <p:cNvPr id="3222534" name="Text Box 6"/>
          <p:cNvSpPr txBox="1">
            <a:spLocks noChangeArrowheads="1"/>
          </p:cNvSpPr>
          <p:nvPr/>
        </p:nvSpPr>
        <p:spPr bwMode="auto">
          <a:xfrm>
            <a:off x="990600" y="3276600"/>
            <a:ext cx="3797300" cy="1311275"/>
          </a:xfrm>
          <a:prstGeom prst="rect">
            <a:avLst/>
          </a:prstGeom>
          <a:noFill/>
          <a:ln w="127000">
            <a:noFill/>
            <a:miter lim="800000"/>
            <a:headEnd/>
            <a:tailEnd/>
          </a:ln>
          <a:effectLst/>
        </p:spPr>
        <p:txBody>
          <a:bodyPr wrap="none">
            <a:prstTxWarp prst="textNoShape">
              <a:avLst/>
            </a:prstTxWarp>
            <a:spAutoFit/>
          </a:bodyPr>
          <a:lstStyle/>
          <a:p>
            <a:pPr algn="l"/>
            <a:r>
              <a:rPr lang="en-US" sz="8000" b="1">
                <a:solidFill>
                  <a:schemeClr val="accent2"/>
                </a:solidFill>
              </a:rPr>
              <a:t>T R U E</a:t>
            </a:r>
            <a:endParaRPr lang="en-US" sz="8000" b="1"/>
          </a:p>
        </p:txBody>
      </p:sp>
      <p:sp>
        <p:nvSpPr>
          <p:cNvPr id="3222535" name="Text Box 7"/>
          <p:cNvSpPr txBox="1">
            <a:spLocks noChangeArrowheads="1"/>
          </p:cNvSpPr>
          <p:nvPr/>
        </p:nvSpPr>
        <p:spPr bwMode="auto">
          <a:xfrm>
            <a:off x="757238" y="762000"/>
            <a:ext cx="7929562" cy="451406"/>
          </a:xfrm>
          <a:prstGeom prst="rect">
            <a:avLst/>
          </a:prstGeom>
          <a:noFill/>
          <a:ln w="12700">
            <a:noFill/>
            <a:miter lim="800000"/>
            <a:headEnd/>
            <a:tailEnd/>
          </a:ln>
          <a:effectLst/>
        </p:spPr>
        <p:txBody>
          <a:bodyPr>
            <a:prstTxWarp prst="textNoShape">
              <a:avLst/>
            </a:prstTxWarp>
            <a:spAutoFit/>
          </a:bodyPr>
          <a:lstStyle/>
          <a:p>
            <a:pPr marL="514350" indent="-514350" algn="l">
              <a:lnSpc>
                <a:spcPct val="80000"/>
              </a:lnSpc>
              <a:buFont typeface="+mj-lt"/>
              <a:buAutoNum type="arabicParenR"/>
            </a:pPr>
            <a:r>
              <a:rPr lang="en-US" sz="2800" b="1">
                <a:solidFill>
                  <a:schemeClr val="accent2"/>
                </a:solidFill>
              </a:rPr>
              <a:t>Less sync data idle time</a:t>
            </a:r>
            <a:endParaRPr lang="en-US" sz="2800" b="1">
              <a:solidFill>
                <a:schemeClr val="tx1"/>
              </a:solidFill>
            </a:endParaRPr>
          </a:p>
        </p:txBody>
      </p:sp>
      <p:sp>
        <p:nvSpPr>
          <p:cNvPr id="3222536" name="Rectangle 8"/>
          <p:cNvSpPr>
            <a:spLocks noChangeArrowheads="1"/>
          </p:cNvSpPr>
          <p:nvPr/>
        </p:nvSpPr>
        <p:spPr bwMode="auto">
          <a:xfrm>
            <a:off x="762000" y="1377950"/>
            <a:ext cx="7870825" cy="875111"/>
          </a:xfrm>
          <a:prstGeom prst="rect">
            <a:avLst/>
          </a:prstGeom>
          <a:noFill/>
          <a:ln w="12700">
            <a:noFill/>
            <a:miter lim="800000"/>
            <a:headEnd/>
            <a:tailEnd/>
          </a:ln>
          <a:effectLst/>
        </p:spPr>
        <p:txBody>
          <a:bodyPr>
            <a:prstTxWarp prst="textNoShape">
              <a:avLst/>
            </a:prstTxWarp>
            <a:spAutoFit/>
          </a:bodyPr>
          <a:lstStyle/>
          <a:p>
            <a:pPr marL="514350" indent="-514350" algn="l">
              <a:lnSpc>
                <a:spcPct val="90000"/>
              </a:lnSpc>
              <a:buFont typeface="+mj-lt"/>
              <a:buAutoNum type="arabicParenR" startAt="2"/>
            </a:pPr>
            <a:r>
              <a:rPr lang="en-US" sz="2800" b="1"/>
              <a:t>Because mouse has low I/O rate polling often used</a:t>
            </a:r>
          </a:p>
        </p:txBody>
      </p:sp>
      <p:sp>
        <p:nvSpPr>
          <p:cNvPr id="3222537" name="Rectangle 9"/>
          <p:cNvSpPr>
            <a:spLocks noChangeArrowheads="1"/>
          </p:cNvSpPr>
          <p:nvPr/>
        </p:nvSpPr>
        <p:spPr bwMode="auto">
          <a:xfrm>
            <a:off x="757238" y="2463800"/>
            <a:ext cx="7777162" cy="451406"/>
          </a:xfrm>
          <a:prstGeom prst="rect">
            <a:avLst/>
          </a:prstGeom>
          <a:noFill/>
          <a:ln w="12700">
            <a:noFill/>
            <a:miter lim="800000"/>
            <a:headEnd/>
            <a:tailEnd/>
          </a:ln>
          <a:effectLst/>
        </p:spPr>
        <p:txBody>
          <a:bodyPr>
            <a:prstTxWarp prst="textNoShape">
              <a:avLst/>
            </a:prstTxWarp>
            <a:spAutoFit/>
          </a:bodyPr>
          <a:lstStyle/>
          <a:p>
            <a:pPr marL="514350" indent="-514350" algn="l">
              <a:lnSpc>
                <a:spcPct val="80000"/>
              </a:lnSpc>
              <a:buFont typeface="+mj-lt"/>
              <a:buAutoNum type="arabicParenR" startAt="3"/>
            </a:pPr>
            <a:r>
              <a:rPr lang="en-US" sz="2800" b="1"/>
              <a:t>Concurrency, device requirements vary!</a:t>
            </a:r>
          </a:p>
        </p:txBody>
      </p:sp>
      <p:sp>
        <p:nvSpPr>
          <p:cNvPr id="3222538" name="AutoShape 10"/>
          <p:cNvSpPr>
            <a:spLocks noChangeArrowheads="1"/>
          </p:cNvSpPr>
          <p:nvPr/>
        </p:nvSpPr>
        <p:spPr bwMode="auto">
          <a:xfrm>
            <a:off x="7620000" y="5280025"/>
            <a:ext cx="1409700" cy="339725"/>
          </a:xfrm>
          <a:prstGeom prst="roundRect">
            <a:avLst>
              <a:gd name="adj" fmla="val 16667"/>
            </a:avLst>
          </a:prstGeom>
          <a:noFill/>
          <a:ln w="63500">
            <a:solidFill>
              <a:schemeClr val="tx1"/>
            </a:solidFill>
            <a:round/>
            <a:headEnd/>
            <a:tailEnd/>
          </a:ln>
          <a:effectLst/>
        </p:spPr>
        <p:txBody>
          <a:bodyPr wrap="none" anchor="ctr">
            <a:prstTxWarp prst="textNoShape">
              <a:avLst/>
            </a:prstTxWarp>
          </a:bodyPr>
          <a:lstStyle/>
          <a:p>
            <a:endParaRPr lang="en-US"/>
          </a:p>
        </p:txBody>
      </p:sp>
      <p:sp>
        <p:nvSpPr>
          <p:cNvPr id="3222539" name="Text Box 11"/>
          <p:cNvSpPr txBox="1">
            <a:spLocks noChangeArrowheads="1"/>
          </p:cNvSpPr>
          <p:nvPr/>
        </p:nvSpPr>
        <p:spPr bwMode="auto">
          <a:xfrm>
            <a:off x="990600" y="5470525"/>
            <a:ext cx="4643438" cy="1311275"/>
          </a:xfrm>
          <a:prstGeom prst="rect">
            <a:avLst/>
          </a:prstGeom>
          <a:noFill/>
          <a:ln w="127000">
            <a:noFill/>
            <a:miter lim="800000"/>
            <a:headEnd/>
            <a:tailEnd/>
          </a:ln>
          <a:effectLst/>
        </p:spPr>
        <p:txBody>
          <a:bodyPr wrap="none">
            <a:prstTxWarp prst="textNoShape">
              <a:avLst/>
            </a:prstTxWarp>
            <a:spAutoFit/>
          </a:bodyPr>
          <a:lstStyle/>
          <a:p>
            <a:pPr algn="l"/>
            <a:r>
              <a:rPr lang="en-US" sz="8000" b="1"/>
              <a:t>F A L S E</a:t>
            </a:r>
          </a:p>
        </p:txBody>
      </p:sp>
      <p:sp>
        <p:nvSpPr>
          <p:cNvPr id="12" name="Rectangle 4"/>
          <p:cNvSpPr>
            <a:spLocks noChangeArrowheads="1"/>
          </p:cNvSpPr>
          <p:nvPr/>
        </p:nvSpPr>
        <p:spPr bwMode="auto">
          <a:xfrm>
            <a:off x="7653338" y="3706813"/>
            <a:ext cx="1371600" cy="2895600"/>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gn="l">
              <a:lnSpc>
                <a:spcPct val="85000"/>
              </a:lnSpc>
              <a:buSzPct val="100000"/>
              <a:buFont typeface="Times" charset="0"/>
              <a:buNone/>
            </a:pPr>
            <a:r>
              <a:rPr lang="en-US" sz="2400" b="1">
                <a:solidFill>
                  <a:schemeClr val="tx1"/>
                </a:solidFill>
                <a:latin typeface="Courier New" charset="0"/>
              </a:rPr>
              <a:t>   123</a:t>
            </a:r>
          </a:p>
          <a:p>
            <a:pPr marL="203200" indent="-203200" algn="l">
              <a:lnSpc>
                <a:spcPct val="85000"/>
              </a:lnSpc>
              <a:buSzPct val="100000"/>
              <a:buFont typeface="Times" charset="0"/>
              <a:buNone/>
            </a:pPr>
            <a:r>
              <a:rPr lang="en-US" sz="2400" b="1">
                <a:latin typeface="Courier New" charset="0"/>
              </a:rPr>
              <a:t>A</a:t>
            </a:r>
            <a:r>
              <a:rPr lang="en-US" sz="2400" b="1">
                <a:solidFill>
                  <a:schemeClr val="tx1"/>
                </a:solidFill>
                <a:latin typeface="Courier New" charset="0"/>
              </a:rPr>
              <a:t>: </a:t>
            </a:r>
            <a:r>
              <a:rPr lang="en-US" sz="2400" b="1">
                <a:latin typeface="Courier New" charset="0"/>
              </a:rPr>
              <a:t>FFF</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B: </a:t>
            </a:r>
            <a:r>
              <a:rPr lang="en-US" sz="2400" b="1">
                <a:latin typeface="Courier New" charset="0"/>
              </a:rPr>
              <a:t>FF</a:t>
            </a:r>
            <a:r>
              <a:rPr lang="en-US" sz="2400" b="1">
                <a:solidFill>
                  <a:srgbClr val="008000"/>
                </a:solidFill>
                <a:latin typeface="Courier New" charset="0"/>
              </a:rPr>
              <a:t>T</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solidFill>
                  <a:schemeClr val="tx1"/>
                </a:solidFill>
                <a:latin typeface="Courier New" charset="0"/>
              </a:rPr>
              <a:t>B: </a:t>
            </a:r>
            <a:r>
              <a:rPr lang="en-US" sz="2400" b="1">
                <a:latin typeface="Courier New" charset="0"/>
              </a:rPr>
              <a:t>F</a:t>
            </a:r>
            <a:r>
              <a:rPr lang="en-US" sz="2400" b="1">
                <a:solidFill>
                  <a:srgbClr val="008000"/>
                </a:solidFill>
                <a:latin typeface="Courier New" charset="0"/>
              </a:rPr>
              <a:t>T</a:t>
            </a:r>
            <a:r>
              <a:rPr lang="en-US" sz="2400" b="1">
                <a:latin typeface="Courier New" charset="0"/>
              </a:rPr>
              <a:t>F</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latin typeface="Courier New" charset="0"/>
              </a:rPr>
              <a:t>C</a:t>
            </a:r>
            <a:r>
              <a:rPr lang="en-US" sz="2400" b="1">
                <a:solidFill>
                  <a:schemeClr val="tx1"/>
                </a:solidFill>
                <a:latin typeface="Courier New" charset="0"/>
              </a:rPr>
              <a:t>: </a:t>
            </a:r>
            <a:r>
              <a:rPr lang="en-US" sz="2400" b="1">
                <a:latin typeface="Courier New" charset="0"/>
              </a:rPr>
              <a:t>F</a:t>
            </a:r>
            <a:r>
              <a:rPr lang="en-US" sz="2400" b="1">
                <a:solidFill>
                  <a:srgbClr val="008000"/>
                </a:solidFill>
                <a:latin typeface="Courier New" charset="0"/>
              </a:rPr>
              <a:t>TT</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latin typeface="Courier New" charset="0"/>
              </a:rPr>
              <a:t>C</a:t>
            </a:r>
            <a:r>
              <a:rPr lang="en-US" sz="2400" b="1">
                <a:solidFill>
                  <a:schemeClr val="tx1"/>
                </a:solidFill>
                <a:latin typeface="Courier New" charset="0"/>
              </a:rPr>
              <a:t>: </a:t>
            </a:r>
            <a:r>
              <a:rPr lang="en-US" sz="2400" b="1">
                <a:solidFill>
                  <a:srgbClr val="008000"/>
                </a:solidFill>
                <a:latin typeface="Courier New" charset="0"/>
              </a:rPr>
              <a:t>T</a:t>
            </a:r>
            <a:r>
              <a:rPr lang="en-US" sz="2400" b="1">
                <a:latin typeface="Courier New" charset="0"/>
              </a:rPr>
              <a:t>FF</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latin typeface="Courier New" charset="0"/>
              </a:rPr>
              <a:t>D</a:t>
            </a:r>
            <a:r>
              <a:rPr lang="en-US" sz="2400" b="1">
                <a:solidFill>
                  <a:schemeClr val="tx1"/>
                </a:solidFill>
                <a:latin typeface="Courier New" charset="0"/>
              </a:rPr>
              <a:t>: </a:t>
            </a:r>
            <a:r>
              <a:rPr lang="en-US" sz="2400" b="1">
                <a:solidFill>
                  <a:srgbClr val="008000"/>
                </a:solidFill>
                <a:latin typeface="Courier New" charset="0"/>
              </a:rPr>
              <a:t>T</a:t>
            </a:r>
            <a:r>
              <a:rPr lang="en-US" sz="2400" b="1">
                <a:latin typeface="Courier New" charset="0"/>
              </a:rPr>
              <a:t>F</a:t>
            </a:r>
            <a:r>
              <a:rPr lang="en-US" sz="2400" b="1">
                <a:solidFill>
                  <a:srgbClr val="008000"/>
                </a:solidFill>
                <a:latin typeface="Courier New" charset="0"/>
              </a:rPr>
              <a:t>T</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latin typeface="Courier New" charset="0"/>
              </a:rPr>
              <a:t>D</a:t>
            </a:r>
            <a:r>
              <a:rPr lang="en-US" sz="2400" b="1">
                <a:solidFill>
                  <a:schemeClr val="tx1"/>
                </a:solidFill>
                <a:latin typeface="Courier New" charset="0"/>
              </a:rPr>
              <a:t>: </a:t>
            </a:r>
            <a:r>
              <a:rPr lang="en-US" sz="2400" b="1">
                <a:solidFill>
                  <a:srgbClr val="008000"/>
                </a:solidFill>
                <a:latin typeface="Courier New" charset="0"/>
              </a:rPr>
              <a:t>TT</a:t>
            </a:r>
            <a:r>
              <a:rPr lang="en-US" sz="2400" b="1">
                <a:latin typeface="Courier New" charset="0"/>
              </a:rPr>
              <a:t>F</a:t>
            </a:r>
            <a:endParaRPr lang="en-US" sz="2400" b="1">
              <a:solidFill>
                <a:schemeClr val="tx1"/>
              </a:solidFill>
              <a:latin typeface="Courier New" charset="0"/>
            </a:endParaRPr>
          </a:p>
          <a:p>
            <a:pPr marL="203200" indent="-203200" algn="l">
              <a:lnSpc>
                <a:spcPct val="85000"/>
              </a:lnSpc>
              <a:buSzPct val="100000"/>
              <a:buFont typeface="Times" charset="0"/>
              <a:buNone/>
            </a:pPr>
            <a:r>
              <a:rPr lang="en-US" sz="2400" b="1">
                <a:latin typeface="Courier New" charset="0"/>
              </a:rPr>
              <a:t>E</a:t>
            </a:r>
            <a:r>
              <a:rPr lang="en-US" sz="2400" b="1">
                <a:solidFill>
                  <a:schemeClr val="tx1"/>
                </a:solidFill>
                <a:latin typeface="Courier New" charset="0"/>
              </a:rPr>
              <a:t>: </a:t>
            </a:r>
            <a:r>
              <a:rPr lang="en-US" sz="2400" b="1">
                <a:solidFill>
                  <a:srgbClr val="008000"/>
                </a:solidFill>
                <a:latin typeface="Courier New" charset="0"/>
              </a:rPr>
              <a:t>TTT</a:t>
            </a:r>
            <a:endParaRPr lang="en-US" sz="2400" b="1">
              <a:solidFill>
                <a:schemeClr val="tx1"/>
              </a:solidFill>
              <a:latin typeface="Courier New"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225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225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225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225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2225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2225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2225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2533" grpId="0" autoUpdateAnimBg="0"/>
      <p:bldP spid="3222534" grpId="0" autoUpdateAnimBg="0"/>
      <p:bldP spid="3222535" grpId="0" autoUpdateAnimBg="0"/>
      <p:bldP spid="3222536" grpId="0" autoUpdateAnimBg="0"/>
      <p:bldP spid="3222537" grpId="0" autoUpdateAnimBg="0"/>
      <p:bldP spid="3222538" grpId="0" animBg="1"/>
      <p:bldP spid="3222539" grpId="0" autoUpdateAnimBg="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24578" name="Rectangle 2"/>
          <p:cNvSpPr>
            <a:spLocks noGrp="1" noChangeArrowheads="1"/>
          </p:cNvSpPr>
          <p:nvPr>
            <p:ph type="title"/>
          </p:nvPr>
        </p:nvSpPr>
        <p:spPr/>
        <p:txBody>
          <a:bodyPr/>
          <a:lstStyle/>
          <a:p>
            <a:r>
              <a:rPr lang="en-US" smtClean="0"/>
              <a:t>“And in conclusion…”</a:t>
            </a:r>
            <a:endParaRPr lang="en-US"/>
          </a:p>
        </p:txBody>
      </p:sp>
      <p:sp>
        <p:nvSpPr>
          <p:cNvPr id="3224579" name="Rectangle 3"/>
          <p:cNvSpPr>
            <a:spLocks noGrp="1" noChangeArrowheads="1"/>
          </p:cNvSpPr>
          <p:nvPr>
            <p:ph type="body" idx="1"/>
          </p:nvPr>
        </p:nvSpPr>
        <p:spPr/>
        <p:txBody>
          <a:bodyPr>
            <a:normAutofit fontScale="85000" lnSpcReduction="10000"/>
          </a:bodyPr>
          <a:lstStyle/>
          <a:p>
            <a:r>
              <a:rPr lang="en-US" dirty="0" smtClean="0"/>
              <a:t>I/O gives computers their 5 senses + long term memory</a:t>
            </a:r>
          </a:p>
          <a:p>
            <a:r>
              <a:rPr lang="en-US" dirty="0" smtClean="0"/>
              <a:t>I/O speed range is 7 Orders of Magnitude (or more!)</a:t>
            </a:r>
          </a:p>
          <a:p>
            <a:r>
              <a:rPr lang="en-US" dirty="0" smtClean="0"/>
              <a:t>Processor speed means must synchronize with I/O devices before use</a:t>
            </a:r>
          </a:p>
          <a:p>
            <a:r>
              <a:rPr lang="en-US" dirty="0" smtClean="0"/>
              <a:t>Polling works, but expensive</a:t>
            </a:r>
          </a:p>
          <a:p>
            <a:pPr lvl="1"/>
            <a:r>
              <a:rPr lang="en-US" dirty="0" smtClean="0"/>
              <a:t>processor repeatedly queries devices</a:t>
            </a:r>
          </a:p>
          <a:p>
            <a:r>
              <a:rPr lang="en-US" dirty="0" smtClean="0"/>
              <a:t>Interrupts work, more complex</a:t>
            </a:r>
          </a:p>
          <a:p>
            <a:pPr lvl="1"/>
            <a:r>
              <a:rPr lang="en-US" dirty="0" smtClean="0"/>
              <a:t>we’ll talk about these next</a:t>
            </a:r>
          </a:p>
          <a:p>
            <a:r>
              <a:rPr lang="en-US" dirty="0" smtClean="0"/>
              <a:t>I/O control leads to </a:t>
            </a:r>
            <a:r>
              <a:rPr lang="en-US" dirty="0" smtClean="0">
                <a:solidFill>
                  <a:schemeClr val="accent2"/>
                </a:solidFill>
              </a:rPr>
              <a:t>Operating Systems</a:t>
            </a:r>
            <a:endParaRPr lang="en-US" dirty="0">
              <a:solidFill>
                <a:schemeClr val="accent2"/>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79769222"/>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p:txBody>
          <a:bodyPr/>
          <a:lstStyle/>
          <a:p>
            <a:r>
              <a:rPr lang="en-US"/>
              <a:t>Multiple Exceptions</a:t>
            </a:r>
            <a:endParaRPr lang="en-AU"/>
          </a:p>
        </p:txBody>
      </p:sp>
      <p:sp>
        <p:nvSpPr>
          <p:cNvPr id="475139" name="Rectangle 3"/>
          <p:cNvSpPr>
            <a:spLocks noGrp="1" noChangeArrowheads="1"/>
          </p:cNvSpPr>
          <p:nvPr>
            <p:ph type="body" idx="1"/>
          </p:nvPr>
        </p:nvSpPr>
        <p:spPr>
          <a:xfrm>
            <a:off x="457200" y="1600200"/>
            <a:ext cx="8229600" cy="4868333"/>
          </a:xfrm>
        </p:spPr>
        <p:txBody>
          <a:bodyPr>
            <a:normAutofit fontScale="92500" lnSpcReduction="10000"/>
          </a:bodyPr>
          <a:lstStyle/>
          <a:p>
            <a:r>
              <a:rPr lang="en-US" sz="3027" dirty="0"/>
              <a:t>Pipelining overlaps multiple instructions</a:t>
            </a:r>
          </a:p>
          <a:p>
            <a:pPr lvl="1"/>
            <a:r>
              <a:rPr lang="en-US" sz="2400" dirty="0"/>
              <a:t>Could have multiple exceptions at </a:t>
            </a:r>
            <a:r>
              <a:rPr lang="en-US" sz="2400" dirty="0" smtClean="0"/>
              <a:t>once</a:t>
            </a:r>
          </a:p>
          <a:p>
            <a:pPr lvl="1"/>
            <a:r>
              <a:rPr lang="en-US" sz="2400" dirty="0" smtClean="0"/>
              <a:t>E.g., Page fault in LW same clock cycle as Overflow of following instruction ADD</a:t>
            </a:r>
          </a:p>
          <a:p>
            <a:r>
              <a:rPr lang="en-US" sz="3027" dirty="0"/>
              <a:t>Simple approach: deal with exception from </a:t>
            </a:r>
            <a:r>
              <a:rPr lang="en-US" sz="3027" i="1" dirty="0">
                <a:solidFill>
                  <a:srgbClr val="FF0000"/>
                </a:solidFill>
              </a:rPr>
              <a:t>earliest </a:t>
            </a:r>
            <a:r>
              <a:rPr lang="en-US" sz="3027" dirty="0" smtClean="0"/>
              <a:t>instruction, e.g., LW exception serviced 1st</a:t>
            </a:r>
          </a:p>
          <a:p>
            <a:pPr lvl="1"/>
            <a:r>
              <a:rPr lang="en-US" sz="2400" dirty="0"/>
              <a:t>Flush subsequent instructions</a:t>
            </a:r>
            <a:endParaRPr lang="en-US" sz="2400" dirty="0" smtClean="0"/>
          </a:p>
          <a:p>
            <a:r>
              <a:rPr lang="en-US" sz="3027" dirty="0" smtClean="0"/>
              <a:t>Called </a:t>
            </a:r>
            <a:r>
              <a:rPr lang="en-US" sz="3027" i="1" dirty="0" smtClean="0">
                <a:solidFill>
                  <a:srgbClr val="FF0000"/>
                </a:solidFill>
              </a:rPr>
              <a:t>Precise</a:t>
            </a:r>
            <a:r>
              <a:rPr lang="en-US" sz="3027" dirty="0" smtClean="0">
                <a:solidFill>
                  <a:srgbClr val="FF0000"/>
                </a:solidFill>
              </a:rPr>
              <a:t> </a:t>
            </a:r>
            <a:r>
              <a:rPr lang="en-US" sz="3027" dirty="0"/>
              <a:t>exceptions</a:t>
            </a:r>
          </a:p>
          <a:p>
            <a:r>
              <a:rPr lang="en-US" sz="3027" dirty="0"/>
              <a:t>In complex </a:t>
            </a:r>
            <a:r>
              <a:rPr lang="en-US" sz="3027" dirty="0" smtClean="0"/>
              <a:t>pipelines:</a:t>
            </a:r>
          </a:p>
          <a:p>
            <a:pPr lvl="1"/>
            <a:r>
              <a:rPr lang="en-US" sz="2400" dirty="0"/>
              <a:t>Multiple instructions issued per cycle</a:t>
            </a:r>
          </a:p>
          <a:p>
            <a:pPr lvl="1"/>
            <a:r>
              <a:rPr lang="en-US" sz="2400" dirty="0"/>
              <a:t>Out-of-order completion</a:t>
            </a:r>
          </a:p>
          <a:p>
            <a:pPr lvl="1"/>
            <a:r>
              <a:rPr lang="en-US" sz="2400" dirty="0"/>
              <a:t>Maintaining precise exceptions is difficult!</a:t>
            </a:r>
            <a:endParaRPr lang="en-AU" sz="2400"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28</a:t>
            </a:fld>
            <a:endParaRPr lang="en-US" dirty="0"/>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lstStyle/>
          <a:p>
            <a:r>
              <a:rPr lang="en-US"/>
              <a:t>Imprecise Exceptions</a:t>
            </a:r>
            <a:endParaRPr lang="en-AU"/>
          </a:p>
        </p:txBody>
      </p:sp>
      <p:sp>
        <p:nvSpPr>
          <p:cNvPr id="477187" name="Rectangle 3"/>
          <p:cNvSpPr>
            <a:spLocks noGrp="1" noChangeArrowheads="1"/>
          </p:cNvSpPr>
          <p:nvPr>
            <p:ph type="body" idx="1"/>
          </p:nvPr>
        </p:nvSpPr>
        <p:spPr/>
        <p:txBody>
          <a:bodyPr>
            <a:normAutofit fontScale="92500" lnSpcReduction="10000"/>
          </a:bodyPr>
          <a:lstStyle/>
          <a:p>
            <a:r>
              <a:rPr lang="en-US" sz="2800" dirty="0"/>
              <a:t>Just stop pipeline and save state</a:t>
            </a:r>
          </a:p>
          <a:p>
            <a:pPr lvl="1"/>
            <a:r>
              <a:rPr lang="en-US" sz="2400" dirty="0"/>
              <a:t>Including exception </a:t>
            </a:r>
            <a:r>
              <a:rPr lang="en-US" sz="2400" dirty="0" err="1"/>
              <a:t>cause(s</a:t>
            </a:r>
            <a:r>
              <a:rPr lang="en-US" sz="2400" dirty="0"/>
              <a:t>)</a:t>
            </a:r>
          </a:p>
          <a:p>
            <a:r>
              <a:rPr lang="en-US" sz="2800" dirty="0"/>
              <a:t>Let </a:t>
            </a:r>
            <a:r>
              <a:rPr lang="en-US" sz="2800" dirty="0" smtClean="0"/>
              <a:t>the software </a:t>
            </a:r>
            <a:r>
              <a:rPr lang="en-US" sz="2800" dirty="0"/>
              <a:t>handler work out</a:t>
            </a:r>
          </a:p>
          <a:p>
            <a:pPr lvl="1"/>
            <a:r>
              <a:rPr lang="en-US" sz="2400" dirty="0"/>
              <a:t>Which </a:t>
            </a:r>
            <a:r>
              <a:rPr lang="en-US" sz="2400" dirty="0" err="1"/>
              <a:t>instruction(s</a:t>
            </a:r>
            <a:r>
              <a:rPr lang="en-US" sz="2400" dirty="0"/>
              <a:t>) had exceptions</a:t>
            </a:r>
          </a:p>
          <a:p>
            <a:pPr lvl="1"/>
            <a:r>
              <a:rPr lang="en-US" sz="2400" dirty="0"/>
              <a:t>Which to complete or flush</a:t>
            </a:r>
          </a:p>
          <a:p>
            <a:pPr lvl="2"/>
            <a:r>
              <a:rPr lang="en-US" sz="2000" dirty="0"/>
              <a:t>May require “manual” completion</a:t>
            </a:r>
          </a:p>
          <a:p>
            <a:r>
              <a:rPr lang="en-US" sz="2800" dirty="0"/>
              <a:t>Simplifies hardware, but more complex handler software</a:t>
            </a:r>
          </a:p>
          <a:p>
            <a:r>
              <a:rPr lang="en-US" sz="2800" dirty="0"/>
              <a:t>Not feasible for complex multiple-</a:t>
            </a:r>
            <a:r>
              <a:rPr lang="en-US" sz="2800" dirty="0" smtClean="0"/>
              <a:t>issue out</a:t>
            </a:r>
            <a:r>
              <a:rPr lang="en-US" sz="2800" dirty="0"/>
              <a:t>-of-order </a:t>
            </a:r>
            <a:r>
              <a:rPr lang="en-US" sz="2800" dirty="0" smtClean="0"/>
              <a:t>pipelines to always get exact instruction</a:t>
            </a:r>
          </a:p>
          <a:p>
            <a:r>
              <a:rPr lang="en-US" sz="2800" dirty="0" smtClean="0"/>
              <a:t>All computers today offer precise exceptions—affects performance though</a:t>
            </a:r>
            <a:endParaRPr lang="en-AU" sz="2800"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29</a:t>
            </a:fld>
            <a:endParaRPr lang="en-US"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5426" name="Rectangle 2"/>
          <p:cNvSpPr>
            <a:spLocks noGrp="1" noChangeArrowheads="1"/>
          </p:cNvSpPr>
          <p:nvPr>
            <p:ph type="title"/>
          </p:nvPr>
        </p:nvSpPr>
        <p:spPr/>
        <p:txBody>
          <a:bodyPr/>
          <a:lstStyle/>
          <a:p>
            <a:r>
              <a:rPr lang="en-US" sz="3600" dirty="0" smtClean="0"/>
              <a:t>Recall : 5 components of any Computer</a:t>
            </a:r>
            <a:endParaRPr lang="en-US" sz="3600" dirty="0"/>
          </a:p>
        </p:txBody>
      </p:sp>
      <p:sp>
        <p:nvSpPr>
          <p:cNvPr id="3175427" name="Rectangle 3"/>
          <p:cNvSpPr>
            <a:spLocks noChangeArrowheads="1"/>
          </p:cNvSpPr>
          <p:nvPr/>
        </p:nvSpPr>
        <p:spPr bwMode="auto">
          <a:xfrm>
            <a:off x="457200" y="1905000"/>
            <a:ext cx="8458200" cy="4376738"/>
          </a:xfrm>
          <a:prstGeom prst="rect">
            <a:avLst/>
          </a:prstGeom>
          <a:solidFill>
            <a:schemeClr val="bg1"/>
          </a:solid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3175428" name="Rectangle 4"/>
          <p:cNvSpPr>
            <a:spLocks noChangeArrowheads="1"/>
          </p:cNvSpPr>
          <p:nvPr/>
        </p:nvSpPr>
        <p:spPr bwMode="auto">
          <a:xfrm>
            <a:off x="838200" y="2540000"/>
            <a:ext cx="2120900" cy="3189288"/>
          </a:xfrm>
          <a:prstGeom prst="rect">
            <a:avLst/>
          </a:prstGeom>
          <a:solidFill>
            <a:schemeClr val="bg1"/>
          </a:solid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3175429" name="Rectangle 5"/>
          <p:cNvSpPr>
            <a:spLocks noChangeArrowheads="1"/>
          </p:cNvSpPr>
          <p:nvPr/>
        </p:nvSpPr>
        <p:spPr bwMode="auto">
          <a:xfrm>
            <a:off x="860425" y="2673350"/>
            <a:ext cx="1965325" cy="777875"/>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b="1">
                <a:solidFill>
                  <a:schemeClr val="tx1"/>
                </a:solidFill>
              </a:rPr>
              <a:t> Processor</a:t>
            </a:r>
          </a:p>
          <a:p>
            <a:pPr algn="ctr">
              <a:lnSpc>
                <a:spcPct val="85000"/>
              </a:lnSpc>
            </a:pPr>
            <a:r>
              <a:rPr lang="en-US" sz="2800" b="1">
                <a:solidFill>
                  <a:schemeClr val="tx1"/>
                </a:solidFill>
              </a:rPr>
              <a:t> </a:t>
            </a:r>
            <a:r>
              <a:rPr lang="en-US" sz="2800">
                <a:solidFill>
                  <a:schemeClr val="tx1"/>
                </a:solidFill>
              </a:rPr>
              <a:t>(active)</a:t>
            </a:r>
            <a:endParaRPr lang="en-US" sz="2800" b="1">
              <a:solidFill>
                <a:schemeClr val="tx1"/>
              </a:solidFill>
            </a:endParaRPr>
          </a:p>
        </p:txBody>
      </p:sp>
      <p:sp>
        <p:nvSpPr>
          <p:cNvPr id="3175430" name="Rectangle 6"/>
          <p:cNvSpPr>
            <a:spLocks noChangeArrowheads="1"/>
          </p:cNvSpPr>
          <p:nvPr/>
        </p:nvSpPr>
        <p:spPr bwMode="auto">
          <a:xfrm>
            <a:off x="2895600" y="2514600"/>
            <a:ext cx="1935163" cy="3225800"/>
          </a:xfrm>
          <a:prstGeom prst="rect">
            <a:avLst/>
          </a:prstGeom>
          <a:solidFill>
            <a:schemeClr val="bg1"/>
          </a:solid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3175431" name="Rectangle 7"/>
          <p:cNvSpPr>
            <a:spLocks noChangeArrowheads="1"/>
          </p:cNvSpPr>
          <p:nvPr/>
        </p:nvSpPr>
        <p:spPr bwMode="auto">
          <a:xfrm>
            <a:off x="4876800" y="2514600"/>
            <a:ext cx="1935163" cy="3225800"/>
          </a:xfrm>
          <a:prstGeom prst="rect">
            <a:avLst/>
          </a:prstGeom>
          <a:solidFill>
            <a:schemeClr val="bg1"/>
          </a:solid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3175432" name="Rectangle 8"/>
          <p:cNvSpPr>
            <a:spLocks noChangeArrowheads="1"/>
          </p:cNvSpPr>
          <p:nvPr/>
        </p:nvSpPr>
        <p:spPr bwMode="auto">
          <a:xfrm>
            <a:off x="990600" y="2133600"/>
            <a:ext cx="1806575"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b="1">
                <a:solidFill>
                  <a:schemeClr val="tx1"/>
                </a:solidFill>
              </a:rPr>
              <a:t>Computer</a:t>
            </a:r>
          </a:p>
        </p:txBody>
      </p:sp>
      <p:sp>
        <p:nvSpPr>
          <p:cNvPr id="3175433" name="AutoShape 9"/>
          <p:cNvSpPr>
            <a:spLocks noChangeArrowheads="1"/>
          </p:cNvSpPr>
          <p:nvPr/>
        </p:nvSpPr>
        <p:spPr bwMode="auto">
          <a:xfrm>
            <a:off x="990600" y="3352800"/>
            <a:ext cx="1566863" cy="866775"/>
          </a:xfrm>
          <a:prstGeom prst="roundRect">
            <a:avLst>
              <a:gd name="adj" fmla="val 12495"/>
            </a:avLst>
          </a:prstGeom>
          <a:solidFill>
            <a:schemeClr val="bg1"/>
          </a:solid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3175434" name="AutoShape 10"/>
          <p:cNvSpPr>
            <a:spLocks noChangeArrowheads="1"/>
          </p:cNvSpPr>
          <p:nvPr/>
        </p:nvSpPr>
        <p:spPr bwMode="auto">
          <a:xfrm>
            <a:off x="990600" y="4572000"/>
            <a:ext cx="1566863" cy="866775"/>
          </a:xfrm>
          <a:prstGeom prst="roundRect">
            <a:avLst>
              <a:gd name="adj" fmla="val 12495"/>
            </a:avLst>
          </a:prstGeom>
          <a:solidFill>
            <a:schemeClr val="bg1"/>
          </a:solid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3175435" name="Rectangle 11"/>
          <p:cNvSpPr>
            <a:spLocks noChangeArrowheads="1"/>
          </p:cNvSpPr>
          <p:nvPr/>
        </p:nvSpPr>
        <p:spPr bwMode="auto">
          <a:xfrm>
            <a:off x="1069975" y="3429000"/>
            <a:ext cx="1390650" cy="777875"/>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b="1"/>
              <a:t>Control</a:t>
            </a:r>
            <a:endParaRPr lang="en-US" sz="2800" b="1">
              <a:solidFill>
                <a:schemeClr val="tx1"/>
              </a:solidFill>
            </a:endParaRPr>
          </a:p>
          <a:p>
            <a:pPr algn="ctr">
              <a:lnSpc>
                <a:spcPct val="85000"/>
              </a:lnSpc>
            </a:pPr>
            <a:r>
              <a:rPr lang="en-US" sz="2800">
                <a:solidFill>
                  <a:schemeClr val="tx1"/>
                </a:solidFill>
              </a:rPr>
              <a:t>(“brain”)</a:t>
            </a:r>
            <a:endParaRPr lang="en-US" sz="2800" b="1">
              <a:solidFill>
                <a:schemeClr val="tx1"/>
              </a:solidFill>
            </a:endParaRPr>
          </a:p>
        </p:txBody>
      </p:sp>
      <p:sp>
        <p:nvSpPr>
          <p:cNvPr id="3175436" name="Rectangle 12"/>
          <p:cNvSpPr>
            <a:spLocks noChangeArrowheads="1"/>
          </p:cNvSpPr>
          <p:nvPr/>
        </p:nvSpPr>
        <p:spPr bwMode="auto">
          <a:xfrm>
            <a:off x="992188" y="4572000"/>
            <a:ext cx="1647825" cy="777875"/>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b="1"/>
              <a:t>Datapath</a:t>
            </a:r>
            <a:endParaRPr lang="en-US" sz="2800" b="1">
              <a:solidFill>
                <a:schemeClr val="tx1"/>
              </a:solidFill>
            </a:endParaRPr>
          </a:p>
          <a:p>
            <a:pPr algn="ctr">
              <a:lnSpc>
                <a:spcPct val="85000"/>
              </a:lnSpc>
            </a:pPr>
            <a:r>
              <a:rPr lang="en-US" sz="2800">
                <a:solidFill>
                  <a:schemeClr val="tx1"/>
                </a:solidFill>
              </a:rPr>
              <a:t>(“brawn”)</a:t>
            </a:r>
            <a:endParaRPr lang="en-US" sz="2800" b="1">
              <a:solidFill>
                <a:schemeClr val="tx1"/>
              </a:solidFill>
            </a:endParaRPr>
          </a:p>
        </p:txBody>
      </p:sp>
      <p:sp>
        <p:nvSpPr>
          <p:cNvPr id="3175437" name="Rectangle 13"/>
          <p:cNvSpPr>
            <a:spLocks noChangeArrowheads="1"/>
          </p:cNvSpPr>
          <p:nvPr/>
        </p:nvSpPr>
        <p:spPr bwMode="auto">
          <a:xfrm>
            <a:off x="2895600" y="2743200"/>
            <a:ext cx="1827213" cy="295910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b="1"/>
              <a:t>Memory</a:t>
            </a:r>
            <a:endParaRPr lang="en-US" sz="2800" b="1">
              <a:solidFill>
                <a:schemeClr val="tx1"/>
              </a:solidFill>
            </a:endParaRPr>
          </a:p>
          <a:p>
            <a:pPr algn="l">
              <a:lnSpc>
                <a:spcPct val="85000"/>
              </a:lnSpc>
            </a:pPr>
            <a:r>
              <a:rPr lang="en-US" sz="2800">
                <a:solidFill>
                  <a:schemeClr val="tx1"/>
                </a:solidFill>
              </a:rPr>
              <a:t>(passive)</a:t>
            </a:r>
            <a:endParaRPr lang="en-US" sz="2800" b="1">
              <a:solidFill>
                <a:schemeClr val="tx1"/>
              </a:solidFill>
            </a:endParaRPr>
          </a:p>
          <a:p>
            <a:pPr algn="l">
              <a:lnSpc>
                <a:spcPct val="85000"/>
              </a:lnSpc>
            </a:pPr>
            <a:endParaRPr lang="en-US" sz="2800" b="1">
              <a:solidFill>
                <a:schemeClr val="tx1"/>
              </a:solidFill>
            </a:endParaRPr>
          </a:p>
          <a:p>
            <a:pPr algn="l">
              <a:lnSpc>
                <a:spcPct val="85000"/>
              </a:lnSpc>
            </a:pPr>
            <a:r>
              <a:rPr lang="en-US" sz="2800">
                <a:solidFill>
                  <a:schemeClr val="tx1"/>
                </a:solidFill>
              </a:rPr>
              <a:t>(where </a:t>
            </a:r>
          </a:p>
          <a:p>
            <a:pPr algn="l">
              <a:lnSpc>
                <a:spcPct val="85000"/>
              </a:lnSpc>
            </a:pPr>
            <a:r>
              <a:rPr lang="en-US" sz="2800">
                <a:solidFill>
                  <a:schemeClr val="tx1"/>
                </a:solidFill>
              </a:rPr>
              <a:t>programs, </a:t>
            </a:r>
          </a:p>
          <a:p>
            <a:pPr algn="l">
              <a:lnSpc>
                <a:spcPct val="85000"/>
              </a:lnSpc>
            </a:pPr>
            <a:r>
              <a:rPr lang="en-US" sz="2800">
                <a:solidFill>
                  <a:schemeClr val="tx1"/>
                </a:solidFill>
              </a:rPr>
              <a:t>data live </a:t>
            </a:r>
          </a:p>
          <a:p>
            <a:pPr algn="l">
              <a:lnSpc>
                <a:spcPct val="85000"/>
              </a:lnSpc>
            </a:pPr>
            <a:r>
              <a:rPr lang="en-US" sz="2800">
                <a:solidFill>
                  <a:schemeClr val="tx1"/>
                </a:solidFill>
              </a:rPr>
              <a:t>when</a:t>
            </a:r>
          </a:p>
          <a:p>
            <a:pPr algn="l">
              <a:lnSpc>
                <a:spcPct val="85000"/>
              </a:lnSpc>
            </a:pPr>
            <a:r>
              <a:rPr lang="en-US" sz="2800">
                <a:solidFill>
                  <a:schemeClr val="tx1"/>
                </a:solidFill>
              </a:rPr>
              <a:t>running)</a:t>
            </a:r>
            <a:endParaRPr lang="en-US" sz="2800" b="1">
              <a:solidFill>
                <a:schemeClr val="tx1"/>
              </a:solidFill>
            </a:endParaRPr>
          </a:p>
        </p:txBody>
      </p:sp>
      <p:sp>
        <p:nvSpPr>
          <p:cNvPr id="3175438" name="Rectangle 14"/>
          <p:cNvSpPr>
            <a:spLocks noChangeArrowheads="1"/>
          </p:cNvSpPr>
          <p:nvPr/>
        </p:nvSpPr>
        <p:spPr bwMode="auto">
          <a:xfrm>
            <a:off x="5010150" y="2711450"/>
            <a:ext cx="147161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b="1">
                <a:solidFill>
                  <a:schemeClr val="tx1"/>
                </a:solidFill>
              </a:rPr>
              <a:t>Devices</a:t>
            </a:r>
          </a:p>
        </p:txBody>
      </p:sp>
      <p:sp>
        <p:nvSpPr>
          <p:cNvPr id="3175439" name="AutoShape 15"/>
          <p:cNvSpPr>
            <a:spLocks noChangeArrowheads="1"/>
          </p:cNvSpPr>
          <p:nvPr/>
        </p:nvSpPr>
        <p:spPr bwMode="auto">
          <a:xfrm>
            <a:off x="5003800" y="3048000"/>
            <a:ext cx="1566863" cy="866775"/>
          </a:xfrm>
          <a:prstGeom prst="roundRect">
            <a:avLst>
              <a:gd name="adj" fmla="val 12495"/>
            </a:avLst>
          </a:prstGeom>
          <a:solidFill>
            <a:schemeClr val="bg1"/>
          </a:solid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3175440" name="AutoShape 16"/>
          <p:cNvSpPr>
            <a:spLocks noChangeArrowheads="1"/>
          </p:cNvSpPr>
          <p:nvPr/>
        </p:nvSpPr>
        <p:spPr bwMode="auto">
          <a:xfrm>
            <a:off x="5003800" y="4013200"/>
            <a:ext cx="1566863" cy="866775"/>
          </a:xfrm>
          <a:prstGeom prst="roundRect">
            <a:avLst>
              <a:gd name="adj" fmla="val 12495"/>
            </a:avLst>
          </a:prstGeom>
          <a:solidFill>
            <a:schemeClr val="bg1"/>
          </a:solid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3175441" name="Rectangle 17"/>
          <p:cNvSpPr>
            <a:spLocks noChangeArrowheads="1"/>
          </p:cNvSpPr>
          <p:nvPr/>
        </p:nvSpPr>
        <p:spPr bwMode="auto">
          <a:xfrm>
            <a:off x="5060950" y="3219450"/>
            <a:ext cx="9953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b="1"/>
              <a:t>Input</a:t>
            </a:r>
            <a:endParaRPr lang="en-US" sz="2800" b="1">
              <a:solidFill>
                <a:schemeClr val="tx1"/>
              </a:solidFill>
            </a:endParaRPr>
          </a:p>
        </p:txBody>
      </p:sp>
      <p:sp>
        <p:nvSpPr>
          <p:cNvPr id="3175442" name="Rectangle 18"/>
          <p:cNvSpPr>
            <a:spLocks noChangeArrowheads="1"/>
          </p:cNvSpPr>
          <p:nvPr/>
        </p:nvSpPr>
        <p:spPr bwMode="auto">
          <a:xfrm>
            <a:off x="5060950" y="4184650"/>
            <a:ext cx="1292225"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2800" b="1"/>
              <a:t>Output</a:t>
            </a:r>
            <a:endParaRPr lang="en-US" sz="2800" b="1">
              <a:solidFill>
                <a:schemeClr val="tx1"/>
              </a:solidFill>
            </a:endParaRPr>
          </a:p>
        </p:txBody>
      </p:sp>
      <p:sp>
        <p:nvSpPr>
          <p:cNvPr id="3175443" name="Text Box 19"/>
          <p:cNvSpPr txBox="1">
            <a:spLocks noChangeArrowheads="1"/>
          </p:cNvSpPr>
          <p:nvPr/>
        </p:nvSpPr>
        <p:spPr bwMode="auto">
          <a:xfrm>
            <a:off x="6934200" y="1981200"/>
            <a:ext cx="1624463" cy="954107"/>
          </a:xfrm>
          <a:prstGeom prst="rect">
            <a:avLst/>
          </a:prstGeom>
          <a:noFill/>
          <a:ln w="12700">
            <a:noFill/>
            <a:miter lim="800000"/>
            <a:headEnd/>
            <a:tailEnd/>
          </a:ln>
          <a:effectLst/>
        </p:spPr>
        <p:txBody>
          <a:bodyPr wrap="none">
            <a:prstTxWarp prst="textNoShape">
              <a:avLst/>
            </a:prstTxWarp>
            <a:spAutoFit/>
          </a:bodyPr>
          <a:lstStyle/>
          <a:p>
            <a:pPr algn="l"/>
            <a:r>
              <a:rPr lang="en-US" sz="2800" b="1" dirty="0">
                <a:solidFill>
                  <a:schemeClr val="accent2"/>
                </a:solidFill>
              </a:rPr>
              <a:t>Keyboard, </a:t>
            </a:r>
            <a:br>
              <a:rPr lang="en-US" sz="2800" b="1" dirty="0">
                <a:solidFill>
                  <a:schemeClr val="accent2"/>
                </a:solidFill>
              </a:rPr>
            </a:br>
            <a:r>
              <a:rPr lang="en-US" sz="2800" b="1" dirty="0">
                <a:solidFill>
                  <a:schemeClr val="accent2"/>
                </a:solidFill>
              </a:rPr>
              <a:t>Mouse</a:t>
            </a:r>
            <a:endParaRPr lang="en-US" sz="2800" dirty="0">
              <a:solidFill>
                <a:schemeClr val="accent2"/>
              </a:solidFill>
            </a:endParaRPr>
          </a:p>
        </p:txBody>
      </p:sp>
      <p:sp>
        <p:nvSpPr>
          <p:cNvPr id="3175444" name="Text Box 20"/>
          <p:cNvSpPr txBox="1">
            <a:spLocks noChangeArrowheads="1"/>
          </p:cNvSpPr>
          <p:nvPr/>
        </p:nvSpPr>
        <p:spPr bwMode="auto">
          <a:xfrm>
            <a:off x="7162800" y="5029200"/>
            <a:ext cx="1313957" cy="954107"/>
          </a:xfrm>
          <a:prstGeom prst="rect">
            <a:avLst/>
          </a:prstGeom>
          <a:noFill/>
          <a:ln w="12700">
            <a:noFill/>
            <a:miter lim="800000"/>
            <a:headEnd/>
            <a:tailEnd/>
          </a:ln>
          <a:effectLst/>
        </p:spPr>
        <p:txBody>
          <a:bodyPr wrap="none">
            <a:prstTxWarp prst="textNoShape">
              <a:avLst/>
            </a:prstTxWarp>
            <a:spAutoFit/>
          </a:bodyPr>
          <a:lstStyle/>
          <a:p>
            <a:pPr algn="l"/>
            <a:r>
              <a:rPr lang="en-US" sz="2800" b="1">
                <a:solidFill>
                  <a:schemeClr val="accent2"/>
                </a:solidFill>
              </a:rPr>
              <a:t>Display</a:t>
            </a:r>
            <a:r>
              <a:rPr lang="en-US" sz="2800">
                <a:solidFill>
                  <a:schemeClr val="accent2"/>
                </a:solidFill>
              </a:rPr>
              <a:t>, </a:t>
            </a:r>
            <a:br>
              <a:rPr lang="en-US" sz="2800">
                <a:solidFill>
                  <a:schemeClr val="accent2"/>
                </a:solidFill>
              </a:rPr>
            </a:br>
            <a:r>
              <a:rPr lang="en-US" sz="2800" b="1">
                <a:solidFill>
                  <a:schemeClr val="accent2"/>
                </a:solidFill>
              </a:rPr>
              <a:t>Printer</a:t>
            </a:r>
            <a:endParaRPr lang="en-US" sz="2800">
              <a:solidFill>
                <a:schemeClr val="accent2"/>
              </a:solidFill>
            </a:endParaRPr>
          </a:p>
        </p:txBody>
      </p:sp>
      <p:sp>
        <p:nvSpPr>
          <p:cNvPr id="3175445" name="Line 21"/>
          <p:cNvSpPr>
            <a:spLocks noChangeShapeType="1"/>
          </p:cNvSpPr>
          <p:nvPr/>
        </p:nvSpPr>
        <p:spPr bwMode="auto">
          <a:xfrm>
            <a:off x="6477000" y="4648200"/>
            <a:ext cx="685800" cy="7620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175446" name="Line 22"/>
          <p:cNvSpPr>
            <a:spLocks noChangeShapeType="1"/>
          </p:cNvSpPr>
          <p:nvPr/>
        </p:nvSpPr>
        <p:spPr bwMode="auto">
          <a:xfrm flipH="1">
            <a:off x="6172200" y="2667000"/>
            <a:ext cx="838200" cy="73342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175447" name="Text Box 23"/>
          <p:cNvSpPr txBox="1">
            <a:spLocks noChangeArrowheads="1"/>
          </p:cNvSpPr>
          <p:nvPr/>
        </p:nvSpPr>
        <p:spPr bwMode="auto">
          <a:xfrm>
            <a:off x="6934200" y="3505200"/>
            <a:ext cx="1889125" cy="946150"/>
          </a:xfrm>
          <a:prstGeom prst="rect">
            <a:avLst/>
          </a:prstGeom>
          <a:noFill/>
          <a:ln w="12700">
            <a:noFill/>
            <a:miter lim="800000"/>
            <a:headEnd/>
            <a:tailEnd/>
          </a:ln>
          <a:effectLst/>
        </p:spPr>
        <p:txBody>
          <a:bodyPr>
            <a:prstTxWarp prst="textNoShape">
              <a:avLst/>
            </a:prstTxWarp>
            <a:spAutoFit/>
          </a:bodyPr>
          <a:lstStyle/>
          <a:p>
            <a:pPr algn="l"/>
            <a:r>
              <a:rPr lang="en-US" sz="2800" b="1">
                <a:solidFill>
                  <a:schemeClr val="accent2"/>
                </a:solidFill>
              </a:rPr>
              <a:t>Disk,</a:t>
            </a:r>
          </a:p>
          <a:p>
            <a:pPr algn="l"/>
            <a:r>
              <a:rPr lang="en-US" sz="2800" b="1">
                <a:solidFill>
                  <a:schemeClr val="accent2"/>
                </a:solidFill>
              </a:rPr>
              <a:t>Network</a:t>
            </a:r>
            <a:r>
              <a:rPr lang="en-US" sz="2800">
                <a:solidFill>
                  <a:schemeClr val="accent2"/>
                </a:solidFill>
              </a:rPr>
              <a:t> </a:t>
            </a:r>
          </a:p>
        </p:txBody>
      </p:sp>
      <p:sp>
        <p:nvSpPr>
          <p:cNvPr id="3175448" name="Line 24"/>
          <p:cNvSpPr>
            <a:spLocks noChangeShapeType="1"/>
          </p:cNvSpPr>
          <p:nvPr/>
        </p:nvSpPr>
        <p:spPr bwMode="auto">
          <a:xfrm flipH="1" flipV="1">
            <a:off x="6172200" y="3429000"/>
            <a:ext cx="762000" cy="3810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175449" name="Line 25"/>
          <p:cNvSpPr>
            <a:spLocks noChangeShapeType="1"/>
          </p:cNvSpPr>
          <p:nvPr/>
        </p:nvSpPr>
        <p:spPr bwMode="auto">
          <a:xfrm flipV="1">
            <a:off x="6477000" y="4114800"/>
            <a:ext cx="533400" cy="3810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grpSp>
        <p:nvGrpSpPr>
          <p:cNvPr id="2" name="Group 26"/>
          <p:cNvGrpSpPr>
            <a:grpSpLocks/>
          </p:cNvGrpSpPr>
          <p:nvPr/>
        </p:nvGrpSpPr>
        <p:grpSpPr bwMode="auto">
          <a:xfrm>
            <a:off x="762000" y="1219200"/>
            <a:ext cx="4114800" cy="4876800"/>
            <a:chOff x="480" y="768"/>
            <a:chExt cx="2592" cy="3072"/>
          </a:xfrm>
        </p:grpSpPr>
        <p:sp>
          <p:nvSpPr>
            <p:cNvPr id="3175451" name="AutoShape 27"/>
            <p:cNvSpPr>
              <a:spLocks noChangeArrowheads="1"/>
            </p:cNvSpPr>
            <p:nvPr/>
          </p:nvSpPr>
          <p:spPr bwMode="auto">
            <a:xfrm>
              <a:off x="480" y="1056"/>
              <a:ext cx="2592" cy="2784"/>
            </a:xfrm>
            <a:prstGeom prst="roundRect">
              <a:avLst>
                <a:gd name="adj" fmla="val 16667"/>
              </a:avLst>
            </a:prstGeom>
            <a:noFill/>
            <a:ln w="38100">
              <a:solidFill>
                <a:schemeClr val="tx1"/>
              </a:solidFill>
              <a:prstDash val="dash"/>
              <a:round/>
              <a:headEnd/>
              <a:tailEnd/>
            </a:ln>
            <a:effectLst/>
          </p:spPr>
          <p:txBody>
            <a:bodyPr wrap="none" anchor="ctr">
              <a:prstTxWarp prst="textNoShape">
                <a:avLst/>
              </a:prstTxWarp>
            </a:bodyPr>
            <a:lstStyle/>
            <a:p>
              <a:endParaRPr lang="en-US"/>
            </a:p>
          </p:txBody>
        </p:sp>
        <p:sp>
          <p:nvSpPr>
            <p:cNvPr id="3175452" name="Text Box 28"/>
            <p:cNvSpPr txBox="1">
              <a:spLocks noChangeArrowheads="1"/>
            </p:cNvSpPr>
            <p:nvPr/>
          </p:nvSpPr>
          <p:spPr bwMode="auto">
            <a:xfrm>
              <a:off x="864" y="768"/>
              <a:ext cx="1809" cy="327"/>
            </a:xfrm>
            <a:prstGeom prst="rect">
              <a:avLst/>
            </a:prstGeom>
            <a:noFill/>
            <a:ln w="12700">
              <a:noFill/>
              <a:miter lim="800000"/>
              <a:headEnd/>
              <a:tailEnd/>
            </a:ln>
            <a:effectLst/>
          </p:spPr>
          <p:txBody>
            <a:bodyPr wrap="none">
              <a:prstTxWarp prst="textNoShape">
                <a:avLst/>
              </a:prstTxWarp>
              <a:spAutoFit/>
            </a:bodyPr>
            <a:lstStyle/>
            <a:p>
              <a:pPr algn="l"/>
              <a:r>
                <a:rPr lang="en-US" sz="2800" b="1" dirty="0">
                  <a:solidFill>
                    <a:schemeClr val="tx1"/>
                  </a:solidFill>
                </a:rPr>
                <a:t>Earlier Lectures</a:t>
              </a:r>
            </a:p>
          </p:txBody>
        </p:sp>
      </p:grpSp>
      <p:grpSp>
        <p:nvGrpSpPr>
          <p:cNvPr id="3" name="Group 29"/>
          <p:cNvGrpSpPr>
            <a:grpSpLocks/>
          </p:cNvGrpSpPr>
          <p:nvPr/>
        </p:nvGrpSpPr>
        <p:grpSpPr bwMode="auto">
          <a:xfrm>
            <a:off x="3657600" y="1219200"/>
            <a:ext cx="5181600" cy="4876800"/>
            <a:chOff x="1776" y="768"/>
            <a:chExt cx="2592" cy="3072"/>
          </a:xfrm>
        </p:grpSpPr>
        <p:sp>
          <p:nvSpPr>
            <p:cNvPr id="3175454" name="AutoShape 30"/>
            <p:cNvSpPr>
              <a:spLocks noChangeArrowheads="1"/>
            </p:cNvSpPr>
            <p:nvPr/>
          </p:nvSpPr>
          <p:spPr bwMode="auto">
            <a:xfrm>
              <a:off x="1776" y="1056"/>
              <a:ext cx="2592" cy="2784"/>
            </a:xfrm>
            <a:prstGeom prst="roundRect">
              <a:avLst>
                <a:gd name="adj" fmla="val 16667"/>
              </a:avLst>
            </a:prstGeom>
            <a:noFill/>
            <a:ln w="38100">
              <a:solidFill>
                <a:schemeClr val="accent1"/>
              </a:solidFill>
              <a:prstDash val="dash"/>
              <a:round/>
              <a:headEnd/>
              <a:tailEnd/>
            </a:ln>
            <a:effectLst/>
          </p:spPr>
          <p:txBody>
            <a:bodyPr wrap="none" anchor="ctr">
              <a:prstTxWarp prst="textNoShape">
                <a:avLst/>
              </a:prstTxWarp>
            </a:bodyPr>
            <a:lstStyle/>
            <a:p>
              <a:endParaRPr lang="en-US"/>
            </a:p>
          </p:txBody>
        </p:sp>
        <p:sp>
          <p:nvSpPr>
            <p:cNvPr id="3175455" name="Text Box 31"/>
            <p:cNvSpPr txBox="1">
              <a:spLocks noChangeArrowheads="1"/>
            </p:cNvSpPr>
            <p:nvPr/>
          </p:nvSpPr>
          <p:spPr bwMode="auto">
            <a:xfrm>
              <a:off x="2448" y="768"/>
              <a:ext cx="1525" cy="327"/>
            </a:xfrm>
            <a:prstGeom prst="rect">
              <a:avLst/>
            </a:prstGeom>
            <a:noFill/>
            <a:ln w="12700">
              <a:noFill/>
              <a:miter lim="800000"/>
              <a:headEnd/>
              <a:tailEnd/>
            </a:ln>
            <a:effectLst/>
          </p:spPr>
          <p:txBody>
            <a:bodyPr wrap="none">
              <a:prstTxWarp prst="textNoShape">
                <a:avLst/>
              </a:prstTxWarp>
              <a:spAutoFit/>
            </a:bodyPr>
            <a:lstStyle/>
            <a:p>
              <a:pPr algn="l"/>
              <a:r>
                <a:rPr lang="en-US" sz="2800" b="1" dirty="0"/>
                <a:t>Current Lectures</a:t>
              </a:r>
              <a:endParaRPr lang="en-US" sz="2800" b="1" dirty="0">
                <a:solidFill>
                  <a:schemeClr val="accent2"/>
                </a:solidFill>
              </a:endParaRPr>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814554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7474" name="Rectangle 2"/>
          <p:cNvSpPr>
            <a:spLocks noGrp="1" noChangeArrowheads="1"/>
          </p:cNvSpPr>
          <p:nvPr>
            <p:ph type="title"/>
          </p:nvPr>
        </p:nvSpPr>
        <p:spPr>
          <a:xfrm>
            <a:off x="457200" y="18078"/>
            <a:ext cx="8229600" cy="1143000"/>
          </a:xfrm>
        </p:spPr>
        <p:txBody>
          <a:bodyPr/>
          <a:lstStyle/>
          <a:p>
            <a:r>
              <a:rPr lang="en-US" dirty="0" smtClean="0"/>
              <a:t>Motivation for </a:t>
            </a:r>
            <a:r>
              <a:rPr lang="en-US" dirty="0" err="1" smtClean="0"/>
              <a:t>Input/Output</a:t>
            </a:r>
            <a:endParaRPr lang="en-US" dirty="0"/>
          </a:p>
        </p:txBody>
      </p:sp>
      <p:sp>
        <p:nvSpPr>
          <p:cNvPr id="3177475" name="Rectangle 3"/>
          <p:cNvSpPr>
            <a:spLocks noGrp="1" noChangeArrowheads="1"/>
          </p:cNvSpPr>
          <p:nvPr>
            <p:ph type="body" idx="1"/>
          </p:nvPr>
        </p:nvSpPr>
        <p:spPr>
          <a:xfrm>
            <a:off x="435114" y="859455"/>
            <a:ext cx="8229600" cy="5777675"/>
          </a:xfrm>
        </p:spPr>
        <p:txBody>
          <a:bodyPr>
            <a:normAutofit fontScale="92500" lnSpcReduction="20000"/>
          </a:bodyPr>
          <a:lstStyle/>
          <a:p>
            <a:r>
              <a:rPr lang="en-US" dirty="0" smtClean="0"/>
              <a:t>I/O is how humans interact with computers</a:t>
            </a:r>
          </a:p>
          <a:p>
            <a:r>
              <a:rPr lang="en-US" dirty="0" smtClean="0"/>
              <a:t>I/O gives computers long-term memory.</a:t>
            </a:r>
          </a:p>
          <a:p>
            <a:r>
              <a:rPr lang="en-US" dirty="0" smtClean="0"/>
              <a:t>I/O lets computers do amazing things:</a:t>
            </a:r>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r>
              <a:rPr lang="en-US" dirty="0" smtClean="0"/>
              <a:t>Computer without I/O like a car w/no wheels; great technology, but gets you nowhere</a:t>
            </a:r>
          </a:p>
          <a:p>
            <a:endParaRPr lang="en-US" dirty="0" smtClean="0"/>
          </a:p>
          <a:p>
            <a:pPr lvl="1"/>
            <a:endParaRPr lang="en-US" dirty="0"/>
          </a:p>
        </p:txBody>
      </p:sp>
      <p:pic>
        <p:nvPicPr>
          <p:cNvPr id="2" name="Picture 1"/>
          <p:cNvPicPr>
            <a:picLocks noChangeAspect="1"/>
          </p:cNvPicPr>
          <p:nvPr/>
        </p:nvPicPr>
        <p:blipFill>
          <a:blip r:embed="rId3"/>
          <a:stretch>
            <a:fillRect/>
          </a:stretch>
        </p:blipFill>
        <p:spPr>
          <a:xfrm>
            <a:off x="718513" y="2347317"/>
            <a:ext cx="3873500" cy="2895600"/>
          </a:xfrm>
          <a:prstGeom prst="rect">
            <a:avLst/>
          </a:prstGeom>
        </p:spPr>
      </p:pic>
      <p:sp>
        <p:nvSpPr>
          <p:cNvPr id="3" name="TextBox 2"/>
          <p:cNvSpPr txBox="1"/>
          <p:nvPr/>
        </p:nvSpPr>
        <p:spPr>
          <a:xfrm>
            <a:off x="4755453" y="2415212"/>
            <a:ext cx="3901278" cy="1200328"/>
          </a:xfrm>
          <a:prstGeom prst="rect">
            <a:avLst/>
          </a:prstGeom>
          <a:noFill/>
        </p:spPr>
        <p:txBody>
          <a:bodyPr wrap="none" rtlCol="0">
            <a:spAutoFit/>
          </a:bodyPr>
          <a:lstStyle/>
          <a:p>
            <a:r>
              <a:rPr lang="en-US" sz="2400" dirty="0" smtClean="0"/>
              <a:t>MIT Media Lab</a:t>
            </a:r>
          </a:p>
          <a:p>
            <a:r>
              <a:rPr lang="en-US" sz="2400" dirty="0" smtClean="0"/>
              <a:t>“Sixth Sense”</a:t>
            </a:r>
          </a:p>
          <a:p>
            <a:r>
              <a:rPr lang="en-US" sz="2400" dirty="0"/>
              <a:t>http://youtu.be/ZfV4R4x2SK0</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65444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9523" name="Rectangle 3"/>
          <p:cNvSpPr>
            <a:spLocks noGrp="1" noChangeArrowheads="1"/>
          </p:cNvSpPr>
          <p:nvPr>
            <p:ph type="body" idx="1"/>
          </p:nvPr>
        </p:nvSpPr>
        <p:spPr>
          <a:xfrm>
            <a:off x="304800" y="909638"/>
            <a:ext cx="8648700" cy="5138737"/>
          </a:xfrm>
          <a:noFill/>
          <a:ln/>
        </p:spPr>
        <p:txBody>
          <a:bodyPr>
            <a:normAutofit lnSpcReduction="10000"/>
          </a:bodyPr>
          <a:lstStyle/>
          <a:p>
            <a:pPr>
              <a:tabLst>
                <a:tab pos="749300" algn="ctr"/>
                <a:tab pos="3657600" algn="ctr"/>
                <a:tab pos="5435600" algn="ctr"/>
                <a:tab pos="8229600" algn="r"/>
              </a:tabLst>
            </a:pPr>
            <a:r>
              <a:rPr lang="en-US" dirty="0" smtClean="0"/>
              <a:t>I/O Speed: bytes transferred per second</a:t>
            </a:r>
            <a:r>
              <a:rPr lang="en-US" sz="2800" dirty="0" smtClean="0"/>
              <a:t/>
            </a:r>
            <a:br>
              <a:rPr lang="en-US" sz="2800" dirty="0" smtClean="0"/>
            </a:br>
            <a:r>
              <a:rPr lang="en-US" sz="2800" dirty="0" smtClean="0"/>
              <a:t>(from mouse to Gigabit LAN: </a:t>
            </a:r>
            <a:r>
              <a:rPr lang="en-US" sz="2800" dirty="0" smtClean="0">
                <a:solidFill>
                  <a:schemeClr val="accent1"/>
                </a:solidFill>
              </a:rPr>
              <a:t>7 orders of magnitude!</a:t>
            </a:r>
            <a:r>
              <a:rPr lang="en-US" sz="2800" dirty="0" smtClean="0"/>
              <a:t>) </a:t>
            </a:r>
          </a:p>
          <a:p>
            <a:pPr marL="0" indent="0">
              <a:buNone/>
              <a:tabLst>
                <a:tab pos="749300" algn="ctr"/>
                <a:tab pos="3657600" algn="ctr"/>
                <a:tab pos="5435600" algn="ctr"/>
                <a:tab pos="8229600" algn="r"/>
              </a:tabLst>
            </a:pPr>
            <a:r>
              <a:rPr lang="en-US" sz="2400" dirty="0" smtClean="0"/>
              <a:t>Device	Behavior	Partner	    Data Rate 				   (</a:t>
            </a:r>
            <a:r>
              <a:rPr lang="en-US" sz="2400" dirty="0" err="1" smtClean="0"/>
              <a:t>KBytes/s</a:t>
            </a:r>
            <a:r>
              <a:rPr lang="en-US" sz="2400" dirty="0" smtClean="0"/>
              <a:t>)</a:t>
            </a:r>
          </a:p>
          <a:p>
            <a:pPr>
              <a:lnSpc>
                <a:spcPct val="50000"/>
              </a:lnSpc>
              <a:spcBef>
                <a:spcPct val="60000"/>
              </a:spcBef>
              <a:buFont typeface="Times" charset="0"/>
              <a:buNone/>
              <a:tabLst>
                <a:tab pos="749300" algn="ctr"/>
                <a:tab pos="3657600" algn="ctr"/>
                <a:tab pos="5435600" algn="ctr"/>
                <a:tab pos="8229600" algn="r"/>
              </a:tabLst>
            </a:pPr>
            <a:r>
              <a:rPr lang="en-US" sz="2400" dirty="0" smtClean="0">
                <a:solidFill>
                  <a:schemeClr val="accent2"/>
                </a:solidFill>
              </a:rPr>
              <a:t>Keyboard	Input	Human	0.01</a:t>
            </a:r>
            <a:endParaRPr lang="en-US" sz="2400" dirty="0" smtClean="0"/>
          </a:p>
          <a:p>
            <a:pPr>
              <a:lnSpc>
                <a:spcPct val="50000"/>
              </a:lnSpc>
              <a:spcBef>
                <a:spcPct val="60000"/>
              </a:spcBef>
              <a:buFont typeface="Times" charset="0"/>
              <a:buNone/>
              <a:tabLst>
                <a:tab pos="749300" algn="ctr"/>
                <a:tab pos="3657600" algn="ctr"/>
                <a:tab pos="5435600" algn="ctr"/>
                <a:tab pos="8229600" algn="r"/>
              </a:tabLst>
            </a:pPr>
            <a:r>
              <a:rPr lang="en-US" sz="2400" dirty="0" smtClean="0"/>
              <a:t>Mouse	Input	Human	0.02</a:t>
            </a:r>
          </a:p>
          <a:p>
            <a:pPr>
              <a:lnSpc>
                <a:spcPct val="50000"/>
              </a:lnSpc>
              <a:spcBef>
                <a:spcPct val="60000"/>
              </a:spcBef>
              <a:buFont typeface="Times" charset="0"/>
              <a:buNone/>
              <a:tabLst>
                <a:tab pos="749300" algn="ctr"/>
                <a:tab pos="3657600" algn="ctr"/>
                <a:tab pos="5435600" algn="ctr"/>
                <a:tab pos="8229600" algn="r"/>
              </a:tabLst>
            </a:pPr>
            <a:r>
              <a:rPr lang="en-US" sz="2400" dirty="0" smtClean="0"/>
              <a:t>Voice output	Output	Human	5.00</a:t>
            </a:r>
          </a:p>
          <a:p>
            <a:pPr>
              <a:lnSpc>
                <a:spcPct val="50000"/>
              </a:lnSpc>
              <a:spcBef>
                <a:spcPct val="60000"/>
              </a:spcBef>
              <a:buFont typeface="Times" charset="0"/>
              <a:buNone/>
              <a:tabLst>
                <a:tab pos="749300" algn="ctr"/>
                <a:tab pos="3657600" algn="ctr"/>
                <a:tab pos="5435600" algn="ctr"/>
                <a:tab pos="8229600" algn="r"/>
              </a:tabLst>
            </a:pPr>
            <a:r>
              <a:rPr lang="en-US" sz="2400" dirty="0" smtClean="0"/>
              <a:t>Floppy disk	Storage	Machine	50.00</a:t>
            </a:r>
          </a:p>
          <a:p>
            <a:pPr>
              <a:lnSpc>
                <a:spcPct val="50000"/>
              </a:lnSpc>
              <a:spcBef>
                <a:spcPct val="60000"/>
              </a:spcBef>
              <a:buFont typeface="Times" charset="0"/>
              <a:buNone/>
              <a:tabLst>
                <a:tab pos="749300" algn="ctr"/>
                <a:tab pos="3657600" algn="ctr"/>
                <a:tab pos="5435600" algn="ctr"/>
                <a:tab pos="8229600" algn="r"/>
              </a:tabLst>
            </a:pPr>
            <a:r>
              <a:rPr lang="en-US" sz="2400" dirty="0" smtClean="0"/>
              <a:t>Laser Printer	Output	Human	100.00</a:t>
            </a:r>
          </a:p>
          <a:p>
            <a:pPr>
              <a:lnSpc>
                <a:spcPct val="50000"/>
              </a:lnSpc>
              <a:spcBef>
                <a:spcPct val="60000"/>
              </a:spcBef>
              <a:buFont typeface="Times" charset="0"/>
              <a:buNone/>
              <a:tabLst>
                <a:tab pos="749300" algn="ctr"/>
                <a:tab pos="3657600" algn="ctr"/>
                <a:tab pos="5435600" algn="ctr"/>
                <a:tab pos="8229600" algn="r"/>
              </a:tabLst>
            </a:pPr>
            <a:r>
              <a:rPr lang="en-US" sz="2400" dirty="0" smtClean="0"/>
              <a:t>Magnetic Disk	Storage	Machine	10,000.00</a:t>
            </a:r>
          </a:p>
          <a:p>
            <a:pPr>
              <a:lnSpc>
                <a:spcPct val="50000"/>
              </a:lnSpc>
              <a:spcBef>
                <a:spcPct val="60000"/>
              </a:spcBef>
              <a:buFont typeface="Times" charset="0"/>
              <a:buNone/>
              <a:tabLst>
                <a:tab pos="749300" algn="ctr"/>
                <a:tab pos="3657600" algn="ctr"/>
                <a:tab pos="5435600" algn="ctr"/>
                <a:tab pos="8229600" algn="r"/>
              </a:tabLst>
            </a:pPr>
            <a:r>
              <a:rPr lang="en-US" sz="2400" dirty="0" smtClean="0"/>
              <a:t>Wireless Network	I or O	Machine	 10,000.00</a:t>
            </a:r>
          </a:p>
          <a:p>
            <a:pPr>
              <a:lnSpc>
                <a:spcPct val="50000"/>
              </a:lnSpc>
              <a:spcBef>
                <a:spcPct val="60000"/>
              </a:spcBef>
              <a:buFont typeface="Times" charset="0"/>
              <a:buNone/>
              <a:tabLst>
                <a:tab pos="749300" algn="ctr"/>
                <a:tab pos="3657600" algn="ctr"/>
                <a:tab pos="5435600" algn="ctr"/>
                <a:tab pos="8229600" algn="r"/>
              </a:tabLst>
            </a:pPr>
            <a:r>
              <a:rPr lang="en-US" sz="2400" dirty="0" smtClean="0"/>
              <a:t>Graphics Display	Output	Human	30,000.00</a:t>
            </a:r>
          </a:p>
          <a:p>
            <a:pPr>
              <a:lnSpc>
                <a:spcPct val="50000"/>
              </a:lnSpc>
              <a:spcBef>
                <a:spcPct val="60000"/>
              </a:spcBef>
              <a:buFont typeface="Times" charset="0"/>
              <a:buNone/>
              <a:tabLst>
                <a:tab pos="749300" algn="ctr"/>
                <a:tab pos="3657600" algn="ctr"/>
                <a:tab pos="5435600" algn="ctr"/>
                <a:tab pos="8229600" algn="r"/>
              </a:tabLst>
            </a:pPr>
            <a:r>
              <a:rPr lang="en-US" sz="2400" dirty="0" smtClean="0">
                <a:solidFill>
                  <a:schemeClr val="accent2"/>
                </a:solidFill>
              </a:rPr>
              <a:t>Wired LAN Network	I or O	Machine	125,000.00</a:t>
            </a:r>
            <a:endParaRPr lang="en-US" sz="2800" dirty="0">
              <a:solidFill>
                <a:schemeClr val="accent2"/>
              </a:solidFill>
            </a:endParaRPr>
          </a:p>
        </p:txBody>
      </p:sp>
      <p:sp>
        <p:nvSpPr>
          <p:cNvPr id="3179524" name="Rectangle 4"/>
          <p:cNvSpPr>
            <a:spLocks noChangeArrowheads="1"/>
          </p:cNvSpPr>
          <p:nvPr/>
        </p:nvSpPr>
        <p:spPr bwMode="auto">
          <a:xfrm>
            <a:off x="1033170" y="6258580"/>
            <a:ext cx="7044030" cy="523220"/>
          </a:xfrm>
          <a:prstGeom prst="rect">
            <a:avLst/>
          </a:prstGeom>
          <a:noFill/>
          <a:ln w="12700">
            <a:noFill/>
            <a:miter lim="800000"/>
            <a:headEnd/>
            <a:tailEnd/>
          </a:ln>
          <a:effectLst/>
        </p:spPr>
        <p:txBody>
          <a:bodyPr wrap="square">
            <a:prstTxWarp prst="textNoShape">
              <a:avLst/>
            </a:prstTxWarp>
            <a:spAutoFit/>
          </a:bodyPr>
          <a:lstStyle/>
          <a:p>
            <a:pPr algn="ctr"/>
            <a:r>
              <a:rPr lang="en-US" sz="2800" dirty="0">
                <a:latin typeface="18 VAG Rounded Light   02390"/>
              </a:rPr>
              <a:t>When discussing transfer rates, use 10</a:t>
            </a:r>
            <a:r>
              <a:rPr lang="en-US" sz="2800" baseline="30000" dirty="0">
                <a:latin typeface="18 VAG Rounded Light   02390"/>
              </a:rPr>
              <a:t>x</a:t>
            </a:r>
            <a:endParaRPr lang="en-US" sz="2800" dirty="0">
              <a:latin typeface="18 VAG Rounded Light   02390"/>
            </a:endParaRPr>
          </a:p>
        </p:txBody>
      </p:sp>
      <p:sp>
        <p:nvSpPr>
          <p:cNvPr id="7" name="Title 6"/>
          <p:cNvSpPr>
            <a:spLocks noGrp="1"/>
          </p:cNvSpPr>
          <p:nvPr>
            <p:ph type="title"/>
          </p:nvPr>
        </p:nvSpPr>
        <p:spPr>
          <a:xfrm>
            <a:off x="457200" y="20649"/>
            <a:ext cx="8229600" cy="1143000"/>
          </a:xfrm>
        </p:spPr>
        <p:txBody>
          <a:bodyPr/>
          <a:lstStyle/>
          <a:p>
            <a:r>
              <a:rPr lang="en-US" dirty="0" smtClean="0"/>
              <a:t>I/O Device Examples and Speeds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826473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79524"/>
                                        </p:tgtEl>
                                        <p:attrNameLst>
                                          <p:attrName>style.visibility</p:attrName>
                                        </p:attrNameLst>
                                      </p:cBhvr>
                                      <p:to>
                                        <p:strVal val="visible"/>
                                      </p:to>
                                    </p:set>
                                    <p:animEffect transition="in" filter="fade">
                                      <p:cBhvr>
                                        <p:cTn id="7" dur="1000"/>
                                        <p:tgtEl>
                                          <p:spTgt spid="3179524"/>
                                        </p:tgtEl>
                                      </p:cBhvr>
                                    </p:animEffect>
                                    <p:anim calcmode="lin" valueType="num">
                                      <p:cBhvr>
                                        <p:cTn id="8" dur="1000" fill="hold"/>
                                        <p:tgtEl>
                                          <p:spTgt spid="3179524"/>
                                        </p:tgtEl>
                                        <p:attrNameLst>
                                          <p:attrName>ppt_x</p:attrName>
                                        </p:attrNameLst>
                                      </p:cBhvr>
                                      <p:tavLst>
                                        <p:tav tm="0">
                                          <p:val>
                                            <p:strVal val="#ppt_x"/>
                                          </p:val>
                                        </p:tav>
                                        <p:tav tm="100000">
                                          <p:val>
                                            <p:strVal val="#ppt_x"/>
                                          </p:val>
                                        </p:tav>
                                      </p:tavLst>
                                    </p:anim>
                                    <p:anim calcmode="lin" valueType="num">
                                      <p:cBhvr>
                                        <p:cTn id="9" dur="1000" fill="hold"/>
                                        <p:tgtEl>
                                          <p:spTgt spid="31795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9524"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1570" name="Rectangle 2"/>
          <p:cNvSpPr>
            <a:spLocks noGrp="1" noChangeArrowheads="1"/>
          </p:cNvSpPr>
          <p:nvPr>
            <p:ph type="title"/>
          </p:nvPr>
        </p:nvSpPr>
        <p:spPr/>
        <p:txBody>
          <a:bodyPr>
            <a:normAutofit fontScale="90000"/>
          </a:bodyPr>
          <a:lstStyle/>
          <a:p>
            <a:r>
              <a:rPr lang="en-US" smtClean="0"/>
              <a:t>What do we need to make I/O work?</a:t>
            </a:r>
            <a:endParaRPr lang="en-US"/>
          </a:p>
        </p:txBody>
      </p:sp>
      <p:sp>
        <p:nvSpPr>
          <p:cNvPr id="3181571" name="Rectangle 3"/>
          <p:cNvSpPr>
            <a:spLocks noGrp="1" noChangeArrowheads="1"/>
          </p:cNvSpPr>
          <p:nvPr>
            <p:ph type="body" idx="1"/>
          </p:nvPr>
        </p:nvSpPr>
        <p:spPr>
          <a:xfrm>
            <a:off x="457200" y="990600"/>
            <a:ext cx="4572000" cy="5365750"/>
          </a:xfrm>
        </p:spPr>
        <p:txBody>
          <a:bodyPr/>
          <a:lstStyle/>
          <a:p>
            <a:r>
              <a:rPr lang="en-US" sz="2800" b="1" dirty="0" smtClean="0"/>
              <a:t>A way to connect many types of devices </a:t>
            </a:r>
            <a:endParaRPr lang="en-US" dirty="0" smtClean="0"/>
          </a:p>
          <a:p>
            <a:r>
              <a:rPr lang="en-US" sz="2800" b="1" dirty="0" smtClean="0"/>
              <a:t>A way to control these devices, respond to them, and transfer data</a:t>
            </a:r>
          </a:p>
          <a:p>
            <a:r>
              <a:rPr lang="en-US" dirty="0" smtClean="0"/>
              <a:t>A way to present them to user programs so they are useful</a:t>
            </a:r>
          </a:p>
          <a:p>
            <a:pPr>
              <a:buNone/>
            </a:pPr>
            <a:endParaRPr lang="en-US" dirty="0"/>
          </a:p>
        </p:txBody>
      </p:sp>
      <p:grpSp>
        <p:nvGrpSpPr>
          <p:cNvPr id="2" name="Group 4"/>
          <p:cNvGrpSpPr>
            <a:grpSpLocks/>
          </p:cNvGrpSpPr>
          <p:nvPr/>
        </p:nvGrpSpPr>
        <p:grpSpPr bwMode="auto">
          <a:xfrm>
            <a:off x="5791200" y="1905000"/>
            <a:ext cx="2941638" cy="4664075"/>
            <a:chOff x="3648" y="1200"/>
            <a:chExt cx="1853" cy="2938"/>
          </a:xfrm>
        </p:grpSpPr>
        <p:grpSp>
          <p:nvGrpSpPr>
            <p:cNvPr id="3" name="Group 5"/>
            <p:cNvGrpSpPr>
              <a:grpSpLocks/>
            </p:cNvGrpSpPr>
            <p:nvPr/>
          </p:nvGrpSpPr>
          <p:grpSpPr bwMode="auto">
            <a:xfrm>
              <a:off x="3648" y="3696"/>
              <a:ext cx="816" cy="442"/>
              <a:chOff x="3648" y="3696"/>
              <a:chExt cx="816" cy="442"/>
            </a:xfrm>
          </p:grpSpPr>
          <p:grpSp>
            <p:nvGrpSpPr>
              <p:cNvPr id="4" name="Group 6"/>
              <p:cNvGrpSpPr>
                <a:grpSpLocks/>
              </p:cNvGrpSpPr>
              <p:nvPr/>
            </p:nvGrpSpPr>
            <p:grpSpPr bwMode="auto">
              <a:xfrm>
                <a:off x="3648" y="3696"/>
                <a:ext cx="816" cy="250"/>
                <a:chOff x="2112" y="3792"/>
                <a:chExt cx="816" cy="250"/>
              </a:xfrm>
            </p:grpSpPr>
            <p:sp>
              <p:nvSpPr>
                <p:cNvPr id="3181575" name="Rectangle 7"/>
                <p:cNvSpPr>
                  <a:spLocks noChangeArrowheads="1"/>
                </p:cNvSpPr>
                <p:nvPr/>
              </p:nvSpPr>
              <p:spPr bwMode="auto">
                <a:xfrm>
                  <a:off x="2112" y="3840"/>
                  <a:ext cx="816" cy="19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1576" name="Text Box 8"/>
                <p:cNvSpPr txBox="1">
                  <a:spLocks noChangeArrowheads="1"/>
                </p:cNvSpPr>
                <p:nvPr/>
              </p:nvSpPr>
              <p:spPr bwMode="auto">
                <a:xfrm>
                  <a:off x="2160" y="3792"/>
                  <a:ext cx="738" cy="250"/>
                </a:xfrm>
                <a:prstGeom prst="rect">
                  <a:avLst/>
                </a:prstGeom>
                <a:noFill/>
                <a:ln w="12700">
                  <a:noFill/>
                  <a:miter lim="800000"/>
                  <a:headEnd/>
                  <a:tailEnd/>
                </a:ln>
                <a:effectLst/>
              </p:spPr>
              <p:txBody>
                <a:bodyPr wrap="none">
                  <a:prstTxWarp prst="textNoShape">
                    <a:avLst/>
                  </a:prstTxWarp>
                  <a:spAutoFit/>
                </a:bodyPr>
                <a:lstStyle/>
                <a:p>
                  <a:pPr algn="l"/>
                  <a:r>
                    <a:rPr lang="en-US" sz="2000"/>
                    <a:t>cmd reg.</a:t>
                  </a:r>
                </a:p>
              </p:txBody>
            </p:sp>
          </p:grpSp>
          <p:sp>
            <p:nvSpPr>
              <p:cNvPr id="3181577" name="Rectangle 9"/>
              <p:cNvSpPr>
                <a:spLocks noChangeArrowheads="1"/>
              </p:cNvSpPr>
              <p:nvPr/>
            </p:nvSpPr>
            <p:spPr bwMode="auto">
              <a:xfrm>
                <a:off x="3648" y="3936"/>
                <a:ext cx="816" cy="19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1578" name="Text Box 10"/>
              <p:cNvSpPr txBox="1">
                <a:spLocks noChangeArrowheads="1"/>
              </p:cNvSpPr>
              <p:nvPr/>
            </p:nvSpPr>
            <p:spPr bwMode="auto">
              <a:xfrm>
                <a:off x="3696" y="3888"/>
                <a:ext cx="748" cy="250"/>
              </a:xfrm>
              <a:prstGeom prst="rect">
                <a:avLst/>
              </a:prstGeom>
              <a:noFill/>
              <a:ln w="12700">
                <a:noFill/>
                <a:miter lim="800000"/>
                <a:headEnd/>
                <a:tailEnd/>
              </a:ln>
              <a:effectLst/>
            </p:spPr>
            <p:txBody>
              <a:bodyPr wrap="none">
                <a:prstTxWarp prst="textNoShape">
                  <a:avLst/>
                </a:prstTxWarp>
                <a:spAutoFit/>
              </a:bodyPr>
              <a:lstStyle/>
              <a:p>
                <a:pPr algn="l"/>
                <a:r>
                  <a:rPr lang="en-US" sz="2000"/>
                  <a:t>data reg.</a:t>
                </a:r>
              </a:p>
            </p:txBody>
          </p:sp>
        </p:grpSp>
        <p:sp>
          <p:nvSpPr>
            <p:cNvPr id="3181579" name="Text Box 11"/>
            <p:cNvSpPr txBox="1">
              <a:spLocks noChangeArrowheads="1"/>
            </p:cNvSpPr>
            <p:nvPr/>
          </p:nvSpPr>
          <p:spPr bwMode="auto">
            <a:xfrm>
              <a:off x="3742" y="1200"/>
              <a:ext cx="1759" cy="288"/>
            </a:xfrm>
            <a:prstGeom prst="rect">
              <a:avLst/>
            </a:prstGeom>
            <a:noFill/>
            <a:ln w="12700">
              <a:noFill/>
              <a:miter lim="800000"/>
              <a:headEnd/>
              <a:tailEnd/>
            </a:ln>
            <a:effectLst/>
          </p:spPr>
          <p:txBody>
            <a:bodyPr wrap="none">
              <a:prstTxWarp prst="textNoShape">
                <a:avLst/>
              </a:prstTxWarp>
              <a:spAutoFit/>
            </a:bodyPr>
            <a:lstStyle/>
            <a:p>
              <a:pPr algn="l"/>
              <a:r>
                <a:rPr lang="en-US" sz="2400" b="1"/>
                <a:t>Operating System</a:t>
              </a:r>
            </a:p>
          </p:txBody>
        </p:sp>
      </p:grpSp>
      <p:grpSp>
        <p:nvGrpSpPr>
          <p:cNvPr id="5" name="Group 12"/>
          <p:cNvGrpSpPr>
            <a:grpSpLocks/>
          </p:cNvGrpSpPr>
          <p:nvPr/>
        </p:nvGrpSpPr>
        <p:grpSpPr bwMode="auto">
          <a:xfrm>
            <a:off x="6324600" y="1431925"/>
            <a:ext cx="1711325" cy="396875"/>
            <a:chOff x="3984" y="902"/>
            <a:chExt cx="1078" cy="250"/>
          </a:xfrm>
        </p:grpSpPr>
        <p:sp>
          <p:nvSpPr>
            <p:cNvPr id="3181581" name="Text Box 13"/>
            <p:cNvSpPr txBox="1">
              <a:spLocks noChangeArrowheads="1"/>
            </p:cNvSpPr>
            <p:nvPr/>
          </p:nvSpPr>
          <p:spPr bwMode="auto">
            <a:xfrm>
              <a:off x="4608" y="902"/>
              <a:ext cx="454" cy="250"/>
            </a:xfrm>
            <a:prstGeom prst="rect">
              <a:avLst/>
            </a:prstGeom>
            <a:noFill/>
            <a:ln w="12700">
              <a:noFill/>
              <a:miter lim="800000"/>
              <a:headEnd/>
              <a:tailEnd/>
            </a:ln>
            <a:effectLst/>
          </p:spPr>
          <p:txBody>
            <a:bodyPr wrap="none">
              <a:prstTxWarp prst="textNoShape">
                <a:avLst/>
              </a:prstTxWarp>
              <a:spAutoFit/>
            </a:bodyPr>
            <a:lstStyle/>
            <a:p>
              <a:pPr algn="l"/>
              <a:r>
                <a:rPr lang="en-US" sz="2000" i="1"/>
                <a:t>APIs</a:t>
              </a:r>
              <a:endParaRPr lang="en-US" sz="2000"/>
            </a:p>
          </p:txBody>
        </p:sp>
        <p:sp>
          <p:nvSpPr>
            <p:cNvPr id="3181582" name="Text Box 14"/>
            <p:cNvSpPr txBox="1">
              <a:spLocks noChangeArrowheads="1"/>
            </p:cNvSpPr>
            <p:nvPr/>
          </p:nvSpPr>
          <p:spPr bwMode="auto">
            <a:xfrm>
              <a:off x="3984" y="902"/>
              <a:ext cx="454" cy="250"/>
            </a:xfrm>
            <a:prstGeom prst="rect">
              <a:avLst/>
            </a:prstGeom>
            <a:noFill/>
            <a:ln w="12700">
              <a:noFill/>
              <a:miter lim="800000"/>
              <a:headEnd/>
              <a:tailEnd/>
            </a:ln>
            <a:effectLst/>
          </p:spPr>
          <p:txBody>
            <a:bodyPr wrap="none">
              <a:prstTxWarp prst="textNoShape">
                <a:avLst/>
              </a:prstTxWarp>
              <a:spAutoFit/>
            </a:bodyPr>
            <a:lstStyle/>
            <a:p>
              <a:pPr algn="l"/>
              <a:r>
                <a:rPr lang="en-US" sz="2000" i="1" dirty="0"/>
                <a:t>Files</a:t>
              </a:r>
              <a:endParaRPr lang="en-US" sz="2000" dirty="0"/>
            </a:p>
          </p:txBody>
        </p:sp>
      </p:grpSp>
      <p:grpSp>
        <p:nvGrpSpPr>
          <p:cNvPr id="7" name="Group 16"/>
          <p:cNvGrpSpPr>
            <a:grpSpLocks/>
          </p:cNvGrpSpPr>
          <p:nvPr/>
        </p:nvGrpSpPr>
        <p:grpSpPr bwMode="auto">
          <a:xfrm>
            <a:off x="3581400" y="2514600"/>
            <a:ext cx="5384800" cy="3648075"/>
            <a:chOff x="2256" y="1584"/>
            <a:chExt cx="3392" cy="2298"/>
          </a:xfrm>
        </p:grpSpPr>
        <p:grpSp>
          <p:nvGrpSpPr>
            <p:cNvPr id="8" name="Group 17"/>
            <p:cNvGrpSpPr>
              <a:grpSpLocks/>
            </p:cNvGrpSpPr>
            <p:nvPr/>
          </p:nvGrpSpPr>
          <p:grpSpPr bwMode="auto">
            <a:xfrm>
              <a:off x="2256" y="3168"/>
              <a:ext cx="3392" cy="714"/>
              <a:chOff x="2256" y="3168"/>
              <a:chExt cx="3392" cy="714"/>
            </a:xfrm>
          </p:grpSpPr>
          <p:pic>
            <p:nvPicPr>
              <p:cNvPr id="3181586" name="Picture 18" descr="keyboard"/>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56" y="3504"/>
                <a:ext cx="408" cy="378"/>
              </a:xfrm>
              <a:prstGeom prst="rect">
                <a:avLst/>
              </a:prstGeom>
              <a:noFill/>
            </p:spPr>
          </p:pic>
          <p:pic>
            <p:nvPicPr>
              <p:cNvPr id="3181587" name="Picture 19" descr="camera"/>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840" y="3264"/>
                <a:ext cx="408" cy="378"/>
              </a:xfrm>
              <a:prstGeom prst="rect">
                <a:avLst/>
              </a:prstGeom>
              <a:noFill/>
            </p:spPr>
          </p:pic>
          <p:pic>
            <p:nvPicPr>
              <p:cNvPr id="3181588" name="Picture 20" descr="disk"/>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456" y="3312"/>
                <a:ext cx="408" cy="378"/>
              </a:xfrm>
              <a:prstGeom prst="rect">
                <a:avLst/>
              </a:prstGeom>
              <a:noFill/>
            </p:spPr>
          </p:pic>
          <p:pic>
            <p:nvPicPr>
              <p:cNvPr id="3181589" name="Picture 21" descr="lcd"/>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368" y="3168"/>
                <a:ext cx="528" cy="489"/>
              </a:xfrm>
              <a:prstGeom prst="rect">
                <a:avLst/>
              </a:prstGeom>
              <a:noFill/>
            </p:spPr>
          </p:pic>
          <p:pic>
            <p:nvPicPr>
              <p:cNvPr id="3181590" name="Picture 22" descr="scanner"/>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072" y="3312"/>
                <a:ext cx="408" cy="378"/>
              </a:xfrm>
              <a:prstGeom prst="rect">
                <a:avLst/>
              </a:prstGeom>
              <a:noFill/>
            </p:spPr>
          </p:pic>
          <p:pic>
            <p:nvPicPr>
              <p:cNvPr id="3181591" name="Picture 23" descr="shot_plms700_sm"/>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4848" y="3216"/>
                <a:ext cx="800" cy="548"/>
              </a:xfrm>
              <a:prstGeom prst="rect">
                <a:avLst/>
              </a:prstGeom>
              <a:noFill/>
            </p:spPr>
          </p:pic>
        </p:grpSp>
        <p:grpSp>
          <p:nvGrpSpPr>
            <p:cNvPr id="9" name="Group 24"/>
            <p:cNvGrpSpPr>
              <a:grpSpLocks/>
            </p:cNvGrpSpPr>
            <p:nvPr/>
          </p:nvGrpSpPr>
          <p:grpSpPr bwMode="auto">
            <a:xfrm>
              <a:off x="3648" y="1584"/>
              <a:ext cx="1824" cy="480"/>
              <a:chOff x="3648" y="1584"/>
              <a:chExt cx="1824" cy="480"/>
            </a:xfrm>
          </p:grpSpPr>
          <p:sp>
            <p:nvSpPr>
              <p:cNvPr id="3181593" name="AutoShape 25"/>
              <p:cNvSpPr>
                <a:spLocks noChangeArrowheads="1"/>
              </p:cNvSpPr>
              <p:nvPr/>
            </p:nvSpPr>
            <p:spPr bwMode="auto">
              <a:xfrm>
                <a:off x="3648" y="1584"/>
                <a:ext cx="816" cy="480"/>
              </a:xfrm>
              <a:prstGeom prst="parallelogram">
                <a:avLst>
                  <a:gd name="adj" fmla="val 42500"/>
                </a:avLst>
              </a:prstGeom>
              <a:solidFill>
                <a:schemeClr val="tx2"/>
              </a:solidFill>
              <a:ln w="12700">
                <a:solidFill>
                  <a:schemeClr val="tx1"/>
                </a:solidFill>
                <a:miter lim="800000"/>
                <a:headEnd/>
                <a:tailEnd/>
              </a:ln>
              <a:effectLst/>
            </p:spPr>
            <p:txBody>
              <a:bodyPr wrap="none" anchor="ctr">
                <a:prstTxWarp prst="textNoShape">
                  <a:avLst/>
                </a:prstTxWarp>
              </a:bodyPr>
              <a:lstStyle/>
              <a:p>
                <a:pPr algn="ctr"/>
                <a:r>
                  <a:rPr lang="en-US" sz="2000"/>
                  <a:t>Proc</a:t>
                </a:r>
              </a:p>
            </p:txBody>
          </p:sp>
          <p:sp>
            <p:nvSpPr>
              <p:cNvPr id="3181594" name="Rectangle 26"/>
              <p:cNvSpPr>
                <a:spLocks noChangeArrowheads="1"/>
              </p:cNvSpPr>
              <p:nvPr/>
            </p:nvSpPr>
            <p:spPr bwMode="auto">
              <a:xfrm>
                <a:off x="4848" y="1584"/>
                <a:ext cx="624" cy="48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1595" name="Text Box 27"/>
              <p:cNvSpPr txBox="1">
                <a:spLocks noChangeArrowheads="1"/>
              </p:cNvSpPr>
              <p:nvPr/>
            </p:nvSpPr>
            <p:spPr bwMode="auto">
              <a:xfrm>
                <a:off x="4944" y="1728"/>
                <a:ext cx="472" cy="250"/>
              </a:xfrm>
              <a:prstGeom prst="rect">
                <a:avLst/>
              </a:prstGeom>
              <a:noFill/>
              <a:ln w="12700">
                <a:noFill/>
                <a:miter lim="800000"/>
                <a:headEnd/>
                <a:tailEnd/>
              </a:ln>
              <a:effectLst/>
            </p:spPr>
            <p:txBody>
              <a:bodyPr wrap="none">
                <a:prstTxWarp prst="textNoShape">
                  <a:avLst/>
                </a:prstTxWarp>
                <a:spAutoFit/>
              </a:bodyPr>
              <a:lstStyle/>
              <a:p>
                <a:pPr algn="l"/>
                <a:r>
                  <a:rPr lang="en-US" sz="2000"/>
                  <a:t>Mem</a:t>
                </a:r>
              </a:p>
            </p:txBody>
          </p:sp>
          <p:sp>
            <p:nvSpPr>
              <p:cNvPr id="3181596" name="Rectangle 28"/>
              <p:cNvSpPr>
                <a:spLocks noChangeArrowheads="1"/>
              </p:cNvSpPr>
              <p:nvPr/>
            </p:nvSpPr>
            <p:spPr bwMode="auto">
              <a:xfrm>
                <a:off x="4512" y="1824"/>
                <a:ext cx="192" cy="19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1597" name="Line 29"/>
              <p:cNvSpPr>
                <a:spLocks noChangeShapeType="1"/>
              </p:cNvSpPr>
              <p:nvPr/>
            </p:nvSpPr>
            <p:spPr bwMode="auto">
              <a:xfrm flipH="1">
                <a:off x="4320" y="1920"/>
                <a:ext cx="192" cy="0"/>
              </a:xfrm>
              <a:prstGeom prst="line">
                <a:avLst/>
              </a:prstGeom>
              <a:noFill/>
              <a:ln w="76200">
                <a:solidFill>
                  <a:schemeClr val="tx1"/>
                </a:solidFill>
                <a:round/>
                <a:headEnd/>
                <a:tailEnd/>
              </a:ln>
              <a:effectLst/>
            </p:spPr>
            <p:txBody>
              <a:bodyPr wrap="none" anchor="ctr">
                <a:prstTxWarp prst="textNoShape">
                  <a:avLst/>
                </a:prstTxWarp>
              </a:bodyPr>
              <a:lstStyle/>
              <a:p>
                <a:endParaRPr lang="en-US"/>
              </a:p>
            </p:txBody>
          </p:sp>
          <p:sp>
            <p:nvSpPr>
              <p:cNvPr id="3181598" name="Line 30"/>
              <p:cNvSpPr>
                <a:spLocks noChangeShapeType="1"/>
              </p:cNvSpPr>
              <p:nvPr/>
            </p:nvSpPr>
            <p:spPr bwMode="auto">
              <a:xfrm>
                <a:off x="4704" y="1920"/>
                <a:ext cx="144" cy="0"/>
              </a:xfrm>
              <a:prstGeom prst="line">
                <a:avLst/>
              </a:prstGeom>
              <a:noFill/>
              <a:ln w="76200">
                <a:solidFill>
                  <a:schemeClr val="tx1"/>
                </a:solidFill>
                <a:round/>
                <a:headEnd/>
                <a:tailEnd/>
              </a:ln>
              <a:effectLst/>
            </p:spPr>
            <p:txBody>
              <a:bodyPr wrap="none" anchor="ctr">
                <a:prstTxWarp prst="textNoShape">
                  <a:avLst/>
                </a:prstTxWarp>
              </a:bodyPr>
              <a:lstStyle/>
              <a:p>
                <a:endParaRPr lang="en-US"/>
              </a:p>
            </p:txBody>
          </p:sp>
        </p:grpSp>
      </p:grpSp>
      <p:grpSp>
        <p:nvGrpSpPr>
          <p:cNvPr id="10" name="Group 32"/>
          <p:cNvGrpSpPr>
            <a:grpSpLocks/>
          </p:cNvGrpSpPr>
          <p:nvPr/>
        </p:nvGrpSpPr>
        <p:grpSpPr bwMode="auto">
          <a:xfrm>
            <a:off x="3352800" y="3200400"/>
            <a:ext cx="5562600" cy="2362200"/>
            <a:chOff x="2112" y="2016"/>
            <a:chExt cx="3504" cy="1488"/>
          </a:xfrm>
        </p:grpSpPr>
        <p:sp>
          <p:nvSpPr>
            <p:cNvPr id="3181601" name="Line 33"/>
            <p:cNvSpPr>
              <a:spLocks noChangeShapeType="1"/>
            </p:cNvSpPr>
            <p:nvPr/>
          </p:nvSpPr>
          <p:spPr bwMode="auto">
            <a:xfrm>
              <a:off x="4608" y="2016"/>
              <a:ext cx="0" cy="336"/>
            </a:xfrm>
            <a:prstGeom prst="line">
              <a:avLst/>
            </a:prstGeom>
            <a:noFill/>
            <a:ln w="76200">
              <a:solidFill>
                <a:schemeClr val="tx1"/>
              </a:solidFill>
              <a:round/>
              <a:headEnd/>
              <a:tailEnd/>
            </a:ln>
            <a:effectLst/>
          </p:spPr>
          <p:txBody>
            <a:bodyPr wrap="none" anchor="ctr">
              <a:prstTxWarp prst="textNoShape">
                <a:avLst/>
              </a:prstTxWarp>
            </a:bodyPr>
            <a:lstStyle/>
            <a:p>
              <a:endParaRPr lang="en-US"/>
            </a:p>
          </p:txBody>
        </p:sp>
        <p:sp>
          <p:nvSpPr>
            <p:cNvPr id="3181602" name="AutoShape 34"/>
            <p:cNvSpPr>
              <a:spLocks noChangeArrowheads="1"/>
            </p:cNvSpPr>
            <p:nvPr/>
          </p:nvSpPr>
          <p:spPr bwMode="auto">
            <a:xfrm>
              <a:off x="3408" y="2256"/>
              <a:ext cx="2208" cy="384"/>
            </a:xfrm>
            <a:prstGeom prst="leftRightArrow">
              <a:avLst>
                <a:gd name="adj1" fmla="val 50000"/>
                <a:gd name="adj2" fmla="val 61573"/>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1603" name="Text Box 35"/>
            <p:cNvSpPr txBox="1">
              <a:spLocks noChangeArrowheads="1"/>
            </p:cNvSpPr>
            <p:nvPr/>
          </p:nvSpPr>
          <p:spPr bwMode="auto">
            <a:xfrm>
              <a:off x="3840" y="2352"/>
              <a:ext cx="703" cy="250"/>
            </a:xfrm>
            <a:prstGeom prst="rect">
              <a:avLst/>
            </a:prstGeom>
            <a:noFill/>
            <a:ln w="12700">
              <a:noFill/>
              <a:miter lim="800000"/>
              <a:headEnd/>
              <a:tailEnd/>
            </a:ln>
            <a:effectLst/>
          </p:spPr>
          <p:txBody>
            <a:bodyPr wrap="none">
              <a:prstTxWarp prst="textNoShape">
                <a:avLst/>
              </a:prstTxWarp>
              <a:spAutoFit/>
            </a:bodyPr>
            <a:lstStyle/>
            <a:p>
              <a:pPr algn="l"/>
              <a:r>
                <a:rPr lang="en-US" sz="2000"/>
                <a:t>PCI Bus</a:t>
              </a:r>
            </a:p>
          </p:txBody>
        </p:sp>
        <p:sp>
          <p:nvSpPr>
            <p:cNvPr id="3181604" name="Line 36"/>
            <p:cNvSpPr>
              <a:spLocks noChangeShapeType="1"/>
            </p:cNvSpPr>
            <p:nvPr/>
          </p:nvSpPr>
          <p:spPr bwMode="auto">
            <a:xfrm flipV="1">
              <a:off x="4608" y="2544"/>
              <a:ext cx="0" cy="624"/>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3181605" name="Line 37"/>
            <p:cNvSpPr>
              <a:spLocks noChangeShapeType="1"/>
            </p:cNvSpPr>
            <p:nvPr/>
          </p:nvSpPr>
          <p:spPr bwMode="auto">
            <a:xfrm flipV="1">
              <a:off x="5040" y="2544"/>
              <a:ext cx="0" cy="672"/>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3181606" name="AutoShape 38"/>
            <p:cNvSpPr>
              <a:spLocks noChangeArrowheads="1"/>
            </p:cNvSpPr>
            <p:nvPr/>
          </p:nvSpPr>
          <p:spPr bwMode="auto">
            <a:xfrm>
              <a:off x="3120" y="2880"/>
              <a:ext cx="1296" cy="336"/>
            </a:xfrm>
            <a:prstGeom prst="leftRightArrow">
              <a:avLst>
                <a:gd name="adj1" fmla="val 50000"/>
                <a:gd name="adj2" fmla="val 4130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1607" name="Text Box 39"/>
            <p:cNvSpPr txBox="1">
              <a:spLocks noChangeArrowheads="1"/>
            </p:cNvSpPr>
            <p:nvPr/>
          </p:nvSpPr>
          <p:spPr bwMode="auto">
            <a:xfrm>
              <a:off x="3360" y="2928"/>
              <a:ext cx="810" cy="250"/>
            </a:xfrm>
            <a:prstGeom prst="rect">
              <a:avLst/>
            </a:prstGeom>
            <a:noFill/>
            <a:ln w="12700">
              <a:noFill/>
              <a:miter lim="800000"/>
              <a:headEnd/>
              <a:tailEnd/>
            </a:ln>
            <a:effectLst/>
          </p:spPr>
          <p:txBody>
            <a:bodyPr wrap="none">
              <a:prstTxWarp prst="textNoShape">
                <a:avLst/>
              </a:prstTxWarp>
              <a:spAutoFit/>
            </a:bodyPr>
            <a:lstStyle/>
            <a:p>
              <a:pPr algn="l"/>
              <a:r>
                <a:rPr lang="en-US" sz="2000"/>
                <a:t>SCSI Bus</a:t>
              </a:r>
            </a:p>
          </p:txBody>
        </p:sp>
        <p:sp>
          <p:nvSpPr>
            <p:cNvPr id="3181608" name="Line 40"/>
            <p:cNvSpPr>
              <a:spLocks noChangeShapeType="1"/>
            </p:cNvSpPr>
            <p:nvPr/>
          </p:nvSpPr>
          <p:spPr bwMode="auto">
            <a:xfrm>
              <a:off x="3936" y="2544"/>
              <a:ext cx="0" cy="432"/>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3181609" name="AutoShape 41"/>
            <p:cNvSpPr>
              <a:spLocks noChangeArrowheads="1"/>
            </p:cNvSpPr>
            <p:nvPr/>
          </p:nvSpPr>
          <p:spPr bwMode="auto">
            <a:xfrm>
              <a:off x="2112" y="3264"/>
              <a:ext cx="912" cy="240"/>
            </a:xfrm>
            <a:prstGeom prst="leftRightArrow">
              <a:avLst>
                <a:gd name="adj1" fmla="val 50000"/>
                <a:gd name="adj2" fmla="val 4069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1610" name="Line 42"/>
            <p:cNvSpPr>
              <a:spLocks noChangeShapeType="1"/>
            </p:cNvSpPr>
            <p:nvPr/>
          </p:nvSpPr>
          <p:spPr bwMode="auto">
            <a:xfrm flipH="1">
              <a:off x="2352" y="2544"/>
              <a:ext cx="1536" cy="768"/>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3181611" name="Line 43"/>
            <p:cNvSpPr>
              <a:spLocks noChangeShapeType="1"/>
            </p:cNvSpPr>
            <p:nvPr/>
          </p:nvSpPr>
          <p:spPr bwMode="auto">
            <a:xfrm>
              <a:off x="4080" y="3168"/>
              <a:ext cx="0" cy="144"/>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3181612" name="Line 44"/>
            <p:cNvSpPr>
              <a:spLocks noChangeShapeType="1"/>
            </p:cNvSpPr>
            <p:nvPr/>
          </p:nvSpPr>
          <p:spPr bwMode="auto">
            <a:xfrm>
              <a:off x="3312" y="3168"/>
              <a:ext cx="0" cy="192"/>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3181613" name="Line 45"/>
            <p:cNvSpPr>
              <a:spLocks noChangeShapeType="1"/>
            </p:cNvSpPr>
            <p:nvPr/>
          </p:nvSpPr>
          <p:spPr bwMode="auto">
            <a:xfrm flipV="1">
              <a:off x="3648" y="3120"/>
              <a:ext cx="0" cy="192"/>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72029924"/>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3618" name="Rectangle 2"/>
          <p:cNvSpPr>
            <a:spLocks noGrp="1" noChangeArrowheads="1"/>
          </p:cNvSpPr>
          <p:nvPr>
            <p:ph type="title"/>
          </p:nvPr>
        </p:nvSpPr>
        <p:spPr/>
        <p:txBody>
          <a:bodyPr/>
          <a:lstStyle/>
          <a:p>
            <a:r>
              <a:rPr lang="en-US" smtClean="0"/>
              <a:t>Instruction Set Architecture for I/O</a:t>
            </a:r>
            <a:endParaRPr lang="en-US"/>
          </a:p>
        </p:txBody>
      </p:sp>
      <p:sp>
        <p:nvSpPr>
          <p:cNvPr id="3183619" name="Rectangle 3"/>
          <p:cNvSpPr>
            <a:spLocks noGrp="1" noChangeArrowheads="1"/>
          </p:cNvSpPr>
          <p:nvPr>
            <p:ph type="body" idx="1"/>
          </p:nvPr>
        </p:nvSpPr>
        <p:spPr/>
        <p:txBody>
          <a:bodyPr>
            <a:normAutofit fontScale="92500" lnSpcReduction="20000"/>
          </a:bodyPr>
          <a:lstStyle/>
          <a:p>
            <a:r>
              <a:rPr lang="en-US" dirty="0" smtClean="0"/>
              <a:t>What must the processor do for I/O?</a:t>
            </a:r>
          </a:p>
          <a:p>
            <a:pPr lvl="1"/>
            <a:r>
              <a:rPr lang="en-US" dirty="0" smtClean="0"/>
              <a:t>Input:    reads a sequence of bytes </a:t>
            </a:r>
          </a:p>
          <a:p>
            <a:pPr lvl="1"/>
            <a:r>
              <a:rPr lang="en-US" dirty="0" smtClean="0"/>
              <a:t>Output: writes a sequence of bytes</a:t>
            </a:r>
          </a:p>
          <a:p>
            <a:r>
              <a:rPr lang="en-US" dirty="0" smtClean="0"/>
              <a:t>Some processors have special input and output instructions</a:t>
            </a:r>
          </a:p>
          <a:p>
            <a:r>
              <a:rPr lang="en-US" dirty="0" smtClean="0"/>
              <a:t>Alternative model (used by MIPS):</a:t>
            </a:r>
          </a:p>
          <a:p>
            <a:pPr lvl="1"/>
            <a:r>
              <a:rPr lang="en-US" dirty="0" smtClean="0"/>
              <a:t>Use loads for input, stores for output (in small pieces)</a:t>
            </a:r>
          </a:p>
          <a:p>
            <a:pPr lvl="1"/>
            <a:r>
              <a:rPr lang="en-US" dirty="0" smtClean="0"/>
              <a:t>Called </a:t>
            </a:r>
            <a:r>
              <a:rPr lang="en-US" dirty="0" smtClean="0">
                <a:solidFill>
                  <a:schemeClr val="accent1"/>
                </a:solidFill>
              </a:rPr>
              <a:t>Memory Mapped Input/Output</a:t>
            </a:r>
            <a:endParaRPr lang="en-US" dirty="0" smtClean="0"/>
          </a:p>
          <a:p>
            <a:pPr lvl="1"/>
            <a:r>
              <a:rPr lang="en-US" dirty="0" smtClean="0"/>
              <a:t>A portion of the address space dedicated to communication paths to Input or Output devices (no memory there)</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66635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5666" name="Rectangle 2"/>
          <p:cNvSpPr>
            <a:spLocks noGrp="1" noChangeArrowheads="1"/>
          </p:cNvSpPr>
          <p:nvPr>
            <p:ph type="title"/>
          </p:nvPr>
        </p:nvSpPr>
        <p:spPr/>
        <p:txBody>
          <a:bodyPr/>
          <a:lstStyle/>
          <a:p>
            <a:r>
              <a:rPr lang="en-US" smtClean="0"/>
              <a:t>Memory Mapped I/O</a:t>
            </a:r>
            <a:endParaRPr lang="en-US"/>
          </a:p>
        </p:txBody>
      </p:sp>
      <p:sp>
        <p:nvSpPr>
          <p:cNvPr id="3185667" name="Rectangle 3"/>
          <p:cNvSpPr>
            <a:spLocks noGrp="1" noChangeArrowheads="1"/>
          </p:cNvSpPr>
          <p:nvPr>
            <p:ph type="body" idx="1"/>
          </p:nvPr>
        </p:nvSpPr>
        <p:spPr/>
        <p:txBody>
          <a:bodyPr/>
          <a:lstStyle/>
          <a:p>
            <a:r>
              <a:rPr lang="en-US" smtClean="0"/>
              <a:t>Certain addresses are not regular memory</a:t>
            </a:r>
          </a:p>
          <a:p>
            <a:r>
              <a:rPr lang="en-US" smtClean="0"/>
              <a:t>Instead, they correspond to registers in I/O devices</a:t>
            </a:r>
            <a:endParaRPr lang="en-US"/>
          </a:p>
        </p:txBody>
      </p:sp>
      <p:grpSp>
        <p:nvGrpSpPr>
          <p:cNvPr id="2" name="Group 4"/>
          <p:cNvGrpSpPr>
            <a:grpSpLocks/>
          </p:cNvGrpSpPr>
          <p:nvPr/>
        </p:nvGrpSpPr>
        <p:grpSpPr bwMode="auto">
          <a:xfrm>
            <a:off x="3429000" y="3657600"/>
            <a:ext cx="3086100" cy="930275"/>
            <a:chOff x="2160" y="3120"/>
            <a:chExt cx="1944" cy="586"/>
          </a:xfrm>
        </p:grpSpPr>
        <p:grpSp>
          <p:nvGrpSpPr>
            <p:cNvPr id="3" name="Group 5"/>
            <p:cNvGrpSpPr>
              <a:grpSpLocks/>
            </p:cNvGrpSpPr>
            <p:nvPr/>
          </p:nvGrpSpPr>
          <p:grpSpPr bwMode="auto">
            <a:xfrm>
              <a:off x="2832" y="3120"/>
              <a:ext cx="1272" cy="586"/>
              <a:chOff x="2832" y="3120"/>
              <a:chExt cx="1272" cy="586"/>
            </a:xfrm>
          </p:grpSpPr>
          <p:pic>
            <p:nvPicPr>
              <p:cNvPr id="3185670" name="Picture 6" descr="keyboard"/>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696" y="3120"/>
                <a:ext cx="408" cy="378"/>
              </a:xfrm>
              <a:prstGeom prst="rect">
                <a:avLst/>
              </a:prstGeom>
              <a:noFill/>
            </p:spPr>
          </p:pic>
          <p:grpSp>
            <p:nvGrpSpPr>
              <p:cNvPr id="4" name="Group 7"/>
              <p:cNvGrpSpPr>
                <a:grpSpLocks/>
              </p:cNvGrpSpPr>
              <p:nvPr/>
            </p:nvGrpSpPr>
            <p:grpSpPr bwMode="auto">
              <a:xfrm>
                <a:off x="2832" y="3264"/>
                <a:ext cx="816" cy="442"/>
                <a:chOff x="3648" y="3696"/>
                <a:chExt cx="816" cy="442"/>
              </a:xfrm>
            </p:grpSpPr>
            <p:grpSp>
              <p:nvGrpSpPr>
                <p:cNvPr id="5" name="Group 8"/>
                <p:cNvGrpSpPr>
                  <a:grpSpLocks/>
                </p:cNvGrpSpPr>
                <p:nvPr/>
              </p:nvGrpSpPr>
              <p:grpSpPr bwMode="auto">
                <a:xfrm>
                  <a:off x="3648" y="3696"/>
                  <a:ext cx="816" cy="250"/>
                  <a:chOff x="2112" y="3792"/>
                  <a:chExt cx="816" cy="250"/>
                </a:xfrm>
              </p:grpSpPr>
              <p:sp>
                <p:nvSpPr>
                  <p:cNvPr id="3185673" name="Rectangle 9"/>
                  <p:cNvSpPr>
                    <a:spLocks noChangeArrowheads="1"/>
                  </p:cNvSpPr>
                  <p:nvPr/>
                </p:nvSpPr>
                <p:spPr bwMode="auto">
                  <a:xfrm>
                    <a:off x="2112" y="3840"/>
                    <a:ext cx="816" cy="19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5674" name="Text Box 10"/>
                  <p:cNvSpPr txBox="1">
                    <a:spLocks noChangeArrowheads="1"/>
                  </p:cNvSpPr>
                  <p:nvPr/>
                </p:nvSpPr>
                <p:spPr bwMode="auto">
                  <a:xfrm>
                    <a:off x="2160" y="3792"/>
                    <a:ext cx="738" cy="250"/>
                  </a:xfrm>
                  <a:prstGeom prst="rect">
                    <a:avLst/>
                  </a:prstGeom>
                  <a:noFill/>
                  <a:ln w="12700">
                    <a:noFill/>
                    <a:miter lim="800000"/>
                    <a:headEnd/>
                    <a:tailEnd/>
                  </a:ln>
                  <a:effectLst/>
                </p:spPr>
                <p:txBody>
                  <a:bodyPr wrap="none">
                    <a:prstTxWarp prst="textNoShape">
                      <a:avLst/>
                    </a:prstTxWarp>
                    <a:spAutoFit/>
                  </a:bodyPr>
                  <a:lstStyle/>
                  <a:p>
                    <a:pPr algn="l"/>
                    <a:r>
                      <a:rPr lang="en-US" sz="2000"/>
                      <a:t>cntrl reg.</a:t>
                    </a:r>
                  </a:p>
                </p:txBody>
              </p:sp>
            </p:grpSp>
            <p:sp>
              <p:nvSpPr>
                <p:cNvPr id="3185675" name="Rectangle 11"/>
                <p:cNvSpPr>
                  <a:spLocks noChangeArrowheads="1"/>
                </p:cNvSpPr>
                <p:nvPr/>
              </p:nvSpPr>
              <p:spPr bwMode="auto">
                <a:xfrm>
                  <a:off x="3648" y="3936"/>
                  <a:ext cx="816" cy="19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5676" name="Text Box 12"/>
                <p:cNvSpPr txBox="1">
                  <a:spLocks noChangeArrowheads="1"/>
                </p:cNvSpPr>
                <p:nvPr/>
              </p:nvSpPr>
              <p:spPr bwMode="auto">
                <a:xfrm>
                  <a:off x="3696" y="3888"/>
                  <a:ext cx="748" cy="250"/>
                </a:xfrm>
                <a:prstGeom prst="rect">
                  <a:avLst/>
                </a:prstGeom>
                <a:noFill/>
                <a:ln w="12700">
                  <a:noFill/>
                  <a:miter lim="800000"/>
                  <a:headEnd/>
                  <a:tailEnd/>
                </a:ln>
                <a:effectLst/>
              </p:spPr>
              <p:txBody>
                <a:bodyPr wrap="none">
                  <a:prstTxWarp prst="textNoShape">
                    <a:avLst/>
                  </a:prstTxWarp>
                  <a:spAutoFit/>
                </a:bodyPr>
                <a:lstStyle/>
                <a:p>
                  <a:pPr algn="l"/>
                  <a:r>
                    <a:rPr lang="en-US" sz="2000"/>
                    <a:t>data reg.</a:t>
                  </a:r>
                </a:p>
              </p:txBody>
            </p:sp>
          </p:grpSp>
        </p:grpSp>
        <p:sp>
          <p:nvSpPr>
            <p:cNvPr id="3185677" name="Line 13"/>
            <p:cNvSpPr>
              <a:spLocks noChangeShapeType="1"/>
            </p:cNvSpPr>
            <p:nvPr/>
          </p:nvSpPr>
          <p:spPr bwMode="auto">
            <a:xfrm flipV="1">
              <a:off x="2160" y="3312"/>
              <a:ext cx="624" cy="96"/>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a:p>
          </p:txBody>
        </p:sp>
        <p:sp>
          <p:nvSpPr>
            <p:cNvPr id="3185678" name="Line 14"/>
            <p:cNvSpPr>
              <a:spLocks noChangeShapeType="1"/>
            </p:cNvSpPr>
            <p:nvPr/>
          </p:nvSpPr>
          <p:spPr bwMode="auto">
            <a:xfrm flipH="1" flipV="1">
              <a:off x="2208" y="3552"/>
              <a:ext cx="624" cy="144"/>
            </a:xfrm>
            <a:prstGeom prst="line">
              <a:avLst/>
            </a:prstGeom>
            <a:noFill/>
            <a:ln w="12700">
              <a:solidFill>
                <a:schemeClr val="tx1"/>
              </a:solidFill>
              <a:prstDash val="dash"/>
              <a:round/>
              <a:headEnd/>
              <a:tailEnd/>
            </a:ln>
            <a:effectLst/>
          </p:spPr>
          <p:txBody>
            <a:bodyPr wrap="none" anchor="ctr">
              <a:prstTxWarp prst="textNoShape">
                <a:avLst/>
              </a:prstTxWarp>
            </a:bodyPr>
            <a:lstStyle/>
            <a:p>
              <a:endParaRPr lang="en-US"/>
            </a:p>
          </p:txBody>
        </p:sp>
      </p:grpSp>
      <p:sp>
        <p:nvSpPr>
          <p:cNvPr id="3185679" name="Rectangle 15"/>
          <p:cNvSpPr>
            <a:spLocks noChangeArrowheads="1"/>
          </p:cNvSpPr>
          <p:nvPr/>
        </p:nvSpPr>
        <p:spPr bwMode="auto">
          <a:xfrm>
            <a:off x="2286000" y="3505200"/>
            <a:ext cx="1143000" cy="26670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5680" name="Text Box 16"/>
          <p:cNvSpPr txBox="1">
            <a:spLocks noChangeArrowheads="1"/>
          </p:cNvSpPr>
          <p:nvPr/>
        </p:nvSpPr>
        <p:spPr bwMode="auto">
          <a:xfrm>
            <a:off x="1828800" y="6003925"/>
            <a:ext cx="325438" cy="396875"/>
          </a:xfrm>
          <a:prstGeom prst="rect">
            <a:avLst/>
          </a:prstGeom>
          <a:noFill/>
          <a:ln w="12700">
            <a:noFill/>
            <a:miter lim="800000"/>
            <a:headEnd/>
            <a:tailEnd/>
          </a:ln>
          <a:effectLst/>
        </p:spPr>
        <p:txBody>
          <a:bodyPr wrap="none">
            <a:prstTxWarp prst="textNoShape">
              <a:avLst/>
            </a:prstTxWarp>
            <a:spAutoFit/>
          </a:bodyPr>
          <a:lstStyle/>
          <a:p>
            <a:pPr algn="l"/>
            <a:r>
              <a:rPr lang="en-US" sz="2000"/>
              <a:t>0</a:t>
            </a:r>
          </a:p>
        </p:txBody>
      </p:sp>
      <p:sp>
        <p:nvSpPr>
          <p:cNvPr id="3185681" name="Text Box 17"/>
          <p:cNvSpPr txBox="1">
            <a:spLocks noChangeArrowheads="1"/>
          </p:cNvSpPr>
          <p:nvPr/>
        </p:nvSpPr>
        <p:spPr bwMode="auto">
          <a:xfrm>
            <a:off x="592137" y="3336925"/>
            <a:ext cx="1693863" cy="396875"/>
          </a:xfrm>
          <a:prstGeom prst="rect">
            <a:avLst/>
          </a:prstGeom>
          <a:noFill/>
          <a:ln w="12700">
            <a:noFill/>
            <a:miter lim="800000"/>
            <a:headEnd/>
            <a:tailEnd/>
          </a:ln>
          <a:effectLst/>
        </p:spPr>
        <p:txBody>
          <a:bodyPr wrap="none">
            <a:prstTxWarp prst="textNoShape">
              <a:avLst/>
            </a:prstTxWarp>
            <a:spAutoFit/>
          </a:bodyPr>
          <a:lstStyle/>
          <a:p>
            <a:pPr algn="l"/>
            <a:r>
              <a:rPr lang="en-US" sz="2000" dirty="0"/>
              <a:t>0xFFFFFFFF</a:t>
            </a:r>
          </a:p>
        </p:txBody>
      </p:sp>
      <p:sp>
        <p:nvSpPr>
          <p:cNvPr id="3185682" name="Rectangle 18"/>
          <p:cNvSpPr>
            <a:spLocks noChangeArrowheads="1"/>
          </p:cNvSpPr>
          <p:nvPr/>
        </p:nvSpPr>
        <p:spPr bwMode="auto">
          <a:xfrm>
            <a:off x="2286000" y="4114800"/>
            <a:ext cx="1143000" cy="2286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185683" name="Text Box 19"/>
          <p:cNvSpPr txBox="1">
            <a:spLocks noChangeArrowheads="1"/>
          </p:cNvSpPr>
          <p:nvPr/>
        </p:nvSpPr>
        <p:spPr bwMode="auto">
          <a:xfrm>
            <a:off x="609600" y="3962400"/>
            <a:ext cx="1638300" cy="396875"/>
          </a:xfrm>
          <a:prstGeom prst="rect">
            <a:avLst/>
          </a:prstGeom>
          <a:noFill/>
          <a:ln w="12700">
            <a:noFill/>
            <a:miter lim="800000"/>
            <a:headEnd/>
            <a:tailEnd/>
          </a:ln>
          <a:effectLst/>
        </p:spPr>
        <p:txBody>
          <a:bodyPr wrap="none">
            <a:prstTxWarp prst="textNoShape">
              <a:avLst/>
            </a:prstTxWarp>
            <a:spAutoFit/>
          </a:bodyPr>
          <a:lstStyle/>
          <a:p>
            <a:pPr algn="l"/>
            <a:r>
              <a:rPr lang="en-US" sz="2000"/>
              <a:t>0xFFFF0000</a:t>
            </a:r>
          </a:p>
        </p:txBody>
      </p:sp>
      <p:sp>
        <p:nvSpPr>
          <p:cNvPr id="3185684" name="Text Box 20"/>
          <p:cNvSpPr txBox="1">
            <a:spLocks noChangeArrowheads="1"/>
          </p:cNvSpPr>
          <p:nvPr/>
        </p:nvSpPr>
        <p:spPr bwMode="auto">
          <a:xfrm>
            <a:off x="1049337" y="3032125"/>
            <a:ext cx="1087438" cy="396875"/>
          </a:xfrm>
          <a:prstGeom prst="rect">
            <a:avLst/>
          </a:prstGeom>
          <a:noFill/>
          <a:ln w="12700">
            <a:noFill/>
            <a:miter lim="800000"/>
            <a:headEnd/>
            <a:tailEnd/>
          </a:ln>
          <a:effectLst/>
        </p:spPr>
        <p:txBody>
          <a:bodyPr wrap="none">
            <a:prstTxWarp prst="textNoShape">
              <a:avLst/>
            </a:prstTxWarp>
            <a:spAutoFit/>
          </a:bodyPr>
          <a:lstStyle/>
          <a:p>
            <a:pPr algn="l"/>
            <a:r>
              <a:rPr lang="en-US" sz="2000" dirty="0"/>
              <a:t>address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0617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7714" name="Rectangle 2"/>
          <p:cNvSpPr>
            <a:spLocks noGrp="1" noChangeArrowheads="1"/>
          </p:cNvSpPr>
          <p:nvPr>
            <p:ph type="title"/>
          </p:nvPr>
        </p:nvSpPr>
        <p:spPr/>
        <p:txBody>
          <a:bodyPr/>
          <a:lstStyle/>
          <a:p>
            <a:r>
              <a:rPr lang="en-US" smtClean="0"/>
              <a:t>Processor-I/O Speed Mismatch</a:t>
            </a:r>
            <a:endParaRPr lang="en-US"/>
          </a:p>
        </p:txBody>
      </p:sp>
      <p:sp>
        <p:nvSpPr>
          <p:cNvPr id="3187715" name="Rectangle 3"/>
          <p:cNvSpPr>
            <a:spLocks noGrp="1" noChangeArrowheads="1"/>
          </p:cNvSpPr>
          <p:nvPr>
            <p:ph type="body" idx="1"/>
          </p:nvPr>
        </p:nvSpPr>
        <p:spPr>
          <a:xfrm>
            <a:off x="231913" y="1600200"/>
            <a:ext cx="8454887" cy="4525963"/>
          </a:xfrm>
        </p:spPr>
        <p:txBody>
          <a:bodyPr>
            <a:normAutofit fontScale="92500" lnSpcReduction="20000"/>
          </a:bodyPr>
          <a:lstStyle/>
          <a:p>
            <a:r>
              <a:rPr lang="en-US" dirty="0" smtClean="0"/>
              <a:t>1GHz microprocessor can execute  1 billion load or store instructions per second, or 4,000,000 KB/</a:t>
            </a:r>
            <a:r>
              <a:rPr lang="en-US" dirty="0" err="1" smtClean="0"/>
              <a:t>s</a:t>
            </a:r>
            <a:r>
              <a:rPr lang="en-US" dirty="0" smtClean="0"/>
              <a:t> data rate</a:t>
            </a:r>
          </a:p>
          <a:p>
            <a:pPr lvl="1">
              <a:buFont typeface="Arial"/>
              <a:buChar char="•"/>
            </a:pPr>
            <a:r>
              <a:rPr lang="en-US" dirty="0" smtClean="0"/>
              <a:t>I/O devices data rates range from 0.01 KB/</a:t>
            </a:r>
            <a:r>
              <a:rPr lang="en-US" dirty="0" err="1" smtClean="0"/>
              <a:t>s</a:t>
            </a:r>
            <a:r>
              <a:rPr lang="en-US" dirty="0" smtClean="0"/>
              <a:t> to 125,000 KB/</a:t>
            </a:r>
            <a:r>
              <a:rPr lang="en-US" dirty="0" err="1" smtClean="0"/>
              <a:t>s</a:t>
            </a:r>
            <a:endParaRPr lang="en-US" dirty="0" smtClean="0"/>
          </a:p>
          <a:p>
            <a:r>
              <a:rPr lang="en-US" dirty="0" smtClean="0"/>
              <a:t>Input: device may not be ready to send data as fast as the processor loads it</a:t>
            </a:r>
          </a:p>
          <a:p>
            <a:pPr lvl="1">
              <a:buFont typeface="Arial"/>
              <a:buChar char="•"/>
            </a:pPr>
            <a:r>
              <a:rPr lang="en-US" dirty="0" smtClean="0"/>
              <a:t>Also, might be waiting for human to act</a:t>
            </a:r>
          </a:p>
          <a:p>
            <a:r>
              <a:rPr lang="en-US" dirty="0" smtClean="0"/>
              <a:t>Output: device not be ready to accept data as fast as processor stores it</a:t>
            </a:r>
          </a:p>
          <a:p>
            <a:r>
              <a:rPr lang="en-US" dirty="0" smtClean="0">
                <a:solidFill>
                  <a:schemeClr val="accent2"/>
                </a:solidFill>
              </a:rPr>
              <a:t>What to do?</a:t>
            </a:r>
            <a:endParaRPr lang="en-US" dirty="0">
              <a:solidFill>
                <a:schemeClr val="accent2"/>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39275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36587</TotalTime>
  <Words>3138</Words>
  <Application>Microsoft Macintosh PowerPoint</Application>
  <PresentationFormat>On-screen Show (4:3)</PresentationFormat>
  <Paragraphs>459</Paragraphs>
  <Slides>29</Slides>
  <Notes>28</Notes>
  <HiddenSlides>5</HiddenSlides>
  <MMClips>0</MMClips>
  <ScaleCrop>false</ScaleCrop>
  <HeadingPairs>
    <vt:vector size="4" baseType="variant">
      <vt:variant>
        <vt:lpstr>Design Template</vt:lpstr>
      </vt:variant>
      <vt:variant>
        <vt:i4>1</vt:i4>
      </vt:variant>
      <vt:variant>
        <vt:lpstr>Slide Titles</vt:lpstr>
      </vt:variant>
      <vt:variant>
        <vt:i4>29</vt:i4>
      </vt:variant>
    </vt:vector>
  </HeadingPairs>
  <TitlesOfParts>
    <vt:vector size="30" baseType="lpstr">
      <vt:lpstr>Office Theme</vt:lpstr>
      <vt:lpstr>CS 61C: Great Ideas in Computer Architecture (Machine Structures) Lecture 36: IO Basics</vt:lpstr>
      <vt:lpstr>Review</vt:lpstr>
      <vt:lpstr>Recall : 5 components of any Computer</vt:lpstr>
      <vt:lpstr>Motivation for Input/Output</vt:lpstr>
      <vt:lpstr>I/O Device Examples and Speeds</vt:lpstr>
      <vt:lpstr>What do we need to make I/O work?</vt:lpstr>
      <vt:lpstr>Instruction Set Architecture for I/O</vt:lpstr>
      <vt:lpstr>Memory Mapped I/O</vt:lpstr>
      <vt:lpstr>Processor-I/O Speed Mismatch</vt:lpstr>
      <vt:lpstr>Processor Checks Status before Acting</vt:lpstr>
      <vt:lpstr>I/O Example (polling)</vt:lpstr>
      <vt:lpstr>Cost of Polling a Mouse?</vt:lpstr>
      <vt:lpstr>% Processor time to poll hard disk</vt:lpstr>
      <vt:lpstr>What is the alternative to polling?</vt:lpstr>
      <vt:lpstr>Exceptions and Interrupts</vt:lpstr>
      <vt:lpstr>Handling Exceptions</vt:lpstr>
      <vt:lpstr>Exception Properties</vt:lpstr>
      <vt:lpstr>Handler Actions</vt:lpstr>
      <vt:lpstr>Exceptions in a Pipeline</vt:lpstr>
      <vt:lpstr>Exception Example</vt:lpstr>
      <vt:lpstr>Exception Example</vt:lpstr>
      <vt:lpstr>I/O Interrupt</vt:lpstr>
      <vt:lpstr>Interrupt-Driven Data Transfer</vt:lpstr>
      <vt:lpstr>Benefit of Interrupt-Driven I/O</vt:lpstr>
      <vt:lpstr>Peer Instruction</vt:lpstr>
      <vt:lpstr>Peer Instruction Answer</vt:lpstr>
      <vt:lpstr>“And in conclusion…”</vt:lpstr>
      <vt:lpstr>Multiple Exceptions</vt:lpstr>
      <vt:lpstr>Imprecise Exceptions</vt:lpstr>
    </vt:vector>
  </TitlesOfParts>
  <Company>UC Berkeley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Dan Garcia</cp:lastModifiedBy>
  <cp:revision>344</cp:revision>
  <cp:lastPrinted>2014-11-19T06:25:22Z</cp:lastPrinted>
  <dcterms:created xsi:type="dcterms:W3CDTF">2014-11-18T18:41:11Z</dcterms:created>
  <dcterms:modified xsi:type="dcterms:W3CDTF">2014-11-19T06:25:24Z</dcterms:modified>
</cp:coreProperties>
</file>