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685" r:id="rId2"/>
    <p:sldId id="650" r:id="rId3"/>
    <p:sldId id="625" r:id="rId4"/>
    <p:sldId id="628" r:id="rId5"/>
    <p:sldId id="629" r:id="rId6"/>
    <p:sldId id="630" r:id="rId7"/>
    <p:sldId id="633" r:id="rId8"/>
    <p:sldId id="651" r:id="rId9"/>
    <p:sldId id="652" r:id="rId10"/>
    <p:sldId id="634" r:id="rId11"/>
    <p:sldId id="635" r:id="rId12"/>
    <p:sldId id="653" r:id="rId13"/>
    <p:sldId id="654" r:id="rId14"/>
    <p:sldId id="686" r:id="rId15"/>
    <p:sldId id="636" r:id="rId16"/>
    <p:sldId id="655" r:id="rId17"/>
    <p:sldId id="656" r:id="rId18"/>
    <p:sldId id="657" r:id="rId19"/>
    <p:sldId id="688" r:id="rId20"/>
    <p:sldId id="659" r:id="rId21"/>
    <p:sldId id="687" r:id="rId22"/>
    <p:sldId id="689" r:id="rId23"/>
    <p:sldId id="661" r:id="rId24"/>
    <p:sldId id="662" r:id="rId25"/>
    <p:sldId id="663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90" r:id="rId35"/>
    <p:sldId id="682" r:id="rId36"/>
    <p:sldId id="674" r:id="rId37"/>
    <p:sldId id="675" r:id="rId38"/>
    <p:sldId id="676" r:id="rId39"/>
    <p:sldId id="677" r:id="rId40"/>
    <p:sldId id="678" r:id="rId41"/>
    <p:sldId id="681" r:id="rId42"/>
    <p:sldId id="68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9811" autoAdjust="0"/>
  </p:normalViewPr>
  <p:slideViewPr>
    <p:cSldViewPr>
      <p:cViewPr varScale="1">
        <p:scale>
          <a:sx n="91" d="100"/>
          <a:sy n="91" d="100"/>
        </p:scale>
        <p:origin x="64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504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72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9T22:11:30.0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8664 11097 15 0,'-3'0'7'0,"0"-3"1"16,3 3 7-16,0 0-13 16,-3 3 0-16,0-3 0 0,3 2 0 15,0-2-3-15,-3 0 0 16,0 0 2-16,3 0 0 16,-3 0-1-16,0 3 0 15,0 0 0-15,0-1 1 16,3 1 0-16,-3-1 1 15,3 4-1-15,0-6 1 16,0 0 0-16,3-3 1 16,0 0-1-16,3-2 0 31,9-3 0-31,-1 0 1 0,1 3-1 16,-3 0 1-16,0 5-1 15,0-3 0-15,0 0 0 16,0 3 0-16,0 0-2 15,0 0 1-15,-3 0-1 16,0 0 0-16,-1 0 0 16,1 3 0-16,-3-3 0 15,0 0 0-15,-3 0 0 16,0 0 0-16,0 0 0 16,0 3 0-16,-3-3 0 15,0 0 1-15,-3 0-2 16,0 2 1-16,-3 1-1 15,0 0 1-15,-6-1-1 16,-2 4 0-16,-4-4 0 16,6 1 1-16,-6-3-1 0,3 3 0 15,3-3 1-15,0 2 1 16,0-2-1-16,3 0 1 16,3 0 0-16,1 0 0 15,2-2 0-15,3-1 0 16,0 3-1-16,3-3 1 15,2 1 0-15,4 2 0 16,3 0-1-16,3 0 1 16,3 0-1-16,3 0 1 15,-3 0-1-15,0 2 1 0,-1 1-1 16,1-3 0-16,0 0 0 16,-3 3 1-16,3-3-1 15,-3-3 0-15,0 0 0 16,-6-2 1-16,0 0-2 15,-4-1 0-15,-2 6-1 16,-3 0 1-16,0 3-3 16,-3 0 1-16,-2 2-5 15,-1 0 0-15,0 3-3 16,3 3 0-16</inkml:trace>
  <inkml:trace contextRef="#ctx0" brushRef="#br0" timeOffset="645.248">9089 11240 7 0,'0'7'3'0,"3"-12"7"0,-3 5-4 0,0 0 0 16,3-5 0-16,-3 5 4 15,3-3 0-15,0-2-12 16,0 0 1-16,0-1 8 15,-3 1 0-15,3-3-3 16,0-2 1-16,3-1-3 16,0-5 0-16,0-2-1 15,3-4 0-15,0-1-1 16,0 1 1-16,0 4 0 16,0 2 0-16,-1 3-1 15,1-3 1-15,-3 5 0 16,0 3 0-16,-3 3-1 15,0 0 1-15,-3 5-1 16,0 0 0-16,0 2 0 16,0-2 1-16,3 6-1 15,0-1 1-15,0 6 0 0,3 2 0 16,-3 5-1-16,3 6 1 16,-3-3-1-16,0 6 0 15,-3-1 0-15,0 3 0 16,0-2 0-16,0-3 0 15,3-6-1-15,0-2 1 16,0-3-1-16,0 0 1 16,0-2-1-16,0-3 1 15,3-3-3-15,-3 1 1 16,0-4-4-16,0 1 0 16,0 0-5-16,0-1 0 0</inkml:trace>
  <inkml:trace contextRef="#ctx0" brushRef="#br0" timeOffset="2191.7371">9512 12941 6 0,'-3'0'3'0,"3"5"5"0,0-5-8 0,0-11 5 15,3 11 1 1,-3 0 2-16,0 3 1 0,0 0-12 15,-3-3 1-15,0 0 7 16,0 2 0-16,0 1-3 16,3-3 1-16,-3-3 0 15,0 1 0-15,3 2 1 16,0 0 0-16,0-6 0 16,3-1 0-16,0-1 0 15,3 0 1-15,0 0-2 16,0 0 0-16,0 0 0 15,0 0 0-15,0 3-1 16,3-3 0-16,0 2 0 16,-1 1 0-16,1 5 0 15,0 0 0-15,0 3-1 16,0 2 1-16,0-2-1 0,0-1 0 16,0 1-1-1,-3 2 1-15,0 1-1 0,0 1 0 16,0 7 0-16,-3-1 1 15,0 3-1-15,-3 0 0 16,0 2 0-16,-3-5 1 16,0 3-2-16,0-2 1 15,0-4 0-15,0 1 0 16,0-3 0-16,-3 0 0 16,0 0-1-16,0-1 1 15,0-1 0-15,0 2 0 0,0 0 0 16,0 2 0-16,0 3 0 15,0-7 0-15,3-1 0 16,0 6 0-16,0-9-1 16,0 4 1-16,0-1 0 15,3-3 0-15,0 4-1 16,0-6 1-16,6 0 0 16,0-6 0-16,3 1 0 15,3 0 1-15,3 0 0 16,0-1 0-16,0 4-1 15,0 2 1-15,0 2-1 16,-4-2 1-16,1-2-1 16,3 4 0-16,0-2 0 15,3 3 0-15,-3 0 0 16,0-1 0-16,-3 4 0 16,3-4 0-16,-4 1 0 15,1-3 1-15,0 5-1 0,-3 0 0 16,0 1 0-16,0-6 0 15,-6 0 0-15,3 5 1 16,-3-5-1-16,-3 0 0 16,0 0 0-16,6 0 0 15,-6-3-1-15,-3 3 1 16,0-2-2-16,0 4 0 16,0-2-2-16,0 3 0 15,0 0-3-15,0-3 1 16,3-6-6-16,-3 6 1 0,3 0-2 15,-3-2 0-15</inkml:trace>
  <inkml:trace contextRef="#ctx0" brushRef="#br0" timeOffset="6906.1152">11521 12658 12 0,'0'-11'6'0,"-6"16"0"0,6-7 7 16,-3-1-12-16,0 3 1 0,0 0 2 15,0 0 1-15,0 3-5 16,-3-3 1-16,3 2 4 15,-3 4 0-15,0-6-1 16,0 2 1-16,0-2-2 16,1 6 1-16,-1-1-2 15,0-2 0-15,3-1-1 16,0-2 1-16,0-2-1 16,3-1 1-16,0 3-1 15,3 3 0-15,3-3 0 16,3 0 1-16,2-3-1 15,7 0 0-15,0 1-1 16,0 2 1-16,0 2 0 16,0-2 0-16,-3 0-1 15,-1 3 0-15,-2 0 0 16,0-3 1-16,-3 0-1 0,0 0 0 16,-3-3 0-16,0 3 0 15,-3-3 0-15,-3 3 1 16,0 0-1-16,0 0 0 15,-3 0 0-15,-3 3 0 16,0-6-1-16,0 6 1 16,-3 0-1-16,0-3 1 15,-3-3 0-15,4 0 0 16,-1 1-1-16,3 2 1 16,0-3-1-16,3 0 1 15,0 1 0-15,3 2 0 0,0 0-2 16,3 2 0-16,-3-2 0 15,3 3 0-15,-3-3-1 16,6 0 1-16,-3 0-1 16,3 0 1-16,0 0 1 15,-1 3 0-15,1-1-1 16,0-2 0-16,0 0-3 16,0 0 0-16,0 0-4 15,3 0 0-15</inkml:trace>
  <inkml:trace contextRef="#ctx0" brushRef="#br0" timeOffset="7551.2306">11866 12724 20 0,'0'-5'10'0,"0"5"-1"0,0 0 14 0,0 0-18 16,0 0 1-16,0 0 3 15,3-6 1-15,3-2-12 16,0 0 1-16,0-5 7 16,0 0 1-16,3 0-3 15,0-1 0-15,3 1-3 16,-3-8 1-16,0 0-1 15,0 0 0-15,3 0-1 16,-4-1 0-16,1 7 0 16,-3-1 1-16,0 5 0 15,-3 3 0-15,0 3 0 16,-3 5 0-16,0 0 0 0,-3 5 0 16,3 6-1-16,0 5 1 15,0-3-2-15,0 11 1 16,0 2 0-16,-3 3 0 15,3-2 0-15,0-4 0 16,3 7 0-16,0-4 0 16,0 0-1-16,0-4 1 15,0 1-2-15,-3 1 1 16,0-5-3-16,0-3 0 16,0-3-3-16,-3-3 1 15,0-4-6-15,0-1 0 16,0-2-2-16,0-1 1 0</inkml:trace>
  <inkml:trace contextRef="#ctx0" brushRef="#br0" timeOffset="9216.9415">11753 14774 9 0,'0'8'4'0,"0"-18"7"0,0 12-1 31,0-2-3-31,0 0 0 16,0 0 3-16,0 0 1 16,0 0-14-16,0 3 0 15,0-3 10-15,0 0 0 16,3-5-2-16,0-1 1 16,0-2-2-16,3 3 1 15,0-3-1-15,3 0 1 16,3 3-2-16,0 2 1 15,0 1-2-15,-3 2 0 0,0 2-2 16,-4 4 1-16,7 2-1 16,-6 2 1-16,0-7-1 15,0-3 1-15,0 13-1 16,0-5 0-16,-3 3 0 16,0 7 1-16,-3-2-1 15,0 2 0-15,-3 4 0 16,0-1 1-16,0-3-2 15,0 3 1-15,0-2 0 16,-3-3 0-16,0 0-1 16,3 2 1-16,0-4-1 15,0-4 1-15,-6 1 0 16,6-3 0-16,3 0-1 16,0-3 1-16,0-2-1 15,0-1 1-15,0 3 0 16,0-5 0-16,3-7-1 15,3 4 1-15,-3-5 0 0,0 3 0 16,0-1 0-16,3 1 1 16,3 2 0-16,0 3 0 15,3 3 0-15,0-3 0 16,3 0 0-16,0 3 0 16,3-3-1-16,-1 2 1 15,1 4-1-15,-3-4 0 16,0 1 0-16,-3-3 0 15,0 5 0-15,-3-5 1 16,0 3-1-16,-3-3 1 0,0 3-1 16,-6-3 0-16,3 0 0 15,0 2 1-15,-3-2-1 16,0 0 0-16,0 5-1 16,0-5 1-16,0 3-1 15,0-3 0-15,0 0-3 16,0 3 0-16,0-3-3 15,0 0 1-15,0 0-5 16,-3-3 0-16,0 3-4 16,3 3 1-16</inkml:trace>
  <inkml:trace contextRef="#ctx0" brushRef="#br0" timeOffset="13119.9019">11825 14687 10 0,'-6'5'5'0,"3"1"-1"16,3-6 5-16,0 0-8 16,-3 0 0-16,3 0 1 15,0 0 1-15,0 0-3 16,-3 2 1-16,0 1 2 0,3 0 1 16,-3-1-1-16,0 1 1 15,0-1-1-15,3 4 0 16,-3-1-1-16,0 0 1 15,0 1-1-15,0-1 0 16,3 0 0-16,-3 1 0 16,3-1-1-16,-3 0 0 15,0-5 0-15,3 5 0 16,0-5-1-16,0 0 1 16,3 3-1-16,-3-3 1 15,0 3 0-15,0-3 0 0,0 0-1 16,3 5 0-16,-3-5 0 15,0 0 0-15,3-3 0 16,-3 3 0-16,0 0 0 16,6-2 0-16,-6-4 0 15,3 1 0-15,0 0 0 16,0 0 0-16,-3-1 0 16,3-2 0-16,0 3 0 15,0 0 1-15,0-1 0 16,3 1 0-16,-3 0 0 15,3 2 1-15,-3 3-1 16,3 0 1-16,-1 0-1 16,4 0 1-16,-9 0-1 15,3 3 0-15,0-3-1 16,3 2 1-16,-3 4 0 0,0-1 0 16,3 0-1-16,0 3 0 15,0 0 0-15,0 0 1 16,0-5-1-16,0 5 0 15,-3-6 0-15,0-2 1 16,0 8-1-16,0-2 0 16,0-1 0-16,-3 3 1 15,0-3-1-15,0 8 1 16,0-5-1-16,0 0 0 16,0 0 0-16,-3 0 0 0,3 3 0 15,-3-1 0-15,0 1 0 16,0-3 0-16,0 2 0 15,0 1 0-15,0-3 0 16,-3 0 0-16,3 2 0 16,0 1 1-16,-3-3-1 15,3 3 0-15,0-6 0 16,-3 5 1-16,3 4 0 16,0-1 0-16,3 0-1 15,0-2 1-15,0-3 0 16,0-3 0-16,-3 0-1 15,3 1 1-15,0 1-1 16,0-4 1-16,0 2-1 16,-3 1 0-16,3-4 0 15,0 1 1-15,0 0-1 16,0-3 0-16,0 0 0 16,0 0 0-16,0 0 0 0,0 0 1 15,0 0-1-15,0 0 0 16,3-6 0-16,-3 1 0 15,0 0 0-15,0-6 0 16,3 6-1-16,0 0 1 16,3-1 0-16,0 4 0 15,0-1 0-15,0 0 0 16,0 3 0-16,3 3 1 16,0-3-1-16,0 3 0 15,3 2 0-15,0 0 1 0,3-2-1 16,-1-3 0-16,1 3 0 15,0-1 0-15,0 3 0 16,-3-5 0-16,0 0 0 16,0 3 0-16,-3-6 0 15,0 3 1-15,0 0-1 16,-3 0 1-16,0 3-1 16,-6-3 0-16,2-3 0 15,-2 3 0-15,0 0 0 16,0 0 1-16,0 0-2 15,0 0 0-15,0 0-2 16,0 0 0-16,0 0-3 16,0 0 1-16,0 0-9 15,0-7 0-15,0 7 1 16,-2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0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97FDFF-7B9F-7D4D-BFC0-AAD1F3D3D3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7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6577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79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0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hkn</a:t>
            </a:r>
            <a:r>
              <a:rPr lang="en-US" dirty="0" smtClean="0"/>
              <a:t> for old 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6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27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1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6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8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2606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62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9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97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64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57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86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3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41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95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1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0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96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8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69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2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2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DDC3-FD7F-1F45-89D7-5881D11171A2}" type="datetime1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Fall 2013 -- Lecture #17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" y="1295400"/>
            <a:ext cx="8510631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/>
              <a:t>Finite State Machines,</a:t>
            </a:r>
            <a:br>
              <a:rPr lang="en-US" i="1" dirty="0"/>
            </a:br>
            <a:r>
              <a:rPr lang="en-US" i="1" dirty="0"/>
              <a:t>Functional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7213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Wawrzynek</a:t>
            </a:r>
            <a:r>
              <a:rPr lang="en-US" dirty="0" smtClean="0"/>
              <a:t> &amp; Vladimir </a:t>
            </a:r>
            <a:r>
              <a:rPr lang="en-US" dirty="0" err="1" smtClean="0"/>
              <a:t>Stojanovic</a:t>
            </a:r>
            <a:endParaRPr lang="en-US" dirty="0" smtClean="0"/>
          </a:p>
          <a:p>
            <a:r>
              <a:rPr lang="en-US" dirty="0" smtClean="0"/>
              <a:t>http://inst.eecs.Berkeley.edu/~cs61c/fa15</a:t>
            </a:r>
          </a:p>
        </p:txBody>
      </p:sp>
    </p:spTree>
    <p:extLst>
      <p:ext uri="{BB962C8B-B14F-4D97-AF65-F5344CB8AC3E}">
        <p14:creationId xmlns:p14="http://schemas.microsoft.com/office/powerpoint/2010/main" val="23689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Analogy Timing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take a portrait – timing right before and after taking picture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Set up time </a:t>
            </a:r>
            <a:r>
              <a:rPr lang="en-US" dirty="0" smtClean="0"/>
              <a:t>– don’t move since about to take picture (open camera shutter)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Hold time </a:t>
            </a:r>
            <a:r>
              <a:rPr lang="en-US" dirty="0" smtClean="0"/>
              <a:t>– need to hold still after shutter opens until camera shutter closes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Time click to data </a:t>
            </a:r>
            <a:r>
              <a:rPr lang="en-US" dirty="0" smtClean="0"/>
              <a:t>– time from open shutter until can see image on output (</a:t>
            </a:r>
            <a:r>
              <a:rPr lang="en-US" dirty="0" err="1" smtClean="0"/>
              <a:t>viewscreen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 Timing Terms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Setup </a:t>
            </a:r>
            <a:r>
              <a:rPr lang="en-US" dirty="0">
                <a:solidFill>
                  <a:srgbClr val="0000FF"/>
                </a:solidFill>
              </a:rPr>
              <a:t>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before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Hold 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after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“CLK-to-Q” Delay</a:t>
            </a:r>
            <a:r>
              <a:rPr lang="en-US" dirty="0"/>
              <a:t>: how long it takes the output to change, measured from the</a:t>
            </a:r>
            <a:r>
              <a:rPr lang="en-US" dirty="0" smtClean="0"/>
              <a:t> edge </a:t>
            </a:r>
            <a:r>
              <a:rPr lang="en-US" dirty="0"/>
              <a:t>of the </a:t>
            </a:r>
            <a:r>
              <a:rPr lang="en-US" dirty="0" smtClean="0"/>
              <a:t>CLK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1/2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78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2/2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Model for Synchronous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33" y="1023938"/>
            <a:ext cx="7696200" cy="327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388938" y="4267729"/>
            <a:ext cx="8755063" cy="2267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optional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signal(s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connects only to clock input of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registers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/>
              <a:t>Clock (CLK): steady square wave that synchronizes the system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Register: several bits of state that samples on rising edge of CLK (positive edge-triggered) or falling edge (negative edge-triggered)</a:t>
            </a:r>
            <a:endParaRPr lang="en-GB" sz="24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836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the maximum frequency of this circuit?</a:t>
            </a:r>
          </a:p>
          <a:p>
            <a:pPr lvl="1" eaLnBrk="1" hangingPunct="1"/>
            <a:endParaRPr lang="en-US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2684463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892801"/>
            <a:ext cx="8763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Max Delay = </a:t>
            </a:r>
            <a:r>
              <a:rPr lang="en-US" sz="2800" dirty="0">
                <a:solidFill>
                  <a:srgbClr val="660066"/>
                </a:solidFill>
                <a:latin typeface="Calibri" charset="0"/>
              </a:rPr>
              <a:t>CLK-to-Q </a:t>
            </a:r>
            <a:r>
              <a:rPr lang="en-US" sz="2800" dirty="0" smtClean="0">
                <a:solidFill>
                  <a:srgbClr val="660066"/>
                </a:solidFill>
                <a:latin typeface="Calibri" charset="0"/>
              </a:rPr>
              <a:t>Delay +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CL Delay + </a:t>
            </a:r>
            <a:r>
              <a:rPr lang="en-US" sz="2800" dirty="0" smtClean="0">
                <a:solidFill>
                  <a:srgbClr val="008000"/>
                </a:solidFill>
                <a:latin typeface="Calibri" charset="0"/>
              </a:rPr>
              <a:t>Setup Time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3657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233863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1816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519739" y="2819401"/>
            <a:ext cx="28653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Hint: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Frequency = 1/Period</a:t>
            </a:r>
          </a:p>
        </p:txBody>
      </p:sp>
    </p:spTree>
    <p:extLst>
      <p:ext uri="{BB962C8B-B14F-4D97-AF65-F5344CB8AC3E}">
        <p14:creationId xmlns:p14="http://schemas.microsoft.com/office/powerpoint/2010/main" val="2138990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296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Critical Paths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  <p:extLst>
      <p:ext uri="{BB962C8B-B14F-4D97-AF65-F5344CB8AC3E}">
        <p14:creationId xmlns:p14="http://schemas.microsoft.com/office/powerpoint/2010/main" val="3663688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Pipelining to improve </a:t>
            </a:r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515938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1066800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5638800"/>
            <a:ext cx="8686800" cy="1157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</a:t>
            </a: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second (higher bandwidth)</a:t>
            </a: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But each individual result takes longer (greater latency)</a:t>
            </a:r>
            <a:endParaRPr lang="en-GB" sz="2400" dirty="0">
              <a:solidFill>
                <a:srgbClr val="000000"/>
              </a:solidFill>
              <a:latin typeface="Helvetica" charset="0"/>
              <a:ea typeface="DejaVu Sans" charset="0"/>
              <a:cs typeface="DejaVu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107160" y="3956760"/>
              <a:ext cx="1248480" cy="147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1400" y="3949200"/>
                <a:ext cx="1262880" cy="14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50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Recap of </a:t>
            </a:r>
            <a:r>
              <a:rPr lang="en-US" dirty="0" smtClean="0"/>
              <a:t>Timing Terms</a:t>
            </a:r>
            <a:endParaRPr lang="en-US" dirty="0"/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endParaRPr lang="en-US" sz="2400" dirty="0" smtClean="0">
              <a:solidFill>
                <a:srgbClr val="22A7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22A700"/>
                </a:solidFill>
              </a:rPr>
              <a:t>Flip-flop</a:t>
            </a:r>
            <a:r>
              <a:rPr lang="en-US" sz="2400" dirty="0" smtClean="0"/>
              <a:t> </a:t>
            </a:r>
            <a:r>
              <a:rPr lang="en-US" sz="2400" dirty="0"/>
              <a:t>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</p:spTree>
    <p:extLst>
      <p:ext uri="{BB962C8B-B14F-4D97-AF65-F5344CB8AC3E}">
        <p14:creationId xmlns:p14="http://schemas.microsoft.com/office/powerpoint/2010/main" val="365076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953"/>
            <a:ext cx="8229600" cy="1143000"/>
          </a:xfrm>
        </p:spPr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4114800"/>
            <a:ext cx="8763000" cy="2743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maximum clock frequency? (assume all unconnected inputs come from some register)</a:t>
            </a:r>
          </a:p>
          <a:p>
            <a:r>
              <a:rPr lang="en-US" dirty="0" smtClean="0"/>
              <a:t>A: 5 GHz </a:t>
            </a:r>
          </a:p>
          <a:p>
            <a:r>
              <a:rPr lang="en-US" dirty="0" smtClean="0"/>
              <a:t>B: </a:t>
            </a:r>
            <a:r>
              <a:rPr lang="en-US" dirty="0"/>
              <a:t>200 MHz</a:t>
            </a:r>
          </a:p>
          <a:p>
            <a:r>
              <a:rPr lang="en-US" dirty="0" smtClean="0"/>
              <a:t>C: </a:t>
            </a:r>
            <a:r>
              <a:rPr lang="en-US" dirty="0"/>
              <a:t>500 MHz</a:t>
            </a:r>
          </a:p>
          <a:p>
            <a:r>
              <a:rPr lang="en-US" dirty="0" smtClean="0"/>
              <a:t>D: 1/7 GHz</a:t>
            </a:r>
          </a:p>
          <a:p>
            <a:r>
              <a:rPr lang="en-US" dirty="0" smtClean="0"/>
              <a:t>E: 1/6 GHz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12192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Clock-&gt;Q  1ns</a:t>
            </a:r>
          </a:p>
          <a:p>
            <a:r>
              <a:rPr lang="en-US" sz="2800" dirty="0" smtClean="0"/>
              <a:t>Setup 1ns</a:t>
            </a:r>
          </a:p>
          <a:p>
            <a:r>
              <a:rPr lang="en-US" sz="2800" dirty="0" smtClean="0"/>
              <a:t>Hold 1ns</a:t>
            </a:r>
          </a:p>
          <a:p>
            <a:r>
              <a:rPr lang="en-US" sz="2800" dirty="0" smtClean="0"/>
              <a:t>AND delay 1ns</a:t>
            </a:r>
            <a:endParaRPr lang="en-US" sz="2800" dirty="0"/>
          </a:p>
        </p:txBody>
      </p:sp>
      <p:pic>
        <p:nvPicPr>
          <p:cNvPr id="2" name="Picture 1" descr="0264AD66-0119-497A-90B9-ED1C3E57A6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54091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75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6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2-1  due 10/04</a:t>
            </a:r>
          </a:p>
          <a:p>
            <a:r>
              <a:rPr lang="en-US" dirty="0" smtClean="0"/>
              <a:t>Midterm is next Tuesday 10/06, in class</a:t>
            </a:r>
          </a:p>
          <a:p>
            <a:pPr lvl="1"/>
            <a:r>
              <a:rPr lang="en-US" dirty="0" smtClean="0"/>
              <a:t>Covers up to and including lecture 8 (CALL)</a:t>
            </a:r>
          </a:p>
          <a:p>
            <a:pPr lvl="1"/>
            <a:r>
              <a:rPr lang="en-US" dirty="0" smtClean="0"/>
              <a:t>1 handwritten, double sided, 8.5”x11” cheat sheet</a:t>
            </a:r>
          </a:p>
          <a:p>
            <a:pPr lvl="1"/>
            <a:r>
              <a:rPr lang="en-US" dirty="0" smtClean="0"/>
              <a:t>We’ll give you MIPS green sheet</a:t>
            </a:r>
          </a:p>
          <a:p>
            <a:r>
              <a:rPr lang="en-US" dirty="0"/>
              <a:t>Review </a:t>
            </a:r>
            <a:r>
              <a:rPr lang="en-US" dirty="0" smtClean="0"/>
              <a:t>Session:</a:t>
            </a:r>
            <a:endParaRPr lang="en-US" dirty="0"/>
          </a:p>
          <a:p>
            <a:pPr lvl="1"/>
            <a:r>
              <a:rPr lang="en-US" dirty="0"/>
              <a:t>Saturday </a:t>
            </a:r>
            <a:r>
              <a:rPr lang="en-US" dirty="0" smtClean="0"/>
              <a:t>10/03</a:t>
            </a:r>
            <a:r>
              <a:rPr lang="en-US" dirty="0"/>
              <a:t>, 11am - 1pm at 155 </a:t>
            </a:r>
            <a:r>
              <a:rPr lang="en-US" dirty="0" err="1" smtClean="0"/>
              <a:t>Dwinelle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Emails sent-out to students requiring special accommodation for the exam – please respond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slides, book, worksheets, etc. and add to your </a:t>
            </a:r>
            <a:r>
              <a:rPr lang="en-US" dirty="0" err="1" smtClean="0"/>
              <a:t>cheatsheet</a:t>
            </a:r>
            <a:r>
              <a:rPr lang="en-US" dirty="0" smtClean="0"/>
              <a:t> as you do so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u="sng" dirty="0" smtClean="0"/>
              <a:t>This step is not the 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a mock exam in the allotted time, using only your </a:t>
            </a:r>
            <a:r>
              <a:rPr lang="en-US" dirty="0" err="1" smtClean="0"/>
              <a:t>cheatsheet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over solutions, look at </a:t>
            </a:r>
            <a:r>
              <a:rPr lang="en-US" i="1" dirty="0" smtClean="0"/>
              <a:t>why </a:t>
            </a:r>
            <a:r>
              <a:rPr lang="en-US" dirty="0" smtClean="0"/>
              <a:t>the answers are what they are (especially for questions you answered incorrectly)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</a:t>
            </a:r>
            <a:r>
              <a:rPr lang="en-US" dirty="0" err="1" smtClean="0"/>
              <a:t>cheatsheet</a:t>
            </a:r>
            <a:r>
              <a:rPr lang="en-US" dirty="0" smtClean="0"/>
              <a:t> as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(!perfect) </a:t>
            </a:r>
            <a:r>
              <a:rPr lang="en-US" dirty="0" err="1" smtClean="0"/>
              <a:t>goto</a:t>
            </a:r>
            <a:r>
              <a:rPr lang="en-US" dirty="0" smtClean="0"/>
              <a:t> 2;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00735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Finite State Machines (FSM) </a:t>
            </a:r>
            <a:r>
              <a:rPr lang="en-GB" dirty="0" smtClean="0"/>
              <a:t>Intro</a:t>
            </a:r>
            <a:endParaRPr lang="en-GB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4876800" cy="5145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A convenient way to conceptualize computation over time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We start at a state and given an input, we follow some edge to another (or the same) state</a:t>
            </a:r>
            <a:endParaRPr lang="en-GB" sz="2800" dirty="0">
              <a:solidFill>
                <a:srgbClr val="000000"/>
              </a:solidFill>
              <a:latin typeface="Helvetica" charset="0"/>
              <a:ea typeface="DejaVu Sans" charset="0"/>
              <a:cs typeface="DejaVu Sans" charset="0"/>
            </a:endParaRP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  <p:pic>
        <p:nvPicPr>
          <p:cNvPr id="2" name="Picture 1" descr="326px-CPT-FSM-abcd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736969"/>
            <a:ext cx="4140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2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FSM </a:t>
            </a:r>
            <a:r>
              <a:rPr lang="en-GB" dirty="0"/>
              <a:t>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286518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63DE8"/>
                </a:solidFill>
                <a:latin typeface="+mj-lt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796683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C0128"/>
                </a:solidFill>
                <a:latin typeface="+mj-lt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503090"/>
            <a:ext cx="733107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C0128"/>
                </a:solidFill>
                <a:latin typeface="+mj-lt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C0128"/>
                </a:solidFill>
                <a:latin typeface="+mj-lt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257321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Input/output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10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68813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489325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89916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5314950"/>
            <a:ext cx="4876800" cy="1571842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Combinational logic circuit is used to implement a function </a:t>
            </a:r>
            <a:r>
              <a:rPr lang="en-GB" sz="2400" dirty="0" smtClean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that maps </a:t>
            </a:r>
            <a:r>
              <a:rPr lang="en-GB" sz="24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from </a:t>
            </a:r>
            <a:r>
              <a:rPr lang="en-GB" sz="2400" i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present state and input</a:t>
            </a:r>
            <a:r>
              <a:rPr lang="en-GB" sz="24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  <p:extLst>
      <p:ext uri="{BB962C8B-B14F-4D97-AF65-F5344CB8AC3E}">
        <p14:creationId xmlns:p14="http://schemas.microsoft.com/office/powerpoint/2010/main" val="970890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FSM Combinational </a:t>
            </a:r>
            <a:r>
              <a:rPr lang="en-GB" dirty="0"/>
              <a:t>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28654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2098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Specify CL using a truth table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371501" y="2209800"/>
            <a:ext cx="4048099" cy="348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28956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7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Building Standard Functional Units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1781175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06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8382000" cy="5464175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381000"/>
            <a:ext cx="10287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 (“Mux”)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here 2-to-1, n-bit-wide)</a:t>
            </a:r>
          </a:p>
        </p:txBody>
      </p:sp>
    </p:spTree>
    <p:extLst>
      <p:ext uri="{BB962C8B-B14F-4D97-AF65-F5344CB8AC3E}">
        <p14:creationId xmlns:p14="http://schemas.microsoft.com/office/powerpoint/2010/main" val="80839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 instances of 1-bit-wide mux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08063"/>
            <a:ext cx="7391400" cy="5510212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3657600"/>
            <a:ext cx="6324600" cy="2819400"/>
            <a:chOff x="96" y="2304"/>
            <a:chExt cx="3984" cy="1776"/>
          </a:xfrm>
        </p:grpSpPr>
        <p:pic>
          <p:nvPicPr>
            <p:cNvPr id="2355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81"/>
              <a:ext cx="3408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AutoShape 6"/>
            <p:cNvSpPr>
              <a:spLocks noChangeArrowheads="1"/>
            </p:cNvSpPr>
            <p:nvPr/>
          </p:nvSpPr>
          <p:spPr bwMode="auto">
            <a:xfrm flipH="1">
              <a:off x="3552" y="2304"/>
              <a:ext cx="528" cy="1680"/>
            </a:xfrm>
            <a:prstGeom prst="rightArrow">
              <a:avLst>
                <a:gd name="adj1" fmla="val 45120"/>
                <a:gd name="adj2" fmla="val 56111"/>
              </a:avLst>
            </a:prstGeom>
            <a:solidFill>
              <a:srgbClr val="800080"/>
            </a:solidFill>
            <a:ln w="12700">
              <a:solidFill>
                <a:srgbClr val="80008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36103" name="Rectangle 7"/>
          <p:cNvSpPr>
            <a:spLocks noChangeArrowheads="1"/>
          </p:cNvSpPr>
          <p:nvPr/>
        </p:nvSpPr>
        <p:spPr bwMode="auto">
          <a:xfrm>
            <a:off x="4343400" y="715963"/>
            <a:ext cx="461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 many rows in TT?</a:t>
            </a:r>
          </a:p>
        </p:txBody>
      </p:sp>
      <p:sp>
        <p:nvSpPr>
          <p:cNvPr id="2436104" name="Rectangle 8"/>
          <p:cNvSpPr>
            <a:spLocks noChangeArrowheads="1"/>
          </p:cNvSpPr>
          <p:nvPr/>
        </p:nvSpPr>
        <p:spPr bwMode="auto">
          <a:xfrm>
            <a:off x="6400800" y="1295400"/>
            <a:ext cx="2590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6103" grpId="0" build="p" autoUpdateAnimBg="0"/>
      <p:bldP spid="24361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 do we build a 1-bit-wide mux?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82986" r="55753"/>
          <a:stretch>
            <a:fillRect/>
          </a:stretch>
        </p:blipFill>
        <p:spPr>
          <a:xfrm>
            <a:off x="3505200" y="1217613"/>
            <a:ext cx="2362200" cy="687387"/>
          </a:xfrm>
        </p:spPr>
      </p:pic>
      <p:pic>
        <p:nvPicPr>
          <p:cNvPr id="2438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4811"/>
          <a:stretch>
            <a:fillRect/>
          </a:stretch>
        </p:blipFill>
        <p:spPr bwMode="auto">
          <a:xfrm>
            <a:off x="381000" y="2171700"/>
            <a:ext cx="8458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42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670" y="1353671"/>
            <a:ext cx="8229600" cy="48852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circuits to add A, B (ALUs)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58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4-to-1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7127" r="5435"/>
          <a:stretch>
            <a:fillRect/>
          </a:stretch>
        </p:blipFill>
        <p:spPr>
          <a:xfrm>
            <a:off x="381000" y="990600"/>
            <a:ext cx="7315200" cy="4767263"/>
          </a:xfrm>
        </p:spPr>
      </p:pic>
      <p:sp>
        <p:nvSpPr>
          <p:cNvPr id="2440196" name="Rectangle 4"/>
          <p:cNvSpPr>
            <a:spLocks noChangeArrowheads="1"/>
          </p:cNvSpPr>
          <p:nvPr/>
        </p:nvSpPr>
        <p:spPr bwMode="auto">
          <a:xfrm>
            <a:off x="4343400" y="715963"/>
            <a:ext cx="461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 many rows in TT?</a:t>
            </a:r>
          </a:p>
        </p:txBody>
      </p:sp>
      <p:pic>
        <p:nvPicPr>
          <p:cNvPr id="2440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7688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90800" y="57912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4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019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2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181" r="8456" b="3676"/>
          <a:stretch>
            <a:fillRect/>
          </a:stretch>
        </p:blipFill>
        <p:spPr>
          <a:xfrm>
            <a:off x="304800" y="873125"/>
            <a:ext cx="6019800" cy="5680075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Another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way to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build 4-1 mux?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10113" y="884238"/>
            <a:ext cx="4135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>
                <a:solidFill>
                  <a:schemeClr val="accent2"/>
                </a:solidFill>
              </a:rPr>
              <a:t>Hint: NCAA tourney!</a:t>
            </a:r>
          </a:p>
        </p:txBody>
      </p:sp>
      <p:sp>
        <p:nvSpPr>
          <p:cNvPr id="2442245" name="Rectangle 5"/>
          <p:cNvSpPr>
            <a:spLocks noChangeArrowheads="1"/>
          </p:cNvSpPr>
          <p:nvPr/>
        </p:nvSpPr>
        <p:spPr bwMode="auto">
          <a:xfrm>
            <a:off x="4724400" y="5867400"/>
            <a:ext cx="4002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Ans: Hierarchically!</a:t>
            </a:r>
          </a:p>
        </p:txBody>
      </p:sp>
    </p:spTree>
    <p:extLst>
      <p:ext uri="{BB962C8B-B14F-4D97-AF65-F5344CB8AC3E}">
        <p14:creationId xmlns:p14="http://schemas.microsoft.com/office/powerpoint/2010/main" val="47300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24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193925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Most processors contain a special logic block called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 smtClean="0">
                <a:latin typeface="+mj-lt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Arithmetic and Logic Unit</a:t>
            </a:r>
            <a:r>
              <a:rPr lang="ja-JP" altLang="en-US" dirty="0">
                <a:latin typeface="+mj-lt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(ALU)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ll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show you an easy one that does ADD, SUB, bitwise AND, bitwise OR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733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3434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93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Our simple ALU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7370"/>
          <a:stretch>
            <a:fillRect/>
          </a:stretch>
        </p:blipFill>
        <p:spPr>
          <a:xfrm>
            <a:off x="990600" y="838200"/>
            <a:ext cx="7239000" cy="5741988"/>
          </a:xfrm>
        </p:spPr>
      </p:pic>
    </p:spTree>
    <p:extLst>
      <p:ext uri="{BB962C8B-B14F-4D97-AF65-F5344CB8AC3E}">
        <p14:creationId xmlns:p14="http://schemas.microsoft.com/office/powerpoint/2010/main" val="108277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Convert the truth table to a </a:t>
            </a:r>
            <a:r>
              <a:rPr lang="en-US" dirty="0" err="1" smtClean="0"/>
              <a:t>boolean</a:t>
            </a:r>
            <a:r>
              <a:rPr lang="en-US" dirty="0" smtClean="0"/>
              <a:t> expression </a:t>
            </a:r>
          </a:p>
          <a:p>
            <a:pPr marL="0" indent="0">
              <a:buNone/>
            </a:pPr>
            <a:r>
              <a:rPr lang="en-US" dirty="0" smtClean="0"/>
              <a:t>(no need to simplify):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F = </a:t>
            </a:r>
            <a:r>
              <a:rPr lang="en-US" dirty="0" err="1" smtClean="0"/>
              <a:t>xy</a:t>
            </a:r>
            <a:r>
              <a:rPr lang="en-US" dirty="0" smtClean="0"/>
              <a:t> + x(~y)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B: F = </a:t>
            </a:r>
            <a:r>
              <a:rPr lang="en-US" dirty="0" err="1" smtClean="0"/>
              <a:t>xy</a:t>
            </a:r>
            <a:r>
              <a:rPr lang="en-US" dirty="0" smtClean="0"/>
              <a:t> + (~x)y + (~x)(~y)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C: F = (~x)y + x(~y)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D: F = </a:t>
            </a:r>
            <a:r>
              <a:rPr lang="en-US" dirty="0" err="1" smtClean="0"/>
              <a:t>xy</a:t>
            </a:r>
            <a:r>
              <a:rPr lang="en-US" dirty="0" smtClean="0"/>
              <a:t> + (~x)y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E: </a:t>
            </a:r>
            <a:r>
              <a:rPr lang="en-US" dirty="0"/>
              <a:t>F = (</a:t>
            </a:r>
            <a:r>
              <a:rPr lang="en-US" dirty="0" err="1"/>
              <a:t>x+y</a:t>
            </a:r>
            <a:r>
              <a:rPr lang="en-US" dirty="0"/>
              <a:t>)(~x+~y)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/>
          </p:nvPr>
        </p:nvGraphicFramePr>
        <p:xfrm>
          <a:off x="6477000" y="2819398"/>
          <a:ext cx="2209800" cy="2286002"/>
        </p:xfrm>
        <a:graphic>
          <a:graphicData uri="http://schemas.openxmlformats.org/drawingml/2006/table">
            <a:tbl>
              <a:tblPr/>
              <a:tblGrid>
                <a:gridCol w="384313"/>
                <a:gridCol w="384313"/>
                <a:gridCol w="1441174"/>
              </a:tblGrid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F(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x,y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2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95800" cy="262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News:</a:t>
            </a:r>
            <a:br>
              <a:rPr lang="en-US" dirty="0" smtClean="0"/>
            </a:br>
            <a:r>
              <a:rPr lang="en-US" dirty="0" smtClean="0"/>
              <a:t>Microsoft, Google beat Humans at Image Recognition (EE Times)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382000" cy="3382963"/>
          </a:xfrm>
        </p:spPr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ImageNet</a:t>
            </a:r>
            <a:r>
              <a:rPr lang="en-US" dirty="0" smtClean="0"/>
              <a:t> benchmark image database, systems from Microsoft and Google performed better than humans at recognizing images</a:t>
            </a:r>
          </a:p>
          <a:p>
            <a:r>
              <a:rPr lang="en-US" dirty="0" smtClean="0"/>
              <a:t>Both companies used deep artificial neural networks to train on image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86" y="0"/>
            <a:ext cx="474688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to design Adder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48100" cy="197485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Truth-table, then determine canonical form, then minimize and implement as we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ve seen before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143000"/>
            <a:ext cx="3848100" cy="197485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Look at breaking the problem down into smaller pieces that we can cascade or hierarchically layer</a:t>
            </a:r>
          </a:p>
        </p:txBody>
      </p:sp>
    </p:spTree>
    <p:extLst>
      <p:ext uri="{BB962C8B-B14F-4D97-AF65-F5344CB8AC3E}">
        <p14:creationId xmlns:p14="http://schemas.microsoft.com/office/powerpoint/2010/main" val="102610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72413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LSB…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305800" cy="3906838"/>
          </a:xfrm>
        </p:spPr>
      </p:pic>
      <p:sp>
        <p:nvSpPr>
          <p:cNvPr id="2452484" name="Rectangle 4"/>
          <p:cNvSpPr>
            <a:spLocks noChangeArrowheads="1"/>
          </p:cNvSpPr>
          <p:nvPr/>
        </p:nvSpPr>
        <p:spPr bwMode="auto">
          <a:xfrm>
            <a:off x="4038600" y="4419600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1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24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(1/2)…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14400"/>
            <a:ext cx="8229600" cy="5248275"/>
          </a:xfrm>
        </p:spPr>
      </p:pic>
      <p:sp>
        <p:nvSpPr>
          <p:cNvPr id="2454532" name="Rectangle 4"/>
          <p:cNvSpPr>
            <a:spLocks noChangeArrowheads="1"/>
          </p:cNvSpPr>
          <p:nvPr/>
        </p:nvSpPr>
        <p:spPr bwMode="auto">
          <a:xfrm>
            <a:off x="2667000" y="5257800"/>
            <a:ext cx="5105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5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2614"/>
          <a:stretch>
            <a:fillRect/>
          </a:stretch>
        </p:blipFill>
        <p:spPr bwMode="auto">
          <a:xfrm>
            <a:off x="2522538" y="1066800"/>
            <a:ext cx="42592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(2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9"/>
          <a:stretch>
            <a:fillRect/>
          </a:stretch>
        </p:blipFill>
        <p:spPr>
          <a:xfrm>
            <a:off x="533400" y="5483225"/>
            <a:ext cx="8229600" cy="841375"/>
          </a:xfrm>
        </p:spPr>
      </p:pic>
    </p:spTree>
    <p:extLst>
      <p:ext uri="{BB962C8B-B14F-4D97-AF65-F5344CB8AC3E}">
        <p14:creationId xmlns:p14="http://schemas.microsoft.com/office/powerpoint/2010/main" val="185845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Place to store values for later re-use:</a:t>
            </a:r>
          </a:p>
          <a:p>
            <a:pPr lvl="1" eaLnBrk="1" hangingPunct="1"/>
            <a:r>
              <a:rPr lang="en-GB" dirty="0" smtClean="0"/>
              <a:t>Register files (like $1-$31 in MIPS)</a:t>
            </a:r>
          </a:p>
          <a:p>
            <a:pPr lvl="1" eaLnBrk="1" hangingPunct="1"/>
            <a:r>
              <a:rPr lang="en-GB" dirty="0" smtClean="0"/>
              <a:t>Memory (caches and main memory)</a:t>
            </a:r>
          </a:p>
          <a:p>
            <a:pPr eaLnBrk="1" hangingPunct="1">
              <a:buClr>
                <a:schemeClr val="tx1"/>
              </a:buClr>
            </a:pPr>
            <a:r>
              <a:rPr lang="en-GB" i="1" dirty="0" smtClean="0">
                <a:solidFill>
                  <a:srgbClr val="0000FF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hold up the movement of information at input to combinational logic blocks to allow for orderly passage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4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 1-bit adders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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1 N-bit adder</a:t>
            </a:r>
          </a:p>
        </p:txBody>
      </p:sp>
      <p:pic>
        <p:nvPicPr>
          <p:cNvPr id="2458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6818" r="7500" b="14511"/>
          <a:stretch>
            <a:fillRect/>
          </a:stretch>
        </p:blipFill>
        <p:spPr>
          <a:xfrm>
            <a:off x="152400" y="1371600"/>
            <a:ext cx="8839200" cy="3290888"/>
          </a:xfrm>
        </p:spPr>
      </p:pic>
      <p:sp>
        <p:nvSpPr>
          <p:cNvPr id="2458628" name="Rectangle 4"/>
          <p:cNvSpPr>
            <a:spLocks noChangeArrowheads="1"/>
          </p:cNvSpPr>
          <p:nvPr/>
        </p:nvSpPr>
        <p:spPr bwMode="auto">
          <a:xfrm>
            <a:off x="2282825" y="4953000"/>
            <a:ext cx="4429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What about overflow?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Overflow = c</a:t>
            </a:r>
            <a:r>
              <a:rPr lang="en-US" sz="3200" b="1" baseline="-25000">
                <a:solidFill>
                  <a:schemeClr val="accent2"/>
                </a:solidFill>
              </a:rPr>
              <a:t>n</a:t>
            </a:r>
            <a:r>
              <a:rPr lang="en-US" sz="3200" b="1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2209800"/>
            <a:ext cx="6018213" cy="1433513"/>
            <a:chOff x="1056" y="1392"/>
            <a:chExt cx="3791" cy="903"/>
          </a:xfrm>
        </p:grpSpPr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1056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3042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4320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2458633" name="Text Box 9"/>
          <p:cNvSpPr txBox="1">
            <a:spLocks noChangeArrowheads="1"/>
          </p:cNvSpPr>
          <p:nvPr/>
        </p:nvSpPr>
        <p:spPr bwMode="auto">
          <a:xfrm>
            <a:off x="6629400" y="13081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2pPr>
            <a:lvl3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3pPr>
            <a:lvl4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4pPr>
            <a:lvl5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b</a:t>
            </a:r>
            <a:r>
              <a:rPr lang="en-US" sz="2400" baseline="-25000">
                <a:solidFill>
                  <a:schemeClr val="tx1"/>
                </a:solidFill>
                <a:latin typeface="Comic Sans MS" charset="0"/>
              </a:rPr>
              <a:t>0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5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28" grpId="0" build="p" autoUpdateAnimBg="0"/>
      <p:bldP spid="245863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1628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Extremely Clever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"/>
          <a:stretch>
            <a:fillRect/>
          </a:stretch>
        </p:blipFill>
        <p:spPr>
          <a:xfrm>
            <a:off x="457200" y="914400"/>
            <a:ext cx="8305800" cy="5030788"/>
          </a:xfrm>
        </p:spPr>
      </p:pic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7315200" y="4953000"/>
          <a:ext cx="1752600" cy="1676401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1143000"/>
              </a:tblGrid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XOR(x,y)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1975" y="2930525"/>
            <a:ext cx="5129213" cy="1108075"/>
            <a:chOff x="1106" y="1392"/>
            <a:chExt cx="3231" cy="698"/>
          </a:xfrm>
        </p:grpSpPr>
        <p:sp>
          <p:nvSpPr>
            <p:cNvPr id="51224" name="Rectangle 6"/>
            <p:cNvSpPr>
              <a:spLocks noChangeArrowheads="1"/>
            </p:cNvSpPr>
            <p:nvPr/>
          </p:nvSpPr>
          <p:spPr bwMode="auto">
            <a:xfrm>
              <a:off x="1106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225" name="Rectangle 7"/>
            <p:cNvSpPr>
              <a:spLocks noChangeArrowheads="1"/>
            </p:cNvSpPr>
            <p:nvPr/>
          </p:nvSpPr>
          <p:spPr bwMode="auto">
            <a:xfrm>
              <a:off x="2996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226" name="Rectangle 8"/>
            <p:cNvSpPr>
              <a:spLocks noChangeArrowheads="1"/>
            </p:cNvSpPr>
            <p:nvPr/>
          </p:nvSpPr>
          <p:spPr bwMode="auto">
            <a:xfrm>
              <a:off x="3909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87625" y="5486400"/>
            <a:ext cx="4130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XOR serves as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conditional inverter!</a:t>
            </a:r>
          </a:p>
        </p:txBody>
      </p:sp>
    </p:spTree>
    <p:extLst>
      <p:ext uri="{BB962C8B-B14F-4D97-AF65-F5344CB8AC3E}">
        <p14:creationId xmlns:p14="http://schemas.microsoft.com/office/powerpoint/2010/main" val="2696267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Finite State Machines have clocked state elements plus combinational logic to describe transition between states</a:t>
            </a:r>
          </a:p>
          <a:p>
            <a:pPr lvl="1"/>
            <a:r>
              <a:rPr lang="en-GB" dirty="0"/>
              <a:t>Clocks synchronize D-FF change (Setup and Hold times important</a:t>
            </a:r>
            <a:r>
              <a:rPr lang="en-GB" dirty="0" smtClean="0"/>
              <a:t>!)</a:t>
            </a:r>
            <a:endParaRPr lang="en-US" dirty="0" smtClean="0"/>
          </a:p>
          <a:p>
            <a:r>
              <a:rPr lang="en-US" dirty="0" smtClean="0"/>
              <a:t>Standard combinational functional unit blocks built hierarchically from subcomponents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614738"/>
            <a:ext cx="609123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=0;i&lt;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n;i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++)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S 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3063" y="1430338"/>
            <a:ext cx="77676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X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After n cycles the sum is present on 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36938" y="2065338"/>
            <a:ext cx="2133600" cy="160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SUM</a:t>
            </a: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217738" y="2870200"/>
            <a:ext cx="1219200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54663" y="2886075"/>
            <a:ext cx="12192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590006" y="2675732"/>
            <a:ext cx="423863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910262" y="2692401"/>
            <a:ext cx="422275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641600"/>
            <a:ext cx="392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3863" y="2624138"/>
            <a:ext cx="325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814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Try: Does this work?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800" y="4191000"/>
            <a:ext cx="8008938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#1: How to control the next iteration of the ‘for’ loop?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#2: How do we say: ‘S=0’?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93865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Internals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3868738"/>
            <a:ext cx="8077200" cy="2611437"/>
          </a:xfrm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/>
              <a:t>n</a:t>
            </a:r>
            <a:r>
              <a:rPr lang="en-GB" sz="2800" dirty="0"/>
              <a:t> instances of a </a:t>
            </a:r>
            <a:r>
              <a:rPr lang="en-GB" sz="2800" dirty="0">
                <a:solidFill>
                  <a:srgbClr val="0000FF"/>
                </a:solidFill>
              </a:rPr>
              <a:t>“Flip-Flop”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FF"/>
                </a:solidFill>
              </a:rPr>
              <a:t>Flip-flop </a:t>
            </a:r>
            <a:r>
              <a:rPr lang="en-GB" sz="2800" dirty="0"/>
              <a:t>name because the output flips and flops between 0 and 1 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 is “</a:t>
            </a:r>
            <a:r>
              <a:rPr lang="en-GB" sz="2800" dirty="0" smtClean="0"/>
              <a:t>data input”</a:t>
            </a:r>
            <a:r>
              <a:rPr lang="en-GB" sz="2800" dirty="0"/>
              <a:t>, Q is </a:t>
            </a:r>
            <a:r>
              <a:rPr lang="en-GB" sz="2800" dirty="0" smtClean="0"/>
              <a:t>“data output</a:t>
            </a:r>
            <a:r>
              <a:rPr lang="en-GB" sz="2800" dirty="0"/>
              <a:t>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Also called </a:t>
            </a:r>
            <a:r>
              <a:rPr lang="en-GB" sz="2800" dirty="0" smtClean="0"/>
              <a:t>“D-</a:t>
            </a:r>
            <a:r>
              <a:rPr lang="en-GB" sz="2800" dirty="0"/>
              <a:t>type Flip-Flop”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3462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6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</a:t>
            </a:r>
            <a:r>
              <a:rPr lang="en-GB" dirty="0"/>
              <a:t>F</a:t>
            </a:r>
            <a:r>
              <a:rPr lang="en-GB" dirty="0" smtClean="0"/>
              <a:t>lop Operation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5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Flip-Flop Timing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58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31122</TotalTime>
  <Words>1677</Words>
  <Application>Microsoft Office PowerPoint</Application>
  <PresentationFormat>On-screen Show (4:3)</PresentationFormat>
  <Paragraphs>298</Paragraphs>
  <Slides>42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ＭＳ Ｐゴシック</vt:lpstr>
      <vt:lpstr>Arial</vt:lpstr>
      <vt:lpstr>Calibri</vt:lpstr>
      <vt:lpstr>Comic Sans MS</vt:lpstr>
      <vt:lpstr>Courier</vt:lpstr>
      <vt:lpstr>Courier New</vt:lpstr>
      <vt:lpstr>DejaVu Sans</vt:lpstr>
      <vt:lpstr>Helvetica</vt:lpstr>
      <vt:lpstr>Symbol</vt:lpstr>
      <vt:lpstr>Times</vt:lpstr>
      <vt:lpstr>Times New Roman</vt:lpstr>
      <vt:lpstr>Office Theme</vt:lpstr>
      <vt:lpstr>Image</vt:lpstr>
      <vt:lpstr>CS 61C:  Great Ideas in Computer Architecture  Finite State Machines, Functional Units</vt:lpstr>
      <vt:lpstr>Levels of Representation/Interpretation</vt:lpstr>
      <vt:lpstr>Type of Circuits</vt:lpstr>
      <vt:lpstr>Uses for State Elements</vt:lpstr>
      <vt:lpstr>Accumulator Example</vt:lpstr>
      <vt:lpstr>First Try: Does this work?</vt:lpstr>
      <vt:lpstr>Register Internals</vt:lpstr>
      <vt:lpstr>Flip-Flop Operation</vt:lpstr>
      <vt:lpstr>Flip-Flop Timing</vt:lpstr>
      <vt:lpstr>Camera Analogy Timing Terms</vt:lpstr>
      <vt:lpstr>Hardware Timing Terms</vt:lpstr>
      <vt:lpstr>Accumulator Timing 1/2</vt:lpstr>
      <vt:lpstr>Accumulator Timing 2/2</vt:lpstr>
      <vt:lpstr>Model for Synchronous Systems</vt:lpstr>
      <vt:lpstr>Maximum Clock Frequency</vt:lpstr>
      <vt:lpstr>Critical Paths</vt:lpstr>
      <vt:lpstr>Pipelining to improve performance</vt:lpstr>
      <vt:lpstr>Recap of Timing Terms</vt:lpstr>
      <vt:lpstr>Clickers/Peer Instruction</vt:lpstr>
      <vt:lpstr>Administrivia</vt:lpstr>
      <vt:lpstr>Study Advice</vt:lpstr>
      <vt:lpstr>Finite State Machines (FSM) Intro</vt:lpstr>
      <vt:lpstr>FSM Example: 3 ones…</vt:lpstr>
      <vt:lpstr>Hardware Implementation of FSM</vt:lpstr>
      <vt:lpstr>FSM Combinational Logic</vt:lpstr>
      <vt:lpstr>Building Standard Functional Units</vt:lpstr>
      <vt:lpstr>Data Multiplexer (“Mux”) (here 2-to-1, n-bit-wide)</vt:lpstr>
      <vt:lpstr>N instances of 1-bit-wide mux</vt:lpstr>
      <vt:lpstr>How do we build a 1-bit-wide mux?</vt:lpstr>
      <vt:lpstr>4-to-1 multiplexer?</vt:lpstr>
      <vt:lpstr>Another way to build 4-1 mux?</vt:lpstr>
      <vt:lpstr>Arithmetic and Logic Unit</vt:lpstr>
      <vt:lpstr>Our simple ALU</vt:lpstr>
      <vt:lpstr>Clicker Question</vt:lpstr>
      <vt:lpstr>In the News: Microsoft, Google beat Humans at Image Recognition (EE Times)</vt:lpstr>
      <vt:lpstr>How to design Adder/Subtractor?</vt:lpstr>
      <vt:lpstr>Adder/Subtractor – One-bit adder LSB…</vt:lpstr>
      <vt:lpstr>Adder/Subtractor – One-bit adder (1/2)…</vt:lpstr>
      <vt:lpstr>Adder/Subtractor – One-bit adder (2/2)</vt:lpstr>
      <vt:lpstr>N 1-bit adders  1 N-bit adder</vt:lpstr>
      <vt:lpstr>Extremely Clever Subtractor </vt:lpstr>
      <vt:lpstr>In Conclusion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480</cp:revision>
  <cp:lastPrinted>2013-10-27T18:57:03Z</cp:lastPrinted>
  <dcterms:created xsi:type="dcterms:W3CDTF">2012-03-14T13:28:34Z</dcterms:created>
  <dcterms:modified xsi:type="dcterms:W3CDTF">2015-09-29T22:18:38Z</dcterms:modified>
</cp:coreProperties>
</file>