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9"/>
  </p:notesMasterIdLst>
  <p:handoutMasterIdLst>
    <p:handoutMasterId r:id="rId60"/>
  </p:handoutMasterIdLst>
  <p:sldIdLst>
    <p:sldId id="779" r:id="rId2"/>
    <p:sldId id="733" r:id="rId3"/>
    <p:sldId id="775" r:id="rId4"/>
    <p:sldId id="780" r:id="rId5"/>
    <p:sldId id="729" r:id="rId6"/>
    <p:sldId id="700" r:id="rId7"/>
    <p:sldId id="701" r:id="rId8"/>
    <p:sldId id="702" r:id="rId9"/>
    <p:sldId id="703" r:id="rId10"/>
    <p:sldId id="704" r:id="rId11"/>
    <p:sldId id="705" r:id="rId12"/>
    <p:sldId id="707" r:id="rId13"/>
    <p:sldId id="708" r:id="rId14"/>
    <p:sldId id="709" r:id="rId15"/>
    <p:sldId id="710" r:id="rId16"/>
    <p:sldId id="711" r:id="rId17"/>
    <p:sldId id="712" r:id="rId18"/>
    <p:sldId id="713" r:id="rId19"/>
    <p:sldId id="714" r:id="rId20"/>
    <p:sldId id="715" r:id="rId21"/>
    <p:sldId id="716" r:id="rId22"/>
    <p:sldId id="736" r:id="rId23"/>
    <p:sldId id="737" r:id="rId24"/>
    <p:sldId id="738" r:id="rId25"/>
    <p:sldId id="739" r:id="rId26"/>
    <p:sldId id="740" r:id="rId27"/>
    <p:sldId id="741" r:id="rId28"/>
    <p:sldId id="776" r:id="rId29"/>
    <p:sldId id="747" r:id="rId30"/>
    <p:sldId id="742" r:id="rId31"/>
    <p:sldId id="744" r:id="rId32"/>
    <p:sldId id="782" r:id="rId33"/>
    <p:sldId id="745" r:id="rId34"/>
    <p:sldId id="746" r:id="rId35"/>
    <p:sldId id="748" r:id="rId36"/>
    <p:sldId id="749" r:id="rId37"/>
    <p:sldId id="750" r:id="rId38"/>
    <p:sldId id="751" r:id="rId39"/>
    <p:sldId id="752" r:id="rId40"/>
    <p:sldId id="785" r:id="rId41"/>
    <p:sldId id="753" r:id="rId42"/>
    <p:sldId id="755" r:id="rId43"/>
    <p:sldId id="756" r:id="rId44"/>
    <p:sldId id="783" r:id="rId45"/>
    <p:sldId id="757" r:id="rId46"/>
    <p:sldId id="784" r:id="rId47"/>
    <p:sldId id="777" r:id="rId48"/>
    <p:sldId id="766" r:id="rId49"/>
    <p:sldId id="767" r:id="rId50"/>
    <p:sldId id="768" r:id="rId51"/>
    <p:sldId id="769" r:id="rId52"/>
    <p:sldId id="770" r:id="rId53"/>
    <p:sldId id="771" r:id="rId54"/>
    <p:sldId id="772" r:id="rId55"/>
    <p:sldId id="773" r:id="rId56"/>
    <p:sldId id="774" r:id="rId57"/>
    <p:sldId id="778" r:id="rId58"/>
  </p:sldIdLst>
  <p:sldSz cx="9144000" cy="6858000" type="screen4x3"/>
  <p:notesSz cx="7315200" cy="96012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826" autoAdjust="0"/>
  </p:normalViewPr>
  <p:slideViewPr>
    <p:cSldViewPr snapToGrid="0">
      <p:cViewPr varScale="1">
        <p:scale>
          <a:sx n="84" d="100"/>
          <a:sy n="84" d="100"/>
        </p:scale>
        <p:origin x="1184" y="76"/>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12752"/>
    </p:cViewPr>
  </p:sorterViewPr>
  <p:notesViewPr>
    <p:cSldViewPr snapToGrid="0">
      <p:cViewPr varScale="1">
        <p:scale>
          <a:sx n="83" d="100"/>
          <a:sy n="83" d="100"/>
        </p:scale>
        <p:origin x="-2040" y="-9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6" rIns="96653" bIns="48326" rtlCol="0"/>
          <a:lstStyle>
            <a:lvl1pPr algn="l" fontAlgn="auto">
              <a:spcBef>
                <a:spcPts val="0"/>
              </a:spcBef>
              <a:spcAft>
                <a:spcPts val="0"/>
              </a:spcAft>
              <a:defRPr sz="13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wrap="square" lIns="96653" tIns="48326" rIns="96653" bIns="48326" numCol="1" anchor="t" anchorCtr="0" compatLnSpc="1">
            <a:prstTxWarp prst="textNoShape">
              <a:avLst/>
            </a:prstTxWarp>
          </a:bodyPr>
          <a:lstStyle>
            <a:lvl1pPr algn="r">
              <a:defRPr sz="1300" smtClean="0">
                <a:latin typeface="Calibri" charset="0"/>
              </a:defRPr>
            </a:lvl1pPr>
          </a:lstStyle>
          <a:p>
            <a:pPr>
              <a:defRPr/>
            </a:pPr>
            <a:fld id="{54809151-910F-0E40-94D4-6BB9B5A5FABA}" type="datetime1">
              <a:rPr lang="en-US"/>
              <a:pPr>
                <a:defRPr/>
              </a:pPr>
              <a:t>10/13/2015</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53" tIns="48326" rIns="96653" bIns="48326" rtlCol="0" anchor="b"/>
          <a:lstStyle>
            <a:lvl1pPr algn="l" fontAlgn="auto">
              <a:spcBef>
                <a:spcPts val="0"/>
              </a:spcBef>
              <a:spcAft>
                <a:spcPts val="0"/>
              </a:spcAft>
              <a:defRPr sz="13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wrap="square" lIns="96653" tIns="48326" rIns="96653" bIns="48326" numCol="1" anchor="b" anchorCtr="0" compatLnSpc="1">
            <a:prstTxWarp prst="textNoShape">
              <a:avLst/>
            </a:prstTxWarp>
          </a:bodyPr>
          <a:lstStyle>
            <a:lvl1pPr algn="r">
              <a:defRPr sz="1300" smtClean="0">
                <a:latin typeface="Calibri" charset="0"/>
              </a:defRPr>
            </a:lvl1pPr>
          </a:lstStyle>
          <a:p>
            <a:pPr>
              <a:defRPr/>
            </a:pPr>
            <a:fld id="{C7E9DCDF-8378-DE44-9EF6-D4439032CD7E}" type="slidenum">
              <a:rPr lang="en-US"/>
              <a:pPr>
                <a:defRPr/>
              </a:pPr>
              <a:t>‹#›</a:t>
            </a:fld>
            <a:endParaRPr lang="en-US"/>
          </a:p>
        </p:txBody>
      </p:sp>
    </p:spTree>
    <p:extLst>
      <p:ext uri="{BB962C8B-B14F-4D97-AF65-F5344CB8AC3E}">
        <p14:creationId xmlns:p14="http://schemas.microsoft.com/office/powerpoint/2010/main" val="36435739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6" rIns="96653" bIns="48326" rtlCol="0"/>
          <a:lstStyle>
            <a:lvl1pPr algn="l" fontAlgn="auto">
              <a:spcBef>
                <a:spcPts val="0"/>
              </a:spcBef>
              <a:spcAft>
                <a:spcPts val="0"/>
              </a:spcAft>
              <a:defRPr sz="1300">
                <a:latin typeface="+mn-lt"/>
                <a:ea typeface="+mn-ea"/>
                <a:cs typeface="+mn-cs"/>
              </a:defRPr>
            </a:lvl1pPr>
          </a:lstStyle>
          <a:p>
            <a:pPr>
              <a:defRPr/>
            </a:pPr>
            <a:endParaRPr lang="en-US"/>
          </a:p>
        </p:txBody>
      </p:sp>
      <p:sp>
        <p:nvSpPr>
          <p:cNvPr id="3" name="Date Placeholder 2"/>
          <p:cNvSpPr>
            <a:spLocks noGrp="1"/>
          </p:cNvSpPr>
          <p:nvPr>
            <p:ph type="dt" idx="1"/>
          </p:nvPr>
        </p:nvSpPr>
        <p:spPr>
          <a:xfrm>
            <a:off x="4143587" y="0"/>
            <a:ext cx="3169920" cy="480060"/>
          </a:xfrm>
          <a:prstGeom prst="rect">
            <a:avLst/>
          </a:prstGeom>
        </p:spPr>
        <p:txBody>
          <a:bodyPr vert="horz" wrap="square" lIns="96653" tIns="48326" rIns="96653" bIns="48326" numCol="1" anchor="t" anchorCtr="0" compatLnSpc="1">
            <a:prstTxWarp prst="textNoShape">
              <a:avLst/>
            </a:prstTxWarp>
          </a:bodyPr>
          <a:lstStyle>
            <a:lvl1pPr algn="r">
              <a:defRPr sz="1300" smtClean="0">
                <a:latin typeface="Calibri" charset="0"/>
              </a:defRPr>
            </a:lvl1pPr>
          </a:lstStyle>
          <a:p>
            <a:pPr>
              <a:defRPr/>
            </a:pPr>
            <a:fld id="{6F13E43F-B10D-5647-99B4-431B1ECC3C9C}" type="datetime1">
              <a:rPr lang="en-US"/>
              <a:pPr>
                <a:defRPr/>
              </a:pPr>
              <a:t>10/13/2015</a:t>
            </a:fld>
            <a:endParaRPr lang="en-US"/>
          </a:p>
        </p:txBody>
      </p:sp>
      <p:sp>
        <p:nvSpPr>
          <p:cNvPr id="4" name="Slide Image Placeholder 3"/>
          <p:cNvSpPr>
            <a:spLocks noGrp="1" noRot="1" noChangeAspect="1"/>
          </p:cNvSpPr>
          <p:nvPr>
            <p:ph type="sldImg" idx="2"/>
          </p:nvPr>
        </p:nvSpPr>
        <p:spPr>
          <a:xfrm>
            <a:off x="1257300" y="720725"/>
            <a:ext cx="4802188" cy="3600450"/>
          </a:xfrm>
          <a:prstGeom prst="rect">
            <a:avLst/>
          </a:prstGeom>
          <a:noFill/>
          <a:ln w="12700">
            <a:solidFill>
              <a:prstClr val="black"/>
            </a:solidFill>
          </a:ln>
        </p:spPr>
        <p:txBody>
          <a:bodyPr vert="horz" lIns="96653" tIns="48326" rIns="96653" bIns="48326" rtlCol="0" anchor="ctr"/>
          <a:lstStyle/>
          <a:p>
            <a:pPr lvl="0"/>
            <a:endParaRPr lang="en-US" noProof="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6" rIns="96653" bIns="4832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6" rIns="96653" bIns="48326" rtlCol="0" anchor="b"/>
          <a:lstStyle>
            <a:lvl1pPr algn="l" fontAlgn="auto">
              <a:spcBef>
                <a:spcPts val="0"/>
              </a:spcBef>
              <a:spcAft>
                <a:spcPts val="0"/>
              </a:spcAft>
              <a:defRPr sz="13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wrap="square" lIns="96653" tIns="48326" rIns="96653" bIns="48326" numCol="1" anchor="b" anchorCtr="0" compatLnSpc="1">
            <a:prstTxWarp prst="textNoShape">
              <a:avLst/>
            </a:prstTxWarp>
          </a:bodyPr>
          <a:lstStyle>
            <a:lvl1pPr algn="r">
              <a:defRPr sz="1300" smtClean="0">
                <a:latin typeface="Calibri" charset="0"/>
              </a:defRPr>
            </a:lvl1pPr>
          </a:lstStyle>
          <a:p>
            <a:pPr>
              <a:defRPr/>
            </a:pPr>
            <a:fld id="{9F8F5042-9C52-0449-B2EC-628456EB9E95}" type="slidenum">
              <a:rPr lang="en-US"/>
              <a:pPr>
                <a:defRPr/>
              </a:pPr>
              <a:t>‹#›</a:t>
            </a:fld>
            <a:endParaRPr lang="en-US"/>
          </a:p>
        </p:txBody>
      </p:sp>
    </p:spTree>
    <p:extLst>
      <p:ext uri="{BB962C8B-B14F-4D97-AF65-F5344CB8AC3E}">
        <p14:creationId xmlns:p14="http://schemas.microsoft.com/office/powerpoint/2010/main" val="1040599357"/>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EF97FDFF-7B9F-7D4D-BFC0-AAD1F3D3D3CB}"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9585391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42" name="Rectangle 2"/>
          <p:cNvSpPr>
            <a:spLocks noGrp="1" noChangeArrowheads="1"/>
          </p:cNvSpPr>
          <p:nvPr>
            <p:ph type="body" idx="1"/>
          </p:nvPr>
        </p:nvSpPr>
        <p:spPr bwMode="auto">
          <a:xfrm>
            <a:off x="550626" y="4559915"/>
            <a:ext cx="6303242" cy="4320868"/>
          </a:xfrm>
          <a:prstGeom prst="rect">
            <a:avLst/>
          </a:prstGeom>
          <a:noFill/>
          <a:ln w="12700">
            <a:miter lim="800000"/>
            <a:headEnd/>
            <a:tailEnd/>
          </a:ln>
        </p:spPr>
        <p:txBody>
          <a:bodyPr lIns="97597" tIns="47942" rIns="97597" bIns="47942">
            <a:prstTxWarp prst="textNoShape">
              <a:avLst/>
            </a:prstTxWarp>
          </a:bodyPr>
          <a:lstStyle/>
          <a:p>
            <a:endParaRPr lang="en-US"/>
          </a:p>
        </p:txBody>
      </p:sp>
      <p:sp>
        <p:nvSpPr>
          <p:cNvPr id="2723843" name="Rectangle 3"/>
          <p:cNvSpPr>
            <a:spLocks noGrp="1" noRot="1" noChangeAspect="1" noChangeArrowheads="1"/>
          </p:cNvSpPr>
          <p:nvPr>
            <p:ph type="sldImg"/>
          </p:nvPr>
        </p:nvSpPr>
        <p:spPr bwMode="auto">
          <a:xfrm>
            <a:off x="1277938" y="619125"/>
            <a:ext cx="4776787" cy="3582988"/>
          </a:xfrm>
          <a:prstGeom prst="rect">
            <a:avLst/>
          </a:prstGeom>
          <a:noFill/>
          <a:ln w="12700">
            <a:miter lim="800000"/>
            <a:headEnd/>
            <a:tailEnd/>
          </a:ln>
        </p:spPr>
      </p:sp>
    </p:spTree>
    <p:extLst>
      <p:ext uri="{BB962C8B-B14F-4D97-AF65-F5344CB8AC3E}">
        <p14:creationId xmlns:p14="http://schemas.microsoft.com/office/powerpoint/2010/main" val="20075223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5890" name="Rectangle 2"/>
          <p:cNvSpPr>
            <a:spLocks noGrp="1" noChangeArrowheads="1"/>
          </p:cNvSpPr>
          <p:nvPr>
            <p:ph type="body" idx="1"/>
          </p:nvPr>
        </p:nvSpPr>
        <p:spPr bwMode="auto">
          <a:xfrm>
            <a:off x="550626" y="4559915"/>
            <a:ext cx="6303242" cy="4320868"/>
          </a:xfrm>
          <a:prstGeom prst="rect">
            <a:avLst/>
          </a:prstGeom>
          <a:noFill/>
          <a:ln w="12700">
            <a:miter lim="800000"/>
            <a:headEnd/>
            <a:tailEnd/>
          </a:ln>
        </p:spPr>
        <p:txBody>
          <a:bodyPr lIns="97597" tIns="47942" rIns="97597" bIns="47942">
            <a:prstTxWarp prst="textNoShape">
              <a:avLst/>
            </a:prstTxWarp>
          </a:bodyPr>
          <a:lstStyle/>
          <a:p>
            <a:endParaRPr lang="en-US"/>
          </a:p>
        </p:txBody>
      </p:sp>
      <p:sp>
        <p:nvSpPr>
          <p:cNvPr id="2725891" name="Rectangle 3"/>
          <p:cNvSpPr>
            <a:spLocks noGrp="1" noRot="1" noChangeAspect="1" noChangeArrowheads="1"/>
          </p:cNvSpPr>
          <p:nvPr>
            <p:ph type="sldImg"/>
          </p:nvPr>
        </p:nvSpPr>
        <p:spPr bwMode="auto">
          <a:xfrm>
            <a:off x="1277938" y="619125"/>
            <a:ext cx="4776787" cy="3582988"/>
          </a:xfrm>
          <a:prstGeom prst="rect">
            <a:avLst/>
          </a:prstGeom>
          <a:noFill/>
          <a:ln w="12700">
            <a:miter lim="800000"/>
            <a:headEnd/>
            <a:tailEnd/>
          </a:ln>
        </p:spPr>
      </p:sp>
    </p:spTree>
    <p:extLst>
      <p:ext uri="{BB962C8B-B14F-4D97-AF65-F5344CB8AC3E}">
        <p14:creationId xmlns:p14="http://schemas.microsoft.com/office/powerpoint/2010/main" val="40659333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7938" name="Rectangle 2"/>
          <p:cNvSpPr>
            <a:spLocks noGrp="1" noRot="1" noChangeAspect="1" noChangeArrowheads="1"/>
          </p:cNvSpPr>
          <p:nvPr>
            <p:ph type="sldImg"/>
          </p:nvPr>
        </p:nvSpPr>
        <p:spPr bwMode="auto">
          <a:xfrm>
            <a:off x="1277938" y="614363"/>
            <a:ext cx="4783137" cy="3587750"/>
          </a:xfrm>
          <a:prstGeom prst="rect">
            <a:avLst/>
          </a:prstGeom>
          <a:solidFill>
            <a:srgbClr val="FFFFFF"/>
          </a:solidFill>
          <a:ln>
            <a:solidFill>
              <a:srgbClr val="000000"/>
            </a:solidFill>
            <a:miter lim="800000"/>
            <a:headEnd/>
            <a:tailEnd/>
          </a:ln>
        </p:spPr>
      </p:sp>
      <p:sp>
        <p:nvSpPr>
          <p:cNvPr id="2727939" name="Rectangle 3"/>
          <p:cNvSpPr>
            <a:spLocks noGrp="1" noChangeArrowheads="1"/>
          </p:cNvSpPr>
          <p:nvPr>
            <p:ph type="body" idx="1"/>
          </p:nvPr>
        </p:nvSpPr>
        <p:spPr bwMode="auto">
          <a:xfrm>
            <a:off x="550631" y="4563199"/>
            <a:ext cx="6301588" cy="4317593"/>
          </a:xfrm>
          <a:prstGeom prst="rect">
            <a:avLst/>
          </a:prstGeom>
          <a:solidFill>
            <a:srgbClr val="FFFFFF"/>
          </a:solidFill>
          <a:ln>
            <a:solidFill>
              <a:srgbClr val="000000"/>
            </a:solidFill>
            <a:miter lim="800000"/>
            <a:headEnd/>
            <a:tailEnd/>
          </a:ln>
        </p:spPr>
        <p:txBody>
          <a:bodyPr lIns="97033" tIns="48517" rIns="97033" bIns="48517">
            <a:prstTxWarp prst="textNoShape">
              <a:avLst/>
            </a:prstTxWarp>
          </a:bodyPr>
          <a:lstStyle/>
          <a:p>
            <a:endParaRPr lang="en-US"/>
          </a:p>
        </p:txBody>
      </p:sp>
    </p:spTree>
    <p:extLst>
      <p:ext uri="{BB962C8B-B14F-4D97-AF65-F5344CB8AC3E}">
        <p14:creationId xmlns:p14="http://schemas.microsoft.com/office/powerpoint/2010/main" val="20697112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2034" name="Rectangle 2"/>
          <p:cNvSpPr>
            <a:spLocks noGrp="1" noRot="1" noChangeAspect="1" noChangeArrowheads="1"/>
          </p:cNvSpPr>
          <p:nvPr>
            <p:ph type="sldImg"/>
          </p:nvPr>
        </p:nvSpPr>
        <p:spPr bwMode="auto">
          <a:xfrm>
            <a:off x="1279525" y="614363"/>
            <a:ext cx="4783138" cy="3587750"/>
          </a:xfrm>
          <a:prstGeom prst="rect">
            <a:avLst/>
          </a:prstGeom>
          <a:solidFill>
            <a:srgbClr val="FFFFFF"/>
          </a:solidFill>
          <a:ln>
            <a:solidFill>
              <a:srgbClr val="000000"/>
            </a:solidFill>
            <a:miter lim="800000"/>
            <a:headEnd/>
            <a:tailEnd/>
          </a:ln>
        </p:spPr>
      </p:sp>
      <p:sp>
        <p:nvSpPr>
          <p:cNvPr id="2732035" name="Rectangle 3"/>
          <p:cNvSpPr>
            <a:spLocks noGrp="1" noChangeArrowheads="1"/>
          </p:cNvSpPr>
          <p:nvPr>
            <p:ph type="body" idx="1"/>
          </p:nvPr>
        </p:nvSpPr>
        <p:spPr bwMode="auto">
          <a:xfrm>
            <a:off x="550631" y="4563199"/>
            <a:ext cx="6301588" cy="4317593"/>
          </a:xfrm>
          <a:prstGeom prst="rect">
            <a:avLst/>
          </a:prstGeom>
          <a:solidFill>
            <a:srgbClr val="FFFFFF"/>
          </a:solidFill>
          <a:ln>
            <a:solidFill>
              <a:srgbClr val="000000"/>
            </a:solidFill>
            <a:miter lim="800000"/>
            <a:headEnd/>
            <a:tailEnd/>
          </a:ln>
        </p:spPr>
        <p:txBody>
          <a:bodyPr lIns="97033" tIns="48517" rIns="97033" bIns="48517">
            <a:prstTxWarp prst="textNoShape">
              <a:avLst/>
            </a:prstTxWarp>
          </a:bodyPr>
          <a:lstStyle/>
          <a:p>
            <a:endParaRPr lang="en-US"/>
          </a:p>
        </p:txBody>
      </p:sp>
    </p:spTree>
    <p:extLst>
      <p:ext uri="{BB962C8B-B14F-4D97-AF65-F5344CB8AC3E}">
        <p14:creationId xmlns:p14="http://schemas.microsoft.com/office/powerpoint/2010/main" val="30127681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2034" name="Rectangle 2"/>
          <p:cNvSpPr>
            <a:spLocks noGrp="1" noRot="1" noChangeAspect="1" noChangeArrowheads="1"/>
          </p:cNvSpPr>
          <p:nvPr>
            <p:ph type="sldImg"/>
          </p:nvPr>
        </p:nvSpPr>
        <p:spPr bwMode="auto">
          <a:xfrm>
            <a:off x="1279525" y="614363"/>
            <a:ext cx="4783138" cy="3587750"/>
          </a:xfrm>
          <a:prstGeom prst="rect">
            <a:avLst/>
          </a:prstGeom>
          <a:solidFill>
            <a:srgbClr val="FFFFFF"/>
          </a:solidFill>
          <a:ln>
            <a:solidFill>
              <a:srgbClr val="000000"/>
            </a:solidFill>
            <a:miter lim="800000"/>
            <a:headEnd/>
            <a:tailEnd/>
          </a:ln>
        </p:spPr>
      </p:sp>
      <p:sp>
        <p:nvSpPr>
          <p:cNvPr id="2732035" name="Rectangle 3"/>
          <p:cNvSpPr>
            <a:spLocks noGrp="1" noChangeArrowheads="1"/>
          </p:cNvSpPr>
          <p:nvPr>
            <p:ph type="body" idx="1"/>
          </p:nvPr>
        </p:nvSpPr>
        <p:spPr bwMode="auto">
          <a:xfrm>
            <a:off x="550631" y="4563199"/>
            <a:ext cx="6301588" cy="4317593"/>
          </a:xfrm>
          <a:prstGeom prst="rect">
            <a:avLst/>
          </a:prstGeom>
          <a:solidFill>
            <a:srgbClr val="FFFFFF"/>
          </a:solidFill>
          <a:ln>
            <a:solidFill>
              <a:srgbClr val="000000"/>
            </a:solidFill>
            <a:miter lim="800000"/>
            <a:headEnd/>
            <a:tailEnd/>
          </a:ln>
        </p:spPr>
        <p:txBody>
          <a:bodyPr lIns="97033" tIns="48517" rIns="97033" bIns="48517">
            <a:prstTxWarp prst="textNoShape">
              <a:avLst/>
            </a:prstTxWarp>
          </a:bodyPr>
          <a:lstStyle/>
          <a:p>
            <a:endParaRPr lang="en-US"/>
          </a:p>
        </p:txBody>
      </p:sp>
    </p:spTree>
    <p:extLst>
      <p:ext uri="{BB962C8B-B14F-4D97-AF65-F5344CB8AC3E}">
        <p14:creationId xmlns:p14="http://schemas.microsoft.com/office/powerpoint/2010/main" val="2598501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1D06593E-BCCB-4646-854A-41326545FD70}" type="datetime3">
              <a:rPr lang="en-AU"/>
              <a:pPr/>
              <a:t>13 October, 2015</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BDAEA888-F7FF-F34E-939F-BA0CE0A06850}" type="slidenum">
              <a:rPr lang="en-AU"/>
              <a:pPr/>
              <a:t>15</a:t>
            </a:fld>
            <a:endParaRPr lang="en-AU"/>
          </a:p>
        </p:txBody>
      </p:sp>
      <p:sp>
        <p:nvSpPr>
          <p:cNvPr id="363522" name="Rectangle 2"/>
          <p:cNvSpPr>
            <a:spLocks noGrp="1" noRot="1" noChangeAspect="1" noChangeArrowheads="1" noTextEdit="1"/>
          </p:cNvSpPr>
          <p:nvPr>
            <p:ph type="sldImg"/>
          </p:nvPr>
        </p:nvSpPr>
        <p:spPr>
          <a:ln/>
        </p:spPr>
      </p:sp>
      <p:sp>
        <p:nvSpPr>
          <p:cNvPr id="3635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896189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FB262189-E41B-9A44-A533-1E5E3674DEF8}" type="datetime3">
              <a:rPr lang="en-AU"/>
              <a:pPr/>
              <a:t>13 October, 2015</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824E6D26-5EA0-7741-906B-1FC11DACF36C}" type="slidenum">
              <a:rPr lang="en-AU"/>
              <a:pPr/>
              <a:t>16</a:t>
            </a:fld>
            <a:endParaRPr lang="en-AU"/>
          </a:p>
        </p:txBody>
      </p:sp>
      <p:sp>
        <p:nvSpPr>
          <p:cNvPr id="367618" name="Rectangle 2"/>
          <p:cNvSpPr>
            <a:spLocks noGrp="1" noRot="1" noChangeAspect="1" noChangeArrowheads="1" noTextEdit="1"/>
          </p:cNvSpPr>
          <p:nvPr>
            <p:ph type="sldImg"/>
          </p:nvPr>
        </p:nvSpPr>
        <p:spPr>
          <a:ln/>
        </p:spPr>
      </p:sp>
      <p:sp>
        <p:nvSpPr>
          <p:cNvPr id="3676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917566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3A8528D3-1972-9F48-9205-AD9595A63350}" type="datetime3">
              <a:rPr lang="en-AU"/>
              <a:pPr/>
              <a:t>13 October, 2015</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A27F4517-7046-3A47-8D8D-8AB1DA46E733}" type="slidenum">
              <a:rPr lang="en-AU"/>
              <a:pPr/>
              <a:t>17</a:t>
            </a:fld>
            <a:endParaRPr lang="en-AU"/>
          </a:p>
        </p:txBody>
      </p:sp>
      <p:sp>
        <p:nvSpPr>
          <p:cNvPr id="369666" name="Rectangle 2"/>
          <p:cNvSpPr>
            <a:spLocks noGrp="1" noRot="1" noChangeAspect="1" noChangeArrowheads="1" noTextEdit="1"/>
          </p:cNvSpPr>
          <p:nvPr>
            <p:ph type="sldImg"/>
          </p:nvPr>
        </p:nvSpPr>
        <p:spPr>
          <a:ln/>
        </p:spPr>
      </p:sp>
      <p:sp>
        <p:nvSpPr>
          <p:cNvPr id="3696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90903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7D588F47-322F-7F46-AD87-BA3A22321586}" type="datetime3">
              <a:rPr lang="en-AU"/>
              <a:pPr/>
              <a:t>13 October, 2015</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3C034D3B-D222-D84D-AEC4-A678211F4849}" type="slidenum">
              <a:rPr lang="en-AU"/>
              <a:pPr/>
              <a:t>18</a:t>
            </a:fld>
            <a:endParaRPr lang="en-AU"/>
          </a:p>
        </p:txBody>
      </p:sp>
      <p:sp>
        <p:nvSpPr>
          <p:cNvPr id="371714" name="Rectangle 2"/>
          <p:cNvSpPr>
            <a:spLocks noGrp="1" noRot="1" noChangeAspect="1" noChangeArrowheads="1" noTextEdit="1"/>
          </p:cNvSpPr>
          <p:nvPr>
            <p:ph type="sldImg"/>
          </p:nvPr>
        </p:nvSpPr>
        <p:spPr>
          <a:ln/>
        </p:spPr>
      </p:sp>
      <p:sp>
        <p:nvSpPr>
          <p:cNvPr id="3717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808375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CBBFCCB6-FC6D-8543-AD0A-4EFDA7E0599A}" type="datetime3">
              <a:rPr lang="en-AU"/>
              <a:pPr/>
              <a:t>13 October, 2015</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2C08710D-DA97-604E-861F-7D43CB500C38}" type="slidenum">
              <a:rPr lang="en-AU"/>
              <a:pPr/>
              <a:t>19</a:t>
            </a:fld>
            <a:endParaRPr lang="en-AU"/>
          </a:p>
        </p:txBody>
      </p:sp>
      <p:sp>
        <p:nvSpPr>
          <p:cNvPr id="373762" name="Rectangle 2"/>
          <p:cNvSpPr>
            <a:spLocks noGrp="1" noRot="1" noChangeAspect="1" noChangeArrowheads="1" noTextEdit="1"/>
          </p:cNvSpPr>
          <p:nvPr>
            <p:ph type="sldImg"/>
          </p:nvPr>
        </p:nvSpPr>
        <p:spPr>
          <a:ln/>
        </p:spPr>
      </p:sp>
      <p:sp>
        <p:nvSpPr>
          <p:cNvPr id="3737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99404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7347"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lIns="95063" tIns="47531" rIns="95063" bIns="47531" numCol="1" anchor="t" anchorCtr="0" compatLnSpc="1">
            <a:prstTxWarp prst="textNoShape">
              <a:avLst/>
            </a:prstTxWarp>
          </a:bodyPr>
          <a:lstStyle/>
          <a:p>
            <a:endParaRPr lang="en-US"/>
          </a:p>
        </p:txBody>
      </p:sp>
    </p:spTree>
    <p:extLst>
      <p:ext uri="{BB962C8B-B14F-4D97-AF65-F5344CB8AC3E}">
        <p14:creationId xmlns:p14="http://schemas.microsoft.com/office/powerpoint/2010/main" val="2500816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46CDE5B5-D08C-B64B-9104-5A88FE68DFF6}" type="datetime3">
              <a:rPr lang="en-AU"/>
              <a:pPr/>
              <a:t>13 October, 2015</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2D3D987A-5D95-DF42-BB13-B26DC5CCBCEA}" type="slidenum">
              <a:rPr lang="en-AU"/>
              <a:pPr/>
              <a:t>20</a:t>
            </a:fld>
            <a:endParaRPr lang="en-AU"/>
          </a:p>
        </p:txBody>
      </p:sp>
      <p:sp>
        <p:nvSpPr>
          <p:cNvPr id="375810" name="Rectangle 2"/>
          <p:cNvSpPr>
            <a:spLocks noGrp="1" noRot="1" noChangeAspect="1" noChangeArrowheads="1" noTextEdit="1"/>
          </p:cNvSpPr>
          <p:nvPr>
            <p:ph type="sldImg"/>
          </p:nvPr>
        </p:nvSpPr>
        <p:spPr>
          <a:ln/>
        </p:spPr>
      </p:sp>
      <p:sp>
        <p:nvSpPr>
          <p:cNvPr id="3758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663267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774EB696-812A-3C48-8AD0-C345050F15DC}" type="datetime3">
              <a:rPr lang="en-AU"/>
              <a:pPr/>
              <a:t>13 October, 2015</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4BEF5012-EEA3-184F-8DA2-060CC621BDE0}" type="slidenum">
              <a:rPr lang="en-AU"/>
              <a:pPr/>
              <a:t>21</a:t>
            </a:fld>
            <a:endParaRPr lang="en-AU"/>
          </a:p>
        </p:txBody>
      </p:sp>
      <p:sp>
        <p:nvSpPr>
          <p:cNvPr id="377858" name="Rectangle 2"/>
          <p:cNvSpPr>
            <a:spLocks noGrp="1" noRot="1" noChangeAspect="1" noChangeArrowheads="1" noTextEdit="1"/>
          </p:cNvSpPr>
          <p:nvPr>
            <p:ph type="sldImg"/>
          </p:nvPr>
        </p:nvSpPr>
        <p:spPr>
          <a:ln/>
        </p:spPr>
      </p:sp>
      <p:sp>
        <p:nvSpPr>
          <p:cNvPr id="3778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470237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9986" name="Rectangle 2"/>
          <p:cNvSpPr>
            <a:spLocks noGrp="1" noRot="1" noChangeAspect="1" noChangeArrowheads="1"/>
          </p:cNvSpPr>
          <p:nvPr>
            <p:ph type="sldImg"/>
          </p:nvPr>
        </p:nvSpPr>
        <p:spPr bwMode="auto">
          <a:xfrm>
            <a:off x="1277938" y="614363"/>
            <a:ext cx="4783137" cy="3587750"/>
          </a:xfrm>
          <a:prstGeom prst="rect">
            <a:avLst/>
          </a:prstGeom>
          <a:solidFill>
            <a:srgbClr val="FFFFFF"/>
          </a:solidFill>
          <a:ln>
            <a:solidFill>
              <a:srgbClr val="000000"/>
            </a:solidFill>
            <a:miter lim="800000"/>
            <a:headEnd/>
            <a:tailEnd/>
          </a:ln>
        </p:spPr>
      </p:sp>
      <p:sp>
        <p:nvSpPr>
          <p:cNvPr id="2729987" name="Rectangle 3"/>
          <p:cNvSpPr>
            <a:spLocks noGrp="1" noChangeArrowheads="1"/>
          </p:cNvSpPr>
          <p:nvPr>
            <p:ph type="body" idx="1"/>
          </p:nvPr>
        </p:nvSpPr>
        <p:spPr bwMode="auto">
          <a:xfrm>
            <a:off x="550631" y="4563199"/>
            <a:ext cx="6301588" cy="4317593"/>
          </a:xfrm>
          <a:prstGeom prst="rect">
            <a:avLst/>
          </a:prstGeom>
          <a:solidFill>
            <a:srgbClr val="FFFFFF"/>
          </a:solidFill>
          <a:ln>
            <a:solidFill>
              <a:srgbClr val="000000"/>
            </a:solidFill>
            <a:miter lim="800000"/>
            <a:headEnd/>
            <a:tailEnd/>
          </a:ln>
        </p:spPr>
        <p:txBody>
          <a:bodyPr lIns="97033" tIns="48517" rIns="97033" bIns="48517">
            <a:prstTxWarp prst="textNoShape">
              <a:avLst/>
            </a:prstTxWarp>
          </a:bodyPr>
          <a:lstStyle/>
          <a:p>
            <a:r>
              <a:rPr lang="en-US" dirty="0" smtClean="0"/>
              <a:t>Each instruction has identical latency!</a:t>
            </a:r>
            <a:endParaRPr lang="en-US" dirty="0"/>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7114440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2034" name="Rectangle 2"/>
          <p:cNvSpPr>
            <a:spLocks noGrp="1" noRot="1" noChangeAspect="1" noChangeArrowheads="1"/>
          </p:cNvSpPr>
          <p:nvPr>
            <p:ph type="sldImg"/>
          </p:nvPr>
        </p:nvSpPr>
        <p:spPr bwMode="auto">
          <a:xfrm>
            <a:off x="1279525" y="614363"/>
            <a:ext cx="4783138" cy="3587750"/>
          </a:xfrm>
          <a:prstGeom prst="rect">
            <a:avLst/>
          </a:prstGeom>
          <a:solidFill>
            <a:srgbClr val="FFFFFF"/>
          </a:solidFill>
          <a:ln>
            <a:solidFill>
              <a:srgbClr val="000000"/>
            </a:solidFill>
            <a:miter lim="800000"/>
            <a:headEnd/>
            <a:tailEnd/>
          </a:ln>
        </p:spPr>
      </p:sp>
      <p:sp>
        <p:nvSpPr>
          <p:cNvPr id="2732035" name="Rectangle 3"/>
          <p:cNvSpPr>
            <a:spLocks noGrp="1" noChangeArrowheads="1"/>
          </p:cNvSpPr>
          <p:nvPr>
            <p:ph type="body" idx="1"/>
          </p:nvPr>
        </p:nvSpPr>
        <p:spPr bwMode="auto">
          <a:xfrm>
            <a:off x="550631" y="4563199"/>
            <a:ext cx="6301588" cy="4317593"/>
          </a:xfrm>
          <a:prstGeom prst="rect">
            <a:avLst/>
          </a:prstGeom>
          <a:solidFill>
            <a:srgbClr val="FFFFFF"/>
          </a:solidFill>
          <a:ln>
            <a:solidFill>
              <a:srgbClr val="000000"/>
            </a:solidFill>
            <a:miter lim="800000"/>
            <a:headEnd/>
            <a:tailEnd/>
          </a:ln>
        </p:spPr>
        <p:txBody>
          <a:bodyPr lIns="97033" tIns="48517" rIns="97033" bIns="48517">
            <a:prstTxWarp prst="textNoShape">
              <a:avLst/>
            </a:prstTxWarp>
          </a:bodyPr>
          <a:lstStyle/>
          <a:p>
            <a:endParaRPr lang="en-US" dirty="0"/>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1129940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082" name="Rectangle 2"/>
          <p:cNvSpPr>
            <a:spLocks noGrp="1" noChangeArrowheads="1"/>
          </p:cNvSpPr>
          <p:nvPr>
            <p:ph type="body" idx="1"/>
          </p:nvPr>
        </p:nvSpPr>
        <p:spPr bwMode="auto">
          <a:xfrm>
            <a:off x="550626" y="4559915"/>
            <a:ext cx="6303242" cy="4320868"/>
          </a:xfrm>
          <a:prstGeom prst="rect">
            <a:avLst/>
          </a:prstGeom>
          <a:noFill/>
          <a:ln w="12700">
            <a:miter lim="800000"/>
            <a:headEnd/>
            <a:tailEnd/>
          </a:ln>
        </p:spPr>
        <p:txBody>
          <a:bodyPr lIns="97597" tIns="47942" rIns="97597" bIns="47942">
            <a:prstTxWarp prst="textNoShape">
              <a:avLst/>
            </a:prstTxWarp>
          </a:bodyPr>
          <a:lstStyle/>
          <a:p>
            <a:endParaRPr lang="en-US"/>
          </a:p>
        </p:txBody>
      </p:sp>
      <p:sp>
        <p:nvSpPr>
          <p:cNvPr id="2734083" name="Rectangle 3"/>
          <p:cNvSpPr>
            <a:spLocks noGrp="1" noRot="1" noChangeAspect="1" noChangeArrowheads="1"/>
          </p:cNvSpPr>
          <p:nvPr>
            <p:ph type="sldImg"/>
          </p:nvPr>
        </p:nvSpPr>
        <p:spPr bwMode="auto">
          <a:xfrm>
            <a:off x="1277938" y="619125"/>
            <a:ext cx="4776787" cy="3582988"/>
          </a:xfrm>
          <a:prstGeom prst="rect">
            <a:avLst/>
          </a:prstGeom>
          <a:noFill/>
          <a:ln w="12700">
            <a:miter lim="800000"/>
            <a:headEnd/>
            <a:tailEnd/>
          </a:ln>
        </p:spPr>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5299871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66A184A8-8F2E-4349-A075-3319C28009C3}" type="slidenum">
              <a:rPr lang="en-AU"/>
              <a:pPr/>
              <a:t>25</a:t>
            </a:fld>
            <a:endParaRPr lang="en-AU"/>
          </a:p>
        </p:txBody>
      </p:sp>
      <p:sp>
        <p:nvSpPr>
          <p:cNvPr id="332802" name="Rectangle 2"/>
          <p:cNvSpPr>
            <a:spLocks noGrp="1" noRot="1" noChangeAspect="1" noChangeArrowheads="1" noTextEdit="1"/>
          </p:cNvSpPr>
          <p:nvPr>
            <p:ph type="sldImg"/>
          </p:nvPr>
        </p:nvSpPr>
        <p:spPr>
          <a:ln/>
        </p:spPr>
      </p:sp>
      <p:sp>
        <p:nvSpPr>
          <p:cNvPr id="3328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801981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16D0CF03-1839-1E4A-BBF3-72F1E27BCAC9}" type="slidenum">
              <a:rPr lang="en-AU"/>
              <a:pPr/>
              <a:t>26</a:t>
            </a:fld>
            <a:endParaRPr lang="en-AU"/>
          </a:p>
        </p:txBody>
      </p:sp>
      <p:sp>
        <p:nvSpPr>
          <p:cNvPr id="328706" name="Rectangle 2"/>
          <p:cNvSpPr>
            <a:spLocks noGrp="1" noRot="1" noChangeAspect="1" noChangeArrowheads="1" noTextEdit="1"/>
          </p:cNvSpPr>
          <p:nvPr>
            <p:ph type="sldImg"/>
          </p:nvPr>
        </p:nvSpPr>
        <p:spPr>
          <a:ln/>
        </p:spPr>
      </p:sp>
      <p:sp>
        <p:nvSpPr>
          <p:cNvPr id="3287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107275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2D0DC005-0863-424E-AD4E-E9456B986DF7}" type="slidenum">
              <a:rPr lang="en-AU"/>
              <a:pPr/>
              <a:t>27</a:t>
            </a:fld>
            <a:endParaRPr lang="en-AU"/>
          </a:p>
        </p:txBody>
      </p:sp>
      <p:sp>
        <p:nvSpPr>
          <p:cNvPr id="330754" name="Rectangle 2"/>
          <p:cNvSpPr>
            <a:spLocks noGrp="1" noRot="1" noChangeAspect="1" noChangeArrowheads="1" noTextEdit="1"/>
          </p:cNvSpPr>
          <p:nvPr>
            <p:ph type="sldImg"/>
          </p:nvPr>
        </p:nvSpPr>
        <p:spPr>
          <a:ln/>
        </p:spPr>
      </p:sp>
      <p:sp>
        <p:nvSpPr>
          <p:cNvPr id="330755" name="Rectangle 3"/>
          <p:cNvSpPr>
            <a:spLocks noGrp="1" noChangeArrowheads="1"/>
          </p:cNvSpPr>
          <p:nvPr>
            <p:ph type="body" idx="1"/>
          </p:nvPr>
        </p:nvSpPr>
        <p:spPr/>
        <p:txBody>
          <a:bodyPr/>
          <a:lstStyle/>
          <a:p>
            <a:r>
              <a:rPr lang="en-US" dirty="0" smtClean="0"/>
              <a:t>Here using </a:t>
            </a:r>
            <a:r>
              <a:rPr lang="en-US" dirty="0" err="1" smtClean="0"/>
              <a:t>T</a:t>
            </a:r>
            <a:r>
              <a:rPr lang="en-US" baseline="-25000" dirty="0" err="1" smtClean="0"/>
              <a:t>c</a:t>
            </a:r>
            <a:r>
              <a:rPr lang="en-US" dirty="0" smtClean="0"/>
              <a:t> as “time between completion</a:t>
            </a:r>
            <a:r>
              <a:rPr lang="en-US" baseline="0" dirty="0" smtClean="0"/>
              <a:t> of </a:t>
            </a:r>
            <a:r>
              <a:rPr lang="en-US" dirty="0" smtClean="0"/>
              <a:t>instructions.”</a:t>
            </a:r>
            <a:endParaRPr lang="en-US" dirty="0"/>
          </a:p>
        </p:txBody>
      </p:sp>
    </p:spTree>
    <p:extLst>
      <p:ext uri="{BB962C8B-B14F-4D97-AF65-F5344CB8AC3E}">
        <p14:creationId xmlns:p14="http://schemas.microsoft.com/office/powerpoint/2010/main" val="5797128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F6D10A29-AEEE-FC40-BB80-748ECE9067B2}" type="slidenum">
              <a:rPr lang="en-AU"/>
              <a:pPr/>
              <a:t>30</a:t>
            </a:fld>
            <a:endParaRPr lang="en-AU"/>
          </a:p>
        </p:txBody>
      </p:sp>
      <p:sp>
        <p:nvSpPr>
          <p:cNvPr id="336898" name="Rectangle 2"/>
          <p:cNvSpPr>
            <a:spLocks noGrp="1" noRot="1" noChangeAspect="1" noChangeArrowheads="1" noTextEdit="1"/>
          </p:cNvSpPr>
          <p:nvPr>
            <p:ph type="sldImg"/>
          </p:nvPr>
        </p:nvSpPr>
        <p:spPr>
          <a:ln/>
        </p:spPr>
      </p:sp>
      <p:sp>
        <p:nvSpPr>
          <p:cNvPr id="3368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612239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22" name="Rectangle 2"/>
          <p:cNvSpPr>
            <a:spLocks noGrp="1" noChangeArrowheads="1"/>
          </p:cNvSpPr>
          <p:nvPr>
            <p:ph type="body" idx="1"/>
          </p:nvPr>
        </p:nvSpPr>
        <p:spPr bwMode="auto">
          <a:xfrm>
            <a:off x="550626" y="4559915"/>
            <a:ext cx="6303242" cy="4320868"/>
          </a:xfrm>
          <a:prstGeom prst="rect">
            <a:avLst/>
          </a:prstGeom>
          <a:noFill/>
          <a:ln w="12700">
            <a:miter lim="800000"/>
            <a:headEnd/>
            <a:tailEnd/>
          </a:ln>
        </p:spPr>
        <p:txBody>
          <a:bodyPr lIns="97605" tIns="47946" rIns="97605" bIns="47946">
            <a:prstTxWarp prst="textNoShape">
              <a:avLst/>
            </a:prstTxWarp>
          </a:bodyPr>
          <a:lstStyle/>
          <a:p>
            <a:endParaRPr lang="en-US"/>
          </a:p>
        </p:txBody>
      </p:sp>
      <p:sp>
        <p:nvSpPr>
          <p:cNvPr id="2744323" name="Rectangle 3"/>
          <p:cNvSpPr>
            <a:spLocks noGrp="1" noRot="1" noChangeAspect="1" noChangeArrowheads="1"/>
          </p:cNvSpPr>
          <p:nvPr>
            <p:ph type="sldImg"/>
          </p:nvPr>
        </p:nvSpPr>
        <p:spPr bwMode="auto">
          <a:xfrm>
            <a:off x="1276350" y="619125"/>
            <a:ext cx="4778375" cy="3582988"/>
          </a:xfrm>
          <a:prstGeom prst="rect">
            <a:avLst/>
          </a:prstGeom>
          <a:noFill/>
          <a:ln w="12700">
            <a:miter lim="800000"/>
            <a:headEnd/>
            <a:tailEnd/>
          </a:ln>
        </p:spPr>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328703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body" idx="1"/>
          </p:nvPr>
        </p:nvSpPr>
        <p:spPr>
          <a:xfrm>
            <a:off x="550625" y="4559916"/>
            <a:ext cx="6303242" cy="4322505"/>
          </a:xfrm>
          <a:noFill/>
          <a:ln w="9525"/>
        </p:spPr>
        <p:txBody>
          <a:bodyPr lIns="97249" tIns="47772" rIns="97249" bIns="47772"/>
          <a:lstStyle/>
          <a:p>
            <a:r>
              <a:rPr lang="en-US"/>
              <a:t>So here is the single cycle datapath we just built.</a:t>
            </a:r>
          </a:p>
          <a:p>
            <a:r>
              <a:rPr lang="en-US"/>
              <a:t>If you push into the Instruction Fetch Unit, you will see the last slide showing the PC, the next address logic, and the Instruction Memory.</a:t>
            </a:r>
          </a:p>
          <a:p>
            <a:r>
              <a:rPr lang="en-US"/>
              <a:t>Here I have shown how we can get the Rt, Rs, Rd, and Imm16 fields out of the 32-bit instruction word.</a:t>
            </a:r>
          </a:p>
          <a:p>
            <a:r>
              <a:rPr lang="en-US"/>
              <a:t>The Rt, Rs, and Rd fields will go to the register file as register specifiers while the Imm16 field will go to the Extender where it is either Zero and Sign extended to 32 bits.</a:t>
            </a:r>
          </a:p>
          <a:p>
            <a:r>
              <a:rPr lang="en-US"/>
              <a:t>The signals ExtOp, ALUSrc, ALUctr, MemWr, MemtoReg, RegDst, RegWr, Branch, and Jump  are control signals.</a:t>
            </a:r>
          </a:p>
          <a:p>
            <a:r>
              <a:rPr lang="en-US"/>
              <a:t>And I will show you how to generate them on Friday.</a:t>
            </a:r>
          </a:p>
          <a:p>
            <a:endParaRPr lang="en-US"/>
          </a:p>
          <a:p>
            <a:r>
              <a:rPr lang="en-US"/>
              <a:t>+2 = 80 min. (Z:00)</a:t>
            </a:r>
          </a:p>
        </p:txBody>
      </p:sp>
      <p:sp>
        <p:nvSpPr>
          <p:cNvPr id="33795" name="Rectangle 3"/>
          <p:cNvSpPr>
            <a:spLocks noGrp="1" noRot="1" noChangeAspect="1" noChangeArrowheads="1" noTextEdit="1"/>
          </p:cNvSpPr>
          <p:nvPr>
            <p:ph type="sldImg"/>
          </p:nvPr>
        </p:nvSpPr>
        <p:spPr>
          <a:xfrm>
            <a:off x="1277938" y="619125"/>
            <a:ext cx="4778375" cy="3582988"/>
          </a:xfrm>
        </p:spPr>
      </p:sp>
    </p:spTree>
    <p:extLst>
      <p:ext uri="{BB962C8B-B14F-4D97-AF65-F5344CB8AC3E}">
        <p14:creationId xmlns:p14="http://schemas.microsoft.com/office/powerpoint/2010/main" val="13427738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8418" name="Rectangle 2"/>
          <p:cNvSpPr>
            <a:spLocks noGrp="1" noRot="1" noChangeAspect="1" noChangeArrowheads="1"/>
          </p:cNvSpPr>
          <p:nvPr>
            <p:ph type="sldImg"/>
          </p:nvPr>
        </p:nvSpPr>
        <p:spPr bwMode="auto">
          <a:xfrm>
            <a:off x="1277938" y="614363"/>
            <a:ext cx="4783137" cy="3587750"/>
          </a:xfrm>
          <a:prstGeom prst="rect">
            <a:avLst/>
          </a:prstGeom>
          <a:solidFill>
            <a:srgbClr val="FFFFFF"/>
          </a:solidFill>
          <a:ln>
            <a:solidFill>
              <a:srgbClr val="000000"/>
            </a:solidFill>
            <a:miter lim="800000"/>
            <a:headEnd/>
            <a:tailEnd/>
          </a:ln>
        </p:spPr>
      </p:sp>
      <p:sp>
        <p:nvSpPr>
          <p:cNvPr id="2748419" name="Rectangle 3"/>
          <p:cNvSpPr>
            <a:spLocks noGrp="1" noChangeArrowheads="1"/>
          </p:cNvSpPr>
          <p:nvPr>
            <p:ph type="body" idx="1"/>
          </p:nvPr>
        </p:nvSpPr>
        <p:spPr bwMode="auto">
          <a:xfrm>
            <a:off x="550630" y="4563197"/>
            <a:ext cx="6301588" cy="4317593"/>
          </a:xfrm>
          <a:prstGeom prst="rect">
            <a:avLst/>
          </a:prstGeom>
          <a:solidFill>
            <a:srgbClr val="FFFFFF"/>
          </a:solidFill>
          <a:ln>
            <a:solidFill>
              <a:srgbClr val="000000"/>
            </a:solidFill>
            <a:miter lim="800000"/>
            <a:headEnd/>
            <a:tailEnd/>
          </a:ln>
        </p:spPr>
        <p:txBody>
          <a:bodyPr lIns="97042" tIns="48521" rIns="97042" bIns="48521">
            <a:prstTxWarp prst="textNoShape">
              <a:avLst/>
            </a:prstTxWarp>
          </a:bodyPr>
          <a:lstStyle/>
          <a:p>
            <a:endParaRPr lang="en-US"/>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6614561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0466" name="Rectangle 2"/>
          <p:cNvSpPr>
            <a:spLocks noGrp="1" noRot="1" noChangeAspect="1" noChangeArrowheads="1"/>
          </p:cNvSpPr>
          <p:nvPr>
            <p:ph type="sldImg"/>
          </p:nvPr>
        </p:nvSpPr>
        <p:spPr bwMode="auto">
          <a:xfrm>
            <a:off x="1277938" y="614363"/>
            <a:ext cx="4783137" cy="3587750"/>
          </a:xfrm>
          <a:prstGeom prst="rect">
            <a:avLst/>
          </a:prstGeom>
          <a:solidFill>
            <a:srgbClr val="FFFFFF"/>
          </a:solidFill>
          <a:ln>
            <a:solidFill>
              <a:srgbClr val="000000"/>
            </a:solidFill>
            <a:miter lim="800000"/>
            <a:headEnd/>
            <a:tailEnd/>
          </a:ln>
        </p:spPr>
      </p:sp>
      <p:sp>
        <p:nvSpPr>
          <p:cNvPr id="2750467" name="Rectangle 3"/>
          <p:cNvSpPr>
            <a:spLocks noGrp="1" noChangeArrowheads="1"/>
          </p:cNvSpPr>
          <p:nvPr>
            <p:ph type="body" idx="1"/>
          </p:nvPr>
        </p:nvSpPr>
        <p:spPr bwMode="auto">
          <a:xfrm>
            <a:off x="550630" y="4563197"/>
            <a:ext cx="6301588" cy="4317593"/>
          </a:xfrm>
          <a:prstGeom prst="rect">
            <a:avLst/>
          </a:prstGeom>
          <a:solidFill>
            <a:srgbClr val="FFFFFF"/>
          </a:solidFill>
          <a:ln>
            <a:solidFill>
              <a:srgbClr val="000000"/>
            </a:solidFill>
            <a:miter lim="800000"/>
            <a:headEnd/>
            <a:tailEnd/>
          </a:ln>
        </p:spPr>
        <p:txBody>
          <a:bodyPr lIns="97042" tIns="48521" rIns="97042" bIns="48521">
            <a:prstTxWarp prst="textNoShape">
              <a:avLst/>
            </a:prstTxWarp>
          </a:bodyPr>
          <a:lstStyle/>
          <a:p>
            <a:endParaRPr lang="en-US"/>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8634649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body" idx="1"/>
          </p:nvPr>
        </p:nvSpPr>
        <p:spPr>
          <a:xfrm>
            <a:off x="552279" y="4564827"/>
            <a:ext cx="6298282" cy="4315956"/>
          </a:xfrm>
          <a:noFill/>
          <a:ln w="9525"/>
        </p:spPr>
        <p:txBody>
          <a:bodyPr lIns="95649" tIns="46985" rIns="95649" bIns="46985"/>
          <a:lstStyle/>
          <a:p>
            <a:endParaRPr lang="en-US" smtClean="0">
              <a:latin typeface="Arial" pitchFamily="34" charset="0"/>
              <a:ea typeface="ＭＳ Ｐゴシック" pitchFamily="34" charset="-128"/>
            </a:endParaRPr>
          </a:p>
        </p:txBody>
      </p:sp>
      <p:sp>
        <p:nvSpPr>
          <p:cNvPr id="58371" name="Rectangle 3"/>
          <p:cNvSpPr>
            <a:spLocks noGrp="1" noRot="1" noChangeAspect="1" noChangeArrowheads="1" noTextEdit="1"/>
          </p:cNvSpPr>
          <p:nvPr>
            <p:ph type="sldImg"/>
          </p:nvPr>
        </p:nvSpPr>
        <p:spPr>
          <a:noFill/>
        </p:spPr>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0857483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body" idx="1"/>
          </p:nvPr>
        </p:nvSpPr>
        <p:spPr>
          <a:xfrm>
            <a:off x="552279" y="4564827"/>
            <a:ext cx="6298282" cy="4315956"/>
          </a:xfrm>
          <a:noFill/>
          <a:ln w="9525"/>
        </p:spPr>
        <p:txBody>
          <a:bodyPr lIns="95649" tIns="46985" rIns="95649" bIns="46985"/>
          <a:lstStyle/>
          <a:p>
            <a:endParaRPr lang="en-US" smtClean="0">
              <a:latin typeface="Arial" pitchFamily="34" charset="0"/>
              <a:ea typeface="ＭＳ Ｐゴシック" pitchFamily="34" charset="-128"/>
            </a:endParaRPr>
          </a:p>
        </p:txBody>
      </p:sp>
      <p:sp>
        <p:nvSpPr>
          <p:cNvPr id="60419" name="Rectangle 3"/>
          <p:cNvSpPr>
            <a:spLocks noGrp="1" noRot="1" noChangeAspect="1" noChangeArrowheads="1" noTextEdit="1"/>
          </p:cNvSpPr>
          <p:nvPr>
            <p:ph type="sldImg"/>
          </p:nvPr>
        </p:nvSpPr>
        <p:spPr>
          <a:noFill/>
        </p:spPr>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83316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body" idx="1"/>
          </p:nvPr>
        </p:nvSpPr>
        <p:spPr>
          <a:xfrm>
            <a:off x="552279" y="4564827"/>
            <a:ext cx="6298282" cy="4315956"/>
          </a:xfrm>
          <a:noFill/>
          <a:ln w="9525"/>
        </p:spPr>
        <p:txBody>
          <a:bodyPr lIns="95649" tIns="46985" rIns="95649" bIns="46985"/>
          <a:lstStyle/>
          <a:p>
            <a:endParaRPr lang="en-US" smtClean="0">
              <a:latin typeface="Arial" pitchFamily="34" charset="0"/>
              <a:ea typeface="ＭＳ Ｐゴシック" pitchFamily="34" charset="-128"/>
            </a:endParaRPr>
          </a:p>
        </p:txBody>
      </p:sp>
      <p:sp>
        <p:nvSpPr>
          <p:cNvPr id="62467" name="Rectangle 3"/>
          <p:cNvSpPr>
            <a:spLocks noGrp="1" noRot="1" noChangeAspect="1" noChangeArrowheads="1" noTextEdit="1"/>
          </p:cNvSpPr>
          <p:nvPr>
            <p:ph type="sldImg"/>
          </p:nvPr>
        </p:nvSpPr>
        <p:spPr>
          <a:noFill/>
        </p:spPr>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3126975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4BEF5012-EEA3-184F-8DA2-060CC621BDE0}" type="slidenum">
              <a:rPr lang="en-AU"/>
              <a:pPr/>
              <a:t>38</a:t>
            </a:fld>
            <a:endParaRPr lang="en-AU"/>
          </a:p>
        </p:txBody>
      </p:sp>
      <p:sp>
        <p:nvSpPr>
          <p:cNvPr id="377858" name="Rectangle 2"/>
          <p:cNvSpPr>
            <a:spLocks noGrp="1" noRot="1" noChangeAspect="1" noChangeArrowheads="1" noTextEdit="1"/>
          </p:cNvSpPr>
          <p:nvPr>
            <p:ph type="sldImg"/>
          </p:nvPr>
        </p:nvSpPr>
        <p:spPr>
          <a:ln/>
        </p:spPr>
      </p:sp>
      <p:sp>
        <p:nvSpPr>
          <p:cNvPr id="3778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061344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Scan figure 4.54 on p.</a:t>
            </a:r>
            <a:r>
              <a:rPr lang="en-US" baseline="0" dirty="0" smtClean="0"/>
              <a:t> 368.</a:t>
            </a:r>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39</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7645500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body" idx="1"/>
          </p:nvPr>
        </p:nvSpPr>
        <p:spPr>
          <a:xfrm>
            <a:off x="552279" y="4564827"/>
            <a:ext cx="6298282" cy="4315956"/>
          </a:xfrm>
          <a:noFill/>
          <a:ln w="9525"/>
        </p:spPr>
        <p:txBody>
          <a:bodyPr lIns="95649" tIns="46985" rIns="95649" bIns="46985"/>
          <a:lstStyle/>
          <a:p>
            <a:endParaRPr lang="en-US" dirty="0" smtClean="0">
              <a:latin typeface="Arial" pitchFamily="34" charset="0"/>
              <a:ea typeface="ＭＳ Ｐゴシック" pitchFamily="34" charset="-128"/>
            </a:endParaRPr>
          </a:p>
        </p:txBody>
      </p:sp>
      <p:sp>
        <p:nvSpPr>
          <p:cNvPr id="64515" name="Rectangle 3"/>
          <p:cNvSpPr>
            <a:spLocks noGrp="1" noRot="1" noChangeAspect="1" noChangeArrowheads="1" noTextEdit="1"/>
          </p:cNvSpPr>
          <p:nvPr>
            <p:ph type="sldImg"/>
          </p:nvPr>
        </p:nvSpPr>
        <p:spPr>
          <a:noFill/>
        </p:spPr>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236869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p:cNvSpPr>
          <p:nvPr>
            <p:ph type="sldImg"/>
          </p:nvPr>
        </p:nvSpPr>
        <p:spPr>
          <a:solidFill>
            <a:srgbClr val="FFFFFF"/>
          </a:solidFill>
          <a:ln>
            <a:solidFill>
              <a:srgbClr val="000000"/>
            </a:solidFill>
          </a:ln>
        </p:spPr>
      </p:sp>
      <p:sp>
        <p:nvSpPr>
          <p:cNvPr id="70659" name="Rectangle 3"/>
          <p:cNvSpPr>
            <a:spLocks noGrp="1" noChangeArrowheads="1"/>
          </p:cNvSpPr>
          <p:nvPr>
            <p:ph type="body" idx="1"/>
          </p:nvPr>
        </p:nvSpPr>
        <p:spPr>
          <a:solidFill>
            <a:srgbClr val="FFFFFF"/>
          </a:solidFill>
          <a:ln>
            <a:solidFill>
              <a:srgbClr val="000000"/>
            </a:solidFill>
          </a:ln>
        </p:spPr>
        <p:txBody>
          <a:bodyPr lIns="95071" tIns="47536" rIns="95071" bIns="47536"/>
          <a:lstStyle/>
          <a:p>
            <a:endParaRPr lang="en-US" smtClean="0">
              <a:latin typeface="Arial" pitchFamily="34" charset="0"/>
              <a:ea typeface="ＭＳ Ｐゴシック" pitchFamily="34" charset="-128"/>
            </a:endParaRPr>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8032923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p:cNvSpPr>
          <p:nvPr>
            <p:ph type="sldImg"/>
          </p:nvPr>
        </p:nvSpPr>
        <p:spPr>
          <a:solidFill>
            <a:srgbClr val="FFFFFF"/>
          </a:solidFill>
          <a:ln>
            <a:solidFill>
              <a:srgbClr val="000000"/>
            </a:solidFill>
          </a:ln>
        </p:spPr>
      </p:sp>
      <p:sp>
        <p:nvSpPr>
          <p:cNvPr id="68611" name="Rectangle 3"/>
          <p:cNvSpPr>
            <a:spLocks noGrp="1" noChangeArrowheads="1"/>
          </p:cNvSpPr>
          <p:nvPr>
            <p:ph type="body" idx="1"/>
          </p:nvPr>
        </p:nvSpPr>
        <p:spPr>
          <a:solidFill>
            <a:srgbClr val="FFFFFF"/>
          </a:solidFill>
          <a:ln>
            <a:solidFill>
              <a:srgbClr val="000000"/>
            </a:solidFill>
          </a:ln>
        </p:spPr>
        <p:txBody>
          <a:bodyPr lIns="95071" tIns="47536" rIns="95071" bIns="47536"/>
          <a:lstStyle/>
          <a:p>
            <a:endParaRPr lang="en-US" smtClean="0">
              <a:latin typeface="Arial" pitchFamily="34" charset="0"/>
              <a:ea typeface="ＭＳ Ｐゴシック" pitchFamily="34" charset="-128"/>
            </a:endParaRPr>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644867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p:cNvSpPr>
          <p:nvPr>
            <p:ph type="sldImg"/>
          </p:nvPr>
        </p:nvSpPr>
        <p:spPr bwMode="auto">
          <a:xfrm>
            <a:off x="1274763" y="617538"/>
            <a:ext cx="4779962" cy="3584575"/>
          </a:xfr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59395" name="Rectangle 3"/>
          <p:cNvSpPr>
            <a:spLocks noGrp="1" noChangeArrowheads="1"/>
          </p:cNvSpPr>
          <p:nvPr>
            <p:ph type="body" idx="1"/>
          </p:nvPr>
        </p:nvSpPr>
        <p:spPr bwMode="auto">
          <a:xfrm>
            <a:off x="550334" y="4560570"/>
            <a:ext cx="6304279" cy="4320540"/>
          </a:xfr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wrap="square" lIns="96647" tIns="48323" rIns="96647" bIns="48323"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Tree>
    <p:extLst>
      <p:ext uri="{BB962C8B-B14F-4D97-AF65-F5344CB8AC3E}">
        <p14:creationId xmlns:p14="http://schemas.microsoft.com/office/powerpoint/2010/main" val="8619583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1064DF24-4FCB-9148-9F9E-F7987219468E}" type="slidenum">
              <a:rPr lang="en-AU"/>
              <a:pPr/>
              <a:t>45</a:t>
            </a:fld>
            <a:endParaRPr lang="en-AU"/>
          </a:p>
        </p:txBody>
      </p:sp>
      <p:sp>
        <p:nvSpPr>
          <p:cNvPr id="347138" name="Rectangle 2"/>
          <p:cNvSpPr>
            <a:spLocks noGrp="1" noRot="1" noChangeAspect="1" noChangeArrowheads="1" noTextEdit="1"/>
          </p:cNvSpPr>
          <p:nvPr>
            <p:ph type="sldImg"/>
          </p:nvPr>
        </p:nvSpPr>
        <p:spPr>
          <a:ln/>
        </p:spPr>
      </p:sp>
      <p:sp>
        <p:nvSpPr>
          <p:cNvPr id="3471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081247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CB6C02BC-3A8D-9F48-A6C5-B2621AC755C3}" type="datetime3">
              <a:rPr lang="en-AU"/>
              <a:pPr/>
              <a:t>13 October, 2015</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951A3701-F82B-BB49-A793-6738827A0BD5}" type="slidenum">
              <a:rPr lang="en-AU"/>
              <a:pPr/>
              <a:t>48</a:t>
            </a:fld>
            <a:endParaRPr lang="en-AU"/>
          </a:p>
        </p:txBody>
      </p:sp>
      <p:sp>
        <p:nvSpPr>
          <p:cNvPr id="349186" name="Rectangle 2"/>
          <p:cNvSpPr>
            <a:spLocks noGrp="1" noRot="1" noChangeAspect="1" noChangeArrowheads="1" noTextEdit="1"/>
          </p:cNvSpPr>
          <p:nvPr>
            <p:ph type="sldImg"/>
          </p:nvPr>
        </p:nvSpPr>
        <p:spPr>
          <a:xfrm>
            <a:off x="1257300" y="720725"/>
            <a:ext cx="4800600" cy="3600450"/>
          </a:xfrm>
          <a:ln/>
        </p:spPr>
      </p:sp>
      <p:sp>
        <p:nvSpPr>
          <p:cNvPr id="3491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912191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2754" name="Rectangle 2"/>
          <p:cNvSpPr>
            <a:spLocks noGrp="1" noChangeArrowheads="1"/>
          </p:cNvSpPr>
          <p:nvPr>
            <p:ph type="body" idx="1"/>
          </p:nvPr>
        </p:nvSpPr>
        <p:spPr bwMode="auto">
          <a:xfrm>
            <a:off x="550626" y="4559920"/>
            <a:ext cx="6303242" cy="4320867"/>
          </a:xfrm>
          <a:prstGeom prst="rect">
            <a:avLst/>
          </a:prstGeom>
          <a:noFill/>
          <a:ln w="12700">
            <a:miter lim="800000"/>
            <a:headEnd/>
            <a:tailEnd/>
          </a:ln>
        </p:spPr>
        <p:txBody>
          <a:bodyPr lIns="95624" tIns="46972" rIns="95624" bIns="46972">
            <a:prstTxWarp prst="textNoShape">
              <a:avLst/>
            </a:prstTxWarp>
          </a:bodyPr>
          <a:lstStyle/>
          <a:p>
            <a:endParaRPr lang="en-US"/>
          </a:p>
        </p:txBody>
      </p:sp>
      <p:sp>
        <p:nvSpPr>
          <p:cNvPr id="2762755" name="Rectangle 3"/>
          <p:cNvSpPr>
            <a:spLocks noGrp="1" noRot="1" noChangeAspect="1" noChangeArrowheads="1"/>
          </p:cNvSpPr>
          <p:nvPr>
            <p:ph type="sldImg"/>
          </p:nvPr>
        </p:nvSpPr>
        <p:spPr bwMode="auto">
          <a:xfrm>
            <a:off x="1276350" y="619125"/>
            <a:ext cx="4778375" cy="3582988"/>
          </a:xfrm>
          <a:prstGeom prst="rect">
            <a:avLst/>
          </a:prstGeom>
          <a:noFill/>
          <a:ln w="12700">
            <a:miter lim="800000"/>
            <a:headEnd/>
            <a:tailEnd/>
          </a:ln>
        </p:spPr>
      </p:sp>
    </p:spTree>
    <p:extLst>
      <p:ext uri="{BB962C8B-B14F-4D97-AF65-F5344CB8AC3E}">
        <p14:creationId xmlns:p14="http://schemas.microsoft.com/office/powerpoint/2010/main" val="33924989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8898" name="Rectangle 2"/>
          <p:cNvSpPr>
            <a:spLocks noGrp="1" noRot="1" noChangeAspect="1" noChangeArrowheads="1"/>
          </p:cNvSpPr>
          <p:nvPr>
            <p:ph type="sldImg"/>
          </p:nvPr>
        </p:nvSpPr>
        <p:spPr bwMode="auto">
          <a:xfrm>
            <a:off x="1277938" y="614363"/>
            <a:ext cx="4783137" cy="3587750"/>
          </a:xfrm>
          <a:prstGeom prst="rect">
            <a:avLst/>
          </a:prstGeom>
          <a:solidFill>
            <a:srgbClr val="FFFFFF"/>
          </a:solidFill>
          <a:ln>
            <a:solidFill>
              <a:srgbClr val="000000"/>
            </a:solidFill>
            <a:miter lim="800000"/>
            <a:headEnd/>
            <a:tailEnd/>
          </a:ln>
        </p:spPr>
      </p:sp>
      <p:sp>
        <p:nvSpPr>
          <p:cNvPr id="2768899" name="Rectangle 3"/>
          <p:cNvSpPr>
            <a:spLocks noGrp="1" noChangeArrowheads="1"/>
          </p:cNvSpPr>
          <p:nvPr>
            <p:ph type="body" idx="1"/>
          </p:nvPr>
        </p:nvSpPr>
        <p:spPr bwMode="auto">
          <a:xfrm>
            <a:off x="550629" y="4563195"/>
            <a:ext cx="6301588" cy="4317593"/>
          </a:xfrm>
          <a:prstGeom prst="rect">
            <a:avLst/>
          </a:prstGeom>
          <a:solidFill>
            <a:srgbClr val="FFFFFF"/>
          </a:solidFill>
          <a:ln>
            <a:solidFill>
              <a:srgbClr val="000000"/>
            </a:solidFill>
            <a:miter lim="800000"/>
            <a:headEnd/>
            <a:tailEnd/>
          </a:ln>
        </p:spPr>
        <p:txBody>
          <a:bodyPr lIns="95071" tIns="47536" rIns="95071" bIns="47536">
            <a:prstTxWarp prst="textNoShape">
              <a:avLst/>
            </a:prstTxWarp>
          </a:bodyPr>
          <a:lstStyle/>
          <a:p>
            <a:endParaRPr lang="en-US"/>
          </a:p>
        </p:txBody>
      </p:sp>
    </p:spTree>
    <p:extLst>
      <p:ext uri="{BB962C8B-B14F-4D97-AF65-F5344CB8AC3E}">
        <p14:creationId xmlns:p14="http://schemas.microsoft.com/office/powerpoint/2010/main" val="5461730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0946" name="Rectangle 2"/>
          <p:cNvSpPr>
            <a:spLocks noGrp="1" noChangeArrowheads="1"/>
          </p:cNvSpPr>
          <p:nvPr>
            <p:ph type="body" idx="1"/>
          </p:nvPr>
        </p:nvSpPr>
        <p:spPr bwMode="auto">
          <a:xfrm>
            <a:off x="550626" y="4559920"/>
            <a:ext cx="6303242" cy="4320867"/>
          </a:xfrm>
          <a:prstGeom prst="rect">
            <a:avLst/>
          </a:prstGeom>
          <a:noFill/>
          <a:ln w="12700">
            <a:miter lim="800000"/>
            <a:headEnd/>
            <a:tailEnd/>
          </a:ln>
        </p:spPr>
        <p:txBody>
          <a:bodyPr lIns="95624" tIns="46972" rIns="95624" bIns="46972">
            <a:prstTxWarp prst="textNoShape">
              <a:avLst/>
            </a:prstTxWarp>
          </a:bodyPr>
          <a:lstStyle/>
          <a:p>
            <a:endParaRPr lang="en-US"/>
          </a:p>
        </p:txBody>
      </p:sp>
      <p:sp>
        <p:nvSpPr>
          <p:cNvPr id="2770947" name="Rectangle 3"/>
          <p:cNvSpPr>
            <a:spLocks noGrp="1" noRot="1" noChangeAspect="1" noChangeArrowheads="1"/>
          </p:cNvSpPr>
          <p:nvPr>
            <p:ph type="sldImg"/>
          </p:nvPr>
        </p:nvSpPr>
        <p:spPr bwMode="auto">
          <a:xfrm>
            <a:off x="1276350" y="619125"/>
            <a:ext cx="4778375" cy="3582988"/>
          </a:xfrm>
          <a:prstGeom prst="rect">
            <a:avLst/>
          </a:prstGeom>
          <a:noFill/>
          <a:ln w="12700">
            <a:miter lim="800000"/>
            <a:headEnd/>
            <a:tailEnd/>
          </a:ln>
        </p:spPr>
      </p:sp>
    </p:spTree>
    <p:extLst>
      <p:ext uri="{BB962C8B-B14F-4D97-AF65-F5344CB8AC3E}">
        <p14:creationId xmlns:p14="http://schemas.microsoft.com/office/powerpoint/2010/main" val="13884308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52</a:t>
            </a:fld>
            <a:endParaRPr lang="en-US" dirty="0"/>
          </a:p>
        </p:txBody>
      </p:sp>
    </p:spTree>
    <p:extLst>
      <p:ext uri="{BB962C8B-B14F-4D97-AF65-F5344CB8AC3E}">
        <p14:creationId xmlns:p14="http://schemas.microsoft.com/office/powerpoint/2010/main" val="160490027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7090" name="Rectangle 2"/>
          <p:cNvSpPr>
            <a:spLocks noGrp="1" noRot="1" noChangeAspect="1" noChangeArrowheads="1"/>
          </p:cNvSpPr>
          <p:nvPr>
            <p:ph type="sldImg"/>
          </p:nvPr>
        </p:nvSpPr>
        <p:spPr bwMode="auto">
          <a:xfrm>
            <a:off x="1277938" y="614363"/>
            <a:ext cx="4783137" cy="3587750"/>
          </a:xfrm>
          <a:prstGeom prst="rect">
            <a:avLst/>
          </a:prstGeom>
          <a:solidFill>
            <a:srgbClr val="FFFFFF"/>
          </a:solidFill>
          <a:ln>
            <a:solidFill>
              <a:srgbClr val="000000"/>
            </a:solidFill>
            <a:miter lim="800000"/>
            <a:headEnd/>
            <a:tailEnd/>
          </a:ln>
        </p:spPr>
      </p:sp>
      <p:sp>
        <p:nvSpPr>
          <p:cNvPr id="2777091" name="Rectangle 3"/>
          <p:cNvSpPr>
            <a:spLocks noGrp="1" noChangeArrowheads="1"/>
          </p:cNvSpPr>
          <p:nvPr>
            <p:ph type="body" idx="1"/>
          </p:nvPr>
        </p:nvSpPr>
        <p:spPr bwMode="auto">
          <a:xfrm>
            <a:off x="550630" y="4563196"/>
            <a:ext cx="6301588" cy="4317593"/>
          </a:xfrm>
          <a:prstGeom prst="rect">
            <a:avLst/>
          </a:prstGeom>
          <a:solidFill>
            <a:srgbClr val="FFFFFF"/>
          </a:solidFill>
          <a:ln>
            <a:solidFill>
              <a:srgbClr val="000000"/>
            </a:solidFill>
            <a:miter lim="800000"/>
            <a:headEnd/>
            <a:tailEnd/>
          </a:ln>
        </p:spPr>
        <p:txBody>
          <a:bodyPr lIns="95071" tIns="47536" rIns="95071" bIns="47536">
            <a:prstTxWarp prst="textNoShape">
              <a:avLst/>
            </a:prstTxWarp>
          </a:bodyPr>
          <a:lstStyle/>
          <a:p>
            <a:endParaRPr lang="en-US"/>
          </a:p>
        </p:txBody>
      </p:sp>
    </p:spTree>
    <p:extLst>
      <p:ext uri="{BB962C8B-B14F-4D97-AF65-F5344CB8AC3E}">
        <p14:creationId xmlns:p14="http://schemas.microsoft.com/office/powerpoint/2010/main" val="20728496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1186" name="Rectangle 2"/>
          <p:cNvSpPr>
            <a:spLocks noGrp="1" noChangeArrowheads="1"/>
          </p:cNvSpPr>
          <p:nvPr>
            <p:ph type="body" idx="1"/>
          </p:nvPr>
        </p:nvSpPr>
        <p:spPr bwMode="auto">
          <a:xfrm>
            <a:off x="550626" y="4559920"/>
            <a:ext cx="6303242" cy="4320867"/>
          </a:xfrm>
          <a:prstGeom prst="rect">
            <a:avLst/>
          </a:prstGeom>
          <a:noFill/>
          <a:ln w="12700">
            <a:miter lim="800000"/>
            <a:headEnd/>
            <a:tailEnd/>
          </a:ln>
        </p:spPr>
        <p:txBody>
          <a:bodyPr lIns="95624" tIns="46972" rIns="95624" bIns="46972">
            <a:prstTxWarp prst="textNoShape">
              <a:avLst/>
            </a:prstTxWarp>
          </a:bodyPr>
          <a:lstStyle/>
          <a:p>
            <a:endParaRPr lang="en-US"/>
          </a:p>
        </p:txBody>
      </p:sp>
      <p:sp>
        <p:nvSpPr>
          <p:cNvPr id="2781187" name="Rectangle 3"/>
          <p:cNvSpPr>
            <a:spLocks noGrp="1" noRot="1" noChangeAspect="1" noChangeArrowheads="1"/>
          </p:cNvSpPr>
          <p:nvPr>
            <p:ph type="sldImg"/>
          </p:nvPr>
        </p:nvSpPr>
        <p:spPr bwMode="auto">
          <a:xfrm>
            <a:off x="1276350" y="619125"/>
            <a:ext cx="4778375" cy="3582988"/>
          </a:xfrm>
          <a:prstGeom prst="rect">
            <a:avLst/>
          </a:prstGeom>
          <a:noFill/>
          <a:ln w="12700">
            <a:miter lim="800000"/>
            <a:headEnd/>
            <a:tailEnd/>
          </a:ln>
        </p:spPr>
      </p:sp>
    </p:spTree>
    <p:extLst>
      <p:ext uri="{BB962C8B-B14F-4D97-AF65-F5344CB8AC3E}">
        <p14:creationId xmlns:p14="http://schemas.microsoft.com/office/powerpoint/2010/main" val="26033217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9138" name="Rectangle 2"/>
          <p:cNvSpPr>
            <a:spLocks noGrp="1" noRot="1" noChangeAspect="1" noChangeArrowheads="1"/>
          </p:cNvSpPr>
          <p:nvPr>
            <p:ph type="sldImg"/>
          </p:nvPr>
        </p:nvSpPr>
        <p:spPr bwMode="auto">
          <a:xfrm>
            <a:off x="1277938" y="614363"/>
            <a:ext cx="4783137" cy="3587750"/>
          </a:xfrm>
          <a:prstGeom prst="rect">
            <a:avLst/>
          </a:prstGeom>
          <a:solidFill>
            <a:srgbClr val="FFFFFF"/>
          </a:solidFill>
          <a:ln>
            <a:solidFill>
              <a:srgbClr val="000000"/>
            </a:solidFill>
            <a:miter lim="800000"/>
            <a:headEnd/>
            <a:tailEnd/>
          </a:ln>
        </p:spPr>
      </p:sp>
      <p:sp>
        <p:nvSpPr>
          <p:cNvPr id="2779139" name="Rectangle 3"/>
          <p:cNvSpPr>
            <a:spLocks noGrp="1" noChangeArrowheads="1"/>
          </p:cNvSpPr>
          <p:nvPr>
            <p:ph type="body" idx="1"/>
          </p:nvPr>
        </p:nvSpPr>
        <p:spPr bwMode="auto">
          <a:xfrm>
            <a:off x="550630" y="4563196"/>
            <a:ext cx="6301588" cy="4317593"/>
          </a:xfrm>
          <a:prstGeom prst="rect">
            <a:avLst/>
          </a:prstGeom>
          <a:solidFill>
            <a:srgbClr val="FFFFFF"/>
          </a:solidFill>
          <a:ln>
            <a:solidFill>
              <a:srgbClr val="000000"/>
            </a:solidFill>
            <a:miter lim="800000"/>
            <a:headEnd/>
            <a:tailEnd/>
          </a:ln>
        </p:spPr>
        <p:txBody>
          <a:bodyPr lIns="95071" tIns="47536" rIns="95071" bIns="47536">
            <a:prstTxWarp prst="textNoShape">
              <a:avLst/>
            </a:prstTxWarp>
          </a:bodyPr>
          <a:lstStyle/>
          <a:p>
            <a:endParaRPr lang="en-US"/>
          </a:p>
        </p:txBody>
      </p:sp>
    </p:spTree>
    <p:extLst>
      <p:ext uri="{BB962C8B-B14F-4D97-AF65-F5344CB8AC3E}">
        <p14:creationId xmlns:p14="http://schemas.microsoft.com/office/powerpoint/2010/main" val="428766091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693E7673-3A84-2947-8A17-DC3789AC4B78}" type="datetime3">
              <a:rPr lang="en-AU"/>
              <a:pPr/>
              <a:t>13 October, 2015</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1CF9FC51-9FFC-5945-820B-81EB49251235}" type="slidenum">
              <a:rPr lang="en-AU"/>
              <a:pPr/>
              <a:t>56</a:t>
            </a:fld>
            <a:endParaRPr lang="en-AU"/>
          </a:p>
        </p:txBody>
      </p:sp>
      <p:sp>
        <p:nvSpPr>
          <p:cNvPr id="480258" name="Rectangle 2"/>
          <p:cNvSpPr>
            <a:spLocks noGrp="1" noRot="1" noChangeAspect="1" noChangeArrowheads="1" noTextEdit="1"/>
          </p:cNvSpPr>
          <p:nvPr>
            <p:ph type="sldImg"/>
          </p:nvPr>
        </p:nvSpPr>
        <p:spPr>
          <a:xfrm>
            <a:off x="1257300" y="720725"/>
            <a:ext cx="4800600" cy="3600450"/>
          </a:xfrm>
          <a:ln/>
        </p:spPr>
      </p:sp>
      <p:sp>
        <p:nvSpPr>
          <p:cNvPr id="4802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13829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A513D492-15EE-2347-9A73-376DDE456720}" type="datetime3">
              <a:rPr lang="en-AU"/>
              <a:pPr/>
              <a:t>13 October, 2015</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16D0CF03-1839-1E4A-BBF3-72F1E27BCAC9}" type="slidenum">
              <a:rPr lang="en-AU"/>
              <a:pPr/>
              <a:t>5</a:t>
            </a:fld>
            <a:endParaRPr lang="en-AU"/>
          </a:p>
        </p:txBody>
      </p:sp>
      <p:sp>
        <p:nvSpPr>
          <p:cNvPr id="328706" name="Rectangle 2"/>
          <p:cNvSpPr>
            <a:spLocks noGrp="1" noRot="1" noChangeAspect="1" noChangeArrowheads="1" noTextEdit="1"/>
          </p:cNvSpPr>
          <p:nvPr>
            <p:ph type="sldImg"/>
          </p:nvPr>
        </p:nvSpPr>
        <p:spPr>
          <a:ln/>
        </p:spPr>
      </p:sp>
      <p:sp>
        <p:nvSpPr>
          <p:cNvPr id="328707" name="Rectangle 3"/>
          <p:cNvSpPr>
            <a:spLocks noGrp="1" noChangeArrowheads="1"/>
          </p:cNvSpPr>
          <p:nvPr>
            <p:ph type="body" idx="1"/>
          </p:nvPr>
        </p:nvSpPr>
        <p:spPr/>
        <p:txBody>
          <a:bodyPr/>
          <a:lstStyle/>
          <a:p>
            <a:r>
              <a:rPr lang="en-US" dirty="0" smtClean="0"/>
              <a:t>1.25 GHz</a:t>
            </a:r>
            <a:endParaRPr lang="en-US" dirty="0"/>
          </a:p>
        </p:txBody>
      </p:sp>
    </p:spTree>
    <p:extLst>
      <p:ext uri="{BB962C8B-B14F-4D97-AF65-F5344CB8AC3E}">
        <p14:creationId xmlns:p14="http://schemas.microsoft.com/office/powerpoint/2010/main" val="4150123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A513D492-15EE-2347-9A73-376DDE456720}" type="datetime3">
              <a:rPr lang="en-AU"/>
              <a:pPr/>
              <a:t>13 October, 2015</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16D0CF03-1839-1E4A-BBF3-72F1E27BCAC9}" type="slidenum">
              <a:rPr lang="en-AU"/>
              <a:pPr/>
              <a:t>6</a:t>
            </a:fld>
            <a:endParaRPr lang="en-AU"/>
          </a:p>
        </p:txBody>
      </p:sp>
      <p:sp>
        <p:nvSpPr>
          <p:cNvPr id="328706" name="Rectangle 2"/>
          <p:cNvSpPr>
            <a:spLocks noGrp="1" noRot="1" noChangeAspect="1" noChangeArrowheads="1" noTextEdit="1"/>
          </p:cNvSpPr>
          <p:nvPr>
            <p:ph type="sldImg"/>
          </p:nvPr>
        </p:nvSpPr>
        <p:spPr>
          <a:ln/>
        </p:spPr>
      </p:sp>
      <p:sp>
        <p:nvSpPr>
          <p:cNvPr id="328707" name="Rectangle 3"/>
          <p:cNvSpPr>
            <a:spLocks noGrp="1" noChangeArrowheads="1"/>
          </p:cNvSpPr>
          <p:nvPr>
            <p:ph type="body" idx="1"/>
          </p:nvPr>
        </p:nvSpPr>
        <p:spPr/>
        <p:txBody>
          <a:bodyPr/>
          <a:lstStyle/>
          <a:p>
            <a:r>
              <a:rPr lang="en-US" dirty="0" smtClean="0"/>
              <a:t>1.25 GHz</a:t>
            </a:r>
            <a:endParaRPr lang="en-US" dirty="0"/>
          </a:p>
        </p:txBody>
      </p:sp>
    </p:spTree>
    <p:extLst>
      <p:ext uri="{BB962C8B-B14F-4D97-AF65-F5344CB8AC3E}">
        <p14:creationId xmlns:p14="http://schemas.microsoft.com/office/powerpoint/2010/main" val="484000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5650" name="Rectangle 2"/>
          <p:cNvSpPr>
            <a:spLocks noGrp="1" noRot="1" noChangeAspect="1" noChangeArrowheads="1"/>
          </p:cNvSpPr>
          <p:nvPr>
            <p:ph type="sldImg"/>
          </p:nvPr>
        </p:nvSpPr>
        <p:spPr bwMode="auto">
          <a:xfrm>
            <a:off x="1277938" y="614363"/>
            <a:ext cx="4783137" cy="3587750"/>
          </a:xfrm>
          <a:prstGeom prst="rect">
            <a:avLst/>
          </a:prstGeom>
          <a:solidFill>
            <a:srgbClr val="FFFFFF"/>
          </a:solidFill>
          <a:ln>
            <a:solidFill>
              <a:srgbClr val="000000"/>
            </a:solidFill>
            <a:miter lim="800000"/>
            <a:headEnd/>
            <a:tailEnd/>
          </a:ln>
        </p:spPr>
      </p:sp>
      <p:sp>
        <p:nvSpPr>
          <p:cNvPr id="2715651" name="Rectangle 3"/>
          <p:cNvSpPr>
            <a:spLocks noGrp="1" noChangeArrowheads="1"/>
          </p:cNvSpPr>
          <p:nvPr>
            <p:ph type="body" idx="1"/>
          </p:nvPr>
        </p:nvSpPr>
        <p:spPr bwMode="auto">
          <a:xfrm>
            <a:off x="550631" y="4563199"/>
            <a:ext cx="6301588" cy="4317593"/>
          </a:xfrm>
          <a:prstGeom prst="rect">
            <a:avLst/>
          </a:prstGeom>
          <a:solidFill>
            <a:srgbClr val="FFFFFF"/>
          </a:solidFill>
          <a:ln>
            <a:solidFill>
              <a:srgbClr val="000000"/>
            </a:solidFill>
            <a:miter lim="800000"/>
            <a:headEnd/>
            <a:tailEnd/>
          </a:ln>
        </p:spPr>
        <p:txBody>
          <a:bodyPr lIns="97033" tIns="48517" rIns="97033" bIns="48517">
            <a:prstTxWarp prst="textNoShape">
              <a:avLst/>
            </a:prstTxWarp>
          </a:bodyPr>
          <a:lstStyle/>
          <a:p>
            <a:endParaRPr lang="en-US"/>
          </a:p>
        </p:txBody>
      </p:sp>
    </p:spTree>
    <p:extLst>
      <p:ext uri="{BB962C8B-B14F-4D97-AF65-F5344CB8AC3E}">
        <p14:creationId xmlns:p14="http://schemas.microsoft.com/office/powerpoint/2010/main" val="3125157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7698" name="Rectangle 2"/>
          <p:cNvSpPr>
            <a:spLocks noGrp="1" noRot="1" noChangeAspect="1" noChangeArrowheads="1"/>
          </p:cNvSpPr>
          <p:nvPr>
            <p:ph type="sldImg"/>
          </p:nvPr>
        </p:nvSpPr>
        <p:spPr bwMode="auto">
          <a:xfrm>
            <a:off x="1277938" y="614363"/>
            <a:ext cx="4783137" cy="3587750"/>
          </a:xfrm>
          <a:prstGeom prst="rect">
            <a:avLst/>
          </a:prstGeom>
          <a:solidFill>
            <a:srgbClr val="FFFFFF"/>
          </a:solidFill>
          <a:ln>
            <a:solidFill>
              <a:srgbClr val="000000"/>
            </a:solidFill>
            <a:miter lim="800000"/>
            <a:headEnd/>
            <a:tailEnd/>
          </a:ln>
        </p:spPr>
      </p:sp>
      <p:sp>
        <p:nvSpPr>
          <p:cNvPr id="2717699" name="Rectangle 3"/>
          <p:cNvSpPr>
            <a:spLocks noGrp="1" noChangeArrowheads="1"/>
          </p:cNvSpPr>
          <p:nvPr>
            <p:ph type="body" idx="1"/>
          </p:nvPr>
        </p:nvSpPr>
        <p:spPr bwMode="auto">
          <a:xfrm>
            <a:off x="550631" y="4563199"/>
            <a:ext cx="6301588" cy="4317593"/>
          </a:xfrm>
          <a:prstGeom prst="rect">
            <a:avLst/>
          </a:prstGeom>
          <a:solidFill>
            <a:srgbClr val="FFFFFF"/>
          </a:solidFill>
          <a:ln>
            <a:solidFill>
              <a:srgbClr val="000000"/>
            </a:solidFill>
            <a:miter lim="800000"/>
            <a:headEnd/>
            <a:tailEnd/>
          </a:ln>
        </p:spPr>
        <p:txBody>
          <a:bodyPr lIns="97033" tIns="48517" rIns="97033" bIns="48517">
            <a:prstTxWarp prst="textNoShape">
              <a:avLst/>
            </a:prstTxWarp>
          </a:bodyPr>
          <a:lstStyle/>
          <a:p>
            <a:endParaRPr lang="en-US"/>
          </a:p>
        </p:txBody>
      </p:sp>
    </p:spTree>
    <p:extLst>
      <p:ext uri="{BB962C8B-B14F-4D97-AF65-F5344CB8AC3E}">
        <p14:creationId xmlns:p14="http://schemas.microsoft.com/office/powerpoint/2010/main" val="3935893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9746" name="Rectangle 2"/>
          <p:cNvSpPr>
            <a:spLocks noGrp="1" noRot="1" noChangeAspect="1" noChangeArrowheads="1"/>
          </p:cNvSpPr>
          <p:nvPr>
            <p:ph type="sldImg"/>
          </p:nvPr>
        </p:nvSpPr>
        <p:spPr bwMode="auto">
          <a:xfrm>
            <a:off x="1277938" y="614363"/>
            <a:ext cx="4783137" cy="3587750"/>
          </a:xfrm>
          <a:prstGeom prst="rect">
            <a:avLst/>
          </a:prstGeom>
          <a:solidFill>
            <a:srgbClr val="FFFFFF"/>
          </a:solidFill>
          <a:ln>
            <a:solidFill>
              <a:srgbClr val="000000"/>
            </a:solidFill>
            <a:miter lim="800000"/>
            <a:headEnd/>
            <a:tailEnd/>
          </a:ln>
        </p:spPr>
      </p:sp>
      <p:sp>
        <p:nvSpPr>
          <p:cNvPr id="2719747" name="Rectangle 3"/>
          <p:cNvSpPr>
            <a:spLocks noGrp="1" noChangeArrowheads="1"/>
          </p:cNvSpPr>
          <p:nvPr>
            <p:ph type="body" idx="1"/>
          </p:nvPr>
        </p:nvSpPr>
        <p:spPr bwMode="auto">
          <a:xfrm>
            <a:off x="550631" y="4563199"/>
            <a:ext cx="6301588" cy="4317593"/>
          </a:xfrm>
          <a:prstGeom prst="rect">
            <a:avLst/>
          </a:prstGeom>
          <a:solidFill>
            <a:srgbClr val="FFFFFF"/>
          </a:solidFill>
          <a:ln>
            <a:solidFill>
              <a:srgbClr val="000000"/>
            </a:solidFill>
            <a:miter lim="800000"/>
            <a:headEnd/>
            <a:tailEnd/>
          </a:ln>
        </p:spPr>
        <p:txBody>
          <a:bodyPr lIns="97033" tIns="48517" rIns="97033" bIns="48517">
            <a:prstTxWarp prst="textNoShape">
              <a:avLst/>
            </a:prstTxWarp>
          </a:bodyPr>
          <a:lstStyle/>
          <a:p>
            <a:endParaRPr lang="en-US"/>
          </a:p>
        </p:txBody>
      </p:sp>
    </p:spTree>
    <p:extLst>
      <p:ext uri="{BB962C8B-B14F-4D97-AF65-F5344CB8AC3E}">
        <p14:creationId xmlns:p14="http://schemas.microsoft.com/office/powerpoint/2010/main" val="2209274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3366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r>
              <a:rPr lang="en-US" smtClean="0"/>
              <a:t>2014-04-11</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Spring 2014 -- Lecture #31</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63BC6D4-0602-6D41-B358-D07831F309A9}" type="slidenum">
              <a:rPr lang="en-US"/>
              <a:pPr>
                <a:defRPr/>
              </a:pPr>
              <a:t>‹#›</a:t>
            </a:fld>
            <a:endParaRPr lang="en-US"/>
          </a:p>
        </p:txBody>
      </p:sp>
    </p:spTree>
    <p:extLst>
      <p:ext uri="{BB962C8B-B14F-4D97-AF65-F5344CB8AC3E}">
        <p14:creationId xmlns:p14="http://schemas.microsoft.com/office/powerpoint/2010/main" val="1167727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marL="0" marR="0" indent="0" algn="l" defTabSz="457200" rtl="0" eaLnBrk="1" fontAlgn="base" latinLnBrk="0" hangingPunct="1">
              <a:lnSpc>
                <a:spcPct val="100000"/>
              </a:lnSpc>
              <a:spcBef>
                <a:spcPct val="0"/>
              </a:spcBef>
              <a:spcAft>
                <a:spcPct val="0"/>
              </a:spcAft>
              <a:buClrTx/>
              <a:buSzTx/>
              <a:buFontTx/>
              <a:buNone/>
              <a:tabLst/>
              <a:defRPr/>
            </a:lvl1pPr>
          </a:lstStyle>
          <a:p>
            <a:pPr>
              <a:defRPr/>
            </a:pPr>
            <a:r>
              <a:rPr lang="en-US" smtClean="0"/>
              <a:t>2014-04-11</a:t>
            </a:r>
            <a:endParaRPr lang="en-US" dirty="0" smtClean="0"/>
          </a:p>
        </p:txBody>
      </p:sp>
      <p:sp>
        <p:nvSpPr>
          <p:cNvPr id="5" name="Footer Placeholder 4"/>
          <p:cNvSpPr>
            <a:spLocks noGrp="1"/>
          </p:cNvSpPr>
          <p:nvPr>
            <p:ph type="ftr" sz="quarter" idx="11"/>
          </p:nvPr>
        </p:nvSpPr>
        <p:spPr/>
        <p:txBody>
          <a:bodyPr/>
          <a:lstStyle>
            <a:lvl1pPr>
              <a:defRPr/>
            </a:lvl1pPr>
          </a:lstStyle>
          <a:p>
            <a:pPr>
              <a:defRPr/>
            </a:pPr>
            <a:r>
              <a:rPr lang="en-US" dirty="0" smtClean="0"/>
              <a:t>Spring 2014 -- Lecture #31</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BE51712-321D-BB45-85EA-D54078A81401}" type="slidenum">
              <a:rPr lang="en-US"/>
              <a:pPr>
                <a:defRPr/>
              </a:pPr>
              <a:t>‹#›</a:t>
            </a:fld>
            <a:endParaRPr lang="en-US"/>
          </a:p>
        </p:txBody>
      </p:sp>
    </p:spTree>
    <p:extLst>
      <p:ext uri="{BB962C8B-B14F-4D97-AF65-F5344CB8AC3E}">
        <p14:creationId xmlns:p14="http://schemas.microsoft.com/office/powerpoint/2010/main" val="3451959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marL="0" marR="0" indent="0" algn="l" defTabSz="457200" rtl="0" eaLnBrk="1" fontAlgn="base" latinLnBrk="0" hangingPunct="1">
              <a:lnSpc>
                <a:spcPct val="100000"/>
              </a:lnSpc>
              <a:spcBef>
                <a:spcPct val="0"/>
              </a:spcBef>
              <a:spcAft>
                <a:spcPct val="0"/>
              </a:spcAft>
              <a:buClrTx/>
              <a:buSzTx/>
              <a:buFontTx/>
              <a:buNone/>
              <a:tabLst/>
              <a:defRPr/>
            </a:lvl1pPr>
          </a:lstStyle>
          <a:p>
            <a:pPr>
              <a:defRPr/>
            </a:pPr>
            <a:r>
              <a:rPr lang="en-US" smtClean="0"/>
              <a:t>2014-04-11</a:t>
            </a:r>
            <a:endParaRPr lang="en-US" dirty="0" smtClean="0"/>
          </a:p>
        </p:txBody>
      </p:sp>
      <p:sp>
        <p:nvSpPr>
          <p:cNvPr id="5" name="Footer Placeholder 4"/>
          <p:cNvSpPr>
            <a:spLocks noGrp="1"/>
          </p:cNvSpPr>
          <p:nvPr>
            <p:ph type="ftr" sz="quarter" idx="11"/>
          </p:nvPr>
        </p:nvSpPr>
        <p:spPr/>
        <p:txBody>
          <a:bodyPr/>
          <a:lstStyle>
            <a:lvl1pPr>
              <a:defRPr/>
            </a:lvl1pPr>
          </a:lstStyle>
          <a:p>
            <a:pPr>
              <a:defRPr/>
            </a:pPr>
            <a:r>
              <a:rPr lang="en-US" dirty="0" smtClean="0"/>
              <a:t>Spring 2014 -- Lecture #31</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3898229-29D4-7F41-89FC-142B7D846194}" type="slidenum">
              <a:rPr lang="en-US"/>
              <a:pPr>
                <a:defRPr/>
              </a:pPr>
              <a:t>‹#›</a:t>
            </a:fld>
            <a:endParaRPr lang="en-US"/>
          </a:p>
        </p:txBody>
      </p:sp>
    </p:spTree>
    <p:extLst>
      <p:ext uri="{BB962C8B-B14F-4D97-AF65-F5344CB8AC3E}">
        <p14:creationId xmlns:p14="http://schemas.microsoft.com/office/powerpoint/2010/main" val="18627586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153400" cy="42227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533400" y="914400"/>
            <a:ext cx="8153400" cy="2393950"/>
          </a:xfrm>
        </p:spPr>
        <p:txBody>
          <a:bodyPr rtlCol="0">
            <a:normAutofit/>
          </a:bodyPr>
          <a:lstStyle/>
          <a:p>
            <a:pPr lvl="0"/>
            <a:endParaRPr lang="en-US" noProof="0" smtClean="0"/>
          </a:p>
        </p:txBody>
      </p:sp>
    </p:spTree>
    <p:extLst>
      <p:ext uri="{BB962C8B-B14F-4D97-AF65-F5344CB8AC3E}">
        <p14:creationId xmlns:p14="http://schemas.microsoft.com/office/powerpoint/2010/main" val="5563897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5726113" cy="896938"/>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143000"/>
            <a:ext cx="7847013" cy="1738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3033713"/>
            <a:ext cx="7847013" cy="1738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935650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able Placeholder 2"/>
          <p:cNvSpPr>
            <a:spLocks noGrp="1"/>
          </p:cNvSpPr>
          <p:nvPr>
            <p:ph type="tbl" idx="1"/>
          </p:nvPr>
        </p:nvSpPr>
        <p:spPr/>
        <p:txBody>
          <a:bodyPr/>
          <a:lstStyle/>
          <a:p>
            <a:pPr lvl="0"/>
            <a:endParaRPr lang="en-US" noProof="0" smtClean="0"/>
          </a:p>
        </p:txBody>
      </p:sp>
    </p:spTree>
    <p:extLst>
      <p:ext uri="{BB962C8B-B14F-4D97-AF65-F5344CB8AC3E}">
        <p14:creationId xmlns:p14="http://schemas.microsoft.com/office/powerpoint/2010/main" val="22293168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18206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143000"/>
            <a:ext cx="3848100" cy="2138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143000"/>
            <a:ext cx="3848100" cy="2138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98585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marL="0" marR="0" indent="0" algn="l" defTabSz="457200" rtl="0" eaLnBrk="1" fontAlgn="base" latinLnBrk="0" hangingPunct="1">
              <a:lnSpc>
                <a:spcPct val="100000"/>
              </a:lnSpc>
              <a:spcBef>
                <a:spcPct val="0"/>
              </a:spcBef>
              <a:spcAft>
                <a:spcPct val="0"/>
              </a:spcAft>
              <a:buClrTx/>
              <a:buSzTx/>
              <a:buFontTx/>
              <a:buNone/>
              <a:tabLst/>
              <a:defRPr/>
            </a:lvl1pPr>
          </a:lstStyle>
          <a:p>
            <a:pPr>
              <a:defRPr/>
            </a:pPr>
            <a:r>
              <a:rPr lang="en-US" smtClean="0"/>
              <a:t>2014-04-11</a:t>
            </a:r>
            <a:endParaRPr lang="en-US" dirty="0" smtClean="0"/>
          </a:p>
        </p:txBody>
      </p:sp>
      <p:sp>
        <p:nvSpPr>
          <p:cNvPr id="5" name="Footer Placeholder 4"/>
          <p:cNvSpPr>
            <a:spLocks noGrp="1"/>
          </p:cNvSpPr>
          <p:nvPr>
            <p:ph type="ftr" sz="quarter" idx="11"/>
          </p:nvPr>
        </p:nvSpPr>
        <p:spPr/>
        <p:txBody>
          <a:bodyPr/>
          <a:lstStyle>
            <a:lvl1pPr>
              <a:defRPr/>
            </a:lvl1pPr>
          </a:lstStyle>
          <a:p>
            <a:pPr>
              <a:defRPr/>
            </a:pPr>
            <a:r>
              <a:rPr lang="en-US" dirty="0" smtClean="0"/>
              <a:t>Spring 2014 -- Lecture #31</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D227FE4-C4DE-B64E-BF78-4F634596A1E9}" type="slidenum">
              <a:rPr lang="en-US"/>
              <a:pPr>
                <a:defRPr/>
              </a:pPr>
              <a:t>‹#›</a:t>
            </a:fld>
            <a:endParaRPr lang="en-US"/>
          </a:p>
        </p:txBody>
      </p:sp>
    </p:spTree>
    <p:extLst>
      <p:ext uri="{BB962C8B-B14F-4D97-AF65-F5344CB8AC3E}">
        <p14:creationId xmlns:p14="http://schemas.microsoft.com/office/powerpoint/2010/main" val="588381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t>2014-04-11</a:t>
            </a:r>
            <a:endParaRPr lang="en-US" dirty="0" smtClean="0"/>
          </a:p>
        </p:txBody>
      </p:sp>
      <p:sp>
        <p:nvSpPr>
          <p:cNvPr id="5" name="Footer Placeholder 4"/>
          <p:cNvSpPr>
            <a:spLocks noGrp="1"/>
          </p:cNvSpPr>
          <p:nvPr>
            <p:ph type="ftr" sz="quarter" idx="11"/>
          </p:nvPr>
        </p:nvSpPr>
        <p:spPr/>
        <p:txBody>
          <a:bodyPr/>
          <a:lstStyle>
            <a:lvl1pPr>
              <a:defRPr/>
            </a:lvl1pPr>
          </a:lstStyle>
          <a:p>
            <a:pPr>
              <a:defRPr/>
            </a:pPr>
            <a:r>
              <a:rPr lang="en-US" dirty="0" smtClean="0"/>
              <a:t>Spring 2014 -- Lecture #31</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147E916-9FC2-1545-B8FA-245D6E0A1C1C}" type="slidenum">
              <a:rPr lang="en-US"/>
              <a:pPr>
                <a:defRPr/>
              </a:pPr>
              <a:t>‹#›</a:t>
            </a:fld>
            <a:endParaRPr lang="en-US"/>
          </a:p>
        </p:txBody>
      </p:sp>
    </p:spTree>
    <p:extLst>
      <p:ext uri="{BB962C8B-B14F-4D97-AF65-F5344CB8AC3E}">
        <p14:creationId xmlns:p14="http://schemas.microsoft.com/office/powerpoint/2010/main" val="2234624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marL="0" marR="0" indent="0" algn="l" defTabSz="457200" rtl="0" eaLnBrk="1" fontAlgn="base" latinLnBrk="0" hangingPunct="1">
              <a:lnSpc>
                <a:spcPct val="100000"/>
              </a:lnSpc>
              <a:spcBef>
                <a:spcPct val="0"/>
              </a:spcBef>
              <a:spcAft>
                <a:spcPct val="0"/>
              </a:spcAft>
              <a:buClrTx/>
              <a:buSzTx/>
              <a:buFontTx/>
              <a:buNone/>
              <a:tabLst/>
              <a:defRPr/>
            </a:lvl1pPr>
          </a:lstStyle>
          <a:p>
            <a:pPr>
              <a:defRPr/>
            </a:pPr>
            <a:r>
              <a:rPr lang="en-US" smtClean="0"/>
              <a:t>2014-04-11</a:t>
            </a:r>
            <a:endParaRPr lang="en-US" dirty="0" smtClean="0"/>
          </a:p>
        </p:txBody>
      </p:sp>
      <p:sp>
        <p:nvSpPr>
          <p:cNvPr id="6" name="Footer Placeholder 4"/>
          <p:cNvSpPr>
            <a:spLocks noGrp="1"/>
          </p:cNvSpPr>
          <p:nvPr>
            <p:ph type="ftr" sz="quarter" idx="11"/>
          </p:nvPr>
        </p:nvSpPr>
        <p:spPr/>
        <p:txBody>
          <a:bodyPr/>
          <a:lstStyle>
            <a:lvl1pPr>
              <a:defRPr/>
            </a:lvl1pPr>
          </a:lstStyle>
          <a:p>
            <a:pPr>
              <a:defRPr/>
            </a:pPr>
            <a:r>
              <a:rPr lang="en-US" dirty="0" smtClean="0"/>
              <a:t>Spring 2014 -- Lecture #31</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101A961-FF3F-E941-A7ED-6A1CA3F6A6AD}" type="slidenum">
              <a:rPr lang="en-US"/>
              <a:pPr>
                <a:defRPr/>
              </a:pPr>
              <a:t>‹#›</a:t>
            </a:fld>
            <a:endParaRPr lang="en-US"/>
          </a:p>
        </p:txBody>
      </p:sp>
    </p:spTree>
    <p:extLst>
      <p:ext uri="{BB962C8B-B14F-4D97-AF65-F5344CB8AC3E}">
        <p14:creationId xmlns:p14="http://schemas.microsoft.com/office/powerpoint/2010/main" val="938906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marL="0" marR="0" indent="0" algn="l" defTabSz="457200" rtl="0" eaLnBrk="1" fontAlgn="base" latinLnBrk="0" hangingPunct="1">
              <a:lnSpc>
                <a:spcPct val="100000"/>
              </a:lnSpc>
              <a:spcBef>
                <a:spcPct val="0"/>
              </a:spcBef>
              <a:spcAft>
                <a:spcPct val="0"/>
              </a:spcAft>
              <a:buClrTx/>
              <a:buSzTx/>
              <a:buFontTx/>
              <a:buNone/>
              <a:tabLst/>
              <a:defRPr/>
            </a:lvl1pPr>
          </a:lstStyle>
          <a:p>
            <a:pPr>
              <a:defRPr/>
            </a:pPr>
            <a:r>
              <a:rPr lang="en-US" smtClean="0"/>
              <a:t>2014-04-11</a:t>
            </a:r>
            <a:endParaRPr lang="en-US" dirty="0" smtClean="0"/>
          </a:p>
        </p:txBody>
      </p:sp>
      <p:sp>
        <p:nvSpPr>
          <p:cNvPr id="8" name="Footer Placeholder 4"/>
          <p:cNvSpPr>
            <a:spLocks noGrp="1"/>
          </p:cNvSpPr>
          <p:nvPr>
            <p:ph type="ftr" sz="quarter" idx="11"/>
          </p:nvPr>
        </p:nvSpPr>
        <p:spPr/>
        <p:txBody>
          <a:bodyPr/>
          <a:lstStyle>
            <a:lvl1pPr>
              <a:defRPr/>
            </a:lvl1pPr>
          </a:lstStyle>
          <a:p>
            <a:pPr>
              <a:defRPr/>
            </a:pPr>
            <a:r>
              <a:rPr lang="en-US" dirty="0" smtClean="0"/>
              <a:t>Spring 2014 -- Lecture #31</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856C885F-3D04-1B4F-A1B7-DD036EBC6CD9}" type="slidenum">
              <a:rPr lang="en-US"/>
              <a:pPr>
                <a:defRPr/>
              </a:pPr>
              <a:t>‹#›</a:t>
            </a:fld>
            <a:endParaRPr lang="en-US"/>
          </a:p>
        </p:txBody>
      </p:sp>
    </p:spTree>
    <p:extLst>
      <p:ext uri="{BB962C8B-B14F-4D97-AF65-F5344CB8AC3E}">
        <p14:creationId xmlns:p14="http://schemas.microsoft.com/office/powerpoint/2010/main" val="1055052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marL="0" marR="0" indent="0" algn="l" defTabSz="457200" rtl="0" eaLnBrk="1" fontAlgn="base" latinLnBrk="0" hangingPunct="1">
              <a:lnSpc>
                <a:spcPct val="100000"/>
              </a:lnSpc>
              <a:spcBef>
                <a:spcPct val="0"/>
              </a:spcBef>
              <a:spcAft>
                <a:spcPct val="0"/>
              </a:spcAft>
              <a:buClrTx/>
              <a:buSzTx/>
              <a:buFontTx/>
              <a:buNone/>
              <a:tabLst/>
              <a:defRPr/>
            </a:lvl1pPr>
          </a:lstStyle>
          <a:p>
            <a:pPr>
              <a:defRPr/>
            </a:pPr>
            <a:r>
              <a:rPr lang="en-US" smtClean="0"/>
              <a:t>2014-04-11</a:t>
            </a:r>
            <a:endParaRPr lang="en-US" dirty="0" smtClean="0"/>
          </a:p>
        </p:txBody>
      </p:sp>
      <p:sp>
        <p:nvSpPr>
          <p:cNvPr id="4" name="Footer Placeholder 4"/>
          <p:cNvSpPr>
            <a:spLocks noGrp="1"/>
          </p:cNvSpPr>
          <p:nvPr>
            <p:ph type="ftr" sz="quarter" idx="11"/>
          </p:nvPr>
        </p:nvSpPr>
        <p:spPr/>
        <p:txBody>
          <a:bodyPr/>
          <a:lstStyle>
            <a:lvl1pPr>
              <a:defRPr/>
            </a:lvl1pPr>
          </a:lstStyle>
          <a:p>
            <a:pPr>
              <a:defRPr/>
            </a:pPr>
            <a:r>
              <a:rPr lang="en-US" dirty="0" smtClean="0"/>
              <a:t>Spring 2014 -- Lecture #31</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2B3FC65D-271A-A842-B579-8A644641AC8D}" type="slidenum">
              <a:rPr lang="en-US"/>
              <a:pPr>
                <a:defRPr/>
              </a:pPr>
              <a:t>‹#›</a:t>
            </a:fld>
            <a:endParaRPr lang="en-US"/>
          </a:p>
        </p:txBody>
      </p:sp>
    </p:spTree>
    <p:extLst>
      <p:ext uri="{BB962C8B-B14F-4D97-AF65-F5344CB8AC3E}">
        <p14:creationId xmlns:p14="http://schemas.microsoft.com/office/powerpoint/2010/main" val="1562572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marL="0" marR="0" indent="0" algn="l" defTabSz="457200" rtl="0" eaLnBrk="1" fontAlgn="base" latinLnBrk="0" hangingPunct="1">
              <a:lnSpc>
                <a:spcPct val="100000"/>
              </a:lnSpc>
              <a:spcBef>
                <a:spcPct val="0"/>
              </a:spcBef>
              <a:spcAft>
                <a:spcPct val="0"/>
              </a:spcAft>
              <a:buClrTx/>
              <a:buSzTx/>
              <a:buFontTx/>
              <a:buNone/>
              <a:tabLst/>
              <a:defRPr/>
            </a:lvl1pPr>
          </a:lstStyle>
          <a:p>
            <a:pPr>
              <a:defRPr/>
            </a:pPr>
            <a:r>
              <a:rPr lang="en-US" smtClean="0"/>
              <a:t>2014-04-11</a:t>
            </a:r>
            <a:endParaRPr lang="en-US" dirty="0" smtClean="0"/>
          </a:p>
        </p:txBody>
      </p:sp>
      <p:sp>
        <p:nvSpPr>
          <p:cNvPr id="3" name="Footer Placeholder 4"/>
          <p:cNvSpPr>
            <a:spLocks noGrp="1"/>
          </p:cNvSpPr>
          <p:nvPr>
            <p:ph type="ftr" sz="quarter" idx="11"/>
          </p:nvPr>
        </p:nvSpPr>
        <p:spPr/>
        <p:txBody>
          <a:bodyPr/>
          <a:lstStyle>
            <a:lvl1pPr>
              <a:defRPr/>
            </a:lvl1pPr>
          </a:lstStyle>
          <a:p>
            <a:pPr>
              <a:defRPr/>
            </a:pPr>
            <a:r>
              <a:rPr lang="en-US" dirty="0" smtClean="0"/>
              <a:t>Spring 2014 -- Lecture #31</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C43AB49D-307C-C14B-AF67-2B0E1CDF960F}" type="slidenum">
              <a:rPr lang="en-US"/>
              <a:pPr>
                <a:defRPr/>
              </a:pPr>
              <a:t>‹#›</a:t>
            </a:fld>
            <a:endParaRPr lang="en-US"/>
          </a:p>
        </p:txBody>
      </p:sp>
    </p:spTree>
    <p:extLst>
      <p:ext uri="{BB962C8B-B14F-4D97-AF65-F5344CB8AC3E}">
        <p14:creationId xmlns:p14="http://schemas.microsoft.com/office/powerpoint/2010/main" val="44984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marL="0" marR="0" indent="0" algn="l" defTabSz="457200" rtl="0" eaLnBrk="1" fontAlgn="base" latinLnBrk="0" hangingPunct="1">
              <a:lnSpc>
                <a:spcPct val="100000"/>
              </a:lnSpc>
              <a:spcBef>
                <a:spcPct val="0"/>
              </a:spcBef>
              <a:spcAft>
                <a:spcPct val="0"/>
              </a:spcAft>
              <a:buClrTx/>
              <a:buSzTx/>
              <a:buFontTx/>
              <a:buNone/>
              <a:tabLst/>
              <a:defRPr/>
            </a:lvl1pPr>
          </a:lstStyle>
          <a:p>
            <a:pPr>
              <a:defRPr/>
            </a:pPr>
            <a:r>
              <a:rPr lang="en-US" smtClean="0"/>
              <a:t>2014-04-11</a:t>
            </a:r>
            <a:endParaRPr lang="en-US" dirty="0" smtClean="0"/>
          </a:p>
        </p:txBody>
      </p:sp>
      <p:sp>
        <p:nvSpPr>
          <p:cNvPr id="6" name="Footer Placeholder 4"/>
          <p:cNvSpPr>
            <a:spLocks noGrp="1"/>
          </p:cNvSpPr>
          <p:nvPr>
            <p:ph type="ftr" sz="quarter" idx="11"/>
          </p:nvPr>
        </p:nvSpPr>
        <p:spPr/>
        <p:txBody>
          <a:bodyPr/>
          <a:lstStyle>
            <a:lvl1pPr>
              <a:defRPr/>
            </a:lvl1pPr>
          </a:lstStyle>
          <a:p>
            <a:pPr>
              <a:defRPr/>
            </a:pPr>
            <a:r>
              <a:rPr lang="en-US" dirty="0" smtClean="0"/>
              <a:t>Spring 2014 -- Lecture #31</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A09C674-9CE7-6443-B752-3A436051E61D}" type="slidenum">
              <a:rPr lang="en-US"/>
              <a:pPr>
                <a:defRPr/>
              </a:pPr>
              <a:t>‹#›</a:t>
            </a:fld>
            <a:endParaRPr lang="en-US"/>
          </a:p>
        </p:txBody>
      </p:sp>
    </p:spTree>
    <p:extLst>
      <p:ext uri="{BB962C8B-B14F-4D97-AF65-F5344CB8AC3E}">
        <p14:creationId xmlns:p14="http://schemas.microsoft.com/office/powerpoint/2010/main" val="3254859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marL="0" marR="0" indent="0" algn="l" defTabSz="457200" rtl="0" eaLnBrk="1" fontAlgn="base" latinLnBrk="0" hangingPunct="1">
              <a:lnSpc>
                <a:spcPct val="100000"/>
              </a:lnSpc>
              <a:spcBef>
                <a:spcPct val="0"/>
              </a:spcBef>
              <a:spcAft>
                <a:spcPct val="0"/>
              </a:spcAft>
              <a:buClrTx/>
              <a:buSzTx/>
              <a:buFontTx/>
              <a:buNone/>
              <a:tabLst/>
              <a:defRPr/>
            </a:lvl1pPr>
          </a:lstStyle>
          <a:p>
            <a:pPr>
              <a:defRPr/>
            </a:pPr>
            <a:r>
              <a:rPr lang="en-US" smtClean="0"/>
              <a:t>2014-04-11</a:t>
            </a:r>
            <a:endParaRPr lang="en-US" dirty="0" smtClean="0"/>
          </a:p>
        </p:txBody>
      </p:sp>
      <p:sp>
        <p:nvSpPr>
          <p:cNvPr id="6" name="Footer Placeholder 4"/>
          <p:cNvSpPr>
            <a:spLocks noGrp="1"/>
          </p:cNvSpPr>
          <p:nvPr>
            <p:ph type="ftr" sz="quarter" idx="11"/>
          </p:nvPr>
        </p:nvSpPr>
        <p:spPr/>
        <p:txBody>
          <a:bodyPr/>
          <a:lstStyle>
            <a:lvl1pPr>
              <a:defRPr/>
            </a:lvl1pPr>
          </a:lstStyle>
          <a:p>
            <a:pPr>
              <a:defRPr/>
            </a:pPr>
            <a:r>
              <a:rPr lang="en-US" dirty="0" smtClean="0"/>
              <a:t>Spring 2014 -- Lecture #31</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8927A6E-1BD3-B74F-8324-AD282B83C227}" type="slidenum">
              <a:rPr lang="en-US"/>
              <a:pPr>
                <a:defRPr/>
              </a:pPr>
              <a:t>‹#›</a:t>
            </a:fld>
            <a:endParaRPr lang="en-US"/>
          </a:p>
        </p:txBody>
      </p:sp>
    </p:spTree>
    <p:extLst>
      <p:ext uri="{BB962C8B-B14F-4D97-AF65-F5344CB8AC3E}">
        <p14:creationId xmlns:p14="http://schemas.microsoft.com/office/powerpoint/2010/main" val="485986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charset="0"/>
              </a:defRPr>
            </a:lvl1pPr>
          </a:lstStyle>
          <a:p>
            <a:pPr>
              <a:defRPr/>
            </a:pPr>
            <a:r>
              <a:rPr lang="en-US" smtClean="0"/>
              <a:t>2014-04-11</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dirty="0" smtClean="0"/>
              <a:t>Spring 2014 -- Lecture #31</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charset="0"/>
              </a:defRPr>
            </a:lvl1pPr>
          </a:lstStyle>
          <a:p>
            <a:pPr>
              <a:defRPr/>
            </a:pPr>
            <a:fld id="{A8160DCF-7C1B-0648-A5A9-2B01D79B847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 id="2147483878" r:id="rId12"/>
    <p:sldLayoutId id="2147483879" r:id="rId13"/>
    <p:sldLayoutId id="2147483880" r:id="rId14"/>
    <p:sldLayoutId id="2147483881" r:id="rId15"/>
    <p:sldLayoutId id="2147483882" r:id="rId16"/>
  </p:sldLayoutIdLst>
  <p:timing>
    <p:tnLst>
      <p:par>
        <p:cTn id="1" dur="indefinite" restart="never" nodeType="tmRoot"/>
      </p:par>
    </p:tnLst>
  </p:timing>
  <p:hf hdr="0" ftr="0" dt="0"/>
  <p:txStyles>
    <p:titleStyle>
      <a:lvl1pPr algn="ctr" defTabSz="457200" rtl="0" eaLnBrk="0" fontAlgn="base" hangingPunct="0">
        <a:spcBef>
          <a:spcPct val="0"/>
        </a:spcBef>
        <a:spcAft>
          <a:spcPct val="0"/>
        </a:spcAft>
        <a:defRPr sz="4400" kern="1200">
          <a:solidFill>
            <a:srgbClr val="FF0000"/>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rgbClr val="FF0000"/>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rgbClr val="FF0000"/>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rgbClr val="FF0000"/>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rgbClr val="FF0000"/>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rgbClr val="FF0000"/>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rgbClr val="FF0000"/>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rgbClr val="FF0000"/>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rgbClr val="FF0000"/>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6168" y="1295400"/>
            <a:ext cx="8510631" cy="2362200"/>
          </a:xfrm>
        </p:spPr>
        <p:txBody>
          <a:bodyPr>
            <a:normAutofit fontScale="90000"/>
          </a:bodyPr>
          <a:lstStyle/>
          <a:p>
            <a:r>
              <a:rPr lang="en-US" dirty="0" smtClean="0"/>
              <a:t>CS 61C: </a:t>
            </a:r>
            <a:br>
              <a:rPr lang="en-US" dirty="0" smtClean="0"/>
            </a:br>
            <a:r>
              <a:rPr lang="en-US" dirty="0" smtClean="0"/>
              <a:t>Great Ideas in Computer Architecture </a:t>
            </a:r>
            <a:br>
              <a:rPr lang="en-US" dirty="0" smtClean="0"/>
            </a:br>
            <a:r>
              <a:rPr lang="en-US" dirty="0" smtClean="0">
                <a:latin typeface="Calibri" charset="0"/>
                <a:ea typeface="ＭＳ Ｐゴシック" charset="0"/>
                <a:cs typeface="ＭＳ Ｐゴシック" charset="0"/>
              </a:rPr>
              <a:t>Pipelining &amp; Hazards</a:t>
            </a:r>
            <a:endParaRPr lang="en-US" i="1" dirty="0"/>
          </a:p>
        </p:txBody>
      </p:sp>
      <p:sp>
        <p:nvSpPr>
          <p:cNvPr id="4" name="Slide Number Placeholder 3"/>
          <p:cNvSpPr>
            <a:spLocks noGrp="1"/>
          </p:cNvSpPr>
          <p:nvPr>
            <p:ph type="sldNum" sz="quarter" idx="12"/>
          </p:nvPr>
        </p:nvSpPr>
        <p:spPr/>
        <p:txBody>
          <a:bodyPr/>
          <a:lstStyle/>
          <a:p>
            <a:fld id="{F4BA2A7E-5181-A840-825F-018EFA86BC7E}" type="slidenum">
              <a:rPr lang="en-US" smtClean="0">
                <a:solidFill>
                  <a:prstClr val="black">
                    <a:tint val="75000"/>
                  </a:prstClr>
                </a:solidFill>
              </a:rPr>
              <a:pPr/>
              <a:t>1</a:t>
            </a:fld>
            <a:endParaRPr lang="en-US">
              <a:solidFill>
                <a:prstClr val="black">
                  <a:tint val="75000"/>
                </a:prstClr>
              </a:solidFill>
            </a:endParaRPr>
          </a:p>
        </p:txBody>
      </p:sp>
      <p:sp>
        <p:nvSpPr>
          <p:cNvPr id="7" name="Subtitle 2"/>
          <p:cNvSpPr>
            <a:spLocks noGrp="1"/>
          </p:cNvSpPr>
          <p:nvPr>
            <p:ph type="subTitle" idx="1"/>
          </p:nvPr>
        </p:nvSpPr>
        <p:spPr>
          <a:xfrm>
            <a:off x="1016000" y="3886200"/>
            <a:ext cx="7213600" cy="1905000"/>
          </a:xfrm>
        </p:spPr>
        <p:txBody>
          <a:bodyPr>
            <a:normAutofit/>
          </a:bodyPr>
          <a:lstStyle/>
          <a:p>
            <a:r>
              <a:rPr lang="en-US" dirty="0" smtClean="0"/>
              <a:t>Instructors:</a:t>
            </a:r>
          </a:p>
          <a:p>
            <a:r>
              <a:rPr lang="en-US" dirty="0" smtClean="0"/>
              <a:t>John </a:t>
            </a:r>
            <a:r>
              <a:rPr lang="en-US" dirty="0" err="1" smtClean="0"/>
              <a:t>Wawrzynek</a:t>
            </a:r>
            <a:r>
              <a:rPr lang="en-US" dirty="0" smtClean="0"/>
              <a:t> &amp; Vladimir </a:t>
            </a:r>
            <a:r>
              <a:rPr lang="en-US" dirty="0" err="1" smtClean="0"/>
              <a:t>Stojanovic</a:t>
            </a:r>
            <a:endParaRPr lang="en-US" dirty="0" smtClean="0"/>
          </a:p>
          <a:p>
            <a:r>
              <a:rPr lang="en-US" dirty="0" smtClean="0"/>
              <a:t>http://inst.eecs.Berkeley.edu/~cs61c/fa15</a:t>
            </a:r>
          </a:p>
        </p:txBody>
      </p:sp>
    </p:spTree>
    <p:extLst>
      <p:ext uri="{BB962C8B-B14F-4D97-AF65-F5344CB8AC3E}">
        <p14:creationId xmlns:p14="http://schemas.microsoft.com/office/powerpoint/2010/main" val="14516688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2819" name="Rectangle 3"/>
          <p:cNvSpPr>
            <a:spLocks noGrp="1" noChangeArrowheads="1"/>
          </p:cNvSpPr>
          <p:nvPr>
            <p:ph type="body" idx="1"/>
          </p:nvPr>
        </p:nvSpPr>
        <p:spPr>
          <a:xfrm>
            <a:off x="4787900" y="1227138"/>
            <a:ext cx="4356100" cy="4335462"/>
          </a:xfrm>
          <a:noFill/>
          <a:ln/>
        </p:spPr>
        <p:txBody>
          <a:bodyPr/>
          <a:lstStyle/>
          <a:p>
            <a:r>
              <a:rPr lang="en-US" sz="2400" dirty="0"/>
              <a:t>Pipelining doesn’t help </a:t>
            </a:r>
            <a:r>
              <a:rPr lang="en-US" sz="2400" u="sng" dirty="0">
                <a:solidFill>
                  <a:schemeClr val="accent1"/>
                </a:solidFill>
              </a:rPr>
              <a:t>latency</a:t>
            </a:r>
            <a:r>
              <a:rPr lang="en-US" sz="2400" dirty="0"/>
              <a:t> of single task, it helps </a:t>
            </a:r>
            <a:r>
              <a:rPr lang="en-US" sz="2400" u="sng" dirty="0">
                <a:solidFill>
                  <a:schemeClr val="accent1"/>
                </a:solidFill>
              </a:rPr>
              <a:t>throughput</a:t>
            </a:r>
            <a:r>
              <a:rPr lang="en-US" sz="2400" dirty="0"/>
              <a:t> of entire workload</a:t>
            </a:r>
          </a:p>
          <a:p>
            <a:r>
              <a:rPr lang="en-US" sz="2400" u="sng" dirty="0">
                <a:solidFill>
                  <a:schemeClr val="accent1"/>
                </a:solidFill>
              </a:rPr>
              <a:t>Multiple</a:t>
            </a:r>
            <a:r>
              <a:rPr lang="en-US" sz="2400" dirty="0"/>
              <a:t> tasks operating simultaneously using different resources</a:t>
            </a:r>
          </a:p>
          <a:p>
            <a:r>
              <a:rPr lang="en-US" sz="2400" dirty="0"/>
              <a:t>Potential speedup = </a:t>
            </a:r>
            <a:r>
              <a:rPr lang="en-US" sz="2400" u="sng" dirty="0">
                <a:solidFill>
                  <a:schemeClr val="accent1"/>
                </a:solidFill>
              </a:rPr>
              <a:t>Number pipe stages</a:t>
            </a:r>
            <a:endParaRPr lang="en-US" sz="2400" dirty="0"/>
          </a:p>
          <a:p>
            <a:r>
              <a:rPr lang="en-US" sz="2400" dirty="0"/>
              <a:t>Time to “</a:t>
            </a:r>
            <a:r>
              <a:rPr lang="en-US" sz="2400" u="sng" dirty="0">
                <a:solidFill>
                  <a:schemeClr val="accent1"/>
                </a:solidFill>
              </a:rPr>
              <a:t>fill</a:t>
            </a:r>
            <a:r>
              <a:rPr lang="en-US" sz="2400" dirty="0"/>
              <a:t>” pipeline and time to “</a:t>
            </a:r>
            <a:r>
              <a:rPr lang="en-US" sz="2400" u="sng" dirty="0">
                <a:solidFill>
                  <a:schemeClr val="accent1"/>
                </a:solidFill>
              </a:rPr>
              <a:t>drain</a:t>
            </a:r>
            <a:r>
              <a:rPr lang="en-US" sz="2400" dirty="0"/>
              <a:t>” it reduces speedup:</a:t>
            </a:r>
            <a:br>
              <a:rPr lang="en-US" sz="2400" dirty="0"/>
            </a:br>
            <a:r>
              <a:rPr lang="en-US" sz="2400" dirty="0" smtClean="0"/>
              <a:t>2.3x (8/3.5) </a:t>
            </a:r>
            <a:r>
              <a:rPr lang="en-US" sz="2400" dirty="0"/>
              <a:t>v. </a:t>
            </a:r>
            <a:r>
              <a:rPr lang="en-US" sz="2400" dirty="0" smtClean="0"/>
              <a:t>4x (8/2) in </a:t>
            </a:r>
            <a:r>
              <a:rPr lang="en-US" sz="2400" dirty="0"/>
              <a:t>this example</a:t>
            </a:r>
          </a:p>
        </p:txBody>
      </p:sp>
      <p:grpSp>
        <p:nvGrpSpPr>
          <p:cNvPr id="2" name="Group 4"/>
          <p:cNvGrpSpPr>
            <a:grpSpLocks/>
          </p:cNvGrpSpPr>
          <p:nvPr/>
        </p:nvGrpSpPr>
        <p:grpSpPr bwMode="auto">
          <a:xfrm>
            <a:off x="331788" y="1219200"/>
            <a:ext cx="4633912" cy="4370387"/>
            <a:chOff x="209" y="707"/>
            <a:chExt cx="2919" cy="2753"/>
          </a:xfrm>
        </p:grpSpPr>
        <p:sp>
          <p:nvSpPr>
            <p:cNvPr id="2722821" name="Rectangle 5"/>
            <p:cNvSpPr>
              <a:spLocks noChangeArrowheads="1"/>
            </p:cNvSpPr>
            <p:nvPr/>
          </p:nvSpPr>
          <p:spPr bwMode="auto">
            <a:xfrm>
              <a:off x="576" y="707"/>
              <a:ext cx="562"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tx1"/>
                  </a:solidFill>
                  <a:latin typeface="Arial" pitchFamily="-65" charset="0"/>
                </a:rPr>
                <a:t>6 PM</a:t>
              </a:r>
            </a:p>
          </p:txBody>
        </p:sp>
        <p:sp>
          <p:nvSpPr>
            <p:cNvPr id="2722822" name="Line 6"/>
            <p:cNvSpPr>
              <a:spLocks noChangeShapeType="1"/>
            </p:cNvSpPr>
            <p:nvPr/>
          </p:nvSpPr>
          <p:spPr bwMode="auto">
            <a:xfrm>
              <a:off x="936" y="1080"/>
              <a:ext cx="2192"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2722823" name="Line 7"/>
            <p:cNvSpPr>
              <a:spLocks noChangeShapeType="1"/>
            </p:cNvSpPr>
            <p:nvPr/>
          </p:nvSpPr>
          <p:spPr bwMode="auto">
            <a:xfrm>
              <a:off x="928" y="1000"/>
              <a:ext cx="0" cy="184"/>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824" name="Rectangle 8"/>
            <p:cNvSpPr>
              <a:spLocks noChangeArrowheads="1"/>
            </p:cNvSpPr>
            <p:nvPr/>
          </p:nvSpPr>
          <p:spPr bwMode="auto">
            <a:xfrm>
              <a:off x="1344" y="715"/>
              <a:ext cx="221"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tx1"/>
                  </a:solidFill>
                  <a:latin typeface="Arial" pitchFamily="-65" charset="0"/>
                </a:rPr>
                <a:t>7</a:t>
              </a:r>
            </a:p>
          </p:txBody>
        </p:sp>
        <p:sp>
          <p:nvSpPr>
            <p:cNvPr id="2722825" name="Rectangle 9"/>
            <p:cNvSpPr>
              <a:spLocks noChangeArrowheads="1"/>
            </p:cNvSpPr>
            <p:nvPr/>
          </p:nvSpPr>
          <p:spPr bwMode="auto">
            <a:xfrm>
              <a:off x="1891" y="715"/>
              <a:ext cx="221"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tx1"/>
                  </a:solidFill>
                  <a:latin typeface="Arial" pitchFamily="-65" charset="0"/>
                </a:rPr>
                <a:t>8</a:t>
              </a:r>
            </a:p>
          </p:txBody>
        </p:sp>
        <p:sp>
          <p:nvSpPr>
            <p:cNvPr id="2722826" name="Rectangle 10"/>
            <p:cNvSpPr>
              <a:spLocks noChangeArrowheads="1"/>
            </p:cNvSpPr>
            <p:nvPr/>
          </p:nvSpPr>
          <p:spPr bwMode="auto">
            <a:xfrm>
              <a:off x="2448" y="715"/>
              <a:ext cx="221"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tx1"/>
                  </a:solidFill>
                  <a:latin typeface="Arial" pitchFamily="-65" charset="0"/>
                </a:rPr>
                <a:t>9</a:t>
              </a:r>
            </a:p>
          </p:txBody>
        </p:sp>
        <p:sp>
          <p:nvSpPr>
            <p:cNvPr id="2722827" name="Rectangle 11"/>
            <p:cNvSpPr>
              <a:spLocks noChangeArrowheads="1"/>
            </p:cNvSpPr>
            <p:nvPr/>
          </p:nvSpPr>
          <p:spPr bwMode="auto">
            <a:xfrm>
              <a:off x="2595" y="1054"/>
              <a:ext cx="434" cy="22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800" i="1">
                  <a:solidFill>
                    <a:schemeClr val="tx1"/>
                  </a:solidFill>
                  <a:latin typeface="Arial" pitchFamily="-65" charset="0"/>
                </a:rPr>
                <a:t>Time</a:t>
              </a:r>
            </a:p>
          </p:txBody>
        </p:sp>
        <p:grpSp>
          <p:nvGrpSpPr>
            <p:cNvPr id="3" name="Group 12"/>
            <p:cNvGrpSpPr>
              <a:grpSpLocks/>
            </p:cNvGrpSpPr>
            <p:nvPr/>
          </p:nvGrpSpPr>
          <p:grpSpPr bwMode="auto">
            <a:xfrm>
              <a:off x="574" y="1241"/>
              <a:ext cx="2293" cy="1707"/>
              <a:chOff x="574" y="1241"/>
              <a:chExt cx="2293" cy="1707"/>
            </a:xfrm>
          </p:grpSpPr>
          <p:grpSp>
            <p:nvGrpSpPr>
              <p:cNvPr id="4" name="Group 13"/>
              <p:cNvGrpSpPr>
                <a:grpSpLocks/>
              </p:cNvGrpSpPr>
              <p:nvPr/>
            </p:nvGrpSpPr>
            <p:grpSpPr bwMode="auto">
              <a:xfrm>
                <a:off x="574" y="2028"/>
                <a:ext cx="254" cy="286"/>
                <a:chOff x="574" y="2028"/>
                <a:chExt cx="254" cy="286"/>
              </a:xfrm>
            </p:grpSpPr>
            <p:sp>
              <p:nvSpPr>
                <p:cNvPr id="2722830" name="Freeform 14"/>
                <p:cNvSpPr>
                  <a:spLocks/>
                </p:cNvSpPr>
                <p:nvPr/>
              </p:nvSpPr>
              <p:spPr bwMode="auto">
                <a:xfrm>
                  <a:off x="574" y="2071"/>
                  <a:ext cx="237" cy="212"/>
                </a:xfrm>
                <a:custGeom>
                  <a:avLst/>
                  <a:gdLst/>
                  <a:ahLst/>
                  <a:cxnLst>
                    <a:cxn ang="0">
                      <a:pos x="67" y="10"/>
                    </a:cxn>
                    <a:cxn ang="0">
                      <a:pos x="112" y="11"/>
                    </a:cxn>
                    <a:cxn ang="0">
                      <a:pos x="161" y="0"/>
                    </a:cxn>
                    <a:cxn ang="0">
                      <a:pos x="219" y="0"/>
                    </a:cxn>
                    <a:cxn ang="0">
                      <a:pos x="155" y="60"/>
                    </a:cxn>
                    <a:cxn ang="0">
                      <a:pos x="172" y="64"/>
                    </a:cxn>
                    <a:cxn ang="0">
                      <a:pos x="189" y="71"/>
                    </a:cxn>
                    <a:cxn ang="0">
                      <a:pos x="205" y="80"/>
                    </a:cxn>
                    <a:cxn ang="0">
                      <a:pos x="217" y="90"/>
                    </a:cxn>
                    <a:cxn ang="0">
                      <a:pos x="227" y="103"/>
                    </a:cxn>
                    <a:cxn ang="0">
                      <a:pos x="234" y="118"/>
                    </a:cxn>
                    <a:cxn ang="0">
                      <a:pos x="236" y="134"/>
                    </a:cxn>
                    <a:cxn ang="0">
                      <a:pos x="233" y="151"/>
                    </a:cxn>
                    <a:cxn ang="0">
                      <a:pos x="228" y="164"/>
                    </a:cxn>
                    <a:cxn ang="0">
                      <a:pos x="218" y="177"/>
                    </a:cxn>
                    <a:cxn ang="0">
                      <a:pos x="201" y="192"/>
                    </a:cxn>
                    <a:cxn ang="0">
                      <a:pos x="185" y="200"/>
                    </a:cxn>
                    <a:cxn ang="0">
                      <a:pos x="170" y="206"/>
                    </a:cxn>
                    <a:cxn ang="0">
                      <a:pos x="155" y="210"/>
                    </a:cxn>
                    <a:cxn ang="0">
                      <a:pos x="136" y="211"/>
                    </a:cxn>
                    <a:cxn ang="0">
                      <a:pos x="88" y="210"/>
                    </a:cxn>
                    <a:cxn ang="0">
                      <a:pos x="65" y="206"/>
                    </a:cxn>
                    <a:cxn ang="0">
                      <a:pos x="40" y="195"/>
                    </a:cxn>
                    <a:cxn ang="0">
                      <a:pos x="22" y="182"/>
                    </a:cxn>
                    <a:cxn ang="0">
                      <a:pos x="9" y="167"/>
                    </a:cxn>
                    <a:cxn ang="0">
                      <a:pos x="3" y="151"/>
                    </a:cxn>
                    <a:cxn ang="0">
                      <a:pos x="0" y="137"/>
                    </a:cxn>
                    <a:cxn ang="0">
                      <a:pos x="2" y="121"/>
                    </a:cxn>
                    <a:cxn ang="0">
                      <a:pos x="10" y="101"/>
                    </a:cxn>
                    <a:cxn ang="0">
                      <a:pos x="25" y="85"/>
                    </a:cxn>
                    <a:cxn ang="0">
                      <a:pos x="45" y="71"/>
                    </a:cxn>
                    <a:cxn ang="0">
                      <a:pos x="73" y="62"/>
                    </a:cxn>
                    <a:cxn ang="0">
                      <a:pos x="29" y="3"/>
                    </a:cxn>
                  </a:cxnLst>
                  <a:rect l="0" t="0" r="r" b="b"/>
                  <a:pathLst>
                    <a:path w="237" h="212">
                      <a:moveTo>
                        <a:pt x="29" y="3"/>
                      </a:moveTo>
                      <a:lnTo>
                        <a:pt x="67" y="10"/>
                      </a:lnTo>
                      <a:lnTo>
                        <a:pt x="66" y="0"/>
                      </a:lnTo>
                      <a:lnTo>
                        <a:pt x="112" y="11"/>
                      </a:lnTo>
                      <a:lnTo>
                        <a:pt x="112" y="0"/>
                      </a:lnTo>
                      <a:lnTo>
                        <a:pt x="161" y="0"/>
                      </a:lnTo>
                      <a:lnTo>
                        <a:pt x="160" y="11"/>
                      </a:lnTo>
                      <a:lnTo>
                        <a:pt x="219" y="0"/>
                      </a:lnTo>
                      <a:lnTo>
                        <a:pt x="148" y="60"/>
                      </a:lnTo>
                      <a:lnTo>
                        <a:pt x="155" y="60"/>
                      </a:lnTo>
                      <a:lnTo>
                        <a:pt x="163" y="62"/>
                      </a:lnTo>
                      <a:lnTo>
                        <a:pt x="172" y="64"/>
                      </a:lnTo>
                      <a:lnTo>
                        <a:pt x="180" y="67"/>
                      </a:lnTo>
                      <a:lnTo>
                        <a:pt x="189" y="71"/>
                      </a:lnTo>
                      <a:lnTo>
                        <a:pt x="197" y="75"/>
                      </a:lnTo>
                      <a:lnTo>
                        <a:pt x="205" y="80"/>
                      </a:lnTo>
                      <a:lnTo>
                        <a:pt x="212" y="85"/>
                      </a:lnTo>
                      <a:lnTo>
                        <a:pt x="217" y="90"/>
                      </a:lnTo>
                      <a:lnTo>
                        <a:pt x="222" y="97"/>
                      </a:lnTo>
                      <a:lnTo>
                        <a:pt x="227" y="103"/>
                      </a:lnTo>
                      <a:lnTo>
                        <a:pt x="231" y="111"/>
                      </a:lnTo>
                      <a:lnTo>
                        <a:pt x="234" y="118"/>
                      </a:lnTo>
                      <a:lnTo>
                        <a:pt x="235" y="125"/>
                      </a:lnTo>
                      <a:lnTo>
                        <a:pt x="236" y="134"/>
                      </a:lnTo>
                      <a:lnTo>
                        <a:pt x="235" y="144"/>
                      </a:lnTo>
                      <a:lnTo>
                        <a:pt x="233" y="151"/>
                      </a:lnTo>
                      <a:lnTo>
                        <a:pt x="231" y="158"/>
                      </a:lnTo>
                      <a:lnTo>
                        <a:pt x="228" y="164"/>
                      </a:lnTo>
                      <a:lnTo>
                        <a:pt x="224" y="170"/>
                      </a:lnTo>
                      <a:lnTo>
                        <a:pt x="218" y="177"/>
                      </a:lnTo>
                      <a:lnTo>
                        <a:pt x="210" y="185"/>
                      </a:lnTo>
                      <a:lnTo>
                        <a:pt x="201" y="192"/>
                      </a:lnTo>
                      <a:lnTo>
                        <a:pt x="193" y="197"/>
                      </a:lnTo>
                      <a:lnTo>
                        <a:pt x="185" y="200"/>
                      </a:lnTo>
                      <a:lnTo>
                        <a:pt x="177" y="204"/>
                      </a:lnTo>
                      <a:lnTo>
                        <a:pt x="170" y="206"/>
                      </a:lnTo>
                      <a:lnTo>
                        <a:pt x="161" y="208"/>
                      </a:lnTo>
                      <a:lnTo>
                        <a:pt x="155" y="210"/>
                      </a:lnTo>
                      <a:lnTo>
                        <a:pt x="145" y="210"/>
                      </a:lnTo>
                      <a:lnTo>
                        <a:pt x="136" y="211"/>
                      </a:lnTo>
                      <a:lnTo>
                        <a:pt x="96" y="211"/>
                      </a:lnTo>
                      <a:lnTo>
                        <a:pt x="88" y="210"/>
                      </a:lnTo>
                      <a:lnTo>
                        <a:pt x="78" y="209"/>
                      </a:lnTo>
                      <a:lnTo>
                        <a:pt x="65" y="206"/>
                      </a:lnTo>
                      <a:lnTo>
                        <a:pt x="53" y="201"/>
                      </a:lnTo>
                      <a:lnTo>
                        <a:pt x="40" y="195"/>
                      </a:lnTo>
                      <a:lnTo>
                        <a:pt x="30" y="188"/>
                      </a:lnTo>
                      <a:lnTo>
                        <a:pt x="22" y="182"/>
                      </a:lnTo>
                      <a:lnTo>
                        <a:pt x="15" y="175"/>
                      </a:lnTo>
                      <a:lnTo>
                        <a:pt x="9" y="167"/>
                      </a:lnTo>
                      <a:lnTo>
                        <a:pt x="5" y="157"/>
                      </a:lnTo>
                      <a:lnTo>
                        <a:pt x="3" y="151"/>
                      </a:lnTo>
                      <a:lnTo>
                        <a:pt x="1" y="144"/>
                      </a:lnTo>
                      <a:lnTo>
                        <a:pt x="0" y="137"/>
                      </a:lnTo>
                      <a:lnTo>
                        <a:pt x="1" y="131"/>
                      </a:lnTo>
                      <a:lnTo>
                        <a:pt x="2" y="121"/>
                      </a:lnTo>
                      <a:lnTo>
                        <a:pt x="5" y="112"/>
                      </a:lnTo>
                      <a:lnTo>
                        <a:pt x="10" y="101"/>
                      </a:lnTo>
                      <a:lnTo>
                        <a:pt x="17" y="93"/>
                      </a:lnTo>
                      <a:lnTo>
                        <a:pt x="25" y="85"/>
                      </a:lnTo>
                      <a:lnTo>
                        <a:pt x="35" y="77"/>
                      </a:lnTo>
                      <a:lnTo>
                        <a:pt x="45" y="71"/>
                      </a:lnTo>
                      <a:lnTo>
                        <a:pt x="59" y="65"/>
                      </a:lnTo>
                      <a:lnTo>
                        <a:pt x="73" y="62"/>
                      </a:lnTo>
                      <a:lnTo>
                        <a:pt x="83" y="60"/>
                      </a:lnTo>
                      <a:lnTo>
                        <a:pt x="29" y="3"/>
                      </a:lnTo>
                    </a:path>
                  </a:pathLst>
                </a:custGeom>
                <a:solidFill>
                  <a:schemeClr val="accent3">
                    <a:lumMod val="60000"/>
                    <a:lumOff val="40000"/>
                  </a:schemeClr>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22831" name="Rectangle 15"/>
                <p:cNvSpPr>
                  <a:spLocks noChangeArrowheads="1"/>
                </p:cNvSpPr>
                <p:nvPr/>
              </p:nvSpPr>
              <p:spPr bwMode="auto">
                <a:xfrm>
                  <a:off x="575" y="2028"/>
                  <a:ext cx="253"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bg1"/>
                      </a:solidFill>
                      <a:latin typeface="FranklinGothic" charset="0"/>
                    </a:rPr>
                    <a:t>B</a:t>
                  </a:r>
                </a:p>
              </p:txBody>
            </p:sp>
          </p:grpSp>
          <p:grpSp>
            <p:nvGrpSpPr>
              <p:cNvPr id="5" name="Group 16"/>
              <p:cNvGrpSpPr>
                <a:grpSpLocks/>
              </p:cNvGrpSpPr>
              <p:nvPr/>
            </p:nvGrpSpPr>
            <p:grpSpPr bwMode="auto">
              <a:xfrm>
                <a:off x="580" y="2338"/>
                <a:ext cx="255" cy="286"/>
                <a:chOff x="580" y="2338"/>
                <a:chExt cx="255" cy="286"/>
              </a:xfrm>
            </p:grpSpPr>
            <p:sp>
              <p:nvSpPr>
                <p:cNvPr id="2722833" name="Freeform 17"/>
                <p:cNvSpPr>
                  <a:spLocks/>
                </p:cNvSpPr>
                <p:nvPr/>
              </p:nvSpPr>
              <p:spPr bwMode="auto">
                <a:xfrm>
                  <a:off x="580" y="2382"/>
                  <a:ext cx="237" cy="211"/>
                </a:xfrm>
                <a:custGeom>
                  <a:avLst/>
                  <a:gdLst/>
                  <a:ahLst/>
                  <a:cxnLst>
                    <a:cxn ang="0">
                      <a:pos x="67" y="10"/>
                    </a:cxn>
                    <a:cxn ang="0">
                      <a:pos x="112" y="11"/>
                    </a:cxn>
                    <a:cxn ang="0">
                      <a:pos x="161" y="0"/>
                    </a:cxn>
                    <a:cxn ang="0">
                      <a:pos x="219" y="0"/>
                    </a:cxn>
                    <a:cxn ang="0">
                      <a:pos x="155" y="60"/>
                    </a:cxn>
                    <a:cxn ang="0">
                      <a:pos x="172" y="64"/>
                    </a:cxn>
                    <a:cxn ang="0">
                      <a:pos x="189" y="71"/>
                    </a:cxn>
                    <a:cxn ang="0">
                      <a:pos x="205" y="79"/>
                    </a:cxn>
                    <a:cxn ang="0">
                      <a:pos x="217" y="90"/>
                    </a:cxn>
                    <a:cxn ang="0">
                      <a:pos x="227" y="103"/>
                    </a:cxn>
                    <a:cxn ang="0">
                      <a:pos x="234" y="118"/>
                    </a:cxn>
                    <a:cxn ang="0">
                      <a:pos x="236" y="134"/>
                    </a:cxn>
                    <a:cxn ang="0">
                      <a:pos x="233" y="150"/>
                    </a:cxn>
                    <a:cxn ang="0">
                      <a:pos x="228" y="163"/>
                    </a:cxn>
                    <a:cxn ang="0">
                      <a:pos x="218" y="176"/>
                    </a:cxn>
                    <a:cxn ang="0">
                      <a:pos x="201" y="191"/>
                    </a:cxn>
                    <a:cxn ang="0">
                      <a:pos x="185" y="199"/>
                    </a:cxn>
                    <a:cxn ang="0">
                      <a:pos x="170" y="205"/>
                    </a:cxn>
                    <a:cxn ang="0">
                      <a:pos x="155" y="209"/>
                    </a:cxn>
                    <a:cxn ang="0">
                      <a:pos x="136" y="210"/>
                    </a:cxn>
                    <a:cxn ang="0">
                      <a:pos x="88" y="209"/>
                    </a:cxn>
                    <a:cxn ang="0">
                      <a:pos x="65" y="205"/>
                    </a:cxn>
                    <a:cxn ang="0">
                      <a:pos x="40" y="194"/>
                    </a:cxn>
                    <a:cxn ang="0">
                      <a:pos x="22" y="181"/>
                    </a:cxn>
                    <a:cxn ang="0">
                      <a:pos x="9" y="166"/>
                    </a:cxn>
                    <a:cxn ang="0">
                      <a:pos x="3" y="150"/>
                    </a:cxn>
                    <a:cxn ang="0">
                      <a:pos x="0" y="136"/>
                    </a:cxn>
                    <a:cxn ang="0">
                      <a:pos x="2" y="121"/>
                    </a:cxn>
                    <a:cxn ang="0">
                      <a:pos x="10" y="101"/>
                    </a:cxn>
                    <a:cxn ang="0">
                      <a:pos x="25" y="84"/>
                    </a:cxn>
                    <a:cxn ang="0">
                      <a:pos x="45" y="71"/>
                    </a:cxn>
                    <a:cxn ang="0">
                      <a:pos x="73" y="61"/>
                    </a:cxn>
                    <a:cxn ang="0">
                      <a:pos x="29" y="3"/>
                    </a:cxn>
                  </a:cxnLst>
                  <a:rect l="0" t="0" r="r" b="b"/>
                  <a:pathLst>
                    <a:path w="237" h="211">
                      <a:moveTo>
                        <a:pt x="29" y="3"/>
                      </a:moveTo>
                      <a:lnTo>
                        <a:pt x="67" y="10"/>
                      </a:lnTo>
                      <a:lnTo>
                        <a:pt x="66" y="0"/>
                      </a:lnTo>
                      <a:lnTo>
                        <a:pt x="112" y="11"/>
                      </a:lnTo>
                      <a:lnTo>
                        <a:pt x="112" y="0"/>
                      </a:lnTo>
                      <a:lnTo>
                        <a:pt x="161" y="0"/>
                      </a:lnTo>
                      <a:lnTo>
                        <a:pt x="160" y="11"/>
                      </a:lnTo>
                      <a:lnTo>
                        <a:pt x="219" y="0"/>
                      </a:lnTo>
                      <a:lnTo>
                        <a:pt x="148" y="59"/>
                      </a:lnTo>
                      <a:lnTo>
                        <a:pt x="155" y="60"/>
                      </a:lnTo>
                      <a:lnTo>
                        <a:pt x="163" y="61"/>
                      </a:lnTo>
                      <a:lnTo>
                        <a:pt x="172" y="64"/>
                      </a:lnTo>
                      <a:lnTo>
                        <a:pt x="180" y="66"/>
                      </a:lnTo>
                      <a:lnTo>
                        <a:pt x="189" y="71"/>
                      </a:lnTo>
                      <a:lnTo>
                        <a:pt x="197" y="74"/>
                      </a:lnTo>
                      <a:lnTo>
                        <a:pt x="205" y="79"/>
                      </a:lnTo>
                      <a:lnTo>
                        <a:pt x="212" y="85"/>
                      </a:lnTo>
                      <a:lnTo>
                        <a:pt x="217" y="90"/>
                      </a:lnTo>
                      <a:lnTo>
                        <a:pt x="222" y="96"/>
                      </a:lnTo>
                      <a:lnTo>
                        <a:pt x="227" y="103"/>
                      </a:lnTo>
                      <a:lnTo>
                        <a:pt x="231" y="111"/>
                      </a:lnTo>
                      <a:lnTo>
                        <a:pt x="234" y="118"/>
                      </a:lnTo>
                      <a:lnTo>
                        <a:pt x="235" y="124"/>
                      </a:lnTo>
                      <a:lnTo>
                        <a:pt x="236" y="134"/>
                      </a:lnTo>
                      <a:lnTo>
                        <a:pt x="235" y="143"/>
                      </a:lnTo>
                      <a:lnTo>
                        <a:pt x="233" y="150"/>
                      </a:lnTo>
                      <a:lnTo>
                        <a:pt x="231" y="157"/>
                      </a:lnTo>
                      <a:lnTo>
                        <a:pt x="228" y="163"/>
                      </a:lnTo>
                      <a:lnTo>
                        <a:pt x="224" y="169"/>
                      </a:lnTo>
                      <a:lnTo>
                        <a:pt x="218" y="176"/>
                      </a:lnTo>
                      <a:lnTo>
                        <a:pt x="210" y="184"/>
                      </a:lnTo>
                      <a:lnTo>
                        <a:pt x="201" y="191"/>
                      </a:lnTo>
                      <a:lnTo>
                        <a:pt x="193" y="196"/>
                      </a:lnTo>
                      <a:lnTo>
                        <a:pt x="185" y="199"/>
                      </a:lnTo>
                      <a:lnTo>
                        <a:pt x="177" y="203"/>
                      </a:lnTo>
                      <a:lnTo>
                        <a:pt x="170" y="205"/>
                      </a:lnTo>
                      <a:lnTo>
                        <a:pt x="161" y="207"/>
                      </a:lnTo>
                      <a:lnTo>
                        <a:pt x="155" y="209"/>
                      </a:lnTo>
                      <a:lnTo>
                        <a:pt x="145" y="209"/>
                      </a:lnTo>
                      <a:lnTo>
                        <a:pt x="136" y="210"/>
                      </a:lnTo>
                      <a:lnTo>
                        <a:pt x="96" y="210"/>
                      </a:lnTo>
                      <a:lnTo>
                        <a:pt x="88" y="209"/>
                      </a:lnTo>
                      <a:lnTo>
                        <a:pt x="78" y="208"/>
                      </a:lnTo>
                      <a:lnTo>
                        <a:pt x="65" y="205"/>
                      </a:lnTo>
                      <a:lnTo>
                        <a:pt x="53" y="200"/>
                      </a:lnTo>
                      <a:lnTo>
                        <a:pt x="40" y="194"/>
                      </a:lnTo>
                      <a:lnTo>
                        <a:pt x="30" y="187"/>
                      </a:lnTo>
                      <a:lnTo>
                        <a:pt x="22" y="181"/>
                      </a:lnTo>
                      <a:lnTo>
                        <a:pt x="15" y="174"/>
                      </a:lnTo>
                      <a:lnTo>
                        <a:pt x="9" y="166"/>
                      </a:lnTo>
                      <a:lnTo>
                        <a:pt x="5" y="156"/>
                      </a:lnTo>
                      <a:lnTo>
                        <a:pt x="3" y="150"/>
                      </a:lnTo>
                      <a:lnTo>
                        <a:pt x="1" y="144"/>
                      </a:lnTo>
                      <a:lnTo>
                        <a:pt x="0" y="136"/>
                      </a:lnTo>
                      <a:lnTo>
                        <a:pt x="1" y="131"/>
                      </a:lnTo>
                      <a:lnTo>
                        <a:pt x="2" y="121"/>
                      </a:lnTo>
                      <a:lnTo>
                        <a:pt x="5" y="111"/>
                      </a:lnTo>
                      <a:lnTo>
                        <a:pt x="10" y="101"/>
                      </a:lnTo>
                      <a:lnTo>
                        <a:pt x="17" y="92"/>
                      </a:lnTo>
                      <a:lnTo>
                        <a:pt x="25" y="84"/>
                      </a:lnTo>
                      <a:lnTo>
                        <a:pt x="35" y="76"/>
                      </a:lnTo>
                      <a:lnTo>
                        <a:pt x="45" y="71"/>
                      </a:lnTo>
                      <a:lnTo>
                        <a:pt x="59" y="65"/>
                      </a:lnTo>
                      <a:lnTo>
                        <a:pt x="73" y="61"/>
                      </a:lnTo>
                      <a:lnTo>
                        <a:pt x="83" y="59"/>
                      </a:lnTo>
                      <a:lnTo>
                        <a:pt x="29" y="3"/>
                      </a:lnTo>
                    </a:path>
                  </a:pathLst>
                </a:custGeom>
                <a:solidFill>
                  <a:schemeClr val="accent3">
                    <a:lumMod val="60000"/>
                    <a:lumOff val="40000"/>
                  </a:schemeClr>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22834" name="Rectangle 18"/>
                <p:cNvSpPr>
                  <a:spLocks noChangeArrowheads="1"/>
                </p:cNvSpPr>
                <p:nvPr/>
              </p:nvSpPr>
              <p:spPr bwMode="auto">
                <a:xfrm>
                  <a:off x="582" y="2338"/>
                  <a:ext cx="253"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bg1"/>
                      </a:solidFill>
                      <a:latin typeface="FranklinGothic" charset="0"/>
                    </a:rPr>
                    <a:t>C</a:t>
                  </a:r>
                </a:p>
              </p:txBody>
            </p:sp>
          </p:grpSp>
          <p:grpSp>
            <p:nvGrpSpPr>
              <p:cNvPr id="6" name="Group 19"/>
              <p:cNvGrpSpPr>
                <a:grpSpLocks/>
              </p:cNvGrpSpPr>
              <p:nvPr/>
            </p:nvGrpSpPr>
            <p:grpSpPr bwMode="auto">
              <a:xfrm>
                <a:off x="580" y="2662"/>
                <a:ext cx="254" cy="286"/>
                <a:chOff x="580" y="2662"/>
                <a:chExt cx="254" cy="286"/>
              </a:xfrm>
            </p:grpSpPr>
            <p:sp>
              <p:nvSpPr>
                <p:cNvPr id="2722836" name="Freeform 20"/>
                <p:cNvSpPr>
                  <a:spLocks/>
                </p:cNvSpPr>
                <p:nvPr/>
              </p:nvSpPr>
              <p:spPr bwMode="auto">
                <a:xfrm>
                  <a:off x="580" y="2706"/>
                  <a:ext cx="237" cy="212"/>
                </a:xfrm>
                <a:custGeom>
                  <a:avLst/>
                  <a:gdLst/>
                  <a:ahLst/>
                  <a:cxnLst>
                    <a:cxn ang="0">
                      <a:pos x="67" y="10"/>
                    </a:cxn>
                    <a:cxn ang="0">
                      <a:pos x="112" y="11"/>
                    </a:cxn>
                    <a:cxn ang="0">
                      <a:pos x="161" y="0"/>
                    </a:cxn>
                    <a:cxn ang="0">
                      <a:pos x="219" y="0"/>
                    </a:cxn>
                    <a:cxn ang="0">
                      <a:pos x="155" y="60"/>
                    </a:cxn>
                    <a:cxn ang="0">
                      <a:pos x="172" y="64"/>
                    </a:cxn>
                    <a:cxn ang="0">
                      <a:pos x="189" y="71"/>
                    </a:cxn>
                    <a:cxn ang="0">
                      <a:pos x="205" y="80"/>
                    </a:cxn>
                    <a:cxn ang="0">
                      <a:pos x="217" y="90"/>
                    </a:cxn>
                    <a:cxn ang="0">
                      <a:pos x="227" y="103"/>
                    </a:cxn>
                    <a:cxn ang="0">
                      <a:pos x="234" y="118"/>
                    </a:cxn>
                    <a:cxn ang="0">
                      <a:pos x="236" y="134"/>
                    </a:cxn>
                    <a:cxn ang="0">
                      <a:pos x="233" y="151"/>
                    </a:cxn>
                    <a:cxn ang="0">
                      <a:pos x="228" y="164"/>
                    </a:cxn>
                    <a:cxn ang="0">
                      <a:pos x="218" y="177"/>
                    </a:cxn>
                    <a:cxn ang="0">
                      <a:pos x="201" y="192"/>
                    </a:cxn>
                    <a:cxn ang="0">
                      <a:pos x="185" y="200"/>
                    </a:cxn>
                    <a:cxn ang="0">
                      <a:pos x="170" y="206"/>
                    </a:cxn>
                    <a:cxn ang="0">
                      <a:pos x="155" y="210"/>
                    </a:cxn>
                    <a:cxn ang="0">
                      <a:pos x="136" y="211"/>
                    </a:cxn>
                    <a:cxn ang="0">
                      <a:pos x="88" y="210"/>
                    </a:cxn>
                    <a:cxn ang="0">
                      <a:pos x="65" y="206"/>
                    </a:cxn>
                    <a:cxn ang="0">
                      <a:pos x="40" y="195"/>
                    </a:cxn>
                    <a:cxn ang="0">
                      <a:pos x="22" y="182"/>
                    </a:cxn>
                    <a:cxn ang="0">
                      <a:pos x="9" y="167"/>
                    </a:cxn>
                    <a:cxn ang="0">
                      <a:pos x="3" y="151"/>
                    </a:cxn>
                    <a:cxn ang="0">
                      <a:pos x="0" y="137"/>
                    </a:cxn>
                    <a:cxn ang="0">
                      <a:pos x="2" y="121"/>
                    </a:cxn>
                    <a:cxn ang="0">
                      <a:pos x="10" y="101"/>
                    </a:cxn>
                    <a:cxn ang="0">
                      <a:pos x="25" y="85"/>
                    </a:cxn>
                    <a:cxn ang="0">
                      <a:pos x="45" y="71"/>
                    </a:cxn>
                    <a:cxn ang="0">
                      <a:pos x="73" y="62"/>
                    </a:cxn>
                    <a:cxn ang="0">
                      <a:pos x="29" y="3"/>
                    </a:cxn>
                  </a:cxnLst>
                  <a:rect l="0" t="0" r="r" b="b"/>
                  <a:pathLst>
                    <a:path w="237" h="212">
                      <a:moveTo>
                        <a:pt x="29" y="3"/>
                      </a:moveTo>
                      <a:lnTo>
                        <a:pt x="67" y="10"/>
                      </a:lnTo>
                      <a:lnTo>
                        <a:pt x="66" y="0"/>
                      </a:lnTo>
                      <a:lnTo>
                        <a:pt x="112" y="11"/>
                      </a:lnTo>
                      <a:lnTo>
                        <a:pt x="112" y="0"/>
                      </a:lnTo>
                      <a:lnTo>
                        <a:pt x="161" y="0"/>
                      </a:lnTo>
                      <a:lnTo>
                        <a:pt x="160" y="11"/>
                      </a:lnTo>
                      <a:lnTo>
                        <a:pt x="219" y="0"/>
                      </a:lnTo>
                      <a:lnTo>
                        <a:pt x="148" y="60"/>
                      </a:lnTo>
                      <a:lnTo>
                        <a:pt x="155" y="60"/>
                      </a:lnTo>
                      <a:lnTo>
                        <a:pt x="163" y="62"/>
                      </a:lnTo>
                      <a:lnTo>
                        <a:pt x="172" y="64"/>
                      </a:lnTo>
                      <a:lnTo>
                        <a:pt x="180" y="67"/>
                      </a:lnTo>
                      <a:lnTo>
                        <a:pt x="189" y="71"/>
                      </a:lnTo>
                      <a:lnTo>
                        <a:pt x="197" y="75"/>
                      </a:lnTo>
                      <a:lnTo>
                        <a:pt x="205" y="80"/>
                      </a:lnTo>
                      <a:lnTo>
                        <a:pt x="212" y="85"/>
                      </a:lnTo>
                      <a:lnTo>
                        <a:pt x="217" y="90"/>
                      </a:lnTo>
                      <a:lnTo>
                        <a:pt x="222" y="97"/>
                      </a:lnTo>
                      <a:lnTo>
                        <a:pt x="227" y="103"/>
                      </a:lnTo>
                      <a:lnTo>
                        <a:pt x="231" y="111"/>
                      </a:lnTo>
                      <a:lnTo>
                        <a:pt x="234" y="118"/>
                      </a:lnTo>
                      <a:lnTo>
                        <a:pt x="235" y="125"/>
                      </a:lnTo>
                      <a:lnTo>
                        <a:pt x="236" y="134"/>
                      </a:lnTo>
                      <a:lnTo>
                        <a:pt x="235" y="144"/>
                      </a:lnTo>
                      <a:lnTo>
                        <a:pt x="233" y="151"/>
                      </a:lnTo>
                      <a:lnTo>
                        <a:pt x="231" y="158"/>
                      </a:lnTo>
                      <a:lnTo>
                        <a:pt x="228" y="164"/>
                      </a:lnTo>
                      <a:lnTo>
                        <a:pt x="224" y="170"/>
                      </a:lnTo>
                      <a:lnTo>
                        <a:pt x="218" y="177"/>
                      </a:lnTo>
                      <a:lnTo>
                        <a:pt x="210" y="185"/>
                      </a:lnTo>
                      <a:lnTo>
                        <a:pt x="201" y="192"/>
                      </a:lnTo>
                      <a:lnTo>
                        <a:pt x="193" y="197"/>
                      </a:lnTo>
                      <a:lnTo>
                        <a:pt x="185" y="200"/>
                      </a:lnTo>
                      <a:lnTo>
                        <a:pt x="177" y="204"/>
                      </a:lnTo>
                      <a:lnTo>
                        <a:pt x="170" y="206"/>
                      </a:lnTo>
                      <a:lnTo>
                        <a:pt x="161" y="208"/>
                      </a:lnTo>
                      <a:lnTo>
                        <a:pt x="155" y="210"/>
                      </a:lnTo>
                      <a:lnTo>
                        <a:pt x="145" y="210"/>
                      </a:lnTo>
                      <a:lnTo>
                        <a:pt x="136" y="211"/>
                      </a:lnTo>
                      <a:lnTo>
                        <a:pt x="96" y="211"/>
                      </a:lnTo>
                      <a:lnTo>
                        <a:pt x="88" y="210"/>
                      </a:lnTo>
                      <a:lnTo>
                        <a:pt x="78" y="209"/>
                      </a:lnTo>
                      <a:lnTo>
                        <a:pt x="65" y="206"/>
                      </a:lnTo>
                      <a:lnTo>
                        <a:pt x="53" y="201"/>
                      </a:lnTo>
                      <a:lnTo>
                        <a:pt x="40" y="195"/>
                      </a:lnTo>
                      <a:lnTo>
                        <a:pt x="30" y="188"/>
                      </a:lnTo>
                      <a:lnTo>
                        <a:pt x="22" y="182"/>
                      </a:lnTo>
                      <a:lnTo>
                        <a:pt x="15" y="175"/>
                      </a:lnTo>
                      <a:lnTo>
                        <a:pt x="9" y="167"/>
                      </a:lnTo>
                      <a:lnTo>
                        <a:pt x="5" y="157"/>
                      </a:lnTo>
                      <a:lnTo>
                        <a:pt x="3" y="151"/>
                      </a:lnTo>
                      <a:lnTo>
                        <a:pt x="1" y="144"/>
                      </a:lnTo>
                      <a:lnTo>
                        <a:pt x="0" y="137"/>
                      </a:lnTo>
                      <a:lnTo>
                        <a:pt x="1" y="131"/>
                      </a:lnTo>
                      <a:lnTo>
                        <a:pt x="2" y="121"/>
                      </a:lnTo>
                      <a:lnTo>
                        <a:pt x="5" y="112"/>
                      </a:lnTo>
                      <a:lnTo>
                        <a:pt x="10" y="101"/>
                      </a:lnTo>
                      <a:lnTo>
                        <a:pt x="17" y="93"/>
                      </a:lnTo>
                      <a:lnTo>
                        <a:pt x="25" y="85"/>
                      </a:lnTo>
                      <a:lnTo>
                        <a:pt x="35" y="77"/>
                      </a:lnTo>
                      <a:lnTo>
                        <a:pt x="45" y="71"/>
                      </a:lnTo>
                      <a:lnTo>
                        <a:pt x="59" y="65"/>
                      </a:lnTo>
                      <a:lnTo>
                        <a:pt x="73" y="62"/>
                      </a:lnTo>
                      <a:lnTo>
                        <a:pt x="83" y="60"/>
                      </a:lnTo>
                      <a:lnTo>
                        <a:pt x="29" y="3"/>
                      </a:lnTo>
                    </a:path>
                  </a:pathLst>
                </a:custGeom>
                <a:solidFill>
                  <a:schemeClr val="accent3">
                    <a:lumMod val="60000"/>
                    <a:lumOff val="40000"/>
                  </a:schemeClr>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22837" name="Rectangle 21"/>
                <p:cNvSpPr>
                  <a:spLocks noChangeArrowheads="1"/>
                </p:cNvSpPr>
                <p:nvPr/>
              </p:nvSpPr>
              <p:spPr bwMode="auto">
                <a:xfrm>
                  <a:off x="581" y="2662"/>
                  <a:ext cx="253"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dirty="0">
                      <a:solidFill>
                        <a:schemeClr val="bg1"/>
                      </a:solidFill>
                      <a:latin typeface="FranklinGothic" charset="0"/>
                    </a:rPr>
                    <a:t>D</a:t>
                  </a:r>
                </a:p>
              </p:txBody>
            </p:sp>
          </p:grpSp>
          <p:grpSp>
            <p:nvGrpSpPr>
              <p:cNvPr id="7" name="Group 22"/>
              <p:cNvGrpSpPr>
                <a:grpSpLocks/>
              </p:cNvGrpSpPr>
              <p:nvPr/>
            </p:nvGrpSpPr>
            <p:grpSpPr bwMode="auto">
              <a:xfrm>
                <a:off x="574" y="1633"/>
                <a:ext cx="255" cy="286"/>
                <a:chOff x="574" y="1633"/>
                <a:chExt cx="255" cy="286"/>
              </a:xfrm>
            </p:grpSpPr>
            <p:sp>
              <p:nvSpPr>
                <p:cNvPr id="2722839" name="Freeform 23"/>
                <p:cNvSpPr>
                  <a:spLocks/>
                </p:cNvSpPr>
                <p:nvPr/>
              </p:nvSpPr>
              <p:spPr bwMode="auto">
                <a:xfrm>
                  <a:off x="574" y="1677"/>
                  <a:ext cx="237" cy="211"/>
                </a:xfrm>
                <a:custGeom>
                  <a:avLst/>
                  <a:gdLst/>
                  <a:ahLst/>
                  <a:cxnLst>
                    <a:cxn ang="0">
                      <a:pos x="67" y="10"/>
                    </a:cxn>
                    <a:cxn ang="0">
                      <a:pos x="112" y="11"/>
                    </a:cxn>
                    <a:cxn ang="0">
                      <a:pos x="161" y="0"/>
                    </a:cxn>
                    <a:cxn ang="0">
                      <a:pos x="219" y="0"/>
                    </a:cxn>
                    <a:cxn ang="0">
                      <a:pos x="155" y="60"/>
                    </a:cxn>
                    <a:cxn ang="0">
                      <a:pos x="172" y="64"/>
                    </a:cxn>
                    <a:cxn ang="0">
                      <a:pos x="189" y="71"/>
                    </a:cxn>
                    <a:cxn ang="0">
                      <a:pos x="205" y="79"/>
                    </a:cxn>
                    <a:cxn ang="0">
                      <a:pos x="217" y="90"/>
                    </a:cxn>
                    <a:cxn ang="0">
                      <a:pos x="227" y="103"/>
                    </a:cxn>
                    <a:cxn ang="0">
                      <a:pos x="234" y="118"/>
                    </a:cxn>
                    <a:cxn ang="0">
                      <a:pos x="236" y="134"/>
                    </a:cxn>
                    <a:cxn ang="0">
                      <a:pos x="233" y="150"/>
                    </a:cxn>
                    <a:cxn ang="0">
                      <a:pos x="228" y="163"/>
                    </a:cxn>
                    <a:cxn ang="0">
                      <a:pos x="218" y="176"/>
                    </a:cxn>
                    <a:cxn ang="0">
                      <a:pos x="201" y="191"/>
                    </a:cxn>
                    <a:cxn ang="0">
                      <a:pos x="185" y="199"/>
                    </a:cxn>
                    <a:cxn ang="0">
                      <a:pos x="170" y="205"/>
                    </a:cxn>
                    <a:cxn ang="0">
                      <a:pos x="155" y="209"/>
                    </a:cxn>
                    <a:cxn ang="0">
                      <a:pos x="136" y="210"/>
                    </a:cxn>
                    <a:cxn ang="0">
                      <a:pos x="88" y="209"/>
                    </a:cxn>
                    <a:cxn ang="0">
                      <a:pos x="65" y="205"/>
                    </a:cxn>
                    <a:cxn ang="0">
                      <a:pos x="40" y="194"/>
                    </a:cxn>
                    <a:cxn ang="0">
                      <a:pos x="22" y="181"/>
                    </a:cxn>
                    <a:cxn ang="0">
                      <a:pos x="9" y="166"/>
                    </a:cxn>
                    <a:cxn ang="0">
                      <a:pos x="3" y="150"/>
                    </a:cxn>
                    <a:cxn ang="0">
                      <a:pos x="0" y="136"/>
                    </a:cxn>
                    <a:cxn ang="0">
                      <a:pos x="2" y="121"/>
                    </a:cxn>
                    <a:cxn ang="0">
                      <a:pos x="10" y="101"/>
                    </a:cxn>
                    <a:cxn ang="0">
                      <a:pos x="25" y="84"/>
                    </a:cxn>
                    <a:cxn ang="0">
                      <a:pos x="45" y="71"/>
                    </a:cxn>
                    <a:cxn ang="0">
                      <a:pos x="73" y="61"/>
                    </a:cxn>
                    <a:cxn ang="0">
                      <a:pos x="29" y="3"/>
                    </a:cxn>
                  </a:cxnLst>
                  <a:rect l="0" t="0" r="r" b="b"/>
                  <a:pathLst>
                    <a:path w="237" h="211">
                      <a:moveTo>
                        <a:pt x="29" y="3"/>
                      </a:moveTo>
                      <a:lnTo>
                        <a:pt x="67" y="10"/>
                      </a:lnTo>
                      <a:lnTo>
                        <a:pt x="66" y="0"/>
                      </a:lnTo>
                      <a:lnTo>
                        <a:pt x="112" y="11"/>
                      </a:lnTo>
                      <a:lnTo>
                        <a:pt x="112" y="0"/>
                      </a:lnTo>
                      <a:lnTo>
                        <a:pt x="161" y="0"/>
                      </a:lnTo>
                      <a:lnTo>
                        <a:pt x="160" y="11"/>
                      </a:lnTo>
                      <a:lnTo>
                        <a:pt x="219" y="0"/>
                      </a:lnTo>
                      <a:lnTo>
                        <a:pt x="148" y="59"/>
                      </a:lnTo>
                      <a:lnTo>
                        <a:pt x="155" y="60"/>
                      </a:lnTo>
                      <a:lnTo>
                        <a:pt x="163" y="61"/>
                      </a:lnTo>
                      <a:lnTo>
                        <a:pt x="172" y="64"/>
                      </a:lnTo>
                      <a:lnTo>
                        <a:pt x="180" y="66"/>
                      </a:lnTo>
                      <a:lnTo>
                        <a:pt x="189" y="71"/>
                      </a:lnTo>
                      <a:lnTo>
                        <a:pt x="197" y="74"/>
                      </a:lnTo>
                      <a:lnTo>
                        <a:pt x="205" y="79"/>
                      </a:lnTo>
                      <a:lnTo>
                        <a:pt x="212" y="85"/>
                      </a:lnTo>
                      <a:lnTo>
                        <a:pt x="217" y="90"/>
                      </a:lnTo>
                      <a:lnTo>
                        <a:pt x="222" y="96"/>
                      </a:lnTo>
                      <a:lnTo>
                        <a:pt x="227" y="103"/>
                      </a:lnTo>
                      <a:lnTo>
                        <a:pt x="231" y="111"/>
                      </a:lnTo>
                      <a:lnTo>
                        <a:pt x="234" y="118"/>
                      </a:lnTo>
                      <a:lnTo>
                        <a:pt x="235" y="124"/>
                      </a:lnTo>
                      <a:lnTo>
                        <a:pt x="236" y="134"/>
                      </a:lnTo>
                      <a:lnTo>
                        <a:pt x="235" y="143"/>
                      </a:lnTo>
                      <a:lnTo>
                        <a:pt x="233" y="150"/>
                      </a:lnTo>
                      <a:lnTo>
                        <a:pt x="231" y="157"/>
                      </a:lnTo>
                      <a:lnTo>
                        <a:pt x="228" y="163"/>
                      </a:lnTo>
                      <a:lnTo>
                        <a:pt x="224" y="169"/>
                      </a:lnTo>
                      <a:lnTo>
                        <a:pt x="218" y="176"/>
                      </a:lnTo>
                      <a:lnTo>
                        <a:pt x="210" y="184"/>
                      </a:lnTo>
                      <a:lnTo>
                        <a:pt x="201" y="191"/>
                      </a:lnTo>
                      <a:lnTo>
                        <a:pt x="193" y="196"/>
                      </a:lnTo>
                      <a:lnTo>
                        <a:pt x="185" y="199"/>
                      </a:lnTo>
                      <a:lnTo>
                        <a:pt x="177" y="203"/>
                      </a:lnTo>
                      <a:lnTo>
                        <a:pt x="170" y="205"/>
                      </a:lnTo>
                      <a:lnTo>
                        <a:pt x="161" y="207"/>
                      </a:lnTo>
                      <a:lnTo>
                        <a:pt x="155" y="209"/>
                      </a:lnTo>
                      <a:lnTo>
                        <a:pt x="145" y="209"/>
                      </a:lnTo>
                      <a:lnTo>
                        <a:pt x="136" y="210"/>
                      </a:lnTo>
                      <a:lnTo>
                        <a:pt x="96" y="210"/>
                      </a:lnTo>
                      <a:lnTo>
                        <a:pt x="88" y="209"/>
                      </a:lnTo>
                      <a:lnTo>
                        <a:pt x="78" y="208"/>
                      </a:lnTo>
                      <a:lnTo>
                        <a:pt x="65" y="205"/>
                      </a:lnTo>
                      <a:lnTo>
                        <a:pt x="53" y="200"/>
                      </a:lnTo>
                      <a:lnTo>
                        <a:pt x="40" y="194"/>
                      </a:lnTo>
                      <a:lnTo>
                        <a:pt x="30" y="187"/>
                      </a:lnTo>
                      <a:lnTo>
                        <a:pt x="22" y="181"/>
                      </a:lnTo>
                      <a:lnTo>
                        <a:pt x="15" y="174"/>
                      </a:lnTo>
                      <a:lnTo>
                        <a:pt x="9" y="166"/>
                      </a:lnTo>
                      <a:lnTo>
                        <a:pt x="5" y="156"/>
                      </a:lnTo>
                      <a:lnTo>
                        <a:pt x="3" y="150"/>
                      </a:lnTo>
                      <a:lnTo>
                        <a:pt x="1" y="144"/>
                      </a:lnTo>
                      <a:lnTo>
                        <a:pt x="0" y="136"/>
                      </a:lnTo>
                      <a:lnTo>
                        <a:pt x="1" y="131"/>
                      </a:lnTo>
                      <a:lnTo>
                        <a:pt x="2" y="121"/>
                      </a:lnTo>
                      <a:lnTo>
                        <a:pt x="5" y="111"/>
                      </a:lnTo>
                      <a:lnTo>
                        <a:pt x="10" y="101"/>
                      </a:lnTo>
                      <a:lnTo>
                        <a:pt x="17" y="92"/>
                      </a:lnTo>
                      <a:lnTo>
                        <a:pt x="25" y="84"/>
                      </a:lnTo>
                      <a:lnTo>
                        <a:pt x="35" y="76"/>
                      </a:lnTo>
                      <a:lnTo>
                        <a:pt x="45" y="71"/>
                      </a:lnTo>
                      <a:lnTo>
                        <a:pt x="59" y="65"/>
                      </a:lnTo>
                      <a:lnTo>
                        <a:pt x="73" y="61"/>
                      </a:lnTo>
                      <a:lnTo>
                        <a:pt x="83" y="59"/>
                      </a:lnTo>
                      <a:lnTo>
                        <a:pt x="29" y="3"/>
                      </a:lnTo>
                    </a:path>
                  </a:pathLst>
                </a:custGeom>
                <a:solidFill>
                  <a:schemeClr val="accent3">
                    <a:lumMod val="60000"/>
                    <a:lumOff val="40000"/>
                  </a:schemeClr>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22840" name="Rectangle 24"/>
                <p:cNvSpPr>
                  <a:spLocks noChangeArrowheads="1"/>
                </p:cNvSpPr>
                <p:nvPr/>
              </p:nvSpPr>
              <p:spPr bwMode="auto">
                <a:xfrm>
                  <a:off x="576" y="1633"/>
                  <a:ext cx="253"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dirty="0">
                      <a:solidFill>
                        <a:schemeClr val="bg1"/>
                      </a:solidFill>
                      <a:latin typeface="FranklinGothic" charset="0"/>
                    </a:rPr>
                    <a:t>A</a:t>
                  </a:r>
                </a:p>
              </p:txBody>
            </p:sp>
          </p:grpSp>
          <p:sp>
            <p:nvSpPr>
              <p:cNvPr id="2722841" name="Line 25"/>
              <p:cNvSpPr>
                <a:spLocks noChangeShapeType="1"/>
              </p:cNvSpPr>
              <p:nvPr/>
            </p:nvSpPr>
            <p:spPr bwMode="auto">
              <a:xfrm flipH="1">
                <a:off x="1424"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842" name="Line 26"/>
              <p:cNvSpPr>
                <a:spLocks noChangeShapeType="1"/>
              </p:cNvSpPr>
              <p:nvPr/>
            </p:nvSpPr>
            <p:spPr bwMode="auto">
              <a:xfrm flipH="1">
                <a:off x="1709"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843" name="Line 27"/>
              <p:cNvSpPr>
                <a:spLocks noChangeShapeType="1"/>
              </p:cNvSpPr>
              <p:nvPr/>
            </p:nvSpPr>
            <p:spPr bwMode="auto">
              <a:xfrm flipH="1">
                <a:off x="1993"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844" name="AutoShape 28"/>
              <p:cNvSpPr>
                <a:spLocks noChangeArrowheads="1"/>
              </p:cNvSpPr>
              <p:nvPr/>
            </p:nvSpPr>
            <p:spPr bwMode="auto">
              <a:xfrm>
                <a:off x="1199" y="2015"/>
                <a:ext cx="208" cy="259"/>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2845" name="AutoShape 29"/>
              <p:cNvSpPr>
                <a:spLocks noChangeArrowheads="1"/>
              </p:cNvSpPr>
              <p:nvPr/>
            </p:nvSpPr>
            <p:spPr bwMode="auto">
              <a:xfrm>
                <a:off x="1250" y="1963"/>
                <a:ext cx="157" cy="46"/>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2846" name="AutoShape 30"/>
              <p:cNvSpPr>
                <a:spLocks noChangeArrowheads="1"/>
              </p:cNvSpPr>
              <p:nvPr/>
            </p:nvSpPr>
            <p:spPr bwMode="auto">
              <a:xfrm>
                <a:off x="1241" y="2035"/>
                <a:ext cx="107" cy="15"/>
              </a:xfrm>
              <a:prstGeom prst="parallelogram">
                <a:avLst>
                  <a:gd name="adj" fmla="val 178300"/>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nvGrpSpPr>
              <p:cNvPr id="8" name="Group 31"/>
              <p:cNvGrpSpPr>
                <a:grpSpLocks/>
              </p:cNvGrpSpPr>
              <p:nvPr/>
            </p:nvGrpSpPr>
            <p:grpSpPr bwMode="auto">
              <a:xfrm>
                <a:off x="1715" y="1998"/>
                <a:ext cx="201" cy="257"/>
                <a:chOff x="1715" y="1998"/>
                <a:chExt cx="201" cy="257"/>
              </a:xfrm>
            </p:grpSpPr>
            <p:sp>
              <p:nvSpPr>
                <p:cNvPr id="2722848" name="Freeform 32"/>
                <p:cNvSpPr>
                  <a:spLocks/>
                </p:cNvSpPr>
                <p:nvPr/>
              </p:nvSpPr>
              <p:spPr bwMode="auto">
                <a:xfrm>
                  <a:off x="1844" y="2117"/>
                  <a:ext cx="60" cy="138"/>
                </a:xfrm>
                <a:custGeom>
                  <a:avLst/>
                  <a:gdLst/>
                  <a:ahLst/>
                  <a:cxnLst>
                    <a:cxn ang="0">
                      <a:pos x="43" y="0"/>
                    </a:cxn>
                    <a:cxn ang="0">
                      <a:pos x="59" y="0"/>
                    </a:cxn>
                    <a:cxn ang="0">
                      <a:pos x="16" y="137"/>
                    </a:cxn>
                    <a:cxn ang="0">
                      <a:pos x="0" y="137"/>
                    </a:cxn>
                    <a:cxn ang="0">
                      <a:pos x="43" y="0"/>
                    </a:cxn>
                  </a:cxnLst>
                  <a:rect l="0" t="0" r="r" b="b"/>
                  <a:pathLst>
                    <a:path w="60" h="138">
                      <a:moveTo>
                        <a:pt x="43" y="0"/>
                      </a:moveTo>
                      <a:lnTo>
                        <a:pt x="59" y="0"/>
                      </a:lnTo>
                      <a:lnTo>
                        <a:pt x="16" y="137"/>
                      </a:lnTo>
                      <a:lnTo>
                        <a:pt x="0" y="137"/>
                      </a:lnTo>
                      <a:lnTo>
                        <a:pt x="43"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722849" name="Rectangle 33"/>
                <p:cNvSpPr>
                  <a:spLocks noChangeArrowheads="1"/>
                </p:cNvSpPr>
                <p:nvPr/>
              </p:nvSpPr>
              <p:spPr bwMode="auto">
                <a:xfrm>
                  <a:off x="1840" y="2117"/>
                  <a:ext cx="76"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2850" name="Rectangle 34"/>
                <p:cNvSpPr>
                  <a:spLocks noChangeArrowheads="1"/>
                </p:cNvSpPr>
                <p:nvPr/>
              </p:nvSpPr>
              <p:spPr bwMode="auto">
                <a:xfrm>
                  <a:off x="1846" y="2175"/>
                  <a:ext cx="57" cy="11"/>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2851" name="Rectangle 35"/>
                <p:cNvSpPr>
                  <a:spLocks noChangeArrowheads="1"/>
                </p:cNvSpPr>
                <p:nvPr/>
              </p:nvSpPr>
              <p:spPr bwMode="auto">
                <a:xfrm>
                  <a:off x="1715" y="2175"/>
                  <a:ext cx="75" cy="7"/>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2852" name="Oval 36"/>
                <p:cNvSpPr>
                  <a:spLocks noChangeArrowheads="1"/>
                </p:cNvSpPr>
                <p:nvPr/>
              </p:nvSpPr>
              <p:spPr bwMode="auto">
                <a:xfrm>
                  <a:off x="1774" y="1998"/>
                  <a:ext cx="22" cy="26"/>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722853" name="Freeform 37"/>
                <p:cNvSpPr>
                  <a:spLocks/>
                </p:cNvSpPr>
                <p:nvPr/>
              </p:nvSpPr>
              <p:spPr bwMode="auto">
                <a:xfrm>
                  <a:off x="1715" y="2043"/>
                  <a:ext cx="138" cy="212"/>
                </a:xfrm>
                <a:custGeom>
                  <a:avLst/>
                  <a:gdLst/>
                  <a:ahLst/>
                  <a:cxnLst>
                    <a:cxn ang="0">
                      <a:pos x="1" y="98"/>
                    </a:cxn>
                    <a:cxn ang="0">
                      <a:pos x="1" y="100"/>
                    </a:cxn>
                    <a:cxn ang="0">
                      <a:pos x="0" y="104"/>
                    </a:cxn>
                    <a:cxn ang="0">
                      <a:pos x="0" y="107"/>
                    </a:cxn>
                    <a:cxn ang="0">
                      <a:pos x="1" y="111"/>
                    </a:cxn>
                    <a:cxn ang="0">
                      <a:pos x="3" y="114"/>
                    </a:cxn>
                    <a:cxn ang="0">
                      <a:pos x="6" y="116"/>
                    </a:cxn>
                    <a:cxn ang="0">
                      <a:pos x="9" y="118"/>
                    </a:cxn>
                    <a:cxn ang="0">
                      <a:pos x="11" y="119"/>
                    </a:cxn>
                    <a:cxn ang="0">
                      <a:pos x="15" y="119"/>
                    </a:cxn>
                    <a:cxn ang="0">
                      <a:pos x="89" y="211"/>
                    </a:cxn>
                    <a:cxn ang="0">
                      <a:pos x="113" y="101"/>
                    </a:cxn>
                    <a:cxn ang="0">
                      <a:pos x="113" y="99"/>
                    </a:cxn>
                    <a:cxn ang="0">
                      <a:pos x="111" y="97"/>
                    </a:cxn>
                    <a:cxn ang="0">
                      <a:pos x="109" y="95"/>
                    </a:cxn>
                    <a:cxn ang="0">
                      <a:pos x="108" y="94"/>
                    </a:cxn>
                    <a:cxn ang="0">
                      <a:pos x="105" y="93"/>
                    </a:cxn>
                    <a:cxn ang="0">
                      <a:pos x="102" y="92"/>
                    </a:cxn>
                    <a:cxn ang="0">
                      <a:pos x="100" y="92"/>
                    </a:cxn>
                    <a:cxn ang="0">
                      <a:pos x="97" y="92"/>
                    </a:cxn>
                    <a:cxn ang="0">
                      <a:pos x="66" y="54"/>
                    </a:cxn>
                    <a:cxn ang="0">
                      <a:pos x="127" y="67"/>
                    </a:cxn>
                    <a:cxn ang="0">
                      <a:pos x="130" y="66"/>
                    </a:cxn>
                    <a:cxn ang="0">
                      <a:pos x="131" y="65"/>
                    </a:cxn>
                    <a:cxn ang="0">
                      <a:pos x="134" y="63"/>
                    </a:cxn>
                    <a:cxn ang="0">
                      <a:pos x="136" y="62"/>
                    </a:cxn>
                    <a:cxn ang="0">
                      <a:pos x="136" y="59"/>
                    </a:cxn>
                    <a:cxn ang="0">
                      <a:pos x="137" y="56"/>
                    </a:cxn>
                    <a:cxn ang="0">
                      <a:pos x="136" y="53"/>
                    </a:cxn>
                    <a:cxn ang="0">
                      <a:pos x="135" y="50"/>
                    </a:cxn>
                    <a:cxn ang="0">
                      <a:pos x="133" y="49"/>
                    </a:cxn>
                    <a:cxn ang="0">
                      <a:pos x="131" y="47"/>
                    </a:cxn>
                    <a:cxn ang="0">
                      <a:pos x="128" y="46"/>
                    </a:cxn>
                    <a:cxn ang="0">
                      <a:pos x="87" y="46"/>
                    </a:cxn>
                    <a:cxn ang="0">
                      <a:pos x="80" y="30"/>
                    </a:cxn>
                    <a:cxn ang="0">
                      <a:pos x="80" y="26"/>
                    </a:cxn>
                    <a:cxn ang="0">
                      <a:pos x="81" y="22"/>
                    </a:cxn>
                    <a:cxn ang="0">
                      <a:pos x="81" y="17"/>
                    </a:cxn>
                    <a:cxn ang="0">
                      <a:pos x="80" y="14"/>
                    </a:cxn>
                    <a:cxn ang="0">
                      <a:pos x="78" y="11"/>
                    </a:cxn>
                    <a:cxn ang="0">
                      <a:pos x="76" y="7"/>
                    </a:cxn>
                    <a:cxn ang="0">
                      <a:pos x="73" y="5"/>
                    </a:cxn>
                    <a:cxn ang="0">
                      <a:pos x="70" y="2"/>
                    </a:cxn>
                    <a:cxn ang="0">
                      <a:pos x="66" y="1"/>
                    </a:cxn>
                    <a:cxn ang="0">
                      <a:pos x="62" y="0"/>
                    </a:cxn>
                    <a:cxn ang="0">
                      <a:pos x="57" y="0"/>
                    </a:cxn>
                    <a:cxn ang="0">
                      <a:pos x="53" y="1"/>
                    </a:cxn>
                    <a:cxn ang="0">
                      <a:pos x="49" y="2"/>
                    </a:cxn>
                    <a:cxn ang="0">
                      <a:pos x="45" y="4"/>
                    </a:cxn>
                    <a:cxn ang="0">
                      <a:pos x="42" y="8"/>
                    </a:cxn>
                    <a:cxn ang="0">
                      <a:pos x="39" y="12"/>
                    </a:cxn>
                    <a:cxn ang="0">
                      <a:pos x="37" y="16"/>
                    </a:cxn>
                  </a:cxnLst>
                  <a:rect l="0" t="0" r="r" b="b"/>
                  <a:pathLst>
                    <a:path w="138" h="212">
                      <a:moveTo>
                        <a:pt x="37" y="16"/>
                      </a:moveTo>
                      <a:lnTo>
                        <a:pt x="1" y="98"/>
                      </a:lnTo>
                      <a:lnTo>
                        <a:pt x="1" y="99"/>
                      </a:lnTo>
                      <a:lnTo>
                        <a:pt x="1" y="100"/>
                      </a:lnTo>
                      <a:lnTo>
                        <a:pt x="0" y="101"/>
                      </a:lnTo>
                      <a:lnTo>
                        <a:pt x="0" y="104"/>
                      </a:lnTo>
                      <a:lnTo>
                        <a:pt x="0" y="105"/>
                      </a:lnTo>
                      <a:lnTo>
                        <a:pt x="0" y="107"/>
                      </a:lnTo>
                      <a:lnTo>
                        <a:pt x="1" y="109"/>
                      </a:lnTo>
                      <a:lnTo>
                        <a:pt x="1" y="111"/>
                      </a:lnTo>
                      <a:lnTo>
                        <a:pt x="2" y="112"/>
                      </a:lnTo>
                      <a:lnTo>
                        <a:pt x="3" y="114"/>
                      </a:lnTo>
                      <a:lnTo>
                        <a:pt x="4" y="115"/>
                      </a:lnTo>
                      <a:lnTo>
                        <a:pt x="6" y="116"/>
                      </a:lnTo>
                      <a:lnTo>
                        <a:pt x="7" y="117"/>
                      </a:lnTo>
                      <a:lnTo>
                        <a:pt x="9" y="118"/>
                      </a:lnTo>
                      <a:lnTo>
                        <a:pt x="10" y="118"/>
                      </a:lnTo>
                      <a:lnTo>
                        <a:pt x="11" y="119"/>
                      </a:lnTo>
                      <a:lnTo>
                        <a:pt x="13" y="119"/>
                      </a:lnTo>
                      <a:lnTo>
                        <a:pt x="15" y="119"/>
                      </a:lnTo>
                      <a:lnTo>
                        <a:pt x="89" y="119"/>
                      </a:lnTo>
                      <a:lnTo>
                        <a:pt x="89" y="211"/>
                      </a:lnTo>
                      <a:lnTo>
                        <a:pt x="113" y="211"/>
                      </a:lnTo>
                      <a:lnTo>
                        <a:pt x="113" y="101"/>
                      </a:lnTo>
                      <a:lnTo>
                        <a:pt x="113" y="100"/>
                      </a:lnTo>
                      <a:lnTo>
                        <a:pt x="113" y="99"/>
                      </a:lnTo>
                      <a:lnTo>
                        <a:pt x="112" y="98"/>
                      </a:lnTo>
                      <a:lnTo>
                        <a:pt x="111" y="97"/>
                      </a:lnTo>
                      <a:lnTo>
                        <a:pt x="111" y="96"/>
                      </a:lnTo>
                      <a:lnTo>
                        <a:pt x="109" y="95"/>
                      </a:lnTo>
                      <a:lnTo>
                        <a:pt x="109" y="95"/>
                      </a:lnTo>
                      <a:lnTo>
                        <a:pt x="108" y="94"/>
                      </a:lnTo>
                      <a:lnTo>
                        <a:pt x="106" y="93"/>
                      </a:lnTo>
                      <a:lnTo>
                        <a:pt x="105" y="93"/>
                      </a:lnTo>
                      <a:lnTo>
                        <a:pt x="104" y="93"/>
                      </a:lnTo>
                      <a:lnTo>
                        <a:pt x="102" y="92"/>
                      </a:lnTo>
                      <a:lnTo>
                        <a:pt x="101" y="92"/>
                      </a:lnTo>
                      <a:lnTo>
                        <a:pt x="100" y="92"/>
                      </a:lnTo>
                      <a:lnTo>
                        <a:pt x="98" y="92"/>
                      </a:lnTo>
                      <a:lnTo>
                        <a:pt x="97" y="92"/>
                      </a:lnTo>
                      <a:lnTo>
                        <a:pt x="54" y="90"/>
                      </a:lnTo>
                      <a:lnTo>
                        <a:pt x="66" y="54"/>
                      </a:lnTo>
                      <a:lnTo>
                        <a:pt x="75" y="67"/>
                      </a:lnTo>
                      <a:lnTo>
                        <a:pt x="127" y="67"/>
                      </a:lnTo>
                      <a:lnTo>
                        <a:pt x="128" y="66"/>
                      </a:lnTo>
                      <a:lnTo>
                        <a:pt x="130" y="66"/>
                      </a:lnTo>
                      <a:lnTo>
                        <a:pt x="131" y="65"/>
                      </a:lnTo>
                      <a:lnTo>
                        <a:pt x="131" y="65"/>
                      </a:lnTo>
                      <a:lnTo>
                        <a:pt x="133" y="64"/>
                      </a:lnTo>
                      <a:lnTo>
                        <a:pt x="134" y="63"/>
                      </a:lnTo>
                      <a:lnTo>
                        <a:pt x="135" y="62"/>
                      </a:lnTo>
                      <a:lnTo>
                        <a:pt x="136" y="62"/>
                      </a:lnTo>
                      <a:lnTo>
                        <a:pt x="136" y="60"/>
                      </a:lnTo>
                      <a:lnTo>
                        <a:pt x="136" y="59"/>
                      </a:lnTo>
                      <a:lnTo>
                        <a:pt x="137" y="58"/>
                      </a:lnTo>
                      <a:lnTo>
                        <a:pt x="137" y="56"/>
                      </a:lnTo>
                      <a:lnTo>
                        <a:pt x="137" y="54"/>
                      </a:lnTo>
                      <a:lnTo>
                        <a:pt x="136" y="53"/>
                      </a:lnTo>
                      <a:lnTo>
                        <a:pt x="136" y="52"/>
                      </a:lnTo>
                      <a:lnTo>
                        <a:pt x="135" y="50"/>
                      </a:lnTo>
                      <a:lnTo>
                        <a:pt x="134" y="49"/>
                      </a:lnTo>
                      <a:lnTo>
                        <a:pt x="133" y="49"/>
                      </a:lnTo>
                      <a:lnTo>
                        <a:pt x="132" y="47"/>
                      </a:lnTo>
                      <a:lnTo>
                        <a:pt x="131" y="47"/>
                      </a:lnTo>
                      <a:lnTo>
                        <a:pt x="130" y="46"/>
                      </a:lnTo>
                      <a:lnTo>
                        <a:pt x="128" y="46"/>
                      </a:lnTo>
                      <a:lnTo>
                        <a:pt x="127" y="46"/>
                      </a:lnTo>
                      <a:lnTo>
                        <a:pt x="87" y="46"/>
                      </a:lnTo>
                      <a:lnTo>
                        <a:pt x="78" y="31"/>
                      </a:lnTo>
                      <a:lnTo>
                        <a:pt x="80" y="30"/>
                      </a:lnTo>
                      <a:lnTo>
                        <a:pt x="80" y="28"/>
                      </a:lnTo>
                      <a:lnTo>
                        <a:pt x="80" y="26"/>
                      </a:lnTo>
                      <a:lnTo>
                        <a:pt x="81" y="24"/>
                      </a:lnTo>
                      <a:lnTo>
                        <a:pt x="81" y="22"/>
                      </a:lnTo>
                      <a:lnTo>
                        <a:pt x="81" y="20"/>
                      </a:lnTo>
                      <a:lnTo>
                        <a:pt x="81" y="17"/>
                      </a:lnTo>
                      <a:lnTo>
                        <a:pt x="80" y="16"/>
                      </a:lnTo>
                      <a:lnTo>
                        <a:pt x="80" y="14"/>
                      </a:lnTo>
                      <a:lnTo>
                        <a:pt x="79" y="12"/>
                      </a:lnTo>
                      <a:lnTo>
                        <a:pt x="78" y="11"/>
                      </a:lnTo>
                      <a:lnTo>
                        <a:pt x="77" y="9"/>
                      </a:lnTo>
                      <a:lnTo>
                        <a:pt x="76" y="7"/>
                      </a:lnTo>
                      <a:lnTo>
                        <a:pt x="75" y="6"/>
                      </a:lnTo>
                      <a:lnTo>
                        <a:pt x="73" y="5"/>
                      </a:lnTo>
                      <a:lnTo>
                        <a:pt x="72" y="4"/>
                      </a:lnTo>
                      <a:lnTo>
                        <a:pt x="70" y="2"/>
                      </a:lnTo>
                      <a:lnTo>
                        <a:pt x="68" y="2"/>
                      </a:lnTo>
                      <a:lnTo>
                        <a:pt x="66" y="1"/>
                      </a:lnTo>
                      <a:lnTo>
                        <a:pt x="64" y="1"/>
                      </a:lnTo>
                      <a:lnTo>
                        <a:pt x="62" y="0"/>
                      </a:lnTo>
                      <a:lnTo>
                        <a:pt x="60" y="0"/>
                      </a:lnTo>
                      <a:lnTo>
                        <a:pt x="57" y="0"/>
                      </a:lnTo>
                      <a:lnTo>
                        <a:pt x="56" y="0"/>
                      </a:lnTo>
                      <a:lnTo>
                        <a:pt x="53" y="1"/>
                      </a:lnTo>
                      <a:lnTo>
                        <a:pt x="51" y="1"/>
                      </a:lnTo>
                      <a:lnTo>
                        <a:pt x="49" y="2"/>
                      </a:lnTo>
                      <a:lnTo>
                        <a:pt x="47" y="3"/>
                      </a:lnTo>
                      <a:lnTo>
                        <a:pt x="45" y="4"/>
                      </a:lnTo>
                      <a:lnTo>
                        <a:pt x="43" y="6"/>
                      </a:lnTo>
                      <a:lnTo>
                        <a:pt x="42" y="8"/>
                      </a:lnTo>
                      <a:lnTo>
                        <a:pt x="40" y="9"/>
                      </a:lnTo>
                      <a:lnTo>
                        <a:pt x="39" y="12"/>
                      </a:lnTo>
                      <a:lnTo>
                        <a:pt x="38" y="14"/>
                      </a:lnTo>
                      <a:lnTo>
                        <a:pt x="37"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722854" name="Freeform 38"/>
              <p:cNvSpPr>
                <a:spLocks/>
              </p:cNvSpPr>
              <p:nvPr/>
            </p:nvSpPr>
            <p:spPr bwMode="auto">
              <a:xfrm>
                <a:off x="1977" y="1973"/>
                <a:ext cx="200" cy="292"/>
              </a:xfrm>
              <a:custGeom>
                <a:avLst/>
                <a:gdLst/>
                <a:ahLst/>
                <a:cxnLst>
                  <a:cxn ang="0">
                    <a:pos x="199" y="263"/>
                  </a:cxn>
                  <a:cxn ang="0">
                    <a:pos x="184" y="263"/>
                  </a:cxn>
                  <a:cxn ang="0">
                    <a:pos x="158" y="230"/>
                  </a:cxn>
                  <a:cxn ang="0">
                    <a:pos x="121" y="169"/>
                  </a:cxn>
                  <a:cxn ang="0">
                    <a:pos x="111" y="142"/>
                  </a:cxn>
                  <a:cxn ang="0">
                    <a:pos x="114" y="123"/>
                  </a:cxn>
                  <a:cxn ang="0">
                    <a:pos x="123" y="119"/>
                  </a:cxn>
                  <a:cxn ang="0">
                    <a:pos x="136" y="129"/>
                  </a:cxn>
                  <a:cxn ang="0">
                    <a:pos x="155" y="140"/>
                  </a:cxn>
                  <a:cxn ang="0">
                    <a:pos x="164" y="140"/>
                  </a:cxn>
                  <a:cxn ang="0">
                    <a:pos x="165" y="134"/>
                  </a:cxn>
                  <a:cxn ang="0">
                    <a:pos x="156" y="123"/>
                  </a:cxn>
                  <a:cxn ang="0">
                    <a:pos x="135" y="108"/>
                  </a:cxn>
                  <a:cxn ang="0">
                    <a:pos x="126" y="87"/>
                  </a:cxn>
                  <a:cxn ang="0">
                    <a:pos x="123" y="69"/>
                  </a:cxn>
                  <a:cxn ang="0">
                    <a:pos x="113" y="56"/>
                  </a:cxn>
                  <a:cxn ang="0">
                    <a:pos x="109" y="48"/>
                  </a:cxn>
                  <a:cxn ang="0">
                    <a:pos x="114" y="36"/>
                  </a:cxn>
                  <a:cxn ang="0">
                    <a:pos x="119" y="24"/>
                  </a:cxn>
                  <a:cxn ang="0">
                    <a:pos x="115" y="9"/>
                  </a:cxn>
                  <a:cxn ang="0">
                    <a:pos x="105" y="1"/>
                  </a:cxn>
                  <a:cxn ang="0">
                    <a:pos x="90" y="3"/>
                  </a:cxn>
                  <a:cxn ang="0">
                    <a:pos x="84" y="13"/>
                  </a:cxn>
                  <a:cxn ang="0">
                    <a:pos x="84" y="23"/>
                  </a:cxn>
                  <a:cxn ang="0">
                    <a:pos x="88" y="35"/>
                  </a:cxn>
                  <a:cxn ang="0">
                    <a:pos x="88" y="46"/>
                  </a:cxn>
                  <a:cxn ang="0">
                    <a:pos x="78" y="56"/>
                  </a:cxn>
                  <a:cxn ang="0">
                    <a:pos x="65" y="64"/>
                  </a:cxn>
                  <a:cxn ang="0">
                    <a:pos x="55" y="75"/>
                  </a:cxn>
                  <a:cxn ang="0">
                    <a:pos x="46" y="99"/>
                  </a:cxn>
                  <a:cxn ang="0">
                    <a:pos x="41" y="122"/>
                  </a:cxn>
                  <a:cxn ang="0">
                    <a:pos x="40" y="146"/>
                  </a:cxn>
                  <a:cxn ang="0">
                    <a:pos x="41" y="158"/>
                  </a:cxn>
                  <a:cxn ang="0">
                    <a:pos x="49" y="162"/>
                  </a:cxn>
                  <a:cxn ang="0">
                    <a:pos x="53" y="158"/>
                  </a:cxn>
                  <a:cxn ang="0">
                    <a:pos x="53" y="133"/>
                  </a:cxn>
                  <a:cxn ang="0">
                    <a:pos x="55" y="117"/>
                  </a:cxn>
                  <a:cxn ang="0">
                    <a:pos x="64" y="109"/>
                  </a:cxn>
                  <a:cxn ang="0">
                    <a:pos x="70" y="114"/>
                  </a:cxn>
                  <a:cxn ang="0">
                    <a:pos x="68" y="140"/>
                  </a:cxn>
                  <a:cxn ang="0">
                    <a:pos x="61" y="167"/>
                  </a:cxn>
                  <a:cxn ang="0">
                    <a:pos x="53" y="197"/>
                  </a:cxn>
                  <a:cxn ang="0">
                    <a:pos x="33" y="226"/>
                  </a:cxn>
                  <a:cxn ang="0">
                    <a:pos x="8" y="256"/>
                  </a:cxn>
                  <a:cxn ang="0">
                    <a:pos x="0" y="272"/>
                  </a:cxn>
                  <a:cxn ang="0">
                    <a:pos x="19" y="291"/>
                  </a:cxn>
                  <a:cxn ang="0">
                    <a:pos x="33" y="288"/>
                  </a:cxn>
                  <a:cxn ang="0">
                    <a:pos x="23" y="276"/>
                  </a:cxn>
                  <a:cxn ang="0">
                    <a:pos x="30" y="260"/>
                  </a:cxn>
                  <a:cxn ang="0">
                    <a:pos x="61" y="223"/>
                  </a:cxn>
                  <a:cxn ang="0">
                    <a:pos x="84" y="197"/>
                  </a:cxn>
                  <a:cxn ang="0">
                    <a:pos x="95" y="191"/>
                  </a:cxn>
                  <a:cxn ang="0">
                    <a:pos x="109" y="199"/>
                  </a:cxn>
                  <a:cxn ang="0">
                    <a:pos x="141" y="243"/>
                  </a:cxn>
                  <a:cxn ang="0">
                    <a:pos x="168" y="281"/>
                  </a:cxn>
                  <a:cxn ang="0">
                    <a:pos x="178" y="283"/>
                  </a:cxn>
                  <a:cxn ang="0">
                    <a:pos x="191" y="273"/>
                  </a:cxn>
                </a:cxnLst>
                <a:rect l="0" t="0" r="r" b="b"/>
                <a:pathLst>
                  <a:path w="200" h="292">
                    <a:moveTo>
                      <a:pt x="198" y="268"/>
                    </a:moveTo>
                    <a:lnTo>
                      <a:pt x="199" y="263"/>
                    </a:lnTo>
                    <a:lnTo>
                      <a:pt x="191" y="265"/>
                    </a:lnTo>
                    <a:lnTo>
                      <a:pt x="184" y="263"/>
                    </a:lnTo>
                    <a:lnTo>
                      <a:pt x="174" y="256"/>
                    </a:lnTo>
                    <a:lnTo>
                      <a:pt x="158" y="230"/>
                    </a:lnTo>
                    <a:lnTo>
                      <a:pt x="134" y="191"/>
                    </a:lnTo>
                    <a:lnTo>
                      <a:pt x="121" y="169"/>
                    </a:lnTo>
                    <a:lnTo>
                      <a:pt x="113" y="152"/>
                    </a:lnTo>
                    <a:lnTo>
                      <a:pt x="111" y="142"/>
                    </a:lnTo>
                    <a:lnTo>
                      <a:pt x="111" y="130"/>
                    </a:lnTo>
                    <a:lnTo>
                      <a:pt x="114" y="123"/>
                    </a:lnTo>
                    <a:lnTo>
                      <a:pt x="119" y="119"/>
                    </a:lnTo>
                    <a:lnTo>
                      <a:pt x="123" y="119"/>
                    </a:lnTo>
                    <a:lnTo>
                      <a:pt x="128" y="122"/>
                    </a:lnTo>
                    <a:lnTo>
                      <a:pt x="136" y="129"/>
                    </a:lnTo>
                    <a:lnTo>
                      <a:pt x="148" y="137"/>
                    </a:lnTo>
                    <a:lnTo>
                      <a:pt x="155" y="140"/>
                    </a:lnTo>
                    <a:lnTo>
                      <a:pt x="160" y="142"/>
                    </a:lnTo>
                    <a:lnTo>
                      <a:pt x="164" y="140"/>
                    </a:lnTo>
                    <a:lnTo>
                      <a:pt x="166" y="137"/>
                    </a:lnTo>
                    <a:lnTo>
                      <a:pt x="165" y="134"/>
                    </a:lnTo>
                    <a:lnTo>
                      <a:pt x="164" y="130"/>
                    </a:lnTo>
                    <a:lnTo>
                      <a:pt x="156" y="123"/>
                    </a:lnTo>
                    <a:lnTo>
                      <a:pt x="143" y="114"/>
                    </a:lnTo>
                    <a:lnTo>
                      <a:pt x="135" y="108"/>
                    </a:lnTo>
                    <a:lnTo>
                      <a:pt x="130" y="99"/>
                    </a:lnTo>
                    <a:lnTo>
                      <a:pt x="126" y="87"/>
                    </a:lnTo>
                    <a:lnTo>
                      <a:pt x="125" y="74"/>
                    </a:lnTo>
                    <a:lnTo>
                      <a:pt x="123" y="69"/>
                    </a:lnTo>
                    <a:lnTo>
                      <a:pt x="119" y="63"/>
                    </a:lnTo>
                    <a:lnTo>
                      <a:pt x="113" y="56"/>
                    </a:lnTo>
                    <a:lnTo>
                      <a:pt x="109" y="53"/>
                    </a:lnTo>
                    <a:lnTo>
                      <a:pt x="109" y="48"/>
                    </a:lnTo>
                    <a:lnTo>
                      <a:pt x="111" y="40"/>
                    </a:lnTo>
                    <a:lnTo>
                      <a:pt x="114" y="36"/>
                    </a:lnTo>
                    <a:lnTo>
                      <a:pt x="116" y="31"/>
                    </a:lnTo>
                    <a:lnTo>
                      <a:pt x="119" y="24"/>
                    </a:lnTo>
                    <a:lnTo>
                      <a:pt x="116" y="15"/>
                    </a:lnTo>
                    <a:lnTo>
                      <a:pt x="115" y="9"/>
                    </a:lnTo>
                    <a:lnTo>
                      <a:pt x="111" y="4"/>
                    </a:lnTo>
                    <a:lnTo>
                      <a:pt x="105" y="1"/>
                    </a:lnTo>
                    <a:lnTo>
                      <a:pt x="96" y="0"/>
                    </a:lnTo>
                    <a:lnTo>
                      <a:pt x="90" y="3"/>
                    </a:lnTo>
                    <a:lnTo>
                      <a:pt x="86" y="6"/>
                    </a:lnTo>
                    <a:lnTo>
                      <a:pt x="84" y="13"/>
                    </a:lnTo>
                    <a:lnTo>
                      <a:pt x="83" y="18"/>
                    </a:lnTo>
                    <a:lnTo>
                      <a:pt x="84" y="23"/>
                    </a:lnTo>
                    <a:lnTo>
                      <a:pt x="86" y="30"/>
                    </a:lnTo>
                    <a:lnTo>
                      <a:pt x="88" y="35"/>
                    </a:lnTo>
                    <a:lnTo>
                      <a:pt x="89" y="40"/>
                    </a:lnTo>
                    <a:lnTo>
                      <a:pt x="88" y="46"/>
                    </a:lnTo>
                    <a:lnTo>
                      <a:pt x="84" y="51"/>
                    </a:lnTo>
                    <a:lnTo>
                      <a:pt x="78" y="56"/>
                    </a:lnTo>
                    <a:lnTo>
                      <a:pt x="70" y="60"/>
                    </a:lnTo>
                    <a:lnTo>
                      <a:pt x="65" y="64"/>
                    </a:lnTo>
                    <a:lnTo>
                      <a:pt x="60" y="69"/>
                    </a:lnTo>
                    <a:lnTo>
                      <a:pt x="55" y="75"/>
                    </a:lnTo>
                    <a:lnTo>
                      <a:pt x="50" y="87"/>
                    </a:lnTo>
                    <a:lnTo>
                      <a:pt x="46" y="99"/>
                    </a:lnTo>
                    <a:lnTo>
                      <a:pt x="43" y="109"/>
                    </a:lnTo>
                    <a:lnTo>
                      <a:pt x="41" y="122"/>
                    </a:lnTo>
                    <a:lnTo>
                      <a:pt x="40" y="137"/>
                    </a:lnTo>
                    <a:lnTo>
                      <a:pt x="40" y="146"/>
                    </a:lnTo>
                    <a:lnTo>
                      <a:pt x="40" y="153"/>
                    </a:lnTo>
                    <a:lnTo>
                      <a:pt x="41" y="158"/>
                    </a:lnTo>
                    <a:lnTo>
                      <a:pt x="44" y="161"/>
                    </a:lnTo>
                    <a:lnTo>
                      <a:pt x="49" y="162"/>
                    </a:lnTo>
                    <a:lnTo>
                      <a:pt x="51" y="161"/>
                    </a:lnTo>
                    <a:lnTo>
                      <a:pt x="53" y="158"/>
                    </a:lnTo>
                    <a:lnTo>
                      <a:pt x="53" y="148"/>
                    </a:lnTo>
                    <a:lnTo>
                      <a:pt x="53" y="133"/>
                    </a:lnTo>
                    <a:lnTo>
                      <a:pt x="54" y="123"/>
                    </a:lnTo>
                    <a:lnTo>
                      <a:pt x="55" y="117"/>
                    </a:lnTo>
                    <a:lnTo>
                      <a:pt x="59" y="110"/>
                    </a:lnTo>
                    <a:lnTo>
                      <a:pt x="64" y="109"/>
                    </a:lnTo>
                    <a:lnTo>
                      <a:pt x="69" y="110"/>
                    </a:lnTo>
                    <a:lnTo>
                      <a:pt x="70" y="114"/>
                    </a:lnTo>
                    <a:lnTo>
                      <a:pt x="69" y="125"/>
                    </a:lnTo>
                    <a:lnTo>
                      <a:pt x="68" y="140"/>
                    </a:lnTo>
                    <a:lnTo>
                      <a:pt x="65" y="154"/>
                    </a:lnTo>
                    <a:lnTo>
                      <a:pt x="61" y="167"/>
                    </a:lnTo>
                    <a:lnTo>
                      <a:pt x="58" y="183"/>
                    </a:lnTo>
                    <a:lnTo>
                      <a:pt x="53" y="197"/>
                    </a:lnTo>
                    <a:lnTo>
                      <a:pt x="41" y="214"/>
                    </a:lnTo>
                    <a:lnTo>
                      <a:pt x="33" y="226"/>
                    </a:lnTo>
                    <a:lnTo>
                      <a:pt x="18" y="243"/>
                    </a:lnTo>
                    <a:lnTo>
                      <a:pt x="8" y="256"/>
                    </a:lnTo>
                    <a:lnTo>
                      <a:pt x="0" y="267"/>
                    </a:lnTo>
                    <a:lnTo>
                      <a:pt x="0" y="272"/>
                    </a:lnTo>
                    <a:lnTo>
                      <a:pt x="8" y="281"/>
                    </a:lnTo>
                    <a:lnTo>
                      <a:pt x="19" y="291"/>
                    </a:lnTo>
                    <a:lnTo>
                      <a:pt x="30" y="291"/>
                    </a:lnTo>
                    <a:lnTo>
                      <a:pt x="33" y="288"/>
                    </a:lnTo>
                    <a:lnTo>
                      <a:pt x="28" y="282"/>
                    </a:lnTo>
                    <a:lnTo>
                      <a:pt x="23" y="276"/>
                    </a:lnTo>
                    <a:lnTo>
                      <a:pt x="23" y="271"/>
                    </a:lnTo>
                    <a:lnTo>
                      <a:pt x="30" y="260"/>
                    </a:lnTo>
                    <a:lnTo>
                      <a:pt x="43" y="247"/>
                    </a:lnTo>
                    <a:lnTo>
                      <a:pt x="61" y="223"/>
                    </a:lnTo>
                    <a:lnTo>
                      <a:pt x="78" y="203"/>
                    </a:lnTo>
                    <a:lnTo>
                      <a:pt x="84" y="197"/>
                    </a:lnTo>
                    <a:lnTo>
                      <a:pt x="88" y="192"/>
                    </a:lnTo>
                    <a:lnTo>
                      <a:pt x="95" y="191"/>
                    </a:lnTo>
                    <a:lnTo>
                      <a:pt x="101" y="194"/>
                    </a:lnTo>
                    <a:lnTo>
                      <a:pt x="109" y="199"/>
                    </a:lnTo>
                    <a:lnTo>
                      <a:pt x="124" y="220"/>
                    </a:lnTo>
                    <a:lnTo>
                      <a:pt x="141" y="243"/>
                    </a:lnTo>
                    <a:lnTo>
                      <a:pt x="158" y="267"/>
                    </a:lnTo>
                    <a:lnTo>
                      <a:pt x="168" y="281"/>
                    </a:lnTo>
                    <a:lnTo>
                      <a:pt x="171" y="283"/>
                    </a:lnTo>
                    <a:lnTo>
                      <a:pt x="178" y="283"/>
                    </a:lnTo>
                    <a:lnTo>
                      <a:pt x="184" y="278"/>
                    </a:lnTo>
                    <a:lnTo>
                      <a:pt x="191" y="273"/>
                    </a:lnTo>
                    <a:lnTo>
                      <a:pt x="198" y="268"/>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9" name="Group 39"/>
              <p:cNvGrpSpPr>
                <a:grpSpLocks/>
              </p:cNvGrpSpPr>
              <p:nvPr/>
            </p:nvGrpSpPr>
            <p:grpSpPr bwMode="auto">
              <a:xfrm>
                <a:off x="1413" y="1963"/>
                <a:ext cx="260" cy="311"/>
                <a:chOff x="1413" y="1963"/>
                <a:chExt cx="260" cy="311"/>
              </a:xfrm>
            </p:grpSpPr>
            <p:grpSp>
              <p:nvGrpSpPr>
                <p:cNvPr id="10" name="Group 40"/>
                <p:cNvGrpSpPr>
                  <a:grpSpLocks/>
                </p:cNvGrpSpPr>
                <p:nvPr/>
              </p:nvGrpSpPr>
              <p:grpSpPr bwMode="auto">
                <a:xfrm>
                  <a:off x="1413" y="1963"/>
                  <a:ext cx="260" cy="311"/>
                  <a:chOff x="1413" y="1963"/>
                  <a:chExt cx="260" cy="311"/>
                </a:xfrm>
              </p:grpSpPr>
              <p:sp>
                <p:nvSpPr>
                  <p:cNvPr id="2722857" name="AutoShape 41"/>
                  <p:cNvSpPr>
                    <a:spLocks noChangeArrowheads="1"/>
                  </p:cNvSpPr>
                  <p:nvPr/>
                </p:nvSpPr>
                <p:spPr bwMode="auto">
                  <a:xfrm>
                    <a:off x="1413" y="2015"/>
                    <a:ext cx="260" cy="259"/>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2858" name="AutoShape 42"/>
                  <p:cNvSpPr>
                    <a:spLocks noChangeArrowheads="1"/>
                  </p:cNvSpPr>
                  <p:nvPr/>
                </p:nvSpPr>
                <p:spPr bwMode="auto">
                  <a:xfrm>
                    <a:off x="1476" y="1963"/>
                    <a:ext cx="197" cy="46"/>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22859" name="Oval 43"/>
                <p:cNvSpPr>
                  <a:spLocks noChangeArrowheads="1"/>
                </p:cNvSpPr>
                <p:nvPr/>
              </p:nvSpPr>
              <p:spPr bwMode="auto">
                <a:xfrm>
                  <a:off x="1496" y="1990"/>
                  <a:ext cx="25" cy="9"/>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860" name="AutoShape 44"/>
                <p:cNvSpPr>
                  <a:spLocks noChangeArrowheads="1"/>
                </p:cNvSpPr>
                <p:nvPr/>
              </p:nvSpPr>
              <p:spPr bwMode="auto">
                <a:xfrm>
                  <a:off x="1444" y="2137"/>
                  <a:ext cx="137" cy="55"/>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22861" name="Line 45"/>
              <p:cNvSpPr>
                <a:spLocks noChangeShapeType="1"/>
              </p:cNvSpPr>
              <p:nvPr/>
            </p:nvSpPr>
            <p:spPr bwMode="auto">
              <a:xfrm>
                <a:off x="1434" y="1313"/>
                <a:ext cx="262"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862" name="Line 46"/>
              <p:cNvSpPr>
                <a:spLocks noChangeShapeType="1"/>
              </p:cNvSpPr>
              <p:nvPr/>
            </p:nvSpPr>
            <p:spPr bwMode="auto">
              <a:xfrm flipH="1">
                <a:off x="1709"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863" name="Line 47"/>
              <p:cNvSpPr>
                <a:spLocks noChangeShapeType="1"/>
              </p:cNvSpPr>
              <p:nvPr/>
            </p:nvSpPr>
            <p:spPr bwMode="auto">
              <a:xfrm flipH="1">
                <a:off x="1993"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864" name="Rectangle 48"/>
              <p:cNvSpPr>
                <a:spLocks noChangeArrowheads="1"/>
              </p:cNvSpPr>
              <p:nvPr/>
            </p:nvSpPr>
            <p:spPr bwMode="auto">
              <a:xfrm>
                <a:off x="1981" y="1348"/>
                <a:ext cx="328"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tx1"/>
                    </a:solidFill>
                    <a:latin typeface="FranklinGothic" charset="0"/>
                  </a:rPr>
                  <a:t>30</a:t>
                </a:r>
              </a:p>
            </p:txBody>
          </p:sp>
          <p:sp>
            <p:nvSpPr>
              <p:cNvPr id="2722865" name="Line 49"/>
              <p:cNvSpPr>
                <a:spLocks noChangeShapeType="1"/>
              </p:cNvSpPr>
              <p:nvPr/>
            </p:nvSpPr>
            <p:spPr bwMode="auto">
              <a:xfrm flipH="1">
                <a:off x="2276"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866" name="AutoShape 50"/>
              <p:cNvSpPr>
                <a:spLocks noChangeArrowheads="1"/>
              </p:cNvSpPr>
              <p:nvPr/>
            </p:nvSpPr>
            <p:spPr bwMode="auto">
              <a:xfrm>
                <a:off x="1484" y="2348"/>
                <a:ext cx="206" cy="259"/>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2867" name="AutoShape 51"/>
              <p:cNvSpPr>
                <a:spLocks noChangeArrowheads="1"/>
              </p:cNvSpPr>
              <p:nvPr/>
            </p:nvSpPr>
            <p:spPr bwMode="auto">
              <a:xfrm>
                <a:off x="1534" y="2297"/>
                <a:ext cx="156" cy="45"/>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2868" name="AutoShape 52"/>
              <p:cNvSpPr>
                <a:spLocks noChangeArrowheads="1"/>
              </p:cNvSpPr>
              <p:nvPr/>
            </p:nvSpPr>
            <p:spPr bwMode="auto">
              <a:xfrm>
                <a:off x="1525" y="2368"/>
                <a:ext cx="106" cy="15"/>
              </a:xfrm>
              <a:prstGeom prst="parallelogram">
                <a:avLst>
                  <a:gd name="adj" fmla="val 176634"/>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nvGrpSpPr>
              <p:cNvPr id="11" name="Group 53"/>
              <p:cNvGrpSpPr>
                <a:grpSpLocks/>
              </p:cNvGrpSpPr>
              <p:nvPr/>
            </p:nvGrpSpPr>
            <p:grpSpPr bwMode="auto">
              <a:xfrm>
                <a:off x="2009" y="2337"/>
                <a:ext cx="202" cy="257"/>
                <a:chOff x="2009" y="2337"/>
                <a:chExt cx="202" cy="257"/>
              </a:xfrm>
            </p:grpSpPr>
            <p:sp>
              <p:nvSpPr>
                <p:cNvPr id="2722870" name="Freeform 54"/>
                <p:cNvSpPr>
                  <a:spLocks/>
                </p:cNvSpPr>
                <p:nvPr/>
              </p:nvSpPr>
              <p:spPr bwMode="auto">
                <a:xfrm>
                  <a:off x="2139" y="2456"/>
                  <a:ext cx="61" cy="138"/>
                </a:xfrm>
                <a:custGeom>
                  <a:avLst/>
                  <a:gdLst/>
                  <a:ahLst/>
                  <a:cxnLst>
                    <a:cxn ang="0">
                      <a:pos x="44" y="0"/>
                    </a:cxn>
                    <a:cxn ang="0">
                      <a:pos x="60" y="0"/>
                    </a:cxn>
                    <a:cxn ang="0">
                      <a:pos x="16" y="137"/>
                    </a:cxn>
                    <a:cxn ang="0">
                      <a:pos x="0" y="137"/>
                    </a:cxn>
                    <a:cxn ang="0">
                      <a:pos x="44" y="0"/>
                    </a:cxn>
                  </a:cxnLst>
                  <a:rect l="0" t="0" r="r" b="b"/>
                  <a:pathLst>
                    <a:path w="61" h="138">
                      <a:moveTo>
                        <a:pt x="44" y="0"/>
                      </a:moveTo>
                      <a:lnTo>
                        <a:pt x="60" y="0"/>
                      </a:lnTo>
                      <a:lnTo>
                        <a:pt x="16" y="137"/>
                      </a:lnTo>
                      <a:lnTo>
                        <a:pt x="0" y="137"/>
                      </a:lnTo>
                      <a:lnTo>
                        <a:pt x="44"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722871" name="Rectangle 55"/>
                <p:cNvSpPr>
                  <a:spLocks noChangeArrowheads="1"/>
                </p:cNvSpPr>
                <p:nvPr/>
              </p:nvSpPr>
              <p:spPr bwMode="auto">
                <a:xfrm>
                  <a:off x="2134" y="2456"/>
                  <a:ext cx="7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2872" name="Rectangle 56"/>
                <p:cNvSpPr>
                  <a:spLocks noChangeArrowheads="1"/>
                </p:cNvSpPr>
                <p:nvPr/>
              </p:nvSpPr>
              <p:spPr bwMode="auto">
                <a:xfrm>
                  <a:off x="2142" y="2513"/>
                  <a:ext cx="5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2873" name="Rectangle 57"/>
                <p:cNvSpPr>
                  <a:spLocks noChangeArrowheads="1"/>
                </p:cNvSpPr>
                <p:nvPr/>
              </p:nvSpPr>
              <p:spPr bwMode="auto">
                <a:xfrm>
                  <a:off x="2011" y="2513"/>
                  <a:ext cx="73" cy="8"/>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2874" name="Oval 58"/>
                <p:cNvSpPr>
                  <a:spLocks noChangeArrowheads="1"/>
                </p:cNvSpPr>
                <p:nvPr/>
              </p:nvSpPr>
              <p:spPr bwMode="auto">
                <a:xfrm>
                  <a:off x="2069" y="2337"/>
                  <a:ext cx="22" cy="26"/>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722875" name="Freeform 59"/>
                <p:cNvSpPr>
                  <a:spLocks/>
                </p:cNvSpPr>
                <p:nvPr/>
              </p:nvSpPr>
              <p:spPr bwMode="auto">
                <a:xfrm>
                  <a:off x="2009" y="2382"/>
                  <a:ext cx="138" cy="212"/>
                </a:xfrm>
                <a:custGeom>
                  <a:avLst/>
                  <a:gdLst/>
                  <a:ahLst/>
                  <a:cxnLst>
                    <a:cxn ang="0">
                      <a:pos x="1" y="98"/>
                    </a:cxn>
                    <a:cxn ang="0">
                      <a:pos x="1" y="100"/>
                    </a:cxn>
                    <a:cxn ang="0">
                      <a:pos x="0" y="104"/>
                    </a:cxn>
                    <a:cxn ang="0">
                      <a:pos x="0" y="107"/>
                    </a:cxn>
                    <a:cxn ang="0">
                      <a:pos x="1" y="111"/>
                    </a:cxn>
                    <a:cxn ang="0">
                      <a:pos x="3" y="114"/>
                    </a:cxn>
                    <a:cxn ang="0">
                      <a:pos x="6" y="116"/>
                    </a:cxn>
                    <a:cxn ang="0">
                      <a:pos x="9" y="118"/>
                    </a:cxn>
                    <a:cxn ang="0">
                      <a:pos x="11" y="119"/>
                    </a:cxn>
                    <a:cxn ang="0">
                      <a:pos x="15" y="119"/>
                    </a:cxn>
                    <a:cxn ang="0">
                      <a:pos x="89" y="211"/>
                    </a:cxn>
                    <a:cxn ang="0">
                      <a:pos x="113" y="101"/>
                    </a:cxn>
                    <a:cxn ang="0">
                      <a:pos x="113" y="99"/>
                    </a:cxn>
                    <a:cxn ang="0">
                      <a:pos x="111" y="97"/>
                    </a:cxn>
                    <a:cxn ang="0">
                      <a:pos x="109" y="95"/>
                    </a:cxn>
                    <a:cxn ang="0">
                      <a:pos x="108" y="94"/>
                    </a:cxn>
                    <a:cxn ang="0">
                      <a:pos x="105" y="93"/>
                    </a:cxn>
                    <a:cxn ang="0">
                      <a:pos x="102" y="92"/>
                    </a:cxn>
                    <a:cxn ang="0">
                      <a:pos x="100" y="92"/>
                    </a:cxn>
                    <a:cxn ang="0">
                      <a:pos x="97" y="92"/>
                    </a:cxn>
                    <a:cxn ang="0">
                      <a:pos x="66" y="54"/>
                    </a:cxn>
                    <a:cxn ang="0">
                      <a:pos x="127" y="67"/>
                    </a:cxn>
                    <a:cxn ang="0">
                      <a:pos x="130" y="66"/>
                    </a:cxn>
                    <a:cxn ang="0">
                      <a:pos x="131" y="65"/>
                    </a:cxn>
                    <a:cxn ang="0">
                      <a:pos x="134" y="63"/>
                    </a:cxn>
                    <a:cxn ang="0">
                      <a:pos x="136" y="62"/>
                    </a:cxn>
                    <a:cxn ang="0">
                      <a:pos x="136" y="59"/>
                    </a:cxn>
                    <a:cxn ang="0">
                      <a:pos x="137" y="56"/>
                    </a:cxn>
                    <a:cxn ang="0">
                      <a:pos x="136" y="53"/>
                    </a:cxn>
                    <a:cxn ang="0">
                      <a:pos x="135" y="50"/>
                    </a:cxn>
                    <a:cxn ang="0">
                      <a:pos x="133" y="49"/>
                    </a:cxn>
                    <a:cxn ang="0">
                      <a:pos x="131" y="47"/>
                    </a:cxn>
                    <a:cxn ang="0">
                      <a:pos x="128" y="46"/>
                    </a:cxn>
                    <a:cxn ang="0">
                      <a:pos x="87" y="46"/>
                    </a:cxn>
                    <a:cxn ang="0">
                      <a:pos x="80" y="30"/>
                    </a:cxn>
                    <a:cxn ang="0">
                      <a:pos x="80" y="26"/>
                    </a:cxn>
                    <a:cxn ang="0">
                      <a:pos x="81" y="22"/>
                    </a:cxn>
                    <a:cxn ang="0">
                      <a:pos x="81" y="17"/>
                    </a:cxn>
                    <a:cxn ang="0">
                      <a:pos x="80" y="14"/>
                    </a:cxn>
                    <a:cxn ang="0">
                      <a:pos x="78" y="11"/>
                    </a:cxn>
                    <a:cxn ang="0">
                      <a:pos x="76" y="7"/>
                    </a:cxn>
                    <a:cxn ang="0">
                      <a:pos x="73" y="5"/>
                    </a:cxn>
                    <a:cxn ang="0">
                      <a:pos x="70" y="2"/>
                    </a:cxn>
                    <a:cxn ang="0">
                      <a:pos x="66" y="1"/>
                    </a:cxn>
                    <a:cxn ang="0">
                      <a:pos x="62" y="0"/>
                    </a:cxn>
                    <a:cxn ang="0">
                      <a:pos x="57" y="0"/>
                    </a:cxn>
                    <a:cxn ang="0">
                      <a:pos x="53" y="1"/>
                    </a:cxn>
                    <a:cxn ang="0">
                      <a:pos x="49" y="2"/>
                    </a:cxn>
                    <a:cxn ang="0">
                      <a:pos x="45" y="4"/>
                    </a:cxn>
                    <a:cxn ang="0">
                      <a:pos x="42" y="8"/>
                    </a:cxn>
                    <a:cxn ang="0">
                      <a:pos x="39" y="12"/>
                    </a:cxn>
                    <a:cxn ang="0">
                      <a:pos x="37" y="16"/>
                    </a:cxn>
                  </a:cxnLst>
                  <a:rect l="0" t="0" r="r" b="b"/>
                  <a:pathLst>
                    <a:path w="138" h="212">
                      <a:moveTo>
                        <a:pt x="37" y="16"/>
                      </a:moveTo>
                      <a:lnTo>
                        <a:pt x="1" y="98"/>
                      </a:lnTo>
                      <a:lnTo>
                        <a:pt x="1" y="99"/>
                      </a:lnTo>
                      <a:lnTo>
                        <a:pt x="1" y="100"/>
                      </a:lnTo>
                      <a:lnTo>
                        <a:pt x="0" y="101"/>
                      </a:lnTo>
                      <a:lnTo>
                        <a:pt x="0" y="104"/>
                      </a:lnTo>
                      <a:lnTo>
                        <a:pt x="0" y="105"/>
                      </a:lnTo>
                      <a:lnTo>
                        <a:pt x="0" y="107"/>
                      </a:lnTo>
                      <a:lnTo>
                        <a:pt x="1" y="109"/>
                      </a:lnTo>
                      <a:lnTo>
                        <a:pt x="1" y="111"/>
                      </a:lnTo>
                      <a:lnTo>
                        <a:pt x="2" y="112"/>
                      </a:lnTo>
                      <a:lnTo>
                        <a:pt x="3" y="114"/>
                      </a:lnTo>
                      <a:lnTo>
                        <a:pt x="4" y="115"/>
                      </a:lnTo>
                      <a:lnTo>
                        <a:pt x="6" y="116"/>
                      </a:lnTo>
                      <a:lnTo>
                        <a:pt x="7" y="117"/>
                      </a:lnTo>
                      <a:lnTo>
                        <a:pt x="9" y="118"/>
                      </a:lnTo>
                      <a:lnTo>
                        <a:pt x="10" y="118"/>
                      </a:lnTo>
                      <a:lnTo>
                        <a:pt x="11" y="119"/>
                      </a:lnTo>
                      <a:lnTo>
                        <a:pt x="13" y="119"/>
                      </a:lnTo>
                      <a:lnTo>
                        <a:pt x="15" y="119"/>
                      </a:lnTo>
                      <a:lnTo>
                        <a:pt x="89" y="119"/>
                      </a:lnTo>
                      <a:lnTo>
                        <a:pt x="89" y="211"/>
                      </a:lnTo>
                      <a:lnTo>
                        <a:pt x="113" y="211"/>
                      </a:lnTo>
                      <a:lnTo>
                        <a:pt x="113" y="101"/>
                      </a:lnTo>
                      <a:lnTo>
                        <a:pt x="113" y="100"/>
                      </a:lnTo>
                      <a:lnTo>
                        <a:pt x="113" y="99"/>
                      </a:lnTo>
                      <a:lnTo>
                        <a:pt x="112" y="98"/>
                      </a:lnTo>
                      <a:lnTo>
                        <a:pt x="111" y="97"/>
                      </a:lnTo>
                      <a:lnTo>
                        <a:pt x="111" y="96"/>
                      </a:lnTo>
                      <a:lnTo>
                        <a:pt x="109" y="95"/>
                      </a:lnTo>
                      <a:lnTo>
                        <a:pt x="109" y="95"/>
                      </a:lnTo>
                      <a:lnTo>
                        <a:pt x="108" y="94"/>
                      </a:lnTo>
                      <a:lnTo>
                        <a:pt x="106" y="93"/>
                      </a:lnTo>
                      <a:lnTo>
                        <a:pt x="105" y="93"/>
                      </a:lnTo>
                      <a:lnTo>
                        <a:pt x="104" y="93"/>
                      </a:lnTo>
                      <a:lnTo>
                        <a:pt x="102" y="92"/>
                      </a:lnTo>
                      <a:lnTo>
                        <a:pt x="101" y="92"/>
                      </a:lnTo>
                      <a:lnTo>
                        <a:pt x="100" y="92"/>
                      </a:lnTo>
                      <a:lnTo>
                        <a:pt x="98" y="92"/>
                      </a:lnTo>
                      <a:lnTo>
                        <a:pt x="97" y="92"/>
                      </a:lnTo>
                      <a:lnTo>
                        <a:pt x="54" y="90"/>
                      </a:lnTo>
                      <a:lnTo>
                        <a:pt x="66" y="54"/>
                      </a:lnTo>
                      <a:lnTo>
                        <a:pt x="75" y="67"/>
                      </a:lnTo>
                      <a:lnTo>
                        <a:pt x="127" y="67"/>
                      </a:lnTo>
                      <a:lnTo>
                        <a:pt x="128" y="66"/>
                      </a:lnTo>
                      <a:lnTo>
                        <a:pt x="130" y="66"/>
                      </a:lnTo>
                      <a:lnTo>
                        <a:pt x="131" y="65"/>
                      </a:lnTo>
                      <a:lnTo>
                        <a:pt x="131" y="65"/>
                      </a:lnTo>
                      <a:lnTo>
                        <a:pt x="133" y="64"/>
                      </a:lnTo>
                      <a:lnTo>
                        <a:pt x="134" y="63"/>
                      </a:lnTo>
                      <a:lnTo>
                        <a:pt x="135" y="62"/>
                      </a:lnTo>
                      <a:lnTo>
                        <a:pt x="136" y="62"/>
                      </a:lnTo>
                      <a:lnTo>
                        <a:pt x="136" y="60"/>
                      </a:lnTo>
                      <a:lnTo>
                        <a:pt x="136" y="59"/>
                      </a:lnTo>
                      <a:lnTo>
                        <a:pt x="137" y="58"/>
                      </a:lnTo>
                      <a:lnTo>
                        <a:pt x="137" y="56"/>
                      </a:lnTo>
                      <a:lnTo>
                        <a:pt x="137" y="54"/>
                      </a:lnTo>
                      <a:lnTo>
                        <a:pt x="136" y="53"/>
                      </a:lnTo>
                      <a:lnTo>
                        <a:pt x="136" y="52"/>
                      </a:lnTo>
                      <a:lnTo>
                        <a:pt x="135" y="50"/>
                      </a:lnTo>
                      <a:lnTo>
                        <a:pt x="134" y="49"/>
                      </a:lnTo>
                      <a:lnTo>
                        <a:pt x="133" y="49"/>
                      </a:lnTo>
                      <a:lnTo>
                        <a:pt x="132" y="47"/>
                      </a:lnTo>
                      <a:lnTo>
                        <a:pt x="131" y="47"/>
                      </a:lnTo>
                      <a:lnTo>
                        <a:pt x="130" y="46"/>
                      </a:lnTo>
                      <a:lnTo>
                        <a:pt x="128" y="46"/>
                      </a:lnTo>
                      <a:lnTo>
                        <a:pt x="127" y="46"/>
                      </a:lnTo>
                      <a:lnTo>
                        <a:pt x="87" y="46"/>
                      </a:lnTo>
                      <a:lnTo>
                        <a:pt x="78" y="31"/>
                      </a:lnTo>
                      <a:lnTo>
                        <a:pt x="80" y="30"/>
                      </a:lnTo>
                      <a:lnTo>
                        <a:pt x="80" y="28"/>
                      </a:lnTo>
                      <a:lnTo>
                        <a:pt x="80" y="26"/>
                      </a:lnTo>
                      <a:lnTo>
                        <a:pt x="81" y="24"/>
                      </a:lnTo>
                      <a:lnTo>
                        <a:pt x="81" y="22"/>
                      </a:lnTo>
                      <a:lnTo>
                        <a:pt x="81" y="20"/>
                      </a:lnTo>
                      <a:lnTo>
                        <a:pt x="81" y="17"/>
                      </a:lnTo>
                      <a:lnTo>
                        <a:pt x="80" y="16"/>
                      </a:lnTo>
                      <a:lnTo>
                        <a:pt x="80" y="14"/>
                      </a:lnTo>
                      <a:lnTo>
                        <a:pt x="79" y="12"/>
                      </a:lnTo>
                      <a:lnTo>
                        <a:pt x="78" y="11"/>
                      </a:lnTo>
                      <a:lnTo>
                        <a:pt x="77" y="9"/>
                      </a:lnTo>
                      <a:lnTo>
                        <a:pt x="76" y="7"/>
                      </a:lnTo>
                      <a:lnTo>
                        <a:pt x="75" y="6"/>
                      </a:lnTo>
                      <a:lnTo>
                        <a:pt x="73" y="5"/>
                      </a:lnTo>
                      <a:lnTo>
                        <a:pt x="72" y="4"/>
                      </a:lnTo>
                      <a:lnTo>
                        <a:pt x="70" y="2"/>
                      </a:lnTo>
                      <a:lnTo>
                        <a:pt x="68" y="2"/>
                      </a:lnTo>
                      <a:lnTo>
                        <a:pt x="66" y="1"/>
                      </a:lnTo>
                      <a:lnTo>
                        <a:pt x="64" y="1"/>
                      </a:lnTo>
                      <a:lnTo>
                        <a:pt x="62" y="0"/>
                      </a:lnTo>
                      <a:lnTo>
                        <a:pt x="60" y="0"/>
                      </a:lnTo>
                      <a:lnTo>
                        <a:pt x="57" y="0"/>
                      </a:lnTo>
                      <a:lnTo>
                        <a:pt x="56" y="0"/>
                      </a:lnTo>
                      <a:lnTo>
                        <a:pt x="53" y="1"/>
                      </a:lnTo>
                      <a:lnTo>
                        <a:pt x="51" y="1"/>
                      </a:lnTo>
                      <a:lnTo>
                        <a:pt x="49" y="2"/>
                      </a:lnTo>
                      <a:lnTo>
                        <a:pt x="47" y="3"/>
                      </a:lnTo>
                      <a:lnTo>
                        <a:pt x="45" y="4"/>
                      </a:lnTo>
                      <a:lnTo>
                        <a:pt x="43" y="6"/>
                      </a:lnTo>
                      <a:lnTo>
                        <a:pt x="42" y="8"/>
                      </a:lnTo>
                      <a:lnTo>
                        <a:pt x="40" y="9"/>
                      </a:lnTo>
                      <a:lnTo>
                        <a:pt x="39" y="12"/>
                      </a:lnTo>
                      <a:lnTo>
                        <a:pt x="38" y="14"/>
                      </a:lnTo>
                      <a:lnTo>
                        <a:pt x="37"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722876" name="Freeform 60"/>
              <p:cNvSpPr>
                <a:spLocks/>
              </p:cNvSpPr>
              <p:nvPr/>
            </p:nvSpPr>
            <p:spPr bwMode="auto">
              <a:xfrm>
                <a:off x="2260" y="2307"/>
                <a:ext cx="201" cy="291"/>
              </a:xfrm>
              <a:custGeom>
                <a:avLst/>
                <a:gdLst/>
                <a:ahLst/>
                <a:cxnLst>
                  <a:cxn ang="0">
                    <a:pos x="200" y="263"/>
                  </a:cxn>
                  <a:cxn ang="0">
                    <a:pos x="185" y="263"/>
                  </a:cxn>
                  <a:cxn ang="0">
                    <a:pos x="158" y="229"/>
                  </a:cxn>
                  <a:cxn ang="0">
                    <a:pos x="122" y="169"/>
                  </a:cxn>
                  <a:cxn ang="0">
                    <a:pos x="112" y="141"/>
                  </a:cxn>
                  <a:cxn ang="0">
                    <a:pos x="114" y="123"/>
                  </a:cxn>
                  <a:cxn ang="0">
                    <a:pos x="123" y="119"/>
                  </a:cxn>
                  <a:cxn ang="0">
                    <a:pos x="137" y="129"/>
                  </a:cxn>
                  <a:cxn ang="0">
                    <a:pos x="156" y="140"/>
                  </a:cxn>
                  <a:cxn ang="0">
                    <a:pos x="165" y="140"/>
                  </a:cxn>
                  <a:cxn ang="0">
                    <a:pos x="166" y="134"/>
                  </a:cxn>
                  <a:cxn ang="0">
                    <a:pos x="157" y="123"/>
                  </a:cxn>
                  <a:cxn ang="0">
                    <a:pos x="136" y="108"/>
                  </a:cxn>
                  <a:cxn ang="0">
                    <a:pos x="127" y="86"/>
                  </a:cxn>
                  <a:cxn ang="0">
                    <a:pos x="123" y="69"/>
                  </a:cxn>
                  <a:cxn ang="0">
                    <a:pos x="113" y="56"/>
                  </a:cxn>
                  <a:cxn ang="0">
                    <a:pos x="109" y="48"/>
                  </a:cxn>
                  <a:cxn ang="0">
                    <a:pos x="114" y="36"/>
                  </a:cxn>
                  <a:cxn ang="0">
                    <a:pos x="119" y="24"/>
                  </a:cxn>
                  <a:cxn ang="0">
                    <a:pos x="116" y="9"/>
                  </a:cxn>
                  <a:cxn ang="0">
                    <a:pos x="106" y="1"/>
                  </a:cxn>
                  <a:cxn ang="0">
                    <a:pos x="91" y="3"/>
                  </a:cxn>
                  <a:cxn ang="0">
                    <a:pos x="84" y="13"/>
                  </a:cxn>
                  <a:cxn ang="0">
                    <a:pos x="84" y="23"/>
                  </a:cxn>
                  <a:cxn ang="0">
                    <a:pos x="88" y="35"/>
                  </a:cxn>
                  <a:cxn ang="0">
                    <a:pos x="88" y="46"/>
                  </a:cxn>
                  <a:cxn ang="0">
                    <a:pos x="78" y="56"/>
                  </a:cxn>
                  <a:cxn ang="0">
                    <a:pos x="65" y="64"/>
                  </a:cxn>
                  <a:cxn ang="0">
                    <a:pos x="55" y="75"/>
                  </a:cxn>
                  <a:cxn ang="0">
                    <a:pos x="47" y="99"/>
                  </a:cxn>
                  <a:cxn ang="0">
                    <a:pos x="42" y="121"/>
                  </a:cxn>
                  <a:cxn ang="0">
                    <a:pos x="40" y="145"/>
                  </a:cxn>
                  <a:cxn ang="0">
                    <a:pos x="42" y="158"/>
                  </a:cxn>
                  <a:cxn ang="0">
                    <a:pos x="49" y="161"/>
                  </a:cxn>
                  <a:cxn ang="0">
                    <a:pos x="53" y="158"/>
                  </a:cxn>
                  <a:cxn ang="0">
                    <a:pos x="53" y="133"/>
                  </a:cxn>
                  <a:cxn ang="0">
                    <a:pos x="55" y="116"/>
                  </a:cxn>
                  <a:cxn ang="0">
                    <a:pos x="64" y="109"/>
                  </a:cxn>
                  <a:cxn ang="0">
                    <a:pos x="70" y="114"/>
                  </a:cxn>
                  <a:cxn ang="0">
                    <a:pos x="68" y="140"/>
                  </a:cxn>
                  <a:cxn ang="0">
                    <a:pos x="62" y="166"/>
                  </a:cxn>
                  <a:cxn ang="0">
                    <a:pos x="53" y="196"/>
                  </a:cxn>
                  <a:cxn ang="0">
                    <a:pos x="33" y="225"/>
                  </a:cxn>
                  <a:cxn ang="0">
                    <a:pos x="8" y="255"/>
                  </a:cxn>
                  <a:cxn ang="0">
                    <a:pos x="0" y="271"/>
                  </a:cxn>
                  <a:cxn ang="0">
                    <a:pos x="19" y="290"/>
                  </a:cxn>
                  <a:cxn ang="0">
                    <a:pos x="33" y="288"/>
                  </a:cxn>
                  <a:cxn ang="0">
                    <a:pos x="23" y="275"/>
                  </a:cxn>
                  <a:cxn ang="0">
                    <a:pos x="30" y="259"/>
                  </a:cxn>
                  <a:cxn ang="0">
                    <a:pos x="62" y="223"/>
                  </a:cxn>
                  <a:cxn ang="0">
                    <a:pos x="84" y="196"/>
                  </a:cxn>
                  <a:cxn ang="0">
                    <a:pos x="96" y="190"/>
                  </a:cxn>
                  <a:cxn ang="0">
                    <a:pos x="109" y="199"/>
                  </a:cxn>
                  <a:cxn ang="0">
                    <a:pos x="142" y="243"/>
                  </a:cxn>
                  <a:cxn ang="0">
                    <a:pos x="169" y="280"/>
                  </a:cxn>
                  <a:cxn ang="0">
                    <a:pos x="179" y="283"/>
                  </a:cxn>
                  <a:cxn ang="0">
                    <a:pos x="192" y="273"/>
                  </a:cxn>
                </a:cxnLst>
                <a:rect l="0" t="0" r="r" b="b"/>
                <a:pathLst>
                  <a:path w="201" h="291">
                    <a:moveTo>
                      <a:pt x="199" y="268"/>
                    </a:moveTo>
                    <a:lnTo>
                      <a:pt x="200" y="263"/>
                    </a:lnTo>
                    <a:lnTo>
                      <a:pt x="192" y="264"/>
                    </a:lnTo>
                    <a:lnTo>
                      <a:pt x="185" y="263"/>
                    </a:lnTo>
                    <a:lnTo>
                      <a:pt x="175" y="255"/>
                    </a:lnTo>
                    <a:lnTo>
                      <a:pt x="158" y="229"/>
                    </a:lnTo>
                    <a:lnTo>
                      <a:pt x="135" y="190"/>
                    </a:lnTo>
                    <a:lnTo>
                      <a:pt x="122" y="169"/>
                    </a:lnTo>
                    <a:lnTo>
                      <a:pt x="113" y="151"/>
                    </a:lnTo>
                    <a:lnTo>
                      <a:pt x="112" y="141"/>
                    </a:lnTo>
                    <a:lnTo>
                      <a:pt x="112" y="130"/>
                    </a:lnTo>
                    <a:lnTo>
                      <a:pt x="114" y="123"/>
                    </a:lnTo>
                    <a:lnTo>
                      <a:pt x="119" y="119"/>
                    </a:lnTo>
                    <a:lnTo>
                      <a:pt x="123" y="119"/>
                    </a:lnTo>
                    <a:lnTo>
                      <a:pt x="128" y="121"/>
                    </a:lnTo>
                    <a:lnTo>
                      <a:pt x="137" y="129"/>
                    </a:lnTo>
                    <a:lnTo>
                      <a:pt x="148" y="136"/>
                    </a:lnTo>
                    <a:lnTo>
                      <a:pt x="156" y="140"/>
                    </a:lnTo>
                    <a:lnTo>
                      <a:pt x="161" y="141"/>
                    </a:lnTo>
                    <a:lnTo>
                      <a:pt x="165" y="140"/>
                    </a:lnTo>
                    <a:lnTo>
                      <a:pt x="167" y="136"/>
                    </a:lnTo>
                    <a:lnTo>
                      <a:pt x="166" y="134"/>
                    </a:lnTo>
                    <a:lnTo>
                      <a:pt x="165" y="130"/>
                    </a:lnTo>
                    <a:lnTo>
                      <a:pt x="157" y="123"/>
                    </a:lnTo>
                    <a:lnTo>
                      <a:pt x="143" y="114"/>
                    </a:lnTo>
                    <a:lnTo>
                      <a:pt x="136" y="108"/>
                    </a:lnTo>
                    <a:lnTo>
                      <a:pt x="131" y="99"/>
                    </a:lnTo>
                    <a:lnTo>
                      <a:pt x="127" y="86"/>
                    </a:lnTo>
                    <a:lnTo>
                      <a:pt x="126" y="74"/>
                    </a:lnTo>
                    <a:lnTo>
                      <a:pt x="123" y="69"/>
                    </a:lnTo>
                    <a:lnTo>
                      <a:pt x="119" y="63"/>
                    </a:lnTo>
                    <a:lnTo>
                      <a:pt x="113" y="56"/>
                    </a:lnTo>
                    <a:lnTo>
                      <a:pt x="109" y="53"/>
                    </a:lnTo>
                    <a:lnTo>
                      <a:pt x="109" y="48"/>
                    </a:lnTo>
                    <a:lnTo>
                      <a:pt x="112" y="40"/>
                    </a:lnTo>
                    <a:lnTo>
                      <a:pt x="114" y="36"/>
                    </a:lnTo>
                    <a:lnTo>
                      <a:pt x="117" y="31"/>
                    </a:lnTo>
                    <a:lnTo>
                      <a:pt x="119" y="24"/>
                    </a:lnTo>
                    <a:lnTo>
                      <a:pt x="117" y="15"/>
                    </a:lnTo>
                    <a:lnTo>
                      <a:pt x="116" y="9"/>
                    </a:lnTo>
                    <a:lnTo>
                      <a:pt x="112" y="4"/>
                    </a:lnTo>
                    <a:lnTo>
                      <a:pt x="106" y="1"/>
                    </a:lnTo>
                    <a:lnTo>
                      <a:pt x="97" y="0"/>
                    </a:lnTo>
                    <a:lnTo>
                      <a:pt x="91" y="3"/>
                    </a:lnTo>
                    <a:lnTo>
                      <a:pt x="87" y="6"/>
                    </a:lnTo>
                    <a:lnTo>
                      <a:pt x="84" y="13"/>
                    </a:lnTo>
                    <a:lnTo>
                      <a:pt x="83" y="18"/>
                    </a:lnTo>
                    <a:lnTo>
                      <a:pt x="84" y="23"/>
                    </a:lnTo>
                    <a:lnTo>
                      <a:pt x="87" y="30"/>
                    </a:lnTo>
                    <a:lnTo>
                      <a:pt x="88" y="35"/>
                    </a:lnTo>
                    <a:lnTo>
                      <a:pt x="89" y="40"/>
                    </a:lnTo>
                    <a:lnTo>
                      <a:pt x="88" y="46"/>
                    </a:lnTo>
                    <a:lnTo>
                      <a:pt x="84" y="51"/>
                    </a:lnTo>
                    <a:lnTo>
                      <a:pt x="78" y="56"/>
                    </a:lnTo>
                    <a:lnTo>
                      <a:pt x="70" y="60"/>
                    </a:lnTo>
                    <a:lnTo>
                      <a:pt x="65" y="64"/>
                    </a:lnTo>
                    <a:lnTo>
                      <a:pt x="60" y="69"/>
                    </a:lnTo>
                    <a:lnTo>
                      <a:pt x="55" y="75"/>
                    </a:lnTo>
                    <a:lnTo>
                      <a:pt x="50" y="86"/>
                    </a:lnTo>
                    <a:lnTo>
                      <a:pt x="47" y="99"/>
                    </a:lnTo>
                    <a:lnTo>
                      <a:pt x="43" y="109"/>
                    </a:lnTo>
                    <a:lnTo>
                      <a:pt x="42" y="121"/>
                    </a:lnTo>
                    <a:lnTo>
                      <a:pt x="40" y="136"/>
                    </a:lnTo>
                    <a:lnTo>
                      <a:pt x="40" y="145"/>
                    </a:lnTo>
                    <a:lnTo>
                      <a:pt x="40" y="153"/>
                    </a:lnTo>
                    <a:lnTo>
                      <a:pt x="42" y="158"/>
                    </a:lnTo>
                    <a:lnTo>
                      <a:pt x="44" y="160"/>
                    </a:lnTo>
                    <a:lnTo>
                      <a:pt x="49" y="161"/>
                    </a:lnTo>
                    <a:lnTo>
                      <a:pt x="52" y="160"/>
                    </a:lnTo>
                    <a:lnTo>
                      <a:pt x="53" y="158"/>
                    </a:lnTo>
                    <a:lnTo>
                      <a:pt x="53" y="148"/>
                    </a:lnTo>
                    <a:lnTo>
                      <a:pt x="53" y="133"/>
                    </a:lnTo>
                    <a:lnTo>
                      <a:pt x="54" y="123"/>
                    </a:lnTo>
                    <a:lnTo>
                      <a:pt x="55" y="116"/>
                    </a:lnTo>
                    <a:lnTo>
                      <a:pt x="59" y="110"/>
                    </a:lnTo>
                    <a:lnTo>
                      <a:pt x="64" y="109"/>
                    </a:lnTo>
                    <a:lnTo>
                      <a:pt x="69" y="110"/>
                    </a:lnTo>
                    <a:lnTo>
                      <a:pt x="70" y="114"/>
                    </a:lnTo>
                    <a:lnTo>
                      <a:pt x="69" y="125"/>
                    </a:lnTo>
                    <a:lnTo>
                      <a:pt x="68" y="140"/>
                    </a:lnTo>
                    <a:lnTo>
                      <a:pt x="65" y="154"/>
                    </a:lnTo>
                    <a:lnTo>
                      <a:pt x="62" y="166"/>
                    </a:lnTo>
                    <a:lnTo>
                      <a:pt x="58" y="183"/>
                    </a:lnTo>
                    <a:lnTo>
                      <a:pt x="53" y="196"/>
                    </a:lnTo>
                    <a:lnTo>
                      <a:pt x="42" y="214"/>
                    </a:lnTo>
                    <a:lnTo>
                      <a:pt x="33" y="225"/>
                    </a:lnTo>
                    <a:lnTo>
                      <a:pt x="18" y="243"/>
                    </a:lnTo>
                    <a:lnTo>
                      <a:pt x="8" y="255"/>
                    </a:lnTo>
                    <a:lnTo>
                      <a:pt x="0" y="266"/>
                    </a:lnTo>
                    <a:lnTo>
                      <a:pt x="0" y="271"/>
                    </a:lnTo>
                    <a:lnTo>
                      <a:pt x="8" y="280"/>
                    </a:lnTo>
                    <a:lnTo>
                      <a:pt x="19" y="290"/>
                    </a:lnTo>
                    <a:lnTo>
                      <a:pt x="30" y="290"/>
                    </a:lnTo>
                    <a:lnTo>
                      <a:pt x="33" y="288"/>
                    </a:lnTo>
                    <a:lnTo>
                      <a:pt x="28" y="281"/>
                    </a:lnTo>
                    <a:lnTo>
                      <a:pt x="23" y="275"/>
                    </a:lnTo>
                    <a:lnTo>
                      <a:pt x="23" y="270"/>
                    </a:lnTo>
                    <a:lnTo>
                      <a:pt x="30" y="259"/>
                    </a:lnTo>
                    <a:lnTo>
                      <a:pt x="43" y="246"/>
                    </a:lnTo>
                    <a:lnTo>
                      <a:pt x="62" y="223"/>
                    </a:lnTo>
                    <a:lnTo>
                      <a:pt x="78" y="203"/>
                    </a:lnTo>
                    <a:lnTo>
                      <a:pt x="84" y="196"/>
                    </a:lnTo>
                    <a:lnTo>
                      <a:pt x="88" y="191"/>
                    </a:lnTo>
                    <a:lnTo>
                      <a:pt x="96" y="190"/>
                    </a:lnTo>
                    <a:lnTo>
                      <a:pt x="102" y="194"/>
                    </a:lnTo>
                    <a:lnTo>
                      <a:pt x="109" y="199"/>
                    </a:lnTo>
                    <a:lnTo>
                      <a:pt x="125" y="219"/>
                    </a:lnTo>
                    <a:lnTo>
                      <a:pt x="142" y="243"/>
                    </a:lnTo>
                    <a:lnTo>
                      <a:pt x="158" y="266"/>
                    </a:lnTo>
                    <a:lnTo>
                      <a:pt x="169" y="280"/>
                    </a:lnTo>
                    <a:lnTo>
                      <a:pt x="172" y="283"/>
                    </a:lnTo>
                    <a:lnTo>
                      <a:pt x="179" y="283"/>
                    </a:lnTo>
                    <a:lnTo>
                      <a:pt x="185" y="278"/>
                    </a:lnTo>
                    <a:lnTo>
                      <a:pt x="192" y="273"/>
                    </a:lnTo>
                    <a:lnTo>
                      <a:pt x="199" y="268"/>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12" name="Group 61"/>
              <p:cNvGrpSpPr>
                <a:grpSpLocks/>
              </p:cNvGrpSpPr>
              <p:nvPr/>
            </p:nvGrpSpPr>
            <p:grpSpPr bwMode="auto">
              <a:xfrm>
                <a:off x="1697" y="2297"/>
                <a:ext cx="260" cy="310"/>
                <a:chOff x="1697" y="2297"/>
                <a:chExt cx="260" cy="310"/>
              </a:xfrm>
            </p:grpSpPr>
            <p:grpSp>
              <p:nvGrpSpPr>
                <p:cNvPr id="13" name="Group 62"/>
                <p:cNvGrpSpPr>
                  <a:grpSpLocks/>
                </p:cNvGrpSpPr>
                <p:nvPr/>
              </p:nvGrpSpPr>
              <p:grpSpPr bwMode="auto">
                <a:xfrm>
                  <a:off x="1697" y="2297"/>
                  <a:ext cx="260" cy="310"/>
                  <a:chOff x="1697" y="2297"/>
                  <a:chExt cx="260" cy="310"/>
                </a:xfrm>
              </p:grpSpPr>
              <p:sp>
                <p:nvSpPr>
                  <p:cNvPr id="2722879" name="AutoShape 63"/>
                  <p:cNvSpPr>
                    <a:spLocks noChangeArrowheads="1"/>
                  </p:cNvSpPr>
                  <p:nvPr/>
                </p:nvSpPr>
                <p:spPr bwMode="auto">
                  <a:xfrm>
                    <a:off x="1697" y="2348"/>
                    <a:ext cx="260" cy="259"/>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2880" name="AutoShape 64"/>
                  <p:cNvSpPr>
                    <a:spLocks noChangeArrowheads="1"/>
                  </p:cNvSpPr>
                  <p:nvPr/>
                </p:nvSpPr>
                <p:spPr bwMode="auto">
                  <a:xfrm>
                    <a:off x="1759" y="2297"/>
                    <a:ext cx="198" cy="45"/>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22881" name="Oval 65"/>
                <p:cNvSpPr>
                  <a:spLocks noChangeArrowheads="1"/>
                </p:cNvSpPr>
                <p:nvPr/>
              </p:nvSpPr>
              <p:spPr bwMode="auto">
                <a:xfrm>
                  <a:off x="1778" y="2323"/>
                  <a:ext cx="27" cy="9"/>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882" name="AutoShape 66"/>
                <p:cNvSpPr>
                  <a:spLocks noChangeArrowheads="1"/>
                </p:cNvSpPr>
                <p:nvPr/>
              </p:nvSpPr>
              <p:spPr bwMode="auto">
                <a:xfrm>
                  <a:off x="1728" y="2470"/>
                  <a:ext cx="138" cy="55"/>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22883" name="Line 67"/>
              <p:cNvSpPr>
                <a:spLocks noChangeShapeType="1"/>
              </p:cNvSpPr>
              <p:nvPr/>
            </p:nvSpPr>
            <p:spPr bwMode="auto">
              <a:xfrm>
                <a:off x="1717" y="1313"/>
                <a:ext cx="264"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884" name="Line 68"/>
              <p:cNvSpPr>
                <a:spLocks noChangeShapeType="1"/>
              </p:cNvSpPr>
              <p:nvPr/>
            </p:nvSpPr>
            <p:spPr bwMode="auto">
              <a:xfrm flipH="1">
                <a:off x="1993"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885" name="Line 69"/>
              <p:cNvSpPr>
                <a:spLocks noChangeShapeType="1"/>
              </p:cNvSpPr>
              <p:nvPr/>
            </p:nvSpPr>
            <p:spPr bwMode="auto">
              <a:xfrm flipH="1">
                <a:off x="2276"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886" name="AutoShape 70"/>
              <p:cNvSpPr>
                <a:spLocks noChangeArrowheads="1"/>
              </p:cNvSpPr>
              <p:nvPr/>
            </p:nvSpPr>
            <p:spPr bwMode="auto">
              <a:xfrm>
                <a:off x="1774" y="2686"/>
                <a:ext cx="207" cy="260"/>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2887" name="AutoShape 71"/>
              <p:cNvSpPr>
                <a:spLocks noChangeArrowheads="1"/>
              </p:cNvSpPr>
              <p:nvPr/>
            </p:nvSpPr>
            <p:spPr bwMode="auto">
              <a:xfrm>
                <a:off x="1823" y="2635"/>
                <a:ext cx="158" cy="46"/>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2888" name="AutoShape 72"/>
              <p:cNvSpPr>
                <a:spLocks noChangeArrowheads="1"/>
              </p:cNvSpPr>
              <p:nvPr/>
            </p:nvSpPr>
            <p:spPr bwMode="auto">
              <a:xfrm>
                <a:off x="1815" y="2707"/>
                <a:ext cx="107" cy="15"/>
              </a:xfrm>
              <a:prstGeom prst="parallelogram">
                <a:avLst>
                  <a:gd name="adj" fmla="val 178300"/>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nvGrpSpPr>
              <p:cNvPr id="14" name="Group 73"/>
              <p:cNvGrpSpPr>
                <a:grpSpLocks/>
              </p:cNvGrpSpPr>
              <p:nvPr/>
            </p:nvGrpSpPr>
            <p:grpSpPr bwMode="auto">
              <a:xfrm>
                <a:off x="2320" y="2676"/>
                <a:ext cx="202" cy="257"/>
                <a:chOff x="2320" y="2676"/>
                <a:chExt cx="202" cy="257"/>
              </a:xfrm>
            </p:grpSpPr>
            <p:sp>
              <p:nvSpPr>
                <p:cNvPr id="2722890" name="Freeform 74"/>
                <p:cNvSpPr>
                  <a:spLocks/>
                </p:cNvSpPr>
                <p:nvPr/>
              </p:nvSpPr>
              <p:spPr bwMode="auto">
                <a:xfrm>
                  <a:off x="2450" y="2795"/>
                  <a:ext cx="61" cy="138"/>
                </a:xfrm>
                <a:custGeom>
                  <a:avLst/>
                  <a:gdLst/>
                  <a:ahLst/>
                  <a:cxnLst>
                    <a:cxn ang="0">
                      <a:pos x="44" y="0"/>
                    </a:cxn>
                    <a:cxn ang="0">
                      <a:pos x="60" y="0"/>
                    </a:cxn>
                    <a:cxn ang="0">
                      <a:pos x="16" y="137"/>
                    </a:cxn>
                    <a:cxn ang="0">
                      <a:pos x="0" y="137"/>
                    </a:cxn>
                    <a:cxn ang="0">
                      <a:pos x="44" y="0"/>
                    </a:cxn>
                  </a:cxnLst>
                  <a:rect l="0" t="0" r="r" b="b"/>
                  <a:pathLst>
                    <a:path w="61" h="138">
                      <a:moveTo>
                        <a:pt x="44" y="0"/>
                      </a:moveTo>
                      <a:lnTo>
                        <a:pt x="60" y="0"/>
                      </a:lnTo>
                      <a:lnTo>
                        <a:pt x="16" y="137"/>
                      </a:lnTo>
                      <a:lnTo>
                        <a:pt x="0" y="137"/>
                      </a:lnTo>
                      <a:lnTo>
                        <a:pt x="44"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722891" name="Rectangle 75"/>
                <p:cNvSpPr>
                  <a:spLocks noChangeArrowheads="1"/>
                </p:cNvSpPr>
                <p:nvPr/>
              </p:nvSpPr>
              <p:spPr bwMode="auto">
                <a:xfrm>
                  <a:off x="2445" y="2795"/>
                  <a:ext cx="7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2892" name="Rectangle 76"/>
                <p:cNvSpPr>
                  <a:spLocks noChangeArrowheads="1"/>
                </p:cNvSpPr>
                <p:nvPr/>
              </p:nvSpPr>
              <p:spPr bwMode="auto">
                <a:xfrm>
                  <a:off x="2453" y="2851"/>
                  <a:ext cx="57" cy="13"/>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2893" name="Rectangle 77"/>
                <p:cNvSpPr>
                  <a:spLocks noChangeArrowheads="1"/>
                </p:cNvSpPr>
                <p:nvPr/>
              </p:nvSpPr>
              <p:spPr bwMode="auto">
                <a:xfrm>
                  <a:off x="2322" y="2851"/>
                  <a:ext cx="73" cy="9"/>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2894" name="Oval 78"/>
                <p:cNvSpPr>
                  <a:spLocks noChangeArrowheads="1"/>
                </p:cNvSpPr>
                <p:nvPr/>
              </p:nvSpPr>
              <p:spPr bwMode="auto">
                <a:xfrm>
                  <a:off x="2380" y="2676"/>
                  <a:ext cx="22" cy="25"/>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722895" name="Freeform 79"/>
                <p:cNvSpPr>
                  <a:spLocks/>
                </p:cNvSpPr>
                <p:nvPr/>
              </p:nvSpPr>
              <p:spPr bwMode="auto">
                <a:xfrm>
                  <a:off x="2320" y="2720"/>
                  <a:ext cx="140" cy="213"/>
                </a:xfrm>
                <a:custGeom>
                  <a:avLst/>
                  <a:gdLst/>
                  <a:ahLst/>
                  <a:cxnLst>
                    <a:cxn ang="0">
                      <a:pos x="1" y="98"/>
                    </a:cxn>
                    <a:cxn ang="0">
                      <a:pos x="1" y="101"/>
                    </a:cxn>
                    <a:cxn ang="0">
                      <a:pos x="0" y="104"/>
                    </a:cxn>
                    <a:cxn ang="0">
                      <a:pos x="0" y="108"/>
                    </a:cxn>
                    <a:cxn ang="0">
                      <a:pos x="1" y="111"/>
                    </a:cxn>
                    <a:cxn ang="0">
                      <a:pos x="3" y="114"/>
                    </a:cxn>
                    <a:cxn ang="0">
                      <a:pos x="6" y="117"/>
                    </a:cxn>
                    <a:cxn ang="0">
                      <a:pos x="9" y="119"/>
                    </a:cxn>
                    <a:cxn ang="0">
                      <a:pos x="11" y="119"/>
                    </a:cxn>
                    <a:cxn ang="0">
                      <a:pos x="15" y="119"/>
                    </a:cxn>
                    <a:cxn ang="0">
                      <a:pos x="91" y="212"/>
                    </a:cxn>
                    <a:cxn ang="0">
                      <a:pos x="115" y="102"/>
                    </a:cxn>
                    <a:cxn ang="0">
                      <a:pos x="114" y="99"/>
                    </a:cxn>
                    <a:cxn ang="0">
                      <a:pos x="113" y="98"/>
                    </a:cxn>
                    <a:cxn ang="0">
                      <a:pos x="111" y="96"/>
                    </a:cxn>
                    <a:cxn ang="0">
                      <a:pos x="109" y="94"/>
                    </a:cxn>
                    <a:cxn ang="0">
                      <a:pos x="107" y="93"/>
                    </a:cxn>
                    <a:cxn ang="0">
                      <a:pos x="104" y="93"/>
                    </a:cxn>
                    <a:cxn ang="0">
                      <a:pos x="101" y="93"/>
                    </a:cxn>
                    <a:cxn ang="0">
                      <a:pos x="99" y="93"/>
                    </a:cxn>
                    <a:cxn ang="0">
                      <a:pos x="67" y="54"/>
                    </a:cxn>
                    <a:cxn ang="0">
                      <a:pos x="129" y="67"/>
                    </a:cxn>
                    <a:cxn ang="0">
                      <a:pos x="132" y="66"/>
                    </a:cxn>
                    <a:cxn ang="0">
                      <a:pos x="133" y="66"/>
                    </a:cxn>
                    <a:cxn ang="0">
                      <a:pos x="136" y="64"/>
                    </a:cxn>
                    <a:cxn ang="0">
                      <a:pos x="138" y="62"/>
                    </a:cxn>
                    <a:cxn ang="0">
                      <a:pos x="138" y="59"/>
                    </a:cxn>
                    <a:cxn ang="0">
                      <a:pos x="139" y="56"/>
                    </a:cxn>
                    <a:cxn ang="0">
                      <a:pos x="138" y="53"/>
                    </a:cxn>
                    <a:cxn ang="0">
                      <a:pos x="137" y="51"/>
                    </a:cxn>
                    <a:cxn ang="0">
                      <a:pos x="135" y="49"/>
                    </a:cxn>
                    <a:cxn ang="0">
                      <a:pos x="133" y="47"/>
                    </a:cxn>
                    <a:cxn ang="0">
                      <a:pos x="130" y="46"/>
                    </a:cxn>
                    <a:cxn ang="0">
                      <a:pos x="88" y="46"/>
                    </a:cxn>
                    <a:cxn ang="0">
                      <a:pos x="81" y="30"/>
                    </a:cxn>
                    <a:cxn ang="0">
                      <a:pos x="81" y="26"/>
                    </a:cxn>
                    <a:cxn ang="0">
                      <a:pos x="82" y="22"/>
                    </a:cxn>
                    <a:cxn ang="0">
                      <a:pos x="82" y="18"/>
                    </a:cxn>
                    <a:cxn ang="0">
                      <a:pos x="81" y="14"/>
                    </a:cxn>
                    <a:cxn ang="0">
                      <a:pos x="79" y="11"/>
                    </a:cxn>
                    <a:cxn ang="0">
                      <a:pos x="77" y="8"/>
                    </a:cxn>
                    <a:cxn ang="0">
                      <a:pos x="74" y="5"/>
                    </a:cxn>
                    <a:cxn ang="0">
                      <a:pos x="71" y="3"/>
                    </a:cxn>
                    <a:cxn ang="0">
                      <a:pos x="67" y="1"/>
                    </a:cxn>
                    <a:cxn ang="0">
                      <a:pos x="63" y="0"/>
                    </a:cxn>
                    <a:cxn ang="0">
                      <a:pos x="58" y="0"/>
                    </a:cxn>
                    <a:cxn ang="0">
                      <a:pos x="54" y="1"/>
                    </a:cxn>
                    <a:cxn ang="0">
                      <a:pos x="50" y="2"/>
                    </a:cxn>
                    <a:cxn ang="0">
                      <a:pos x="45" y="4"/>
                    </a:cxn>
                    <a:cxn ang="0">
                      <a:pos x="42" y="8"/>
                    </a:cxn>
                    <a:cxn ang="0">
                      <a:pos x="40" y="12"/>
                    </a:cxn>
                    <a:cxn ang="0">
                      <a:pos x="38" y="16"/>
                    </a:cxn>
                  </a:cxnLst>
                  <a:rect l="0" t="0" r="r" b="b"/>
                  <a:pathLst>
                    <a:path w="140" h="213">
                      <a:moveTo>
                        <a:pt x="38" y="16"/>
                      </a:moveTo>
                      <a:lnTo>
                        <a:pt x="1" y="98"/>
                      </a:lnTo>
                      <a:lnTo>
                        <a:pt x="1" y="99"/>
                      </a:lnTo>
                      <a:lnTo>
                        <a:pt x="1" y="101"/>
                      </a:lnTo>
                      <a:lnTo>
                        <a:pt x="0" y="102"/>
                      </a:lnTo>
                      <a:lnTo>
                        <a:pt x="0" y="104"/>
                      </a:lnTo>
                      <a:lnTo>
                        <a:pt x="0" y="106"/>
                      </a:lnTo>
                      <a:lnTo>
                        <a:pt x="0" y="108"/>
                      </a:lnTo>
                      <a:lnTo>
                        <a:pt x="1" y="109"/>
                      </a:lnTo>
                      <a:lnTo>
                        <a:pt x="1" y="111"/>
                      </a:lnTo>
                      <a:lnTo>
                        <a:pt x="2" y="113"/>
                      </a:lnTo>
                      <a:lnTo>
                        <a:pt x="3" y="114"/>
                      </a:lnTo>
                      <a:lnTo>
                        <a:pt x="4" y="116"/>
                      </a:lnTo>
                      <a:lnTo>
                        <a:pt x="6" y="117"/>
                      </a:lnTo>
                      <a:lnTo>
                        <a:pt x="7" y="118"/>
                      </a:lnTo>
                      <a:lnTo>
                        <a:pt x="9" y="119"/>
                      </a:lnTo>
                      <a:lnTo>
                        <a:pt x="10" y="119"/>
                      </a:lnTo>
                      <a:lnTo>
                        <a:pt x="11" y="119"/>
                      </a:lnTo>
                      <a:lnTo>
                        <a:pt x="13" y="119"/>
                      </a:lnTo>
                      <a:lnTo>
                        <a:pt x="15" y="119"/>
                      </a:lnTo>
                      <a:lnTo>
                        <a:pt x="91" y="119"/>
                      </a:lnTo>
                      <a:lnTo>
                        <a:pt x="91" y="212"/>
                      </a:lnTo>
                      <a:lnTo>
                        <a:pt x="115" y="212"/>
                      </a:lnTo>
                      <a:lnTo>
                        <a:pt x="115" y="102"/>
                      </a:lnTo>
                      <a:lnTo>
                        <a:pt x="115" y="101"/>
                      </a:lnTo>
                      <a:lnTo>
                        <a:pt x="114" y="99"/>
                      </a:lnTo>
                      <a:lnTo>
                        <a:pt x="114" y="98"/>
                      </a:lnTo>
                      <a:lnTo>
                        <a:pt x="113" y="98"/>
                      </a:lnTo>
                      <a:lnTo>
                        <a:pt x="112" y="97"/>
                      </a:lnTo>
                      <a:lnTo>
                        <a:pt x="111" y="96"/>
                      </a:lnTo>
                      <a:lnTo>
                        <a:pt x="110" y="95"/>
                      </a:lnTo>
                      <a:lnTo>
                        <a:pt x="109" y="94"/>
                      </a:lnTo>
                      <a:lnTo>
                        <a:pt x="108" y="94"/>
                      </a:lnTo>
                      <a:lnTo>
                        <a:pt x="107" y="93"/>
                      </a:lnTo>
                      <a:lnTo>
                        <a:pt x="105" y="93"/>
                      </a:lnTo>
                      <a:lnTo>
                        <a:pt x="104" y="93"/>
                      </a:lnTo>
                      <a:lnTo>
                        <a:pt x="102" y="93"/>
                      </a:lnTo>
                      <a:lnTo>
                        <a:pt x="101" y="93"/>
                      </a:lnTo>
                      <a:lnTo>
                        <a:pt x="100" y="93"/>
                      </a:lnTo>
                      <a:lnTo>
                        <a:pt x="99" y="93"/>
                      </a:lnTo>
                      <a:lnTo>
                        <a:pt x="55" y="90"/>
                      </a:lnTo>
                      <a:lnTo>
                        <a:pt x="67" y="54"/>
                      </a:lnTo>
                      <a:lnTo>
                        <a:pt x="76" y="67"/>
                      </a:lnTo>
                      <a:lnTo>
                        <a:pt x="129" y="67"/>
                      </a:lnTo>
                      <a:lnTo>
                        <a:pt x="130" y="66"/>
                      </a:lnTo>
                      <a:lnTo>
                        <a:pt x="132" y="66"/>
                      </a:lnTo>
                      <a:lnTo>
                        <a:pt x="133" y="66"/>
                      </a:lnTo>
                      <a:lnTo>
                        <a:pt x="133" y="66"/>
                      </a:lnTo>
                      <a:lnTo>
                        <a:pt x="135" y="64"/>
                      </a:lnTo>
                      <a:lnTo>
                        <a:pt x="136" y="64"/>
                      </a:lnTo>
                      <a:lnTo>
                        <a:pt x="137" y="63"/>
                      </a:lnTo>
                      <a:lnTo>
                        <a:pt x="138" y="62"/>
                      </a:lnTo>
                      <a:lnTo>
                        <a:pt x="138" y="61"/>
                      </a:lnTo>
                      <a:lnTo>
                        <a:pt x="138" y="59"/>
                      </a:lnTo>
                      <a:lnTo>
                        <a:pt x="139" y="58"/>
                      </a:lnTo>
                      <a:lnTo>
                        <a:pt x="139" y="56"/>
                      </a:lnTo>
                      <a:lnTo>
                        <a:pt x="139" y="54"/>
                      </a:lnTo>
                      <a:lnTo>
                        <a:pt x="138" y="53"/>
                      </a:lnTo>
                      <a:lnTo>
                        <a:pt x="138" y="52"/>
                      </a:lnTo>
                      <a:lnTo>
                        <a:pt x="137" y="51"/>
                      </a:lnTo>
                      <a:lnTo>
                        <a:pt x="136" y="49"/>
                      </a:lnTo>
                      <a:lnTo>
                        <a:pt x="135" y="49"/>
                      </a:lnTo>
                      <a:lnTo>
                        <a:pt x="134" y="48"/>
                      </a:lnTo>
                      <a:lnTo>
                        <a:pt x="133" y="47"/>
                      </a:lnTo>
                      <a:lnTo>
                        <a:pt x="132" y="46"/>
                      </a:lnTo>
                      <a:lnTo>
                        <a:pt x="130" y="46"/>
                      </a:lnTo>
                      <a:lnTo>
                        <a:pt x="129" y="46"/>
                      </a:lnTo>
                      <a:lnTo>
                        <a:pt x="88" y="46"/>
                      </a:lnTo>
                      <a:lnTo>
                        <a:pt x="79" y="31"/>
                      </a:lnTo>
                      <a:lnTo>
                        <a:pt x="81" y="30"/>
                      </a:lnTo>
                      <a:lnTo>
                        <a:pt x="81" y="28"/>
                      </a:lnTo>
                      <a:lnTo>
                        <a:pt x="81" y="26"/>
                      </a:lnTo>
                      <a:lnTo>
                        <a:pt x="82" y="24"/>
                      </a:lnTo>
                      <a:lnTo>
                        <a:pt x="82" y="22"/>
                      </a:lnTo>
                      <a:lnTo>
                        <a:pt x="82" y="20"/>
                      </a:lnTo>
                      <a:lnTo>
                        <a:pt x="82" y="18"/>
                      </a:lnTo>
                      <a:lnTo>
                        <a:pt x="81" y="16"/>
                      </a:lnTo>
                      <a:lnTo>
                        <a:pt x="81" y="14"/>
                      </a:lnTo>
                      <a:lnTo>
                        <a:pt x="80" y="13"/>
                      </a:lnTo>
                      <a:lnTo>
                        <a:pt x="79" y="11"/>
                      </a:lnTo>
                      <a:lnTo>
                        <a:pt x="78" y="9"/>
                      </a:lnTo>
                      <a:lnTo>
                        <a:pt x="77" y="8"/>
                      </a:lnTo>
                      <a:lnTo>
                        <a:pt x="76" y="6"/>
                      </a:lnTo>
                      <a:lnTo>
                        <a:pt x="74" y="5"/>
                      </a:lnTo>
                      <a:lnTo>
                        <a:pt x="73" y="4"/>
                      </a:lnTo>
                      <a:lnTo>
                        <a:pt x="71" y="3"/>
                      </a:lnTo>
                      <a:lnTo>
                        <a:pt x="69" y="2"/>
                      </a:lnTo>
                      <a:lnTo>
                        <a:pt x="67" y="1"/>
                      </a:lnTo>
                      <a:lnTo>
                        <a:pt x="65" y="1"/>
                      </a:lnTo>
                      <a:lnTo>
                        <a:pt x="63" y="0"/>
                      </a:lnTo>
                      <a:lnTo>
                        <a:pt x="61" y="0"/>
                      </a:lnTo>
                      <a:lnTo>
                        <a:pt x="58" y="0"/>
                      </a:lnTo>
                      <a:lnTo>
                        <a:pt x="56" y="0"/>
                      </a:lnTo>
                      <a:lnTo>
                        <a:pt x="54" y="1"/>
                      </a:lnTo>
                      <a:lnTo>
                        <a:pt x="52" y="1"/>
                      </a:lnTo>
                      <a:lnTo>
                        <a:pt x="50" y="2"/>
                      </a:lnTo>
                      <a:lnTo>
                        <a:pt x="48" y="3"/>
                      </a:lnTo>
                      <a:lnTo>
                        <a:pt x="45" y="4"/>
                      </a:lnTo>
                      <a:lnTo>
                        <a:pt x="44" y="6"/>
                      </a:lnTo>
                      <a:lnTo>
                        <a:pt x="42" y="8"/>
                      </a:lnTo>
                      <a:lnTo>
                        <a:pt x="41" y="9"/>
                      </a:lnTo>
                      <a:lnTo>
                        <a:pt x="40" y="12"/>
                      </a:lnTo>
                      <a:lnTo>
                        <a:pt x="38" y="14"/>
                      </a:lnTo>
                      <a:lnTo>
                        <a:pt x="38"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722896" name="Freeform 80"/>
              <p:cNvSpPr>
                <a:spLocks/>
              </p:cNvSpPr>
              <p:nvPr/>
            </p:nvSpPr>
            <p:spPr bwMode="auto">
              <a:xfrm>
                <a:off x="2560" y="2634"/>
                <a:ext cx="202" cy="293"/>
              </a:xfrm>
              <a:custGeom>
                <a:avLst/>
                <a:gdLst/>
                <a:ahLst/>
                <a:cxnLst>
                  <a:cxn ang="0">
                    <a:pos x="201" y="264"/>
                  </a:cxn>
                  <a:cxn ang="0">
                    <a:pos x="186" y="264"/>
                  </a:cxn>
                  <a:cxn ang="0">
                    <a:pos x="159" y="230"/>
                  </a:cxn>
                  <a:cxn ang="0">
                    <a:pos x="123" y="170"/>
                  </a:cxn>
                  <a:cxn ang="0">
                    <a:pos x="113" y="142"/>
                  </a:cxn>
                  <a:cxn ang="0">
                    <a:pos x="115" y="123"/>
                  </a:cxn>
                  <a:cxn ang="0">
                    <a:pos x="124" y="120"/>
                  </a:cxn>
                  <a:cxn ang="0">
                    <a:pos x="138" y="130"/>
                  </a:cxn>
                  <a:cxn ang="0">
                    <a:pos x="157" y="141"/>
                  </a:cxn>
                  <a:cxn ang="0">
                    <a:pos x="166" y="141"/>
                  </a:cxn>
                  <a:cxn ang="0">
                    <a:pos x="167" y="135"/>
                  </a:cxn>
                  <a:cxn ang="0">
                    <a:pos x="158" y="123"/>
                  </a:cxn>
                  <a:cxn ang="0">
                    <a:pos x="137" y="108"/>
                  </a:cxn>
                  <a:cxn ang="0">
                    <a:pos x="128" y="87"/>
                  </a:cxn>
                  <a:cxn ang="0">
                    <a:pos x="124" y="69"/>
                  </a:cxn>
                  <a:cxn ang="0">
                    <a:pos x="114" y="57"/>
                  </a:cxn>
                  <a:cxn ang="0">
                    <a:pos x="110" y="48"/>
                  </a:cxn>
                  <a:cxn ang="0">
                    <a:pos x="115" y="37"/>
                  </a:cxn>
                  <a:cxn ang="0">
                    <a:pos x="120" y="24"/>
                  </a:cxn>
                  <a:cxn ang="0">
                    <a:pos x="116" y="9"/>
                  </a:cxn>
                  <a:cxn ang="0">
                    <a:pos x="106" y="1"/>
                  </a:cxn>
                  <a:cxn ang="0">
                    <a:pos x="91" y="3"/>
                  </a:cxn>
                  <a:cxn ang="0">
                    <a:pos x="85" y="13"/>
                  </a:cxn>
                  <a:cxn ang="0">
                    <a:pos x="85" y="23"/>
                  </a:cxn>
                  <a:cxn ang="0">
                    <a:pos x="88" y="35"/>
                  </a:cxn>
                  <a:cxn ang="0">
                    <a:pos x="88" y="47"/>
                  </a:cxn>
                  <a:cxn ang="0">
                    <a:pos x="78" y="57"/>
                  </a:cxn>
                  <a:cxn ang="0">
                    <a:pos x="66" y="64"/>
                  </a:cxn>
                  <a:cxn ang="0">
                    <a:pos x="56" y="76"/>
                  </a:cxn>
                  <a:cxn ang="0">
                    <a:pos x="47" y="99"/>
                  </a:cxn>
                  <a:cxn ang="0">
                    <a:pos x="42" y="122"/>
                  </a:cxn>
                  <a:cxn ang="0">
                    <a:pos x="40" y="146"/>
                  </a:cxn>
                  <a:cxn ang="0">
                    <a:pos x="42" y="159"/>
                  </a:cxn>
                  <a:cxn ang="0">
                    <a:pos x="49" y="162"/>
                  </a:cxn>
                  <a:cxn ang="0">
                    <a:pos x="53" y="159"/>
                  </a:cxn>
                  <a:cxn ang="0">
                    <a:pos x="53" y="133"/>
                  </a:cxn>
                  <a:cxn ang="0">
                    <a:pos x="56" y="117"/>
                  </a:cxn>
                  <a:cxn ang="0">
                    <a:pos x="64" y="110"/>
                  </a:cxn>
                  <a:cxn ang="0">
                    <a:pos x="71" y="115"/>
                  </a:cxn>
                  <a:cxn ang="0">
                    <a:pos x="68" y="141"/>
                  </a:cxn>
                  <a:cxn ang="0">
                    <a:pos x="62" y="167"/>
                  </a:cxn>
                  <a:cxn ang="0">
                    <a:pos x="53" y="198"/>
                  </a:cxn>
                  <a:cxn ang="0">
                    <a:pos x="33" y="227"/>
                  </a:cxn>
                  <a:cxn ang="0">
                    <a:pos x="8" y="257"/>
                  </a:cxn>
                  <a:cxn ang="0">
                    <a:pos x="0" y="273"/>
                  </a:cxn>
                  <a:cxn ang="0">
                    <a:pos x="19" y="292"/>
                  </a:cxn>
                  <a:cxn ang="0">
                    <a:pos x="33" y="289"/>
                  </a:cxn>
                  <a:cxn ang="0">
                    <a:pos x="23" y="277"/>
                  </a:cxn>
                  <a:cxn ang="0">
                    <a:pos x="30" y="261"/>
                  </a:cxn>
                  <a:cxn ang="0">
                    <a:pos x="62" y="224"/>
                  </a:cxn>
                  <a:cxn ang="0">
                    <a:pos x="85" y="198"/>
                  </a:cxn>
                  <a:cxn ang="0">
                    <a:pos x="96" y="191"/>
                  </a:cxn>
                  <a:cxn ang="0">
                    <a:pos x="110" y="200"/>
                  </a:cxn>
                  <a:cxn ang="0">
                    <a:pos x="143" y="244"/>
                  </a:cxn>
                  <a:cxn ang="0">
                    <a:pos x="169" y="282"/>
                  </a:cxn>
                  <a:cxn ang="0">
                    <a:pos x="180" y="284"/>
                  </a:cxn>
                  <a:cxn ang="0">
                    <a:pos x="193" y="274"/>
                  </a:cxn>
                </a:cxnLst>
                <a:rect l="0" t="0" r="r" b="b"/>
                <a:pathLst>
                  <a:path w="202" h="293">
                    <a:moveTo>
                      <a:pt x="200" y="269"/>
                    </a:moveTo>
                    <a:lnTo>
                      <a:pt x="201" y="264"/>
                    </a:lnTo>
                    <a:lnTo>
                      <a:pt x="193" y="266"/>
                    </a:lnTo>
                    <a:lnTo>
                      <a:pt x="186" y="264"/>
                    </a:lnTo>
                    <a:lnTo>
                      <a:pt x="176" y="257"/>
                    </a:lnTo>
                    <a:lnTo>
                      <a:pt x="159" y="230"/>
                    </a:lnTo>
                    <a:lnTo>
                      <a:pt x="135" y="191"/>
                    </a:lnTo>
                    <a:lnTo>
                      <a:pt x="123" y="170"/>
                    </a:lnTo>
                    <a:lnTo>
                      <a:pt x="114" y="152"/>
                    </a:lnTo>
                    <a:lnTo>
                      <a:pt x="113" y="142"/>
                    </a:lnTo>
                    <a:lnTo>
                      <a:pt x="113" y="131"/>
                    </a:lnTo>
                    <a:lnTo>
                      <a:pt x="115" y="123"/>
                    </a:lnTo>
                    <a:lnTo>
                      <a:pt x="120" y="120"/>
                    </a:lnTo>
                    <a:lnTo>
                      <a:pt x="124" y="120"/>
                    </a:lnTo>
                    <a:lnTo>
                      <a:pt x="129" y="122"/>
                    </a:lnTo>
                    <a:lnTo>
                      <a:pt x="138" y="130"/>
                    </a:lnTo>
                    <a:lnTo>
                      <a:pt x="149" y="137"/>
                    </a:lnTo>
                    <a:lnTo>
                      <a:pt x="157" y="141"/>
                    </a:lnTo>
                    <a:lnTo>
                      <a:pt x="162" y="142"/>
                    </a:lnTo>
                    <a:lnTo>
                      <a:pt x="166" y="141"/>
                    </a:lnTo>
                    <a:lnTo>
                      <a:pt x="168" y="137"/>
                    </a:lnTo>
                    <a:lnTo>
                      <a:pt x="167" y="135"/>
                    </a:lnTo>
                    <a:lnTo>
                      <a:pt x="166" y="131"/>
                    </a:lnTo>
                    <a:lnTo>
                      <a:pt x="158" y="123"/>
                    </a:lnTo>
                    <a:lnTo>
                      <a:pt x="144" y="115"/>
                    </a:lnTo>
                    <a:lnTo>
                      <a:pt x="137" y="108"/>
                    </a:lnTo>
                    <a:lnTo>
                      <a:pt x="131" y="99"/>
                    </a:lnTo>
                    <a:lnTo>
                      <a:pt x="128" y="87"/>
                    </a:lnTo>
                    <a:lnTo>
                      <a:pt x="126" y="74"/>
                    </a:lnTo>
                    <a:lnTo>
                      <a:pt x="124" y="69"/>
                    </a:lnTo>
                    <a:lnTo>
                      <a:pt x="120" y="63"/>
                    </a:lnTo>
                    <a:lnTo>
                      <a:pt x="114" y="57"/>
                    </a:lnTo>
                    <a:lnTo>
                      <a:pt x="110" y="53"/>
                    </a:lnTo>
                    <a:lnTo>
                      <a:pt x="110" y="48"/>
                    </a:lnTo>
                    <a:lnTo>
                      <a:pt x="113" y="40"/>
                    </a:lnTo>
                    <a:lnTo>
                      <a:pt x="115" y="37"/>
                    </a:lnTo>
                    <a:lnTo>
                      <a:pt x="118" y="31"/>
                    </a:lnTo>
                    <a:lnTo>
                      <a:pt x="120" y="24"/>
                    </a:lnTo>
                    <a:lnTo>
                      <a:pt x="118" y="15"/>
                    </a:lnTo>
                    <a:lnTo>
                      <a:pt x="116" y="9"/>
                    </a:lnTo>
                    <a:lnTo>
                      <a:pt x="113" y="4"/>
                    </a:lnTo>
                    <a:lnTo>
                      <a:pt x="106" y="1"/>
                    </a:lnTo>
                    <a:lnTo>
                      <a:pt x="97" y="0"/>
                    </a:lnTo>
                    <a:lnTo>
                      <a:pt x="91" y="3"/>
                    </a:lnTo>
                    <a:lnTo>
                      <a:pt x="87" y="6"/>
                    </a:lnTo>
                    <a:lnTo>
                      <a:pt x="85" y="13"/>
                    </a:lnTo>
                    <a:lnTo>
                      <a:pt x="83" y="18"/>
                    </a:lnTo>
                    <a:lnTo>
                      <a:pt x="85" y="23"/>
                    </a:lnTo>
                    <a:lnTo>
                      <a:pt x="87" y="30"/>
                    </a:lnTo>
                    <a:lnTo>
                      <a:pt x="88" y="35"/>
                    </a:lnTo>
                    <a:lnTo>
                      <a:pt x="90" y="40"/>
                    </a:lnTo>
                    <a:lnTo>
                      <a:pt x="88" y="47"/>
                    </a:lnTo>
                    <a:lnTo>
                      <a:pt x="85" y="52"/>
                    </a:lnTo>
                    <a:lnTo>
                      <a:pt x="78" y="57"/>
                    </a:lnTo>
                    <a:lnTo>
                      <a:pt x="71" y="60"/>
                    </a:lnTo>
                    <a:lnTo>
                      <a:pt x="66" y="64"/>
                    </a:lnTo>
                    <a:lnTo>
                      <a:pt x="61" y="69"/>
                    </a:lnTo>
                    <a:lnTo>
                      <a:pt x="56" y="76"/>
                    </a:lnTo>
                    <a:lnTo>
                      <a:pt x="51" y="87"/>
                    </a:lnTo>
                    <a:lnTo>
                      <a:pt x="47" y="99"/>
                    </a:lnTo>
                    <a:lnTo>
                      <a:pt x="43" y="110"/>
                    </a:lnTo>
                    <a:lnTo>
                      <a:pt x="42" y="122"/>
                    </a:lnTo>
                    <a:lnTo>
                      <a:pt x="40" y="137"/>
                    </a:lnTo>
                    <a:lnTo>
                      <a:pt x="40" y="146"/>
                    </a:lnTo>
                    <a:lnTo>
                      <a:pt x="40" y="154"/>
                    </a:lnTo>
                    <a:lnTo>
                      <a:pt x="42" y="159"/>
                    </a:lnTo>
                    <a:lnTo>
                      <a:pt x="44" y="161"/>
                    </a:lnTo>
                    <a:lnTo>
                      <a:pt x="49" y="162"/>
                    </a:lnTo>
                    <a:lnTo>
                      <a:pt x="52" y="161"/>
                    </a:lnTo>
                    <a:lnTo>
                      <a:pt x="53" y="159"/>
                    </a:lnTo>
                    <a:lnTo>
                      <a:pt x="53" y="149"/>
                    </a:lnTo>
                    <a:lnTo>
                      <a:pt x="53" y="133"/>
                    </a:lnTo>
                    <a:lnTo>
                      <a:pt x="54" y="123"/>
                    </a:lnTo>
                    <a:lnTo>
                      <a:pt x="56" y="117"/>
                    </a:lnTo>
                    <a:lnTo>
                      <a:pt x="59" y="111"/>
                    </a:lnTo>
                    <a:lnTo>
                      <a:pt x="64" y="110"/>
                    </a:lnTo>
                    <a:lnTo>
                      <a:pt x="70" y="111"/>
                    </a:lnTo>
                    <a:lnTo>
                      <a:pt x="71" y="115"/>
                    </a:lnTo>
                    <a:lnTo>
                      <a:pt x="70" y="126"/>
                    </a:lnTo>
                    <a:lnTo>
                      <a:pt x="68" y="141"/>
                    </a:lnTo>
                    <a:lnTo>
                      <a:pt x="66" y="155"/>
                    </a:lnTo>
                    <a:lnTo>
                      <a:pt x="62" y="167"/>
                    </a:lnTo>
                    <a:lnTo>
                      <a:pt x="58" y="184"/>
                    </a:lnTo>
                    <a:lnTo>
                      <a:pt x="53" y="198"/>
                    </a:lnTo>
                    <a:lnTo>
                      <a:pt x="42" y="215"/>
                    </a:lnTo>
                    <a:lnTo>
                      <a:pt x="33" y="227"/>
                    </a:lnTo>
                    <a:lnTo>
                      <a:pt x="18" y="244"/>
                    </a:lnTo>
                    <a:lnTo>
                      <a:pt x="8" y="257"/>
                    </a:lnTo>
                    <a:lnTo>
                      <a:pt x="0" y="268"/>
                    </a:lnTo>
                    <a:lnTo>
                      <a:pt x="0" y="273"/>
                    </a:lnTo>
                    <a:lnTo>
                      <a:pt x="8" y="282"/>
                    </a:lnTo>
                    <a:lnTo>
                      <a:pt x="19" y="292"/>
                    </a:lnTo>
                    <a:lnTo>
                      <a:pt x="30" y="292"/>
                    </a:lnTo>
                    <a:lnTo>
                      <a:pt x="33" y="289"/>
                    </a:lnTo>
                    <a:lnTo>
                      <a:pt x="28" y="283"/>
                    </a:lnTo>
                    <a:lnTo>
                      <a:pt x="23" y="277"/>
                    </a:lnTo>
                    <a:lnTo>
                      <a:pt x="23" y="272"/>
                    </a:lnTo>
                    <a:lnTo>
                      <a:pt x="30" y="261"/>
                    </a:lnTo>
                    <a:lnTo>
                      <a:pt x="43" y="248"/>
                    </a:lnTo>
                    <a:lnTo>
                      <a:pt x="62" y="224"/>
                    </a:lnTo>
                    <a:lnTo>
                      <a:pt x="78" y="204"/>
                    </a:lnTo>
                    <a:lnTo>
                      <a:pt x="85" y="198"/>
                    </a:lnTo>
                    <a:lnTo>
                      <a:pt x="88" y="193"/>
                    </a:lnTo>
                    <a:lnTo>
                      <a:pt x="96" y="191"/>
                    </a:lnTo>
                    <a:lnTo>
                      <a:pt x="102" y="195"/>
                    </a:lnTo>
                    <a:lnTo>
                      <a:pt x="110" y="200"/>
                    </a:lnTo>
                    <a:lnTo>
                      <a:pt x="125" y="220"/>
                    </a:lnTo>
                    <a:lnTo>
                      <a:pt x="143" y="244"/>
                    </a:lnTo>
                    <a:lnTo>
                      <a:pt x="159" y="268"/>
                    </a:lnTo>
                    <a:lnTo>
                      <a:pt x="169" y="282"/>
                    </a:lnTo>
                    <a:lnTo>
                      <a:pt x="173" y="284"/>
                    </a:lnTo>
                    <a:lnTo>
                      <a:pt x="180" y="284"/>
                    </a:lnTo>
                    <a:lnTo>
                      <a:pt x="186" y="279"/>
                    </a:lnTo>
                    <a:lnTo>
                      <a:pt x="193" y="274"/>
                    </a:lnTo>
                    <a:lnTo>
                      <a:pt x="200" y="269"/>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15" name="Group 81"/>
              <p:cNvGrpSpPr>
                <a:grpSpLocks/>
              </p:cNvGrpSpPr>
              <p:nvPr/>
            </p:nvGrpSpPr>
            <p:grpSpPr bwMode="auto">
              <a:xfrm>
                <a:off x="1986" y="2635"/>
                <a:ext cx="261" cy="311"/>
                <a:chOff x="1986" y="2635"/>
                <a:chExt cx="261" cy="311"/>
              </a:xfrm>
            </p:grpSpPr>
            <p:grpSp>
              <p:nvGrpSpPr>
                <p:cNvPr id="16" name="Group 82"/>
                <p:cNvGrpSpPr>
                  <a:grpSpLocks/>
                </p:cNvGrpSpPr>
                <p:nvPr/>
              </p:nvGrpSpPr>
              <p:grpSpPr bwMode="auto">
                <a:xfrm>
                  <a:off x="1986" y="2635"/>
                  <a:ext cx="261" cy="311"/>
                  <a:chOff x="1986" y="2635"/>
                  <a:chExt cx="261" cy="311"/>
                </a:xfrm>
              </p:grpSpPr>
              <p:sp>
                <p:nvSpPr>
                  <p:cNvPr id="2722899" name="AutoShape 83"/>
                  <p:cNvSpPr>
                    <a:spLocks noChangeArrowheads="1"/>
                  </p:cNvSpPr>
                  <p:nvPr/>
                </p:nvSpPr>
                <p:spPr bwMode="auto">
                  <a:xfrm>
                    <a:off x="1986" y="2686"/>
                    <a:ext cx="261" cy="260"/>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2900" name="AutoShape 84"/>
                  <p:cNvSpPr>
                    <a:spLocks noChangeArrowheads="1"/>
                  </p:cNvSpPr>
                  <p:nvPr/>
                </p:nvSpPr>
                <p:spPr bwMode="auto">
                  <a:xfrm>
                    <a:off x="2050" y="2635"/>
                    <a:ext cx="197" cy="46"/>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22901" name="Oval 85"/>
                <p:cNvSpPr>
                  <a:spLocks noChangeArrowheads="1"/>
                </p:cNvSpPr>
                <p:nvPr/>
              </p:nvSpPr>
              <p:spPr bwMode="auto">
                <a:xfrm>
                  <a:off x="2069" y="2661"/>
                  <a:ext cx="26" cy="9"/>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902" name="AutoShape 86"/>
                <p:cNvSpPr>
                  <a:spLocks noChangeArrowheads="1"/>
                </p:cNvSpPr>
                <p:nvPr/>
              </p:nvSpPr>
              <p:spPr bwMode="auto">
                <a:xfrm>
                  <a:off x="2019" y="2809"/>
                  <a:ext cx="137" cy="54"/>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22903" name="Line 87"/>
              <p:cNvSpPr>
                <a:spLocks noChangeShapeType="1"/>
              </p:cNvSpPr>
              <p:nvPr/>
            </p:nvSpPr>
            <p:spPr bwMode="auto">
              <a:xfrm>
                <a:off x="2001" y="1313"/>
                <a:ext cx="262"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904" name="Line 88"/>
              <p:cNvSpPr>
                <a:spLocks noChangeShapeType="1"/>
              </p:cNvSpPr>
              <p:nvPr/>
            </p:nvSpPr>
            <p:spPr bwMode="auto">
              <a:xfrm>
                <a:off x="1438" y="1268"/>
                <a:ext cx="252"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sp>
            <p:nvSpPr>
              <p:cNvPr id="2722905" name="Line 89"/>
              <p:cNvSpPr>
                <a:spLocks noChangeShapeType="1"/>
              </p:cNvSpPr>
              <p:nvPr/>
            </p:nvSpPr>
            <p:spPr bwMode="auto">
              <a:xfrm>
                <a:off x="1723" y="1268"/>
                <a:ext cx="252"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grpSp>
            <p:nvGrpSpPr>
              <p:cNvPr id="17" name="Group 90"/>
              <p:cNvGrpSpPr>
                <a:grpSpLocks/>
              </p:cNvGrpSpPr>
              <p:nvPr/>
            </p:nvGrpSpPr>
            <p:grpSpPr bwMode="auto">
              <a:xfrm>
                <a:off x="917" y="1636"/>
                <a:ext cx="975" cy="310"/>
                <a:chOff x="917" y="1636"/>
                <a:chExt cx="975" cy="310"/>
              </a:xfrm>
            </p:grpSpPr>
            <p:grpSp>
              <p:nvGrpSpPr>
                <p:cNvPr id="18" name="Group 91"/>
                <p:cNvGrpSpPr>
                  <a:grpSpLocks/>
                </p:cNvGrpSpPr>
                <p:nvPr/>
              </p:nvGrpSpPr>
              <p:grpSpPr bwMode="auto">
                <a:xfrm>
                  <a:off x="917" y="1636"/>
                  <a:ext cx="206" cy="310"/>
                  <a:chOff x="917" y="1636"/>
                  <a:chExt cx="206" cy="310"/>
                </a:xfrm>
              </p:grpSpPr>
              <p:sp>
                <p:nvSpPr>
                  <p:cNvPr id="2722908" name="AutoShape 92"/>
                  <p:cNvSpPr>
                    <a:spLocks noChangeArrowheads="1"/>
                  </p:cNvSpPr>
                  <p:nvPr/>
                </p:nvSpPr>
                <p:spPr bwMode="auto">
                  <a:xfrm>
                    <a:off x="917" y="1686"/>
                    <a:ext cx="206" cy="260"/>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2909" name="AutoShape 93"/>
                  <p:cNvSpPr>
                    <a:spLocks noChangeArrowheads="1"/>
                  </p:cNvSpPr>
                  <p:nvPr/>
                </p:nvSpPr>
                <p:spPr bwMode="auto">
                  <a:xfrm>
                    <a:off x="965" y="1636"/>
                    <a:ext cx="158" cy="46"/>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2910" name="AutoShape 94"/>
                  <p:cNvSpPr>
                    <a:spLocks noChangeArrowheads="1"/>
                  </p:cNvSpPr>
                  <p:nvPr/>
                </p:nvSpPr>
                <p:spPr bwMode="auto">
                  <a:xfrm>
                    <a:off x="956" y="1707"/>
                    <a:ext cx="108" cy="15"/>
                  </a:xfrm>
                  <a:prstGeom prst="parallelogram">
                    <a:avLst>
                      <a:gd name="adj" fmla="val 179967"/>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grpSp>
              <p:nvGrpSpPr>
                <p:cNvPr id="19" name="Group 95"/>
                <p:cNvGrpSpPr>
                  <a:grpSpLocks/>
                </p:cNvGrpSpPr>
                <p:nvPr/>
              </p:nvGrpSpPr>
              <p:grpSpPr bwMode="auto">
                <a:xfrm>
                  <a:off x="1435" y="1677"/>
                  <a:ext cx="203" cy="257"/>
                  <a:chOff x="1435" y="1677"/>
                  <a:chExt cx="203" cy="257"/>
                </a:xfrm>
              </p:grpSpPr>
              <p:sp>
                <p:nvSpPr>
                  <p:cNvPr id="2722912" name="Freeform 96"/>
                  <p:cNvSpPr>
                    <a:spLocks/>
                  </p:cNvSpPr>
                  <p:nvPr/>
                </p:nvSpPr>
                <p:spPr bwMode="auto">
                  <a:xfrm>
                    <a:off x="1564" y="1794"/>
                    <a:ext cx="62" cy="140"/>
                  </a:xfrm>
                  <a:custGeom>
                    <a:avLst/>
                    <a:gdLst/>
                    <a:ahLst/>
                    <a:cxnLst>
                      <a:cxn ang="0">
                        <a:pos x="44" y="0"/>
                      </a:cxn>
                      <a:cxn ang="0">
                        <a:pos x="61" y="0"/>
                      </a:cxn>
                      <a:cxn ang="0">
                        <a:pos x="17" y="139"/>
                      </a:cxn>
                      <a:cxn ang="0">
                        <a:pos x="0" y="139"/>
                      </a:cxn>
                      <a:cxn ang="0">
                        <a:pos x="44" y="0"/>
                      </a:cxn>
                    </a:cxnLst>
                    <a:rect l="0" t="0" r="r" b="b"/>
                    <a:pathLst>
                      <a:path w="62" h="140">
                        <a:moveTo>
                          <a:pt x="44" y="0"/>
                        </a:moveTo>
                        <a:lnTo>
                          <a:pt x="61" y="0"/>
                        </a:lnTo>
                        <a:lnTo>
                          <a:pt x="17" y="139"/>
                        </a:lnTo>
                        <a:lnTo>
                          <a:pt x="0" y="139"/>
                        </a:lnTo>
                        <a:lnTo>
                          <a:pt x="44"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722913" name="Rectangle 97"/>
                  <p:cNvSpPr>
                    <a:spLocks noChangeArrowheads="1"/>
                  </p:cNvSpPr>
                  <p:nvPr/>
                </p:nvSpPr>
                <p:spPr bwMode="auto">
                  <a:xfrm>
                    <a:off x="1561" y="1794"/>
                    <a:ext cx="7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2914" name="Rectangle 98"/>
                  <p:cNvSpPr>
                    <a:spLocks noChangeArrowheads="1"/>
                  </p:cNvSpPr>
                  <p:nvPr/>
                </p:nvSpPr>
                <p:spPr bwMode="auto">
                  <a:xfrm>
                    <a:off x="1567" y="1852"/>
                    <a:ext cx="58"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2915" name="Rectangle 99"/>
                  <p:cNvSpPr>
                    <a:spLocks noChangeArrowheads="1"/>
                  </p:cNvSpPr>
                  <p:nvPr/>
                </p:nvSpPr>
                <p:spPr bwMode="auto">
                  <a:xfrm>
                    <a:off x="1436" y="1852"/>
                    <a:ext cx="74" cy="7"/>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2916" name="Oval 100"/>
                  <p:cNvSpPr>
                    <a:spLocks noChangeArrowheads="1"/>
                  </p:cNvSpPr>
                  <p:nvPr/>
                </p:nvSpPr>
                <p:spPr bwMode="auto">
                  <a:xfrm>
                    <a:off x="1496" y="1677"/>
                    <a:ext cx="22" cy="25"/>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722917" name="Freeform 101"/>
                  <p:cNvSpPr>
                    <a:spLocks/>
                  </p:cNvSpPr>
                  <p:nvPr/>
                </p:nvSpPr>
                <p:spPr bwMode="auto">
                  <a:xfrm>
                    <a:off x="1435" y="1721"/>
                    <a:ext cx="139" cy="213"/>
                  </a:xfrm>
                  <a:custGeom>
                    <a:avLst/>
                    <a:gdLst/>
                    <a:ahLst/>
                    <a:cxnLst>
                      <a:cxn ang="0">
                        <a:pos x="1" y="98"/>
                      </a:cxn>
                      <a:cxn ang="0">
                        <a:pos x="1" y="101"/>
                      </a:cxn>
                      <a:cxn ang="0">
                        <a:pos x="0" y="104"/>
                      </a:cxn>
                      <a:cxn ang="0">
                        <a:pos x="0" y="108"/>
                      </a:cxn>
                      <a:cxn ang="0">
                        <a:pos x="1" y="111"/>
                      </a:cxn>
                      <a:cxn ang="0">
                        <a:pos x="3" y="114"/>
                      </a:cxn>
                      <a:cxn ang="0">
                        <a:pos x="6" y="117"/>
                      </a:cxn>
                      <a:cxn ang="0">
                        <a:pos x="9" y="119"/>
                      </a:cxn>
                      <a:cxn ang="0">
                        <a:pos x="11" y="119"/>
                      </a:cxn>
                      <a:cxn ang="0">
                        <a:pos x="15" y="119"/>
                      </a:cxn>
                      <a:cxn ang="0">
                        <a:pos x="90" y="212"/>
                      </a:cxn>
                      <a:cxn ang="0">
                        <a:pos x="114" y="102"/>
                      </a:cxn>
                      <a:cxn ang="0">
                        <a:pos x="113" y="99"/>
                      </a:cxn>
                      <a:cxn ang="0">
                        <a:pos x="112" y="98"/>
                      </a:cxn>
                      <a:cxn ang="0">
                        <a:pos x="110" y="96"/>
                      </a:cxn>
                      <a:cxn ang="0">
                        <a:pos x="108" y="94"/>
                      </a:cxn>
                      <a:cxn ang="0">
                        <a:pos x="106" y="93"/>
                      </a:cxn>
                      <a:cxn ang="0">
                        <a:pos x="103" y="93"/>
                      </a:cxn>
                      <a:cxn ang="0">
                        <a:pos x="100" y="93"/>
                      </a:cxn>
                      <a:cxn ang="0">
                        <a:pos x="98" y="93"/>
                      </a:cxn>
                      <a:cxn ang="0">
                        <a:pos x="67" y="54"/>
                      </a:cxn>
                      <a:cxn ang="0">
                        <a:pos x="128" y="67"/>
                      </a:cxn>
                      <a:cxn ang="0">
                        <a:pos x="131" y="66"/>
                      </a:cxn>
                      <a:cxn ang="0">
                        <a:pos x="132" y="66"/>
                      </a:cxn>
                      <a:cxn ang="0">
                        <a:pos x="135" y="64"/>
                      </a:cxn>
                      <a:cxn ang="0">
                        <a:pos x="137" y="62"/>
                      </a:cxn>
                      <a:cxn ang="0">
                        <a:pos x="137" y="59"/>
                      </a:cxn>
                      <a:cxn ang="0">
                        <a:pos x="138" y="56"/>
                      </a:cxn>
                      <a:cxn ang="0">
                        <a:pos x="137" y="53"/>
                      </a:cxn>
                      <a:cxn ang="0">
                        <a:pos x="136" y="51"/>
                      </a:cxn>
                      <a:cxn ang="0">
                        <a:pos x="134" y="49"/>
                      </a:cxn>
                      <a:cxn ang="0">
                        <a:pos x="132" y="47"/>
                      </a:cxn>
                      <a:cxn ang="0">
                        <a:pos x="129" y="46"/>
                      </a:cxn>
                      <a:cxn ang="0">
                        <a:pos x="87" y="46"/>
                      </a:cxn>
                      <a:cxn ang="0">
                        <a:pos x="80" y="30"/>
                      </a:cxn>
                      <a:cxn ang="0">
                        <a:pos x="81" y="26"/>
                      </a:cxn>
                      <a:cxn ang="0">
                        <a:pos x="81" y="22"/>
                      </a:cxn>
                      <a:cxn ang="0">
                        <a:pos x="81" y="18"/>
                      </a:cxn>
                      <a:cxn ang="0">
                        <a:pos x="80" y="14"/>
                      </a:cxn>
                      <a:cxn ang="0">
                        <a:pos x="79" y="11"/>
                      </a:cxn>
                      <a:cxn ang="0">
                        <a:pos x="76" y="8"/>
                      </a:cxn>
                      <a:cxn ang="0">
                        <a:pos x="73" y="5"/>
                      </a:cxn>
                      <a:cxn ang="0">
                        <a:pos x="70" y="3"/>
                      </a:cxn>
                      <a:cxn ang="0">
                        <a:pos x="67" y="1"/>
                      </a:cxn>
                      <a:cxn ang="0">
                        <a:pos x="62" y="0"/>
                      </a:cxn>
                      <a:cxn ang="0">
                        <a:pos x="58" y="0"/>
                      </a:cxn>
                      <a:cxn ang="0">
                        <a:pos x="54" y="1"/>
                      </a:cxn>
                      <a:cxn ang="0">
                        <a:pos x="49" y="2"/>
                      </a:cxn>
                      <a:cxn ang="0">
                        <a:pos x="45" y="4"/>
                      </a:cxn>
                      <a:cxn ang="0">
                        <a:pos x="42" y="8"/>
                      </a:cxn>
                      <a:cxn ang="0">
                        <a:pos x="39" y="12"/>
                      </a:cxn>
                      <a:cxn ang="0">
                        <a:pos x="38" y="16"/>
                      </a:cxn>
                    </a:cxnLst>
                    <a:rect l="0" t="0" r="r" b="b"/>
                    <a:pathLst>
                      <a:path w="139" h="213">
                        <a:moveTo>
                          <a:pt x="38" y="16"/>
                        </a:moveTo>
                        <a:lnTo>
                          <a:pt x="1" y="98"/>
                        </a:lnTo>
                        <a:lnTo>
                          <a:pt x="1" y="99"/>
                        </a:lnTo>
                        <a:lnTo>
                          <a:pt x="1" y="101"/>
                        </a:lnTo>
                        <a:lnTo>
                          <a:pt x="0" y="102"/>
                        </a:lnTo>
                        <a:lnTo>
                          <a:pt x="0" y="104"/>
                        </a:lnTo>
                        <a:lnTo>
                          <a:pt x="0" y="106"/>
                        </a:lnTo>
                        <a:lnTo>
                          <a:pt x="0" y="108"/>
                        </a:lnTo>
                        <a:lnTo>
                          <a:pt x="1" y="109"/>
                        </a:lnTo>
                        <a:lnTo>
                          <a:pt x="1" y="111"/>
                        </a:lnTo>
                        <a:lnTo>
                          <a:pt x="2" y="113"/>
                        </a:lnTo>
                        <a:lnTo>
                          <a:pt x="3" y="114"/>
                        </a:lnTo>
                        <a:lnTo>
                          <a:pt x="4" y="116"/>
                        </a:lnTo>
                        <a:lnTo>
                          <a:pt x="6" y="117"/>
                        </a:lnTo>
                        <a:lnTo>
                          <a:pt x="7" y="118"/>
                        </a:lnTo>
                        <a:lnTo>
                          <a:pt x="9" y="119"/>
                        </a:lnTo>
                        <a:lnTo>
                          <a:pt x="10" y="119"/>
                        </a:lnTo>
                        <a:lnTo>
                          <a:pt x="11" y="119"/>
                        </a:lnTo>
                        <a:lnTo>
                          <a:pt x="13" y="119"/>
                        </a:lnTo>
                        <a:lnTo>
                          <a:pt x="15" y="119"/>
                        </a:lnTo>
                        <a:lnTo>
                          <a:pt x="90" y="119"/>
                        </a:lnTo>
                        <a:lnTo>
                          <a:pt x="90" y="212"/>
                        </a:lnTo>
                        <a:lnTo>
                          <a:pt x="114" y="212"/>
                        </a:lnTo>
                        <a:lnTo>
                          <a:pt x="114" y="102"/>
                        </a:lnTo>
                        <a:lnTo>
                          <a:pt x="114" y="101"/>
                        </a:lnTo>
                        <a:lnTo>
                          <a:pt x="113" y="99"/>
                        </a:lnTo>
                        <a:lnTo>
                          <a:pt x="113" y="98"/>
                        </a:lnTo>
                        <a:lnTo>
                          <a:pt x="112" y="98"/>
                        </a:lnTo>
                        <a:lnTo>
                          <a:pt x="112" y="97"/>
                        </a:lnTo>
                        <a:lnTo>
                          <a:pt x="110" y="96"/>
                        </a:lnTo>
                        <a:lnTo>
                          <a:pt x="110" y="95"/>
                        </a:lnTo>
                        <a:lnTo>
                          <a:pt x="108" y="94"/>
                        </a:lnTo>
                        <a:lnTo>
                          <a:pt x="107" y="94"/>
                        </a:lnTo>
                        <a:lnTo>
                          <a:pt x="106" y="93"/>
                        </a:lnTo>
                        <a:lnTo>
                          <a:pt x="105" y="93"/>
                        </a:lnTo>
                        <a:lnTo>
                          <a:pt x="103" y="93"/>
                        </a:lnTo>
                        <a:lnTo>
                          <a:pt x="102" y="93"/>
                        </a:lnTo>
                        <a:lnTo>
                          <a:pt x="100" y="93"/>
                        </a:lnTo>
                        <a:lnTo>
                          <a:pt x="99" y="93"/>
                        </a:lnTo>
                        <a:lnTo>
                          <a:pt x="98" y="93"/>
                        </a:lnTo>
                        <a:lnTo>
                          <a:pt x="54" y="90"/>
                        </a:lnTo>
                        <a:lnTo>
                          <a:pt x="67" y="54"/>
                        </a:lnTo>
                        <a:lnTo>
                          <a:pt x="75" y="67"/>
                        </a:lnTo>
                        <a:lnTo>
                          <a:pt x="128" y="67"/>
                        </a:lnTo>
                        <a:lnTo>
                          <a:pt x="129" y="66"/>
                        </a:lnTo>
                        <a:lnTo>
                          <a:pt x="131" y="66"/>
                        </a:lnTo>
                        <a:lnTo>
                          <a:pt x="132" y="66"/>
                        </a:lnTo>
                        <a:lnTo>
                          <a:pt x="132" y="66"/>
                        </a:lnTo>
                        <a:lnTo>
                          <a:pt x="134" y="64"/>
                        </a:lnTo>
                        <a:lnTo>
                          <a:pt x="135" y="64"/>
                        </a:lnTo>
                        <a:lnTo>
                          <a:pt x="136" y="63"/>
                        </a:lnTo>
                        <a:lnTo>
                          <a:pt x="137" y="62"/>
                        </a:lnTo>
                        <a:lnTo>
                          <a:pt x="137" y="61"/>
                        </a:lnTo>
                        <a:lnTo>
                          <a:pt x="137" y="59"/>
                        </a:lnTo>
                        <a:lnTo>
                          <a:pt x="138" y="58"/>
                        </a:lnTo>
                        <a:lnTo>
                          <a:pt x="138" y="56"/>
                        </a:lnTo>
                        <a:lnTo>
                          <a:pt x="138" y="54"/>
                        </a:lnTo>
                        <a:lnTo>
                          <a:pt x="137" y="53"/>
                        </a:lnTo>
                        <a:lnTo>
                          <a:pt x="137" y="52"/>
                        </a:lnTo>
                        <a:lnTo>
                          <a:pt x="136" y="51"/>
                        </a:lnTo>
                        <a:lnTo>
                          <a:pt x="135" y="49"/>
                        </a:lnTo>
                        <a:lnTo>
                          <a:pt x="134" y="49"/>
                        </a:lnTo>
                        <a:lnTo>
                          <a:pt x="133" y="48"/>
                        </a:lnTo>
                        <a:lnTo>
                          <a:pt x="132" y="47"/>
                        </a:lnTo>
                        <a:lnTo>
                          <a:pt x="131" y="46"/>
                        </a:lnTo>
                        <a:lnTo>
                          <a:pt x="129" y="46"/>
                        </a:lnTo>
                        <a:lnTo>
                          <a:pt x="128" y="46"/>
                        </a:lnTo>
                        <a:lnTo>
                          <a:pt x="87" y="46"/>
                        </a:lnTo>
                        <a:lnTo>
                          <a:pt x="79" y="31"/>
                        </a:lnTo>
                        <a:lnTo>
                          <a:pt x="80" y="30"/>
                        </a:lnTo>
                        <a:lnTo>
                          <a:pt x="81" y="28"/>
                        </a:lnTo>
                        <a:lnTo>
                          <a:pt x="81" y="26"/>
                        </a:lnTo>
                        <a:lnTo>
                          <a:pt x="81" y="24"/>
                        </a:lnTo>
                        <a:lnTo>
                          <a:pt x="81" y="22"/>
                        </a:lnTo>
                        <a:lnTo>
                          <a:pt x="81" y="20"/>
                        </a:lnTo>
                        <a:lnTo>
                          <a:pt x="81" y="18"/>
                        </a:lnTo>
                        <a:lnTo>
                          <a:pt x="81" y="16"/>
                        </a:lnTo>
                        <a:lnTo>
                          <a:pt x="80" y="14"/>
                        </a:lnTo>
                        <a:lnTo>
                          <a:pt x="79" y="13"/>
                        </a:lnTo>
                        <a:lnTo>
                          <a:pt x="79" y="11"/>
                        </a:lnTo>
                        <a:lnTo>
                          <a:pt x="78" y="9"/>
                        </a:lnTo>
                        <a:lnTo>
                          <a:pt x="76" y="8"/>
                        </a:lnTo>
                        <a:lnTo>
                          <a:pt x="75" y="6"/>
                        </a:lnTo>
                        <a:lnTo>
                          <a:pt x="73" y="5"/>
                        </a:lnTo>
                        <a:lnTo>
                          <a:pt x="72" y="4"/>
                        </a:lnTo>
                        <a:lnTo>
                          <a:pt x="70" y="3"/>
                        </a:lnTo>
                        <a:lnTo>
                          <a:pt x="68" y="2"/>
                        </a:lnTo>
                        <a:lnTo>
                          <a:pt x="67" y="1"/>
                        </a:lnTo>
                        <a:lnTo>
                          <a:pt x="64" y="1"/>
                        </a:lnTo>
                        <a:lnTo>
                          <a:pt x="62" y="0"/>
                        </a:lnTo>
                        <a:lnTo>
                          <a:pt x="60" y="0"/>
                        </a:lnTo>
                        <a:lnTo>
                          <a:pt x="58" y="0"/>
                        </a:lnTo>
                        <a:lnTo>
                          <a:pt x="56" y="0"/>
                        </a:lnTo>
                        <a:lnTo>
                          <a:pt x="54" y="1"/>
                        </a:lnTo>
                        <a:lnTo>
                          <a:pt x="52" y="1"/>
                        </a:lnTo>
                        <a:lnTo>
                          <a:pt x="49" y="2"/>
                        </a:lnTo>
                        <a:lnTo>
                          <a:pt x="47" y="3"/>
                        </a:lnTo>
                        <a:lnTo>
                          <a:pt x="45" y="4"/>
                        </a:lnTo>
                        <a:lnTo>
                          <a:pt x="44" y="6"/>
                        </a:lnTo>
                        <a:lnTo>
                          <a:pt x="42" y="8"/>
                        </a:lnTo>
                        <a:lnTo>
                          <a:pt x="41" y="9"/>
                        </a:lnTo>
                        <a:lnTo>
                          <a:pt x="39" y="12"/>
                        </a:lnTo>
                        <a:lnTo>
                          <a:pt x="38" y="14"/>
                        </a:lnTo>
                        <a:lnTo>
                          <a:pt x="38"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722918" name="Freeform 102"/>
                <p:cNvSpPr>
                  <a:spLocks/>
                </p:cNvSpPr>
                <p:nvPr/>
              </p:nvSpPr>
              <p:spPr bwMode="auto">
                <a:xfrm>
                  <a:off x="1692" y="1646"/>
                  <a:ext cx="200" cy="291"/>
                </a:xfrm>
                <a:custGeom>
                  <a:avLst/>
                  <a:gdLst/>
                  <a:ahLst/>
                  <a:cxnLst>
                    <a:cxn ang="0">
                      <a:pos x="199" y="263"/>
                    </a:cxn>
                    <a:cxn ang="0">
                      <a:pos x="184" y="263"/>
                    </a:cxn>
                    <a:cxn ang="0">
                      <a:pos x="158" y="229"/>
                    </a:cxn>
                    <a:cxn ang="0">
                      <a:pos x="121" y="169"/>
                    </a:cxn>
                    <a:cxn ang="0">
                      <a:pos x="111" y="141"/>
                    </a:cxn>
                    <a:cxn ang="0">
                      <a:pos x="114" y="123"/>
                    </a:cxn>
                    <a:cxn ang="0">
                      <a:pos x="123" y="119"/>
                    </a:cxn>
                    <a:cxn ang="0">
                      <a:pos x="136" y="129"/>
                    </a:cxn>
                    <a:cxn ang="0">
                      <a:pos x="155" y="140"/>
                    </a:cxn>
                    <a:cxn ang="0">
                      <a:pos x="164" y="140"/>
                    </a:cxn>
                    <a:cxn ang="0">
                      <a:pos x="165" y="134"/>
                    </a:cxn>
                    <a:cxn ang="0">
                      <a:pos x="156" y="123"/>
                    </a:cxn>
                    <a:cxn ang="0">
                      <a:pos x="135" y="108"/>
                    </a:cxn>
                    <a:cxn ang="0">
                      <a:pos x="126" y="86"/>
                    </a:cxn>
                    <a:cxn ang="0">
                      <a:pos x="123" y="69"/>
                    </a:cxn>
                    <a:cxn ang="0">
                      <a:pos x="113" y="56"/>
                    </a:cxn>
                    <a:cxn ang="0">
                      <a:pos x="109" y="48"/>
                    </a:cxn>
                    <a:cxn ang="0">
                      <a:pos x="114" y="36"/>
                    </a:cxn>
                    <a:cxn ang="0">
                      <a:pos x="119" y="24"/>
                    </a:cxn>
                    <a:cxn ang="0">
                      <a:pos x="115" y="9"/>
                    </a:cxn>
                    <a:cxn ang="0">
                      <a:pos x="105" y="1"/>
                    </a:cxn>
                    <a:cxn ang="0">
                      <a:pos x="90" y="3"/>
                    </a:cxn>
                    <a:cxn ang="0">
                      <a:pos x="84" y="13"/>
                    </a:cxn>
                    <a:cxn ang="0">
                      <a:pos x="84" y="23"/>
                    </a:cxn>
                    <a:cxn ang="0">
                      <a:pos x="88" y="35"/>
                    </a:cxn>
                    <a:cxn ang="0">
                      <a:pos x="88" y="46"/>
                    </a:cxn>
                    <a:cxn ang="0">
                      <a:pos x="78" y="56"/>
                    </a:cxn>
                    <a:cxn ang="0">
                      <a:pos x="65" y="64"/>
                    </a:cxn>
                    <a:cxn ang="0">
                      <a:pos x="55" y="75"/>
                    </a:cxn>
                    <a:cxn ang="0">
                      <a:pos x="46" y="99"/>
                    </a:cxn>
                    <a:cxn ang="0">
                      <a:pos x="41" y="121"/>
                    </a:cxn>
                    <a:cxn ang="0">
                      <a:pos x="40" y="145"/>
                    </a:cxn>
                    <a:cxn ang="0">
                      <a:pos x="41" y="158"/>
                    </a:cxn>
                    <a:cxn ang="0">
                      <a:pos x="49" y="161"/>
                    </a:cxn>
                    <a:cxn ang="0">
                      <a:pos x="53" y="158"/>
                    </a:cxn>
                    <a:cxn ang="0">
                      <a:pos x="53" y="133"/>
                    </a:cxn>
                    <a:cxn ang="0">
                      <a:pos x="55" y="116"/>
                    </a:cxn>
                    <a:cxn ang="0">
                      <a:pos x="64" y="109"/>
                    </a:cxn>
                    <a:cxn ang="0">
                      <a:pos x="70" y="114"/>
                    </a:cxn>
                    <a:cxn ang="0">
                      <a:pos x="68" y="140"/>
                    </a:cxn>
                    <a:cxn ang="0">
                      <a:pos x="61" y="166"/>
                    </a:cxn>
                    <a:cxn ang="0">
                      <a:pos x="53" y="196"/>
                    </a:cxn>
                    <a:cxn ang="0">
                      <a:pos x="33" y="225"/>
                    </a:cxn>
                    <a:cxn ang="0">
                      <a:pos x="8" y="255"/>
                    </a:cxn>
                    <a:cxn ang="0">
                      <a:pos x="0" y="271"/>
                    </a:cxn>
                    <a:cxn ang="0">
                      <a:pos x="19" y="290"/>
                    </a:cxn>
                    <a:cxn ang="0">
                      <a:pos x="33" y="288"/>
                    </a:cxn>
                    <a:cxn ang="0">
                      <a:pos x="23" y="275"/>
                    </a:cxn>
                    <a:cxn ang="0">
                      <a:pos x="30" y="259"/>
                    </a:cxn>
                    <a:cxn ang="0">
                      <a:pos x="61" y="223"/>
                    </a:cxn>
                    <a:cxn ang="0">
                      <a:pos x="84" y="196"/>
                    </a:cxn>
                    <a:cxn ang="0">
                      <a:pos x="95" y="190"/>
                    </a:cxn>
                    <a:cxn ang="0">
                      <a:pos x="109" y="199"/>
                    </a:cxn>
                    <a:cxn ang="0">
                      <a:pos x="141" y="243"/>
                    </a:cxn>
                    <a:cxn ang="0">
                      <a:pos x="168" y="280"/>
                    </a:cxn>
                    <a:cxn ang="0">
                      <a:pos x="178" y="283"/>
                    </a:cxn>
                    <a:cxn ang="0">
                      <a:pos x="191" y="273"/>
                    </a:cxn>
                  </a:cxnLst>
                  <a:rect l="0" t="0" r="r" b="b"/>
                  <a:pathLst>
                    <a:path w="200" h="291">
                      <a:moveTo>
                        <a:pt x="198" y="268"/>
                      </a:moveTo>
                      <a:lnTo>
                        <a:pt x="199" y="263"/>
                      </a:lnTo>
                      <a:lnTo>
                        <a:pt x="191" y="264"/>
                      </a:lnTo>
                      <a:lnTo>
                        <a:pt x="184" y="263"/>
                      </a:lnTo>
                      <a:lnTo>
                        <a:pt x="174" y="255"/>
                      </a:lnTo>
                      <a:lnTo>
                        <a:pt x="158" y="229"/>
                      </a:lnTo>
                      <a:lnTo>
                        <a:pt x="134" y="190"/>
                      </a:lnTo>
                      <a:lnTo>
                        <a:pt x="121" y="169"/>
                      </a:lnTo>
                      <a:lnTo>
                        <a:pt x="113" y="151"/>
                      </a:lnTo>
                      <a:lnTo>
                        <a:pt x="111" y="141"/>
                      </a:lnTo>
                      <a:lnTo>
                        <a:pt x="111" y="130"/>
                      </a:lnTo>
                      <a:lnTo>
                        <a:pt x="114" y="123"/>
                      </a:lnTo>
                      <a:lnTo>
                        <a:pt x="119" y="119"/>
                      </a:lnTo>
                      <a:lnTo>
                        <a:pt x="123" y="119"/>
                      </a:lnTo>
                      <a:lnTo>
                        <a:pt x="128" y="121"/>
                      </a:lnTo>
                      <a:lnTo>
                        <a:pt x="136" y="129"/>
                      </a:lnTo>
                      <a:lnTo>
                        <a:pt x="148" y="136"/>
                      </a:lnTo>
                      <a:lnTo>
                        <a:pt x="155" y="140"/>
                      </a:lnTo>
                      <a:lnTo>
                        <a:pt x="160" y="141"/>
                      </a:lnTo>
                      <a:lnTo>
                        <a:pt x="164" y="140"/>
                      </a:lnTo>
                      <a:lnTo>
                        <a:pt x="166" y="136"/>
                      </a:lnTo>
                      <a:lnTo>
                        <a:pt x="165" y="134"/>
                      </a:lnTo>
                      <a:lnTo>
                        <a:pt x="164" y="130"/>
                      </a:lnTo>
                      <a:lnTo>
                        <a:pt x="156" y="123"/>
                      </a:lnTo>
                      <a:lnTo>
                        <a:pt x="143" y="114"/>
                      </a:lnTo>
                      <a:lnTo>
                        <a:pt x="135" y="108"/>
                      </a:lnTo>
                      <a:lnTo>
                        <a:pt x="130" y="99"/>
                      </a:lnTo>
                      <a:lnTo>
                        <a:pt x="126" y="86"/>
                      </a:lnTo>
                      <a:lnTo>
                        <a:pt x="125" y="74"/>
                      </a:lnTo>
                      <a:lnTo>
                        <a:pt x="123" y="69"/>
                      </a:lnTo>
                      <a:lnTo>
                        <a:pt x="119" y="63"/>
                      </a:lnTo>
                      <a:lnTo>
                        <a:pt x="113" y="56"/>
                      </a:lnTo>
                      <a:lnTo>
                        <a:pt x="109" y="53"/>
                      </a:lnTo>
                      <a:lnTo>
                        <a:pt x="109" y="48"/>
                      </a:lnTo>
                      <a:lnTo>
                        <a:pt x="111" y="40"/>
                      </a:lnTo>
                      <a:lnTo>
                        <a:pt x="114" y="36"/>
                      </a:lnTo>
                      <a:lnTo>
                        <a:pt x="116" y="31"/>
                      </a:lnTo>
                      <a:lnTo>
                        <a:pt x="119" y="24"/>
                      </a:lnTo>
                      <a:lnTo>
                        <a:pt x="116" y="15"/>
                      </a:lnTo>
                      <a:lnTo>
                        <a:pt x="115" y="9"/>
                      </a:lnTo>
                      <a:lnTo>
                        <a:pt x="111" y="4"/>
                      </a:lnTo>
                      <a:lnTo>
                        <a:pt x="105" y="1"/>
                      </a:lnTo>
                      <a:lnTo>
                        <a:pt x="96" y="0"/>
                      </a:lnTo>
                      <a:lnTo>
                        <a:pt x="90" y="3"/>
                      </a:lnTo>
                      <a:lnTo>
                        <a:pt x="86" y="6"/>
                      </a:lnTo>
                      <a:lnTo>
                        <a:pt x="84" y="13"/>
                      </a:lnTo>
                      <a:lnTo>
                        <a:pt x="83" y="18"/>
                      </a:lnTo>
                      <a:lnTo>
                        <a:pt x="84" y="23"/>
                      </a:lnTo>
                      <a:lnTo>
                        <a:pt x="86" y="30"/>
                      </a:lnTo>
                      <a:lnTo>
                        <a:pt x="88" y="35"/>
                      </a:lnTo>
                      <a:lnTo>
                        <a:pt x="89" y="40"/>
                      </a:lnTo>
                      <a:lnTo>
                        <a:pt x="88" y="46"/>
                      </a:lnTo>
                      <a:lnTo>
                        <a:pt x="84" y="51"/>
                      </a:lnTo>
                      <a:lnTo>
                        <a:pt x="78" y="56"/>
                      </a:lnTo>
                      <a:lnTo>
                        <a:pt x="70" y="60"/>
                      </a:lnTo>
                      <a:lnTo>
                        <a:pt x="65" y="64"/>
                      </a:lnTo>
                      <a:lnTo>
                        <a:pt x="60" y="69"/>
                      </a:lnTo>
                      <a:lnTo>
                        <a:pt x="55" y="75"/>
                      </a:lnTo>
                      <a:lnTo>
                        <a:pt x="50" y="86"/>
                      </a:lnTo>
                      <a:lnTo>
                        <a:pt x="46" y="99"/>
                      </a:lnTo>
                      <a:lnTo>
                        <a:pt x="43" y="109"/>
                      </a:lnTo>
                      <a:lnTo>
                        <a:pt x="41" y="121"/>
                      </a:lnTo>
                      <a:lnTo>
                        <a:pt x="40" y="136"/>
                      </a:lnTo>
                      <a:lnTo>
                        <a:pt x="40" y="145"/>
                      </a:lnTo>
                      <a:lnTo>
                        <a:pt x="40" y="153"/>
                      </a:lnTo>
                      <a:lnTo>
                        <a:pt x="41" y="158"/>
                      </a:lnTo>
                      <a:lnTo>
                        <a:pt x="44" y="160"/>
                      </a:lnTo>
                      <a:lnTo>
                        <a:pt x="49" y="161"/>
                      </a:lnTo>
                      <a:lnTo>
                        <a:pt x="51" y="160"/>
                      </a:lnTo>
                      <a:lnTo>
                        <a:pt x="53" y="158"/>
                      </a:lnTo>
                      <a:lnTo>
                        <a:pt x="53" y="148"/>
                      </a:lnTo>
                      <a:lnTo>
                        <a:pt x="53" y="133"/>
                      </a:lnTo>
                      <a:lnTo>
                        <a:pt x="54" y="123"/>
                      </a:lnTo>
                      <a:lnTo>
                        <a:pt x="55" y="116"/>
                      </a:lnTo>
                      <a:lnTo>
                        <a:pt x="59" y="110"/>
                      </a:lnTo>
                      <a:lnTo>
                        <a:pt x="64" y="109"/>
                      </a:lnTo>
                      <a:lnTo>
                        <a:pt x="69" y="110"/>
                      </a:lnTo>
                      <a:lnTo>
                        <a:pt x="70" y="114"/>
                      </a:lnTo>
                      <a:lnTo>
                        <a:pt x="69" y="125"/>
                      </a:lnTo>
                      <a:lnTo>
                        <a:pt x="68" y="140"/>
                      </a:lnTo>
                      <a:lnTo>
                        <a:pt x="65" y="154"/>
                      </a:lnTo>
                      <a:lnTo>
                        <a:pt x="61" y="166"/>
                      </a:lnTo>
                      <a:lnTo>
                        <a:pt x="58" y="183"/>
                      </a:lnTo>
                      <a:lnTo>
                        <a:pt x="53" y="196"/>
                      </a:lnTo>
                      <a:lnTo>
                        <a:pt x="41" y="214"/>
                      </a:lnTo>
                      <a:lnTo>
                        <a:pt x="33" y="225"/>
                      </a:lnTo>
                      <a:lnTo>
                        <a:pt x="18" y="243"/>
                      </a:lnTo>
                      <a:lnTo>
                        <a:pt x="8" y="255"/>
                      </a:lnTo>
                      <a:lnTo>
                        <a:pt x="0" y="266"/>
                      </a:lnTo>
                      <a:lnTo>
                        <a:pt x="0" y="271"/>
                      </a:lnTo>
                      <a:lnTo>
                        <a:pt x="8" y="280"/>
                      </a:lnTo>
                      <a:lnTo>
                        <a:pt x="19" y="290"/>
                      </a:lnTo>
                      <a:lnTo>
                        <a:pt x="30" y="290"/>
                      </a:lnTo>
                      <a:lnTo>
                        <a:pt x="33" y="288"/>
                      </a:lnTo>
                      <a:lnTo>
                        <a:pt x="28" y="281"/>
                      </a:lnTo>
                      <a:lnTo>
                        <a:pt x="23" y="275"/>
                      </a:lnTo>
                      <a:lnTo>
                        <a:pt x="23" y="270"/>
                      </a:lnTo>
                      <a:lnTo>
                        <a:pt x="30" y="259"/>
                      </a:lnTo>
                      <a:lnTo>
                        <a:pt x="43" y="246"/>
                      </a:lnTo>
                      <a:lnTo>
                        <a:pt x="61" y="223"/>
                      </a:lnTo>
                      <a:lnTo>
                        <a:pt x="78" y="203"/>
                      </a:lnTo>
                      <a:lnTo>
                        <a:pt x="84" y="196"/>
                      </a:lnTo>
                      <a:lnTo>
                        <a:pt x="88" y="191"/>
                      </a:lnTo>
                      <a:lnTo>
                        <a:pt x="95" y="190"/>
                      </a:lnTo>
                      <a:lnTo>
                        <a:pt x="101" y="194"/>
                      </a:lnTo>
                      <a:lnTo>
                        <a:pt x="109" y="199"/>
                      </a:lnTo>
                      <a:lnTo>
                        <a:pt x="124" y="219"/>
                      </a:lnTo>
                      <a:lnTo>
                        <a:pt x="141" y="243"/>
                      </a:lnTo>
                      <a:lnTo>
                        <a:pt x="158" y="266"/>
                      </a:lnTo>
                      <a:lnTo>
                        <a:pt x="168" y="280"/>
                      </a:lnTo>
                      <a:lnTo>
                        <a:pt x="171" y="283"/>
                      </a:lnTo>
                      <a:lnTo>
                        <a:pt x="178" y="283"/>
                      </a:lnTo>
                      <a:lnTo>
                        <a:pt x="184" y="278"/>
                      </a:lnTo>
                      <a:lnTo>
                        <a:pt x="191" y="273"/>
                      </a:lnTo>
                      <a:lnTo>
                        <a:pt x="198" y="268"/>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20" name="Group 103"/>
                <p:cNvGrpSpPr>
                  <a:grpSpLocks/>
                </p:cNvGrpSpPr>
                <p:nvPr/>
              </p:nvGrpSpPr>
              <p:grpSpPr bwMode="auto">
                <a:xfrm>
                  <a:off x="1129" y="1636"/>
                  <a:ext cx="259" cy="310"/>
                  <a:chOff x="1129" y="1636"/>
                  <a:chExt cx="259" cy="310"/>
                </a:xfrm>
              </p:grpSpPr>
              <p:grpSp>
                <p:nvGrpSpPr>
                  <p:cNvPr id="21" name="Group 104"/>
                  <p:cNvGrpSpPr>
                    <a:grpSpLocks/>
                  </p:cNvGrpSpPr>
                  <p:nvPr/>
                </p:nvGrpSpPr>
                <p:grpSpPr bwMode="auto">
                  <a:xfrm>
                    <a:off x="1129" y="1636"/>
                    <a:ext cx="259" cy="310"/>
                    <a:chOff x="1129" y="1636"/>
                    <a:chExt cx="259" cy="310"/>
                  </a:xfrm>
                </p:grpSpPr>
                <p:sp>
                  <p:nvSpPr>
                    <p:cNvPr id="2722921" name="AutoShape 105"/>
                    <p:cNvSpPr>
                      <a:spLocks noChangeArrowheads="1"/>
                    </p:cNvSpPr>
                    <p:nvPr/>
                  </p:nvSpPr>
                  <p:spPr bwMode="auto">
                    <a:xfrm>
                      <a:off x="1129" y="1686"/>
                      <a:ext cx="259" cy="260"/>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2922" name="AutoShape 106"/>
                    <p:cNvSpPr>
                      <a:spLocks noChangeArrowheads="1"/>
                    </p:cNvSpPr>
                    <p:nvPr/>
                  </p:nvSpPr>
                  <p:spPr bwMode="auto">
                    <a:xfrm>
                      <a:off x="1192" y="1636"/>
                      <a:ext cx="196" cy="46"/>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22923" name="Oval 107"/>
                  <p:cNvSpPr>
                    <a:spLocks noChangeArrowheads="1"/>
                  </p:cNvSpPr>
                  <p:nvPr/>
                </p:nvSpPr>
                <p:spPr bwMode="auto">
                  <a:xfrm>
                    <a:off x="1211" y="1662"/>
                    <a:ext cx="27" cy="8"/>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924" name="AutoShape 108"/>
                  <p:cNvSpPr>
                    <a:spLocks noChangeArrowheads="1"/>
                  </p:cNvSpPr>
                  <p:nvPr/>
                </p:nvSpPr>
                <p:spPr bwMode="auto">
                  <a:xfrm>
                    <a:off x="1160" y="1810"/>
                    <a:ext cx="137" cy="55"/>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grpSp>
          <p:sp>
            <p:nvSpPr>
              <p:cNvPr id="2722925" name="Line 109"/>
              <p:cNvSpPr>
                <a:spLocks noChangeShapeType="1"/>
              </p:cNvSpPr>
              <p:nvPr/>
            </p:nvSpPr>
            <p:spPr bwMode="auto">
              <a:xfrm>
                <a:off x="869" y="1268"/>
                <a:ext cx="254"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sp>
            <p:nvSpPr>
              <p:cNvPr id="2722926" name="Rectangle 110"/>
              <p:cNvSpPr>
                <a:spLocks noChangeArrowheads="1"/>
              </p:cNvSpPr>
              <p:nvPr/>
            </p:nvSpPr>
            <p:spPr bwMode="auto">
              <a:xfrm>
                <a:off x="857" y="1348"/>
                <a:ext cx="328"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tx1"/>
                    </a:solidFill>
                    <a:latin typeface="FranklinGothic" charset="0"/>
                  </a:rPr>
                  <a:t>30</a:t>
                </a:r>
              </a:p>
            </p:txBody>
          </p:sp>
          <p:sp>
            <p:nvSpPr>
              <p:cNvPr id="2722927" name="Rectangle 111"/>
              <p:cNvSpPr>
                <a:spLocks noChangeArrowheads="1"/>
              </p:cNvSpPr>
              <p:nvPr/>
            </p:nvSpPr>
            <p:spPr bwMode="auto">
              <a:xfrm>
                <a:off x="1113" y="1348"/>
                <a:ext cx="328"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tx1"/>
                    </a:solidFill>
                    <a:latin typeface="FranklinGothic" charset="0"/>
                  </a:rPr>
                  <a:t>30</a:t>
                </a:r>
              </a:p>
            </p:txBody>
          </p:sp>
          <p:sp>
            <p:nvSpPr>
              <p:cNvPr id="2722928" name="Line 112"/>
              <p:cNvSpPr>
                <a:spLocks noChangeShapeType="1"/>
              </p:cNvSpPr>
              <p:nvPr/>
            </p:nvSpPr>
            <p:spPr bwMode="auto">
              <a:xfrm>
                <a:off x="1149" y="1313"/>
                <a:ext cx="263"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929" name="Rectangle 113"/>
              <p:cNvSpPr>
                <a:spLocks noChangeArrowheads="1"/>
              </p:cNvSpPr>
              <p:nvPr/>
            </p:nvSpPr>
            <p:spPr bwMode="auto">
              <a:xfrm>
                <a:off x="1698" y="1348"/>
                <a:ext cx="328"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tx1"/>
                    </a:solidFill>
                    <a:latin typeface="FranklinGothic" charset="0"/>
                  </a:rPr>
                  <a:t>30</a:t>
                </a:r>
              </a:p>
            </p:txBody>
          </p:sp>
          <p:sp>
            <p:nvSpPr>
              <p:cNvPr id="2722930" name="Rectangle 114"/>
              <p:cNvSpPr>
                <a:spLocks noChangeArrowheads="1"/>
              </p:cNvSpPr>
              <p:nvPr/>
            </p:nvSpPr>
            <p:spPr bwMode="auto">
              <a:xfrm>
                <a:off x="1408" y="1348"/>
                <a:ext cx="328"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tx1"/>
                    </a:solidFill>
                    <a:latin typeface="FranklinGothic" charset="0"/>
                  </a:rPr>
                  <a:t>30</a:t>
                </a:r>
              </a:p>
            </p:txBody>
          </p:sp>
          <p:sp>
            <p:nvSpPr>
              <p:cNvPr id="2722931" name="Line 115"/>
              <p:cNvSpPr>
                <a:spLocks noChangeShapeType="1"/>
              </p:cNvSpPr>
              <p:nvPr/>
            </p:nvSpPr>
            <p:spPr bwMode="auto">
              <a:xfrm>
                <a:off x="1441" y="1363"/>
                <a:ext cx="248"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722932" name="Line 116"/>
              <p:cNvSpPr>
                <a:spLocks noChangeShapeType="1"/>
              </p:cNvSpPr>
              <p:nvPr/>
            </p:nvSpPr>
            <p:spPr bwMode="auto">
              <a:xfrm>
                <a:off x="1723" y="1407"/>
                <a:ext cx="250" cy="1"/>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722933" name="Line 117"/>
              <p:cNvSpPr>
                <a:spLocks noChangeShapeType="1"/>
              </p:cNvSpPr>
              <p:nvPr/>
            </p:nvSpPr>
            <p:spPr bwMode="auto">
              <a:xfrm>
                <a:off x="1723" y="1364"/>
                <a:ext cx="250"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722934" name="Line 118"/>
              <p:cNvSpPr>
                <a:spLocks noChangeShapeType="1"/>
              </p:cNvSpPr>
              <p:nvPr/>
            </p:nvSpPr>
            <p:spPr bwMode="auto">
              <a:xfrm>
                <a:off x="2008" y="1363"/>
                <a:ext cx="250"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722935" name="Line 119"/>
              <p:cNvSpPr>
                <a:spLocks noChangeShapeType="1"/>
              </p:cNvSpPr>
              <p:nvPr/>
            </p:nvSpPr>
            <p:spPr bwMode="auto">
              <a:xfrm>
                <a:off x="2007" y="1407"/>
                <a:ext cx="251" cy="1"/>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722936" name="Line 120"/>
              <p:cNvSpPr>
                <a:spLocks noChangeShapeType="1"/>
              </p:cNvSpPr>
              <p:nvPr/>
            </p:nvSpPr>
            <p:spPr bwMode="auto">
              <a:xfrm>
                <a:off x="2293" y="1363"/>
                <a:ext cx="249"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722937" name="Line 121"/>
              <p:cNvSpPr>
                <a:spLocks noChangeShapeType="1"/>
              </p:cNvSpPr>
              <p:nvPr/>
            </p:nvSpPr>
            <p:spPr bwMode="auto">
              <a:xfrm>
                <a:off x="2291" y="1407"/>
                <a:ext cx="251" cy="1"/>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722938" name="Line 122"/>
              <p:cNvSpPr>
                <a:spLocks noChangeShapeType="1"/>
              </p:cNvSpPr>
              <p:nvPr/>
            </p:nvSpPr>
            <p:spPr bwMode="auto">
              <a:xfrm>
                <a:off x="2576" y="1407"/>
                <a:ext cx="250" cy="1"/>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722939" name="Line 123"/>
              <p:cNvSpPr>
                <a:spLocks noChangeShapeType="1"/>
              </p:cNvSpPr>
              <p:nvPr/>
            </p:nvSpPr>
            <p:spPr bwMode="auto">
              <a:xfrm>
                <a:off x="1154" y="1268"/>
                <a:ext cx="253"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sp>
            <p:nvSpPr>
              <p:cNvPr id="2722940" name="Rectangle 124"/>
              <p:cNvSpPr>
                <a:spLocks noChangeArrowheads="1"/>
              </p:cNvSpPr>
              <p:nvPr/>
            </p:nvSpPr>
            <p:spPr bwMode="auto">
              <a:xfrm>
                <a:off x="2255" y="1354"/>
                <a:ext cx="328"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tx1"/>
                    </a:solidFill>
                    <a:latin typeface="FranklinGothic" charset="0"/>
                  </a:rPr>
                  <a:t>30</a:t>
                </a:r>
              </a:p>
            </p:txBody>
          </p:sp>
          <p:sp>
            <p:nvSpPr>
              <p:cNvPr id="2722941" name="Rectangle 125"/>
              <p:cNvSpPr>
                <a:spLocks noChangeArrowheads="1"/>
              </p:cNvSpPr>
              <p:nvPr/>
            </p:nvSpPr>
            <p:spPr bwMode="auto">
              <a:xfrm>
                <a:off x="2539" y="1354"/>
                <a:ext cx="328"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tx1"/>
                    </a:solidFill>
                    <a:latin typeface="FranklinGothic" charset="0"/>
                  </a:rPr>
                  <a:t>30</a:t>
                </a:r>
              </a:p>
            </p:txBody>
          </p:sp>
          <p:sp>
            <p:nvSpPr>
              <p:cNvPr id="2722942" name="Line 126"/>
              <p:cNvSpPr>
                <a:spLocks noChangeShapeType="1"/>
              </p:cNvSpPr>
              <p:nvPr/>
            </p:nvSpPr>
            <p:spPr bwMode="auto">
              <a:xfrm flipH="1">
                <a:off x="2276"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943" name="Line 127"/>
              <p:cNvSpPr>
                <a:spLocks noChangeShapeType="1"/>
              </p:cNvSpPr>
              <p:nvPr/>
            </p:nvSpPr>
            <p:spPr bwMode="auto">
              <a:xfrm>
                <a:off x="1141" y="1241"/>
                <a:ext cx="0" cy="18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944" name="Line 128"/>
              <p:cNvSpPr>
                <a:spLocks noChangeShapeType="1"/>
              </p:cNvSpPr>
              <p:nvPr/>
            </p:nvSpPr>
            <p:spPr bwMode="auto">
              <a:xfrm>
                <a:off x="1426" y="1241"/>
                <a:ext cx="0" cy="18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945" name="Line 129"/>
              <p:cNvSpPr>
                <a:spLocks noChangeShapeType="1"/>
              </p:cNvSpPr>
              <p:nvPr/>
            </p:nvSpPr>
            <p:spPr bwMode="auto">
              <a:xfrm>
                <a:off x="1710" y="1241"/>
                <a:ext cx="0" cy="18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946" name="Line 130"/>
              <p:cNvSpPr>
                <a:spLocks noChangeShapeType="1"/>
              </p:cNvSpPr>
              <p:nvPr/>
            </p:nvSpPr>
            <p:spPr bwMode="auto">
              <a:xfrm>
                <a:off x="1994" y="1241"/>
                <a:ext cx="0" cy="18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947" name="Line 131"/>
              <p:cNvSpPr>
                <a:spLocks noChangeShapeType="1"/>
              </p:cNvSpPr>
              <p:nvPr/>
            </p:nvSpPr>
            <p:spPr bwMode="auto">
              <a:xfrm flipH="1">
                <a:off x="2560"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948" name="Line 132"/>
              <p:cNvSpPr>
                <a:spLocks noChangeShapeType="1"/>
              </p:cNvSpPr>
              <p:nvPr/>
            </p:nvSpPr>
            <p:spPr bwMode="auto">
              <a:xfrm flipH="1">
                <a:off x="2845"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grpSp>
        <p:sp>
          <p:nvSpPr>
            <p:cNvPr id="2722949" name="Rectangle 133"/>
            <p:cNvSpPr>
              <a:spLocks noChangeArrowheads="1"/>
            </p:cNvSpPr>
            <p:nvPr/>
          </p:nvSpPr>
          <p:spPr bwMode="auto">
            <a:xfrm>
              <a:off x="209" y="1104"/>
              <a:ext cx="263" cy="235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i="1">
                  <a:solidFill>
                    <a:schemeClr val="tx1"/>
                  </a:solidFill>
                  <a:latin typeface="FranklinGothic" charset="0"/>
                </a:rPr>
                <a:t>T</a:t>
              </a:r>
            </a:p>
            <a:p>
              <a:pPr algn="ctr"/>
              <a:r>
                <a:rPr lang="en-US" sz="2400" i="1">
                  <a:solidFill>
                    <a:schemeClr val="tx1"/>
                  </a:solidFill>
                  <a:latin typeface="FranklinGothic" charset="0"/>
                </a:rPr>
                <a:t>a</a:t>
              </a:r>
            </a:p>
            <a:p>
              <a:pPr algn="ctr"/>
              <a:r>
                <a:rPr lang="en-US" sz="2400" i="1">
                  <a:solidFill>
                    <a:schemeClr val="tx1"/>
                  </a:solidFill>
                  <a:latin typeface="FranklinGothic" charset="0"/>
                </a:rPr>
                <a:t>s</a:t>
              </a:r>
            </a:p>
            <a:p>
              <a:pPr algn="ctr"/>
              <a:r>
                <a:rPr lang="en-US" sz="2400" i="1">
                  <a:solidFill>
                    <a:schemeClr val="tx1"/>
                  </a:solidFill>
                  <a:latin typeface="FranklinGothic" charset="0"/>
                </a:rPr>
                <a:t>k</a:t>
              </a:r>
            </a:p>
            <a:p>
              <a:pPr algn="ctr"/>
              <a:endParaRPr lang="en-US" sz="2400" i="1">
                <a:solidFill>
                  <a:schemeClr val="tx1"/>
                </a:solidFill>
                <a:latin typeface="FranklinGothic" charset="0"/>
              </a:endParaRPr>
            </a:p>
            <a:p>
              <a:pPr algn="ctr"/>
              <a:r>
                <a:rPr lang="en-US" sz="2400" i="1">
                  <a:solidFill>
                    <a:schemeClr val="tx1"/>
                  </a:solidFill>
                  <a:latin typeface="FranklinGothic" charset="0"/>
                </a:rPr>
                <a:t>O</a:t>
              </a:r>
            </a:p>
            <a:p>
              <a:pPr algn="ctr"/>
              <a:r>
                <a:rPr lang="en-US" sz="2400" i="1">
                  <a:solidFill>
                    <a:schemeClr val="tx1"/>
                  </a:solidFill>
                  <a:latin typeface="FranklinGothic" charset="0"/>
                </a:rPr>
                <a:t>r</a:t>
              </a:r>
            </a:p>
            <a:p>
              <a:pPr algn="ctr"/>
              <a:r>
                <a:rPr lang="en-US" sz="2400" i="1">
                  <a:solidFill>
                    <a:schemeClr val="tx1"/>
                  </a:solidFill>
                  <a:latin typeface="FranklinGothic" charset="0"/>
                </a:rPr>
                <a:t>d</a:t>
              </a:r>
            </a:p>
            <a:p>
              <a:pPr algn="ctr"/>
              <a:r>
                <a:rPr lang="en-US" sz="2400" i="1">
                  <a:solidFill>
                    <a:schemeClr val="tx1"/>
                  </a:solidFill>
                  <a:latin typeface="FranklinGothic" charset="0"/>
                </a:rPr>
                <a:t>e</a:t>
              </a:r>
            </a:p>
            <a:p>
              <a:pPr algn="ctr"/>
              <a:r>
                <a:rPr lang="en-US" sz="2400" i="1">
                  <a:solidFill>
                    <a:schemeClr val="tx1"/>
                  </a:solidFill>
                  <a:latin typeface="FranklinGothic" charset="0"/>
                </a:rPr>
                <a:t>r</a:t>
              </a:r>
            </a:p>
          </p:txBody>
        </p:sp>
        <p:sp>
          <p:nvSpPr>
            <p:cNvPr id="2722950" name="Line 134"/>
            <p:cNvSpPr>
              <a:spLocks noChangeShapeType="1"/>
            </p:cNvSpPr>
            <p:nvPr/>
          </p:nvSpPr>
          <p:spPr bwMode="auto">
            <a:xfrm flipH="1">
              <a:off x="478" y="1295"/>
              <a:ext cx="3" cy="1298"/>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grpSp>
      <p:sp>
        <p:nvSpPr>
          <p:cNvPr id="135" name="Title 134"/>
          <p:cNvSpPr>
            <a:spLocks noGrp="1"/>
          </p:cNvSpPr>
          <p:nvPr>
            <p:ph type="title"/>
          </p:nvPr>
        </p:nvSpPr>
        <p:spPr/>
        <p:txBody>
          <a:bodyPr/>
          <a:lstStyle/>
          <a:p>
            <a:r>
              <a:rPr lang="en-US" dirty="0" smtClean="0"/>
              <a:t>Pipelining Lessons (1/2)</a:t>
            </a:r>
            <a:endParaRPr lang="en-US" dirty="0"/>
          </a:p>
        </p:txBody>
      </p:sp>
      <p:sp>
        <p:nvSpPr>
          <p:cNvPr id="22" name="Slide Number Placeholder 21"/>
          <p:cNvSpPr>
            <a:spLocks noGrp="1"/>
          </p:cNvSpPr>
          <p:nvPr>
            <p:ph type="sldNum" sz="quarter" idx="12"/>
          </p:nvPr>
        </p:nvSpPr>
        <p:spPr/>
        <p:txBody>
          <a:bodyPr/>
          <a:lstStyle/>
          <a:p>
            <a:pPr>
              <a:defRPr/>
            </a:pPr>
            <a:fld id="{0D227FE4-C4DE-B64E-BF78-4F634596A1E9}" type="slidenum">
              <a:rPr lang="en-US" smtClean="0"/>
              <a:pPr>
                <a:defRPr/>
              </a:pPr>
              <a:t>10</a:t>
            </a:fld>
            <a:endParaRPr lang="en-US"/>
          </a:p>
        </p:txBody>
      </p:sp>
    </p:spTree>
    <p:extLst>
      <p:ext uri="{BB962C8B-B14F-4D97-AF65-F5344CB8AC3E}">
        <p14:creationId xmlns:p14="http://schemas.microsoft.com/office/powerpoint/2010/main" val="417189056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4867" name="Rectangle 3"/>
          <p:cNvSpPr>
            <a:spLocks noGrp="1" noChangeArrowheads="1"/>
          </p:cNvSpPr>
          <p:nvPr>
            <p:ph type="body" idx="1"/>
          </p:nvPr>
        </p:nvSpPr>
        <p:spPr>
          <a:xfrm>
            <a:off x="5029200" y="1143000"/>
            <a:ext cx="3949700" cy="5410200"/>
          </a:xfrm>
          <a:noFill/>
          <a:ln/>
        </p:spPr>
        <p:txBody>
          <a:bodyPr/>
          <a:lstStyle/>
          <a:p>
            <a:r>
              <a:rPr lang="en-US" sz="2800" dirty="0"/>
              <a:t>Suppose new Washer takes 20 minutes, new Stasher takes 20 minutes. How much faster is pipeline?</a:t>
            </a:r>
          </a:p>
          <a:p>
            <a:r>
              <a:rPr lang="en-US" sz="2800" dirty="0"/>
              <a:t>Pipeline rate limited by </a:t>
            </a:r>
            <a:r>
              <a:rPr lang="en-US" sz="2800" u="sng" dirty="0">
                <a:solidFill>
                  <a:schemeClr val="accent1"/>
                </a:solidFill>
              </a:rPr>
              <a:t>slowest</a:t>
            </a:r>
            <a:r>
              <a:rPr lang="en-US" sz="2800" dirty="0"/>
              <a:t> pipeline stage</a:t>
            </a:r>
          </a:p>
          <a:p>
            <a:r>
              <a:rPr lang="en-US" sz="2800" dirty="0"/>
              <a:t>Unbalanced lengths of pipe stages reduces speedup</a:t>
            </a:r>
          </a:p>
        </p:txBody>
      </p:sp>
      <p:grpSp>
        <p:nvGrpSpPr>
          <p:cNvPr id="2" name="Group 4"/>
          <p:cNvGrpSpPr>
            <a:grpSpLocks/>
          </p:cNvGrpSpPr>
          <p:nvPr/>
        </p:nvGrpSpPr>
        <p:grpSpPr bwMode="auto">
          <a:xfrm>
            <a:off x="331788" y="1122363"/>
            <a:ext cx="4633912" cy="4370387"/>
            <a:chOff x="209" y="707"/>
            <a:chExt cx="2919" cy="2753"/>
          </a:xfrm>
        </p:grpSpPr>
        <p:sp>
          <p:nvSpPr>
            <p:cNvPr id="2724869" name="Rectangle 5"/>
            <p:cNvSpPr>
              <a:spLocks noChangeArrowheads="1"/>
            </p:cNvSpPr>
            <p:nvPr/>
          </p:nvSpPr>
          <p:spPr bwMode="auto">
            <a:xfrm>
              <a:off x="576" y="707"/>
              <a:ext cx="562"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tx1"/>
                  </a:solidFill>
                  <a:latin typeface="Arial" pitchFamily="-65" charset="0"/>
                </a:rPr>
                <a:t>6 PM</a:t>
              </a:r>
            </a:p>
          </p:txBody>
        </p:sp>
        <p:sp>
          <p:nvSpPr>
            <p:cNvPr id="2724870" name="Line 6"/>
            <p:cNvSpPr>
              <a:spLocks noChangeShapeType="1"/>
            </p:cNvSpPr>
            <p:nvPr/>
          </p:nvSpPr>
          <p:spPr bwMode="auto">
            <a:xfrm>
              <a:off x="936" y="1080"/>
              <a:ext cx="2192"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2724871" name="Line 7"/>
            <p:cNvSpPr>
              <a:spLocks noChangeShapeType="1"/>
            </p:cNvSpPr>
            <p:nvPr/>
          </p:nvSpPr>
          <p:spPr bwMode="auto">
            <a:xfrm>
              <a:off x="928" y="1000"/>
              <a:ext cx="0" cy="184"/>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4872" name="Rectangle 8"/>
            <p:cNvSpPr>
              <a:spLocks noChangeArrowheads="1"/>
            </p:cNvSpPr>
            <p:nvPr/>
          </p:nvSpPr>
          <p:spPr bwMode="auto">
            <a:xfrm>
              <a:off x="1344" y="715"/>
              <a:ext cx="221"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tx1"/>
                  </a:solidFill>
                  <a:latin typeface="Arial" pitchFamily="-65" charset="0"/>
                </a:rPr>
                <a:t>7</a:t>
              </a:r>
            </a:p>
          </p:txBody>
        </p:sp>
        <p:sp>
          <p:nvSpPr>
            <p:cNvPr id="2724873" name="Rectangle 9"/>
            <p:cNvSpPr>
              <a:spLocks noChangeArrowheads="1"/>
            </p:cNvSpPr>
            <p:nvPr/>
          </p:nvSpPr>
          <p:spPr bwMode="auto">
            <a:xfrm>
              <a:off x="1891" y="715"/>
              <a:ext cx="221"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tx1"/>
                  </a:solidFill>
                  <a:latin typeface="Arial" pitchFamily="-65" charset="0"/>
                </a:rPr>
                <a:t>8</a:t>
              </a:r>
            </a:p>
          </p:txBody>
        </p:sp>
        <p:sp>
          <p:nvSpPr>
            <p:cNvPr id="2724874" name="Rectangle 10"/>
            <p:cNvSpPr>
              <a:spLocks noChangeArrowheads="1"/>
            </p:cNvSpPr>
            <p:nvPr/>
          </p:nvSpPr>
          <p:spPr bwMode="auto">
            <a:xfrm>
              <a:off x="2448" y="715"/>
              <a:ext cx="221"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tx1"/>
                  </a:solidFill>
                  <a:latin typeface="Arial" pitchFamily="-65" charset="0"/>
                </a:rPr>
                <a:t>9</a:t>
              </a:r>
            </a:p>
          </p:txBody>
        </p:sp>
        <p:sp>
          <p:nvSpPr>
            <p:cNvPr id="2724875" name="Rectangle 11"/>
            <p:cNvSpPr>
              <a:spLocks noChangeArrowheads="1"/>
            </p:cNvSpPr>
            <p:nvPr/>
          </p:nvSpPr>
          <p:spPr bwMode="auto">
            <a:xfrm>
              <a:off x="2595" y="1054"/>
              <a:ext cx="434" cy="22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800" i="1">
                  <a:solidFill>
                    <a:schemeClr val="tx1"/>
                  </a:solidFill>
                  <a:latin typeface="Arial" pitchFamily="-65" charset="0"/>
                </a:rPr>
                <a:t>Time</a:t>
              </a:r>
            </a:p>
          </p:txBody>
        </p:sp>
        <p:grpSp>
          <p:nvGrpSpPr>
            <p:cNvPr id="3" name="Group 12"/>
            <p:cNvGrpSpPr>
              <a:grpSpLocks/>
            </p:cNvGrpSpPr>
            <p:nvPr/>
          </p:nvGrpSpPr>
          <p:grpSpPr bwMode="auto">
            <a:xfrm>
              <a:off x="574" y="1241"/>
              <a:ext cx="2293" cy="1707"/>
              <a:chOff x="574" y="1241"/>
              <a:chExt cx="2293" cy="1707"/>
            </a:xfrm>
          </p:grpSpPr>
          <p:grpSp>
            <p:nvGrpSpPr>
              <p:cNvPr id="4" name="Group 13"/>
              <p:cNvGrpSpPr>
                <a:grpSpLocks/>
              </p:cNvGrpSpPr>
              <p:nvPr/>
            </p:nvGrpSpPr>
            <p:grpSpPr bwMode="auto">
              <a:xfrm>
                <a:off x="574" y="2028"/>
                <a:ext cx="254" cy="286"/>
                <a:chOff x="574" y="2028"/>
                <a:chExt cx="254" cy="286"/>
              </a:xfrm>
            </p:grpSpPr>
            <p:sp>
              <p:nvSpPr>
                <p:cNvPr id="2724878" name="Freeform 14"/>
                <p:cNvSpPr>
                  <a:spLocks/>
                </p:cNvSpPr>
                <p:nvPr/>
              </p:nvSpPr>
              <p:spPr bwMode="auto">
                <a:xfrm>
                  <a:off x="574" y="2071"/>
                  <a:ext cx="237" cy="212"/>
                </a:xfrm>
                <a:custGeom>
                  <a:avLst/>
                  <a:gdLst/>
                  <a:ahLst/>
                  <a:cxnLst>
                    <a:cxn ang="0">
                      <a:pos x="67" y="10"/>
                    </a:cxn>
                    <a:cxn ang="0">
                      <a:pos x="112" y="11"/>
                    </a:cxn>
                    <a:cxn ang="0">
                      <a:pos x="161" y="0"/>
                    </a:cxn>
                    <a:cxn ang="0">
                      <a:pos x="219" y="0"/>
                    </a:cxn>
                    <a:cxn ang="0">
                      <a:pos x="155" y="60"/>
                    </a:cxn>
                    <a:cxn ang="0">
                      <a:pos x="172" y="64"/>
                    </a:cxn>
                    <a:cxn ang="0">
                      <a:pos x="189" y="71"/>
                    </a:cxn>
                    <a:cxn ang="0">
                      <a:pos x="205" y="80"/>
                    </a:cxn>
                    <a:cxn ang="0">
                      <a:pos x="217" y="90"/>
                    </a:cxn>
                    <a:cxn ang="0">
                      <a:pos x="227" y="103"/>
                    </a:cxn>
                    <a:cxn ang="0">
                      <a:pos x="234" y="118"/>
                    </a:cxn>
                    <a:cxn ang="0">
                      <a:pos x="236" y="134"/>
                    </a:cxn>
                    <a:cxn ang="0">
                      <a:pos x="233" y="151"/>
                    </a:cxn>
                    <a:cxn ang="0">
                      <a:pos x="228" y="164"/>
                    </a:cxn>
                    <a:cxn ang="0">
                      <a:pos x="218" y="177"/>
                    </a:cxn>
                    <a:cxn ang="0">
                      <a:pos x="201" y="192"/>
                    </a:cxn>
                    <a:cxn ang="0">
                      <a:pos x="185" y="200"/>
                    </a:cxn>
                    <a:cxn ang="0">
                      <a:pos x="170" y="206"/>
                    </a:cxn>
                    <a:cxn ang="0">
                      <a:pos x="155" y="210"/>
                    </a:cxn>
                    <a:cxn ang="0">
                      <a:pos x="136" y="211"/>
                    </a:cxn>
                    <a:cxn ang="0">
                      <a:pos x="88" y="210"/>
                    </a:cxn>
                    <a:cxn ang="0">
                      <a:pos x="65" y="206"/>
                    </a:cxn>
                    <a:cxn ang="0">
                      <a:pos x="40" y="195"/>
                    </a:cxn>
                    <a:cxn ang="0">
                      <a:pos x="22" y="182"/>
                    </a:cxn>
                    <a:cxn ang="0">
                      <a:pos x="9" y="167"/>
                    </a:cxn>
                    <a:cxn ang="0">
                      <a:pos x="3" y="151"/>
                    </a:cxn>
                    <a:cxn ang="0">
                      <a:pos x="0" y="137"/>
                    </a:cxn>
                    <a:cxn ang="0">
                      <a:pos x="2" y="121"/>
                    </a:cxn>
                    <a:cxn ang="0">
                      <a:pos x="10" y="101"/>
                    </a:cxn>
                    <a:cxn ang="0">
                      <a:pos x="25" y="85"/>
                    </a:cxn>
                    <a:cxn ang="0">
                      <a:pos x="45" y="71"/>
                    </a:cxn>
                    <a:cxn ang="0">
                      <a:pos x="73" y="62"/>
                    </a:cxn>
                    <a:cxn ang="0">
                      <a:pos x="29" y="3"/>
                    </a:cxn>
                  </a:cxnLst>
                  <a:rect l="0" t="0" r="r" b="b"/>
                  <a:pathLst>
                    <a:path w="237" h="212">
                      <a:moveTo>
                        <a:pt x="29" y="3"/>
                      </a:moveTo>
                      <a:lnTo>
                        <a:pt x="67" y="10"/>
                      </a:lnTo>
                      <a:lnTo>
                        <a:pt x="66" y="0"/>
                      </a:lnTo>
                      <a:lnTo>
                        <a:pt x="112" y="11"/>
                      </a:lnTo>
                      <a:lnTo>
                        <a:pt x="112" y="0"/>
                      </a:lnTo>
                      <a:lnTo>
                        <a:pt x="161" y="0"/>
                      </a:lnTo>
                      <a:lnTo>
                        <a:pt x="160" y="11"/>
                      </a:lnTo>
                      <a:lnTo>
                        <a:pt x="219" y="0"/>
                      </a:lnTo>
                      <a:lnTo>
                        <a:pt x="148" y="60"/>
                      </a:lnTo>
                      <a:lnTo>
                        <a:pt x="155" y="60"/>
                      </a:lnTo>
                      <a:lnTo>
                        <a:pt x="163" y="62"/>
                      </a:lnTo>
                      <a:lnTo>
                        <a:pt x="172" y="64"/>
                      </a:lnTo>
                      <a:lnTo>
                        <a:pt x="180" y="67"/>
                      </a:lnTo>
                      <a:lnTo>
                        <a:pt x="189" y="71"/>
                      </a:lnTo>
                      <a:lnTo>
                        <a:pt x="197" y="75"/>
                      </a:lnTo>
                      <a:lnTo>
                        <a:pt x="205" y="80"/>
                      </a:lnTo>
                      <a:lnTo>
                        <a:pt x="212" y="85"/>
                      </a:lnTo>
                      <a:lnTo>
                        <a:pt x="217" y="90"/>
                      </a:lnTo>
                      <a:lnTo>
                        <a:pt x="222" y="97"/>
                      </a:lnTo>
                      <a:lnTo>
                        <a:pt x="227" y="103"/>
                      </a:lnTo>
                      <a:lnTo>
                        <a:pt x="231" y="111"/>
                      </a:lnTo>
                      <a:lnTo>
                        <a:pt x="234" y="118"/>
                      </a:lnTo>
                      <a:lnTo>
                        <a:pt x="235" y="125"/>
                      </a:lnTo>
                      <a:lnTo>
                        <a:pt x="236" y="134"/>
                      </a:lnTo>
                      <a:lnTo>
                        <a:pt x="235" y="144"/>
                      </a:lnTo>
                      <a:lnTo>
                        <a:pt x="233" y="151"/>
                      </a:lnTo>
                      <a:lnTo>
                        <a:pt x="231" y="158"/>
                      </a:lnTo>
                      <a:lnTo>
                        <a:pt x="228" y="164"/>
                      </a:lnTo>
                      <a:lnTo>
                        <a:pt x="224" y="170"/>
                      </a:lnTo>
                      <a:lnTo>
                        <a:pt x="218" y="177"/>
                      </a:lnTo>
                      <a:lnTo>
                        <a:pt x="210" y="185"/>
                      </a:lnTo>
                      <a:lnTo>
                        <a:pt x="201" y="192"/>
                      </a:lnTo>
                      <a:lnTo>
                        <a:pt x="193" y="197"/>
                      </a:lnTo>
                      <a:lnTo>
                        <a:pt x="185" y="200"/>
                      </a:lnTo>
                      <a:lnTo>
                        <a:pt x="177" y="204"/>
                      </a:lnTo>
                      <a:lnTo>
                        <a:pt x="170" y="206"/>
                      </a:lnTo>
                      <a:lnTo>
                        <a:pt x="161" y="208"/>
                      </a:lnTo>
                      <a:lnTo>
                        <a:pt x="155" y="210"/>
                      </a:lnTo>
                      <a:lnTo>
                        <a:pt x="145" y="210"/>
                      </a:lnTo>
                      <a:lnTo>
                        <a:pt x="136" y="211"/>
                      </a:lnTo>
                      <a:lnTo>
                        <a:pt x="96" y="211"/>
                      </a:lnTo>
                      <a:lnTo>
                        <a:pt x="88" y="210"/>
                      </a:lnTo>
                      <a:lnTo>
                        <a:pt x="78" y="209"/>
                      </a:lnTo>
                      <a:lnTo>
                        <a:pt x="65" y="206"/>
                      </a:lnTo>
                      <a:lnTo>
                        <a:pt x="53" y="201"/>
                      </a:lnTo>
                      <a:lnTo>
                        <a:pt x="40" y="195"/>
                      </a:lnTo>
                      <a:lnTo>
                        <a:pt x="30" y="188"/>
                      </a:lnTo>
                      <a:lnTo>
                        <a:pt x="22" y="182"/>
                      </a:lnTo>
                      <a:lnTo>
                        <a:pt x="15" y="175"/>
                      </a:lnTo>
                      <a:lnTo>
                        <a:pt x="9" y="167"/>
                      </a:lnTo>
                      <a:lnTo>
                        <a:pt x="5" y="157"/>
                      </a:lnTo>
                      <a:lnTo>
                        <a:pt x="3" y="151"/>
                      </a:lnTo>
                      <a:lnTo>
                        <a:pt x="1" y="144"/>
                      </a:lnTo>
                      <a:lnTo>
                        <a:pt x="0" y="137"/>
                      </a:lnTo>
                      <a:lnTo>
                        <a:pt x="1" y="131"/>
                      </a:lnTo>
                      <a:lnTo>
                        <a:pt x="2" y="121"/>
                      </a:lnTo>
                      <a:lnTo>
                        <a:pt x="5" y="112"/>
                      </a:lnTo>
                      <a:lnTo>
                        <a:pt x="10" y="101"/>
                      </a:lnTo>
                      <a:lnTo>
                        <a:pt x="17" y="93"/>
                      </a:lnTo>
                      <a:lnTo>
                        <a:pt x="25" y="85"/>
                      </a:lnTo>
                      <a:lnTo>
                        <a:pt x="35" y="77"/>
                      </a:lnTo>
                      <a:lnTo>
                        <a:pt x="45" y="71"/>
                      </a:lnTo>
                      <a:lnTo>
                        <a:pt x="59" y="65"/>
                      </a:lnTo>
                      <a:lnTo>
                        <a:pt x="73" y="62"/>
                      </a:lnTo>
                      <a:lnTo>
                        <a:pt x="83" y="60"/>
                      </a:lnTo>
                      <a:lnTo>
                        <a:pt x="29" y="3"/>
                      </a:lnTo>
                    </a:path>
                  </a:pathLst>
                </a:custGeom>
                <a:solidFill>
                  <a:schemeClr val="accent3">
                    <a:lumMod val="60000"/>
                    <a:lumOff val="40000"/>
                  </a:schemeClr>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24879" name="Rectangle 15"/>
                <p:cNvSpPr>
                  <a:spLocks noChangeArrowheads="1"/>
                </p:cNvSpPr>
                <p:nvPr/>
              </p:nvSpPr>
              <p:spPr bwMode="auto">
                <a:xfrm>
                  <a:off x="575" y="2028"/>
                  <a:ext cx="253"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bg1"/>
                      </a:solidFill>
                      <a:latin typeface="FranklinGothic" charset="0"/>
                    </a:rPr>
                    <a:t>B</a:t>
                  </a:r>
                </a:p>
              </p:txBody>
            </p:sp>
          </p:grpSp>
          <p:grpSp>
            <p:nvGrpSpPr>
              <p:cNvPr id="5" name="Group 16"/>
              <p:cNvGrpSpPr>
                <a:grpSpLocks/>
              </p:cNvGrpSpPr>
              <p:nvPr/>
            </p:nvGrpSpPr>
            <p:grpSpPr bwMode="auto">
              <a:xfrm>
                <a:off x="580" y="2338"/>
                <a:ext cx="255" cy="286"/>
                <a:chOff x="580" y="2338"/>
                <a:chExt cx="255" cy="286"/>
              </a:xfrm>
            </p:grpSpPr>
            <p:sp>
              <p:nvSpPr>
                <p:cNvPr id="2724881" name="Freeform 17"/>
                <p:cNvSpPr>
                  <a:spLocks/>
                </p:cNvSpPr>
                <p:nvPr/>
              </p:nvSpPr>
              <p:spPr bwMode="auto">
                <a:xfrm>
                  <a:off x="580" y="2382"/>
                  <a:ext cx="237" cy="211"/>
                </a:xfrm>
                <a:custGeom>
                  <a:avLst/>
                  <a:gdLst/>
                  <a:ahLst/>
                  <a:cxnLst>
                    <a:cxn ang="0">
                      <a:pos x="67" y="10"/>
                    </a:cxn>
                    <a:cxn ang="0">
                      <a:pos x="112" y="11"/>
                    </a:cxn>
                    <a:cxn ang="0">
                      <a:pos x="161" y="0"/>
                    </a:cxn>
                    <a:cxn ang="0">
                      <a:pos x="219" y="0"/>
                    </a:cxn>
                    <a:cxn ang="0">
                      <a:pos x="155" y="60"/>
                    </a:cxn>
                    <a:cxn ang="0">
                      <a:pos x="172" y="64"/>
                    </a:cxn>
                    <a:cxn ang="0">
                      <a:pos x="189" y="71"/>
                    </a:cxn>
                    <a:cxn ang="0">
                      <a:pos x="205" y="79"/>
                    </a:cxn>
                    <a:cxn ang="0">
                      <a:pos x="217" y="90"/>
                    </a:cxn>
                    <a:cxn ang="0">
                      <a:pos x="227" y="103"/>
                    </a:cxn>
                    <a:cxn ang="0">
                      <a:pos x="234" y="118"/>
                    </a:cxn>
                    <a:cxn ang="0">
                      <a:pos x="236" y="134"/>
                    </a:cxn>
                    <a:cxn ang="0">
                      <a:pos x="233" y="150"/>
                    </a:cxn>
                    <a:cxn ang="0">
                      <a:pos x="228" y="163"/>
                    </a:cxn>
                    <a:cxn ang="0">
                      <a:pos x="218" y="176"/>
                    </a:cxn>
                    <a:cxn ang="0">
                      <a:pos x="201" y="191"/>
                    </a:cxn>
                    <a:cxn ang="0">
                      <a:pos x="185" y="199"/>
                    </a:cxn>
                    <a:cxn ang="0">
                      <a:pos x="170" y="205"/>
                    </a:cxn>
                    <a:cxn ang="0">
                      <a:pos x="155" y="209"/>
                    </a:cxn>
                    <a:cxn ang="0">
                      <a:pos x="136" y="210"/>
                    </a:cxn>
                    <a:cxn ang="0">
                      <a:pos x="88" y="209"/>
                    </a:cxn>
                    <a:cxn ang="0">
                      <a:pos x="65" y="205"/>
                    </a:cxn>
                    <a:cxn ang="0">
                      <a:pos x="40" y="194"/>
                    </a:cxn>
                    <a:cxn ang="0">
                      <a:pos x="22" y="181"/>
                    </a:cxn>
                    <a:cxn ang="0">
                      <a:pos x="9" y="166"/>
                    </a:cxn>
                    <a:cxn ang="0">
                      <a:pos x="3" y="150"/>
                    </a:cxn>
                    <a:cxn ang="0">
                      <a:pos x="0" y="136"/>
                    </a:cxn>
                    <a:cxn ang="0">
                      <a:pos x="2" y="121"/>
                    </a:cxn>
                    <a:cxn ang="0">
                      <a:pos x="10" y="101"/>
                    </a:cxn>
                    <a:cxn ang="0">
                      <a:pos x="25" y="84"/>
                    </a:cxn>
                    <a:cxn ang="0">
                      <a:pos x="45" y="71"/>
                    </a:cxn>
                    <a:cxn ang="0">
                      <a:pos x="73" y="61"/>
                    </a:cxn>
                    <a:cxn ang="0">
                      <a:pos x="29" y="3"/>
                    </a:cxn>
                  </a:cxnLst>
                  <a:rect l="0" t="0" r="r" b="b"/>
                  <a:pathLst>
                    <a:path w="237" h="211">
                      <a:moveTo>
                        <a:pt x="29" y="3"/>
                      </a:moveTo>
                      <a:lnTo>
                        <a:pt x="67" y="10"/>
                      </a:lnTo>
                      <a:lnTo>
                        <a:pt x="66" y="0"/>
                      </a:lnTo>
                      <a:lnTo>
                        <a:pt x="112" y="11"/>
                      </a:lnTo>
                      <a:lnTo>
                        <a:pt x="112" y="0"/>
                      </a:lnTo>
                      <a:lnTo>
                        <a:pt x="161" y="0"/>
                      </a:lnTo>
                      <a:lnTo>
                        <a:pt x="160" y="11"/>
                      </a:lnTo>
                      <a:lnTo>
                        <a:pt x="219" y="0"/>
                      </a:lnTo>
                      <a:lnTo>
                        <a:pt x="148" y="59"/>
                      </a:lnTo>
                      <a:lnTo>
                        <a:pt x="155" y="60"/>
                      </a:lnTo>
                      <a:lnTo>
                        <a:pt x="163" y="61"/>
                      </a:lnTo>
                      <a:lnTo>
                        <a:pt x="172" y="64"/>
                      </a:lnTo>
                      <a:lnTo>
                        <a:pt x="180" y="66"/>
                      </a:lnTo>
                      <a:lnTo>
                        <a:pt x="189" y="71"/>
                      </a:lnTo>
                      <a:lnTo>
                        <a:pt x="197" y="74"/>
                      </a:lnTo>
                      <a:lnTo>
                        <a:pt x="205" y="79"/>
                      </a:lnTo>
                      <a:lnTo>
                        <a:pt x="212" y="85"/>
                      </a:lnTo>
                      <a:lnTo>
                        <a:pt x="217" y="90"/>
                      </a:lnTo>
                      <a:lnTo>
                        <a:pt x="222" y="96"/>
                      </a:lnTo>
                      <a:lnTo>
                        <a:pt x="227" y="103"/>
                      </a:lnTo>
                      <a:lnTo>
                        <a:pt x="231" y="111"/>
                      </a:lnTo>
                      <a:lnTo>
                        <a:pt x="234" y="118"/>
                      </a:lnTo>
                      <a:lnTo>
                        <a:pt x="235" y="124"/>
                      </a:lnTo>
                      <a:lnTo>
                        <a:pt x="236" y="134"/>
                      </a:lnTo>
                      <a:lnTo>
                        <a:pt x="235" y="143"/>
                      </a:lnTo>
                      <a:lnTo>
                        <a:pt x="233" y="150"/>
                      </a:lnTo>
                      <a:lnTo>
                        <a:pt x="231" y="157"/>
                      </a:lnTo>
                      <a:lnTo>
                        <a:pt x="228" y="163"/>
                      </a:lnTo>
                      <a:lnTo>
                        <a:pt x="224" y="169"/>
                      </a:lnTo>
                      <a:lnTo>
                        <a:pt x="218" y="176"/>
                      </a:lnTo>
                      <a:lnTo>
                        <a:pt x="210" y="184"/>
                      </a:lnTo>
                      <a:lnTo>
                        <a:pt x="201" y="191"/>
                      </a:lnTo>
                      <a:lnTo>
                        <a:pt x="193" y="196"/>
                      </a:lnTo>
                      <a:lnTo>
                        <a:pt x="185" y="199"/>
                      </a:lnTo>
                      <a:lnTo>
                        <a:pt x="177" y="203"/>
                      </a:lnTo>
                      <a:lnTo>
                        <a:pt x="170" y="205"/>
                      </a:lnTo>
                      <a:lnTo>
                        <a:pt x="161" y="207"/>
                      </a:lnTo>
                      <a:lnTo>
                        <a:pt x="155" y="209"/>
                      </a:lnTo>
                      <a:lnTo>
                        <a:pt x="145" y="209"/>
                      </a:lnTo>
                      <a:lnTo>
                        <a:pt x="136" y="210"/>
                      </a:lnTo>
                      <a:lnTo>
                        <a:pt x="96" y="210"/>
                      </a:lnTo>
                      <a:lnTo>
                        <a:pt x="88" y="209"/>
                      </a:lnTo>
                      <a:lnTo>
                        <a:pt x="78" y="208"/>
                      </a:lnTo>
                      <a:lnTo>
                        <a:pt x="65" y="205"/>
                      </a:lnTo>
                      <a:lnTo>
                        <a:pt x="53" y="200"/>
                      </a:lnTo>
                      <a:lnTo>
                        <a:pt x="40" y="194"/>
                      </a:lnTo>
                      <a:lnTo>
                        <a:pt x="30" y="187"/>
                      </a:lnTo>
                      <a:lnTo>
                        <a:pt x="22" y="181"/>
                      </a:lnTo>
                      <a:lnTo>
                        <a:pt x="15" y="174"/>
                      </a:lnTo>
                      <a:lnTo>
                        <a:pt x="9" y="166"/>
                      </a:lnTo>
                      <a:lnTo>
                        <a:pt x="5" y="156"/>
                      </a:lnTo>
                      <a:lnTo>
                        <a:pt x="3" y="150"/>
                      </a:lnTo>
                      <a:lnTo>
                        <a:pt x="1" y="144"/>
                      </a:lnTo>
                      <a:lnTo>
                        <a:pt x="0" y="136"/>
                      </a:lnTo>
                      <a:lnTo>
                        <a:pt x="1" y="131"/>
                      </a:lnTo>
                      <a:lnTo>
                        <a:pt x="2" y="121"/>
                      </a:lnTo>
                      <a:lnTo>
                        <a:pt x="5" y="111"/>
                      </a:lnTo>
                      <a:lnTo>
                        <a:pt x="10" y="101"/>
                      </a:lnTo>
                      <a:lnTo>
                        <a:pt x="17" y="92"/>
                      </a:lnTo>
                      <a:lnTo>
                        <a:pt x="25" y="84"/>
                      </a:lnTo>
                      <a:lnTo>
                        <a:pt x="35" y="76"/>
                      </a:lnTo>
                      <a:lnTo>
                        <a:pt x="45" y="71"/>
                      </a:lnTo>
                      <a:lnTo>
                        <a:pt x="59" y="65"/>
                      </a:lnTo>
                      <a:lnTo>
                        <a:pt x="73" y="61"/>
                      </a:lnTo>
                      <a:lnTo>
                        <a:pt x="83" y="59"/>
                      </a:lnTo>
                      <a:lnTo>
                        <a:pt x="29" y="3"/>
                      </a:lnTo>
                    </a:path>
                  </a:pathLst>
                </a:custGeom>
                <a:solidFill>
                  <a:schemeClr val="accent3">
                    <a:lumMod val="60000"/>
                    <a:lumOff val="40000"/>
                  </a:schemeClr>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24882" name="Rectangle 18"/>
                <p:cNvSpPr>
                  <a:spLocks noChangeArrowheads="1"/>
                </p:cNvSpPr>
                <p:nvPr/>
              </p:nvSpPr>
              <p:spPr bwMode="auto">
                <a:xfrm>
                  <a:off x="582" y="2338"/>
                  <a:ext cx="253"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bg1"/>
                      </a:solidFill>
                      <a:latin typeface="FranklinGothic" charset="0"/>
                    </a:rPr>
                    <a:t>C</a:t>
                  </a:r>
                </a:p>
              </p:txBody>
            </p:sp>
          </p:grpSp>
          <p:grpSp>
            <p:nvGrpSpPr>
              <p:cNvPr id="6" name="Group 19"/>
              <p:cNvGrpSpPr>
                <a:grpSpLocks/>
              </p:cNvGrpSpPr>
              <p:nvPr/>
            </p:nvGrpSpPr>
            <p:grpSpPr bwMode="auto">
              <a:xfrm>
                <a:off x="580" y="2662"/>
                <a:ext cx="254" cy="286"/>
                <a:chOff x="580" y="2662"/>
                <a:chExt cx="254" cy="286"/>
              </a:xfrm>
            </p:grpSpPr>
            <p:sp>
              <p:nvSpPr>
                <p:cNvPr id="2724884" name="Freeform 20"/>
                <p:cNvSpPr>
                  <a:spLocks/>
                </p:cNvSpPr>
                <p:nvPr/>
              </p:nvSpPr>
              <p:spPr bwMode="auto">
                <a:xfrm>
                  <a:off x="580" y="2706"/>
                  <a:ext cx="237" cy="212"/>
                </a:xfrm>
                <a:custGeom>
                  <a:avLst/>
                  <a:gdLst/>
                  <a:ahLst/>
                  <a:cxnLst>
                    <a:cxn ang="0">
                      <a:pos x="67" y="10"/>
                    </a:cxn>
                    <a:cxn ang="0">
                      <a:pos x="112" y="11"/>
                    </a:cxn>
                    <a:cxn ang="0">
                      <a:pos x="161" y="0"/>
                    </a:cxn>
                    <a:cxn ang="0">
                      <a:pos x="219" y="0"/>
                    </a:cxn>
                    <a:cxn ang="0">
                      <a:pos x="155" y="60"/>
                    </a:cxn>
                    <a:cxn ang="0">
                      <a:pos x="172" y="64"/>
                    </a:cxn>
                    <a:cxn ang="0">
                      <a:pos x="189" y="71"/>
                    </a:cxn>
                    <a:cxn ang="0">
                      <a:pos x="205" y="80"/>
                    </a:cxn>
                    <a:cxn ang="0">
                      <a:pos x="217" y="90"/>
                    </a:cxn>
                    <a:cxn ang="0">
                      <a:pos x="227" y="103"/>
                    </a:cxn>
                    <a:cxn ang="0">
                      <a:pos x="234" y="118"/>
                    </a:cxn>
                    <a:cxn ang="0">
                      <a:pos x="236" y="134"/>
                    </a:cxn>
                    <a:cxn ang="0">
                      <a:pos x="233" y="151"/>
                    </a:cxn>
                    <a:cxn ang="0">
                      <a:pos x="228" y="164"/>
                    </a:cxn>
                    <a:cxn ang="0">
                      <a:pos x="218" y="177"/>
                    </a:cxn>
                    <a:cxn ang="0">
                      <a:pos x="201" y="192"/>
                    </a:cxn>
                    <a:cxn ang="0">
                      <a:pos x="185" y="200"/>
                    </a:cxn>
                    <a:cxn ang="0">
                      <a:pos x="170" y="206"/>
                    </a:cxn>
                    <a:cxn ang="0">
                      <a:pos x="155" y="210"/>
                    </a:cxn>
                    <a:cxn ang="0">
                      <a:pos x="136" y="211"/>
                    </a:cxn>
                    <a:cxn ang="0">
                      <a:pos x="88" y="210"/>
                    </a:cxn>
                    <a:cxn ang="0">
                      <a:pos x="65" y="206"/>
                    </a:cxn>
                    <a:cxn ang="0">
                      <a:pos x="40" y="195"/>
                    </a:cxn>
                    <a:cxn ang="0">
                      <a:pos x="22" y="182"/>
                    </a:cxn>
                    <a:cxn ang="0">
                      <a:pos x="9" y="167"/>
                    </a:cxn>
                    <a:cxn ang="0">
                      <a:pos x="3" y="151"/>
                    </a:cxn>
                    <a:cxn ang="0">
                      <a:pos x="0" y="137"/>
                    </a:cxn>
                    <a:cxn ang="0">
                      <a:pos x="2" y="121"/>
                    </a:cxn>
                    <a:cxn ang="0">
                      <a:pos x="10" y="101"/>
                    </a:cxn>
                    <a:cxn ang="0">
                      <a:pos x="25" y="85"/>
                    </a:cxn>
                    <a:cxn ang="0">
                      <a:pos x="45" y="71"/>
                    </a:cxn>
                    <a:cxn ang="0">
                      <a:pos x="73" y="62"/>
                    </a:cxn>
                    <a:cxn ang="0">
                      <a:pos x="29" y="3"/>
                    </a:cxn>
                  </a:cxnLst>
                  <a:rect l="0" t="0" r="r" b="b"/>
                  <a:pathLst>
                    <a:path w="237" h="212">
                      <a:moveTo>
                        <a:pt x="29" y="3"/>
                      </a:moveTo>
                      <a:lnTo>
                        <a:pt x="67" y="10"/>
                      </a:lnTo>
                      <a:lnTo>
                        <a:pt x="66" y="0"/>
                      </a:lnTo>
                      <a:lnTo>
                        <a:pt x="112" y="11"/>
                      </a:lnTo>
                      <a:lnTo>
                        <a:pt x="112" y="0"/>
                      </a:lnTo>
                      <a:lnTo>
                        <a:pt x="161" y="0"/>
                      </a:lnTo>
                      <a:lnTo>
                        <a:pt x="160" y="11"/>
                      </a:lnTo>
                      <a:lnTo>
                        <a:pt x="219" y="0"/>
                      </a:lnTo>
                      <a:lnTo>
                        <a:pt x="148" y="60"/>
                      </a:lnTo>
                      <a:lnTo>
                        <a:pt x="155" y="60"/>
                      </a:lnTo>
                      <a:lnTo>
                        <a:pt x="163" y="62"/>
                      </a:lnTo>
                      <a:lnTo>
                        <a:pt x="172" y="64"/>
                      </a:lnTo>
                      <a:lnTo>
                        <a:pt x="180" y="67"/>
                      </a:lnTo>
                      <a:lnTo>
                        <a:pt x="189" y="71"/>
                      </a:lnTo>
                      <a:lnTo>
                        <a:pt x="197" y="75"/>
                      </a:lnTo>
                      <a:lnTo>
                        <a:pt x="205" y="80"/>
                      </a:lnTo>
                      <a:lnTo>
                        <a:pt x="212" y="85"/>
                      </a:lnTo>
                      <a:lnTo>
                        <a:pt x="217" y="90"/>
                      </a:lnTo>
                      <a:lnTo>
                        <a:pt x="222" y="97"/>
                      </a:lnTo>
                      <a:lnTo>
                        <a:pt x="227" y="103"/>
                      </a:lnTo>
                      <a:lnTo>
                        <a:pt x="231" y="111"/>
                      </a:lnTo>
                      <a:lnTo>
                        <a:pt x="234" y="118"/>
                      </a:lnTo>
                      <a:lnTo>
                        <a:pt x="235" y="125"/>
                      </a:lnTo>
                      <a:lnTo>
                        <a:pt x="236" y="134"/>
                      </a:lnTo>
                      <a:lnTo>
                        <a:pt x="235" y="144"/>
                      </a:lnTo>
                      <a:lnTo>
                        <a:pt x="233" y="151"/>
                      </a:lnTo>
                      <a:lnTo>
                        <a:pt x="231" y="158"/>
                      </a:lnTo>
                      <a:lnTo>
                        <a:pt x="228" y="164"/>
                      </a:lnTo>
                      <a:lnTo>
                        <a:pt x="224" y="170"/>
                      </a:lnTo>
                      <a:lnTo>
                        <a:pt x="218" y="177"/>
                      </a:lnTo>
                      <a:lnTo>
                        <a:pt x="210" y="185"/>
                      </a:lnTo>
                      <a:lnTo>
                        <a:pt x="201" y="192"/>
                      </a:lnTo>
                      <a:lnTo>
                        <a:pt x="193" y="197"/>
                      </a:lnTo>
                      <a:lnTo>
                        <a:pt x="185" y="200"/>
                      </a:lnTo>
                      <a:lnTo>
                        <a:pt x="177" y="204"/>
                      </a:lnTo>
                      <a:lnTo>
                        <a:pt x="170" y="206"/>
                      </a:lnTo>
                      <a:lnTo>
                        <a:pt x="161" y="208"/>
                      </a:lnTo>
                      <a:lnTo>
                        <a:pt x="155" y="210"/>
                      </a:lnTo>
                      <a:lnTo>
                        <a:pt x="145" y="210"/>
                      </a:lnTo>
                      <a:lnTo>
                        <a:pt x="136" y="211"/>
                      </a:lnTo>
                      <a:lnTo>
                        <a:pt x="96" y="211"/>
                      </a:lnTo>
                      <a:lnTo>
                        <a:pt x="88" y="210"/>
                      </a:lnTo>
                      <a:lnTo>
                        <a:pt x="78" y="209"/>
                      </a:lnTo>
                      <a:lnTo>
                        <a:pt x="65" y="206"/>
                      </a:lnTo>
                      <a:lnTo>
                        <a:pt x="53" y="201"/>
                      </a:lnTo>
                      <a:lnTo>
                        <a:pt x="40" y="195"/>
                      </a:lnTo>
                      <a:lnTo>
                        <a:pt x="30" y="188"/>
                      </a:lnTo>
                      <a:lnTo>
                        <a:pt x="22" y="182"/>
                      </a:lnTo>
                      <a:lnTo>
                        <a:pt x="15" y="175"/>
                      </a:lnTo>
                      <a:lnTo>
                        <a:pt x="9" y="167"/>
                      </a:lnTo>
                      <a:lnTo>
                        <a:pt x="5" y="157"/>
                      </a:lnTo>
                      <a:lnTo>
                        <a:pt x="3" y="151"/>
                      </a:lnTo>
                      <a:lnTo>
                        <a:pt x="1" y="144"/>
                      </a:lnTo>
                      <a:lnTo>
                        <a:pt x="0" y="137"/>
                      </a:lnTo>
                      <a:lnTo>
                        <a:pt x="1" y="131"/>
                      </a:lnTo>
                      <a:lnTo>
                        <a:pt x="2" y="121"/>
                      </a:lnTo>
                      <a:lnTo>
                        <a:pt x="5" y="112"/>
                      </a:lnTo>
                      <a:lnTo>
                        <a:pt x="10" y="101"/>
                      </a:lnTo>
                      <a:lnTo>
                        <a:pt x="17" y="93"/>
                      </a:lnTo>
                      <a:lnTo>
                        <a:pt x="25" y="85"/>
                      </a:lnTo>
                      <a:lnTo>
                        <a:pt x="35" y="77"/>
                      </a:lnTo>
                      <a:lnTo>
                        <a:pt x="45" y="71"/>
                      </a:lnTo>
                      <a:lnTo>
                        <a:pt x="59" y="65"/>
                      </a:lnTo>
                      <a:lnTo>
                        <a:pt x="73" y="62"/>
                      </a:lnTo>
                      <a:lnTo>
                        <a:pt x="83" y="60"/>
                      </a:lnTo>
                      <a:lnTo>
                        <a:pt x="29" y="3"/>
                      </a:lnTo>
                    </a:path>
                  </a:pathLst>
                </a:custGeom>
                <a:solidFill>
                  <a:schemeClr val="accent3">
                    <a:lumMod val="60000"/>
                    <a:lumOff val="40000"/>
                  </a:schemeClr>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24885" name="Rectangle 21"/>
                <p:cNvSpPr>
                  <a:spLocks noChangeArrowheads="1"/>
                </p:cNvSpPr>
                <p:nvPr/>
              </p:nvSpPr>
              <p:spPr bwMode="auto">
                <a:xfrm>
                  <a:off x="581" y="2662"/>
                  <a:ext cx="253"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dirty="0">
                      <a:solidFill>
                        <a:schemeClr val="bg1"/>
                      </a:solidFill>
                      <a:latin typeface="FranklinGothic" charset="0"/>
                    </a:rPr>
                    <a:t>D</a:t>
                  </a:r>
                </a:p>
              </p:txBody>
            </p:sp>
          </p:grpSp>
          <p:grpSp>
            <p:nvGrpSpPr>
              <p:cNvPr id="7" name="Group 22"/>
              <p:cNvGrpSpPr>
                <a:grpSpLocks/>
              </p:cNvGrpSpPr>
              <p:nvPr/>
            </p:nvGrpSpPr>
            <p:grpSpPr bwMode="auto">
              <a:xfrm>
                <a:off x="574" y="1633"/>
                <a:ext cx="255" cy="286"/>
                <a:chOff x="574" y="1633"/>
                <a:chExt cx="255" cy="286"/>
              </a:xfrm>
            </p:grpSpPr>
            <p:sp>
              <p:nvSpPr>
                <p:cNvPr id="2724887" name="Freeform 23"/>
                <p:cNvSpPr>
                  <a:spLocks/>
                </p:cNvSpPr>
                <p:nvPr/>
              </p:nvSpPr>
              <p:spPr bwMode="auto">
                <a:xfrm>
                  <a:off x="574" y="1677"/>
                  <a:ext cx="237" cy="211"/>
                </a:xfrm>
                <a:custGeom>
                  <a:avLst/>
                  <a:gdLst/>
                  <a:ahLst/>
                  <a:cxnLst>
                    <a:cxn ang="0">
                      <a:pos x="67" y="10"/>
                    </a:cxn>
                    <a:cxn ang="0">
                      <a:pos x="112" y="11"/>
                    </a:cxn>
                    <a:cxn ang="0">
                      <a:pos x="161" y="0"/>
                    </a:cxn>
                    <a:cxn ang="0">
                      <a:pos x="219" y="0"/>
                    </a:cxn>
                    <a:cxn ang="0">
                      <a:pos x="155" y="60"/>
                    </a:cxn>
                    <a:cxn ang="0">
                      <a:pos x="172" y="64"/>
                    </a:cxn>
                    <a:cxn ang="0">
                      <a:pos x="189" y="71"/>
                    </a:cxn>
                    <a:cxn ang="0">
                      <a:pos x="205" y="79"/>
                    </a:cxn>
                    <a:cxn ang="0">
                      <a:pos x="217" y="90"/>
                    </a:cxn>
                    <a:cxn ang="0">
                      <a:pos x="227" y="103"/>
                    </a:cxn>
                    <a:cxn ang="0">
                      <a:pos x="234" y="118"/>
                    </a:cxn>
                    <a:cxn ang="0">
                      <a:pos x="236" y="134"/>
                    </a:cxn>
                    <a:cxn ang="0">
                      <a:pos x="233" y="150"/>
                    </a:cxn>
                    <a:cxn ang="0">
                      <a:pos x="228" y="163"/>
                    </a:cxn>
                    <a:cxn ang="0">
                      <a:pos x="218" y="176"/>
                    </a:cxn>
                    <a:cxn ang="0">
                      <a:pos x="201" y="191"/>
                    </a:cxn>
                    <a:cxn ang="0">
                      <a:pos x="185" y="199"/>
                    </a:cxn>
                    <a:cxn ang="0">
                      <a:pos x="170" y="205"/>
                    </a:cxn>
                    <a:cxn ang="0">
                      <a:pos x="155" y="209"/>
                    </a:cxn>
                    <a:cxn ang="0">
                      <a:pos x="136" y="210"/>
                    </a:cxn>
                    <a:cxn ang="0">
                      <a:pos x="88" y="209"/>
                    </a:cxn>
                    <a:cxn ang="0">
                      <a:pos x="65" y="205"/>
                    </a:cxn>
                    <a:cxn ang="0">
                      <a:pos x="40" y="194"/>
                    </a:cxn>
                    <a:cxn ang="0">
                      <a:pos x="22" y="181"/>
                    </a:cxn>
                    <a:cxn ang="0">
                      <a:pos x="9" y="166"/>
                    </a:cxn>
                    <a:cxn ang="0">
                      <a:pos x="3" y="150"/>
                    </a:cxn>
                    <a:cxn ang="0">
                      <a:pos x="0" y="136"/>
                    </a:cxn>
                    <a:cxn ang="0">
                      <a:pos x="2" y="121"/>
                    </a:cxn>
                    <a:cxn ang="0">
                      <a:pos x="10" y="101"/>
                    </a:cxn>
                    <a:cxn ang="0">
                      <a:pos x="25" y="84"/>
                    </a:cxn>
                    <a:cxn ang="0">
                      <a:pos x="45" y="71"/>
                    </a:cxn>
                    <a:cxn ang="0">
                      <a:pos x="73" y="61"/>
                    </a:cxn>
                    <a:cxn ang="0">
                      <a:pos x="29" y="3"/>
                    </a:cxn>
                  </a:cxnLst>
                  <a:rect l="0" t="0" r="r" b="b"/>
                  <a:pathLst>
                    <a:path w="237" h="211">
                      <a:moveTo>
                        <a:pt x="29" y="3"/>
                      </a:moveTo>
                      <a:lnTo>
                        <a:pt x="67" y="10"/>
                      </a:lnTo>
                      <a:lnTo>
                        <a:pt x="66" y="0"/>
                      </a:lnTo>
                      <a:lnTo>
                        <a:pt x="112" y="11"/>
                      </a:lnTo>
                      <a:lnTo>
                        <a:pt x="112" y="0"/>
                      </a:lnTo>
                      <a:lnTo>
                        <a:pt x="161" y="0"/>
                      </a:lnTo>
                      <a:lnTo>
                        <a:pt x="160" y="11"/>
                      </a:lnTo>
                      <a:lnTo>
                        <a:pt x="219" y="0"/>
                      </a:lnTo>
                      <a:lnTo>
                        <a:pt x="148" y="59"/>
                      </a:lnTo>
                      <a:lnTo>
                        <a:pt x="155" y="60"/>
                      </a:lnTo>
                      <a:lnTo>
                        <a:pt x="163" y="61"/>
                      </a:lnTo>
                      <a:lnTo>
                        <a:pt x="172" y="64"/>
                      </a:lnTo>
                      <a:lnTo>
                        <a:pt x="180" y="66"/>
                      </a:lnTo>
                      <a:lnTo>
                        <a:pt x="189" y="71"/>
                      </a:lnTo>
                      <a:lnTo>
                        <a:pt x="197" y="74"/>
                      </a:lnTo>
                      <a:lnTo>
                        <a:pt x="205" y="79"/>
                      </a:lnTo>
                      <a:lnTo>
                        <a:pt x="212" y="85"/>
                      </a:lnTo>
                      <a:lnTo>
                        <a:pt x="217" y="90"/>
                      </a:lnTo>
                      <a:lnTo>
                        <a:pt x="222" y="96"/>
                      </a:lnTo>
                      <a:lnTo>
                        <a:pt x="227" y="103"/>
                      </a:lnTo>
                      <a:lnTo>
                        <a:pt x="231" y="111"/>
                      </a:lnTo>
                      <a:lnTo>
                        <a:pt x="234" y="118"/>
                      </a:lnTo>
                      <a:lnTo>
                        <a:pt x="235" y="124"/>
                      </a:lnTo>
                      <a:lnTo>
                        <a:pt x="236" y="134"/>
                      </a:lnTo>
                      <a:lnTo>
                        <a:pt x="235" y="143"/>
                      </a:lnTo>
                      <a:lnTo>
                        <a:pt x="233" y="150"/>
                      </a:lnTo>
                      <a:lnTo>
                        <a:pt x="231" y="157"/>
                      </a:lnTo>
                      <a:lnTo>
                        <a:pt x="228" y="163"/>
                      </a:lnTo>
                      <a:lnTo>
                        <a:pt x="224" y="169"/>
                      </a:lnTo>
                      <a:lnTo>
                        <a:pt x="218" y="176"/>
                      </a:lnTo>
                      <a:lnTo>
                        <a:pt x="210" y="184"/>
                      </a:lnTo>
                      <a:lnTo>
                        <a:pt x="201" y="191"/>
                      </a:lnTo>
                      <a:lnTo>
                        <a:pt x="193" y="196"/>
                      </a:lnTo>
                      <a:lnTo>
                        <a:pt x="185" y="199"/>
                      </a:lnTo>
                      <a:lnTo>
                        <a:pt x="177" y="203"/>
                      </a:lnTo>
                      <a:lnTo>
                        <a:pt x="170" y="205"/>
                      </a:lnTo>
                      <a:lnTo>
                        <a:pt x="161" y="207"/>
                      </a:lnTo>
                      <a:lnTo>
                        <a:pt x="155" y="209"/>
                      </a:lnTo>
                      <a:lnTo>
                        <a:pt x="145" y="209"/>
                      </a:lnTo>
                      <a:lnTo>
                        <a:pt x="136" y="210"/>
                      </a:lnTo>
                      <a:lnTo>
                        <a:pt x="96" y="210"/>
                      </a:lnTo>
                      <a:lnTo>
                        <a:pt x="88" y="209"/>
                      </a:lnTo>
                      <a:lnTo>
                        <a:pt x="78" y="208"/>
                      </a:lnTo>
                      <a:lnTo>
                        <a:pt x="65" y="205"/>
                      </a:lnTo>
                      <a:lnTo>
                        <a:pt x="53" y="200"/>
                      </a:lnTo>
                      <a:lnTo>
                        <a:pt x="40" y="194"/>
                      </a:lnTo>
                      <a:lnTo>
                        <a:pt x="30" y="187"/>
                      </a:lnTo>
                      <a:lnTo>
                        <a:pt x="22" y="181"/>
                      </a:lnTo>
                      <a:lnTo>
                        <a:pt x="15" y="174"/>
                      </a:lnTo>
                      <a:lnTo>
                        <a:pt x="9" y="166"/>
                      </a:lnTo>
                      <a:lnTo>
                        <a:pt x="5" y="156"/>
                      </a:lnTo>
                      <a:lnTo>
                        <a:pt x="3" y="150"/>
                      </a:lnTo>
                      <a:lnTo>
                        <a:pt x="1" y="144"/>
                      </a:lnTo>
                      <a:lnTo>
                        <a:pt x="0" y="136"/>
                      </a:lnTo>
                      <a:lnTo>
                        <a:pt x="1" y="131"/>
                      </a:lnTo>
                      <a:lnTo>
                        <a:pt x="2" y="121"/>
                      </a:lnTo>
                      <a:lnTo>
                        <a:pt x="5" y="111"/>
                      </a:lnTo>
                      <a:lnTo>
                        <a:pt x="10" y="101"/>
                      </a:lnTo>
                      <a:lnTo>
                        <a:pt x="17" y="92"/>
                      </a:lnTo>
                      <a:lnTo>
                        <a:pt x="25" y="84"/>
                      </a:lnTo>
                      <a:lnTo>
                        <a:pt x="35" y="76"/>
                      </a:lnTo>
                      <a:lnTo>
                        <a:pt x="45" y="71"/>
                      </a:lnTo>
                      <a:lnTo>
                        <a:pt x="59" y="65"/>
                      </a:lnTo>
                      <a:lnTo>
                        <a:pt x="73" y="61"/>
                      </a:lnTo>
                      <a:lnTo>
                        <a:pt x="83" y="59"/>
                      </a:lnTo>
                      <a:lnTo>
                        <a:pt x="29" y="3"/>
                      </a:lnTo>
                    </a:path>
                  </a:pathLst>
                </a:custGeom>
                <a:solidFill>
                  <a:schemeClr val="accent3">
                    <a:lumMod val="60000"/>
                    <a:lumOff val="40000"/>
                  </a:schemeClr>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24888" name="Rectangle 24"/>
                <p:cNvSpPr>
                  <a:spLocks noChangeArrowheads="1"/>
                </p:cNvSpPr>
                <p:nvPr/>
              </p:nvSpPr>
              <p:spPr bwMode="auto">
                <a:xfrm>
                  <a:off x="576" y="1633"/>
                  <a:ext cx="253"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bg1"/>
                      </a:solidFill>
                      <a:latin typeface="FranklinGothic" charset="0"/>
                    </a:rPr>
                    <a:t>A</a:t>
                  </a:r>
                </a:p>
              </p:txBody>
            </p:sp>
          </p:grpSp>
          <p:sp>
            <p:nvSpPr>
              <p:cNvPr id="2724889" name="Line 25"/>
              <p:cNvSpPr>
                <a:spLocks noChangeShapeType="1"/>
              </p:cNvSpPr>
              <p:nvPr/>
            </p:nvSpPr>
            <p:spPr bwMode="auto">
              <a:xfrm flipH="1">
                <a:off x="1424"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4890" name="Line 26"/>
              <p:cNvSpPr>
                <a:spLocks noChangeShapeType="1"/>
              </p:cNvSpPr>
              <p:nvPr/>
            </p:nvSpPr>
            <p:spPr bwMode="auto">
              <a:xfrm flipH="1">
                <a:off x="1709"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4891" name="Line 27"/>
              <p:cNvSpPr>
                <a:spLocks noChangeShapeType="1"/>
              </p:cNvSpPr>
              <p:nvPr/>
            </p:nvSpPr>
            <p:spPr bwMode="auto">
              <a:xfrm flipH="1">
                <a:off x="1993"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4892" name="AutoShape 28"/>
              <p:cNvSpPr>
                <a:spLocks noChangeArrowheads="1"/>
              </p:cNvSpPr>
              <p:nvPr/>
            </p:nvSpPr>
            <p:spPr bwMode="auto">
              <a:xfrm>
                <a:off x="1199" y="2015"/>
                <a:ext cx="208" cy="259"/>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4893" name="AutoShape 29"/>
              <p:cNvSpPr>
                <a:spLocks noChangeArrowheads="1"/>
              </p:cNvSpPr>
              <p:nvPr/>
            </p:nvSpPr>
            <p:spPr bwMode="auto">
              <a:xfrm>
                <a:off x="1250" y="1963"/>
                <a:ext cx="157" cy="46"/>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4894" name="AutoShape 30"/>
              <p:cNvSpPr>
                <a:spLocks noChangeArrowheads="1"/>
              </p:cNvSpPr>
              <p:nvPr/>
            </p:nvSpPr>
            <p:spPr bwMode="auto">
              <a:xfrm>
                <a:off x="1241" y="2035"/>
                <a:ext cx="107" cy="15"/>
              </a:xfrm>
              <a:prstGeom prst="parallelogram">
                <a:avLst>
                  <a:gd name="adj" fmla="val 178300"/>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nvGrpSpPr>
              <p:cNvPr id="8" name="Group 31"/>
              <p:cNvGrpSpPr>
                <a:grpSpLocks/>
              </p:cNvGrpSpPr>
              <p:nvPr/>
            </p:nvGrpSpPr>
            <p:grpSpPr bwMode="auto">
              <a:xfrm>
                <a:off x="1715" y="1998"/>
                <a:ext cx="201" cy="257"/>
                <a:chOff x="1715" y="1998"/>
                <a:chExt cx="201" cy="257"/>
              </a:xfrm>
            </p:grpSpPr>
            <p:sp>
              <p:nvSpPr>
                <p:cNvPr id="2724896" name="Freeform 32"/>
                <p:cNvSpPr>
                  <a:spLocks/>
                </p:cNvSpPr>
                <p:nvPr/>
              </p:nvSpPr>
              <p:spPr bwMode="auto">
                <a:xfrm>
                  <a:off x="1844" y="2117"/>
                  <a:ext cx="60" cy="138"/>
                </a:xfrm>
                <a:custGeom>
                  <a:avLst/>
                  <a:gdLst/>
                  <a:ahLst/>
                  <a:cxnLst>
                    <a:cxn ang="0">
                      <a:pos x="43" y="0"/>
                    </a:cxn>
                    <a:cxn ang="0">
                      <a:pos x="59" y="0"/>
                    </a:cxn>
                    <a:cxn ang="0">
                      <a:pos x="16" y="137"/>
                    </a:cxn>
                    <a:cxn ang="0">
                      <a:pos x="0" y="137"/>
                    </a:cxn>
                    <a:cxn ang="0">
                      <a:pos x="43" y="0"/>
                    </a:cxn>
                  </a:cxnLst>
                  <a:rect l="0" t="0" r="r" b="b"/>
                  <a:pathLst>
                    <a:path w="60" h="138">
                      <a:moveTo>
                        <a:pt x="43" y="0"/>
                      </a:moveTo>
                      <a:lnTo>
                        <a:pt x="59" y="0"/>
                      </a:lnTo>
                      <a:lnTo>
                        <a:pt x="16" y="137"/>
                      </a:lnTo>
                      <a:lnTo>
                        <a:pt x="0" y="137"/>
                      </a:lnTo>
                      <a:lnTo>
                        <a:pt x="43"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724897" name="Rectangle 33"/>
                <p:cNvSpPr>
                  <a:spLocks noChangeArrowheads="1"/>
                </p:cNvSpPr>
                <p:nvPr/>
              </p:nvSpPr>
              <p:spPr bwMode="auto">
                <a:xfrm>
                  <a:off x="1840" y="2117"/>
                  <a:ext cx="76"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4898" name="Rectangle 34"/>
                <p:cNvSpPr>
                  <a:spLocks noChangeArrowheads="1"/>
                </p:cNvSpPr>
                <p:nvPr/>
              </p:nvSpPr>
              <p:spPr bwMode="auto">
                <a:xfrm>
                  <a:off x="1846" y="2175"/>
                  <a:ext cx="57" cy="11"/>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4899" name="Rectangle 35"/>
                <p:cNvSpPr>
                  <a:spLocks noChangeArrowheads="1"/>
                </p:cNvSpPr>
                <p:nvPr/>
              </p:nvSpPr>
              <p:spPr bwMode="auto">
                <a:xfrm>
                  <a:off x="1715" y="2175"/>
                  <a:ext cx="75" cy="7"/>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4900" name="Oval 36"/>
                <p:cNvSpPr>
                  <a:spLocks noChangeArrowheads="1"/>
                </p:cNvSpPr>
                <p:nvPr/>
              </p:nvSpPr>
              <p:spPr bwMode="auto">
                <a:xfrm>
                  <a:off x="1774" y="1998"/>
                  <a:ext cx="22" cy="26"/>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724901" name="Freeform 37"/>
                <p:cNvSpPr>
                  <a:spLocks/>
                </p:cNvSpPr>
                <p:nvPr/>
              </p:nvSpPr>
              <p:spPr bwMode="auto">
                <a:xfrm>
                  <a:off x="1715" y="2043"/>
                  <a:ext cx="138" cy="212"/>
                </a:xfrm>
                <a:custGeom>
                  <a:avLst/>
                  <a:gdLst/>
                  <a:ahLst/>
                  <a:cxnLst>
                    <a:cxn ang="0">
                      <a:pos x="1" y="98"/>
                    </a:cxn>
                    <a:cxn ang="0">
                      <a:pos x="1" y="100"/>
                    </a:cxn>
                    <a:cxn ang="0">
                      <a:pos x="0" y="104"/>
                    </a:cxn>
                    <a:cxn ang="0">
                      <a:pos x="0" y="107"/>
                    </a:cxn>
                    <a:cxn ang="0">
                      <a:pos x="1" y="111"/>
                    </a:cxn>
                    <a:cxn ang="0">
                      <a:pos x="3" y="114"/>
                    </a:cxn>
                    <a:cxn ang="0">
                      <a:pos x="6" y="116"/>
                    </a:cxn>
                    <a:cxn ang="0">
                      <a:pos x="9" y="118"/>
                    </a:cxn>
                    <a:cxn ang="0">
                      <a:pos x="11" y="119"/>
                    </a:cxn>
                    <a:cxn ang="0">
                      <a:pos x="15" y="119"/>
                    </a:cxn>
                    <a:cxn ang="0">
                      <a:pos x="89" y="211"/>
                    </a:cxn>
                    <a:cxn ang="0">
                      <a:pos x="113" y="101"/>
                    </a:cxn>
                    <a:cxn ang="0">
                      <a:pos x="113" y="99"/>
                    </a:cxn>
                    <a:cxn ang="0">
                      <a:pos x="111" y="97"/>
                    </a:cxn>
                    <a:cxn ang="0">
                      <a:pos x="109" y="95"/>
                    </a:cxn>
                    <a:cxn ang="0">
                      <a:pos x="108" y="94"/>
                    </a:cxn>
                    <a:cxn ang="0">
                      <a:pos x="105" y="93"/>
                    </a:cxn>
                    <a:cxn ang="0">
                      <a:pos x="102" y="92"/>
                    </a:cxn>
                    <a:cxn ang="0">
                      <a:pos x="100" y="92"/>
                    </a:cxn>
                    <a:cxn ang="0">
                      <a:pos x="97" y="92"/>
                    </a:cxn>
                    <a:cxn ang="0">
                      <a:pos x="66" y="54"/>
                    </a:cxn>
                    <a:cxn ang="0">
                      <a:pos x="127" y="67"/>
                    </a:cxn>
                    <a:cxn ang="0">
                      <a:pos x="130" y="66"/>
                    </a:cxn>
                    <a:cxn ang="0">
                      <a:pos x="131" y="65"/>
                    </a:cxn>
                    <a:cxn ang="0">
                      <a:pos x="134" y="63"/>
                    </a:cxn>
                    <a:cxn ang="0">
                      <a:pos x="136" y="62"/>
                    </a:cxn>
                    <a:cxn ang="0">
                      <a:pos x="136" y="59"/>
                    </a:cxn>
                    <a:cxn ang="0">
                      <a:pos x="137" y="56"/>
                    </a:cxn>
                    <a:cxn ang="0">
                      <a:pos x="136" y="53"/>
                    </a:cxn>
                    <a:cxn ang="0">
                      <a:pos x="135" y="50"/>
                    </a:cxn>
                    <a:cxn ang="0">
                      <a:pos x="133" y="49"/>
                    </a:cxn>
                    <a:cxn ang="0">
                      <a:pos x="131" y="47"/>
                    </a:cxn>
                    <a:cxn ang="0">
                      <a:pos x="128" y="46"/>
                    </a:cxn>
                    <a:cxn ang="0">
                      <a:pos x="87" y="46"/>
                    </a:cxn>
                    <a:cxn ang="0">
                      <a:pos x="80" y="30"/>
                    </a:cxn>
                    <a:cxn ang="0">
                      <a:pos x="80" y="26"/>
                    </a:cxn>
                    <a:cxn ang="0">
                      <a:pos x="81" y="22"/>
                    </a:cxn>
                    <a:cxn ang="0">
                      <a:pos x="81" y="17"/>
                    </a:cxn>
                    <a:cxn ang="0">
                      <a:pos x="80" y="14"/>
                    </a:cxn>
                    <a:cxn ang="0">
                      <a:pos x="78" y="11"/>
                    </a:cxn>
                    <a:cxn ang="0">
                      <a:pos x="76" y="7"/>
                    </a:cxn>
                    <a:cxn ang="0">
                      <a:pos x="73" y="5"/>
                    </a:cxn>
                    <a:cxn ang="0">
                      <a:pos x="70" y="2"/>
                    </a:cxn>
                    <a:cxn ang="0">
                      <a:pos x="66" y="1"/>
                    </a:cxn>
                    <a:cxn ang="0">
                      <a:pos x="62" y="0"/>
                    </a:cxn>
                    <a:cxn ang="0">
                      <a:pos x="57" y="0"/>
                    </a:cxn>
                    <a:cxn ang="0">
                      <a:pos x="53" y="1"/>
                    </a:cxn>
                    <a:cxn ang="0">
                      <a:pos x="49" y="2"/>
                    </a:cxn>
                    <a:cxn ang="0">
                      <a:pos x="45" y="4"/>
                    </a:cxn>
                    <a:cxn ang="0">
                      <a:pos x="42" y="8"/>
                    </a:cxn>
                    <a:cxn ang="0">
                      <a:pos x="39" y="12"/>
                    </a:cxn>
                    <a:cxn ang="0">
                      <a:pos x="37" y="16"/>
                    </a:cxn>
                  </a:cxnLst>
                  <a:rect l="0" t="0" r="r" b="b"/>
                  <a:pathLst>
                    <a:path w="138" h="212">
                      <a:moveTo>
                        <a:pt x="37" y="16"/>
                      </a:moveTo>
                      <a:lnTo>
                        <a:pt x="1" y="98"/>
                      </a:lnTo>
                      <a:lnTo>
                        <a:pt x="1" y="99"/>
                      </a:lnTo>
                      <a:lnTo>
                        <a:pt x="1" y="100"/>
                      </a:lnTo>
                      <a:lnTo>
                        <a:pt x="0" y="101"/>
                      </a:lnTo>
                      <a:lnTo>
                        <a:pt x="0" y="104"/>
                      </a:lnTo>
                      <a:lnTo>
                        <a:pt x="0" y="105"/>
                      </a:lnTo>
                      <a:lnTo>
                        <a:pt x="0" y="107"/>
                      </a:lnTo>
                      <a:lnTo>
                        <a:pt x="1" y="109"/>
                      </a:lnTo>
                      <a:lnTo>
                        <a:pt x="1" y="111"/>
                      </a:lnTo>
                      <a:lnTo>
                        <a:pt x="2" y="112"/>
                      </a:lnTo>
                      <a:lnTo>
                        <a:pt x="3" y="114"/>
                      </a:lnTo>
                      <a:lnTo>
                        <a:pt x="4" y="115"/>
                      </a:lnTo>
                      <a:lnTo>
                        <a:pt x="6" y="116"/>
                      </a:lnTo>
                      <a:lnTo>
                        <a:pt x="7" y="117"/>
                      </a:lnTo>
                      <a:lnTo>
                        <a:pt x="9" y="118"/>
                      </a:lnTo>
                      <a:lnTo>
                        <a:pt x="10" y="118"/>
                      </a:lnTo>
                      <a:lnTo>
                        <a:pt x="11" y="119"/>
                      </a:lnTo>
                      <a:lnTo>
                        <a:pt x="13" y="119"/>
                      </a:lnTo>
                      <a:lnTo>
                        <a:pt x="15" y="119"/>
                      </a:lnTo>
                      <a:lnTo>
                        <a:pt x="89" y="119"/>
                      </a:lnTo>
                      <a:lnTo>
                        <a:pt x="89" y="211"/>
                      </a:lnTo>
                      <a:lnTo>
                        <a:pt x="113" y="211"/>
                      </a:lnTo>
                      <a:lnTo>
                        <a:pt x="113" y="101"/>
                      </a:lnTo>
                      <a:lnTo>
                        <a:pt x="113" y="100"/>
                      </a:lnTo>
                      <a:lnTo>
                        <a:pt x="113" y="99"/>
                      </a:lnTo>
                      <a:lnTo>
                        <a:pt x="112" y="98"/>
                      </a:lnTo>
                      <a:lnTo>
                        <a:pt x="111" y="97"/>
                      </a:lnTo>
                      <a:lnTo>
                        <a:pt x="111" y="96"/>
                      </a:lnTo>
                      <a:lnTo>
                        <a:pt x="109" y="95"/>
                      </a:lnTo>
                      <a:lnTo>
                        <a:pt x="109" y="95"/>
                      </a:lnTo>
                      <a:lnTo>
                        <a:pt x="108" y="94"/>
                      </a:lnTo>
                      <a:lnTo>
                        <a:pt x="106" y="93"/>
                      </a:lnTo>
                      <a:lnTo>
                        <a:pt x="105" y="93"/>
                      </a:lnTo>
                      <a:lnTo>
                        <a:pt x="104" y="93"/>
                      </a:lnTo>
                      <a:lnTo>
                        <a:pt x="102" y="92"/>
                      </a:lnTo>
                      <a:lnTo>
                        <a:pt x="101" y="92"/>
                      </a:lnTo>
                      <a:lnTo>
                        <a:pt x="100" y="92"/>
                      </a:lnTo>
                      <a:lnTo>
                        <a:pt x="98" y="92"/>
                      </a:lnTo>
                      <a:lnTo>
                        <a:pt x="97" y="92"/>
                      </a:lnTo>
                      <a:lnTo>
                        <a:pt x="54" y="90"/>
                      </a:lnTo>
                      <a:lnTo>
                        <a:pt x="66" y="54"/>
                      </a:lnTo>
                      <a:lnTo>
                        <a:pt x="75" y="67"/>
                      </a:lnTo>
                      <a:lnTo>
                        <a:pt x="127" y="67"/>
                      </a:lnTo>
                      <a:lnTo>
                        <a:pt x="128" y="66"/>
                      </a:lnTo>
                      <a:lnTo>
                        <a:pt x="130" y="66"/>
                      </a:lnTo>
                      <a:lnTo>
                        <a:pt x="131" y="65"/>
                      </a:lnTo>
                      <a:lnTo>
                        <a:pt x="131" y="65"/>
                      </a:lnTo>
                      <a:lnTo>
                        <a:pt x="133" y="64"/>
                      </a:lnTo>
                      <a:lnTo>
                        <a:pt x="134" y="63"/>
                      </a:lnTo>
                      <a:lnTo>
                        <a:pt x="135" y="62"/>
                      </a:lnTo>
                      <a:lnTo>
                        <a:pt x="136" y="62"/>
                      </a:lnTo>
                      <a:lnTo>
                        <a:pt x="136" y="60"/>
                      </a:lnTo>
                      <a:lnTo>
                        <a:pt x="136" y="59"/>
                      </a:lnTo>
                      <a:lnTo>
                        <a:pt x="137" y="58"/>
                      </a:lnTo>
                      <a:lnTo>
                        <a:pt x="137" y="56"/>
                      </a:lnTo>
                      <a:lnTo>
                        <a:pt x="137" y="54"/>
                      </a:lnTo>
                      <a:lnTo>
                        <a:pt x="136" y="53"/>
                      </a:lnTo>
                      <a:lnTo>
                        <a:pt x="136" y="52"/>
                      </a:lnTo>
                      <a:lnTo>
                        <a:pt x="135" y="50"/>
                      </a:lnTo>
                      <a:lnTo>
                        <a:pt x="134" y="49"/>
                      </a:lnTo>
                      <a:lnTo>
                        <a:pt x="133" y="49"/>
                      </a:lnTo>
                      <a:lnTo>
                        <a:pt x="132" y="47"/>
                      </a:lnTo>
                      <a:lnTo>
                        <a:pt x="131" y="47"/>
                      </a:lnTo>
                      <a:lnTo>
                        <a:pt x="130" y="46"/>
                      </a:lnTo>
                      <a:lnTo>
                        <a:pt x="128" y="46"/>
                      </a:lnTo>
                      <a:lnTo>
                        <a:pt x="127" y="46"/>
                      </a:lnTo>
                      <a:lnTo>
                        <a:pt x="87" y="46"/>
                      </a:lnTo>
                      <a:lnTo>
                        <a:pt x="78" y="31"/>
                      </a:lnTo>
                      <a:lnTo>
                        <a:pt x="80" y="30"/>
                      </a:lnTo>
                      <a:lnTo>
                        <a:pt x="80" y="28"/>
                      </a:lnTo>
                      <a:lnTo>
                        <a:pt x="80" y="26"/>
                      </a:lnTo>
                      <a:lnTo>
                        <a:pt x="81" y="24"/>
                      </a:lnTo>
                      <a:lnTo>
                        <a:pt x="81" y="22"/>
                      </a:lnTo>
                      <a:lnTo>
                        <a:pt x="81" y="20"/>
                      </a:lnTo>
                      <a:lnTo>
                        <a:pt x="81" y="17"/>
                      </a:lnTo>
                      <a:lnTo>
                        <a:pt x="80" y="16"/>
                      </a:lnTo>
                      <a:lnTo>
                        <a:pt x="80" y="14"/>
                      </a:lnTo>
                      <a:lnTo>
                        <a:pt x="79" y="12"/>
                      </a:lnTo>
                      <a:lnTo>
                        <a:pt x="78" y="11"/>
                      </a:lnTo>
                      <a:lnTo>
                        <a:pt x="77" y="9"/>
                      </a:lnTo>
                      <a:lnTo>
                        <a:pt x="76" y="7"/>
                      </a:lnTo>
                      <a:lnTo>
                        <a:pt x="75" y="6"/>
                      </a:lnTo>
                      <a:lnTo>
                        <a:pt x="73" y="5"/>
                      </a:lnTo>
                      <a:lnTo>
                        <a:pt x="72" y="4"/>
                      </a:lnTo>
                      <a:lnTo>
                        <a:pt x="70" y="2"/>
                      </a:lnTo>
                      <a:lnTo>
                        <a:pt x="68" y="2"/>
                      </a:lnTo>
                      <a:lnTo>
                        <a:pt x="66" y="1"/>
                      </a:lnTo>
                      <a:lnTo>
                        <a:pt x="64" y="1"/>
                      </a:lnTo>
                      <a:lnTo>
                        <a:pt x="62" y="0"/>
                      </a:lnTo>
                      <a:lnTo>
                        <a:pt x="60" y="0"/>
                      </a:lnTo>
                      <a:lnTo>
                        <a:pt x="57" y="0"/>
                      </a:lnTo>
                      <a:lnTo>
                        <a:pt x="56" y="0"/>
                      </a:lnTo>
                      <a:lnTo>
                        <a:pt x="53" y="1"/>
                      </a:lnTo>
                      <a:lnTo>
                        <a:pt x="51" y="1"/>
                      </a:lnTo>
                      <a:lnTo>
                        <a:pt x="49" y="2"/>
                      </a:lnTo>
                      <a:lnTo>
                        <a:pt x="47" y="3"/>
                      </a:lnTo>
                      <a:lnTo>
                        <a:pt x="45" y="4"/>
                      </a:lnTo>
                      <a:lnTo>
                        <a:pt x="43" y="6"/>
                      </a:lnTo>
                      <a:lnTo>
                        <a:pt x="42" y="8"/>
                      </a:lnTo>
                      <a:lnTo>
                        <a:pt x="40" y="9"/>
                      </a:lnTo>
                      <a:lnTo>
                        <a:pt x="39" y="12"/>
                      </a:lnTo>
                      <a:lnTo>
                        <a:pt x="38" y="14"/>
                      </a:lnTo>
                      <a:lnTo>
                        <a:pt x="37"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724902" name="Freeform 38"/>
              <p:cNvSpPr>
                <a:spLocks/>
              </p:cNvSpPr>
              <p:nvPr/>
            </p:nvSpPr>
            <p:spPr bwMode="auto">
              <a:xfrm>
                <a:off x="1977" y="1973"/>
                <a:ext cx="200" cy="292"/>
              </a:xfrm>
              <a:custGeom>
                <a:avLst/>
                <a:gdLst/>
                <a:ahLst/>
                <a:cxnLst>
                  <a:cxn ang="0">
                    <a:pos x="199" y="263"/>
                  </a:cxn>
                  <a:cxn ang="0">
                    <a:pos x="184" y="263"/>
                  </a:cxn>
                  <a:cxn ang="0">
                    <a:pos x="158" y="230"/>
                  </a:cxn>
                  <a:cxn ang="0">
                    <a:pos x="121" y="169"/>
                  </a:cxn>
                  <a:cxn ang="0">
                    <a:pos x="111" y="142"/>
                  </a:cxn>
                  <a:cxn ang="0">
                    <a:pos x="114" y="123"/>
                  </a:cxn>
                  <a:cxn ang="0">
                    <a:pos x="123" y="119"/>
                  </a:cxn>
                  <a:cxn ang="0">
                    <a:pos x="136" y="129"/>
                  </a:cxn>
                  <a:cxn ang="0">
                    <a:pos x="155" y="140"/>
                  </a:cxn>
                  <a:cxn ang="0">
                    <a:pos x="164" y="140"/>
                  </a:cxn>
                  <a:cxn ang="0">
                    <a:pos x="165" y="134"/>
                  </a:cxn>
                  <a:cxn ang="0">
                    <a:pos x="156" y="123"/>
                  </a:cxn>
                  <a:cxn ang="0">
                    <a:pos x="135" y="108"/>
                  </a:cxn>
                  <a:cxn ang="0">
                    <a:pos x="126" y="87"/>
                  </a:cxn>
                  <a:cxn ang="0">
                    <a:pos x="123" y="69"/>
                  </a:cxn>
                  <a:cxn ang="0">
                    <a:pos x="113" y="56"/>
                  </a:cxn>
                  <a:cxn ang="0">
                    <a:pos x="109" y="48"/>
                  </a:cxn>
                  <a:cxn ang="0">
                    <a:pos x="114" y="36"/>
                  </a:cxn>
                  <a:cxn ang="0">
                    <a:pos x="119" y="24"/>
                  </a:cxn>
                  <a:cxn ang="0">
                    <a:pos x="115" y="9"/>
                  </a:cxn>
                  <a:cxn ang="0">
                    <a:pos x="105" y="1"/>
                  </a:cxn>
                  <a:cxn ang="0">
                    <a:pos x="90" y="3"/>
                  </a:cxn>
                  <a:cxn ang="0">
                    <a:pos x="84" y="13"/>
                  </a:cxn>
                  <a:cxn ang="0">
                    <a:pos x="84" y="23"/>
                  </a:cxn>
                  <a:cxn ang="0">
                    <a:pos x="88" y="35"/>
                  </a:cxn>
                  <a:cxn ang="0">
                    <a:pos x="88" y="46"/>
                  </a:cxn>
                  <a:cxn ang="0">
                    <a:pos x="78" y="56"/>
                  </a:cxn>
                  <a:cxn ang="0">
                    <a:pos x="65" y="64"/>
                  </a:cxn>
                  <a:cxn ang="0">
                    <a:pos x="55" y="75"/>
                  </a:cxn>
                  <a:cxn ang="0">
                    <a:pos x="46" y="99"/>
                  </a:cxn>
                  <a:cxn ang="0">
                    <a:pos x="41" y="122"/>
                  </a:cxn>
                  <a:cxn ang="0">
                    <a:pos x="40" y="146"/>
                  </a:cxn>
                  <a:cxn ang="0">
                    <a:pos x="41" y="158"/>
                  </a:cxn>
                  <a:cxn ang="0">
                    <a:pos x="49" y="162"/>
                  </a:cxn>
                  <a:cxn ang="0">
                    <a:pos x="53" y="158"/>
                  </a:cxn>
                  <a:cxn ang="0">
                    <a:pos x="53" y="133"/>
                  </a:cxn>
                  <a:cxn ang="0">
                    <a:pos x="55" y="117"/>
                  </a:cxn>
                  <a:cxn ang="0">
                    <a:pos x="64" y="109"/>
                  </a:cxn>
                  <a:cxn ang="0">
                    <a:pos x="70" y="114"/>
                  </a:cxn>
                  <a:cxn ang="0">
                    <a:pos x="68" y="140"/>
                  </a:cxn>
                  <a:cxn ang="0">
                    <a:pos x="61" y="167"/>
                  </a:cxn>
                  <a:cxn ang="0">
                    <a:pos x="53" y="197"/>
                  </a:cxn>
                  <a:cxn ang="0">
                    <a:pos x="33" y="226"/>
                  </a:cxn>
                  <a:cxn ang="0">
                    <a:pos x="8" y="256"/>
                  </a:cxn>
                  <a:cxn ang="0">
                    <a:pos x="0" y="272"/>
                  </a:cxn>
                  <a:cxn ang="0">
                    <a:pos x="19" y="291"/>
                  </a:cxn>
                  <a:cxn ang="0">
                    <a:pos x="33" y="288"/>
                  </a:cxn>
                  <a:cxn ang="0">
                    <a:pos x="23" y="276"/>
                  </a:cxn>
                  <a:cxn ang="0">
                    <a:pos x="30" y="260"/>
                  </a:cxn>
                  <a:cxn ang="0">
                    <a:pos x="61" y="223"/>
                  </a:cxn>
                  <a:cxn ang="0">
                    <a:pos x="84" y="197"/>
                  </a:cxn>
                  <a:cxn ang="0">
                    <a:pos x="95" y="191"/>
                  </a:cxn>
                  <a:cxn ang="0">
                    <a:pos x="109" y="199"/>
                  </a:cxn>
                  <a:cxn ang="0">
                    <a:pos x="141" y="243"/>
                  </a:cxn>
                  <a:cxn ang="0">
                    <a:pos x="168" y="281"/>
                  </a:cxn>
                  <a:cxn ang="0">
                    <a:pos x="178" y="283"/>
                  </a:cxn>
                  <a:cxn ang="0">
                    <a:pos x="191" y="273"/>
                  </a:cxn>
                </a:cxnLst>
                <a:rect l="0" t="0" r="r" b="b"/>
                <a:pathLst>
                  <a:path w="200" h="292">
                    <a:moveTo>
                      <a:pt x="198" y="268"/>
                    </a:moveTo>
                    <a:lnTo>
                      <a:pt x="199" y="263"/>
                    </a:lnTo>
                    <a:lnTo>
                      <a:pt x="191" y="265"/>
                    </a:lnTo>
                    <a:lnTo>
                      <a:pt x="184" y="263"/>
                    </a:lnTo>
                    <a:lnTo>
                      <a:pt x="174" y="256"/>
                    </a:lnTo>
                    <a:lnTo>
                      <a:pt x="158" y="230"/>
                    </a:lnTo>
                    <a:lnTo>
                      <a:pt x="134" y="191"/>
                    </a:lnTo>
                    <a:lnTo>
                      <a:pt x="121" y="169"/>
                    </a:lnTo>
                    <a:lnTo>
                      <a:pt x="113" y="152"/>
                    </a:lnTo>
                    <a:lnTo>
                      <a:pt x="111" y="142"/>
                    </a:lnTo>
                    <a:lnTo>
                      <a:pt x="111" y="130"/>
                    </a:lnTo>
                    <a:lnTo>
                      <a:pt x="114" y="123"/>
                    </a:lnTo>
                    <a:lnTo>
                      <a:pt x="119" y="119"/>
                    </a:lnTo>
                    <a:lnTo>
                      <a:pt x="123" y="119"/>
                    </a:lnTo>
                    <a:lnTo>
                      <a:pt x="128" y="122"/>
                    </a:lnTo>
                    <a:lnTo>
                      <a:pt x="136" y="129"/>
                    </a:lnTo>
                    <a:lnTo>
                      <a:pt x="148" y="137"/>
                    </a:lnTo>
                    <a:lnTo>
                      <a:pt x="155" y="140"/>
                    </a:lnTo>
                    <a:lnTo>
                      <a:pt x="160" y="142"/>
                    </a:lnTo>
                    <a:lnTo>
                      <a:pt x="164" y="140"/>
                    </a:lnTo>
                    <a:lnTo>
                      <a:pt x="166" y="137"/>
                    </a:lnTo>
                    <a:lnTo>
                      <a:pt x="165" y="134"/>
                    </a:lnTo>
                    <a:lnTo>
                      <a:pt x="164" y="130"/>
                    </a:lnTo>
                    <a:lnTo>
                      <a:pt x="156" y="123"/>
                    </a:lnTo>
                    <a:lnTo>
                      <a:pt x="143" y="114"/>
                    </a:lnTo>
                    <a:lnTo>
                      <a:pt x="135" y="108"/>
                    </a:lnTo>
                    <a:lnTo>
                      <a:pt x="130" y="99"/>
                    </a:lnTo>
                    <a:lnTo>
                      <a:pt x="126" y="87"/>
                    </a:lnTo>
                    <a:lnTo>
                      <a:pt x="125" y="74"/>
                    </a:lnTo>
                    <a:lnTo>
                      <a:pt x="123" y="69"/>
                    </a:lnTo>
                    <a:lnTo>
                      <a:pt x="119" y="63"/>
                    </a:lnTo>
                    <a:lnTo>
                      <a:pt x="113" y="56"/>
                    </a:lnTo>
                    <a:lnTo>
                      <a:pt x="109" y="53"/>
                    </a:lnTo>
                    <a:lnTo>
                      <a:pt x="109" y="48"/>
                    </a:lnTo>
                    <a:lnTo>
                      <a:pt x="111" y="40"/>
                    </a:lnTo>
                    <a:lnTo>
                      <a:pt x="114" y="36"/>
                    </a:lnTo>
                    <a:lnTo>
                      <a:pt x="116" y="31"/>
                    </a:lnTo>
                    <a:lnTo>
                      <a:pt x="119" y="24"/>
                    </a:lnTo>
                    <a:lnTo>
                      <a:pt x="116" y="15"/>
                    </a:lnTo>
                    <a:lnTo>
                      <a:pt x="115" y="9"/>
                    </a:lnTo>
                    <a:lnTo>
                      <a:pt x="111" y="4"/>
                    </a:lnTo>
                    <a:lnTo>
                      <a:pt x="105" y="1"/>
                    </a:lnTo>
                    <a:lnTo>
                      <a:pt x="96" y="0"/>
                    </a:lnTo>
                    <a:lnTo>
                      <a:pt x="90" y="3"/>
                    </a:lnTo>
                    <a:lnTo>
                      <a:pt x="86" y="6"/>
                    </a:lnTo>
                    <a:lnTo>
                      <a:pt x="84" y="13"/>
                    </a:lnTo>
                    <a:lnTo>
                      <a:pt x="83" y="18"/>
                    </a:lnTo>
                    <a:lnTo>
                      <a:pt x="84" y="23"/>
                    </a:lnTo>
                    <a:lnTo>
                      <a:pt x="86" y="30"/>
                    </a:lnTo>
                    <a:lnTo>
                      <a:pt x="88" y="35"/>
                    </a:lnTo>
                    <a:lnTo>
                      <a:pt x="89" y="40"/>
                    </a:lnTo>
                    <a:lnTo>
                      <a:pt x="88" y="46"/>
                    </a:lnTo>
                    <a:lnTo>
                      <a:pt x="84" y="51"/>
                    </a:lnTo>
                    <a:lnTo>
                      <a:pt x="78" y="56"/>
                    </a:lnTo>
                    <a:lnTo>
                      <a:pt x="70" y="60"/>
                    </a:lnTo>
                    <a:lnTo>
                      <a:pt x="65" y="64"/>
                    </a:lnTo>
                    <a:lnTo>
                      <a:pt x="60" y="69"/>
                    </a:lnTo>
                    <a:lnTo>
                      <a:pt x="55" y="75"/>
                    </a:lnTo>
                    <a:lnTo>
                      <a:pt x="50" y="87"/>
                    </a:lnTo>
                    <a:lnTo>
                      <a:pt x="46" y="99"/>
                    </a:lnTo>
                    <a:lnTo>
                      <a:pt x="43" y="109"/>
                    </a:lnTo>
                    <a:lnTo>
                      <a:pt x="41" y="122"/>
                    </a:lnTo>
                    <a:lnTo>
                      <a:pt x="40" y="137"/>
                    </a:lnTo>
                    <a:lnTo>
                      <a:pt x="40" y="146"/>
                    </a:lnTo>
                    <a:lnTo>
                      <a:pt x="40" y="153"/>
                    </a:lnTo>
                    <a:lnTo>
                      <a:pt x="41" y="158"/>
                    </a:lnTo>
                    <a:lnTo>
                      <a:pt x="44" y="161"/>
                    </a:lnTo>
                    <a:lnTo>
                      <a:pt x="49" y="162"/>
                    </a:lnTo>
                    <a:lnTo>
                      <a:pt x="51" y="161"/>
                    </a:lnTo>
                    <a:lnTo>
                      <a:pt x="53" y="158"/>
                    </a:lnTo>
                    <a:lnTo>
                      <a:pt x="53" y="148"/>
                    </a:lnTo>
                    <a:lnTo>
                      <a:pt x="53" y="133"/>
                    </a:lnTo>
                    <a:lnTo>
                      <a:pt x="54" y="123"/>
                    </a:lnTo>
                    <a:lnTo>
                      <a:pt x="55" y="117"/>
                    </a:lnTo>
                    <a:lnTo>
                      <a:pt x="59" y="110"/>
                    </a:lnTo>
                    <a:lnTo>
                      <a:pt x="64" y="109"/>
                    </a:lnTo>
                    <a:lnTo>
                      <a:pt x="69" y="110"/>
                    </a:lnTo>
                    <a:lnTo>
                      <a:pt x="70" y="114"/>
                    </a:lnTo>
                    <a:lnTo>
                      <a:pt x="69" y="125"/>
                    </a:lnTo>
                    <a:lnTo>
                      <a:pt x="68" y="140"/>
                    </a:lnTo>
                    <a:lnTo>
                      <a:pt x="65" y="154"/>
                    </a:lnTo>
                    <a:lnTo>
                      <a:pt x="61" y="167"/>
                    </a:lnTo>
                    <a:lnTo>
                      <a:pt x="58" y="183"/>
                    </a:lnTo>
                    <a:lnTo>
                      <a:pt x="53" y="197"/>
                    </a:lnTo>
                    <a:lnTo>
                      <a:pt x="41" y="214"/>
                    </a:lnTo>
                    <a:lnTo>
                      <a:pt x="33" y="226"/>
                    </a:lnTo>
                    <a:lnTo>
                      <a:pt x="18" y="243"/>
                    </a:lnTo>
                    <a:lnTo>
                      <a:pt x="8" y="256"/>
                    </a:lnTo>
                    <a:lnTo>
                      <a:pt x="0" y="267"/>
                    </a:lnTo>
                    <a:lnTo>
                      <a:pt x="0" y="272"/>
                    </a:lnTo>
                    <a:lnTo>
                      <a:pt x="8" y="281"/>
                    </a:lnTo>
                    <a:lnTo>
                      <a:pt x="19" y="291"/>
                    </a:lnTo>
                    <a:lnTo>
                      <a:pt x="30" y="291"/>
                    </a:lnTo>
                    <a:lnTo>
                      <a:pt x="33" y="288"/>
                    </a:lnTo>
                    <a:lnTo>
                      <a:pt x="28" y="282"/>
                    </a:lnTo>
                    <a:lnTo>
                      <a:pt x="23" y="276"/>
                    </a:lnTo>
                    <a:lnTo>
                      <a:pt x="23" y="271"/>
                    </a:lnTo>
                    <a:lnTo>
                      <a:pt x="30" y="260"/>
                    </a:lnTo>
                    <a:lnTo>
                      <a:pt x="43" y="247"/>
                    </a:lnTo>
                    <a:lnTo>
                      <a:pt x="61" y="223"/>
                    </a:lnTo>
                    <a:lnTo>
                      <a:pt x="78" y="203"/>
                    </a:lnTo>
                    <a:lnTo>
                      <a:pt x="84" y="197"/>
                    </a:lnTo>
                    <a:lnTo>
                      <a:pt x="88" y="192"/>
                    </a:lnTo>
                    <a:lnTo>
                      <a:pt x="95" y="191"/>
                    </a:lnTo>
                    <a:lnTo>
                      <a:pt x="101" y="194"/>
                    </a:lnTo>
                    <a:lnTo>
                      <a:pt x="109" y="199"/>
                    </a:lnTo>
                    <a:lnTo>
                      <a:pt x="124" y="220"/>
                    </a:lnTo>
                    <a:lnTo>
                      <a:pt x="141" y="243"/>
                    </a:lnTo>
                    <a:lnTo>
                      <a:pt x="158" y="267"/>
                    </a:lnTo>
                    <a:lnTo>
                      <a:pt x="168" y="281"/>
                    </a:lnTo>
                    <a:lnTo>
                      <a:pt x="171" y="283"/>
                    </a:lnTo>
                    <a:lnTo>
                      <a:pt x="178" y="283"/>
                    </a:lnTo>
                    <a:lnTo>
                      <a:pt x="184" y="278"/>
                    </a:lnTo>
                    <a:lnTo>
                      <a:pt x="191" y="273"/>
                    </a:lnTo>
                    <a:lnTo>
                      <a:pt x="198" y="268"/>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9" name="Group 39"/>
              <p:cNvGrpSpPr>
                <a:grpSpLocks/>
              </p:cNvGrpSpPr>
              <p:nvPr/>
            </p:nvGrpSpPr>
            <p:grpSpPr bwMode="auto">
              <a:xfrm>
                <a:off x="1413" y="1963"/>
                <a:ext cx="260" cy="311"/>
                <a:chOff x="1413" y="1963"/>
                <a:chExt cx="260" cy="311"/>
              </a:xfrm>
            </p:grpSpPr>
            <p:grpSp>
              <p:nvGrpSpPr>
                <p:cNvPr id="10" name="Group 40"/>
                <p:cNvGrpSpPr>
                  <a:grpSpLocks/>
                </p:cNvGrpSpPr>
                <p:nvPr/>
              </p:nvGrpSpPr>
              <p:grpSpPr bwMode="auto">
                <a:xfrm>
                  <a:off x="1413" y="1963"/>
                  <a:ext cx="260" cy="311"/>
                  <a:chOff x="1413" y="1963"/>
                  <a:chExt cx="260" cy="311"/>
                </a:xfrm>
              </p:grpSpPr>
              <p:sp>
                <p:nvSpPr>
                  <p:cNvPr id="2724905" name="AutoShape 41"/>
                  <p:cNvSpPr>
                    <a:spLocks noChangeArrowheads="1"/>
                  </p:cNvSpPr>
                  <p:nvPr/>
                </p:nvSpPr>
                <p:spPr bwMode="auto">
                  <a:xfrm>
                    <a:off x="1413" y="2015"/>
                    <a:ext cx="260" cy="259"/>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4906" name="AutoShape 42"/>
                  <p:cNvSpPr>
                    <a:spLocks noChangeArrowheads="1"/>
                  </p:cNvSpPr>
                  <p:nvPr/>
                </p:nvSpPr>
                <p:spPr bwMode="auto">
                  <a:xfrm>
                    <a:off x="1476" y="1963"/>
                    <a:ext cx="197" cy="46"/>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24907" name="Oval 43"/>
                <p:cNvSpPr>
                  <a:spLocks noChangeArrowheads="1"/>
                </p:cNvSpPr>
                <p:nvPr/>
              </p:nvSpPr>
              <p:spPr bwMode="auto">
                <a:xfrm>
                  <a:off x="1496" y="1990"/>
                  <a:ext cx="25" cy="9"/>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4908" name="AutoShape 44"/>
                <p:cNvSpPr>
                  <a:spLocks noChangeArrowheads="1"/>
                </p:cNvSpPr>
                <p:nvPr/>
              </p:nvSpPr>
              <p:spPr bwMode="auto">
                <a:xfrm>
                  <a:off x="1444" y="2137"/>
                  <a:ext cx="137" cy="55"/>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24909" name="Line 45"/>
              <p:cNvSpPr>
                <a:spLocks noChangeShapeType="1"/>
              </p:cNvSpPr>
              <p:nvPr/>
            </p:nvSpPr>
            <p:spPr bwMode="auto">
              <a:xfrm>
                <a:off x="1434" y="1313"/>
                <a:ext cx="262"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4910" name="Line 46"/>
              <p:cNvSpPr>
                <a:spLocks noChangeShapeType="1"/>
              </p:cNvSpPr>
              <p:nvPr/>
            </p:nvSpPr>
            <p:spPr bwMode="auto">
              <a:xfrm flipH="1">
                <a:off x="1709"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4911" name="Line 47"/>
              <p:cNvSpPr>
                <a:spLocks noChangeShapeType="1"/>
              </p:cNvSpPr>
              <p:nvPr/>
            </p:nvSpPr>
            <p:spPr bwMode="auto">
              <a:xfrm flipH="1">
                <a:off x="1993"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4912" name="Rectangle 48"/>
              <p:cNvSpPr>
                <a:spLocks noChangeArrowheads="1"/>
              </p:cNvSpPr>
              <p:nvPr/>
            </p:nvSpPr>
            <p:spPr bwMode="auto">
              <a:xfrm>
                <a:off x="1981" y="1348"/>
                <a:ext cx="328"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tx1"/>
                    </a:solidFill>
                    <a:latin typeface="FranklinGothic" charset="0"/>
                  </a:rPr>
                  <a:t>30</a:t>
                </a:r>
              </a:p>
            </p:txBody>
          </p:sp>
          <p:sp>
            <p:nvSpPr>
              <p:cNvPr id="2724913" name="Line 49"/>
              <p:cNvSpPr>
                <a:spLocks noChangeShapeType="1"/>
              </p:cNvSpPr>
              <p:nvPr/>
            </p:nvSpPr>
            <p:spPr bwMode="auto">
              <a:xfrm flipH="1">
                <a:off x="2276"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4914" name="AutoShape 50"/>
              <p:cNvSpPr>
                <a:spLocks noChangeArrowheads="1"/>
              </p:cNvSpPr>
              <p:nvPr/>
            </p:nvSpPr>
            <p:spPr bwMode="auto">
              <a:xfrm>
                <a:off x="1484" y="2348"/>
                <a:ext cx="206" cy="259"/>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4915" name="AutoShape 51"/>
              <p:cNvSpPr>
                <a:spLocks noChangeArrowheads="1"/>
              </p:cNvSpPr>
              <p:nvPr/>
            </p:nvSpPr>
            <p:spPr bwMode="auto">
              <a:xfrm>
                <a:off x="1534" y="2297"/>
                <a:ext cx="156" cy="45"/>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4916" name="AutoShape 52"/>
              <p:cNvSpPr>
                <a:spLocks noChangeArrowheads="1"/>
              </p:cNvSpPr>
              <p:nvPr/>
            </p:nvSpPr>
            <p:spPr bwMode="auto">
              <a:xfrm>
                <a:off x="1525" y="2368"/>
                <a:ext cx="106" cy="15"/>
              </a:xfrm>
              <a:prstGeom prst="parallelogram">
                <a:avLst>
                  <a:gd name="adj" fmla="val 176634"/>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nvGrpSpPr>
              <p:cNvPr id="11" name="Group 53"/>
              <p:cNvGrpSpPr>
                <a:grpSpLocks/>
              </p:cNvGrpSpPr>
              <p:nvPr/>
            </p:nvGrpSpPr>
            <p:grpSpPr bwMode="auto">
              <a:xfrm>
                <a:off x="2009" y="2337"/>
                <a:ext cx="202" cy="257"/>
                <a:chOff x="2009" y="2337"/>
                <a:chExt cx="202" cy="257"/>
              </a:xfrm>
            </p:grpSpPr>
            <p:sp>
              <p:nvSpPr>
                <p:cNvPr id="2724918" name="Freeform 54"/>
                <p:cNvSpPr>
                  <a:spLocks/>
                </p:cNvSpPr>
                <p:nvPr/>
              </p:nvSpPr>
              <p:spPr bwMode="auto">
                <a:xfrm>
                  <a:off x="2139" y="2456"/>
                  <a:ext cx="61" cy="138"/>
                </a:xfrm>
                <a:custGeom>
                  <a:avLst/>
                  <a:gdLst/>
                  <a:ahLst/>
                  <a:cxnLst>
                    <a:cxn ang="0">
                      <a:pos x="44" y="0"/>
                    </a:cxn>
                    <a:cxn ang="0">
                      <a:pos x="60" y="0"/>
                    </a:cxn>
                    <a:cxn ang="0">
                      <a:pos x="16" y="137"/>
                    </a:cxn>
                    <a:cxn ang="0">
                      <a:pos x="0" y="137"/>
                    </a:cxn>
                    <a:cxn ang="0">
                      <a:pos x="44" y="0"/>
                    </a:cxn>
                  </a:cxnLst>
                  <a:rect l="0" t="0" r="r" b="b"/>
                  <a:pathLst>
                    <a:path w="61" h="138">
                      <a:moveTo>
                        <a:pt x="44" y="0"/>
                      </a:moveTo>
                      <a:lnTo>
                        <a:pt x="60" y="0"/>
                      </a:lnTo>
                      <a:lnTo>
                        <a:pt x="16" y="137"/>
                      </a:lnTo>
                      <a:lnTo>
                        <a:pt x="0" y="137"/>
                      </a:lnTo>
                      <a:lnTo>
                        <a:pt x="44"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724919" name="Rectangle 55"/>
                <p:cNvSpPr>
                  <a:spLocks noChangeArrowheads="1"/>
                </p:cNvSpPr>
                <p:nvPr/>
              </p:nvSpPr>
              <p:spPr bwMode="auto">
                <a:xfrm>
                  <a:off x="2134" y="2456"/>
                  <a:ext cx="7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4920" name="Rectangle 56"/>
                <p:cNvSpPr>
                  <a:spLocks noChangeArrowheads="1"/>
                </p:cNvSpPr>
                <p:nvPr/>
              </p:nvSpPr>
              <p:spPr bwMode="auto">
                <a:xfrm>
                  <a:off x="2142" y="2513"/>
                  <a:ext cx="5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4921" name="Rectangle 57"/>
                <p:cNvSpPr>
                  <a:spLocks noChangeArrowheads="1"/>
                </p:cNvSpPr>
                <p:nvPr/>
              </p:nvSpPr>
              <p:spPr bwMode="auto">
                <a:xfrm>
                  <a:off x="2011" y="2513"/>
                  <a:ext cx="73" cy="8"/>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4922" name="Oval 58"/>
                <p:cNvSpPr>
                  <a:spLocks noChangeArrowheads="1"/>
                </p:cNvSpPr>
                <p:nvPr/>
              </p:nvSpPr>
              <p:spPr bwMode="auto">
                <a:xfrm>
                  <a:off x="2069" y="2337"/>
                  <a:ext cx="22" cy="26"/>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724923" name="Freeform 59"/>
                <p:cNvSpPr>
                  <a:spLocks/>
                </p:cNvSpPr>
                <p:nvPr/>
              </p:nvSpPr>
              <p:spPr bwMode="auto">
                <a:xfrm>
                  <a:off x="2009" y="2382"/>
                  <a:ext cx="138" cy="212"/>
                </a:xfrm>
                <a:custGeom>
                  <a:avLst/>
                  <a:gdLst/>
                  <a:ahLst/>
                  <a:cxnLst>
                    <a:cxn ang="0">
                      <a:pos x="1" y="98"/>
                    </a:cxn>
                    <a:cxn ang="0">
                      <a:pos x="1" y="100"/>
                    </a:cxn>
                    <a:cxn ang="0">
                      <a:pos x="0" y="104"/>
                    </a:cxn>
                    <a:cxn ang="0">
                      <a:pos x="0" y="107"/>
                    </a:cxn>
                    <a:cxn ang="0">
                      <a:pos x="1" y="111"/>
                    </a:cxn>
                    <a:cxn ang="0">
                      <a:pos x="3" y="114"/>
                    </a:cxn>
                    <a:cxn ang="0">
                      <a:pos x="6" y="116"/>
                    </a:cxn>
                    <a:cxn ang="0">
                      <a:pos x="9" y="118"/>
                    </a:cxn>
                    <a:cxn ang="0">
                      <a:pos x="11" y="119"/>
                    </a:cxn>
                    <a:cxn ang="0">
                      <a:pos x="15" y="119"/>
                    </a:cxn>
                    <a:cxn ang="0">
                      <a:pos x="89" y="211"/>
                    </a:cxn>
                    <a:cxn ang="0">
                      <a:pos x="113" y="101"/>
                    </a:cxn>
                    <a:cxn ang="0">
                      <a:pos x="113" y="99"/>
                    </a:cxn>
                    <a:cxn ang="0">
                      <a:pos x="111" y="97"/>
                    </a:cxn>
                    <a:cxn ang="0">
                      <a:pos x="109" y="95"/>
                    </a:cxn>
                    <a:cxn ang="0">
                      <a:pos x="108" y="94"/>
                    </a:cxn>
                    <a:cxn ang="0">
                      <a:pos x="105" y="93"/>
                    </a:cxn>
                    <a:cxn ang="0">
                      <a:pos x="102" y="92"/>
                    </a:cxn>
                    <a:cxn ang="0">
                      <a:pos x="100" y="92"/>
                    </a:cxn>
                    <a:cxn ang="0">
                      <a:pos x="97" y="92"/>
                    </a:cxn>
                    <a:cxn ang="0">
                      <a:pos x="66" y="54"/>
                    </a:cxn>
                    <a:cxn ang="0">
                      <a:pos x="127" y="67"/>
                    </a:cxn>
                    <a:cxn ang="0">
                      <a:pos x="130" y="66"/>
                    </a:cxn>
                    <a:cxn ang="0">
                      <a:pos x="131" y="65"/>
                    </a:cxn>
                    <a:cxn ang="0">
                      <a:pos x="134" y="63"/>
                    </a:cxn>
                    <a:cxn ang="0">
                      <a:pos x="136" y="62"/>
                    </a:cxn>
                    <a:cxn ang="0">
                      <a:pos x="136" y="59"/>
                    </a:cxn>
                    <a:cxn ang="0">
                      <a:pos x="137" y="56"/>
                    </a:cxn>
                    <a:cxn ang="0">
                      <a:pos x="136" y="53"/>
                    </a:cxn>
                    <a:cxn ang="0">
                      <a:pos x="135" y="50"/>
                    </a:cxn>
                    <a:cxn ang="0">
                      <a:pos x="133" y="49"/>
                    </a:cxn>
                    <a:cxn ang="0">
                      <a:pos x="131" y="47"/>
                    </a:cxn>
                    <a:cxn ang="0">
                      <a:pos x="128" y="46"/>
                    </a:cxn>
                    <a:cxn ang="0">
                      <a:pos x="87" y="46"/>
                    </a:cxn>
                    <a:cxn ang="0">
                      <a:pos x="80" y="30"/>
                    </a:cxn>
                    <a:cxn ang="0">
                      <a:pos x="80" y="26"/>
                    </a:cxn>
                    <a:cxn ang="0">
                      <a:pos x="81" y="22"/>
                    </a:cxn>
                    <a:cxn ang="0">
                      <a:pos x="81" y="17"/>
                    </a:cxn>
                    <a:cxn ang="0">
                      <a:pos x="80" y="14"/>
                    </a:cxn>
                    <a:cxn ang="0">
                      <a:pos x="78" y="11"/>
                    </a:cxn>
                    <a:cxn ang="0">
                      <a:pos x="76" y="7"/>
                    </a:cxn>
                    <a:cxn ang="0">
                      <a:pos x="73" y="5"/>
                    </a:cxn>
                    <a:cxn ang="0">
                      <a:pos x="70" y="2"/>
                    </a:cxn>
                    <a:cxn ang="0">
                      <a:pos x="66" y="1"/>
                    </a:cxn>
                    <a:cxn ang="0">
                      <a:pos x="62" y="0"/>
                    </a:cxn>
                    <a:cxn ang="0">
                      <a:pos x="57" y="0"/>
                    </a:cxn>
                    <a:cxn ang="0">
                      <a:pos x="53" y="1"/>
                    </a:cxn>
                    <a:cxn ang="0">
                      <a:pos x="49" y="2"/>
                    </a:cxn>
                    <a:cxn ang="0">
                      <a:pos x="45" y="4"/>
                    </a:cxn>
                    <a:cxn ang="0">
                      <a:pos x="42" y="8"/>
                    </a:cxn>
                    <a:cxn ang="0">
                      <a:pos x="39" y="12"/>
                    </a:cxn>
                    <a:cxn ang="0">
                      <a:pos x="37" y="16"/>
                    </a:cxn>
                  </a:cxnLst>
                  <a:rect l="0" t="0" r="r" b="b"/>
                  <a:pathLst>
                    <a:path w="138" h="212">
                      <a:moveTo>
                        <a:pt x="37" y="16"/>
                      </a:moveTo>
                      <a:lnTo>
                        <a:pt x="1" y="98"/>
                      </a:lnTo>
                      <a:lnTo>
                        <a:pt x="1" y="99"/>
                      </a:lnTo>
                      <a:lnTo>
                        <a:pt x="1" y="100"/>
                      </a:lnTo>
                      <a:lnTo>
                        <a:pt x="0" y="101"/>
                      </a:lnTo>
                      <a:lnTo>
                        <a:pt x="0" y="104"/>
                      </a:lnTo>
                      <a:lnTo>
                        <a:pt x="0" y="105"/>
                      </a:lnTo>
                      <a:lnTo>
                        <a:pt x="0" y="107"/>
                      </a:lnTo>
                      <a:lnTo>
                        <a:pt x="1" y="109"/>
                      </a:lnTo>
                      <a:lnTo>
                        <a:pt x="1" y="111"/>
                      </a:lnTo>
                      <a:lnTo>
                        <a:pt x="2" y="112"/>
                      </a:lnTo>
                      <a:lnTo>
                        <a:pt x="3" y="114"/>
                      </a:lnTo>
                      <a:lnTo>
                        <a:pt x="4" y="115"/>
                      </a:lnTo>
                      <a:lnTo>
                        <a:pt x="6" y="116"/>
                      </a:lnTo>
                      <a:lnTo>
                        <a:pt x="7" y="117"/>
                      </a:lnTo>
                      <a:lnTo>
                        <a:pt x="9" y="118"/>
                      </a:lnTo>
                      <a:lnTo>
                        <a:pt x="10" y="118"/>
                      </a:lnTo>
                      <a:lnTo>
                        <a:pt x="11" y="119"/>
                      </a:lnTo>
                      <a:lnTo>
                        <a:pt x="13" y="119"/>
                      </a:lnTo>
                      <a:lnTo>
                        <a:pt x="15" y="119"/>
                      </a:lnTo>
                      <a:lnTo>
                        <a:pt x="89" y="119"/>
                      </a:lnTo>
                      <a:lnTo>
                        <a:pt x="89" y="211"/>
                      </a:lnTo>
                      <a:lnTo>
                        <a:pt x="113" y="211"/>
                      </a:lnTo>
                      <a:lnTo>
                        <a:pt x="113" y="101"/>
                      </a:lnTo>
                      <a:lnTo>
                        <a:pt x="113" y="100"/>
                      </a:lnTo>
                      <a:lnTo>
                        <a:pt x="113" y="99"/>
                      </a:lnTo>
                      <a:lnTo>
                        <a:pt x="112" y="98"/>
                      </a:lnTo>
                      <a:lnTo>
                        <a:pt x="111" y="97"/>
                      </a:lnTo>
                      <a:lnTo>
                        <a:pt x="111" y="96"/>
                      </a:lnTo>
                      <a:lnTo>
                        <a:pt x="109" y="95"/>
                      </a:lnTo>
                      <a:lnTo>
                        <a:pt x="109" y="95"/>
                      </a:lnTo>
                      <a:lnTo>
                        <a:pt x="108" y="94"/>
                      </a:lnTo>
                      <a:lnTo>
                        <a:pt x="106" y="93"/>
                      </a:lnTo>
                      <a:lnTo>
                        <a:pt x="105" y="93"/>
                      </a:lnTo>
                      <a:lnTo>
                        <a:pt x="104" y="93"/>
                      </a:lnTo>
                      <a:lnTo>
                        <a:pt x="102" y="92"/>
                      </a:lnTo>
                      <a:lnTo>
                        <a:pt x="101" y="92"/>
                      </a:lnTo>
                      <a:lnTo>
                        <a:pt x="100" y="92"/>
                      </a:lnTo>
                      <a:lnTo>
                        <a:pt x="98" y="92"/>
                      </a:lnTo>
                      <a:lnTo>
                        <a:pt x="97" y="92"/>
                      </a:lnTo>
                      <a:lnTo>
                        <a:pt x="54" y="90"/>
                      </a:lnTo>
                      <a:lnTo>
                        <a:pt x="66" y="54"/>
                      </a:lnTo>
                      <a:lnTo>
                        <a:pt x="75" y="67"/>
                      </a:lnTo>
                      <a:lnTo>
                        <a:pt x="127" y="67"/>
                      </a:lnTo>
                      <a:lnTo>
                        <a:pt x="128" y="66"/>
                      </a:lnTo>
                      <a:lnTo>
                        <a:pt x="130" y="66"/>
                      </a:lnTo>
                      <a:lnTo>
                        <a:pt x="131" y="65"/>
                      </a:lnTo>
                      <a:lnTo>
                        <a:pt x="131" y="65"/>
                      </a:lnTo>
                      <a:lnTo>
                        <a:pt x="133" y="64"/>
                      </a:lnTo>
                      <a:lnTo>
                        <a:pt x="134" y="63"/>
                      </a:lnTo>
                      <a:lnTo>
                        <a:pt x="135" y="62"/>
                      </a:lnTo>
                      <a:lnTo>
                        <a:pt x="136" y="62"/>
                      </a:lnTo>
                      <a:lnTo>
                        <a:pt x="136" y="60"/>
                      </a:lnTo>
                      <a:lnTo>
                        <a:pt x="136" y="59"/>
                      </a:lnTo>
                      <a:lnTo>
                        <a:pt x="137" y="58"/>
                      </a:lnTo>
                      <a:lnTo>
                        <a:pt x="137" y="56"/>
                      </a:lnTo>
                      <a:lnTo>
                        <a:pt x="137" y="54"/>
                      </a:lnTo>
                      <a:lnTo>
                        <a:pt x="136" y="53"/>
                      </a:lnTo>
                      <a:lnTo>
                        <a:pt x="136" y="52"/>
                      </a:lnTo>
                      <a:lnTo>
                        <a:pt x="135" y="50"/>
                      </a:lnTo>
                      <a:lnTo>
                        <a:pt x="134" y="49"/>
                      </a:lnTo>
                      <a:lnTo>
                        <a:pt x="133" y="49"/>
                      </a:lnTo>
                      <a:lnTo>
                        <a:pt x="132" y="47"/>
                      </a:lnTo>
                      <a:lnTo>
                        <a:pt x="131" y="47"/>
                      </a:lnTo>
                      <a:lnTo>
                        <a:pt x="130" y="46"/>
                      </a:lnTo>
                      <a:lnTo>
                        <a:pt x="128" y="46"/>
                      </a:lnTo>
                      <a:lnTo>
                        <a:pt x="127" y="46"/>
                      </a:lnTo>
                      <a:lnTo>
                        <a:pt x="87" y="46"/>
                      </a:lnTo>
                      <a:lnTo>
                        <a:pt x="78" y="31"/>
                      </a:lnTo>
                      <a:lnTo>
                        <a:pt x="80" y="30"/>
                      </a:lnTo>
                      <a:lnTo>
                        <a:pt x="80" y="28"/>
                      </a:lnTo>
                      <a:lnTo>
                        <a:pt x="80" y="26"/>
                      </a:lnTo>
                      <a:lnTo>
                        <a:pt x="81" y="24"/>
                      </a:lnTo>
                      <a:lnTo>
                        <a:pt x="81" y="22"/>
                      </a:lnTo>
                      <a:lnTo>
                        <a:pt x="81" y="20"/>
                      </a:lnTo>
                      <a:lnTo>
                        <a:pt x="81" y="17"/>
                      </a:lnTo>
                      <a:lnTo>
                        <a:pt x="80" y="16"/>
                      </a:lnTo>
                      <a:lnTo>
                        <a:pt x="80" y="14"/>
                      </a:lnTo>
                      <a:lnTo>
                        <a:pt x="79" y="12"/>
                      </a:lnTo>
                      <a:lnTo>
                        <a:pt x="78" y="11"/>
                      </a:lnTo>
                      <a:lnTo>
                        <a:pt x="77" y="9"/>
                      </a:lnTo>
                      <a:lnTo>
                        <a:pt x="76" y="7"/>
                      </a:lnTo>
                      <a:lnTo>
                        <a:pt x="75" y="6"/>
                      </a:lnTo>
                      <a:lnTo>
                        <a:pt x="73" y="5"/>
                      </a:lnTo>
                      <a:lnTo>
                        <a:pt x="72" y="4"/>
                      </a:lnTo>
                      <a:lnTo>
                        <a:pt x="70" y="2"/>
                      </a:lnTo>
                      <a:lnTo>
                        <a:pt x="68" y="2"/>
                      </a:lnTo>
                      <a:lnTo>
                        <a:pt x="66" y="1"/>
                      </a:lnTo>
                      <a:lnTo>
                        <a:pt x="64" y="1"/>
                      </a:lnTo>
                      <a:lnTo>
                        <a:pt x="62" y="0"/>
                      </a:lnTo>
                      <a:lnTo>
                        <a:pt x="60" y="0"/>
                      </a:lnTo>
                      <a:lnTo>
                        <a:pt x="57" y="0"/>
                      </a:lnTo>
                      <a:lnTo>
                        <a:pt x="56" y="0"/>
                      </a:lnTo>
                      <a:lnTo>
                        <a:pt x="53" y="1"/>
                      </a:lnTo>
                      <a:lnTo>
                        <a:pt x="51" y="1"/>
                      </a:lnTo>
                      <a:lnTo>
                        <a:pt x="49" y="2"/>
                      </a:lnTo>
                      <a:lnTo>
                        <a:pt x="47" y="3"/>
                      </a:lnTo>
                      <a:lnTo>
                        <a:pt x="45" y="4"/>
                      </a:lnTo>
                      <a:lnTo>
                        <a:pt x="43" y="6"/>
                      </a:lnTo>
                      <a:lnTo>
                        <a:pt x="42" y="8"/>
                      </a:lnTo>
                      <a:lnTo>
                        <a:pt x="40" y="9"/>
                      </a:lnTo>
                      <a:lnTo>
                        <a:pt x="39" y="12"/>
                      </a:lnTo>
                      <a:lnTo>
                        <a:pt x="38" y="14"/>
                      </a:lnTo>
                      <a:lnTo>
                        <a:pt x="37"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724924" name="Freeform 60"/>
              <p:cNvSpPr>
                <a:spLocks/>
              </p:cNvSpPr>
              <p:nvPr/>
            </p:nvSpPr>
            <p:spPr bwMode="auto">
              <a:xfrm>
                <a:off x="2260" y="2307"/>
                <a:ext cx="201" cy="291"/>
              </a:xfrm>
              <a:custGeom>
                <a:avLst/>
                <a:gdLst/>
                <a:ahLst/>
                <a:cxnLst>
                  <a:cxn ang="0">
                    <a:pos x="200" y="263"/>
                  </a:cxn>
                  <a:cxn ang="0">
                    <a:pos x="185" y="263"/>
                  </a:cxn>
                  <a:cxn ang="0">
                    <a:pos x="158" y="229"/>
                  </a:cxn>
                  <a:cxn ang="0">
                    <a:pos x="122" y="169"/>
                  </a:cxn>
                  <a:cxn ang="0">
                    <a:pos x="112" y="141"/>
                  </a:cxn>
                  <a:cxn ang="0">
                    <a:pos x="114" y="123"/>
                  </a:cxn>
                  <a:cxn ang="0">
                    <a:pos x="123" y="119"/>
                  </a:cxn>
                  <a:cxn ang="0">
                    <a:pos x="137" y="129"/>
                  </a:cxn>
                  <a:cxn ang="0">
                    <a:pos x="156" y="140"/>
                  </a:cxn>
                  <a:cxn ang="0">
                    <a:pos x="165" y="140"/>
                  </a:cxn>
                  <a:cxn ang="0">
                    <a:pos x="166" y="134"/>
                  </a:cxn>
                  <a:cxn ang="0">
                    <a:pos x="157" y="123"/>
                  </a:cxn>
                  <a:cxn ang="0">
                    <a:pos x="136" y="108"/>
                  </a:cxn>
                  <a:cxn ang="0">
                    <a:pos x="127" y="86"/>
                  </a:cxn>
                  <a:cxn ang="0">
                    <a:pos x="123" y="69"/>
                  </a:cxn>
                  <a:cxn ang="0">
                    <a:pos x="113" y="56"/>
                  </a:cxn>
                  <a:cxn ang="0">
                    <a:pos x="109" y="48"/>
                  </a:cxn>
                  <a:cxn ang="0">
                    <a:pos x="114" y="36"/>
                  </a:cxn>
                  <a:cxn ang="0">
                    <a:pos x="119" y="24"/>
                  </a:cxn>
                  <a:cxn ang="0">
                    <a:pos x="116" y="9"/>
                  </a:cxn>
                  <a:cxn ang="0">
                    <a:pos x="106" y="1"/>
                  </a:cxn>
                  <a:cxn ang="0">
                    <a:pos x="91" y="3"/>
                  </a:cxn>
                  <a:cxn ang="0">
                    <a:pos x="84" y="13"/>
                  </a:cxn>
                  <a:cxn ang="0">
                    <a:pos x="84" y="23"/>
                  </a:cxn>
                  <a:cxn ang="0">
                    <a:pos x="88" y="35"/>
                  </a:cxn>
                  <a:cxn ang="0">
                    <a:pos x="88" y="46"/>
                  </a:cxn>
                  <a:cxn ang="0">
                    <a:pos x="78" y="56"/>
                  </a:cxn>
                  <a:cxn ang="0">
                    <a:pos x="65" y="64"/>
                  </a:cxn>
                  <a:cxn ang="0">
                    <a:pos x="55" y="75"/>
                  </a:cxn>
                  <a:cxn ang="0">
                    <a:pos x="47" y="99"/>
                  </a:cxn>
                  <a:cxn ang="0">
                    <a:pos x="42" y="121"/>
                  </a:cxn>
                  <a:cxn ang="0">
                    <a:pos x="40" y="145"/>
                  </a:cxn>
                  <a:cxn ang="0">
                    <a:pos x="42" y="158"/>
                  </a:cxn>
                  <a:cxn ang="0">
                    <a:pos x="49" y="161"/>
                  </a:cxn>
                  <a:cxn ang="0">
                    <a:pos x="53" y="158"/>
                  </a:cxn>
                  <a:cxn ang="0">
                    <a:pos x="53" y="133"/>
                  </a:cxn>
                  <a:cxn ang="0">
                    <a:pos x="55" y="116"/>
                  </a:cxn>
                  <a:cxn ang="0">
                    <a:pos x="64" y="109"/>
                  </a:cxn>
                  <a:cxn ang="0">
                    <a:pos x="70" y="114"/>
                  </a:cxn>
                  <a:cxn ang="0">
                    <a:pos x="68" y="140"/>
                  </a:cxn>
                  <a:cxn ang="0">
                    <a:pos x="62" y="166"/>
                  </a:cxn>
                  <a:cxn ang="0">
                    <a:pos x="53" y="196"/>
                  </a:cxn>
                  <a:cxn ang="0">
                    <a:pos x="33" y="225"/>
                  </a:cxn>
                  <a:cxn ang="0">
                    <a:pos x="8" y="255"/>
                  </a:cxn>
                  <a:cxn ang="0">
                    <a:pos x="0" y="271"/>
                  </a:cxn>
                  <a:cxn ang="0">
                    <a:pos x="19" y="290"/>
                  </a:cxn>
                  <a:cxn ang="0">
                    <a:pos x="33" y="288"/>
                  </a:cxn>
                  <a:cxn ang="0">
                    <a:pos x="23" y="275"/>
                  </a:cxn>
                  <a:cxn ang="0">
                    <a:pos x="30" y="259"/>
                  </a:cxn>
                  <a:cxn ang="0">
                    <a:pos x="62" y="223"/>
                  </a:cxn>
                  <a:cxn ang="0">
                    <a:pos x="84" y="196"/>
                  </a:cxn>
                  <a:cxn ang="0">
                    <a:pos x="96" y="190"/>
                  </a:cxn>
                  <a:cxn ang="0">
                    <a:pos x="109" y="199"/>
                  </a:cxn>
                  <a:cxn ang="0">
                    <a:pos x="142" y="243"/>
                  </a:cxn>
                  <a:cxn ang="0">
                    <a:pos x="169" y="280"/>
                  </a:cxn>
                  <a:cxn ang="0">
                    <a:pos x="179" y="283"/>
                  </a:cxn>
                  <a:cxn ang="0">
                    <a:pos x="192" y="273"/>
                  </a:cxn>
                </a:cxnLst>
                <a:rect l="0" t="0" r="r" b="b"/>
                <a:pathLst>
                  <a:path w="201" h="291">
                    <a:moveTo>
                      <a:pt x="199" y="268"/>
                    </a:moveTo>
                    <a:lnTo>
                      <a:pt x="200" y="263"/>
                    </a:lnTo>
                    <a:lnTo>
                      <a:pt x="192" y="264"/>
                    </a:lnTo>
                    <a:lnTo>
                      <a:pt x="185" y="263"/>
                    </a:lnTo>
                    <a:lnTo>
                      <a:pt x="175" y="255"/>
                    </a:lnTo>
                    <a:lnTo>
                      <a:pt x="158" y="229"/>
                    </a:lnTo>
                    <a:lnTo>
                      <a:pt x="135" y="190"/>
                    </a:lnTo>
                    <a:lnTo>
                      <a:pt x="122" y="169"/>
                    </a:lnTo>
                    <a:lnTo>
                      <a:pt x="113" y="151"/>
                    </a:lnTo>
                    <a:lnTo>
                      <a:pt x="112" y="141"/>
                    </a:lnTo>
                    <a:lnTo>
                      <a:pt x="112" y="130"/>
                    </a:lnTo>
                    <a:lnTo>
                      <a:pt x="114" y="123"/>
                    </a:lnTo>
                    <a:lnTo>
                      <a:pt x="119" y="119"/>
                    </a:lnTo>
                    <a:lnTo>
                      <a:pt x="123" y="119"/>
                    </a:lnTo>
                    <a:lnTo>
                      <a:pt x="128" y="121"/>
                    </a:lnTo>
                    <a:lnTo>
                      <a:pt x="137" y="129"/>
                    </a:lnTo>
                    <a:lnTo>
                      <a:pt x="148" y="136"/>
                    </a:lnTo>
                    <a:lnTo>
                      <a:pt x="156" y="140"/>
                    </a:lnTo>
                    <a:lnTo>
                      <a:pt x="161" y="141"/>
                    </a:lnTo>
                    <a:lnTo>
                      <a:pt x="165" y="140"/>
                    </a:lnTo>
                    <a:lnTo>
                      <a:pt x="167" y="136"/>
                    </a:lnTo>
                    <a:lnTo>
                      <a:pt x="166" y="134"/>
                    </a:lnTo>
                    <a:lnTo>
                      <a:pt x="165" y="130"/>
                    </a:lnTo>
                    <a:lnTo>
                      <a:pt x="157" y="123"/>
                    </a:lnTo>
                    <a:lnTo>
                      <a:pt x="143" y="114"/>
                    </a:lnTo>
                    <a:lnTo>
                      <a:pt x="136" y="108"/>
                    </a:lnTo>
                    <a:lnTo>
                      <a:pt x="131" y="99"/>
                    </a:lnTo>
                    <a:lnTo>
                      <a:pt x="127" y="86"/>
                    </a:lnTo>
                    <a:lnTo>
                      <a:pt x="126" y="74"/>
                    </a:lnTo>
                    <a:lnTo>
                      <a:pt x="123" y="69"/>
                    </a:lnTo>
                    <a:lnTo>
                      <a:pt x="119" y="63"/>
                    </a:lnTo>
                    <a:lnTo>
                      <a:pt x="113" y="56"/>
                    </a:lnTo>
                    <a:lnTo>
                      <a:pt x="109" y="53"/>
                    </a:lnTo>
                    <a:lnTo>
                      <a:pt x="109" y="48"/>
                    </a:lnTo>
                    <a:lnTo>
                      <a:pt x="112" y="40"/>
                    </a:lnTo>
                    <a:lnTo>
                      <a:pt x="114" y="36"/>
                    </a:lnTo>
                    <a:lnTo>
                      <a:pt x="117" y="31"/>
                    </a:lnTo>
                    <a:lnTo>
                      <a:pt x="119" y="24"/>
                    </a:lnTo>
                    <a:lnTo>
                      <a:pt x="117" y="15"/>
                    </a:lnTo>
                    <a:lnTo>
                      <a:pt x="116" y="9"/>
                    </a:lnTo>
                    <a:lnTo>
                      <a:pt x="112" y="4"/>
                    </a:lnTo>
                    <a:lnTo>
                      <a:pt x="106" y="1"/>
                    </a:lnTo>
                    <a:lnTo>
                      <a:pt x="97" y="0"/>
                    </a:lnTo>
                    <a:lnTo>
                      <a:pt x="91" y="3"/>
                    </a:lnTo>
                    <a:lnTo>
                      <a:pt x="87" y="6"/>
                    </a:lnTo>
                    <a:lnTo>
                      <a:pt x="84" y="13"/>
                    </a:lnTo>
                    <a:lnTo>
                      <a:pt x="83" y="18"/>
                    </a:lnTo>
                    <a:lnTo>
                      <a:pt x="84" y="23"/>
                    </a:lnTo>
                    <a:lnTo>
                      <a:pt x="87" y="30"/>
                    </a:lnTo>
                    <a:lnTo>
                      <a:pt x="88" y="35"/>
                    </a:lnTo>
                    <a:lnTo>
                      <a:pt x="89" y="40"/>
                    </a:lnTo>
                    <a:lnTo>
                      <a:pt x="88" y="46"/>
                    </a:lnTo>
                    <a:lnTo>
                      <a:pt x="84" y="51"/>
                    </a:lnTo>
                    <a:lnTo>
                      <a:pt x="78" y="56"/>
                    </a:lnTo>
                    <a:lnTo>
                      <a:pt x="70" y="60"/>
                    </a:lnTo>
                    <a:lnTo>
                      <a:pt x="65" y="64"/>
                    </a:lnTo>
                    <a:lnTo>
                      <a:pt x="60" y="69"/>
                    </a:lnTo>
                    <a:lnTo>
                      <a:pt x="55" y="75"/>
                    </a:lnTo>
                    <a:lnTo>
                      <a:pt x="50" y="86"/>
                    </a:lnTo>
                    <a:lnTo>
                      <a:pt x="47" y="99"/>
                    </a:lnTo>
                    <a:lnTo>
                      <a:pt x="43" y="109"/>
                    </a:lnTo>
                    <a:lnTo>
                      <a:pt x="42" y="121"/>
                    </a:lnTo>
                    <a:lnTo>
                      <a:pt x="40" y="136"/>
                    </a:lnTo>
                    <a:lnTo>
                      <a:pt x="40" y="145"/>
                    </a:lnTo>
                    <a:lnTo>
                      <a:pt x="40" y="153"/>
                    </a:lnTo>
                    <a:lnTo>
                      <a:pt x="42" y="158"/>
                    </a:lnTo>
                    <a:lnTo>
                      <a:pt x="44" y="160"/>
                    </a:lnTo>
                    <a:lnTo>
                      <a:pt x="49" y="161"/>
                    </a:lnTo>
                    <a:lnTo>
                      <a:pt x="52" y="160"/>
                    </a:lnTo>
                    <a:lnTo>
                      <a:pt x="53" y="158"/>
                    </a:lnTo>
                    <a:lnTo>
                      <a:pt x="53" y="148"/>
                    </a:lnTo>
                    <a:lnTo>
                      <a:pt x="53" y="133"/>
                    </a:lnTo>
                    <a:lnTo>
                      <a:pt x="54" y="123"/>
                    </a:lnTo>
                    <a:lnTo>
                      <a:pt x="55" y="116"/>
                    </a:lnTo>
                    <a:lnTo>
                      <a:pt x="59" y="110"/>
                    </a:lnTo>
                    <a:lnTo>
                      <a:pt x="64" y="109"/>
                    </a:lnTo>
                    <a:lnTo>
                      <a:pt x="69" y="110"/>
                    </a:lnTo>
                    <a:lnTo>
                      <a:pt x="70" y="114"/>
                    </a:lnTo>
                    <a:lnTo>
                      <a:pt x="69" y="125"/>
                    </a:lnTo>
                    <a:lnTo>
                      <a:pt x="68" y="140"/>
                    </a:lnTo>
                    <a:lnTo>
                      <a:pt x="65" y="154"/>
                    </a:lnTo>
                    <a:lnTo>
                      <a:pt x="62" y="166"/>
                    </a:lnTo>
                    <a:lnTo>
                      <a:pt x="58" y="183"/>
                    </a:lnTo>
                    <a:lnTo>
                      <a:pt x="53" y="196"/>
                    </a:lnTo>
                    <a:lnTo>
                      <a:pt x="42" y="214"/>
                    </a:lnTo>
                    <a:lnTo>
                      <a:pt x="33" y="225"/>
                    </a:lnTo>
                    <a:lnTo>
                      <a:pt x="18" y="243"/>
                    </a:lnTo>
                    <a:lnTo>
                      <a:pt x="8" y="255"/>
                    </a:lnTo>
                    <a:lnTo>
                      <a:pt x="0" y="266"/>
                    </a:lnTo>
                    <a:lnTo>
                      <a:pt x="0" y="271"/>
                    </a:lnTo>
                    <a:lnTo>
                      <a:pt x="8" y="280"/>
                    </a:lnTo>
                    <a:lnTo>
                      <a:pt x="19" y="290"/>
                    </a:lnTo>
                    <a:lnTo>
                      <a:pt x="30" y="290"/>
                    </a:lnTo>
                    <a:lnTo>
                      <a:pt x="33" y="288"/>
                    </a:lnTo>
                    <a:lnTo>
                      <a:pt x="28" y="281"/>
                    </a:lnTo>
                    <a:lnTo>
                      <a:pt x="23" y="275"/>
                    </a:lnTo>
                    <a:lnTo>
                      <a:pt x="23" y="270"/>
                    </a:lnTo>
                    <a:lnTo>
                      <a:pt x="30" y="259"/>
                    </a:lnTo>
                    <a:lnTo>
                      <a:pt x="43" y="246"/>
                    </a:lnTo>
                    <a:lnTo>
                      <a:pt x="62" y="223"/>
                    </a:lnTo>
                    <a:lnTo>
                      <a:pt x="78" y="203"/>
                    </a:lnTo>
                    <a:lnTo>
                      <a:pt x="84" y="196"/>
                    </a:lnTo>
                    <a:lnTo>
                      <a:pt x="88" y="191"/>
                    </a:lnTo>
                    <a:lnTo>
                      <a:pt x="96" y="190"/>
                    </a:lnTo>
                    <a:lnTo>
                      <a:pt x="102" y="194"/>
                    </a:lnTo>
                    <a:lnTo>
                      <a:pt x="109" y="199"/>
                    </a:lnTo>
                    <a:lnTo>
                      <a:pt x="125" y="219"/>
                    </a:lnTo>
                    <a:lnTo>
                      <a:pt x="142" y="243"/>
                    </a:lnTo>
                    <a:lnTo>
                      <a:pt x="158" y="266"/>
                    </a:lnTo>
                    <a:lnTo>
                      <a:pt x="169" y="280"/>
                    </a:lnTo>
                    <a:lnTo>
                      <a:pt x="172" y="283"/>
                    </a:lnTo>
                    <a:lnTo>
                      <a:pt x="179" y="283"/>
                    </a:lnTo>
                    <a:lnTo>
                      <a:pt x="185" y="278"/>
                    </a:lnTo>
                    <a:lnTo>
                      <a:pt x="192" y="273"/>
                    </a:lnTo>
                    <a:lnTo>
                      <a:pt x="199" y="268"/>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12" name="Group 61"/>
              <p:cNvGrpSpPr>
                <a:grpSpLocks/>
              </p:cNvGrpSpPr>
              <p:nvPr/>
            </p:nvGrpSpPr>
            <p:grpSpPr bwMode="auto">
              <a:xfrm>
                <a:off x="1697" y="2297"/>
                <a:ext cx="260" cy="310"/>
                <a:chOff x="1697" y="2297"/>
                <a:chExt cx="260" cy="310"/>
              </a:xfrm>
            </p:grpSpPr>
            <p:grpSp>
              <p:nvGrpSpPr>
                <p:cNvPr id="13" name="Group 62"/>
                <p:cNvGrpSpPr>
                  <a:grpSpLocks/>
                </p:cNvGrpSpPr>
                <p:nvPr/>
              </p:nvGrpSpPr>
              <p:grpSpPr bwMode="auto">
                <a:xfrm>
                  <a:off x="1697" y="2297"/>
                  <a:ext cx="260" cy="310"/>
                  <a:chOff x="1697" y="2297"/>
                  <a:chExt cx="260" cy="310"/>
                </a:xfrm>
              </p:grpSpPr>
              <p:sp>
                <p:nvSpPr>
                  <p:cNvPr id="2724927" name="AutoShape 63"/>
                  <p:cNvSpPr>
                    <a:spLocks noChangeArrowheads="1"/>
                  </p:cNvSpPr>
                  <p:nvPr/>
                </p:nvSpPr>
                <p:spPr bwMode="auto">
                  <a:xfrm>
                    <a:off x="1697" y="2348"/>
                    <a:ext cx="260" cy="259"/>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4928" name="AutoShape 64"/>
                  <p:cNvSpPr>
                    <a:spLocks noChangeArrowheads="1"/>
                  </p:cNvSpPr>
                  <p:nvPr/>
                </p:nvSpPr>
                <p:spPr bwMode="auto">
                  <a:xfrm>
                    <a:off x="1759" y="2297"/>
                    <a:ext cx="198" cy="45"/>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24929" name="Oval 65"/>
                <p:cNvSpPr>
                  <a:spLocks noChangeArrowheads="1"/>
                </p:cNvSpPr>
                <p:nvPr/>
              </p:nvSpPr>
              <p:spPr bwMode="auto">
                <a:xfrm>
                  <a:off x="1778" y="2323"/>
                  <a:ext cx="27" cy="9"/>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4930" name="AutoShape 66"/>
                <p:cNvSpPr>
                  <a:spLocks noChangeArrowheads="1"/>
                </p:cNvSpPr>
                <p:nvPr/>
              </p:nvSpPr>
              <p:spPr bwMode="auto">
                <a:xfrm>
                  <a:off x="1728" y="2470"/>
                  <a:ext cx="138" cy="55"/>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24931" name="Line 67"/>
              <p:cNvSpPr>
                <a:spLocks noChangeShapeType="1"/>
              </p:cNvSpPr>
              <p:nvPr/>
            </p:nvSpPr>
            <p:spPr bwMode="auto">
              <a:xfrm>
                <a:off x="1717" y="1313"/>
                <a:ext cx="264"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4932" name="Line 68"/>
              <p:cNvSpPr>
                <a:spLocks noChangeShapeType="1"/>
              </p:cNvSpPr>
              <p:nvPr/>
            </p:nvSpPr>
            <p:spPr bwMode="auto">
              <a:xfrm flipH="1">
                <a:off x="1993"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4933" name="Line 69"/>
              <p:cNvSpPr>
                <a:spLocks noChangeShapeType="1"/>
              </p:cNvSpPr>
              <p:nvPr/>
            </p:nvSpPr>
            <p:spPr bwMode="auto">
              <a:xfrm flipH="1">
                <a:off x="2276"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4934" name="AutoShape 70"/>
              <p:cNvSpPr>
                <a:spLocks noChangeArrowheads="1"/>
              </p:cNvSpPr>
              <p:nvPr/>
            </p:nvSpPr>
            <p:spPr bwMode="auto">
              <a:xfrm>
                <a:off x="1774" y="2686"/>
                <a:ext cx="207" cy="260"/>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4935" name="AutoShape 71"/>
              <p:cNvSpPr>
                <a:spLocks noChangeArrowheads="1"/>
              </p:cNvSpPr>
              <p:nvPr/>
            </p:nvSpPr>
            <p:spPr bwMode="auto">
              <a:xfrm>
                <a:off x="1823" y="2635"/>
                <a:ext cx="158" cy="46"/>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4936" name="AutoShape 72"/>
              <p:cNvSpPr>
                <a:spLocks noChangeArrowheads="1"/>
              </p:cNvSpPr>
              <p:nvPr/>
            </p:nvSpPr>
            <p:spPr bwMode="auto">
              <a:xfrm>
                <a:off x="1815" y="2707"/>
                <a:ext cx="107" cy="15"/>
              </a:xfrm>
              <a:prstGeom prst="parallelogram">
                <a:avLst>
                  <a:gd name="adj" fmla="val 178300"/>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nvGrpSpPr>
              <p:cNvPr id="14" name="Group 73"/>
              <p:cNvGrpSpPr>
                <a:grpSpLocks/>
              </p:cNvGrpSpPr>
              <p:nvPr/>
            </p:nvGrpSpPr>
            <p:grpSpPr bwMode="auto">
              <a:xfrm>
                <a:off x="2320" y="2676"/>
                <a:ext cx="202" cy="257"/>
                <a:chOff x="2320" y="2676"/>
                <a:chExt cx="202" cy="257"/>
              </a:xfrm>
            </p:grpSpPr>
            <p:sp>
              <p:nvSpPr>
                <p:cNvPr id="2724938" name="Freeform 74"/>
                <p:cNvSpPr>
                  <a:spLocks/>
                </p:cNvSpPr>
                <p:nvPr/>
              </p:nvSpPr>
              <p:spPr bwMode="auto">
                <a:xfrm>
                  <a:off x="2450" y="2795"/>
                  <a:ext cx="61" cy="138"/>
                </a:xfrm>
                <a:custGeom>
                  <a:avLst/>
                  <a:gdLst/>
                  <a:ahLst/>
                  <a:cxnLst>
                    <a:cxn ang="0">
                      <a:pos x="44" y="0"/>
                    </a:cxn>
                    <a:cxn ang="0">
                      <a:pos x="60" y="0"/>
                    </a:cxn>
                    <a:cxn ang="0">
                      <a:pos x="16" y="137"/>
                    </a:cxn>
                    <a:cxn ang="0">
                      <a:pos x="0" y="137"/>
                    </a:cxn>
                    <a:cxn ang="0">
                      <a:pos x="44" y="0"/>
                    </a:cxn>
                  </a:cxnLst>
                  <a:rect l="0" t="0" r="r" b="b"/>
                  <a:pathLst>
                    <a:path w="61" h="138">
                      <a:moveTo>
                        <a:pt x="44" y="0"/>
                      </a:moveTo>
                      <a:lnTo>
                        <a:pt x="60" y="0"/>
                      </a:lnTo>
                      <a:lnTo>
                        <a:pt x="16" y="137"/>
                      </a:lnTo>
                      <a:lnTo>
                        <a:pt x="0" y="137"/>
                      </a:lnTo>
                      <a:lnTo>
                        <a:pt x="44"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724939" name="Rectangle 75"/>
                <p:cNvSpPr>
                  <a:spLocks noChangeArrowheads="1"/>
                </p:cNvSpPr>
                <p:nvPr/>
              </p:nvSpPr>
              <p:spPr bwMode="auto">
                <a:xfrm>
                  <a:off x="2445" y="2795"/>
                  <a:ext cx="7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4940" name="Rectangle 76"/>
                <p:cNvSpPr>
                  <a:spLocks noChangeArrowheads="1"/>
                </p:cNvSpPr>
                <p:nvPr/>
              </p:nvSpPr>
              <p:spPr bwMode="auto">
                <a:xfrm>
                  <a:off x="2453" y="2851"/>
                  <a:ext cx="57" cy="13"/>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4941" name="Rectangle 77"/>
                <p:cNvSpPr>
                  <a:spLocks noChangeArrowheads="1"/>
                </p:cNvSpPr>
                <p:nvPr/>
              </p:nvSpPr>
              <p:spPr bwMode="auto">
                <a:xfrm>
                  <a:off x="2322" y="2851"/>
                  <a:ext cx="73" cy="9"/>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4942" name="Oval 78"/>
                <p:cNvSpPr>
                  <a:spLocks noChangeArrowheads="1"/>
                </p:cNvSpPr>
                <p:nvPr/>
              </p:nvSpPr>
              <p:spPr bwMode="auto">
                <a:xfrm>
                  <a:off x="2380" y="2676"/>
                  <a:ext cx="22" cy="25"/>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724943" name="Freeform 79"/>
                <p:cNvSpPr>
                  <a:spLocks/>
                </p:cNvSpPr>
                <p:nvPr/>
              </p:nvSpPr>
              <p:spPr bwMode="auto">
                <a:xfrm>
                  <a:off x="2320" y="2720"/>
                  <a:ext cx="140" cy="213"/>
                </a:xfrm>
                <a:custGeom>
                  <a:avLst/>
                  <a:gdLst/>
                  <a:ahLst/>
                  <a:cxnLst>
                    <a:cxn ang="0">
                      <a:pos x="1" y="98"/>
                    </a:cxn>
                    <a:cxn ang="0">
                      <a:pos x="1" y="101"/>
                    </a:cxn>
                    <a:cxn ang="0">
                      <a:pos x="0" y="104"/>
                    </a:cxn>
                    <a:cxn ang="0">
                      <a:pos x="0" y="108"/>
                    </a:cxn>
                    <a:cxn ang="0">
                      <a:pos x="1" y="111"/>
                    </a:cxn>
                    <a:cxn ang="0">
                      <a:pos x="3" y="114"/>
                    </a:cxn>
                    <a:cxn ang="0">
                      <a:pos x="6" y="117"/>
                    </a:cxn>
                    <a:cxn ang="0">
                      <a:pos x="9" y="119"/>
                    </a:cxn>
                    <a:cxn ang="0">
                      <a:pos x="11" y="119"/>
                    </a:cxn>
                    <a:cxn ang="0">
                      <a:pos x="15" y="119"/>
                    </a:cxn>
                    <a:cxn ang="0">
                      <a:pos x="91" y="212"/>
                    </a:cxn>
                    <a:cxn ang="0">
                      <a:pos x="115" y="102"/>
                    </a:cxn>
                    <a:cxn ang="0">
                      <a:pos x="114" y="99"/>
                    </a:cxn>
                    <a:cxn ang="0">
                      <a:pos x="113" y="98"/>
                    </a:cxn>
                    <a:cxn ang="0">
                      <a:pos x="111" y="96"/>
                    </a:cxn>
                    <a:cxn ang="0">
                      <a:pos x="109" y="94"/>
                    </a:cxn>
                    <a:cxn ang="0">
                      <a:pos x="107" y="93"/>
                    </a:cxn>
                    <a:cxn ang="0">
                      <a:pos x="104" y="93"/>
                    </a:cxn>
                    <a:cxn ang="0">
                      <a:pos x="101" y="93"/>
                    </a:cxn>
                    <a:cxn ang="0">
                      <a:pos x="99" y="93"/>
                    </a:cxn>
                    <a:cxn ang="0">
                      <a:pos x="67" y="54"/>
                    </a:cxn>
                    <a:cxn ang="0">
                      <a:pos x="129" y="67"/>
                    </a:cxn>
                    <a:cxn ang="0">
                      <a:pos x="132" y="66"/>
                    </a:cxn>
                    <a:cxn ang="0">
                      <a:pos x="133" y="66"/>
                    </a:cxn>
                    <a:cxn ang="0">
                      <a:pos x="136" y="64"/>
                    </a:cxn>
                    <a:cxn ang="0">
                      <a:pos x="138" y="62"/>
                    </a:cxn>
                    <a:cxn ang="0">
                      <a:pos x="138" y="59"/>
                    </a:cxn>
                    <a:cxn ang="0">
                      <a:pos x="139" y="56"/>
                    </a:cxn>
                    <a:cxn ang="0">
                      <a:pos x="138" y="53"/>
                    </a:cxn>
                    <a:cxn ang="0">
                      <a:pos x="137" y="51"/>
                    </a:cxn>
                    <a:cxn ang="0">
                      <a:pos x="135" y="49"/>
                    </a:cxn>
                    <a:cxn ang="0">
                      <a:pos x="133" y="47"/>
                    </a:cxn>
                    <a:cxn ang="0">
                      <a:pos x="130" y="46"/>
                    </a:cxn>
                    <a:cxn ang="0">
                      <a:pos x="88" y="46"/>
                    </a:cxn>
                    <a:cxn ang="0">
                      <a:pos x="81" y="30"/>
                    </a:cxn>
                    <a:cxn ang="0">
                      <a:pos x="81" y="26"/>
                    </a:cxn>
                    <a:cxn ang="0">
                      <a:pos x="82" y="22"/>
                    </a:cxn>
                    <a:cxn ang="0">
                      <a:pos x="82" y="18"/>
                    </a:cxn>
                    <a:cxn ang="0">
                      <a:pos x="81" y="14"/>
                    </a:cxn>
                    <a:cxn ang="0">
                      <a:pos x="79" y="11"/>
                    </a:cxn>
                    <a:cxn ang="0">
                      <a:pos x="77" y="8"/>
                    </a:cxn>
                    <a:cxn ang="0">
                      <a:pos x="74" y="5"/>
                    </a:cxn>
                    <a:cxn ang="0">
                      <a:pos x="71" y="3"/>
                    </a:cxn>
                    <a:cxn ang="0">
                      <a:pos x="67" y="1"/>
                    </a:cxn>
                    <a:cxn ang="0">
                      <a:pos x="63" y="0"/>
                    </a:cxn>
                    <a:cxn ang="0">
                      <a:pos x="58" y="0"/>
                    </a:cxn>
                    <a:cxn ang="0">
                      <a:pos x="54" y="1"/>
                    </a:cxn>
                    <a:cxn ang="0">
                      <a:pos x="50" y="2"/>
                    </a:cxn>
                    <a:cxn ang="0">
                      <a:pos x="45" y="4"/>
                    </a:cxn>
                    <a:cxn ang="0">
                      <a:pos x="42" y="8"/>
                    </a:cxn>
                    <a:cxn ang="0">
                      <a:pos x="40" y="12"/>
                    </a:cxn>
                    <a:cxn ang="0">
                      <a:pos x="38" y="16"/>
                    </a:cxn>
                  </a:cxnLst>
                  <a:rect l="0" t="0" r="r" b="b"/>
                  <a:pathLst>
                    <a:path w="140" h="213">
                      <a:moveTo>
                        <a:pt x="38" y="16"/>
                      </a:moveTo>
                      <a:lnTo>
                        <a:pt x="1" y="98"/>
                      </a:lnTo>
                      <a:lnTo>
                        <a:pt x="1" y="99"/>
                      </a:lnTo>
                      <a:lnTo>
                        <a:pt x="1" y="101"/>
                      </a:lnTo>
                      <a:lnTo>
                        <a:pt x="0" y="102"/>
                      </a:lnTo>
                      <a:lnTo>
                        <a:pt x="0" y="104"/>
                      </a:lnTo>
                      <a:lnTo>
                        <a:pt x="0" y="106"/>
                      </a:lnTo>
                      <a:lnTo>
                        <a:pt x="0" y="108"/>
                      </a:lnTo>
                      <a:lnTo>
                        <a:pt x="1" y="109"/>
                      </a:lnTo>
                      <a:lnTo>
                        <a:pt x="1" y="111"/>
                      </a:lnTo>
                      <a:lnTo>
                        <a:pt x="2" y="113"/>
                      </a:lnTo>
                      <a:lnTo>
                        <a:pt x="3" y="114"/>
                      </a:lnTo>
                      <a:lnTo>
                        <a:pt x="4" y="116"/>
                      </a:lnTo>
                      <a:lnTo>
                        <a:pt x="6" y="117"/>
                      </a:lnTo>
                      <a:lnTo>
                        <a:pt x="7" y="118"/>
                      </a:lnTo>
                      <a:lnTo>
                        <a:pt x="9" y="119"/>
                      </a:lnTo>
                      <a:lnTo>
                        <a:pt x="10" y="119"/>
                      </a:lnTo>
                      <a:lnTo>
                        <a:pt x="11" y="119"/>
                      </a:lnTo>
                      <a:lnTo>
                        <a:pt x="13" y="119"/>
                      </a:lnTo>
                      <a:lnTo>
                        <a:pt x="15" y="119"/>
                      </a:lnTo>
                      <a:lnTo>
                        <a:pt x="91" y="119"/>
                      </a:lnTo>
                      <a:lnTo>
                        <a:pt x="91" y="212"/>
                      </a:lnTo>
                      <a:lnTo>
                        <a:pt x="115" y="212"/>
                      </a:lnTo>
                      <a:lnTo>
                        <a:pt x="115" y="102"/>
                      </a:lnTo>
                      <a:lnTo>
                        <a:pt x="115" y="101"/>
                      </a:lnTo>
                      <a:lnTo>
                        <a:pt x="114" y="99"/>
                      </a:lnTo>
                      <a:lnTo>
                        <a:pt x="114" y="98"/>
                      </a:lnTo>
                      <a:lnTo>
                        <a:pt x="113" y="98"/>
                      </a:lnTo>
                      <a:lnTo>
                        <a:pt x="112" y="97"/>
                      </a:lnTo>
                      <a:lnTo>
                        <a:pt x="111" y="96"/>
                      </a:lnTo>
                      <a:lnTo>
                        <a:pt x="110" y="95"/>
                      </a:lnTo>
                      <a:lnTo>
                        <a:pt x="109" y="94"/>
                      </a:lnTo>
                      <a:lnTo>
                        <a:pt x="108" y="94"/>
                      </a:lnTo>
                      <a:lnTo>
                        <a:pt x="107" y="93"/>
                      </a:lnTo>
                      <a:lnTo>
                        <a:pt x="105" y="93"/>
                      </a:lnTo>
                      <a:lnTo>
                        <a:pt x="104" y="93"/>
                      </a:lnTo>
                      <a:lnTo>
                        <a:pt x="102" y="93"/>
                      </a:lnTo>
                      <a:lnTo>
                        <a:pt x="101" y="93"/>
                      </a:lnTo>
                      <a:lnTo>
                        <a:pt x="100" y="93"/>
                      </a:lnTo>
                      <a:lnTo>
                        <a:pt x="99" y="93"/>
                      </a:lnTo>
                      <a:lnTo>
                        <a:pt x="55" y="90"/>
                      </a:lnTo>
                      <a:lnTo>
                        <a:pt x="67" y="54"/>
                      </a:lnTo>
                      <a:lnTo>
                        <a:pt x="76" y="67"/>
                      </a:lnTo>
                      <a:lnTo>
                        <a:pt x="129" y="67"/>
                      </a:lnTo>
                      <a:lnTo>
                        <a:pt x="130" y="66"/>
                      </a:lnTo>
                      <a:lnTo>
                        <a:pt x="132" y="66"/>
                      </a:lnTo>
                      <a:lnTo>
                        <a:pt x="133" y="66"/>
                      </a:lnTo>
                      <a:lnTo>
                        <a:pt x="133" y="66"/>
                      </a:lnTo>
                      <a:lnTo>
                        <a:pt x="135" y="64"/>
                      </a:lnTo>
                      <a:lnTo>
                        <a:pt x="136" y="64"/>
                      </a:lnTo>
                      <a:lnTo>
                        <a:pt x="137" y="63"/>
                      </a:lnTo>
                      <a:lnTo>
                        <a:pt x="138" y="62"/>
                      </a:lnTo>
                      <a:lnTo>
                        <a:pt x="138" y="61"/>
                      </a:lnTo>
                      <a:lnTo>
                        <a:pt x="138" y="59"/>
                      </a:lnTo>
                      <a:lnTo>
                        <a:pt x="139" y="58"/>
                      </a:lnTo>
                      <a:lnTo>
                        <a:pt x="139" y="56"/>
                      </a:lnTo>
                      <a:lnTo>
                        <a:pt x="139" y="54"/>
                      </a:lnTo>
                      <a:lnTo>
                        <a:pt x="138" y="53"/>
                      </a:lnTo>
                      <a:lnTo>
                        <a:pt x="138" y="52"/>
                      </a:lnTo>
                      <a:lnTo>
                        <a:pt x="137" y="51"/>
                      </a:lnTo>
                      <a:lnTo>
                        <a:pt x="136" y="49"/>
                      </a:lnTo>
                      <a:lnTo>
                        <a:pt x="135" y="49"/>
                      </a:lnTo>
                      <a:lnTo>
                        <a:pt x="134" y="48"/>
                      </a:lnTo>
                      <a:lnTo>
                        <a:pt x="133" y="47"/>
                      </a:lnTo>
                      <a:lnTo>
                        <a:pt x="132" y="46"/>
                      </a:lnTo>
                      <a:lnTo>
                        <a:pt x="130" y="46"/>
                      </a:lnTo>
                      <a:lnTo>
                        <a:pt x="129" y="46"/>
                      </a:lnTo>
                      <a:lnTo>
                        <a:pt x="88" y="46"/>
                      </a:lnTo>
                      <a:lnTo>
                        <a:pt x="79" y="31"/>
                      </a:lnTo>
                      <a:lnTo>
                        <a:pt x="81" y="30"/>
                      </a:lnTo>
                      <a:lnTo>
                        <a:pt x="81" y="28"/>
                      </a:lnTo>
                      <a:lnTo>
                        <a:pt x="81" y="26"/>
                      </a:lnTo>
                      <a:lnTo>
                        <a:pt x="82" y="24"/>
                      </a:lnTo>
                      <a:lnTo>
                        <a:pt x="82" y="22"/>
                      </a:lnTo>
                      <a:lnTo>
                        <a:pt x="82" y="20"/>
                      </a:lnTo>
                      <a:lnTo>
                        <a:pt x="82" y="18"/>
                      </a:lnTo>
                      <a:lnTo>
                        <a:pt x="81" y="16"/>
                      </a:lnTo>
                      <a:lnTo>
                        <a:pt x="81" y="14"/>
                      </a:lnTo>
                      <a:lnTo>
                        <a:pt x="80" y="13"/>
                      </a:lnTo>
                      <a:lnTo>
                        <a:pt x="79" y="11"/>
                      </a:lnTo>
                      <a:lnTo>
                        <a:pt x="78" y="9"/>
                      </a:lnTo>
                      <a:lnTo>
                        <a:pt x="77" y="8"/>
                      </a:lnTo>
                      <a:lnTo>
                        <a:pt x="76" y="6"/>
                      </a:lnTo>
                      <a:lnTo>
                        <a:pt x="74" y="5"/>
                      </a:lnTo>
                      <a:lnTo>
                        <a:pt x="73" y="4"/>
                      </a:lnTo>
                      <a:lnTo>
                        <a:pt x="71" y="3"/>
                      </a:lnTo>
                      <a:lnTo>
                        <a:pt x="69" y="2"/>
                      </a:lnTo>
                      <a:lnTo>
                        <a:pt x="67" y="1"/>
                      </a:lnTo>
                      <a:lnTo>
                        <a:pt x="65" y="1"/>
                      </a:lnTo>
                      <a:lnTo>
                        <a:pt x="63" y="0"/>
                      </a:lnTo>
                      <a:lnTo>
                        <a:pt x="61" y="0"/>
                      </a:lnTo>
                      <a:lnTo>
                        <a:pt x="58" y="0"/>
                      </a:lnTo>
                      <a:lnTo>
                        <a:pt x="56" y="0"/>
                      </a:lnTo>
                      <a:lnTo>
                        <a:pt x="54" y="1"/>
                      </a:lnTo>
                      <a:lnTo>
                        <a:pt x="52" y="1"/>
                      </a:lnTo>
                      <a:lnTo>
                        <a:pt x="50" y="2"/>
                      </a:lnTo>
                      <a:lnTo>
                        <a:pt x="48" y="3"/>
                      </a:lnTo>
                      <a:lnTo>
                        <a:pt x="45" y="4"/>
                      </a:lnTo>
                      <a:lnTo>
                        <a:pt x="44" y="6"/>
                      </a:lnTo>
                      <a:lnTo>
                        <a:pt x="42" y="8"/>
                      </a:lnTo>
                      <a:lnTo>
                        <a:pt x="41" y="9"/>
                      </a:lnTo>
                      <a:lnTo>
                        <a:pt x="40" y="12"/>
                      </a:lnTo>
                      <a:lnTo>
                        <a:pt x="38" y="14"/>
                      </a:lnTo>
                      <a:lnTo>
                        <a:pt x="38"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724944" name="Freeform 80"/>
              <p:cNvSpPr>
                <a:spLocks/>
              </p:cNvSpPr>
              <p:nvPr/>
            </p:nvSpPr>
            <p:spPr bwMode="auto">
              <a:xfrm>
                <a:off x="2560" y="2634"/>
                <a:ext cx="202" cy="293"/>
              </a:xfrm>
              <a:custGeom>
                <a:avLst/>
                <a:gdLst/>
                <a:ahLst/>
                <a:cxnLst>
                  <a:cxn ang="0">
                    <a:pos x="201" y="264"/>
                  </a:cxn>
                  <a:cxn ang="0">
                    <a:pos x="186" y="264"/>
                  </a:cxn>
                  <a:cxn ang="0">
                    <a:pos x="159" y="230"/>
                  </a:cxn>
                  <a:cxn ang="0">
                    <a:pos x="123" y="170"/>
                  </a:cxn>
                  <a:cxn ang="0">
                    <a:pos x="113" y="142"/>
                  </a:cxn>
                  <a:cxn ang="0">
                    <a:pos x="115" y="123"/>
                  </a:cxn>
                  <a:cxn ang="0">
                    <a:pos x="124" y="120"/>
                  </a:cxn>
                  <a:cxn ang="0">
                    <a:pos x="138" y="130"/>
                  </a:cxn>
                  <a:cxn ang="0">
                    <a:pos x="157" y="141"/>
                  </a:cxn>
                  <a:cxn ang="0">
                    <a:pos x="166" y="141"/>
                  </a:cxn>
                  <a:cxn ang="0">
                    <a:pos x="167" y="135"/>
                  </a:cxn>
                  <a:cxn ang="0">
                    <a:pos x="158" y="123"/>
                  </a:cxn>
                  <a:cxn ang="0">
                    <a:pos x="137" y="108"/>
                  </a:cxn>
                  <a:cxn ang="0">
                    <a:pos x="128" y="87"/>
                  </a:cxn>
                  <a:cxn ang="0">
                    <a:pos x="124" y="69"/>
                  </a:cxn>
                  <a:cxn ang="0">
                    <a:pos x="114" y="57"/>
                  </a:cxn>
                  <a:cxn ang="0">
                    <a:pos x="110" y="48"/>
                  </a:cxn>
                  <a:cxn ang="0">
                    <a:pos x="115" y="37"/>
                  </a:cxn>
                  <a:cxn ang="0">
                    <a:pos x="120" y="24"/>
                  </a:cxn>
                  <a:cxn ang="0">
                    <a:pos x="116" y="9"/>
                  </a:cxn>
                  <a:cxn ang="0">
                    <a:pos x="106" y="1"/>
                  </a:cxn>
                  <a:cxn ang="0">
                    <a:pos x="91" y="3"/>
                  </a:cxn>
                  <a:cxn ang="0">
                    <a:pos x="85" y="13"/>
                  </a:cxn>
                  <a:cxn ang="0">
                    <a:pos x="85" y="23"/>
                  </a:cxn>
                  <a:cxn ang="0">
                    <a:pos x="88" y="35"/>
                  </a:cxn>
                  <a:cxn ang="0">
                    <a:pos x="88" y="47"/>
                  </a:cxn>
                  <a:cxn ang="0">
                    <a:pos x="78" y="57"/>
                  </a:cxn>
                  <a:cxn ang="0">
                    <a:pos x="66" y="64"/>
                  </a:cxn>
                  <a:cxn ang="0">
                    <a:pos x="56" y="76"/>
                  </a:cxn>
                  <a:cxn ang="0">
                    <a:pos x="47" y="99"/>
                  </a:cxn>
                  <a:cxn ang="0">
                    <a:pos x="42" y="122"/>
                  </a:cxn>
                  <a:cxn ang="0">
                    <a:pos x="40" y="146"/>
                  </a:cxn>
                  <a:cxn ang="0">
                    <a:pos x="42" y="159"/>
                  </a:cxn>
                  <a:cxn ang="0">
                    <a:pos x="49" y="162"/>
                  </a:cxn>
                  <a:cxn ang="0">
                    <a:pos x="53" y="159"/>
                  </a:cxn>
                  <a:cxn ang="0">
                    <a:pos x="53" y="133"/>
                  </a:cxn>
                  <a:cxn ang="0">
                    <a:pos x="56" y="117"/>
                  </a:cxn>
                  <a:cxn ang="0">
                    <a:pos x="64" y="110"/>
                  </a:cxn>
                  <a:cxn ang="0">
                    <a:pos x="71" y="115"/>
                  </a:cxn>
                  <a:cxn ang="0">
                    <a:pos x="68" y="141"/>
                  </a:cxn>
                  <a:cxn ang="0">
                    <a:pos x="62" y="167"/>
                  </a:cxn>
                  <a:cxn ang="0">
                    <a:pos x="53" y="198"/>
                  </a:cxn>
                  <a:cxn ang="0">
                    <a:pos x="33" y="227"/>
                  </a:cxn>
                  <a:cxn ang="0">
                    <a:pos x="8" y="257"/>
                  </a:cxn>
                  <a:cxn ang="0">
                    <a:pos x="0" y="273"/>
                  </a:cxn>
                  <a:cxn ang="0">
                    <a:pos x="19" y="292"/>
                  </a:cxn>
                  <a:cxn ang="0">
                    <a:pos x="33" y="289"/>
                  </a:cxn>
                  <a:cxn ang="0">
                    <a:pos x="23" y="277"/>
                  </a:cxn>
                  <a:cxn ang="0">
                    <a:pos x="30" y="261"/>
                  </a:cxn>
                  <a:cxn ang="0">
                    <a:pos x="62" y="224"/>
                  </a:cxn>
                  <a:cxn ang="0">
                    <a:pos x="85" y="198"/>
                  </a:cxn>
                  <a:cxn ang="0">
                    <a:pos x="96" y="191"/>
                  </a:cxn>
                  <a:cxn ang="0">
                    <a:pos x="110" y="200"/>
                  </a:cxn>
                  <a:cxn ang="0">
                    <a:pos x="143" y="244"/>
                  </a:cxn>
                  <a:cxn ang="0">
                    <a:pos x="169" y="282"/>
                  </a:cxn>
                  <a:cxn ang="0">
                    <a:pos x="180" y="284"/>
                  </a:cxn>
                  <a:cxn ang="0">
                    <a:pos x="193" y="274"/>
                  </a:cxn>
                </a:cxnLst>
                <a:rect l="0" t="0" r="r" b="b"/>
                <a:pathLst>
                  <a:path w="202" h="293">
                    <a:moveTo>
                      <a:pt x="200" y="269"/>
                    </a:moveTo>
                    <a:lnTo>
                      <a:pt x="201" y="264"/>
                    </a:lnTo>
                    <a:lnTo>
                      <a:pt x="193" y="266"/>
                    </a:lnTo>
                    <a:lnTo>
                      <a:pt x="186" y="264"/>
                    </a:lnTo>
                    <a:lnTo>
                      <a:pt x="176" y="257"/>
                    </a:lnTo>
                    <a:lnTo>
                      <a:pt x="159" y="230"/>
                    </a:lnTo>
                    <a:lnTo>
                      <a:pt x="135" y="191"/>
                    </a:lnTo>
                    <a:lnTo>
                      <a:pt x="123" y="170"/>
                    </a:lnTo>
                    <a:lnTo>
                      <a:pt x="114" y="152"/>
                    </a:lnTo>
                    <a:lnTo>
                      <a:pt x="113" y="142"/>
                    </a:lnTo>
                    <a:lnTo>
                      <a:pt x="113" y="131"/>
                    </a:lnTo>
                    <a:lnTo>
                      <a:pt x="115" y="123"/>
                    </a:lnTo>
                    <a:lnTo>
                      <a:pt x="120" y="120"/>
                    </a:lnTo>
                    <a:lnTo>
                      <a:pt x="124" y="120"/>
                    </a:lnTo>
                    <a:lnTo>
                      <a:pt x="129" y="122"/>
                    </a:lnTo>
                    <a:lnTo>
                      <a:pt x="138" y="130"/>
                    </a:lnTo>
                    <a:lnTo>
                      <a:pt x="149" y="137"/>
                    </a:lnTo>
                    <a:lnTo>
                      <a:pt x="157" y="141"/>
                    </a:lnTo>
                    <a:lnTo>
                      <a:pt x="162" y="142"/>
                    </a:lnTo>
                    <a:lnTo>
                      <a:pt x="166" y="141"/>
                    </a:lnTo>
                    <a:lnTo>
                      <a:pt x="168" y="137"/>
                    </a:lnTo>
                    <a:lnTo>
                      <a:pt x="167" y="135"/>
                    </a:lnTo>
                    <a:lnTo>
                      <a:pt x="166" y="131"/>
                    </a:lnTo>
                    <a:lnTo>
                      <a:pt x="158" y="123"/>
                    </a:lnTo>
                    <a:lnTo>
                      <a:pt x="144" y="115"/>
                    </a:lnTo>
                    <a:lnTo>
                      <a:pt x="137" y="108"/>
                    </a:lnTo>
                    <a:lnTo>
                      <a:pt x="131" y="99"/>
                    </a:lnTo>
                    <a:lnTo>
                      <a:pt x="128" y="87"/>
                    </a:lnTo>
                    <a:lnTo>
                      <a:pt x="126" y="74"/>
                    </a:lnTo>
                    <a:lnTo>
                      <a:pt x="124" y="69"/>
                    </a:lnTo>
                    <a:lnTo>
                      <a:pt x="120" y="63"/>
                    </a:lnTo>
                    <a:lnTo>
                      <a:pt x="114" y="57"/>
                    </a:lnTo>
                    <a:lnTo>
                      <a:pt x="110" y="53"/>
                    </a:lnTo>
                    <a:lnTo>
                      <a:pt x="110" y="48"/>
                    </a:lnTo>
                    <a:lnTo>
                      <a:pt x="113" y="40"/>
                    </a:lnTo>
                    <a:lnTo>
                      <a:pt x="115" y="37"/>
                    </a:lnTo>
                    <a:lnTo>
                      <a:pt x="118" y="31"/>
                    </a:lnTo>
                    <a:lnTo>
                      <a:pt x="120" y="24"/>
                    </a:lnTo>
                    <a:lnTo>
                      <a:pt x="118" y="15"/>
                    </a:lnTo>
                    <a:lnTo>
                      <a:pt x="116" y="9"/>
                    </a:lnTo>
                    <a:lnTo>
                      <a:pt x="113" y="4"/>
                    </a:lnTo>
                    <a:lnTo>
                      <a:pt x="106" y="1"/>
                    </a:lnTo>
                    <a:lnTo>
                      <a:pt x="97" y="0"/>
                    </a:lnTo>
                    <a:lnTo>
                      <a:pt x="91" y="3"/>
                    </a:lnTo>
                    <a:lnTo>
                      <a:pt x="87" y="6"/>
                    </a:lnTo>
                    <a:lnTo>
                      <a:pt x="85" y="13"/>
                    </a:lnTo>
                    <a:lnTo>
                      <a:pt x="83" y="18"/>
                    </a:lnTo>
                    <a:lnTo>
                      <a:pt x="85" y="23"/>
                    </a:lnTo>
                    <a:lnTo>
                      <a:pt x="87" y="30"/>
                    </a:lnTo>
                    <a:lnTo>
                      <a:pt x="88" y="35"/>
                    </a:lnTo>
                    <a:lnTo>
                      <a:pt x="90" y="40"/>
                    </a:lnTo>
                    <a:lnTo>
                      <a:pt x="88" y="47"/>
                    </a:lnTo>
                    <a:lnTo>
                      <a:pt x="85" y="52"/>
                    </a:lnTo>
                    <a:lnTo>
                      <a:pt x="78" y="57"/>
                    </a:lnTo>
                    <a:lnTo>
                      <a:pt x="71" y="60"/>
                    </a:lnTo>
                    <a:lnTo>
                      <a:pt x="66" y="64"/>
                    </a:lnTo>
                    <a:lnTo>
                      <a:pt x="61" y="69"/>
                    </a:lnTo>
                    <a:lnTo>
                      <a:pt x="56" y="76"/>
                    </a:lnTo>
                    <a:lnTo>
                      <a:pt x="51" y="87"/>
                    </a:lnTo>
                    <a:lnTo>
                      <a:pt x="47" y="99"/>
                    </a:lnTo>
                    <a:lnTo>
                      <a:pt x="43" y="110"/>
                    </a:lnTo>
                    <a:lnTo>
                      <a:pt x="42" y="122"/>
                    </a:lnTo>
                    <a:lnTo>
                      <a:pt x="40" y="137"/>
                    </a:lnTo>
                    <a:lnTo>
                      <a:pt x="40" y="146"/>
                    </a:lnTo>
                    <a:lnTo>
                      <a:pt x="40" y="154"/>
                    </a:lnTo>
                    <a:lnTo>
                      <a:pt x="42" y="159"/>
                    </a:lnTo>
                    <a:lnTo>
                      <a:pt x="44" y="161"/>
                    </a:lnTo>
                    <a:lnTo>
                      <a:pt x="49" y="162"/>
                    </a:lnTo>
                    <a:lnTo>
                      <a:pt x="52" y="161"/>
                    </a:lnTo>
                    <a:lnTo>
                      <a:pt x="53" y="159"/>
                    </a:lnTo>
                    <a:lnTo>
                      <a:pt x="53" y="149"/>
                    </a:lnTo>
                    <a:lnTo>
                      <a:pt x="53" y="133"/>
                    </a:lnTo>
                    <a:lnTo>
                      <a:pt x="54" y="123"/>
                    </a:lnTo>
                    <a:lnTo>
                      <a:pt x="56" y="117"/>
                    </a:lnTo>
                    <a:lnTo>
                      <a:pt x="59" y="111"/>
                    </a:lnTo>
                    <a:lnTo>
                      <a:pt x="64" y="110"/>
                    </a:lnTo>
                    <a:lnTo>
                      <a:pt x="70" y="111"/>
                    </a:lnTo>
                    <a:lnTo>
                      <a:pt x="71" y="115"/>
                    </a:lnTo>
                    <a:lnTo>
                      <a:pt x="70" y="126"/>
                    </a:lnTo>
                    <a:lnTo>
                      <a:pt x="68" y="141"/>
                    </a:lnTo>
                    <a:lnTo>
                      <a:pt x="66" y="155"/>
                    </a:lnTo>
                    <a:lnTo>
                      <a:pt x="62" y="167"/>
                    </a:lnTo>
                    <a:lnTo>
                      <a:pt x="58" y="184"/>
                    </a:lnTo>
                    <a:lnTo>
                      <a:pt x="53" y="198"/>
                    </a:lnTo>
                    <a:lnTo>
                      <a:pt x="42" y="215"/>
                    </a:lnTo>
                    <a:lnTo>
                      <a:pt x="33" y="227"/>
                    </a:lnTo>
                    <a:lnTo>
                      <a:pt x="18" y="244"/>
                    </a:lnTo>
                    <a:lnTo>
                      <a:pt x="8" y="257"/>
                    </a:lnTo>
                    <a:lnTo>
                      <a:pt x="0" y="268"/>
                    </a:lnTo>
                    <a:lnTo>
                      <a:pt x="0" y="273"/>
                    </a:lnTo>
                    <a:lnTo>
                      <a:pt x="8" y="282"/>
                    </a:lnTo>
                    <a:lnTo>
                      <a:pt x="19" y="292"/>
                    </a:lnTo>
                    <a:lnTo>
                      <a:pt x="30" y="292"/>
                    </a:lnTo>
                    <a:lnTo>
                      <a:pt x="33" y="289"/>
                    </a:lnTo>
                    <a:lnTo>
                      <a:pt x="28" y="283"/>
                    </a:lnTo>
                    <a:lnTo>
                      <a:pt x="23" y="277"/>
                    </a:lnTo>
                    <a:lnTo>
                      <a:pt x="23" y="272"/>
                    </a:lnTo>
                    <a:lnTo>
                      <a:pt x="30" y="261"/>
                    </a:lnTo>
                    <a:lnTo>
                      <a:pt x="43" y="248"/>
                    </a:lnTo>
                    <a:lnTo>
                      <a:pt x="62" y="224"/>
                    </a:lnTo>
                    <a:lnTo>
                      <a:pt x="78" y="204"/>
                    </a:lnTo>
                    <a:lnTo>
                      <a:pt x="85" y="198"/>
                    </a:lnTo>
                    <a:lnTo>
                      <a:pt x="88" y="193"/>
                    </a:lnTo>
                    <a:lnTo>
                      <a:pt x="96" y="191"/>
                    </a:lnTo>
                    <a:lnTo>
                      <a:pt x="102" y="195"/>
                    </a:lnTo>
                    <a:lnTo>
                      <a:pt x="110" y="200"/>
                    </a:lnTo>
                    <a:lnTo>
                      <a:pt x="125" y="220"/>
                    </a:lnTo>
                    <a:lnTo>
                      <a:pt x="143" y="244"/>
                    </a:lnTo>
                    <a:lnTo>
                      <a:pt x="159" y="268"/>
                    </a:lnTo>
                    <a:lnTo>
                      <a:pt x="169" y="282"/>
                    </a:lnTo>
                    <a:lnTo>
                      <a:pt x="173" y="284"/>
                    </a:lnTo>
                    <a:lnTo>
                      <a:pt x="180" y="284"/>
                    </a:lnTo>
                    <a:lnTo>
                      <a:pt x="186" y="279"/>
                    </a:lnTo>
                    <a:lnTo>
                      <a:pt x="193" y="274"/>
                    </a:lnTo>
                    <a:lnTo>
                      <a:pt x="200" y="269"/>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15" name="Group 81"/>
              <p:cNvGrpSpPr>
                <a:grpSpLocks/>
              </p:cNvGrpSpPr>
              <p:nvPr/>
            </p:nvGrpSpPr>
            <p:grpSpPr bwMode="auto">
              <a:xfrm>
                <a:off x="1986" y="2635"/>
                <a:ext cx="261" cy="311"/>
                <a:chOff x="1986" y="2635"/>
                <a:chExt cx="261" cy="311"/>
              </a:xfrm>
            </p:grpSpPr>
            <p:grpSp>
              <p:nvGrpSpPr>
                <p:cNvPr id="16" name="Group 82"/>
                <p:cNvGrpSpPr>
                  <a:grpSpLocks/>
                </p:cNvGrpSpPr>
                <p:nvPr/>
              </p:nvGrpSpPr>
              <p:grpSpPr bwMode="auto">
                <a:xfrm>
                  <a:off x="1986" y="2635"/>
                  <a:ext cx="261" cy="311"/>
                  <a:chOff x="1986" y="2635"/>
                  <a:chExt cx="261" cy="311"/>
                </a:xfrm>
              </p:grpSpPr>
              <p:sp>
                <p:nvSpPr>
                  <p:cNvPr id="2724947" name="AutoShape 83"/>
                  <p:cNvSpPr>
                    <a:spLocks noChangeArrowheads="1"/>
                  </p:cNvSpPr>
                  <p:nvPr/>
                </p:nvSpPr>
                <p:spPr bwMode="auto">
                  <a:xfrm>
                    <a:off x="1986" y="2686"/>
                    <a:ext cx="261" cy="260"/>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4948" name="AutoShape 84"/>
                  <p:cNvSpPr>
                    <a:spLocks noChangeArrowheads="1"/>
                  </p:cNvSpPr>
                  <p:nvPr/>
                </p:nvSpPr>
                <p:spPr bwMode="auto">
                  <a:xfrm>
                    <a:off x="2050" y="2635"/>
                    <a:ext cx="197" cy="46"/>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24949" name="Oval 85"/>
                <p:cNvSpPr>
                  <a:spLocks noChangeArrowheads="1"/>
                </p:cNvSpPr>
                <p:nvPr/>
              </p:nvSpPr>
              <p:spPr bwMode="auto">
                <a:xfrm>
                  <a:off x="2069" y="2661"/>
                  <a:ext cx="26" cy="9"/>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4950" name="AutoShape 86"/>
                <p:cNvSpPr>
                  <a:spLocks noChangeArrowheads="1"/>
                </p:cNvSpPr>
                <p:nvPr/>
              </p:nvSpPr>
              <p:spPr bwMode="auto">
                <a:xfrm>
                  <a:off x="2019" y="2809"/>
                  <a:ext cx="137" cy="54"/>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24951" name="Line 87"/>
              <p:cNvSpPr>
                <a:spLocks noChangeShapeType="1"/>
              </p:cNvSpPr>
              <p:nvPr/>
            </p:nvSpPr>
            <p:spPr bwMode="auto">
              <a:xfrm>
                <a:off x="2001" y="1313"/>
                <a:ext cx="262"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4952" name="Line 88"/>
              <p:cNvSpPr>
                <a:spLocks noChangeShapeType="1"/>
              </p:cNvSpPr>
              <p:nvPr/>
            </p:nvSpPr>
            <p:spPr bwMode="auto">
              <a:xfrm>
                <a:off x="1438" y="1268"/>
                <a:ext cx="252"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sp>
            <p:nvSpPr>
              <p:cNvPr id="2724953" name="Line 89"/>
              <p:cNvSpPr>
                <a:spLocks noChangeShapeType="1"/>
              </p:cNvSpPr>
              <p:nvPr/>
            </p:nvSpPr>
            <p:spPr bwMode="auto">
              <a:xfrm>
                <a:off x="1723" y="1268"/>
                <a:ext cx="252"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grpSp>
            <p:nvGrpSpPr>
              <p:cNvPr id="17" name="Group 90"/>
              <p:cNvGrpSpPr>
                <a:grpSpLocks/>
              </p:cNvGrpSpPr>
              <p:nvPr/>
            </p:nvGrpSpPr>
            <p:grpSpPr bwMode="auto">
              <a:xfrm>
                <a:off x="917" y="1636"/>
                <a:ext cx="975" cy="310"/>
                <a:chOff x="917" y="1636"/>
                <a:chExt cx="975" cy="310"/>
              </a:xfrm>
            </p:grpSpPr>
            <p:grpSp>
              <p:nvGrpSpPr>
                <p:cNvPr id="18" name="Group 91"/>
                <p:cNvGrpSpPr>
                  <a:grpSpLocks/>
                </p:cNvGrpSpPr>
                <p:nvPr/>
              </p:nvGrpSpPr>
              <p:grpSpPr bwMode="auto">
                <a:xfrm>
                  <a:off x="917" y="1636"/>
                  <a:ext cx="206" cy="310"/>
                  <a:chOff x="917" y="1636"/>
                  <a:chExt cx="206" cy="310"/>
                </a:xfrm>
              </p:grpSpPr>
              <p:sp>
                <p:nvSpPr>
                  <p:cNvPr id="2724956" name="AutoShape 92"/>
                  <p:cNvSpPr>
                    <a:spLocks noChangeArrowheads="1"/>
                  </p:cNvSpPr>
                  <p:nvPr/>
                </p:nvSpPr>
                <p:spPr bwMode="auto">
                  <a:xfrm>
                    <a:off x="917" y="1686"/>
                    <a:ext cx="206" cy="260"/>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4957" name="AutoShape 93"/>
                  <p:cNvSpPr>
                    <a:spLocks noChangeArrowheads="1"/>
                  </p:cNvSpPr>
                  <p:nvPr/>
                </p:nvSpPr>
                <p:spPr bwMode="auto">
                  <a:xfrm>
                    <a:off x="965" y="1636"/>
                    <a:ext cx="158" cy="46"/>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4958" name="AutoShape 94"/>
                  <p:cNvSpPr>
                    <a:spLocks noChangeArrowheads="1"/>
                  </p:cNvSpPr>
                  <p:nvPr/>
                </p:nvSpPr>
                <p:spPr bwMode="auto">
                  <a:xfrm>
                    <a:off x="956" y="1707"/>
                    <a:ext cx="108" cy="15"/>
                  </a:xfrm>
                  <a:prstGeom prst="parallelogram">
                    <a:avLst>
                      <a:gd name="adj" fmla="val 179967"/>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grpSp>
              <p:nvGrpSpPr>
                <p:cNvPr id="19" name="Group 95"/>
                <p:cNvGrpSpPr>
                  <a:grpSpLocks/>
                </p:cNvGrpSpPr>
                <p:nvPr/>
              </p:nvGrpSpPr>
              <p:grpSpPr bwMode="auto">
                <a:xfrm>
                  <a:off x="1435" y="1677"/>
                  <a:ext cx="203" cy="257"/>
                  <a:chOff x="1435" y="1677"/>
                  <a:chExt cx="203" cy="257"/>
                </a:xfrm>
              </p:grpSpPr>
              <p:sp>
                <p:nvSpPr>
                  <p:cNvPr id="2724960" name="Freeform 96"/>
                  <p:cNvSpPr>
                    <a:spLocks/>
                  </p:cNvSpPr>
                  <p:nvPr/>
                </p:nvSpPr>
                <p:spPr bwMode="auto">
                  <a:xfrm>
                    <a:off x="1564" y="1794"/>
                    <a:ext cx="62" cy="140"/>
                  </a:xfrm>
                  <a:custGeom>
                    <a:avLst/>
                    <a:gdLst/>
                    <a:ahLst/>
                    <a:cxnLst>
                      <a:cxn ang="0">
                        <a:pos x="44" y="0"/>
                      </a:cxn>
                      <a:cxn ang="0">
                        <a:pos x="61" y="0"/>
                      </a:cxn>
                      <a:cxn ang="0">
                        <a:pos x="17" y="139"/>
                      </a:cxn>
                      <a:cxn ang="0">
                        <a:pos x="0" y="139"/>
                      </a:cxn>
                      <a:cxn ang="0">
                        <a:pos x="44" y="0"/>
                      </a:cxn>
                    </a:cxnLst>
                    <a:rect l="0" t="0" r="r" b="b"/>
                    <a:pathLst>
                      <a:path w="62" h="140">
                        <a:moveTo>
                          <a:pt x="44" y="0"/>
                        </a:moveTo>
                        <a:lnTo>
                          <a:pt x="61" y="0"/>
                        </a:lnTo>
                        <a:lnTo>
                          <a:pt x="17" y="139"/>
                        </a:lnTo>
                        <a:lnTo>
                          <a:pt x="0" y="139"/>
                        </a:lnTo>
                        <a:lnTo>
                          <a:pt x="44"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724961" name="Rectangle 97"/>
                  <p:cNvSpPr>
                    <a:spLocks noChangeArrowheads="1"/>
                  </p:cNvSpPr>
                  <p:nvPr/>
                </p:nvSpPr>
                <p:spPr bwMode="auto">
                  <a:xfrm>
                    <a:off x="1561" y="1794"/>
                    <a:ext cx="7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4962" name="Rectangle 98"/>
                  <p:cNvSpPr>
                    <a:spLocks noChangeArrowheads="1"/>
                  </p:cNvSpPr>
                  <p:nvPr/>
                </p:nvSpPr>
                <p:spPr bwMode="auto">
                  <a:xfrm>
                    <a:off x="1567" y="1852"/>
                    <a:ext cx="58"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4963" name="Rectangle 99"/>
                  <p:cNvSpPr>
                    <a:spLocks noChangeArrowheads="1"/>
                  </p:cNvSpPr>
                  <p:nvPr/>
                </p:nvSpPr>
                <p:spPr bwMode="auto">
                  <a:xfrm>
                    <a:off x="1436" y="1852"/>
                    <a:ext cx="74" cy="7"/>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4964" name="Oval 100"/>
                  <p:cNvSpPr>
                    <a:spLocks noChangeArrowheads="1"/>
                  </p:cNvSpPr>
                  <p:nvPr/>
                </p:nvSpPr>
                <p:spPr bwMode="auto">
                  <a:xfrm>
                    <a:off x="1496" y="1677"/>
                    <a:ext cx="22" cy="25"/>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724965" name="Freeform 101"/>
                  <p:cNvSpPr>
                    <a:spLocks/>
                  </p:cNvSpPr>
                  <p:nvPr/>
                </p:nvSpPr>
                <p:spPr bwMode="auto">
                  <a:xfrm>
                    <a:off x="1435" y="1721"/>
                    <a:ext cx="139" cy="213"/>
                  </a:xfrm>
                  <a:custGeom>
                    <a:avLst/>
                    <a:gdLst/>
                    <a:ahLst/>
                    <a:cxnLst>
                      <a:cxn ang="0">
                        <a:pos x="1" y="98"/>
                      </a:cxn>
                      <a:cxn ang="0">
                        <a:pos x="1" y="101"/>
                      </a:cxn>
                      <a:cxn ang="0">
                        <a:pos x="0" y="104"/>
                      </a:cxn>
                      <a:cxn ang="0">
                        <a:pos x="0" y="108"/>
                      </a:cxn>
                      <a:cxn ang="0">
                        <a:pos x="1" y="111"/>
                      </a:cxn>
                      <a:cxn ang="0">
                        <a:pos x="3" y="114"/>
                      </a:cxn>
                      <a:cxn ang="0">
                        <a:pos x="6" y="117"/>
                      </a:cxn>
                      <a:cxn ang="0">
                        <a:pos x="9" y="119"/>
                      </a:cxn>
                      <a:cxn ang="0">
                        <a:pos x="11" y="119"/>
                      </a:cxn>
                      <a:cxn ang="0">
                        <a:pos x="15" y="119"/>
                      </a:cxn>
                      <a:cxn ang="0">
                        <a:pos x="90" y="212"/>
                      </a:cxn>
                      <a:cxn ang="0">
                        <a:pos x="114" y="102"/>
                      </a:cxn>
                      <a:cxn ang="0">
                        <a:pos x="113" y="99"/>
                      </a:cxn>
                      <a:cxn ang="0">
                        <a:pos x="112" y="98"/>
                      </a:cxn>
                      <a:cxn ang="0">
                        <a:pos x="110" y="96"/>
                      </a:cxn>
                      <a:cxn ang="0">
                        <a:pos x="108" y="94"/>
                      </a:cxn>
                      <a:cxn ang="0">
                        <a:pos x="106" y="93"/>
                      </a:cxn>
                      <a:cxn ang="0">
                        <a:pos x="103" y="93"/>
                      </a:cxn>
                      <a:cxn ang="0">
                        <a:pos x="100" y="93"/>
                      </a:cxn>
                      <a:cxn ang="0">
                        <a:pos x="98" y="93"/>
                      </a:cxn>
                      <a:cxn ang="0">
                        <a:pos x="67" y="54"/>
                      </a:cxn>
                      <a:cxn ang="0">
                        <a:pos x="128" y="67"/>
                      </a:cxn>
                      <a:cxn ang="0">
                        <a:pos x="131" y="66"/>
                      </a:cxn>
                      <a:cxn ang="0">
                        <a:pos x="132" y="66"/>
                      </a:cxn>
                      <a:cxn ang="0">
                        <a:pos x="135" y="64"/>
                      </a:cxn>
                      <a:cxn ang="0">
                        <a:pos x="137" y="62"/>
                      </a:cxn>
                      <a:cxn ang="0">
                        <a:pos x="137" y="59"/>
                      </a:cxn>
                      <a:cxn ang="0">
                        <a:pos x="138" y="56"/>
                      </a:cxn>
                      <a:cxn ang="0">
                        <a:pos x="137" y="53"/>
                      </a:cxn>
                      <a:cxn ang="0">
                        <a:pos x="136" y="51"/>
                      </a:cxn>
                      <a:cxn ang="0">
                        <a:pos x="134" y="49"/>
                      </a:cxn>
                      <a:cxn ang="0">
                        <a:pos x="132" y="47"/>
                      </a:cxn>
                      <a:cxn ang="0">
                        <a:pos x="129" y="46"/>
                      </a:cxn>
                      <a:cxn ang="0">
                        <a:pos x="87" y="46"/>
                      </a:cxn>
                      <a:cxn ang="0">
                        <a:pos x="80" y="30"/>
                      </a:cxn>
                      <a:cxn ang="0">
                        <a:pos x="81" y="26"/>
                      </a:cxn>
                      <a:cxn ang="0">
                        <a:pos x="81" y="22"/>
                      </a:cxn>
                      <a:cxn ang="0">
                        <a:pos x="81" y="18"/>
                      </a:cxn>
                      <a:cxn ang="0">
                        <a:pos x="80" y="14"/>
                      </a:cxn>
                      <a:cxn ang="0">
                        <a:pos x="79" y="11"/>
                      </a:cxn>
                      <a:cxn ang="0">
                        <a:pos x="76" y="8"/>
                      </a:cxn>
                      <a:cxn ang="0">
                        <a:pos x="73" y="5"/>
                      </a:cxn>
                      <a:cxn ang="0">
                        <a:pos x="70" y="3"/>
                      </a:cxn>
                      <a:cxn ang="0">
                        <a:pos x="67" y="1"/>
                      </a:cxn>
                      <a:cxn ang="0">
                        <a:pos x="62" y="0"/>
                      </a:cxn>
                      <a:cxn ang="0">
                        <a:pos x="58" y="0"/>
                      </a:cxn>
                      <a:cxn ang="0">
                        <a:pos x="54" y="1"/>
                      </a:cxn>
                      <a:cxn ang="0">
                        <a:pos x="49" y="2"/>
                      </a:cxn>
                      <a:cxn ang="0">
                        <a:pos x="45" y="4"/>
                      </a:cxn>
                      <a:cxn ang="0">
                        <a:pos x="42" y="8"/>
                      </a:cxn>
                      <a:cxn ang="0">
                        <a:pos x="39" y="12"/>
                      </a:cxn>
                      <a:cxn ang="0">
                        <a:pos x="38" y="16"/>
                      </a:cxn>
                    </a:cxnLst>
                    <a:rect l="0" t="0" r="r" b="b"/>
                    <a:pathLst>
                      <a:path w="139" h="213">
                        <a:moveTo>
                          <a:pt x="38" y="16"/>
                        </a:moveTo>
                        <a:lnTo>
                          <a:pt x="1" y="98"/>
                        </a:lnTo>
                        <a:lnTo>
                          <a:pt x="1" y="99"/>
                        </a:lnTo>
                        <a:lnTo>
                          <a:pt x="1" y="101"/>
                        </a:lnTo>
                        <a:lnTo>
                          <a:pt x="0" y="102"/>
                        </a:lnTo>
                        <a:lnTo>
                          <a:pt x="0" y="104"/>
                        </a:lnTo>
                        <a:lnTo>
                          <a:pt x="0" y="106"/>
                        </a:lnTo>
                        <a:lnTo>
                          <a:pt x="0" y="108"/>
                        </a:lnTo>
                        <a:lnTo>
                          <a:pt x="1" y="109"/>
                        </a:lnTo>
                        <a:lnTo>
                          <a:pt x="1" y="111"/>
                        </a:lnTo>
                        <a:lnTo>
                          <a:pt x="2" y="113"/>
                        </a:lnTo>
                        <a:lnTo>
                          <a:pt x="3" y="114"/>
                        </a:lnTo>
                        <a:lnTo>
                          <a:pt x="4" y="116"/>
                        </a:lnTo>
                        <a:lnTo>
                          <a:pt x="6" y="117"/>
                        </a:lnTo>
                        <a:lnTo>
                          <a:pt x="7" y="118"/>
                        </a:lnTo>
                        <a:lnTo>
                          <a:pt x="9" y="119"/>
                        </a:lnTo>
                        <a:lnTo>
                          <a:pt x="10" y="119"/>
                        </a:lnTo>
                        <a:lnTo>
                          <a:pt x="11" y="119"/>
                        </a:lnTo>
                        <a:lnTo>
                          <a:pt x="13" y="119"/>
                        </a:lnTo>
                        <a:lnTo>
                          <a:pt x="15" y="119"/>
                        </a:lnTo>
                        <a:lnTo>
                          <a:pt x="90" y="119"/>
                        </a:lnTo>
                        <a:lnTo>
                          <a:pt x="90" y="212"/>
                        </a:lnTo>
                        <a:lnTo>
                          <a:pt x="114" y="212"/>
                        </a:lnTo>
                        <a:lnTo>
                          <a:pt x="114" y="102"/>
                        </a:lnTo>
                        <a:lnTo>
                          <a:pt x="114" y="101"/>
                        </a:lnTo>
                        <a:lnTo>
                          <a:pt x="113" y="99"/>
                        </a:lnTo>
                        <a:lnTo>
                          <a:pt x="113" y="98"/>
                        </a:lnTo>
                        <a:lnTo>
                          <a:pt x="112" y="98"/>
                        </a:lnTo>
                        <a:lnTo>
                          <a:pt x="112" y="97"/>
                        </a:lnTo>
                        <a:lnTo>
                          <a:pt x="110" y="96"/>
                        </a:lnTo>
                        <a:lnTo>
                          <a:pt x="110" y="95"/>
                        </a:lnTo>
                        <a:lnTo>
                          <a:pt x="108" y="94"/>
                        </a:lnTo>
                        <a:lnTo>
                          <a:pt x="107" y="94"/>
                        </a:lnTo>
                        <a:lnTo>
                          <a:pt x="106" y="93"/>
                        </a:lnTo>
                        <a:lnTo>
                          <a:pt x="105" y="93"/>
                        </a:lnTo>
                        <a:lnTo>
                          <a:pt x="103" y="93"/>
                        </a:lnTo>
                        <a:lnTo>
                          <a:pt x="102" y="93"/>
                        </a:lnTo>
                        <a:lnTo>
                          <a:pt x="100" y="93"/>
                        </a:lnTo>
                        <a:lnTo>
                          <a:pt x="99" y="93"/>
                        </a:lnTo>
                        <a:lnTo>
                          <a:pt x="98" y="93"/>
                        </a:lnTo>
                        <a:lnTo>
                          <a:pt x="54" y="90"/>
                        </a:lnTo>
                        <a:lnTo>
                          <a:pt x="67" y="54"/>
                        </a:lnTo>
                        <a:lnTo>
                          <a:pt x="75" y="67"/>
                        </a:lnTo>
                        <a:lnTo>
                          <a:pt x="128" y="67"/>
                        </a:lnTo>
                        <a:lnTo>
                          <a:pt x="129" y="66"/>
                        </a:lnTo>
                        <a:lnTo>
                          <a:pt x="131" y="66"/>
                        </a:lnTo>
                        <a:lnTo>
                          <a:pt x="132" y="66"/>
                        </a:lnTo>
                        <a:lnTo>
                          <a:pt x="132" y="66"/>
                        </a:lnTo>
                        <a:lnTo>
                          <a:pt x="134" y="64"/>
                        </a:lnTo>
                        <a:lnTo>
                          <a:pt x="135" y="64"/>
                        </a:lnTo>
                        <a:lnTo>
                          <a:pt x="136" y="63"/>
                        </a:lnTo>
                        <a:lnTo>
                          <a:pt x="137" y="62"/>
                        </a:lnTo>
                        <a:lnTo>
                          <a:pt x="137" y="61"/>
                        </a:lnTo>
                        <a:lnTo>
                          <a:pt x="137" y="59"/>
                        </a:lnTo>
                        <a:lnTo>
                          <a:pt x="138" y="58"/>
                        </a:lnTo>
                        <a:lnTo>
                          <a:pt x="138" y="56"/>
                        </a:lnTo>
                        <a:lnTo>
                          <a:pt x="138" y="54"/>
                        </a:lnTo>
                        <a:lnTo>
                          <a:pt x="137" y="53"/>
                        </a:lnTo>
                        <a:lnTo>
                          <a:pt x="137" y="52"/>
                        </a:lnTo>
                        <a:lnTo>
                          <a:pt x="136" y="51"/>
                        </a:lnTo>
                        <a:lnTo>
                          <a:pt x="135" y="49"/>
                        </a:lnTo>
                        <a:lnTo>
                          <a:pt x="134" y="49"/>
                        </a:lnTo>
                        <a:lnTo>
                          <a:pt x="133" y="48"/>
                        </a:lnTo>
                        <a:lnTo>
                          <a:pt x="132" y="47"/>
                        </a:lnTo>
                        <a:lnTo>
                          <a:pt x="131" y="46"/>
                        </a:lnTo>
                        <a:lnTo>
                          <a:pt x="129" y="46"/>
                        </a:lnTo>
                        <a:lnTo>
                          <a:pt x="128" y="46"/>
                        </a:lnTo>
                        <a:lnTo>
                          <a:pt x="87" y="46"/>
                        </a:lnTo>
                        <a:lnTo>
                          <a:pt x="79" y="31"/>
                        </a:lnTo>
                        <a:lnTo>
                          <a:pt x="80" y="30"/>
                        </a:lnTo>
                        <a:lnTo>
                          <a:pt x="81" y="28"/>
                        </a:lnTo>
                        <a:lnTo>
                          <a:pt x="81" y="26"/>
                        </a:lnTo>
                        <a:lnTo>
                          <a:pt x="81" y="24"/>
                        </a:lnTo>
                        <a:lnTo>
                          <a:pt x="81" y="22"/>
                        </a:lnTo>
                        <a:lnTo>
                          <a:pt x="81" y="20"/>
                        </a:lnTo>
                        <a:lnTo>
                          <a:pt x="81" y="18"/>
                        </a:lnTo>
                        <a:lnTo>
                          <a:pt x="81" y="16"/>
                        </a:lnTo>
                        <a:lnTo>
                          <a:pt x="80" y="14"/>
                        </a:lnTo>
                        <a:lnTo>
                          <a:pt x="79" y="13"/>
                        </a:lnTo>
                        <a:lnTo>
                          <a:pt x="79" y="11"/>
                        </a:lnTo>
                        <a:lnTo>
                          <a:pt x="78" y="9"/>
                        </a:lnTo>
                        <a:lnTo>
                          <a:pt x="76" y="8"/>
                        </a:lnTo>
                        <a:lnTo>
                          <a:pt x="75" y="6"/>
                        </a:lnTo>
                        <a:lnTo>
                          <a:pt x="73" y="5"/>
                        </a:lnTo>
                        <a:lnTo>
                          <a:pt x="72" y="4"/>
                        </a:lnTo>
                        <a:lnTo>
                          <a:pt x="70" y="3"/>
                        </a:lnTo>
                        <a:lnTo>
                          <a:pt x="68" y="2"/>
                        </a:lnTo>
                        <a:lnTo>
                          <a:pt x="67" y="1"/>
                        </a:lnTo>
                        <a:lnTo>
                          <a:pt x="64" y="1"/>
                        </a:lnTo>
                        <a:lnTo>
                          <a:pt x="62" y="0"/>
                        </a:lnTo>
                        <a:lnTo>
                          <a:pt x="60" y="0"/>
                        </a:lnTo>
                        <a:lnTo>
                          <a:pt x="58" y="0"/>
                        </a:lnTo>
                        <a:lnTo>
                          <a:pt x="56" y="0"/>
                        </a:lnTo>
                        <a:lnTo>
                          <a:pt x="54" y="1"/>
                        </a:lnTo>
                        <a:lnTo>
                          <a:pt x="52" y="1"/>
                        </a:lnTo>
                        <a:lnTo>
                          <a:pt x="49" y="2"/>
                        </a:lnTo>
                        <a:lnTo>
                          <a:pt x="47" y="3"/>
                        </a:lnTo>
                        <a:lnTo>
                          <a:pt x="45" y="4"/>
                        </a:lnTo>
                        <a:lnTo>
                          <a:pt x="44" y="6"/>
                        </a:lnTo>
                        <a:lnTo>
                          <a:pt x="42" y="8"/>
                        </a:lnTo>
                        <a:lnTo>
                          <a:pt x="41" y="9"/>
                        </a:lnTo>
                        <a:lnTo>
                          <a:pt x="39" y="12"/>
                        </a:lnTo>
                        <a:lnTo>
                          <a:pt x="38" y="14"/>
                        </a:lnTo>
                        <a:lnTo>
                          <a:pt x="38"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724966" name="Freeform 102"/>
                <p:cNvSpPr>
                  <a:spLocks/>
                </p:cNvSpPr>
                <p:nvPr/>
              </p:nvSpPr>
              <p:spPr bwMode="auto">
                <a:xfrm>
                  <a:off x="1692" y="1646"/>
                  <a:ext cx="200" cy="291"/>
                </a:xfrm>
                <a:custGeom>
                  <a:avLst/>
                  <a:gdLst/>
                  <a:ahLst/>
                  <a:cxnLst>
                    <a:cxn ang="0">
                      <a:pos x="199" y="263"/>
                    </a:cxn>
                    <a:cxn ang="0">
                      <a:pos x="184" y="263"/>
                    </a:cxn>
                    <a:cxn ang="0">
                      <a:pos x="158" y="229"/>
                    </a:cxn>
                    <a:cxn ang="0">
                      <a:pos x="121" y="169"/>
                    </a:cxn>
                    <a:cxn ang="0">
                      <a:pos x="111" y="141"/>
                    </a:cxn>
                    <a:cxn ang="0">
                      <a:pos x="114" y="123"/>
                    </a:cxn>
                    <a:cxn ang="0">
                      <a:pos x="123" y="119"/>
                    </a:cxn>
                    <a:cxn ang="0">
                      <a:pos x="136" y="129"/>
                    </a:cxn>
                    <a:cxn ang="0">
                      <a:pos x="155" y="140"/>
                    </a:cxn>
                    <a:cxn ang="0">
                      <a:pos x="164" y="140"/>
                    </a:cxn>
                    <a:cxn ang="0">
                      <a:pos x="165" y="134"/>
                    </a:cxn>
                    <a:cxn ang="0">
                      <a:pos x="156" y="123"/>
                    </a:cxn>
                    <a:cxn ang="0">
                      <a:pos x="135" y="108"/>
                    </a:cxn>
                    <a:cxn ang="0">
                      <a:pos x="126" y="86"/>
                    </a:cxn>
                    <a:cxn ang="0">
                      <a:pos x="123" y="69"/>
                    </a:cxn>
                    <a:cxn ang="0">
                      <a:pos x="113" y="56"/>
                    </a:cxn>
                    <a:cxn ang="0">
                      <a:pos x="109" y="48"/>
                    </a:cxn>
                    <a:cxn ang="0">
                      <a:pos x="114" y="36"/>
                    </a:cxn>
                    <a:cxn ang="0">
                      <a:pos x="119" y="24"/>
                    </a:cxn>
                    <a:cxn ang="0">
                      <a:pos x="115" y="9"/>
                    </a:cxn>
                    <a:cxn ang="0">
                      <a:pos x="105" y="1"/>
                    </a:cxn>
                    <a:cxn ang="0">
                      <a:pos x="90" y="3"/>
                    </a:cxn>
                    <a:cxn ang="0">
                      <a:pos x="84" y="13"/>
                    </a:cxn>
                    <a:cxn ang="0">
                      <a:pos x="84" y="23"/>
                    </a:cxn>
                    <a:cxn ang="0">
                      <a:pos x="88" y="35"/>
                    </a:cxn>
                    <a:cxn ang="0">
                      <a:pos x="88" y="46"/>
                    </a:cxn>
                    <a:cxn ang="0">
                      <a:pos x="78" y="56"/>
                    </a:cxn>
                    <a:cxn ang="0">
                      <a:pos x="65" y="64"/>
                    </a:cxn>
                    <a:cxn ang="0">
                      <a:pos x="55" y="75"/>
                    </a:cxn>
                    <a:cxn ang="0">
                      <a:pos x="46" y="99"/>
                    </a:cxn>
                    <a:cxn ang="0">
                      <a:pos x="41" y="121"/>
                    </a:cxn>
                    <a:cxn ang="0">
                      <a:pos x="40" y="145"/>
                    </a:cxn>
                    <a:cxn ang="0">
                      <a:pos x="41" y="158"/>
                    </a:cxn>
                    <a:cxn ang="0">
                      <a:pos x="49" y="161"/>
                    </a:cxn>
                    <a:cxn ang="0">
                      <a:pos x="53" y="158"/>
                    </a:cxn>
                    <a:cxn ang="0">
                      <a:pos x="53" y="133"/>
                    </a:cxn>
                    <a:cxn ang="0">
                      <a:pos x="55" y="116"/>
                    </a:cxn>
                    <a:cxn ang="0">
                      <a:pos x="64" y="109"/>
                    </a:cxn>
                    <a:cxn ang="0">
                      <a:pos x="70" y="114"/>
                    </a:cxn>
                    <a:cxn ang="0">
                      <a:pos x="68" y="140"/>
                    </a:cxn>
                    <a:cxn ang="0">
                      <a:pos x="61" y="166"/>
                    </a:cxn>
                    <a:cxn ang="0">
                      <a:pos x="53" y="196"/>
                    </a:cxn>
                    <a:cxn ang="0">
                      <a:pos x="33" y="225"/>
                    </a:cxn>
                    <a:cxn ang="0">
                      <a:pos x="8" y="255"/>
                    </a:cxn>
                    <a:cxn ang="0">
                      <a:pos x="0" y="271"/>
                    </a:cxn>
                    <a:cxn ang="0">
                      <a:pos x="19" y="290"/>
                    </a:cxn>
                    <a:cxn ang="0">
                      <a:pos x="33" y="288"/>
                    </a:cxn>
                    <a:cxn ang="0">
                      <a:pos x="23" y="275"/>
                    </a:cxn>
                    <a:cxn ang="0">
                      <a:pos x="30" y="259"/>
                    </a:cxn>
                    <a:cxn ang="0">
                      <a:pos x="61" y="223"/>
                    </a:cxn>
                    <a:cxn ang="0">
                      <a:pos x="84" y="196"/>
                    </a:cxn>
                    <a:cxn ang="0">
                      <a:pos x="95" y="190"/>
                    </a:cxn>
                    <a:cxn ang="0">
                      <a:pos x="109" y="199"/>
                    </a:cxn>
                    <a:cxn ang="0">
                      <a:pos x="141" y="243"/>
                    </a:cxn>
                    <a:cxn ang="0">
                      <a:pos x="168" y="280"/>
                    </a:cxn>
                    <a:cxn ang="0">
                      <a:pos x="178" y="283"/>
                    </a:cxn>
                    <a:cxn ang="0">
                      <a:pos x="191" y="273"/>
                    </a:cxn>
                  </a:cxnLst>
                  <a:rect l="0" t="0" r="r" b="b"/>
                  <a:pathLst>
                    <a:path w="200" h="291">
                      <a:moveTo>
                        <a:pt x="198" y="268"/>
                      </a:moveTo>
                      <a:lnTo>
                        <a:pt x="199" y="263"/>
                      </a:lnTo>
                      <a:lnTo>
                        <a:pt x="191" y="264"/>
                      </a:lnTo>
                      <a:lnTo>
                        <a:pt x="184" y="263"/>
                      </a:lnTo>
                      <a:lnTo>
                        <a:pt x="174" y="255"/>
                      </a:lnTo>
                      <a:lnTo>
                        <a:pt x="158" y="229"/>
                      </a:lnTo>
                      <a:lnTo>
                        <a:pt x="134" y="190"/>
                      </a:lnTo>
                      <a:lnTo>
                        <a:pt x="121" y="169"/>
                      </a:lnTo>
                      <a:lnTo>
                        <a:pt x="113" y="151"/>
                      </a:lnTo>
                      <a:lnTo>
                        <a:pt x="111" y="141"/>
                      </a:lnTo>
                      <a:lnTo>
                        <a:pt x="111" y="130"/>
                      </a:lnTo>
                      <a:lnTo>
                        <a:pt x="114" y="123"/>
                      </a:lnTo>
                      <a:lnTo>
                        <a:pt x="119" y="119"/>
                      </a:lnTo>
                      <a:lnTo>
                        <a:pt x="123" y="119"/>
                      </a:lnTo>
                      <a:lnTo>
                        <a:pt x="128" y="121"/>
                      </a:lnTo>
                      <a:lnTo>
                        <a:pt x="136" y="129"/>
                      </a:lnTo>
                      <a:lnTo>
                        <a:pt x="148" y="136"/>
                      </a:lnTo>
                      <a:lnTo>
                        <a:pt x="155" y="140"/>
                      </a:lnTo>
                      <a:lnTo>
                        <a:pt x="160" y="141"/>
                      </a:lnTo>
                      <a:lnTo>
                        <a:pt x="164" y="140"/>
                      </a:lnTo>
                      <a:lnTo>
                        <a:pt x="166" y="136"/>
                      </a:lnTo>
                      <a:lnTo>
                        <a:pt x="165" y="134"/>
                      </a:lnTo>
                      <a:lnTo>
                        <a:pt x="164" y="130"/>
                      </a:lnTo>
                      <a:lnTo>
                        <a:pt x="156" y="123"/>
                      </a:lnTo>
                      <a:lnTo>
                        <a:pt x="143" y="114"/>
                      </a:lnTo>
                      <a:lnTo>
                        <a:pt x="135" y="108"/>
                      </a:lnTo>
                      <a:lnTo>
                        <a:pt x="130" y="99"/>
                      </a:lnTo>
                      <a:lnTo>
                        <a:pt x="126" y="86"/>
                      </a:lnTo>
                      <a:lnTo>
                        <a:pt x="125" y="74"/>
                      </a:lnTo>
                      <a:lnTo>
                        <a:pt x="123" y="69"/>
                      </a:lnTo>
                      <a:lnTo>
                        <a:pt x="119" y="63"/>
                      </a:lnTo>
                      <a:lnTo>
                        <a:pt x="113" y="56"/>
                      </a:lnTo>
                      <a:lnTo>
                        <a:pt x="109" y="53"/>
                      </a:lnTo>
                      <a:lnTo>
                        <a:pt x="109" y="48"/>
                      </a:lnTo>
                      <a:lnTo>
                        <a:pt x="111" y="40"/>
                      </a:lnTo>
                      <a:lnTo>
                        <a:pt x="114" y="36"/>
                      </a:lnTo>
                      <a:lnTo>
                        <a:pt x="116" y="31"/>
                      </a:lnTo>
                      <a:lnTo>
                        <a:pt x="119" y="24"/>
                      </a:lnTo>
                      <a:lnTo>
                        <a:pt x="116" y="15"/>
                      </a:lnTo>
                      <a:lnTo>
                        <a:pt x="115" y="9"/>
                      </a:lnTo>
                      <a:lnTo>
                        <a:pt x="111" y="4"/>
                      </a:lnTo>
                      <a:lnTo>
                        <a:pt x="105" y="1"/>
                      </a:lnTo>
                      <a:lnTo>
                        <a:pt x="96" y="0"/>
                      </a:lnTo>
                      <a:lnTo>
                        <a:pt x="90" y="3"/>
                      </a:lnTo>
                      <a:lnTo>
                        <a:pt x="86" y="6"/>
                      </a:lnTo>
                      <a:lnTo>
                        <a:pt x="84" y="13"/>
                      </a:lnTo>
                      <a:lnTo>
                        <a:pt x="83" y="18"/>
                      </a:lnTo>
                      <a:lnTo>
                        <a:pt x="84" y="23"/>
                      </a:lnTo>
                      <a:lnTo>
                        <a:pt x="86" y="30"/>
                      </a:lnTo>
                      <a:lnTo>
                        <a:pt x="88" y="35"/>
                      </a:lnTo>
                      <a:lnTo>
                        <a:pt x="89" y="40"/>
                      </a:lnTo>
                      <a:lnTo>
                        <a:pt x="88" y="46"/>
                      </a:lnTo>
                      <a:lnTo>
                        <a:pt x="84" y="51"/>
                      </a:lnTo>
                      <a:lnTo>
                        <a:pt x="78" y="56"/>
                      </a:lnTo>
                      <a:lnTo>
                        <a:pt x="70" y="60"/>
                      </a:lnTo>
                      <a:lnTo>
                        <a:pt x="65" y="64"/>
                      </a:lnTo>
                      <a:lnTo>
                        <a:pt x="60" y="69"/>
                      </a:lnTo>
                      <a:lnTo>
                        <a:pt x="55" y="75"/>
                      </a:lnTo>
                      <a:lnTo>
                        <a:pt x="50" y="86"/>
                      </a:lnTo>
                      <a:lnTo>
                        <a:pt x="46" y="99"/>
                      </a:lnTo>
                      <a:lnTo>
                        <a:pt x="43" y="109"/>
                      </a:lnTo>
                      <a:lnTo>
                        <a:pt x="41" y="121"/>
                      </a:lnTo>
                      <a:lnTo>
                        <a:pt x="40" y="136"/>
                      </a:lnTo>
                      <a:lnTo>
                        <a:pt x="40" y="145"/>
                      </a:lnTo>
                      <a:lnTo>
                        <a:pt x="40" y="153"/>
                      </a:lnTo>
                      <a:lnTo>
                        <a:pt x="41" y="158"/>
                      </a:lnTo>
                      <a:lnTo>
                        <a:pt x="44" y="160"/>
                      </a:lnTo>
                      <a:lnTo>
                        <a:pt x="49" y="161"/>
                      </a:lnTo>
                      <a:lnTo>
                        <a:pt x="51" y="160"/>
                      </a:lnTo>
                      <a:lnTo>
                        <a:pt x="53" y="158"/>
                      </a:lnTo>
                      <a:lnTo>
                        <a:pt x="53" y="148"/>
                      </a:lnTo>
                      <a:lnTo>
                        <a:pt x="53" y="133"/>
                      </a:lnTo>
                      <a:lnTo>
                        <a:pt x="54" y="123"/>
                      </a:lnTo>
                      <a:lnTo>
                        <a:pt x="55" y="116"/>
                      </a:lnTo>
                      <a:lnTo>
                        <a:pt x="59" y="110"/>
                      </a:lnTo>
                      <a:lnTo>
                        <a:pt x="64" y="109"/>
                      </a:lnTo>
                      <a:lnTo>
                        <a:pt x="69" y="110"/>
                      </a:lnTo>
                      <a:lnTo>
                        <a:pt x="70" y="114"/>
                      </a:lnTo>
                      <a:lnTo>
                        <a:pt x="69" y="125"/>
                      </a:lnTo>
                      <a:lnTo>
                        <a:pt x="68" y="140"/>
                      </a:lnTo>
                      <a:lnTo>
                        <a:pt x="65" y="154"/>
                      </a:lnTo>
                      <a:lnTo>
                        <a:pt x="61" y="166"/>
                      </a:lnTo>
                      <a:lnTo>
                        <a:pt x="58" y="183"/>
                      </a:lnTo>
                      <a:lnTo>
                        <a:pt x="53" y="196"/>
                      </a:lnTo>
                      <a:lnTo>
                        <a:pt x="41" y="214"/>
                      </a:lnTo>
                      <a:lnTo>
                        <a:pt x="33" y="225"/>
                      </a:lnTo>
                      <a:lnTo>
                        <a:pt x="18" y="243"/>
                      </a:lnTo>
                      <a:lnTo>
                        <a:pt x="8" y="255"/>
                      </a:lnTo>
                      <a:lnTo>
                        <a:pt x="0" y="266"/>
                      </a:lnTo>
                      <a:lnTo>
                        <a:pt x="0" y="271"/>
                      </a:lnTo>
                      <a:lnTo>
                        <a:pt x="8" y="280"/>
                      </a:lnTo>
                      <a:lnTo>
                        <a:pt x="19" y="290"/>
                      </a:lnTo>
                      <a:lnTo>
                        <a:pt x="30" y="290"/>
                      </a:lnTo>
                      <a:lnTo>
                        <a:pt x="33" y="288"/>
                      </a:lnTo>
                      <a:lnTo>
                        <a:pt x="28" y="281"/>
                      </a:lnTo>
                      <a:lnTo>
                        <a:pt x="23" y="275"/>
                      </a:lnTo>
                      <a:lnTo>
                        <a:pt x="23" y="270"/>
                      </a:lnTo>
                      <a:lnTo>
                        <a:pt x="30" y="259"/>
                      </a:lnTo>
                      <a:lnTo>
                        <a:pt x="43" y="246"/>
                      </a:lnTo>
                      <a:lnTo>
                        <a:pt x="61" y="223"/>
                      </a:lnTo>
                      <a:lnTo>
                        <a:pt x="78" y="203"/>
                      </a:lnTo>
                      <a:lnTo>
                        <a:pt x="84" y="196"/>
                      </a:lnTo>
                      <a:lnTo>
                        <a:pt x="88" y="191"/>
                      </a:lnTo>
                      <a:lnTo>
                        <a:pt x="95" y="190"/>
                      </a:lnTo>
                      <a:lnTo>
                        <a:pt x="101" y="194"/>
                      </a:lnTo>
                      <a:lnTo>
                        <a:pt x="109" y="199"/>
                      </a:lnTo>
                      <a:lnTo>
                        <a:pt x="124" y="219"/>
                      </a:lnTo>
                      <a:lnTo>
                        <a:pt x="141" y="243"/>
                      </a:lnTo>
                      <a:lnTo>
                        <a:pt x="158" y="266"/>
                      </a:lnTo>
                      <a:lnTo>
                        <a:pt x="168" y="280"/>
                      </a:lnTo>
                      <a:lnTo>
                        <a:pt x="171" y="283"/>
                      </a:lnTo>
                      <a:lnTo>
                        <a:pt x="178" y="283"/>
                      </a:lnTo>
                      <a:lnTo>
                        <a:pt x="184" y="278"/>
                      </a:lnTo>
                      <a:lnTo>
                        <a:pt x="191" y="273"/>
                      </a:lnTo>
                      <a:lnTo>
                        <a:pt x="198" y="268"/>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20" name="Group 103"/>
                <p:cNvGrpSpPr>
                  <a:grpSpLocks/>
                </p:cNvGrpSpPr>
                <p:nvPr/>
              </p:nvGrpSpPr>
              <p:grpSpPr bwMode="auto">
                <a:xfrm>
                  <a:off x="1129" y="1636"/>
                  <a:ext cx="259" cy="310"/>
                  <a:chOff x="1129" y="1636"/>
                  <a:chExt cx="259" cy="310"/>
                </a:xfrm>
              </p:grpSpPr>
              <p:grpSp>
                <p:nvGrpSpPr>
                  <p:cNvPr id="21" name="Group 104"/>
                  <p:cNvGrpSpPr>
                    <a:grpSpLocks/>
                  </p:cNvGrpSpPr>
                  <p:nvPr/>
                </p:nvGrpSpPr>
                <p:grpSpPr bwMode="auto">
                  <a:xfrm>
                    <a:off x="1129" y="1636"/>
                    <a:ext cx="259" cy="310"/>
                    <a:chOff x="1129" y="1636"/>
                    <a:chExt cx="259" cy="310"/>
                  </a:xfrm>
                </p:grpSpPr>
                <p:sp>
                  <p:nvSpPr>
                    <p:cNvPr id="2724969" name="AutoShape 105"/>
                    <p:cNvSpPr>
                      <a:spLocks noChangeArrowheads="1"/>
                    </p:cNvSpPr>
                    <p:nvPr/>
                  </p:nvSpPr>
                  <p:spPr bwMode="auto">
                    <a:xfrm>
                      <a:off x="1129" y="1686"/>
                      <a:ext cx="259" cy="260"/>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4970" name="AutoShape 106"/>
                    <p:cNvSpPr>
                      <a:spLocks noChangeArrowheads="1"/>
                    </p:cNvSpPr>
                    <p:nvPr/>
                  </p:nvSpPr>
                  <p:spPr bwMode="auto">
                    <a:xfrm>
                      <a:off x="1192" y="1636"/>
                      <a:ext cx="196" cy="46"/>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24971" name="Oval 107"/>
                  <p:cNvSpPr>
                    <a:spLocks noChangeArrowheads="1"/>
                  </p:cNvSpPr>
                  <p:nvPr/>
                </p:nvSpPr>
                <p:spPr bwMode="auto">
                  <a:xfrm>
                    <a:off x="1211" y="1662"/>
                    <a:ext cx="27" cy="8"/>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4972" name="AutoShape 108"/>
                  <p:cNvSpPr>
                    <a:spLocks noChangeArrowheads="1"/>
                  </p:cNvSpPr>
                  <p:nvPr/>
                </p:nvSpPr>
                <p:spPr bwMode="auto">
                  <a:xfrm>
                    <a:off x="1160" y="1810"/>
                    <a:ext cx="137" cy="55"/>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grpSp>
          <p:sp>
            <p:nvSpPr>
              <p:cNvPr id="2724973" name="Line 109"/>
              <p:cNvSpPr>
                <a:spLocks noChangeShapeType="1"/>
              </p:cNvSpPr>
              <p:nvPr/>
            </p:nvSpPr>
            <p:spPr bwMode="auto">
              <a:xfrm>
                <a:off x="869" y="1268"/>
                <a:ext cx="254"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sp>
            <p:nvSpPr>
              <p:cNvPr id="2724974" name="Rectangle 110"/>
              <p:cNvSpPr>
                <a:spLocks noChangeArrowheads="1"/>
              </p:cNvSpPr>
              <p:nvPr/>
            </p:nvSpPr>
            <p:spPr bwMode="auto">
              <a:xfrm>
                <a:off x="857" y="1348"/>
                <a:ext cx="328"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tx1"/>
                    </a:solidFill>
                    <a:latin typeface="FranklinGothic" charset="0"/>
                  </a:rPr>
                  <a:t>30</a:t>
                </a:r>
              </a:p>
            </p:txBody>
          </p:sp>
          <p:sp>
            <p:nvSpPr>
              <p:cNvPr id="2724975" name="Rectangle 111"/>
              <p:cNvSpPr>
                <a:spLocks noChangeArrowheads="1"/>
              </p:cNvSpPr>
              <p:nvPr/>
            </p:nvSpPr>
            <p:spPr bwMode="auto">
              <a:xfrm>
                <a:off x="1113" y="1348"/>
                <a:ext cx="328"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tx1"/>
                    </a:solidFill>
                    <a:latin typeface="FranklinGothic" charset="0"/>
                  </a:rPr>
                  <a:t>30</a:t>
                </a:r>
              </a:p>
            </p:txBody>
          </p:sp>
          <p:sp>
            <p:nvSpPr>
              <p:cNvPr id="2724976" name="Line 112"/>
              <p:cNvSpPr>
                <a:spLocks noChangeShapeType="1"/>
              </p:cNvSpPr>
              <p:nvPr/>
            </p:nvSpPr>
            <p:spPr bwMode="auto">
              <a:xfrm>
                <a:off x="1149" y="1313"/>
                <a:ext cx="263"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4977" name="Rectangle 113"/>
              <p:cNvSpPr>
                <a:spLocks noChangeArrowheads="1"/>
              </p:cNvSpPr>
              <p:nvPr/>
            </p:nvSpPr>
            <p:spPr bwMode="auto">
              <a:xfrm>
                <a:off x="1698" y="1348"/>
                <a:ext cx="328"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tx1"/>
                    </a:solidFill>
                    <a:latin typeface="FranklinGothic" charset="0"/>
                  </a:rPr>
                  <a:t>30</a:t>
                </a:r>
              </a:p>
            </p:txBody>
          </p:sp>
          <p:sp>
            <p:nvSpPr>
              <p:cNvPr id="2724978" name="Rectangle 114"/>
              <p:cNvSpPr>
                <a:spLocks noChangeArrowheads="1"/>
              </p:cNvSpPr>
              <p:nvPr/>
            </p:nvSpPr>
            <p:spPr bwMode="auto">
              <a:xfrm>
                <a:off x="1408" y="1348"/>
                <a:ext cx="328"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tx1"/>
                    </a:solidFill>
                    <a:latin typeface="FranklinGothic" charset="0"/>
                  </a:rPr>
                  <a:t>30</a:t>
                </a:r>
              </a:p>
            </p:txBody>
          </p:sp>
          <p:sp>
            <p:nvSpPr>
              <p:cNvPr id="2724979" name="Line 115"/>
              <p:cNvSpPr>
                <a:spLocks noChangeShapeType="1"/>
              </p:cNvSpPr>
              <p:nvPr/>
            </p:nvSpPr>
            <p:spPr bwMode="auto">
              <a:xfrm>
                <a:off x="1441" y="1363"/>
                <a:ext cx="248"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724980" name="Line 116"/>
              <p:cNvSpPr>
                <a:spLocks noChangeShapeType="1"/>
              </p:cNvSpPr>
              <p:nvPr/>
            </p:nvSpPr>
            <p:spPr bwMode="auto">
              <a:xfrm>
                <a:off x="1723" y="1407"/>
                <a:ext cx="250" cy="1"/>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724981" name="Line 117"/>
              <p:cNvSpPr>
                <a:spLocks noChangeShapeType="1"/>
              </p:cNvSpPr>
              <p:nvPr/>
            </p:nvSpPr>
            <p:spPr bwMode="auto">
              <a:xfrm>
                <a:off x="1723" y="1364"/>
                <a:ext cx="250"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724982" name="Line 118"/>
              <p:cNvSpPr>
                <a:spLocks noChangeShapeType="1"/>
              </p:cNvSpPr>
              <p:nvPr/>
            </p:nvSpPr>
            <p:spPr bwMode="auto">
              <a:xfrm>
                <a:off x="2008" y="1363"/>
                <a:ext cx="250"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724983" name="Line 119"/>
              <p:cNvSpPr>
                <a:spLocks noChangeShapeType="1"/>
              </p:cNvSpPr>
              <p:nvPr/>
            </p:nvSpPr>
            <p:spPr bwMode="auto">
              <a:xfrm>
                <a:off x="2007" y="1407"/>
                <a:ext cx="251" cy="1"/>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724984" name="Line 120"/>
              <p:cNvSpPr>
                <a:spLocks noChangeShapeType="1"/>
              </p:cNvSpPr>
              <p:nvPr/>
            </p:nvSpPr>
            <p:spPr bwMode="auto">
              <a:xfrm>
                <a:off x="2293" y="1363"/>
                <a:ext cx="249"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724985" name="Line 121"/>
              <p:cNvSpPr>
                <a:spLocks noChangeShapeType="1"/>
              </p:cNvSpPr>
              <p:nvPr/>
            </p:nvSpPr>
            <p:spPr bwMode="auto">
              <a:xfrm>
                <a:off x="2291" y="1407"/>
                <a:ext cx="251" cy="1"/>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724986" name="Line 122"/>
              <p:cNvSpPr>
                <a:spLocks noChangeShapeType="1"/>
              </p:cNvSpPr>
              <p:nvPr/>
            </p:nvSpPr>
            <p:spPr bwMode="auto">
              <a:xfrm>
                <a:off x="2576" y="1407"/>
                <a:ext cx="250" cy="1"/>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724987" name="Line 123"/>
              <p:cNvSpPr>
                <a:spLocks noChangeShapeType="1"/>
              </p:cNvSpPr>
              <p:nvPr/>
            </p:nvSpPr>
            <p:spPr bwMode="auto">
              <a:xfrm>
                <a:off x="1154" y="1268"/>
                <a:ext cx="253"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sp>
            <p:nvSpPr>
              <p:cNvPr id="2724988" name="Rectangle 124"/>
              <p:cNvSpPr>
                <a:spLocks noChangeArrowheads="1"/>
              </p:cNvSpPr>
              <p:nvPr/>
            </p:nvSpPr>
            <p:spPr bwMode="auto">
              <a:xfrm>
                <a:off x="2255" y="1354"/>
                <a:ext cx="328"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tx1"/>
                    </a:solidFill>
                    <a:latin typeface="FranklinGothic" charset="0"/>
                  </a:rPr>
                  <a:t>30</a:t>
                </a:r>
              </a:p>
            </p:txBody>
          </p:sp>
          <p:sp>
            <p:nvSpPr>
              <p:cNvPr id="2724989" name="Rectangle 125"/>
              <p:cNvSpPr>
                <a:spLocks noChangeArrowheads="1"/>
              </p:cNvSpPr>
              <p:nvPr/>
            </p:nvSpPr>
            <p:spPr bwMode="auto">
              <a:xfrm>
                <a:off x="2539" y="1354"/>
                <a:ext cx="328"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tx1"/>
                    </a:solidFill>
                    <a:latin typeface="FranklinGothic" charset="0"/>
                  </a:rPr>
                  <a:t>30</a:t>
                </a:r>
              </a:p>
            </p:txBody>
          </p:sp>
          <p:sp>
            <p:nvSpPr>
              <p:cNvPr id="2724990" name="Line 126"/>
              <p:cNvSpPr>
                <a:spLocks noChangeShapeType="1"/>
              </p:cNvSpPr>
              <p:nvPr/>
            </p:nvSpPr>
            <p:spPr bwMode="auto">
              <a:xfrm flipH="1">
                <a:off x="2276"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4991" name="Line 127"/>
              <p:cNvSpPr>
                <a:spLocks noChangeShapeType="1"/>
              </p:cNvSpPr>
              <p:nvPr/>
            </p:nvSpPr>
            <p:spPr bwMode="auto">
              <a:xfrm>
                <a:off x="1141" y="1241"/>
                <a:ext cx="0" cy="18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4992" name="Line 128"/>
              <p:cNvSpPr>
                <a:spLocks noChangeShapeType="1"/>
              </p:cNvSpPr>
              <p:nvPr/>
            </p:nvSpPr>
            <p:spPr bwMode="auto">
              <a:xfrm>
                <a:off x="1426" y="1241"/>
                <a:ext cx="0" cy="18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4993" name="Line 129"/>
              <p:cNvSpPr>
                <a:spLocks noChangeShapeType="1"/>
              </p:cNvSpPr>
              <p:nvPr/>
            </p:nvSpPr>
            <p:spPr bwMode="auto">
              <a:xfrm>
                <a:off x="1710" y="1241"/>
                <a:ext cx="0" cy="18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4994" name="Line 130"/>
              <p:cNvSpPr>
                <a:spLocks noChangeShapeType="1"/>
              </p:cNvSpPr>
              <p:nvPr/>
            </p:nvSpPr>
            <p:spPr bwMode="auto">
              <a:xfrm>
                <a:off x="1994" y="1241"/>
                <a:ext cx="0" cy="18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4995" name="Line 131"/>
              <p:cNvSpPr>
                <a:spLocks noChangeShapeType="1"/>
              </p:cNvSpPr>
              <p:nvPr/>
            </p:nvSpPr>
            <p:spPr bwMode="auto">
              <a:xfrm flipH="1">
                <a:off x="2560"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4996" name="Line 132"/>
              <p:cNvSpPr>
                <a:spLocks noChangeShapeType="1"/>
              </p:cNvSpPr>
              <p:nvPr/>
            </p:nvSpPr>
            <p:spPr bwMode="auto">
              <a:xfrm flipH="1">
                <a:off x="2845"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grpSp>
        <p:sp>
          <p:nvSpPr>
            <p:cNvPr id="2724997" name="Rectangle 133"/>
            <p:cNvSpPr>
              <a:spLocks noChangeArrowheads="1"/>
            </p:cNvSpPr>
            <p:nvPr/>
          </p:nvSpPr>
          <p:spPr bwMode="auto">
            <a:xfrm>
              <a:off x="209" y="1104"/>
              <a:ext cx="263" cy="235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i="1">
                  <a:solidFill>
                    <a:schemeClr val="tx1"/>
                  </a:solidFill>
                  <a:latin typeface="FranklinGothic" charset="0"/>
                </a:rPr>
                <a:t>T</a:t>
              </a:r>
            </a:p>
            <a:p>
              <a:pPr algn="ctr"/>
              <a:r>
                <a:rPr lang="en-US" sz="2400" i="1">
                  <a:solidFill>
                    <a:schemeClr val="tx1"/>
                  </a:solidFill>
                  <a:latin typeface="FranklinGothic" charset="0"/>
                </a:rPr>
                <a:t>a</a:t>
              </a:r>
            </a:p>
            <a:p>
              <a:pPr algn="ctr"/>
              <a:r>
                <a:rPr lang="en-US" sz="2400" i="1">
                  <a:solidFill>
                    <a:schemeClr val="tx1"/>
                  </a:solidFill>
                  <a:latin typeface="FranklinGothic" charset="0"/>
                </a:rPr>
                <a:t>s</a:t>
              </a:r>
            </a:p>
            <a:p>
              <a:pPr algn="ctr"/>
              <a:r>
                <a:rPr lang="en-US" sz="2400" i="1">
                  <a:solidFill>
                    <a:schemeClr val="tx1"/>
                  </a:solidFill>
                  <a:latin typeface="FranklinGothic" charset="0"/>
                </a:rPr>
                <a:t>k</a:t>
              </a:r>
            </a:p>
            <a:p>
              <a:pPr algn="ctr"/>
              <a:endParaRPr lang="en-US" sz="2400" i="1">
                <a:solidFill>
                  <a:schemeClr val="tx1"/>
                </a:solidFill>
                <a:latin typeface="FranklinGothic" charset="0"/>
              </a:endParaRPr>
            </a:p>
            <a:p>
              <a:pPr algn="ctr"/>
              <a:r>
                <a:rPr lang="en-US" sz="2400" i="1">
                  <a:solidFill>
                    <a:schemeClr val="tx1"/>
                  </a:solidFill>
                  <a:latin typeface="FranklinGothic" charset="0"/>
                </a:rPr>
                <a:t>O</a:t>
              </a:r>
            </a:p>
            <a:p>
              <a:pPr algn="ctr"/>
              <a:r>
                <a:rPr lang="en-US" sz="2400" i="1">
                  <a:solidFill>
                    <a:schemeClr val="tx1"/>
                  </a:solidFill>
                  <a:latin typeface="FranklinGothic" charset="0"/>
                </a:rPr>
                <a:t>r</a:t>
              </a:r>
            </a:p>
            <a:p>
              <a:pPr algn="ctr"/>
              <a:r>
                <a:rPr lang="en-US" sz="2400" i="1">
                  <a:solidFill>
                    <a:schemeClr val="tx1"/>
                  </a:solidFill>
                  <a:latin typeface="FranklinGothic" charset="0"/>
                </a:rPr>
                <a:t>d</a:t>
              </a:r>
            </a:p>
            <a:p>
              <a:pPr algn="ctr"/>
              <a:r>
                <a:rPr lang="en-US" sz="2400" i="1">
                  <a:solidFill>
                    <a:schemeClr val="tx1"/>
                  </a:solidFill>
                  <a:latin typeface="FranklinGothic" charset="0"/>
                </a:rPr>
                <a:t>e</a:t>
              </a:r>
            </a:p>
            <a:p>
              <a:pPr algn="ctr"/>
              <a:r>
                <a:rPr lang="en-US" sz="2400" i="1">
                  <a:solidFill>
                    <a:schemeClr val="tx1"/>
                  </a:solidFill>
                  <a:latin typeface="FranklinGothic" charset="0"/>
                </a:rPr>
                <a:t>r</a:t>
              </a:r>
            </a:p>
          </p:txBody>
        </p:sp>
        <p:sp>
          <p:nvSpPr>
            <p:cNvPr id="2724998" name="Line 134"/>
            <p:cNvSpPr>
              <a:spLocks noChangeShapeType="1"/>
            </p:cNvSpPr>
            <p:nvPr/>
          </p:nvSpPr>
          <p:spPr bwMode="auto">
            <a:xfrm flipH="1">
              <a:off x="478" y="1295"/>
              <a:ext cx="3" cy="1298"/>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grpSp>
      <p:sp>
        <p:nvSpPr>
          <p:cNvPr id="135" name="Title 134"/>
          <p:cNvSpPr>
            <a:spLocks noGrp="1"/>
          </p:cNvSpPr>
          <p:nvPr>
            <p:ph type="title"/>
          </p:nvPr>
        </p:nvSpPr>
        <p:spPr/>
        <p:txBody>
          <a:bodyPr/>
          <a:lstStyle/>
          <a:p>
            <a:r>
              <a:rPr lang="en-US" dirty="0" smtClean="0"/>
              <a:t>Pipelining Lessons (2/2)</a:t>
            </a:r>
            <a:endParaRPr lang="en-US" dirty="0"/>
          </a:p>
        </p:txBody>
      </p:sp>
      <p:sp>
        <p:nvSpPr>
          <p:cNvPr id="22" name="Slide Number Placeholder 21"/>
          <p:cNvSpPr>
            <a:spLocks noGrp="1"/>
          </p:cNvSpPr>
          <p:nvPr>
            <p:ph type="sldNum" sz="quarter" idx="12"/>
          </p:nvPr>
        </p:nvSpPr>
        <p:spPr/>
        <p:txBody>
          <a:bodyPr/>
          <a:lstStyle/>
          <a:p>
            <a:pPr>
              <a:defRPr/>
            </a:pPr>
            <a:fld id="{0D227FE4-C4DE-B64E-BF78-4F634596A1E9}" type="slidenum">
              <a:rPr lang="en-US" smtClean="0"/>
              <a:pPr>
                <a:defRPr/>
              </a:pPr>
              <a:t>11</a:t>
            </a:fld>
            <a:endParaRPr lang="en-US"/>
          </a:p>
        </p:txBody>
      </p:sp>
    </p:spTree>
    <p:extLst>
      <p:ext uri="{BB962C8B-B14F-4D97-AF65-F5344CB8AC3E}">
        <p14:creationId xmlns:p14="http://schemas.microsoft.com/office/powerpoint/2010/main" val="20990370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24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7248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7248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4867"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6915" name="Rectangle 3"/>
          <p:cNvSpPr>
            <a:spLocks noGrp="1" noChangeArrowheads="1"/>
          </p:cNvSpPr>
          <p:nvPr>
            <p:ph type="body" idx="1"/>
          </p:nvPr>
        </p:nvSpPr>
        <p:spPr>
          <a:xfrm>
            <a:off x="457200" y="1143000"/>
            <a:ext cx="8229600" cy="4606925"/>
          </a:xfrm>
        </p:spPr>
        <p:txBody>
          <a:bodyPr>
            <a:normAutofit lnSpcReduction="10000"/>
          </a:bodyPr>
          <a:lstStyle/>
          <a:p>
            <a:pPr>
              <a:buFont typeface="Times" pitchFamily="-65" charset="0"/>
              <a:buNone/>
              <a:tabLst>
                <a:tab pos="2349500" algn="l"/>
              </a:tabLst>
            </a:pPr>
            <a:r>
              <a:rPr lang="en-US" dirty="0"/>
              <a:t>1) </a:t>
            </a:r>
            <a:r>
              <a:rPr lang="en-US" u="sng" dirty="0" err="1">
                <a:solidFill>
                  <a:schemeClr val="accent1"/>
                </a:solidFill>
              </a:rPr>
              <a:t>IFtch</a:t>
            </a:r>
            <a:r>
              <a:rPr lang="en-US" dirty="0"/>
              <a:t>: </a:t>
            </a:r>
            <a:r>
              <a:rPr lang="en-US" u="sng" dirty="0"/>
              <a:t>I</a:t>
            </a:r>
            <a:r>
              <a:rPr lang="en-US" dirty="0"/>
              <a:t>nstruction </a:t>
            </a:r>
            <a:r>
              <a:rPr lang="en-US" u="sng" dirty="0"/>
              <a:t>F</a:t>
            </a:r>
            <a:r>
              <a:rPr lang="en-US" dirty="0"/>
              <a:t>e</a:t>
            </a:r>
            <a:r>
              <a:rPr lang="en-US" u="sng" dirty="0"/>
              <a:t>tch</a:t>
            </a:r>
            <a:r>
              <a:rPr lang="en-US" dirty="0"/>
              <a:t>, Increment PC</a:t>
            </a:r>
          </a:p>
          <a:p>
            <a:pPr>
              <a:buFont typeface="Times" pitchFamily="-65" charset="0"/>
              <a:buNone/>
              <a:tabLst>
                <a:tab pos="2349500" algn="l"/>
              </a:tabLst>
            </a:pPr>
            <a:r>
              <a:rPr lang="en-US" dirty="0"/>
              <a:t>2) </a:t>
            </a:r>
            <a:r>
              <a:rPr lang="en-US" u="sng" dirty="0" err="1">
                <a:solidFill>
                  <a:schemeClr val="accent1"/>
                </a:solidFill>
              </a:rPr>
              <a:t>Dcd</a:t>
            </a:r>
            <a:r>
              <a:rPr lang="en-US" dirty="0"/>
              <a:t>: </a:t>
            </a:r>
            <a:r>
              <a:rPr lang="en-US" sz="3100" dirty="0"/>
              <a:t>Instruction </a:t>
            </a:r>
            <a:r>
              <a:rPr lang="en-US" sz="3100" u="sng" dirty="0"/>
              <a:t>D</a:t>
            </a:r>
            <a:r>
              <a:rPr lang="en-US" sz="3100" dirty="0"/>
              <a:t>e</a:t>
            </a:r>
            <a:r>
              <a:rPr lang="en-US" sz="3100" u="sng" dirty="0"/>
              <a:t>c</a:t>
            </a:r>
            <a:r>
              <a:rPr lang="en-US" sz="3100" dirty="0"/>
              <a:t>o</a:t>
            </a:r>
            <a:r>
              <a:rPr lang="en-US" sz="3100" u="sng" dirty="0"/>
              <a:t>d</a:t>
            </a:r>
            <a:r>
              <a:rPr lang="en-US" sz="3100" dirty="0"/>
              <a:t>e, Read Registers</a:t>
            </a:r>
            <a:endParaRPr lang="en-US" dirty="0"/>
          </a:p>
          <a:p>
            <a:pPr>
              <a:buFont typeface="Times" pitchFamily="-65" charset="0"/>
              <a:buNone/>
              <a:tabLst>
                <a:tab pos="2349500" algn="l"/>
              </a:tabLst>
            </a:pPr>
            <a:r>
              <a:rPr lang="en-US" dirty="0"/>
              <a:t>3) </a:t>
            </a:r>
            <a:r>
              <a:rPr lang="en-US" u="sng" dirty="0">
                <a:solidFill>
                  <a:schemeClr val="accent1"/>
                </a:solidFill>
              </a:rPr>
              <a:t>Exec</a:t>
            </a:r>
            <a:r>
              <a:rPr lang="en-US" dirty="0"/>
              <a:t>:</a:t>
            </a:r>
            <a:br>
              <a:rPr lang="en-US" dirty="0"/>
            </a:br>
            <a:r>
              <a:rPr lang="en-US" dirty="0"/>
              <a:t>  </a:t>
            </a:r>
            <a:r>
              <a:rPr lang="en-US" dirty="0" err="1"/>
              <a:t>Mem</a:t>
            </a:r>
            <a:r>
              <a:rPr lang="en-US" dirty="0"/>
              <a:t>-ref:	Calculate Address</a:t>
            </a:r>
            <a:br>
              <a:rPr lang="en-US" dirty="0"/>
            </a:br>
            <a:r>
              <a:rPr lang="en-US" dirty="0"/>
              <a:t>  </a:t>
            </a:r>
            <a:r>
              <a:rPr lang="en-US" dirty="0" err="1"/>
              <a:t>Arith</a:t>
            </a:r>
            <a:r>
              <a:rPr lang="en-US" dirty="0"/>
              <a:t>-log: Perform Operation</a:t>
            </a:r>
          </a:p>
          <a:p>
            <a:pPr>
              <a:buFont typeface="Times" pitchFamily="-65" charset="0"/>
              <a:buNone/>
              <a:tabLst>
                <a:tab pos="2349500" algn="l"/>
              </a:tabLst>
            </a:pPr>
            <a:r>
              <a:rPr lang="en-US" dirty="0"/>
              <a:t>4) </a:t>
            </a:r>
            <a:r>
              <a:rPr lang="en-US" u="sng" dirty="0" err="1">
                <a:solidFill>
                  <a:schemeClr val="accent1"/>
                </a:solidFill>
              </a:rPr>
              <a:t>Mem</a:t>
            </a:r>
            <a:r>
              <a:rPr lang="en-US" dirty="0"/>
              <a:t>: </a:t>
            </a:r>
            <a:br>
              <a:rPr lang="en-US" dirty="0"/>
            </a:br>
            <a:r>
              <a:rPr lang="en-US" dirty="0"/>
              <a:t>  </a:t>
            </a:r>
            <a:r>
              <a:rPr lang="en-US" dirty="0" smtClean="0"/>
              <a:t>Load: Read </a:t>
            </a:r>
            <a:r>
              <a:rPr lang="en-US" dirty="0"/>
              <a:t>Data from Memory</a:t>
            </a:r>
            <a:br>
              <a:rPr lang="en-US" dirty="0"/>
            </a:br>
            <a:r>
              <a:rPr lang="en-US" dirty="0"/>
              <a:t>  </a:t>
            </a:r>
            <a:r>
              <a:rPr lang="en-US" dirty="0" smtClean="0"/>
              <a:t>Store: Write </a:t>
            </a:r>
            <a:r>
              <a:rPr lang="en-US" dirty="0"/>
              <a:t>Data to Memory</a:t>
            </a:r>
          </a:p>
          <a:p>
            <a:pPr>
              <a:buFont typeface="Times" pitchFamily="-65" charset="0"/>
              <a:buNone/>
              <a:tabLst>
                <a:tab pos="2349500" algn="l"/>
              </a:tabLst>
            </a:pPr>
            <a:r>
              <a:rPr lang="en-US" dirty="0"/>
              <a:t>5) </a:t>
            </a:r>
            <a:r>
              <a:rPr lang="en-US" u="sng" dirty="0">
                <a:solidFill>
                  <a:schemeClr val="accent1"/>
                </a:solidFill>
              </a:rPr>
              <a:t>WB</a:t>
            </a:r>
            <a:r>
              <a:rPr lang="en-US" dirty="0"/>
              <a:t>: </a:t>
            </a:r>
            <a:r>
              <a:rPr lang="en-US" u="sng" dirty="0"/>
              <a:t>W</a:t>
            </a:r>
            <a:r>
              <a:rPr lang="en-US" dirty="0"/>
              <a:t>rite Data </a:t>
            </a:r>
            <a:r>
              <a:rPr lang="en-US" u="sng" dirty="0"/>
              <a:t>B</a:t>
            </a:r>
            <a:r>
              <a:rPr lang="en-US" dirty="0"/>
              <a:t>ack to Register</a:t>
            </a:r>
          </a:p>
        </p:txBody>
      </p:sp>
      <p:sp>
        <p:nvSpPr>
          <p:cNvPr id="4" name="Title 3"/>
          <p:cNvSpPr>
            <a:spLocks noGrp="1"/>
          </p:cNvSpPr>
          <p:nvPr>
            <p:ph type="title"/>
          </p:nvPr>
        </p:nvSpPr>
        <p:spPr>
          <a:xfrm>
            <a:off x="457200" y="274638"/>
            <a:ext cx="8229600" cy="868362"/>
          </a:xfrm>
        </p:spPr>
        <p:txBody>
          <a:bodyPr/>
          <a:lstStyle/>
          <a:p>
            <a:r>
              <a:rPr lang="en-US" dirty="0" smtClean="0"/>
              <a:t>Execution Steps in MIPS </a:t>
            </a:r>
            <a:r>
              <a:rPr lang="en-US" dirty="0" err="1" smtClean="0"/>
              <a:t>Datapath</a:t>
            </a:r>
            <a:endParaRPr lang="en-US" dirty="0"/>
          </a:p>
        </p:txBody>
      </p:sp>
      <p:sp>
        <p:nvSpPr>
          <p:cNvPr id="2" name="Slide Number Placeholder 1"/>
          <p:cNvSpPr>
            <a:spLocks noGrp="1"/>
          </p:cNvSpPr>
          <p:nvPr>
            <p:ph type="sldNum" sz="quarter" idx="12"/>
          </p:nvPr>
        </p:nvSpPr>
        <p:spPr/>
        <p:txBody>
          <a:bodyPr/>
          <a:lstStyle/>
          <a:p>
            <a:pPr>
              <a:defRPr/>
            </a:pPr>
            <a:fld id="{0D227FE4-C4DE-B64E-BF78-4F634596A1E9}" type="slidenum">
              <a:rPr lang="en-US" smtClean="0"/>
              <a:pPr>
                <a:defRPr/>
              </a:pPr>
              <a:t>12</a:t>
            </a:fld>
            <a:endParaRPr lang="en-US"/>
          </a:p>
        </p:txBody>
      </p:sp>
    </p:spTree>
    <p:extLst>
      <p:ext uri="{BB962C8B-B14F-4D97-AF65-F5344CB8AC3E}">
        <p14:creationId xmlns:p14="http://schemas.microsoft.com/office/powerpoint/2010/main" val="141882268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8"/>
          <p:cNvGrpSpPr>
            <a:grpSpLocks/>
          </p:cNvGrpSpPr>
          <p:nvPr/>
        </p:nvGrpSpPr>
        <p:grpSpPr bwMode="auto">
          <a:xfrm>
            <a:off x="457200" y="1271905"/>
            <a:ext cx="7391400" cy="2927350"/>
            <a:chOff x="288" y="432"/>
            <a:chExt cx="4656" cy="1844"/>
          </a:xfrm>
        </p:grpSpPr>
        <p:sp>
          <p:nvSpPr>
            <p:cNvPr id="2731057" name="Text Box 49"/>
            <p:cNvSpPr txBox="1">
              <a:spLocks noChangeArrowheads="1"/>
            </p:cNvSpPr>
            <p:nvPr/>
          </p:nvSpPr>
          <p:spPr bwMode="auto">
            <a:xfrm rot="-5400000">
              <a:off x="495" y="1017"/>
              <a:ext cx="316" cy="231"/>
            </a:xfrm>
            <a:prstGeom prst="rect">
              <a:avLst/>
            </a:prstGeom>
            <a:noFill/>
            <a:ln w="28575">
              <a:noFill/>
              <a:miter lim="800000"/>
              <a:headEnd/>
              <a:tailEnd/>
            </a:ln>
            <a:effectLst/>
          </p:spPr>
          <p:txBody>
            <a:bodyPr wrap="none" anchor="ctr">
              <a:prstTxWarp prst="textNoShape">
                <a:avLst/>
              </a:prstTxWarp>
              <a:spAutoFit/>
            </a:bodyPr>
            <a:lstStyle/>
            <a:p>
              <a:pPr algn="ctr"/>
              <a:r>
                <a:rPr lang="en-US" sz="1800"/>
                <a:t>PC</a:t>
              </a:r>
            </a:p>
          </p:txBody>
        </p:sp>
        <p:sp>
          <p:nvSpPr>
            <p:cNvPr id="2731058" name="Rectangle 50"/>
            <p:cNvSpPr>
              <a:spLocks noChangeArrowheads="1"/>
            </p:cNvSpPr>
            <p:nvPr/>
          </p:nvSpPr>
          <p:spPr bwMode="auto">
            <a:xfrm>
              <a:off x="528" y="768"/>
              <a:ext cx="240" cy="816"/>
            </a:xfrm>
            <a:prstGeom prst="rect">
              <a:avLst/>
            </a:prstGeom>
            <a:noFill/>
            <a:ln w="28575">
              <a:solidFill>
                <a:schemeClr val="tx1"/>
              </a:solidFill>
              <a:miter lim="800000"/>
              <a:headEnd/>
              <a:tailEnd/>
            </a:ln>
            <a:effectLst/>
          </p:spPr>
          <p:txBody>
            <a:bodyPr wrap="none" anchor="ctr">
              <a:prstTxWarp prst="textNoShape">
                <a:avLst/>
              </a:prstTxWarp>
            </a:bodyPr>
            <a:lstStyle/>
            <a:p>
              <a:endParaRPr lang="en-US"/>
            </a:p>
          </p:txBody>
        </p:sp>
        <p:sp>
          <p:nvSpPr>
            <p:cNvPr id="2731059" name="Rectangle 51"/>
            <p:cNvSpPr>
              <a:spLocks noChangeArrowheads="1"/>
            </p:cNvSpPr>
            <p:nvPr/>
          </p:nvSpPr>
          <p:spPr bwMode="auto">
            <a:xfrm rot="-5400000">
              <a:off x="960" y="960"/>
              <a:ext cx="1248" cy="672"/>
            </a:xfrm>
            <a:prstGeom prst="rect">
              <a:avLst/>
            </a:prstGeom>
            <a:noFill/>
            <a:ln w="28575">
              <a:solidFill>
                <a:schemeClr val="tx1"/>
              </a:solidFill>
              <a:miter lim="800000"/>
              <a:headEnd/>
              <a:tailEnd/>
            </a:ln>
            <a:effectLst/>
          </p:spPr>
          <p:txBody>
            <a:bodyPr wrap="none" anchor="ctr">
              <a:prstTxWarp prst="textNoShape">
                <a:avLst/>
              </a:prstTxWarp>
            </a:bodyPr>
            <a:lstStyle/>
            <a:p>
              <a:pPr algn="ctr"/>
              <a:r>
                <a:rPr lang="en-US" sz="2000"/>
                <a:t>instruction</a:t>
              </a:r>
            </a:p>
            <a:p>
              <a:pPr algn="ctr"/>
              <a:r>
                <a:rPr lang="en-US" sz="2000"/>
                <a:t>memory</a:t>
              </a:r>
            </a:p>
          </p:txBody>
        </p:sp>
        <p:sp>
          <p:nvSpPr>
            <p:cNvPr id="2731060" name="AutoShape 52"/>
            <p:cNvSpPr>
              <a:spLocks noChangeArrowheads="1"/>
            </p:cNvSpPr>
            <p:nvPr/>
          </p:nvSpPr>
          <p:spPr bwMode="auto">
            <a:xfrm>
              <a:off x="912" y="1670"/>
              <a:ext cx="231" cy="346"/>
            </a:xfrm>
            <a:prstGeom prst="roundRect">
              <a:avLst>
                <a:gd name="adj" fmla="val 16667"/>
              </a:avLst>
            </a:prstGeom>
            <a:noFill/>
            <a:ln w="28575">
              <a:solidFill>
                <a:schemeClr val="tx1"/>
              </a:solidFill>
              <a:round/>
              <a:headEnd/>
              <a:tailEnd/>
            </a:ln>
            <a:effectLst/>
          </p:spPr>
          <p:txBody>
            <a:bodyPr wrap="none" anchor="ctr">
              <a:prstTxWarp prst="textNoShape">
                <a:avLst/>
              </a:prstTxWarp>
            </a:bodyPr>
            <a:lstStyle/>
            <a:p>
              <a:pPr algn="ctr"/>
              <a:r>
                <a:rPr lang="en-US" sz="2000"/>
                <a:t>+4</a:t>
              </a:r>
            </a:p>
          </p:txBody>
        </p:sp>
        <p:sp>
          <p:nvSpPr>
            <p:cNvPr id="2731061" name="Line 53"/>
            <p:cNvSpPr>
              <a:spLocks noChangeShapeType="1"/>
            </p:cNvSpPr>
            <p:nvPr/>
          </p:nvSpPr>
          <p:spPr bwMode="auto">
            <a:xfrm>
              <a:off x="768" y="1152"/>
              <a:ext cx="480"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62" name="Rectangle 54"/>
            <p:cNvSpPr>
              <a:spLocks noChangeArrowheads="1"/>
            </p:cNvSpPr>
            <p:nvPr/>
          </p:nvSpPr>
          <p:spPr bwMode="auto">
            <a:xfrm>
              <a:off x="2256" y="768"/>
              <a:ext cx="624" cy="816"/>
            </a:xfrm>
            <a:prstGeom prst="rect">
              <a:avLst/>
            </a:prstGeom>
            <a:noFill/>
            <a:ln w="28575">
              <a:solidFill>
                <a:schemeClr val="tx1"/>
              </a:solidFill>
              <a:miter lim="800000"/>
              <a:headEnd/>
              <a:tailEnd/>
            </a:ln>
            <a:effectLst/>
          </p:spPr>
          <p:txBody>
            <a:bodyPr wrap="none" anchor="ctr">
              <a:prstTxWarp prst="textNoShape">
                <a:avLst/>
              </a:prstTxWarp>
            </a:bodyPr>
            <a:lstStyle/>
            <a:p>
              <a:endParaRPr lang="en-US"/>
            </a:p>
          </p:txBody>
        </p:sp>
        <p:sp>
          <p:nvSpPr>
            <p:cNvPr id="2731063" name="Line 55"/>
            <p:cNvSpPr>
              <a:spLocks noChangeShapeType="1"/>
            </p:cNvSpPr>
            <p:nvPr/>
          </p:nvSpPr>
          <p:spPr bwMode="auto">
            <a:xfrm>
              <a:off x="1920" y="1056"/>
              <a:ext cx="336"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64" name="Line 56"/>
            <p:cNvSpPr>
              <a:spLocks noChangeShapeType="1"/>
            </p:cNvSpPr>
            <p:nvPr/>
          </p:nvSpPr>
          <p:spPr bwMode="auto">
            <a:xfrm>
              <a:off x="1920" y="1291"/>
              <a:ext cx="336"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65" name="Line 57"/>
            <p:cNvSpPr>
              <a:spLocks noChangeShapeType="1"/>
            </p:cNvSpPr>
            <p:nvPr/>
          </p:nvSpPr>
          <p:spPr bwMode="auto">
            <a:xfrm>
              <a:off x="1920" y="1488"/>
              <a:ext cx="336"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66" name="Text Box 58"/>
            <p:cNvSpPr txBox="1">
              <a:spLocks noChangeArrowheads="1"/>
            </p:cNvSpPr>
            <p:nvPr/>
          </p:nvSpPr>
          <p:spPr bwMode="auto">
            <a:xfrm>
              <a:off x="1911" y="1238"/>
              <a:ext cx="214" cy="250"/>
            </a:xfrm>
            <a:prstGeom prst="rect">
              <a:avLst/>
            </a:prstGeom>
            <a:noFill/>
            <a:ln w="28575">
              <a:noFill/>
              <a:miter lim="800000"/>
              <a:headEnd/>
              <a:tailEnd/>
            </a:ln>
            <a:effectLst/>
          </p:spPr>
          <p:txBody>
            <a:bodyPr wrap="none" anchor="ctr">
              <a:prstTxWarp prst="textNoShape">
                <a:avLst/>
              </a:prstTxWarp>
              <a:spAutoFit/>
            </a:bodyPr>
            <a:lstStyle/>
            <a:p>
              <a:pPr algn="ctr"/>
              <a:r>
                <a:rPr lang="en-US" sz="2000"/>
                <a:t>rt</a:t>
              </a:r>
            </a:p>
          </p:txBody>
        </p:sp>
        <p:sp>
          <p:nvSpPr>
            <p:cNvPr id="2731067" name="Text Box 59"/>
            <p:cNvSpPr txBox="1">
              <a:spLocks noChangeArrowheads="1"/>
            </p:cNvSpPr>
            <p:nvPr/>
          </p:nvSpPr>
          <p:spPr bwMode="auto">
            <a:xfrm>
              <a:off x="1883" y="1046"/>
              <a:ext cx="249" cy="250"/>
            </a:xfrm>
            <a:prstGeom prst="rect">
              <a:avLst/>
            </a:prstGeom>
            <a:noFill/>
            <a:ln w="28575">
              <a:noFill/>
              <a:miter lim="800000"/>
              <a:headEnd/>
              <a:tailEnd/>
            </a:ln>
            <a:effectLst/>
          </p:spPr>
          <p:txBody>
            <a:bodyPr wrap="none" anchor="ctr">
              <a:prstTxWarp prst="textNoShape">
                <a:avLst/>
              </a:prstTxWarp>
              <a:spAutoFit/>
            </a:bodyPr>
            <a:lstStyle/>
            <a:p>
              <a:pPr algn="ctr"/>
              <a:r>
                <a:rPr lang="en-US" sz="2000"/>
                <a:t>rs</a:t>
              </a:r>
            </a:p>
          </p:txBody>
        </p:sp>
        <p:sp>
          <p:nvSpPr>
            <p:cNvPr id="2731068" name="Text Box 60"/>
            <p:cNvSpPr txBox="1">
              <a:spLocks noChangeArrowheads="1"/>
            </p:cNvSpPr>
            <p:nvPr/>
          </p:nvSpPr>
          <p:spPr bwMode="auto">
            <a:xfrm>
              <a:off x="1892" y="806"/>
              <a:ext cx="258" cy="250"/>
            </a:xfrm>
            <a:prstGeom prst="rect">
              <a:avLst/>
            </a:prstGeom>
            <a:noFill/>
            <a:ln w="28575">
              <a:noFill/>
              <a:miter lim="800000"/>
              <a:headEnd/>
              <a:tailEnd/>
            </a:ln>
            <a:effectLst/>
          </p:spPr>
          <p:txBody>
            <a:bodyPr wrap="none" anchor="ctr">
              <a:prstTxWarp prst="textNoShape">
                <a:avLst/>
              </a:prstTxWarp>
              <a:spAutoFit/>
            </a:bodyPr>
            <a:lstStyle/>
            <a:p>
              <a:pPr algn="ctr"/>
              <a:r>
                <a:rPr lang="en-US" sz="2000"/>
                <a:t>rd</a:t>
              </a:r>
            </a:p>
          </p:txBody>
        </p:sp>
        <p:sp>
          <p:nvSpPr>
            <p:cNvPr id="2731069" name="Text Box 61"/>
            <p:cNvSpPr txBox="1">
              <a:spLocks noChangeArrowheads="1"/>
            </p:cNvSpPr>
            <p:nvPr/>
          </p:nvSpPr>
          <p:spPr bwMode="auto">
            <a:xfrm rot="-5400000">
              <a:off x="2182" y="966"/>
              <a:ext cx="730" cy="250"/>
            </a:xfrm>
            <a:prstGeom prst="rect">
              <a:avLst/>
            </a:prstGeom>
            <a:noFill/>
            <a:ln w="28575">
              <a:noFill/>
              <a:miter lim="800000"/>
              <a:headEnd/>
              <a:tailEnd/>
            </a:ln>
            <a:effectLst/>
          </p:spPr>
          <p:txBody>
            <a:bodyPr wrap="none" anchor="ctr">
              <a:prstTxWarp prst="textNoShape">
                <a:avLst/>
              </a:prstTxWarp>
              <a:spAutoFit/>
            </a:bodyPr>
            <a:lstStyle/>
            <a:p>
              <a:pPr algn="ctr"/>
              <a:r>
                <a:rPr lang="en-US" sz="2000"/>
                <a:t>registers</a:t>
              </a:r>
            </a:p>
          </p:txBody>
        </p:sp>
        <p:grpSp>
          <p:nvGrpSpPr>
            <p:cNvPr id="3" name="Group 62"/>
            <p:cNvGrpSpPr>
              <a:grpSpLocks/>
            </p:cNvGrpSpPr>
            <p:nvPr/>
          </p:nvGrpSpPr>
          <p:grpSpPr bwMode="auto">
            <a:xfrm>
              <a:off x="3312" y="806"/>
              <a:ext cx="768" cy="960"/>
              <a:chOff x="3648" y="1348"/>
              <a:chExt cx="768" cy="960"/>
            </a:xfrm>
          </p:grpSpPr>
          <p:sp>
            <p:nvSpPr>
              <p:cNvPr id="2731071" name="Text Box 63"/>
              <p:cNvSpPr txBox="1">
                <a:spLocks noChangeArrowheads="1"/>
              </p:cNvSpPr>
              <p:nvPr/>
            </p:nvSpPr>
            <p:spPr bwMode="auto">
              <a:xfrm>
                <a:off x="3722" y="1699"/>
                <a:ext cx="427" cy="250"/>
              </a:xfrm>
              <a:prstGeom prst="rect">
                <a:avLst/>
              </a:prstGeom>
              <a:noFill/>
              <a:ln w="12700">
                <a:noFill/>
                <a:miter lim="800000"/>
                <a:headEnd/>
                <a:tailEnd/>
              </a:ln>
              <a:effectLst/>
            </p:spPr>
            <p:txBody>
              <a:bodyPr wrap="none">
                <a:prstTxWarp prst="textNoShape">
                  <a:avLst/>
                </a:prstTxWarp>
                <a:spAutoFit/>
              </a:bodyPr>
              <a:lstStyle/>
              <a:p>
                <a:pPr algn="ctr"/>
                <a:r>
                  <a:rPr lang="en-US" sz="2000"/>
                  <a:t>ALU</a:t>
                </a:r>
                <a:endParaRPr lang="en-US" sz="2400">
                  <a:solidFill>
                    <a:schemeClr val="tx1"/>
                  </a:solidFill>
                  <a:latin typeface="Times" pitchFamily="-65" charset="0"/>
                </a:endParaRPr>
              </a:p>
            </p:txBody>
          </p:sp>
          <p:sp>
            <p:nvSpPr>
              <p:cNvPr id="2731072" name="Freeform 64"/>
              <p:cNvSpPr>
                <a:spLocks/>
              </p:cNvSpPr>
              <p:nvPr/>
            </p:nvSpPr>
            <p:spPr bwMode="auto">
              <a:xfrm>
                <a:off x="3648" y="1348"/>
                <a:ext cx="528" cy="960"/>
              </a:xfrm>
              <a:custGeom>
                <a:avLst/>
                <a:gdLst/>
                <a:ahLst/>
                <a:cxnLst>
                  <a:cxn ang="0">
                    <a:pos x="0" y="0"/>
                  </a:cxn>
                  <a:cxn ang="0">
                    <a:pos x="528" y="192"/>
                  </a:cxn>
                  <a:cxn ang="0">
                    <a:pos x="528" y="672"/>
                  </a:cxn>
                  <a:cxn ang="0">
                    <a:pos x="0" y="960"/>
                  </a:cxn>
                  <a:cxn ang="0">
                    <a:pos x="0" y="528"/>
                  </a:cxn>
                  <a:cxn ang="0">
                    <a:pos x="48" y="480"/>
                  </a:cxn>
                  <a:cxn ang="0">
                    <a:pos x="0" y="432"/>
                  </a:cxn>
                  <a:cxn ang="0">
                    <a:pos x="0" y="0"/>
                  </a:cxn>
                </a:cxnLst>
                <a:rect l="0" t="0" r="r" b="b"/>
                <a:pathLst>
                  <a:path w="528" h="960">
                    <a:moveTo>
                      <a:pt x="0" y="0"/>
                    </a:moveTo>
                    <a:lnTo>
                      <a:pt x="528" y="192"/>
                    </a:lnTo>
                    <a:lnTo>
                      <a:pt x="528" y="672"/>
                    </a:lnTo>
                    <a:lnTo>
                      <a:pt x="0" y="960"/>
                    </a:lnTo>
                    <a:lnTo>
                      <a:pt x="0" y="528"/>
                    </a:lnTo>
                    <a:lnTo>
                      <a:pt x="48" y="480"/>
                    </a:lnTo>
                    <a:lnTo>
                      <a:pt x="0" y="432"/>
                    </a:lnTo>
                    <a:lnTo>
                      <a:pt x="0" y="0"/>
                    </a:lnTo>
                    <a:close/>
                  </a:path>
                </a:pathLst>
              </a:custGeom>
              <a:noFill/>
              <a:ln w="38100" cap="flat" cmpd="sng">
                <a:solidFill>
                  <a:schemeClr val="tx1"/>
                </a:solidFill>
                <a:prstDash val="solid"/>
                <a:round/>
                <a:headEnd/>
                <a:tailEnd/>
              </a:ln>
              <a:effectLst/>
            </p:spPr>
            <p:txBody>
              <a:bodyPr wrap="none" anchor="ctr">
                <a:prstTxWarp prst="textNoShape">
                  <a:avLst/>
                </a:prstTxWarp>
              </a:bodyPr>
              <a:lstStyle/>
              <a:p>
                <a:endParaRPr lang="en-US"/>
              </a:p>
            </p:txBody>
          </p:sp>
          <p:sp>
            <p:nvSpPr>
              <p:cNvPr id="2731073" name="Line 65"/>
              <p:cNvSpPr>
                <a:spLocks noChangeShapeType="1"/>
              </p:cNvSpPr>
              <p:nvPr/>
            </p:nvSpPr>
            <p:spPr bwMode="auto">
              <a:xfrm>
                <a:off x="4176" y="1780"/>
                <a:ext cx="240"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grpSp>
        <p:sp>
          <p:nvSpPr>
            <p:cNvPr id="2731074" name="Line 66"/>
            <p:cNvSpPr>
              <a:spLocks noChangeShapeType="1"/>
            </p:cNvSpPr>
            <p:nvPr/>
          </p:nvSpPr>
          <p:spPr bwMode="auto">
            <a:xfrm>
              <a:off x="2880" y="1488"/>
              <a:ext cx="432"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75" name="Line 67"/>
            <p:cNvSpPr>
              <a:spLocks noChangeShapeType="1"/>
            </p:cNvSpPr>
            <p:nvPr/>
          </p:nvSpPr>
          <p:spPr bwMode="auto">
            <a:xfrm>
              <a:off x="1901" y="1709"/>
              <a:ext cx="1392"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76" name="Line 68"/>
            <p:cNvSpPr>
              <a:spLocks noChangeShapeType="1"/>
            </p:cNvSpPr>
            <p:nvPr/>
          </p:nvSpPr>
          <p:spPr bwMode="auto">
            <a:xfrm>
              <a:off x="2880" y="975"/>
              <a:ext cx="413"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77" name="Rectangle 69"/>
            <p:cNvSpPr>
              <a:spLocks noChangeArrowheads="1"/>
            </p:cNvSpPr>
            <p:nvPr/>
          </p:nvSpPr>
          <p:spPr bwMode="auto">
            <a:xfrm rot="-5400000">
              <a:off x="3792" y="1056"/>
              <a:ext cx="1248" cy="672"/>
            </a:xfrm>
            <a:prstGeom prst="rect">
              <a:avLst/>
            </a:prstGeom>
            <a:noFill/>
            <a:ln w="28575">
              <a:solidFill>
                <a:schemeClr val="tx1"/>
              </a:solidFill>
              <a:miter lim="800000"/>
              <a:headEnd/>
              <a:tailEnd/>
            </a:ln>
            <a:effectLst/>
          </p:spPr>
          <p:txBody>
            <a:bodyPr wrap="none" anchor="ctr">
              <a:prstTxWarp prst="textNoShape">
                <a:avLst/>
              </a:prstTxWarp>
            </a:bodyPr>
            <a:lstStyle/>
            <a:p>
              <a:pPr algn="ctr"/>
              <a:r>
                <a:rPr lang="en-US" sz="2000"/>
                <a:t>Data</a:t>
              </a:r>
            </a:p>
            <a:p>
              <a:pPr algn="ctr"/>
              <a:r>
                <a:rPr lang="en-US" sz="2000"/>
                <a:t>memory</a:t>
              </a:r>
            </a:p>
          </p:txBody>
        </p:sp>
        <p:sp>
          <p:nvSpPr>
            <p:cNvPr id="2731078" name="Line 70"/>
            <p:cNvSpPr>
              <a:spLocks noChangeShapeType="1"/>
            </p:cNvSpPr>
            <p:nvPr/>
          </p:nvSpPr>
          <p:spPr bwMode="auto">
            <a:xfrm>
              <a:off x="3024" y="1488"/>
              <a:ext cx="0" cy="192"/>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79" name="Line 71"/>
            <p:cNvSpPr>
              <a:spLocks noChangeShapeType="1"/>
            </p:cNvSpPr>
            <p:nvPr/>
          </p:nvSpPr>
          <p:spPr bwMode="auto">
            <a:xfrm>
              <a:off x="3024" y="1728"/>
              <a:ext cx="0" cy="192"/>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80" name="Line 72"/>
            <p:cNvSpPr>
              <a:spLocks noChangeShapeType="1"/>
            </p:cNvSpPr>
            <p:nvPr/>
          </p:nvSpPr>
          <p:spPr bwMode="auto">
            <a:xfrm>
              <a:off x="3024" y="1920"/>
              <a:ext cx="1056"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81" name="Line 73"/>
            <p:cNvSpPr>
              <a:spLocks noChangeShapeType="1"/>
            </p:cNvSpPr>
            <p:nvPr/>
          </p:nvSpPr>
          <p:spPr bwMode="auto">
            <a:xfrm>
              <a:off x="4752" y="1238"/>
              <a:ext cx="192" cy="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82" name="Line 74"/>
            <p:cNvSpPr>
              <a:spLocks noChangeShapeType="1"/>
            </p:cNvSpPr>
            <p:nvPr/>
          </p:nvSpPr>
          <p:spPr bwMode="auto">
            <a:xfrm flipV="1">
              <a:off x="4944" y="432"/>
              <a:ext cx="0" cy="806"/>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83" name="Line 75"/>
            <p:cNvSpPr>
              <a:spLocks noChangeShapeType="1"/>
            </p:cNvSpPr>
            <p:nvPr/>
          </p:nvSpPr>
          <p:spPr bwMode="auto">
            <a:xfrm flipH="1">
              <a:off x="2422" y="432"/>
              <a:ext cx="2522" cy="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84" name="Line 76"/>
            <p:cNvSpPr>
              <a:spLocks noChangeShapeType="1"/>
            </p:cNvSpPr>
            <p:nvPr/>
          </p:nvSpPr>
          <p:spPr bwMode="auto">
            <a:xfrm>
              <a:off x="2422" y="432"/>
              <a:ext cx="0" cy="336"/>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85" name="Text Box 77"/>
            <p:cNvSpPr txBox="1">
              <a:spLocks noChangeArrowheads="1"/>
            </p:cNvSpPr>
            <p:nvPr/>
          </p:nvSpPr>
          <p:spPr bwMode="auto">
            <a:xfrm>
              <a:off x="1892" y="1680"/>
              <a:ext cx="418" cy="250"/>
            </a:xfrm>
            <a:prstGeom prst="rect">
              <a:avLst/>
            </a:prstGeom>
            <a:noFill/>
            <a:ln w="28575">
              <a:noFill/>
              <a:miter lim="800000"/>
              <a:headEnd/>
              <a:tailEnd/>
            </a:ln>
            <a:effectLst/>
          </p:spPr>
          <p:txBody>
            <a:bodyPr wrap="none" anchor="ctr">
              <a:prstTxWarp prst="textNoShape">
                <a:avLst/>
              </a:prstTxWarp>
              <a:spAutoFit/>
            </a:bodyPr>
            <a:lstStyle/>
            <a:p>
              <a:pPr algn="ctr"/>
              <a:r>
                <a:rPr lang="en-US" sz="2000"/>
                <a:t>imm</a:t>
              </a:r>
            </a:p>
          </p:txBody>
        </p:sp>
        <p:sp>
          <p:nvSpPr>
            <p:cNvPr id="2731086" name="Line 78"/>
            <p:cNvSpPr>
              <a:spLocks noChangeShapeType="1"/>
            </p:cNvSpPr>
            <p:nvPr/>
          </p:nvSpPr>
          <p:spPr bwMode="auto">
            <a:xfrm>
              <a:off x="1008" y="1152"/>
              <a:ext cx="0" cy="528"/>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87" name="AutoShape 79"/>
            <p:cNvSpPr>
              <a:spLocks noChangeArrowheads="1"/>
            </p:cNvSpPr>
            <p:nvPr/>
          </p:nvSpPr>
          <p:spPr bwMode="auto">
            <a:xfrm>
              <a:off x="528" y="1766"/>
              <a:ext cx="240" cy="510"/>
            </a:xfrm>
            <a:prstGeom prst="roundRect">
              <a:avLst>
                <a:gd name="adj" fmla="val 16667"/>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88" name="Line 80"/>
            <p:cNvSpPr>
              <a:spLocks noChangeShapeType="1"/>
            </p:cNvSpPr>
            <p:nvPr/>
          </p:nvSpPr>
          <p:spPr bwMode="auto">
            <a:xfrm flipH="1">
              <a:off x="768" y="1906"/>
              <a:ext cx="144"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89" name="Line 81"/>
            <p:cNvSpPr>
              <a:spLocks noChangeShapeType="1"/>
            </p:cNvSpPr>
            <p:nvPr/>
          </p:nvSpPr>
          <p:spPr bwMode="auto">
            <a:xfrm>
              <a:off x="2310" y="1709"/>
              <a:ext cx="0" cy="423"/>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90" name="Line 82"/>
            <p:cNvSpPr>
              <a:spLocks noChangeShapeType="1"/>
            </p:cNvSpPr>
            <p:nvPr/>
          </p:nvSpPr>
          <p:spPr bwMode="auto">
            <a:xfrm flipH="1">
              <a:off x="768" y="2132"/>
              <a:ext cx="1542"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91" name="Line 83"/>
            <p:cNvSpPr>
              <a:spLocks noChangeShapeType="1"/>
            </p:cNvSpPr>
            <p:nvPr/>
          </p:nvSpPr>
          <p:spPr bwMode="auto">
            <a:xfrm flipH="1">
              <a:off x="288" y="2016"/>
              <a:ext cx="240" cy="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92" name="Line 84"/>
            <p:cNvSpPr>
              <a:spLocks noChangeShapeType="1"/>
            </p:cNvSpPr>
            <p:nvPr/>
          </p:nvSpPr>
          <p:spPr bwMode="auto">
            <a:xfrm flipV="1">
              <a:off x="288" y="1152"/>
              <a:ext cx="0" cy="864"/>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93" name="Line 85"/>
            <p:cNvSpPr>
              <a:spLocks noChangeShapeType="1"/>
            </p:cNvSpPr>
            <p:nvPr/>
          </p:nvSpPr>
          <p:spPr bwMode="auto">
            <a:xfrm>
              <a:off x="288" y="1152"/>
              <a:ext cx="240"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grpSp>
      <p:sp>
        <p:nvSpPr>
          <p:cNvPr id="2731096" name="Text Box 88"/>
          <p:cNvSpPr txBox="1">
            <a:spLocks noChangeArrowheads="1"/>
          </p:cNvSpPr>
          <p:nvPr/>
        </p:nvSpPr>
        <p:spPr bwMode="auto">
          <a:xfrm>
            <a:off x="1293807" y="4137343"/>
            <a:ext cx="1638257" cy="701675"/>
          </a:xfrm>
          <a:prstGeom prst="rect">
            <a:avLst/>
          </a:prstGeom>
          <a:noFill/>
          <a:ln w="28575">
            <a:noFill/>
            <a:miter lim="800000"/>
            <a:headEnd/>
            <a:tailEnd/>
          </a:ln>
          <a:effectLst/>
        </p:spPr>
        <p:txBody>
          <a:bodyPr wrap="none" anchor="ctr">
            <a:prstTxWarp prst="textNoShape">
              <a:avLst/>
            </a:prstTxWarp>
            <a:spAutoFit/>
          </a:bodyPr>
          <a:lstStyle/>
          <a:p>
            <a:pPr algn="ctr"/>
            <a:r>
              <a:rPr lang="en-US" sz="2000">
                <a:solidFill>
                  <a:schemeClr val="accent2"/>
                </a:solidFill>
              </a:rPr>
              <a:t>1. Instruction</a:t>
            </a:r>
          </a:p>
          <a:p>
            <a:pPr algn="ctr"/>
            <a:r>
              <a:rPr lang="en-US" sz="2000">
                <a:solidFill>
                  <a:schemeClr val="accent2"/>
                </a:solidFill>
              </a:rPr>
              <a:t>Fetch</a:t>
            </a:r>
          </a:p>
        </p:txBody>
      </p:sp>
      <p:sp>
        <p:nvSpPr>
          <p:cNvPr id="2731097" name="Line 89"/>
          <p:cNvSpPr>
            <a:spLocks noChangeShapeType="1"/>
          </p:cNvSpPr>
          <p:nvPr/>
        </p:nvSpPr>
        <p:spPr bwMode="auto">
          <a:xfrm>
            <a:off x="1236133" y="4137343"/>
            <a:ext cx="2027761" cy="0"/>
          </a:xfrm>
          <a:prstGeom prst="line">
            <a:avLst/>
          </a:prstGeom>
          <a:noFill/>
          <a:ln w="28575">
            <a:solidFill>
              <a:schemeClr val="accent2"/>
            </a:solidFill>
            <a:round/>
            <a:headEnd type="diamond" w="med" len="med"/>
            <a:tailEnd type="triangle" w="med" len="med"/>
          </a:ln>
          <a:effectLst/>
        </p:spPr>
        <p:txBody>
          <a:bodyPr wrap="none" anchor="ctr">
            <a:prstTxWarp prst="textNoShape">
              <a:avLst/>
            </a:prstTxWarp>
          </a:bodyPr>
          <a:lstStyle/>
          <a:p>
            <a:endParaRPr lang="en-US"/>
          </a:p>
        </p:txBody>
      </p:sp>
      <p:sp>
        <p:nvSpPr>
          <p:cNvPr id="2731098" name="Text Box 90"/>
          <p:cNvSpPr txBox="1">
            <a:spLocks noChangeArrowheads="1"/>
          </p:cNvSpPr>
          <p:nvPr/>
        </p:nvSpPr>
        <p:spPr bwMode="auto">
          <a:xfrm>
            <a:off x="2954866" y="3862705"/>
            <a:ext cx="2286000" cy="1006475"/>
          </a:xfrm>
          <a:prstGeom prst="rect">
            <a:avLst/>
          </a:prstGeom>
          <a:noFill/>
          <a:ln w="28575">
            <a:noFill/>
            <a:miter lim="800000"/>
            <a:headEnd/>
            <a:tailEnd/>
          </a:ln>
          <a:effectLst/>
        </p:spPr>
        <p:txBody>
          <a:bodyPr anchor="ctr">
            <a:prstTxWarp prst="textNoShape">
              <a:avLst/>
            </a:prstTxWarp>
            <a:spAutoFit/>
          </a:bodyPr>
          <a:lstStyle/>
          <a:p>
            <a:pPr algn="ctr"/>
            <a:endParaRPr lang="en-US" sz="2000" dirty="0">
              <a:solidFill>
                <a:schemeClr val="accent2"/>
              </a:solidFill>
            </a:endParaRPr>
          </a:p>
          <a:p>
            <a:pPr algn="ctr"/>
            <a:r>
              <a:rPr lang="en-US" sz="2000" dirty="0">
                <a:solidFill>
                  <a:schemeClr val="accent2"/>
                </a:solidFill>
              </a:rPr>
              <a:t>2. Decode/</a:t>
            </a:r>
          </a:p>
          <a:p>
            <a:pPr algn="ctr"/>
            <a:r>
              <a:rPr lang="en-US" sz="2000" dirty="0">
                <a:solidFill>
                  <a:schemeClr val="accent2"/>
                </a:solidFill>
              </a:rPr>
              <a:t>    Register Read</a:t>
            </a:r>
          </a:p>
        </p:txBody>
      </p:sp>
      <p:sp>
        <p:nvSpPr>
          <p:cNvPr id="2731099" name="Line 91"/>
          <p:cNvSpPr>
            <a:spLocks noChangeShapeType="1"/>
          </p:cNvSpPr>
          <p:nvPr/>
        </p:nvSpPr>
        <p:spPr bwMode="auto">
          <a:xfrm>
            <a:off x="3505200" y="4132580"/>
            <a:ext cx="1381125" cy="4763"/>
          </a:xfrm>
          <a:prstGeom prst="line">
            <a:avLst/>
          </a:prstGeom>
          <a:noFill/>
          <a:ln w="28575">
            <a:solidFill>
              <a:schemeClr val="accent2"/>
            </a:solidFill>
            <a:round/>
            <a:headEnd type="diamond" w="med" len="med"/>
            <a:tailEnd type="triangle" w="med" len="med"/>
          </a:ln>
          <a:effectLst/>
        </p:spPr>
        <p:txBody>
          <a:bodyPr wrap="none" anchor="ctr">
            <a:prstTxWarp prst="textNoShape">
              <a:avLst/>
            </a:prstTxWarp>
          </a:bodyPr>
          <a:lstStyle/>
          <a:p>
            <a:endParaRPr lang="en-US"/>
          </a:p>
        </p:txBody>
      </p:sp>
      <p:sp>
        <p:nvSpPr>
          <p:cNvPr id="2731101" name="Text Box 93"/>
          <p:cNvSpPr txBox="1">
            <a:spLocks noChangeArrowheads="1"/>
          </p:cNvSpPr>
          <p:nvPr/>
        </p:nvSpPr>
        <p:spPr bwMode="auto">
          <a:xfrm>
            <a:off x="4890029" y="4277043"/>
            <a:ext cx="1384092" cy="396875"/>
          </a:xfrm>
          <a:prstGeom prst="rect">
            <a:avLst/>
          </a:prstGeom>
          <a:noFill/>
          <a:ln w="28575">
            <a:noFill/>
            <a:miter lim="800000"/>
            <a:headEnd/>
            <a:tailEnd/>
          </a:ln>
          <a:effectLst/>
        </p:spPr>
        <p:txBody>
          <a:bodyPr wrap="none" anchor="ctr">
            <a:prstTxWarp prst="textNoShape">
              <a:avLst/>
            </a:prstTxWarp>
            <a:spAutoFit/>
          </a:bodyPr>
          <a:lstStyle/>
          <a:p>
            <a:pPr algn="ctr"/>
            <a:r>
              <a:rPr lang="en-US" sz="2000">
                <a:solidFill>
                  <a:schemeClr val="accent2"/>
                </a:solidFill>
              </a:rPr>
              <a:t>3. Execute</a:t>
            </a:r>
          </a:p>
        </p:txBody>
      </p:sp>
      <p:sp>
        <p:nvSpPr>
          <p:cNvPr id="2731102" name="Line 94"/>
          <p:cNvSpPr>
            <a:spLocks noChangeShapeType="1"/>
          </p:cNvSpPr>
          <p:nvPr/>
        </p:nvSpPr>
        <p:spPr bwMode="auto">
          <a:xfrm>
            <a:off x="5079832" y="4124643"/>
            <a:ext cx="1083901" cy="0"/>
          </a:xfrm>
          <a:prstGeom prst="line">
            <a:avLst/>
          </a:prstGeom>
          <a:noFill/>
          <a:ln w="28575">
            <a:solidFill>
              <a:schemeClr val="accent2"/>
            </a:solidFill>
            <a:round/>
            <a:headEnd type="diamond" w="med" len="med"/>
            <a:tailEnd type="triangle" w="med" len="med"/>
          </a:ln>
          <a:effectLst/>
        </p:spPr>
        <p:txBody>
          <a:bodyPr wrap="none" anchor="ctr">
            <a:prstTxWarp prst="textNoShape">
              <a:avLst/>
            </a:prstTxWarp>
          </a:bodyPr>
          <a:lstStyle/>
          <a:p>
            <a:endParaRPr lang="en-US"/>
          </a:p>
        </p:txBody>
      </p:sp>
      <p:sp>
        <p:nvSpPr>
          <p:cNvPr id="2731104" name="Text Box 96"/>
          <p:cNvSpPr txBox="1">
            <a:spLocks noChangeArrowheads="1"/>
          </p:cNvSpPr>
          <p:nvPr/>
        </p:nvSpPr>
        <p:spPr bwMode="auto">
          <a:xfrm>
            <a:off x="6237288" y="4277043"/>
            <a:ext cx="1384300" cy="396875"/>
          </a:xfrm>
          <a:prstGeom prst="rect">
            <a:avLst/>
          </a:prstGeom>
          <a:noFill/>
          <a:ln w="28575">
            <a:noFill/>
            <a:miter lim="800000"/>
            <a:headEnd/>
            <a:tailEnd/>
          </a:ln>
          <a:effectLst/>
        </p:spPr>
        <p:txBody>
          <a:bodyPr wrap="none" anchor="ctr">
            <a:prstTxWarp prst="textNoShape">
              <a:avLst/>
            </a:prstTxWarp>
            <a:spAutoFit/>
          </a:bodyPr>
          <a:lstStyle/>
          <a:p>
            <a:pPr algn="ctr"/>
            <a:r>
              <a:rPr lang="en-US" sz="2000">
                <a:solidFill>
                  <a:schemeClr val="accent2"/>
                </a:solidFill>
              </a:rPr>
              <a:t>4. Memory</a:t>
            </a:r>
          </a:p>
        </p:txBody>
      </p:sp>
      <p:sp>
        <p:nvSpPr>
          <p:cNvPr id="2731105" name="Line 97"/>
          <p:cNvSpPr>
            <a:spLocks noChangeShapeType="1"/>
          </p:cNvSpPr>
          <p:nvPr/>
        </p:nvSpPr>
        <p:spPr bwMode="auto">
          <a:xfrm flipV="1">
            <a:off x="6383867" y="4115647"/>
            <a:ext cx="1236133" cy="8996"/>
          </a:xfrm>
          <a:prstGeom prst="line">
            <a:avLst/>
          </a:prstGeom>
          <a:noFill/>
          <a:ln w="28575">
            <a:solidFill>
              <a:schemeClr val="accent2"/>
            </a:solidFill>
            <a:round/>
            <a:headEnd type="diamond" w="med" len="med"/>
            <a:tailEnd type="triangle" w="med" len="med"/>
          </a:ln>
          <a:effectLst/>
        </p:spPr>
        <p:txBody>
          <a:bodyPr wrap="none" anchor="ctr">
            <a:prstTxWarp prst="textNoShape">
              <a:avLst/>
            </a:prstTxWarp>
          </a:bodyPr>
          <a:lstStyle/>
          <a:p>
            <a:endParaRPr lang="en-US"/>
          </a:p>
        </p:txBody>
      </p:sp>
      <p:sp>
        <p:nvSpPr>
          <p:cNvPr id="2731107" name="Text Box 99"/>
          <p:cNvSpPr txBox="1">
            <a:spLocks noChangeArrowheads="1"/>
          </p:cNvSpPr>
          <p:nvPr/>
        </p:nvSpPr>
        <p:spPr bwMode="auto">
          <a:xfrm>
            <a:off x="7672388" y="4124643"/>
            <a:ext cx="1058821" cy="701675"/>
          </a:xfrm>
          <a:prstGeom prst="rect">
            <a:avLst/>
          </a:prstGeom>
          <a:noFill/>
          <a:ln w="28575">
            <a:noFill/>
            <a:miter lim="800000"/>
            <a:headEnd/>
            <a:tailEnd/>
          </a:ln>
          <a:effectLst/>
        </p:spPr>
        <p:txBody>
          <a:bodyPr wrap="none" anchor="ctr">
            <a:prstTxWarp prst="textNoShape">
              <a:avLst/>
            </a:prstTxWarp>
            <a:spAutoFit/>
          </a:bodyPr>
          <a:lstStyle/>
          <a:p>
            <a:pPr algn="ctr"/>
            <a:r>
              <a:rPr lang="en-US" sz="2000" dirty="0">
                <a:solidFill>
                  <a:schemeClr val="accent2"/>
                </a:solidFill>
              </a:rPr>
              <a:t>5. Write</a:t>
            </a:r>
            <a:br>
              <a:rPr lang="en-US" sz="2000" dirty="0">
                <a:solidFill>
                  <a:schemeClr val="accent2"/>
                </a:solidFill>
              </a:rPr>
            </a:br>
            <a:r>
              <a:rPr lang="en-US" sz="2000" dirty="0">
                <a:solidFill>
                  <a:schemeClr val="accent2"/>
                </a:solidFill>
              </a:rPr>
              <a:t>Back</a:t>
            </a:r>
          </a:p>
        </p:txBody>
      </p:sp>
      <p:sp>
        <p:nvSpPr>
          <p:cNvPr id="2731108" name="Line 100"/>
          <p:cNvSpPr>
            <a:spLocks noChangeShapeType="1"/>
          </p:cNvSpPr>
          <p:nvPr/>
        </p:nvSpPr>
        <p:spPr bwMode="auto">
          <a:xfrm>
            <a:off x="7874000" y="4115647"/>
            <a:ext cx="844550" cy="8996"/>
          </a:xfrm>
          <a:prstGeom prst="line">
            <a:avLst/>
          </a:prstGeom>
          <a:noFill/>
          <a:ln w="28575">
            <a:solidFill>
              <a:schemeClr val="accent2"/>
            </a:solidFill>
            <a:round/>
            <a:headEnd type="diamond" w="med" len="med"/>
            <a:tailEnd type="triangle" w="med" len="med"/>
          </a:ln>
          <a:effectLst/>
        </p:spPr>
        <p:txBody>
          <a:bodyPr wrap="none" anchor="ctr">
            <a:prstTxWarp prst="textNoShape">
              <a:avLst/>
            </a:prstTxWarp>
          </a:bodyPr>
          <a:lstStyle/>
          <a:p>
            <a:endParaRPr lang="en-US"/>
          </a:p>
        </p:txBody>
      </p:sp>
      <p:sp>
        <p:nvSpPr>
          <p:cNvPr id="101" name="Title 100"/>
          <p:cNvSpPr>
            <a:spLocks noGrp="1"/>
          </p:cNvSpPr>
          <p:nvPr>
            <p:ph type="title"/>
          </p:nvPr>
        </p:nvSpPr>
        <p:spPr>
          <a:xfrm>
            <a:off x="474133" y="0"/>
            <a:ext cx="8229600" cy="1049867"/>
          </a:xfrm>
        </p:spPr>
        <p:txBody>
          <a:bodyPr/>
          <a:lstStyle/>
          <a:p>
            <a:r>
              <a:rPr lang="en-US" dirty="0" smtClean="0"/>
              <a:t>Single Cycle </a:t>
            </a:r>
            <a:r>
              <a:rPr lang="en-US" dirty="0" err="1" smtClean="0"/>
              <a:t>Datapath</a:t>
            </a:r>
            <a:endParaRPr lang="en-US" dirty="0"/>
          </a:p>
        </p:txBody>
      </p:sp>
      <p:sp>
        <p:nvSpPr>
          <p:cNvPr id="4" name="Slide Number Placeholder 3"/>
          <p:cNvSpPr>
            <a:spLocks noGrp="1"/>
          </p:cNvSpPr>
          <p:nvPr>
            <p:ph type="sldNum" sz="quarter" idx="12"/>
          </p:nvPr>
        </p:nvSpPr>
        <p:spPr/>
        <p:txBody>
          <a:bodyPr/>
          <a:lstStyle/>
          <a:p>
            <a:pPr>
              <a:defRPr/>
            </a:pPr>
            <a:fld id="{0D227FE4-C4DE-B64E-BF78-4F634596A1E9}" type="slidenum">
              <a:rPr lang="en-US" smtClean="0"/>
              <a:pPr>
                <a:defRPr/>
              </a:pPr>
              <a:t>13</a:t>
            </a:fld>
            <a:endParaRPr lang="en-US"/>
          </a:p>
        </p:txBody>
      </p:sp>
    </p:spTree>
    <p:extLst>
      <p:ext uri="{BB962C8B-B14F-4D97-AF65-F5344CB8AC3E}">
        <p14:creationId xmlns:p14="http://schemas.microsoft.com/office/powerpoint/2010/main" val="96234207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8"/>
          <p:cNvGrpSpPr>
            <a:grpSpLocks/>
          </p:cNvGrpSpPr>
          <p:nvPr/>
        </p:nvGrpSpPr>
        <p:grpSpPr bwMode="auto">
          <a:xfrm>
            <a:off x="457200" y="1279525"/>
            <a:ext cx="7391400" cy="2927350"/>
            <a:chOff x="288" y="432"/>
            <a:chExt cx="4656" cy="1844"/>
          </a:xfrm>
        </p:grpSpPr>
        <p:sp>
          <p:nvSpPr>
            <p:cNvPr id="2731057" name="Text Box 49"/>
            <p:cNvSpPr txBox="1">
              <a:spLocks noChangeArrowheads="1"/>
            </p:cNvSpPr>
            <p:nvPr/>
          </p:nvSpPr>
          <p:spPr bwMode="auto">
            <a:xfrm rot="-5400000">
              <a:off x="495" y="1017"/>
              <a:ext cx="316" cy="231"/>
            </a:xfrm>
            <a:prstGeom prst="rect">
              <a:avLst/>
            </a:prstGeom>
            <a:noFill/>
            <a:ln w="28575">
              <a:noFill/>
              <a:miter lim="800000"/>
              <a:headEnd/>
              <a:tailEnd/>
            </a:ln>
            <a:effectLst/>
          </p:spPr>
          <p:txBody>
            <a:bodyPr wrap="none" anchor="ctr">
              <a:prstTxWarp prst="textNoShape">
                <a:avLst/>
              </a:prstTxWarp>
              <a:spAutoFit/>
            </a:bodyPr>
            <a:lstStyle/>
            <a:p>
              <a:pPr algn="ctr"/>
              <a:r>
                <a:rPr lang="en-US" sz="1800"/>
                <a:t>PC</a:t>
              </a:r>
            </a:p>
          </p:txBody>
        </p:sp>
        <p:sp>
          <p:nvSpPr>
            <p:cNvPr id="2731058" name="Rectangle 50"/>
            <p:cNvSpPr>
              <a:spLocks noChangeArrowheads="1"/>
            </p:cNvSpPr>
            <p:nvPr/>
          </p:nvSpPr>
          <p:spPr bwMode="auto">
            <a:xfrm>
              <a:off x="528" y="768"/>
              <a:ext cx="240" cy="816"/>
            </a:xfrm>
            <a:prstGeom prst="rect">
              <a:avLst/>
            </a:prstGeom>
            <a:noFill/>
            <a:ln w="28575">
              <a:solidFill>
                <a:schemeClr val="tx1"/>
              </a:solidFill>
              <a:miter lim="800000"/>
              <a:headEnd/>
              <a:tailEnd/>
            </a:ln>
            <a:effectLst/>
          </p:spPr>
          <p:txBody>
            <a:bodyPr wrap="none" anchor="ctr">
              <a:prstTxWarp prst="textNoShape">
                <a:avLst/>
              </a:prstTxWarp>
            </a:bodyPr>
            <a:lstStyle/>
            <a:p>
              <a:endParaRPr lang="en-US"/>
            </a:p>
          </p:txBody>
        </p:sp>
        <p:sp>
          <p:nvSpPr>
            <p:cNvPr id="2731059" name="Rectangle 51"/>
            <p:cNvSpPr>
              <a:spLocks noChangeArrowheads="1"/>
            </p:cNvSpPr>
            <p:nvPr/>
          </p:nvSpPr>
          <p:spPr bwMode="auto">
            <a:xfrm rot="-5400000">
              <a:off x="960" y="960"/>
              <a:ext cx="1248" cy="672"/>
            </a:xfrm>
            <a:prstGeom prst="rect">
              <a:avLst/>
            </a:prstGeom>
            <a:noFill/>
            <a:ln w="28575">
              <a:solidFill>
                <a:schemeClr val="tx1"/>
              </a:solidFill>
              <a:miter lim="800000"/>
              <a:headEnd/>
              <a:tailEnd/>
            </a:ln>
            <a:effectLst/>
          </p:spPr>
          <p:txBody>
            <a:bodyPr wrap="none" anchor="ctr">
              <a:prstTxWarp prst="textNoShape">
                <a:avLst/>
              </a:prstTxWarp>
            </a:bodyPr>
            <a:lstStyle/>
            <a:p>
              <a:pPr algn="ctr"/>
              <a:r>
                <a:rPr lang="en-US" sz="2000"/>
                <a:t>instruction</a:t>
              </a:r>
            </a:p>
            <a:p>
              <a:pPr algn="ctr"/>
              <a:r>
                <a:rPr lang="en-US" sz="2000"/>
                <a:t>memory</a:t>
              </a:r>
            </a:p>
          </p:txBody>
        </p:sp>
        <p:sp>
          <p:nvSpPr>
            <p:cNvPr id="2731060" name="AutoShape 52"/>
            <p:cNvSpPr>
              <a:spLocks noChangeArrowheads="1"/>
            </p:cNvSpPr>
            <p:nvPr/>
          </p:nvSpPr>
          <p:spPr bwMode="auto">
            <a:xfrm>
              <a:off x="912" y="1670"/>
              <a:ext cx="231" cy="346"/>
            </a:xfrm>
            <a:prstGeom prst="roundRect">
              <a:avLst>
                <a:gd name="adj" fmla="val 16667"/>
              </a:avLst>
            </a:prstGeom>
            <a:noFill/>
            <a:ln w="28575">
              <a:solidFill>
                <a:schemeClr val="tx1"/>
              </a:solidFill>
              <a:round/>
              <a:headEnd/>
              <a:tailEnd/>
            </a:ln>
            <a:effectLst/>
          </p:spPr>
          <p:txBody>
            <a:bodyPr wrap="none" anchor="ctr">
              <a:prstTxWarp prst="textNoShape">
                <a:avLst/>
              </a:prstTxWarp>
            </a:bodyPr>
            <a:lstStyle/>
            <a:p>
              <a:pPr algn="ctr"/>
              <a:r>
                <a:rPr lang="en-US" sz="2000"/>
                <a:t>+4</a:t>
              </a:r>
            </a:p>
          </p:txBody>
        </p:sp>
        <p:sp>
          <p:nvSpPr>
            <p:cNvPr id="2731061" name="Line 53"/>
            <p:cNvSpPr>
              <a:spLocks noChangeShapeType="1"/>
            </p:cNvSpPr>
            <p:nvPr/>
          </p:nvSpPr>
          <p:spPr bwMode="auto">
            <a:xfrm>
              <a:off x="768" y="1152"/>
              <a:ext cx="480"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62" name="Rectangle 54"/>
            <p:cNvSpPr>
              <a:spLocks noChangeArrowheads="1"/>
            </p:cNvSpPr>
            <p:nvPr/>
          </p:nvSpPr>
          <p:spPr bwMode="auto">
            <a:xfrm>
              <a:off x="2256" y="768"/>
              <a:ext cx="624" cy="816"/>
            </a:xfrm>
            <a:prstGeom prst="rect">
              <a:avLst/>
            </a:prstGeom>
            <a:noFill/>
            <a:ln w="28575">
              <a:solidFill>
                <a:schemeClr val="tx1"/>
              </a:solidFill>
              <a:miter lim="800000"/>
              <a:headEnd/>
              <a:tailEnd/>
            </a:ln>
            <a:effectLst/>
          </p:spPr>
          <p:txBody>
            <a:bodyPr wrap="none" anchor="ctr">
              <a:prstTxWarp prst="textNoShape">
                <a:avLst/>
              </a:prstTxWarp>
            </a:bodyPr>
            <a:lstStyle/>
            <a:p>
              <a:endParaRPr lang="en-US"/>
            </a:p>
          </p:txBody>
        </p:sp>
        <p:sp>
          <p:nvSpPr>
            <p:cNvPr id="2731063" name="Line 55"/>
            <p:cNvSpPr>
              <a:spLocks noChangeShapeType="1"/>
            </p:cNvSpPr>
            <p:nvPr/>
          </p:nvSpPr>
          <p:spPr bwMode="auto">
            <a:xfrm>
              <a:off x="1920" y="1056"/>
              <a:ext cx="336"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64" name="Line 56"/>
            <p:cNvSpPr>
              <a:spLocks noChangeShapeType="1"/>
            </p:cNvSpPr>
            <p:nvPr/>
          </p:nvSpPr>
          <p:spPr bwMode="auto">
            <a:xfrm>
              <a:off x="1920" y="1291"/>
              <a:ext cx="336"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65" name="Line 57"/>
            <p:cNvSpPr>
              <a:spLocks noChangeShapeType="1"/>
            </p:cNvSpPr>
            <p:nvPr/>
          </p:nvSpPr>
          <p:spPr bwMode="auto">
            <a:xfrm>
              <a:off x="1920" y="1488"/>
              <a:ext cx="336"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66" name="Text Box 58"/>
            <p:cNvSpPr txBox="1">
              <a:spLocks noChangeArrowheads="1"/>
            </p:cNvSpPr>
            <p:nvPr/>
          </p:nvSpPr>
          <p:spPr bwMode="auto">
            <a:xfrm>
              <a:off x="1911" y="1238"/>
              <a:ext cx="214" cy="250"/>
            </a:xfrm>
            <a:prstGeom prst="rect">
              <a:avLst/>
            </a:prstGeom>
            <a:noFill/>
            <a:ln w="28575">
              <a:noFill/>
              <a:miter lim="800000"/>
              <a:headEnd/>
              <a:tailEnd/>
            </a:ln>
            <a:effectLst/>
          </p:spPr>
          <p:txBody>
            <a:bodyPr wrap="none" anchor="ctr">
              <a:prstTxWarp prst="textNoShape">
                <a:avLst/>
              </a:prstTxWarp>
              <a:spAutoFit/>
            </a:bodyPr>
            <a:lstStyle/>
            <a:p>
              <a:pPr algn="ctr"/>
              <a:r>
                <a:rPr lang="en-US" sz="2000"/>
                <a:t>rt</a:t>
              </a:r>
            </a:p>
          </p:txBody>
        </p:sp>
        <p:sp>
          <p:nvSpPr>
            <p:cNvPr id="2731067" name="Text Box 59"/>
            <p:cNvSpPr txBox="1">
              <a:spLocks noChangeArrowheads="1"/>
            </p:cNvSpPr>
            <p:nvPr/>
          </p:nvSpPr>
          <p:spPr bwMode="auto">
            <a:xfrm>
              <a:off x="1883" y="1046"/>
              <a:ext cx="249" cy="250"/>
            </a:xfrm>
            <a:prstGeom prst="rect">
              <a:avLst/>
            </a:prstGeom>
            <a:noFill/>
            <a:ln w="28575">
              <a:noFill/>
              <a:miter lim="800000"/>
              <a:headEnd/>
              <a:tailEnd/>
            </a:ln>
            <a:effectLst/>
          </p:spPr>
          <p:txBody>
            <a:bodyPr wrap="none" anchor="ctr">
              <a:prstTxWarp prst="textNoShape">
                <a:avLst/>
              </a:prstTxWarp>
              <a:spAutoFit/>
            </a:bodyPr>
            <a:lstStyle/>
            <a:p>
              <a:pPr algn="ctr"/>
              <a:r>
                <a:rPr lang="en-US" sz="2000"/>
                <a:t>rs</a:t>
              </a:r>
            </a:p>
          </p:txBody>
        </p:sp>
        <p:sp>
          <p:nvSpPr>
            <p:cNvPr id="2731068" name="Text Box 60"/>
            <p:cNvSpPr txBox="1">
              <a:spLocks noChangeArrowheads="1"/>
            </p:cNvSpPr>
            <p:nvPr/>
          </p:nvSpPr>
          <p:spPr bwMode="auto">
            <a:xfrm>
              <a:off x="1892" y="806"/>
              <a:ext cx="258" cy="250"/>
            </a:xfrm>
            <a:prstGeom prst="rect">
              <a:avLst/>
            </a:prstGeom>
            <a:noFill/>
            <a:ln w="28575">
              <a:noFill/>
              <a:miter lim="800000"/>
              <a:headEnd/>
              <a:tailEnd/>
            </a:ln>
            <a:effectLst/>
          </p:spPr>
          <p:txBody>
            <a:bodyPr wrap="none" anchor="ctr">
              <a:prstTxWarp prst="textNoShape">
                <a:avLst/>
              </a:prstTxWarp>
              <a:spAutoFit/>
            </a:bodyPr>
            <a:lstStyle/>
            <a:p>
              <a:pPr algn="ctr"/>
              <a:r>
                <a:rPr lang="en-US" sz="2000"/>
                <a:t>rd</a:t>
              </a:r>
            </a:p>
          </p:txBody>
        </p:sp>
        <p:sp>
          <p:nvSpPr>
            <p:cNvPr id="2731069" name="Text Box 61"/>
            <p:cNvSpPr txBox="1">
              <a:spLocks noChangeArrowheads="1"/>
            </p:cNvSpPr>
            <p:nvPr/>
          </p:nvSpPr>
          <p:spPr bwMode="auto">
            <a:xfrm rot="-5400000">
              <a:off x="2182" y="966"/>
              <a:ext cx="730" cy="250"/>
            </a:xfrm>
            <a:prstGeom prst="rect">
              <a:avLst/>
            </a:prstGeom>
            <a:noFill/>
            <a:ln w="28575">
              <a:noFill/>
              <a:miter lim="800000"/>
              <a:headEnd/>
              <a:tailEnd/>
            </a:ln>
            <a:effectLst/>
          </p:spPr>
          <p:txBody>
            <a:bodyPr wrap="none" anchor="ctr">
              <a:prstTxWarp prst="textNoShape">
                <a:avLst/>
              </a:prstTxWarp>
              <a:spAutoFit/>
            </a:bodyPr>
            <a:lstStyle/>
            <a:p>
              <a:pPr algn="ctr"/>
              <a:r>
                <a:rPr lang="en-US" sz="2000"/>
                <a:t>registers</a:t>
              </a:r>
            </a:p>
          </p:txBody>
        </p:sp>
        <p:grpSp>
          <p:nvGrpSpPr>
            <p:cNvPr id="3" name="Group 62"/>
            <p:cNvGrpSpPr>
              <a:grpSpLocks/>
            </p:cNvGrpSpPr>
            <p:nvPr/>
          </p:nvGrpSpPr>
          <p:grpSpPr bwMode="auto">
            <a:xfrm>
              <a:off x="3312" y="806"/>
              <a:ext cx="768" cy="960"/>
              <a:chOff x="3648" y="1348"/>
              <a:chExt cx="768" cy="960"/>
            </a:xfrm>
          </p:grpSpPr>
          <p:sp>
            <p:nvSpPr>
              <p:cNvPr id="2731071" name="Text Box 63"/>
              <p:cNvSpPr txBox="1">
                <a:spLocks noChangeArrowheads="1"/>
              </p:cNvSpPr>
              <p:nvPr/>
            </p:nvSpPr>
            <p:spPr bwMode="auto">
              <a:xfrm>
                <a:off x="3722" y="1699"/>
                <a:ext cx="427" cy="250"/>
              </a:xfrm>
              <a:prstGeom prst="rect">
                <a:avLst/>
              </a:prstGeom>
              <a:noFill/>
              <a:ln w="12700">
                <a:noFill/>
                <a:miter lim="800000"/>
                <a:headEnd/>
                <a:tailEnd/>
              </a:ln>
              <a:effectLst/>
            </p:spPr>
            <p:txBody>
              <a:bodyPr wrap="none">
                <a:prstTxWarp prst="textNoShape">
                  <a:avLst/>
                </a:prstTxWarp>
                <a:spAutoFit/>
              </a:bodyPr>
              <a:lstStyle/>
              <a:p>
                <a:pPr algn="ctr"/>
                <a:r>
                  <a:rPr lang="en-US" sz="2000"/>
                  <a:t>ALU</a:t>
                </a:r>
                <a:endParaRPr lang="en-US" sz="2400">
                  <a:solidFill>
                    <a:schemeClr val="tx1"/>
                  </a:solidFill>
                  <a:latin typeface="Times" pitchFamily="-65" charset="0"/>
                </a:endParaRPr>
              </a:p>
            </p:txBody>
          </p:sp>
          <p:sp>
            <p:nvSpPr>
              <p:cNvPr id="2731072" name="Freeform 64"/>
              <p:cNvSpPr>
                <a:spLocks/>
              </p:cNvSpPr>
              <p:nvPr/>
            </p:nvSpPr>
            <p:spPr bwMode="auto">
              <a:xfrm>
                <a:off x="3648" y="1348"/>
                <a:ext cx="528" cy="960"/>
              </a:xfrm>
              <a:custGeom>
                <a:avLst/>
                <a:gdLst/>
                <a:ahLst/>
                <a:cxnLst>
                  <a:cxn ang="0">
                    <a:pos x="0" y="0"/>
                  </a:cxn>
                  <a:cxn ang="0">
                    <a:pos x="528" y="192"/>
                  </a:cxn>
                  <a:cxn ang="0">
                    <a:pos x="528" y="672"/>
                  </a:cxn>
                  <a:cxn ang="0">
                    <a:pos x="0" y="960"/>
                  </a:cxn>
                  <a:cxn ang="0">
                    <a:pos x="0" y="528"/>
                  </a:cxn>
                  <a:cxn ang="0">
                    <a:pos x="48" y="480"/>
                  </a:cxn>
                  <a:cxn ang="0">
                    <a:pos x="0" y="432"/>
                  </a:cxn>
                  <a:cxn ang="0">
                    <a:pos x="0" y="0"/>
                  </a:cxn>
                </a:cxnLst>
                <a:rect l="0" t="0" r="r" b="b"/>
                <a:pathLst>
                  <a:path w="528" h="960">
                    <a:moveTo>
                      <a:pt x="0" y="0"/>
                    </a:moveTo>
                    <a:lnTo>
                      <a:pt x="528" y="192"/>
                    </a:lnTo>
                    <a:lnTo>
                      <a:pt x="528" y="672"/>
                    </a:lnTo>
                    <a:lnTo>
                      <a:pt x="0" y="960"/>
                    </a:lnTo>
                    <a:lnTo>
                      <a:pt x="0" y="528"/>
                    </a:lnTo>
                    <a:lnTo>
                      <a:pt x="48" y="480"/>
                    </a:lnTo>
                    <a:lnTo>
                      <a:pt x="0" y="432"/>
                    </a:lnTo>
                    <a:lnTo>
                      <a:pt x="0" y="0"/>
                    </a:lnTo>
                    <a:close/>
                  </a:path>
                </a:pathLst>
              </a:custGeom>
              <a:noFill/>
              <a:ln w="38100" cap="flat" cmpd="sng">
                <a:solidFill>
                  <a:schemeClr val="tx1"/>
                </a:solidFill>
                <a:prstDash val="solid"/>
                <a:round/>
                <a:headEnd/>
                <a:tailEnd/>
              </a:ln>
              <a:effectLst/>
            </p:spPr>
            <p:txBody>
              <a:bodyPr wrap="none" anchor="ctr">
                <a:prstTxWarp prst="textNoShape">
                  <a:avLst/>
                </a:prstTxWarp>
              </a:bodyPr>
              <a:lstStyle/>
              <a:p>
                <a:endParaRPr lang="en-US"/>
              </a:p>
            </p:txBody>
          </p:sp>
          <p:sp>
            <p:nvSpPr>
              <p:cNvPr id="2731073" name="Line 65"/>
              <p:cNvSpPr>
                <a:spLocks noChangeShapeType="1"/>
              </p:cNvSpPr>
              <p:nvPr/>
            </p:nvSpPr>
            <p:spPr bwMode="auto">
              <a:xfrm>
                <a:off x="4176" y="1780"/>
                <a:ext cx="240"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grpSp>
        <p:sp>
          <p:nvSpPr>
            <p:cNvPr id="2731074" name="Line 66"/>
            <p:cNvSpPr>
              <a:spLocks noChangeShapeType="1"/>
            </p:cNvSpPr>
            <p:nvPr/>
          </p:nvSpPr>
          <p:spPr bwMode="auto">
            <a:xfrm>
              <a:off x="2880" y="1488"/>
              <a:ext cx="432"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75" name="Line 67"/>
            <p:cNvSpPr>
              <a:spLocks noChangeShapeType="1"/>
            </p:cNvSpPr>
            <p:nvPr/>
          </p:nvSpPr>
          <p:spPr bwMode="auto">
            <a:xfrm>
              <a:off x="1901" y="1709"/>
              <a:ext cx="1392"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76" name="Line 68"/>
            <p:cNvSpPr>
              <a:spLocks noChangeShapeType="1"/>
            </p:cNvSpPr>
            <p:nvPr/>
          </p:nvSpPr>
          <p:spPr bwMode="auto">
            <a:xfrm>
              <a:off x="2880" y="975"/>
              <a:ext cx="413"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77" name="Rectangle 69"/>
            <p:cNvSpPr>
              <a:spLocks noChangeArrowheads="1"/>
            </p:cNvSpPr>
            <p:nvPr/>
          </p:nvSpPr>
          <p:spPr bwMode="auto">
            <a:xfrm rot="-5400000">
              <a:off x="3792" y="1056"/>
              <a:ext cx="1248" cy="672"/>
            </a:xfrm>
            <a:prstGeom prst="rect">
              <a:avLst/>
            </a:prstGeom>
            <a:noFill/>
            <a:ln w="28575">
              <a:solidFill>
                <a:schemeClr val="tx1"/>
              </a:solidFill>
              <a:miter lim="800000"/>
              <a:headEnd/>
              <a:tailEnd/>
            </a:ln>
            <a:effectLst/>
          </p:spPr>
          <p:txBody>
            <a:bodyPr wrap="none" anchor="ctr">
              <a:prstTxWarp prst="textNoShape">
                <a:avLst/>
              </a:prstTxWarp>
            </a:bodyPr>
            <a:lstStyle/>
            <a:p>
              <a:pPr algn="ctr"/>
              <a:r>
                <a:rPr lang="en-US" sz="2000"/>
                <a:t>Data</a:t>
              </a:r>
            </a:p>
            <a:p>
              <a:pPr algn="ctr"/>
              <a:r>
                <a:rPr lang="en-US" sz="2000"/>
                <a:t>memory</a:t>
              </a:r>
            </a:p>
          </p:txBody>
        </p:sp>
        <p:sp>
          <p:nvSpPr>
            <p:cNvPr id="2731078" name="Line 70"/>
            <p:cNvSpPr>
              <a:spLocks noChangeShapeType="1"/>
            </p:cNvSpPr>
            <p:nvPr/>
          </p:nvSpPr>
          <p:spPr bwMode="auto">
            <a:xfrm>
              <a:off x="3024" y="1488"/>
              <a:ext cx="0" cy="192"/>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79" name="Line 71"/>
            <p:cNvSpPr>
              <a:spLocks noChangeShapeType="1"/>
            </p:cNvSpPr>
            <p:nvPr/>
          </p:nvSpPr>
          <p:spPr bwMode="auto">
            <a:xfrm>
              <a:off x="3024" y="1728"/>
              <a:ext cx="0" cy="192"/>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80" name="Line 72"/>
            <p:cNvSpPr>
              <a:spLocks noChangeShapeType="1"/>
            </p:cNvSpPr>
            <p:nvPr/>
          </p:nvSpPr>
          <p:spPr bwMode="auto">
            <a:xfrm>
              <a:off x="3024" y="1920"/>
              <a:ext cx="1056"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81" name="Line 73"/>
            <p:cNvSpPr>
              <a:spLocks noChangeShapeType="1"/>
            </p:cNvSpPr>
            <p:nvPr/>
          </p:nvSpPr>
          <p:spPr bwMode="auto">
            <a:xfrm>
              <a:off x="4752" y="1238"/>
              <a:ext cx="192" cy="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82" name="Line 74"/>
            <p:cNvSpPr>
              <a:spLocks noChangeShapeType="1"/>
            </p:cNvSpPr>
            <p:nvPr/>
          </p:nvSpPr>
          <p:spPr bwMode="auto">
            <a:xfrm flipV="1">
              <a:off x="4944" y="432"/>
              <a:ext cx="0" cy="806"/>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83" name="Line 75"/>
            <p:cNvSpPr>
              <a:spLocks noChangeShapeType="1"/>
            </p:cNvSpPr>
            <p:nvPr/>
          </p:nvSpPr>
          <p:spPr bwMode="auto">
            <a:xfrm flipH="1">
              <a:off x="2422" y="432"/>
              <a:ext cx="2522" cy="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84" name="Line 76"/>
            <p:cNvSpPr>
              <a:spLocks noChangeShapeType="1"/>
            </p:cNvSpPr>
            <p:nvPr/>
          </p:nvSpPr>
          <p:spPr bwMode="auto">
            <a:xfrm>
              <a:off x="2422" y="432"/>
              <a:ext cx="0" cy="336"/>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85" name="Text Box 77"/>
            <p:cNvSpPr txBox="1">
              <a:spLocks noChangeArrowheads="1"/>
            </p:cNvSpPr>
            <p:nvPr/>
          </p:nvSpPr>
          <p:spPr bwMode="auto">
            <a:xfrm>
              <a:off x="1892" y="1680"/>
              <a:ext cx="418" cy="250"/>
            </a:xfrm>
            <a:prstGeom prst="rect">
              <a:avLst/>
            </a:prstGeom>
            <a:noFill/>
            <a:ln w="28575">
              <a:noFill/>
              <a:miter lim="800000"/>
              <a:headEnd/>
              <a:tailEnd/>
            </a:ln>
            <a:effectLst/>
          </p:spPr>
          <p:txBody>
            <a:bodyPr wrap="none" anchor="ctr">
              <a:prstTxWarp prst="textNoShape">
                <a:avLst/>
              </a:prstTxWarp>
              <a:spAutoFit/>
            </a:bodyPr>
            <a:lstStyle/>
            <a:p>
              <a:pPr algn="ctr"/>
              <a:r>
                <a:rPr lang="en-US" sz="2000"/>
                <a:t>imm</a:t>
              </a:r>
            </a:p>
          </p:txBody>
        </p:sp>
        <p:sp>
          <p:nvSpPr>
            <p:cNvPr id="2731086" name="Line 78"/>
            <p:cNvSpPr>
              <a:spLocks noChangeShapeType="1"/>
            </p:cNvSpPr>
            <p:nvPr/>
          </p:nvSpPr>
          <p:spPr bwMode="auto">
            <a:xfrm>
              <a:off x="1008" y="1152"/>
              <a:ext cx="0" cy="528"/>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87" name="AutoShape 79"/>
            <p:cNvSpPr>
              <a:spLocks noChangeArrowheads="1"/>
            </p:cNvSpPr>
            <p:nvPr/>
          </p:nvSpPr>
          <p:spPr bwMode="auto">
            <a:xfrm>
              <a:off x="528" y="1766"/>
              <a:ext cx="240" cy="510"/>
            </a:xfrm>
            <a:prstGeom prst="roundRect">
              <a:avLst>
                <a:gd name="adj" fmla="val 16667"/>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88" name="Line 80"/>
            <p:cNvSpPr>
              <a:spLocks noChangeShapeType="1"/>
            </p:cNvSpPr>
            <p:nvPr/>
          </p:nvSpPr>
          <p:spPr bwMode="auto">
            <a:xfrm flipH="1">
              <a:off x="768" y="1906"/>
              <a:ext cx="144"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89" name="Line 81"/>
            <p:cNvSpPr>
              <a:spLocks noChangeShapeType="1"/>
            </p:cNvSpPr>
            <p:nvPr/>
          </p:nvSpPr>
          <p:spPr bwMode="auto">
            <a:xfrm>
              <a:off x="2310" y="1709"/>
              <a:ext cx="0" cy="423"/>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90" name="Line 82"/>
            <p:cNvSpPr>
              <a:spLocks noChangeShapeType="1"/>
            </p:cNvSpPr>
            <p:nvPr/>
          </p:nvSpPr>
          <p:spPr bwMode="auto">
            <a:xfrm flipH="1">
              <a:off x="768" y="2132"/>
              <a:ext cx="1542"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91" name="Line 83"/>
            <p:cNvSpPr>
              <a:spLocks noChangeShapeType="1"/>
            </p:cNvSpPr>
            <p:nvPr/>
          </p:nvSpPr>
          <p:spPr bwMode="auto">
            <a:xfrm flipH="1">
              <a:off x="288" y="2016"/>
              <a:ext cx="240" cy="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92" name="Line 84"/>
            <p:cNvSpPr>
              <a:spLocks noChangeShapeType="1"/>
            </p:cNvSpPr>
            <p:nvPr/>
          </p:nvSpPr>
          <p:spPr bwMode="auto">
            <a:xfrm flipV="1">
              <a:off x="288" y="1152"/>
              <a:ext cx="0" cy="864"/>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93" name="Line 85"/>
            <p:cNvSpPr>
              <a:spLocks noChangeShapeType="1"/>
            </p:cNvSpPr>
            <p:nvPr/>
          </p:nvSpPr>
          <p:spPr bwMode="auto">
            <a:xfrm>
              <a:off x="288" y="1152"/>
              <a:ext cx="240"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grpSp>
      <p:sp>
        <p:nvSpPr>
          <p:cNvPr id="2731096" name="Text Box 88"/>
          <p:cNvSpPr txBox="1">
            <a:spLocks noChangeArrowheads="1"/>
          </p:cNvSpPr>
          <p:nvPr/>
        </p:nvSpPr>
        <p:spPr bwMode="auto">
          <a:xfrm>
            <a:off x="1293807" y="4144963"/>
            <a:ext cx="1638257" cy="701675"/>
          </a:xfrm>
          <a:prstGeom prst="rect">
            <a:avLst/>
          </a:prstGeom>
          <a:noFill/>
          <a:ln w="28575">
            <a:noFill/>
            <a:miter lim="800000"/>
            <a:headEnd/>
            <a:tailEnd/>
          </a:ln>
          <a:effectLst/>
        </p:spPr>
        <p:txBody>
          <a:bodyPr wrap="none" anchor="ctr">
            <a:prstTxWarp prst="textNoShape">
              <a:avLst/>
            </a:prstTxWarp>
            <a:spAutoFit/>
          </a:bodyPr>
          <a:lstStyle/>
          <a:p>
            <a:pPr algn="ctr"/>
            <a:r>
              <a:rPr lang="en-US" sz="2000">
                <a:solidFill>
                  <a:schemeClr val="accent2"/>
                </a:solidFill>
              </a:rPr>
              <a:t>1. Instruction</a:t>
            </a:r>
          </a:p>
          <a:p>
            <a:pPr algn="ctr"/>
            <a:r>
              <a:rPr lang="en-US" sz="2000">
                <a:solidFill>
                  <a:schemeClr val="accent2"/>
                </a:solidFill>
              </a:rPr>
              <a:t>Fetch</a:t>
            </a:r>
          </a:p>
        </p:txBody>
      </p:sp>
      <p:sp>
        <p:nvSpPr>
          <p:cNvPr id="2731097" name="Line 89"/>
          <p:cNvSpPr>
            <a:spLocks noChangeShapeType="1"/>
          </p:cNvSpPr>
          <p:nvPr/>
        </p:nvSpPr>
        <p:spPr bwMode="auto">
          <a:xfrm>
            <a:off x="1236133" y="4144963"/>
            <a:ext cx="2027761" cy="0"/>
          </a:xfrm>
          <a:prstGeom prst="line">
            <a:avLst/>
          </a:prstGeom>
          <a:noFill/>
          <a:ln w="28575">
            <a:solidFill>
              <a:schemeClr val="accent2"/>
            </a:solidFill>
            <a:round/>
            <a:headEnd type="diamond" w="med" len="med"/>
            <a:tailEnd type="triangle" w="med" len="med"/>
          </a:ln>
          <a:effectLst/>
        </p:spPr>
        <p:txBody>
          <a:bodyPr wrap="none" anchor="ctr">
            <a:prstTxWarp prst="textNoShape">
              <a:avLst/>
            </a:prstTxWarp>
          </a:bodyPr>
          <a:lstStyle/>
          <a:p>
            <a:endParaRPr lang="en-US"/>
          </a:p>
        </p:txBody>
      </p:sp>
      <p:sp>
        <p:nvSpPr>
          <p:cNvPr id="2731098" name="Text Box 90"/>
          <p:cNvSpPr txBox="1">
            <a:spLocks noChangeArrowheads="1"/>
          </p:cNvSpPr>
          <p:nvPr/>
        </p:nvSpPr>
        <p:spPr bwMode="auto">
          <a:xfrm>
            <a:off x="2954866" y="3870325"/>
            <a:ext cx="2286000" cy="1006475"/>
          </a:xfrm>
          <a:prstGeom prst="rect">
            <a:avLst/>
          </a:prstGeom>
          <a:noFill/>
          <a:ln w="28575">
            <a:noFill/>
            <a:miter lim="800000"/>
            <a:headEnd/>
            <a:tailEnd/>
          </a:ln>
          <a:effectLst/>
        </p:spPr>
        <p:txBody>
          <a:bodyPr anchor="ctr">
            <a:prstTxWarp prst="textNoShape">
              <a:avLst/>
            </a:prstTxWarp>
            <a:spAutoFit/>
          </a:bodyPr>
          <a:lstStyle/>
          <a:p>
            <a:pPr algn="ctr"/>
            <a:endParaRPr lang="en-US" sz="2000" dirty="0">
              <a:solidFill>
                <a:schemeClr val="accent2"/>
              </a:solidFill>
            </a:endParaRPr>
          </a:p>
          <a:p>
            <a:pPr algn="ctr"/>
            <a:r>
              <a:rPr lang="en-US" sz="2000" dirty="0">
                <a:solidFill>
                  <a:schemeClr val="accent2"/>
                </a:solidFill>
              </a:rPr>
              <a:t>2. Decode/</a:t>
            </a:r>
          </a:p>
          <a:p>
            <a:pPr algn="ctr"/>
            <a:r>
              <a:rPr lang="en-US" sz="2000" dirty="0">
                <a:solidFill>
                  <a:schemeClr val="accent2"/>
                </a:solidFill>
              </a:rPr>
              <a:t>    Register Read</a:t>
            </a:r>
          </a:p>
        </p:txBody>
      </p:sp>
      <p:sp>
        <p:nvSpPr>
          <p:cNvPr id="2731099" name="Line 91"/>
          <p:cNvSpPr>
            <a:spLocks noChangeShapeType="1"/>
          </p:cNvSpPr>
          <p:nvPr/>
        </p:nvSpPr>
        <p:spPr bwMode="auto">
          <a:xfrm>
            <a:off x="3505200" y="4140200"/>
            <a:ext cx="1381125" cy="4763"/>
          </a:xfrm>
          <a:prstGeom prst="line">
            <a:avLst/>
          </a:prstGeom>
          <a:noFill/>
          <a:ln w="28575">
            <a:solidFill>
              <a:schemeClr val="accent2"/>
            </a:solidFill>
            <a:round/>
            <a:headEnd type="diamond" w="med" len="med"/>
            <a:tailEnd type="triangle" w="med" len="med"/>
          </a:ln>
          <a:effectLst/>
        </p:spPr>
        <p:txBody>
          <a:bodyPr wrap="none" anchor="ctr">
            <a:prstTxWarp prst="textNoShape">
              <a:avLst/>
            </a:prstTxWarp>
          </a:bodyPr>
          <a:lstStyle/>
          <a:p>
            <a:endParaRPr lang="en-US"/>
          </a:p>
        </p:txBody>
      </p:sp>
      <p:sp>
        <p:nvSpPr>
          <p:cNvPr id="2731101" name="Text Box 93"/>
          <p:cNvSpPr txBox="1">
            <a:spLocks noChangeArrowheads="1"/>
          </p:cNvSpPr>
          <p:nvPr/>
        </p:nvSpPr>
        <p:spPr bwMode="auto">
          <a:xfrm>
            <a:off x="4890029" y="4284663"/>
            <a:ext cx="1384092" cy="396875"/>
          </a:xfrm>
          <a:prstGeom prst="rect">
            <a:avLst/>
          </a:prstGeom>
          <a:noFill/>
          <a:ln w="28575">
            <a:noFill/>
            <a:miter lim="800000"/>
            <a:headEnd/>
            <a:tailEnd/>
          </a:ln>
          <a:effectLst/>
        </p:spPr>
        <p:txBody>
          <a:bodyPr wrap="none" anchor="ctr">
            <a:prstTxWarp prst="textNoShape">
              <a:avLst/>
            </a:prstTxWarp>
            <a:spAutoFit/>
          </a:bodyPr>
          <a:lstStyle/>
          <a:p>
            <a:pPr algn="ctr"/>
            <a:r>
              <a:rPr lang="en-US" sz="2000">
                <a:solidFill>
                  <a:schemeClr val="accent2"/>
                </a:solidFill>
              </a:rPr>
              <a:t>3. Execute</a:t>
            </a:r>
          </a:p>
        </p:txBody>
      </p:sp>
      <p:sp>
        <p:nvSpPr>
          <p:cNvPr id="2731102" name="Line 94"/>
          <p:cNvSpPr>
            <a:spLocks noChangeShapeType="1"/>
          </p:cNvSpPr>
          <p:nvPr/>
        </p:nvSpPr>
        <p:spPr bwMode="auto">
          <a:xfrm>
            <a:off x="5079832" y="4132263"/>
            <a:ext cx="1083901" cy="0"/>
          </a:xfrm>
          <a:prstGeom prst="line">
            <a:avLst/>
          </a:prstGeom>
          <a:noFill/>
          <a:ln w="28575">
            <a:solidFill>
              <a:schemeClr val="accent2"/>
            </a:solidFill>
            <a:round/>
            <a:headEnd type="diamond" w="med" len="med"/>
            <a:tailEnd type="triangle" w="med" len="med"/>
          </a:ln>
          <a:effectLst/>
        </p:spPr>
        <p:txBody>
          <a:bodyPr wrap="none" anchor="ctr">
            <a:prstTxWarp prst="textNoShape">
              <a:avLst/>
            </a:prstTxWarp>
          </a:bodyPr>
          <a:lstStyle/>
          <a:p>
            <a:endParaRPr lang="en-US"/>
          </a:p>
        </p:txBody>
      </p:sp>
      <p:sp>
        <p:nvSpPr>
          <p:cNvPr id="2731104" name="Text Box 96"/>
          <p:cNvSpPr txBox="1">
            <a:spLocks noChangeArrowheads="1"/>
          </p:cNvSpPr>
          <p:nvPr/>
        </p:nvSpPr>
        <p:spPr bwMode="auto">
          <a:xfrm>
            <a:off x="6237288" y="4284663"/>
            <a:ext cx="1384300" cy="396875"/>
          </a:xfrm>
          <a:prstGeom prst="rect">
            <a:avLst/>
          </a:prstGeom>
          <a:noFill/>
          <a:ln w="28575">
            <a:noFill/>
            <a:miter lim="800000"/>
            <a:headEnd/>
            <a:tailEnd/>
          </a:ln>
          <a:effectLst/>
        </p:spPr>
        <p:txBody>
          <a:bodyPr wrap="none" anchor="ctr">
            <a:prstTxWarp prst="textNoShape">
              <a:avLst/>
            </a:prstTxWarp>
            <a:spAutoFit/>
          </a:bodyPr>
          <a:lstStyle/>
          <a:p>
            <a:pPr algn="ctr"/>
            <a:r>
              <a:rPr lang="en-US" sz="2000">
                <a:solidFill>
                  <a:schemeClr val="accent2"/>
                </a:solidFill>
              </a:rPr>
              <a:t>4. Memory</a:t>
            </a:r>
          </a:p>
        </p:txBody>
      </p:sp>
      <p:sp>
        <p:nvSpPr>
          <p:cNvPr id="2731105" name="Line 97"/>
          <p:cNvSpPr>
            <a:spLocks noChangeShapeType="1"/>
          </p:cNvSpPr>
          <p:nvPr/>
        </p:nvSpPr>
        <p:spPr bwMode="auto">
          <a:xfrm flipV="1">
            <a:off x="6383867" y="4123267"/>
            <a:ext cx="1236133" cy="8996"/>
          </a:xfrm>
          <a:prstGeom prst="line">
            <a:avLst/>
          </a:prstGeom>
          <a:noFill/>
          <a:ln w="28575">
            <a:solidFill>
              <a:schemeClr val="accent2"/>
            </a:solidFill>
            <a:round/>
            <a:headEnd type="diamond" w="med" len="med"/>
            <a:tailEnd type="triangle" w="med" len="med"/>
          </a:ln>
          <a:effectLst/>
        </p:spPr>
        <p:txBody>
          <a:bodyPr wrap="none" anchor="ctr">
            <a:prstTxWarp prst="textNoShape">
              <a:avLst/>
            </a:prstTxWarp>
          </a:bodyPr>
          <a:lstStyle/>
          <a:p>
            <a:endParaRPr lang="en-US"/>
          </a:p>
        </p:txBody>
      </p:sp>
      <p:sp>
        <p:nvSpPr>
          <p:cNvPr id="2731107" name="Text Box 99"/>
          <p:cNvSpPr txBox="1">
            <a:spLocks noChangeArrowheads="1"/>
          </p:cNvSpPr>
          <p:nvPr/>
        </p:nvSpPr>
        <p:spPr bwMode="auto">
          <a:xfrm>
            <a:off x="7672388" y="4132263"/>
            <a:ext cx="1058821" cy="701675"/>
          </a:xfrm>
          <a:prstGeom prst="rect">
            <a:avLst/>
          </a:prstGeom>
          <a:noFill/>
          <a:ln w="28575">
            <a:noFill/>
            <a:miter lim="800000"/>
            <a:headEnd/>
            <a:tailEnd/>
          </a:ln>
          <a:effectLst/>
        </p:spPr>
        <p:txBody>
          <a:bodyPr wrap="none" anchor="ctr">
            <a:prstTxWarp prst="textNoShape">
              <a:avLst/>
            </a:prstTxWarp>
            <a:spAutoFit/>
          </a:bodyPr>
          <a:lstStyle/>
          <a:p>
            <a:pPr algn="ctr"/>
            <a:r>
              <a:rPr lang="en-US" sz="2000" dirty="0">
                <a:solidFill>
                  <a:schemeClr val="accent2"/>
                </a:solidFill>
              </a:rPr>
              <a:t>5. Write</a:t>
            </a:r>
            <a:br>
              <a:rPr lang="en-US" sz="2000" dirty="0">
                <a:solidFill>
                  <a:schemeClr val="accent2"/>
                </a:solidFill>
              </a:rPr>
            </a:br>
            <a:r>
              <a:rPr lang="en-US" sz="2000" dirty="0">
                <a:solidFill>
                  <a:schemeClr val="accent2"/>
                </a:solidFill>
              </a:rPr>
              <a:t>Back</a:t>
            </a:r>
          </a:p>
        </p:txBody>
      </p:sp>
      <p:sp>
        <p:nvSpPr>
          <p:cNvPr id="2731108" name="Line 100"/>
          <p:cNvSpPr>
            <a:spLocks noChangeShapeType="1"/>
          </p:cNvSpPr>
          <p:nvPr/>
        </p:nvSpPr>
        <p:spPr bwMode="auto">
          <a:xfrm>
            <a:off x="7874000" y="4123267"/>
            <a:ext cx="844550" cy="8996"/>
          </a:xfrm>
          <a:prstGeom prst="line">
            <a:avLst/>
          </a:prstGeom>
          <a:noFill/>
          <a:ln w="28575">
            <a:solidFill>
              <a:schemeClr val="accent2"/>
            </a:solidFill>
            <a:round/>
            <a:headEnd type="diamond" w="med" len="med"/>
            <a:tailEnd type="triangle" w="med" len="med"/>
          </a:ln>
          <a:effectLst/>
        </p:spPr>
        <p:txBody>
          <a:bodyPr wrap="none" anchor="ctr">
            <a:prstTxWarp prst="textNoShape">
              <a:avLst/>
            </a:prstTxWarp>
          </a:bodyPr>
          <a:lstStyle/>
          <a:p>
            <a:endParaRPr lang="en-US"/>
          </a:p>
        </p:txBody>
      </p:sp>
      <p:sp>
        <p:nvSpPr>
          <p:cNvPr id="101" name="Title 100"/>
          <p:cNvSpPr>
            <a:spLocks noGrp="1"/>
          </p:cNvSpPr>
          <p:nvPr>
            <p:ph type="title"/>
          </p:nvPr>
        </p:nvSpPr>
        <p:spPr>
          <a:xfrm>
            <a:off x="474133" y="0"/>
            <a:ext cx="8229600" cy="1049867"/>
          </a:xfrm>
        </p:spPr>
        <p:txBody>
          <a:bodyPr/>
          <a:lstStyle/>
          <a:p>
            <a:r>
              <a:rPr lang="en-US" dirty="0" smtClean="0"/>
              <a:t>Pipeline registers</a:t>
            </a:r>
            <a:endParaRPr lang="en-US" dirty="0"/>
          </a:p>
        </p:txBody>
      </p:sp>
      <p:sp>
        <p:nvSpPr>
          <p:cNvPr id="102" name="Content Placeholder 101"/>
          <p:cNvSpPr>
            <a:spLocks noGrp="1"/>
          </p:cNvSpPr>
          <p:nvPr>
            <p:ph idx="1"/>
          </p:nvPr>
        </p:nvSpPr>
        <p:spPr>
          <a:xfrm>
            <a:off x="491067" y="4969933"/>
            <a:ext cx="8229600" cy="2269067"/>
          </a:xfrm>
        </p:spPr>
        <p:txBody>
          <a:bodyPr/>
          <a:lstStyle/>
          <a:p>
            <a:r>
              <a:rPr lang="en-US" dirty="0" smtClean="0"/>
              <a:t>Need registers between stages</a:t>
            </a:r>
          </a:p>
          <a:p>
            <a:pPr lvl="1"/>
            <a:r>
              <a:rPr lang="en-US" dirty="0" smtClean="0"/>
              <a:t>To hold information produced in previous cycle</a:t>
            </a:r>
            <a:endParaRPr lang="en-AU" dirty="0" smtClean="0"/>
          </a:p>
        </p:txBody>
      </p:sp>
      <p:sp>
        <p:nvSpPr>
          <p:cNvPr id="57" name="Rectangle 56"/>
          <p:cNvSpPr/>
          <p:nvPr/>
        </p:nvSpPr>
        <p:spPr>
          <a:xfrm>
            <a:off x="3335867" y="1397000"/>
            <a:ext cx="118533" cy="2895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ectangle 57"/>
          <p:cNvSpPr/>
          <p:nvPr/>
        </p:nvSpPr>
        <p:spPr>
          <a:xfrm>
            <a:off x="4876801" y="1397000"/>
            <a:ext cx="118533" cy="2895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6197602" y="1346200"/>
            <a:ext cx="118533" cy="2895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a:off x="7653869" y="1346199"/>
            <a:ext cx="118533" cy="2895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pPr>
              <a:defRPr/>
            </a:pPr>
            <a:fld id="{0D227FE4-C4DE-B64E-BF78-4F634596A1E9}" type="slidenum">
              <a:rPr lang="en-US" smtClean="0"/>
              <a:pPr>
                <a:defRPr/>
              </a:pPr>
              <a:t>14</a:t>
            </a:fld>
            <a:endParaRPr lang="en-US"/>
          </a:p>
        </p:txBody>
      </p:sp>
    </p:spTree>
    <p:extLst>
      <p:ext uri="{BB962C8B-B14F-4D97-AF65-F5344CB8AC3E}">
        <p14:creationId xmlns:p14="http://schemas.microsoft.com/office/powerpoint/2010/main" val="138595761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2503" name="Picture 7" descr="f04-35-P374493"/>
          <p:cNvPicPr>
            <a:picLocks noChangeAspect="1" noChangeArrowheads="1"/>
          </p:cNvPicPr>
          <p:nvPr/>
        </p:nvPicPr>
        <p:blipFill>
          <a:blip r:embed="rId3"/>
          <a:srcRect/>
          <a:stretch>
            <a:fillRect/>
          </a:stretch>
        </p:blipFill>
        <p:spPr bwMode="auto">
          <a:xfrm>
            <a:off x="145233" y="1556298"/>
            <a:ext cx="8874798" cy="4087519"/>
          </a:xfrm>
          <a:prstGeom prst="rect">
            <a:avLst/>
          </a:prstGeom>
          <a:noFill/>
        </p:spPr>
      </p:pic>
      <p:sp>
        <p:nvSpPr>
          <p:cNvPr id="362498" name="Rectangle 2"/>
          <p:cNvSpPr>
            <a:spLocks noGrp="1" noChangeArrowheads="1"/>
          </p:cNvSpPr>
          <p:nvPr>
            <p:ph type="title"/>
          </p:nvPr>
        </p:nvSpPr>
        <p:spPr/>
        <p:txBody>
          <a:bodyPr/>
          <a:lstStyle/>
          <a:p>
            <a:r>
              <a:rPr lang="en-US" dirty="0" smtClean="0"/>
              <a:t>More Detailed Pipeline</a:t>
            </a:r>
            <a:endParaRPr lang="en-AU" dirty="0"/>
          </a:p>
        </p:txBody>
      </p:sp>
      <p:sp>
        <p:nvSpPr>
          <p:cNvPr id="2" name="Slide Number Placeholder 1"/>
          <p:cNvSpPr>
            <a:spLocks noGrp="1"/>
          </p:cNvSpPr>
          <p:nvPr>
            <p:ph type="sldNum" sz="quarter" idx="12"/>
          </p:nvPr>
        </p:nvSpPr>
        <p:spPr/>
        <p:txBody>
          <a:bodyPr/>
          <a:lstStyle/>
          <a:p>
            <a:pPr>
              <a:defRPr/>
            </a:pPr>
            <a:fld id="{0D227FE4-C4DE-B64E-BF78-4F634596A1E9}" type="slidenum">
              <a:rPr lang="en-US" smtClean="0"/>
              <a:pPr>
                <a:defRPr/>
              </a:pPr>
              <a:t>15</a:t>
            </a:fld>
            <a:endParaRPr lang="en-US"/>
          </a:p>
        </p:txBody>
      </p:sp>
    </p:spTree>
    <p:extLst>
      <p:ext uri="{BB962C8B-B14F-4D97-AF65-F5344CB8AC3E}">
        <p14:creationId xmlns:p14="http://schemas.microsoft.com/office/powerpoint/2010/main" val="402008197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6599" name="Picture 7" descr="f04-36-P374493-IF"/>
          <p:cNvPicPr>
            <a:picLocks noChangeAspect="1" noChangeArrowheads="1"/>
          </p:cNvPicPr>
          <p:nvPr/>
        </p:nvPicPr>
        <p:blipFill>
          <a:blip r:embed="rId3"/>
          <a:srcRect/>
          <a:stretch>
            <a:fillRect/>
          </a:stretch>
        </p:blipFill>
        <p:spPr bwMode="auto">
          <a:xfrm>
            <a:off x="684213" y="1420813"/>
            <a:ext cx="8186737" cy="4395787"/>
          </a:xfrm>
          <a:prstGeom prst="rect">
            <a:avLst/>
          </a:prstGeom>
          <a:noFill/>
        </p:spPr>
      </p:pic>
      <p:sp>
        <p:nvSpPr>
          <p:cNvPr id="366594" name="Rectangle 2"/>
          <p:cNvSpPr>
            <a:spLocks noGrp="1" noChangeArrowheads="1"/>
          </p:cNvSpPr>
          <p:nvPr>
            <p:ph type="title"/>
          </p:nvPr>
        </p:nvSpPr>
        <p:spPr/>
        <p:txBody>
          <a:bodyPr/>
          <a:lstStyle/>
          <a:p>
            <a:r>
              <a:rPr lang="en-US"/>
              <a:t>IF for Load, Store, …</a:t>
            </a:r>
            <a:endParaRPr lang="en-AU"/>
          </a:p>
        </p:txBody>
      </p:sp>
      <p:sp>
        <p:nvSpPr>
          <p:cNvPr id="2" name="Slide Number Placeholder 1"/>
          <p:cNvSpPr>
            <a:spLocks noGrp="1"/>
          </p:cNvSpPr>
          <p:nvPr>
            <p:ph type="sldNum" sz="quarter" idx="12"/>
          </p:nvPr>
        </p:nvSpPr>
        <p:spPr/>
        <p:txBody>
          <a:bodyPr/>
          <a:lstStyle/>
          <a:p>
            <a:pPr>
              <a:defRPr/>
            </a:pPr>
            <a:fld id="{2B3FC65D-271A-A842-B579-8A644641AC8D}" type="slidenum">
              <a:rPr lang="en-US" smtClean="0"/>
              <a:pPr>
                <a:defRPr/>
              </a:pPr>
              <a:t>16</a:t>
            </a:fld>
            <a:endParaRPr lang="en-US"/>
          </a:p>
        </p:txBody>
      </p:sp>
    </p:spTree>
    <p:extLst>
      <p:ext uri="{BB962C8B-B14F-4D97-AF65-F5344CB8AC3E}">
        <p14:creationId xmlns:p14="http://schemas.microsoft.com/office/powerpoint/2010/main" val="3615758183"/>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47" name="Picture 7" descr="f04-36-P374493-ID"/>
          <p:cNvPicPr>
            <a:picLocks noChangeAspect="1" noChangeArrowheads="1"/>
          </p:cNvPicPr>
          <p:nvPr/>
        </p:nvPicPr>
        <p:blipFill>
          <a:blip r:embed="rId3"/>
          <a:srcRect/>
          <a:stretch>
            <a:fillRect/>
          </a:stretch>
        </p:blipFill>
        <p:spPr bwMode="auto">
          <a:xfrm>
            <a:off x="684213" y="1452563"/>
            <a:ext cx="8183562" cy="4383087"/>
          </a:xfrm>
          <a:prstGeom prst="rect">
            <a:avLst/>
          </a:prstGeom>
          <a:noFill/>
        </p:spPr>
      </p:pic>
      <p:sp>
        <p:nvSpPr>
          <p:cNvPr id="368642" name="Rectangle 2"/>
          <p:cNvSpPr>
            <a:spLocks noGrp="1" noChangeArrowheads="1"/>
          </p:cNvSpPr>
          <p:nvPr>
            <p:ph type="title"/>
          </p:nvPr>
        </p:nvSpPr>
        <p:spPr/>
        <p:txBody>
          <a:bodyPr/>
          <a:lstStyle/>
          <a:p>
            <a:r>
              <a:rPr lang="en-US"/>
              <a:t>ID for Load, Store, …</a:t>
            </a:r>
            <a:endParaRPr lang="en-AU"/>
          </a:p>
        </p:txBody>
      </p:sp>
      <p:sp>
        <p:nvSpPr>
          <p:cNvPr id="2" name="Slide Number Placeholder 1"/>
          <p:cNvSpPr>
            <a:spLocks noGrp="1"/>
          </p:cNvSpPr>
          <p:nvPr>
            <p:ph type="sldNum" sz="quarter" idx="12"/>
          </p:nvPr>
        </p:nvSpPr>
        <p:spPr/>
        <p:txBody>
          <a:bodyPr/>
          <a:lstStyle/>
          <a:p>
            <a:pPr>
              <a:defRPr/>
            </a:pPr>
            <a:fld id="{2B3FC65D-271A-A842-B579-8A644641AC8D}" type="slidenum">
              <a:rPr lang="en-US" smtClean="0"/>
              <a:pPr>
                <a:defRPr/>
              </a:pPr>
              <a:t>17</a:t>
            </a:fld>
            <a:endParaRPr lang="en-US"/>
          </a:p>
        </p:txBody>
      </p:sp>
    </p:spTree>
    <p:extLst>
      <p:ext uri="{BB962C8B-B14F-4D97-AF65-F5344CB8AC3E}">
        <p14:creationId xmlns:p14="http://schemas.microsoft.com/office/powerpoint/2010/main" val="2488620135"/>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0694" name="Picture 6" descr="f04-37-P374493"/>
          <p:cNvPicPr>
            <a:picLocks noChangeAspect="1" noChangeArrowheads="1"/>
          </p:cNvPicPr>
          <p:nvPr/>
        </p:nvPicPr>
        <p:blipFill>
          <a:blip r:embed="rId3"/>
          <a:srcRect/>
          <a:stretch>
            <a:fillRect/>
          </a:stretch>
        </p:blipFill>
        <p:spPr bwMode="auto">
          <a:xfrm>
            <a:off x="755650" y="1341438"/>
            <a:ext cx="8137525" cy="4462462"/>
          </a:xfrm>
          <a:prstGeom prst="rect">
            <a:avLst/>
          </a:prstGeom>
          <a:noFill/>
        </p:spPr>
      </p:pic>
      <p:sp>
        <p:nvSpPr>
          <p:cNvPr id="370690" name="Rectangle 2"/>
          <p:cNvSpPr>
            <a:spLocks noGrp="1" noChangeArrowheads="1"/>
          </p:cNvSpPr>
          <p:nvPr>
            <p:ph type="title"/>
          </p:nvPr>
        </p:nvSpPr>
        <p:spPr/>
        <p:txBody>
          <a:bodyPr/>
          <a:lstStyle/>
          <a:p>
            <a:r>
              <a:rPr lang="en-US"/>
              <a:t>EX for Load</a:t>
            </a:r>
            <a:endParaRPr lang="en-AU"/>
          </a:p>
        </p:txBody>
      </p:sp>
      <p:sp>
        <p:nvSpPr>
          <p:cNvPr id="2" name="Slide Number Placeholder 1"/>
          <p:cNvSpPr>
            <a:spLocks noGrp="1"/>
          </p:cNvSpPr>
          <p:nvPr>
            <p:ph type="sldNum" sz="quarter" idx="12"/>
          </p:nvPr>
        </p:nvSpPr>
        <p:spPr/>
        <p:txBody>
          <a:bodyPr/>
          <a:lstStyle/>
          <a:p>
            <a:pPr>
              <a:defRPr/>
            </a:pPr>
            <a:fld id="{2B3FC65D-271A-A842-B579-8A644641AC8D}" type="slidenum">
              <a:rPr lang="en-US" smtClean="0"/>
              <a:pPr>
                <a:defRPr/>
              </a:pPr>
              <a:t>18</a:t>
            </a:fld>
            <a:endParaRPr lang="en-US"/>
          </a:p>
        </p:txBody>
      </p:sp>
    </p:spTree>
    <p:extLst>
      <p:ext uri="{BB962C8B-B14F-4D97-AF65-F5344CB8AC3E}">
        <p14:creationId xmlns:p14="http://schemas.microsoft.com/office/powerpoint/2010/main" val="1699482251"/>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2743" name="Picture 7" descr="f04-38-P374493-MEM"/>
          <p:cNvPicPr>
            <a:picLocks noChangeAspect="1" noChangeArrowheads="1"/>
          </p:cNvPicPr>
          <p:nvPr/>
        </p:nvPicPr>
        <p:blipFill>
          <a:blip r:embed="rId3"/>
          <a:srcRect/>
          <a:stretch>
            <a:fillRect/>
          </a:stretch>
        </p:blipFill>
        <p:spPr bwMode="auto">
          <a:xfrm>
            <a:off x="719138" y="1463675"/>
            <a:ext cx="8183562" cy="4425950"/>
          </a:xfrm>
          <a:prstGeom prst="rect">
            <a:avLst/>
          </a:prstGeom>
          <a:noFill/>
        </p:spPr>
      </p:pic>
      <p:sp>
        <p:nvSpPr>
          <p:cNvPr id="372738" name="Rectangle 2"/>
          <p:cNvSpPr>
            <a:spLocks noGrp="1" noChangeArrowheads="1"/>
          </p:cNvSpPr>
          <p:nvPr>
            <p:ph type="title"/>
          </p:nvPr>
        </p:nvSpPr>
        <p:spPr/>
        <p:txBody>
          <a:bodyPr/>
          <a:lstStyle/>
          <a:p>
            <a:r>
              <a:rPr lang="en-US"/>
              <a:t>MEM for Load</a:t>
            </a:r>
            <a:endParaRPr lang="en-AU"/>
          </a:p>
        </p:txBody>
      </p:sp>
      <p:sp>
        <p:nvSpPr>
          <p:cNvPr id="2" name="Slide Number Placeholder 1"/>
          <p:cNvSpPr>
            <a:spLocks noGrp="1"/>
          </p:cNvSpPr>
          <p:nvPr>
            <p:ph type="sldNum" sz="quarter" idx="12"/>
          </p:nvPr>
        </p:nvSpPr>
        <p:spPr/>
        <p:txBody>
          <a:bodyPr/>
          <a:lstStyle/>
          <a:p>
            <a:pPr>
              <a:defRPr/>
            </a:pPr>
            <a:fld id="{2B3FC65D-271A-A842-B579-8A644641AC8D}" type="slidenum">
              <a:rPr lang="en-US" smtClean="0"/>
              <a:pPr>
                <a:defRPr/>
              </a:pPr>
              <a:t>19</a:t>
            </a:fld>
            <a:endParaRPr lang="en-US"/>
          </a:p>
        </p:txBody>
      </p:sp>
    </p:spTree>
    <p:extLst>
      <p:ext uri="{BB962C8B-B14F-4D97-AF65-F5344CB8AC3E}">
        <p14:creationId xmlns:p14="http://schemas.microsoft.com/office/powerpoint/2010/main" val="1338100924"/>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type="title"/>
          </p:nvPr>
        </p:nvSpPr>
        <p:spPr/>
        <p:txBody>
          <a:bodyPr/>
          <a:lstStyle/>
          <a:p>
            <a:r>
              <a:rPr lang="en-US" dirty="0" smtClean="0"/>
              <a:t>Review: Single-Cycle Processor</a:t>
            </a:r>
          </a:p>
        </p:txBody>
      </p:sp>
      <p:sp>
        <p:nvSpPr>
          <p:cNvPr id="70659" name="Content Placeholder 22"/>
          <p:cNvSpPr>
            <a:spLocks noGrp="1"/>
          </p:cNvSpPr>
          <p:nvPr>
            <p:ph idx="1"/>
          </p:nvPr>
        </p:nvSpPr>
        <p:spPr>
          <a:xfrm>
            <a:off x="457200" y="1600200"/>
            <a:ext cx="8229600" cy="4868863"/>
          </a:xfrm>
        </p:spPr>
        <p:txBody>
          <a:bodyPr>
            <a:normAutofit fontScale="85000" lnSpcReduction="10000"/>
          </a:bodyPr>
          <a:lstStyle/>
          <a:p>
            <a:pPr>
              <a:defRPr/>
            </a:pPr>
            <a:r>
              <a:rPr lang="en-US" dirty="0" smtClean="0"/>
              <a:t>Five steps to design a processor:</a:t>
            </a:r>
          </a:p>
          <a:p>
            <a:pPr lvl="1">
              <a:buFont typeface="Arial" charset="0"/>
              <a:buNone/>
              <a:defRPr/>
            </a:pPr>
            <a:r>
              <a:rPr lang="en-US" dirty="0" smtClean="0"/>
              <a:t>1. Analyze instruction set </a:t>
            </a:r>
            <a:r>
              <a:rPr lang="en-US" dirty="0" err="1" smtClean="0">
                <a:sym typeface="Wingdings" charset="2"/>
              </a:rPr>
              <a:t></a:t>
            </a:r>
            <a:r>
              <a:rPr lang="en-US" dirty="0" smtClean="0"/>
              <a:t> </a:t>
            </a:r>
            <a:br>
              <a:rPr lang="en-US" dirty="0" smtClean="0"/>
            </a:br>
            <a:r>
              <a:rPr lang="en-US" dirty="0" err="1" smtClean="0"/>
              <a:t>datapath</a:t>
            </a:r>
            <a:r>
              <a:rPr lang="en-US" dirty="0" smtClean="0"/>
              <a:t> requirements</a:t>
            </a:r>
          </a:p>
          <a:p>
            <a:pPr lvl="1">
              <a:buFont typeface="Arial" charset="0"/>
              <a:buNone/>
              <a:defRPr/>
            </a:pPr>
            <a:r>
              <a:rPr lang="en-US" dirty="0" smtClean="0"/>
              <a:t>2. Select set of </a:t>
            </a:r>
            <a:r>
              <a:rPr lang="en-US" dirty="0" err="1" smtClean="0"/>
              <a:t>datapath</a:t>
            </a:r>
            <a:r>
              <a:rPr lang="en-US" dirty="0" smtClean="0"/>
              <a:t> </a:t>
            </a:r>
            <a:br>
              <a:rPr lang="en-US" dirty="0" smtClean="0"/>
            </a:br>
            <a:r>
              <a:rPr lang="en-US" dirty="0" smtClean="0"/>
              <a:t>components &amp; establish </a:t>
            </a:r>
            <a:br>
              <a:rPr lang="en-US" dirty="0" smtClean="0"/>
            </a:br>
            <a:r>
              <a:rPr lang="en-US" dirty="0" smtClean="0"/>
              <a:t>clock methodology</a:t>
            </a:r>
          </a:p>
          <a:p>
            <a:pPr lvl="1">
              <a:buFont typeface="Arial" charset="0"/>
              <a:buNone/>
              <a:defRPr/>
            </a:pPr>
            <a:r>
              <a:rPr lang="en-US" dirty="0" smtClean="0"/>
              <a:t>3. Assemble </a:t>
            </a:r>
            <a:r>
              <a:rPr lang="en-US" dirty="0" err="1" smtClean="0"/>
              <a:t>datapath</a:t>
            </a:r>
            <a:r>
              <a:rPr lang="en-US" dirty="0" smtClean="0"/>
              <a:t> meeting </a:t>
            </a:r>
            <a:br>
              <a:rPr lang="en-US" dirty="0" smtClean="0"/>
            </a:br>
            <a:r>
              <a:rPr lang="en-US" dirty="0" smtClean="0"/>
              <a:t>the requirements</a:t>
            </a:r>
          </a:p>
          <a:p>
            <a:pPr lvl="1">
              <a:buFont typeface="Arial" charset="0"/>
              <a:buNone/>
              <a:defRPr/>
            </a:pPr>
            <a:r>
              <a:rPr lang="en-US" dirty="0" smtClean="0"/>
              <a:t>4. Analyze implementation of each instruction to determine setting of control points that effects the register transfer.</a:t>
            </a:r>
          </a:p>
          <a:p>
            <a:pPr lvl="1">
              <a:buFont typeface="Arial" charset="0"/>
              <a:buNone/>
              <a:defRPr/>
            </a:pPr>
            <a:r>
              <a:rPr lang="en-US" dirty="0" smtClean="0"/>
              <a:t>5. Assemble the control logic</a:t>
            </a:r>
          </a:p>
          <a:p>
            <a:pPr lvl="2">
              <a:defRPr/>
            </a:pPr>
            <a:r>
              <a:rPr lang="en-US" dirty="0" smtClean="0"/>
              <a:t>Formulate Logic Equations</a:t>
            </a:r>
          </a:p>
          <a:p>
            <a:pPr lvl="2">
              <a:defRPr/>
            </a:pPr>
            <a:r>
              <a:rPr lang="en-US" dirty="0" smtClean="0"/>
              <a:t>Design Circuits</a:t>
            </a:r>
          </a:p>
          <a:p>
            <a:pPr>
              <a:defRPr/>
            </a:pPr>
            <a:endParaRPr lang="en-US" dirty="0" smtClean="0"/>
          </a:p>
          <a:p>
            <a:pPr>
              <a:defRPr/>
            </a:pPr>
            <a:endParaRPr lang="en-US" dirty="0" smtClean="0"/>
          </a:p>
        </p:txBody>
      </p:sp>
      <p:grpSp>
        <p:nvGrpSpPr>
          <p:cNvPr id="2" name="Group 28"/>
          <p:cNvGrpSpPr>
            <a:grpSpLocks/>
          </p:cNvGrpSpPr>
          <p:nvPr/>
        </p:nvGrpSpPr>
        <p:grpSpPr bwMode="auto">
          <a:xfrm>
            <a:off x="5359400" y="2062163"/>
            <a:ext cx="3556000" cy="1951037"/>
            <a:chOff x="5444062" y="4398949"/>
            <a:chExt cx="3556000" cy="1951037"/>
          </a:xfrm>
        </p:grpSpPr>
        <p:sp>
          <p:nvSpPr>
            <p:cNvPr id="70664" name="Rectangle 4" descr="10%"/>
            <p:cNvSpPr>
              <a:spLocks noChangeArrowheads="1"/>
            </p:cNvSpPr>
            <p:nvPr/>
          </p:nvSpPr>
          <p:spPr bwMode="auto">
            <a:xfrm>
              <a:off x="5579000" y="4754549"/>
              <a:ext cx="1123950" cy="649287"/>
            </a:xfrm>
            <a:prstGeom prst="rect">
              <a:avLst/>
            </a:prstGeom>
            <a:pattFill prst="pct10">
              <a:fgClr>
                <a:schemeClr val="accent1"/>
              </a:fgClr>
              <a:bgClr>
                <a:srgbClr val="FFFFFF"/>
              </a:bgClr>
            </a:pattFill>
            <a:ln w="25400">
              <a:solidFill>
                <a:schemeClr val="accent1"/>
              </a:solidFill>
              <a:miter lim="800000"/>
              <a:headEnd/>
              <a:tailEnd/>
            </a:ln>
          </p:spPr>
          <p:txBody>
            <a:bodyPr wrap="none" anchor="ctr">
              <a:prstTxWarp prst="textNoShape">
                <a:avLst/>
              </a:prstTxWarp>
            </a:bodyPr>
            <a:lstStyle/>
            <a:p>
              <a:pPr algn="ctr">
                <a:defRPr/>
              </a:pPr>
              <a:endParaRPr lang="en-US" sz="2000">
                <a:latin typeface="+mn-lt"/>
              </a:endParaRPr>
            </a:p>
          </p:txBody>
        </p:sp>
        <p:sp>
          <p:nvSpPr>
            <p:cNvPr id="70665" name="Rectangle 5"/>
            <p:cNvSpPr>
              <a:spLocks noChangeArrowheads="1"/>
            </p:cNvSpPr>
            <p:nvPr/>
          </p:nvSpPr>
          <p:spPr bwMode="auto">
            <a:xfrm>
              <a:off x="5659962" y="4860911"/>
              <a:ext cx="812800"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Control</a:t>
              </a:r>
            </a:p>
          </p:txBody>
        </p:sp>
        <p:sp>
          <p:nvSpPr>
            <p:cNvPr id="70666" name="Rectangle 6" descr="10%"/>
            <p:cNvSpPr>
              <a:spLocks noChangeArrowheads="1"/>
            </p:cNvSpPr>
            <p:nvPr/>
          </p:nvSpPr>
          <p:spPr bwMode="auto">
            <a:xfrm>
              <a:off x="5579000" y="5564174"/>
              <a:ext cx="1123950" cy="650875"/>
            </a:xfrm>
            <a:prstGeom prst="rect">
              <a:avLst/>
            </a:prstGeom>
            <a:pattFill prst="pct10">
              <a:fgClr>
                <a:schemeClr val="accent2"/>
              </a:fgClr>
              <a:bgClr>
                <a:srgbClr val="FFFFFF"/>
              </a:bgClr>
            </a:pattFill>
            <a:ln w="25400">
              <a:solidFill>
                <a:schemeClr val="accent2"/>
              </a:solidFill>
              <a:miter lim="800000"/>
              <a:headEnd/>
              <a:tailEnd/>
            </a:ln>
          </p:spPr>
          <p:txBody>
            <a:bodyPr wrap="none" anchor="ctr">
              <a:prstTxWarp prst="textNoShape">
                <a:avLst/>
              </a:prstTxWarp>
            </a:bodyPr>
            <a:lstStyle/>
            <a:p>
              <a:pPr algn="ctr">
                <a:defRPr/>
              </a:pPr>
              <a:endParaRPr lang="en-US" sz="2000">
                <a:solidFill>
                  <a:schemeClr val="accent2"/>
                </a:solidFill>
                <a:latin typeface="+mn-lt"/>
              </a:endParaRPr>
            </a:p>
          </p:txBody>
        </p:sp>
        <p:sp>
          <p:nvSpPr>
            <p:cNvPr id="70667" name="Rectangle 7"/>
            <p:cNvSpPr>
              <a:spLocks noChangeArrowheads="1"/>
            </p:cNvSpPr>
            <p:nvPr/>
          </p:nvSpPr>
          <p:spPr bwMode="auto">
            <a:xfrm>
              <a:off x="5679012" y="5729274"/>
              <a:ext cx="993775" cy="3333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solidFill>
                    <a:schemeClr val="accent2"/>
                  </a:solidFill>
                  <a:latin typeface="+mn-lt"/>
                </a:rPr>
                <a:t>Datapath</a:t>
              </a:r>
              <a:endParaRPr lang="en-US" sz="1600" b="1">
                <a:latin typeface="+mn-lt"/>
              </a:endParaRPr>
            </a:p>
          </p:txBody>
        </p:sp>
        <p:sp>
          <p:nvSpPr>
            <p:cNvPr id="70668" name="Rectangle 8"/>
            <p:cNvSpPr>
              <a:spLocks noChangeArrowheads="1"/>
            </p:cNvSpPr>
            <p:nvPr/>
          </p:nvSpPr>
          <p:spPr bwMode="auto">
            <a:xfrm>
              <a:off x="6998225" y="4416411"/>
              <a:ext cx="920750" cy="1933575"/>
            </a:xfrm>
            <a:prstGeom prst="rect">
              <a:avLst/>
            </a:prstGeom>
            <a:noFill/>
            <a:ln w="254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70669" name="Rectangle 9"/>
            <p:cNvSpPr>
              <a:spLocks noChangeArrowheads="1"/>
            </p:cNvSpPr>
            <p:nvPr/>
          </p:nvSpPr>
          <p:spPr bwMode="auto">
            <a:xfrm>
              <a:off x="7050612" y="5165711"/>
              <a:ext cx="925513" cy="3333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Memory</a:t>
              </a:r>
            </a:p>
          </p:txBody>
        </p:sp>
        <p:sp>
          <p:nvSpPr>
            <p:cNvPr id="70670" name="Rectangle 10"/>
            <p:cNvSpPr>
              <a:spLocks noChangeArrowheads="1"/>
            </p:cNvSpPr>
            <p:nvPr/>
          </p:nvSpPr>
          <p:spPr bwMode="auto">
            <a:xfrm>
              <a:off x="5444062" y="4416411"/>
              <a:ext cx="1393825" cy="1933575"/>
            </a:xfrm>
            <a:prstGeom prst="rect">
              <a:avLst/>
            </a:prstGeom>
            <a:noFill/>
            <a:ln w="254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70671" name="Rectangle 11"/>
            <p:cNvSpPr>
              <a:spLocks noChangeArrowheads="1"/>
            </p:cNvSpPr>
            <p:nvPr/>
          </p:nvSpPr>
          <p:spPr bwMode="auto">
            <a:xfrm>
              <a:off x="5679012" y="4398949"/>
              <a:ext cx="1027113" cy="3333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Processor</a:t>
              </a:r>
            </a:p>
          </p:txBody>
        </p:sp>
        <p:sp>
          <p:nvSpPr>
            <p:cNvPr id="70672" name="Rectangle 12"/>
            <p:cNvSpPr>
              <a:spLocks noChangeArrowheads="1"/>
            </p:cNvSpPr>
            <p:nvPr/>
          </p:nvSpPr>
          <p:spPr bwMode="auto">
            <a:xfrm>
              <a:off x="8079312" y="4416411"/>
              <a:ext cx="920750" cy="785813"/>
            </a:xfrm>
            <a:prstGeom prst="rect">
              <a:avLst/>
            </a:prstGeom>
            <a:noFill/>
            <a:ln w="254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70673" name="Rectangle 13"/>
            <p:cNvSpPr>
              <a:spLocks noChangeArrowheads="1"/>
            </p:cNvSpPr>
            <p:nvPr/>
          </p:nvSpPr>
          <p:spPr bwMode="auto">
            <a:xfrm>
              <a:off x="8214250" y="4668824"/>
              <a:ext cx="638175" cy="336550"/>
            </a:xfrm>
            <a:prstGeom prst="rect">
              <a:avLst/>
            </a:prstGeom>
            <a:noFill/>
            <a:ln w="12700">
              <a:noFill/>
              <a:miter lim="800000"/>
              <a:headEnd/>
              <a:tailEnd/>
            </a:ln>
          </p:spPr>
          <p:txBody>
            <a:bodyPr wrap="none" lIns="90488" tIns="44450" rIns="90488" bIns="44450">
              <a:prstTxWarp prst="textNoShape">
                <a:avLst/>
              </a:prstTxWarp>
              <a:spAutoFit/>
            </a:bodyPr>
            <a:lstStyle/>
            <a:p>
              <a:pPr algn="ctr">
                <a:defRPr/>
              </a:pPr>
              <a:r>
                <a:rPr lang="en-US" sz="1600" b="1">
                  <a:latin typeface="+mn-lt"/>
                </a:rPr>
                <a:t>Input</a:t>
              </a:r>
            </a:p>
          </p:txBody>
        </p:sp>
        <p:sp>
          <p:nvSpPr>
            <p:cNvPr id="70674" name="Rectangle 14"/>
            <p:cNvSpPr>
              <a:spLocks noChangeArrowheads="1"/>
            </p:cNvSpPr>
            <p:nvPr/>
          </p:nvSpPr>
          <p:spPr bwMode="auto">
            <a:xfrm>
              <a:off x="8079312" y="5564174"/>
              <a:ext cx="920750" cy="785812"/>
            </a:xfrm>
            <a:prstGeom prst="rect">
              <a:avLst/>
            </a:prstGeom>
            <a:noFill/>
            <a:ln w="254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70675" name="Rectangle 15"/>
            <p:cNvSpPr>
              <a:spLocks noChangeArrowheads="1"/>
            </p:cNvSpPr>
            <p:nvPr/>
          </p:nvSpPr>
          <p:spPr bwMode="auto">
            <a:xfrm>
              <a:off x="8126937" y="5816586"/>
              <a:ext cx="812800" cy="333375"/>
            </a:xfrm>
            <a:prstGeom prst="rect">
              <a:avLst/>
            </a:prstGeom>
            <a:noFill/>
            <a:ln w="12700">
              <a:noFill/>
              <a:miter lim="800000"/>
              <a:headEnd/>
              <a:tailEnd/>
            </a:ln>
          </p:spPr>
          <p:txBody>
            <a:bodyPr wrap="none" lIns="90488" tIns="44450" rIns="90488" bIns="44450">
              <a:prstTxWarp prst="textNoShape">
                <a:avLst/>
              </a:prstTxWarp>
              <a:spAutoFit/>
            </a:bodyPr>
            <a:lstStyle/>
            <a:p>
              <a:pPr algn="ctr">
                <a:defRPr/>
              </a:pPr>
              <a:r>
                <a:rPr lang="en-US" sz="1600" b="1">
                  <a:latin typeface="+mn-lt"/>
                </a:rPr>
                <a:t>Output</a:t>
              </a:r>
            </a:p>
          </p:txBody>
        </p:sp>
      </p:grpSp>
      <p:sp>
        <p:nvSpPr>
          <p:cNvPr id="3" name="Slide Number Placeholder 2"/>
          <p:cNvSpPr>
            <a:spLocks noGrp="1"/>
          </p:cNvSpPr>
          <p:nvPr>
            <p:ph type="sldNum" sz="quarter" idx="12"/>
          </p:nvPr>
        </p:nvSpPr>
        <p:spPr/>
        <p:txBody>
          <a:bodyPr/>
          <a:lstStyle/>
          <a:p>
            <a:pPr>
              <a:defRPr/>
            </a:pPr>
            <a:fld id="{0D227FE4-C4DE-B64E-BF78-4F634596A1E9}" type="slidenum">
              <a:rPr lang="en-US" smtClean="0"/>
              <a:pPr>
                <a:defRPr/>
              </a:pPr>
              <a:t>2</a:t>
            </a:fld>
            <a:endParaRPr lang="en-US"/>
          </a:p>
        </p:txBody>
      </p:sp>
    </p:spTree>
    <p:extLst>
      <p:ext uri="{BB962C8B-B14F-4D97-AF65-F5344CB8AC3E}">
        <p14:creationId xmlns:p14="http://schemas.microsoft.com/office/powerpoint/2010/main" val="1899755503"/>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4794" name="Picture 10" descr="f04-38-P374493-WB"/>
          <p:cNvPicPr>
            <a:picLocks noChangeAspect="1" noChangeArrowheads="1"/>
          </p:cNvPicPr>
          <p:nvPr/>
        </p:nvPicPr>
        <p:blipFill>
          <a:blip r:embed="rId3"/>
          <a:srcRect/>
          <a:stretch>
            <a:fillRect/>
          </a:stretch>
        </p:blipFill>
        <p:spPr bwMode="auto">
          <a:xfrm>
            <a:off x="752475" y="1511300"/>
            <a:ext cx="8191500" cy="4318000"/>
          </a:xfrm>
          <a:prstGeom prst="rect">
            <a:avLst/>
          </a:prstGeom>
          <a:noFill/>
        </p:spPr>
      </p:pic>
      <p:sp>
        <p:nvSpPr>
          <p:cNvPr id="374786" name="Rectangle 2"/>
          <p:cNvSpPr>
            <a:spLocks noGrp="1" noChangeArrowheads="1"/>
          </p:cNvSpPr>
          <p:nvPr>
            <p:ph type="title"/>
          </p:nvPr>
        </p:nvSpPr>
        <p:spPr/>
        <p:txBody>
          <a:bodyPr/>
          <a:lstStyle/>
          <a:p>
            <a:r>
              <a:rPr lang="en-US" dirty="0"/>
              <a:t>WB for </a:t>
            </a:r>
            <a:r>
              <a:rPr lang="en-US" dirty="0" smtClean="0"/>
              <a:t>Load – Oops!</a:t>
            </a:r>
            <a:endParaRPr lang="en-AU" dirty="0"/>
          </a:p>
        </p:txBody>
      </p:sp>
      <p:sp>
        <p:nvSpPr>
          <p:cNvPr id="374788" name="Oval 4"/>
          <p:cNvSpPr>
            <a:spLocks noChangeArrowheads="1"/>
          </p:cNvSpPr>
          <p:nvPr/>
        </p:nvSpPr>
        <p:spPr bwMode="auto">
          <a:xfrm>
            <a:off x="3059113" y="4076700"/>
            <a:ext cx="865187" cy="431800"/>
          </a:xfrm>
          <a:prstGeom prst="ellipse">
            <a:avLst/>
          </a:prstGeom>
          <a:noFill/>
          <a:ln w="19050">
            <a:solidFill>
              <a:srgbClr val="FF0000"/>
            </a:solidFill>
            <a:round/>
            <a:headEnd/>
            <a:tailEnd/>
          </a:ln>
          <a:effectLst/>
        </p:spPr>
        <p:txBody>
          <a:bodyPr wrap="none" anchor="ctr">
            <a:prstTxWarp prst="textNoShape">
              <a:avLst/>
            </a:prstTxWarp>
          </a:bodyPr>
          <a:lstStyle/>
          <a:p>
            <a:endParaRPr lang="en-US"/>
          </a:p>
        </p:txBody>
      </p:sp>
      <p:sp>
        <p:nvSpPr>
          <p:cNvPr id="374789" name="AutoShape 5"/>
          <p:cNvSpPr>
            <a:spLocks/>
          </p:cNvSpPr>
          <p:nvPr/>
        </p:nvSpPr>
        <p:spPr bwMode="auto">
          <a:xfrm>
            <a:off x="1109042" y="5084763"/>
            <a:ext cx="1142034" cy="865187"/>
          </a:xfrm>
          <a:prstGeom prst="borderCallout1">
            <a:avLst>
              <a:gd name="adj1" fmla="val 2875"/>
              <a:gd name="adj2" fmla="val 100114"/>
              <a:gd name="adj3" fmla="val -52292"/>
              <a:gd name="adj4" fmla="val 167912"/>
            </a:avLst>
          </a:prstGeom>
          <a:noFill/>
          <a:ln w="12700">
            <a:solidFill>
              <a:schemeClr val="tx1"/>
            </a:solidFill>
            <a:miter lim="800000"/>
            <a:headEnd/>
            <a:tailEnd type="triangle" w="med" len="med"/>
          </a:ln>
          <a:effectLst/>
        </p:spPr>
        <p:txBody>
          <a:bodyPr>
            <a:prstTxWarp prst="textNoShape">
              <a:avLst/>
            </a:prstTxWarp>
          </a:bodyPr>
          <a:lstStyle/>
          <a:p>
            <a:r>
              <a:rPr lang="en-US" b="1" dirty="0">
                <a:solidFill>
                  <a:srgbClr val="FF0000"/>
                </a:solidFill>
              </a:rPr>
              <a:t>Wrong</a:t>
            </a:r>
            <a:br>
              <a:rPr lang="en-US" b="1" dirty="0">
                <a:solidFill>
                  <a:srgbClr val="FF0000"/>
                </a:solidFill>
              </a:rPr>
            </a:br>
            <a:r>
              <a:rPr lang="en-US" b="1" dirty="0">
                <a:solidFill>
                  <a:srgbClr val="FF0000"/>
                </a:solidFill>
              </a:rPr>
              <a:t>register</a:t>
            </a:r>
            <a:br>
              <a:rPr lang="en-US" b="1" dirty="0">
                <a:solidFill>
                  <a:srgbClr val="FF0000"/>
                </a:solidFill>
              </a:rPr>
            </a:br>
            <a:r>
              <a:rPr lang="en-US" b="1" dirty="0" smtClean="0">
                <a:solidFill>
                  <a:srgbClr val="FF0000"/>
                </a:solidFill>
              </a:rPr>
              <a:t>number!</a:t>
            </a:r>
            <a:endParaRPr lang="en-AU" b="1" dirty="0">
              <a:solidFill>
                <a:srgbClr val="FF0000"/>
              </a:solidFill>
            </a:endParaRPr>
          </a:p>
        </p:txBody>
      </p:sp>
      <p:sp>
        <p:nvSpPr>
          <p:cNvPr id="2" name="Slide Number Placeholder 1"/>
          <p:cNvSpPr>
            <a:spLocks noGrp="1"/>
          </p:cNvSpPr>
          <p:nvPr>
            <p:ph type="sldNum" sz="quarter" idx="12"/>
          </p:nvPr>
        </p:nvSpPr>
        <p:spPr/>
        <p:txBody>
          <a:bodyPr/>
          <a:lstStyle/>
          <a:p>
            <a:pPr>
              <a:defRPr/>
            </a:pPr>
            <a:fld id="{2B3FC65D-271A-A842-B579-8A644641AC8D}" type="slidenum">
              <a:rPr lang="en-US" smtClean="0"/>
              <a:pPr>
                <a:defRPr/>
              </a:pPr>
              <a:t>20</a:t>
            </a:fld>
            <a:endParaRPr lang="en-US"/>
          </a:p>
        </p:txBody>
      </p:sp>
    </p:spTree>
    <p:extLst>
      <p:ext uri="{BB962C8B-B14F-4D97-AF65-F5344CB8AC3E}">
        <p14:creationId xmlns:p14="http://schemas.microsoft.com/office/powerpoint/2010/main" val="39526738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4789"/>
                                        </p:tgtEl>
                                        <p:attrNameLst>
                                          <p:attrName>style.visibility</p:attrName>
                                        </p:attrNameLst>
                                      </p:cBhvr>
                                      <p:to>
                                        <p:strVal val="visible"/>
                                      </p:to>
                                    </p:set>
                                    <p:animEffect transition="in" filter="fade">
                                      <p:cBhvr>
                                        <p:cTn id="7" dur="1000"/>
                                        <p:tgtEl>
                                          <p:spTgt spid="37478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4788"/>
                                        </p:tgtEl>
                                        <p:attrNameLst>
                                          <p:attrName>style.visibility</p:attrName>
                                        </p:attrNameLst>
                                      </p:cBhvr>
                                      <p:to>
                                        <p:strVal val="visible"/>
                                      </p:to>
                                    </p:set>
                                    <p:animEffect transition="in" filter="fade">
                                      <p:cBhvr>
                                        <p:cTn id="10" dur="1000"/>
                                        <p:tgtEl>
                                          <p:spTgt spid="3747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4788" grpId="0" animBg="1"/>
      <p:bldP spid="37478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6838" name="Picture 6" descr="f04-41-P374493"/>
          <p:cNvPicPr>
            <a:picLocks noChangeAspect="1" noChangeArrowheads="1"/>
          </p:cNvPicPr>
          <p:nvPr/>
        </p:nvPicPr>
        <p:blipFill>
          <a:blip r:embed="rId3"/>
          <a:srcRect/>
          <a:stretch>
            <a:fillRect/>
          </a:stretch>
        </p:blipFill>
        <p:spPr bwMode="auto">
          <a:xfrm>
            <a:off x="744538" y="2057400"/>
            <a:ext cx="8183562" cy="3771900"/>
          </a:xfrm>
          <a:prstGeom prst="rect">
            <a:avLst/>
          </a:prstGeom>
          <a:noFill/>
        </p:spPr>
      </p:pic>
      <p:sp>
        <p:nvSpPr>
          <p:cNvPr id="376834" name="Rectangle 2"/>
          <p:cNvSpPr>
            <a:spLocks noGrp="1" noChangeArrowheads="1"/>
          </p:cNvSpPr>
          <p:nvPr>
            <p:ph type="title"/>
          </p:nvPr>
        </p:nvSpPr>
        <p:spPr/>
        <p:txBody>
          <a:bodyPr/>
          <a:lstStyle/>
          <a:p>
            <a:r>
              <a:rPr lang="en-US"/>
              <a:t>Corrected Datapath for Load</a:t>
            </a:r>
            <a:endParaRPr lang="en-AU"/>
          </a:p>
        </p:txBody>
      </p:sp>
      <p:sp>
        <p:nvSpPr>
          <p:cNvPr id="2" name="Slide Number Placeholder 1"/>
          <p:cNvSpPr>
            <a:spLocks noGrp="1"/>
          </p:cNvSpPr>
          <p:nvPr>
            <p:ph type="sldNum" sz="quarter" idx="12"/>
          </p:nvPr>
        </p:nvSpPr>
        <p:spPr/>
        <p:txBody>
          <a:bodyPr/>
          <a:lstStyle/>
          <a:p>
            <a:pPr>
              <a:defRPr/>
            </a:pPr>
            <a:fld id="{2B3FC65D-271A-A842-B579-8A644641AC8D}" type="slidenum">
              <a:rPr lang="en-US" smtClean="0"/>
              <a:pPr>
                <a:defRPr/>
              </a:pPr>
              <a:t>21</a:t>
            </a:fld>
            <a:endParaRPr lang="en-US"/>
          </a:p>
        </p:txBody>
      </p:sp>
    </p:spTree>
    <p:extLst>
      <p:ext uri="{BB962C8B-B14F-4D97-AF65-F5344CB8AC3E}">
        <p14:creationId xmlns:p14="http://schemas.microsoft.com/office/powerpoint/2010/main" val="599065841"/>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Title 68"/>
          <p:cNvSpPr>
            <a:spLocks noGrp="1"/>
          </p:cNvSpPr>
          <p:nvPr>
            <p:ph type="title"/>
          </p:nvPr>
        </p:nvSpPr>
        <p:spPr/>
        <p:txBody>
          <a:bodyPr>
            <a:normAutofit/>
          </a:bodyPr>
          <a:lstStyle/>
          <a:p>
            <a:r>
              <a:rPr lang="en-US" dirty="0" smtClean="0">
                <a:solidFill>
                  <a:schemeClr val="accent1"/>
                </a:solidFill>
              </a:rPr>
              <a:t>Pipelined Execution Representation</a:t>
            </a:r>
            <a:endParaRPr lang="en-US" dirty="0">
              <a:solidFill>
                <a:schemeClr val="accent1"/>
              </a:solidFill>
            </a:endParaRPr>
          </a:p>
        </p:txBody>
      </p:sp>
      <p:sp>
        <p:nvSpPr>
          <p:cNvPr id="2728963" name="Rectangle 3"/>
          <p:cNvSpPr>
            <a:spLocks noGrp="1" noChangeArrowheads="1"/>
          </p:cNvSpPr>
          <p:nvPr>
            <p:ph idx="1"/>
          </p:nvPr>
        </p:nvSpPr>
        <p:spPr>
          <a:xfrm>
            <a:off x="457200" y="5029200"/>
            <a:ext cx="8229600" cy="1394460"/>
          </a:xfrm>
          <a:noFill/>
          <a:ln/>
        </p:spPr>
        <p:txBody>
          <a:bodyPr>
            <a:normAutofit fontScale="92500" lnSpcReduction="10000"/>
          </a:bodyPr>
          <a:lstStyle/>
          <a:p>
            <a:r>
              <a:rPr lang="en-US" dirty="0"/>
              <a:t>Every instruction must take same number of </a:t>
            </a:r>
            <a:r>
              <a:rPr lang="en-US" dirty="0" smtClean="0"/>
              <a:t>steps, </a:t>
            </a:r>
            <a:r>
              <a:rPr lang="en-US" dirty="0"/>
              <a:t>so </a:t>
            </a:r>
            <a:r>
              <a:rPr lang="en-US" dirty="0" smtClean="0"/>
              <a:t>some stages </a:t>
            </a:r>
            <a:r>
              <a:rPr lang="en-US" dirty="0"/>
              <a:t>will </a:t>
            </a:r>
            <a:r>
              <a:rPr lang="en-US" dirty="0" smtClean="0"/>
              <a:t>idle</a:t>
            </a:r>
          </a:p>
          <a:p>
            <a:pPr lvl="1"/>
            <a:r>
              <a:rPr lang="en-US" dirty="0" smtClean="0"/>
              <a:t>e.g. MEM stage for any arithmetic instruction</a:t>
            </a:r>
            <a:endParaRPr lang="en-US" dirty="0"/>
          </a:p>
        </p:txBody>
      </p:sp>
      <p:grpSp>
        <p:nvGrpSpPr>
          <p:cNvPr id="2" name="Group 4"/>
          <p:cNvGrpSpPr>
            <a:grpSpLocks/>
          </p:cNvGrpSpPr>
          <p:nvPr/>
        </p:nvGrpSpPr>
        <p:grpSpPr bwMode="auto">
          <a:xfrm>
            <a:off x="539750" y="1755775"/>
            <a:ext cx="8362950" cy="3125788"/>
            <a:chOff x="340" y="990"/>
            <a:chExt cx="5268" cy="1969"/>
          </a:xfrm>
        </p:grpSpPr>
        <p:sp>
          <p:nvSpPr>
            <p:cNvPr id="2728965" name="Rectangle 5"/>
            <p:cNvSpPr>
              <a:spLocks noChangeArrowheads="1"/>
            </p:cNvSpPr>
            <p:nvPr/>
          </p:nvSpPr>
          <p:spPr bwMode="auto">
            <a:xfrm>
              <a:off x="344" y="1016"/>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8966" name="Rectangle 6"/>
            <p:cNvSpPr>
              <a:spLocks noChangeArrowheads="1"/>
            </p:cNvSpPr>
            <p:nvPr/>
          </p:nvSpPr>
          <p:spPr bwMode="auto">
            <a:xfrm>
              <a:off x="340" y="990"/>
              <a:ext cx="256" cy="28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dirty="0" smtClean="0">
                  <a:solidFill>
                    <a:schemeClr val="tx1"/>
                  </a:solidFill>
                </a:rPr>
                <a:t>IF</a:t>
              </a:r>
              <a:endParaRPr lang="en-US" sz="2400" b="1" dirty="0">
                <a:solidFill>
                  <a:schemeClr val="tx1"/>
                </a:solidFill>
              </a:endParaRPr>
            </a:p>
          </p:txBody>
        </p:sp>
        <p:sp>
          <p:nvSpPr>
            <p:cNvPr id="2728967" name="Rectangle 7"/>
            <p:cNvSpPr>
              <a:spLocks noChangeArrowheads="1"/>
            </p:cNvSpPr>
            <p:nvPr/>
          </p:nvSpPr>
          <p:spPr bwMode="auto">
            <a:xfrm>
              <a:off x="872" y="1016"/>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8968" name="Rectangle 8"/>
            <p:cNvSpPr>
              <a:spLocks noChangeArrowheads="1"/>
            </p:cNvSpPr>
            <p:nvPr/>
          </p:nvSpPr>
          <p:spPr bwMode="auto">
            <a:xfrm>
              <a:off x="1400" y="1016"/>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8969" name="Rectangle 9"/>
            <p:cNvSpPr>
              <a:spLocks noChangeArrowheads="1"/>
            </p:cNvSpPr>
            <p:nvPr/>
          </p:nvSpPr>
          <p:spPr bwMode="auto">
            <a:xfrm>
              <a:off x="1928" y="1016"/>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8970" name="Rectangle 10"/>
            <p:cNvSpPr>
              <a:spLocks noChangeArrowheads="1"/>
            </p:cNvSpPr>
            <p:nvPr/>
          </p:nvSpPr>
          <p:spPr bwMode="auto">
            <a:xfrm>
              <a:off x="2456" y="1016"/>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8971" name="Rectangle 11"/>
            <p:cNvSpPr>
              <a:spLocks noChangeArrowheads="1"/>
            </p:cNvSpPr>
            <p:nvPr/>
          </p:nvSpPr>
          <p:spPr bwMode="auto">
            <a:xfrm>
              <a:off x="851" y="990"/>
              <a:ext cx="289" cy="28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dirty="0" smtClean="0"/>
                <a:t>ID</a:t>
              </a:r>
              <a:endParaRPr lang="en-US" sz="2400" b="1" dirty="0">
                <a:solidFill>
                  <a:schemeClr val="tx1"/>
                </a:solidFill>
              </a:endParaRPr>
            </a:p>
          </p:txBody>
        </p:sp>
        <p:sp>
          <p:nvSpPr>
            <p:cNvPr id="2728972" name="Rectangle 12"/>
            <p:cNvSpPr>
              <a:spLocks noChangeArrowheads="1"/>
            </p:cNvSpPr>
            <p:nvPr/>
          </p:nvSpPr>
          <p:spPr bwMode="auto">
            <a:xfrm>
              <a:off x="1379" y="990"/>
              <a:ext cx="317" cy="28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dirty="0" smtClean="0">
                  <a:solidFill>
                    <a:schemeClr val="tx1"/>
                  </a:solidFill>
                </a:rPr>
                <a:t>EX</a:t>
              </a:r>
              <a:endParaRPr lang="en-US" sz="2400" b="1" dirty="0">
                <a:solidFill>
                  <a:schemeClr val="tx1"/>
                </a:solidFill>
              </a:endParaRPr>
            </a:p>
          </p:txBody>
        </p:sp>
        <p:sp>
          <p:nvSpPr>
            <p:cNvPr id="2728973" name="Rectangle 13"/>
            <p:cNvSpPr>
              <a:spLocks noChangeArrowheads="1"/>
            </p:cNvSpPr>
            <p:nvPr/>
          </p:nvSpPr>
          <p:spPr bwMode="auto">
            <a:xfrm>
              <a:off x="1907" y="990"/>
              <a:ext cx="549" cy="28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dirty="0" smtClean="0">
                  <a:solidFill>
                    <a:schemeClr val="tx1"/>
                  </a:solidFill>
                </a:rPr>
                <a:t>MEM</a:t>
              </a:r>
              <a:endParaRPr lang="en-US" sz="2400" b="1" dirty="0">
                <a:solidFill>
                  <a:schemeClr val="tx1"/>
                </a:solidFill>
              </a:endParaRPr>
            </a:p>
          </p:txBody>
        </p:sp>
        <p:sp>
          <p:nvSpPr>
            <p:cNvPr id="2728974" name="Rectangle 14"/>
            <p:cNvSpPr>
              <a:spLocks noChangeArrowheads="1"/>
            </p:cNvSpPr>
            <p:nvPr/>
          </p:nvSpPr>
          <p:spPr bwMode="auto">
            <a:xfrm>
              <a:off x="2483" y="990"/>
              <a:ext cx="434"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tx1"/>
                  </a:solidFill>
                </a:rPr>
                <a:t>WB</a:t>
              </a:r>
            </a:p>
          </p:txBody>
        </p:sp>
        <p:sp>
          <p:nvSpPr>
            <p:cNvPr id="2728975" name="Rectangle 15"/>
            <p:cNvSpPr>
              <a:spLocks noChangeArrowheads="1"/>
            </p:cNvSpPr>
            <p:nvPr/>
          </p:nvSpPr>
          <p:spPr bwMode="auto">
            <a:xfrm>
              <a:off x="872" y="1352"/>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8976" name="Rectangle 16"/>
            <p:cNvSpPr>
              <a:spLocks noChangeArrowheads="1"/>
            </p:cNvSpPr>
            <p:nvPr/>
          </p:nvSpPr>
          <p:spPr bwMode="auto">
            <a:xfrm>
              <a:off x="868" y="1326"/>
              <a:ext cx="256" cy="28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dirty="0" smtClean="0"/>
                <a:t>IF</a:t>
              </a:r>
              <a:endParaRPr lang="en-US" sz="2400" b="1" dirty="0"/>
            </a:p>
          </p:txBody>
        </p:sp>
        <p:sp>
          <p:nvSpPr>
            <p:cNvPr id="2728977" name="Rectangle 17"/>
            <p:cNvSpPr>
              <a:spLocks noChangeArrowheads="1"/>
            </p:cNvSpPr>
            <p:nvPr/>
          </p:nvSpPr>
          <p:spPr bwMode="auto">
            <a:xfrm>
              <a:off x="1400" y="1352"/>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8978" name="Rectangle 18"/>
            <p:cNvSpPr>
              <a:spLocks noChangeArrowheads="1"/>
            </p:cNvSpPr>
            <p:nvPr/>
          </p:nvSpPr>
          <p:spPr bwMode="auto">
            <a:xfrm>
              <a:off x="1928" y="1352"/>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8979" name="Rectangle 19"/>
            <p:cNvSpPr>
              <a:spLocks noChangeArrowheads="1"/>
            </p:cNvSpPr>
            <p:nvPr/>
          </p:nvSpPr>
          <p:spPr bwMode="auto">
            <a:xfrm>
              <a:off x="2456" y="1352"/>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8980" name="Rectangle 20"/>
            <p:cNvSpPr>
              <a:spLocks noChangeArrowheads="1"/>
            </p:cNvSpPr>
            <p:nvPr/>
          </p:nvSpPr>
          <p:spPr bwMode="auto">
            <a:xfrm>
              <a:off x="2984" y="1352"/>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8981" name="Rectangle 21"/>
            <p:cNvSpPr>
              <a:spLocks noChangeArrowheads="1"/>
            </p:cNvSpPr>
            <p:nvPr/>
          </p:nvSpPr>
          <p:spPr bwMode="auto">
            <a:xfrm>
              <a:off x="1379" y="1326"/>
              <a:ext cx="289" cy="28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dirty="0" smtClean="0"/>
                <a:t>ID</a:t>
              </a:r>
              <a:endParaRPr lang="en-US" sz="2400" b="1" dirty="0"/>
            </a:p>
          </p:txBody>
        </p:sp>
        <p:sp>
          <p:nvSpPr>
            <p:cNvPr id="2728982" name="Rectangle 22"/>
            <p:cNvSpPr>
              <a:spLocks noChangeArrowheads="1"/>
            </p:cNvSpPr>
            <p:nvPr/>
          </p:nvSpPr>
          <p:spPr bwMode="auto">
            <a:xfrm>
              <a:off x="1907" y="1326"/>
              <a:ext cx="317" cy="28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dirty="0" smtClean="0"/>
                <a:t>EX</a:t>
              </a:r>
              <a:endParaRPr lang="en-US" sz="2400" b="1" dirty="0"/>
            </a:p>
          </p:txBody>
        </p:sp>
        <p:sp>
          <p:nvSpPr>
            <p:cNvPr id="2728983" name="Rectangle 23"/>
            <p:cNvSpPr>
              <a:spLocks noChangeArrowheads="1"/>
            </p:cNvSpPr>
            <p:nvPr/>
          </p:nvSpPr>
          <p:spPr bwMode="auto">
            <a:xfrm>
              <a:off x="2435" y="1326"/>
              <a:ext cx="549" cy="28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dirty="0" smtClean="0"/>
                <a:t>MEM</a:t>
              </a:r>
              <a:endParaRPr lang="en-US" sz="2400" b="1" dirty="0"/>
            </a:p>
          </p:txBody>
        </p:sp>
        <p:sp>
          <p:nvSpPr>
            <p:cNvPr id="2728984" name="Rectangle 24"/>
            <p:cNvSpPr>
              <a:spLocks noChangeArrowheads="1"/>
            </p:cNvSpPr>
            <p:nvPr/>
          </p:nvSpPr>
          <p:spPr bwMode="auto">
            <a:xfrm>
              <a:off x="3011" y="1326"/>
              <a:ext cx="434"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t>WB</a:t>
              </a:r>
            </a:p>
          </p:txBody>
        </p:sp>
        <p:grpSp>
          <p:nvGrpSpPr>
            <p:cNvPr id="3" name="Group 25"/>
            <p:cNvGrpSpPr>
              <a:grpSpLocks/>
            </p:cNvGrpSpPr>
            <p:nvPr/>
          </p:nvGrpSpPr>
          <p:grpSpPr bwMode="auto">
            <a:xfrm>
              <a:off x="1396" y="1662"/>
              <a:ext cx="2628" cy="289"/>
              <a:chOff x="1396" y="1662"/>
              <a:chExt cx="2628" cy="289"/>
            </a:xfrm>
          </p:grpSpPr>
          <p:sp>
            <p:nvSpPr>
              <p:cNvPr id="2728986" name="Rectangle 26"/>
              <p:cNvSpPr>
                <a:spLocks noChangeArrowheads="1"/>
              </p:cNvSpPr>
              <p:nvPr/>
            </p:nvSpPr>
            <p:spPr bwMode="auto">
              <a:xfrm>
                <a:off x="1400" y="1688"/>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8987" name="Rectangle 27"/>
              <p:cNvSpPr>
                <a:spLocks noChangeArrowheads="1"/>
              </p:cNvSpPr>
              <p:nvPr/>
            </p:nvSpPr>
            <p:spPr bwMode="auto">
              <a:xfrm>
                <a:off x="1396" y="1662"/>
                <a:ext cx="256" cy="28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dirty="0" smtClean="0">
                    <a:solidFill>
                      <a:schemeClr val="accent2"/>
                    </a:solidFill>
                  </a:rPr>
                  <a:t>IF</a:t>
                </a:r>
                <a:endParaRPr lang="en-US" sz="2400" b="1" dirty="0">
                  <a:solidFill>
                    <a:schemeClr val="accent2"/>
                  </a:solidFill>
                </a:endParaRPr>
              </a:p>
            </p:txBody>
          </p:sp>
          <p:sp>
            <p:nvSpPr>
              <p:cNvPr id="2728988" name="Rectangle 28"/>
              <p:cNvSpPr>
                <a:spLocks noChangeArrowheads="1"/>
              </p:cNvSpPr>
              <p:nvPr/>
            </p:nvSpPr>
            <p:spPr bwMode="auto">
              <a:xfrm>
                <a:off x="1928" y="1688"/>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8989" name="Rectangle 29"/>
              <p:cNvSpPr>
                <a:spLocks noChangeArrowheads="1"/>
              </p:cNvSpPr>
              <p:nvPr/>
            </p:nvSpPr>
            <p:spPr bwMode="auto">
              <a:xfrm>
                <a:off x="2456" y="1688"/>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8990" name="Rectangle 30"/>
              <p:cNvSpPr>
                <a:spLocks noChangeArrowheads="1"/>
              </p:cNvSpPr>
              <p:nvPr/>
            </p:nvSpPr>
            <p:spPr bwMode="auto">
              <a:xfrm>
                <a:off x="2984" y="1688"/>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8991" name="Rectangle 31"/>
              <p:cNvSpPr>
                <a:spLocks noChangeArrowheads="1"/>
              </p:cNvSpPr>
              <p:nvPr/>
            </p:nvSpPr>
            <p:spPr bwMode="auto">
              <a:xfrm>
                <a:off x="3512" y="1688"/>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8992" name="Rectangle 32"/>
              <p:cNvSpPr>
                <a:spLocks noChangeArrowheads="1"/>
              </p:cNvSpPr>
              <p:nvPr/>
            </p:nvSpPr>
            <p:spPr bwMode="auto">
              <a:xfrm>
                <a:off x="1907" y="1662"/>
                <a:ext cx="289" cy="28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dirty="0" smtClean="0">
                    <a:solidFill>
                      <a:schemeClr val="accent2"/>
                    </a:solidFill>
                  </a:rPr>
                  <a:t>ID</a:t>
                </a:r>
                <a:endParaRPr lang="en-US" sz="2400" b="1" dirty="0">
                  <a:solidFill>
                    <a:schemeClr val="accent2"/>
                  </a:solidFill>
                </a:endParaRPr>
              </a:p>
            </p:txBody>
          </p:sp>
          <p:sp>
            <p:nvSpPr>
              <p:cNvPr id="2728993" name="Rectangle 33"/>
              <p:cNvSpPr>
                <a:spLocks noChangeArrowheads="1"/>
              </p:cNvSpPr>
              <p:nvPr/>
            </p:nvSpPr>
            <p:spPr bwMode="auto">
              <a:xfrm>
                <a:off x="2435" y="1662"/>
                <a:ext cx="317" cy="28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dirty="0" smtClean="0">
                    <a:solidFill>
                      <a:schemeClr val="accent2"/>
                    </a:solidFill>
                  </a:rPr>
                  <a:t>EX</a:t>
                </a:r>
                <a:endParaRPr lang="en-US" sz="2400" b="1" dirty="0">
                  <a:solidFill>
                    <a:schemeClr val="accent2"/>
                  </a:solidFill>
                </a:endParaRPr>
              </a:p>
            </p:txBody>
          </p:sp>
          <p:sp>
            <p:nvSpPr>
              <p:cNvPr id="2728994" name="Rectangle 34"/>
              <p:cNvSpPr>
                <a:spLocks noChangeArrowheads="1"/>
              </p:cNvSpPr>
              <p:nvPr/>
            </p:nvSpPr>
            <p:spPr bwMode="auto">
              <a:xfrm>
                <a:off x="2963" y="1662"/>
                <a:ext cx="549" cy="28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dirty="0" smtClean="0">
                    <a:solidFill>
                      <a:schemeClr val="accent2"/>
                    </a:solidFill>
                  </a:rPr>
                  <a:t>MEM</a:t>
                </a:r>
                <a:endParaRPr lang="en-US" sz="2400" b="1" dirty="0">
                  <a:solidFill>
                    <a:schemeClr val="accent2"/>
                  </a:solidFill>
                </a:endParaRPr>
              </a:p>
            </p:txBody>
          </p:sp>
          <p:sp>
            <p:nvSpPr>
              <p:cNvPr id="2728995" name="Rectangle 35"/>
              <p:cNvSpPr>
                <a:spLocks noChangeArrowheads="1"/>
              </p:cNvSpPr>
              <p:nvPr/>
            </p:nvSpPr>
            <p:spPr bwMode="auto">
              <a:xfrm>
                <a:off x="3539" y="1662"/>
                <a:ext cx="434"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accent2"/>
                    </a:solidFill>
                  </a:rPr>
                  <a:t>WB</a:t>
                </a:r>
              </a:p>
            </p:txBody>
          </p:sp>
        </p:grpSp>
        <p:sp>
          <p:nvSpPr>
            <p:cNvPr id="2728996" name="Rectangle 36"/>
            <p:cNvSpPr>
              <a:spLocks noChangeArrowheads="1"/>
            </p:cNvSpPr>
            <p:nvPr/>
          </p:nvSpPr>
          <p:spPr bwMode="auto">
            <a:xfrm>
              <a:off x="1928" y="2024"/>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8997" name="Rectangle 37"/>
            <p:cNvSpPr>
              <a:spLocks noChangeArrowheads="1"/>
            </p:cNvSpPr>
            <p:nvPr/>
          </p:nvSpPr>
          <p:spPr bwMode="auto">
            <a:xfrm>
              <a:off x="1924" y="1998"/>
              <a:ext cx="256" cy="28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dirty="0" smtClean="0">
                  <a:solidFill>
                    <a:srgbClr val="005400"/>
                  </a:solidFill>
                </a:rPr>
                <a:t>IF</a:t>
              </a:r>
              <a:endParaRPr lang="en-US" sz="2400" b="1" dirty="0">
                <a:solidFill>
                  <a:srgbClr val="005400"/>
                </a:solidFill>
              </a:endParaRPr>
            </a:p>
          </p:txBody>
        </p:sp>
        <p:sp>
          <p:nvSpPr>
            <p:cNvPr id="2728998" name="Rectangle 38"/>
            <p:cNvSpPr>
              <a:spLocks noChangeArrowheads="1"/>
            </p:cNvSpPr>
            <p:nvPr/>
          </p:nvSpPr>
          <p:spPr bwMode="auto">
            <a:xfrm>
              <a:off x="2456" y="2024"/>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8999" name="Rectangle 39"/>
            <p:cNvSpPr>
              <a:spLocks noChangeArrowheads="1"/>
            </p:cNvSpPr>
            <p:nvPr/>
          </p:nvSpPr>
          <p:spPr bwMode="auto">
            <a:xfrm>
              <a:off x="2984" y="2024"/>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9000" name="Rectangle 40"/>
            <p:cNvSpPr>
              <a:spLocks noChangeArrowheads="1"/>
            </p:cNvSpPr>
            <p:nvPr/>
          </p:nvSpPr>
          <p:spPr bwMode="auto">
            <a:xfrm>
              <a:off x="3512" y="2024"/>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9001" name="Rectangle 41"/>
            <p:cNvSpPr>
              <a:spLocks noChangeArrowheads="1"/>
            </p:cNvSpPr>
            <p:nvPr/>
          </p:nvSpPr>
          <p:spPr bwMode="auto">
            <a:xfrm>
              <a:off x="4040" y="2024"/>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9002" name="Rectangle 42"/>
            <p:cNvSpPr>
              <a:spLocks noChangeArrowheads="1"/>
            </p:cNvSpPr>
            <p:nvPr/>
          </p:nvSpPr>
          <p:spPr bwMode="auto">
            <a:xfrm>
              <a:off x="2435" y="1998"/>
              <a:ext cx="289" cy="28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dirty="0" smtClean="0">
                  <a:solidFill>
                    <a:srgbClr val="005400"/>
                  </a:solidFill>
                </a:rPr>
                <a:t>ID</a:t>
              </a:r>
              <a:endParaRPr lang="en-US" sz="2400" b="1" dirty="0">
                <a:solidFill>
                  <a:srgbClr val="005400"/>
                </a:solidFill>
              </a:endParaRPr>
            </a:p>
          </p:txBody>
        </p:sp>
        <p:sp>
          <p:nvSpPr>
            <p:cNvPr id="2729003" name="Rectangle 43"/>
            <p:cNvSpPr>
              <a:spLocks noChangeArrowheads="1"/>
            </p:cNvSpPr>
            <p:nvPr/>
          </p:nvSpPr>
          <p:spPr bwMode="auto">
            <a:xfrm>
              <a:off x="2963" y="1998"/>
              <a:ext cx="317" cy="28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dirty="0" smtClean="0">
                  <a:solidFill>
                    <a:srgbClr val="005400"/>
                  </a:solidFill>
                </a:rPr>
                <a:t>EX</a:t>
              </a:r>
              <a:endParaRPr lang="en-US" sz="2400" b="1" dirty="0">
                <a:solidFill>
                  <a:srgbClr val="005400"/>
                </a:solidFill>
              </a:endParaRPr>
            </a:p>
          </p:txBody>
        </p:sp>
        <p:sp>
          <p:nvSpPr>
            <p:cNvPr id="2729004" name="Rectangle 44"/>
            <p:cNvSpPr>
              <a:spLocks noChangeArrowheads="1"/>
            </p:cNvSpPr>
            <p:nvPr/>
          </p:nvSpPr>
          <p:spPr bwMode="auto">
            <a:xfrm>
              <a:off x="3491" y="1998"/>
              <a:ext cx="549" cy="28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dirty="0" smtClean="0">
                  <a:solidFill>
                    <a:srgbClr val="005400"/>
                  </a:solidFill>
                </a:rPr>
                <a:t>MEM</a:t>
              </a:r>
              <a:endParaRPr lang="en-US" sz="2400" b="1" dirty="0">
                <a:solidFill>
                  <a:srgbClr val="005400"/>
                </a:solidFill>
              </a:endParaRPr>
            </a:p>
          </p:txBody>
        </p:sp>
        <p:sp>
          <p:nvSpPr>
            <p:cNvPr id="2729005" name="Rectangle 45"/>
            <p:cNvSpPr>
              <a:spLocks noChangeArrowheads="1"/>
            </p:cNvSpPr>
            <p:nvPr/>
          </p:nvSpPr>
          <p:spPr bwMode="auto">
            <a:xfrm>
              <a:off x="4067" y="1998"/>
              <a:ext cx="434"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rgbClr val="005400"/>
                  </a:solidFill>
                </a:rPr>
                <a:t>WB</a:t>
              </a:r>
            </a:p>
          </p:txBody>
        </p:sp>
        <p:sp>
          <p:nvSpPr>
            <p:cNvPr id="2729006" name="Rectangle 46"/>
            <p:cNvSpPr>
              <a:spLocks noChangeArrowheads="1"/>
            </p:cNvSpPr>
            <p:nvPr/>
          </p:nvSpPr>
          <p:spPr bwMode="auto">
            <a:xfrm>
              <a:off x="2456" y="2360"/>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9007" name="Rectangle 47"/>
            <p:cNvSpPr>
              <a:spLocks noChangeArrowheads="1"/>
            </p:cNvSpPr>
            <p:nvPr/>
          </p:nvSpPr>
          <p:spPr bwMode="auto">
            <a:xfrm>
              <a:off x="2452" y="2334"/>
              <a:ext cx="256" cy="28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dirty="0" smtClean="0">
                  <a:solidFill>
                    <a:schemeClr val="tx2"/>
                  </a:solidFill>
                </a:rPr>
                <a:t>IF</a:t>
              </a:r>
              <a:endParaRPr lang="en-US" sz="2400" b="1" dirty="0">
                <a:solidFill>
                  <a:schemeClr val="tx2"/>
                </a:solidFill>
              </a:endParaRPr>
            </a:p>
          </p:txBody>
        </p:sp>
        <p:sp>
          <p:nvSpPr>
            <p:cNvPr id="2729008" name="Rectangle 48"/>
            <p:cNvSpPr>
              <a:spLocks noChangeArrowheads="1"/>
            </p:cNvSpPr>
            <p:nvPr/>
          </p:nvSpPr>
          <p:spPr bwMode="auto">
            <a:xfrm>
              <a:off x="2984" y="2360"/>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9009" name="Rectangle 49"/>
            <p:cNvSpPr>
              <a:spLocks noChangeArrowheads="1"/>
            </p:cNvSpPr>
            <p:nvPr/>
          </p:nvSpPr>
          <p:spPr bwMode="auto">
            <a:xfrm>
              <a:off x="3512" y="2360"/>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9010" name="Rectangle 50"/>
            <p:cNvSpPr>
              <a:spLocks noChangeArrowheads="1"/>
            </p:cNvSpPr>
            <p:nvPr/>
          </p:nvSpPr>
          <p:spPr bwMode="auto">
            <a:xfrm>
              <a:off x="4040" y="2360"/>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9011" name="Rectangle 51"/>
            <p:cNvSpPr>
              <a:spLocks noChangeArrowheads="1"/>
            </p:cNvSpPr>
            <p:nvPr/>
          </p:nvSpPr>
          <p:spPr bwMode="auto">
            <a:xfrm>
              <a:off x="4568" y="2360"/>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9012" name="Rectangle 52"/>
            <p:cNvSpPr>
              <a:spLocks noChangeArrowheads="1"/>
            </p:cNvSpPr>
            <p:nvPr/>
          </p:nvSpPr>
          <p:spPr bwMode="auto">
            <a:xfrm>
              <a:off x="2963" y="2334"/>
              <a:ext cx="289" cy="28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dirty="0" smtClean="0">
                  <a:solidFill>
                    <a:schemeClr val="tx2"/>
                  </a:solidFill>
                </a:rPr>
                <a:t>ID</a:t>
              </a:r>
              <a:endParaRPr lang="en-US" sz="2400" b="1" dirty="0">
                <a:solidFill>
                  <a:schemeClr val="tx2"/>
                </a:solidFill>
              </a:endParaRPr>
            </a:p>
          </p:txBody>
        </p:sp>
        <p:sp>
          <p:nvSpPr>
            <p:cNvPr id="2729013" name="Rectangle 53"/>
            <p:cNvSpPr>
              <a:spLocks noChangeArrowheads="1"/>
            </p:cNvSpPr>
            <p:nvPr/>
          </p:nvSpPr>
          <p:spPr bwMode="auto">
            <a:xfrm>
              <a:off x="3491" y="2334"/>
              <a:ext cx="317" cy="28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dirty="0" smtClean="0">
                  <a:solidFill>
                    <a:schemeClr val="tx2"/>
                  </a:solidFill>
                </a:rPr>
                <a:t>EX</a:t>
              </a:r>
              <a:endParaRPr lang="en-US" sz="2400" b="1" dirty="0">
                <a:solidFill>
                  <a:schemeClr val="tx2"/>
                </a:solidFill>
              </a:endParaRPr>
            </a:p>
          </p:txBody>
        </p:sp>
        <p:sp>
          <p:nvSpPr>
            <p:cNvPr id="2729014" name="Rectangle 54"/>
            <p:cNvSpPr>
              <a:spLocks noChangeArrowheads="1"/>
            </p:cNvSpPr>
            <p:nvPr/>
          </p:nvSpPr>
          <p:spPr bwMode="auto">
            <a:xfrm>
              <a:off x="4019" y="2334"/>
              <a:ext cx="549" cy="28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dirty="0" smtClean="0">
                  <a:solidFill>
                    <a:schemeClr val="tx2"/>
                  </a:solidFill>
                </a:rPr>
                <a:t>MEM</a:t>
              </a:r>
              <a:endParaRPr lang="en-US" sz="2400" b="1" dirty="0">
                <a:solidFill>
                  <a:schemeClr val="tx2"/>
                </a:solidFill>
              </a:endParaRPr>
            </a:p>
          </p:txBody>
        </p:sp>
        <p:sp>
          <p:nvSpPr>
            <p:cNvPr id="2729015" name="Rectangle 55"/>
            <p:cNvSpPr>
              <a:spLocks noChangeArrowheads="1"/>
            </p:cNvSpPr>
            <p:nvPr/>
          </p:nvSpPr>
          <p:spPr bwMode="auto">
            <a:xfrm>
              <a:off x="4595" y="2334"/>
              <a:ext cx="434"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tx2"/>
                  </a:solidFill>
                </a:rPr>
                <a:t>WB</a:t>
              </a:r>
            </a:p>
          </p:txBody>
        </p:sp>
        <p:sp>
          <p:nvSpPr>
            <p:cNvPr id="2729016" name="Rectangle 56"/>
            <p:cNvSpPr>
              <a:spLocks noChangeArrowheads="1"/>
            </p:cNvSpPr>
            <p:nvPr/>
          </p:nvSpPr>
          <p:spPr bwMode="auto">
            <a:xfrm>
              <a:off x="2984" y="2696"/>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9017" name="Rectangle 57"/>
            <p:cNvSpPr>
              <a:spLocks noChangeArrowheads="1"/>
            </p:cNvSpPr>
            <p:nvPr/>
          </p:nvSpPr>
          <p:spPr bwMode="auto">
            <a:xfrm>
              <a:off x="2980" y="2670"/>
              <a:ext cx="256" cy="28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dirty="0" smtClean="0">
                  <a:solidFill>
                    <a:schemeClr val="tx1"/>
                  </a:solidFill>
                </a:rPr>
                <a:t>IF</a:t>
              </a:r>
              <a:endParaRPr lang="en-US" sz="2400" b="1" dirty="0">
                <a:solidFill>
                  <a:schemeClr val="tx1"/>
                </a:solidFill>
              </a:endParaRPr>
            </a:p>
          </p:txBody>
        </p:sp>
        <p:sp>
          <p:nvSpPr>
            <p:cNvPr id="2729018" name="Rectangle 58"/>
            <p:cNvSpPr>
              <a:spLocks noChangeArrowheads="1"/>
            </p:cNvSpPr>
            <p:nvPr/>
          </p:nvSpPr>
          <p:spPr bwMode="auto">
            <a:xfrm>
              <a:off x="3512" y="2696"/>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9019" name="Rectangle 59"/>
            <p:cNvSpPr>
              <a:spLocks noChangeArrowheads="1"/>
            </p:cNvSpPr>
            <p:nvPr/>
          </p:nvSpPr>
          <p:spPr bwMode="auto">
            <a:xfrm>
              <a:off x="4040" y="2696"/>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9020" name="Rectangle 60"/>
            <p:cNvSpPr>
              <a:spLocks noChangeArrowheads="1"/>
            </p:cNvSpPr>
            <p:nvPr/>
          </p:nvSpPr>
          <p:spPr bwMode="auto">
            <a:xfrm>
              <a:off x="4568" y="2696"/>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9021" name="Rectangle 61"/>
            <p:cNvSpPr>
              <a:spLocks noChangeArrowheads="1"/>
            </p:cNvSpPr>
            <p:nvPr/>
          </p:nvSpPr>
          <p:spPr bwMode="auto">
            <a:xfrm>
              <a:off x="5096" y="2696"/>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9022" name="Rectangle 62"/>
            <p:cNvSpPr>
              <a:spLocks noChangeArrowheads="1"/>
            </p:cNvSpPr>
            <p:nvPr/>
          </p:nvSpPr>
          <p:spPr bwMode="auto">
            <a:xfrm>
              <a:off x="3491" y="2670"/>
              <a:ext cx="289" cy="28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dirty="0" smtClean="0"/>
                <a:t>ID</a:t>
              </a:r>
              <a:endParaRPr lang="en-US" sz="2400" b="1" dirty="0">
                <a:solidFill>
                  <a:schemeClr val="tx1"/>
                </a:solidFill>
              </a:endParaRPr>
            </a:p>
          </p:txBody>
        </p:sp>
        <p:sp>
          <p:nvSpPr>
            <p:cNvPr id="2729023" name="Rectangle 63"/>
            <p:cNvSpPr>
              <a:spLocks noChangeArrowheads="1"/>
            </p:cNvSpPr>
            <p:nvPr/>
          </p:nvSpPr>
          <p:spPr bwMode="auto">
            <a:xfrm>
              <a:off x="4019" y="2670"/>
              <a:ext cx="317" cy="28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dirty="0" smtClean="0">
                  <a:solidFill>
                    <a:schemeClr val="tx1"/>
                  </a:solidFill>
                </a:rPr>
                <a:t>EX</a:t>
              </a:r>
              <a:endParaRPr lang="en-US" sz="2400" b="1" dirty="0">
                <a:solidFill>
                  <a:schemeClr val="tx1"/>
                </a:solidFill>
              </a:endParaRPr>
            </a:p>
          </p:txBody>
        </p:sp>
        <p:sp>
          <p:nvSpPr>
            <p:cNvPr id="2729024" name="Rectangle 64"/>
            <p:cNvSpPr>
              <a:spLocks noChangeArrowheads="1"/>
            </p:cNvSpPr>
            <p:nvPr/>
          </p:nvSpPr>
          <p:spPr bwMode="auto">
            <a:xfrm>
              <a:off x="4547" y="2670"/>
              <a:ext cx="549" cy="28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dirty="0" smtClean="0">
                  <a:solidFill>
                    <a:schemeClr val="tx1"/>
                  </a:solidFill>
                </a:rPr>
                <a:t>MEM</a:t>
              </a:r>
              <a:endParaRPr lang="en-US" sz="2400" b="1" dirty="0">
                <a:solidFill>
                  <a:schemeClr val="tx1"/>
                </a:solidFill>
              </a:endParaRPr>
            </a:p>
          </p:txBody>
        </p:sp>
        <p:sp>
          <p:nvSpPr>
            <p:cNvPr id="2729025" name="Rectangle 65"/>
            <p:cNvSpPr>
              <a:spLocks noChangeArrowheads="1"/>
            </p:cNvSpPr>
            <p:nvPr/>
          </p:nvSpPr>
          <p:spPr bwMode="auto">
            <a:xfrm>
              <a:off x="5123" y="2670"/>
              <a:ext cx="434"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tx1"/>
                  </a:solidFill>
                </a:rPr>
                <a:t>WB</a:t>
              </a:r>
            </a:p>
          </p:txBody>
        </p:sp>
      </p:grpSp>
      <p:grpSp>
        <p:nvGrpSpPr>
          <p:cNvPr id="4" name="Group 66"/>
          <p:cNvGrpSpPr>
            <a:grpSpLocks/>
          </p:cNvGrpSpPr>
          <p:nvPr/>
        </p:nvGrpSpPr>
        <p:grpSpPr bwMode="auto">
          <a:xfrm>
            <a:off x="469900" y="1222375"/>
            <a:ext cx="7670800" cy="515938"/>
            <a:chOff x="296" y="654"/>
            <a:chExt cx="4832" cy="325"/>
          </a:xfrm>
        </p:grpSpPr>
        <p:sp>
          <p:nvSpPr>
            <p:cNvPr id="2729027" name="Line 67"/>
            <p:cNvSpPr>
              <a:spLocks noChangeShapeType="1"/>
            </p:cNvSpPr>
            <p:nvPr/>
          </p:nvSpPr>
          <p:spPr bwMode="auto">
            <a:xfrm>
              <a:off x="296" y="912"/>
              <a:ext cx="4832"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2729028" name="Rectangle 68"/>
            <p:cNvSpPr>
              <a:spLocks noChangeArrowheads="1"/>
            </p:cNvSpPr>
            <p:nvPr/>
          </p:nvSpPr>
          <p:spPr bwMode="auto">
            <a:xfrm>
              <a:off x="419" y="654"/>
              <a:ext cx="637"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rPr>
                <a:t>Time</a:t>
              </a:r>
            </a:p>
          </p:txBody>
        </p:sp>
      </p:grpSp>
      <p:sp>
        <p:nvSpPr>
          <p:cNvPr id="74" name="Slide Number Placeholder 73"/>
          <p:cNvSpPr>
            <a:spLocks noGrp="1"/>
          </p:cNvSpPr>
          <p:nvPr>
            <p:ph type="sldNum" sz="quarter" idx="12"/>
          </p:nvPr>
        </p:nvSpPr>
        <p:spPr/>
        <p:txBody>
          <a:bodyPr/>
          <a:lstStyle/>
          <a:p>
            <a:fld id="{3CC63E4C-4642-794D-A2FD-70F6B81535F5}" type="slidenum">
              <a:rPr lang="en-US" smtClean="0"/>
              <a:pPr/>
              <a:t>22</a:t>
            </a:fld>
            <a:endParaRPr lang="en-US" dirty="0"/>
          </a:p>
        </p:txBody>
      </p:sp>
    </p:spTree>
    <p:extLst>
      <p:ext uri="{BB962C8B-B14F-4D97-AF65-F5344CB8AC3E}">
        <p14:creationId xmlns:p14="http://schemas.microsoft.com/office/powerpoint/2010/main" val="768942901"/>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itle 100"/>
          <p:cNvSpPr>
            <a:spLocks noGrp="1"/>
          </p:cNvSpPr>
          <p:nvPr>
            <p:ph type="title"/>
          </p:nvPr>
        </p:nvSpPr>
        <p:spPr>
          <a:xfrm>
            <a:off x="457200" y="274320"/>
            <a:ext cx="8229600" cy="1143000"/>
          </a:xfrm>
        </p:spPr>
        <p:txBody>
          <a:bodyPr/>
          <a:lstStyle/>
          <a:p>
            <a:r>
              <a:rPr lang="en-US" dirty="0" smtClean="0">
                <a:solidFill>
                  <a:schemeClr val="accent1"/>
                </a:solidFill>
              </a:rPr>
              <a:t>Graphical Pipeline Diagrams</a:t>
            </a:r>
            <a:endParaRPr lang="en-US" dirty="0">
              <a:solidFill>
                <a:schemeClr val="accent1"/>
              </a:solidFill>
            </a:endParaRPr>
          </a:p>
        </p:txBody>
      </p:sp>
      <p:sp>
        <p:nvSpPr>
          <p:cNvPr id="102" name="Content Placeholder 101"/>
          <p:cNvSpPr>
            <a:spLocks noGrp="1"/>
          </p:cNvSpPr>
          <p:nvPr>
            <p:ph idx="1"/>
          </p:nvPr>
        </p:nvSpPr>
        <p:spPr>
          <a:xfrm>
            <a:off x="491067" y="4345694"/>
            <a:ext cx="8229600" cy="1168400"/>
          </a:xfrm>
        </p:spPr>
        <p:txBody>
          <a:bodyPr>
            <a:normAutofit/>
          </a:bodyPr>
          <a:lstStyle/>
          <a:p>
            <a:r>
              <a:rPr lang="en-US" sz="2800" dirty="0" smtClean="0"/>
              <a:t>Use </a:t>
            </a:r>
            <a:r>
              <a:rPr lang="en-US" sz="2800" dirty="0" err="1" smtClean="0"/>
              <a:t>datapath</a:t>
            </a:r>
            <a:r>
              <a:rPr lang="en-US" sz="2800" dirty="0" smtClean="0"/>
              <a:t> figure below to represent pipeline:</a:t>
            </a:r>
            <a:endParaRPr lang="en-US" sz="2800" dirty="0"/>
          </a:p>
        </p:txBody>
      </p:sp>
      <p:grpSp>
        <p:nvGrpSpPr>
          <p:cNvPr id="2" name="Group 4"/>
          <p:cNvGrpSpPr>
            <a:grpSpLocks/>
          </p:cNvGrpSpPr>
          <p:nvPr/>
        </p:nvGrpSpPr>
        <p:grpSpPr bwMode="auto">
          <a:xfrm>
            <a:off x="2487168" y="4800600"/>
            <a:ext cx="4171950" cy="1658938"/>
            <a:chOff x="1357" y="2946"/>
            <a:chExt cx="2628" cy="1045"/>
          </a:xfrm>
        </p:grpSpPr>
        <p:sp>
          <p:nvSpPr>
            <p:cNvPr id="61" name="Freeform 5"/>
            <p:cNvSpPr>
              <a:spLocks/>
            </p:cNvSpPr>
            <p:nvPr/>
          </p:nvSpPr>
          <p:spPr bwMode="auto">
            <a:xfrm>
              <a:off x="2986" y="3520"/>
              <a:ext cx="209"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accent1"/>
              </a:solidFill>
              <a:prstDash val="solid"/>
              <a:round/>
              <a:headEnd type="none" w="med" len="med"/>
              <a:tailEnd type="none" w="med" len="med"/>
            </a:ln>
            <a:effectLst/>
          </p:spPr>
          <p:txBody>
            <a:bodyPr>
              <a:prstTxWarp prst="textNoShape">
                <a:avLst/>
              </a:prstTxWarp>
            </a:bodyPr>
            <a:lstStyle/>
            <a:p>
              <a:endParaRPr lang="en-US"/>
            </a:p>
          </p:txBody>
        </p:sp>
        <p:sp>
          <p:nvSpPr>
            <p:cNvPr id="62" name="Freeform 6"/>
            <p:cNvSpPr>
              <a:spLocks/>
            </p:cNvSpPr>
            <p:nvPr/>
          </p:nvSpPr>
          <p:spPr bwMode="auto">
            <a:xfrm>
              <a:off x="3193" y="3520"/>
              <a:ext cx="210"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accent1"/>
              </a:solidFill>
              <a:prstDash val="solid"/>
              <a:round/>
              <a:headEnd type="none" w="med" len="med"/>
              <a:tailEnd type="none" w="med" len="med"/>
            </a:ln>
            <a:effectLst/>
          </p:spPr>
          <p:txBody>
            <a:bodyPr>
              <a:prstTxWarp prst="textNoShape">
                <a:avLst/>
              </a:prstTxWarp>
            </a:bodyPr>
            <a:lstStyle/>
            <a:p>
              <a:endParaRPr lang="en-US"/>
            </a:p>
          </p:txBody>
        </p:sp>
        <p:grpSp>
          <p:nvGrpSpPr>
            <p:cNvPr id="3" name="Group 7"/>
            <p:cNvGrpSpPr>
              <a:grpSpLocks/>
            </p:cNvGrpSpPr>
            <p:nvPr/>
          </p:nvGrpSpPr>
          <p:grpSpPr bwMode="auto">
            <a:xfrm>
              <a:off x="1357" y="2946"/>
              <a:ext cx="2628" cy="289"/>
              <a:chOff x="1396" y="1662"/>
              <a:chExt cx="2628" cy="289"/>
            </a:xfrm>
          </p:grpSpPr>
          <p:sp>
            <p:nvSpPr>
              <p:cNvPr id="94" name="Rectangle 8"/>
              <p:cNvSpPr>
                <a:spLocks noChangeArrowheads="1"/>
              </p:cNvSpPr>
              <p:nvPr/>
            </p:nvSpPr>
            <p:spPr bwMode="auto">
              <a:xfrm>
                <a:off x="1400" y="1688"/>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95" name="Rectangle 9"/>
              <p:cNvSpPr>
                <a:spLocks noChangeArrowheads="1"/>
              </p:cNvSpPr>
              <p:nvPr/>
            </p:nvSpPr>
            <p:spPr bwMode="auto">
              <a:xfrm>
                <a:off x="1396" y="1662"/>
                <a:ext cx="256" cy="28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dirty="0" smtClean="0">
                    <a:solidFill>
                      <a:srgbClr val="FF0000"/>
                    </a:solidFill>
                  </a:rPr>
                  <a:t>IF</a:t>
                </a:r>
                <a:endParaRPr lang="en-US" sz="2400" b="1" dirty="0">
                  <a:solidFill>
                    <a:srgbClr val="FF0000"/>
                  </a:solidFill>
                </a:endParaRPr>
              </a:p>
            </p:txBody>
          </p:sp>
          <p:sp>
            <p:nvSpPr>
              <p:cNvPr id="96" name="Rectangle 10"/>
              <p:cNvSpPr>
                <a:spLocks noChangeArrowheads="1"/>
              </p:cNvSpPr>
              <p:nvPr/>
            </p:nvSpPr>
            <p:spPr bwMode="auto">
              <a:xfrm>
                <a:off x="1928" y="1688"/>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97" name="Rectangle 11"/>
              <p:cNvSpPr>
                <a:spLocks noChangeArrowheads="1"/>
              </p:cNvSpPr>
              <p:nvPr/>
            </p:nvSpPr>
            <p:spPr bwMode="auto">
              <a:xfrm>
                <a:off x="2456" y="1688"/>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98" name="Rectangle 12"/>
              <p:cNvSpPr>
                <a:spLocks noChangeArrowheads="1"/>
              </p:cNvSpPr>
              <p:nvPr/>
            </p:nvSpPr>
            <p:spPr bwMode="auto">
              <a:xfrm>
                <a:off x="2984" y="1688"/>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99" name="Rectangle 13"/>
              <p:cNvSpPr>
                <a:spLocks noChangeArrowheads="1"/>
              </p:cNvSpPr>
              <p:nvPr/>
            </p:nvSpPr>
            <p:spPr bwMode="auto">
              <a:xfrm>
                <a:off x="3512" y="1688"/>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100" name="Rectangle 14"/>
              <p:cNvSpPr>
                <a:spLocks noChangeArrowheads="1"/>
              </p:cNvSpPr>
              <p:nvPr/>
            </p:nvSpPr>
            <p:spPr bwMode="auto">
              <a:xfrm>
                <a:off x="1907" y="1662"/>
                <a:ext cx="289" cy="28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dirty="0" smtClean="0">
                    <a:solidFill>
                      <a:srgbClr val="FF0000"/>
                    </a:solidFill>
                  </a:rPr>
                  <a:t>ID</a:t>
                </a:r>
                <a:endParaRPr lang="en-US" sz="2400" b="1" dirty="0">
                  <a:solidFill>
                    <a:srgbClr val="FF0000"/>
                  </a:solidFill>
                </a:endParaRPr>
              </a:p>
            </p:txBody>
          </p:sp>
          <p:sp>
            <p:nvSpPr>
              <p:cNvPr id="103" name="Rectangle 15"/>
              <p:cNvSpPr>
                <a:spLocks noChangeArrowheads="1"/>
              </p:cNvSpPr>
              <p:nvPr/>
            </p:nvSpPr>
            <p:spPr bwMode="auto">
              <a:xfrm>
                <a:off x="2435" y="1662"/>
                <a:ext cx="317" cy="28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dirty="0" smtClean="0">
                    <a:solidFill>
                      <a:srgbClr val="FF0000"/>
                    </a:solidFill>
                  </a:rPr>
                  <a:t>EX</a:t>
                </a:r>
                <a:endParaRPr lang="en-US" sz="2400" b="1" dirty="0">
                  <a:solidFill>
                    <a:srgbClr val="FF0000"/>
                  </a:solidFill>
                </a:endParaRPr>
              </a:p>
            </p:txBody>
          </p:sp>
          <p:sp>
            <p:nvSpPr>
              <p:cNvPr id="104" name="Rectangle 16"/>
              <p:cNvSpPr>
                <a:spLocks noChangeArrowheads="1"/>
              </p:cNvSpPr>
              <p:nvPr/>
            </p:nvSpPr>
            <p:spPr bwMode="auto">
              <a:xfrm>
                <a:off x="2963" y="1662"/>
                <a:ext cx="540" cy="28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dirty="0" err="1">
                    <a:solidFill>
                      <a:srgbClr val="FF0000"/>
                    </a:solidFill>
                  </a:rPr>
                  <a:t>Mem</a:t>
                </a:r>
                <a:endParaRPr lang="en-US" sz="2400" b="1" dirty="0">
                  <a:solidFill>
                    <a:srgbClr val="FF0000"/>
                  </a:solidFill>
                </a:endParaRPr>
              </a:p>
            </p:txBody>
          </p:sp>
          <p:sp>
            <p:nvSpPr>
              <p:cNvPr id="105" name="Rectangle 17"/>
              <p:cNvSpPr>
                <a:spLocks noChangeArrowheads="1"/>
              </p:cNvSpPr>
              <p:nvPr/>
            </p:nvSpPr>
            <p:spPr bwMode="auto">
              <a:xfrm>
                <a:off x="3539" y="1662"/>
                <a:ext cx="399" cy="28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dirty="0">
                    <a:solidFill>
                      <a:srgbClr val="FF0000"/>
                    </a:solidFill>
                  </a:rPr>
                  <a:t>WB</a:t>
                </a:r>
              </a:p>
            </p:txBody>
          </p:sp>
        </p:grpSp>
        <p:sp>
          <p:nvSpPr>
            <p:cNvPr id="64" name="Freeform 18"/>
            <p:cNvSpPr>
              <a:spLocks/>
            </p:cNvSpPr>
            <p:nvPr/>
          </p:nvSpPr>
          <p:spPr bwMode="auto">
            <a:xfrm>
              <a:off x="2551" y="3472"/>
              <a:ext cx="261"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accent1"/>
              </a:solidFill>
              <a:prstDash val="solid"/>
              <a:round/>
              <a:headEnd type="none" w="med" len="med"/>
              <a:tailEnd type="none" w="med" len="med"/>
            </a:ln>
            <a:effectLst/>
          </p:spPr>
          <p:txBody>
            <a:bodyPr>
              <a:prstTxWarp prst="textNoShape">
                <a:avLst/>
              </a:prstTxWarp>
            </a:bodyPr>
            <a:lstStyle/>
            <a:p>
              <a:endParaRPr lang="en-US"/>
            </a:p>
          </p:txBody>
        </p:sp>
        <p:sp>
          <p:nvSpPr>
            <p:cNvPr id="65" name="Rectangle 19"/>
            <p:cNvSpPr>
              <a:spLocks noChangeArrowheads="1"/>
            </p:cNvSpPr>
            <p:nvPr/>
          </p:nvSpPr>
          <p:spPr bwMode="auto">
            <a:xfrm rot="5400000">
              <a:off x="2491" y="3593"/>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latin typeface="Times" pitchFamily="-65" charset="0"/>
                </a:rPr>
                <a:t>ALU</a:t>
              </a:r>
              <a:endParaRPr lang="en-US" sz="1600" b="1">
                <a:solidFill>
                  <a:schemeClr val="tx1"/>
                </a:solidFill>
                <a:latin typeface="Times" pitchFamily="-65" charset="0"/>
              </a:endParaRPr>
            </a:p>
          </p:txBody>
        </p:sp>
        <p:sp>
          <p:nvSpPr>
            <p:cNvPr id="66" name="Rectangle 20"/>
            <p:cNvSpPr>
              <a:spLocks noChangeArrowheads="1"/>
            </p:cNvSpPr>
            <p:nvPr/>
          </p:nvSpPr>
          <p:spPr bwMode="auto">
            <a:xfrm>
              <a:off x="1392" y="3570"/>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4" name="Group 21"/>
            <p:cNvGrpSpPr>
              <a:grpSpLocks/>
            </p:cNvGrpSpPr>
            <p:nvPr/>
          </p:nvGrpSpPr>
          <p:grpSpPr bwMode="auto">
            <a:xfrm>
              <a:off x="1419" y="3568"/>
              <a:ext cx="418" cy="289"/>
              <a:chOff x="1343" y="1248"/>
              <a:chExt cx="340" cy="289"/>
            </a:xfrm>
          </p:grpSpPr>
          <p:sp>
            <p:nvSpPr>
              <p:cNvPr id="92" name="Freeform 22"/>
              <p:cNvSpPr>
                <a:spLocks/>
              </p:cNvSpPr>
              <p:nvPr/>
            </p:nvSpPr>
            <p:spPr bwMode="auto">
              <a:xfrm>
                <a:off x="1343" y="1248"/>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accent1"/>
                </a:solidFill>
                <a:prstDash val="solid"/>
                <a:round/>
                <a:headEnd type="none" w="med" len="med"/>
                <a:tailEnd type="none" w="med" len="med"/>
              </a:ln>
              <a:effectLst/>
            </p:spPr>
            <p:txBody>
              <a:bodyPr>
                <a:prstTxWarp prst="textNoShape">
                  <a:avLst/>
                </a:prstTxWarp>
              </a:bodyPr>
              <a:lstStyle/>
              <a:p>
                <a:endParaRPr lang="en-US"/>
              </a:p>
            </p:txBody>
          </p:sp>
          <p:sp>
            <p:nvSpPr>
              <p:cNvPr id="93" name="Freeform 23"/>
              <p:cNvSpPr>
                <a:spLocks/>
              </p:cNvSpPr>
              <p:nvPr/>
            </p:nvSpPr>
            <p:spPr bwMode="auto">
              <a:xfrm>
                <a:off x="1512" y="1248"/>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accent1"/>
                </a:solidFill>
                <a:prstDash val="solid"/>
                <a:round/>
                <a:headEnd type="none" w="med" len="med"/>
                <a:tailEnd type="none" w="med" len="med"/>
              </a:ln>
              <a:effectLst/>
            </p:spPr>
            <p:txBody>
              <a:bodyPr>
                <a:prstTxWarp prst="textNoShape">
                  <a:avLst/>
                </a:prstTxWarp>
              </a:bodyPr>
              <a:lstStyle/>
              <a:p>
                <a:endParaRPr lang="en-US"/>
              </a:p>
            </p:txBody>
          </p:sp>
        </p:grpSp>
        <p:sp>
          <p:nvSpPr>
            <p:cNvPr id="68" name="Rectangle 24"/>
            <p:cNvSpPr>
              <a:spLocks noChangeArrowheads="1"/>
            </p:cNvSpPr>
            <p:nvPr/>
          </p:nvSpPr>
          <p:spPr bwMode="auto">
            <a:xfrm>
              <a:off x="1956" y="3575"/>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sp>
          <p:nvSpPr>
            <p:cNvPr id="69" name="Freeform 25"/>
            <p:cNvSpPr>
              <a:spLocks/>
            </p:cNvSpPr>
            <p:nvPr/>
          </p:nvSpPr>
          <p:spPr bwMode="auto">
            <a:xfrm>
              <a:off x="1979" y="3568"/>
              <a:ext cx="183"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accent1"/>
              </a:solidFill>
              <a:prstDash val="solid"/>
              <a:round/>
              <a:headEnd type="none" w="med" len="med"/>
              <a:tailEnd type="none" w="med" len="med"/>
            </a:ln>
            <a:effectLst/>
          </p:spPr>
          <p:txBody>
            <a:bodyPr>
              <a:prstTxWarp prst="textNoShape">
                <a:avLst/>
              </a:prstTxWarp>
            </a:bodyPr>
            <a:lstStyle/>
            <a:p>
              <a:endParaRPr lang="en-US"/>
            </a:p>
          </p:txBody>
        </p:sp>
        <p:sp>
          <p:nvSpPr>
            <p:cNvPr id="70" name="Freeform 26"/>
            <p:cNvSpPr>
              <a:spLocks/>
            </p:cNvSpPr>
            <p:nvPr/>
          </p:nvSpPr>
          <p:spPr bwMode="auto">
            <a:xfrm>
              <a:off x="2161" y="3568"/>
              <a:ext cx="181"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accent1"/>
              </a:solidFill>
              <a:prstDash val="solid"/>
              <a:round/>
              <a:headEnd type="none" w="med" len="med"/>
              <a:tailEnd type="none" w="med" len="med"/>
            </a:ln>
            <a:effectLst/>
          </p:spPr>
          <p:txBody>
            <a:bodyPr>
              <a:prstTxWarp prst="textNoShape">
                <a:avLst/>
              </a:prstTxWarp>
            </a:bodyPr>
            <a:lstStyle/>
            <a:p>
              <a:endParaRPr lang="en-US"/>
            </a:p>
          </p:txBody>
        </p:sp>
        <p:sp>
          <p:nvSpPr>
            <p:cNvPr id="71" name="Line 27"/>
            <p:cNvSpPr>
              <a:spLocks noChangeShapeType="1"/>
            </p:cNvSpPr>
            <p:nvPr/>
          </p:nvSpPr>
          <p:spPr bwMode="auto">
            <a:xfrm>
              <a:off x="1838" y="3712"/>
              <a:ext cx="118" cy="0"/>
            </a:xfrm>
            <a:prstGeom prst="line">
              <a:avLst/>
            </a:prstGeom>
            <a:noFill/>
            <a:ln w="25400">
              <a:solidFill>
                <a:schemeClr val="accent1"/>
              </a:solidFill>
              <a:round/>
              <a:headEnd/>
              <a:tailEnd/>
            </a:ln>
            <a:effectLst/>
          </p:spPr>
          <p:txBody>
            <a:bodyPr wrap="none" anchor="ctr">
              <a:prstTxWarp prst="textNoShape">
                <a:avLst/>
              </a:prstTxWarp>
            </a:bodyPr>
            <a:lstStyle/>
            <a:p>
              <a:endParaRPr lang="en-US"/>
            </a:p>
          </p:txBody>
        </p:sp>
        <p:sp>
          <p:nvSpPr>
            <p:cNvPr id="72" name="Freeform 28"/>
            <p:cNvSpPr>
              <a:spLocks/>
            </p:cNvSpPr>
            <p:nvPr/>
          </p:nvSpPr>
          <p:spPr bwMode="auto">
            <a:xfrm>
              <a:off x="1914" y="3616"/>
              <a:ext cx="59"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accent1"/>
              </a:solidFill>
              <a:prstDash val="solid"/>
              <a:round/>
              <a:headEnd type="none" w="med" len="med"/>
              <a:tailEnd type="none" w="med" len="med"/>
            </a:ln>
            <a:effectLst/>
          </p:spPr>
          <p:txBody>
            <a:bodyPr>
              <a:prstTxWarp prst="textNoShape">
                <a:avLst/>
              </a:prstTxWarp>
            </a:bodyPr>
            <a:lstStyle/>
            <a:p>
              <a:endParaRPr lang="en-US"/>
            </a:p>
          </p:txBody>
        </p:sp>
        <p:sp>
          <p:nvSpPr>
            <p:cNvPr id="73" name="Line 29"/>
            <p:cNvSpPr>
              <a:spLocks noChangeShapeType="1"/>
            </p:cNvSpPr>
            <p:nvPr/>
          </p:nvSpPr>
          <p:spPr bwMode="auto">
            <a:xfrm>
              <a:off x="2349" y="3616"/>
              <a:ext cx="192" cy="0"/>
            </a:xfrm>
            <a:prstGeom prst="line">
              <a:avLst/>
            </a:prstGeom>
            <a:noFill/>
            <a:ln w="25400">
              <a:solidFill>
                <a:schemeClr val="accent1"/>
              </a:solidFill>
              <a:round/>
              <a:headEnd/>
              <a:tailEnd/>
            </a:ln>
            <a:effectLst/>
          </p:spPr>
          <p:txBody>
            <a:bodyPr wrap="none" anchor="ctr">
              <a:prstTxWarp prst="textNoShape">
                <a:avLst/>
              </a:prstTxWarp>
            </a:bodyPr>
            <a:lstStyle/>
            <a:p>
              <a:endParaRPr lang="en-US"/>
            </a:p>
          </p:txBody>
        </p:sp>
        <p:sp>
          <p:nvSpPr>
            <p:cNvPr id="74" name="Rectangle 30"/>
            <p:cNvSpPr>
              <a:spLocks noChangeArrowheads="1"/>
            </p:cNvSpPr>
            <p:nvPr/>
          </p:nvSpPr>
          <p:spPr bwMode="auto">
            <a:xfrm>
              <a:off x="2958" y="3570"/>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sp>
          <p:nvSpPr>
            <p:cNvPr id="75" name="Rectangle 31"/>
            <p:cNvSpPr>
              <a:spLocks noChangeArrowheads="1"/>
            </p:cNvSpPr>
            <p:nvPr/>
          </p:nvSpPr>
          <p:spPr bwMode="auto">
            <a:xfrm>
              <a:off x="3562" y="3570"/>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sp>
          <p:nvSpPr>
            <p:cNvPr id="76" name="Freeform 32"/>
            <p:cNvSpPr>
              <a:spLocks/>
            </p:cNvSpPr>
            <p:nvPr/>
          </p:nvSpPr>
          <p:spPr bwMode="auto">
            <a:xfrm>
              <a:off x="3595" y="3568"/>
              <a:ext cx="174"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accent1"/>
              </a:solidFill>
              <a:prstDash val="solid"/>
              <a:round/>
              <a:headEnd type="none" w="med" len="med"/>
              <a:tailEnd type="none" w="med" len="med"/>
            </a:ln>
            <a:effectLst/>
          </p:spPr>
          <p:txBody>
            <a:bodyPr>
              <a:prstTxWarp prst="textNoShape">
                <a:avLst/>
              </a:prstTxWarp>
            </a:bodyPr>
            <a:lstStyle/>
            <a:p>
              <a:endParaRPr lang="en-US"/>
            </a:p>
          </p:txBody>
        </p:sp>
        <p:sp>
          <p:nvSpPr>
            <p:cNvPr id="77" name="Freeform 33"/>
            <p:cNvSpPr>
              <a:spLocks/>
            </p:cNvSpPr>
            <p:nvPr/>
          </p:nvSpPr>
          <p:spPr bwMode="auto">
            <a:xfrm>
              <a:off x="3768" y="3568"/>
              <a:ext cx="175"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accent1"/>
              </a:solidFill>
              <a:prstDash val="solid"/>
              <a:round/>
              <a:headEnd type="none" w="med" len="med"/>
              <a:tailEnd type="none" w="med" len="med"/>
            </a:ln>
            <a:effectLst/>
          </p:spPr>
          <p:txBody>
            <a:bodyPr>
              <a:prstTxWarp prst="textNoShape">
                <a:avLst/>
              </a:prstTxWarp>
            </a:bodyPr>
            <a:lstStyle/>
            <a:p>
              <a:endParaRPr lang="en-US"/>
            </a:p>
          </p:txBody>
        </p:sp>
        <p:sp>
          <p:nvSpPr>
            <p:cNvPr id="78" name="Line 34"/>
            <p:cNvSpPr>
              <a:spLocks noChangeShapeType="1"/>
            </p:cNvSpPr>
            <p:nvPr/>
          </p:nvSpPr>
          <p:spPr bwMode="auto">
            <a:xfrm>
              <a:off x="3414" y="3712"/>
              <a:ext cx="171" cy="0"/>
            </a:xfrm>
            <a:prstGeom prst="line">
              <a:avLst/>
            </a:prstGeom>
            <a:noFill/>
            <a:ln w="25400">
              <a:solidFill>
                <a:schemeClr val="accent1"/>
              </a:solidFill>
              <a:round/>
              <a:headEnd/>
              <a:tailEnd/>
            </a:ln>
            <a:effectLst/>
          </p:spPr>
          <p:txBody>
            <a:bodyPr wrap="none" anchor="ctr">
              <a:prstTxWarp prst="textNoShape">
                <a:avLst/>
              </a:prstTxWarp>
            </a:bodyPr>
            <a:lstStyle/>
            <a:p>
              <a:endParaRPr lang="en-US"/>
            </a:p>
          </p:txBody>
        </p:sp>
        <p:sp>
          <p:nvSpPr>
            <p:cNvPr id="79" name="Line 35"/>
            <p:cNvSpPr>
              <a:spLocks noChangeShapeType="1"/>
            </p:cNvSpPr>
            <p:nvPr/>
          </p:nvSpPr>
          <p:spPr bwMode="auto">
            <a:xfrm>
              <a:off x="2821" y="3712"/>
              <a:ext cx="190" cy="0"/>
            </a:xfrm>
            <a:prstGeom prst="line">
              <a:avLst/>
            </a:prstGeom>
            <a:noFill/>
            <a:ln w="25400">
              <a:solidFill>
                <a:schemeClr val="accent1"/>
              </a:solidFill>
              <a:round/>
              <a:headEnd/>
              <a:tailEnd/>
            </a:ln>
            <a:effectLst/>
          </p:spPr>
          <p:txBody>
            <a:bodyPr wrap="none" anchor="ctr">
              <a:prstTxWarp prst="textNoShape">
                <a:avLst/>
              </a:prstTxWarp>
            </a:bodyPr>
            <a:lstStyle/>
            <a:p>
              <a:endParaRPr lang="en-US"/>
            </a:p>
          </p:txBody>
        </p:sp>
        <p:sp>
          <p:nvSpPr>
            <p:cNvPr id="80" name="Freeform 36"/>
            <p:cNvSpPr>
              <a:spLocks/>
            </p:cNvSpPr>
            <p:nvPr/>
          </p:nvSpPr>
          <p:spPr bwMode="auto">
            <a:xfrm>
              <a:off x="2969" y="3712"/>
              <a:ext cx="529"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accent1"/>
              </a:solidFill>
              <a:prstDash val="solid"/>
              <a:round/>
              <a:headEnd type="none" w="med" len="med"/>
              <a:tailEnd type="none" w="med" len="med"/>
            </a:ln>
            <a:effectLst/>
          </p:spPr>
          <p:txBody>
            <a:bodyPr>
              <a:prstTxWarp prst="textNoShape">
                <a:avLst/>
              </a:prstTxWarp>
            </a:bodyPr>
            <a:lstStyle/>
            <a:p>
              <a:endParaRPr lang="en-US"/>
            </a:p>
          </p:txBody>
        </p:sp>
        <p:sp>
          <p:nvSpPr>
            <p:cNvPr id="81" name="Line 37"/>
            <p:cNvSpPr>
              <a:spLocks noChangeShapeType="1"/>
            </p:cNvSpPr>
            <p:nvPr/>
          </p:nvSpPr>
          <p:spPr bwMode="auto">
            <a:xfrm>
              <a:off x="2349" y="3808"/>
              <a:ext cx="192" cy="0"/>
            </a:xfrm>
            <a:prstGeom prst="line">
              <a:avLst/>
            </a:prstGeom>
            <a:noFill/>
            <a:ln w="25400">
              <a:solidFill>
                <a:schemeClr val="accent1"/>
              </a:solidFill>
              <a:round/>
              <a:headEnd/>
              <a:tailEnd/>
            </a:ln>
            <a:effectLst/>
          </p:spPr>
          <p:txBody>
            <a:bodyPr wrap="none" anchor="ctr">
              <a:prstTxWarp prst="textNoShape">
                <a:avLst/>
              </a:prstTxWarp>
            </a:bodyPr>
            <a:lstStyle/>
            <a:p>
              <a:endParaRPr lang="en-US"/>
            </a:p>
          </p:txBody>
        </p:sp>
        <p:sp>
          <p:nvSpPr>
            <p:cNvPr id="82" name="Freeform 38"/>
            <p:cNvSpPr>
              <a:spLocks/>
            </p:cNvSpPr>
            <p:nvPr/>
          </p:nvSpPr>
          <p:spPr bwMode="auto">
            <a:xfrm>
              <a:off x="2463" y="3707"/>
              <a:ext cx="413"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accent1"/>
              </a:solidFill>
              <a:prstDash val="solid"/>
              <a:round/>
              <a:headEnd type="none" w="med" len="med"/>
              <a:tailEnd type="none" w="med" len="med"/>
            </a:ln>
            <a:effectLst/>
          </p:spPr>
          <p:txBody>
            <a:bodyPr>
              <a:prstTxWarp prst="textNoShape">
                <a:avLst/>
              </a:prstTxWarp>
            </a:bodyPr>
            <a:lstStyle/>
            <a:p>
              <a:endParaRPr lang="en-US"/>
            </a:p>
          </p:txBody>
        </p:sp>
        <p:sp>
          <p:nvSpPr>
            <p:cNvPr id="83" name="Line 39"/>
            <p:cNvSpPr>
              <a:spLocks noChangeShapeType="1"/>
            </p:cNvSpPr>
            <p:nvPr/>
          </p:nvSpPr>
          <p:spPr bwMode="auto">
            <a:xfrm>
              <a:off x="1664" y="3232"/>
              <a:ext cx="0" cy="276"/>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84" name="Line 40"/>
            <p:cNvSpPr>
              <a:spLocks noChangeShapeType="1"/>
            </p:cNvSpPr>
            <p:nvPr/>
          </p:nvSpPr>
          <p:spPr bwMode="auto">
            <a:xfrm>
              <a:off x="2172" y="3244"/>
              <a:ext cx="0" cy="276"/>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85" name="Line 41"/>
            <p:cNvSpPr>
              <a:spLocks noChangeShapeType="1"/>
            </p:cNvSpPr>
            <p:nvPr/>
          </p:nvSpPr>
          <p:spPr bwMode="auto">
            <a:xfrm>
              <a:off x="2688" y="3232"/>
              <a:ext cx="0" cy="276"/>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86" name="Line 42"/>
            <p:cNvSpPr>
              <a:spLocks noChangeShapeType="1"/>
            </p:cNvSpPr>
            <p:nvPr/>
          </p:nvSpPr>
          <p:spPr bwMode="auto">
            <a:xfrm>
              <a:off x="3230" y="3244"/>
              <a:ext cx="0" cy="276"/>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87" name="Line 43"/>
            <p:cNvSpPr>
              <a:spLocks noChangeShapeType="1"/>
            </p:cNvSpPr>
            <p:nvPr/>
          </p:nvSpPr>
          <p:spPr bwMode="auto">
            <a:xfrm>
              <a:off x="3810" y="3244"/>
              <a:ext cx="0" cy="276"/>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88" name="Line 44"/>
            <p:cNvSpPr>
              <a:spLocks noChangeShapeType="1"/>
            </p:cNvSpPr>
            <p:nvPr/>
          </p:nvSpPr>
          <p:spPr bwMode="auto">
            <a:xfrm flipH="1">
              <a:off x="1886" y="2954"/>
              <a:ext cx="0" cy="1037"/>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89" name="Line 45"/>
            <p:cNvSpPr>
              <a:spLocks noChangeShapeType="1"/>
            </p:cNvSpPr>
            <p:nvPr/>
          </p:nvSpPr>
          <p:spPr bwMode="auto">
            <a:xfrm>
              <a:off x="2410" y="2954"/>
              <a:ext cx="0" cy="1037"/>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90" name="Line 46"/>
            <p:cNvSpPr>
              <a:spLocks noChangeShapeType="1"/>
            </p:cNvSpPr>
            <p:nvPr/>
          </p:nvSpPr>
          <p:spPr bwMode="auto">
            <a:xfrm>
              <a:off x="2935" y="2954"/>
              <a:ext cx="0" cy="1037"/>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91" name="Line 47"/>
            <p:cNvSpPr>
              <a:spLocks noChangeShapeType="1"/>
            </p:cNvSpPr>
            <p:nvPr/>
          </p:nvSpPr>
          <p:spPr bwMode="auto">
            <a:xfrm flipH="1">
              <a:off x="3476" y="2954"/>
              <a:ext cx="0" cy="1037"/>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grpSp>
      <p:grpSp>
        <p:nvGrpSpPr>
          <p:cNvPr id="5" name="Group 179"/>
          <p:cNvGrpSpPr/>
          <p:nvPr/>
        </p:nvGrpSpPr>
        <p:grpSpPr>
          <a:xfrm>
            <a:off x="548640" y="1371600"/>
            <a:ext cx="8238152" cy="2964180"/>
            <a:chOff x="548640" y="1600200"/>
            <a:chExt cx="8238152" cy="2964180"/>
          </a:xfrm>
        </p:grpSpPr>
        <p:grpSp>
          <p:nvGrpSpPr>
            <p:cNvPr id="6" name="Group 40"/>
            <p:cNvGrpSpPr>
              <a:grpSpLocks/>
            </p:cNvGrpSpPr>
            <p:nvPr/>
          </p:nvGrpSpPr>
          <p:grpSpPr bwMode="auto">
            <a:xfrm>
              <a:off x="1414463" y="3840480"/>
              <a:ext cx="1919690" cy="722313"/>
              <a:chOff x="729" y="2832"/>
              <a:chExt cx="1562" cy="455"/>
            </a:xfrm>
          </p:grpSpPr>
          <p:sp>
            <p:nvSpPr>
              <p:cNvPr id="110" name="Text Box 41"/>
              <p:cNvSpPr txBox="1">
                <a:spLocks noChangeArrowheads="1"/>
              </p:cNvSpPr>
              <p:nvPr/>
            </p:nvSpPr>
            <p:spPr bwMode="auto">
              <a:xfrm>
                <a:off x="732" y="2841"/>
                <a:ext cx="1272" cy="446"/>
              </a:xfrm>
              <a:prstGeom prst="rect">
                <a:avLst/>
              </a:prstGeom>
              <a:noFill/>
              <a:ln w="28575">
                <a:noFill/>
                <a:miter lim="800000"/>
                <a:headEnd/>
                <a:tailEnd/>
              </a:ln>
              <a:effectLst/>
            </p:spPr>
            <p:txBody>
              <a:bodyPr wrap="none" anchor="ctr">
                <a:prstTxWarp prst="textNoShape">
                  <a:avLst/>
                </a:prstTxWarp>
                <a:spAutoFit/>
              </a:bodyPr>
              <a:lstStyle/>
              <a:p>
                <a:pPr algn="ctr">
                  <a:defRPr/>
                </a:pPr>
                <a:r>
                  <a:rPr lang="en-US" sz="2000" dirty="0">
                    <a:solidFill>
                      <a:srgbClr val="FF0000"/>
                    </a:solidFill>
                    <a:latin typeface="+mn-lt"/>
                  </a:rPr>
                  <a:t>1. Instruction</a:t>
                </a:r>
              </a:p>
              <a:p>
                <a:pPr algn="ctr">
                  <a:defRPr/>
                </a:pPr>
                <a:r>
                  <a:rPr lang="en-US" sz="2000" dirty="0">
                    <a:solidFill>
                      <a:srgbClr val="FF0000"/>
                    </a:solidFill>
                    <a:latin typeface="+mn-lt"/>
                  </a:rPr>
                  <a:t>Fetch</a:t>
                </a:r>
              </a:p>
            </p:txBody>
          </p:sp>
          <p:sp>
            <p:nvSpPr>
              <p:cNvPr id="111" name="Line 42"/>
              <p:cNvSpPr>
                <a:spLocks noChangeShapeType="1"/>
              </p:cNvSpPr>
              <p:nvPr/>
            </p:nvSpPr>
            <p:spPr bwMode="auto">
              <a:xfrm>
                <a:off x="729" y="2832"/>
                <a:ext cx="1562" cy="0"/>
              </a:xfrm>
              <a:prstGeom prst="line">
                <a:avLst/>
              </a:prstGeom>
              <a:noFill/>
              <a:ln w="28575">
                <a:solidFill>
                  <a:srgbClr val="FF0000"/>
                </a:solidFill>
                <a:round/>
                <a:headEnd type="diamond" w="med" len="med"/>
                <a:tailEnd type="triangle" w="med" len="med"/>
              </a:ln>
              <a:effectLst/>
            </p:spPr>
            <p:txBody>
              <a:bodyPr wrap="none" anchor="ctr">
                <a:prstTxWarp prst="textNoShape">
                  <a:avLst/>
                </a:prstTxWarp>
              </a:bodyPr>
              <a:lstStyle/>
              <a:p>
                <a:pPr>
                  <a:defRPr/>
                </a:pPr>
                <a:endParaRPr lang="en-US">
                  <a:solidFill>
                    <a:srgbClr val="FF0000"/>
                  </a:solidFill>
                  <a:latin typeface="+mn-lt"/>
                </a:endParaRPr>
              </a:p>
            </p:txBody>
          </p:sp>
        </p:grpSp>
        <p:grpSp>
          <p:nvGrpSpPr>
            <p:cNvPr id="7" name="Group 43"/>
            <p:cNvGrpSpPr>
              <a:grpSpLocks/>
            </p:cNvGrpSpPr>
            <p:nvPr/>
          </p:nvGrpSpPr>
          <p:grpSpPr bwMode="auto">
            <a:xfrm>
              <a:off x="3201028" y="3840480"/>
              <a:ext cx="1828746" cy="723900"/>
              <a:chOff x="676" y="2832"/>
              <a:chExt cx="1406" cy="456"/>
            </a:xfrm>
          </p:grpSpPr>
          <p:sp>
            <p:nvSpPr>
              <p:cNvPr id="113" name="Text Box 44"/>
              <p:cNvSpPr txBox="1">
                <a:spLocks noChangeArrowheads="1"/>
              </p:cNvSpPr>
              <p:nvPr/>
            </p:nvSpPr>
            <p:spPr bwMode="auto">
              <a:xfrm>
                <a:off x="676" y="2842"/>
                <a:ext cx="1406" cy="446"/>
              </a:xfrm>
              <a:prstGeom prst="rect">
                <a:avLst/>
              </a:prstGeom>
              <a:noFill/>
              <a:ln w="28575">
                <a:noFill/>
                <a:miter lim="800000"/>
                <a:headEnd/>
                <a:tailEnd/>
              </a:ln>
              <a:effectLst/>
            </p:spPr>
            <p:txBody>
              <a:bodyPr wrap="square" anchor="ctr">
                <a:prstTxWarp prst="textNoShape">
                  <a:avLst/>
                </a:prstTxWarp>
                <a:spAutoFit/>
              </a:bodyPr>
              <a:lstStyle/>
              <a:p>
                <a:pPr algn="ctr">
                  <a:defRPr/>
                </a:pPr>
                <a:r>
                  <a:rPr lang="en-US" sz="2000" dirty="0" smtClean="0">
                    <a:solidFill>
                      <a:srgbClr val="FF0000"/>
                    </a:solidFill>
                    <a:latin typeface="+mn-lt"/>
                  </a:rPr>
                  <a:t>2</a:t>
                </a:r>
                <a:r>
                  <a:rPr lang="en-US" sz="2000" dirty="0">
                    <a:solidFill>
                      <a:srgbClr val="FF0000"/>
                    </a:solidFill>
                    <a:latin typeface="+mn-lt"/>
                  </a:rPr>
                  <a:t>. Decode/</a:t>
                </a:r>
              </a:p>
              <a:p>
                <a:pPr algn="ctr">
                  <a:defRPr/>
                </a:pPr>
                <a:r>
                  <a:rPr lang="en-US" sz="2000" dirty="0">
                    <a:solidFill>
                      <a:srgbClr val="FF0000"/>
                    </a:solidFill>
                    <a:latin typeface="+mn-lt"/>
                  </a:rPr>
                  <a:t>    </a:t>
                </a:r>
                <a:r>
                  <a:rPr lang="en-US" sz="2000" dirty="0" smtClean="0">
                    <a:solidFill>
                      <a:srgbClr val="FF0000"/>
                    </a:solidFill>
                    <a:latin typeface="+mn-lt"/>
                  </a:rPr>
                  <a:t>Register Read</a:t>
                </a:r>
                <a:endParaRPr lang="en-US" sz="2000" dirty="0">
                  <a:solidFill>
                    <a:srgbClr val="FF0000"/>
                  </a:solidFill>
                  <a:latin typeface="+mn-lt"/>
                </a:endParaRPr>
              </a:p>
            </p:txBody>
          </p:sp>
          <p:sp>
            <p:nvSpPr>
              <p:cNvPr id="114" name="Line 45"/>
              <p:cNvSpPr>
                <a:spLocks noChangeShapeType="1"/>
              </p:cNvSpPr>
              <p:nvPr/>
            </p:nvSpPr>
            <p:spPr bwMode="auto">
              <a:xfrm>
                <a:off x="957" y="2832"/>
                <a:ext cx="1019" cy="0"/>
              </a:xfrm>
              <a:prstGeom prst="line">
                <a:avLst/>
              </a:prstGeom>
              <a:noFill/>
              <a:ln w="28575">
                <a:solidFill>
                  <a:srgbClr val="FF0000"/>
                </a:solidFill>
                <a:round/>
                <a:headEnd type="diamond" w="med" len="med"/>
                <a:tailEnd type="triangle" w="med" len="med"/>
              </a:ln>
              <a:effectLst/>
            </p:spPr>
            <p:txBody>
              <a:bodyPr wrap="none" anchor="ctr">
                <a:prstTxWarp prst="textNoShape">
                  <a:avLst/>
                </a:prstTxWarp>
              </a:bodyPr>
              <a:lstStyle/>
              <a:p>
                <a:pPr>
                  <a:defRPr/>
                </a:pPr>
                <a:endParaRPr lang="en-US">
                  <a:solidFill>
                    <a:srgbClr val="FF0000"/>
                  </a:solidFill>
                  <a:latin typeface="+mn-lt"/>
                </a:endParaRPr>
              </a:p>
            </p:txBody>
          </p:sp>
        </p:grpSp>
        <p:grpSp>
          <p:nvGrpSpPr>
            <p:cNvPr id="8" name="Group 46"/>
            <p:cNvGrpSpPr>
              <a:grpSpLocks/>
            </p:cNvGrpSpPr>
            <p:nvPr/>
          </p:nvGrpSpPr>
          <p:grpSpPr bwMode="auto">
            <a:xfrm>
              <a:off x="4983484" y="3840480"/>
              <a:ext cx="1247759" cy="415925"/>
              <a:chOff x="573" y="2832"/>
              <a:chExt cx="1127" cy="262"/>
            </a:xfrm>
          </p:grpSpPr>
          <p:sp>
            <p:nvSpPr>
              <p:cNvPr id="116" name="Text Box 47"/>
              <p:cNvSpPr txBox="1">
                <a:spLocks noChangeArrowheads="1"/>
              </p:cNvSpPr>
              <p:nvPr/>
            </p:nvSpPr>
            <p:spPr bwMode="auto">
              <a:xfrm>
                <a:off x="573" y="2842"/>
                <a:ext cx="1127" cy="252"/>
              </a:xfrm>
              <a:prstGeom prst="rect">
                <a:avLst/>
              </a:prstGeom>
              <a:noFill/>
              <a:ln w="28575">
                <a:noFill/>
                <a:miter lim="800000"/>
                <a:headEnd/>
                <a:tailEnd/>
              </a:ln>
              <a:effectLst/>
            </p:spPr>
            <p:txBody>
              <a:bodyPr wrap="none" anchor="ctr">
                <a:prstTxWarp prst="textNoShape">
                  <a:avLst/>
                </a:prstTxWarp>
                <a:spAutoFit/>
              </a:bodyPr>
              <a:lstStyle/>
              <a:p>
                <a:pPr algn="ctr">
                  <a:defRPr/>
                </a:pPr>
                <a:r>
                  <a:rPr lang="en-US" sz="2000" dirty="0">
                    <a:solidFill>
                      <a:srgbClr val="FF0000"/>
                    </a:solidFill>
                    <a:latin typeface="+mn-lt"/>
                  </a:rPr>
                  <a:t>3. Execute</a:t>
                </a:r>
              </a:p>
            </p:txBody>
          </p:sp>
          <p:sp>
            <p:nvSpPr>
              <p:cNvPr id="117" name="Line 48"/>
              <p:cNvSpPr>
                <a:spLocks noChangeShapeType="1"/>
              </p:cNvSpPr>
              <p:nvPr/>
            </p:nvSpPr>
            <p:spPr bwMode="auto">
              <a:xfrm>
                <a:off x="697" y="2832"/>
                <a:ext cx="950" cy="0"/>
              </a:xfrm>
              <a:prstGeom prst="line">
                <a:avLst/>
              </a:prstGeom>
              <a:noFill/>
              <a:ln w="28575">
                <a:solidFill>
                  <a:srgbClr val="FF0000"/>
                </a:solidFill>
                <a:round/>
                <a:headEnd type="diamond" w="med" len="med"/>
                <a:tailEnd type="triangle" w="med" len="med"/>
              </a:ln>
              <a:effectLst/>
            </p:spPr>
            <p:txBody>
              <a:bodyPr wrap="none" anchor="ctr">
                <a:prstTxWarp prst="textNoShape">
                  <a:avLst/>
                </a:prstTxWarp>
              </a:bodyPr>
              <a:lstStyle/>
              <a:p>
                <a:pPr>
                  <a:defRPr/>
                </a:pPr>
                <a:endParaRPr lang="en-US">
                  <a:solidFill>
                    <a:srgbClr val="FF0000"/>
                  </a:solidFill>
                  <a:latin typeface="+mn-lt"/>
                </a:endParaRPr>
              </a:p>
            </p:txBody>
          </p:sp>
        </p:grpSp>
        <p:grpSp>
          <p:nvGrpSpPr>
            <p:cNvPr id="9" name="Group 49"/>
            <p:cNvGrpSpPr>
              <a:grpSpLocks/>
            </p:cNvGrpSpPr>
            <p:nvPr/>
          </p:nvGrpSpPr>
          <p:grpSpPr bwMode="auto">
            <a:xfrm>
              <a:off x="6309380" y="3840480"/>
              <a:ext cx="1330325" cy="415925"/>
              <a:chOff x="31" y="2832"/>
              <a:chExt cx="2149" cy="262"/>
            </a:xfrm>
          </p:grpSpPr>
          <p:sp>
            <p:nvSpPr>
              <p:cNvPr id="119" name="Text Box 50"/>
              <p:cNvSpPr txBox="1">
                <a:spLocks noChangeArrowheads="1"/>
              </p:cNvSpPr>
              <p:nvPr/>
            </p:nvSpPr>
            <p:spPr bwMode="auto">
              <a:xfrm>
                <a:off x="31" y="2842"/>
                <a:ext cx="2149" cy="252"/>
              </a:xfrm>
              <a:prstGeom prst="rect">
                <a:avLst/>
              </a:prstGeom>
              <a:noFill/>
              <a:ln w="28575">
                <a:noFill/>
                <a:miter lim="800000"/>
                <a:headEnd/>
                <a:tailEnd/>
              </a:ln>
              <a:effectLst/>
            </p:spPr>
            <p:txBody>
              <a:bodyPr wrap="none" anchor="ctr">
                <a:prstTxWarp prst="textNoShape">
                  <a:avLst/>
                </a:prstTxWarp>
                <a:spAutoFit/>
              </a:bodyPr>
              <a:lstStyle/>
              <a:p>
                <a:pPr algn="ctr">
                  <a:defRPr/>
                </a:pPr>
                <a:r>
                  <a:rPr lang="en-US" sz="2000" dirty="0">
                    <a:solidFill>
                      <a:srgbClr val="FF0000"/>
                    </a:solidFill>
                    <a:latin typeface="+mn-lt"/>
                  </a:rPr>
                  <a:t>4. Memory</a:t>
                </a:r>
              </a:p>
            </p:txBody>
          </p:sp>
          <p:sp>
            <p:nvSpPr>
              <p:cNvPr id="120" name="Line 51"/>
              <p:cNvSpPr>
                <a:spLocks noChangeShapeType="1"/>
              </p:cNvSpPr>
              <p:nvPr/>
            </p:nvSpPr>
            <p:spPr bwMode="auto">
              <a:xfrm>
                <a:off x="179" y="2832"/>
                <a:ext cx="1920" cy="0"/>
              </a:xfrm>
              <a:prstGeom prst="line">
                <a:avLst/>
              </a:prstGeom>
              <a:noFill/>
              <a:ln w="28575">
                <a:solidFill>
                  <a:srgbClr val="FF0000"/>
                </a:solidFill>
                <a:round/>
                <a:headEnd type="diamond" w="med" len="med"/>
                <a:tailEnd type="triangle" w="med" len="med"/>
              </a:ln>
              <a:effectLst/>
            </p:spPr>
            <p:txBody>
              <a:bodyPr wrap="none" anchor="ctr">
                <a:prstTxWarp prst="textNoShape">
                  <a:avLst/>
                </a:prstTxWarp>
              </a:bodyPr>
              <a:lstStyle/>
              <a:p>
                <a:pPr>
                  <a:defRPr/>
                </a:pPr>
                <a:endParaRPr lang="en-US">
                  <a:solidFill>
                    <a:srgbClr val="FF0000"/>
                  </a:solidFill>
                  <a:latin typeface="+mn-lt"/>
                </a:endParaRPr>
              </a:p>
            </p:txBody>
          </p:sp>
        </p:grpSp>
        <p:grpSp>
          <p:nvGrpSpPr>
            <p:cNvPr id="10" name="Group 52"/>
            <p:cNvGrpSpPr>
              <a:grpSpLocks/>
            </p:cNvGrpSpPr>
            <p:nvPr/>
          </p:nvGrpSpPr>
          <p:grpSpPr bwMode="auto">
            <a:xfrm>
              <a:off x="7769246" y="3840480"/>
              <a:ext cx="1017546" cy="723900"/>
              <a:chOff x="760" y="2832"/>
              <a:chExt cx="1313" cy="456"/>
            </a:xfrm>
          </p:grpSpPr>
          <p:sp>
            <p:nvSpPr>
              <p:cNvPr id="122" name="Text Box 53"/>
              <p:cNvSpPr txBox="1">
                <a:spLocks noChangeArrowheads="1"/>
              </p:cNvSpPr>
              <p:nvPr/>
            </p:nvSpPr>
            <p:spPr bwMode="auto">
              <a:xfrm>
                <a:off x="760" y="2842"/>
                <a:ext cx="1313" cy="446"/>
              </a:xfrm>
              <a:prstGeom prst="rect">
                <a:avLst/>
              </a:prstGeom>
              <a:noFill/>
              <a:ln w="28575">
                <a:noFill/>
                <a:miter lim="800000"/>
                <a:headEnd/>
                <a:tailEnd/>
              </a:ln>
            </p:spPr>
            <p:txBody>
              <a:bodyPr wrap="none" anchor="ctr">
                <a:prstTxWarp prst="textNoShape">
                  <a:avLst/>
                </a:prstTxWarp>
                <a:spAutoFit/>
              </a:bodyPr>
              <a:lstStyle/>
              <a:p>
                <a:pPr algn="ctr"/>
                <a:r>
                  <a:rPr lang="en-US" sz="2000" dirty="0">
                    <a:solidFill>
                      <a:srgbClr val="FF0000"/>
                    </a:solidFill>
                    <a:latin typeface="Calibri" charset="0"/>
                  </a:rPr>
                  <a:t>5. </a:t>
                </a:r>
                <a:r>
                  <a:rPr lang="en-US" sz="2000" dirty="0" smtClean="0">
                    <a:solidFill>
                      <a:srgbClr val="FF0000"/>
                    </a:solidFill>
                    <a:latin typeface="Calibri" charset="0"/>
                  </a:rPr>
                  <a:t>Write</a:t>
                </a:r>
                <a:endParaRPr lang="en-US" sz="2000" dirty="0">
                  <a:solidFill>
                    <a:srgbClr val="FF0000"/>
                  </a:solidFill>
                  <a:latin typeface="Calibri" charset="0"/>
                </a:endParaRPr>
              </a:p>
              <a:p>
                <a:pPr algn="ctr"/>
                <a:r>
                  <a:rPr lang="en-US" sz="2000" dirty="0">
                    <a:solidFill>
                      <a:srgbClr val="FF0000"/>
                    </a:solidFill>
                    <a:latin typeface="Calibri" charset="0"/>
                  </a:rPr>
                  <a:t>  </a:t>
                </a:r>
                <a:r>
                  <a:rPr lang="en-US" sz="2000" dirty="0" smtClean="0">
                    <a:solidFill>
                      <a:srgbClr val="FF0000"/>
                    </a:solidFill>
                    <a:latin typeface="Calibri" charset="0"/>
                  </a:rPr>
                  <a:t> Back</a:t>
                </a:r>
                <a:endParaRPr lang="en-US" sz="2000" dirty="0">
                  <a:solidFill>
                    <a:srgbClr val="FF0000"/>
                  </a:solidFill>
                  <a:latin typeface="Calibri" charset="0"/>
                </a:endParaRPr>
              </a:p>
            </p:txBody>
          </p:sp>
          <p:sp>
            <p:nvSpPr>
              <p:cNvPr id="123" name="Line 54"/>
              <p:cNvSpPr>
                <a:spLocks noChangeShapeType="1"/>
              </p:cNvSpPr>
              <p:nvPr/>
            </p:nvSpPr>
            <p:spPr bwMode="auto">
              <a:xfrm>
                <a:off x="823" y="2832"/>
                <a:ext cx="1180" cy="0"/>
              </a:xfrm>
              <a:prstGeom prst="line">
                <a:avLst/>
              </a:prstGeom>
              <a:noFill/>
              <a:ln w="28575">
                <a:solidFill>
                  <a:srgbClr val="FF0000"/>
                </a:solidFill>
                <a:round/>
                <a:headEnd type="diamond" w="med" len="med"/>
                <a:tailEnd type="triangle" w="med" len="med"/>
              </a:ln>
              <a:effectLst/>
            </p:spPr>
            <p:txBody>
              <a:bodyPr wrap="none" anchor="ctr">
                <a:prstTxWarp prst="textNoShape">
                  <a:avLst/>
                </a:prstTxWarp>
              </a:bodyPr>
              <a:lstStyle/>
              <a:p>
                <a:pPr>
                  <a:defRPr/>
                </a:pPr>
                <a:endParaRPr lang="en-US">
                  <a:solidFill>
                    <a:srgbClr val="FF0000"/>
                  </a:solidFill>
                  <a:latin typeface="+mn-lt"/>
                </a:endParaRPr>
              </a:p>
            </p:txBody>
          </p:sp>
        </p:grpSp>
        <p:grpSp>
          <p:nvGrpSpPr>
            <p:cNvPr id="11" name="Group 123"/>
            <p:cNvGrpSpPr/>
            <p:nvPr/>
          </p:nvGrpSpPr>
          <p:grpSpPr>
            <a:xfrm>
              <a:off x="548640" y="1600200"/>
              <a:ext cx="7315200" cy="2186884"/>
              <a:chOff x="533400" y="1968500"/>
              <a:chExt cx="7391400" cy="2917111"/>
            </a:xfrm>
          </p:grpSpPr>
          <p:sp>
            <p:nvSpPr>
              <p:cNvPr id="125" name="Rectangle 4"/>
              <p:cNvSpPr>
                <a:spLocks noChangeArrowheads="1"/>
              </p:cNvSpPr>
              <p:nvPr/>
            </p:nvSpPr>
            <p:spPr bwMode="auto">
              <a:xfrm rot="16200000">
                <a:off x="457348" y="2922095"/>
                <a:ext cx="1292913" cy="378809"/>
              </a:xfrm>
              <a:prstGeom prst="rect">
                <a:avLst/>
              </a:prstGeom>
              <a:noFill/>
              <a:ln w="28575">
                <a:solidFill>
                  <a:schemeClr val="tx1"/>
                </a:solidFill>
                <a:miter lim="800000"/>
                <a:headEnd/>
                <a:tailEnd/>
              </a:ln>
            </p:spPr>
            <p:txBody>
              <a:bodyPr wrap="none" anchor="ctr">
                <a:prstTxWarp prst="textNoShape">
                  <a:avLst/>
                </a:prstTxWarp>
              </a:bodyPr>
              <a:lstStyle/>
              <a:p>
                <a:pPr algn="ctr"/>
                <a:r>
                  <a:rPr lang="en-US" sz="2000" dirty="0" smtClean="0"/>
                  <a:t>PC</a:t>
                </a:r>
                <a:endParaRPr lang="en-US" sz="2000" dirty="0"/>
              </a:p>
            </p:txBody>
          </p:sp>
          <p:sp>
            <p:nvSpPr>
              <p:cNvPr id="126" name="Rectangle 5"/>
              <p:cNvSpPr>
                <a:spLocks noChangeArrowheads="1"/>
              </p:cNvSpPr>
              <p:nvPr/>
            </p:nvSpPr>
            <p:spPr bwMode="auto">
              <a:xfrm rot="-5400000">
                <a:off x="1600200" y="2806700"/>
                <a:ext cx="1981200" cy="1066800"/>
              </a:xfrm>
              <a:prstGeom prst="rect">
                <a:avLst/>
              </a:prstGeom>
              <a:solidFill>
                <a:srgbClr val="FFFFFF"/>
              </a:solidFill>
              <a:ln w="28575">
                <a:solidFill>
                  <a:schemeClr val="tx1"/>
                </a:solidFill>
                <a:miter lim="800000"/>
                <a:headEnd/>
                <a:tailEnd/>
              </a:ln>
            </p:spPr>
            <p:txBody>
              <a:bodyPr wrap="none" anchor="ctr">
                <a:prstTxWarp prst="textNoShape">
                  <a:avLst/>
                </a:prstTxWarp>
              </a:bodyPr>
              <a:lstStyle/>
              <a:p>
                <a:pPr algn="ctr"/>
                <a:r>
                  <a:rPr lang="en-US" sz="2000" dirty="0"/>
                  <a:t>instruction</a:t>
                </a:r>
              </a:p>
              <a:p>
                <a:pPr algn="ctr"/>
                <a:r>
                  <a:rPr lang="en-US" sz="2000" dirty="0"/>
                  <a:t>memory</a:t>
                </a:r>
              </a:p>
            </p:txBody>
          </p:sp>
          <p:sp>
            <p:nvSpPr>
              <p:cNvPr id="127" name="AutoShape 6"/>
              <p:cNvSpPr>
                <a:spLocks noChangeArrowheads="1"/>
              </p:cNvSpPr>
              <p:nvPr/>
            </p:nvSpPr>
            <p:spPr bwMode="auto">
              <a:xfrm>
                <a:off x="1524000" y="3933825"/>
                <a:ext cx="366713" cy="549275"/>
              </a:xfrm>
              <a:prstGeom prst="roundRect">
                <a:avLst>
                  <a:gd name="adj" fmla="val 16667"/>
                </a:avLst>
              </a:prstGeom>
              <a:solidFill>
                <a:srgbClr val="FFFFFF"/>
              </a:solidFill>
              <a:ln w="28575">
                <a:solidFill>
                  <a:schemeClr val="tx1"/>
                </a:solidFill>
                <a:round/>
                <a:headEnd/>
                <a:tailEnd/>
              </a:ln>
            </p:spPr>
            <p:txBody>
              <a:bodyPr wrap="none" anchor="ctr">
                <a:prstTxWarp prst="textNoShape">
                  <a:avLst/>
                </a:prstTxWarp>
              </a:bodyPr>
              <a:lstStyle/>
              <a:p>
                <a:pPr algn="ctr"/>
                <a:r>
                  <a:rPr lang="en-US" sz="2000" dirty="0"/>
                  <a:t>+4</a:t>
                </a:r>
              </a:p>
            </p:txBody>
          </p:sp>
          <p:sp>
            <p:nvSpPr>
              <p:cNvPr id="128" name="Line 7"/>
              <p:cNvSpPr>
                <a:spLocks noChangeShapeType="1"/>
              </p:cNvSpPr>
              <p:nvPr/>
            </p:nvSpPr>
            <p:spPr bwMode="auto">
              <a:xfrm>
                <a:off x="1295400" y="3111500"/>
                <a:ext cx="762000" cy="0"/>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en-US"/>
              </a:p>
            </p:txBody>
          </p:sp>
          <p:sp>
            <p:nvSpPr>
              <p:cNvPr id="129" name="Rectangle 8"/>
              <p:cNvSpPr>
                <a:spLocks noChangeArrowheads="1"/>
              </p:cNvSpPr>
              <p:nvPr/>
            </p:nvSpPr>
            <p:spPr bwMode="auto">
              <a:xfrm>
                <a:off x="3657600" y="2501900"/>
                <a:ext cx="990600" cy="1295400"/>
              </a:xfrm>
              <a:prstGeom prst="rect">
                <a:avLst/>
              </a:prstGeom>
              <a:solidFill>
                <a:srgbClr val="FFFFFF"/>
              </a:solidFill>
              <a:ln w="28575">
                <a:solidFill>
                  <a:schemeClr val="tx1"/>
                </a:solidFill>
                <a:miter lim="800000"/>
                <a:headEnd/>
                <a:tailEnd/>
              </a:ln>
            </p:spPr>
            <p:txBody>
              <a:bodyPr wrap="none" anchor="ctr">
                <a:prstTxWarp prst="textNoShape">
                  <a:avLst/>
                </a:prstTxWarp>
              </a:bodyPr>
              <a:lstStyle/>
              <a:p>
                <a:pPr algn="ctr"/>
                <a:r>
                  <a:rPr lang="en-US" sz="2000" dirty="0" smtClean="0"/>
                  <a:t>Register</a:t>
                </a:r>
              </a:p>
              <a:p>
                <a:pPr algn="ctr"/>
                <a:r>
                  <a:rPr lang="en-US" sz="2000" dirty="0" smtClean="0"/>
                  <a:t>File</a:t>
                </a:r>
                <a:endParaRPr lang="en-US" sz="2000" dirty="0"/>
              </a:p>
            </p:txBody>
          </p:sp>
          <p:sp>
            <p:nvSpPr>
              <p:cNvPr id="130" name="Line 9"/>
              <p:cNvSpPr>
                <a:spLocks noChangeShapeType="1"/>
              </p:cNvSpPr>
              <p:nvPr/>
            </p:nvSpPr>
            <p:spPr bwMode="auto">
              <a:xfrm>
                <a:off x="3124200" y="2959100"/>
                <a:ext cx="533400" cy="0"/>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en-US"/>
              </a:p>
            </p:txBody>
          </p:sp>
          <p:sp>
            <p:nvSpPr>
              <p:cNvPr id="131" name="Line 10"/>
              <p:cNvSpPr>
                <a:spLocks noChangeShapeType="1"/>
              </p:cNvSpPr>
              <p:nvPr/>
            </p:nvSpPr>
            <p:spPr bwMode="auto">
              <a:xfrm>
                <a:off x="3124200" y="3332163"/>
                <a:ext cx="533400" cy="0"/>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en-US"/>
              </a:p>
            </p:txBody>
          </p:sp>
          <p:sp>
            <p:nvSpPr>
              <p:cNvPr id="132" name="Line 11"/>
              <p:cNvSpPr>
                <a:spLocks noChangeShapeType="1"/>
              </p:cNvSpPr>
              <p:nvPr/>
            </p:nvSpPr>
            <p:spPr bwMode="auto">
              <a:xfrm>
                <a:off x="3124200" y="3644900"/>
                <a:ext cx="533400" cy="0"/>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en-US"/>
              </a:p>
            </p:txBody>
          </p:sp>
          <p:sp>
            <p:nvSpPr>
              <p:cNvPr id="133" name="Text Box 12"/>
              <p:cNvSpPr txBox="1">
                <a:spLocks noChangeArrowheads="1"/>
              </p:cNvSpPr>
              <p:nvPr/>
            </p:nvSpPr>
            <p:spPr bwMode="auto">
              <a:xfrm>
                <a:off x="3088173" y="3248024"/>
                <a:ext cx="339725" cy="396875"/>
              </a:xfrm>
              <a:prstGeom prst="rect">
                <a:avLst/>
              </a:prstGeom>
              <a:noFill/>
              <a:ln w="28575">
                <a:noFill/>
                <a:miter lim="800000"/>
                <a:headEnd/>
                <a:tailEnd/>
              </a:ln>
            </p:spPr>
            <p:txBody>
              <a:bodyPr wrap="none" anchor="ctr">
                <a:prstTxWarp prst="textNoShape">
                  <a:avLst/>
                </a:prstTxWarp>
                <a:spAutoFit/>
              </a:bodyPr>
              <a:lstStyle/>
              <a:p>
                <a:pPr algn="ctr"/>
                <a:r>
                  <a:rPr lang="en-US" sz="2000" dirty="0" err="1"/>
                  <a:t>rt</a:t>
                </a:r>
                <a:endParaRPr lang="en-US" sz="2000" dirty="0"/>
              </a:p>
            </p:txBody>
          </p:sp>
          <p:sp>
            <p:nvSpPr>
              <p:cNvPr id="134" name="Text Box 13"/>
              <p:cNvSpPr txBox="1">
                <a:spLocks noChangeArrowheads="1"/>
              </p:cNvSpPr>
              <p:nvPr/>
            </p:nvSpPr>
            <p:spPr bwMode="auto">
              <a:xfrm>
                <a:off x="3076333" y="2943226"/>
                <a:ext cx="395287" cy="396875"/>
              </a:xfrm>
              <a:prstGeom prst="rect">
                <a:avLst/>
              </a:prstGeom>
              <a:noFill/>
              <a:ln w="28575">
                <a:noFill/>
                <a:miter lim="800000"/>
                <a:headEnd/>
                <a:tailEnd/>
              </a:ln>
            </p:spPr>
            <p:txBody>
              <a:bodyPr wrap="none" anchor="ctr">
                <a:prstTxWarp prst="textNoShape">
                  <a:avLst/>
                </a:prstTxWarp>
                <a:spAutoFit/>
              </a:bodyPr>
              <a:lstStyle/>
              <a:p>
                <a:pPr algn="ctr"/>
                <a:r>
                  <a:rPr lang="en-US" sz="2000" dirty="0" err="1"/>
                  <a:t>rs</a:t>
                </a:r>
                <a:endParaRPr lang="en-US" sz="2000" dirty="0"/>
              </a:p>
            </p:txBody>
          </p:sp>
          <p:sp>
            <p:nvSpPr>
              <p:cNvPr id="135" name="Text Box 14"/>
              <p:cNvSpPr txBox="1">
                <a:spLocks noChangeArrowheads="1"/>
              </p:cNvSpPr>
              <p:nvPr/>
            </p:nvSpPr>
            <p:spPr bwMode="auto">
              <a:xfrm>
                <a:off x="3079750" y="2562225"/>
                <a:ext cx="409575" cy="396875"/>
              </a:xfrm>
              <a:prstGeom prst="rect">
                <a:avLst/>
              </a:prstGeom>
              <a:noFill/>
              <a:ln w="28575">
                <a:noFill/>
                <a:miter lim="800000"/>
                <a:headEnd/>
                <a:tailEnd/>
              </a:ln>
            </p:spPr>
            <p:txBody>
              <a:bodyPr wrap="none" anchor="ctr">
                <a:prstTxWarp prst="textNoShape">
                  <a:avLst/>
                </a:prstTxWarp>
                <a:spAutoFit/>
              </a:bodyPr>
              <a:lstStyle/>
              <a:p>
                <a:pPr algn="ctr"/>
                <a:r>
                  <a:rPr lang="en-US" sz="2000"/>
                  <a:t>rd</a:t>
                </a:r>
              </a:p>
            </p:txBody>
          </p:sp>
          <p:grpSp>
            <p:nvGrpSpPr>
              <p:cNvPr id="12" name="Group 16"/>
              <p:cNvGrpSpPr>
                <a:grpSpLocks/>
              </p:cNvGrpSpPr>
              <p:nvPr/>
            </p:nvGrpSpPr>
            <p:grpSpPr bwMode="auto">
              <a:xfrm>
                <a:off x="5334000" y="2562225"/>
                <a:ext cx="1219200" cy="1524000"/>
                <a:chOff x="3648" y="1348"/>
                <a:chExt cx="768" cy="960"/>
              </a:xfrm>
            </p:grpSpPr>
            <p:sp>
              <p:nvSpPr>
                <p:cNvPr id="157" name="Freeform 18"/>
                <p:cNvSpPr>
                  <a:spLocks/>
                </p:cNvSpPr>
                <p:nvPr/>
              </p:nvSpPr>
              <p:spPr bwMode="auto">
                <a:xfrm>
                  <a:off x="3648" y="1348"/>
                  <a:ext cx="528" cy="960"/>
                </a:xfrm>
                <a:custGeom>
                  <a:avLst/>
                  <a:gdLst>
                    <a:gd name="T0" fmla="*/ 0 w 528"/>
                    <a:gd name="T1" fmla="*/ 0 h 960"/>
                    <a:gd name="T2" fmla="*/ 528 w 528"/>
                    <a:gd name="T3" fmla="*/ 192 h 960"/>
                    <a:gd name="T4" fmla="*/ 528 w 528"/>
                    <a:gd name="T5" fmla="*/ 672 h 960"/>
                    <a:gd name="T6" fmla="*/ 0 w 528"/>
                    <a:gd name="T7" fmla="*/ 960 h 960"/>
                    <a:gd name="T8" fmla="*/ 0 w 528"/>
                    <a:gd name="T9" fmla="*/ 528 h 960"/>
                    <a:gd name="T10" fmla="*/ 48 w 528"/>
                    <a:gd name="T11" fmla="*/ 480 h 960"/>
                    <a:gd name="T12" fmla="*/ 0 w 528"/>
                    <a:gd name="T13" fmla="*/ 432 h 960"/>
                    <a:gd name="T14" fmla="*/ 0 w 528"/>
                    <a:gd name="T15" fmla="*/ 0 h 960"/>
                    <a:gd name="T16" fmla="*/ 0 60000 65536"/>
                    <a:gd name="T17" fmla="*/ 0 60000 65536"/>
                    <a:gd name="T18" fmla="*/ 0 60000 65536"/>
                    <a:gd name="T19" fmla="*/ 0 60000 65536"/>
                    <a:gd name="T20" fmla="*/ 0 60000 65536"/>
                    <a:gd name="T21" fmla="*/ 0 60000 65536"/>
                    <a:gd name="T22" fmla="*/ 0 60000 65536"/>
                    <a:gd name="T23" fmla="*/ 0 60000 65536"/>
                    <a:gd name="T24" fmla="*/ 0 w 528"/>
                    <a:gd name="T25" fmla="*/ 0 h 960"/>
                    <a:gd name="T26" fmla="*/ 528 w 528"/>
                    <a:gd name="T27" fmla="*/ 960 h 9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8" h="960">
                      <a:moveTo>
                        <a:pt x="0" y="0"/>
                      </a:moveTo>
                      <a:lnTo>
                        <a:pt x="528" y="192"/>
                      </a:lnTo>
                      <a:lnTo>
                        <a:pt x="528" y="672"/>
                      </a:lnTo>
                      <a:lnTo>
                        <a:pt x="0" y="960"/>
                      </a:lnTo>
                      <a:lnTo>
                        <a:pt x="0" y="528"/>
                      </a:lnTo>
                      <a:lnTo>
                        <a:pt x="48" y="480"/>
                      </a:lnTo>
                      <a:lnTo>
                        <a:pt x="0" y="432"/>
                      </a:lnTo>
                      <a:lnTo>
                        <a:pt x="0" y="0"/>
                      </a:lnTo>
                      <a:close/>
                    </a:path>
                  </a:pathLst>
                </a:custGeom>
                <a:noFill/>
                <a:ln w="38100">
                  <a:solidFill>
                    <a:schemeClr val="tx1"/>
                  </a:solidFill>
                  <a:round/>
                  <a:headEnd/>
                  <a:tailEnd/>
                </a:ln>
              </p:spPr>
              <p:txBody>
                <a:bodyPr wrap="none" anchor="ctr">
                  <a:prstTxWarp prst="textNoShape">
                    <a:avLst/>
                  </a:prstTxWarp>
                </a:bodyPr>
                <a:lstStyle/>
                <a:p>
                  <a:pPr algn="ctr"/>
                  <a:r>
                    <a:rPr lang="en-US" sz="2000" dirty="0" smtClean="0"/>
                    <a:t>ALU</a:t>
                  </a:r>
                  <a:endParaRPr lang="en-US" sz="2000" dirty="0"/>
                </a:p>
              </p:txBody>
            </p:sp>
            <p:sp>
              <p:nvSpPr>
                <p:cNvPr id="158" name="Line 19"/>
                <p:cNvSpPr>
                  <a:spLocks noChangeShapeType="1"/>
                </p:cNvSpPr>
                <p:nvPr/>
              </p:nvSpPr>
              <p:spPr bwMode="auto">
                <a:xfrm>
                  <a:off x="4176" y="1780"/>
                  <a:ext cx="240" cy="0"/>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en-US"/>
                </a:p>
              </p:txBody>
            </p:sp>
          </p:grpSp>
          <p:sp>
            <p:nvSpPr>
              <p:cNvPr id="137" name="Line 20"/>
              <p:cNvSpPr>
                <a:spLocks noChangeShapeType="1"/>
              </p:cNvSpPr>
              <p:nvPr/>
            </p:nvSpPr>
            <p:spPr bwMode="auto">
              <a:xfrm>
                <a:off x="4648200" y="3644900"/>
                <a:ext cx="685800" cy="0"/>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en-US"/>
              </a:p>
            </p:txBody>
          </p:sp>
          <p:sp>
            <p:nvSpPr>
              <p:cNvPr id="138" name="Line 21"/>
              <p:cNvSpPr>
                <a:spLocks noChangeShapeType="1"/>
              </p:cNvSpPr>
              <p:nvPr/>
            </p:nvSpPr>
            <p:spPr bwMode="auto">
              <a:xfrm>
                <a:off x="3124200" y="3995738"/>
                <a:ext cx="2179638" cy="0"/>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en-US"/>
              </a:p>
            </p:txBody>
          </p:sp>
          <p:sp>
            <p:nvSpPr>
              <p:cNvPr id="139" name="Line 22"/>
              <p:cNvSpPr>
                <a:spLocks noChangeShapeType="1"/>
              </p:cNvSpPr>
              <p:nvPr/>
            </p:nvSpPr>
            <p:spPr bwMode="auto">
              <a:xfrm>
                <a:off x="4648200" y="2830513"/>
                <a:ext cx="655638" cy="0"/>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en-US"/>
              </a:p>
            </p:txBody>
          </p:sp>
          <p:sp>
            <p:nvSpPr>
              <p:cNvPr id="140" name="Rectangle 23"/>
              <p:cNvSpPr>
                <a:spLocks noChangeArrowheads="1"/>
              </p:cNvSpPr>
              <p:nvPr/>
            </p:nvSpPr>
            <p:spPr bwMode="auto">
              <a:xfrm rot="-5400000">
                <a:off x="6096000" y="2959100"/>
                <a:ext cx="1981200" cy="1066800"/>
              </a:xfrm>
              <a:prstGeom prst="rect">
                <a:avLst/>
              </a:prstGeom>
              <a:solidFill>
                <a:srgbClr val="FFFFFF"/>
              </a:solidFill>
              <a:ln w="28575">
                <a:solidFill>
                  <a:schemeClr val="tx1"/>
                </a:solidFill>
                <a:miter lim="800000"/>
                <a:headEnd/>
                <a:tailEnd/>
              </a:ln>
            </p:spPr>
            <p:txBody>
              <a:bodyPr wrap="none" anchor="ctr">
                <a:prstTxWarp prst="textNoShape">
                  <a:avLst/>
                </a:prstTxWarp>
              </a:bodyPr>
              <a:lstStyle/>
              <a:p>
                <a:pPr algn="ctr"/>
                <a:r>
                  <a:rPr lang="en-US" sz="2000" dirty="0"/>
                  <a:t>Data</a:t>
                </a:r>
              </a:p>
              <a:p>
                <a:pPr algn="ctr"/>
                <a:r>
                  <a:rPr lang="en-US" sz="2000" dirty="0"/>
                  <a:t>memory</a:t>
                </a:r>
              </a:p>
            </p:txBody>
          </p:sp>
          <p:sp>
            <p:nvSpPr>
              <p:cNvPr id="141" name="Line 24"/>
              <p:cNvSpPr>
                <a:spLocks noChangeShapeType="1"/>
              </p:cNvSpPr>
              <p:nvPr/>
            </p:nvSpPr>
            <p:spPr bwMode="auto">
              <a:xfrm>
                <a:off x="4876800" y="3644900"/>
                <a:ext cx="0" cy="30480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142" name="Line 25"/>
              <p:cNvSpPr>
                <a:spLocks noChangeShapeType="1"/>
              </p:cNvSpPr>
              <p:nvPr/>
            </p:nvSpPr>
            <p:spPr bwMode="auto">
              <a:xfrm>
                <a:off x="4876800" y="4025900"/>
                <a:ext cx="0" cy="30480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143" name="Line 26"/>
              <p:cNvSpPr>
                <a:spLocks noChangeShapeType="1"/>
              </p:cNvSpPr>
              <p:nvPr/>
            </p:nvSpPr>
            <p:spPr bwMode="auto">
              <a:xfrm>
                <a:off x="4876800" y="4330700"/>
                <a:ext cx="1676400" cy="0"/>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en-US"/>
              </a:p>
            </p:txBody>
          </p:sp>
          <p:sp>
            <p:nvSpPr>
              <p:cNvPr id="144" name="Line 27"/>
              <p:cNvSpPr>
                <a:spLocks noChangeShapeType="1"/>
              </p:cNvSpPr>
              <p:nvPr/>
            </p:nvSpPr>
            <p:spPr bwMode="auto">
              <a:xfrm>
                <a:off x="7620000" y="3248025"/>
                <a:ext cx="30480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145" name="Line 28"/>
              <p:cNvSpPr>
                <a:spLocks noChangeShapeType="1"/>
              </p:cNvSpPr>
              <p:nvPr/>
            </p:nvSpPr>
            <p:spPr bwMode="auto">
              <a:xfrm flipV="1">
                <a:off x="7924800" y="1968500"/>
                <a:ext cx="0" cy="1279525"/>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146" name="Line 29"/>
              <p:cNvSpPr>
                <a:spLocks noChangeShapeType="1"/>
              </p:cNvSpPr>
              <p:nvPr/>
            </p:nvSpPr>
            <p:spPr bwMode="auto">
              <a:xfrm flipH="1">
                <a:off x="3921125" y="1968500"/>
                <a:ext cx="400367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147" name="Line 30"/>
              <p:cNvSpPr>
                <a:spLocks noChangeShapeType="1"/>
              </p:cNvSpPr>
              <p:nvPr/>
            </p:nvSpPr>
            <p:spPr bwMode="auto">
              <a:xfrm>
                <a:off x="3921125" y="1968500"/>
                <a:ext cx="0" cy="533400"/>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en-US"/>
              </a:p>
            </p:txBody>
          </p:sp>
          <p:sp>
            <p:nvSpPr>
              <p:cNvPr id="148" name="Text Box 31"/>
              <p:cNvSpPr txBox="1">
                <a:spLocks noChangeArrowheads="1"/>
              </p:cNvSpPr>
              <p:nvPr/>
            </p:nvSpPr>
            <p:spPr bwMode="auto">
              <a:xfrm>
                <a:off x="3079750" y="3949700"/>
                <a:ext cx="663575" cy="396875"/>
              </a:xfrm>
              <a:prstGeom prst="rect">
                <a:avLst/>
              </a:prstGeom>
              <a:noFill/>
              <a:ln w="28575">
                <a:noFill/>
                <a:miter lim="800000"/>
                <a:headEnd/>
                <a:tailEnd/>
              </a:ln>
            </p:spPr>
            <p:txBody>
              <a:bodyPr wrap="none" anchor="ctr">
                <a:prstTxWarp prst="textNoShape">
                  <a:avLst/>
                </a:prstTxWarp>
                <a:spAutoFit/>
              </a:bodyPr>
              <a:lstStyle/>
              <a:p>
                <a:pPr algn="ctr"/>
                <a:r>
                  <a:rPr lang="en-US" sz="2000"/>
                  <a:t>imm</a:t>
                </a:r>
              </a:p>
            </p:txBody>
          </p:sp>
          <p:sp>
            <p:nvSpPr>
              <p:cNvPr id="149" name="Line 32"/>
              <p:cNvSpPr>
                <a:spLocks noChangeShapeType="1"/>
              </p:cNvSpPr>
              <p:nvPr/>
            </p:nvSpPr>
            <p:spPr bwMode="auto">
              <a:xfrm>
                <a:off x="1676400" y="3111500"/>
                <a:ext cx="0" cy="838200"/>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en-US"/>
              </a:p>
            </p:txBody>
          </p:sp>
          <p:sp>
            <p:nvSpPr>
              <p:cNvPr id="150" name="AutoShape 33"/>
              <p:cNvSpPr>
                <a:spLocks noChangeArrowheads="1"/>
              </p:cNvSpPr>
              <p:nvPr/>
            </p:nvSpPr>
            <p:spPr bwMode="auto">
              <a:xfrm rot="16200000">
                <a:off x="703652" y="4293696"/>
                <a:ext cx="805021" cy="378809"/>
              </a:xfrm>
              <a:prstGeom prst="roundRect">
                <a:avLst>
                  <a:gd name="adj" fmla="val 16667"/>
                </a:avLst>
              </a:prstGeom>
              <a:solidFill>
                <a:srgbClr val="FFFFFF"/>
              </a:solidFill>
              <a:ln w="28575">
                <a:solidFill>
                  <a:schemeClr val="tx1"/>
                </a:solidFill>
                <a:round/>
                <a:headEnd/>
                <a:tailEnd/>
              </a:ln>
            </p:spPr>
            <p:txBody>
              <a:bodyPr wrap="none" anchor="ctr">
                <a:prstTxWarp prst="textNoShape">
                  <a:avLst/>
                </a:prstTxWarp>
              </a:bodyPr>
              <a:lstStyle/>
              <a:p>
                <a:pPr algn="ctr"/>
                <a:r>
                  <a:rPr lang="en-US" sz="2000" dirty="0" smtClean="0"/>
                  <a:t>MUX</a:t>
                </a:r>
                <a:endParaRPr lang="en-US" sz="2000" dirty="0"/>
              </a:p>
            </p:txBody>
          </p:sp>
          <p:sp>
            <p:nvSpPr>
              <p:cNvPr id="151" name="Line 34"/>
              <p:cNvSpPr>
                <a:spLocks noChangeShapeType="1"/>
              </p:cNvSpPr>
              <p:nvPr/>
            </p:nvSpPr>
            <p:spPr bwMode="auto">
              <a:xfrm flipH="1">
                <a:off x="1295400" y="4308475"/>
                <a:ext cx="228600" cy="0"/>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en-US"/>
              </a:p>
            </p:txBody>
          </p:sp>
          <p:sp>
            <p:nvSpPr>
              <p:cNvPr id="152" name="Line 35"/>
              <p:cNvSpPr>
                <a:spLocks noChangeShapeType="1"/>
              </p:cNvSpPr>
              <p:nvPr/>
            </p:nvSpPr>
            <p:spPr bwMode="auto">
              <a:xfrm>
                <a:off x="3743325" y="3995738"/>
                <a:ext cx="0" cy="671512"/>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153" name="Line 36"/>
              <p:cNvSpPr>
                <a:spLocks noChangeShapeType="1"/>
              </p:cNvSpPr>
              <p:nvPr/>
            </p:nvSpPr>
            <p:spPr bwMode="auto">
              <a:xfrm flipH="1">
                <a:off x="1295400" y="4667250"/>
                <a:ext cx="2447925" cy="0"/>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en-US"/>
              </a:p>
            </p:txBody>
          </p:sp>
          <p:sp>
            <p:nvSpPr>
              <p:cNvPr id="154" name="Line 37"/>
              <p:cNvSpPr>
                <a:spLocks noChangeShapeType="1"/>
              </p:cNvSpPr>
              <p:nvPr/>
            </p:nvSpPr>
            <p:spPr bwMode="auto">
              <a:xfrm flipH="1">
                <a:off x="533400" y="4483100"/>
                <a:ext cx="38100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155" name="Line 38"/>
              <p:cNvSpPr>
                <a:spLocks noChangeShapeType="1"/>
              </p:cNvSpPr>
              <p:nvPr/>
            </p:nvSpPr>
            <p:spPr bwMode="auto">
              <a:xfrm flipV="1">
                <a:off x="533400" y="3111500"/>
                <a:ext cx="0" cy="137160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156" name="Line 39"/>
              <p:cNvSpPr>
                <a:spLocks noChangeShapeType="1"/>
              </p:cNvSpPr>
              <p:nvPr/>
            </p:nvSpPr>
            <p:spPr bwMode="auto">
              <a:xfrm>
                <a:off x="533400" y="3111500"/>
                <a:ext cx="381000" cy="0"/>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en-US"/>
              </a:p>
            </p:txBody>
          </p:sp>
        </p:grpSp>
        <p:grpSp>
          <p:nvGrpSpPr>
            <p:cNvPr id="13" name="Group 33"/>
            <p:cNvGrpSpPr/>
            <p:nvPr/>
          </p:nvGrpSpPr>
          <p:grpSpPr>
            <a:xfrm>
              <a:off x="3383280" y="1719072"/>
              <a:ext cx="4361688" cy="2423031"/>
              <a:chOff x="3383280" y="1719072"/>
              <a:chExt cx="4361688" cy="2423031"/>
            </a:xfrm>
          </p:grpSpPr>
          <p:grpSp>
            <p:nvGrpSpPr>
              <p:cNvPr id="14" name="Group 59"/>
              <p:cNvGrpSpPr/>
              <p:nvPr/>
            </p:nvGrpSpPr>
            <p:grpSpPr>
              <a:xfrm>
                <a:off x="3383280" y="1719072"/>
                <a:ext cx="109728" cy="2423031"/>
                <a:chOff x="3383280" y="1627632"/>
                <a:chExt cx="109728" cy="2423031"/>
              </a:xfrm>
            </p:grpSpPr>
            <p:sp>
              <p:nvSpPr>
                <p:cNvPr id="176" name="Rectangle 175"/>
                <p:cNvSpPr/>
                <p:nvPr/>
              </p:nvSpPr>
              <p:spPr>
                <a:xfrm>
                  <a:off x="3383280" y="1627632"/>
                  <a:ext cx="109728" cy="2286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76"/>
                <p:cNvGrpSpPr/>
                <p:nvPr/>
              </p:nvGrpSpPr>
              <p:grpSpPr>
                <a:xfrm>
                  <a:off x="3392424" y="3820160"/>
                  <a:ext cx="91440" cy="230503"/>
                  <a:chOff x="3402584" y="3820160"/>
                  <a:chExt cx="91440" cy="230503"/>
                </a:xfrm>
              </p:grpSpPr>
              <p:sp>
                <p:nvSpPr>
                  <p:cNvPr id="178" name="Isosceles Triangle 177"/>
                  <p:cNvSpPr/>
                  <p:nvPr/>
                </p:nvSpPr>
                <p:spPr>
                  <a:xfrm>
                    <a:off x="3402584" y="3820160"/>
                    <a:ext cx="91440" cy="91440"/>
                  </a:xfrm>
                  <a:prstGeom prst="triangl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9" name="Straight Connector 178"/>
                  <p:cNvCxnSpPr/>
                  <p:nvPr/>
                </p:nvCxnSpPr>
                <p:spPr>
                  <a:xfrm>
                    <a:off x="3448304" y="3918583"/>
                    <a:ext cx="0" cy="13208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grpSp>
          <p:grpSp>
            <p:nvGrpSpPr>
              <p:cNvPr id="16" name="Group 79"/>
              <p:cNvGrpSpPr/>
              <p:nvPr/>
            </p:nvGrpSpPr>
            <p:grpSpPr>
              <a:xfrm>
                <a:off x="4937760" y="1719072"/>
                <a:ext cx="109728" cy="2423031"/>
                <a:chOff x="3383280" y="1627632"/>
                <a:chExt cx="109728" cy="2423031"/>
              </a:xfrm>
            </p:grpSpPr>
            <p:sp>
              <p:nvSpPr>
                <p:cNvPr id="172" name="Rectangle 171"/>
                <p:cNvSpPr/>
                <p:nvPr/>
              </p:nvSpPr>
              <p:spPr>
                <a:xfrm>
                  <a:off x="3383280" y="1627632"/>
                  <a:ext cx="109728" cy="2286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7" name="Group 81"/>
                <p:cNvGrpSpPr/>
                <p:nvPr/>
              </p:nvGrpSpPr>
              <p:grpSpPr>
                <a:xfrm>
                  <a:off x="3392424" y="3820160"/>
                  <a:ext cx="91440" cy="230503"/>
                  <a:chOff x="3402584" y="3820160"/>
                  <a:chExt cx="91440" cy="230503"/>
                </a:xfrm>
              </p:grpSpPr>
              <p:sp>
                <p:nvSpPr>
                  <p:cNvPr id="174" name="Isosceles Triangle 173"/>
                  <p:cNvSpPr/>
                  <p:nvPr/>
                </p:nvSpPr>
                <p:spPr>
                  <a:xfrm>
                    <a:off x="3402584" y="3820160"/>
                    <a:ext cx="91440" cy="91440"/>
                  </a:xfrm>
                  <a:prstGeom prst="triangl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5" name="Straight Connector 174"/>
                  <p:cNvCxnSpPr/>
                  <p:nvPr/>
                </p:nvCxnSpPr>
                <p:spPr>
                  <a:xfrm>
                    <a:off x="3448304" y="3918583"/>
                    <a:ext cx="0" cy="13208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grpSp>
          <p:grpSp>
            <p:nvGrpSpPr>
              <p:cNvPr id="18" name="Group 84"/>
              <p:cNvGrpSpPr/>
              <p:nvPr/>
            </p:nvGrpSpPr>
            <p:grpSpPr>
              <a:xfrm>
                <a:off x="6217920" y="1719072"/>
                <a:ext cx="109728" cy="2423031"/>
                <a:chOff x="3383280" y="1627632"/>
                <a:chExt cx="109728" cy="2423031"/>
              </a:xfrm>
            </p:grpSpPr>
            <p:sp>
              <p:nvSpPr>
                <p:cNvPr id="168" name="Rectangle 167"/>
                <p:cNvSpPr/>
                <p:nvPr/>
              </p:nvSpPr>
              <p:spPr>
                <a:xfrm>
                  <a:off x="3383280" y="1627632"/>
                  <a:ext cx="109728" cy="2286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86"/>
                <p:cNvGrpSpPr/>
                <p:nvPr/>
              </p:nvGrpSpPr>
              <p:grpSpPr>
                <a:xfrm>
                  <a:off x="3392424" y="3820160"/>
                  <a:ext cx="91440" cy="230503"/>
                  <a:chOff x="3402584" y="3820160"/>
                  <a:chExt cx="91440" cy="230503"/>
                </a:xfrm>
              </p:grpSpPr>
              <p:sp>
                <p:nvSpPr>
                  <p:cNvPr id="170" name="Isosceles Triangle 169"/>
                  <p:cNvSpPr/>
                  <p:nvPr/>
                </p:nvSpPr>
                <p:spPr>
                  <a:xfrm>
                    <a:off x="3402584" y="3820160"/>
                    <a:ext cx="91440" cy="91440"/>
                  </a:xfrm>
                  <a:prstGeom prst="triangl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1" name="Straight Connector 170"/>
                  <p:cNvCxnSpPr/>
                  <p:nvPr/>
                </p:nvCxnSpPr>
                <p:spPr>
                  <a:xfrm>
                    <a:off x="3448304" y="3918583"/>
                    <a:ext cx="0" cy="13208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grpSp>
          <p:grpSp>
            <p:nvGrpSpPr>
              <p:cNvPr id="20" name="Group 89"/>
              <p:cNvGrpSpPr/>
              <p:nvPr/>
            </p:nvGrpSpPr>
            <p:grpSpPr>
              <a:xfrm>
                <a:off x="7635240" y="1719072"/>
                <a:ext cx="109728" cy="2423031"/>
                <a:chOff x="3383280" y="1627632"/>
                <a:chExt cx="109728" cy="2423031"/>
              </a:xfrm>
            </p:grpSpPr>
            <p:sp>
              <p:nvSpPr>
                <p:cNvPr id="164" name="Rectangle 163"/>
                <p:cNvSpPr/>
                <p:nvPr/>
              </p:nvSpPr>
              <p:spPr>
                <a:xfrm>
                  <a:off x="3383280" y="1627632"/>
                  <a:ext cx="109728" cy="2286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 name="Group 91"/>
                <p:cNvGrpSpPr/>
                <p:nvPr/>
              </p:nvGrpSpPr>
              <p:grpSpPr>
                <a:xfrm>
                  <a:off x="3392424" y="3820160"/>
                  <a:ext cx="91440" cy="230503"/>
                  <a:chOff x="3402584" y="3820160"/>
                  <a:chExt cx="91440" cy="230503"/>
                </a:xfrm>
              </p:grpSpPr>
              <p:sp>
                <p:nvSpPr>
                  <p:cNvPr id="166" name="Isosceles Triangle 165"/>
                  <p:cNvSpPr/>
                  <p:nvPr/>
                </p:nvSpPr>
                <p:spPr>
                  <a:xfrm>
                    <a:off x="3402584" y="3820160"/>
                    <a:ext cx="91440" cy="91440"/>
                  </a:xfrm>
                  <a:prstGeom prst="triangl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7" name="Straight Connector 166"/>
                  <p:cNvCxnSpPr/>
                  <p:nvPr/>
                </p:nvCxnSpPr>
                <p:spPr>
                  <a:xfrm>
                    <a:off x="3448304" y="3918583"/>
                    <a:ext cx="0" cy="13208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grpSp>
        </p:grpSp>
      </p:grpSp>
      <p:sp>
        <p:nvSpPr>
          <p:cNvPr id="182" name="Slide Number Placeholder 181"/>
          <p:cNvSpPr>
            <a:spLocks noGrp="1"/>
          </p:cNvSpPr>
          <p:nvPr>
            <p:ph type="sldNum" sz="quarter" idx="12"/>
          </p:nvPr>
        </p:nvSpPr>
        <p:spPr/>
        <p:txBody>
          <a:bodyPr/>
          <a:lstStyle/>
          <a:p>
            <a:fld id="{3CC63E4C-4642-794D-A2FD-70F6B81535F5}" type="slidenum">
              <a:rPr lang="en-US" smtClean="0"/>
              <a:pPr/>
              <a:t>23</a:t>
            </a:fld>
            <a:endParaRPr lang="en-US" dirty="0"/>
          </a:p>
        </p:txBody>
      </p:sp>
    </p:spTree>
    <p:extLst>
      <p:ext uri="{BB962C8B-B14F-4D97-AF65-F5344CB8AC3E}">
        <p14:creationId xmlns:p14="http://schemas.microsoft.com/office/powerpoint/2010/main" val="6257009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564052" y="2235811"/>
            <a:ext cx="577851" cy="4356100"/>
            <a:chOff x="215" y="876"/>
            <a:chExt cx="364" cy="2744"/>
          </a:xfrm>
        </p:grpSpPr>
        <p:sp>
          <p:nvSpPr>
            <p:cNvPr id="2733060" name="Rectangle 4"/>
            <p:cNvSpPr>
              <a:spLocks noChangeArrowheads="1"/>
            </p:cNvSpPr>
            <p:nvPr/>
          </p:nvSpPr>
          <p:spPr bwMode="auto">
            <a:xfrm>
              <a:off x="215" y="876"/>
              <a:ext cx="291" cy="2744"/>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lnSpc>
                  <a:spcPct val="90000"/>
                </a:lnSpc>
              </a:pPr>
              <a:r>
                <a:rPr lang="en-US" sz="2800" b="1" dirty="0">
                  <a:solidFill>
                    <a:schemeClr val="tx1"/>
                  </a:solidFill>
                  <a:latin typeface="Arial" pitchFamily="-65" charset="0"/>
                </a:rPr>
                <a:t>I</a:t>
              </a:r>
            </a:p>
            <a:p>
              <a:pPr algn="ctr">
                <a:lnSpc>
                  <a:spcPct val="90000"/>
                </a:lnSpc>
              </a:pPr>
              <a:r>
                <a:rPr lang="en-US" sz="2800" b="1" dirty="0">
                  <a:solidFill>
                    <a:schemeClr val="tx1"/>
                  </a:solidFill>
                  <a:latin typeface="Arial" pitchFamily="-65" charset="0"/>
                </a:rPr>
                <a:t>n</a:t>
              </a:r>
            </a:p>
            <a:p>
              <a:pPr algn="ctr">
                <a:lnSpc>
                  <a:spcPct val="90000"/>
                </a:lnSpc>
              </a:pPr>
              <a:r>
                <a:rPr lang="en-US" sz="2800" b="1" dirty="0">
                  <a:solidFill>
                    <a:schemeClr val="tx1"/>
                  </a:solidFill>
                  <a:latin typeface="Arial" pitchFamily="-65" charset="0"/>
                </a:rPr>
                <a:t>s</a:t>
              </a:r>
            </a:p>
            <a:p>
              <a:pPr algn="ctr">
                <a:lnSpc>
                  <a:spcPct val="90000"/>
                </a:lnSpc>
              </a:pPr>
              <a:r>
                <a:rPr lang="en-US" sz="2800" b="1" dirty="0" smtClean="0">
                  <a:solidFill>
                    <a:schemeClr val="tx1"/>
                  </a:solidFill>
                  <a:latin typeface="Arial" pitchFamily="-65" charset="0"/>
                </a:rPr>
                <a:t>t</a:t>
              </a:r>
              <a:endParaRPr lang="en-US" sz="2800" b="1" dirty="0">
                <a:solidFill>
                  <a:schemeClr val="tx1"/>
                </a:solidFill>
                <a:latin typeface="Arial" pitchFamily="-65" charset="0"/>
              </a:endParaRPr>
            </a:p>
            <a:p>
              <a:pPr algn="ctr">
                <a:lnSpc>
                  <a:spcPct val="90000"/>
                </a:lnSpc>
              </a:pPr>
              <a:r>
                <a:rPr lang="en-US" sz="2800" b="1" dirty="0" smtClean="0">
                  <a:latin typeface="Arial" pitchFamily="-65" charset="0"/>
                </a:rPr>
                <a:t>r</a:t>
              </a:r>
              <a:endParaRPr lang="en-US" sz="2800" b="1" dirty="0">
                <a:solidFill>
                  <a:schemeClr val="tx1"/>
                </a:solidFill>
                <a:latin typeface="Arial" pitchFamily="-65" charset="0"/>
              </a:endParaRPr>
            </a:p>
            <a:p>
              <a:pPr algn="ctr">
                <a:lnSpc>
                  <a:spcPct val="90000"/>
                </a:lnSpc>
              </a:pPr>
              <a:endParaRPr lang="en-US" sz="2800" b="1" dirty="0">
                <a:solidFill>
                  <a:schemeClr val="tx1"/>
                </a:solidFill>
                <a:latin typeface="Arial" pitchFamily="-65" charset="0"/>
              </a:endParaRPr>
            </a:p>
            <a:p>
              <a:pPr algn="ctr">
                <a:lnSpc>
                  <a:spcPct val="90000"/>
                </a:lnSpc>
              </a:pPr>
              <a:r>
                <a:rPr lang="en-US" sz="2800" b="1" dirty="0">
                  <a:solidFill>
                    <a:schemeClr val="tx1"/>
                  </a:solidFill>
                  <a:latin typeface="Arial" pitchFamily="-65" charset="0"/>
                </a:rPr>
                <a:t>O</a:t>
              </a:r>
            </a:p>
            <a:p>
              <a:pPr algn="ctr">
                <a:lnSpc>
                  <a:spcPct val="90000"/>
                </a:lnSpc>
              </a:pPr>
              <a:r>
                <a:rPr lang="en-US" sz="2800" b="1" dirty="0">
                  <a:solidFill>
                    <a:schemeClr val="tx1"/>
                  </a:solidFill>
                  <a:latin typeface="Arial" pitchFamily="-65" charset="0"/>
                </a:rPr>
                <a:t>r</a:t>
              </a:r>
            </a:p>
            <a:p>
              <a:pPr algn="ctr">
                <a:lnSpc>
                  <a:spcPct val="90000"/>
                </a:lnSpc>
              </a:pPr>
              <a:r>
                <a:rPr lang="en-US" sz="2800" b="1" dirty="0">
                  <a:solidFill>
                    <a:schemeClr val="tx1"/>
                  </a:solidFill>
                  <a:latin typeface="Arial" pitchFamily="-65" charset="0"/>
                </a:rPr>
                <a:t>d</a:t>
              </a:r>
            </a:p>
            <a:p>
              <a:pPr algn="ctr">
                <a:lnSpc>
                  <a:spcPct val="90000"/>
                </a:lnSpc>
              </a:pPr>
              <a:r>
                <a:rPr lang="en-US" sz="2800" b="1" dirty="0">
                  <a:solidFill>
                    <a:schemeClr val="tx1"/>
                  </a:solidFill>
                  <a:latin typeface="Arial" pitchFamily="-65" charset="0"/>
                </a:rPr>
                <a:t>e</a:t>
              </a:r>
            </a:p>
            <a:p>
              <a:pPr algn="ctr">
                <a:lnSpc>
                  <a:spcPct val="90000"/>
                </a:lnSpc>
              </a:pPr>
              <a:r>
                <a:rPr lang="en-US" sz="2800" b="1" dirty="0">
                  <a:solidFill>
                    <a:schemeClr val="tx1"/>
                  </a:solidFill>
                  <a:latin typeface="Arial" pitchFamily="-65" charset="0"/>
                </a:rPr>
                <a:t>r</a:t>
              </a:r>
            </a:p>
          </p:txBody>
        </p:sp>
        <p:sp>
          <p:nvSpPr>
            <p:cNvPr id="2733061" name="Line 5"/>
            <p:cNvSpPr>
              <a:spLocks noChangeShapeType="1"/>
            </p:cNvSpPr>
            <p:nvPr/>
          </p:nvSpPr>
          <p:spPr bwMode="auto">
            <a:xfrm>
              <a:off x="579" y="920"/>
              <a:ext cx="0" cy="265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grpSp>
      <p:grpSp>
        <p:nvGrpSpPr>
          <p:cNvPr id="3" name="Group 6"/>
          <p:cNvGrpSpPr>
            <a:grpSpLocks/>
          </p:cNvGrpSpPr>
          <p:nvPr/>
        </p:nvGrpSpPr>
        <p:grpSpPr bwMode="auto">
          <a:xfrm>
            <a:off x="1103802" y="2912086"/>
            <a:ext cx="1090612" cy="3317875"/>
            <a:chOff x="555" y="1302"/>
            <a:chExt cx="687" cy="2090"/>
          </a:xfrm>
        </p:grpSpPr>
        <p:sp>
          <p:nvSpPr>
            <p:cNvPr id="2733063" name="Rectangle 7"/>
            <p:cNvSpPr>
              <a:spLocks noChangeArrowheads="1"/>
            </p:cNvSpPr>
            <p:nvPr/>
          </p:nvSpPr>
          <p:spPr bwMode="auto">
            <a:xfrm>
              <a:off x="579" y="1302"/>
              <a:ext cx="649"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Load</a:t>
              </a:r>
            </a:p>
          </p:txBody>
        </p:sp>
        <p:sp>
          <p:nvSpPr>
            <p:cNvPr id="2733064" name="Rectangle 8"/>
            <p:cNvSpPr>
              <a:spLocks noChangeArrowheads="1"/>
            </p:cNvSpPr>
            <p:nvPr/>
          </p:nvSpPr>
          <p:spPr bwMode="auto">
            <a:xfrm>
              <a:off x="563" y="1718"/>
              <a:ext cx="549"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dirty="0">
                  <a:solidFill>
                    <a:schemeClr val="tx1"/>
                  </a:solidFill>
                  <a:latin typeface="Arial" pitchFamily="-65" charset="0"/>
                </a:rPr>
                <a:t>Add</a:t>
              </a:r>
            </a:p>
          </p:txBody>
        </p:sp>
        <p:sp>
          <p:nvSpPr>
            <p:cNvPr id="2733065" name="Rectangle 9"/>
            <p:cNvSpPr>
              <a:spLocks noChangeArrowheads="1"/>
            </p:cNvSpPr>
            <p:nvPr/>
          </p:nvSpPr>
          <p:spPr bwMode="auto">
            <a:xfrm>
              <a:off x="555" y="2182"/>
              <a:ext cx="687"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Store</a:t>
              </a:r>
            </a:p>
          </p:txBody>
        </p:sp>
        <p:sp>
          <p:nvSpPr>
            <p:cNvPr id="2733066" name="Rectangle 10"/>
            <p:cNvSpPr>
              <a:spLocks noChangeArrowheads="1"/>
            </p:cNvSpPr>
            <p:nvPr/>
          </p:nvSpPr>
          <p:spPr bwMode="auto">
            <a:xfrm>
              <a:off x="598" y="2612"/>
              <a:ext cx="537"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Sub</a:t>
              </a:r>
            </a:p>
          </p:txBody>
        </p:sp>
        <p:sp>
          <p:nvSpPr>
            <p:cNvPr id="2733067" name="Rectangle 11"/>
            <p:cNvSpPr>
              <a:spLocks noChangeArrowheads="1"/>
            </p:cNvSpPr>
            <p:nvPr/>
          </p:nvSpPr>
          <p:spPr bwMode="auto">
            <a:xfrm>
              <a:off x="587" y="3067"/>
              <a:ext cx="375"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Or</a:t>
              </a:r>
            </a:p>
          </p:txBody>
        </p:sp>
      </p:grpSp>
      <p:grpSp>
        <p:nvGrpSpPr>
          <p:cNvPr id="4" name="Group 12"/>
          <p:cNvGrpSpPr>
            <a:grpSpLocks/>
          </p:cNvGrpSpPr>
          <p:nvPr/>
        </p:nvGrpSpPr>
        <p:grpSpPr bwMode="auto">
          <a:xfrm>
            <a:off x="2965939" y="2305661"/>
            <a:ext cx="4800600" cy="4206875"/>
            <a:chOff x="1728" y="920"/>
            <a:chExt cx="3024" cy="2650"/>
          </a:xfrm>
        </p:grpSpPr>
        <p:sp>
          <p:nvSpPr>
            <p:cNvPr id="2733069" name="Line 13"/>
            <p:cNvSpPr>
              <a:spLocks noChangeShapeType="1"/>
            </p:cNvSpPr>
            <p:nvPr/>
          </p:nvSpPr>
          <p:spPr bwMode="auto">
            <a:xfrm>
              <a:off x="1728" y="920"/>
              <a:ext cx="0" cy="2650"/>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33070" name="Line 14"/>
            <p:cNvSpPr>
              <a:spLocks noChangeShapeType="1"/>
            </p:cNvSpPr>
            <p:nvPr/>
          </p:nvSpPr>
          <p:spPr bwMode="auto">
            <a:xfrm>
              <a:off x="2160" y="920"/>
              <a:ext cx="0" cy="2650"/>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33071" name="Line 15"/>
            <p:cNvSpPr>
              <a:spLocks noChangeShapeType="1"/>
            </p:cNvSpPr>
            <p:nvPr/>
          </p:nvSpPr>
          <p:spPr bwMode="auto">
            <a:xfrm>
              <a:off x="2592" y="920"/>
              <a:ext cx="0" cy="2650"/>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33072" name="Line 16"/>
            <p:cNvSpPr>
              <a:spLocks noChangeShapeType="1"/>
            </p:cNvSpPr>
            <p:nvPr/>
          </p:nvSpPr>
          <p:spPr bwMode="auto">
            <a:xfrm>
              <a:off x="3024" y="920"/>
              <a:ext cx="0" cy="2650"/>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33073" name="Line 17"/>
            <p:cNvSpPr>
              <a:spLocks noChangeShapeType="1"/>
            </p:cNvSpPr>
            <p:nvPr/>
          </p:nvSpPr>
          <p:spPr bwMode="auto">
            <a:xfrm>
              <a:off x="3456" y="920"/>
              <a:ext cx="0" cy="2650"/>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33074" name="Line 18"/>
            <p:cNvSpPr>
              <a:spLocks noChangeShapeType="1"/>
            </p:cNvSpPr>
            <p:nvPr/>
          </p:nvSpPr>
          <p:spPr bwMode="auto">
            <a:xfrm>
              <a:off x="3888" y="920"/>
              <a:ext cx="0" cy="2650"/>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33075" name="Line 19"/>
            <p:cNvSpPr>
              <a:spLocks noChangeShapeType="1"/>
            </p:cNvSpPr>
            <p:nvPr/>
          </p:nvSpPr>
          <p:spPr bwMode="auto">
            <a:xfrm>
              <a:off x="4320" y="920"/>
              <a:ext cx="0" cy="2650"/>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33076" name="Line 20"/>
            <p:cNvSpPr>
              <a:spLocks noChangeShapeType="1"/>
            </p:cNvSpPr>
            <p:nvPr/>
          </p:nvSpPr>
          <p:spPr bwMode="auto">
            <a:xfrm>
              <a:off x="4752" y="920"/>
              <a:ext cx="0" cy="2650"/>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grpSp>
      <p:grpSp>
        <p:nvGrpSpPr>
          <p:cNvPr id="5" name="Group 21"/>
          <p:cNvGrpSpPr>
            <a:grpSpLocks/>
          </p:cNvGrpSpPr>
          <p:nvPr/>
        </p:nvGrpSpPr>
        <p:grpSpPr bwMode="auto">
          <a:xfrm>
            <a:off x="2324589" y="2826361"/>
            <a:ext cx="569913" cy="458787"/>
            <a:chOff x="1324" y="1248"/>
            <a:chExt cx="359" cy="289"/>
          </a:xfrm>
        </p:grpSpPr>
        <p:sp>
          <p:nvSpPr>
            <p:cNvPr id="2733078" name="Rectangle 22"/>
            <p:cNvSpPr>
              <a:spLocks noChangeArrowheads="1"/>
            </p:cNvSpPr>
            <p:nvPr/>
          </p:nvSpPr>
          <p:spPr bwMode="auto">
            <a:xfrm>
              <a:off x="1324" y="1250"/>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6" name="Group 23"/>
            <p:cNvGrpSpPr>
              <a:grpSpLocks/>
            </p:cNvGrpSpPr>
            <p:nvPr/>
          </p:nvGrpSpPr>
          <p:grpSpPr bwMode="auto">
            <a:xfrm>
              <a:off x="1343" y="1248"/>
              <a:ext cx="340" cy="289"/>
              <a:chOff x="1343" y="1248"/>
              <a:chExt cx="340" cy="289"/>
            </a:xfrm>
          </p:grpSpPr>
          <p:sp>
            <p:nvSpPr>
              <p:cNvPr id="2733080" name="Freeform 24"/>
              <p:cNvSpPr>
                <a:spLocks/>
              </p:cNvSpPr>
              <p:nvPr/>
            </p:nvSpPr>
            <p:spPr bwMode="auto">
              <a:xfrm>
                <a:off x="1343" y="1248"/>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081" name="Freeform 25"/>
              <p:cNvSpPr>
                <a:spLocks/>
              </p:cNvSpPr>
              <p:nvPr/>
            </p:nvSpPr>
            <p:spPr bwMode="auto">
              <a:xfrm>
                <a:off x="1512" y="1248"/>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grpSp>
        <p:nvGrpSpPr>
          <p:cNvPr id="7" name="Group 26"/>
          <p:cNvGrpSpPr>
            <a:grpSpLocks/>
          </p:cNvGrpSpPr>
          <p:nvPr/>
        </p:nvGrpSpPr>
        <p:grpSpPr bwMode="auto">
          <a:xfrm>
            <a:off x="1784839" y="1781785"/>
            <a:ext cx="6311900" cy="515938"/>
            <a:chOff x="984" y="551"/>
            <a:chExt cx="3976" cy="325"/>
          </a:xfrm>
        </p:grpSpPr>
        <p:sp>
          <p:nvSpPr>
            <p:cNvPr id="2733083" name="Line 27"/>
            <p:cNvSpPr>
              <a:spLocks noChangeShapeType="1"/>
            </p:cNvSpPr>
            <p:nvPr/>
          </p:nvSpPr>
          <p:spPr bwMode="auto">
            <a:xfrm>
              <a:off x="984" y="840"/>
              <a:ext cx="3976"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2733084" name="Rectangle 28"/>
            <p:cNvSpPr>
              <a:spLocks noChangeArrowheads="1"/>
            </p:cNvSpPr>
            <p:nvPr/>
          </p:nvSpPr>
          <p:spPr bwMode="auto">
            <a:xfrm>
              <a:off x="1867" y="551"/>
              <a:ext cx="2168"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Time (clock cycles)</a:t>
              </a:r>
            </a:p>
          </p:txBody>
        </p:sp>
      </p:grpSp>
      <p:grpSp>
        <p:nvGrpSpPr>
          <p:cNvPr id="8" name="Group 29"/>
          <p:cNvGrpSpPr>
            <a:grpSpLocks/>
          </p:cNvGrpSpPr>
          <p:nvPr/>
        </p:nvGrpSpPr>
        <p:grpSpPr bwMode="auto">
          <a:xfrm>
            <a:off x="3562839" y="2673961"/>
            <a:ext cx="857250" cy="2033587"/>
            <a:chOff x="2104" y="1437"/>
            <a:chExt cx="540" cy="1281"/>
          </a:xfrm>
        </p:grpSpPr>
        <p:sp>
          <p:nvSpPr>
            <p:cNvPr id="2733086" name="Line 30"/>
            <p:cNvSpPr>
              <a:spLocks noChangeShapeType="1"/>
            </p:cNvSpPr>
            <p:nvPr/>
          </p:nvSpPr>
          <p:spPr bwMode="auto">
            <a:xfrm>
              <a:off x="2489" y="1677"/>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087" name="Freeform 31" descr="25%"/>
            <p:cNvSpPr>
              <a:spLocks/>
            </p:cNvSpPr>
            <p:nvPr/>
          </p:nvSpPr>
          <p:spPr bwMode="auto">
            <a:xfrm>
              <a:off x="2396" y="1965"/>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pattFill prst="pct25">
              <a:fgClr>
                <a:schemeClr val="accent1"/>
              </a:fgClr>
              <a:bgClr>
                <a:srgbClr val="FFFFFF"/>
              </a:bgClr>
            </a:patt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9" name="Group 32"/>
            <p:cNvGrpSpPr>
              <a:grpSpLocks/>
            </p:cNvGrpSpPr>
            <p:nvPr/>
          </p:nvGrpSpPr>
          <p:grpSpPr bwMode="auto">
            <a:xfrm>
              <a:off x="2178" y="2429"/>
              <a:ext cx="359" cy="289"/>
              <a:chOff x="2178" y="2144"/>
              <a:chExt cx="359" cy="289"/>
            </a:xfrm>
          </p:grpSpPr>
          <p:sp>
            <p:nvSpPr>
              <p:cNvPr id="2733089" name="Rectangle 33"/>
              <p:cNvSpPr>
                <a:spLocks noChangeArrowheads="1"/>
              </p:cNvSpPr>
              <p:nvPr/>
            </p:nvSpPr>
            <p:spPr bwMode="auto">
              <a:xfrm>
                <a:off x="2178" y="2146"/>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10" name="Group 34"/>
              <p:cNvGrpSpPr>
                <a:grpSpLocks/>
              </p:cNvGrpSpPr>
              <p:nvPr/>
            </p:nvGrpSpPr>
            <p:grpSpPr bwMode="auto">
              <a:xfrm>
                <a:off x="2197" y="2144"/>
                <a:ext cx="340" cy="289"/>
                <a:chOff x="2197" y="2144"/>
                <a:chExt cx="340" cy="289"/>
              </a:xfrm>
            </p:grpSpPr>
            <p:sp>
              <p:nvSpPr>
                <p:cNvPr id="2733091" name="Freeform 35"/>
                <p:cNvSpPr>
                  <a:spLocks/>
                </p:cNvSpPr>
                <p:nvPr/>
              </p:nvSpPr>
              <p:spPr bwMode="auto">
                <a:xfrm>
                  <a:off x="2197" y="2144"/>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092" name="Freeform 36"/>
                <p:cNvSpPr>
                  <a:spLocks/>
                </p:cNvSpPr>
                <p:nvPr/>
              </p:nvSpPr>
              <p:spPr bwMode="auto">
                <a:xfrm>
                  <a:off x="2366" y="2144"/>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grpSp>
          <p:nvGrpSpPr>
            <p:cNvPr id="11" name="Group 37"/>
            <p:cNvGrpSpPr>
              <a:grpSpLocks/>
            </p:cNvGrpSpPr>
            <p:nvPr/>
          </p:nvGrpSpPr>
          <p:grpSpPr bwMode="auto">
            <a:xfrm>
              <a:off x="2255" y="1437"/>
              <a:ext cx="227" cy="481"/>
              <a:chOff x="2255" y="1152"/>
              <a:chExt cx="227" cy="481"/>
            </a:xfrm>
          </p:grpSpPr>
          <p:sp>
            <p:nvSpPr>
              <p:cNvPr id="2733094" name="Freeform 38"/>
              <p:cNvSpPr>
                <a:spLocks/>
              </p:cNvSpPr>
              <p:nvPr/>
            </p:nvSpPr>
            <p:spPr bwMode="auto">
              <a:xfrm>
                <a:off x="2269" y="1152"/>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095" name="Rectangle 39"/>
              <p:cNvSpPr>
                <a:spLocks noChangeArrowheads="1"/>
              </p:cNvSpPr>
              <p:nvPr/>
            </p:nvSpPr>
            <p:spPr bwMode="auto">
              <a:xfrm rot="5400000">
                <a:off x="2168" y="1273"/>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sp>
          <p:nvSpPr>
            <p:cNvPr id="2733096" name="Line 40"/>
            <p:cNvSpPr>
              <a:spLocks noChangeShapeType="1"/>
            </p:cNvSpPr>
            <p:nvPr/>
          </p:nvSpPr>
          <p:spPr bwMode="auto">
            <a:xfrm>
              <a:off x="2104" y="1581"/>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097" name="Line 41"/>
            <p:cNvSpPr>
              <a:spLocks noChangeShapeType="1"/>
            </p:cNvSpPr>
            <p:nvPr/>
          </p:nvSpPr>
          <p:spPr bwMode="auto">
            <a:xfrm>
              <a:off x="2104" y="1773"/>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098" name="Freeform 42"/>
            <p:cNvSpPr>
              <a:spLocks/>
            </p:cNvSpPr>
            <p:nvPr/>
          </p:nvSpPr>
          <p:spPr bwMode="auto">
            <a:xfrm>
              <a:off x="2197" y="1672"/>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099" name="Rectangle 43"/>
            <p:cNvSpPr>
              <a:spLocks noChangeArrowheads="1"/>
            </p:cNvSpPr>
            <p:nvPr/>
          </p:nvSpPr>
          <p:spPr bwMode="auto">
            <a:xfrm>
              <a:off x="2211" y="1988"/>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12" name="Group 44"/>
            <p:cNvGrpSpPr>
              <a:grpSpLocks/>
            </p:cNvGrpSpPr>
            <p:nvPr/>
          </p:nvGrpSpPr>
          <p:grpSpPr bwMode="auto">
            <a:xfrm>
              <a:off x="2230" y="1981"/>
              <a:ext cx="296" cy="289"/>
              <a:chOff x="2230" y="1696"/>
              <a:chExt cx="296" cy="289"/>
            </a:xfrm>
          </p:grpSpPr>
          <p:sp>
            <p:nvSpPr>
              <p:cNvPr id="2733101" name="Freeform 45"/>
              <p:cNvSpPr>
                <a:spLocks/>
              </p:cNvSpPr>
              <p:nvPr/>
            </p:nvSpPr>
            <p:spPr bwMode="auto">
              <a:xfrm>
                <a:off x="2230" y="1696"/>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02" name="Freeform 46"/>
              <p:cNvSpPr>
                <a:spLocks/>
              </p:cNvSpPr>
              <p:nvPr/>
            </p:nvSpPr>
            <p:spPr bwMode="auto">
              <a:xfrm>
                <a:off x="2378" y="1696"/>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33103" name="Line 47"/>
            <p:cNvSpPr>
              <a:spLocks noChangeShapeType="1"/>
            </p:cNvSpPr>
            <p:nvPr/>
          </p:nvSpPr>
          <p:spPr bwMode="auto">
            <a:xfrm>
              <a:off x="2115" y="2125"/>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104" name="Freeform 48"/>
            <p:cNvSpPr>
              <a:spLocks/>
            </p:cNvSpPr>
            <p:nvPr/>
          </p:nvSpPr>
          <p:spPr bwMode="auto">
            <a:xfrm>
              <a:off x="2177" y="2029"/>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13" name="Group 49"/>
          <p:cNvGrpSpPr>
            <a:grpSpLocks/>
          </p:cNvGrpSpPr>
          <p:nvPr/>
        </p:nvGrpSpPr>
        <p:grpSpPr bwMode="auto">
          <a:xfrm>
            <a:off x="4240702" y="2750161"/>
            <a:ext cx="857250" cy="2668587"/>
            <a:chOff x="2531" y="1485"/>
            <a:chExt cx="540" cy="1681"/>
          </a:xfrm>
        </p:grpSpPr>
        <p:sp>
          <p:nvSpPr>
            <p:cNvPr id="2733106" name="Line 50"/>
            <p:cNvSpPr>
              <a:spLocks noChangeShapeType="1"/>
            </p:cNvSpPr>
            <p:nvPr/>
          </p:nvSpPr>
          <p:spPr bwMode="auto">
            <a:xfrm>
              <a:off x="2916" y="2125"/>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107" name="Freeform 51"/>
            <p:cNvSpPr>
              <a:spLocks/>
            </p:cNvSpPr>
            <p:nvPr/>
          </p:nvSpPr>
          <p:spPr bwMode="auto">
            <a:xfrm>
              <a:off x="2610" y="1677"/>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08" name="Freeform 52" descr="25%"/>
            <p:cNvSpPr>
              <a:spLocks/>
            </p:cNvSpPr>
            <p:nvPr/>
          </p:nvSpPr>
          <p:spPr bwMode="auto">
            <a:xfrm>
              <a:off x="2806" y="2436"/>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pattFill prst="pct25">
              <a:fgClr>
                <a:schemeClr val="accent1"/>
              </a:fgClr>
              <a:bgClr>
                <a:srgbClr val="FFFFFF"/>
              </a:bgClr>
            </a:patt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14" name="Group 53"/>
            <p:cNvGrpSpPr>
              <a:grpSpLocks/>
            </p:cNvGrpSpPr>
            <p:nvPr/>
          </p:nvGrpSpPr>
          <p:grpSpPr bwMode="auto">
            <a:xfrm>
              <a:off x="2624" y="1485"/>
              <a:ext cx="340" cy="289"/>
              <a:chOff x="2624" y="1200"/>
              <a:chExt cx="340" cy="289"/>
            </a:xfrm>
          </p:grpSpPr>
          <p:sp>
            <p:nvSpPr>
              <p:cNvPr id="2733110" name="Freeform 54"/>
              <p:cNvSpPr>
                <a:spLocks/>
              </p:cNvSpPr>
              <p:nvPr/>
            </p:nvSpPr>
            <p:spPr bwMode="auto">
              <a:xfrm>
                <a:off x="2624" y="1200"/>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11" name="Freeform 55"/>
              <p:cNvSpPr>
                <a:spLocks/>
              </p:cNvSpPr>
              <p:nvPr/>
            </p:nvSpPr>
            <p:spPr bwMode="auto">
              <a:xfrm>
                <a:off x="2793" y="1200"/>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33112" name="Rectangle 56"/>
            <p:cNvSpPr>
              <a:spLocks noChangeArrowheads="1"/>
            </p:cNvSpPr>
            <p:nvPr/>
          </p:nvSpPr>
          <p:spPr bwMode="auto">
            <a:xfrm>
              <a:off x="2638" y="2436"/>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15" name="Group 57"/>
            <p:cNvGrpSpPr>
              <a:grpSpLocks/>
            </p:cNvGrpSpPr>
            <p:nvPr/>
          </p:nvGrpSpPr>
          <p:grpSpPr bwMode="auto">
            <a:xfrm>
              <a:off x="2657" y="2429"/>
              <a:ext cx="296" cy="289"/>
              <a:chOff x="2657" y="2144"/>
              <a:chExt cx="296" cy="289"/>
            </a:xfrm>
          </p:grpSpPr>
          <p:sp>
            <p:nvSpPr>
              <p:cNvPr id="2733114" name="Freeform 58"/>
              <p:cNvSpPr>
                <a:spLocks/>
              </p:cNvSpPr>
              <p:nvPr/>
            </p:nvSpPr>
            <p:spPr bwMode="auto">
              <a:xfrm>
                <a:off x="2657" y="2144"/>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15" name="Freeform 59"/>
              <p:cNvSpPr>
                <a:spLocks/>
              </p:cNvSpPr>
              <p:nvPr/>
            </p:nvSpPr>
            <p:spPr bwMode="auto">
              <a:xfrm>
                <a:off x="2805" y="2144"/>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33116" name="Line 60"/>
            <p:cNvSpPr>
              <a:spLocks noChangeShapeType="1"/>
            </p:cNvSpPr>
            <p:nvPr/>
          </p:nvSpPr>
          <p:spPr bwMode="auto">
            <a:xfrm>
              <a:off x="2542" y="2573"/>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117" name="Freeform 61"/>
            <p:cNvSpPr>
              <a:spLocks/>
            </p:cNvSpPr>
            <p:nvPr/>
          </p:nvSpPr>
          <p:spPr bwMode="auto">
            <a:xfrm>
              <a:off x="2604" y="2477"/>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16" name="Group 62"/>
            <p:cNvGrpSpPr>
              <a:grpSpLocks/>
            </p:cNvGrpSpPr>
            <p:nvPr/>
          </p:nvGrpSpPr>
          <p:grpSpPr bwMode="auto">
            <a:xfrm>
              <a:off x="2624" y="2877"/>
              <a:ext cx="340" cy="289"/>
              <a:chOff x="2624" y="2592"/>
              <a:chExt cx="340" cy="289"/>
            </a:xfrm>
          </p:grpSpPr>
          <p:sp>
            <p:nvSpPr>
              <p:cNvPr id="2733119" name="Freeform 63"/>
              <p:cNvSpPr>
                <a:spLocks/>
              </p:cNvSpPr>
              <p:nvPr/>
            </p:nvSpPr>
            <p:spPr bwMode="auto">
              <a:xfrm>
                <a:off x="2624" y="2592"/>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20" name="Freeform 64"/>
              <p:cNvSpPr>
                <a:spLocks/>
              </p:cNvSpPr>
              <p:nvPr/>
            </p:nvSpPr>
            <p:spPr bwMode="auto">
              <a:xfrm>
                <a:off x="2793" y="2592"/>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33121" name="Rectangle 65"/>
            <p:cNvSpPr>
              <a:spLocks noChangeArrowheads="1"/>
            </p:cNvSpPr>
            <p:nvPr/>
          </p:nvSpPr>
          <p:spPr bwMode="auto">
            <a:xfrm>
              <a:off x="2605" y="2879"/>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sp>
          <p:nvSpPr>
            <p:cNvPr id="2733122" name="Rectangle 66"/>
            <p:cNvSpPr>
              <a:spLocks noChangeArrowheads="1"/>
            </p:cNvSpPr>
            <p:nvPr/>
          </p:nvSpPr>
          <p:spPr bwMode="auto">
            <a:xfrm>
              <a:off x="2601" y="1535"/>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17" name="Group 67"/>
            <p:cNvGrpSpPr>
              <a:grpSpLocks/>
            </p:cNvGrpSpPr>
            <p:nvPr/>
          </p:nvGrpSpPr>
          <p:grpSpPr bwMode="auto">
            <a:xfrm>
              <a:off x="2682" y="1885"/>
              <a:ext cx="227" cy="481"/>
              <a:chOff x="2682" y="1600"/>
              <a:chExt cx="227" cy="481"/>
            </a:xfrm>
          </p:grpSpPr>
          <p:sp>
            <p:nvSpPr>
              <p:cNvPr id="2733124" name="Freeform 68"/>
              <p:cNvSpPr>
                <a:spLocks/>
              </p:cNvSpPr>
              <p:nvPr/>
            </p:nvSpPr>
            <p:spPr bwMode="auto">
              <a:xfrm>
                <a:off x="2696" y="1600"/>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25" name="Rectangle 69"/>
              <p:cNvSpPr>
                <a:spLocks noChangeArrowheads="1"/>
              </p:cNvSpPr>
              <p:nvPr/>
            </p:nvSpPr>
            <p:spPr bwMode="auto">
              <a:xfrm rot="5400000">
                <a:off x="2595" y="1721"/>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sp>
          <p:nvSpPr>
            <p:cNvPr id="2733126" name="Line 70"/>
            <p:cNvSpPr>
              <a:spLocks noChangeShapeType="1"/>
            </p:cNvSpPr>
            <p:nvPr/>
          </p:nvSpPr>
          <p:spPr bwMode="auto">
            <a:xfrm>
              <a:off x="2531" y="2029"/>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127" name="Line 71"/>
            <p:cNvSpPr>
              <a:spLocks noChangeShapeType="1"/>
            </p:cNvSpPr>
            <p:nvPr/>
          </p:nvSpPr>
          <p:spPr bwMode="auto">
            <a:xfrm>
              <a:off x="2531" y="2221"/>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128" name="Freeform 72"/>
            <p:cNvSpPr>
              <a:spLocks/>
            </p:cNvSpPr>
            <p:nvPr/>
          </p:nvSpPr>
          <p:spPr bwMode="auto">
            <a:xfrm>
              <a:off x="2624" y="2120"/>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18" name="Group 73"/>
          <p:cNvGrpSpPr>
            <a:grpSpLocks/>
          </p:cNvGrpSpPr>
          <p:nvPr/>
        </p:nvGrpSpPr>
        <p:grpSpPr bwMode="auto">
          <a:xfrm>
            <a:off x="4918564" y="2826361"/>
            <a:ext cx="857250" cy="3303587"/>
            <a:chOff x="2958" y="1533"/>
            <a:chExt cx="540" cy="2081"/>
          </a:xfrm>
        </p:grpSpPr>
        <p:sp>
          <p:nvSpPr>
            <p:cNvPr id="2733130" name="Line 74"/>
            <p:cNvSpPr>
              <a:spLocks noChangeShapeType="1"/>
            </p:cNvSpPr>
            <p:nvPr/>
          </p:nvSpPr>
          <p:spPr bwMode="auto">
            <a:xfrm>
              <a:off x="3343" y="2573"/>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131" name="Freeform 75"/>
            <p:cNvSpPr>
              <a:spLocks/>
            </p:cNvSpPr>
            <p:nvPr/>
          </p:nvSpPr>
          <p:spPr bwMode="auto">
            <a:xfrm>
              <a:off x="3037" y="2125"/>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32" name="Freeform 76" descr="25%"/>
            <p:cNvSpPr>
              <a:spLocks/>
            </p:cNvSpPr>
            <p:nvPr/>
          </p:nvSpPr>
          <p:spPr bwMode="auto">
            <a:xfrm>
              <a:off x="3237" y="2871"/>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pattFill prst="pct25">
              <a:fgClr>
                <a:schemeClr val="accent1"/>
              </a:fgClr>
              <a:bgClr>
                <a:srgbClr val="FFFFFF"/>
              </a:bgClr>
            </a:patt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33" name="Freeform 77" descr="25%"/>
            <p:cNvSpPr>
              <a:spLocks/>
            </p:cNvSpPr>
            <p:nvPr/>
          </p:nvSpPr>
          <p:spPr bwMode="auto">
            <a:xfrm flipH="1">
              <a:off x="3123" y="1540"/>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pattFill prst="pct25">
              <a:fgClr>
                <a:schemeClr val="accent1"/>
              </a:fgClr>
              <a:bgClr>
                <a:srgbClr val="FFFFFF"/>
              </a:bgClr>
            </a:patt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19" name="Group 78"/>
            <p:cNvGrpSpPr>
              <a:grpSpLocks/>
            </p:cNvGrpSpPr>
            <p:nvPr/>
          </p:nvGrpSpPr>
          <p:grpSpPr bwMode="auto">
            <a:xfrm>
              <a:off x="3109" y="2333"/>
              <a:ext cx="227" cy="481"/>
              <a:chOff x="3109" y="2048"/>
              <a:chExt cx="227" cy="481"/>
            </a:xfrm>
          </p:grpSpPr>
          <p:sp>
            <p:nvSpPr>
              <p:cNvPr id="2733135" name="Freeform 79"/>
              <p:cNvSpPr>
                <a:spLocks/>
              </p:cNvSpPr>
              <p:nvPr/>
            </p:nvSpPr>
            <p:spPr bwMode="auto">
              <a:xfrm>
                <a:off x="3123" y="2048"/>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36" name="Rectangle 80"/>
              <p:cNvSpPr>
                <a:spLocks noChangeArrowheads="1"/>
              </p:cNvSpPr>
              <p:nvPr/>
            </p:nvSpPr>
            <p:spPr bwMode="auto">
              <a:xfrm rot="5400000">
                <a:off x="3022" y="2169"/>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sp>
          <p:nvSpPr>
            <p:cNvPr id="2733137" name="Line 81"/>
            <p:cNvSpPr>
              <a:spLocks noChangeShapeType="1"/>
            </p:cNvSpPr>
            <p:nvPr/>
          </p:nvSpPr>
          <p:spPr bwMode="auto">
            <a:xfrm>
              <a:off x="2958" y="2477"/>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138" name="Line 82"/>
            <p:cNvSpPr>
              <a:spLocks noChangeShapeType="1"/>
            </p:cNvSpPr>
            <p:nvPr/>
          </p:nvSpPr>
          <p:spPr bwMode="auto">
            <a:xfrm>
              <a:off x="2958" y="2669"/>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139" name="Freeform 83"/>
            <p:cNvSpPr>
              <a:spLocks/>
            </p:cNvSpPr>
            <p:nvPr/>
          </p:nvSpPr>
          <p:spPr bwMode="auto">
            <a:xfrm>
              <a:off x="3051" y="2568"/>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40" name="Rectangle 84"/>
            <p:cNvSpPr>
              <a:spLocks noChangeArrowheads="1"/>
            </p:cNvSpPr>
            <p:nvPr/>
          </p:nvSpPr>
          <p:spPr bwMode="auto">
            <a:xfrm>
              <a:off x="3093" y="1535"/>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0" name="Group 85"/>
            <p:cNvGrpSpPr>
              <a:grpSpLocks/>
            </p:cNvGrpSpPr>
            <p:nvPr/>
          </p:nvGrpSpPr>
          <p:grpSpPr bwMode="auto">
            <a:xfrm>
              <a:off x="3120" y="1533"/>
              <a:ext cx="284" cy="289"/>
              <a:chOff x="3120" y="1248"/>
              <a:chExt cx="284" cy="289"/>
            </a:xfrm>
          </p:grpSpPr>
          <p:sp>
            <p:nvSpPr>
              <p:cNvPr id="2733142" name="Freeform 86"/>
              <p:cNvSpPr>
                <a:spLocks/>
              </p:cNvSpPr>
              <p:nvPr/>
            </p:nvSpPr>
            <p:spPr bwMode="auto">
              <a:xfrm>
                <a:off x="3120" y="1248"/>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43" name="Freeform 87"/>
              <p:cNvSpPr>
                <a:spLocks/>
              </p:cNvSpPr>
              <p:nvPr/>
            </p:nvSpPr>
            <p:spPr bwMode="auto">
              <a:xfrm>
                <a:off x="3261" y="1248"/>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33144" name="Line 88"/>
            <p:cNvSpPr>
              <a:spLocks noChangeShapeType="1"/>
            </p:cNvSpPr>
            <p:nvPr/>
          </p:nvSpPr>
          <p:spPr bwMode="auto">
            <a:xfrm>
              <a:off x="2973" y="1677"/>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145" name="Rectangle 89"/>
            <p:cNvSpPr>
              <a:spLocks noChangeArrowheads="1"/>
            </p:cNvSpPr>
            <p:nvPr/>
          </p:nvSpPr>
          <p:spPr bwMode="auto">
            <a:xfrm>
              <a:off x="3028" y="1983"/>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1" name="Group 90"/>
            <p:cNvGrpSpPr>
              <a:grpSpLocks/>
            </p:cNvGrpSpPr>
            <p:nvPr/>
          </p:nvGrpSpPr>
          <p:grpSpPr bwMode="auto">
            <a:xfrm>
              <a:off x="3079" y="1981"/>
              <a:ext cx="325" cy="289"/>
              <a:chOff x="3079" y="1696"/>
              <a:chExt cx="325" cy="289"/>
            </a:xfrm>
          </p:grpSpPr>
          <p:sp>
            <p:nvSpPr>
              <p:cNvPr id="2733147" name="Freeform 91"/>
              <p:cNvSpPr>
                <a:spLocks/>
              </p:cNvSpPr>
              <p:nvPr/>
            </p:nvSpPr>
            <p:spPr bwMode="auto">
              <a:xfrm>
                <a:off x="3079" y="1696"/>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48" name="Freeform 92"/>
              <p:cNvSpPr>
                <a:spLocks/>
              </p:cNvSpPr>
              <p:nvPr/>
            </p:nvSpPr>
            <p:spPr bwMode="auto">
              <a:xfrm>
                <a:off x="3240" y="1696"/>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33149" name="Rectangle 93"/>
            <p:cNvSpPr>
              <a:spLocks noChangeArrowheads="1"/>
            </p:cNvSpPr>
            <p:nvPr/>
          </p:nvSpPr>
          <p:spPr bwMode="auto">
            <a:xfrm>
              <a:off x="3065" y="2884"/>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2" name="Group 94"/>
            <p:cNvGrpSpPr>
              <a:grpSpLocks/>
            </p:cNvGrpSpPr>
            <p:nvPr/>
          </p:nvGrpSpPr>
          <p:grpSpPr bwMode="auto">
            <a:xfrm>
              <a:off x="3084" y="2877"/>
              <a:ext cx="296" cy="289"/>
              <a:chOff x="3084" y="2592"/>
              <a:chExt cx="296" cy="289"/>
            </a:xfrm>
          </p:grpSpPr>
          <p:sp>
            <p:nvSpPr>
              <p:cNvPr id="2733151" name="Freeform 95"/>
              <p:cNvSpPr>
                <a:spLocks/>
              </p:cNvSpPr>
              <p:nvPr/>
            </p:nvSpPr>
            <p:spPr bwMode="auto">
              <a:xfrm>
                <a:off x="3084" y="2592"/>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52" name="Freeform 96"/>
              <p:cNvSpPr>
                <a:spLocks/>
              </p:cNvSpPr>
              <p:nvPr/>
            </p:nvSpPr>
            <p:spPr bwMode="auto">
              <a:xfrm>
                <a:off x="3232" y="2592"/>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33153" name="Line 97"/>
            <p:cNvSpPr>
              <a:spLocks noChangeShapeType="1"/>
            </p:cNvSpPr>
            <p:nvPr/>
          </p:nvSpPr>
          <p:spPr bwMode="auto">
            <a:xfrm>
              <a:off x="2969" y="3021"/>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154" name="Freeform 98"/>
            <p:cNvSpPr>
              <a:spLocks/>
            </p:cNvSpPr>
            <p:nvPr/>
          </p:nvSpPr>
          <p:spPr bwMode="auto">
            <a:xfrm>
              <a:off x="3031" y="2925"/>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23" name="Group 99"/>
            <p:cNvGrpSpPr>
              <a:grpSpLocks/>
            </p:cNvGrpSpPr>
            <p:nvPr/>
          </p:nvGrpSpPr>
          <p:grpSpPr bwMode="auto">
            <a:xfrm>
              <a:off x="3032" y="3325"/>
              <a:ext cx="359" cy="289"/>
              <a:chOff x="3032" y="3040"/>
              <a:chExt cx="359" cy="289"/>
            </a:xfrm>
          </p:grpSpPr>
          <p:sp>
            <p:nvSpPr>
              <p:cNvPr id="2733156" name="Rectangle 100"/>
              <p:cNvSpPr>
                <a:spLocks noChangeArrowheads="1"/>
              </p:cNvSpPr>
              <p:nvPr/>
            </p:nvSpPr>
            <p:spPr bwMode="auto">
              <a:xfrm>
                <a:off x="3032" y="3042"/>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24" name="Group 101"/>
              <p:cNvGrpSpPr>
                <a:grpSpLocks/>
              </p:cNvGrpSpPr>
              <p:nvPr/>
            </p:nvGrpSpPr>
            <p:grpSpPr bwMode="auto">
              <a:xfrm>
                <a:off x="3051" y="3040"/>
                <a:ext cx="340" cy="289"/>
                <a:chOff x="3051" y="3040"/>
                <a:chExt cx="340" cy="289"/>
              </a:xfrm>
            </p:grpSpPr>
            <p:sp>
              <p:nvSpPr>
                <p:cNvPr id="2733158" name="Freeform 102"/>
                <p:cNvSpPr>
                  <a:spLocks/>
                </p:cNvSpPr>
                <p:nvPr/>
              </p:nvSpPr>
              <p:spPr bwMode="auto">
                <a:xfrm>
                  <a:off x="3051" y="3040"/>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59" name="Freeform 103"/>
                <p:cNvSpPr>
                  <a:spLocks/>
                </p:cNvSpPr>
                <p:nvPr/>
              </p:nvSpPr>
              <p:spPr bwMode="auto">
                <a:xfrm>
                  <a:off x="3220" y="3040"/>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grpSp>
      <p:grpSp>
        <p:nvGrpSpPr>
          <p:cNvPr id="185" name="Group 184"/>
          <p:cNvGrpSpPr/>
          <p:nvPr/>
        </p:nvGrpSpPr>
        <p:grpSpPr>
          <a:xfrm>
            <a:off x="5596427" y="3537561"/>
            <a:ext cx="2767012" cy="2795587"/>
            <a:chOff x="5596427" y="3537561"/>
            <a:chExt cx="2767012" cy="2795587"/>
          </a:xfrm>
        </p:grpSpPr>
        <p:grpSp>
          <p:nvGrpSpPr>
            <p:cNvPr id="25" name="Group 104"/>
            <p:cNvGrpSpPr>
              <a:grpSpLocks/>
            </p:cNvGrpSpPr>
            <p:nvPr/>
          </p:nvGrpSpPr>
          <p:grpSpPr bwMode="auto">
            <a:xfrm>
              <a:off x="5596427" y="3537561"/>
              <a:ext cx="809625" cy="2603500"/>
              <a:chOff x="3385" y="1981"/>
              <a:chExt cx="510" cy="1640"/>
            </a:xfrm>
          </p:grpSpPr>
          <p:sp>
            <p:nvSpPr>
              <p:cNvPr id="2733161" name="Freeform 105"/>
              <p:cNvSpPr>
                <a:spLocks/>
              </p:cNvSpPr>
              <p:nvPr/>
            </p:nvSpPr>
            <p:spPr bwMode="auto">
              <a:xfrm>
                <a:off x="3464" y="2573"/>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62" name="Freeform 106" descr="25%"/>
              <p:cNvSpPr>
                <a:spLocks/>
              </p:cNvSpPr>
              <p:nvPr/>
            </p:nvSpPr>
            <p:spPr bwMode="auto">
              <a:xfrm>
                <a:off x="3660" y="3332"/>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pattFill prst="pct25">
                <a:fgClr>
                  <a:schemeClr val="accent1"/>
                </a:fgClr>
                <a:bgClr>
                  <a:srgbClr val="FFFFFF"/>
                </a:bgClr>
              </a:patt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63" name="Freeform 107" descr="25%"/>
              <p:cNvSpPr>
                <a:spLocks/>
              </p:cNvSpPr>
              <p:nvPr/>
            </p:nvSpPr>
            <p:spPr bwMode="auto">
              <a:xfrm flipH="1">
                <a:off x="3547" y="1988"/>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pattFill prst="pct25">
                <a:fgClr>
                  <a:schemeClr val="accent1"/>
                </a:fgClr>
                <a:bgClr>
                  <a:srgbClr val="FFFFFF"/>
                </a:bgClr>
              </a:patt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64" name="Rectangle 108"/>
              <p:cNvSpPr>
                <a:spLocks noChangeArrowheads="1"/>
              </p:cNvSpPr>
              <p:nvPr/>
            </p:nvSpPr>
            <p:spPr bwMode="auto">
              <a:xfrm>
                <a:off x="3455" y="2431"/>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6" name="Group 109"/>
              <p:cNvGrpSpPr>
                <a:grpSpLocks/>
              </p:cNvGrpSpPr>
              <p:nvPr/>
            </p:nvGrpSpPr>
            <p:grpSpPr bwMode="auto">
              <a:xfrm>
                <a:off x="3506" y="2429"/>
                <a:ext cx="325" cy="289"/>
                <a:chOff x="3506" y="2144"/>
                <a:chExt cx="325" cy="289"/>
              </a:xfrm>
            </p:grpSpPr>
            <p:sp>
              <p:nvSpPr>
                <p:cNvPr id="2733166" name="Freeform 110"/>
                <p:cNvSpPr>
                  <a:spLocks/>
                </p:cNvSpPr>
                <p:nvPr/>
              </p:nvSpPr>
              <p:spPr bwMode="auto">
                <a:xfrm>
                  <a:off x="3506" y="2144"/>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67" name="Freeform 111"/>
                <p:cNvSpPr>
                  <a:spLocks/>
                </p:cNvSpPr>
                <p:nvPr/>
              </p:nvSpPr>
              <p:spPr bwMode="auto">
                <a:xfrm>
                  <a:off x="3667" y="2144"/>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33168" name="Rectangle 112"/>
              <p:cNvSpPr>
                <a:spLocks noChangeArrowheads="1"/>
              </p:cNvSpPr>
              <p:nvPr/>
            </p:nvSpPr>
            <p:spPr bwMode="auto">
              <a:xfrm>
                <a:off x="3520" y="1983"/>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7" name="Group 113"/>
              <p:cNvGrpSpPr>
                <a:grpSpLocks/>
              </p:cNvGrpSpPr>
              <p:nvPr/>
            </p:nvGrpSpPr>
            <p:grpSpPr bwMode="auto">
              <a:xfrm>
                <a:off x="3547" y="1981"/>
                <a:ext cx="284" cy="289"/>
                <a:chOff x="3547" y="1696"/>
                <a:chExt cx="284" cy="289"/>
              </a:xfrm>
            </p:grpSpPr>
            <p:sp>
              <p:nvSpPr>
                <p:cNvPr id="2733170" name="Freeform 114"/>
                <p:cNvSpPr>
                  <a:spLocks/>
                </p:cNvSpPr>
                <p:nvPr/>
              </p:nvSpPr>
              <p:spPr bwMode="auto">
                <a:xfrm>
                  <a:off x="3547" y="1696"/>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71" name="Freeform 115"/>
                <p:cNvSpPr>
                  <a:spLocks/>
                </p:cNvSpPr>
                <p:nvPr/>
              </p:nvSpPr>
              <p:spPr bwMode="auto">
                <a:xfrm>
                  <a:off x="3688" y="1696"/>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33172" name="Line 116"/>
              <p:cNvSpPr>
                <a:spLocks noChangeShapeType="1"/>
              </p:cNvSpPr>
              <p:nvPr/>
            </p:nvSpPr>
            <p:spPr bwMode="auto">
              <a:xfrm>
                <a:off x="3400" y="2125"/>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grpSp>
            <p:nvGrpSpPr>
              <p:cNvPr id="28" name="Group 117"/>
              <p:cNvGrpSpPr>
                <a:grpSpLocks/>
              </p:cNvGrpSpPr>
              <p:nvPr/>
            </p:nvGrpSpPr>
            <p:grpSpPr bwMode="auto">
              <a:xfrm>
                <a:off x="3536" y="2781"/>
                <a:ext cx="227" cy="481"/>
                <a:chOff x="3536" y="2496"/>
                <a:chExt cx="227" cy="481"/>
              </a:xfrm>
            </p:grpSpPr>
            <p:sp>
              <p:nvSpPr>
                <p:cNvPr id="2733174" name="Freeform 118"/>
                <p:cNvSpPr>
                  <a:spLocks/>
                </p:cNvSpPr>
                <p:nvPr/>
              </p:nvSpPr>
              <p:spPr bwMode="auto">
                <a:xfrm>
                  <a:off x="3550" y="2496"/>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75" name="Rectangle 119"/>
                <p:cNvSpPr>
                  <a:spLocks noChangeArrowheads="1"/>
                </p:cNvSpPr>
                <p:nvPr/>
              </p:nvSpPr>
              <p:spPr bwMode="auto">
                <a:xfrm rot="5400000">
                  <a:off x="3449" y="2617"/>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sp>
            <p:nvSpPr>
              <p:cNvPr id="2733176" name="Line 120"/>
              <p:cNvSpPr>
                <a:spLocks noChangeShapeType="1"/>
              </p:cNvSpPr>
              <p:nvPr/>
            </p:nvSpPr>
            <p:spPr bwMode="auto">
              <a:xfrm>
                <a:off x="3385" y="2925"/>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177" name="Line 121"/>
              <p:cNvSpPr>
                <a:spLocks noChangeShapeType="1"/>
              </p:cNvSpPr>
              <p:nvPr/>
            </p:nvSpPr>
            <p:spPr bwMode="auto">
              <a:xfrm>
                <a:off x="3385" y="3117"/>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178" name="Freeform 122"/>
              <p:cNvSpPr>
                <a:spLocks/>
              </p:cNvSpPr>
              <p:nvPr/>
            </p:nvSpPr>
            <p:spPr bwMode="auto">
              <a:xfrm>
                <a:off x="3478" y="3016"/>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79" name="Rectangle 123"/>
              <p:cNvSpPr>
                <a:spLocks noChangeArrowheads="1"/>
              </p:cNvSpPr>
              <p:nvPr/>
            </p:nvSpPr>
            <p:spPr bwMode="auto">
              <a:xfrm>
                <a:off x="3492" y="3332"/>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9" name="Group 124"/>
              <p:cNvGrpSpPr>
                <a:grpSpLocks/>
              </p:cNvGrpSpPr>
              <p:nvPr/>
            </p:nvGrpSpPr>
            <p:grpSpPr bwMode="auto">
              <a:xfrm>
                <a:off x="3511" y="3325"/>
                <a:ext cx="296" cy="289"/>
                <a:chOff x="3511" y="3040"/>
                <a:chExt cx="296" cy="289"/>
              </a:xfrm>
            </p:grpSpPr>
            <p:sp>
              <p:nvSpPr>
                <p:cNvPr id="2733181" name="Freeform 125"/>
                <p:cNvSpPr>
                  <a:spLocks/>
                </p:cNvSpPr>
                <p:nvPr/>
              </p:nvSpPr>
              <p:spPr bwMode="auto">
                <a:xfrm>
                  <a:off x="3511" y="3040"/>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82" name="Freeform 126"/>
                <p:cNvSpPr>
                  <a:spLocks/>
                </p:cNvSpPr>
                <p:nvPr/>
              </p:nvSpPr>
              <p:spPr bwMode="auto">
                <a:xfrm>
                  <a:off x="3659" y="3040"/>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33183" name="Line 127"/>
              <p:cNvSpPr>
                <a:spLocks noChangeShapeType="1"/>
              </p:cNvSpPr>
              <p:nvPr/>
            </p:nvSpPr>
            <p:spPr bwMode="auto">
              <a:xfrm>
                <a:off x="3396" y="3469"/>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184" name="Freeform 128"/>
              <p:cNvSpPr>
                <a:spLocks/>
              </p:cNvSpPr>
              <p:nvPr/>
            </p:nvSpPr>
            <p:spPr bwMode="auto">
              <a:xfrm>
                <a:off x="3458" y="3373"/>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30" name="Group 129"/>
            <p:cNvGrpSpPr>
              <a:grpSpLocks/>
            </p:cNvGrpSpPr>
            <p:nvPr/>
          </p:nvGrpSpPr>
          <p:grpSpPr bwMode="auto">
            <a:xfrm>
              <a:off x="7653827" y="5661636"/>
              <a:ext cx="709612" cy="468312"/>
              <a:chOff x="4681" y="3034"/>
              <a:chExt cx="447" cy="295"/>
            </a:xfrm>
          </p:grpSpPr>
          <p:sp>
            <p:nvSpPr>
              <p:cNvPr id="2733186" name="Freeform 130" descr="25%"/>
              <p:cNvSpPr>
                <a:spLocks/>
              </p:cNvSpPr>
              <p:nvPr/>
            </p:nvSpPr>
            <p:spPr bwMode="auto">
              <a:xfrm flipH="1">
                <a:off x="4828" y="3034"/>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pattFill prst="pct25">
                <a:fgClr>
                  <a:schemeClr val="accent1"/>
                </a:fgClr>
                <a:bgClr>
                  <a:srgbClr val="FFFFFF"/>
                </a:bgClr>
              </a:patt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87" name="Rectangle 131"/>
              <p:cNvSpPr>
                <a:spLocks noChangeArrowheads="1"/>
              </p:cNvSpPr>
              <p:nvPr/>
            </p:nvSpPr>
            <p:spPr bwMode="auto">
              <a:xfrm>
                <a:off x="4801" y="3042"/>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dirty="0" err="1">
                    <a:solidFill>
                      <a:schemeClr val="tx1"/>
                    </a:solidFill>
                    <a:latin typeface="Times" pitchFamily="-65" charset="0"/>
                  </a:rPr>
                  <a:t>Reg</a:t>
                </a:r>
                <a:endParaRPr lang="en-US" sz="1600" b="1" dirty="0">
                  <a:solidFill>
                    <a:schemeClr val="tx1"/>
                  </a:solidFill>
                  <a:latin typeface="Times" pitchFamily="-65" charset="0"/>
                </a:endParaRPr>
              </a:p>
            </p:txBody>
          </p:sp>
          <p:grpSp>
            <p:nvGrpSpPr>
              <p:cNvPr id="31" name="Group 132"/>
              <p:cNvGrpSpPr>
                <a:grpSpLocks/>
              </p:cNvGrpSpPr>
              <p:nvPr/>
            </p:nvGrpSpPr>
            <p:grpSpPr bwMode="auto">
              <a:xfrm>
                <a:off x="4828" y="3040"/>
                <a:ext cx="284" cy="289"/>
                <a:chOff x="4828" y="3040"/>
                <a:chExt cx="284" cy="289"/>
              </a:xfrm>
            </p:grpSpPr>
            <p:sp>
              <p:nvSpPr>
                <p:cNvPr id="2733189" name="Freeform 133"/>
                <p:cNvSpPr>
                  <a:spLocks/>
                </p:cNvSpPr>
                <p:nvPr/>
              </p:nvSpPr>
              <p:spPr bwMode="auto">
                <a:xfrm>
                  <a:off x="4828" y="3040"/>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90" name="Freeform 134"/>
                <p:cNvSpPr>
                  <a:spLocks/>
                </p:cNvSpPr>
                <p:nvPr/>
              </p:nvSpPr>
              <p:spPr bwMode="auto">
                <a:xfrm>
                  <a:off x="4969" y="3040"/>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33191" name="Line 135"/>
              <p:cNvSpPr>
                <a:spLocks noChangeShapeType="1"/>
              </p:cNvSpPr>
              <p:nvPr/>
            </p:nvSpPr>
            <p:spPr bwMode="auto">
              <a:xfrm>
                <a:off x="4681" y="3184"/>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grpSp>
        <p:grpSp>
          <p:nvGrpSpPr>
            <p:cNvPr id="2733056" name="Group 136"/>
            <p:cNvGrpSpPr>
              <a:grpSpLocks/>
            </p:cNvGrpSpPr>
            <p:nvPr/>
          </p:nvGrpSpPr>
          <p:grpSpPr bwMode="auto">
            <a:xfrm>
              <a:off x="6885477" y="4950436"/>
              <a:ext cx="876300" cy="1255712"/>
              <a:chOff x="4197" y="2586"/>
              <a:chExt cx="552" cy="791"/>
            </a:xfrm>
          </p:grpSpPr>
          <p:sp>
            <p:nvSpPr>
              <p:cNvPr id="2733193" name="Freeform 137" descr="25%"/>
              <p:cNvSpPr>
                <a:spLocks/>
              </p:cNvSpPr>
              <p:nvPr/>
            </p:nvSpPr>
            <p:spPr bwMode="auto">
              <a:xfrm flipH="1">
                <a:off x="4401" y="2586"/>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pattFill prst="pct25">
                <a:fgClr>
                  <a:schemeClr val="accent1"/>
                </a:fgClr>
                <a:bgClr>
                  <a:srgbClr val="FFFFFF"/>
                </a:bgClr>
              </a:patt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94" name="Rectangle 138"/>
              <p:cNvSpPr>
                <a:spLocks noChangeArrowheads="1"/>
              </p:cNvSpPr>
              <p:nvPr/>
            </p:nvSpPr>
            <p:spPr bwMode="auto">
              <a:xfrm>
                <a:off x="4374" y="2594"/>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733057" name="Group 139"/>
              <p:cNvGrpSpPr>
                <a:grpSpLocks/>
              </p:cNvGrpSpPr>
              <p:nvPr/>
            </p:nvGrpSpPr>
            <p:grpSpPr bwMode="auto">
              <a:xfrm>
                <a:off x="4401" y="2592"/>
                <a:ext cx="284" cy="289"/>
                <a:chOff x="4401" y="2592"/>
                <a:chExt cx="284" cy="289"/>
              </a:xfrm>
            </p:grpSpPr>
            <p:sp>
              <p:nvSpPr>
                <p:cNvPr id="2733196" name="Freeform 140"/>
                <p:cNvSpPr>
                  <a:spLocks/>
                </p:cNvSpPr>
                <p:nvPr/>
              </p:nvSpPr>
              <p:spPr bwMode="auto">
                <a:xfrm>
                  <a:off x="4401" y="2592"/>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97" name="Freeform 141"/>
                <p:cNvSpPr>
                  <a:spLocks/>
                </p:cNvSpPr>
                <p:nvPr/>
              </p:nvSpPr>
              <p:spPr bwMode="auto">
                <a:xfrm>
                  <a:off x="4542" y="2592"/>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33198" name="Line 142"/>
              <p:cNvSpPr>
                <a:spLocks noChangeShapeType="1"/>
              </p:cNvSpPr>
              <p:nvPr/>
            </p:nvSpPr>
            <p:spPr bwMode="auto">
              <a:xfrm>
                <a:off x="4254" y="2736"/>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199" name="Rectangle 143"/>
              <p:cNvSpPr>
                <a:spLocks noChangeArrowheads="1"/>
              </p:cNvSpPr>
              <p:nvPr/>
            </p:nvSpPr>
            <p:spPr bwMode="auto">
              <a:xfrm>
                <a:off x="4309" y="3042"/>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733058" name="Group 144"/>
              <p:cNvGrpSpPr>
                <a:grpSpLocks/>
              </p:cNvGrpSpPr>
              <p:nvPr/>
            </p:nvGrpSpPr>
            <p:grpSpPr bwMode="auto">
              <a:xfrm>
                <a:off x="4360" y="3040"/>
                <a:ext cx="325" cy="289"/>
                <a:chOff x="4360" y="3040"/>
                <a:chExt cx="325" cy="289"/>
              </a:xfrm>
            </p:grpSpPr>
            <p:sp>
              <p:nvSpPr>
                <p:cNvPr id="2733201" name="Freeform 145"/>
                <p:cNvSpPr>
                  <a:spLocks/>
                </p:cNvSpPr>
                <p:nvPr/>
              </p:nvSpPr>
              <p:spPr bwMode="auto">
                <a:xfrm>
                  <a:off x="4360" y="3040"/>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202" name="Freeform 146"/>
                <p:cNvSpPr>
                  <a:spLocks/>
                </p:cNvSpPr>
                <p:nvPr/>
              </p:nvSpPr>
              <p:spPr bwMode="auto">
                <a:xfrm>
                  <a:off x="4521" y="3040"/>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33203" name="Line 147"/>
              <p:cNvSpPr>
                <a:spLocks noChangeShapeType="1"/>
              </p:cNvSpPr>
              <p:nvPr/>
            </p:nvSpPr>
            <p:spPr bwMode="auto">
              <a:xfrm>
                <a:off x="4197" y="3184"/>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204" name="Freeform 148"/>
              <p:cNvSpPr>
                <a:spLocks/>
              </p:cNvSpPr>
              <p:nvPr/>
            </p:nvSpPr>
            <p:spPr bwMode="auto">
              <a:xfrm>
                <a:off x="4318" y="3184"/>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2733059" name="Group 149"/>
            <p:cNvGrpSpPr>
              <a:grpSpLocks/>
            </p:cNvGrpSpPr>
            <p:nvPr/>
          </p:nvGrpSpPr>
          <p:grpSpPr bwMode="auto">
            <a:xfrm>
              <a:off x="6207614" y="4248761"/>
              <a:ext cx="876300" cy="2084387"/>
              <a:chOff x="3770" y="2144"/>
              <a:chExt cx="552" cy="1313"/>
            </a:xfrm>
          </p:grpSpPr>
          <p:sp>
            <p:nvSpPr>
              <p:cNvPr id="2733206" name="Rectangle 150"/>
              <p:cNvSpPr>
                <a:spLocks noChangeArrowheads="1"/>
              </p:cNvSpPr>
              <p:nvPr/>
            </p:nvSpPr>
            <p:spPr bwMode="auto">
              <a:xfrm>
                <a:off x="3947" y="2146"/>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733062" name="Group 151"/>
              <p:cNvGrpSpPr>
                <a:grpSpLocks/>
              </p:cNvGrpSpPr>
              <p:nvPr/>
            </p:nvGrpSpPr>
            <p:grpSpPr bwMode="auto">
              <a:xfrm>
                <a:off x="3974" y="2144"/>
                <a:ext cx="284" cy="289"/>
                <a:chOff x="3974" y="2144"/>
                <a:chExt cx="284" cy="289"/>
              </a:xfrm>
            </p:grpSpPr>
            <p:sp>
              <p:nvSpPr>
                <p:cNvPr id="2733208" name="Freeform 152"/>
                <p:cNvSpPr>
                  <a:spLocks/>
                </p:cNvSpPr>
                <p:nvPr/>
              </p:nvSpPr>
              <p:spPr bwMode="auto">
                <a:xfrm>
                  <a:off x="3974" y="2144"/>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209" name="Freeform 153"/>
                <p:cNvSpPr>
                  <a:spLocks/>
                </p:cNvSpPr>
                <p:nvPr/>
              </p:nvSpPr>
              <p:spPr bwMode="auto">
                <a:xfrm>
                  <a:off x="4115" y="2144"/>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33210" name="Line 154"/>
              <p:cNvSpPr>
                <a:spLocks noChangeShapeType="1"/>
              </p:cNvSpPr>
              <p:nvPr/>
            </p:nvSpPr>
            <p:spPr bwMode="auto">
              <a:xfrm>
                <a:off x="3827" y="2288"/>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211" name="Rectangle 155"/>
              <p:cNvSpPr>
                <a:spLocks noChangeArrowheads="1"/>
              </p:cNvSpPr>
              <p:nvPr/>
            </p:nvSpPr>
            <p:spPr bwMode="auto">
              <a:xfrm>
                <a:off x="3882" y="2594"/>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733068" name="Group 156"/>
              <p:cNvGrpSpPr>
                <a:grpSpLocks/>
              </p:cNvGrpSpPr>
              <p:nvPr/>
            </p:nvGrpSpPr>
            <p:grpSpPr bwMode="auto">
              <a:xfrm>
                <a:off x="3933" y="2592"/>
                <a:ext cx="325" cy="289"/>
                <a:chOff x="3933" y="2592"/>
                <a:chExt cx="325" cy="289"/>
              </a:xfrm>
            </p:grpSpPr>
            <p:sp>
              <p:nvSpPr>
                <p:cNvPr id="2733213" name="Freeform 157"/>
                <p:cNvSpPr>
                  <a:spLocks/>
                </p:cNvSpPr>
                <p:nvPr/>
              </p:nvSpPr>
              <p:spPr bwMode="auto">
                <a:xfrm>
                  <a:off x="3933" y="2592"/>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214" name="Freeform 158"/>
                <p:cNvSpPr>
                  <a:spLocks/>
                </p:cNvSpPr>
                <p:nvPr/>
              </p:nvSpPr>
              <p:spPr bwMode="auto">
                <a:xfrm>
                  <a:off x="4094" y="2592"/>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33215" name="Line 159"/>
              <p:cNvSpPr>
                <a:spLocks noChangeShapeType="1"/>
              </p:cNvSpPr>
              <p:nvPr/>
            </p:nvSpPr>
            <p:spPr bwMode="auto">
              <a:xfrm>
                <a:off x="3770" y="2736"/>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216" name="Freeform 160"/>
              <p:cNvSpPr>
                <a:spLocks/>
              </p:cNvSpPr>
              <p:nvPr/>
            </p:nvSpPr>
            <p:spPr bwMode="auto">
              <a:xfrm>
                <a:off x="3891" y="2736"/>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2733077" name="Group 161"/>
              <p:cNvGrpSpPr>
                <a:grpSpLocks/>
              </p:cNvGrpSpPr>
              <p:nvPr/>
            </p:nvGrpSpPr>
            <p:grpSpPr bwMode="auto">
              <a:xfrm>
                <a:off x="3963" y="2944"/>
                <a:ext cx="227" cy="481"/>
                <a:chOff x="3963" y="2944"/>
                <a:chExt cx="227" cy="481"/>
              </a:xfrm>
            </p:grpSpPr>
            <p:sp>
              <p:nvSpPr>
                <p:cNvPr id="2733218" name="Freeform 162"/>
                <p:cNvSpPr>
                  <a:spLocks/>
                </p:cNvSpPr>
                <p:nvPr/>
              </p:nvSpPr>
              <p:spPr bwMode="auto">
                <a:xfrm>
                  <a:off x="3977" y="2944"/>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219" name="Rectangle 163"/>
                <p:cNvSpPr>
                  <a:spLocks noChangeArrowheads="1"/>
                </p:cNvSpPr>
                <p:nvPr/>
              </p:nvSpPr>
              <p:spPr bwMode="auto">
                <a:xfrm rot="5400000">
                  <a:off x="3876" y="3065"/>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sp>
            <p:nvSpPr>
              <p:cNvPr id="2733220" name="Line 164"/>
              <p:cNvSpPr>
                <a:spLocks noChangeShapeType="1"/>
              </p:cNvSpPr>
              <p:nvPr/>
            </p:nvSpPr>
            <p:spPr bwMode="auto">
              <a:xfrm>
                <a:off x="3812" y="3088"/>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221" name="Line 165"/>
              <p:cNvSpPr>
                <a:spLocks noChangeShapeType="1"/>
              </p:cNvSpPr>
              <p:nvPr/>
            </p:nvSpPr>
            <p:spPr bwMode="auto">
              <a:xfrm>
                <a:off x="3812" y="3280"/>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222" name="Freeform 166"/>
              <p:cNvSpPr>
                <a:spLocks/>
              </p:cNvSpPr>
              <p:nvPr/>
            </p:nvSpPr>
            <p:spPr bwMode="auto">
              <a:xfrm>
                <a:off x="3905" y="3179"/>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33223" name="Rectangle 167"/>
          <p:cNvSpPr>
            <a:spLocks noChangeArrowheads="1"/>
          </p:cNvSpPr>
          <p:nvPr/>
        </p:nvSpPr>
        <p:spPr bwMode="auto">
          <a:xfrm>
            <a:off x="457200" y="1371600"/>
            <a:ext cx="8229600" cy="520655"/>
          </a:xfrm>
          <a:prstGeom prst="rect">
            <a:avLst/>
          </a:prstGeom>
          <a:noFill/>
          <a:ln w="12700">
            <a:noFill/>
            <a:miter lim="800000"/>
            <a:headEnd/>
            <a:tailEnd/>
          </a:ln>
          <a:effectLst/>
        </p:spPr>
        <p:txBody>
          <a:bodyPr wrap="none" lIns="90487" tIns="44450" rIns="90487" bIns="44450">
            <a:prstTxWarp prst="textNoShape">
              <a:avLst/>
            </a:prstTxWarp>
            <a:normAutofit/>
          </a:bodyPr>
          <a:lstStyle/>
          <a:p>
            <a:pPr>
              <a:buFont typeface="Arial" pitchFamily="34" charset="0"/>
              <a:buChar char="•"/>
            </a:pPr>
            <a:r>
              <a:rPr lang="en-US" sz="2800" dirty="0" smtClean="0">
                <a:solidFill>
                  <a:schemeClr val="tx1"/>
                </a:solidFill>
              </a:rPr>
              <a:t>  </a:t>
            </a:r>
            <a:r>
              <a:rPr lang="en-US" sz="2800" dirty="0" err="1" smtClean="0">
                <a:solidFill>
                  <a:schemeClr val="tx1"/>
                </a:solidFill>
              </a:rPr>
              <a:t>RegFile</a:t>
            </a:r>
            <a:r>
              <a:rPr lang="en-US" sz="2800" dirty="0" smtClean="0">
                <a:solidFill>
                  <a:schemeClr val="tx1"/>
                </a:solidFill>
              </a:rPr>
              <a:t>: left half is write, </a:t>
            </a:r>
            <a:r>
              <a:rPr lang="en-US" sz="2800" dirty="0"/>
              <a:t>right half is read</a:t>
            </a:r>
            <a:endParaRPr lang="en-US" sz="2800" dirty="0">
              <a:solidFill>
                <a:schemeClr val="tx1"/>
              </a:solidFill>
            </a:endParaRPr>
          </a:p>
        </p:txBody>
      </p:sp>
      <p:grpSp>
        <p:nvGrpSpPr>
          <p:cNvPr id="2733079" name="Group 168"/>
          <p:cNvGrpSpPr>
            <a:grpSpLocks/>
          </p:cNvGrpSpPr>
          <p:nvPr/>
        </p:nvGrpSpPr>
        <p:grpSpPr bwMode="auto">
          <a:xfrm>
            <a:off x="2902439" y="2824773"/>
            <a:ext cx="673100" cy="1146175"/>
            <a:chOff x="1688" y="1247"/>
            <a:chExt cx="424" cy="722"/>
          </a:xfrm>
        </p:grpSpPr>
        <p:sp>
          <p:nvSpPr>
            <p:cNvPr id="2733225" name="Freeform 169" descr="25%"/>
            <p:cNvSpPr>
              <a:spLocks/>
            </p:cNvSpPr>
            <p:nvPr/>
          </p:nvSpPr>
          <p:spPr bwMode="auto">
            <a:xfrm>
              <a:off x="1939" y="1247"/>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pattFill prst="pct25">
              <a:fgClr>
                <a:schemeClr val="accent1"/>
              </a:fgClr>
              <a:bgClr>
                <a:srgbClr val="FFFFFF"/>
              </a:bgClr>
            </a:patt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226" name="Rectangle 170"/>
            <p:cNvSpPr>
              <a:spLocks noChangeArrowheads="1"/>
            </p:cNvSpPr>
            <p:nvPr/>
          </p:nvSpPr>
          <p:spPr bwMode="auto">
            <a:xfrm>
              <a:off x="1784" y="1255"/>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sp>
          <p:nvSpPr>
            <p:cNvPr id="2733227" name="Rectangle 171"/>
            <p:cNvSpPr>
              <a:spLocks noChangeArrowheads="1"/>
            </p:cNvSpPr>
            <p:nvPr/>
          </p:nvSpPr>
          <p:spPr bwMode="auto">
            <a:xfrm>
              <a:off x="1751" y="1698"/>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2733082" name="Group 172"/>
            <p:cNvGrpSpPr>
              <a:grpSpLocks/>
            </p:cNvGrpSpPr>
            <p:nvPr/>
          </p:nvGrpSpPr>
          <p:grpSpPr bwMode="auto">
            <a:xfrm>
              <a:off x="1803" y="1248"/>
              <a:ext cx="296" cy="289"/>
              <a:chOff x="1803" y="1248"/>
              <a:chExt cx="296" cy="289"/>
            </a:xfrm>
          </p:grpSpPr>
          <p:sp>
            <p:nvSpPr>
              <p:cNvPr id="2733229" name="Freeform 173"/>
              <p:cNvSpPr>
                <a:spLocks/>
              </p:cNvSpPr>
              <p:nvPr/>
            </p:nvSpPr>
            <p:spPr bwMode="auto">
              <a:xfrm>
                <a:off x="1803" y="1248"/>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230" name="Freeform 174"/>
              <p:cNvSpPr>
                <a:spLocks/>
              </p:cNvSpPr>
              <p:nvPr/>
            </p:nvSpPr>
            <p:spPr bwMode="auto">
              <a:xfrm>
                <a:off x="1951" y="1248"/>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33231" name="Line 175"/>
            <p:cNvSpPr>
              <a:spLocks noChangeShapeType="1"/>
            </p:cNvSpPr>
            <p:nvPr/>
          </p:nvSpPr>
          <p:spPr bwMode="auto">
            <a:xfrm>
              <a:off x="1688" y="1392"/>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232" name="Freeform 176"/>
            <p:cNvSpPr>
              <a:spLocks/>
            </p:cNvSpPr>
            <p:nvPr/>
          </p:nvSpPr>
          <p:spPr bwMode="auto">
            <a:xfrm>
              <a:off x="1750" y="1296"/>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2733085" name="Group 177"/>
            <p:cNvGrpSpPr>
              <a:grpSpLocks/>
            </p:cNvGrpSpPr>
            <p:nvPr/>
          </p:nvGrpSpPr>
          <p:grpSpPr bwMode="auto">
            <a:xfrm>
              <a:off x="1753" y="1680"/>
              <a:ext cx="359" cy="289"/>
              <a:chOff x="1324" y="1248"/>
              <a:chExt cx="359" cy="289"/>
            </a:xfrm>
          </p:grpSpPr>
          <p:sp>
            <p:nvSpPr>
              <p:cNvPr id="2733234" name="Rectangle 178"/>
              <p:cNvSpPr>
                <a:spLocks noChangeArrowheads="1"/>
              </p:cNvSpPr>
              <p:nvPr/>
            </p:nvSpPr>
            <p:spPr bwMode="auto">
              <a:xfrm>
                <a:off x="1324" y="1250"/>
                <a:ext cx="146"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a:t>
                </a:r>
              </a:p>
            </p:txBody>
          </p:sp>
          <p:grpSp>
            <p:nvGrpSpPr>
              <p:cNvPr id="2733088" name="Group 179"/>
              <p:cNvGrpSpPr>
                <a:grpSpLocks/>
              </p:cNvGrpSpPr>
              <p:nvPr/>
            </p:nvGrpSpPr>
            <p:grpSpPr bwMode="auto">
              <a:xfrm>
                <a:off x="1343" y="1248"/>
                <a:ext cx="340" cy="289"/>
                <a:chOff x="1343" y="1248"/>
                <a:chExt cx="340" cy="289"/>
              </a:xfrm>
            </p:grpSpPr>
            <p:sp>
              <p:nvSpPr>
                <p:cNvPr id="2733236" name="Freeform 180"/>
                <p:cNvSpPr>
                  <a:spLocks/>
                </p:cNvSpPr>
                <p:nvPr/>
              </p:nvSpPr>
              <p:spPr bwMode="auto">
                <a:xfrm>
                  <a:off x="1343" y="1248"/>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237" name="Freeform 181"/>
                <p:cNvSpPr>
                  <a:spLocks/>
                </p:cNvSpPr>
                <p:nvPr/>
              </p:nvSpPr>
              <p:spPr bwMode="auto">
                <a:xfrm>
                  <a:off x="1512" y="1248"/>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grpSp>
      <p:sp>
        <p:nvSpPr>
          <p:cNvPr id="182" name="Title 181"/>
          <p:cNvSpPr>
            <a:spLocks noGrp="1"/>
          </p:cNvSpPr>
          <p:nvPr>
            <p:ph type="title"/>
          </p:nvPr>
        </p:nvSpPr>
        <p:spPr/>
        <p:txBody>
          <a:bodyPr/>
          <a:lstStyle/>
          <a:p>
            <a:r>
              <a:rPr lang="en-US" dirty="0" smtClean="0">
                <a:solidFill>
                  <a:schemeClr val="accent1"/>
                </a:solidFill>
              </a:rPr>
              <a:t>Graphical Pipeline Representation</a:t>
            </a:r>
            <a:endParaRPr lang="en-US" dirty="0">
              <a:solidFill>
                <a:schemeClr val="accent1"/>
              </a:solidFill>
            </a:endParaRPr>
          </a:p>
        </p:txBody>
      </p:sp>
      <p:sp>
        <p:nvSpPr>
          <p:cNvPr id="188" name="Slide Number Placeholder 187"/>
          <p:cNvSpPr>
            <a:spLocks noGrp="1"/>
          </p:cNvSpPr>
          <p:nvPr>
            <p:ph type="sldNum" sz="quarter" idx="12"/>
          </p:nvPr>
        </p:nvSpPr>
        <p:spPr/>
        <p:txBody>
          <a:bodyPr/>
          <a:lstStyle/>
          <a:p>
            <a:fld id="{3CC63E4C-4642-794D-A2FD-70F6B81535F5}" type="slidenum">
              <a:rPr lang="en-US" smtClean="0"/>
              <a:pPr/>
              <a:t>24</a:t>
            </a:fld>
            <a:endParaRPr lang="en-US" dirty="0"/>
          </a:p>
        </p:txBody>
      </p:sp>
    </p:spTree>
    <p:extLst>
      <p:ext uri="{BB962C8B-B14F-4D97-AF65-F5344CB8AC3E}">
        <p14:creationId xmlns:p14="http://schemas.microsoft.com/office/powerpoint/2010/main" val="26892093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733079"/>
                                        </p:tgtEl>
                                        <p:attrNameLst>
                                          <p:attrName>style.visibility</p:attrName>
                                        </p:attrNameLst>
                                      </p:cBhvr>
                                      <p:to>
                                        <p:strVal val="visible"/>
                                      </p:to>
                                    </p:set>
                                    <p:animEffect transition="in" filter="wipe(left)">
                                      <p:cBhvr>
                                        <p:cTn id="12" dur="500"/>
                                        <p:tgtEl>
                                          <p:spTgt spid="273307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85"/>
                                        </p:tgtEl>
                                        <p:attrNameLst>
                                          <p:attrName>style.visibility</p:attrName>
                                        </p:attrNameLst>
                                      </p:cBhvr>
                                      <p:to>
                                        <p:strVal val="visible"/>
                                      </p:to>
                                    </p:set>
                                    <p:animEffect transition="in" filter="wipe(left)">
                                      <p:cBhvr>
                                        <p:cTn id="32" dur="500"/>
                                        <p:tgtEl>
                                          <p:spTgt spid="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Grp="1" noChangeArrowheads="1"/>
          </p:cNvSpPr>
          <p:nvPr>
            <p:ph type="title"/>
          </p:nvPr>
        </p:nvSpPr>
        <p:spPr/>
        <p:txBody>
          <a:bodyPr/>
          <a:lstStyle/>
          <a:p>
            <a:r>
              <a:rPr lang="en-US" dirty="0" smtClean="0">
                <a:solidFill>
                  <a:schemeClr val="accent1"/>
                </a:solidFill>
              </a:rPr>
              <a:t>Pipelining Performance (1/3)</a:t>
            </a:r>
            <a:endParaRPr lang="en-AU" dirty="0">
              <a:solidFill>
                <a:schemeClr val="accent1"/>
              </a:solidFill>
            </a:endParaRPr>
          </a:p>
        </p:txBody>
      </p:sp>
      <p:sp>
        <p:nvSpPr>
          <p:cNvPr id="331779" name="Rectangle 3"/>
          <p:cNvSpPr>
            <a:spLocks noGrp="1" noChangeArrowheads="1"/>
          </p:cNvSpPr>
          <p:nvPr>
            <p:ph idx="1"/>
          </p:nvPr>
        </p:nvSpPr>
        <p:spPr>
          <a:xfrm>
            <a:off x="457200" y="1600199"/>
            <a:ext cx="8229600" cy="4937760"/>
          </a:xfrm>
        </p:spPr>
        <p:txBody>
          <a:bodyPr>
            <a:normAutofit/>
          </a:bodyPr>
          <a:lstStyle/>
          <a:p>
            <a:r>
              <a:rPr lang="en-US" dirty="0" smtClean="0"/>
              <a:t>Use </a:t>
            </a:r>
            <a:r>
              <a:rPr lang="en-US" dirty="0" err="1" smtClean="0"/>
              <a:t>T</a:t>
            </a:r>
            <a:r>
              <a:rPr lang="en-US" baseline="-25000" dirty="0" err="1" smtClean="0"/>
              <a:t>c</a:t>
            </a:r>
            <a:r>
              <a:rPr lang="en-US" dirty="0" smtClean="0"/>
              <a:t> (“time between completion of instructions”) to measure speedup</a:t>
            </a:r>
            <a:endParaRPr lang="en-US" dirty="0"/>
          </a:p>
          <a:p>
            <a:pPr lvl="1">
              <a:spcBef>
                <a:spcPts val="1800"/>
              </a:spcBef>
            </a:pPr>
            <a:r>
              <a:rPr lang="en-US" dirty="0" smtClean="0"/>
              <a:t> </a:t>
            </a:r>
          </a:p>
          <a:p>
            <a:pPr lvl="1">
              <a:spcBef>
                <a:spcPts val="1800"/>
              </a:spcBef>
            </a:pPr>
            <a:r>
              <a:rPr lang="en-US" dirty="0" smtClean="0"/>
              <a:t>Equality only achieved if stages are </a:t>
            </a:r>
            <a:r>
              <a:rPr lang="en-US" i="1" dirty="0" smtClean="0">
                <a:solidFill>
                  <a:srgbClr val="FF0000"/>
                </a:solidFill>
              </a:rPr>
              <a:t>balanced</a:t>
            </a:r>
            <a:r>
              <a:rPr lang="en-US" dirty="0" smtClean="0"/>
              <a:t> </a:t>
            </a:r>
            <a:br>
              <a:rPr lang="en-US" dirty="0" smtClean="0"/>
            </a:br>
            <a:r>
              <a:rPr lang="en-US" dirty="0" smtClean="0"/>
              <a:t>(i.e. take the same amount of time)</a:t>
            </a:r>
            <a:endParaRPr lang="en-US" dirty="0"/>
          </a:p>
          <a:p>
            <a:r>
              <a:rPr lang="en-US" dirty="0"/>
              <a:t>If not balanced, speedup is </a:t>
            </a:r>
            <a:r>
              <a:rPr lang="en-US" dirty="0" smtClean="0"/>
              <a:t>reduced</a:t>
            </a:r>
            <a:endParaRPr lang="en-US" dirty="0"/>
          </a:p>
          <a:p>
            <a:r>
              <a:rPr lang="en-US" dirty="0"/>
              <a:t>Speedup due to increased </a:t>
            </a:r>
            <a:r>
              <a:rPr lang="en-US" i="1" dirty="0"/>
              <a:t>throughput</a:t>
            </a:r>
          </a:p>
          <a:p>
            <a:pPr lvl="1"/>
            <a:r>
              <a:rPr lang="en-US" i="1" dirty="0"/>
              <a:t>Latency</a:t>
            </a:r>
            <a:r>
              <a:rPr lang="en-US" dirty="0"/>
              <a:t> </a:t>
            </a:r>
            <a:r>
              <a:rPr lang="en-US" dirty="0" smtClean="0"/>
              <a:t>for </a:t>
            </a:r>
            <a:r>
              <a:rPr lang="en-US" dirty="0"/>
              <a:t>each </a:t>
            </a:r>
            <a:r>
              <a:rPr lang="en-US" dirty="0" smtClean="0"/>
              <a:t>instruction </a:t>
            </a:r>
            <a:r>
              <a:rPr lang="en-US" dirty="0"/>
              <a:t>does not decrease</a:t>
            </a:r>
            <a:endParaRPr lang="en-AU" dirty="0"/>
          </a:p>
        </p:txBody>
      </p:sp>
      <p:sp>
        <p:nvSpPr>
          <p:cNvPr id="921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9217"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325880" y="2606040"/>
            <a:ext cx="4648200" cy="952500"/>
          </a:xfrm>
          <a:prstGeom prst="rect">
            <a:avLst/>
          </a:prstGeom>
          <a:noFill/>
        </p:spPr>
      </p:pic>
      <p:sp>
        <p:nvSpPr>
          <p:cNvPr id="9219" name="Rectangle 3"/>
          <p:cNvSpPr>
            <a:spLocks noChangeArrowheads="1"/>
          </p:cNvSpPr>
          <p:nvPr/>
        </p:nvSpPr>
        <p:spPr bwMode="auto">
          <a:xfrm>
            <a:off x="0" y="1409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Slide Number Placeholder 11"/>
          <p:cNvSpPr>
            <a:spLocks noGrp="1"/>
          </p:cNvSpPr>
          <p:nvPr>
            <p:ph type="sldNum" sz="quarter" idx="12"/>
          </p:nvPr>
        </p:nvSpPr>
        <p:spPr/>
        <p:txBody>
          <a:bodyPr/>
          <a:lstStyle/>
          <a:p>
            <a:fld id="{3CC63E4C-4642-794D-A2FD-70F6B81535F5}" type="slidenum">
              <a:rPr lang="en-US" smtClean="0"/>
              <a:pPr/>
              <a:t>25</a:t>
            </a:fld>
            <a:endParaRPr lang="en-US" dirty="0"/>
          </a:p>
        </p:txBody>
      </p:sp>
    </p:spTree>
    <p:extLst>
      <p:ext uri="{BB962C8B-B14F-4D97-AF65-F5344CB8AC3E}">
        <p14:creationId xmlns:p14="http://schemas.microsoft.com/office/powerpoint/2010/main" val="33566424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177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1779">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31779">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17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ChangeArrowheads="1"/>
          </p:cNvSpPr>
          <p:nvPr>
            <p:ph type="title"/>
          </p:nvPr>
        </p:nvSpPr>
        <p:spPr/>
        <p:txBody>
          <a:bodyPr/>
          <a:lstStyle/>
          <a:p>
            <a:r>
              <a:rPr lang="en-US" dirty="0" smtClean="0">
                <a:solidFill>
                  <a:schemeClr val="accent1"/>
                </a:solidFill>
              </a:rPr>
              <a:t>Pipelining Performance (2/3)</a:t>
            </a:r>
            <a:endParaRPr lang="en-AU" dirty="0">
              <a:solidFill>
                <a:schemeClr val="accent1"/>
              </a:solidFill>
            </a:endParaRPr>
          </a:p>
        </p:txBody>
      </p:sp>
      <p:sp>
        <p:nvSpPr>
          <p:cNvPr id="327683" name="Rectangle 3"/>
          <p:cNvSpPr>
            <a:spLocks noGrp="1" noChangeArrowheads="1"/>
          </p:cNvSpPr>
          <p:nvPr>
            <p:ph idx="1"/>
          </p:nvPr>
        </p:nvSpPr>
        <p:spPr>
          <a:xfrm>
            <a:off x="457200" y="1600200"/>
            <a:ext cx="8229600" cy="4937760"/>
          </a:xfrm>
        </p:spPr>
        <p:txBody>
          <a:bodyPr>
            <a:normAutofit/>
          </a:bodyPr>
          <a:lstStyle/>
          <a:p>
            <a:r>
              <a:rPr lang="en-US" sz="2800" dirty="0"/>
              <a:t>Assume time for stages is</a:t>
            </a:r>
          </a:p>
          <a:p>
            <a:pPr lvl="1"/>
            <a:r>
              <a:rPr lang="en-US" sz="2400" dirty="0"/>
              <a:t>100ps for register read or write</a:t>
            </a:r>
          </a:p>
          <a:p>
            <a:pPr lvl="1"/>
            <a:r>
              <a:rPr lang="en-US" sz="2400" dirty="0"/>
              <a:t>200ps for other stages</a:t>
            </a:r>
            <a:endParaRPr lang="en-US" sz="2400" dirty="0" smtClean="0"/>
          </a:p>
          <a:p>
            <a:endParaRPr lang="en-US" sz="2800" dirty="0" smtClean="0"/>
          </a:p>
          <a:p>
            <a:endParaRPr lang="en-US" sz="2800" dirty="0" smtClean="0"/>
          </a:p>
          <a:p>
            <a:endParaRPr lang="en-US" sz="2800" dirty="0" smtClean="0"/>
          </a:p>
          <a:p>
            <a:endParaRPr lang="en-US" sz="2800" dirty="0" smtClean="0"/>
          </a:p>
          <a:p>
            <a:endParaRPr lang="en-US" sz="2800" dirty="0" smtClean="0"/>
          </a:p>
          <a:p>
            <a:r>
              <a:rPr lang="en-US" sz="2800" dirty="0" smtClean="0"/>
              <a:t>What is pipelined clock rate?</a:t>
            </a:r>
          </a:p>
          <a:p>
            <a:pPr lvl="1"/>
            <a:r>
              <a:rPr lang="en-US" sz="2400" dirty="0" smtClean="0"/>
              <a:t>Compare </a:t>
            </a:r>
            <a:r>
              <a:rPr lang="en-US" sz="2400" dirty="0"/>
              <a:t>pipelined </a:t>
            </a:r>
            <a:r>
              <a:rPr lang="en-US" sz="2400" dirty="0" err="1"/>
              <a:t>datapath</a:t>
            </a:r>
            <a:r>
              <a:rPr lang="en-US" sz="2400" dirty="0"/>
              <a:t> with single-cycle </a:t>
            </a:r>
            <a:r>
              <a:rPr lang="en-US" sz="2400" dirty="0" err="1"/>
              <a:t>datapath</a:t>
            </a:r>
            <a:endParaRPr lang="en-US" sz="2400" dirty="0"/>
          </a:p>
        </p:txBody>
      </p:sp>
      <p:graphicFrame>
        <p:nvGraphicFramePr>
          <p:cNvPr id="327684" name="Group 4"/>
          <p:cNvGraphicFramePr>
            <a:graphicFrameLocks noGrp="1"/>
          </p:cNvGraphicFramePr>
          <p:nvPr/>
        </p:nvGraphicFramePr>
        <p:xfrm>
          <a:off x="395288" y="3154680"/>
          <a:ext cx="8353425" cy="2246631"/>
        </p:xfrm>
        <a:graphic>
          <a:graphicData uri="http://schemas.openxmlformats.org/drawingml/2006/table">
            <a:tbl>
              <a:tblPr/>
              <a:tblGrid>
                <a:gridCol w="1193800"/>
                <a:gridCol w="1192212"/>
                <a:gridCol w="1195388"/>
                <a:gridCol w="1190625"/>
                <a:gridCol w="1195387"/>
                <a:gridCol w="1192213"/>
                <a:gridCol w="1193800"/>
              </a:tblGrid>
              <a:tr h="44608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1" i="0" u="none" strike="noStrike" cap="none" normalizeH="0" baseline="0" dirty="0" err="1">
                          <a:ln>
                            <a:noFill/>
                          </a:ln>
                          <a:solidFill>
                            <a:schemeClr val="tx1"/>
                          </a:solidFill>
                          <a:effectLst/>
                          <a:latin typeface="Arial" charset="0"/>
                        </a:rPr>
                        <a:t>Instr</a:t>
                      </a:r>
                      <a:endParaRPr kumimoji="0" lang="en-AU" sz="1800" b="1"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1" i="0" u="none" strike="noStrike" cap="none" normalizeH="0" baseline="0" dirty="0" err="1">
                          <a:ln>
                            <a:noFill/>
                          </a:ln>
                          <a:solidFill>
                            <a:schemeClr val="tx1"/>
                          </a:solidFill>
                          <a:effectLst/>
                          <a:latin typeface="Arial" charset="0"/>
                        </a:rPr>
                        <a:t>Instr</a:t>
                      </a:r>
                      <a:r>
                        <a:rPr kumimoji="0" lang="en-US" sz="1800" b="1" i="0" u="none" strike="noStrike" cap="none" normalizeH="0" baseline="0" dirty="0">
                          <a:ln>
                            <a:noFill/>
                          </a:ln>
                          <a:solidFill>
                            <a:schemeClr val="tx1"/>
                          </a:solidFill>
                          <a:effectLst/>
                          <a:latin typeface="Arial" charset="0"/>
                        </a:rPr>
                        <a:t> fetch</a:t>
                      </a:r>
                      <a:endParaRPr kumimoji="0" lang="en-AU" sz="1800" b="1"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1" i="0" u="none" strike="noStrike" cap="none" normalizeH="0" baseline="0" dirty="0">
                          <a:ln>
                            <a:noFill/>
                          </a:ln>
                          <a:solidFill>
                            <a:schemeClr val="tx1"/>
                          </a:solidFill>
                          <a:effectLst/>
                          <a:latin typeface="Arial" charset="0"/>
                        </a:rPr>
                        <a:t>Register read</a:t>
                      </a:r>
                      <a:endParaRPr kumimoji="0" lang="en-AU" sz="1800" b="1"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1" i="0" u="none" strike="noStrike" cap="none" normalizeH="0" baseline="0" dirty="0">
                          <a:ln>
                            <a:noFill/>
                          </a:ln>
                          <a:solidFill>
                            <a:schemeClr val="tx1"/>
                          </a:solidFill>
                          <a:effectLst/>
                          <a:latin typeface="Arial" charset="0"/>
                        </a:rPr>
                        <a:t>ALU op</a:t>
                      </a:r>
                      <a:endParaRPr kumimoji="0" lang="en-AU" sz="1800" b="1"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1" i="0" u="none" strike="noStrike" cap="none" normalizeH="0" baseline="0" dirty="0">
                          <a:ln>
                            <a:noFill/>
                          </a:ln>
                          <a:solidFill>
                            <a:schemeClr val="tx1"/>
                          </a:solidFill>
                          <a:effectLst/>
                          <a:latin typeface="Arial" charset="0"/>
                        </a:rPr>
                        <a:t>Memory access</a:t>
                      </a:r>
                      <a:endParaRPr kumimoji="0" lang="en-AU" sz="1800" b="1"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1" i="0" u="none" strike="noStrike" cap="none" normalizeH="0" baseline="0" dirty="0">
                          <a:ln>
                            <a:noFill/>
                          </a:ln>
                          <a:solidFill>
                            <a:schemeClr val="tx1"/>
                          </a:solidFill>
                          <a:effectLst/>
                          <a:latin typeface="Arial" charset="0"/>
                        </a:rPr>
                        <a:t>Register write</a:t>
                      </a:r>
                      <a:endParaRPr kumimoji="0" lang="en-AU" sz="1800" b="1"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1" i="0" u="none" strike="noStrike" cap="none" normalizeH="0" baseline="0" dirty="0">
                          <a:ln>
                            <a:noFill/>
                          </a:ln>
                          <a:solidFill>
                            <a:schemeClr val="tx1"/>
                          </a:solidFill>
                          <a:effectLst/>
                          <a:latin typeface="Arial" charset="0"/>
                        </a:rPr>
                        <a:t>Total time</a:t>
                      </a:r>
                      <a:endParaRPr kumimoji="0" lang="en-AU" sz="1800" b="1"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40005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lw</a:t>
                      </a:r>
                      <a:endParaRPr kumimoji="0" lang="en-AU" sz="1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200ps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100 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200ps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200ps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100 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800ps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40481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sw</a:t>
                      </a:r>
                      <a:endParaRPr kumimoji="0" lang="en-AU" sz="1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200ps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100 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200ps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200ps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700ps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005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R-format</a:t>
                      </a:r>
                      <a:endParaRPr kumimoji="0" lang="en-AU" sz="1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200ps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100 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200ps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100 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600ps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163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beq</a:t>
                      </a:r>
                      <a:endParaRPr kumimoji="0" lang="en-AU" sz="1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200ps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100 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dirty="0">
                          <a:ln>
                            <a:noFill/>
                          </a:ln>
                          <a:solidFill>
                            <a:schemeClr val="tx1"/>
                          </a:solidFill>
                          <a:effectLst/>
                          <a:latin typeface="Arial" charset="0"/>
                        </a:rPr>
                        <a:t>200ps</a:t>
                      </a:r>
                      <a:endParaRPr kumimoji="0" lang="en-AU" sz="1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dirty="0">
                          <a:ln>
                            <a:noFill/>
                          </a:ln>
                          <a:solidFill>
                            <a:schemeClr val="tx1"/>
                          </a:solidFill>
                          <a:effectLst/>
                          <a:latin typeface="Arial" charset="0"/>
                        </a:rPr>
                        <a:t>500ps</a:t>
                      </a:r>
                      <a:endParaRPr kumimoji="0" lang="en-AU" sz="1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 name="Slide Number Placeholder 9"/>
          <p:cNvSpPr>
            <a:spLocks noGrp="1"/>
          </p:cNvSpPr>
          <p:nvPr>
            <p:ph type="sldNum" sz="quarter" idx="12"/>
          </p:nvPr>
        </p:nvSpPr>
        <p:spPr/>
        <p:txBody>
          <a:bodyPr/>
          <a:lstStyle/>
          <a:p>
            <a:fld id="{3CC63E4C-4642-794D-A2FD-70F6B81535F5}" type="slidenum">
              <a:rPr lang="en-US" smtClean="0"/>
              <a:pPr/>
              <a:t>26</a:t>
            </a:fld>
            <a:endParaRPr lang="en-US" dirty="0"/>
          </a:p>
        </p:txBody>
      </p:sp>
    </p:spTree>
    <p:extLst>
      <p:ext uri="{BB962C8B-B14F-4D97-AF65-F5344CB8AC3E}">
        <p14:creationId xmlns:p14="http://schemas.microsoft.com/office/powerpoint/2010/main" val="5371054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68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768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noChangeArrowheads="1"/>
          </p:cNvSpPr>
          <p:nvPr>
            <p:ph type="title"/>
          </p:nvPr>
        </p:nvSpPr>
        <p:spPr>
          <a:xfrm>
            <a:off x="457200" y="274320"/>
            <a:ext cx="8229600" cy="1143000"/>
          </a:xfrm>
        </p:spPr>
        <p:txBody>
          <a:bodyPr/>
          <a:lstStyle/>
          <a:p>
            <a:r>
              <a:rPr lang="en-US" dirty="0" smtClean="0">
                <a:solidFill>
                  <a:schemeClr val="accent1"/>
                </a:solidFill>
              </a:rPr>
              <a:t>Pipelining Performance (3/3)</a:t>
            </a:r>
            <a:endParaRPr lang="en-AU" dirty="0">
              <a:solidFill>
                <a:schemeClr val="accent1"/>
              </a:solidFill>
            </a:endParaRPr>
          </a:p>
        </p:txBody>
      </p:sp>
      <p:pic>
        <p:nvPicPr>
          <p:cNvPr id="329734" name="Picture 6" descr="f04-27-P374493"/>
          <p:cNvPicPr>
            <a:picLocks noChangeAspect="1" noChangeArrowheads="1"/>
          </p:cNvPicPr>
          <p:nvPr/>
        </p:nvPicPr>
        <p:blipFill>
          <a:blip r:embed="rId3"/>
          <a:srcRect/>
          <a:stretch>
            <a:fillRect/>
          </a:stretch>
        </p:blipFill>
        <p:spPr bwMode="auto">
          <a:xfrm>
            <a:off x="1645920" y="1600200"/>
            <a:ext cx="7062896" cy="4937760"/>
          </a:xfrm>
          <a:prstGeom prst="rect">
            <a:avLst/>
          </a:prstGeom>
          <a:noFill/>
        </p:spPr>
      </p:pic>
      <p:sp>
        <p:nvSpPr>
          <p:cNvPr id="9" name="TextBox 8"/>
          <p:cNvSpPr txBox="1"/>
          <p:nvPr/>
        </p:nvSpPr>
        <p:spPr>
          <a:xfrm>
            <a:off x="0" y="2377440"/>
            <a:ext cx="1672506" cy="1015663"/>
          </a:xfrm>
          <a:prstGeom prst="rect">
            <a:avLst/>
          </a:prstGeom>
          <a:noFill/>
        </p:spPr>
        <p:txBody>
          <a:bodyPr wrap="square" rtlCol="0">
            <a:spAutoFit/>
          </a:bodyPr>
          <a:lstStyle/>
          <a:p>
            <a:pPr algn="ctr"/>
            <a:r>
              <a:rPr lang="en-US" sz="2000" b="1" dirty="0" smtClean="0"/>
              <a:t>Single-cycle</a:t>
            </a:r>
          </a:p>
          <a:p>
            <a:pPr algn="ctr"/>
            <a:r>
              <a:rPr lang="en-US" sz="2000" b="1" dirty="0" err="1" smtClean="0">
                <a:solidFill>
                  <a:srgbClr val="FF0000"/>
                </a:solidFill>
              </a:rPr>
              <a:t>T</a:t>
            </a:r>
            <a:r>
              <a:rPr lang="en-US" sz="2000" b="1" baseline="-25000" dirty="0" err="1" smtClean="0">
                <a:solidFill>
                  <a:srgbClr val="FF0000"/>
                </a:solidFill>
              </a:rPr>
              <a:t>c</a:t>
            </a:r>
            <a:r>
              <a:rPr lang="en-US" sz="2000" b="1" dirty="0" smtClean="0">
                <a:solidFill>
                  <a:srgbClr val="FF0000"/>
                </a:solidFill>
              </a:rPr>
              <a:t> = 800 </a:t>
            </a:r>
            <a:r>
              <a:rPr lang="en-US" sz="2000" b="1" dirty="0" err="1" smtClean="0">
                <a:solidFill>
                  <a:srgbClr val="FF0000"/>
                </a:solidFill>
              </a:rPr>
              <a:t>ps</a:t>
            </a:r>
            <a:endParaRPr lang="en-US" sz="2000" b="1" dirty="0" smtClean="0">
              <a:solidFill>
                <a:srgbClr val="FF0000"/>
              </a:solidFill>
            </a:endParaRPr>
          </a:p>
          <a:p>
            <a:pPr algn="ctr"/>
            <a:r>
              <a:rPr lang="en-US" sz="2000" b="1" dirty="0" smtClean="0">
                <a:solidFill>
                  <a:srgbClr val="FF0000"/>
                </a:solidFill>
              </a:rPr>
              <a:t>f = 1.25GHz</a:t>
            </a:r>
            <a:endParaRPr lang="en-US" sz="2000" b="1" dirty="0">
              <a:solidFill>
                <a:srgbClr val="FF0000"/>
              </a:solidFill>
            </a:endParaRPr>
          </a:p>
        </p:txBody>
      </p:sp>
      <p:sp>
        <p:nvSpPr>
          <p:cNvPr id="10" name="TextBox 9"/>
          <p:cNvSpPr txBox="1"/>
          <p:nvPr/>
        </p:nvSpPr>
        <p:spPr>
          <a:xfrm>
            <a:off x="91440" y="5029200"/>
            <a:ext cx="1508760" cy="1015663"/>
          </a:xfrm>
          <a:prstGeom prst="rect">
            <a:avLst/>
          </a:prstGeom>
          <a:noFill/>
        </p:spPr>
        <p:txBody>
          <a:bodyPr wrap="square" rtlCol="0">
            <a:spAutoFit/>
          </a:bodyPr>
          <a:lstStyle/>
          <a:p>
            <a:pPr algn="ctr"/>
            <a:r>
              <a:rPr lang="en-US" sz="2000" b="1" dirty="0" smtClean="0"/>
              <a:t>Pipelined</a:t>
            </a:r>
          </a:p>
          <a:p>
            <a:pPr algn="ctr"/>
            <a:r>
              <a:rPr lang="en-US" sz="2000" b="1" dirty="0" err="1" smtClean="0">
                <a:solidFill>
                  <a:srgbClr val="FF0000"/>
                </a:solidFill>
              </a:rPr>
              <a:t>T</a:t>
            </a:r>
            <a:r>
              <a:rPr lang="en-US" sz="2000" b="1" baseline="-25000" dirty="0" err="1" smtClean="0">
                <a:solidFill>
                  <a:srgbClr val="FF0000"/>
                </a:solidFill>
              </a:rPr>
              <a:t>c</a:t>
            </a:r>
            <a:r>
              <a:rPr lang="en-US" sz="2000" b="1" dirty="0" smtClean="0">
                <a:solidFill>
                  <a:srgbClr val="FF0000"/>
                </a:solidFill>
              </a:rPr>
              <a:t> = 200 </a:t>
            </a:r>
            <a:r>
              <a:rPr lang="en-US" sz="2000" b="1" dirty="0" err="1" smtClean="0">
                <a:solidFill>
                  <a:srgbClr val="FF0000"/>
                </a:solidFill>
              </a:rPr>
              <a:t>ps</a:t>
            </a:r>
            <a:endParaRPr lang="en-US" sz="2000" b="1" dirty="0" smtClean="0">
              <a:solidFill>
                <a:srgbClr val="FF0000"/>
              </a:solidFill>
            </a:endParaRPr>
          </a:p>
          <a:p>
            <a:pPr algn="ctr"/>
            <a:r>
              <a:rPr lang="en-US" sz="2000" b="1" dirty="0" smtClean="0">
                <a:solidFill>
                  <a:srgbClr val="FF0000"/>
                </a:solidFill>
              </a:rPr>
              <a:t>f = 5GHz</a:t>
            </a:r>
            <a:endParaRPr lang="en-US" sz="2000" b="1" dirty="0">
              <a:solidFill>
                <a:srgbClr val="FF0000"/>
              </a:solidFill>
            </a:endParaRPr>
          </a:p>
        </p:txBody>
      </p:sp>
      <p:sp>
        <p:nvSpPr>
          <p:cNvPr id="12" name="Slide Number Placeholder 11"/>
          <p:cNvSpPr>
            <a:spLocks noGrp="1"/>
          </p:cNvSpPr>
          <p:nvPr>
            <p:ph type="sldNum" sz="quarter" idx="12"/>
          </p:nvPr>
        </p:nvSpPr>
        <p:spPr/>
        <p:txBody>
          <a:bodyPr/>
          <a:lstStyle/>
          <a:p>
            <a:fld id="{3CC63E4C-4642-794D-A2FD-70F6B81535F5}" type="slidenum">
              <a:rPr lang="en-US" smtClean="0"/>
              <a:pPr/>
              <a:t>27</a:t>
            </a:fld>
            <a:endParaRPr lang="en-US" dirty="0"/>
          </a:p>
        </p:txBody>
      </p:sp>
    </p:spTree>
    <p:extLst>
      <p:ext uri="{BB962C8B-B14F-4D97-AF65-F5344CB8AC3E}">
        <p14:creationId xmlns:p14="http://schemas.microsoft.com/office/powerpoint/2010/main" val="23797711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1839"/>
          </a:xfrm>
        </p:spPr>
        <p:txBody>
          <a:bodyPr/>
          <a:lstStyle/>
          <a:p>
            <a:r>
              <a:rPr lang="en-US" dirty="0" smtClean="0"/>
              <a:t>Clicker/Peer Instruction</a:t>
            </a:r>
            <a:endParaRPr lang="en-US" dirty="0"/>
          </a:p>
        </p:txBody>
      </p:sp>
      <p:sp>
        <p:nvSpPr>
          <p:cNvPr id="6" name="Content Placeholder 5"/>
          <p:cNvSpPr>
            <a:spLocks noGrp="1"/>
          </p:cNvSpPr>
          <p:nvPr>
            <p:ph idx="1"/>
          </p:nvPr>
        </p:nvSpPr>
        <p:spPr>
          <a:xfrm>
            <a:off x="385647" y="1170876"/>
            <a:ext cx="8316747" cy="4525963"/>
          </a:xfrm>
        </p:spPr>
        <p:txBody>
          <a:bodyPr/>
          <a:lstStyle/>
          <a:p>
            <a:pPr marL="0" indent="0">
              <a:buNone/>
            </a:pPr>
            <a:r>
              <a:rPr lang="en-US" dirty="0" smtClean="0"/>
              <a:t>Logic in some stages takes 200ps and in some 100ps. </a:t>
            </a:r>
            <a:r>
              <a:rPr lang="en-US" dirty="0" err="1" smtClean="0"/>
              <a:t>Clk</a:t>
            </a:r>
            <a:r>
              <a:rPr lang="en-US" dirty="0" smtClean="0"/>
              <a:t>-Q delay is 30ps and setup-time is 20ps. What is the maximum clock frequency at which a pipelined design can operate?</a:t>
            </a:r>
          </a:p>
          <a:p>
            <a:r>
              <a:rPr lang="en-US" dirty="0" smtClean="0"/>
              <a:t>A: 10GHz</a:t>
            </a:r>
          </a:p>
          <a:p>
            <a:r>
              <a:rPr lang="en-US" dirty="0" smtClean="0"/>
              <a:t>B: 5GHz</a:t>
            </a:r>
          </a:p>
          <a:p>
            <a:r>
              <a:rPr lang="en-US" dirty="0" smtClean="0"/>
              <a:t>C: 6.7GHz</a:t>
            </a:r>
          </a:p>
          <a:p>
            <a:r>
              <a:rPr lang="en-US" dirty="0" smtClean="0"/>
              <a:t>D: 4.35GHz</a:t>
            </a:r>
          </a:p>
          <a:p>
            <a:r>
              <a:rPr lang="en-US" dirty="0" smtClean="0"/>
              <a:t>E: 4GHz</a:t>
            </a:r>
          </a:p>
        </p:txBody>
      </p:sp>
      <p:sp>
        <p:nvSpPr>
          <p:cNvPr id="5" name="Slide Number Placeholder 4"/>
          <p:cNvSpPr>
            <a:spLocks noGrp="1"/>
          </p:cNvSpPr>
          <p:nvPr>
            <p:ph type="sldNum" sz="quarter" idx="12"/>
          </p:nvPr>
        </p:nvSpPr>
        <p:spPr/>
        <p:txBody>
          <a:bodyPr/>
          <a:lstStyle/>
          <a:p>
            <a:pPr>
              <a:defRPr/>
            </a:pPr>
            <a:fld id="{2B3FC65D-271A-A842-B579-8A644641AC8D}" type="slidenum">
              <a:rPr lang="en-US" smtClean="0"/>
              <a:pPr>
                <a:defRPr/>
              </a:pPr>
              <a:t>28</a:t>
            </a:fld>
            <a:endParaRPr lang="en-US"/>
          </a:p>
        </p:txBody>
      </p:sp>
    </p:spTree>
    <p:extLst>
      <p:ext uri="{BB962C8B-B14F-4D97-AF65-F5344CB8AC3E}">
        <p14:creationId xmlns:p14="http://schemas.microsoft.com/office/powerpoint/2010/main" val="31211478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Administrivia</a:t>
            </a:r>
            <a:endParaRPr lang="en-US" dirty="0">
              <a:solidFill>
                <a:schemeClr val="accent1"/>
              </a:solidFill>
            </a:endParaRPr>
          </a:p>
        </p:txBody>
      </p:sp>
      <p:sp>
        <p:nvSpPr>
          <p:cNvPr id="3" name="Content Placeholder 2"/>
          <p:cNvSpPr>
            <a:spLocks noGrp="1"/>
          </p:cNvSpPr>
          <p:nvPr>
            <p:ph idx="1"/>
          </p:nvPr>
        </p:nvSpPr>
        <p:spPr>
          <a:xfrm>
            <a:off x="457200" y="1600199"/>
            <a:ext cx="8229600" cy="4937760"/>
          </a:xfrm>
        </p:spPr>
        <p:txBody>
          <a:bodyPr>
            <a:normAutofit/>
          </a:bodyPr>
          <a:lstStyle/>
          <a:p>
            <a:r>
              <a:rPr lang="en-US" sz="2800" dirty="0" smtClean="0"/>
              <a:t>HW2 due 10/16 @ 23:59:59</a:t>
            </a:r>
          </a:p>
          <a:p>
            <a:endParaRPr lang="en-US" sz="2800" dirty="0" smtClean="0"/>
          </a:p>
          <a:p>
            <a:r>
              <a:rPr lang="en-US" sz="2800" dirty="0" smtClean="0"/>
              <a:t>Project 3-1 due date now 10/21 (release 10/14)</a:t>
            </a:r>
          </a:p>
          <a:p>
            <a:r>
              <a:rPr lang="en-US" sz="2800" dirty="0" smtClean="0"/>
              <a:t>Project 3-2 due date now 10/28 (release 10/18)</a:t>
            </a:r>
          </a:p>
        </p:txBody>
      </p:sp>
      <p:sp>
        <p:nvSpPr>
          <p:cNvPr id="6" name="Slide Number Placeholder 5"/>
          <p:cNvSpPr>
            <a:spLocks noGrp="1"/>
          </p:cNvSpPr>
          <p:nvPr>
            <p:ph type="sldNum" sz="quarter" idx="12"/>
          </p:nvPr>
        </p:nvSpPr>
        <p:spPr/>
        <p:txBody>
          <a:bodyPr/>
          <a:lstStyle/>
          <a:p>
            <a:fld id="{3CC63E4C-4642-794D-A2FD-70F6B81535F5}" type="slidenum">
              <a:rPr lang="en-US" smtClean="0"/>
              <a:pPr/>
              <a:t>29</a:t>
            </a:fld>
            <a:endParaRPr lang="en-US" dirty="0"/>
          </a:p>
        </p:txBody>
      </p:sp>
    </p:spTree>
    <p:extLst>
      <p:ext uri="{BB962C8B-B14F-4D97-AF65-F5344CB8AC3E}">
        <p14:creationId xmlns:p14="http://schemas.microsoft.com/office/powerpoint/2010/main" val="306817281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160866"/>
            <a:ext cx="9166225" cy="474663"/>
          </a:xfrm>
          <a:noFill/>
        </p:spPr>
        <p:txBody>
          <a:bodyPr/>
          <a:lstStyle/>
          <a:p>
            <a:r>
              <a:rPr lang="en-US" sz="3600" dirty="0" smtClean="0"/>
              <a:t>Review: A Single-Cycle </a:t>
            </a:r>
            <a:r>
              <a:rPr lang="en-US" sz="3600" dirty="0" err="1"/>
              <a:t>Datapath</a:t>
            </a:r>
            <a:endParaRPr lang="en-US" sz="3600" dirty="0"/>
          </a:p>
        </p:txBody>
      </p:sp>
      <p:sp>
        <p:nvSpPr>
          <p:cNvPr id="14339" name="Rectangle 3"/>
          <p:cNvSpPr>
            <a:spLocks noChangeArrowheads="1"/>
          </p:cNvSpPr>
          <p:nvPr/>
        </p:nvSpPr>
        <p:spPr bwMode="auto">
          <a:xfrm rot="10800000" flipV="1">
            <a:off x="76200" y="6155264"/>
            <a:ext cx="900113"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imm16</a:t>
            </a:r>
          </a:p>
        </p:txBody>
      </p:sp>
      <p:sp>
        <p:nvSpPr>
          <p:cNvPr id="14340" name="Rectangle 4"/>
          <p:cNvSpPr>
            <a:spLocks noChangeArrowheads="1"/>
          </p:cNvSpPr>
          <p:nvPr/>
        </p:nvSpPr>
        <p:spPr bwMode="auto">
          <a:xfrm>
            <a:off x="6934200" y="4021664"/>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32</a:t>
            </a:r>
          </a:p>
        </p:txBody>
      </p:sp>
      <p:sp>
        <p:nvSpPr>
          <p:cNvPr id="14341" name="Rectangle 5"/>
          <p:cNvSpPr>
            <a:spLocks noChangeArrowheads="1"/>
          </p:cNvSpPr>
          <p:nvPr/>
        </p:nvSpPr>
        <p:spPr bwMode="auto">
          <a:xfrm>
            <a:off x="6046788" y="2408764"/>
            <a:ext cx="1039812" cy="393700"/>
          </a:xfrm>
          <a:prstGeom prst="rect">
            <a:avLst/>
          </a:prstGeom>
          <a:noFill/>
          <a:ln w="12700">
            <a:noFill/>
            <a:miter lim="800000"/>
            <a:headEnd/>
            <a:tailEnd/>
          </a:ln>
        </p:spPr>
        <p:txBody>
          <a:bodyPr lIns="90488" tIns="44450" rIns="90488" bIns="44450">
            <a:prstTxWarp prst="textNoShape">
              <a:avLst/>
            </a:prstTxWarp>
            <a:spAutoFit/>
          </a:bodyPr>
          <a:lstStyle/>
          <a:p>
            <a:r>
              <a:rPr lang="en-US" sz="2000" b="1" u="sng" dirty="0" err="1">
                <a:solidFill>
                  <a:srgbClr val="0000FF"/>
                </a:solidFill>
                <a:latin typeface="+mn-lt"/>
                <a:ea typeface="ＭＳ Ｐゴシック" charset="-128"/>
                <a:cs typeface="ＭＳ Ｐゴシック" charset="-128"/>
              </a:rPr>
              <a:t>ALUctr</a:t>
            </a:r>
            <a:endParaRPr lang="en-US" sz="2000" b="1" u="sng" dirty="0">
              <a:solidFill>
                <a:srgbClr val="0000FF"/>
              </a:solidFill>
              <a:latin typeface="+mn-lt"/>
              <a:ea typeface="ＭＳ Ｐゴシック" charset="-128"/>
              <a:cs typeface="ＭＳ Ｐゴシック" charset="-128"/>
            </a:endParaRPr>
          </a:p>
        </p:txBody>
      </p:sp>
      <p:sp>
        <p:nvSpPr>
          <p:cNvPr id="14342" name="Rectangle 6"/>
          <p:cNvSpPr>
            <a:spLocks noChangeArrowheads="1"/>
          </p:cNvSpPr>
          <p:nvPr/>
        </p:nvSpPr>
        <p:spPr bwMode="auto">
          <a:xfrm>
            <a:off x="3048000" y="4783664"/>
            <a:ext cx="490538"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clk</a:t>
            </a:r>
          </a:p>
        </p:txBody>
      </p:sp>
      <p:sp>
        <p:nvSpPr>
          <p:cNvPr id="14343" name="Rectangle 7"/>
          <p:cNvSpPr>
            <a:spLocks noChangeArrowheads="1"/>
          </p:cNvSpPr>
          <p:nvPr/>
        </p:nvSpPr>
        <p:spPr bwMode="auto">
          <a:xfrm>
            <a:off x="2503488" y="3878789"/>
            <a:ext cx="7143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charset="0"/>
              </a:rPr>
              <a:t>busW</a:t>
            </a:r>
          </a:p>
        </p:txBody>
      </p:sp>
      <p:sp>
        <p:nvSpPr>
          <p:cNvPr id="14344" name="Rectangle 8"/>
          <p:cNvSpPr>
            <a:spLocks noChangeArrowheads="1"/>
          </p:cNvSpPr>
          <p:nvPr/>
        </p:nvSpPr>
        <p:spPr bwMode="auto">
          <a:xfrm>
            <a:off x="2625725" y="3183464"/>
            <a:ext cx="91440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u="sng" dirty="0" err="1">
                <a:solidFill>
                  <a:srgbClr val="0000FF"/>
                </a:solidFill>
                <a:latin typeface="+mn-lt"/>
                <a:ea typeface="ＭＳ Ｐゴシック" charset="-128"/>
                <a:cs typeface="ＭＳ Ｐゴシック" charset="-128"/>
              </a:rPr>
              <a:t>RegWr</a:t>
            </a:r>
            <a:endParaRPr lang="en-US" sz="2000" b="1" u="sng" dirty="0">
              <a:solidFill>
                <a:srgbClr val="0000FF"/>
              </a:solidFill>
              <a:latin typeface="+mn-lt"/>
              <a:ea typeface="ＭＳ Ｐゴシック" charset="-128"/>
              <a:cs typeface="ＭＳ Ｐゴシック" charset="-128"/>
            </a:endParaRPr>
          </a:p>
        </p:txBody>
      </p:sp>
      <p:sp>
        <p:nvSpPr>
          <p:cNvPr id="14345" name="Line 9"/>
          <p:cNvSpPr>
            <a:spLocks noChangeShapeType="1"/>
          </p:cNvSpPr>
          <p:nvPr/>
        </p:nvSpPr>
        <p:spPr bwMode="auto">
          <a:xfrm flipH="1">
            <a:off x="2813050" y="4197877"/>
            <a:ext cx="88900" cy="128587"/>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4346" name="Rectangle 10"/>
          <p:cNvSpPr>
            <a:spLocks noChangeArrowheads="1"/>
          </p:cNvSpPr>
          <p:nvPr/>
        </p:nvSpPr>
        <p:spPr bwMode="auto">
          <a:xfrm>
            <a:off x="2665413" y="4297889"/>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32</a:t>
            </a:r>
          </a:p>
        </p:txBody>
      </p:sp>
      <p:sp>
        <p:nvSpPr>
          <p:cNvPr id="14347" name="Line 11"/>
          <p:cNvSpPr>
            <a:spLocks noChangeShapeType="1"/>
          </p:cNvSpPr>
          <p:nvPr/>
        </p:nvSpPr>
        <p:spPr bwMode="auto">
          <a:xfrm flipH="1">
            <a:off x="5638800" y="4021664"/>
            <a:ext cx="88900" cy="1301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4348" name="Rectangle 12"/>
          <p:cNvSpPr>
            <a:spLocks noChangeArrowheads="1"/>
          </p:cNvSpPr>
          <p:nvPr/>
        </p:nvSpPr>
        <p:spPr bwMode="auto">
          <a:xfrm>
            <a:off x="5486400" y="3716864"/>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32</a:t>
            </a:r>
          </a:p>
        </p:txBody>
      </p:sp>
      <p:sp>
        <p:nvSpPr>
          <p:cNvPr id="14349" name="Rectangle 13"/>
          <p:cNvSpPr>
            <a:spLocks noChangeArrowheads="1"/>
          </p:cNvSpPr>
          <p:nvPr/>
        </p:nvSpPr>
        <p:spPr bwMode="auto">
          <a:xfrm>
            <a:off x="4692650" y="3716864"/>
            <a:ext cx="71755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busA</a:t>
            </a:r>
          </a:p>
        </p:txBody>
      </p:sp>
      <p:sp>
        <p:nvSpPr>
          <p:cNvPr id="14350" name="Line 14"/>
          <p:cNvSpPr>
            <a:spLocks noChangeShapeType="1"/>
          </p:cNvSpPr>
          <p:nvPr/>
        </p:nvSpPr>
        <p:spPr bwMode="auto">
          <a:xfrm flipV="1">
            <a:off x="4953000" y="4555064"/>
            <a:ext cx="76200" cy="1524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4351" name="Rectangle 15"/>
          <p:cNvSpPr>
            <a:spLocks noChangeArrowheads="1"/>
          </p:cNvSpPr>
          <p:nvPr/>
        </p:nvSpPr>
        <p:spPr bwMode="auto">
          <a:xfrm>
            <a:off x="4797425" y="4678889"/>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32</a:t>
            </a:r>
          </a:p>
        </p:txBody>
      </p:sp>
      <p:sp>
        <p:nvSpPr>
          <p:cNvPr id="14352" name="Rectangle 16"/>
          <p:cNvSpPr>
            <a:spLocks noChangeArrowheads="1"/>
          </p:cNvSpPr>
          <p:nvPr/>
        </p:nvSpPr>
        <p:spPr bwMode="auto">
          <a:xfrm>
            <a:off x="4724400" y="4250264"/>
            <a:ext cx="703263"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busB</a:t>
            </a:r>
          </a:p>
        </p:txBody>
      </p:sp>
      <p:sp>
        <p:nvSpPr>
          <p:cNvPr id="14353" name="Line 17"/>
          <p:cNvSpPr>
            <a:spLocks noChangeShapeType="1"/>
          </p:cNvSpPr>
          <p:nvPr/>
        </p:nvSpPr>
        <p:spPr bwMode="auto">
          <a:xfrm flipV="1">
            <a:off x="4343400" y="3561289"/>
            <a:ext cx="139700" cy="1555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4354" name="Line 18"/>
          <p:cNvSpPr>
            <a:spLocks noChangeShapeType="1"/>
          </p:cNvSpPr>
          <p:nvPr/>
        </p:nvSpPr>
        <p:spPr bwMode="auto">
          <a:xfrm flipV="1">
            <a:off x="3594100" y="3561289"/>
            <a:ext cx="139700" cy="1555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4355" name="Rectangle 19"/>
          <p:cNvSpPr>
            <a:spLocks noChangeArrowheads="1"/>
          </p:cNvSpPr>
          <p:nvPr/>
        </p:nvSpPr>
        <p:spPr bwMode="auto">
          <a:xfrm>
            <a:off x="3451225" y="3412064"/>
            <a:ext cx="2825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5</a:t>
            </a:r>
          </a:p>
        </p:txBody>
      </p:sp>
      <p:sp>
        <p:nvSpPr>
          <p:cNvPr id="14356" name="Line 20"/>
          <p:cNvSpPr>
            <a:spLocks noChangeShapeType="1"/>
          </p:cNvSpPr>
          <p:nvPr/>
        </p:nvSpPr>
        <p:spPr bwMode="auto">
          <a:xfrm flipV="1">
            <a:off x="3975100" y="3561289"/>
            <a:ext cx="139700" cy="1555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4357" name="Rectangle 21"/>
          <p:cNvSpPr>
            <a:spLocks noChangeArrowheads="1"/>
          </p:cNvSpPr>
          <p:nvPr/>
        </p:nvSpPr>
        <p:spPr bwMode="auto">
          <a:xfrm>
            <a:off x="3810000" y="3412064"/>
            <a:ext cx="2825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5</a:t>
            </a:r>
          </a:p>
        </p:txBody>
      </p:sp>
      <p:sp>
        <p:nvSpPr>
          <p:cNvPr id="14358" name="Rectangle 22"/>
          <p:cNvSpPr>
            <a:spLocks noChangeArrowheads="1"/>
          </p:cNvSpPr>
          <p:nvPr/>
        </p:nvSpPr>
        <p:spPr bwMode="auto">
          <a:xfrm>
            <a:off x="3389313" y="3788302"/>
            <a:ext cx="46355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Rw</a:t>
            </a:r>
          </a:p>
        </p:txBody>
      </p:sp>
      <p:sp>
        <p:nvSpPr>
          <p:cNvPr id="14359" name="Rectangle 23"/>
          <p:cNvSpPr>
            <a:spLocks noChangeArrowheads="1"/>
          </p:cNvSpPr>
          <p:nvPr/>
        </p:nvSpPr>
        <p:spPr bwMode="auto">
          <a:xfrm>
            <a:off x="3846513" y="3788302"/>
            <a:ext cx="40640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Ra</a:t>
            </a:r>
          </a:p>
        </p:txBody>
      </p:sp>
      <p:sp>
        <p:nvSpPr>
          <p:cNvPr id="14360" name="Rectangle 24"/>
          <p:cNvSpPr>
            <a:spLocks noChangeArrowheads="1"/>
          </p:cNvSpPr>
          <p:nvPr/>
        </p:nvSpPr>
        <p:spPr bwMode="auto">
          <a:xfrm>
            <a:off x="4227513" y="3788302"/>
            <a:ext cx="417512"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Rb</a:t>
            </a:r>
          </a:p>
        </p:txBody>
      </p:sp>
      <p:sp>
        <p:nvSpPr>
          <p:cNvPr id="14361" name="Rectangle 25"/>
          <p:cNvSpPr>
            <a:spLocks noChangeArrowheads="1"/>
          </p:cNvSpPr>
          <p:nvPr/>
        </p:nvSpPr>
        <p:spPr bwMode="auto">
          <a:xfrm>
            <a:off x="3389313" y="4174064"/>
            <a:ext cx="1012825"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a:solidFill>
                  <a:schemeClr val="tx1"/>
                </a:solidFill>
                <a:latin typeface="Times" charset="0"/>
              </a:rPr>
              <a:t>RegFile</a:t>
            </a:r>
          </a:p>
        </p:txBody>
      </p:sp>
      <p:sp>
        <p:nvSpPr>
          <p:cNvPr id="14362" name="Rectangle 26"/>
          <p:cNvSpPr>
            <a:spLocks noChangeArrowheads="1"/>
          </p:cNvSpPr>
          <p:nvPr/>
        </p:nvSpPr>
        <p:spPr bwMode="auto">
          <a:xfrm>
            <a:off x="3810000" y="3183464"/>
            <a:ext cx="4222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charset="0"/>
              </a:rPr>
              <a:t>Rs</a:t>
            </a:r>
          </a:p>
        </p:txBody>
      </p:sp>
      <p:sp>
        <p:nvSpPr>
          <p:cNvPr id="14363" name="Rectangle 27"/>
          <p:cNvSpPr>
            <a:spLocks noChangeArrowheads="1"/>
          </p:cNvSpPr>
          <p:nvPr/>
        </p:nvSpPr>
        <p:spPr bwMode="auto">
          <a:xfrm>
            <a:off x="3641725" y="2421464"/>
            <a:ext cx="3968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charset="0"/>
              </a:rPr>
              <a:t>Rt</a:t>
            </a:r>
          </a:p>
        </p:txBody>
      </p:sp>
      <p:sp>
        <p:nvSpPr>
          <p:cNvPr id="14364" name="Rectangle 28"/>
          <p:cNvSpPr>
            <a:spLocks noChangeArrowheads="1"/>
          </p:cNvSpPr>
          <p:nvPr/>
        </p:nvSpPr>
        <p:spPr bwMode="auto">
          <a:xfrm>
            <a:off x="4191000" y="3183464"/>
            <a:ext cx="396875" cy="363538"/>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sz="1800">
                <a:solidFill>
                  <a:schemeClr val="tx1"/>
                </a:solidFill>
                <a:latin typeface="Times" charset="0"/>
              </a:rPr>
              <a:t>Rt</a:t>
            </a:r>
          </a:p>
        </p:txBody>
      </p:sp>
      <p:sp>
        <p:nvSpPr>
          <p:cNvPr id="14365" name="Rectangle 29"/>
          <p:cNvSpPr>
            <a:spLocks noChangeArrowheads="1"/>
          </p:cNvSpPr>
          <p:nvPr/>
        </p:nvSpPr>
        <p:spPr bwMode="auto">
          <a:xfrm>
            <a:off x="3209925" y="2421464"/>
            <a:ext cx="4476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charset="0"/>
              </a:rPr>
              <a:t>Rd</a:t>
            </a:r>
          </a:p>
        </p:txBody>
      </p:sp>
      <p:sp>
        <p:nvSpPr>
          <p:cNvPr id="14366" name="Rectangle 30"/>
          <p:cNvSpPr>
            <a:spLocks noChangeArrowheads="1"/>
          </p:cNvSpPr>
          <p:nvPr/>
        </p:nvSpPr>
        <p:spPr bwMode="auto">
          <a:xfrm>
            <a:off x="2486025" y="2116664"/>
            <a:ext cx="942975"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u="sng" dirty="0" err="1">
                <a:solidFill>
                  <a:srgbClr val="0000FF"/>
                </a:solidFill>
                <a:latin typeface="+mn-lt"/>
                <a:ea typeface="ＭＳ Ｐゴシック" charset="-128"/>
                <a:cs typeface="ＭＳ Ｐゴシック" charset="-128"/>
              </a:rPr>
              <a:t>RegDst</a:t>
            </a:r>
            <a:endParaRPr lang="en-US" sz="2000" b="1" u="sng" dirty="0">
              <a:solidFill>
                <a:srgbClr val="0000FF"/>
              </a:solidFill>
              <a:latin typeface="+mn-lt"/>
              <a:ea typeface="ＭＳ Ｐゴシック" charset="-128"/>
              <a:cs typeface="ＭＳ Ｐゴシック" charset="-128"/>
            </a:endParaRPr>
          </a:p>
        </p:txBody>
      </p:sp>
      <p:grpSp>
        <p:nvGrpSpPr>
          <p:cNvPr id="14367" name="Group 31"/>
          <p:cNvGrpSpPr>
            <a:grpSpLocks/>
          </p:cNvGrpSpPr>
          <p:nvPr/>
        </p:nvGrpSpPr>
        <p:grpSpPr bwMode="auto">
          <a:xfrm>
            <a:off x="4521200" y="5029727"/>
            <a:ext cx="376238" cy="1082675"/>
            <a:chOff x="2848" y="3083"/>
            <a:chExt cx="237" cy="682"/>
          </a:xfrm>
        </p:grpSpPr>
        <p:sp>
          <p:nvSpPr>
            <p:cNvPr id="14488" name="Rectangle 32"/>
            <p:cNvSpPr>
              <a:spLocks noChangeArrowheads="1"/>
            </p:cNvSpPr>
            <p:nvPr/>
          </p:nvSpPr>
          <p:spPr bwMode="auto">
            <a:xfrm>
              <a:off x="2848" y="3088"/>
              <a:ext cx="224" cy="656"/>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14489" name="Rectangle 33"/>
            <p:cNvSpPr>
              <a:spLocks noChangeArrowheads="1"/>
            </p:cNvSpPr>
            <p:nvPr/>
          </p:nvSpPr>
          <p:spPr bwMode="auto">
            <a:xfrm rot="5400000">
              <a:off x="2630" y="3309"/>
              <a:ext cx="682" cy="229"/>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solidFill>
                    <a:schemeClr val="tx1"/>
                  </a:solidFill>
                  <a:latin typeface="Times" charset="0"/>
                </a:rPr>
                <a:t>Extender</a:t>
              </a:r>
              <a:endParaRPr lang="en-US" sz="2000" b="1">
                <a:solidFill>
                  <a:schemeClr val="tx1"/>
                </a:solidFill>
                <a:latin typeface="Times" charset="0"/>
              </a:endParaRPr>
            </a:p>
          </p:txBody>
        </p:sp>
      </p:grpSp>
      <p:sp>
        <p:nvSpPr>
          <p:cNvPr id="14368" name="Rectangle 34"/>
          <p:cNvSpPr>
            <a:spLocks noChangeArrowheads="1"/>
          </p:cNvSpPr>
          <p:nvPr/>
        </p:nvSpPr>
        <p:spPr bwMode="auto">
          <a:xfrm>
            <a:off x="5029200" y="5517089"/>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32</a:t>
            </a:r>
          </a:p>
        </p:txBody>
      </p:sp>
      <p:sp>
        <p:nvSpPr>
          <p:cNvPr id="14369" name="Line 35"/>
          <p:cNvSpPr>
            <a:spLocks noChangeShapeType="1"/>
          </p:cNvSpPr>
          <p:nvPr/>
        </p:nvSpPr>
        <p:spPr bwMode="auto">
          <a:xfrm flipH="1">
            <a:off x="5181600" y="5415489"/>
            <a:ext cx="88900" cy="1301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4370" name="Line 36"/>
          <p:cNvSpPr>
            <a:spLocks noChangeShapeType="1"/>
          </p:cNvSpPr>
          <p:nvPr/>
        </p:nvSpPr>
        <p:spPr bwMode="auto">
          <a:xfrm flipH="1">
            <a:off x="4102100" y="5417077"/>
            <a:ext cx="88900" cy="128587"/>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4371" name="Rectangle 37"/>
          <p:cNvSpPr>
            <a:spLocks noChangeArrowheads="1"/>
          </p:cNvSpPr>
          <p:nvPr/>
        </p:nvSpPr>
        <p:spPr bwMode="auto">
          <a:xfrm>
            <a:off x="3886200" y="5517089"/>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16</a:t>
            </a:r>
          </a:p>
        </p:txBody>
      </p:sp>
      <p:sp>
        <p:nvSpPr>
          <p:cNvPr id="14372" name="Rectangle 38"/>
          <p:cNvSpPr>
            <a:spLocks noChangeArrowheads="1"/>
          </p:cNvSpPr>
          <p:nvPr/>
        </p:nvSpPr>
        <p:spPr bwMode="auto">
          <a:xfrm>
            <a:off x="2971800" y="5240864"/>
            <a:ext cx="900113"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imm16</a:t>
            </a:r>
          </a:p>
        </p:txBody>
      </p:sp>
      <p:sp>
        <p:nvSpPr>
          <p:cNvPr id="14373" name="Rectangle 39"/>
          <p:cNvSpPr>
            <a:spLocks noChangeArrowheads="1"/>
          </p:cNvSpPr>
          <p:nvPr/>
        </p:nvSpPr>
        <p:spPr bwMode="auto">
          <a:xfrm>
            <a:off x="5294313" y="6447364"/>
            <a:ext cx="946599" cy="397545"/>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u="sng" dirty="0" err="1">
                <a:solidFill>
                  <a:srgbClr val="0000FF"/>
                </a:solidFill>
                <a:latin typeface="+mn-lt"/>
                <a:ea typeface="ＭＳ Ｐゴシック" charset="-128"/>
                <a:cs typeface="ＭＳ Ｐゴシック" charset="-128"/>
              </a:rPr>
              <a:t>ALUSrc</a:t>
            </a:r>
            <a:endParaRPr lang="en-US" sz="2000" b="1" u="sng" dirty="0">
              <a:solidFill>
                <a:srgbClr val="0000FF"/>
              </a:solidFill>
              <a:latin typeface="+mn-lt"/>
              <a:ea typeface="ＭＳ Ｐゴシック" charset="-128"/>
              <a:cs typeface="ＭＳ Ｐゴシック" charset="-128"/>
            </a:endParaRPr>
          </a:p>
        </p:txBody>
      </p:sp>
      <p:sp>
        <p:nvSpPr>
          <p:cNvPr id="14374" name="Rectangle 40"/>
          <p:cNvSpPr>
            <a:spLocks noChangeArrowheads="1"/>
          </p:cNvSpPr>
          <p:nvPr/>
        </p:nvSpPr>
        <p:spPr bwMode="auto">
          <a:xfrm>
            <a:off x="4343400" y="6447364"/>
            <a:ext cx="84455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u="sng" dirty="0" err="1">
                <a:solidFill>
                  <a:srgbClr val="0000FF"/>
                </a:solidFill>
                <a:latin typeface="+mn-lt"/>
                <a:ea typeface="ＭＳ Ｐゴシック" charset="-128"/>
                <a:cs typeface="ＭＳ Ｐゴシック" charset="-128"/>
              </a:rPr>
              <a:t>ExtOp</a:t>
            </a:r>
            <a:endParaRPr lang="en-US" sz="2000" b="1" u="sng" dirty="0">
              <a:solidFill>
                <a:srgbClr val="0000FF"/>
              </a:solidFill>
              <a:latin typeface="+mn-lt"/>
              <a:ea typeface="ＭＳ Ｐゴシック" charset="-128"/>
              <a:cs typeface="ＭＳ Ｐゴシック" charset="-128"/>
            </a:endParaRPr>
          </a:p>
        </p:txBody>
      </p:sp>
      <p:sp>
        <p:nvSpPr>
          <p:cNvPr id="14375" name="Line 41"/>
          <p:cNvSpPr>
            <a:spLocks noChangeShapeType="1"/>
          </p:cNvSpPr>
          <p:nvPr/>
        </p:nvSpPr>
        <p:spPr bwMode="auto">
          <a:xfrm flipV="1">
            <a:off x="8610600" y="2802464"/>
            <a:ext cx="0" cy="1482725"/>
          </a:xfrm>
          <a:prstGeom prst="line">
            <a:avLst/>
          </a:prstGeom>
          <a:noFill/>
          <a:ln w="19050">
            <a:solidFill>
              <a:schemeClr val="tx1"/>
            </a:solidFill>
            <a:round/>
            <a:headEnd type="triangle" w="med" len="med"/>
            <a:tailEnd/>
          </a:ln>
        </p:spPr>
        <p:txBody>
          <a:bodyPr wrap="none" anchor="ctr">
            <a:prstTxWarp prst="textNoShape">
              <a:avLst/>
            </a:prstTxWarp>
          </a:bodyPr>
          <a:lstStyle/>
          <a:p>
            <a:endParaRPr lang="en-US"/>
          </a:p>
        </p:txBody>
      </p:sp>
      <p:sp>
        <p:nvSpPr>
          <p:cNvPr id="14376" name="Rectangle 42"/>
          <p:cNvSpPr>
            <a:spLocks noChangeArrowheads="1"/>
          </p:cNvSpPr>
          <p:nvPr/>
        </p:nvSpPr>
        <p:spPr bwMode="auto">
          <a:xfrm>
            <a:off x="7696200" y="2345264"/>
            <a:ext cx="1366586" cy="397545"/>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u="sng" dirty="0" err="1">
                <a:solidFill>
                  <a:srgbClr val="0000FF"/>
                </a:solidFill>
                <a:latin typeface="+mn-lt"/>
                <a:ea typeface="ＭＳ Ｐゴシック" charset="-128"/>
                <a:cs typeface="ＭＳ Ｐゴシック" charset="-128"/>
              </a:rPr>
              <a:t>MemtoReg</a:t>
            </a:r>
            <a:endParaRPr lang="en-US" sz="2000" b="1" u="sng" dirty="0">
              <a:solidFill>
                <a:srgbClr val="0000FF"/>
              </a:solidFill>
              <a:latin typeface="+mn-lt"/>
              <a:ea typeface="ＭＳ Ｐゴシック" charset="-128"/>
              <a:cs typeface="ＭＳ Ｐゴシック" charset="-128"/>
            </a:endParaRPr>
          </a:p>
        </p:txBody>
      </p:sp>
      <p:sp>
        <p:nvSpPr>
          <p:cNvPr id="14377" name="Rectangle 43"/>
          <p:cNvSpPr>
            <a:spLocks noChangeArrowheads="1"/>
          </p:cNvSpPr>
          <p:nvPr/>
        </p:nvSpPr>
        <p:spPr bwMode="auto">
          <a:xfrm>
            <a:off x="6291263" y="5774264"/>
            <a:ext cx="490537"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clk</a:t>
            </a:r>
          </a:p>
        </p:txBody>
      </p:sp>
      <p:sp>
        <p:nvSpPr>
          <p:cNvPr id="14378" name="Rectangle 44"/>
          <p:cNvSpPr>
            <a:spLocks noChangeArrowheads="1"/>
          </p:cNvSpPr>
          <p:nvPr/>
        </p:nvSpPr>
        <p:spPr bwMode="auto">
          <a:xfrm>
            <a:off x="6019800" y="5240864"/>
            <a:ext cx="935038"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Data In</a:t>
            </a:r>
          </a:p>
        </p:txBody>
      </p:sp>
      <p:sp>
        <p:nvSpPr>
          <p:cNvPr id="14379" name="Line 45"/>
          <p:cNvSpPr>
            <a:spLocks noChangeShapeType="1"/>
          </p:cNvSpPr>
          <p:nvPr/>
        </p:nvSpPr>
        <p:spPr bwMode="auto">
          <a:xfrm flipH="1">
            <a:off x="6153150" y="5172602"/>
            <a:ext cx="88900" cy="128587"/>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4380" name="Rectangle 46"/>
          <p:cNvSpPr>
            <a:spLocks noChangeArrowheads="1"/>
          </p:cNvSpPr>
          <p:nvPr/>
        </p:nvSpPr>
        <p:spPr bwMode="auto">
          <a:xfrm>
            <a:off x="6183313" y="4948764"/>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32</a:t>
            </a:r>
          </a:p>
        </p:txBody>
      </p:sp>
      <p:sp>
        <p:nvSpPr>
          <p:cNvPr id="14381" name="Line 47"/>
          <p:cNvSpPr>
            <a:spLocks noChangeShapeType="1"/>
          </p:cNvSpPr>
          <p:nvPr/>
        </p:nvSpPr>
        <p:spPr bwMode="auto">
          <a:xfrm flipV="1">
            <a:off x="7302500" y="3183464"/>
            <a:ext cx="12700" cy="1846263"/>
          </a:xfrm>
          <a:prstGeom prst="line">
            <a:avLst/>
          </a:prstGeom>
          <a:noFill/>
          <a:ln w="19050">
            <a:solidFill>
              <a:schemeClr val="tx1"/>
            </a:solidFill>
            <a:round/>
            <a:headEnd type="triangle" w="med" len="med"/>
            <a:tailEnd/>
          </a:ln>
        </p:spPr>
        <p:txBody>
          <a:bodyPr wrap="none" anchor="ctr">
            <a:prstTxWarp prst="textNoShape">
              <a:avLst/>
            </a:prstTxWarp>
          </a:bodyPr>
          <a:lstStyle/>
          <a:p>
            <a:endParaRPr lang="en-US"/>
          </a:p>
        </p:txBody>
      </p:sp>
      <p:sp>
        <p:nvSpPr>
          <p:cNvPr id="14382" name="Rectangle 48"/>
          <p:cNvSpPr>
            <a:spLocks noChangeArrowheads="1"/>
          </p:cNvSpPr>
          <p:nvPr/>
        </p:nvSpPr>
        <p:spPr bwMode="auto">
          <a:xfrm>
            <a:off x="6858000" y="2726264"/>
            <a:ext cx="1068277" cy="397545"/>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u="sng" dirty="0" err="1">
                <a:solidFill>
                  <a:srgbClr val="0000FF"/>
                </a:solidFill>
                <a:latin typeface="+mn-lt"/>
                <a:ea typeface="ＭＳ Ｐゴシック" charset="-128"/>
                <a:cs typeface="ＭＳ Ｐゴシック" charset="-128"/>
              </a:rPr>
              <a:t>MemWr</a:t>
            </a:r>
            <a:endParaRPr lang="en-US" sz="2000" b="1" u="sng" dirty="0">
              <a:solidFill>
                <a:srgbClr val="0000FF"/>
              </a:solidFill>
              <a:latin typeface="+mn-lt"/>
              <a:ea typeface="ＭＳ Ｐゴシック" charset="-128"/>
              <a:cs typeface="ＭＳ Ｐゴシック" charset="-128"/>
            </a:endParaRPr>
          </a:p>
        </p:txBody>
      </p:sp>
      <p:sp>
        <p:nvSpPr>
          <p:cNvPr id="14383" name="Rectangle 49"/>
          <p:cNvSpPr>
            <a:spLocks noChangeArrowheads="1"/>
          </p:cNvSpPr>
          <p:nvPr/>
        </p:nvSpPr>
        <p:spPr bwMode="auto">
          <a:xfrm>
            <a:off x="4976813" y="2442102"/>
            <a:ext cx="773112"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dirty="0">
                <a:latin typeface="Times" charset="0"/>
              </a:rPr>
              <a:t>Equal</a:t>
            </a:r>
          </a:p>
        </p:txBody>
      </p:sp>
      <p:sp>
        <p:nvSpPr>
          <p:cNvPr id="14384" name="Line 50"/>
          <p:cNvSpPr>
            <a:spLocks noChangeShapeType="1"/>
          </p:cNvSpPr>
          <p:nvPr/>
        </p:nvSpPr>
        <p:spPr bwMode="auto">
          <a:xfrm>
            <a:off x="3092450" y="1037164"/>
            <a:ext cx="2489200" cy="0"/>
          </a:xfrm>
          <a:prstGeom prst="line">
            <a:avLst/>
          </a:prstGeom>
          <a:noFill/>
          <a:ln w="25400">
            <a:solidFill>
              <a:schemeClr val="tx1"/>
            </a:solidFill>
            <a:round/>
            <a:headEnd/>
            <a:tailEnd type="triangle" w="med" len="sm"/>
          </a:ln>
        </p:spPr>
        <p:txBody>
          <a:bodyPr wrap="none" anchor="ctr">
            <a:prstTxWarp prst="textNoShape">
              <a:avLst/>
            </a:prstTxWarp>
          </a:bodyPr>
          <a:lstStyle/>
          <a:p>
            <a:endParaRPr lang="en-US"/>
          </a:p>
        </p:txBody>
      </p:sp>
      <p:sp>
        <p:nvSpPr>
          <p:cNvPr id="14385" name="Rectangle 51"/>
          <p:cNvSpPr>
            <a:spLocks noChangeArrowheads="1"/>
          </p:cNvSpPr>
          <p:nvPr/>
        </p:nvSpPr>
        <p:spPr bwMode="auto">
          <a:xfrm>
            <a:off x="5562600" y="821264"/>
            <a:ext cx="201930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Instruction&lt;31:0&gt;</a:t>
            </a:r>
          </a:p>
        </p:txBody>
      </p:sp>
      <p:sp>
        <p:nvSpPr>
          <p:cNvPr id="14386" name="Line 52"/>
          <p:cNvSpPr>
            <a:spLocks noChangeShapeType="1"/>
          </p:cNvSpPr>
          <p:nvPr/>
        </p:nvSpPr>
        <p:spPr bwMode="auto">
          <a:xfrm>
            <a:off x="3429000" y="1049864"/>
            <a:ext cx="0" cy="8890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14387" name="Rectangle 53"/>
          <p:cNvSpPr>
            <a:spLocks noChangeArrowheads="1"/>
          </p:cNvSpPr>
          <p:nvPr/>
        </p:nvSpPr>
        <p:spPr bwMode="auto">
          <a:xfrm rot="5400000">
            <a:off x="3064669" y="1317358"/>
            <a:ext cx="1046162"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&lt;21:25&gt;</a:t>
            </a:r>
          </a:p>
        </p:txBody>
      </p:sp>
      <p:sp>
        <p:nvSpPr>
          <p:cNvPr id="14388" name="Rectangle 54"/>
          <p:cNvSpPr>
            <a:spLocks noChangeArrowheads="1"/>
          </p:cNvSpPr>
          <p:nvPr/>
        </p:nvSpPr>
        <p:spPr bwMode="auto">
          <a:xfrm rot="5400000">
            <a:off x="3598069" y="1317358"/>
            <a:ext cx="1046162"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&lt;16:20&gt;</a:t>
            </a:r>
          </a:p>
        </p:txBody>
      </p:sp>
      <p:sp>
        <p:nvSpPr>
          <p:cNvPr id="14389" name="Rectangle 55"/>
          <p:cNvSpPr>
            <a:spLocks noChangeArrowheads="1"/>
          </p:cNvSpPr>
          <p:nvPr/>
        </p:nvSpPr>
        <p:spPr bwMode="auto">
          <a:xfrm rot="5400000">
            <a:off x="4131469" y="1317358"/>
            <a:ext cx="1046162"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&lt;11:15&gt;</a:t>
            </a:r>
          </a:p>
        </p:txBody>
      </p:sp>
      <p:sp>
        <p:nvSpPr>
          <p:cNvPr id="14390" name="Rectangle 56"/>
          <p:cNvSpPr>
            <a:spLocks noChangeArrowheads="1"/>
          </p:cNvSpPr>
          <p:nvPr/>
        </p:nvSpPr>
        <p:spPr bwMode="auto">
          <a:xfrm rot="5400000">
            <a:off x="4677569" y="1304658"/>
            <a:ext cx="919162"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&lt;0:15&gt;</a:t>
            </a:r>
          </a:p>
        </p:txBody>
      </p:sp>
      <p:sp>
        <p:nvSpPr>
          <p:cNvPr id="14391" name="Line 57"/>
          <p:cNvSpPr>
            <a:spLocks noChangeShapeType="1"/>
          </p:cNvSpPr>
          <p:nvPr/>
        </p:nvSpPr>
        <p:spPr bwMode="auto">
          <a:xfrm>
            <a:off x="3962400" y="1049864"/>
            <a:ext cx="0" cy="8890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14392" name="Line 58"/>
          <p:cNvSpPr>
            <a:spLocks noChangeShapeType="1"/>
          </p:cNvSpPr>
          <p:nvPr/>
        </p:nvSpPr>
        <p:spPr bwMode="auto">
          <a:xfrm>
            <a:off x="4495800" y="1049864"/>
            <a:ext cx="0" cy="8890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14393" name="Line 59"/>
          <p:cNvSpPr>
            <a:spLocks noChangeShapeType="1"/>
          </p:cNvSpPr>
          <p:nvPr/>
        </p:nvSpPr>
        <p:spPr bwMode="auto">
          <a:xfrm>
            <a:off x="5029200" y="1049864"/>
            <a:ext cx="0" cy="8890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14394" name="Rectangle 60"/>
          <p:cNvSpPr>
            <a:spLocks noChangeArrowheads="1"/>
          </p:cNvSpPr>
          <p:nvPr/>
        </p:nvSpPr>
        <p:spPr bwMode="auto">
          <a:xfrm>
            <a:off x="4786313" y="1875364"/>
            <a:ext cx="91440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Imm16</a:t>
            </a:r>
          </a:p>
        </p:txBody>
      </p:sp>
      <p:sp>
        <p:nvSpPr>
          <p:cNvPr id="14395" name="Rectangle 61"/>
          <p:cNvSpPr>
            <a:spLocks noChangeArrowheads="1"/>
          </p:cNvSpPr>
          <p:nvPr/>
        </p:nvSpPr>
        <p:spPr bwMode="auto">
          <a:xfrm>
            <a:off x="4252913" y="1875364"/>
            <a:ext cx="477837"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Rd</a:t>
            </a:r>
          </a:p>
        </p:txBody>
      </p:sp>
      <p:sp>
        <p:nvSpPr>
          <p:cNvPr id="14396" name="Rectangle 62"/>
          <p:cNvSpPr>
            <a:spLocks noChangeArrowheads="1"/>
          </p:cNvSpPr>
          <p:nvPr/>
        </p:nvSpPr>
        <p:spPr bwMode="auto">
          <a:xfrm>
            <a:off x="3795713" y="1875364"/>
            <a:ext cx="420687"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Rt</a:t>
            </a:r>
          </a:p>
        </p:txBody>
      </p:sp>
      <p:sp>
        <p:nvSpPr>
          <p:cNvPr id="14397" name="Rectangle 63"/>
          <p:cNvSpPr>
            <a:spLocks noChangeArrowheads="1"/>
          </p:cNvSpPr>
          <p:nvPr/>
        </p:nvSpPr>
        <p:spPr bwMode="auto">
          <a:xfrm>
            <a:off x="3262313" y="1875364"/>
            <a:ext cx="449262"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Rs</a:t>
            </a:r>
          </a:p>
        </p:txBody>
      </p:sp>
      <p:sp>
        <p:nvSpPr>
          <p:cNvPr id="14398" name="Rectangle 64"/>
          <p:cNvSpPr>
            <a:spLocks noChangeArrowheads="1"/>
          </p:cNvSpPr>
          <p:nvPr/>
        </p:nvSpPr>
        <p:spPr bwMode="auto">
          <a:xfrm>
            <a:off x="1981200" y="5240864"/>
            <a:ext cx="490538"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clk</a:t>
            </a:r>
          </a:p>
        </p:txBody>
      </p:sp>
      <p:grpSp>
        <p:nvGrpSpPr>
          <p:cNvPr id="14399" name="Group 65"/>
          <p:cNvGrpSpPr>
            <a:grpSpLocks/>
          </p:cNvGrpSpPr>
          <p:nvPr/>
        </p:nvGrpSpPr>
        <p:grpSpPr bwMode="auto">
          <a:xfrm>
            <a:off x="2057400" y="3847039"/>
            <a:ext cx="354013" cy="1266825"/>
            <a:chOff x="1326" y="2338"/>
            <a:chExt cx="223" cy="798"/>
          </a:xfrm>
        </p:grpSpPr>
        <p:sp>
          <p:nvSpPr>
            <p:cNvPr id="14484" name="Rectangle 66"/>
            <p:cNvSpPr>
              <a:spLocks noChangeArrowheads="1"/>
            </p:cNvSpPr>
            <p:nvPr/>
          </p:nvSpPr>
          <p:spPr bwMode="auto">
            <a:xfrm>
              <a:off x="1364" y="2384"/>
              <a:ext cx="145" cy="752"/>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14485" name="Rectangle 67"/>
            <p:cNvSpPr>
              <a:spLocks noChangeArrowheads="1"/>
            </p:cNvSpPr>
            <p:nvPr/>
          </p:nvSpPr>
          <p:spPr bwMode="auto">
            <a:xfrm rot="5400000">
              <a:off x="1288" y="2681"/>
              <a:ext cx="285"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charset="0"/>
                </a:rPr>
                <a:t>PC</a:t>
              </a:r>
            </a:p>
          </p:txBody>
        </p:sp>
        <p:sp>
          <p:nvSpPr>
            <p:cNvPr id="14486" name="Rectangle 68"/>
            <p:cNvSpPr>
              <a:spLocks noChangeArrowheads="1"/>
            </p:cNvSpPr>
            <p:nvPr/>
          </p:nvSpPr>
          <p:spPr bwMode="auto">
            <a:xfrm rot="-5400000">
              <a:off x="1323" y="2354"/>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charset="0"/>
                </a:rPr>
                <a:t>00</a:t>
              </a:r>
            </a:p>
          </p:txBody>
        </p:sp>
        <p:sp>
          <p:nvSpPr>
            <p:cNvPr id="14487" name="Rectangle 69"/>
            <p:cNvSpPr>
              <a:spLocks noChangeArrowheads="1"/>
            </p:cNvSpPr>
            <p:nvPr/>
          </p:nvSpPr>
          <p:spPr bwMode="auto">
            <a:xfrm>
              <a:off x="1367" y="2388"/>
              <a:ext cx="140" cy="14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grpSp>
      <p:sp>
        <p:nvSpPr>
          <p:cNvPr id="14400" name="Rectangle 70"/>
          <p:cNvSpPr>
            <a:spLocks noChangeArrowheads="1"/>
          </p:cNvSpPr>
          <p:nvPr/>
        </p:nvSpPr>
        <p:spPr bwMode="auto">
          <a:xfrm>
            <a:off x="1449388" y="991127"/>
            <a:ext cx="239712" cy="369887"/>
          </a:xfrm>
          <a:prstGeom prst="rect">
            <a:avLst/>
          </a:prstGeom>
          <a:noFill/>
          <a:ln w="12700">
            <a:noFill/>
            <a:miter lim="800000"/>
            <a:headEnd/>
            <a:tailEnd/>
          </a:ln>
        </p:spPr>
        <p:txBody>
          <a:bodyPr wrap="none" anchor="ctr">
            <a:prstTxWarp prst="textNoShape">
              <a:avLst/>
            </a:prstTxWarp>
          </a:bodyPr>
          <a:lstStyle/>
          <a:p>
            <a:endParaRPr lang="en-US"/>
          </a:p>
        </p:txBody>
      </p:sp>
      <p:sp>
        <p:nvSpPr>
          <p:cNvPr id="14401" name="Rectangle 71"/>
          <p:cNvSpPr>
            <a:spLocks noChangeArrowheads="1"/>
          </p:cNvSpPr>
          <p:nvPr/>
        </p:nvSpPr>
        <p:spPr bwMode="auto">
          <a:xfrm>
            <a:off x="1449388" y="1808689"/>
            <a:ext cx="239712" cy="369888"/>
          </a:xfrm>
          <a:prstGeom prst="rect">
            <a:avLst/>
          </a:prstGeom>
          <a:noFill/>
          <a:ln w="12700">
            <a:noFill/>
            <a:miter lim="800000"/>
            <a:headEnd/>
            <a:tailEnd/>
          </a:ln>
        </p:spPr>
        <p:txBody>
          <a:bodyPr wrap="none" anchor="ctr">
            <a:prstTxWarp prst="textNoShape">
              <a:avLst/>
            </a:prstTxWarp>
          </a:bodyPr>
          <a:lstStyle/>
          <a:p>
            <a:endParaRPr lang="en-US"/>
          </a:p>
        </p:txBody>
      </p:sp>
      <p:sp>
        <p:nvSpPr>
          <p:cNvPr id="14402" name="Rectangle 72"/>
          <p:cNvSpPr>
            <a:spLocks noChangeArrowheads="1"/>
          </p:cNvSpPr>
          <p:nvPr/>
        </p:nvSpPr>
        <p:spPr bwMode="auto">
          <a:xfrm>
            <a:off x="430213" y="3259664"/>
            <a:ext cx="307975"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a:solidFill>
                  <a:schemeClr val="tx1"/>
                </a:solidFill>
                <a:latin typeface="Times" charset="0"/>
              </a:rPr>
              <a:t>4</a:t>
            </a:r>
          </a:p>
        </p:txBody>
      </p:sp>
      <p:sp>
        <p:nvSpPr>
          <p:cNvPr id="14403" name="Rectangle 73"/>
          <p:cNvSpPr>
            <a:spLocks noChangeArrowheads="1"/>
          </p:cNvSpPr>
          <p:nvPr/>
        </p:nvSpPr>
        <p:spPr bwMode="auto">
          <a:xfrm>
            <a:off x="572388" y="2192864"/>
            <a:ext cx="1898982" cy="397545"/>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u="sng" dirty="0" err="1" smtClean="0">
                <a:solidFill>
                  <a:srgbClr val="0000FF"/>
                </a:solidFill>
                <a:latin typeface="+mn-lt"/>
                <a:ea typeface="ＭＳ Ｐゴシック" charset="-128"/>
                <a:cs typeface="ＭＳ Ｐゴシック" charset="-128"/>
              </a:rPr>
              <a:t>nPC_sel</a:t>
            </a:r>
            <a:r>
              <a:rPr lang="en-US" sz="2000" b="1" u="sng" dirty="0" smtClean="0">
                <a:solidFill>
                  <a:srgbClr val="0000FF"/>
                </a:solidFill>
                <a:latin typeface="+mn-lt"/>
                <a:ea typeface="ＭＳ Ｐゴシック" charset="-128"/>
                <a:cs typeface="ＭＳ Ｐゴシック" charset="-128"/>
              </a:rPr>
              <a:t> </a:t>
            </a:r>
            <a:r>
              <a:rPr lang="en-US" sz="2000" dirty="0" smtClean="0">
                <a:latin typeface="+mn-lt"/>
                <a:ea typeface="ＭＳ Ｐゴシック" charset="-128"/>
                <a:cs typeface="ＭＳ Ｐゴシック" charset="-128"/>
              </a:rPr>
              <a:t>&amp; </a:t>
            </a:r>
            <a:r>
              <a:rPr lang="en-US" sz="2000" dirty="0" smtClean="0">
                <a:latin typeface="Times" panose="02020603050405020304" pitchFamily="18" charset="0"/>
                <a:ea typeface="ＭＳ Ｐゴシック" charset="-128"/>
                <a:cs typeface="Times" panose="02020603050405020304" pitchFamily="18" charset="0"/>
              </a:rPr>
              <a:t>Equal</a:t>
            </a:r>
            <a:endParaRPr lang="en-US" sz="2000" dirty="0">
              <a:latin typeface="Times" panose="02020603050405020304" pitchFamily="18" charset="0"/>
              <a:ea typeface="ＭＳ Ｐゴシック" charset="-128"/>
              <a:cs typeface="Times" panose="02020603050405020304" pitchFamily="18" charset="0"/>
            </a:endParaRPr>
          </a:p>
        </p:txBody>
      </p:sp>
      <p:sp>
        <p:nvSpPr>
          <p:cNvPr id="14404" name="Line 74"/>
          <p:cNvSpPr>
            <a:spLocks noChangeShapeType="1"/>
          </p:cNvSpPr>
          <p:nvPr/>
        </p:nvSpPr>
        <p:spPr bwMode="auto">
          <a:xfrm>
            <a:off x="1801813" y="2580214"/>
            <a:ext cx="0" cy="1292225"/>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grpSp>
        <p:nvGrpSpPr>
          <p:cNvPr id="14405" name="Group 75"/>
          <p:cNvGrpSpPr>
            <a:grpSpLocks/>
          </p:cNvGrpSpPr>
          <p:nvPr/>
        </p:nvGrpSpPr>
        <p:grpSpPr bwMode="auto">
          <a:xfrm>
            <a:off x="438150" y="4936064"/>
            <a:ext cx="363538" cy="1066800"/>
            <a:chOff x="239" y="3168"/>
            <a:chExt cx="229" cy="672"/>
          </a:xfrm>
        </p:grpSpPr>
        <p:sp>
          <p:nvSpPr>
            <p:cNvPr id="14482" name="Rectangle 76"/>
            <p:cNvSpPr>
              <a:spLocks noChangeArrowheads="1"/>
            </p:cNvSpPr>
            <p:nvPr/>
          </p:nvSpPr>
          <p:spPr bwMode="auto">
            <a:xfrm>
              <a:off x="264" y="3168"/>
              <a:ext cx="186" cy="672"/>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14483" name="Rectangle 77"/>
            <p:cNvSpPr>
              <a:spLocks noChangeArrowheads="1"/>
            </p:cNvSpPr>
            <p:nvPr/>
          </p:nvSpPr>
          <p:spPr bwMode="auto">
            <a:xfrm rot="5400000">
              <a:off x="75" y="3379"/>
              <a:ext cx="558" cy="229"/>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solidFill>
                    <a:schemeClr val="tx1"/>
                  </a:solidFill>
                  <a:latin typeface="Times" charset="0"/>
                </a:rPr>
                <a:t>PC Ext</a:t>
              </a:r>
            </a:p>
          </p:txBody>
        </p:sp>
      </p:grpSp>
      <p:grpSp>
        <p:nvGrpSpPr>
          <p:cNvPr id="14406" name="Group 78"/>
          <p:cNvGrpSpPr>
            <a:grpSpLocks/>
          </p:cNvGrpSpPr>
          <p:nvPr/>
        </p:nvGrpSpPr>
        <p:grpSpPr bwMode="auto">
          <a:xfrm>
            <a:off x="1974850" y="808564"/>
            <a:ext cx="1123950" cy="1092200"/>
            <a:chOff x="1244" y="424"/>
            <a:chExt cx="708" cy="688"/>
          </a:xfrm>
        </p:grpSpPr>
        <p:sp>
          <p:nvSpPr>
            <p:cNvPr id="14479" name="Rectangle 79"/>
            <p:cNvSpPr>
              <a:spLocks noChangeArrowheads="1"/>
            </p:cNvSpPr>
            <p:nvPr/>
          </p:nvSpPr>
          <p:spPr bwMode="auto">
            <a:xfrm>
              <a:off x="1258" y="443"/>
              <a:ext cx="694" cy="630"/>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14480" name="Rectangle 80"/>
            <p:cNvSpPr>
              <a:spLocks noChangeArrowheads="1"/>
            </p:cNvSpPr>
            <p:nvPr/>
          </p:nvSpPr>
          <p:spPr bwMode="auto">
            <a:xfrm>
              <a:off x="1440" y="864"/>
              <a:ext cx="363"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Adr</a:t>
              </a:r>
            </a:p>
          </p:txBody>
        </p:sp>
        <p:sp>
          <p:nvSpPr>
            <p:cNvPr id="14481" name="Rectangle 81"/>
            <p:cNvSpPr>
              <a:spLocks noChangeArrowheads="1"/>
            </p:cNvSpPr>
            <p:nvPr/>
          </p:nvSpPr>
          <p:spPr bwMode="auto">
            <a:xfrm>
              <a:off x="1244" y="424"/>
              <a:ext cx="700" cy="440"/>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sz="2000" b="1">
                  <a:solidFill>
                    <a:schemeClr val="tx1"/>
                  </a:solidFill>
                  <a:latin typeface="Times" charset="0"/>
                </a:rPr>
                <a:t>Inst</a:t>
              </a:r>
            </a:p>
            <a:p>
              <a:pPr algn="ctr"/>
              <a:r>
                <a:rPr lang="en-US" sz="2000" b="1">
                  <a:solidFill>
                    <a:schemeClr val="tx1"/>
                  </a:solidFill>
                  <a:latin typeface="Times" charset="0"/>
                </a:rPr>
                <a:t>Memory</a:t>
              </a:r>
            </a:p>
          </p:txBody>
        </p:sp>
      </p:grpSp>
      <p:grpSp>
        <p:nvGrpSpPr>
          <p:cNvPr id="14407" name="Group 82"/>
          <p:cNvGrpSpPr>
            <a:grpSpLocks/>
          </p:cNvGrpSpPr>
          <p:nvPr/>
        </p:nvGrpSpPr>
        <p:grpSpPr bwMode="auto">
          <a:xfrm>
            <a:off x="990600" y="3335864"/>
            <a:ext cx="381000" cy="1066800"/>
            <a:chOff x="432" y="912"/>
            <a:chExt cx="240" cy="672"/>
          </a:xfrm>
        </p:grpSpPr>
        <p:sp>
          <p:nvSpPr>
            <p:cNvPr id="14477" name="Rectangle 83"/>
            <p:cNvSpPr>
              <a:spLocks noChangeArrowheads="1"/>
            </p:cNvSpPr>
            <p:nvPr/>
          </p:nvSpPr>
          <p:spPr bwMode="auto">
            <a:xfrm rot="5400000">
              <a:off x="294" y="1120"/>
              <a:ext cx="506" cy="229"/>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solidFill>
                    <a:schemeClr val="tx1"/>
                  </a:solidFill>
                  <a:latin typeface="Times" charset="0"/>
                </a:rPr>
                <a:t>Adder</a:t>
              </a:r>
            </a:p>
          </p:txBody>
        </p:sp>
        <p:sp>
          <p:nvSpPr>
            <p:cNvPr id="14478" name="Freeform 84"/>
            <p:cNvSpPr>
              <a:spLocks/>
            </p:cNvSpPr>
            <p:nvPr/>
          </p:nvSpPr>
          <p:spPr bwMode="auto">
            <a:xfrm>
              <a:off x="432" y="912"/>
              <a:ext cx="240" cy="672"/>
            </a:xfrm>
            <a:custGeom>
              <a:avLst/>
              <a:gdLst>
                <a:gd name="T0" fmla="*/ 0 w 240"/>
                <a:gd name="T1" fmla="*/ 0 h 672"/>
                <a:gd name="T2" fmla="*/ 0 w 240"/>
                <a:gd name="T3" fmla="*/ 288 h 672"/>
                <a:gd name="T4" fmla="*/ 48 w 240"/>
                <a:gd name="T5" fmla="*/ 336 h 672"/>
                <a:gd name="T6" fmla="*/ 0 w 240"/>
                <a:gd name="T7" fmla="*/ 384 h 672"/>
                <a:gd name="T8" fmla="*/ 0 w 240"/>
                <a:gd name="T9" fmla="*/ 672 h 672"/>
                <a:gd name="T10" fmla="*/ 240 w 240"/>
                <a:gd name="T11" fmla="*/ 480 h 672"/>
                <a:gd name="T12" fmla="*/ 240 w 240"/>
                <a:gd name="T13" fmla="*/ 192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92"/>
                  </a:lnTo>
                  <a:lnTo>
                    <a:pt x="0" y="0"/>
                  </a:lnTo>
                  <a:close/>
                </a:path>
              </a:pathLst>
            </a:custGeom>
            <a:noFill/>
            <a:ln w="28575">
              <a:solidFill>
                <a:schemeClr val="tx1"/>
              </a:solidFill>
              <a:round/>
              <a:headEnd/>
              <a:tailEnd/>
            </a:ln>
          </p:spPr>
          <p:txBody>
            <a:bodyPr wrap="none" anchor="ctr">
              <a:prstTxWarp prst="textNoShape">
                <a:avLst/>
              </a:prstTxWarp>
            </a:bodyPr>
            <a:lstStyle/>
            <a:p>
              <a:endParaRPr lang="en-US"/>
            </a:p>
          </p:txBody>
        </p:sp>
      </p:grpSp>
      <p:grpSp>
        <p:nvGrpSpPr>
          <p:cNvPr id="14408" name="Group 85"/>
          <p:cNvGrpSpPr>
            <a:grpSpLocks/>
          </p:cNvGrpSpPr>
          <p:nvPr/>
        </p:nvGrpSpPr>
        <p:grpSpPr bwMode="auto">
          <a:xfrm>
            <a:off x="990600" y="4555064"/>
            <a:ext cx="381000" cy="1066800"/>
            <a:chOff x="432" y="912"/>
            <a:chExt cx="240" cy="672"/>
          </a:xfrm>
        </p:grpSpPr>
        <p:sp>
          <p:nvSpPr>
            <p:cNvPr id="14475" name="Rectangle 86"/>
            <p:cNvSpPr>
              <a:spLocks noChangeArrowheads="1"/>
            </p:cNvSpPr>
            <p:nvPr/>
          </p:nvSpPr>
          <p:spPr bwMode="auto">
            <a:xfrm rot="5400000">
              <a:off x="294" y="1120"/>
              <a:ext cx="506" cy="229"/>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solidFill>
                    <a:schemeClr val="tx1"/>
                  </a:solidFill>
                  <a:latin typeface="Times" charset="0"/>
                </a:rPr>
                <a:t>Adder</a:t>
              </a:r>
            </a:p>
          </p:txBody>
        </p:sp>
        <p:sp>
          <p:nvSpPr>
            <p:cNvPr id="14476" name="Freeform 87"/>
            <p:cNvSpPr>
              <a:spLocks/>
            </p:cNvSpPr>
            <p:nvPr/>
          </p:nvSpPr>
          <p:spPr bwMode="auto">
            <a:xfrm>
              <a:off x="432" y="912"/>
              <a:ext cx="240" cy="672"/>
            </a:xfrm>
            <a:custGeom>
              <a:avLst/>
              <a:gdLst>
                <a:gd name="T0" fmla="*/ 0 w 240"/>
                <a:gd name="T1" fmla="*/ 0 h 672"/>
                <a:gd name="T2" fmla="*/ 0 w 240"/>
                <a:gd name="T3" fmla="*/ 288 h 672"/>
                <a:gd name="T4" fmla="*/ 48 w 240"/>
                <a:gd name="T5" fmla="*/ 336 h 672"/>
                <a:gd name="T6" fmla="*/ 0 w 240"/>
                <a:gd name="T7" fmla="*/ 384 h 672"/>
                <a:gd name="T8" fmla="*/ 0 w 240"/>
                <a:gd name="T9" fmla="*/ 672 h 672"/>
                <a:gd name="T10" fmla="*/ 240 w 240"/>
                <a:gd name="T11" fmla="*/ 480 h 672"/>
                <a:gd name="T12" fmla="*/ 240 w 240"/>
                <a:gd name="T13" fmla="*/ 192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92"/>
                  </a:lnTo>
                  <a:lnTo>
                    <a:pt x="0" y="0"/>
                  </a:lnTo>
                  <a:close/>
                </a:path>
              </a:pathLst>
            </a:custGeom>
            <a:noFill/>
            <a:ln w="28575">
              <a:solidFill>
                <a:schemeClr val="tx1"/>
              </a:solidFill>
              <a:round/>
              <a:headEnd/>
              <a:tailEnd/>
            </a:ln>
          </p:spPr>
          <p:txBody>
            <a:bodyPr wrap="none" anchor="ctr">
              <a:prstTxWarp prst="textNoShape">
                <a:avLst/>
              </a:prstTxWarp>
            </a:bodyPr>
            <a:lstStyle/>
            <a:p>
              <a:endParaRPr lang="en-US"/>
            </a:p>
          </p:txBody>
        </p:sp>
      </p:grpSp>
      <p:grpSp>
        <p:nvGrpSpPr>
          <p:cNvPr id="14409" name="Group 88"/>
          <p:cNvGrpSpPr>
            <a:grpSpLocks/>
          </p:cNvGrpSpPr>
          <p:nvPr/>
        </p:nvGrpSpPr>
        <p:grpSpPr bwMode="auto">
          <a:xfrm>
            <a:off x="1600200" y="3793064"/>
            <a:ext cx="363538" cy="1447800"/>
            <a:chOff x="480" y="864"/>
            <a:chExt cx="229" cy="912"/>
          </a:xfrm>
        </p:grpSpPr>
        <p:sp>
          <p:nvSpPr>
            <p:cNvPr id="14473" name="Rectangle 89"/>
            <p:cNvSpPr>
              <a:spLocks noChangeArrowheads="1"/>
            </p:cNvSpPr>
            <p:nvPr/>
          </p:nvSpPr>
          <p:spPr bwMode="auto">
            <a:xfrm rot="5400000">
              <a:off x="394" y="1220"/>
              <a:ext cx="402" cy="229"/>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solidFill>
                    <a:schemeClr val="tx1"/>
                  </a:solidFill>
                  <a:latin typeface="Times" charset="0"/>
                </a:rPr>
                <a:t>Mux</a:t>
              </a:r>
            </a:p>
          </p:txBody>
        </p:sp>
        <p:sp>
          <p:nvSpPr>
            <p:cNvPr id="14474" name="Freeform 90"/>
            <p:cNvSpPr>
              <a:spLocks/>
            </p:cNvSpPr>
            <p:nvPr/>
          </p:nvSpPr>
          <p:spPr bwMode="auto">
            <a:xfrm>
              <a:off x="528" y="864"/>
              <a:ext cx="144" cy="912"/>
            </a:xfrm>
            <a:custGeom>
              <a:avLst/>
              <a:gdLst>
                <a:gd name="T0" fmla="*/ 0 w 144"/>
                <a:gd name="T1" fmla="*/ 0 h 912"/>
                <a:gd name="T2" fmla="*/ 0 w 144"/>
                <a:gd name="T3" fmla="*/ 912 h 912"/>
                <a:gd name="T4" fmla="*/ 144 w 144"/>
                <a:gd name="T5" fmla="*/ 768 h 912"/>
                <a:gd name="T6" fmla="*/ 144 w 144"/>
                <a:gd name="T7" fmla="*/ 144 h 912"/>
                <a:gd name="T8" fmla="*/ 0 w 144"/>
                <a:gd name="T9" fmla="*/ 0 h 912"/>
                <a:gd name="T10" fmla="*/ 0 60000 65536"/>
                <a:gd name="T11" fmla="*/ 0 60000 65536"/>
                <a:gd name="T12" fmla="*/ 0 60000 65536"/>
                <a:gd name="T13" fmla="*/ 0 60000 65536"/>
                <a:gd name="T14" fmla="*/ 0 60000 65536"/>
                <a:gd name="T15" fmla="*/ 0 w 144"/>
                <a:gd name="T16" fmla="*/ 0 h 912"/>
                <a:gd name="T17" fmla="*/ 144 w 144"/>
                <a:gd name="T18" fmla="*/ 912 h 912"/>
              </a:gdLst>
              <a:ahLst/>
              <a:cxnLst>
                <a:cxn ang="T10">
                  <a:pos x="T0" y="T1"/>
                </a:cxn>
                <a:cxn ang="T11">
                  <a:pos x="T2" y="T3"/>
                </a:cxn>
                <a:cxn ang="T12">
                  <a:pos x="T4" y="T5"/>
                </a:cxn>
                <a:cxn ang="T13">
                  <a:pos x="T6" y="T7"/>
                </a:cxn>
                <a:cxn ang="T14">
                  <a:pos x="T8" y="T9"/>
                </a:cxn>
              </a:cxnLst>
              <a:rect l="T15" t="T16" r="T17" b="T18"/>
              <a:pathLst>
                <a:path w="144" h="912">
                  <a:moveTo>
                    <a:pt x="0" y="0"/>
                  </a:moveTo>
                  <a:lnTo>
                    <a:pt x="0" y="912"/>
                  </a:lnTo>
                  <a:lnTo>
                    <a:pt x="144" y="768"/>
                  </a:lnTo>
                  <a:lnTo>
                    <a:pt x="144" y="144"/>
                  </a:lnTo>
                  <a:lnTo>
                    <a:pt x="0" y="0"/>
                  </a:lnTo>
                  <a:close/>
                </a:path>
              </a:pathLst>
            </a:custGeom>
            <a:noFill/>
            <a:ln w="28575">
              <a:solidFill>
                <a:schemeClr val="tx1"/>
              </a:solidFill>
              <a:round/>
              <a:headEnd/>
              <a:tailEnd/>
            </a:ln>
          </p:spPr>
          <p:txBody>
            <a:bodyPr wrap="none" anchor="ctr">
              <a:prstTxWarp prst="textNoShape">
                <a:avLst/>
              </a:prstTxWarp>
            </a:bodyPr>
            <a:lstStyle/>
            <a:p>
              <a:endParaRPr lang="en-US"/>
            </a:p>
          </p:txBody>
        </p:sp>
      </p:grpSp>
      <p:sp>
        <p:nvSpPr>
          <p:cNvPr id="14410" name="Freeform 91"/>
          <p:cNvSpPr>
            <a:spLocks/>
          </p:cNvSpPr>
          <p:nvPr/>
        </p:nvSpPr>
        <p:spPr bwMode="auto">
          <a:xfrm>
            <a:off x="2362200" y="1811864"/>
            <a:ext cx="152400" cy="2743200"/>
          </a:xfrm>
          <a:custGeom>
            <a:avLst/>
            <a:gdLst>
              <a:gd name="T0" fmla="*/ 0 w 144"/>
              <a:gd name="T1" fmla="*/ 2743200 h 1728"/>
              <a:gd name="T2" fmla="*/ 152400 w 144"/>
              <a:gd name="T3" fmla="*/ 2743200 h 1728"/>
              <a:gd name="T4" fmla="*/ 152400 w 144"/>
              <a:gd name="T5" fmla="*/ 0 h 1728"/>
              <a:gd name="T6" fmla="*/ 0 60000 65536"/>
              <a:gd name="T7" fmla="*/ 0 60000 65536"/>
              <a:gd name="T8" fmla="*/ 0 60000 65536"/>
              <a:gd name="T9" fmla="*/ 0 w 144"/>
              <a:gd name="T10" fmla="*/ 0 h 1728"/>
              <a:gd name="T11" fmla="*/ 144 w 144"/>
              <a:gd name="T12" fmla="*/ 1728 h 1728"/>
            </a:gdLst>
            <a:ahLst/>
            <a:cxnLst>
              <a:cxn ang="T6">
                <a:pos x="T0" y="T1"/>
              </a:cxn>
              <a:cxn ang="T7">
                <a:pos x="T2" y="T3"/>
              </a:cxn>
              <a:cxn ang="T8">
                <a:pos x="T4" y="T5"/>
              </a:cxn>
            </a:cxnLst>
            <a:rect l="T9" t="T10" r="T11" b="T12"/>
            <a:pathLst>
              <a:path w="144" h="1728">
                <a:moveTo>
                  <a:pt x="0" y="1728"/>
                </a:moveTo>
                <a:lnTo>
                  <a:pt x="144" y="1728"/>
                </a:lnTo>
                <a:lnTo>
                  <a:pt x="144" y="0"/>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4411" name="Freeform 92"/>
          <p:cNvSpPr>
            <a:spLocks/>
          </p:cNvSpPr>
          <p:nvPr/>
        </p:nvSpPr>
        <p:spPr bwMode="auto">
          <a:xfrm>
            <a:off x="304800" y="3031064"/>
            <a:ext cx="2209800" cy="1219200"/>
          </a:xfrm>
          <a:custGeom>
            <a:avLst/>
            <a:gdLst>
              <a:gd name="T0" fmla="*/ 2209800 w 1440"/>
              <a:gd name="T1" fmla="*/ 0 h 768"/>
              <a:gd name="T2" fmla="*/ 0 w 1440"/>
              <a:gd name="T3" fmla="*/ 0 h 768"/>
              <a:gd name="T4" fmla="*/ 0 w 1440"/>
              <a:gd name="T5" fmla="*/ 1219200 h 768"/>
              <a:gd name="T6" fmla="*/ 662940 w 1440"/>
              <a:gd name="T7" fmla="*/ 1219200 h 768"/>
              <a:gd name="T8" fmla="*/ 0 60000 65536"/>
              <a:gd name="T9" fmla="*/ 0 60000 65536"/>
              <a:gd name="T10" fmla="*/ 0 60000 65536"/>
              <a:gd name="T11" fmla="*/ 0 60000 65536"/>
              <a:gd name="T12" fmla="*/ 0 w 1440"/>
              <a:gd name="T13" fmla="*/ 0 h 768"/>
              <a:gd name="T14" fmla="*/ 1440 w 1440"/>
              <a:gd name="T15" fmla="*/ 768 h 768"/>
            </a:gdLst>
            <a:ahLst/>
            <a:cxnLst>
              <a:cxn ang="T8">
                <a:pos x="T0" y="T1"/>
              </a:cxn>
              <a:cxn ang="T9">
                <a:pos x="T2" y="T3"/>
              </a:cxn>
              <a:cxn ang="T10">
                <a:pos x="T4" y="T5"/>
              </a:cxn>
              <a:cxn ang="T11">
                <a:pos x="T6" y="T7"/>
              </a:cxn>
            </a:cxnLst>
            <a:rect l="T12" t="T13" r="T14" b="T15"/>
            <a:pathLst>
              <a:path w="1440" h="768">
                <a:moveTo>
                  <a:pt x="1440" y="0"/>
                </a:moveTo>
                <a:lnTo>
                  <a:pt x="0" y="0"/>
                </a:lnTo>
                <a:lnTo>
                  <a:pt x="0" y="768"/>
                </a:lnTo>
                <a:lnTo>
                  <a:pt x="432" y="768"/>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4412" name="Line 93"/>
          <p:cNvSpPr>
            <a:spLocks noChangeShapeType="1"/>
          </p:cNvSpPr>
          <p:nvPr/>
        </p:nvSpPr>
        <p:spPr bwMode="auto">
          <a:xfrm>
            <a:off x="685800" y="3488264"/>
            <a:ext cx="3048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4413" name="Line 94"/>
          <p:cNvSpPr>
            <a:spLocks noChangeShapeType="1"/>
          </p:cNvSpPr>
          <p:nvPr/>
        </p:nvSpPr>
        <p:spPr bwMode="auto">
          <a:xfrm>
            <a:off x="1371600" y="3945464"/>
            <a:ext cx="3048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4414" name="Freeform 95"/>
          <p:cNvSpPr>
            <a:spLocks/>
          </p:cNvSpPr>
          <p:nvPr/>
        </p:nvSpPr>
        <p:spPr bwMode="auto">
          <a:xfrm>
            <a:off x="609600" y="3945464"/>
            <a:ext cx="838200" cy="762000"/>
          </a:xfrm>
          <a:custGeom>
            <a:avLst/>
            <a:gdLst>
              <a:gd name="T0" fmla="*/ 838200 w 528"/>
              <a:gd name="T1" fmla="*/ 0 h 480"/>
              <a:gd name="T2" fmla="*/ 838200 w 528"/>
              <a:gd name="T3" fmla="*/ 533400 h 480"/>
              <a:gd name="T4" fmla="*/ 0 w 528"/>
              <a:gd name="T5" fmla="*/ 533400 h 480"/>
              <a:gd name="T6" fmla="*/ 0 w 528"/>
              <a:gd name="T7" fmla="*/ 762000 h 480"/>
              <a:gd name="T8" fmla="*/ 381000 w 528"/>
              <a:gd name="T9" fmla="*/ 762000 h 480"/>
              <a:gd name="T10" fmla="*/ 0 60000 65536"/>
              <a:gd name="T11" fmla="*/ 0 60000 65536"/>
              <a:gd name="T12" fmla="*/ 0 60000 65536"/>
              <a:gd name="T13" fmla="*/ 0 60000 65536"/>
              <a:gd name="T14" fmla="*/ 0 60000 65536"/>
              <a:gd name="T15" fmla="*/ 0 w 528"/>
              <a:gd name="T16" fmla="*/ 0 h 480"/>
              <a:gd name="T17" fmla="*/ 528 w 528"/>
              <a:gd name="T18" fmla="*/ 480 h 480"/>
            </a:gdLst>
            <a:ahLst/>
            <a:cxnLst>
              <a:cxn ang="T10">
                <a:pos x="T0" y="T1"/>
              </a:cxn>
              <a:cxn ang="T11">
                <a:pos x="T2" y="T3"/>
              </a:cxn>
              <a:cxn ang="T12">
                <a:pos x="T4" y="T5"/>
              </a:cxn>
              <a:cxn ang="T13">
                <a:pos x="T6" y="T7"/>
              </a:cxn>
              <a:cxn ang="T14">
                <a:pos x="T8" y="T9"/>
              </a:cxn>
            </a:cxnLst>
            <a:rect l="T15" t="T16" r="T17" b="T18"/>
            <a:pathLst>
              <a:path w="528" h="480">
                <a:moveTo>
                  <a:pt x="528" y="0"/>
                </a:moveTo>
                <a:lnTo>
                  <a:pt x="528" y="336"/>
                </a:lnTo>
                <a:lnTo>
                  <a:pt x="0" y="336"/>
                </a:lnTo>
                <a:lnTo>
                  <a:pt x="0" y="480"/>
                </a:lnTo>
                <a:lnTo>
                  <a:pt x="240" y="480"/>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4415" name="Line 96"/>
          <p:cNvSpPr>
            <a:spLocks noChangeShapeType="1"/>
          </p:cNvSpPr>
          <p:nvPr/>
        </p:nvSpPr>
        <p:spPr bwMode="auto">
          <a:xfrm>
            <a:off x="762000" y="5469464"/>
            <a:ext cx="2286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4416" name="Freeform 97"/>
          <p:cNvSpPr>
            <a:spLocks/>
          </p:cNvSpPr>
          <p:nvPr/>
        </p:nvSpPr>
        <p:spPr bwMode="auto">
          <a:xfrm>
            <a:off x="228600" y="5469464"/>
            <a:ext cx="228600" cy="685800"/>
          </a:xfrm>
          <a:custGeom>
            <a:avLst/>
            <a:gdLst>
              <a:gd name="T0" fmla="*/ 0 w 144"/>
              <a:gd name="T1" fmla="*/ 685800 h 432"/>
              <a:gd name="T2" fmla="*/ 0 w 144"/>
              <a:gd name="T3" fmla="*/ 0 h 432"/>
              <a:gd name="T4" fmla="*/ 228600 w 144"/>
              <a:gd name="T5" fmla="*/ 0 h 432"/>
              <a:gd name="T6" fmla="*/ 0 60000 65536"/>
              <a:gd name="T7" fmla="*/ 0 60000 65536"/>
              <a:gd name="T8" fmla="*/ 0 60000 65536"/>
              <a:gd name="T9" fmla="*/ 0 w 144"/>
              <a:gd name="T10" fmla="*/ 0 h 432"/>
              <a:gd name="T11" fmla="*/ 144 w 144"/>
              <a:gd name="T12" fmla="*/ 432 h 432"/>
            </a:gdLst>
            <a:ahLst/>
            <a:cxnLst>
              <a:cxn ang="T6">
                <a:pos x="T0" y="T1"/>
              </a:cxn>
              <a:cxn ang="T7">
                <a:pos x="T2" y="T3"/>
              </a:cxn>
              <a:cxn ang="T8">
                <a:pos x="T4" y="T5"/>
              </a:cxn>
            </a:cxnLst>
            <a:rect l="T9" t="T10" r="T11" b="T12"/>
            <a:pathLst>
              <a:path w="144" h="432">
                <a:moveTo>
                  <a:pt x="0" y="432"/>
                </a:moveTo>
                <a:lnTo>
                  <a:pt x="0" y="0"/>
                </a:lnTo>
                <a:lnTo>
                  <a:pt x="144" y="0"/>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4417" name="Line 98"/>
          <p:cNvSpPr>
            <a:spLocks noChangeShapeType="1"/>
          </p:cNvSpPr>
          <p:nvPr/>
        </p:nvSpPr>
        <p:spPr bwMode="auto">
          <a:xfrm>
            <a:off x="1371600" y="5088464"/>
            <a:ext cx="304800" cy="1588"/>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4418" name="Line 99"/>
          <p:cNvSpPr>
            <a:spLocks noChangeShapeType="1"/>
          </p:cNvSpPr>
          <p:nvPr/>
        </p:nvSpPr>
        <p:spPr bwMode="auto">
          <a:xfrm>
            <a:off x="1905000" y="4555064"/>
            <a:ext cx="2286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grpSp>
        <p:nvGrpSpPr>
          <p:cNvPr id="14419" name="Group 100"/>
          <p:cNvGrpSpPr>
            <a:grpSpLocks/>
          </p:cNvGrpSpPr>
          <p:nvPr/>
        </p:nvGrpSpPr>
        <p:grpSpPr bwMode="auto">
          <a:xfrm>
            <a:off x="3200400" y="2850089"/>
            <a:ext cx="838200" cy="333375"/>
            <a:chOff x="2640" y="1422"/>
            <a:chExt cx="528" cy="210"/>
          </a:xfrm>
        </p:grpSpPr>
        <p:sp>
          <p:nvSpPr>
            <p:cNvPr id="14470" name="Rectangle 101"/>
            <p:cNvSpPr>
              <a:spLocks noChangeArrowheads="1"/>
            </p:cNvSpPr>
            <p:nvPr/>
          </p:nvSpPr>
          <p:spPr bwMode="auto">
            <a:xfrm>
              <a:off x="2928" y="1422"/>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0</a:t>
              </a:r>
            </a:p>
          </p:txBody>
        </p:sp>
        <p:sp>
          <p:nvSpPr>
            <p:cNvPr id="14471" name="Rectangle 102"/>
            <p:cNvSpPr>
              <a:spLocks noChangeArrowheads="1"/>
            </p:cNvSpPr>
            <p:nvPr/>
          </p:nvSpPr>
          <p:spPr bwMode="auto">
            <a:xfrm>
              <a:off x="2688" y="1422"/>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1</a:t>
              </a:r>
            </a:p>
          </p:txBody>
        </p:sp>
        <p:sp>
          <p:nvSpPr>
            <p:cNvPr id="14472" name="Freeform 103"/>
            <p:cNvSpPr>
              <a:spLocks/>
            </p:cNvSpPr>
            <p:nvPr/>
          </p:nvSpPr>
          <p:spPr bwMode="auto">
            <a:xfrm>
              <a:off x="2640" y="1440"/>
              <a:ext cx="528" cy="192"/>
            </a:xfrm>
            <a:custGeom>
              <a:avLst/>
              <a:gdLst>
                <a:gd name="T0" fmla="*/ 0 w 528"/>
                <a:gd name="T1" fmla="*/ 0 h 192"/>
                <a:gd name="T2" fmla="*/ 48 w 528"/>
                <a:gd name="T3" fmla="*/ 192 h 192"/>
                <a:gd name="T4" fmla="*/ 480 w 528"/>
                <a:gd name="T5" fmla="*/ 192 h 192"/>
                <a:gd name="T6" fmla="*/ 528 w 528"/>
                <a:gd name="T7" fmla="*/ 0 h 192"/>
                <a:gd name="T8" fmla="*/ 0 w 528"/>
                <a:gd name="T9" fmla="*/ 0 h 192"/>
                <a:gd name="T10" fmla="*/ 0 60000 65536"/>
                <a:gd name="T11" fmla="*/ 0 60000 65536"/>
                <a:gd name="T12" fmla="*/ 0 60000 65536"/>
                <a:gd name="T13" fmla="*/ 0 60000 65536"/>
                <a:gd name="T14" fmla="*/ 0 60000 65536"/>
                <a:gd name="T15" fmla="*/ 0 w 528"/>
                <a:gd name="T16" fmla="*/ 0 h 192"/>
                <a:gd name="T17" fmla="*/ 528 w 528"/>
                <a:gd name="T18" fmla="*/ 192 h 192"/>
              </a:gdLst>
              <a:ahLst/>
              <a:cxnLst>
                <a:cxn ang="T10">
                  <a:pos x="T0" y="T1"/>
                </a:cxn>
                <a:cxn ang="T11">
                  <a:pos x="T2" y="T3"/>
                </a:cxn>
                <a:cxn ang="T12">
                  <a:pos x="T4" y="T5"/>
                </a:cxn>
                <a:cxn ang="T13">
                  <a:pos x="T6" y="T7"/>
                </a:cxn>
                <a:cxn ang="T14">
                  <a:pos x="T8" y="T9"/>
                </a:cxn>
              </a:cxnLst>
              <a:rect l="T15" t="T16" r="T17" b="T18"/>
              <a:pathLst>
                <a:path w="528" h="192">
                  <a:moveTo>
                    <a:pt x="0" y="0"/>
                  </a:moveTo>
                  <a:lnTo>
                    <a:pt x="48" y="192"/>
                  </a:lnTo>
                  <a:lnTo>
                    <a:pt x="480" y="192"/>
                  </a:lnTo>
                  <a:lnTo>
                    <a:pt x="528" y="0"/>
                  </a:lnTo>
                  <a:lnTo>
                    <a:pt x="0" y="0"/>
                  </a:lnTo>
                  <a:close/>
                </a:path>
              </a:pathLst>
            </a:custGeom>
            <a:noFill/>
            <a:ln w="28575">
              <a:solidFill>
                <a:schemeClr val="tx1"/>
              </a:solidFill>
              <a:round/>
              <a:headEnd/>
              <a:tailEnd/>
            </a:ln>
          </p:spPr>
          <p:txBody>
            <a:bodyPr wrap="none" anchor="ctr">
              <a:prstTxWarp prst="textNoShape">
                <a:avLst/>
              </a:prstTxWarp>
            </a:bodyPr>
            <a:lstStyle/>
            <a:p>
              <a:endParaRPr lang="en-US"/>
            </a:p>
          </p:txBody>
        </p:sp>
      </p:grpSp>
      <p:sp>
        <p:nvSpPr>
          <p:cNvPr id="14420" name="Rectangle 104"/>
          <p:cNvSpPr>
            <a:spLocks noChangeArrowheads="1"/>
          </p:cNvSpPr>
          <p:nvPr/>
        </p:nvSpPr>
        <p:spPr bwMode="auto">
          <a:xfrm>
            <a:off x="3200400" y="3793064"/>
            <a:ext cx="1447800" cy="990600"/>
          </a:xfrm>
          <a:prstGeom prst="rect">
            <a:avLst/>
          </a:prstGeom>
          <a:noFill/>
          <a:ln w="38100">
            <a:solidFill>
              <a:schemeClr val="tx1"/>
            </a:solidFill>
            <a:miter lim="800000"/>
            <a:headEnd/>
            <a:tailEnd/>
          </a:ln>
        </p:spPr>
        <p:txBody>
          <a:bodyPr wrap="none" anchor="ctr">
            <a:prstTxWarp prst="textNoShape">
              <a:avLst/>
            </a:prstTxWarp>
          </a:bodyPr>
          <a:lstStyle/>
          <a:p>
            <a:endParaRPr lang="en-US"/>
          </a:p>
        </p:txBody>
      </p:sp>
      <p:grpSp>
        <p:nvGrpSpPr>
          <p:cNvPr id="14421" name="Group 105"/>
          <p:cNvGrpSpPr>
            <a:grpSpLocks/>
          </p:cNvGrpSpPr>
          <p:nvPr/>
        </p:nvGrpSpPr>
        <p:grpSpPr bwMode="auto">
          <a:xfrm>
            <a:off x="5508625" y="4402664"/>
            <a:ext cx="358775" cy="1219200"/>
            <a:chOff x="3518" y="2640"/>
            <a:chExt cx="226" cy="768"/>
          </a:xfrm>
        </p:grpSpPr>
        <p:sp>
          <p:nvSpPr>
            <p:cNvPr id="14467" name="Rectangle 106"/>
            <p:cNvSpPr>
              <a:spLocks noChangeArrowheads="1"/>
            </p:cNvSpPr>
            <p:nvPr/>
          </p:nvSpPr>
          <p:spPr bwMode="auto">
            <a:xfrm>
              <a:off x="3518" y="2696"/>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0</a:t>
              </a:r>
            </a:p>
          </p:txBody>
        </p:sp>
        <p:sp>
          <p:nvSpPr>
            <p:cNvPr id="14468" name="Rectangle 107"/>
            <p:cNvSpPr>
              <a:spLocks noChangeArrowheads="1"/>
            </p:cNvSpPr>
            <p:nvPr/>
          </p:nvSpPr>
          <p:spPr bwMode="auto">
            <a:xfrm>
              <a:off x="3518" y="3187"/>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1</a:t>
              </a:r>
            </a:p>
          </p:txBody>
        </p:sp>
        <p:sp>
          <p:nvSpPr>
            <p:cNvPr id="14469" name="Freeform 108"/>
            <p:cNvSpPr>
              <a:spLocks/>
            </p:cNvSpPr>
            <p:nvPr/>
          </p:nvSpPr>
          <p:spPr bwMode="auto">
            <a:xfrm>
              <a:off x="3552" y="2640"/>
              <a:ext cx="192" cy="768"/>
            </a:xfrm>
            <a:custGeom>
              <a:avLst/>
              <a:gdLst>
                <a:gd name="T0" fmla="*/ 0 w 192"/>
                <a:gd name="T1" fmla="*/ 0 h 768"/>
                <a:gd name="T2" fmla="*/ 0 w 192"/>
                <a:gd name="T3" fmla="*/ 768 h 768"/>
                <a:gd name="T4" fmla="*/ 192 w 192"/>
                <a:gd name="T5" fmla="*/ 672 h 768"/>
                <a:gd name="T6" fmla="*/ 192 w 192"/>
                <a:gd name="T7" fmla="*/ 96 h 768"/>
                <a:gd name="T8" fmla="*/ 0 w 192"/>
                <a:gd name="T9" fmla="*/ 0 h 768"/>
                <a:gd name="T10" fmla="*/ 0 60000 65536"/>
                <a:gd name="T11" fmla="*/ 0 60000 65536"/>
                <a:gd name="T12" fmla="*/ 0 60000 65536"/>
                <a:gd name="T13" fmla="*/ 0 60000 65536"/>
                <a:gd name="T14" fmla="*/ 0 60000 65536"/>
                <a:gd name="T15" fmla="*/ 0 w 192"/>
                <a:gd name="T16" fmla="*/ 0 h 768"/>
                <a:gd name="T17" fmla="*/ 192 w 192"/>
                <a:gd name="T18" fmla="*/ 768 h 768"/>
              </a:gdLst>
              <a:ahLst/>
              <a:cxnLst>
                <a:cxn ang="T10">
                  <a:pos x="T0" y="T1"/>
                </a:cxn>
                <a:cxn ang="T11">
                  <a:pos x="T2" y="T3"/>
                </a:cxn>
                <a:cxn ang="T12">
                  <a:pos x="T4" y="T5"/>
                </a:cxn>
                <a:cxn ang="T13">
                  <a:pos x="T6" y="T7"/>
                </a:cxn>
                <a:cxn ang="T14">
                  <a:pos x="T8" y="T9"/>
                </a:cxn>
              </a:cxnLst>
              <a:rect l="T15" t="T16" r="T17" b="T18"/>
              <a:pathLst>
                <a:path w="192" h="768">
                  <a:moveTo>
                    <a:pt x="0" y="0"/>
                  </a:moveTo>
                  <a:lnTo>
                    <a:pt x="0" y="768"/>
                  </a:lnTo>
                  <a:lnTo>
                    <a:pt x="192" y="672"/>
                  </a:lnTo>
                  <a:lnTo>
                    <a:pt x="192" y="96"/>
                  </a:lnTo>
                  <a:lnTo>
                    <a:pt x="0" y="0"/>
                  </a:lnTo>
                  <a:close/>
                </a:path>
              </a:pathLst>
            </a:custGeom>
            <a:noFill/>
            <a:ln w="28575">
              <a:solidFill>
                <a:schemeClr val="tx1"/>
              </a:solidFill>
              <a:round/>
              <a:headEnd/>
              <a:tailEnd/>
            </a:ln>
          </p:spPr>
          <p:txBody>
            <a:bodyPr wrap="none" anchor="ctr">
              <a:prstTxWarp prst="textNoShape">
                <a:avLst/>
              </a:prstTxWarp>
            </a:bodyPr>
            <a:lstStyle/>
            <a:p>
              <a:endParaRPr lang="en-US"/>
            </a:p>
          </p:txBody>
        </p:sp>
      </p:grpSp>
      <p:grpSp>
        <p:nvGrpSpPr>
          <p:cNvPr id="14422" name="Group 109"/>
          <p:cNvGrpSpPr>
            <a:grpSpLocks/>
          </p:cNvGrpSpPr>
          <p:nvPr/>
        </p:nvGrpSpPr>
        <p:grpSpPr bwMode="auto">
          <a:xfrm>
            <a:off x="6372225" y="3793064"/>
            <a:ext cx="485775" cy="1143000"/>
            <a:chOff x="4009" y="2304"/>
            <a:chExt cx="306" cy="720"/>
          </a:xfrm>
        </p:grpSpPr>
        <p:sp>
          <p:nvSpPr>
            <p:cNvPr id="14464" name="Rectangle 110"/>
            <p:cNvSpPr>
              <a:spLocks noChangeArrowheads="1"/>
            </p:cNvSpPr>
            <p:nvPr/>
          </p:nvSpPr>
          <p:spPr bwMode="auto">
            <a:xfrm>
              <a:off x="4009" y="2322"/>
              <a:ext cx="187"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charset="0"/>
                </a:rPr>
                <a:t>=</a:t>
              </a:r>
            </a:p>
          </p:txBody>
        </p:sp>
        <p:sp>
          <p:nvSpPr>
            <p:cNvPr id="14465" name="Rectangle 111"/>
            <p:cNvSpPr>
              <a:spLocks noChangeArrowheads="1"/>
            </p:cNvSpPr>
            <p:nvPr/>
          </p:nvSpPr>
          <p:spPr bwMode="auto">
            <a:xfrm rot="5400000">
              <a:off x="3993" y="2583"/>
              <a:ext cx="384"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charset="0"/>
                </a:rPr>
                <a:t>ALU</a:t>
              </a:r>
            </a:p>
          </p:txBody>
        </p:sp>
        <p:sp>
          <p:nvSpPr>
            <p:cNvPr id="14466" name="Freeform 112"/>
            <p:cNvSpPr>
              <a:spLocks/>
            </p:cNvSpPr>
            <p:nvPr/>
          </p:nvSpPr>
          <p:spPr bwMode="auto">
            <a:xfrm>
              <a:off x="4032" y="2304"/>
              <a:ext cx="283" cy="720"/>
            </a:xfrm>
            <a:custGeom>
              <a:avLst/>
              <a:gdLst>
                <a:gd name="T0" fmla="*/ 0 w 240"/>
                <a:gd name="T1" fmla="*/ 0 h 672"/>
                <a:gd name="T2" fmla="*/ 0 w 240"/>
                <a:gd name="T3" fmla="*/ 309 h 672"/>
                <a:gd name="T4" fmla="*/ 57 w 240"/>
                <a:gd name="T5" fmla="*/ 360 h 672"/>
                <a:gd name="T6" fmla="*/ 0 w 240"/>
                <a:gd name="T7" fmla="*/ 411 h 672"/>
                <a:gd name="T8" fmla="*/ 0 w 240"/>
                <a:gd name="T9" fmla="*/ 720 h 672"/>
                <a:gd name="T10" fmla="*/ 283 w 240"/>
                <a:gd name="T11" fmla="*/ 514 h 672"/>
                <a:gd name="T12" fmla="*/ 283 w 240"/>
                <a:gd name="T13" fmla="*/ 206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92"/>
                  </a:lnTo>
                  <a:lnTo>
                    <a:pt x="0" y="0"/>
                  </a:lnTo>
                  <a:close/>
                </a:path>
              </a:pathLst>
            </a:custGeom>
            <a:noFill/>
            <a:ln w="28575">
              <a:solidFill>
                <a:schemeClr val="tx1"/>
              </a:solidFill>
              <a:round/>
              <a:headEnd/>
              <a:tailEnd/>
            </a:ln>
          </p:spPr>
          <p:txBody>
            <a:bodyPr wrap="none" anchor="ctr">
              <a:prstTxWarp prst="textNoShape">
                <a:avLst/>
              </a:prstTxWarp>
            </a:bodyPr>
            <a:lstStyle/>
            <a:p>
              <a:endParaRPr lang="en-US"/>
            </a:p>
          </p:txBody>
        </p:sp>
      </p:grpSp>
      <p:grpSp>
        <p:nvGrpSpPr>
          <p:cNvPr id="14423" name="Group 113"/>
          <p:cNvGrpSpPr>
            <a:grpSpLocks/>
          </p:cNvGrpSpPr>
          <p:nvPr/>
        </p:nvGrpSpPr>
        <p:grpSpPr bwMode="auto">
          <a:xfrm>
            <a:off x="8404225" y="4174064"/>
            <a:ext cx="358775" cy="1600200"/>
            <a:chOff x="5294" y="2544"/>
            <a:chExt cx="226" cy="1008"/>
          </a:xfrm>
        </p:grpSpPr>
        <p:sp>
          <p:nvSpPr>
            <p:cNvPr id="14461" name="Rectangle 114"/>
            <p:cNvSpPr>
              <a:spLocks noChangeArrowheads="1"/>
            </p:cNvSpPr>
            <p:nvPr/>
          </p:nvSpPr>
          <p:spPr bwMode="auto">
            <a:xfrm>
              <a:off x="5294" y="2622"/>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0</a:t>
              </a:r>
            </a:p>
          </p:txBody>
        </p:sp>
        <p:sp>
          <p:nvSpPr>
            <p:cNvPr id="14462" name="Rectangle 115"/>
            <p:cNvSpPr>
              <a:spLocks noChangeArrowheads="1"/>
            </p:cNvSpPr>
            <p:nvPr/>
          </p:nvSpPr>
          <p:spPr bwMode="auto">
            <a:xfrm>
              <a:off x="5294" y="3246"/>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1</a:t>
              </a:r>
            </a:p>
          </p:txBody>
        </p:sp>
        <p:sp>
          <p:nvSpPr>
            <p:cNvPr id="14463" name="Freeform 116"/>
            <p:cNvSpPr>
              <a:spLocks/>
            </p:cNvSpPr>
            <p:nvPr/>
          </p:nvSpPr>
          <p:spPr bwMode="auto">
            <a:xfrm>
              <a:off x="5328" y="2544"/>
              <a:ext cx="192" cy="1008"/>
            </a:xfrm>
            <a:custGeom>
              <a:avLst/>
              <a:gdLst>
                <a:gd name="T0" fmla="*/ 0 w 192"/>
                <a:gd name="T1" fmla="*/ 0 h 1008"/>
                <a:gd name="T2" fmla="*/ 0 w 192"/>
                <a:gd name="T3" fmla="*/ 1008 h 1008"/>
                <a:gd name="T4" fmla="*/ 192 w 192"/>
                <a:gd name="T5" fmla="*/ 864 h 1008"/>
                <a:gd name="T6" fmla="*/ 192 w 192"/>
                <a:gd name="T7" fmla="*/ 144 h 1008"/>
                <a:gd name="T8" fmla="*/ 0 w 192"/>
                <a:gd name="T9" fmla="*/ 0 h 1008"/>
                <a:gd name="T10" fmla="*/ 0 60000 65536"/>
                <a:gd name="T11" fmla="*/ 0 60000 65536"/>
                <a:gd name="T12" fmla="*/ 0 60000 65536"/>
                <a:gd name="T13" fmla="*/ 0 60000 65536"/>
                <a:gd name="T14" fmla="*/ 0 60000 65536"/>
                <a:gd name="T15" fmla="*/ 0 w 192"/>
                <a:gd name="T16" fmla="*/ 0 h 1008"/>
                <a:gd name="T17" fmla="*/ 192 w 192"/>
                <a:gd name="T18" fmla="*/ 1008 h 1008"/>
              </a:gdLst>
              <a:ahLst/>
              <a:cxnLst>
                <a:cxn ang="T10">
                  <a:pos x="T0" y="T1"/>
                </a:cxn>
                <a:cxn ang="T11">
                  <a:pos x="T2" y="T3"/>
                </a:cxn>
                <a:cxn ang="T12">
                  <a:pos x="T4" y="T5"/>
                </a:cxn>
                <a:cxn ang="T13">
                  <a:pos x="T6" y="T7"/>
                </a:cxn>
                <a:cxn ang="T14">
                  <a:pos x="T8" y="T9"/>
                </a:cxn>
              </a:cxnLst>
              <a:rect l="T15" t="T16" r="T17" b="T18"/>
              <a:pathLst>
                <a:path w="192" h="1008">
                  <a:moveTo>
                    <a:pt x="0" y="0"/>
                  </a:moveTo>
                  <a:lnTo>
                    <a:pt x="0" y="1008"/>
                  </a:lnTo>
                  <a:lnTo>
                    <a:pt x="192" y="864"/>
                  </a:lnTo>
                  <a:lnTo>
                    <a:pt x="192" y="144"/>
                  </a:lnTo>
                  <a:lnTo>
                    <a:pt x="0" y="0"/>
                  </a:lnTo>
                  <a:close/>
                </a:path>
              </a:pathLst>
            </a:custGeom>
            <a:noFill/>
            <a:ln w="28575">
              <a:solidFill>
                <a:schemeClr val="tx1"/>
              </a:solidFill>
              <a:round/>
              <a:headEnd/>
              <a:tailEnd/>
            </a:ln>
          </p:spPr>
          <p:txBody>
            <a:bodyPr wrap="none" anchor="ctr">
              <a:prstTxWarp prst="textNoShape">
                <a:avLst/>
              </a:prstTxWarp>
            </a:bodyPr>
            <a:lstStyle/>
            <a:p>
              <a:endParaRPr lang="en-US"/>
            </a:p>
          </p:txBody>
        </p:sp>
      </p:grpSp>
      <p:grpSp>
        <p:nvGrpSpPr>
          <p:cNvPr id="14424" name="Group 117"/>
          <p:cNvGrpSpPr>
            <a:grpSpLocks/>
          </p:cNvGrpSpPr>
          <p:nvPr/>
        </p:nvGrpSpPr>
        <p:grpSpPr bwMode="auto">
          <a:xfrm>
            <a:off x="6981825" y="4983689"/>
            <a:ext cx="1146175" cy="1181100"/>
            <a:chOff x="4398" y="3054"/>
            <a:chExt cx="722" cy="744"/>
          </a:xfrm>
        </p:grpSpPr>
        <p:sp>
          <p:nvSpPr>
            <p:cNvPr id="14455" name="Rectangle 118"/>
            <p:cNvSpPr>
              <a:spLocks noChangeArrowheads="1"/>
            </p:cNvSpPr>
            <p:nvPr/>
          </p:nvSpPr>
          <p:spPr bwMode="auto">
            <a:xfrm>
              <a:off x="4410" y="3087"/>
              <a:ext cx="710" cy="711"/>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14456" name="Rectangle 119"/>
            <p:cNvSpPr>
              <a:spLocks noChangeArrowheads="1"/>
            </p:cNvSpPr>
            <p:nvPr/>
          </p:nvSpPr>
          <p:spPr bwMode="auto">
            <a:xfrm>
              <a:off x="4398" y="3054"/>
              <a:ext cx="420"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WrEn</a:t>
              </a:r>
            </a:p>
          </p:txBody>
        </p:sp>
        <p:sp>
          <p:nvSpPr>
            <p:cNvPr id="14457" name="Rectangle 120"/>
            <p:cNvSpPr>
              <a:spLocks noChangeArrowheads="1"/>
            </p:cNvSpPr>
            <p:nvPr/>
          </p:nvSpPr>
          <p:spPr bwMode="auto">
            <a:xfrm>
              <a:off x="4783" y="3054"/>
              <a:ext cx="313"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Adr</a:t>
              </a:r>
            </a:p>
          </p:txBody>
        </p:sp>
        <p:sp>
          <p:nvSpPr>
            <p:cNvPr id="14458" name="Rectangle 121"/>
            <p:cNvSpPr>
              <a:spLocks noChangeArrowheads="1"/>
            </p:cNvSpPr>
            <p:nvPr/>
          </p:nvSpPr>
          <p:spPr bwMode="auto">
            <a:xfrm>
              <a:off x="4416" y="3311"/>
              <a:ext cx="700" cy="364"/>
            </a:xfrm>
            <a:prstGeom prst="rect">
              <a:avLst/>
            </a:prstGeom>
            <a:noFill/>
            <a:ln w="12700">
              <a:noFill/>
              <a:miter lim="800000"/>
              <a:headEnd/>
              <a:tailEnd/>
            </a:ln>
          </p:spPr>
          <p:txBody>
            <a:bodyPr wrap="none" lIns="90488" tIns="44450" rIns="90488" bIns="44450">
              <a:prstTxWarp prst="textNoShape">
                <a:avLst/>
              </a:prstTxWarp>
              <a:spAutoFit/>
            </a:bodyPr>
            <a:lstStyle/>
            <a:p>
              <a:pPr algn="ctr">
                <a:lnSpc>
                  <a:spcPct val="80000"/>
                </a:lnSpc>
              </a:pPr>
              <a:r>
                <a:rPr lang="en-US" sz="2000" b="1">
                  <a:solidFill>
                    <a:schemeClr val="tx1"/>
                  </a:solidFill>
                  <a:latin typeface="Times" charset="0"/>
                </a:rPr>
                <a:t>Data</a:t>
              </a:r>
            </a:p>
            <a:p>
              <a:pPr algn="ctr">
                <a:lnSpc>
                  <a:spcPct val="80000"/>
                </a:lnSpc>
              </a:pPr>
              <a:r>
                <a:rPr lang="en-US" sz="2000" b="1">
                  <a:solidFill>
                    <a:schemeClr val="tx1"/>
                  </a:solidFill>
                  <a:latin typeface="Times" charset="0"/>
                </a:rPr>
                <a:t>Memory</a:t>
              </a:r>
            </a:p>
          </p:txBody>
        </p:sp>
        <p:sp>
          <p:nvSpPr>
            <p:cNvPr id="14459" name="Line 122"/>
            <p:cNvSpPr>
              <a:spLocks noChangeShapeType="1"/>
            </p:cNvSpPr>
            <p:nvPr/>
          </p:nvSpPr>
          <p:spPr bwMode="auto">
            <a:xfrm>
              <a:off x="4416" y="3648"/>
              <a:ext cx="96" cy="48"/>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4460" name="Line 123"/>
            <p:cNvSpPr>
              <a:spLocks noChangeShapeType="1"/>
            </p:cNvSpPr>
            <p:nvPr/>
          </p:nvSpPr>
          <p:spPr bwMode="auto">
            <a:xfrm flipH="1">
              <a:off x="4416" y="3696"/>
              <a:ext cx="96" cy="48"/>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sp>
        <p:nvSpPr>
          <p:cNvPr id="14425" name="Line 124"/>
          <p:cNvSpPr>
            <a:spLocks noChangeShapeType="1"/>
          </p:cNvSpPr>
          <p:nvPr/>
        </p:nvSpPr>
        <p:spPr bwMode="auto">
          <a:xfrm>
            <a:off x="3429000" y="2726264"/>
            <a:ext cx="0" cy="1524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4426" name="Line 125"/>
          <p:cNvSpPr>
            <a:spLocks noChangeShapeType="1"/>
          </p:cNvSpPr>
          <p:nvPr/>
        </p:nvSpPr>
        <p:spPr bwMode="auto">
          <a:xfrm>
            <a:off x="3810000" y="2726264"/>
            <a:ext cx="0" cy="1524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4427" name="Freeform 126"/>
          <p:cNvSpPr>
            <a:spLocks/>
          </p:cNvSpPr>
          <p:nvPr/>
        </p:nvSpPr>
        <p:spPr bwMode="auto">
          <a:xfrm>
            <a:off x="2895600" y="2497664"/>
            <a:ext cx="304800" cy="533400"/>
          </a:xfrm>
          <a:custGeom>
            <a:avLst/>
            <a:gdLst>
              <a:gd name="T0" fmla="*/ 0 w 192"/>
              <a:gd name="T1" fmla="*/ 0 h 336"/>
              <a:gd name="T2" fmla="*/ 0 w 192"/>
              <a:gd name="T3" fmla="*/ 533400 h 336"/>
              <a:gd name="T4" fmla="*/ 304800 w 192"/>
              <a:gd name="T5" fmla="*/ 533400 h 336"/>
              <a:gd name="T6" fmla="*/ 0 60000 65536"/>
              <a:gd name="T7" fmla="*/ 0 60000 65536"/>
              <a:gd name="T8" fmla="*/ 0 60000 65536"/>
              <a:gd name="T9" fmla="*/ 0 w 192"/>
              <a:gd name="T10" fmla="*/ 0 h 336"/>
              <a:gd name="T11" fmla="*/ 192 w 192"/>
              <a:gd name="T12" fmla="*/ 336 h 336"/>
            </a:gdLst>
            <a:ahLst/>
            <a:cxnLst>
              <a:cxn ang="T6">
                <a:pos x="T0" y="T1"/>
              </a:cxn>
              <a:cxn ang="T7">
                <a:pos x="T2" y="T3"/>
              </a:cxn>
              <a:cxn ang="T8">
                <a:pos x="T4" y="T5"/>
              </a:cxn>
            </a:cxnLst>
            <a:rect l="T9" t="T10" r="T11" b="T12"/>
            <a:pathLst>
              <a:path w="192" h="336">
                <a:moveTo>
                  <a:pt x="0" y="0"/>
                </a:moveTo>
                <a:lnTo>
                  <a:pt x="0" y="336"/>
                </a:lnTo>
                <a:lnTo>
                  <a:pt x="192" y="336"/>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4428" name="Line 127"/>
          <p:cNvSpPr>
            <a:spLocks noChangeShapeType="1"/>
          </p:cNvSpPr>
          <p:nvPr/>
        </p:nvSpPr>
        <p:spPr bwMode="auto">
          <a:xfrm>
            <a:off x="3352800" y="3564464"/>
            <a:ext cx="0" cy="2286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4429" name="Line 128"/>
          <p:cNvSpPr>
            <a:spLocks noChangeShapeType="1"/>
          </p:cNvSpPr>
          <p:nvPr/>
        </p:nvSpPr>
        <p:spPr bwMode="auto">
          <a:xfrm>
            <a:off x="3657600" y="3183464"/>
            <a:ext cx="0" cy="6096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4430" name="Line 129"/>
          <p:cNvSpPr>
            <a:spLocks noChangeShapeType="1"/>
          </p:cNvSpPr>
          <p:nvPr/>
        </p:nvSpPr>
        <p:spPr bwMode="auto">
          <a:xfrm>
            <a:off x="4038600" y="3488264"/>
            <a:ext cx="0" cy="3048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4431" name="Line 130"/>
          <p:cNvSpPr>
            <a:spLocks noChangeShapeType="1"/>
          </p:cNvSpPr>
          <p:nvPr/>
        </p:nvSpPr>
        <p:spPr bwMode="auto">
          <a:xfrm>
            <a:off x="4419600" y="3488264"/>
            <a:ext cx="0" cy="3048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4432" name="Rectangle 131"/>
          <p:cNvSpPr>
            <a:spLocks noChangeArrowheads="1"/>
          </p:cNvSpPr>
          <p:nvPr/>
        </p:nvSpPr>
        <p:spPr bwMode="auto">
          <a:xfrm>
            <a:off x="4213225" y="3412064"/>
            <a:ext cx="2825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5</a:t>
            </a:r>
          </a:p>
        </p:txBody>
      </p:sp>
      <p:sp>
        <p:nvSpPr>
          <p:cNvPr id="14433" name="Line 132"/>
          <p:cNvSpPr>
            <a:spLocks noChangeShapeType="1"/>
          </p:cNvSpPr>
          <p:nvPr/>
        </p:nvSpPr>
        <p:spPr bwMode="auto">
          <a:xfrm>
            <a:off x="4648200" y="4097864"/>
            <a:ext cx="17526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4434" name="Freeform 133"/>
          <p:cNvSpPr>
            <a:spLocks/>
          </p:cNvSpPr>
          <p:nvPr/>
        </p:nvSpPr>
        <p:spPr bwMode="auto">
          <a:xfrm>
            <a:off x="5410200" y="2770714"/>
            <a:ext cx="1066800" cy="1066800"/>
          </a:xfrm>
          <a:custGeom>
            <a:avLst/>
            <a:gdLst>
              <a:gd name="T0" fmla="*/ 1066800 w 672"/>
              <a:gd name="T1" fmla="*/ 1066800 h 672"/>
              <a:gd name="T2" fmla="*/ 1066800 w 672"/>
              <a:gd name="T3" fmla="*/ 457200 h 672"/>
              <a:gd name="T4" fmla="*/ 0 w 672"/>
              <a:gd name="T5" fmla="*/ 457200 h 672"/>
              <a:gd name="T6" fmla="*/ 0 w 672"/>
              <a:gd name="T7" fmla="*/ 0 h 672"/>
              <a:gd name="T8" fmla="*/ 0 60000 65536"/>
              <a:gd name="T9" fmla="*/ 0 60000 65536"/>
              <a:gd name="T10" fmla="*/ 0 60000 65536"/>
              <a:gd name="T11" fmla="*/ 0 60000 65536"/>
              <a:gd name="T12" fmla="*/ 0 w 672"/>
              <a:gd name="T13" fmla="*/ 0 h 672"/>
              <a:gd name="T14" fmla="*/ 672 w 672"/>
              <a:gd name="T15" fmla="*/ 672 h 672"/>
            </a:gdLst>
            <a:ahLst/>
            <a:cxnLst>
              <a:cxn ang="T8">
                <a:pos x="T0" y="T1"/>
              </a:cxn>
              <a:cxn ang="T9">
                <a:pos x="T2" y="T3"/>
              </a:cxn>
              <a:cxn ang="T10">
                <a:pos x="T4" y="T5"/>
              </a:cxn>
              <a:cxn ang="T11">
                <a:pos x="T6" y="T7"/>
              </a:cxn>
            </a:cxnLst>
            <a:rect l="T12" t="T13" r="T14" b="T15"/>
            <a:pathLst>
              <a:path w="672" h="672">
                <a:moveTo>
                  <a:pt x="672" y="672"/>
                </a:moveTo>
                <a:lnTo>
                  <a:pt x="672" y="288"/>
                </a:lnTo>
                <a:lnTo>
                  <a:pt x="0" y="288"/>
                </a:lnTo>
                <a:lnTo>
                  <a:pt x="0" y="0"/>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4435" name="Line 134"/>
          <p:cNvSpPr>
            <a:spLocks noChangeShapeType="1"/>
          </p:cNvSpPr>
          <p:nvPr/>
        </p:nvSpPr>
        <p:spPr bwMode="auto">
          <a:xfrm>
            <a:off x="6705600" y="2764364"/>
            <a:ext cx="0" cy="12192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4436" name="Line 135"/>
          <p:cNvSpPr>
            <a:spLocks noChangeShapeType="1"/>
          </p:cNvSpPr>
          <p:nvPr/>
        </p:nvSpPr>
        <p:spPr bwMode="auto">
          <a:xfrm>
            <a:off x="4648200" y="4631264"/>
            <a:ext cx="9144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4437" name="Line 136"/>
          <p:cNvSpPr>
            <a:spLocks noChangeShapeType="1"/>
          </p:cNvSpPr>
          <p:nvPr/>
        </p:nvSpPr>
        <p:spPr bwMode="auto">
          <a:xfrm>
            <a:off x="5867400" y="4783664"/>
            <a:ext cx="5334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4438" name="Freeform 137"/>
          <p:cNvSpPr>
            <a:spLocks/>
          </p:cNvSpPr>
          <p:nvPr/>
        </p:nvSpPr>
        <p:spPr bwMode="auto">
          <a:xfrm>
            <a:off x="5181600" y="4631264"/>
            <a:ext cx="1828800" cy="609600"/>
          </a:xfrm>
          <a:custGeom>
            <a:avLst/>
            <a:gdLst>
              <a:gd name="T0" fmla="*/ 0 w 1152"/>
              <a:gd name="T1" fmla="*/ 0 h 288"/>
              <a:gd name="T2" fmla="*/ 0 w 1152"/>
              <a:gd name="T3" fmla="*/ 609600 h 288"/>
              <a:gd name="T4" fmla="*/ 1828800 w 1152"/>
              <a:gd name="T5" fmla="*/ 609600 h 288"/>
              <a:gd name="T6" fmla="*/ 0 60000 65536"/>
              <a:gd name="T7" fmla="*/ 0 60000 65536"/>
              <a:gd name="T8" fmla="*/ 0 60000 65536"/>
              <a:gd name="T9" fmla="*/ 0 w 1152"/>
              <a:gd name="T10" fmla="*/ 0 h 288"/>
              <a:gd name="T11" fmla="*/ 1152 w 1152"/>
              <a:gd name="T12" fmla="*/ 288 h 288"/>
            </a:gdLst>
            <a:ahLst/>
            <a:cxnLst>
              <a:cxn ang="T6">
                <a:pos x="T0" y="T1"/>
              </a:cxn>
              <a:cxn ang="T7">
                <a:pos x="T2" y="T3"/>
              </a:cxn>
              <a:cxn ang="T8">
                <a:pos x="T4" y="T5"/>
              </a:cxn>
            </a:cxnLst>
            <a:rect l="T9" t="T10" r="T11" b="T12"/>
            <a:pathLst>
              <a:path w="1152" h="288">
                <a:moveTo>
                  <a:pt x="0" y="0"/>
                </a:moveTo>
                <a:lnTo>
                  <a:pt x="0" y="288"/>
                </a:lnTo>
                <a:lnTo>
                  <a:pt x="1152" y="288"/>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4439" name="Line 138"/>
          <p:cNvSpPr>
            <a:spLocks noChangeShapeType="1"/>
          </p:cNvSpPr>
          <p:nvPr/>
        </p:nvSpPr>
        <p:spPr bwMode="auto">
          <a:xfrm>
            <a:off x="4876800" y="5469464"/>
            <a:ext cx="6858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4440" name="Line 139"/>
          <p:cNvSpPr>
            <a:spLocks noChangeShapeType="1"/>
          </p:cNvSpPr>
          <p:nvPr/>
        </p:nvSpPr>
        <p:spPr bwMode="auto">
          <a:xfrm>
            <a:off x="3810000" y="5469464"/>
            <a:ext cx="6858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4441" name="Line 140"/>
          <p:cNvSpPr>
            <a:spLocks noChangeShapeType="1"/>
          </p:cNvSpPr>
          <p:nvPr/>
        </p:nvSpPr>
        <p:spPr bwMode="auto">
          <a:xfrm flipH="1">
            <a:off x="3429000" y="4631264"/>
            <a:ext cx="76200" cy="1524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4442" name="Line 141"/>
          <p:cNvSpPr>
            <a:spLocks noChangeShapeType="1"/>
          </p:cNvSpPr>
          <p:nvPr/>
        </p:nvSpPr>
        <p:spPr bwMode="auto">
          <a:xfrm>
            <a:off x="3505200" y="4631264"/>
            <a:ext cx="76200" cy="1524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4443" name="Line 142"/>
          <p:cNvSpPr>
            <a:spLocks noChangeShapeType="1"/>
          </p:cNvSpPr>
          <p:nvPr/>
        </p:nvSpPr>
        <p:spPr bwMode="auto">
          <a:xfrm>
            <a:off x="3505200" y="4783664"/>
            <a:ext cx="0" cy="2286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4444" name="Line 143"/>
          <p:cNvSpPr>
            <a:spLocks noChangeShapeType="1"/>
          </p:cNvSpPr>
          <p:nvPr/>
        </p:nvSpPr>
        <p:spPr bwMode="auto">
          <a:xfrm flipV="1">
            <a:off x="4724400" y="6079064"/>
            <a:ext cx="0" cy="3810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4445" name="Line 144"/>
          <p:cNvSpPr>
            <a:spLocks noChangeShapeType="1"/>
          </p:cNvSpPr>
          <p:nvPr/>
        </p:nvSpPr>
        <p:spPr bwMode="auto">
          <a:xfrm flipV="1">
            <a:off x="5715000" y="5545664"/>
            <a:ext cx="0" cy="9144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4446" name="Line 145"/>
          <p:cNvSpPr>
            <a:spLocks noChangeShapeType="1"/>
          </p:cNvSpPr>
          <p:nvPr/>
        </p:nvSpPr>
        <p:spPr bwMode="auto">
          <a:xfrm flipH="1">
            <a:off x="6781800" y="6002864"/>
            <a:ext cx="2286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4447" name="Line 146"/>
          <p:cNvSpPr>
            <a:spLocks noChangeShapeType="1"/>
          </p:cNvSpPr>
          <p:nvPr/>
        </p:nvSpPr>
        <p:spPr bwMode="auto">
          <a:xfrm>
            <a:off x="6858000" y="4402664"/>
            <a:ext cx="16002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4448" name="Line 147"/>
          <p:cNvSpPr>
            <a:spLocks noChangeShapeType="1"/>
          </p:cNvSpPr>
          <p:nvPr/>
        </p:nvSpPr>
        <p:spPr bwMode="auto">
          <a:xfrm>
            <a:off x="7848600" y="4402664"/>
            <a:ext cx="0" cy="6096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4449" name="Line 148"/>
          <p:cNvSpPr>
            <a:spLocks noChangeShapeType="1"/>
          </p:cNvSpPr>
          <p:nvPr/>
        </p:nvSpPr>
        <p:spPr bwMode="auto">
          <a:xfrm flipH="1">
            <a:off x="7086600" y="4326464"/>
            <a:ext cx="76200" cy="1524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4450" name="Freeform 149"/>
          <p:cNvSpPr>
            <a:spLocks/>
          </p:cNvSpPr>
          <p:nvPr/>
        </p:nvSpPr>
        <p:spPr bwMode="auto">
          <a:xfrm>
            <a:off x="2667000" y="4250264"/>
            <a:ext cx="6248400" cy="2057400"/>
          </a:xfrm>
          <a:custGeom>
            <a:avLst/>
            <a:gdLst>
              <a:gd name="T0" fmla="*/ 6096000 w 3936"/>
              <a:gd name="T1" fmla="*/ 685800 h 1296"/>
              <a:gd name="T2" fmla="*/ 6248400 w 3936"/>
              <a:gd name="T3" fmla="*/ 685800 h 1296"/>
              <a:gd name="T4" fmla="*/ 6248400 w 3936"/>
              <a:gd name="T5" fmla="*/ 2057400 h 1296"/>
              <a:gd name="T6" fmla="*/ 0 w 3936"/>
              <a:gd name="T7" fmla="*/ 2057400 h 1296"/>
              <a:gd name="T8" fmla="*/ 0 w 3936"/>
              <a:gd name="T9" fmla="*/ 0 h 1296"/>
              <a:gd name="T10" fmla="*/ 533400 w 3936"/>
              <a:gd name="T11" fmla="*/ 0 h 1296"/>
              <a:gd name="T12" fmla="*/ 0 60000 65536"/>
              <a:gd name="T13" fmla="*/ 0 60000 65536"/>
              <a:gd name="T14" fmla="*/ 0 60000 65536"/>
              <a:gd name="T15" fmla="*/ 0 60000 65536"/>
              <a:gd name="T16" fmla="*/ 0 60000 65536"/>
              <a:gd name="T17" fmla="*/ 0 60000 65536"/>
              <a:gd name="T18" fmla="*/ 0 w 3936"/>
              <a:gd name="T19" fmla="*/ 0 h 1296"/>
              <a:gd name="T20" fmla="*/ 3936 w 3936"/>
              <a:gd name="T21" fmla="*/ 1296 h 1296"/>
            </a:gdLst>
            <a:ahLst/>
            <a:cxnLst>
              <a:cxn ang="T12">
                <a:pos x="T0" y="T1"/>
              </a:cxn>
              <a:cxn ang="T13">
                <a:pos x="T2" y="T3"/>
              </a:cxn>
              <a:cxn ang="T14">
                <a:pos x="T4" y="T5"/>
              </a:cxn>
              <a:cxn ang="T15">
                <a:pos x="T6" y="T7"/>
              </a:cxn>
              <a:cxn ang="T16">
                <a:pos x="T8" y="T9"/>
              </a:cxn>
              <a:cxn ang="T17">
                <a:pos x="T10" y="T11"/>
              </a:cxn>
            </a:cxnLst>
            <a:rect l="T18" t="T19" r="T20" b="T21"/>
            <a:pathLst>
              <a:path w="3936" h="1296">
                <a:moveTo>
                  <a:pt x="3840" y="432"/>
                </a:moveTo>
                <a:lnTo>
                  <a:pt x="3936" y="432"/>
                </a:lnTo>
                <a:lnTo>
                  <a:pt x="3936" y="1296"/>
                </a:lnTo>
                <a:lnTo>
                  <a:pt x="0" y="1296"/>
                </a:lnTo>
                <a:lnTo>
                  <a:pt x="0" y="0"/>
                </a:lnTo>
                <a:lnTo>
                  <a:pt x="336" y="0"/>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4451" name="Line 150"/>
          <p:cNvSpPr>
            <a:spLocks noChangeShapeType="1"/>
          </p:cNvSpPr>
          <p:nvPr/>
        </p:nvSpPr>
        <p:spPr bwMode="auto">
          <a:xfrm>
            <a:off x="8153400" y="5545664"/>
            <a:ext cx="3048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4452" name="Line 151"/>
          <p:cNvSpPr>
            <a:spLocks noChangeShapeType="1"/>
          </p:cNvSpPr>
          <p:nvPr/>
        </p:nvSpPr>
        <p:spPr bwMode="auto">
          <a:xfrm flipV="1">
            <a:off x="2165350" y="4948764"/>
            <a:ext cx="76200" cy="1524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4453" name="Line 152"/>
          <p:cNvSpPr>
            <a:spLocks noChangeShapeType="1"/>
          </p:cNvSpPr>
          <p:nvPr/>
        </p:nvSpPr>
        <p:spPr bwMode="auto">
          <a:xfrm>
            <a:off x="2241550" y="4948764"/>
            <a:ext cx="76200" cy="1524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4454" name="Line 153"/>
          <p:cNvSpPr>
            <a:spLocks noChangeShapeType="1"/>
          </p:cNvSpPr>
          <p:nvPr/>
        </p:nvSpPr>
        <p:spPr bwMode="auto">
          <a:xfrm>
            <a:off x="2241550" y="5113864"/>
            <a:ext cx="0" cy="1524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 name="Slide Number Placeholder 1"/>
          <p:cNvSpPr>
            <a:spLocks noGrp="1"/>
          </p:cNvSpPr>
          <p:nvPr>
            <p:ph type="sldNum" sz="quarter" idx="12"/>
          </p:nvPr>
        </p:nvSpPr>
        <p:spPr/>
        <p:txBody>
          <a:bodyPr/>
          <a:lstStyle/>
          <a:p>
            <a:pPr>
              <a:defRPr/>
            </a:pPr>
            <a:fld id="{0D227FE4-C4DE-B64E-BF78-4F634596A1E9}" type="slidenum">
              <a:rPr lang="en-US" smtClean="0"/>
              <a:pPr>
                <a:defRPr/>
              </a:pPr>
              <a:t>3</a:t>
            </a:fld>
            <a:endParaRPr lang="en-US"/>
          </a:p>
        </p:txBody>
      </p:sp>
    </p:spTree>
    <p:extLst>
      <p:ext uri="{BB962C8B-B14F-4D97-AF65-F5344CB8AC3E}">
        <p14:creationId xmlns:p14="http://schemas.microsoft.com/office/powerpoint/2010/main" val="325366417"/>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ChangeArrowheads="1"/>
          </p:cNvSpPr>
          <p:nvPr>
            <p:ph type="title"/>
          </p:nvPr>
        </p:nvSpPr>
        <p:spPr>
          <a:xfrm>
            <a:off x="457200" y="274320"/>
            <a:ext cx="8229600" cy="1143000"/>
          </a:xfrm>
        </p:spPr>
        <p:txBody>
          <a:bodyPr/>
          <a:lstStyle/>
          <a:p>
            <a:r>
              <a:rPr lang="en-US" dirty="0" smtClean="0">
                <a:solidFill>
                  <a:schemeClr val="accent1"/>
                </a:solidFill>
              </a:rPr>
              <a:t>Pipelining Hazards</a:t>
            </a:r>
            <a:endParaRPr lang="en-AU" dirty="0">
              <a:solidFill>
                <a:schemeClr val="accent1"/>
              </a:solidFill>
            </a:endParaRPr>
          </a:p>
        </p:txBody>
      </p:sp>
      <p:sp>
        <p:nvSpPr>
          <p:cNvPr id="335875" name="Rectangle 3"/>
          <p:cNvSpPr>
            <a:spLocks noGrp="1" noChangeArrowheads="1"/>
          </p:cNvSpPr>
          <p:nvPr>
            <p:ph idx="1"/>
          </p:nvPr>
        </p:nvSpPr>
        <p:spPr>
          <a:xfrm>
            <a:off x="457200" y="1600200"/>
            <a:ext cx="8229600" cy="4937760"/>
          </a:xfrm>
        </p:spPr>
        <p:txBody>
          <a:bodyPr>
            <a:normAutofit lnSpcReduction="10000"/>
          </a:bodyPr>
          <a:lstStyle/>
          <a:p>
            <a:pPr>
              <a:lnSpc>
                <a:spcPct val="90000"/>
              </a:lnSpc>
              <a:buNone/>
            </a:pPr>
            <a:r>
              <a:rPr lang="en-US" dirty="0" smtClean="0"/>
              <a:t>A </a:t>
            </a:r>
            <a:r>
              <a:rPr lang="en-US" i="1" dirty="0" smtClean="0"/>
              <a:t>hazard</a:t>
            </a:r>
            <a:r>
              <a:rPr lang="en-US" dirty="0" smtClean="0"/>
              <a:t> is a situation </a:t>
            </a:r>
            <a:r>
              <a:rPr lang="en-US" dirty="0"/>
              <a:t>that </a:t>
            </a:r>
            <a:r>
              <a:rPr lang="en-US" dirty="0" smtClean="0"/>
              <a:t>prevents </a:t>
            </a:r>
            <a:r>
              <a:rPr lang="en-US" dirty="0"/>
              <a:t>starting the </a:t>
            </a:r>
            <a:r>
              <a:rPr lang="en-US" dirty="0" smtClean="0"/>
              <a:t>next instruction </a:t>
            </a:r>
            <a:r>
              <a:rPr lang="en-US" dirty="0"/>
              <a:t>in the next</a:t>
            </a:r>
            <a:r>
              <a:rPr lang="en-US" dirty="0" smtClean="0"/>
              <a:t> clock cycle</a:t>
            </a:r>
            <a:endParaRPr lang="en-US" dirty="0"/>
          </a:p>
          <a:p>
            <a:pPr marL="514350" indent="-514350">
              <a:lnSpc>
                <a:spcPct val="90000"/>
              </a:lnSpc>
              <a:buFont typeface="+mj-lt"/>
              <a:buAutoNum type="arabicParenR"/>
            </a:pPr>
            <a:r>
              <a:rPr lang="en-US" i="1" dirty="0" smtClean="0">
                <a:solidFill>
                  <a:srgbClr val="FF0000"/>
                </a:solidFill>
              </a:rPr>
              <a:t>Structural hazard</a:t>
            </a:r>
          </a:p>
          <a:p>
            <a:pPr lvl="1">
              <a:lnSpc>
                <a:spcPct val="90000"/>
              </a:lnSpc>
            </a:pPr>
            <a:r>
              <a:rPr lang="en-US" dirty="0" smtClean="0"/>
              <a:t>A required </a:t>
            </a:r>
            <a:r>
              <a:rPr lang="en-US" dirty="0"/>
              <a:t>resource is </a:t>
            </a:r>
            <a:r>
              <a:rPr lang="en-US" dirty="0" smtClean="0"/>
              <a:t>busy</a:t>
            </a:r>
            <a:br>
              <a:rPr lang="en-US" dirty="0" smtClean="0"/>
            </a:br>
            <a:r>
              <a:rPr lang="en-US" dirty="0" smtClean="0"/>
              <a:t>(e.g. needed in multiple stages)</a:t>
            </a:r>
          </a:p>
          <a:p>
            <a:pPr marL="514350" indent="-514350">
              <a:lnSpc>
                <a:spcPct val="90000"/>
              </a:lnSpc>
              <a:buFont typeface="+mj-lt"/>
              <a:buAutoNum type="arabicParenR"/>
            </a:pPr>
            <a:r>
              <a:rPr lang="en-US" i="1" dirty="0">
                <a:solidFill>
                  <a:srgbClr val="FF0000"/>
                </a:solidFill>
              </a:rPr>
              <a:t>Data </a:t>
            </a:r>
            <a:r>
              <a:rPr lang="en-US" i="1" dirty="0" smtClean="0">
                <a:solidFill>
                  <a:srgbClr val="FF0000"/>
                </a:solidFill>
              </a:rPr>
              <a:t>hazard</a:t>
            </a:r>
          </a:p>
          <a:p>
            <a:pPr marL="914400" lvl="1" indent="-514350">
              <a:lnSpc>
                <a:spcPct val="90000"/>
              </a:lnSpc>
            </a:pPr>
            <a:r>
              <a:rPr lang="en-US" dirty="0" smtClean="0"/>
              <a:t>Data dependency between instructions</a:t>
            </a:r>
          </a:p>
          <a:p>
            <a:pPr marL="914400" lvl="1" indent="-514350">
              <a:lnSpc>
                <a:spcPct val="90000"/>
              </a:lnSpc>
            </a:pPr>
            <a:r>
              <a:rPr lang="en-US" dirty="0" smtClean="0"/>
              <a:t>Need </a:t>
            </a:r>
            <a:r>
              <a:rPr lang="en-US" dirty="0"/>
              <a:t>to wait for previous instruction to complete its data </a:t>
            </a:r>
            <a:r>
              <a:rPr lang="en-US" dirty="0" smtClean="0"/>
              <a:t>read/write</a:t>
            </a:r>
          </a:p>
          <a:p>
            <a:pPr marL="514350" indent="-514350">
              <a:lnSpc>
                <a:spcPct val="90000"/>
              </a:lnSpc>
              <a:buFont typeface="+mj-lt"/>
              <a:buAutoNum type="arabicParenR"/>
            </a:pPr>
            <a:r>
              <a:rPr lang="en-US" i="1" dirty="0">
                <a:solidFill>
                  <a:srgbClr val="FF0000"/>
                </a:solidFill>
              </a:rPr>
              <a:t>Control hazard</a:t>
            </a:r>
          </a:p>
          <a:p>
            <a:pPr lvl="1">
              <a:lnSpc>
                <a:spcPct val="90000"/>
              </a:lnSpc>
            </a:pPr>
            <a:r>
              <a:rPr lang="en-US" dirty="0" smtClean="0"/>
              <a:t>Flow of execution depends </a:t>
            </a:r>
            <a:r>
              <a:rPr lang="en-US" dirty="0"/>
              <a:t>on previous </a:t>
            </a:r>
            <a:r>
              <a:rPr lang="en-US" dirty="0" smtClean="0"/>
              <a:t>instruction</a:t>
            </a:r>
            <a:endParaRPr lang="en-AU"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30</a:t>
            </a:fld>
            <a:endParaRPr lang="en-US" dirty="0"/>
          </a:p>
        </p:txBody>
      </p:sp>
    </p:spTree>
    <p:extLst>
      <p:ext uri="{BB962C8B-B14F-4D97-AF65-F5344CB8AC3E}">
        <p14:creationId xmlns:p14="http://schemas.microsoft.com/office/powerpoint/2010/main" val="11362673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587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587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3587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587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587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35875">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3587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4474369" y="2380135"/>
            <a:ext cx="1019175" cy="3089275"/>
            <a:chOff x="2470" y="1034"/>
            <a:chExt cx="642" cy="1946"/>
          </a:xfrm>
        </p:grpSpPr>
        <p:sp>
          <p:nvSpPr>
            <p:cNvPr id="2743301" name="Oval 5"/>
            <p:cNvSpPr>
              <a:spLocks noChangeArrowheads="1"/>
            </p:cNvSpPr>
            <p:nvPr/>
          </p:nvSpPr>
          <p:spPr bwMode="auto">
            <a:xfrm>
              <a:off x="2470" y="2481"/>
              <a:ext cx="623" cy="499"/>
            </a:xfrm>
            <a:prstGeom prst="ellipse">
              <a:avLst/>
            </a:prstGeom>
            <a:noFill/>
            <a:ln w="57150">
              <a:solidFill>
                <a:schemeClr val="accent1"/>
              </a:solidFill>
              <a:round/>
              <a:headEnd/>
              <a:tailEnd/>
            </a:ln>
            <a:effectLst/>
          </p:spPr>
          <p:txBody>
            <a:bodyPr wrap="none" anchor="ctr">
              <a:prstTxWarp prst="textNoShape">
                <a:avLst/>
              </a:prstTxWarp>
            </a:bodyPr>
            <a:lstStyle/>
            <a:p>
              <a:endParaRPr lang="en-US"/>
            </a:p>
          </p:txBody>
        </p:sp>
        <p:sp>
          <p:nvSpPr>
            <p:cNvPr id="2743302" name="Oval 6"/>
            <p:cNvSpPr>
              <a:spLocks noChangeArrowheads="1"/>
            </p:cNvSpPr>
            <p:nvPr/>
          </p:nvSpPr>
          <p:spPr bwMode="auto">
            <a:xfrm>
              <a:off x="2489" y="1034"/>
              <a:ext cx="623" cy="566"/>
            </a:xfrm>
            <a:prstGeom prst="ellipse">
              <a:avLst/>
            </a:prstGeom>
            <a:noFill/>
            <a:ln w="57150">
              <a:solidFill>
                <a:schemeClr val="accent1"/>
              </a:solidFill>
              <a:round/>
              <a:headEnd/>
              <a:tailEnd/>
            </a:ln>
            <a:effectLst/>
          </p:spPr>
          <p:txBody>
            <a:bodyPr wrap="none" anchor="ctr">
              <a:prstTxWarp prst="textNoShape">
                <a:avLst/>
              </a:prstTxWarp>
            </a:bodyPr>
            <a:lstStyle/>
            <a:p>
              <a:endParaRPr lang="en-US"/>
            </a:p>
          </p:txBody>
        </p:sp>
      </p:grpSp>
      <p:grpSp>
        <p:nvGrpSpPr>
          <p:cNvPr id="3" name="Group 7"/>
          <p:cNvGrpSpPr>
            <a:grpSpLocks/>
          </p:cNvGrpSpPr>
          <p:nvPr/>
        </p:nvGrpSpPr>
        <p:grpSpPr bwMode="auto">
          <a:xfrm>
            <a:off x="894557" y="1613373"/>
            <a:ext cx="7799388" cy="4700588"/>
            <a:chOff x="215" y="551"/>
            <a:chExt cx="4913" cy="2961"/>
          </a:xfrm>
        </p:grpSpPr>
        <p:grpSp>
          <p:nvGrpSpPr>
            <p:cNvPr id="4" name="Group 8"/>
            <p:cNvGrpSpPr>
              <a:grpSpLocks/>
            </p:cNvGrpSpPr>
            <p:nvPr/>
          </p:nvGrpSpPr>
          <p:grpSpPr bwMode="auto">
            <a:xfrm>
              <a:off x="2624" y="1200"/>
              <a:ext cx="340" cy="289"/>
              <a:chOff x="2624" y="1200"/>
              <a:chExt cx="340" cy="289"/>
            </a:xfrm>
          </p:grpSpPr>
          <p:sp>
            <p:nvSpPr>
              <p:cNvPr id="2743305" name="Freeform 9"/>
              <p:cNvSpPr>
                <a:spLocks/>
              </p:cNvSpPr>
              <p:nvPr/>
            </p:nvSpPr>
            <p:spPr bwMode="auto">
              <a:xfrm>
                <a:off x="2624" y="1200"/>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06" name="Freeform 10"/>
              <p:cNvSpPr>
                <a:spLocks/>
              </p:cNvSpPr>
              <p:nvPr/>
            </p:nvSpPr>
            <p:spPr bwMode="auto">
              <a:xfrm>
                <a:off x="2793" y="1200"/>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5" name="Group 11"/>
            <p:cNvGrpSpPr>
              <a:grpSpLocks/>
            </p:cNvGrpSpPr>
            <p:nvPr/>
          </p:nvGrpSpPr>
          <p:grpSpPr bwMode="auto">
            <a:xfrm>
              <a:off x="2624" y="2592"/>
              <a:ext cx="340" cy="289"/>
              <a:chOff x="2624" y="2592"/>
              <a:chExt cx="340" cy="289"/>
            </a:xfrm>
          </p:grpSpPr>
          <p:sp>
            <p:nvSpPr>
              <p:cNvPr id="2743308" name="Freeform 12"/>
              <p:cNvSpPr>
                <a:spLocks/>
              </p:cNvSpPr>
              <p:nvPr/>
            </p:nvSpPr>
            <p:spPr bwMode="auto">
              <a:xfrm>
                <a:off x="2624" y="2592"/>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09" name="Freeform 13"/>
              <p:cNvSpPr>
                <a:spLocks/>
              </p:cNvSpPr>
              <p:nvPr/>
            </p:nvSpPr>
            <p:spPr bwMode="auto">
              <a:xfrm>
                <a:off x="2793" y="2592"/>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310" name="Rectangle 14"/>
            <p:cNvSpPr>
              <a:spLocks noChangeArrowheads="1"/>
            </p:cNvSpPr>
            <p:nvPr/>
          </p:nvSpPr>
          <p:spPr bwMode="auto">
            <a:xfrm>
              <a:off x="2605" y="2594"/>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sp>
          <p:nvSpPr>
            <p:cNvPr id="2743311" name="Line 15"/>
            <p:cNvSpPr>
              <a:spLocks noChangeShapeType="1"/>
            </p:cNvSpPr>
            <p:nvPr/>
          </p:nvSpPr>
          <p:spPr bwMode="auto">
            <a:xfrm>
              <a:off x="584" y="1224"/>
              <a:ext cx="0" cy="2032"/>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743312" name="Line 16"/>
            <p:cNvSpPr>
              <a:spLocks noChangeShapeType="1"/>
            </p:cNvSpPr>
            <p:nvPr/>
          </p:nvSpPr>
          <p:spPr bwMode="auto">
            <a:xfrm>
              <a:off x="984" y="840"/>
              <a:ext cx="3976"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743313" name="Rectangle 17"/>
            <p:cNvSpPr>
              <a:spLocks noChangeArrowheads="1"/>
            </p:cNvSpPr>
            <p:nvPr/>
          </p:nvSpPr>
          <p:spPr bwMode="auto">
            <a:xfrm>
              <a:off x="579" y="1302"/>
              <a:ext cx="649"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Load</a:t>
              </a:r>
            </a:p>
          </p:txBody>
        </p:sp>
        <p:sp>
          <p:nvSpPr>
            <p:cNvPr id="2743314" name="Rectangle 18"/>
            <p:cNvSpPr>
              <a:spLocks noChangeArrowheads="1"/>
            </p:cNvSpPr>
            <p:nvPr/>
          </p:nvSpPr>
          <p:spPr bwMode="auto">
            <a:xfrm>
              <a:off x="563" y="1718"/>
              <a:ext cx="786"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Instr 1</a:t>
              </a:r>
            </a:p>
          </p:txBody>
        </p:sp>
        <p:sp>
          <p:nvSpPr>
            <p:cNvPr id="2743315" name="Rectangle 19"/>
            <p:cNvSpPr>
              <a:spLocks noChangeArrowheads="1"/>
            </p:cNvSpPr>
            <p:nvPr/>
          </p:nvSpPr>
          <p:spPr bwMode="auto">
            <a:xfrm>
              <a:off x="555" y="2182"/>
              <a:ext cx="786"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Instr 2</a:t>
              </a:r>
            </a:p>
          </p:txBody>
        </p:sp>
        <p:sp>
          <p:nvSpPr>
            <p:cNvPr id="2743316" name="Rectangle 20"/>
            <p:cNvSpPr>
              <a:spLocks noChangeArrowheads="1"/>
            </p:cNvSpPr>
            <p:nvPr/>
          </p:nvSpPr>
          <p:spPr bwMode="auto">
            <a:xfrm>
              <a:off x="598" y="2612"/>
              <a:ext cx="786"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Instr 3</a:t>
              </a:r>
            </a:p>
          </p:txBody>
        </p:sp>
        <p:sp>
          <p:nvSpPr>
            <p:cNvPr id="2743317" name="Rectangle 21"/>
            <p:cNvSpPr>
              <a:spLocks noChangeArrowheads="1"/>
            </p:cNvSpPr>
            <p:nvPr/>
          </p:nvSpPr>
          <p:spPr bwMode="auto">
            <a:xfrm>
              <a:off x="587" y="3067"/>
              <a:ext cx="786"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Instr 4</a:t>
              </a:r>
            </a:p>
          </p:txBody>
        </p:sp>
        <p:sp>
          <p:nvSpPr>
            <p:cNvPr id="2743318" name="Line 22"/>
            <p:cNvSpPr>
              <a:spLocks noChangeShapeType="1"/>
            </p:cNvSpPr>
            <p:nvPr/>
          </p:nvSpPr>
          <p:spPr bwMode="auto">
            <a:xfrm>
              <a:off x="1728" y="920"/>
              <a:ext cx="0" cy="2592"/>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43319" name="Line 23"/>
            <p:cNvSpPr>
              <a:spLocks noChangeShapeType="1"/>
            </p:cNvSpPr>
            <p:nvPr/>
          </p:nvSpPr>
          <p:spPr bwMode="auto">
            <a:xfrm>
              <a:off x="2160" y="920"/>
              <a:ext cx="0" cy="2592"/>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43320" name="Line 24"/>
            <p:cNvSpPr>
              <a:spLocks noChangeShapeType="1"/>
            </p:cNvSpPr>
            <p:nvPr/>
          </p:nvSpPr>
          <p:spPr bwMode="auto">
            <a:xfrm>
              <a:off x="2592" y="920"/>
              <a:ext cx="0" cy="2592"/>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43321" name="Line 25"/>
            <p:cNvSpPr>
              <a:spLocks noChangeShapeType="1"/>
            </p:cNvSpPr>
            <p:nvPr/>
          </p:nvSpPr>
          <p:spPr bwMode="auto">
            <a:xfrm>
              <a:off x="3024" y="920"/>
              <a:ext cx="0" cy="2592"/>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43322" name="Line 26"/>
            <p:cNvSpPr>
              <a:spLocks noChangeShapeType="1"/>
            </p:cNvSpPr>
            <p:nvPr/>
          </p:nvSpPr>
          <p:spPr bwMode="auto">
            <a:xfrm>
              <a:off x="3456" y="920"/>
              <a:ext cx="0" cy="2592"/>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43323" name="Line 27"/>
            <p:cNvSpPr>
              <a:spLocks noChangeShapeType="1"/>
            </p:cNvSpPr>
            <p:nvPr/>
          </p:nvSpPr>
          <p:spPr bwMode="auto">
            <a:xfrm>
              <a:off x="3888" y="920"/>
              <a:ext cx="0" cy="2592"/>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43324" name="Line 28"/>
            <p:cNvSpPr>
              <a:spLocks noChangeShapeType="1"/>
            </p:cNvSpPr>
            <p:nvPr/>
          </p:nvSpPr>
          <p:spPr bwMode="auto">
            <a:xfrm>
              <a:off x="4320" y="920"/>
              <a:ext cx="0" cy="2592"/>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43325" name="Line 29"/>
            <p:cNvSpPr>
              <a:spLocks noChangeShapeType="1"/>
            </p:cNvSpPr>
            <p:nvPr/>
          </p:nvSpPr>
          <p:spPr bwMode="auto">
            <a:xfrm>
              <a:off x="4752" y="920"/>
              <a:ext cx="0" cy="2592"/>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grpSp>
          <p:nvGrpSpPr>
            <p:cNvPr id="6" name="Group 30"/>
            <p:cNvGrpSpPr>
              <a:grpSpLocks/>
            </p:cNvGrpSpPr>
            <p:nvPr/>
          </p:nvGrpSpPr>
          <p:grpSpPr bwMode="auto">
            <a:xfrm>
              <a:off x="2257" y="1152"/>
              <a:ext cx="225" cy="481"/>
              <a:chOff x="2257" y="1152"/>
              <a:chExt cx="225" cy="481"/>
            </a:xfrm>
          </p:grpSpPr>
          <p:sp>
            <p:nvSpPr>
              <p:cNvPr id="2743327" name="Freeform 31"/>
              <p:cNvSpPr>
                <a:spLocks/>
              </p:cNvSpPr>
              <p:nvPr/>
            </p:nvSpPr>
            <p:spPr bwMode="auto">
              <a:xfrm>
                <a:off x="2269" y="1152"/>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28" name="Rectangle 32"/>
              <p:cNvSpPr>
                <a:spLocks noChangeArrowheads="1"/>
              </p:cNvSpPr>
              <p:nvPr/>
            </p:nvSpPr>
            <p:spPr bwMode="auto">
              <a:xfrm rot="5400000">
                <a:off x="2170" y="1274"/>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7" name="Group 33"/>
            <p:cNvGrpSpPr>
              <a:grpSpLocks/>
            </p:cNvGrpSpPr>
            <p:nvPr/>
          </p:nvGrpSpPr>
          <p:grpSpPr bwMode="auto">
            <a:xfrm>
              <a:off x="1324" y="1248"/>
              <a:ext cx="359" cy="289"/>
              <a:chOff x="1324" y="1248"/>
              <a:chExt cx="359" cy="289"/>
            </a:xfrm>
          </p:grpSpPr>
          <p:sp>
            <p:nvSpPr>
              <p:cNvPr id="2743330" name="Rectangle 34"/>
              <p:cNvSpPr>
                <a:spLocks noChangeArrowheads="1"/>
              </p:cNvSpPr>
              <p:nvPr/>
            </p:nvSpPr>
            <p:spPr bwMode="auto">
              <a:xfrm>
                <a:off x="1324" y="1250"/>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8" name="Group 35"/>
              <p:cNvGrpSpPr>
                <a:grpSpLocks/>
              </p:cNvGrpSpPr>
              <p:nvPr/>
            </p:nvGrpSpPr>
            <p:grpSpPr bwMode="auto">
              <a:xfrm>
                <a:off x="1343" y="1248"/>
                <a:ext cx="340" cy="289"/>
                <a:chOff x="1343" y="1248"/>
                <a:chExt cx="340" cy="289"/>
              </a:xfrm>
            </p:grpSpPr>
            <p:sp>
              <p:nvSpPr>
                <p:cNvPr id="2743332" name="Freeform 36"/>
                <p:cNvSpPr>
                  <a:spLocks/>
                </p:cNvSpPr>
                <p:nvPr/>
              </p:nvSpPr>
              <p:spPr bwMode="auto">
                <a:xfrm>
                  <a:off x="1343" y="1248"/>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33" name="Freeform 37"/>
                <p:cNvSpPr>
                  <a:spLocks/>
                </p:cNvSpPr>
                <p:nvPr/>
              </p:nvSpPr>
              <p:spPr bwMode="auto">
                <a:xfrm>
                  <a:off x="1512" y="1248"/>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43334" name="Rectangle 38"/>
            <p:cNvSpPr>
              <a:spLocks noChangeArrowheads="1"/>
            </p:cNvSpPr>
            <p:nvPr/>
          </p:nvSpPr>
          <p:spPr bwMode="auto">
            <a:xfrm>
              <a:off x="1784" y="1255"/>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9" name="Group 39"/>
            <p:cNvGrpSpPr>
              <a:grpSpLocks/>
            </p:cNvGrpSpPr>
            <p:nvPr/>
          </p:nvGrpSpPr>
          <p:grpSpPr bwMode="auto">
            <a:xfrm>
              <a:off x="1803" y="1248"/>
              <a:ext cx="296" cy="289"/>
              <a:chOff x="1803" y="1248"/>
              <a:chExt cx="296" cy="289"/>
            </a:xfrm>
          </p:grpSpPr>
          <p:sp>
            <p:nvSpPr>
              <p:cNvPr id="2743336" name="Freeform 40"/>
              <p:cNvSpPr>
                <a:spLocks/>
              </p:cNvSpPr>
              <p:nvPr/>
            </p:nvSpPr>
            <p:spPr bwMode="auto">
              <a:xfrm>
                <a:off x="1803" y="1248"/>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37" name="Freeform 41"/>
              <p:cNvSpPr>
                <a:spLocks/>
              </p:cNvSpPr>
              <p:nvPr/>
            </p:nvSpPr>
            <p:spPr bwMode="auto">
              <a:xfrm>
                <a:off x="1951" y="1248"/>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338" name="Line 42"/>
            <p:cNvSpPr>
              <a:spLocks noChangeShapeType="1"/>
            </p:cNvSpPr>
            <p:nvPr/>
          </p:nvSpPr>
          <p:spPr bwMode="auto">
            <a:xfrm>
              <a:off x="1688" y="1392"/>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339" name="Freeform 43"/>
            <p:cNvSpPr>
              <a:spLocks/>
            </p:cNvSpPr>
            <p:nvPr/>
          </p:nvSpPr>
          <p:spPr bwMode="auto">
            <a:xfrm>
              <a:off x="1750" y="1296"/>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40" name="Line 44"/>
            <p:cNvSpPr>
              <a:spLocks noChangeShapeType="1"/>
            </p:cNvSpPr>
            <p:nvPr/>
          </p:nvSpPr>
          <p:spPr bwMode="auto">
            <a:xfrm>
              <a:off x="2104" y="1296"/>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341" name="Rectangle 45"/>
            <p:cNvSpPr>
              <a:spLocks noChangeArrowheads="1"/>
            </p:cNvSpPr>
            <p:nvPr/>
          </p:nvSpPr>
          <p:spPr bwMode="auto">
            <a:xfrm>
              <a:off x="2601" y="1250"/>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sp>
          <p:nvSpPr>
            <p:cNvPr id="2743342" name="Rectangle 46"/>
            <p:cNvSpPr>
              <a:spLocks noChangeArrowheads="1"/>
            </p:cNvSpPr>
            <p:nvPr/>
          </p:nvSpPr>
          <p:spPr bwMode="auto">
            <a:xfrm>
              <a:off x="3093" y="1250"/>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10" name="Group 47"/>
            <p:cNvGrpSpPr>
              <a:grpSpLocks/>
            </p:cNvGrpSpPr>
            <p:nvPr/>
          </p:nvGrpSpPr>
          <p:grpSpPr bwMode="auto">
            <a:xfrm>
              <a:off x="3120" y="1248"/>
              <a:ext cx="284" cy="289"/>
              <a:chOff x="3120" y="1248"/>
              <a:chExt cx="284" cy="289"/>
            </a:xfrm>
          </p:grpSpPr>
          <p:sp>
            <p:nvSpPr>
              <p:cNvPr id="2743344" name="Freeform 48"/>
              <p:cNvSpPr>
                <a:spLocks/>
              </p:cNvSpPr>
              <p:nvPr/>
            </p:nvSpPr>
            <p:spPr bwMode="auto">
              <a:xfrm>
                <a:off x="3120" y="1248"/>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45" name="Freeform 49"/>
              <p:cNvSpPr>
                <a:spLocks/>
              </p:cNvSpPr>
              <p:nvPr/>
            </p:nvSpPr>
            <p:spPr bwMode="auto">
              <a:xfrm>
                <a:off x="3261" y="1248"/>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346" name="Line 50"/>
            <p:cNvSpPr>
              <a:spLocks noChangeShapeType="1"/>
            </p:cNvSpPr>
            <p:nvPr/>
          </p:nvSpPr>
          <p:spPr bwMode="auto">
            <a:xfrm>
              <a:off x="2973" y="1392"/>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347" name="Line 51"/>
            <p:cNvSpPr>
              <a:spLocks noChangeShapeType="1"/>
            </p:cNvSpPr>
            <p:nvPr/>
          </p:nvSpPr>
          <p:spPr bwMode="auto">
            <a:xfrm>
              <a:off x="2489" y="1392"/>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348" name="Freeform 52"/>
            <p:cNvSpPr>
              <a:spLocks/>
            </p:cNvSpPr>
            <p:nvPr/>
          </p:nvSpPr>
          <p:spPr bwMode="auto">
            <a:xfrm>
              <a:off x="2610" y="1392"/>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49" name="Line 53"/>
            <p:cNvSpPr>
              <a:spLocks noChangeShapeType="1"/>
            </p:cNvSpPr>
            <p:nvPr/>
          </p:nvSpPr>
          <p:spPr bwMode="auto">
            <a:xfrm>
              <a:off x="2104" y="1488"/>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350" name="Freeform 54"/>
            <p:cNvSpPr>
              <a:spLocks/>
            </p:cNvSpPr>
            <p:nvPr/>
          </p:nvSpPr>
          <p:spPr bwMode="auto">
            <a:xfrm>
              <a:off x="2197" y="1387"/>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11" name="Group 55"/>
            <p:cNvGrpSpPr>
              <a:grpSpLocks/>
            </p:cNvGrpSpPr>
            <p:nvPr/>
          </p:nvGrpSpPr>
          <p:grpSpPr bwMode="auto">
            <a:xfrm>
              <a:off x="1751" y="1600"/>
              <a:ext cx="2096" cy="513"/>
              <a:chOff x="1751" y="1600"/>
              <a:chExt cx="2096" cy="513"/>
            </a:xfrm>
          </p:grpSpPr>
          <p:grpSp>
            <p:nvGrpSpPr>
              <p:cNvPr id="12" name="Group 56"/>
              <p:cNvGrpSpPr>
                <a:grpSpLocks/>
              </p:cNvGrpSpPr>
              <p:nvPr/>
            </p:nvGrpSpPr>
            <p:grpSpPr bwMode="auto">
              <a:xfrm>
                <a:off x="2684" y="1600"/>
                <a:ext cx="225" cy="481"/>
                <a:chOff x="2684" y="1600"/>
                <a:chExt cx="225" cy="481"/>
              </a:xfrm>
            </p:grpSpPr>
            <p:sp>
              <p:nvSpPr>
                <p:cNvPr id="2743353" name="Freeform 57"/>
                <p:cNvSpPr>
                  <a:spLocks/>
                </p:cNvSpPr>
                <p:nvPr/>
              </p:nvSpPr>
              <p:spPr bwMode="auto">
                <a:xfrm>
                  <a:off x="2696" y="1600"/>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54" name="Rectangle 58"/>
                <p:cNvSpPr>
                  <a:spLocks noChangeArrowheads="1"/>
                </p:cNvSpPr>
                <p:nvPr/>
              </p:nvSpPr>
              <p:spPr bwMode="auto">
                <a:xfrm rot="5400000">
                  <a:off x="2597" y="1722"/>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13" name="Group 59"/>
              <p:cNvGrpSpPr>
                <a:grpSpLocks/>
              </p:cNvGrpSpPr>
              <p:nvPr/>
            </p:nvGrpSpPr>
            <p:grpSpPr bwMode="auto">
              <a:xfrm>
                <a:off x="1751" y="1696"/>
                <a:ext cx="359" cy="289"/>
                <a:chOff x="1751" y="1696"/>
                <a:chExt cx="359" cy="289"/>
              </a:xfrm>
            </p:grpSpPr>
            <p:sp>
              <p:nvSpPr>
                <p:cNvPr id="2743356" name="Rectangle 60"/>
                <p:cNvSpPr>
                  <a:spLocks noChangeArrowheads="1"/>
                </p:cNvSpPr>
                <p:nvPr/>
              </p:nvSpPr>
              <p:spPr bwMode="auto">
                <a:xfrm>
                  <a:off x="1751" y="1698"/>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14" name="Group 61"/>
                <p:cNvGrpSpPr>
                  <a:grpSpLocks/>
                </p:cNvGrpSpPr>
                <p:nvPr/>
              </p:nvGrpSpPr>
              <p:grpSpPr bwMode="auto">
                <a:xfrm>
                  <a:off x="1770" y="1696"/>
                  <a:ext cx="340" cy="289"/>
                  <a:chOff x="1770" y="1696"/>
                  <a:chExt cx="340" cy="289"/>
                </a:xfrm>
              </p:grpSpPr>
              <p:sp>
                <p:nvSpPr>
                  <p:cNvPr id="2743358" name="Freeform 62"/>
                  <p:cNvSpPr>
                    <a:spLocks/>
                  </p:cNvSpPr>
                  <p:nvPr/>
                </p:nvSpPr>
                <p:spPr bwMode="auto">
                  <a:xfrm>
                    <a:off x="1770" y="1696"/>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59" name="Freeform 63"/>
                  <p:cNvSpPr>
                    <a:spLocks/>
                  </p:cNvSpPr>
                  <p:nvPr/>
                </p:nvSpPr>
                <p:spPr bwMode="auto">
                  <a:xfrm>
                    <a:off x="1939" y="1696"/>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43360" name="Rectangle 64"/>
              <p:cNvSpPr>
                <a:spLocks noChangeArrowheads="1"/>
              </p:cNvSpPr>
              <p:nvPr/>
            </p:nvSpPr>
            <p:spPr bwMode="auto">
              <a:xfrm>
                <a:off x="2211" y="1703"/>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15" name="Group 65"/>
              <p:cNvGrpSpPr>
                <a:grpSpLocks/>
              </p:cNvGrpSpPr>
              <p:nvPr/>
            </p:nvGrpSpPr>
            <p:grpSpPr bwMode="auto">
              <a:xfrm>
                <a:off x="2230" y="1696"/>
                <a:ext cx="296" cy="289"/>
                <a:chOff x="2230" y="1696"/>
                <a:chExt cx="296" cy="289"/>
              </a:xfrm>
            </p:grpSpPr>
            <p:sp>
              <p:nvSpPr>
                <p:cNvPr id="2743362" name="Freeform 66"/>
                <p:cNvSpPr>
                  <a:spLocks/>
                </p:cNvSpPr>
                <p:nvPr/>
              </p:nvSpPr>
              <p:spPr bwMode="auto">
                <a:xfrm>
                  <a:off x="2230" y="1696"/>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63" name="Freeform 67"/>
                <p:cNvSpPr>
                  <a:spLocks/>
                </p:cNvSpPr>
                <p:nvPr/>
              </p:nvSpPr>
              <p:spPr bwMode="auto">
                <a:xfrm>
                  <a:off x="2378" y="1696"/>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364" name="Line 68"/>
              <p:cNvSpPr>
                <a:spLocks noChangeShapeType="1"/>
              </p:cNvSpPr>
              <p:nvPr/>
            </p:nvSpPr>
            <p:spPr bwMode="auto">
              <a:xfrm>
                <a:off x="2115" y="1840"/>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365" name="Freeform 69"/>
              <p:cNvSpPr>
                <a:spLocks/>
              </p:cNvSpPr>
              <p:nvPr/>
            </p:nvSpPr>
            <p:spPr bwMode="auto">
              <a:xfrm>
                <a:off x="2177" y="1744"/>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66" name="Line 70"/>
              <p:cNvSpPr>
                <a:spLocks noChangeShapeType="1"/>
              </p:cNvSpPr>
              <p:nvPr/>
            </p:nvSpPr>
            <p:spPr bwMode="auto">
              <a:xfrm>
                <a:off x="2531" y="1744"/>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367" name="Rectangle 71"/>
              <p:cNvSpPr>
                <a:spLocks noChangeArrowheads="1"/>
              </p:cNvSpPr>
              <p:nvPr/>
            </p:nvSpPr>
            <p:spPr bwMode="auto">
              <a:xfrm>
                <a:off x="3028" y="1698"/>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16" name="Group 72"/>
              <p:cNvGrpSpPr>
                <a:grpSpLocks/>
              </p:cNvGrpSpPr>
              <p:nvPr/>
            </p:nvGrpSpPr>
            <p:grpSpPr bwMode="auto">
              <a:xfrm>
                <a:off x="3079" y="1696"/>
                <a:ext cx="325" cy="289"/>
                <a:chOff x="3079" y="1696"/>
                <a:chExt cx="325" cy="289"/>
              </a:xfrm>
            </p:grpSpPr>
            <p:sp>
              <p:nvSpPr>
                <p:cNvPr id="2743369" name="Freeform 73"/>
                <p:cNvSpPr>
                  <a:spLocks/>
                </p:cNvSpPr>
                <p:nvPr/>
              </p:nvSpPr>
              <p:spPr bwMode="auto">
                <a:xfrm>
                  <a:off x="3079" y="1696"/>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70" name="Freeform 74"/>
                <p:cNvSpPr>
                  <a:spLocks/>
                </p:cNvSpPr>
                <p:nvPr/>
              </p:nvSpPr>
              <p:spPr bwMode="auto">
                <a:xfrm>
                  <a:off x="3240" y="1696"/>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371" name="Rectangle 75"/>
              <p:cNvSpPr>
                <a:spLocks noChangeArrowheads="1"/>
              </p:cNvSpPr>
              <p:nvPr/>
            </p:nvSpPr>
            <p:spPr bwMode="auto">
              <a:xfrm>
                <a:off x="3520" y="1698"/>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17" name="Group 76"/>
              <p:cNvGrpSpPr>
                <a:grpSpLocks/>
              </p:cNvGrpSpPr>
              <p:nvPr/>
            </p:nvGrpSpPr>
            <p:grpSpPr bwMode="auto">
              <a:xfrm>
                <a:off x="3547" y="1696"/>
                <a:ext cx="284" cy="289"/>
                <a:chOff x="3547" y="1696"/>
                <a:chExt cx="284" cy="289"/>
              </a:xfrm>
            </p:grpSpPr>
            <p:sp>
              <p:nvSpPr>
                <p:cNvPr id="2743373" name="Freeform 77"/>
                <p:cNvSpPr>
                  <a:spLocks/>
                </p:cNvSpPr>
                <p:nvPr/>
              </p:nvSpPr>
              <p:spPr bwMode="auto">
                <a:xfrm>
                  <a:off x="3547" y="1696"/>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74" name="Freeform 78"/>
                <p:cNvSpPr>
                  <a:spLocks/>
                </p:cNvSpPr>
                <p:nvPr/>
              </p:nvSpPr>
              <p:spPr bwMode="auto">
                <a:xfrm>
                  <a:off x="3688" y="1696"/>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375" name="Line 79"/>
              <p:cNvSpPr>
                <a:spLocks noChangeShapeType="1"/>
              </p:cNvSpPr>
              <p:nvPr/>
            </p:nvSpPr>
            <p:spPr bwMode="auto">
              <a:xfrm>
                <a:off x="3400" y="1840"/>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376" name="Line 80"/>
              <p:cNvSpPr>
                <a:spLocks noChangeShapeType="1"/>
              </p:cNvSpPr>
              <p:nvPr/>
            </p:nvSpPr>
            <p:spPr bwMode="auto">
              <a:xfrm>
                <a:off x="2916" y="1840"/>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377" name="Freeform 81"/>
              <p:cNvSpPr>
                <a:spLocks/>
              </p:cNvSpPr>
              <p:nvPr/>
            </p:nvSpPr>
            <p:spPr bwMode="auto">
              <a:xfrm>
                <a:off x="3037" y="1840"/>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78" name="Line 82"/>
              <p:cNvSpPr>
                <a:spLocks noChangeShapeType="1"/>
              </p:cNvSpPr>
              <p:nvPr/>
            </p:nvSpPr>
            <p:spPr bwMode="auto">
              <a:xfrm>
                <a:off x="2531" y="1936"/>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379" name="Freeform 83"/>
              <p:cNvSpPr>
                <a:spLocks/>
              </p:cNvSpPr>
              <p:nvPr/>
            </p:nvSpPr>
            <p:spPr bwMode="auto">
              <a:xfrm>
                <a:off x="2624" y="1835"/>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18" name="Group 84"/>
            <p:cNvGrpSpPr>
              <a:grpSpLocks/>
            </p:cNvGrpSpPr>
            <p:nvPr/>
          </p:nvGrpSpPr>
          <p:grpSpPr bwMode="auto">
            <a:xfrm>
              <a:off x="2178" y="2048"/>
              <a:ext cx="2096" cy="513"/>
              <a:chOff x="2178" y="2048"/>
              <a:chExt cx="2096" cy="513"/>
            </a:xfrm>
          </p:grpSpPr>
          <p:grpSp>
            <p:nvGrpSpPr>
              <p:cNvPr id="19" name="Group 85"/>
              <p:cNvGrpSpPr>
                <a:grpSpLocks/>
              </p:cNvGrpSpPr>
              <p:nvPr/>
            </p:nvGrpSpPr>
            <p:grpSpPr bwMode="auto">
              <a:xfrm>
                <a:off x="3111" y="2048"/>
                <a:ext cx="225" cy="481"/>
                <a:chOff x="3111" y="2048"/>
                <a:chExt cx="225" cy="481"/>
              </a:xfrm>
            </p:grpSpPr>
            <p:sp>
              <p:nvSpPr>
                <p:cNvPr id="2743382" name="Freeform 86"/>
                <p:cNvSpPr>
                  <a:spLocks/>
                </p:cNvSpPr>
                <p:nvPr/>
              </p:nvSpPr>
              <p:spPr bwMode="auto">
                <a:xfrm>
                  <a:off x="3123" y="2048"/>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83" name="Rectangle 87"/>
                <p:cNvSpPr>
                  <a:spLocks noChangeArrowheads="1"/>
                </p:cNvSpPr>
                <p:nvPr/>
              </p:nvSpPr>
              <p:spPr bwMode="auto">
                <a:xfrm rot="5400000">
                  <a:off x="3024" y="2170"/>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20" name="Group 88"/>
              <p:cNvGrpSpPr>
                <a:grpSpLocks/>
              </p:cNvGrpSpPr>
              <p:nvPr/>
            </p:nvGrpSpPr>
            <p:grpSpPr bwMode="auto">
              <a:xfrm>
                <a:off x="2178" y="2144"/>
                <a:ext cx="359" cy="289"/>
                <a:chOff x="2178" y="2144"/>
                <a:chExt cx="359" cy="289"/>
              </a:xfrm>
            </p:grpSpPr>
            <p:sp>
              <p:nvSpPr>
                <p:cNvPr id="2743385" name="Rectangle 89"/>
                <p:cNvSpPr>
                  <a:spLocks noChangeArrowheads="1"/>
                </p:cNvSpPr>
                <p:nvPr/>
              </p:nvSpPr>
              <p:spPr bwMode="auto">
                <a:xfrm>
                  <a:off x="2178" y="2146"/>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21" name="Group 90"/>
                <p:cNvGrpSpPr>
                  <a:grpSpLocks/>
                </p:cNvGrpSpPr>
                <p:nvPr/>
              </p:nvGrpSpPr>
              <p:grpSpPr bwMode="auto">
                <a:xfrm>
                  <a:off x="2197" y="2144"/>
                  <a:ext cx="340" cy="289"/>
                  <a:chOff x="2197" y="2144"/>
                  <a:chExt cx="340" cy="289"/>
                </a:xfrm>
              </p:grpSpPr>
              <p:sp>
                <p:nvSpPr>
                  <p:cNvPr id="2743387" name="Freeform 91"/>
                  <p:cNvSpPr>
                    <a:spLocks/>
                  </p:cNvSpPr>
                  <p:nvPr/>
                </p:nvSpPr>
                <p:spPr bwMode="auto">
                  <a:xfrm>
                    <a:off x="2197" y="2144"/>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88" name="Freeform 92"/>
                  <p:cNvSpPr>
                    <a:spLocks/>
                  </p:cNvSpPr>
                  <p:nvPr/>
                </p:nvSpPr>
                <p:spPr bwMode="auto">
                  <a:xfrm>
                    <a:off x="2366" y="2144"/>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43389" name="Rectangle 93"/>
              <p:cNvSpPr>
                <a:spLocks noChangeArrowheads="1"/>
              </p:cNvSpPr>
              <p:nvPr/>
            </p:nvSpPr>
            <p:spPr bwMode="auto">
              <a:xfrm>
                <a:off x="2638" y="2151"/>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2" name="Group 94"/>
              <p:cNvGrpSpPr>
                <a:grpSpLocks/>
              </p:cNvGrpSpPr>
              <p:nvPr/>
            </p:nvGrpSpPr>
            <p:grpSpPr bwMode="auto">
              <a:xfrm>
                <a:off x="2657" y="2144"/>
                <a:ext cx="296" cy="289"/>
                <a:chOff x="2657" y="2144"/>
                <a:chExt cx="296" cy="289"/>
              </a:xfrm>
            </p:grpSpPr>
            <p:sp>
              <p:nvSpPr>
                <p:cNvPr id="2743391" name="Freeform 95"/>
                <p:cNvSpPr>
                  <a:spLocks/>
                </p:cNvSpPr>
                <p:nvPr/>
              </p:nvSpPr>
              <p:spPr bwMode="auto">
                <a:xfrm>
                  <a:off x="2657" y="2144"/>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92" name="Freeform 96"/>
                <p:cNvSpPr>
                  <a:spLocks/>
                </p:cNvSpPr>
                <p:nvPr/>
              </p:nvSpPr>
              <p:spPr bwMode="auto">
                <a:xfrm>
                  <a:off x="2805" y="2144"/>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393" name="Line 97"/>
              <p:cNvSpPr>
                <a:spLocks noChangeShapeType="1"/>
              </p:cNvSpPr>
              <p:nvPr/>
            </p:nvSpPr>
            <p:spPr bwMode="auto">
              <a:xfrm>
                <a:off x="2542" y="2288"/>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394" name="Freeform 98"/>
              <p:cNvSpPr>
                <a:spLocks/>
              </p:cNvSpPr>
              <p:nvPr/>
            </p:nvSpPr>
            <p:spPr bwMode="auto">
              <a:xfrm>
                <a:off x="2604" y="2192"/>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95" name="Line 99"/>
              <p:cNvSpPr>
                <a:spLocks noChangeShapeType="1"/>
              </p:cNvSpPr>
              <p:nvPr/>
            </p:nvSpPr>
            <p:spPr bwMode="auto">
              <a:xfrm>
                <a:off x="2958" y="2192"/>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396" name="Rectangle 100"/>
              <p:cNvSpPr>
                <a:spLocks noChangeArrowheads="1"/>
              </p:cNvSpPr>
              <p:nvPr/>
            </p:nvSpPr>
            <p:spPr bwMode="auto">
              <a:xfrm>
                <a:off x="3455" y="2146"/>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3" name="Group 101"/>
              <p:cNvGrpSpPr>
                <a:grpSpLocks/>
              </p:cNvGrpSpPr>
              <p:nvPr/>
            </p:nvGrpSpPr>
            <p:grpSpPr bwMode="auto">
              <a:xfrm>
                <a:off x="3506" y="2144"/>
                <a:ext cx="325" cy="289"/>
                <a:chOff x="3506" y="2144"/>
                <a:chExt cx="325" cy="289"/>
              </a:xfrm>
            </p:grpSpPr>
            <p:sp>
              <p:nvSpPr>
                <p:cNvPr id="2743398" name="Freeform 102"/>
                <p:cNvSpPr>
                  <a:spLocks/>
                </p:cNvSpPr>
                <p:nvPr/>
              </p:nvSpPr>
              <p:spPr bwMode="auto">
                <a:xfrm>
                  <a:off x="3506" y="2144"/>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99" name="Freeform 103"/>
                <p:cNvSpPr>
                  <a:spLocks/>
                </p:cNvSpPr>
                <p:nvPr/>
              </p:nvSpPr>
              <p:spPr bwMode="auto">
                <a:xfrm>
                  <a:off x="3667" y="2144"/>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400" name="Rectangle 104"/>
              <p:cNvSpPr>
                <a:spLocks noChangeArrowheads="1"/>
              </p:cNvSpPr>
              <p:nvPr/>
            </p:nvSpPr>
            <p:spPr bwMode="auto">
              <a:xfrm>
                <a:off x="3947" y="2146"/>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4" name="Group 105"/>
              <p:cNvGrpSpPr>
                <a:grpSpLocks/>
              </p:cNvGrpSpPr>
              <p:nvPr/>
            </p:nvGrpSpPr>
            <p:grpSpPr bwMode="auto">
              <a:xfrm>
                <a:off x="3974" y="2144"/>
                <a:ext cx="284" cy="289"/>
                <a:chOff x="3974" y="2144"/>
                <a:chExt cx="284" cy="289"/>
              </a:xfrm>
            </p:grpSpPr>
            <p:sp>
              <p:nvSpPr>
                <p:cNvPr id="2743402" name="Freeform 106"/>
                <p:cNvSpPr>
                  <a:spLocks/>
                </p:cNvSpPr>
                <p:nvPr/>
              </p:nvSpPr>
              <p:spPr bwMode="auto">
                <a:xfrm>
                  <a:off x="3974" y="2144"/>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403" name="Freeform 107"/>
                <p:cNvSpPr>
                  <a:spLocks/>
                </p:cNvSpPr>
                <p:nvPr/>
              </p:nvSpPr>
              <p:spPr bwMode="auto">
                <a:xfrm>
                  <a:off x="4115" y="2144"/>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404" name="Line 108"/>
              <p:cNvSpPr>
                <a:spLocks noChangeShapeType="1"/>
              </p:cNvSpPr>
              <p:nvPr/>
            </p:nvSpPr>
            <p:spPr bwMode="auto">
              <a:xfrm>
                <a:off x="3827" y="2288"/>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405" name="Line 109"/>
              <p:cNvSpPr>
                <a:spLocks noChangeShapeType="1"/>
              </p:cNvSpPr>
              <p:nvPr/>
            </p:nvSpPr>
            <p:spPr bwMode="auto">
              <a:xfrm>
                <a:off x="3343" y="2288"/>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406" name="Freeform 110"/>
              <p:cNvSpPr>
                <a:spLocks/>
              </p:cNvSpPr>
              <p:nvPr/>
            </p:nvSpPr>
            <p:spPr bwMode="auto">
              <a:xfrm>
                <a:off x="3464" y="2288"/>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407" name="Line 111"/>
              <p:cNvSpPr>
                <a:spLocks noChangeShapeType="1"/>
              </p:cNvSpPr>
              <p:nvPr/>
            </p:nvSpPr>
            <p:spPr bwMode="auto">
              <a:xfrm>
                <a:off x="2958" y="2384"/>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408" name="Freeform 112"/>
              <p:cNvSpPr>
                <a:spLocks/>
              </p:cNvSpPr>
              <p:nvPr/>
            </p:nvSpPr>
            <p:spPr bwMode="auto">
              <a:xfrm>
                <a:off x="3051" y="2283"/>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25" name="Group 113"/>
            <p:cNvGrpSpPr>
              <a:grpSpLocks/>
            </p:cNvGrpSpPr>
            <p:nvPr/>
          </p:nvGrpSpPr>
          <p:grpSpPr bwMode="auto">
            <a:xfrm>
              <a:off x="3538" y="2496"/>
              <a:ext cx="225" cy="481"/>
              <a:chOff x="3538" y="2496"/>
              <a:chExt cx="225" cy="481"/>
            </a:xfrm>
          </p:grpSpPr>
          <p:sp>
            <p:nvSpPr>
              <p:cNvPr id="2743410" name="Freeform 114"/>
              <p:cNvSpPr>
                <a:spLocks/>
              </p:cNvSpPr>
              <p:nvPr/>
            </p:nvSpPr>
            <p:spPr bwMode="auto">
              <a:xfrm>
                <a:off x="3550" y="2496"/>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411" name="Rectangle 115"/>
              <p:cNvSpPr>
                <a:spLocks noChangeArrowheads="1"/>
              </p:cNvSpPr>
              <p:nvPr/>
            </p:nvSpPr>
            <p:spPr bwMode="auto">
              <a:xfrm rot="5400000">
                <a:off x="3451" y="2618"/>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sp>
          <p:nvSpPr>
            <p:cNvPr id="2743412" name="Rectangle 116"/>
            <p:cNvSpPr>
              <a:spLocks noChangeArrowheads="1"/>
            </p:cNvSpPr>
            <p:nvPr/>
          </p:nvSpPr>
          <p:spPr bwMode="auto">
            <a:xfrm>
              <a:off x="3065" y="2599"/>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6" name="Group 117"/>
            <p:cNvGrpSpPr>
              <a:grpSpLocks/>
            </p:cNvGrpSpPr>
            <p:nvPr/>
          </p:nvGrpSpPr>
          <p:grpSpPr bwMode="auto">
            <a:xfrm>
              <a:off x="3084" y="2592"/>
              <a:ext cx="296" cy="289"/>
              <a:chOff x="3084" y="2592"/>
              <a:chExt cx="296" cy="289"/>
            </a:xfrm>
          </p:grpSpPr>
          <p:sp>
            <p:nvSpPr>
              <p:cNvPr id="2743414" name="Freeform 118"/>
              <p:cNvSpPr>
                <a:spLocks/>
              </p:cNvSpPr>
              <p:nvPr/>
            </p:nvSpPr>
            <p:spPr bwMode="auto">
              <a:xfrm>
                <a:off x="3084" y="2592"/>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415" name="Freeform 119"/>
              <p:cNvSpPr>
                <a:spLocks/>
              </p:cNvSpPr>
              <p:nvPr/>
            </p:nvSpPr>
            <p:spPr bwMode="auto">
              <a:xfrm>
                <a:off x="3232" y="2592"/>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416" name="Line 120"/>
            <p:cNvSpPr>
              <a:spLocks noChangeShapeType="1"/>
            </p:cNvSpPr>
            <p:nvPr/>
          </p:nvSpPr>
          <p:spPr bwMode="auto">
            <a:xfrm>
              <a:off x="2969" y="2736"/>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417" name="Freeform 121"/>
            <p:cNvSpPr>
              <a:spLocks/>
            </p:cNvSpPr>
            <p:nvPr/>
          </p:nvSpPr>
          <p:spPr bwMode="auto">
            <a:xfrm>
              <a:off x="3031" y="2640"/>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418" name="Line 122"/>
            <p:cNvSpPr>
              <a:spLocks noChangeShapeType="1"/>
            </p:cNvSpPr>
            <p:nvPr/>
          </p:nvSpPr>
          <p:spPr bwMode="auto">
            <a:xfrm>
              <a:off x="3385" y="2640"/>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419" name="Rectangle 123"/>
            <p:cNvSpPr>
              <a:spLocks noChangeArrowheads="1"/>
            </p:cNvSpPr>
            <p:nvPr/>
          </p:nvSpPr>
          <p:spPr bwMode="auto">
            <a:xfrm>
              <a:off x="3882" y="2594"/>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7" name="Group 124"/>
            <p:cNvGrpSpPr>
              <a:grpSpLocks/>
            </p:cNvGrpSpPr>
            <p:nvPr/>
          </p:nvGrpSpPr>
          <p:grpSpPr bwMode="auto">
            <a:xfrm>
              <a:off x="3933" y="2592"/>
              <a:ext cx="325" cy="289"/>
              <a:chOff x="3933" y="2592"/>
              <a:chExt cx="325" cy="289"/>
            </a:xfrm>
          </p:grpSpPr>
          <p:sp>
            <p:nvSpPr>
              <p:cNvPr id="2743421" name="Freeform 125"/>
              <p:cNvSpPr>
                <a:spLocks/>
              </p:cNvSpPr>
              <p:nvPr/>
            </p:nvSpPr>
            <p:spPr bwMode="auto">
              <a:xfrm>
                <a:off x="3933" y="2592"/>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422" name="Freeform 126"/>
              <p:cNvSpPr>
                <a:spLocks/>
              </p:cNvSpPr>
              <p:nvPr/>
            </p:nvSpPr>
            <p:spPr bwMode="auto">
              <a:xfrm>
                <a:off x="4094" y="2592"/>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423" name="Rectangle 127"/>
            <p:cNvSpPr>
              <a:spLocks noChangeArrowheads="1"/>
            </p:cNvSpPr>
            <p:nvPr/>
          </p:nvSpPr>
          <p:spPr bwMode="auto">
            <a:xfrm>
              <a:off x="4374" y="2594"/>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8" name="Group 128"/>
            <p:cNvGrpSpPr>
              <a:grpSpLocks/>
            </p:cNvGrpSpPr>
            <p:nvPr/>
          </p:nvGrpSpPr>
          <p:grpSpPr bwMode="auto">
            <a:xfrm>
              <a:off x="4401" y="2592"/>
              <a:ext cx="284" cy="289"/>
              <a:chOff x="4401" y="2592"/>
              <a:chExt cx="284" cy="289"/>
            </a:xfrm>
          </p:grpSpPr>
          <p:sp>
            <p:nvSpPr>
              <p:cNvPr id="2743425" name="Freeform 129"/>
              <p:cNvSpPr>
                <a:spLocks/>
              </p:cNvSpPr>
              <p:nvPr/>
            </p:nvSpPr>
            <p:spPr bwMode="auto">
              <a:xfrm>
                <a:off x="4401" y="2592"/>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426" name="Freeform 130"/>
              <p:cNvSpPr>
                <a:spLocks/>
              </p:cNvSpPr>
              <p:nvPr/>
            </p:nvSpPr>
            <p:spPr bwMode="auto">
              <a:xfrm>
                <a:off x="4542" y="2592"/>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427" name="Line 131"/>
            <p:cNvSpPr>
              <a:spLocks noChangeShapeType="1"/>
            </p:cNvSpPr>
            <p:nvPr/>
          </p:nvSpPr>
          <p:spPr bwMode="auto">
            <a:xfrm>
              <a:off x="4254" y="2736"/>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428" name="Line 132"/>
            <p:cNvSpPr>
              <a:spLocks noChangeShapeType="1"/>
            </p:cNvSpPr>
            <p:nvPr/>
          </p:nvSpPr>
          <p:spPr bwMode="auto">
            <a:xfrm>
              <a:off x="3770" y="2736"/>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429" name="Freeform 133"/>
            <p:cNvSpPr>
              <a:spLocks/>
            </p:cNvSpPr>
            <p:nvPr/>
          </p:nvSpPr>
          <p:spPr bwMode="auto">
            <a:xfrm>
              <a:off x="3891" y="2736"/>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430" name="Line 134"/>
            <p:cNvSpPr>
              <a:spLocks noChangeShapeType="1"/>
            </p:cNvSpPr>
            <p:nvPr/>
          </p:nvSpPr>
          <p:spPr bwMode="auto">
            <a:xfrm>
              <a:off x="3385" y="2832"/>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431" name="Freeform 135"/>
            <p:cNvSpPr>
              <a:spLocks/>
            </p:cNvSpPr>
            <p:nvPr/>
          </p:nvSpPr>
          <p:spPr bwMode="auto">
            <a:xfrm>
              <a:off x="3478" y="2731"/>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29" name="Group 136"/>
            <p:cNvGrpSpPr>
              <a:grpSpLocks/>
            </p:cNvGrpSpPr>
            <p:nvPr/>
          </p:nvGrpSpPr>
          <p:grpSpPr bwMode="auto">
            <a:xfrm>
              <a:off x="3032" y="2944"/>
              <a:ext cx="2096" cy="513"/>
              <a:chOff x="3032" y="2944"/>
              <a:chExt cx="2096" cy="513"/>
            </a:xfrm>
          </p:grpSpPr>
          <p:grpSp>
            <p:nvGrpSpPr>
              <p:cNvPr id="30" name="Group 137"/>
              <p:cNvGrpSpPr>
                <a:grpSpLocks/>
              </p:cNvGrpSpPr>
              <p:nvPr/>
            </p:nvGrpSpPr>
            <p:grpSpPr bwMode="auto">
              <a:xfrm>
                <a:off x="3965" y="2944"/>
                <a:ext cx="225" cy="481"/>
                <a:chOff x="3965" y="2944"/>
                <a:chExt cx="225" cy="481"/>
              </a:xfrm>
            </p:grpSpPr>
            <p:sp>
              <p:nvSpPr>
                <p:cNvPr id="2743434" name="Freeform 138"/>
                <p:cNvSpPr>
                  <a:spLocks/>
                </p:cNvSpPr>
                <p:nvPr/>
              </p:nvSpPr>
              <p:spPr bwMode="auto">
                <a:xfrm>
                  <a:off x="3977" y="2944"/>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435" name="Rectangle 139"/>
                <p:cNvSpPr>
                  <a:spLocks noChangeArrowheads="1"/>
                </p:cNvSpPr>
                <p:nvPr/>
              </p:nvSpPr>
              <p:spPr bwMode="auto">
                <a:xfrm rot="5400000">
                  <a:off x="3878" y="3066"/>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31" name="Group 140"/>
              <p:cNvGrpSpPr>
                <a:grpSpLocks/>
              </p:cNvGrpSpPr>
              <p:nvPr/>
            </p:nvGrpSpPr>
            <p:grpSpPr bwMode="auto">
              <a:xfrm>
                <a:off x="3032" y="3040"/>
                <a:ext cx="359" cy="289"/>
                <a:chOff x="3032" y="3040"/>
                <a:chExt cx="359" cy="289"/>
              </a:xfrm>
            </p:grpSpPr>
            <p:sp>
              <p:nvSpPr>
                <p:cNvPr id="2743437" name="Rectangle 141"/>
                <p:cNvSpPr>
                  <a:spLocks noChangeArrowheads="1"/>
                </p:cNvSpPr>
                <p:nvPr/>
              </p:nvSpPr>
              <p:spPr bwMode="auto">
                <a:xfrm>
                  <a:off x="3032" y="3042"/>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2743329" name="Group 142"/>
                <p:cNvGrpSpPr>
                  <a:grpSpLocks/>
                </p:cNvGrpSpPr>
                <p:nvPr/>
              </p:nvGrpSpPr>
              <p:grpSpPr bwMode="auto">
                <a:xfrm>
                  <a:off x="3051" y="3040"/>
                  <a:ext cx="340" cy="289"/>
                  <a:chOff x="3051" y="3040"/>
                  <a:chExt cx="340" cy="289"/>
                </a:xfrm>
              </p:grpSpPr>
              <p:sp>
                <p:nvSpPr>
                  <p:cNvPr id="2743439" name="Freeform 143"/>
                  <p:cNvSpPr>
                    <a:spLocks/>
                  </p:cNvSpPr>
                  <p:nvPr/>
                </p:nvSpPr>
                <p:spPr bwMode="auto">
                  <a:xfrm>
                    <a:off x="3051" y="3040"/>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440" name="Freeform 144"/>
                  <p:cNvSpPr>
                    <a:spLocks/>
                  </p:cNvSpPr>
                  <p:nvPr/>
                </p:nvSpPr>
                <p:spPr bwMode="auto">
                  <a:xfrm>
                    <a:off x="3220" y="3040"/>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43441" name="Rectangle 145"/>
              <p:cNvSpPr>
                <a:spLocks noChangeArrowheads="1"/>
              </p:cNvSpPr>
              <p:nvPr/>
            </p:nvSpPr>
            <p:spPr bwMode="auto">
              <a:xfrm>
                <a:off x="3492" y="3047"/>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743331" name="Group 146"/>
              <p:cNvGrpSpPr>
                <a:grpSpLocks/>
              </p:cNvGrpSpPr>
              <p:nvPr/>
            </p:nvGrpSpPr>
            <p:grpSpPr bwMode="auto">
              <a:xfrm>
                <a:off x="3511" y="3040"/>
                <a:ext cx="296" cy="289"/>
                <a:chOff x="3511" y="3040"/>
                <a:chExt cx="296" cy="289"/>
              </a:xfrm>
            </p:grpSpPr>
            <p:sp>
              <p:nvSpPr>
                <p:cNvPr id="2743443" name="Freeform 147"/>
                <p:cNvSpPr>
                  <a:spLocks/>
                </p:cNvSpPr>
                <p:nvPr/>
              </p:nvSpPr>
              <p:spPr bwMode="auto">
                <a:xfrm>
                  <a:off x="3511" y="3040"/>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444" name="Freeform 148"/>
                <p:cNvSpPr>
                  <a:spLocks/>
                </p:cNvSpPr>
                <p:nvPr/>
              </p:nvSpPr>
              <p:spPr bwMode="auto">
                <a:xfrm>
                  <a:off x="3659" y="3040"/>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445" name="Line 149"/>
              <p:cNvSpPr>
                <a:spLocks noChangeShapeType="1"/>
              </p:cNvSpPr>
              <p:nvPr/>
            </p:nvSpPr>
            <p:spPr bwMode="auto">
              <a:xfrm>
                <a:off x="3396" y="3184"/>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446" name="Freeform 150"/>
              <p:cNvSpPr>
                <a:spLocks/>
              </p:cNvSpPr>
              <p:nvPr/>
            </p:nvSpPr>
            <p:spPr bwMode="auto">
              <a:xfrm>
                <a:off x="3458" y="3088"/>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447" name="Line 151"/>
              <p:cNvSpPr>
                <a:spLocks noChangeShapeType="1"/>
              </p:cNvSpPr>
              <p:nvPr/>
            </p:nvSpPr>
            <p:spPr bwMode="auto">
              <a:xfrm>
                <a:off x="3812" y="3088"/>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448" name="Rectangle 152"/>
              <p:cNvSpPr>
                <a:spLocks noChangeArrowheads="1"/>
              </p:cNvSpPr>
              <p:nvPr/>
            </p:nvSpPr>
            <p:spPr bwMode="auto">
              <a:xfrm>
                <a:off x="4309" y="3042"/>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743335" name="Group 153"/>
              <p:cNvGrpSpPr>
                <a:grpSpLocks/>
              </p:cNvGrpSpPr>
              <p:nvPr/>
            </p:nvGrpSpPr>
            <p:grpSpPr bwMode="auto">
              <a:xfrm>
                <a:off x="4360" y="3040"/>
                <a:ext cx="325" cy="289"/>
                <a:chOff x="4360" y="3040"/>
                <a:chExt cx="325" cy="289"/>
              </a:xfrm>
            </p:grpSpPr>
            <p:sp>
              <p:nvSpPr>
                <p:cNvPr id="2743450" name="Freeform 154"/>
                <p:cNvSpPr>
                  <a:spLocks/>
                </p:cNvSpPr>
                <p:nvPr/>
              </p:nvSpPr>
              <p:spPr bwMode="auto">
                <a:xfrm>
                  <a:off x="4360" y="3040"/>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451" name="Freeform 155"/>
                <p:cNvSpPr>
                  <a:spLocks/>
                </p:cNvSpPr>
                <p:nvPr/>
              </p:nvSpPr>
              <p:spPr bwMode="auto">
                <a:xfrm>
                  <a:off x="4521" y="3040"/>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452" name="Rectangle 156"/>
              <p:cNvSpPr>
                <a:spLocks noChangeArrowheads="1"/>
              </p:cNvSpPr>
              <p:nvPr/>
            </p:nvSpPr>
            <p:spPr bwMode="auto">
              <a:xfrm>
                <a:off x="4801" y="3042"/>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743343" name="Group 157"/>
              <p:cNvGrpSpPr>
                <a:grpSpLocks/>
              </p:cNvGrpSpPr>
              <p:nvPr/>
            </p:nvGrpSpPr>
            <p:grpSpPr bwMode="auto">
              <a:xfrm>
                <a:off x="4828" y="3040"/>
                <a:ext cx="284" cy="289"/>
                <a:chOff x="4828" y="3040"/>
                <a:chExt cx="284" cy="289"/>
              </a:xfrm>
            </p:grpSpPr>
            <p:sp>
              <p:nvSpPr>
                <p:cNvPr id="2743454" name="Freeform 158"/>
                <p:cNvSpPr>
                  <a:spLocks/>
                </p:cNvSpPr>
                <p:nvPr/>
              </p:nvSpPr>
              <p:spPr bwMode="auto">
                <a:xfrm>
                  <a:off x="4828" y="3040"/>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455" name="Freeform 159"/>
                <p:cNvSpPr>
                  <a:spLocks/>
                </p:cNvSpPr>
                <p:nvPr/>
              </p:nvSpPr>
              <p:spPr bwMode="auto">
                <a:xfrm>
                  <a:off x="4969" y="3040"/>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456" name="Line 160"/>
              <p:cNvSpPr>
                <a:spLocks noChangeShapeType="1"/>
              </p:cNvSpPr>
              <p:nvPr/>
            </p:nvSpPr>
            <p:spPr bwMode="auto">
              <a:xfrm>
                <a:off x="4681" y="3184"/>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457" name="Line 161"/>
              <p:cNvSpPr>
                <a:spLocks noChangeShapeType="1"/>
              </p:cNvSpPr>
              <p:nvPr/>
            </p:nvSpPr>
            <p:spPr bwMode="auto">
              <a:xfrm>
                <a:off x="4197" y="3184"/>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458" name="Freeform 162"/>
              <p:cNvSpPr>
                <a:spLocks/>
              </p:cNvSpPr>
              <p:nvPr/>
            </p:nvSpPr>
            <p:spPr bwMode="auto">
              <a:xfrm>
                <a:off x="4318" y="3184"/>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459" name="Line 163"/>
              <p:cNvSpPr>
                <a:spLocks noChangeShapeType="1"/>
              </p:cNvSpPr>
              <p:nvPr/>
            </p:nvSpPr>
            <p:spPr bwMode="auto">
              <a:xfrm>
                <a:off x="3812" y="3280"/>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460" name="Freeform 164"/>
              <p:cNvSpPr>
                <a:spLocks/>
              </p:cNvSpPr>
              <p:nvPr/>
            </p:nvSpPr>
            <p:spPr bwMode="auto">
              <a:xfrm>
                <a:off x="3905" y="3179"/>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461" name="Rectangle 165"/>
            <p:cNvSpPr>
              <a:spLocks noChangeArrowheads="1"/>
            </p:cNvSpPr>
            <p:nvPr/>
          </p:nvSpPr>
          <p:spPr bwMode="auto">
            <a:xfrm>
              <a:off x="215" y="876"/>
              <a:ext cx="291" cy="2445"/>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lnSpc>
                  <a:spcPct val="80000"/>
                </a:lnSpc>
              </a:pPr>
              <a:r>
                <a:rPr lang="en-US" sz="2800" b="1" dirty="0">
                  <a:solidFill>
                    <a:schemeClr val="tx1"/>
                  </a:solidFill>
                  <a:latin typeface="Arial" pitchFamily="-65" charset="0"/>
                </a:rPr>
                <a:t>I</a:t>
              </a:r>
            </a:p>
            <a:p>
              <a:pPr algn="ctr">
                <a:lnSpc>
                  <a:spcPct val="80000"/>
                </a:lnSpc>
              </a:pPr>
              <a:r>
                <a:rPr lang="en-US" sz="2800" b="1" dirty="0">
                  <a:solidFill>
                    <a:schemeClr val="tx1"/>
                  </a:solidFill>
                  <a:latin typeface="Arial" pitchFamily="-65" charset="0"/>
                </a:rPr>
                <a:t>n</a:t>
              </a:r>
            </a:p>
            <a:p>
              <a:pPr algn="ctr">
                <a:lnSpc>
                  <a:spcPct val="80000"/>
                </a:lnSpc>
              </a:pPr>
              <a:r>
                <a:rPr lang="en-US" sz="2800" b="1" dirty="0">
                  <a:solidFill>
                    <a:schemeClr val="tx1"/>
                  </a:solidFill>
                  <a:latin typeface="Arial" pitchFamily="-65" charset="0"/>
                </a:rPr>
                <a:t>s</a:t>
              </a:r>
            </a:p>
            <a:p>
              <a:pPr algn="ctr">
                <a:lnSpc>
                  <a:spcPct val="80000"/>
                </a:lnSpc>
              </a:pPr>
              <a:r>
                <a:rPr lang="en-US" sz="2800" b="1" dirty="0">
                  <a:solidFill>
                    <a:schemeClr val="tx1"/>
                  </a:solidFill>
                  <a:latin typeface="Arial" pitchFamily="-65" charset="0"/>
                </a:rPr>
                <a:t>t</a:t>
              </a:r>
            </a:p>
            <a:p>
              <a:pPr algn="ctr">
                <a:lnSpc>
                  <a:spcPct val="80000"/>
                </a:lnSpc>
              </a:pPr>
              <a:r>
                <a:rPr lang="en-US" sz="2800" b="1" dirty="0" smtClean="0">
                  <a:solidFill>
                    <a:schemeClr val="tx1"/>
                  </a:solidFill>
                  <a:latin typeface="Arial" pitchFamily="-65" charset="0"/>
                </a:rPr>
                <a:t>r</a:t>
              </a:r>
              <a:endParaRPr lang="en-US" sz="2800" b="1" dirty="0">
                <a:solidFill>
                  <a:schemeClr val="tx1"/>
                </a:solidFill>
                <a:latin typeface="Arial" pitchFamily="-65" charset="0"/>
              </a:endParaRPr>
            </a:p>
            <a:p>
              <a:pPr algn="ctr">
                <a:lnSpc>
                  <a:spcPct val="80000"/>
                </a:lnSpc>
              </a:pPr>
              <a:endParaRPr lang="en-US" sz="2800" b="1" dirty="0">
                <a:solidFill>
                  <a:schemeClr val="tx1"/>
                </a:solidFill>
                <a:latin typeface="Arial" pitchFamily="-65" charset="0"/>
              </a:endParaRPr>
            </a:p>
            <a:p>
              <a:pPr algn="ctr">
                <a:lnSpc>
                  <a:spcPct val="80000"/>
                </a:lnSpc>
              </a:pPr>
              <a:r>
                <a:rPr lang="en-US" sz="2800" b="1" dirty="0">
                  <a:solidFill>
                    <a:schemeClr val="tx1"/>
                  </a:solidFill>
                  <a:latin typeface="Arial" pitchFamily="-65" charset="0"/>
                </a:rPr>
                <a:t>O</a:t>
              </a:r>
            </a:p>
            <a:p>
              <a:pPr algn="ctr">
                <a:lnSpc>
                  <a:spcPct val="80000"/>
                </a:lnSpc>
              </a:pPr>
              <a:r>
                <a:rPr lang="en-US" sz="2800" b="1" dirty="0">
                  <a:solidFill>
                    <a:schemeClr val="tx1"/>
                  </a:solidFill>
                  <a:latin typeface="Arial" pitchFamily="-65" charset="0"/>
                </a:rPr>
                <a:t>r</a:t>
              </a:r>
            </a:p>
            <a:p>
              <a:pPr algn="ctr">
                <a:lnSpc>
                  <a:spcPct val="80000"/>
                </a:lnSpc>
              </a:pPr>
              <a:r>
                <a:rPr lang="en-US" sz="2800" b="1" dirty="0">
                  <a:solidFill>
                    <a:schemeClr val="tx1"/>
                  </a:solidFill>
                  <a:latin typeface="Arial" pitchFamily="-65" charset="0"/>
                </a:rPr>
                <a:t>d</a:t>
              </a:r>
            </a:p>
            <a:p>
              <a:pPr algn="ctr">
                <a:lnSpc>
                  <a:spcPct val="80000"/>
                </a:lnSpc>
              </a:pPr>
              <a:r>
                <a:rPr lang="en-US" sz="2800" b="1" dirty="0">
                  <a:solidFill>
                    <a:schemeClr val="tx1"/>
                  </a:solidFill>
                  <a:latin typeface="Arial" pitchFamily="-65" charset="0"/>
                </a:rPr>
                <a:t>e</a:t>
              </a:r>
            </a:p>
            <a:p>
              <a:pPr algn="ctr">
                <a:lnSpc>
                  <a:spcPct val="80000"/>
                </a:lnSpc>
              </a:pPr>
              <a:r>
                <a:rPr lang="en-US" sz="2800" b="1" dirty="0">
                  <a:solidFill>
                    <a:schemeClr val="tx1"/>
                  </a:solidFill>
                  <a:latin typeface="Arial" pitchFamily="-65" charset="0"/>
                </a:rPr>
                <a:t>r</a:t>
              </a:r>
            </a:p>
          </p:txBody>
        </p:sp>
        <p:sp>
          <p:nvSpPr>
            <p:cNvPr id="2743462" name="Rectangle 166"/>
            <p:cNvSpPr>
              <a:spLocks noChangeArrowheads="1"/>
            </p:cNvSpPr>
            <p:nvPr/>
          </p:nvSpPr>
          <p:spPr bwMode="auto">
            <a:xfrm>
              <a:off x="1867" y="551"/>
              <a:ext cx="2168"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dirty="0">
                  <a:solidFill>
                    <a:schemeClr val="tx1"/>
                  </a:solidFill>
                  <a:latin typeface="Arial" pitchFamily="-65" charset="0"/>
                </a:rPr>
                <a:t>Time (clock cycles)</a:t>
              </a:r>
            </a:p>
          </p:txBody>
        </p:sp>
      </p:grpSp>
      <p:sp>
        <p:nvSpPr>
          <p:cNvPr id="167" name="Title 166"/>
          <p:cNvSpPr>
            <a:spLocks noGrp="1"/>
          </p:cNvSpPr>
          <p:nvPr>
            <p:ph type="title"/>
          </p:nvPr>
        </p:nvSpPr>
        <p:spPr/>
        <p:txBody>
          <a:bodyPr>
            <a:noAutofit/>
          </a:bodyPr>
          <a:lstStyle/>
          <a:p>
            <a:r>
              <a:rPr lang="en-US" sz="4000" dirty="0" smtClean="0">
                <a:solidFill>
                  <a:schemeClr val="accent1"/>
                </a:solidFill>
              </a:rPr>
              <a:t>Structural Hazard #1: Single Memory</a:t>
            </a:r>
            <a:endParaRPr lang="en-US" sz="4000" dirty="0">
              <a:solidFill>
                <a:schemeClr val="accent1"/>
              </a:solidFill>
            </a:endParaRPr>
          </a:p>
        </p:txBody>
      </p:sp>
      <p:grpSp>
        <p:nvGrpSpPr>
          <p:cNvPr id="40" name="Group 39"/>
          <p:cNvGrpSpPr/>
          <p:nvPr/>
        </p:nvGrpSpPr>
        <p:grpSpPr>
          <a:xfrm>
            <a:off x="5364957" y="2380135"/>
            <a:ext cx="3679891" cy="2473326"/>
            <a:chOff x="5364957" y="2380135"/>
            <a:chExt cx="3679891" cy="2473326"/>
          </a:xfrm>
        </p:grpSpPr>
        <p:sp>
          <p:nvSpPr>
            <p:cNvPr id="35" name="TextBox 34"/>
            <p:cNvSpPr txBox="1"/>
            <p:nvPr/>
          </p:nvSpPr>
          <p:spPr>
            <a:xfrm>
              <a:off x="7181059" y="2380135"/>
              <a:ext cx="1863789" cy="1477328"/>
            </a:xfrm>
            <a:prstGeom prst="rect">
              <a:avLst/>
            </a:prstGeom>
            <a:solidFill>
              <a:schemeClr val="bg1"/>
            </a:solidFill>
          </p:spPr>
          <p:txBody>
            <a:bodyPr wrap="square" lIns="0" tIns="0" rIns="0" bIns="0" rtlCol="0">
              <a:spAutoFit/>
            </a:bodyPr>
            <a:lstStyle/>
            <a:p>
              <a:r>
                <a:rPr lang="en-US" sz="2400" dirty="0" smtClean="0">
                  <a:solidFill>
                    <a:srgbClr val="FF0000"/>
                  </a:solidFill>
                </a:rPr>
                <a:t>Trying to read same memory twice in same clock cycle</a:t>
              </a:r>
              <a:endParaRPr lang="en-US" sz="2400" dirty="0">
                <a:solidFill>
                  <a:srgbClr val="FF0000"/>
                </a:solidFill>
              </a:endParaRPr>
            </a:p>
          </p:txBody>
        </p:sp>
        <p:cxnSp>
          <p:nvCxnSpPr>
            <p:cNvPr id="37" name="Straight Arrow Connector 36"/>
            <p:cNvCxnSpPr/>
            <p:nvPr/>
          </p:nvCxnSpPr>
          <p:spPr>
            <a:xfrm flipH="1">
              <a:off x="5511008" y="2873055"/>
              <a:ext cx="15748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5364957" y="3661249"/>
              <a:ext cx="1722438" cy="119221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41" name="Slide Number Placeholder 40"/>
          <p:cNvSpPr>
            <a:spLocks noGrp="1"/>
          </p:cNvSpPr>
          <p:nvPr>
            <p:ph type="sldNum" sz="quarter" idx="12"/>
          </p:nvPr>
        </p:nvSpPr>
        <p:spPr/>
        <p:txBody>
          <a:bodyPr/>
          <a:lstStyle/>
          <a:p>
            <a:fld id="{3CC63E4C-4642-794D-A2FD-70F6B81535F5}" type="slidenum">
              <a:rPr lang="en-US" smtClean="0"/>
              <a:pPr/>
              <a:t>31</a:t>
            </a:fld>
            <a:endParaRPr lang="en-US" dirty="0"/>
          </a:p>
        </p:txBody>
      </p:sp>
    </p:spTree>
    <p:extLst>
      <p:ext uri="{BB962C8B-B14F-4D97-AF65-F5344CB8AC3E}">
        <p14:creationId xmlns:p14="http://schemas.microsoft.com/office/powerpoint/2010/main" val="8769556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Solving Structural Hazard #1 with Caches</a:t>
            </a:r>
            <a:endParaRPr lang="en-US" dirty="0"/>
          </a:p>
        </p:txBody>
      </p:sp>
      <p:sp>
        <p:nvSpPr>
          <p:cNvPr id="6" name="Slide Number Placeholder 5"/>
          <p:cNvSpPr>
            <a:spLocks noGrp="1"/>
          </p:cNvSpPr>
          <p:nvPr>
            <p:ph type="sldNum" sz="quarter" idx="12"/>
          </p:nvPr>
        </p:nvSpPr>
        <p:spPr/>
        <p:txBody>
          <a:bodyPr/>
          <a:lstStyle/>
          <a:p>
            <a:pPr>
              <a:defRPr/>
            </a:pPr>
            <a:fld id="{0D227FE4-C4DE-B64E-BF78-4F634596A1E9}" type="slidenum">
              <a:rPr lang="en-US" smtClean="0"/>
              <a:pPr>
                <a:defRPr/>
              </a:pPr>
              <a:t>32</a:t>
            </a:fld>
            <a:endParaRPr lang="en-US"/>
          </a:p>
        </p:txBody>
      </p:sp>
      <p:pic>
        <p:nvPicPr>
          <p:cNvPr id="7" name="Picture 6" descr="cache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1208" y="1671658"/>
            <a:ext cx="5881772" cy="4763749"/>
          </a:xfrm>
          <a:prstGeom prst="rect">
            <a:avLst/>
          </a:prstGeom>
        </p:spPr>
      </p:pic>
    </p:spTree>
    <p:extLst>
      <p:ext uri="{BB962C8B-B14F-4D97-AF65-F5344CB8AC3E}">
        <p14:creationId xmlns:p14="http://schemas.microsoft.com/office/powerpoint/2010/main" val="27248981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7394" name="Rectangle 2"/>
          <p:cNvSpPr>
            <a:spLocks noGrp="1" noChangeArrowheads="1"/>
          </p:cNvSpPr>
          <p:nvPr>
            <p:ph type="title"/>
          </p:nvPr>
        </p:nvSpPr>
        <p:spPr>
          <a:xfrm>
            <a:off x="457200" y="274320"/>
            <a:ext cx="8229600" cy="1143000"/>
          </a:xfrm>
        </p:spPr>
        <p:txBody>
          <a:bodyPr>
            <a:normAutofit fontScale="90000"/>
          </a:bodyPr>
          <a:lstStyle/>
          <a:p>
            <a:r>
              <a:rPr lang="en-US" dirty="0" smtClean="0">
                <a:solidFill>
                  <a:schemeClr val="accent1"/>
                </a:solidFill>
              </a:rPr>
              <a:t>Structural </a:t>
            </a:r>
            <a:r>
              <a:rPr lang="en-US" dirty="0">
                <a:solidFill>
                  <a:schemeClr val="accent1"/>
                </a:solidFill>
              </a:rPr>
              <a:t>Hazard #2: Registers (1/2)</a:t>
            </a:r>
          </a:p>
        </p:txBody>
      </p:sp>
      <p:grpSp>
        <p:nvGrpSpPr>
          <p:cNvPr id="2" name="Group 4"/>
          <p:cNvGrpSpPr>
            <a:grpSpLocks/>
          </p:cNvGrpSpPr>
          <p:nvPr/>
        </p:nvGrpSpPr>
        <p:grpSpPr bwMode="auto">
          <a:xfrm>
            <a:off x="5167825" y="2450780"/>
            <a:ext cx="1090612" cy="2986087"/>
            <a:chOff x="2897" y="1099"/>
            <a:chExt cx="687" cy="1881"/>
          </a:xfrm>
        </p:grpSpPr>
        <p:sp>
          <p:nvSpPr>
            <p:cNvPr id="2747397" name="Oval 5"/>
            <p:cNvSpPr>
              <a:spLocks noChangeArrowheads="1"/>
            </p:cNvSpPr>
            <p:nvPr/>
          </p:nvSpPr>
          <p:spPr bwMode="auto">
            <a:xfrm>
              <a:off x="2897" y="2481"/>
              <a:ext cx="623" cy="499"/>
            </a:xfrm>
            <a:prstGeom prst="ellipse">
              <a:avLst/>
            </a:prstGeom>
            <a:noFill/>
            <a:ln w="57150">
              <a:solidFill>
                <a:schemeClr val="accent1"/>
              </a:solidFill>
              <a:round/>
              <a:headEnd/>
              <a:tailEnd/>
            </a:ln>
            <a:effectLst/>
          </p:spPr>
          <p:txBody>
            <a:bodyPr wrap="none" anchor="ctr">
              <a:prstTxWarp prst="textNoShape">
                <a:avLst/>
              </a:prstTxWarp>
            </a:bodyPr>
            <a:lstStyle/>
            <a:p>
              <a:endParaRPr lang="en-US"/>
            </a:p>
          </p:txBody>
        </p:sp>
        <p:sp>
          <p:nvSpPr>
            <p:cNvPr id="2747398" name="Oval 6"/>
            <p:cNvSpPr>
              <a:spLocks noChangeArrowheads="1"/>
            </p:cNvSpPr>
            <p:nvPr/>
          </p:nvSpPr>
          <p:spPr bwMode="auto">
            <a:xfrm>
              <a:off x="2961" y="1099"/>
              <a:ext cx="623" cy="566"/>
            </a:xfrm>
            <a:prstGeom prst="ellipse">
              <a:avLst/>
            </a:prstGeom>
            <a:noFill/>
            <a:ln w="57150">
              <a:solidFill>
                <a:schemeClr val="accent1"/>
              </a:solidFill>
              <a:round/>
              <a:headEnd/>
              <a:tailEnd/>
            </a:ln>
            <a:effectLst/>
          </p:spPr>
          <p:txBody>
            <a:bodyPr wrap="none" anchor="ctr">
              <a:prstTxWarp prst="textNoShape">
                <a:avLst/>
              </a:prstTxWarp>
            </a:bodyPr>
            <a:lstStyle/>
            <a:p>
              <a:endParaRPr lang="en-US"/>
            </a:p>
          </p:txBody>
        </p:sp>
      </p:grpSp>
      <p:grpSp>
        <p:nvGrpSpPr>
          <p:cNvPr id="173" name="Group 7"/>
          <p:cNvGrpSpPr>
            <a:grpSpLocks/>
          </p:cNvGrpSpPr>
          <p:nvPr/>
        </p:nvGrpSpPr>
        <p:grpSpPr bwMode="auto">
          <a:xfrm>
            <a:off x="894557" y="1613373"/>
            <a:ext cx="7799388" cy="4700588"/>
            <a:chOff x="215" y="551"/>
            <a:chExt cx="4913" cy="2961"/>
          </a:xfrm>
        </p:grpSpPr>
        <p:grpSp>
          <p:nvGrpSpPr>
            <p:cNvPr id="174" name="Group 8"/>
            <p:cNvGrpSpPr>
              <a:grpSpLocks/>
            </p:cNvGrpSpPr>
            <p:nvPr/>
          </p:nvGrpSpPr>
          <p:grpSpPr bwMode="auto">
            <a:xfrm>
              <a:off x="2624" y="1200"/>
              <a:ext cx="340" cy="289"/>
              <a:chOff x="2624" y="1200"/>
              <a:chExt cx="340" cy="289"/>
            </a:xfrm>
          </p:grpSpPr>
          <p:sp>
            <p:nvSpPr>
              <p:cNvPr id="331" name="Freeform 9"/>
              <p:cNvSpPr>
                <a:spLocks/>
              </p:cNvSpPr>
              <p:nvPr/>
            </p:nvSpPr>
            <p:spPr bwMode="auto">
              <a:xfrm>
                <a:off x="2624" y="1200"/>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332" name="Freeform 10"/>
              <p:cNvSpPr>
                <a:spLocks/>
              </p:cNvSpPr>
              <p:nvPr/>
            </p:nvSpPr>
            <p:spPr bwMode="auto">
              <a:xfrm>
                <a:off x="2793" y="1200"/>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175" name="Group 11"/>
            <p:cNvGrpSpPr>
              <a:grpSpLocks/>
            </p:cNvGrpSpPr>
            <p:nvPr/>
          </p:nvGrpSpPr>
          <p:grpSpPr bwMode="auto">
            <a:xfrm>
              <a:off x="2624" y="2592"/>
              <a:ext cx="340" cy="289"/>
              <a:chOff x="2624" y="2592"/>
              <a:chExt cx="340" cy="289"/>
            </a:xfrm>
          </p:grpSpPr>
          <p:sp>
            <p:nvSpPr>
              <p:cNvPr id="329" name="Freeform 12"/>
              <p:cNvSpPr>
                <a:spLocks/>
              </p:cNvSpPr>
              <p:nvPr/>
            </p:nvSpPr>
            <p:spPr bwMode="auto">
              <a:xfrm>
                <a:off x="2624" y="2592"/>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330" name="Freeform 13"/>
              <p:cNvSpPr>
                <a:spLocks/>
              </p:cNvSpPr>
              <p:nvPr/>
            </p:nvSpPr>
            <p:spPr bwMode="auto">
              <a:xfrm>
                <a:off x="2793" y="2592"/>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176" name="Rectangle 14"/>
            <p:cNvSpPr>
              <a:spLocks noChangeArrowheads="1"/>
            </p:cNvSpPr>
            <p:nvPr/>
          </p:nvSpPr>
          <p:spPr bwMode="auto">
            <a:xfrm>
              <a:off x="2605" y="2594"/>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sp>
          <p:nvSpPr>
            <p:cNvPr id="177" name="Line 15"/>
            <p:cNvSpPr>
              <a:spLocks noChangeShapeType="1"/>
            </p:cNvSpPr>
            <p:nvPr/>
          </p:nvSpPr>
          <p:spPr bwMode="auto">
            <a:xfrm>
              <a:off x="584" y="1224"/>
              <a:ext cx="0" cy="2032"/>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178" name="Line 16"/>
            <p:cNvSpPr>
              <a:spLocks noChangeShapeType="1"/>
            </p:cNvSpPr>
            <p:nvPr/>
          </p:nvSpPr>
          <p:spPr bwMode="auto">
            <a:xfrm>
              <a:off x="984" y="840"/>
              <a:ext cx="3976"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179" name="Rectangle 17"/>
            <p:cNvSpPr>
              <a:spLocks noChangeArrowheads="1"/>
            </p:cNvSpPr>
            <p:nvPr/>
          </p:nvSpPr>
          <p:spPr bwMode="auto">
            <a:xfrm>
              <a:off x="579" y="1302"/>
              <a:ext cx="649"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Load</a:t>
              </a:r>
            </a:p>
          </p:txBody>
        </p:sp>
        <p:sp>
          <p:nvSpPr>
            <p:cNvPr id="180" name="Rectangle 18"/>
            <p:cNvSpPr>
              <a:spLocks noChangeArrowheads="1"/>
            </p:cNvSpPr>
            <p:nvPr/>
          </p:nvSpPr>
          <p:spPr bwMode="auto">
            <a:xfrm>
              <a:off x="563" y="1718"/>
              <a:ext cx="786"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Instr 1</a:t>
              </a:r>
            </a:p>
          </p:txBody>
        </p:sp>
        <p:sp>
          <p:nvSpPr>
            <p:cNvPr id="181" name="Rectangle 19"/>
            <p:cNvSpPr>
              <a:spLocks noChangeArrowheads="1"/>
            </p:cNvSpPr>
            <p:nvPr/>
          </p:nvSpPr>
          <p:spPr bwMode="auto">
            <a:xfrm>
              <a:off x="555" y="2182"/>
              <a:ext cx="786"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Instr 2</a:t>
              </a:r>
            </a:p>
          </p:txBody>
        </p:sp>
        <p:sp>
          <p:nvSpPr>
            <p:cNvPr id="182" name="Rectangle 20"/>
            <p:cNvSpPr>
              <a:spLocks noChangeArrowheads="1"/>
            </p:cNvSpPr>
            <p:nvPr/>
          </p:nvSpPr>
          <p:spPr bwMode="auto">
            <a:xfrm>
              <a:off x="598" y="2612"/>
              <a:ext cx="786"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Instr 3</a:t>
              </a:r>
            </a:p>
          </p:txBody>
        </p:sp>
        <p:sp>
          <p:nvSpPr>
            <p:cNvPr id="183" name="Rectangle 21"/>
            <p:cNvSpPr>
              <a:spLocks noChangeArrowheads="1"/>
            </p:cNvSpPr>
            <p:nvPr/>
          </p:nvSpPr>
          <p:spPr bwMode="auto">
            <a:xfrm>
              <a:off x="587" y="3067"/>
              <a:ext cx="786"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Instr 4</a:t>
              </a:r>
            </a:p>
          </p:txBody>
        </p:sp>
        <p:sp>
          <p:nvSpPr>
            <p:cNvPr id="184" name="Line 22"/>
            <p:cNvSpPr>
              <a:spLocks noChangeShapeType="1"/>
            </p:cNvSpPr>
            <p:nvPr/>
          </p:nvSpPr>
          <p:spPr bwMode="auto">
            <a:xfrm>
              <a:off x="1728" y="920"/>
              <a:ext cx="0" cy="2592"/>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185" name="Line 23"/>
            <p:cNvSpPr>
              <a:spLocks noChangeShapeType="1"/>
            </p:cNvSpPr>
            <p:nvPr/>
          </p:nvSpPr>
          <p:spPr bwMode="auto">
            <a:xfrm>
              <a:off x="2160" y="920"/>
              <a:ext cx="0" cy="2592"/>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186" name="Line 24"/>
            <p:cNvSpPr>
              <a:spLocks noChangeShapeType="1"/>
            </p:cNvSpPr>
            <p:nvPr/>
          </p:nvSpPr>
          <p:spPr bwMode="auto">
            <a:xfrm>
              <a:off x="2592" y="920"/>
              <a:ext cx="0" cy="2592"/>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187" name="Line 25"/>
            <p:cNvSpPr>
              <a:spLocks noChangeShapeType="1"/>
            </p:cNvSpPr>
            <p:nvPr/>
          </p:nvSpPr>
          <p:spPr bwMode="auto">
            <a:xfrm>
              <a:off x="3024" y="920"/>
              <a:ext cx="0" cy="2592"/>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188" name="Line 26"/>
            <p:cNvSpPr>
              <a:spLocks noChangeShapeType="1"/>
            </p:cNvSpPr>
            <p:nvPr/>
          </p:nvSpPr>
          <p:spPr bwMode="auto">
            <a:xfrm>
              <a:off x="3456" y="920"/>
              <a:ext cx="0" cy="2592"/>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189" name="Line 27"/>
            <p:cNvSpPr>
              <a:spLocks noChangeShapeType="1"/>
            </p:cNvSpPr>
            <p:nvPr/>
          </p:nvSpPr>
          <p:spPr bwMode="auto">
            <a:xfrm>
              <a:off x="3888" y="920"/>
              <a:ext cx="0" cy="2592"/>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190" name="Line 28"/>
            <p:cNvSpPr>
              <a:spLocks noChangeShapeType="1"/>
            </p:cNvSpPr>
            <p:nvPr/>
          </p:nvSpPr>
          <p:spPr bwMode="auto">
            <a:xfrm>
              <a:off x="4320" y="920"/>
              <a:ext cx="0" cy="2592"/>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191" name="Line 29"/>
            <p:cNvSpPr>
              <a:spLocks noChangeShapeType="1"/>
            </p:cNvSpPr>
            <p:nvPr/>
          </p:nvSpPr>
          <p:spPr bwMode="auto">
            <a:xfrm>
              <a:off x="4752" y="920"/>
              <a:ext cx="0" cy="2592"/>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grpSp>
          <p:nvGrpSpPr>
            <p:cNvPr id="192" name="Group 30"/>
            <p:cNvGrpSpPr>
              <a:grpSpLocks/>
            </p:cNvGrpSpPr>
            <p:nvPr/>
          </p:nvGrpSpPr>
          <p:grpSpPr bwMode="auto">
            <a:xfrm>
              <a:off x="2257" y="1152"/>
              <a:ext cx="225" cy="481"/>
              <a:chOff x="2257" y="1152"/>
              <a:chExt cx="225" cy="481"/>
            </a:xfrm>
          </p:grpSpPr>
          <p:sp>
            <p:nvSpPr>
              <p:cNvPr id="327" name="Freeform 31"/>
              <p:cNvSpPr>
                <a:spLocks/>
              </p:cNvSpPr>
              <p:nvPr/>
            </p:nvSpPr>
            <p:spPr bwMode="auto">
              <a:xfrm>
                <a:off x="2269" y="1152"/>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328" name="Rectangle 32"/>
              <p:cNvSpPr>
                <a:spLocks noChangeArrowheads="1"/>
              </p:cNvSpPr>
              <p:nvPr/>
            </p:nvSpPr>
            <p:spPr bwMode="auto">
              <a:xfrm rot="5400000">
                <a:off x="2170" y="1274"/>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193" name="Group 33"/>
            <p:cNvGrpSpPr>
              <a:grpSpLocks/>
            </p:cNvGrpSpPr>
            <p:nvPr/>
          </p:nvGrpSpPr>
          <p:grpSpPr bwMode="auto">
            <a:xfrm>
              <a:off x="1324" y="1248"/>
              <a:ext cx="359" cy="289"/>
              <a:chOff x="1324" y="1248"/>
              <a:chExt cx="359" cy="289"/>
            </a:xfrm>
          </p:grpSpPr>
          <p:sp>
            <p:nvSpPr>
              <p:cNvPr id="323" name="Rectangle 34"/>
              <p:cNvSpPr>
                <a:spLocks noChangeArrowheads="1"/>
              </p:cNvSpPr>
              <p:nvPr/>
            </p:nvSpPr>
            <p:spPr bwMode="auto">
              <a:xfrm>
                <a:off x="1324" y="1250"/>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324" name="Group 35"/>
              <p:cNvGrpSpPr>
                <a:grpSpLocks/>
              </p:cNvGrpSpPr>
              <p:nvPr/>
            </p:nvGrpSpPr>
            <p:grpSpPr bwMode="auto">
              <a:xfrm>
                <a:off x="1343" y="1248"/>
                <a:ext cx="340" cy="289"/>
                <a:chOff x="1343" y="1248"/>
                <a:chExt cx="340" cy="289"/>
              </a:xfrm>
            </p:grpSpPr>
            <p:sp>
              <p:nvSpPr>
                <p:cNvPr id="325" name="Freeform 36"/>
                <p:cNvSpPr>
                  <a:spLocks/>
                </p:cNvSpPr>
                <p:nvPr/>
              </p:nvSpPr>
              <p:spPr bwMode="auto">
                <a:xfrm>
                  <a:off x="1343" y="1248"/>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326" name="Freeform 37"/>
                <p:cNvSpPr>
                  <a:spLocks/>
                </p:cNvSpPr>
                <p:nvPr/>
              </p:nvSpPr>
              <p:spPr bwMode="auto">
                <a:xfrm>
                  <a:off x="1512" y="1248"/>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194" name="Rectangle 38"/>
            <p:cNvSpPr>
              <a:spLocks noChangeArrowheads="1"/>
            </p:cNvSpPr>
            <p:nvPr/>
          </p:nvSpPr>
          <p:spPr bwMode="auto">
            <a:xfrm>
              <a:off x="1784" y="1255"/>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195" name="Group 39"/>
            <p:cNvGrpSpPr>
              <a:grpSpLocks/>
            </p:cNvGrpSpPr>
            <p:nvPr/>
          </p:nvGrpSpPr>
          <p:grpSpPr bwMode="auto">
            <a:xfrm>
              <a:off x="1803" y="1248"/>
              <a:ext cx="296" cy="289"/>
              <a:chOff x="1803" y="1248"/>
              <a:chExt cx="296" cy="289"/>
            </a:xfrm>
          </p:grpSpPr>
          <p:sp>
            <p:nvSpPr>
              <p:cNvPr id="321" name="Freeform 40"/>
              <p:cNvSpPr>
                <a:spLocks/>
              </p:cNvSpPr>
              <p:nvPr/>
            </p:nvSpPr>
            <p:spPr bwMode="auto">
              <a:xfrm>
                <a:off x="1803" y="1248"/>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322" name="Freeform 41"/>
              <p:cNvSpPr>
                <a:spLocks/>
              </p:cNvSpPr>
              <p:nvPr/>
            </p:nvSpPr>
            <p:spPr bwMode="auto">
              <a:xfrm>
                <a:off x="1951" y="1248"/>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196" name="Line 42"/>
            <p:cNvSpPr>
              <a:spLocks noChangeShapeType="1"/>
            </p:cNvSpPr>
            <p:nvPr/>
          </p:nvSpPr>
          <p:spPr bwMode="auto">
            <a:xfrm>
              <a:off x="1688" y="1392"/>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97" name="Freeform 43"/>
            <p:cNvSpPr>
              <a:spLocks/>
            </p:cNvSpPr>
            <p:nvPr/>
          </p:nvSpPr>
          <p:spPr bwMode="auto">
            <a:xfrm>
              <a:off x="1750" y="1296"/>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198" name="Line 44"/>
            <p:cNvSpPr>
              <a:spLocks noChangeShapeType="1"/>
            </p:cNvSpPr>
            <p:nvPr/>
          </p:nvSpPr>
          <p:spPr bwMode="auto">
            <a:xfrm>
              <a:off x="2104" y="1296"/>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99" name="Rectangle 45"/>
            <p:cNvSpPr>
              <a:spLocks noChangeArrowheads="1"/>
            </p:cNvSpPr>
            <p:nvPr/>
          </p:nvSpPr>
          <p:spPr bwMode="auto">
            <a:xfrm>
              <a:off x="2601" y="1250"/>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sp>
          <p:nvSpPr>
            <p:cNvPr id="200" name="Rectangle 46"/>
            <p:cNvSpPr>
              <a:spLocks noChangeArrowheads="1"/>
            </p:cNvSpPr>
            <p:nvPr/>
          </p:nvSpPr>
          <p:spPr bwMode="auto">
            <a:xfrm>
              <a:off x="3093" y="1250"/>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01" name="Group 47"/>
            <p:cNvGrpSpPr>
              <a:grpSpLocks/>
            </p:cNvGrpSpPr>
            <p:nvPr/>
          </p:nvGrpSpPr>
          <p:grpSpPr bwMode="auto">
            <a:xfrm>
              <a:off x="3120" y="1248"/>
              <a:ext cx="284" cy="289"/>
              <a:chOff x="3120" y="1248"/>
              <a:chExt cx="284" cy="289"/>
            </a:xfrm>
          </p:grpSpPr>
          <p:sp>
            <p:nvSpPr>
              <p:cNvPr id="319" name="Freeform 48"/>
              <p:cNvSpPr>
                <a:spLocks/>
              </p:cNvSpPr>
              <p:nvPr/>
            </p:nvSpPr>
            <p:spPr bwMode="auto">
              <a:xfrm>
                <a:off x="3120" y="1248"/>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320" name="Freeform 49"/>
              <p:cNvSpPr>
                <a:spLocks/>
              </p:cNvSpPr>
              <p:nvPr/>
            </p:nvSpPr>
            <p:spPr bwMode="auto">
              <a:xfrm>
                <a:off x="3261" y="1248"/>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02" name="Line 50"/>
            <p:cNvSpPr>
              <a:spLocks noChangeShapeType="1"/>
            </p:cNvSpPr>
            <p:nvPr/>
          </p:nvSpPr>
          <p:spPr bwMode="auto">
            <a:xfrm>
              <a:off x="2973" y="1392"/>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03" name="Line 51"/>
            <p:cNvSpPr>
              <a:spLocks noChangeShapeType="1"/>
            </p:cNvSpPr>
            <p:nvPr/>
          </p:nvSpPr>
          <p:spPr bwMode="auto">
            <a:xfrm>
              <a:off x="2489" y="1392"/>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04" name="Freeform 52"/>
            <p:cNvSpPr>
              <a:spLocks/>
            </p:cNvSpPr>
            <p:nvPr/>
          </p:nvSpPr>
          <p:spPr bwMode="auto">
            <a:xfrm>
              <a:off x="2610" y="1392"/>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05" name="Line 53"/>
            <p:cNvSpPr>
              <a:spLocks noChangeShapeType="1"/>
            </p:cNvSpPr>
            <p:nvPr/>
          </p:nvSpPr>
          <p:spPr bwMode="auto">
            <a:xfrm>
              <a:off x="2104" y="1488"/>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06" name="Freeform 54"/>
            <p:cNvSpPr>
              <a:spLocks/>
            </p:cNvSpPr>
            <p:nvPr/>
          </p:nvSpPr>
          <p:spPr bwMode="auto">
            <a:xfrm>
              <a:off x="2197" y="1387"/>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207" name="Group 55"/>
            <p:cNvGrpSpPr>
              <a:grpSpLocks/>
            </p:cNvGrpSpPr>
            <p:nvPr/>
          </p:nvGrpSpPr>
          <p:grpSpPr bwMode="auto">
            <a:xfrm>
              <a:off x="1751" y="1600"/>
              <a:ext cx="2096" cy="513"/>
              <a:chOff x="1751" y="1600"/>
              <a:chExt cx="2096" cy="513"/>
            </a:xfrm>
          </p:grpSpPr>
          <p:grpSp>
            <p:nvGrpSpPr>
              <p:cNvPr id="291" name="Group 56"/>
              <p:cNvGrpSpPr>
                <a:grpSpLocks/>
              </p:cNvGrpSpPr>
              <p:nvPr/>
            </p:nvGrpSpPr>
            <p:grpSpPr bwMode="auto">
              <a:xfrm>
                <a:off x="2684" y="1600"/>
                <a:ext cx="225" cy="481"/>
                <a:chOff x="2684" y="1600"/>
                <a:chExt cx="225" cy="481"/>
              </a:xfrm>
            </p:grpSpPr>
            <p:sp>
              <p:nvSpPr>
                <p:cNvPr id="317" name="Freeform 57"/>
                <p:cNvSpPr>
                  <a:spLocks/>
                </p:cNvSpPr>
                <p:nvPr/>
              </p:nvSpPr>
              <p:spPr bwMode="auto">
                <a:xfrm>
                  <a:off x="2696" y="1600"/>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318" name="Rectangle 58"/>
                <p:cNvSpPr>
                  <a:spLocks noChangeArrowheads="1"/>
                </p:cNvSpPr>
                <p:nvPr/>
              </p:nvSpPr>
              <p:spPr bwMode="auto">
                <a:xfrm rot="5400000">
                  <a:off x="2597" y="1722"/>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292" name="Group 59"/>
              <p:cNvGrpSpPr>
                <a:grpSpLocks/>
              </p:cNvGrpSpPr>
              <p:nvPr/>
            </p:nvGrpSpPr>
            <p:grpSpPr bwMode="auto">
              <a:xfrm>
                <a:off x="1751" y="1696"/>
                <a:ext cx="359" cy="289"/>
                <a:chOff x="1751" y="1696"/>
                <a:chExt cx="359" cy="289"/>
              </a:xfrm>
            </p:grpSpPr>
            <p:sp>
              <p:nvSpPr>
                <p:cNvPr id="313" name="Rectangle 60"/>
                <p:cNvSpPr>
                  <a:spLocks noChangeArrowheads="1"/>
                </p:cNvSpPr>
                <p:nvPr/>
              </p:nvSpPr>
              <p:spPr bwMode="auto">
                <a:xfrm>
                  <a:off x="1751" y="1698"/>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314" name="Group 61"/>
                <p:cNvGrpSpPr>
                  <a:grpSpLocks/>
                </p:cNvGrpSpPr>
                <p:nvPr/>
              </p:nvGrpSpPr>
              <p:grpSpPr bwMode="auto">
                <a:xfrm>
                  <a:off x="1770" y="1696"/>
                  <a:ext cx="340" cy="289"/>
                  <a:chOff x="1770" y="1696"/>
                  <a:chExt cx="340" cy="289"/>
                </a:xfrm>
              </p:grpSpPr>
              <p:sp>
                <p:nvSpPr>
                  <p:cNvPr id="315" name="Freeform 62"/>
                  <p:cNvSpPr>
                    <a:spLocks/>
                  </p:cNvSpPr>
                  <p:nvPr/>
                </p:nvSpPr>
                <p:spPr bwMode="auto">
                  <a:xfrm>
                    <a:off x="1770" y="1696"/>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316" name="Freeform 63"/>
                  <p:cNvSpPr>
                    <a:spLocks/>
                  </p:cNvSpPr>
                  <p:nvPr/>
                </p:nvSpPr>
                <p:spPr bwMode="auto">
                  <a:xfrm>
                    <a:off x="1939" y="1696"/>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93" name="Rectangle 64"/>
              <p:cNvSpPr>
                <a:spLocks noChangeArrowheads="1"/>
              </p:cNvSpPr>
              <p:nvPr/>
            </p:nvSpPr>
            <p:spPr bwMode="auto">
              <a:xfrm>
                <a:off x="2211" y="1703"/>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94" name="Group 65"/>
              <p:cNvGrpSpPr>
                <a:grpSpLocks/>
              </p:cNvGrpSpPr>
              <p:nvPr/>
            </p:nvGrpSpPr>
            <p:grpSpPr bwMode="auto">
              <a:xfrm>
                <a:off x="2230" y="1696"/>
                <a:ext cx="296" cy="289"/>
                <a:chOff x="2230" y="1696"/>
                <a:chExt cx="296" cy="289"/>
              </a:xfrm>
            </p:grpSpPr>
            <p:sp>
              <p:nvSpPr>
                <p:cNvPr id="311" name="Freeform 66"/>
                <p:cNvSpPr>
                  <a:spLocks/>
                </p:cNvSpPr>
                <p:nvPr/>
              </p:nvSpPr>
              <p:spPr bwMode="auto">
                <a:xfrm>
                  <a:off x="2230" y="1696"/>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312" name="Freeform 67"/>
                <p:cNvSpPr>
                  <a:spLocks/>
                </p:cNvSpPr>
                <p:nvPr/>
              </p:nvSpPr>
              <p:spPr bwMode="auto">
                <a:xfrm>
                  <a:off x="2378" y="1696"/>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95" name="Line 68"/>
              <p:cNvSpPr>
                <a:spLocks noChangeShapeType="1"/>
              </p:cNvSpPr>
              <p:nvPr/>
            </p:nvSpPr>
            <p:spPr bwMode="auto">
              <a:xfrm>
                <a:off x="2115" y="1840"/>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96" name="Freeform 69"/>
              <p:cNvSpPr>
                <a:spLocks/>
              </p:cNvSpPr>
              <p:nvPr/>
            </p:nvSpPr>
            <p:spPr bwMode="auto">
              <a:xfrm>
                <a:off x="2177" y="1744"/>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97" name="Line 70"/>
              <p:cNvSpPr>
                <a:spLocks noChangeShapeType="1"/>
              </p:cNvSpPr>
              <p:nvPr/>
            </p:nvSpPr>
            <p:spPr bwMode="auto">
              <a:xfrm>
                <a:off x="2531" y="1744"/>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98" name="Rectangle 71"/>
              <p:cNvSpPr>
                <a:spLocks noChangeArrowheads="1"/>
              </p:cNvSpPr>
              <p:nvPr/>
            </p:nvSpPr>
            <p:spPr bwMode="auto">
              <a:xfrm>
                <a:off x="3028" y="1698"/>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99" name="Group 72"/>
              <p:cNvGrpSpPr>
                <a:grpSpLocks/>
              </p:cNvGrpSpPr>
              <p:nvPr/>
            </p:nvGrpSpPr>
            <p:grpSpPr bwMode="auto">
              <a:xfrm>
                <a:off x="3079" y="1696"/>
                <a:ext cx="325" cy="289"/>
                <a:chOff x="3079" y="1696"/>
                <a:chExt cx="325" cy="289"/>
              </a:xfrm>
            </p:grpSpPr>
            <p:sp>
              <p:nvSpPr>
                <p:cNvPr id="309" name="Freeform 73"/>
                <p:cNvSpPr>
                  <a:spLocks/>
                </p:cNvSpPr>
                <p:nvPr/>
              </p:nvSpPr>
              <p:spPr bwMode="auto">
                <a:xfrm>
                  <a:off x="3079" y="1696"/>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310" name="Freeform 74"/>
                <p:cNvSpPr>
                  <a:spLocks/>
                </p:cNvSpPr>
                <p:nvPr/>
              </p:nvSpPr>
              <p:spPr bwMode="auto">
                <a:xfrm>
                  <a:off x="3240" y="1696"/>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300" name="Rectangle 75"/>
              <p:cNvSpPr>
                <a:spLocks noChangeArrowheads="1"/>
              </p:cNvSpPr>
              <p:nvPr/>
            </p:nvSpPr>
            <p:spPr bwMode="auto">
              <a:xfrm>
                <a:off x="3520" y="1698"/>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301" name="Group 76"/>
              <p:cNvGrpSpPr>
                <a:grpSpLocks/>
              </p:cNvGrpSpPr>
              <p:nvPr/>
            </p:nvGrpSpPr>
            <p:grpSpPr bwMode="auto">
              <a:xfrm>
                <a:off x="3547" y="1696"/>
                <a:ext cx="284" cy="289"/>
                <a:chOff x="3547" y="1696"/>
                <a:chExt cx="284" cy="289"/>
              </a:xfrm>
            </p:grpSpPr>
            <p:sp>
              <p:nvSpPr>
                <p:cNvPr id="307" name="Freeform 77"/>
                <p:cNvSpPr>
                  <a:spLocks/>
                </p:cNvSpPr>
                <p:nvPr/>
              </p:nvSpPr>
              <p:spPr bwMode="auto">
                <a:xfrm>
                  <a:off x="3547" y="1696"/>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308" name="Freeform 78"/>
                <p:cNvSpPr>
                  <a:spLocks/>
                </p:cNvSpPr>
                <p:nvPr/>
              </p:nvSpPr>
              <p:spPr bwMode="auto">
                <a:xfrm>
                  <a:off x="3688" y="1696"/>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302" name="Line 79"/>
              <p:cNvSpPr>
                <a:spLocks noChangeShapeType="1"/>
              </p:cNvSpPr>
              <p:nvPr/>
            </p:nvSpPr>
            <p:spPr bwMode="auto">
              <a:xfrm>
                <a:off x="3400" y="1840"/>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303" name="Line 80"/>
              <p:cNvSpPr>
                <a:spLocks noChangeShapeType="1"/>
              </p:cNvSpPr>
              <p:nvPr/>
            </p:nvSpPr>
            <p:spPr bwMode="auto">
              <a:xfrm>
                <a:off x="2916" y="1840"/>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304" name="Freeform 81"/>
              <p:cNvSpPr>
                <a:spLocks/>
              </p:cNvSpPr>
              <p:nvPr/>
            </p:nvSpPr>
            <p:spPr bwMode="auto">
              <a:xfrm>
                <a:off x="3037" y="1840"/>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305" name="Line 82"/>
              <p:cNvSpPr>
                <a:spLocks noChangeShapeType="1"/>
              </p:cNvSpPr>
              <p:nvPr/>
            </p:nvSpPr>
            <p:spPr bwMode="auto">
              <a:xfrm>
                <a:off x="2531" y="1936"/>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306" name="Freeform 83"/>
              <p:cNvSpPr>
                <a:spLocks/>
              </p:cNvSpPr>
              <p:nvPr/>
            </p:nvSpPr>
            <p:spPr bwMode="auto">
              <a:xfrm>
                <a:off x="2624" y="1835"/>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208" name="Group 84"/>
            <p:cNvGrpSpPr>
              <a:grpSpLocks/>
            </p:cNvGrpSpPr>
            <p:nvPr/>
          </p:nvGrpSpPr>
          <p:grpSpPr bwMode="auto">
            <a:xfrm>
              <a:off x="2178" y="2048"/>
              <a:ext cx="2096" cy="513"/>
              <a:chOff x="2178" y="2048"/>
              <a:chExt cx="2096" cy="513"/>
            </a:xfrm>
          </p:grpSpPr>
          <p:grpSp>
            <p:nvGrpSpPr>
              <p:cNvPr id="263" name="Group 85"/>
              <p:cNvGrpSpPr>
                <a:grpSpLocks/>
              </p:cNvGrpSpPr>
              <p:nvPr/>
            </p:nvGrpSpPr>
            <p:grpSpPr bwMode="auto">
              <a:xfrm>
                <a:off x="3111" y="2048"/>
                <a:ext cx="225" cy="481"/>
                <a:chOff x="3111" y="2048"/>
                <a:chExt cx="225" cy="481"/>
              </a:xfrm>
            </p:grpSpPr>
            <p:sp>
              <p:nvSpPr>
                <p:cNvPr id="289" name="Freeform 86"/>
                <p:cNvSpPr>
                  <a:spLocks/>
                </p:cNvSpPr>
                <p:nvPr/>
              </p:nvSpPr>
              <p:spPr bwMode="auto">
                <a:xfrm>
                  <a:off x="3123" y="2048"/>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90" name="Rectangle 87"/>
                <p:cNvSpPr>
                  <a:spLocks noChangeArrowheads="1"/>
                </p:cNvSpPr>
                <p:nvPr/>
              </p:nvSpPr>
              <p:spPr bwMode="auto">
                <a:xfrm rot="5400000">
                  <a:off x="3024" y="2170"/>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264" name="Group 88"/>
              <p:cNvGrpSpPr>
                <a:grpSpLocks/>
              </p:cNvGrpSpPr>
              <p:nvPr/>
            </p:nvGrpSpPr>
            <p:grpSpPr bwMode="auto">
              <a:xfrm>
                <a:off x="2178" y="2144"/>
                <a:ext cx="359" cy="289"/>
                <a:chOff x="2178" y="2144"/>
                <a:chExt cx="359" cy="289"/>
              </a:xfrm>
            </p:grpSpPr>
            <p:sp>
              <p:nvSpPr>
                <p:cNvPr id="285" name="Rectangle 89"/>
                <p:cNvSpPr>
                  <a:spLocks noChangeArrowheads="1"/>
                </p:cNvSpPr>
                <p:nvPr/>
              </p:nvSpPr>
              <p:spPr bwMode="auto">
                <a:xfrm>
                  <a:off x="2178" y="2146"/>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286" name="Group 90"/>
                <p:cNvGrpSpPr>
                  <a:grpSpLocks/>
                </p:cNvGrpSpPr>
                <p:nvPr/>
              </p:nvGrpSpPr>
              <p:grpSpPr bwMode="auto">
                <a:xfrm>
                  <a:off x="2197" y="2144"/>
                  <a:ext cx="340" cy="289"/>
                  <a:chOff x="2197" y="2144"/>
                  <a:chExt cx="340" cy="289"/>
                </a:xfrm>
              </p:grpSpPr>
              <p:sp>
                <p:nvSpPr>
                  <p:cNvPr id="287" name="Freeform 91"/>
                  <p:cNvSpPr>
                    <a:spLocks/>
                  </p:cNvSpPr>
                  <p:nvPr/>
                </p:nvSpPr>
                <p:spPr bwMode="auto">
                  <a:xfrm>
                    <a:off x="2197" y="2144"/>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88" name="Freeform 92"/>
                  <p:cNvSpPr>
                    <a:spLocks/>
                  </p:cNvSpPr>
                  <p:nvPr/>
                </p:nvSpPr>
                <p:spPr bwMode="auto">
                  <a:xfrm>
                    <a:off x="2366" y="2144"/>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65" name="Rectangle 93"/>
              <p:cNvSpPr>
                <a:spLocks noChangeArrowheads="1"/>
              </p:cNvSpPr>
              <p:nvPr/>
            </p:nvSpPr>
            <p:spPr bwMode="auto">
              <a:xfrm>
                <a:off x="2638" y="2151"/>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66" name="Group 94"/>
              <p:cNvGrpSpPr>
                <a:grpSpLocks/>
              </p:cNvGrpSpPr>
              <p:nvPr/>
            </p:nvGrpSpPr>
            <p:grpSpPr bwMode="auto">
              <a:xfrm>
                <a:off x="2657" y="2144"/>
                <a:ext cx="296" cy="289"/>
                <a:chOff x="2657" y="2144"/>
                <a:chExt cx="296" cy="289"/>
              </a:xfrm>
            </p:grpSpPr>
            <p:sp>
              <p:nvSpPr>
                <p:cNvPr id="283" name="Freeform 95"/>
                <p:cNvSpPr>
                  <a:spLocks/>
                </p:cNvSpPr>
                <p:nvPr/>
              </p:nvSpPr>
              <p:spPr bwMode="auto">
                <a:xfrm>
                  <a:off x="2657" y="2144"/>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84" name="Freeform 96"/>
                <p:cNvSpPr>
                  <a:spLocks/>
                </p:cNvSpPr>
                <p:nvPr/>
              </p:nvSpPr>
              <p:spPr bwMode="auto">
                <a:xfrm>
                  <a:off x="2805" y="2144"/>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67" name="Line 97"/>
              <p:cNvSpPr>
                <a:spLocks noChangeShapeType="1"/>
              </p:cNvSpPr>
              <p:nvPr/>
            </p:nvSpPr>
            <p:spPr bwMode="auto">
              <a:xfrm>
                <a:off x="2542" y="2288"/>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68" name="Freeform 98"/>
              <p:cNvSpPr>
                <a:spLocks/>
              </p:cNvSpPr>
              <p:nvPr/>
            </p:nvSpPr>
            <p:spPr bwMode="auto">
              <a:xfrm>
                <a:off x="2604" y="2192"/>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69" name="Line 99"/>
              <p:cNvSpPr>
                <a:spLocks noChangeShapeType="1"/>
              </p:cNvSpPr>
              <p:nvPr/>
            </p:nvSpPr>
            <p:spPr bwMode="auto">
              <a:xfrm>
                <a:off x="2958" y="2192"/>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0" name="Rectangle 100"/>
              <p:cNvSpPr>
                <a:spLocks noChangeArrowheads="1"/>
              </p:cNvSpPr>
              <p:nvPr/>
            </p:nvSpPr>
            <p:spPr bwMode="auto">
              <a:xfrm>
                <a:off x="3455" y="2146"/>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71" name="Group 101"/>
              <p:cNvGrpSpPr>
                <a:grpSpLocks/>
              </p:cNvGrpSpPr>
              <p:nvPr/>
            </p:nvGrpSpPr>
            <p:grpSpPr bwMode="auto">
              <a:xfrm>
                <a:off x="3506" y="2144"/>
                <a:ext cx="325" cy="289"/>
                <a:chOff x="3506" y="2144"/>
                <a:chExt cx="325" cy="289"/>
              </a:xfrm>
            </p:grpSpPr>
            <p:sp>
              <p:nvSpPr>
                <p:cNvPr id="281" name="Freeform 102"/>
                <p:cNvSpPr>
                  <a:spLocks/>
                </p:cNvSpPr>
                <p:nvPr/>
              </p:nvSpPr>
              <p:spPr bwMode="auto">
                <a:xfrm>
                  <a:off x="3506" y="2144"/>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82" name="Freeform 103"/>
                <p:cNvSpPr>
                  <a:spLocks/>
                </p:cNvSpPr>
                <p:nvPr/>
              </p:nvSpPr>
              <p:spPr bwMode="auto">
                <a:xfrm>
                  <a:off x="3667" y="2144"/>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2" name="Rectangle 104"/>
              <p:cNvSpPr>
                <a:spLocks noChangeArrowheads="1"/>
              </p:cNvSpPr>
              <p:nvPr/>
            </p:nvSpPr>
            <p:spPr bwMode="auto">
              <a:xfrm>
                <a:off x="3947" y="2146"/>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73" name="Group 105"/>
              <p:cNvGrpSpPr>
                <a:grpSpLocks/>
              </p:cNvGrpSpPr>
              <p:nvPr/>
            </p:nvGrpSpPr>
            <p:grpSpPr bwMode="auto">
              <a:xfrm>
                <a:off x="3974" y="2144"/>
                <a:ext cx="284" cy="289"/>
                <a:chOff x="3974" y="2144"/>
                <a:chExt cx="284" cy="289"/>
              </a:xfrm>
            </p:grpSpPr>
            <p:sp>
              <p:nvSpPr>
                <p:cNvPr id="279" name="Freeform 106"/>
                <p:cNvSpPr>
                  <a:spLocks/>
                </p:cNvSpPr>
                <p:nvPr/>
              </p:nvSpPr>
              <p:spPr bwMode="auto">
                <a:xfrm>
                  <a:off x="3974" y="2144"/>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80" name="Freeform 107"/>
                <p:cNvSpPr>
                  <a:spLocks/>
                </p:cNvSpPr>
                <p:nvPr/>
              </p:nvSpPr>
              <p:spPr bwMode="auto">
                <a:xfrm>
                  <a:off x="4115" y="2144"/>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 name="Line 108"/>
              <p:cNvSpPr>
                <a:spLocks noChangeShapeType="1"/>
              </p:cNvSpPr>
              <p:nvPr/>
            </p:nvSpPr>
            <p:spPr bwMode="auto">
              <a:xfrm>
                <a:off x="3827" y="2288"/>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5" name="Line 109"/>
              <p:cNvSpPr>
                <a:spLocks noChangeShapeType="1"/>
              </p:cNvSpPr>
              <p:nvPr/>
            </p:nvSpPr>
            <p:spPr bwMode="auto">
              <a:xfrm>
                <a:off x="3343" y="2288"/>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 name="Freeform 110"/>
              <p:cNvSpPr>
                <a:spLocks/>
              </p:cNvSpPr>
              <p:nvPr/>
            </p:nvSpPr>
            <p:spPr bwMode="auto">
              <a:xfrm>
                <a:off x="3464" y="2288"/>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 name="Line 111"/>
              <p:cNvSpPr>
                <a:spLocks noChangeShapeType="1"/>
              </p:cNvSpPr>
              <p:nvPr/>
            </p:nvSpPr>
            <p:spPr bwMode="auto">
              <a:xfrm>
                <a:off x="2958" y="2384"/>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8" name="Freeform 112"/>
              <p:cNvSpPr>
                <a:spLocks/>
              </p:cNvSpPr>
              <p:nvPr/>
            </p:nvSpPr>
            <p:spPr bwMode="auto">
              <a:xfrm>
                <a:off x="3051" y="2283"/>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209" name="Group 113"/>
            <p:cNvGrpSpPr>
              <a:grpSpLocks/>
            </p:cNvGrpSpPr>
            <p:nvPr/>
          </p:nvGrpSpPr>
          <p:grpSpPr bwMode="auto">
            <a:xfrm>
              <a:off x="3538" y="2496"/>
              <a:ext cx="225" cy="481"/>
              <a:chOff x="3538" y="2496"/>
              <a:chExt cx="225" cy="481"/>
            </a:xfrm>
          </p:grpSpPr>
          <p:sp>
            <p:nvSpPr>
              <p:cNvPr id="261" name="Freeform 114"/>
              <p:cNvSpPr>
                <a:spLocks/>
              </p:cNvSpPr>
              <p:nvPr/>
            </p:nvSpPr>
            <p:spPr bwMode="auto">
              <a:xfrm>
                <a:off x="3550" y="2496"/>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62" name="Rectangle 115"/>
              <p:cNvSpPr>
                <a:spLocks noChangeArrowheads="1"/>
              </p:cNvSpPr>
              <p:nvPr/>
            </p:nvSpPr>
            <p:spPr bwMode="auto">
              <a:xfrm rot="5400000">
                <a:off x="3451" y="2618"/>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sp>
          <p:nvSpPr>
            <p:cNvPr id="210" name="Rectangle 116"/>
            <p:cNvSpPr>
              <a:spLocks noChangeArrowheads="1"/>
            </p:cNvSpPr>
            <p:nvPr/>
          </p:nvSpPr>
          <p:spPr bwMode="auto">
            <a:xfrm>
              <a:off x="3065" y="2599"/>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11" name="Group 117"/>
            <p:cNvGrpSpPr>
              <a:grpSpLocks/>
            </p:cNvGrpSpPr>
            <p:nvPr/>
          </p:nvGrpSpPr>
          <p:grpSpPr bwMode="auto">
            <a:xfrm>
              <a:off x="3084" y="2592"/>
              <a:ext cx="296" cy="289"/>
              <a:chOff x="3084" y="2592"/>
              <a:chExt cx="296" cy="289"/>
            </a:xfrm>
          </p:grpSpPr>
          <p:sp>
            <p:nvSpPr>
              <p:cNvPr id="259" name="Freeform 118"/>
              <p:cNvSpPr>
                <a:spLocks/>
              </p:cNvSpPr>
              <p:nvPr/>
            </p:nvSpPr>
            <p:spPr bwMode="auto">
              <a:xfrm>
                <a:off x="3084" y="2592"/>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60" name="Freeform 119"/>
              <p:cNvSpPr>
                <a:spLocks/>
              </p:cNvSpPr>
              <p:nvPr/>
            </p:nvSpPr>
            <p:spPr bwMode="auto">
              <a:xfrm>
                <a:off x="3232" y="2592"/>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12" name="Line 120"/>
            <p:cNvSpPr>
              <a:spLocks noChangeShapeType="1"/>
            </p:cNvSpPr>
            <p:nvPr/>
          </p:nvSpPr>
          <p:spPr bwMode="auto">
            <a:xfrm>
              <a:off x="2969" y="2736"/>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13" name="Freeform 121"/>
            <p:cNvSpPr>
              <a:spLocks/>
            </p:cNvSpPr>
            <p:nvPr/>
          </p:nvSpPr>
          <p:spPr bwMode="auto">
            <a:xfrm>
              <a:off x="3031" y="2640"/>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14" name="Line 122"/>
            <p:cNvSpPr>
              <a:spLocks noChangeShapeType="1"/>
            </p:cNvSpPr>
            <p:nvPr/>
          </p:nvSpPr>
          <p:spPr bwMode="auto">
            <a:xfrm>
              <a:off x="3385" y="2640"/>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15" name="Rectangle 123"/>
            <p:cNvSpPr>
              <a:spLocks noChangeArrowheads="1"/>
            </p:cNvSpPr>
            <p:nvPr/>
          </p:nvSpPr>
          <p:spPr bwMode="auto">
            <a:xfrm>
              <a:off x="3882" y="2594"/>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16" name="Group 124"/>
            <p:cNvGrpSpPr>
              <a:grpSpLocks/>
            </p:cNvGrpSpPr>
            <p:nvPr/>
          </p:nvGrpSpPr>
          <p:grpSpPr bwMode="auto">
            <a:xfrm>
              <a:off x="3933" y="2592"/>
              <a:ext cx="325" cy="289"/>
              <a:chOff x="3933" y="2592"/>
              <a:chExt cx="325" cy="289"/>
            </a:xfrm>
          </p:grpSpPr>
          <p:sp>
            <p:nvSpPr>
              <p:cNvPr id="257" name="Freeform 125"/>
              <p:cNvSpPr>
                <a:spLocks/>
              </p:cNvSpPr>
              <p:nvPr/>
            </p:nvSpPr>
            <p:spPr bwMode="auto">
              <a:xfrm>
                <a:off x="3933" y="2592"/>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58" name="Freeform 126"/>
              <p:cNvSpPr>
                <a:spLocks/>
              </p:cNvSpPr>
              <p:nvPr/>
            </p:nvSpPr>
            <p:spPr bwMode="auto">
              <a:xfrm>
                <a:off x="4094" y="2592"/>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17" name="Rectangle 127"/>
            <p:cNvSpPr>
              <a:spLocks noChangeArrowheads="1"/>
            </p:cNvSpPr>
            <p:nvPr/>
          </p:nvSpPr>
          <p:spPr bwMode="auto">
            <a:xfrm>
              <a:off x="4374" y="2594"/>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18" name="Group 128"/>
            <p:cNvGrpSpPr>
              <a:grpSpLocks/>
            </p:cNvGrpSpPr>
            <p:nvPr/>
          </p:nvGrpSpPr>
          <p:grpSpPr bwMode="auto">
            <a:xfrm>
              <a:off x="4401" y="2592"/>
              <a:ext cx="284" cy="289"/>
              <a:chOff x="4401" y="2592"/>
              <a:chExt cx="284" cy="289"/>
            </a:xfrm>
          </p:grpSpPr>
          <p:sp>
            <p:nvSpPr>
              <p:cNvPr id="255" name="Freeform 129"/>
              <p:cNvSpPr>
                <a:spLocks/>
              </p:cNvSpPr>
              <p:nvPr/>
            </p:nvSpPr>
            <p:spPr bwMode="auto">
              <a:xfrm>
                <a:off x="4401" y="2592"/>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56" name="Freeform 130"/>
              <p:cNvSpPr>
                <a:spLocks/>
              </p:cNvSpPr>
              <p:nvPr/>
            </p:nvSpPr>
            <p:spPr bwMode="auto">
              <a:xfrm>
                <a:off x="4542" y="2592"/>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19" name="Line 131"/>
            <p:cNvSpPr>
              <a:spLocks noChangeShapeType="1"/>
            </p:cNvSpPr>
            <p:nvPr/>
          </p:nvSpPr>
          <p:spPr bwMode="auto">
            <a:xfrm>
              <a:off x="4254" y="2736"/>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20" name="Line 132"/>
            <p:cNvSpPr>
              <a:spLocks noChangeShapeType="1"/>
            </p:cNvSpPr>
            <p:nvPr/>
          </p:nvSpPr>
          <p:spPr bwMode="auto">
            <a:xfrm>
              <a:off x="3770" y="2736"/>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21" name="Freeform 133"/>
            <p:cNvSpPr>
              <a:spLocks/>
            </p:cNvSpPr>
            <p:nvPr/>
          </p:nvSpPr>
          <p:spPr bwMode="auto">
            <a:xfrm>
              <a:off x="3891" y="2736"/>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22" name="Line 134"/>
            <p:cNvSpPr>
              <a:spLocks noChangeShapeType="1"/>
            </p:cNvSpPr>
            <p:nvPr/>
          </p:nvSpPr>
          <p:spPr bwMode="auto">
            <a:xfrm>
              <a:off x="3385" y="2832"/>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23" name="Freeform 135"/>
            <p:cNvSpPr>
              <a:spLocks/>
            </p:cNvSpPr>
            <p:nvPr/>
          </p:nvSpPr>
          <p:spPr bwMode="auto">
            <a:xfrm>
              <a:off x="3478" y="2731"/>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224" name="Group 136"/>
            <p:cNvGrpSpPr>
              <a:grpSpLocks/>
            </p:cNvGrpSpPr>
            <p:nvPr/>
          </p:nvGrpSpPr>
          <p:grpSpPr bwMode="auto">
            <a:xfrm>
              <a:off x="3032" y="2944"/>
              <a:ext cx="2096" cy="513"/>
              <a:chOff x="3032" y="2944"/>
              <a:chExt cx="2096" cy="513"/>
            </a:xfrm>
          </p:grpSpPr>
          <p:grpSp>
            <p:nvGrpSpPr>
              <p:cNvPr id="227" name="Group 137"/>
              <p:cNvGrpSpPr>
                <a:grpSpLocks/>
              </p:cNvGrpSpPr>
              <p:nvPr/>
            </p:nvGrpSpPr>
            <p:grpSpPr bwMode="auto">
              <a:xfrm>
                <a:off x="3965" y="2944"/>
                <a:ext cx="225" cy="481"/>
                <a:chOff x="3965" y="2944"/>
                <a:chExt cx="225" cy="481"/>
              </a:xfrm>
            </p:grpSpPr>
            <p:sp>
              <p:nvSpPr>
                <p:cNvPr id="253" name="Freeform 138"/>
                <p:cNvSpPr>
                  <a:spLocks/>
                </p:cNvSpPr>
                <p:nvPr/>
              </p:nvSpPr>
              <p:spPr bwMode="auto">
                <a:xfrm>
                  <a:off x="3977" y="2944"/>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54" name="Rectangle 139"/>
                <p:cNvSpPr>
                  <a:spLocks noChangeArrowheads="1"/>
                </p:cNvSpPr>
                <p:nvPr/>
              </p:nvSpPr>
              <p:spPr bwMode="auto">
                <a:xfrm rot="5400000">
                  <a:off x="3878" y="3066"/>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228" name="Group 140"/>
              <p:cNvGrpSpPr>
                <a:grpSpLocks/>
              </p:cNvGrpSpPr>
              <p:nvPr/>
            </p:nvGrpSpPr>
            <p:grpSpPr bwMode="auto">
              <a:xfrm>
                <a:off x="3032" y="3040"/>
                <a:ext cx="359" cy="289"/>
                <a:chOff x="3032" y="3040"/>
                <a:chExt cx="359" cy="289"/>
              </a:xfrm>
            </p:grpSpPr>
            <p:sp>
              <p:nvSpPr>
                <p:cNvPr id="249" name="Rectangle 141"/>
                <p:cNvSpPr>
                  <a:spLocks noChangeArrowheads="1"/>
                </p:cNvSpPr>
                <p:nvPr/>
              </p:nvSpPr>
              <p:spPr bwMode="auto">
                <a:xfrm>
                  <a:off x="3032" y="3042"/>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250" name="Group 142"/>
                <p:cNvGrpSpPr>
                  <a:grpSpLocks/>
                </p:cNvGrpSpPr>
                <p:nvPr/>
              </p:nvGrpSpPr>
              <p:grpSpPr bwMode="auto">
                <a:xfrm>
                  <a:off x="3051" y="3040"/>
                  <a:ext cx="340" cy="289"/>
                  <a:chOff x="3051" y="3040"/>
                  <a:chExt cx="340" cy="289"/>
                </a:xfrm>
              </p:grpSpPr>
              <p:sp>
                <p:nvSpPr>
                  <p:cNvPr id="251" name="Freeform 143"/>
                  <p:cNvSpPr>
                    <a:spLocks/>
                  </p:cNvSpPr>
                  <p:nvPr/>
                </p:nvSpPr>
                <p:spPr bwMode="auto">
                  <a:xfrm>
                    <a:off x="3051" y="3040"/>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52" name="Freeform 144"/>
                  <p:cNvSpPr>
                    <a:spLocks/>
                  </p:cNvSpPr>
                  <p:nvPr/>
                </p:nvSpPr>
                <p:spPr bwMode="auto">
                  <a:xfrm>
                    <a:off x="3220" y="3040"/>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29" name="Rectangle 145"/>
              <p:cNvSpPr>
                <a:spLocks noChangeArrowheads="1"/>
              </p:cNvSpPr>
              <p:nvPr/>
            </p:nvSpPr>
            <p:spPr bwMode="auto">
              <a:xfrm>
                <a:off x="3492" y="3047"/>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30" name="Group 146"/>
              <p:cNvGrpSpPr>
                <a:grpSpLocks/>
              </p:cNvGrpSpPr>
              <p:nvPr/>
            </p:nvGrpSpPr>
            <p:grpSpPr bwMode="auto">
              <a:xfrm>
                <a:off x="3511" y="3040"/>
                <a:ext cx="296" cy="289"/>
                <a:chOff x="3511" y="3040"/>
                <a:chExt cx="296" cy="289"/>
              </a:xfrm>
            </p:grpSpPr>
            <p:sp>
              <p:nvSpPr>
                <p:cNvPr id="247" name="Freeform 147"/>
                <p:cNvSpPr>
                  <a:spLocks/>
                </p:cNvSpPr>
                <p:nvPr/>
              </p:nvSpPr>
              <p:spPr bwMode="auto">
                <a:xfrm>
                  <a:off x="3511" y="3040"/>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48" name="Freeform 148"/>
                <p:cNvSpPr>
                  <a:spLocks/>
                </p:cNvSpPr>
                <p:nvPr/>
              </p:nvSpPr>
              <p:spPr bwMode="auto">
                <a:xfrm>
                  <a:off x="3659" y="3040"/>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31" name="Line 149"/>
              <p:cNvSpPr>
                <a:spLocks noChangeShapeType="1"/>
              </p:cNvSpPr>
              <p:nvPr/>
            </p:nvSpPr>
            <p:spPr bwMode="auto">
              <a:xfrm>
                <a:off x="3396" y="3184"/>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32" name="Freeform 150"/>
              <p:cNvSpPr>
                <a:spLocks/>
              </p:cNvSpPr>
              <p:nvPr/>
            </p:nvSpPr>
            <p:spPr bwMode="auto">
              <a:xfrm>
                <a:off x="3458" y="3088"/>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33" name="Line 151"/>
              <p:cNvSpPr>
                <a:spLocks noChangeShapeType="1"/>
              </p:cNvSpPr>
              <p:nvPr/>
            </p:nvSpPr>
            <p:spPr bwMode="auto">
              <a:xfrm>
                <a:off x="3812" y="3088"/>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34" name="Rectangle 152"/>
              <p:cNvSpPr>
                <a:spLocks noChangeArrowheads="1"/>
              </p:cNvSpPr>
              <p:nvPr/>
            </p:nvSpPr>
            <p:spPr bwMode="auto">
              <a:xfrm>
                <a:off x="4309" y="3042"/>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35" name="Group 153"/>
              <p:cNvGrpSpPr>
                <a:grpSpLocks/>
              </p:cNvGrpSpPr>
              <p:nvPr/>
            </p:nvGrpSpPr>
            <p:grpSpPr bwMode="auto">
              <a:xfrm>
                <a:off x="4360" y="3040"/>
                <a:ext cx="325" cy="289"/>
                <a:chOff x="4360" y="3040"/>
                <a:chExt cx="325" cy="289"/>
              </a:xfrm>
            </p:grpSpPr>
            <p:sp>
              <p:nvSpPr>
                <p:cNvPr id="245" name="Freeform 154"/>
                <p:cNvSpPr>
                  <a:spLocks/>
                </p:cNvSpPr>
                <p:nvPr/>
              </p:nvSpPr>
              <p:spPr bwMode="auto">
                <a:xfrm>
                  <a:off x="4360" y="3040"/>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46" name="Freeform 155"/>
                <p:cNvSpPr>
                  <a:spLocks/>
                </p:cNvSpPr>
                <p:nvPr/>
              </p:nvSpPr>
              <p:spPr bwMode="auto">
                <a:xfrm>
                  <a:off x="4521" y="3040"/>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36" name="Rectangle 156"/>
              <p:cNvSpPr>
                <a:spLocks noChangeArrowheads="1"/>
              </p:cNvSpPr>
              <p:nvPr/>
            </p:nvSpPr>
            <p:spPr bwMode="auto">
              <a:xfrm>
                <a:off x="4801" y="3042"/>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37" name="Group 157"/>
              <p:cNvGrpSpPr>
                <a:grpSpLocks/>
              </p:cNvGrpSpPr>
              <p:nvPr/>
            </p:nvGrpSpPr>
            <p:grpSpPr bwMode="auto">
              <a:xfrm>
                <a:off x="4828" y="3040"/>
                <a:ext cx="284" cy="289"/>
                <a:chOff x="4828" y="3040"/>
                <a:chExt cx="284" cy="289"/>
              </a:xfrm>
            </p:grpSpPr>
            <p:sp>
              <p:nvSpPr>
                <p:cNvPr id="243" name="Freeform 158"/>
                <p:cNvSpPr>
                  <a:spLocks/>
                </p:cNvSpPr>
                <p:nvPr/>
              </p:nvSpPr>
              <p:spPr bwMode="auto">
                <a:xfrm>
                  <a:off x="4828" y="3040"/>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44" name="Freeform 159"/>
                <p:cNvSpPr>
                  <a:spLocks/>
                </p:cNvSpPr>
                <p:nvPr/>
              </p:nvSpPr>
              <p:spPr bwMode="auto">
                <a:xfrm>
                  <a:off x="4969" y="3040"/>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38" name="Line 160"/>
              <p:cNvSpPr>
                <a:spLocks noChangeShapeType="1"/>
              </p:cNvSpPr>
              <p:nvPr/>
            </p:nvSpPr>
            <p:spPr bwMode="auto">
              <a:xfrm>
                <a:off x="4681" y="3184"/>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39" name="Line 161"/>
              <p:cNvSpPr>
                <a:spLocks noChangeShapeType="1"/>
              </p:cNvSpPr>
              <p:nvPr/>
            </p:nvSpPr>
            <p:spPr bwMode="auto">
              <a:xfrm>
                <a:off x="4197" y="3184"/>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40" name="Freeform 162"/>
              <p:cNvSpPr>
                <a:spLocks/>
              </p:cNvSpPr>
              <p:nvPr/>
            </p:nvSpPr>
            <p:spPr bwMode="auto">
              <a:xfrm>
                <a:off x="4318" y="3184"/>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41" name="Line 163"/>
              <p:cNvSpPr>
                <a:spLocks noChangeShapeType="1"/>
              </p:cNvSpPr>
              <p:nvPr/>
            </p:nvSpPr>
            <p:spPr bwMode="auto">
              <a:xfrm>
                <a:off x="3812" y="3280"/>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42" name="Freeform 164"/>
              <p:cNvSpPr>
                <a:spLocks/>
              </p:cNvSpPr>
              <p:nvPr/>
            </p:nvSpPr>
            <p:spPr bwMode="auto">
              <a:xfrm>
                <a:off x="3905" y="3179"/>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25" name="Rectangle 165"/>
            <p:cNvSpPr>
              <a:spLocks noChangeArrowheads="1"/>
            </p:cNvSpPr>
            <p:nvPr/>
          </p:nvSpPr>
          <p:spPr bwMode="auto">
            <a:xfrm>
              <a:off x="215" y="876"/>
              <a:ext cx="291" cy="2445"/>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lnSpc>
                  <a:spcPct val="80000"/>
                </a:lnSpc>
              </a:pPr>
              <a:r>
                <a:rPr lang="en-US" sz="2800" b="1" dirty="0">
                  <a:solidFill>
                    <a:schemeClr val="tx1"/>
                  </a:solidFill>
                  <a:latin typeface="Arial" pitchFamily="-65" charset="0"/>
                </a:rPr>
                <a:t>I</a:t>
              </a:r>
            </a:p>
            <a:p>
              <a:pPr algn="ctr">
                <a:lnSpc>
                  <a:spcPct val="80000"/>
                </a:lnSpc>
              </a:pPr>
              <a:r>
                <a:rPr lang="en-US" sz="2800" b="1" dirty="0">
                  <a:solidFill>
                    <a:schemeClr val="tx1"/>
                  </a:solidFill>
                  <a:latin typeface="Arial" pitchFamily="-65" charset="0"/>
                </a:rPr>
                <a:t>n</a:t>
              </a:r>
            </a:p>
            <a:p>
              <a:pPr algn="ctr">
                <a:lnSpc>
                  <a:spcPct val="80000"/>
                </a:lnSpc>
              </a:pPr>
              <a:r>
                <a:rPr lang="en-US" sz="2800" b="1" dirty="0">
                  <a:solidFill>
                    <a:schemeClr val="tx1"/>
                  </a:solidFill>
                  <a:latin typeface="Arial" pitchFamily="-65" charset="0"/>
                </a:rPr>
                <a:t>s</a:t>
              </a:r>
            </a:p>
            <a:p>
              <a:pPr algn="ctr">
                <a:lnSpc>
                  <a:spcPct val="80000"/>
                </a:lnSpc>
              </a:pPr>
              <a:r>
                <a:rPr lang="en-US" sz="2800" b="1" dirty="0">
                  <a:solidFill>
                    <a:schemeClr val="tx1"/>
                  </a:solidFill>
                  <a:latin typeface="Arial" pitchFamily="-65" charset="0"/>
                </a:rPr>
                <a:t>t</a:t>
              </a:r>
            </a:p>
            <a:p>
              <a:pPr algn="ctr">
                <a:lnSpc>
                  <a:spcPct val="80000"/>
                </a:lnSpc>
              </a:pPr>
              <a:r>
                <a:rPr lang="en-US" sz="2800" b="1" dirty="0" smtClean="0">
                  <a:solidFill>
                    <a:schemeClr val="tx1"/>
                  </a:solidFill>
                  <a:latin typeface="Arial" pitchFamily="-65" charset="0"/>
                </a:rPr>
                <a:t>r</a:t>
              </a:r>
              <a:endParaRPr lang="en-US" sz="2800" b="1" dirty="0">
                <a:solidFill>
                  <a:schemeClr val="tx1"/>
                </a:solidFill>
                <a:latin typeface="Arial" pitchFamily="-65" charset="0"/>
              </a:endParaRPr>
            </a:p>
            <a:p>
              <a:pPr algn="ctr">
                <a:lnSpc>
                  <a:spcPct val="80000"/>
                </a:lnSpc>
              </a:pPr>
              <a:endParaRPr lang="en-US" sz="2800" b="1" dirty="0">
                <a:solidFill>
                  <a:schemeClr val="tx1"/>
                </a:solidFill>
                <a:latin typeface="Arial" pitchFamily="-65" charset="0"/>
              </a:endParaRPr>
            </a:p>
            <a:p>
              <a:pPr algn="ctr">
                <a:lnSpc>
                  <a:spcPct val="80000"/>
                </a:lnSpc>
              </a:pPr>
              <a:r>
                <a:rPr lang="en-US" sz="2800" b="1" dirty="0">
                  <a:solidFill>
                    <a:schemeClr val="tx1"/>
                  </a:solidFill>
                  <a:latin typeface="Arial" pitchFamily="-65" charset="0"/>
                </a:rPr>
                <a:t>O</a:t>
              </a:r>
            </a:p>
            <a:p>
              <a:pPr algn="ctr">
                <a:lnSpc>
                  <a:spcPct val="80000"/>
                </a:lnSpc>
              </a:pPr>
              <a:r>
                <a:rPr lang="en-US" sz="2800" b="1" dirty="0">
                  <a:solidFill>
                    <a:schemeClr val="tx1"/>
                  </a:solidFill>
                  <a:latin typeface="Arial" pitchFamily="-65" charset="0"/>
                </a:rPr>
                <a:t>r</a:t>
              </a:r>
            </a:p>
            <a:p>
              <a:pPr algn="ctr">
                <a:lnSpc>
                  <a:spcPct val="80000"/>
                </a:lnSpc>
              </a:pPr>
              <a:r>
                <a:rPr lang="en-US" sz="2800" b="1" dirty="0">
                  <a:solidFill>
                    <a:schemeClr val="tx1"/>
                  </a:solidFill>
                  <a:latin typeface="Arial" pitchFamily="-65" charset="0"/>
                </a:rPr>
                <a:t>d</a:t>
              </a:r>
            </a:p>
            <a:p>
              <a:pPr algn="ctr">
                <a:lnSpc>
                  <a:spcPct val="80000"/>
                </a:lnSpc>
              </a:pPr>
              <a:r>
                <a:rPr lang="en-US" sz="2800" b="1" dirty="0">
                  <a:solidFill>
                    <a:schemeClr val="tx1"/>
                  </a:solidFill>
                  <a:latin typeface="Arial" pitchFamily="-65" charset="0"/>
                </a:rPr>
                <a:t>e</a:t>
              </a:r>
            </a:p>
            <a:p>
              <a:pPr algn="ctr">
                <a:lnSpc>
                  <a:spcPct val="80000"/>
                </a:lnSpc>
              </a:pPr>
              <a:r>
                <a:rPr lang="en-US" sz="2800" b="1" dirty="0">
                  <a:solidFill>
                    <a:schemeClr val="tx1"/>
                  </a:solidFill>
                  <a:latin typeface="Arial" pitchFamily="-65" charset="0"/>
                </a:rPr>
                <a:t>r</a:t>
              </a:r>
            </a:p>
          </p:txBody>
        </p:sp>
        <p:sp>
          <p:nvSpPr>
            <p:cNvPr id="226" name="Rectangle 166"/>
            <p:cNvSpPr>
              <a:spLocks noChangeArrowheads="1"/>
            </p:cNvSpPr>
            <p:nvPr/>
          </p:nvSpPr>
          <p:spPr bwMode="auto">
            <a:xfrm>
              <a:off x="1867" y="551"/>
              <a:ext cx="2168"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dirty="0">
                  <a:solidFill>
                    <a:schemeClr val="tx1"/>
                  </a:solidFill>
                  <a:latin typeface="Arial" pitchFamily="-65" charset="0"/>
                </a:rPr>
                <a:t>Time (clock cycles)</a:t>
              </a:r>
            </a:p>
          </p:txBody>
        </p:sp>
      </p:grpSp>
      <p:grpSp>
        <p:nvGrpSpPr>
          <p:cNvPr id="8" name="Group 7"/>
          <p:cNvGrpSpPr/>
          <p:nvPr/>
        </p:nvGrpSpPr>
        <p:grpSpPr>
          <a:xfrm>
            <a:off x="6012000" y="2926080"/>
            <a:ext cx="3132000" cy="1834634"/>
            <a:chOff x="6012000" y="2926080"/>
            <a:chExt cx="3132000" cy="1834634"/>
          </a:xfrm>
        </p:grpSpPr>
        <p:sp>
          <p:nvSpPr>
            <p:cNvPr id="3" name="TextBox 2"/>
            <p:cNvSpPr txBox="1"/>
            <p:nvPr/>
          </p:nvSpPr>
          <p:spPr>
            <a:xfrm>
              <a:off x="6858000" y="2926080"/>
              <a:ext cx="2286000" cy="1477328"/>
            </a:xfrm>
            <a:prstGeom prst="rect">
              <a:avLst/>
            </a:prstGeom>
            <a:solidFill>
              <a:schemeClr val="bg1"/>
            </a:solidFill>
          </p:spPr>
          <p:txBody>
            <a:bodyPr wrap="square" lIns="0" tIns="0" rIns="0" bIns="0" rtlCol="0">
              <a:spAutoFit/>
            </a:bodyPr>
            <a:lstStyle/>
            <a:p>
              <a:r>
                <a:rPr lang="en-US" sz="2400" dirty="0" smtClean="0">
                  <a:solidFill>
                    <a:srgbClr val="FF0000"/>
                  </a:solidFill>
                </a:rPr>
                <a:t>Can we read and write to registers simultaneously?</a:t>
              </a:r>
              <a:endParaRPr lang="en-US" sz="2400" dirty="0">
                <a:solidFill>
                  <a:srgbClr val="FF0000"/>
                </a:solidFill>
              </a:endParaRPr>
            </a:p>
          </p:txBody>
        </p:sp>
        <p:cxnSp>
          <p:nvCxnSpPr>
            <p:cNvPr id="5" name="Straight Arrow Connector 4"/>
            <p:cNvCxnSpPr/>
            <p:nvPr/>
          </p:nvCxnSpPr>
          <p:spPr>
            <a:xfrm flipH="1" flipV="1">
              <a:off x="6188870" y="3056411"/>
              <a:ext cx="595314" cy="12223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endCxn id="2747397" idx="7"/>
            </p:cNvCxnSpPr>
            <p:nvPr/>
          </p:nvCxnSpPr>
          <p:spPr>
            <a:xfrm flipH="1">
              <a:off x="6012000" y="3981924"/>
              <a:ext cx="784882" cy="77879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9" name="Slide Number Placeholder 8"/>
          <p:cNvSpPr>
            <a:spLocks noGrp="1"/>
          </p:cNvSpPr>
          <p:nvPr>
            <p:ph type="sldNum" sz="quarter" idx="12"/>
          </p:nvPr>
        </p:nvSpPr>
        <p:spPr/>
        <p:txBody>
          <a:bodyPr/>
          <a:lstStyle/>
          <a:p>
            <a:fld id="{3CC63E4C-4642-794D-A2FD-70F6B81535F5}" type="slidenum">
              <a:rPr lang="en-US" smtClean="0"/>
              <a:pPr/>
              <a:t>33</a:t>
            </a:fld>
            <a:endParaRPr lang="en-US" dirty="0"/>
          </a:p>
        </p:txBody>
      </p:sp>
    </p:spTree>
    <p:extLst>
      <p:ext uri="{BB962C8B-B14F-4D97-AF65-F5344CB8AC3E}">
        <p14:creationId xmlns:p14="http://schemas.microsoft.com/office/powerpoint/2010/main" val="24780136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9442" name="Rectangle 2"/>
          <p:cNvSpPr>
            <a:spLocks noGrp="1" noChangeArrowheads="1"/>
          </p:cNvSpPr>
          <p:nvPr>
            <p:ph type="title"/>
          </p:nvPr>
        </p:nvSpPr>
        <p:spPr>
          <a:xfrm>
            <a:off x="457200" y="274320"/>
            <a:ext cx="8229600" cy="1143000"/>
          </a:xfrm>
        </p:spPr>
        <p:txBody>
          <a:bodyPr>
            <a:normAutofit fontScale="90000"/>
          </a:bodyPr>
          <a:lstStyle/>
          <a:p>
            <a:r>
              <a:rPr lang="en-US" dirty="0" smtClean="0">
                <a:solidFill>
                  <a:schemeClr val="accent1"/>
                </a:solidFill>
              </a:rPr>
              <a:t>Structural </a:t>
            </a:r>
            <a:r>
              <a:rPr lang="en-US" dirty="0">
                <a:solidFill>
                  <a:schemeClr val="accent1"/>
                </a:solidFill>
              </a:rPr>
              <a:t>Hazard #2: Registers (2/2)</a:t>
            </a:r>
          </a:p>
        </p:txBody>
      </p:sp>
      <p:sp>
        <p:nvSpPr>
          <p:cNvPr id="2749443" name="Rectangle 3"/>
          <p:cNvSpPr>
            <a:spLocks noGrp="1" noChangeArrowheads="1"/>
          </p:cNvSpPr>
          <p:nvPr>
            <p:ph idx="1"/>
          </p:nvPr>
        </p:nvSpPr>
        <p:spPr>
          <a:xfrm>
            <a:off x="457200" y="1600200"/>
            <a:ext cx="8229600" cy="4937760"/>
          </a:xfrm>
        </p:spPr>
        <p:txBody>
          <a:bodyPr>
            <a:normAutofit fontScale="92500" lnSpcReduction="10000"/>
          </a:bodyPr>
          <a:lstStyle/>
          <a:p>
            <a:r>
              <a:rPr lang="en-US" dirty="0"/>
              <a:t>Two different solutions have been used:</a:t>
            </a:r>
          </a:p>
          <a:p>
            <a:pPr marL="971550" lvl="1" indent="-514350">
              <a:buFont typeface="+mj-lt"/>
              <a:buAutoNum type="arabicParenR"/>
            </a:pPr>
            <a:r>
              <a:rPr lang="en-US" dirty="0" smtClean="0"/>
              <a:t>Split </a:t>
            </a:r>
            <a:r>
              <a:rPr lang="en-US" dirty="0" err="1" smtClean="0"/>
              <a:t>RegFile</a:t>
            </a:r>
            <a:r>
              <a:rPr lang="en-US" dirty="0" smtClean="0"/>
              <a:t> access in two:  Write during 1</a:t>
            </a:r>
            <a:r>
              <a:rPr lang="en-US" baseline="30000" dirty="0" smtClean="0"/>
              <a:t>st</a:t>
            </a:r>
            <a:r>
              <a:rPr lang="en-US" dirty="0" smtClean="0"/>
              <a:t> half and Read during 2</a:t>
            </a:r>
            <a:r>
              <a:rPr lang="en-US" baseline="30000" dirty="0" smtClean="0"/>
              <a:t>nd</a:t>
            </a:r>
            <a:r>
              <a:rPr lang="en-US" dirty="0" smtClean="0"/>
              <a:t> half of each clock cycle</a:t>
            </a:r>
          </a:p>
          <a:p>
            <a:pPr marL="1371600" lvl="2" indent="-514350"/>
            <a:r>
              <a:rPr lang="en-US" dirty="0" smtClean="0"/>
              <a:t>Possible because </a:t>
            </a:r>
            <a:r>
              <a:rPr lang="en-US" dirty="0" err="1" smtClean="0"/>
              <a:t>RegFile</a:t>
            </a:r>
            <a:r>
              <a:rPr lang="en-US" dirty="0" smtClean="0"/>
              <a:t> </a:t>
            </a:r>
            <a:r>
              <a:rPr lang="en-US" dirty="0"/>
              <a:t>access is </a:t>
            </a:r>
            <a:r>
              <a:rPr lang="en-US" i="1" dirty="0"/>
              <a:t>VERY</a:t>
            </a:r>
            <a:r>
              <a:rPr lang="en-US" dirty="0"/>
              <a:t> </a:t>
            </a:r>
            <a:r>
              <a:rPr lang="en-US" dirty="0" smtClean="0"/>
              <a:t>fast </a:t>
            </a:r>
            <a:br>
              <a:rPr lang="en-US" dirty="0" smtClean="0"/>
            </a:br>
            <a:r>
              <a:rPr lang="en-US" dirty="0" smtClean="0"/>
              <a:t>(takes </a:t>
            </a:r>
            <a:r>
              <a:rPr lang="en-US" dirty="0"/>
              <a:t>less than half the time of ALU </a:t>
            </a:r>
            <a:r>
              <a:rPr lang="en-US" dirty="0" smtClean="0"/>
              <a:t>stage)</a:t>
            </a:r>
            <a:endParaRPr lang="en-US" dirty="0"/>
          </a:p>
          <a:p>
            <a:pPr marL="971550" lvl="1" indent="-514350">
              <a:buFont typeface="+mj-lt"/>
              <a:buAutoNum type="arabicParenR"/>
            </a:pPr>
            <a:r>
              <a:rPr lang="en-US" dirty="0" smtClean="0"/>
              <a:t>Build </a:t>
            </a:r>
            <a:r>
              <a:rPr lang="en-US" dirty="0" err="1"/>
              <a:t>RegFile</a:t>
            </a:r>
            <a:r>
              <a:rPr lang="en-US" dirty="0"/>
              <a:t> with independent read and write ports</a:t>
            </a:r>
          </a:p>
          <a:p>
            <a:pPr>
              <a:spcBef>
                <a:spcPts val="2400"/>
              </a:spcBef>
            </a:pPr>
            <a:r>
              <a:rPr lang="en-US" b="1" dirty="0" smtClean="0">
                <a:solidFill>
                  <a:srgbClr val="FF0000"/>
                </a:solidFill>
              </a:rPr>
              <a:t>Conclusion: </a:t>
            </a:r>
            <a:r>
              <a:rPr lang="en-US" dirty="0" smtClean="0">
                <a:solidFill>
                  <a:srgbClr val="FF0000"/>
                </a:solidFill>
              </a:rPr>
              <a:t>Read </a:t>
            </a:r>
            <a:r>
              <a:rPr lang="en-US" dirty="0">
                <a:solidFill>
                  <a:srgbClr val="FF0000"/>
                </a:solidFill>
              </a:rPr>
              <a:t>and </a:t>
            </a:r>
            <a:r>
              <a:rPr lang="en-US" dirty="0" smtClean="0">
                <a:solidFill>
                  <a:srgbClr val="FF0000"/>
                </a:solidFill>
              </a:rPr>
              <a:t>Write to registers </a:t>
            </a:r>
            <a:r>
              <a:rPr lang="en-US" dirty="0">
                <a:solidFill>
                  <a:srgbClr val="FF0000"/>
                </a:solidFill>
              </a:rPr>
              <a:t>during same clock </a:t>
            </a:r>
            <a:r>
              <a:rPr lang="en-US" dirty="0" smtClean="0">
                <a:solidFill>
                  <a:srgbClr val="FF0000"/>
                </a:solidFill>
              </a:rPr>
              <a:t>cycle is okay</a:t>
            </a:r>
          </a:p>
          <a:p>
            <a:pPr marL="0" indent="0" algn="ctr">
              <a:spcBef>
                <a:spcPts val="2400"/>
              </a:spcBef>
              <a:buNone/>
            </a:pPr>
            <a:r>
              <a:rPr lang="en-US" i="1" dirty="0">
                <a:solidFill>
                  <a:srgbClr val="FF0000"/>
                </a:solidFill>
              </a:rPr>
              <a:t>S</a:t>
            </a:r>
            <a:r>
              <a:rPr lang="en-US" i="1" dirty="0" smtClean="0">
                <a:solidFill>
                  <a:srgbClr val="FF0000"/>
                </a:solidFill>
              </a:rPr>
              <a:t>tructural </a:t>
            </a:r>
            <a:r>
              <a:rPr lang="en-US" i="1" dirty="0">
                <a:solidFill>
                  <a:srgbClr val="FF0000"/>
                </a:solidFill>
              </a:rPr>
              <a:t>h</a:t>
            </a:r>
            <a:r>
              <a:rPr lang="en-US" i="1" dirty="0" smtClean="0">
                <a:solidFill>
                  <a:srgbClr val="FF0000"/>
                </a:solidFill>
              </a:rPr>
              <a:t>azards can always be removed by adding hardware resources</a:t>
            </a:r>
            <a:endParaRPr lang="en-US" i="1" dirty="0">
              <a:solidFill>
                <a:srgbClr val="FF0000"/>
              </a:solidFill>
            </a:endParaRPr>
          </a:p>
        </p:txBody>
      </p:sp>
      <p:sp>
        <p:nvSpPr>
          <p:cNvPr id="6" name="Slide Number Placeholder 5"/>
          <p:cNvSpPr>
            <a:spLocks noGrp="1"/>
          </p:cNvSpPr>
          <p:nvPr>
            <p:ph type="sldNum" sz="quarter" idx="12"/>
          </p:nvPr>
        </p:nvSpPr>
        <p:spPr/>
        <p:txBody>
          <a:bodyPr/>
          <a:lstStyle/>
          <a:p>
            <a:fld id="{3CC63E4C-4642-794D-A2FD-70F6B81535F5}" type="slidenum">
              <a:rPr lang="en-US" smtClean="0"/>
              <a:pPr/>
              <a:t>34</a:t>
            </a:fld>
            <a:endParaRPr lang="en-US" dirty="0"/>
          </a:p>
        </p:txBody>
      </p:sp>
    </p:spTree>
    <p:extLst>
      <p:ext uri="{BB962C8B-B14F-4D97-AF65-F5344CB8AC3E}">
        <p14:creationId xmlns:p14="http://schemas.microsoft.com/office/powerpoint/2010/main" val="39457546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4944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4944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74944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74944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7494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dirty="0" smtClean="0">
                <a:solidFill>
                  <a:schemeClr val="accent1"/>
                </a:solidFill>
                <a:ea typeface="ＭＳ Ｐゴシック" pitchFamily="34" charset="-128"/>
              </a:rPr>
              <a:t>Data Hazards (1/2)</a:t>
            </a:r>
          </a:p>
        </p:txBody>
      </p:sp>
      <p:sp>
        <p:nvSpPr>
          <p:cNvPr id="57347" name="Rectangle 9"/>
          <p:cNvSpPr>
            <a:spLocks noGrp="1" noChangeArrowheads="1"/>
          </p:cNvSpPr>
          <p:nvPr>
            <p:ph idx="1"/>
          </p:nvPr>
        </p:nvSpPr>
        <p:spPr>
          <a:xfrm>
            <a:off x="457200" y="1600199"/>
            <a:ext cx="8229600" cy="4937760"/>
          </a:xfrm>
        </p:spPr>
        <p:txBody>
          <a:bodyPr/>
          <a:lstStyle/>
          <a:p>
            <a:r>
              <a:rPr lang="en-US" dirty="0" smtClean="0">
                <a:ea typeface="ＭＳ Ｐゴシック" pitchFamily="34" charset="-128"/>
              </a:rPr>
              <a:t>Consider the following sequence of instructions:</a:t>
            </a:r>
          </a:p>
        </p:txBody>
      </p:sp>
      <p:grpSp>
        <p:nvGrpSpPr>
          <p:cNvPr id="2" name="Group 3"/>
          <p:cNvGrpSpPr>
            <a:grpSpLocks/>
          </p:cNvGrpSpPr>
          <p:nvPr/>
        </p:nvGrpSpPr>
        <p:grpSpPr bwMode="auto">
          <a:xfrm>
            <a:off x="1828923" y="2834786"/>
            <a:ext cx="4625976" cy="2776538"/>
            <a:chOff x="709" y="1614"/>
            <a:chExt cx="2914" cy="1749"/>
          </a:xfrm>
        </p:grpSpPr>
        <p:sp>
          <p:nvSpPr>
            <p:cNvPr id="57349" name="Rectangle 4"/>
            <p:cNvSpPr>
              <a:spLocks noChangeArrowheads="1"/>
            </p:cNvSpPr>
            <p:nvPr/>
          </p:nvSpPr>
          <p:spPr bwMode="auto">
            <a:xfrm>
              <a:off x="709" y="1614"/>
              <a:ext cx="2759" cy="367"/>
            </a:xfrm>
            <a:prstGeom prst="rect">
              <a:avLst/>
            </a:prstGeom>
            <a:noFill/>
            <a:ln w="12700">
              <a:noFill/>
              <a:miter lim="800000"/>
              <a:headEnd/>
              <a:tailEnd/>
            </a:ln>
          </p:spPr>
          <p:txBody>
            <a:bodyPr wrap="none" lIns="90487" tIns="44450" rIns="90487" bIns="44450">
              <a:spAutoFit/>
            </a:bodyPr>
            <a:lstStyle/>
            <a:p>
              <a:r>
                <a:rPr lang="en-US" sz="3200" dirty="0">
                  <a:solidFill>
                    <a:schemeClr val="tx1"/>
                  </a:solidFill>
                  <a:latin typeface="Courier New" pitchFamily="49" charset="0"/>
                </a:rPr>
                <a:t>add </a:t>
              </a:r>
              <a:r>
                <a:rPr lang="en-US" sz="3200" dirty="0">
                  <a:solidFill>
                    <a:srgbClr val="FF0000"/>
                  </a:solidFill>
                  <a:latin typeface="Courier New" pitchFamily="49" charset="0"/>
                </a:rPr>
                <a:t>$t0</a:t>
              </a:r>
              <a:r>
                <a:rPr lang="en-US" sz="3200" dirty="0">
                  <a:solidFill>
                    <a:schemeClr val="tx1"/>
                  </a:solidFill>
                  <a:latin typeface="Courier New" pitchFamily="49" charset="0"/>
                </a:rPr>
                <a:t>, $t1, $t2</a:t>
              </a:r>
            </a:p>
          </p:txBody>
        </p:sp>
        <p:sp>
          <p:nvSpPr>
            <p:cNvPr id="57350" name="Rectangle 5"/>
            <p:cNvSpPr>
              <a:spLocks noChangeArrowheads="1"/>
            </p:cNvSpPr>
            <p:nvPr/>
          </p:nvSpPr>
          <p:spPr bwMode="auto">
            <a:xfrm>
              <a:off x="709" y="1960"/>
              <a:ext cx="2759" cy="367"/>
            </a:xfrm>
            <a:prstGeom prst="rect">
              <a:avLst/>
            </a:prstGeom>
            <a:noFill/>
            <a:ln w="12700">
              <a:noFill/>
              <a:miter lim="800000"/>
              <a:headEnd/>
              <a:tailEnd/>
            </a:ln>
          </p:spPr>
          <p:txBody>
            <a:bodyPr wrap="none" lIns="90487" tIns="44450" rIns="90487" bIns="44450">
              <a:spAutoFit/>
            </a:bodyPr>
            <a:lstStyle/>
            <a:p>
              <a:r>
                <a:rPr lang="en-US" sz="3200" dirty="0">
                  <a:solidFill>
                    <a:schemeClr val="tx1"/>
                  </a:solidFill>
                  <a:latin typeface="Courier New" pitchFamily="49" charset="0"/>
                </a:rPr>
                <a:t>sub $t4, </a:t>
              </a:r>
              <a:r>
                <a:rPr lang="en-US" sz="3200" dirty="0">
                  <a:solidFill>
                    <a:srgbClr val="FF0000"/>
                  </a:solidFill>
                  <a:latin typeface="Courier New" pitchFamily="49" charset="0"/>
                </a:rPr>
                <a:t>$</a:t>
              </a:r>
              <a:r>
                <a:rPr lang="en-US" sz="3200" dirty="0" smtClean="0">
                  <a:solidFill>
                    <a:srgbClr val="FF0000"/>
                  </a:solidFill>
                  <a:latin typeface="Courier New" pitchFamily="49" charset="0"/>
                </a:rPr>
                <a:t>t0</a:t>
              </a:r>
              <a:r>
                <a:rPr lang="en-US" sz="3200" dirty="0" smtClean="0">
                  <a:solidFill>
                    <a:schemeClr val="tx1"/>
                  </a:solidFill>
                  <a:latin typeface="Courier New" pitchFamily="49" charset="0"/>
                </a:rPr>
                <a:t>, $</a:t>
              </a:r>
              <a:r>
                <a:rPr lang="en-US" sz="3200" dirty="0">
                  <a:solidFill>
                    <a:schemeClr val="tx1"/>
                  </a:solidFill>
                  <a:latin typeface="Courier New" pitchFamily="49" charset="0"/>
                </a:rPr>
                <a:t>t3</a:t>
              </a:r>
            </a:p>
          </p:txBody>
        </p:sp>
        <p:sp>
          <p:nvSpPr>
            <p:cNvPr id="57351" name="Rectangle 6"/>
            <p:cNvSpPr>
              <a:spLocks noChangeArrowheads="1"/>
            </p:cNvSpPr>
            <p:nvPr/>
          </p:nvSpPr>
          <p:spPr bwMode="auto">
            <a:xfrm>
              <a:off x="709" y="2305"/>
              <a:ext cx="2759" cy="367"/>
            </a:xfrm>
            <a:prstGeom prst="rect">
              <a:avLst/>
            </a:prstGeom>
            <a:noFill/>
            <a:ln w="12700">
              <a:noFill/>
              <a:miter lim="800000"/>
              <a:headEnd/>
              <a:tailEnd/>
            </a:ln>
          </p:spPr>
          <p:txBody>
            <a:bodyPr wrap="none" lIns="90487" tIns="44450" rIns="90487" bIns="44450">
              <a:spAutoFit/>
            </a:bodyPr>
            <a:lstStyle/>
            <a:p>
              <a:r>
                <a:rPr lang="en-US" sz="3200" dirty="0">
                  <a:solidFill>
                    <a:schemeClr val="tx1"/>
                  </a:solidFill>
                  <a:latin typeface="Courier New" pitchFamily="49" charset="0"/>
                </a:rPr>
                <a:t>and $t5, </a:t>
              </a:r>
              <a:r>
                <a:rPr lang="en-US" sz="3200" dirty="0">
                  <a:solidFill>
                    <a:srgbClr val="FF0000"/>
                  </a:solidFill>
                  <a:latin typeface="Courier New" pitchFamily="49" charset="0"/>
                </a:rPr>
                <a:t>$</a:t>
              </a:r>
              <a:r>
                <a:rPr lang="en-US" sz="3200" dirty="0" smtClean="0">
                  <a:solidFill>
                    <a:srgbClr val="FF0000"/>
                  </a:solidFill>
                  <a:latin typeface="Courier New" pitchFamily="49" charset="0"/>
                </a:rPr>
                <a:t>t0</a:t>
              </a:r>
              <a:r>
                <a:rPr lang="en-US" sz="3200" dirty="0" smtClean="0">
                  <a:solidFill>
                    <a:schemeClr val="tx1"/>
                  </a:solidFill>
                  <a:latin typeface="Courier New" pitchFamily="49" charset="0"/>
                </a:rPr>
                <a:t>, $</a:t>
              </a:r>
              <a:r>
                <a:rPr lang="en-US" sz="3200" dirty="0">
                  <a:solidFill>
                    <a:schemeClr val="tx1"/>
                  </a:solidFill>
                  <a:latin typeface="Courier New" pitchFamily="49" charset="0"/>
                </a:rPr>
                <a:t>t6</a:t>
              </a:r>
            </a:p>
          </p:txBody>
        </p:sp>
        <p:sp>
          <p:nvSpPr>
            <p:cNvPr id="57352" name="Rectangle 7"/>
            <p:cNvSpPr>
              <a:spLocks noChangeArrowheads="1"/>
            </p:cNvSpPr>
            <p:nvPr/>
          </p:nvSpPr>
          <p:spPr bwMode="auto">
            <a:xfrm>
              <a:off x="709" y="2651"/>
              <a:ext cx="2759" cy="367"/>
            </a:xfrm>
            <a:prstGeom prst="rect">
              <a:avLst/>
            </a:prstGeom>
            <a:noFill/>
            <a:ln w="12700">
              <a:noFill/>
              <a:miter lim="800000"/>
              <a:headEnd/>
              <a:tailEnd/>
            </a:ln>
          </p:spPr>
          <p:txBody>
            <a:bodyPr wrap="none" lIns="90487" tIns="44450" rIns="90487" bIns="44450">
              <a:spAutoFit/>
            </a:bodyPr>
            <a:lstStyle/>
            <a:p>
              <a:r>
                <a:rPr lang="en-US" sz="3200" dirty="0">
                  <a:solidFill>
                    <a:schemeClr val="tx1"/>
                  </a:solidFill>
                  <a:latin typeface="Courier New" pitchFamily="49" charset="0"/>
                </a:rPr>
                <a:t>or  $t7, </a:t>
              </a:r>
              <a:r>
                <a:rPr lang="en-US" sz="3200" dirty="0">
                  <a:solidFill>
                    <a:srgbClr val="FF0000"/>
                  </a:solidFill>
                  <a:latin typeface="Courier New" pitchFamily="49" charset="0"/>
                </a:rPr>
                <a:t>$</a:t>
              </a:r>
              <a:r>
                <a:rPr lang="en-US" sz="3200" dirty="0" smtClean="0">
                  <a:solidFill>
                    <a:srgbClr val="FF0000"/>
                  </a:solidFill>
                  <a:latin typeface="Courier New" pitchFamily="49" charset="0"/>
                </a:rPr>
                <a:t>t0</a:t>
              </a:r>
              <a:r>
                <a:rPr lang="en-US" sz="3200" dirty="0" smtClean="0">
                  <a:solidFill>
                    <a:schemeClr val="tx1"/>
                  </a:solidFill>
                  <a:latin typeface="Courier New" pitchFamily="49" charset="0"/>
                </a:rPr>
                <a:t>, $</a:t>
              </a:r>
              <a:r>
                <a:rPr lang="en-US" sz="3200" dirty="0">
                  <a:solidFill>
                    <a:schemeClr val="tx1"/>
                  </a:solidFill>
                  <a:latin typeface="Courier New" pitchFamily="49" charset="0"/>
                </a:rPr>
                <a:t>t8</a:t>
              </a:r>
            </a:p>
          </p:txBody>
        </p:sp>
        <p:sp>
          <p:nvSpPr>
            <p:cNvPr id="57353" name="Rectangle 8"/>
            <p:cNvSpPr>
              <a:spLocks noChangeArrowheads="1"/>
            </p:cNvSpPr>
            <p:nvPr/>
          </p:nvSpPr>
          <p:spPr bwMode="auto">
            <a:xfrm>
              <a:off x="709" y="2996"/>
              <a:ext cx="2914" cy="367"/>
            </a:xfrm>
            <a:prstGeom prst="rect">
              <a:avLst/>
            </a:prstGeom>
            <a:noFill/>
            <a:ln w="12700">
              <a:noFill/>
              <a:miter lim="800000"/>
              <a:headEnd/>
              <a:tailEnd/>
            </a:ln>
          </p:spPr>
          <p:txBody>
            <a:bodyPr wrap="none" lIns="90487" tIns="44450" rIns="90487" bIns="44450">
              <a:spAutoFit/>
            </a:bodyPr>
            <a:lstStyle/>
            <a:p>
              <a:r>
                <a:rPr lang="en-US" sz="3200" dirty="0" err="1">
                  <a:solidFill>
                    <a:schemeClr val="tx1"/>
                  </a:solidFill>
                  <a:latin typeface="Courier New" pitchFamily="49" charset="0"/>
                </a:rPr>
                <a:t>xor</a:t>
              </a:r>
              <a:r>
                <a:rPr lang="en-US" sz="3200" dirty="0">
                  <a:solidFill>
                    <a:schemeClr val="tx1"/>
                  </a:solidFill>
                  <a:latin typeface="Courier New" pitchFamily="49" charset="0"/>
                </a:rPr>
                <a:t> $t9, </a:t>
              </a:r>
              <a:r>
                <a:rPr lang="en-US" sz="3200" dirty="0">
                  <a:solidFill>
                    <a:srgbClr val="FF0000"/>
                  </a:solidFill>
                  <a:latin typeface="Courier New" pitchFamily="49" charset="0"/>
                </a:rPr>
                <a:t>$</a:t>
              </a:r>
              <a:r>
                <a:rPr lang="en-US" sz="3200" dirty="0" smtClean="0">
                  <a:solidFill>
                    <a:srgbClr val="FF0000"/>
                  </a:solidFill>
                  <a:latin typeface="Courier New" pitchFamily="49" charset="0"/>
                </a:rPr>
                <a:t>t0</a:t>
              </a:r>
              <a:r>
                <a:rPr lang="en-US" sz="3200" dirty="0" smtClean="0">
                  <a:solidFill>
                    <a:schemeClr val="tx1"/>
                  </a:solidFill>
                  <a:latin typeface="Courier New" pitchFamily="49" charset="0"/>
                </a:rPr>
                <a:t>, $</a:t>
              </a:r>
              <a:r>
                <a:rPr lang="en-US" sz="3200" dirty="0">
                  <a:solidFill>
                    <a:schemeClr val="tx1"/>
                  </a:solidFill>
                  <a:latin typeface="Courier New" pitchFamily="49" charset="0"/>
                </a:rPr>
                <a:t>t10</a:t>
              </a:r>
            </a:p>
          </p:txBody>
        </p:sp>
      </p:grpSp>
      <p:sp>
        <p:nvSpPr>
          <p:cNvPr id="8" name="Slide Number Placeholder 7"/>
          <p:cNvSpPr>
            <a:spLocks noGrp="1"/>
          </p:cNvSpPr>
          <p:nvPr>
            <p:ph type="sldNum" sz="quarter" idx="12"/>
          </p:nvPr>
        </p:nvSpPr>
        <p:spPr/>
        <p:txBody>
          <a:bodyPr/>
          <a:lstStyle/>
          <a:p>
            <a:fld id="{3CC63E4C-4642-794D-A2FD-70F6B81535F5}" type="slidenum">
              <a:rPr lang="en-US" smtClean="0"/>
              <a:pPr/>
              <a:t>35</a:t>
            </a:fld>
            <a:endParaRPr lang="en-US" dirty="0"/>
          </a:p>
        </p:txBody>
      </p:sp>
    </p:spTree>
    <p:extLst>
      <p:ext uri="{BB962C8B-B14F-4D97-AF65-F5344CB8AC3E}">
        <p14:creationId xmlns:p14="http://schemas.microsoft.com/office/powerpoint/2010/main" val="990497056"/>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3"/>
          <p:cNvSpPr>
            <a:spLocks noGrp="1" noChangeArrowheads="1"/>
          </p:cNvSpPr>
          <p:nvPr>
            <p:ph type="title"/>
          </p:nvPr>
        </p:nvSpPr>
        <p:spPr>
          <a:xfrm>
            <a:off x="457200" y="274320"/>
            <a:ext cx="8229600" cy="1143000"/>
          </a:xfrm>
        </p:spPr>
        <p:txBody>
          <a:bodyPr/>
          <a:lstStyle/>
          <a:p>
            <a:r>
              <a:rPr lang="en-US" dirty="0" smtClean="0">
                <a:solidFill>
                  <a:schemeClr val="accent1"/>
                </a:solidFill>
                <a:ea typeface="ＭＳ Ｐゴシック" pitchFamily="34" charset="-128"/>
              </a:rPr>
              <a:t>2. Data Hazards (2/2)</a:t>
            </a:r>
          </a:p>
        </p:txBody>
      </p:sp>
      <p:sp>
        <p:nvSpPr>
          <p:cNvPr id="59396" name="Content Placeholder 169"/>
          <p:cNvSpPr>
            <a:spLocks noGrp="1"/>
          </p:cNvSpPr>
          <p:nvPr>
            <p:ph idx="1"/>
          </p:nvPr>
        </p:nvSpPr>
        <p:spPr>
          <a:xfrm>
            <a:off x="457200" y="1371600"/>
            <a:ext cx="7848600" cy="822960"/>
          </a:xfrm>
        </p:spPr>
        <p:txBody>
          <a:bodyPr/>
          <a:lstStyle/>
          <a:p>
            <a:r>
              <a:rPr lang="en-US" dirty="0" smtClean="0">
                <a:ea typeface="ＭＳ Ｐゴシック" pitchFamily="34" charset="-128"/>
              </a:rPr>
              <a:t>Data-flow </a:t>
            </a:r>
            <a:r>
              <a:rPr lang="en-US" i="1" dirty="0" smtClean="0">
                <a:ea typeface="ＭＳ Ｐゴシック" pitchFamily="34" charset="-128"/>
              </a:rPr>
              <a:t>backwards</a:t>
            </a:r>
            <a:r>
              <a:rPr lang="en-US" dirty="0" smtClean="0">
                <a:ea typeface="ＭＳ Ｐゴシック" pitchFamily="34" charset="-128"/>
              </a:rPr>
              <a:t> in time are hazards</a:t>
            </a:r>
          </a:p>
          <a:p>
            <a:pPr>
              <a:buFont typeface="Times" charset="0"/>
              <a:buNone/>
            </a:pPr>
            <a:endParaRPr lang="en-US" dirty="0" smtClean="0">
              <a:ea typeface="ＭＳ Ｐゴシック" pitchFamily="34" charset="-128"/>
            </a:endParaRPr>
          </a:p>
        </p:txBody>
      </p:sp>
      <p:grpSp>
        <p:nvGrpSpPr>
          <p:cNvPr id="172" name="Group 171"/>
          <p:cNvGrpSpPr/>
          <p:nvPr/>
        </p:nvGrpSpPr>
        <p:grpSpPr>
          <a:xfrm>
            <a:off x="263772" y="1920240"/>
            <a:ext cx="8801100" cy="4430243"/>
            <a:chOff x="263772" y="1920240"/>
            <a:chExt cx="8801100" cy="4430243"/>
          </a:xfrm>
        </p:grpSpPr>
        <p:sp>
          <p:nvSpPr>
            <p:cNvPr id="59394" name="Freeform 14" descr="25%"/>
            <p:cNvSpPr>
              <a:spLocks/>
            </p:cNvSpPr>
            <p:nvPr/>
          </p:nvSpPr>
          <p:spPr bwMode="auto">
            <a:xfrm>
              <a:off x="6734422" y="5620232"/>
              <a:ext cx="234950" cy="458788"/>
            </a:xfrm>
            <a:custGeom>
              <a:avLst/>
              <a:gdLst>
                <a:gd name="T0" fmla="*/ 0 w 148"/>
                <a:gd name="T1" fmla="*/ 0 h 289"/>
                <a:gd name="T2" fmla="*/ 233363 w 148"/>
                <a:gd name="T3" fmla="*/ 0 h 289"/>
                <a:gd name="T4" fmla="*/ 233363 w 148"/>
                <a:gd name="T5" fmla="*/ 457200 h 289"/>
                <a:gd name="T6" fmla="*/ 0 w 148"/>
                <a:gd name="T7" fmla="*/ 457200 h 289"/>
                <a:gd name="T8" fmla="*/ 0 60000 65536"/>
                <a:gd name="T9" fmla="*/ 0 60000 65536"/>
                <a:gd name="T10" fmla="*/ 0 60000 65536"/>
                <a:gd name="T11" fmla="*/ 0 60000 65536"/>
                <a:gd name="T12" fmla="*/ 0 w 148"/>
                <a:gd name="T13" fmla="*/ 0 h 289"/>
                <a:gd name="T14" fmla="*/ 148 w 148"/>
                <a:gd name="T15" fmla="*/ 289 h 289"/>
              </a:gdLst>
              <a:ahLst/>
              <a:cxnLst>
                <a:cxn ang="T8">
                  <a:pos x="T0" y="T1"/>
                </a:cxn>
                <a:cxn ang="T9">
                  <a:pos x="T2" y="T3"/>
                </a:cxn>
                <a:cxn ang="T10">
                  <a:pos x="T4" y="T5"/>
                </a:cxn>
                <a:cxn ang="T11">
                  <a:pos x="T6" y="T7"/>
                </a:cxn>
              </a:cxnLst>
              <a:rect l="T12" t="T13" r="T14" b="T15"/>
              <a:pathLst>
                <a:path w="148" h="289">
                  <a:moveTo>
                    <a:pt x="0" y="0"/>
                  </a:moveTo>
                  <a:lnTo>
                    <a:pt x="147" y="0"/>
                  </a:lnTo>
                  <a:lnTo>
                    <a:pt x="147" y="288"/>
                  </a:lnTo>
                  <a:lnTo>
                    <a:pt x="0" y="288"/>
                  </a:lnTo>
                </a:path>
              </a:pathLst>
            </a:custGeom>
            <a:pattFill prst="pct25">
              <a:fgClr>
                <a:schemeClr val="accent1"/>
              </a:fgClr>
              <a:bgClr>
                <a:srgbClr val="FFFFFF"/>
              </a:bgClr>
            </a:pattFill>
            <a:ln w="25400" cap="rnd">
              <a:solidFill>
                <a:schemeClr val="tx1"/>
              </a:solidFill>
              <a:round/>
              <a:headEnd/>
              <a:tailEnd/>
            </a:ln>
          </p:spPr>
          <p:txBody>
            <a:bodyPr/>
            <a:lstStyle/>
            <a:p>
              <a:endParaRPr lang="en-US"/>
            </a:p>
          </p:txBody>
        </p:sp>
        <p:grpSp>
          <p:nvGrpSpPr>
            <p:cNvPr id="2" name="Group 4"/>
            <p:cNvGrpSpPr>
              <a:grpSpLocks/>
            </p:cNvGrpSpPr>
            <p:nvPr/>
          </p:nvGrpSpPr>
          <p:grpSpPr bwMode="auto">
            <a:xfrm>
              <a:off x="3667372" y="2468880"/>
              <a:ext cx="4800600" cy="3840480"/>
              <a:chOff x="2245" y="1216"/>
              <a:chExt cx="3024" cy="2592"/>
            </a:xfrm>
          </p:grpSpPr>
          <p:sp>
            <p:nvSpPr>
              <p:cNvPr id="59552" name="Line 5"/>
              <p:cNvSpPr>
                <a:spLocks noChangeShapeType="1"/>
              </p:cNvSpPr>
              <p:nvPr/>
            </p:nvSpPr>
            <p:spPr bwMode="auto">
              <a:xfrm>
                <a:off x="2245" y="1216"/>
                <a:ext cx="0" cy="2592"/>
              </a:xfrm>
              <a:prstGeom prst="line">
                <a:avLst/>
              </a:prstGeom>
              <a:noFill/>
              <a:ln w="25400">
                <a:solidFill>
                  <a:schemeClr val="tx1"/>
                </a:solidFill>
                <a:prstDash val="sysDot"/>
                <a:round/>
                <a:headEnd/>
                <a:tailEnd/>
              </a:ln>
            </p:spPr>
            <p:txBody>
              <a:bodyPr wrap="none" anchor="ctr"/>
              <a:lstStyle/>
              <a:p>
                <a:endParaRPr lang="en-US"/>
              </a:p>
            </p:txBody>
          </p:sp>
          <p:sp>
            <p:nvSpPr>
              <p:cNvPr id="59553" name="Line 6"/>
              <p:cNvSpPr>
                <a:spLocks noChangeShapeType="1"/>
              </p:cNvSpPr>
              <p:nvPr/>
            </p:nvSpPr>
            <p:spPr bwMode="auto">
              <a:xfrm>
                <a:off x="2677" y="1216"/>
                <a:ext cx="0" cy="2592"/>
              </a:xfrm>
              <a:prstGeom prst="line">
                <a:avLst/>
              </a:prstGeom>
              <a:noFill/>
              <a:ln w="25400">
                <a:solidFill>
                  <a:schemeClr val="tx1"/>
                </a:solidFill>
                <a:prstDash val="sysDot"/>
                <a:round/>
                <a:headEnd/>
                <a:tailEnd/>
              </a:ln>
            </p:spPr>
            <p:txBody>
              <a:bodyPr wrap="none" anchor="ctr"/>
              <a:lstStyle/>
              <a:p>
                <a:endParaRPr lang="en-US"/>
              </a:p>
            </p:txBody>
          </p:sp>
          <p:sp>
            <p:nvSpPr>
              <p:cNvPr id="59554" name="Line 7"/>
              <p:cNvSpPr>
                <a:spLocks noChangeShapeType="1"/>
              </p:cNvSpPr>
              <p:nvPr/>
            </p:nvSpPr>
            <p:spPr bwMode="auto">
              <a:xfrm>
                <a:off x="3109" y="1216"/>
                <a:ext cx="0" cy="2592"/>
              </a:xfrm>
              <a:prstGeom prst="line">
                <a:avLst/>
              </a:prstGeom>
              <a:noFill/>
              <a:ln w="25400">
                <a:solidFill>
                  <a:schemeClr val="tx1"/>
                </a:solidFill>
                <a:prstDash val="sysDot"/>
                <a:round/>
                <a:headEnd/>
                <a:tailEnd/>
              </a:ln>
            </p:spPr>
            <p:txBody>
              <a:bodyPr wrap="none" anchor="ctr"/>
              <a:lstStyle/>
              <a:p>
                <a:endParaRPr lang="en-US"/>
              </a:p>
            </p:txBody>
          </p:sp>
          <p:sp>
            <p:nvSpPr>
              <p:cNvPr id="59555" name="Line 8"/>
              <p:cNvSpPr>
                <a:spLocks noChangeShapeType="1"/>
              </p:cNvSpPr>
              <p:nvPr/>
            </p:nvSpPr>
            <p:spPr bwMode="auto">
              <a:xfrm>
                <a:off x="3541" y="1216"/>
                <a:ext cx="0" cy="2592"/>
              </a:xfrm>
              <a:prstGeom prst="line">
                <a:avLst/>
              </a:prstGeom>
              <a:noFill/>
              <a:ln w="25400">
                <a:solidFill>
                  <a:schemeClr val="tx1"/>
                </a:solidFill>
                <a:prstDash val="sysDot"/>
                <a:round/>
                <a:headEnd/>
                <a:tailEnd/>
              </a:ln>
            </p:spPr>
            <p:txBody>
              <a:bodyPr wrap="none" anchor="ctr"/>
              <a:lstStyle/>
              <a:p>
                <a:endParaRPr lang="en-US"/>
              </a:p>
            </p:txBody>
          </p:sp>
          <p:sp>
            <p:nvSpPr>
              <p:cNvPr id="59556" name="Line 9"/>
              <p:cNvSpPr>
                <a:spLocks noChangeShapeType="1"/>
              </p:cNvSpPr>
              <p:nvPr/>
            </p:nvSpPr>
            <p:spPr bwMode="auto">
              <a:xfrm>
                <a:off x="3973" y="1216"/>
                <a:ext cx="0" cy="2592"/>
              </a:xfrm>
              <a:prstGeom prst="line">
                <a:avLst/>
              </a:prstGeom>
              <a:noFill/>
              <a:ln w="25400">
                <a:solidFill>
                  <a:schemeClr val="tx1"/>
                </a:solidFill>
                <a:prstDash val="sysDot"/>
                <a:round/>
                <a:headEnd/>
                <a:tailEnd/>
              </a:ln>
            </p:spPr>
            <p:txBody>
              <a:bodyPr wrap="none" anchor="ctr"/>
              <a:lstStyle/>
              <a:p>
                <a:endParaRPr lang="en-US"/>
              </a:p>
            </p:txBody>
          </p:sp>
          <p:sp>
            <p:nvSpPr>
              <p:cNvPr id="59557" name="Line 10"/>
              <p:cNvSpPr>
                <a:spLocks noChangeShapeType="1"/>
              </p:cNvSpPr>
              <p:nvPr/>
            </p:nvSpPr>
            <p:spPr bwMode="auto">
              <a:xfrm>
                <a:off x="4405" y="1216"/>
                <a:ext cx="0" cy="2592"/>
              </a:xfrm>
              <a:prstGeom prst="line">
                <a:avLst/>
              </a:prstGeom>
              <a:noFill/>
              <a:ln w="25400">
                <a:solidFill>
                  <a:schemeClr val="tx1"/>
                </a:solidFill>
                <a:prstDash val="sysDot"/>
                <a:round/>
                <a:headEnd/>
                <a:tailEnd/>
              </a:ln>
            </p:spPr>
            <p:txBody>
              <a:bodyPr wrap="none" anchor="ctr"/>
              <a:lstStyle/>
              <a:p>
                <a:endParaRPr lang="en-US"/>
              </a:p>
            </p:txBody>
          </p:sp>
          <p:sp>
            <p:nvSpPr>
              <p:cNvPr id="59558" name="Line 11"/>
              <p:cNvSpPr>
                <a:spLocks noChangeShapeType="1"/>
              </p:cNvSpPr>
              <p:nvPr/>
            </p:nvSpPr>
            <p:spPr bwMode="auto">
              <a:xfrm>
                <a:off x="4837" y="1216"/>
                <a:ext cx="0" cy="2592"/>
              </a:xfrm>
              <a:prstGeom prst="line">
                <a:avLst/>
              </a:prstGeom>
              <a:noFill/>
              <a:ln w="25400">
                <a:solidFill>
                  <a:schemeClr val="tx1"/>
                </a:solidFill>
                <a:prstDash val="sysDot"/>
                <a:round/>
                <a:headEnd/>
                <a:tailEnd/>
              </a:ln>
            </p:spPr>
            <p:txBody>
              <a:bodyPr wrap="none" anchor="ctr"/>
              <a:lstStyle/>
              <a:p>
                <a:endParaRPr lang="en-US"/>
              </a:p>
            </p:txBody>
          </p:sp>
          <p:sp>
            <p:nvSpPr>
              <p:cNvPr id="59559" name="Line 12"/>
              <p:cNvSpPr>
                <a:spLocks noChangeShapeType="1"/>
              </p:cNvSpPr>
              <p:nvPr/>
            </p:nvSpPr>
            <p:spPr bwMode="auto">
              <a:xfrm>
                <a:off x="5269" y="1216"/>
                <a:ext cx="0" cy="2592"/>
              </a:xfrm>
              <a:prstGeom prst="line">
                <a:avLst/>
              </a:prstGeom>
              <a:noFill/>
              <a:ln w="25400">
                <a:solidFill>
                  <a:schemeClr val="tx1"/>
                </a:solidFill>
                <a:prstDash val="sysDot"/>
                <a:round/>
                <a:headEnd/>
                <a:tailEnd/>
              </a:ln>
            </p:spPr>
            <p:txBody>
              <a:bodyPr wrap="none" anchor="ctr"/>
              <a:lstStyle/>
              <a:p>
                <a:endParaRPr lang="en-US"/>
              </a:p>
            </p:txBody>
          </p:sp>
        </p:grpSp>
        <p:grpSp>
          <p:nvGrpSpPr>
            <p:cNvPr id="3" name="Group 13"/>
            <p:cNvGrpSpPr>
              <a:grpSpLocks/>
            </p:cNvGrpSpPr>
            <p:nvPr/>
          </p:nvGrpSpPr>
          <p:grpSpPr bwMode="auto">
            <a:xfrm>
              <a:off x="840035" y="3343757"/>
              <a:ext cx="6191250" cy="814388"/>
              <a:chOff x="464" y="1896"/>
              <a:chExt cx="3900" cy="513"/>
            </a:xfrm>
          </p:grpSpPr>
          <p:sp>
            <p:nvSpPr>
              <p:cNvPr id="59524" name="Freeform 14" descr="25%"/>
              <p:cNvSpPr>
                <a:spLocks/>
              </p:cNvSpPr>
              <p:nvPr/>
            </p:nvSpPr>
            <p:spPr bwMode="auto">
              <a:xfrm>
                <a:off x="2895" y="1992"/>
                <a:ext cx="148" cy="289"/>
              </a:xfrm>
              <a:custGeom>
                <a:avLst/>
                <a:gdLst>
                  <a:gd name="T0" fmla="*/ 0 w 148"/>
                  <a:gd name="T1" fmla="*/ 0 h 289"/>
                  <a:gd name="T2" fmla="*/ 147 w 148"/>
                  <a:gd name="T3" fmla="*/ 0 h 289"/>
                  <a:gd name="T4" fmla="*/ 147 w 148"/>
                  <a:gd name="T5" fmla="*/ 288 h 289"/>
                  <a:gd name="T6" fmla="*/ 0 w 148"/>
                  <a:gd name="T7" fmla="*/ 288 h 289"/>
                  <a:gd name="T8" fmla="*/ 0 60000 65536"/>
                  <a:gd name="T9" fmla="*/ 0 60000 65536"/>
                  <a:gd name="T10" fmla="*/ 0 60000 65536"/>
                  <a:gd name="T11" fmla="*/ 0 60000 65536"/>
                  <a:gd name="T12" fmla="*/ 0 w 148"/>
                  <a:gd name="T13" fmla="*/ 0 h 289"/>
                  <a:gd name="T14" fmla="*/ 148 w 148"/>
                  <a:gd name="T15" fmla="*/ 289 h 289"/>
                </a:gdLst>
                <a:ahLst/>
                <a:cxnLst>
                  <a:cxn ang="T8">
                    <a:pos x="T0" y="T1"/>
                  </a:cxn>
                  <a:cxn ang="T9">
                    <a:pos x="T2" y="T3"/>
                  </a:cxn>
                  <a:cxn ang="T10">
                    <a:pos x="T4" y="T5"/>
                  </a:cxn>
                  <a:cxn ang="T11">
                    <a:pos x="T6" y="T7"/>
                  </a:cxn>
                </a:cxnLst>
                <a:rect l="T12" t="T13" r="T14" b="T15"/>
                <a:pathLst>
                  <a:path w="148" h="289">
                    <a:moveTo>
                      <a:pt x="0" y="0"/>
                    </a:moveTo>
                    <a:lnTo>
                      <a:pt x="147" y="0"/>
                    </a:lnTo>
                    <a:lnTo>
                      <a:pt x="147" y="288"/>
                    </a:lnTo>
                    <a:lnTo>
                      <a:pt x="0" y="288"/>
                    </a:lnTo>
                  </a:path>
                </a:pathLst>
              </a:custGeom>
              <a:pattFill prst="pct25">
                <a:fgClr>
                  <a:schemeClr val="accent1"/>
                </a:fgClr>
                <a:bgClr>
                  <a:srgbClr val="FFFFFF"/>
                </a:bgClr>
              </a:pattFill>
              <a:ln w="25400" cap="rnd">
                <a:solidFill>
                  <a:schemeClr val="tx1"/>
                </a:solidFill>
                <a:round/>
                <a:headEnd/>
                <a:tailEnd/>
              </a:ln>
            </p:spPr>
            <p:txBody>
              <a:bodyPr/>
              <a:lstStyle/>
              <a:p>
                <a:endParaRPr lang="en-US"/>
              </a:p>
            </p:txBody>
          </p:sp>
          <p:sp>
            <p:nvSpPr>
              <p:cNvPr id="59525" name="Rectangle 15"/>
              <p:cNvSpPr>
                <a:spLocks noChangeArrowheads="1"/>
              </p:cNvSpPr>
              <p:nvPr/>
            </p:nvSpPr>
            <p:spPr bwMode="auto">
              <a:xfrm>
                <a:off x="464" y="1993"/>
                <a:ext cx="1462" cy="289"/>
              </a:xfrm>
              <a:prstGeom prst="rect">
                <a:avLst/>
              </a:prstGeom>
              <a:noFill/>
              <a:ln w="12700">
                <a:noFill/>
                <a:miter lim="800000"/>
                <a:headEnd/>
                <a:tailEnd/>
              </a:ln>
            </p:spPr>
            <p:txBody>
              <a:bodyPr wrap="none" lIns="90487" tIns="44450" rIns="90487" bIns="44450">
                <a:spAutoFit/>
              </a:bodyPr>
              <a:lstStyle/>
              <a:p>
                <a:r>
                  <a:rPr lang="en-US" sz="2400" b="1" dirty="0">
                    <a:solidFill>
                      <a:schemeClr val="tx1"/>
                    </a:solidFill>
                    <a:latin typeface="Arial" pitchFamily="34" charset="0"/>
                  </a:rPr>
                  <a:t>sub $t4,</a:t>
                </a:r>
                <a:r>
                  <a:rPr lang="en-US" sz="2400" b="1" dirty="0">
                    <a:solidFill>
                      <a:srgbClr val="FF0000"/>
                    </a:solidFill>
                    <a:latin typeface="Arial" pitchFamily="34" charset="0"/>
                  </a:rPr>
                  <a:t>$t0</a:t>
                </a:r>
                <a:r>
                  <a:rPr lang="en-US" sz="2400" b="1" dirty="0">
                    <a:solidFill>
                      <a:schemeClr val="tx1"/>
                    </a:solidFill>
                    <a:latin typeface="Arial" pitchFamily="34" charset="0"/>
                  </a:rPr>
                  <a:t>,$t3</a:t>
                </a:r>
              </a:p>
            </p:txBody>
          </p:sp>
          <p:grpSp>
            <p:nvGrpSpPr>
              <p:cNvPr id="4" name="Group 16"/>
              <p:cNvGrpSpPr>
                <a:grpSpLocks/>
              </p:cNvGrpSpPr>
              <p:nvPr/>
            </p:nvGrpSpPr>
            <p:grpSpPr bwMode="auto">
              <a:xfrm>
                <a:off x="3203" y="1896"/>
                <a:ext cx="223" cy="481"/>
                <a:chOff x="3278" y="1701"/>
                <a:chExt cx="223" cy="481"/>
              </a:xfrm>
            </p:grpSpPr>
            <p:sp>
              <p:nvSpPr>
                <p:cNvPr id="59550" name="Freeform 17"/>
                <p:cNvSpPr>
                  <a:spLocks/>
                </p:cNvSpPr>
                <p:nvPr/>
              </p:nvSpPr>
              <p:spPr bwMode="auto">
                <a:xfrm>
                  <a:off x="3288" y="1701"/>
                  <a:ext cx="213" cy="481"/>
                </a:xfrm>
                <a:custGeom>
                  <a:avLst/>
                  <a:gdLst>
                    <a:gd name="T0" fmla="*/ 0 w 213"/>
                    <a:gd name="T1" fmla="*/ 320 h 481"/>
                    <a:gd name="T2" fmla="*/ 71 w 213"/>
                    <a:gd name="T3" fmla="*/ 240 h 481"/>
                    <a:gd name="T4" fmla="*/ 0 w 213"/>
                    <a:gd name="T5" fmla="*/ 160 h 481"/>
                    <a:gd name="T6" fmla="*/ 0 w 213"/>
                    <a:gd name="T7" fmla="*/ 0 h 481"/>
                    <a:gd name="T8" fmla="*/ 212 w 213"/>
                    <a:gd name="T9" fmla="*/ 160 h 481"/>
                    <a:gd name="T10" fmla="*/ 212 w 213"/>
                    <a:gd name="T11" fmla="*/ 320 h 481"/>
                    <a:gd name="T12" fmla="*/ 0 w 213"/>
                    <a:gd name="T13" fmla="*/ 480 h 481"/>
                    <a:gd name="T14" fmla="*/ 0 w 213"/>
                    <a:gd name="T15" fmla="*/ 320 h 481"/>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481"/>
                    <a:gd name="T26" fmla="*/ 213 w 213"/>
                    <a:gd name="T27" fmla="*/ 481 h 48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481">
                      <a:moveTo>
                        <a:pt x="0" y="320"/>
                      </a:moveTo>
                      <a:lnTo>
                        <a:pt x="71" y="240"/>
                      </a:lnTo>
                      <a:lnTo>
                        <a:pt x="0" y="160"/>
                      </a:lnTo>
                      <a:lnTo>
                        <a:pt x="0" y="0"/>
                      </a:lnTo>
                      <a:lnTo>
                        <a:pt x="212" y="160"/>
                      </a:lnTo>
                      <a:lnTo>
                        <a:pt x="212" y="320"/>
                      </a:lnTo>
                      <a:lnTo>
                        <a:pt x="0" y="480"/>
                      </a:lnTo>
                      <a:lnTo>
                        <a:pt x="0" y="320"/>
                      </a:lnTo>
                    </a:path>
                  </a:pathLst>
                </a:custGeom>
                <a:noFill/>
                <a:ln w="25400" cap="rnd">
                  <a:solidFill>
                    <a:schemeClr val="tx1"/>
                  </a:solidFill>
                  <a:round/>
                  <a:headEnd/>
                  <a:tailEnd/>
                </a:ln>
              </p:spPr>
              <p:txBody>
                <a:bodyPr/>
                <a:lstStyle/>
                <a:p>
                  <a:endParaRPr lang="en-US"/>
                </a:p>
              </p:txBody>
            </p:sp>
            <p:sp>
              <p:nvSpPr>
                <p:cNvPr id="59551" name="Rectangle 18"/>
                <p:cNvSpPr>
                  <a:spLocks noChangeArrowheads="1"/>
                </p:cNvSpPr>
                <p:nvPr/>
              </p:nvSpPr>
              <p:spPr bwMode="auto">
                <a:xfrm rot="5400000">
                  <a:off x="3191" y="1824"/>
                  <a:ext cx="384" cy="210"/>
                </a:xfrm>
                <a:prstGeom prst="rect">
                  <a:avLst/>
                </a:prstGeom>
                <a:noFill/>
                <a:ln w="12700">
                  <a:noFill/>
                  <a:miter lim="800000"/>
                  <a:headEnd/>
                  <a:tailEnd/>
                </a:ln>
              </p:spPr>
              <p:txBody>
                <a:bodyPr wrap="none" lIns="90487" tIns="44450" rIns="90487" bIns="44450">
                  <a:spAutoFit/>
                </a:bodyPr>
                <a:lstStyle/>
                <a:p>
                  <a:r>
                    <a:rPr lang="en-US" sz="1600" b="1">
                      <a:solidFill>
                        <a:schemeClr val="tx1"/>
                      </a:solidFill>
                      <a:latin typeface="Times" charset="0"/>
                    </a:rPr>
                    <a:t>ALU</a:t>
                  </a:r>
                </a:p>
              </p:txBody>
            </p:sp>
          </p:grpSp>
          <p:grpSp>
            <p:nvGrpSpPr>
              <p:cNvPr id="5" name="Group 19"/>
              <p:cNvGrpSpPr>
                <a:grpSpLocks/>
              </p:cNvGrpSpPr>
              <p:nvPr/>
            </p:nvGrpSpPr>
            <p:grpSpPr bwMode="auto">
              <a:xfrm>
                <a:off x="2287" y="1992"/>
                <a:ext cx="340" cy="289"/>
                <a:chOff x="2362" y="1797"/>
                <a:chExt cx="340" cy="289"/>
              </a:xfrm>
            </p:grpSpPr>
            <p:sp>
              <p:nvSpPr>
                <p:cNvPr id="59546" name="Rectangle 20"/>
                <p:cNvSpPr>
                  <a:spLocks noChangeArrowheads="1"/>
                </p:cNvSpPr>
                <p:nvPr/>
              </p:nvSpPr>
              <p:spPr bwMode="auto">
                <a:xfrm>
                  <a:off x="2368" y="1799"/>
                  <a:ext cx="228" cy="210"/>
                </a:xfrm>
                <a:prstGeom prst="rect">
                  <a:avLst/>
                </a:prstGeom>
                <a:noFill/>
                <a:ln w="12700">
                  <a:noFill/>
                  <a:miter lim="800000"/>
                  <a:headEnd/>
                  <a:tailEnd/>
                </a:ln>
              </p:spPr>
              <p:txBody>
                <a:bodyPr wrap="none" lIns="90487" tIns="44450" rIns="90487" bIns="44450">
                  <a:spAutoFit/>
                </a:bodyPr>
                <a:lstStyle/>
                <a:p>
                  <a:pPr algn="ctr"/>
                  <a:r>
                    <a:rPr lang="en-US" sz="1600" b="1">
                      <a:solidFill>
                        <a:schemeClr val="tx1"/>
                      </a:solidFill>
                      <a:latin typeface="Times" charset="0"/>
                    </a:rPr>
                    <a:t>I$</a:t>
                  </a:r>
                </a:p>
              </p:txBody>
            </p:sp>
            <p:grpSp>
              <p:nvGrpSpPr>
                <p:cNvPr id="6" name="Group 21"/>
                <p:cNvGrpSpPr>
                  <a:grpSpLocks/>
                </p:cNvGrpSpPr>
                <p:nvPr/>
              </p:nvGrpSpPr>
              <p:grpSpPr bwMode="auto">
                <a:xfrm>
                  <a:off x="2362" y="1797"/>
                  <a:ext cx="340" cy="289"/>
                  <a:chOff x="2362" y="1797"/>
                  <a:chExt cx="340" cy="289"/>
                </a:xfrm>
              </p:grpSpPr>
              <p:sp>
                <p:nvSpPr>
                  <p:cNvPr id="59548" name="Freeform 22"/>
                  <p:cNvSpPr>
                    <a:spLocks/>
                  </p:cNvSpPr>
                  <p:nvPr/>
                </p:nvSpPr>
                <p:spPr bwMode="auto">
                  <a:xfrm>
                    <a:off x="2362" y="1797"/>
                    <a:ext cx="170" cy="289"/>
                  </a:xfrm>
                  <a:custGeom>
                    <a:avLst/>
                    <a:gdLst>
                      <a:gd name="T0" fmla="*/ 169 w 170"/>
                      <a:gd name="T1" fmla="*/ 0 h 289"/>
                      <a:gd name="T2" fmla="*/ 0 w 170"/>
                      <a:gd name="T3" fmla="*/ 0 h 289"/>
                      <a:gd name="T4" fmla="*/ 0 w 170"/>
                      <a:gd name="T5" fmla="*/ 288 h 289"/>
                      <a:gd name="T6" fmla="*/ 169 w 170"/>
                      <a:gd name="T7" fmla="*/ 288 h 289"/>
                      <a:gd name="T8" fmla="*/ 0 60000 65536"/>
                      <a:gd name="T9" fmla="*/ 0 60000 65536"/>
                      <a:gd name="T10" fmla="*/ 0 60000 65536"/>
                      <a:gd name="T11" fmla="*/ 0 60000 65536"/>
                      <a:gd name="T12" fmla="*/ 0 w 170"/>
                      <a:gd name="T13" fmla="*/ 0 h 289"/>
                      <a:gd name="T14" fmla="*/ 170 w 170"/>
                      <a:gd name="T15" fmla="*/ 289 h 289"/>
                    </a:gdLst>
                    <a:ahLst/>
                    <a:cxnLst>
                      <a:cxn ang="T8">
                        <a:pos x="T0" y="T1"/>
                      </a:cxn>
                      <a:cxn ang="T9">
                        <a:pos x="T2" y="T3"/>
                      </a:cxn>
                      <a:cxn ang="T10">
                        <a:pos x="T4" y="T5"/>
                      </a:cxn>
                      <a:cxn ang="T11">
                        <a:pos x="T6" y="T7"/>
                      </a:cxn>
                    </a:cxnLst>
                    <a:rect l="T12" t="T13" r="T14" b="T15"/>
                    <a:pathLst>
                      <a:path w="170" h="289">
                        <a:moveTo>
                          <a:pt x="169" y="0"/>
                        </a:moveTo>
                        <a:lnTo>
                          <a:pt x="0" y="0"/>
                        </a:lnTo>
                        <a:lnTo>
                          <a:pt x="0" y="288"/>
                        </a:lnTo>
                        <a:lnTo>
                          <a:pt x="169" y="288"/>
                        </a:lnTo>
                      </a:path>
                    </a:pathLst>
                  </a:custGeom>
                  <a:noFill/>
                  <a:ln w="25400" cap="rnd">
                    <a:solidFill>
                      <a:schemeClr val="tx1"/>
                    </a:solidFill>
                    <a:round/>
                    <a:headEnd/>
                    <a:tailEnd/>
                  </a:ln>
                </p:spPr>
                <p:txBody>
                  <a:bodyPr/>
                  <a:lstStyle/>
                  <a:p>
                    <a:endParaRPr lang="en-US"/>
                  </a:p>
                </p:txBody>
              </p:sp>
              <p:sp>
                <p:nvSpPr>
                  <p:cNvPr id="59549" name="Freeform 23"/>
                  <p:cNvSpPr>
                    <a:spLocks/>
                  </p:cNvSpPr>
                  <p:nvPr/>
                </p:nvSpPr>
                <p:spPr bwMode="auto">
                  <a:xfrm>
                    <a:off x="2531" y="1797"/>
                    <a:ext cx="171" cy="289"/>
                  </a:xfrm>
                  <a:custGeom>
                    <a:avLst/>
                    <a:gdLst>
                      <a:gd name="T0" fmla="*/ 0 w 171"/>
                      <a:gd name="T1" fmla="*/ 0 h 289"/>
                      <a:gd name="T2" fmla="*/ 170 w 171"/>
                      <a:gd name="T3" fmla="*/ 0 h 289"/>
                      <a:gd name="T4" fmla="*/ 170 w 171"/>
                      <a:gd name="T5" fmla="*/ 288 h 289"/>
                      <a:gd name="T6" fmla="*/ 0 w 171"/>
                      <a:gd name="T7" fmla="*/ 288 h 289"/>
                      <a:gd name="T8" fmla="*/ 0 60000 65536"/>
                      <a:gd name="T9" fmla="*/ 0 60000 65536"/>
                      <a:gd name="T10" fmla="*/ 0 60000 65536"/>
                      <a:gd name="T11" fmla="*/ 0 60000 65536"/>
                      <a:gd name="T12" fmla="*/ 0 w 171"/>
                      <a:gd name="T13" fmla="*/ 0 h 289"/>
                      <a:gd name="T14" fmla="*/ 171 w 171"/>
                      <a:gd name="T15" fmla="*/ 289 h 289"/>
                    </a:gdLst>
                    <a:ahLst/>
                    <a:cxnLst>
                      <a:cxn ang="T8">
                        <a:pos x="T0" y="T1"/>
                      </a:cxn>
                      <a:cxn ang="T9">
                        <a:pos x="T2" y="T3"/>
                      </a:cxn>
                      <a:cxn ang="T10">
                        <a:pos x="T4" y="T5"/>
                      </a:cxn>
                      <a:cxn ang="T11">
                        <a:pos x="T6" y="T7"/>
                      </a:cxn>
                    </a:cxnLst>
                    <a:rect l="T12" t="T13" r="T14" b="T15"/>
                    <a:pathLst>
                      <a:path w="171" h="289">
                        <a:moveTo>
                          <a:pt x="0" y="0"/>
                        </a:moveTo>
                        <a:lnTo>
                          <a:pt x="170" y="0"/>
                        </a:lnTo>
                        <a:lnTo>
                          <a:pt x="170" y="288"/>
                        </a:lnTo>
                        <a:lnTo>
                          <a:pt x="0" y="288"/>
                        </a:lnTo>
                      </a:path>
                    </a:pathLst>
                  </a:custGeom>
                  <a:noFill/>
                  <a:ln w="25400" cap="rnd">
                    <a:solidFill>
                      <a:schemeClr val="tx1"/>
                    </a:solidFill>
                    <a:round/>
                    <a:headEnd/>
                    <a:tailEnd/>
                  </a:ln>
                </p:spPr>
                <p:txBody>
                  <a:bodyPr/>
                  <a:lstStyle/>
                  <a:p>
                    <a:endParaRPr lang="en-US"/>
                  </a:p>
                </p:txBody>
              </p:sp>
            </p:grpSp>
          </p:grpSp>
          <p:sp>
            <p:nvSpPr>
              <p:cNvPr id="59528" name="Rectangle 24"/>
              <p:cNvSpPr>
                <a:spLocks noChangeArrowheads="1"/>
              </p:cNvSpPr>
              <p:nvPr/>
            </p:nvSpPr>
            <p:spPr bwMode="auto">
              <a:xfrm>
                <a:off x="2728" y="1999"/>
                <a:ext cx="327" cy="210"/>
              </a:xfrm>
              <a:prstGeom prst="rect">
                <a:avLst/>
              </a:prstGeom>
              <a:noFill/>
              <a:ln w="12700">
                <a:noFill/>
                <a:miter lim="800000"/>
                <a:headEnd/>
                <a:tailEnd/>
              </a:ln>
            </p:spPr>
            <p:txBody>
              <a:bodyPr wrap="none" lIns="90487" tIns="44450" rIns="90487" bIns="44450">
                <a:spAutoFit/>
              </a:bodyPr>
              <a:lstStyle/>
              <a:p>
                <a:r>
                  <a:rPr lang="en-US" sz="1600" b="1">
                    <a:solidFill>
                      <a:schemeClr val="tx1"/>
                    </a:solidFill>
                    <a:latin typeface="Times" charset="0"/>
                  </a:rPr>
                  <a:t>Reg</a:t>
                </a:r>
              </a:p>
            </p:txBody>
          </p:sp>
          <p:sp>
            <p:nvSpPr>
              <p:cNvPr id="59529" name="Freeform 25"/>
              <p:cNvSpPr>
                <a:spLocks/>
              </p:cNvSpPr>
              <p:nvPr/>
            </p:nvSpPr>
            <p:spPr bwMode="auto">
              <a:xfrm>
                <a:off x="2747" y="1992"/>
                <a:ext cx="149" cy="289"/>
              </a:xfrm>
              <a:custGeom>
                <a:avLst/>
                <a:gdLst>
                  <a:gd name="T0" fmla="*/ 148 w 149"/>
                  <a:gd name="T1" fmla="*/ 0 h 289"/>
                  <a:gd name="T2" fmla="*/ 0 w 149"/>
                  <a:gd name="T3" fmla="*/ 0 h 289"/>
                  <a:gd name="T4" fmla="*/ 0 w 149"/>
                  <a:gd name="T5" fmla="*/ 288 h 289"/>
                  <a:gd name="T6" fmla="*/ 148 w 149"/>
                  <a:gd name="T7" fmla="*/ 288 h 289"/>
                  <a:gd name="T8" fmla="*/ 0 60000 65536"/>
                  <a:gd name="T9" fmla="*/ 0 60000 65536"/>
                  <a:gd name="T10" fmla="*/ 0 60000 65536"/>
                  <a:gd name="T11" fmla="*/ 0 60000 65536"/>
                  <a:gd name="T12" fmla="*/ 0 w 149"/>
                  <a:gd name="T13" fmla="*/ 0 h 289"/>
                  <a:gd name="T14" fmla="*/ 149 w 149"/>
                  <a:gd name="T15" fmla="*/ 289 h 289"/>
                </a:gdLst>
                <a:ahLst/>
                <a:cxnLst>
                  <a:cxn ang="T8">
                    <a:pos x="T0" y="T1"/>
                  </a:cxn>
                  <a:cxn ang="T9">
                    <a:pos x="T2" y="T3"/>
                  </a:cxn>
                  <a:cxn ang="T10">
                    <a:pos x="T4" y="T5"/>
                  </a:cxn>
                  <a:cxn ang="T11">
                    <a:pos x="T6" y="T7"/>
                  </a:cxn>
                </a:cxnLst>
                <a:rect l="T12" t="T13" r="T14" b="T15"/>
                <a:pathLst>
                  <a:path w="149" h="289">
                    <a:moveTo>
                      <a:pt x="148" y="0"/>
                    </a:moveTo>
                    <a:lnTo>
                      <a:pt x="0" y="0"/>
                    </a:lnTo>
                    <a:lnTo>
                      <a:pt x="0" y="288"/>
                    </a:lnTo>
                    <a:lnTo>
                      <a:pt x="148" y="288"/>
                    </a:lnTo>
                  </a:path>
                </a:pathLst>
              </a:custGeom>
              <a:noFill/>
              <a:ln w="25400" cap="rnd">
                <a:solidFill>
                  <a:schemeClr val="tx1"/>
                </a:solidFill>
                <a:round/>
                <a:headEnd/>
                <a:tailEnd/>
              </a:ln>
            </p:spPr>
            <p:txBody>
              <a:bodyPr/>
              <a:lstStyle/>
              <a:p>
                <a:endParaRPr lang="en-US"/>
              </a:p>
            </p:txBody>
          </p:sp>
          <p:sp>
            <p:nvSpPr>
              <p:cNvPr id="59530" name="Line 26"/>
              <p:cNvSpPr>
                <a:spLocks noChangeShapeType="1"/>
              </p:cNvSpPr>
              <p:nvPr/>
            </p:nvSpPr>
            <p:spPr bwMode="auto">
              <a:xfrm>
                <a:off x="2632" y="2136"/>
                <a:ext cx="96" cy="0"/>
              </a:xfrm>
              <a:prstGeom prst="line">
                <a:avLst/>
              </a:prstGeom>
              <a:noFill/>
              <a:ln w="25400">
                <a:solidFill>
                  <a:schemeClr val="tx1"/>
                </a:solidFill>
                <a:round/>
                <a:headEnd/>
                <a:tailEnd/>
              </a:ln>
            </p:spPr>
            <p:txBody>
              <a:bodyPr wrap="none" anchor="ctr"/>
              <a:lstStyle/>
              <a:p>
                <a:endParaRPr lang="en-US"/>
              </a:p>
            </p:txBody>
          </p:sp>
          <p:sp>
            <p:nvSpPr>
              <p:cNvPr id="59531" name="Freeform 27"/>
              <p:cNvSpPr>
                <a:spLocks/>
              </p:cNvSpPr>
              <p:nvPr/>
            </p:nvSpPr>
            <p:spPr bwMode="auto">
              <a:xfrm>
                <a:off x="2694" y="2040"/>
                <a:ext cx="48" cy="97"/>
              </a:xfrm>
              <a:custGeom>
                <a:avLst/>
                <a:gdLst>
                  <a:gd name="T0" fmla="*/ 0 w 48"/>
                  <a:gd name="T1" fmla="*/ 96 h 97"/>
                  <a:gd name="T2" fmla="*/ 0 w 48"/>
                  <a:gd name="T3" fmla="*/ 0 h 97"/>
                  <a:gd name="T4" fmla="*/ 47 w 48"/>
                  <a:gd name="T5" fmla="*/ 0 h 97"/>
                  <a:gd name="T6" fmla="*/ 47 w 48"/>
                  <a:gd name="T7" fmla="*/ 0 h 97"/>
                  <a:gd name="T8" fmla="*/ 0 60000 65536"/>
                  <a:gd name="T9" fmla="*/ 0 60000 65536"/>
                  <a:gd name="T10" fmla="*/ 0 60000 65536"/>
                  <a:gd name="T11" fmla="*/ 0 60000 65536"/>
                  <a:gd name="T12" fmla="*/ 0 w 48"/>
                  <a:gd name="T13" fmla="*/ 0 h 97"/>
                  <a:gd name="T14" fmla="*/ 48 w 48"/>
                  <a:gd name="T15" fmla="*/ 97 h 97"/>
                </a:gdLst>
                <a:ahLst/>
                <a:cxnLst>
                  <a:cxn ang="T8">
                    <a:pos x="T0" y="T1"/>
                  </a:cxn>
                  <a:cxn ang="T9">
                    <a:pos x="T2" y="T3"/>
                  </a:cxn>
                  <a:cxn ang="T10">
                    <a:pos x="T4" y="T5"/>
                  </a:cxn>
                  <a:cxn ang="T11">
                    <a:pos x="T6" y="T7"/>
                  </a:cxn>
                </a:cxnLst>
                <a:rect l="T12" t="T13" r="T14" b="T15"/>
                <a:pathLst>
                  <a:path w="48" h="97">
                    <a:moveTo>
                      <a:pt x="0" y="96"/>
                    </a:moveTo>
                    <a:lnTo>
                      <a:pt x="0" y="0"/>
                    </a:lnTo>
                    <a:lnTo>
                      <a:pt x="47" y="0"/>
                    </a:lnTo>
                  </a:path>
                </a:pathLst>
              </a:custGeom>
              <a:noFill/>
              <a:ln w="25400" cap="rnd">
                <a:solidFill>
                  <a:schemeClr val="tx1"/>
                </a:solidFill>
                <a:round/>
                <a:headEnd/>
                <a:tailEnd/>
              </a:ln>
            </p:spPr>
            <p:txBody>
              <a:bodyPr/>
              <a:lstStyle/>
              <a:p>
                <a:endParaRPr lang="en-US"/>
              </a:p>
            </p:txBody>
          </p:sp>
          <p:sp>
            <p:nvSpPr>
              <p:cNvPr id="59532" name="Line 28"/>
              <p:cNvSpPr>
                <a:spLocks noChangeShapeType="1"/>
              </p:cNvSpPr>
              <p:nvPr/>
            </p:nvSpPr>
            <p:spPr bwMode="auto">
              <a:xfrm>
                <a:off x="3048" y="2040"/>
                <a:ext cx="157" cy="0"/>
              </a:xfrm>
              <a:prstGeom prst="line">
                <a:avLst/>
              </a:prstGeom>
              <a:noFill/>
              <a:ln w="25400">
                <a:solidFill>
                  <a:schemeClr val="tx1"/>
                </a:solidFill>
                <a:round/>
                <a:headEnd/>
                <a:tailEnd/>
              </a:ln>
            </p:spPr>
            <p:txBody>
              <a:bodyPr wrap="none" anchor="ctr"/>
              <a:lstStyle/>
              <a:p>
                <a:endParaRPr lang="en-US"/>
              </a:p>
            </p:txBody>
          </p:sp>
          <p:sp>
            <p:nvSpPr>
              <p:cNvPr id="59533" name="Rectangle 29"/>
              <p:cNvSpPr>
                <a:spLocks noChangeArrowheads="1"/>
              </p:cNvSpPr>
              <p:nvPr/>
            </p:nvSpPr>
            <p:spPr bwMode="auto">
              <a:xfrm>
                <a:off x="3545" y="1994"/>
                <a:ext cx="302" cy="210"/>
              </a:xfrm>
              <a:prstGeom prst="rect">
                <a:avLst/>
              </a:prstGeom>
              <a:noFill/>
              <a:ln w="12700">
                <a:noFill/>
                <a:miter lim="800000"/>
                <a:headEnd/>
                <a:tailEnd/>
              </a:ln>
            </p:spPr>
            <p:txBody>
              <a:bodyPr wrap="none" lIns="90487" tIns="44450" rIns="90487" bIns="44450">
                <a:spAutoFit/>
              </a:bodyPr>
              <a:lstStyle/>
              <a:p>
                <a:r>
                  <a:rPr lang="en-US" sz="1600" b="1">
                    <a:solidFill>
                      <a:schemeClr val="tx1"/>
                    </a:solidFill>
                    <a:latin typeface="Times" charset="0"/>
                  </a:rPr>
                  <a:t> D$</a:t>
                </a:r>
              </a:p>
            </p:txBody>
          </p:sp>
          <p:grpSp>
            <p:nvGrpSpPr>
              <p:cNvPr id="7" name="Group 30"/>
              <p:cNvGrpSpPr>
                <a:grpSpLocks/>
              </p:cNvGrpSpPr>
              <p:nvPr/>
            </p:nvGrpSpPr>
            <p:grpSpPr bwMode="auto">
              <a:xfrm>
                <a:off x="3596" y="1992"/>
                <a:ext cx="325" cy="289"/>
                <a:chOff x="3671" y="1797"/>
                <a:chExt cx="325" cy="289"/>
              </a:xfrm>
            </p:grpSpPr>
            <p:sp>
              <p:nvSpPr>
                <p:cNvPr id="59544" name="Freeform 31"/>
                <p:cNvSpPr>
                  <a:spLocks/>
                </p:cNvSpPr>
                <p:nvPr/>
              </p:nvSpPr>
              <p:spPr bwMode="auto">
                <a:xfrm>
                  <a:off x="3671" y="1797"/>
                  <a:ext cx="162" cy="289"/>
                </a:xfrm>
                <a:custGeom>
                  <a:avLst/>
                  <a:gdLst>
                    <a:gd name="T0" fmla="*/ 161 w 162"/>
                    <a:gd name="T1" fmla="*/ 0 h 289"/>
                    <a:gd name="T2" fmla="*/ 0 w 162"/>
                    <a:gd name="T3" fmla="*/ 0 h 289"/>
                    <a:gd name="T4" fmla="*/ 0 w 162"/>
                    <a:gd name="T5" fmla="*/ 288 h 289"/>
                    <a:gd name="T6" fmla="*/ 161 w 162"/>
                    <a:gd name="T7" fmla="*/ 288 h 289"/>
                    <a:gd name="T8" fmla="*/ 0 60000 65536"/>
                    <a:gd name="T9" fmla="*/ 0 60000 65536"/>
                    <a:gd name="T10" fmla="*/ 0 60000 65536"/>
                    <a:gd name="T11" fmla="*/ 0 60000 65536"/>
                    <a:gd name="T12" fmla="*/ 0 w 162"/>
                    <a:gd name="T13" fmla="*/ 0 h 289"/>
                    <a:gd name="T14" fmla="*/ 162 w 162"/>
                    <a:gd name="T15" fmla="*/ 289 h 289"/>
                  </a:gdLst>
                  <a:ahLst/>
                  <a:cxnLst>
                    <a:cxn ang="T8">
                      <a:pos x="T0" y="T1"/>
                    </a:cxn>
                    <a:cxn ang="T9">
                      <a:pos x="T2" y="T3"/>
                    </a:cxn>
                    <a:cxn ang="T10">
                      <a:pos x="T4" y="T5"/>
                    </a:cxn>
                    <a:cxn ang="T11">
                      <a:pos x="T6" y="T7"/>
                    </a:cxn>
                  </a:cxnLst>
                  <a:rect l="T12" t="T13" r="T14" b="T15"/>
                  <a:pathLst>
                    <a:path w="162" h="289">
                      <a:moveTo>
                        <a:pt x="161" y="0"/>
                      </a:moveTo>
                      <a:lnTo>
                        <a:pt x="0" y="0"/>
                      </a:lnTo>
                      <a:lnTo>
                        <a:pt x="0" y="288"/>
                      </a:lnTo>
                      <a:lnTo>
                        <a:pt x="161" y="288"/>
                      </a:lnTo>
                    </a:path>
                  </a:pathLst>
                </a:custGeom>
                <a:noFill/>
                <a:ln w="25400" cap="rnd">
                  <a:solidFill>
                    <a:schemeClr val="tx1"/>
                  </a:solidFill>
                  <a:round/>
                  <a:headEnd/>
                  <a:tailEnd/>
                </a:ln>
              </p:spPr>
              <p:txBody>
                <a:bodyPr/>
                <a:lstStyle/>
                <a:p>
                  <a:endParaRPr lang="en-US"/>
                </a:p>
              </p:txBody>
            </p:sp>
            <p:sp>
              <p:nvSpPr>
                <p:cNvPr id="59545" name="Freeform 32"/>
                <p:cNvSpPr>
                  <a:spLocks/>
                </p:cNvSpPr>
                <p:nvPr/>
              </p:nvSpPr>
              <p:spPr bwMode="auto">
                <a:xfrm>
                  <a:off x="3832" y="1797"/>
                  <a:ext cx="164" cy="289"/>
                </a:xfrm>
                <a:custGeom>
                  <a:avLst/>
                  <a:gdLst>
                    <a:gd name="T0" fmla="*/ 0 w 164"/>
                    <a:gd name="T1" fmla="*/ 0 h 289"/>
                    <a:gd name="T2" fmla="*/ 163 w 164"/>
                    <a:gd name="T3" fmla="*/ 0 h 289"/>
                    <a:gd name="T4" fmla="*/ 163 w 164"/>
                    <a:gd name="T5" fmla="*/ 288 h 289"/>
                    <a:gd name="T6" fmla="*/ 0 w 164"/>
                    <a:gd name="T7" fmla="*/ 288 h 289"/>
                    <a:gd name="T8" fmla="*/ 0 60000 65536"/>
                    <a:gd name="T9" fmla="*/ 0 60000 65536"/>
                    <a:gd name="T10" fmla="*/ 0 60000 65536"/>
                    <a:gd name="T11" fmla="*/ 0 60000 65536"/>
                    <a:gd name="T12" fmla="*/ 0 w 164"/>
                    <a:gd name="T13" fmla="*/ 0 h 289"/>
                    <a:gd name="T14" fmla="*/ 164 w 164"/>
                    <a:gd name="T15" fmla="*/ 289 h 289"/>
                  </a:gdLst>
                  <a:ahLst/>
                  <a:cxnLst>
                    <a:cxn ang="T8">
                      <a:pos x="T0" y="T1"/>
                    </a:cxn>
                    <a:cxn ang="T9">
                      <a:pos x="T2" y="T3"/>
                    </a:cxn>
                    <a:cxn ang="T10">
                      <a:pos x="T4" y="T5"/>
                    </a:cxn>
                    <a:cxn ang="T11">
                      <a:pos x="T6" y="T7"/>
                    </a:cxn>
                  </a:cxnLst>
                  <a:rect l="T12" t="T13" r="T14" b="T15"/>
                  <a:pathLst>
                    <a:path w="164" h="289">
                      <a:moveTo>
                        <a:pt x="0" y="0"/>
                      </a:moveTo>
                      <a:lnTo>
                        <a:pt x="163" y="0"/>
                      </a:lnTo>
                      <a:lnTo>
                        <a:pt x="163" y="288"/>
                      </a:lnTo>
                      <a:lnTo>
                        <a:pt x="0" y="288"/>
                      </a:lnTo>
                    </a:path>
                  </a:pathLst>
                </a:custGeom>
                <a:noFill/>
                <a:ln w="25400" cap="rnd">
                  <a:solidFill>
                    <a:schemeClr val="tx1"/>
                  </a:solidFill>
                  <a:round/>
                  <a:headEnd/>
                  <a:tailEnd/>
                </a:ln>
              </p:spPr>
              <p:txBody>
                <a:bodyPr/>
                <a:lstStyle/>
                <a:p>
                  <a:endParaRPr lang="en-US"/>
                </a:p>
              </p:txBody>
            </p:sp>
          </p:grpSp>
          <p:sp>
            <p:nvSpPr>
              <p:cNvPr id="59535" name="Rectangle 33"/>
              <p:cNvSpPr>
                <a:spLocks noChangeArrowheads="1"/>
              </p:cNvSpPr>
              <p:nvPr/>
            </p:nvSpPr>
            <p:spPr bwMode="auto">
              <a:xfrm>
                <a:off x="4037" y="1994"/>
                <a:ext cx="327" cy="210"/>
              </a:xfrm>
              <a:prstGeom prst="rect">
                <a:avLst/>
              </a:prstGeom>
              <a:noFill/>
              <a:ln w="12700">
                <a:noFill/>
                <a:miter lim="800000"/>
                <a:headEnd/>
                <a:tailEnd/>
              </a:ln>
            </p:spPr>
            <p:txBody>
              <a:bodyPr wrap="none" lIns="90487" tIns="44450" rIns="90487" bIns="44450">
                <a:spAutoFit/>
              </a:bodyPr>
              <a:lstStyle/>
              <a:p>
                <a:r>
                  <a:rPr lang="en-US" sz="1600" b="1">
                    <a:solidFill>
                      <a:schemeClr val="tx1"/>
                    </a:solidFill>
                    <a:latin typeface="Times" charset="0"/>
                  </a:rPr>
                  <a:t>Reg</a:t>
                </a:r>
              </a:p>
            </p:txBody>
          </p:sp>
          <p:grpSp>
            <p:nvGrpSpPr>
              <p:cNvPr id="8" name="Group 34"/>
              <p:cNvGrpSpPr>
                <a:grpSpLocks/>
              </p:cNvGrpSpPr>
              <p:nvPr/>
            </p:nvGrpSpPr>
            <p:grpSpPr bwMode="auto">
              <a:xfrm>
                <a:off x="4064" y="1992"/>
                <a:ext cx="284" cy="289"/>
                <a:chOff x="4139" y="1797"/>
                <a:chExt cx="284" cy="289"/>
              </a:xfrm>
            </p:grpSpPr>
            <p:sp>
              <p:nvSpPr>
                <p:cNvPr id="59542" name="Freeform 35"/>
                <p:cNvSpPr>
                  <a:spLocks/>
                </p:cNvSpPr>
                <p:nvPr/>
              </p:nvSpPr>
              <p:spPr bwMode="auto">
                <a:xfrm>
                  <a:off x="4139" y="1797"/>
                  <a:ext cx="142" cy="289"/>
                </a:xfrm>
                <a:custGeom>
                  <a:avLst/>
                  <a:gdLst>
                    <a:gd name="T0" fmla="*/ 141 w 142"/>
                    <a:gd name="T1" fmla="*/ 0 h 289"/>
                    <a:gd name="T2" fmla="*/ 0 w 142"/>
                    <a:gd name="T3" fmla="*/ 0 h 289"/>
                    <a:gd name="T4" fmla="*/ 0 w 142"/>
                    <a:gd name="T5" fmla="*/ 288 h 289"/>
                    <a:gd name="T6" fmla="*/ 141 w 142"/>
                    <a:gd name="T7" fmla="*/ 288 h 289"/>
                    <a:gd name="T8" fmla="*/ 0 60000 65536"/>
                    <a:gd name="T9" fmla="*/ 0 60000 65536"/>
                    <a:gd name="T10" fmla="*/ 0 60000 65536"/>
                    <a:gd name="T11" fmla="*/ 0 60000 65536"/>
                    <a:gd name="T12" fmla="*/ 0 w 142"/>
                    <a:gd name="T13" fmla="*/ 0 h 289"/>
                    <a:gd name="T14" fmla="*/ 142 w 142"/>
                    <a:gd name="T15" fmla="*/ 289 h 289"/>
                  </a:gdLst>
                  <a:ahLst/>
                  <a:cxnLst>
                    <a:cxn ang="T8">
                      <a:pos x="T0" y="T1"/>
                    </a:cxn>
                    <a:cxn ang="T9">
                      <a:pos x="T2" y="T3"/>
                    </a:cxn>
                    <a:cxn ang="T10">
                      <a:pos x="T4" y="T5"/>
                    </a:cxn>
                    <a:cxn ang="T11">
                      <a:pos x="T6" y="T7"/>
                    </a:cxn>
                  </a:cxnLst>
                  <a:rect l="T12" t="T13" r="T14" b="T15"/>
                  <a:pathLst>
                    <a:path w="142" h="289">
                      <a:moveTo>
                        <a:pt x="141" y="0"/>
                      </a:moveTo>
                      <a:lnTo>
                        <a:pt x="0" y="0"/>
                      </a:lnTo>
                      <a:lnTo>
                        <a:pt x="0" y="288"/>
                      </a:lnTo>
                      <a:lnTo>
                        <a:pt x="141" y="288"/>
                      </a:lnTo>
                    </a:path>
                  </a:pathLst>
                </a:custGeom>
                <a:noFill/>
                <a:ln w="25400" cap="rnd">
                  <a:solidFill>
                    <a:schemeClr val="tx1"/>
                  </a:solidFill>
                  <a:round/>
                  <a:headEnd/>
                  <a:tailEnd/>
                </a:ln>
              </p:spPr>
              <p:txBody>
                <a:bodyPr/>
                <a:lstStyle/>
                <a:p>
                  <a:endParaRPr lang="en-US"/>
                </a:p>
              </p:txBody>
            </p:sp>
            <p:sp>
              <p:nvSpPr>
                <p:cNvPr id="59543" name="Freeform 36"/>
                <p:cNvSpPr>
                  <a:spLocks/>
                </p:cNvSpPr>
                <p:nvPr/>
              </p:nvSpPr>
              <p:spPr bwMode="auto">
                <a:xfrm>
                  <a:off x="4280" y="1797"/>
                  <a:ext cx="143" cy="289"/>
                </a:xfrm>
                <a:custGeom>
                  <a:avLst/>
                  <a:gdLst>
                    <a:gd name="T0" fmla="*/ 0 w 143"/>
                    <a:gd name="T1" fmla="*/ 0 h 289"/>
                    <a:gd name="T2" fmla="*/ 142 w 143"/>
                    <a:gd name="T3" fmla="*/ 0 h 289"/>
                    <a:gd name="T4" fmla="*/ 142 w 143"/>
                    <a:gd name="T5" fmla="*/ 288 h 289"/>
                    <a:gd name="T6" fmla="*/ 0 w 143"/>
                    <a:gd name="T7" fmla="*/ 288 h 289"/>
                    <a:gd name="T8" fmla="*/ 0 60000 65536"/>
                    <a:gd name="T9" fmla="*/ 0 60000 65536"/>
                    <a:gd name="T10" fmla="*/ 0 60000 65536"/>
                    <a:gd name="T11" fmla="*/ 0 60000 65536"/>
                    <a:gd name="T12" fmla="*/ 0 w 143"/>
                    <a:gd name="T13" fmla="*/ 0 h 289"/>
                    <a:gd name="T14" fmla="*/ 143 w 143"/>
                    <a:gd name="T15" fmla="*/ 289 h 289"/>
                  </a:gdLst>
                  <a:ahLst/>
                  <a:cxnLst>
                    <a:cxn ang="T8">
                      <a:pos x="T0" y="T1"/>
                    </a:cxn>
                    <a:cxn ang="T9">
                      <a:pos x="T2" y="T3"/>
                    </a:cxn>
                    <a:cxn ang="T10">
                      <a:pos x="T4" y="T5"/>
                    </a:cxn>
                    <a:cxn ang="T11">
                      <a:pos x="T6" y="T7"/>
                    </a:cxn>
                  </a:cxnLst>
                  <a:rect l="T12" t="T13" r="T14" b="T15"/>
                  <a:pathLst>
                    <a:path w="143" h="289">
                      <a:moveTo>
                        <a:pt x="0" y="0"/>
                      </a:moveTo>
                      <a:lnTo>
                        <a:pt x="142" y="0"/>
                      </a:lnTo>
                      <a:lnTo>
                        <a:pt x="142" y="288"/>
                      </a:lnTo>
                      <a:lnTo>
                        <a:pt x="0" y="288"/>
                      </a:lnTo>
                    </a:path>
                  </a:pathLst>
                </a:custGeom>
                <a:noFill/>
                <a:ln w="25400" cap="rnd">
                  <a:solidFill>
                    <a:schemeClr val="tx1"/>
                  </a:solidFill>
                  <a:round/>
                  <a:headEnd/>
                  <a:tailEnd/>
                </a:ln>
              </p:spPr>
              <p:txBody>
                <a:bodyPr/>
                <a:lstStyle/>
                <a:p>
                  <a:endParaRPr lang="en-US"/>
                </a:p>
              </p:txBody>
            </p:sp>
          </p:grpSp>
          <p:sp>
            <p:nvSpPr>
              <p:cNvPr id="59537" name="Line 37"/>
              <p:cNvSpPr>
                <a:spLocks noChangeShapeType="1"/>
              </p:cNvSpPr>
              <p:nvPr/>
            </p:nvSpPr>
            <p:spPr bwMode="auto">
              <a:xfrm>
                <a:off x="3917" y="2136"/>
                <a:ext cx="139" cy="0"/>
              </a:xfrm>
              <a:prstGeom prst="line">
                <a:avLst/>
              </a:prstGeom>
              <a:noFill/>
              <a:ln w="25400">
                <a:solidFill>
                  <a:schemeClr val="tx1"/>
                </a:solidFill>
                <a:round/>
                <a:headEnd/>
                <a:tailEnd/>
              </a:ln>
            </p:spPr>
            <p:txBody>
              <a:bodyPr wrap="none" anchor="ctr"/>
              <a:lstStyle/>
              <a:p>
                <a:endParaRPr lang="en-US"/>
              </a:p>
            </p:txBody>
          </p:sp>
          <p:sp>
            <p:nvSpPr>
              <p:cNvPr id="59538" name="Line 38"/>
              <p:cNvSpPr>
                <a:spLocks noChangeShapeType="1"/>
              </p:cNvSpPr>
              <p:nvPr/>
            </p:nvSpPr>
            <p:spPr bwMode="auto">
              <a:xfrm>
                <a:off x="3433" y="2136"/>
                <a:ext cx="155" cy="0"/>
              </a:xfrm>
              <a:prstGeom prst="line">
                <a:avLst/>
              </a:prstGeom>
              <a:noFill/>
              <a:ln w="25400">
                <a:solidFill>
                  <a:schemeClr val="tx1"/>
                </a:solidFill>
                <a:round/>
                <a:headEnd/>
                <a:tailEnd/>
              </a:ln>
            </p:spPr>
            <p:txBody>
              <a:bodyPr wrap="none" anchor="ctr"/>
              <a:lstStyle/>
              <a:p>
                <a:endParaRPr lang="en-US"/>
              </a:p>
            </p:txBody>
          </p:sp>
          <p:sp>
            <p:nvSpPr>
              <p:cNvPr id="59539" name="Freeform 39"/>
              <p:cNvSpPr>
                <a:spLocks/>
              </p:cNvSpPr>
              <p:nvPr/>
            </p:nvSpPr>
            <p:spPr bwMode="auto">
              <a:xfrm>
                <a:off x="3554" y="2136"/>
                <a:ext cx="431" cy="193"/>
              </a:xfrm>
              <a:custGeom>
                <a:avLst/>
                <a:gdLst>
                  <a:gd name="T0" fmla="*/ 0 w 431"/>
                  <a:gd name="T1" fmla="*/ 0 h 193"/>
                  <a:gd name="T2" fmla="*/ 0 w 431"/>
                  <a:gd name="T3" fmla="*/ 192 h 193"/>
                  <a:gd name="T4" fmla="*/ 391 w 431"/>
                  <a:gd name="T5" fmla="*/ 192 h 193"/>
                  <a:gd name="T6" fmla="*/ 391 w 431"/>
                  <a:gd name="T7" fmla="*/ 64 h 193"/>
                  <a:gd name="T8" fmla="*/ 430 w 431"/>
                  <a:gd name="T9" fmla="*/ 0 h 193"/>
                  <a:gd name="T10" fmla="*/ 0 60000 65536"/>
                  <a:gd name="T11" fmla="*/ 0 60000 65536"/>
                  <a:gd name="T12" fmla="*/ 0 60000 65536"/>
                  <a:gd name="T13" fmla="*/ 0 60000 65536"/>
                  <a:gd name="T14" fmla="*/ 0 60000 65536"/>
                  <a:gd name="T15" fmla="*/ 0 w 431"/>
                  <a:gd name="T16" fmla="*/ 0 h 193"/>
                  <a:gd name="T17" fmla="*/ 431 w 431"/>
                  <a:gd name="T18" fmla="*/ 193 h 193"/>
                </a:gdLst>
                <a:ahLst/>
                <a:cxnLst>
                  <a:cxn ang="T10">
                    <a:pos x="T0" y="T1"/>
                  </a:cxn>
                  <a:cxn ang="T11">
                    <a:pos x="T2" y="T3"/>
                  </a:cxn>
                  <a:cxn ang="T12">
                    <a:pos x="T4" y="T5"/>
                  </a:cxn>
                  <a:cxn ang="T13">
                    <a:pos x="T6" y="T7"/>
                  </a:cxn>
                  <a:cxn ang="T14">
                    <a:pos x="T8" y="T9"/>
                  </a:cxn>
                </a:cxnLst>
                <a:rect l="T15" t="T16" r="T17" b="T18"/>
                <a:pathLst>
                  <a:path w="431" h="193">
                    <a:moveTo>
                      <a:pt x="0" y="0"/>
                    </a:moveTo>
                    <a:lnTo>
                      <a:pt x="0" y="192"/>
                    </a:lnTo>
                    <a:lnTo>
                      <a:pt x="391" y="192"/>
                    </a:lnTo>
                    <a:lnTo>
                      <a:pt x="391" y="64"/>
                    </a:lnTo>
                    <a:lnTo>
                      <a:pt x="430" y="0"/>
                    </a:lnTo>
                  </a:path>
                </a:pathLst>
              </a:custGeom>
              <a:noFill/>
              <a:ln w="25400" cap="rnd">
                <a:solidFill>
                  <a:schemeClr val="tx1"/>
                </a:solidFill>
                <a:round/>
                <a:headEnd/>
                <a:tailEnd/>
              </a:ln>
            </p:spPr>
            <p:txBody>
              <a:bodyPr/>
              <a:lstStyle/>
              <a:p>
                <a:endParaRPr lang="en-US"/>
              </a:p>
            </p:txBody>
          </p:sp>
          <p:sp>
            <p:nvSpPr>
              <p:cNvPr id="59540" name="Line 40"/>
              <p:cNvSpPr>
                <a:spLocks noChangeShapeType="1"/>
              </p:cNvSpPr>
              <p:nvPr/>
            </p:nvSpPr>
            <p:spPr bwMode="auto">
              <a:xfrm>
                <a:off x="3048" y="2232"/>
                <a:ext cx="157" cy="0"/>
              </a:xfrm>
              <a:prstGeom prst="line">
                <a:avLst/>
              </a:prstGeom>
              <a:noFill/>
              <a:ln w="25400">
                <a:solidFill>
                  <a:schemeClr val="tx1"/>
                </a:solidFill>
                <a:round/>
                <a:headEnd/>
                <a:tailEnd/>
              </a:ln>
            </p:spPr>
            <p:txBody>
              <a:bodyPr wrap="none" anchor="ctr"/>
              <a:lstStyle/>
              <a:p>
                <a:endParaRPr lang="en-US"/>
              </a:p>
            </p:txBody>
          </p:sp>
          <p:sp>
            <p:nvSpPr>
              <p:cNvPr id="59541" name="Freeform 41"/>
              <p:cNvSpPr>
                <a:spLocks/>
              </p:cNvSpPr>
              <p:nvPr/>
            </p:nvSpPr>
            <p:spPr bwMode="auto">
              <a:xfrm>
                <a:off x="3141" y="2131"/>
                <a:ext cx="337" cy="278"/>
              </a:xfrm>
              <a:custGeom>
                <a:avLst/>
                <a:gdLst>
                  <a:gd name="T0" fmla="*/ 0 w 337"/>
                  <a:gd name="T1" fmla="*/ 101 h 278"/>
                  <a:gd name="T2" fmla="*/ 0 w 337"/>
                  <a:gd name="T3" fmla="*/ 277 h 278"/>
                  <a:gd name="T4" fmla="*/ 294 w 337"/>
                  <a:gd name="T5" fmla="*/ 277 h 278"/>
                  <a:gd name="T6" fmla="*/ 294 w 337"/>
                  <a:gd name="T7" fmla="*/ 90 h 278"/>
                  <a:gd name="T8" fmla="*/ 336 w 337"/>
                  <a:gd name="T9" fmla="*/ 0 h 278"/>
                  <a:gd name="T10" fmla="*/ 0 60000 65536"/>
                  <a:gd name="T11" fmla="*/ 0 60000 65536"/>
                  <a:gd name="T12" fmla="*/ 0 60000 65536"/>
                  <a:gd name="T13" fmla="*/ 0 60000 65536"/>
                  <a:gd name="T14" fmla="*/ 0 60000 65536"/>
                  <a:gd name="T15" fmla="*/ 0 w 337"/>
                  <a:gd name="T16" fmla="*/ 0 h 278"/>
                  <a:gd name="T17" fmla="*/ 337 w 337"/>
                  <a:gd name="T18" fmla="*/ 278 h 278"/>
                </a:gdLst>
                <a:ahLst/>
                <a:cxnLst>
                  <a:cxn ang="T10">
                    <a:pos x="T0" y="T1"/>
                  </a:cxn>
                  <a:cxn ang="T11">
                    <a:pos x="T2" y="T3"/>
                  </a:cxn>
                  <a:cxn ang="T12">
                    <a:pos x="T4" y="T5"/>
                  </a:cxn>
                  <a:cxn ang="T13">
                    <a:pos x="T6" y="T7"/>
                  </a:cxn>
                  <a:cxn ang="T14">
                    <a:pos x="T8" y="T9"/>
                  </a:cxn>
                </a:cxnLst>
                <a:rect l="T15" t="T16" r="T17" b="T18"/>
                <a:pathLst>
                  <a:path w="337" h="278">
                    <a:moveTo>
                      <a:pt x="0" y="101"/>
                    </a:moveTo>
                    <a:lnTo>
                      <a:pt x="0" y="277"/>
                    </a:lnTo>
                    <a:lnTo>
                      <a:pt x="294" y="277"/>
                    </a:lnTo>
                    <a:lnTo>
                      <a:pt x="294" y="90"/>
                    </a:lnTo>
                    <a:lnTo>
                      <a:pt x="336" y="0"/>
                    </a:lnTo>
                  </a:path>
                </a:pathLst>
              </a:custGeom>
              <a:noFill/>
              <a:ln w="25400" cap="rnd">
                <a:solidFill>
                  <a:schemeClr val="tx1"/>
                </a:solidFill>
                <a:round/>
                <a:headEnd/>
                <a:tailEnd/>
              </a:ln>
            </p:spPr>
            <p:txBody>
              <a:bodyPr/>
              <a:lstStyle/>
              <a:p>
                <a:endParaRPr lang="en-US"/>
              </a:p>
            </p:txBody>
          </p:sp>
        </p:grpSp>
        <p:grpSp>
          <p:nvGrpSpPr>
            <p:cNvPr id="9" name="Group 42"/>
            <p:cNvGrpSpPr>
              <a:grpSpLocks/>
            </p:cNvGrpSpPr>
            <p:nvPr/>
          </p:nvGrpSpPr>
          <p:grpSpPr bwMode="auto">
            <a:xfrm>
              <a:off x="814635" y="4054957"/>
              <a:ext cx="6894512" cy="814388"/>
              <a:chOff x="448" y="2344"/>
              <a:chExt cx="4343" cy="513"/>
            </a:xfrm>
          </p:grpSpPr>
          <p:sp>
            <p:nvSpPr>
              <p:cNvPr id="59496" name="Line 43"/>
              <p:cNvSpPr>
                <a:spLocks noChangeShapeType="1"/>
              </p:cNvSpPr>
              <p:nvPr/>
            </p:nvSpPr>
            <p:spPr bwMode="auto">
              <a:xfrm>
                <a:off x="3475" y="2488"/>
                <a:ext cx="173" cy="0"/>
              </a:xfrm>
              <a:prstGeom prst="line">
                <a:avLst/>
              </a:prstGeom>
              <a:noFill/>
              <a:ln w="25400">
                <a:solidFill>
                  <a:schemeClr val="tx1"/>
                </a:solidFill>
                <a:round/>
                <a:headEnd/>
                <a:tailEnd/>
              </a:ln>
            </p:spPr>
            <p:txBody>
              <a:bodyPr wrap="none" anchor="ctr"/>
              <a:lstStyle/>
              <a:p>
                <a:endParaRPr lang="en-US"/>
              </a:p>
            </p:txBody>
          </p:sp>
          <p:sp>
            <p:nvSpPr>
              <p:cNvPr id="59497" name="Freeform 44" descr="25%"/>
              <p:cNvSpPr>
                <a:spLocks/>
              </p:cNvSpPr>
              <p:nvPr/>
            </p:nvSpPr>
            <p:spPr bwMode="auto">
              <a:xfrm>
                <a:off x="3322" y="2440"/>
                <a:ext cx="148" cy="289"/>
              </a:xfrm>
              <a:custGeom>
                <a:avLst/>
                <a:gdLst>
                  <a:gd name="T0" fmla="*/ 0 w 148"/>
                  <a:gd name="T1" fmla="*/ 0 h 289"/>
                  <a:gd name="T2" fmla="*/ 147 w 148"/>
                  <a:gd name="T3" fmla="*/ 0 h 289"/>
                  <a:gd name="T4" fmla="*/ 147 w 148"/>
                  <a:gd name="T5" fmla="*/ 288 h 289"/>
                  <a:gd name="T6" fmla="*/ 0 w 148"/>
                  <a:gd name="T7" fmla="*/ 288 h 289"/>
                  <a:gd name="T8" fmla="*/ 0 60000 65536"/>
                  <a:gd name="T9" fmla="*/ 0 60000 65536"/>
                  <a:gd name="T10" fmla="*/ 0 60000 65536"/>
                  <a:gd name="T11" fmla="*/ 0 60000 65536"/>
                  <a:gd name="T12" fmla="*/ 0 w 148"/>
                  <a:gd name="T13" fmla="*/ 0 h 289"/>
                  <a:gd name="T14" fmla="*/ 148 w 148"/>
                  <a:gd name="T15" fmla="*/ 289 h 289"/>
                </a:gdLst>
                <a:ahLst/>
                <a:cxnLst>
                  <a:cxn ang="T8">
                    <a:pos x="T0" y="T1"/>
                  </a:cxn>
                  <a:cxn ang="T9">
                    <a:pos x="T2" y="T3"/>
                  </a:cxn>
                  <a:cxn ang="T10">
                    <a:pos x="T4" y="T5"/>
                  </a:cxn>
                  <a:cxn ang="T11">
                    <a:pos x="T6" y="T7"/>
                  </a:cxn>
                </a:cxnLst>
                <a:rect l="T12" t="T13" r="T14" b="T15"/>
                <a:pathLst>
                  <a:path w="148" h="289">
                    <a:moveTo>
                      <a:pt x="0" y="0"/>
                    </a:moveTo>
                    <a:lnTo>
                      <a:pt x="147" y="0"/>
                    </a:lnTo>
                    <a:lnTo>
                      <a:pt x="147" y="288"/>
                    </a:lnTo>
                    <a:lnTo>
                      <a:pt x="0" y="288"/>
                    </a:lnTo>
                  </a:path>
                </a:pathLst>
              </a:custGeom>
              <a:pattFill prst="pct25">
                <a:fgClr>
                  <a:schemeClr val="accent1"/>
                </a:fgClr>
                <a:bgClr>
                  <a:srgbClr val="FFFFFF"/>
                </a:bgClr>
              </a:pattFill>
              <a:ln w="25400" cap="rnd">
                <a:solidFill>
                  <a:schemeClr val="tx1"/>
                </a:solidFill>
                <a:round/>
                <a:headEnd/>
                <a:tailEnd/>
              </a:ln>
            </p:spPr>
            <p:txBody>
              <a:bodyPr/>
              <a:lstStyle/>
              <a:p>
                <a:endParaRPr lang="en-US"/>
              </a:p>
            </p:txBody>
          </p:sp>
          <p:sp>
            <p:nvSpPr>
              <p:cNvPr id="59498" name="Rectangle 45"/>
              <p:cNvSpPr>
                <a:spLocks noChangeArrowheads="1"/>
              </p:cNvSpPr>
              <p:nvPr/>
            </p:nvSpPr>
            <p:spPr bwMode="auto">
              <a:xfrm>
                <a:off x="448" y="2449"/>
                <a:ext cx="1462" cy="289"/>
              </a:xfrm>
              <a:prstGeom prst="rect">
                <a:avLst/>
              </a:prstGeom>
              <a:noFill/>
              <a:ln w="12700">
                <a:noFill/>
                <a:miter lim="800000"/>
                <a:headEnd/>
                <a:tailEnd/>
              </a:ln>
            </p:spPr>
            <p:txBody>
              <a:bodyPr wrap="none" lIns="90487" tIns="44450" rIns="90487" bIns="44450">
                <a:spAutoFit/>
              </a:bodyPr>
              <a:lstStyle/>
              <a:p>
                <a:r>
                  <a:rPr lang="en-US" sz="2400" b="1" dirty="0">
                    <a:solidFill>
                      <a:schemeClr val="tx1"/>
                    </a:solidFill>
                    <a:latin typeface="Arial" pitchFamily="34" charset="0"/>
                  </a:rPr>
                  <a:t>and $t5,</a:t>
                </a:r>
                <a:r>
                  <a:rPr lang="en-US" sz="2400" b="1" dirty="0">
                    <a:solidFill>
                      <a:srgbClr val="FF0000"/>
                    </a:solidFill>
                    <a:latin typeface="Arial" pitchFamily="34" charset="0"/>
                  </a:rPr>
                  <a:t>$t0</a:t>
                </a:r>
                <a:r>
                  <a:rPr lang="en-US" sz="2400" b="1" dirty="0">
                    <a:solidFill>
                      <a:schemeClr val="tx1"/>
                    </a:solidFill>
                    <a:latin typeface="Arial" pitchFamily="34" charset="0"/>
                  </a:rPr>
                  <a:t>,$t6</a:t>
                </a:r>
              </a:p>
            </p:txBody>
          </p:sp>
          <p:sp>
            <p:nvSpPr>
              <p:cNvPr id="59499" name="Freeform 46"/>
              <p:cNvSpPr>
                <a:spLocks/>
              </p:cNvSpPr>
              <p:nvPr/>
            </p:nvSpPr>
            <p:spPr bwMode="auto">
              <a:xfrm>
                <a:off x="3981" y="2584"/>
                <a:ext cx="431" cy="193"/>
              </a:xfrm>
              <a:custGeom>
                <a:avLst/>
                <a:gdLst>
                  <a:gd name="T0" fmla="*/ 0 w 431"/>
                  <a:gd name="T1" fmla="*/ 0 h 193"/>
                  <a:gd name="T2" fmla="*/ 0 w 431"/>
                  <a:gd name="T3" fmla="*/ 192 h 193"/>
                  <a:gd name="T4" fmla="*/ 391 w 431"/>
                  <a:gd name="T5" fmla="*/ 192 h 193"/>
                  <a:gd name="T6" fmla="*/ 391 w 431"/>
                  <a:gd name="T7" fmla="*/ 64 h 193"/>
                  <a:gd name="T8" fmla="*/ 430 w 431"/>
                  <a:gd name="T9" fmla="*/ 0 h 193"/>
                  <a:gd name="T10" fmla="*/ 0 60000 65536"/>
                  <a:gd name="T11" fmla="*/ 0 60000 65536"/>
                  <a:gd name="T12" fmla="*/ 0 60000 65536"/>
                  <a:gd name="T13" fmla="*/ 0 60000 65536"/>
                  <a:gd name="T14" fmla="*/ 0 60000 65536"/>
                  <a:gd name="T15" fmla="*/ 0 w 431"/>
                  <a:gd name="T16" fmla="*/ 0 h 193"/>
                  <a:gd name="T17" fmla="*/ 431 w 431"/>
                  <a:gd name="T18" fmla="*/ 193 h 193"/>
                </a:gdLst>
                <a:ahLst/>
                <a:cxnLst>
                  <a:cxn ang="T10">
                    <a:pos x="T0" y="T1"/>
                  </a:cxn>
                  <a:cxn ang="T11">
                    <a:pos x="T2" y="T3"/>
                  </a:cxn>
                  <a:cxn ang="T12">
                    <a:pos x="T4" y="T5"/>
                  </a:cxn>
                  <a:cxn ang="T13">
                    <a:pos x="T6" y="T7"/>
                  </a:cxn>
                  <a:cxn ang="T14">
                    <a:pos x="T8" y="T9"/>
                  </a:cxn>
                </a:cxnLst>
                <a:rect l="T15" t="T16" r="T17" b="T18"/>
                <a:pathLst>
                  <a:path w="431" h="193">
                    <a:moveTo>
                      <a:pt x="0" y="0"/>
                    </a:moveTo>
                    <a:lnTo>
                      <a:pt x="0" y="192"/>
                    </a:lnTo>
                    <a:lnTo>
                      <a:pt x="391" y="192"/>
                    </a:lnTo>
                    <a:lnTo>
                      <a:pt x="391" y="64"/>
                    </a:lnTo>
                    <a:lnTo>
                      <a:pt x="430" y="0"/>
                    </a:lnTo>
                  </a:path>
                </a:pathLst>
              </a:custGeom>
              <a:noFill/>
              <a:ln w="25400" cap="rnd">
                <a:solidFill>
                  <a:schemeClr val="tx1"/>
                </a:solidFill>
                <a:round/>
                <a:headEnd/>
                <a:tailEnd/>
              </a:ln>
            </p:spPr>
            <p:txBody>
              <a:bodyPr/>
              <a:lstStyle/>
              <a:p>
                <a:endParaRPr lang="en-US"/>
              </a:p>
            </p:txBody>
          </p:sp>
          <p:grpSp>
            <p:nvGrpSpPr>
              <p:cNvPr id="10" name="Group 47"/>
              <p:cNvGrpSpPr>
                <a:grpSpLocks/>
              </p:cNvGrpSpPr>
              <p:nvPr/>
            </p:nvGrpSpPr>
            <p:grpSpPr bwMode="auto">
              <a:xfrm>
                <a:off x="3630" y="2344"/>
                <a:ext cx="223" cy="481"/>
                <a:chOff x="3705" y="2149"/>
                <a:chExt cx="223" cy="481"/>
              </a:xfrm>
            </p:grpSpPr>
            <p:sp>
              <p:nvSpPr>
                <p:cNvPr id="59522" name="Freeform 48"/>
                <p:cNvSpPr>
                  <a:spLocks/>
                </p:cNvSpPr>
                <p:nvPr/>
              </p:nvSpPr>
              <p:spPr bwMode="auto">
                <a:xfrm>
                  <a:off x="3715" y="2149"/>
                  <a:ext cx="213" cy="481"/>
                </a:xfrm>
                <a:custGeom>
                  <a:avLst/>
                  <a:gdLst>
                    <a:gd name="T0" fmla="*/ 0 w 213"/>
                    <a:gd name="T1" fmla="*/ 320 h 481"/>
                    <a:gd name="T2" fmla="*/ 71 w 213"/>
                    <a:gd name="T3" fmla="*/ 240 h 481"/>
                    <a:gd name="T4" fmla="*/ 0 w 213"/>
                    <a:gd name="T5" fmla="*/ 160 h 481"/>
                    <a:gd name="T6" fmla="*/ 0 w 213"/>
                    <a:gd name="T7" fmla="*/ 0 h 481"/>
                    <a:gd name="T8" fmla="*/ 212 w 213"/>
                    <a:gd name="T9" fmla="*/ 160 h 481"/>
                    <a:gd name="T10" fmla="*/ 212 w 213"/>
                    <a:gd name="T11" fmla="*/ 320 h 481"/>
                    <a:gd name="T12" fmla="*/ 0 w 213"/>
                    <a:gd name="T13" fmla="*/ 480 h 481"/>
                    <a:gd name="T14" fmla="*/ 0 w 213"/>
                    <a:gd name="T15" fmla="*/ 320 h 481"/>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481"/>
                    <a:gd name="T26" fmla="*/ 213 w 213"/>
                    <a:gd name="T27" fmla="*/ 481 h 48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481">
                      <a:moveTo>
                        <a:pt x="0" y="320"/>
                      </a:moveTo>
                      <a:lnTo>
                        <a:pt x="71" y="240"/>
                      </a:lnTo>
                      <a:lnTo>
                        <a:pt x="0" y="160"/>
                      </a:lnTo>
                      <a:lnTo>
                        <a:pt x="0" y="0"/>
                      </a:lnTo>
                      <a:lnTo>
                        <a:pt x="212" y="160"/>
                      </a:lnTo>
                      <a:lnTo>
                        <a:pt x="212" y="320"/>
                      </a:lnTo>
                      <a:lnTo>
                        <a:pt x="0" y="480"/>
                      </a:lnTo>
                      <a:lnTo>
                        <a:pt x="0" y="320"/>
                      </a:lnTo>
                    </a:path>
                  </a:pathLst>
                </a:custGeom>
                <a:noFill/>
                <a:ln w="25400" cap="rnd">
                  <a:solidFill>
                    <a:schemeClr val="tx1"/>
                  </a:solidFill>
                  <a:round/>
                  <a:headEnd/>
                  <a:tailEnd/>
                </a:ln>
              </p:spPr>
              <p:txBody>
                <a:bodyPr/>
                <a:lstStyle/>
                <a:p>
                  <a:endParaRPr lang="en-US"/>
                </a:p>
              </p:txBody>
            </p:sp>
            <p:sp>
              <p:nvSpPr>
                <p:cNvPr id="59523" name="Rectangle 49"/>
                <p:cNvSpPr>
                  <a:spLocks noChangeArrowheads="1"/>
                </p:cNvSpPr>
                <p:nvPr/>
              </p:nvSpPr>
              <p:spPr bwMode="auto">
                <a:xfrm rot="5400000">
                  <a:off x="3618" y="2272"/>
                  <a:ext cx="384" cy="210"/>
                </a:xfrm>
                <a:prstGeom prst="rect">
                  <a:avLst/>
                </a:prstGeom>
                <a:noFill/>
                <a:ln w="12700">
                  <a:noFill/>
                  <a:miter lim="800000"/>
                  <a:headEnd/>
                  <a:tailEnd/>
                </a:ln>
              </p:spPr>
              <p:txBody>
                <a:bodyPr wrap="none" lIns="90487" tIns="44450" rIns="90487" bIns="44450">
                  <a:spAutoFit/>
                </a:bodyPr>
                <a:lstStyle/>
                <a:p>
                  <a:r>
                    <a:rPr lang="en-US" sz="1600" b="1">
                      <a:solidFill>
                        <a:schemeClr val="tx1"/>
                      </a:solidFill>
                      <a:latin typeface="Times" charset="0"/>
                    </a:rPr>
                    <a:t>ALU</a:t>
                  </a:r>
                </a:p>
              </p:txBody>
            </p:sp>
          </p:grpSp>
          <p:grpSp>
            <p:nvGrpSpPr>
              <p:cNvPr id="11" name="Group 50"/>
              <p:cNvGrpSpPr>
                <a:grpSpLocks/>
              </p:cNvGrpSpPr>
              <p:nvPr/>
            </p:nvGrpSpPr>
            <p:grpSpPr bwMode="auto">
              <a:xfrm>
                <a:off x="2714" y="2440"/>
                <a:ext cx="340" cy="289"/>
                <a:chOff x="2789" y="2245"/>
                <a:chExt cx="340" cy="289"/>
              </a:xfrm>
            </p:grpSpPr>
            <p:sp>
              <p:nvSpPr>
                <p:cNvPr id="59518" name="Rectangle 51"/>
                <p:cNvSpPr>
                  <a:spLocks noChangeArrowheads="1"/>
                </p:cNvSpPr>
                <p:nvPr/>
              </p:nvSpPr>
              <p:spPr bwMode="auto">
                <a:xfrm>
                  <a:off x="2795" y="2247"/>
                  <a:ext cx="228" cy="210"/>
                </a:xfrm>
                <a:prstGeom prst="rect">
                  <a:avLst/>
                </a:prstGeom>
                <a:noFill/>
                <a:ln w="12700">
                  <a:noFill/>
                  <a:miter lim="800000"/>
                  <a:headEnd/>
                  <a:tailEnd/>
                </a:ln>
              </p:spPr>
              <p:txBody>
                <a:bodyPr wrap="none" lIns="90487" tIns="44450" rIns="90487" bIns="44450">
                  <a:spAutoFit/>
                </a:bodyPr>
                <a:lstStyle/>
                <a:p>
                  <a:pPr algn="ctr"/>
                  <a:r>
                    <a:rPr lang="en-US" sz="1600" b="1">
                      <a:solidFill>
                        <a:schemeClr val="tx1"/>
                      </a:solidFill>
                      <a:latin typeface="Times" charset="0"/>
                    </a:rPr>
                    <a:t>I$</a:t>
                  </a:r>
                </a:p>
              </p:txBody>
            </p:sp>
            <p:grpSp>
              <p:nvGrpSpPr>
                <p:cNvPr id="12" name="Group 52"/>
                <p:cNvGrpSpPr>
                  <a:grpSpLocks/>
                </p:cNvGrpSpPr>
                <p:nvPr/>
              </p:nvGrpSpPr>
              <p:grpSpPr bwMode="auto">
                <a:xfrm>
                  <a:off x="2789" y="2245"/>
                  <a:ext cx="340" cy="289"/>
                  <a:chOff x="2789" y="2245"/>
                  <a:chExt cx="340" cy="289"/>
                </a:xfrm>
              </p:grpSpPr>
              <p:sp>
                <p:nvSpPr>
                  <p:cNvPr id="59520" name="Freeform 53"/>
                  <p:cNvSpPr>
                    <a:spLocks/>
                  </p:cNvSpPr>
                  <p:nvPr/>
                </p:nvSpPr>
                <p:spPr bwMode="auto">
                  <a:xfrm>
                    <a:off x="2789" y="2245"/>
                    <a:ext cx="170" cy="289"/>
                  </a:xfrm>
                  <a:custGeom>
                    <a:avLst/>
                    <a:gdLst>
                      <a:gd name="T0" fmla="*/ 169 w 170"/>
                      <a:gd name="T1" fmla="*/ 0 h 289"/>
                      <a:gd name="T2" fmla="*/ 0 w 170"/>
                      <a:gd name="T3" fmla="*/ 0 h 289"/>
                      <a:gd name="T4" fmla="*/ 0 w 170"/>
                      <a:gd name="T5" fmla="*/ 288 h 289"/>
                      <a:gd name="T6" fmla="*/ 169 w 170"/>
                      <a:gd name="T7" fmla="*/ 288 h 289"/>
                      <a:gd name="T8" fmla="*/ 0 60000 65536"/>
                      <a:gd name="T9" fmla="*/ 0 60000 65536"/>
                      <a:gd name="T10" fmla="*/ 0 60000 65536"/>
                      <a:gd name="T11" fmla="*/ 0 60000 65536"/>
                      <a:gd name="T12" fmla="*/ 0 w 170"/>
                      <a:gd name="T13" fmla="*/ 0 h 289"/>
                      <a:gd name="T14" fmla="*/ 170 w 170"/>
                      <a:gd name="T15" fmla="*/ 289 h 289"/>
                    </a:gdLst>
                    <a:ahLst/>
                    <a:cxnLst>
                      <a:cxn ang="T8">
                        <a:pos x="T0" y="T1"/>
                      </a:cxn>
                      <a:cxn ang="T9">
                        <a:pos x="T2" y="T3"/>
                      </a:cxn>
                      <a:cxn ang="T10">
                        <a:pos x="T4" y="T5"/>
                      </a:cxn>
                      <a:cxn ang="T11">
                        <a:pos x="T6" y="T7"/>
                      </a:cxn>
                    </a:cxnLst>
                    <a:rect l="T12" t="T13" r="T14" b="T15"/>
                    <a:pathLst>
                      <a:path w="170" h="289">
                        <a:moveTo>
                          <a:pt x="169" y="0"/>
                        </a:moveTo>
                        <a:lnTo>
                          <a:pt x="0" y="0"/>
                        </a:lnTo>
                        <a:lnTo>
                          <a:pt x="0" y="288"/>
                        </a:lnTo>
                        <a:lnTo>
                          <a:pt x="169" y="288"/>
                        </a:lnTo>
                      </a:path>
                    </a:pathLst>
                  </a:custGeom>
                  <a:noFill/>
                  <a:ln w="25400" cap="rnd">
                    <a:solidFill>
                      <a:schemeClr val="tx1"/>
                    </a:solidFill>
                    <a:round/>
                    <a:headEnd/>
                    <a:tailEnd/>
                  </a:ln>
                </p:spPr>
                <p:txBody>
                  <a:bodyPr/>
                  <a:lstStyle/>
                  <a:p>
                    <a:endParaRPr lang="en-US"/>
                  </a:p>
                </p:txBody>
              </p:sp>
              <p:sp>
                <p:nvSpPr>
                  <p:cNvPr id="59521" name="Freeform 54"/>
                  <p:cNvSpPr>
                    <a:spLocks/>
                  </p:cNvSpPr>
                  <p:nvPr/>
                </p:nvSpPr>
                <p:spPr bwMode="auto">
                  <a:xfrm>
                    <a:off x="2958" y="2245"/>
                    <a:ext cx="171" cy="289"/>
                  </a:xfrm>
                  <a:custGeom>
                    <a:avLst/>
                    <a:gdLst>
                      <a:gd name="T0" fmla="*/ 0 w 171"/>
                      <a:gd name="T1" fmla="*/ 0 h 289"/>
                      <a:gd name="T2" fmla="*/ 170 w 171"/>
                      <a:gd name="T3" fmla="*/ 0 h 289"/>
                      <a:gd name="T4" fmla="*/ 170 w 171"/>
                      <a:gd name="T5" fmla="*/ 288 h 289"/>
                      <a:gd name="T6" fmla="*/ 0 w 171"/>
                      <a:gd name="T7" fmla="*/ 288 h 289"/>
                      <a:gd name="T8" fmla="*/ 0 60000 65536"/>
                      <a:gd name="T9" fmla="*/ 0 60000 65536"/>
                      <a:gd name="T10" fmla="*/ 0 60000 65536"/>
                      <a:gd name="T11" fmla="*/ 0 60000 65536"/>
                      <a:gd name="T12" fmla="*/ 0 w 171"/>
                      <a:gd name="T13" fmla="*/ 0 h 289"/>
                      <a:gd name="T14" fmla="*/ 171 w 171"/>
                      <a:gd name="T15" fmla="*/ 289 h 289"/>
                    </a:gdLst>
                    <a:ahLst/>
                    <a:cxnLst>
                      <a:cxn ang="T8">
                        <a:pos x="T0" y="T1"/>
                      </a:cxn>
                      <a:cxn ang="T9">
                        <a:pos x="T2" y="T3"/>
                      </a:cxn>
                      <a:cxn ang="T10">
                        <a:pos x="T4" y="T5"/>
                      </a:cxn>
                      <a:cxn ang="T11">
                        <a:pos x="T6" y="T7"/>
                      </a:cxn>
                    </a:cxnLst>
                    <a:rect l="T12" t="T13" r="T14" b="T15"/>
                    <a:pathLst>
                      <a:path w="171" h="289">
                        <a:moveTo>
                          <a:pt x="0" y="0"/>
                        </a:moveTo>
                        <a:lnTo>
                          <a:pt x="170" y="0"/>
                        </a:lnTo>
                        <a:lnTo>
                          <a:pt x="170" y="288"/>
                        </a:lnTo>
                        <a:lnTo>
                          <a:pt x="0" y="288"/>
                        </a:lnTo>
                      </a:path>
                    </a:pathLst>
                  </a:custGeom>
                  <a:noFill/>
                  <a:ln w="25400" cap="rnd">
                    <a:solidFill>
                      <a:schemeClr val="tx1"/>
                    </a:solidFill>
                    <a:round/>
                    <a:headEnd/>
                    <a:tailEnd/>
                  </a:ln>
                </p:spPr>
                <p:txBody>
                  <a:bodyPr/>
                  <a:lstStyle/>
                  <a:p>
                    <a:endParaRPr lang="en-US"/>
                  </a:p>
                </p:txBody>
              </p:sp>
            </p:grpSp>
          </p:grpSp>
          <p:sp>
            <p:nvSpPr>
              <p:cNvPr id="59502" name="Rectangle 55"/>
              <p:cNvSpPr>
                <a:spLocks noChangeArrowheads="1"/>
              </p:cNvSpPr>
              <p:nvPr/>
            </p:nvSpPr>
            <p:spPr bwMode="auto">
              <a:xfrm>
                <a:off x="3155" y="2447"/>
                <a:ext cx="327" cy="210"/>
              </a:xfrm>
              <a:prstGeom prst="rect">
                <a:avLst/>
              </a:prstGeom>
              <a:noFill/>
              <a:ln w="12700">
                <a:noFill/>
                <a:miter lim="800000"/>
                <a:headEnd/>
                <a:tailEnd/>
              </a:ln>
            </p:spPr>
            <p:txBody>
              <a:bodyPr wrap="none" lIns="90487" tIns="44450" rIns="90487" bIns="44450">
                <a:spAutoFit/>
              </a:bodyPr>
              <a:lstStyle/>
              <a:p>
                <a:r>
                  <a:rPr lang="en-US" sz="1600" b="1">
                    <a:solidFill>
                      <a:schemeClr val="tx1"/>
                    </a:solidFill>
                    <a:latin typeface="Times" charset="0"/>
                  </a:rPr>
                  <a:t>Reg</a:t>
                </a:r>
              </a:p>
            </p:txBody>
          </p:sp>
          <p:sp>
            <p:nvSpPr>
              <p:cNvPr id="59503" name="Freeform 56"/>
              <p:cNvSpPr>
                <a:spLocks/>
              </p:cNvSpPr>
              <p:nvPr/>
            </p:nvSpPr>
            <p:spPr bwMode="auto">
              <a:xfrm>
                <a:off x="3174" y="2440"/>
                <a:ext cx="149" cy="289"/>
              </a:xfrm>
              <a:custGeom>
                <a:avLst/>
                <a:gdLst>
                  <a:gd name="T0" fmla="*/ 148 w 149"/>
                  <a:gd name="T1" fmla="*/ 0 h 289"/>
                  <a:gd name="T2" fmla="*/ 0 w 149"/>
                  <a:gd name="T3" fmla="*/ 0 h 289"/>
                  <a:gd name="T4" fmla="*/ 0 w 149"/>
                  <a:gd name="T5" fmla="*/ 288 h 289"/>
                  <a:gd name="T6" fmla="*/ 148 w 149"/>
                  <a:gd name="T7" fmla="*/ 288 h 289"/>
                  <a:gd name="T8" fmla="*/ 0 60000 65536"/>
                  <a:gd name="T9" fmla="*/ 0 60000 65536"/>
                  <a:gd name="T10" fmla="*/ 0 60000 65536"/>
                  <a:gd name="T11" fmla="*/ 0 60000 65536"/>
                  <a:gd name="T12" fmla="*/ 0 w 149"/>
                  <a:gd name="T13" fmla="*/ 0 h 289"/>
                  <a:gd name="T14" fmla="*/ 149 w 149"/>
                  <a:gd name="T15" fmla="*/ 289 h 289"/>
                </a:gdLst>
                <a:ahLst/>
                <a:cxnLst>
                  <a:cxn ang="T8">
                    <a:pos x="T0" y="T1"/>
                  </a:cxn>
                  <a:cxn ang="T9">
                    <a:pos x="T2" y="T3"/>
                  </a:cxn>
                  <a:cxn ang="T10">
                    <a:pos x="T4" y="T5"/>
                  </a:cxn>
                  <a:cxn ang="T11">
                    <a:pos x="T6" y="T7"/>
                  </a:cxn>
                </a:cxnLst>
                <a:rect l="T12" t="T13" r="T14" b="T15"/>
                <a:pathLst>
                  <a:path w="149" h="289">
                    <a:moveTo>
                      <a:pt x="148" y="0"/>
                    </a:moveTo>
                    <a:lnTo>
                      <a:pt x="0" y="0"/>
                    </a:lnTo>
                    <a:lnTo>
                      <a:pt x="0" y="288"/>
                    </a:lnTo>
                    <a:lnTo>
                      <a:pt x="148" y="288"/>
                    </a:lnTo>
                  </a:path>
                </a:pathLst>
              </a:custGeom>
              <a:noFill/>
              <a:ln w="25400" cap="rnd">
                <a:solidFill>
                  <a:schemeClr val="tx1"/>
                </a:solidFill>
                <a:round/>
                <a:headEnd/>
                <a:tailEnd/>
              </a:ln>
            </p:spPr>
            <p:txBody>
              <a:bodyPr/>
              <a:lstStyle/>
              <a:p>
                <a:endParaRPr lang="en-US"/>
              </a:p>
            </p:txBody>
          </p:sp>
          <p:sp>
            <p:nvSpPr>
              <p:cNvPr id="59504" name="Line 57"/>
              <p:cNvSpPr>
                <a:spLocks noChangeShapeType="1"/>
              </p:cNvSpPr>
              <p:nvPr/>
            </p:nvSpPr>
            <p:spPr bwMode="auto">
              <a:xfrm>
                <a:off x="3059" y="2584"/>
                <a:ext cx="96" cy="0"/>
              </a:xfrm>
              <a:prstGeom prst="line">
                <a:avLst/>
              </a:prstGeom>
              <a:noFill/>
              <a:ln w="25400">
                <a:solidFill>
                  <a:schemeClr val="tx1"/>
                </a:solidFill>
                <a:round/>
                <a:headEnd/>
                <a:tailEnd/>
              </a:ln>
            </p:spPr>
            <p:txBody>
              <a:bodyPr wrap="none" anchor="ctr"/>
              <a:lstStyle/>
              <a:p>
                <a:endParaRPr lang="en-US"/>
              </a:p>
            </p:txBody>
          </p:sp>
          <p:sp>
            <p:nvSpPr>
              <p:cNvPr id="59505" name="Freeform 58"/>
              <p:cNvSpPr>
                <a:spLocks/>
              </p:cNvSpPr>
              <p:nvPr/>
            </p:nvSpPr>
            <p:spPr bwMode="auto">
              <a:xfrm>
                <a:off x="3121" y="2488"/>
                <a:ext cx="48" cy="97"/>
              </a:xfrm>
              <a:custGeom>
                <a:avLst/>
                <a:gdLst>
                  <a:gd name="T0" fmla="*/ 0 w 48"/>
                  <a:gd name="T1" fmla="*/ 96 h 97"/>
                  <a:gd name="T2" fmla="*/ 0 w 48"/>
                  <a:gd name="T3" fmla="*/ 0 h 97"/>
                  <a:gd name="T4" fmla="*/ 47 w 48"/>
                  <a:gd name="T5" fmla="*/ 0 h 97"/>
                  <a:gd name="T6" fmla="*/ 47 w 48"/>
                  <a:gd name="T7" fmla="*/ 0 h 97"/>
                  <a:gd name="T8" fmla="*/ 0 60000 65536"/>
                  <a:gd name="T9" fmla="*/ 0 60000 65536"/>
                  <a:gd name="T10" fmla="*/ 0 60000 65536"/>
                  <a:gd name="T11" fmla="*/ 0 60000 65536"/>
                  <a:gd name="T12" fmla="*/ 0 w 48"/>
                  <a:gd name="T13" fmla="*/ 0 h 97"/>
                  <a:gd name="T14" fmla="*/ 48 w 48"/>
                  <a:gd name="T15" fmla="*/ 97 h 97"/>
                </a:gdLst>
                <a:ahLst/>
                <a:cxnLst>
                  <a:cxn ang="T8">
                    <a:pos x="T0" y="T1"/>
                  </a:cxn>
                  <a:cxn ang="T9">
                    <a:pos x="T2" y="T3"/>
                  </a:cxn>
                  <a:cxn ang="T10">
                    <a:pos x="T4" y="T5"/>
                  </a:cxn>
                  <a:cxn ang="T11">
                    <a:pos x="T6" y="T7"/>
                  </a:cxn>
                </a:cxnLst>
                <a:rect l="T12" t="T13" r="T14" b="T15"/>
                <a:pathLst>
                  <a:path w="48" h="97">
                    <a:moveTo>
                      <a:pt x="0" y="96"/>
                    </a:moveTo>
                    <a:lnTo>
                      <a:pt x="0" y="0"/>
                    </a:lnTo>
                    <a:lnTo>
                      <a:pt x="47" y="0"/>
                    </a:lnTo>
                  </a:path>
                </a:pathLst>
              </a:custGeom>
              <a:noFill/>
              <a:ln w="25400" cap="rnd">
                <a:solidFill>
                  <a:schemeClr val="tx1"/>
                </a:solidFill>
                <a:round/>
                <a:headEnd/>
                <a:tailEnd/>
              </a:ln>
            </p:spPr>
            <p:txBody>
              <a:bodyPr/>
              <a:lstStyle/>
              <a:p>
                <a:endParaRPr lang="en-US"/>
              </a:p>
            </p:txBody>
          </p:sp>
          <p:sp>
            <p:nvSpPr>
              <p:cNvPr id="59506" name="Rectangle 59"/>
              <p:cNvSpPr>
                <a:spLocks noChangeArrowheads="1"/>
              </p:cNvSpPr>
              <p:nvPr/>
            </p:nvSpPr>
            <p:spPr bwMode="auto">
              <a:xfrm>
                <a:off x="3972" y="2442"/>
                <a:ext cx="302" cy="210"/>
              </a:xfrm>
              <a:prstGeom prst="rect">
                <a:avLst/>
              </a:prstGeom>
              <a:noFill/>
              <a:ln w="12700">
                <a:noFill/>
                <a:miter lim="800000"/>
                <a:headEnd/>
                <a:tailEnd/>
              </a:ln>
            </p:spPr>
            <p:txBody>
              <a:bodyPr wrap="none" lIns="90487" tIns="44450" rIns="90487" bIns="44450">
                <a:spAutoFit/>
              </a:bodyPr>
              <a:lstStyle/>
              <a:p>
                <a:r>
                  <a:rPr lang="en-US" sz="1600" b="1">
                    <a:solidFill>
                      <a:schemeClr val="tx1"/>
                    </a:solidFill>
                    <a:latin typeface="Times" charset="0"/>
                  </a:rPr>
                  <a:t> D$</a:t>
                </a:r>
              </a:p>
            </p:txBody>
          </p:sp>
          <p:grpSp>
            <p:nvGrpSpPr>
              <p:cNvPr id="13" name="Group 60"/>
              <p:cNvGrpSpPr>
                <a:grpSpLocks/>
              </p:cNvGrpSpPr>
              <p:nvPr/>
            </p:nvGrpSpPr>
            <p:grpSpPr bwMode="auto">
              <a:xfrm>
                <a:off x="4023" y="2440"/>
                <a:ext cx="325" cy="289"/>
                <a:chOff x="4098" y="2245"/>
                <a:chExt cx="325" cy="289"/>
              </a:xfrm>
            </p:grpSpPr>
            <p:sp>
              <p:nvSpPr>
                <p:cNvPr id="59516" name="Freeform 61"/>
                <p:cNvSpPr>
                  <a:spLocks/>
                </p:cNvSpPr>
                <p:nvPr/>
              </p:nvSpPr>
              <p:spPr bwMode="auto">
                <a:xfrm>
                  <a:off x="4098" y="2245"/>
                  <a:ext cx="162" cy="289"/>
                </a:xfrm>
                <a:custGeom>
                  <a:avLst/>
                  <a:gdLst>
                    <a:gd name="T0" fmla="*/ 161 w 162"/>
                    <a:gd name="T1" fmla="*/ 0 h 289"/>
                    <a:gd name="T2" fmla="*/ 0 w 162"/>
                    <a:gd name="T3" fmla="*/ 0 h 289"/>
                    <a:gd name="T4" fmla="*/ 0 w 162"/>
                    <a:gd name="T5" fmla="*/ 288 h 289"/>
                    <a:gd name="T6" fmla="*/ 161 w 162"/>
                    <a:gd name="T7" fmla="*/ 288 h 289"/>
                    <a:gd name="T8" fmla="*/ 0 60000 65536"/>
                    <a:gd name="T9" fmla="*/ 0 60000 65536"/>
                    <a:gd name="T10" fmla="*/ 0 60000 65536"/>
                    <a:gd name="T11" fmla="*/ 0 60000 65536"/>
                    <a:gd name="T12" fmla="*/ 0 w 162"/>
                    <a:gd name="T13" fmla="*/ 0 h 289"/>
                    <a:gd name="T14" fmla="*/ 162 w 162"/>
                    <a:gd name="T15" fmla="*/ 289 h 289"/>
                  </a:gdLst>
                  <a:ahLst/>
                  <a:cxnLst>
                    <a:cxn ang="T8">
                      <a:pos x="T0" y="T1"/>
                    </a:cxn>
                    <a:cxn ang="T9">
                      <a:pos x="T2" y="T3"/>
                    </a:cxn>
                    <a:cxn ang="T10">
                      <a:pos x="T4" y="T5"/>
                    </a:cxn>
                    <a:cxn ang="T11">
                      <a:pos x="T6" y="T7"/>
                    </a:cxn>
                  </a:cxnLst>
                  <a:rect l="T12" t="T13" r="T14" b="T15"/>
                  <a:pathLst>
                    <a:path w="162" h="289">
                      <a:moveTo>
                        <a:pt x="161" y="0"/>
                      </a:moveTo>
                      <a:lnTo>
                        <a:pt x="0" y="0"/>
                      </a:lnTo>
                      <a:lnTo>
                        <a:pt x="0" y="288"/>
                      </a:lnTo>
                      <a:lnTo>
                        <a:pt x="161" y="288"/>
                      </a:lnTo>
                    </a:path>
                  </a:pathLst>
                </a:custGeom>
                <a:noFill/>
                <a:ln w="25400" cap="rnd">
                  <a:solidFill>
                    <a:schemeClr val="tx1"/>
                  </a:solidFill>
                  <a:round/>
                  <a:headEnd/>
                  <a:tailEnd/>
                </a:ln>
              </p:spPr>
              <p:txBody>
                <a:bodyPr/>
                <a:lstStyle/>
                <a:p>
                  <a:endParaRPr lang="en-US"/>
                </a:p>
              </p:txBody>
            </p:sp>
            <p:sp>
              <p:nvSpPr>
                <p:cNvPr id="59517" name="Freeform 62"/>
                <p:cNvSpPr>
                  <a:spLocks/>
                </p:cNvSpPr>
                <p:nvPr/>
              </p:nvSpPr>
              <p:spPr bwMode="auto">
                <a:xfrm>
                  <a:off x="4259" y="2245"/>
                  <a:ext cx="164" cy="289"/>
                </a:xfrm>
                <a:custGeom>
                  <a:avLst/>
                  <a:gdLst>
                    <a:gd name="T0" fmla="*/ 0 w 164"/>
                    <a:gd name="T1" fmla="*/ 0 h 289"/>
                    <a:gd name="T2" fmla="*/ 163 w 164"/>
                    <a:gd name="T3" fmla="*/ 0 h 289"/>
                    <a:gd name="T4" fmla="*/ 163 w 164"/>
                    <a:gd name="T5" fmla="*/ 288 h 289"/>
                    <a:gd name="T6" fmla="*/ 0 w 164"/>
                    <a:gd name="T7" fmla="*/ 288 h 289"/>
                    <a:gd name="T8" fmla="*/ 0 60000 65536"/>
                    <a:gd name="T9" fmla="*/ 0 60000 65536"/>
                    <a:gd name="T10" fmla="*/ 0 60000 65536"/>
                    <a:gd name="T11" fmla="*/ 0 60000 65536"/>
                    <a:gd name="T12" fmla="*/ 0 w 164"/>
                    <a:gd name="T13" fmla="*/ 0 h 289"/>
                    <a:gd name="T14" fmla="*/ 164 w 164"/>
                    <a:gd name="T15" fmla="*/ 289 h 289"/>
                  </a:gdLst>
                  <a:ahLst/>
                  <a:cxnLst>
                    <a:cxn ang="T8">
                      <a:pos x="T0" y="T1"/>
                    </a:cxn>
                    <a:cxn ang="T9">
                      <a:pos x="T2" y="T3"/>
                    </a:cxn>
                    <a:cxn ang="T10">
                      <a:pos x="T4" y="T5"/>
                    </a:cxn>
                    <a:cxn ang="T11">
                      <a:pos x="T6" y="T7"/>
                    </a:cxn>
                  </a:cxnLst>
                  <a:rect l="T12" t="T13" r="T14" b="T15"/>
                  <a:pathLst>
                    <a:path w="164" h="289">
                      <a:moveTo>
                        <a:pt x="0" y="0"/>
                      </a:moveTo>
                      <a:lnTo>
                        <a:pt x="163" y="0"/>
                      </a:lnTo>
                      <a:lnTo>
                        <a:pt x="163" y="288"/>
                      </a:lnTo>
                      <a:lnTo>
                        <a:pt x="0" y="288"/>
                      </a:lnTo>
                    </a:path>
                  </a:pathLst>
                </a:custGeom>
                <a:noFill/>
                <a:ln w="25400" cap="rnd">
                  <a:solidFill>
                    <a:schemeClr val="tx1"/>
                  </a:solidFill>
                  <a:round/>
                  <a:headEnd/>
                  <a:tailEnd/>
                </a:ln>
              </p:spPr>
              <p:txBody>
                <a:bodyPr/>
                <a:lstStyle/>
                <a:p>
                  <a:endParaRPr lang="en-US"/>
                </a:p>
              </p:txBody>
            </p:sp>
          </p:grpSp>
          <p:sp>
            <p:nvSpPr>
              <p:cNvPr id="59508" name="Rectangle 63"/>
              <p:cNvSpPr>
                <a:spLocks noChangeArrowheads="1"/>
              </p:cNvSpPr>
              <p:nvPr/>
            </p:nvSpPr>
            <p:spPr bwMode="auto">
              <a:xfrm>
                <a:off x="4464" y="2442"/>
                <a:ext cx="327" cy="210"/>
              </a:xfrm>
              <a:prstGeom prst="rect">
                <a:avLst/>
              </a:prstGeom>
              <a:noFill/>
              <a:ln w="12700">
                <a:noFill/>
                <a:miter lim="800000"/>
                <a:headEnd/>
                <a:tailEnd/>
              </a:ln>
            </p:spPr>
            <p:txBody>
              <a:bodyPr wrap="none" lIns="90487" tIns="44450" rIns="90487" bIns="44450">
                <a:spAutoFit/>
              </a:bodyPr>
              <a:lstStyle/>
              <a:p>
                <a:r>
                  <a:rPr lang="en-US" sz="1600" b="1">
                    <a:solidFill>
                      <a:schemeClr val="tx1"/>
                    </a:solidFill>
                    <a:latin typeface="Times" charset="0"/>
                  </a:rPr>
                  <a:t>Reg</a:t>
                </a:r>
              </a:p>
            </p:txBody>
          </p:sp>
          <p:grpSp>
            <p:nvGrpSpPr>
              <p:cNvPr id="14" name="Group 64"/>
              <p:cNvGrpSpPr>
                <a:grpSpLocks/>
              </p:cNvGrpSpPr>
              <p:nvPr/>
            </p:nvGrpSpPr>
            <p:grpSpPr bwMode="auto">
              <a:xfrm>
                <a:off x="4491" y="2440"/>
                <a:ext cx="284" cy="289"/>
                <a:chOff x="4566" y="2245"/>
                <a:chExt cx="284" cy="289"/>
              </a:xfrm>
            </p:grpSpPr>
            <p:sp>
              <p:nvSpPr>
                <p:cNvPr id="59514" name="Freeform 65"/>
                <p:cNvSpPr>
                  <a:spLocks/>
                </p:cNvSpPr>
                <p:nvPr/>
              </p:nvSpPr>
              <p:spPr bwMode="auto">
                <a:xfrm>
                  <a:off x="4566" y="2245"/>
                  <a:ext cx="142" cy="289"/>
                </a:xfrm>
                <a:custGeom>
                  <a:avLst/>
                  <a:gdLst>
                    <a:gd name="T0" fmla="*/ 141 w 142"/>
                    <a:gd name="T1" fmla="*/ 0 h 289"/>
                    <a:gd name="T2" fmla="*/ 0 w 142"/>
                    <a:gd name="T3" fmla="*/ 0 h 289"/>
                    <a:gd name="T4" fmla="*/ 0 w 142"/>
                    <a:gd name="T5" fmla="*/ 288 h 289"/>
                    <a:gd name="T6" fmla="*/ 141 w 142"/>
                    <a:gd name="T7" fmla="*/ 288 h 289"/>
                    <a:gd name="T8" fmla="*/ 0 60000 65536"/>
                    <a:gd name="T9" fmla="*/ 0 60000 65536"/>
                    <a:gd name="T10" fmla="*/ 0 60000 65536"/>
                    <a:gd name="T11" fmla="*/ 0 60000 65536"/>
                    <a:gd name="T12" fmla="*/ 0 w 142"/>
                    <a:gd name="T13" fmla="*/ 0 h 289"/>
                    <a:gd name="T14" fmla="*/ 142 w 142"/>
                    <a:gd name="T15" fmla="*/ 289 h 289"/>
                  </a:gdLst>
                  <a:ahLst/>
                  <a:cxnLst>
                    <a:cxn ang="T8">
                      <a:pos x="T0" y="T1"/>
                    </a:cxn>
                    <a:cxn ang="T9">
                      <a:pos x="T2" y="T3"/>
                    </a:cxn>
                    <a:cxn ang="T10">
                      <a:pos x="T4" y="T5"/>
                    </a:cxn>
                    <a:cxn ang="T11">
                      <a:pos x="T6" y="T7"/>
                    </a:cxn>
                  </a:cxnLst>
                  <a:rect l="T12" t="T13" r="T14" b="T15"/>
                  <a:pathLst>
                    <a:path w="142" h="289">
                      <a:moveTo>
                        <a:pt x="141" y="0"/>
                      </a:moveTo>
                      <a:lnTo>
                        <a:pt x="0" y="0"/>
                      </a:lnTo>
                      <a:lnTo>
                        <a:pt x="0" y="288"/>
                      </a:lnTo>
                      <a:lnTo>
                        <a:pt x="141" y="288"/>
                      </a:lnTo>
                    </a:path>
                  </a:pathLst>
                </a:custGeom>
                <a:noFill/>
                <a:ln w="25400" cap="rnd">
                  <a:solidFill>
                    <a:schemeClr val="tx1"/>
                  </a:solidFill>
                  <a:round/>
                  <a:headEnd/>
                  <a:tailEnd/>
                </a:ln>
              </p:spPr>
              <p:txBody>
                <a:bodyPr/>
                <a:lstStyle/>
                <a:p>
                  <a:endParaRPr lang="en-US"/>
                </a:p>
              </p:txBody>
            </p:sp>
            <p:sp>
              <p:nvSpPr>
                <p:cNvPr id="59515" name="Freeform 66"/>
                <p:cNvSpPr>
                  <a:spLocks/>
                </p:cNvSpPr>
                <p:nvPr/>
              </p:nvSpPr>
              <p:spPr bwMode="auto">
                <a:xfrm>
                  <a:off x="4707" y="2245"/>
                  <a:ext cx="143" cy="289"/>
                </a:xfrm>
                <a:custGeom>
                  <a:avLst/>
                  <a:gdLst>
                    <a:gd name="T0" fmla="*/ 0 w 143"/>
                    <a:gd name="T1" fmla="*/ 0 h 289"/>
                    <a:gd name="T2" fmla="*/ 142 w 143"/>
                    <a:gd name="T3" fmla="*/ 0 h 289"/>
                    <a:gd name="T4" fmla="*/ 142 w 143"/>
                    <a:gd name="T5" fmla="*/ 288 h 289"/>
                    <a:gd name="T6" fmla="*/ 0 w 143"/>
                    <a:gd name="T7" fmla="*/ 288 h 289"/>
                    <a:gd name="T8" fmla="*/ 0 60000 65536"/>
                    <a:gd name="T9" fmla="*/ 0 60000 65536"/>
                    <a:gd name="T10" fmla="*/ 0 60000 65536"/>
                    <a:gd name="T11" fmla="*/ 0 60000 65536"/>
                    <a:gd name="T12" fmla="*/ 0 w 143"/>
                    <a:gd name="T13" fmla="*/ 0 h 289"/>
                    <a:gd name="T14" fmla="*/ 143 w 143"/>
                    <a:gd name="T15" fmla="*/ 289 h 289"/>
                  </a:gdLst>
                  <a:ahLst/>
                  <a:cxnLst>
                    <a:cxn ang="T8">
                      <a:pos x="T0" y="T1"/>
                    </a:cxn>
                    <a:cxn ang="T9">
                      <a:pos x="T2" y="T3"/>
                    </a:cxn>
                    <a:cxn ang="T10">
                      <a:pos x="T4" y="T5"/>
                    </a:cxn>
                    <a:cxn ang="T11">
                      <a:pos x="T6" y="T7"/>
                    </a:cxn>
                  </a:cxnLst>
                  <a:rect l="T12" t="T13" r="T14" b="T15"/>
                  <a:pathLst>
                    <a:path w="143" h="289">
                      <a:moveTo>
                        <a:pt x="0" y="0"/>
                      </a:moveTo>
                      <a:lnTo>
                        <a:pt x="142" y="0"/>
                      </a:lnTo>
                      <a:lnTo>
                        <a:pt x="142" y="288"/>
                      </a:lnTo>
                      <a:lnTo>
                        <a:pt x="0" y="288"/>
                      </a:lnTo>
                    </a:path>
                  </a:pathLst>
                </a:custGeom>
                <a:noFill/>
                <a:ln w="25400" cap="rnd">
                  <a:solidFill>
                    <a:schemeClr val="tx1"/>
                  </a:solidFill>
                  <a:round/>
                  <a:headEnd/>
                  <a:tailEnd/>
                </a:ln>
              </p:spPr>
              <p:txBody>
                <a:bodyPr/>
                <a:lstStyle/>
                <a:p>
                  <a:endParaRPr lang="en-US"/>
                </a:p>
              </p:txBody>
            </p:sp>
          </p:grpSp>
          <p:sp>
            <p:nvSpPr>
              <p:cNvPr id="59510" name="Line 67"/>
              <p:cNvSpPr>
                <a:spLocks noChangeShapeType="1"/>
              </p:cNvSpPr>
              <p:nvPr/>
            </p:nvSpPr>
            <p:spPr bwMode="auto">
              <a:xfrm>
                <a:off x="4344" y="2584"/>
                <a:ext cx="139" cy="0"/>
              </a:xfrm>
              <a:prstGeom prst="line">
                <a:avLst/>
              </a:prstGeom>
              <a:noFill/>
              <a:ln w="25400">
                <a:solidFill>
                  <a:schemeClr val="tx1"/>
                </a:solidFill>
                <a:round/>
                <a:headEnd/>
                <a:tailEnd/>
              </a:ln>
            </p:spPr>
            <p:txBody>
              <a:bodyPr wrap="none" anchor="ctr"/>
              <a:lstStyle/>
              <a:p>
                <a:endParaRPr lang="en-US"/>
              </a:p>
            </p:txBody>
          </p:sp>
          <p:sp>
            <p:nvSpPr>
              <p:cNvPr id="59511" name="Line 68"/>
              <p:cNvSpPr>
                <a:spLocks noChangeShapeType="1"/>
              </p:cNvSpPr>
              <p:nvPr/>
            </p:nvSpPr>
            <p:spPr bwMode="auto">
              <a:xfrm>
                <a:off x="3860" y="2584"/>
                <a:ext cx="155" cy="0"/>
              </a:xfrm>
              <a:prstGeom prst="line">
                <a:avLst/>
              </a:prstGeom>
              <a:noFill/>
              <a:ln w="25400">
                <a:solidFill>
                  <a:schemeClr val="tx1"/>
                </a:solidFill>
                <a:round/>
                <a:headEnd/>
                <a:tailEnd/>
              </a:ln>
            </p:spPr>
            <p:txBody>
              <a:bodyPr wrap="none" anchor="ctr"/>
              <a:lstStyle/>
              <a:p>
                <a:endParaRPr lang="en-US"/>
              </a:p>
            </p:txBody>
          </p:sp>
          <p:sp>
            <p:nvSpPr>
              <p:cNvPr id="59512" name="Line 69"/>
              <p:cNvSpPr>
                <a:spLocks noChangeShapeType="1"/>
              </p:cNvSpPr>
              <p:nvPr/>
            </p:nvSpPr>
            <p:spPr bwMode="auto">
              <a:xfrm>
                <a:off x="3475" y="2680"/>
                <a:ext cx="157" cy="0"/>
              </a:xfrm>
              <a:prstGeom prst="line">
                <a:avLst/>
              </a:prstGeom>
              <a:noFill/>
              <a:ln w="25400">
                <a:solidFill>
                  <a:schemeClr val="tx1"/>
                </a:solidFill>
                <a:round/>
                <a:headEnd/>
                <a:tailEnd/>
              </a:ln>
            </p:spPr>
            <p:txBody>
              <a:bodyPr wrap="none" anchor="ctr"/>
              <a:lstStyle/>
              <a:p>
                <a:endParaRPr lang="en-US"/>
              </a:p>
            </p:txBody>
          </p:sp>
          <p:sp>
            <p:nvSpPr>
              <p:cNvPr id="59513" name="Freeform 70"/>
              <p:cNvSpPr>
                <a:spLocks/>
              </p:cNvSpPr>
              <p:nvPr/>
            </p:nvSpPr>
            <p:spPr bwMode="auto">
              <a:xfrm>
                <a:off x="3568" y="2579"/>
                <a:ext cx="337" cy="278"/>
              </a:xfrm>
              <a:custGeom>
                <a:avLst/>
                <a:gdLst>
                  <a:gd name="T0" fmla="*/ 0 w 337"/>
                  <a:gd name="T1" fmla="*/ 101 h 278"/>
                  <a:gd name="T2" fmla="*/ 0 w 337"/>
                  <a:gd name="T3" fmla="*/ 277 h 278"/>
                  <a:gd name="T4" fmla="*/ 294 w 337"/>
                  <a:gd name="T5" fmla="*/ 277 h 278"/>
                  <a:gd name="T6" fmla="*/ 294 w 337"/>
                  <a:gd name="T7" fmla="*/ 90 h 278"/>
                  <a:gd name="T8" fmla="*/ 336 w 337"/>
                  <a:gd name="T9" fmla="*/ 0 h 278"/>
                  <a:gd name="T10" fmla="*/ 0 60000 65536"/>
                  <a:gd name="T11" fmla="*/ 0 60000 65536"/>
                  <a:gd name="T12" fmla="*/ 0 60000 65536"/>
                  <a:gd name="T13" fmla="*/ 0 60000 65536"/>
                  <a:gd name="T14" fmla="*/ 0 60000 65536"/>
                  <a:gd name="T15" fmla="*/ 0 w 337"/>
                  <a:gd name="T16" fmla="*/ 0 h 278"/>
                  <a:gd name="T17" fmla="*/ 337 w 337"/>
                  <a:gd name="T18" fmla="*/ 278 h 278"/>
                </a:gdLst>
                <a:ahLst/>
                <a:cxnLst>
                  <a:cxn ang="T10">
                    <a:pos x="T0" y="T1"/>
                  </a:cxn>
                  <a:cxn ang="T11">
                    <a:pos x="T2" y="T3"/>
                  </a:cxn>
                  <a:cxn ang="T12">
                    <a:pos x="T4" y="T5"/>
                  </a:cxn>
                  <a:cxn ang="T13">
                    <a:pos x="T6" y="T7"/>
                  </a:cxn>
                  <a:cxn ang="T14">
                    <a:pos x="T8" y="T9"/>
                  </a:cxn>
                </a:cxnLst>
                <a:rect l="T15" t="T16" r="T17" b="T18"/>
                <a:pathLst>
                  <a:path w="337" h="278">
                    <a:moveTo>
                      <a:pt x="0" y="101"/>
                    </a:moveTo>
                    <a:lnTo>
                      <a:pt x="0" y="277"/>
                    </a:lnTo>
                    <a:lnTo>
                      <a:pt x="294" y="277"/>
                    </a:lnTo>
                    <a:lnTo>
                      <a:pt x="294" y="90"/>
                    </a:lnTo>
                    <a:lnTo>
                      <a:pt x="336" y="0"/>
                    </a:lnTo>
                  </a:path>
                </a:pathLst>
              </a:custGeom>
              <a:noFill/>
              <a:ln w="25400" cap="rnd">
                <a:solidFill>
                  <a:schemeClr val="tx1"/>
                </a:solidFill>
                <a:round/>
                <a:headEnd/>
                <a:tailEnd/>
              </a:ln>
            </p:spPr>
            <p:txBody>
              <a:bodyPr/>
              <a:lstStyle/>
              <a:p>
                <a:endParaRPr lang="en-US"/>
              </a:p>
            </p:txBody>
          </p:sp>
        </p:grpSp>
        <p:grpSp>
          <p:nvGrpSpPr>
            <p:cNvPr id="15" name="Group 71"/>
            <p:cNvGrpSpPr>
              <a:grpSpLocks/>
            </p:cNvGrpSpPr>
            <p:nvPr/>
          </p:nvGrpSpPr>
          <p:grpSpPr bwMode="auto">
            <a:xfrm>
              <a:off x="789235" y="4766157"/>
              <a:ext cx="7597775" cy="814388"/>
              <a:chOff x="432" y="2792"/>
              <a:chExt cx="4786" cy="513"/>
            </a:xfrm>
          </p:grpSpPr>
          <p:sp>
            <p:nvSpPr>
              <p:cNvPr id="59473" name="Line 72"/>
              <p:cNvSpPr>
                <a:spLocks noChangeShapeType="1"/>
              </p:cNvSpPr>
              <p:nvPr/>
            </p:nvSpPr>
            <p:spPr bwMode="auto">
              <a:xfrm>
                <a:off x="3902" y="2936"/>
                <a:ext cx="157" cy="0"/>
              </a:xfrm>
              <a:prstGeom prst="line">
                <a:avLst/>
              </a:prstGeom>
              <a:noFill/>
              <a:ln w="25400">
                <a:solidFill>
                  <a:schemeClr val="tx1"/>
                </a:solidFill>
                <a:round/>
                <a:headEnd/>
                <a:tailEnd/>
              </a:ln>
            </p:spPr>
            <p:txBody>
              <a:bodyPr wrap="none" anchor="ctr"/>
              <a:lstStyle/>
              <a:p>
                <a:endParaRPr lang="en-US"/>
              </a:p>
            </p:txBody>
          </p:sp>
          <p:sp>
            <p:nvSpPr>
              <p:cNvPr id="59474" name="Freeform 73" descr="25%"/>
              <p:cNvSpPr>
                <a:spLocks/>
              </p:cNvSpPr>
              <p:nvPr/>
            </p:nvSpPr>
            <p:spPr bwMode="auto">
              <a:xfrm>
                <a:off x="3749" y="2888"/>
                <a:ext cx="148" cy="289"/>
              </a:xfrm>
              <a:custGeom>
                <a:avLst/>
                <a:gdLst>
                  <a:gd name="T0" fmla="*/ 0 w 148"/>
                  <a:gd name="T1" fmla="*/ 0 h 289"/>
                  <a:gd name="T2" fmla="*/ 147 w 148"/>
                  <a:gd name="T3" fmla="*/ 0 h 289"/>
                  <a:gd name="T4" fmla="*/ 147 w 148"/>
                  <a:gd name="T5" fmla="*/ 288 h 289"/>
                  <a:gd name="T6" fmla="*/ 0 w 148"/>
                  <a:gd name="T7" fmla="*/ 288 h 289"/>
                  <a:gd name="T8" fmla="*/ 0 60000 65536"/>
                  <a:gd name="T9" fmla="*/ 0 60000 65536"/>
                  <a:gd name="T10" fmla="*/ 0 60000 65536"/>
                  <a:gd name="T11" fmla="*/ 0 60000 65536"/>
                  <a:gd name="T12" fmla="*/ 0 w 148"/>
                  <a:gd name="T13" fmla="*/ 0 h 289"/>
                  <a:gd name="T14" fmla="*/ 148 w 148"/>
                  <a:gd name="T15" fmla="*/ 289 h 289"/>
                </a:gdLst>
                <a:ahLst/>
                <a:cxnLst>
                  <a:cxn ang="T8">
                    <a:pos x="T0" y="T1"/>
                  </a:cxn>
                  <a:cxn ang="T9">
                    <a:pos x="T2" y="T3"/>
                  </a:cxn>
                  <a:cxn ang="T10">
                    <a:pos x="T4" y="T5"/>
                  </a:cxn>
                  <a:cxn ang="T11">
                    <a:pos x="T6" y="T7"/>
                  </a:cxn>
                </a:cxnLst>
                <a:rect l="T12" t="T13" r="T14" b="T15"/>
                <a:pathLst>
                  <a:path w="148" h="289">
                    <a:moveTo>
                      <a:pt x="0" y="0"/>
                    </a:moveTo>
                    <a:lnTo>
                      <a:pt x="147" y="0"/>
                    </a:lnTo>
                    <a:lnTo>
                      <a:pt x="147" y="288"/>
                    </a:lnTo>
                    <a:lnTo>
                      <a:pt x="0" y="288"/>
                    </a:lnTo>
                  </a:path>
                </a:pathLst>
              </a:custGeom>
              <a:pattFill prst="pct25">
                <a:fgClr>
                  <a:schemeClr val="accent1"/>
                </a:fgClr>
                <a:bgClr>
                  <a:srgbClr val="FFFFFF"/>
                </a:bgClr>
              </a:pattFill>
              <a:ln w="25400" cap="rnd">
                <a:solidFill>
                  <a:schemeClr val="tx1"/>
                </a:solidFill>
                <a:round/>
                <a:headEnd/>
                <a:tailEnd/>
              </a:ln>
            </p:spPr>
            <p:txBody>
              <a:bodyPr/>
              <a:lstStyle/>
              <a:p>
                <a:endParaRPr lang="en-US"/>
              </a:p>
            </p:txBody>
          </p:sp>
          <p:sp>
            <p:nvSpPr>
              <p:cNvPr id="59475" name="Rectangle 74"/>
              <p:cNvSpPr>
                <a:spLocks noChangeArrowheads="1"/>
              </p:cNvSpPr>
              <p:nvPr/>
            </p:nvSpPr>
            <p:spPr bwMode="auto">
              <a:xfrm>
                <a:off x="432" y="2905"/>
                <a:ext cx="1472" cy="289"/>
              </a:xfrm>
              <a:prstGeom prst="rect">
                <a:avLst/>
              </a:prstGeom>
              <a:noFill/>
              <a:ln w="12700">
                <a:noFill/>
                <a:miter lim="800000"/>
                <a:headEnd/>
                <a:tailEnd/>
              </a:ln>
            </p:spPr>
            <p:txBody>
              <a:bodyPr wrap="none" lIns="90487" tIns="44450" rIns="90487" bIns="44450">
                <a:spAutoFit/>
              </a:bodyPr>
              <a:lstStyle/>
              <a:p>
                <a:r>
                  <a:rPr lang="en-US" sz="2400" b="1" dirty="0">
                    <a:solidFill>
                      <a:schemeClr val="tx1"/>
                    </a:solidFill>
                    <a:latin typeface="Arial" pitchFamily="34" charset="0"/>
                  </a:rPr>
                  <a:t>or   $</a:t>
                </a:r>
                <a:r>
                  <a:rPr lang="en-US" sz="2400" b="1" dirty="0" smtClean="0">
                    <a:solidFill>
                      <a:schemeClr val="tx1"/>
                    </a:solidFill>
                    <a:latin typeface="Arial" pitchFamily="34" charset="0"/>
                  </a:rPr>
                  <a:t>t7</a:t>
                </a:r>
                <a:r>
                  <a:rPr lang="en-US" sz="2400" b="1" dirty="0" smtClean="0">
                    <a:latin typeface="Arial" pitchFamily="34" charset="0"/>
                  </a:rPr>
                  <a:t>,</a:t>
                </a:r>
                <a:r>
                  <a:rPr lang="en-US" sz="2400" b="1" dirty="0" smtClean="0">
                    <a:solidFill>
                      <a:schemeClr val="accent1"/>
                    </a:solidFill>
                    <a:latin typeface="Arial" pitchFamily="34" charset="0"/>
                  </a:rPr>
                  <a:t>$t0</a:t>
                </a:r>
                <a:r>
                  <a:rPr lang="en-US" sz="2400" b="1" dirty="0" smtClean="0">
                    <a:solidFill>
                      <a:schemeClr val="tx1"/>
                    </a:solidFill>
                    <a:latin typeface="Arial" pitchFamily="34" charset="0"/>
                  </a:rPr>
                  <a:t>,$</a:t>
                </a:r>
                <a:r>
                  <a:rPr lang="en-US" sz="2400" b="1" dirty="0">
                    <a:solidFill>
                      <a:schemeClr val="tx1"/>
                    </a:solidFill>
                    <a:latin typeface="Arial" pitchFamily="34" charset="0"/>
                  </a:rPr>
                  <a:t>t8</a:t>
                </a:r>
              </a:p>
            </p:txBody>
          </p:sp>
          <p:sp>
            <p:nvSpPr>
              <p:cNvPr id="59476" name="Freeform 75"/>
              <p:cNvSpPr>
                <a:spLocks/>
              </p:cNvSpPr>
              <p:nvPr/>
            </p:nvSpPr>
            <p:spPr bwMode="auto">
              <a:xfrm>
                <a:off x="4067" y="2792"/>
                <a:ext cx="213" cy="481"/>
              </a:xfrm>
              <a:custGeom>
                <a:avLst/>
                <a:gdLst>
                  <a:gd name="T0" fmla="*/ 0 w 213"/>
                  <a:gd name="T1" fmla="*/ 320 h 481"/>
                  <a:gd name="T2" fmla="*/ 71 w 213"/>
                  <a:gd name="T3" fmla="*/ 240 h 481"/>
                  <a:gd name="T4" fmla="*/ 0 w 213"/>
                  <a:gd name="T5" fmla="*/ 160 h 481"/>
                  <a:gd name="T6" fmla="*/ 0 w 213"/>
                  <a:gd name="T7" fmla="*/ 0 h 481"/>
                  <a:gd name="T8" fmla="*/ 212 w 213"/>
                  <a:gd name="T9" fmla="*/ 160 h 481"/>
                  <a:gd name="T10" fmla="*/ 212 w 213"/>
                  <a:gd name="T11" fmla="*/ 320 h 481"/>
                  <a:gd name="T12" fmla="*/ 0 w 213"/>
                  <a:gd name="T13" fmla="*/ 480 h 481"/>
                  <a:gd name="T14" fmla="*/ 0 w 213"/>
                  <a:gd name="T15" fmla="*/ 320 h 481"/>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481"/>
                  <a:gd name="T26" fmla="*/ 213 w 213"/>
                  <a:gd name="T27" fmla="*/ 481 h 48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481">
                    <a:moveTo>
                      <a:pt x="0" y="320"/>
                    </a:moveTo>
                    <a:lnTo>
                      <a:pt x="71" y="240"/>
                    </a:lnTo>
                    <a:lnTo>
                      <a:pt x="0" y="160"/>
                    </a:lnTo>
                    <a:lnTo>
                      <a:pt x="0" y="0"/>
                    </a:lnTo>
                    <a:lnTo>
                      <a:pt x="212" y="160"/>
                    </a:lnTo>
                    <a:lnTo>
                      <a:pt x="212" y="320"/>
                    </a:lnTo>
                    <a:lnTo>
                      <a:pt x="0" y="480"/>
                    </a:lnTo>
                    <a:lnTo>
                      <a:pt x="0" y="320"/>
                    </a:lnTo>
                  </a:path>
                </a:pathLst>
              </a:custGeom>
              <a:noFill/>
              <a:ln w="25400" cap="rnd">
                <a:solidFill>
                  <a:schemeClr val="tx1"/>
                </a:solidFill>
                <a:round/>
                <a:headEnd/>
                <a:tailEnd/>
              </a:ln>
            </p:spPr>
            <p:txBody>
              <a:bodyPr/>
              <a:lstStyle/>
              <a:p>
                <a:endParaRPr lang="en-US"/>
              </a:p>
            </p:txBody>
          </p:sp>
          <p:sp>
            <p:nvSpPr>
              <p:cNvPr id="59477" name="Freeform 76"/>
              <p:cNvSpPr>
                <a:spLocks/>
              </p:cNvSpPr>
              <p:nvPr/>
            </p:nvSpPr>
            <p:spPr bwMode="auto">
              <a:xfrm>
                <a:off x="4408" y="3032"/>
                <a:ext cx="431" cy="193"/>
              </a:xfrm>
              <a:custGeom>
                <a:avLst/>
                <a:gdLst>
                  <a:gd name="T0" fmla="*/ 0 w 431"/>
                  <a:gd name="T1" fmla="*/ 0 h 193"/>
                  <a:gd name="T2" fmla="*/ 0 w 431"/>
                  <a:gd name="T3" fmla="*/ 192 h 193"/>
                  <a:gd name="T4" fmla="*/ 391 w 431"/>
                  <a:gd name="T5" fmla="*/ 192 h 193"/>
                  <a:gd name="T6" fmla="*/ 391 w 431"/>
                  <a:gd name="T7" fmla="*/ 64 h 193"/>
                  <a:gd name="T8" fmla="*/ 430 w 431"/>
                  <a:gd name="T9" fmla="*/ 0 h 193"/>
                  <a:gd name="T10" fmla="*/ 0 60000 65536"/>
                  <a:gd name="T11" fmla="*/ 0 60000 65536"/>
                  <a:gd name="T12" fmla="*/ 0 60000 65536"/>
                  <a:gd name="T13" fmla="*/ 0 60000 65536"/>
                  <a:gd name="T14" fmla="*/ 0 60000 65536"/>
                  <a:gd name="T15" fmla="*/ 0 w 431"/>
                  <a:gd name="T16" fmla="*/ 0 h 193"/>
                  <a:gd name="T17" fmla="*/ 431 w 431"/>
                  <a:gd name="T18" fmla="*/ 193 h 193"/>
                </a:gdLst>
                <a:ahLst/>
                <a:cxnLst>
                  <a:cxn ang="T10">
                    <a:pos x="T0" y="T1"/>
                  </a:cxn>
                  <a:cxn ang="T11">
                    <a:pos x="T2" y="T3"/>
                  </a:cxn>
                  <a:cxn ang="T12">
                    <a:pos x="T4" y="T5"/>
                  </a:cxn>
                  <a:cxn ang="T13">
                    <a:pos x="T6" y="T7"/>
                  </a:cxn>
                  <a:cxn ang="T14">
                    <a:pos x="T8" y="T9"/>
                  </a:cxn>
                </a:cxnLst>
                <a:rect l="T15" t="T16" r="T17" b="T18"/>
                <a:pathLst>
                  <a:path w="431" h="193">
                    <a:moveTo>
                      <a:pt x="0" y="0"/>
                    </a:moveTo>
                    <a:lnTo>
                      <a:pt x="0" y="192"/>
                    </a:lnTo>
                    <a:lnTo>
                      <a:pt x="391" y="192"/>
                    </a:lnTo>
                    <a:lnTo>
                      <a:pt x="391" y="64"/>
                    </a:lnTo>
                    <a:lnTo>
                      <a:pt x="430" y="0"/>
                    </a:lnTo>
                  </a:path>
                </a:pathLst>
              </a:custGeom>
              <a:noFill/>
              <a:ln w="25400" cap="rnd">
                <a:solidFill>
                  <a:schemeClr val="tx1"/>
                </a:solidFill>
                <a:round/>
                <a:headEnd/>
                <a:tailEnd/>
              </a:ln>
            </p:spPr>
            <p:txBody>
              <a:bodyPr/>
              <a:lstStyle/>
              <a:p>
                <a:endParaRPr lang="en-US"/>
              </a:p>
            </p:txBody>
          </p:sp>
          <p:sp>
            <p:nvSpPr>
              <p:cNvPr id="59478" name="Freeform 77"/>
              <p:cNvSpPr>
                <a:spLocks/>
              </p:cNvSpPr>
              <p:nvPr/>
            </p:nvSpPr>
            <p:spPr bwMode="auto">
              <a:xfrm>
                <a:off x="3141" y="2888"/>
                <a:ext cx="170" cy="289"/>
              </a:xfrm>
              <a:custGeom>
                <a:avLst/>
                <a:gdLst>
                  <a:gd name="T0" fmla="*/ 169 w 170"/>
                  <a:gd name="T1" fmla="*/ 0 h 289"/>
                  <a:gd name="T2" fmla="*/ 0 w 170"/>
                  <a:gd name="T3" fmla="*/ 0 h 289"/>
                  <a:gd name="T4" fmla="*/ 0 w 170"/>
                  <a:gd name="T5" fmla="*/ 288 h 289"/>
                  <a:gd name="T6" fmla="*/ 169 w 170"/>
                  <a:gd name="T7" fmla="*/ 288 h 289"/>
                  <a:gd name="T8" fmla="*/ 0 60000 65536"/>
                  <a:gd name="T9" fmla="*/ 0 60000 65536"/>
                  <a:gd name="T10" fmla="*/ 0 60000 65536"/>
                  <a:gd name="T11" fmla="*/ 0 60000 65536"/>
                  <a:gd name="T12" fmla="*/ 0 w 170"/>
                  <a:gd name="T13" fmla="*/ 0 h 289"/>
                  <a:gd name="T14" fmla="*/ 170 w 170"/>
                  <a:gd name="T15" fmla="*/ 289 h 289"/>
                </a:gdLst>
                <a:ahLst/>
                <a:cxnLst>
                  <a:cxn ang="T8">
                    <a:pos x="T0" y="T1"/>
                  </a:cxn>
                  <a:cxn ang="T9">
                    <a:pos x="T2" y="T3"/>
                  </a:cxn>
                  <a:cxn ang="T10">
                    <a:pos x="T4" y="T5"/>
                  </a:cxn>
                  <a:cxn ang="T11">
                    <a:pos x="T6" y="T7"/>
                  </a:cxn>
                </a:cxnLst>
                <a:rect l="T12" t="T13" r="T14" b="T15"/>
                <a:pathLst>
                  <a:path w="170" h="289">
                    <a:moveTo>
                      <a:pt x="169" y="0"/>
                    </a:moveTo>
                    <a:lnTo>
                      <a:pt x="0" y="0"/>
                    </a:lnTo>
                    <a:lnTo>
                      <a:pt x="0" y="288"/>
                    </a:lnTo>
                    <a:lnTo>
                      <a:pt x="169" y="288"/>
                    </a:lnTo>
                  </a:path>
                </a:pathLst>
              </a:custGeom>
              <a:noFill/>
              <a:ln w="25400" cap="rnd">
                <a:solidFill>
                  <a:schemeClr val="tx1"/>
                </a:solidFill>
                <a:round/>
                <a:headEnd/>
                <a:tailEnd/>
              </a:ln>
            </p:spPr>
            <p:txBody>
              <a:bodyPr/>
              <a:lstStyle/>
              <a:p>
                <a:endParaRPr lang="en-US"/>
              </a:p>
            </p:txBody>
          </p:sp>
          <p:sp>
            <p:nvSpPr>
              <p:cNvPr id="59479" name="Freeform 78"/>
              <p:cNvSpPr>
                <a:spLocks/>
              </p:cNvSpPr>
              <p:nvPr/>
            </p:nvSpPr>
            <p:spPr bwMode="auto">
              <a:xfrm>
                <a:off x="3310" y="2888"/>
                <a:ext cx="171" cy="289"/>
              </a:xfrm>
              <a:custGeom>
                <a:avLst/>
                <a:gdLst>
                  <a:gd name="T0" fmla="*/ 0 w 171"/>
                  <a:gd name="T1" fmla="*/ 0 h 289"/>
                  <a:gd name="T2" fmla="*/ 170 w 171"/>
                  <a:gd name="T3" fmla="*/ 0 h 289"/>
                  <a:gd name="T4" fmla="*/ 170 w 171"/>
                  <a:gd name="T5" fmla="*/ 288 h 289"/>
                  <a:gd name="T6" fmla="*/ 0 w 171"/>
                  <a:gd name="T7" fmla="*/ 288 h 289"/>
                  <a:gd name="T8" fmla="*/ 0 60000 65536"/>
                  <a:gd name="T9" fmla="*/ 0 60000 65536"/>
                  <a:gd name="T10" fmla="*/ 0 60000 65536"/>
                  <a:gd name="T11" fmla="*/ 0 60000 65536"/>
                  <a:gd name="T12" fmla="*/ 0 w 171"/>
                  <a:gd name="T13" fmla="*/ 0 h 289"/>
                  <a:gd name="T14" fmla="*/ 171 w 171"/>
                  <a:gd name="T15" fmla="*/ 289 h 289"/>
                </a:gdLst>
                <a:ahLst/>
                <a:cxnLst>
                  <a:cxn ang="T8">
                    <a:pos x="T0" y="T1"/>
                  </a:cxn>
                  <a:cxn ang="T9">
                    <a:pos x="T2" y="T3"/>
                  </a:cxn>
                  <a:cxn ang="T10">
                    <a:pos x="T4" y="T5"/>
                  </a:cxn>
                  <a:cxn ang="T11">
                    <a:pos x="T6" y="T7"/>
                  </a:cxn>
                </a:cxnLst>
                <a:rect l="T12" t="T13" r="T14" b="T15"/>
                <a:pathLst>
                  <a:path w="171" h="289">
                    <a:moveTo>
                      <a:pt x="0" y="0"/>
                    </a:moveTo>
                    <a:lnTo>
                      <a:pt x="170" y="0"/>
                    </a:lnTo>
                    <a:lnTo>
                      <a:pt x="170" y="288"/>
                    </a:lnTo>
                    <a:lnTo>
                      <a:pt x="0" y="288"/>
                    </a:lnTo>
                  </a:path>
                </a:pathLst>
              </a:custGeom>
              <a:noFill/>
              <a:ln w="25400" cap="rnd">
                <a:solidFill>
                  <a:schemeClr val="tx1"/>
                </a:solidFill>
                <a:round/>
                <a:headEnd/>
                <a:tailEnd/>
              </a:ln>
            </p:spPr>
            <p:txBody>
              <a:bodyPr/>
              <a:lstStyle/>
              <a:p>
                <a:endParaRPr lang="en-US"/>
              </a:p>
            </p:txBody>
          </p:sp>
          <p:sp>
            <p:nvSpPr>
              <p:cNvPr id="59480" name="Rectangle 79"/>
              <p:cNvSpPr>
                <a:spLocks noChangeArrowheads="1"/>
              </p:cNvSpPr>
              <p:nvPr/>
            </p:nvSpPr>
            <p:spPr bwMode="auto">
              <a:xfrm>
                <a:off x="3122" y="2890"/>
                <a:ext cx="228" cy="210"/>
              </a:xfrm>
              <a:prstGeom prst="rect">
                <a:avLst/>
              </a:prstGeom>
              <a:noFill/>
              <a:ln w="12700">
                <a:noFill/>
                <a:miter lim="800000"/>
                <a:headEnd/>
                <a:tailEnd/>
              </a:ln>
            </p:spPr>
            <p:txBody>
              <a:bodyPr wrap="none" lIns="90487" tIns="44450" rIns="90487" bIns="44450">
                <a:spAutoFit/>
              </a:bodyPr>
              <a:lstStyle/>
              <a:p>
                <a:r>
                  <a:rPr lang="en-US" sz="1600" b="1">
                    <a:solidFill>
                      <a:schemeClr val="tx1"/>
                    </a:solidFill>
                    <a:latin typeface="Times" charset="0"/>
                  </a:rPr>
                  <a:t>I$</a:t>
                </a:r>
              </a:p>
            </p:txBody>
          </p:sp>
          <p:sp>
            <p:nvSpPr>
              <p:cNvPr id="59481" name="Rectangle 80"/>
              <p:cNvSpPr>
                <a:spLocks noChangeArrowheads="1"/>
              </p:cNvSpPr>
              <p:nvPr/>
            </p:nvSpPr>
            <p:spPr bwMode="auto">
              <a:xfrm rot="5400000">
                <a:off x="3970" y="2915"/>
                <a:ext cx="384" cy="210"/>
              </a:xfrm>
              <a:prstGeom prst="rect">
                <a:avLst/>
              </a:prstGeom>
              <a:noFill/>
              <a:ln w="12700">
                <a:noFill/>
                <a:miter lim="800000"/>
                <a:headEnd/>
                <a:tailEnd/>
              </a:ln>
            </p:spPr>
            <p:txBody>
              <a:bodyPr wrap="none" lIns="90487" tIns="44450" rIns="90487" bIns="44450">
                <a:spAutoFit/>
              </a:bodyPr>
              <a:lstStyle/>
              <a:p>
                <a:r>
                  <a:rPr lang="en-US" sz="1600" b="1">
                    <a:solidFill>
                      <a:schemeClr val="tx1"/>
                    </a:solidFill>
                    <a:latin typeface="Times" charset="0"/>
                  </a:rPr>
                  <a:t>ALU</a:t>
                </a:r>
              </a:p>
            </p:txBody>
          </p:sp>
          <p:sp>
            <p:nvSpPr>
              <p:cNvPr id="59482" name="Rectangle 81"/>
              <p:cNvSpPr>
                <a:spLocks noChangeArrowheads="1"/>
              </p:cNvSpPr>
              <p:nvPr/>
            </p:nvSpPr>
            <p:spPr bwMode="auto">
              <a:xfrm>
                <a:off x="3582" y="2895"/>
                <a:ext cx="327" cy="210"/>
              </a:xfrm>
              <a:prstGeom prst="rect">
                <a:avLst/>
              </a:prstGeom>
              <a:noFill/>
              <a:ln w="12700">
                <a:noFill/>
                <a:miter lim="800000"/>
                <a:headEnd/>
                <a:tailEnd/>
              </a:ln>
            </p:spPr>
            <p:txBody>
              <a:bodyPr wrap="none" lIns="90487" tIns="44450" rIns="90487" bIns="44450">
                <a:spAutoFit/>
              </a:bodyPr>
              <a:lstStyle/>
              <a:p>
                <a:r>
                  <a:rPr lang="en-US" sz="1600" b="1">
                    <a:solidFill>
                      <a:schemeClr val="tx1"/>
                    </a:solidFill>
                    <a:latin typeface="Times" charset="0"/>
                  </a:rPr>
                  <a:t>Reg</a:t>
                </a:r>
              </a:p>
            </p:txBody>
          </p:sp>
          <p:sp>
            <p:nvSpPr>
              <p:cNvPr id="59483" name="Freeform 82"/>
              <p:cNvSpPr>
                <a:spLocks/>
              </p:cNvSpPr>
              <p:nvPr/>
            </p:nvSpPr>
            <p:spPr bwMode="auto">
              <a:xfrm>
                <a:off x="3601" y="2888"/>
                <a:ext cx="149" cy="289"/>
              </a:xfrm>
              <a:custGeom>
                <a:avLst/>
                <a:gdLst>
                  <a:gd name="T0" fmla="*/ 148 w 149"/>
                  <a:gd name="T1" fmla="*/ 0 h 289"/>
                  <a:gd name="T2" fmla="*/ 0 w 149"/>
                  <a:gd name="T3" fmla="*/ 0 h 289"/>
                  <a:gd name="T4" fmla="*/ 0 w 149"/>
                  <a:gd name="T5" fmla="*/ 288 h 289"/>
                  <a:gd name="T6" fmla="*/ 148 w 149"/>
                  <a:gd name="T7" fmla="*/ 288 h 289"/>
                  <a:gd name="T8" fmla="*/ 0 60000 65536"/>
                  <a:gd name="T9" fmla="*/ 0 60000 65536"/>
                  <a:gd name="T10" fmla="*/ 0 60000 65536"/>
                  <a:gd name="T11" fmla="*/ 0 60000 65536"/>
                  <a:gd name="T12" fmla="*/ 0 w 149"/>
                  <a:gd name="T13" fmla="*/ 0 h 289"/>
                  <a:gd name="T14" fmla="*/ 149 w 149"/>
                  <a:gd name="T15" fmla="*/ 289 h 289"/>
                </a:gdLst>
                <a:ahLst/>
                <a:cxnLst>
                  <a:cxn ang="T8">
                    <a:pos x="T0" y="T1"/>
                  </a:cxn>
                  <a:cxn ang="T9">
                    <a:pos x="T2" y="T3"/>
                  </a:cxn>
                  <a:cxn ang="T10">
                    <a:pos x="T4" y="T5"/>
                  </a:cxn>
                  <a:cxn ang="T11">
                    <a:pos x="T6" y="T7"/>
                  </a:cxn>
                </a:cxnLst>
                <a:rect l="T12" t="T13" r="T14" b="T15"/>
                <a:pathLst>
                  <a:path w="149" h="289">
                    <a:moveTo>
                      <a:pt x="148" y="0"/>
                    </a:moveTo>
                    <a:lnTo>
                      <a:pt x="0" y="0"/>
                    </a:lnTo>
                    <a:lnTo>
                      <a:pt x="0" y="288"/>
                    </a:lnTo>
                    <a:lnTo>
                      <a:pt x="148" y="288"/>
                    </a:lnTo>
                  </a:path>
                </a:pathLst>
              </a:custGeom>
              <a:noFill/>
              <a:ln w="25400" cap="rnd">
                <a:solidFill>
                  <a:schemeClr val="tx1"/>
                </a:solidFill>
                <a:round/>
                <a:headEnd/>
                <a:tailEnd/>
              </a:ln>
            </p:spPr>
            <p:txBody>
              <a:bodyPr/>
              <a:lstStyle/>
              <a:p>
                <a:endParaRPr lang="en-US"/>
              </a:p>
            </p:txBody>
          </p:sp>
          <p:sp>
            <p:nvSpPr>
              <p:cNvPr id="59484" name="Line 83"/>
              <p:cNvSpPr>
                <a:spLocks noChangeShapeType="1"/>
              </p:cNvSpPr>
              <p:nvPr/>
            </p:nvSpPr>
            <p:spPr bwMode="auto">
              <a:xfrm>
                <a:off x="3486" y="3032"/>
                <a:ext cx="96" cy="0"/>
              </a:xfrm>
              <a:prstGeom prst="line">
                <a:avLst/>
              </a:prstGeom>
              <a:noFill/>
              <a:ln w="25400">
                <a:solidFill>
                  <a:schemeClr val="tx1"/>
                </a:solidFill>
                <a:round/>
                <a:headEnd/>
                <a:tailEnd/>
              </a:ln>
            </p:spPr>
            <p:txBody>
              <a:bodyPr wrap="none" anchor="ctr"/>
              <a:lstStyle/>
              <a:p>
                <a:endParaRPr lang="en-US"/>
              </a:p>
            </p:txBody>
          </p:sp>
          <p:sp>
            <p:nvSpPr>
              <p:cNvPr id="59485" name="Freeform 84"/>
              <p:cNvSpPr>
                <a:spLocks/>
              </p:cNvSpPr>
              <p:nvPr/>
            </p:nvSpPr>
            <p:spPr bwMode="auto">
              <a:xfrm>
                <a:off x="3548" y="2936"/>
                <a:ext cx="48" cy="97"/>
              </a:xfrm>
              <a:custGeom>
                <a:avLst/>
                <a:gdLst>
                  <a:gd name="T0" fmla="*/ 0 w 48"/>
                  <a:gd name="T1" fmla="*/ 96 h 97"/>
                  <a:gd name="T2" fmla="*/ 0 w 48"/>
                  <a:gd name="T3" fmla="*/ 0 h 97"/>
                  <a:gd name="T4" fmla="*/ 47 w 48"/>
                  <a:gd name="T5" fmla="*/ 0 h 97"/>
                  <a:gd name="T6" fmla="*/ 47 w 48"/>
                  <a:gd name="T7" fmla="*/ 0 h 97"/>
                  <a:gd name="T8" fmla="*/ 0 60000 65536"/>
                  <a:gd name="T9" fmla="*/ 0 60000 65536"/>
                  <a:gd name="T10" fmla="*/ 0 60000 65536"/>
                  <a:gd name="T11" fmla="*/ 0 60000 65536"/>
                  <a:gd name="T12" fmla="*/ 0 w 48"/>
                  <a:gd name="T13" fmla="*/ 0 h 97"/>
                  <a:gd name="T14" fmla="*/ 48 w 48"/>
                  <a:gd name="T15" fmla="*/ 97 h 97"/>
                </a:gdLst>
                <a:ahLst/>
                <a:cxnLst>
                  <a:cxn ang="T8">
                    <a:pos x="T0" y="T1"/>
                  </a:cxn>
                  <a:cxn ang="T9">
                    <a:pos x="T2" y="T3"/>
                  </a:cxn>
                  <a:cxn ang="T10">
                    <a:pos x="T4" y="T5"/>
                  </a:cxn>
                  <a:cxn ang="T11">
                    <a:pos x="T6" y="T7"/>
                  </a:cxn>
                </a:cxnLst>
                <a:rect l="T12" t="T13" r="T14" b="T15"/>
                <a:pathLst>
                  <a:path w="48" h="97">
                    <a:moveTo>
                      <a:pt x="0" y="96"/>
                    </a:moveTo>
                    <a:lnTo>
                      <a:pt x="0" y="0"/>
                    </a:lnTo>
                    <a:lnTo>
                      <a:pt x="47" y="0"/>
                    </a:lnTo>
                  </a:path>
                </a:pathLst>
              </a:custGeom>
              <a:noFill/>
              <a:ln w="25400" cap="rnd">
                <a:solidFill>
                  <a:schemeClr val="tx1"/>
                </a:solidFill>
                <a:round/>
                <a:headEnd/>
                <a:tailEnd/>
              </a:ln>
            </p:spPr>
            <p:txBody>
              <a:bodyPr/>
              <a:lstStyle/>
              <a:p>
                <a:endParaRPr lang="en-US"/>
              </a:p>
            </p:txBody>
          </p:sp>
          <p:sp>
            <p:nvSpPr>
              <p:cNvPr id="59486" name="Rectangle 85"/>
              <p:cNvSpPr>
                <a:spLocks noChangeArrowheads="1"/>
              </p:cNvSpPr>
              <p:nvPr/>
            </p:nvSpPr>
            <p:spPr bwMode="auto">
              <a:xfrm>
                <a:off x="4399" y="2890"/>
                <a:ext cx="302" cy="210"/>
              </a:xfrm>
              <a:prstGeom prst="rect">
                <a:avLst/>
              </a:prstGeom>
              <a:noFill/>
              <a:ln w="12700">
                <a:noFill/>
                <a:miter lim="800000"/>
                <a:headEnd/>
                <a:tailEnd/>
              </a:ln>
            </p:spPr>
            <p:txBody>
              <a:bodyPr wrap="none" lIns="90487" tIns="44450" rIns="90487" bIns="44450">
                <a:spAutoFit/>
              </a:bodyPr>
              <a:lstStyle/>
              <a:p>
                <a:r>
                  <a:rPr lang="en-US" sz="1600" b="1">
                    <a:solidFill>
                      <a:schemeClr val="tx1"/>
                    </a:solidFill>
                    <a:latin typeface="Times" charset="0"/>
                  </a:rPr>
                  <a:t> D$</a:t>
                </a:r>
              </a:p>
            </p:txBody>
          </p:sp>
          <p:sp>
            <p:nvSpPr>
              <p:cNvPr id="59487" name="Freeform 86"/>
              <p:cNvSpPr>
                <a:spLocks/>
              </p:cNvSpPr>
              <p:nvPr/>
            </p:nvSpPr>
            <p:spPr bwMode="auto">
              <a:xfrm>
                <a:off x="4450" y="2888"/>
                <a:ext cx="162" cy="289"/>
              </a:xfrm>
              <a:custGeom>
                <a:avLst/>
                <a:gdLst>
                  <a:gd name="T0" fmla="*/ 161 w 162"/>
                  <a:gd name="T1" fmla="*/ 0 h 289"/>
                  <a:gd name="T2" fmla="*/ 0 w 162"/>
                  <a:gd name="T3" fmla="*/ 0 h 289"/>
                  <a:gd name="T4" fmla="*/ 0 w 162"/>
                  <a:gd name="T5" fmla="*/ 288 h 289"/>
                  <a:gd name="T6" fmla="*/ 161 w 162"/>
                  <a:gd name="T7" fmla="*/ 288 h 289"/>
                  <a:gd name="T8" fmla="*/ 0 60000 65536"/>
                  <a:gd name="T9" fmla="*/ 0 60000 65536"/>
                  <a:gd name="T10" fmla="*/ 0 60000 65536"/>
                  <a:gd name="T11" fmla="*/ 0 60000 65536"/>
                  <a:gd name="T12" fmla="*/ 0 w 162"/>
                  <a:gd name="T13" fmla="*/ 0 h 289"/>
                  <a:gd name="T14" fmla="*/ 162 w 162"/>
                  <a:gd name="T15" fmla="*/ 289 h 289"/>
                </a:gdLst>
                <a:ahLst/>
                <a:cxnLst>
                  <a:cxn ang="T8">
                    <a:pos x="T0" y="T1"/>
                  </a:cxn>
                  <a:cxn ang="T9">
                    <a:pos x="T2" y="T3"/>
                  </a:cxn>
                  <a:cxn ang="T10">
                    <a:pos x="T4" y="T5"/>
                  </a:cxn>
                  <a:cxn ang="T11">
                    <a:pos x="T6" y="T7"/>
                  </a:cxn>
                </a:cxnLst>
                <a:rect l="T12" t="T13" r="T14" b="T15"/>
                <a:pathLst>
                  <a:path w="162" h="289">
                    <a:moveTo>
                      <a:pt x="161" y="0"/>
                    </a:moveTo>
                    <a:lnTo>
                      <a:pt x="0" y="0"/>
                    </a:lnTo>
                    <a:lnTo>
                      <a:pt x="0" y="288"/>
                    </a:lnTo>
                    <a:lnTo>
                      <a:pt x="161" y="288"/>
                    </a:lnTo>
                  </a:path>
                </a:pathLst>
              </a:custGeom>
              <a:noFill/>
              <a:ln w="25400" cap="rnd">
                <a:solidFill>
                  <a:schemeClr val="tx1"/>
                </a:solidFill>
                <a:round/>
                <a:headEnd/>
                <a:tailEnd/>
              </a:ln>
            </p:spPr>
            <p:txBody>
              <a:bodyPr/>
              <a:lstStyle/>
              <a:p>
                <a:endParaRPr lang="en-US"/>
              </a:p>
            </p:txBody>
          </p:sp>
          <p:sp>
            <p:nvSpPr>
              <p:cNvPr id="59488" name="Freeform 87"/>
              <p:cNvSpPr>
                <a:spLocks/>
              </p:cNvSpPr>
              <p:nvPr/>
            </p:nvSpPr>
            <p:spPr bwMode="auto">
              <a:xfrm>
                <a:off x="4611" y="2888"/>
                <a:ext cx="164" cy="289"/>
              </a:xfrm>
              <a:custGeom>
                <a:avLst/>
                <a:gdLst>
                  <a:gd name="T0" fmla="*/ 0 w 164"/>
                  <a:gd name="T1" fmla="*/ 0 h 289"/>
                  <a:gd name="T2" fmla="*/ 163 w 164"/>
                  <a:gd name="T3" fmla="*/ 0 h 289"/>
                  <a:gd name="T4" fmla="*/ 163 w 164"/>
                  <a:gd name="T5" fmla="*/ 288 h 289"/>
                  <a:gd name="T6" fmla="*/ 0 w 164"/>
                  <a:gd name="T7" fmla="*/ 288 h 289"/>
                  <a:gd name="T8" fmla="*/ 0 60000 65536"/>
                  <a:gd name="T9" fmla="*/ 0 60000 65536"/>
                  <a:gd name="T10" fmla="*/ 0 60000 65536"/>
                  <a:gd name="T11" fmla="*/ 0 60000 65536"/>
                  <a:gd name="T12" fmla="*/ 0 w 164"/>
                  <a:gd name="T13" fmla="*/ 0 h 289"/>
                  <a:gd name="T14" fmla="*/ 164 w 164"/>
                  <a:gd name="T15" fmla="*/ 289 h 289"/>
                </a:gdLst>
                <a:ahLst/>
                <a:cxnLst>
                  <a:cxn ang="T8">
                    <a:pos x="T0" y="T1"/>
                  </a:cxn>
                  <a:cxn ang="T9">
                    <a:pos x="T2" y="T3"/>
                  </a:cxn>
                  <a:cxn ang="T10">
                    <a:pos x="T4" y="T5"/>
                  </a:cxn>
                  <a:cxn ang="T11">
                    <a:pos x="T6" y="T7"/>
                  </a:cxn>
                </a:cxnLst>
                <a:rect l="T12" t="T13" r="T14" b="T15"/>
                <a:pathLst>
                  <a:path w="164" h="289">
                    <a:moveTo>
                      <a:pt x="0" y="0"/>
                    </a:moveTo>
                    <a:lnTo>
                      <a:pt x="163" y="0"/>
                    </a:lnTo>
                    <a:lnTo>
                      <a:pt x="163" y="288"/>
                    </a:lnTo>
                    <a:lnTo>
                      <a:pt x="0" y="288"/>
                    </a:lnTo>
                  </a:path>
                </a:pathLst>
              </a:custGeom>
              <a:noFill/>
              <a:ln w="25400" cap="rnd">
                <a:solidFill>
                  <a:schemeClr val="tx1"/>
                </a:solidFill>
                <a:round/>
                <a:headEnd/>
                <a:tailEnd/>
              </a:ln>
            </p:spPr>
            <p:txBody>
              <a:bodyPr/>
              <a:lstStyle/>
              <a:p>
                <a:endParaRPr lang="en-US"/>
              </a:p>
            </p:txBody>
          </p:sp>
          <p:sp>
            <p:nvSpPr>
              <p:cNvPr id="59489" name="Rectangle 88"/>
              <p:cNvSpPr>
                <a:spLocks noChangeArrowheads="1"/>
              </p:cNvSpPr>
              <p:nvPr/>
            </p:nvSpPr>
            <p:spPr bwMode="auto">
              <a:xfrm>
                <a:off x="4891" y="2890"/>
                <a:ext cx="327" cy="210"/>
              </a:xfrm>
              <a:prstGeom prst="rect">
                <a:avLst/>
              </a:prstGeom>
              <a:noFill/>
              <a:ln w="12700">
                <a:noFill/>
                <a:miter lim="800000"/>
                <a:headEnd/>
                <a:tailEnd/>
              </a:ln>
            </p:spPr>
            <p:txBody>
              <a:bodyPr wrap="none" lIns="90487" tIns="44450" rIns="90487" bIns="44450">
                <a:spAutoFit/>
              </a:bodyPr>
              <a:lstStyle/>
              <a:p>
                <a:r>
                  <a:rPr lang="en-US" sz="1600" b="1">
                    <a:solidFill>
                      <a:schemeClr val="tx1"/>
                    </a:solidFill>
                    <a:latin typeface="Times" charset="0"/>
                  </a:rPr>
                  <a:t>Reg</a:t>
                </a:r>
              </a:p>
            </p:txBody>
          </p:sp>
          <p:sp>
            <p:nvSpPr>
              <p:cNvPr id="59490" name="Freeform 89"/>
              <p:cNvSpPr>
                <a:spLocks/>
              </p:cNvSpPr>
              <p:nvPr/>
            </p:nvSpPr>
            <p:spPr bwMode="auto">
              <a:xfrm>
                <a:off x="4918" y="2888"/>
                <a:ext cx="142" cy="289"/>
              </a:xfrm>
              <a:custGeom>
                <a:avLst/>
                <a:gdLst>
                  <a:gd name="T0" fmla="*/ 141 w 142"/>
                  <a:gd name="T1" fmla="*/ 0 h 289"/>
                  <a:gd name="T2" fmla="*/ 0 w 142"/>
                  <a:gd name="T3" fmla="*/ 0 h 289"/>
                  <a:gd name="T4" fmla="*/ 0 w 142"/>
                  <a:gd name="T5" fmla="*/ 288 h 289"/>
                  <a:gd name="T6" fmla="*/ 141 w 142"/>
                  <a:gd name="T7" fmla="*/ 288 h 289"/>
                  <a:gd name="T8" fmla="*/ 0 60000 65536"/>
                  <a:gd name="T9" fmla="*/ 0 60000 65536"/>
                  <a:gd name="T10" fmla="*/ 0 60000 65536"/>
                  <a:gd name="T11" fmla="*/ 0 60000 65536"/>
                  <a:gd name="T12" fmla="*/ 0 w 142"/>
                  <a:gd name="T13" fmla="*/ 0 h 289"/>
                  <a:gd name="T14" fmla="*/ 142 w 142"/>
                  <a:gd name="T15" fmla="*/ 289 h 289"/>
                </a:gdLst>
                <a:ahLst/>
                <a:cxnLst>
                  <a:cxn ang="T8">
                    <a:pos x="T0" y="T1"/>
                  </a:cxn>
                  <a:cxn ang="T9">
                    <a:pos x="T2" y="T3"/>
                  </a:cxn>
                  <a:cxn ang="T10">
                    <a:pos x="T4" y="T5"/>
                  </a:cxn>
                  <a:cxn ang="T11">
                    <a:pos x="T6" y="T7"/>
                  </a:cxn>
                </a:cxnLst>
                <a:rect l="T12" t="T13" r="T14" b="T15"/>
                <a:pathLst>
                  <a:path w="142" h="289">
                    <a:moveTo>
                      <a:pt x="141" y="0"/>
                    </a:moveTo>
                    <a:lnTo>
                      <a:pt x="0" y="0"/>
                    </a:lnTo>
                    <a:lnTo>
                      <a:pt x="0" y="288"/>
                    </a:lnTo>
                    <a:lnTo>
                      <a:pt x="141" y="288"/>
                    </a:lnTo>
                  </a:path>
                </a:pathLst>
              </a:custGeom>
              <a:noFill/>
              <a:ln w="25400" cap="rnd">
                <a:solidFill>
                  <a:schemeClr val="tx1"/>
                </a:solidFill>
                <a:round/>
                <a:headEnd/>
                <a:tailEnd/>
              </a:ln>
            </p:spPr>
            <p:txBody>
              <a:bodyPr/>
              <a:lstStyle/>
              <a:p>
                <a:endParaRPr lang="en-US"/>
              </a:p>
            </p:txBody>
          </p:sp>
          <p:sp>
            <p:nvSpPr>
              <p:cNvPr id="59491" name="Freeform 90"/>
              <p:cNvSpPr>
                <a:spLocks/>
              </p:cNvSpPr>
              <p:nvPr/>
            </p:nvSpPr>
            <p:spPr bwMode="auto">
              <a:xfrm>
                <a:off x="5059" y="2888"/>
                <a:ext cx="143" cy="289"/>
              </a:xfrm>
              <a:custGeom>
                <a:avLst/>
                <a:gdLst>
                  <a:gd name="T0" fmla="*/ 0 w 143"/>
                  <a:gd name="T1" fmla="*/ 0 h 289"/>
                  <a:gd name="T2" fmla="*/ 142 w 143"/>
                  <a:gd name="T3" fmla="*/ 0 h 289"/>
                  <a:gd name="T4" fmla="*/ 142 w 143"/>
                  <a:gd name="T5" fmla="*/ 288 h 289"/>
                  <a:gd name="T6" fmla="*/ 0 w 143"/>
                  <a:gd name="T7" fmla="*/ 288 h 289"/>
                  <a:gd name="T8" fmla="*/ 0 60000 65536"/>
                  <a:gd name="T9" fmla="*/ 0 60000 65536"/>
                  <a:gd name="T10" fmla="*/ 0 60000 65536"/>
                  <a:gd name="T11" fmla="*/ 0 60000 65536"/>
                  <a:gd name="T12" fmla="*/ 0 w 143"/>
                  <a:gd name="T13" fmla="*/ 0 h 289"/>
                  <a:gd name="T14" fmla="*/ 143 w 143"/>
                  <a:gd name="T15" fmla="*/ 289 h 289"/>
                </a:gdLst>
                <a:ahLst/>
                <a:cxnLst>
                  <a:cxn ang="T8">
                    <a:pos x="T0" y="T1"/>
                  </a:cxn>
                  <a:cxn ang="T9">
                    <a:pos x="T2" y="T3"/>
                  </a:cxn>
                  <a:cxn ang="T10">
                    <a:pos x="T4" y="T5"/>
                  </a:cxn>
                  <a:cxn ang="T11">
                    <a:pos x="T6" y="T7"/>
                  </a:cxn>
                </a:cxnLst>
                <a:rect l="T12" t="T13" r="T14" b="T15"/>
                <a:pathLst>
                  <a:path w="143" h="289">
                    <a:moveTo>
                      <a:pt x="0" y="0"/>
                    </a:moveTo>
                    <a:lnTo>
                      <a:pt x="142" y="0"/>
                    </a:lnTo>
                    <a:lnTo>
                      <a:pt x="142" y="288"/>
                    </a:lnTo>
                    <a:lnTo>
                      <a:pt x="0" y="288"/>
                    </a:lnTo>
                  </a:path>
                </a:pathLst>
              </a:custGeom>
              <a:noFill/>
              <a:ln w="25400" cap="rnd">
                <a:solidFill>
                  <a:schemeClr val="tx1"/>
                </a:solidFill>
                <a:round/>
                <a:headEnd/>
                <a:tailEnd/>
              </a:ln>
            </p:spPr>
            <p:txBody>
              <a:bodyPr/>
              <a:lstStyle/>
              <a:p>
                <a:endParaRPr lang="en-US"/>
              </a:p>
            </p:txBody>
          </p:sp>
          <p:sp>
            <p:nvSpPr>
              <p:cNvPr id="59492" name="Line 91"/>
              <p:cNvSpPr>
                <a:spLocks noChangeShapeType="1"/>
              </p:cNvSpPr>
              <p:nvPr/>
            </p:nvSpPr>
            <p:spPr bwMode="auto">
              <a:xfrm>
                <a:off x="4771" y="3032"/>
                <a:ext cx="139" cy="0"/>
              </a:xfrm>
              <a:prstGeom prst="line">
                <a:avLst/>
              </a:prstGeom>
              <a:noFill/>
              <a:ln w="25400">
                <a:solidFill>
                  <a:schemeClr val="tx1"/>
                </a:solidFill>
                <a:round/>
                <a:headEnd/>
                <a:tailEnd/>
              </a:ln>
            </p:spPr>
            <p:txBody>
              <a:bodyPr wrap="none" anchor="ctr"/>
              <a:lstStyle/>
              <a:p>
                <a:endParaRPr lang="en-US"/>
              </a:p>
            </p:txBody>
          </p:sp>
          <p:sp>
            <p:nvSpPr>
              <p:cNvPr id="59493" name="Line 92"/>
              <p:cNvSpPr>
                <a:spLocks noChangeShapeType="1"/>
              </p:cNvSpPr>
              <p:nvPr/>
            </p:nvSpPr>
            <p:spPr bwMode="auto">
              <a:xfrm>
                <a:off x="4287" y="3032"/>
                <a:ext cx="155" cy="0"/>
              </a:xfrm>
              <a:prstGeom prst="line">
                <a:avLst/>
              </a:prstGeom>
              <a:noFill/>
              <a:ln w="25400">
                <a:solidFill>
                  <a:schemeClr val="tx1"/>
                </a:solidFill>
                <a:round/>
                <a:headEnd/>
                <a:tailEnd/>
              </a:ln>
            </p:spPr>
            <p:txBody>
              <a:bodyPr wrap="none" anchor="ctr"/>
              <a:lstStyle/>
              <a:p>
                <a:endParaRPr lang="en-US"/>
              </a:p>
            </p:txBody>
          </p:sp>
          <p:sp>
            <p:nvSpPr>
              <p:cNvPr id="59494" name="Line 93"/>
              <p:cNvSpPr>
                <a:spLocks noChangeShapeType="1"/>
              </p:cNvSpPr>
              <p:nvPr/>
            </p:nvSpPr>
            <p:spPr bwMode="auto">
              <a:xfrm>
                <a:off x="3902" y="3128"/>
                <a:ext cx="157" cy="0"/>
              </a:xfrm>
              <a:prstGeom prst="line">
                <a:avLst/>
              </a:prstGeom>
              <a:noFill/>
              <a:ln w="25400">
                <a:solidFill>
                  <a:schemeClr val="tx1"/>
                </a:solidFill>
                <a:round/>
                <a:headEnd/>
                <a:tailEnd/>
              </a:ln>
            </p:spPr>
            <p:txBody>
              <a:bodyPr wrap="none" anchor="ctr"/>
              <a:lstStyle/>
              <a:p>
                <a:endParaRPr lang="en-US"/>
              </a:p>
            </p:txBody>
          </p:sp>
          <p:sp>
            <p:nvSpPr>
              <p:cNvPr id="59495" name="Freeform 94"/>
              <p:cNvSpPr>
                <a:spLocks/>
              </p:cNvSpPr>
              <p:nvPr/>
            </p:nvSpPr>
            <p:spPr bwMode="auto">
              <a:xfrm>
                <a:off x="3995" y="3027"/>
                <a:ext cx="337" cy="278"/>
              </a:xfrm>
              <a:custGeom>
                <a:avLst/>
                <a:gdLst>
                  <a:gd name="T0" fmla="*/ 0 w 337"/>
                  <a:gd name="T1" fmla="*/ 101 h 278"/>
                  <a:gd name="T2" fmla="*/ 0 w 337"/>
                  <a:gd name="T3" fmla="*/ 277 h 278"/>
                  <a:gd name="T4" fmla="*/ 294 w 337"/>
                  <a:gd name="T5" fmla="*/ 277 h 278"/>
                  <a:gd name="T6" fmla="*/ 294 w 337"/>
                  <a:gd name="T7" fmla="*/ 90 h 278"/>
                  <a:gd name="T8" fmla="*/ 336 w 337"/>
                  <a:gd name="T9" fmla="*/ 0 h 278"/>
                  <a:gd name="T10" fmla="*/ 0 60000 65536"/>
                  <a:gd name="T11" fmla="*/ 0 60000 65536"/>
                  <a:gd name="T12" fmla="*/ 0 60000 65536"/>
                  <a:gd name="T13" fmla="*/ 0 60000 65536"/>
                  <a:gd name="T14" fmla="*/ 0 60000 65536"/>
                  <a:gd name="T15" fmla="*/ 0 w 337"/>
                  <a:gd name="T16" fmla="*/ 0 h 278"/>
                  <a:gd name="T17" fmla="*/ 337 w 337"/>
                  <a:gd name="T18" fmla="*/ 278 h 278"/>
                </a:gdLst>
                <a:ahLst/>
                <a:cxnLst>
                  <a:cxn ang="T10">
                    <a:pos x="T0" y="T1"/>
                  </a:cxn>
                  <a:cxn ang="T11">
                    <a:pos x="T2" y="T3"/>
                  </a:cxn>
                  <a:cxn ang="T12">
                    <a:pos x="T4" y="T5"/>
                  </a:cxn>
                  <a:cxn ang="T13">
                    <a:pos x="T6" y="T7"/>
                  </a:cxn>
                  <a:cxn ang="T14">
                    <a:pos x="T8" y="T9"/>
                  </a:cxn>
                </a:cxnLst>
                <a:rect l="T15" t="T16" r="T17" b="T18"/>
                <a:pathLst>
                  <a:path w="337" h="278">
                    <a:moveTo>
                      <a:pt x="0" y="101"/>
                    </a:moveTo>
                    <a:lnTo>
                      <a:pt x="0" y="277"/>
                    </a:lnTo>
                    <a:lnTo>
                      <a:pt x="294" y="277"/>
                    </a:lnTo>
                    <a:lnTo>
                      <a:pt x="294" y="90"/>
                    </a:lnTo>
                    <a:lnTo>
                      <a:pt x="336" y="0"/>
                    </a:lnTo>
                  </a:path>
                </a:pathLst>
              </a:custGeom>
              <a:noFill/>
              <a:ln w="25400" cap="rnd">
                <a:solidFill>
                  <a:schemeClr val="tx1"/>
                </a:solidFill>
                <a:round/>
                <a:headEnd/>
                <a:tailEnd/>
              </a:ln>
            </p:spPr>
            <p:txBody>
              <a:bodyPr/>
              <a:lstStyle/>
              <a:p>
                <a:endParaRPr lang="en-US"/>
              </a:p>
            </p:txBody>
          </p:sp>
        </p:grpSp>
        <p:grpSp>
          <p:nvGrpSpPr>
            <p:cNvPr id="16" name="Group 95"/>
            <p:cNvGrpSpPr>
              <a:grpSpLocks/>
            </p:cNvGrpSpPr>
            <p:nvPr/>
          </p:nvGrpSpPr>
          <p:grpSpPr bwMode="auto">
            <a:xfrm>
              <a:off x="814635" y="5477357"/>
              <a:ext cx="8250237" cy="814388"/>
              <a:chOff x="448" y="3240"/>
              <a:chExt cx="5197" cy="513"/>
            </a:xfrm>
          </p:grpSpPr>
          <p:sp>
            <p:nvSpPr>
              <p:cNvPr id="59443" name="Rectangle 96"/>
              <p:cNvSpPr>
                <a:spLocks noChangeArrowheads="1"/>
              </p:cNvSpPr>
              <p:nvPr/>
            </p:nvSpPr>
            <p:spPr bwMode="auto">
              <a:xfrm>
                <a:off x="448" y="3361"/>
                <a:ext cx="1527" cy="289"/>
              </a:xfrm>
              <a:prstGeom prst="rect">
                <a:avLst/>
              </a:prstGeom>
              <a:noFill/>
              <a:ln w="12700">
                <a:noFill/>
                <a:miter lim="800000"/>
                <a:headEnd/>
                <a:tailEnd/>
              </a:ln>
            </p:spPr>
            <p:txBody>
              <a:bodyPr wrap="none" lIns="90487" tIns="44450" rIns="90487" bIns="44450">
                <a:spAutoFit/>
              </a:bodyPr>
              <a:lstStyle/>
              <a:p>
                <a:r>
                  <a:rPr lang="en-US" sz="2400" b="1" dirty="0" err="1">
                    <a:solidFill>
                      <a:schemeClr val="tx1"/>
                    </a:solidFill>
                    <a:latin typeface="Arial" pitchFamily="34" charset="0"/>
                  </a:rPr>
                  <a:t>xor</a:t>
                </a:r>
                <a:r>
                  <a:rPr lang="en-US" sz="2400" b="1" dirty="0">
                    <a:solidFill>
                      <a:schemeClr val="tx1"/>
                    </a:solidFill>
                    <a:latin typeface="Arial" pitchFamily="34" charset="0"/>
                  </a:rPr>
                  <a:t> $t9,</a:t>
                </a:r>
                <a:r>
                  <a:rPr lang="en-US" sz="2400" b="1" dirty="0">
                    <a:solidFill>
                      <a:schemeClr val="accent1"/>
                    </a:solidFill>
                    <a:latin typeface="Arial" pitchFamily="34" charset="0"/>
                  </a:rPr>
                  <a:t>$t0</a:t>
                </a:r>
                <a:r>
                  <a:rPr lang="en-US" sz="2400" b="1" dirty="0">
                    <a:solidFill>
                      <a:schemeClr val="tx1"/>
                    </a:solidFill>
                    <a:latin typeface="Arial" pitchFamily="34" charset="0"/>
                  </a:rPr>
                  <a:t>,$t10</a:t>
                </a:r>
              </a:p>
            </p:txBody>
          </p:sp>
          <p:grpSp>
            <p:nvGrpSpPr>
              <p:cNvPr id="17" name="Group 97"/>
              <p:cNvGrpSpPr>
                <a:grpSpLocks/>
              </p:cNvGrpSpPr>
              <p:nvPr/>
            </p:nvGrpSpPr>
            <p:grpSpPr bwMode="auto">
              <a:xfrm>
                <a:off x="3568" y="3240"/>
                <a:ext cx="2077" cy="513"/>
                <a:chOff x="3643" y="3045"/>
                <a:chExt cx="2077" cy="513"/>
              </a:xfrm>
            </p:grpSpPr>
            <p:grpSp>
              <p:nvGrpSpPr>
                <p:cNvPr id="18" name="Group 98"/>
                <p:cNvGrpSpPr>
                  <a:grpSpLocks/>
                </p:cNvGrpSpPr>
                <p:nvPr/>
              </p:nvGrpSpPr>
              <p:grpSpPr bwMode="auto">
                <a:xfrm>
                  <a:off x="4559" y="3045"/>
                  <a:ext cx="223" cy="481"/>
                  <a:chOff x="4559" y="3045"/>
                  <a:chExt cx="223" cy="481"/>
                </a:xfrm>
              </p:grpSpPr>
              <p:sp>
                <p:nvSpPr>
                  <p:cNvPr id="59471" name="Freeform 99"/>
                  <p:cNvSpPr>
                    <a:spLocks/>
                  </p:cNvSpPr>
                  <p:nvPr/>
                </p:nvSpPr>
                <p:spPr bwMode="auto">
                  <a:xfrm>
                    <a:off x="4569" y="3045"/>
                    <a:ext cx="213" cy="481"/>
                  </a:xfrm>
                  <a:custGeom>
                    <a:avLst/>
                    <a:gdLst>
                      <a:gd name="T0" fmla="*/ 0 w 213"/>
                      <a:gd name="T1" fmla="*/ 320 h 481"/>
                      <a:gd name="T2" fmla="*/ 71 w 213"/>
                      <a:gd name="T3" fmla="*/ 240 h 481"/>
                      <a:gd name="T4" fmla="*/ 0 w 213"/>
                      <a:gd name="T5" fmla="*/ 160 h 481"/>
                      <a:gd name="T6" fmla="*/ 0 w 213"/>
                      <a:gd name="T7" fmla="*/ 0 h 481"/>
                      <a:gd name="T8" fmla="*/ 212 w 213"/>
                      <a:gd name="T9" fmla="*/ 160 h 481"/>
                      <a:gd name="T10" fmla="*/ 212 w 213"/>
                      <a:gd name="T11" fmla="*/ 320 h 481"/>
                      <a:gd name="T12" fmla="*/ 0 w 213"/>
                      <a:gd name="T13" fmla="*/ 480 h 481"/>
                      <a:gd name="T14" fmla="*/ 0 w 213"/>
                      <a:gd name="T15" fmla="*/ 320 h 481"/>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481"/>
                      <a:gd name="T26" fmla="*/ 213 w 213"/>
                      <a:gd name="T27" fmla="*/ 481 h 48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481">
                        <a:moveTo>
                          <a:pt x="0" y="320"/>
                        </a:moveTo>
                        <a:lnTo>
                          <a:pt x="71" y="240"/>
                        </a:lnTo>
                        <a:lnTo>
                          <a:pt x="0" y="160"/>
                        </a:lnTo>
                        <a:lnTo>
                          <a:pt x="0" y="0"/>
                        </a:lnTo>
                        <a:lnTo>
                          <a:pt x="212" y="160"/>
                        </a:lnTo>
                        <a:lnTo>
                          <a:pt x="212" y="320"/>
                        </a:lnTo>
                        <a:lnTo>
                          <a:pt x="0" y="480"/>
                        </a:lnTo>
                        <a:lnTo>
                          <a:pt x="0" y="320"/>
                        </a:lnTo>
                      </a:path>
                    </a:pathLst>
                  </a:custGeom>
                  <a:noFill/>
                  <a:ln w="25400" cap="rnd">
                    <a:solidFill>
                      <a:schemeClr val="tx1"/>
                    </a:solidFill>
                    <a:round/>
                    <a:headEnd/>
                    <a:tailEnd/>
                  </a:ln>
                </p:spPr>
                <p:txBody>
                  <a:bodyPr/>
                  <a:lstStyle/>
                  <a:p>
                    <a:endParaRPr lang="en-US"/>
                  </a:p>
                </p:txBody>
              </p:sp>
              <p:sp>
                <p:nvSpPr>
                  <p:cNvPr id="59472" name="Rectangle 100"/>
                  <p:cNvSpPr>
                    <a:spLocks noChangeArrowheads="1"/>
                  </p:cNvSpPr>
                  <p:nvPr/>
                </p:nvSpPr>
                <p:spPr bwMode="auto">
                  <a:xfrm rot="5400000">
                    <a:off x="4472" y="3168"/>
                    <a:ext cx="384" cy="210"/>
                  </a:xfrm>
                  <a:prstGeom prst="rect">
                    <a:avLst/>
                  </a:prstGeom>
                  <a:noFill/>
                  <a:ln w="12700">
                    <a:noFill/>
                    <a:miter lim="800000"/>
                    <a:headEnd/>
                    <a:tailEnd/>
                  </a:ln>
                </p:spPr>
                <p:txBody>
                  <a:bodyPr wrap="none" lIns="90487" tIns="44450" rIns="90487" bIns="44450">
                    <a:spAutoFit/>
                  </a:bodyPr>
                  <a:lstStyle/>
                  <a:p>
                    <a:r>
                      <a:rPr lang="en-US" sz="1600" b="1">
                        <a:solidFill>
                          <a:schemeClr val="tx1"/>
                        </a:solidFill>
                        <a:latin typeface="Times" charset="0"/>
                      </a:rPr>
                      <a:t>ALU</a:t>
                    </a:r>
                  </a:p>
                </p:txBody>
              </p:sp>
            </p:grpSp>
            <p:grpSp>
              <p:nvGrpSpPr>
                <p:cNvPr id="19" name="Group 101"/>
                <p:cNvGrpSpPr>
                  <a:grpSpLocks/>
                </p:cNvGrpSpPr>
                <p:nvPr/>
              </p:nvGrpSpPr>
              <p:grpSpPr bwMode="auto">
                <a:xfrm>
                  <a:off x="3643" y="3141"/>
                  <a:ext cx="340" cy="289"/>
                  <a:chOff x="3643" y="3141"/>
                  <a:chExt cx="340" cy="289"/>
                </a:xfrm>
              </p:grpSpPr>
              <p:sp>
                <p:nvSpPr>
                  <p:cNvPr id="59467" name="Rectangle 102"/>
                  <p:cNvSpPr>
                    <a:spLocks noChangeArrowheads="1"/>
                  </p:cNvSpPr>
                  <p:nvPr/>
                </p:nvSpPr>
                <p:spPr bwMode="auto">
                  <a:xfrm>
                    <a:off x="3649" y="3143"/>
                    <a:ext cx="228" cy="210"/>
                  </a:xfrm>
                  <a:prstGeom prst="rect">
                    <a:avLst/>
                  </a:prstGeom>
                  <a:noFill/>
                  <a:ln w="12700">
                    <a:noFill/>
                    <a:miter lim="800000"/>
                    <a:headEnd/>
                    <a:tailEnd/>
                  </a:ln>
                </p:spPr>
                <p:txBody>
                  <a:bodyPr wrap="none" lIns="90487" tIns="44450" rIns="90487" bIns="44450">
                    <a:spAutoFit/>
                  </a:bodyPr>
                  <a:lstStyle/>
                  <a:p>
                    <a:pPr algn="ctr"/>
                    <a:r>
                      <a:rPr lang="en-US" sz="1600" b="1">
                        <a:solidFill>
                          <a:schemeClr val="tx1"/>
                        </a:solidFill>
                        <a:latin typeface="Times" charset="0"/>
                      </a:rPr>
                      <a:t>I$</a:t>
                    </a:r>
                  </a:p>
                </p:txBody>
              </p:sp>
              <p:grpSp>
                <p:nvGrpSpPr>
                  <p:cNvPr id="20" name="Group 103"/>
                  <p:cNvGrpSpPr>
                    <a:grpSpLocks/>
                  </p:cNvGrpSpPr>
                  <p:nvPr/>
                </p:nvGrpSpPr>
                <p:grpSpPr bwMode="auto">
                  <a:xfrm>
                    <a:off x="3643" y="3141"/>
                    <a:ext cx="340" cy="289"/>
                    <a:chOff x="3643" y="3141"/>
                    <a:chExt cx="340" cy="289"/>
                  </a:xfrm>
                </p:grpSpPr>
                <p:sp>
                  <p:nvSpPr>
                    <p:cNvPr id="59469" name="Freeform 104"/>
                    <p:cNvSpPr>
                      <a:spLocks/>
                    </p:cNvSpPr>
                    <p:nvPr/>
                  </p:nvSpPr>
                  <p:spPr bwMode="auto">
                    <a:xfrm>
                      <a:off x="3643" y="3141"/>
                      <a:ext cx="170" cy="289"/>
                    </a:xfrm>
                    <a:custGeom>
                      <a:avLst/>
                      <a:gdLst>
                        <a:gd name="T0" fmla="*/ 169 w 170"/>
                        <a:gd name="T1" fmla="*/ 0 h 289"/>
                        <a:gd name="T2" fmla="*/ 0 w 170"/>
                        <a:gd name="T3" fmla="*/ 0 h 289"/>
                        <a:gd name="T4" fmla="*/ 0 w 170"/>
                        <a:gd name="T5" fmla="*/ 288 h 289"/>
                        <a:gd name="T6" fmla="*/ 169 w 170"/>
                        <a:gd name="T7" fmla="*/ 288 h 289"/>
                        <a:gd name="T8" fmla="*/ 0 60000 65536"/>
                        <a:gd name="T9" fmla="*/ 0 60000 65536"/>
                        <a:gd name="T10" fmla="*/ 0 60000 65536"/>
                        <a:gd name="T11" fmla="*/ 0 60000 65536"/>
                        <a:gd name="T12" fmla="*/ 0 w 170"/>
                        <a:gd name="T13" fmla="*/ 0 h 289"/>
                        <a:gd name="T14" fmla="*/ 170 w 170"/>
                        <a:gd name="T15" fmla="*/ 289 h 289"/>
                      </a:gdLst>
                      <a:ahLst/>
                      <a:cxnLst>
                        <a:cxn ang="T8">
                          <a:pos x="T0" y="T1"/>
                        </a:cxn>
                        <a:cxn ang="T9">
                          <a:pos x="T2" y="T3"/>
                        </a:cxn>
                        <a:cxn ang="T10">
                          <a:pos x="T4" y="T5"/>
                        </a:cxn>
                        <a:cxn ang="T11">
                          <a:pos x="T6" y="T7"/>
                        </a:cxn>
                      </a:cxnLst>
                      <a:rect l="T12" t="T13" r="T14" b="T15"/>
                      <a:pathLst>
                        <a:path w="170" h="289">
                          <a:moveTo>
                            <a:pt x="169" y="0"/>
                          </a:moveTo>
                          <a:lnTo>
                            <a:pt x="0" y="0"/>
                          </a:lnTo>
                          <a:lnTo>
                            <a:pt x="0" y="288"/>
                          </a:lnTo>
                          <a:lnTo>
                            <a:pt x="169" y="288"/>
                          </a:lnTo>
                        </a:path>
                      </a:pathLst>
                    </a:custGeom>
                    <a:noFill/>
                    <a:ln w="25400" cap="rnd">
                      <a:solidFill>
                        <a:schemeClr val="tx1"/>
                      </a:solidFill>
                      <a:round/>
                      <a:headEnd/>
                      <a:tailEnd/>
                    </a:ln>
                  </p:spPr>
                  <p:txBody>
                    <a:bodyPr/>
                    <a:lstStyle/>
                    <a:p>
                      <a:endParaRPr lang="en-US"/>
                    </a:p>
                  </p:txBody>
                </p:sp>
                <p:sp>
                  <p:nvSpPr>
                    <p:cNvPr id="59470" name="Freeform 105"/>
                    <p:cNvSpPr>
                      <a:spLocks/>
                    </p:cNvSpPr>
                    <p:nvPr/>
                  </p:nvSpPr>
                  <p:spPr bwMode="auto">
                    <a:xfrm>
                      <a:off x="3812" y="3141"/>
                      <a:ext cx="171" cy="289"/>
                    </a:xfrm>
                    <a:custGeom>
                      <a:avLst/>
                      <a:gdLst>
                        <a:gd name="T0" fmla="*/ 0 w 171"/>
                        <a:gd name="T1" fmla="*/ 0 h 289"/>
                        <a:gd name="T2" fmla="*/ 170 w 171"/>
                        <a:gd name="T3" fmla="*/ 0 h 289"/>
                        <a:gd name="T4" fmla="*/ 170 w 171"/>
                        <a:gd name="T5" fmla="*/ 288 h 289"/>
                        <a:gd name="T6" fmla="*/ 0 w 171"/>
                        <a:gd name="T7" fmla="*/ 288 h 289"/>
                        <a:gd name="T8" fmla="*/ 0 60000 65536"/>
                        <a:gd name="T9" fmla="*/ 0 60000 65536"/>
                        <a:gd name="T10" fmla="*/ 0 60000 65536"/>
                        <a:gd name="T11" fmla="*/ 0 60000 65536"/>
                        <a:gd name="T12" fmla="*/ 0 w 171"/>
                        <a:gd name="T13" fmla="*/ 0 h 289"/>
                        <a:gd name="T14" fmla="*/ 171 w 171"/>
                        <a:gd name="T15" fmla="*/ 289 h 289"/>
                      </a:gdLst>
                      <a:ahLst/>
                      <a:cxnLst>
                        <a:cxn ang="T8">
                          <a:pos x="T0" y="T1"/>
                        </a:cxn>
                        <a:cxn ang="T9">
                          <a:pos x="T2" y="T3"/>
                        </a:cxn>
                        <a:cxn ang="T10">
                          <a:pos x="T4" y="T5"/>
                        </a:cxn>
                        <a:cxn ang="T11">
                          <a:pos x="T6" y="T7"/>
                        </a:cxn>
                      </a:cxnLst>
                      <a:rect l="T12" t="T13" r="T14" b="T15"/>
                      <a:pathLst>
                        <a:path w="171" h="289">
                          <a:moveTo>
                            <a:pt x="0" y="0"/>
                          </a:moveTo>
                          <a:lnTo>
                            <a:pt x="170" y="0"/>
                          </a:lnTo>
                          <a:lnTo>
                            <a:pt x="170" y="288"/>
                          </a:lnTo>
                          <a:lnTo>
                            <a:pt x="0" y="288"/>
                          </a:lnTo>
                        </a:path>
                      </a:pathLst>
                    </a:custGeom>
                    <a:noFill/>
                    <a:ln w="25400" cap="rnd">
                      <a:solidFill>
                        <a:schemeClr val="tx1"/>
                      </a:solidFill>
                      <a:round/>
                      <a:headEnd/>
                      <a:tailEnd/>
                    </a:ln>
                  </p:spPr>
                  <p:txBody>
                    <a:bodyPr/>
                    <a:lstStyle/>
                    <a:p>
                      <a:endParaRPr lang="en-US"/>
                    </a:p>
                  </p:txBody>
                </p:sp>
              </p:grpSp>
            </p:grpSp>
            <p:sp>
              <p:nvSpPr>
                <p:cNvPr id="59447" name="Rectangle 106"/>
                <p:cNvSpPr>
                  <a:spLocks noChangeArrowheads="1"/>
                </p:cNvSpPr>
                <p:nvPr/>
              </p:nvSpPr>
              <p:spPr bwMode="auto">
                <a:xfrm>
                  <a:off x="4084" y="3148"/>
                  <a:ext cx="327" cy="210"/>
                </a:xfrm>
                <a:prstGeom prst="rect">
                  <a:avLst/>
                </a:prstGeom>
                <a:noFill/>
                <a:ln w="12700">
                  <a:noFill/>
                  <a:miter lim="800000"/>
                  <a:headEnd/>
                  <a:tailEnd/>
                </a:ln>
              </p:spPr>
              <p:txBody>
                <a:bodyPr wrap="none" lIns="90487" tIns="44450" rIns="90487" bIns="44450">
                  <a:spAutoFit/>
                </a:bodyPr>
                <a:lstStyle/>
                <a:p>
                  <a:r>
                    <a:rPr lang="en-US" sz="1600" b="1">
                      <a:solidFill>
                        <a:schemeClr val="tx1"/>
                      </a:solidFill>
                      <a:latin typeface="Times" charset="0"/>
                    </a:rPr>
                    <a:t>Reg</a:t>
                  </a:r>
                </a:p>
              </p:txBody>
            </p:sp>
            <p:grpSp>
              <p:nvGrpSpPr>
                <p:cNvPr id="21" name="Group 107"/>
                <p:cNvGrpSpPr>
                  <a:grpSpLocks/>
                </p:cNvGrpSpPr>
                <p:nvPr/>
              </p:nvGrpSpPr>
              <p:grpSpPr bwMode="auto">
                <a:xfrm>
                  <a:off x="4088" y="3141"/>
                  <a:ext cx="311" cy="289"/>
                  <a:chOff x="4088" y="3141"/>
                  <a:chExt cx="311" cy="289"/>
                </a:xfrm>
              </p:grpSpPr>
              <p:sp>
                <p:nvSpPr>
                  <p:cNvPr id="59465" name="Freeform 108"/>
                  <p:cNvSpPr>
                    <a:spLocks/>
                  </p:cNvSpPr>
                  <p:nvPr/>
                </p:nvSpPr>
                <p:spPr bwMode="auto">
                  <a:xfrm>
                    <a:off x="4088" y="3141"/>
                    <a:ext cx="149" cy="289"/>
                  </a:xfrm>
                  <a:custGeom>
                    <a:avLst/>
                    <a:gdLst>
                      <a:gd name="T0" fmla="*/ 148 w 149"/>
                      <a:gd name="T1" fmla="*/ 0 h 289"/>
                      <a:gd name="T2" fmla="*/ 0 w 149"/>
                      <a:gd name="T3" fmla="*/ 0 h 289"/>
                      <a:gd name="T4" fmla="*/ 0 w 149"/>
                      <a:gd name="T5" fmla="*/ 288 h 289"/>
                      <a:gd name="T6" fmla="*/ 148 w 149"/>
                      <a:gd name="T7" fmla="*/ 288 h 289"/>
                      <a:gd name="T8" fmla="*/ 0 60000 65536"/>
                      <a:gd name="T9" fmla="*/ 0 60000 65536"/>
                      <a:gd name="T10" fmla="*/ 0 60000 65536"/>
                      <a:gd name="T11" fmla="*/ 0 60000 65536"/>
                      <a:gd name="T12" fmla="*/ 0 w 149"/>
                      <a:gd name="T13" fmla="*/ 0 h 289"/>
                      <a:gd name="T14" fmla="*/ 149 w 149"/>
                      <a:gd name="T15" fmla="*/ 289 h 289"/>
                    </a:gdLst>
                    <a:ahLst/>
                    <a:cxnLst>
                      <a:cxn ang="T8">
                        <a:pos x="T0" y="T1"/>
                      </a:cxn>
                      <a:cxn ang="T9">
                        <a:pos x="T2" y="T3"/>
                      </a:cxn>
                      <a:cxn ang="T10">
                        <a:pos x="T4" y="T5"/>
                      </a:cxn>
                      <a:cxn ang="T11">
                        <a:pos x="T6" y="T7"/>
                      </a:cxn>
                    </a:cxnLst>
                    <a:rect l="T12" t="T13" r="T14" b="T15"/>
                    <a:pathLst>
                      <a:path w="149" h="289">
                        <a:moveTo>
                          <a:pt x="148" y="0"/>
                        </a:moveTo>
                        <a:lnTo>
                          <a:pt x="0" y="0"/>
                        </a:lnTo>
                        <a:lnTo>
                          <a:pt x="0" y="288"/>
                        </a:lnTo>
                        <a:lnTo>
                          <a:pt x="148" y="288"/>
                        </a:lnTo>
                      </a:path>
                    </a:pathLst>
                  </a:custGeom>
                  <a:noFill/>
                  <a:ln w="25400" cap="rnd">
                    <a:solidFill>
                      <a:schemeClr val="tx1"/>
                    </a:solidFill>
                    <a:round/>
                    <a:headEnd/>
                    <a:tailEnd/>
                  </a:ln>
                </p:spPr>
                <p:txBody>
                  <a:bodyPr/>
                  <a:lstStyle/>
                  <a:p>
                    <a:endParaRPr lang="en-US" b="1"/>
                  </a:p>
                </p:txBody>
              </p:sp>
              <p:sp>
                <p:nvSpPr>
                  <p:cNvPr id="59466" name="Freeform 109"/>
                  <p:cNvSpPr>
                    <a:spLocks/>
                  </p:cNvSpPr>
                  <p:nvPr/>
                </p:nvSpPr>
                <p:spPr bwMode="auto">
                  <a:xfrm>
                    <a:off x="4251" y="3141"/>
                    <a:ext cx="148" cy="289"/>
                  </a:xfrm>
                  <a:custGeom>
                    <a:avLst/>
                    <a:gdLst>
                      <a:gd name="T0" fmla="*/ 0 w 148"/>
                      <a:gd name="T1" fmla="*/ 0 h 289"/>
                      <a:gd name="T2" fmla="*/ 147 w 148"/>
                      <a:gd name="T3" fmla="*/ 0 h 289"/>
                      <a:gd name="T4" fmla="*/ 147 w 148"/>
                      <a:gd name="T5" fmla="*/ 288 h 289"/>
                      <a:gd name="T6" fmla="*/ 0 w 148"/>
                      <a:gd name="T7" fmla="*/ 288 h 289"/>
                      <a:gd name="T8" fmla="*/ 0 60000 65536"/>
                      <a:gd name="T9" fmla="*/ 0 60000 65536"/>
                      <a:gd name="T10" fmla="*/ 0 60000 65536"/>
                      <a:gd name="T11" fmla="*/ 0 60000 65536"/>
                      <a:gd name="T12" fmla="*/ 0 w 148"/>
                      <a:gd name="T13" fmla="*/ 0 h 289"/>
                      <a:gd name="T14" fmla="*/ 148 w 148"/>
                      <a:gd name="T15" fmla="*/ 289 h 289"/>
                    </a:gdLst>
                    <a:ahLst/>
                    <a:cxnLst>
                      <a:cxn ang="T8">
                        <a:pos x="T0" y="T1"/>
                      </a:cxn>
                      <a:cxn ang="T9">
                        <a:pos x="T2" y="T3"/>
                      </a:cxn>
                      <a:cxn ang="T10">
                        <a:pos x="T4" y="T5"/>
                      </a:cxn>
                      <a:cxn ang="T11">
                        <a:pos x="T6" y="T7"/>
                      </a:cxn>
                    </a:cxnLst>
                    <a:rect l="T12" t="T13" r="T14" b="T15"/>
                    <a:pathLst>
                      <a:path w="148" h="289">
                        <a:moveTo>
                          <a:pt x="0" y="0"/>
                        </a:moveTo>
                        <a:lnTo>
                          <a:pt x="147" y="0"/>
                        </a:lnTo>
                        <a:lnTo>
                          <a:pt x="147" y="288"/>
                        </a:lnTo>
                        <a:lnTo>
                          <a:pt x="0" y="288"/>
                        </a:lnTo>
                      </a:path>
                    </a:pathLst>
                  </a:custGeom>
                  <a:noFill/>
                  <a:ln w="25400" cap="rnd">
                    <a:solidFill>
                      <a:schemeClr val="tx1"/>
                    </a:solidFill>
                    <a:round/>
                    <a:headEnd/>
                    <a:tailEnd/>
                  </a:ln>
                </p:spPr>
                <p:txBody>
                  <a:bodyPr/>
                  <a:lstStyle/>
                  <a:p>
                    <a:endParaRPr lang="en-US"/>
                  </a:p>
                </p:txBody>
              </p:sp>
            </p:grpSp>
            <p:sp>
              <p:nvSpPr>
                <p:cNvPr id="59449" name="Line 110"/>
                <p:cNvSpPr>
                  <a:spLocks noChangeShapeType="1"/>
                </p:cNvSpPr>
                <p:nvPr/>
              </p:nvSpPr>
              <p:spPr bwMode="auto">
                <a:xfrm>
                  <a:off x="3988" y="3285"/>
                  <a:ext cx="96" cy="0"/>
                </a:xfrm>
                <a:prstGeom prst="line">
                  <a:avLst/>
                </a:prstGeom>
                <a:noFill/>
                <a:ln w="25400">
                  <a:solidFill>
                    <a:schemeClr val="tx1"/>
                  </a:solidFill>
                  <a:round/>
                  <a:headEnd/>
                  <a:tailEnd/>
                </a:ln>
              </p:spPr>
              <p:txBody>
                <a:bodyPr wrap="none" anchor="ctr"/>
                <a:lstStyle/>
                <a:p>
                  <a:endParaRPr lang="en-US"/>
                </a:p>
              </p:txBody>
            </p:sp>
            <p:sp>
              <p:nvSpPr>
                <p:cNvPr id="59450" name="Freeform 111"/>
                <p:cNvSpPr>
                  <a:spLocks/>
                </p:cNvSpPr>
                <p:nvPr/>
              </p:nvSpPr>
              <p:spPr bwMode="auto">
                <a:xfrm>
                  <a:off x="4050" y="3189"/>
                  <a:ext cx="48" cy="97"/>
                </a:xfrm>
                <a:custGeom>
                  <a:avLst/>
                  <a:gdLst>
                    <a:gd name="T0" fmla="*/ 0 w 48"/>
                    <a:gd name="T1" fmla="*/ 96 h 97"/>
                    <a:gd name="T2" fmla="*/ 0 w 48"/>
                    <a:gd name="T3" fmla="*/ 0 h 97"/>
                    <a:gd name="T4" fmla="*/ 47 w 48"/>
                    <a:gd name="T5" fmla="*/ 0 h 97"/>
                    <a:gd name="T6" fmla="*/ 47 w 48"/>
                    <a:gd name="T7" fmla="*/ 0 h 97"/>
                    <a:gd name="T8" fmla="*/ 0 60000 65536"/>
                    <a:gd name="T9" fmla="*/ 0 60000 65536"/>
                    <a:gd name="T10" fmla="*/ 0 60000 65536"/>
                    <a:gd name="T11" fmla="*/ 0 60000 65536"/>
                    <a:gd name="T12" fmla="*/ 0 w 48"/>
                    <a:gd name="T13" fmla="*/ 0 h 97"/>
                    <a:gd name="T14" fmla="*/ 48 w 48"/>
                    <a:gd name="T15" fmla="*/ 97 h 97"/>
                  </a:gdLst>
                  <a:ahLst/>
                  <a:cxnLst>
                    <a:cxn ang="T8">
                      <a:pos x="T0" y="T1"/>
                    </a:cxn>
                    <a:cxn ang="T9">
                      <a:pos x="T2" y="T3"/>
                    </a:cxn>
                    <a:cxn ang="T10">
                      <a:pos x="T4" y="T5"/>
                    </a:cxn>
                    <a:cxn ang="T11">
                      <a:pos x="T6" y="T7"/>
                    </a:cxn>
                  </a:cxnLst>
                  <a:rect l="T12" t="T13" r="T14" b="T15"/>
                  <a:pathLst>
                    <a:path w="48" h="97">
                      <a:moveTo>
                        <a:pt x="0" y="96"/>
                      </a:moveTo>
                      <a:lnTo>
                        <a:pt x="0" y="0"/>
                      </a:lnTo>
                      <a:lnTo>
                        <a:pt x="47" y="0"/>
                      </a:lnTo>
                    </a:path>
                  </a:pathLst>
                </a:custGeom>
                <a:noFill/>
                <a:ln w="25400" cap="rnd">
                  <a:solidFill>
                    <a:schemeClr val="tx1"/>
                  </a:solidFill>
                  <a:round/>
                  <a:headEnd/>
                  <a:tailEnd/>
                </a:ln>
              </p:spPr>
              <p:txBody>
                <a:bodyPr/>
                <a:lstStyle/>
                <a:p>
                  <a:endParaRPr lang="en-US"/>
                </a:p>
              </p:txBody>
            </p:sp>
            <p:sp>
              <p:nvSpPr>
                <p:cNvPr id="59451" name="Line 112"/>
                <p:cNvSpPr>
                  <a:spLocks noChangeShapeType="1"/>
                </p:cNvSpPr>
                <p:nvPr/>
              </p:nvSpPr>
              <p:spPr bwMode="auto">
                <a:xfrm>
                  <a:off x="4404" y="3189"/>
                  <a:ext cx="157" cy="0"/>
                </a:xfrm>
                <a:prstGeom prst="line">
                  <a:avLst/>
                </a:prstGeom>
                <a:noFill/>
                <a:ln w="25400">
                  <a:solidFill>
                    <a:schemeClr val="tx1"/>
                  </a:solidFill>
                  <a:round/>
                  <a:headEnd/>
                  <a:tailEnd/>
                </a:ln>
              </p:spPr>
              <p:txBody>
                <a:bodyPr wrap="none" anchor="ctr"/>
                <a:lstStyle/>
                <a:p>
                  <a:endParaRPr lang="en-US"/>
                </a:p>
              </p:txBody>
            </p:sp>
            <p:sp>
              <p:nvSpPr>
                <p:cNvPr id="59452" name="Rectangle 113"/>
                <p:cNvSpPr>
                  <a:spLocks noChangeArrowheads="1"/>
                </p:cNvSpPr>
                <p:nvPr/>
              </p:nvSpPr>
              <p:spPr bwMode="auto">
                <a:xfrm>
                  <a:off x="4901" y="3143"/>
                  <a:ext cx="302" cy="210"/>
                </a:xfrm>
                <a:prstGeom prst="rect">
                  <a:avLst/>
                </a:prstGeom>
                <a:noFill/>
                <a:ln w="12700">
                  <a:noFill/>
                  <a:miter lim="800000"/>
                  <a:headEnd/>
                  <a:tailEnd/>
                </a:ln>
              </p:spPr>
              <p:txBody>
                <a:bodyPr wrap="none" lIns="90487" tIns="44450" rIns="90487" bIns="44450">
                  <a:spAutoFit/>
                </a:bodyPr>
                <a:lstStyle/>
                <a:p>
                  <a:r>
                    <a:rPr lang="en-US" sz="1600" b="1">
                      <a:solidFill>
                        <a:schemeClr val="tx1"/>
                      </a:solidFill>
                      <a:latin typeface="Times" charset="0"/>
                    </a:rPr>
                    <a:t> D$</a:t>
                  </a:r>
                </a:p>
              </p:txBody>
            </p:sp>
            <p:grpSp>
              <p:nvGrpSpPr>
                <p:cNvPr id="22" name="Group 114"/>
                <p:cNvGrpSpPr>
                  <a:grpSpLocks/>
                </p:cNvGrpSpPr>
                <p:nvPr/>
              </p:nvGrpSpPr>
              <p:grpSpPr bwMode="auto">
                <a:xfrm>
                  <a:off x="4952" y="3141"/>
                  <a:ext cx="325" cy="289"/>
                  <a:chOff x="4952" y="3141"/>
                  <a:chExt cx="325" cy="289"/>
                </a:xfrm>
              </p:grpSpPr>
              <p:sp>
                <p:nvSpPr>
                  <p:cNvPr id="59463" name="Freeform 115"/>
                  <p:cNvSpPr>
                    <a:spLocks/>
                  </p:cNvSpPr>
                  <p:nvPr/>
                </p:nvSpPr>
                <p:spPr bwMode="auto">
                  <a:xfrm>
                    <a:off x="4952" y="3141"/>
                    <a:ext cx="162" cy="289"/>
                  </a:xfrm>
                  <a:custGeom>
                    <a:avLst/>
                    <a:gdLst>
                      <a:gd name="T0" fmla="*/ 161 w 162"/>
                      <a:gd name="T1" fmla="*/ 0 h 289"/>
                      <a:gd name="T2" fmla="*/ 0 w 162"/>
                      <a:gd name="T3" fmla="*/ 0 h 289"/>
                      <a:gd name="T4" fmla="*/ 0 w 162"/>
                      <a:gd name="T5" fmla="*/ 288 h 289"/>
                      <a:gd name="T6" fmla="*/ 161 w 162"/>
                      <a:gd name="T7" fmla="*/ 288 h 289"/>
                      <a:gd name="T8" fmla="*/ 0 60000 65536"/>
                      <a:gd name="T9" fmla="*/ 0 60000 65536"/>
                      <a:gd name="T10" fmla="*/ 0 60000 65536"/>
                      <a:gd name="T11" fmla="*/ 0 60000 65536"/>
                      <a:gd name="T12" fmla="*/ 0 w 162"/>
                      <a:gd name="T13" fmla="*/ 0 h 289"/>
                      <a:gd name="T14" fmla="*/ 162 w 162"/>
                      <a:gd name="T15" fmla="*/ 289 h 289"/>
                    </a:gdLst>
                    <a:ahLst/>
                    <a:cxnLst>
                      <a:cxn ang="T8">
                        <a:pos x="T0" y="T1"/>
                      </a:cxn>
                      <a:cxn ang="T9">
                        <a:pos x="T2" y="T3"/>
                      </a:cxn>
                      <a:cxn ang="T10">
                        <a:pos x="T4" y="T5"/>
                      </a:cxn>
                      <a:cxn ang="T11">
                        <a:pos x="T6" y="T7"/>
                      </a:cxn>
                    </a:cxnLst>
                    <a:rect l="T12" t="T13" r="T14" b="T15"/>
                    <a:pathLst>
                      <a:path w="162" h="289">
                        <a:moveTo>
                          <a:pt x="161" y="0"/>
                        </a:moveTo>
                        <a:lnTo>
                          <a:pt x="0" y="0"/>
                        </a:lnTo>
                        <a:lnTo>
                          <a:pt x="0" y="288"/>
                        </a:lnTo>
                        <a:lnTo>
                          <a:pt x="161" y="288"/>
                        </a:lnTo>
                      </a:path>
                    </a:pathLst>
                  </a:custGeom>
                  <a:noFill/>
                  <a:ln w="25400" cap="rnd">
                    <a:solidFill>
                      <a:schemeClr val="tx1"/>
                    </a:solidFill>
                    <a:round/>
                    <a:headEnd/>
                    <a:tailEnd/>
                  </a:ln>
                </p:spPr>
                <p:txBody>
                  <a:bodyPr/>
                  <a:lstStyle/>
                  <a:p>
                    <a:endParaRPr lang="en-US"/>
                  </a:p>
                </p:txBody>
              </p:sp>
              <p:sp>
                <p:nvSpPr>
                  <p:cNvPr id="59464" name="Freeform 116"/>
                  <p:cNvSpPr>
                    <a:spLocks/>
                  </p:cNvSpPr>
                  <p:nvPr/>
                </p:nvSpPr>
                <p:spPr bwMode="auto">
                  <a:xfrm>
                    <a:off x="5113" y="3141"/>
                    <a:ext cx="164" cy="289"/>
                  </a:xfrm>
                  <a:custGeom>
                    <a:avLst/>
                    <a:gdLst>
                      <a:gd name="T0" fmla="*/ 0 w 164"/>
                      <a:gd name="T1" fmla="*/ 0 h 289"/>
                      <a:gd name="T2" fmla="*/ 163 w 164"/>
                      <a:gd name="T3" fmla="*/ 0 h 289"/>
                      <a:gd name="T4" fmla="*/ 163 w 164"/>
                      <a:gd name="T5" fmla="*/ 288 h 289"/>
                      <a:gd name="T6" fmla="*/ 0 w 164"/>
                      <a:gd name="T7" fmla="*/ 288 h 289"/>
                      <a:gd name="T8" fmla="*/ 0 60000 65536"/>
                      <a:gd name="T9" fmla="*/ 0 60000 65536"/>
                      <a:gd name="T10" fmla="*/ 0 60000 65536"/>
                      <a:gd name="T11" fmla="*/ 0 60000 65536"/>
                      <a:gd name="T12" fmla="*/ 0 w 164"/>
                      <a:gd name="T13" fmla="*/ 0 h 289"/>
                      <a:gd name="T14" fmla="*/ 164 w 164"/>
                      <a:gd name="T15" fmla="*/ 289 h 289"/>
                    </a:gdLst>
                    <a:ahLst/>
                    <a:cxnLst>
                      <a:cxn ang="T8">
                        <a:pos x="T0" y="T1"/>
                      </a:cxn>
                      <a:cxn ang="T9">
                        <a:pos x="T2" y="T3"/>
                      </a:cxn>
                      <a:cxn ang="T10">
                        <a:pos x="T4" y="T5"/>
                      </a:cxn>
                      <a:cxn ang="T11">
                        <a:pos x="T6" y="T7"/>
                      </a:cxn>
                    </a:cxnLst>
                    <a:rect l="T12" t="T13" r="T14" b="T15"/>
                    <a:pathLst>
                      <a:path w="164" h="289">
                        <a:moveTo>
                          <a:pt x="0" y="0"/>
                        </a:moveTo>
                        <a:lnTo>
                          <a:pt x="163" y="0"/>
                        </a:lnTo>
                        <a:lnTo>
                          <a:pt x="163" y="288"/>
                        </a:lnTo>
                        <a:lnTo>
                          <a:pt x="0" y="288"/>
                        </a:lnTo>
                      </a:path>
                    </a:pathLst>
                  </a:custGeom>
                  <a:noFill/>
                  <a:ln w="25400" cap="rnd">
                    <a:solidFill>
                      <a:schemeClr val="tx1"/>
                    </a:solidFill>
                    <a:round/>
                    <a:headEnd/>
                    <a:tailEnd/>
                  </a:ln>
                </p:spPr>
                <p:txBody>
                  <a:bodyPr/>
                  <a:lstStyle/>
                  <a:p>
                    <a:endParaRPr lang="en-US"/>
                  </a:p>
                </p:txBody>
              </p:sp>
            </p:grpSp>
            <p:sp>
              <p:nvSpPr>
                <p:cNvPr id="59454" name="Rectangle 117"/>
                <p:cNvSpPr>
                  <a:spLocks noChangeArrowheads="1"/>
                </p:cNvSpPr>
                <p:nvPr/>
              </p:nvSpPr>
              <p:spPr bwMode="auto">
                <a:xfrm>
                  <a:off x="5393" y="3143"/>
                  <a:ext cx="327" cy="210"/>
                </a:xfrm>
                <a:prstGeom prst="rect">
                  <a:avLst/>
                </a:prstGeom>
                <a:noFill/>
                <a:ln w="12700">
                  <a:noFill/>
                  <a:miter lim="800000"/>
                  <a:headEnd/>
                  <a:tailEnd/>
                </a:ln>
              </p:spPr>
              <p:txBody>
                <a:bodyPr wrap="none" lIns="90487" tIns="44450" rIns="90487" bIns="44450">
                  <a:spAutoFit/>
                </a:bodyPr>
                <a:lstStyle/>
                <a:p>
                  <a:r>
                    <a:rPr lang="en-US" sz="1600" b="1">
                      <a:solidFill>
                        <a:schemeClr val="tx1"/>
                      </a:solidFill>
                      <a:latin typeface="Times" charset="0"/>
                    </a:rPr>
                    <a:t>Reg</a:t>
                  </a:r>
                </a:p>
              </p:txBody>
            </p:sp>
            <p:grpSp>
              <p:nvGrpSpPr>
                <p:cNvPr id="23" name="Group 118"/>
                <p:cNvGrpSpPr>
                  <a:grpSpLocks/>
                </p:cNvGrpSpPr>
                <p:nvPr/>
              </p:nvGrpSpPr>
              <p:grpSpPr bwMode="auto">
                <a:xfrm>
                  <a:off x="5420" y="3141"/>
                  <a:ext cx="284" cy="289"/>
                  <a:chOff x="5420" y="3141"/>
                  <a:chExt cx="284" cy="289"/>
                </a:xfrm>
              </p:grpSpPr>
              <p:sp>
                <p:nvSpPr>
                  <p:cNvPr id="59461" name="Freeform 119"/>
                  <p:cNvSpPr>
                    <a:spLocks/>
                  </p:cNvSpPr>
                  <p:nvPr/>
                </p:nvSpPr>
                <p:spPr bwMode="auto">
                  <a:xfrm>
                    <a:off x="5420" y="3141"/>
                    <a:ext cx="142" cy="289"/>
                  </a:xfrm>
                  <a:custGeom>
                    <a:avLst/>
                    <a:gdLst>
                      <a:gd name="T0" fmla="*/ 141 w 142"/>
                      <a:gd name="T1" fmla="*/ 0 h 289"/>
                      <a:gd name="T2" fmla="*/ 0 w 142"/>
                      <a:gd name="T3" fmla="*/ 0 h 289"/>
                      <a:gd name="T4" fmla="*/ 0 w 142"/>
                      <a:gd name="T5" fmla="*/ 288 h 289"/>
                      <a:gd name="T6" fmla="*/ 141 w 142"/>
                      <a:gd name="T7" fmla="*/ 288 h 289"/>
                      <a:gd name="T8" fmla="*/ 0 60000 65536"/>
                      <a:gd name="T9" fmla="*/ 0 60000 65536"/>
                      <a:gd name="T10" fmla="*/ 0 60000 65536"/>
                      <a:gd name="T11" fmla="*/ 0 60000 65536"/>
                      <a:gd name="T12" fmla="*/ 0 w 142"/>
                      <a:gd name="T13" fmla="*/ 0 h 289"/>
                      <a:gd name="T14" fmla="*/ 142 w 142"/>
                      <a:gd name="T15" fmla="*/ 289 h 289"/>
                    </a:gdLst>
                    <a:ahLst/>
                    <a:cxnLst>
                      <a:cxn ang="T8">
                        <a:pos x="T0" y="T1"/>
                      </a:cxn>
                      <a:cxn ang="T9">
                        <a:pos x="T2" y="T3"/>
                      </a:cxn>
                      <a:cxn ang="T10">
                        <a:pos x="T4" y="T5"/>
                      </a:cxn>
                      <a:cxn ang="T11">
                        <a:pos x="T6" y="T7"/>
                      </a:cxn>
                    </a:cxnLst>
                    <a:rect l="T12" t="T13" r="T14" b="T15"/>
                    <a:pathLst>
                      <a:path w="142" h="289">
                        <a:moveTo>
                          <a:pt x="141" y="0"/>
                        </a:moveTo>
                        <a:lnTo>
                          <a:pt x="0" y="0"/>
                        </a:lnTo>
                        <a:lnTo>
                          <a:pt x="0" y="288"/>
                        </a:lnTo>
                        <a:lnTo>
                          <a:pt x="141" y="288"/>
                        </a:lnTo>
                      </a:path>
                    </a:pathLst>
                  </a:custGeom>
                  <a:noFill/>
                  <a:ln w="25400" cap="rnd">
                    <a:solidFill>
                      <a:schemeClr val="tx1"/>
                    </a:solidFill>
                    <a:round/>
                    <a:headEnd/>
                    <a:tailEnd/>
                  </a:ln>
                </p:spPr>
                <p:txBody>
                  <a:bodyPr/>
                  <a:lstStyle/>
                  <a:p>
                    <a:endParaRPr lang="en-US"/>
                  </a:p>
                </p:txBody>
              </p:sp>
              <p:sp>
                <p:nvSpPr>
                  <p:cNvPr id="59462" name="Freeform 120"/>
                  <p:cNvSpPr>
                    <a:spLocks/>
                  </p:cNvSpPr>
                  <p:nvPr/>
                </p:nvSpPr>
                <p:spPr bwMode="auto">
                  <a:xfrm>
                    <a:off x="5561" y="3141"/>
                    <a:ext cx="143" cy="289"/>
                  </a:xfrm>
                  <a:custGeom>
                    <a:avLst/>
                    <a:gdLst>
                      <a:gd name="T0" fmla="*/ 0 w 143"/>
                      <a:gd name="T1" fmla="*/ 0 h 289"/>
                      <a:gd name="T2" fmla="*/ 142 w 143"/>
                      <a:gd name="T3" fmla="*/ 0 h 289"/>
                      <a:gd name="T4" fmla="*/ 142 w 143"/>
                      <a:gd name="T5" fmla="*/ 288 h 289"/>
                      <a:gd name="T6" fmla="*/ 0 w 143"/>
                      <a:gd name="T7" fmla="*/ 288 h 289"/>
                      <a:gd name="T8" fmla="*/ 0 60000 65536"/>
                      <a:gd name="T9" fmla="*/ 0 60000 65536"/>
                      <a:gd name="T10" fmla="*/ 0 60000 65536"/>
                      <a:gd name="T11" fmla="*/ 0 60000 65536"/>
                      <a:gd name="T12" fmla="*/ 0 w 143"/>
                      <a:gd name="T13" fmla="*/ 0 h 289"/>
                      <a:gd name="T14" fmla="*/ 143 w 143"/>
                      <a:gd name="T15" fmla="*/ 289 h 289"/>
                    </a:gdLst>
                    <a:ahLst/>
                    <a:cxnLst>
                      <a:cxn ang="T8">
                        <a:pos x="T0" y="T1"/>
                      </a:cxn>
                      <a:cxn ang="T9">
                        <a:pos x="T2" y="T3"/>
                      </a:cxn>
                      <a:cxn ang="T10">
                        <a:pos x="T4" y="T5"/>
                      </a:cxn>
                      <a:cxn ang="T11">
                        <a:pos x="T6" y="T7"/>
                      </a:cxn>
                    </a:cxnLst>
                    <a:rect l="T12" t="T13" r="T14" b="T15"/>
                    <a:pathLst>
                      <a:path w="143" h="289">
                        <a:moveTo>
                          <a:pt x="0" y="0"/>
                        </a:moveTo>
                        <a:lnTo>
                          <a:pt x="142" y="0"/>
                        </a:lnTo>
                        <a:lnTo>
                          <a:pt x="142" y="288"/>
                        </a:lnTo>
                        <a:lnTo>
                          <a:pt x="0" y="288"/>
                        </a:lnTo>
                      </a:path>
                    </a:pathLst>
                  </a:custGeom>
                  <a:noFill/>
                  <a:ln w="25400" cap="rnd">
                    <a:solidFill>
                      <a:schemeClr val="tx1"/>
                    </a:solidFill>
                    <a:round/>
                    <a:headEnd/>
                    <a:tailEnd/>
                  </a:ln>
                </p:spPr>
                <p:txBody>
                  <a:bodyPr/>
                  <a:lstStyle/>
                  <a:p>
                    <a:endParaRPr lang="en-US"/>
                  </a:p>
                </p:txBody>
              </p:sp>
            </p:grpSp>
            <p:sp>
              <p:nvSpPr>
                <p:cNvPr id="59456" name="Line 121"/>
                <p:cNvSpPr>
                  <a:spLocks noChangeShapeType="1"/>
                </p:cNvSpPr>
                <p:nvPr/>
              </p:nvSpPr>
              <p:spPr bwMode="auto">
                <a:xfrm>
                  <a:off x="5273" y="3285"/>
                  <a:ext cx="139" cy="0"/>
                </a:xfrm>
                <a:prstGeom prst="line">
                  <a:avLst/>
                </a:prstGeom>
                <a:noFill/>
                <a:ln w="25400">
                  <a:solidFill>
                    <a:schemeClr val="tx1"/>
                  </a:solidFill>
                  <a:round/>
                  <a:headEnd/>
                  <a:tailEnd/>
                </a:ln>
              </p:spPr>
              <p:txBody>
                <a:bodyPr wrap="none" anchor="ctr"/>
                <a:lstStyle/>
                <a:p>
                  <a:endParaRPr lang="en-US"/>
                </a:p>
              </p:txBody>
            </p:sp>
            <p:sp>
              <p:nvSpPr>
                <p:cNvPr id="59457" name="Line 122"/>
                <p:cNvSpPr>
                  <a:spLocks noChangeShapeType="1"/>
                </p:cNvSpPr>
                <p:nvPr/>
              </p:nvSpPr>
              <p:spPr bwMode="auto">
                <a:xfrm>
                  <a:off x="4789" y="3285"/>
                  <a:ext cx="155" cy="0"/>
                </a:xfrm>
                <a:prstGeom prst="line">
                  <a:avLst/>
                </a:prstGeom>
                <a:noFill/>
                <a:ln w="25400">
                  <a:solidFill>
                    <a:schemeClr val="tx1"/>
                  </a:solidFill>
                  <a:round/>
                  <a:headEnd/>
                  <a:tailEnd/>
                </a:ln>
              </p:spPr>
              <p:txBody>
                <a:bodyPr wrap="none" anchor="ctr"/>
                <a:lstStyle/>
                <a:p>
                  <a:endParaRPr lang="en-US"/>
                </a:p>
              </p:txBody>
            </p:sp>
            <p:sp>
              <p:nvSpPr>
                <p:cNvPr id="59458" name="Freeform 123"/>
                <p:cNvSpPr>
                  <a:spLocks/>
                </p:cNvSpPr>
                <p:nvPr/>
              </p:nvSpPr>
              <p:spPr bwMode="auto">
                <a:xfrm>
                  <a:off x="4910" y="3285"/>
                  <a:ext cx="431" cy="193"/>
                </a:xfrm>
                <a:custGeom>
                  <a:avLst/>
                  <a:gdLst>
                    <a:gd name="T0" fmla="*/ 0 w 431"/>
                    <a:gd name="T1" fmla="*/ 0 h 193"/>
                    <a:gd name="T2" fmla="*/ 0 w 431"/>
                    <a:gd name="T3" fmla="*/ 192 h 193"/>
                    <a:gd name="T4" fmla="*/ 391 w 431"/>
                    <a:gd name="T5" fmla="*/ 192 h 193"/>
                    <a:gd name="T6" fmla="*/ 391 w 431"/>
                    <a:gd name="T7" fmla="*/ 64 h 193"/>
                    <a:gd name="T8" fmla="*/ 430 w 431"/>
                    <a:gd name="T9" fmla="*/ 0 h 193"/>
                    <a:gd name="T10" fmla="*/ 0 60000 65536"/>
                    <a:gd name="T11" fmla="*/ 0 60000 65536"/>
                    <a:gd name="T12" fmla="*/ 0 60000 65536"/>
                    <a:gd name="T13" fmla="*/ 0 60000 65536"/>
                    <a:gd name="T14" fmla="*/ 0 60000 65536"/>
                    <a:gd name="T15" fmla="*/ 0 w 431"/>
                    <a:gd name="T16" fmla="*/ 0 h 193"/>
                    <a:gd name="T17" fmla="*/ 431 w 431"/>
                    <a:gd name="T18" fmla="*/ 193 h 193"/>
                  </a:gdLst>
                  <a:ahLst/>
                  <a:cxnLst>
                    <a:cxn ang="T10">
                      <a:pos x="T0" y="T1"/>
                    </a:cxn>
                    <a:cxn ang="T11">
                      <a:pos x="T2" y="T3"/>
                    </a:cxn>
                    <a:cxn ang="T12">
                      <a:pos x="T4" y="T5"/>
                    </a:cxn>
                    <a:cxn ang="T13">
                      <a:pos x="T6" y="T7"/>
                    </a:cxn>
                    <a:cxn ang="T14">
                      <a:pos x="T8" y="T9"/>
                    </a:cxn>
                  </a:cxnLst>
                  <a:rect l="T15" t="T16" r="T17" b="T18"/>
                  <a:pathLst>
                    <a:path w="431" h="193">
                      <a:moveTo>
                        <a:pt x="0" y="0"/>
                      </a:moveTo>
                      <a:lnTo>
                        <a:pt x="0" y="192"/>
                      </a:lnTo>
                      <a:lnTo>
                        <a:pt x="391" y="192"/>
                      </a:lnTo>
                      <a:lnTo>
                        <a:pt x="391" y="64"/>
                      </a:lnTo>
                      <a:lnTo>
                        <a:pt x="430" y="0"/>
                      </a:lnTo>
                    </a:path>
                  </a:pathLst>
                </a:custGeom>
                <a:noFill/>
                <a:ln w="25400" cap="rnd">
                  <a:solidFill>
                    <a:schemeClr val="tx1"/>
                  </a:solidFill>
                  <a:round/>
                  <a:headEnd/>
                  <a:tailEnd/>
                </a:ln>
              </p:spPr>
              <p:txBody>
                <a:bodyPr/>
                <a:lstStyle/>
                <a:p>
                  <a:endParaRPr lang="en-US"/>
                </a:p>
              </p:txBody>
            </p:sp>
            <p:sp>
              <p:nvSpPr>
                <p:cNvPr id="59459" name="Line 124"/>
                <p:cNvSpPr>
                  <a:spLocks noChangeShapeType="1"/>
                </p:cNvSpPr>
                <p:nvPr/>
              </p:nvSpPr>
              <p:spPr bwMode="auto">
                <a:xfrm>
                  <a:off x="4404" y="3381"/>
                  <a:ext cx="157" cy="0"/>
                </a:xfrm>
                <a:prstGeom prst="line">
                  <a:avLst/>
                </a:prstGeom>
                <a:noFill/>
                <a:ln w="25400">
                  <a:solidFill>
                    <a:schemeClr val="tx1"/>
                  </a:solidFill>
                  <a:round/>
                  <a:headEnd/>
                  <a:tailEnd/>
                </a:ln>
              </p:spPr>
              <p:txBody>
                <a:bodyPr wrap="none" anchor="ctr"/>
                <a:lstStyle/>
                <a:p>
                  <a:endParaRPr lang="en-US"/>
                </a:p>
              </p:txBody>
            </p:sp>
            <p:sp>
              <p:nvSpPr>
                <p:cNvPr id="59460" name="Freeform 125"/>
                <p:cNvSpPr>
                  <a:spLocks/>
                </p:cNvSpPr>
                <p:nvPr/>
              </p:nvSpPr>
              <p:spPr bwMode="auto">
                <a:xfrm>
                  <a:off x="4497" y="3280"/>
                  <a:ext cx="337" cy="278"/>
                </a:xfrm>
                <a:custGeom>
                  <a:avLst/>
                  <a:gdLst>
                    <a:gd name="T0" fmla="*/ 0 w 337"/>
                    <a:gd name="T1" fmla="*/ 101 h 278"/>
                    <a:gd name="T2" fmla="*/ 0 w 337"/>
                    <a:gd name="T3" fmla="*/ 277 h 278"/>
                    <a:gd name="T4" fmla="*/ 294 w 337"/>
                    <a:gd name="T5" fmla="*/ 277 h 278"/>
                    <a:gd name="T6" fmla="*/ 294 w 337"/>
                    <a:gd name="T7" fmla="*/ 90 h 278"/>
                    <a:gd name="T8" fmla="*/ 336 w 337"/>
                    <a:gd name="T9" fmla="*/ 0 h 278"/>
                    <a:gd name="T10" fmla="*/ 0 60000 65536"/>
                    <a:gd name="T11" fmla="*/ 0 60000 65536"/>
                    <a:gd name="T12" fmla="*/ 0 60000 65536"/>
                    <a:gd name="T13" fmla="*/ 0 60000 65536"/>
                    <a:gd name="T14" fmla="*/ 0 60000 65536"/>
                    <a:gd name="T15" fmla="*/ 0 w 337"/>
                    <a:gd name="T16" fmla="*/ 0 h 278"/>
                    <a:gd name="T17" fmla="*/ 337 w 337"/>
                    <a:gd name="T18" fmla="*/ 278 h 278"/>
                  </a:gdLst>
                  <a:ahLst/>
                  <a:cxnLst>
                    <a:cxn ang="T10">
                      <a:pos x="T0" y="T1"/>
                    </a:cxn>
                    <a:cxn ang="T11">
                      <a:pos x="T2" y="T3"/>
                    </a:cxn>
                    <a:cxn ang="T12">
                      <a:pos x="T4" y="T5"/>
                    </a:cxn>
                    <a:cxn ang="T13">
                      <a:pos x="T6" y="T7"/>
                    </a:cxn>
                    <a:cxn ang="T14">
                      <a:pos x="T8" y="T9"/>
                    </a:cxn>
                  </a:cxnLst>
                  <a:rect l="T15" t="T16" r="T17" b="T18"/>
                  <a:pathLst>
                    <a:path w="337" h="278">
                      <a:moveTo>
                        <a:pt x="0" y="101"/>
                      </a:moveTo>
                      <a:lnTo>
                        <a:pt x="0" y="277"/>
                      </a:lnTo>
                      <a:lnTo>
                        <a:pt x="294" y="277"/>
                      </a:lnTo>
                      <a:lnTo>
                        <a:pt x="294" y="90"/>
                      </a:lnTo>
                      <a:lnTo>
                        <a:pt x="336" y="0"/>
                      </a:lnTo>
                    </a:path>
                  </a:pathLst>
                </a:custGeom>
                <a:noFill/>
                <a:ln w="25400" cap="rnd">
                  <a:solidFill>
                    <a:schemeClr val="tx1"/>
                  </a:solidFill>
                  <a:round/>
                  <a:headEnd/>
                  <a:tailEnd/>
                </a:ln>
              </p:spPr>
              <p:txBody>
                <a:bodyPr/>
                <a:lstStyle/>
                <a:p>
                  <a:endParaRPr lang="en-US"/>
                </a:p>
              </p:txBody>
            </p:sp>
          </p:grpSp>
        </p:grpSp>
        <p:grpSp>
          <p:nvGrpSpPr>
            <p:cNvPr id="24" name="Group 129"/>
            <p:cNvGrpSpPr>
              <a:grpSpLocks/>
            </p:cNvGrpSpPr>
            <p:nvPr/>
          </p:nvGrpSpPr>
          <p:grpSpPr bwMode="auto">
            <a:xfrm>
              <a:off x="822572" y="2457932"/>
              <a:ext cx="5634038" cy="989013"/>
              <a:chOff x="453" y="1338"/>
              <a:chExt cx="3549" cy="623"/>
            </a:xfrm>
          </p:grpSpPr>
          <p:sp>
            <p:nvSpPr>
              <p:cNvPr id="59414" name="Freeform 130" descr="25%"/>
              <p:cNvSpPr>
                <a:spLocks/>
              </p:cNvSpPr>
              <p:nvPr/>
            </p:nvSpPr>
            <p:spPr bwMode="auto">
              <a:xfrm>
                <a:off x="3637" y="1544"/>
                <a:ext cx="142" cy="289"/>
              </a:xfrm>
              <a:custGeom>
                <a:avLst/>
                <a:gdLst>
                  <a:gd name="T0" fmla="*/ 141 w 142"/>
                  <a:gd name="T1" fmla="*/ 0 h 289"/>
                  <a:gd name="T2" fmla="*/ 0 w 142"/>
                  <a:gd name="T3" fmla="*/ 0 h 289"/>
                  <a:gd name="T4" fmla="*/ 0 w 142"/>
                  <a:gd name="T5" fmla="*/ 288 h 289"/>
                  <a:gd name="T6" fmla="*/ 141 w 142"/>
                  <a:gd name="T7" fmla="*/ 288 h 289"/>
                  <a:gd name="T8" fmla="*/ 0 60000 65536"/>
                  <a:gd name="T9" fmla="*/ 0 60000 65536"/>
                  <a:gd name="T10" fmla="*/ 0 60000 65536"/>
                  <a:gd name="T11" fmla="*/ 0 60000 65536"/>
                  <a:gd name="T12" fmla="*/ 0 w 142"/>
                  <a:gd name="T13" fmla="*/ 0 h 289"/>
                  <a:gd name="T14" fmla="*/ 142 w 142"/>
                  <a:gd name="T15" fmla="*/ 289 h 289"/>
                </a:gdLst>
                <a:ahLst/>
                <a:cxnLst>
                  <a:cxn ang="T8">
                    <a:pos x="T0" y="T1"/>
                  </a:cxn>
                  <a:cxn ang="T9">
                    <a:pos x="T2" y="T3"/>
                  </a:cxn>
                  <a:cxn ang="T10">
                    <a:pos x="T4" y="T5"/>
                  </a:cxn>
                  <a:cxn ang="T11">
                    <a:pos x="T6" y="T7"/>
                  </a:cxn>
                </a:cxnLst>
                <a:rect l="T12" t="T13" r="T14" b="T15"/>
                <a:pathLst>
                  <a:path w="142" h="289">
                    <a:moveTo>
                      <a:pt x="141" y="0"/>
                    </a:moveTo>
                    <a:lnTo>
                      <a:pt x="0" y="0"/>
                    </a:lnTo>
                    <a:lnTo>
                      <a:pt x="0" y="288"/>
                    </a:lnTo>
                    <a:lnTo>
                      <a:pt x="141" y="288"/>
                    </a:lnTo>
                  </a:path>
                </a:pathLst>
              </a:custGeom>
              <a:pattFill prst="pct25">
                <a:fgClr>
                  <a:schemeClr val="accent1"/>
                </a:fgClr>
                <a:bgClr>
                  <a:srgbClr val="FFFFFF"/>
                </a:bgClr>
              </a:pattFill>
              <a:ln w="25400" cap="rnd">
                <a:solidFill>
                  <a:schemeClr val="tx1"/>
                </a:solidFill>
                <a:round/>
                <a:headEnd/>
                <a:tailEnd/>
              </a:ln>
            </p:spPr>
            <p:txBody>
              <a:bodyPr/>
              <a:lstStyle/>
              <a:p>
                <a:endParaRPr lang="en-US"/>
              </a:p>
            </p:txBody>
          </p:sp>
          <p:sp>
            <p:nvSpPr>
              <p:cNvPr id="59415" name="Rectangle 131"/>
              <p:cNvSpPr>
                <a:spLocks noChangeArrowheads="1"/>
              </p:cNvSpPr>
              <p:nvPr/>
            </p:nvSpPr>
            <p:spPr bwMode="auto">
              <a:xfrm>
                <a:off x="453" y="1537"/>
                <a:ext cx="1462" cy="289"/>
              </a:xfrm>
              <a:prstGeom prst="rect">
                <a:avLst/>
              </a:prstGeom>
              <a:noFill/>
              <a:ln w="12700">
                <a:noFill/>
                <a:miter lim="800000"/>
                <a:headEnd/>
                <a:tailEnd/>
              </a:ln>
            </p:spPr>
            <p:txBody>
              <a:bodyPr wrap="none" lIns="90487" tIns="44450" rIns="90487" bIns="44450">
                <a:spAutoFit/>
              </a:bodyPr>
              <a:lstStyle/>
              <a:p>
                <a:r>
                  <a:rPr lang="en-US" sz="2400" b="1" dirty="0">
                    <a:solidFill>
                      <a:schemeClr val="tx1"/>
                    </a:solidFill>
                    <a:latin typeface="Arial" pitchFamily="34" charset="0"/>
                  </a:rPr>
                  <a:t>add </a:t>
                </a:r>
                <a:r>
                  <a:rPr lang="en-US" sz="2400" b="1" dirty="0">
                    <a:solidFill>
                      <a:schemeClr val="accent4"/>
                    </a:solidFill>
                    <a:latin typeface="Arial" pitchFamily="34" charset="0"/>
                  </a:rPr>
                  <a:t>$t0</a:t>
                </a:r>
                <a:r>
                  <a:rPr lang="en-US" sz="2400" b="1" dirty="0">
                    <a:solidFill>
                      <a:schemeClr val="tx1"/>
                    </a:solidFill>
                    <a:latin typeface="Arial" pitchFamily="34" charset="0"/>
                  </a:rPr>
                  <a:t>,$t1,$t2</a:t>
                </a:r>
              </a:p>
            </p:txBody>
          </p:sp>
          <p:sp>
            <p:nvSpPr>
              <p:cNvPr id="59416" name="Rectangle 132"/>
              <p:cNvSpPr>
                <a:spLocks noChangeArrowheads="1"/>
              </p:cNvSpPr>
              <p:nvPr/>
            </p:nvSpPr>
            <p:spPr bwMode="auto">
              <a:xfrm>
                <a:off x="1896" y="1338"/>
                <a:ext cx="250" cy="229"/>
              </a:xfrm>
              <a:prstGeom prst="rect">
                <a:avLst/>
              </a:prstGeom>
              <a:noFill/>
              <a:ln w="12700">
                <a:noFill/>
                <a:miter lim="800000"/>
                <a:headEnd/>
                <a:tailEnd/>
              </a:ln>
            </p:spPr>
            <p:txBody>
              <a:bodyPr lIns="90487" tIns="44450" rIns="90487" bIns="44450">
                <a:spAutoFit/>
              </a:bodyPr>
              <a:lstStyle/>
              <a:p>
                <a:r>
                  <a:rPr lang="en-US" sz="1800" b="1">
                    <a:solidFill>
                      <a:schemeClr val="tx1"/>
                    </a:solidFill>
                    <a:latin typeface="Arial" pitchFamily="34" charset="0"/>
                  </a:rPr>
                  <a:t>IF</a:t>
                </a:r>
              </a:p>
            </p:txBody>
          </p:sp>
          <p:sp>
            <p:nvSpPr>
              <p:cNvPr id="59417" name="Rectangle 133"/>
              <p:cNvSpPr>
                <a:spLocks noChangeArrowheads="1"/>
              </p:cNvSpPr>
              <p:nvPr/>
            </p:nvSpPr>
            <p:spPr bwMode="auto">
              <a:xfrm>
                <a:off x="2248" y="1338"/>
                <a:ext cx="498" cy="229"/>
              </a:xfrm>
              <a:prstGeom prst="rect">
                <a:avLst/>
              </a:prstGeom>
              <a:noFill/>
              <a:ln w="12700">
                <a:noFill/>
                <a:miter lim="800000"/>
                <a:headEnd/>
                <a:tailEnd/>
              </a:ln>
            </p:spPr>
            <p:txBody>
              <a:bodyPr lIns="90487" tIns="44450" rIns="90487" bIns="44450">
                <a:spAutoFit/>
              </a:bodyPr>
              <a:lstStyle/>
              <a:p>
                <a:r>
                  <a:rPr lang="en-US" sz="1800" b="1">
                    <a:solidFill>
                      <a:schemeClr val="tx1"/>
                    </a:solidFill>
                    <a:latin typeface="Arial" pitchFamily="34" charset="0"/>
                  </a:rPr>
                  <a:t>ID/RF</a:t>
                </a:r>
              </a:p>
            </p:txBody>
          </p:sp>
          <p:sp>
            <p:nvSpPr>
              <p:cNvPr id="59418" name="Rectangle 134"/>
              <p:cNvSpPr>
                <a:spLocks noChangeArrowheads="1"/>
              </p:cNvSpPr>
              <p:nvPr/>
            </p:nvSpPr>
            <p:spPr bwMode="auto">
              <a:xfrm>
                <a:off x="2803" y="1338"/>
                <a:ext cx="314" cy="229"/>
              </a:xfrm>
              <a:prstGeom prst="rect">
                <a:avLst/>
              </a:prstGeom>
              <a:noFill/>
              <a:ln w="12700">
                <a:noFill/>
                <a:miter lim="800000"/>
                <a:headEnd/>
                <a:tailEnd/>
              </a:ln>
            </p:spPr>
            <p:txBody>
              <a:bodyPr lIns="90487" tIns="44450" rIns="90487" bIns="44450">
                <a:spAutoFit/>
              </a:bodyPr>
              <a:lstStyle/>
              <a:p>
                <a:r>
                  <a:rPr lang="en-US" sz="1800" b="1">
                    <a:solidFill>
                      <a:schemeClr val="tx1"/>
                    </a:solidFill>
                    <a:latin typeface="Arial" pitchFamily="34" charset="0"/>
                  </a:rPr>
                  <a:t>EX</a:t>
                </a:r>
              </a:p>
            </p:txBody>
          </p:sp>
          <p:sp>
            <p:nvSpPr>
              <p:cNvPr id="59419" name="Rectangle 135"/>
              <p:cNvSpPr>
                <a:spLocks noChangeArrowheads="1"/>
              </p:cNvSpPr>
              <p:nvPr/>
            </p:nvSpPr>
            <p:spPr bwMode="auto">
              <a:xfrm>
                <a:off x="3133" y="1338"/>
                <a:ext cx="458" cy="229"/>
              </a:xfrm>
              <a:prstGeom prst="rect">
                <a:avLst/>
              </a:prstGeom>
              <a:noFill/>
              <a:ln w="12700">
                <a:noFill/>
                <a:miter lim="800000"/>
                <a:headEnd/>
                <a:tailEnd/>
              </a:ln>
            </p:spPr>
            <p:txBody>
              <a:bodyPr lIns="90487" tIns="44450" rIns="90487" bIns="44450">
                <a:spAutoFit/>
              </a:bodyPr>
              <a:lstStyle/>
              <a:p>
                <a:r>
                  <a:rPr lang="en-US" sz="1800" b="1">
                    <a:solidFill>
                      <a:schemeClr val="tx1"/>
                    </a:solidFill>
                    <a:latin typeface="Arial" pitchFamily="34" charset="0"/>
                  </a:rPr>
                  <a:t>MEM</a:t>
                </a:r>
              </a:p>
            </p:txBody>
          </p:sp>
          <p:sp>
            <p:nvSpPr>
              <p:cNvPr id="59420" name="Rectangle 136"/>
              <p:cNvSpPr>
                <a:spLocks noChangeArrowheads="1"/>
              </p:cNvSpPr>
              <p:nvPr/>
            </p:nvSpPr>
            <p:spPr bwMode="auto">
              <a:xfrm>
                <a:off x="3640" y="1338"/>
                <a:ext cx="362" cy="229"/>
              </a:xfrm>
              <a:prstGeom prst="rect">
                <a:avLst/>
              </a:prstGeom>
              <a:noFill/>
              <a:ln w="12700">
                <a:noFill/>
                <a:miter lim="800000"/>
                <a:headEnd/>
                <a:tailEnd/>
              </a:ln>
            </p:spPr>
            <p:txBody>
              <a:bodyPr lIns="90487" tIns="44450" rIns="90487" bIns="44450">
                <a:spAutoFit/>
              </a:bodyPr>
              <a:lstStyle/>
              <a:p>
                <a:r>
                  <a:rPr lang="en-US" sz="1800" b="1">
                    <a:solidFill>
                      <a:schemeClr val="tx1"/>
                    </a:solidFill>
                    <a:latin typeface="Arial" pitchFamily="34" charset="0"/>
                  </a:rPr>
                  <a:t>WB</a:t>
                </a:r>
              </a:p>
            </p:txBody>
          </p:sp>
          <p:sp>
            <p:nvSpPr>
              <p:cNvPr id="59421" name="Freeform 137"/>
              <p:cNvSpPr>
                <a:spLocks/>
              </p:cNvSpPr>
              <p:nvPr/>
            </p:nvSpPr>
            <p:spPr bwMode="auto">
              <a:xfrm>
                <a:off x="3169" y="1544"/>
                <a:ext cx="162" cy="289"/>
              </a:xfrm>
              <a:custGeom>
                <a:avLst/>
                <a:gdLst>
                  <a:gd name="T0" fmla="*/ 161 w 162"/>
                  <a:gd name="T1" fmla="*/ 0 h 289"/>
                  <a:gd name="T2" fmla="*/ 0 w 162"/>
                  <a:gd name="T3" fmla="*/ 0 h 289"/>
                  <a:gd name="T4" fmla="*/ 0 w 162"/>
                  <a:gd name="T5" fmla="*/ 288 h 289"/>
                  <a:gd name="T6" fmla="*/ 161 w 162"/>
                  <a:gd name="T7" fmla="*/ 288 h 289"/>
                  <a:gd name="T8" fmla="*/ 0 60000 65536"/>
                  <a:gd name="T9" fmla="*/ 0 60000 65536"/>
                  <a:gd name="T10" fmla="*/ 0 60000 65536"/>
                  <a:gd name="T11" fmla="*/ 0 60000 65536"/>
                  <a:gd name="T12" fmla="*/ 0 w 162"/>
                  <a:gd name="T13" fmla="*/ 0 h 289"/>
                  <a:gd name="T14" fmla="*/ 162 w 162"/>
                  <a:gd name="T15" fmla="*/ 289 h 289"/>
                </a:gdLst>
                <a:ahLst/>
                <a:cxnLst>
                  <a:cxn ang="T8">
                    <a:pos x="T0" y="T1"/>
                  </a:cxn>
                  <a:cxn ang="T9">
                    <a:pos x="T2" y="T3"/>
                  </a:cxn>
                  <a:cxn ang="T10">
                    <a:pos x="T4" y="T5"/>
                  </a:cxn>
                  <a:cxn ang="T11">
                    <a:pos x="T6" y="T7"/>
                  </a:cxn>
                </a:cxnLst>
                <a:rect l="T12" t="T13" r="T14" b="T15"/>
                <a:pathLst>
                  <a:path w="162" h="289">
                    <a:moveTo>
                      <a:pt x="161" y="0"/>
                    </a:moveTo>
                    <a:lnTo>
                      <a:pt x="0" y="0"/>
                    </a:lnTo>
                    <a:lnTo>
                      <a:pt x="0" y="288"/>
                    </a:lnTo>
                    <a:lnTo>
                      <a:pt x="161" y="288"/>
                    </a:lnTo>
                  </a:path>
                </a:pathLst>
              </a:custGeom>
              <a:noFill/>
              <a:ln w="25400" cap="rnd">
                <a:solidFill>
                  <a:schemeClr val="tx1"/>
                </a:solidFill>
                <a:round/>
                <a:headEnd/>
                <a:tailEnd/>
              </a:ln>
            </p:spPr>
            <p:txBody>
              <a:bodyPr/>
              <a:lstStyle/>
              <a:p>
                <a:endParaRPr lang="en-US"/>
              </a:p>
            </p:txBody>
          </p:sp>
          <p:sp>
            <p:nvSpPr>
              <p:cNvPr id="59422" name="Freeform 138"/>
              <p:cNvSpPr>
                <a:spLocks/>
              </p:cNvSpPr>
              <p:nvPr/>
            </p:nvSpPr>
            <p:spPr bwMode="auto">
              <a:xfrm>
                <a:off x="3330" y="1544"/>
                <a:ext cx="164" cy="289"/>
              </a:xfrm>
              <a:custGeom>
                <a:avLst/>
                <a:gdLst>
                  <a:gd name="T0" fmla="*/ 0 w 164"/>
                  <a:gd name="T1" fmla="*/ 0 h 289"/>
                  <a:gd name="T2" fmla="*/ 163 w 164"/>
                  <a:gd name="T3" fmla="*/ 0 h 289"/>
                  <a:gd name="T4" fmla="*/ 163 w 164"/>
                  <a:gd name="T5" fmla="*/ 288 h 289"/>
                  <a:gd name="T6" fmla="*/ 0 w 164"/>
                  <a:gd name="T7" fmla="*/ 288 h 289"/>
                  <a:gd name="T8" fmla="*/ 0 60000 65536"/>
                  <a:gd name="T9" fmla="*/ 0 60000 65536"/>
                  <a:gd name="T10" fmla="*/ 0 60000 65536"/>
                  <a:gd name="T11" fmla="*/ 0 60000 65536"/>
                  <a:gd name="T12" fmla="*/ 0 w 164"/>
                  <a:gd name="T13" fmla="*/ 0 h 289"/>
                  <a:gd name="T14" fmla="*/ 164 w 164"/>
                  <a:gd name="T15" fmla="*/ 289 h 289"/>
                </a:gdLst>
                <a:ahLst/>
                <a:cxnLst>
                  <a:cxn ang="T8">
                    <a:pos x="T0" y="T1"/>
                  </a:cxn>
                  <a:cxn ang="T9">
                    <a:pos x="T2" y="T3"/>
                  </a:cxn>
                  <a:cxn ang="T10">
                    <a:pos x="T4" y="T5"/>
                  </a:cxn>
                  <a:cxn ang="T11">
                    <a:pos x="T6" y="T7"/>
                  </a:cxn>
                </a:cxnLst>
                <a:rect l="T12" t="T13" r="T14" b="T15"/>
                <a:pathLst>
                  <a:path w="164" h="289">
                    <a:moveTo>
                      <a:pt x="0" y="0"/>
                    </a:moveTo>
                    <a:lnTo>
                      <a:pt x="163" y="0"/>
                    </a:lnTo>
                    <a:lnTo>
                      <a:pt x="163" y="288"/>
                    </a:lnTo>
                    <a:lnTo>
                      <a:pt x="0" y="288"/>
                    </a:lnTo>
                  </a:path>
                </a:pathLst>
              </a:custGeom>
              <a:noFill/>
              <a:ln w="25400" cap="rnd">
                <a:solidFill>
                  <a:schemeClr val="tx1"/>
                </a:solidFill>
                <a:round/>
                <a:headEnd/>
                <a:tailEnd/>
              </a:ln>
            </p:spPr>
            <p:txBody>
              <a:bodyPr/>
              <a:lstStyle/>
              <a:p>
                <a:endParaRPr lang="en-US"/>
              </a:p>
            </p:txBody>
          </p:sp>
          <p:sp>
            <p:nvSpPr>
              <p:cNvPr id="59423" name="Freeform 139"/>
              <p:cNvSpPr>
                <a:spLocks/>
              </p:cNvSpPr>
              <p:nvPr/>
            </p:nvSpPr>
            <p:spPr bwMode="auto">
              <a:xfrm>
                <a:off x="2786" y="1448"/>
                <a:ext cx="213" cy="481"/>
              </a:xfrm>
              <a:custGeom>
                <a:avLst/>
                <a:gdLst>
                  <a:gd name="T0" fmla="*/ 0 w 213"/>
                  <a:gd name="T1" fmla="*/ 320 h 481"/>
                  <a:gd name="T2" fmla="*/ 71 w 213"/>
                  <a:gd name="T3" fmla="*/ 240 h 481"/>
                  <a:gd name="T4" fmla="*/ 0 w 213"/>
                  <a:gd name="T5" fmla="*/ 160 h 481"/>
                  <a:gd name="T6" fmla="*/ 0 w 213"/>
                  <a:gd name="T7" fmla="*/ 0 h 481"/>
                  <a:gd name="T8" fmla="*/ 212 w 213"/>
                  <a:gd name="T9" fmla="*/ 160 h 481"/>
                  <a:gd name="T10" fmla="*/ 212 w 213"/>
                  <a:gd name="T11" fmla="*/ 320 h 481"/>
                  <a:gd name="T12" fmla="*/ 0 w 213"/>
                  <a:gd name="T13" fmla="*/ 480 h 481"/>
                  <a:gd name="T14" fmla="*/ 0 w 213"/>
                  <a:gd name="T15" fmla="*/ 320 h 481"/>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481"/>
                  <a:gd name="T26" fmla="*/ 213 w 213"/>
                  <a:gd name="T27" fmla="*/ 481 h 48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481">
                    <a:moveTo>
                      <a:pt x="0" y="320"/>
                    </a:moveTo>
                    <a:lnTo>
                      <a:pt x="71" y="240"/>
                    </a:lnTo>
                    <a:lnTo>
                      <a:pt x="0" y="160"/>
                    </a:lnTo>
                    <a:lnTo>
                      <a:pt x="0" y="0"/>
                    </a:lnTo>
                    <a:lnTo>
                      <a:pt x="212" y="160"/>
                    </a:lnTo>
                    <a:lnTo>
                      <a:pt x="212" y="320"/>
                    </a:lnTo>
                    <a:lnTo>
                      <a:pt x="0" y="480"/>
                    </a:lnTo>
                    <a:lnTo>
                      <a:pt x="0" y="320"/>
                    </a:lnTo>
                  </a:path>
                </a:pathLst>
              </a:custGeom>
              <a:noFill/>
              <a:ln w="25400" cap="rnd">
                <a:solidFill>
                  <a:schemeClr val="tx1"/>
                </a:solidFill>
                <a:round/>
                <a:headEnd/>
                <a:tailEnd/>
              </a:ln>
            </p:spPr>
            <p:txBody>
              <a:bodyPr/>
              <a:lstStyle/>
              <a:p>
                <a:endParaRPr lang="en-US"/>
              </a:p>
            </p:txBody>
          </p:sp>
          <p:sp>
            <p:nvSpPr>
              <p:cNvPr id="59424" name="Rectangle 140"/>
              <p:cNvSpPr>
                <a:spLocks noChangeArrowheads="1"/>
              </p:cNvSpPr>
              <p:nvPr/>
            </p:nvSpPr>
            <p:spPr bwMode="auto">
              <a:xfrm rot="5400000">
                <a:off x="2689" y="1571"/>
                <a:ext cx="384" cy="210"/>
              </a:xfrm>
              <a:prstGeom prst="rect">
                <a:avLst/>
              </a:prstGeom>
              <a:noFill/>
              <a:ln w="12700">
                <a:noFill/>
                <a:miter lim="800000"/>
                <a:headEnd/>
                <a:tailEnd/>
              </a:ln>
            </p:spPr>
            <p:txBody>
              <a:bodyPr wrap="none" lIns="90487" tIns="44450" rIns="90487" bIns="44450">
                <a:spAutoFit/>
              </a:bodyPr>
              <a:lstStyle/>
              <a:p>
                <a:r>
                  <a:rPr lang="en-US" sz="1600" b="1">
                    <a:solidFill>
                      <a:schemeClr val="tx1"/>
                    </a:solidFill>
                    <a:latin typeface="Times" charset="0"/>
                  </a:rPr>
                  <a:t>ALU</a:t>
                </a:r>
              </a:p>
            </p:txBody>
          </p:sp>
          <p:sp>
            <p:nvSpPr>
              <p:cNvPr id="59425" name="Rectangle 141"/>
              <p:cNvSpPr>
                <a:spLocks noChangeArrowheads="1"/>
              </p:cNvSpPr>
              <p:nvPr/>
            </p:nvSpPr>
            <p:spPr bwMode="auto">
              <a:xfrm>
                <a:off x="1920" y="1578"/>
                <a:ext cx="228" cy="210"/>
              </a:xfrm>
              <a:prstGeom prst="rect">
                <a:avLst/>
              </a:prstGeom>
              <a:noFill/>
              <a:ln w="12700">
                <a:noFill/>
                <a:miter lim="800000"/>
                <a:headEnd/>
                <a:tailEnd/>
              </a:ln>
            </p:spPr>
            <p:txBody>
              <a:bodyPr wrap="none" lIns="90487" tIns="44450" rIns="90487" bIns="44450">
                <a:spAutoFit/>
              </a:bodyPr>
              <a:lstStyle/>
              <a:p>
                <a:pPr algn="ctr"/>
                <a:r>
                  <a:rPr lang="en-US" sz="1600" b="1">
                    <a:solidFill>
                      <a:schemeClr val="tx1"/>
                    </a:solidFill>
                    <a:latin typeface="Times" charset="0"/>
                  </a:rPr>
                  <a:t>I$</a:t>
                </a:r>
              </a:p>
            </p:txBody>
          </p:sp>
          <p:grpSp>
            <p:nvGrpSpPr>
              <p:cNvPr id="25" name="Group 142"/>
              <p:cNvGrpSpPr>
                <a:grpSpLocks/>
              </p:cNvGrpSpPr>
              <p:nvPr/>
            </p:nvGrpSpPr>
            <p:grpSpPr bwMode="auto">
              <a:xfrm>
                <a:off x="1860" y="1544"/>
                <a:ext cx="340" cy="289"/>
                <a:chOff x="1935" y="1349"/>
                <a:chExt cx="340" cy="289"/>
              </a:xfrm>
            </p:grpSpPr>
            <p:sp>
              <p:nvSpPr>
                <p:cNvPr id="59441" name="Freeform 143"/>
                <p:cNvSpPr>
                  <a:spLocks/>
                </p:cNvSpPr>
                <p:nvPr/>
              </p:nvSpPr>
              <p:spPr bwMode="auto">
                <a:xfrm>
                  <a:off x="1935" y="1349"/>
                  <a:ext cx="170" cy="289"/>
                </a:xfrm>
                <a:custGeom>
                  <a:avLst/>
                  <a:gdLst>
                    <a:gd name="T0" fmla="*/ 169 w 170"/>
                    <a:gd name="T1" fmla="*/ 0 h 289"/>
                    <a:gd name="T2" fmla="*/ 0 w 170"/>
                    <a:gd name="T3" fmla="*/ 0 h 289"/>
                    <a:gd name="T4" fmla="*/ 0 w 170"/>
                    <a:gd name="T5" fmla="*/ 288 h 289"/>
                    <a:gd name="T6" fmla="*/ 169 w 170"/>
                    <a:gd name="T7" fmla="*/ 288 h 289"/>
                    <a:gd name="T8" fmla="*/ 0 60000 65536"/>
                    <a:gd name="T9" fmla="*/ 0 60000 65536"/>
                    <a:gd name="T10" fmla="*/ 0 60000 65536"/>
                    <a:gd name="T11" fmla="*/ 0 60000 65536"/>
                    <a:gd name="T12" fmla="*/ 0 w 170"/>
                    <a:gd name="T13" fmla="*/ 0 h 289"/>
                    <a:gd name="T14" fmla="*/ 170 w 170"/>
                    <a:gd name="T15" fmla="*/ 289 h 289"/>
                  </a:gdLst>
                  <a:ahLst/>
                  <a:cxnLst>
                    <a:cxn ang="T8">
                      <a:pos x="T0" y="T1"/>
                    </a:cxn>
                    <a:cxn ang="T9">
                      <a:pos x="T2" y="T3"/>
                    </a:cxn>
                    <a:cxn ang="T10">
                      <a:pos x="T4" y="T5"/>
                    </a:cxn>
                    <a:cxn ang="T11">
                      <a:pos x="T6" y="T7"/>
                    </a:cxn>
                  </a:cxnLst>
                  <a:rect l="T12" t="T13" r="T14" b="T15"/>
                  <a:pathLst>
                    <a:path w="170" h="289">
                      <a:moveTo>
                        <a:pt x="169" y="0"/>
                      </a:moveTo>
                      <a:lnTo>
                        <a:pt x="0" y="0"/>
                      </a:lnTo>
                      <a:lnTo>
                        <a:pt x="0" y="288"/>
                      </a:lnTo>
                      <a:lnTo>
                        <a:pt x="169" y="288"/>
                      </a:lnTo>
                    </a:path>
                  </a:pathLst>
                </a:custGeom>
                <a:noFill/>
                <a:ln w="25400" cap="rnd">
                  <a:solidFill>
                    <a:schemeClr val="tx1"/>
                  </a:solidFill>
                  <a:round/>
                  <a:headEnd/>
                  <a:tailEnd/>
                </a:ln>
              </p:spPr>
              <p:txBody>
                <a:bodyPr/>
                <a:lstStyle/>
                <a:p>
                  <a:endParaRPr lang="en-US"/>
                </a:p>
              </p:txBody>
            </p:sp>
            <p:sp>
              <p:nvSpPr>
                <p:cNvPr id="59442" name="Freeform 144"/>
                <p:cNvSpPr>
                  <a:spLocks/>
                </p:cNvSpPr>
                <p:nvPr/>
              </p:nvSpPr>
              <p:spPr bwMode="auto">
                <a:xfrm>
                  <a:off x="2104" y="1349"/>
                  <a:ext cx="171" cy="289"/>
                </a:xfrm>
                <a:custGeom>
                  <a:avLst/>
                  <a:gdLst>
                    <a:gd name="T0" fmla="*/ 0 w 171"/>
                    <a:gd name="T1" fmla="*/ 0 h 289"/>
                    <a:gd name="T2" fmla="*/ 170 w 171"/>
                    <a:gd name="T3" fmla="*/ 0 h 289"/>
                    <a:gd name="T4" fmla="*/ 170 w 171"/>
                    <a:gd name="T5" fmla="*/ 288 h 289"/>
                    <a:gd name="T6" fmla="*/ 0 w 171"/>
                    <a:gd name="T7" fmla="*/ 288 h 289"/>
                    <a:gd name="T8" fmla="*/ 0 60000 65536"/>
                    <a:gd name="T9" fmla="*/ 0 60000 65536"/>
                    <a:gd name="T10" fmla="*/ 0 60000 65536"/>
                    <a:gd name="T11" fmla="*/ 0 60000 65536"/>
                    <a:gd name="T12" fmla="*/ 0 w 171"/>
                    <a:gd name="T13" fmla="*/ 0 h 289"/>
                    <a:gd name="T14" fmla="*/ 171 w 171"/>
                    <a:gd name="T15" fmla="*/ 289 h 289"/>
                  </a:gdLst>
                  <a:ahLst/>
                  <a:cxnLst>
                    <a:cxn ang="T8">
                      <a:pos x="T0" y="T1"/>
                    </a:cxn>
                    <a:cxn ang="T9">
                      <a:pos x="T2" y="T3"/>
                    </a:cxn>
                    <a:cxn ang="T10">
                      <a:pos x="T4" y="T5"/>
                    </a:cxn>
                    <a:cxn ang="T11">
                      <a:pos x="T6" y="T7"/>
                    </a:cxn>
                  </a:cxnLst>
                  <a:rect l="T12" t="T13" r="T14" b="T15"/>
                  <a:pathLst>
                    <a:path w="171" h="289">
                      <a:moveTo>
                        <a:pt x="0" y="0"/>
                      </a:moveTo>
                      <a:lnTo>
                        <a:pt x="170" y="0"/>
                      </a:lnTo>
                      <a:lnTo>
                        <a:pt x="170" y="288"/>
                      </a:lnTo>
                      <a:lnTo>
                        <a:pt x="0" y="288"/>
                      </a:lnTo>
                    </a:path>
                  </a:pathLst>
                </a:custGeom>
                <a:noFill/>
                <a:ln w="25400" cap="rnd">
                  <a:solidFill>
                    <a:schemeClr val="tx1"/>
                  </a:solidFill>
                  <a:round/>
                  <a:headEnd/>
                  <a:tailEnd/>
                </a:ln>
              </p:spPr>
              <p:txBody>
                <a:bodyPr/>
                <a:lstStyle/>
                <a:p>
                  <a:endParaRPr lang="en-US"/>
                </a:p>
              </p:txBody>
            </p:sp>
          </p:grpSp>
          <p:sp>
            <p:nvSpPr>
              <p:cNvPr id="59427" name="Rectangle 145"/>
              <p:cNvSpPr>
                <a:spLocks noChangeArrowheads="1"/>
              </p:cNvSpPr>
              <p:nvPr/>
            </p:nvSpPr>
            <p:spPr bwMode="auto">
              <a:xfrm>
                <a:off x="2301" y="1551"/>
                <a:ext cx="327" cy="210"/>
              </a:xfrm>
              <a:prstGeom prst="rect">
                <a:avLst/>
              </a:prstGeom>
              <a:noFill/>
              <a:ln w="12700">
                <a:noFill/>
                <a:miter lim="800000"/>
                <a:headEnd/>
                <a:tailEnd/>
              </a:ln>
            </p:spPr>
            <p:txBody>
              <a:bodyPr wrap="none" lIns="90487" tIns="44450" rIns="90487" bIns="44450">
                <a:spAutoFit/>
              </a:bodyPr>
              <a:lstStyle/>
              <a:p>
                <a:r>
                  <a:rPr lang="en-US" sz="1600" b="1">
                    <a:solidFill>
                      <a:schemeClr val="tx1"/>
                    </a:solidFill>
                    <a:latin typeface="Times" charset="0"/>
                  </a:rPr>
                  <a:t>Reg</a:t>
                </a:r>
              </a:p>
            </p:txBody>
          </p:sp>
          <p:sp>
            <p:nvSpPr>
              <p:cNvPr id="59428" name="Freeform 146"/>
              <p:cNvSpPr>
                <a:spLocks/>
              </p:cNvSpPr>
              <p:nvPr/>
            </p:nvSpPr>
            <p:spPr bwMode="auto">
              <a:xfrm>
                <a:off x="2320" y="1544"/>
                <a:ext cx="149" cy="289"/>
              </a:xfrm>
              <a:custGeom>
                <a:avLst/>
                <a:gdLst>
                  <a:gd name="T0" fmla="*/ 148 w 149"/>
                  <a:gd name="T1" fmla="*/ 0 h 289"/>
                  <a:gd name="T2" fmla="*/ 0 w 149"/>
                  <a:gd name="T3" fmla="*/ 0 h 289"/>
                  <a:gd name="T4" fmla="*/ 0 w 149"/>
                  <a:gd name="T5" fmla="*/ 288 h 289"/>
                  <a:gd name="T6" fmla="*/ 148 w 149"/>
                  <a:gd name="T7" fmla="*/ 288 h 289"/>
                  <a:gd name="T8" fmla="*/ 0 60000 65536"/>
                  <a:gd name="T9" fmla="*/ 0 60000 65536"/>
                  <a:gd name="T10" fmla="*/ 0 60000 65536"/>
                  <a:gd name="T11" fmla="*/ 0 60000 65536"/>
                  <a:gd name="T12" fmla="*/ 0 w 149"/>
                  <a:gd name="T13" fmla="*/ 0 h 289"/>
                  <a:gd name="T14" fmla="*/ 149 w 149"/>
                  <a:gd name="T15" fmla="*/ 289 h 289"/>
                </a:gdLst>
                <a:ahLst/>
                <a:cxnLst>
                  <a:cxn ang="T8">
                    <a:pos x="T0" y="T1"/>
                  </a:cxn>
                  <a:cxn ang="T9">
                    <a:pos x="T2" y="T3"/>
                  </a:cxn>
                  <a:cxn ang="T10">
                    <a:pos x="T4" y="T5"/>
                  </a:cxn>
                  <a:cxn ang="T11">
                    <a:pos x="T6" y="T7"/>
                  </a:cxn>
                </a:cxnLst>
                <a:rect l="T12" t="T13" r="T14" b="T15"/>
                <a:pathLst>
                  <a:path w="149" h="289">
                    <a:moveTo>
                      <a:pt x="148" y="0"/>
                    </a:moveTo>
                    <a:lnTo>
                      <a:pt x="0" y="0"/>
                    </a:lnTo>
                    <a:lnTo>
                      <a:pt x="0" y="288"/>
                    </a:lnTo>
                    <a:lnTo>
                      <a:pt x="148" y="288"/>
                    </a:lnTo>
                  </a:path>
                </a:pathLst>
              </a:custGeom>
              <a:noFill/>
              <a:ln w="25400" cap="rnd">
                <a:solidFill>
                  <a:schemeClr val="tx1"/>
                </a:solidFill>
                <a:round/>
                <a:headEnd/>
                <a:tailEnd/>
              </a:ln>
            </p:spPr>
            <p:txBody>
              <a:bodyPr/>
              <a:lstStyle/>
              <a:p>
                <a:endParaRPr lang="en-US"/>
              </a:p>
            </p:txBody>
          </p:sp>
          <p:sp>
            <p:nvSpPr>
              <p:cNvPr id="59429" name="Freeform 147"/>
              <p:cNvSpPr>
                <a:spLocks/>
              </p:cNvSpPr>
              <p:nvPr/>
            </p:nvSpPr>
            <p:spPr bwMode="auto">
              <a:xfrm>
                <a:off x="2468" y="1544"/>
                <a:ext cx="148" cy="289"/>
              </a:xfrm>
              <a:custGeom>
                <a:avLst/>
                <a:gdLst>
                  <a:gd name="T0" fmla="*/ 0 w 148"/>
                  <a:gd name="T1" fmla="*/ 0 h 289"/>
                  <a:gd name="T2" fmla="*/ 147 w 148"/>
                  <a:gd name="T3" fmla="*/ 0 h 289"/>
                  <a:gd name="T4" fmla="*/ 147 w 148"/>
                  <a:gd name="T5" fmla="*/ 288 h 289"/>
                  <a:gd name="T6" fmla="*/ 0 w 148"/>
                  <a:gd name="T7" fmla="*/ 288 h 289"/>
                  <a:gd name="T8" fmla="*/ 0 60000 65536"/>
                  <a:gd name="T9" fmla="*/ 0 60000 65536"/>
                  <a:gd name="T10" fmla="*/ 0 60000 65536"/>
                  <a:gd name="T11" fmla="*/ 0 60000 65536"/>
                  <a:gd name="T12" fmla="*/ 0 w 148"/>
                  <a:gd name="T13" fmla="*/ 0 h 289"/>
                  <a:gd name="T14" fmla="*/ 148 w 148"/>
                  <a:gd name="T15" fmla="*/ 289 h 289"/>
                </a:gdLst>
                <a:ahLst/>
                <a:cxnLst>
                  <a:cxn ang="T8">
                    <a:pos x="T0" y="T1"/>
                  </a:cxn>
                  <a:cxn ang="T9">
                    <a:pos x="T2" y="T3"/>
                  </a:cxn>
                  <a:cxn ang="T10">
                    <a:pos x="T4" y="T5"/>
                  </a:cxn>
                  <a:cxn ang="T11">
                    <a:pos x="T6" y="T7"/>
                  </a:cxn>
                </a:cxnLst>
                <a:rect l="T12" t="T13" r="T14" b="T15"/>
                <a:pathLst>
                  <a:path w="148" h="289">
                    <a:moveTo>
                      <a:pt x="0" y="0"/>
                    </a:moveTo>
                    <a:lnTo>
                      <a:pt x="147" y="0"/>
                    </a:lnTo>
                    <a:lnTo>
                      <a:pt x="147" y="288"/>
                    </a:lnTo>
                    <a:lnTo>
                      <a:pt x="0" y="288"/>
                    </a:lnTo>
                  </a:path>
                </a:pathLst>
              </a:custGeom>
              <a:noFill/>
              <a:ln w="25400" cap="rnd">
                <a:solidFill>
                  <a:schemeClr val="tx1"/>
                </a:solidFill>
                <a:round/>
                <a:headEnd/>
                <a:tailEnd/>
              </a:ln>
            </p:spPr>
            <p:txBody>
              <a:bodyPr/>
              <a:lstStyle/>
              <a:p>
                <a:endParaRPr lang="en-US"/>
              </a:p>
            </p:txBody>
          </p:sp>
          <p:sp>
            <p:nvSpPr>
              <p:cNvPr id="59430" name="Line 148"/>
              <p:cNvSpPr>
                <a:spLocks noChangeShapeType="1"/>
              </p:cNvSpPr>
              <p:nvPr/>
            </p:nvSpPr>
            <p:spPr bwMode="auto">
              <a:xfrm>
                <a:off x="2205" y="1688"/>
                <a:ext cx="96" cy="0"/>
              </a:xfrm>
              <a:prstGeom prst="line">
                <a:avLst/>
              </a:prstGeom>
              <a:noFill/>
              <a:ln w="25400">
                <a:solidFill>
                  <a:schemeClr val="tx1"/>
                </a:solidFill>
                <a:round/>
                <a:headEnd/>
                <a:tailEnd/>
              </a:ln>
            </p:spPr>
            <p:txBody>
              <a:bodyPr wrap="none" anchor="ctr"/>
              <a:lstStyle/>
              <a:p>
                <a:endParaRPr lang="en-US"/>
              </a:p>
            </p:txBody>
          </p:sp>
          <p:sp>
            <p:nvSpPr>
              <p:cNvPr id="59431" name="Freeform 149"/>
              <p:cNvSpPr>
                <a:spLocks/>
              </p:cNvSpPr>
              <p:nvPr/>
            </p:nvSpPr>
            <p:spPr bwMode="auto">
              <a:xfrm>
                <a:off x="2267" y="1592"/>
                <a:ext cx="48" cy="97"/>
              </a:xfrm>
              <a:custGeom>
                <a:avLst/>
                <a:gdLst>
                  <a:gd name="T0" fmla="*/ 0 w 48"/>
                  <a:gd name="T1" fmla="*/ 96 h 97"/>
                  <a:gd name="T2" fmla="*/ 0 w 48"/>
                  <a:gd name="T3" fmla="*/ 0 h 97"/>
                  <a:gd name="T4" fmla="*/ 47 w 48"/>
                  <a:gd name="T5" fmla="*/ 0 h 97"/>
                  <a:gd name="T6" fmla="*/ 47 w 48"/>
                  <a:gd name="T7" fmla="*/ 0 h 97"/>
                  <a:gd name="T8" fmla="*/ 0 60000 65536"/>
                  <a:gd name="T9" fmla="*/ 0 60000 65536"/>
                  <a:gd name="T10" fmla="*/ 0 60000 65536"/>
                  <a:gd name="T11" fmla="*/ 0 60000 65536"/>
                  <a:gd name="T12" fmla="*/ 0 w 48"/>
                  <a:gd name="T13" fmla="*/ 0 h 97"/>
                  <a:gd name="T14" fmla="*/ 48 w 48"/>
                  <a:gd name="T15" fmla="*/ 97 h 97"/>
                </a:gdLst>
                <a:ahLst/>
                <a:cxnLst>
                  <a:cxn ang="T8">
                    <a:pos x="T0" y="T1"/>
                  </a:cxn>
                  <a:cxn ang="T9">
                    <a:pos x="T2" y="T3"/>
                  </a:cxn>
                  <a:cxn ang="T10">
                    <a:pos x="T4" y="T5"/>
                  </a:cxn>
                  <a:cxn ang="T11">
                    <a:pos x="T6" y="T7"/>
                  </a:cxn>
                </a:cxnLst>
                <a:rect l="T12" t="T13" r="T14" b="T15"/>
                <a:pathLst>
                  <a:path w="48" h="97">
                    <a:moveTo>
                      <a:pt x="0" y="96"/>
                    </a:moveTo>
                    <a:lnTo>
                      <a:pt x="0" y="0"/>
                    </a:lnTo>
                    <a:lnTo>
                      <a:pt x="47" y="0"/>
                    </a:lnTo>
                  </a:path>
                </a:pathLst>
              </a:custGeom>
              <a:noFill/>
              <a:ln w="25400" cap="rnd">
                <a:solidFill>
                  <a:schemeClr val="tx1"/>
                </a:solidFill>
                <a:round/>
                <a:headEnd/>
                <a:tailEnd/>
              </a:ln>
            </p:spPr>
            <p:txBody>
              <a:bodyPr/>
              <a:lstStyle/>
              <a:p>
                <a:endParaRPr lang="en-US"/>
              </a:p>
            </p:txBody>
          </p:sp>
          <p:sp>
            <p:nvSpPr>
              <p:cNvPr id="59432" name="Line 150"/>
              <p:cNvSpPr>
                <a:spLocks noChangeShapeType="1"/>
              </p:cNvSpPr>
              <p:nvPr/>
            </p:nvSpPr>
            <p:spPr bwMode="auto">
              <a:xfrm>
                <a:off x="2621" y="1592"/>
                <a:ext cx="157" cy="0"/>
              </a:xfrm>
              <a:prstGeom prst="line">
                <a:avLst/>
              </a:prstGeom>
              <a:noFill/>
              <a:ln w="25400">
                <a:solidFill>
                  <a:schemeClr val="tx1"/>
                </a:solidFill>
                <a:round/>
                <a:headEnd/>
                <a:tailEnd/>
              </a:ln>
            </p:spPr>
            <p:txBody>
              <a:bodyPr wrap="none" anchor="ctr"/>
              <a:lstStyle/>
              <a:p>
                <a:endParaRPr lang="en-US"/>
              </a:p>
            </p:txBody>
          </p:sp>
          <p:sp>
            <p:nvSpPr>
              <p:cNvPr id="59433" name="Rectangle 151"/>
              <p:cNvSpPr>
                <a:spLocks noChangeArrowheads="1"/>
              </p:cNvSpPr>
              <p:nvPr/>
            </p:nvSpPr>
            <p:spPr bwMode="auto">
              <a:xfrm>
                <a:off x="3150" y="1588"/>
                <a:ext cx="302" cy="210"/>
              </a:xfrm>
              <a:prstGeom prst="rect">
                <a:avLst/>
              </a:prstGeom>
              <a:noFill/>
              <a:ln w="12700">
                <a:noFill/>
                <a:miter lim="800000"/>
                <a:headEnd/>
                <a:tailEnd/>
              </a:ln>
            </p:spPr>
            <p:txBody>
              <a:bodyPr wrap="none" lIns="90487" tIns="44450" rIns="90487" bIns="44450">
                <a:spAutoFit/>
              </a:bodyPr>
              <a:lstStyle/>
              <a:p>
                <a:r>
                  <a:rPr lang="en-US" sz="1600" b="1">
                    <a:solidFill>
                      <a:schemeClr val="tx1"/>
                    </a:solidFill>
                    <a:latin typeface="Times" charset="0"/>
                  </a:rPr>
                  <a:t> D$</a:t>
                </a:r>
              </a:p>
            </p:txBody>
          </p:sp>
          <p:sp>
            <p:nvSpPr>
              <p:cNvPr id="59434" name="Rectangle 152"/>
              <p:cNvSpPr>
                <a:spLocks noChangeArrowheads="1"/>
              </p:cNvSpPr>
              <p:nvPr/>
            </p:nvSpPr>
            <p:spPr bwMode="auto">
              <a:xfrm>
                <a:off x="3610" y="1546"/>
                <a:ext cx="327" cy="210"/>
              </a:xfrm>
              <a:prstGeom prst="rect">
                <a:avLst/>
              </a:prstGeom>
              <a:noFill/>
              <a:ln w="12700">
                <a:noFill/>
                <a:miter lim="800000"/>
                <a:headEnd/>
                <a:tailEnd/>
              </a:ln>
            </p:spPr>
            <p:txBody>
              <a:bodyPr wrap="none" lIns="90487" tIns="44450" rIns="90487" bIns="44450">
                <a:spAutoFit/>
              </a:bodyPr>
              <a:lstStyle/>
              <a:p>
                <a:r>
                  <a:rPr lang="en-US" sz="1600" b="1">
                    <a:solidFill>
                      <a:schemeClr val="tx1"/>
                    </a:solidFill>
                    <a:latin typeface="Times" charset="0"/>
                  </a:rPr>
                  <a:t>Reg</a:t>
                </a:r>
              </a:p>
            </p:txBody>
          </p:sp>
          <p:sp>
            <p:nvSpPr>
              <p:cNvPr id="59435" name="Freeform 153"/>
              <p:cNvSpPr>
                <a:spLocks/>
              </p:cNvSpPr>
              <p:nvPr/>
            </p:nvSpPr>
            <p:spPr bwMode="auto">
              <a:xfrm>
                <a:off x="3778" y="1544"/>
                <a:ext cx="143" cy="289"/>
              </a:xfrm>
              <a:custGeom>
                <a:avLst/>
                <a:gdLst>
                  <a:gd name="T0" fmla="*/ 0 w 143"/>
                  <a:gd name="T1" fmla="*/ 0 h 289"/>
                  <a:gd name="T2" fmla="*/ 142 w 143"/>
                  <a:gd name="T3" fmla="*/ 0 h 289"/>
                  <a:gd name="T4" fmla="*/ 142 w 143"/>
                  <a:gd name="T5" fmla="*/ 288 h 289"/>
                  <a:gd name="T6" fmla="*/ 0 w 143"/>
                  <a:gd name="T7" fmla="*/ 288 h 289"/>
                  <a:gd name="T8" fmla="*/ 0 60000 65536"/>
                  <a:gd name="T9" fmla="*/ 0 60000 65536"/>
                  <a:gd name="T10" fmla="*/ 0 60000 65536"/>
                  <a:gd name="T11" fmla="*/ 0 60000 65536"/>
                  <a:gd name="T12" fmla="*/ 0 w 143"/>
                  <a:gd name="T13" fmla="*/ 0 h 289"/>
                  <a:gd name="T14" fmla="*/ 143 w 143"/>
                  <a:gd name="T15" fmla="*/ 289 h 289"/>
                </a:gdLst>
                <a:ahLst/>
                <a:cxnLst>
                  <a:cxn ang="T8">
                    <a:pos x="T0" y="T1"/>
                  </a:cxn>
                  <a:cxn ang="T9">
                    <a:pos x="T2" y="T3"/>
                  </a:cxn>
                  <a:cxn ang="T10">
                    <a:pos x="T4" y="T5"/>
                  </a:cxn>
                  <a:cxn ang="T11">
                    <a:pos x="T6" y="T7"/>
                  </a:cxn>
                </a:cxnLst>
                <a:rect l="T12" t="T13" r="T14" b="T15"/>
                <a:pathLst>
                  <a:path w="143" h="289">
                    <a:moveTo>
                      <a:pt x="0" y="0"/>
                    </a:moveTo>
                    <a:lnTo>
                      <a:pt x="142" y="0"/>
                    </a:lnTo>
                    <a:lnTo>
                      <a:pt x="142" y="288"/>
                    </a:lnTo>
                    <a:lnTo>
                      <a:pt x="0" y="288"/>
                    </a:lnTo>
                  </a:path>
                </a:pathLst>
              </a:custGeom>
              <a:noFill/>
              <a:ln w="25400" cap="rnd">
                <a:solidFill>
                  <a:schemeClr val="tx1"/>
                </a:solidFill>
                <a:round/>
                <a:headEnd/>
                <a:tailEnd/>
              </a:ln>
            </p:spPr>
            <p:txBody>
              <a:bodyPr/>
              <a:lstStyle/>
              <a:p>
                <a:endParaRPr lang="en-US"/>
              </a:p>
            </p:txBody>
          </p:sp>
          <p:sp>
            <p:nvSpPr>
              <p:cNvPr id="59436" name="Line 154"/>
              <p:cNvSpPr>
                <a:spLocks noChangeShapeType="1"/>
              </p:cNvSpPr>
              <p:nvPr/>
            </p:nvSpPr>
            <p:spPr bwMode="auto">
              <a:xfrm>
                <a:off x="3490" y="1688"/>
                <a:ext cx="139" cy="0"/>
              </a:xfrm>
              <a:prstGeom prst="line">
                <a:avLst/>
              </a:prstGeom>
              <a:noFill/>
              <a:ln w="25400">
                <a:solidFill>
                  <a:schemeClr val="tx1"/>
                </a:solidFill>
                <a:round/>
                <a:headEnd/>
                <a:tailEnd/>
              </a:ln>
            </p:spPr>
            <p:txBody>
              <a:bodyPr wrap="none" anchor="ctr"/>
              <a:lstStyle/>
              <a:p>
                <a:endParaRPr lang="en-US"/>
              </a:p>
            </p:txBody>
          </p:sp>
          <p:sp>
            <p:nvSpPr>
              <p:cNvPr id="59437" name="Line 155"/>
              <p:cNvSpPr>
                <a:spLocks noChangeShapeType="1"/>
              </p:cNvSpPr>
              <p:nvPr/>
            </p:nvSpPr>
            <p:spPr bwMode="auto">
              <a:xfrm>
                <a:off x="3006" y="1688"/>
                <a:ext cx="155" cy="0"/>
              </a:xfrm>
              <a:prstGeom prst="line">
                <a:avLst/>
              </a:prstGeom>
              <a:noFill/>
              <a:ln w="25400">
                <a:solidFill>
                  <a:schemeClr val="tx1"/>
                </a:solidFill>
                <a:round/>
                <a:headEnd/>
                <a:tailEnd/>
              </a:ln>
            </p:spPr>
            <p:txBody>
              <a:bodyPr wrap="none" anchor="ctr"/>
              <a:lstStyle/>
              <a:p>
                <a:endParaRPr lang="en-US"/>
              </a:p>
            </p:txBody>
          </p:sp>
          <p:sp>
            <p:nvSpPr>
              <p:cNvPr id="59438" name="Freeform 156"/>
              <p:cNvSpPr>
                <a:spLocks/>
              </p:cNvSpPr>
              <p:nvPr/>
            </p:nvSpPr>
            <p:spPr bwMode="auto">
              <a:xfrm>
                <a:off x="3127" y="1688"/>
                <a:ext cx="431" cy="193"/>
              </a:xfrm>
              <a:custGeom>
                <a:avLst/>
                <a:gdLst>
                  <a:gd name="T0" fmla="*/ 0 w 431"/>
                  <a:gd name="T1" fmla="*/ 0 h 193"/>
                  <a:gd name="T2" fmla="*/ 0 w 431"/>
                  <a:gd name="T3" fmla="*/ 192 h 193"/>
                  <a:gd name="T4" fmla="*/ 391 w 431"/>
                  <a:gd name="T5" fmla="*/ 192 h 193"/>
                  <a:gd name="T6" fmla="*/ 391 w 431"/>
                  <a:gd name="T7" fmla="*/ 64 h 193"/>
                  <a:gd name="T8" fmla="*/ 430 w 431"/>
                  <a:gd name="T9" fmla="*/ 0 h 193"/>
                  <a:gd name="T10" fmla="*/ 0 60000 65536"/>
                  <a:gd name="T11" fmla="*/ 0 60000 65536"/>
                  <a:gd name="T12" fmla="*/ 0 60000 65536"/>
                  <a:gd name="T13" fmla="*/ 0 60000 65536"/>
                  <a:gd name="T14" fmla="*/ 0 60000 65536"/>
                  <a:gd name="T15" fmla="*/ 0 w 431"/>
                  <a:gd name="T16" fmla="*/ 0 h 193"/>
                  <a:gd name="T17" fmla="*/ 431 w 431"/>
                  <a:gd name="T18" fmla="*/ 193 h 193"/>
                </a:gdLst>
                <a:ahLst/>
                <a:cxnLst>
                  <a:cxn ang="T10">
                    <a:pos x="T0" y="T1"/>
                  </a:cxn>
                  <a:cxn ang="T11">
                    <a:pos x="T2" y="T3"/>
                  </a:cxn>
                  <a:cxn ang="T12">
                    <a:pos x="T4" y="T5"/>
                  </a:cxn>
                  <a:cxn ang="T13">
                    <a:pos x="T6" y="T7"/>
                  </a:cxn>
                  <a:cxn ang="T14">
                    <a:pos x="T8" y="T9"/>
                  </a:cxn>
                </a:cxnLst>
                <a:rect l="T15" t="T16" r="T17" b="T18"/>
                <a:pathLst>
                  <a:path w="431" h="193">
                    <a:moveTo>
                      <a:pt x="0" y="0"/>
                    </a:moveTo>
                    <a:lnTo>
                      <a:pt x="0" y="192"/>
                    </a:lnTo>
                    <a:lnTo>
                      <a:pt x="391" y="192"/>
                    </a:lnTo>
                    <a:lnTo>
                      <a:pt x="391" y="64"/>
                    </a:lnTo>
                    <a:lnTo>
                      <a:pt x="430" y="0"/>
                    </a:lnTo>
                  </a:path>
                </a:pathLst>
              </a:custGeom>
              <a:noFill/>
              <a:ln w="25400" cap="rnd">
                <a:solidFill>
                  <a:schemeClr val="tx1"/>
                </a:solidFill>
                <a:round/>
                <a:headEnd/>
                <a:tailEnd/>
              </a:ln>
            </p:spPr>
            <p:txBody>
              <a:bodyPr/>
              <a:lstStyle/>
              <a:p>
                <a:endParaRPr lang="en-US"/>
              </a:p>
            </p:txBody>
          </p:sp>
          <p:sp>
            <p:nvSpPr>
              <p:cNvPr id="59439" name="Line 157"/>
              <p:cNvSpPr>
                <a:spLocks noChangeShapeType="1"/>
              </p:cNvSpPr>
              <p:nvPr/>
            </p:nvSpPr>
            <p:spPr bwMode="auto">
              <a:xfrm>
                <a:off x="2621" y="1784"/>
                <a:ext cx="157" cy="0"/>
              </a:xfrm>
              <a:prstGeom prst="line">
                <a:avLst/>
              </a:prstGeom>
              <a:noFill/>
              <a:ln w="25400">
                <a:solidFill>
                  <a:schemeClr val="tx1"/>
                </a:solidFill>
                <a:round/>
                <a:headEnd/>
                <a:tailEnd/>
              </a:ln>
            </p:spPr>
            <p:txBody>
              <a:bodyPr wrap="none" anchor="ctr"/>
              <a:lstStyle/>
              <a:p>
                <a:endParaRPr lang="en-US"/>
              </a:p>
            </p:txBody>
          </p:sp>
          <p:sp>
            <p:nvSpPr>
              <p:cNvPr id="59440" name="Freeform 158"/>
              <p:cNvSpPr>
                <a:spLocks/>
              </p:cNvSpPr>
              <p:nvPr/>
            </p:nvSpPr>
            <p:spPr bwMode="auto">
              <a:xfrm>
                <a:off x="2714" y="1683"/>
                <a:ext cx="337" cy="278"/>
              </a:xfrm>
              <a:custGeom>
                <a:avLst/>
                <a:gdLst>
                  <a:gd name="T0" fmla="*/ 0 w 337"/>
                  <a:gd name="T1" fmla="*/ 101 h 278"/>
                  <a:gd name="T2" fmla="*/ 0 w 337"/>
                  <a:gd name="T3" fmla="*/ 277 h 278"/>
                  <a:gd name="T4" fmla="*/ 294 w 337"/>
                  <a:gd name="T5" fmla="*/ 277 h 278"/>
                  <a:gd name="T6" fmla="*/ 294 w 337"/>
                  <a:gd name="T7" fmla="*/ 90 h 278"/>
                  <a:gd name="T8" fmla="*/ 336 w 337"/>
                  <a:gd name="T9" fmla="*/ 0 h 278"/>
                  <a:gd name="T10" fmla="*/ 0 60000 65536"/>
                  <a:gd name="T11" fmla="*/ 0 60000 65536"/>
                  <a:gd name="T12" fmla="*/ 0 60000 65536"/>
                  <a:gd name="T13" fmla="*/ 0 60000 65536"/>
                  <a:gd name="T14" fmla="*/ 0 60000 65536"/>
                  <a:gd name="T15" fmla="*/ 0 w 337"/>
                  <a:gd name="T16" fmla="*/ 0 h 278"/>
                  <a:gd name="T17" fmla="*/ 337 w 337"/>
                  <a:gd name="T18" fmla="*/ 278 h 278"/>
                </a:gdLst>
                <a:ahLst/>
                <a:cxnLst>
                  <a:cxn ang="T10">
                    <a:pos x="T0" y="T1"/>
                  </a:cxn>
                  <a:cxn ang="T11">
                    <a:pos x="T2" y="T3"/>
                  </a:cxn>
                  <a:cxn ang="T12">
                    <a:pos x="T4" y="T5"/>
                  </a:cxn>
                  <a:cxn ang="T13">
                    <a:pos x="T6" y="T7"/>
                  </a:cxn>
                  <a:cxn ang="T14">
                    <a:pos x="T8" y="T9"/>
                  </a:cxn>
                </a:cxnLst>
                <a:rect l="T15" t="T16" r="T17" b="T18"/>
                <a:pathLst>
                  <a:path w="337" h="278">
                    <a:moveTo>
                      <a:pt x="0" y="101"/>
                    </a:moveTo>
                    <a:lnTo>
                      <a:pt x="0" y="277"/>
                    </a:lnTo>
                    <a:lnTo>
                      <a:pt x="294" y="277"/>
                    </a:lnTo>
                    <a:lnTo>
                      <a:pt x="294" y="90"/>
                    </a:lnTo>
                    <a:lnTo>
                      <a:pt x="336" y="0"/>
                    </a:lnTo>
                  </a:path>
                </a:pathLst>
              </a:custGeom>
              <a:noFill/>
              <a:ln w="25400" cap="rnd">
                <a:solidFill>
                  <a:schemeClr val="tx1"/>
                </a:solidFill>
                <a:round/>
                <a:headEnd/>
                <a:tailEnd/>
              </a:ln>
            </p:spPr>
            <p:txBody>
              <a:bodyPr/>
              <a:lstStyle/>
              <a:p>
                <a:endParaRPr lang="en-US"/>
              </a:p>
            </p:txBody>
          </p:sp>
        </p:grpSp>
        <p:grpSp>
          <p:nvGrpSpPr>
            <p:cNvPr id="26" name="Group 160"/>
            <p:cNvGrpSpPr>
              <a:grpSpLocks/>
            </p:cNvGrpSpPr>
            <p:nvPr/>
          </p:nvGrpSpPr>
          <p:grpSpPr bwMode="auto">
            <a:xfrm>
              <a:off x="263772" y="2469045"/>
              <a:ext cx="571499" cy="3881438"/>
              <a:chOff x="101" y="1345"/>
              <a:chExt cx="360" cy="2445"/>
            </a:xfrm>
          </p:grpSpPr>
          <p:sp>
            <p:nvSpPr>
              <p:cNvPr id="59412" name="Line 161"/>
              <p:cNvSpPr>
                <a:spLocks noChangeShapeType="1"/>
              </p:cNvSpPr>
              <p:nvPr/>
            </p:nvSpPr>
            <p:spPr bwMode="auto">
              <a:xfrm>
                <a:off x="461" y="1659"/>
                <a:ext cx="0" cy="2032"/>
              </a:xfrm>
              <a:prstGeom prst="line">
                <a:avLst/>
              </a:prstGeom>
              <a:noFill/>
              <a:ln w="25400">
                <a:solidFill>
                  <a:schemeClr val="tx1"/>
                </a:solidFill>
                <a:round/>
                <a:headEnd/>
                <a:tailEnd type="triangle" w="med" len="med"/>
              </a:ln>
            </p:spPr>
            <p:txBody>
              <a:bodyPr wrap="none" anchor="ctr"/>
              <a:lstStyle/>
              <a:p>
                <a:endParaRPr lang="en-US"/>
              </a:p>
            </p:txBody>
          </p:sp>
          <p:sp>
            <p:nvSpPr>
              <p:cNvPr id="59413" name="Rectangle 162"/>
              <p:cNvSpPr>
                <a:spLocks noChangeArrowheads="1"/>
              </p:cNvSpPr>
              <p:nvPr/>
            </p:nvSpPr>
            <p:spPr bwMode="auto">
              <a:xfrm>
                <a:off x="101" y="1345"/>
                <a:ext cx="291" cy="2445"/>
              </a:xfrm>
              <a:prstGeom prst="rect">
                <a:avLst/>
              </a:prstGeom>
              <a:noFill/>
              <a:ln w="12700">
                <a:noFill/>
                <a:miter lim="800000"/>
                <a:headEnd/>
                <a:tailEnd/>
              </a:ln>
            </p:spPr>
            <p:txBody>
              <a:bodyPr wrap="none" lIns="90487" tIns="44450" rIns="90487" bIns="44450">
                <a:spAutoFit/>
              </a:bodyPr>
              <a:lstStyle/>
              <a:p>
                <a:pPr algn="ctr">
                  <a:lnSpc>
                    <a:spcPct val="80000"/>
                  </a:lnSpc>
                </a:pPr>
                <a:r>
                  <a:rPr lang="en-US" sz="2800" b="1" dirty="0">
                    <a:solidFill>
                      <a:schemeClr val="tx1"/>
                    </a:solidFill>
                    <a:latin typeface="Arial" pitchFamily="34" charset="0"/>
                  </a:rPr>
                  <a:t>I</a:t>
                </a:r>
              </a:p>
              <a:p>
                <a:pPr algn="ctr">
                  <a:lnSpc>
                    <a:spcPct val="80000"/>
                  </a:lnSpc>
                </a:pPr>
                <a:r>
                  <a:rPr lang="en-US" sz="2800" b="1" dirty="0">
                    <a:solidFill>
                      <a:schemeClr val="tx1"/>
                    </a:solidFill>
                    <a:latin typeface="Arial" pitchFamily="34" charset="0"/>
                  </a:rPr>
                  <a:t>n</a:t>
                </a:r>
              </a:p>
              <a:p>
                <a:pPr algn="ctr">
                  <a:lnSpc>
                    <a:spcPct val="80000"/>
                  </a:lnSpc>
                </a:pPr>
                <a:r>
                  <a:rPr lang="en-US" sz="2800" b="1" dirty="0">
                    <a:solidFill>
                      <a:schemeClr val="tx1"/>
                    </a:solidFill>
                    <a:latin typeface="Arial" pitchFamily="34" charset="0"/>
                  </a:rPr>
                  <a:t>s</a:t>
                </a:r>
              </a:p>
              <a:p>
                <a:pPr algn="ctr">
                  <a:lnSpc>
                    <a:spcPct val="80000"/>
                  </a:lnSpc>
                </a:pPr>
                <a:r>
                  <a:rPr lang="en-US" sz="2800" b="1" dirty="0">
                    <a:solidFill>
                      <a:schemeClr val="tx1"/>
                    </a:solidFill>
                    <a:latin typeface="Arial" pitchFamily="34" charset="0"/>
                  </a:rPr>
                  <a:t>t</a:t>
                </a:r>
              </a:p>
              <a:p>
                <a:pPr algn="ctr">
                  <a:lnSpc>
                    <a:spcPct val="80000"/>
                  </a:lnSpc>
                </a:pPr>
                <a:r>
                  <a:rPr lang="en-US" sz="2800" b="1" dirty="0" smtClean="0">
                    <a:solidFill>
                      <a:schemeClr val="tx1"/>
                    </a:solidFill>
                    <a:latin typeface="Arial" pitchFamily="34" charset="0"/>
                  </a:rPr>
                  <a:t>r</a:t>
                </a:r>
                <a:endParaRPr lang="en-US" sz="2800" b="1" dirty="0">
                  <a:solidFill>
                    <a:schemeClr val="tx1"/>
                  </a:solidFill>
                  <a:latin typeface="Arial" pitchFamily="34" charset="0"/>
                </a:endParaRPr>
              </a:p>
              <a:p>
                <a:pPr algn="ctr">
                  <a:lnSpc>
                    <a:spcPct val="80000"/>
                  </a:lnSpc>
                </a:pPr>
                <a:endParaRPr lang="en-US" sz="2800" b="1" dirty="0">
                  <a:solidFill>
                    <a:schemeClr val="tx1"/>
                  </a:solidFill>
                  <a:latin typeface="Arial" pitchFamily="34" charset="0"/>
                </a:endParaRPr>
              </a:p>
              <a:p>
                <a:pPr algn="ctr">
                  <a:lnSpc>
                    <a:spcPct val="80000"/>
                  </a:lnSpc>
                </a:pPr>
                <a:r>
                  <a:rPr lang="en-US" sz="2800" b="1" dirty="0">
                    <a:solidFill>
                      <a:schemeClr val="tx1"/>
                    </a:solidFill>
                    <a:latin typeface="Arial" pitchFamily="34" charset="0"/>
                  </a:rPr>
                  <a:t>O</a:t>
                </a:r>
              </a:p>
              <a:p>
                <a:pPr algn="ctr">
                  <a:lnSpc>
                    <a:spcPct val="80000"/>
                  </a:lnSpc>
                </a:pPr>
                <a:r>
                  <a:rPr lang="en-US" sz="2800" b="1" dirty="0">
                    <a:solidFill>
                      <a:schemeClr val="tx1"/>
                    </a:solidFill>
                    <a:latin typeface="Arial" pitchFamily="34" charset="0"/>
                  </a:rPr>
                  <a:t>r</a:t>
                </a:r>
              </a:p>
              <a:p>
                <a:pPr algn="ctr">
                  <a:lnSpc>
                    <a:spcPct val="80000"/>
                  </a:lnSpc>
                </a:pPr>
                <a:r>
                  <a:rPr lang="en-US" sz="2800" b="1" dirty="0">
                    <a:solidFill>
                      <a:schemeClr val="tx1"/>
                    </a:solidFill>
                    <a:latin typeface="Arial" pitchFamily="34" charset="0"/>
                  </a:rPr>
                  <a:t>d</a:t>
                </a:r>
              </a:p>
              <a:p>
                <a:pPr algn="ctr">
                  <a:lnSpc>
                    <a:spcPct val="80000"/>
                  </a:lnSpc>
                </a:pPr>
                <a:r>
                  <a:rPr lang="en-US" sz="2800" b="1" dirty="0">
                    <a:solidFill>
                      <a:schemeClr val="tx1"/>
                    </a:solidFill>
                    <a:latin typeface="Arial" pitchFamily="34" charset="0"/>
                  </a:rPr>
                  <a:t>e</a:t>
                </a:r>
              </a:p>
              <a:p>
                <a:pPr algn="ctr">
                  <a:lnSpc>
                    <a:spcPct val="80000"/>
                  </a:lnSpc>
                </a:pPr>
                <a:r>
                  <a:rPr lang="en-US" sz="2800" b="1" dirty="0">
                    <a:solidFill>
                      <a:schemeClr val="tx1"/>
                    </a:solidFill>
                    <a:latin typeface="Arial" pitchFamily="34" charset="0"/>
                  </a:rPr>
                  <a:t>r</a:t>
                </a:r>
              </a:p>
            </p:txBody>
          </p:sp>
        </p:grpSp>
        <p:grpSp>
          <p:nvGrpSpPr>
            <p:cNvPr id="27" name="Group 163"/>
            <p:cNvGrpSpPr>
              <a:grpSpLocks/>
            </p:cNvGrpSpPr>
            <p:nvPr/>
          </p:nvGrpSpPr>
          <p:grpSpPr bwMode="auto">
            <a:xfrm>
              <a:off x="1235322" y="1920240"/>
              <a:ext cx="7707313" cy="515938"/>
              <a:chOff x="713" y="818"/>
              <a:chExt cx="4855" cy="325"/>
            </a:xfrm>
          </p:grpSpPr>
          <p:sp>
            <p:nvSpPr>
              <p:cNvPr id="59410" name="Line 164"/>
              <p:cNvSpPr>
                <a:spLocks noChangeShapeType="1"/>
              </p:cNvSpPr>
              <p:nvPr/>
            </p:nvSpPr>
            <p:spPr bwMode="auto">
              <a:xfrm>
                <a:off x="764" y="1143"/>
                <a:ext cx="4804" cy="0"/>
              </a:xfrm>
              <a:prstGeom prst="line">
                <a:avLst/>
              </a:prstGeom>
              <a:noFill/>
              <a:ln w="25400">
                <a:solidFill>
                  <a:schemeClr val="tx1"/>
                </a:solidFill>
                <a:round/>
                <a:headEnd/>
                <a:tailEnd type="triangle" w="med" len="med"/>
              </a:ln>
            </p:spPr>
            <p:txBody>
              <a:bodyPr wrap="none" anchor="ctr"/>
              <a:lstStyle/>
              <a:p>
                <a:endParaRPr lang="en-US"/>
              </a:p>
            </p:txBody>
          </p:sp>
          <p:sp>
            <p:nvSpPr>
              <p:cNvPr id="59411" name="Rectangle 165"/>
              <p:cNvSpPr>
                <a:spLocks noChangeArrowheads="1"/>
              </p:cNvSpPr>
              <p:nvPr/>
            </p:nvSpPr>
            <p:spPr bwMode="auto">
              <a:xfrm>
                <a:off x="713" y="818"/>
                <a:ext cx="4844" cy="325"/>
              </a:xfrm>
              <a:prstGeom prst="rect">
                <a:avLst/>
              </a:prstGeom>
              <a:noFill/>
              <a:ln w="12700">
                <a:noFill/>
                <a:miter lim="800000"/>
                <a:headEnd/>
                <a:tailEnd/>
              </a:ln>
            </p:spPr>
            <p:txBody>
              <a:bodyPr wrap="square" lIns="90487" tIns="44450" rIns="90487" bIns="44450">
                <a:spAutoFit/>
              </a:bodyPr>
              <a:lstStyle/>
              <a:p>
                <a:pPr algn="ctr"/>
                <a:r>
                  <a:rPr lang="en-US" sz="2800" b="1" dirty="0">
                    <a:solidFill>
                      <a:schemeClr val="tx1"/>
                    </a:solidFill>
                    <a:latin typeface="Arial" pitchFamily="34" charset="0"/>
                  </a:rPr>
                  <a:t>Time (clock cycles)</a:t>
                </a:r>
              </a:p>
            </p:txBody>
          </p:sp>
        </p:grpSp>
      </p:grpSp>
      <p:grpSp>
        <p:nvGrpSpPr>
          <p:cNvPr id="175" name="Group 174"/>
          <p:cNvGrpSpPr/>
          <p:nvPr/>
        </p:nvGrpSpPr>
        <p:grpSpPr>
          <a:xfrm>
            <a:off x="4691310" y="2949813"/>
            <a:ext cx="1990725" cy="2638669"/>
            <a:chOff x="4691310" y="2949813"/>
            <a:chExt cx="1990725" cy="2638669"/>
          </a:xfrm>
        </p:grpSpPr>
        <p:sp>
          <p:nvSpPr>
            <p:cNvPr id="59403" name="Line 127"/>
            <p:cNvSpPr>
              <a:spLocks noChangeShapeType="1"/>
            </p:cNvSpPr>
            <p:nvPr/>
          </p:nvSpPr>
          <p:spPr bwMode="auto">
            <a:xfrm flipH="1">
              <a:off x="6137030" y="3121269"/>
              <a:ext cx="35168" cy="1811216"/>
            </a:xfrm>
            <a:prstGeom prst="line">
              <a:avLst/>
            </a:prstGeom>
            <a:noFill/>
            <a:ln w="57150">
              <a:solidFill>
                <a:schemeClr val="accent1"/>
              </a:solidFill>
              <a:round/>
              <a:headEnd/>
              <a:tailEnd type="triangle" w="med" len="med"/>
            </a:ln>
          </p:spPr>
          <p:txBody>
            <a:bodyPr wrap="none" anchor="ctr"/>
            <a:lstStyle/>
            <a:p>
              <a:endParaRPr lang="en-US"/>
            </a:p>
          </p:txBody>
        </p:sp>
        <p:sp>
          <p:nvSpPr>
            <p:cNvPr id="59404" name="Line 128"/>
            <p:cNvSpPr>
              <a:spLocks noChangeShapeType="1"/>
            </p:cNvSpPr>
            <p:nvPr/>
          </p:nvSpPr>
          <p:spPr bwMode="auto">
            <a:xfrm>
              <a:off x="6260123" y="3112477"/>
              <a:ext cx="421912" cy="2476005"/>
            </a:xfrm>
            <a:prstGeom prst="line">
              <a:avLst/>
            </a:prstGeom>
            <a:noFill/>
            <a:ln w="50800">
              <a:solidFill>
                <a:schemeClr val="accent1"/>
              </a:solidFill>
              <a:round/>
              <a:headEnd/>
              <a:tailEnd type="triangle" w="med" len="med"/>
            </a:ln>
          </p:spPr>
          <p:txBody>
            <a:bodyPr wrap="none" anchor="ctr"/>
            <a:lstStyle/>
            <a:p>
              <a:endParaRPr lang="en-US"/>
            </a:p>
          </p:txBody>
        </p:sp>
        <p:sp>
          <p:nvSpPr>
            <p:cNvPr id="59409" name="Line 166"/>
            <p:cNvSpPr>
              <a:spLocks noChangeShapeType="1"/>
            </p:cNvSpPr>
            <p:nvPr/>
          </p:nvSpPr>
          <p:spPr bwMode="auto">
            <a:xfrm flipH="1">
              <a:off x="4691310" y="3033347"/>
              <a:ext cx="1410552" cy="505674"/>
            </a:xfrm>
            <a:prstGeom prst="line">
              <a:avLst/>
            </a:prstGeom>
            <a:noFill/>
            <a:ln w="57150">
              <a:solidFill>
                <a:srgbClr val="FF0000"/>
              </a:solidFill>
              <a:round/>
              <a:headEnd/>
              <a:tailEnd type="triangle" w="med" len="med"/>
            </a:ln>
          </p:spPr>
          <p:txBody>
            <a:bodyPr wrap="none" anchor="ctr"/>
            <a:lstStyle/>
            <a:p>
              <a:endParaRPr lang="en-US"/>
            </a:p>
          </p:txBody>
        </p:sp>
        <p:sp>
          <p:nvSpPr>
            <p:cNvPr id="59402" name="Line 126"/>
            <p:cNvSpPr>
              <a:spLocks noChangeShapeType="1"/>
            </p:cNvSpPr>
            <p:nvPr/>
          </p:nvSpPr>
          <p:spPr bwMode="auto">
            <a:xfrm flipH="1">
              <a:off x="5318372" y="3094893"/>
              <a:ext cx="809866" cy="1121990"/>
            </a:xfrm>
            <a:prstGeom prst="line">
              <a:avLst/>
            </a:prstGeom>
            <a:noFill/>
            <a:ln w="57150">
              <a:solidFill>
                <a:srgbClr val="FF0000"/>
              </a:solidFill>
              <a:round/>
              <a:headEnd/>
              <a:tailEnd type="triangle" w="med" len="med"/>
            </a:ln>
          </p:spPr>
          <p:txBody>
            <a:bodyPr wrap="none" anchor="ctr"/>
            <a:lstStyle/>
            <a:p>
              <a:endParaRPr lang="en-US"/>
            </a:p>
          </p:txBody>
        </p:sp>
        <p:sp>
          <p:nvSpPr>
            <p:cNvPr id="174" name="Oval 159"/>
            <p:cNvSpPr>
              <a:spLocks noChangeArrowheads="1"/>
            </p:cNvSpPr>
            <p:nvPr/>
          </p:nvSpPr>
          <p:spPr bwMode="auto">
            <a:xfrm>
              <a:off x="6116641" y="2949813"/>
              <a:ext cx="93662" cy="93663"/>
            </a:xfrm>
            <a:prstGeom prst="ellipse">
              <a:avLst/>
            </a:prstGeom>
            <a:solidFill>
              <a:schemeClr val="accent1"/>
            </a:solidFill>
            <a:ln w="25400">
              <a:solidFill>
                <a:schemeClr val="tx1"/>
              </a:solidFill>
              <a:round/>
              <a:headEnd/>
              <a:tailEnd/>
            </a:ln>
          </p:spPr>
          <p:txBody>
            <a:bodyPr wrap="none" anchor="ctr"/>
            <a:lstStyle/>
            <a:p>
              <a:endParaRPr lang="en-US"/>
            </a:p>
          </p:txBody>
        </p:sp>
      </p:grpSp>
      <p:sp>
        <p:nvSpPr>
          <p:cNvPr id="33" name="Slide Number Placeholder 32"/>
          <p:cNvSpPr>
            <a:spLocks noGrp="1"/>
          </p:cNvSpPr>
          <p:nvPr>
            <p:ph type="sldNum" sz="quarter" idx="12"/>
          </p:nvPr>
        </p:nvSpPr>
        <p:spPr/>
        <p:txBody>
          <a:bodyPr/>
          <a:lstStyle/>
          <a:p>
            <a:fld id="{3CC63E4C-4642-794D-A2FD-70F6B81535F5}" type="slidenum">
              <a:rPr lang="en-US" smtClean="0"/>
              <a:pPr/>
              <a:t>36</a:t>
            </a:fld>
            <a:endParaRPr lang="en-US" dirty="0"/>
          </a:p>
        </p:txBody>
      </p:sp>
    </p:spTree>
    <p:extLst>
      <p:ext uri="{BB962C8B-B14F-4D97-AF65-F5344CB8AC3E}">
        <p14:creationId xmlns:p14="http://schemas.microsoft.com/office/powerpoint/2010/main" val="30195449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type="title"/>
          </p:nvPr>
        </p:nvSpPr>
        <p:spPr>
          <a:xfrm>
            <a:off x="457200" y="274320"/>
            <a:ext cx="8229600" cy="1143000"/>
          </a:xfrm>
        </p:spPr>
        <p:txBody>
          <a:bodyPr/>
          <a:lstStyle/>
          <a:p>
            <a:r>
              <a:rPr lang="en-US" dirty="0" smtClean="0">
                <a:solidFill>
                  <a:schemeClr val="accent1"/>
                </a:solidFill>
                <a:ea typeface="ＭＳ Ｐゴシック" pitchFamily="34" charset="-128"/>
              </a:rPr>
              <a:t>Data Hazard Solution: Forwarding</a:t>
            </a:r>
          </a:p>
        </p:txBody>
      </p:sp>
      <p:sp>
        <p:nvSpPr>
          <p:cNvPr id="61444" name="Content Placeholder 163"/>
          <p:cNvSpPr>
            <a:spLocks noGrp="1"/>
          </p:cNvSpPr>
          <p:nvPr>
            <p:ph idx="1"/>
          </p:nvPr>
        </p:nvSpPr>
        <p:spPr>
          <a:xfrm>
            <a:off x="457200" y="1371600"/>
            <a:ext cx="8229600" cy="914400"/>
          </a:xfrm>
        </p:spPr>
        <p:txBody>
          <a:bodyPr/>
          <a:lstStyle/>
          <a:p>
            <a:r>
              <a:rPr lang="en-US" sz="2800" dirty="0" smtClean="0">
                <a:ea typeface="ＭＳ Ｐゴシック" pitchFamily="34" charset="-128"/>
              </a:rPr>
              <a:t> Forward result as soon as it is available</a:t>
            </a:r>
          </a:p>
          <a:p>
            <a:pPr lvl="1">
              <a:spcBef>
                <a:spcPts val="0"/>
              </a:spcBef>
            </a:pPr>
            <a:r>
              <a:rPr lang="en-US" sz="2400" dirty="0" smtClean="0">
                <a:latin typeface="+mj-lt"/>
                <a:ea typeface="ＭＳ Ｐゴシック" pitchFamily="34" charset="-128"/>
              </a:rPr>
              <a:t>OK that it’s not stored in </a:t>
            </a:r>
            <a:r>
              <a:rPr lang="en-US" sz="2400" dirty="0" err="1" smtClean="0">
                <a:latin typeface="+mj-lt"/>
                <a:ea typeface="ＭＳ Ｐゴシック" pitchFamily="34" charset="-128"/>
              </a:rPr>
              <a:t>RegFile</a:t>
            </a:r>
            <a:r>
              <a:rPr lang="en-US" sz="2400" dirty="0" smtClean="0">
                <a:latin typeface="+mj-lt"/>
                <a:ea typeface="ＭＳ Ｐゴシック" pitchFamily="34" charset="-128"/>
              </a:rPr>
              <a:t> yet</a:t>
            </a:r>
          </a:p>
        </p:txBody>
      </p:sp>
      <p:grpSp>
        <p:nvGrpSpPr>
          <p:cNvPr id="168" name="Group 167"/>
          <p:cNvGrpSpPr/>
          <p:nvPr/>
        </p:nvGrpSpPr>
        <p:grpSpPr>
          <a:xfrm>
            <a:off x="639763" y="2286000"/>
            <a:ext cx="8275637" cy="3952229"/>
            <a:chOff x="639763" y="2286000"/>
            <a:chExt cx="8275637" cy="3952229"/>
          </a:xfrm>
        </p:grpSpPr>
        <p:sp>
          <p:nvSpPr>
            <p:cNvPr id="61442" name="Freeform 14" descr="25%"/>
            <p:cNvSpPr>
              <a:spLocks/>
            </p:cNvSpPr>
            <p:nvPr/>
          </p:nvSpPr>
          <p:spPr bwMode="auto">
            <a:xfrm>
              <a:off x="6591300" y="5467248"/>
              <a:ext cx="234950" cy="458788"/>
            </a:xfrm>
            <a:custGeom>
              <a:avLst/>
              <a:gdLst>
                <a:gd name="T0" fmla="*/ 0 w 148"/>
                <a:gd name="T1" fmla="*/ 0 h 289"/>
                <a:gd name="T2" fmla="*/ 233363 w 148"/>
                <a:gd name="T3" fmla="*/ 0 h 289"/>
                <a:gd name="T4" fmla="*/ 233363 w 148"/>
                <a:gd name="T5" fmla="*/ 457200 h 289"/>
                <a:gd name="T6" fmla="*/ 0 w 148"/>
                <a:gd name="T7" fmla="*/ 457200 h 289"/>
                <a:gd name="T8" fmla="*/ 0 60000 65536"/>
                <a:gd name="T9" fmla="*/ 0 60000 65536"/>
                <a:gd name="T10" fmla="*/ 0 60000 65536"/>
                <a:gd name="T11" fmla="*/ 0 60000 65536"/>
                <a:gd name="T12" fmla="*/ 0 w 148"/>
                <a:gd name="T13" fmla="*/ 0 h 289"/>
                <a:gd name="T14" fmla="*/ 148 w 148"/>
                <a:gd name="T15" fmla="*/ 289 h 289"/>
              </a:gdLst>
              <a:ahLst/>
              <a:cxnLst>
                <a:cxn ang="T8">
                  <a:pos x="T0" y="T1"/>
                </a:cxn>
                <a:cxn ang="T9">
                  <a:pos x="T2" y="T3"/>
                </a:cxn>
                <a:cxn ang="T10">
                  <a:pos x="T4" y="T5"/>
                </a:cxn>
                <a:cxn ang="T11">
                  <a:pos x="T6" y="T7"/>
                </a:cxn>
              </a:cxnLst>
              <a:rect l="T12" t="T13" r="T14" b="T15"/>
              <a:pathLst>
                <a:path w="148" h="289">
                  <a:moveTo>
                    <a:pt x="0" y="0"/>
                  </a:moveTo>
                  <a:lnTo>
                    <a:pt x="147" y="0"/>
                  </a:lnTo>
                  <a:lnTo>
                    <a:pt x="147" y="288"/>
                  </a:lnTo>
                  <a:lnTo>
                    <a:pt x="0" y="288"/>
                  </a:lnTo>
                </a:path>
              </a:pathLst>
            </a:custGeom>
            <a:pattFill prst="pct25">
              <a:fgClr>
                <a:schemeClr val="accent1"/>
              </a:fgClr>
              <a:bgClr>
                <a:srgbClr val="FFFFFF"/>
              </a:bgClr>
            </a:pattFill>
            <a:ln w="25400" cap="rnd">
              <a:solidFill>
                <a:schemeClr val="tx1"/>
              </a:solidFill>
              <a:round/>
              <a:headEnd/>
              <a:tailEnd/>
            </a:ln>
          </p:spPr>
          <p:txBody>
            <a:bodyPr/>
            <a:lstStyle/>
            <a:p>
              <a:endParaRPr lang="en-US"/>
            </a:p>
          </p:txBody>
        </p:sp>
        <p:grpSp>
          <p:nvGrpSpPr>
            <p:cNvPr id="2" name="Group 4"/>
            <p:cNvGrpSpPr>
              <a:grpSpLocks/>
            </p:cNvGrpSpPr>
            <p:nvPr/>
          </p:nvGrpSpPr>
          <p:grpSpPr bwMode="auto">
            <a:xfrm>
              <a:off x="3517900" y="2286000"/>
              <a:ext cx="4775200" cy="3952229"/>
              <a:chOff x="2149" y="960"/>
              <a:chExt cx="3008" cy="2667"/>
            </a:xfrm>
          </p:grpSpPr>
          <p:sp>
            <p:nvSpPr>
              <p:cNvPr id="61596" name="Line 5"/>
              <p:cNvSpPr>
                <a:spLocks noChangeShapeType="1"/>
              </p:cNvSpPr>
              <p:nvPr/>
            </p:nvSpPr>
            <p:spPr bwMode="auto">
              <a:xfrm>
                <a:off x="2149" y="960"/>
                <a:ext cx="0" cy="2667"/>
              </a:xfrm>
              <a:prstGeom prst="line">
                <a:avLst/>
              </a:prstGeom>
              <a:noFill/>
              <a:ln w="25400">
                <a:solidFill>
                  <a:schemeClr val="tx1"/>
                </a:solidFill>
                <a:prstDash val="sysDot"/>
                <a:round/>
                <a:headEnd/>
                <a:tailEnd/>
              </a:ln>
            </p:spPr>
            <p:txBody>
              <a:bodyPr wrap="none" anchor="ctr"/>
              <a:lstStyle/>
              <a:p>
                <a:endParaRPr lang="en-US"/>
              </a:p>
            </p:txBody>
          </p:sp>
          <p:sp>
            <p:nvSpPr>
              <p:cNvPr id="61597" name="Line 6"/>
              <p:cNvSpPr>
                <a:spLocks noChangeShapeType="1"/>
              </p:cNvSpPr>
              <p:nvPr/>
            </p:nvSpPr>
            <p:spPr bwMode="auto">
              <a:xfrm>
                <a:off x="2581" y="960"/>
                <a:ext cx="0" cy="2666"/>
              </a:xfrm>
              <a:prstGeom prst="line">
                <a:avLst/>
              </a:prstGeom>
              <a:noFill/>
              <a:ln w="25400">
                <a:solidFill>
                  <a:schemeClr val="tx1"/>
                </a:solidFill>
                <a:prstDash val="sysDot"/>
                <a:round/>
                <a:headEnd/>
                <a:tailEnd/>
              </a:ln>
            </p:spPr>
            <p:txBody>
              <a:bodyPr wrap="none" anchor="ctr"/>
              <a:lstStyle/>
              <a:p>
                <a:endParaRPr lang="en-US"/>
              </a:p>
            </p:txBody>
          </p:sp>
          <p:sp>
            <p:nvSpPr>
              <p:cNvPr id="61598" name="Line 7"/>
              <p:cNvSpPr>
                <a:spLocks noChangeShapeType="1"/>
              </p:cNvSpPr>
              <p:nvPr/>
            </p:nvSpPr>
            <p:spPr bwMode="auto">
              <a:xfrm>
                <a:off x="3013" y="960"/>
                <a:ext cx="0" cy="2666"/>
              </a:xfrm>
              <a:prstGeom prst="line">
                <a:avLst/>
              </a:prstGeom>
              <a:noFill/>
              <a:ln w="25400">
                <a:solidFill>
                  <a:schemeClr val="tx1"/>
                </a:solidFill>
                <a:prstDash val="sysDot"/>
                <a:round/>
                <a:headEnd/>
                <a:tailEnd/>
              </a:ln>
            </p:spPr>
            <p:txBody>
              <a:bodyPr wrap="none" anchor="ctr"/>
              <a:lstStyle/>
              <a:p>
                <a:endParaRPr lang="en-US"/>
              </a:p>
            </p:txBody>
          </p:sp>
          <p:sp>
            <p:nvSpPr>
              <p:cNvPr id="61599" name="Line 8"/>
              <p:cNvSpPr>
                <a:spLocks noChangeShapeType="1"/>
              </p:cNvSpPr>
              <p:nvPr/>
            </p:nvSpPr>
            <p:spPr bwMode="auto">
              <a:xfrm>
                <a:off x="3445" y="960"/>
                <a:ext cx="0" cy="2666"/>
              </a:xfrm>
              <a:prstGeom prst="line">
                <a:avLst/>
              </a:prstGeom>
              <a:noFill/>
              <a:ln w="25400">
                <a:solidFill>
                  <a:schemeClr val="tx1"/>
                </a:solidFill>
                <a:prstDash val="sysDot"/>
                <a:round/>
                <a:headEnd/>
                <a:tailEnd/>
              </a:ln>
            </p:spPr>
            <p:txBody>
              <a:bodyPr wrap="none" anchor="ctr"/>
              <a:lstStyle/>
              <a:p>
                <a:endParaRPr lang="en-US"/>
              </a:p>
            </p:txBody>
          </p:sp>
          <p:sp>
            <p:nvSpPr>
              <p:cNvPr id="61600" name="Line 9"/>
              <p:cNvSpPr>
                <a:spLocks noChangeShapeType="1"/>
              </p:cNvSpPr>
              <p:nvPr/>
            </p:nvSpPr>
            <p:spPr bwMode="auto">
              <a:xfrm>
                <a:off x="3877" y="960"/>
                <a:ext cx="0" cy="2667"/>
              </a:xfrm>
              <a:prstGeom prst="line">
                <a:avLst/>
              </a:prstGeom>
              <a:noFill/>
              <a:ln w="25400">
                <a:solidFill>
                  <a:schemeClr val="tx1"/>
                </a:solidFill>
                <a:prstDash val="sysDot"/>
                <a:round/>
                <a:headEnd/>
                <a:tailEnd/>
              </a:ln>
            </p:spPr>
            <p:txBody>
              <a:bodyPr wrap="none" anchor="ctr"/>
              <a:lstStyle/>
              <a:p>
                <a:endParaRPr lang="en-US"/>
              </a:p>
            </p:txBody>
          </p:sp>
          <p:sp>
            <p:nvSpPr>
              <p:cNvPr id="61601" name="Line 10"/>
              <p:cNvSpPr>
                <a:spLocks noChangeShapeType="1"/>
              </p:cNvSpPr>
              <p:nvPr/>
            </p:nvSpPr>
            <p:spPr bwMode="auto">
              <a:xfrm>
                <a:off x="4309" y="960"/>
                <a:ext cx="0" cy="2667"/>
              </a:xfrm>
              <a:prstGeom prst="line">
                <a:avLst/>
              </a:prstGeom>
              <a:noFill/>
              <a:ln w="25400">
                <a:solidFill>
                  <a:schemeClr val="tx1"/>
                </a:solidFill>
                <a:prstDash val="sysDot"/>
                <a:round/>
                <a:headEnd/>
                <a:tailEnd/>
              </a:ln>
            </p:spPr>
            <p:txBody>
              <a:bodyPr wrap="none" anchor="ctr"/>
              <a:lstStyle/>
              <a:p>
                <a:endParaRPr lang="en-US"/>
              </a:p>
            </p:txBody>
          </p:sp>
          <p:sp>
            <p:nvSpPr>
              <p:cNvPr id="61602" name="Line 11"/>
              <p:cNvSpPr>
                <a:spLocks noChangeShapeType="1"/>
              </p:cNvSpPr>
              <p:nvPr/>
            </p:nvSpPr>
            <p:spPr bwMode="auto">
              <a:xfrm flipH="1">
                <a:off x="4725" y="960"/>
                <a:ext cx="0" cy="2666"/>
              </a:xfrm>
              <a:prstGeom prst="line">
                <a:avLst/>
              </a:prstGeom>
              <a:noFill/>
              <a:ln w="25400">
                <a:solidFill>
                  <a:schemeClr val="tx1"/>
                </a:solidFill>
                <a:prstDash val="sysDot"/>
                <a:round/>
                <a:headEnd/>
                <a:tailEnd/>
              </a:ln>
            </p:spPr>
            <p:txBody>
              <a:bodyPr wrap="none" anchor="ctr"/>
              <a:lstStyle/>
              <a:p>
                <a:endParaRPr lang="en-US"/>
              </a:p>
            </p:txBody>
          </p:sp>
          <p:sp>
            <p:nvSpPr>
              <p:cNvPr id="61603" name="Line 12"/>
              <p:cNvSpPr>
                <a:spLocks noChangeShapeType="1"/>
              </p:cNvSpPr>
              <p:nvPr/>
            </p:nvSpPr>
            <p:spPr bwMode="auto">
              <a:xfrm flipH="1">
                <a:off x="5157" y="960"/>
                <a:ext cx="0" cy="2667"/>
              </a:xfrm>
              <a:prstGeom prst="line">
                <a:avLst/>
              </a:prstGeom>
              <a:noFill/>
              <a:ln w="25400">
                <a:solidFill>
                  <a:schemeClr val="tx1"/>
                </a:solidFill>
                <a:prstDash val="sysDot"/>
                <a:round/>
                <a:headEnd/>
                <a:tailEnd/>
              </a:ln>
            </p:spPr>
            <p:txBody>
              <a:bodyPr wrap="none" anchor="ctr"/>
              <a:lstStyle/>
              <a:p>
                <a:endParaRPr lang="en-US"/>
              </a:p>
            </p:txBody>
          </p:sp>
        </p:grpSp>
        <p:grpSp>
          <p:nvGrpSpPr>
            <p:cNvPr id="3" name="Group 13"/>
            <p:cNvGrpSpPr>
              <a:grpSpLocks/>
            </p:cNvGrpSpPr>
            <p:nvPr/>
          </p:nvGrpSpPr>
          <p:grpSpPr bwMode="auto">
            <a:xfrm>
              <a:off x="690563" y="3186011"/>
              <a:ext cx="6191250" cy="814387"/>
              <a:chOff x="368" y="1640"/>
              <a:chExt cx="3900" cy="513"/>
            </a:xfrm>
          </p:grpSpPr>
          <p:sp>
            <p:nvSpPr>
              <p:cNvPr id="61568" name="Freeform 14" descr="25%"/>
              <p:cNvSpPr>
                <a:spLocks/>
              </p:cNvSpPr>
              <p:nvPr/>
            </p:nvSpPr>
            <p:spPr bwMode="auto">
              <a:xfrm>
                <a:off x="2799" y="1736"/>
                <a:ext cx="148" cy="289"/>
              </a:xfrm>
              <a:custGeom>
                <a:avLst/>
                <a:gdLst>
                  <a:gd name="T0" fmla="*/ 0 w 148"/>
                  <a:gd name="T1" fmla="*/ 0 h 289"/>
                  <a:gd name="T2" fmla="*/ 147 w 148"/>
                  <a:gd name="T3" fmla="*/ 0 h 289"/>
                  <a:gd name="T4" fmla="*/ 147 w 148"/>
                  <a:gd name="T5" fmla="*/ 288 h 289"/>
                  <a:gd name="T6" fmla="*/ 0 w 148"/>
                  <a:gd name="T7" fmla="*/ 288 h 289"/>
                  <a:gd name="T8" fmla="*/ 0 60000 65536"/>
                  <a:gd name="T9" fmla="*/ 0 60000 65536"/>
                  <a:gd name="T10" fmla="*/ 0 60000 65536"/>
                  <a:gd name="T11" fmla="*/ 0 60000 65536"/>
                  <a:gd name="T12" fmla="*/ 0 w 148"/>
                  <a:gd name="T13" fmla="*/ 0 h 289"/>
                  <a:gd name="T14" fmla="*/ 148 w 148"/>
                  <a:gd name="T15" fmla="*/ 289 h 289"/>
                </a:gdLst>
                <a:ahLst/>
                <a:cxnLst>
                  <a:cxn ang="T8">
                    <a:pos x="T0" y="T1"/>
                  </a:cxn>
                  <a:cxn ang="T9">
                    <a:pos x="T2" y="T3"/>
                  </a:cxn>
                  <a:cxn ang="T10">
                    <a:pos x="T4" y="T5"/>
                  </a:cxn>
                  <a:cxn ang="T11">
                    <a:pos x="T6" y="T7"/>
                  </a:cxn>
                </a:cxnLst>
                <a:rect l="T12" t="T13" r="T14" b="T15"/>
                <a:pathLst>
                  <a:path w="148" h="289">
                    <a:moveTo>
                      <a:pt x="0" y="0"/>
                    </a:moveTo>
                    <a:lnTo>
                      <a:pt x="147" y="0"/>
                    </a:lnTo>
                    <a:lnTo>
                      <a:pt x="147" y="288"/>
                    </a:lnTo>
                    <a:lnTo>
                      <a:pt x="0" y="288"/>
                    </a:lnTo>
                  </a:path>
                </a:pathLst>
              </a:custGeom>
              <a:pattFill prst="pct25">
                <a:fgClr>
                  <a:schemeClr val="accent1"/>
                </a:fgClr>
                <a:bgClr>
                  <a:srgbClr val="FFFFFF"/>
                </a:bgClr>
              </a:pattFill>
              <a:ln w="25400" cap="rnd">
                <a:solidFill>
                  <a:schemeClr val="tx1"/>
                </a:solidFill>
                <a:round/>
                <a:headEnd/>
                <a:tailEnd/>
              </a:ln>
            </p:spPr>
            <p:txBody>
              <a:bodyPr/>
              <a:lstStyle/>
              <a:p>
                <a:endParaRPr lang="en-US"/>
              </a:p>
            </p:txBody>
          </p:sp>
          <p:sp>
            <p:nvSpPr>
              <p:cNvPr id="61569" name="Rectangle 15"/>
              <p:cNvSpPr>
                <a:spLocks noChangeArrowheads="1"/>
              </p:cNvSpPr>
              <p:nvPr/>
            </p:nvSpPr>
            <p:spPr bwMode="auto">
              <a:xfrm>
                <a:off x="368" y="1737"/>
                <a:ext cx="1516" cy="289"/>
              </a:xfrm>
              <a:prstGeom prst="rect">
                <a:avLst/>
              </a:prstGeom>
              <a:noFill/>
              <a:ln w="12700">
                <a:noFill/>
                <a:miter lim="800000"/>
                <a:headEnd/>
                <a:tailEnd/>
              </a:ln>
            </p:spPr>
            <p:txBody>
              <a:bodyPr wrap="none" lIns="90487" tIns="44450" rIns="90487" bIns="44450">
                <a:spAutoFit/>
              </a:bodyPr>
              <a:lstStyle/>
              <a:p>
                <a:r>
                  <a:rPr lang="en-US" sz="2400" b="1" dirty="0">
                    <a:solidFill>
                      <a:schemeClr val="tx1"/>
                    </a:solidFill>
                    <a:latin typeface="Arial" pitchFamily="34" charset="0"/>
                  </a:rPr>
                  <a:t>sub $t4</a:t>
                </a:r>
                <a:r>
                  <a:rPr lang="en-US" sz="2400" b="1" dirty="0" smtClean="0">
                    <a:solidFill>
                      <a:schemeClr val="tx1"/>
                    </a:solidFill>
                    <a:latin typeface="Arial" pitchFamily="34" charset="0"/>
                  </a:rPr>
                  <a:t>,</a:t>
                </a:r>
                <a:r>
                  <a:rPr lang="en-US" sz="2400" b="1" dirty="0" smtClean="0">
                    <a:solidFill>
                      <a:schemeClr val="accent1"/>
                    </a:solidFill>
                    <a:latin typeface="Arial" pitchFamily="34" charset="0"/>
                  </a:rPr>
                  <a:t>$t0</a:t>
                </a:r>
                <a:r>
                  <a:rPr lang="en-US" sz="2400" b="1" dirty="0" smtClean="0">
                    <a:solidFill>
                      <a:schemeClr val="tx1"/>
                    </a:solidFill>
                    <a:latin typeface="Arial" pitchFamily="34" charset="0"/>
                  </a:rPr>
                  <a:t>,$</a:t>
                </a:r>
                <a:r>
                  <a:rPr lang="en-US" sz="2400" b="1" dirty="0">
                    <a:solidFill>
                      <a:schemeClr val="tx1"/>
                    </a:solidFill>
                    <a:latin typeface="Arial" pitchFamily="34" charset="0"/>
                  </a:rPr>
                  <a:t>t3</a:t>
                </a:r>
              </a:p>
            </p:txBody>
          </p:sp>
          <p:grpSp>
            <p:nvGrpSpPr>
              <p:cNvPr id="4" name="Group 16"/>
              <p:cNvGrpSpPr>
                <a:grpSpLocks/>
              </p:cNvGrpSpPr>
              <p:nvPr/>
            </p:nvGrpSpPr>
            <p:grpSpPr bwMode="auto">
              <a:xfrm>
                <a:off x="3107" y="1640"/>
                <a:ext cx="223" cy="481"/>
                <a:chOff x="3278" y="1701"/>
                <a:chExt cx="223" cy="481"/>
              </a:xfrm>
            </p:grpSpPr>
            <p:sp>
              <p:nvSpPr>
                <p:cNvPr id="61594" name="Freeform 17"/>
                <p:cNvSpPr>
                  <a:spLocks/>
                </p:cNvSpPr>
                <p:nvPr/>
              </p:nvSpPr>
              <p:spPr bwMode="auto">
                <a:xfrm>
                  <a:off x="3288" y="1701"/>
                  <a:ext cx="213" cy="481"/>
                </a:xfrm>
                <a:custGeom>
                  <a:avLst/>
                  <a:gdLst>
                    <a:gd name="T0" fmla="*/ 0 w 213"/>
                    <a:gd name="T1" fmla="*/ 320 h 481"/>
                    <a:gd name="T2" fmla="*/ 71 w 213"/>
                    <a:gd name="T3" fmla="*/ 240 h 481"/>
                    <a:gd name="T4" fmla="*/ 0 w 213"/>
                    <a:gd name="T5" fmla="*/ 160 h 481"/>
                    <a:gd name="T6" fmla="*/ 0 w 213"/>
                    <a:gd name="T7" fmla="*/ 0 h 481"/>
                    <a:gd name="T8" fmla="*/ 212 w 213"/>
                    <a:gd name="T9" fmla="*/ 160 h 481"/>
                    <a:gd name="T10" fmla="*/ 212 w 213"/>
                    <a:gd name="T11" fmla="*/ 320 h 481"/>
                    <a:gd name="T12" fmla="*/ 0 w 213"/>
                    <a:gd name="T13" fmla="*/ 480 h 481"/>
                    <a:gd name="T14" fmla="*/ 0 w 213"/>
                    <a:gd name="T15" fmla="*/ 320 h 481"/>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481"/>
                    <a:gd name="T26" fmla="*/ 213 w 213"/>
                    <a:gd name="T27" fmla="*/ 481 h 48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481">
                      <a:moveTo>
                        <a:pt x="0" y="320"/>
                      </a:moveTo>
                      <a:lnTo>
                        <a:pt x="71" y="240"/>
                      </a:lnTo>
                      <a:lnTo>
                        <a:pt x="0" y="160"/>
                      </a:lnTo>
                      <a:lnTo>
                        <a:pt x="0" y="0"/>
                      </a:lnTo>
                      <a:lnTo>
                        <a:pt x="212" y="160"/>
                      </a:lnTo>
                      <a:lnTo>
                        <a:pt x="212" y="320"/>
                      </a:lnTo>
                      <a:lnTo>
                        <a:pt x="0" y="480"/>
                      </a:lnTo>
                      <a:lnTo>
                        <a:pt x="0" y="320"/>
                      </a:lnTo>
                    </a:path>
                  </a:pathLst>
                </a:custGeom>
                <a:noFill/>
                <a:ln w="25400" cap="rnd">
                  <a:solidFill>
                    <a:schemeClr val="tx1"/>
                  </a:solidFill>
                  <a:round/>
                  <a:headEnd/>
                  <a:tailEnd/>
                </a:ln>
              </p:spPr>
              <p:txBody>
                <a:bodyPr/>
                <a:lstStyle/>
                <a:p>
                  <a:endParaRPr lang="en-US"/>
                </a:p>
              </p:txBody>
            </p:sp>
            <p:sp>
              <p:nvSpPr>
                <p:cNvPr id="61595" name="Rectangle 18"/>
                <p:cNvSpPr>
                  <a:spLocks noChangeArrowheads="1"/>
                </p:cNvSpPr>
                <p:nvPr/>
              </p:nvSpPr>
              <p:spPr bwMode="auto">
                <a:xfrm rot="5400000">
                  <a:off x="3191" y="1824"/>
                  <a:ext cx="384" cy="210"/>
                </a:xfrm>
                <a:prstGeom prst="rect">
                  <a:avLst/>
                </a:prstGeom>
                <a:noFill/>
                <a:ln w="12700">
                  <a:noFill/>
                  <a:miter lim="800000"/>
                  <a:headEnd/>
                  <a:tailEnd/>
                </a:ln>
              </p:spPr>
              <p:txBody>
                <a:bodyPr wrap="none" lIns="90487" tIns="44450" rIns="90487" bIns="44450">
                  <a:spAutoFit/>
                </a:bodyPr>
                <a:lstStyle/>
                <a:p>
                  <a:r>
                    <a:rPr lang="en-US" sz="1600" b="1">
                      <a:solidFill>
                        <a:schemeClr val="tx1"/>
                      </a:solidFill>
                      <a:latin typeface="Times" charset="0"/>
                    </a:rPr>
                    <a:t>ALU</a:t>
                  </a:r>
                </a:p>
              </p:txBody>
            </p:sp>
          </p:grpSp>
          <p:grpSp>
            <p:nvGrpSpPr>
              <p:cNvPr id="5" name="Group 19"/>
              <p:cNvGrpSpPr>
                <a:grpSpLocks/>
              </p:cNvGrpSpPr>
              <p:nvPr/>
            </p:nvGrpSpPr>
            <p:grpSpPr bwMode="auto">
              <a:xfrm>
                <a:off x="2191" y="1736"/>
                <a:ext cx="340" cy="289"/>
                <a:chOff x="2362" y="1797"/>
                <a:chExt cx="340" cy="289"/>
              </a:xfrm>
            </p:grpSpPr>
            <p:sp>
              <p:nvSpPr>
                <p:cNvPr id="61590" name="Rectangle 20"/>
                <p:cNvSpPr>
                  <a:spLocks noChangeArrowheads="1"/>
                </p:cNvSpPr>
                <p:nvPr/>
              </p:nvSpPr>
              <p:spPr bwMode="auto">
                <a:xfrm>
                  <a:off x="2368" y="1799"/>
                  <a:ext cx="228" cy="210"/>
                </a:xfrm>
                <a:prstGeom prst="rect">
                  <a:avLst/>
                </a:prstGeom>
                <a:noFill/>
                <a:ln w="12700">
                  <a:noFill/>
                  <a:miter lim="800000"/>
                  <a:headEnd/>
                  <a:tailEnd/>
                </a:ln>
              </p:spPr>
              <p:txBody>
                <a:bodyPr wrap="none" lIns="90487" tIns="44450" rIns="90487" bIns="44450">
                  <a:spAutoFit/>
                </a:bodyPr>
                <a:lstStyle/>
                <a:p>
                  <a:pPr algn="ctr"/>
                  <a:r>
                    <a:rPr lang="en-US" sz="1600" b="1">
                      <a:solidFill>
                        <a:schemeClr val="tx1"/>
                      </a:solidFill>
                      <a:latin typeface="Times" charset="0"/>
                    </a:rPr>
                    <a:t>I$</a:t>
                  </a:r>
                </a:p>
              </p:txBody>
            </p:sp>
            <p:grpSp>
              <p:nvGrpSpPr>
                <p:cNvPr id="6" name="Group 21"/>
                <p:cNvGrpSpPr>
                  <a:grpSpLocks/>
                </p:cNvGrpSpPr>
                <p:nvPr/>
              </p:nvGrpSpPr>
              <p:grpSpPr bwMode="auto">
                <a:xfrm>
                  <a:off x="2362" y="1797"/>
                  <a:ext cx="340" cy="289"/>
                  <a:chOff x="2362" y="1797"/>
                  <a:chExt cx="340" cy="289"/>
                </a:xfrm>
              </p:grpSpPr>
              <p:sp>
                <p:nvSpPr>
                  <p:cNvPr id="61592" name="Freeform 22"/>
                  <p:cNvSpPr>
                    <a:spLocks/>
                  </p:cNvSpPr>
                  <p:nvPr/>
                </p:nvSpPr>
                <p:spPr bwMode="auto">
                  <a:xfrm>
                    <a:off x="2362" y="1797"/>
                    <a:ext cx="170" cy="289"/>
                  </a:xfrm>
                  <a:custGeom>
                    <a:avLst/>
                    <a:gdLst>
                      <a:gd name="T0" fmla="*/ 169 w 170"/>
                      <a:gd name="T1" fmla="*/ 0 h 289"/>
                      <a:gd name="T2" fmla="*/ 0 w 170"/>
                      <a:gd name="T3" fmla="*/ 0 h 289"/>
                      <a:gd name="T4" fmla="*/ 0 w 170"/>
                      <a:gd name="T5" fmla="*/ 288 h 289"/>
                      <a:gd name="T6" fmla="*/ 169 w 170"/>
                      <a:gd name="T7" fmla="*/ 288 h 289"/>
                      <a:gd name="T8" fmla="*/ 0 60000 65536"/>
                      <a:gd name="T9" fmla="*/ 0 60000 65536"/>
                      <a:gd name="T10" fmla="*/ 0 60000 65536"/>
                      <a:gd name="T11" fmla="*/ 0 60000 65536"/>
                      <a:gd name="T12" fmla="*/ 0 w 170"/>
                      <a:gd name="T13" fmla="*/ 0 h 289"/>
                      <a:gd name="T14" fmla="*/ 170 w 170"/>
                      <a:gd name="T15" fmla="*/ 289 h 289"/>
                    </a:gdLst>
                    <a:ahLst/>
                    <a:cxnLst>
                      <a:cxn ang="T8">
                        <a:pos x="T0" y="T1"/>
                      </a:cxn>
                      <a:cxn ang="T9">
                        <a:pos x="T2" y="T3"/>
                      </a:cxn>
                      <a:cxn ang="T10">
                        <a:pos x="T4" y="T5"/>
                      </a:cxn>
                      <a:cxn ang="T11">
                        <a:pos x="T6" y="T7"/>
                      </a:cxn>
                    </a:cxnLst>
                    <a:rect l="T12" t="T13" r="T14" b="T15"/>
                    <a:pathLst>
                      <a:path w="170" h="289">
                        <a:moveTo>
                          <a:pt x="169" y="0"/>
                        </a:moveTo>
                        <a:lnTo>
                          <a:pt x="0" y="0"/>
                        </a:lnTo>
                        <a:lnTo>
                          <a:pt x="0" y="288"/>
                        </a:lnTo>
                        <a:lnTo>
                          <a:pt x="169" y="288"/>
                        </a:lnTo>
                      </a:path>
                    </a:pathLst>
                  </a:custGeom>
                  <a:noFill/>
                  <a:ln w="25400" cap="rnd">
                    <a:solidFill>
                      <a:schemeClr val="tx1"/>
                    </a:solidFill>
                    <a:round/>
                    <a:headEnd/>
                    <a:tailEnd/>
                  </a:ln>
                </p:spPr>
                <p:txBody>
                  <a:bodyPr/>
                  <a:lstStyle/>
                  <a:p>
                    <a:endParaRPr lang="en-US"/>
                  </a:p>
                </p:txBody>
              </p:sp>
              <p:sp>
                <p:nvSpPr>
                  <p:cNvPr id="61593" name="Freeform 23"/>
                  <p:cNvSpPr>
                    <a:spLocks/>
                  </p:cNvSpPr>
                  <p:nvPr/>
                </p:nvSpPr>
                <p:spPr bwMode="auto">
                  <a:xfrm>
                    <a:off x="2531" y="1797"/>
                    <a:ext cx="171" cy="289"/>
                  </a:xfrm>
                  <a:custGeom>
                    <a:avLst/>
                    <a:gdLst>
                      <a:gd name="T0" fmla="*/ 0 w 171"/>
                      <a:gd name="T1" fmla="*/ 0 h 289"/>
                      <a:gd name="T2" fmla="*/ 170 w 171"/>
                      <a:gd name="T3" fmla="*/ 0 h 289"/>
                      <a:gd name="T4" fmla="*/ 170 w 171"/>
                      <a:gd name="T5" fmla="*/ 288 h 289"/>
                      <a:gd name="T6" fmla="*/ 0 w 171"/>
                      <a:gd name="T7" fmla="*/ 288 h 289"/>
                      <a:gd name="T8" fmla="*/ 0 60000 65536"/>
                      <a:gd name="T9" fmla="*/ 0 60000 65536"/>
                      <a:gd name="T10" fmla="*/ 0 60000 65536"/>
                      <a:gd name="T11" fmla="*/ 0 60000 65536"/>
                      <a:gd name="T12" fmla="*/ 0 w 171"/>
                      <a:gd name="T13" fmla="*/ 0 h 289"/>
                      <a:gd name="T14" fmla="*/ 171 w 171"/>
                      <a:gd name="T15" fmla="*/ 289 h 289"/>
                    </a:gdLst>
                    <a:ahLst/>
                    <a:cxnLst>
                      <a:cxn ang="T8">
                        <a:pos x="T0" y="T1"/>
                      </a:cxn>
                      <a:cxn ang="T9">
                        <a:pos x="T2" y="T3"/>
                      </a:cxn>
                      <a:cxn ang="T10">
                        <a:pos x="T4" y="T5"/>
                      </a:cxn>
                      <a:cxn ang="T11">
                        <a:pos x="T6" y="T7"/>
                      </a:cxn>
                    </a:cxnLst>
                    <a:rect l="T12" t="T13" r="T14" b="T15"/>
                    <a:pathLst>
                      <a:path w="171" h="289">
                        <a:moveTo>
                          <a:pt x="0" y="0"/>
                        </a:moveTo>
                        <a:lnTo>
                          <a:pt x="170" y="0"/>
                        </a:lnTo>
                        <a:lnTo>
                          <a:pt x="170" y="288"/>
                        </a:lnTo>
                        <a:lnTo>
                          <a:pt x="0" y="288"/>
                        </a:lnTo>
                      </a:path>
                    </a:pathLst>
                  </a:custGeom>
                  <a:noFill/>
                  <a:ln w="25400" cap="rnd">
                    <a:solidFill>
                      <a:schemeClr val="tx1"/>
                    </a:solidFill>
                    <a:round/>
                    <a:headEnd/>
                    <a:tailEnd/>
                  </a:ln>
                </p:spPr>
                <p:txBody>
                  <a:bodyPr/>
                  <a:lstStyle/>
                  <a:p>
                    <a:endParaRPr lang="en-US"/>
                  </a:p>
                </p:txBody>
              </p:sp>
            </p:grpSp>
          </p:grpSp>
          <p:sp>
            <p:nvSpPr>
              <p:cNvPr id="61572" name="Rectangle 24"/>
              <p:cNvSpPr>
                <a:spLocks noChangeArrowheads="1"/>
              </p:cNvSpPr>
              <p:nvPr/>
            </p:nvSpPr>
            <p:spPr bwMode="auto">
              <a:xfrm>
                <a:off x="2632" y="1743"/>
                <a:ext cx="327" cy="210"/>
              </a:xfrm>
              <a:prstGeom prst="rect">
                <a:avLst/>
              </a:prstGeom>
              <a:noFill/>
              <a:ln w="12700">
                <a:noFill/>
                <a:miter lim="800000"/>
                <a:headEnd/>
                <a:tailEnd/>
              </a:ln>
            </p:spPr>
            <p:txBody>
              <a:bodyPr wrap="none" lIns="90487" tIns="44450" rIns="90487" bIns="44450">
                <a:spAutoFit/>
              </a:bodyPr>
              <a:lstStyle/>
              <a:p>
                <a:r>
                  <a:rPr lang="en-US" sz="1600" b="1">
                    <a:solidFill>
                      <a:schemeClr val="tx1"/>
                    </a:solidFill>
                    <a:latin typeface="Times" charset="0"/>
                  </a:rPr>
                  <a:t>Reg</a:t>
                </a:r>
              </a:p>
            </p:txBody>
          </p:sp>
          <p:sp>
            <p:nvSpPr>
              <p:cNvPr id="61573" name="Freeform 25"/>
              <p:cNvSpPr>
                <a:spLocks/>
              </p:cNvSpPr>
              <p:nvPr/>
            </p:nvSpPr>
            <p:spPr bwMode="auto">
              <a:xfrm>
                <a:off x="2651" y="1736"/>
                <a:ext cx="149" cy="289"/>
              </a:xfrm>
              <a:custGeom>
                <a:avLst/>
                <a:gdLst>
                  <a:gd name="T0" fmla="*/ 148 w 149"/>
                  <a:gd name="T1" fmla="*/ 0 h 289"/>
                  <a:gd name="T2" fmla="*/ 0 w 149"/>
                  <a:gd name="T3" fmla="*/ 0 h 289"/>
                  <a:gd name="T4" fmla="*/ 0 w 149"/>
                  <a:gd name="T5" fmla="*/ 288 h 289"/>
                  <a:gd name="T6" fmla="*/ 148 w 149"/>
                  <a:gd name="T7" fmla="*/ 288 h 289"/>
                  <a:gd name="T8" fmla="*/ 0 60000 65536"/>
                  <a:gd name="T9" fmla="*/ 0 60000 65536"/>
                  <a:gd name="T10" fmla="*/ 0 60000 65536"/>
                  <a:gd name="T11" fmla="*/ 0 60000 65536"/>
                  <a:gd name="T12" fmla="*/ 0 w 149"/>
                  <a:gd name="T13" fmla="*/ 0 h 289"/>
                  <a:gd name="T14" fmla="*/ 149 w 149"/>
                  <a:gd name="T15" fmla="*/ 289 h 289"/>
                </a:gdLst>
                <a:ahLst/>
                <a:cxnLst>
                  <a:cxn ang="T8">
                    <a:pos x="T0" y="T1"/>
                  </a:cxn>
                  <a:cxn ang="T9">
                    <a:pos x="T2" y="T3"/>
                  </a:cxn>
                  <a:cxn ang="T10">
                    <a:pos x="T4" y="T5"/>
                  </a:cxn>
                  <a:cxn ang="T11">
                    <a:pos x="T6" y="T7"/>
                  </a:cxn>
                </a:cxnLst>
                <a:rect l="T12" t="T13" r="T14" b="T15"/>
                <a:pathLst>
                  <a:path w="149" h="289">
                    <a:moveTo>
                      <a:pt x="148" y="0"/>
                    </a:moveTo>
                    <a:lnTo>
                      <a:pt x="0" y="0"/>
                    </a:lnTo>
                    <a:lnTo>
                      <a:pt x="0" y="288"/>
                    </a:lnTo>
                    <a:lnTo>
                      <a:pt x="148" y="288"/>
                    </a:lnTo>
                  </a:path>
                </a:pathLst>
              </a:custGeom>
              <a:noFill/>
              <a:ln w="25400" cap="rnd">
                <a:solidFill>
                  <a:schemeClr val="tx1"/>
                </a:solidFill>
                <a:round/>
                <a:headEnd/>
                <a:tailEnd/>
              </a:ln>
            </p:spPr>
            <p:txBody>
              <a:bodyPr/>
              <a:lstStyle/>
              <a:p>
                <a:endParaRPr lang="en-US"/>
              </a:p>
            </p:txBody>
          </p:sp>
          <p:sp>
            <p:nvSpPr>
              <p:cNvPr id="61574" name="Line 26"/>
              <p:cNvSpPr>
                <a:spLocks noChangeShapeType="1"/>
              </p:cNvSpPr>
              <p:nvPr/>
            </p:nvSpPr>
            <p:spPr bwMode="auto">
              <a:xfrm>
                <a:off x="2536" y="1880"/>
                <a:ext cx="96" cy="0"/>
              </a:xfrm>
              <a:prstGeom prst="line">
                <a:avLst/>
              </a:prstGeom>
              <a:noFill/>
              <a:ln w="25400">
                <a:solidFill>
                  <a:schemeClr val="tx1"/>
                </a:solidFill>
                <a:round/>
                <a:headEnd/>
                <a:tailEnd/>
              </a:ln>
            </p:spPr>
            <p:txBody>
              <a:bodyPr wrap="none" anchor="ctr"/>
              <a:lstStyle/>
              <a:p>
                <a:endParaRPr lang="en-US"/>
              </a:p>
            </p:txBody>
          </p:sp>
          <p:sp>
            <p:nvSpPr>
              <p:cNvPr id="61575" name="Freeform 27"/>
              <p:cNvSpPr>
                <a:spLocks/>
              </p:cNvSpPr>
              <p:nvPr/>
            </p:nvSpPr>
            <p:spPr bwMode="auto">
              <a:xfrm>
                <a:off x="2598" y="1784"/>
                <a:ext cx="48" cy="97"/>
              </a:xfrm>
              <a:custGeom>
                <a:avLst/>
                <a:gdLst>
                  <a:gd name="T0" fmla="*/ 0 w 48"/>
                  <a:gd name="T1" fmla="*/ 96 h 97"/>
                  <a:gd name="T2" fmla="*/ 0 w 48"/>
                  <a:gd name="T3" fmla="*/ 0 h 97"/>
                  <a:gd name="T4" fmla="*/ 47 w 48"/>
                  <a:gd name="T5" fmla="*/ 0 h 97"/>
                  <a:gd name="T6" fmla="*/ 47 w 48"/>
                  <a:gd name="T7" fmla="*/ 0 h 97"/>
                  <a:gd name="T8" fmla="*/ 0 60000 65536"/>
                  <a:gd name="T9" fmla="*/ 0 60000 65536"/>
                  <a:gd name="T10" fmla="*/ 0 60000 65536"/>
                  <a:gd name="T11" fmla="*/ 0 60000 65536"/>
                  <a:gd name="T12" fmla="*/ 0 w 48"/>
                  <a:gd name="T13" fmla="*/ 0 h 97"/>
                  <a:gd name="T14" fmla="*/ 48 w 48"/>
                  <a:gd name="T15" fmla="*/ 97 h 97"/>
                </a:gdLst>
                <a:ahLst/>
                <a:cxnLst>
                  <a:cxn ang="T8">
                    <a:pos x="T0" y="T1"/>
                  </a:cxn>
                  <a:cxn ang="T9">
                    <a:pos x="T2" y="T3"/>
                  </a:cxn>
                  <a:cxn ang="T10">
                    <a:pos x="T4" y="T5"/>
                  </a:cxn>
                  <a:cxn ang="T11">
                    <a:pos x="T6" y="T7"/>
                  </a:cxn>
                </a:cxnLst>
                <a:rect l="T12" t="T13" r="T14" b="T15"/>
                <a:pathLst>
                  <a:path w="48" h="97">
                    <a:moveTo>
                      <a:pt x="0" y="96"/>
                    </a:moveTo>
                    <a:lnTo>
                      <a:pt x="0" y="0"/>
                    </a:lnTo>
                    <a:lnTo>
                      <a:pt x="47" y="0"/>
                    </a:lnTo>
                  </a:path>
                </a:pathLst>
              </a:custGeom>
              <a:noFill/>
              <a:ln w="25400" cap="rnd">
                <a:solidFill>
                  <a:schemeClr val="tx1"/>
                </a:solidFill>
                <a:round/>
                <a:headEnd/>
                <a:tailEnd/>
              </a:ln>
            </p:spPr>
            <p:txBody>
              <a:bodyPr/>
              <a:lstStyle/>
              <a:p>
                <a:endParaRPr lang="en-US"/>
              </a:p>
            </p:txBody>
          </p:sp>
          <p:sp>
            <p:nvSpPr>
              <p:cNvPr id="61576" name="Line 28"/>
              <p:cNvSpPr>
                <a:spLocks noChangeShapeType="1"/>
              </p:cNvSpPr>
              <p:nvPr/>
            </p:nvSpPr>
            <p:spPr bwMode="auto">
              <a:xfrm>
                <a:off x="2952" y="1784"/>
                <a:ext cx="157" cy="0"/>
              </a:xfrm>
              <a:prstGeom prst="line">
                <a:avLst/>
              </a:prstGeom>
              <a:noFill/>
              <a:ln w="25400">
                <a:solidFill>
                  <a:schemeClr val="tx1"/>
                </a:solidFill>
                <a:round/>
                <a:headEnd/>
                <a:tailEnd/>
              </a:ln>
            </p:spPr>
            <p:txBody>
              <a:bodyPr wrap="none" anchor="ctr"/>
              <a:lstStyle/>
              <a:p>
                <a:endParaRPr lang="en-US"/>
              </a:p>
            </p:txBody>
          </p:sp>
          <p:sp>
            <p:nvSpPr>
              <p:cNvPr id="61577" name="Rectangle 29"/>
              <p:cNvSpPr>
                <a:spLocks noChangeArrowheads="1"/>
              </p:cNvSpPr>
              <p:nvPr/>
            </p:nvSpPr>
            <p:spPr bwMode="auto">
              <a:xfrm>
                <a:off x="3449" y="1738"/>
                <a:ext cx="302" cy="210"/>
              </a:xfrm>
              <a:prstGeom prst="rect">
                <a:avLst/>
              </a:prstGeom>
              <a:noFill/>
              <a:ln w="12700">
                <a:noFill/>
                <a:miter lim="800000"/>
                <a:headEnd/>
                <a:tailEnd/>
              </a:ln>
            </p:spPr>
            <p:txBody>
              <a:bodyPr wrap="none" lIns="90487" tIns="44450" rIns="90487" bIns="44450">
                <a:spAutoFit/>
              </a:bodyPr>
              <a:lstStyle/>
              <a:p>
                <a:r>
                  <a:rPr lang="en-US" sz="1600" b="1">
                    <a:solidFill>
                      <a:schemeClr val="tx1"/>
                    </a:solidFill>
                    <a:latin typeface="Times" charset="0"/>
                  </a:rPr>
                  <a:t> D$</a:t>
                </a:r>
              </a:p>
            </p:txBody>
          </p:sp>
          <p:grpSp>
            <p:nvGrpSpPr>
              <p:cNvPr id="7" name="Group 30"/>
              <p:cNvGrpSpPr>
                <a:grpSpLocks/>
              </p:cNvGrpSpPr>
              <p:nvPr/>
            </p:nvGrpSpPr>
            <p:grpSpPr bwMode="auto">
              <a:xfrm>
                <a:off x="3500" y="1736"/>
                <a:ext cx="325" cy="289"/>
                <a:chOff x="3671" y="1797"/>
                <a:chExt cx="325" cy="289"/>
              </a:xfrm>
            </p:grpSpPr>
            <p:sp>
              <p:nvSpPr>
                <p:cNvPr id="61588" name="Freeform 31"/>
                <p:cNvSpPr>
                  <a:spLocks/>
                </p:cNvSpPr>
                <p:nvPr/>
              </p:nvSpPr>
              <p:spPr bwMode="auto">
                <a:xfrm>
                  <a:off x="3671" y="1797"/>
                  <a:ext cx="162" cy="289"/>
                </a:xfrm>
                <a:custGeom>
                  <a:avLst/>
                  <a:gdLst>
                    <a:gd name="T0" fmla="*/ 161 w 162"/>
                    <a:gd name="T1" fmla="*/ 0 h 289"/>
                    <a:gd name="T2" fmla="*/ 0 w 162"/>
                    <a:gd name="T3" fmla="*/ 0 h 289"/>
                    <a:gd name="T4" fmla="*/ 0 w 162"/>
                    <a:gd name="T5" fmla="*/ 288 h 289"/>
                    <a:gd name="T6" fmla="*/ 161 w 162"/>
                    <a:gd name="T7" fmla="*/ 288 h 289"/>
                    <a:gd name="T8" fmla="*/ 0 60000 65536"/>
                    <a:gd name="T9" fmla="*/ 0 60000 65536"/>
                    <a:gd name="T10" fmla="*/ 0 60000 65536"/>
                    <a:gd name="T11" fmla="*/ 0 60000 65536"/>
                    <a:gd name="T12" fmla="*/ 0 w 162"/>
                    <a:gd name="T13" fmla="*/ 0 h 289"/>
                    <a:gd name="T14" fmla="*/ 162 w 162"/>
                    <a:gd name="T15" fmla="*/ 289 h 289"/>
                  </a:gdLst>
                  <a:ahLst/>
                  <a:cxnLst>
                    <a:cxn ang="T8">
                      <a:pos x="T0" y="T1"/>
                    </a:cxn>
                    <a:cxn ang="T9">
                      <a:pos x="T2" y="T3"/>
                    </a:cxn>
                    <a:cxn ang="T10">
                      <a:pos x="T4" y="T5"/>
                    </a:cxn>
                    <a:cxn ang="T11">
                      <a:pos x="T6" y="T7"/>
                    </a:cxn>
                  </a:cxnLst>
                  <a:rect l="T12" t="T13" r="T14" b="T15"/>
                  <a:pathLst>
                    <a:path w="162" h="289">
                      <a:moveTo>
                        <a:pt x="161" y="0"/>
                      </a:moveTo>
                      <a:lnTo>
                        <a:pt x="0" y="0"/>
                      </a:lnTo>
                      <a:lnTo>
                        <a:pt x="0" y="288"/>
                      </a:lnTo>
                      <a:lnTo>
                        <a:pt x="161" y="288"/>
                      </a:lnTo>
                    </a:path>
                  </a:pathLst>
                </a:custGeom>
                <a:noFill/>
                <a:ln w="25400" cap="rnd">
                  <a:solidFill>
                    <a:schemeClr val="tx1"/>
                  </a:solidFill>
                  <a:round/>
                  <a:headEnd/>
                  <a:tailEnd/>
                </a:ln>
              </p:spPr>
              <p:txBody>
                <a:bodyPr/>
                <a:lstStyle/>
                <a:p>
                  <a:endParaRPr lang="en-US"/>
                </a:p>
              </p:txBody>
            </p:sp>
            <p:sp>
              <p:nvSpPr>
                <p:cNvPr id="61589" name="Freeform 32"/>
                <p:cNvSpPr>
                  <a:spLocks/>
                </p:cNvSpPr>
                <p:nvPr/>
              </p:nvSpPr>
              <p:spPr bwMode="auto">
                <a:xfrm>
                  <a:off x="3832" y="1797"/>
                  <a:ext cx="164" cy="289"/>
                </a:xfrm>
                <a:custGeom>
                  <a:avLst/>
                  <a:gdLst>
                    <a:gd name="T0" fmla="*/ 0 w 164"/>
                    <a:gd name="T1" fmla="*/ 0 h 289"/>
                    <a:gd name="T2" fmla="*/ 163 w 164"/>
                    <a:gd name="T3" fmla="*/ 0 h 289"/>
                    <a:gd name="T4" fmla="*/ 163 w 164"/>
                    <a:gd name="T5" fmla="*/ 288 h 289"/>
                    <a:gd name="T6" fmla="*/ 0 w 164"/>
                    <a:gd name="T7" fmla="*/ 288 h 289"/>
                    <a:gd name="T8" fmla="*/ 0 60000 65536"/>
                    <a:gd name="T9" fmla="*/ 0 60000 65536"/>
                    <a:gd name="T10" fmla="*/ 0 60000 65536"/>
                    <a:gd name="T11" fmla="*/ 0 60000 65536"/>
                    <a:gd name="T12" fmla="*/ 0 w 164"/>
                    <a:gd name="T13" fmla="*/ 0 h 289"/>
                    <a:gd name="T14" fmla="*/ 164 w 164"/>
                    <a:gd name="T15" fmla="*/ 289 h 289"/>
                  </a:gdLst>
                  <a:ahLst/>
                  <a:cxnLst>
                    <a:cxn ang="T8">
                      <a:pos x="T0" y="T1"/>
                    </a:cxn>
                    <a:cxn ang="T9">
                      <a:pos x="T2" y="T3"/>
                    </a:cxn>
                    <a:cxn ang="T10">
                      <a:pos x="T4" y="T5"/>
                    </a:cxn>
                    <a:cxn ang="T11">
                      <a:pos x="T6" y="T7"/>
                    </a:cxn>
                  </a:cxnLst>
                  <a:rect l="T12" t="T13" r="T14" b="T15"/>
                  <a:pathLst>
                    <a:path w="164" h="289">
                      <a:moveTo>
                        <a:pt x="0" y="0"/>
                      </a:moveTo>
                      <a:lnTo>
                        <a:pt x="163" y="0"/>
                      </a:lnTo>
                      <a:lnTo>
                        <a:pt x="163" y="288"/>
                      </a:lnTo>
                      <a:lnTo>
                        <a:pt x="0" y="288"/>
                      </a:lnTo>
                    </a:path>
                  </a:pathLst>
                </a:custGeom>
                <a:noFill/>
                <a:ln w="25400" cap="rnd">
                  <a:solidFill>
                    <a:schemeClr val="tx1"/>
                  </a:solidFill>
                  <a:round/>
                  <a:headEnd/>
                  <a:tailEnd/>
                </a:ln>
              </p:spPr>
              <p:txBody>
                <a:bodyPr/>
                <a:lstStyle/>
                <a:p>
                  <a:endParaRPr lang="en-US"/>
                </a:p>
              </p:txBody>
            </p:sp>
          </p:grpSp>
          <p:sp>
            <p:nvSpPr>
              <p:cNvPr id="61579" name="Rectangle 33"/>
              <p:cNvSpPr>
                <a:spLocks noChangeArrowheads="1"/>
              </p:cNvSpPr>
              <p:nvPr/>
            </p:nvSpPr>
            <p:spPr bwMode="auto">
              <a:xfrm>
                <a:off x="3941" y="1738"/>
                <a:ext cx="327" cy="210"/>
              </a:xfrm>
              <a:prstGeom prst="rect">
                <a:avLst/>
              </a:prstGeom>
              <a:noFill/>
              <a:ln w="12700">
                <a:noFill/>
                <a:miter lim="800000"/>
                <a:headEnd/>
                <a:tailEnd/>
              </a:ln>
            </p:spPr>
            <p:txBody>
              <a:bodyPr wrap="none" lIns="90487" tIns="44450" rIns="90487" bIns="44450">
                <a:spAutoFit/>
              </a:bodyPr>
              <a:lstStyle/>
              <a:p>
                <a:r>
                  <a:rPr lang="en-US" sz="1600" b="1">
                    <a:solidFill>
                      <a:schemeClr val="tx1"/>
                    </a:solidFill>
                    <a:latin typeface="Times" charset="0"/>
                  </a:rPr>
                  <a:t>Reg</a:t>
                </a:r>
              </a:p>
            </p:txBody>
          </p:sp>
          <p:grpSp>
            <p:nvGrpSpPr>
              <p:cNvPr id="8" name="Group 34"/>
              <p:cNvGrpSpPr>
                <a:grpSpLocks/>
              </p:cNvGrpSpPr>
              <p:nvPr/>
            </p:nvGrpSpPr>
            <p:grpSpPr bwMode="auto">
              <a:xfrm>
                <a:off x="3968" y="1736"/>
                <a:ext cx="284" cy="289"/>
                <a:chOff x="4139" y="1797"/>
                <a:chExt cx="284" cy="289"/>
              </a:xfrm>
            </p:grpSpPr>
            <p:sp>
              <p:nvSpPr>
                <p:cNvPr id="61586" name="Freeform 35"/>
                <p:cNvSpPr>
                  <a:spLocks/>
                </p:cNvSpPr>
                <p:nvPr/>
              </p:nvSpPr>
              <p:spPr bwMode="auto">
                <a:xfrm>
                  <a:off x="4139" y="1797"/>
                  <a:ext cx="142" cy="289"/>
                </a:xfrm>
                <a:custGeom>
                  <a:avLst/>
                  <a:gdLst>
                    <a:gd name="T0" fmla="*/ 141 w 142"/>
                    <a:gd name="T1" fmla="*/ 0 h 289"/>
                    <a:gd name="T2" fmla="*/ 0 w 142"/>
                    <a:gd name="T3" fmla="*/ 0 h 289"/>
                    <a:gd name="T4" fmla="*/ 0 w 142"/>
                    <a:gd name="T5" fmla="*/ 288 h 289"/>
                    <a:gd name="T6" fmla="*/ 141 w 142"/>
                    <a:gd name="T7" fmla="*/ 288 h 289"/>
                    <a:gd name="T8" fmla="*/ 0 60000 65536"/>
                    <a:gd name="T9" fmla="*/ 0 60000 65536"/>
                    <a:gd name="T10" fmla="*/ 0 60000 65536"/>
                    <a:gd name="T11" fmla="*/ 0 60000 65536"/>
                    <a:gd name="T12" fmla="*/ 0 w 142"/>
                    <a:gd name="T13" fmla="*/ 0 h 289"/>
                    <a:gd name="T14" fmla="*/ 142 w 142"/>
                    <a:gd name="T15" fmla="*/ 289 h 289"/>
                  </a:gdLst>
                  <a:ahLst/>
                  <a:cxnLst>
                    <a:cxn ang="T8">
                      <a:pos x="T0" y="T1"/>
                    </a:cxn>
                    <a:cxn ang="T9">
                      <a:pos x="T2" y="T3"/>
                    </a:cxn>
                    <a:cxn ang="T10">
                      <a:pos x="T4" y="T5"/>
                    </a:cxn>
                    <a:cxn ang="T11">
                      <a:pos x="T6" y="T7"/>
                    </a:cxn>
                  </a:cxnLst>
                  <a:rect l="T12" t="T13" r="T14" b="T15"/>
                  <a:pathLst>
                    <a:path w="142" h="289">
                      <a:moveTo>
                        <a:pt x="141" y="0"/>
                      </a:moveTo>
                      <a:lnTo>
                        <a:pt x="0" y="0"/>
                      </a:lnTo>
                      <a:lnTo>
                        <a:pt x="0" y="288"/>
                      </a:lnTo>
                      <a:lnTo>
                        <a:pt x="141" y="288"/>
                      </a:lnTo>
                    </a:path>
                  </a:pathLst>
                </a:custGeom>
                <a:noFill/>
                <a:ln w="25400" cap="rnd">
                  <a:solidFill>
                    <a:schemeClr val="tx1"/>
                  </a:solidFill>
                  <a:round/>
                  <a:headEnd/>
                  <a:tailEnd/>
                </a:ln>
              </p:spPr>
              <p:txBody>
                <a:bodyPr/>
                <a:lstStyle/>
                <a:p>
                  <a:endParaRPr lang="en-US"/>
                </a:p>
              </p:txBody>
            </p:sp>
            <p:sp>
              <p:nvSpPr>
                <p:cNvPr id="61587" name="Freeform 36"/>
                <p:cNvSpPr>
                  <a:spLocks/>
                </p:cNvSpPr>
                <p:nvPr/>
              </p:nvSpPr>
              <p:spPr bwMode="auto">
                <a:xfrm>
                  <a:off x="4280" y="1797"/>
                  <a:ext cx="143" cy="289"/>
                </a:xfrm>
                <a:custGeom>
                  <a:avLst/>
                  <a:gdLst>
                    <a:gd name="T0" fmla="*/ 0 w 143"/>
                    <a:gd name="T1" fmla="*/ 0 h 289"/>
                    <a:gd name="T2" fmla="*/ 142 w 143"/>
                    <a:gd name="T3" fmla="*/ 0 h 289"/>
                    <a:gd name="T4" fmla="*/ 142 w 143"/>
                    <a:gd name="T5" fmla="*/ 288 h 289"/>
                    <a:gd name="T6" fmla="*/ 0 w 143"/>
                    <a:gd name="T7" fmla="*/ 288 h 289"/>
                    <a:gd name="T8" fmla="*/ 0 60000 65536"/>
                    <a:gd name="T9" fmla="*/ 0 60000 65536"/>
                    <a:gd name="T10" fmla="*/ 0 60000 65536"/>
                    <a:gd name="T11" fmla="*/ 0 60000 65536"/>
                    <a:gd name="T12" fmla="*/ 0 w 143"/>
                    <a:gd name="T13" fmla="*/ 0 h 289"/>
                    <a:gd name="T14" fmla="*/ 143 w 143"/>
                    <a:gd name="T15" fmla="*/ 289 h 289"/>
                  </a:gdLst>
                  <a:ahLst/>
                  <a:cxnLst>
                    <a:cxn ang="T8">
                      <a:pos x="T0" y="T1"/>
                    </a:cxn>
                    <a:cxn ang="T9">
                      <a:pos x="T2" y="T3"/>
                    </a:cxn>
                    <a:cxn ang="T10">
                      <a:pos x="T4" y="T5"/>
                    </a:cxn>
                    <a:cxn ang="T11">
                      <a:pos x="T6" y="T7"/>
                    </a:cxn>
                  </a:cxnLst>
                  <a:rect l="T12" t="T13" r="T14" b="T15"/>
                  <a:pathLst>
                    <a:path w="143" h="289">
                      <a:moveTo>
                        <a:pt x="0" y="0"/>
                      </a:moveTo>
                      <a:lnTo>
                        <a:pt x="142" y="0"/>
                      </a:lnTo>
                      <a:lnTo>
                        <a:pt x="142" y="288"/>
                      </a:lnTo>
                      <a:lnTo>
                        <a:pt x="0" y="288"/>
                      </a:lnTo>
                    </a:path>
                  </a:pathLst>
                </a:custGeom>
                <a:noFill/>
                <a:ln w="25400" cap="rnd">
                  <a:solidFill>
                    <a:schemeClr val="tx1"/>
                  </a:solidFill>
                  <a:round/>
                  <a:headEnd/>
                  <a:tailEnd/>
                </a:ln>
              </p:spPr>
              <p:txBody>
                <a:bodyPr/>
                <a:lstStyle/>
                <a:p>
                  <a:endParaRPr lang="en-US"/>
                </a:p>
              </p:txBody>
            </p:sp>
          </p:grpSp>
          <p:sp>
            <p:nvSpPr>
              <p:cNvPr id="61581" name="Line 37"/>
              <p:cNvSpPr>
                <a:spLocks noChangeShapeType="1"/>
              </p:cNvSpPr>
              <p:nvPr/>
            </p:nvSpPr>
            <p:spPr bwMode="auto">
              <a:xfrm>
                <a:off x="3821" y="1880"/>
                <a:ext cx="139" cy="0"/>
              </a:xfrm>
              <a:prstGeom prst="line">
                <a:avLst/>
              </a:prstGeom>
              <a:noFill/>
              <a:ln w="25400">
                <a:solidFill>
                  <a:schemeClr val="tx1"/>
                </a:solidFill>
                <a:round/>
                <a:headEnd/>
                <a:tailEnd/>
              </a:ln>
            </p:spPr>
            <p:txBody>
              <a:bodyPr wrap="none" anchor="ctr"/>
              <a:lstStyle/>
              <a:p>
                <a:endParaRPr lang="en-US"/>
              </a:p>
            </p:txBody>
          </p:sp>
          <p:sp>
            <p:nvSpPr>
              <p:cNvPr id="61582" name="Line 38"/>
              <p:cNvSpPr>
                <a:spLocks noChangeShapeType="1"/>
              </p:cNvSpPr>
              <p:nvPr/>
            </p:nvSpPr>
            <p:spPr bwMode="auto">
              <a:xfrm>
                <a:off x="3337" y="1880"/>
                <a:ext cx="155" cy="0"/>
              </a:xfrm>
              <a:prstGeom prst="line">
                <a:avLst/>
              </a:prstGeom>
              <a:noFill/>
              <a:ln w="25400">
                <a:solidFill>
                  <a:schemeClr val="tx1"/>
                </a:solidFill>
                <a:round/>
                <a:headEnd/>
                <a:tailEnd/>
              </a:ln>
            </p:spPr>
            <p:txBody>
              <a:bodyPr wrap="none" anchor="ctr"/>
              <a:lstStyle/>
              <a:p>
                <a:endParaRPr lang="en-US"/>
              </a:p>
            </p:txBody>
          </p:sp>
          <p:sp>
            <p:nvSpPr>
              <p:cNvPr id="61583" name="Freeform 39"/>
              <p:cNvSpPr>
                <a:spLocks/>
              </p:cNvSpPr>
              <p:nvPr/>
            </p:nvSpPr>
            <p:spPr bwMode="auto">
              <a:xfrm>
                <a:off x="3458" y="1880"/>
                <a:ext cx="431" cy="193"/>
              </a:xfrm>
              <a:custGeom>
                <a:avLst/>
                <a:gdLst>
                  <a:gd name="T0" fmla="*/ 0 w 431"/>
                  <a:gd name="T1" fmla="*/ 0 h 193"/>
                  <a:gd name="T2" fmla="*/ 0 w 431"/>
                  <a:gd name="T3" fmla="*/ 192 h 193"/>
                  <a:gd name="T4" fmla="*/ 391 w 431"/>
                  <a:gd name="T5" fmla="*/ 192 h 193"/>
                  <a:gd name="T6" fmla="*/ 391 w 431"/>
                  <a:gd name="T7" fmla="*/ 64 h 193"/>
                  <a:gd name="T8" fmla="*/ 430 w 431"/>
                  <a:gd name="T9" fmla="*/ 0 h 193"/>
                  <a:gd name="T10" fmla="*/ 0 60000 65536"/>
                  <a:gd name="T11" fmla="*/ 0 60000 65536"/>
                  <a:gd name="T12" fmla="*/ 0 60000 65536"/>
                  <a:gd name="T13" fmla="*/ 0 60000 65536"/>
                  <a:gd name="T14" fmla="*/ 0 60000 65536"/>
                  <a:gd name="T15" fmla="*/ 0 w 431"/>
                  <a:gd name="T16" fmla="*/ 0 h 193"/>
                  <a:gd name="T17" fmla="*/ 431 w 431"/>
                  <a:gd name="T18" fmla="*/ 193 h 193"/>
                </a:gdLst>
                <a:ahLst/>
                <a:cxnLst>
                  <a:cxn ang="T10">
                    <a:pos x="T0" y="T1"/>
                  </a:cxn>
                  <a:cxn ang="T11">
                    <a:pos x="T2" y="T3"/>
                  </a:cxn>
                  <a:cxn ang="T12">
                    <a:pos x="T4" y="T5"/>
                  </a:cxn>
                  <a:cxn ang="T13">
                    <a:pos x="T6" y="T7"/>
                  </a:cxn>
                  <a:cxn ang="T14">
                    <a:pos x="T8" y="T9"/>
                  </a:cxn>
                </a:cxnLst>
                <a:rect l="T15" t="T16" r="T17" b="T18"/>
                <a:pathLst>
                  <a:path w="431" h="193">
                    <a:moveTo>
                      <a:pt x="0" y="0"/>
                    </a:moveTo>
                    <a:lnTo>
                      <a:pt x="0" y="192"/>
                    </a:lnTo>
                    <a:lnTo>
                      <a:pt x="391" y="192"/>
                    </a:lnTo>
                    <a:lnTo>
                      <a:pt x="391" y="64"/>
                    </a:lnTo>
                    <a:lnTo>
                      <a:pt x="430" y="0"/>
                    </a:lnTo>
                  </a:path>
                </a:pathLst>
              </a:custGeom>
              <a:noFill/>
              <a:ln w="25400" cap="rnd">
                <a:solidFill>
                  <a:schemeClr val="tx1"/>
                </a:solidFill>
                <a:round/>
                <a:headEnd/>
                <a:tailEnd/>
              </a:ln>
            </p:spPr>
            <p:txBody>
              <a:bodyPr/>
              <a:lstStyle/>
              <a:p>
                <a:endParaRPr lang="en-US"/>
              </a:p>
            </p:txBody>
          </p:sp>
          <p:sp>
            <p:nvSpPr>
              <p:cNvPr id="61584" name="Line 40"/>
              <p:cNvSpPr>
                <a:spLocks noChangeShapeType="1"/>
              </p:cNvSpPr>
              <p:nvPr/>
            </p:nvSpPr>
            <p:spPr bwMode="auto">
              <a:xfrm>
                <a:off x="2952" y="1976"/>
                <a:ext cx="157" cy="0"/>
              </a:xfrm>
              <a:prstGeom prst="line">
                <a:avLst/>
              </a:prstGeom>
              <a:noFill/>
              <a:ln w="25400">
                <a:solidFill>
                  <a:schemeClr val="tx1"/>
                </a:solidFill>
                <a:round/>
                <a:headEnd/>
                <a:tailEnd/>
              </a:ln>
            </p:spPr>
            <p:txBody>
              <a:bodyPr wrap="none" anchor="ctr"/>
              <a:lstStyle/>
              <a:p>
                <a:endParaRPr lang="en-US"/>
              </a:p>
            </p:txBody>
          </p:sp>
          <p:sp>
            <p:nvSpPr>
              <p:cNvPr id="61585" name="Freeform 41"/>
              <p:cNvSpPr>
                <a:spLocks/>
              </p:cNvSpPr>
              <p:nvPr/>
            </p:nvSpPr>
            <p:spPr bwMode="auto">
              <a:xfrm>
                <a:off x="3045" y="1875"/>
                <a:ext cx="337" cy="278"/>
              </a:xfrm>
              <a:custGeom>
                <a:avLst/>
                <a:gdLst>
                  <a:gd name="T0" fmla="*/ 0 w 337"/>
                  <a:gd name="T1" fmla="*/ 101 h 278"/>
                  <a:gd name="T2" fmla="*/ 0 w 337"/>
                  <a:gd name="T3" fmla="*/ 277 h 278"/>
                  <a:gd name="T4" fmla="*/ 294 w 337"/>
                  <a:gd name="T5" fmla="*/ 277 h 278"/>
                  <a:gd name="T6" fmla="*/ 294 w 337"/>
                  <a:gd name="T7" fmla="*/ 90 h 278"/>
                  <a:gd name="T8" fmla="*/ 336 w 337"/>
                  <a:gd name="T9" fmla="*/ 0 h 278"/>
                  <a:gd name="T10" fmla="*/ 0 60000 65536"/>
                  <a:gd name="T11" fmla="*/ 0 60000 65536"/>
                  <a:gd name="T12" fmla="*/ 0 60000 65536"/>
                  <a:gd name="T13" fmla="*/ 0 60000 65536"/>
                  <a:gd name="T14" fmla="*/ 0 60000 65536"/>
                  <a:gd name="T15" fmla="*/ 0 w 337"/>
                  <a:gd name="T16" fmla="*/ 0 h 278"/>
                  <a:gd name="T17" fmla="*/ 337 w 337"/>
                  <a:gd name="T18" fmla="*/ 278 h 278"/>
                </a:gdLst>
                <a:ahLst/>
                <a:cxnLst>
                  <a:cxn ang="T10">
                    <a:pos x="T0" y="T1"/>
                  </a:cxn>
                  <a:cxn ang="T11">
                    <a:pos x="T2" y="T3"/>
                  </a:cxn>
                  <a:cxn ang="T12">
                    <a:pos x="T4" y="T5"/>
                  </a:cxn>
                  <a:cxn ang="T13">
                    <a:pos x="T6" y="T7"/>
                  </a:cxn>
                  <a:cxn ang="T14">
                    <a:pos x="T8" y="T9"/>
                  </a:cxn>
                </a:cxnLst>
                <a:rect l="T15" t="T16" r="T17" b="T18"/>
                <a:pathLst>
                  <a:path w="337" h="278">
                    <a:moveTo>
                      <a:pt x="0" y="101"/>
                    </a:moveTo>
                    <a:lnTo>
                      <a:pt x="0" y="277"/>
                    </a:lnTo>
                    <a:lnTo>
                      <a:pt x="294" y="277"/>
                    </a:lnTo>
                    <a:lnTo>
                      <a:pt x="294" y="90"/>
                    </a:lnTo>
                    <a:lnTo>
                      <a:pt x="336" y="0"/>
                    </a:lnTo>
                  </a:path>
                </a:pathLst>
              </a:custGeom>
              <a:noFill/>
              <a:ln w="25400" cap="rnd">
                <a:solidFill>
                  <a:schemeClr val="tx1"/>
                </a:solidFill>
                <a:round/>
                <a:headEnd/>
                <a:tailEnd/>
              </a:ln>
            </p:spPr>
            <p:txBody>
              <a:bodyPr/>
              <a:lstStyle/>
              <a:p>
                <a:endParaRPr lang="en-US"/>
              </a:p>
            </p:txBody>
          </p:sp>
        </p:grpSp>
        <p:grpSp>
          <p:nvGrpSpPr>
            <p:cNvPr id="9" name="Group 42"/>
            <p:cNvGrpSpPr>
              <a:grpSpLocks/>
            </p:cNvGrpSpPr>
            <p:nvPr/>
          </p:nvGrpSpPr>
          <p:grpSpPr bwMode="auto">
            <a:xfrm>
              <a:off x="665163" y="3897211"/>
              <a:ext cx="6894512" cy="814387"/>
              <a:chOff x="352" y="2088"/>
              <a:chExt cx="4343" cy="513"/>
            </a:xfrm>
          </p:grpSpPr>
          <p:sp>
            <p:nvSpPr>
              <p:cNvPr id="61540" name="Freeform 43" descr="25%"/>
              <p:cNvSpPr>
                <a:spLocks/>
              </p:cNvSpPr>
              <p:nvPr/>
            </p:nvSpPr>
            <p:spPr bwMode="auto">
              <a:xfrm>
                <a:off x="3226" y="2184"/>
                <a:ext cx="148" cy="289"/>
              </a:xfrm>
              <a:custGeom>
                <a:avLst/>
                <a:gdLst>
                  <a:gd name="T0" fmla="*/ 0 w 148"/>
                  <a:gd name="T1" fmla="*/ 0 h 289"/>
                  <a:gd name="T2" fmla="*/ 147 w 148"/>
                  <a:gd name="T3" fmla="*/ 0 h 289"/>
                  <a:gd name="T4" fmla="*/ 147 w 148"/>
                  <a:gd name="T5" fmla="*/ 288 h 289"/>
                  <a:gd name="T6" fmla="*/ 0 w 148"/>
                  <a:gd name="T7" fmla="*/ 288 h 289"/>
                  <a:gd name="T8" fmla="*/ 0 60000 65536"/>
                  <a:gd name="T9" fmla="*/ 0 60000 65536"/>
                  <a:gd name="T10" fmla="*/ 0 60000 65536"/>
                  <a:gd name="T11" fmla="*/ 0 60000 65536"/>
                  <a:gd name="T12" fmla="*/ 0 w 148"/>
                  <a:gd name="T13" fmla="*/ 0 h 289"/>
                  <a:gd name="T14" fmla="*/ 148 w 148"/>
                  <a:gd name="T15" fmla="*/ 289 h 289"/>
                </a:gdLst>
                <a:ahLst/>
                <a:cxnLst>
                  <a:cxn ang="T8">
                    <a:pos x="T0" y="T1"/>
                  </a:cxn>
                  <a:cxn ang="T9">
                    <a:pos x="T2" y="T3"/>
                  </a:cxn>
                  <a:cxn ang="T10">
                    <a:pos x="T4" y="T5"/>
                  </a:cxn>
                  <a:cxn ang="T11">
                    <a:pos x="T6" y="T7"/>
                  </a:cxn>
                </a:cxnLst>
                <a:rect l="T12" t="T13" r="T14" b="T15"/>
                <a:pathLst>
                  <a:path w="148" h="289">
                    <a:moveTo>
                      <a:pt x="0" y="0"/>
                    </a:moveTo>
                    <a:lnTo>
                      <a:pt x="147" y="0"/>
                    </a:lnTo>
                    <a:lnTo>
                      <a:pt x="147" y="288"/>
                    </a:lnTo>
                    <a:lnTo>
                      <a:pt x="0" y="288"/>
                    </a:lnTo>
                  </a:path>
                </a:pathLst>
              </a:custGeom>
              <a:pattFill prst="pct25">
                <a:fgClr>
                  <a:schemeClr val="accent1"/>
                </a:fgClr>
                <a:bgClr>
                  <a:srgbClr val="FFFFFF"/>
                </a:bgClr>
              </a:pattFill>
              <a:ln w="25400" cap="rnd">
                <a:solidFill>
                  <a:schemeClr val="tx1"/>
                </a:solidFill>
                <a:round/>
                <a:headEnd/>
                <a:tailEnd/>
              </a:ln>
            </p:spPr>
            <p:txBody>
              <a:bodyPr/>
              <a:lstStyle/>
              <a:p>
                <a:endParaRPr lang="en-US"/>
              </a:p>
            </p:txBody>
          </p:sp>
          <p:sp>
            <p:nvSpPr>
              <p:cNvPr id="61541" name="Rectangle 44"/>
              <p:cNvSpPr>
                <a:spLocks noChangeArrowheads="1"/>
              </p:cNvSpPr>
              <p:nvPr/>
            </p:nvSpPr>
            <p:spPr bwMode="auto">
              <a:xfrm>
                <a:off x="352" y="2193"/>
                <a:ext cx="1462" cy="289"/>
              </a:xfrm>
              <a:prstGeom prst="rect">
                <a:avLst/>
              </a:prstGeom>
              <a:noFill/>
              <a:ln w="12700">
                <a:noFill/>
                <a:miter lim="800000"/>
                <a:headEnd/>
                <a:tailEnd/>
              </a:ln>
            </p:spPr>
            <p:txBody>
              <a:bodyPr wrap="none" lIns="90487" tIns="44450" rIns="90487" bIns="44450">
                <a:spAutoFit/>
              </a:bodyPr>
              <a:lstStyle/>
              <a:p>
                <a:r>
                  <a:rPr lang="en-US" sz="2400" b="1" dirty="0">
                    <a:solidFill>
                      <a:schemeClr val="tx1"/>
                    </a:solidFill>
                    <a:latin typeface="Arial" pitchFamily="34" charset="0"/>
                  </a:rPr>
                  <a:t>and $t5,</a:t>
                </a:r>
                <a:r>
                  <a:rPr lang="en-US" sz="2400" b="1" dirty="0">
                    <a:solidFill>
                      <a:schemeClr val="accent1"/>
                    </a:solidFill>
                    <a:latin typeface="Arial" pitchFamily="34" charset="0"/>
                  </a:rPr>
                  <a:t>$t0</a:t>
                </a:r>
                <a:r>
                  <a:rPr lang="en-US" sz="2400" b="1" dirty="0">
                    <a:solidFill>
                      <a:schemeClr val="tx1"/>
                    </a:solidFill>
                    <a:latin typeface="Arial" pitchFamily="34" charset="0"/>
                  </a:rPr>
                  <a:t>,$t6</a:t>
                </a:r>
              </a:p>
            </p:txBody>
          </p:sp>
          <p:sp>
            <p:nvSpPr>
              <p:cNvPr id="61542" name="Freeform 45"/>
              <p:cNvSpPr>
                <a:spLocks/>
              </p:cNvSpPr>
              <p:nvPr/>
            </p:nvSpPr>
            <p:spPr bwMode="auto">
              <a:xfrm>
                <a:off x="3885" y="2328"/>
                <a:ext cx="431" cy="193"/>
              </a:xfrm>
              <a:custGeom>
                <a:avLst/>
                <a:gdLst>
                  <a:gd name="T0" fmla="*/ 0 w 431"/>
                  <a:gd name="T1" fmla="*/ 0 h 193"/>
                  <a:gd name="T2" fmla="*/ 0 w 431"/>
                  <a:gd name="T3" fmla="*/ 192 h 193"/>
                  <a:gd name="T4" fmla="*/ 391 w 431"/>
                  <a:gd name="T5" fmla="*/ 192 h 193"/>
                  <a:gd name="T6" fmla="*/ 391 w 431"/>
                  <a:gd name="T7" fmla="*/ 64 h 193"/>
                  <a:gd name="T8" fmla="*/ 430 w 431"/>
                  <a:gd name="T9" fmla="*/ 0 h 193"/>
                  <a:gd name="T10" fmla="*/ 0 60000 65536"/>
                  <a:gd name="T11" fmla="*/ 0 60000 65536"/>
                  <a:gd name="T12" fmla="*/ 0 60000 65536"/>
                  <a:gd name="T13" fmla="*/ 0 60000 65536"/>
                  <a:gd name="T14" fmla="*/ 0 60000 65536"/>
                  <a:gd name="T15" fmla="*/ 0 w 431"/>
                  <a:gd name="T16" fmla="*/ 0 h 193"/>
                  <a:gd name="T17" fmla="*/ 431 w 431"/>
                  <a:gd name="T18" fmla="*/ 193 h 193"/>
                </a:gdLst>
                <a:ahLst/>
                <a:cxnLst>
                  <a:cxn ang="T10">
                    <a:pos x="T0" y="T1"/>
                  </a:cxn>
                  <a:cxn ang="T11">
                    <a:pos x="T2" y="T3"/>
                  </a:cxn>
                  <a:cxn ang="T12">
                    <a:pos x="T4" y="T5"/>
                  </a:cxn>
                  <a:cxn ang="T13">
                    <a:pos x="T6" y="T7"/>
                  </a:cxn>
                  <a:cxn ang="T14">
                    <a:pos x="T8" y="T9"/>
                  </a:cxn>
                </a:cxnLst>
                <a:rect l="T15" t="T16" r="T17" b="T18"/>
                <a:pathLst>
                  <a:path w="431" h="193">
                    <a:moveTo>
                      <a:pt x="0" y="0"/>
                    </a:moveTo>
                    <a:lnTo>
                      <a:pt x="0" y="192"/>
                    </a:lnTo>
                    <a:lnTo>
                      <a:pt x="391" y="192"/>
                    </a:lnTo>
                    <a:lnTo>
                      <a:pt x="391" y="64"/>
                    </a:lnTo>
                    <a:lnTo>
                      <a:pt x="430" y="0"/>
                    </a:lnTo>
                  </a:path>
                </a:pathLst>
              </a:custGeom>
              <a:noFill/>
              <a:ln w="25400" cap="rnd">
                <a:solidFill>
                  <a:schemeClr val="tx1"/>
                </a:solidFill>
                <a:round/>
                <a:headEnd/>
                <a:tailEnd/>
              </a:ln>
            </p:spPr>
            <p:txBody>
              <a:bodyPr/>
              <a:lstStyle/>
              <a:p>
                <a:endParaRPr lang="en-US"/>
              </a:p>
            </p:txBody>
          </p:sp>
          <p:grpSp>
            <p:nvGrpSpPr>
              <p:cNvPr id="10" name="Group 46"/>
              <p:cNvGrpSpPr>
                <a:grpSpLocks/>
              </p:cNvGrpSpPr>
              <p:nvPr/>
            </p:nvGrpSpPr>
            <p:grpSpPr bwMode="auto">
              <a:xfrm>
                <a:off x="3534" y="2088"/>
                <a:ext cx="223" cy="481"/>
                <a:chOff x="3705" y="2149"/>
                <a:chExt cx="223" cy="481"/>
              </a:xfrm>
            </p:grpSpPr>
            <p:sp>
              <p:nvSpPr>
                <p:cNvPr id="61566" name="Freeform 47"/>
                <p:cNvSpPr>
                  <a:spLocks/>
                </p:cNvSpPr>
                <p:nvPr/>
              </p:nvSpPr>
              <p:spPr bwMode="auto">
                <a:xfrm>
                  <a:off x="3715" y="2149"/>
                  <a:ext cx="213" cy="481"/>
                </a:xfrm>
                <a:custGeom>
                  <a:avLst/>
                  <a:gdLst>
                    <a:gd name="T0" fmla="*/ 0 w 213"/>
                    <a:gd name="T1" fmla="*/ 320 h 481"/>
                    <a:gd name="T2" fmla="*/ 71 w 213"/>
                    <a:gd name="T3" fmla="*/ 240 h 481"/>
                    <a:gd name="T4" fmla="*/ 0 w 213"/>
                    <a:gd name="T5" fmla="*/ 160 h 481"/>
                    <a:gd name="T6" fmla="*/ 0 w 213"/>
                    <a:gd name="T7" fmla="*/ 0 h 481"/>
                    <a:gd name="T8" fmla="*/ 212 w 213"/>
                    <a:gd name="T9" fmla="*/ 160 h 481"/>
                    <a:gd name="T10" fmla="*/ 212 w 213"/>
                    <a:gd name="T11" fmla="*/ 320 h 481"/>
                    <a:gd name="T12" fmla="*/ 0 w 213"/>
                    <a:gd name="T13" fmla="*/ 480 h 481"/>
                    <a:gd name="T14" fmla="*/ 0 w 213"/>
                    <a:gd name="T15" fmla="*/ 320 h 481"/>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481"/>
                    <a:gd name="T26" fmla="*/ 213 w 213"/>
                    <a:gd name="T27" fmla="*/ 481 h 48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481">
                      <a:moveTo>
                        <a:pt x="0" y="320"/>
                      </a:moveTo>
                      <a:lnTo>
                        <a:pt x="71" y="240"/>
                      </a:lnTo>
                      <a:lnTo>
                        <a:pt x="0" y="160"/>
                      </a:lnTo>
                      <a:lnTo>
                        <a:pt x="0" y="0"/>
                      </a:lnTo>
                      <a:lnTo>
                        <a:pt x="212" y="160"/>
                      </a:lnTo>
                      <a:lnTo>
                        <a:pt x="212" y="320"/>
                      </a:lnTo>
                      <a:lnTo>
                        <a:pt x="0" y="480"/>
                      </a:lnTo>
                      <a:lnTo>
                        <a:pt x="0" y="320"/>
                      </a:lnTo>
                    </a:path>
                  </a:pathLst>
                </a:custGeom>
                <a:noFill/>
                <a:ln w="25400" cap="rnd">
                  <a:solidFill>
                    <a:schemeClr val="tx1"/>
                  </a:solidFill>
                  <a:round/>
                  <a:headEnd/>
                  <a:tailEnd/>
                </a:ln>
              </p:spPr>
              <p:txBody>
                <a:bodyPr/>
                <a:lstStyle/>
                <a:p>
                  <a:endParaRPr lang="en-US"/>
                </a:p>
              </p:txBody>
            </p:sp>
            <p:sp>
              <p:nvSpPr>
                <p:cNvPr id="61567" name="Rectangle 48"/>
                <p:cNvSpPr>
                  <a:spLocks noChangeArrowheads="1"/>
                </p:cNvSpPr>
                <p:nvPr/>
              </p:nvSpPr>
              <p:spPr bwMode="auto">
                <a:xfrm rot="5400000">
                  <a:off x="3618" y="2272"/>
                  <a:ext cx="384" cy="210"/>
                </a:xfrm>
                <a:prstGeom prst="rect">
                  <a:avLst/>
                </a:prstGeom>
                <a:noFill/>
                <a:ln w="12700">
                  <a:noFill/>
                  <a:miter lim="800000"/>
                  <a:headEnd/>
                  <a:tailEnd/>
                </a:ln>
              </p:spPr>
              <p:txBody>
                <a:bodyPr wrap="none" lIns="90487" tIns="44450" rIns="90487" bIns="44450">
                  <a:spAutoFit/>
                </a:bodyPr>
                <a:lstStyle/>
                <a:p>
                  <a:r>
                    <a:rPr lang="en-US" sz="1600" b="1">
                      <a:solidFill>
                        <a:schemeClr val="tx1"/>
                      </a:solidFill>
                      <a:latin typeface="Times" charset="0"/>
                    </a:rPr>
                    <a:t>ALU</a:t>
                  </a:r>
                </a:p>
              </p:txBody>
            </p:sp>
          </p:grpSp>
          <p:grpSp>
            <p:nvGrpSpPr>
              <p:cNvPr id="11" name="Group 49"/>
              <p:cNvGrpSpPr>
                <a:grpSpLocks/>
              </p:cNvGrpSpPr>
              <p:nvPr/>
            </p:nvGrpSpPr>
            <p:grpSpPr bwMode="auto">
              <a:xfrm>
                <a:off x="2618" y="2184"/>
                <a:ext cx="340" cy="289"/>
                <a:chOff x="2789" y="2245"/>
                <a:chExt cx="340" cy="289"/>
              </a:xfrm>
            </p:grpSpPr>
            <p:sp>
              <p:nvSpPr>
                <p:cNvPr id="61562" name="Rectangle 50"/>
                <p:cNvSpPr>
                  <a:spLocks noChangeArrowheads="1"/>
                </p:cNvSpPr>
                <p:nvPr/>
              </p:nvSpPr>
              <p:spPr bwMode="auto">
                <a:xfrm>
                  <a:off x="2795" y="2247"/>
                  <a:ext cx="228" cy="210"/>
                </a:xfrm>
                <a:prstGeom prst="rect">
                  <a:avLst/>
                </a:prstGeom>
                <a:noFill/>
                <a:ln w="12700">
                  <a:noFill/>
                  <a:miter lim="800000"/>
                  <a:headEnd/>
                  <a:tailEnd/>
                </a:ln>
              </p:spPr>
              <p:txBody>
                <a:bodyPr wrap="none" lIns="90487" tIns="44450" rIns="90487" bIns="44450">
                  <a:spAutoFit/>
                </a:bodyPr>
                <a:lstStyle/>
                <a:p>
                  <a:pPr algn="ctr"/>
                  <a:r>
                    <a:rPr lang="en-US" sz="1600" b="1">
                      <a:solidFill>
                        <a:schemeClr val="tx1"/>
                      </a:solidFill>
                      <a:latin typeface="Times" charset="0"/>
                    </a:rPr>
                    <a:t>I$</a:t>
                  </a:r>
                </a:p>
              </p:txBody>
            </p:sp>
            <p:grpSp>
              <p:nvGrpSpPr>
                <p:cNvPr id="12" name="Group 51"/>
                <p:cNvGrpSpPr>
                  <a:grpSpLocks/>
                </p:cNvGrpSpPr>
                <p:nvPr/>
              </p:nvGrpSpPr>
              <p:grpSpPr bwMode="auto">
                <a:xfrm>
                  <a:off x="2789" y="2245"/>
                  <a:ext cx="340" cy="289"/>
                  <a:chOff x="2789" y="2245"/>
                  <a:chExt cx="340" cy="289"/>
                </a:xfrm>
              </p:grpSpPr>
              <p:sp>
                <p:nvSpPr>
                  <p:cNvPr id="61564" name="Freeform 52"/>
                  <p:cNvSpPr>
                    <a:spLocks/>
                  </p:cNvSpPr>
                  <p:nvPr/>
                </p:nvSpPr>
                <p:spPr bwMode="auto">
                  <a:xfrm>
                    <a:off x="2789" y="2245"/>
                    <a:ext cx="170" cy="289"/>
                  </a:xfrm>
                  <a:custGeom>
                    <a:avLst/>
                    <a:gdLst>
                      <a:gd name="T0" fmla="*/ 169 w 170"/>
                      <a:gd name="T1" fmla="*/ 0 h 289"/>
                      <a:gd name="T2" fmla="*/ 0 w 170"/>
                      <a:gd name="T3" fmla="*/ 0 h 289"/>
                      <a:gd name="T4" fmla="*/ 0 w 170"/>
                      <a:gd name="T5" fmla="*/ 288 h 289"/>
                      <a:gd name="T6" fmla="*/ 169 w 170"/>
                      <a:gd name="T7" fmla="*/ 288 h 289"/>
                      <a:gd name="T8" fmla="*/ 0 60000 65536"/>
                      <a:gd name="T9" fmla="*/ 0 60000 65536"/>
                      <a:gd name="T10" fmla="*/ 0 60000 65536"/>
                      <a:gd name="T11" fmla="*/ 0 60000 65536"/>
                      <a:gd name="T12" fmla="*/ 0 w 170"/>
                      <a:gd name="T13" fmla="*/ 0 h 289"/>
                      <a:gd name="T14" fmla="*/ 170 w 170"/>
                      <a:gd name="T15" fmla="*/ 289 h 289"/>
                    </a:gdLst>
                    <a:ahLst/>
                    <a:cxnLst>
                      <a:cxn ang="T8">
                        <a:pos x="T0" y="T1"/>
                      </a:cxn>
                      <a:cxn ang="T9">
                        <a:pos x="T2" y="T3"/>
                      </a:cxn>
                      <a:cxn ang="T10">
                        <a:pos x="T4" y="T5"/>
                      </a:cxn>
                      <a:cxn ang="T11">
                        <a:pos x="T6" y="T7"/>
                      </a:cxn>
                    </a:cxnLst>
                    <a:rect l="T12" t="T13" r="T14" b="T15"/>
                    <a:pathLst>
                      <a:path w="170" h="289">
                        <a:moveTo>
                          <a:pt x="169" y="0"/>
                        </a:moveTo>
                        <a:lnTo>
                          <a:pt x="0" y="0"/>
                        </a:lnTo>
                        <a:lnTo>
                          <a:pt x="0" y="288"/>
                        </a:lnTo>
                        <a:lnTo>
                          <a:pt x="169" y="288"/>
                        </a:lnTo>
                      </a:path>
                    </a:pathLst>
                  </a:custGeom>
                  <a:noFill/>
                  <a:ln w="25400" cap="rnd">
                    <a:solidFill>
                      <a:schemeClr val="tx1"/>
                    </a:solidFill>
                    <a:round/>
                    <a:headEnd/>
                    <a:tailEnd/>
                  </a:ln>
                </p:spPr>
                <p:txBody>
                  <a:bodyPr/>
                  <a:lstStyle/>
                  <a:p>
                    <a:endParaRPr lang="en-US"/>
                  </a:p>
                </p:txBody>
              </p:sp>
              <p:sp>
                <p:nvSpPr>
                  <p:cNvPr id="61565" name="Freeform 53"/>
                  <p:cNvSpPr>
                    <a:spLocks/>
                  </p:cNvSpPr>
                  <p:nvPr/>
                </p:nvSpPr>
                <p:spPr bwMode="auto">
                  <a:xfrm>
                    <a:off x="2958" y="2245"/>
                    <a:ext cx="171" cy="289"/>
                  </a:xfrm>
                  <a:custGeom>
                    <a:avLst/>
                    <a:gdLst>
                      <a:gd name="T0" fmla="*/ 0 w 171"/>
                      <a:gd name="T1" fmla="*/ 0 h 289"/>
                      <a:gd name="T2" fmla="*/ 170 w 171"/>
                      <a:gd name="T3" fmla="*/ 0 h 289"/>
                      <a:gd name="T4" fmla="*/ 170 w 171"/>
                      <a:gd name="T5" fmla="*/ 288 h 289"/>
                      <a:gd name="T6" fmla="*/ 0 w 171"/>
                      <a:gd name="T7" fmla="*/ 288 h 289"/>
                      <a:gd name="T8" fmla="*/ 0 60000 65536"/>
                      <a:gd name="T9" fmla="*/ 0 60000 65536"/>
                      <a:gd name="T10" fmla="*/ 0 60000 65536"/>
                      <a:gd name="T11" fmla="*/ 0 60000 65536"/>
                      <a:gd name="T12" fmla="*/ 0 w 171"/>
                      <a:gd name="T13" fmla="*/ 0 h 289"/>
                      <a:gd name="T14" fmla="*/ 171 w 171"/>
                      <a:gd name="T15" fmla="*/ 289 h 289"/>
                    </a:gdLst>
                    <a:ahLst/>
                    <a:cxnLst>
                      <a:cxn ang="T8">
                        <a:pos x="T0" y="T1"/>
                      </a:cxn>
                      <a:cxn ang="T9">
                        <a:pos x="T2" y="T3"/>
                      </a:cxn>
                      <a:cxn ang="T10">
                        <a:pos x="T4" y="T5"/>
                      </a:cxn>
                      <a:cxn ang="T11">
                        <a:pos x="T6" y="T7"/>
                      </a:cxn>
                    </a:cxnLst>
                    <a:rect l="T12" t="T13" r="T14" b="T15"/>
                    <a:pathLst>
                      <a:path w="171" h="289">
                        <a:moveTo>
                          <a:pt x="0" y="0"/>
                        </a:moveTo>
                        <a:lnTo>
                          <a:pt x="170" y="0"/>
                        </a:lnTo>
                        <a:lnTo>
                          <a:pt x="170" y="288"/>
                        </a:lnTo>
                        <a:lnTo>
                          <a:pt x="0" y="288"/>
                        </a:lnTo>
                      </a:path>
                    </a:pathLst>
                  </a:custGeom>
                  <a:noFill/>
                  <a:ln w="25400" cap="rnd">
                    <a:solidFill>
                      <a:schemeClr val="tx1"/>
                    </a:solidFill>
                    <a:round/>
                    <a:headEnd/>
                    <a:tailEnd/>
                  </a:ln>
                </p:spPr>
                <p:txBody>
                  <a:bodyPr/>
                  <a:lstStyle/>
                  <a:p>
                    <a:endParaRPr lang="en-US"/>
                  </a:p>
                </p:txBody>
              </p:sp>
            </p:grpSp>
          </p:grpSp>
          <p:sp>
            <p:nvSpPr>
              <p:cNvPr id="61545" name="Rectangle 54"/>
              <p:cNvSpPr>
                <a:spLocks noChangeArrowheads="1"/>
              </p:cNvSpPr>
              <p:nvPr/>
            </p:nvSpPr>
            <p:spPr bwMode="auto">
              <a:xfrm>
                <a:off x="3059" y="2191"/>
                <a:ext cx="327" cy="210"/>
              </a:xfrm>
              <a:prstGeom prst="rect">
                <a:avLst/>
              </a:prstGeom>
              <a:noFill/>
              <a:ln w="12700">
                <a:noFill/>
                <a:miter lim="800000"/>
                <a:headEnd/>
                <a:tailEnd/>
              </a:ln>
            </p:spPr>
            <p:txBody>
              <a:bodyPr wrap="none" lIns="90487" tIns="44450" rIns="90487" bIns="44450">
                <a:spAutoFit/>
              </a:bodyPr>
              <a:lstStyle/>
              <a:p>
                <a:r>
                  <a:rPr lang="en-US" sz="1600" b="1">
                    <a:solidFill>
                      <a:schemeClr val="tx1"/>
                    </a:solidFill>
                    <a:latin typeface="Times" charset="0"/>
                  </a:rPr>
                  <a:t>Reg</a:t>
                </a:r>
              </a:p>
            </p:txBody>
          </p:sp>
          <p:sp>
            <p:nvSpPr>
              <p:cNvPr id="61546" name="Freeform 55"/>
              <p:cNvSpPr>
                <a:spLocks/>
              </p:cNvSpPr>
              <p:nvPr/>
            </p:nvSpPr>
            <p:spPr bwMode="auto">
              <a:xfrm>
                <a:off x="3078" y="2184"/>
                <a:ext cx="149" cy="289"/>
              </a:xfrm>
              <a:custGeom>
                <a:avLst/>
                <a:gdLst>
                  <a:gd name="T0" fmla="*/ 148 w 149"/>
                  <a:gd name="T1" fmla="*/ 0 h 289"/>
                  <a:gd name="T2" fmla="*/ 0 w 149"/>
                  <a:gd name="T3" fmla="*/ 0 h 289"/>
                  <a:gd name="T4" fmla="*/ 0 w 149"/>
                  <a:gd name="T5" fmla="*/ 288 h 289"/>
                  <a:gd name="T6" fmla="*/ 148 w 149"/>
                  <a:gd name="T7" fmla="*/ 288 h 289"/>
                  <a:gd name="T8" fmla="*/ 0 60000 65536"/>
                  <a:gd name="T9" fmla="*/ 0 60000 65536"/>
                  <a:gd name="T10" fmla="*/ 0 60000 65536"/>
                  <a:gd name="T11" fmla="*/ 0 60000 65536"/>
                  <a:gd name="T12" fmla="*/ 0 w 149"/>
                  <a:gd name="T13" fmla="*/ 0 h 289"/>
                  <a:gd name="T14" fmla="*/ 149 w 149"/>
                  <a:gd name="T15" fmla="*/ 289 h 289"/>
                </a:gdLst>
                <a:ahLst/>
                <a:cxnLst>
                  <a:cxn ang="T8">
                    <a:pos x="T0" y="T1"/>
                  </a:cxn>
                  <a:cxn ang="T9">
                    <a:pos x="T2" y="T3"/>
                  </a:cxn>
                  <a:cxn ang="T10">
                    <a:pos x="T4" y="T5"/>
                  </a:cxn>
                  <a:cxn ang="T11">
                    <a:pos x="T6" y="T7"/>
                  </a:cxn>
                </a:cxnLst>
                <a:rect l="T12" t="T13" r="T14" b="T15"/>
                <a:pathLst>
                  <a:path w="149" h="289">
                    <a:moveTo>
                      <a:pt x="148" y="0"/>
                    </a:moveTo>
                    <a:lnTo>
                      <a:pt x="0" y="0"/>
                    </a:lnTo>
                    <a:lnTo>
                      <a:pt x="0" y="288"/>
                    </a:lnTo>
                    <a:lnTo>
                      <a:pt x="148" y="288"/>
                    </a:lnTo>
                  </a:path>
                </a:pathLst>
              </a:custGeom>
              <a:noFill/>
              <a:ln w="25400" cap="rnd">
                <a:solidFill>
                  <a:schemeClr val="tx1"/>
                </a:solidFill>
                <a:round/>
                <a:headEnd/>
                <a:tailEnd/>
              </a:ln>
            </p:spPr>
            <p:txBody>
              <a:bodyPr/>
              <a:lstStyle/>
              <a:p>
                <a:endParaRPr lang="en-US"/>
              </a:p>
            </p:txBody>
          </p:sp>
          <p:sp>
            <p:nvSpPr>
              <p:cNvPr id="61547" name="Line 56"/>
              <p:cNvSpPr>
                <a:spLocks noChangeShapeType="1"/>
              </p:cNvSpPr>
              <p:nvPr/>
            </p:nvSpPr>
            <p:spPr bwMode="auto">
              <a:xfrm>
                <a:off x="2963" y="2328"/>
                <a:ext cx="96" cy="0"/>
              </a:xfrm>
              <a:prstGeom prst="line">
                <a:avLst/>
              </a:prstGeom>
              <a:noFill/>
              <a:ln w="25400">
                <a:solidFill>
                  <a:schemeClr val="tx1"/>
                </a:solidFill>
                <a:round/>
                <a:headEnd/>
                <a:tailEnd/>
              </a:ln>
            </p:spPr>
            <p:txBody>
              <a:bodyPr wrap="none" anchor="ctr"/>
              <a:lstStyle/>
              <a:p>
                <a:endParaRPr lang="en-US"/>
              </a:p>
            </p:txBody>
          </p:sp>
          <p:sp>
            <p:nvSpPr>
              <p:cNvPr id="61548" name="Freeform 57"/>
              <p:cNvSpPr>
                <a:spLocks/>
              </p:cNvSpPr>
              <p:nvPr/>
            </p:nvSpPr>
            <p:spPr bwMode="auto">
              <a:xfrm>
                <a:off x="3025" y="2232"/>
                <a:ext cx="48" cy="97"/>
              </a:xfrm>
              <a:custGeom>
                <a:avLst/>
                <a:gdLst>
                  <a:gd name="T0" fmla="*/ 0 w 48"/>
                  <a:gd name="T1" fmla="*/ 96 h 97"/>
                  <a:gd name="T2" fmla="*/ 0 w 48"/>
                  <a:gd name="T3" fmla="*/ 0 h 97"/>
                  <a:gd name="T4" fmla="*/ 47 w 48"/>
                  <a:gd name="T5" fmla="*/ 0 h 97"/>
                  <a:gd name="T6" fmla="*/ 47 w 48"/>
                  <a:gd name="T7" fmla="*/ 0 h 97"/>
                  <a:gd name="T8" fmla="*/ 0 60000 65536"/>
                  <a:gd name="T9" fmla="*/ 0 60000 65536"/>
                  <a:gd name="T10" fmla="*/ 0 60000 65536"/>
                  <a:gd name="T11" fmla="*/ 0 60000 65536"/>
                  <a:gd name="T12" fmla="*/ 0 w 48"/>
                  <a:gd name="T13" fmla="*/ 0 h 97"/>
                  <a:gd name="T14" fmla="*/ 48 w 48"/>
                  <a:gd name="T15" fmla="*/ 97 h 97"/>
                </a:gdLst>
                <a:ahLst/>
                <a:cxnLst>
                  <a:cxn ang="T8">
                    <a:pos x="T0" y="T1"/>
                  </a:cxn>
                  <a:cxn ang="T9">
                    <a:pos x="T2" y="T3"/>
                  </a:cxn>
                  <a:cxn ang="T10">
                    <a:pos x="T4" y="T5"/>
                  </a:cxn>
                  <a:cxn ang="T11">
                    <a:pos x="T6" y="T7"/>
                  </a:cxn>
                </a:cxnLst>
                <a:rect l="T12" t="T13" r="T14" b="T15"/>
                <a:pathLst>
                  <a:path w="48" h="97">
                    <a:moveTo>
                      <a:pt x="0" y="96"/>
                    </a:moveTo>
                    <a:lnTo>
                      <a:pt x="0" y="0"/>
                    </a:lnTo>
                    <a:lnTo>
                      <a:pt x="47" y="0"/>
                    </a:lnTo>
                  </a:path>
                </a:pathLst>
              </a:custGeom>
              <a:noFill/>
              <a:ln w="25400" cap="rnd">
                <a:solidFill>
                  <a:schemeClr val="tx1"/>
                </a:solidFill>
                <a:round/>
                <a:headEnd/>
                <a:tailEnd/>
              </a:ln>
            </p:spPr>
            <p:txBody>
              <a:bodyPr/>
              <a:lstStyle/>
              <a:p>
                <a:endParaRPr lang="en-US"/>
              </a:p>
            </p:txBody>
          </p:sp>
          <p:sp>
            <p:nvSpPr>
              <p:cNvPr id="61549" name="Line 58"/>
              <p:cNvSpPr>
                <a:spLocks noChangeShapeType="1"/>
              </p:cNvSpPr>
              <p:nvPr/>
            </p:nvSpPr>
            <p:spPr bwMode="auto">
              <a:xfrm>
                <a:off x="3379" y="2232"/>
                <a:ext cx="157" cy="0"/>
              </a:xfrm>
              <a:prstGeom prst="line">
                <a:avLst/>
              </a:prstGeom>
              <a:noFill/>
              <a:ln w="25400">
                <a:solidFill>
                  <a:schemeClr val="tx1"/>
                </a:solidFill>
                <a:round/>
                <a:headEnd/>
                <a:tailEnd/>
              </a:ln>
            </p:spPr>
            <p:txBody>
              <a:bodyPr wrap="none" anchor="ctr"/>
              <a:lstStyle/>
              <a:p>
                <a:endParaRPr lang="en-US"/>
              </a:p>
            </p:txBody>
          </p:sp>
          <p:sp>
            <p:nvSpPr>
              <p:cNvPr id="61550" name="Rectangle 59"/>
              <p:cNvSpPr>
                <a:spLocks noChangeArrowheads="1"/>
              </p:cNvSpPr>
              <p:nvPr/>
            </p:nvSpPr>
            <p:spPr bwMode="auto">
              <a:xfrm>
                <a:off x="3876" y="2186"/>
                <a:ext cx="302" cy="210"/>
              </a:xfrm>
              <a:prstGeom prst="rect">
                <a:avLst/>
              </a:prstGeom>
              <a:noFill/>
              <a:ln w="12700">
                <a:noFill/>
                <a:miter lim="800000"/>
                <a:headEnd/>
                <a:tailEnd/>
              </a:ln>
            </p:spPr>
            <p:txBody>
              <a:bodyPr wrap="none" lIns="90487" tIns="44450" rIns="90487" bIns="44450">
                <a:spAutoFit/>
              </a:bodyPr>
              <a:lstStyle/>
              <a:p>
                <a:r>
                  <a:rPr lang="en-US" sz="1600" b="1">
                    <a:solidFill>
                      <a:schemeClr val="tx1"/>
                    </a:solidFill>
                    <a:latin typeface="Times" charset="0"/>
                  </a:rPr>
                  <a:t> D$</a:t>
                </a:r>
              </a:p>
            </p:txBody>
          </p:sp>
          <p:grpSp>
            <p:nvGrpSpPr>
              <p:cNvPr id="13" name="Group 60"/>
              <p:cNvGrpSpPr>
                <a:grpSpLocks/>
              </p:cNvGrpSpPr>
              <p:nvPr/>
            </p:nvGrpSpPr>
            <p:grpSpPr bwMode="auto">
              <a:xfrm>
                <a:off x="3927" y="2184"/>
                <a:ext cx="325" cy="289"/>
                <a:chOff x="4098" y="2245"/>
                <a:chExt cx="325" cy="289"/>
              </a:xfrm>
            </p:grpSpPr>
            <p:sp>
              <p:nvSpPr>
                <p:cNvPr id="61560" name="Freeform 61"/>
                <p:cNvSpPr>
                  <a:spLocks/>
                </p:cNvSpPr>
                <p:nvPr/>
              </p:nvSpPr>
              <p:spPr bwMode="auto">
                <a:xfrm>
                  <a:off x="4098" y="2245"/>
                  <a:ext cx="162" cy="289"/>
                </a:xfrm>
                <a:custGeom>
                  <a:avLst/>
                  <a:gdLst>
                    <a:gd name="T0" fmla="*/ 161 w 162"/>
                    <a:gd name="T1" fmla="*/ 0 h 289"/>
                    <a:gd name="T2" fmla="*/ 0 w 162"/>
                    <a:gd name="T3" fmla="*/ 0 h 289"/>
                    <a:gd name="T4" fmla="*/ 0 w 162"/>
                    <a:gd name="T5" fmla="*/ 288 h 289"/>
                    <a:gd name="T6" fmla="*/ 161 w 162"/>
                    <a:gd name="T7" fmla="*/ 288 h 289"/>
                    <a:gd name="T8" fmla="*/ 0 60000 65536"/>
                    <a:gd name="T9" fmla="*/ 0 60000 65536"/>
                    <a:gd name="T10" fmla="*/ 0 60000 65536"/>
                    <a:gd name="T11" fmla="*/ 0 60000 65536"/>
                    <a:gd name="T12" fmla="*/ 0 w 162"/>
                    <a:gd name="T13" fmla="*/ 0 h 289"/>
                    <a:gd name="T14" fmla="*/ 162 w 162"/>
                    <a:gd name="T15" fmla="*/ 289 h 289"/>
                  </a:gdLst>
                  <a:ahLst/>
                  <a:cxnLst>
                    <a:cxn ang="T8">
                      <a:pos x="T0" y="T1"/>
                    </a:cxn>
                    <a:cxn ang="T9">
                      <a:pos x="T2" y="T3"/>
                    </a:cxn>
                    <a:cxn ang="T10">
                      <a:pos x="T4" y="T5"/>
                    </a:cxn>
                    <a:cxn ang="T11">
                      <a:pos x="T6" y="T7"/>
                    </a:cxn>
                  </a:cxnLst>
                  <a:rect l="T12" t="T13" r="T14" b="T15"/>
                  <a:pathLst>
                    <a:path w="162" h="289">
                      <a:moveTo>
                        <a:pt x="161" y="0"/>
                      </a:moveTo>
                      <a:lnTo>
                        <a:pt x="0" y="0"/>
                      </a:lnTo>
                      <a:lnTo>
                        <a:pt x="0" y="288"/>
                      </a:lnTo>
                      <a:lnTo>
                        <a:pt x="161" y="288"/>
                      </a:lnTo>
                    </a:path>
                  </a:pathLst>
                </a:custGeom>
                <a:noFill/>
                <a:ln w="25400" cap="rnd">
                  <a:solidFill>
                    <a:schemeClr val="tx1"/>
                  </a:solidFill>
                  <a:round/>
                  <a:headEnd/>
                  <a:tailEnd/>
                </a:ln>
              </p:spPr>
              <p:txBody>
                <a:bodyPr/>
                <a:lstStyle/>
                <a:p>
                  <a:endParaRPr lang="en-US"/>
                </a:p>
              </p:txBody>
            </p:sp>
            <p:sp>
              <p:nvSpPr>
                <p:cNvPr id="61561" name="Freeform 62"/>
                <p:cNvSpPr>
                  <a:spLocks/>
                </p:cNvSpPr>
                <p:nvPr/>
              </p:nvSpPr>
              <p:spPr bwMode="auto">
                <a:xfrm>
                  <a:off x="4259" y="2245"/>
                  <a:ext cx="164" cy="289"/>
                </a:xfrm>
                <a:custGeom>
                  <a:avLst/>
                  <a:gdLst>
                    <a:gd name="T0" fmla="*/ 0 w 164"/>
                    <a:gd name="T1" fmla="*/ 0 h 289"/>
                    <a:gd name="T2" fmla="*/ 163 w 164"/>
                    <a:gd name="T3" fmla="*/ 0 h 289"/>
                    <a:gd name="T4" fmla="*/ 163 w 164"/>
                    <a:gd name="T5" fmla="*/ 288 h 289"/>
                    <a:gd name="T6" fmla="*/ 0 w 164"/>
                    <a:gd name="T7" fmla="*/ 288 h 289"/>
                    <a:gd name="T8" fmla="*/ 0 60000 65536"/>
                    <a:gd name="T9" fmla="*/ 0 60000 65536"/>
                    <a:gd name="T10" fmla="*/ 0 60000 65536"/>
                    <a:gd name="T11" fmla="*/ 0 60000 65536"/>
                    <a:gd name="T12" fmla="*/ 0 w 164"/>
                    <a:gd name="T13" fmla="*/ 0 h 289"/>
                    <a:gd name="T14" fmla="*/ 164 w 164"/>
                    <a:gd name="T15" fmla="*/ 289 h 289"/>
                  </a:gdLst>
                  <a:ahLst/>
                  <a:cxnLst>
                    <a:cxn ang="T8">
                      <a:pos x="T0" y="T1"/>
                    </a:cxn>
                    <a:cxn ang="T9">
                      <a:pos x="T2" y="T3"/>
                    </a:cxn>
                    <a:cxn ang="T10">
                      <a:pos x="T4" y="T5"/>
                    </a:cxn>
                    <a:cxn ang="T11">
                      <a:pos x="T6" y="T7"/>
                    </a:cxn>
                  </a:cxnLst>
                  <a:rect l="T12" t="T13" r="T14" b="T15"/>
                  <a:pathLst>
                    <a:path w="164" h="289">
                      <a:moveTo>
                        <a:pt x="0" y="0"/>
                      </a:moveTo>
                      <a:lnTo>
                        <a:pt x="163" y="0"/>
                      </a:lnTo>
                      <a:lnTo>
                        <a:pt x="163" y="288"/>
                      </a:lnTo>
                      <a:lnTo>
                        <a:pt x="0" y="288"/>
                      </a:lnTo>
                    </a:path>
                  </a:pathLst>
                </a:custGeom>
                <a:noFill/>
                <a:ln w="25400" cap="rnd">
                  <a:solidFill>
                    <a:schemeClr val="tx1"/>
                  </a:solidFill>
                  <a:round/>
                  <a:headEnd/>
                  <a:tailEnd/>
                </a:ln>
              </p:spPr>
              <p:txBody>
                <a:bodyPr/>
                <a:lstStyle/>
                <a:p>
                  <a:endParaRPr lang="en-US"/>
                </a:p>
              </p:txBody>
            </p:sp>
          </p:grpSp>
          <p:sp>
            <p:nvSpPr>
              <p:cNvPr id="61552" name="Rectangle 63"/>
              <p:cNvSpPr>
                <a:spLocks noChangeArrowheads="1"/>
              </p:cNvSpPr>
              <p:nvPr/>
            </p:nvSpPr>
            <p:spPr bwMode="auto">
              <a:xfrm>
                <a:off x="4368" y="2186"/>
                <a:ext cx="327" cy="210"/>
              </a:xfrm>
              <a:prstGeom prst="rect">
                <a:avLst/>
              </a:prstGeom>
              <a:noFill/>
              <a:ln w="12700">
                <a:noFill/>
                <a:miter lim="800000"/>
                <a:headEnd/>
                <a:tailEnd/>
              </a:ln>
            </p:spPr>
            <p:txBody>
              <a:bodyPr wrap="none" lIns="90487" tIns="44450" rIns="90487" bIns="44450">
                <a:spAutoFit/>
              </a:bodyPr>
              <a:lstStyle/>
              <a:p>
                <a:r>
                  <a:rPr lang="en-US" sz="1600" b="1">
                    <a:solidFill>
                      <a:schemeClr val="tx1"/>
                    </a:solidFill>
                    <a:latin typeface="Times" charset="0"/>
                  </a:rPr>
                  <a:t>Reg</a:t>
                </a:r>
              </a:p>
            </p:txBody>
          </p:sp>
          <p:grpSp>
            <p:nvGrpSpPr>
              <p:cNvPr id="14" name="Group 64"/>
              <p:cNvGrpSpPr>
                <a:grpSpLocks/>
              </p:cNvGrpSpPr>
              <p:nvPr/>
            </p:nvGrpSpPr>
            <p:grpSpPr bwMode="auto">
              <a:xfrm>
                <a:off x="4395" y="2184"/>
                <a:ext cx="284" cy="289"/>
                <a:chOff x="4566" y="2245"/>
                <a:chExt cx="284" cy="289"/>
              </a:xfrm>
            </p:grpSpPr>
            <p:sp>
              <p:nvSpPr>
                <p:cNvPr id="61558" name="Freeform 65"/>
                <p:cNvSpPr>
                  <a:spLocks/>
                </p:cNvSpPr>
                <p:nvPr/>
              </p:nvSpPr>
              <p:spPr bwMode="auto">
                <a:xfrm>
                  <a:off x="4566" y="2245"/>
                  <a:ext cx="142" cy="289"/>
                </a:xfrm>
                <a:custGeom>
                  <a:avLst/>
                  <a:gdLst>
                    <a:gd name="T0" fmla="*/ 141 w 142"/>
                    <a:gd name="T1" fmla="*/ 0 h 289"/>
                    <a:gd name="T2" fmla="*/ 0 w 142"/>
                    <a:gd name="T3" fmla="*/ 0 h 289"/>
                    <a:gd name="T4" fmla="*/ 0 w 142"/>
                    <a:gd name="T5" fmla="*/ 288 h 289"/>
                    <a:gd name="T6" fmla="*/ 141 w 142"/>
                    <a:gd name="T7" fmla="*/ 288 h 289"/>
                    <a:gd name="T8" fmla="*/ 0 60000 65536"/>
                    <a:gd name="T9" fmla="*/ 0 60000 65536"/>
                    <a:gd name="T10" fmla="*/ 0 60000 65536"/>
                    <a:gd name="T11" fmla="*/ 0 60000 65536"/>
                    <a:gd name="T12" fmla="*/ 0 w 142"/>
                    <a:gd name="T13" fmla="*/ 0 h 289"/>
                    <a:gd name="T14" fmla="*/ 142 w 142"/>
                    <a:gd name="T15" fmla="*/ 289 h 289"/>
                  </a:gdLst>
                  <a:ahLst/>
                  <a:cxnLst>
                    <a:cxn ang="T8">
                      <a:pos x="T0" y="T1"/>
                    </a:cxn>
                    <a:cxn ang="T9">
                      <a:pos x="T2" y="T3"/>
                    </a:cxn>
                    <a:cxn ang="T10">
                      <a:pos x="T4" y="T5"/>
                    </a:cxn>
                    <a:cxn ang="T11">
                      <a:pos x="T6" y="T7"/>
                    </a:cxn>
                  </a:cxnLst>
                  <a:rect l="T12" t="T13" r="T14" b="T15"/>
                  <a:pathLst>
                    <a:path w="142" h="289">
                      <a:moveTo>
                        <a:pt x="141" y="0"/>
                      </a:moveTo>
                      <a:lnTo>
                        <a:pt x="0" y="0"/>
                      </a:lnTo>
                      <a:lnTo>
                        <a:pt x="0" y="288"/>
                      </a:lnTo>
                      <a:lnTo>
                        <a:pt x="141" y="288"/>
                      </a:lnTo>
                    </a:path>
                  </a:pathLst>
                </a:custGeom>
                <a:noFill/>
                <a:ln w="25400" cap="rnd">
                  <a:solidFill>
                    <a:schemeClr val="tx1"/>
                  </a:solidFill>
                  <a:round/>
                  <a:headEnd/>
                  <a:tailEnd/>
                </a:ln>
              </p:spPr>
              <p:txBody>
                <a:bodyPr/>
                <a:lstStyle/>
                <a:p>
                  <a:endParaRPr lang="en-US"/>
                </a:p>
              </p:txBody>
            </p:sp>
            <p:sp>
              <p:nvSpPr>
                <p:cNvPr id="61559" name="Freeform 66"/>
                <p:cNvSpPr>
                  <a:spLocks/>
                </p:cNvSpPr>
                <p:nvPr/>
              </p:nvSpPr>
              <p:spPr bwMode="auto">
                <a:xfrm>
                  <a:off x="4707" y="2245"/>
                  <a:ext cx="143" cy="289"/>
                </a:xfrm>
                <a:custGeom>
                  <a:avLst/>
                  <a:gdLst>
                    <a:gd name="T0" fmla="*/ 0 w 143"/>
                    <a:gd name="T1" fmla="*/ 0 h 289"/>
                    <a:gd name="T2" fmla="*/ 142 w 143"/>
                    <a:gd name="T3" fmla="*/ 0 h 289"/>
                    <a:gd name="T4" fmla="*/ 142 w 143"/>
                    <a:gd name="T5" fmla="*/ 288 h 289"/>
                    <a:gd name="T6" fmla="*/ 0 w 143"/>
                    <a:gd name="T7" fmla="*/ 288 h 289"/>
                    <a:gd name="T8" fmla="*/ 0 60000 65536"/>
                    <a:gd name="T9" fmla="*/ 0 60000 65536"/>
                    <a:gd name="T10" fmla="*/ 0 60000 65536"/>
                    <a:gd name="T11" fmla="*/ 0 60000 65536"/>
                    <a:gd name="T12" fmla="*/ 0 w 143"/>
                    <a:gd name="T13" fmla="*/ 0 h 289"/>
                    <a:gd name="T14" fmla="*/ 143 w 143"/>
                    <a:gd name="T15" fmla="*/ 289 h 289"/>
                  </a:gdLst>
                  <a:ahLst/>
                  <a:cxnLst>
                    <a:cxn ang="T8">
                      <a:pos x="T0" y="T1"/>
                    </a:cxn>
                    <a:cxn ang="T9">
                      <a:pos x="T2" y="T3"/>
                    </a:cxn>
                    <a:cxn ang="T10">
                      <a:pos x="T4" y="T5"/>
                    </a:cxn>
                    <a:cxn ang="T11">
                      <a:pos x="T6" y="T7"/>
                    </a:cxn>
                  </a:cxnLst>
                  <a:rect l="T12" t="T13" r="T14" b="T15"/>
                  <a:pathLst>
                    <a:path w="143" h="289">
                      <a:moveTo>
                        <a:pt x="0" y="0"/>
                      </a:moveTo>
                      <a:lnTo>
                        <a:pt x="142" y="0"/>
                      </a:lnTo>
                      <a:lnTo>
                        <a:pt x="142" y="288"/>
                      </a:lnTo>
                      <a:lnTo>
                        <a:pt x="0" y="288"/>
                      </a:lnTo>
                    </a:path>
                  </a:pathLst>
                </a:custGeom>
                <a:noFill/>
                <a:ln w="25400" cap="rnd">
                  <a:solidFill>
                    <a:schemeClr val="tx1"/>
                  </a:solidFill>
                  <a:round/>
                  <a:headEnd/>
                  <a:tailEnd/>
                </a:ln>
              </p:spPr>
              <p:txBody>
                <a:bodyPr/>
                <a:lstStyle/>
                <a:p>
                  <a:endParaRPr lang="en-US"/>
                </a:p>
              </p:txBody>
            </p:sp>
          </p:grpSp>
          <p:sp>
            <p:nvSpPr>
              <p:cNvPr id="61554" name="Line 67"/>
              <p:cNvSpPr>
                <a:spLocks noChangeShapeType="1"/>
              </p:cNvSpPr>
              <p:nvPr/>
            </p:nvSpPr>
            <p:spPr bwMode="auto">
              <a:xfrm>
                <a:off x="4248" y="2328"/>
                <a:ext cx="139" cy="0"/>
              </a:xfrm>
              <a:prstGeom prst="line">
                <a:avLst/>
              </a:prstGeom>
              <a:noFill/>
              <a:ln w="25400">
                <a:solidFill>
                  <a:schemeClr val="tx1"/>
                </a:solidFill>
                <a:round/>
                <a:headEnd/>
                <a:tailEnd/>
              </a:ln>
            </p:spPr>
            <p:txBody>
              <a:bodyPr wrap="none" anchor="ctr"/>
              <a:lstStyle/>
              <a:p>
                <a:endParaRPr lang="en-US"/>
              </a:p>
            </p:txBody>
          </p:sp>
          <p:sp>
            <p:nvSpPr>
              <p:cNvPr id="61555" name="Line 68"/>
              <p:cNvSpPr>
                <a:spLocks noChangeShapeType="1"/>
              </p:cNvSpPr>
              <p:nvPr/>
            </p:nvSpPr>
            <p:spPr bwMode="auto">
              <a:xfrm>
                <a:off x="3764" y="2328"/>
                <a:ext cx="155" cy="0"/>
              </a:xfrm>
              <a:prstGeom prst="line">
                <a:avLst/>
              </a:prstGeom>
              <a:noFill/>
              <a:ln w="25400">
                <a:solidFill>
                  <a:schemeClr val="tx1"/>
                </a:solidFill>
                <a:round/>
                <a:headEnd/>
                <a:tailEnd/>
              </a:ln>
            </p:spPr>
            <p:txBody>
              <a:bodyPr wrap="none" anchor="ctr"/>
              <a:lstStyle/>
              <a:p>
                <a:endParaRPr lang="en-US"/>
              </a:p>
            </p:txBody>
          </p:sp>
          <p:sp>
            <p:nvSpPr>
              <p:cNvPr id="61556" name="Line 69"/>
              <p:cNvSpPr>
                <a:spLocks noChangeShapeType="1"/>
              </p:cNvSpPr>
              <p:nvPr/>
            </p:nvSpPr>
            <p:spPr bwMode="auto">
              <a:xfrm>
                <a:off x="3379" y="2424"/>
                <a:ext cx="157" cy="0"/>
              </a:xfrm>
              <a:prstGeom prst="line">
                <a:avLst/>
              </a:prstGeom>
              <a:noFill/>
              <a:ln w="25400">
                <a:solidFill>
                  <a:schemeClr val="tx1"/>
                </a:solidFill>
                <a:round/>
                <a:headEnd/>
                <a:tailEnd/>
              </a:ln>
            </p:spPr>
            <p:txBody>
              <a:bodyPr wrap="none" anchor="ctr"/>
              <a:lstStyle/>
              <a:p>
                <a:endParaRPr lang="en-US"/>
              </a:p>
            </p:txBody>
          </p:sp>
          <p:sp>
            <p:nvSpPr>
              <p:cNvPr id="61557" name="Freeform 70"/>
              <p:cNvSpPr>
                <a:spLocks/>
              </p:cNvSpPr>
              <p:nvPr/>
            </p:nvSpPr>
            <p:spPr bwMode="auto">
              <a:xfrm>
                <a:off x="3472" y="2323"/>
                <a:ext cx="337" cy="278"/>
              </a:xfrm>
              <a:custGeom>
                <a:avLst/>
                <a:gdLst>
                  <a:gd name="T0" fmla="*/ 0 w 337"/>
                  <a:gd name="T1" fmla="*/ 101 h 278"/>
                  <a:gd name="T2" fmla="*/ 0 w 337"/>
                  <a:gd name="T3" fmla="*/ 277 h 278"/>
                  <a:gd name="T4" fmla="*/ 294 w 337"/>
                  <a:gd name="T5" fmla="*/ 277 h 278"/>
                  <a:gd name="T6" fmla="*/ 294 w 337"/>
                  <a:gd name="T7" fmla="*/ 90 h 278"/>
                  <a:gd name="T8" fmla="*/ 336 w 337"/>
                  <a:gd name="T9" fmla="*/ 0 h 278"/>
                  <a:gd name="T10" fmla="*/ 0 60000 65536"/>
                  <a:gd name="T11" fmla="*/ 0 60000 65536"/>
                  <a:gd name="T12" fmla="*/ 0 60000 65536"/>
                  <a:gd name="T13" fmla="*/ 0 60000 65536"/>
                  <a:gd name="T14" fmla="*/ 0 60000 65536"/>
                  <a:gd name="T15" fmla="*/ 0 w 337"/>
                  <a:gd name="T16" fmla="*/ 0 h 278"/>
                  <a:gd name="T17" fmla="*/ 337 w 337"/>
                  <a:gd name="T18" fmla="*/ 278 h 278"/>
                </a:gdLst>
                <a:ahLst/>
                <a:cxnLst>
                  <a:cxn ang="T10">
                    <a:pos x="T0" y="T1"/>
                  </a:cxn>
                  <a:cxn ang="T11">
                    <a:pos x="T2" y="T3"/>
                  </a:cxn>
                  <a:cxn ang="T12">
                    <a:pos x="T4" y="T5"/>
                  </a:cxn>
                  <a:cxn ang="T13">
                    <a:pos x="T6" y="T7"/>
                  </a:cxn>
                  <a:cxn ang="T14">
                    <a:pos x="T8" y="T9"/>
                  </a:cxn>
                </a:cxnLst>
                <a:rect l="T15" t="T16" r="T17" b="T18"/>
                <a:pathLst>
                  <a:path w="337" h="278">
                    <a:moveTo>
                      <a:pt x="0" y="101"/>
                    </a:moveTo>
                    <a:lnTo>
                      <a:pt x="0" y="277"/>
                    </a:lnTo>
                    <a:lnTo>
                      <a:pt x="294" y="277"/>
                    </a:lnTo>
                    <a:lnTo>
                      <a:pt x="294" y="90"/>
                    </a:lnTo>
                    <a:lnTo>
                      <a:pt x="336" y="0"/>
                    </a:lnTo>
                  </a:path>
                </a:pathLst>
              </a:custGeom>
              <a:noFill/>
              <a:ln w="25400" cap="rnd">
                <a:solidFill>
                  <a:schemeClr val="tx1"/>
                </a:solidFill>
                <a:round/>
                <a:headEnd/>
                <a:tailEnd/>
              </a:ln>
            </p:spPr>
            <p:txBody>
              <a:bodyPr/>
              <a:lstStyle/>
              <a:p>
                <a:endParaRPr lang="en-US"/>
              </a:p>
            </p:txBody>
          </p:sp>
        </p:grpSp>
        <p:grpSp>
          <p:nvGrpSpPr>
            <p:cNvPr id="15" name="Group 71"/>
            <p:cNvGrpSpPr>
              <a:grpSpLocks/>
            </p:cNvGrpSpPr>
            <p:nvPr/>
          </p:nvGrpSpPr>
          <p:grpSpPr bwMode="auto">
            <a:xfrm>
              <a:off x="639763" y="4608411"/>
              <a:ext cx="7597775" cy="814387"/>
              <a:chOff x="336" y="2536"/>
              <a:chExt cx="4786" cy="513"/>
            </a:xfrm>
          </p:grpSpPr>
          <p:sp>
            <p:nvSpPr>
              <p:cNvPr id="61517" name="Freeform 72"/>
              <p:cNvSpPr>
                <a:spLocks/>
              </p:cNvSpPr>
              <p:nvPr/>
            </p:nvSpPr>
            <p:spPr bwMode="auto">
              <a:xfrm>
                <a:off x="3971" y="2536"/>
                <a:ext cx="213" cy="481"/>
              </a:xfrm>
              <a:custGeom>
                <a:avLst/>
                <a:gdLst>
                  <a:gd name="T0" fmla="*/ 0 w 213"/>
                  <a:gd name="T1" fmla="*/ 320 h 481"/>
                  <a:gd name="T2" fmla="*/ 71 w 213"/>
                  <a:gd name="T3" fmla="*/ 240 h 481"/>
                  <a:gd name="T4" fmla="*/ 0 w 213"/>
                  <a:gd name="T5" fmla="*/ 160 h 481"/>
                  <a:gd name="T6" fmla="*/ 0 w 213"/>
                  <a:gd name="T7" fmla="*/ 0 h 481"/>
                  <a:gd name="T8" fmla="*/ 212 w 213"/>
                  <a:gd name="T9" fmla="*/ 160 h 481"/>
                  <a:gd name="T10" fmla="*/ 212 w 213"/>
                  <a:gd name="T11" fmla="*/ 320 h 481"/>
                  <a:gd name="T12" fmla="*/ 0 w 213"/>
                  <a:gd name="T13" fmla="*/ 480 h 481"/>
                  <a:gd name="T14" fmla="*/ 0 w 213"/>
                  <a:gd name="T15" fmla="*/ 320 h 481"/>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481"/>
                  <a:gd name="T26" fmla="*/ 213 w 213"/>
                  <a:gd name="T27" fmla="*/ 481 h 48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481">
                    <a:moveTo>
                      <a:pt x="0" y="320"/>
                    </a:moveTo>
                    <a:lnTo>
                      <a:pt x="71" y="240"/>
                    </a:lnTo>
                    <a:lnTo>
                      <a:pt x="0" y="160"/>
                    </a:lnTo>
                    <a:lnTo>
                      <a:pt x="0" y="0"/>
                    </a:lnTo>
                    <a:lnTo>
                      <a:pt x="212" y="160"/>
                    </a:lnTo>
                    <a:lnTo>
                      <a:pt x="212" y="320"/>
                    </a:lnTo>
                    <a:lnTo>
                      <a:pt x="0" y="480"/>
                    </a:lnTo>
                    <a:lnTo>
                      <a:pt x="0" y="320"/>
                    </a:lnTo>
                  </a:path>
                </a:pathLst>
              </a:custGeom>
              <a:noFill/>
              <a:ln w="25400" cap="rnd">
                <a:solidFill>
                  <a:schemeClr val="tx1"/>
                </a:solidFill>
                <a:round/>
                <a:headEnd/>
                <a:tailEnd/>
              </a:ln>
            </p:spPr>
            <p:txBody>
              <a:bodyPr/>
              <a:lstStyle/>
              <a:p>
                <a:endParaRPr lang="en-US"/>
              </a:p>
            </p:txBody>
          </p:sp>
          <p:sp>
            <p:nvSpPr>
              <p:cNvPr id="61518" name="Freeform 73" descr="25%"/>
              <p:cNvSpPr>
                <a:spLocks/>
              </p:cNvSpPr>
              <p:nvPr/>
            </p:nvSpPr>
            <p:spPr bwMode="auto">
              <a:xfrm>
                <a:off x="3653" y="2632"/>
                <a:ext cx="148" cy="289"/>
              </a:xfrm>
              <a:custGeom>
                <a:avLst/>
                <a:gdLst>
                  <a:gd name="T0" fmla="*/ 0 w 148"/>
                  <a:gd name="T1" fmla="*/ 0 h 289"/>
                  <a:gd name="T2" fmla="*/ 147 w 148"/>
                  <a:gd name="T3" fmla="*/ 0 h 289"/>
                  <a:gd name="T4" fmla="*/ 147 w 148"/>
                  <a:gd name="T5" fmla="*/ 288 h 289"/>
                  <a:gd name="T6" fmla="*/ 0 w 148"/>
                  <a:gd name="T7" fmla="*/ 288 h 289"/>
                  <a:gd name="T8" fmla="*/ 0 60000 65536"/>
                  <a:gd name="T9" fmla="*/ 0 60000 65536"/>
                  <a:gd name="T10" fmla="*/ 0 60000 65536"/>
                  <a:gd name="T11" fmla="*/ 0 60000 65536"/>
                  <a:gd name="T12" fmla="*/ 0 w 148"/>
                  <a:gd name="T13" fmla="*/ 0 h 289"/>
                  <a:gd name="T14" fmla="*/ 148 w 148"/>
                  <a:gd name="T15" fmla="*/ 289 h 289"/>
                </a:gdLst>
                <a:ahLst/>
                <a:cxnLst>
                  <a:cxn ang="T8">
                    <a:pos x="T0" y="T1"/>
                  </a:cxn>
                  <a:cxn ang="T9">
                    <a:pos x="T2" y="T3"/>
                  </a:cxn>
                  <a:cxn ang="T10">
                    <a:pos x="T4" y="T5"/>
                  </a:cxn>
                  <a:cxn ang="T11">
                    <a:pos x="T6" y="T7"/>
                  </a:cxn>
                </a:cxnLst>
                <a:rect l="T12" t="T13" r="T14" b="T15"/>
                <a:pathLst>
                  <a:path w="148" h="289">
                    <a:moveTo>
                      <a:pt x="0" y="0"/>
                    </a:moveTo>
                    <a:lnTo>
                      <a:pt x="147" y="0"/>
                    </a:lnTo>
                    <a:lnTo>
                      <a:pt x="147" y="288"/>
                    </a:lnTo>
                    <a:lnTo>
                      <a:pt x="0" y="288"/>
                    </a:lnTo>
                  </a:path>
                </a:pathLst>
              </a:custGeom>
              <a:pattFill prst="pct25">
                <a:fgClr>
                  <a:schemeClr val="accent1"/>
                </a:fgClr>
                <a:bgClr>
                  <a:srgbClr val="FFFFFF"/>
                </a:bgClr>
              </a:pattFill>
              <a:ln w="25400" cap="rnd">
                <a:solidFill>
                  <a:schemeClr val="tx1"/>
                </a:solidFill>
                <a:round/>
                <a:headEnd/>
                <a:tailEnd/>
              </a:ln>
            </p:spPr>
            <p:txBody>
              <a:bodyPr/>
              <a:lstStyle/>
              <a:p>
                <a:endParaRPr lang="en-US"/>
              </a:p>
            </p:txBody>
          </p:sp>
          <p:sp>
            <p:nvSpPr>
              <p:cNvPr id="61519" name="Rectangle 74"/>
              <p:cNvSpPr>
                <a:spLocks noChangeArrowheads="1"/>
              </p:cNvSpPr>
              <p:nvPr/>
            </p:nvSpPr>
            <p:spPr bwMode="auto">
              <a:xfrm>
                <a:off x="336" y="2649"/>
                <a:ext cx="1419" cy="289"/>
              </a:xfrm>
              <a:prstGeom prst="rect">
                <a:avLst/>
              </a:prstGeom>
              <a:noFill/>
              <a:ln w="12700">
                <a:noFill/>
                <a:miter lim="800000"/>
                <a:headEnd/>
                <a:tailEnd/>
              </a:ln>
            </p:spPr>
            <p:txBody>
              <a:bodyPr wrap="none" lIns="90487" tIns="44450" rIns="90487" bIns="44450">
                <a:spAutoFit/>
              </a:bodyPr>
              <a:lstStyle/>
              <a:p>
                <a:r>
                  <a:rPr lang="en-US" sz="2400" b="1" dirty="0">
                    <a:solidFill>
                      <a:schemeClr val="tx1"/>
                    </a:solidFill>
                    <a:latin typeface="Arial" pitchFamily="34" charset="0"/>
                  </a:rPr>
                  <a:t>or   $t7,</a:t>
                </a:r>
                <a:r>
                  <a:rPr lang="en-US" sz="2400" b="1" dirty="0">
                    <a:solidFill>
                      <a:schemeClr val="accent1"/>
                    </a:solidFill>
                    <a:latin typeface="Arial" pitchFamily="34" charset="0"/>
                  </a:rPr>
                  <a:t>$t0</a:t>
                </a:r>
                <a:r>
                  <a:rPr lang="en-US" sz="2400" b="1" dirty="0">
                    <a:solidFill>
                      <a:schemeClr val="tx1"/>
                    </a:solidFill>
                    <a:latin typeface="Arial" pitchFamily="34" charset="0"/>
                  </a:rPr>
                  <a:t>,$t8</a:t>
                </a:r>
              </a:p>
            </p:txBody>
          </p:sp>
          <p:sp>
            <p:nvSpPr>
              <p:cNvPr id="61520" name="Freeform 75"/>
              <p:cNvSpPr>
                <a:spLocks/>
              </p:cNvSpPr>
              <p:nvPr/>
            </p:nvSpPr>
            <p:spPr bwMode="auto">
              <a:xfrm>
                <a:off x="4312" y="2776"/>
                <a:ext cx="431" cy="193"/>
              </a:xfrm>
              <a:custGeom>
                <a:avLst/>
                <a:gdLst>
                  <a:gd name="T0" fmla="*/ 0 w 431"/>
                  <a:gd name="T1" fmla="*/ 0 h 193"/>
                  <a:gd name="T2" fmla="*/ 0 w 431"/>
                  <a:gd name="T3" fmla="*/ 192 h 193"/>
                  <a:gd name="T4" fmla="*/ 391 w 431"/>
                  <a:gd name="T5" fmla="*/ 192 h 193"/>
                  <a:gd name="T6" fmla="*/ 391 w 431"/>
                  <a:gd name="T7" fmla="*/ 64 h 193"/>
                  <a:gd name="T8" fmla="*/ 430 w 431"/>
                  <a:gd name="T9" fmla="*/ 0 h 193"/>
                  <a:gd name="T10" fmla="*/ 0 60000 65536"/>
                  <a:gd name="T11" fmla="*/ 0 60000 65536"/>
                  <a:gd name="T12" fmla="*/ 0 60000 65536"/>
                  <a:gd name="T13" fmla="*/ 0 60000 65536"/>
                  <a:gd name="T14" fmla="*/ 0 60000 65536"/>
                  <a:gd name="T15" fmla="*/ 0 w 431"/>
                  <a:gd name="T16" fmla="*/ 0 h 193"/>
                  <a:gd name="T17" fmla="*/ 431 w 431"/>
                  <a:gd name="T18" fmla="*/ 193 h 193"/>
                </a:gdLst>
                <a:ahLst/>
                <a:cxnLst>
                  <a:cxn ang="T10">
                    <a:pos x="T0" y="T1"/>
                  </a:cxn>
                  <a:cxn ang="T11">
                    <a:pos x="T2" y="T3"/>
                  </a:cxn>
                  <a:cxn ang="T12">
                    <a:pos x="T4" y="T5"/>
                  </a:cxn>
                  <a:cxn ang="T13">
                    <a:pos x="T6" y="T7"/>
                  </a:cxn>
                  <a:cxn ang="T14">
                    <a:pos x="T8" y="T9"/>
                  </a:cxn>
                </a:cxnLst>
                <a:rect l="T15" t="T16" r="T17" b="T18"/>
                <a:pathLst>
                  <a:path w="431" h="193">
                    <a:moveTo>
                      <a:pt x="0" y="0"/>
                    </a:moveTo>
                    <a:lnTo>
                      <a:pt x="0" y="192"/>
                    </a:lnTo>
                    <a:lnTo>
                      <a:pt x="391" y="192"/>
                    </a:lnTo>
                    <a:lnTo>
                      <a:pt x="391" y="64"/>
                    </a:lnTo>
                    <a:lnTo>
                      <a:pt x="430" y="0"/>
                    </a:lnTo>
                  </a:path>
                </a:pathLst>
              </a:custGeom>
              <a:noFill/>
              <a:ln w="25400" cap="rnd">
                <a:solidFill>
                  <a:schemeClr val="tx1"/>
                </a:solidFill>
                <a:round/>
                <a:headEnd/>
                <a:tailEnd/>
              </a:ln>
            </p:spPr>
            <p:txBody>
              <a:bodyPr/>
              <a:lstStyle/>
              <a:p>
                <a:endParaRPr lang="en-US"/>
              </a:p>
            </p:txBody>
          </p:sp>
          <p:sp>
            <p:nvSpPr>
              <p:cNvPr id="61521" name="Freeform 76"/>
              <p:cNvSpPr>
                <a:spLocks/>
              </p:cNvSpPr>
              <p:nvPr/>
            </p:nvSpPr>
            <p:spPr bwMode="auto">
              <a:xfrm>
                <a:off x="3045" y="2632"/>
                <a:ext cx="170" cy="289"/>
              </a:xfrm>
              <a:custGeom>
                <a:avLst/>
                <a:gdLst>
                  <a:gd name="T0" fmla="*/ 169 w 170"/>
                  <a:gd name="T1" fmla="*/ 0 h 289"/>
                  <a:gd name="T2" fmla="*/ 0 w 170"/>
                  <a:gd name="T3" fmla="*/ 0 h 289"/>
                  <a:gd name="T4" fmla="*/ 0 w 170"/>
                  <a:gd name="T5" fmla="*/ 288 h 289"/>
                  <a:gd name="T6" fmla="*/ 169 w 170"/>
                  <a:gd name="T7" fmla="*/ 288 h 289"/>
                  <a:gd name="T8" fmla="*/ 0 60000 65536"/>
                  <a:gd name="T9" fmla="*/ 0 60000 65536"/>
                  <a:gd name="T10" fmla="*/ 0 60000 65536"/>
                  <a:gd name="T11" fmla="*/ 0 60000 65536"/>
                  <a:gd name="T12" fmla="*/ 0 w 170"/>
                  <a:gd name="T13" fmla="*/ 0 h 289"/>
                  <a:gd name="T14" fmla="*/ 170 w 170"/>
                  <a:gd name="T15" fmla="*/ 289 h 289"/>
                </a:gdLst>
                <a:ahLst/>
                <a:cxnLst>
                  <a:cxn ang="T8">
                    <a:pos x="T0" y="T1"/>
                  </a:cxn>
                  <a:cxn ang="T9">
                    <a:pos x="T2" y="T3"/>
                  </a:cxn>
                  <a:cxn ang="T10">
                    <a:pos x="T4" y="T5"/>
                  </a:cxn>
                  <a:cxn ang="T11">
                    <a:pos x="T6" y="T7"/>
                  </a:cxn>
                </a:cxnLst>
                <a:rect l="T12" t="T13" r="T14" b="T15"/>
                <a:pathLst>
                  <a:path w="170" h="289">
                    <a:moveTo>
                      <a:pt x="169" y="0"/>
                    </a:moveTo>
                    <a:lnTo>
                      <a:pt x="0" y="0"/>
                    </a:lnTo>
                    <a:lnTo>
                      <a:pt x="0" y="288"/>
                    </a:lnTo>
                    <a:lnTo>
                      <a:pt x="169" y="288"/>
                    </a:lnTo>
                  </a:path>
                </a:pathLst>
              </a:custGeom>
              <a:noFill/>
              <a:ln w="25400" cap="rnd">
                <a:solidFill>
                  <a:schemeClr val="tx1"/>
                </a:solidFill>
                <a:round/>
                <a:headEnd/>
                <a:tailEnd/>
              </a:ln>
            </p:spPr>
            <p:txBody>
              <a:bodyPr/>
              <a:lstStyle/>
              <a:p>
                <a:endParaRPr lang="en-US"/>
              </a:p>
            </p:txBody>
          </p:sp>
          <p:sp>
            <p:nvSpPr>
              <p:cNvPr id="61522" name="Freeform 77"/>
              <p:cNvSpPr>
                <a:spLocks/>
              </p:cNvSpPr>
              <p:nvPr/>
            </p:nvSpPr>
            <p:spPr bwMode="auto">
              <a:xfrm>
                <a:off x="3214" y="2632"/>
                <a:ext cx="171" cy="289"/>
              </a:xfrm>
              <a:custGeom>
                <a:avLst/>
                <a:gdLst>
                  <a:gd name="T0" fmla="*/ 0 w 171"/>
                  <a:gd name="T1" fmla="*/ 0 h 289"/>
                  <a:gd name="T2" fmla="*/ 170 w 171"/>
                  <a:gd name="T3" fmla="*/ 0 h 289"/>
                  <a:gd name="T4" fmla="*/ 170 w 171"/>
                  <a:gd name="T5" fmla="*/ 288 h 289"/>
                  <a:gd name="T6" fmla="*/ 0 w 171"/>
                  <a:gd name="T7" fmla="*/ 288 h 289"/>
                  <a:gd name="T8" fmla="*/ 0 60000 65536"/>
                  <a:gd name="T9" fmla="*/ 0 60000 65536"/>
                  <a:gd name="T10" fmla="*/ 0 60000 65536"/>
                  <a:gd name="T11" fmla="*/ 0 60000 65536"/>
                  <a:gd name="T12" fmla="*/ 0 w 171"/>
                  <a:gd name="T13" fmla="*/ 0 h 289"/>
                  <a:gd name="T14" fmla="*/ 171 w 171"/>
                  <a:gd name="T15" fmla="*/ 289 h 289"/>
                </a:gdLst>
                <a:ahLst/>
                <a:cxnLst>
                  <a:cxn ang="T8">
                    <a:pos x="T0" y="T1"/>
                  </a:cxn>
                  <a:cxn ang="T9">
                    <a:pos x="T2" y="T3"/>
                  </a:cxn>
                  <a:cxn ang="T10">
                    <a:pos x="T4" y="T5"/>
                  </a:cxn>
                  <a:cxn ang="T11">
                    <a:pos x="T6" y="T7"/>
                  </a:cxn>
                </a:cxnLst>
                <a:rect l="T12" t="T13" r="T14" b="T15"/>
                <a:pathLst>
                  <a:path w="171" h="289">
                    <a:moveTo>
                      <a:pt x="0" y="0"/>
                    </a:moveTo>
                    <a:lnTo>
                      <a:pt x="170" y="0"/>
                    </a:lnTo>
                    <a:lnTo>
                      <a:pt x="170" y="288"/>
                    </a:lnTo>
                    <a:lnTo>
                      <a:pt x="0" y="288"/>
                    </a:lnTo>
                  </a:path>
                </a:pathLst>
              </a:custGeom>
              <a:noFill/>
              <a:ln w="25400" cap="rnd">
                <a:solidFill>
                  <a:schemeClr val="tx1"/>
                </a:solidFill>
                <a:round/>
                <a:headEnd/>
                <a:tailEnd/>
              </a:ln>
            </p:spPr>
            <p:txBody>
              <a:bodyPr/>
              <a:lstStyle/>
              <a:p>
                <a:endParaRPr lang="en-US"/>
              </a:p>
            </p:txBody>
          </p:sp>
          <p:sp>
            <p:nvSpPr>
              <p:cNvPr id="61523" name="Rectangle 78"/>
              <p:cNvSpPr>
                <a:spLocks noChangeArrowheads="1"/>
              </p:cNvSpPr>
              <p:nvPr/>
            </p:nvSpPr>
            <p:spPr bwMode="auto">
              <a:xfrm>
                <a:off x="3026" y="2634"/>
                <a:ext cx="228" cy="210"/>
              </a:xfrm>
              <a:prstGeom prst="rect">
                <a:avLst/>
              </a:prstGeom>
              <a:noFill/>
              <a:ln w="12700">
                <a:noFill/>
                <a:miter lim="800000"/>
                <a:headEnd/>
                <a:tailEnd/>
              </a:ln>
            </p:spPr>
            <p:txBody>
              <a:bodyPr wrap="none" lIns="90487" tIns="44450" rIns="90487" bIns="44450">
                <a:spAutoFit/>
              </a:bodyPr>
              <a:lstStyle/>
              <a:p>
                <a:r>
                  <a:rPr lang="en-US" sz="1600" b="1">
                    <a:solidFill>
                      <a:schemeClr val="tx1"/>
                    </a:solidFill>
                    <a:latin typeface="Times" charset="0"/>
                  </a:rPr>
                  <a:t>I$</a:t>
                </a:r>
              </a:p>
            </p:txBody>
          </p:sp>
          <p:sp>
            <p:nvSpPr>
              <p:cNvPr id="61524" name="Rectangle 79"/>
              <p:cNvSpPr>
                <a:spLocks noChangeArrowheads="1"/>
              </p:cNvSpPr>
              <p:nvPr/>
            </p:nvSpPr>
            <p:spPr bwMode="auto">
              <a:xfrm rot="5400000">
                <a:off x="3874" y="2659"/>
                <a:ext cx="384" cy="210"/>
              </a:xfrm>
              <a:prstGeom prst="rect">
                <a:avLst/>
              </a:prstGeom>
              <a:noFill/>
              <a:ln w="12700">
                <a:noFill/>
                <a:miter lim="800000"/>
                <a:headEnd/>
                <a:tailEnd/>
              </a:ln>
            </p:spPr>
            <p:txBody>
              <a:bodyPr wrap="none" lIns="90487" tIns="44450" rIns="90487" bIns="44450">
                <a:spAutoFit/>
              </a:bodyPr>
              <a:lstStyle/>
              <a:p>
                <a:r>
                  <a:rPr lang="en-US" sz="1600" b="1">
                    <a:solidFill>
                      <a:schemeClr val="tx1"/>
                    </a:solidFill>
                    <a:latin typeface="Times" charset="0"/>
                  </a:rPr>
                  <a:t>ALU</a:t>
                </a:r>
              </a:p>
            </p:txBody>
          </p:sp>
          <p:sp>
            <p:nvSpPr>
              <p:cNvPr id="61525" name="Rectangle 80"/>
              <p:cNvSpPr>
                <a:spLocks noChangeArrowheads="1"/>
              </p:cNvSpPr>
              <p:nvPr/>
            </p:nvSpPr>
            <p:spPr bwMode="auto">
              <a:xfrm>
                <a:off x="3486" y="2639"/>
                <a:ext cx="327" cy="210"/>
              </a:xfrm>
              <a:prstGeom prst="rect">
                <a:avLst/>
              </a:prstGeom>
              <a:noFill/>
              <a:ln w="12700">
                <a:noFill/>
                <a:miter lim="800000"/>
                <a:headEnd/>
                <a:tailEnd/>
              </a:ln>
            </p:spPr>
            <p:txBody>
              <a:bodyPr wrap="none" lIns="90487" tIns="44450" rIns="90487" bIns="44450">
                <a:spAutoFit/>
              </a:bodyPr>
              <a:lstStyle/>
              <a:p>
                <a:r>
                  <a:rPr lang="en-US" sz="1600" b="1">
                    <a:solidFill>
                      <a:schemeClr val="tx1"/>
                    </a:solidFill>
                    <a:latin typeface="Times" charset="0"/>
                  </a:rPr>
                  <a:t>Reg</a:t>
                </a:r>
              </a:p>
            </p:txBody>
          </p:sp>
          <p:sp>
            <p:nvSpPr>
              <p:cNvPr id="61526" name="Freeform 81"/>
              <p:cNvSpPr>
                <a:spLocks/>
              </p:cNvSpPr>
              <p:nvPr/>
            </p:nvSpPr>
            <p:spPr bwMode="auto">
              <a:xfrm>
                <a:off x="3505" y="2632"/>
                <a:ext cx="149" cy="289"/>
              </a:xfrm>
              <a:custGeom>
                <a:avLst/>
                <a:gdLst>
                  <a:gd name="T0" fmla="*/ 148 w 149"/>
                  <a:gd name="T1" fmla="*/ 0 h 289"/>
                  <a:gd name="T2" fmla="*/ 0 w 149"/>
                  <a:gd name="T3" fmla="*/ 0 h 289"/>
                  <a:gd name="T4" fmla="*/ 0 w 149"/>
                  <a:gd name="T5" fmla="*/ 288 h 289"/>
                  <a:gd name="T6" fmla="*/ 148 w 149"/>
                  <a:gd name="T7" fmla="*/ 288 h 289"/>
                  <a:gd name="T8" fmla="*/ 0 60000 65536"/>
                  <a:gd name="T9" fmla="*/ 0 60000 65536"/>
                  <a:gd name="T10" fmla="*/ 0 60000 65536"/>
                  <a:gd name="T11" fmla="*/ 0 60000 65536"/>
                  <a:gd name="T12" fmla="*/ 0 w 149"/>
                  <a:gd name="T13" fmla="*/ 0 h 289"/>
                  <a:gd name="T14" fmla="*/ 149 w 149"/>
                  <a:gd name="T15" fmla="*/ 289 h 289"/>
                </a:gdLst>
                <a:ahLst/>
                <a:cxnLst>
                  <a:cxn ang="T8">
                    <a:pos x="T0" y="T1"/>
                  </a:cxn>
                  <a:cxn ang="T9">
                    <a:pos x="T2" y="T3"/>
                  </a:cxn>
                  <a:cxn ang="T10">
                    <a:pos x="T4" y="T5"/>
                  </a:cxn>
                  <a:cxn ang="T11">
                    <a:pos x="T6" y="T7"/>
                  </a:cxn>
                </a:cxnLst>
                <a:rect l="T12" t="T13" r="T14" b="T15"/>
                <a:pathLst>
                  <a:path w="149" h="289">
                    <a:moveTo>
                      <a:pt x="148" y="0"/>
                    </a:moveTo>
                    <a:lnTo>
                      <a:pt x="0" y="0"/>
                    </a:lnTo>
                    <a:lnTo>
                      <a:pt x="0" y="288"/>
                    </a:lnTo>
                    <a:lnTo>
                      <a:pt x="148" y="288"/>
                    </a:lnTo>
                  </a:path>
                </a:pathLst>
              </a:custGeom>
              <a:noFill/>
              <a:ln w="25400" cap="rnd">
                <a:solidFill>
                  <a:schemeClr val="tx1"/>
                </a:solidFill>
                <a:round/>
                <a:headEnd/>
                <a:tailEnd/>
              </a:ln>
            </p:spPr>
            <p:txBody>
              <a:bodyPr/>
              <a:lstStyle/>
              <a:p>
                <a:endParaRPr lang="en-US"/>
              </a:p>
            </p:txBody>
          </p:sp>
          <p:sp>
            <p:nvSpPr>
              <p:cNvPr id="61527" name="Line 82"/>
              <p:cNvSpPr>
                <a:spLocks noChangeShapeType="1"/>
              </p:cNvSpPr>
              <p:nvPr/>
            </p:nvSpPr>
            <p:spPr bwMode="auto">
              <a:xfrm>
                <a:off x="3390" y="2776"/>
                <a:ext cx="96" cy="0"/>
              </a:xfrm>
              <a:prstGeom prst="line">
                <a:avLst/>
              </a:prstGeom>
              <a:noFill/>
              <a:ln w="25400">
                <a:solidFill>
                  <a:schemeClr val="tx1"/>
                </a:solidFill>
                <a:round/>
                <a:headEnd/>
                <a:tailEnd/>
              </a:ln>
            </p:spPr>
            <p:txBody>
              <a:bodyPr wrap="none" anchor="ctr"/>
              <a:lstStyle/>
              <a:p>
                <a:endParaRPr lang="en-US"/>
              </a:p>
            </p:txBody>
          </p:sp>
          <p:sp>
            <p:nvSpPr>
              <p:cNvPr id="61528" name="Freeform 83"/>
              <p:cNvSpPr>
                <a:spLocks/>
              </p:cNvSpPr>
              <p:nvPr/>
            </p:nvSpPr>
            <p:spPr bwMode="auto">
              <a:xfrm>
                <a:off x="3452" y="2680"/>
                <a:ext cx="48" cy="97"/>
              </a:xfrm>
              <a:custGeom>
                <a:avLst/>
                <a:gdLst>
                  <a:gd name="T0" fmla="*/ 0 w 48"/>
                  <a:gd name="T1" fmla="*/ 96 h 97"/>
                  <a:gd name="T2" fmla="*/ 0 w 48"/>
                  <a:gd name="T3" fmla="*/ 0 h 97"/>
                  <a:gd name="T4" fmla="*/ 47 w 48"/>
                  <a:gd name="T5" fmla="*/ 0 h 97"/>
                  <a:gd name="T6" fmla="*/ 47 w 48"/>
                  <a:gd name="T7" fmla="*/ 0 h 97"/>
                  <a:gd name="T8" fmla="*/ 0 60000 65536"/>
                  <a:gd name="T9" fmla="*/ 0 60000 65536"/>
                  <a:gd name="T10" fmla="*/ 0 60000 65536"/>
                  <a:gd name="T11" fmla="*/ 0 60000 65536"/>
                  <a:gd name="T12" fmla="*/ 0 w 48"/>
                  <a:gd name="T13" fmla="*/ 0 h 97"/>
                  <a:gd name="T14" fmla="*/ 48 w 48"/>
                  <a:gd name="T15" fmla="*/ 97 h 97"/>
                </a:gdLst>
                <a:ahLst/>
                <a:cxnLst>
                  <a:cxn ang="T8">
                    <a:pos x="T0" y="T1"/>
                  </a:cxn>
                  <a:cxn ang="T9">
                    <a:pos x="T2" y="T3"/>
                  </a:cxn>
                  <a:cxn ang="T10">
                    <a:pos x="T4" y="T5"/>
                  </a:cxn>
                  <a:cxn ang="T11">
                    <a:pos x="T6" y="T7"/>
                  </a:cxn>
                </a:cxnLst>
                <a:rect l="T12" t="T13" r="T14" b="T15"/>
                <a:pathLst>
                  <a:path w="48" h="97">
                    <a:moveTo>
                      <a:pt x="0" y="96"/>
                    </a:moveTo>
                    <a:lnTo>
                      <a:pt x="0" y="0"/>
                    </a:lnTo>
                    <a:lnTo>
                      <a:pt x="47" y="0"/>
                    </a:lnTo>
                  </a:path>
                </a:pathLst>
              </a:custGeom>
              <a:noFill/>
              <a:ln w="25400" cap="rnd">
                <a:solidFill>
                  <a:schemeClr val="tx1"/>
                </a:solidFill>
                <a:round/>
                <a:headEnd/>
                <a:tailEnd/>
              </a:ln>
            </p:spPr>
            <p:txBody>
              <a:bodyPr/>
              <a:lstStyle/>
              <a:p>
                <a:endParaRPr lang="en-US"/>
              </a:p>
            </p:txBody>
          </p:sp>
          <p:sp>
            <p:nvSpPr>
              <p:cNvPr id="61529" name="Line 84"/>
              <p:cNvSpPr>
                <a:spLocks noChangeShapeType="1"/>
              </p:cNvSpPr>
              <p:nvPr/>
            </p:nvSpPr>
            <p:spPr bwMode="auto">
              <a:xfrm>
                <a:off x="3806" y="2680"/>
                <a:ext cx="157" cy="0"/>
              </a:xfrm>
              <a:prstGeom prst="line">
                <a:avLst/>
              </a:prstGeom>
              <a:noFill/>
              <a:ln w="25400">
                <a:solidFill>
                  <a:schemeClr val="tx1"/>
                </a:solidFill>
                <a:round/>
                <a:headEnd/>
                <a:tailEnd/>
              </a:ln>
            </p:spPr>
            <p:txBody>
              <a:bodyPr wrap="none" anchor="ctr"/>
              <a:lstStyle/>
              <a:p>
                <a:endParaRPr lang="en-US"/>
              </a:p>
            </p:txBody>
          </p:sp>
          <p:sp>
            <p:nvSpPr>
              <p:cNvPr id="61530" name="Rectangle 85"/>
              <p:cNvSpPr>
                <a:spLocks noChangeArrowheads="1"/>
              </p:cNvSpPr>
              <p:nvPr/>
            </p:nvSpPr>
            <p:spPr bwMode="auto">
              <a:xfrm>
                <a:off x="4303" y="2634"/>
                <a:ext cx="302" cy="210"/>
              </a:xfrm>
              <a:prstGeom prst="rect">
                <a:avLst/>
              </a:prstGeom>
              <a:noFill/>
              <a:ln w="12700">
                <a:noFill/>
                <a:miter lim="800000"/>
                <a:headEnd/>
                <a:tailEnd/>
              </a:ln>
            </p:spPr>
            <p:txBody>
              <a:bodyPr wrap="none" lIns="90487" tIns="44450" rIns="90487" bIns="44450">
                <a:spAutoFit/>
              </a:bodyPr>
              <a:lstStyle/>
              <a:p>
                <a:r>
                  <a:rPr lang="en-US" sz="1600" b="1">
                    <a:solidFill>
                      <a:schemeClr val="tx1"/>
                    </a:solidFill>
                    <a:latin typeface="Times" charset="0"/>
                  </a:rPr>
                  <a:t> D$</a:t>
                </a:r>
              </a:p>
            </p:txBody>
          </p:sp>
          <p:sp>
            <p:nvSpPr>
              <p:cNvPr id="61531" name="Freeform 86"/>
              <p:cNvSpPr>
                <a:spLocks/>
              </p:cNvSpPr>
              <p:nvPr/>
            </p:nvSpPr>
            <p:spPr bwMode="auto">
              <a:xfrm>
                <a:off x="4354" y="2632"/>
                <a:ext cx="162" cy="289"/>
              </a:xfrm>
              <a:custGeom>
                <a:avLst/>
                <a:gdLst>
                  <a:gd name="T0" fmla="*/ 161 w 162"/>
                  <a:gd name="T1" fmla="*/ 0 h 289"/>
                  <a:gd name="T2" fmla="*/ 0 w 162"/>
                  <a:gd name="T3" fmla="*/ 0 h 289"/>
                  <a:gd name="T4" fmla="*/ 0 w 162"/>
                  <a:gd name="T5" fmla="*/ 288 h 289"/>
                  <a:gd name="T6" fmla="*/ 161 w 162"/>
                  <a:gd name="T7" fmla="*/ 288 h 289"/>
                  <a:gd name="T8" fmla="*/ 0 60000 65536"/>
                  <a:gd name="T9" fmla="*/ 0 60000 65536"/>
                  <a:gd name="T10" fmla="*/ 0 60000 65536"/>
                  <a:gd name="T11" fmla="*/ 0 60000 65536"/>
                  <a:gd name="T12" fmla="*/ 0 w 162"/>
                  <a:gd name="T13" fmla="*/ 0 h 289"/>
                  <a:gd name="T14" fmla="*/ 162 w 162"/>
                  <a:gd name="T15" fmla="*/ 289 h 289"/>
                </a:gdLst>
                <a:ahLst/>
                <a:cxnLst>
                  <a:cxn ang="T8">
                    <a:pos x="T0" y="T1"/>
                  </a:cxn>
                  <a:cxn ang="T9">
                    <a:pos x="T2" y="T3"/>
                  </a:cxn>
                  <a:cxn ang="T10">
                    <a:pos x="T4" y="T5"/>
                  </a:cxn>
                  <a:cxn ang="T11">
                    <a:pos x="T6" y="T7"/>
                  </a:cxn>
                </a:cxnLst>
                <a:rect l="T12" t="T13" r="T14" b="T15"/>
                <a:pathLst>
                  <a:path w="162" h="289">
                    <a:moveTo>
                      <a:pt x="161" y="0"/>
                    </a:moveTo>
                    <a:lnTo>
                      <a:pt x="0" y="0"/>
                    </a:lnTo>
                    <a:lnTo>
                      <a:pt x="0" y="288"/>
                    </a:lnTo>
                    <a:lnTo>
                      <a:pt x="161" y="288"/>
                    </a:lnTo>
                  </a:path>
                </a:pathLst>
              </a:custGeom>
              <a:noFill/>
              <a:ln w="25400" cap="rnd">
                <a:solidFill>
                  <a:schemeClr val="tx1"/>
                </a:solidFill>
                <a:round/>
                <a:headEnd/>
                <a:tailEnd/>
              </a:ln>
            </p:spPr>
            <p:txBody>
              <a:bodyPr/>
              <a:lstStyle/>
              <a:p>
                <a:endParaRPr lang="en-US"/>
              </a:p>
            </p:txBody>
          </p:sp>
          <p:sp>
            <p:nvSpPr>
              <p:cNvPr id="61532" name="Freeform 87"/>
              <p:cNvSpPr>
                <a:spLocks/>
              </p:cNvSpPr>
              <p:nvPr/>
            </p:nvSpPr>
            <p:spPr bwMode="auto">
              <a:xfrm>
                <a:off x="4515" y="2632"/>
                <a:ext cx="164" cy="289"/>
              </a:xfrm>
              <a:custGeom>
                <a:avLst/>
                <a:gdLst>
                  <a:gd name="T0" fmla="*/ 0 w 164"/>
                  <a:gd name="T1" fmla="*/ 0 h 289"/>
                  <a:gd name="T2" fmla="*/ 163 w 164"/>
                  <a:gd name="T3" fmla="*/ 0 h 289"/>
                  <a:gd name="T4" fmla="*/ 163 w 164"/>
                  <a:gd name="T5" fmla="*/ 288 h 289"/>
                  <a:gd name="T6" fmla="*/ 0 w 164"/>
                  <a:gd name="T7" fmla="*/ 288 h 289"/>
                  <a:gd name="T8" fmla="*/ 0 60000 65536"/>
                  <a:gd name="T9" fmla="*/ 0 60000 65536"/>
                  <a:gd name="T10" fmla="*/ 0 60000 65536"/>
                  <a:gd name="T11" fmla="*/ 0 60000 65536"/>
                  <a:gd name="T12" fmla="*/ 0 w 164"/>
                  <a:gd name="T13" fmla="*/ 0 h 289"/>
                  <a:gd name="T14" fmla="*/ 164 w 164"/>
                  <a:gd name="T15" fmla="*/ 289 h 289"/>
                </a:gdLst>
                <a:ahLst/>
                <a:cxnLst>
                  <a:cxn ang="T8">
                    <a:pos x="T0" y="T1"/>
                  </a:cxn>
                  <a:cxn ang="T9">
                    <a:pos x="T2" y="T3"/>
                  </a:cxn>
                  <a:cxn ang="T10">
                    <a:pos x="T4" y="T5"/>
                  </a:cxn>
                  <a:cxn ang="T11">
                    <a:pos x="T6" y="T7"/>
                  </a:cxn>
                </a:cxnLst>
                <a:rect l="T12" t="T13" r="T14" b="T15"/>
                <a:pathLst>
                  <a:path w="164" h="289">
                    <a:moveTo>
                      <a:pt x="0" y="0"/>
                    </a:moveTo>
                    <a:lnTo>
                      <a:pt x="163" y="0"/>
                    </a:lnTo>
                    <a:lnTo>
                      <a:pt x="163" y="288"/>
                    </a:lnTo>
                    <a:lnTo>
                      <a:pt x="0" y="288"/>
                    </a:lnTo>
                  </a:path>
                </a:pathLst>
              </a:custGeom>
              <a:noFill/>
              <a:ln w="25400" cap="rnd">
                <a:solidFill>
                  <a:schemeClr val="tx1"/>
                </a:solidFill>
                <a:round/>
                <a:headEnd/>
                <a:tailEnd/>
              </a:ln>
            </p:spPr>
            <p:txBody>
              <a:bodyPr/>
              <a:lstStyle/>
              <a:p>
                <a:endParaRPr lang="en-US"/>
              </a:p>
            </p:txBody>
          </p:sp>
          <p:sp>
            <p:nvSpPr>
              <p:cNvPr id="61533" name="Rectangle 88"/>
              <p:cNvSpPr>
                <a:spLocks noChangeArrowheads="1"/>
              </p:cNvSpPr>
              <p:nvPr/>
            </p:nvSpPr>
            <p:spPr bwMode="auto">
              <a:xfrm>
                <a:off x="4795" y="2634"/>
                <a:ext cx="327" cy="210"/>
              </a:xfrm>
              <a:prstGeom prst="rect">
                <a:avLst/>
              </a:prstGeom>
              <a:noFill/>
              <a:ln w="12700">
                <a:noFill/>
                <a:miter lim="800000"/>
                <a:headEnd/>
                <a:tailEnd/>
              </a:ln>
            </p:spPr>
            <p:txBody>
              <a:bodyPr wrap="none" lIns="90487" tIns="44450" rIns="90487" bIns="44450">
                <a:spAutoFit/>
              </a:bodyPr>
              <a:lstStyle/>
              <a:p>
                <a:r>
                  <a:rPr lang="en-US" sz="1600" b="1">
                    <a:solidFill>
                      <a:schemeClr val="tx1"/>
                    </a:solidFill>
                    <a:latin typeface="Times" charset="0"/>
                  </a:rPr>
                  <a:t>Reg</a:t>
                </a:r>
              </a:p>
            </p:txBody>
          </p:sp>
          <p:sp>
            <p:nvSpPr>
              <p:cNvPr id="61534" name="Freeform 89"/>
              <p:cNvSpPr>
                <a:spLocks/>
              </p:cNvSpPr>
              <p:nvPr/>
            </p:nvSpPr>
            <p:spPr bwMode="auto">
              <a:xfrm>
                <a:off x="4822" y="2632"/>
                <a:ext cx="142" cy="289"/>
              </a:xfrm>
              <a:custGeom>
                <a:avLst/>
                <a:gdLst>
                  <a:gd name="T0" fmla="*/ 141 w 142"/>
                  <a:gd name="T1" fmla="*/ 0 h 289"/>
                  <a:gd name="T2" fmla="*/ 0 w 142"/>
                  <a:gd name="T3" fmla="*/ 0 h 289"/>
                  <a:gd name="T4" fmla="*/ 0 w 142"/>
                  <a:gd name="T5" fmla="*/ 288 h 289"/>
                  <a:gd name="T6" fmla="*/ 141 w 142"/>
                  <a:gd name="T7" fmla="*/ 288 h 289"/>
                  <a:gd name="T8" fmla="*/ 0 60000 65536"/>
                  <a:gd name="T9" fmla="*/ 0 60000 65536"/>
                  <a:gd name="T10" fmla="*/ 0 60000 65536"/>
                  <a:gd name="T11" fmla="*/ 0 60000 65536"/>
                  <a:gd name="T12" fmla="*/ 0 w 142"/>
                  <a:gd name="T13" fmla="*/ 0 h 289"/>
                  <a:gd name="T14" fmla="*/ 142 w 142"/>
                  <a:gd name="T15" fmla="*/ 289 h 289"/>
                </a:gdLst>
                <a:ahLst/>
                <a:cxnLst>
                  <a:cxn ang="T8">
                    <a:pos x="T0" y="T1"/>
                  </a:cxn>
                  <a:cxn ang="T9">
                    <a:pos x="T2" y="T3"/>
                  </a:cxn>
                  <a:cxn ang="T10">
                    <a:pos x="T4" y="T5"/>
                  </a:cxn>
                  <a:cxn ang="T11">
                    <a:pos x="T6" y="T7"/>
                  </a:cxn>
                </a:cxnLst>
                <a:rect l="T12" t="T13" r="T14" b="T15"/>
                <a:pathLst>
                  <a:path w="142" h="289">
                    <a:moveTo>
                      <a:pt x="141" y="0"/>
                    </a:moveTo>
                    <a:lnTo>
                      <a:pt x="0" y="0"/>
                    </a:lnTo>
                    <a:lnTo>
                      <a:pt x="0" y="288"/>
                    </a:lnTo>
                    <a:lnTo>
                      <a:pt x="141" y="288"/>
                    </a:lnTo>
                  </a:path>
                </a:pathLst>
              </a:custGeom>
              <a:noFill/>
              <a:ln w="25400" cap="rnd">
                <a:solidFill>
                  <a:schemeClr val="tx1"/>
                </a:solidFill>
                <a:round/>
                <a:headEnd/>
                <a:tailEnd/>
              </a:ln>
            </p:spPr>
            <p:txBody>
              <a:bodyPr/>
              <a:lstStyle/>
              <a:p>
                <a:endParaRPr lang="en-US"/>
              </a:p>
            </p:txBody>
          </p:sp>
          <p:sp>
            <p:nvSpPr>
              <p:cNvPr id="61535" name="Freeform 90"/>
              <p:cNvSpPr>
                <a:spLocks/>
              </p:cNvSpPr>
              <p:nvPr/>
            </p:nvSpPr>
            <p:spPr bwMode="auto">
              <a:xfrm>
                <a:off x="4963" y="2632"/>
                <a:ext cx="143" cy="289"/>
              </a:xfrm>
              <a:custGeom>
                <a:avLst/>
                <a:gdLst>
                  <a:gd name="T0" fmla="*/ 0 w 143"/>
                  <a:gd name="T1" fmla="*/ 0 h 289"/>
                  <a:gd name="T2" fmla="*/ 142 w 143"/>
                  <a:gd name="T3" fmla="*/ 0 h 289"/>
                  <a:gd name="T4" fmla="*/ 142 w 143"/>
                  <a:gd name="T5" fmla="*/ 288 h 289"/>
                  <a:gd name="T6" fmla="*/ 0 w 143"/>
                  <a:gd name="T7" fmla="*/ 288 h 289"/>
                  <a:gd name="T8" fmla="*/ 0 60000 65536"/>
                  <a:gd name="T9" fmla="*/ 0 60000 65536"/>
                  <a:gd name="T10" fmla="*/ 0 60000 65536"/>
                  <a:gd name="T11" fmla="*/ 0 60000 65536"/>
                  <a:gd name="T12" fmla="*/ 0 w 143"/>
                  <a:gd name="T13" fmla="*/ 0 h 289"/>
                  <a:gd name="T14" fmla="*/ 143 w 143"/>
                  <a:gd name="T15" fmla="*/ 289 h 289"/>
                </a:gdLst>
                <a:ahLst/>
                <a:cxnLst>
                  <a:cxn ang="T8">
                    <a:pos x="T0" y="T1"/>
                  </a:cxn>
                  <a:cxn ang="T9">
                    <a:pos x="T2" y="T3"/>
                  </a:cxn>
                  <a:cxn ang="T10">
                    <a:pos x="T4" y="T5"/>
                  </a:cxn>
                  <a:cxn ang="T11">
                    <a:pos x="T6" y="T7"/>
                  </a:cxn>
                </a:cxnLst>
                <a:rect l="T12" t="T13" r="T14" b="T15"/>
                <a:pathLst>
                  <a:path w="143" h="289">
                    <a:moveTo>
                      <a:pt x="0" y="0"/>
                    </a:moveTo>
                    <a:lnTo>
                      <a:pt x="142" y="0"/>
                    </a:lnTo>
                    <a:lnTo>
                      <a:pt x="142" y="288"/>
                    </a:lnTo>
                    <a:lnTo>
                      <a:pt x="0" y="288"/>
                    </a:lnTo>
                  </a:path>
                </a:pathLst>
              </a:custGeom>
              <a:noFill/>
              <a:ln w="25400" cap="rnd">
                <a:solidFill>
                  <a:schemeClr val="tx1"/>
                </a:solidFill>
                <a:round/>
                <a:headEnd/>
                <a:tailEnd/>
              </a:ln>
            </p:spPr>
            <p:txBody>
              <a:bodyPr/>
              <a:lstStyle/>
              <a:p>
                <a:endParaRPr lang="en-US"/>
              </a:p>
            </p:txBody>
          </p:sp>
          <p:sp>
            <p:nvSpPr>
              <p:cNvPr id="61536" name="Line 91"/>
              <p:cNvSpPr>
                <a:spLocks noChangeShapeType="1"/>
              </p:cNvSpPr>
              <p:nvPr/>
            </p:nvSpPr>
            <p:spPr bwMode="auto">
              <a:xfrm>
                <a:off x="4675" y="2776"/>
                <a:ext cx="139" cy="0"/>
              </a:xfrm>
              <a:prstGeom prst="line">
                <a:avLst/>
              </a:prstGeom>
              <a:noFill/>
              <a:ln w="25400">
                <a:solidFill>
                  <a:schemeClr val="tx1"/>
                </a:solidFill>
                <a:round/>
                <a:headEnd/>
                <a:tailEnd/>
              </a:ln>
            </p:spPr>
            <p:txBody>
              <a:bodyPr wrap="none" anchor="ctr"/>
              <a:lstStyle/>
              <a:p>
                <a:endParaRPr lang="en-US"/>
              </a:p>
            </p:txBody>
          </p:sp>
          <p:sp>
            <p:nvSpPr>
              <p:cNvPr id="61537" name="Line 92"/>
              <p:cNvSpPr>
                <a:spLocks noChangeShapeType="1"/>
              </p:cNvSpPr>
              <p:nvPr/>
            </p:nvSpPr>
            <p:spPr bwMode="auto">
              <a:xfrm>
                <a:off x="4191" y="2776"/>
                <a:ext cx="155" cy="0"/>
              </a:xfrm>
              <a:prstGeom prst="line">
                <a:avLst/>
              </a:prstGeom>
              <a:noFill/>
              <a:ln w="25400">
                <a:solidFill>
                  <a:schemeClr val="tx1"/>
                </a:solidFill>
                <a:round/>
                <a:headEnd/>
                <a:tailEnd/>
              </a:ln>
            </p:spPr>
            <p:txBody>
              <a:bodyPr wrap="none" anchor="ctr"/>
              <a:lstStyle/>
              <a:p>
                <a:endParaRPr lang="en-US"/>
              </a:p>
            </p:txBody>
          </p:sp>
          <p:sp>
            <p:nvSpPr>
              <p:cNvPr id="61538" name="Line 93"/>
              <p:cNvSpPr>
                <a:spLocks noChangeShapeType="1"/>
              </p:cNvSpPr>
              <p:nvPr/>
            </p:nvSpPr>
            <p:spPr bwMode="auto">
              <a:xfrm>
                <a:off x="3806" y="2872"/>
                <a:ext cx="157" cy="0"/>
              </a:xfrm>
              <a:prstGeom prst="line">
                <a:avLst/>
              </a:prstGeom>
              <a:noFill/>
              <a:ln w="25400">
                <a:solidFill>
                  <a:schemeClr val="tx1"/>
                </a:solidFill>
                <a:round/>
                <a:headEnd/>
                <a:tailEnd/>
              </a:ln>
            </p:spPr>
            <p:txBody>
              <a:bodyPr wrap="none" anchor="ctr"/>
              <a:lstStyle/>
              <a:p>
                <a:endParaRPr lang="en-US"/>
              </a:p>
            </p:txBody>
          </p:sp>
          <p:sp>
            <p:nvSpPr>
              <p:cNvPr id="61539" name="Freeform 94"/>
              <p:cNvSpPr>
                <a:spLocks/>
              </p:cNvSpPr>
              <p:nvPr/>
            </p:nvSpPr>
            <p:spPr bwMode="auto">
              <a:xfrm>
                <a:off x="3899" y="2771"/>
                <a:ext cx="337" cy="278"/>
              </a:xfrm>
              <a:custGeom>
                <a:avLst/>
                <a:gdLst>
                  <a:gd name="T0" fmla="*/ 0 w 337"/>
                  <a:gd name="T1" fmla="*/ 101 h 278"/>
                  <a:gd name="T2" fmla="*/ 0 w 337"/>
                  <a:gd name="T3" fmla="*/ 277 h 278"/>
                  <a:gd name="T4" fmla="*/ 294 w 337"/>
                  <a:gd name="T5" fmla="*/ 277 h 278"/>
                  <a:gd name="T6" fmla="*/ 294 w 337"/>
                  <a:gd name="T7" fmla="*/ 90 h 278"/>
                  <a:gd name="T8" fmla="*/ 336 w 337"/>
                  <a:gd name="T9" fmla="*/ 0 h 278"/>
                  <a:gd name="T10" fmla="*/ 0 60000 65536"/>
                  <a:gd name="T11" fmla="*/ 0 60000 65536"/>
                  <a:gd name="T12" fmla="*/ 0 60000 65536"/>
                  <a:gd name="T13" fmla="*/ 0 60000 65536"/>
                  <a:gd name="T14" fmla="*/ 0 60000 65536"/>
                  <a:gd name="T15" fmla="*/ 0 w 337"/>
                  <a:gd name="T16" fmla="*/ 0 h 278"/>
                  <a:gd name="T17" fmla="*/ 337 w 337"/>
                  <a:gd name="T18" fmla="*/ 278 h 278"/>
                </a:gdLst>
                <a:ahLst/>
                <a:cxnLst>
                  <a:cxn ang="T10">
                    <a:pos x="T0" y="T1"/>
                  </a:cxn>
                  <a:cxn ang="T11">
                    <a:pos x="T2" y="T3"/>
                  </a:cxn>
                  <a:cxn ang="T12">
                    <a:pos x="T4" y="T5"/>
                  </a:cxn>
                  <a:cxn ang="T13">
                    <a:pos x="T6" y="T7"/>
                  </a:cxn>
                  <a:cxn ang="T14">
                    <a:pos x="T8" y="T9"/>
                  </a:cxn>
                </a:cxnLst>
                <a:rect l="T15" t="T16" r="T17" b="T18"/>
                <a:pathLst>
                  <a:path w="337" h="278">
                    <a:moveTo>
                      <a:pt x="0" y="101"/>
                    </a:moveTo>
                    <a:lnTo>
                      <a:pt x="0" y="277"/>
                    </a:lnTo>
                    <a:lnTo>
                      <a:pt x="294" y="277"/>
                    </a:lnTo>
                    <a:lnTo>
                      <a:pt x="294" y="90"/>
                    </a:lnTo>
                    <a:lnTo>
                      <a:pt x="336" y="0"/>
                    </a:lnTo>
                  </a:path>
                </a:pathLst>
              </a:custGeom>
              <a:noFill/>
              <a:ln w="25400" cap="rnd">
                <a:solidFill>
                  <a:schemeClr val="tx1"/>
                </a:solidFill>
                <a:round/>
                <a:headEnd/>
                <a:tailEnd/>
              </a:ln>
            </p:spPr>
            <p:txBody>
              <a:bodyPr/>
              <a:lstStyle/>
              <a:p>
                <a:endParaRPr lang="en-US"/>
              </a:p>
            </p:txBody>
          </p:sp>
        </p:grpSp>
        <p:grpSp>
          <p:nvGrpSpPr>
            <p:cNvPr id="16" name="Group 95"/>
            <p:cNvGrpSpPr>
              <a:grpSpLocks/>
            </p:cNvGrpSpPr>
            <p:nvPr/>
          </p:nvGrpSpPr>
          <p:grpSpPr bwMode="auto">
            <a:xfrm>
              <a:off x="665163" y="5319611"/>
              <a:ext cx="8250237" cy="814387"/>
              <a:chOff x="352" y="2984"/>
              <a:chExt cx="5197" cy="513"/>
            </a:xfrm>
          </p:grpSpPr>
          <p:sp>
            <p:nvSpPr>
              <p:cNvPr id="61487" name="Rectangle 96"/>
              <p:cNvSpPr>
                <a:spLocks noChangeArrowheads="1"/>
              </p:cNvSpPr>
              <p:nvPr/>
            </p:nvSpPr>
            <p:spPr bwMode="auto">
              <a:xfrm>
                <a:off x="352" y="3105"/>
                <a:ext cx="1527" cy="289"/>
              </a:xfrm>
              <a:prstGeom prst="rect">
                <a:avLst/>
              </a:prstGeom>
              <a:noFill/>
              <a:ln w="12700">
                <a:noFill/>
                <a:miter lim="800000"/>
                <a:headEnd/>
                <a:tailEnd/>
              </a:ln>
            </p:spPr>
            <p:txBody>
              <a:bodyPr wrap="none" lIns="90487" tIns="44450" rIns="90487" bIns="44450">
                <a:spAutoFit/>
              </a:bodyPr>
              <a:lstStyle/>
              <a:p>
                <a:r>
                  <a:rPr lang="en-US" sz="2400" b="1" dirty="0" err="1">
                    <a:solidFill>
                      <a:schemeClr val="tx1"/>
                    </a:solidFill>
                    <a:latin typeface="Arial" pitchFamily="34" charset="0"/>
                  </a:rPr>
                  <a:t>xor</a:t>
                </a:r>
                <a:r>
                  <a:rPr lang="en-US" sz="2400" b="1" dirty="0">
                    <a:solidFill>
                      <a:schemeClr val="tx1"/>
                    </a:solidFill>
                    <a:latin typeface="Arial" pitchFamily="34" charset="0"/>
                  </a:rPr>
                  <a:t> $t9,</a:t>
                </a:r>
                <a:r>
                  <a:rPr lang="en-US" sz="2400" b="1" dirty="0">
                    <a:solidFill>
                      <a:schemeClr val="accent1"/>
                    </a:solidFill>
                    <a:latin typeface="Arial" pitchFamily="34" charset="0"/>
                  </a:rPr>
                  <a:t>$t0</a:t>
                </a:r>
                <a:r>
                  <a:rPr lang="en-US" sz="2400" b="1" dirty="0">
                    <a:solidFill>
                      <a:schemeClr val="tx1"/>
                    </a:solidFill>
                    <a:latin typeface="Arial" pitchFamily="34" charset="0"/>
                  </a:rPr>
                  <a:t>,$t10</a:t>
                </a:r>
              </a:p>
            </p:txBody>
          </p:sp>
          <p:grpSp>
            <p:nvGrpSpPr>
              <p:cNvPr id="17" name="Group 97"/>
              <p:cNvGrpSpPr>
                <a:grpSpLocks/>
              </p:cNvGrpSpPr>
              <p:nvPr/>
            </p:nvGrpSpPr>
            <p:grpSpPr bwMode="auto">
              <a:xfrm>
                <a:off x="3472" y="2984"/>
                <a:ext cx="2077" cy="513"/>
                <a:chOff x="3643" y="3045"/>
                <a:chExt cx="2077" cy="513"/>
              </a:xfrm>
            </p:grpSpPr>
            <p:grpSp>
              <p:nvGrpSpPr>
                <p:cNvPr id="18" name="Group 98"/>
                <p:cNvGrpSpPr>
                  <a:grpSpLocks/>
                </p:cNvGrpSpPr>
                <p:nvPr/>
              </p:nvGrpSpPr>
              <p:grpSpPr bwMode="auto">
                <a:xfrm>
                  <a:off x="4559" y="3045"/>
                  <a:ext cx="223" cy="481"/>
                  <a:chOff x="4559" y="3045"/>
                  <a:chExt cx="223" cy="481"/>
                </a:xfrm>
              </p:grpSpPr>
              <p:sp>
                <p:nvSpPr>
                  <p:cNvPr id="61515" name="Freeform 99"/>
                  <p:cNvSpPr>
                    <a:spLocks/>
                  </p:cNvSpPr>
                  <p:nvPr/>
                </p:nvSpPr>
                <p:spPr bwMode="auto">
                  <a:xfrm>
                    <a:off x="4569" y="3045"/>
                    <a:ext cx="213" cy="481"/>
                  </a:xfrm>
                  <a:custGeom>
                    <a:avLst/>
                    <a:gdLst>
                      <a:gd name="T0" fmla="*/ 0 w 213"/>
                      <a:gd name="T1" fmla="*/ 320 h 481"/>
                      <a:gd name="T2" fmla="*/ 71 w 213"/>
                      <a:gd name="T3" fmla="*/ 240 h 481"/>
                      <a:gd name="T4" fmla="*/ 0 w 213"/>
                      <a:gd name="T5" fmla="*/ 160 h 481"/>
                      <a:gd name="T6" fmla="*/ 0 w 213"/>
                      <a:gd name="T7" fmla="*/ 0 h 481"/>
                      <a:gd name="T8" fmla="*/ 212 w 213"/>
                      <a:gd name="T9" fmla="*/ 160 h 481"/>
                      <a:gd name="T10" fmla="*/ 212 w 213"/>
                      <a:gd name="T11" fmla="*/ 320 h 481"/>
                      <a:gd name="T12" fmla="*/ 0 w 213"/>
                      <a:gd name="T13" fmla="*/ 480 h 481"/>
                      <a:gd name="T14" fmla="*/ 0 w 213"/>
                      <a:gd name="T15" fmla="*/ 320 h 481"/>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481"/>
                      <a:gd name="T26" fmla="*/ 213 w 213"/>
                      <a:gd name="T27" fmla="*/ 481 h 48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481">
                        <a:moveTo>
                          <a:pt x="0" y="320"/>
                        </a:moveTo>
                        <a:lnTo>
                          <a:pt x="71" y="240"/>
                        </a:lnTo>
                        <a:lnTo>
                          <a:pt x="0" y="160"/>
                        </a:lnTo>
                        <a:lnTo>
                          <a:pt x="0" y="0"/>
                        </a:lnTo>
                        <a:lnTo>
                          <a:pt x="212" y="160"/>
                        </a:lnTo>
                        <a:lnTo>
                          <a:pt x="212" y="320"/>
                        </a:lnTo>
                        <a:lnTo>
                          <a:pt x="0" y="480"/>
                        </a:lnTo>
                        <a:lnTo>
                          <a:pt x="0" y="320"/>
                        </a:lnTo>
                      </a:path>
                    </a:pathLst>
                  </a:custGeom>
                  <a:noFill/>
                  <a:ln w="25400" cap="rnd">
                    <a:solidFill>
                      <a:schemeClr val="tx1"/>
                    </a:solidFill>
                    <a:round/>
                    <a:headEnd/>
                    <a:tailEnd/>
                  </a:ln>
                </p:spPr>
                <p:txBody>
                  <a:bodyPr/>
                  <a:lstStyle/>
                  <a:p>
                    <a:endParaRPr lang="en-US"/>
                  </a:p>
                </p:txBody>
              </p:sp>
              <p:sp>
                <p:nvSpPr>
                  <p:cNvPr id="61516" name="Rectangle 100"/>
                  <p:cNvSpPr>
                    <a:spLocks noChangeArrowheads="1"/>
                  </p:cNvSpPr>
                  <p:nvPr/>
                </p:nvSpPr>
                <p:spPr bwMode="auto">
                  <a:xfrm rot="5400000">
                    <a:off x="4472" y="3168"/>
                    <a:ext cx="384" cy="210"/>
                  </a:xfrm>
                  <a:prstGeom prst="rect">
                    <a:avLst/>
                  </a:prstGeom>
                  <a:noFill/>
                  <a:ln w="12700">
                    <a:noFill/>
                    <a:miter lim="800000"/>
                    <a:headEnd/>
                    <a:tailEnd/>
                  </a:ln>
                </p:spPr>
                <p:txBody>
                  <a:bodyPr wrap="none" lIns="90487" tIns="44450" rIns="90487" bIns="44450">
                    <a:spAutoFit/>
                  </a:bodyPr>
                  <a:lstStyle/>
                  <a:p>
                    <a:r>
                      <a:rPr lang="en-US" sz="1600" b="1">
                        <a:solidFill>
                          <a:schemeClr val="tx1"/>
                        </a:solidFill>
                        <a:latin typeface="Times" charset="0"/>
                      </a:rPr>
                      <a:t>ALU</a:t>
                    </a:r>
                  </a:p>
                </p:txBody>
              </p:sp>
            </p:grpSp>
            <p:grpSp>
              <p:nvGrpSpPr>
                <p:cNvPr id="19" name="Group 101"/>
                <p:cNvGrpSpPr>
                  <a:grpSpLocks/>
                </p:cNvGrpSpPr>
                <p:nvPr/>
              </p:nvGrpSpPr>
              <p:grpSpPr bwMode="auto">
                <a:xfrm>
                  <a:off x="3643" y="3141"/>
                  <a:ext cx="340" cy="289"/>
                  <a:chOff x="3643" y="3141"/>
                  <a:chExt cx="340" cy="289"/>
                </a:xfrm>
              </p:grpSpPr>
              <p:sp>
                <p:nvSpPr>
                  <p:cNvPr id="61511" name="Rectangle 102"/>
                  <p:cNvSpPr>
                    <a:spLocks noChangeArrowheads="1"/>
                  </p:cNvSpPr>
                  <p:nvPr/>
                </p:nvSpPr>
                <p:spPr bwMode="auto">
                  <a:xfrm>
                    <a:off x="3649" y="3143"/>
                    <a:ext cx="228" cy="210"/>
                  </a:xfrm>
                  <a:prstGeom prst="rect">
                    <a:avLst/>
                  </a:prstGeom>
                  <a:noFill/>
                  <a:ln w="12700">
                    <a:noFill/>
                    <a:miter lim="800000"/>
                    <a:headEnd/>
                    <a:tailEnd/>
                  </a:ln>
                </p:spPr>
                <p:txBody>
                  <a:bodyPr wrap="none" lIns="90487" tIns="44450" rIns="90487" bIns="44450">
                    <a:spAutoFit/>
                  </a:bodyPr>
                  <a:lstStyle/>
                  <a:p>
                    <a:pPr algn="ctr"/>
                    <a:r>
                      <a:rPr lang="en-US" sz="1600" b="1">
                        <a:solidFill>
                          <a:schemeClr val="tx1"/>
                        </a:solidFill>
                        <a:latin typeface="Times" charset="0"/>
                      </a:rPr>
                      <a:t>I$</a:t>
                    </a:r>
                  </a:p>
                </p:txBody>
              </p:sp>
              <p:grpSp>
                <p:nvGrpSpPr>
                  <p:cNvPr id="20" name="Group 103"/>
                  <p:cNvGrpSpPr>
                    <a:grpSpLocks/>
                  </p:cNvGrpSpPr>
                  <p:nvPr/>
                </p:nvGrpSpPr>
                <p:grpSpPr bwMode="auto">
                  <a:xfrm>
                    <a:off x="3643" y="3141"/>
                    <a:ext cx="340" cy="289"/>
                    <a:chOff x="3643" y="3141"/>
                    <a:chExt cx="340" cy="289"/>
                  </a:xfrm>
                </p:grpSpPr>
                <p:sp>
                  <p:nvSpPr>
                    <p:cNvPr id="61513" name="Freeform 104"/>
                    <p:cNvSpPr>
                      <a:spLocks/>
                    </p:cNvSpPr>
                    <p:nvPr/>
                  </p:nvSpPr>
                  <p:spPr bwMode="auto">
                    <a:xfrm>
                      <a:off x="3643" y="3141"/>
                      <a:ext cx="170" cy="289"/>
                    </a:xfrm>
                    <a:custGeom>
                      <a:avLst/>
                      <a:gdLst>
                        <a:gd name="T0" fmla="*/ 169 w 170"/>
                        <a:gd name="T1" fmla="*/ 0 h 289"/>
                        <a:gd name="T2" fmla="*/ 0 w 170"/>
                        <a:gd name="T3" fmla="*/ 0 h 289"/>
                        <a:gd name="T4" fmla="*/ 0 w 170"/>
                        <a:gd name="T5" fmla="*/ 288 h 289"/>
                        <a:gd name="T6" fmla="*/ 169 w 170"/>
                        <a:gd name="T7" fmla="*/ 288 h 289"/>
                        <a:gd name="T8" fmla="*/ 0 60000 65536"/>
                        <a:gd name="T9" fmla="*/ 0 60000 65536"/>
                        <a:gd name="T10" fmla="*/ 0 60000 65536"/>
                        <a:gd name="T11" fmla="*/ 0 60000 65536"/>
                        <a:gd name="T12" fmla="*/ 0 w 170"/>
                        <a:gd name="T13" fmla="*/ 0 h 289"/>
                        <a:gd name="T14" fmla="*/ 170 w 170"/>
                        <a:gd name="T15" fmla="*/ 289 h 289"/>
                      </a:gdLst>
                      <a:ahLst/>
                      <a:cxnLst>
                        <a:cxn ang="T8">
                          <a:pos x="T0" y="T1"/>
                        </a:cxn>
                        <a:cxn ang="T9">
                          <a:pos x="T2" y="T3"/>
                        </a:cxn>
                        <a:cxn ang="T10">
                          <a:pos x="T4" y="T5"/>
                        </a:cxn>
                        <a:cxn ang="T11">
                          <a:pos x="T6" y="T7"/>
                        </a:cxn>
                      </a:cxnLst>
                      <a:rect l="T12" t="T13" r="T14" b="T15"/>
                      <a:pathLst>
                        <a:path w="170" h="289">
                          <a:moveTo>
                            <a:pt x="169" y="0"/>
                          </a:moveTo>
                          <a:lnTo>
                            <a:pt x="0" y="0"/>
                          </a:lnTo>
                          <a:lnTo>
                            <a:pt x="0" y="288"/>
                          </a:lnTo>
                          <a:lnTo>
                            <a:pt x="169" y="288"/>
                          </a:lnTo>
                        </a:path>
                      </a:pathLst>
                    </a:custGeom>
                    <a:noFill/>
                    <a:ln w="25400" cap="rnd">
                      <a:solidFill>
                        <a:schemeClr val="tx1"/>
                      </a:solidFill>
                      <a:round/>
                      <a:headEnd/>
                      <a:tailEnd/>
                    </a:ln>
                  </p:spPr>
                  <p:txBody>
                    <a:bodyPr/>
                    <a:lstStyle/>
                    <a:p>
                      <a:endParaRPr lang="en-US"/>
                    </a:p>
                  </p:txBody>
                </p:sp>
                <p:sp>
                  <p:nvSpPr>
                    <p:cNvPr id="61514" name="Freeform 105"/>
                    <p:cNvSpPr>
                      <a:spLocks/>
                    </p:cNvSpPr>
                    <p:nvPr/>
                  </p:nvSpPr>
                  <p:spPr bwMode="auto">
                    <a:xfrm>
                      <a:off x="3812" y="3141"/>
                      <a:ext cx="171" cy="289"/>
                    </a:xfrm>
                    <a:custGeom>
                      <a:avLst/>
                      <a:gdLst>
                        <a:gd name="T0" fmla="*/ 0 w 171"/>
                        <a:gd name="T1" fmla="*/ 0 h 289"/>
                        <a:gd name="T2" fmla="*/ 170 w 171"/>
                        <a:gd name="T3" fmla="*/ 0 h 289"/>
                        <a:gd name="T4" fmla="*/ 170 w 171"/>
                        <a:gd name="T5" fmla="*/ 288 h 289"/>
                        <a:gd name="T6" fmla="*/ 0 w 171"/>
                        <a:gd name="T7" fmla="*/ 288 h 289"/>
                        <a:gd name="T8" fmla="*/ 0 60000 65536"/>
                        <a:gd name="T9" fmla="*/ 0 60000 65536"/>
                        <a:gd name="T10" fmla="*/ 0 60000 65536"/>
                        <a:gd name="T11" fmla="*/ 0 60000 65536"/>
                        <a:gd name="T12" fmla="*/ 0 w 171"/>
                        <a:gd name="T13" fmla="*/ 0 h 289"/>
                        <a:gd name="T14" fmla="*/ 171 w 171"/>
                        <a:gd name="T15" fmla="*/ 289 h 289"/>
                      </a:gdLst>
                      <a:ahLst/>
                      <a:cxnLst>
                        <a:cxn ang="T8">
                          <a:pos x="T0" y="T1"/>
                        </a:cxn>
                        <a:cxn ang="T9">
                          <a:pos x="T2" y="T3"/>
                        </a:cxn>
                        <a:cxn ang="T10">
                          <a:pos x="T4" y="T5"/>
                        </a:cxn>
                        <a:cxn ang="T11">
                          <a:pos x="T6" y="T7"/>
                        </a:cxn>
                      </a:cxnLst>
                      <a:rect l="T12" t="T13" r="T14" b="T15"/>
                      <a:pathLst>
                        <a:path w="171" h="289">
                          <a:moveTo>
                            <a:pt x="0" y="0"/>
                          </a:moveTo>
                          <a:lnTo>
                            <a:pt x="170" y="0"/>
                          </a:lnTo>
                          <a:lnTo>
                            <a:pt x="170" y="288"/>
                          </a:lnTo>
                          <a:lnTo>
                            <a:pt x="0" y="288"/>
                          </a:lnTo>
                        </a:path>
                      </a:pathLst>
                    </a:custGeom>
                    <a:noFill/>
                    <a:ln w="25400" cap="rnd">
                      <a:solidFill>
                        <a:schemeClr val="tx1"/>
                      </a:solidFill>
                      <a:round/>
                      <a:headEnd/>
                      <a:tailEnd/>
                    </a:ln>
                  </p:spPr>
                  <p:txBody>
                    <a:bodyPr/>
                    <a:lstStyle/>
                    <a:p>
                      <a:endParaRPr lang="en-US"/>
                    </a:p>
                  </p:txBody>
                </p:sp>
              </p:grpSp>
            </p:grpSp>
            <p:sp>
              <p:nvSpPr>
                <p:cNvPr id="61491" name="Rectangle 106"/>
                <p:cNvSpPr>
                  <a:spLocks noChangeArrowheads="1"/>
                </p:cNvSpPr>
                <p:nvPr/>
              </p:nvSpPr>
              <p:spPr bwMode="auto">
                <a:xfrm>
                  <a:off x="4084" y="3148"/>
                  <a:ext cx="327" cy="210"/>
                </a:xfrm>
                <a:prstGeom prst="rect">
                  <a:avLst/>
                </a:prstGeom>
                <a:noFill/>
                <a:ln w="12700">
                  <a:noFill/>
                  <a:miter lim="800000"/>
                  <a:headEnd/>
                  <a:tailEnd/>
                </a:ln>
              </p:spPr>
              <p:txBody>
                <a:bodyPr wrap="none" lIns="90487" tIns="44450" rIns="90487" bIns="44450">
                  <a:spAutoFit/>
                </a:bodyPr>
                <a:lstStyle/>
                <a:p>
                  <a:r>
                    <a:rPr lang="en-US" sz="1600" b="1">
                      <a:solidFill>
                        <a:schemeClr val="tx1"/>
                      </a:solidFill>
                      <a:latin typeface="Times" charset="0"/>
                    </a:rPr>
                    <a:t>Reg</a:t>
                  </a:r>
                </a:p>
              </p:txBody>
            </p:sp>
            <p:grpSp>
              <p:nvGrpSpPr>
                <p:cNvPr id="21" name="Group 107"/>
                <p:cNvGrpSpPr>
                  <a:grpSpLocks/>
                </p:cNvGrpSpPr>
                <p:nvPr/>
              </p:nvGrpSpPr>
              <p:grpSpPr bwMode="auto">
                <a:xfrm>
                  <a:off x="4103" y="3141"/>
                  <a:ext cx="296" cy="289"/>
                  <a:chOff x="4103" y="3141"/>
                  <a:chExt cx="296" cy="289"/>
                </a:xfrm>
              </p:grpSpPr>
              <p:sp>
                <p:nvSpPr>
                  <p:cNvPr id="61509" name="Freeform 108"/>
                  <p:cNvSpPr>
                    <a:spLocks/>
                  </p:cNvSpPr>
                  <p:nvPr/>
                </p:nvSpPr>
                <p:spPr bwMode="auto">
                  <a:xfrm>
                    <a:off x="4103" y="3141"/>
                    <a:ext cx="149" cy="289"/>
                  </a:xfrm>
                  <a:custGeom>
                    <a:avLst/>
                    <a:gdLst>
                      <a:gd name="T0" fmla="*/ 148 w 149"/>
                      <a:gd name="T1" fmla="*/ 0 h 289"/>
                      <a:gd name="T2" fmla="*/ 0 w 149"/>
                      <a:gd name="T3" fmla="*/ 0 h 289"/>
                      <a:gd name="T4" fmla="*/ 0 w 149"/>
                      <a:gd name="T5" fmla="*/ 288 h 289"/>
                      <a:gd name="T6" fmla="*/ 148 w 149"/>
                      <a:gd name="T7" fmla="*/ 288 h 289"/>
                      <a:gd name="T8" fmla="*/ 0 60000 65536"/>
                      <a:gd name="T9" fmla="*/ 0 60000 65536"/>
                      <a:gd name="T10" fmla="*/ 0 60000 65536"/>
                      <a:gd name="T11" fmla="*/ 0 60000 65536"/>
                      <a:gd name="T12" fmla="*/ 0 w 149"/>
                      <a:gd name="T13" fmla="*/ 0 h 289"/>
                      <a:gd name="T14" fmla="*/ 149 w 149"/>
                      <a:gd name="T15" fmla="*/ 289 h 289"/>
                    </a:gdLst>
                    <a:ahLst/>
                    <a:cxnLst>
                      <a:cxn ang="T8">
                        <a:pos x="T0" y="T1"/>
                      </a:cxn>
                      <a:cxn ang="T9">
                        <a:pos x="T2" y="T3"/>
                      </a:cxn>
                      <a:cxn ang="T10">
                        <a:pos x="T4" y="T5"/>
                      </a:cxn>
                      <a:cxn ang="T11">
                        <a:pos x="T6" y="T7"/>
                      </a:cxn>
                    </a:cxnLst>
                    <a:rect l="T12" t="T13" r="T14" b="T15"/>
                    <a:pathLst>
                      <a:path w="149" h="289">
                        <a:moveTo>
                          <a:pt x="148" y="0"/>
                        </a:moveTo>
                        <a:lnTo>
                          <a:pt x="0" y="0"/>
                        </a:lnTo>
                        <a:lnTo>
                          <a:pt x="0" y="288"/>
                        </a:lnTo>
                        <a:lnTo>
                          <a:pt x="148" y="288"/>
                        </a:lnTo>
                      </a:path>
                    </a:pathLst>
                  </a:custGeom>
                  <a:noFill/>
                  <a:ln w="25400" cap="rnd">
                    <a:solidFill>
                      <a:schemeClr val="tx1"/>
                    </a:solidFill>
                    <a:round/>
                    <a:headEnd/>
                    <a:tailEnd/>
                  </a:ln>
                </p:spPr>
                <p:txBody>
                  <a:bodyPr/>
                  <a:lstStyle/>
                  <a:p>
                    <a:endParaRPr lang="en-US"/>
                  </a:p>
                </p:txBody>
              </p:sp>
              <p:sp>
                <p:nvSpPr>
                  <p:cNvPr id="61510" name="Freeform 109"/>
                  <p:cNvSpPr>
                    <a:spLocks/>
                  </p:cNvSpPr>
                  <p:nvPr/>
                </p:nvSpPr>
                <p:spPr bwMode="auto">
                  <a:xfrm>
                    <a:off x="4251" y="3141"/>
                    <a:ext cx="148" cy="289"/>
                  </a:xfrm>
                  <a:custGeom>
                    <a:avLst/>
                    <a:gdLst>
                      <a:gd name="T0" fmla="*/ 0 w 148"/>
                      <a:gd name="T1" fmla="*/ 0 h 289"/>
                      <a:gd name="T2" fmla="*/ 147 w 148"/>
                      <a:gd name="T3" fmla="*/ 0 h 289"/>
                      <a:gd name="T4" fmla="*/ 147 w 148"/>
                      <a:gd name="T5" fmla="*/ 288 h 289"/>
                      <a:gd name="T6" fmla="*/ 0 w 148"/>
                      <a:gd name="T7" fmla="*/ 288 h 289"/>
                      <a:gd name="T8" fmla="*/ 0 60000 65536"/>
                      <a:gd name="T9" fmla="*/ 0 60000 65536"/>
                      <a:gd name="T10" fmla="*/ 0 60000 65536"/>
                      <a:gd name="T11" fmla="*/ 0 60000 65536"/>
                      <a:gd name="T12" fmla="*/ 0 w 148"/>
                      <a:gd name="T13" fmla="*/ 0 h 289"/>
                      <a:gd name="T14" fmla="*/ 148 w 148"/>
                      <a:gd name="T15" fmla="*/ 289 h 289"/>
                    </a:gdLst>
                    <a:ahLst/>
                    <a:cxnLst>
                      <a:cxn ang="T8">
                        <a:pos x="T0" y="T1"/>
                      </a:cxn>
                      <a:cxn ang="T9">
                        <a:pos x="T2" y="T3"/>
                      </a:cxn>
                      <a:cxn ang="T10">
                        <a:pos x="T4" y="T5"/>
                      </a:cxn>
                      <a:cxn ang="T11">
                        <a:pos x="T6" y="T7"/>
                      </a:cxn>
                    </a:cxnLst>
                    <a:rect l="T12" t="T13" r="T14" b="T15"/>
                    <a:pathLst>
                      <a:path w="148" h="289">
                        <a:moveTo>
                          <a:pt x="0" y="0"/>
                        </a:moveTo>
                        <a:lnTo>
                          <a:pt x="147" y="0"/>
                        </a:lnTo>
                        <a:lnTo>
                          <a:pt x="147" y="288"/>
                        </a:lnTo>
                        <a:lnTo>
                          <a:pt x="0" y="288"/>
                        </a:lnTo>
                      </a:path>
                    </a:pathLst>
                  </a:custGeom>
                  <a:noFill/>
                  <a:ln w="25400" cap="rnd">
                    <a:solidFill>
                      <a:schemeClr val="tx1"/>
                    </a:solidFill>
                    <a:round/>
                    <a:headEnd/>
                    <a:tailEnd/>
                  </a:ln>
                </p:spPr>
                <p:txBody>
                  <a:bodyPr/>
                  <a:lstStyle/>
                  <a:p>
                    <a:endParaRPr lang="en-US"/>
                  </a:p>
                </p:txBody>
              </p:sp>
            </p:grpSp>
            <p:sp>
              <p:nvSpPr>
                <p:cNvPr id="61493" name="Line 110"/>
                <p:cNvSpPr>
                  <a:spLocks noChangeShapeType="1"/>
                </p:cNvSpPr>
                <p:nvPr/>
              </p:nvSpPr>
              <p:spPr bwMode="auto">
                <a:xfrm>
                  <a:off x="3988" y="3285"/>
                  <a:ext cx="96" cy="0"/>
                </a:xfrm>
                <a:prstGeom prst="line">
                  <a:avLst/>
                </a:prstGeom>
                <a:noFill/>
                <a:ln w="25400">
                  <a:solidFill>
                    <a:schemeClr val="tx1"/>
                  </a:solidFill>
                  <a:round/>
                  <a:headEnd/>
                  <a:tailEnd/>
                </a:ln>
              </p:spPr>
              <p:txBody>
                <a:bodyPr wrap="none" anchor="ctr"/>
                <a:lstStyle/>
                <a:p>
                  <a:endParaRPr lang="en-US"/>
                </a:p>
              </p:txBody>
            </p:sp>
            <p:sp>
              <p:nvSpPr>
                <p:cNvPr id="61494" name="Freeform 111"/>
                <p:cNvSpPr>
                  <a:spLocks/>
                </p:cNvSpPr>
                <p:nvPr/>
              </p:nvSpPr>
              <p:spPr bwMode="auto">
                <a:xfrm>
                  <a:off x="4050" y="3189"/>
                  <a:ext cx="48" cy="97"/>
                </a:xfrm>
                <a:custGeom>
                  <a:avLst/>
                  <a:gdLst>
                    <a:gd name="T0" fmla="*/ 0 w 48"/>
                    <a:gd name="T1" fmla="*/ 96 h 97"/>
                    <a:gd name="T2" fmla="*/ 0 w 48"/>
                    <a:gd name="T3" fmla="*/ 0 h 97"/>
                    <a:gd name="T4" fmla="*/ 47 w 48"/>
                    <a:gd name="T5" fmla="*/ 0 h 97"/>
                    <a:gd name="T6" fmla="*/ 47 w 48"/>
                    <a:gd name="T7" fmla="*/ 0 h 97"/>
                    <a:gd name="T8" fmla="*/ 0 60000 65536"/>
                    <a:gd name="T9" fmla="*/ 0 60000 65536"/>
                    <a:gd name="T10" fmla="*/ 0 60000 65536"/>
                    <a:gd name="T11" fmla="*/ 0 60000 65536"/>
                    <a:gd name="T12" fmla="*/ 0 w 48"/>
                    <a:gd name="T13" fmla="*/ 0 h 97"/>
                    <a:gd name="T14" fmla="*/ 48 w 48"/>
                    <a:gd name="T15" fmla="*/ 97 h 97"/>
                  </a:gdLst>
                  <a:ahLst/>
                  <a:cxnLst>
                    <a:cxn ang="T8">
                      <a:pos x="T0" y="T1"/>
                    </a:cxn>
                    <a:cxn ang="T9">
                      <a:pos x="T2" y="T3"/>
                    </a:cxn>
                    <a:cxn ang="T10">
                      <a:pos x="T4" y="T5"/>
                    </a:cxn>
                    <a:cxn ang="T11">
                      <a:pos x="T6" y="T7"/>
                    </a:cxn>
                  </a:cxnLst>
                  <a:rect l="T12" t="T13" r="T14" b="T15"/>
                  <a:pathLst>
                    <a:path w="48" h="97">
                      <a:moveTo>
                        <a:pt x="0" y="96"/>
                      </a:moveTo>
                      <a:lnTo>
                        <a:pt x="0" y="0"/>
                      </a:lnTo>
                      <a:lnTo>
                        <a:pt x="47" y="0"/>
                      </a:lnTo>
                    </a:path>
                  </a:pathLst>
                </a:custGeom>
                <a:noFill/>
                <a:ln w="25400" cap="rnd">
                  <a:solidFill>
                    <a:schemeClr val="tx1"/>
                  </a:solidFill>
                  <a:round/>
                  <a:headEnd/>
                  <a:tailEnd/>
                </a:ln>
              </p:spPr>
              <p:txBody>
                <a:bodyPr/>
                <a:lstStyle/>
                <a:p>
                  <a:endParaRPr lang="en-US"/>
                </a:p>
              </p:txBody>
            </p:sp>
            <p:sp>
              <p:nvSpPr>
                <p:cNvPr id="61495" name="Line 112"/>
                <p:cNvSpPr>
                  <a:spLocks noChangeShapeType="1"/>
                </p:cNvSpPr>
                <p:nvPr/>
              </p:nvSpPr>
              <p:spPr bwMode="auto">
                <a:xfrm>
                  <a:off x="4404" y="3189"/>
                  <a:ext cx="157" cy="0"/>
                </a:xfrm>
                <a:prstGeom prst="line">
                  <a:avLst/>
                </a:prstGeom>
                <a:noFill/>
                <a:ln w="25400">
                  <a:solidFill>
                    <a:schemeClr val="tx1"/>
                  </a:solidFill>
                  <a:round/>
                  <a:headEnd/>
                  <a:tailEnd/>
                </a:ln>
              </p:spPr>
              <p:txBody>
                <a:bodyPr wrap="none" anchor="ctr"/>
                <a:lstStyle/>
                <a:p>
                  <a:endParaRPr lang="en-US"/>
                </a:p>
              </p:txBody>
            </p:sp>
            <p:sp>
              <p:nvSpPr>
                <p:cNvPr id="61496" name="Rectangle 113"/>
                <p:cNvSpPr>
                  <a:spLocks noChangeArrowheads="1"/>
                </p:cNvSpPr>
                <p:nvPr/>
              </p:nvSpPr>
              <p:spPr bwMode="auto">
                <a:xfrm>
                  <a:off x="4901" y="3143"/>
                  <a:ext cx="302" cy="210"/>
                </a:xfrm>
                <a:prstGeom prst="rect">
                  <a:avLst/>
                </a:prstGeom>
                <a:noFill/>
                <a:ln w="12700">
                  <a:noFill/>
                  <a:miter lim="800000"/>
                  <a:headEnd/>
                  <a:tailEnd/>
                </a:ln>
              </p:spPr>
              <p:txBody>
                <a:bodyPr wrap="none" lIns="90487" tIns="44450" rIns="90487" bIns="44450">
                  <a:spAutoFit/>
                </a:bodyPr>
                <a:lstStyle/>
                <a:p>
                  <a:r>
                    <a:rPr lang="en-US" sz="1600" b="1">
                      <a:solidFill>
                        <a:schemeClr val="tx1"/>
                      </a:solidFill>
                      <a:latin typeface="Times" charset="0"/>
                    </a:rPr>
                    <a:t> D$</a:t>
                  </a:r>
                </a:p>
              </p:txBody>
            </p:sp>
            <p:grpSp>
              <p:nvGrpSpPr>
                <p:cNvPr id="22" name="Group 114"/>
                <p:cNvGrpSpPr>
                  <a:grpSpLocks/>
                </p:cNvGrpSpPr>
                <p:nvPr/>
              </p:nvGrpSpPr>
              <p:grpSpPr bwMode="auto">
                <a:xfrm>
                  <a:off x="4952" y="3141"/>
                  <a:ext cx="325" cy="289"/>
                  <a:chOff x="4952" y="3141"/>
                  <a:chExt cx="325" cy="289"/>
                </a:xfrm>
              </p:grpSpPr>
              <p:sp>
                <p:nvSpPr>
                  <p:cNvPr id="61507" name="Freeform 115"/>
                  <p:cNvSpPr>
                    <a:spLocks/>
                  </p:cNvSpPr>
                  <p:nvPr/>
                </p:nvSpPr>
                <p:spPr bwMode="auto">
                  <a:xfrm>
                    <a:off x="4952" y="3141"/>
                    <a:ext cx="162" cy="289"/>
                  </a:xfrm>
                  <a:custGeom>
                    <a:avLst/>
                    <a:gdLst>
                      <a:gd name="T0" fmla="*/ 161 w 162"/>
                      <a:gd name="T1" fmla="*/ 0 h 289"/>
                      <a:gd name="T2" fmla="*/ 0 w 162"/>
                      <a:gd name="T3" fmla="*/ 0 h 289"/>
                      <a:gd name="T4" fmla="*/ 0 w 162"/>
                      <a:gd name="T5" fmla="*/ 288 h 289"/>
                      <a:gd name="T6" fmla="*/ 161 w 162"/>
                      <a:gd name="T7" fmla="*/ 288 h 289"/>
                      <a:gd name="T8" fmla="*/ 0 60000 65536"/>
                      <a:gd name="T9" fmla="*/ 0 60000 65536"/>
                      <a:gd name="T10" fmla="*/ 0 60000 65536"/>
                      <a:gd name="T11" fmla="*/ 0 60000 65536"/>
                      <a:gd name="T12" fmla="*/ 0 w 162"/>
                      <a:gd name="T13" fmla="*/ 0 h 289"/>
                      <a:gd name="T14" fmla="*/ 162 w 162"/>
                      <a:gd name="T15" fmla="*/ 289 h 289"/>
                    </a:gdLst>
                    <a:ahLst/>
                    <a:cxnLst>
                      <a:cxn ang="T8">
                        <a:pos x="T0" y="T1"/>
                      </a:cxn>
                      <a:cxn ang="T9">
                        <a:pos x="T2" y="T3"/>
                      </a:cxn>
                      <a:cxn ang="T10">
                        <a:pos x="T4" y="T5"/>
                      </a:cxn>
                      <a:cxn ang="T11">
                        <a:pos x="T6" y="T7"/>
                      </a:cxn>
                    </a:cxnLst>
                    <a:rect l="T12" t="T13" r="T14" b="T15"/>
                    <a:pathLst>
                      <a:path w="162" h="289">
                        <a:moveTo>
                          <a:pt x="161" y="0"/>
                        </a:moveTo>
                        <a:lnTo>
                          <a:pt x="0" y="0"/>
                        </a:lnTo>
                        <a:lnTo>
                          <a:pt x="0" y="288"/>
                        </a:lnTo>
                        <a:lnTo>
                          <a:pt x="161" y="288"/>
                        </a:lnTo>
                      </a:path>
                    </a:pathLst>
                  </a:custGeom>
                  <a:noFill/>
                  <a:ln w="25400" cap="rnd">
                    <a:solidFill>
                      <a:schemeClr val="tx1"/>
                    </a:solidFill>
                    <a:round/>
                    <a:headEnd/>
                    <a:tailEnd/>
                  </a:ln>
                </p:spPr>
                <p:txBody>
                  <a:bodyPr/>
                  <a:lstStyle/>
                  <a:p>
                    <a:endParaRPr lang="en-US"/>
                  </a:p>
                </p:txBody>
              </p:sp>
              <p:sp>
                <p:nvSpPr>
                  <p:cNvPr id="61508" name="Freeform 116"/>
                  <p:cNvSpPr>
                    <a:spLocks/>
                  </p:cNvSpPr>
                  <p:nvPr/>
                </p:nvSpPr>
                <p:spPr bwMode="auto">
                  <a:xfrm>
                    <a:off x="5113" y="3141"/>
                    <a:ext cx="164" cy="289"/>
                  </a:xfrm>
                  <a:custGeom>
                    <a:avLst/>
                    <a:gdLst>
                      <a:gd name="T0" fmla="*/ 0 w 164"/>
                      <a:gd name="T1" fmla="*/ 0 h 289"/>
                      <a:gd name="T2" fmla="*/ 163 w 164"/>
                      <a:gd name="T3" fmla="*/ 0 h 289"/>
                      <a:gd name="T4" fmla="*/ 163 w 164"/>
                      <a:gd name="T5" fmla="*/ 288 h 289"/>
                      <a:gd name="T6" fmla="*/ 0 w 164"/>
                      <a:gd name="T7" fmla="*/ 288 h 289"/>
                      <a:gd name="T8" fmla="*/ 0 60000 65536"/>
                      <a:gd name="T9" fmla="*/ 0 60000 65536"/>
                      <a:gd name="T10" fmla="*/ 0 60000 65536"/>
                      <a:gd name="T11" fmla="*/ 0 60000 65536"/>
                      <a:gd name="T12" fmla="*/ 0 w 164"/>
                      <a:gd name="T13" fmla="*/ 0 h 289"/>
                      <a:gd name="T14" fmla="*/ 164 w 164"/>
                      <a:gd name="T15" fmla="*/ 289 h 289"/>
                    </a:gdLst>
                    <a:ahLst/>
                    <a:cxnLst>
                      <a:cxn ang="T8">
                        <a:pos x="T0" y="T1"/>
                      </a:cxn>
                      <a:cxn ang="T9">
                        <a:pos x="T2" y="T3"/>
                      </a:cxn>
                      <a:cxn ang="T10">
                        <a:pos x="T4" y="T5"/>
                      </a:cxn>
                      <a:cxn ang="T11">
                        <a:pos x="T6" y="T7"/>
                      </a:cxn>
                    </a:cxnLst>
                    <a:rect l="T12" t="T13" r="T14" b="T15"/>
                    <a:pathLst>
                      <a:path w="164" h="289">
                        <a:moveTo>
                          <a:pt x="0" y="0"/>
                        </a:moveTo>
                        <a:lnTo>
                          <a:pt x="163" y="0"/>
                        </a:lnTo>
                        <a:lnTo>
                          <a:pt x="163" y="288"/>
                        </a:lnTo>
                        <a:lnTo>
                          <a:pt x="0" y="288"/>
                        </a:lnTo>
                      </a:path>
                    </a:pathLst>
                  </a:custGeom>
                  <a:noFill/>
                  <a:ln w="25400" cap="rnd">
                    <a:solidFill>
                      <a:schemeClr val="tx1"/>
                    </a:solidFill>
                    <a:round/>
                    <a:headEnd/>
                    <a:tailEnd/>
                  </a:ln>
                </p:spPr>
                <p:txBody>
                  <a:bodyPr/>
                  <a:lstStyle/>
                  <a:p>
                    <a:endParaRPr lang="en-US"/>
                  </a:p>
                </p:txBody>
              </p:sp>
            </p:grpSp>
            <p:sp>
              <p:nvSpPr>
                <p:cNvPr id="61498" name="Rectangle 117"/>
                <p:cNvSpPr>
                  <a:spLocks noChangeArrowheads="1"/>
                </p:cNvSpPr>
                <p:nvPr/>
              </p:nvSpPr>
              <p:spPr bwMode="auto">
                <a:xfrm>
                  <a:off x="5393" y="3143"/>
                  <a:ext cx="327" cy="210"/>
                </a:xfrm>
                <a:prstGeom prst="rect">
                  <a:avLst/>
                </a:prstGeom>
                <a:noFill/>
                <a:ln w="12700">
                  <a:noFill/>
                  <a:miter lim="800000"/>
                  <a:headEnd/>
                  <a:tailEnd/>
                </a:ln>
              </p:spPr>
              <p:txBody>
                <a:bodyPr wrap="none" lIns="90487" tIns="44450" rIns="90487" bIns="44450">
                  <a:spAutoFit/>
                </a:bodyPr>
                <a:lstStyle/>
                <a:p>
                  <a:r>
                    <a:rPr lang="en-US" sz="1600" b="1">
                      <a:solidFill>
                        <a:schemeClr val="tx1"/>
                      </a:solidFill>
                      <a:latin typeface="Times" charset="0"/>
                    </a:rPr>
                    <a:t>Reg</a:t>
                  </a:r>
                </a:p>
              </p:txBody>
            </p:sp>
            <p:grpSp>
              <p:nvGrpSpPr>
                <p:cNvPr id="23" name="Group 118"/>
                <p:cNvGrpSpPr>
                  <a:grpSpLocks/>
                </p:cNvGrpSpPr>
                <p:nvPr/>
              </p:nvGrpSpPr>
              <p:grpSpPr bwMode="auto">
                <a:xfrm>
                  <a:off x="5420" y="3141"/>
                  <a:ext cx="284" cy="289"/>
                  <a:chOff x="5420" y="3141"/>
                  <a:chExt cx="284" cy="289"/>
                </a:xfrm>
              </p:grpSpPr>
              <p:sp>
                <p:nvSpPr>
                  <p:cNvPr id="61505" name="Freeform 119"/>
                  <p:cNvSpPr>
                    <a:spLocks/>
                  </p:cNvSpPr>
                  <p:nvPr/>
                </p:nvSpPr>
                <p:spPr bwMode="auto">
                  <a:xfrm>
                    <a:off x="5420" y="3141"/>
                    <a:ext cx="142" cy="289"/>
                  </a:xfrm>
                  <a:custGeom>
                    <a:avLst/>
                    <a:gdLst>
                      <a:gd name="T0" fmla="*/ 141 w 142"/>
                      <a:gd name="T1" fmla="*/ 0 h 289"/>
                      <a:gd name="T2" fmla="*/ 0 w 142"/>
                      <a:gd name="T3" fmla="*/ 0 h 289"/>
                      <a:gd name="T4" fmla="*/ 0 w 142"/>
                      <a:gd name="T5" fmla="*/ 288 h 289"/>
                      <a:gd name="T6" fmla="*/ 141 w 142"/>
                      <a:gd name="T7" fmla="*/ 288 h 289"/>
                      <a:gd name="T8" fmla="*/ 0 60000 65536"/>
                      <a:gd name="T9" fmla="*/ 0 60000 65536"/>
                      <a:gd name="T10" fmla="*/ 0 60000 65536"/>
                      <a:gd name="T11" fmla="*/ 0 60000 65536"/>
                      <a:gd name="T12" fmla="*/ 0 w 142"/>
                      <a:gd name="T13" fmla="*/ 0 h 289"/>
                      <a:gd name="T14" fmla="*/ 142 w 142"/>
                      <a:gd name="T15" fmla="*/ 289 h 289"/>
                    </a:gdLst>
                    <a:ahLst/>
                    <a:cxnLst>
                      <a:cxn ang="T8">
                        <a:pos x="T0" y="T1"/>
                      </a:cxn>
                      <a:cxn ang="T9">
                        <a:pos x="T2" y="T3"/>
                      </a:cxn>
                      <a:cxn ang="T10">
                        <a:pos x="T4" y="T5"/>
                      </a:cxn>
                      <a:cxn ang="T11">
                        <a:pos x="T6" y="T7"/>
                      </a:cxn>
                    </a:cxnLst>
                    <a:rect l="T12" t="T13" r="T14" b="T15"/>
                    <a:pathLst>
                      <a:path w="142" h="289">
                        <a:moveTo>
                          <a:pt x="141" y="0"/>
                        </a:moveTo>
                        <a:lnTo>
                          <a:pt x="0" y="0"/>
                        </a:lnTo>
                        <a:lnTo>
                          <a:pt x="0" y="288"/>
                        </a:lnTo>
                        <a:lnTo>
                          <a:pt x="141" y="288"/>
                        </a:lnTo>
                      </a:path>
                    </a:pathLst>
                  </a:custGeom>
                  <a:noFill/>
                  <a:ln w="25400" cap="rnd">
                    <a:solidFill>
                      <a:schemeClr val="tx1"/>
                    </a:solidFill>
                    <a:round/>
                    <a:headEnd/>
                    <a:tailEnd/>
                  </a:ln>
                </p:spPr>
                <p:txBody>
                  <a:bodyPr/>
                  <a:lstStyle/>
                  <a:p>
                    <a:endParaRPr lang="en-US"/>
                  </a:p>
                </p:txBody>
              </p:sp>
              <p:sp>
                <p:nvSpPr>
                  <p:cNvPr id="61506" name="Freeform 120"/>
                  <p:cNvSpPr>
                    <a:spLocks/>
                  </p:cNvSpPr>
                  <p:nvPr/>
                </p:nvSpPr>
                <p:spPr bwMode="auto">
                  <a:xfrm>
                    <a:off x="5561" y="3141"/>
                    <a:ext cx="143" cy="289"/>
                  </a:xfrm>
                  <a:custGeom>
                    <a:avLst/>
                    <a:gdLst>
                      <a:gd name="T0" fmla="*/ 0 w 143"/>
                      <a:gd name="T1" fmla="*/ 0 h 289"/>
                      <a:gd name="T2" fmla="*/ 142 w 143"/>
                      <a:gd name="T3" fmla="*/ 0 h 289"/>
                      <a:gd name="T4" fmla="*/ 142 w 143"/>
                      <a:gd name="T5" fmla="*/ 288 h 289"/>
                      <a:gd name="T6" fmla="*/ 0 w 143"/>
                      <a:gd name="T7" fmla="*/ 288 h 289"/>
                      <a:gd name="T8" fmla="*/ 0 60000 65536"/>
                      <a:gd name="T9" fmla="*/ 0 60000 65536"/>
                      <a:gd name="T10" fmla="*/ 0 60000 65536"/>
                      <a:gd name="T11" fmla="*/ 0 60000 65536"/>
                      <a:gd name="T12" fmla="*/ 0 w 143"/>
                      <a:gd name="T13" fmla="*/ 0 h 289"/>
                      <a:gd name="T14" fmla="*/ 143 w 143"/>
                      <a:gd name="T15" fmla="*/ 289 h 289"/>
                    </a:gdLst>
                    <a:ahLst/>
                    <a:cxnLst>
                      <a:cxn ang="T8">
                        <a:pos x="T0" y="T1"/>
                      </a:cxn>
                      <a:cxn ang="T9">
                        <a:pos x="T2" y="T3"/>
                      </a:cxn>
                      <a:cxn ang="T10">
                        <a:pos x="T4" y="T5"/>
                      </a:cxn>
                      <a:cxn ang="T11">
                        <a:pos x="T6" y="T7"/>
                      </a:cxn>
                    </a:cxnLst>
                    <a:rect l="T12" t="T13" r="T14" b="T15"/>
                    <a:pathLst>
                      <a:path w="143" h="289">
                        <a:moveTo>
                          <a:pt x="0" y="0"/>
                        </a:moveTo>
                        <a:lnTo>
                          <a:pt x="142" y="0"/>
                        </a:lnTo>
                        <a:lnTo>
                          <a:pt x="142" y="288"/>
                        </a:lnTo>
                        <a:lnTo>
                          <a:pt x="0" y="288"/>
                        </a:lnTo>
                      </a:path>
                    </a:pathLst>
                  </a:custGeom>
                  <a:noFill/>
                  <a:ln w="25400" cap="rnd">
                    <a:solidFill>
                      <a:schemeClr val="tx1"/>
                    </a:solidFill>
                    <a:round/>
                    <a:headEnd/>
                    <a:tailEnd/>
                  </a:ln>
                </p:spPr>
                <p:txBody>
                  <a:bodyPr/>
                  <a:lstStyle/>
                  <a:p>
                    <a:endParaRPr lang="en-US"/>
                  </a:p>
                </p:txBody>
              </p:sp>
            </p:grpSp>
            <p:sp>
              <p:nvSpPr>
                <p:cNvPr id="61500" name="Line 121"/>
                <p:cNvSpPr>
                  <a:spLocks noChangeShapeType="1"/>
                </p:cNvSpPr>
                <p:nvPr/>
              </p:nvSpPr>
              <p:spPr bwMode="auto">
                <a:xfrm>
                  <a:off x="5273" y="3285"/>
                  <a:ext cx="139" cy="0"/>
                </a:xfrm>
                <a:prstGeom prst="line">
                  <a:avLst/>
                </a:prstGeom>
                <a:noFill/>
                <a:ln w="25400">
                  <a:solidFill>
                    <a:schemeClr val="tx1"/>
                  </a:solidFill>
                  <a:round/>
                  <a:headEnd/>
                  <a:tailEnd/>
                </a:ln>
              </p:spPr>
              <p:txBody>
                <a:bodyPr wrap="none" anchor="ctr"/>
                <a:lstStyle/>
                <a:p>
                  <a:endParaRPr lang="en-US"/>
                </a:p>
              </p:txBody>
            </p:sp>
            <p:sp>
              <p:nvSpPr>
                <p:cNvPr id="61501" name="Line 122"/>
                <p:cNvSpPr>
                  <a:spLocks noChangeShapeType="1"/>
                </p:cNvSpPr>
                <p:nvPr/>
              </p:nvSpPr>
              <p:spPr bwMode="auto">
                <a:xfrm>
                  <a:off x="4789" y="3285"/>
                  <a:ext cx="155" cy="0"/>
                </a:xfrm>
                <a:prstGeom prst="line">
                  <a:avLst/>
                </a:prstGeom>
                <a:noFill/>
                <a:ln w="25400">
                  <a:solidFill>
                    <a:schemeClr val="tx1"/>
                  </a:solidFill>
                  <a:round/>
                  <a:headEnd/>
                  <a:tailEnd/>
                </a:ln>
              </p:spPr>
              <p:txBody>
                <a:bodyPr wrap="none" anchor="ctr"/>
                <a:lstStyle/>
                <a:p>
                  <a:endParaRPr lang="en-US"/>
                </a:p>
              </p:txBody>
            </p:sp>
            <p:sp>
              <p:nvSpPr>
                <p:cNvPr id="61502" name="Freeform 123"/>
                <p:cNvSpPr>
                  <a:spLocks/>
                </p:cNvSpPr>
                <p:nvPr/>
              </p:nvSpPr>
              <p:spPr bwMode="auto">
                <a:xfrm>
                  <a:off x="4910" y="3285"/>
                  <a:ext cx="431" cy="193"/>
                </a:xfrm>
                <a:custGeom>
                  <a:avLst/>
                  <a:gdLst>
                    <a:gd name="T0" fmla="*/ 0 w 431"/>
                    <a:gd name="T1" fmla="*/ 0 h 193"/>
                    <a:gd name="T2" fmla="*/ 0 w 431"/>
                    <a:gd name="T3" fmla="*/ 192 h 193"/>
                    <a:gd name="T4" fmla="*/ 391 w 431"/>
                    <a:gd name="T5" fmla="*/ 192 h 193"/>
                    <a:gd name="T6" fmla="*/ 391 w 431"/>
                    <a:gd name="T7" fmla="*/ 64 h 193"/>
                    <a:gd name="T8" fmla="*/ 430 w 431"/>
                    <a:gd name="T9" fmla="*/ 0 h 193"/>
                    <a:gd name="T10" fmla="*/ 0 60000 65536"/>
                    <a:gd name="T11" fmla="*/ 0 60000 65536"/>
                    <a:gd name="T12" fmla="*/ 0 60000 65536"/>
                    <a:gd name="T13" fmla="*/ 0 60000 65536"/>
                    <a:gd name="T14" fmla="*/ 0 60000 65536"/>
                    <a:gd name="T15" fmla="*/ 0 w 431"/>
                    <a:gd name="T16" fmla="*/ 0 h 193"/>
                    <a:gd name="T17" fmla="*/ 431 w 431"/>
                    <a:gd name="T18" fmla="*/ 193 h 193"/>
                  </a:gdLst>
                  <a:ahLst/>
                  <a:cxnLst>
                    <a:cxn ang="T10">
                      <a:pos x="T0" y="T1"/>
                    </a:cxn>
                    <a:cxn ang="T11">
                      <a:pos x="T2" y="T3"/>
                    </a:cxn>
                    <a:cxn ang="T12">
                      <a:pos x="T4" y="T5"/>
                    </a:cxn>
                    <a:cxn ang="T13">
                      <a:pos x="T6" y="T7"/>
                    </a:cxn>
                    <a:cxn ang="T14">
                      <a:pos x="T8" y="T9"/>
                    </a:cxn>
                  </a:cxnLst>
                  <a:rect l="T15" t="T16" r="T17" b="T18"/>
                  <a:pathLst>
                    <a:path w="431" h="193">
                      <a:moveTo>
                        <a:pt x="0" y="0"/>
                      </a:moveTo>
                      <a:lnTo>
                        <a:pt x="0" y="192"/>
                      </a:lnTo>
                      <a:lnTo>
                        <a:pt x="391" y="192"/>
                      </a:lnTo>
                      <a:lnTo>
                        <a:pt x="391" y="64"/>
                      </a:lnTo>
                      <a:lnTo>
                        <a:pt x="430" y="0"/>
                      </a:lnTo>
                    </a:path>
                  </a:pathLst>
                </a:custGeom>
                <a:noFill/>
                <a:ln w="25400" cap="rnd">
                  <a:solidFill>
                    <a:schemeClr val="tx1"/>
                  </a:solidFill>
                  <a:round/>
                  <a:headEnd/>
                  <a:tailEnd/>
                </a:ln>
              </p:spPr>
              <p:txBody>
                <a:bodyPr/>
                <a:lstStyle/>
                <a:p>
                  <a:endParaRPr lang="en-US"/>
                </a:p>
              </p:txBody>
            </p:sp>
            <p:sp>
              <p:nvSpPr>
                <p:cNvPr id="61503" name="Line 124"/>
                <p:cNvSpPr>
                  <a:spLocks noChangeShapeType="1"/>
                </p:cNvSpPr>
                <p:nvPr/>
              </p:nvSpPr>
              <p:spPr bwMode="auto">
                <a:xfrm>
                  <a:off x="4404" y="3381"/>
                  <a:ext cx="157" cy="0"/>
                </a:xfrm>
                <a:prstGeom prst="line">
                  <a:avLst/>
                </a:prstGeom>
                <a:noFill/>
                <a:ln w="25400">
                  <a:solidFill>
                    <a:schemeClr val="tx1"/>
                  </a:solidFill>
                  <a:round/>
                  <a:headEnd/>
                  <a:tailEnd/>
                </a:ln>
              </p:spPr>
              <p:txBody>
                <a:bodyPr wrap="none" anchor="ctr"/>
                <a:lstStyle/>
                <a:p>
                  <a:endParaRPr lang="en-US"/>
                </a:p>
              </p:txBody>
            </p:sp>
            <p:sp>
              <p:nvSpPr>
                <p:cNvPr id="61504" name="Freeform 125"/>
                <p:cNvSpPr>
                  <a:spLocks/>
                </p:cNvSpPr>
                <p:nvPr/>
              </p:nvSpPr>
              <p:spPr bwMode="auto">
                <a:xfrm>
                  <a:off x="4497" y="3280"/>
                  <a:ext cx="337" cy="278"/>
                </a:xfrm>
                <a:custGeom>
                  <a:avLst/>
                  <a:gdLst>
                    <a:gd name="T0" fmla="*/ 0 w 337"/>
                    <a:gd name="T1" fmla="*/ 101 h 278"/>
                    <a:gd name="T2" fmla="*/ 0 w 337"/>
                    <a:gd name="T3" fmla="*/ 277 h 278"/>
                    <a:gd name="T4" fmla="*/ 294 w 337"/>
                    <a:gd name="T5" fmla="*/ 277 h 278"/>
                    <a:gd name="T6" fmla="*/ 294 w 337"/>
                    <a:gd name="T7" fmla="*/ 90 h 278"/>
                    <a:gd name="T8" fmla="*/ 336 w 337"/>
                    <a:gd name="T9" fmla="*/ 0 h 278"/>
                    <a:gd name="T10" fmla="*/ 0 60000 65536"/>
                    <a:gd name="T11" fmla="*/ 0 60000 65536"/>
                    <a:gd name="T12" fmla="*/ 0 60000 65536"/>
                    <a:gd name="T13" fmla="*/ 0 60000 65536"/>
                    <a:gd name="T14" fmla="*/ 0 60000 65536"/>
                    <a:gd name="T15" fmla="*/ 0 w 337"/>
                    <a:gd name="T16" fmla="*/ 0 h 278"/>
                    <a:gd name="T17" fmla="*/ 337 w 337"/>
                    <a:gd name="T18" fmla="*/ 278 h 278"/>
                  </a:gdLst>
                  <a:ahLst/>
                  <a:cxnLst>
                    <a:cxn ang="T10">
                      <a:pos x="T0" y="T1"/>
                    </a:cxn>
                    <a:cxn ang="T11">
                      <a:pos x="T2" y="T3"/>
                    </a:cxn>
                    <a:cxn ang="T12">
                      <a:pos x="T4" y="T5"/>
                    </a:cxn>
                    <a:cxn ang="T13">
                      <a:pos x="T6" y="T7"/>
                    </a:cxn>
                    <a:cxn ang="T14">
                      <a:pos x="T8" y="T9"/>
                    </a:cxn>
                  </a:cxnLst>
                  <a:rect l="T15" t="T16" r="T17" b="T18"/>
                  <a:pathLst>
                    <a:path w="337" h="278">
                      <a:moveTo>
                        <a:pt x="0" y="101"/>
                      </a:moveTo>
                      <a:lnTo>
                        <a:pt x="0" y="277"/>
                      </a:lnTo>
                      <a:lnTo>
                        <a:pt x="294" y="277"/>
                      </a:lnTo>
                      <a:lnTo>
                        <a:pt x="294" y="90"/>
                      </a:lnTo>
                      <a:lnTo>
                        <a:pt x="336" y="0"/>
                      </a:lnTo>
                    </a:path>
                  </a:pathLst>
                </a:custGeom>
                <a:noFill/>
                <a:ln w="25400" cap="rnd">
                  <a:solidFill>
                    <a:schemeClr val="tx1"/>
                  </a:solidFill>
                  <a:round/>
                  <a:headEnd/>
                  <a:tailEnd/>
                </a:ln>
              </p:spPr>
              <p:txBody>
                <a:bodyPr/>
                <a:lstStyle/>
                <a:p>
                  <a:endParaRPr lang="en-US"/>
                </a:p>
              </p:txBody>
            </p:sp>
          </p:grpSp>
        </p:grpSp>
        <p:grpSp>
          <p:nvGrpSpPr>
            <p:cNvPr id="24" name="Group 129"/>
            <p:cNvGrpSpPr>
              <a:grpSpLocks/>
            </p:cNvGrpSpPr>
            <p:nvPr/>
          </p:nvGrpSpPr>
          <p:grpSpPr bwMode="auto">
            <a:xfrm>
              <a:off x="673100" y="2300186"/>
              <a:ext cx="5570538" cy="989012"/>
              <a:chOff x="357" y="1082"/>
              <a:chExt cx="3509" cy="623"/>
            </a:xfrm>
          </p:grpSpPr>
          <p:sp>
            <p:nvSpPr>
              <p:cNvPr id="61458" name="Freeform 130"/>
              <p:cNvSpPr>
                <a:spLocks/>
              </p:cNvSpPr>
              <p:nvPr/>
            </p:nvSpPr>
            <p:spPr bwMode="auto">
              <a:xfrm>
                <a:off x="2618" y="1427"/>
                <a:ext cx="337" cy="278"/>
              </a:xfrm>
              <a:custGeom>
                <a:avLst/>
                <a:gdLst>
                  <a:gd name="T0" fmla="*/ 0 w 337"/>
                  <a:gd name="T1" fmla="*/ 101 h 278"/>
                  <a:gd name="T2" fmla="*/ 0 w 337"/>
                  <a:gd name="T3" fmla="*/ 277 h 278"/>
                  <a:gd name="T4" fmla="*/ 294 w 337"/>
                  <a:gd name="T5" fmla="*/ 277 h 278"/>
                  <a:gd name="T6" fmla="*/ 294 w 337"/>
                  <a:gd name="T7" fmla="*/ 90 h 278"/>
                  <a:gd name="T8" fmla="*/ 336 w 337"/>
                  <a:gd name="T9" fmla="*/ 0 h 278"/>
                  <a:gd name="T10" fmla="*/ 0 60000 65536"/>
                  <a:gd name="T11" fmla="*/ 0 60000 65536"/>
                  <a:gd name="T12" fmla="*/ 0 60000 65536"/>
                  <a:gd name="T13" fmla="*/ 0 60000 65536"/>
                  <a:gd name="T14" fmla="*/ 0 60000 65536"/>
                  <a:gd name="T15" fmla="*/ 0 w 337"/>
                  <a:gd name="T16" fmla="*/ 0 h 278"/>
                  <a:gd name="T17" fmla="*/ 337 w 337"/>
                  <a:gd name="T18" fmla="*/ 278 h 278"/>
                </a:gdLst>
                <a:ahLst/>
                <a:cxnLst>
                  <a:cxn ang="T10">
                    <a:pos x="T0" y="T1"/>
                  </a:cxn>
                  <a:cxn ang="T11">
                    <a:pos x="T2" y="T3"/>
                  </a:cxn>
                  <a:cxn ang="T12">
                    <a:pos x="T4" y="T5"/>
                  </a:cxn>
                  <a:cxn ang="T13">
                    <a:pos x="T6" y="T7"/>
                  </a:cxn>
                  <a:cxn ang="T14">
                    <a:pos x="T8" y="T9"/>
                  </a:cxn>
                </a:cxnLst>
                <a:rect l="T15" t="T16" r="T17" b="T18"/>
                <a:pathLst>
                  <a:path w="337" h="278">
                    <a:moveTo>
                      <a:pt x="0" y="101"/>
                    </a:moveTo>
                    <a:lnTo>
                      <a:pt x="0" y="277"/>
                    </a:lnTo>
                    <a:lnTo>
                      <a:pt x="294" y="277"/>
                    </a:lnTo>
                    <a:lnTo>
                      <a:pt x="294" y="90"/>
                    </a:lnTo>
                    <a:lnTo>
                      <a:pt x="336" y="0"/>
                    </a:lnTo>
                  </a:path>
                </a:pathLst>
              </a:custGeom>
              <a:noFill/>
              <a:ln w="25400" cap="rnd">
                <a:solidFill>
                  <a:schemeClr val="tx1"/>
                </a:solidFill>
                <a:round/>
                <a:headEnd/>
                <a:tailEnd/>
              </a:ln>
            </p:spPr>
            <p:txBody>
              <a:bodyPr/>
              <a:lstStyle/>
              <a:p>
                <a:endParaRPr lang="en-US"/>
              </a:p>
            </p:txBody>
          </p:sp>
          <p:sp>
            <p:nvSpPr>
              <p:cNvPr id="61459" name="Freeform 131" descr="25%"/>
              <p:cNvSpPr>
                <a:spLocks/>
              </p:cNvSpPr>
              <p:nvPr/>
            </p:nvSpPr>
            <p:spPr bwMode="auto">
              <a:xfrm>
                <a:off x="3541" y="1288"/>
                <a:ext cx="142" cy="289"/>
              </a:xfrm>
              <a:custGeom>
                <a:avLst/>
                <a:gdLst>
                  <a:gd name="T0" fmla="*/ 141 w 142"/>
                  <a:gd name="T1" fmla="*/ 0 h 289"/>
                  <a:gd name="T2" fmla="*/ 0 w 142"/>
                  <a:gd name="T3" fmla="*/ 0 h 289"/>
                  <a:gd name="T4" fmla="*/ 0 w 142"/>
                  <a:gd name="T5" fmla="*/ 288 h 289"/>
                  <a:gd name="T6" fmla="*/ 141 w 142"/>
                  <a:gd name="T7" fmla="*/ 288 h 289"/>
                  <a:gd name="T8" fmla="*/ 0 60000 65536"/>
                  <a:gd name="T9" fmla="*/ 0 60000 65536"/>
                  <a:gd name="T10" fmla="*/ 0 60000 65536"/>
                  <a:gd name="T11" fmla="*/ 0 60000 65536"/>
                  <a:gd name="T12" fmla="*/ 0 w 142"/>
                  <a:gd name="T13" fmla="*/ 0 h 289"/>
                  <a:gd name="T14" fmla="*/ 142 w 142"/>
                  <a:gd name="T15" fmla="*/ 289 h 289"/>
                </a:gdLst>
                <a:ahLst/>
                <a:cxnLst>
                  <a:cxn ang="T8">
                    <a:pos x="T0" y="T1"/>
                  </a:cxn>
                  <a:cxn ang="T9">
                    <a:pos x="T2" y="T3"/>
                  </a:cxn>
                  <a:cxn ang="T10">
                    <a:pos x="T4" y="T5"/>
                  </a:cxn>
                  <a:cxn ang="T11">
                    <a:pos x="T6" y="T7"/>
                  </a:cxn>
                </a:cxnLst>
                <a:rect l="T12" t="T13" r="T14" b="T15"/>
                <a:pathLst>
                  <a:path w="142" h="289">
                    <a:moveTo>
                      <a:pt x="141" y="0"/>
                    </a:moveTo>
                    <a:lnTo>
                      <a:pt x="0" y="0"/>
                    </a:lnTo>
                    <a:lnTo>
                      <a:pt x="0" y="288"/>
                    </a:lnTo>
                    <a:lnTo>
                      <a:pt x="141" y="288"/>
                    </a:lnTo>
                  </a:path>
                </a:pathLst>
              </a:custGeom>
              <a:pattFill prst="pct25">
                <a:fgClr>
                  <a:schemeClr val="accent1"/>
                </a:fgClr>
                <a:bgClr>
                  <a:srgbClr val="FFFFFF"/>
                </a:bgClr>
              </a:pattFill>
              <a:ln w="25400" cap="rnd">
                <a:solidFill>
                  <a:schemeClr val="tx1"/>
                </a:solidFill>
                <a:round/>
                <a:headEnd/>
                <a:tailEnd/>
              </a:ln>
            </p:spPr>
            <p:txBody>
              <a:bodyPr/>
              <a:lstStyle/>
              <a:p>
                <a:endParaRPr lang="en-US"/>
              </a:p>
            </p:txBody>
          </p:sp>
          <p:sp>
            <p:nvSpPr>
              <p:cNvPr id="61460" name="Rectangle 132"/>
              <p:cNvSpPr>
                <a:spLocks noChangeArrowheads="1"/>
              </p:cNvSpPr>
              <p:nvPr/>
            </p:nvSpPr>
            <p:spPr bwMode="auto">
              <a:xfrm>
                <a:off x="357" y="1281"/>
                <a:ext cx="1462" cy="289"/>
              </a:xfrm>
              <a:prstGeom prst="rect">
                <a:avLst/>
              </a:prstGeom>
              <a:noFill/>
              <a:ln w="12700">
                <a:noFill/>
                <a:miter lim="800000"/>
                <a:headEnd/>
                <a:tailEnd/>
              </a:ln>
            </p:spPr>
            <p:txBody>
              <a:bodyPr wrap="none" lIns="90487" tIns="44450" rIns="90487" bIns="44450">
                <a:spAutoFit/>
              </a:bodyPr>
              <a:lstStyle/>
              <a:p>
                <a:r>
                  <a:rPr lang="en-US" sz="2400" b="1" dirty="0">
                    <a:solidFill>
                      <a:schemeClr val="tx1"/>
                    </a:solidFill>
                    <a:latin typeface="Arial" pitchFamily="34" charset="0"/>
                  </a:rPr>
                  <a:t>add </a:t>
                </a:r>
                <a:r>
                  <a:rPr lang="en-US" sz="2400" b="1" dirty="0">
                    <a:solidFill>
                      <a:schemeClr val="accent4"/>
                    </a:solidFill>
                    <a:latin typeface="Arial" pitchFamily="34" charset="0"/>
                  </a:rPr>
                  <a:t>$t0</a:t>
                </a:r>
                <a:r>
                  <a:rPr lang="en-US" sz="2400" b="1" dirty="0">
                    <a:solidFill>
                      <a:schemeClr val="tx1"/>
                    </a:solidFill>
                    <a:latin typeface="Arial" pitchFamily="34" charset="0"/>
                  </a:rPr>
                  <a:t>,$t1,$t2</a:t>
                </a:r>
              </a:p>
            </p:txBody>
          </p:sp>
          <p:sp>
            <p:nvSpPr>
              <p:cNvPr id="61461" name="Rectangle 133"/>
              <p:cNvSpPr>
                <a:spLocks noChangeArrowheads="1"/>
              </p:cNvSpPr>
              <p:nvPr/>
            </p:nvSpPr>
            <p:spPr bwMode="auto">
              <a:xfrm>
                <a:off x="1800" y="1082"/>
                <a:ext cx="250" cy="229"/>
              </a:xfrm>
              <a:prstGeom prst="rect">
                <a:avLst/>
              </a:prstGeom>
              <a:noFill/>
              <a:ln w="12700">
                <a:noFill/>
                <a:miter lim="800000"/>
                <a:headEnd/>
                <a:tailEnd/>
              </a:ln>
            </p:spPr>
            <p:txBody>
              <a:bodyPr lIns="90487" tIns="44450" rIns="90487" bIns="44450">
                <a:spAutoFit/>
              </a:bodyPr>
              <a:lstStyle/>
              <a:p>
                <a:r>
                  <a:rPr lang="en-US" sz="1800" b="1">
                    <a:solidFill>
                      <a:schemeClr val="tx1"/>
                    </a:solidFill>
                    <a:latin typeface="Arial" pitchFamily="34" charset="0"/>
                  </a:rPr>
                  <a:t>IF</a:t>
                </a:r>
              </a:p>
            </p:txBody>
          </p:sp>
          <p:sp>
            <p:nvSpPr>
              <p:cNvPr id="61462" name="Rectangle 134"/>
              <p:cNvSpPr>
                <a:spLocks noChangeArrowheads="1"/>
              </p:cNvSpPr>
              <p:nvPr/>
            </p:nvSpPr>
            <p:spPr bwMode="auto">
              <a:xfrm>
                <a:off x="2112" y="1082"/>
                <a:ext cx="498" cy="229"/>
              </a:xfrm>
              <a:prstGeom prst="rect">
                <a:avLst/>
              </a:prstGeom>
              <a:noFill/>
              <a:ln w="12700">
                <a:noFill/>
                <a:miter lim="800000"/>
                <a:headEnd/>
                <a:tailEnd/>
              </a:ln>
            </p:spPr>
            <p:txBody>
              <a:bodyPr lIns="90487" tIns="44450" rIns="90487" bIns="44450">
                <a:spAutoFit/>
              </a:bodyPr>
              <a:lstStyle/>
              <a:p>
                <a:r>
                  <a:rPr lang="en-US" sz="1800" b="1">
                    <a:solidFill>
                      <a:schemeClr val="tx1"/>
                    </a:solidFill>
                    <a:latin typeface="Arial" pitchFamily="34" charset="0"/>
                  </a:rPr>
                  <a:t>ID/RF</a:t>
                </a:r>
              </a:p>
            </p:txBody>
          </p:sp>
          <p:sp>
            <p:nvSpPr>
              <p:cNvPr id="61463" name="Rectangle 135"/>
              <p:cNvSpPr>
                <a:spLocks noChangeArrowheads="1"/>
              </p:cNvSpPr>
              <p:nvPr/>
            </p:nvSpPr>
            <p:spPr bwMode="auto">
              <a:xfrm>
                <a:off x="2710" y="1082"/>
                <a:ext cx="314" cy="229"/>
              </a:xfrm>
              <a:prstGeom prst="rect">
                <a:avLst/>
              </a:prstGeom>
              <a:noFill/>
              <a:ln w="12700">
                <a:noFill/>
                <a:miter lim="800000"/>
                <a:headEnd/>
                <a:tailEnd/>
              </a:ln>
            </p:spPr>
            <p:txBody>
              <a:bodyPr lIns="90487" tIns="44450" rIns="90487" bIns="44450">
                <a:spAutoFit/>
              </a:bodyPr>
              <a:lstStyle/>
              <a:p>
                <a:r>
                  <a:rPr lang="en-US" sz="1800" b="1">
                    <a:solidFill>
                      <a:schemeClr val="tx1"/>
                    </a:solidFill>
                    <a:latin typeface="Arial" pitchFamily="34" charset="0"/>
                  </a:rPr>
                  <a:t>EX</a:t>
                </a:r>
              </a:p>
            </p:txBody>
          </p:sp>
          <p:sp>
            <p:nvSpPr>
              <p:cNvPr id="61464" name="Rectangle 136"/>
              <p:cNvSpPr>
                <a:spLocks noChangeArrowheads="1"/>
              </p:cNvSpPr>
              <p:nvPr/>
            </p:nvSpPr>
            <p:spPr bwMode="auto">
              <a:xfrm>
                <a:off x="3024" y="1082"/>
                <a:ext cx="458" cy="229"/>
              </a:xfrm>
              <a:prstGeom prst="rect">
                <a:avLst/>
              </a:prstGeom>
              <a:noFill/>
              <a:ln w="12700">
                <a:noFill/>
                <a:miter lim="800000"/>
                <a:headEnd/>
                <a:tailEnd/>
              </a:ln>
            </p:spPr>
            <p:txBody>
              <a:bodyPr lIns="90487" tIns="44450" rIns="90487" bIns="44450">
                <a:spAutoFit/>
              </a:bodyPr>
              <a:lstStyle/>
              <a:p>
                <a:r>
                  <a:rPr lang="en-US" sz="1800" b="1">
                    <a:solidFill>
                      <a:schemeClr val="tx1"/>
                    </a:solidFill>
                    <a:latin typeface="Arial" pitchFamily="34" charset="0"/>
                  </a:rPr>
                  <a:t>MEM</a:t>
                </a:r>
              </a:p>
            </p:txBody>
          </p:sp>
          <p:sp>
            <p:nvSpPr>
              <p:cNvPr id="61465" name="Rectangle 137"/>
              <p:cNvSpPr>
                <a:spLocks noChangeArrowheads="1"/>
              </p:cNvSpPr>
              <p:nvPr/>
            </p:nvSpPr>
            <p:spPr bwMode="auto">
              <a:xfrm>
                <a:off x="3504" y="1082"/>
                <a:ext cx="362" cy="229"/>
              </a:xfrm>
              <a:prstGeom prst="rect">
                <a:avLst/>
              </a:prstGeom>
              <a:noFill/>
              <a:ln w="12700">
                <a:noFill/>
                <a:miter lim="800000"/>
                <a:headEnd/>
                <a:tailEnd/>
              </a:ln>
            </p:spPr>
            <p:txBody>
              <a:bodyPr lIns="90487" tIns="44450" rIns="90487" bIns="44450">
                <a:spAutoFit/>
              </a:bodyPr>
              <a:lstStyle/>
              <a:p>
                <a:r>
                  <a:rPr lang="en-US" sz="1800" b="1">
                    <a:solidFill>
                      <a:schemeClr val="tx1"/>
                    </a:solidFill>
                    <a:latin typeface="Arial" pitchFamily="34" charset="0"/>
                  </a:rPr>
                  <a:t>WB</a:t>
                </a:r>
              </a:p>
            </p:txBody>
          </p:sp>
          <p:sp>
            <p:nvSpPr>
              <p:cNvPr id="61466" name="Freeform 138"/>
              <p:cNvSpPr>
                <a:spLocks/>
              </p:cNvSpPr>
              <p:nvPr/>
            </p:nvSpPr>
            <p:spPr bwMode="auto">
              <a:xfrm>
                <a:off x="3073" y="1288"/>
                <a:ext cx="162" cy="289"/>
              </a:xfrm>
              <a:custGeom>
                <a:avLst/>
                <a:gdLst>
                  <a:gd name="T0" fmla="*/ 161 w 162"/>
                  <a:gd name="T1" fmla="*/ 0 h 289"/>
                  <a:gd name="T2" fmla="*/ 0 w 162"/>
                  <a:gd name="T3" fmla="*/ 0 h 289"/>
                  <a:gd name="T4" fmla="*/ 0 w 162"/>
                  <a:gd name="T5" fmla="*/ 288 h 289"/>
                  <a:gd name="T6" fmla="*/ 161 w 162"/>
                  <a:gd name="T7" fmla="*/ 288 h 289"/>
                  <a:gd name="T8" fmla="*/ 0 60000 65536"/>
                  <a:gd name="T9" fmla="*/ 0 60000 65536"/>
                  <a:gd name="T10" fmla="*/ 0 60000 65536"/>
                  <a:gd name="T11" fmla="*/ 0 60000 65536"/>
                  <a:gd name="T12" fmla="*/ 0 w 162"/>
                  <a:gd name="T13" fmla="*/ 0 h 289"/>
                  <a:gd name="T14" fmla="*/ 162 w 162"/>
                  <a:gd name="T15" fmla="*/ 289 h 289"/>
                </a:gdLst>
                <a:ahLst/>
                <a:cxnLst>
                  <a:cxn ang="T8">
                    <a:pos x="T0" y="T1"/>
                  </a:cxn>
                  <a:cxn ang="T9">
                    <a:pos x="T2" y="T3"/>
                  </a:cxn>
                  <a:cxn ang="T10">
                    <a:pos x="T4" y="T5"/>
                  </a:cxn>
                  <a:cxn ang="T11">
                    <a:pos x="T6" y="T7"/>
                  </a:cxn>
                </a:cxnLst>
                <a:rect l="T12" t="T13" r="T14" b="T15"/>
                <a:pathLst>
                  <a:path w="162" h="289">
                    <a:moveTo>
                      <a:pt x="161" y="0"/>
                    </a:moveTo>
                    <a:lnTo>
                      <a:pt x="0" y="0"/>
                    </a:lnTo>
                    <a:lnTo>
                      <a:pt x="0" y="288"/>
                    </a:lnTo>
                    <a:lnTo>
                      <a:pt x="161" y="288"/>
                    </a:lnTo>
                  </a:path>
                </a:pathLst>
              </a:custGeom>
              <a:noFill/>
              <a:ln w="25400" cap="rnd">
                <a:solidFill>
                  <a:schemeClr val="tx1"/>
                </a:solidFill>
                <a:round/>
                <a:headEnd/>
                <a:tailEnd/>
              </a:ln>
            </p:spPr>
            <p:txBody>
              <a:bodyPr/>
              <a:lstStyle/>
              <a:p>
                <a:endParaRPr lang="en-US"/>
              </a:p>
            </p:txBody>
          </p:sp>
          <p:sp>
            <p:nvSpPr>
              <p:cNvPr id="61467" name="Freeform 139"/>
              <p:cNvSpPr>
                <a:spLocks/>
              </p:cNvSpPr>
              <p:nvPr/>
            </p:nvSpPr>
            <p:spPr bwMode="auto">
              <a:xfrm>
                <a:off x="3234" y="1288"/>
                <a:ext cx="164" cy="289"/>
              </a:xfrm>
              <a:custGeom>
                <a:avLst/>
                <a:gdLst>
                  <a:gd name="T0" fmla="*/ 0 w 164"/>
                  <a:gd name="T1" fmla="*/ 0 h 289"/>
                  <a:gd name="T2" fmla="*/ 163 w 164"/>
                  <a:gd name="T3" fmla="*/ 0 h 289"/>
                  <a:gd name="T4" fmla="*/ 163 w 164"/>
                  <a:gd name="T5" fmla="*/ 288 h 289"/>
                  <a:gd name="T6" fmla="*/ 0 w 164"/>
                  <a:gd name="T7" fmla="*/ 288 h 289"/>
                  <a:gd name="T8" fmla="*/ 0 60000 65536"/>
                  <a:gd name="T9" fmla="*/ 0 60000 65536"/>
                  <a:gd name="T10" fmla="*/ 0 60000 65536"/>
                  <a:gd name="T11" fmla="*/ 0 60000 65536"/>
                  <a:gd name="T12" fmla="*/ 0 w 164"/>
                  <a:gd name="T13" fmla="*/ 0 h 289"/>
                  <a:gd name="T14" fmla="*/ 164 w 164"/>
                  <a:gd name="T15" fmla="*/ 289 h 289"/>
                </a:gdLst>
                <a:ahLst/>
                <a:cxnLst>
                  <a:cxn ang="T8">
                    <a:pos x="T0" y="T1"/>
                  </a:cxn>
                  <a:cxn ang="T9">
                    <a:pos x="T2" y="T3"/>
                  </a:cxn>
                  <a:cxn ang="T10">
                    <a:pos x="T4" y="T5"/>
                  </a:cxn>
                  <a:cxn ang="T11">
                    <a:pos x="T6" y="T7"/>
                  </a:cxn>
                </a:cxnLst>
                <a:rect l="T12" t="T13" r="T14" b="T15"/>
                <a:pathLst>
                  <a:path w="164" h="289">
                    <a:moveTo>
                      <a:pt x="0" y="0"/>
                    </a:moveTo>
                    <a:lnTo>
                      <a:pt x="163" y="0"/>
                    </a:lnTo>
                    <a:lnTo>
                      <a:pt x="163" y="288"/>
                    </a:lnTo>
                    <a:lnTo>
                      <a:pt x="0" y="288"/>
                    </a:lnTo>
                  </a:path>
                </a:pathLst>
              </a:custGeom>
              <a:noFill/>
              <a:ln w="25400" cap="rnd">
                <a:solidFill>
                  <a:schemeClr val="tx1"/>
                </a:solidFill>
                <a:round/>
                <a:headEnd/>
                <a:tailEnd/>
              </a:ln>
            </p:spPr>
            <p:txBody>
              <a:bodyPr/>
              <a:lstStyle/>
              <a:p>
                <a:endParaRPr lang="en-US"/>
              </a:p>
            </p:txBody>
          </p:sp>
          <p:sp>
            <p:nvSpPr>
              <p:cNvPr id="61468" name="Freeform 140"/>
              <p:cNvSpPr>
                <a:spLocks/>
              </p:cNvSpPr>
              <p:nvPr/>
            </p:nvSpPr>
            <p:spPr bwMode="auto">
              <a:xfrm>
                <a:off x="2690" y="1192"/>
                <a:ext cx="213" cy="481"/>
              </a:xfrm>
              <a:custGeom>
                <a:avLst/>
                <a:gdLst>
                  <a:gd name="T0" fmla="*/ 0 w 213"/>
                  <a:gd name="T1" fmla="*/ 320 h 481"/>
                  <a:gd name="T2" fmla="*/ 71 w 213"/>
                  <a:gd name="T3" fmla="*/ 240 h 481"/>
                  <a:gd name="T4" fmla="*/ 0 w 213"/>
                  <a:gd name="T5" fmla="*/ 160 h 481"/>
                  <a:gd name="T6" fmla="*/ 0 w 213"/>
                  <a:gd name="T7" fmla="*/ 0 h 481"/>
                  <a:gd name="T8" fmla="*/ 212 w 213"/>
                  <a:gd name="T9" fmla="*/ 160 h 481"/>
                  <a:gd name="T10" fmla="*/ 212 w 213"/>
                  <a:gd name="T11" fmla="*/ 320 h 481"/>
                  <a:gd name="T12" fmla="*/ 0 w 213"/>
                  <a:gd name="T13" fmla="*/ 480 h 481"/>
                  <a:gd name="T14" fmla="*/ 0 w 213"/>
                  <a:gd name="T15" fmla="*/ 320 h 481"/>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481"/>
                  <a:gd name="T26" fmla="*/ 213 w 213"/>
                  <a:gd name="T27" fmla="*/ 481 h 48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481">
                    <a:moveTo>
                      <a:pt x="0" y="320"/>
                    </a:moveTo>
                    <a:lnTo>
                      <a:pt x="71" y="240"/>
                    </a:lnTo>
                    <a:lnTo>
                      <a:pt x="0" y="160"/>
                    </a:lnTo>
                    <a:lnTo>
                      <a:pt x="0" y="0"/>
                    </a:lnTo>
                    <a:lnTo>
                      <a:pt x="212" y="160"/>
                    </a:lnTo>
                    <a:lnTo>
                      <a:pt x="212" y="320"/>
                    </a:lnTo>
                    <a:lnTo>
                      <a:pt x="0" y="480"/>
                    </a:lnTo>
                    <a:lnTo>
                      <a:pt x="0" y="320"/>
                    </a:lnTo>
                  </a:path>
                </a:pathLst>
              </a:custGeom>
              <a:noFill/>
              <a:ln w="25400" cap="rnd">
                <a:solidFill>
                  <a:schemeClr val="tx1"/>
                </a:solidFill>
                <a:round/>
                <a:headEnd/>
                <a:tailEnd/>
              </a:ln>
            </p:spPr>
            <p:txBody>
              <a:bodyPr/>
              <a:lstStyle/>
              <a:p>
                <a:endParaRPr lang="en-US"/>
              </a:p>
            </p:txBody>
          </p:sp>
          <p:sp>
            <p:nvSpPr>
              <p:cNvPr id="61469" name="Rectangle 141"/>
              <p:cNvSpPr>
                <a:spLocks noChangeArrowheads="1"/>
              </p:cNvSpPr>
              <p:nvPr/>
            </p:nvSpPr>
            <p:spPr bwMode="auto">
              <a:xfrm rot="5400000">
                <a:off x="2593" y="1315"/>
                <a:ext cx="384" cy="210"/>
              </a:xfrm>
              <a:prstGeom prst="rect">
                <a:avLst/>
              </a:prstGeom>
              <a:noFill/>
              <a:ln w="12700">
                <a:noFill/>
                <a:miter lim="800000"/>
                <a:headEnd/>
                <a:tailEnd/>
              </a:ln>
            </p:spPr>
            <p:txBody>
              <a:bodyPr wrap="none" lIns="90487" tIns="44450" rIns="90487" bIns="44450">
                <a:spAutoFit/>
              </a:bodyPr>
              <a:lstStyle/>
              <a:p>
                <a:r>
                  <a:rPr lang="en-US" sz="1600" b="1">
                    <a:solidFill>
                      <a:schemeClr val="tx1"/>
                    </a:solidFill>
                    <a:latin typeface="Times" charset="0"/>
                  </a:rPr>
                  <a:t>ALU</a:t>
                </a:r>
              </a:p>
            </p:txBody>
          </p:sp>
          <p:sp>
            <p:nvSpPr>
              <p:cNvPr id="61470" name="Rectangle 142"/>
              <p:cNvSpPr>
                <a:spLocks noChangeArrowheads="1"/>
              </p:cNvSpPr>
              <p:nvPr/>
            </p:nvSpPr>
            <p:spPr bwMode="auto">
              <a:xfrm>
                <a:off x="1824" y="1322"/>
                <a:ext cx="228" cy="210"/>
              </a:xfrm>
              <a:prstGeom prst="rect">
                <a:avLst/>
              </a:prstGeom>
              <a:noFill/>
              <a:ln w="12700">
                <a:noFill/>
                <a:miter lim="800000"/>
                <a:headEnd/>
                <a:tailEnd/>
              </a:ln>
            </p:spPr>
            <p:txBody>
              <a:bodyPr wrap="none" lIns="90487" tIns="44450" rIns="90487" bIns="44450">
                <a:spAutoFit/>
              </a:bodyPr>
              <a:lstStyle/>
              <a:p>
                <a:pPr algn="ctr"/>
                <a:r>
                  <a:rPr lang="en-US" sz="1600" b="1">
                    <a:solidFill>
                      <a:schemeClr val="tx1"/>
                    </a:solidFill>
                    <a:latin typeface="Times" charset="0"/>
                  </a:rPr>
                  <a:t>I$</a:t>
                </a:r>
              </a:p>
            </p:txBody>
          </p:sp>
          <p:grpSp>
            <p:nvGrpSpPr>
              <p:cNvPr id="25" name="Group 143"/>
              <p:cNvGrpSpPr>
                <a:grpSpLocks/>
              </p:cNvGrpSpPr>
              <p:nvPr/>
            </p:nvGrpSpPr>
            <p:grpSpPr bwMode="auto">
              <a:xfrm>
                <a:off x="1764" y="1288"/>
                <a:ext cx="340" cy="289"/>
                <a:chOff x="1935" y="1349"/>
                <a:chExt cx="340" cy="289"/>
              </a:xfrm>
            </p:grpSpPr>
            <p:sp>
              <p:nvSpPr>
                <p:cNvPr id="61485" name="Freeform 144"/>
                <p:cNvSpPr>
                  <a:spLocks/>
                </p:cNvSpPr>
                <p:nvPr/>
              </p:nvSpPr>
              <p:spPr bwMode="auto">
                <a:xfrm>
                  <a:off x="1935" y="1349"/>
                  <a:ext cx="170" cy="289"/>
                </a:xfrm>
                <a:custGeom>
                  <a:avLst/>
                  <a:gdLst>
                    <a:gd name="T0" fmla="*/ 169 w 170"/>
                    <a:gd name="T1" fmla="*/ 0 h 289"/>
                    <a:gd name="T2" fmla="*/ 0 w 170"/>
                    <a:gd name="T3" fmla="*/ 0 h 289"/>
                    <a:gd name="T4" fmla="*/ 0 w 170"/>
                    <a:gd name="T5" fmla="*/ 288 h 289"/>
                    <a:gd name="T6" fmla="*/ 169 w 170"/>
                    <a:gd name="T7" fmla="*/ 288 h 289"/>
                    <a:gd name="T8" fmla="*/ 0 60000 65536"/>
                    <a:gd name="T9" fmla="*/ 0 60000 65536"/>
                    <a:gd name="T10" fmla="*/ 0 60000 65536"/>
                    <a:gd name="T11" fmla="*/ 0 60000 65536"/>
                    <a:gd name="T12" fmla="*/ 0 w 170"/>
                    <a:gd name="T13" fmla="*/ 0 h 289"/>
                    <a:gd name="T14" fmla="*/ 170 w 170"/>
                    <a:gd name="T15" fmla="*/ 289 h 289"/>
                  </a:gdLst>
                  <a:ahLst/>
                  <a:cxnLst>
                    <a:cxn ang="T8">
                      <a:pos x="T0" y="T1"/>
                    </a:cxn>
                    <a:cxn ang="T9">
                      <a:pos x="T2" y="T3"/>
                    </a:cxn>
                    <a:cxn ang="T10">
                      <a:pos x="T4" y="T5"/>
                    </a:cxn>
                    <a:cxn ang="T11">
                      <a:pos x="T6" y="T7"/>
                    </a:cxn>
                  </a:cxnLst>
                  <a:rect l="T12" t="T13" r="T14" b="T15"/>
                  <a:pathLst>
                    <a:path w="170" h="289">
                      <a:moveTo>
                        <a:pt x="169" y="0"/>
                      </a:moveTo>
                      <a:lnTo>
                        <a:pt x="0" y="0"/>
                      </a:lnTo>
                      <a:lnTo>
                        <a:pt x="0" y="288"/>
                      </a:lnTo>
                      <a:lnTo>
                        <a:pt x="169" y="288"/>
                      </a:lnTo>
                    </a:path>
                  </a:pathLst>
                </a:custGeom>
                <a:noFill/>
                <a:ln w="25400" cap="rnd">
                  <a:solidFill>
                    <a:schemeClr val="tx1"/>
                  </a:solidFill>
                  <a:round/>
                  <a:headEnd/>
                  <a:tailEnd/>
                </a:ln>
              </p:spPr>
              <p:txBody>
                <a:bodyPr/>
                <a:lstStyle/>
                <a:p>
                  <a:endParaRPr lang="en-US"/>
                </a:p>
              </p:txBody>
            </p:sp>
            <p:sp>
              <p:nvSpPr>
                <p:cNvPr id="61486" name="Freeform 145"/>
                <p:cNvSpPr>
                  <a:spLocks/>
                </p:cNvSpPr>
                <p:nvPr/>
              </p:nvSpPr>
              <p:spPr bwMode="auto">
                <a:xfrm>
                  <a:off x="2104" y="1349"/>
                  <a:ext cx="171" cy="289"/>
                </a:xfrm>
                <a:custGeom>
                  <a:avLst/>
                  <a:gdLst>
                    <a:gd name="T0" fmla="*/ 0 w 171"/>
                    <a:gd name="T1" fmla="*/ 0 h 289"/>
                    <a:gd name="T2" fmla="*/ 170 w 171"/>
                    <a:gd name="T3" fmla="*/ 0 h 289"/>
                    <a:gd name="T4" fmla="*/ 170 w 171"/>
                    <a:gd name="T5" fmla="*/ 288 h 289"/>
                    <a:gd name="T6" fmla="*/ 0 w 171"/>
                    <a:gd name="T7" fmla="*/ 288 h 289"/>
                    <a:gd name="T8" fmla="*/ 0 60000 65536"/>
                    <a:gd name="T9" fmla="*/ 0 60000 65536"/>
                    <a:gd name="T10" fmla="*/ 0 60000 65536"/>
                    <a:gd name="T11" fmla="*/ 0 60000 65536"/>
                    <a:gd name="T12" fmla="*/ 0 w 171"/>
                    <a:gd name="T13" fmla="*/ 0 h 289"/>
                    <a:gd name="T14" fmla="*/ 171 w 171"/>
                    <a:gd name="T15" fmla="*/ 289 h 289"/>
                  </a:gdLst>
                  <a:ahLst/>
                  <a:cxnLst>
                    <a:cxn ang="T8">
                      <a:pos x="T0" y="T1"/>
                    </a:cxn>
                    <a:cxn ang="T9">
                      <a:pos x="T2" y="T3"/>
                    </a:cxn>
                    <a:cxn ang="T10">
                      <a:pos x="T4" y="T5"/>
                    </a:cxn>
                    <a:cxn ang="T11">
                      <a:pos x="T6" y="T7"/>
                    </a:cxn>
                  </a:cxnLst>
                  <a:rect l="T12" t="T13" r="T14" b="T15"/>
                  <a:pathLst>
                    <a:path w="171" h="289">
                      <a:moveTo>
                        <a:pt x="0" y="0"/>
                      </a:moveTo>
                      <a:lnTo>
                        <a:pt x="170" y="0"/>
                      </a:lnTo>
                      <a:lnTo>
                        <a:pt x="170" y="288"/>
                      </a:lnTo>
                      <a:lnTo>
                        <a:pt x="0" y="288"/>
                      </a:lnTo>
                    </a:path>
                  </a:pathLst>
                </a:custGeom>
                <a:noFill/>
                <a:ln w="25400" cap="rnd">
                  <a:solidFill>
                    <a:schemeClr val="tx1"/>
                  </a:solidFill>
                  <a:round/>
                  <a:headEnd/>
                  <a:tailEnd/>
                </a:ln>
              </p:spPr>
              <p:txBody>
                <a:bodyPr/>
                <a:lstStyle/>
                <a:p>
                  <a:endParaRPr lang="en-US"/>
                </a:p>
              </p:txBody>
            </p:sp>
          </p:grpSp>
          <p:sp>
            <p:nvSpPr>
              <p:cNvPr id="61472" name="Rectangle 146"/>
              <p:cNvSpPr>
                <a:spLocks noChangeArrowheads="1"/>
              </p:cNvSpPr>
              <p:nvPr/>
            </p:nvSpPr>
            <p:spPr bwMode="auto">
              <a:xfrm>
                <a:off x="2205" y="1295"/>
                <a:ext cx="327" cy="210"/>
              </a:xfrm>
              <a:prstGeom prst="rect">
                <a:avLst/>
              </a:prstGeom>
              <a:noFill/>
              <a:ln w="12700">
                <a:noFill/>
                <a:miter lim="800000"/>
                <a:headEnd/>
                <a:tailEnd/>
              </a:ln>
            </p:spPr>
            <p:txBody>
              <a:bodyPr wrap="none" lIns="90487" tIns="44450" rIns="90487" bIns="44450">
                <a:spAutoFit/>
              </a:bodyPr>
              <a:lstStyle/>
              <a:p>
                <a:r>
                  <a:rPr lang="en-US" sz="1600" b="1">
                    <a:solidFill>
                      <a:schemeClr val="tx1"/>
                    </a:solidFill>
                    <a:latin typeface="Times" charset="0"/>
                  </a:rPr>
                  <a:t>Reg</a:t>
                </a:r>
              </a:p>
            </p:txBody>
          </p:sp>
          <p:sp>
            <p:nvSpPr>
              <p:cNvPr id="61473" name="Freeform 147"/>
              <p:cNvSpPr>
                <a:spLocks/>
              </p:cNvSpPr>
              <p:nvPr/>
            </p:nvSpPr>
            <p:spPr bwMode="auto">
              <a:xfrm>
                <a:off x="2224" y="1288"/>
                <a:ext cx="149" cy="289"/>
              </a:xfrm>
              <a:custGeom>
                <a:avLst/>
                <a:gdLst>
                  <a:gd name="T0" fmla="*/ 148 w 149"/>
                  <a:gd name="T1" fmla="*/ 0 h 289"/>
                  <a:gd name="T2" fmla="*/ 0 w 149"/>
                  <a:gd name="T3" fmla="*/ 0 h 289"/>
                  <a:gd name="T4" fmla="*/ 0 w 149"/>
                  <a:gd name="T5" fmla="*/ 288 h 289"/>
                  <a:gd name="T6" fmla="*/ 148 w 149"/>
                  <a:gd name="T7" fmla="*/ 288 h 289"/>
                  <a:gd name="T8" fmla="*/ 0 60000 65536"/>
                  <a:gd name="T9" fmla="*/ 0 60000 65536"/>
                  <a:gd name="T10" fmla="*/ 0 60000 65536"/>
                  <a:gd name="T11" fmla="*/ 0 60000 65536"/>
                  <a:gd name="T12" fmla="*/ 0 w 149"/>
                  <a:gd name="T13" fmla="*/ 0 h 289"/>
                  <a:gd name="T14" fmla="*/ 149 w 149"/>
                  <a:gd name="T15" fmla="*/ 289 h 289"/>
                </a:gdLst>
                <a:ahLst/>
                <a:cxnLst>
                  <a:cxn ang="T8">
                    <a:pos x="T0" y="T1"/>
                  </a:cxn>
                  <a:cxn ang="T9">
                    <a:pos x="T2" y="T3"/>
                  </a:cxn>
                  <a:cxn ang="T10">
                    <a:pos x="T4" y="T5"/>
                  </a:cxn>
                  <a:cxn ang="T11">
                    <a:pos x="T6" y="T7"/>
                  </a:cxn>
                </a:cxnLst>
                <a:rect l="T12" t="T13" r="T14" b="T15"/>
                <a:pathLst>
                  <a:path w="149" h="289">
                    <a:moveTo>
                      <a:pt x="148" y="0"/>
                    </a:moveTo>
                    <a:lnTo>
                      <a:pt x="0" y="0"/>
                    </a:lnTo>
                    <a:lnTo>
                      <a:pt x="0" y="288"/>
                    </a:lnTo>
                    <a:lnTo>
                      <a:pt x="148" y="288"/>
                    </a:lnTo>
                  </a:path>
                </a:pathLst>
              </a:custGeom>
              <a:noFill/>
              <a:ln w="25400" cap="rnd">
                <a:solidFill>
                  <a:schemeClr val="tx1"/>
                </a:solidFill>
                <a:round/>
                <a:headEnd/>
                <a:tailEnd/>
              </a:ln>
            </p:spPr>
            <p:txBody>
              <a:bodyPr/>
              <a:lstStyle/>
              <a:p>
                <a:endParaRPr lang="en-US"/>
              </a:p>
            </p:txBody>
          </p:sp>
          <p:sp>
            <p:nvSpPr>
              <p:cNvPr id="61474" name="Freeform 148"/>
              <p:cNvSpPr>
                <a:spLocks/>
              </p:cNvSpPr>
              <p:nvPr/>
            </p:nvSpPr>
            <p:spPr bwMode="auto">
              <a:xfrm>
                <a:off x="2372" y="1288"/>
                <a:ext cx="148" cy="289"/>
              </a:xfrm>
              <a:custGeom>
                <a:avLst/>
                <a:gdLst>
                  <a:gd name="T0" fmla="*/ 0 w 148"/>
                  <a:gd name="T1" fmla="*/ 0 h 289"/>
                  <a:gd name="T2" fmla="*/ 147 w 148"/>
                  <a:gd name="T3" fmla="*/ 0 h 289"/>
                  <a:gd name="T4" fmla="*/ 147 w 148"/>
                  <a:gd name="T5" fmla="*/ 288 h 289"/>
                  <a:gd name="T6" fmla="*/ 0 w 148"/>
                  <a:gd name="T7" fmla="*/ 288 h 289"/>
                  <a:gd name="T8" fmla="*/ 0 60000 65536"/>
                  <a:gd name="T9" fmla="*/ 0 60000 65536"/>
                  <a:gd name="T10" fmla="*/ 0 60000 65536"/>
                  <a:gd name="T11" fmla="*/ 0 60000 65536"/>
                  <a:gd name="T12" fmla="*/ 0 w 148"/>
                  <a:gd name="T13" fmla="*/ 0 h 289"/>
                  <a:gd name="T14" fmla="*/ 148 w 148"/>
                  <a:gd name="T15" fmla="*/ 289 h 289"/>
                </a:gdLst>
                <a:ahLst/>
                <a:cxnLst>
                  <a:cxn ang="T8">
                    <a:pos x="T0" y="T1"/>
                  </a:cxn>
                  <a:cxn ang="T9">
                    <a:pos x="T2" y="T3"/>
                  </a:cxn>
                  <a:cxn ang="T10">
                    <a:pos x="T4" y="T5"/>
                  </a:cxn>
                  <a:cxn ang="T11">
                    <a:pos x="T6" y="T7"/>
                  </a:cxn>
                </a:cxnLst>
                <a:rect l="T12" t="T13" r="T14" b="T15"/>
                <a:pathLst>
                  <a:path w="148" h="289">
                    <a:moveTo>
                      <a:pt x="0" y="0"/>
                    </a:moveTo>
                    <a:lnTo>
                      <a:pt x="147" y="0"/>
                    </a:lnTo>
                    <a:lnTo>
                      <a:pt x="147" y="288"/>
                    </a:lnTo>
                    <a:lnTo>
                      <a:pt x="0" y="288"/>
                    </a:lnTo>
                  </a:path>
                </a:pathLst>
              </a:custGeom>
              <a:noFill/>
              <a:ln w="25400" cap="rnd">
                <a:solidFill>
                  <a:schemeClr val="tx1"/>
                </a:solidFill>
                <a:round/>
                <a:headEnd/>
                <a:tailEnd/>
              </a:ln>
            </p:spPr>
            <p:txBody>
              <a:bodyPr/>
              <a:lstStyle/>
              <a:p>
                <a:endParaRPr lang="en-US"/>
              </a:p>
            </p:txBody>
          </p:sp>
          <p:sp>
            <p:nvSpPr>
              <p:cNvPr id="61475" name="Line 149"/>
              <p:cNvSpPr>
                <a:spLocks noChangeShapeType="1"/>
              </p:cNvSpPr>
              <p:nvPr/>
            </p:nvSpPr>
            <p:spPr bwMode="auto">
              <a:xfrm>
                <a:off x="2109" y="1432"/>
                <a:ext cx="96" cy="0"/>
              </a:xfrm>
              <a:prstGeom prst="line">
                <a:avLst/>
              </a:prstGeom>
              <a:noFill/>
              <a:ln w="25400">
                <a:solidFill>
                  <a:schemeClr val="tx1"/>
                </a:solidFill>
                <a:round/>
                <a:headEnd/>
                <a:tailEnd/>
              </a:ln>
            </p:spPr>
            <p:txBody>
              <a:bodyPr wrap="none" anchor="ctr"/>
              <a:lstStyle/>
              <a:p>
                <a:endParaRPr lang="en-US"/>
              </a:p>
            </p:txBody>
          </p:sp>
          <p:sp>
            <p:nvSpPr>
              <p:cNvPr id="61476" name="Freeform 150"/>
              <p:cNvSpPr>
                <a:spLocks/>
              </p:cNvSpPr>
              <p:nvPr/>
            </p:nvSpPr>
            <p:spPr bwMode="auto">
              <a:xfrm>
                <a:off x="2171" y="1336"/>
                <a:ext cx="48" cy="97"/>
              </a:xfrm>
              <a:custGeom>
                <a:avLst/>
                <a:gdLst>
                  <a:gd name="T0" fmla="*/ 0 w 48"/>
                  <a:gd name="T1" fmla="*/ 96 h 97"/>
                  <a:gd name="T2" fmla="*/ 0 w 48"/>
                  <a:gd name="T3" fmla="*/ 0 h 97"/>
                  <a:gd name="T4" fmla="*/ 47 w 48"/>
                  <a:gd name="T5" fmla="*/ 0 h 97"/>
                  <a:gd name="T6" fmla="*/ 47 w 48"/>
                  <a:gd name="T7" fmla="*/ 0 h 97"/>
                  <a:gd name="T8" fmla="*/ 0 60000 65536"/>
                  <a:gd name="T9" fmla="*/ 0 60000 65536"/>
                  <a:gd name="T10" fmla="*/ 0 60000 65536"/>
                  <a:gd name="T11" fmla="*/ 0 60000 65536"/>
                  <a:gd name="T12" fmla="*/ 0 w 48"/>
                  <a:gd name="T13" fmla="*/ 0 h 97"/>
                  <a:gd name="T14" fmla="*/ 48 w 48"/>
                  <a:gd name="T15" fmla="*/ 97 h 97"/>
                </a:gdLst>
                <a:ahLst/>
                <a:cxnLst>
                  <a:cxn ang="T8">
                    <a:pos x="T0" y="T1"/>
                  </a:cxn>
                  <a:cxn ang="T9">
                    <a:pos x="T2" y="T3"/>
                  </a:cxn>
                  <a:cxn ang="T10">
                    <a:pos x="T4" y="T5"/>
                  </a:cxn>
                  <a:cxn ang="T11">
                    <a:pos x="T6" y="T7"/>
                  </a:cxn>
                </a:cxnLst>
                <a:rect l="T12" t="T13" r="T14" b="T15"/>
                <a:pathLst>
                  <a:path w="48" h="97">
                    <a:moveTo>
                      <a:pt x="0" y="96"/>
                    </a:moveTo>
                    <a:lnTo>
                      <a:pt x="0" y="0"/>
                    </a:lnTo>
                    <a:lnTo>
                      <a:pt x="47" y="0"/>
                    </a:lnTo>
                  </a:path>
                </a:pathLst>
              </a:custGeom>
              <a:noFill/>
              <a:ln w="25400" cap="rnd">
                <a:solidFill>
                  <a:schemeClr val="tx1"/>
                </a:solidFill>
                <a:round/>
                <a:headEnd/>
                <a:tailEnd/>
              </a:ln>
            </p:spPr>
            <p:txBody>
              <a:bodyPr/>
              <a:lstStyle/>
              <a:p>
                <a:endParaRPr lang="en-US"/>
              </a:p>
            </p:txBody>
          </p:sp>
          <p:sp>
            <p:nvSpPr>
              <p:cNvPr id="61477" name="Line 151"/>
              <p:cNvSpPr>
                <a:spLocks noChangeShapeType="1"/>
              </p:cNvSpPr>
              <p:nvPr/>
            </p:nvSpPr>
            <p:spPr bwMode="auto">
              <a:xfrm>
                <a:off x="2525" y="1336"/>
                <a:ext cx="157" cy="0"/>
              </a:xfrm>
              <a:prstGeom prst="line">
                <a:avLst/>
              </a:prstGeom>
              <a:noFill/>
              <a:ln w="25400">
                <a:solidFill>
                  <a:schemeClr val="tx1"/>
                </a:solidFill>
                <a:round/>
                <a:headEnd/>
                <a:tailEnd/>
              </a:ln>
            </p:spPr>
            <p:txBody>
              <a:bodyPr wrap="none" anchor="ctr"/>
              <a:lstStyle/>
              <a:p>
                <a:endParaRPr lang="en-US"/>
              </a:p>
            </p:txBody>
          </p:sp>
          <p:sp>
            <p:nvSpPr>
              <p:cNvPr id="61478" name="Rectangle 152"/>
              <p:cNvSpPr>
                <a:spLocks noChangeArrowheads="1"/>
              </p:cNvSpPr>
              <p:nvPr/>
            </p:nvSpPr>
            <p:spPr bwMode="auto">
              <a:xfrm>
                <a:off x="3054" y="1332"/>
                <a:ext cx="302" cy="210"/>
              </a:xfrm>
              <a:prstGeom prst="rect">
                <a:avLst/>
              </a:prstGeom>
              <a:noFill/>
              <a:ln w="12700">
                <a:noFill/>
                <a:miter lim="800000"/>
                <a:headEnd/>
                <a:tailEnd/>
              </a:ln>
            </p:spPr>
            <p:txBody>
              <a:bodyPr wrap="none" lIns="90487" tIns="44450" rIns="90487" bIns="44450">
                <a:spAutoFit/>
              </a:bodyPr>
              <a:lstStyle/>
              <a:p>
                <a:r>
                  <a:rPr lang="en-US" sz="1600" b="1">
                    <a:solidFill>
                      <a:schemeClr val="tx1"/>
                    </a:solidFill>
                    <a:latin typeface="Times" charset="0"/>
                  </a:rPr>
                  <a:t> D$</a:t>
                </a:r>
              </a:p>
            </p:txBody>
          </p:sp>
          <p:sp>
            <p:nvSpPr>
              <p:cNvPr id="61479" name="Rectangle 153"/>
              <p:cNvSpPr>
                <a:spLocks noChangeArrowheads="1"/>
              </p:cNvSpPr>
              <p:nvPr/>
            </p:nvSpPr>
            <p:spPr bwMode="auto">
              <a:xfrm>
                <a:off x="3514" y="1290"/>
                <a:ext cx="327" cy="210"/>
              </a:xfrm>
              <a:prstGeom prst="rect">
                <a:avLst/>
              </a:prstGeom>
              <a:noFill/>
              <a:ln w="12700">
                <a:noFill/>
                <a:miter lim="800000"/>
                <a:headEnd/>
                <a:tailEnd/>
              </a:ln>
            </p:spPr>
            <p:txBody>
              <a:bodyPr wrap="none" lIns="90487" tIns="44450" rIns="90487" bIns="44450">
                <a:spAutoFit/>
              </a:bodyPr>
              <a:lstStyle/>
              <a:p>
                <a:r>
                  <a:rPr lang="en-US" sz="1600" b="1">
                    <a:solidFill>
                      <a:schemeClr val="tx1"/>
                    </a:solidFill>
                    <a:latin typeface="Times" charset="0"/>
                  </a:rPr>
                  <a:t>Reg</a:t>
                </a:r>
              </a:p>
            </p:txBody>
          </p:sp>
          <p:sp>
            <p:nvSpPr>
              <p:cNvPr id="61480" name="Freeform 154"/>
              <p:cNvSpPr>
                <a:spLocks/>
              </p:cNvSpPr>
              <p:nvPr/>
            </p:nvSpPr>
            <p:spPr bwMode="auto">
              <a:xfrm>
                <a:off x="3682" y="1288"/>
                <a:ext cx="143" cy="289"/>
              </a:xfrm>
              <a:custGeom>
                <a:avLst/>
                <a:gdLst>
                  <a:gd name="T0" fmla="*/ 0 w 143"/>
                  <a:gd name="T1" fmla="*/ 0 h 289"/>
                  <a:gd name="T2" fmla="*/ 142 w 143"/>
                  <a:gd name="T3" fmla="*/ 0 h 289"/>
                  <a:gd name="T4" fmla="*/ 142 w 143"/>
                  <a:gd name="T5" fmla="*/ 288 h 289"/>
                  <a:gd name="T6" fmla="*/ 0 w 143"/>
                  <a:gd name="T7" fmla="*/ 288 h 289"/>
                  <a:gd name="T8" fmla="*/ 0 60000 65536"/>
                  <a:gd name="T9" fmla="*/ 0 60000 65536"/>
                  <a:gd name="T10" fmla="*/ 0 60000 65536"/>
                  <a:gd name="T11" fmla="*/ 0 60000 65536"/>
                  <a:gd name="T12" fmla="*/ 0 w 143"/>
                  <a:gd name="T13" fmla="*/ 0 h 289"/>
                  <a:gd name="T14" fmla="*/ 143 w 143"/>
                  <a:gd name="T15" fmla="*/ 289 h 289"/>
                </a:gdLst>
                <a:ahLst/>
                <a:cxnLst>
                  <a:cxn ang="T8">
                    <a:pos x="T0" y="T1"/>
                  </a:cxn>
                  <a:cxn ang="T9">
                    <a:pos x="T2" y="T3"/>
                  </a:cxn>
                  <a:cxn ang="T10">
                    <a:pos x="T4" y="T5"/>
                  </a:cxn>
                  <a:cxn ang="T11">
                    <a:pos x="T6" y="T7"/>
                  </a:cxn>
                </a:cxnLst>
                <a:rect l="T12" t="T13" r="T14" b="T15"/>
                <a:pathLst>
                  <a:path w="143" h="289">
                    <a:moveTo>
                      <a:pt x="0" y="0"/>
                    </a:moveTo>
                    <a:lnTo>
                      <a:pt x="142" y="0"/>
                    </a:lnTo>
                    <a:lnTo>
                      <a:pt x="142" y="288"/>
                    </a:lnTo>
                    <a:lnTo>
                      <a:pt x="0" y="288"/>
                    </a:lnTo>
                  </a:path>
                </a:pathLst>
              </a:custGeom>
              <a:noFill/>
              <a:ln w="25400" cap="rnd">
                <a:solidFill>
                  <a:schemeClr val="tx1"/>
                </a:solidFill>
                <a:round/>
                <a:headEnd/>
                <a:tailEnd/>
              </a:ln>
            </p:spPr>
            <p:txBody>
              <a:bodyPr/>
              <a:lstStyle/>
              <a:p>
                <a:endParaRPr lang="en-US"/>
              </a:p>
            </p:txBody>
          </p:sp>
          <p:sp>
            <p:nvSpPr>
              <p:cNvPr id="61481" name="Line 155"/>
              <p:cNvSpPr>
                <a:spLocks noChangeShapeType="1"/>
              </p:cNvSpPr>
              <p:nvPr/>
            </p:nvSpPr>
            <p:spPr bwMode="auto">
              <a:xfrm>
                <a:off x="3394" y="1432"/>
                <a:ext cx="139" cy="0"/>
              </a:xfrm>
              <a:prstGeom prst="line">
                <a:avLst/>
              </a:prstGeom>
              <a:noFill/>
              <a:ln w="25400">
                <a:solidFill>
                  <a:schemeClr val="tx1"/>
                </a:solidFill>
                <a:round/>
                <a:headEnd/>
                <a:tailEnd/>
              </a:ln>
            </p:spPr>
            <p:txBody>
              <a:bodyPr wrap="none" anchor="ctr"/>
              <a:lstStyle/>
              <a:p>
                <a:endParaRPr lang="en-US"/>
              </a:p>
            </p:txBody>
          </p:sp>
          <p:sp>
            <p:nvSpPr>
              <p:cNvPr id="61482" name="Line 156"/>
              <p:cNvSpPr>
                <a:spLocks noChangeShapeType="1"/>
              </p:cNvSpPr>
              <p:nvPr/>
            </p:nvSpPr>
            <p:spPr bwMode="auto">
              <a:xfrm>
                <a:off x="2910" y="1432"/>
                <a:ext cx="155" cy="0"/>
              </a:xfrm>
              <a:prstGeom prst="line">
                <a:avLst/>
              </a:prstGeom>
              <a:noFill/>
              <a:ln w="25400">
                <a:solidFill>
                  <a:schemeClr val="tx1"/>
                </a:solidFill>
                <a:round/>
                <a:headEnd/>
                <a:tailEnd/>
              </a:ln>
            </p:spPr>
            <p:txBody>
              <a:bodyPr wrap="none" anchor="ctr"/>
              <a:lstStyle/>
              <a:p>
                <a:endParaRPr lang="en-US"/>
              </a:p>
            </p:txBody>
          </p:sp>
          <p:sp>
            <p:nvSpPr>
              <p:cNvPr id="61483" name="Freeform 157"/>
              <p:cNvSpPr>
                <a:spLocks/>
              </p:cNvSpPr>
              <p:nvPr/>
            </p:nvSpPr>
            <p:spPr bwMode="auto">
              <a:xfrm>
                <a:off x="3031" y="1432"/>
                <a:ext cx="431" cy="193"/>
              </a:xfrm>
              <a:custGeom>
                <a:avLst/>
                <a:gdLst>
                  <a:gd name="T0" fmla="*/ 0 w 431"/>
                  <a:gd name="T1" fmla="*/ 0 h 193"/>
                  <a:gd name="T2" fmla="*/ 0 w 431"/>
                  <a:gd name="T3" fmla="*/ 192 h 193"/>
                  <a:gd name="T4" fmla="*/ 391 w 431"/>
                  <a:gd name="T5" fmla="*/ 192 h 193"/>
                  <a:gd name="T6" fmla="*/ 391 w 431"/>
                  <a:gd name="T7" fmla="*/ 64 h 193"/>
                  <a:gd name="T8" fmla="*/ 430 w 431"/>
                  <a:gd name="T9" fmla="*/ 0 h 193"/>
                  <a:gd name="T10" fmla="*/ 0 60000 65536"/>
                  <a:gd name="T11" fmla="*/ 0 60000 65536"/>
                  <a:gd name="T12" fmla="*/ 0 60000 65536"/>
                  <a:gd name="T13" fmla="*/ 0 60000 65536"/>
                  <a:gd name="T14" fmla="*/ 0 60000 65536"/>
                  <a:gd name="T15" fmla="*/ 0 w 431"/>
                  <a:gd name="T16" fmla="*/ 0 h 193"/>
                  <a:gd name="T17" fmla="*/ 431 w 431"/>
                  <a:gd name="T18" fmla="*/ 193 h 193"/>
                </a:gdLst>
                <a:ahLst/>
                <a:cxnLst>
                  <a:cxn ang="T10">
                    <a:pos x="T0" y="T1"/>
                  </a:cxn>
                  <a:cxn ang="T11">
                    <a:pos x="T2" y="T3"/>
                  </a:cxn>
                  <a:cxn ang="T12">
                    <a:pos x="T4" y="T5"/>
                  </a:cxn>
                  <a:cxn ang="T13">
                    <a:pos x="T6" y="T7"/>
                  </a:cxn>
                  <a:cxn ang="T14">
                    <a:pos x="T8" y="T9"/>
                  </a:cxn>
                </a:cxnLst>
                <a:rect l="T15" t="T16" r="T17" b="T18"/>
                <a:pathLst>
                  <a:path w="431" h="193">
                    <a:moveTo>
                      <a:pt x="0" y="0"/>
                    </a:moveTo>
                    <a:lnTo>
                      <a:pt x="0" y="192"/>
                    </a:lnTo>
                    <a:lnTo>
                      <a:pt x="391" y="192"/>
                    </a:lnTo>
                    <a:lnTo>
                      <a:pt x="391" y="64"/>
                    </a:lnTo>
                    <a:lnTo>
                      <a:pt x="430" y="0"/>
                    </a:lnTo>
                  </a:path>
                </a:pathLst>
              </a:custGeom>
              <a:noFill/>
              <a:ln w="25400" cap="rnd">
                <a:solidFill>
                  <a:schemeClr val="tx1"/>
                </a:solidFill>
                <a:round/>
                <a:headEnd/>
                <a:tailEnd/>
              </a:ln>
            </p:spPr>
            <p:txBody>
              <a:bodyPr/>
              <a:lstStyle/>
              <a:p>
                <a:endParaRPr lang="en-US"/>
              </a:p>
            </p:txBody>
          </p:sp>
          <p:sp>
            <p:nvSpPr>
              <p:cNvPr id="61484" name="Line 158"/>
              <p:cNvSpPr>
                <a:spLocks noChangeShapeType="1"/>
              </p:cNvSpPr>
              <p:nvPr/>
            </p:nvSpPr>
            <p:spPr bwMode="auto">
              <a:xfrm>
                <a:off x="2525" y="1528"/>
                <a:ext cx="157" cy="0"/>
              </a:xfrm>
              <a:prstGeom prst="line">
                <a:avLst/>
              </a:prstGeom>
              <a:noFill/>
              <a:ln w="25400">
                <a:solidFill>
                  <a:schemeClr val="tx1"/>
                </a:solidFill>
                <a:round/>
                <a:headEnd/>
                <a:tailEnd/>
              </a:ln>
            </p:spPr>
            <p:txBody>
              <a:bodyPr wrap="none" anchor="ctr"/>
              <a:lstStyle/>
              <a:p>
                <a:endParaRPr lang="en-US"/>
              </a:p>
            </p:txBody>
          </p:sp>
        </p:grpSp>
      </p:grpSp>
      <p:grpSp>
        <p:nvGrpSpPr>
          <p:cNvPr id="170" name="Group 169"/>
          <p:cNvGrpSpPr/>
          <p:nvPr/>
        </p:nvGrpSpPr>
        <p:grpSpPr>
          <a:xfrm>
            <a:off x="4757738" y="2827236"/>
            <a:ext cx="842962" cy="1290637"/>
            <a:chOff x="4757738" y="2827236"/>
            <a:chExt cx="842962" cy="1290637"/>
          </a:xfrm>
        </p:grpSpPr>
        <p:sp>
          <p:nvSpPr>
            <p:cNvPr id="61451" name="Line 127"/>
            <p:cNvSpPr>
              <a:spLocks noChangeShapeType="1"/>
            </p:cNvSpPr>
            <p:nvPr/>
          </p:nvSpPr>
          <p:spPr bwMode="auto">
            <a:xfrm>
              <a:off x="4813300" y="2873273"/>
              <a:ext cx="101600" cy="558800"/>
            </a:xfrm>
            <a:prstGeom prst="line">
              <a:avLst/>
            </a:prstGeom>
            <a:noFill/>
            <a:ln w="50800">
              <a:solidFill>
                <a:schemeClr val="accent1"/>
              </a:solidFill>
              <a:round/>
              <a:headEnd/>
              <a:tailEnd type="triangle" w="med" len="med"/>
            </a:ln>
          </p:spPr>
          <p:txBody>
            <a:bodyPr wrap="none" anchor="ctr"/>
            <a:lstStyle/>
            <a:p>
              <a:endParaRPr lang="en-US"/>
            </a:p>
          </p:txBody>
        </p:sp>
        <p:sp>
          <p:nvSpPr>
            <p:cNvPr id="61452" name="Line 128"/>
            <p:cNvSpPr>
              <a:spLocks noChangeShapeType="1"/>
            </p:cNvSpPr>
            <p:nvPr/>
          </p:nvSpPr>
          <p:spPr bwMode="auto">
            <a:xfrm>
              <a:off x="4813300" y="2873273"/>
              <a:ext cx="787400" cy="1244600"/>
            </a:xfrm>
            <a:prstGeom prst="line">
              <a:avLst/>
            </a:prstGeom>
            <a:noFill/>
            <a:ln w="50800">
              <a:solidFill>
                <a:schemeClr val="accent1"/>
              </a:solidFill>
              <a:round/>
              <a:headEnd/>
              <a:tailEnd type="triangle" w="med" len="med"/>
            </a:ln>
          </p:spPr>
          <p:txBody>
            <a:bodyPr wrap="none" anchor="ctr"/>
            <a:lstStyle/>
            <a:p>
              <a:endParaRPr lang="en-US"/>
            </a:p>
          </p:txBody>
        </p:sp>
        <p:sp>
          <p:nvSpPr>
            <p:cNvPr id="61454" name="Oval 159"/>
            <p:cNvSpPr>
              <a:spLocks noChangeArrowheads="1"/>
            </p:cNvSpPr>
            <p:nvPr/>
          </p:nvSpPr>
          <p:spPr bwMode="auto">
            <a:xfrm>
              <a:off x="4757738" y="2827236"/>
              <a:ext cx="93662" cy="93662"/>
            </a:xfrm>
            <a:prstGeom prst="ellipse">
              <a:avLst/>
            </a:prstGeom>
            <a:solidFill>
              <a:srgbClr val="00FF00"/>
            </a:solidFill>
            <a:ln w="25400">
              <a:solidFill>
                <a:schemeClr val="tx1"/>
              </a:solidFill>
              <a:round/>
              <a:headEnd/>
              <a:tailEnd/>
            </a:ln>
          </p:spPr>
          <p:txBody>
            <a:bodyPr wrap="none" anchor="ctr"/>
            <a:lstStyle/>
            <a:p>
              <a:endParaRPr lang="en-US"/>
            </a:p>
          </p:txBody>
        </p:sp>
      </p:grpSp>
      <p:grpSp>
        <p:nvGrpSpPr>
          <p:cNvPr id="169" name="Group 168"/>
          <p:cNvGrpSpPr/>
          <p:nvPr/>
        </p:nvGrpSpPr>
        <p:grpSpPr>
          <a:xfrm>
            <a:off x="5900738" y="2827236"/>
            <a:ext cx="631825" cy="2720975"/>
            <a:chOff x="5900738" y="2827236"/>
            <a:chExt cx="631825" cy="2720975"/>
          </a:xfrm>
        </p:grpSpPr>
        <p:sp>
          <p:nvSpPr>
            <p:cNvPr id="61450" name="Line 126"/>
            <p:cNvSpPr>
              <a:spLocks noChangeShapeType="1"/>
            </p:cNvSpPr>
            <p:nvPr/>
          </p:nvSpPr>
          <p:spPr bwMode="auto">
            <a:xfrm>
              <a:off x="5930900" y="2873273"/>
              <a:ext cx="601663" cy="2674938"/>
            </a:xfrm>
            <a:prstGeom prst="line">
              <a:avLst/>
            </a:prstGeom>
            <a:noFill/>
            <a:ln w="50800">
              <a:solidFill>
                <a:schemeClr val="accent1"/>
              </a:solidFill>
              <a:round/>
              <a:headEnd/>
              <a:tailEnd type="triangle" w="med" len="med"/>
            </a:ln>
          </p:spPr>
          <p:txBody>
            <a:bodyPr wrap="none" anchor="ctr"/>
            <a:lstStyle/>
            <a:p>
              <a:endParaRPr lang="en-US"/>
            </a:p>
          </p:txBody>
        </p:sp>
        <p:sp>
          <p:nvSpPr>
            <p:cNvPr id="61455" name="Oval 160"/>
            <p:cNvSpPr>
              <a:spLocks noChangeArrowheads="1"/>
            </p:cNvSpPr>
            <p:nvPr/>
          </p:nvSpPr>
          <p:spPr bwMode="auto">
            <a:xfrm>
              <a:off x="5900738" y="2827236"/>
              <a:ext cx="93662" cy="93662"/>
            </a:xfrm>
            <a:prstGeom prst="ellipse">
              <a:avLst/>
            </a:prstGeom>
            <a:solidFill>
              <a:srgbClr val="00FF00"/>
            </a:solidFill>
            <a:ln w="25400">
              <a:solidFill>
                <a:schemeClr val="tx1"/>
              </a:solidFill>
              <a:round/>
              <a:headEnd/>
              <a:tailEnd/>
            </a:ln>
          </p:spPr>
          <p:txBody>
            <a:bodyPr wrap="none" anchor="ctr"/>
            <a:lstStyle/>
            <a:p>
              <a:endParaRPr lang="en-US"/>
            </a:p>
          </p:txBody>
        </p:sp>
        <p:sp>
          <p:nvSpPr>
            <p:cNvPr id="61457" name="Line 162"/>
            <p:cNvSpPr>
              <a:spLocks noChangeShapeType="1"/>
            </p:cNvSpPr>
            <p:nvPr/>
          </p:nvSpPr>
          <p:spPr bwMode="auto">
            <a:xfrm>
              <a:off x="5930900" y="2873273"/>
              <a:ext cx="0" cy="2159000"/>
            </a:xfrm>
            <a:prstGeom prst="line">
              <a:avLst/>
            </a:prstGeom>
            <a:noFill/>
            <a:ln w="50800">
              <a:solidFill>
                <a:schemeClr val="accent1"/>
              </a:solidFill>
              <a:round/>
              <a:headEnd/>
              <a:tailEnd type="triangle" w="med" len="med"/>
            </a:ln>
          </p:spPr>
          <p:txBody>
            <a:bodyPr wrap="none" anchor="ctr"/>
            <a:lstStyle/>
            <a:p>
              <a:endParaRPr lang="en-US"/>
            </a:p>
          </p:txBody>
        </p:sp>
      </p:grpSp>
      <p:sp>
        <p:nvSpPr>
          <p:cNvPr id="31" name="Slide Number Placeholder 30"/>
          <p:cNvSpPr>
            <a:spLocks noGrp="1"/>
          </p:cNvSpPr>
          <p:nvPr>
            <p:ph type="sldNum" sz="quarter" idx="12"/>
          </p:nvPr>
        </p:nvSpPr>
        <p:spPr/>
        <p:txBody>
          <a:bodyPr/>
          <a:lstStyle/>
          <a:p>
            <a:fld id="{3CC63E4C-4642-794D-A2FD-70F6B81535F5}" type="slidenum">
              <a:rPr lang="en-US" smtClean="0"/>
              <a:pPr/>
              <a:t>37</a:t>
            </a:fld>
            <a:endParaRPr lang="en-US" dirty="0"/>
          </a:p>
        </p:txBody>
      </p:sp>
    </p:spTree>
    <p:extLst>
      <p:ext uri="{BB962C8B-B14F-4D97-AF65-F5344CB8AC3E}">
        <p14:creationId xmlns:p14="http://schemas.microsoft.com/office/powerpoint/2010/main" val="13157457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2"/>
          <p:cNvSpPr>
            <a:spLocks noGrp="1" noChangeArrowheads="1"/>
          </p:cNvSpPr>
          <p:nvPr>
            <p:ph type="title"/>
          </p:nvPr>
        </p:nvSpPr>
        <p:spPr/>
        <p:txBody>
          <a:bodyPr>
            <a:normAutofit/>
          </a:bodyPr>
          <a:lstStyle/>
          <a:p>
            <a:r>
              <a:rPr lang="en-US" dirty="0" err="1" smtClean="0">
                <a:solidFill>
                  <a:schemeClr val="accent1"/>
                </a:solidFill>
              </a:rPr>
              <a:t>Datapath</a:t>
            </a:r>
            <a:r>
              <a:rPr lang="en-US" dirty="0" smtClean="0">
                <a:solidFill>
                  <a:schemeClr val="accent1"/>
                </a:solidFill>
              </a:rPr>
              <a:t> </a:t>
            </a:r>
            <a:r>
              <a:rPr lang="en-US" dirty="0">
                <a:solidFill>
                  <a:schemeClr val="accent1"/>
                </a:solidFill>
              </a:rPr>
              <a:t>for</a:t>
            </a:r>
            <a:r>
              <a:rPr lang="en-US" dirty="0" smtClean="0">
                <a:solidFill>
                  <a:schemeClr val="accent1"/>
                </a:solidFill>
              </a:rPr>
              <a:t> Forwarding (1/2)</a:t>
            </a:r>
            <a:endParaRPr lang="en-AU" dirty="0">
              <a:solidFill>
                <a:schemeClr val="accent1"/>
              </a:solidFill>
            </a:endParaRPr>
          </a:p>
        </p:txBody>
      </p:sp>
      <p:pic>
        <p:nvPicPr>
          <p:cNvPr id="376838" name="Picture 6" descr="f04-41-P374493"/>
          <p:cNvPicPr>
            <a:picLocks noChangeAspect="1" noChangeArrowheads="1"/>
          </p:cNvPicPr>
          <p:nvPr/>
        </p:nvPicPr>
        <p:blipFill>
          <a:blip r:embed="rId3"/>
          <a:srcRect/>
          <a:stretch>
            <a:fillRect/>
          </a:stretch>
        </p:blipFill>
        <p:spPr bwMode="auto">
          <a:xfrm>
            <a:off x="182880" y="2286000"/>
            <a:ext cx="8778240" cy="4045993"/>
          </a:xfrm>
          <a:prstGeom prst="rect">
            <a:avLst/>
          </a:prstGeom>
          <a:noFill/>
        </p:spPr>
      </p:pic>
      <p:sp>
        <p:nvSpPr>
          <p:cNvPr id="8" name="TextBox 7"/>
          <p:cNvSpPr txBox="1"/>
          <p:nvPr/>
        </p:nvSpPr>
        <p:spPr>
          <a:xfrm>
            <a:off x="457199" y="1600200"/>
            <a:ext cx="8229600" cy="584775"/>
          </a:xfrm>
          <a:prstGeom prst="rect">
            <a:avLst/>
          </a:prstGeom>
          <a:noFill/>
        </p:spPr>
        <p:txBody>
          <a:bodyPr wrap="square" rtlCol="0">
            <a:spAutoFit/>
          </a:bodyPr>
          <a:lstStyle/>
          <a:p>
            <a:pPr>
              <a:buFont typeface="Arial" pitchFamily="34" charset="0"/>
              <a:buChar char="•"/>
            </a:pPr>
            <a:r>
              <a:rPr lang="en-US" sz="3200" dirty="0" smtClean="0"/>
              <a:t>  What changes need to be made here?</a:t>
            </a:r>
            <a:endParaRPr lang="en-US" sz="3200"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38</a:t>
            </a:fld>
            <a:endParaRPr lang="en-US" dirty="0"/>
          </a:p>
        </p:txBody>
      </p:sp>
    </p:spTree>
    <p:extLst>
      <p:ext uri="{BB962C8B-B14F-4D97-AF65-F5344CB8AC3E}">
        <p14:creationId xmlns:p14="http://schemas.microsoft.com/office/powerpoint/2010/main" val="2623352209"/>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accent1"/>
                </a:solidFill>
              </a:rPr>
              <a:t>Datapath</a:t>
            </a:r>
            <a:r>
              <a:rPr lang="en-US" dirty="0" smtClean="0">
                <a:solidFill>
                  <a:schemeClr val="accent1"/>
                </a:solidFill>
              </a:rPr>
              <a:t> for Forwarding (2/2)</a:t>
            </a:r>
            <a:endParaRPr lang="en-US" dirty="0">
              <a:solidFill>
                <a:schemeClr val="accent1"/>
              </a:solidFill>
            </a:endParaRPr>
          </a:p>
        </p:txBody>
      </p:sp>
      <p:sp>
        <p:nvSpPr>
          <p:cNvPr id="3" name="Content Placeholder 2"/>
          <p:cNvSpPr>
            <a:spLocks noGrp="1"/>
          </p:cNvSpPr>
          <p:nvPr>
            <p:ph idx="1"/>
          </p:nvPr>
        </p:nvSpPr>
        <p:spPr>
          <a:xfrm>
            <a:off x="457200" y="1600200"/>
            <a:ext cx="8229600" cy="640080"/>
          </a:xfrm>
        </p:spPr>
        <p:txBody>
          <a:bodyPr>
            <a:normAutofit/>
          </a:bodyPr>
          <a:lstStyle/>
          <a:p>
            <a:r>
              <a:rPr lang="en-US" dirty="0" smtClean="0"/>
              <a:t>Handled by </a:t>
            </a:r>
            <a:r>
              <a:rPr lang="en-US" i="1" dirty="0" smtClean="0"/>
              <a:t>forwarding unit</a:t>
            </a:r>
            <a:endParaRPr lang="en-US" i="1" dirty="0"/>
          </a:p>
        </p:txBody>
      </p:sp>
      <p:pic>
        <p:nvPicPr>
          <p:cNvPr id="7" name="Picture 6" descr="f04-54-P374493-bottom"/>
          <p:cNvPicPr>
            <a:picLocks noChangeAspect="1" noChangeArrowheads="1"/>
          </p:cNvPicPr>
          <p:nvPr/>
        </p:nvPicPr>
        <p:blipFill>
          <a:blip r:embed="rId3"/>
          <a:srcRect b="4104"/>
          <a:stretch>
            <a:fillRect/>
          </a:stretch>
        </p:blipFill>
        <p:spPr bwMode="auto">
          <a:xfrm>
            <a:off x="1331913" y="2194560"/>
            <a:ext cx="6618287" cy="4229100"/>
          </a:xfrm>
          <a:prstGeom prst="rect">
            <a:avLst/>
          </a:prstGeom>
          <a:noFill/>
        </p:spPr>
      </p:pic>
      <p:sp>
        <p:nvSpPr>
          <p:cNvPr id="10" name="Slide Number Placeholder 9"/>
          <p:cNvSpPr>
            <a:spLocks noGrp="1"/>
          </p:cNvSpPr>
          <p:nvPr>
            <p:ph type="sldNum" sz="quarter" idx="12"/>
          </p:nvPr>
        </p:nvSpPr>
        <p:spPr/>
        <p:txBody>
          <a:bodyPr/>
          <a:lstStyle/>
          <a:p>
            <a:fld id="{3CC63E4C-4642-794D-A2FD-70F6B81535F5}" type="slidenum">
              <a:rPr lang="en-US" smtClean="0"/>
              <a:pPr/>
              <a:t>39</a:t>
            </a:fld>
            <a:endParaRPr lang="en-US" dirty="0"/>
          </a:p>
        </p:txBody>
      </p:sp>
    </p:spTree>
    <p:extLst>
      <p:ext uri="{BB962C8B-B14F-4D97-AF65-F5344CB8AC3E}">
        <p14:creationId xmlns:p14="http://schemas.microsoft.com/office/powerpoint/2010/main" val="347794608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dirty="0" smtClean="0">
                <a:latin typeface="Calibri" charset="0"/>
                <a:ea typeface="ＭＳ Ｐゴシック" charset="0"/>
                <a:cs typeface="ＭＳ Ｐゴシック" charset="0"/>
              </a:rPr>
              <a:t>Review: Controller </a:t>
            </a:r>
            <a:r>
              <a:rPr lang="en-US" dirty="0">
                <a:latin typeface="Calibri" charset="0"/>
                <a:ea typeface="ＭＳ Ｐゴシック" charset="0"/>
                <a:cs typeface="ＭＳ Ｐゴシック" charset="0"/>
              </a:rPr>
              <a:t>Implementation</a:t>
            </a:r>
          </a:p>
        </p:txBody>
      </p:sp>
      <p:sp>
        <p:nvSpPr>
          <p:cNvPr id="68614" name="Rectangle 3"/>
          <p:cNvSpPr>
            <a:spLocks noChangeArrowheads="1"/>
          </p:cNvSpPr>
          <p:nvPr/>
        </p:nvSpPr>
        <p:spPr bwMode="auto">
          <a:xfrm>
            <a:off x="1143000" y="2590800"/>
            <a:ext cx="2590800" cy="2819400"/>
          </a:xfrm>
          <a:prstGeom prst="rect">
            <a:avLst/>
          </a:prstGeom>
          <a:noFill/>
          <a:ln w="381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68615" name="Line 4"/>
          <p:cNvSpPr>
            <a:spLocks noChangeShapeType="1"/>
          </p:cNvSpPr>
          <p:nvPr/>
        </p:nvSpPr>
        <p:spPr bwMode="auto">
          <a:xfrm>
            <a:off x="3733800" y="2819400"/>
            <a:ext cx="914400" cy="0"/>
          </a:xfrm>
          <a:prstGeom prst="line">
            <a:avLst/>
          </a:prstGeom>
          <a:noFill/>
          <a:ln w="127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68616" name="Line 5"/>
          <p:cNvSpPr>
            <a:spLocks noChangeShapeType="1"/>
          </p:cNvSpPr>
          <p:nvPr/>
        </p:nvSpPr>
        <p:spPr bwMode="auto">
          <a:xfrm>
            <a:off x="3733800" y="3200400"/>
            <a:ext cx="914400" cy="0"/>
          </a:xfrm>
          <a:prstGeom prst="line">
            <a:avLst/>
          </a:prstGeom>
          <a:noFill/>
          <a:ln w="127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68617" name="Line 6"/>
          <p:cNvSpPr>
            <a:spLocks noChangeShapeType="1"/>
          </p:cNvSpPr>
          <p:nvPr/>
        </p:nvSpPr>
        <p:spPr bwMode="auto">
          <a:xfrm>
            <a:off x="3733800" y="3581400"/>
            <a:ext cx="914400" cy="0"/>
          </a:xfrm>
          <a:prstGeom prst="line">
            <a:avLst/>
          </a:prstGeom>
          <a:noFill/>
          <a:ln w="127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68618" name="Line 7"/>
          <p:cNvSpPr>
            <a:spLocks noChangeShapeType="1"/>
          </p:cNvSpPr>
          <p:nvPr/>
        </p:nvSpPr>
        <p:spPr bwMode="auto">
          <a:xfrm>
            <a:off x="3733800" y="3962400"/>
            <a:ext cx="914400" cy="0"/>
          </a:xfrm>
          <a:prstGeom prst="line">
            <a:avLst/>
          </a:prstGeom>
          <a:noFill/>
          <a:ln w="127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68619" name="Line 8"/>
          <p:cNvSpPr>
            <a:spLocks noChangeShapeType="1"/>
          </p:cNvSpPr>
          <p:nvPr/>
        </p:nvSpPr>
        <p:spPr bwMode="auto">
          <a:xfrm>
            <a:off x="3733800" y="4343400"/>
            <a:ext cx="914400" cy="0"/>
          </a:xfrm>
          <a:prstGeom prst="line">
            <a:avLst/>
          </a:prstGeom>
          <a:noFill/>
          <a:ln w="127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68620" name="Line 9"/>
          <p:cNvSpPr>
            <a:spLocks noChangeShapeType="1"/>
          </p:cNvSpPr>
          <p:nvPr/>
        </p:nvSpPr>
        <p:spPr bwMode="auto">
          <a:xfrm>
            <a:off x="3733800" y="4724400"/>
            <a:ext cx="914400" cy="0"/>
          </a:xfrm>
          <a:prstGeom prst="line">
            <a:avLst/>
          </a:prstGeom>
          <a:noFill/>
          <a:ln w="127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68621" name="Line 10"/>
          <p:cNvSpPr>
            <a:spLocks noChangeShapeType="1"/>
          </p:cNvSpPr>
          <p:nvPr/>
        </p:nvSpPr>
        <p:spPr bwMode="auto">
          <a:xfrm>
            <a:off x="3733800" y="5105400"/>
            <a:ext cx="914400" cy="0"/>
          </a:xfrm>
          <a:prstGeom prst="line">
            <a:avLst/>
          </a:prstGeom>
          <a:noFill/>
          <a:ln w="127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68622" name="Text Box 11"/>
          <p:cNvSpPr txBox="1">
            <a:spLocks noChangeArrowheads="1"/>
          </p:cNvSpPr>
          <p:nvPr/>
        </p:nvSpPr>
        <p:spPr bwMode="auto">
          <a:xfrm>
            <a:off x="3870325" y="2498725"/>
            <a:ext cx="576263" cy="400050"/>
          </a:xfrm>
          <a:prstGeom prst="rect">
            <a:avLst/>
          </a:prstGeom>
          <a:noFill/>
          <a:ln w="12700">
            <a:noFill/>
            <a:miter lim="800000"/>
            <a:headEnd/>
            <a:tailEnd/>
          </a:ln>
        </p:spPr>
        <p:txBody>
          <a:bodyPr wrap="none">
            <a:spAutoFit/>
          </a:bodyPr>
          <a:lstStyle/>
          <a:p>
            <a:pPr>
              <a:defRPr/>
            </a:pPr>
            <a:r>
              <a:rPr lang="en-US" sz="2000">
                <a:latin typeface="+mn-lt"/>
                <a:ea typeface="ＭＳ Ｐゴシック" charset="-128"/>
                <a:cs typeface="ＭＳ Ｐゴシック" charset="-128"/>
              </a:rPr>
              <a:t>add</a:t>
            </a:r>
          </a:p>
        </p:txBody>
      </p:sp>
      <p:sp>
        <p:nvSpPr>
          <p:cNvPr id="68623" name="Text Box 12"/>
          <p:cNvSpPr txBox="1">
            <a:spLocks noChangeArrowheads="1"/>
          </p:cNvSpPr>
          <p:nvPr/>
        </p:nvSpPr>
        <p:spPr bwMode="auto">
          <a:xfrm>
            <a:off x="3886200" y="2879725"/>
            <a:ext cx="554038" cy="400050"/>
          </a:xfrm>
          <a:prstGeom prst="rect">
            <a:avLst/>
          </a:prstGeom>
          <a:noFill/>
          <a:ln w="12700">
            <a:noFill/>
            <a:miter lim="800000"/>
            <a:headEnd/>
            <a:tailEnd/>
          </a:ln>
        </p:spPr>
        <p:txBody>
          <a:bodyPr wrap="none">
            <a:spAutoFit/>
          </a:bodyPr>
          <a:lstStyle/>
          <a:p>
            <a:pPr>
              <a:defRPr/>
            </a:pPr>
            <a:r>
              <a:rPr lang="en-US" sz="2000">
                <a:latin typeface="+mn-lt"/>
                <a:ea typeface="ＭＳ Ｐゴシック" charset="-128"/>
                <a:cs typeface="ＭＳ Ｐゴシック" charset="-128"/>
              </a:rPr>
              <a:t>sub</a:t>
            </a:r>
          </a:p>
        </p:txBody>
      </p:sp>
      <p:sp>
        <p:nvSpPr>
          <p:cNvPr id="68624" name="Text Box 13"/>
          <p:cNvSpPr txBox="1">
            <a:spLocks noChangeArrowheads="1"/>
          </p:cNvSpPr>
          <p:nvPr/>
        </p:nvSpPr>
        <p:spPr bwMode="auto">
          <a:xfrm>
            <a:off x="3886200" y="3260725"/>
            <a:ext cx="466725" cy="396875"/>
          </a:xfrm>
          <a:prstGeom prst="rect">
            <a:avLst/>
          </a:prstGeom>
          <a:noFill/>
          <a:ln w="12700">
            <a:noFill/>
            <a:miter lim="800000"/>
            <a:headEnd/>
            <a:tailEnd/>
          </a:ln>
        </p:spPr>
        <p:txBody>
          <a:bodyPr wrap="none">
            <a:spAutoFit/>
          </a:bodyPr>
          <a:lstStyle/>
          <a:p>
            <a:pPr>
              <a:defRPr/>
            </a:pPr>
            <a:r>
              <a:rPr lang="en-US" sz="2000">
                <a:latin typeface="+mn-lt"/>
                <a:ea typeface="ＭＳ Ｐゴシック" charset="-128"/>
                <a:cs typeface="ＭＳ Ｐゴシック" charset="-128"/>
              </a:rPr>
              <a:t>ori</a:t>
            </a:r>
          </a:p>
        </p:txBody>
      </p:sp>
      <p:sp>
        <p:nvSpPr>
          <p:cNvPr id="68625" name="Text Box 14"/>
          <p:cNvSpPr txBox="1">
            <a:spLocks noChangeArrowheads="1"/>
          </p:cNvSpPr>
          <p:nvPr/>
        </p:nvSpPr>
        <p:spPr bwMode="auto">
          <a:xfrm>
            <a:off x="3886200" y="3641725"/>
            <a:ext cx="428625" cy="400050"/>
          </a:xfrm>
          <a:prstGeom prst="rect">
            <a:avLst/>
          </a:prstGeom>
          <a:noFill/>
          <a:ln w="12700">
            <a:noFill/>
            <a:miter lim="800000"/>
            <a:headEnd/>
            <a:tailEnd/>
          </a:ln>
        </p:spPr>
        <p:txBody>
          <a:bodyPr wrap="none">
            <a:spAutoFit/>
          </a:bodyPr>
          <a:lstStyle/>
          <a:p>
            <a:pPr>
              <a:defRPr/>
            </a:pPr>
            <a:r>
              <a:rPr lang="en-US" sz="2000">
                <a:latin typeface="+mn-lt"/>
                <a:ea typeface="ＭＳ Ｐゴシック" charset="-128"/>
                <a:cs typeface="ＭＳ Ｐゴシック" charset="-128"/>
              </a:rPr>
              <a:t>lw</a:t>
            </a:r>
          </a:p>
        </p:txBody>
      </p:sp>
      <p:sp>
        <p:nvSpPr>
          <p:cNvPr id="68626" name="Text Box 15"/>
          <p:cNvSpPr txBox="1">
            <a:spLocks noChangeArrowheads="1"/>
          </p:cNvSpPr>
          <p:nvPr/>
        </p:nvSpPr>
        <p:spPr bwMode="auto">
          <a:xfrm>
            <a:off x="3886200" y="4022725"/>
            <a:ext cx="466725" cy="400050"/>
          </a:xfrm>
          <a:prstGeom prst="rect">
            <a:avLst/>
          </a:prstGeom>
          <a:noFill/>
          <a:ln w="12700">
            <a:noFill/>
            <a:miter lim="800000"/>
            <a:headEnd/>
            <a:tailEnd/>
          </a:ln>
        </p:spPr>
        <p:txBody>
          <a:bodyPr wrap="none">
            <a:spAutoFit/>
          </a:bodyPr>
          <a:lstStyle/>
          <a:p>
            <a:pPr>
              <a:defRPr/>
            </a:pPr>
            <a:r>
              <a:rPr lang="en-US" sz="2000">
                <a:latin typeface="+mn-lt"/>
                <a:ea typeface="ＭＳ Ｐゴシック" charset="-128"/>
                <a:cs typeface="ＭＳ Ｐゴシック" charset="-128"/>
              </a:rPr>
              <a:t>sw</a:t>
            </a:r>
          </a:p>
        </p:txBody>
      </p:sp>
      <p:sp>
        <p:nvSpPr>
          <p:cNvPr id="68627" name="Text Box 16"/>
          <p:cNvSpPr txBox="1">
            <a:spLocks noChangeArrowheads="1"/>
          </p:cNvSpPr>
          <p:nvPr/>
        </p:nvSpPr>
        <p:spPr bwMode="auto">
          <a:xfrm>
            <a:off x="3886200" y="4403725"/>
            <a:ext cx="581025" cy="400050"/>
          </a:xfrm>
          <a:prstGeom prst="rect">
            <a:avLst/>
          </a:prstGeom>
          <a:noFill/>
          <a:ln w="12700">
            <a:noFill/>
            <a:miter lim="800000"/>
            <a:headEnd/>
            <a:tailEnd/>
          </a:ln>
        </p:spPr>
        <p:txBody>
          <a:bodyPr wrap="none">
            <a:spAutoFit/>
          </a:bodyPr>
          <a:lstStyle/>
          <a:p>
            <a:pPr>
              <a:defRPr/>
            </a:pPr>
            <a:r>
              <a:rPr lang="en-US" sz="2000">
                <a:latin typeface="+mn-lt"/>
                <a:ea typeface="ＭＳ Ｐゴシック" charset="-128"/>
                <a:cs typeface="ＭＳ Ｐゴシック" charset="-128"/>
              </a:rPr>
              <a:t>beq</a:t>
            </a:r>
          </a:p>
        </p:txBody>
      </p:sp>
      <p:sp>
        <p:nvSpPr>
          <p:cNvPr id="68628" name="Text Box 17"/>
          <p:cNvSpPr txBox="1">
            <a:spLocks noChangeArrowheads="1"/>
          </p:cNvSpPr>
          <p:nvPr/>
        </p:nvSpPr>
        <p:spPr bwMode="auto">
          <a:xfrm>
            <a:off x="3886200" y="4784725"/>
            <a:ext cx="735013" cy="396875"/>
          </a:xfrm>
          <a:prstGeom prst="rect">
            <a:avLst/>
          </a:prstGeom>
          <a:noFill/>
          <a:ln w="12700">
            <a:noFill/>
            <a:miter lim="800000"/>
            <a:headEnd/>
            <a:tailEnd/>
          </a:ln>
        </p:spPr>
        <p:txBody>
          <a:bodyPr wrap="none">
            <a:spAutoFit/>
          </a:bodyPr>
          <a:lstStyle/>
          <a:p>
            <a:pPr>
              <a:defRPr/>
            </a:pPr>
            <a:r>
              <a:rPr lang="en-US" sz="2000">
                <a:latin typeface="+mn-lt"/>
                <a:ea typeface="ＭＳ Ｐゴシック" charset="-128"/>
                <a:cs typeface="ＭＳ Ｐゴシック" charset="-128"/>
              </a:rPr>
              <a:t>jump</a:t>
            </a:r>
          </a:p>
        </p:txBody>
      </p:sp>
      <p:sp>
        <p:nvSpPr>
          <p:cNvPr id="68629" name="Rectangle 18"/>
          <p:cNvSpPr>
            <a:spLocks noChangeArrowheads="1"/>
          </p:cNvSpPr>
          <p:nvPr/>
        </p:nvSpPr>
        <p:spPr bwMode="auto">
          <a:xfrm>
            <a:off x="4648200" y="2438400"/>
            <a:ext cx="2057400" cy="3048000"/>
          </a:xfrm>
          <a:prstGeom prst="rect">
            <a:avLst/>
          </a:prstGeom>
          <a:noFill/>
          <a:ln w="38100">
            <a:solidFill>
              <a:schemeClr val="tx1"/>
            </a:solidFill>
            <a:miter lim="800000"/>
            <a:headEnd/>
            <a:tailEnd/>
          </a:ln>
        </p:spPr>
        <p:txBody>
          <a:bodyPr wrap="none" anchor="ctr"/>
          <a:lstStyle/>
          <a:p>
            <a:pPr algn="ctr">
              <a:defRPr/>
            </a:pPr>
            <a:endParaRPr lang="en-US" sz="2000">
              <a:latin typeface="+mn-lt"/>
              <a:ea typeface="ＭＳ Ｐゴシック" charset="-128"/>
              <a:cs typeface="ＭＳ Ｐゴシック" charset="-128"/>
            </a:endParaRPr>
          </a:p>
        </p:txBody>
      </p:sp>
      <p:sp>
        <p:nvSpPr>
          <p:cNvPr id="68630" name="Text Box 19"/>
          <p:cNvSpPr txBox="1">
            <a:spLocks noChangeArrowheads="1"/>
          </p:cNvSpPr>
          <p:nvPr/>
        </p:nvSpPr>
        <p:spPr bwMode="auto">
          <a:xfrm>
            <a:off x="7162800" y="2376488"/>
            <a:ext cx="838200" cy="369887"/>
          </a:xfrm>
          <a:prstGeom prst="rect">
            <a:avLst/>
          </a:prstGeom>
          <a:noFill/>
          <a:ln w="12700">
            <a:no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Calibri" charset="0"/>
              </a:rPr>
              <a:t>RegDst</a:t>
            </a:r>
            <a:endParaRPr lang="en-US" sz="2000">
              <a:latin typeface="Calibri" charset="0"/>
            </a:endParaRPr>
          </a:p>
        </p:txBody>
      </p:sp>
      <p:sp>
        <p:nvSpPr>
          <p:cNvPr id="68631" name="Line 20"/>
          <p:cNvSpPr>
            <a:spLocks noChangeShapeType="1"/>
          </p:cNvSpPr>
          <p:nvPr/>
        </p:nvSpPr>
        <p:spPr bwMode="auto">
          <a:xfrm>
            <a:off x="6705600" y="2895600"/>
            <a:ext cx="457200" cy="0"/>
          </a:xfrm>
          <a:prstGeom prst="line">
            <a:avLst/>
          </a:prstGeom>
          <a:noFill/>
          <a:ln w="127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68632" name="Line 21"/>
          <p:cNvSpPr>
            <a:spLocks noChangeShapeType="1"/>
          </p:cNvSpPr>
          <p:nvPr/>
        </p:nvSpPr>
        <p:spPr bwMode="auto">
          <a:xfrm>
            <a:off x="6705600" y="3200400"/>
            <a:ext cx="457200" cy="0"/>
          </a:xfrm>
          <a:prstGeom prst="line">
            <a:avLst/>
          </a:prstGeom>
          <a:noFill/>
          <a:ln w="127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68633" name="Line 22"/>
          <p:cNvSpPr>
            <a:spLocks noChangeShapeType="1"/>
          </p:cNvSpPr>
          <p:nvPr/>
        </p:nvSpPr>
        <p:spPr bwMode="auto">
          <a:xfrm>
            <a:off x="6705600" y="3505200"/>
            <a:ext cx="457200" cy="0"/>
          </a:xfrm>
          <a:prstGeom prst="line">
            <a:avLst/>
          </a:prstGeom>
          <a:noFill/>
          <a:ln w="127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68634" name="Line 23"/>
          <p:cNvSpPr>
            <a:spLocks noChangeShapeType="1"/>
          </p:cNvSpPr>
          <p:nvPr/>
        </p:nvSpPr>
        <p:spPr bwMode="auto">
          <a:xfrm>
            <a:off x="6705600" y="3810000"/>
            <a:ext cx="457200" cy="0"/>
          </a:xfrm>
          <a:prstGeom prst="line">
            <a:avLst/>
          </a:prstGeom>
          <a:noFill/>
          <a:ln w="127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68635" name="Line 24"/>
          <p:cNvSpPr>
            <a:spLocks noChangeShapeType="1"/>
          </p:cNvSpPr>
          <p:nvPr/>
        </p:nvSpPr>
        <p:spPr bwMode="auto">
          <a:xfrm>
            <a:off x="6705600" y="4114800"/>
            <a:ext cx="457200" cy="0"/>
          </a:xfrm>
          <a:prstGeom prst="line">
            <a:avLst/>
          </a:prstGeom>
          <a:noFill/>
          <a:ln w="127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68636" name="Line 25"/>
          <p:cNvSpPr>
            <a:spLocks noChangeShapeType="1"/>
          </p:cNvSpPr>
          <p:nvPr/>
        </p:nvSpPr>
        <p:spPr bwMode="auto">
          <a:xfrm>
            <a:off x="6705600" y="4419600"/>
            <a:ext cx="457200" cy="0"/>
          </a:xfrm>
          <a:prstGeom prst="line">
            <a:avLst/>
          </a:prstGeom>
          <a:noFill/>
          <a:ln w="127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68637" name="Line 26"/>
          <p:cNvSpPr>
            <a:spLocks noChangeShapeType="1"/>
          </p:cNvSpPr>
          <p:nvPr/>
        </p:nvSpPr>
        <p:spPr bwMode="auto">
          <a:xfrm>
            <a:off x="6705600" y="4724400"/>
            <a:ext cx="457200" cy="0"/>
          </a:xfrm>
          <a:prstGeom prst="line">
            <a:avLst/>
          </a:prstGeom>
          <a:noFill/>
          <a:ln w="127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68638" name="Line 27"/>
          <p:cNvSpPr>
            <a:spLocks noChangeShapeType="1"/>
          </p:cNvSpPr>
          <p:nvPr/>
        </p:nvSpPr>
        <p:spPr bwMode="auto">
          <a:xfrm>
            <a:off x="6705600" y="5029200"/>
            <a:ext cx="457200" cy="0"/>
          </a:xfrm>
          <a:prstGeom prst="line">
            <a:avLst/>
          </a:prstGeom>
          <a:noFill/>
          <a:ln w="127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68639" name="Line 28"/>
          <p:cNvSpPr>
            <a:spLocks noChangeShapeType="1"/>
          </p:cNvSpPr>
          <p:nvPr/>
        </p:nvSpPr>
        <p:spPr bwMode="auto">
          <a:xfrm>
            <a:off x="6705600" y="5334000"/>
            <a:ext cx="457200" cy="0"/>
          </a:xfrm>
          <a:prstGeom prst="line">
            <a:avLst/>
          </a:prstGeom>
          <a:noFill/>
          <a:ln w="127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68640" name="Line 29"/>
          <p:cNvSpPr>
            <a:spLocks noChangeShapeType="1"/>
          </p:cNvSpPr>
          <p:nvPr/>
        </p:nvSpPr>
        <p:spPr bwMode="auto">
          <a:xfrm>
            <a:off x="6705600" y="2590800"/>
            <a:ext cx="457200" cy="0"/>
          </a:xfrm>
          <a:prstGeom prst="line">
            <a:avLst/>
          </a:prstGeom>
          <a:noFill/>
          <a:ln w="127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68641" name="Text Box 30"/>
          <p:cNvSpPr txBox="1">
            <a:spLocks noChangeArrowheads="1"/>
          </p:cNvSpPr>
          <p:nvPr/>
        </p:nvSpPr>
        <p:spPr bwMode="auto">
          <a:xfrm>
            <a:off x="7162800" y="2681288"/>
            <a:ext cx="839788" cy="369887"/>
          </a:xfrm>
          <a:prstGeom prst="rect">
            <a:avLst/>
          </a:prstGeom>
          <a:noFill/>
          <a:ln w="12700">
            <a:no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Calibri" charset="0"/>
              </a:rPr>
              <a:t>ALUSrc</a:t>
            </a:r>
            <a:endParaRPr lang="en-US" sz="2000">
              <a:latin typeface="Calibri" charset="0"/>
            </a:endParaRPr>
          </a:p>
        </p:txBody>
      </p:sp>
      <p:sp>
        <p:nvSpPr>
          <p:cNvPr id="68642" name="Text Box 31"/>
          <p:cNvSpPr txBox="1">
            <a:spLocks noChangeArrowheads="1"/>
          </p:cNvSpPr>
          <p:nvPr/>
        </p:nvSpPr>
        <p:spPr bwMode="auto">
          <a:xfrm>
            <a:off x="7162800" y="2986088"/>
            <a:ext cx="1220788" cy="369887"/>
          </a:xfrm>
          <a:prstGeom prst="rect">
            <a:avLst/>
          </a:prstGeom>
          <a:noFill/>
          <a:ln w="12700">
            <a:no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Calibri" charset="0"/>
              </a:rPr>
              <a:t>MemtoReg</a:t>
            </a:r>
            <a:endParaRPr lang="en-US" sz="2000">
              <a:latin typeface="Calibri" charset="0"/>
            </a:endParaRPr>
          </a:p>
        </p:txBody>
      </p:sp>
      <p:sp>
        <p:nvSpPr>
          <p:cNvPr id="68643" name="Text Box 32"/>
          <p:cNvSpPr txBox="1">
            <a:spLocks noChangeArrowheads="1"/>
          </p:cNvSpPr>
          <p:nvPr/>
        </p:nvSpPr>
        <p:spPr bwMode="auto">
          <a:xfrm>
            <a:off x="7162800" y="3290888"/>
            <a:ext cx="1050925" cy="369887"/>
          </a:xfrm>
          <a:prstGeom prst="rect">
            <a:avLst/>
          </a:prstGeom>
          <a:noFill/>
          <a:ln w="12700">
            <a:no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Calibri" charset="0"/>
              </a:rPr>
              <a:t>RegWrite</a:t>
            </a:r>
            <a:endParaRPr lang="en-US" sz="2000">
              <a:latin typeface="Calibri" charset="0"/>
            </a:endParaRPr>
          </a:p>
        </p:txBody>
      </p:sp>
      <p:sp>
        <p:nvSpPr>
          <p:cNvPr id="68644" name="Text Box 33"/>
          <p:cNvSpPr txBox="1">
            <a:spLocks noChangeArrowheads="1"/>
          </p:cNvSpPr>
          <p:nvPr/>
        </p:nvSpPr>
        <p:spPr bwMode="auto">
          <a:xfrm>
            <a:off x="7162800" y="3595688"/>
            <a:ext cx="1225550" cy="366712"/>
          </a:xfrm>
          <a:prstGeom prst="rect">
            <a:avLst/>
          </a:prstGeom>
          <a:noFill/>
          <a:ln w="12700">
            <a:no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Calibri" charset="0"/>
              </a:rPr>
              <a:t>MemWrite</a:t>
            </a:r>
            <a:endParaRPr lang="en-US" sz="2000">
              <a:latin typeface="Calibri" charset="0"/>
            </a:endParaRPr>
          </a:p>
        </p:txBody>
      </p:sp>
      <p:sp>
        <p:nvSpPr>
          <p:cNvPr id="68645" name="Text Box 34"/>
          <p:cNvSpPr txBox="1">
            <a:spLocks noChangeArrowheads="1"/>
          </p:cNvSpPr>
          <p:nvPr/>
        </p:nvSpPr>
        <p:spPr bwMode="auto">
          <a:xfrm>
            <a:off x="7162800" y="3900488"/>
            <a:ext cx="806450" cy="369887"/>
          </a:xfrm>
          <a:prstGeom prst="rect">
            <a:avLst/>
          </a:prstGeom>
          <a:noFill/>
          <a:ln w="12700">
            <a:no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Calibri" charset="0"/>
              </a:rPr>
              <a:t>nPCsel</a:t>
            </a:r>
            <a:endParaRPr lang="en-US" sz="2000">
              <a:latin typeface="Calibri" charset="0"/>
            </a:endParaRPr>
          </a:p>
        </p:txBody>
      </p:sp>
      <p:sp>
        <p:nvSpPr>
          <p:cNvPr id="68646" name="Text Box 35"/>
          <p:cNvSpPr txBox="1">
            <a:spLocks noChangeArrowheads="1"/>
          </p:cNvSpPr>
          <p:nvPr/>
        </p:nvSpPr>
        <p:spPr bwMode="auto">
          <a:xfrm>
            <a:off x="7162800" y="4205288"/>
            <a:ext cx="685800" cy="369887"/>
          </a:xfrm>
          <a:prstGeom prst="rect">
            <a:avLst/>
          </a:prstGeom>
          <a:noFill/>
          <a:ln w="12700">
            <a:no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Calibri" charset="0"/>
              </a:rPr>
              <a:t>Jump</a:t>
            </a:r>
            <a:endParaRPr lang="en-US" sz="2000">
              <a:latin typeface="Calibri" charset="0"/>
            </a:endParaRPr>
          </a:p>
        </p:txBody>
      </p:sp>
      <p:sp>
        <p:nvSpPr>
          <p:cNvPr id="68647" name="Text Box 36"/>
          <p:cNvSpPr txBox="1">
            <a:spLocks noChangeArrowheads="1"/>
          </p:cNvSpPr>
          <p:nvPr/>
        </p:nvSpPr>
        <p:spPr bwMode="auto">
          <a:xfrm>
            <a:off x="7162800" y="4510088"/>
            <a:ext cx="749300" cy="369887"/>
          </a:xfrm>
          <a:prstGeom prst="rect">
            <a:avLst/>
          </a:prstGeom>
          <a:noFill/>
          <a:ln w="12700">
            <a:no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Calibri" charset="0"/>
              </a:rPr>
              <a:t>ExtOp</a:t>
            </a:r>
            <a:endParaRPr lang="en-US" sz="2000">
              <a:latin typeface="Calibri" charset="0"/>
            </a:endParaRPr>
          </a:p>
        </p:txBody>
      </p:sp>
      <p:sp>
        <p:nvSpPr>
          <p:cNvPr id="68648" name="Text Box 37"/>
          <p:cNvSpPr txBox="1">
            <a:spLocks noChangeArrowheads="1"/>
          </p:cNvSpPr>
          <p:nvPr/>
        </p:nvSpPr>
        <p:spPr bwMode="auto">
          <a:xfrm>
            <a:off x="7162800" y="4814888"/>
            <a:ext cx="1073150" cy="369887"/>
          </a:xfrm>
          <a:prstGeom prst="rect">
            <a:avLst/>
          </a:prstGeom>
          <a:noFill/>
          <a:ln w="12700">
            <a:no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Calibri" charset="0"/>
              </a:rPr>
              <a:t>ALUctr[0]</a:t>
            </a:r>
            <a:endParaRPr lang="en-US" sz="2000">
              <a:latin typeface="Calibri" charset="0"/>
            </a:endParaRPr>
          </a:p>
        </p:txBody>
      </p:sp>
      <p:sp>
        <p:nvSpPr>
          <p:cNvPr id="68649" name="Text Box 38"/>
          <p:cNvSpPr txBox="1">
            <a:spLocks noChangeArrowheads="1"/>
          </p:cNvSpPr>
          <p:nvPr/>
        </p:nvSpPr>
        <p:spPr bwMode="auto">
          <a:xfrm>
            <a:off x="7162800" y="5119688"/>
            <a:ext cx="1073150" cy="369887"/>
          </a:xfrm>
          <a:prstGeom prst="rect">
            <a:avLst/>
          </a:prstGeom>
          <a:noFill/>
          <a:ln w="12700">
            <a:no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Calibri" charset="0"/>
              </a:rPr>
              <a:t>ALUctr[1]</a:t>
            </a:r>
            <a:endParaRPr lang="en-US" sz="2000">
              <a:latin typeface="Calibri" charset="0"/>
            </a:endParaRPr>
          </a:p>
        </p:txBody>
      </p:sp>
      <p:sp>
        <p:nvSpPr>
          <p:cNvPr id="68650" name="Text Box 39"/>
          <p:cNvSpPr txBox="1">
            <a:spLocks noChangeArrowheads="1"/>
          </p:cNvSpPr>
          <p:nvPr/>
        </p:nvSpPr>
        <p:spPr bwMode="auto">
          <a:xfrm>
            <a:off x="1427163" y="3595688"/>
            <a:ext cx="1871662" cy="523875"/>
          </a:xfrm>
          <a:prstGeom prst="rect">
            <a:avLst/>
          </a:prstGeom>
          <a:noFill/>
          <a:ln w="12700">
            <a:no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ja-JP" altLang="en-US" sz="2800">
                <a:latin typeface="Calibri" charset="0"/>
              </a:rPr>
              <a:t>“</a:t>
            </a:r>
            <a:r>
              <a:rPr lang="en-US" sz="2800">
                <a:latin typeface="Calibri" charset="0"/>
              </a:rPr>
              <a:t>AND</a:t>
            </a:r>
            <a:r>
              <a:rPr lang="ja-JP" altLang="en-US" sz="2800">
                <a:latin typeface="Calibri" charset="0"/>
              </a:rPr>
              <a:t>”</a:t>
            </a:r>
            <a:r>
              <a:rPr lang="en-US" sz="2800">
                <a:latin typeface="Calibri" charset="0"/>
              </a:rPr>
              <a:t> logic</a:t>
            </a:r>
            <a:endParaRPr lang="en-US" sz="2000">
              <a:latin typeface="Calibri" charset="0"/>
            </a:endParaRPr>
          </a:p>
        </p:txBody>
      </p:sp>
      <p:sp>
        <p:nvSpPr>
          <p:cNvPr id="68651" name="Text Box 40"/>
          <p:cNvSpPr txBox="1">
            <a:spLocks noChangeArrowheads="1"/>
          </p:cNvSpPr>
          <p:nvPr/>
        </p:nvSpPr>
        <p:spPr bwMode="auto">
          <a:xfrm>
            <a:off x="4768850" y="3581400"/>
            <a:ext cx="1670050" cy="523875"/>
          </a:xfrm>
          <a:prstGeom prst="rect">
            <a:avLst/>
          </a:prstGeom>
          <a:noFill/>
          <a:ln w="12700">
            <a:no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ja-JP" altLang="en-US" sz="2800">
                <a:latin typeface="Calibri" charset="0"/>
              </a:rPr>
              <a:t>“</a:t>
            </a:r>
            <a:r>
              <a:rPr lang="en-US" sz="2800">
                <a:latin typeface="Calibri" charset="0"/>
              </a:rPr>
              <a:t>OR</a:t>
            </a:r>
            <a:r>
              <a:rPr lang="ja-JP" altLang="en-US" sz="2800">
                <a:latin typeface="Calibri" charset="0"/>
              </a:rPr>
              <a:t>”</a:t>
            </a:r>
            <a:r>
              <a:rPr lang="en-US" sz="2800">
                <a:latin typeface="Calibri" charset="0"/>
              </a:rPr>
              <a:t> logic</a:t>
            </a:r>
            <a:endParaRPr lang="en-US" sz="2000">
              <a:latin typeface="Calibri" charset="0"/>
            </a:endParaRPr>
          </a:p>
        </p:txBody>
      </p:sp>
      <p:sp>
        <p:nvSpPr>
          <p:cNvPr id="68652" name="Line 41"/>
          <p:cNvSpPr>
            <a:spLocks noChangeShapeType="1"/>
          </p:cNvSpPr>
          <p:nvPr/>
        </p:nvSpPr>
        <p:spPr bwMode="auto">
          <a:xfrm>
            <a:off x="1828800" y="1981200"/>
            <a:ext cx="0" cy="609600"/>
          </a:xfrm>
          <a:prstGeom prst="line">
            <a:avLst/>
          </a:prstGeom>
          <a:noFill/>
          <a:ln w="127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68653" name="Line 42"/>
          <p:cNvSpPr>
            <a:spLocks noChangeShapeType="1"/>
          </p:cNvSpPr>
          <p:nvPr/>
        </p:nvSpPr>
        <p:spPr bwMode="auto">
          <a:xfrm>
            <a:off x="2895600" y="1981200"/>
            <a:ext cx="0" cy="609600"/>
          </a:xfrm>
          <a:prstGeom prst="line">
            <a:avLst/>
          </a:prstGeom>
          <a:noFill/>
          <a:ln w="127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68654" name="Text Box 43"/>
          <p:cNvSpPr txBox="1">
            <a:spLocks noChangeArrowheads="1"/>
          </p:cNvSpPr>
          <p:nvPr/>
        </p:nvSpPr>
        <p:spPr bwMode="auto">
          <a:xfrm>
            <a:off x="1371600" y="1600200"/>
            <a:ext cx="958850" cy="400050"/>
          </a:xfrm>
          <a:prstGeom prst="rect">
            <a:avLst/>
          </a:prstGeom>
          <a:noFill/>
          <a:ln w="12700">
            <a:noFill/>
            <a:miter lim="800000"/>
            <a:headEnd/>
            <a:tailEnd/>
          </a:ln>
        </p:spPr>
        <p:txBody>
          <a:bodyPr wrap="none">
            <a:spAutoFit/>
          </a:bodyPr>
          <a:lstStyle/>
          <a:p>
            <a:pPr>
              <a:defRPr/>
            </a:pPr>
            <a:r>
              <a:rPr lang="en-US" sz="2000">
                <a:latin typeface="+mn-lt"/>
                <a:ea typeface="ＭＳ Ｐゴシック" charset="-128"/>
                <a:cs typeface="ＭＳ Ｐゴシック" charset="-128"/>
              </a:rPr>
              <a:t>opcode</a:t>
            </a:r>
          </a:p>
        </p:txBody>
      </p:sp>
      <p:sp>
        <p:nvSpPr>
          <p:cNvPr id="68655" name="Text Box 44"/>
          <p:cNvSpPr txBox="1">
            <a:spLocks noChangeArrowheads="1"/>
          </p:cNvSpPr>
          <p:nvPr/>
        </p:nvSpPr>
        <p:spPr bwMode="auto">
          <a:xfrm>
            <a:off x="2590800" y="1600200"/>
            <a:ext cx="663575" cy="396875"/>
          </a:xfrm>
          <a:prstGeom prst="rect">
            <a:avLst/>
          </a:prstGeom>
          <a:noFill/>
          <a:ln w="12700">
            <a:noFill/>
            <a:miter lim="800000"/>
            <a:headEnd/>
            <a:tailEnd/>
          </a:ln>
        </p:spPr>
        <p:txBody>
          <a:bodyPr wrap="none">
            <a:spAutoFit/>
          </a:bodyPr>
          <a:lstStyle/>
          <a:p>
            <a:pPr>
              <a:defRPr/>
            </a:pPr>
            <a:r>
              <a:rPr lang="en-US" sz="2000">
                <a:latin typeface="+mn-lt"/>
                <a:ea typeface="ＭＳ Ｐゴシック" charset="-128"/>
                <a:cs typeface="ＭＳ Ｐゴシック" charset="-128"/>
              </a:rPr>
              <a:t>func</a:t>
            </a:r>
          </a:p>
        </p:txBody>
      </p:sp>
      <p:sp>
        <p:nvSpPr>
          <p:cNvPr id="68656" name="Line 45"/>
          <p:cNvSpPr>
            <a:spLocks noChangeShapeType="1"/>
          </p:cNvSpPr>
          <p:nvPr/>
        </p:nvSpPr>
        <p:spPr bwMode="auto">
          <a:xfrm flipV="1">
            <a:off x="1752600" y="2133600"/>
            <a:ext cx="152400" cy="7620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68657" name="Line 46"/>
          <p:cNvSpPr>
            <a:spLocks noChangeShapeType="1"/>
          </p:cNvSpPr>
          <p:nvPr/>
        </p:nvSpPr>
        <p:spPr bwMode="auto">
          <a:xfrm flipV="1">
            <a:off x="2819400" y="2133600"/>
            <a:ext cx="152400" cy="7620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 name="Slide Number Placeholder 1"/>
          <p:cNvSpPr>
            <a:spLocks noGrp="1"/>
          </p:cNvSpPr>
          <p:nvPr>
            <p:ph type="sldNum" sz="quarter" idx="12"/>
          </p:nvPr>
        </p:nvSpPr>
        <p:spPr/>
        <p:txBody>
          <a:bodyPr/>
          <a:lstStyle/>
          <a:p>
            <a:pPr>
              <a:defRPr/>
            </a:pPr>
            <a:fld id="{2B3FC65D-271A-A842-B579-8A644641AC8D}" type="slidenum">
              <a:rPr lang="en-US" smtClean="0"/>
              <a:pPr>
                <a:defRPr/>
              </a:pPr>
              <a:t>4</a:t>
            </a:fld>
            <a:endParaRPr lang="en-US"/>
          </a:p>
        </p:txBody>
      </p:sp>
    </p:spTree>
    <p:extLst>
      <p:ext uri="{BB962C8B-B14F-4D97-AF65-F5344CB8AC3E}">
        <p14:creationId xmlns:p14="http://schemas.microsoft.com/office/powerpoint/2010/main" val="2099984966"/>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Datapath</a:t>
            </a:r>
            <a:r>
              <a:rPr lang="en-US" dirty="0" smtClean="0"/>
              <a:t> and Control</a:t>
            </a:r>
            <a:endParaRPr lang="en-US" dirty="0"/>
          </a:p>
        </p:txBody>
      </p:sp>
      <p:sp>
        <p:nvSpPr>
          <p:cNvPr id="3" name="Content Placeholder 2"/>
          <p:cNvSpPr>
            <a:spLocks noGrp="1"/>
          </p:cNvSpPr>
          <p:nvPr>
            <p:ph idx="1"/>
          </p:nvPr>
        </p:nvSpPr>
        <p:spPr>
          <a:xfrm>
            <a:off x="425302" y="6029007"/>
            <a:ext cx="8229600" cy="327343"/>
          </a:xfrm>
        </p:spPr>
        <p:txBody>
          <a:bodyPr/>
          <a:lstStyle/>
          <a:p>
            <a:r>
              <a:rPr lang="en-US" dirty="0" smtClean="0"/>
              <a:t>The control signals are pipelined, too</a:t>
            </a:r>
            <a:endParaRPr lang="en-US" dirty="0"/>
          </a:p>
        </p:txBody>
      </p:sp>
      <p:sp>
        <p:nvSpPr>
          <p:cNvPr id="4" name="Slide Number Placeholder 3"/>
          <p:cNvSpPr>
            <a:spLocks noGrp="1"/>
          </p:cNvSpPr>
          <p:nvPr>
            <p:ph type="sldNum" sz="quarter" idx="12"/>
          </p:nvPr>
        </p:nvSpPr>
        <p:spPr/>
        <p:txBody>
          <a:bodyPr/>
          <a:lstStyle/>
          <a:p>
            <a:pPr>
              <a:defRPr/>
            </a:pPr>
            <a:fld id="{0D227FE4-C4DE-B64E-BF78-4F634596A1E9}" type="slidenum">
              <a:rPr lang="en-US" smtClean="0"/>
              <a:pPr>
                <a:defRPr/>
              </a:pPr>
              <a:t>40</a:t>
            </a:fld>
            <a:endParaRPr lang="en-US"/>
          </a:p>
        </p:txBody>
      </p:sp>
      <p:pic>
        <p:nvPicPr>
          <p:cNvPr id="7" name="Picture 6"/>
          <p:cNvPicPr>
            <a:picLocks noChangeAspect="1"/>
          </p:cNvPicPr>
          <p:nvPr/>
        </p:nvPicPr>
        <p:blipFill rotWithShape="1">
          <a:blip r:embed="rId2"/>
          <a:srcRect l="32509" t="48181" r="29972" b="20036"/>
          <a:stretch/>
        </p:blipFill>
        <p:spPr>
          <a:xfrm>
            <a:off x="66765" y="1049080"/>
            <a:ext cx="8924189" cy="5039832"/>
          </a:xfrm>
          <a:prstGeom prst="rect">
            <a:avLst/>
          </a:prstGeom>
        </p:spPr>
      </p:pic>
    </p:spTree>
    <p:extLst>
      <p:ext uri="{BB962C8B-B14F-4D97-AF65-F5344CB8AC3E}">
        <p14:creationId xmlns:p14="http://schemas.microsoft.com/office/powerpoint/2010/main" val="18046887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Grp="1" noChangeArrowheads="1"/>
          </p:cNvSpPr>
          <p:nvPr>
            <p:ph type="title"/>
          </p:nvPr>
        </p:nvSpPr>
        <p:spPr/>
        <p:txBody>
          <a:bodyPr/>
          <a:lstStyle/>
          <a:p>
            <a:r>
              <a:rPr lang="en-US" dirty="0" smtClean="0">
                <a:solidFill>
                  <a:schemeClr val="accent1"/>
                </a:solidFill>
                <a:ea typeface="ＭＳ Ｐゴシック" pitchFamily="34" charset="-128"/>
              </a:rPr>
              <a:t>Data Hazard: Loads (1/3)</a:t>
            </a:r>
          </a:p>
        </p:txBody>
      </p:sp>
      <p:sp>
        <p:nvSpPr>
          <p:cNvPr id="63491" name="Content Placeholder 75"/>
          <p:cNvSpPr>
            <a:spLocks noGrp="1"/>
          </p:cNvSpPr>
          <p:nvPr>
            <p:ph idx="1"/>
          </p:nvPr>
        </p:nvSpPr>
        <p:spPr>
          <a:xfrm>
            <a:off x="457200" y="1600200"/>
            <a:ext cx="8229600" cy="4937760"/>
          </a:xfrm>
        </p:spPr>
        <p:txBody>
          <a:bodyPr>
            <a:normAutofit/>
          </a:bodyPr>
          <a:lstStyle/>
          <a:p>
            <a:r>
              <a:rPr lang="en-US" b="1" dirty="0" smtClean="0">
                <a:ea typeface="ＭＳ Ｐゴシック" pitchFamily="34" charset="-128"/>
              </a:rPr>
              <a:t>Recall:</a:t>
            </a:r>
            <a:r>
              <a:rPr lang="en-US" dirty="0" smtClean="0">
                <a:ea typeface="ＭＳ Ｐゴシック" pitchFamily="34" charset="-128"/>
              </a:rPr>
              <a:t>  Dataflow backwards in time are hazards</a:t>
            </a:r>
          </a:p>
          <a:p>
            <a:endParaRPr lang="en-US" dirty="0" smtClean="0">
              <a:ea typeface="ＭＳ Ｐゴシック" pitchFamily="34" charset="-128"/>
            </a:endParaRPr>
          </a:p>
          <a:p>
            <a:endParaRPr lang="en-US" dirty="0" smtClean="0">
              <a:ea typeface="ＭＳ Ｐゴシック" pitchFamily="34" charset="-128"/>
            </a:endParaRPr>
          </a:p>
          <a:p>
            <a:endParaRPr lang="en-US" dirty="0" smtClean="0">
              <a:ea typeface="ＭＳ Ｐゴシック" pitchFamily="34" charset="-128"/>
            </a:endParaRPr>
          </a:p>
          <a:p>
            <a:pPr>
              <a:buNone/>
            </a:pPr>
            <a:endParaRPr lang="en-US" dirty="0" smtClean="0">
              <a:ea typeface="ＭＳ Ｐゴシック" pitchFamily="34" charset="-128"/>
            </a:endParaRPr>
          </a:p>
          <a:p>
            <a:pPr>
              <a:buFontTx/>
              <a:buChar char="•"/>
            </a:pPr>
            <a:r>
              <a:rPr lang="en-US" dirty="0" smtClean="0">
                <a:ea typeface="ＭＳ Ｐゴシック" pitchFamily="34" charset="-128"/>
              </a:rPr>
              <a:t>Can’t solve all cases with forwarding</a:t>
            </a:r>
          </a:p>
          <a:p>
            <a:pPr lvl="1">
              <a:buFont typeface="Calibri" pitchFamily="34" charset="0"/>
              <a:buChar char="–"/>
            </a:pPr>
            <a:r>
              <a:rPr lang="en-US" dirty="0" smtClean="0">
                <a:ea typeface="ＭＳ Ｐゴシック" pitchFamily="34" charset="-128"/>
              </a:rPr>
              <a:t>Must </a:t>
            </a:r>
            <a:r>
              <a:rPr lang="en-US" i="1" dirty="0" smtClean="0">
                <a:ea typeface="ＭＳ Ｐゴシック" pitchFamily="34" charset="-128"/>
              </a:rPr>
              <a:t>stall</a:t>
            </a:r>
            <a:r>
              <a:rPr lang="en-US" dirty="0" smtClean="0">
                <a:ea typeface="ＭＳ Ｐゴシック" pitchFamily="34" charset="-128"/>
              </a:rPr>
              <a:t> instruction dependent on load, then forward (more hardware)</a:t>
            </a:r>
            <a:endParaRPr lang="en-US" sz="2000" dirty="0" smtClean="0">
              <a:latin typeface="Times" charset="0"/>
              <a:ea typeface="ＭＳ Ｐゴシック" pitchFamily="34" charset="-128"/>
            </a:endParaRPr>
          </a:p>
          <a:p>
            <a:pPr>
              <a:buNone/>
            </a:pPr>
            <a:endParaRPr lang="en-US" sz="3600" dirty="0" smtClean="0">
              <a:ea typeface="ＭＳ Ｐゴシック" pitchFamily="34" charset="-128"/>
            </a:endParaRPr>
          </a:p>
        </p:txBody>
      </p:sp>
      <p:grpSp>
        <p:nvGrpSpPr>
          <p:cNvPr id="14" name="Group 13"/>
          <p:cNvGrpSpPr/>
          <p:nvPr/>
        </p:nvGrpSpPr>
        <p:grpSpPr>
          <a:xfrm>
            <a:off x="1444752" y="2651760"/>
            <a:ext cx="6256337" cy="2193926"/>
            <a:chOff x="1444752" y="2286000"/>
            <a:chExt cx="6256337" cy="2193926"/>
          </a:xfrm>
        </p:grpSpPr>
        <p:grpSp>
          <p:nvGrpSpPr>
            <p:cNvPr id="2" name="Group 4"/>
            <p:cNvGrpSpPr>
              <a:grpSpLocks/>
            </p:cNvGrpSpPr>
            <p:nvPr/>
          </p:nvGrpSpPr>
          <p:grpSpPr bwMode="auto">
            <a:xfrm>
              <a:off x="4272089" y="2286000"/>
              <a:ext cx="3429000" cy="2193926"/>
              <a:chOff x="2320" y="1021"/>
              <a:chExt cx="2160" cy="1382"/>
            </a:xfrm>
          </p:grpSpPr>
          <p:sp>
            <p:nvSpPr>
              <p:cNvPr id="63554" name="Line 5"/>
              <p:cNvSpPr>
                <a:spLocks noChangeShapeType="1"/>
              </p:cNvSpPr>
              <p:nvPr/>
            </p:nvSpPr>
            <p:spPr bwMode="auto">
              <a:xfrm>
                <a:off x="2320" y="1021"/>
                <a:ext cx="0" cy="1382"/>
              </a:xfrm>
              <a:prstGeom prst="line">
                <a:avLst/>
              </a:prstGeom>
              <a:noFill/>
              <a:ln w="25400">
                <a:solidFill>
                  <a:schemeClr val="tx1"/>
                </a:solidFill>
                <a:prstDash val="sysDot"/>
                <a:round/>
                <a:headEnd/>
                <a:tailEnd/>
              </a:ln>
            </p:spPr>
            <p:txBody>
              <a:bodyPr wrap="none" anchor="ctr"/>
              <a:lstStyle/>
              <a:p>
                <a:endParaRPr lang="en-US"/>
              </a:p>
            </p:txBody>
          </p:sp>
          <p:sp>
            <p:nvSpPr>
              <p:cNvPr id="63555" name="Line 6"/>
              <p:cNvSpPr>
                <a:spLocks noChangeShapeType="1"/>
              </p:cNvSpPr>
              <p:nvPr/>
            </p:nvSpPr>
            <p:spPr bwMode="auto">
              <a:xfrm>
                <a:off x="2752" y="1021"/>
                <a:ext cx="0" cy="1382"/>
              </a:xfrm>
              <a:prstGeom prst="line">
                <a:avLst/>
              </a:prstGeom>
              <a:noFill/>
              <a:ln w="25400">
                <a:solidFill>
                  <a:schemeClr val="tx1"/>
                </a:solidFill>
                <a:prstDash val="sysDot"/>
                <a:round/>
                <a:headEnd/>
                <a:tailEnd/>
              </a:ln>
            </p:spPr>
            <p:txBody>
              <a:bodyPr wrap="none" anchor="ctr"/>
              <a:lstStyle/>
              <a:p>
                <a:endParaRPr lang="en-US"/>
              </a:p>
            </p:txBody>
          </p:sp>
          <p:sp>
            <p:nvSpPr>
              <p:cNvPr id="63556" name="Line 7"/>
              <p:cNvSpPr>
                <a:spLocks noChangeShapeType="1"/>
              </p:cNvSpPr>
              <p:nvPr/>
            </p:nvSpPr>
            <p:spPr bwMode="auto">
              <a:xfrm>
                <a:off x="3184" y="1021"/>
                <a:ext cx="0" cy="1382"/>
              </a:xfrm>
              <a:prstGeom prst="line">
                <a:avLst/>
              </a:prstGeom>
              <a:noFill/>
              <a:ln w="25400">
                <a:solidFill>
                  <a:schemeClr val="tx1"/>
                </a:solidFill>
                <a:prstDash val="sysDot"/>
                <a:round/>
                <a:headEnd/>
                <a:tailEnd/>
              </a:ln>
            </p:spPr>
            <p:txBody>
              <a:bodyPr wrap="none" anchor="ctr"/>
              <a:lstStyle/>
              <a:p>
                <a:endParaRPr lang="en-US"/>
              </a:p>
            </p:txBody>
          </p:sp>
          <p:sp>
            <p:nvSpPr>
              <p:cNvPr id="63557" name="Line 8"/>
              <p:cNvSpPr>
                <a:spLocks noChangeShapeType="1"/>
              </p:cNvSpPr>
              <p:nvPr/>
            </p:nvSpPr>
            <p:spPr bwMode="auto">
              <a:xfrm>
                <a:off x="3616" y="1021"/>
                <a:ext cx="0" cy="1382"/>
              </a:xfrm>
              <a:prstGeom prst="line">
                <a:avLst/>
              </a:prstGeom>
              <a:noFill/>
              <a:ln w="25400">
                <a:solidFill>
                  <a:schemeClr val="tx1"/>
                </a:solidFill>
                <a:prstDash val="sysDot"/>
                <a:round/>
                <a:headEnd/>
                <a:tailEnd/>
              </a:ln>
            </p:spPr>
            <p:txBody>
              <a:bodyPr wrap="none" anchor="ctr"/>
              <a:lstStyle/>
              <a:p>
                <a:endParaRPr lang="en-US"/>
              </a:p>
            </p:txBody>
          </p:sp>
          <p:sp>
            <p:nvSpPr>
              <p:cNvPr id="63558" name="Line 9"/>
              <p:cNvSpPr>
                <a:spLocks noChangeShapeType="1"/>
              </p:cNvSpPr>
              <p:nvPr/>
            </p:nvSpPr>
            <p:spPr bwMode="auto">
              <a:xfrm>
                <a:off x="4048" y="1021"/>
                <a:ext cx="0" cy="1382"/>
              </a:xfrm>
              <a:prstGeom prst="line">
                <a:avLst/>
              </a:prstGeom>
              <a:noFill/>
              <a:ln w="25400">
                <a:solidFill>
                  <a:schemeClr val="tx1"/>
                </a:solidFill>
                <a:prstDash val="sysDot"/>
                <a:round/>
                <a:headEnd/>
                <a:tailEnd/>
              </a:ln>
            </p:spPr>
            <p:txBody>
              <a:bodyPr wrap="none" anchor="ctr"/>
              <a:lstStyle/>
              <a:p>
                <a:endParaRPr lang="en-US"/>
              </a:p>
            </p:txBody>
          </p:sp>
          <p:sp>
            <p:nvSpPr>
              <p:cNvPr id="63559" name="Line 10"/>
              <p:cNvSpPr>
                <a:spLocks noChangeShapeType="1"/>
              </p:cNvSpPr>
              <p:nvPr/>
            </p:nvSpPr>
            <p:spPr bwMode="auto">
              <a:xfrm>
                <a:off x="4480" y="1021"/>
                <a:ext cx="0" cy="1382"/>
              </a:xfrm>
              <a:prstGeom prst="line">
                <a:avLst/>
              </a:prstGeom>
              <a:noFill/>
              <a:ln w="25400">
                <a:solidFill>
                  <a:schemeClr val="tx1"/>
                </a:solidFill>
                <a:prstDash val="sysDot"/>
                <a:round/>
                <a:headEnd/>
                <a:tailEnd/>
              </a:ln>
            </p:spPr>
            <p:txBody>
              <a:bodyPr wrap="none" anchor="ctr"/>
              <a:lstStyle/>
              <a:p>
                <a:endParaRPr lang="en-US"/>
              </a:p>
            </p:txBody>
          </p:sp>
        </p:grpSp>
        <p:grpSp>
          <p:nvGrpSpPr>
            <p:cNvPr id="3" name="Group 13"/>
            <p:cNvGrpSpPr>
              <a:grpSpLocks/>
            </p:cNvGrpSpPr>
            <p:nvPr/>
          </p:nvGrpSpPr>
          <p:grpSpPr bwMode="auto">
            <a:xfrm>
              <a:off x="1444752" y="3365500"/>
              <a:ext cx="6191250" cy="814388"/>
              <a:chOff x="539" y="2008"/>
              <a:chExt cx="3900" cy="513"/>
            </a:xfrm>
          </p:grpSpPr>
          <p:sp>
            <p:nvSpPr>
              <p:cNvPr id="63526" name="Freeform 14" descr="25%"/>
              <p:cNvSpPr>
                <a:spLocks/>
              </p:cNvSpPr>
              <p:nvPr/>
            </p:nvSpPr>
            <p:spPr bwMode="auto">
              <a:xfrm>
                <a:off x="2970" y="2104"/>
                <a:ext cx="148" cy="289"/>
              </a:xfrm>
              <a:custGeom>
                <a:avLst/>
                <a:gdLst>
                  <a:gd name="T0" fmla="*/ 0 w 148"/>
                  <a:gd name="T1" fmla="*/ 0 h 289"/>
                  <a:gd name="T2" fmla="*/ 147 w 148"/>
                  <a:gd name="T3" fmla="*/ 0 h 289"/>
                  <a:gd name="T4" fmla="*/ 147 w 148"/>
                  <a:gd name="T5" fmla="*/ 288 h 289"/>
                  <a:gd name="T6" fmla="*/ 0 w 148"/>
                  <a:gd name="T7" fmla="*/ 288 h 289"/>
                  <a:gd name="T8" fmla="*/ 0 60000 65536"/>
                  <a:gd name="T9" fmla="*/ 0 60000 65536"/>
                  <a:gd name="T10" fmla="*/ 0 60000 65536"/>
                  <a:gd name="T11" fmla="*/ 0 60000 65536"/>
                  <a:gd name="T12" fmla="*/ 0 w 148"/>
                  <a:gd name="T13" fmla="*/ 0 h 289"/>
                  <a:gd name="T14" fmla="*/ 148 w 148"/>
                  <a:gd name="T15" fmla="*/ 289 h 289"/>
                </a:gdLst>
                <a:ahLst/>
                <a:cxnLst>
                  <a:cxn ang="T8">
                    <a:pos x="T0" y="T1"/>
                  </a:cxn>
                  <a:cxn ang="T9">
                    <a:pos x="T2" y="T3"/>
                  </a:cxn>
                  <a:cxn ang="T10">
                    <a:pos x="T4" y="T5"/>
                  </a:cxn>
                  <a:cxn ang="T11">
                    <a:pos x="T6" y="T7"/>
                  </a:cxn>
                </a:cxnLst>
                <a:rect l="T12" t="T13" r="T14" b="T15"/>
                <a:pathLst>
                  <a:path w="148" h="289">
                    <a:moveTo>
                      <a:pt x="0" y="0"/>
                    </a:moveTo>
                    <a:lnTo>
                      <a:pt x="147" y="0"/>
                    </a:lnTo>
                    <a:lnTo>
                      <a:pt x="147" y="288"/>
                    </a:lnTo>
                    <a:lnTo>
                      <a:pt x="0" y="288"/>
                    </a:lnTo>
                  </a:path>
                </a:pathLst>
              </a:custGeom>
              <a:pattFill prst="pct25">
                <a:fgClr>
                  <a:schemeClr val="accent1"/>
                </a:fgClr>
                <a:bgClr>
                  <a:srgbClr val="FFFFFF"/>
                </a:bgClr>
              </a:pattFill>
              <a:ln w="25400" cap="rnd">
                <a:solidFill>
                  <a:schemeClr val="tx1"/>
                </a:solidFill>
                <a:round/>
                <a:headEnd/>
                <a:tailEnd/>
              </a:ln>
            </p:spPr>
            <p:txBody>
              <a:bodyPr/>
              <a:lstStyle/>
              <a:p>
                <a:endParaRPr lang="en-US"/>
              </a:p>
            </p:txBody>
          </p:sp>
          <p:sp>
            <p:nvSpPr>
              <p:cNvPr id="63527" name="Rectangle 15"/>
              <p:cNvSpPr>
                <a:spLocks noChangeArrowheads="1"/>
              </p:cNvSpPr>
              <p:nvPr/>
            </p:nvSpPr>
            <p:spPr bwMode="auto">
              <a:xfrm>
                <a:off x="539" y="2105"/>
                <a:ext cx="1686" cy="328"/>
              </a:xfrm>
              <a:prstGeom prst="rect">
                <a:avLst/>
              </a:prstGeom>
              <a:noFill/>
              <a:ln w="12700">
                <a:noFill/>
                <a:miter lim="800000"/>
                <a:headEnd/>
                <a:tailEnd/>
              </a:ln>
            </p:spPr>
            <p:txBody>
              <a:bodyPr wrap="none" lIns="90487" tIns="44450" rIns="90487" bIns="44450">
                <a:spAutoFit/>
              </a:bodyPr>
              <a:lstStyle/>
              <a:p>
                <a:r>
                  <a:rPr lang="en-US" sz="2800" b="1" dirty="0">
                    <a:solidFill>
                      <a:schemeClr val="tx1"/>
                    </a:solidFill>
                    <a:latin typeface="Arial" pitchFamily="34" charset="0"/>
                  </a:rPr>
                  <a:t>sub $t3,</a:t>
                </a:r>
                <a:r>
                  <a:rPr lang="en-US" sz="2800" b="1" dirty="0">
                    <a:solidFill>
                      <a:srgbClr val="FF0000"/>
                    </a:solidFill>
                    <a:latin typeface="Arial" pitchFamily="34" charset="0"/>
                  </a:rPr>
                  <a:t>$t0</a:t>
                </a:r>
                <a:r>
                  <a:rPr lang="en-US" sz="2800" b="1" dirty="0">
                    <a:solidFill>
                      <a:schemeClr val="tx1"/>
                    </a:solidFill>
                    <a:latin typeface="Arial" pitchFamily="34" charset="0"/>
                  </a:rPr>
                  <a:t>,$t2</a:t>
                </a:r>
              </a:p>
            </p:txBody>
          </p:sp>
          <p:grpSp>
            <p:nvGrpSpPr>
              <p:cNvPr id="4" name="Group 16"/>
              <p:cNvGrpSpPr>
                <a:grpSpLocks/>
              </p:cNvGrpSpPr>
              <p:nvPr/>
            </p:nvGrpSpPr>
            <p:grpSpPr bwMode="auto">
              <a:xfrm>
                <a:off x="3278" y="2008"/>
                <a:ext cx="223" cy="481"/>
                <a:chOff x="3278" y="1701"/>
                <a:chExt cx="223" cy="481"/>
              </a:xfrm>
            </p:grpSpPr>
            <p:sp>
              <p:nvSpPr>
                <p:cNvPr id="63552" name="Freeform 17"/>
                <p:cNvSpPr>
                  <a:spLocks/>
                </p:cNvSpPr>
                <p:nvPr/>
              </p:nvSpPr>
              <p:spPr bwMode="auto">
                <a:xfrm>
                  <a:off x="3288" y="1701"/>
                  <a:ext cx="213" cy="481"/>
                </a:xfrm>
                <a:custGeom>
                  <a:avLst/>
                  <a:gdLst>
                    <a:gd name="T0" fmla="*/ 0 w 213"/>
                    <a:gd name="T1" fmla="*/ 320 h 481"/>
                    <a:gd name="T2" fmla="*/ 71 w 213"/>
                    <a:gd name="T3" fmla="*/ 240 h 481"/>
                    <a:gd name="T4" fmla="*/ 0 w 213"/>
                    <a:gd name="T5" fmla="*/ 160 h 481"/>
                    <a:gd name="T6" fmla="*/ 0 w 213"/>
                    <a:gd name="T7" fmla="*/ 0 h 481"/>
                    <a:gd name="T8" fmla="*/ 212 w 213"/>
                    <a:gd name="T9" fmla="*/ 160 h 481"/>
                    <a:gd name="T10" fmla="*/ 212 w 213"/>
                    <a:gd name="T11" fmla="*/ 320 h 481"/>
                    <a:gd name="T12" fmla="*/ 0 w 213"/>
                    <a:gd name="T13" fmla="*/ 480 h 481"/>
                    <a:gd name="T14" fmla="*/ 0 w 213"/>
                    <a:gd name="T15" fmla="*/ 320 h 481"/>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481"/>
                    <a:gd name="T26" fmla="*/ 213 w 213"/>
                    <a:gd name="T27" fmla="*/ 481 h 48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481">
                      <a:moveTo>
                        <a:pt x="0" y="320"/>
                      </a:moveTo>
                      <a:lnTo>
                        <a:pt x="71" y="240"/>
                      </a:lnTo>
                      <a:lnTo>
                        <a:pt x="0" y="160"/>
                      </a:lnTo>
                      <a:lnTo>
                        <a:pt x="0" y="0"/>
                      </a:lnTo>
                      <a:lnTo>
                        <a:pt x="212" y="160"/>
                      </a:lnTo>
                      <a:lnTo>
                        <a:pt x="212" y="320"/>
                      </a:lnTo>
                      <a:lnTo>
                        <a:pt x="0" y="480"/>
                      </a:lnTo>
                      <a:lnTo>
                        <a:pt x="0" y="320"/>
                      </a:lnTo>
                    </a:path>
                  </a:pathLst>
                </a:custGeom>
                <a:noFill/>
                <a:ln w="25400" cap="rnd">
                  <a:solidFill>
                    <a:schemeClr val="tx1"/>
                  </a:solidFill>
                  <a:round/>
                  <a:headEnd/>
                  <a:tailEnd/>
                </a:ln>
              </p:spPr>
              <p:txBody>
                <a:bodyPr/>
                <a:lstStyle/>
                <a:p>
                  <a:endParaRPr lang="en-US"/>
                </a:p>
              </p:txBody>
            </p:sp>
            <p:sp>
              <p:nvSpPr>
                <p:cNvPr id="63553" name="Rectangle 18"/>
                <p:cNvSpPr>
                  <a:spLocks noChangeArrowheads="1"/>
                </p:cNvSpPr>
                <p:nvPr/>
              </p:nvSpPr>
              <p:spPr bwMode="auto">
                <a:xfrm rot="5400000">
                  <a:off x="3191" y="1824"/>
                  <a:ext cx="384" cy="210"/>
                </a:xfrm>
                <a:prstGeom prst="rect">
                  <a:avLst/>
                </a:prstGeom>
                <a:noFill/>
                <a:ln w="12700">
                  <a:noFill/>
                  <a:miter lim="800000"/>
                  <a:headEnd/>
                  <a:tailEnd/>
                </a:ln>
              </p:spPr>
              <p:txBody>
                <a:bodyPr wrap="none" lIns="90487" tIns="44450" rIns="90487" bIns="44450">
                  <a:spAutoFit/>
                </a:bodyPr>
                <a:lstStyle/>
                <a:p>
                  <a:r>
                    <a:rPr lang="en-US" sz="1600" b="1">
                      <a:solidFill>
                        <a:schemeClr val="tx1"/>
                      </a:solidFill>
                      <a:latin typeface="Times" charset="0"/>
                    </a:rPr>
                    <a:t>ALU</a:t>
                  </a:r>
                </a:p>
              </p:txBody>
            </p:sp>
          </p:grpSp>
          <p:grpSp>
            <p:nvGrpSpPr>
              <p:cNvPr id="5" name="Group 19"/>
              <p:cNvGrpSpPr>
                <a:grpSpLocks/>
              </p:cNvGrpSpPr>
              <p:nvPr/>
            </p:nvGrpSpPr>
            <p:grpSpPr bwMode="auto">
              <a:xfrm>
                <a:off x="2362" y="2104"/>
                <a:ext cx="340" cy="289"/>
                <a:chOff x="2362" y="1797"/>
                <a:chExt cx="340" cy="289"/>
              </a:xfrm>
            </p:grpSpPr>
            <p:sp>
              <p:nvSpPr>
                <p:cNvPr id="63548" name="Rectangle 20"/>
                <p:cNvSpPr>
                  <a:spLocks noChangeArrowheads="1"/>
                </p:cNvSpPr>
                <p:nvPr/>
              </p:nvSpPr>
              <p:spPr bwMode="auto">
                <a:xfrm>
                  <a:off x="2368" y="1799"/>
                  <a:ext cx="228" cy="210"/>
                </a:xfrm>
                <a:prstGeom prst="rect">
                  <a:avLst/>
                </a:prstGeom>
                <a:noFill/>
                <a:ln w="12700">
                  <a:noFill/>
                  <a:miter lim="800000"/>
                  <a:headEnd/>
                  <a:tailEnd/>
                </a:ln>
              </p:spPr>
              <p:txBody>
                <a:bodyPr wrap="none" lIns="90487" tIns="44450" rIns="90487" bIns="44450">
                  <a:spAutoFit/>
                </a:bodyPr>
                <a:lstStyle/>
                <a:p>
                  <a:pPr algn="ctr"/>
                  <a:r>
                    <a:rPr lang="en-US" sz="1600" b="1">
                      <a:solidFill>
                        <a:schemeClr val="tx1"/>
                      </a:solidFill>
                      <a:latin typeface="Times" charset="0"/>
                    </a:rPr>
                    <a:t>I$</a:t>
                  </a:r>
                </a:p>
              </p:txBody>
            </p:sp>
            <p:grpSp>
              <p:nvGrpSpPr>
                <p:cNvPr id="6" name="Group 21"/>
                <p:cNvGrpSpPr>
                  <a:grpSpLocks/>
                </p:cNvGrpSpPr>
                <p:nvPr/>
              </p:nvGrpSpPr>
              <p:grpSpPr bwMode="auto">
                <a:xfrm>
                  <a:off x="2362" y="1797"/>
                  <a:ext cx="340" cy="289"/>
                  <a:chOff x="2362" y="1797"/>
                  <a:chExt cx="340" cy="289"/>
                </a:xfrm>
              </p:grpSpPr>
              <p:sp>
                <p:nvSpPr>
                  <p:cNvPr id="63550" name="Freeform 22"/>
                  <p:cNvSpPr>
                    <a:spLocks/>
                  </p:cNvSpPr>
                  <p:nvPr/>
                </p:nvSpPr>
                <p:spPr bwMode="auto">
                  <a:xfrm>
                    <a:off x="2362" y="1797"/>
                    <a:ext cx="170" cy="289"/>
                  </a:xfrm>
                  <a:custGeom>
                    <a:avLst/>
                    <a:gdLst>
                      <a:gd name="T0" fmla="*/ 169 w 170"/>
                      <a:gd name="T1" fmla="*/ 0 h 289"/>
                      <a:gd name="T2" fmla="*/ 0 w 170"/>
                      <a:gd name="T3" fmla="*/ 0 h 289"/>
                      <a:gd name="T4" fmla="*/ 0 w 170"/>
                      <a:gd name="T5" fmla="*/ 288 h 289"/>
                      <a:gd name="T6" fmla="*/ 169 w 170"/>
                      <a:gd name="T7" fmla="*/ 288 h 289"/>
                      <a:gd name="T8" fmla="*/ 0 60000 65536"/>
                      <a:gd name="T9" fmla="*/ 0 60000 65536"/>
                      <a:gd name="T10" fmla="*/ 0 60000 65536"/>
                      <a:gd name="T11" fmla="*/ 0 60000 65536"/>
                      <a:gd name="T12" fmla="*/ 0 w 170"/>
                      <a:gd name="T13" fmla="*/ 0 h 289"/>
                      <a:gd name="T14" fmla="*/ 170 w 170"/>
                      <a:gd name="T15" fmla="*/ 289 h 289"/>
                    </a:gdLst>
                    <a:ahLst/>
                    <a:cxnLst>
                      <a:cxn ang="T8">
                        <a:pos x="T0" y="T1"/>
                      </a:cxn>
                      <a:cxn ang="T9">
                        <a:pos x="T2" y="T3"/>
                      </a:cxn>
                      <a:cxn ang="T10">
                        <a:pos x="T4" y="T5"/>
                      </a:cxn>
                      <a:cxn ang="T11">
                        <a:pos x="T6" y="T7"/>
                      </a:cxn>
                    </a:cxnLst>
                    <a:rect l="T12" t="T13" r="T14" b="T15"/>
                    <a:pathLst>
                      <a:path w="170" h="289">
                        <a:moveTo>
                          <a:pt x="169" y="0"/>
                        </a:moveTo>
                        <a:lnTo>
                          <a:pt x="0" y="0"/>
                        </a:lnTo>
                        <a:lnTo>
                          <a:pt x="0" y="288"/>
                        </a:lnTo>
                        <a:lnTo>
                          <a:pt x="169" y="288"/>
                        </a:lnTo>
                      </a:path>
                    </a:pathLst>
                  </a:custGeom>
                  <a:noFill/>
                  <a:ln w="25400" cap="rnd">
                    <a:solidFill>
                      <a:schemeClr val="tx1"/>
                    </a:solidFill>
                    <a:round/>
                    <a:headEnd/>
                    <a:tailEnd/>
                  </a:ln>
                </p:spPr>
                <p:txBody>
                  <a:bodyPr/>
                  <a:lstStyle/>
                  <a:p>
                    <a:endParaRPr lang="en-US"/>
                  </a:p>
                </p:txBody>
              </p:sp>
              <p:sp>
                <p:nvSpPr>
                  <p:cNvPr id="63551" name="Freeform 23"/>
                  <p:cNvSpPr>
                    <a:spLocks/>
                  </p:cNvSpPr>
                  <p:nvPr/>
                </p:nvSpPr>
                <p:spPr bwMode="auto">
                  <a:xfrm>
                    <a:off x="2531" y="1797"/>
                    <a:ext cx="171" cy="289"/>
                  </a:xfrm>
                  <a:custGeom>
                    <a:avLst/>
                    <a:gdLst>
                      <a:gd name="T0" fmla="*/ 0 w 171"/>
                      <a:gd name="T1" fmla="*/ 0 h 289"/>
                      <a:gd name="T2" fmla="*/ 170 w 171"/>
                      <a:gd name="T3" fmla="*/ 0 h 289"/>
                      <a:gd name="T4" fmla="*/ 170 w 171"/>
                      <a:gd name="T5" fmla="*/ 288 h 289"/>
                      <a:gd name="T6" fmla="*/ 0 w 171"/>
                      <a:gd name="T7" fmla="*/ 288 h 289"/>
                      <a:gd name="T8" fmla="*/ 0 60000 65536"/>
                      <a:gd name="T9" fmla="*/ 0 60000 65536"/>
                      <a:gd name="T10" fmla="*/ 0 60000 65536"/>
                      <a:gd name="T11" fmla="*/ 0 60000 65536"/>
                      <a:gd name="T12" fmla="*/ 0 w 171"/>
                      <a:gd name="T13" fmla="*/ 0 h 289"/>
                      <a:gd name="T14" fmla="*/ 171 w 171"/>
                      <a:gd name="T15" fmla="*/ 289 h 289"/>
                    </a:gdLst>
                    <a:ahLst/>
                    <a:cxnLst>
                      <a:cxn ang="T8">
                        <a:pos x="T0" y="T1"/>
                      </a:cxn>
                      <a:cxn ang="T9">
                        <a:pos x="T2" y="T3"/>
                      </a:cxn>
                      <a:cxn ang="T10">
                        <a:pos x="T4" y="T5"/>
                      </a:cxn>
                      <a:cxn ang="T11">
                        <a:pos x="T6" y="T7"/>
                      </a:cxn>
                    </a:cxnLst>
                    <a:rect l="T12" t="T13" r="T14" b="T15"/>
                    <a:pathLst>
                      <a:path w="171" h="289">
                        <a:moveTo>
                          <a:pt x="0" y="0"/>
                        </a:moveTo>
                        <a:lnTo>
                          <a:pt x="170" y="0"/>
                        </a:lnTo>
                        <a:lnTo>
                          <a:pt x="170" y="288"/>
                        </a:lnTo>
                        <a:lnTo>
                          <a:pt x="0" y="288"/>
                        </a:lnTo>
                      </a:path>
                    </a:pathLst>
                  </a:custGeom>
                  <a:noFill/>
                  <a:ln w="25400" cap="rnd">
                    <a:solidFill>
                      <a:schemeClr val="tx1"/>
                    </a:solidFill>
                    <a:round/>
                    <a:headEnd/>
                    <a:tailEnd/>
                  </a:ln>
                </p:spPr>
                <p:txBody>
                  <a:bodyPr/>
                  <a:lstStyle/>
                  <a:p>
                    <a:endParaRPr lang="en-US"/>
                  </a:p>
                </p:txBody>
              </p:sp>
            </p:grpSp>
          </p:grpSp>
          <p:sp>
            <p:nvSpPr>
              <p:cNvPr id="63530" name="Rectangle 24"/>
              <p:cNvSpPr>
                <a:spLocks noChangeArrowheads="1"/>
              </p:cNvSpPr>
              <p:nvPr/>
            </p:nvSpPr>
            <p:spPr bwMode="auto">
              <a:xfrm>
                <a:off x="2803" y="2111"/>
                <a:ext cx="327" cy="210"/>
              </a:xfrm>
              <a:prstGeom prst="rect">
                <a:avLst/>
              </a:prstGeom>
              <a:noFill/>
              <a:ln w="12700">
                <a:noFill/>
                <a:miter lim="800000"/>
                <a:headEnd/>
                <a:tailEnd/>
              </a:ln>
            </p:spPr>
            <p:txBody>
              <a:bodyPr wrap="none" lIns="90487" tIns="44450" rIns="90487" bIns="44450">
                <a:spAutoFit/>
              </a:bodyPr>
              <a:lstStyle/>
              <a:p>
                <a:r>
                  <a:rPr lang="en-US" sz="1600" b="1">
                    <a:solidFill>
                      <a:schemeClr val="tx1"/>
                    </a:solidFill>
                    <a:latin typeface="Times" charset="0"/>
                  </a:rPr>
                  <a:t>Reg</a:t>
                </a:r>
              </a:p>
            </p:txBody>
          </p:sp>
          <p:sp>
            <p:nvSpPr>
              <p:cNvPr id="63531" name="Freeform 25"/>
              <p:cNvSpPr>
                <a:spLocks/>
              </p:cNvSpPr>
              <p:nvPr/>
            </p:nvSpPr>
            <p:spPr bwMode="auto">
              <a:xfrm>
                <a:off x="2822" y="2104"/>
                <a:ext cx="149" cy="289"/>
              </a:xfrm>
              <a:custGeom>
                <a:avLst/>
                <a:gdLst>
                  <a:gd name="T0" fmla="*/ 148 w 149"/>
                  <a:gd name="T1" fmla="*/ 0 h 289"/>
                  <a:gd name="T2" fmla="*/ 0 w 149"/>
                  <a:gd name="T3" fmla="*/ 0 h 289"/>
                  <a:gd name="T4" fmla="*/ 0 w 149"/>
                  <a:gd name="T5" fmla="*/ 288 h 289"/>
                  <a:gd name="T6" fmla="*/ 148 w 149"/>
                  <a:gd name="T7" fmla="*/ 288 h 289"/>
                  <a:gd name="T8" fmla="*/ 0 60000 65536"/>
                  <a:gd name="T9" fmla="*/ 0 60000 65536"/>
                  <a:gd name="T10" fmla="*/ 0 60000 65536"/>
                  <a:gd name="T11" fmla="*/ 0 60000 65536"/>
                  <a:gd name="T12" fmla="*/ 0 w 149"/>
                  <a:gd name="T13" fmla="*/ 0 h 289"/>
                  <a:gd name="T14" fmla="*/ 149 w 149"/>
                  <a:gd name="T15" fmla="*/ 289 h 289"/>
                </a:gdLst>
                <a:ahLst/>
                <a:cxnLst>
                  <a:cxn ang="T8">
                    <a:pos x="T0" y="T1"/>
                  </a:cxn>
                  <a:cxn ang="T9">
                    <a:pos x="T2" y="T3"/>
                  </a:cxn>
                  <a:cxn ang="T10">
                    <a:pos x="T4" y="T5"/>
                  </a:cxn>
                  <a:cxn ang="T11">
                    <a:pos x="T6" y="T7"/>
                  </a:cxn>
                </a:cxnLst>
                <a:rect l="T12" t="T13" r="T14" b="T15"/>
                <a:pathLst>
                  <a:path w="149" h="289">
                    <a:moveTo>
                      <a:pt x="148" y="0"/>
                    </a:moveTo>
                    <a:lnTo>
                      <a:pt x="0" y="0"/>
                    </a:lnTo>
                    <a:lnTo>
                      <a:pt x="0" y="288"/>
                    </a:lnTo>
                    <a:lnTo>
                      <a:pt x="148" y="288"/>
                    </a:lnTo>
                  </a:path>
                </a:pathLst>
              </a:custGeom>
              <a:noFill/>
              <a:ln w="25400" cap="rnd">
                <a:solidFill>
                  <a:schemeClr val="tx1"/>
                </a:solidFill>
                <a:round/>
                <a:headEnd/>
                <a:tailEnd/>
              </a:ln>
            </p:spPr>
            <p:txBody>
              <a:bodyPr/>
              <a:lstStyle/>
              <a:p>
                <a:endParaRPr lang="en-US"/>
              </a:p>
            </p:txBody>
          </p:sp>
          <p:sp>
            <p:nvSpPr>
              <p:cNvPr id="63532" name="Line 26"/>
              <p:cNvSpPr>
                <a:spLocks noChangeShapeType="1"/>
              </p:cNvSpPr>
              <p:nvPr/>
            </p:nvSpPr>
            <p:spPr bwMode="auto">
              <a:xfrm>
                <a:off x="2707" y="2248"/>
                <a:ext cx="96" cy="0"/>
              </a:xfrm>
              <a:prstGeom prst="line">
                <a:avLst/>
              </a:prstGeom>
              <a:noFill/>
              <a:ln w="25400">
                <a:solidFill>
                  <a:schemeClr val="tx1"/>
                </a:solidFill>
                <a:round/>
                <a:headEnd/>
                <a:tailEnd/>
              </a:ln>
            </p:spPr>
            <p:txBody>
              <a:bodyPr wrap="none" anchor="ctr"/>
              <a:lstStyle/>
              <a:p>
                <a:endParaRPr lang="en-US"/>
              </a:p>
            </p:txBody>
          </p:sp>
          <p:sp>
            <p:nvSpPr>
              <p:cNvPr id="63533" name="Freeform 27"/>
              <p:cNvSpPr>
                <a:spLocks/>
              </p:cNvSpPr>
              <p:nvPr/>
            </p:nvSpPr>
            <p:spPr bwMode="auto">
              <a:xfrm>
                <a:off x="2769" y="2152"/>
                <a:ext cx="48" cy="97"/>
              </a:xfrm>
              <a:custGeom>
                <a:avLst/>
                <a:gdLst>
                  <a:gd name="T0" fmla="*/ 0 w 48"/>
                  <a:gd name="T1" fmla="*/ 96 h 97"/>
                  <a:gd name="T2" fmla="*/ 0 w 48"/>
                  <a:gd name="T3" fmla="*/ 0 h 97"/>
                  <a:gd name="T4" fmla="*/ 47 w 48"/>
                  <a:gd name="T5" fmla="*/ 0 h 97"/>
                  <a:gd name="T6" fmla="*/ 47 w 48"/>
                  <a:gd name="T7" fmla="*/ 0 h 97"/>
                  <a:gd name="T8" fmla="*/ 0 60000 65536"/>
                  <a:gd name="T9" fmla="*/ 0 60000 65536"/>
                  <a:gd name="T10" fmla="*/ 0 60000 65536"/>
                  <a:gd name="T11" fmla="*/ 0 60000 65536"/>
                  <a:gd name="T12" fmla="*/ 0 w 48"/>
                  <a:gd name="T13" fmla="*/ 0 h 97"/>
                  <a:gd name="T14" fmla="*/ 48 w 48"/>
                  <a:gd name="T15" fmla="*/ 97 h 97"/>
                </a:gdLst>
                <a:ahLst/>
                <a:cxnLst>
                  <a:cxn ang="T8">
                    <a:pos x="T0" y="T1"/>
                  </a:cxn>
                  <a:cxn ang="T9">
                    <a:pos x="T2" y="T3"/>
                  </a:cxn>
                  <a:cxn ang="T10">
                    <a:pos x="T4" y="T5"/>
                  </a:cxn>
                  <a:cxn ang="T11">
                    <a:pos x="T6" y="T7"/>
                  </a:cxn>
                </a:cxnLst>
                <a:rect l="T12" t="T13" r="T14" b="T15"/>
                <a:pathLst>
                  <a:path w="48" h="97">
                    <a:moveTo>
                      <a:pt x="0" y="96"/>
                    </a:moveTo>
                    <a:lnTo>
                      <a:pt x="0" y="0"/>
                    </a:lnTo>
                    <a:lnTo>
                      <a:pt x="47" y="0"/>
                    </a:lnTo>
                  </a:path>
                </a:pathLst>
              </a:custGeom>
              <a:noFill/>
              <a:ln w="25400" cap="rnd">
                <a:solidFill>
                  <a:schemeClr val="tx1"/>
                </a:solidFill>
                <a:round/>
                <a:headEnd/>
                <a:tailEnd/>
              </a:ln>
            </p:spPr>
            <p:txBody>
              <a:bodyPr/>
              <a:lstStyle/>
              <a:p>
                <a:endParaRPr lang="en-US"/>
              </a:p>
            </p:txBody>
          </p:sp>
          <p:sp>
            <p:nvSpPr>
              <p:cNvPr id="63534" name="Line 28"/>
              <p:cNvSpPr>
                <a:spLocks noChangeShapeType="1"/>
              </p:cNvSpPr>
              <p:nvPr/>
            </p:nvSpPr>
            <p:spPr bwMode="auto">
              <a:xfrm>
                <a:off x="3123" y="2152"/>
                <a:ext cx="157" cy="0"/>
              </a:xfrm>
              <a:prstGeom prst="line">
                <a:avLst/>
              </a:prstGeom>
              <a:noFill/>
              <a:ln w="25400">
                <a:solidFill>
                  <a:schemeClr val="tx1"/>
                </a:solidFill>
                <a:round/>
                <a:headEnd/>
                <a:tailEnd/>
              </a:ln>
            </p:spPr>
            <p:txBody>
              <a:bodyPr wrap="none" anchor="ctr"/>
              <a:lstStyle/>
              <a:p>
                <a:endParaRPr lang="en-US"/>
              </a:p>
            </p:txBody>
          </p:sp>
          <p:sp>
            <p:nvSpPr>
              <p:cNvPr id="63535" name="Rectangle 29"/>
              <p:cNvSpPr>
                <a:spLocks noChangeArrowheads="1"/>
              </p:cNvSpPr>
              <p:nvPr/>
            </p:nvSpPr>
            <p:spPr bwMode="auto">
              <a:xfrm>
                <a:off x="3620" y="2106"/>
                <a:ext cx="302" cy="210"/>
              </a:xfrm>
              <a:prstGeom prst="rect">
                <a:avLst/>
              </a:prstGeom>
              <a:noFill/>
              <a:ln w="12700">
                <a:noFill/>
                <a:miter lim="800000"/>
                <a:headEnd/>
                <a:tailEnd/>
              </a:ln>
            </p:spPr>
            <p:txBody>
              <a:bodyPr wrap="none" lIns="90487" tIns="44450" rIns="90487" bIns="44450">
                <a:spAutoFit/>
              </a:bodyPr>
              <a:lstStyle/>
              <a:p>
                <a:r>
                  <a:rPr lang="en-US" sz="1600" b="1">
                    <a:solidFill>
                      <a:schemeClr val="tx1"/>
                    </a:solidFill>
                    <a:latin typeface="Times" charset="0"/>
                  </a:rPr>
                  <a:t> D$</a:t>
                </a:r>
              </a:p>
            </p:txBody>
          </p:sp>
          <p:grpSp>
            <p:nvGrpSpPr>
              <p:cNvPr id="7" name="Group 30"/>
              <p:cNvGrpSpPr>
                <a:grpSpLocks/>
              </p:cNvGrpSpPr>
              <p:nvPr/>
            </p:nvGrpSpPr>
            <p:grpSpPr bwMode="auto">
              <a:xfrm>
                <a:off x="3671" y="2104"/>
                <a:ext cx="325" cy="289"/>
                <a:chOff x="3671" y="1797"/>
                <a:chExt cx="325" cy="289"/>
              </a:xfrm>
            </p:grpSpPr>
            <p:sp>
              <p:nvSpPr>
                <p:cNvPr id="63546" name="Freeform 31"/>
                <p:cNvSpPr>
                  <a:spLocks/>
                </p:cNvSpPr>
                <p:nvPr/>
              </p:nvSpPr>
              <p:spPr bwMode="auto">
                <a:xfrm>
                  <a:off x="3671" y="1797"/>
                  <a:ext cx="162" cy="289"/>
                </a:xfrm>
                <a:custGeom>
                  <a:avLst/>
                  <a:gdLst>
                    <a:gd name="T0" fmla="*/ 161 w 162"/>
                    <a:gd name="T1" fmla="*/ 0 h 289"/>
                    <a:gd name="T2" fmla="*/ 0 w 162"/>
                    <a:gd name="T3" fmla="*/ 0 h 289"/>
                    <a:gd name="T4" fmla="*/ 0 w 162"/>
                    <a:gd name="T5" fmla="*/ 288 h 289"/>
                    <a:gd name="T6" fmla="*/ 161 w 162"/>
                    <a:gd name="T7" fmla="*/ 288 h 289"/>
                    <a:gd name="T8" fmla="*/ 0 60000 65536"/>
                    <a:gd name="T9" fmla="*/ 0 60000 65536"/>
                    <a:gd name="T10" fmla="*/ 0 60000 65536"/>
                    <a:gd name="T11" fmla="*/ 0 60000 65536"/>
                    <a:gd name="T12" fmla="*/ 0 w 162"/>
                    <a:gd name="T13" fmla="*/ 0 h 289"/>
                    <a:gd name="T14" fmla="*/ 162 w 162"/>
                    <a:gd name="T15" fmla="*/ 289 h 289"/>
                  </a:gdLst>
                  <a:ahLst/>
                  <a:cxnLst>
                    <a:cxn ang="T8">
                      <a:pos x="T0" y="T1"/>
                    </a:cxn>
                    <a:cxn ang="T9">
                      <a:pos x="T2" y="T3"/>
                    </a:cxn>
                    <a:cxn ang="T10">
                      <a:pos x="T4" y="T5"/>
                    </a:cxn>
                    <a:cxn ang="T11">
                      <a:pos x="T6" y="T7"/>
                    </a:cxn>
                  </a:cxnLst>
                  <a:rect l="T12" t="T13" r="T14" b="T15"/>
                  <a:pathLst>
                    <a:path w="162" h="289">
                      <a:moveTo>
                        <a:pt x="161" y="0"/>
                      </a:moveTo>
                      <a:lnTo>
                        <a:pt x="0" y="0"/>
                      </a:lnTo>
                      <a:lnTo>
                        <a:pt x="0" y="288"/>
                      </a:lnTo>
                      <a:lnTo>
                        <a:pt x="161" y="288"/>
                      </a:lnTo>
                    </a:path>
                  </a:pathLst>
                </a:custGeom>
                <a:noFill/>
                <a:ln w="25400" cap="rnd">
                  <a:solidFill>
                    <a:schemeClr val="tx1"/>
                  </a:solidFill>
                  <a:round/>
                  <a:headEnd/>
                  <a:tailEnd/>
                </a:ln>
              </p:spPr>
              <p:txBody>
                <a:bodyPr/>
                <a:lstStyle/>
                <a:p>
                  <a:endParaRPr lang="en-US"/>
                </a:p>
              </p:txBody>
            </p:sp>
            <p:sp>
              <p:nvSpPr>
                <p:cNvPr id="63547" name="Freeform 32"/>
                <p:cNvSpPr>
                  <a:spLocks/>
                </p:cNvSpPr>
                <p:nvPr/>
              </p:nvSpPr>
              <p:spPr bwMode="auto">
                <a:xfrm>
                  <a:off x="3832" y="1797"/>
                  <a:ext cx="164" cy="289"/>
                </a:xfrm>
                <a:custGeom>
                  <a:avLst/>
                  <a:gdLst>
                    <a:gd name="T0" fmla="*/ 0 w 164"/>
                    <a:gd name="T1" fmla="*/ 0 h 289"/>
                    <a:gd name="T2" fmla="*/ 163 w 164"/>
                    <a:gd name="T3" fmla="*/ 0 h 289"/>
                    <a:gd name="T4" fmla="*/ 163 w 164"/>
                    <a:gd name="T5" fmla="*/ 288 h 289"/>
                    <a:gd name="T6" fmla="*/ 0 w 164"/>
                    <a:gd name="T7" fmla="*/ 288 h 289"/>
                    <a:gd name="T8" fmla="*/ 0 60000 65536"/>
                    <a:gd name="T9" fmla="*/ 0 60000 65536"/>
                    <a:gd name="T10" fmla="*/ 0 60000 65536"/>
                    <a:gd name="T11" fmla="*/ 0 60000 65536"/>
                    <a:gd name="T12" fmla="*/ 0 w 164"/>
                    <a:gd name="T13" fmla="*/ 0 h 289"/>
                    <a:gd name="T14" fmla="*/ 164 w 164"/>
                    <a:gd name="T15" fmla="*/ 289 h 289"/>
                  </a:gdLst>
                  <a:ahLst/>
                  <a:cxnLst>
                    <a:cxn ang="T8">
                      <a:pos x="T0" y="T1"/>
                    </a:cxn>
                    <a:cxn ang="T9">
                      <a:pos x="T2" y="T3"/>
                    </a:cxn>
                    <a:cxn ang="T10">
                      <a:pos x="T4" y="T5"/>
                    </a:cxn>
                    <a:cxn ang="T11">
                      <a:pos x="T6" y="T7"/>
                    </a:cxn>
                  </a:cxnLst>
                  <a:rect l="T12" t="T13" r="T14" b="T15"/>
                  <a:pathLst>
                    <a:path w="164" h="289">
                      <a:moveTo>
                        <a:pt x="0" y="0"/>
                      </a:moveTo>
                      <a:lnTo>
                        <a:pt x="163" y="0"/>
                      </a:lnTo>
                      <a:lnTo>
                        <a:pt x="163" y="288"/>
                      </a:lnTo>
                      <a:lnTo>
                        <a:pt x="0" y="288"/>
                      </a:lnTo>
                    </a:path>
                  </a:pathLst>
                </a:custGeom>
                <a:noFill/>
                <a:ln w="25400" cap="rnd">
                  <a:solidFill>
                    <a:schemeClr val="tx1"/>
                  </a:solidFill>
                  <a:round/>
                  <a:headEnd/>
                  <a:tailEnd/>
                </a:ln>
              </p:spPr>
              <p:txBody>
                <a:bodyPr/>
                <a:lstStyle/>
                <a:p>
                  <a:endParaRPr lang="en-US"/>
                </a:p>
              </p:txBody>
            </p:sp>
          </p:grpSp>
          <p:sp>
            <p:nvSpPr>
              <p:cNvPr id="63537" name="Rectangle 33"/>
              <p:cNvSpPr>
                <a:spLocks noChangeArrowheads="1"/>
              </p:cNvSpPr>
              <p:nvPr/>
            </p:nvSpPr>
            <p:spPr bwMode="auto">
              <a:xfrm>
                <a:off x="4112" y="2106"/>
                <a:ext cx="327" cy="210"/>
              </a:xfrm>
              <a:prstGeom prst="rect">
                <a:avLst/>
              </a:prstGeom>
              <a:noFill/>
              <a:ln w="12700">
                <a:noFill/>
                <a:miter lim="800000"/>
                <a:headEnd/>
                <a:tailEnd/>
              </a:ln>
            </p:spPr>
            <p:txBody>
              <a:bodyPr wrap="none" lIns="90487" tIns="44450" rIns="90487" bIns="44450">
                <a:spAutoFit/>
              </a:bodyPr>
              <a:lstStyle/>
              <a:p>
                <a:r>
                  <a:rPr lang="en-US" sz="1600" b="1">
                    <a:solidFill>
                      <a:schemeClr val="tx1"/>
                    </a:solidFill>
                    <a:latin typeface="Times" charset="0"/>
                  </a:rPr>
                  <a:t>Reg</a:t>
                </a:r>
              </a:p>
            </p:txBody>
          </p:sp>
          <p:grpSp>
            <p:nvGrpSpPr>
              <p:cNvPr id="8" name="Group 34"/>
              <p:cNvGrpSpPr>
                <a:grpSpLocks/>
              </p:cNvGrpSpPr>
              <p:nvPr/>
            </p:nvGrpSpPr>
            <p:grpSpPr bwMode="auto">
              <a:xfrm>
                <a:off x="4139" y="2104"/>
                <a:ext cx="284" cy="289"/>
                <a:chOff x="4139" y="1797"/>
                <a:chExt cx="284" cy="289"/>
              </a:xfrm>
            </p:grpSpPr>
            <p:sp>
              <p:nvSpPr>
                <p:cNvPr id="63544" name="Freeform 35"/>
                <p:cNvSpPr>
                  <a:spLocks/>
                </p:cNvSpPr>
                <p:nvPr/>
              </p:nvSpPr>
              <p:spPr bwMode="auto">
                <a:xfrm>
                  <a:off x="4139" y="1797"/>
                  <a:ext cx="142" cy="289"/>
                </a:xfrm>
                <a:custGeom>
                  <a:avLst/>
                  <a:gdLst>
                    <a:gd name="T0" fmla="*/ 141 w 142"/>
                    <a:gd name="T1" fmla="*/ 0 h 289"/>
                    <a:gd name="T2" fmla="*/ 0 w 142"/>
                    <a:gd name="T3" fmla="*/ 0 h 289"/>
                    <a:gd name="T4" fmla="*/ 0 w 142"/>
                    <a:gd name="T5" fmla="*/ 288 h 289"/>
                    <a:gd name="T6" fmla="*/ 141 w 142"/>
                    <a:gd name="T7" fmla="*/ 288 h 289"/>
                    <a:gd name="T8" fmla="*/ 0 60000 65536"/>
                    <a:gd name="T9" fmla="*/ 0 60000 65536"/>
                    <a:gd name="T10" fmla="*/ 0 60000 65536"/>
                    <a:gd name="T11" fmla="*/ 0 60000 65536"/>
                    <a:gd name="T12" fmla="*/ 0 w 142"/>
                    <a:gd name="T13" fmla="*/ 0 h 289"/>
                    <a:gd name="T14" fmla="*/ 142 w 142"/>
                    <a:gd name="T15" fmla="*/ 289 h 289"/>
                  </a:gdLst>
                  <a:ahLst/>
                  <a:cxnLst>
                    <a:cxn ang="T8">
                      <a:pos x="T0" y="T1"/>
                    </a:cxn>
                    <a:cxn ang="T9">
                      <a:pos x="T2" y="T3"/>
                    </a:cxn>
                    <a:cxn ang="T10">
                      <a:pos x="T4" y="T5"/>
                    </a:cxn>
                    <a:cxn ang="T11">
                      <a:pos x="T6" y="T7"/>
                    </a:cxn>
                  </a:cxnLst>
                  <a:rect l="T12" t="T13" r="T14" b="T15"/>
                  <a:pathLst>
                    <a:path w="142" h="289">
                      <a:moveTo>
                        <a:pt x="141" y="0"/>
                      </a:moveTo>
                      <a:lnTo>
                        <a:pt x="0" y="0"/>
                      </a:lnTo>
                      <a:lnTo>
                        <a:pt x="0" y="288"/>
                      </a:lnTo>
                      <a:lnTo>
                        <a:pt x="141" y="288"/>
                      </a:lnTo>
                    </a:path>
                  </a:pathLst>
                </a:custGeom>
                <a:noFill/>
                <a:ln w="25400" cap="rnd">
                  <a:solidFill>
                    <a:schemeClr val="tx1"/>
                  </a:solidFill>
                  <a:round/>
                  <a:headEnd/>
                  <a:tailEnd/>
                </a:ln>
              </p:spPr>
              <p:txBody>
                <a:bodyPr/>
                <a:lstStyle/>
                <a:p>
                  <a:endParaRPr lang="en-US"/>
                </a:p>
              </p:txBody>
            </p:sp>
            <p:sp>
              <p:nvSpPr>
                <p:cNvPr id="63545" name="Freeform 36"/>
                <p:cNvSpPr>
                  <a:spLocks/>
                </p:cNvSpPr>
                <p:nvPr/>
              </p:nvSpPr>
              <p:spPr bwMode="auto">
                <a:xfrm>
                  <a:off x="4280" y="1797"/>
                  <a:ext cx="143" cy="289"/>
                </a:xfrm>
                <a:custGeom>
                  <a:avLst/>
                  <a:gdLst>
                    <a:gd name="T0" fmla="*/ 0 w 143"/>
                    <a:gd name="T1" fmla="*/ 0 h 289"/>
                    <a:gd name="T2" fmla="*/ 142 w 143"/>
                    <a:gd name="T3" fmla="*/ 0 h 289"/>
                    <a:gd name="T4" fmla="*/ 142 w 143"/>
                    <a:gd name="T5" fmla="*/ 288 h 289"/>
                    <a:gd name="T6" fmla="*/ 0 w 143"/>
                    <a:gd name="T7" fmla="*/ 288 h 289"/>
                    <a:gd name="T8" fmla="*/ 0 60000 65536"/>
                    <a:gd name="T9" fmla="*/ 0 60000 65536"/>
                    <a:gd name="T10" fmla="*/ 0 60000 65536"/>
                    <a:gd name="T11" fmla="*/ 0 60000 65536"/>
                    <a:gd name="T12" fmla="*/ 0 w 143"/>
                    <a:gd name="T13" fmla="*/ 0 h 289"/>
                    <a:gd name="T14" fmla="*/ 143 w 143"/>
                    <a:gd name="T15" fmla="*/ 289 h 289"/>
                  </a:gdLst>
                  <a:ahLst/>
                  <a:cxnLst>
                    <a:cxn ang="T8">
                      <a:pos x="T0" y="T1"/>
                    </a:cxn>
                    <a:cxn ang="T9">
                      <a:pos x="T2" y="T3"/>
                    </a:cxn>
                    <a:cxn ang="T10">
                      <a:pos x="T4" y="T5"/>
                    </a:cxn>
                    <a:cxn ang="T11">
                      <a:pos x="T6" y="T7"/>
                    </a:cxn>
                  </a:cxnLst>
                  <a:rect l="T12" t="T13" r="T14" b="T15"/>
                  <a:pathLst>
                    <a:path w="143" h="289">
                      <a:moveTo>
                        <a:pt x="0" y="0"/>
                      </a:moveTo>
                      <a:lnTo>
                        <a:pt x="142" y="0"/>
                      </a:lnTo>
                      <a:lnTo>
                        <a:pt x="142" y="288"/>
                      </a:lnTo>
                      <a:lnTo>
                        <a:pt x="0" y="288"/>
                      </a:lnTo>
                    </a:path>
                  </a:pathLst>
                </a:custGeom>
                <a:noFill/>
                <a:ln w="25400" cap="rnd">
                  <a:solidFill>
                    <a:schemeClr val="tx1"/>
                  </a:solidFill>
                  <a:round/>
                  <a:headEnd/>
                  <a:tailEnd/>
                </a:ln>
              </p:spPr>
              <p:txBody>
                <a:bodyPr/>
                <a:lstStyle/>
                <a:p>
                  <a:endParaRPr lang="en-US"/>
                </a:p>
              </p:txBody>
            </p:sp>
          </p:grpSp>
          <p:sp>
            <p:nvSpPr>
              <p:cNvPr id="63539" name="Line 37"/>
              <p:cNvSpPr>
                <a:spLocks noChangeShapeType="1"/>
              </p:cNvSpPr>
              <p:nvPr/>
            </p:nvSpPr>
            <p:spPr bwMode="auto">
              <a:xfrm>
                <a:off x="3992" y="2248"/>
                <a:ext cx="139" cy="0"/>
              </a:xfrm>
              <a:prstGeom prst="line">
                <a:avLst/>
              </a:prstGeom>
              <a:noFill/>
              <a:ln w="25400">
                <a:solidFill>
                  <a:schemeClr val="tx1"/>
                </a:solidFill>
                <a:round/>
                <a:headEnd/>
                <a:tailEnd/>
              </a:ln>
            </p:spPr>
            <p:txBody>
              <a:bodyPr wrap="none" anchor="ctr"/>
              <a:lstStyle/>
              <a:p>
                <a:endParaRPr lang="en-US"/>
              </a:p>
            </p:txBody>
          </p:sp>
          <p:sp>
            <p:nvSpPr>
              <p:cNvPr id="63540" name="Line 38"/>
              <p:cNvSpPr>
                <a:spLocks noChangeShapeType="1"/>
              </p:cNvSpPr>
              <p:nvPr/>
            </p:nvSpPr>
            <p:spPr bwMode="auto">
              <a:xfrm>
                <a:off x="3508" y="2248"/>
                <a:ext cx="155" cy="0"/>
              </a:xfrm>
              <a:prstGeom prst="line">
                <a:avLst/>
              </a:prstGeom>
              <a:noFill/>
              <a:ln w="25400">
                <a:solidFill>
                  <a:schemeClr val="tx1"/>
                </a:solidFill>
                <a:round/>
                <a:headEnd/>
                <a:tailEnd/>
              </a:ln>
            </p:spPr>
            <p:txBody>
              <a:bodyPr wrap="none" anchor="ctr"/>
              <a:lstStyle/>
              <a:p>
                <a:endParaRPr lang="en-US"/>
              </a:p>
            </p:txBody>
          </p:sp>
          <p:sp>
            <p:nvSpPr>
              <p:cNvPr id="63541" name="Freeform 39"/>
              <p:cNvSpPr>
                <a:spLocks/>
              </p:cNvSpPr>
              <p:nvPr/>
            </p:nvSpPr>
            <p:spPr bwMode="auto">
              <a:xfrm>
                <a:off x="3629" y="2248"/>
                <a:ext cx="431" cy="193"/>
              </a:xfrm>
              <a:custGeom>
                <a:avLst/>
                <a:gdLst>
                  <a:gd name="T0" fmla="*/ 0 w 431"/>
                  <a:gd name="T1" fmla="*/ 0 h 193"/>
                  <a:gd name="T2" fmla="*/ 0 w 431"/>
                  <a:gd name="T3" fmla="*/ 192 h 193"/>
                  <a:gd name="T4" fmla="*/ 391 w 431"/>
                  <a:gd name="T5" fmla="*/ 192 h 193"/>
                  <a:gd name="T6" fmla="*/ 391 w 431"/>
                  <a:gd name="T7" fmla="*/ 64 h 193"/>
                  <a:gd name="T8" fmla="*/ 430 w 431"/>
                  <a:gd name="T9" fmla="*/ 0 h 193"/>
                  <a:gd name="T10" fmla="*/ 0 60000 65536"/>
                  <a:gd name="T11" fmla="*/ 0 60000 65536"/>
                  <a:gd name="T12" fmla="*/ 0 60000 65536"/>
                  <a:gd name="T13" fmla="*/ 0 60000 65536"/>
                  <a:gd name="T14" fmla="*/ 0 60000 65536"/>
                  <a:gd name="T15" fmla="*/ 0 w 431"/>
                  <a:gd name="T16" fmla="*/ 0 h 193"/>
                  <a:gd name="T17" fmla="*/ 431 w 431"/>
                  <a:gd name="T18" fmla="*/ 193 h 193"/>
                </a:gdLst>
                <a:ahLst/>
                <a:cxnLst>
                  <a:cxn ang="T10">
                    <a:pos x="T0" y="T1"/>
                  </a:cxn>
                  <a:cxn ang="T11">
                    <a:pos x="T2" y="T3"/>
                  </a:cxn>
                  <a:cxn ang="T12">
                    <a:pos x="T4" y="T5"/>
                  </a:cxn>
                  <a:cxn ang="T13">
                    <a:pos x="T6" y="T7"/>
                  </a:cxn>
                  <a:cxn ang="T14">
                    <a:pos x="T8" y="T9"/>
                  </a:cxn>
                </a:cxnLst>
                <a:rect l="T15" t="T16" r="T17" b="T18"/>
                <a:pathLst>
                  <a:path w="431" h="193">
                    <a:moveTo>
                      <a:pt x="0" y="0"/>
                    </a:moveTo>
                    <a:lnTo>
                      <a:pt x="0" y="192"/>
                    </a:lnTo>
                    <a:lnTo>
                      <a:pt x="391" y="192"/>
                    </a:lnTo>
                    <a:lnTo>
                      <a:pt x="391" y="64"/>
                    </a:lnTo>
                    <a:lnTo>
                      <a:pt x="430" y="0"/>
                    </a:lnTo>
                  </a:path>
                </a:pathLst>
              </a:custGeom>
              <a:noFill/>
              <a:ln w="25400" cap="rnd">
                <a:solidFill>
                  <a:schemeClr val="tx1"/>
                </a:solidFill>
                <a:round/>
                <a:headEnd/>
                <a:tailEnd/>
              </a:ln>
            </p:spPr>
            <p:txBody>
              <a:bodyPr/>
              <a:lstStyle/>
              <a:p>
                <a:endParaRPr lang="en-US"/>
              </a:p>
            </p:txBody>
          </p:sp>
          <p:sp>
            <p:nvSpPr>
              <p:cNvPr id="63542" name="Line 40"/>
              <p:cNvSpPr>
                <a:spLocks noChangeShapeType="1"/>
              </p:cNvSpPr>
              <p:nvPr/>
            </p:nvSpPr>
            <p:spPr bwMode="auto">
              <a:xfrm>
                <a:off x="3123" y="2344"/>
                <a:ext cx="157" cy="0"/>
              </a:xfrm>
              <a:prstGeom prst="line">
                <a:avLst/>
              </a:prstGeom>
              <a:noFill/>
              <a:ln w="25400">
                <a:solidFill>
                  <a:schemeClr val="tx1"/>
                </a:solidFill>
                <a:round/>
                <a:headEnd/>
                <a:tailEnd/>
              </a:ln>
            </p:spPr>
            <p:txBody>
              <a:bodyPr wrap="none" anchor="ctr"/>
              <a:lstStyle/>
              <a:p>
                <a:endParaRPr lang="en-US"/>
              </a:p>
            </p:txBody>
          </p:sp>
          <p:sp>
            <p:nvSpPr>
              <p:cNvPr id="63543" name="Freeform 41"/>
              <p:cNvSpPr>
                <a:spLocks/>
              </p:cNvSpPr>
              <p:nvPr/>
            </p:nvSpPr>
            <p:spPr bwMode="auto">
              <a:xfrm>
                <a:off x="3216" y="2243"/>
                <a:ext cx="337" cy="278"/>
              </a:xfrm>
              <a:custGeom>
                <a:avLst/>
                <a:gdLst>
                  <a:gd name="T0" fmla="*/ 0 w 337"/>
                  <a:gd name="T1" fmla="*/ 101 h 278"/>
                  <a:gd name="T2" fmla="*/ 0 w 337"/>
                  <a:gd name="T3" fmla="*/ 277 h 278"/>
                  <a:gd name="T4" fmla="*/ 294 w 337"/>
                  <a:gd name="T5" fmla="*/ 277 h 278"/>
                  <a:gd name="T6" fmla="*/ 294 w 337"/>
                  <a:gd name="T7" fmla="*/ 90 h 278"/>
                  <a:gd name="T8" fmla="*/ 336 w 337"/>
                  <a:gd name="T9" fmla="*/ 0 h 278"/>
                  <a:gd name="T10" fmla="*/ 0 60000 65536"/>
                  <a:gd name="T11" fmla="*/ 0 60000 65536"/>
                  <a:gd name="T12" fmla="*/ 0 60000 65536"/>
                  <a:gd name="T13" fmla="*/ 0 60000 65536"/>
                  <a:gd name="T14" fmla="*/ 0 60000 65536"/>
                  <a:gd name="T15" fmla="*/ 0 w 337"/>
                  <a:gd name="T16" fmla="*/ 0 h 278"/>
                  <a:gd name="T17" fmla="*/ 337 w 337"/>
                  <a:gd name="T18" fmla="*/ 278 h 278"/>
                </a:gdLst>
                <a:ahLst/>
                <a:cxnLst>
                  <a:cxn ang="T10">
                    <a:pos x="T0" y="T1"/>
                  </a:cxn>
                  <a:cxn ang="T11">
                    <a:pos x="T2" y="T3"/>
                  </a:cxn>
                  <a:cxn ang="T12">
                    <a:pos x="T4" y="T5"/>
                  </a:cxn>
                  <a:cxn ang="T13">
                    <a:pos x="T6" y="T7"/>
                  </a:cxn>
                  <a:cxn ang="T14">
                    <a:pos x="T8" y="T9"/>
                  </a:cxn>
                </a:cxnLst>
                <a:rect l="T15" t="T16" r="T17" b="T18"/>
                <a:pathLst>
                  <a:path w="337" h="278">
                    <a:moveTo>
                      <a:pt x="0" y="101"/>
                    </a:moveTo>
                    <a:lnTo>
                      <a:pt x="0" y="277"/>
                    </a:lnTo>
                    <a:lnTo>
                      <a:pt x="294" y="277"/>
                    </a:lnTo>
                    <a:lnTo>
                      <a:pt x="294" y="90"/>
                    </a:lnTo>
                    <a:lnTo>
                      <a:pt x="336" y="0"/>
                    </a:lnTo>
                  </a:path>
                </a:pathLst>
              </a:custGeom>
              <a:noFill/>
              <a:ln w="25400" cap="rnd">
                <a:solidFill>
                  <a:schemeClr val="tx1"/>
                </a:solidFill>
                <a:round/>
                <a:headEnd/>
                <a:tailEnd/>
              </a:ln>
            </p:spPr>
            <p:txBody>
              <a:bodyPr/>
              <a:lstStyle/>
              <a:p>
                <a:endParaRPr lang="en-US"/>
              </a:p>
            </p:txBody>
          </p:sp>
        </p:grpSp>
        <p:sp>
          <p:nvSpPr>
            <p:cNvPr id="63496" name="Freeform 44" descr="25%"/>
            <p:cNvSpPr>
              <a:spLocks/>
            </p:cNvSpPr>
            <p:nvPr/>
          </p:nvSpPr>
          <p:spPr bwMode="auto">
            <a:xfrm>
              <a:off x="6481889" y="2806700"/>
              <a:ext cx="225425" cy="458788"/>
            </a:xfrm>
            <a:custGeom>
              <a:avLst/>
              <a:gdLst>
                <a:gd name="T0" fmla="*/ 223838 w 142"/>
                <a:gd name="T1" fmla="*/ 0 h 289"/>
                <a:gd name="T2" fmla="*/ 0 w 142"/>
                <a:gd name="T3" fmla="*/ 0 h 289"/>
                <a:gd name="T4" fmla="*/ 0 w 142"/>
                <a:gd name="T5" fmla="*/ 457200 h 289"/>
                <a:gd name="T6" fmla="*/ 223838 w 142"/>
                <a:gd name="T7" fmla="*/ 457200 h 289"/>
                <a:gd name="T8" fmla="*/ 0 60000 65536"/>
                <a:gd name="T9" fmla="*/ 0 60000 65536"/>
                <a:gd name="T10" fmla="*/ 0 60000 65536"/>
                <a:gd name="T11" fmla="*/ 0 60000 65536"/>
                <a:gd name="T12" fmla="*/ 0 w 142"/>
                <a:gd name="T13" fmla="*/ 0 h 289"/>
                <a:gd name="T14" fmla="*/ 142 w 142"/>
                <a:gd name="T15" fmla="*/ 289 h 289"/>
              </a:gdLst>
              <a:ahLst/>
              <a:cxnLst>
                <a:cxn ang="T8">
                  <a:pos x="T0" y="T1"/>
                </a:cxn>
                <a:cxn ang="T9">
                  <a:pos x="T2" y="T3"/>
                </a:cxn>
                <a:cxn ang="T10">
                  <a:pos x="T4" y="T5"/>
                </a:cxn>
                <a:cxn ang="T11">
                  <a:pos x="T6" y="T7"/>
                </a:cxn>
              </a:cxnLst>
              <a:rect l="T12" t="T13" r="T14" b="T15"/>
              <a:pathLst>
                <a:path w="142" h="289">
                  <a:moveTo>
                    <a:pt x="141" y="0"/>
                  </a:moveTo>
                  <a:lnTo>
                    <a:pt x="0" y="0"/>
                  </a:lnTo>
                  <a:lnTo>
                    <a:pt x="0" y="288"/>
                  </a:lnTo>
                  <a:lnTo>
                    <a:pt x="141" y="288"/>
                  </a:lnTo>
                </a:path>
              </a:pathLst>
            </a:custGeom>
            <a:pattFill prst="pct25">
              <a:fgClr>
                <a:schemeClr val="accent1"/>
              </a:fgClr>
              <a:bgClr>
                <a:srgbClr val="FFFFFF"/>
              </a:bgClr>
            </a:pattFill>
            <a:ln w="25400" cap="rnd">
              <a:solidFill>
                <a:schemeClr val="tx1"/>
              </a:solidFill>
              <a:round/>
              <a:headEnd/>
              <a:tailEnd/>
            </a:ln>
          </p:spPr>
          <p:txBody>
            <a:bodyPr/>
            <a:lstStyle/>
            <a:p>
              <a:endParaRPr lang="en-US"/>
            </a:p>
          </p:txBody>
        </p:sp>
        <p:sp>
          <p:nvSpPr>
            <p:cNvPr id="63497" name="Rectangle 45"/>
            <p:cNvSpPr>
              <a:spLocks noChangeArrowheads="1"/>
            </p:cNvSpPr>
            <p:nvPr/>
          </p:nvSpPr>
          <p:spPr bwMode="auto">
            <a:xfrm>
              <a:off x="1470152" y="2795588"/>
              <a:ext cx="2238375" cy="520700"/>
            </a:xfrm>
            <a:prstGeom prst="rect">
              <a:avLst/>
            </a:prstGeom>
            <a:noFill/>
            <a:ln w="12700">
              <a:noFill/>
              <a:miter lim="800000"/>
              <a:headEnd/>
              <a:tailEnd/>
            </a:ln>
          </p:spPr>
          <p:txBody>
            <a:bodyPr wrap="none" lIns="90487" tIns="44450" rIns="90487" bIns="44450">
              <a:spAutoFit/>
            </a:bodyPr>
            <a:lstStyle/>
            <a:p>
              <a:r>
                <a:rPr lang="en-US" sz="2800" b="1" dirty="0" err="1">
                  <a:solidFill>
                    <a:schemeClr val="tx1"/>
                  </a:solidFill>
                  <a:latin typeface="Arial" pitchFamily="34" charset="0"/>
                </a:rPr>
                <a:t>lw</a:t>
              </a:r>
              <a:r>
                <a:rPr lang="en-US" sz="2800" b="1" dirty="0">
                  <a:solidFill>
                    <a:schemeClr val="tx1"/>
                  </a:solidFill>
                  <a:latin typeface="Arial" pitchFamily="34" charset="0"/>
                </a:rPr>
                <a:t> </a:t>
              </a:r>
              <a:r>
                <a:rPr lang="en-US" sz="2800" b="1" dirty="0">
                  <a:solidFill>
                    <a:schemeClr val="accent4"/>
                  </a:solidFill>
                  <a:latin typeface="Arial" pitchFamily="34" charset="0"/>
                </a:rPr>
                <a:t>$t0</a:t>
              </a:r>
              <a:r>
                <a:rPr lang="en-US" sz="2800" b="1" dirty="0">
                  <a:solidFill>
                    <a:schemeClr val="tx1"/>
                  </a:solidFill>
                  <a:latin typeface="Arial" pitchFamily="34" charset="0"/>
                </a:rPr>
                <a:t>,0($t1)</a:t>
              </a:r>
            </a:p>
          </p:txBody>
        </p:sp>
        <p:sp>
          <p:nvSpPr>
            <p:cNvPr id="63498" name="Rectangle 46"/>
            <p:cNvSpPr>
              <a:spLocks noChangeArrowheads="1"/>
            </p:cNvSpPr>
            <p:nvPr/>
          </p:nvSpPr>
          <p:spPr bwMode="auto">
            <a:xfrm>
              <a:off x="3718052" y="2479675"/>
              <a:ext cx="396875" cy="363538"/>
            </a:xfrm>
            <a:prstGeom prst="rect">
              <a:avLst/>
            </a:prstGeom>
            <a:noFill/>
            <a:ln w="12700">
              <a:noFill/>
              <a:miter lim="800000"/>
              <a:headEnd/>
              <a:tailEnd/>
            </a:ln>
          </p:spPr>
          <p:txBody>
            <a:bodyPr lIns="90487" tIns="44450" rIns="90487" bIns="44450">
              <a:spAutoFit/>
            </a:bodyPr>
            <a:lstStyle/>
            <a:p>
              <a:r>
                <a:rPr lang="en-US" sz="1800" b="1">
                  <a:solidFill>
                    <a:schemeClr val="tx1"/>
                  </a:solidFill>
                  <a:latin typeface="Arial" pitchFamily="34" charset="0"/>
                </a:rPr>
                <a:t>IF</a:t>
              </a:r>
            </a:p>
          </p:txBody>
        </p:sp>
        <p:sp>
          <p:nvSpPr>
            <p:cNvPr id="63499" name="Rectangle 47"/>
            <p:cNvSpPr>
              <a:spLocks noChangeArrowheads="1"/>
            </p:cNvSpPr>
            <p:nvPr/>
          </p:nvSpPr>
          <p:spPr bwMode="auto">
            <a:xfrm>
              <a:off x="4246689" y="2479675"/>
              <a:ext cx="790575" cy="363538"/>
            </a:xfrm>
            <a:prstGeom prst="rect">
              <a:avLst/>
            </a:prstGeom>
            <a:noFill/>
            <a:ln w="12700">
              <a:noFill/>
              <a:miter lim="800000"/>
              <a:headEnd/>
              <a:tailEnd/>
            </a:ln>
          </p:spPr>
          <p:txBody>
            <a:bodyPr lIns="90487" tIns="44450" rIns="90487" bIns="44450">
              <a:spAutoFit/>
            </a:bodyPr>
            <a:lstStyle/>
            <a:p>
              <a:r>
                <a:rPr lang="en-US" sz="1800" b="1" dirty="0">
                  <a:solidFill>
                    <a:schemeClr val="tx1"/>
                  </a:solidFill>
                  <a:latin typeface="Arial" pitchFamily="34" charset="0"/>
                </a:rPr>
                <a:t>ID/RF</a:t>
              </a:r>
            </a:p>
          </p:txBody>
        </p:sp>
        <p:sp>
          <p:nvSpPr>
            <p:cNvPr id="63500" name="Rectangle 48"/>
            <p:cNvSpPr>
              <a:spLocks noChangeArrowheads="1"/>
            </p:cNvSpPr>
            <p:nvPr/>
          </p:nvSpPr>
          <p:spPr bwMode="auto">
            <a:xfrm>
              <a:off x="5165852" y="2479675"/>
              <a:ext cx="498475" cy="363538"/>
            </a:xfrm>
            <a:prstGeom prst="rect">
              <a:avLst/>
            </a:prstGeom>
            <a:noFill/>
            <a:ln w="12700">
              <a:noFill/>
              <a:miter lim="800000"/>
              <a:headEnd/>
              <a:tailEnd/>
            </a:ln>
          </p:spPr>
          <p:txBody>
            <a:bodyPr lIns="90487" tIns="44450" rIns="90487" bIns="44450">
              <a:spAutoFit/>
            </a:bodyPr>
            <a:lstStyle/>
            <a:p>
              <a:r>
                <a:rPr lang="en-US" sz="1800" b="1">
                  <a:solidFill>
                    <a:schemeClr val="tx1"/>
                  </a:solidFill>
                  <a:latin typeface="Arial" pitchFamily="34" charset="0"/>
                </a:rPr>
                <a:t>EX</a:t>
              </a:r>
            </a:p>
          </p:txBody>
        </p:sp>
        <p:sp>
          <p:nvSpPr>
            <p:cNvPr id="63501" name="Rectangle 49"/>
            <p:cNvSpPr>
              <a:spLocks noChangeArrowheads="1"/>
            </p:cNvSpPr>
            <p:nvPr/>
          </p:nvSpPr>
          <p:spPr bwMode="auto">
            <a:xfrm>
              <a:off x="5694489" y="2463800"/>
              <a:ext cx="727075" cy="363538"/>
            </a:xfrm>
            <a:prstGeom prst="rect">
              <a:avLst/>
            </a:prstGeom>
            <a:noFill/>
            <a:ln w="12700">
              <a:noFill/>
              <a:miter lim="800000"/>
              <a:headEnd/>
              <a:tailEnd/>
            </a:ln>
          </p:spPr>
          <p:txBody>
            <a:bodyPr lIns="90487" tIns="44450" rIns="90487" bIns="44450">
              <a:spAutoFit/>
            </a:bodyPr>
            <a:lstStyle/>
            <a:p>
              <a:r>
                <a:rPr lang="en-US" sz="1800" b="1">
                  <a:solidFill>
                    <a:schemeClr val="tx1"/>
                  </a:solidFill>
                  <a:latin typeface="Arial" pitchFamily="34" charset="0"/>
                </a:rPr>
                <a:t>MEM</a:t>
              </a:r>
            </a:p>
          </p:txBody>
        </p:sp>
        <p:sp>
          <p:nvSpPr>
            <p:cNvPr id="63502" name="Rectangle 50"/>
            <p:cNvSpPr>
              <a:spLocks noChangeArrowheads="1"/>
            </p:cNvSpPr>
            <p:nvPr/>
          </p:nvSpPr>
          <p:spPr bwMode="auto">
            <a:xfrm>
              <a:off x="6456489" y="2479675"/>
              <a:ext cx="574675" cy="363538"/>
            </a:xfrm>
            <a:prstGeom prst="rect">
              <a:avLst/>
            </a:prstGeom>
            <a:noFill/>
            <a:ln w="12700">
              <a:noFill/>
              <a:miter lim="800000"/>
              <a:headEnd/>
              <a:tailEnd/>
            </a:ln>
          </p:spPr>
          <p:txBody>
            <a:bodyPr lIns="90487" tIns="44450" rIns="90487" bIns="44450">
              <a:spAutoFit/>
            </a:bodyPr>
            <a:lstStyle/>
            <a:p>
              <a:r>
                <a:rPr lang="en-US" sz="1800" b="1">
                  <a:solidFill>
                    <a:schemeClr val="tx1"/>
                  </a:solidFill>
                  <a:latin typeface="Arial" pitchFamily="34" charset="0"/>
                </a:rPr>
                <a:t>WB</a:t>
              </a:r>
            </a:p>
          </p:txBody>
        </p:sp>
        <p:sp>
          <p:nvSpPr>
            <p:cNvPr id="63503" name="Freeform 51"/>
            <p:cNvSpPr>
              <a:spLocks/>
            </p:cNvSpPr>
            <p:nvPr/>
          </p:nvSpPr>
          <p:spPr bwMode="auto">
            <a:xfrm>
              <a:off x="5130927" y="2654300"/>
              <a:ext cx="338137" cy="763588"/>
            </a:xfrm>
            <a:custGeom>
              <a:avLst/>
              <a:gdLst>
                <a:gd name="T0" fmla="*/ 0 w 213"/>
                <a:gd name="T1" fmla="*/ 508000 h 481"/>
                <a:gd name="T2" fmla="*/ 112712 w 213"/>
                <a:gd name="T3" fmla="*/ 381000 h 481"/>
                <a:gd name="T4" fmla="*/ 0 w 213"/>
                <a:gd name="T5" fmla="*/ 254000 h 481"/>
                <a:gd name="T6" fmla="*/ 0 w 213"/>
                <a:gd name="T7" fmla="*/ 0 h 481"/>
                <a:gd name="T8" fmla="*/ 336550 w 213"/>
                <a:gd name="T9" fmla="*/ 254000 h 481"/>
                <a:gd name="T10" fmla="*/ 336550 w 213"/>
                <a:gd name="T11" fmla="*/ 508000 h 481"/>
                <a:gd name="T12" fmla="*/ 0 w 213"/>
                <a:gd name="T13" fmla="*/ 762000 h 481"/>
                <a:gd name="T14" fmla="*/ 0 w 213"/>
                <a:gd name="T15" fmla="*/ 508000 h 481"/>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481"/>
                <a:gd name="T26" fmla="*/ 213 w 213"/>
                <a:gd name="T27" fmla="*/ 481 h 48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481">
                  <a:moveTo>
                    <a:pt x="0" y="320"/>
                  </a:moveTo>
                  <a:lnTo>
                    <a:pt x="71" y="240"/>
                  </a:lnTo>
                  <a:lnTo>
                    <a:pt x="0" y="160"/>
                  </a:lnTo>
                  <a:lnTo>
                    <a:pt x="0" y="0"/>
                  </a:lnTo>
                  <a:lnTo>
                    <a:pt x="212" y="160"/>
                  </a:lnTo>
                  <a:lnTo>
                    <a:pt x="212" y="320"/>
                  </a:lnTo>
                  <a:lnTo>
                    <a:pt x="0" y="480"/>
                  </a:lnTo>
                  <a:lnTo>
                    <a:pt x="0" y="320"/>
                  </a:lnTo>
                </a:path>
              </a:pathLst>
            </a:custGeom>
            <a:noFill/>
            <a:ln w="25400" cap="rnd">
              <a:solidFill>
                <a:schemeClr val="tx1"/>
              </a:solidFill>
              <a:round/>
              <a:headEnd/>
              <a:tailEnd/>
            </a:ln>
          </p:spPr>
          <p:txBody>
            <a:bodyPr/>
            <a:lstStyle/>
            <a:p>
              <a:endParaRPr lang="en-US"/>
            </a:p>
          </p:txBody>
        </p:sp>
        <p:sp>
          <p:nvSpPr>
            <p:cNvPr id="63504" name="Rectangle 52"/>
            <p:cNvSpPr>
              <a:spLocks noChangeArrowheads="1"/>
            </p:cNvSpPr>
            <p:nvPr/>
          </p:nvSpPr>
          <p:spPr bwMode="auto">
            <a:xfrm rot="5400000">
              <a:off x="4976940" y="2849562"/>
              <a:ext cx="609600" cy="333375"/>
            </a:xfrm>
            <a:prstGeom prst="rect">
              <a:avLst/>
            </a:prstGeom>
            <a:noFill/>
            <a:ln w="12700">
              <a:noFill/>
              <a:miter lim="800000"/>
              <a:headEnd/>
              <a:tailEnd/>
            </a:ln>
          </p:spPr>
          <p:txBody>
            <a:bodyPr wrap="none" lIns="90487" tIns="44450" rIns="90487" bIns="44450">
              <a:spAutoFit/>
            </a:bodyPr>
            <a:lstStyle/>
            <a:p>
              <a:r>
                <a:rPr lang="en-US" sz="1600" b="1">
                  <a:solidFill>
                    <a:schemeClr val="tx1"/>
                  </a:solidFill>
                  <a:latin typeface="Times" charset="0"/>
                </a:rPr>
                <a:t>ALU</a:t>
              </a:r>
            </a:p>
          </p:txBody>
        </p:sp>
        <p:sp>
          <p:nvSpPr>
            <p:cNvPr id="63505" name="Rectangle 53"/>
            <p:cNvSpPr>
              <a:spLocks noChangeArrowheads="1"/>
            </p:cNvSpPr>
            <p:nvPr/>
          </p:nvSpPr>
          <p:spPr bwMode="auto">
            <a:xfrm>
              <a:off x="3756152" y="2860675"/>
              <a:ext cx="361950" cy="333375"/>
            </a:xfrm>
            <a:prstGeom prst="rect">
              <a:avLst/>
            </a:prstGeom>
            <a:noFill/>
            <a:ln w="12700">
              <a:noFill/>
              <a:miter lim="800000"/>
              <a:headEnd/>
              <a:tailEnd/>
            </a:ln>
          </p:spPr>
          <p:txBody>
            <a:bodyPr wrap="none" lIns="90487" tIns="44450" rIns="90487" bIns="44450">
              <a:spAutoFit/>
            </a:bodyPr>
            <a:lstStyle/>
            <a:p>
              <a:pPr algn="ctr"/>
              <a:r>
                <a:rPr lang="en-US" sz="1600" b="1">
                  <a:solidFill>
                    <a:schemeClr val="tx1"/>
                  </a:solidFill>
                  <a:latin typeface="Times" charset="0"/>
                </a:rPr>
                <a:t>I$</a:t>
              </a:r>
            </a:p>
          </p:txBody>
        </p:sp>
        <p:grpSp>
          <p:nvGrpSpPr>
            <p:cNvPr id="9" name="Group 54"/>
            <p:cNvGrpSpPr>
              <a:grpSpLocks/>
            </p:cNvGrpSpPr>
            <p:nvPr/>
          </p:nvGrpSpPr>
          <p:grpSpPr bwMode="auto">
            <a:xfrm>
              <a:off x="3660902" y="2806700"/>
              <a:ext cx="539750" cy="458788"/>
              <a:chOff x="1935" y="1349"/>
              <a:chExt cx="340" cy="289"/>
            </a:xfrm>
          </p:grpSpPr>
          <p:sp>
            <p:nvSpPr>
              <p:cNvPr id="63524" name="Freeform 55"/>
              <p:cNvSpPr>
                <a:spLocks/>
              </p:cNvSpPr>
              <p:nvPr/>
            </p:nvSpPr>
            <p:spPr bwMode="auto">
              <a:xfrm>
                <a:off x="1935" y="1349"/>
                <a:ext cx="170" cy="289"/>
              </a:xfrm>
              <a:custGeom>
                <a:avLst/>
                <a:gdLst>
                  <a:gd name="T0" fmla="*/ 169 w 170"/>
                  <a:gd name="T1" fmla="*/ 0 h 289"/>
                  <a:gd name="T2" fmla="*/ 0 w 170"/>
                  <a:gd name="T3" fmla="*/ 0 h 289"/>
                  <a:gd name="T4" fmla="*/ 0 w 170"/>
                  <a:gd name="T5" fmla="*/ 288 h 289"/>
                  <a:gd name="T6" fmla="*/ 169 w 170"/>
                  <a:gd name="T7" fmla="*/ 288 h 289"/>
                  <a:gd name="T8" fmla="*/ 0 60000 65536"/>
                  <a:gd name="T9" fmla="*/ 0 60000 65536"/>
                  <a:gd name="T10" fmla="*/ 0 60000 65536"/>
                  <a:gd name="T11" fmla="*/ 0 60000 65536"/>
                  <a:gd name="T12" fmla="*/ 0 w 170"/>
                  <a:gd name="T13" fmla="*/ 0 h 289"/>
                  <a:gd name="T14" fmla="*/ 170 w 170"/>
                  <a:gd name="T15" fmla="*/ 289 h 289"/>
                </a:gdLst>
                <a:ahLst/>
                <a:cxnLst>
                  <a:cxn ang="T8">
                    <a:pos x="T0" y="T1"/>
                  </a:cxn>
                  <a:cxn ang="T9">
                    <a:pos x="T2" y="T3"/>
                  </a:cxn>
                  <a:cxn ang="T10">
                    <a:pos x="T4" y="T5"/>
                  </a:cxn>
                  <a:cxn ang="T11">
                    <a:pos x="T6" y="T7"/>
                  </a:cxn>
                </a:cxnLst>
                <a:rect l="T12" t="T13" r="T14" b="T15"/>
                <a:pathLst>
                  <a:path w="170" h="289">
                    <a:moveTo>
                      <a:pt x="169" y="0"/>
                    </a:moveTo>
                    <a:lnTo>
                      <a:pt x="0" y="0"/>
                    </a:lnTo>
                    <a:lnTo>
                      <a:pt x="0" y="288"/>
                    </a:lnTo>
                    <a:lnTo>
                      <a:pt x="169" y="288"/>
                    </a:lnTo>
                  </a:path>
                </a:pathLst>
              </a:custGeom>
              <a:noFill/>
              <a:ln w="25400" cap="rnd">
                <a:solidFill>
                  <a:schemeClr val="tx1"/>
                </a:solidFill>
                <a:round/>
                <a:headEnd/>
                <a:tailEnd/>
              </a:ln>
            </p:spPr>
            <p:txBody>
              <a:bodyPr/>
              <a:lstStyle/>
              <a:p>
                <a:endParaRPr lang="en-US"/>
              </a:p>
            </p:txBody>
          </p:sp>
          <p:sp>
            <p:nvSpPr>
              <p:cNvPr id="63525" name="Freeform 56"/>
              <p:cNvSpPr>
                <a:spLocks/>
              </p:cNvSpPr>
              <p:nvPr/>
            </p:nvSpPr>
            <p:spPr bwMode="auto">
              <a:xfrm>
                <a:off x="2104" y="1349"/>
                <a:ext cx="171" cy="289"/>
              </a:xfrm>
              <a:custGeom>
                <a:avLst/>
                <a:gdLst>
                  <a:gd name="T0" fmla="*/ 0 w 171"/>
                  <a:gd name="T1" fmla="*/ 0 h 289"/>
                  <a:gd name="T2" fmla="*/ 170 w 171"/>
                  <a:gd name="T3" fmla="*/ 0 h 289"/>
                  <a:gd name="T4" fmla="*/ 170 w 171"/>
                  <a:gd name="T5" fmla="*/ 288 h 289"/>
                  <a:gd name="T6" fmla="*/ 0 w 171"/>
                  <a:gd name="T7" fmla="*/ 288 h 289"/>
                  <a:gd name="T8" fmla="*/ 0 60000 65536"/>
                  <a:gd name="T9" fmla="*/ 0 60000 65536"/>
                  <a:gd name="T10" fmla="*/ 0 60000 65536"/>
                  <a:gd name="T11" fmla="*/ 0 60000 65536"/>
                  <a:gd name="T12" fmla="*/ 0 w 171"/>
                  <a:gd name="T13" fmla="*/ 0 h 289"/>
                  <a:gd name="T14" fmla="*/ 171 w 171"/>
                  <a:gd name="T15" fmla="*/ 289 h 289"/>
                </a:gdLst>
                <a:ahLst/>
                <a:cxnLst>
                  <a:cxn ang="T8">
                    <a:pos x="T0" y="T1"/>
                  </a:cxn>
                  <a:cxn ang="T9">
                    <a:pos x="T2" y="T3"/>
                  </a:cxn>
                  <a:cxn ang="T10">
                    <a:pos x="T4" y="T5"/>
                  </a:cxn>
                  <a:cxn ang="T11">
                    <a:pos x="T6" y="T7"/>
                  </a:cxn>
                </a:cxnLst>
                <a:rect l="T12" t="T13" r="T14" b="T15"/>
                <a:pathLst>
                  <a:path w="171" h="289">
                    <a:moveTo>
                      <a:pt x="0" y="0"/>
                    </a:moveTo>
                    <a:lnTo>
                      <a:pt x="170" y="0"/>
                    </a:lnTo>
                    <a:lnTo>
                      <a:pt x="170" y="288"/>
                    </a:lnTo>
                    <a:lnTo>
                      <a:pt x="0" y="288"/>
                    </a:lnTo>
                  </a:path>
                </a:pathLst>
              </a:custGeom>
              <a:noFill/>
              <a:ln w="25400" cap="rnd">
                <a:solidFill>
                  <a:schemeClr val="tx1"/>
                </a:solidFill>
                <a:round/>
                <a:headEnd/>
                <a:tailEnd/>
              </a:ln>
            </p:spPr>
            <p:txBody>
              <a:bodyPr/>
              <a:lstStyle/>
              <a:p>
                <a:endParaRPr lang="en-US"/>
              </a:p>
            </p:txBody>
          </p:sp>
        </p:grpSp>
        <p:sp>
          <p:nvSpPr>
            <p:cNvPr id="63507" name="Rectangle 57"/>
            <p:cNvSpPr>
              <a:spLocks noChangeArrowheads="1"/>
            </p:cNvSpPr>
            <p:nvPr/>
          </p:nvSpPr>
          <p:spPr bwMode="auto">
            <a:xfrm>
              <a:off x="4360989" y="2817813"/>
              <a:ext cx="519113" cy="333375"/>
            </a:xfrm>
            <a:prstGeom prst="rect">
              <a:avLst/>
            </a:prstGeom>
            <a:noFill/>
            <a:ln w="12700">
              <a:noFill/>
              <a:miter lim="800000"/>
              <a:headEnd/>
              <a:tailEnd/>
            </a:ln>
          </p:spPr>
          <p:txBody>
            <a:bodyPr wrap="none" lIns="90487" tIns="44450" rIns="90487" bIns="44450">
              <a:spAutoFit/>
            </a:bodyPr>
            <a:lstStyle/>
            <a:p>
              <a:r>
                <a:rPr lang="en-US" sz="1600" b="1">
                  <a:solidFill>
                    <a:schemeClr val="tx1"/>
                  </a:solidFill>
                  <a:latin typeface="Times" charset="0"/>
                </a:rPr>
                <a:t>Reg</a:t>
              </a:r>
            </a:p>
          </p:txBody>
        </p:sp>
        <p:sp>
          <p:nvSpPr>
            <p:cNvPr id="63508" name="Freeform 58"/>
            <p:cNvSpPr>
              <a:spLocks/>
            </p:cNvSpPr>
            <p:nvPr/>
          </p:nvSpPr>
          <p:spPr bwMode="auto">
            <a:xfrm>
              <a:off x="4391152" y="2806700"/>
              <a:ext cx="236537" cy="458788"/>
            </a:xfrm>
            <a:custGeom>
              <a:avLst/>
              <a:gdLst>
                <a:gd name="T0" fmla="*/ 234950 w 149"/>
                <a:gd name="T1" fmla="*/ 0 h 289"/>
                <a:gd name="T2" fmla="*/ 0 w 149"/>
                <a:gd name="T3" fmla="*/ 0 h 289"/>
                <a:gd name="T4" fmla="*/ 0 w 149"/>
                <a:gd name="T5" fmla="*/ 457200 h 289"/>
                <a:gd name="T6" fmla="*/ 234950 w 149"/>
                <a:gd name="T7" fmla="*/ 457200 h 289"/>
                <a:gd name="T8" fmla="*/ 0 60000 65536"/>
                <a:gd name="T9" fmla="*/ 0 60000 65536"/>
                <a:gd name="T10" fmla="*/ 0 60000 65536"/>
                <a:gd name="T11" fmla="*/ 0 60000 65536"/>
                <a:gd name="T12" fmla="*/ 0 w 149"/>
                <a:gd name="T13" fmla="*/ 0 h 289"/>
                <a:gd name="T14" fmla="*/ 149 w 149"/>
                <a:gd name="T15" fmla="*/ 289 h 289"/>
              </a:gdLst>
              <a:ahLst/>
              <a:cxnLst>
                <a:cxn ang="T8">
                  <a:pos x="T0" y="T1"/>
                </a:cxn>
                <a:cxn ang="T9">
                  <a:pos x="T2" y="T3"/>
                </a:cxn>
                <a:cxn ang="T10">
                  <a:pos x="T4" y="T5"/>
                </a:cxn>
                <a:cxn ang="T11">
                  <a:pos x="T6" y="T7"/>
                </a:cxn>
              </a:cxnLst>
              <a:rect l="T12" t="T13" r="T14" b="T15"/>
              <a:pathLst>
                <a:path w="149" h="289">
                  <a:moveTo>
                    <a:pt x="148" y="0"/>
                  </a:moveTo>
                  <a:lnTo>
                    <a:pt x="0" y="0"/>
                  </a:lnTo>
                  <a:lnTo>
                    <a:pt x="0" y="288"/>
                  </a:lnTo>
                  <a:lnTo>
                    <a:pt x="148" y="288"/>
                  </a:lnTo>
                </a:path>
              </a:pathLst>
            </a:custGeom>
            <a:noFill/>
            <a:ln w="25400" cap="rnd">
              <a:solidFill>
                <a:schemeClr val="tx1"/>
              </a:solidFill>
              <a:round/>
              <a:headEnd/>
              <a:tailEnd/>
            </a:ln>
          </p:spPr>
          <p:txBody>
            <a:bodyPr/>
            <a:lstStyle/>
            <a:p>
              <a:endParaRPr lang="en-US"/>
            </a:p>
          </p:txBody>
        </p:sp>
        <p:sp>
          <p:nvSpPr>
            <p:cNvPr id="63509" name="Freeform 59"/>
            <p:cNvSpPr>
              <a:spLocks/>
            </p:cNvSpPr>
            <p:nvPr/>
          </p:nvSpPr>
          <p:spPr bwMode="auto">
            <a:xfrm>
              <a:off x="4626102" y="2806700"/>
              <a:ext cx="234950" cy="458788"/>
            </a:xfrm>
            <a:custGeom>
              <a:avLst/>
              <a:gdLst>
                <a:gd name="T0" fmla="*/ 0 w 148"/>
                <a:gd name="T1" fmla="*/ 0 h 289"/>
                <a:gd name="T2" fmla="*/ 233363 w 148"/>
                <a:gd name="T3" fmla="*/ 0 h 289"/>
                <a:gd name="T4" fmla="*/ 233363 w 148"/>
                <a:gd name="T5" fmla="*/ 457200 h 289"/>
                <a:gd name="T6" fmla="*/ 0 w 148"/>
                <a:gd name="T7" fmla="*/ 457200 h 289"/>
                <a:gd name="T8" fmla="*/ 0 60000 65536"/>
                <a:gd name="T9" fmla="*/ 0 60000 65536"/>
                <a:gd name="T10" fmla="*/ 0 60000 65536"/>
                <a:gd name="T11" fmla="*/ 0 60000 65536"/>
                <a:gd name="T12" fmla="*/ 0 w 148"/>
                <a:gd name="T13" fmla="*/ 0 h 289"/>
                <a:gd name="T14" fmla="*/ 148 w 148"/>
                <a:gd name="T15" fmla="*/ 289 h 289"/>
              </a:gdLst>
              <a:ahLst/>
              <a:cxnLst>
                <a:cxn ang="T8">
                  <a:pos x="T0" y="T1"/>
                </a:cxn>
                <a:cxn ang="T9">
                  <a:pos x="T2" y="T3"/>
                </a:cxn>
                <a:cxn ang="T10">
                  <a:pos x="T4" y="T5"/>
                </a:cxn>
                <a:cxn ang="T11">
                  <a:pos x="T6" y="T7"/>
                </a:cxn>
              </a:cxnLst>
              <a:rect l="T12" t="T13" r="T14" b="T15"/>
              <a:pathLst>
                <a:path w="148" h="289">
                  <a:moveTo>
                    <a:pt x="0" y="0"/>
                  </a:moveTo>
                  <a:lnTo>
                    <a:pt x="147" y="0"/>
                  </a:lnTo>
                  <a:lnTo>
                    <a:pt x="147" y="288"/>
                  </a:lnTo>
                  <a:lnTo>
                    <a:pt x="0" y="288"/>
                  </a:lnTo>
                </a:path>
              </a:pathLst>
            </a:custGeom>
            <a:noFill/>
            <a:ln w="25400" cap="rnd">
              <a:solidFill>
                <a:schemeClr val="tx1"/>
              </a:solidFill>
              <a:round/>
              <a:headEnd/>
              <a:tailEnd/>
            </a:ln>
          </p:spPr>
          <p:txBody>
            <a:bodyPr/>
            <a:lstStyle/>
            <a:p>
              <a:endParaRPr lang="en-US"/>
            </a:p>
          </p:txBody>
        </p:sp>
        <p:sp>
          <p:nvSpPr>
            <p:cNvPr id="63510" name="Line 60"/>
            <p:cNvSpPr>
              <a:spLocks noChangeShapeType="1"/>
            </p:cNvSpPr>
            <p:nvPr/>
          </p:nvSpPr>
          <p:spPr bwMode="auto">
            <a:xfrm>
              <a:off x="4208589" y="3035300"/>
              <a:ext cx="152400" cy="0"/>
            </a:xfrm>
            <a:prstGeom prst="line">
              <a:avLst/>
            </a:prstGeom>
            <a:noFill/>
            <a:ln w="25400">
              <a:solidFill>
                <a:schemeClr val="tx1"/>
              </a:solidFill>
              <a:round/>
              <a:headEnd/>
              <a:tailEnd/>
            </a:ln>
          </p:spPr>
          <p:txBody>
            <a:bodyPr wrap="none" anchor="ctr"/>
            <a:lstStyle/>
            <a:p>
              <a:endParaRPr lang="en-US"/>
            </a:p>
          </p:txBody>
        </p:sp>
        <p:sp>
          <p:nvSpPr>
            <p:cNvPr id="63511" name="Freeform 61"/>
            <p:cNvSpPr>
              <a:spLocks/>
            </p:cNvSpPr>
            <p:nvPr/>
          </p:nvSpPr>
          <p:spPr bwMode="auto">
            <a:xfrm>
              <a:off x="4307014" y="2882900"/>
              <a:ext cx="76200" cy="153988"/>
            </a:xfrm>
            <a:custGeom>
              <a:avLst/>
              <a:gdLst>
                <a:gd name="T0" fmla="*/ 0 w 48"/>
                <a:gd name="T1" fmla="*/ 152400 h 97"/>
                <a:gd name="T2" fmla="*/ 0 w 48"/>
                <a:gd name="T3" fmla="*/ 0 h 97"/>
                <a:gd name="T4" fmla="*/ 74613 w 48"/>
                <a:gd name="T5" fmla="*/ 0 h 97"/>
                <a:gd name="T6" fmla="*/ 74613 w 48"/>
                <a:gd name="T7" fmla="*/ 0 h 97"/>
                <a:gd name="T8" fmla="*/ 0 60000 65536"/>
                <a:gd name="T9" fmla="*/ 0 60000 65536"/>
                <a:gd name="T10" fmla="*/ 0 60000 65536"/>
                <a:gd name="T11" fmla="*/ 0 60000 65536"/>
                <a:gd name="T12" fmla="*/ 0 w 48"/>
                <a:gd name="T13" fmla="*/ 0 h 97"/>
                <a:gd name="T14" fmla="*/ 48 w 48"/>
                <a:gd name="T15" fmla="*/ 97 h 97"/>
              </a:gdLst>
              <a:ahLst/>
              <a:cxnLst>
                <a:cxn ang="T8">
                  <a:pos x="T0" y="T1"/>
                </a:cxn>
                <a:cxn ang="T9">
                  <a:pos x="T2" y="T3"/>
                </a:cxn>
                <a:cxn ang="T10">
                  <a:pos x="T4" y="T5"/>
                </a:cxn>
                <a:cxn ang="T11">
                  <a:pos x="T6" y="T7"/>
                </a:cxn>
              </a:cxnLst>
              <a:rect l="T12" t="T13" r="T14" b="T15"/>
              <a:pathLst>
                <a:path w="48" h="97">
                  <a:moveTo>
                    <a:pt x="0" y="96"/>
                  </a:moveTo>
                  <a:lnTo>
                    <a:pt x="0" y="0"/>
                  </a:lnTo>
                  <a:lnTo>
                    <a:pt x="47" y="0"/>
                  </a:lnTo>
                </a:path>
              </a:pathLst>
            </a:custGeom>
            <a:noFill/>
            <a:ln w="25400" cap="rnd">
              <a:solidFill>
                <a:schemeClr val="tx1"/>
              </a:solidFill>
              <a:round/>
              <a:headEnd/>
              <a:tailEnd/>
            </a:ln>
          </p:spPr>
          <p:txBody>
            <a:bodyPr/>
            <a:lstStyle/>
            <a:p>
              <a:endParaRPr lang="en-US"/>
            </a:p>
          </p:txBody>
        </p:sp>
        <p:sp>
          <p:nvSpPr>
            <p:cNvPr id="63512" name="Line 62"/>
            <p:cNvSpPr>
              <a:spLocks noChangeShapeType="1"/>
            </p:cNvSpPr>
            <p:nvPr/>
          </p:nvSpPr>
          <p:spPr bwMode="auto">
            <a:xfrm>
              <a:off x="4868989" y="2882900"/>
              <a:ext cx="249238" cy="0"/>
            </a:xfrm>
            <a:prstGeom prst="line">
              <a:avLst/>
            </a:prstGeom>
            <a:noFill/>
            <a:ln w="25400">
              <a:solidFill>
                <a:schemeClr val="tx1"/>
              </a:solidFill>
              <a:round/>
              <a:headEnd/>
              <a:tailEnd/>
            </a:ln>
          </p:spPr>
          <p:txBody>
            <a:bodyPr wrap="none" anchor="ctr"/>
            <a:lstStyle/>
            <a:p>
              <a:endParaRPr lang="en-US"/>
            </a:p>
          </p:txBody>
        </p:sp>
        <p:sp>
          <p:nvSpPr>
            <p:cNvPr id="63513" name="Rectangle 63"/>
            <p:cNvSpPr>
              <a:spLocks noChangeArrowheads="1"/>
            </p:cNvSpPr>
            <p:nvPr/>
          </p:nvSpPr>
          <p:spPr bwMode="auto">
            <a:xfrm>
              <a:off x="5708777" y="2876550"/>
              <a:ext cx="479425" cy="333375"/>
            </a:xfrm>
            <a:prstGeom prst="rect">
              <a:avLst/>
            </a:prstGeom>
            <a:noFill/>
            <a:ln w="12700">
              <a:noFill/>
              <a:miter lim="800000"/>
              <a:headEnd/>
              <a:tailEnd/>
            </a:ln>
          </p:spPr>
          <p:txBody>
            <a:bodyPr wrap="none" lIns="90487" tIns="44450" rIns="90487" bIns="44450">
              <a:spAutoFit/>
            </a:bodyPr>
            <a:lstStyle/>
            <a:p>
              <a:r>
                <a:rPr lang="en-US" sz="1600" b="1">
                  <a:solidFill>
                    <a:schemeClr val="tx1"/>
                  </a:solidFill>
                  <a:latin typeface="Times" charset="0"/>
                </a:rPr>
                <a:t> D$</a:t>
              </a:r>
            </a:p>
          </p:txBody>
        </p:sp>
        <p:sp>
          <p:nvSpPr>
            <p:cNvPr id="63514" name="Rectangle 64"/>
            <p:cNvSpPr>
              <a:spLocks noChangeArrowheads="1"/>
            </p:cNvSpPr>
            <p:nvPr/>
          </p:nvSpPr>
          <p:spPr bwMode="auto">
            <a:xfrm>
              <a:off x="6439027" y="2809875"/>
              <a:ext cx="519112" cy="333375"/>
            </a:xfrm>
            <a:prstGeom prst="rect">
              <a:avLst/>
            </a:prstGeom>
            <a:noFill/>
            <a:ln w="12700">
              <a:noFill/>
              <a:miter lim="800000"/>
              <a:headEnd/>
              <a:tailEnd/>
            </a:ln>
          </p:spPr>
          <p:txBody>
            <a:bodyPr wrap="none" lIns="90487" tIns="44450" rIns="90487" bIns="44450">
              <a:spAutoFit/>
            </a:bodyPr>
            <a:lstStyle/>
            <a:p>
              <a:r>
                <a:rPr lang="en-US" sz="1600" b="1">
                  <a:solidFill>
                    <a:schemeClr val="tx1"/>
                  </a:solidFill>
                  <a:latin typeface="Times" charset="0"/>
                </a:rPr>
                <a:t>Reg</a:t>
              </a:r>
            </a:p>
          </p:txBody>
        </p:sp>
        <p:sp>
          <p:nvSpPr>
            <p:cNvPr id="63515" name="Freeform 65"/>
            <p:cNvSpPr>
              <a:spLocks/>
            </p:cNvSpPr>
            <p:nvPr/>
          </p:nvSpPr>
          <p:spPr bwMode="auto">
            <a:xfrm>
              <a:off x="6705727" y="2806700"/>
              <a:ext cx="227012" cy="458788"/>
            </a:xfrm>
            <a:custGeom>
              <a:avLst/>
              <a:gdLst>
                <a:gd name="T0" fmla="*/ 0 w 143"/>
                <a:gd name="T1" fmla="*/ 0 h 289"/>
                <a:gd name="T2" fmla="*/ 225425 w 143"/>
                <a:gd name="T3" fmla="*/ 0 h 289"/>
                <a:gd name="T4" fmla="*/ 225425 w 143"/>
                <a:gd name="T5" fmla="*/ 457200 h 289"/>
                <a:gd name="T6" fmla="*/ 0 w 143"/>
                <a:gd name="T7" fmla="*/ 457200 h 289"/>
                <a:gd name="T8" fmla="*/ 0 60000 65536"/>
                <a:gd name="T9" fmla="*/ 0 60000 65536"/>
                <a:gd name="T10" fmla="*/ 0 60000 65536"/>
                <a:gd name="T11" fmla="*/ 0 60000 65536"/>
                <a:gd name="T12" fmla="*/ 0 w 143"/>
                <a:gd name="T13" fmla="*/ 0 h 289"/>
                <a:gd name="T14" fmla="*/ 143 w 143"/>
                <a:gd name="T15" fmla="*/ 289 h 289"/>
              </a:gdLst>
              <a:ahLst/>
              <a:cxnLst>
                <a:cxn ang="T8">
                  <a:pos x="T0" y="T1"/>
                </a:cxn>
                <a:cxn ang="T9">
                  <a:pos x="T2" y="T3"/>
                </a:cxn>
                <a:cxn ang="T10">
                  <a:pos x="T4" y="T5"/>
                </a:cxn>
                <a:cxn ang="T11">
                  <a:pos x="T6" y="T7"/>
                </a:cxn>
              </a:cxnLst>
              <a:rect l="T12" t="T13" r="T14" b="T15"/>
              <a:pathLst>
                <a:path w="143" h="289">
                  <a:moveTo>
                    <a:pt x="0" y="0"/>
                  </a:moveTo>
                  <a:lnTo>
                    <a:pt x="142" y="0"/>
                  </a:lnTo>
                  <a:lnTo>
                    <a:pt x="142" y="288"/>
                  </a:lnTo>
                  <a:lnTo>
                    <a:pt x="0" y="288"/>
                  </a:lnTo>
                </a:path>
              </a:pathLst>
            </a:custGeom>
            <a:noFill/>
            <a:ln w="25400" cap="rnd">
              <a:solidFill>
                <a:schemeClr val="tx1"/>
              </a:solidFill>
              <a:round/>
              <a:headEnd/>
              <a:tailEnd/>
            </a:ln>
          </p:spPr>
          <p:txBody>
            <a:bodyPr/>
            <a:lstStyle/>
            <a:p>
              <a:endParaRPr lang="en-US"/>
            </a:p>
          </p:txBody>
        </p:sp>
        <p:sp>
          <p:nvSpPr>
            <p:cNvPr id="63516" name="Line 66"/>
            <p:cNvSpPr>
              <a:spLocks noChangeShapeType="1"/>
            </p:cNvSpPr>
            <p:nvPr/>
          </p:nvSpPr>
          <p:spPr bwMode="auto">
            <a:xfrm>
              <a:off x="6248527" y="3035300"/>
              <a:ext cx="220662" cy="0"/>
            </a:xfrm>
            <a:prstGeom prst="line">
              <a:avLst/>
            </a:prstGeom>
            <a:noFill/>
            <a:ln w="25400">
              <a:solidFill>
                <a:schemeClr val="tx1"/>
              </a:solidFill>
              <a:round/>
              <a:headEnd/>
              <a:tailEnd/>
            </a:ln>
          </p:spPr>
          <p:txBody>
            <a:bodyPr wrap="none" anchor="ctr"/>
            <a:lstStyle/>
            <a:p>
              <a:endParaRPr lang="en-US"/>
            </a:p>
          </p:txBody>
        </p:sp>
        <p:sp>
          <p:nvSpPr>
            <p:cNvPr id="63517" name="Line 67"/>
            <p:cNvSpPr>
              <a:spLocks noChangeShapeType="1"/>
            </p:cNvSpPr>
            <p:nvPr/>
          </p:nvSpPr>
          <p:spPr bwMode="auto">
            <a:xfrm>
              <a:off x="5480177" y="3035300"/>
              <a:ext cx="246062" cy="0"/>
            </a:xfrm>
            <a:prstGeom prst="line">
              <a:avLst/>
            </a:prstGeom>
            <a:noFill/>
            <a:ln w="25400">
              <a:solidFill>
                <a:schemeClr val="tx1"/>
              </a:solidFill>
              <a:round/>
              <a:headEnd/>
              <a:tailEnd/>
            </a:ln>
          </p:spPr>
          <p:txBody>
            <a:bodyPr wrap="none" anchor="ctr"/>
            <a:lstStyle/>
            <a:p>
              <a:endParaRPr lang="en-US"/>
            </a:p>
          </p:txBody>
        </p:sp>
        <p:sp>
          <p:nvSpPr>
            <p:cNvPr id="63518" name="Freeform 68"/>
            <p:cNvSpPr>
              <a:spLocks/>
            </p:cNvSpPr>
            <p:nvPr/>
          </p:nvSpPr>
          <p:spPr bwMode="auto">
            <a:xfrm>
              <a:off x="5672264" y="3035300"/>
              <a:ext cx="684213" cy="306388"/>
            </a:xfrm>
            <a:custGeom>
              <a:avLst/>
              <a:gdLst>
                <a:gd name="T0" fmla="*/ 0 w 431"/>
                <a:gd name="T1" fmla="*/ 0 h 193"/>
                <a:gd name="T2" fmla="*/ 0 w 431"/>
                <a:gd name="T3" fmla="*/ 304800 h 193"/>
                <a:gd name="T4" fmla="*/ 620713 w 431"/>
                <a:gd name="T5" fmla="*/ 304800 h 193"/>
                <a:gd name="T6" fmla="*/ 620713 w 431"/>
                <a:gd name="T7" fmla="*/ 101600 h 193"/>
                <a:gd name="T8" fmla="*/ 682625 w 431"/>
                <a:gd name="T9" fmla="*/ 0 h 193"/>
                <a:gd name="T10" fmla="*/ 0 60000 65536"/>
                <a:gd name="T11" fmla="*/ 0 60000 65536"/>
                <a:gd name="T12" fmla="*/ 0 60000 65536"/>
                <a:gd name="T13" fmla="*/ 0 60000 65536"/>
                <a:gd name="T14" fmla="*/ 0 60000 65536"/>
                <a:gd name="T15" fmla="*/ 0 w 431"/>
                <a:gd name="T16" fmla="*/ 0 h 193"/>
                <a:gd name="T17" fmla="*/ 431 w 431"/>
                <a:gd name="T18" fmla="*/ 193 h 193"/>
              </a:gdLst>
              <a:ahLst/>
              <a:cxnLst>
                <a:cxn ang="T10">
                  <a:pos x="T0" y="T1"/>
                </a:cxn>
                <a:cxn ang="T11">
                  <a:pos x="T2" y="T3"/>
                </a:cxn>
                <a:cxn ang="T12">
                  <a:pos x="T4" y="T5"/>
                </a:cxn>
                <a:cxn ang="T13">
                  <a:pos x="T6" y="T7"/>
                </a:cxn>
                <a:cxn ang="T14">
                  <a:pos x="T8" y="T9"/>
                </a:cxn>
              </a:cxnLst>
              <a:rect l="T15" t="T16" r="T17" b="T18"/>
              <a:pathLst>
                <a:path w="431" h="193">
                  <a:moveTo>
                    <a:pt x="0" y="0"/>
                  </a:moveTo>
                  <a:lnTo>
                    <a:pt x="0" y="192"/>
                  </a:lnTo>
                  <a:lnTo>
                    <a:pt x="391" y="192"/>
                  </a:lnTo>
                  <a:lnTo>
                    <a:pt x="391" y="64"/>
                  </a:lnTo>
                  <a:lnTo>
                    <a:pt x="430" y="0"/>
                  </a:lnTo>
                </a:path>
              </a:pathLst>
            </a:custGeom>
            <a:noFill/>
            <a:ln w="25400" cap="rnd">
              <a:solidFill>
                <a:schemeClr val="tx1"/>
              </a:solidFill>
              <a:round/>
              <a:headEnd/>
              <a:tailEnd/>
            </a:ln>
          </p:spPr>
          <p:txBody>
            <a:bodyPr/>
            <a:lstStyle/>
            <a:p>
              <a:endParaRPr lang="en-US"/>
            </a:p>
          </p:txBody>
        </p:sp>
        <p:sp>
          <p:nvSpPr>
            <p:cNvPr id="63519" name="Line 69"/>
            <p:cNvSpPr>
              <a:spLocks noChangeShapeType="1"/>
            </p:cNvSpPr>
            <p:nvPr/>
          </p:nvSpPr>
          <p:spPr bwMode="auto">
            <a:xfrm>
              <a:off x="4868989" y="3187700"/>
              <a:ext cx="249238" cy="0"/>
            </a:xfrm>
            <a:prstGeom prst="line">
              <a:avLst/>
            </a:prstGeom>
            <a:noFill/>
            <a:ln w="25400">
              <a:solidFill>
                <a:schemeClr val="tx1"/>
              </a:solidFill>
              <a:round/>
              <a:headEnd/>
              <a:tailEnd/>
            </a:ln>
          </p:spPr>
          <p:txBody>
            <a:bodyPr wrap="none" anchor="ctr"/>
            <a:lstStyle/>
            <a:p>
              <a:endParaRPr lang="en-US"/>
            </a:p>
          </p:txBody>
        </p:sp>
        <p:sp>
          <p:nvSpPr>
            <p:cNvPr id="63520" name="Freeform 70"/>
            <p:cNvSpPr>
              <a:spLocks/>
            </p:cNvSpPr>
            <p:nvPr/>
          </p:nvSpPr>
          <p:spPr bwMode="auto">
            <a:xfrm>
              <a:off x="5016627" y="3027363"/>
              <a:ext cx="534987" cy="441325"/>
            </a:xfrm>
            <a:custGeom>
              <a:avLst/>
              <a:gdLst>
                <a:gd name="T0" fmla="*/ 0 w 337"/>
                <a:gd name="T1" fmla="*/ 160338 h 278"/>
                <a:gd name="T2" fmla="*/ 0 w 337"/>
                <a:gd name="T3" fmla="*/ 439738 h 278"/>
                <a:gd name="T4" fmla="*/ 466725 w 337"/>
                <a:gd name="T5" fmla="*/ 439738 h 278"/>
                <a:gd name="T6" fmla="*/ 466725 w 337"/>
                <a:gd name="T7" fmla="*/ 142875 h 278"/>
                <a:gd name="T8" fmla="*/ 533400 w 337"/>
                <a:gd name="T9" fmla="*/ 0 h 278"/>
                <a:gd name="T10" fmla="*/ 0 60000 65536"/>
                <a:gd name="T11" fmla="*/ 0 60000 65536"/>
                <a:gd name="T12" fmla="*/ 0 60000 65536"/>
                <a:gd name="T13" fmla="*/ 0 60000 65536"/>
                <a:gd name="T14" fmla="*/ 0 60000 65536"/>
                <a:gd name="T15" fmla="*/ 0 w 337"/>
                <a:gd name="T16" fmla="*/ 0 h 278"/>
                <a:gd name="T17" fmla="*/ 337 w 337"/>
                <a:gd name="T18" fmla="*/ 278 h 278"/>
              </a:gdLst>
              <a:ahLst/>
              <a:cxnLst>
                <a:cxn ang="T10">
                  <a:pos x="T0" y="T1"/>
                </a:cxn>
                <a:cxn ang="T11">
                  <a:pos x="T2" y="T3"/>
                </a:cxn>
                <a:cxn ang="T12">
                  <a:pos x="T4" y="T5"/>
                </a:cxn>
                <a:cxn ang="T13">
                  <a:pos x="T6" y="T7"/>
                </a:cxn>
                <a:cxn ang="T14">
                  <a:pos x="T8" y="T9"/>
                </a:cxn>
              </a:cxnLst>
              <a:rect l="T15" t="T16" r="T17" b="T18"/>
              <a:pathLst>
                <a:path w="337" h="278">
                  <a:moveTo>
                    <a:pt x="0" y="101"/>
                  </a:moveTo>
                  <a:lnTo>
                    <a:pt x="0" y="277"/>
                  </a:lnTo>
                  <a:lnTo>
                    <a:pt x="294" y="277"/>
                  </a:lnTo>
                  <a:lnTo>
                    <a:pt x="294" y="90"/>
                  </a:lnTo>
                  <a:lnTo>
                    <a:pt x="336" y="0"/>
                  </a:lnTo>
                </a:path>
              </a:pathLst>
            </a:custGeom>
            <a:noFill/>
            <a:ln w="25400" cap="rnd">
              <a:solidFill>
                <a:schemeClr val="tx1"/>
              </a:solidFill>
              <a:round/>
              <a:headEnd/>
              <a:tailEnd/>
            </a:ln>
          </p:spPr>
          <p:txBody>
            <a:bodyPr/>
            <a:lstStyle/>
            <a:p>
              <a:endParaRPr lang="en-US"/>
            </a:p>
          </p:txBody>
        </p:sp>
        <p:grpSp>
          <p:nvGrpSpPr>
            <p:cNvPr id="10" name="Group 71"/>
            <p:cNvGrpSpPr>
              <a:grpSpLocks/>
            </p:cNvGrpSpPr>
            <p:nvPr/>
          </p:nvGrpSpPr>
          <p:grpSpPr bwMode="auto">
            <a:xfrm>
              <a:off x="5711952" y="2843213"/>
              <a:ext cx="515937" cy="458787"/>
              <a:chOff x="3671" y="1797"/>
              <a:chExt cx="325" cy="289"/>
            </a:xfrm>
          </p:grpSpPr>
          <p:sp>
            <p:nvSpPr>
              <p:cNvPr id="63522" name="Freeform 72"/>
              <p:cNvSpPr>
                <a:spLocks/>
              </p:cNvSpPr>
              <p:nvPr/>
            </p:nvSpPr>
            <p:spPr bwMode="auto">
              <a:xfrm>
                <a:off x="3671" y="1797"/>
                <a:ext cx="162" cy="289"/>
              </a:xfrm>
              <a:custGeom>
                <a:avLst/>
                <a:gdLst>
                  <a:gd name="T0" fmla="*/ 161 w 162"/>
                  <a:gd name="T1" fmla="*/ 0 h 289"/>
                  <a:gd name="T2" fmla="*/ 0 w 162"/>
                  <a:gd name="T3" fmla="*/ 0 h 289"/>
                  <a:gd name="T4" fmla="*/ 0 w 162"/>
                  <a:gd name="T5" fmla="*/ 288 h 289"/>
                  <a:gd name="T6" fmla="*/ 161 w 162"/>
                  <a:gd name="T7" fmla="*/ 288 h 289"/>
                  <a:gd name="T8" fmla="*/ 0 60000 65536"/>
                  <a:gd name="T9" fmla="*/ 0 60000 65536"/>
                  <a:gd name="T10" fmla="*/ 0 60000 65536"/>
                  <a:gd name="T11" fmla="*/ 0 60000 65536"/>
                  <a:gd name="T12" fmla="*/ 0 w 162"/>
                  <a:gd name="T13" fmla="*/ 0 h 289"/>
                  <a:gd name="T14" fmla="*/ 162 w 162"/>
                  <a:gd name="T15" fmla="*/ 289 h 289"/>
                </a:gdLst>
                <a:ahLst/>
                <a:cxnLst>
                  <a:cxn ang="T8">
                    <a:pos x="T0" y="T1"/>
                  </a:cxn>
                  <a:cxn ang="T9">
                    <a:pos x="T2" y="T3"/>
                  </a:cxn>
                  <a:cxn ang="T10">
                    <a:pos x="T4" y="T5"/>
                  </a:cxn>
                  <a:cxn ang="T11">
                    <a:pos x="T6" y="T7"/>
                  </a:cxn>
                </a:cxnLst>
                <a:rect l="T12" t="T13" r="T14" b="T15"/>
                <a:pathLst>
                  <a:path w="162" h="289">
                    <a:moveTo>
                      <a:pt x="161" y="0"/>
                    </a:moveTo>
                    <a:lnTo>
                      <a:pt x="0" y="0"/>
                    </a:lnTo>
                    <a:lnTo>
                      <a:pt x="0" y="288"/>
                    </a:lnTo>
                    <a:lnTo>
                      <a:pt x="161" y="288"/>
                    </a:lnTo>
                  </a:path>
                </a:pathLst>
              </a:custGeom>
              <a:noFill/>
              <a:ln w="25400" cap="rnd">
                <a:solidFill>
                  <a:schemeClr val="tx1"/>
                </a:solidFill>
                <a:round/>
                <a:headEnd/>
                <a:tailEnd/>
              </a:ln>
            </p:spPr>
            <p:txBody>
              <a:bodyPr/>
              <a:lstStyle/>
              <a:p>
                <a:endParaRPr lang="en-US"/>
              </a:p>
            </p:txBody>
          </p:sp>
          <p:sp>
            <p:nvSpPr>
              <p:cNvPr id="63523" name="Freeform 73"/>
              <p:cNvSpPr>
                <a:spLocks/>
              </p:cNvSpPr>
              <p:nvPr/>
            </p:nvSpPr>
            <p:spPr bwMode="auto">
              <a:xfrm>
                <a:off x="3832" y="1797"/>
                <a:ext cx="164" cy="289"/>
              </a:xfrm>
              <a:custGeom>
                <a:avLst/>
                <a:gdLst>
                  <a:gd name="T0" fmla="*/ 0 w 164"/>
                  <a:gd name="T1" fmla="*/ 0 h 289"/>
                  <a:gd name="T2" fmla="*/ 163 w 164"/>
                  <a:gd name="T3" fmla="*/ 0 h 289"/>
                  <a:gd name="T4" fmla="*/ 163 w 164"/>
                  <a:gd name="T5" fmla="*/ 288 h 289"/>
                  <a:gd name="T6" fmla="*/ 0 w 164"/>
                  <a:gd name="T7" fmla="*/ 288 h 289"/>
                  <a:gd name="T8" fmla="*/ 0 60000 65536"/>
                  <a:gd name="T9" fmla="*/ 0 60000 65536"/>
                  <a:gd name="T10" fmla="*/ 0 60000 65536"/>
                  <a:gd name="T11" fmla="*/ 0 60000 65536"/>
                  <a:gd name="T12" fmla="*/ 0 w 164"/>
                  <a:gd name="T13" fmla="*/ 0 h 289"/>
                  <a:gd name="T14" fmla="*/ 164 w 164"/>
                  <a:gd name="T15" fmla="*/ 289 h 289"/>
                </a:gdLst>
                <a:ahLst/>
                <a:cxnLst>
                  <a:cxn ang="T8">
                    <a:pos x="T0" y="T1"/>
                  </a:cxn>
                  <a:cxn ang="T9">
                    <a:pos x="T2" y="T3"/>
                  </a:cxn>
                  <a:cxn ang="T10">
                    <a:pos x="T4" y="T5"/>
                  </a:cxn>
                  <a:cxn ang="T11">
                    <a:pos x="T6" y="T7"/>
                  </a:cxn>
                </a:cxnLst>
                <a:rect l="T12" t="T13" r="T14" b="T15"/>
                <a:pathLst>
                  <a:path w="164" h="289">
                    <a:moveTo>
                      <a:pt x="0" y="0"/>
                    </a:moveTo>
                    <a:lnTo>
                      <a:pt x="163" y="0"/>
                    </a:lnTo>
                    <a:lnTo>
                      <a:pt x="163" y="288"/>
                    </a:lnTo>
                    <a:lnTo>
                      <a:pt x="0" y="288"/>
                    </a:lnTo>
                  </a:path>
                </a:pathLst>
              </a:custGeom>
              <a:noFill/>
              <a:ln w="25400" cap="rnd">
                <a:solidFill>
                  <a:schemeClr val="tx1"/>
                </a:solidFill>
                <a:round/>
                <a:headEnd/>
                <a:tailEnd/>
              </a:ln>
            </p:spPr>
            <p:txBody>
              <a:bodyPr/>
              <a:lstStyle/>
              <a:p>
                <a:endParaRPr lang="en-US"/>
              </a:p>
            </p:txBody>
          </p:sp>
        </p:grpSp>
      </p:grpSp>
      <p:grpSp>
        <p:nvGrpSpPr>
          <p:cNvPr id="79" name="Group 78"/>
          <p:cNvGrpSpPr/>
          <p:nvPr/>
        </p:nvGrpSpPr>
        <p:grpSpPr>
          <a:xfrm>
            <a:off x="5653456" y="3374136"/>
            <a:ext cx="714133" cy="687994"/>
            <a:chOff x="5653456" y="3006725"/>
            <a:chExt cx="714133" cy="687994"/>
          </a:xfrm>
        </p:grpSpPr>
        <p:sp>
          <p:nvSpPr>
            <p:cNvPr id="63494" name="Line 42"/>
            <p:cNvSpPr>
              <a:spLocks noChangeShapeType="1"/>
            </p:cNvSpPr>
            <p:nvPr/>
          </p:nvSpPr>
          <p:spPr bwMode="auto">
            <a:xfrm flipH="1">
              <a:off x="5653456" y="3076575"/>
              <a:ext cx="647331" cy="618144"/>
            </a:xfrm>
            <a:prstGeom prst="line">
              <a:avLst/>
            </a:prstGeom>
            <a:noFill/>
            <a:ln w="50800">
              <a:solidFill>
                <a:srgbClr val="FF0000"/>
              </a:solidFill>
              <a:round/>
              <a:headEnd/>
              <a:tailEnd type="triangle" w="med" len="med"/>
            </a:ln>
          </p:spPr>
          <p:txBody>
            <a:bodyPr wrap="none" anchor="ctr"/>
            <a:lstStyle/>
            <a:p>
              <a:endParaRPr lang="en-US"/>
            </a:p>
          </p:txBody>
        </p:sp>
        <p:sp>
          <p:nvSpPr>
            <p:cNvPr id="63495" name="Oval 43"/>
            <p:cNvSpPr>
              <a:spLocks noChangeArrowheads="1"/>
            </p:cNvSpPr>
            <p:nvPr/>
          </p:nvSpPr>
          <p:spPr bwMode="auto">
            <a:xfrm>
              <a:off x="6273927" y="3006725"/>
              <a:ext cx="93662" cy="93663"/>
            </a:xfrm>
            <a:prstGeom prst="ellipse">
              <a:avLst/>
            </a:prstGeom>
            <a:solidFill>
              <a:schemeClr val="accent1"/>
            </a:solidFill>
            <a:ln w="25400">
              <a:solidFill>
                <a:schemeClr val="tx1"/>
              </a:solidFill>
              <a:round/>
              <a:headEnd/>
              <a:tailEnd/>
            </a:ln>
          </p:spPr>
          <p:txBody>
            <a:bodyPr wrap="none" anchor="ctr"/>
            <a:lstStyle/>
            <a:p>
              <a:endParaRPr lang="en-US"/>
            </a:p>
          </p:txBody>
        </p:sp>
      </p:grpSp>
      <p:sp>
        <p:nvSpPr>
          <p:cNvPr id="17" name="Slide Number Placeholder 16"/>
          <p:cNvSpPr>
            <a:spLocks noGrp="1"/>
          </p:cNvSpPr>
          <p:nvPr>
            <p:ph type="sldNum" sz="quarter" idx="12"/>
          </p:nvPr>
        </p:nvSpPr>
        <p:spPr/>
        <p:txBody>
          <a:bodyPr/>
          <a:lstStyle/>
          <a:p>
            <a:fld id="{3CC63E4C-4642-794D-A2FD-70F6B81535F5}" type="slidenum">
              <a:rPr lang="en-US" smtClean="0"/>
              <a:pPr/>
              <a:t>41</a:t>
            </a:fld>
            <a:endParaRPr lang="en-US" dirty="0"/>
          </a:p>
        </p:txBody>
      </p:sp>
    </p:spTree>
    <p:extLst>
      <p:ext uri="{BB962C8B-B14F-4D97-AF65-F5344CB8AC3E}">
        <p14:creationId xmlns:p14="http://schemas.microsoft.com/office/powerpoint/2010/main" val="23723695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3491">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349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dirty="0" smtClean="0">
                <a:solidFill>
                  <a:schemeClr val="accent1"/>
                </a:solidFill>
                <a:ea typeface="ＭＳ Ｐゴシック" pitchFamily="34" charset="-128"/>
              </a:rPr>
              <a:t>Data Hazard: Loads (2/3)</a:t>
            </a:r>
          </a:p>
        </p:txBody>
      </p:sp>
      <p:sp>
        <p:nvSpPr>
          <p:cNvPr id="69635" name="Rectangle 3"/>
          <p:cNvSpPr>
            <a:spLocks noGrp="1" noChangeArrowheads="1"/>
          </p:cNvSpPr>
          <p:nvPr>
            <p:ph idx="1"/>
          </p:nvPr>
        </p:nvSpPr>
        <p:spPr>
          <a:xfrm>
            <a:off x="439313" y="1251374"/>
            <a:ext cx="8229600" cy="640080"/>
          </a:xfrm>
        </p:spPr>
        <p:txBody>
          <a:bodyPr>
            <a:normAutofit fontScale="85000" lnSpcReduction="10000"/>
          </a:bodyPr>
          <a:lstStyle/>
          <a:p>
            <a:r>
              <a:rPr lang="en-US" dirty="0" smtClean="0">
                <a:ea typeface="ＭＳ Ｐゴシック" pitchFamily="34" charset="-128"/>
              </a:rPr>
              <a:t>Stalled instruction converted to “bubble”, acts like </a:t>
            </a:r>
            <a:r>
              <a:rPr lang="en-US" dirty="0" err="1" smtClean="0">
                <a:ea typeface="ＭＳ Ｐゴシック" pitchFamily="34" charset="-128"/>
              </a:rPr>
              <a:t>nop</a:t>
            </a:r>
            <a:endParaRPr lang="en-US" sz="3000" dirty="0" smtClean="0">
              <a:latin typeface="Courier New" pitchFamily="49" charset="0"/>
              <a:ea typeface="ＭＳ Ｐゴシック" pitchFamily="34" charset="-128"/>
              <a:cs typeface="Courier New" pitchFamily="49" charset="0"/>
            </a:endParaRPr>
          </a:p>
        </p:txBody>
      </p:sp>
      <p:grpSp>
        <p:nvGrpSpPr>
          <p:cNvPr id="137" name="Group 136"/>
          <p:cNvGrpSpPr/>
          <p:nvPr/>
        </p:nvGrpSpPr>
        <p:grpSpPr>
          <a:xfrm>
            <a:off x="358818" y="2286000"/>
            <a:ext cx="8339095" cy="4206875"/>
            <a:chOff x="358818" y="2286000"/>
            <a:chExt cx="8339095" cy="4206875"/>
          </a:xfrm>
        </p:grpSpPr>
        <p:grpSp>
          <p:nvGrpSpPr>
            <p:cNvPr id="2" name="Group 4"/>
            <p:cNvGrpSpPr>
              <a:grpSpLocks/>
            </p:cNvGrpSpPr>
            <p:nvPr/>
          </p:nvGrpSpPr>
          <p:grpSpPr bwMode="auto">
            <a:xfrm>
              <a:off x="3048000" y="2286000"/>
              <a:ext cx="4800600" cy="4206875"/>
              <a:chOff x="1934" y="1056"/>
              <a:chExt cx="3024" cy="2650"/>
            </a:xfrm>
          </p:grpSpPr>
          <p:sp>
            <p:nvSpPr>
              <p:cNvPr id="69736" name="Line 5"/>
              <p:cNvSpPr>
                <a:spLocks noChangeShapeType="1"/>
              </p:cNvSpPr>
              <p:nvPr/>
            </p:nvSpPr>
            <p:spPr bwMode="auto">
              <a:xfrm>
                <a:off x="1934" y="1056"/>
                <a:ext cx="0" cy="2650"/>
              </a:xfrm>
              <a:prstGeom prst="line">
                <a:avLst/>
              </a:prstGeom>
              <a:noFill/>
              <a:ln w="25400">
                <a:solidFill>
                  <a:schemeClr val="tx1"/>
                </a:solidFill>
                <a:prstDash val="sysDot"/>
                <a:round/>
                <a:headEnd/>
                <a:tailEnd/>
              </a:ln>
            </p:spPr>
            <p:txBody>
              <a:bodyPr wrap="none" anchor="ctr"/>
              <a:lstStyle/>
              <a:p>
                <a:endParaRPr lang="en-US"/>
              </a:p>
            </p:txBody>
          </p:sp>
          <p:sp>
            <p:nvSpPr>
              <p:cNvPr id="69737" name="Line 6"/>
              <p:cNvSpPr>
                <a:spLocks noChangeShapeType="1"/>
              </p:cNvSpPr>
              <p:nvPr/>
            </p:nvSpPr>
            <p:spPr bwMode="auto">
              <a:xfrm>
                <a:off x="2366" y="1056"/>
                <a:ext cx="0" cy="2650"/>
              </a:xfrm>
              <a:prstGeom prst="line">
                <a:avLst/>
              </a:prstGeom>
              <a:noFill/>
              <a:ln w="25400">
                <a:solidFill>
                  <a:schemeClr val="tx1"/>
                </a:solidFill>
                <a:prstDash val="sysDot"/>
                <a:round/>
                <a:headEnd/>
                <a:tailEnd/>
              </a:ln>
            </p:spPr>
            <p:txBody>
              <a:bodyPr wrap="none" anchor="ctr"/>
              <a:lstStyle/>
              <a:p>
                <a:endParaRPr lang="en-US"/>
              </a:p>
            </p:txBody>
          </p:sp>
          <p:sp>
            <p:nvSpPr>
              <p:cNvPr id="69738" name="Line 7"/>
              <p:cNvSpPr>
                <a:spLocks noChangeShapeType="1"/>
              </p:cNvSpPr>
              <p:nvPr/>
            </p:nvSpPr>
            <p:spPr bwMode="auto">
              <a:xfrm>
                <a:off x="2798" y="1056"/>
                <a:ext cx="0" cy="2650"/>
              </a:xfrm>
              <a:prstGeom prst="line">
                <a:avLst/>
              </a:prstGeom>
              <a:noFill/>
              <a:ln w="25400">
                <a:solidFill>
                  <a:schemeClr val="tx1"/>
                </a:solidFill>
                <a:prstDash val="sysDot"/>
                <a:round/>
                <a:headEnd/>
                <a:tailEnd/>
              </a:ln>
            </p:spPr>
            <p:txBody>
              <a:bodyPr wrap="none" anchor="ctr"/>
              <a:lstStyle/>
              <a:p>
                <a:endParaRPr lang="en-US"/>
              </a:p>
            </p:txBody>
          </p:sp>
          <p:sp>
            <p:nvSpPr>
              <p:cNvPr id="69739" name="Line 8"/>
              <p:cNvSpPr>
                <a:spLocks noChangeShapeType="1"/>
              </p:cNvSpPr>
              <p:nvPr/>
            </p:nvSpPr>
            <p:spPr bwMode="auto">
              <a:xfrm>
                <a:off x="3230" y="1056"/>
                <a:ext cx="0" cy="2650"/>
              </a:xfrm>
              <a:prstGeom prst="line">
                <a:avLst/>
              </a:prstGeom>
              <a:noFill/>
              <a:ln w="25400">
                <a:solidFill>
                  <a:schemeClr val="tx1"/>
                </a:solidFill>
                <a:prstDash val="sysDot"/>
                <a:round/>
                <a:headEnd/>
                <a:tailEnd/>
              </a:ln>
            </p:spPr>
            <p:txBody>
              <a:bodyPr wrap="none" anchor="ctr"/>
              <a:lstStyle/>
              <a:p>
                <a:endParaRPr lang="en-US"/>
              </a:p>
            </p:txBody>
          </p:sp>
          <p:sp>
            <p:nvSpPr>
              <p:cNvPr id="69740" name="Line 9"/>
              <p:cNvSpPr>
                <a:spLocks noChangeShapeType="1"/>
              </p:cNvSpPr>
              <p:nvPr/>
            </p:nvSpPr>
            <p:spPr bwMode="auto">
              <a:xfrm>
                <a:off x="3662" y="1056"/>
                <a:ext cx="0" cy="2650"/>
              </a:xfrm>
              <a:prstGeom prst="line">
                <a:avLst/>
              </a:prstGeom>
              <a:noFill/>
              <a:ln w="25400">
                <a:solidFill>
                  <a:schemeClr val="tx1"/>
                </a:solidFill>
                <a:prstDash val="sysDot"/>
                <a:round/>
                <a:headEnd/>
                <a:tailEnd/>
              </a:ln>
            </p:spPr>
            <p:txBody>
              <a:bodyPr wrap="none" anchor="ctr"/>
              <a:lstStyle/>
              <a:p>
                <a:endParaRPr lang="en-US"/>
              </a:p>
            </p:txBody>
          </p:sp>
          <p:sp>
            <p:nvSpPr>
              <p:cNvPr id="69741" name="Line 10"/>
              <p:cNvSpPr>
                <a:spLocks noChangeShapeType="1"/>
              </p:cNvSpPr>
              <p:nvPr/>
            </p:nvSpPr>
            <p:spPr bwMode="auto">
              <a:xfrm>
                <a:off x="4094" y="1056"/>
                <a:ext cx="0" cy="2650"/>
              </a:xfrm>
              <a:prstGeom prst="line">
                <a:avLst/>
              </a:prstGeom>
              <a:noFill/>
              <a:ln w="25400">
                <a:solidFill>
                  <a:schemeClr val="tx1"/>
                </a:solidFill>
                <a:prstDash val="sysDot"/>
                <a:round/>
                <a:headEnd/>
                <a:tailEnd/>
              </a:ln>
            </p:spPr>
            <p:txBody>
              <a:bodyPr wrap="none" anchor="ctr"/>
              <a:lstStyle/>
              <a:p>
                <a:endParaRPr lang="en-US"/>
              </a:p>
            </p:txBody>
          </p:sp>
          <p:sp>
            <p:nvSpPr>
              <p:cNvPr id="69742" name="Line 11"/>
              <p:cNvSpPr>
                <a:spLocks noChangeShapeType="1"/>
              </p:cNvSpPr>
              <p:nvPr/>
            </p:nvSpPr>
            <p:spPr bwMode="auto">
              <a:xfrm flipH="1">
                <a:off x="4510" y="1056"/>
                <a:ext cx="16" cy="2650"/>
              </a:xfrm>
              <a:prstGeom prst="line">
                <a:avLst/>
              </a:prstGeom>
              <a:noFill/>
              <a:ln w="25400">
                <a:solidFill>
                  <a:schemeClr val="tx1"/>
                </a:solidFill>
                <a:prstDash val="sysDot"/>
                <a:round/>
                <a:headEnd/>
                <a:tailEnd/>
              </a:ln>
            </p:spPr>
            <p:txBody>
              <a:bodyPr wrap="none" anchor="ctr"/>
              <a:lstStyle/>
              <a:p>
                <a:endParaRPr lang="en-US"/>
              </a:p>
            </p:txBody>
          </p:sp>
          <p:sp>
            <p:nvSpPr>
              <p:cNvPr id="69743" name="Line 12"/>
              <p:cNvSpPr>
                <a:spLocks noChangeShapeType="1"/>
              </p:cNvSpPr>
              <p:nvPr/>
            </p:nvSpPr>
            <p:spPr bwMode="auto">
              <a:xfrm flipH="1">
                <a:off x="4942" y="1056"/>
                <a:ext cx="16" cy="2650"/>
              </a:xfrm>
              <a:prstGeom prst="line">
                <a:avLst/>
              </a:prstGeom>
              <a:noFill/>
              <a:ln w="25400">
                <a:solidFill>
                  <a:schemeClr val="tx1"/>
                </a:solidFill>
                <a:prstDash val="sysDot"/>
                <a:round/>
                <a:headEnd/>
                <a:tailEnd/>
              </a:ln>
            </p:spPr>
            <p:txBody>
              <a:bodyPr wrap="none" anchor="ctr"/>
              <a:lstStyle/>
              <a:p>
                <a:endParaRPr lang="en-US"/>
              </a:p>
            </p:txBody>
          </p:sp>
        </p:grpSp>
        <p:sp>
          <p:nvSpPr>
            <p:cNvPr id="69637" name="Rectangle 13"/>
            <p:cNvSpPr>
              <a:spLocks noChangeArrowheads="1"/>
            </p:cNvSpPr>
            <p:nvPr/>
          </p:nvSpPr>
          <p:spPr bwMode="auto">
            <a:xfrm>
              <a:off x="390525" y="4253955"/>
              <a:ext cx="2657475" cy="951543"/>
            </a:xfrm>
            <a:prstGeom prst="rect">
              <a:avLst/>
            </a:prstGeom>
            <a:noFill/>
            <a:ln w="12700">
              <a:noFill/>
              <a:miter lim="800000"/>
              <a:headEnd/>
              <a:tailEnd/>
            </a:ln>
          </p:spPr>
          <p:txBody>
            <a:bodyPr lIns="90487" tIns="44450" rIns="90487" bIns="44450">
              <a:spAutoFit/>
            </a:bodyPr>
            <a:lstStyle/>
            <a:p>
              <a:r>
                <a:rPr lang="en-US" sz="2800" b="1" dirty="0">
                  <a:solidFill>
                    <a:schemeClr val="tx1"/>
                  </a:solidFill>
                  <a:latin typeface="Arial" pitchFamily="34" charset="0"/>
                </a:rPr>
                <a:t>sub $t3,</a:t>
              </a:r>
              <a:r>
                <a:rPr lang="en-US" sz="2800" b="1" dirty="0">
                  <a:solidFill>
                    <a:schemeClr val="accent1"/>
                  </a:solidFill>
                  <a:latin typeface="Arial" pitchFamily="34" charset="0"/>
                </a:rPr>
                <a:t>$t0</a:t>
              </a:r>
              <a:r>
                <a:rPr lang="en-US" sz="2800" b="1" dirty="0">
                  <a:solidFill>
                    <a:schemeClr val="tx1"/>
                  </a:solidFill>
                  <a:latin typeface="Arial" pitchFamily="34" charset="0"/>
                </a:rPr>
                <a:t>,$t2</a:t>
              </a:r>
            </a:p>
            <a:p>
              <a:endParaRPr lang="en-US" sz="2800" b="1" dirty="0">
                <a:solidFill>
                  <a:schemeClr val="tx1"/>
                </a:solidFill>
                <a:latin typeface="Arial" pitchFamily="34" charset="0"/>
              </a:endParaRPr>
            </a:p>
          </p:txBody>
        </p:sp>
        <p:sp>
          <p:nvSpPr>
            <p:cNvPr id="69638" name="Rectangle 14"/>
            <p:cNvSpPr>
              <a:spLocks noChangeArrowheads="1"/>
            </p:cNvSpPr>
            <p:nvPr/>
          </p:nvSpPr>
          <p:spPr bwMode="auto">
            <a:xfrm>
              <a:off x="381000" y="4968330"/>
              <a:ext cx="2676525" cy="520700"/>
            </a:xfrm>
            <a:prstGeom prst="rect">
              <a:avLst/>
            </a:prstGeom>
            <a:noFill/>
            <a:ln w="12700">
              <a:noFill/>
              <a:miter lim="800000"/>
              <a:headEnd/>
              <a:tailEnd/>
            </a:ln>
          </p:spPr>
          <p:txBody>
            <a:bodyPr wrap="none" lIns="90487" tIns="44450" rIns="90487" bIns="44450">
              <a:spAutoFit/>
            </a:bodyPr>
            <a:lstStyle/>
            <a:p>
              <a:r>
                <a:rPr lang="en-US" sz="2800" b="1">
                  <a:solidFill>
                    <a:schemeClr val="tx1"/>
                  </a:solidFill>
                  <a:latin typeface="Arial" pitchFamily="34" charset="0"/>
                </a:rPr>
                <a:t>and $t5,</a:t>
              </a:r>
              <a:r>
                <a:rPr lang="en-US" sz="2800" b="1">
                  <a:latin typeface="Arial" pitchFamily="34" charset="0"/>
                </a:rPr>
                <a:t>$t0</a:t>
              </a:r>
              <a:r>
                <a:rPr lang="en-US" sz="2800" b="1">
                  <a:solidFill>
                    <a:schemeClr val="tx1"/>
                  </a:solidFill>
                  <a:latin typeface="Arial" pitchFamily="34" charset="0"/>
                </a:rPr>
                <a:t>,$t4</a:t>
              </a:r>
            </a:p>
          </p:txBody>
        </p:sp>
        <p:grpSp>
          <p:nvGrpSpPr>
            <p:cNvPr id="3" name="Group 15"/>
            <p:cNvGrpSpPr>
              <a:grpSpLocks/>
            </p:cNvGrpSpPr>
            <p:nvPr/>
          </p:nvGrpSpPr>
          <p:grpSpPr bwMode="auto">
            <a:xfrm>
              <a:off x="381000" y="5677943"/>
              <a:ext cx="8316913" cy="814387"/>
              <a:chOff x="240" y="2991"/>
              <a:chExt cx="5239" cy="513"/>
            </a:xfrm>
            <a:noFill/>
          </p:grpSpPr>
          <p:sp>
            <p:nvSpPr>
              <p:cNvPr id="2794512" name="Rectangle 16"/>
              <p:cNvSpPr>
                <a:spLocks noChangeArrowheads="1"/>
              </p:cNvSpPr>
              <p:nvPr/>
            </p:nvSpPr>
            <p:spPr bwMode="auto">
              <a:xfrm>
                <a:off x="240" y="3051"/>
                <a:ext cx="1636" cy="328"/>
              </a:xfrm>
              <a:prstGeom prst="rect">
                <a:avLst/>
              </a:prstGeom>
              <a:grpFill/>
              <a:ln w="12700">
                <a:noFill/>
                <a:miter lim="800000"/>
                <a:headEnd/>
                <a:tailEnd/>
              </a:ln>
              <a:effectLst/>
            </p:spPr>
            <p:txBody>
              <a:bodyPr wrap="none" lIns="90487" tIns="44450" rIns="90487" bIns="44450">
                <a:spAutoFit/>
              </a:bodyPr>
              <a:lstStyle/>
              <a:p>
                <a:pPr>
                  <a:defRPr/>
                </a:pPr>
                <a:r>
                  <a:rPr lang="en-US" sz="2800" b="1" dirty="0">
                    <a:solidFill>
                      <a:schemeClr val="tx1"/>
                    </a:solidFill>
                    <a:latin typeface="Arial" pitchFamily="-65" charset="0"/>
                    <a:ea typeface="+mn-ea"/>
                  </a:rPr>
                  <a:t>or   $t7,</a:t>
                </a:r>
                <a:r>
                  <a:rPr lang="en-US" sz="2800" b="1" dirty="0">
                    <a:latin typeface="Arial" pitchFamily="-65" charset="0"/>
                    <a:ea typeface="+mn-ea"/>
                  </a:rPr>
                  <a:t>$t0</a:t>
                </a:r>
                <a:r>
                  <a:rPr lang="en-US" sz="2800" b="1" dirty="0">
                    <a:solidFill>
                      <a:schemeClr val="tx1"/>
                    </a:solidFill>
                    <a:latin typeface="Arial" pitchFamily="-65" charset="0"/>
                    <a:ea typeface="+mn-ea"/>
                  </a:rPr>
                  <a:t>,$t6</a:t>
                </a:r>
              </a:p>
            </p:txBody>
          </p:sp>
          <p:sp>
            <p:nvSpPr>
              <p:cNvPr id="2794513" name="Freeform 17" descr="25%"/>
              <p:cNvSpPr>
                <a:spLocks/>
              </p:cNvSpPr>
              <p:nvPr/>
            </p:nvSpPr>
            <p:spPr bwMode="auto">
              <a:xfrm>
                <a:off x="4318" y="3087"/>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grpFill/>
              <a:ln w="25400" cap="rnd" cmpd="sng">
                <a:solidFill>
                  <a:schemeClr val="tx1"/>
                </a:solidFill>
                <a:prstDash val="solid"/>
                <a:round/>
                <a:headEnd type="none" w="med" len="med"/>
                <a:tailEnd type="none" w="med" len="med"/>
              </a:ln>
              <a:effectLst/>
            </p:spPr>
            <p:txBody>
              <a:bodyPr/>
              <a:lstStyle/>
              <a:p>
                <a:pPr>
                  <a:defRPr/>
                </a:pPr>
                <a:endParaRPr lang="en-US">
                  <a:ea typeface="+mn-ea"/>
                </a:endParaRPr>
              </a:p>
            </p:txBody>
          </p:sp>
          <p:sp>
            <p:nvSpPr>
              <p:cNvPr id="2794514" name="Freeform 18"/>
              <p:cNvSpPr>
                <a:spLocks/>
              </p:cNvSpPr>
              <p:nvPr/>
            </p:nvSpPr>
            <p:spPr bwMode="auto">
              <a:xfrm>
                <a:off x="4636" y="2991"/>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grpFill/>
              <a:ln w="25400" cap="rnd" cmpd="sng">
                <a:solidFill>
                  <a:schemeClr val="tx1"/>
                </a:solidFill>
                <a:prstDash val="solid"/>
                <a:round/>
                <a:headEnd type="none" w="med" len="med"/>
                <a:tailEnd type="none" w="med" len="med"/>
              </a:ln>
              <a:effectLst/>
            </p:spPr>
            <p:txBody>
              <a:bodyPr/>
              <a:lstStyle/>
              <a:p>
                <a:pPr>
                  <a:defRPr/>
                </a:pPr>
                <a:endParaRPr lang="en-US">
                  <a:ea typeface="+mn-ea"/>
                </a:endParaRPr>
              </a:p>
            </p:txBody>
          </p:sp>
          <p:sp>
            <p:nvSpPr>
              <p:cNvPr id="2794515" name="Freeform 19"/>
              <p:cNvSpPr>
                <a:spLocks/>
              </p:cNvSpPr>
              <p:nvPr/>
            </p:nvSpPr>
            <p:spPr bwMode="auto">
              <a:xfrm>
                <a:off x="4977" y="3231"/>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grpFill/>
              <a:ln w="25400" cap="rnd" cmpd="sng">
                <a:solidFill>
                  <a:schemeClr val="tx1"/>
                </a:solidFill>
                <a:prstDash val="solid"/>
                <a:round/>
                <a:headEnd type="none" w="med" len="med"/>
                <a:tailEnd type="none" w="med" len="med"/>
              </a:ln>
              <a:effectLst/>
            </p:spPr>
            <p:txBody>
              <a:bodyPr/>
              <a:lstStyle/>
              <a:p>
                <a:pPr>
                  <a:defRPr/>
                </a:pPr>
                <a:endParaRPr lang="en-US">
                  <a:ea typeface="+mn-ea"/>
                </a:endParaRPr>
              </a:p>
            </p:txBody>
          </p:sp>
          <p:sp>
            <p:nvSpPr>
              <p:cNvPr id="2794516" name="Freeform 20"/>
              <p:cNvSpPr>
                <a:spLocks/>
              </p:cNvSpPr>
              <p:nvPr/>
            </p:nvSpPr>
            <p:spPr bwMode="auto">
              <a:xfrm>
                <a:off x="3710" y="3087"/>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grpFill/>
              <a:ln w="25400" cap="rnd" cmpd="sng">
                <a:solidFill>
                  <a:schemeClr val="tx1"/>
                </a:solidFill>
                <a:prstDash val="solid"/>
                <a:round/>
                <a:headEnd type="none" w="med" len="med"/>
                <a:tailEnd type="none" w="med" len="med"/>
              </a:ln>
              <a:effectLst/>
            </p:spPr>
            <p:txBody>
              <a:bodyPr/>
              <a:lstStyle/>
              <a:p>
                <a:pPr>
                  <a:defRPr/>
                </a:pPr>
                <a:endParaRPr lang="en-US">
                  <a:ea typeface="+mn-ea"/>
                </a:endParaRPr>
              </a:p>
            </p:txBody>
          </p:sp>
          <p:sp>
            <p:nvSpPr>
              <p:cNvPr id="2794517" name="Freeform 21"/>
              <p:cNvSpPr>
                <a:spLocks/>
              </p:cNvSpPr>
              <p:nvPr/>
            </p:nvSpPr>
            <p:spPr bwMode="auto">
              <a:xfrm>
                <a:off x="3868" y="3081"/>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grpFill/>
              <a:ln w="25400" cap="rnd" cmpd="sng">
                <a:solidFill>
                  <a:schemeClr val="tx1"/>
                </a:solidFill>
                <a:prstDash val="solid"/>
                <a:round/>
                <a:headEnd type="none" w="med" len="med"/>
                <a:tailEnd type="none" w="med" len="med"/>
              </a:ln>
              <a:effectLst/>
            </p:spPr>
            <p:txBody>
              <a:bodyPr/>
              <a:lstStyle/>
              <a:p>
                <a:pPr>
                  <a:defRPr/>
                </a:pPr>
                <a:endParaRPr lang="en-US">
                  <a:ea typeface="+mn-ea"/>
                </a:endParaRPr>
              </a:p>
            </p:txBody>
          </p:sp>
          <p:sp>
            <p:nvSpPr>
              <p:cNvPr id="2794518" name="Rectangle 22"/>
              <p:cNvSpPr>
                <a:spLocks noChangeArrowheads="1"/>
              </p:cNvSpPr>
              <p:nvPr/>
            </p:nvSpPr>
            <p:spPr bwMode="auto">
              <a:xfrm>
                <a:off x="3691" y="3089"/>
                <a:ext cx="228" cy="210"/>
              </a:xfrm>
              <a:prstGeom prst="rect">
                <a:avLst/>
              </a:prstGeom>
              <a:grpFill/>
              <a:ln w="12700">
                <a:noFill/>
                <a:miter lim="800000"/>
                <a:headEnd/>
                <a:tailEnd/>
              </a:ln>
              <a:effectLst/>
            </p:spPr>
            <p:txBody>
              <a:bodyPr wrap="none" lIns="90487" tIns="44450" rIns="90487" bIns="44450">
                <a:spAutoFit/>
              </a:bodyPr>
              <a:lstStyle/>
              <a:p>
                <a:pPr>
                  <a:defRPr/>
                </a:pPr>
                <a:r>
                  <a:rPr lang="en-US" sz="1600" b="1">
                    <a:solidFill>
                      <a:schemeClr val="tx1"/>
                    </a:solidFill>
                    <a:latin typeface="Times" pitchFamily="-65" charset="0"/>
                    <a:ea typeface="+mn-ea"/>
                  </a:rPr>
                  <a:t>I$</a:t>
                </a:r>
              </a:p>
            </p:txBody>
          </p:sp>
          <p:sp>
            <p:nvSpPr>
              <p:cNvPr id="2794519" name="Rectangle 23"/>
              <p:cNvSpPr>
                <a:spLocks noChangeArrowheads="1"/>
              </p:cNvSpPr>
              <p:nvPr/>
            </p:nvSpPr>
            <p:spPr bwMode="auto">
              <a:xfrm rot="5400000">
                <a:off x="4537" y="3114"/>
                <a:ext cx="384" cy="210"/>
              </a:xfrm>
              <a:prstGeom prst="rect">
                <a:avLst/>
              </a:prstGeom>
              <a:grpFill/>
              <a:ln w="12700">
                <a:noFill/>
                <a:miter lim="800000"/>
                <a:headEnd/>
                <a:tailEnd/>
              </a:ln>
              <a:effectLst/>
            </p:spPr>
            <p:txBody>
              <a:bodyPr wrap="none" lIns="90487" tIns="44450" rIns="90487" bIns="44450">
                <a:spAutoFit/>
              </a:bodyPr>
              <a:lstStyle/>
              <a:p>
                <a:pPr>
                  <a:defRPr/>
                </a:pPr>
                <a:r>
                  <a:rPr lang="en-US" sz="1600" b="1">
                    <a:solidFill>
                      <a:schemeClr val="tx1"/>
                    </a:solidFill>
                    <a:latin typeface="Times" pitchFamily="-65" charset="0"/>
                    <a:ea typeface="+mn-ea"/>
                  </a:rPr>
                  <a:t>ALU</a:t>
                </a:r>
              </a:p>
            </p:txBody>
          </p:sp>
          <p:sp>
            <p:nvSpPr>
              <p:cNvPr id="2794520" name="Rectangle 24"/>
              <p:cNvSpPr>
                <a:spLocks noChangeArrowheads="1"/>
              </p:cNvSpPr>
              <p:nvPr/>
            </p:nvSpPr>
            <p:spPr bwMode="auto">
              <a:xfrm>
                <a:off x="4151" y="3094"/>
                <a:ext cx="327" cy="210"/>
              </a:xfrm>
              <a:prstGeom prst="rect">
                <a:avLst/>
              </a:prstGeom>
              <a:grpFill/>
              <a:ln w="12700">
                <a:noFill/>
                <a:miter lim="800000"/>
                <a:headEnd/>
                <a:tailEnd/>
              </a:ln>
              <a:effectLst/>
            </p:spPr>
            <p:txBody>
              <a:bodyPr wrap="none" lIns="90487" tIns="44450" rIns="90487" bIns="44450">
                <a:spAutoFit/>
              </a:bodyPr>
              <a:lstStyle/>
              <a:p>
                <a:pPr>
                  <a:defRPr/>
                </a:pPr>
                <a:r>
                  <a:rPr lang="en-US" sz="1600" b="1">
                    <a:solidFill>
                      <a:schemeClr val="tx1"/>
                    </a:solidFill>
                    <a:latin typeface="Times" pitchFamily="-65" charset="0"/>
                    <a:ea typeface="+mn-ea"/>
                  </a:rPr>
                  <a:t>Reg</a:t>
                </a:r>
              </a:p>
            </p:txBody>
          </p:sp>
          <p:sp>
            <p:nvSpPr>
              <p:cNvPr id="2794521" name="Freeform 25"/>
              <p:cNvSpPr>
                <a:spLocks/>
              </p:cNvSpPr>
              <p:nvPr/>
            </p:nvSpPr>
            <p:spPr bwMode="auto">
              <a:xfrm>
                <a:off x="4170" y="3087"/>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grpFill/>
              <a:ln w="25400" cap="rnd" cmpd="sng">
                <a:solidFill>
                  <a:schemeClr val="tx1"/>
                </a:solidFill>
                <a:prstDash val="solid"/>
                <a:round/>
                <a:headEnd type="none" w="med" len="med"/>
                <a:tailEnd type="none" w="med" len="med"/>
              </a:ln>
              <a:effectLst/>
            </p:spPr>
            <p:txBody>
              <a:bodyPr/>
              <a:lstStyle/>
              <a:p>
                <a:pPr>
                  <a:defRPr/>
                </a:pPr>
                <a:endParaRPr lang="en-US">
                  <a:ea typeface="+mn-ea"/>
                </a:endParaRPr>
              </a:p>
            </p:txBody>
          </p:sp>
          <p:sp>
            <p:nvSpPr>
              <p:cNvPr id="2794522" name="Line 26"/>
              <p:cNvSpPr>
                <a:spLocks noChangeShapeType="1"/>
              </p:cNvSpPr>
              <p:nvPr/>
            </p:nvSpPr>
            <p:spPr bwMode="auto">
              <a:xfrm>
                <a:off x="4055" y="3231"/>
                <a:ext cx="96" cy="0"/>
              </a:xfrm>
              <a:prstGeom prst="line">
                <a:avLst/>
              </a:prstGeom>
              <a:grpFill/>
              <a:ln w="25400">
                <a:solidFill>
                  <a:schemeClr val="tx1"/>
                </a:solidFill>
                <a:round/>
                <a:headEnd/>
                <a:tailEnd/>
              </a:ln>
              <a:effectLst/>
            </p:spPr>
            <p:txBody>
              <a:bodyPr wrap="none" anchor="ctr"/>
              <a:lstStyle/>
              <a:p>
                <a:pPr>
                  <a:defRPr/>
                </a:pPr>
                <a:endParaRPr lang="en-US">
                  <a:ea typeface="+mn-ea"/>
                </a:endParaRPr>
              </a:p>
            </p:txBody>
          </p:sp>
          <p:sp>
            <p:nvSpPr>
              <p:cNvPr id="2794523" name="Freeform 27"/>
              <p:cNvSpPr>
                <a:spLocks/>
              </p:cNvSpPr>
              <p:nvPr/>
            </p:nvSpPr>
            <p:spPr bwMode="auto">
              <a:xfrm>
                <a:off x="4117" y="3135"/>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grpFill/>
              <a:ln w="25400" cap="rnd" cmpd="sng">
                <a:solidFill>
                  <a:schemeClr val="tx1"/>
                </a:solidFill>
                <a:prstDash val="solid"/>
                <a:round/>
                <a:headEnd type="none" w="med" len="med"/>
                <a:tailEnd type="none" w="med" len="med"/>
              </a:ln>
              <a:effectLst/>
            </p:spPr>
            <p:txBody>
              <a:bodyPr/>
              <a:lstStyle/>
              <a:p>
                <a:pPr>
                  <a:defRPr/>
                </a:pPr>
                <a:endParaRPr lang="en-US">
                  <a:ea typeface="+mn-ea"/>
                </a:endParaRPr>
              </a:p>
            </p:txBody>
          </p:sp>
          <p:sp>
            <p:nvSpPr>
              <p:cNvPr id="2794524" name="Line 28"/>
              <p:cNvSpPr>
                <a:spLocks noChangeShapeType="1"/>
              </p:cNvSpPr>
              <p:nvPr/>
            </p:nvSpPr>
            <p:spPr bwMode="auto">
              <a:xfrm>
                <a:off x="4471" y="3135"/>
                <a:ext cx="157" cy="0"/>
              </a:xfrm>
              <a:prstGeom prst="line">
                <a:avLst/>
              </a:prstGeom>
              <a:grpFill/>
              <a:ln w="25400">
                <a:solidFill>
                  <a:schemeClr val="tx1"/>
                </a:solidFill>
                <a:round/>
                <a:headEnd/>
                <a:tailEnd/>
              </a:ln>
              <a:effectLst/>
            </p:spPr>
            <p:txBody>
              <a:bodyPr wrap="none" anchor="ctr"/>
              <a:lstStyle/>
              <a:p>
                <a:pPr>
                  <a:defRPr/>
                </a:pPr>
                <a:endParaRPr lang="en-US">
                  <a:ea typeface="+mn-ea"/>
                </a:endParaRPr>
              </a:p>
            </p:txBody>
          </p:sp>
          <p:sp>
            <p:nvSpPr>
              <p:cNvPr id="2794525" name="Rectangle 29"/>
              <p:cNvSpPr>
                <a:spLocks noChangeArrowheads="1"/>
              </p:cNvSpPr>
              <p:nvPr/>
            </p:nvSpPr>
            <p:spPr bwMode="auto">
              <a:xfrm>
                <a:off x="4968" y="3089"/>
                <a:ext cx="302" cy="210"/>
              </a:xfrm>
              <a:prstGeom prst="rect">
                <a:avLst/>
              </a:prstGeom>
              <a:grpFill/>
              <a:ln w="12700">
                <a:noFill/>
                <a:miter lim="800000"/>
                <a:headEnd/>
                <a:tailEnd/>
              </a:ln>
              <a:effectLst/>
            </p:spPr>
            <p:txBody>
              <a:bodyPr wrap="none" lIns="90487" tIns="44450" rIns="90487" bIns="44450">
                <a:spAutoFit/>
              </a:bodyPr>
              <a:lstStyle/>
              <a:p>
                <a:pPr>
                  <a:defRPr/>
                </a:pPr>
                <a:r>
                  <a:rPr lang="en-US" sz="1600" b="1">
                    <a:solidFill>
                      <a:schemeClr val="tx1"/>
                    </a:solidFill>
                    <a:latin typeface="Times" pitchFamily="-65" charset="0"/>
                    <a:ea typeface="+mn-ea"/>
                  </a:rPr>
                  <a:t> D$</a:t>
                </a:r>
              </a:p>
            </p:txBody>
          </p:sp>
          <p:sp>
            <p:nvSpPr>
              <p:cNvPr id="2794526" name="Freeform 30"/>
              <p:cNvSpPr>
                <a:spLocks/>
              </p:cNvSpPr>
              <p:nvPr/>
            </p:nvSpPr>
            <p:spPr bwMode="auto">
              <a:xfrm>
                <a:off x="5019" y="3087"/>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grpFill/>
              <a:ln w="25400" cap="rnd" cmpd="sng">
                <a:solidFill>
                  <a:schemeClr val="tx1"/>
                </a:solidFill>
                <a:prstDash val="solid"/>
                <a:round/>
                <a:headEnd type="none" w="med" len="med"/>
                <a:tailEnd type="none" w="med" len="med"/>
              </a:ln>
              <a:effectLst/>
            </p:spPr>
            <p:txBody>
              <a:bodyPr/>
              <a:lstStyle/>
              <a:p>
                <a:pPr>
                  <a:defRPr/>
                </a:pPr>
                <a:endParaRPr lang="en-US">
                  <a:ea typeface="+mn-ea"/>
                </a:endParaRPr>
              </a:p>
            </p:txBody>
          </p:sp>
          <p:sp>
            <p:nvSpPr>
              <p:cNvPr id="2794527" name="Freeform 31"/>
              <p:cNvSpPr>
                <a:spLocks/>
              </p:cNvSpPr>
              <p:nvPr/>
            </p:nvSpPr>
            <p:spPr bwMode="auto">
              <a:xfrm>
                <a:off x="5180" y="3087"/>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grpFill/>
              <a:ln w="25400" cap="rnd" cmpd="sng">
                <a:solidFill>
                  <a:schemeClr val="tx1"/>
                </a:solidFill>
                <a:prstDash val="solid"/>
                <a:round/>
                <a:headEnd type="none" w="med" len="med"/>
                <a:tailEnd type="none" w="med" len="med"/>
              </a:ln>
              <a:effectLst/>
            </p:spPr>
            <p:txBody>
              <a:bodyPr/>
              <a:lstStyle/>
              <a:p>
                <a:pPr>
                  <a:defRPr/>
                </a:pPr>
                <a:endParaRPr lang="en-US">
                  <a:ea typeface="+mn-ea"/>
                </a:endParaRPr>
              </a:p>
            </p:txBody>
          </p:sp>
          <p:sp>
            <p:nvSpPr>
              <p:cNvPr id="2794528" name="Line 32"/>
              <p:cNvSpPr>
                <a:spLocks noChangeShapeType="1"/>
              </p:cNvSpPr>
              <p:nvPr/>
            </p:nvSpPr>
            <p:spPr bwMode="auto">
              <a:xfrm>
                <a:off x="5340" y="3231"/>
                <a:ext cx="139" cy="0"/>
              </a:xfrm>
              <a:prstGeom prst="line">
                <a:avLst/>
              </a:prstGeom>
              <a:grpFill/>
              <a:ln w="25400">
                <a:solidFill>
                  <a:schemeClr val="tx1"/>
                </a:solidFill>
                <a:round/>
                <a:headEnd/>
                <a:tailEnd/>
              </a:ln>
              <a:effectLst/>
            </p:spPr>
            <p:txBody>
              <a:bodyPr wrap="none" anchor="ctr"/>
              <a:lstStyle/>
              <a:p>
                <a:pPr>
                  <a:defRPr/>
                </a:pPr>
                <a:endParaRPr lang="en-US">
                  <a:ea typeface="+mn-ea"/>
                </a:endParaRPr>
              </a:p>
            </p:txBody>
          </p:sp>
          <p:sp>
            <p:nvSpPr>
              <p:cNvPr id="2794529" name="Line 33"/>
              <p:cNvSpPr>
                <a:spLocks noChangeShapeType="1"/>
              </p:cNvSpPr>
              <p:nvPr/>
            </p:nvSpPr>
            <p:spPr bwMode="auto">
              <a:xfrm>
                <a:off x="4856" y="3231"/>
                <a:ext cx="155" cy="0"/>
              </a:xfrm>
              <a:prstGeom prst="line">
                <a:avLst/>
              </a:prstGeom>
              <a:grpFill/>
              <a:ln w="25400">
                <a:solidFill>
                  <a:schemeClr val="tx1"/>
                </a:solidFill>
                <a:round/>
                <a:headEnd/>
                <a:tailEnd/>
              </a:ln>
              <a:effectLst/>
            </p:spPr>
            <p:txBody>
              <a:bodyPr wrap="none" anchor="ctr"/>
              <a:lstStyle/>
              <a:p>
                <a:pPr>
                  <a:defRPr/>
                </a:pPr>
                <a:endParaRPr lang="en-US">
                  <a:ea typeface="+mn-ea"/>
                </a:endParaRPr>
              </a:p>
            </p:txBody>
          </p:sp>
          <p:sp>
            <p:nvSpPr>
              <p:cNvPr id="2794530" name="Line 34"/>
              <p:cNvSpPr>
                <a:spLocks noChangeShapeType="1"/>
              </p:cNvSpPr>
              <p:nvPr/>
            </p:nvSpPr>
            <p:spPr bwMode="auto">
              <a:xfrm>
                <a:off x="4471" y="3327"/>
                <a:ext cx="157" cy="0"/>
              </a:xfrm>
              <a:prstGeom prst="line">
                <a:avLst/>
              </a:prstGeom>
              <a:grpFill/>
              <a:ln w="25400">
                <a:solidFill>
                  <a:schemeClr val="tx1"/>
                </a:solidFill>
                <a:round/>
                <a:headEnd/>
                <a:tailEnd/>
              </a:ln>
              <a:effectLst/>
            </p:spPr>
            <p:txBody>
              <a:bodyPr wrap="none" anchor="ctr"/>
              <a:lstStyle/>
              <a:p>
                <a:pPr>
                  <a:defRPr/>
                </a:pPr>
                <a:endParaRPr lang="en-US">
                  <a:ea typeface="+mn-ea"/>
                </a:endParaRPr>
              </a:p>
            </p:txBody>
          </p:sp>
          <p:sp>
            <p:nvSpPr>
              <p:cNvPr id="2794531" name="Freeform 35"/>
              <p:cNvSpPr>
                <a:spLocks/>
              </p:cNvSpPr>
              <p:nvPr/>
            </p:nvSpPr>
            <p:spPr bwMode="auto">
              <a:xfrm>
                <a:off x="4564" y="3226"/>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grpFill/>
              <a:ln w="25400" cap="rnd" cmpd="sng">
                <a:solidFill>
                  <a:schemeClr val="tx1"/>
                </a:solidFill>
                <a:prstDash val="solid"/>
                <a:round/>
                <a:headEnd type="none" w="med" len="med"/>
                <a:tailEnd type="none" w="med" len="med"/>
              </a:ln>
              <a:effectLst/>
            </p:spPr>
            <p:txBody>
              <a:bodyPr/>
              <a:lstStyle/>
              <a:p>
                <a:pPr>
                  <a:defRPr/>
                </a:pPr>
                <a:endParaRPr lang="en-US">
                  <a:ea typeface="+mn-ea"/>
                </a:endParaRPr>
              </a:p>
            </p:txBody>
          </p:sp>
        </p:grpSp>
        <p:sp>
          <p:nvSpPr>
            <p:cNvPr id="69640" name="Rectangle 36"/>
            <p:cNvSpPr>
              <a:spLocks noChangeArrowheads="1"/>
            </p:cNvSpPr>
            <p:nvPr/>
          </p:nvSpPr>
          <p:spPr bwMode="auto">
            <a:xfrm>
              <a:off x="533400" y="2290218"/>
              <a:ext cx="2341987" cy="951543"/>
            </a:xfrm>
            <a:prstGeom prst="rect">
              <a:avLst/>
            </a:prstGeom>
            <a:noFill/>
            <a:ln w="12700">
              <a:noFill/>
              <a:miter lim="800000"/>
              <a:headEnd/>
              <a:tailEnd/>
            </a:ln>
          </p:spPr>
          <p:txBody>
            <a:bodyPr wrap="none" lIns="90487" tIns="44450" rIns="90487" bIns="44450">
              <a:spAutoFit/>
            </a:bodyPr>
            <a:lstStyle/>
            <a:p>
              <a:r>
                <a:rPr lang="en-US" sz="2800" b="1" dirty="0" err="1">
                  <a:solidFill>
                    <a:schemeClr val="tx1"/>
                  </a:solidFill>
                  <a:latin typeface="Arial" pitchFamily="34" charset="0"/>
                </a:rPr>
                <a:t>lw</a:t>
              </a:r>
              <a:r>
                <a:rPr lang="en-US" sz="2800" b="1" dirty="0">
                  <a:solidFill>
                    <a:schemeClr val="tx1"/>
                  </a:solidFill>
                  <a:latin typeface="Arial" pitchFamily="34" charset="0"/>
                </a:rPr>
                <a:t> </a:t>
              </a:r>
              <a:r>
                <a:rPr lang="en-US" sz="2800" b="1" dirty="0">
                  <a:solidFill>
                    <a:schemeClr val="accent4"/>
                  </a:solidFill>
                  <a:latin typeface="Arial" pitchFamily="34" charset="0"/>
                </a:rPr>
                <a:t>$t0</a:t>
              </a:r>
              <a:r>
                <a:rPr lang="en-US" sz="2800" b="1" dirty="0">
                  <a:solidFill>
                    <a:schemeClr val="tx1"/>
                  </a:solidFill>
                  <a:latin typeface="Arial" pitchFamily="34" charset="0"/>
                </a:rPr>
                <a:t>, 0($t1)</a:t>
              </a:r>
            </a:p>
            <a:p>
              <a:endParaRPr lang="en-US" sz="2800" b="1" dirty="0">
                <a:solidFill>
                  <a:schemeClr val="tx1"/>
                </a:solidFill>
                <a:latin typeface="Arial" pitchFamily="34" charset="0"/>
              </a:endParaRPr>
            </a:p>
          </p:txBody>
        </p:sp>
        <p:grpSp>
          <p:nvGrpSpPr>
            <p:cNvPr id="4" name="Group 37"/>
            <p:cNvGrpSpPr>
              <a:grpSpLocks/>
            </p:cNvGrpSpPr>
            <p:nvPr/>
          </p:nvGrpSpPr>
          <p:grpSpPr bwMode="auto">
            <a:xfrm>
              <a:off x="3119438" y="2328318"/>
              <a:ext cx="3297237" cy="814387"/>
              <a:chOff x="1965" y="881"/>
              <a:chExt cx="2077" cy="513"/>
            </a:xfrm>
          </p:grpSpPr>
          <p:sp>
            <p:nvSpPr>
              <p:cNvPr id="69712" name="Freeform 38" descr="25%"/>
              <p:cNvSpPr>
                <a:spLocks/>
              </p:cNvSpPr>
              <p:nvPr/>
            </p:nvSpPr>
            <p:spPr bwMode="auto">
              <a:xfrm>
                <a:off x="3742" y="977"/>
                <a:ext cx="142" cy="289"/>
              </a:xfrm>
              <a:custGeom>
                <a:avLst/>
                <a:gdLst>
                  <a:gd name="T0" fmla="*/ 141 w 142"/>
                  <a:gd name="T1" fmla="*/ 0 h 289"/>
                  <a:gd name="T2" fmla="*/ 0 w 142"/>
                  <a:gd name="T3" fmla="*/ 0 h 289"/>
                  <a:gd name="T4" fmla="*/ 0 w 142"/>
                  <a:gd name="T5" fmla="*/ 288 h 289"/>
                  <a:gd name="T6" fmla="*/ 141 w 142"/>
                  <a:gd name="T7" fmla="*/ 288 h 289"/>
                  <a:gd name="T8" fmla="*/ 0 60000 65536"/>
                  <a:gd name="T9" fmla="*/ 0 60000 65536"/>
                  <a:gd name="T10" fmla="*/ 0 60000 65536"/>
                  <a:gd name="T11" fmla="*/ 0 60000 65536"/>
                  <a:gd name="T12" fmla="*/ 0 w 142"/>
                  <a:gd name="T13" fmla="*/ 0 h 289"/>
                  <a:gd name="T14" fmla="*/ 142 w 142"/>
                  <a:gd name="T15" fmla="*/ 289 h 289"/>
                </a:gdLst>
                <a:ahLst/>
                <a:cxnLst>
                  <a:cxn ang="T8">
                    <a:pos x="T0" y="T1"/>
                  </a:cxn>
                  <a:cxn ang="T9">
                    <a:pos x="T2" y="T3"/>
                  </a:cxn>
                  <a:cxn ang="T10">
                    <a:pos x="T4" y="T5"/>
                  </a:cxn>
                  <a:cxn ang="T11">
                    <a:pos x="T6" y="T7"/>
                  </a:cxn>
                </a:cxnLst>
                <a:rect l="T12" t="T13" r="T14" b="T15"/>
                <a:pathLst>
                  <a:path w="142" h="289">
                    <a:moveTo>
                      <a:pt x="141" y="0"/>
                    </a:moveTo>
                    <a:lnTo>
                      <a:pt x="0" y="0"/>
                    </a:lnTo>
                    <a:lnTo>
                      <a:pt x="0" y="288"/>
                    </a:lnTo>
                    <a:lnTo>
                      <a:pt x="141" y="288"/>
                    </a:lnTo>
                  </a:path>
                </a:pathLst>
              </a:custGeom>
              <a:pattFill prst="pct25">
                <a:fgClr>
                  <a:schemeClr val="accent1"/>
                </a:fgClr>
                <a:bgClr>
                  <a:srgbClr val="FFFFFF"/>
                </a:bgClr>
              </a:pattFill>
              <a:ln w="25400" cap="rnd">
                <a:solidFill>
                  <a:schemeClr val="tx1"/>
                </a:solidFill>
                <a:round/>
                <a:headEnd/>
                <a:tailEnd/>
              </a:ln>
            </p:spPr>
            <p:txBody>
              <a:bodyPr/>
              <a:lstStyle/>
              <a:p>
                <a:endParaRPr lang="en-US"/>
              </a:p>
            </p:txBody>
          </p:sp>
          <p:sp>
            <p:nvSpPr>
              <p:cNvPr id="69713" name="Freeform 39"/>
              <p:cNvSpPr>
                <a:spLocks/>
              </p:cNvSpPr>
              <p:nvPr/>
            </p:nvSpPr>
            <p:spPr bwMode="auto">
              <a:xfrm>
                <a:off x="2891" y="881"/>
                <a:ext cx="213" cy="481"/>
              </a:xfrm>
              <a:custGeom>
                <a:avLst/>
                <a:gdLst>
                  <a:gd name="T0" fmla="*/ 0 w 213"/>
                  <a:gd name="T1" fmla="*/ 320 h 481"/>
                  <a:gd name="T2" fmla="*/ 71 w 213"/>
                  <a:gd name="T3" fmla="*/ 240 h 481"/>
                  <a:gd name="T4" fmla="*/ 0 w 213"/>
                  <a:gd name="T5" fmla="*/ 160 h 481"/>
                  <a:gd name="T6" fmla="*/ 0 w 213"/>
                  <a:gd name="T7" fmla="*/ 0 h 481"/>
                  <a:gd name="T8" fmla="*/ 212 w 213"/>
                  <a:gd name="T9" fmla="*/ 160 h 481"/>
                  <a:gd name="T10" fmla="*/ 212 w 213"/>
                  <a:gd name="T11" fmla="*/ 320 h 481"/>
                  <a:gd name="T12" fmla="*/ 0 w 213"/>
                  <a:gd name="T13" fmla="*/ 480 h 481"/>
                  <a:gd name="T14" fmla="*/ 0 w 213"/>
                  <a:gd name="T15" fmla="*/ 320 h 481"/>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481"/>
                  <a:gd name="T26" fmla="*/ 213 w 213"/>
                  <a:gd name="T27" fmla="*/ 481 h 48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481">
                    <a:moveTo>
                      <a:pt x="0" y="320"/>
                    </a:moveTo>
                    <a:lnTo>
                      <a:pt x="71" y="240"/>
                    </a:lnTo>
                    <a:lnTo>
                      <a:pt x="0" y="160"/>
                    </a:lnTo>
                    <a:lnTo>
                      <a:pt x="0" y="0"/>
                    </a:lnTo>
                    <a:lnTo>
                      <a:pt x="212" y="160"/>
                    </a:lnTo>
                    <a:lnTo>
                      <a:pt x="212" y="320"/>
                    </a:lnTo>
                    <a:lnTo>
                      <a:pt x="0" y="480"/>
                    </a:lnTo>
                    <a:lnTo>
                      <a:pt x="0" y="320"/>
                    </a:lnTo>
                  </a:path>
                </a:pathLst>
              </a:custGeom>
              <a:noFill/>
              <a:ln w="25400" cap="rnd">
                <a:solidFill>
                  <a:schemeClr val="tx1"/>
                </a:solidFill>
                <a:round/>
                <a:headEnd/>
                <a:tailEnd/>
              </a:ln>
            </p:spPr>
            <p:txBody>
              <a:bodyPr/>
              <a:lstStyle/>
              <a:p>
                <a:endParaRPr lang="en-US"/>
              </a:p>
            </p:txBody>
          </p:sp>
          <p:sp>
            <p:nvSpPr>
              <p:cNvPr id="69714" name="Rectangle 40"/>
              <p:cNvSpPr>
                <a:spLocks noChangeArrowheads="1"/>
              </p:cNvSpPr>
              <p:nvPr/>
            </p:nvSpPr>
            <p:spPr bwMode="auto">
              <a:xfrm rot="5400000">
                <a:off x="2792" y="1004"/>
                <a:ext cx="384" cy="210"/>
              </a:xfrm>
              <a:prstGeom prst="rect">
                <a:avLst/>
              </a:prstGeom>
              <a:noFill/>
              <a:ln w="12700">
                <a:noFill/>
                <a:miter lim="800000"/>
                <a:headEnd/>
                <a:tailEnd/>
              </a:ln>
            </p:spPr>
            <p:txBody>
              <a:bodyPr wrap="none" lIns="90487" tIns="44450" rIns="90487" bIns="44450">
                <a:spAutoFit/>
              </a:bodyPr>
              <a:lstStyle/>
              <a:p>
                <a:r>
                  <a:rPr lang="en-US" sz="1600" b="1">
                    <a:solidFill>
                      <a:schemeClr val="tx1"/>
                    </a:solidFill>
                    <a:latin typeface="Times" charset="0"/>
                  </a:rPr>
                  <a:t>ALU</a:t>
                </a:r>
              </a:p>
            </p:txBody>
          </p:sp>
          <p:sp>
            <p:nvSpPr>
              <p:cNvPr id="69715" name="Rectangle 41"/>
              <p:cNvSpPr>
                <a:spLocks noChangeArrowheads="1"/>
              </p:cNvSpPr>
              <p:nvPr/>
            </p:nvSpPr>
            <p:spPr bwMode="auto">
              <a:xfrm>
                <a:off x="2025" y="1011"/>
                <a:ext cx="228" cy="210"/>
              </a:xfrm>
              <a:prstGeom prst="rect">
                <a:avLst/>
              </a:prstGeom>
              <a:noFill/>
              <a:ln w="12700">
                <a:noFill/>
                <a:miter lim="800000"/>
                <a:headEnd/>
                <a:tailEnd/>
              </a:ln>
            </p:spPr>
            <p:txBody>
              <a:bodyPr wrap="none" lIns="90487" tIns="44450" rIns="90487" bIns="44450">
                <a:spAutoFit/>
              </a:bodyPr>
              <a:lstStyle/>
              <a:p>
                <a:pPr algn="ctr"/>
                <a:r>
                  <a:rPr lang="en-US" sz="1600" b="1">
                    <a:solidFill>
                      <a:schemeClr val="tx1"/>
                    </a:solidFill>
                    <a:latin typeface="Times" charset="0"/>
                  </a:rPr>
                  <a:t>I$</a:t>
                </a:r>
              </a:p>
            </p:txBody>
          </p:sp>
          <p:grpSp>
            <p:nvGrpSpPr>
              <p:cNvPr id="5" name="Group 42"/>
              <p:cNvGrpSpPr>
                <a:grpSpLocks/>
              </p:cNvGrpSpPr>
              <p:nvPr/>
            </p:nvGrpSpPr>
            <p:grpSpPr bwMode="auto">
              <a:xfrm>
                <a:off x="1965" y="977"/>
                <a:ext cx="340" cy="289"/>
                <a:chOff x="1935" y="1349"/>
                <a:chExt cx="340" cy="289"/>
              </a:xfrm>
            </p:grpSpPr>
            <p:sp>
              <p:nvSpPr>
                <p:cNvPr id="69734" name="Freeform 43"/>
                <p:cNvSpPr>
                  <a:spLocks/>
                </p:cNvSpPr>
                <p:nvPr/>
              </p:nvSpPr>
              <p:spPr bwMode="auto">
                <a:xfrm>
                  <a:off x="1935" y="1349"/>
                  <a:ext cx="170" cy="289"/>
                </a:xfrm>
                <a:custGeom>
                  <a:avLst/>
                  <a:gdLst>
                    <a:gd name="T0" fmla="*/ 169 w 170"/>
                    <a:gd name="T1" fmla="*/ 0 h 289"/>
                    <a:gd name="T2" fmla="*/ 0 w 170"/>
                    <a:gd name="T3" fmla="*/ 0 h 289"/>
                    <a:gd name="T4" fmla="*/ 0 w 170"/>
                    <a:gd name="T5" fmla="*/ 288 h 289"/>
                    <a:gd name="T6" fmla="*/ 169 w 170"/>
                    <a:gd name="T7" fmla="*/ 288 h 289"/>
                    <a:gd name="T8" fmla="*/ 0 60000 65536"/>
                    <a:gd name="T9" fmla="*/ 0 60000 65536"/>
                    <a:gd name="T10" fmla="*/ 0 60000 65536"/>
                    <a:gd name="T11" fmla="*/ 0 60000 65536"/>
                    <a:gd name="T12" fmla="*/ 0 w 170"/>
                    <a:gd name="T13" fmla="*/ 0 h 289"/>
                    <a:gd name="T14" fmla="*/ 170 w 170"/>
                    <a:gd name="T15" fmla="*/ 289 h 289"/>
                  </a:gdLst>
                  <a:ahLst/>
                  <a:cxnLst>
                    <a:cxn ang="T8">
                      <a:pos x="T0" y="T1"/>
                    </a:cxn>
                    <a:cxn ang="T9">
                      <a:pos x="T2" y="T3"/>
                    </a:cxn>
                    <a:cxn ang="T10">
                      <a:pos x="T4" y="T5"/>
                    </a:cxn>
                    <a:cxn ang="T11">
                      <a:pos x="T6" y="T7"/>
                    </a:cxn>
                  </a:cxnLst>
                  <a:rect l="T12" t="T13" r="T14" b="T15"/>
                  <a:pathLst>
                    <a:path w="170" h="289">
                      <a:moveTo>
                        <a:pt x="169" y="0"/>
                      </a:moveTo>
                      <a:lnTo>
                        <a:pt x="0" y="0"/>
                      </a:lnTo>
                      <a:lnTo>
                        <a:pt x="0" y="288"/>
                      </a:lnTo>
                      <a:lnTo>
                        <a:pt x="169" y="288"/>
                      </a:lnTo>
                    </a:path>
                  </a:pathLst>
                </a:custGeom>
                <a:noFill/>
                <a:ln w="25400" cap="rnd">
                  <a:solidFill>
                    <a:schemeClr val="tx1"/>
                  </a:solidFill>
                  <a:round/>
                  <a:headEnd/>
                  <a:tailEnd/>
                </a:ln>
              </p:spPr>
              <p:txBody>
                <a:bodyPr/>
                <a:lstStyle/>
                <a:p>
                  <a:endParaRPr lang="en-US"/>
                </a:p>
              </p:txBody>
            </p:sp>
            <p:sp>
              <p:nvSpPr>
                <p:cNvPr id="69735" name="Freeform 44"/>
                <p:cNvSpPr>
                  <a:spLocks/>
                </p:cNvSpPr>
                <p:nvPr/>
              </p:nvSpPr>
              <p:spPr bwMode="auto">
                <a:xfrm>
                  <a:off x="2104" y="1349"/>
                  <a:ext cx="171" cy="289"/>
                </a:xfrm>
                <a:custGeom>
                  <a:avLst/>
                  <a:gdLst>
                    <a:gd name="T0" fmla="*/ 0 w 171"/>
                    <a:gd name="T1" fmla="*/ 0 h 289"/>
                    <a:gd name="T2" fmla="*/ 170 w 171"/>
                    <a:gd name="T3" fmla="*/ 0 h 289"/>
                    <a:gd name="T4" fmla="*/ 170 w 171"/>
                    <a:gd name="T5" fmla="*/ 288 h 289"/>
                    <a:gd name="T6" fmla="*/ 0 w 171"/>
                    <a:gd name="T7" fmla="*/ 288 h 289"/>
                    <a:gd name="T8" fmla="*/ 0 60000 65536"/>
                    <a:gd name="T9" fmla="*/ 0 60000 65536"/>
                    <a:gd name="T10" fmla="*/ 0 60000 65536"/>
                    <a:gd name="T11" fmla="*/ 0 60000 65536"/>
                    <a:gd name="T12" fmla="*/ 0 w 171"/>
                    <a:gd name="T13" fmla="*/ 0 h 289"/>
                    <a:gd name="T14" fmla="*/ 171 w 171"/>
                    <a:gd name="T15" fmla="*/ 289 h 289"/>
                  </a:gdLst>
                  <a:ahLst/>
                  <a:cxnLst>
                    <a:cxn ang="T8">
                      <a:pos x="T0" y="T1"/>
                    </a:cxn>
                    <a:cxn ang="T9">
                      <a:pos x="T2" y="T3"/>
                    </a:cxn>
                    <a:cxn ang="T10">
                      <a:pos x="T4" y="T5"/>
                    </a:cxn>
                    <a:cxn ang="T11">
                      <a:pos x="T6" y="T7"/>
                    </a:cxn>
                  </a:cxnLst>
                  <a:rect l="T12" t="T13" r="T14" b="T15"/>
                  <a:pathLst>
                    <a:path w="171" h="289">
                      <a:moveTo>
                        <a:pt x="0" y="0"/>
                      </a:moveTo>
                      <a:lnTo>
                        <a:pt x="170" y="0"/>
                      </a:lnTo>
                      <a:lnTo>
                        <a:pt x="170" y="288"/>
                      </a:lnTo>
                      <a:lnTo>
                        <a:pt x="0" y="288"/>
                      </a:lnTo>
                    </a:path>
                  </a:pathLst>
                </a:custGeom>
                <a:noFill/>
                <a:ln w="25400" cap="rnd">
                  <a:solidFill>
                    <a:schemeClr val="tx1"/>
                  </a:solidFill>
                  <a:round/>
                  <a:headEnd/>
                  <a:tailEnd/>
                </a:ln>
              </p:spPr>
              <p:txBody>
                <a:bodyPr/>
                <a:lstStyle/>
                <a:p>
                  <a:endParaRPr lang="en-US"/>
                </a:p>
              </p:txBody>
            </p:sp>
          </p:grpSp>
          <p:sp>
            <p:nvSpPr>
              <p:cNvPr id="69717" name="Rectangle 45"/>
              <p:cNvSpPr>
                <a:spLocks noChangeArrowheads="1"/>
              </p:cNvSpPr>
              <p:nvPr/>
            </p:nvSpPr>
            <p:spPr bwMode="auto">
              <a:xfrm>
                <a:off x="2406" y="984"/>
                <a:ext cx="327" cy="210"/>
              </a:xfrm>
              <a:prstGeom prst="rect">
                <a:avLst/>
              </a:prstGeom>
              <a:noFill/>
              <a:ln w="12700">
                <a:noFill/>
                <a:miter lim="800000"/>
                <a:headEnd/>
                <a:tailEnd/>
              </a:ln>
            </p:spPr>
            <p:txBody>
              <a:bodyPr wrap="none" lIns="90487" tIns="44450" rIns="90487" bIns="44450">
                <a:spAutoFit/>
              </a:bodyPr>
              <a:lstStyle/>
              <a:p>
                <a:r>
                  <a:rPr lang="en-US" sz="1600" b="1">
                    <a:solidFill>
                      <a:schemeClr val="tx1"/>
                    </a:solidFill>
                    <a:latin typeface="Times" charset="0"/>
                  </a:rPr>
                  <a:t>Reg</a:t>
                </a:r>
              </a:p>
            </p:txBody>
          </p:sp>
          <p:sp>
            <p:nvSpPr>
              <p:cNvPr id="69718" name="Freeform 46"/>
              <p:cNvSpPr>
                <a:spLocks/>
              </p:cNvSpPr>
              <p:nvPr/>
            </p:nvSpPr>
            <p:spPr bwMode="auto">
              <a:xfrm>
                <a:off x="2425" y="977"/>
                <a:ext cx="149" cy="289"/>
              </a:xfrm>
              <a:custGeom>
                <a:avLst/>
                <a:gdLst>
                  <a:gd name="T0" fmla="*/ 148 w 149"/>
                  <a:gd name="T1" fmla="*/ 0 h 289"/>
                  <a:gd name="T2" fmla="*/ 0 w 149"/>
                  <a:gd name="T3" fmla="*/ 0 h 289"/>
                  <a:gd name="T4" fmla="*/ 0 w 149"/>
                  <a:gd name="T5" fmla="*/ 288 h 289"/>
                  <a:gd name="T6" fmla="*/ 148 w 149"/>
                  <a:gd name="T7" fmla="*/ 288 h 289"/>
                  <a:gd name="T8" fmla="*/ 0 60000 65536"/>
                  <a:gd name="T9" fmla="*/ 0 60000 65536"/>
                  <a:gd name="T10" fmla="*/ 0 60000 65536"/>
                  <a:gd name="T11" fmla="*/ 0 60000 65536"/>
                  <a:gd name="T12" fmla="*/ 0 w 149"/>
                  <a:gd name="T13" fmla="*/ 0 h 289"/>
                  <a:gd name="T14" fmla="*/ 149 w 149"/>
                  <a:gd name="T15" fmla="*/ 289 h 289"/>
                </a:gdLst>
                <a:ahLst/>
                <a:cxnLst>
                  <a:cxn ang="T8">
                    <a:pos x="T0" y="T1"/>
                  </a:cxn>
                  <a:cxn ang="T9">
                    <a:pos x="T2" y="T3"/>
                  </a:cxn>
                  <a:cxn ang="T10">
                    <a:pos x="T4" y="T5"/>
                  </a:cxn>
                  <a:cxn ang="T11">
                    <a:pos x="T6" y="T7"/>
                  </a:cxn>
                </a:cxnLst>
                <a:rect l="T12" t="T13" r="T14" b="T15"/>
                <a:pathLst>
                  <a:path w="149" h="289">
                    <a:moveTo>
                      <a:pt x="148" y="0"/>
                    </a:moveTo>
                    <a:lnTo>
                      <a:pt x="0" y="0"/>
                    </a:lnTo>
                    <a:lnTo>
                      <a:pt x="0" y="288"/>
                    </a:lnTo>
                    <a:lnTo>
                      <a:pt x="148" y="288"/>
                    </a:lnTo>
                  </a:path>
                </a:pathLst>
              </a:custGeom>
              <a:noFill/>
              <a:ln w="25400" cap="rnd">
                <a:solidFill>
                  <a:schemeClr val="tx1"/>
                </a:solidFill>
                <a:round/>
                <a:headEnd/>
                <a:tailEnd/>
              </a:ln>
            </p:spPr>
            <p:txBody>
              <a:bodyPr/>
              <a:lstStyle/>
              <a:p>
                <a:endParaRPr lang="en-US"/>
              </a:p>
            </p:txBody>
          </p:sp>
          <p:sp>
            <p:nvSpPr>
              <p:cNvPr id="69719" name="Freeform 47"/>
              <p:cNvSpPr>
                <a:spLocks/>
              </p:cNvSpPr>
              <p:nvPr/>
            </p:nvSpPr>
            <p:spPr bwMode="auto">
              <a:xfrm>
                <a:off x="2573" y="977"/>
                <a:ext cx="148" cy="289"/>
              </a:xfrm>
              <a:custGeom>
                <a:avLst/>
                <a:gdLst>
                  <a:gd name="T0" fmla="*/ 0 w 148"/>
                  <a:gd name="T1" fmla="*/ 0 h 289"/>
                  <a:gd name="T2" fmla="*/ 147 w 148"/>
                  <a:gd name="T3" fmla="*/ 0 h 289"/>
                  <a:gd name="T4" fmla="*/ 147 w 148"/>
                  <a:gd name="T5" fmla="*/ 288 h 289"/>
                  <a:gd name="T6" fmla="*/ 0 w 148"/>
                  <a:gd name="T7" fmla="*/ 288 h 289"/>
                  <a:gd name="T8" fmla="*/ 0 60000 65536"/>
                  <a:gd name="T9" fmla="*/ 0 60000 65536"/>
                  <a:gd name="T10" fmla="*/ 0 60000 65536"/>
                  <a:gd name="T11" fmla="*/ 0 60000 65536"/>
                  <a:gd name="T12" fmla="*/ 0 w 148"/>
                  <a:gd name="T13" fmla="*/ 0 h 289"/>
                  <a:gd name="T14" fmla="*/ 148 w 148"/>
                  <a:gd name="T15" fmla="*/ 289 h 289"/>
                </a:gdLst>
                <a:ahLst/>
                <a:cxnLst>
                  <a:cxn ang="T8">
                    <a:pos x="T0" y="T1"/>
                  </a:cxn>
                  <a:cxn ang="T9">
                    <a:pos x="T2" y="T3"/>
                  </a:cxn>
                  <a:cxn ang="T10">
                    <a:pos x="T4" y="T5"/>
                  </a:cxn>
                  <a:cxn ang="T11">
                    <a:pos x="T6" y="T7"/>
                  </a:cxn>
                </a:cxnLst>
                <a:rect l="T12" t="T13" r="T14" b="T15"/>
                <a:pathLst>
                  <a:path w="148" h="289">
                    <a:moveTo>
                      <a:pt x="0" y="0"/>
                    </a:moveTo>
                    <a:lnTo>
                      <a:pt x="147" y="0"/>
                    </a:lnTo>
                    <a:lnTo>
                      <a:pt x="147" y="288"/>
                    </a:lnTo>
                    <a:lnTo>
                      <a:pt x="0" y="288"/>
                    </a:lnTo>
                  </a:path>
                </a:pathLst>
              </a:custGeom>
              <a:noFill/>
              <a:ln w="25400" cap="rnd">
                <a:solidFill>
                  <a:schemeClr val="tx1"/>
                </a:solidFill>
                <a:round/>
                <a:headEnd/>
                <a:tailEnd/>
              </a:ln>
            </p:spPr>
            <p:txBody>
              <a:bodyPr/>
              <a:lstStyle/>
              <a:p>
                <a:endParaRPr lang="en-US"/>
              </a:p>
            </p:txBody>
          </p:sp>
          <p:sp>
            <p:nvSpPr>
              <p:cNvPr id="69720" name="Line 48"/>
              <p:cNvSpPr>
                <a:spLocks noChangeShapeType="1"/>
              </p:cNvSpPr>
              <p:nvPr/>
            </p:nvSpPr>
            <p:spPr bwMode="auto">
              <a:xfrm>
                <a:off x="2310" y="1121"/>
                <a:ext cx="96" cy="0"/>
              </a:xfrm>
              <a:prstGeom prst="line">
                <a:avLst/>
              </a:prstGeom>
              <a:noFill/>
              <a:ln w="25400">
                <a:solidFill>
                  <a:schemeClr val="tx1"/>
                </a:solidFill>
                <a:round/>
                <a:headEnd/>
                <a:tailEnd/>
              </a:ln>
            </p:spPr>
            <p:txBody>
              <a:bodyPr wrap="none" anchor="ctr"/>
              <a:lstStyle/>
              <a:p>
                <a:endParaRPr lang="en-US"/>
              </a:p>
            </p:txBody>
          </p:sp>
          <p:sp>
            <p:nvSpPr>
              <p:cNvPr id="69721" name="Freeform 49"/>
              <p:cNvSpPr>
                <a:spLocks/>
              </p:cNvSpPr>
              <p:nvPr/>
            </p:nvSpPr>
            <p:spPr bwMode="auto">
              <a:xfrm>
                <a:off x="2372" y="1025"/>
                <a:ext cx="48" cy="97"/>
              </a:xfrm>
              <a:custGeom>
                <a:avLst/>
                <a:gdLst>
                  <a:gd name="T0" fmla="*/ 0 w 48"/>
                  <a:gd name="T1" fmla="*/ 96 h 97"/>
                  <a:gd name="T2" fmla="*/ 0 w 48"/>
                  <a:gd name="T3" fmla="*/ 0 h 97"/>
                  <a:gd name="T4" fmla="*/ 47 w 48"/>
                  <a:gd name="T5" fmla="*/ 0 h 97"/>
                  <a:gd name="T6" fmla="*/ 47 w 48"/>
                  <a:gd name="T7" fmla="*/ 0 h 97"/>
                  <a:gd name="T8" fmla="*/ 0 60000 65536"/>
                  <a:gd name="T9" fmla="*/ 0 60000 65536"/>
                  <a:gd name="T10" fmla="*/ 0 60000 65536"/>
                  <a:gd name="T11" fmla="*/ 0 60000 65536"/>
                  <a:gd name="T12" fmla="*/ 0 w 48"/>
                  <a:gd name="T13" fmla="*/ 0 h 97"/>
                  <a:gd name="T14" fmla="*/ 48 w 48"/>
                  <a:gd name="T15" fmla="*/ 97 h 97"/>
                </a:gdLst>
                <a:ahLst/>
                <a:cxnLst>
                  <a:cxn ang="T8">
                    <a:pos x="T0" y="T1"/>
                  </a:cxn>
                  <a:cxn ang="T9">
                    <a:pos x="T2" y="T3"/>
                  </a:cxn>
                  <a:cxn ang="T10">
                    <a:pos x="T4" y="T5"/>
                  </a:cxn>
                  <a:cxn ang="T11">
                    <a:pos x="T6" y="T7"/>
                  </a:cxn>
                </a:cxnLst>
                <a:rect l="T12" t="T13" r="T14" b="T15"/>
                <a:pathLst>
                  <a:path w="48" h="97">
                    <a:moveTo>
                      <a:pt x="0" y="96"/>
                    </a:moveTo>
                    <a:lnTo>
                      <a:pt x="0" y="0"/>
                    </a:lnTo>
                    <a:lnTo>
                      <a:pt x="47" y="0"/>
                    </a:lnTo>
                  </a:path>
                </a:pathLst>
              </a:custGeom>
              <a:noFill/>
              <a:ln w="25400" cap="rnd">
                <a:solidFill>
                  <a:schemeClr val="tx1"/>
                </a:solidFill>
                <a:round/>
                <a:headEnd/>
                <a:tailEnd/>
              </a:ln>
            </p:spPr>
            <p:txBody>
              <a:bodyPr/>
              <a:lstStyle/>
              <a:p>
                <a:endParaRPr lang="en-US"/>
              </a:p>
            </p:txBody>
          </p:sp>
          <p:sp>
            <p:nvSpPr>
              <p:cNvPr id="69722" name="Line 50"/>
              <p:cNvSpPr>
                <a:spLocks noChangeShapeType="1"/>
              </p:cNvSpPr>
              <p:nvPr/>
            </p:nvSpPr>
            <p:spPr bwMode="auto">
              <a:xfrm>
                <a:off x="2726" y="1025"/>
                <a:ext cx="157" cy="0"/>
              </a:xfrm>
              <a:prstGeom prst="line">
                <a:avLst/>
              </a:prstGeom>
              <a:noFill/>
              <a:ln w="25400">
                <a:solidFill>
                  <a:schemeClr val="tx1"/>
                </a:solidFill>
                <a:round/>
                <a:headEnd/>
                <a:tailEnd/>
              </a:ln>
            </p:spPr>
            <p:txBody>
              <a:bodyPr wrap="none" anchor="ctr"/>
              <a:lstStyle/>
              <a:p>
                <a:endParaRPr lang="en-US"/>
              </a:p>
            </p:txBody>
          </p:sp>
          <p:sp>
            <p:nvSpPr>
              <p:cNvPr id="69723" name="Rectangle 51"/>
              <p:cNvSpPr>
                <a:spLocks noChangeArrowheads="1"/>
              </p:cNvSpPr>
              <p:nvPr/>
            </p:nvSpPr>
            <p:spPr bwMode="auto">
              <a:xfrm>
                <a:off x="3255" y="1021"/>
                <a:ext cx="302" cy="210"/>
              </a:xfrm>
              <a:prstGeom prst="rect">
                <a:avLst/>
              </a:prstGeom>
              <a:noFill/>
              <a:ln w="12700">
                <a:noFill/>
                <a:miter lim="800000"/>
                <a:headEnd/>
                <a:tailEnd/>
              </a:ln>
            </p:spPr>
            <p:txBody>
              <a:bodyPr wrap="none" lIns="90487" tIns="44450" rIns="90487" bIns="44450">
                <a:spAutoFit/>
              </a:bodyPr>
              <a:lstStyle/>
              <a:p>
                <a:r>
                  <a:rPr lang="en-US" sz="1600" b="1">
                    <a:solidFill>
                      <a:schemeClr val="tx1"/>
                    </a:solidFill>
                    <a:latin typeface="Times" charset="0"/>
                  </a:rPr>
                  <a:t> D$</a:t>
                </a:r>
              </a:p>
            </p:txBody>
          </p:sp>
          <p:sp>
            <p:nvSpPr>
              <p:cNvPr id="69724" name="Rectangle 52"/>
              <p:cNvSpPr>
                <a:spLocks noChangeArrowheads="1"/>
              </p:cNvSpPr>
              <p:nvPr/>
            </p:nvSpPr>
            <p:spPr bwMode="auto">
              <a:xfrm>
                <a:off x="3715" y="979"/>
                <a:ext cx="327" cy="210"/>
              </a:xfrm>
              <a:prstGeom prst="rect">
                <a:avLst/>
              </a:prstGeom>
              <a:noFill/>
              <a:ln w="12700">
                <a:noFill/>
                <a:miter lim="800000"/>
                <a:headEnd/>
                <a:tailEnd/>
              </a:ln>
            </p:spPr>
            <p:txBody>
              <a:bodyPr wrap="none" lIns="90487" tIns="44450" rIns="90487" bIns="44450">
                <a:spAutoFit/>
              </a:bodyPr>
              <a:lstStyle/>
              <a:p>
                <a:r>
                  <a:rPr lang="en-US" sz="1600" b="1">
                    <a:solidFill>
                      <a:schemeClr val="tx1"/>
                    </a:solidFill>
                    <a:latin typeface="Times" charset="0"/>
                  </a:rPr>
                  <a:t>Reg</a:t>
                </a:r>
              </a:p>
            </p:txBody>
          </p:sp>
          <p:sp>
            <p:nvSpPr>
              <p:cNvPr id="69725" name="Freeform 53"/>
              <p:cNvSpPr>
                <a:spLocks/>
              </p:cNvSpPr>
              <p:nvPr/>
            </p:nvSpPr>
            <p:spPr bwMode="auto">
              <a:xfrm>
                <a:off x="3883" y="977"/>
                <a:ext cx="143" cy="289"/>
              </a:xfrm>
              <a:custGeom>
                <a:avLst/>
                <a:gdLst>
                  <a:gd name="T0" fmla="*/ 0 w 143"/>
                  <a:gd name="T1" fmla="*/ 0 h 289"/>
                  <a:gd name="T2" fmla="*/ 142 w 143"/>
                  <a:gd name="T3" fmla="*/ 0 h 289"/>
                  <a:gd name="T4" fmla="*/ 142 w 143"/>
                  <a:gd name="T5" fmla="*/ 288 h 289"/>
                  <a:gd name="T6" fmla="*/ 0 w 143"/>
                  <a:gd name="T7" fmla="*/ 288 h 289"/>
                  <a:gd name="T8" fmla="*/ 0 60000 65536"/>
                  <a:gd name="T9" fmla="*/ 0 60000 65536"/>
                  <a:gd name="T10" fmla="*/ 0 60000 65536"/>
                  <a:gd name="T11" fmla="*/ 0 60000 65536"/>
                  <a:gd name="T12" fmla="*/ 0 w 143"/>
                  <a:gd name="T13" fmla="*/ 0 h 289"/>
                  <a:gd name="T14" fmla="*/ 143 w 143"/>
                  <a:gd name="T15" fmla="*/ 289 h 289"/>
                </a:gdLst>
                <a:ahLst/>
                <a:cxnLst>
                  <a:cxn ang="T8">
                    <a:pos x="T0" y="T1"/>
                  </a:cxn>
                  <a:cxn ang="T9">
                    <a:pos x="T2" y="T3"/>
                  </a:cxn>
                  <a:cxn ang="T10">
                    <a:pos x="T4" y="T5"/>
                  </a:cxn>
                  <a:cxn ang="T11">
                    <a:pos x="T6" y="T7"/>
                  </a:cxn>
                </a:cxnLst>
                <a:rect l="T12" t="T13" r="T14" b="T15"/>
                <a:pathLst>
                  <a:path w="143" h="289">
                    <a:moveTo>
                      <a:pt x="0" y="0"/>
                    </a:moveTo>
                    <a:lnTo>
                      <a:pt x="142" y="0"/>
                    </a:lnTo>
                    <a:lnTo>
                      <a:pt x="142" y="288"/>
                    </a:lnTo>
                    <a:lnTo>
                      <a:pt x="0" y="288"/>
                    </a:lnTo>
                  </a:path>
                </a:pathLst>
              </a:custGeom>
              <a:noFill/>
              <a:ln w="25400" cap="rnd">
                <a:solidFill>
                  <a:schemeClr val="tx1"/>
                </a:solidFill>
                <a:round/>
                <a:headEnd/>
                <a:tailEnd/>
              </a:ln>
            </p:spPr>
            <p:txBody>
              <a:bodyPr/>
              <a:lstStyle/>
              <a:p>
                <a:endParaRPr lang="en-US"/>
              </a:p>
            </p:txBody>
          </p:sp>
          <p:sp>
            <p:nvSpPr>
              <p:cNvPr id="69726" name="Line 54"/>
              <p:cNvSpPr>
                <a:spLocks noChangeShapeType="1"/>
              </p:cNvSpPr>
              <p:nvPr/>
            </p:nvSpPr>
            <p:spPr bwMode="auto">
              <a:xfrm>
                <a:off x="3595" y="1121"/>
                <a:ext cx="139" cy="0"/>
              </a:xfrm>
              <a:prstGeom prst="line">
                <a:avLst/>
              </a:prstGeom>
              <a:noFill/>
              <a:ln w="25400">
                <a:solidFill>
                  <a:schemeClr val="tx1"/>
                </a:solidFill>
                <a:round/>
                <a:headEnd/>
                <a:tailEnd/>
              </a:ln>
            </p:spPr>
            <p:txBody>
              <a:bodyPr wrap="none" anchor="ctr"/>
              <a:lstStyle/>
              <a:p>
                <a:endParaRPr lang="en-US"/>
              </a:p>
            </p:txBody>
          </p:sp>
          <p:sp>
            <p:nvSpPr>
              <p:cNvPr id="69727" name="Line 55"/>
              <p:cNvSpPr>
                <a:spLocks noChangeShapeType="1"/>
              </p:cNvSpPr>
              <p:nvPr/>
            </p:nvSpPr>
            <p:spPr bwMode="auto">
              <a:xfrm>
                <a:off x="3111" y="1121"/>
                <a:ext cx="155" cy="0"/>
              </a:xfrm>
              <a:prstGeom prst="line">
                <a:avLst/>
              </a:prstGeom>
              <a:noFill/>
              <a:ln w="25400">
                <a:solidFill>
                  <a:schemeClr val="tx1"/>
                </a:solidFill>
                <a:round/>
                <a:headEnd/>
                <a:tailEnd/>
              </a:ln>
            </p:spPr>
            <p:txBody>
              <a:bodyPr wrap="none" anchor="ctr"/>
              <a:lstStyle/>
              <a:p>
                <a:endParaRPr lang="en-US"/>
              </a:p>
            </p:txBody>
          </p:sp>
          <p:sp>
            <p:nvSpPr>
              <p:cNvPr id="69728" name="Freeform 56"/>
              <p:cNvSpPr>
                <a:spLocks/>
              </p:cNvSpPr>
              <p:nvPr/>
            </p:nvSpPr>
            <p:spPr bwMode="auto">
              <a:xfrm>
                <a:off x="3232" y="1121"/>
                <a:ext cx="431" cy="193"/>
              </a:xfrm>
              <a:custGeom>
                <a:avLst/>
                <a:gdLst>
                  <a:gd name="T0" fmla="*/ 0 w 431"/>
                  <a:gd name="T1" fmla="*/ 0 h 193"/>
                  <a:gd name="T2" fmla="*/ 0 w 431"/>
                  <a:gd name="T3" fmla="*/ 192 h 193"/>
                  <a:gd name="T4" fmla="*/ 391 w 431"/>
                  <a:gd name="T5" fmla="*/ 192 h 193"/>
                  <a:gd name="T6" fmla="*/ 391 w 431"/>
                  <a:gd name="T7" fmla="*/ 64 h 193"/>
                  <a:gd name="T8" fmla="*/ 430 w 431"/>
                  <a:gd name="T9" fmla="*/ 0 h 193"/>
                  <a:gd name="T10" fmla="*/ 0 60000 65536"/>
                  <a:gd name="T11" fmla="*/ 0 60000 65536"/>
                  <a:gd name="T12" fmla="*/ 0 60000 65536"/>
                  <a:gd name="T13" fmla="*/ 0 60000 65536"/>
                  <a:gd name="T14" fmla="*/ 0 60000 65536"/>
                  <a:gd name="T15" fmla="*/ 0 w 431"/>
                  <a:gd name="T16" fmla="*/ 0 h 193"/>
                  <a:gd name="T17" fmla="*/ 431 w 431"/>
                  <a:gd name="T18" fmla="*/ 193 h 193"/>
                </a:gdLst>
                <a:ahLst/>
                <a:cxnLst>
                  <a:cxn ang="T10">
                    <a:pos x="T0" y="T1"/>
                  </a:cxn>
                  <a:cxn ang="T11">
                    <a:pos x="T2" y="T3"/>
                  </a:cxn>
                  <a:cxn ang="T12">
                    <a:pos x="T4" y="T5"/>
                  </a:cxn>
                  <a:cxn ang="T13">
                    <a:pos x="T6" y="T7"/>
                  </a:cxn>
                  <a:cxn ang="T14">
                    <a:pos x="T8" y="T9"/>
                  </a:cxn>
                </a:cxnLst>
                <a:rect l="T15" t="T16" r="T17" b="T18"/>
                <a:pathLst>
                  <a:path w="431" h="193">
                    <a:moveTo>
                      <a:pt x="0" y="0"/>
                    </a:moveTo>
                    <a:lnTo>
                      <a:pt x="0" y="192"/>
                    </a:lnTo>
                    <a:lnTo>
                      <a:pt x="391" y="192"/>
                    </a:lnTo>
                    <a:lnTo>
                      <a:pt x="391" y="64"/>
                    </a:lnTo>
                    <a:lnTo>
                      <a:pt x="430" y="0"/>
                    </a:lnTo>
                  </a:path>
                </a:pathLst>
              </a:custGeom>
              <a:noFill/>
              <a:ln w="25400" cap="rnd">
                <a:solidFill>
                  <a:schemeClr val="tx1"/>
                </a:solidFill>
                <a:round/>
                <a:headEnd/>
                <a:tailEnd/>
              </a:ln>
            </p:spPr>
            <p:txBody>
              <a:bodyPr/>
              <a:lstStyle/>
              <a:p>
                <a:endParaRPr lang="en-US"/>
              </a:p>
            </p:txBody>
          </p:sp>
          <p:sp>
            <p:nvSpPr>
              <p:cNvPr id="69729" name="Line 57"/>
              <p:cNvSpPr>
                <a:spLocks noChangeShapeType="1"/>
              </p:cNvSpPr>
              <p:nvPr/>
            </p:nvSpPr>
            <p:spPr bwMode="auto">
              <a:xfrm>
                <a:off x="2726" y="1217"/>
                <a:ext cx="157" cy="0"/>
              </a:xfrm>
              <a:prstGeom prst="line">
                <a:avLst/>
              </a:prstGeom>
              <a:noFill/>
              <a:ln w="25400">
                <a:solidFill>
                  <a:schemeClr val="tx1"/>
                </a:solidFill>
                <a:round/>
                <a:headEnd/>
                <a:tailEnd/>
              </a:ln>
            </p:spPr>
            <p:txBody>
              <a:bodyPr wrap="none" anchor="ctr"/>
              <a:lstStyle/>
              <a:p>
                <a:endParaRPr lang="en-US"/>
              </a:p>
            </p:txBody>
          </p:sp>
          <p:sp>
            <p:nvSpPr>
              <p:cNvPr id="69730" name="Freeform 58"/>
              <p:cNvSpPr>
                <a:spLocks/>
              </p:cNvSpPr>
              <p:nvPr/>
            </p:nvSpPr>
            <p:spPr bwMode="auto">
              <a:xfrm>
                <a:off x="2819" y="1116"/>
                <a:ext cx="337" cy="278"/>
              </a:xfrm>
              <a:custGeom>
                <a:avLst/>
                <a:gdLst>
                  <a:gd name="T0" fmla="*/ 0 w 337"/>
                  <a:gd name="T1" fmla="*/ 101 h 278"/>
                  <a:gd name="T2" fmla="*/ 0 w 337"/>
                  <a:gd name="T3" fmla="*/ 277 h 278"/>
                  <a:gd name="T4" fmla="*/ 294 w 337"/>
                  <a:gd name="T5" fmla="*/ 277 h 278"/>
                  <a:gd name="T6" fmla="*/ 294 w 337"/>
                  <a:gd name="T7" fmla="*/ 90 h 278"/>
                  <a:gd name="T8" fmla="*/ 336 w 337"/>
                  <a:gd name="T9" fmla="*/ 0 h 278"/>
                  <a:gd name="T10" fmla="*/ 0 60000 65536"/>
                  <a:gd name="T11" fmla="*/ 0 60000 65536"/>
                  <a:gd name="T12" fmla="*/ 0 60000 65536"/>
                  <a:gd name="T13" fmla="*/ 0 60000 65536"/>
                  <a:gd name="T14" fmla="*/ 0 60000 65536"/>
                  <a:gd name="T15" fmla="*/ 0 w 337"/>
                  <a:gd name="T16" fmla="*/ 0 h 278"/>
                  <a:gd name="T17" fmla="*/ 337 w 337"/>
                  <a:gd name="T18" fmla="*/ 278 h 278"/>
                </a:gdLst>
                <a:ahLst/>
                <a:cxnLst>
                  <a:cxn ang="T10">
                    <a:pos x="T0" y="T1"/>
                  </a:cxn>
                  <a:cxn ang="T11">
                    <a:pos x="T2" y="T3"/>
                  </a:cxn>
                  <a:cxn ang="T12">
                    <a:pos x="T4" y="T5"/>
                  </a:cxn>
                  <a:cxn ang="T13">
                    <a:pos x="T6" y="T7"/>
                  </a:cxn>
                  <a:cxn ang="T14">
                    <a:pos x="T8" y="T9"/>
                  </a:cxn>
                </a:cxnLst>
                <a:rect l="T15" t="T16" r="T17" b="T18"/>
                <a:pathLst>
                  <a:path w="337" h="278">
                    <a:moveTo>
                      <a:pt x="0" y="101"/>
                    </a:moveTo>
                    <a:lnTo>
                      <a:pt x="0" y="277"/>
                    </a:lnTo>
                    <a:lnTo>
                      <a:pt x="294" y="277"/>
                    </a:lnTo>
                    <a:lnTo>
                      <a:pt x="294" y="90"/>
                    </a:lnTo>
                    <a:lnTo>
                      <a:pt x="336" y="0"/>
                    </a:lnTo>
                  </a:path>
                </a:pathLst>
              </a:custGeom>
              <a:noFill/>
              <a:ln w="25400" cap="rnd">
                <a:solidFill>
                  <a:schemeClr val="tx1"/>
                </a:solidFill>
                <a:round/>
                <a:headEnd/>
                <a:tailEnd/>
              </a:ln>
            </p:spPr>
            <p:txBody>
              <a:bodyPr/>
              <a:lstStyle/>
              <a:p>
                <a:endParaRPr lang="en-US"/>
              </a:p>
            </p:txBody>
          </p:sp>
          <p:grpSp>
            <p:nvGrpSpPr>
              <p:cNvPr id="6" name="Group 59"/>
              <p:cNvGrpSpPr>
                <a:grpSpLocks/>
              </p:cNvGrpSpPr>
              <p:nvPr/>
            </p:nvGrpSpPr>
            <p:grpSpPr bwMode="auto">
              <a:xfrm>
                <a:off x="3265" y="955"/>
                <a:ext cx="325" cy="289"/>
                <a:chOff x="3671" y="1797"/>
                <a:chExt cx="325" cy="289"/>
              </a:xfrm>
            </p:grpSpPr>
            <p:sp>
              <p:nvSpPr>
                <p:cNvPr id="69732" name="Freeform 60"/>
                <p:cNvSpPr>
                  <a:spLocks/>
                </p:cNvSpPr>
                <p:nvPr/>
              </p:nvSpPr>
              <p:spPr bwMode="auto">
                <a:xfrm>
                  <a:off x="3671" y="1797"/>
                  <a:ext cx="162" cy="289"/>
                </a:xfrm>
                <a:custGeom>
                  <a:avLst/>
                  <a:gdLst>
                    <a:gd name="T0" fmla="*/ 161 w 162"/>
                    <a:gd name="T1" fmla="*/ 0 h 289"/>
                    <a:gd name="T2" fmla="*/ 0 w 162"/>
                    <a:gd name="T3" fmla="*/ 0 h 289"/>
                    <a:gd name="T4" fmla="*/ 0 w 162"/>
                    <a:gd name="T5" fmla="*/ 288 h 289"/>
                    <a:gd name="T6" fmla="*/ 161 w 162"/>
                    <a:gd name="T7" fmla="*/ 288 h 289"/>
                    <a:gd name="T8" fmla="*/ 0 60000 65536"/>
                    <a:gd name="T9" fmla="*/ 0 60000 65536"/>
                    <a:gd name="T10" fmla="*/ 0 60000 65536"/>
                    <a:gd name="T11" fmla="*/ 0 60000 65536"/>
                    <a:gd name="T12" fmla="*/ 0 w 162"/>
                    <a:gd name="T13" fmla="*/ 0 h 289"/>
                    <a:gd name="T14" fmla="*/ 162 w 162"/>
                    <a:gd name="T15" fmla="*/ 289 h 289"/>
                  </a:gdLst>
                  <a:ahLst/>
                  <a:cxnLst>
                    <a:cxn ang="T8">
                      <a:pos x="T0" y="T1"/>
                    </a:cxn>
                    <a:cxn ang="T9">
                      <a:pos x="T2" y="T3"/>
                    </a:cxn>
                    <a:cxn ang="T10">
                      <a:pos x="T4" y="T5"/>
                    </a:cxn>
                    <a:cxn ang="T11">
                      <a:pos x="T6" y="T7"/>
                    </a:cxn>
                  </a:cxnLst>
                  <a:rect l="T12" t="T13" r="T14" b="T15"/>
                  <a:pathLst>
                    <a:path w="162" h="289">
                      <a:moveTo>
                        <a:pt x="161" y="0"/>
                      </a:moveTo>
                      <a:lnTo>
                        <a:pt x="0" y="0"/>
                      </a:lnTo>
                      <a:lnTo>
                        <a:pt x="0" y="288"/>
                      </a:lnTo>
                      <a:lnTo>
                        <a:pt x="161" y="288"/>
                      </a:lnTo>
                    </a:path>
                  </a:pathLst>
                </a:custGeom>
                <a:noFill/>
                <a:ln w="25400" cap="rnd">
                  <a:solidFill>
                    <a:schemeClr val="tx1"/>
                  </a:solidFill>
                  <a:round/>
                  <a:headEnd/>
                  <a:tailEnd/>
                </a:ln>
              </p:spPr>
              <p:txBody>
                <a:bodyPr/>
                <a:lstStyle/>
                <a:p>
                  <a:endParaRPr lang="en-US"/>
                </a:p>
              </p:txBody>
            </p:sp>
            <p:sp>
              <p:nvSpPr>
                <p:cNvPr id="69733" name="Freeform 61"/>
                <p:cNvSpPr>
                  <a:spLocks/>
                </p:cNvSpPr>
                <p:nvPr/>
              </p:nvSpPr>
              <p:spPr bwMode="auto">
                <a:xfrm>
                  <a:off x="3832" y="1797"/>
                  <a:ext cx="164" cy="289"/>
                </a:xfrm>
                <a:custGeom>
                  <a:avLst/>
                  <a:gdLst>
                    <a:gd name="T0" fmla="*/ 0 w 164"/>
                    <a:gd name="T1" fmla="*/ 0 h 289"/>
                    <a:gd name="T2" fmla="*/ 163 w 164"/>
                    <a:gd name="T3" fmla="*/ 0 h 289"/>
                    <a:gd name="T4" fmla="*/ 163 w 164"/>
                    <a:gd name="T5" fmla="*/ 288 h 289"/>
                    <a:gd name="T6" fmla="*/ 0 w 164"/>
                    <a:gd name="T7" fmla="*/ 288 h 289"/>
                    <a:gd name="T8" fmla="*/ 0 60000 65536"/>
                    <a:gd name="T9" fmla="*/ 0 60000 65536"/>
                    <a:gd name="T10" fmla="*/ 0 60000 65536"/>
                    <a:gd name="T11" fmla="*/ 0 60000 65536"/>
                    <a:gd name="T12" fmla="*/ 0 w 164"/>
                    <a:gd name="T13" fmla="*/ 0 h 289"/>
                    <a:gd name="T14" fmla="*/ 164 w 164"/>
                    <a:gd name="T15" fmla="*/ 289 h 289"/>
                  </a:gdLst>
                  <a:ahLst/>
                  <a:cxnLst>
                    <a:cxn ang="T8">
                      <a:pos x="T0" y="T1"/>
                    </a:cxn>
                    <a:cxn ang="T9">
                      <a:pos x="T2" y="T3"/>
                    </a:cxn>
                    <a:cxn ang="T10">
                      <a:pos x="T4" y="T5"/>
                    </a:cxn>
                    <a:cxn ang="T11">
                      <a:pos x="T6" y="T7"/>
                    </a:cxn>
                  </a:cxnLst>
                  <a:rect l="T12" t="T13" r="T14" b="T15"/>
                  <a:pathLst>
                    <a:path w="164" h="289">
                      <a:moveTo>
                        <a:pt x="0" y="0"/>
                      </a:moveTo>
                      <a:lnTo>
                        <a:pt x="163" y="0"/>
                      </a:lnTo>
                      <a:lnTo>
                        <a:pt x="163" y="288"/>
                      </a:lnTo>
                      <a:lnTo>
                        <a:pt x="0" y="288"/>
                      </a:lnTo>
                    </a:path>
                  </a:pathLst>
                </a:custGeom>
                <a:noFill/>
                <a:ln w="25400" cap="rnd">
                  <a:solidFill>
                    <a:schemeClr val="tx1"/>
                  </a:solidFill>
                  <a:round/>
                  <a:headEnd/>
                  <a:tailEnd/>
                </a:ln>
              </p:spPr>
              <p:txBody>
                <a:bodyPr/>
                <a:lstStyle/>
                <a:p>
                  <a:endParaRPr lang="en-US"/>
                </a:p>
              </p:txBody>
            </p:sp>
          </p:grpSp>
        </p:grpSp>
        <p:grpSp>
          <p:nvGrpSpPr>
            <p:cNvPr id="7" name="Group 62"/>
            <p:cNvGrpSpPr>
              <a:grpSpLocks/>
            </p:cNvGrpSpPr>
            <p:nvPr/>
          </p:nvGrpSpPr>
          <p:grpSpPr bwMode="auto">
            <a:xfrm>
              <a:off x="4975225" y="3215733"/>
              <a:ext cx="2209800" cy="661988"/>
              <a:chOff x="4032" y="2544"/>
              <a:chExt cx="1392" cy="417"/>
            </a:xfrm>
          </p:grpSpPr>
          <p:grpSp>
            <p:nvGrpSpPr>
              <p:cNvPr id="10" name="Group 69"/>
              <p:cNvGrpSpPr>
                <a:grpSpLocks/>
              </p:cNvGrpSpPr>
              <p:nvPr/>
            </p:nvGrpSpPr>
            <p:grpSpPr bwMode="auto">
              <a:xfrm>
                <a:off x="4032" y="2544"/>
                <a:ext cx="497" cy="417"/>
                <a:chOff x="2115" y="2560"/>
                <a:chExt cx="497" cy="417"/>
              </a:xfrm>
            </p:grpSpPr>
            <p:sp>
              <p:nvSpPr>
                <p:cNvPr id="69706" name="AutoShape 70"/>
                <p:cNvSpPr>
                  <a:spLocks noChangeArrowheads="1"/>
                </p:cNvSpPr>
                <p:nvPr/>
              </p:nvSpPr>
              <p:spPr bwMode="auto">
                <a:xfrm>
                  <a:off x="2115" y="2560"/>
                  <a:ext cx="490" cy="417"/>
                </a:xfrm>
                <a:prstGeom prst="cloudCallout">
                  <a:avLst>
                    <a:gd name="adj1" fmla="val -28569"/>
                    <a:gd name="adj2" fmla="val 42088"/>
                  </a:avLst>
                </a:prstGeom>
                <a:noFill/>
                <a:ln w="12700">
                  <a:solidFill>
                    <a:schemeClr val="tx1"/>
                  </a:solidFill>
                  <a:round/>
                  <a:headEnd/>
                  <a:tailEnd/>
                </a:ln>
              </p:spPr>
              <p:txBody>
                <a:bodyPr wrap="none" anchor="ctr"/>
                <a:lstStyle/>
                <a:p>
                  <a:pPr algn="ctr"/>
                  <a:endParaRPr lang="en-US" sz="3200">
                    <a:solidFill>
                      <a:schemeClr val="tx1"/>
                    </a:solidFill>
                    <a:latin typeface="Arial" pitchFamily="34" charset="0"/>
                  </a:endParaRPr>
                </a:p>
              </p:txBody>
            </p:sp>
            <p:sp>
              <p:nvSpPr>
                <p:cNvPr id="69707" name="Text Box 71"/>
                <p:cNvSpPr txBox="1">
                  <a:spLocks noChangeArrowheads="1"/>
                </p:cNvSpPr>
                <p:nvPr/>
              </p:nvSpPr>
              <p:spPr bwMode="auto">
                <a:xfrm>
                  <a:off x="2177" y="2573"/>
                  <a:ext cx="435" cy="404"/>
                </a:xfrm>
                <a:prstGeom prst="rect">
                  <a:avLst/>
                </a:prstGeom>
                <a:noFill/>
                <a:ln w="12700">
                  <a:noFill/>
                  <a:miter lim="800000"/>
                  <a:headEnd/>
                  <a:tailEnd/>
                </a:ln>
              </p:spPr>
              <p:txBody>
                <a:bodyPr>
                  <a:spAutoFit/>
                </a:bodyPr>
                <a:lstStyle/>
                <a:p>
                  <a:r>
                    <a:rPr lang="en-US" sz="1800" b="1">
                      <a:solidFill>
                        <a:schemeClr val="tx1"/>
                      </a:solidFill>
                      <a:latin typeface="Arial" pitchFamily="34" charset="0"/>
                    </a:rPr>
                    <a:t>bubble</a:t>
                  </a:r>
                </a:p>
              </p:txBody>
            </p:sp>
          </p:grpSp>
          <p:grpSp>
            <p:nvGrpSpPr>
              <p:cNvPr id="11" name="Group 72"/>
              <p:cNvGrpSpPr>
                <a:grpSpLocks/>
              </p:cNvGrpSpPr>
              <p:nvPr/>
            </p:nvGrpSpPr>
            <p:grpSpPr bwMode="auto">
              <a:xfrm>
                <a:off x="4495" y="2544"/>
                <a:ext cx="497" cy="417"/>
                <a:chOff x="2115" y="2560"/>
                <a:chExt cx="497" cy="417"/>
              </a:xfrm>
            </p:grpSpPr>
            <p:sp>
              <p:nvSpPr>
                <p:cNvPr id="69704" name="AutoShape 73"/>
                <p:cNvSpPr>
                  <a:spLocks noChangeArrowheads="1"/>
                </p:cNvSpPr>
                <p:nvPr/>
              </p:nvSpPr>
              <p:spPr bwMode="auto">
                <a:xfrm>
                  <a:off x="2115" y="2560"/>
                  <a:ext cx="490" cy="417"/>
                </a:xfrm>
                <a:prstGeom prst="cloudCallout">
                  <a:avLst>
                    <a:gd name="adj1" fmla="val -28569"/>
                    <a:gd name="adj2" fmla="val 42088"/>
                  </a:avLst>
                </a:prstGeom>
                <a:noFill/>
                <a:ln w="12700">
                  <a:solidFill>
                    <a:schemeClr val="tx1"/>
                  </a:solidFill>
                  <a:round/>
                  <a:headEnd/>
                  <a:tailEnd/>
                </a:ln>
              </p:spPr>
              <p:txBody>
                <a:bodyPr wrap="none" anchor="ctr"/>
                <a:lstStyle/>
                <a:p>
                  <a:pPr algn="ctr"/>
                  <a:endParaRPr lang="en-US" sz="3200">
                    <a:solidFill>
                      <a:schemeClr val="tx1"/>
                    </a:solidFill>
                    <a:latin typeface="Arial" pitchFamily="34" charset="0"/>
                  </a:endParaRPr>
                </a:p>
              </p:txBody>
            </p:sp>
            <p:sp>
              <p:nvSpPr>
                <p:cNvPr id="69705" name="Text Box 74"/>
                <p:cNvSpPr txBox="1">
                  <a:spLocks noChangeArrowheads="1"/>
                </p:cNvSpPr>
                <p:nvPr/>
              </p:nvSpPr>
              <p:spPr bwMode="auto">
                <a:xfrm>
                  <a:off x="2177" y="2573"/>
                  <a:ext cx="435" cy="404"/>
                </a:xfrm>
                <a:prstGeom prst="rect">
                  <a:avLst/>
                </a:prstGeom>
                <a:noFill/>
                <a:ln w="12700">
                  <a:noFill/>
                  <a:miter lim="800000"/>
                  <a:headEnd/>
                  <a:tailEnd/>
                </a:ln>
              </p:spPr>
              <p:txBody>
                <a:bodyPr>
                  <a:spAutoFit/>
                </a:bodyPr>
                <a:lstStyle/>
                <a:p>
                  <a:r>
                    <a:rPr lang="en-US" sz="1800" b="1">
                      <a:solidFill>
                        <a:schemeClr val="tx1"/>
                      </a:solidFill>
                      <a:latin typeface="Arial" pitchFamily="34" charset="0"/>
                    </a:rPr>
                    <a:t>bubble</a:t>
                  </a:r>
                </a:p>
              </p:txBody>
            </p:sp>
          </p:grpSp>
          <p:grpSp>
            <p:nvGrpSpPr>
              <p:cNvPr id="12" name="Group 75"/>
              <p:cNvGrpSpPr>
                <a:grpSpLocks/>
              </p:cNvGrpSpPr>
              <p:nvPr/>
            </p:nvGrpSpPr>
            <p:grpSpPr bwMode="auto">
              <a:xfrm>
                <a:off x="4927" y="2544"/>
                <a:ext cx="497" cy="417"/>
                <a:chOff x="2115" y="2560"/>
                <a:chExt cx="497" cy="417"/>
              </a:xfrm>
            </p:grpSpPr>
            <p:sp>
              <p:nvSpPr>
                <p:cNvPr id="69702" name="AutoShape 76"/>
                <p:cNvSpPr>
                  <a:spLocks noChangeArrowheads="1"/>
                </p:cNvSpPr>
                <p:nvPr/>
              </p:nvSpPr>
              <p:spPr bwMode="auto">
                <a:xfrm>
                  <a:off x="2115" y="2560"/>
                  <a:ext cx="490" cy="417"/>
                </a:xfrm>
                <a:prstGeom prst="cloudCallout">
                  <a:avLst>
                    <a:gd name="adj1" fmla="val -28569"/>
                    <a:gd name="adj2" fmla="val 42088"/>
                  </a:avLst>
                </a:prstGeom>
                <a:noFill/>
                <a:ln w="12700">
                  <a:solidFill>
                    <a:schemeClr val="tx1"/>
                  </a:solidFill>
                  <a:round/>
                  <a:headEnd/>
                  <a:tailEnd/>
                </a:ln>
              </p:spPr>
              <p:txBody>
                <a:bodyPr wrap="none" anchor="ctr"/>
                <a:lstStyle/>
                <a:p>
                  <a:pPr algn="ctr"/>
                  <a:endParaRPr lang="en-US" sz="3200">
                    <a:solidFill>
                      <a:schemeClr val="tx1"/>
                    </a:solidFill>
                    <a:latin typeface="Arial" pitchFamily="34" charset="0"/>
                  </a:endParaRPr>
                </a:p>
              </p:txBody>
            </p:sp>
            <p:sp>
              <p:nvSpPr>
                <p:cNvPr id="69703" name="Text Box 77"/>
                <p:cNvSpPr txBox="1">
                  <a:spLocks noChangeArrowheads="1"/>
                </p:cNvSpPr>
                <p:nvPr/>
              </p:nvSpPr>
              <p:spPr bwMode="auto">
                <a:xfrm>
                  <a:off x="2177" y="2573"/>
                  <a:ext cx="435" cy="404"/>
                </a:xfrm>
                <a:prstGeom prst="rect">
                  <a:avLst/>
                </a:prstGeom>
                <a:noFill/>
                <a:ln w="12700">
                  <a:noFill/>
                  <a:miter lim="800000"/>
                  <a:headEnd/>
                  <a:tailEnd/>
                </a:ln>
              </p:spPr>
              <p:txBody>
                <a:bodyPr>
                  <a:spAutoFit/>
                </a:bodyPr>
                <a:lstStyle/>
                <a:p>
                  <a:r>
                    <a:rPr lang="en-US" sz="1800" b="1">
                      <a:solidFill>
                        <a:schemeClr val="tx1"/>
                      </a:solidFill>
                      <a:latin typeface="Arial" pitchFamily="34" charset="0"/>
                    </a:rPr>
                    <a:t>bubble</a:t>
                  </a:r>
                </a:p>
              </p:txBody>
            </p:sp>
          </p:grpSp>
        </p:grpSp>
        <p:grpSp>
          <p:nvGrpSpPr>
            <p:cNvPr id="13" name="Group 79"/>
            <p:cNvGrpSpPr>
              <a:grpSpLocks/>
            </p:cNvGrpSpPr>
            <p:nvPr/>
          </p:nvGrpSpPr>
          <p:grpSpPr bwMode="auto">
            <a:xfrm>
              <a:off x="4495800" y="4053930"/>
              <a:ext cx="3297238" cy="814388"/>
              <a:chOff x="1965" y="881"/>
              <a:chExt cx="2077" cy="513"/>
            </a:xfrm>
          </p:grpSpPr>
          <p:sp>
            <p:nvSpPr>
              <p:cNvPr id="69673" name="Freeform 80" descr="25%"/>
              <p:cNvSpPr>
                <a:spLocks/>
              </p:cNvSpPr>
              <p:nvPr/>
            </p:nvSpPr>
            <p:spPr bwMode="auto">
              <a:xfrm>
                <a:off x="3742" y="977"/>
                <a:ext cx="142" cy="289"/>
              </a:xfrm>
              <a:custGeom>
                <a:avLst/>
                <a:gdLst>
                  <a:gd name="T0" fmla="*/ 141 w 142"/>
                  <a:gd name="T1" fmla="*/ 0 h 289"/>
                  <a:gd name="T2" fmla="*/ 0 w 142"/>
                  <a:gd name="T3" fmla="*/ 0 h 289"/>
                  <a:gd name="T4" fmla="*/ 0 w 142"/>
                  <a:gd name="T5" fmla="*/ 288 h 289"/>
                  <a:gd name="T6" fmla="*/ 141 w 142"/>
                  <a:gd name="T7" fmla="*/ 288 h 289"/>
                  <a:gd name="T8" fmla="*/ 0 60000 65536"/>
                  <a:gd name="T9" fmla="*/ 0 60000 65536"/>
                  <a:gd name="T10" fmla="*/ 0 60000 65536"/>
                  <a:gd name="T11" fmla="*/ 0 60000 65536"/>
                  <a:gd name="T12" fmla="*/ 0 w 142"/>
                  <a:gd name="T13" fmla="*/ 0 h 289"/>
                  <a:gd name="T14" fmla="*/ 142 w 142"/>
                  <a:gd name="T15" fmla="*/ 289 h 289"/>
                </a:gdLst>
                <a:ahLst/>
                <a:cxnLst>
                  <a:cxn ang="T8">
                    <a:pos x="T0" y="T1"/>
                  </a:cxn>
                  <a:cxn ang="T9">
                    <a:pos x="T2" y="T3"/>
                  </a:cxn>
                  <a:cxn ang="T10">
                    <a:pos x="T4" y="T5"/>
                  </a:cxn>
                  <a:cxn ang="T11">
                    <a:pos x="T6" y="T7"/>
                  </a:cxn>
                </a:cxnLst>
                <a:rect l="T12" t="T13" r="T14" b="T15"/>
                <a:pathLst>
                  <a:path w="142" h="289">
                    <a:moveTo>
                      <a:pt x="141" y="0"/>
                    </a:moveTo>
                    <a:lnTo>
                      <a:pt x="0" y="0"/>
                    </a:lnTo>
                    <a:lnTo>
                      <a:pt x="0" y="288"/>
                    </a:lnTo>
                    <a:lnTo>
                      <a:pt x="141" y="288"/>
                    </a:lnTo>
                  </a:path>
                </a:pathLst>
              </a:custGeom>
              <a:pattFill prst="pct25">
                <a:fgClr>
                  <a:schemeClr val="accent1"/>
                </a:fgClr>
                <a:bgClr>
                  <a:srgbClr val="FFFFFF"/>
                </a:bgClr>
              </a:pattFill>
              <a:ln w="25400" cap="rnd">
                <a:solidFill>
                  <a:schemeClr val="tx1"/>
                </a:solidFill>
                <a:round/>
                <a:headEnd/>
                <a:tailEnd/>
              </a:ln>
            </p:spPr>
            <p:txBody>
              <a:bodyPr/>
              <a:lstStyle/>
              <a:p>
                <a:endParaRPr lang="en-US"/>
              </a:p>
            </p:txBody>
          </p:sp>
          <p:sp>
            <p:nvSpPr>
              <p:cNvPr id="69674" name="Freeform 81"/>
              <p:cNvSpPr>
                <a:spLocks/>
              </p:cNvSpPr>
              <p:nvPr/>
            </p:nvSpPr>
            <p:spPr bwMode="auto">
              <a:xfrm>
                <a:off x="2891" y="881"/>
                <a:ext cx="213" cy="481"/>
              </a:xfrm>
              <a:custGeom>
                <a:avLst/>
                <a:gdLst>
                  <a:gd name="T0" fmla="*/ 0 w 213"/>
                  <a:gd name="T1" fmla="*/ 320 h 481"/>
                  <a:gd name="T2" fmla="*/ 71 w 213"/>
                  <a:gd name="T3" fmla="*/ 240 h 481"/>
                  <a:gd name="T4" fmla="*/ 0 w 213"/>
                  <a:gd name="T5" fmla="*/ 160 h 481"/>
                  <a:gd name="T6" fmla="*/ 0 w 213"/>
                  <a:gd name="T7" fmla="*/ 0 h 481"/>
                  <a:gd name="T8" fmla="*/ 212 w 213"/>
                  <a:gd name="T9" fmla="*/ 160 h 481"/>
                  <a:gd name="T10" fmla="*/ 212 w 213"/>
                  <a:gd name="T11" fmla="*/ 320 h 481"/>
                  <a:gd name="T12" fmla="*/ 0 w 213"/>
                  <a:gd name="T13" fmla="*/ 480 h 481"/>
                  <a:gd name="T14" fmla="*/ 0 w 213"/>
                  <a:gd name="T15" fmla="*/ 320 h 481"/>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481"/>
                  <a:gd name="T26" fmla="*/ 213 w 213"/>
                  <a:gd name="T27" fmla="*/ 481 h 48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481">
                    <a:moveTo>
                      <a:pt x="0" y="320"/>
                    </a:moveTo>
                    <a:lnTo>
                      <a:pt x="71" y="240"/>
                    </a:lnTo>
                    <a:lnTo>
                      <a:pt x="0" y="160"/>
                    </a:lnTo>
                    <a:lnTo>
                      <a:pt x="0" y="0"/>
                    </a:lnTo>
                    <a:lnTo>
                      <a:pt x="212" y="160"/>
                    </a:lnTo>
                    <a:lnTo>
                      <a:pt x="212" y="320"/>
                    </a:lnTo>
                    <a:lnTo>
                      <a:pt x="0" y="480"/>
                    </a:lnTo>
                    <a:lnTo>
                      <a:pt x="0" y="320"/>
                    </a:lnTo>
                  </a:path>
                </a:pathLst>
              </a:custGeom>
              <a:noFill/>
              <a:ln w="25400" cap="rnd">
                <a:solidFill>
                  <a:schemeClr val="tx1"/>
                </a:solidFill>
                <a:round/>
                <a:headEnd/>
                <a:tailEnd/>
              </a:ln>
            </p:spPr>
            <p:txBody>
              <a:bodyPr/>
              <a:lstStyle/>
              <a:p>
                <a:endParaRPr lang="en-US"/>
              </a:p>
            </p:txBody>
          </p:sp>
          <p:sp>
            <p:nvSpPr>
              <p:cNvPr id="69675" name="Rectangle 82"/>
              <p:cNvSpPr>
                <a:spLocks noChangeArrowheads="1"/>
              </p:cNvSpPr>
              <p:nvPr/>
            </p:nvSpPr>
            <p:spPr bwMode="auto">
              <a:xfrm rot="5400000">
                <a:off x="2792" y="1004"/>
                <a:ext cx="384" cy="210"/>
              </a:xfrm>
              <a:prstGeom prst="rect">
                <a:avLst/>
              </a:prstGeom>
              <a:noFill/>
              <a:ln w="12700">
                <a:noFill/>
                <a:miter lim="800000"/>
                <a:headEnd/>
                <a:tailEnd/>
              </a:ln>
            </p:spPr>
            <p:txBody>
              <a:bodyPr wrap="none" lIns="90487" tIns="44450" rIns="90487" bIns="44450">
                <a:spAutoFit/>
              </a:bodyPr>
              <a:lstStyle/>
              <a:p>
                <a:r>
                  <a:rPr lang="en-US" sz="1600" b="1" dirty="0">
                    <a:solidFill>
                      <a:schemeClr val="tx1"/>
                    </a:solidFill>
                    <a:latin typeface="Times" charset="0"/>
                  </a:rPr>
                  <a:t>ALU</a:t>
                </a:r>
              </a:p>
            </p:txBody>
          </p:sp>
          <p:sp>
            <p:nvSpPr>
              <p:cNvPr id="69676" name="Rectangle 83"/>
              <p:cNvSpPr>
                <a:spLocks noChangeArrowheads="1"/>
              </p:cNvSpPr>
              <p:nvPr/>
            </p:nvSpPr>
            <p:spPr bwMode="auto">
              <a:xfrm>
                <a:off x="2025" y="1011"/>
                <a:ext cx="228" cy="210"/>
              </a:xfrm>
              <a:prstGeom prst="rect">
                <a:avLst/>
              </a:prstGeom>
              <a:noFill/>
              <a:ln w="12700">
                <a:noFill/>
                <a:miter lim="800000"/>
                <a:headEnd/>
                <a:tailEnd/>
              </a:ln>
            </p:spPr>
            <p:txBody>
              <a:bodyPr wrap="none" lIns="90487" tIns="44450" rIns="90487" bIns="44450">
                <a:spAutoFit/>
              </a:bodyPr>
              <a:lstStyle/>
              <a:p>
                <a:pPr algn="ctr"/>
                <a:r>
                  <a:rPr lang="en-US" sz="1600" b="1">
                    <a:solidFill>
                      <a:schemeClr val="tx1"/>
                    </a:solidFill>
                    <a:latin typeface="Times" charset="0"/>
                  </a:rPr>
                  <a:t>I$</a:t>
                </a:r>
              </a:p>
            </p:txBody>
          </p:sp>
          <p:grpSp>
            <p:nvGrpSpPr>
              <p:cNvPr id="14" name="Group 84"/>
              <p:cNvGrpSpPr>
                <a:grpSpLocks/>
              </p:cNvGrpSpPr>
              <p:nvPr/>
            </p:nvGrpSpPr>
            <p:grpSpPr bwMode="auto">
              <a:xfrm>
                <a:off x="1965" y="977"/>
                <a:ext cx="340" cy="289"/>
                <a:chOff x="1935" y="1349"/>
                <a:chExt cx="340" cy="289"/>
              </a:xfrm>
            </p:grpSpPr>
            <p:sp>
              <p:nvSpPr>
                <p:cNvPr id="69695" name="Freeform 85"/>
                <p:cNvSpPr>
                  <a:spLocks/>
                </p:cNvSpPr>
                <p:nvPr/>
              </p:nvSpPr>
              <p:spPr bwMode="auto">
                <a:xfrm>
                  <a:off x="1935" y="1349"/>
                  <a:ext cx="170" cy="289"/>
                </a:xfrm>
                <a:custGeom>
                  <a:avLst/>
                  <a:gdLst>
                    <a:gd name="T0" fmla="*/ 169 w 170"/>
                    <a:gd name="T1" fmla="*/ 0 h 289"/>
                    <a:gd name="T2" fmla="*/ 0 w 170"/>
                    <a:gd name="T3" fmla="*/ 0 h 289"/>
                    <a:gd name="T4" fmla="*/ 0 w 170"/>
                    <a:gd name="T5" fmla="*/ 288 h 289"/>
                    <a:gd name="T6" fmla="*/ 169 w 170"/>
                    <a:gd name="T7" fmla="*/ 288 h 289"/>
                    <a:gd name="T8" fmla="*/ 0 60000 65536"/>
                    <a:gd name="T9" fmla="*/ 0 60000 65536"/>
                    <a:gd name="T10" fmla="*/ 0 60000 65536"/>
                    <a:gd name="T11" fmla="*/ 0 60000 65536"/>
                    <a:gd name="T12" fmla="*/ 0 w 170"/>
                    <a:gd name="T13" fmla="*/ 0 h 289"/>
                    <a:gd name="T14" fmla="*/ 170 w 170"/>
                    <a:gd name="T15" fmla="*/ 289 h 289"/>
                  </a:gdLst>
                  <a:ahLst/>
                  <a:cxnLst>
                    <a:cxn ang="T8">
                      <a:pos x="T0" y="T1"/>
                    </a:cxn>
                    <a:cxn ang="T9">
                      <a:pos x="T2" y="T3"/>
                    </a:cxn>
                    <a:cxn ang="T10">
                      <a:pos x="T4" y="T5"/>
                    </a:cxn>
                    <a:cxn ang="T11">
                      <a:pos x="T6" y="T7"/>
                    </a:cxn>
                  </a:cxnLst>
                  <a:rect l="T12" t="T13" r="T14" b="T15"/>
                  <a:pathLst>
                    <a:path w="170" h="289">
                      <a:moveTo>
                        <a:pt x="169" y="0"/>
                      </a:moveTo>
                      <a:lnTo>
                        <a:pt x="0" y="0"/>
                      </a:lnTo>
                      <a:lnTo>
                        <a:pt x="0" y="288"/>
                      </a:lnTo>
                      <a:lnTo>
                        <a:pt x="169" y="288"/>
                      </a:lnTo>
                    </a:path>
                  </a:pathLst>
                </a:custGeom>
                <a:noFill/>
                <a:ln w="25400" cap="rnd">
                  <a:solidFill>
                    <a:schemeClr val="tx1"/>
                  </a:solidFill>
                  <a:round/>
                  <a:headEnd/>
                  <a:tailEnd/>
                </a:ln>
              </p:spPr>
              <p:txBody>
                <a:bodyPr/>
                <a:lstStyle/>
                <a:p>
                  <a:endParaRPr lang="en-US"/>
                </a:p>
              </p:txBody>
            </p:sp>
            <p:sp>
              <p:nvSpPr>
                <p:cNvPr id="69696" name="Freeform 86"/>
                <p:cNvSpPr>
                  <a:spLocks/>
                </p:cNvSpPr>
                <p:nvPr/>
              </p:nvSpPr>
              <p:spPr bwMode="auto">
                <a:xfrm>
                  <a:off x="2104" y="1349"/>
                  <a:ext cx="171" cy="289"/>
                </a:xfrm>
                <a:custGeom>
                  <a:avLst/>
                  <a:gdLst>
                    <a:gd name="T0" fmla="*/ 0 w 171"/>
                    <a:gd name="T1" fmla="*/ 0 h 289"/>
                    <a:gd name="T2" fmla="*/ 170 w 171"/>
                    <a:gd name="T3" fmla="*/ 0 h 289"/>
                    <a:gd name="T4" fmla="*/ 170 w 171"/>
                    <a:gd name="T5" fmla="*/ 288 h 289"/>
                    <a:gd name="T6" fmla="*/ 0 w 171"/>
                    <a:gd name="T7" fmla="*/ 288 h 289"/>
                    <a:gd name="T8" fmla="*/ 0 60000 65536"/>
                    <a:gd name="T9" fmla="*/ 0 60000 65536"/>
                    <a:gd name="T10" fmla="*/ 0 60000 65536"/>
                    <a:gd name="T11" fmla="*/ 0 60000 65536"/>
                    <a:gd name="T12" fmla="*/ 0 w 171"/>
                    <a:gd name="T13" fmla="*/ 0 h 289"/>
                    <a:gd name="T14" fmla="*/ 171 w 171"/>
                    <a:gd name="T15" fmla="*/ 289 h 289"/>
                  </a:gdLst>
                  <a:ahLst/>
                  <a:cxnLst>
                    <a:cxn ang="T8">
                      <a:pos x="T0" y="T1"/>
                    </a:cxn>
                    <a:cxn ang="T9">
                      <a:pos x="T2" y="T3"/>
                    </a:cxn>
                    <a:cxn ang="T10">
                      <a:pos x="T4" y="T5"/>
                    </a:cxn>
                    <a:cxn ang="T11">
                      <a:pos x="T6" y="T7"/>
                    </a:cxn>
                  </a:cxnLst>
                  <a:rect l="T12" t="T13" r="T14" b="T15"/>
                  <a:pathLst>
                    <a:path w="171" h="289">
                      <a:moveTo>
                        <a:pt x="0" y="0"/>
                      </a:moveTo>
                      <a:lnTo>
                        <a:pt x="170" y="0"/>
                      </a:lnTo>
                      <a:lnTo>
                        <a:pt x="170" y="288"/>
                      </a:lnTo>
                      <a:lnTo>
                        <a:pt x="0" y="288"/>
                      </a:lnTo>
                    </a:path>
                  </a:pathLst>
                </a:custGeom>
                <a:noFill/>
                <a:ln w="25400" cap="rnd">
                  <a:solidFill>
                    <a:schemeClr val="tx1"/>
                  </a:solidFill>
                  <a:round/>
                  <a:headEnd/>
                  <a:tailEnd/>
                </a:ln>
              </p:spPr>
              <p:txBody>
                <a:bodyPr/>
                <a:lstStyle/>
                <a:p>
                  <a:endParaRPr lang="en-US"/>
                </a:p>
              </p:txBody>
            </p:sp>
          </p:grpSp>
          <p:sp>
            <p:nvSpPr>
              <p:cNvPr id="69678" name="Rectangle 87"/>
              <p:cNvSpPr>
                <a:spLocks noChangeArrowheads="1"/>
              </p:cNvSpPr>
              <p:nvPr/>
            </p:nvSpPr>
            <p:spPr bwMode="auto">
              <a:xfrm>
                <a:off x="2406" y="984"/>
                <a:ext cx="327" cy="210"/>
              </a:xfrm>
              <a:prstGeom prst="rect">
                <a:avLst/>
              </a:prstGeom>
              <a:noFill/>
              <a:ln w="12700">
                <a:noFill/>
                <a:miter lim="800000"/>
                <a:headEnd/>
                <a:tailEnd/>
              </a:ln>
            </p:spPr>
            <p:txBody>
              <a:bodyPr wrap="none" lIns="90487" tIns="44450" rIns="90487" bIns="44450">
                <a:spAutoFit/>
              </a:bodyPr>
              <a:lstStyle/>
              <a:p>
                <a:r>
                  <a:rPr lang="en-US" sz="1600" b="1">
                    <a:solidFill>
                      <a:schemeClr val="tx1"/>
                    </a:solidFill>
                    <a:latin typeface="Times" charset="0"/>
                  </a:rPr>
                  <a:t>Reg</a:t>
                </a:r>
              </a:p>
            </p:txBody>
          </p:sp>
          <p:sp>
            <p:nvSpPr>
              <p:cNvPr id="69679" name="Freeform 88"/>
              <p:cNvSpPr>
                <a:spLocks/>
              </p:cNvSpPr>
              <p:nvPr/>
            </p:nvSpPr>
            <p:spPr bwMode="auto">
              <a:xfrm>
                <a:off x="2425" y="977"/>
                <a:ext cx="149" cy="289"/>
              </a:xfrm>
              <a:custGeom>
                <a:avLst/>
                <a:gdLst>
                  <a:gd name="T0" fmla="*/ 148 w 149"/>
                  <a:gd name="T1" fmla="*/ 0 h 289"/>
                  <a:gd name="T2" fmla="*/ 0 w 149"/>
                  <a:gd name="T3" fmla="*/ 0 h 289"/>
                  <a:gd name="T4" fmla="*/ 0 w 149"/>
                  <a:gd name="T5" fmla="*/ 288 h 289"/>
                  <a:gd name="T6" fmla="*/ 148 w 149"/>
                  <a:gd name="T7" fmla="*/ 288 h 289"/>
                  <a:gd name="T8" fmla="*/ 0 60000 65536"/>
                  <a:gd name="T9" fmla="*/ 0 60000 65536"/>
                  <a:gd name="T10" fmla="*/ 0 60000 65536"/>
                  <a:gd name="T11" fmla="*/ 0 60000 65536"/>
                  <a:gd name="T12" fmla="*/ 0 w 149"/>
                  <a:gd name="T13" fmla="*/ 0 h 289"/>
                  <a:gd name="T14" fmla="*/ 149 w 149"/>
                  <a:gd name="T15" fmla="*/ 289 h 289"/>
                </a:gdLst>
                <a:ahLst/>
                <a:cxnLst>
                  <a:cxn ang="T8">
                    <a:pos x="T0" y="T1"/>
                  </a:cxn>
                  <a:cxn ang="T9">
                    <a:pos x="T2" y="T3"/>
                  </a:cxn>
                  <a:cxn ang="T10">
                    <a:pos x="T4" y="T5"/>
                  </a:cxn>
                  <a:cxn ang="T11">
                    <a:pos x="T6" y="T7"/>
                  </a:cxn>
                </a:cxnLst>
                <a:rect l="T12" t="T13" r="T14" b="T15"/>
                <a:pathLst>
                  <a:path w="149" h="289">
                    <a:moveTo>
                      <a:pt x="148" y="0"/>
                    </a:moveTo>
                    <a:lnTo>
                      <a:pt x="0" y="0"/>
                    </a:lnTo>
                    <a:lnTo>
                      <a:pt x="0" y="288"/>
                    </a:lnTo>
                    <a:lnTo>
                      <a:pt x="148" y="288"/>
                    </a:lnTo>
                  </a:path>
                </a:pathLst>
              </a:custGeom>
              <a:noFill/>
              <a:ln w="25400" cap="rnd">
                <a:solidFill>
                  <a:schemeClr val="tx1"/>
                </a:solidFill>
                <a:round/>
                <a:headEnd/>
                <a:tailEnd/>
              </a:ln>
            </p:spPr>
            <p:txBody>
              <a:bodyPr/>
              <a:lstStyle/>
              <a:p>
                <a:endParaRPr lang="en-US"/>
              </a:p>
            </p:txBody>
          </p:sp>
          <p:sp>
            <p:nvSpPr>
              <p:cNvPr id="69680" name="Freeform 89"/>
              <p:cNvSpPr>
                <a:spLocks/>
              </p:cNvSpPr>
              <p:nvPr/>
            </p:nvSpPr>
            <p:spPr bwMode="auto">
              <a:xfrm>
                <a:off x="2573" y="977"/>
                <a:ext cx="148" cy="289"/>
              </a:xfrm>
              <a:custGeom>
                <a:avLst/>
                <a:gdLst>
                  <a:gd name="T0" fmla="*/ 0 w 148"/>
                  <a:gd name="T1" fmla="*/ 0 h 289"/>
                  <a:gd name="T2" fmla="*/ 147 w 148"/>
                  <a:gd name="T3" fmla="*/ 0 h 289"/>
                  <a:gd name="T4" fmla="*/ 147 w 148"/>
                  <a:gd name="T5" fmla="*/ 288 h 289"/>
                  <a:gd name="T6" fmla="*/ 0 w 148"/>
                  <a:gd name="T7" fmla="*/ 288 h 289"/>
                  <a:gd name="T8" fmla="*/ 0 60000 65536"/>
                  <a:gd name="T9" fmla="*/ 0 60000 65536"/>
                  <a:gd name="T10" fmla="*/ 0 60000 65536"/>
                  <a:gd name="T11" fmla="*/ 0 60000 65536"/>
                  <a:gd name="T12" fmla="*/ 0 w 148"/>
                  <a:gd name="T13" fmla="*/ 0 h 289"/>
                  <a:gd name="T14" fmla="*/ 148 w 148"/>
                  <a:gd name="T15" fmla="*/ 289 h 289"/>
                </a:gdLst>
                <a:ahLst/>
                <a:cxnLst>
                  <a:cxn ang="T8">
                    <a:pos x="T0" y="T1"/>
                  </a:cxn>
                  <a:cxn ang="T9">
                    <a:pos x="T2" y="T3"/>
                  </a:cxn>
                  <a:cxn ang="T10">
                    <a:pos x="T4" y="T5"/>
                  </a:cxn>
                  <a:cxn ang="T11">
                    <a:pos x="T6" y="T7"/>
                  </a:cxn>
                </a:cxnLst>
                <a:rect l="T12" t="T13" r="T14" b="T15"/>
                <a:pathLst>
                  <a:path w="148" h="289">
                    <a:moveTo>
                      <a:pt x="0" y="0"/>
                    </a:moveTo>
                    <a:lnTo>
                      <a:pt x="147" y="0"/>
                    </a:lnTo>
                    <a:lnTo>
                      <a:pt x="147" y="288"/>
                    </a:lnTo>
                    <a:lnTo>
                      <a:pt x="0" y="288"/>
                    </a:lnTo>
                  </a:path>
                </a:pathLst>
              </a:custGeom>
              <a:noFill/>
              <a:ln w="25400" cap="rnd">
                <a:solidFill>
                  <a:schemeClr val="tx1"/>
                </a:solidFill>
                <a:round/>
                <a:headEnd/>
                <a:tailEnd/>
              </a:ln>
            </p:spPr>
            <p:txBody>
              <a:bodyPr/>
              <a:lstStyle/>
              <a:p>
                <a:endParaRPr lang="en-US"/>
              </a:p>
            </p:txBody>
          </p:sp>
          <p:sp>
            <p:nvSpPr>
              <p:cNvPr id="69683" name="Line 92"/>
              <p:cNvSpPr>
                <a:spLocks noChangeShapeType="1"/>
              </p:cNvSpPr>
              <p:nvPr/>
            </p:nvSpPr>
            <p:spPr bwMode="auto">
              <a:xfrm>
                <a:off x="2726" y="1025"/>
                <a:ext cx="157" cy="0"/>
              </a:xfrm>
              <a:prstGeom prst="line">
                <a:avLst/>
              </a:prstGeom>
              <a:noFill/>
              <a:ln w="25400">
                <a:solidFill>
                  <a:schemeClr val="tx1"/>
                </a:solidFill>
                <a:round/>
                <a:headEnd/>
                <a:tailEnd/>
              </a:ln>
            </p:spPr>
            <p:txBody>
              <a:bodyPr wrap="none" anchor="ctr"/>
              <a:lstStyle/>
              <a:p>
                <a:endParaRPr lang="en-US"/>
              </a:p>
            </p:txBody>
          </p:sp>
          <p:sp>
            <p:nvSpPr>
              <p:cNvPr id="69684" name="Rectangle 93"/>
              <p:cNvSpPr>
                <a:spLocks noChangeArrowheads="1"/>
              </p:cNvSpPr>
              <p:nvPr/>
            </p:nvSpPr>
            <p:spPr bwMode="auto">
              <a:xfrm>
                <a:off x="3255" y="1021"/>
                <a:ext cx="302" cy="210"/>
              </a:xfrm>
              <a:prstGeom prst="rect">
                <a:avLst/>
              </a:prstGeom>
              <a:noFill/>
              <a:ln w="12700">
                <a:noFill/>
                <a:miter lim="800000"/>
                <a:headEnd/>
                <a:tailEnd/>
              </a:ln>
            </p:spPr>
            <p:txBody>
              <a:bodyPr wrap="none" lIns="90487" tIns="44450" rIns="90487" bIns="44450">
                <a:spAutoFit/>
              </a:bodyPr>
              <a:lstStyle/>
              <a:p>
                <a:r>
                  <a:rPr lang="en-US" sz="1600" b="1">
                    <a:solidFill>
                      <a:schemeClr val="tx1"/>
                    </a:solidFill>
                    <a:latin typeface="Times" charset="0"/>
                  </a:rPr>
                  <a:t> D$</a:t>
                </a:r>
              </a:p>
            </p:txBody>
          </p:sp>
          <p:sp>
            <p:nvSpPr>
              <p:cNvPr id="69685" name="Rectangle 94"/>
              <p:cNvSpPr>
                <a:spLocks noChangeArrowheads="1"/>
              </p:cNvSpPr>
              <p:nvPr/>
            </p:nvSpPr>
            <p:spPr bwMode="auto">
              <a:xfrm>
                <a:off x="3715" y="979"/>
                <a:ext cx="327" cy="210"/>
              </a:xfrm>
              <a:prstGeom prst="rect">
                <a:avLst/>
              </a:prstGeom>
              <a:noFill/>
              <a:ln w="12700">
                <a:noFill/>
                <a:miter lim="800000"/>
                <a:headEnd/>
                <a:tailEnd/>
              </a:ln>
            </p:spPr>
            <p:txBody>
              <a:bodyPr wrap="none" lIns="90487" tIns="44450" rIns="90487" bIns="44450">
                <a:spAutoFit/>
              </a:bodyPr>
              <a:lstStyle/>
              <a:p>
                <a:r>
                  <a:rPr lang="en-US" sz="1600" b="1">
                    <a:solidFill>
                      <a:schemeClr val="tx1"/>
                    </a:solidFill>
                    <a:latin typeface="Times" charset="0"/>
                  </a:rPr>
                  <a:t>Reg</a:t>
                </a:r>
              </a:p>
            </p:txBody>
          </p:sp>
          <p:sp>
            <p:nvSpPr>
              <p:cNvPr id="69686" name="Freeform 95"/>
              <p:cNvSpPr>
                <a:spLocks/>
              </p:cNvSpPr>
              <p:nvPr/>
            </p:nvSpPr>
            <p:spPr bwMode="auto">
              <a:xfrm>
                <a:off x="3883" y="977"/>
                <a:ext cx="143" cy="289"/>
              </a:xfrm>
              <a:custGeom>
                <a:avLst/>
                <a:gdLst>
                  <a:gd name="T0" fmla="*/ 0 w 143"/>
                  <a:gd name="T1" fmla="*/ 0 h 289"/>
                  <a:gd name="T2" fmla="*/ 142 w 143"/>
                  <a:gd name="T3" fmla="*/ 0 h 289"/>
                  <a:gd name="T4" fmla="*/ 142 w 143"/>
                  <a:gd name="T5" fmla="*/ 288 h 289"/>
                  <a:gd name="T6" fmla="*/ 0 w 143"/>
                  <a:gd name="T7" fmla="*/ 288 h 289"/>
                  <a:gd name="T8" fmla="*/ 0 60000 65536"/>
                  <a:gd name="T9" fmla="*/ 0 60000 65536"/>
                  <a:gd name="T10" fmla="*/ 0 60000 65536"/>
                  <a:gd name="T11" fmla="*/ 0 60000 65536"/>
                  <a:gd name="T12" fmla="*/ 0 w 143"/>
                  <a:gd name="T13" fmla="*/ 0 h 289"/>
                  <a:gd name="T14" fmla="*/ 143 w 143"/>
                  <a:gd name="T15" fmla="*/ 289 h 289"/>
                </a:gdLst>
                <a:ahLst/>
                <a:cxnLst>
                  <a:cxn ang="T8">
                    <a:pos x="T0" y="T1"/>
                  </a:cxn>
                  <a:cxn ang="T9">
                    <a:pos x="T2" y="T3"/>
                  </a:cxn>
                  <a:cxn ang="T10">
                    <a:pos x="T4" y="T5"/>
                  </a:cxn>
                  <a:cxn ang="T11">
                    <a:pos x="T6" y="T7"/>
                  </a:cxn>
                </a:cxnLst>
                <a:rect l="T12" t="T13" r="T14" b="T15"/>
                <a:pathLst>
                  <a:path w="143" h="289">
                    <a:moveTo>
                      <a:pt x="0" y="0"/>
                    </a:moveTo>
                    <a:lnTo>
                      <a:pt x="142" y="0"/>
                    </a:lnTo>
                    <a:lnTo>
                      <a:pt x="142" y="288"/>
                    </a:lnTo>
                    <a:lnTo>
                      <a:pt x="0" y="288"/>
                    </a:lnTo>
                  </a:path>
                </a:pathLst>
              </a:custGeom>
              <a:noFill/>
              <a:ln w="25400" cap="rnd">
                <a:solidFill>
                  <a:schemeClr val="tx1"/>
                </a:solidFill>
                <a:round/>
                <a:headEnd/>
                <a:tailEnd/>
              </a:ln>
            </p:spPr>
            <p:txBody>
              <a:bodyPr/>
              <a:lstStyle/>
              <a:p>
                <a:endParaRPr lang="en-US"/>
              </a:p>
            </p:txBody>
          </p:sp>
          <p:sp>
            <p:nvSpPr>
              <p:cNvPr id="69687" name="Line 96"/>
              <p:cNvSpPr>
                <a:spLocks noChangeShapeType="1"/>
              </p:cNvSpPr>
              <p:nvPr/>
            </p:nvSpPr>
            <p:spPr bwMode="auto">
              <a:xfrm>
                <a:off x="3595" y="1121"/>
                <a:ext cx="139" cy="0"/>
              </a:xfrm>
              <a:prstGeom prst="line">
                <a:avLst/>
              </a:prstGeom>
              <a:noFill/>
              <a:ln w="25400">
                <a:solidFill>
                  <a:schemeClr val="tx1"/>
                </a:solidFill>
                <a:round/>
                <a:headEnd/>
                <a:tailEnd/>
              </a:ln>
            </p:spPr>
            <p:txBody>
              <a:bodyPr wrap="none" anchor="ctr"/>
              <a:lstStyle/>
              <a:p>
                <a:endParaRPr lang="en-US"/>
              </a:p>
            </p:txBody>
          </p:sp>
          <p:sp>
            <p:nvSpPr>
              <p:cNvPr id="69688" name="Line 97"/>
              <p:cNvSpPr>
                <a:spLocks noChangeShapeType="1"/>
              </p:cNvSpPr>
              <p:nvPr/>
            </p:nvSpPr>
            <p:spPr bwMode="auto">
              <a:xfrm>
                <a:off x="3111" y="1121"/>
                <a:ext cx="155" cy="0"/>
              </a:xfrm>
              <a:prstGeom prst="line">
                <a:avLst/>
              </a:prstGeom>
              <a:noFill/>
              <a:ln w="25400">
                <a:solidFill>
                  <a:schemeClr val="tx1"/>
                </a:solidFill>
                <a:round/>
                <a:headEnd/>
                <a:tailEnd/>
              </a:ln>
            </p:spPr>
            <p:txBody>
              <a:bodyPr wrap="none" anchor="ctr"/>
              <a:lstStyle/>
              <a:p>
                <a:endParaRPr lang="en-US"/>
              </a:p>
            </p:txBody>
          </p:sp>
          <p:sp>
            <p:nvSpPr>
              <p:cNvPr id="69689" name="Freeform 98"/>
              <p:cNvSpPr>
                <a:spLocks/>
              </p:cNvSpPr>
              <p:nvPr/>
            </p:nvSpPr>
            <p:spPr bwMode="auto">
              <a:xfrm>
                <a:off x="3232" y="1121"/>
                <a:ext cx="431" cy="193"/>
              </a:xfrm>
              <a:custGeom>
                <a:avLst/>
                <a:gdLst>
                  <a:gd name="T0" fmla="*/ 0 w 431"/>
                  <a:gd name="T1" fmla="*/ 0 h 193"/>
                  <a:gd name="T2" fmla="*/ 0 w 431"/>
                  <a:gd name="T3" fmla="*/ 192 h 193"/>
                  <a:gd name="T4" fmla="*/ 391 w 431"/>
                  <a:gd name="T5" fmla="*/ 192 h 193"/>
                  <a:gd name="T6" fmla="*/ 391 w 431"/>
                  <a:gd name="T7" fmla="*/ 64 h 193"/>
                  <a:gd name="T8" fmla="*/ 430 w 431"/>
                  <a:gd name="T9" fmla="*/ 0 h 193"/>
                  <a:gd name="T10" fmla="*/ 0 60000 65536"/>
                  <a:gd name="T11" fmla="*/ 0 60000 65536"/>
                  <a:gd name="T12" fmla="*/ 0 60000 65536"/>
                  <a:gd name="T13" fmla="*/ 0 60000 65536"/>
                  <a:gd name="T14" fmla="*/ 0 60000 65536"/>
                  <a:gd name="T15" fmla="*/ 0 w 431"/>
                  <a:gd name="T16" fmla="*/ 0 h 193"/>
                  <a:gd name="T17" fmla="*/ 431 w 431"/>
                  <a:gd name="T18" fmla="*/ 193 h 193"/>
                </a:gdLst>
                <a:ahLst/>
                <a:cxnLst>
                  <a:cxn ang="T10">
                    <a:pos x="T0" y="T1"/>
                  </a:cxn>
                  <a:cxn ang="T11">
                    <a:pos x="T2" y="T3"/>
                  </a:cxn>
                  <a:cxn ang="T12">
                    <a:pos x="T4" y="T5"/>
                  </a:cxn>
                  <a:cxn ang="T13">
                    <a:pos x="T6" y="T7"/>
                  </a:cxn>
                  <a:cxn ang="T14">
                    <a:pos x="T8" y="T9"/>
                  </a:cxn>
                </a:cxnLst>
                <a:rect l="T15" t="T16" r="T17" b="T18"/>
                <a:pathLst>
                  <a:path w="431" h="193">
                    <a:moveTo>
                      <a:pt x="0" y="0"/>
                    </a:moveTo>
                    <a:lnTo>
                      <a:pt x="0" y="192"/>
                    </a:lnTo>
                    <a:lnTo>
                      <a:pt x="391" y="192"/>
                    </a:lnTo>
                    <a:lnTo>
                      <a:pt x="391" y="64"/>
                    </a:lnTo>
                    <a:lnTo>
                      <a:pt x="430" y="0"/>
                    </a:lnTo>
                  </a:path>
                </a:pathLst>
              </a:custGeom>
              <a:noFill/>
              <a:ln w="25400" cap="rnd">
                <a:solidFill>
                  <a:schemeClr val="tx1"/>
                </a:solidFill>
                <a:round/>
                <a:headEnd/>
                <a:tailEnd/>
              </a:ln>
            </p:spPr>
            <p:txBody>
              <a:bodyPr/>
              <a:lstStyle/>
              <a:p>
                <a:endParaRPr lang="en-US"/>
              </a:p>
            </p:txBody>
          </p:sp>
          <p:sp>
            <p:nvSpPr>
              <p:cNvPr id="69690" name="Line 99"/>
              <p:cNvSpPr>
                <a:spLocks noChangeShapeType="1"/>
              </p:cNvSpPr>
              <p:nvPr/>
            </p:nvSpPr>
            <p:spPr bwMode="auto">
              <a:xfrm>
                <a:off x="2726" y="1217"/>
                <a:ext cx="157" cy="0"/>
              </a:xfrm>
              <a:prstGeom prst="line">
                <a:avLst/>
              </a:prstGeom>
              <a:noFill/>
              <a:ln w="25400">
                <a:solidFill>
                  <a:schemeClr val="tx1"/>
                </a:solidFill>
                <a:round/>
                <a:headEnd/>
                <a:tailEnd/>
              </a:ln>
            </p:spPr>
            <p:txBody>
              <a:bodyPr wrap="none" anchor="ctr"/>
              <a:lstStyle/>
              <a:p>
                <a:endParaRPr lang="en-US"/>
              </a:p>
            </p:txBody>
          </p:sp>
          <p:sp>
            <p:nvSpPr>
              <p:cNvPr id="69691" name="Freeform 100"/>
              <p:cNvSpPr>
                <a:spLocks/>
              </p:cNvSpPr>
              <p:nvPr/>
            </p:nvSpPr>
            <p:spPr bwMode="auto">
              <a:xfrm>
                <a:off x="2819" y="1116"/>
                <a:ext cx="337" cy="278"/>
              </a:xfrm>
              <a:custGeom>
                <a:avLst/>
                <a:gdLst>
                  <a:gd name="T0" fmla="*/ 0 w 337"/>
                  <a:gd name="T1" fmla="*/ 101 h 278"/>
                  <a:gd name="T2" fmla="*/ 0 w 337"/>
                  <a:gd name="T3" fmla="*/ 277 h 278"/>
                  <a:gd name="T4" fmla="*/ 294 w 337"/>
                  <a:gd name="T5" fmla="*/ 277 h 278"/>
                  <a:gd name="T6" fmla="*/ 294 w 337"/>
                  <a:gd name="T7" fmla="*/ 90 h 278"/>
                  <a:gd name="T8" fmla="*/ 336 w 337"/>
                  <a:gd name="T9" fmla="*/ 0 h 278"/>
                  <a:gd name="T10" fmla="*/ 0 60000 65536"/>
                  <a:gd name="T11" fmla="*/ 0 60000 65536"/>
                  <a:gd name="T12" fmla="*/ 0 60000 65536"/>
                  <a:gd name="T13" fmla="*/ 0 60000 65536"/>
                  <a:gd name="T14" fmla="*/ 0 60000 65536"/>
                  <a:gd name="T15" fmla="*/ 0 w 337"/>
                  <a:gd name="T16" fmla="*/ 0 h 278"/>
                  <a:gd name="T17" fmla="*/ 337 w 337"/>
                  <a:gd name="T18" fmla="*/ 278 h 278"/>
                </a:gdLst>
                <a:ahLst/>
                <a:cxnLst>
                  <a:cxn ang="T10">
                    <a:pos x="T0" y="T1"/>
                  </a:cxn>
                  <a:cxn ang="T11">
                    <a:pos x="T2" y="T3"/>
                  </a:cxn>
                  <a:cxn ang="T12">
                    <a:pos x="T4" y="T5"/>
                  </a:cxn>
                  <a:cxn ang="T13">
                    <a:pos x="T6" y="T7"/>
                  </a:cxn>
                  <a:cxn ang="T14">
                    <a:pos x="T8" y="T9"/>
                  </a:cxn>
                </a:cxnLst>
                <a:rect l="T15" t="T16" r="T17" b="T18"/>
                <a:pathLst>
                  <a:path w="337" h="278">
                    <a:moveTo>
                      <a:pt x="0" y="101"/>
                    </a:moveTo>
                    <a:lnTo>
                      <a:pt x="0" y="277"/>
                    </a:lnTo>
                    <a:lnTo>
                      <a:pt x="294" y="277"/>
                    </a:lnTo>
                    <a:lnTo>
                      <a:pt x="294" y="90"/>
                    </a:lnTo>
                    <a:lnTo>
                      <a:pt x="336" y="0"/>
                    </a:lnTo>
                  </a:path>
                </a:pathLst>
              </a:custGeom>
              <a:noFill/>
              <a:ln w="25400" cap="rnd">
                <a:solidFill>
                  <a:schemeClr val="tx1"/>
                </a:solidFill>
                <a:round/>
                <a:headEnd/>
                <a:tailEnd/>
              </a:ln>
            </p:spPr>
            <p:txBody>
              <a:bodyPr/>
              <a:lstStyle/>
              <a:p>
                <a:endParaRPr lang="en-US"/>
              </a:p>
            </p:txBody>
          </p:sp>
          <p:grpSp>
            <p:nvGrpSpPr>
              <p:cNvPr id="15" name="Group 101"/>
              <p:cNvGrpSpPr>
                <a:grpSpLocks/>
              </p:cNvGrpSpPr>
              <p:nvPr/>
            </p:nvGrpSpPr>
            <p:grpSpPr bwMode="auto">
              <a:xfrm>
                <a:off x="3265" y="955"/>
                <a:ext cx="325" cy="289"/>
                <a:chOff x="3671" y="1797"/>
                <a:chExt cx="325" cy="289"/>
              </a:xfrm>
            </p:grpSpPr>
            <p:sp>
              <p:nvSpPr>
                <p:cNvPr id="69693" name="Freeform 102"/>
                <p:cNvSpPr>
                  <a:spLocks/>
                </p:cNvSpPr>
                <p:nvPr/>
              </p:nvSpPr>
              <p:spPr bwMode="auto">
                <a:xfrm>
                  <a:off x="3671" y="1797"/>
                  <a:ext cx="162" cy="289"/>
                </a:xfrm>
                <a:custGeom>
                  <a:avLst/>
                  <a:gdLst>
                    <a:gd name="T0" fmla="*/ 161 w 162"/>
                    <a:gd name="T1" fmla="*/ 0 h 289"/>
                    <a:gd name="T2" fmla="*/ 0 w 162"/>
                    <a:gd name="T3" fmla="*/ 0 h 289"/>
                    <a:gd name="T4" fmla="*/ 0 w 162"/>
                    <a:gd name="T5" fmla="*/ 288 h 289"/>
                    <a:gd name="T6" fmla="*/ 161 w 162"/>
                    <a:gd name="T7" fmla="*/ 288 h 289"/>
                    <a:gd name="T8" fmla="*/ 0 60000 65536"/>
                    <a:gd name="T9" fmla="*/ 0 60000 65536"/>
                    <a:gd name="T10" fmla="*/ 0 60000 65536"/>
                    <a:gd name="T11" fmla="*/ 0 60000 65536"/>
                    <a:gd name="T12" fmla="*/ 0 w 162"/>
                    <a:gd name="T13" fmla="*/ 0 h 289"/>
                    <a:gd name="T14" fmla="*/ 162 w 162"/>
                    <a:gd name="T15" fmla="*/ 289 h 289"/>
                  </a:gdLst>
                  <a:ahLst/>
                  <a:cxnLst>
                    <a:cxn ang="T8">
                      <a:pos x="T0" y="T1"/>
                    </a:cxn>
                    <a:cxn ang="T9">
                      <a:pos x="T2" y="T3"/>
                    </a:cxn>
                    <a:cxn ang="T10">
                      <a:pos x="T4" y="T5"/>
                    </a:cxn>
                    <a:cxn ang="T11">
                      <a:pos x="T6" y="T7"/>
                    </a:cxn>
                  </a:cxnLst>
                  <a:rect l="T12" t="T13" r="T14" b="T15"/>
                  <a:pathLst>
                    <a:path w="162" h="289">
                      <a:moveTo>
                        <a:pt x="161" y="0"/>
                      </a:moveTo>
                      <a:lnTo>
                        <a:pt x="0" y="0"/>
                      </a:lnTo>
                      <a:lnTo>
                        <a:pt x="0" y="288"/>
                      </a:lnTo>
                      <a:lnTo>
                        <a:pt x="161" y="288"/>
                      </a:lnTo>
                    </a:path>
                  </a:pathLst>
                </a:custGeom>
                <a:noFill/>
                <a:ln w="25400" cap="rnd">
                  <a:solidFill>
                    <a:schemeClr val="tx1"/>
                  </a:solidFill>
                  <a:round/>
                  <a:headEnd/>
                  <a:tailEnd/>
                </a:ln>
              </p:spPr>
              <p:txBody>
                <a:bodyPr/>
                <a:lstStyle/>
                <a:p>
                  <a:endParaRPr lang="en-US"/>
                </a:p>
              </p:txBody>
            </p:sp>
            <p:sp>
              <p:nvSpPr>
                <p:cNvPr id="69694" name="Freeform 103"/>
                <p:cNvSpPr>
                  <a:spLocks/>
                </p:cNvSpPr>
                <p:nvPr/>
              </p:nvSpPr>
              <p:spPr bwMode="auto">
                <a:xfrm>
                  <a:off x="3832" y="1797"/>
                  <a:ext cx="164" cy="289"/>
                </a:xfrm>
                <a:custGeom>
                  <a:avLst/>
                  <a:gdLst>
                    <a:gd name="T0" fmla="*/ 0 w 164"/>
                    <a:gd name="T1" fmla="*/ 0 h 289"/>
                    <a:gd name="T2" fmla="*/ 163 w 164"/>
                    <a:gd name="T3" fmla="*/ 0 h 289"/>
                    <a:gd name="T4" fmla="*/ 163 w 164"/>
                    <a:gd name="T5" fmla="*/ 288 h 289"/>
                    <a:gd name="T6" fmla="*/ 0 w 164"/>
                    <a:gd name="T7" fmla="*/ 288 h 289"/>
                    <a:gd name="T8" fmla="*/ 0 60000 65536"/>
                    <a:gd name="T9" fmla="*/ 0 60000 65536"/>
                    <a:gd name="T10" fmla="*/ 0 60000 65536"/>
                    <a:gd name="T11" fmla="*/ 0 60000 65536"/>
                    <a:gd name="T12" fmla="*/ 0 w 164"/>
                    <a:gd name="T13" fmla="*/ 0 h 289"/>
                    <a:gd name="T14" fmla="*/ 164 w 164"/>
                    <a:gd name="T15" fmla="*/ 289 h 289"/>
                  </a:gdLst>
                  <a:ahLst/>
                  <a:cxnLst>
                    <a:cxn ang="T8">
                      <a:pos x="T0" y="T1"/>
                    </a:cxn>
                    <a:cxn ang="T9">
                      <a:pos x="T2" y="T3"/>
                    </a:cxn>
                    <a:cxn ang="T10">
                      <a:pos x="T4" y="T5"/>
                    </a:cxn>
                    <a:cxn ang="T11">
                      <a:pos x="T6" y="T7"/>
                    </a:cxn>
                  </a:cxnLst>
                  <a:rect l="T12" t="T13" r="T14" b="T15"/>
                  <a:pathLst>
                    <a:path w="164" h="289">
                      <a:moveTo>
                        <a:pt x="0" y="0"/>
                      </a:moveTo>
                      <a:lnTo>
                        <a:pt x="163" y="0"/>
                      </a:lnTo>
                      <a:lnTo>
                        <a:pt x="163" y="288"/>
                      </a:lnTo>
                      <a:lnTo>
                        <a:pt x="0" y="288"/>
                      </a:lnTo>
                    </a:path>
                  </a:pathLst>
                </a:custGeom>
                <a:noFill/>
                <a:ln w="25400" cap="rnd">
                  <a:solidFill>
                    <a:schemeClr val="tx1"/>
                  </a:solidFill>
                  <a:round/>
                  <a:headEnd/>
                  <a:tailEnd/>
                </a:ln>
              </p:spPr>
              <p:txBody>
                <a:bodyPr/>
                <a:lstStyle/>
                <a:p>
                  <a:endParaRPr lang="en-US"/>
                </a:p>
              </p:txBody>
            </p:sp>
          </p:grpSp>
        </p:grpSp>
        <p:grpSp>
          <p:nvGrpSpPr>
            <p:cNvPr id="16" name="Group 104"/>
            <p:cNvGrpSpPr>
              <a:grpSpLocks/>
            </p:cNvGrpSpPr>
            <p:nvPr/>
          </p:nvGrpSpPr>
          <p:grpSpPr bwMode="auto">
            <a:xfrm>
              <a:off x="5181600" y="4892130"/>
              <a:ext cx="3297238" cy="814388"/>
              <a:chOff x="1965" y="881"/>
              <a:chExt cx="2077" cy="513"/>
            </a:xfrm>
          </p:grpSpPr>
          <p:sp>
            <p:nvSpPr>
              <p:cNvPr id="69649" name="Freeform 105" descr="25%"/>
              <p:cNvSpPr>
                <a:spLocks/>
              </p:cNvSpPr>
              <p:nvPr/>
            </p:nvSpPr>
            <p:spPr bwMode="auto">
              <a:xfrm>
                <a:off x="3742" y="977"/>
                <a:ext cx="142" cy="289"/>
              </a:xfrm>
              <a:custGeom>
                <a:avLst/>
                <a:gdLst>
                  <a:gd name="T0" fmla="*/ 141 w 142"/>
                  <a:gd name="T1" fmla="*/ 0 h 289"/>
                  <a:gd name="T2" fmla="*/ 0 w 142"/>
                  <a:gd name="T3" fmla="*/ 0 h 289"/>
                  <a:gd name="T4" fmla="*/ 0 w 142"/>
                  <a:gd name="T5" fmla="*/ 288 h 289"/>
                  <a:gd name="T6" fmla="*/ 141 w 142"/>
                  <a:gd name="T7" fmla="*/ 288 h 289"/>
                  <a:gd name="T8" fmla="*/ 0 60000 65536"/>
                  <a:gd name="T9" fmla="*/ 0 60000 65536"/>
                  <a:gd name="T10" fmla="*/ 0 60000 65536"/>
                  <a:gd name="T11" fmla="*/ 0 60000 65536"/>
                  <a:gd name="T12" fmla="*/ 0 w 142"/>
                  <a:gd name="T13" fmla="*/ 0 h 289"/>
                  <a:gd name="T14" fmla="*/ 142 w 142"/>
                  <a:gd name="T15" fmla="*/ 289 h 289"/>
                </a:gdLst>
                <a:ahLst/>
                <a:cxnLst>
                  <a:cxn ang="T8">
                    <a:pos x="T0" y="T1"/>
                  </a:cxn>
                  <a:cxn ang="T9">
                    <a:pos x="T2" y="T3"/>
                  </a:cxn>
                  <a:cxn ang="T10">
                    <a:pos x="T4" y="T5"/>
                  </a:cxn>
                  <a:cxn ang="T11">
                    <a:pos x="T6" y="T7"/>
                  </a:cxn>
                </a:cxnLst>
                <a:rect l="T12" t="T13" r="T14" b="T15"/>
                <a:pathLst>
                  <a:path w="142" h="289">
                    <a:moveTo>
                      <a:pt x="141" y="0"/>
                    </a:moveTo>
                    <a:lnTo>
                      <a:pt x="0" y="0"/>
                    </a:lnTo>
                    <a:lnTo>
                      <a:pt x="0" y="288"/>
                    </a:lnTo>
                    <a:lnTo>
                      <a:pt x="141" y="288"/>
                    </a:lnTo>
                  </a:path>
                </a:pathLst>
              </a:custGeom>
              <a:pattFill prst="pct25">
                <a:fgClr>
                  <a:schemeClr val="accent1"/>
                </a:fgClr>
                <a:bgClr>
                  <a:srgbClr val="FFFFFF"/>
                </a:bgClr>
              </a:pattFill>
              <a:ln w="25400" cap="rnd">
                <a:solidFill>
                  <a:schemeClr val="tx1"/>
                </a:solidFill>
                <a:round/>
                <a:headEnd/>
                <a:tailEnd/>
              </a:ln>
            </p:spPr>
            <p:txBody>
              <a:bodyPr/>
              <a:lstStyle/>
              <a:p>
                <a:endParaRPr lang="en-US"/>
              </a:p>
            </p:txBody>
          </p:sp>
          <p:sp>
            <p:nvSpPr>
              <p:cNvPr id="69650" name="Freeform 106"/>
              <p:cNvSpPr>
                <a:spLocks/>
              </p:cNvSpPr>
              <p:nvPr/>
            </p:nvSpPr>
            <p:spPr bwMode="auto">
              <a:xfrm>
                <a:off x="2891" y="881"/>
                <a:ext cx="213" cy="481"/>
              </a:xfrm>
              <a:custGeom>
                <a:avLst/>
                <a:gdLst>
                  <a:gd name="T0" fmla="*/ 0 w 213"/>
                  <a:gd name="T1" fmla="*/ 320 h 481"/>
                  <a:gd name="T2" fmla="*/ 71 w 213"/>
                  <a:gd name="T3" fmla="*/ 240 h 481"/>
                  <a:gd name="T4" fmla="*/ 0 w 213"/>
                  <a:gd name="T5" fmla="*/ 160 h 481"/>
                  <a:gd name="T6" fmla="*/ 0 w 213"/>
                  <a:gd name="T7" fmla="*/ 0 h 481"/>
                  <a:gd name="T8" fmla="*/ 212 w 213"/>
                  <a:gd name="T9" fmla="*/ 160 h 481"/>
                  <a:gd name="T10" fmla="*/ 212 w 213"/>
                  <a:gd name="T11" fmla="*/ 320 h 481"/>
                  <a:gd name="T12" fmla="*/ 0 w 213"/>
                  <a:gd name="T13" fmla="*/ 480 h 481"/>
                  <a:gd name="T14" fmla="*/ 0 w 213"/>
                  <a:gd name="T15" fmla="*/ 320 h 481"/>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481"/>
                  <a:gd name="T26" fmla="*/ 213 w 213"/>
                  <a:gd name="T27" fmla="*/ 481 h 48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481">
                    <a:moveTo>
                      <a:pt x="0" y="320"/>
                    </a:moveTo>
                    <a:lnTo>
                      <a:pt x="71" y="240"/>
                    </a:lnTo>
                    <a:lnTo>
                      <a:pt x="0" y="160"/>
                    </a:lnTo>
                    <a:lnTo>
                      <a:pt x="0" y="0"/>
                    </a:lnTo>
                    <a:lnTo>
                      <a:pt x="212" y="160"/>
                    </a:lnTo>
                    <a:lnTo>
                      <a:pt x="212" y="320"/>
                    </a:lnTo>
                    <a:lnTo>
                      <a:pt x="0" y="480"/>
                    </a:lnTo>
                    <a:lnTo>
                      <a:pt x="0" y="320"/>
                    </a:lnTo>
                  </a:path>
                </a:pathLst>
              </a:custGeom>
              <a:noFill/>
              <a:ln w="25400" cap="rnd">
                <a:solidFill>
                  <a:schemeClr val="tx1"/>
                </a:solidFill>
                <a:round/>
                <a:headEnd/>
                <a:tailEnd/>
              </a:ln>
            </p:spPr>
            <p:txBody>
              <a:bodyPr/>
              <a:lstStyle/>
              <a:p>
                <a:endParaRPr lang="en-US"/>
              </a:p>
            </p:txBody>
          </p:sp>
          <p:sp>
            <p:nvSpPr>
              <p:cNvPr id="69651" name="Rectangle 107"/>
              <p:cNvSpPr>
                <a:spLocks noChangeArrowheads="1"/>
              </p:cNvSpPr>
              <p:nvPr/>
            </p:nvSpPr>
            <p:spPr bwMode="auto">
              <a:xfrm rot="5400000">
                <a:off x="2792" y="1004"/>
                <a:ext cx="384" cy="210"/>
              </a:xfrm>
              <a:prstGeom prst="rect">
                <a:avLst/>
              </a:prstGeom>
              <a:noFill/>
              <a:ln w="12700">
                <a:noFill/>
                <a:miter lim="800000"/>
                <a:headEnd/>
                <a:tailEnd/>
              </a:ln>
            </p:spPr>
            <p:txBody>
              <a:bodyPr wrap="none" lIns="90487" tIns="44450" rIns="90487" bIns="44450">
                <a:spAutoFit/>
              </a:bodyPr>
              <a:lstStyle/>
              <a:p>
                <a:r>
                  <a:rPr lang="en-US" sz="1600" b="1">
                    <a:solidFill>
                      <a:schemeClr val="tx1"/>
                    </a:solidFill>
                    <a:latin typeface="Times" charset="0"/>
                  </a:rPr>
                  <a:t>ALU</a:t>
                </a:r>
              </a:p>
            </p:txBody>
          </p:sp>
          <p:sp>
            <p:nvSpPr>
              <p:cNvPr id="69652" name="Rectangle 108"/>
              <p:cNvSpPr>
                <a:spLocks noChangeArrowheads="1"/>
              </p:cNvSpPr>
              <p:nvPr/>
            </p:nvSpPr>
            <p:spPr bwMode="auto">
              <a:xfrm>
                <a:off x="2025" y="1011"/>
                <a:ext cx="228" cy="210"/>
              </a:xfrm>
              <a:prstGeom prst="rect">
                <a:avLst/>
              </a:prstGeom>
              <a:noFill/>
              <a:ln w="12700">
                <a:noFill/>
                <a:miter lim="800000"/>
                <a:headEnd/>
                <a:tailEnd/>
              </a:ln>
            </p:spPr>
            <p:txBody>
              <a:bodyPr wrap="none" lIns="90487" tIns="44450" rIns="90487" bIns="44450">
                <a:spAutoFit/>
              </a:bodyPr>
              <a:lstStyle/>
              <a:p>
                <a:pPr algn="ctr"/>
                <a:r>
                  <a:rPr lang="en-US" sz="1600" b="1">
                    <a:solidFill>
                      <a:schemeClr val="tx1"/>
                    </a:solidFill>
                    <a:latin typeface="Times" charset="0"/>
                  </a:rPr>
                  <a:t>I$</a:t>
                </a:r>
              </a:p>
            </p:txBody>
          </p:sp>
          <p:grpSp>
            <p:nvGrpSpPr>
              <p:cNvPr id="17" name="Group 109"/>
              <p:cNvGrpSpPr>
                <a:grpSpLocks/>
              </p:cNvGrpSpPr>
              <p:nvPr/>
            </p:nvGrpSpPr>
            <p:grpSpPr bwMode="auto">
              <a:xfrm>
                <a:off x="1965" y="977"/>
                <a:ext cx="340" cy="289"/>
                <a:chOff x="1935" y="1349"/>
                <a:chExt cx="340" cy="289"/>
              </a:xfrm>
            </p:grpSpPr>
            <p:sp>
              <p:nvSpPr>
                <p:cNvPr id="69671" name="Freeform 110"/>
                <p:cNvSpPr>
                  <a:spLocks/>
                </p:cNvSpPr>
                <p:nvPr/>
              </p:nvSpPr>
              <p:spPr bwMode="auto">
                <a:xfrm>
                  <a:off x="1935" y="1349"/>
                  <a:ext cx="170" cy="289"/>
                </a:xfrm>
                <a:custGeom>
                  <a:avLst/>
                  <a:gdLst>
                    <a:gd name="T0" fmla="*/ 169 w 170"/>
                    <a:gd name="T1" fmla="*/ 0 h 289"/>
                    <a:gd name="T2" fmla="*/ 0 w 170"/>
                    <a:gd name="T3" fmla="*/ 0 h 289"/>
                    <a:gd name="T4" fmla="*/ 0 w 170"/>
                    <a:gd name="T5" fmla="*/ 288 h 289"/>
                    <a:gd name="T6" fmla="*/ 169 w 170"/>
                    <a:gd name="T7" fmla="*/ 288 h 289"/>
                    <a:gd name="T8" fmla="*/ 0 60000 65536"/>
                    <a:gd name="T9" fmla="*/ 0 60000 65536"/>
                    <a:gd name="T10" fmla="*/ 0 60000 65536"/>
                    <a:gd name="T11" fmla="*/ 0 60000 65536"/>
                    <a:gd name="T12" fmla="*/ 0 w 170"/>
                    <a:gd name="T13" fmla="*/ 0 h 289"/>
                    <a:gd name="T14" fmla="*/ 170 w 170"/>
                    <a:gd name="T15" fmla="*/ 289 h 289"/>
                  </a:gdLst>
                  <a:ahLst/>
                  <a:cxnLst>
                    <a:cxn ang="T8">
                      <a:pos x="T0" y="T1"/>
                    </a:cxn>
                    <a:cxn ang="T9">
                      <a:pos x="T2" y="T3"/>
                    </a:cxn>
                    <a:cxn ang="T10">
                      <a:pos x="T4" y="T5"/>
                    </a:cxn>
                    <a:cxn ang="T11">
                      <a:pos x="T6" y="T7"/>
                    </a:cxn>
                  </a:cxnLst>
                  <a:rect l="T12" t="T13" r="T14" b="T15"/>
                  <a:pathLst>
                    <a:path w="170" h="289">
                      <a:moveTo>
                        <a:pt x="169" y="0"/>
                      </a:moveTo>
                      <a:lnTo>
                        <a:pt x="0" y="0"/>
                      </a:lnTo>
                      <a:lnTo>
                        <a:pt x="0" y="288"/>
                      </a:lnTo>
                      <a:lnTo>
                        <a:pt x="169" y="288"/>
                      </a:lnTo>
                    </a:path>
                  </a:pathLst>
                </a:custGeom>
                <a:noFill/>
                <a:ln w="25400" cap="rnd">
                  <a:solidFill>
                    <a:schemeClr val="tx1"/>
                  </a:solidFill>
                  <a:round/>
                  <a:headEnd/>
                  <a:tailEnd/>
                </a:ln>
              </p:spPr>
              <p:txBody>
                <a:bodyPr/>
                <a:lstStyle/>
                <a:p>
                  <a:endParaRPr lang="en-US"/>
                </a:p>
              </p:txBody>
            </p:sp>
            <p:sp>
              <p:nvSpPr>
                <p:cNvPr id="69672" name="Freeform 111"/>
                <p:cNvSpPr>
                  <a:spLocks/>
                </p:cNvSpPr>
                <p:nvPr/>
              </p:nvSpPr>
              <p:spPr bwMode="auto">
                <a:xfrm>
                  <a:off x="2104" y="1349"/>
                  <a:ext cx="171" cy="289"/>
                </a:xfrm>
                <a:custGeom>
                  <a:avLst/>
                  <a:gdLst>
                    <a:gd name="T0" fmla="*/ 0 w 171"/>
                    <a:gd name="T1" fmla="*/ 0 h 289"/>
                    <a:gd name="T2" fmla="*/ 170 w 171"/>
                    <a:gd name="T3" fmla="*/ 0 h 289"/>
                    <a:gd name="T4" fmla="*/ 170 w 171"/>
                    <a:gd name="T5" fmla="*/ 288 h 289"/>
                    <a:gd name="T6" fmla="*/ 0 w 171"/>
                    <a:gd name="T7" fmla="*/ 288 h 289"/>
                    <a:gd name="T8" fmla="*/ 0 60000 65536"/>
                    <a:gd name="T9" fmla="*/ 0 60000 65536"/>
                    <a:gd name="T10" fmla="*/ 0 60000 65536"/>
                    <a:gd name="T11" fmla="*/ 0 60000 65536"/>
                    <a:gd name="T12" fmla="*/ 0 w 171"/>
                    <a:gd name="T13" fmla="*/ 0 h 289"/>
                    <a:gd name="T14" fmla="*/ 171 w 171"/>
                    <a:gd name="T15" fmla="*/ 289 h 289"/>
                  </a:gdLst>
                  <a:ahLst/>
                  <a:cxnLst>
                    <a:cxn ang="T8">
                      <a:pos x="T0" y="T1"/>
                    </a:cxn>
                    <a:cxn ang="T9">
                      <a:pos x="T2" y="T3"/>
                    </a:cxn>
                    <a:cxn ang="T10">
                      <a:pos x="T4" y="T5"/>
                    </a:cxn>
                    <a:cxn ang="T11">
                      <a:pos x="T6" y="T7"/>
                    </a:cxn>
                  </a:cxnLst>
                  <a:rect l="T12" t="T13" r="T14" b="T15"/>
                  <a:pathLst>
                    <a:path w="171" h="289">
                      <a:moveTo>
                        <a:pt x="0" y="0"/>
                      </a:moveTo>
                      <a:lnTo>
                        <a:pt x="170" y="0"/>
                      </a:lnTo>
                      <a:lnTo>
                        <a:pt x="170" y="288"/>
                      </a:lnTo>
                      <a:lnTo>
                        <a:pt x="0" y="288"/>
                      </a:lnTo>
                    </a:path>
                  </a:pathLst>
                </a:custGeom>
                <a:noFill/>
                <a:ln w="25400" cap="rnd">
                  <a:solidFill>
                    <a:schemeClr val="tx1"/>
                  </a:solidFill>
                  <a:round/>
                  <a:headEnd/>
                  <a:tailEnd/>
                </a:ln>
              </p:spPr>
              <p:txBody>
                <a:bodyPr/>
                <a:lstStyle/>
                <a:p>
                  <a:endParaRPr lang="en-US"/>
                </a:p>
              </p:txBody>
            </p:sp>
          </p:grpSp>
          <p:sp>
            <p:nvSpPr>
              <p:cNvPr id="69654" name="Rectangle 112"/>
              <p:cNvSpPr>
                <a:spLocks noChangeArrowheads="1"/>
              </p:cNvSpPr>
              <p:nvPr/>
            </p:nvSpPr>
            <p:spPr bwMode="auto">
              <a:xfrm>
                <a:off x="2406" y="984"/>
                <a:ext cx="327" cy="210"/>
              </a:xfrm>
              <a:prstGeom prst="rect">
                <a:avLst/>
              </a:prstGeom>
              <a:noFill/>
              <a:ln w="12700">
                <a:noFill/>
                <a:miter lim="800000"/>
                <a:headEnd/>
                <a:tailEnd/>
              </a:ln>
            </p:spPr>
            <p:txBody>
              <a:bodyPr wrap="none" lIns="90487" tIns="44450" rIns="90487" bIns="44450">
                <a:spAutoFit/>
              </a:bodyPr>
              <a:lstStyle/>
              <a:p>
                <a:r>
                  <a:rPr lang="en-US" sz="1600" b="1">
                    <a:solidFill>
                      <a:schemeClr val="tx1"/>
                    </a:solidFill>
                    <a:latin typeface="Times" charset="0"/>
                  </a:rPr>
                  <a:t>Reg</a:t>
                </a:r>
              </a:p>
            </p:txBody>
          </p:sp>
          <p:sp>
            <p:nvSpPr>
              <p:cNvPr id="69655" name="Freeform 113"/>
              <p:cNvSpPr>
                <a:spLocks/>
              </p:cNvSpPr>
              <p:nvPr/>
            </p:nvSpPr>
            <p:spPr bwMode="auto">
              <a:xfrm>
                <a:off x="2425" y="977"/>
                <a:ext cx="149" cy="289"/>
              </a:xfrm>
              <a:custGeom>
                <a:avLst/>
                <a:gdLst>
                  <a:gd name="T0" fmla="*/ 148 w 149"/>
                  <a:gd name="T1" fmla="*/ 0 h 289"/>
                  <a:gd name="T2" fmla="*/ 0 w 149"/>
                  <a:gd name="T3" fmla="*/ 0 h 289"/>
                  <a:gd name="T4" fmla="*/ 0 w 149"/>
                  <a:gd name="T5" fmla="*/ 288 h 289"/>
                  <a:gd name="T6" fmla="*/ 148 w 149"/>
                  <a:gd name="T7" fmla="*/ 288 h 289"/>
                  <a:gd name="T8" fmla="*/ 0 60000 65536"/>
                  <a:gd name="T9" fmla="*/ 0 60000 65536"/>
                  <a:gd name="T10" fmla="*/ 0 60000 65536"/>
                  <a:gd name="T11" fmla="*/ 0 60000 65536"/>
                  <a:gd name="T12" fmla="*/ 0 w 149"/>
                  <a:gd name="T13" fmla="*/ 0 h 289"/>
                  <a:gd name="T14" fmla="*/ 149 w 149"/>
                  <a:gd name="T15" fmla="*/ 289 h 289"/>
                </a:gdLst>
                <a:ahLst/>
                <a:cxnLst>
                  <a:cxn ang="T8">
                    <a:pos x="T0" y="T1"/>
                  </a:cxn>
                  <a:cxn ang="T9">
                    <a:pos x="T2" y="T3"/>
                  </a:cxn>
                  <a:cxn ang="T10">
                    <a:pos x="T4" y="T5"/>
                  </a:cxn>
                  <a:cxn ang="T11">
                    <a:pos x="T6" y="T7"/>
                  </a:cxn>
                </a:cxnLst>
                <a:rect l="T12" t="T13" r="T14" b="T15"/>
                <a:pathLst>
                  <a:path w="149" h="289">
                    <a:moveTo>
                      <a:pt x="148" y="0"/>
                    </a:moveTo>
                    <a:lnTo>
                      <a:pt x="0" y="0"/>
                    </a:lnTo>
                    <a:lnTo>
                      <a:pt x="0" y="288"/>
                    </a:lnTo>
                    <a:lnTo>
                      <a:pt x="148" y="288"/>
                    </a:lnTo>
                  </a:path>
                </a:pathLst>
              </a:custGeom>
              <a:noFill/>
              <a:ln w="25400" cap="rnd">
                <a:solidFill>
                  <a:schemeClr val="tx1"/>
                </a:solidFill>
                <a:round/>
                <a:headEnd/>
                <a:tailEnd/>
              </a:ln>
            </p:spPr>
            <p:txBody>
              <a:bodyPr/>
              <a:lstStyle/>
              <a:p>
                <a:endParaRPr lang="en-US"/>
              </a:p>
            </p:txBody>
          </p:sp>
          <p:sp>
            <p:nvSpPr>
              <p:cNvPr id="69656" name="Freeform 114"/>
              <p:cNvSpPr>
                <a:spLocks/>
              </p:cNvSpPr>
              <p:nvPr/>
            </p:nvSpPr>
            <p:spPr bwMode="auto">
              <a:xfrm>
                <a:off x="2573" y="977"/>
                <a:ext cx="148" cy="289"/>
              </a:xfrm>
              <a:custGeom>
                <a:avLst/>
                <a:gdLst>
                  <a:gd name="T0" fmla="*/ 0 w 148"/>
                  <a:gd name="T1" fmla="*/ 0 h 289"/>
                  <a:gd name="T2" fmla="*/ 147 w 148"/>
                  <a:gd name="T3" fmla="*/ 0 h 289"/>
                  <a:gd name="T4" fmla="*/ 147 w 148"/>
                  <a:gd name="T5" fmla="*/ 288 h 289"/>
                  <a:gd name="T6" fmla="*/ 0 w 148"/>
                  <a:gd name="T7" fmla="*/ 288 h 289"/>
                  <a:gd name="T8" fmla="*/ 0 60000 65536"/>
                  <a:gd name="T9" fmla="*/ 0 60000 65536"/>
                  <a:gd name="T10" fmla="*/ 0 60000 65536"/>
                  <a:gd name="T11" fmla="*/ 0 60000 65536"/>
                  <a:gd name="T12" fmla="*/ 0 w 148"/>
                  <a:gd name="T13" fmla="*/ 0 h 289"/>
                  <a:gd name="T14" fmla="*/ 148 w 148"/>
                  <a:gd name="T15" fmla="*/ 289 h 289"/>
                </a:gdLst>
                <a:ahLst/>
                <a:cxnLst>
                  <a:cxn ang="T8">
                    <a:pos x="T0" y="T1"/>
                  </a:cxn>
                  <a:cxn ang="T9">
                    <a:pos x="T2" y="T3"/>
                  </a:cxn>
                  <a:cxn ang="T10">
                    <a:pos x="T4" y="T5"/>
                  </a:cxn>
                  <a:cxn ang="T11">
                    <a:pos x="T6" y="T7"/>
                  </a:cxn>
                </a:cxnLst>
                <a:rect l="T12" t="T13" r="T14" b="T15"/>
                <a:pathLst>
                  <a:path w="148" h="289">
                    <a:moveTo>
                      <a:pt x="0" y="0"/>
                    </a:moveTo>
                    <a:lnTo>
                      <a:pt x="147" y="0"/>
                    </a:lnTo>
                    <a:lnTo>
                      <a:pt x="147" y="288"/>
                    </a:lnTo>
                    <a:lnTo>
                      <a:pt x="0" y="288"/>
                    </a:lnTo>
                  </a:path>
                </a:pathLst>
              </a:custGeom>
              <a:noFill/>
              <a:ln w="25400" cap="rnd">
                <a:solidFill>
                  <a:schemeClr val="tx1"/>
                </a:solidFill>
                <a:round/>
                <a:headEnd/>
                <a:tailEnd/>
              </a:ln>
            </p:spPr>
            <p:txBody>
              <a:bodyPr/>
              <a:lstStyle/>
              <a:p>
                <a:endParaRPr lang="en-US"/>
              </a:p>
            </p:txBody>
          </p:sp>
          <p:sp>
            <p:nvSpPr>
              <p:cNvPr id="69657" name="Line 115"/>
              <p:cNvSpPr>
                <a:spLocks noChangeShapeType="1"/>
              </p:cNvSpPr>
              <p:nvPr/>
            </p:nvSpPr>
            <p:spPr bwMode="auto">
              <a:xfrm>
                <a:off x="2310" y="1121"/>
                <a:ext cx="96" cy="0"/>
              </a:xfrm>
              <a:prstGeom prst="line">
                <a:avLst/>
              </a:prstGeom>
              <a:noFill/>
              <a:ln w="25400">
                <a:solidFill>
                  <a:schemeClr val="tx1"/>
                </a:solidFill>
                <a:round/>
                <a:headEnd/>
                <a:tailEnd/>
              </a:ln>
            </p:spPr>
            <p:txBody>
              <a:bodyPr wrap="none" anchor="ctr"/>
              <a:lstStyle/>
              <a:p>
                <a:endParaRPr lang="en-US"/>
              </a:p>
            </p:txBody>
          </p:sp>
          <p:sp>
            <p:nvSpPr>
              <p:cNvPr id="69658" name="Freeform 116"/>
              <p:cNvSpPr>
                <a:spLocks/>
              </p:cNvSpPr>
              <p:nvPr/>
            </p:nvSpPr>
            <p:spPr bwMode="auto">
              <a:xfrm>
                <a:off x="2372" y="1025"/>
                <a:ext cx="48" cy="97"/>
              </a:xfrm>
              <a:custGeom>
                <a:avLst/>
                <a:gdLst>
                  <a:gd name="T0" fmla="*/ 0 w 48"/>
                  <a:gd name="T1" fmla="*/ 96 h 97"/>
                  <a:gd name="T2" fmla="*/ 0 w 48"/>
                  <a:gd name="T3" fmla="*/ 0 h 97"/>
                  <a:gd name="T4" fmla="*/ 47 w 48"/>
                  <a:gd name="T5" fmla="*/ 0 h 97"/>
                  <a:gd name="T6" fmla="*/ 47 w 48"/>
                  <a:gd name="T7" fmla="*/ 0 h 97"/>
                  <a:gd name="T8" fmla="*/ 0 60000 65536"/>
                  <a:gd name="T9" fmla="*/ 0 60000 65536"/>
                  <a:gd name="T10" fmla="*/ 0 60000 65536"/>
                  <a:gd name="T11" fmla="*/ 0 60000 65536"/>
                  <a:gd name="T12" fmla="*/ 0 w 48"/>
                  <a:gd name="T13" fmla="*/ 0 h 97"/>
                  <a:gd name="T14" fmla="*/ 48 w 48"/>
                  <a:gd name="T15" fmla="*/ 97 h 97"/>
                </a:gdLst>
                <a:ahLst/>
                <a:cxnLst>
                  <a:cxn ang="T8">
                    <a:pos x="T0" y="T1"/>
                  </a:cxn>
                  <a:cxn ang="T9">
                    <a:pos x="T2" y="T3"/>
                  </a:cxn>
                  <a:cxn ang="T10">
                    <a:pos x="T4" y="T5"/>
                  </a:cxn>
                  <a:cxn ang="T11">
                    <a:pos x="T6" y="T7"/>
                  </a:cxn>
                </a:cxnLst>
                <a:rect l="T12" t="T13" r="T14" b="T15"/>
                <a:pathLst>
                  <a:path w="48" h="97">
                    <a:moveTo>
                      <a:pt x="0" y="96"/>
                    </a:moveTo>
                    <a:lnTo>
                      <a:pt x="0" y="0"/>
                    </a:lnTo>
                    <a:lnTo>
                      <a:pt x="47" y="0"/>
                    </a:lnTo>
                  </a:path>
                </a:pathLst>
              </a:custGeom>
              <a:noFill/>
              <a:ln w="25400" cap="rnd">
                <a:solidFill>
                  <a:schemeClr val="tx1"/>
                </a:solidFill>
                <a:round/>
                <a:headEnd/>
                <a:tailEnd/>
              </a:ln>
            </p:spPr>
            <p:txBody>
              <a:bodyPr/>
              <a:lstStyle/>
              <a:p>
                <a:endParaRPr lang="en-US"/>
              </a:p>
            </p:txBody>
          </p:sp>
          <p:sp>
            <p:nvSpPr>
              <p:cNvPr id="69659" name="Line 117"/>
              <p:cNvSpPr>
                <a:spLocks noChangeShapeType="1"/>
              </p:cNvSpPr>
              <p:nvPr/>
            </p:nvSpPr>
            <p:spPr bwMode="auto">
              <a:xfrm>
                <a:off x="2726" y="1025"/>
                <a:ext cx="157" cy="0"/>
              </a:xfrm>
              <a:prstGeom prst="line">
                <a:avLst/>
              </a:prstGeom>
              <a:noFill/>
              <a:ln w="25400">
                <a:solidFill>
                  <a:schemeClr val="tx1"/>
                </a:solidFill>
                <a:round/>
                <a:headEnd/>
                <a:tailEnd/>
              </a:ln>
            </p:spPr>
            <p:txBody>
              <a:bodyPr wrap="none" anchor="ctr"/>
              <a:lstStyle/>
              <a:p>
                <a:endParaRPr lang="en-US"/>
              </a:p>
            </p:txBody>
          </p:sp>
          <p:sp>
            <p:nvSpPr>
              <p:cNvPr id="69660" name="Rectangle 118"/>
              <p:cNvSpPr>
                <a:spLocks noChangeArrowheads="1"/>
              </p:cNvSpPr>
              <p:nvPr/>
            </p:nvSpPr>
            <p:spPr bwMode="auto">
              <a:xfrm>
                <a:off x="3255" y="1021"/>
                <a:ext cx="302" cy="210"/>
              </a:xfrm>
              <a:prstGeom prst="rect">
                <a:avLst/>
              </a:prstGeom>
              <a:noFill/>
              <a:ln w="12700">
                <a:noFill/>
                <a:miter lim="800000"/>
                <a:headEnd/>
                <a:tailEnd/>
              </a:ln>
            </p:spPr>
            <p:txBody>
              <a:bodyPr wrap="none" lIns="90487" tIns="44450" rIns="90487" bIns="44450">
                <a:spAutoFit/>
              </a:bodyPr>
              <a:lstStyle/>
              <a:p>
                <a:r>
                  <a:rPr lang="en-US" sz="1600" b="1">
                    <a:solidFill>
                      <a:schemeClr val="tx1"/>
                    </a:solidFill>
                    <a:latin typeface="Times" charset="0"/>
                  </a:rPr>
                  <a:t> D$</a:t>
                </a:r>
              </a:p>
            </p:txBody>
          </p:sp>
          <p:sp>
            <p:nvSpPr>
              <p:cNvPr id="69661" name="Rectangle 119"/>
              <p:cNvSpPr>
                <a:spLocks noChangeArrowheads="1"/>
              </p:cNvSpPr>
              <p:nvPr/>
            </p:nvSpPr>
            <p:spPr bwMode="auto">
              <a:xfrm>
                <a:off x="3715" y="979"/>
                <a:ext cx="327" cy="210"/>
              </a:xfrm>
              <a:prstGeom prst="rect">
                <a:avLst/>
              </a:prstGeom>
              <a:noFill/>
              <a:ln w="12700">
                <a:noFill/>
                <a:miter lim="800000"/>
                <a:headEnd/>
                <a:tailEnd/>
              </a:ln>
            </p:spPr>
            <p:txBody>
              <a:bodyPr wrap="none" lIns="90487" tIns="44450" rIns="90487" bIns="44450">
                <a:spAutoFit/>
              </a:bodyPr>
              <a:lstStyle/>
              <a:p>
                <a:r>
                  <a:rPr lang="en-US" sz="1600" b="1">
                    <a:solidFill>
                      <a:schemeClr val="tx1"/>
                    </a:solidFill>
                    <a:latin typeface="Times" charset="0"/>
                  </a:rPr>
                  <a:t>Reg</a:t>
                </a:r>
              </a:p>
            </p:txBody>
          </p:sp>
          <p:sp>
            <p:nvSpPr>
              <p:cNvPr id="69662" name="Freeform 120"/>
              <p:cNvSpPr>
                <a:spLocks/>
              </p:cNvSpPr>
              <p:nvPr/>
            </p:nvSpPr>
            <p:spPr bwMode="auto">
              <a:xfrm>
                <a:off x="3883" y="977"/>
                <a:ext cx="143" cy="289"/>
              </a:xfrm>
              <a:custGeom>
                <a:avLst/>
                <a:gdLst>
                  <a:gd name="T0" fmla="*/ 0 w 143"/>
                  <a:gd name="T1" fmla="*/ 0 h 289"/>
                  <a:gd name="T2" fmla="*/ 142 w 143"/>
                  <a:gd name="T3" fmla="*/ 0 h 289"/>
                  <a:gd name="T4" fmla="*/ 142 w 143"/>
                  <a:gd name="T5" fmla="*/ 288 h 289"/>
                  <a:gd name="T6" fmla="*/ 0 w 143"/>
                  <a:gd name="T7" fmla="*/ 288 h 289"/>
                  <a:gd name="T8" fmla="*/ 0 60000 65536"/>
                  <a:gd name="T9" fmla="*/ 0 60000 65536"/>
                  <a:gd name="T10" fmla="*/ 0 60000 65536"/>
                  <a:gd name="T11" fmla="*/ 0 60000 65536"/>
                  <a:gd name="T12" fmla="*/ 0 w 143"/>
                  <a:gd name="T13" fmla="*/ 0 h 289"/>
                  <a:gd name="T14" fmla="*/ 143 w 143"/>
                  <a:gd name="T15" fmla="*/ 289 h 289"/>
                </a:gdLst>
                <a:ahLst/>
                <a:cxnLst>
                  <a:cxn ang="T8">
                    <a:pos x="T0" y="T1"/>
                  </a:cxn>
                  <a:cxn ang="T9">
                    <a:pos x="T2" y="T3"/>
                  </a:cxn>
                  <a:cxn ang="T10">
                    <a:pos x="T4" y="T5"/>
                  </a:cxn>
                  <a:cxn ang="T11">
                    <a:pos x="T6" y="T7"/>
                  </a:cxn>
                </a:cxnLst>
                <a:rect l="T12" t="T13" r="T14" b="T15"/>
                <a:pathLst>
                  <a:path w="143" h="289">
                    <a:moveTo>
                      <a:pt x="0" y="0"/>
                    </a:moveTo>
                    <a:lnTo>
                      <a:pt x="142" y="0"/>
                    </a:lnTo>
                    <a:lnTo>
                      <a:pt x="142" y="288"/>
                    </a:lnTo>
                    <a:lnTo>
                      <a:pt x="0" y="288"/>
                    </a:lnTo>
                  </a:path>
                </a:pathLst>
              </a:custGeom>
              <a:noFill/>
              <a:ln w="25400" cap="rnd">
                <a:solidFill>
                  <a:schemeClr val="tx1"/>
                </a:solidFill>
                <a:round/>
                <a:headEnd/>
                <a:tailEnd/>
              </a:ln>
            </p:spPr>
            <p:txBody>
              <a:bodyPr/>
              <a:lstStyle/>
              <a:p>
                <a:endParaRPr lang="en-US"/>
              </a:p>
            </p:txBody>
          </p:sp>
          <p:sp>
            <p:nvSpPr>
              <p:cNvPr id="69663" name="Line 121"/>
              <p:cNvSpPr>
                <a:spLocks noChangeShapeType="1"/>
              </p:cNvSpPr>
              <p:nvPr/>
            </p:nvSpPr>
            <p:spPr bwMode="auto">
              <a:xfrm>
                <a:off x="3595" y="1121"/>
                <a:ext cx="139" cy="0"/>
              </a:xfrm>
              <a:prstGeom prst="line">
                <a:avLst/>
              </a:prstGeom>
              <a:noFill/>
              <a:ln w="25400">
                <a:solidFill>
                  <a:schemeClr val="tx1"/>
                </a:solidFill>
                <a:round/>
                <a:headEnd/>
                <a:tailEnd/>
              </a:ln>
            </p:spPr>
            <p:txBody>
              <a:bodyPr wrap="none" anchor="ctr"/>
              <a:lstStyle/>
              <a:p>
                <a:endParaRPr lang="en-US"/>
              </a:p>
            </p:txBody>
          </p:sp>
          <p:sp>
            <p:nvSpPr>
              <p:cNvPr id="69664" name="Line 122"/>
              <p:cNvSpPr>
                <a:spLocks noChangeShapeType="1"/>
              </p:cNvSpPr>
              <p:nvPr/>
            </p:nvSpPr>
            <p:spPr bwMode="auto">
              <a:xfrm>
                <a:off x="3111" y="1121"/>
                <a:ext cx="155" cy="0"/>
              </a:xfrm>
              <a:prstGeom prst="line">
                <a:avLst/>
              </a:prstGeom>
              <a:noFill/>
              <a:ln w="25400">
                <a:solidFill>
                  <a:schemeClr val="tx1"/>
                </a:solidFill>
                <a:round/>
                <a:headEnd/>
                <a:tailEnd/>
              </a:ln>
            </p:spPr>
            <p:txBody>
              <a:bodyPr wrap="none" anchor="ctr"/>
              <a:lstStyle/>
              <a:p>
                <a:endParaRPr lang="en-US"/>
              </a:p>
            </p:txBody>
          </p:sp>
          <p:sp>
            <p:nvSpPr>
              <p:cNvPr id="69665" name="Freeform 123"/>
              <p:cNvSpPr>
                <a:spLocks/>
              </p:cNvSpPr>
              <p:nvPr/>
            </p:nvSpPr>
            <p:spPr bwMode="auto">
              <a:xfrm>
                <a:off x="3232" y="1121"/>
                <a:ext cx="431" cy="193"/>
              </a:xfrm>
              <a:custGeom>
                <a:avLst/>
                <a:gdLst>
                  <a:gd name="T0" fmla="*/ 0 w 431"/>
                  <a:gd name="T1" fmla="*/ 0 h 193"/>
                  <a:gd name="T2" fmla="*/ 0 w 431"/>
                  <a:gd name="T3" fmla="*/ 192 h 193"/>
                  <a:gd name="T4" fmla="*/ 391 w 431"/>
                  <a:gd name="T5" fmla="*/ 192 h 193"/>
                  <a:gd name="T6" fmla="*/ 391 w 431"/>
                  <a:gd name="T7" fmla="*/ 64 h 193"/>
                  <a:gd name="T8" fmla="*/ 430 w 431"/>
                  <a:gd name="T9" fmla="*/ 0 h 193"/>
                  <a:gd name="T10" fmla="*/ 0 60000 65536"/>
                  <a:gd name="T11" fmla="*/ 0 60000 65536"/>
                  <a:gd name="T12" fmla="*/ 0 60000 65536"/>
                  <a:gd name="T13" fmla="*/ 0 60000 65536"/>
                  <a:gd name="T14" fmla="*/ 0 60000 65536"/>
                  <a:gd name="T15" fmla="*/ 0 w 431"/>
                  <a:gd name="T16" fmla="*/ 0 h 193"/>
                  <a:gd name="T17" fmla="*/ 431 w 431"/>
                  <a:gd name="T18" fmla="*/ 193 h 193"/>
                </a:gdLst>
                <a:ahLst/>
                <a:cxnLst>
                  <a:cxn ang="T10">
                    <a:pos x="T0" y="T1"/>
                  </a:cxn>
                  <a:cxn ang="T11">
                    <a:pos x="T2" y="T3"/>
                  </a:cxn>
                  <a:cxn ang="T12">
                    <a:pos x="T4" y="T5"/>
                  </a:cxn>
                  <a:cxn ang="T13">
                    <a:pos x="T6" y="T7"/>
                  </a:cxn>
                  <a:cxn ang="T14">
                    <a:pos x="T8" y="T9"/>
                  </a:cxn>
                </a:cxnLst>
                <a:rect l="T15" t="T16" r="T17" b="T18"/>
                <a:pathLst>
                  <a:path w="431" h="193">
                    <a:moveTo>
                      <a:pt x="0" y="0"/>
                    </a:moveTo>
                    <a:lnTo>
                      <a:pt x="0" y="192"/>
                    </a:lnTo>
                    <a:lnTo>
                      <a:pt x="391" y="192"/>
                    </a:lnTo>
                    <a:lnTo>
                      <a:pt x="391" y="64"/>
                    </a:lnTo>
                    <a:lnTo>
                      <a:pt x="430" y="0"/>
                    </a:lnTo>
                  </a:path>
                </a:pathLst>
              </a:custGeom>
              <a:noFill/>
              <a:ln w="25400" cap="rnd">
                <a:solidFill>
                  <a:schemeClr val="tx1"/>
                </a:solidFill>
                <a:round/>
                <a:headEnd/>
                <a:tailEnd/>
              </a:ln>
            </p:spPr>
            <p:txBody>
              <a:bodyPr/>
              <a:lstStyle/>
              <a:p>
                <a:endParaRPr lang="en-US"/>
              </a:p>
            </p:txBody>
          </p:sp>
          <p:sp>
            <p:nvSpPr>
              <p:cNvPr id="69666" name="Line 124"/>
              <p:cNvSpPr>
                <a:spLocks noChangeShapeType="1"/>
              </p:cNvSpPr>
              <p:nvPr/>
            </p:nvSpPr>
            <p:spPr bwMode="auto">
              <a:xfrm>
                <a:off x="2726" y="1217"/>
                <a:ext cx="157" cy="0"/>
              </a:xfrm>
              <a:prstGeom prst="line">
                <a:avLst/>
              </a:prstGeom>
              <a:noFill/>
              <a:ln w="25400">
                <a:solidFill>
                  <a:schemeClr val="tx1"/>
                </a:solidFill>
                <a:round/>
                <a:headEnd/>
                <a:tailEnd/>
              </a:ln>
            </p:spPr>
            <p:txBody>
              <a:bodyPr wrap="none" anchor="ctr"/>
              <a:lstStyle/>
              <a:p>
                <a:endParaRPr lang="en-US"/>
              </a:p>
            </p:txBody>
          </p:sp>
          <p:sp>
            <p:nvSpPr>
              <p:cNvPr id="69667" name="Freeform 125"/>
              <p:cNvSpPr>
                <a:spLocks/>
              </p:cNvSpPr>
              <p:nvPr/>
            </p:nvSpPr>
            <p:spPr bwMode="auto">
              <a:xfrm>
                <a:off x="2819" y="1116"/>
                <a:ext cx="337" cy="278"/>
              </a:xfrm>
              <a:custGeom>
                <a:avLst/>
                <a:gdLst>
                  <a:gd name="T0" fmla="*/ 0 w 337"/>
                  <a:gd name="T1" fmla="*/ 101 h 278"/>
                  <a:gd name="T2" fmla="*/ 0 w 337"/>
                  <a:gd name="T3" fmla="*/ 277 h 278"/>
                  <a:gd name="T4" fmla="*/ 294 w 337"/>
                  <a:gd name="T5" fmla="*/ 277 h 278"/>
                  <a:gd name="T6" fmla="*/ 294 w 337"/>
                  <a:gd name="T7" fmla="*/ 90 h 278"/>
                  <a:gd name="T8" fmla="*/ 336 w 337"/>
                  <a:gd name="T9" fmla="*/ 0 h 278"/>
                  <a:gd name="T10" fmla="*/ 0 60000 65536"/>
                  <a:gd name="T11" fmla="*/ 0 60000 65536"/>
                  <a:gd name="T12" fmla="*/ 0 60000 65536"/>
                  <a:gd name="T13" fmla="*/ 0 60000 65536"/>
                  <a:gd name="T14" fmla="*/ 0 60000 65536"/>
                  <a:gd name="T15" fmla="*/ 0 w 337"/>
                  <a:gd name="T16" fmla="*/ 0 h 278"/>
                  <a:gd name="T17" fmla="*/ 337 w 337"/>
                  <a:gd name="T18" fmla="*/ 278 h 278"/>
                </a:gdLst>
                <a:ahLst/>
                <a:cxnLst>
                  <a:cxn ang="T10">
                    <a:pos x="T0" y="T1"/>
                  </a:cxn>
                  <a:cxn ang="T11">
                    <a:pos x="T2" y="T3"/>
                  </a:cxn>
                  <a:cxn ang="T12">
                    <a:pos x="T4" y="T5"/>
                  </a:cxn>
                  <a:cxn ang="T13">
                    <a:pos x="T6" y="T7"/>
                  </a:cxn>
                  <a:cxn ang="T14">
                    <a:pos x="T8" y="T9"/>
                  </a:cxn>
                </a:cxnLst>
                <a:rect l="T15" t="T16" r="T17" b="T18"/>
                <a:pathLst>
                  <a:path w="337" h="278">
                    <a:moveTo>
                      <a:pt x="0" y="101"/>
                    </a:moveTo>
                    <a:lnTo>
                      <a:pt x="0" y="277"/>
                    </a:lnTo>
                    <a:lnTo>
                      <a:pt x="294" y="277"/>
                    </a:lnTo>
                    <a:lnTo>
                      <a:pt x="294" y="90"/>
                    </a:lnTo>
                    <a:lnTo>
                      <a:pt x="336" y="0"/>
                    </a:lnTo>
                  </a:path>
                </a:pathLst>
              </a:custGeom>
              <a:noFill/>
              <a:ln w="25400" cap="rnd">
                <a:solidFill>
                  <a:schemeClr val="tx1"/>
                </a:solidFill>
                <a:round/>
                <a:headEnd/>
                <a:tailEnd/>
              </a:ln>
            </p:spPr>
            <p:txBody>
              <a:bodyPr/>
              <a:lstStyle/>
              <a:p>
                <a:endParaRPr lang="en-US"/>
              </a:p>
            </p:txBody>
          </p:sp>
          <p:grpSp>
            <p:nvGrpSpPr>
              <p:cNvPr id="18" name="Group 126"/>
              <p:cNvGrpSpPr>
                <a:grpSpLocks/>
              </p:cNvGrpSpPr>
              <p:nvPr/>
            </p:nvGrpSpPr>
            <p:grpSpPr bwMode="auto">
              <a:xfrm>
                <a:off x="3265" y="955"/>
                <a:ext cx="325" cy="289"/>
                <a:chOff x="3671" y="1797"/>
                <a:chExt cx="325" cy="289"/>
              </a:xfrm>
            </p:grpSpPr>
            <p:sp>
              <p:nvSpPr>
                <p:cNvPr id="69669" name="Freeform 127"/>
                <p:cNvSpPr>
                  <a:spLocks/>
                </p:cNvSpPr>
                <p:nvPr/>
              </p:nvSpPr>
              <p:spPr bwMode="auto">
                <a:xfrm>
                  <a:off x="3671" y="1797"/>
                  <a:ext cx="162" cy="289"/>
                </a:xfrm>
                <a:custGeom>
                  <a:avLst/>
                  <a:gdLst>
                    <a:gd name="T0" fmla="*/ 161 w 162"/>
                    <a:gd name="T1" fmla="*/ 0 h 289"/>
                    <a:gd name="T2" fmla="*/ 0 w 162"/>
                    <a:gd name="T3" fmla="*/ 0 h 289"/>
                    <a:gd name="T4" fmla="*/ 0 w 162"/>
                    <a:gd name="T5" fmla="*/ 288 h 289"/>
                    <a:gd name="T6" fmla="*/ 161 w 162"/>
                    <a:gd name="T7" fmla="*/ 288 h 289"/>
                    <a:gd name="T8" fmla="*/ 0 60000 65536"/>
                    <a:gd name="T9" fmla="*/ 0 60000 65536"/>
                    <a:gd name="T10" fmla="*/ 0 60000 65536"/>
                    <a:gd name="T11" fmla="*/ 0 60000 65536"/>
                    <a:gd name="T12" fmla="*/ 0 w 162"/>
                    <a:gd name="T13" fmla="*/ 0 h 289"/>
                    <a:gd name="T14" fmla="*/ 162 w 162"/>
                    <a:gd name="T15" fmla="*/ 289 h 289"/>
                  </a:gdLst>
                  <a:ahLst/>
                  <a:cxnLst>
                    <a:cxn ang="T8">
                      <a:pos x="T0" y="T1"/>
                    </a:cxn>
                    <a:cxn ang="T9">
                      <a:pos x="T2" y="T3"/>
                    </a:cxn>
                    <a:cxn ang="T10">
                      <a:pos x="T4" y="T5"/>
                    </a:cxn>
                    <a:cxn ang="T11">
                      <a:pos x="T6" y="T7"/>
                    </a:cxn>
                  </a:cxnLst>
                  <a:rect l="T12" t="T13" r="T14" b="T15"/>
                  <a:pathLst>
                    <a:path w="162" h="289">
                      <a:moveTo>
                        <a:pt x="161" y="0"/>
                      </a:moveTo>
                      <a:lnTo>
                        <a:pt x="0" y="0"/>
                      </a:lnTo>
                      <a:lnTo>
                        <a:pt x="0" y="288"/>
                      </a:lnTo>
                      <a:lnTo>
                        <a:pt x="161" y="288"/>
                      </a:lnTo>
                    </a:path>
                  </a:pathLst>
                </a:custGeom>
                <a:noFill/>
                <a:ln w="25400" cap="rnd">
                  <a:solidFill>
                    <a:schemeClr val="tx1"/>
                  </a:solidFill>
                  <a:round/>
                  <a:headEnd/>
                  <a:tailEnd/>
                </a:ln>
              </p:spPr>
              <p:txBody>
                <a:bodyPr/>
                <a:lstStyle/>
                <a:p>
                  <a:endParaRPr lang="en-US"/>
                </a:p>
              </p:txBody>
            </p:sp>
            <p:sp>
              <p:nvSpPr>
                <p:cNvPr id="69670" name="Freeform 128"/>
                <p:cNvSpPr>
                  <a:spLocks/>
                </p:cNvSpPr>
                <p:nvPr/>
              </p:nvSpPr>
              <p:spPr bwMode="auto">
                <a:xfrm>
                  <a:off x="3832" y="1797"/>
                  <a:ext cx="164" cy="289"/>
                </a:xfrm>
                <a:custGeom>
                  <a:avLst/>
                  <a:gdLst>
                    <a:gd name="T0" fmla="*/ 0 w 164"/>
                    <a:gd name="T1" fmla="*/ 0 h 289"/>
                    <a:gd name="T2" fmla="*/ 163 w 164"/>
                    <a:gd name="T3" fmla="*/ 0 h 289"/>
                    <a:gd name="T4" fmla="*/ 163 w 164"/>
                    <a:gd name="T5" fmla="*/ 288 h 289"/>
                    <a:gd name="T6" fmla="*/ 0 w 164"/>
                    <a:gd name="T7" fmla="*/ 288 h 289"/>
                    <a:gd name="T8" fmla="*/ 0 60000 65536"/>
                    <a:gd name="T9" fmla="*/ 0 60000 65536"/>
                    <a:gd name="T10" fmla="*/ 0 60000 65536"/>
                    <a:gd name="T11" fmla="*/ 0 60000 65536"/>
                    <a:gd name="T12" fmla="*/ 0 w 164"/>
                    <a:gd name="T13" fmla="*/ 0 h 289"/>
                    <a:gd name="T14" fmla="*/ 164 w 164"/>
                    <a:gd name="T15" fmla="*/ 289 h 289"/>
                  </a:gdLst>
                  <a:ahLst/>
                  <a:cxnLst>
                    <a:cxn ang="T8">
                      <a:pos x="T0" y="T1"/>
                    </a:cxn>
                    <a:cxn ang="T9">
                      <a:pos x="T2" y="T3"/>
                    </a:cxn>
                    <a:cxn ang="T10">
                      <a:pos x="T4" y="T5"/>
                    </a:cxn>
                    <a:cxn ang="T11">
                      <a:pos x="T6" y="T7"/>
                    </a:cxn>
                  </a:cxnLst>
                  <a:rect l="T12" t="T13" r="T14" b="T15"/>
                  <a:pathLst>
                    <a:path w="164" h="289">
                      <a:moveTo>
                        <a:pt x="0" y="0"/>
                      </a:moveTo>
                      <a:lnTo>
                        <a:pt x="163" y="0"/>
                      </a:lnTo>
                      <a:lnTo>
                        <a:pt x="163" y="288"/>
                      </a:lnTo>
                      <a:lnTo>
                        <a:pt x="0" y="288"/>
                      </a:lnTo>
                    </a:path>
                  </a:pathLst>
                </a:custGeom>
                <a:noFill/>
                <a:ln w="25400" cap="rnd">
                  <a:solidFill>
                    <a:schemeClr val="tx1"/>
                  </a:solidFill>
                  <a:round/>
                  <a:headEnd/>
                  <a:tailEnd/>
                </a:ln>
              </p:spPr>
              <p:txBody>
                <a:bodyPr/>
                <a:lstStyle/>
                <a:p>
                  <a:endParaRPr lang="en-US"/>
                </a:p>
              </p:txBody>
            </p:sp>
          </p:grpSp>
        </p:grpSp>
        <p:sp>
          <p:nvSpPr>
            <p:cNvPr id="69646" name="Rectangle 129"/>
            <p:cNvSpPr>
              <a:spLocks noChangeArrowheads="1"/>
            </p:cNvSpPr>
            <p:nvPr/>
          </p:nvSpPr>
          <p:spPr bwMode="auto">
            <a:xfrm>
              <a:off x="358818" y="3318763"/>
              <a:ext cx="2677315" cy="520655"/>
            </a:xfrm>
            <a:prstGeom prst="rect">
              <a:avLst/>
            </a:prstGeom>
            <a:noFill/>
            <a:ln w="12700">
              <a:noFill/>
              <a:miter lim="800000"/>
              <a:headEnd/>
              <a:tailEnd/>
            </a:ln>
          </p:spPr>
          <p:txBody>
            <a:bodyPr wrap="none" lIns="90487" tIns="44450" rIns="90487" bIns="44450">
              <a:spAutoFit/>
            </a:bodyPr>
            <a:lstStyle/>
            <a:p>
              <a:r>
                <a:rPr lang="en-US" sz="2800" b="1" dirty="0">
                  <a:latin typeface="Arial" pitchFamily="34" charset="0"/>
                </a:rPr>
                <a:t>sub $t3,</a:t>
              </a:r>
              <a:r>
                <a:rPr lang="en-US" sz="2800" b="1" dirty="0">
                  <a:solidFill>
                    <a:schemeClr val="accent1"/>
                  </a:solidFill>
                  <a:latin typeface="Arial" pitchFamily="34" charset="0"/>
                </a:rPr>
                <a:t>$t0</a:t>
              </a:r>
              <a:r>
                <a:rPr lang="en-US" sz="2800" b="1" dirty="0">
                  <a:latin typeface="Arial" pitchFamily="34" charset="0"/>
                </a:rPr>
                <a:t>,$</a:t>
              </a:r>
              <a:r>
                <a:rPr lang="en-US" sz="2800" b="1" dirty="0" smtClean="0">
                  <a:latin typeface="Arial" pitchFamily="34" charset="0"/>
                </a:rPr>
                <a:t>t2</a:t>
              </a:r>
              <a:endParaRPr lang="en-US" sz="2800" b="1" dirty="0">
                <a:latin typeface="Arial" pitchFamily="34" charset="0"/>
              </a:endParaRPr>
            </a:p>
          </p:txBody>
        </p:sp>
      </p:grpSp>
      <p:grpSp>
        <p:nvGrpSpPr>
          <p:cNvPr id="138" name="Group 137"/>
          <p:cNvGrpSpPr/>
          <p:nvPr/>
        </p:nvGrpSpPr>
        <p:grpSpPr>
          <a:xfrm>
            <a:off x="5761038" y="2688680"/>
            <a:ext cx="106362" cy="1524000"/>
            <a:chOff x="5761038" y="2688680"/>
            <a:chExt cx="106362" cy="1524000"/>
          </a:xfrm>
        </p:grpSpPr>
        <p:sp>
          <p:nvSpPr>
            <p:cNvPr id="69647" name="Line 126"/>
            <p:cNvSpPr>
              <a:spLocks noChangeShapeType="1"/>
            </p:cNvSpPr>
            <p:nvPr/>
          </p:nvSpPr>
          <p:spPr bwMode="auto">
            <a:xfrm>
              <a:off x="5799138" y="2734718"/>
              <a:ext cx="68262" cy="1477962"/>
            </a:xfrm>
            <a:prstGeom prst="line">
              <a:avLst/>
            </a:prstGeom>
            <a:noFill/>
            <a:ln w="50800">
              <a:solidFill>
                <a:schemeClr val="accent1"/>
              </a:solidFill>
              <a:round/>
              <a:headEnd/>
              <a:tailEnd type="triangle" w="med" len="med"/>
            </a:ln>
          </p:spPr>
          <p:txBody>
            <a:bodyPr wrap="none" anchor="ctr"/>
            <a:lstStyle/>
            <a:p>
              <a:endParaRPr lang="en-US"/>
            </a:p>
          </p:txBody>
        </p:sp>
        <p:sp>
          <p:nvSpPr>
            <p:cNvPr id="69648" name="Oval 159"/>
            <p:cNvSpPr>
              <a:spLocks noChangeArrowheads="1"/>
            </p:cNvSpPr>
            <p:nvPr/>
          </p:nvSpPr>
          <p:spPr bwMode="auto">
            <a:xfrm>
              <a:off x="5761038" y="2688680"/>
              <a:ext cx="93662" cy="93663"/>
            </a:xfrm>
            <a:prstGeom prst="ellipse">
              <a:avLst/>
            </a:prstGeom>
            <a:solidFill>
              <a:srgbClr val="00FF00"/>
            </a:solidFill>
            <a:ln w="25400">
              <a:solidFill>
                <a:schemeClr val="tx1"/>
              </a:solidFill>
              <a:round/>
              <a:headEnd/>
              <a:tailEnd/>
            </a:ln>
          </p:spPr>
          <p:txBody>
            <a:bodyPr wrap="none" anchor="ctr"/>
            <a:lstStyle/>
            <a:p>
              <a:endParaRPr lang="en-US"/>
            </a:p>
          </p:txBody>
        </p:sp>
      </p:grpSp>
      <p:sp>
        <p:nvSpPr>
          <p:cNvPr id="139" name="Oval 133"/>
          <p:cNvSpPr>
            <a:spLocks noChangeArrowheads="1"/>
          </p:cNvSpPr>
          <p:nvPr/>
        </p:nvSpPr>
        <p:spPr bwMode="auto">
          <a:xfrm rot="16200000">
            <a:off x="5788105" y="2275284"/>
            <a:ext cx="884237" cy="2604292"/>
          </a:xfrm>
          <a:prstGeom prst="ellipse">
            <a:avLst/>
          </a:prstGeom>
          <a:noFill/>
          <a:ln w="38100">
            <a:solidFill>
              <a:srgbClr val="FF0000"/>
            </a:solidFill>
            <a:round/>
            <a:headEnd/>
            <a:tailEnd/>
          </a:ln>
        </p:spPr>
        <p:txBody>
          <a:bodyPr wrap="none" anchor="ctr"/>
          <a:lstStyle/>
          <a:p>
            <a:endParaRPr lang="en-US"/>
          </a:p>
        </p:txBody>
      </p:sp>
      <p:sp>
        <p:nvSpPr>
          <p:cNvPr id="24" name="Slide Number Placeholder 23"/>
          <p:cNvSpPr>
            <a:spLocks noGrp="1"/>
          </p:cNvSpPr>
          <p:nvPr>
            <p:ph type="sldNum" sz="quarter" idx="12"/>
          </p:nvPr>
        </p:nvSpPr>
        <p:spPr/>
        <p:txBody>
          <a:bodyPr/>
          <a:lstStyle/>
          <a:p>
            <a:fld id="{3CC63E4C-4642-794D-A2FD-70F6B81535F5}" type="slidenum">
              <a:rPr lang="en-US" smtClean="0"/>
              <a:pPr/>
              <a:t>42</a:t>
            </a:fld>
            <a:endParaRPr lang="en-US" dirty="0"/>
          </a:p>
        </p:txBody>
      </p:sp>
      <p:sp>
        <p:nvSpPr>
          <p:cNvPr id="135" name="Rectangle 83"/>
          <p:cNvSpPr>
            <a:spLocks noChangeArrowheads="1"/>
          </p:cNvSpPr>
          <p:nvPr/>
        </p:nvSpPr>
        <p:spPr bwMode="auto">
          <a:xfrm>
            <a:off x="3929546" y="3473585"/>
            <a:ext cx="361950" cy="333375"/>
          </a:xfrm>
          <a:prstGeom prst="rect">
            <a:avLst/>
          </a:prstGeom>
          <a:noFill/>
          <a:ln w="12700">
            <a:noFill/>
            <a:miter lim="800000"/>
            <a:headEnd/>
            <a:tailEnd/>
          </a:ln>
        </p:spPr>
        <p:txBody>
          <a:bodyPr wrap="none" lIns="90487" tIns="44450" rIns="90487" bIns="44450">
            <a:spAutoFit/>
          </a:bodyPr>
          <a:lstStyle/>
          <a:p>
            <a:pPr algn="ctr"/>
            <a:r>
              <a:rPr lang="en-US" sz="1600" b="1">
                <a:solidFill>
                  <a:schemeClr val="tx1"/>
                </a:solidFill>
                <a:latin typeface="Times" charset="0"/>
              </a:rPr>
              <a:t>I$</a:t>
            </a:r>
          </a:p>
        </p:txBody>
      </p:sp>
      <p:sp>
        <p:nvSpPr>
          <p:cNvPr id="136" name="Freeform 85"/>
          <p:cNvSpPr>
            <a:spLocks/>
          </p:cNvSpPr>
          <p:nvPr/>
        </p:nvSpPr>
        <p:spPr bwMode="auto">
          <a:xfrm>
            <a:off x="3834296" y="3419610"/>
            <a:ext cx="269875" cy="458788"/>
          </a:xfrm>
          <a:custGeom>
            <a:avLst/>
            <a:gdLst>
              <a:gd name="T0" fmla="*/ 169 w 170"/>
              <a:gd name="T1" fmla="*/ 0 h 289"/>
              <a:gd name="T2" fmla="*/ 0 w 170"/>
              <a:gd name="T3" fmla="*/ 0 h 289"/>
              <a:gd name="T4" fmla="*/ 0 w 170"/>
              <a:gd name="T5" fmla="*/ 288 h 289"/>
              <a:gd name="T6" fmla="*/ 169 w 170"/>
              <a:gd name="T7" fmla="*/ 288 h 289"/>
              <a:gd name="T8" fmla="*/ 0 60000 65536"/>
              <a:gd name="T9" fmla="*/ 0 60000 65536"/>
              <a:gd name="T10" fmla="*/ 0 60000 65536"/>
              <a:gd name="T11" fmla="*/ 0 60000 65536"/>
              <a:gd name="T12" fmla="*/ 0 w 170"/>
              <a:gd name="T13" fmla="*/ 0 h 289"/>
              <a:gd name="T14" fmla="*/ 170 w 170"/>
              <a:gd name="T15" fmla="*/ 289 h 289"/>
            </a:gdLst>
            <a:ahLst/>
            <a:cxnLst>
              <a:cxn ang="T8">
                <a:pos x="T0" y="T1"/>
              </a:cxn>
              <a:cxn ang="T9">
                <a:pos x="T2" y="T3"/>
              </a:cxn>
              <a:cxn ang="T10">
                <a:pos x="T4" y="T5"/>
              </a:cxn>
              <a:cxn ang="T11">
                <a:pos x="T6" y="T7"/>
              </a:cxn>
            </a:cxnLst>
            <a:rect l="T12" t="T13" r="T14" b="T15"/>
            <a:pathLst>
              <a:path w="170" h="289">
                <a:moveTo>
                  <a:pt x="169" y="0"/>
                </a:moveTo>
                <a:lnTo>
                  <a:pt x="0" y="0"/>
                </a:lnTo>
                <a:lnTo>
                  <a:pt x="0" y="288"/>
                </a:lnTo>
                <a:lnTo>
                  <a:pt x="169" y="288"/>
                </a:lnTo>
              </a:path>
            </a:pathLst>
          </a:custGeom>
          <a:noFill/>
          <a:ln w="25400" cap="rnd">
            <a:solidFill>
              <a:schemeClr val="tx1"/>
            </a:solidFill>
            <a:round/>
            <a:headEnd/>
            <a:tailEnd/>
          </a:ln>
        </p:spPr>
        <p:txBody>
          <a:bodyPr/>
          <a:lstStyle/>
          <a:p>
            <a:endParaRPr lang="en-US"/>
          </a:p>
        </p:txBody>
      </p:sp>
      <p:sp>
        <p:nvSpPr>
          <p:cNvPr id="140" name="Freeform 86"/>
          <p:cNvSpPr>
            <a:spLocks/>
          </p:cNvSpPr>
          <p:nvPr/>
        </p:nvSpPr>
        <p:spPr bwMode="auto">
          <a:xfrm>
            <a:off x="4102584" y="3419610"/>
            <a:ext cx="271463" cy="458788"/>
          </a:xfrm>
          <a:custGeom>
            <a:avLst/>
            <a:gdLst>
              <a:gd name="T0" fmla="*/ 0 w 171"/>
              <a:gd name="T1" fmla="*/ 0 h 289"/>
              <a:gd name="T2" fmla="*/ 170 w 171"/>
              <a:gd name="T3" fmla="*/ 0 h 289"/>
              <a:gd name="T4" fmla="*/ 170 w 171"/>
              <a:gd name="T5" fmla="*/ 288 h 289"/>
              <a:gd name="T6" fmla="*/ 0 w 171"/>
              <a:gd name="T7" fmla="*/ 288 h 289"/>
              <a:gd name="T8" fmla="*/ 0 60000 65536"/>
              <a:gd name="T9" fmla="*/ 0 60000 65536"/>
              <a:gd name="T10" fmla="*/ 0 60000 65536"/>
              <a:gd name="T11" fmla="*/ 0 60000 65536"/>
              <a:gd name="T12" fmla="*/ 0 w 171"/>
              <a:gd name="T13" fmla="*/ 0 h 289"/>
              <a:gd name="T14" fmla="*/ 171 w 171"/>
              <a:gd name="T15" fmla="*/ 289 h 289"/>
            </a:gdLst>
            <a:ahLst/>
            <a:cxnLst>
              <a:cxn ang="T8">
                <a:pos x="T0" y="T1"/>
              </a:cxn>
              <a:cxn ang="T9">
                <a:pos x="T2" y="T3"/>
              </a:cxn>
              <a:cxn ang="T10">
                <a:pos x="T4" y="T5"/>
              </a:cxn>
              <a:cxn ang="T11">
                <a:pos x="T6" y="T7"/>
              </a:cxn>
            </a:cxnLst>
            <a:rect l="T12" t="T13" r="T14" b="T15"/>
            <a:pathLst>
              <a:path w="171" h="289">
                <a:moveTo>
                  <a:pt x="0" y="0"/>
                </a:moveTo>
                <a:lnTo>
                  <a:pt x="170" y="0"/>
                </a:lnTo>
                <a:lnTo>
                  <a:pt x="170" y="288"/>
                </a:lnTo>
                <a:lnTo>
                  <a:pt x="0" y="288"/>
                </a:lnTo>
              </a:path>
            </a:pathLst>
          </a:custGeom>
          <a:noFill/>
          <a:ln w="25400" cap="rnd">
            <a:solidFill>
              <a:schemeClr val="tx1"/>
            </a:solidFill>
            <a:round/>
            <a:headEnd/>
            <a:tailEnd/>
          </a:ln>
        </p:spPr>
        <p:txBody>
          <a:bodyPr/>
          <a:lstStyle/>
          <a:p>
            <a:endParaRPr lang="en-US"/>
          </a:p>
        </p:txBody>
      </p:sp>
      <p:sp>
        <p:nvSpPr>
          <p:cNvPr id="141" name="Rectangle 87"/>
          <p:cNvSpPr>
            <a:spLocks noChangeArrowheads="1"/>
          </p:cNvSpPr>
          <p:nvPr/>
        </p:nvSpPr>
        <p:spPr bwMode="auto">
          <a:xfrm>
            <a:off x="4534384" y="3430723"/>
            <a:ext cx="519113" cy="333375"/>
          </a:xfrm>
          <a:prstGeom prst="rect">
            <a:avLst/>
          </a:prstGeom>
          <a:noFill/>
          <a:ln w="12700">
            <a:noFill/>
            <a:miter lim="800000"/>
            <a:headEnd/>
            <a:tailEnd/>
          </a:ln>
        </p:spPr>
        <p:txBody>
          <a:bodyPr wrap="none" lIns="90487" tIns="44450" rIns="90487" bIns="44450">
            <a:spAutoFit/>
          </a:bodyPr>
          <a:lstStyle/>
          <a:p>
            <a:r>
              <a:rPr lang="en-US" sz="1600" b="1">
                <a:solidFill>
                  <a:schemeClr val="tx1"/>
                </a:solidFill>
                <a:latin typeface="Times" charset="0"/>
              </a:rPr>
              <a:t>Reg</a:t>
            </a:r>
          </a:p>
        </p:txBody>
      </p:sp>
      <p:sp>
        <p:nvSpPr>
          <p:cNvPr id="142" name="Freeform 88"/>
          <p:cNvSpPr>
            <a:spLocks/>
          </p:cNvSpPr>
          <p:nvPr/>
        </p:nvSpPr>
        <p:spPr bwMode="auto">
          <a:xfrm>
            <a:off x="4564546" y="3419610"/>
            <a:ext cx="236538" cy="458788"/>
          </a:xfrm>
          <a:custGeom>
            <a:avLst/>
            <a:gdLst>
              <a:gd name="T0" fmla="*/ 148 w 149"/>
              <a:gd name="T1" fmla="*/ 0 h 289"/>
              <a:gd name="T2" fmla="*/ 0 w 149"/>
              <a:gd name="T3" fmla="*/ 0 h 289"/>
              <a:gd name="T4" fmla="*/ 0 w 149"/>
              <a:gd name="T5" fmla="*/ 288 h 289"/>
              <a:gd name="T6" fmla="*/ 148 w 149"/>
              <a:gd name="T7" fmla="*/ 288 h 289"/>
              <a:gd name="T8" fmla="*/ 0 60000 65536"/>
              <a:gd name="T9" fmla="*/ 0 60000 65536"/>
              <a:gd name="T10" fmla="*/ 0 60000 65536"/>
              <a:gd name="T11" fmla="*/ 0 60000 65536"/>
              <a:gd name="T12" fmla="*/ 0 w 149"/>
              <a:gd name="T13" fmla="*/ 0 h 289"/>
              <a:gd name="T14" fmla="*/ 149 w 149"/>
              <a:gd name="T15" fmla="*/ 289 h 289"/>
            </a:gdLst>
            <a:ahLst/>
            <a:cxnLst>
              <a:cxn ang="T8">
                <a:pos x="T0" y="T1"/>
              </a:cxn>
              <a:cxn ang="T9">
                <a:pos x="T2" y="T3"/>
              </a:cxn>
              <a:cxn ang="T10">
                <a:pos x="T4" y="T5"/>
              </a:cxn>
              <a:cxn ang="T11">
                <a:pos x="T6" y="T7"/>
              </a:cxn>
            </a:cxnLst>
            <a:rect l="T12" t="T13" r="T14" b="T15"/>
            <a:pathLst>
              <a:path w="149" h="289">
                <a:moveTo>
                  <a:pt x="148" y="0"/>
                </a:moveTo>
                <a:lnTo>
                  <a:pt x="0" y="0"/>
                </a:lnTo>
                <a:lnTo>
                  <a:pt x="0" y="288"/>
                </a:lnTo>
                <a:lnTo>
                  <a:pt x="148" y="288"/>
                </a:lnTo>
              </a:path>
            </a:pathLst>
          </a:custGeom>
          <a:noFill/>
          <a:ln w="25400" cap="rnd">
            <a:solidFill>
              <a:schemeClr val="tx1"/>
            </a:solidFill>
            <a:round/>
            <a:headEnd/>
            <a:tailEnd/>
          </a:ln>
        </p:spPr>
        <p:txBody>
          <a:bodyPr/>
          <a:lstStyle/>
          <a:p>
            <a:endParaRPr lang="en-US"/>
          </a:p>
        </p:txBody>
      </p:sp>
      <p:sp>
        <p:nvSpPr>
          <p:cNvPr id="143" name="Freeform 89"/>
          <p:cNvSpPr>
            <a:spLocks/>
          </p:cNvSpPr>
          <p:nvPr/>
        </p:nvSpPr>
        <p:spPr bwMode="auto">
          <a:xfrm>
            <a:off x="4799496" y="3419610"/>
            <a:ext cx="234950" cy="458788"/>
          </a:xfrm>
          <a:custGeom>
            <a:avLst/>
            <a:gdLst>
              <a:gd name="T0" fmla="*/ 0 w 148"/>
              <a:gd name="T1" fmla="*/ 0 h 289"/>
              <a:gd name="T2" fmla="*/ 147 w 148"/>
              <a:gd name="T3" fmla="*/ 0 h 289"/>
              <a:gd name="T4" fmla="*/ 147 w 148"/>
              <a:gd name="T5" fmla="*/ 288 h 289"/>
              <a:gd name="T6" fmla="*/ 0 w 148"/>
              <a:gd name="T7" fmla="*/ 288 h 289"/>
              <a:gd name="T8" fmla="*/ 0 60000 65536"/>
              <a:gd name="T9" fmla="*/ 0 60000 65536"/>
              <a:gd name="T10" fmla="*/ 0 60000 65536"/>
              <a:gd name="T11" fmla="*/ 0 60000 65536"/>
              <a:gd name="T12" fmla="*/ 0 w 148"/>
              <a:gd name="T13" fmla="*/ 0 h 289"/>
              <a:gd name="T14" fmla="*/ 148 w 148"/>
              <a:gd name="T15" fmla="*/ 289 h 289"/>
            </a:gdLst>
            <a:ahLst/>
            <a:cxnLst>
              <a:cxn ang="T8">
                <a:pos x="T0" y="T1"/>
              </a:cxn>
              <a:cxn ang="T9">
                <a:pos x="T2" y="T3"/>
              </a:cxn>
              <a:cxn ang="T10">
                <a:pos x="T4" y="T5"/>
              </a:cxn>
              <a:cxn ang="T11">
                <a:pos x="T6" y="T7"/>
              </a:cxn>
            </a:cxnLst>
            <a:rect l="T12" t="T13" r="T14" b="T15"/>
            <a:pathLst>
              <a:path w="148" h="289">
                <a:moveTo>
                  <a:pt x="0" y="0"/>
                </a:moveTo>
                <a:lnTo>
                  <a:pt x="147" y="0"/>
                </a:lnTo>
                <a:lnTo>
                  <a:pt x="147" y="288"/>
                </a:lnTo>
                <a:lnTo>
                  <a:pt x="0" y="288"/>
                </a:lnTo>
              </a:path>
            </a:pathLst>
          </a:custGeom>
          <a:noFill/>
          <a:ln w="25400" cap="rnd">
            <a:solidFill>
              <a:schemeClr val="tx1"/>
            </a:solidFill>
            <a:round/>
            <a:headEnd/>
            <a:tailEnd/>
          </a:ln>
        </p:spPr>
        <p:txBody>
          <a:bodyPr/>
          <a:lstStyle/>
          <a:p>
            <a:endParaRPr lang="en-US"/>
          </a:p>
        </p:txBody>
      </p:sp>
      <p:sp>
        <p:nvSpPr>
          <p:cNvPr id="144" name="Line 90"/>
          <p:cNvSpPr>
            <a:spLocks noChangeShapeType="1"/>
          </p:cNvSpPr>
          <p:nvPr/>
        </p:nvSpPr>
        <p:spPr bwMode="auto">
          <a:xfrm>
            <a:off x="4381984" y="3648210"/>
            <a:ext cx="152400" cy="0"/>
          </a:xfrm>
          <a:prstGeom prst="line">
            <a:avLst/>
          </a:prstGeom>
          <a:noFill/>
          <a:ln w="25400">
            <a:solidFill>
              <a:schemeClr val="tx1"/>
            </a:solidFill>
            <a:round/>
            <a:headEnd/>
            <a:tailEnd/>
          </a:ln>
        </p:spPr>
        <p:txBody>
          <a:bodyPr wrap="none" anchor="ctr"/>
          <a:lstStyle/>
          <a:p>
            <a:endParaRPr lang="en-US"/>
          </a:p>
        </p:txBody>
      </p:sp>
      <p:sp>
        <p:nvSpPr>
          <p:cNvPr id="145" name="Freeform 91"/>
          <p:cNvSpPr>
            <a:spLocks/>
          </p:cNvSpPr>
          <p:nvPr/>
        </p:nvSpPr>
        <p:spPr bwMode="auto">
          <a:xfrm>
            <a:off x="4480409" y="3495810"/>
            <a:ext cx="76200" cy="153988"/>
          </a:xfrm>
          <a:custGeom>
            <a:avLst/>
            <a:gdLst>
              <a:gd name="T0" fmla="*/ 0 w 48"/>
              <a:gd name="T1" fmla="*/ 96 h 97"/>
              <a:gd name="T2" fmla="*/ 0 w 48"/>
              <a:gd name="T3" fmla="*/ 0 h 97"/>
              <a:gd name="T4" fmla="*/ 47 w 48"/>
              <a:gd name="T5" fmla="*/ 0 h 97"/>
              <a:gd name="T6" fmla="*/ 47 w 48"/>
              <a:gd name="T7" fmla="*/ 0 h 97"/>
              <a:gd name="T8" fmla="*/ 0 60000 65536"/>
              <a:gd name="T9" fmla="*/ 0 60000 65536"/>
              <a:gd name="T10" fmla="*/ 0 60000 65536"/>
              <a:gd name="T11" fmla="*/ 0 60000 65536"/>
              <a:gd name="T12" fmla="*/ 0 w 48"/>
              <a:gd name="T13" fmla="*/ 0 h 97"/>
              <a:gd name="T14" fmla="*/ 48 w 48"/>
              <a:gd name="T15" fmla="*/ 97 h 97"/>
            </a:gdLst>
            <a:ahLst/>
            <a:cxnLst>
              <a:cxn ang="T8">
                <a:pos x="T0" y="T1"/>
              </a:cxn>
              <a:cxn ang="T9">
                <a:pos x="T2" y="T3"/>
              </a:cxn>
              <a:cxn ang="T10">
                <a:pos x="T4" y="T5"/>
              </a:cxn>
              <a:cxn ang="T11">
                <a:pos x="T6" y="T7"/>
              </a:cxn>
            </a:cxnLst>
            <a:rect l="T12" t="T13" r="T14" b="T15"/>
            <a:pathLst>
              <a:path w="48" h="97">
                <a:moveTo>
                  <a:pt x="0" y="96"/>
                </a:moveTo>
                <a:lnTo>
                  <a:pt x="0" y="0"/>
                </a:lnTo>
                <a:lnTo>
                  <a:pt x="47" y="0"/>
                </a:lnTo>
              </a:path>
            </a:pathLst>
          </a:custGeom>
          <a:noFill/>
          <a:ln w="25400" cap="rnd">
            <a:solidFill>
              <a:schemeClr val="tx1"/>
            </a:solidFill>
            <a:round/>
            <a:headEnd/>
            <a:tailEnd/>
          </a:ln>
        </p:spPr>
        <p:txBody>
          <a:bodyPr/>
          <a:lstStyle/>
          <a:p>
            <a:endParaRPr lang="en-US"/>
          </a:p>
        </p:txBody>
      </p:sp>
      <p:sp>
        <p:nvSpPr>
          <p:cNvPr id="146" name="Line 92"/>
          <p:cNvSpPr>
            <a:spLocks noChangeShapeType="1"/>
          </p:cNvSpPr>
          <p:nvPr/>
        </p:nvSpPr>
        <p:spPr bwMode="auto">
          <a:xfrm>
            <a:off x="5042384" y="3495810"/>
            <a:ext cx="249238" cy="0"/>
          </a:xfrm>
          <a:prstGeom prst="line">
            <a:avLst/>
          </a:prstGeom>
          <a:noFill/>
          <a:ln w="25400">
            <a:solidFill>
              <a:schemeClr val="tx1"/>
            </a:solidFill>
            <a:round/>
            <a:headEnd/>
            <a:tailEnd/>
          </a:ln>
        </p:spPr>
        <p:txBody>
          <a:bodyPr wrap="none" anchor="ctr"/>
          <a:lstStyle/>
          <a:p>
            <a:endParaRPr lang="en-US"/>
          </a:p>
        </p:txBody>
      </p:sp>
      <p:sp>
        <p:nvSpPr>
          <p:cNvPr id="147" name="Line 99"/>
          <p:cNvSpPr>
            <a:spLocks noChangeShapeType="1"/>
          </p:cNvSpPr>
          <p:nvPr/>
        </p:nvSpPr>
        <p:spPr bwMode="auto">
          <a:xfrm>
            <a:off x="5042384" y="3800610"/>
            <a:ext cx="249238" cy="0"/>
          </a:xfrm>
          <a:prstGeom prst="line">
            <a:avLst/>
          </a:prstGeom>
          <a:noFill/>
          <a:ln w="25400">
            <a:solidFill>
              <a:schemeClr val="tx1"/>
            </a:solidFill>
            <a:round/>
            <a:headEnd/>
            <a:tailEnd/>
          </a:ln>
        </p:spPr>
        <p:txBody>
          <a:bodyPr wrap="none" anchor="ctr"/>
          <a:lstStyle/>
          <a:p>
            <a:endParaRPr lang="en-US"/>
          </a:p>
        </p:txBody>
      </p:sp>
      <p:cxnSp>
        <p:nvCxnSpPr>
          <p:cNvPr id="20" name="Straight Connector 19"/>
          <p:cNvCxnSpPr/>
          <p:nvPr/>
        </p:nvCxnSpPr>
        <p:spPr>
          <a:xfrm>
            <a:off x="295148" y="3246761"/>
            <a:ext cx="2611613" cy="59032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
        <p:nvSpPr>
          <p:cNvPr id="157" name="TextBox 156"/>
          <p:cNvSpPr txBox="1"/>
          <p:nvPr/>
        </p:nvSpPr>
        <p:spPr>
          <a:xfrm>
            <a:off x="2673711" y="5626894"/>
            <a:ext cx="1905555" cy="1231106"/>
          </a:xfrm>
          <a:prstGeom prst="rect">
            <a:avLst/>
          </a:prstGeom>
          <a:solidFill>
            <a:schemeClr val="bg1"/>
          </a:solidFill>
        </p:spPr>
        <p:txBody>
          <a:bodyPr wrap="square" lIns="0" tIns="0" rIns="0" bIns="0" rtlCol="0">
            <a:spAutoFit/>
          </a:bodyPr>
          <a:lstStyle/>
          <a:p>
            <a:r>
              <a:rPr lang="en-US" sz="2000" dirty="0" smtClean="0">
                <a:solidFill>
                  <a:srgbClr val="FF0000"/>
                </a:solidFill>
              </a:rPr>
              <a:t>First two pipe stages stall by repeating stage one cycle later</a:t>
            </a:r>
            <a:endParaRPr lang="en-US" sz="2000" dirty="0">
              <a:solidFill>
                <a:srgbClr val="FF0000"/>
              </a:solidFill>
            </a:endParaRPr>
          </a:p>
        </p:txBody>
      </p:sp>
      <p:cxnSp>
        <p:nvCxnSpPr>
          <p:cNvPr id="158" name="Straight Arrow Connector 157"/>
          <p:cNvCxnSpPr/>
          <p:nvPr/>
        </p:nvCxnSpPr>
        <p:spPr>
          <a:xfrm flipV="1">
            <a:off x="4310950" y="3962301"/>
            <a:ext cx="626072" cy="204823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p:nvPr/>
        </p:nvCxnSpPr>
        <p:spPr>
          <a:xfrm flipV="1">
            <a:off x="4355670" y="5089276"/>
            <a:ext cx="661847" cy="103753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17773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57200" y="274320"/>
            <a:ext cx="8229600" cy="1143000"/>
          </a:xfrm>
          <a:solidFill>
            <a:schemeClr val="bg1"/>
          </a:solidFill>
        </p:spPr>
        <p:txBody>
          <a:bodyPr wrap="square" lIns="90487" tIns="44450" rIns="90487" bIns="44450" anchor="ctr">
            <a:normAutofit/>
          </a:bodyPr>
          <a:lstStyle/>
          <a:p>
            <a:r>
              <a:rPr lang="en-US" dirty="0" smtClean="0">
                <a:solidFill>
                  <a:schemeClr val="accent1"/>
                </a:solidFill>
                <a:ea typeface="ＭＳ Ｐゴシック" pitchFamily="34" charset="-128"/>
              </a:rPr>
              <a:t>Data Hazard: Loads (4/4)</a:t>
            </a:r>
          </a:p>
        </p:txBody>
      </p:sp>
      <p:sp>
        <p:nvSpPr>
          <p:cNvPr id="67587" name="Rectangle 3"/>
          <p:cNvSpPr>
            <a:spLocks noGrp="1" noChangeArrowheads="1"/>
          </p:cNvSpPr>
          <p:nvPr>
            <p:ph idx="1"/>
          </p:nvPr>
        </p:nvSpPr>
        <p:spPr>
          <a:xfrm>
            <a:off x="457200" y="1600200"/>
            <a:ext cx="8229600" cy="4937760"/>
          </a:xfrm>
        </p:spPr>
        <p:txBody>
          <a:bodyPr>
            <a:normAutofit/>
          </a:bodyPr>
          <a:lstStyle/>
          <a:p>
            <a:r>
              <a:rPr lang="en-US" dirty="0" smtClean="0">
                <a:ea typeface="ＭＳ Ｐゴシック" pitchFamily="34" charset="-128"/>
              </a:rPr>
              <a:t>Slot after a load is called a </a:t>
            </a:r>
            <a:r>
              <a:rPr lang="en-US" i="1" dirty="0" smtClean="0">
                <a:solidFill>
                  <a:srgbClr val="FF0000"/>
                </a:solidFill>
                <a:ea typeface="ＭＳ Ｐゴシック" pitchFamily="34" charset="-128"/>
              </a:rPr>
              <a:t>load delay slot</a:t>
            </a:r>
          </a:p>
          <a:p>
            <a:pPr lvl="1"/>
            <a:r>
              <a:rPr lang="en-US" dirty="0" smtClean="0">
                <a:ea typeface="ＭＳ Ｐゴシック" pitchFamily="34" charset="-128"/>
              </a:rPr>
              <a:t>If that instruction uses the result of the load, then the hardware interlock will stall it for one cycle</a:t>
            </a:r>
          </a:p>
          <a:p>
            <a:pPr lvl="1"/>
            <a:r>
              <a:rPr lang="en-US" dirty="0" smtClean="0">
                <a:ea typeface="ＭＳ Ｐゴシック" pitchFamily="34" charset="-128"/>
              </a:rPr>
              <a:t>Letting the hardware stall the instruction in the delay slot is equivalent to putting an explicit </a:t>
            </a:r>
            <a:r>
              <a:rPr lang="en-US" dirty="0" err="1" smtClean="0">
                <a:latin typeface="Courier New" pitchFamily="49" charset="0"/>
                <a:ea typeface="ＭＳ Ｐゴシック" pitchFamily="34" charset="-128"/>
                <a:cs typeface="Courier New" pitchFamily="49" charset="0"/>
              </a:rPr>
              <a:t>nop</a:t>
            </a:r>
            <a:r>
              <a:rPr lang="en-US" dirty="0" smtClean="0">
                <a:ea typeface="ＭＳ Ｐゴシック" pitchFamily="34" charset="-128"/>
              </a:rPr>
              <a:t> in the slot  (except the latter uses more code space)</a:t>
            </a:r>
          </a:p>
          <a:p>
            <a:pPr>
              <a:spcBef>
                <a:spcPts val="1800"/>
              </a:spcBef>
            </a:pPr>
            <a:r>
              <a:rPr lang="en-US" b="1" dirty="0" smtClean="0">
                <a:ea typeface="ＭＳ Ｐゴシック" pitchFamily="34" charset="-128"/>
              </a:rPr>
              <a:t>Idea:</a:t>
            </a:r>
            <a:r>
              <a:rPr lang="en-US" dirty="0" smtClean="0">
                <a:ea typeface="ＭＳ Ｐゴシック" pitchFamily="34" charset="-128"/>
              </a:rPr>
              <a:t>  Let the compiler put an unrelated instruction in that slot </a:t>
            </a:r>
            <a:r>
              <a:rPr lang="en-US" dirty="0" smtClean="0">
                <a:ea typeface="ＭＳ Ｐゴシック" pitchFamily="34" charset="-128"/>
                <a:sym typeface="Wingdings" pitchFamily="2" charset="2"/>
              </a:rPr>
              <a:t></a:t>
            </a:r>
            <a:r>
              <a:rPr lang="en-US" dirty="0" smtClean="0">
                <a:ea typeface="ＭＳ Ｐゴシック" pitchFamily="34" charset="-128"/>
              </a:rPr>
              <a:t> no stall!</a:t>
            </a:r>
          </a:p>
        </p:txBody>
      </p:sp>
      <p:sp>
        <p:nvSpPr>
          <p:cNvPr id="6" name="Slide Number Placeholder 5"/>
          <p:cNvSpPr>
            <a:spLocks noGrp="1"/>
          </p:cNvSpPr>
          <p:nvPr>
            <p:ph type="sldNum" sz="quarter" idx="12"/>
          </p:nvPr>
        </p:nvSpPr>
        <p:spPr/>
        <p:txBody>
          <a:bodyPr/>
          <a:lstStyle/>
          <a:p>
            <a:fld id="{3CC63E4C-4642-794D-A2FD-70F6B81535F5}" type="slidenum">
              <a:rPr lang="en-US" smtClean="0"/>
              <a:pPr/>
              <a:t>43</a:t>
            </a:fld>
            <a:endParaRPr lang="en-US" dirty="0"/>
          </a:p>
        </p:txBody>
      </p:sp>
    </p:spTree>
    <p:extLst>
      <p:ext uri="{BB962C8B-B14F-4D97-AF65-F5344CB8AC3E}">
        <p14:creationId xmlns:p14="http://schemas.microsoft.com/office/powerpoint/2010/main" val="41492916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58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75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9782"/>
          </a:xfrm>
        </p:spPr>
        <p:txBody>
          <a:bodyPr/>
          <a:lstStyle/>
          <a:p>
            <a:r>
              <a:rPr lang="en-US" dirty="0" smtClean="0"/>
              <a:t>Clicker Question</a:t>
            </a:r>
            <a:endParaRPr lang="en-US" dirty="0"/>
          </a:p>
        </p:txBody>
      </p:sp>
      <p:sp>
        <p:nvSpPr>
          <p:cNvPr id="3" name="Content Placeholder 2"/>
          <p:cNvSpPr>
            <a:spLocks noGrp="1"/>
          </p:cNvSpPr>
          <p:nvPr>
            <p:ph idx="1"/>
          </p:nvPr>
        </p:nvSpPr>
        <p:spPr>
          <a:xfrm>
            <a:off x="457200" y="1005840"/>
            <a:ext cx="8229600" cy="4525963"/>
          </a:xfrm>
        </p:spPr>
        <p:txBody>
          <a:bodyPr/>
          <a:lstStyle/>
          <a:p>
            <a:pPr marL="0" indent="0">
              <a:buNone/>
            </a:pPr>
            <a:r>
              <a:rPr lang="en-US" dirty="0" smtClean="0"/>
              <a:t>How many </a:t>
            </a:r>
            <a:r>
              <a:rPr lang="en-US" dirty="0" smtClean="0"/>
              <a:t>cycles (pipeline </a:t>
            </a:r>
            <a:r>
              <a:rPr lang="en-US" dirty="0" err="1" smtClean="0"/>
              <a:t>fill+process+drain</a:t>
            </a:r>
            <a:r>
              <a:rPr lang="en-US" dirty="0" smtClean="0"/>
              <a:t>) </a:t>
            </a:r>
            <a:r>
              <a:rPr lang="en-US" dirty="0" smtClean="0"/>
              <a:t>does it take to execute the following code?</a:t>
            </a:r>
          </a:p>
          <a:p>
            <a:pPr marL="0" indent="0">
              <a:buNone/>
            </a:pPr>
            <a:endParaRPr lang="en-US" sz="2400" dirty="0" smtClean="0">
              <a:latin typeface="Courier"/>
            </a:endParaRPr>
          </a:p>
          <a:p>
            <a:pPr marL="0" indent="0">
              <a:buNone/>
            </a:pPr>
            <a:r>
              <a:rPr lang="en-US" sz="2600" dirty="0" err="1" smtClean="0">
                <a:latin typeface="Courier"/>
              </a:rPr>
              <a:t>lw</a:t>
            </a:r>
            <a:r>
              <a:rPr lang="en-US" sz="2600" dirty="0" smtClean="0">
                <a:latin typeface="Courier"/>
              </a:rPr>
              <a:t>	$t1, 0($t0)</a:t>
            </a:r>
          </a:p>
          <a:p>
            <a:pPr marL="0" indent="0">
              <a:buNone/>
            </a:pPr>
            <a:r>
              <a:rPr lang="en-US" sz="2600" dirty="0" err="1" smtClean="0">
                <a:latin typeface="Courier"/>
              </a:rPr>
              <a:t>lw</a:t>
            </a:r>
            <a:r>
              <a:rPr lang="en-US" sz="2600" dirty="0">
                <a:latin typeface="Courier"/>
              </a:rPr>
              <a:t>	$t2, 4($t0)</a:t>
            </a:r>
          </a:p>
          <a:p>
            <a:pPr marL="0" indent="0">
              <a:buNone/>
            </a:pPr>
            <a:r>
              <a:rPr lang="en-US" sz="2600" dirty="0" smtClean="0">
                <a:latin typeface="Courier"/>
              </a:rPr>
              <a:t>add	$t3, $t1, $t2</a:t>
            </a:r>
          </a:p>
          <a:p>
            <a:pPr marL="0" indent="0">
              <a:buNone/>
            </a:pPr>
            <a:r>
              <a:rPr lang="en-US" sz="2600" dirty="0" err="1" smtClean="0">
                <a:latin typeface="Courier"/>
              </a:rPr>
              <a:t>sw</a:t>
            </a:r>
            <a:r>
              <a:rPr lang="en-US" sz="2600" dirty="0">
                <a:latin typeface="Courier"/>
              </a:rPr>
              <a:t>	$t3, 12($t0)</a:t>
            </a:r>
          </a:p>
          <a:p>
            <a:pPr marL="0" indent="0">
              <a:buNone/>
            </a:pPr>
            <a:r>
              <a:rPr lang="en-US" sz="2600" dirty="0" err="1">
                <a:latin typeface="Courier"/>
              </a:rPr>
              <a:t>lw</a:t>
            </a:r>
            <a:r>
              <a:rPr lang="en-US" sz="2600" dirty="0">
                <a:latin typeface="Courier"/>
              </a:rPr>
              <a:t>	$t4, 8($t0)</a:t>
            </a:r>
          </a:p>
          <a:p>
            <a:pPr marL="0" indent="0">
              <a:buNone/>
            </a:pPr>
            <a:r>
              <a:rPr lang="en-US" sz="2600" dirty="0">
                <a:latin typeface="Courier"/>
              </a:rPr>
              <a:t>add	$t5, $t1, $t4</a:t>
            </a:r>
          </a:p>
          <a:p>
            <a:pPr marL="0" indent="0">
              <a:buNone/>
            </a:pPr>
            <a:r>
              <a:rPr lang="en-US" sz="2600" dirty="0" err="1">
                <a:latin typeface="Courier"/>
              </a:rPr>
              <a:t>sw</a:t>
            </a:r>
            <a:r>
              <a:rPr lang="en-US" sz="2600" dirty="0">
                <a:latin typeface="Courier"/>
              </a:rPr>
              <a:t>	$t5, 16($t0)</a:t>
            </a:r>
          </a:p>
          <a:p>
            <a:pPr marL="0" indent="0">
              <a:buNone/>
            </a:pPr>
            <a:endParaRPr lang="en-US" dirty="0" smtClean="0"/>
          </a:p>
        </p:txBody>
      </p:sp>
      <p:sp>
        <p:nvSpPr>
          <p:cNvPr id="6" name="Slide Number Placeholder 5"/>
          <p:cNvSpPr>
            <a:spLocks noGrp="1"/>
          </p:cNvSpPr>
          <p:nvPr>
            <p:ph type="sldNum" sz="quarter" idx="12"/>
          </p:nvPr>
        </p:nvSpPr>
        <p:spPr/>
        <p:txBody>
          <a:bodyPr/>
          <a:lstStyle/>
          <a:p>
            <a:pPr>
              <a:defRPr/>
            </a:pPr>
            <a:fld id="{0D227FE4-C4DE-B64E-BF78-4F634596A1E9}" type="slidenum">
              <a:rPr lang="en-US" smtClean="0"/>
              <a:pPr>
                <a:defRPr/>
              </a:pPr>
              <a:t>44</a:t>
            </a:fld>
            <a:endParaRPr lang="en-US"/>
          </a:p>
        </p:txBody>
      </p:sp>
      <p:sp>
        <p:nvSpPr>
          <p:cNvPr id="4" name="TextBox 3"/>
          <p:cNvSpPr txBox="1"/>
          <p:nvPr/>
        </p:nvSpPr>
        <p:spPr>
          <a:xfrm>
            <a:off x="5775960" y="2575560"/>
            <a:ext cx="1790700" cy="3416320"/>
          </a:xfrm>
          <a:prstGeom prst="rect">
            <a:avLst/>
          </a:prstGeom>
          <a:noFill/>
        </p:spPr>
        <p:txBody>
          <a:bodyPr wrap="square" rtlCol="0">
            <a:spAutoFit/>
          </a:bodyPr>
          <a:lstStyle/>
          <a:p>
            <a:pPr marL="342900" indent="-342900">
              <a:buAutoNum type="alphaUcPeriod"/>
            </a:pPr>
            <a:r>
              <a:rPr lang="en-US" sz="3600" dirty="0" smtClean="0">
                <a:latin typeface="+mj-lt"/>
              </a:rPr>
              <a:t>  7</a:t>
            </a:r>
          </a:p>
          <a:p>
            <a:pPr marL="342900" indent="-342900">
              <a:buAutoNum type="alphaUcPeriod"/>
            </a:pPr>
            <a:r>
              <a:rPr lang="en-US" sz="3600" dirty="0" smtClean="0">
                <a:latin typeface="+mj-lt"/>
              </a:rPr>
              <a:t>  9</a:t>
            </a:r>
          </a:p>
          <a:p>
            <a:pPr marL="342900" indent="-342900">
              <a:buAutoNum type="alphaUcPeriod"/>
            </a:pPr>
            <a:r>
              <a:rPr lang="en-US" sz="3600" dirty="0" smtClean="0">
                <a:latin typeface="+mj-lt"/>
              </a:rPr>
              <a:t> 11</a:t>
            </a:r>
          </a:p>
          <a:p>
            <a:pPr marL="342900" indent="-342900">
              <a:buAutoNum type="alphaUcPeriod"/>
            </a:pPr>
            <a:r>
              <a:rPr lang="en-US" sz="3600" dirty="0" smtClean="0">
                <a:latin typeface="+mj-lt"/>
              </a:rPr>
              <a:t> 13</a:t>
            </a:r>
          </a:p>
          <a:p>
            <a:pPr marL="342900" indent="-342900">
              <a:buAutoNum type="alphaUcPeriod"/>
            </a:pPr>
            <a:r>
              <a:rPr lang="en-US" sz="3600" dirty="0" smtClean="0">
                <a:latin typeface="+mj-lt"/>
              </a:rPr>
              <a:t> 14</a:t>
            </a:r>
          </a:p>
          <a:p>
            <a:pPr marL="342900" indent="-342900">
              <a:buAutoNum type="alphaUcPeriod"/>
            </a:pPr>
            <a:endParaRPr lang="en-US" sz="3600" dirty="0">
              <a:latin typeface="+mj-lt"/>
            </a:endParaRPr>
          </a:p>
        </p:txBody>
      </p:sp>
    </p:spTree>
    <p:extLst>
      <p:ext uri="{BB962C8B-B14F-4D97-AF65-F5344CB8AC3E}">
        <p14:creationId xmlns:p14="http://schemas.microsoft.com/office/powerpoint/2010/main" val="9020481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Grp="1" noChangeArrowheads="1"/>
          </p:cNvSpPr>
          <p:nvPr>
            <p:ph type="title"/>
          </p:nvPr>
        </p:nvSpPr>
        <p:spPr/>
        <p:txBody>
          <a:bodyPr>
            <a:normAutofit/>
          </a:bodyPr>
          <a:lstStyle/>
          <a:p>
            <a:r>
              <a:rPr lang="en-US" dirty="0">
                <a:solidFill>
                  <a:schemeClr val="accent1"/>
                </a:solidFill>
              </a:rPr>
              <a:t>Code Scheduling to Avoid Stalls</a:t>
            </a:r>
            <a:endParaRPr lang="en-AU" dirty="0">
              <a:solidFill>
                <a:schemeClr val="accent1"/>
              </a:solidFill>
            </a:endParaRPr>
          </a:p>
        </p:txBody>
      </p:sp>
      <p:sp>
        <p:nvSpPr>
          <p:cNvPr id="346115" name="Rectangle 3"/>
          <p:cNvSpPr>
            <a:spLocks noGrp="1" noChangeArrowheads="1"/>
          </p:cNvSpPr>
          <p:nvPr>
            <p:ph idx="1"/>
          </p:nvPr>
        </p:nvSpPr>
        <p:spPr>
          <a:xfrm>
            <a:off x="457200" y="1600200"/>
            <a:ext cx="8229600" cy="1843087"/>
          </a:xfrm>
        </p:spPr>
        <p:txBody>
          <a:bodyPr/>
          <a:lstStyle/>
          <a:p>
            <a:r>
              <a:rPr lang="en-US" dirty="0" smtClean="0"/>
              <a:t>Reorder </a:t>
            </a:r>
            <a:r>
              <a:rPr lang="en-US" dirty="0"/>
              <a:t>code to avoid use of load result in the next </a:t>
            </a:r>
            <a:r>
              <a:rPr lang="en-US" dirty="0" smtClean="0"/>
              <a:t>instruction!</a:t>
            </a:r>
            <a:endParaRPr lang="en-US" dirty="0"/>
          </a:p>
          <a:p>
            <a:r>
              <a:rPr lang="en-US" dirty="0" smtClean="0"/>
              <a:t>MIPS </a:t>
            </a:r>
            <a:r>
              <a:rPr lang="en-US" dirty="0"/>
              <a:t>code </a:t>
            </a:r>
            <a:r>
              <a:rPr lang="en-US" dirty="0" smtClean="0"/>
              <a:t>for  </a:t>
            </a:r>
            <a:r>
              <a:rPr lang="en-US" sz="3000" dirty="0">
                <a:latin typeface="Courier New" pitchFamily="49" charset="0"/>
                <a:cs typeface="Courier New" pitchFamily="49" charset="0"/>
              </a:rPr>
              <a:t>D</a:t>
            </a:r>
            <a:r>
              <a:rPr lang="en-US" sz="3000" dirty="0" smtClean="0">
                <a:latin typeface="Courier New" pitchFamily="49" charset="0"/>
                <a:cs typeface="Courier New" pitchFamily="49" charset="0"/>
              </a:rPr>
              <a:t>=A+B; E=A+C;</a:t>
            </a:r>
            <a:endParaRPr lang="en-AU" sz="3000" dirty="0">
              <a:latin typeface="Courier New" pitchFamily="49" charset="0"/>
              <a:cs typeface="Courier New" pitchFamily="49" charset="0"/>
            </a:endParaRPr>
          </a:p>
        </p:txBody>
      </p:sp>
      <p:sp>
        <p:nvSpPr>
          <p:cNvPr id="346116" name="Text Box 4"/>
          <p:cNvSpPr txBox="1">
            <a:spLocks noChangeArrowheads="1"/>
          </p:cNvSpPr>
          <p:nvPr/>
        </p:nvSpPr>
        <p:spPr bwMode="auto">
          <a:xfrm>
            <a:off x="1463040" y="3273110"/>
            <a:ext cx="2820003" cy="2985433"/>
          </a:xfrm>
          <a:prstGeom prst="rect">
            <a:avLst/>
          </a:prstGeom>
          <a:solidFill>
            <a:srgbClr val="F2F2F2"/>
          </a:solidFill>
          <a:ln w="9525">
            <a:noFill/>
            <a:miter lim="800000"/>
            <a:headEnd/>
            <a:tailEnd/>
          </a:ln>
          <a:effectLst/>
        </p:spPr>
        <p:txBody>
          <a:bodyPr wrap="none">
            <a:prstTxWarp prst="textNoShape">
              <a:avLst/>
            </a:prstTxWarp>
            <a:spAutoFit/>
          </a:bodyPr>
          <a:lstStyle/>
          <a:p>
            <a:pPr algn="l" defTabSz="628650">
              <a:spcBef>
                <a:spcPct val="20000"/>
              </a:spcBef>
            </a:pPr>
            <a:r>
              <a:rPr lang="en-US" sz="2000" b="1" dirty="0" smtClean="0">
                <a:latin typeface="Courier New" pitchFamily="49" charset="0"/>
                <a:cs typeface="Courier New" pitchFamily="49" charset="0"/>
              </a:rPr>
              <a:t># Method 1:</a:t>
            </a:r>
          </a:p>
          <a:p>
            <a:pPr algn="l" defTabSz="628650">
              <a:spcBef>
                <a:spcPct val="20000"/>
              </a:spcBef>
            </a:pPr>
            <a:r>
              <a:rPr lang="en-US" sz="2000" dirty="0" err="1" smtClean="0">
                <a:latin typeface="Courier New" pitchFamily="49" charset="0"/>
                <a:cs typeface="Courier New" pitchFamily="49" charset="0"/>
              </a:rPr>
              <a:t>lw</a:t>
            </a:r>
            <a:r>
              <a:rPr lang="en-US" sz="2000" dirty="0">
                <a:latin typeface="Courier New" pitchFamily="49" charset="0"/>
                <a:cs typeface="Courier New" pitchFamily="49" charset="0"/>
              </a:rPr>
              <a:t>	$t1, 0($t0)</a:t>
            </a:r>
          </a:p>
          <a:p>
            <a:pPr algn="l" defTabSz="628650">
              <a:spcBef>
                <a:spcPct val="20000"/>
              </a:spcBef>
            </a:pPr>
            <a:r>
              <a:rPr lang="en-US" sz="2000" dirty="0" err="1">
                <a:latin typeface="Courier New" pitchFamily="49" charset="0"/>
                <a:cs typeface="Courier New" pitchFamily="49" charset="0"/>
              </a:rPr>
              <a:t>lw</a:t>
            </a:r>
            <a:r>
              <a:rPr lang="en-US" sz="2000" dirty="0">
                <a:latin typeface="Courier New" pitchFamily="49" charset="0"/>
                <a:cs typeface="Courier New" pitchFamily="49" charset="0"/>
              </a:rPr>
              <a:t>	$t2, 4($t0)</a:t>
            </a:r>
          </a:p>
          <a:p>
            <a:pPr algn="l" defTabSz="628650">
              <a:spcBef>
                <a:spcPct val="20000"/>
              </a:spcBef>
            </a:pPr>
            <a:r>
              <a:rPr lang="en-US" sz="2000" dirty="0">
                <a:latin typeface="Courier New" pitchFamily="49" charset="0"/>
                <a:cs typeface="Courier New" pitchFamily="49" charset="0"/>
              </a:rPr>
              <a:t>add	$t3, $t1, $t2</a:t>
            </a:r>
          </a:p>
          <a:p>
            <a:pPr algn="l" defTabSz="628650">
              <a:spcBef>
                <a:spcPct val="20000"/>
              </a:spcBef>
            </a:pPr>
            <a:r>
              <a:rPr lang="en-US" sz="2000" dirty="0" err="1">
                <a:latin typeface="Courier New" pitchFamily="49" charset="0"/>
                <a:cs typeface="Courier New" pitchFamily="49" charset="0"/>
              </a:rPr>
              <a:t>sw</a:t>
            </a:r>
            <a:r>
              <a:rPr lang="en-US" sz="2000" dirty="0">
                <a:latin typeface="Courier New" pitchFamily="49" charset="0"/>
                <a:cs typeface="Courier New" pitchFamily="49" charset="0"/>
              </a:rPr>
              <a:t>	$t3, 12($t0)</a:t>
            </a:r>
          </a:p>
          <a:p>
            <a:pPr algn="l" defTabSz="628650">
              <a:spcBef>
                <a:spcPct val="20000"/>
              </a:spcBef>
            </a:pPr>
            <a:r>
              <a:rPr lang="en-US" sz="2000" dirty="0" err="1">
                <a:latin typeface="Courier New" pitchFamily="49" charset="0"/>
                <a:cs typeface="Courier New" pitchFamily="49" charset="0"/>
              </a:rPr>
              <a:t>lw</a:t>
            </a:r>
            <a:r>
              <a:rPr lang="en-US" sz="2000" dirty="0">
                <a:latin typeface="Courier New" pitchFamily="49" charset="0"/>
                <a:cs typeface="Courier New" pitchFamily="49" charset="0"/>
              </a:rPr>
              <a:t>	$t4, 8($t0)</a:t>
            </a:r>
          </a:p>
          <a:p>
            <a:pPr algn="l" defTabSz="628650">
              <a:spcBef>
                <a:spcPct val="20000"/>
              </a:spcBef>
            </a:pPr>
            <a:r>
              <a:rPr lang="en-US" sz="2000" dirty="0">
                <a:latin typeface="Courier New" pitchFamily="49" charset="0"/>
                <a:cs typeface="Courier New" pitchFamily="49" charset="0"/>
              </a:rPr>
              <a:t>add	$t5, $t1, $t4</a:t>
            </a:r>
          </a:p>
          <a:p>
            <a:pPr algn="l" defTabSz="628650">
              <a:spcBef>
                <a:spcPct val="20000"/>
              </a:spcBef>
            </a:pPr>
            <a:r>
              <a:rPr lang="en-US" sz="2000" dirty="0" err="1">
                <a:latin typeface="Courier New" pitchFamily="49" charset="0"/>
                <a:cs typeface="Courier New" pitchFamily="49" charset="0"/>
              </a:rPr>
              <a:t>sw</a:t>
            </a:r>
            <a:r>
              <a:rPr lang="en-US" sz="2000" dirty="0">
                <a:latin typeface="Courier New" pitchFamily="49" charset="0"/>
                <a:cs typeface="Courier New" pitchFamily="49" charset="0"/>
              </a:rPr>
              <a:t>	$t5, 16($t0)</a:t>
            </a:r>
            <a:endParaRPr lang="en-AU" sz="2000" dirty="0">
              <a:latin typeface="Courier New" pitchFamily="49" charset="0"/>
              <a:cs typeface="Courier New" pitchFamily="49" charset="0"/>
            </a:endParaRPr>
          </a:p>
        </p:txBody>
      </p:sp>
      <p:sp>
        <p:nvSpPr>
          <p:cNvPr id="346119" name="Text Box 7"/>
          <p:cNvSpPr txBox="1">
            <a:spLocks noChangeArrowheads="1"/>
          </p:cNvSpPr>
          <p:nvPr/>
        </p:nvSpPr>
        <p:spPr bwMode="auto">
          <a:xfrm>
            <a:off x="5303520" y="3225800"/>
            <a:ext cx="2820003" cy="2985433"/>
          </a:xfrm>
          <a:prstGeom prst="rect">
            <a:avLst/>
          </a:prstGeom>
          <a:solidFill>
            <a:schemeClr val="bg1">
              <a:lumMod val="95000"/>
            </a:schemeClr>
          </a:solidFill>
          <a:ln w="9525">
            <a:noFill/>
            <a:miter lim="800000"/>
            <a:headEnd/>
            <a:tailEnd/>
          </a:ln>
          <a:effectLst/>
        </p:spPr>
        <p:txBody>
          <a:bodyPr wrap="none">
            <a:prstTxWarp prst="textNoShape">
              <a:avLst/>
            </a:prstTxWarp>
            <a:spAutoFit/>
          </a:bodyPr>
          <a:lstStyle/>
          <a:p>
            <a:pPr algn="l" defTabSz="628650">
              <a:spcBef>
                <a:spcPct val="20000"/>
              </a:spcBef>
            </a:pPr>
            <a:r>
              <a:rPr lang="en-US" sz="2000" b="1" dirty="0" smtClean="0">
                <a:latin typeface="Courier New" pitchFamily="49" charset="0"/>
                <a:cs typeface="Courier New" pitchFamily="49" charset="0"/>
              </a:rPr>
              <a:t># Method 2:</a:t>
            </a:r>
          </a:p>
          <a:p>
            <a:pPr algn="l" defTabSz="628650">
              <a:spcBef>
                <a:spcPct val="20000"/>
              </a:spcBef>
            </a:pPr>
            <a:r>
              <a:rPr lang="en-US" sz="2000" dirty="0" err="1" smtClean="0">
                <a:latin typeface="Courier New" pitchFamily="49" charset="0"/>
                <a:cs typeface="Courier New" pitchFamily="49" charset="0"/>
              </a:rPr>
              <a:t>lw</a:t>
            </a:r>
            <a:r>
              <a:rPr lang="en-US" sz="2000" dirty="0">
                <a:latin typeface="Courier New" pitchFamily="49" charset="0"/>
                <a:cs typeface="Courier New" pitchFamily="49" charset="0"/>
              </a:rPr>
              <a:t>	$t1, 0($t0)</a:t>
            </a:r>
          </a:p>
          <a:p>
            <a:pPr algn="l" defTabSz="628650">
              <a:spcBef>
                <a:spcPct val="20000"/>
              </a:spcBef>
            </a:pPr>
            <a:r>
              <a:rPr lang="en-US" sz="2000" dirty="0" err="1">
                <a:latin typeface="Courier New" pitchFamily="49" charset="0"/>
                <a:cs typeface="Courier New" pitchFamily="49" charset="0"/>
              </a:rPr>
              <a:t>lw</a:t>
            </a:r>
            <a:r>
              <a:rPr lang="en-US" sz="2000" dirty="0">
                <a:latin typeface="Courier New" pitchFamily="49" charset="0"/>
                <a:cs typeface="Courier New" pitchFamily="49" charset="0"/>
              </a:rPr>
              <a:t>	$t2, 4($t0)</a:t>
            </a:r>
          </a:p>
          <a:p>
            <a:pPr algn="l" defTabSz="628650">
              <a:spcBef>
                <a:spcPct val="20000"/>
              </a:spcBef>
            </a:pPr>
            <a:r>
              <a:rPr lang="en-US" sz="2000" dirty="0" err="1">
                <a:latin typeface="Courier New" pitchFamily="49" charset="0"/>
                <a:cs typeface="Courier New" pitchFamily="49" charset="0"/>
              </a:rPr>
              <a:t>lw</a:t>
            </a:r>
            <a:r>
              <a:rPr lang="en-US" sz="2000" dirty="0">
                <a:latin typeface="Courier New" pitchFamily="49" charset="0"/>
                <a:cs typeface="Courier New" pitchFamily="49" charset="0"/>
              </a:rPr>
              <a:t>	$t4, 8($t0)</a:t>
            </a:r>
          </a:p>
          <a:p>
            <a:pPr algn="l" defTabSz="628650">
              <a:spcBef>
                <a:spcPct val="20000"/>
              </a:spcBef>
            </a:pPr>
            <a:r>
              <a:rPr lang="en-US" sz="2000" dirty="0">
                <a:latin typeface="Courier New" pitchFamily="49" charset="0"/>
                <a:cs typeface="Courier New" pitchFamily="49" charset="0"/>
              </a:rPr>
              <a:t>add	$t3, $t1, $t2</a:t>
            </a:r>
          </a:p>
          <a:p>
            <a:pPr algn="l" defTabSz="628650">
              <a:spcBef>
                <a:spcPct val="20000"/>
              </a:spcBef>
            </a:pPr>
            <a:r>
              <a:rPr lang="en-US" sz="2000" dirty="0" err="1">
                <a:latin typeface="Courier New" pitchFamily="49" charset="0"/>
                <a:cs typeface="Courier New" pitchFamily="49" charset="0"/>
              </a:rPr>
              <a:t>sw</a:t>
            </a:r>
            <a:r>
              <a:rPr lang="en-US" sz="2000" dirty="0">
                <a:latin typeface="Courier New" pitchFamily="49" charset="0"/>
                <a:cs typeface="Courier New" pitchFamily="49" charset="0"/>
              </a:rPr>
              <a:t>	$t3, 12($t0)</a:t>
            </a:r>
          </a:p>
          <a:p>
            <a:pPr algn="l" defTabSz="628650">
              <a:spcBef>
                <a:spcPct val="20000"/>
              </a:spcBef>
            </a:pPr>
            <a:r>
              <a:rPr lang="en-US" sz="2000" dirty="0">
                <a:latin typeface="Courier New" pitchFamily="49" charset="0"/>
                <a:cs typeface="Courier New" pitchFamily="49" charset="0"/>
              </a:rPr>
              <a:t>add	$t5, $t1, $t4</a:t>
            </a:r>
          </a:p>
          <a:p>
            <a:pPr algn="l" defTabSz="628650">
              <a:spcBef>
                <a:spcPct val="20000"/>
              </a:spcBef>
            </a:pPr>
            <a:r>
              <a:rPr lang="en-US" sz="2000" dirty="0" err="1">
                <a:latin typeface="Courier New" pitchFamily="49" charset="0"/>
                <a:cs typeface="Courier New" pitchFamily="49" charset="0"/>
              </a:rPr>
              <a:t>sw</a:t>
            </a:r>
            <a:r>
              <a:rPr lang="en-US" sz="2000" dirty="0">
                <a:latin typeface="Courier New" pitchFamily="49" charset="0"/>
                <a:cs typeface="Courier New" pitchFamily="49" charset="0"/>
              </a:rPr>
              <a:t>	$t5, 16($t0)</a:t>
            </a:r>
            <a:endParaRPr lang="en-AU" sz="2000" dirty="0">
              <a:latin typeface="Courier New" pitchFamily="49" charset="0"/>
              <a:cs typeface="Courier New" pitchFamily="49" charset="0"/>
            </a:endParaRPr>
          </a:p>
        </p:txBody>
      </p:sp>
      <p:sp>
        <p:nvSpPr>
          <p:cNvPr id="346120" name="Line 8"/>
          <p:cNvSpPr>
            <a:spLocks noChangeShapeType="1"/>
          </p:cNvSpPr>
          <p:nvPr/>
        </p:nvSpPr>
        <p:spPr bwMode="auto">
          <a:xfrm flipV="1">
            <a:off x="4283044" y="4515359"/>
            <a:ext cx="1020476" cy="769429"/>
          </a:xfrm>
          <a:prstGeom prst="line">
            <a:avLst/>
          </a:prstGeom>
          <a:noFill/>
          <a:ln w="28575">
            <a:solidFill>
              <a:schemeClr val="hlink"/>
            </a:solidFill>
            <a:round/>
            <a:headEnd/>
            <a:tailEnd type="triangle" w="med" len="med"/>
          </a:ln>
          <a:effectLst/>
        </p:spPr>
        <p:txBody>
          <a:bodyPr>
            <a:prstTxWarp prst="textNoShape">
              <a:avLst/>
            </a:prstTxWarp>
          </a:bodyPr>
          <a:lstStyle/>
          <a:p>
            <a:endParaRPr lang="en-US"/>
          </a:p>
        </p:txBody>
      </p:sp>
      <p:grpSp>
        <p:nvGrpSpPr>
          <p:cNvPr id="5" name="Group 4"/>
          <p:cNvGrpSpPr/>
          <p:nvPr/>
        </p:nvGrpSpPr>
        <p:grpSpPr>
          <a:xfrm>
            <a:off x="2103120" y="3977198"/>
            <a:ext cx="2160588" cy="792162"/>
            <a:chOff x="2782792" y="3937024"/>
            <a:chExt cx="2160588" cy="792162"/>
          </a:xfrm>
        </p:grpSpPr>
        <p:sp>
          <p:nvSpPr>
            <p:cNvPr id="346121" name="Oval 9"/>
            <p:cNvSpPr>
              <a:spLocks noChangeArrowheads="1"/>
            </p:cNvSpPr>
            <p:nvPr/>
          </p:nvSpPr>
          <p:spPr bwMode="auto">
            <a:xfrm>
              <a:off x="2782792" y="3937024"/>
              <a:ext cx="647700" cy="431800"/>
            </a:xfrm>
            <a:prstGeom prst="ellipse">
              <a:avLst/>
            </a:prstGeom>
            <a:noFill/>
            <a:ln w="19050">
              <a:solidFill>
                <a:srgbClr val="FF0000"/>
              </a:solidFill>
              <a:round/>
              <a:headEnd/>
              <a:tailEnd/>
            </a:ln>
            <a:effectLst/>
          </p:spPr>
          <p:txBody>
            <a:bodyPr wrap="none" anchor="ctr">
              <a:prstTxWarp prst="textNoShape">
                <a:avLst/>
              </a:prstTxWarp>
            </a:bodyPr>
            <a:lstStyle/>
            <a:p>
              <a:endParaRPr lang="en-US"/>
            </a:p>
          </p:txBody>
        </p:sp>
        <p:sp>
          <p:nvSpPr>
            <p:cNvPr id="346122" name="Oval 10"/>
            <p:cNvSpPr>
              <a:spLocks noChangeArrowheads="1"/>
            </p:cNvSpPr>
            <p:nvPr/>
          </p:nvSpPr>
          <p:spPr bwMode="auto">
            <a:xfrm>
              <a:off x="4295680" y="4297386"/>
              <a:ext cx="647700" cy="431800"/>
            </a:xfrm>
            <a:prstGeom prst="ellipse">
              <a:avLst/>
            </a:prstGeom>
            <a:noFill/>
            <a:ln w="19050">
              <a:solidFill>
                <a:srgbClr val="FF0000"/>
              </a:solidFill>
              <a:round/>
              <a:headEnd/>
              <a:tailEnd/>
            </a:ln>
            <a:effectLst/>
          </p:spPr>
          <p:txBody>
            <a:bodyPr wrap="none" anchor="ctr">
              <a:prstTxWarp prst="textNoShape">
                <a:avLst/>
              </a:prstTxWarp>
            </a:bodyPr>
            <a:lstStyle/>
            <a:p>
              <a:endParaRPr lang="en-US"/>
            </a:p>
          </p:txBody>
        </p:sp>
        <p:sp>
          <p:nvSpPr>
            <p:cNvPr id="346129" name="Line 17"/>
            <p:cNvSpPr>
              <a:spLocks noChangeShapeType="1"/>
            </p:cNvSpPr>
            <p:nvPr/>
          </p:nvSpPr>
          <p:spPr bwMode="auto">
            <a:xfrm>
              <a:off x="3420967" y="4183086"/>
              <a:ext cx="879475" cy="292100"/>
            </a:xfrm>
            <a:prstGeom prst="line">
              <a:avLst/>
            </a:prstGeom>
            <a:noFill/>
            <a:ln w="19050">
              <a:solidFill>
                <a:srgbClr val="FF0000"/>
              </a:solidFill>
              <a:round/>
              <a:headEnd/>
              <a:tailEnd/>
            </a:ln>
            <a:effectLst/>
          </p:spPr>
          <p:txBody>
            <a:bodyPr>
              <a:prstTxWarp prst="textNoShape">
                <a:avLst/>
              </a:prstTxWarp>
            </a:bodyPr>
            <a:lstStyle/>
            <a:p>
              <a:endParaRPr lang="en-US"/>
            </a:p>
          </p:txBody>
        </p:sp>
      </p:grpSp>
      <p:grpSp>
        <p:nvGrpSpPr>
          <p:cNvPr id="6" name="Group 5"/>
          <p:cNvGrpSpPr/>
          <p:nvPr/>
        </p:nvGrpSpPr>
        <p:grpSpPr>
          <a:xfrm>
            <a:off x="2103120" y="5083622"/>
            <a:ext cx="2160588" cy="792162"/>
            <a:chOff x="2793809" y="5027541"/>
            <a:chExt cx="2160588" cy="792162"/>
          </a:xfrm>
        </p:grpSpPr>
        <p:sp>
          <p:nvSpPr>
            <p:cNvPr id="346123" name="Oval 11"/>
            <p:cNvSpPr>
              <a:spLocks noChangeArrowheads="1"/>
            </p:cNvSpPr>
            <p:nvPr/>
          </p:nvSpPr>
          <p:spPr bwMode="auto">
            <a:xfrm>
              <a:off x="2793809" y="5027541"/>
              <a:ext cx="647700" cy="431800"/>
            </a:xfrm>
            <a:prstGeom prst="ellipse">
              <a:avLst/>
            </a:prstGeom>
            <a:noFill/>
            <a:ln w="19050">
              <a:solidFill>
                <a:srgbClr val="FF0000"/>
              </a:solidFill>
              <a:round/>
              <a:headEnd/>
              <a:tailEnd/>
            </a:ln>
            <a:effectLst/>
          </p:spPr>
          <p:txBody>
            <a:bodyPr wrap="none" anchor="ctr">
              <a:prstTxWarp prst="textNoShape">
                <a:avLst/>
              </a:prstTxWarp>
            </a:bodyPr>
            <a:lstStyle/>
            <a:p>
              <a:endParaRPr lang="en-US"/>
            </a:p>
          </p:txBody>
        </p:sp>
        <p:sp>
          <p:nvSpPr>
            <p:cNvPr id="346124" name="Oval 12"/>
            <p:cNvSpPr>
              <a:spLocks noChangeArrowheads="1"/>
            </p:cNvSpPr>
            <p:nvPr/>
          </p:nvSpPr>
          <p:spPr bwMode="auto">
            <a:xfrm>
              <a:off x="4306697" y="5387903"/>
              <a:ext cx="647700" cy="431800"/>
            </a:xfrm>
            <a:prstGeom prst="ellipse">
              <a:avLst/>
            </a:prstGeom>
            <a:noFill/>
            <a:ln w="19050">
              <a:solidFill>
                <a:srgbClr val="FF0000"/>
              </a:solidFill>
              <a:round/>
              <a:headEnd/>
              <a:tailEnd/>
            </a:ln>
            <a:effectLst/>
          </p:spPr>
          <p:txBody>
            <a:bodyPr wrap="none" anchor="ctr">
              <a:prstTxWarp prst="textNoShape">
                <a:avLst/>
              </a:prstTxWarp>
            </a:bodyPr>
            <a:lstStyle/>
            <a:p>
              <a:endParaRPr lang="en-US"/>
            </a:p>
          </p:txBody>
        </p:sp>
        <p:sp>
          <p:nvSpPr>
            <p:cNvPr id="346130" name="Line 18"/>
            <p:cNvSpPr>
              <a:spLocks noChangeShapeType="1"/>
            </p:cNvSpPr>
            <p:nvPr/>
          </p:nvSpPr>
          <p:spPr bwMode="auto">
            <a:xfrm>
              <a:off x="3422459" y="5292653"/>
              <a:ext cx="903288" cy="215900"/>
            </a:xfrm>
            <a:prstGeom prst="line">
              <a:avLst/>
            </a:prstGeom>
            <a:noFill/>
            <a:ln w="19050">
              <a:solidFill>
                <a:srgbClr val="FF0000"/>
              </a:solidFill>
              <a:round/>
              <a:headEnd/>
              <a:tailEnd/>
            </a:ln>
            <a:effectLst/>
          </p:spPr>
          <p:txBody>
            <a:bodyPr>
              <a:prstTxWarp prst="textNoShape">
                <a:avLst/>
              </a:prstTxWarp>
            </a:bodyPr>
            <a:lstStyle/>
            <a:p>
              <a:endParaRPr lang="en-US"/>
            </a:p>
          </p:txBody>
        </p:sp>
      </p:grpSp>
      <p:grpSp>
        <p:nvGrpSpPr>
          <p:cNvPr id="16" name="Group 15"/>
          <p:cNvGrpSpPr/>
          <p:nvPr/>
        </p:nvGrpSpPr>
        <p:grpSpPr>
          <a:xfrm>
            <a:off x="5943600" y="3931920"/>
            <a:ext cx="2159000" cy="1150937"/>
            <a:chOff x="6084888" y="3573463"/>
            <a:chExt cx="2159000" cy="1150937"/>
          </a:xfrm>
        </p:grpSpPr>
        <p:sp>
          <p:nvSpPr>
            <p:cNvPr id="346125" name="Oval 13"/>
            <p:cNvSpPr>
              <a:spLocks noChangeArrowheads="1"/>
            </p:cNvSpPr>
            <p:nvPr/>
          </p:nvSpPr>
          <p:spPr bwMode="auto">
            <a:xfrm>
              <a:off x="6084888" y="3573463"/>
              <a:ext cx="647700" cy="431800"/>
            </a:xfrm>
            <a:prstGeom prst="ellipse">
              <a:avLst/>
            </a:prstGeom>
            <a:noFill/>
            <a:ln w="19050">
              <a:solidFill>
                <a:srgbClr val="FF0000"/>
              </a:solidFill>
              <a:round/>
              <a:headEnd/>
              <a:tailEnd/>
            </a:ln>
            <a:effectLst/>
          </p:spPr>
          <p:txBody>
            <a:bodyPr wrap="none" anchor="ctr">
              <a:prstTxWarp prst="textNoShape">
                <a:avLst/>
              </a:prstTxWarp>
            </a:bodyPr>
            <a:lstStyle/>
            <a:p>
              <a:endParaRPr lang="en-US"/>
            </a:p>
          </p:txBody>
        </p:sp>
        <p:sp>
          <p:nvSpPr>
            <p:cNvPr id="346126" name="Oval 14"/>
            <p:cNvSpPr>
              <a:spLocks noChangeArrowheads="1"/>
            </p:cNvSpPr>
            <p:nvPr/>
          </p:nvSpPr>
          <p:spPr bwMode="auto">
            <a:xfrm>
              <a:off x="7596188" y="4292600"/>
              <a:ext cx="647700" cy="431800"/>
            </a:xfrm>
            <a:prstGeom prst="ellipse">
              <a:avLst/>
            </a:prstGeom>
            <a:noFill/>
            <a:ln w="19050">
              <a:solidFill>
                <a:srgbClr val="FF0000"/>
              </a:solidFill>
              <a:round/>
              <a:headEnd/>
              <a:tailEnd/>
            </a:ln>
            <a:effectLst/>
          </p:spPr>
          <p:txBody>
            <a:bodyPr wrap="none" anchor="ctr">
              <a:prstTxWarp prst="textNoShape">
                <a:avLst/>
              </a:prstTxWarp>
            </a:bodyPr>
            <a:lstStyle/>
            <a:p>
              <a:endParaRPr lang="en-US"/>
            </a:p>
          </p:txBody>
        </p:sp>
        <p:sp>
          <p:nvSpPr>
            <p:cNvPr id="346131" name="Line 19"/>
            <p:cNvSpPr>
              <a:spLocks noChangeShapeType="1"/>
            </p:cNvSpPr>
            <p:nvPr/>
          </p:nvSpPr>
          <p:spPr bwMode="auto">
            <a:xfrm>
              <a:off x="6726238" y="3829050"/>
              <a:ext cx="895350" cy="608013"/>
            </a:xfrm>
            <a:prstGeom prst="line">
              <a:avLst/>
            </a:prstGeom>
            <a:noFill/>
            <a:ln w="19050">
              <a:solidFill>
                <a:srgbClr val="FF0000"/>
              </a:solidFill>
              <a:round/>
              <a:headEnd/>
              <a:tailEnd/>
            </a:ln>
            <a:effectLst/>
          </p:spPr>
          <p:txBody>
            <a:bodyPr>
              <a:prstTxWarp prst="textNoShape">
                <a:avLst/>
              </a:prstTxWarp>
            </a:bodyPr>
            <a:lstStyle/>
            <a:p>
              <a:endParaRPr lang="en-US"/>
            </a:p>
          </p:txBody>
        </p:sp>
      </p:grpSp>
      <p:grpSp>
        <p:nvGrpSpPr>
          <p:cNvPr id="15" name="Group 14"/>
          <p:cNvGrpSpPr/>
          <p:nvPr/>
        </p:nvGrpSpPr>
        <p:grpSpPr>
          <a:xfrm>
            <a:off x="5943600" y="4297680"/>
            <a:ext cx="2159000" cy="1511300"/>
            <a:chOff x="6084888" y="3933825"/>
            <a:chExt cx="2159000" cy="1511300"/>
          </a:xfrm>
        </p:grpSpPr>
        <p:sp>
          <p:nvSpPr>
            <p:cNvPr id="346127" name="Oval 15"/>
            <p:cNvSpPr>
              <a:spLocks noChangeArrowheads="1"/>
            </p:cNvSpPr>
            <p:nvPr/>
          </p:nvSpPr>
          <p:spPr bwMode="auto">
            <a:xfrm>
              <a:off x="7596188" y="5013325"/>
              <a:ext cx="647700" cy="431800"/>
            </a:xfrm>
            <a:prstGeom prst="ellipse">
              <a:avLst/>
            </a:prstGeom>
            <a:noFill/>
            <a:ln w="19050">
              <a:solidFill>
                <a:srgbClr val="FF0000"/>
              </a:solidFill>
              <a:round/>
              <a:headEnd/>
              <a:tailEnd/>
            </a:ln>
            <a:effectLst/>
          </p:spPr>
          <p:txBody>
            <a:bodyPr wrap="none" anchor="ctr">
              <a:prstTxWarp prst="textNoShape">
                <a:avLst/>
              </a:prstTxWarp>
            </a:bodyPr>
            <a:lstStyle/>
            <a:p>
              <a:endParaRPr lang="en-US"/>
            </a:p>
          </p:txBody>
        </p:sp>
        <p:sp>
          <p:nvSpPr>
            <p:cNvPr id="346128" name="Oval 16"/>
            <p:cNvSpPr>
              <a:spLocks noChangeArrowheads="1"/>
            </p:cNvSpPr>
            <p:nvPr/>
          </p:nvSpPr>
          <p:spPr bwMode="auto">
            <a:xfrm>
              <a:off x="6084888" y="3933825"/>
              <a:ext cx="647700" cy="431800"/>
            </a:xfrm>
            <a:prstGeom prst="ellipse">
              <a:avLst/>
            </a:prstGeom>
            <a:noFill/>
            <a:ln w="19050">
              <a:solidFill>
                <a:srgbClr val="FF0000"/>
              </a:solidFill>
              <a:round/>
              <a:headEnd/>
              <a:tailEnd/>
            </a:ln>
            <a:effectLst/>
          </p:spPr>
          <p:txBody>
            <a:bodyPr wrap="none" anchor="ctr">
              <a:prstTxWarp prst="textNoShape">
                <a:avLst/>
              </a:prstTxWarp>
            </a:bodyPr>
            <a:lstStyle/>
            <a:p>
              <a:endParaRPr lang="en-US"/>
            </a:p>
          </p:txBody>
        </p:sp>
        <p:sp>
          <p:nvSpPr>
            <p:cNvPr id="346132" name="Line 20"/>
            <p:cNvSpPr>
              <a:spLocks noChangeShapeType="1"/>
            </p:cNvSpPr>
            <p:nvPr/>
          </p:nvSpPr>
          <p:spPr bwMode="auto">
            <a:xfrm>
              <a:off x="6654800" y="4287838"/>
              <a:ext cx="966788" cy="846137"/>
            </a:xfrm>
            <a:prstGeom prst="line">
              <a:avLst/>
            </a:prstGeom>
            <a:noFill/>
            <a:ln w="19050">
              <a:solidFill>
                <a:srgbClr val="FF0000"/>
              </a:solidFill>
              <a:round/>
              <a:headEnd/>
              <a:tailEnd/>
            </a:ln>
            <a:effectLst/>
          </p:spPr>
          <p:txBody>
            <a:bodyPr>
              <a:prstTxWarp prst="textNoShape">
                <a:avLst/>
              </a:prstTxWarp>
            </a:bodyPr>
            <a:lstStyle/>
            <a:p>
              <a:endParaRPr lang="en-US"/>
            </a:p>
          </p:txBody>
        </p:sp>
      </p:grpSp>
      <p:grpSp>
        <p:nvGrpSpPr>
          <p:cNvPr id="10" name="Group 9"/>
          <p:cNvGrpSpPr/>
          <p:nvPr/>
        </p:nvGrpSpPr>
        <p:grpSpPr>
          <a:xfrm>
            <a:off x="548640" y="4193098"/>
            <a:ext cx="1584141" cy="400110"/>
            <a:chOff x="518979" y="4303268"/>
            <a:chExt cx="1584141" cy="400110"/>
          </a:xfrm>
        </p:grpSpPr>
        <p:sp>
          <p:nvSpPr>
            <p:cNvPr id="7" name="TextBox 6"/>
            <p:cNvSpPr txBox="1"/>
            <p:nvPr/>
          </p:nvSpPr>
          <p:spPr>
            <a:xfrm>
              <a:off x="518979" y="4303268"/>
              <a:ext cx="749147" cy="400110"/>
            </a:xfrm>
            <a:prstGeom prst="rect">
              <a:avLst/>
            </a:prstGeom>
            <a:noFill/>
          </p:spPr>
          <p:txBody>
            <a:bodyPr wrap="square" rtlCol="0">
              <a:spAutoFit/>
            </a:bodyPr>
            <a:lstStyle/>
            <a:p>
              <a:pPr algn="r"/>
              <a:r>
                <a:rPr lang="en-US" sz="2000" dirty="0" smtClean="0">
                  <a:solidFill>
                    <a:srgbClr val="FF0000"/>
                  </a:solidFill>
                </a:rPr>
                <a:t>Stall!</a:t>
              </a:r>
              <a:endParaRPr lang="en-US" sz="2000" dirty="0">
                <a:solidFill>
                  <a:srgbClr val="FF0000"/>
                </a:solidFill>
              </a:endParaRPr>
            </a:p>
          </p:txBody>
        </p:sp>
        <p:cxnSp>
          <p:nvCxnSpPr>
            <p:cNvPr id="9" name="Straight Arrow Connector 8"/>
            <p:cNvCxnSpPr/>
            <p:nvPr/>
          </p:nvCxnSpPr>
          <p:spPr>
            <a:xfrm>
              <a:off x="1188720" y="4519168"/>
              <a:ext cx="9144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548640" y="5284790"/>
            <a:ext cx="1584141" cy="400110"/>
            <a:chOff x="518979" y="4303268"/>
            <a:chExt cx="1584141" cy="400110"/>
          </a:xfrm>
        </p:grpSpPr>
        <p:sp>
          <p:nvSpPr>
            <p:cNvPr id="33" name="TextBox 32"/>
            <p:cNvSpPr txBox="1"/>
            <p:nvPr/>
          </p:nvSpPr>
          <p:spPr>
            <a:xfrm>
              <a:off x="518979" y="4303268"/>
              <a:ext cx="749147" cy="400110"/>
            </a:xfrm>
            <a:prstGeom prst="rect">
              <a:avLst/>
            </a:prstGeom>
            <a:noFill/>
          </p:spPr>
          <p:txBody>
            <a:bodyPr wrap="square" rtlCol="0">
              <a:spAutoFit/>
            </a:bodyPr>
            <a:lstStyle/>
            <a:p>
              <a:pPr algn="r"/>
              <a:r>
                <a:rPr lang="en-US" sz="2000" dirty="0" smtClean="0">
                  <a:solidFill>
                    <a:srgbClr val="FF0000"/>
                  </a:solidFill>
                </a:rPr>
                <a:t>Stall!</a:t>
              </a:r>
              <a:endParaRPr lang="en-US" sz="2000" dirty="0">
                <a:solidFill>
                  <a:srgbClr val="FF0000"/>
                </a:solidFill>
              </a:endParaRPr>
            </a:p>
          </p:txBody>
        </p:sp>
        <p:cxnSp>
          <p:nvCxnSpPr>
            <p:cNvPr id="34" name="Straight Arrow Connector 33"/>
            <p:cNvCxnSpPr/>
            <p:nvPr/>
          </p:nvCxnSpPr>
          <p:spPr>
            <a:xfrm>
              <a:off x="1188720" y="4519168"/>
              <a:ext cx="9144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cxnSp>
        <p:nvCxnSpPr>
          <p:cNvPr id="37" name="Straight Arrow Connector 36"/>
          <p:cNvCxnSpPr/>
          <p:nvPr/>
        </p:nvCxnSpPr>
        <p:spPr>
          <a:xfrm>
            <a:off x="4389120" y="3273109"/>
            <a:ext cx="0" cy="113385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4389120" y="4406966"/>
            <a:ext cx="0" cy="109728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3875870" y="5504246"/>
            <a:ext cx="1026499" cy="943310"/>
            <a:chOff x="3875870" y="5504246"/>
            <a:chExt cx="1026499" cy="943310"/>
          </a:xfrm>
        </p:grpSpPr>
        <p:cxnSp>
          <p:nvCxnSpPr>
            <p:cNvPr id="39" name="Straight Arrow Connector 38"/>
            <p:cNvCxnSpPr/>
            <p:nvPr/>
          </p:nvCxnSpPr>
          <p:spPr>
            <a:xfrm>
              <a:off x="4389120" y="5504246"/>
              <a:ext cx="0" cy="64008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875870" y="6078224"/>
              <a:ext cx="1026499" cy="369332"/>
            </a:xfrm>
            <a:prstGeom prst="rect">
              <a:avLst/>
            </a:prstGeom>
            <a:noFill/>
          </p:spPr>
          <p:txBody>
            <a:bodyPr wrap="none" rtlCol="0">
              <a:spAutoFit/>
            </a:bodyPr>
            <a:lstStyle/>
            <a:p>
              <a:r>
                <a:rPr lang="en-US" b="1" dirty="0" smtClean="0"/>
                <a:t>13 cycles</a:t>
              </a:r>
              <a:endParaRPr lang="en-US" b="1" dirty="0"/>
            </a:p>
          </p:txBody>
        </p:sp>
      </p:grpSp>
      <p:grpSp>
        <p:nvGrpSpPr>
          <p:cNvPr id="17" name="Group 16"/>
          <p:cNvGrpSpPr/>
          <p:nvPr/>
        </p:nvGrpSpPr>
        <p:grpSpPr>
          <a:xfrm>
            <a:off x="7713144" y="3227832"/>
            <a:ext cx="1032911" cy="3222260"/>
            <a:chOff x="7713144" y="3227832"/>
            <a:chExt cx="1032911" cy="3222260"/>
          </a:xfrm>
        </p:grpSpPr>
        <p:cxnSp>
          <p:nvCxnSpPr>
            <p:cNvPr id="42" name="Straight Arrow Connector 41"/>
            <p:cNvCxnSpPr/>
            <p:nvPr/>
          </p:nvCxnSpPr>
          <p:spPr>
            <a:xfrm>
              <a:off x="8229600" y="3227832"/>
              <a:ext cx="0" cy="291693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7713144" y="6080760"/>
              <a:ext cx="1032911" cy="369332"/>
            </a:xfrm>
            <a:prstGeom prst="rect">
              <a:avLst/>
            </a:prstGeom>
            <a:noFill/>
          </p:spPr>
          <p:txBody>
            <a:bodyPr wrap="none" rtlCol="0">
              <a:spAutoFit/>
            </a:bodyPr>
            <a:lstStyle/>
            <a:p>
              <a:r>
                <a:rPr lang="en-US" b="1" dirty="0" smtClean="0"/>
                <a:t>11 cycles</a:t>
              </a:r>
              <a:endParaRPr lang="en-US" b="1" dirty="0"/>
            </a:p>
          </p:txBody>
        </p:sp>
      </p:grpSp>
      <p:sp>
        <p:nvSpPr>
          <p:cNvPr id="12" name="Slide Number Placeholder 11"/>
          <p:cNvSpPr>
            <a:spLocks noGrp="1"/>
          </p:cNvSpPr>
          <p:nvPr>
            <p:ph type="sldNum" sz="quarter" idx="12"/>
          </p:nvPr>
        </p:nvSpPr>
        <p:spPr/>
        <p:txBody>
          <a:bodyPr/>
          <a:lstStyle/>
          <a:p>
            <a:fld id="{3CC63E4C-4642-794D-A2FD-70F6B81535F5}" type="slidenum">
              <a:rPr lang="en-US" smtClean="0"/>
              <a:pPr/>
              <a:t>45</a:t>
            </a:fld>
            <a:endParaRPr lang="en-US" dirty="0"/>
          </a:p>
        </p:txBody>
      </p:sp>
    </p:spTree>
    <p:extLst>
      <p:ext uri="{BB962C8B-B14F-4D97-AF65-F5344CB8AC3E}">
        <p14:creationId xmlns:p14="http://schemas.microsoft.com/office/powerpoint/2010/main" val="28504088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up)">
                                      <p:cBhvr>
                                        <p:cTn id="14" dur="1000"/>
                                        <p:tgtEl>
                                          <p:spTgt spid="37"/>
                                        </p:tgtEl>
                                      </p:cBhvr>
                                    </p:animEffect>
                                  </p:childTnLst>
                                </p:cTn>
                              </p:par>
                            </p:childTnLst>
                          </p:cTn>
                        </p:par>
                        <p:par>
                          <p:cTn id="15" fill="hold">
                            <p:stCondLst>
                              <p:cond delay="1000"/>
                            </p:stCondLst>
                            <p:childTnLst>
                              <p:par>
                                <p:cTn id="16" presetID="1"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par>
                          <p:cTn id="18" fill="hold">
                            <p:stCondLst>
                              <p:cond delay="1000"/>
                            </p:stCondLst>
                            <p:childTnLst>
                              <p:par>
                                <p:cTn id="19" presetID="22" presetClass="entr" presetSubtype="1" fill="hold" nodeType="afterEffect">
                                  <p:stCondLst>
                                    <p:cond delay="50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1000"/>
                                        <p:tgtEl>
                                          <p:spTgt spid="38"/>
                                        </p:tgtEl>
                                      </p:cBhvr>
                                    </p:animEffect>
                                  </p:childTnLst>
                                </p:cTn>
                              </p:par>
                            </p:childTnLst>
                          </p:cTn>
                        </p:par>
                        <p:par>
                          <p:cTn id="22" fill="hold">
                            <p:stCondLst>
                              <p:cond delay="2500"/>
                            </p:stCondLst>
                            <p:childTnLst>
                              <p:par>
                                <p:cTn id="23" presetID="1" presetClass="entr" presetSubtype="0" fill="hold" nodeType="after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childTnLst>
                          </p:cTn>
                        </p:par>
                        <p:par>
                          <p:cTn id="25" fill="hold">
                            <p:stCondLst>
                              <p:cond delay="2500"/>
                            </p:stCondLst>
                            <p:childTnLst>
                              <p:par>
                                <p:cTn id="26" presetID="22" presetClass="entr" presetSubtype="1" fill="hold" nodeType="afterEffect">
                                  <p:stCondLst>
                                    <p:cond delay="500"/>
                                  </p:stCondLst>
                                  <p:childTnLst>
                                    <p:set>
                                      <p:cBhvr>
                                        <p:cTn id="27" dur="1" fill="hold">
                                          <p:stCondLst>
                                            <p:cond delay="0"/>
                                          </p:stCondLst>
                                        </p:cTn>
                                        <p:tgtEl>
                                          <p:spTgt spid="14"/>
                                        </p:tgtEl>
                                        <p:attrNameLst>
                                          <p:attrName>style.visibility</p:attrName>
                                        </p:attrNameLst>
                                      </p:cBhvr>
                                      <p:to>
                                        <p:strVal val="visible"/>
                                      </p:to>
                                    </p:set>
                                    <p:animEffect transition="in" filter="wipe(up)">
                                      <p:cBhvr>
                                        <p:cTn id="28" dur="10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46120"/>
                                        </p:tgtEl>
                                        <p:attrNameLst>
                                          <p:attrName>style.visibility</p:attrName>
                                        </p:attrNameLst>
                                      </p:cBhvr>
                                      <p:to>
                                        <p:strVal val="visible"/>
                                      </p:to>
                                    </p:set>
                                    <p:animEffect transition="in" filter="wipe(left)">
                                      <p:cBhvr>
                                        <p:cTn id="33" dur="500"/>
                                        <p:tgtEl>
                                          <p:spTgt spid="346120"/>
                                        </p:tgtEl>
                                      </p:cBhvr>
                                    </p:animEffect>
                                  </p:childTnLst>
                                </p:cTn>
                              </p:par>
                            </p:childTnLst>
                          </p:cTn>
                        </p:par>
                        <p:par>
                          <p:cTn id="34" fill="hold">
                            <p:stCondLst>
                              <p:cond delay="500"/>
                            </p:stCondLst>
                            <p:childTnLst>
                              <p:par>
                                <p:cTn id="35" presetID="1" presetClass="entr" presetSubtype="0" fill="hold" grpId="0" nodeType="afterEffect">
                                  <p:stCondLst>
                                    <p:cond delay="0"/>
                                  </p:stCondLst>
                                  <p:childTnLst>
                                    <p:set>
                                      <p:cBhvr>
                                        <p:cTn id="36" dur="1" fill="hold">
                                          <p:stCondLst>
                                            <p:cond delay="0"/>
                                          </p:stCondLst>
                                        </p:cTn>
                                        <p:tgtEl>
                                          <p:spTgt spid="34611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up)">
                                      <p:cBhvr>
                                        <p:cTn id="4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119" grpId="0" animBg="1"/>
      <p:bldP spid="34612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a:t>
            </a:r>
            <a:endParaRPr lang="en-US" dirty="0"/>
          </a:p>
        </p:txBody>
      </p:sp>
      <p:sp>
        <p:nvSpPr>
          <p:cNvPr id="3" name="Content Placeholder 2"/>
          <p:cNvSpPr>
            <a:spLocks noGrp="1"/>
          </p:cNvSpPr>
          <p:nvPr>
            <p:ph idx="1"/>
          </p:nvPr>
        </p:nvSpPr>
        <p:spPr/>
        <p:txBody>
          <a:bodyPr/>
          <a:lstStyle/>
          <a:p>
            <a:r>
              <a:rPr lang="en-US" dirty="0" smtClean="0"/>
              <a:t>(Maybe)</a:t>
            </a:r>
            <a:endParaRPr lang="en-US" dirty="0"/>
          </a:p>
        </p:txBody>
      </p:sp>
      <p:sp>
        <p:nvSpPr>
          <p:cNvPr id="6" name="Slide Number Placeholder 5"/>
          <p:cNvSpPr>
            <a:spLocks noGrp="1"/>
          </p:cNvSpPr>
          <p:nvPr>
            <p:ph type="sldNum" sz="quarter" idx="12"/>
          </p:nvPr>
        </p:nvSpPr>
        <p:spPr/>
        <p:txBody>
          <a:bodyPr/>
          <a:lstStyle/>
          <a:p>
            <a:pPr>
              <a:defRPr/>
            </a:pPr>
            <a:fld id="{0D227FE4-C4DE-B64E-BF78-4F634596A1E9}" type="slidenum">
              <a:rPr lang="en-US" smtClean="0"/>
              <a:pPr>
                <a:defRPr/>
              </a:pPr>
              <a:t>46</a:t>
            </a:fld>
            <a:endParaRPr lang="en-US"/>
          </a:p>
        </p:txBody>
      </p:sp>
    </p:spTree>
    <p:extLst>
      <p:ext uri="{BB962C8B-B14F-4D97-AF65-F5344CB8AC3E}">
        <p14:creationId xmlns:p14="http://schemas.microsoft.com/office/powerpoint/2010/main" val="97205318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92975" y="426690"/>
            <a:ext cx="8229600" cy="718173"/>
          </a:xfrm>
        </p:spPr>
        <p:txBody>
          <a:bodyPr/>
          <a:lstStyle/>
          <a:p>
            <a:r>
              <a:rPr lang="en-US" dirty="0" smtClean="0"/>
              <a:t>In The News: SanDisk announces</a:t>
            </a:r>
            <a:br>
              <a:rPr lang="en-US" dirty="0" smtClean="0"/>
            </a:br>
            <a:r>
              <a:rPr lang="en-US" dirty="0" smtClean="0"/>
              <a:t>½ </a:t>
            </a:r>
            <a:r>
              <a:rPr lang="en-US" dirty="0" err="1" smtClean="0"/>
              <a:t>PetaByte</a:t>
            </a:r>
            <a:r>
              <a:rPr lang="en-US" dirty="0" smtClean="0"/>
              <a:t> flash drive</a:t>
            </a:r>
            <a:endParaRPr lang="en-US" dirty="0"/>
          </a:p>
        </p:txBody>
      </p:sp>
      <p:sp>
        <p:nvSpPr>
          <p:cNvPr id="7" name="Content Placeholder 6"/>
          <p:cNvSpPr>
            <a:spLocks noGrp="1"/>
          </p:cNvSpPr>
          <p:nvPr>
            <p:ph idx="1"/>
          </p:nvPr>
        </p:nvSpPr>
        <p:spPr/>
        <p:txBody>
          <a:bodyPr/>
          <a:lstStyle/>
          <a:p>
            <a:r>
              <a:rPr lang="en-US" dirty="0" smtClean="0"/>
              <a:t>512TB of flash memory in 3U of rack space</a:t>
            </a:r>
          </a:p>
          <a:p>
            <a:pPr lvl="1"/>
            <a:r>
              <a:rPr lang="en-US" dirty="0" smtClean="0"/>
              <a:t>That’s 2^49 bytes</a:t>
            </a:r>
          </a:p>
          <a:p>
            <a:r>
              <a:rPr lang="en-US" dirty="0" smtClean="0"/>
              <a:t>780,000 I/O/second</a:t>
            </a:r>
          </a:p>
          <a:p>
            <a:r>
              <a:rPr lang="en-US" dirty="0" smtClean="0"/>
              <a:t>7 GB/s sustained bandwidth</a:t>
            </a:r>
          </a:p>
          <a:p>
            <a:endParaRPr lang="en-US" dirty="0"/>
          </a:p>
        </p:txBody>
      </p:sp>
      <p:sp>
        <p:nvSpPr>
          <p:cNvPr id="6" name="Slide Number Placeholder 5"/>
          <p:cNvSpPr>
            <a:spLocks noGrp="1"/>
          </p:cNvSpPr>
          <p:nvPr>
            <p:ph type="sldNum" sz="quarter" idx="12"/>
          </p:nvPr>
        </p:nvSpPr>
        <p:spPr/>
        <p:txBody>
          <a:bodyPr/>
          <a:lstStyle/>
          <a:p>
            <a:pPr>
              <a:defRPr/>
            </a:pPr>
            <a:fld id="{0D227FE4-C4DE-B64E-BF78-4F634596A1E9}" type="slidenum">
              <a:rPr lang="en-US" smtClean="0"/>
              <a:pPr>
                <a:defRPr/>
              </a:pPr>
              <a:t>47</a:t>
            </a:fld>
            <a:endParaRPr lang="en-US"/>
          </a:p>
        </p:txBody>
      </p:sp>
      <p:pic>
        <p:nvPicPr>
          <p:cNvPr id="9" name="Picture 8"/>
          <p:cNvPicPr>
            <a:picLocks noChangeAspect="1"/>
          </p:cNvPicPr>
          <p:nvPr/>
        </p:nvPicPr>
        <p:blipFill>
          <a:blip r:embed="rId2"/>
          <a:stretch>
            <a:fillRect/>
          </a:stretch>
        </p:blipFill>
        <p:spPr>
          <a:xfrm>
            <a:off x="4457407" y="3959256"/>
            <a:ext cx="4686593" cy="2898744"/>
          </a:xfrm>
          <a:prstGeom prst="rect">
            <a:avLst/>
          </a:prstGeom>
        </p:spPr>
      </p:pic>
    </p:spTree>
    <p:extLst>
      <p:ext uri="{BB962C8B-B14F-4D97-AF65-F5344CB8AC3E}">
        <p14:creationId xmlns:p14="http://schemas.microsoft.com/office/powerpoint/2010/main" val="2408162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noChangeArrowheads="1"/>
          </p:cNvSpPr>
          <p:nvPr>
            <p:ph type="title"/>
          </p:nvPr>
        </p:nvSpPr>
        <p:spPr/>
        <p:txBody>
          <a:bodyPr/>
          <a:lstStyle/>
          <a:p>
            <a:r>
              <a:rPr lang="en-US" dirty="0" smtClean="0"/>
              <a:t>3. Control </a:t>
            </a:r>
            <a:r>
              <a:rPr lang="en-US" dirty="0"/>
              <a:t>Hazards</a:t>
            </a:r>
            <a:endParaRPr lang="en-AU" dirty="0"/>
          </a:p>
        </p:txBody>
      </p:sp>
      <p:sp>
        <p:nvSpPr>
          <p:cNvPr id="348163" name="Rectangle 3"/>
          <p:cNvSpPr>
            <a:spLocks noGrp="1" noChangeArrowheads="1"/>
          </p:cNvSpPr>
          <p:nvPr>
            <p:ph type="body" idx="1"/>
          </p:nvPr>
        </p:nvSpPr>
        <p:spPr>
          <a:xfrm>
            <a:off x="457200" y="1600201"/>
            <a:ext cx="8229600" cy="4817533"/>
          </a:xfrm>
        </p:spPr>
        <p:txBody>
          <a:bodyPr>
            <a:normAutofit/>
          </a:bodyPr>
          <a:lstStyle/>
          <a:p>
            <a:pPr>
              <a:lnSpc>
                <a:spcPct val="90000"/>
              </a:lnSpc>
            </a:pPr>
            <a:r>
              <a:rPr lang="en-US" dirty="0"/>
              <a:t>Branch determines flow of control</a:t>
            </a:r>
          </a:p>
          <a:p>
            <a:pPr lvl="1">
              <a:lnSpc>
                <a:spcPct val="90000"/>
              </a:lnSpc>
            </a:pPr>
            <a:r>
              <a:rPr lang="en-US" dirty="0"/>
              <a:t>Fetching next instruction depends on branch outcome</a:t>
            </a:r>
          </a:p>
          <a:p>
            <a:pPr lvl="1">
              <a:lnSpc>
                <a:spcPct val="90000"/>
              </a:lnSpc>
            </a:pPr>
            <a:r>
              <a:rPr lang="en-US" dirty="0"/>
              <a:t>Pipeline can’t always fetch correct instruction</a:t>
            </a:r>
          </a:p>
          <a:p>
            <a:pPr lvl="2">
              <a:lnSpc>
                <a:spcPct val="90000"/>
              </a:lnSpc>
            </a:pPr>
            <a:r>
              <a:rPr lang="en-US" dirty="0"/>
              <a:t>Still working on ID stage of branch</a:t>
            </a:r>
            <a:endParaRPr lang="en-US" dirty="0" smtClean="0"/>
          </a:p>
          <a:p>
            <a:pPr>
              <a:lnSpc>
                <a:spcPct val="90000"/>
              </a:lnSpc>
            </a:pPr>
            <a:r>
              <a:rPr lang="en-US" dirty="0" smtClean="0"/>
              <a:t>BEQ, BNE in MIPS pipeline </a:t>
            </a:r>
          </a:p>
          <a:p>
            <a:pPr>
              <a:lnSpc>
                <a:spcPct val="90000"/>
              </a:lnSpc>
            </a:pPr>
            <a:r>
              <a:rPr lang="en-US" dirty="0" smtClean="0"/>
              <a:t>Simple solution Option 1: </a:t>
            </a:r>
            <a:r>
              <a:rPr lang="en-US" i="1" dirty="0" smtClean="0">
                <a:solidFill>
                  <a:srgbClr val="FF0000"/>
                </a:solidFill>
              </a:rPr>
              <a:t>Stall </a:t>
            </a:r>
            <a:r>
              <a:rPr lang="en-US" dirty="0" smtClean="0"/>
              <a:t>on every branch until </a:t>
            </a:r>
            <a:r>
              <a:rPr lang="en-US" dirty="0"/>
              <a:t>branch condition resolved </a:t>
            </a:r>
            <a:endParaRPr lang="en-US" dirty="0" smtClean="0"/>
          </a:p>
          <a:p>
            <a:pPr lvl="1">
              <a:lnSpc>
                <a:spcPct val="90000"/>
              </a:lnSpc>
            </a:pPr>
            <a:r>
              <a:rPr lang="en-US" dirty="0" smtClean="0"/>
              <a:t>Would add 2 bubbles/clock cycles for every Branch! (~ 20% of instructions executed)</a:t>
            </a:r>
          </a:p>
          <a:p>
            <a:pPr>
              <a:lnSpc>
                <a:spcPct val="90000"/>
              </a:lnSpc>
            </a:pPr>
            <a:endParaRPr lang="en-US" dirty="0" smtClean="0"/>
          </a:p>
        </p:txBody>
      </p:sp>
      <p:sp>
        <p:nvSpPr>
          <p:cNvPr id="2" name="Slide Number Placeholder 1"/>
          <p:cNvSpPr>
            <a:spLocks noGrp="1"/>
          </p:cNvSpPr>
          <p:nvPr>
            <p:ph type="sldNum" sz="quarter" idx="12"/>
          </p:nvPr>
        </p:nvSpPr>
        <p:spPr/>
        <p:txBody>
          <a:bodyPr/>
          <a:lstStyle/>
          <a:p>
            <a:pPr>
              <a:defRPr/>
            </a:pPr>
            <a:fld id="{0D227FE4-C4DE-B64E-BF78-4F634596A1E9}" type="slidenum">
              <a:rPr lang="en-US" smtClean="0"/>
              <a:pPr>
                <a:defRPr/>
              </a:pPr>
              <a:t>48</a:t>
            </a:fld>
            <a:endParaRPr lang="en-US"/>
          </a:p>
        </p:txBody>
      </p:sp>
    </p:spTree>
    <p:extLst>
      <p:ext uri="{BB962C8B-B14F-4D97-AF65-F5344CB8AC3E}">
        <p14:creationId xmlns:p14="http://schemas.microsoft.com/office/powerpoint/2010/main" val="27717560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16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816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816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1730" name="Rectangle 2"/>
          <p:cNvSpPr>
            <a:spLocks noGrp="1" noChangeArrowheads="1"/>
          </p:cNvSpPr>
          <p:nvPr>
            <p:ph type="title"/>
          </p:nvPr>
        </p:nvSpPr>
        <p:spPr/>
        <p:txBody>
          <a:bodyPr/>
          <a:lstStyle/>
          <a:p>
            <a:r>
              <a:rPr lang="en-US" dirty="0" smtClean="0"/>
              <a:t>Stall =&gt; 2 Bubbles/Clocks</a:t>
            </a:r>
            <a:endParaRPr lang="en-US" dirty="0"/>
          </a:p>
        </p:txBody>
      </p:sp>
      <p:sp>
        <p:nvSpPr>
          <p:cNvPr id="2761731" name="Rectangle 3"/>
          <p:cNvSpPr>
            <a:spLocks noChangeArrowheads="1"/>
          </p:cNvSpPr>
          <p:nvPr/>
        </p:nvSpPr>
        <p:spPr bwMode="auto">
          <a:xfrm>
            <a:off x="917574" y="6068720"/>
            <a:ext cx="7364194" cy="520655"/>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800" b="1" dirty="0">
                <a:latin typeface="18 VAG Rounded Bold   07390"/>
              </a:rPr>
              <a:t>Where do we do the compare for the branch?</a:t>
            </a:r>
          </a:p>
        </p:txBody>
      </p:sp>
      <p:grpSp>
        <p:nvGrpSpPr>
          <p:cNvPr id="2" name="Group 4"/>
          <p:cNvGrpSpPr>
            <a:grpSpLocks/>
          </p:cNvGrpSpPr>
          <p:nvPr/>
        </p:nvGrpSpPr>
        <p:grpSpPr bwMode="auto">
          <a:xfrm>
            <a:off x="528638" y="1179513"/>
            <a:ext cx="7812088" cy="5056188"/>
            <a:chOff x="213" y="551"/>
            <a:chExt cx="4921" cy="3185"/>
          </a:xfrm>
        </p:grpSpPr>
        <p:grpSp>
          <p:nvGrpSpPr>
            <p:cNvPr id="3" name="Group 5"/>
            <p:cNvGrpSpPr>
              <a:grpSpLocks/>
            </p:cNvGrpSpPr>
            <p:nvPr/>
          </p:nvGrpSpPr>
          <p:grpSpPr bwMode="auto">
            <a:xfrm>
              <a:off x="2624" y="1200"/>
              <a:ext cx="340" cy="289"/>
              <a:chOff x="2624" y="1200"/>
              <a:chExt cx="340" cy="289"/>
            </a:xfrm>
          </p:grpSpPr>
          <p:sp>
            <p:nvSpPr>
              <p:cNvPr id="2761734" name="Freeform 6"/>
              <p:cNvSpPr>
                <a:spLocks/>
              </p:cNvSpPr>
              <p:nvPr/>
            </p:nvSpPr>
            <p:spPr bwMode="auto">
              <a:xfrm>
                <a:off x="2624" y="1200"/>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35" name="Freeform 7"/>
              <p:cNvSpPr>
                <a:spLocks/>
              </p:cNvSpPr>
              <p:nvPr/>
            </p:nvSpPr>
            <p:spPr bwMode="auto">
              <a:xfrm>
                <a:off x="2793" y="1200"/>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4" name="Group 8"/>
            <p:cNvGrpSpPr>
              <a:grpSpLocks/>
            </p:cNvGrpSpPr>
            <p:nvPr/>
          </p:nvGrpSpPr>
          <p:grpSpPr bwMode="auto">
            <a:xfrm>
              <a:off x="2624" y="2592"/>
              <a:ext cx="340" cy="289"/>
              <a:chOff x="2624" y="2592"/>
              <a:chExt cx="340" cy="289"/>
            </a:xfrm>
          </p:grpSpPr>
          <p:sp>
            <p:nvSpPr>
              <p:cNvPr id="2761737" name="Freeform 9"/>
              <p:cNvSpPr>
                <a:spLocks/>
              </p:cNvSpPr>
              <p:nvPr/>
            </p:nvSpPr>
            <p:spPr bwMode="auto">
              <a:xfrm>
                <a:off x="2624" y="2592"/>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38" name="Freeform 10"/>
              <p:cNvSpPr>
                <a:spLocks/>
              </p:cNvSpPr>
              <p:nvPr/>
            </p:nvSpPr>
            <p:spPr bwMode="auto">
              <a:xfrm>
                <a:off x="2793" y="2592"/>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739" name="Rectangle 11"/>
            <p:cNvSpPr>
              <a:spLocks noChangeArrowheads="1"/>
            </p:cNvSpPr>
            <p:nvPr/>
          </p:nvSpPr>
          <p:spPr bwMode="auto">
            <a:xfrm>
              <a:off x="2605" y="2594"/>
              <a:ext cx="295" cy="212"/>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sp>
          <p:nvSpPr>
            <p:cNvPr id="2761740" name="Line 12"/>
            <p:cNvSpPr>
              <a:spLocks noChangeShapeType="1"/>
            </p:cNvSpPr>
            <p:nvPr/>
          </p:nvSpPr>
          <p:spPr bwMode="auto">
            <a:xfrm>
              <a:off x="584" y="1224"/>
              <a:ext cx="0" cy="2032"/>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761741" name="Line 13"/>
            <p:cNvSpPr>
              <a:spLocks noChangeShapeType="1"/>
            </p:cNvSpPr>
            <p:nvPr/>
          </p:nvSpPr>
          <p:spPr bwMode="auto">
            <a:xfrm>
              <a:off x="984" y="840"/>
              <a:ext cx="3976"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761742" name="Rectangle 14"/>
            <p:cNvSpPr>
              <a:spLocks noChangeArrowheads="1"/>
            </p:cNvSpPr>
            <p:nvPr/>
          </p:nvSpPr>
          <p:spPr bwMode="auto">
            <a:xfrm>
              <a:off x="579" y="1302"/>
              <a:ext cx="527" cy="328"/>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Courier" pitchFamily="-65" charset="0"/>
                </a:rPr>
                <a:t>beq</a:t>
              </a:r>
              <a:endParaRPr lang="en-US" sz="2800" b="1">
                <a:solidFill>
                  <a:schemeClr val="tx1"/>
                </a:solidFill>
                <a:latin typeface="Arial" pitchFamily="-65" charset="0"/>
              </a:endParaRPr>
            </a:p>
          </p:txBody>
        </p:sp>
        <p:sp>
          <p:nvSpPr>
            <p:cNvPr id="2761743" name="Rectangle 15"/>
            <p:cNvSpPr>
              <a:spLocks noChangeArrowheads="1"/>
            </p:cNvSpPr>
            <p:nvPr/>
          </p:nvSpPr>
          <p:spPr bwMode="auto">
            <a:xfrm>
              <a:off x="563" y="1718"/>
              <a:ext cx="794" cy="328"/>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Instr 1</a:t>
              </a:r>
            </a:p>
          </p:txBody>
        </p:sp>
        <p:sp>
          <p:nvSpPr>
            <p:cNvPr id="2761744" name="Rectangle 16"/>
            <p:cNvSpPr>
              <a:spLocks noChangeArrowheads="1"/>
            </p:cNvSpPr>
            <p:nvPr/>
          </p:nvSpPr>
          <p:spPr bwMode="auto">
            <a:xfrm>
              <a:off x="555" y="2182"/>
              <a:ext cx="794" cy="328"/>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Instr 2</a:t>
              </a:r>
            </a:p>
          </p:txBody>
        </p:sp>
        <p:sp>
          <p:nvSpPr>
            <p:cNvPr id="2761745" name="Rectangle 17"/>
            <p:cNvSpPr>
              <a:spLocks noChangeArrowheads="1"/>
            </p:cNvSpPr>
            <p:nvPr/>
          </p:nvSpPr>
          <p:spPr bwMode="auto">
            <a:xfrm>
              <a:off x="560" y="2612"/>
              <a:ext cx="794" cy="328"/>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dirty="0" err="1">
                  <a:solidFill>
                    <a:schemeClr val="tx1"/>
                  </a:solidFill>
                  <a:latin typeface="Arial" pitchFamily="-65" charset="0"/>
                </a:rPr>
                <a:t>Instr</a:t>
              </a:r>
              <a:r>
                <a:rPr lang="en-US" sz="2800" b="1" dirty="0">
                  <a:solidFill>
                    <a:schemeClr val="tx1"/>
                  </a:solidFill>
                  <a:latin typeface="Arial" pitchFamily="-65" charset="0"/>
                </a:rPr>
                <a:t> 3</a:t>
              </a:r>
            </a:p>
          </p:txBody>
        </p:sp>
        <p:sp>
          <p:nvSpPr>
            <p:cNvPr id="2761746" name="Rectangle 18"/>
            <p:cNvSpPr>
              <a:spLocks noChangeArrowheads="1"/>
            </p:cNvSpPr>
            <p:nvPr/>
          </p:nvSpPr>
          <p:spPr bwMode="auto">
            <a:xfrm>
              <a:off x="587" y="3067"/>
              <a:ext cx="794" cy="328"/>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Instr 4</a:t>
              </a:r>
            </a:p>
          </p:txBody>
        </p:sp>
        <p:sp>
          <p:nvSpPr>
            <p:cNvPr id="2761747" name="Line 19"/>
            <p:cNvSpPr>
              <a:spLocks noChangeShapeType="1"/>
            </p:cNvSpPr>
            <p:nvPr/>
          </p:nvSpPr>
          <p:spPr bwMode="auto">
            <a:xfrm>
              <a:off x="1728"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1748" name="Line 20"/>
            <p:cNvSpPr>
              <a:spLocks noChangeShapeType="1"/>
            </p:cNvSpPr>
            <p:nvPr/>
          </p:nvSpPr>
          <p:spPr bwMode="auto">
            <a:xfrm>
              <a:off x="2160"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1749" name="Line 21"/>
            <p:cNvSpPr>
              <a:spLocks noChangeShapeType="1"/>
            </p:cNvSpPr>
            <p:nvPr/>
          </p:nvSpPr>
          <p:spPr bwMode="auto">
            <a:xfrm>
              <a:off x="2592"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1750" name="Line 22"/>
            <p:cNvSpPr>
              <a:spLocks noChangeShapeType="1"/>
            </p:cNvSpPr>
            <p:nvPr/>
          </p:nvSpPr>
          <p:spPr bwMode="auto">
            <a:xfrm>
              <a:off x="3024"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1751" name="Line 23"/>
            <p:cNvSpPr>
              <a:spLocks noChangeShapeType="1"/>
            </p:cNvSpPr>
            <p:nvPr/>
          </p:nvSpPr>
          <p:spPr bwMode="auto">
            <a:xfrm>
              <a:off x="3456"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1752" name="Line 24"/>
            <p:cNvSpPr>
              <a:spLocks noChangeShapeType="1"/>
            </p:cNvSpPr>
            <p:nvPr/>
          </p:nvSpPr>
          <p:spPr bwMode="auto">
            <a:xfrm>
              <a:off x="3888"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1753" name="Line 25"/>
            <p:cNvSpPr>
              <a:spLocks noChangeShapeType="1"/>
            </p:cNvSpPr>
            <p:nvPr/>
          </p:nvSpPr>
          <p:spPr bwMode="auto">
            <a:xfrm>
              <a:off x="4320"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1754" name="Line 26"/>
            <p:cNvSpPr>
              <a:spLocks noChangeShapeType="1"/>
            </p:cNvSpPr>
            <p:nvPr/>
          </p:nvSpPr>
          <p:spPr bwMode="auto">
            <a:xfrm>
              <a:off x="4752"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grpSp>
          <p:nvGrpSpPr>
            <p:cNvPr id="5" name="Group 27"/>
            <p:cNvGrpSpPr>
              <a:grpSpLocks/>
            </p:cNvGrpSpPr>
            <p:nvPr/>
          </p:nvGrpSpPr>
          <p:grpSpPr bwMode="auto">
            <a:xfrm>
              <a:off x="2255" y="1152"/>
              <a:ext cx="227" cy="481"/>
              <a:chOff x="2255" y="1152"/>
              <a:chExt cx="227" cy="481"/>
            </a:xfrm>
          </p:grpSpPr>
          <p:sp>
            <p:nvSpPr>
              <p:cNvPr id="2761756" name="Freeform 28"/>
              <p:cNvSpPr>
                <a:spLocks/>
              </p:cNvSpPr>
              <p:nvPr/>
            </p:nvSpPr>
            <p:spPr bwMode="auto">
              <a:xfrm>
                <a:off x="2269" y="1152"/>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57" name="Rectangle 29"/>
              <p:cNvSpPr>
                <a:spLocks noChangeArrowheads="1"/>
              </p:cNvSpPr>
              <p:nvPr/>
            </p:nvSpPr>
            <p:spPr bwMode="auto">
              <a:xfrm rot="5400000">
                <a:off x="2167" y="1273"/>
                <a:ext cx="388" cy="212"/>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6" name="Group 30"/>
            <p:cNvGrpSpPr>
              <a:grpSpLocks/>
            </p:cNvGrpSpPr>
            <p:nvPr/>
          </p:nvGrpSpPr>
          <p:grpSpPr bwMode="auto">
            <a:xfrm>
              <a:off x="1324" y="1248"/>
              <a:ext cx="359" cy="289"/>
              <a:chOff x="1324" y="1248"/>
              <a:chExt cx="359" cy="289"/>
            </a:xfrm>
          </p:grpSpPr>
          <p:sp>
            <p:nvSpPr>
              <p:cNvPr id="2761759" name="Rectangle 31"/>
              <p:cNvSpPr>
                <a:spLocks noChangeArrowheads="1"/>
              </p:cNvSpPr>
              <p:nvPr/>
            </p:nvSpPr>
            <p:spPr bwMode="auto">
              <a:xfrm>
                <a:off x="1324" y="1250"/>
                <a:ext cx="295" cy="212"/>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7" name="Group 32"/>
              <p:cNvGrpSpPr>
                <a:grpSpLocks/>
              </p:cNvGrpSpPr>
              <p:nvPr/>
            </p:nvGrpSpPr>
            <p:grpSpPr bwMode="auto">
              <a:xfrm>
                <a:off x="1343" y="1248"/>
                <a:ext cx="340" cy="289"/>
                <a:chOff x="1343" y="1248"/>
                <a:chExt cx="340" cy="289"/>
              </a:xfrm>
            </p:grpSpPr>
            <p:sp>
              <p:nvSpPr>
                <p:cNvPr id="2761761" name="Freeform 33"/>
                <p:cNvSpPr>
                  <a:spLocks/>
                </p:cNvSpPr>
                <p:nvPr/>
              </p:nvSpPr>
              <p:spPr bwMode="auto">
                <a:xfrm>
                  <a:off x="1343" y="1248"/>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62" name="Freeform 34"/>
                <p:cNvSpPr>
                  <a:spLocks/>
                </p:cNvSpPr>
                <p:nvPr/>
              </p:nvSpPr>
              <p:spPr bwMode="auto">
                <a:xfrm>
                  <a:off x="1512" y="1248"/>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61763" name="Rectangle 35"/>
            <p:cNvSpPr>
              <a:spLocks noChangeArrowheads="1"/>
            </p:cNvSpPr>
            <p:nvPr/>
          </p:nvSpPr>
          <p:spPr bwMode="auto">
            <a:xfrm>
              <a:off x="1784" y="1255"/>
              <a:ext cx="333" cy="212"/>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8" name="Group 36"/>
            <p:cNvGrpSpPr>
              <a:grpSpLocks/>
            </p:cNvGrpSpPr>
            <p:nvPr/>
          </p:nvGrpSpPr>
          <p:grpSpPr bwMode="auto">
            <a:xfrm>
              <a:off x="1803" y="1248"/>
              <a:ext cx="296" cy="289"/>
              <a:chOff x="1803" y="1248"/>
              <a:chExt cx="296" cy="289"/>
            </a:xfrm>
          </p:grpSpPr>
          <p:sp>
            <p:nvSpPr>
              <p:cNvPr id="2761765" name="Freeform 37"/>
              <p:cNvSpPr>
                <a:spLocks/>
              </p:cNvSpPr>
              <p:nvPr/>
            </p:nvSpPr>
            <p:spPr bwMode="auto">
              <a:xfrm>
                <a:off x="1803" y="1248"/>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66" name="Freeform 38"/>
              <p:cNvSpPr>
                <a:spLocks/>
              </p:cNvSpPr>
              <p:nvPr/>
            </p:nvSpPr>
            <p:spPr bwMode="auto">
              <a:xfrm>
                <a:off x="1951" y="1248"/>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767" name="Line 39"/>
            <p:cNvSpPr>
              <a:spLocks noChangeShapeType="1"/>
            </p:cNvSpPr>
            <p:nvPr/>
          </p:nvSpPr>
          <p:spPr bwMode="auto">
            <a:xfrm>
              <a:off x="1688" y="1392"/>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768" name="Freeform 40"/>
            <p:cNvSpPr>
              <a:spLocks/>
            </p:cNvSpPr>
            <p:nvPr/>
          </p:nvSpPr>
          <p:spPr bwMode="auto">
            <a:xfrm>
              <a:off x="1750" y="1296"/>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69" name="Line 41"/>
            <p:cNvSpPr>
              <a:spLocks noChangeShapeType="1"/>
            </p:cNvSpPr>
            <p:nvPr/>
          </p:nvSpPr>
          <p:spPr bwMode="auto">
            <a:xfrm>
              <a:off x="2104" y="1296"/>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770" name="Rectangle 42"/>
            <p:cNvSpPr>
              <a:spLocks noChangeArrowheads="1"/>
            </p:cNvSpPr>
            <p:nvPr/>
          </p:nvSpPr>
          <p:spPr bwMode="auto">
            <a:xfrm>
              <a:off x="2601" y="1250"/>
              <a:ext cx="338" cy="212"/>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sp>
          <p:nvSpPr>
            <p:cNvPr id="2761771" name="Rectangle 43"/>
            <p:cNvSpPr>
              <a:spLocks noChangeArrowheads="1"/>
            </p:cNvSpPr>
            <p:nvPr/>
          </p:nvSpPr>
          <p:spPr bwMode="auto">
            <a:xfrm>
              <a:off x="3093" y="1250"/>
              <a:ext cx="333" cy="212"/>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9" name="Group 44"/>
            <p:cNvGrpSpPr>
              <a:grpSpLocks/>
            </p:cNvGrpSpPr>
            <p:nvPr/>
          </p:nvGrpSpPr>
          <p:grpSpPr bwMode="auto">
            <a:xfrm>
              <a:off x="3120" y="1248"/>
              <a:ext cx="284" cy="289"/>
              <a:chOff x="3120" y="1248"/>
              <a:chExt cx="284" cy="289"/>
            </a:xfrm>
          </p:grpSpPr>
          <p:sp>
            <p:nvSpPr>
              <p:cNvPr id="2761773" name="Freeform 45"/>
              <p:cNvSpPr>
                <a:spLocks/>
              </p:cNvSpPr>
              <p:nvPr/>
            </p:nvSpPr>
            <p:spPr bwMode="auto">
              <a:xfrm>
                <a:off x="3120" y="1248"/>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74" name="Freeform 46"/>
              <p:cNvSpPr>
                <a:spLocks/>
              </p:cNvSpPr>
              <p:nvPr/>
            </p:nvSpPr>
            <p:spPr bwMode="auto">
              <a:xfrm>
                <a:off x="3261" y="1248"/>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775" name="Line 47"/>
            <p:cNvSpPr>
              <a:spLocks noChangeShapeType="1"/>
            </p:cNvSpPr>
            <p:nvPr/>
          </p:nvSpPr>
          <p:spPr bwMode="auto">
            <a:xfrm>
              <a:off x="2973" y="1392"/>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776" name="Line 48"/>
            <p:cNvSpPr>
              <a:spLocks noChangeShapeType="1"/>
            </p:cNvSpPr>
            <p:nvPr/>
          </p:nvSpPr>
          <p:spPr bwMode="auto">
            <a:xfrm>
              <a:off x="2489" y="1392"/>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777" name="Freeform 49"/>
            <p:cNvSpPr>
              <a:spLocks/>
            </p:cNvSpPr>
            <p:nvPr/>
          </p:nvSpPr>
          <p:spPr bwMode="auto">
            <a:xfrm>
              <a:off x="2610" y="1392"/>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78" name="Line 50"/>
            <p:cNvSpPr>
              <a:spLocks noChangeShapeType="1"/>
            </p:cNvSpPr>
            <p:nvPr/>
          </p:nvSpPr>
          <p:spPr bwMode="auto">
            <a:xfrm>
              <a:off x="2104" y="1488"/>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779" name="Freeform 51"/>
            <p:cNvSpPr>
              <a:spLocks/>
            </p:cNvSpPr>
            <p:nvPr/>
          </p:nvSpPr>
          <p:spPr bwMode="auto">
            <a:xfrm>
              <a:off x="2197" y="1387"/>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10" name="Group 52"/>
            <p:cNvGrpSpPr>
              <a:grpSpLocks/>
            </p:cNvGrpSpPr>
            <p:nvPr/>
          </p:nvGrpSpPr>
          <p:grpSpPr bwMode="auto">
            <a:xfrm>
              <a:off x="1751" y="1600"/>
              <a:ext cx="2102" cy="513"/>
              <a:chOff x="1751" y="1600"/>
              <a:chExt cx="2102" cy="513"/>
            </a:xfrm>
          </p:grpSpPr>
          <p:grpSp>
            <p:nvGrpSpPr>
              <p:cNvPr id="11" name="Group 53"/>
              <p:cNvGrpSpPr>
                <a:grpSpLocks/>
              </p:cNvGrpSpPr>
              <p:nvPr/>
            </p:nvGrpSpPr>
            <p:grpSpPr bwMode="auto">
              <a:xfrm>
                <a:off x="2682" y="1600"/>
                <a:ext cx="227" cy="481"/>
                <a:chOff x="2682" y="1600"/>
                <a:chExt cx="227" cy="481"/>
              </a:xfrm>
            </p:grpSpPr>
            <p:sp>
              <p:nvSpPr>
                <p:cNvPr id="2761782" name="Freeform 54"/>
                <p:cNvSpPr>
                  <a:spLocks/>
                </p:cNvSpPr>
                <p:nvPr/>
              </p:nvSpPr>
              <p:spPr bwMode="auto">
                <a:xfrm>
                  <a:off x="2696" y="1600"/>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83" name="Rectangle 55"/>
                <p:cNvSpPr>
                  <a:spLocks noChangeArrowheads="1"/>
                </p:cNvSpPr>
                <p:nvPr/>
              </p:nvSpPr>
              <p:spPr bwMode="auto">
                <a:xfrm rot="5400000">
                  <a:off x="2594" y="1721"/>
                  <a:ext cx="388" cy="212"/>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12" name="Group 56"/>
              <p:cNvGrpSpPr>
                <a:grpSpLocks/>
              </p:cNvGrpSpPr>
              <p:nvPr/>
            </p:nvGrpSpPr>
            <p:grpSpPr bwMode="auto">
              <a:xfrm>
                <a:off x="1751" y="1696"/>
                <a:ext cx="359" cy="289"/>
                <a:chOff x="1751" y="1696"/>
                <a:chExt cx="359" cy="289"/>
              </a:xfrm>
            </p:grpSpPr>
            <p:sp>
              <p:nvSpPr>
                <p:cNvPr id="2761785" name="Rectangle 57"/>
                <p:cNvSpPr>
                  <a:spLocks noChangeArrowheads="1"/>
                </p:cNvSpPr>
                <p:nvPr/>
              </p:nvSpPr>
              <p:spPr bwMode="auto">
                <a:xfrm>
                  <a:off x="1751" y="1698"/>
                  <a:ext cx="295" cy="212"/>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13" name="Group 58"/>
                <p:cNvGrpSpPr>
                  <a:grpSpLocks/>
                </p:cNvGrpSpPr>
                <p:nvPr/>
              </p:nvGrpSpPr>
              <p:grpSpPr bwMode="auto">
                <a:xfrm>
                  <a:off x="1770" y="1696"/>
                  <a:ext cx="340" cy="289"/>
                  <a:chOff x="1770" y="1696"/>
                  <a:chExt cx="340" cy="289"/>
                </a:xfrm>
              </p:grpSpPr>
              <p:sp>
                <p:nvSpPr>
                  <p:cNvPr id="2761787" name="Freeform 59"/>
                  <p:cNvSpPr>
                    <a:spLocks/>
                  </p:cNvSpPr>
                  <p:nvPr/>
                </p:nvSpPr>
                <p:spPr bwMode="auto">
                  <a:xfrm>
                    <a:off x="1770" y="1696"/>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88" name="Freeform 60"/>
                  <p:cNvSpPr>
                    <a:spLocks/>
                  </p:cNvSpPr>
                  <p:nvPr/>
                </p:nvSpPr>
                <p:spPr bwMode="auto">
                  <a:xfrm>
                    <a:off x="1939" y="1696"/>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61789" name="Rectangle 61"/>
              <p:cNvSpPr>
                <a:spLocks noChangeArrowheads="1"/>
              </p:cNvSpPr>
              <p:nvPr/>
            </p:nvSpPr>
            <p:spPr bwMode="auto">
              <a:xfrm>
                <a:off x="2211" y="1703"/>
                <a:ext cx="333" cy="212"/>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14" name="Group 62"/>
              <p:cNvGrpSpPr>
                <a:grpSpLocks/>
              </p:cNvGrpSpPr>
              <p:nvPr/>
            </p:nvGrpSpPr>
            <p:grpSpPr bwMode="auto">
              <a:xfrm>
                <a:off x="2230" y="1696"/>
                <a:ext cx="296" cy="289"/>
                <a:chOff x="2230" y="1696"/>
                <a:chExt cx="296" cy="289"/>
              </a:xfrm>
            </p:grpSpPr>
            <p:sp>
              <p:nvSpPr>
                <p:cNvPr id="2761791" name="Freeform 63"/>
                <p:cNvSpPr>
                  <a:spLocks/>
                </p:cNvSpPr>
                <p:nvPr/>
              </p:nvSpPr>
              <p:spPr bwMode="auto">
                <a:xfrm>
                  <a:off x="2230" y="1696"/>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92" name="Freeform 64"/>
                <p:cNvSpPr>
                  <a:spLocks/>
                </p:cNvSpPr>
                <p:nvPr/>
              </p:nvSpPr>
              <p:spPr bwMode="auto">
                <a:xfrm>
                  <a:off x="2378" y="1696"/>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793" name="Line 65"/>
              <p:cNvSpPr>
                <a:spLocks noChangeShapeType="1"/>
              </p:cNvSpPr>
              <p:nvPr/>
            </p:nvSpPr>
            <p:spPr bwMode="auto">
              <a:xfrm>
                <a:off x="2115" y="1840"/>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794" name="Freeform 66"/>
              <p:cNvSpPr>
                <a:spLocks/>
              </p:cNvSpPr>
              <p:nvPr/>
            </p:nvSpPr>
            <p:spPr bwMode="auto">
              <a:xfrm>
                <a:off x="2177" y="1744"/>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95" name="Line 67"/>
              <p:cNvSpPr>
                <a:spLocks noChangeShapeType="1"/>
              </p:cNvSpPr>
              <p:nvPr/>
            </p:nvSpPr>
            <p:spPr bwMode="auto">
              <a:xfrm>
                <a:off x="2531" y="1744"/>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796" name="Rectangle 68"/>
              <p:cNvSpPr>
                <a:spLocks noChangeArrowheads="1"/>
              </p:cNvSpPr>
              <p:nvPr/>
            </p:nvSpPr>
            <p:spPr bwMode="auto">
              <a:xfrm>
                <a:off x="3028" y="1698"/>
                <a:ext cx="338" cy="212"/>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15" name="Group 69"/>
              <p:cNvGrpSpPr>
                <a:grpSpLocks/>
              </p:cNvGrpSpPr>
              <p:nvPr/>
            </p:nvGrpSpPr>
            <p:grpSpPr bwMode="auto">
              <a:xfrm>
                <a:off x="3079" y="1696"/>
                <a:ext cx="325" cy="289"/>
                <a:chOff x="3079" y="1696"/>
                <a:chExt cx="325" cy="289"/>
              </a:xfrm>
            </p:grpSpPr>
            <p:sp>
              <p:nvSpPr>
                <p:cNvPr id="2761798" name="Freeform 70"/>
                <p:cNvSpPr>
                  <a:spLocks/>
                </p:cNvSpPr>
                <p:nvPr/>
              </p:nvSpPr>
              <p:spPr bwMode="auto">
                <a:xfrm>
                  <a:off x="3079" y="1696"/>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99" name="Freeform 71"/>
                <p:cNvSpPr>
                  <a:spLocks/>
                </p:cNvSpPr>
                <p:nvPr/>
              </p:nvSpPr>
              <p:spPr bwMode="auto">
                <a:xfrm>
                  <a:off x="3240" y="1696"/>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00" name="Rectangle 72"/>
              <p:cNvSpPr>
                <a:spLocks noChangeArrowheads="1"/>
              </p:cNvSpPr>
              <p:nvPr/>
            </p:nvSpPr>
            <p:spPr bwMode="auto">
              <a:xfrm>
                <a:off x="3520" y="1698"/>
                <a:ext cx="333" cy="212"/>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16" name="Group 73"/>
              <p:cNvGrpSpPr>
                <a:grpSpLocks/>
              </p:cNvGrpSpPr>
              <p:nvPr/>
            </p:nvGrpSpPr>
            <p:grpSpPr bwMode="auto">
              <a:xfrm>
                <a:off x="3547" y="1696"/>
                <a:ext cx="284" cy="289"/>
                <a:chOff x="3547" y="1696"/>
                <a:chExt cx="284" cy="289"/>
              </a:xfrm>
            </p:grpSpPr>
            <p:sp>
              <p:nvSpPr>
                <p:cNvPr id="2761802" name="Freeform 74"/>
                <p:cNvSpPr>
                  <a:spLocks/>
                </p:cNvSpPr>
                <p:nvPr/>
              </p:nvSpPr>
              <p:spPr bwMode="auto">
                <a:xfrm>
                  <a:off x="3547" y="1696"/>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03" name="Freeform 75"/>
                <p:cNvSpPr>
                  <a:spLocks/>
                </p:cNvSpPr>
                <p:nvPr/>
              </p:nvSpPr>
              <p:spPr bwMode="auto">
                <a:xfrm>
                  <a:off x="3688" y="1696"/>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04" name="Line 76"/>
              <p:cNvSpPr>
                <a:spLocks noChangeShapeType="1"/>
              </p:cNvSpPr>
              <p:nvPr/>
            </p:nvSpPr>
            <p:spPr bwMode="auto">
              <a:xfrm>
                <a:off x="3400" y="1840"/>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05" name="Line 77"/>
              <p:cNvSpPr>
                <a:spLocks noChangeShapeType="1"/>
              </p:cNvSpPr>
              <p:nvPr/>
            </p:nvSpPr>
            <p:spPr bwMode="auto">
              <a:xfrm>
                <a:off x="2916" y="1840"/>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06" name="Freeform 78"/>
              <p:cNvSpPr>
                <a:spLocks/>
              </p:cNvSpPr>
              <p:nvPr/>
            </p:nvSpPr>
            <p:spPr bwMode="auto">
              <a:xfrm>
                <a:off x="3037" y="1840"/>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07" name="Line 79"/>
              <p:cNvSpPr>
                <a:spLocks noChangeShapeType="1"/>
              </p:cNvSpPr>
              <p:nvPr/>
            </p:nvSpPr>
            <p:spPr bwMode="auto">
              <a:xfrm>
                <a:off x="2531" y="1936"/>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08" name="Freeform 80"/>
              <p:cNvSpPr>
                <a:spLocks/>
              </p:cNvSpPr>
              <p:nvPr/>
            </p:nvSpPr>
            <p:spPr bwMode="auto">
              <a:xfrm>
                <a:off x="2624" y="1835"/>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17" name="Group 81"/>
            <p:cNvGrpSpPr>
              <a:grpSpLocks/>
            </p:cNvGrpSpPr>
            <p:nvPr/>
          </p:nvGrpSpPr>
          <p:grpSpPr bwMode="auto">
            <a:xfrm>
              <a:off x="2178" y="2048"/>
              <a:ext cx="2102" cy="513"/>
              <a:chOff x="2178" y="2048"/>
              <a:chExt cx="2102" cy="513"/>
            </a:xfrm>
          </p:grpSpPr>
          <p:grpSp>
            <p:nvGrpSpPr>
              <p:cNvPr id="18" name="Group 82"/>
              <p:cNvGrpSpPr>
                <a:grpSpLocks/>
              </p:cNvGrpSpPr>
              <p:nvPr/>
            </p:nvGrpSpPr>
            <p:grpSpPr bwMode="auto">
              <a:xfrm>
                <a:off x="3109" y="2048"/>
                <a:ext cx="227" cy="481"/>
                <a:chOff x="3109" y="2048"/>
                <a:chExt cx="227" cy="481"/>
              </a:xfrm>
            </p:grpSpPr>
            <p:sp>
              <p:nvSpPr>
                <p:cNvPr id="2761811" name="Freeform 83"/>
                <p:cNvSpPr>
                  <a:spLocks/>
                </p:cNvSpPr>
                <p:nvPr/>
              </p:nvSpPr>
              <p:spPr bwMode="auto">
                <a:xfrm>
                  <a:off x="3123" y="2048"/>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12" name="Rectangle 84"/>
                <p:cNvSpPr>
                  <a:spLocks noChangeArrowheads="1"/>
                </p:cNvSpPr>
                <p:nvPr/>
              </p:nvSpPr>
              <p:spPr bwMode="auto">
                <a:xfrm rot="5400000">
                  <a:off x="3021" y="2169"/>
                  <a:ext cx="388" cy="212"/>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19" name="Group 85"/>
              <p:cNvGrpSpPr>
                <a:grpSpLocks/>
              </p:cNvGrpSpPr>
              <p:nvPr/>
            </p:nvGrpSpPr>
            <p:grpSpPr bwMode="auto">
              <a:xfrm>
                <a:off x="2178" y="2144"/>
                <a:ext cx="359" cy="289"/>
                <a:chOff x="2178" y="2144"/>
                <a:chExt cx="359" cy="289"/>
              </a:xfrm>
            </p:grpSpPr>
            <p:sp>
              <p:nvSpPr>
                <p:cNvPr id="2761814" name="Rectangle 86"/>
                <p:cNvSpPr>
                  <a:spLocks noChangeArrowheads="1"/>
                </p:cNvSpPr>
                <p:nvPr/>
              </p:nvSpPr>
              <p:spPr bwMode="auto">
                <a:xfrm>
                  <a:off x="2178" y="2146"/>
                  <a:ext cx="295" cy="212"/>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20" name="Group 87"/>
                <p:cNvGrpSpPr>
                  <a:grpSpLocks/>
                </p:cNvGrpSpPr>
                <p:nvPr/>
              </p:nvGrpSpPr>
              <p:grpSpPr bwMode="auto">
                <a:xfrm>
                  <a:off x="2197" y="2144"/>
                  <a:ext cx="340" cy="289"/>
                  <a:chOff x="2197" y="2144"/>
                  <a:chExt cx="340" cy="289"/>
                </a:xfrm>
              </p:grpSpPr>
              <p:sp>
                <p:nvSpPr>
                  <p:cNvPr id="2761816" name="Freeform 88"/>
                  <p:cNvSpPr>
                    <a:spLocks/>
                  </p:cNvSpPr>
                  <p:nvPr/>
                </p:nvSpPr>
                <p:spPr bwMode="auto">
                  <a:xfrm>
                    <a:off x="2197" y="2144"/>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17" name="Freeform 89"/>
                  <p:cNvSpPr>
                    <a:spLocks/>
                  </p:cNvSpPr>
                  <p:nvPr/>
                </p:nvSpPr>
                <p:spPr bwMode="auto">
                  <a:xfrm>
                    <a:off x="2366" y="2144"/>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61818" name="Rectangle 90"/>
              <p:cNvSpPr>
                <a:spLocks noChangeArrowheads="1"/>
              </p:cNvSpPr>
              <p:nvPr/>
            </p:nvSpPr>
            <p:spPr bwMode="auto">
              <a:xfrm>
                <a:off x="2638" y="2151"/>
                <a:ext cx="333" cy="212"/>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1" name="Group 91"/>
              <p:cNvGrpSpPr>
                <a:grpSpLocks/>
              </p:cNvGrpSpPr>
              <p:nvPr/>
            </p:nvGrpSpPr>
            <p:grpSpPr bwMode="auto">
              <a:xfrm>
                <a:off x="2657" y="2144"/>
                <a:ext cx="296" cy="289"/>
                <a:chOff x="2657" y="2144"/>
                <a:chExt cx="296" cy="289"/>
              </a:xfrm>
            </p:grpSpPr>
            <p:sp>
              <p:nvSpPr>
                <p:cNvPr id="2761820" name="Freeform 92"/>
                <p:cNvSpPr>
                  <a:spLocks/>
                </p:cNvSpPr>
                <p:nvPr/>
              </p:nvSpPr>
              <p:spPr bwMode="auto">
                <a:xfrm>
                  <a:off x="2657" y="2144"/>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21" name="Freeform 93"/>
                <p:cNvSpPr>
                  <a:spLocks/>
                </p:cNvSpPr>
                <p:nvPr/>
              </p:nvSpPr>
              <p:spPr bwMode="auto">
                <a:xfrm>
                  <a:off x="2805" y="2144"/>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22" name="Line 94"/>
              <p:cNvSpPr>
                <a:spLocks noChangeShapeType="1"/>
              </p:cNvSpPr>
              <p:nvPr/>
            </p:nvSpPr>
            <p:spPr bwMode="auto">
              <a:xfrm>
                <a:off x="2542" y="2288"/>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23" name="Freeform 95"/>
              <p:cNvSpPr>
                <a:spLocks/>
              </p:cNvSpPr>
              <p:nvPr/>
            </p:nvSpPr>
            <p:spPr bwMode="auto">
              <a:xfrm>
                <a:off x="2604" y="2192"/>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24" name="Line 96"/>
              <p:cNvSpPr>
                <a:spLocks noChangeShapeType="1"/>
              </p:cNvSpPr>
              <p:nvPr/>
            </p:nvSpPr>
            <p:spPr bwMode="auto">
              <a:xfrm>
                <a:off x="2958" y="2192"/>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25" name="Rectangle 97"/>
              <p:cNvSpPr>
                <a:spLocks noChangeArrowheads="1"/>
              </p:cNvSpPr>
              <p:nvPr/>
            </p:nvSpPr>
            <p:spPr bwMode="auto">
              <a:xfrm>
                <a:off x="3455" y="2146"/>
                <a:ext cx="338" cy="212"/>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2" name="Group 98"/>
              <p:cNvGrpSpPr>
                <a:grpSpLocks/>
              </p:cNvGrpSpPr>
              <p:nvPr/>
            </p:nvGrpSpPr>
            <p:grpSpPr bwMode="auto">
              <a:xfrm>
                <a:off x="3506" y="2144"/>
                <a:ext cx="325" cy="289"/>
                <a:chOff x="3506" y="2144"/>
                <a:chExt cx="325" cy="289"/>
              </a:xfrm>
            </p:grpSpPr>
            <p:sp>
              <p:nvSpPr>
                <p:cNvPr id="2761827" name="Freeform 99"/>
                <p:cNvSpPr>
                  <a:spLocks/>
                </p:cNvSpPr>
                <p:nvPr/>
              </p:nvSpPr>
              <p:spPr bwMode="auto">
                <a:xfrm>
                  <a:off x="3506" y="2144"/>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28" name="Freeform 100"/>
                <p:cNvSpPr>
                  <a:spLocks/>
                </p:cNvSpPr>
                <p:nvPr/>
              </p:nvSpPr>
              <p:spPr bwMode="auto">
                <a:xfrm>
                  <a:off x="3667" y="2144"/>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29" name="Rectangle 101"/>
              <p:cNvSpPr>
                <a:spLocks noChangeArrowheads="1"/>
              </p:cNvSpPr>
              <p:nvPr/>
            </p:nvSpPr>
            <p:spPr bwMode="auto">
              <a:xfrm>
                <a:off x="3947" y="2146"/>
                <a:ext cx="333" cy="212"/>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3" name="Group 102"/>
              <p:cNvGrpSpPr>
                <a:grpSpLocks/>
              </p:cNvGrpSpPr>
              <p:nvPr/>
            </p:nvGrpSpPr>
            <p:grpSpPr bwMode="auto">
              <a:xfrm>
                <a:off x="3974" y="2144"/>
                <a:ext cx="284" cy="289"/>
                <a:chOff x="3974" y="2144"/>
                <a:chExt cx="284" cy="289"/>
              </a:xfrm>
            </p:grpSpPr>
            <p:sp>
              <p:nvSpPr>
                <p:cNvPr id="2761831" name="Freeform 103"/>
                <p:cNvSpPr>
                  <a:spLocks/>
                </p:cNvSpPr>
                <p:nvPr/>
              </p:nvSpPr>
              <p:spPr bwMode="auto">
                <a:xfrm>
                  <a:off x="3974" y="2144"/>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32" name="Freeform 104"/>
                <p:cNvSpPr>
                  <a:spLocks/>
                </p:cNvSpPr>
                <p:nvPr/>
              </p:nvSpPr>
              <p:spPr bwMode="auto">
                <a:xfrm>
                  <a:off x="4115" y="2144"/>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33" name="Line 105"/>
              <p:cNvSpPr>
                <a:spLocks noChangeShapeType="1"/>
              </p:cNvSpPr>
              <p:nvPr/>
            </p:nvSpPr>
            <p:spPr bwMode="auto">
              <a:xfrm>
                <a:off x="3827" y="2288"/>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34" name="Line 106"/>
              <p:cNvSpPr>
                <a:spLocks noChangeShapeType="1"/>
              </p:cNvSpPr>
              <p:nvPr/>
            </p:nvSpPr>
            <p:spPr bwMode="auto">
              <a:xfrm>
                <a:off x="3343" y="2288"/>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35" name="Freeform 107"/>
              <p:cNvSpPr>
                <a:spLocks/>
              </p:cNvSpPr>
              <p:nvPr/>
            </p:nvSpPr>
            <p:spPr bwMode="auto">
              <a:xfrm>
                <a:off x="3464" y="2288"/>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36" name="Line 108"/>
              <p:cNvSpPr>
                <a:spLocks noChangeShapeType="1"/>
              </p:cNvSpPr>
              <p:nvPr/>
            </p:nvSpPr>
            <p:spPr bwMode="auto">
              <a:xfrm>
                <a:off x="2958" y="2384"/>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37" name="Freeform 109"/>
              <p:cNvSpPr>
                <a:spLocks/>
              </p:cNvSpPr>
              <p:nvPr/>
            </p:nvSpPr>
            <p:spPr bwMode="auto">
              <a:xfrm>
                <a:off x="3051" y="2283"/>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24" name="Group 110"/>
            <p:cNvGrpSpPr>
              <a:grpSpLocks/>
            </p:cNvGrpSpPr>
            <p:nvPr/>
          </p:nvGrpSpPr>
          <p:grpSpPr bwMode="auto">
            <a:xfrm>
              <a:off x="3536" y="2496"/>
              <a:ext cx="227" cy="481"/>
              <a:chOff x="3536" y="2496"/>
              <a:chExt cx="227" cy="481"/>
            </a:xfrm>
          </p:grpSpPr>
          <p:sp>
            <p:nvSpPr>
              <p:cNvPr id="2761839" name="Freeform 111"/>
              <p:cNvSpPr>
                <a:spLocks/>
              </p:cNvSpPr>
              <p:nvPr/>
            </p:nvSpPr>
            <p:spPr bwMode="auto">
              <a:xfrm>
                <a:off x="3550" y="2496"/>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40" name="Rectangle 112"/>
              <p:cNvSpPr>
                <a:spLocks noChangeArrowheads="1"/>
              </p:cNvSpPr>
              <p:nvPr/>
            </p:nvSpPr>
            <p:spPr bwMode="auto">
              <a:xfrm rot="5400000">
                <a:off x="3448" y="2617"/>
                <a:ext cx="388" cy="212"/>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sp>
          <p:nvSpPr>
            <p:cNvPr id="2761841" name="Rectangle 113"/>
            <p:cNvSpPr>
              <a:spLocks noChangeArrowheads="1"/>
            </p:cNvSpPr>
            <p:nvPr/>
          </p:nvSpPr>
          <p:spPr bwMode="auto">
            <a:xfrm>
              <a:off x="3065" y="2599"/>
              <a:ext cx="333" cy="212"/>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5" name="Group 114"/>
            <p:cNvGrpSpPr>
              <a:grpSpLocks/>
            </p:cNvGrpSpPr>
            <p:nvPr/>
          </p:nvGrpSpPr>
          <p:grpSpPr bwMode="auto">
            <a:xfrm>
              <a:off x="3084" y="2592"/>
              <a:ext cx="296" cy="289"/>
              <a:chOff x="3084" y="2592"/>
              <a:chExt cx="296" cy="289"/>
            </a:xfrm>
          </p:grpSpPr>
          <p:sp>
            <p:nvSpPr>
              <p:cNvPr id="2761843" name="Freeform 115"/>
              <p:cNvSpPr>
                <a:spLocks/>
              </p:cNvSpPr>
              <p:nvPr/>
            </p:nvSpPr>
            <p:spPr bwMode="auto">
              <a:xfrm>
                <a:off x="3084" y="2592"/>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44" name="Freeform 116"/>
              <p:cNvSpPr>
                <a:spLocks/>
              </p:cNvSpPr>
              <p:nvPr/>
            </p:nvSpPr>
            <p:spPr bwMode="auto">
              <a:xfrm>
                <a:off x="3232" y="2592"/>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45" name="Line 117"/>
            <p:cNvSpPr>
              <a:spLocks noChangeShapeType="1"/>
            </p:cNvSpPr>
            <p:nvPr/>
          </p:nvSpPr>
          <p:spPr bwMode="auto">
            <a:xfrm>
              <a:off x="2969" y="2736"/>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46" name="Freeform 118"/>
            <p:cNvSpPr>
              <a:spLocks/>
            </p:cNvSpPr>
            <p:nvPr/>
          </p:nvSpPr>
          <p:spPr bwMode="auto">
            <a:xfrm>
              <a:off x="3031" y="2640"/>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47" name="Line 119"/>
            <p:cNvSpPr>
              <a:spLocks noChangeShapeType="1"/>
            </p:cNvSpPr>
            <p:nvPr/>
          </p:nvSpPr>
          <p:spPr bwMode="auto">
            <a:xfrm>
              <a:off x="3385" y="2640"/>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48" name="Rectangle 120"/>
            <p:cNvSpPr>
              <a:spLocks noChangeArrowheads="1"/>
            </p:cNvSpPr>
            <p:nvPr/>
          </p:nvSpPr>
          <p:spPr bwMode="auto">
            <a:xfrm>
              <a:off x="3882" y="2594"/>
              <a:ext cx="338" cy="212"/>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6" name="Group 121"/>
            <p:cNvGrpSpPr>
              <a:grpSpLocks/>
            </p:cNvGrpSpPr>
            <p:nvPr/>
          </p:nvGrpSpPr>
          <p:grpSpPr bwMode="auto">
            <a:xfrm>
              <a:off x="3933" y="2592"/>
              <a:ext cx="325" cy="289"/>
              <a:chOff x="3933" y="2592"/>
              <a:chExt cx="325" cy="289"/>
            </a:xfrm>
          </p:grpSpPr>
          <p:sp>
            <p:nvSpPr>
              <p:cNvPr id="2761850" name="Freeform 122"/>
              <p:cNvSpPr>
                <a:spLocks/>
              </p:cNvSpPr>
              <p:nvPr/>
            </p:nvSpPr>
            <p:spPr bwMode="auto">
              <a:xfrm>
                <a:off x="3933" y="2592"/>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51" name="Freeform 123"/>
              <p:cNvSpPr>
                <a:spLocks/>
              </p:cNvSpPr>
              <p:nvPr/>
            </p:nvSpPr>
            <p:spPr bwMode="auto">
              <a:xfrm>
                <a:off x="4094" y="2592"/>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52" name="Rectangle 124"/>
            <p:cNvSpPr>
              <a:spLocks noChangeArrowheads="1"/>
            </p:cNvSpPr>
            <p:nvPr/>
          </p:nvSpPr>
          <p:spPr bwMode="auto">
            <a:xfrm>
              <a:off x="4374" y="2594"/>
              <a:ext cx="333" cy="212"/>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7" name="Group 125"/>
            <p:cNvGrpSpPr>
              <a:grpSpLocks/>
            </p:cNvGrpSpPr>
            <p:nvPr/>
          </p:nvGrpSpPr>
          <p:grpSpPr bwMode="auto">
            <a:xfrm>
              <a:off x="4401" y="2592"/>
              <a:ext cx="284" cy="289"/>
              <a:chOff x="4401" y="2592"/>
              <a:chExt cx="284" cy="289"/>
            </a:xfrm>
          </p:grpSpPr>
          <p:sp>
            <p:nvSpPr>
              <p:cNvPr id="2761854" name="Freeform 126"/>
              <p:cNvSpPr>
                <a:spLocks/>
              </p:cNvSpPr>
              <p:nvPr/>
            </p:nvSpPr>
            <p:spPr bwMode="auto">
              <a:xfrm>
                <a:off x="4401" y="2592"/>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55" name="Freeform 127"/>
              <p:cNvSpPr>
                <a:spLocks/>
              </p:cNvSpPr>
              <p:nvPr/>
            </p:nvSpPr>
            <p:spPr bwMode="auto">
              <a:xfrm>
                <a:off x="4542" y="2592"/>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56" name="Line 128"/>
            <p:cNvSpPr>
              <a:spLocks noChangeShapeType="1"/>
            </p:cNvSpPr>
            <p:nvPr/>
          </p:nvSpPr>
          <p:spPr bwMode="auto">
            <a:xfrm>
              <a:off x="4254" y="2736"/>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57" name="Line 129"/>
            <p:cNvSpPr>
              <a:spLocks noChangeShapeType="1"/>
            </p:cNvSpPr>
            <p:nvPr/>
          </p:nvSpPr>
          <p:spPr bwMode="auto">
            <a:xfrm>
              <a:off x="3770" y="2736"/>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58" name="Freeform 130"/>
            <p:cNvSpPr>
              <a:spLocks/>
            </p:cNvSpPr>
            <p:nvPr/>
          </p:nvSpPr>
          <p:spPr bwMode="auto">
            <a:xfrm>
              <a:off x="3891" y="2736"/>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59" name="Line 131"/>
            <p:cNvSpPr>
              <a:spLocks noChangeShapeType="1"/>
            </p:cNvSpPr>
            <p:nvPr/>
          </p:nvSpPr>
          <p:spPr bwMode="auto">
            <a:xfrm>
              <a:off x="3385" y="2832"/>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60" name="Freeform 132"/>
            <p:cNvSpPr>
              <a:spLocks/>
            </p:cNvSpPr>
            <p:nvPr/>
          </p:nvSpPr>
          <p:spPr bwMode="auto">
            <a:xfrm>
              <a:off x="3478" y="2731"/>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28" name="Group 133"/>
            <p:cNvGrpSpPr>
              <a:grpSpLocks/>
            </p:cNvGrpSpPr>
            <p:nvPr/>
          </p:nvGrpSpPr>
          <p:grpSpPr bwMode="auto">
            <a:xfrm>
              <a:off x="3032" y="2944"/>
              <a:ext cx="2102" cy="513"/>
              <a:chOff x="3032" y="2944"/>
              <a:chExt cx="2102" cy="513"/>
            </a:xfrm>
          </p:grpSpPr>
          <p:grpSp>
            <p:nvGrpSpPr>
              <p:cNvPr id="29" name="Group 134"/>
              <p:cNvGrpSpPr>
                <a:grpSpLocks/>
              </p:cNvGrpSpPr>
              <p:nvPr/>
            </p:nvGrpSpPr>
            <p:grpSpPr bwMode="auto">
              <a:xfrm>
                <a:off x="3963" y="2944"/>
                <a:ext cx="227" cy="481"/>
                <a:chOff x="3963" y="2944"/>
                <a:chExt cx="227" cy="481"/>
              </a:xfrm>
            </p:grpSpPr>
            <p:sp>
              <p:nvSpPr>
                <p:cNvPr id="2761863" name="Freeform 135"/>
                <p:cNvSpPr>
                  <a:spLocks/>
                </p:cNvSpPr>
                <p:nvPr/>
              </p:nvSpPr>
              <p:spPr bwMode="auto">
                <a:xfrm>
                  <a:off x="3977" y="2944"/>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64" name="Rectangle 136"/>
                <p:cNvSpPr>
                  <a:spLocks noChangeArrowheads="1"/>
                </p:cNvSpPr>
                <p:nvPr/>
              </p:nvSpPr>
              <p:spPr bwMode="auto">
                <a:xfrm rot="5400000">
                  <a:off x="3875" y="3065"/>
                  <a:ext cx="388" cy="212"/>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30" name="Group 137"/>
              <p:cNvGrpSpPr>
                <a:grpSpLocks/>
              </p:cNvGrpSpPr>
              <p:nvPr/>
            </p:nvGrpSpPr>
            <p:grpSpPr bwMode="auto">
              <a:xfrm>
                <a:off x="3032" y="3040"/>
                <a:ext cx="359" cy="289"/>
                <a:chOff x="3032" y="3040"/>
                <a:chExt cx="359" cy="289"/>
              </a:xfrm>
            </p:grpSpPr>
            <p:sp>
              <p:nvSpPr>
                <p:cNvPr id="2761866" name="Rectangle 138"/>
                <p:cNvSpPr>
                  <a:spLocks noChangeArrowheads="1"/>
                </p:cNvSpPr>
                <p:nvPr/>
              </p:nvSpPr>
              <p:spPr bwMode="auto">
                <a:xfrm>
                  <a:off x="3032" y="3042"/>
                  <a:ext cx="295" cy="212"/>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31" name="Group 139"/>
                <p:cNvGrpSpPr>
                  <a:grpSpLocks/>
                </p:cNvGrpSpPr>
                <p:nvPr/>
              </p:nvGrpSpPr>
              <p:grpSpPr bwMode="auto">
                <a:xfrm>
                  <a:off x="3051" y="3040"/>
                  <a:ext cx="340" cy="289"/>
                  <a:chOff x="3051" y="3040"/>
                  <a:chExt cx="340" cy="289"/>
                </a:xfrm>
              </p:grpSpPr>
              <p:sp>
                <p:nvSpPr>
                  <p:cNvPr id="2761868" name="Freeform 140"/>
                  <p:cNvSpPr>
                    <a:spLocks/>
                  </p:cNvSpPr>
                  <p:nvPr/>
                </p:nvSpPr>
                <p:spPr bwMode="auto">
                  <a:xfrm>
                    <a:off x="3051" y="3040"/>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69" name="Freeform 141"/>
                  <p:cNvSpPr>
                    <a:spLocks/>
                  </p:cNvSpPr>
                  <p:nvPr/>
                </p:nvSpPr>
                <p:spPr bwMode="auto">
                  <a:xfrm>
                    <a:off x="3220" y="3040"/>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61870" name="Rectangle 142"/>
              <p:cNvSpPr>
                <a:spLocks noChangeArrowheads="1"/>
              </p:cNvSpPr>
              <p:nvPr/>
            </p:nvSpPr>
            <p:spPr bwMode="auto">
              <a:xfrm>
                <a:off x="3492" y="3047"/>
                <a:ext cx="333" cy="212"/>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761728" name="Group 143"/>
              <p:cNvGrpSpPr>
                <a:grpSpLocks/>
              </p:cNvGrpSpPr>
              <p:nvPr/>
            </p:nvGrpSpPr>
            <p:grpSpPr bwMode="auto">
              <a:xfrm>
                <a:off x="3511" y="3040"/>
                <a:ext cx="296" cy="289"/>
                <a:chOff x="3511" y="3040"/>
                <a:chExt cx="296" cy="289"/>
              </a:xfrm>
            </p:grpSpPr>
            <p:sp>
              <p:nvSpPr>
                <p:cNvPr id="2761872" name="Freeform 144"/>
                <p:cNvSpPr>
                  <a:spLocks/>
                </p:cNvSpPr>
                <p:nvPr/>
              </p:nvSpPr>
              <p:spPr bwMode="auto">
                <a:xfrm>
                  <a:off x="3511" y="3040"/>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73" name="Freeform 145"/>
                <p:cNvSpPr>
                  <a:spLocks/>
                </p:cNvSpPr>
                <p:nvPr/>
              </p:nvSpPr>
              <p:spPr bwMode="auto">
                <a:xfrm>
                  <a:off x="3659" y="3040"/>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74" name="Line 146"/>
              <p:cNvSpPr>
                <a:spLocks noChangeShapeType="1"/>
              </p:cNvSpPr>
              <p:nvPr/>
            </p:nvSpPr>
            <p:spPr bwMode="auto">
              <a:xfrm>
                <a:off x="3396" y="3184"/>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75" name="Freeform 147"/>
              <p:cNvSpPr>
                <a:spLocks/>
              </p:cNvSpPr>
              <p:nvPr/>
            </p:nvSpPr>
            <p:spPr bwMode="auto">
              <a:xfrm>
                <a:off x="3458" y="3088"/>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76" name="Line 148"/>
              <p:cNvSpPr>
                <a:spLocks noChangeShapeType="1"/>
              </p:cNvSpPr>
              <p:nvPr/>
            </p:nvSpPr>
            <p:spPr bwMode="auto">
              <a:xfrm>
                <a:off x="3812" y="3088"/>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77" name="Rectangle 149"/>
              <p:cNvSpPr>
                <a:spLocks noChangeArrowheads="1"/>
              </p:cNvSpPr>
              <p:nvPr/>
            </p:nvSpPr>
            <p:spPr bwMode="auto">
              <a:xfrm>
                <a:off x="4309" y="3042"/>
                <a:ext cx="338" cy="212"/>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761729" name="Group 150"/>
              <p:cNvGrpSpPr>
                <a:grpSpLocks/>
              </p:cNvGrpSpPr>
              <p:nvPr/>
            </p:nvGrpSpPr>
            <p:grpSpPr bwMode="auto">
              <a:xfrm>
                <a:off x="4360" y="3040"/>
                <a:ext cx="325" cy="289"/>
                <a:chOff x="4360" y="3040"/>
                <a:chExt cx="325" cy="289"/>
              </a:xfrm>
            </p:grpSpPr>
            <p:sp>
              <p:nvSpPr>
                <p:cNvPr id="2761879" name="Freeform 151"/>
                <p:cNvSpPr>
                  <a:spLocks/>
                </p:cNvSpPr>
                <p:nvPr/>
              </p:nvSpPr>
              <p:spPr bwMode="auto">
                <a:xfrm>
                  <a:off x="4360" y="3040"/>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80" name="Freeform 152"/>
                <p:cNvSpPr>
                  <a:spLocks/>
                </p:cNvSpPr>
                <p:nvPr/>
              </p:nvSpPr>
              <p:spPr bwMode="auto">
                <a:xfrm>
                  <a:off x="4521" y="3040"/>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81" name="Rectangle 153"/>
              <p:cNvSpPr>
                <a:spLocks noChangeArrowheads="1"/>
              </p:cNvSpPr>
              <p:nvPr/>
            </p:nvSpPr>
            <p:spPr bwMode="auto">
              <a:xfrm>
                <a:off x="4801" y="3042"/>
                <a:ext cx="333" cy="212"/>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761732" name="Group 154"/>
              <p:cNvGrpSpPr>
                <a:grpSpLocks/>
              </p:cNvGrpSpPr>
              <p:nvPr/>
            </p:nvGrpSpPr>
            <p:grpSpPr bwMode="auto">
              <a:xfrm>
                <a:off x="4828" y="3040"/>
                <a:ext cx="284" cy="289"/>
                <a:chOff x="4828" y="3040"/>
                <a:chExt cx="284" cy="289"/>
              </a:xfrm>
            </p:grpSpPr>
            <p:sp>
              <p:nvSpPr>
                <p:cNvPr id="2761883" name="Freeform 155"/>
                <p:cNvSpPr>
                  <a:spLocks/>
                </p:cNvSpPr>
                <p:nvPr/>
              </p:nvSpPr>
              <p:spPr bwMode="auto">
                <a:xfrm>
                  <a:off x="4828" y="3040"/>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84" name="Freeform 156"/>
                <p:cNvSpPr>
                  <a:spLocks/>
                </p:cNvSpPr>
                <p:nvPr/>
              </p:nvSpPr>
              <p:spPr bwMode="auto">
                <a:xfrm>
                  <a:off x="4969" y="3040"/>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85" name="Line 157"/>
              <p:cNvSpPr>
                <a:spLocks noChangeShapeType="1"/>
              </p:cNvSpPr>
              <p:nvPr/>
            </p:nvSpPr>
            <p:spPr bwMode="auto">
              <a:xfrm>
                <a:off x="4681" y="3184"/>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86" name="Line 158"/>
              <p:cNvSpPr>
                <a:spLocks noChangeShapeType="1"/>
              </p:cNvSpPr>
              <p:nvPr/>
            </p:nvSpPr>
            <p:spPr bwMode="auto">
              <a:xfrm>
                <a:off x="4197" y="3184"/>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87" name="Freeform 159"/>
              <p:cNvSpPr>
                <a:spLocks/>
              </p:cNvSpPr>
              <p:nvPr/>
            </p:nvSpPr>
            <p:spPr bwMode="auto">
              <a:xfrm>
                <a:off x="4318" y="3184"/>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88" name="Line 160"/>
              <p:cNvSpPr>
                <a:spLocks noChangeShapeType="1"/>
              </p:cNvSpPr>
              <p:nvPr/>
            </p:nvSpPr>
            <p:spPr bwMode="auto">
              <a:xfrm>
                <a:off x="3812" y="3280"/>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89" name="Freeform 161"/>
              <p:cNvSpPr>
                <a:spLocks/>
              </p:cNvSpPr>
              <p:nvPr/>
            </p:nvSpPr>
            <p:spPr bwMode="auto">
              <a:xfrm>
                <a:off x="3905" y="3179"/>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90" name="Rectangle 162"/>
            <p:cNvSpPr>
              <a:spLocks noChangeArrowheads="1"/>
            </p:cNvSpPr>
            <p:nvPr/>
          </p:nvSpPr>
          <p:spPr bwMode="auto">
            <a:xfrm>
              <a:off x="213" y="876"/>
              <a:ext cx="291" cy="2454"/>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lnSpc>
                  <a:spcPct val="80000"/>
                </a:lnSpc>
              </a:pPr>
              <a:r>
                <a:rPr lang="en-US" sz="2800" b="1" dirty="0">
                  <a:solidFill>
                    <a:schemeClr val="tx1"/>
                  </a:solidFill>
                  <a:latin typeface="Arial" pitchFamily="-65" charset="0"/>
                </a:rPr>
                <a:t>I</a:t>
              </a:r>
            </a:p>
            <a:p>
              <a:pPr algn="ctr">
                <a:lnSpc>
                  <a:spcPct val="80000"/>
                </a:lnSpc>
              </a:pPr>
              <a:r>
                <a:rPr lang="en-US" sz="2800" b="1" dirty="0" err="1">
                  <a:solidFill>
                    <a:schemeClr val="tx1"/>
                  </a:solidFill>
                  <a:latin typeface="Arial" pitchFamily="-65" charset="0"/>
                </a:rPr>
                <a:t>n</a:t>
              </a:r>
              <a:endParaRPr lang="en-US" sz="2800" b="1" dirty="0">
                <a:solidFill>
                  <a:schemeClr val="tx1"/>
                </a:solidFill>
                <a:latin typeface="Arial" pitchFamily="-65" charset="0"/>
              </a:endParaRPr>
            </a:p>
            <a:p>
              <a:pPr algn="ctr">
                <a:lnSpc>
                  <a:spcPct val="80000"/>
                </a:lnSpc>
              </a:pPr>
              <a:r>
                <a:rPr lang="en-US" sz="2800" b="1" dirty="0" err="1">
                  <a:solidFill>
                    <a:schemeClr val="tx1"/>
                  </a:solidFill>
                  <a:latin typeface="Arial" pitchFamily="-65" charset="0"/>
                </a:rPr>
                <a:t>s</a:t>
              </a:r>
              <a:endParaRPr lang="en-US" sz="2800" b="1" dirty="0">
                <a:solidFill>
                  <a:schemeClr val="tx1"/>
                </a:solidFill>
                <a:latin typeface="Arial" pitchFamily="-65" charset="0"/>
              </a:endParaRPr>
            </a:p>
            <a:p>
              <a:pPr algn="ctr">
                <a:lnSpc>
                  <a:spcPct val="80000"/>
                </a:lnSpc>
              </a:pPr>
              <a:r>
                <a:rPr lang="en-US" sz="2800" b="1" dirty="0" err="1">
                  <a:solidFill>
                    <a:schemeClr val="tx1"/>
                  </a:solidFill>
                  <a:latin typeface="Arial" pitchFamily="-65" charset="0"/>
                </a:rPr>
                <a:t>t</a:t>
              </a:r>
              <a:endParaRPr lang="en-US" sz="2800" b="1" dirty="0">
                <a:solidFill>
                  <a:schemeClr val="tx1"/>
                </a:solidFill>
                <a:latin typeface="Arial" pitchFamily="-65" charset="0"/>
              </a:endParaRPr>
            </a:p>
            <a:p>
              <a:pPr algn="ctr">
                <a:lnSpc>
                  <a:spcPct val="80000"/>
                </a:lnSpc>
              </a:pPr>
              <a:r>
                <a:rPr lang="en-US" sz="2800" b="1" dirty="0" err="1">
                  <a:solidFill>
                    <a:schemeClr val="tx1"/>
                  </a:solidFill>
                  <a:latin typeface="Arial" pitchFamily="-65" charset="0"/>
                </a:rPr>
                <a:t>r</a:t>
              </a:r>
              <a:r>
                <a:rPr lang="en-US" sz="2800" b="1" dirty="0">
                  <a:solidFill>
                    <a:schemeClr val="tx1"/>
                  </a:solidFill>
                  <a:latin typeface="Arial" pitchFamily="-65" charset="0"/>
                </a:rPr>
                <a:t>.</a:t>
              </a:r>
            </a:p>
            <a:p>
              <a:pPr algn="ctr">
                <a:lnSpc>
                  <a:spcPct val="80000"/>
                </a:lnSpc>
              </a:pPr>
              <a:endParaRPr lang="en-US" sz="2800" b="1" dirty="0">
                <a:solidFill>
                  <a:schemeClr val="tx1"/>
                </a:solidFill>
                <a:latin typeface="Arial" pitchFamily="-65" charset="0"/>
              </a:endParaRPr>
            </a:p>
            <a:p>
              <a:pPr algn="ctr">
                <a:lnSpc>
                  <a:spcPct val="80000"/>
                </a:lnSpc>
              </a:pPr>
              <a:r>
                <a:rPr lang="en-US" sz="2800" b="1" dirty="0">
                  <a:solidFill>
                    <a:schemeClr val="tx1"/>
                  </a:solidFill>
                  <a:latin typeface="Arial" pitchFamily="-65" charset="0"/>
                </a:rPr>
                <a:t>O</a:t>
              </a:r>
            </a:p>
            <a:p>
              <a:pPr algn="ctr">
                <a:lnSpc>
                  <a:spcPct val="80000"/>
                </a:lnSpc>
              </a:pPr>
              <a:r>
                <a:rPr lang="en-US" sz="2800" b="1" dirty="0" err="1">
                  <a:solidFill>
                    <a:schemeClr val="tx1"/>
                  </a:solidFill>
                  <a:latin typeface="Arial" pitchFamily="-65" charset="0"/>
                </a:rPr>
                <a:t>r</a:t>
              </a:r>
              <a:endParaRPr lang="en-US" sz="2800" b="1" dirty="0">
                <a:solidFill>
                  <a:schemeClr val="tx1"/>
                </a:solidFill>
                <a:latin typeface="Arial" pitchFamily="-65" charset="0"/>
              </a:endParaRPr>
            </a:p>
            <a:p>
              <a:pPr algn="ctr">
                <a:lnSpc>
                  <a:spcPct val="80000"/>
                </a:lnSpc>
              </a:pPr>
              <a:r>
                <a:rPr lang="en-US" sz="2800" b="1" dirty="0" err="1">
                  <a:solidFill>
                    <a:schemeClr val="tx1"/>
                  </a:solidFill>
                  <a:latin typeface="Arial" pitchFamily="-65" charset="0"/>
                </a:rPr>
                <a:t>d</a:t>
              </a:r>
              <a:endParaRPr lang="en-US" sz="2800" b="1" dirty="0">
                <a:solidFill>
                  <a:schemeClr val="tx1"/>
                </a:solidFill>
                <a:latin typeface="Arial" pitchFamily="-65" charset="0"/>
              </a:endParaRPr>
            </a:p>
            <a:p>
              <a:pPr algn="ctr">
                <a:lnSpc>
                  <a:spcPct val="80000"/>
                </a:lnSpc>
              </a:pPr>
              <a:r>
                <a:rPr lang="en-US" sz="2800" b="1" dirty="0" err="1">
                  <a:solidFill>
                    <a:schemeClr val="tx1"/>
                  </a:solidFill>
                  <a:latin typeface="Arial" pitchFamily="-65" charset="0"/>
                </a:rPr>
                <a:t>e</a:t>
              </a:r>
              <a:endParaRPr lang="en-US" sz="2800" b="1" dirty="0">
                <a:solidFill>
                  <a:schemeClr val="tx1"/>
                </a:solidFill>
                <a:latin typeface="Arial" pitchFamily="-65" charset="0"/>
              </a:endParaRPr>
            </a:p>
            <a:p>
              <a:pPr algn="ctr">
                <a:lnSpc>
                  <a:spcPct val="80000"/>
                </a:lnSpc>
              </a:pPr>
              <a:r>
                <a:rPr lang="en-US" sz="2800" b="1" dirty="0" err="1">
                  <a:solidFill>
                    <a:schemeClr val="tx1"/>
                  </a:solidFill>
                  <a:latin typeface="Arial" pitchFamily="-65" charset="0"/>
                </a:rPr>
                <a:t>r</a:t>
              </a:r>
              <a:endParaRPr lang="en-US" sz="2800" b="1" dirty="0">
                <a:solidFill>
                  <a:schemeClr val="tx1"/>
                </a:solidFill>
                <a:latin typeface="Arial" pitchFamily="-65" charset="0"/>
              </a:endParaRPr>
            </a:p>
          </p:txBody>
        </p:sp>
        <p:sp>
          <p:nvSpPr>
            <p:cNvPr id="2761891" name="Rectangle 163"/>
            <p:cNvSpPr>
              <a:spLocks noChangeArrowheads="1"/>
            </p:cNvSpPr>
            <p:nvPr/>
          </p:nvSpPr>
          <p:spPr bwMode="auto">
            <a:xfrm>
              <a:off x="1867" y="551"/>
              <a:ext cx="2185" cy="328"/>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Time (clock cycles)</a:t>
              </a:r>
            </a:p>
          </p:txBody>
        </p:sp>
      </p:grpSp>
      <p:sp>
        <p:nvSpPr>
          <p:cNvPr id="2761892" name="Line 164"/>
          <p:cNvSpPr>
            <a:spLocks noChangeShapeType="1"/>
          </p:cNvSpPr>
          <p:nvPr/>
        </p:nvSpPr>
        <p:spPr bwMode="auto">
          <a:xfrm>
            <a:off x="4229100" y="2590800"/>
            <a:ext cx="76200" cy="1752600"/>
          </a:xfrm>
          <a:prstGeom prst="line">
            <a:avLst/>
          </a:prstGeom>
          <a:noFill/>
          <a:ln w="38100">
            <a:solidFill>
              <a:schemeClr val="accent2"/>
            </a:solidFill>
            <a:round/>
            <a:headEnd/>
            <a:tailEnd type="triangle" w="med" len="med"/>
          </a:ln>
          <a:effectLst/>
        </p:spPr>
        <p:txBody>
          <a:bodyPr wrap="none" anchor="ctr">
            <a:prstTxWarp prst="textNoShape">
              <a:avLst/>
            </a:prstTxWarp>
          </a:bodyPr>
          <a:lstStyle/>
          <a:p>
            <a:endParaRPr lang="en-US"/>
          </a:p>
        </p:txBody>
      </p:sp>
      <p:sp>
        <p:nvSpPr>
          <p:cNvPr id="32" name="Slide Number Placeholder 31"/>
          <p:cNvSpPr>
            <a:spLocks noGrp="1"/>
          </p:cNvSpPr>
          <p:nvPr>
            <p:ph type="sldNum" sz="quarter" idx="12"/>
          </p:nvPr>
        </p:nvSpPr>
        <p:spPr/>
        <p:txBody>
          <a:bodyPr/>
          <a:lstStyle/>
          <a:p>
            <a:pPr>
              <a:defRPr/>
            </a:pPr>
            <a:fld id="{0D227FE4-C4DE-B64E-BF78-4F634596A1E9}" type="slidenum">
              <a:rPr lang="en-US" smtClean="0"/>
              <a:pPr>
                <a:defRPr/>
              </a:pPr>
              <a:t>49</a:t>
            </a:fld>
            <a:endParaRPr lang="en-US"/>
          </a:p>
        </p:txBody>
      </p:sp>
    </p:spTree>
    <p:extLst>
      <p:ext uri="{BB962C8B-B14F-4D97-AF65-F5344CB8AC3E}">
        <p14:creationId xmlns:p14="http://schemas.microsoft.com/office/powerpoint/2010/main" val="29319403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617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2761892"/>
                                        </p:tgtEl>
                                        <p:attrNameLst>
                                          <p:attrName>style.visibility</p:attrName>
                                        </p:attrNameLst>
                                      </p:cBhvr>
                                      <p:to>
                                        <p:strVal val="visible"/>
                                      </p:to>
                                    </p:set>
                                    <p:animEffect transition="in" filter="wipe(up)">
                                      <p:cBhvr>
                                        <p:cTn id="11" dur="500"/>
                                        <p:tgtEl>
                                          <p:spTgt spid="2761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1731" grpId="0" autoUpdateAnimBg="0"/>
      <p:bldP spid="276189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ChangeArrowheads="1"/>
          </p:cNvSpPr>
          <p:nvPr>
            <p:ph type="title"/>
          </p:nvPr>
        </p:nvSpPr>
        <p:spPr/>
        <p:txBody>
          <a:bodyPr/>
          <a:lstStyle/>
          <a:p>
            <a:r>
              <a:rPr lang="en-US" dirty="0" smtClean="0"/>
              <a:t>Single Cycle Performance</a:t>
            </a:r>
            <a:endParaRPr lang="en-AU" dirty="0"/>
          </a:p>
        </p:txBody>
      </p:sp>
      <p:sp>
        <p:nvSpPr>
          <p:cNvPr id="327683" name="Rectangle 3"/>
          <p:cNvSpPr>
            <a:spLocks noGrp="1" noChangeArrowheads="1"/>
          </p:cNvSpPr>
          <p:nvPr>
            <p:ph type="body" idx="1"/>
          </p:nvPr>
        </p:nvSpPr>
        <p:spPr>
          <a:xfrm>
            <a:off x="684213" y="1125538"/>
            <a:ext cx="8270875" cy="1786995"/>
          </a:xfrm>
        </p:spPr>
        <p:txBody>
          <a:bodyPr/>
          <a:lstStyle/>
          <a:p>
            <a:r>
              <a:rPr lang="en-US" sz="2800" dirty="0"/>
              <a:t>Assume time for</a:t>
            </a:r>
            <a:r>
              <a:rPr lang="en-US" sz="2800" dirty="0" smtClean="0"/>
              <a:t> actions are</a:t>
            </a:r>
          </a:p>
          <a:p>
            <a:pPr lvl="1"/>
            <a:r>
              <a:rPr lang="en-US" sz="2400" dirty="0"/>
              <a:t>100ps for register read or </a:t>
            </a:r>
            <a:r>
              <a:rPr lang="en-US" sz="2400" dirty="0" smtClean="0"/>
              <a:t>write; 200ps </a:t>
            </a:r>
            <a:r>
              <a:rPr lang="en-US" sz="2400" dirty="0"/>
              <a:t>for other</a:t>
            </a:r>
            <a:r>
              <a:rPr lang="en-US" sz="2400" dirty="0" smtClean="0"/>
              <a:t> events</a:t>
            </a:r>
          </a:p>
          <a:p>
            <a:r>
              <a:rPr lang="en-US" sz="2800" dirty="0" smtClean="0"/>
              <a:t>Clock period is? </a:t>
            </a:r>
            <a:endParaRPr lang="en-US" sz="2800" dirty="0"/>
          </a:p>
        </p:txBody>
      </p:sp>
      <p:graphicFrame>
        <p:nvGraphicFramePr>
          <p:cNvPr id="327684" name="Group 4"/>
          <p:cNvGraphicFramePr>
            <a:graphicFrameLocks noGrp="1"/>
          </p:cNvGraphicFramePr>
          <p:nvPr>
            <p:extLst>
              <p:ext uri="{D42A27DB-BD31-4B8C-83A1-F6EECF244321}">
                <p14:modId xmlns:p14="http://schemas.microsoft.com/office/powerpoint/2010/main" val="4253304974"/>
              </p:ext>
            </p:extLst>
          </p:nvPr>
        </p:nvGraphicFramePr>
        <p:xfrm>
          <a:off x="395288" y="2661203"/>
          <a:ext cx="8353425" cy="2246631"/>
        </p:xfrm>
        <a:graphic>
          <a:graphicData uri="http://schemas.openxmlformats.org/drawingml/2006/table">
            <a:tbl>
              <a:tblPr/>
              <a:tblGrid>
                <a:gridCol w="1193800"/>
                <a:gridCol w="1192212"/>
                <a:gridCol w="1195388"/>
                <a:gridCol w="1190625"/>
                <a:gridCol w="1195387"/>
                <a:gridCol w="1160929"/>
                <a:gridCol w="1225084"/>
              </a:tblGrid>
              <a:tr h="44608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Instr</a:t>
                      </a:r>
                      <a:endParaRPr kumimoji="0" lang="en-AU" sz="1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Instr fetch</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Register read</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ALU op</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Memory access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Register write</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dirty="0">
                          <a:ln>
                            <a:noFill/>
                          </a:ln>
                          <a:solidFill>
                            <a:schemeClr val="tx1"/>
                          </a:solidFill>
                          <a:effectLst/>
                          <a:latin typeface="Arial" charset="0"/>
                        </a:rPr>
                        <a:t>Total </a:t>
                      </a:r>
                      <a:r>
                        <a:rPr kumimoji="0" lang="en-US" sz="1800" b="0" i="0" u="none" strike="noStrike" cap="none" normalizeH="0" baseline="0" dirty="0" smtClean="0">
                          <a:ln>
                            <a:noFill/>
                          </a:ln>
                          <a:solidFill>
                            <a:schemeClr val="tx1"/>
                          </a:solidFill>
                          <a:effectLst/>
                          <a:latin typeface="Arial" charset="0"/>
                        </a:rPr>
                        <a:t>time</a:t>
                      </a:r>
                      <a:endParaRPr kumimoji="0" lang="en-AU" sz="1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40005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lw</a:t>
                      </a:r>
                      <a:endParaRPr kumimoji="0" lang="en-AU" sz="1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200ps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100 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200ps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200ps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100 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dirty="0">
                          <a:ln>
                            <a:noFill/>
                          </a:ln>
                          <a:solidFill>
                            <a:schemeClr val="tx1"/>
                          </a:solidFill>
                          <a:effectLst/>
                          <a:latin typeface="Arial" charset="0"/>
                        </a:rPr>
                        <a:t>800ps</a:t>
                      </a:r>
                      <a:endParaRPr kumimoji="0" lang="en-AU" sz="1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481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sw</a:t>
                      </a:r>
                      <a:endParaRPr kumimoji="0" lang="en-AU" sz="1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200ps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100 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200ps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200ps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700ps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005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R-format</a:t>
                      </a:r>
                      <a:endParaRPr kumimoji="0" lang="en-AU" sz="1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200ps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100 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200ps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100 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600ps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163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beq</a:t>
                      </a:r>
                      <a:endParaRPr kumimoji="0" lang="en-AU" sz="1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200ps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100 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200ps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dirty="0">
                          <a:ln>
                            <a:noFill/>
                          </a:ln>
                          <a:solidFill>
                            <a:schemeClr val="tx1"/>
                          </a:solidFill>
                          <a:effectLst/>
                          <a:latin typeface="Arial" charset="0"/>
                        </a:rPr>
                        <a:t>500ps</a:t>
                      </a:r>
                      <a:endParaRPr kumimoji="0" lang="en-AU" sz="1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 name="Rectangle 3"/>
          <p:cNvSpPr txBox="1">
            <a:spLocks noChangeArrowheads="1"/>
          </p:cNvSpPr>
          <p:nvPr/>
        </p:nvSpPr>
        <p:spPr>
          <a:xfrm>
            <a:off x="510988" y="4999451"/>
            <a:ext cx="8633012" cy="1786995"/>
          </a:xfrm>
          <a:prstGeom prst="rect">
            <a:avLst/>
          </a:prstGeom>
        </p:spPr>
        <p:txBody>
          <a:bodyPr vert="horz" lIns="91440" tIns="45720" rIns="91440" bIns="45720" rtlCol="0">
            <a:normAutofit/>
          </a:bodyPr>
          <a:lstStyle/>
          <a:p>
            <a:pPr>
              <a:buFont typeface="Arial"/>
              <a:buChar char="•"/>
            </a:pPr>
            <a:r>
              <a:rPr lang="en-US" sz="2400" dirty="0" smtClean="0"/>
              <a:t> Clock rate (cycles/second = Hz) = 1/Period (seconds/cycle)</a:t>
            </a:r>
          </a:p>
          <a:p>
            <a:pPr>
              <a:buFont typeface="Arial"/>
              <a:buChar char="•"/>
            </a:pPr>
            <a:endParaRPr lang="en-US" sz="2400" dirty="0"/>
          </a:p>
        </p:txBody>
      </p:sp>
      <p:sp>
        <p:nvSpPr>
          <p:cNvPr id="2" name="Slide Number Placeholder 1"/>
          <p:cNvSpPr>
            <a:spLocks noGrp="1"/>
          </p:cNvSpPr>
          <p:nvPr>
            <p:ph type="sldNum" sz="quarter" idx="12"/>
          </p:nvPr>
        </p:nvSpPr>
        <p:spPr/>
        <p:txBody>
          <a:bodyPr/>
          <a:lstStyle/>
          <a:p>
            <a:pPr>
              <a:defRPr/>
            </a:pPr>
            <a:fld id="{0D227FE4-C4DE-B64E-BF78-4F634596A1E9}" type="slidenum">
              <a:rPr lang="en-US" smtClean="0"/>
              <a:pPr>
                <a:defRPr/>
              </a:pPr>
              <a:t>5</a:t>
            </a:fld>
            <a:endParaRPr lang="en-US"/>
          </a:p>
        </p:txBody>
      </p:sp>
    </p:spTree>
    <p:extLst>
      <p:ext uri="{BB962C8B-B14F-4D97-AF65-F5344CB8AC3E}">
        <p14:creationId xmlns:p14="http://schemas.microsoft.com/office/powerpoint/2010/main" val="2279651432"/>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7874" name="Rectangle 2"/>
          <p:cNvSpPr>
            <a:spLocks noGrp="1" noChangeArrowheads="1"/>
          </p:cNvSpPr>
          <p:nvPr>
            <p:ph type="title"/>
          </p:nvPr>
        </p:nvSpPr>
        <p:spPr/>
        <p:txBody>
          <a:bodyPr/>
          <a:lstStyle/>
          <a:p>
            <a:r>
              <a:rPr lang="en-US" dirty="0" smtClean="0"/>
              <a:t>Control Hazard: Branching</a:t>
            </a:r>
            <a:endParaRPr lang="en-US" dirty="0"/>
          </a:p>
        </p:txBody>
      </p:sp>
      <p:sp>
        <p:nvSpPr>
          <p:cNvPr id="2767875" name="Rectangle 3"/>
          <p:cNvSpPr>
            <a:spLocks noGrp="1" noChangeArrowheads="1"/>
          </p:cNvSpPr>
          <p:nvPr>
            <p:ph type="body" idx="1"/>
          </p:nvPr>
        </p:nvSpPr>
        <p:spPr/>
        <p:txBody>
          <a:bodyPr>
            <a:normAutofit lnSpcReduction="10000"/>
          </a:bodyPr>
          <a:lstStyle/>
          <a:p>
            <a:r>
              <a:rPr lang="en-US" dirty="0" smtClean="0"/>
              <a:t>Optimization #1:</a:t>
            </a:r>
          </a:p>
          <a:p>
            <a:pPr lvl="1"/>
            <a:r>
              <a:rPr lang="en-US" dirty="0" smtClean="0"/>
              <a:t>Insert </a:t>
            </a:r>
            <a:r>
              <a:rPr lang="en-US" dirty="0" smtClean="0">
                <a:solidFill>
                  <a:srgbClr val="FF0000"/>
                </a:solidFill>
              </a:rPr>
              <a:t>special branch comparator </a:t>
            </a:r>
            <a:r>
              <a:rPr lang="en-US" dirty="0" smtClean="0"/>
              <a:t>in Stage 2</a:t>
            </a:r>
          </a:p>
          <a:p>
            <a:pPr lvl="1"/>
            <a:r>
              <a:rPr lang="en-US" dirty="0" smtClean="0"/>
              <a:t>As soon as instruction is decoded (</a:t>
            </a:r>
            <a:r>
              <a:rPr lang="en-US" dirty="0" err="1" smtClean="0"/>
              <a:t>Opcode</a:t>
            </a:r>
            <a:r>
              <a:rPr lang="en-US" dirty="0" smtClean="0"/>
              <a:t> identifies it as a branch), immediately make a decision and set the new value of the PC</a:t>
            </a:r>
          </a:p>
          <a:p>
            <a:pPr lvl="1"/>
            <a:r>
              <a:rPr lang="en-US" dirty="0" smtClean="0"/>
              <a:t>Benefit: since branch is complete in Stage 2, only one unnecessary instruction is fetched, so only one no-op is needed</a:t>
            </a:r>
          </a:p>
          <a:p>
            <a:pPr lvl="1"/>
            <a:r>
              <a:rPr lang="en-US" dirty="0" smtClean="0"/>
              <a:t>Side Note: means that branches are idle in Stages 3, 4 and 5</a:t>
            </a:r>
            <a:endParaRPr lang="en-US" dirty="0"/>
          </a:p>
        </p:txBody>
      </p:sp>
      <p:sp>
        <p:nvSpPr>
          <p:cNvPr id="2" name="TextBox 1"/>
          <p:cNvSpPr txBox="1"/>
          <p:nvPr/>
        </p:nvSpPr>
        <p:spPr>
          <a:xfrm>
            <a:off x="774702" y="5981700"/>
            <a:ext cx="8217927" cy="369332"/>
          </a:xfrm>
          <a:prstGeom prst="rect">
            <a:avLst/>
          </a:prstGeom>
          <a:noFill/>
        </p:spPr>
        <p:txBody>
          <a:bodyPr wrap="none" rtlCol="0">
            <a:spAutoFit/>
          </a:bodyPr>
          <a:lstStyle/>
          <a:p>
            <a:r>
              <a:rPr lang="en-US" b="1" dirty="0" smtClean="0">
                <a:solidFill>
                  <a:schemeClr val="accent2"/>
                </a:solidFill>
              </a:rPr>
              <a:t>Question: What’s an efficient way to implement the equality comparison?</a:t>
            </a:r>
            <a:endParaRPr lang="en-US" b="1" dirty="0">
              <a:solidFill>
                <a:schemeClr val="accent2"/>
              </a:solidFill>
            </a:endParaRPr>
          </a:p>
        </p:txBody>
      </p:sp>
      <p:sp>
        <p:nvSpPr>
          <p:cNvPr id="3" name="Slide Number Placeholder 2"/>
          <p:cNvSpPr>
            <a:spLocks noGrp="1"/>
          </p:cNvSpPr>
          <p:nvPr>
            <p:ph type="sldNum" sz="quarter" idx="12"/>
          </p:nvPr>
        </p:nvSpPr>
        <p:spPr/>
        <p:txBody>
          <a:bodyPr/>
          <a:lstStyle/>
          <a:p>
            <a:pPr>
              <a:defRPr/>
            </a:pPr>
            <a:fld id="{0D227FE4-C4DE-B64E-BF78-4F634596A1E9}" type="slidenum">
              <a:rPr lang="en-US" smtClean="0"/>
              <a:pPr>
                <a:defRPr/>
              </a:pPr>
              <a:t>50</a:t>
            </a:fld>
            <a:endParaRPr lang="en-US"/>
          </a:p>
        </p:txBody>
      </p:sp>
    </p:spTree>
    <p:extLst>
      <p:ext uri="{BB962C8B-B14F-4D97-AF65-F5344CB8AC3E}">
        <p14:creationId xmlns:p14="http://schemas.microsoft.com/office/powerpoint/2010/main" val="21127374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9922" name="Rectangle 2"/>
          <p:cNvSpPr>
            <a:spLocks noGrp="1" noChangeArrowheads="1"/>
          </p:cNvSpPr>
          <p:nvPr>
            <p:ph type="title"/>
          </p:nvPr>
        </p:nvSpPr>
        <p:spPr/>
        <p:txBody>
          <a:bodyPr/>
          <a:lstStyle/>
          <a:p>
            <a:r>
              <a:rPr lang="en-US" dirty="0" smtClean="0"/>
              <a:t>One Clock Cycle Stall</a:t>
            </a:r>
            <a:endParaRPr lang="en-US" dirty="0"/>
          </a:p>
        </p:txBody>
      </p:sp>
      <p:sp>
        <p:nvSpPr>
          <p:cNvPr id="2769923" name="Rectangle 3"/>
          <p:cNvSpPr>
            <a:spLocks noChangeArrowheads="1"/>
          </p:cNvSpPr>
          <p:nvPr/>
        </p:nvSpPr>
        <p:spPr bwMode="auto">
          <a:xfrm>
            <a:off x="1066800" y="6035529"/>
            <a:ext cx="7133362" cy="52065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dirty="0">
                <a:latin typeface="18 VAG Rounded Bold   07390"/>
              </a:rPr>
              <a:t>Branch comparator moved to Decode stage.</a:t>
            </a:r>
          </a:p>
        </p:txBody>
      </p:sp>
      <p:grpSp>
        <p:nvGrpSpPr>
          <p:cNvPr id="2" name="Group 4"/>
          <p:cNvGrpSpPr>
            <a:grpSpLocks/>
          </p:cNvGrpSpPr>
          <p:nvPr/>
        </p:nvGrpSpPr>
        <p:grpSpPr bwMode="auto">
          <a:xfrm>
            <a:off x="596177" y="1116058"/>
            <a:ext cx="7812088" cy="5056188"/>
            <a:chOff x="213" y="551"/>
            <a:chExt cx="4921" cy="3185"/>
          </a:xfrm>
        </p:grpSpPr>
        <p:grpSp>
          <p:nvGrpSpPr>
            <p:cNvPr id="3" name="Group 5"/>
            <p:cNvGrpSpPr>
              <a:grpSpLocks/>
            </p:cNvGrpSpPr>
            <p:nvPr/>
          </p:nvGrpSpPr>
          <p:grpSpPr bwMode="auto">
            <a:xfrm>
              <a:off x="2624" y="1200"/>
              <a:ext cx="340" cy="289"/>
              <a:chOff x="2624" y="1200"/>
              <a:chExt cx="340" cy="289"/>
            </a:xfrm>
          </p:grpSpPr>
          <p:sp>
            <p:nvSpPr>
              <p:cNvPr id="2769926" name="Freeform 6"/>
              <p:cNvSpPr>
                <a:spLocks/>
              </p:cNvSpPr>
              <p:nvPr/>
            </p:nvSpPr>
            <p:spPr bwMode="auto">
              <a:xfrm>
                <a:off x="2624" y="1200"/>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9927" name="Freeform 7"/>
              <p:cNvSpPr>
                <a:spLocks/>
              </p:cNvSpPr>
              <p:nvPr/>
            </p:nvSpPr>
            <p:spPr bwMode="auto">
              <a:xfrm>
                <a:off x="2793" y="1200"/>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4" name="Group 8"/>
            <p:cNvGrpSpPr>
              <a:grpSpLocks/>
            </p:cNvGrpSpPr>
            <p:nvPr/>
          </p:nvGrpSpPr>
          <p:grpSpPr bwMode="auto">
            <a:xfrm>
              <a:off x="2624" y="2592"/>
              <a:ext cx="340" cy="289"/>
              <a:chOff x="2624" y="2592"/>
              <a:chExt cx="340" cy="289"/>
            </a:xfrm>
          </p:grpSpPr>
          <p:sp>
            <p:nvSpPr>
              <p:cNvPr id="2769929" name="Freeform 9"/>
              <p:cNvSpPr>
                <a:spLocks/>
              </p:cNvSpPr>
              <p:nvPr/>
            </p:nvSpPr>
            <p:spPr bwMode="auto">
              <a:xfrm>
                <a:off x="2624" y="2592"/>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9930" name="Freeform 10"/>
              <p:cNvSpPr>
                <a:spLocks/>
              </p:cNvSpPr>
              <p:nvPr/>
            </p:nvSpPr>
            <p:spPr bwMode="auto">
              <a:xfrm>
                <a:off x="2793" y="2592"/>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9931" name="Rectangle 11"/>
            <p:cNvSpPr>
              <a:spLocks noChangeArrowheads="1"/>
            </p:cNvSpPr>
            <p:nvPr/>
          </p:nvSpPr>
          <p:spPr bwMode="auto">
            <a:xfrm>
              <a:off x="2605" y="2594"/>
              <a:ext cx="295" cy="212"/>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sp>
          <p:nvSpPr>
            <p:cNvPr id="2769932" name="Line 12"/>
            <p:cNvSpPr>
              <a:spLocks noChangeShapeType="1"/>
            </p:cNvSpPr>
            <p:nvPr/>
          </p:nvSpPr>
          <p:spPr bwMode="auto">
            <a:xfrm>
              <a:off x="584" y="1224"/>
              <a:ext cx="0" cy="2032"/>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769933" name="Line 13"/>
            <p:cNvSpPr>
              <a:spLocks noChangeShapeType="1"/>
            </p:cNvSpPr>
            <p:nvPr/>
          </p:nvSpPr>
          <p:spPr bwMode="auto">
            <a:xfrm>
              <a:off x="984" y="840"/>
              <a:ext cx="3976"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769934" name="Rectangle 14"/>
            <p:cNvSpPr>
              <a:spLocks noChangeArrowheads="1"/>
            </p:cNvSpPr>
            <p:nvPr/>
          </p:nvSpPr>
          <p:spPr bwMode="auto">
            <a:xfrm>
              <a:off x="579" y="1302"/>
              <a:ext cx="527" cy="328"/>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Courier" pitchFamily="-65" charset="0"/>
                </a:rPr>
                <a:t>beq</a:t>
              </a:r>
              <a:endParaRPr lang="en-US" sz="2800" b="1">
                <a:solidFill>
                  <a:schemeClr val="tx1"/>
                </a:solidFill>
                <a:latin typeface="Arial" pitchFamily="-65" charset="0"/>
              </a:endParaRPr>
            </a:p>
          </p:txBody>
        </p:sp>
        <p:sp>
          <p:nvSpPr>
            <p:cNvPr id="2769935" name="Rectangle 15"/>
            <p:cNvSpPr>
              <a:spLocks noChangeArrowheads="1"/>
            </p:cNvSpPr>
            <p:nvPr/>
          </p:nvSpPr>
          <p:spPr bwMode="auto">
            <a:xfrm>
              <a:off x="563" y="1718"/>
              <a:ext cx="794" cy="328"/>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Instr 1</a:t>
              </a:r>
            </a:p>
          </p:txBody>
        </p:sp>
        <p:sp>
          <p:nvSpPr>
            <p:cNvPr id="2769936" name="Rectangle 16"/>
            <p:cNvSpPr>
              <a:spLocks noChangeArrowheads="1"/>
            </p:cNvSpPr>
            <p:nvPr/>
          </p:nvSpPr>
          <p:spPr bwMode="auto">
            <a:xfrm>
              <a:off x="555" y="2182"/>
              <a:ext cx="794" cy="328"/>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Instr 2</a:t>
              </a:r>
            </a:p>
          </p:txBody>
        </p:sp>
        <p:sp>
          <p:nvSpPr>
            <p:cNvPr id="2769937" name="Rectangle 17"/>
            <p:cNvSpPr>
              <a:spLocks noChangeArrowheads="1"/>
            </p:cNvSpPr>
            <p:nvPr/>
          </p:nvSpPr>
          <p:spPr bwMode="auto">
            <a:xfrm>
              <a:off x="560" y="2612"/>
              <a:ext cx="794" cy="328"/>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dirty="0" err="1">
                  <a:solidFill>
                    <a:schemeClr val="tx1"/>
                  </a:solidFill>
                  <a:latin typeface="Arial" pitchFamily="-65" charset="0"/>
                </a:rPr>
                <a:t>Instr</a:t>
              </a:r>
              <a:r>
                <a:rPr lang="en-US" sz="2800" b="1" dirty="0">
                  <a:solidFill>
                    <a:schemeClr val="tx1"/>
                  </a:solidFill>
                  <a:latin typeface="Arial" pitchFamily="-65" charset="0"/>
                </a:rPr>
                <a:t> 3</a:t>
              </a:r>
            </a:p>
          </p:txBody>
        </p:sp>
        <p:sp>
          <p:nvSpPr>
            <p:cNvPr id="2769938" name="Rectangle 18"/>
            <p:cNvSpPr>
              <a:spLocks noChangeArrowheads="1"/>
            </p:cNvSpPr>
            <p:nvPr/>
          </p:nvSpPr>
          <p:spPr bwMode="auto">
            <a:xfrm>
              <a:off x="587" y="3067"/>
              <a:ext cx="794" cy="328"/>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Instr 4</a:t>
              </a:r>
            </a:p>
          </p:txBody>
        </p:sp>
        <p:sp>
          <p:nvSpPr>
            <p:cNvPr id="2769939" name="Line 19"/>
            <p:cNvSpPr>
              <a:spLocks noChangeShapeType="1"/>
            </p:cNvSpPr>
            <p:nvPr/>
          </p:nvSpPr>
          <p:spPr bwMode="auto">
            <a:xfrm>
              <a:off x="1728"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9940" name="Line 20"/>
            <p:cNvSpPr>
              <a:spLocks noChangeShapeType="1"/>
            </p:cNvSpPr>
            <p:nvPr/>
          </p:nvSpPr>
          <p:spPr bwMode="auto">
            <a:xfrm>
              <a:off x="2160"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9941" name="Line 21"/>
            <p:cNvSpPr>
              <a:spLocks noChangeShapeType="1"/>
            </p:cNvSpPr>
            <p:nvPr/>
          </p:nvSpPr>
          <p:spPr bwMode="auto">
            <a:xfrm>
              <a:off x="2592"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9942" name="Line 22"/>
            <p:cNvSpPr>
              <a:spLocks noChangeShapeType="1"/>
            </p:cNvSpPr>
            <p:nvPr/>
          </p:nvSpPr>
          <p:spPr bwMode="auto">
            <a:xfrm>
              <a:off x="3024"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9943" name="Line 23"/>
            <p:cNvSpPr>
              <a:spLocks noChangeShapeType="1"/>
            </p:cNvSpPr>
            <p:nvPr/>
          </p:nvSpPr>
          <p:spPr bwMode="auto">
            <a:xfrm>
              <a:off x="3456"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9944" name="Line 24"/>
            <p:cNvSpPr>
              <a:spLocks noChangeShapeType="1"/>
            </p:cNvSpPr>
            <p:nvPr/>
          </p:nvSpPr>
          <p:spPr bwMode="auto">
            <a:xfrm>
              <a:off x="3888"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9945" name="Line 25"/>
            <p:cNvSpPr>
              <a:spLocks noChangeShapeType="1"/>
            </p:cNvSpPr>
            <p:nvPr/>
          </p:nvSpPr>
          <p:spPr bwMode="auto">
            <a:xfrm>
              <a:off x="4320"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9946" name="Line 26"/>
            <p:cNvSpPr>
              <a:spLocks noChangeShapeType="1"/>
            </p:cNvSpPr>
            <p:nvPr/>
          </p:nvSpPr>
          <p:spPr bwMode="auto">
            <a:xfrm>
              <a:off x="4752"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grpSp>
          <p:nvGrpSpPr>
            <p:cNvPr id="5" name="Group 27"/>
            <p:cNvGrpSpPr>
              <a:grpSpLocks/>
            </p:cNvGrpSpPr>
            <p:nvPr/>
          </p:nvGrpSpPr>
          <p:grpSpPr bwMode="auto">
            <a:xfrm>
              <a:off x="2255" y="1152"/>
              <a:ext cx="227" cy="481"/>
              <a:chOff x="2255" y="1152"/>
              <a:chExt cx="227" cy="481"/>
            </a:xfrm>
          </p:grpSpPr>
          <p:sp>
            <p:nvSpPr>
              <p:cNvPr id="2769948" name="Freeform 28"/>
              <p:cNvSpPr>
                <a:spLocks/>
              </p:cNvSpPr>
              <p:nvPr/>
            </p:nvSpPr>
            <p:spPr bwMode="auto">
              <a:xfrm>
                <a:off x="2269" y="1152"/>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9949" name="Rectangle 29"/>
              <p:cNvSpPr>
                <a:spLocks noChangeArrowheads="1"/>
              </p:cNvSpPr>
              <p:nvPr/>
            </p:nvSpPr>
            <p:spPr bwMode="auto">
              <a:xfrm rot="5400000">
                <a:off x="2167" y="1273"/>
                <a:ext cx="388" cy="212"/>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6" name="Group 30"/>
            <p:cNvGrpSpPr>
              <a:grpSpLocks/>
            </p:cNvGrpSpPr>
            <p:nvPr/>
          </p:nvGrpSpPr>
          <p:grpSpPr bwMode="auto">
            <a:xfrm>
              <a:off x="1324" y="1248"/>
              <a:ext cx="359" cy="289"/>
              <a:chOff x="1324" y="1248"/>
              <a:chExt cx="359" cy="289"/>
            </a:xfrm>
          </p:grpSpPr>
          <p:sp>
            <p:nvSpPr>
              <p:cNvPr id="2769951" name="Rectangle 31"/>
              <p:cNvSpPr>
                <a:spLocks noChangeArrowheads="1"/>
              </p:cNvSpPr>
              <p:nvPr/>
            </p:nvSpPr>
            <p:spPr bwMode="auto">
              <a:xfrm>
                <a:off x="1324" y="1250"/>
                <a:ext cx="295" cy="212"/>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7" name="Group 32"/>
              <p:cNvGrpSpPr>
                <a:grpSpLocks/>
              </p:cNvGrpSpPr>
              <p:nvPr/>
            </p:nvGrpSpPr>
            <p:grpSpPr bwMode="auto">
              <a:xfrm>
                <a:off x="1343" y="1248"/>
                <a:ext cx="340" cy="289"/>
                <a:chOff x="1343" y="1248"/>
                <a:chExt cx="340" cy="289"/>
              </a:xfrm>
            </p:grpSpPr>
            <p:sp>
              <p:nvSpPr>
                <p:cNvPr id="2769953" name="Freeform 33"/>
                <p:cNvSpPr>
                  <a:spLocks/>
                </p:cNvSpPr>
                <p:nvPr/>
              </p:nvSpPr>
              <p:spPr bwMode="auto">
                <a:xfrm>
                  <a:off x="1343" y="1248"/>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9954" name="Freeform 34"/>
                <p:cNvSpPr>
                  <a:spLocks/>
                </p:cNvSpPr>
                <p:nvPr/>
              </p:nvSpPr>
              <p:spPr bwMode="auto">
                <a:xfrm>
                  <a:off x="1512" y="1248"/>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69955" name="Rectangle 35"/>
            <p:cNvSpPr>
              <a:spLocks noChangeArrowheads="1"/>
            </p:cNvSpPr>
            <p:nvPr/>
          </p:nvSpPr>
          <p:spPr bwMode="auto">
            <a:xfrm>
              <a:off x="1784" y="1255"/>
              <a:ext cx="333" cy="212"/>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8" name="Group 36"/>
            <p:cNvGrpSpPr>
              <a:grpSpLocks/>
            </p:cNvGrpSpPr>
            <p:nvPr/>
          </p:nvGrpSpPr>
          <p:grpSpPr bwMode="auto">
            <a:xfrm>
              <a:off x="1803" y="1248"/>
              <a:ext cx="296" cy="289"/>
              <a:chOff x="1803" y="1248"/>
              <a:chExt cx="296" cy="289"/>
            </a:xfrm>
          </p:grpSpPr>
          <p:sp>
            <p:nvSpPr>
              <p:cNvPr id="2769957" name="Freeform 37"/>
              <p:cNvSpPr>
                <a:spLocks/>
              </p:cNvSpPr>
              <p:nvPr/>
            </p:nvSpPr>
            <p:spPr bwMode="auto">
              <a:xfrm>
                <a:off x="1803" y="1248"/>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9958" name="Freeform 38"/>
              <p:cNvSpPr>
                <a:spLocks/>
              </p:cNvSpPr>
              <p:nvPr/>
            </p:nvSpPr>
            <p:spPr bwMode="auto">
              <a:xfrm>
                <a:off x="1951" y="1248"/>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9959" name="Line 39"/>
            <p:cNvSpPr>
              <a:spLocks noChangeShapeType="1"/>
            </p:cNvSpPr>
            <p:nvPr/>
          </p:nvSpPr>
          <p:spPr bwMode="auto">
            <a:xfrm>
              <a:off x="1688" y="1392"/>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9960" name="Freeform 40"/>
            <p:cNvSpPr>
              <a:spLocks/>
            </p:cNvSpPr>
            <p:nvPr/>
          </p:nvSpPr>
          <p:spPr bwMode="auto">
            <a:xfrm>
              <a:off x="1750" y="1296"/>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9961" name="Line 41"/>
            <p:cNvSpPr>
              <a:spLocks noChangeShapeType="1"/>
            </p:cNvSpPr>
            <p:nvPr/>
          </p:nvSpPr>
          <p:spPr bwMode="auto">
            <a:xfrm>
              <a:off x="2104" y="1296"/>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9962" name="Rectangle 42"/>
            <p:cNvSpPr>
              <a:spLocks noChangeArrowheads="1"/>
            </p:cNvSpPr>
            <p:nvPr/>
          </p:nvSpPr>
          <p:spPr bwMode="auto">
            <a:xfrm>
              <a:off x="2601" y="1250"/>
              <a:ext cx="338" cy="212"/>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sp>
          <p:nvSpPr>
            <p:cNvPr id="2769963" name="Rectangle 43"/>
            <p:cNvSpPr>
              <a:spLocks noChangeArrowheads="1"/>
            </p:cNvSpPr>
            <p:nvPr/>
          </p:nvSpPr>
          <p:spPr bwMode="auto">
            <a:xfrm>
              <a:off x="3093" y="1250"/>
              <a:ext cx="333" cy="212"/>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9" name="Group 44"/>
            <p:cNvGrpSpPr>
              <a:grpSpLocks/>
            </p:cNvGrpSpPr>
            <p:nvPr/>
          </p:nvGrpSpPr>
          <p:grpSpPr bwMode="auto">
            <a:xfrm>
              <a:off x="3120" y="1248"/>
              <a:ext cx="284" cy="289"/>
              <a:chOff x="3120" y="1248"/>
              <a:chExt cx="284" cy="289"/>
            </a:xfrm>
          </p:grpSpPr>
          <p:sp>
            <p:nvSpPr>
              <p:cNvPr id="2769965" name="Freeform 45"/>
              <p:cNvSpPr>
                <a:spLocks/>
              </p:cNvSpPr>
              <p:nvPr/>
            </p:nvSpPr>
            <p:spPr bwMode="auto">
              <a:xfrm>
                <a:off x="3120" y="1248"/>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9966" name="Freeform 46"/>
              <p:cNvSpPr>
                <a:spLocks/>
              </p:cNvSpPr>
              <p:nvPr/>
            </p:nvSpPr>
            <p:spPr bwMode="auto">
              <a:xfrm>
                <a:off x="3261" y="1248"/>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9967" name="Line 47"/>
            <p:cNvSpPr>
              <a:spLocks noChangeShapeType="1"/>
            </p:cNvSpPr>
            <p:nvPr/>
          </p:nvSpPr>
          <p:spPr bwMode="auto">
            <a:xfrm>
              <a:off x="2973" y="1392"/>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9968" name="Line 48"/>
            <p:cNvSpPr>
              <a:spLocks noChangeShapeType="1"/>
            </p:cNvSpPr>
            <p:nvPr/>
          </p:nvSpPr>
          <p:spPr bwMode="auto">
            <a:xfrm>
              <a:off x="2489" y="1392"/>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9969" name="Freeform 49"/>
            <p:cNvSpPr>
              <a:spLocks/>
            </p:cNvSpPr>
            <p:nvPr/>
          </p:nvSpPr>
          <p:spPr bwMode="auto">
            <a:xfrm>
              <a:off x="2610" y="1392"/>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9970" name="Line 50"/>
            <p:cNvSpPr>
              <a:spLocks noChangeShapeType="1"/>
            </p:cNvSpPr>
            <p:nvPr/>
          </p:nvSpPr>
          <p:spPr bwMode="auto">
            <a:xfrm>
              <a:off x="2104" y="1488"/>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9971" name="Freeform 51"/>
            <p:cNvSpPr>
              <a:spLocks/>
            </p:cNvSpPr>
            <p:nvPr/>
          </p:nvSpPr>
          <p:spPr bwMode="auto">
            <a:xfrm>
              <a:off x="2197" y="1387"/>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10" name="Group 52"/>
            <p:cNvGrpSpPr>
              <a:grpSpLocks/>
            </p:cNvGrpSpPr>
            <p:nvPr/>
          </p:nvGrpSpPr>
          <p:grpSpPr bwMode="auto">
            <a:xfrm>
              <a:off x="1751" y="1600"/>
              <a:ext cx="2102" cy="513"/>
              <a:chOff x="1751" y="1600"/>
              <a:chExt cx="2102" cy="513"/>
            </a:xfrm>
          </p:grpSpPr>
          <p:grpSp>
            <p:nvGrpSpPr>
              <p:cNvPr id="11" name="Group 53"/>
              <p:cNvGrpSpPr>
                <a:grpSpLocks/>
              </p:cNvGrpSpPr>
              <p:nvPr/>
            </p:nvGrpSpPr>
            <p:grpSpPr bwMode="auto">
              <a:xfrm>
                <a:off x="2682" y="1600"/>
                <a:ext cx="227" cy="481"/>
                <a:chOff x="2682" y="1600"/>
                <a:chExt cx="227" cy="481"/>
              </a:xfrm>
            </p:grpSpPr>
            <p:sp>
              <p:nvSpPr>
                <p:cNvPr id="2769974" name="Freeform 54"/>
                <p:cNvSpPr>
                  <a:spLocks/>
                </p:cNvSpPr>
                <p:nvPr/>
              </p:nvSpPr>
              <p:spPr bwMode="auto">
                <a:xfrm>
                  <a:off x="2696" y="1600"/>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9975" name="Rectangle 55"/>
                <p:cNvSpPr>
                  <a:spLocks noChangeArrowheads="1"/>
                </p:cNvSpPr>
                <p:nvPr/>
              </p:nvSpPr>
              <p:spPr bwMode="auto">
                <a:xfrm rot="5400000">
                  <a:off x="2594" y="1721"/>
                  <a:ext cx="388" cy="212"/>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12" name="Group 56"/>
              <p:cNvGrpSpPr>
                <a:grpSpLocks/>
              </p:cNvGrpSpPr>
              <p:nvPr/>
            </p:nvGrpSpPr>
            <p:grpSpPr bwMode="auto">
              <a:xfrm>
                <a:off x="1751" y="1696"/>
                <a:ext cx="359" cy="289"/>
                <a:chOff x="1751" y="1696"/>
                <a:chExt cx="359" cy="289"/>
              </a:xfrm>
            </p:grpSpPr>
            <p:sp>
              <p:nvSpPr>
                <p:cNvPr id="2769977" name="Rectangle 57"/>
                <p:cNvSpPr>
                  <a:spLocks noChangeArrowheads="1"/>
                </p:cNvSpPr>
                <p:nvPr/>
              </p:nvSpPr>
              <p:spPr bwMode="auto">
                <a:xfrm>
                  <a:off x="1751" y="1698"/>
                  <a:ext cx="295" cy="212"/>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13" name="Group 58"/>
                <p:cNvGrpSpPr>
                  <a:grpSpLocks/>
                </p:cNvGrpSpPr>
                <p:nvPr/>
              </p:nvGrpSpPr>
              <p:grpSpPr bwMode="auto">
                <a:xfrm>
                  <a:off x="1770" y="1696"/>
                  <a:ext cx="340" cy="289"/>
                  <a:chOff x="1770" y="1696"/>
                  <a:chExt cx="340" cy="289"/>
                </a:xfrm>
              </p:grpSpPr>
              <p:sp>
                <p:nvSpPr>
                  <p:cNvPr id="2769979" name="Freeform 59"/>
                  <p:cNvSpPr>
                    <a:spLocks/>
                  </p:cNvSpPr>
                  <p:nvPr/>
                </p:nvSpPr>
                <p:spPr bwMode="auto">
                  <a:xfrm>
                    <a:off x="1770" y="1696"/>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9980" name="Freeform 60"/>
                  <p:cNvSpPr>
                    <a:spLocks/>
                  </p:cNvSpPr>
                  <p:nvPr/>
                </p:nvSpPr>
                <p:spPr bwMode="auto">
                  <a:xfrm>
                    <a:off x="1939" y="1696"/>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69981" name="Rectangle 61"/>
              <p:cNvSpPr>
                <a:spLocks noChangeArrowheads="1"/>
              </p:cNvSpPr>
              <p:nvPr/>
            </p:nvSpPr>
            <p:spPr bwMode="auto">
              <a:xfrm>
                <a:off x="2211" y="1703"/>
                <a:ext cx="333" cy="212"/>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14" name="Group 62"/>
              <p:cNvGrpSpPr>
                <a:grpSpLocks/>
              </p:cNvGrpSpPr>
              <p:nvPr/>
            </p:nvGrpSpPr>
            <p:grpSpPr bwMode="auto">
              <a:xfrm>
                <a:off x="2230" y="1696"/>
                <a:ext cx="296" cy="289"/>
                <a:chOff x="2230" y="1696"/>
                <a:chExt cx="296" cy="289"/>
              </a:xfrm>
            </p:grpSpPr>
            <p:sp>
              <p:nvSpPr>
                <p:cNvPr id="2769983" name="Freeform 63"/>
                <p:cNvSpPr>
                  <a:spLocks/>
                </p:cNvSpPr>
                <p:nvPr/>
              </p:nvSpPr>
              <p:spPr bwMode="auto">
                <a:xfrm>
                  <a:off x="2230" y="1696"/>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9984" name="Freeform 64"/>
                <p:cNvSpPr>
                  <a:spLocks/>
                </p:cNvSpPr>
                <p:nvPr/>
              </p:nvSpPr>
              <p:spPr bwMode="auto">
                <a:xfrm>
                  <a:off x="2378" y="1696"/>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9985" name="Line 65"/>
              <p:cNvSpPr>
                <a:spLocks noChangeShapeType="1"/>
              </p:cNvSpPr>
              <p:nvPr/>
            </p:nvSpPr>
            <p:spPr bwMode="auto">
              <a:xfrm>
                <a:off x="2115" y="1840"/>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9986" name="Freeform 66"/>
              <p:cNvSpPr>
                <a:spLocks/>
              </p:cNvSpPr>
              <p:nvPr/>
            </p:nvSpPr>
            <p:spPr bwMode="auto">
              <a:xfrm>
                <a:off x="2177" y="1744"/>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9987" name="Line 67"/>
              <p:cNvSpPr>
                <a:spLocks noChangeShapeType="1"/>
              </p:cNvSpPr>
              <p:nvPr/>
            </p:nvSpPr>
            <p:spPr bwMode="auto">
              <a:xfrm>
                <a:off x="2531" y="1744"/>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9988" name="Rectangle 68"/>
              <p:cNvSpPr>
                <a:spLocks noChangeArrowheads="1"/>
              </p:cNvSpPr>
              <p:nvPr/>
            </p:nvSpPr>
            <p:spPr bwMode="auto">
              <a:xfrm>
                <a:off x="3028" y="1698"/>
                <a:ext cx="338" cy="212"/>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15" name="Group 69"/>
              <p:cNvGrpSpPr>
                <a:grpSpLocks/>
              </p:cNvGrpSpPr>
              <p:nvPr/>
            </p:nvGrpSpPr>
            <p:grpSpPr bwMode="auto">
              <a:xfrm>
                <a:off x="3079" y="1696"/>
                <a:ext cx="325" cy="289"/>
                <a:chOff x="3079" y="1696"/>
                <a:chExt cx="325" cy="289"/>
              </a:xfrm>
            </p:grpSpPr>
            <p:sp>
              <p:nvSpPr>
                <p:cNvPr id="2769990" name="Freeform 70"/>
                <p:cNvSpPr>
                  <a:spLocks/>
                </p:cNvSpPr>
                <p:nvPr/>
              </p:nvSpPr>
              <p:spPr bwMode="auto">
                <a:xfrm>
                  <a:off x="3079" y="1696"/>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9991" name="Freeform 71"/>
                <p:cNvSpPr>
                  <a:spLocks/>
                </p:cNvSpPr>
                <p:nvPr/>
              </p:nvSpPr>
              <p:spPr bwMode="auto">
                <a:xfrm>
                  <a:off x="3240" y="1696"/>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9992" name="Rectangle 72"/>
              <p:cNvSpPr>
                <a:spLocks noChangeArrowheads="1"/>
              </p:cNvSpPr>
              <p:nvPr/>
            </p:nvSpPr>
            <p:spPr bwMode="auto">
              <a:xfrm>
                <a:off x="3520" y="1698"/>
                <a:ext cx="333" cy="212"/>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16" name="Group 73"/>
              <p:cNvGrpSpPr>
                <a:grpSpLocks/>
              </p:cNvGrpSpPr>
              <p:nvPr/>
            </p:nvGrpSpPr>
            <p:grpSpPr bwMode="auto">
              <a:xfrm>
                <a:off x="3547" y="1696"/>
                <a:ext cx="284" cy="289"/>
                <a:chOff x="3547" y="1696"/>
                <a:chExt cx="284" cy="289"/>
              </a:xfrm>
            </p:grpSpPr>
            <p:sp>
              <p:nvSpPr>
                <p:cNvPr id="2769994" name="Freeform 74"/>
                <p:cNvSpPr>
                  <a:spLocks/>
                </p:cNvSpPr>
                <p:nvPr/>
              </p:nvSpPr>
              <p:spPr bwMode="auto">
                <a:xfrm>
                  <a:off x="3547" y="1696"/>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9995" name="Freeform 75"/>
                <p:cNvSpPr>
                  <a:spLocks/>
                </p:cNvSpPr>
                <p:nvPr/>
              </p:nvSpPr>
              <p:spPr bwMode="auto">
                <a:xfrm>
                  <a:off x="3688" y="1696"/>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9996" name="Line 76"/>
              <p:cNvSpPr>
                <a:spLocks noChangeShapeType="1"/>
              </p:cNvSpPr>
              <p:nvPr/>
            </p:nvSpPr>
            <p:spPr bwMode="auto">
              <a:xfrm>
                <a:off x="3400" y="1840"/>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9997" name="Line 77"/>
              <p:cNvSpPr>
                <a:spLocks noChangeShapeType="1"/>
              </p:cNvSpPr>
              <p:nvPr/>
            </p:nvSpPr>
            <p:spPr bwMode="auto">
              <a:xfrm>
                <a:off x="2916" y="1840"/>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9998" name="Freeform 78"/>
              <p:cNvSpPr>
                <a:spLocks/>
              </p:cNvSpPr>
              <p:nvPr/>
            </p:nvSpPr>
            <p:spPr bwMode="auto">
              <a:xfrm>
                <a:off x="3037" y="1840"/>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9999" name="Line 79"/>
              <p:cNvSpPr>
                <a:spLocks noChangeShapeType="1"/>
              </p:cNvSpPr>
              <p:nvPr/>
            </p:nvSpPr>
            <p:spPr bwMode="auto">
              <a:xfrm>
                <a:off x="2531" y="1936"/>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70000" name="Freeform 80"/>
              <p:cNvSpPr>
                <a:spLocks/>
              </p:cNvSpPr>
              <p:nvPr/>
            </p:nvSpPr>
            <p:spPr bwMode="auto">
              <a:xfrm>
                <a:off x="2624" y="1835"/>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17" name="Group 81"/>
            <p:cNvGrpSpPr>
              <a:grpSpLocks/>
            </p:cNvGrpSpPr>
            <p:nvPr/>
          </p:nvGrpSpPr>
          <p:grpSpPr bwMode="auto">
            <a:xfrm>
              <a:off x="2178" y="2048"/>
              <a:ext cx="2102" cy="513"/>
              <a:chOff x="2178" y="2048"/>
              <a:chExt cx="2102" cy="513"/>
            </a:xfrm>
          </p:grpSpPr>
          <p:grpSp>
            <p:nvGrpSpPr>
              <p:cNvPr id="18" name="Group 82"/>
              <p:cNvGrpSpPr>
                <a:grpSpLocks/>
              </p:cNvGrpSpPr>
              <p:nvPr/>
            </p:nvGrpSpPr>
            <p:grpSpPr bwMode="auto">
              <a:xfrm>
                <a:off x="3109" y="2048"/>
                <a:ext cx="227" cy="481"/>
                <a:chOff x="3109" y="2048"/>
                <a:chExt cx="227" cy="481"/>
              </a:xfrm>
            </p:grpSpPr>
            <p:sp>
              <p:nvSpPr>
                <p:cNvPr id="2770003" name="Freeform 83"/>
                <p:cNvSpPr>
                  <a:spLocks/>
                </p:cNvSpPr>
                <p:nvPr/>
              </p:nvSpPr>
              <p:spPr bwMode="auto">
                <a:xfrm>
                  <a:off x="3123" y="2048"/>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0004" name="Rectangle 84"/>
                <p:cNvSpPr>
                  <a:spLocks noChangeArrowheads="1"/>
                </p:cNvSpPr>
                <p:nvPr/>
              </p:nvSpPr>
              <p:spPr bwMode="auto">
                <a:xfrm rot="5400000">
                  <a:off x="3021" y="2169"/>
                  <a:ext cx="388" cy="212"/>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19" name="Group 85"/>
              <p:cNvGrpSpPr>
                <a:grpSpLocks/>
              </p:cNvGrpSpPr>
              <p:nvPr/>
            </p:nvGrpSpPr>
            <p:grpSpPr bwMode="auto">
              <a:xfrm>
                <a:off x="2178" y="2144"/>
                <a:ext cx="359" cy="289"/>
                <a:chOff x="2178" y="2144"/>
                <a:chExt cx="359" cy="289"/>
              </a:xfrm>
            </p:grpSpPr>
            <p:sp>
              <p:nvSpPr>
                <p:cNvPr id="2770006" name="Rectangle 86"/>
                <p:cNvSpPr>
                  <a:spLocks noChangeArrowheads="1"/>
                </p:cNvSpPr>
                <p:nvPr/>
              </p:nvSpPr>
              <p:spPr bwMode="auto">
                <a:xfrm>
                  <a:off x="2178" y="2146"/>
                  <a:ext cx="295" cy="212"/>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20" name="Group 87"/>
                <p:cNvGrpSpPr>
                  <a:grpSpLocks/>
                </p:cNvGrpSpPr>
                <p:nvPr/>
              </p:nvGrpSpPr>
              <p:grpSpPr bwMode="auto">
                <a:xfrm>
                  <a:off x="2197" y="2144"/>
                  <a:ext cx="340" cy="289"/>
                  <a:chOff x="2197" y="2144"/>
                  <a:chExt cx="340" cy="289"/>
                </a:xfrm>
              </p:grpSpPr>
              <p:sp>
                <p:nvSpPr>
                  <p:cNvPr id="2770008" name="Freeform 88"/>
                  <p:cNvSpPr>
                    <a:spLocks/>
                  </p:cNvSpPr>
                  <p:nvPr/>
                </p:nvSpPr>
                <p:spPr bwMode="auto">
                  <a:xfrm>
                    <a:off x="2197" y="2144"/>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0009" name="Freeform 89"/>
                  <p:cNvSpPr>
                    <a:spLocks/>
                  </p:cNvSpPr>
                  <p:nvPr/>
                </p:nvSpPr>
                <p:spPr bwMode="auto">
                  <a:xfrm>
                    <a:off x="2366" y="2144"/>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70010" name="Rectangle 90"/>
              <p:cNvSpPr>
                <a:spLocks noChangeArrowheads="1"/>
              </p:cNvSpPr>
              <p:nvPr/>
            </p:nvSpPr>
            <p:spPr bwMode="auto">
              <a:xfrm>
                <a:off x="2638" y="2151"/>
                <a:ext cx="333" cy="212"/>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1" name="Group 91"/>
              <p:cNvGrpSpPr>
                <a:grpSpLocks/>
              </p:cNvGrpSpPr>
              <p:nvPr/>
            </p:nvGrpSpPr>
            <p:grpSpPr bwMode="auto">
              <a:xfrm>
                <a:off x="2657" y="2144"/>
                <a:ext cx="296" cy="289"/>
                <a:chOff x="2657" y="2144"/>
                <a:chExt cx="296" cy="289"/>
              </a:xfrm>
            </p:grpSpPr>
            <p:sp>
              <p:nvSpPr>
                <p:cNvPr id="2770012" name="Freeform 92"/>
                <p:cNvSpPr>
                  <a:spLocks/>
                </p:cNvSpPr>
                <p:nvPr/>
              </p:nvSpPr>
              <p:spPr bwMode="auto">
                <a:xfrm>
                  <a:off x="2657" y="2144"/>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0013" name="Freeform 93"/>
                <p:cNvSpPr>
                  <a:spLocks/>
                </p:cNvSpPr>
                <p:nvPr/>
              </p:nvSpPr>
              <p:spPr bwMode="auto">
                <a:xfrm>
                  <a:off x="2805" y="2144"/>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70014" name="Line 94"/>
              <p:cNvSpPr>
                <a:spLocks noChangeShapeType="1"/>
              </p:cNvSpPr>
              <p:nvPr/>
            </p:nvSpPr>
            <p:spPr bwMode="auto">
              <a:xfrm>
                <a:off x="2542" y="2288"/>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70015" name="Freeform 95"/>
              <p:cNvSpPr>
                <a:spLocks/>
              </p:cNvSpPr>
              <p:nvPr/>
            </p:nvSpPr>
            <p:spPr bwMode="auto">
              <a:xfrm>
                <a:off x="2604" y="2192"/>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0016" name="Line 96"/>
              <p:cNvSpPr>
                <a:spLocks noChangeShapeType="1"/>
              </p:cNvSpPr>
              <p:nvPr/>
            </p:nvSpPr>
            <p:spPr bwMode="auto">
              <a:xfrm>
                <a:off x="2958" y="2192"/>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70017" name="Rectangle 97"/>
              <p:cNvSpPr>
                <a:spLocks noChangeArrowheads="1"/>
              </p:cNvSpPr>
              <p:nvPr/>
            </p:nvSpPr>
            <p:spPr bwMode="auto">
              <a:xfrm>
                <a:off x="3455" y="2146"/>
                <a:ext cx="338" cy="212"/>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2" name="Group 98"/>
              <p:cNvGrpSpPr>
                <a:grpSpLocks/>
              </p:cNvGrpSpPr>
              <p:nvPr/>
            </p:nvGrpSpPr>
            <p:grpSpPr bwMode="auto">
              <a:xfrm>
                <a:off x="3506" y="2144"/>
                <a:ext cx="325" cy="289"/>
                <a:chOff x="3506" y="2144"/>
                <a:chExt cx="325" cy="289"/>
              </a:xfrm>
            </p:grpSpPr>
            <p:sp>
              <p:nvSpPr>
                <p:cNvPr id="2770019" name="Freeform 99"/>
                <p:cNvSpPr>
                  <a:spLocks/>
                </p:cNvSpPr>
                <p:nvPr/>
              </p:nvSpPr>
              <p:spPr bwMode="auto">
                <a:xfrm>
                  <a:off x="3506" y="2144"/>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0020" name="Freeform 100"/>
                <p:cNvSpPr>
                  <a:spLocks/>
                </p:cNvSpPr>
                <p:nvPr/>
              </p:nvSpPr>
              <p:spPr bwMode="auto">
                <a:xfrm>
                  <a:off x="3667" y="2144"/>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70021" name="Rectangle 101"/>
              <p:cNvSpPr>
                <a:spLocks noChangeArrowheads="1"/>
              </p:cNvSpPr>
              <p:nvPr/>
            </p:nvSpPr>
            <p:spPr bwMode="auto">
              <a:xfrm>
                <a:off x="3947" y="2146"/>
                <a:ext cx="333" cy="212"/>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3" name="Group 102"/>
              <p:cNvGrpSpPr>
                <a:grpSpLocks/>
              </p:cNvGrpSpPr>
              <p:nvPr/>
            </p:nvGrpSpPr>
            <p:grpSpPr bwMode="auto">
              <a:xfrm>
                <a:off x="3974" y="2144"/>
                <a:ext cx="284" cy="289"/>
                <a:chOff x="3974" y="2144"/>
                <a:chExt cx="284" cy="289"/>
              </a:xfrm>
            </p:grpSpPr>
            <p:sp>
              <p:nvSpPr>
                <p:cNvPr id="2770023" name="Freeform 103"/>
                <p:cNvSpPr>
                  <a:spLocks/>
                </p:cNvSpPr>
                <p:nvPr/>
              </p:nvSpPr>
              <p:spPr bwMode="auto">
                <a:xfrm>
                  <a:off x="3974" y="2144"/>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0024" name="Freeform 104"/>
                <p:cNvSpPr>
                  <a:spLocks/>
                </p:cNvSpPr>
                <p:nvPr/>
              </p:nvSpPr>
              <p:spPr bwMode="auto">
                <a:xfrm>
                  <a:off x="4115" y="2144"/>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70025" name="Line 105"/>
              <p:cNvSpPr>
                <a:spLocks noChangeShapeType="1"/>
              </p:cNvSpPr>
              <p:nvPr/>
            </p:nvSpPr>
            <p:spPr bwMode="auto">
              <a:xfrm>
                <a:off x="3827" y="2288"/>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70026" name="Line 106"/>
              <p:cNvSpPr>
                <a:spLocks noChangeShapeType="1"/>
              </p:cNvSpPr>
              <p:nvPr/>
            </p:nvSpPr>
            <p:spPr bwMode="auto">
              <a:xfrm>
                <a:off x="3343" y="2288"/>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70027" name="Freeform 107"/>
              <p:cNvSpPr>
                <a:spLocks/>
              </p:cNvSpPr>
              <p:nvPr/>
            </p:nvSpPr>
            <p:spPr bwMode="auto">
              <a:xfrm>
                <a:off x="3464" y="2288"/>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0028" name="Line 108"/>
              <p:cNvSpPr>
                <a:spLocks noChangeShapeType="1"/>
              </p:cNvSpPr>
              <p:nvPr/>
            </p:nvSpPr>
            <p:spPr bwMode="auto">
              <a:xfrm>
                <a:off x="2958" y="2384"/>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70029" name="Freeform 109"/>
              <p:cNvSpPr>
                <a:spLocks/>
              </p:cNvSpPr>
              <p:nvPr/>
            </p:nvSpPr>
            <p:spPr bwMode="auto">
              <a:xfrm>
                <a:off x="3051" y="2283"/>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24" name="Group 110"/>
            <p:cNvGrpSpPr>
              <a:grpSpLocks/>
            </p:cNvGrpSpPr>
            <p:nvPr/>
          </p:nvGrpSpPr>
          <p:grpSpPr bwMode="auto">
            <a:xfrm>
              <a:off x="3536" y="2496"/>
              <a:ext cx="227" cy="481"/>
              <a:chOff x="3536" y="2496"/>
              <a:chExt cx="227" cy="481"/>
            </a:xfrm>
          </p:grpSpPr>
          <p:sp>
            <p:nvSpPr>
              <p:cNvPr id="2770031" name="Freeform 111"/>
              <p:cNvSpPr>
                <a:spLocks/>
              </p:cNvSpPr>
              <p:nvPr/>
            </p:nvSpPr>
            <p:spPr bwMode="auto">
              <a:xfrm>
                <a:off x="3550" y="2496"/>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0032" name="Rectangle 112"/>
              <p:cNvSpPr>
                <a:spLocks noChangeArrowheads="1"/>
              </p:cNvSpPr>
              <p:nvPr/>
            </p:nvSpPr>
            <p:spPr bwMode="auto">
              <a:xfrm rot="5400000">
                <a:off x="3448" y="2617"/>
                <a:ext cx="388" cy="212"/>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sp>
          <p:nvSpPr>
            <p:cNvPr id="2770033" name="Rectangle 113"/>
            <p:cNvSpPr>
              <a:spLocks noChangeArrowheads="1"/>
            </p:cNvSpPr>
            <p:nvPr/>
          </p:nvSpPr>
          <p:spPr bwMode="auto">
            <a:xfrm>
              <a:off x="3065" y="2599"/>
              <a:ext cx="333" cy="212"/>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5" name="Group 114"/>
            <p:cNvGrpSpPr>
              <a:grpSpLocks/>
            </p:cNvGrpSpPr>
            <p:nvPr/>
          </p:nvGrpSpPr>
          <p:grpSpPr bwMode="auto">
            <a:xfrm>
              <a:off x="3084" y="2592"/>
              <a:ext cx="296" cy="289"/>
              <a:chOff x="3084" y="2592"/>
              <a:chExt cx="296" cy="289"/>
            </a:xfrm>
          </p:grpSpPr>
          <p:sp>
            <p:nvSpPr>
              <p:cNvPr id="2770035" name="Freeform 115"/>
              <p:cNvSpPr>
                <a:spLocks/>
              </p:cNvSpPr>
              <p:nvPr/>
            </p:nvSpPr>
            <p:spPr bwMode="auto">
              <a:xfrm>
                <a:off x="3084" y="2592"/>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0036" name="Freeform 116"/>
              <p:cNvSpPr>
                <a:spLocks/>
              </p:cNvSpPr>
              <p:nvPr/>
            </p:nvSpPr>
            <p:spPr bwMode="auto">
              <a:xfrm>
                <a:off x="3232" y="2592"/>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70037" name="Line 117"/>
            <p:cNvSpPr>
              <a:spLocks noChangeShapeType="1"/>
            </p:cNvSpPr>
            <p:nvPr/>
          </p:nvSpPr>
          <p:spPr bwMode="auto">
            <a:xfrm>
              <a:off x="2969" y="2736"/>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70038" name="Freeform 118"/>
            <p:cNvSpPr>
              <a:spLocks/>
            </p:cNvSpPr>
            <p:nvPr/>
          </p:nvSpPr>
          <p:spPr bwMode="auto">
            <a:xfrm>
              <a:off x="3031" y="2640"/>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0039" name="Line 119"/>
            <p:cNvSpPr>
              <a:spLocks noChangeShapeType="1"/>
            </p:cNvSpPr>
            <p:nvPr/>
          </p:nvSpPr>
          <p:spPr bwMode="auto">
            <a:xfrm>
              <a:off x="3385" y="2640"/>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70040" name="Rectangle 120"/>
            <p:cNvSpPr>
              <a:spLocks noChangeArrowheads="1"/>
            </p:cNvSpPr>
            <p:nvPr/>
          </p:nvSpPr>
          <p:spPr bwMode="auto">
            <a:xfrm>
              <a:off x="3882" y="2594"/>
              <a:ext cx="338" cy="212"/>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6" name="Group 121"/>
            <p:cNvGrpSpPr>
              <a:grpSpLocks/>
            </p:cNvGrpSpPr>
            <p:nvPr/>
          </p:nvGrpSpPr>
          <p:grpSpPr bwMode="auto">
            <a:xfrm>
              <a:off x="3933" y="2592"/>
              <a:ext cx="325" cy="289"/>
              <a:chOff x="3933" y="2592"/>
              <a:chExt cx="325" cy="289"/>
            </a:xfrm>
          </p:grpSpPr>
          <p:sp>
            <p:nvSpPr>
              <p:cNvPr id="2770042" name="Freeform 122"/>
              <p:cNvSpPr>
                <a:spLocks/>
              </p:cNvSpPr>
              <p:nvPr/>
            </p:nvSpPr>
            <p:spPr bwMode="auto">
              <a:xfrm>
                <a:off x="3933" y="2592"/>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0043" name="Freeform 123"/>
              <p:cNvSpPr>
                <a:spLocks/>
              </p:cNvSpPr>
              <p:nvPr/>
            </p:nvSpPr>
            <p:spPr bwMode="auto">
              <a:xfrm>
                <a:off x="4094" y="2592"/>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70044" name="Rectangle 124"/>
            <p:cNvSpPr>
              <a:spLocks noChangeArrowheads="1"/>
            </p:cNvSpPr>
            <p:nvPr/>
          </p:nvSpPr>
          <p:spPr bwMode="auto">
            <a:xfrm>
              <a:off x="4374" y="2594"/>
              <a:ext cx="333" cy="212"/>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7" name="Group 125"/>
            <p:cNvGrpSpPr>
              <a:grpSpLocks/>
            </p:cNvGrpSpPr>
            <p:nvPr/>
          </p:nvGrpSpPr>
          <p:grpSpPr bwMode="auto">
            <a:xfrm>
              <a:off x="4401" y="2592"/>
              <a:ext cx="284" cy="289"/>
              <a:chOff x="4401" y="2592"/>
              <a:chExt cx="284" cy="289"/>
            </a:xfrm>
          </p:grpSpPr>
          <p:sp>
            <p:nvSpPr>
              <p:cNvPr id="2770046" name="Freeform 126"/>
              <p:cNvSpPr>
                <a:spLocks/>
              </p:cNvSpPr>
              <p:nvPr/>
            </p:nvSpPr>
            <p:spPr bwMode="auto">
              <a:xfrm>
                <a:off x="4401" y="2592"/>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0047" name="Freeform 127"/>
              <p:cNvSpPr>
                <a:spLocks/>
              </p:cNvSpPr>
              <p:nvPr/>
            </p:nvSpPr>
            <p:spPr bwMode="auto">
              <a:xfrm>
                <a:off x="4542" y="2592"/>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70048" name="Line 128"/>
            <p:cNvSpPr>
              <a:spLocks noChangeShapeType="1"/>
            </p:cNvSpPr>
            <p:nvPr/>
          </p:nvSpPr>
          <p:spPr bwMode="auto">
            <a:xfrm>
              <a:off x="4254" y="2736"/>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70049" name="Line 129"/>
            <p:cNvSpPr>
              <a:spLocks noChangeShapeType="1"/>
            </p:cNvSpPr>
            <p:nvPr/>
          </p:nvSpPr>
          <p:spPr bwMode="auto">
            <a:xfrm>
              <a:off x="3770" y="2736"/>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70050" name="Freeform 130"/>
            <p:cNvSpPr>
              <a:spLocks/>
            </p:cNvSpPr>
            <p:nvPr/>
          </p:nvSpPr>
          <p:spPr bwMode="auto">
            <a:xfrm>
              <a:off x="3891" y="2736"/>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0051" name="Line 131"/>
            <p:cNvSpPr>
              <a:spLocks noChangeShapeType="1"/>
            </p:cNvSpPr>
            <p:nvPr/>
          </p:nvSpPr>
          <p:spPr bwMode="auto">
            <a:xfrm>
              <a:off x="3385" y="2832"/>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70052" name="Freeform 132"/>
            <p:cNvSpPr>
              <a:spLocks/>
            </p:cNvSpPr>
            <p:nvPr/>
          </p:nvSpPr>
          <p:spPr bwMode="auto">
            <a:xfrm>
              <a:off x="3478" y="2731"/>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28" name="Group 133"/>
            <p:cNvGrpSpPr>
              <a:grpSpLocks/>
            </p:cNvGrpSpPr>
            <p:nvPr/>
          </p:nvGrpSpPr>
          <p:grpSpPr bwMode="auto">
            <a:xfrm>
              <a:off x="3032" y="2944"/>
              <a:ext cx="2102" cy="513"/>
              <a:chOff x="3032" y="2944"/>
              <a:chExt cx="2102" cy="513"/>
            </a:xfrm>
          </p:grpSpPr>
          <p:grpSp>
            <p:nvGrpSpPr>
              <p:cNvPr id="29" name="Group 134"/>
              <p:cNvGrpSpPr>
                <a:grpSpLocks/>
              </p:cNvGrpSpPr>
              <p:nvPr/>
            </p:nvGrpSpPr>
            <p:grpSpPr bwMode="auto">
              <a:xfrm>
                <a:off x="3963" y="2944"/>
                <a:ext cx="227" cy="481"/>
                <a:chOff x="3963" y="2944"/>
                <a:chExt cx="227" cy="481"/>
              </a:xfrm>
            </p:grpSpPr>
            <p:sp>
              <p:nvSpPr>
                <p:cNvPr id="2770055" name="Freeform 135"/>
                <p:cNvSpPr>
                  <a:spLocks/>
                </p:cNvSpPr>
                <p:nvPr/>
              </p:nvSpPr>
              <p:spPr bwMode="auto">
                <a:xfrm>
                  <a:off x="3977" y="2944"/>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0056" name="Rectangle 136"/>
                <p:cNvSpPr>
                  <a:spLocks noChangeArrowheads="1"/>
                </p:cNvSpPr>
                <p:nvPr/>
              </p:nvSpPr>
              <p:spPr bwMode="auto">
                <a:xfrm rot="5400000">
                  <a:off x="3875" y="3065"/>
                  <a:ext cx="388" cy="212"/>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30" name="Group 137"/>
              <p:cNvGrpSpPr>
                <a:grpSpLocks/>
              </p:cNvGrpSpPr>
              <p:nvPr/>
            </p:nvGrpSpPr>
            <p:grpSpPr bwMode="auto">
              <a:xfrm>
                <a:off x="3032" y="3040"/>
                <a:ext cx="359" cy="289"/>
                <a:chOff x="3032" y="3040"/>
                <a:chExt cx="359" cy="289"/>
              </a:xfrm>
            </p:grpSpPr>
            <p:sp>
              <p:nvSpPr>
                <p:cNvPr id="2770058" name="Rectangle 138"/>
                <p:cNvSpPr>
                  <a:spLocks noChangeArrowheads="1"/>
                </p:cNvSpPr>
                <p:nvPr/>
              </p:nvSpPr>
              <p:spPr bwMode="auto">
                <a:xfrm>
                  <a:off x="3032" y="3042"/>
                  <a:ext cx="295" cy="212"/>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31" name="Group 139"/>
                <p:cNvGrpSpPr>
                  <a:grpSpLocks/>
                </p:cNvGrpSpPr>
                <p:nvPr/>
              </p:nvGrpSpPr>
              <p:grpSpPr bwMode="auto">
                <a:xfrm>
                  <a:off x="3051" y="3040"/>
                  <a:ext cx="340" cy="289"/>
                  <a:chOff x="3051" y="3040"/>
                  <a:chExt cx="340" cy="289"/>
                </a:xfrm>
              </p:grpSpPr>
              <p:sp>
                <p:nvSpPr>
                  <p:cNvPr id="2770060" name="Freeform 140"/>
                  <p:cNvSpPr>
                    <a:spLocks/>
                  </p:cNvSpPr>
                  <p:nvPr/>
                </p:nvSpPr>
                <p:spPr bwMode="auto">
                  <a:xfrm>
                    <a:off x="3051" y="3040"/>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0061" name="Freeform 141"/>
                  <p:cNvSpPr>
                    <a:spLocks/>
                  </p:cNvSpPr>
                  <p:nvPr/>
                </p:nvSpPr>
                <p:spPr bwMode="auto">
                  <a:xfrm>
                    <a:off x="3220" y="3040"/>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70062" name="Rectangle 142"/>
              <p:cNvSpPr>
                <a:spLocks noChangeArrowheads="1"/>
              </p:cNvSpPr>
              <p:nvPr/>
            </p:nvSpPr>
            <p:spPr bwMode="auto">
              <a:xfrm>
                <a:off x="3492" y="3047"/>
                <a:ext cx="333" cy="212"/>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769989" name="Group 143"/>
              <p:cNvGrpSpPr>
                <a:grpSpLocks/>
              </p:cNvGrpSpPr>
              <p:nvPr/>
            </p:nvGrpSpPr>
            <p:grpSpPr bwMode="auto">
              <a:xfrm>
                <a:off x="3511" y="3040"/>
                <a:ext cx="296" cy="289"/>
                <a:chOff x="3511" y="3040"/>
                <a:chExt cx="296" cy="289"/>
              </a:xfrm>
            </p:grpSpPr>
            <p:sp>
              <p:nvSpPr>
                <p:cNvPr id="2770064" name="Freeform 144"/>
                <p:cNvSpPr>
                  <a:spLocks/>
                </p:cNvSpPr>
                <p:nvPr/>
              </p:nvSpPr>
              <p:spPr bwMode="auto">
                <a:xfrm>
                  <a:off x="3511" y="3040"/>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0065" name="Freeform 145"/>
                <p:cNvSpPr>
                  <a:spLocks/>
                </p:cNvSpPr>
                <p:nvPr/>
              </p:nvSpPr>
              <p:spPr bwMode="auto">
                <a:xfrm>
                  <a:off x="3659" y="3040"/>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70066" name="Line 146"/>
              <p:cNvSpPr>
                <a:spLocks noChangeShapeType="1"/>
              </p:cNvSpPr>
              <p:nvPr/>
            </p:nvSpPr>
            <p:spPr bwMode="auto">
              <a:xfrm>
                <a:off x="3396" y="3184"/>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70067" name="Freeform 147"/>
              <p:cNvSpPr>
                <a:spLocks/>
              </p:cNvSpPr>
              <p:nvPr/>
            </p:nvSpPr>
            <p:spPr bwMode="auto">
              <a:xfrm>
                <a:off x="3458" y="3088"/>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0068" name="Line 148"/>
              <p:cNvSpPr>
                <a:spLocks noChangeShapeType="1"/>
              </p:cNvSpPr>
              <p:nvPr/>
            </p:nvSpPr>
            <p:spPr bwMode="auto">
              <a:xfrm>
                <a:off x="3812" y="3088"/>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70069" name="Rectangle 149"/>
              <p:cNvSpPr>
                <a:spLocks noChangeArrowheads="1"/>
              </p:cNvSpPr>
              <p:nvPr/>
            </p:nvSpPr>
            <p:spPr bwMode="auto">
              <a:xfrm>
                <a:off x="4309" y="3042"/>
                <a:ext cx="338" cy="212"/>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769993" name="Group 150"/>
              <p:cNvGrpSpPr>
                <a:grpSpLocks/>
              </p:cNvGrpSpPr>
              <p:nvPr/>
            </p:nvGrpSpPr>
            <p:grpSpPr bwMode="auto">
              <a:xfrm>
                <a:off x="4360" y="3040"/>
                <a:ext cx="325" cy="289"/>
                <a:chOff x="4360" y="3040"/>
                <a:chExt cx="325" cy="289"/>
              </a:xfrm>
            </p:grpSpPr>
            <p:sp>
              <p:nvSpPr>
                <p:cNvPr id="2770071" name="Freeform 151"/>
                <p:cNvSpPr>
                  <a:spLocks/>
                </p:cNvSpPr>
                <p:nvPr/>
              </p:nvSpPr>
              <p:spPr bwMode="auto">
                <a:xfrm>
                  <a:off x="4360" y="3040"/>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0072" name="Freeform 152"/>
                <p:cNvSpPr>
                  <a:spLocks/>
                </p:cNvSpPr>
                <p:nvPr/>
              </p:nvSpPr>
              <p:spPr bwMode="auto">
                <a:xfrm>
                  <a:off x="4521" y="3040"/>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70073" name="Rectangle 153"/>
              <p:cNvSpPr>
                <a:spLocks noChangeArrowheads="1"/>
              </p:cNvSpPr>
              <p:nvPr/>
            </p:nvSpPr>
            <p:spPr bwMode="auto">
              <a:xfrm>
                <a:off x="4801" y="3042"/>
                <a:ext cx="333" cy="212"/>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770001" name="Group 154"/>
              <p:cNvGrpSpPr>
                <a:grpSpLocks/>
              </p:cNvGrpSpPr>
              <p:nvPr/>
            </p:nvGrpSpPr>
            <p:grpSpPr bwMode="auto">
              <a:xfrm>
                <a:off x="4828" y="3040"/>
                <a:ext cx="284" cy="289"/>
                <a:chOff x="4828" y="3040"/>
                <a:chExt cx="284" cy="289"/>
              </a:xfrm>
            </p:grpSpPr>
            <p:sp>
              <p:nvSpPr>
                <p:cNvPr id="2770075" name="Freeform 155"/>
                <p:cNvSpPr>
                  <a:spLocks/>
                </p:cNvSpPr>
                <p:nvPr/>
              </p:nvSpPr>
              <p:spPr bwMode="auto">
                <a:xfrm>
                  <a:off x="4828" y="3040"/>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0076" name="Freeform 156"/>
                <p:cNvSpPr>
                  <a:spLocks/>
                </p:cNvSpPr>
                <p:nvPr/>
              </p:nvSpPr>
              <p:spPr bwMode="auto">
                <a:xfrm>
                  <a:off x="4969" y="3040"/>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70077" name="Line 157"/>
              <p:cNvSpPr>
                <a:spLocks noChangeShapeType="1"/>
              </p:cNvSpPr>
              <p:nvPr/>
            </p:nvSpPr>
            <p:spPr bwMode="auto">
              <a:xfrm>
                <a:off x="4681" y="3184"/>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70078" name="Line 158"/>
              <p:cNvSpPr>
                <a:spLocks noChangeShapeType="1"/>
              </p:cNvSpPr>
              <p:nvPr/>
            </p:nvSpPr>
            <p:spPr bwMode="auto">
              <a:xfrm>
                <a:off x="4197" y="3184"/>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70079" name="Freeform 159"/>
              <p:cNvSpPr>
                <a:spLocks/>
              </p:cNvSpPr>
              <p:nvPr/>
            </p:nvSpPr>
            <p:spPr bwMode="auto">
              <a:xfrm>
                <a:off x="4318" y="3184"/>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0080" name="Line 160"/>
              <p:cNvSpPr>
                <a:spLocks noChangeShapeType="1"/>
              </p:cNvSpPr>
              <p:nvPr/>
            </p:nvSpPr>
            <p:spPr bwMode="auto">
              <a:xfrm>
                <a:off x="3812" y="3280"/>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70081" name="Freeform 161"/>
              <p:cNvSpPr>
                <a:spLocks/>
              </p:cNvSpPr>
              <p:nvPr/>
            </p:nvSpPr>
            <p:spPr bwMode="auto">
              <a:xfrm>
                <a:off x="3905" y="3179"/>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70082" name="Rectangle 162"/>
            <p:cNvSpPr>
              <a:spLocks noChangeArrowheads="1"/>
            </p:cNvSpPr>
            <p:nvPr/>
          </p:nvSpPr>
          <p:spPr bwMode="auto">
            <a:xfrm>
              <a:off x="213" y="1076"/>
              <a:ext cx="291" cy="2454"/>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lnSpc>
                  <a:spcPct val="80000"/>
                </a:lnSpc>
              </a:pPr>
              <a:r>
                <a:rPr lang="en-US" sz="2800" b="1" dirty="0">
                  <a:solidFill>
                    <a:schemeClr val="tx1"/>
                  </a:solidFill>
                  <a:latin typeface="Arial" pitchFamily="-65" charset="0"/>
                </a:rPr>
                <a:t>I</a:t>
              </a:r>
            </a:p>
            <a:p>
              <a:pPr algn="ctr">
                <a:lnSpc>
                  <a:spcPct val="80000"/>
                </a:lnSpc>
              </a:pPr>
              <a:r>
                <a:rPr lang="en-US" sz="2800" b="1" dirty="0" err="1">
                  <a:solidFill>
                    <a:schemeClr val="tx1"/>
                  </a:solidFill>
                  <a:latin typeface="Arial" pitchFamily="-65" charset="0"/>
                </a:rPr>
                <a:t>n</a:t>
              </a:r>
              <a:endParaRPr lang="en-US" sz="2800" b="1" dirty="0">
                <a:solidFill>
                  <a:schemeClr val="tx1"/>
                </a:solidFill>
                <a:latin typeface="Arial" pitchFamily="-65" charset="0"/>
              </a:endParaRPr>
            </a:p>
            <a:p>
              <a:pPr algn="ctr">
                <a:lnSpc>
                  <a:spcPct val="80000"/>
                </a:lnSpc>
              </a:pPr>
              <a:r>
                <a:rPr lang="en-US" sz="2800" b="1" dirty="0" err="1">
                  <a:solidFill>
                    <a:schemeClr val="tx1"/>
                  </a:solidFill>
                  <a:latin typeface="Arial" pitchFamily="-65" charset="0"/>
                </a:rPr>
                <a:t>s</a:t>
              </a:r>
              <a:endParaRPr lang="en-US" sz="2800" b="1" dirty="0">
                <a:solidFill>
                  <a:schemeClr val="tx1"/>
                </a:solidFill>
                <a:latin typeface="Arial" pitchFamily="-65" charset="0"/>
              </a:endParaRPr>
            </a:p>
            <a:p>
              <a:pPr algn="ctr">
                <a:lnSpc>
                  <a:spcPct val="80000"/>
                </a:lnSpc>
              </a:pPr>
              <a:r>
                <a:rPr lang="en-US" sz="2800" b="1" dirty="0" err="1">
                  <a:solidFill>
                    <a:schemeClr val="tx1"/>
                  </a:solidFill>
                  <a:latin typeface="Arial" pitchFamily="-65" charset="0"/>
                </a:rPr>
                <a:t>t</a:t>
              </a:r>
              <a:endParaRPr lang="en-US" sz="2800" b="1" dirty="0">
                <a:solidFill>
                  <a:schemeClr val="tx1"/>
                </a:solidFill>
                <a:latin typeface="Arial" pitchFamily="-65" charset="0"/>
              </a:endParaRPr>
            </a:p>
            <a:p>
              <a:pPr algn="ctr">
                <a:lnSpc>
                  <a:spcPct val="80000"/>
                </a:lnSpc>
              </a:pPr>
              <a:r>
                <a:rPr lang="en-US" sz="2800" b="1" dirty="0" err="1">
                  <a:solidFill>
                    <a:schemeClr val="tx1"/>
                  </a:solidFill>
                  <a:latin typeface="Arial" pitchFamily="-65" charset="0"/>
                </a:rPr>
                <a:t>r</a:t>
              </a:r>
              <a:r>
                <a:rPr lang="en-US" sz="2800" b="1" dirty="0">
                  <a:solidFill>
                    <a:schemeClr val="tx1"/>
                  </a:solidFill>
                  <a:latin typeface="Arial" pitchFamily="-65" charset="0"/>
                </a:rPr>
                <a:t>.</a:t>
              </a:r>
            </a:p>
            <a:p>
              <a:pPr algn="ctr">
                <a:lnSpc>
                  <a:spcPct val="80000"/>
                </a:lnSpc>
              </a:pPr>
              <a:endParaRPr lang="en-US" sz="2800" b="1" dirty="0">
                <a:solidFill>
                  <a:schemeClr val="tx1"/>
                </a:solidFill>
                <a:latin typeface="Arial" pitchFamily="-65" charset="0"/>
              </a:endParaRPr>
            </a:p>
            <a:p>
              <a:pPr algn="ctr">
                <a:lnSpc>
                  <a:spcPct val="80000"/>
                </a:lnSpc>
              </a:pPr>
              <a:r>
                <a:rPr lang="en-US" sz="2800" b="1" dirty="0">
                  <a:solidFill>
                    <a:schemeClr val="tx1"/>
                  </a:solidFill>
                  <a:latin typeface="Arial" pitchFamily="-65" charset="0"/>
                </a:rPr>
                <a:t>O</a:t>
              </a:r>
            </a:p>
            <a:p>
              <a:pPr algn="ctr">
                <a:lnSpc>
                  <a:spcPct val="80000"/>
                </a:lnSpc>
              </a:pPr>
              <a:r>
                <a:rPr lang="en-US" sz="2800" b="1" dirty="0" err="1">
                  <a:solidFill>
                    <a:schemeClr val="tx1"/>
                  </a:solidFill>
                  <a:latin typeface="Arial" pitchFamily="-65" charset="0"/>
                </a:rPr>
                <a:t>r</a:t>
              </a:r>
              <a:endParaRPr lang="en-US" sz="2800" b="1" dirty="0">
                <a:solidFill>
                  <a:schemeClr val="tx1"/>
                </a:solidFill>
                <a:latin typeface="Arial" pitchFamily="-65" charset="0"/>
              </a:endParaRPr>
            </a:p>
            <a:p>
              <a:pPr algn="ctr">
                <a:lnSpc>
                  <a:spcPct val="80000"/>
                </a:lnSpc>
              </a:pPr>
              <a:r>
                <a:rPr lang="en-US" sz="2800" b="1" dirty="0" err="1">
                  <a:solidFill>
                    <a:schemeClr val="tx1"/>
                  </a:solidFill>
                  <a:latin typeface="Arial" pitchFamily="-65" charset="0"/>
                </a:rPr>
                <a:t>d</a:t>
              </a:r>
              <a:endParaRPr lang="en-US" sz="2800" b="1" dirty="0">
                <a:solidFill>
                  <a:schemeClr val="tx1"/>
                </a:solidFill>
                <a:latin typeface="Arial" pitchFamily="-65" charset="0"/>
              </a:endParaRPr>
            </a:p>
            <a:p>
              <a:pPr algn="ctr">
                <a:lnSpc>
                  <a:spcPct val="80000"/>
                </a:lnSpc>
              </a:pPr>
              <a:r>
                <a:rPr lang="en-US" sz="2800" b="1" dirty="0" err="1">
                  <a:solidFill>
                    <a:schemeClr val="tx1"/>
                  </a:solidFill>
                  <a:latin typeface="Arial" pitchFamily="-65" charset="0"/>
                </a:rPr>
                <a:t>e</a:t>
              </a:r>
              <a:endParaRPr lang="en-US" sz="2800" b="1" dirty="0">
                <a:solidFill>
                  <a:schemeClr val="tx1"/>
                </a:solidFill>
                <a:latin typeface="Arial" pitchFamily="-65" charset="0"/>
              </a:endParaRPr>
            </a:p>
            <a:p>
              <a:pPr algn="ctr">
                <a:lnSpc>
                  <a:spcPct val="80000"/>
                </a:lnSpc>
              </a:pPr>
              <a:r>
                <a:rPr lang="en-US" sz="2800" b="1" dirty="0" err="1">
                  <a:solidFill>
                    <a:schemeClr val="tx1"/>
                  </a:solidFill>
                  <a:latin typeface="Arial" pitchFamily="-65" charset="0"/>
                </a:rPr>
                <a:t>r</a:t>
              </a:r>
              <a:endParaRPr lang="en-US" sz="2800" b="1" dirty="0">
                <a:solidFill>
                  <a:schemeClr val="tx1"/>
                </a:solidFill>
                <a:latin typeface="Arial" pitchFamily="-65" charset="0"/>
              </a:endParaRPr>
            </a:p>
          </p:txBody>
        </p:sp>
        <p:sp>
          <p:nvSpPr>
            <p:cNvPr id="2770083" name="Rectangle 163"/>
            <p:cNvSpPr>
              <a:spLocks noChangeArrowheads="1"/>
            </p:cNvSpPr>
            <p:nvPr/>
          </p:nvSpPr>
          <p:spPr bwMode="auto">
            <a:xfrm>
              <a:off x="1867" y="551"/>
              <a:ext cx="2185" cy="328"/>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Time (clock cycles)</a:t>
              </a:r>
            </a:p>
          </p:txBody>
        </p:sp>
      </p:grpSp>
      <p:sp>
        <p:nvSpPr>
          <p:cNvPr id="2770084" name="Line 164"/>
          <p:cNvSpPr>
            <a:spLocks noChangeShapeType="1"/>
          </p:cNvSpPr>
          <p:nvPr/>
        </p:nvSpPr>
        <p:spPr bwMode="auto">
          <a:xfrm>
            <a:off x="3610839" y="2603545"/>
            <a:ext cx="76200" cy="1066800"/>
          </a:xfrm>
          <a:prstGeom prst="line">
            <a:avLst/>
          </a:prstGeom>
          <a:noFill/>
          <a:ln w="38100">
            <a:solidFill>
              <a:srgbClr val="EA157A"/>
            </a:solidFill>
            <a:round/>
            <a:headEnd/>
            <a:tailEnd type="triangle" w="med" len="med"/>
          </a:ln>
          <a:effectLst/>
        </p:spPr>
        <p:txBody>
          <a:bodyPr wrap="none" anchor="ctr">
            <a:prstTxWarp prst="textNoShape">
              <a:avLst/>
            </a:prstTxWarp>
          </a:bodyPr>
          <a:lstStyle/>
          <a:p>
            <a:endParaRPr lang="en-US"/>
          </a:p>
        </p:txBody>
      </p:sp>
      <p:sp>
        <p:nvSpPr>
          <p:cNvPr id="32" name="Slide Number Placeholder 31"/>
          <p:cNvSpPr>
            <a:spLocks noGrp="1"/>
          </p:cNvSpPr>
          <p:nvPr>
            <p:ph type="sldNum" sz="quarter" idx="12"/>
          </p:nvPr>
        </p:nvSpPr>
        <p:spPr/>
        <p:txBody>
          <a:bodyPr/>
          <a:lstStyle/>
          <a:p>
            <a:pPr>
              <a:defRPr/>
            </a:pPr>
            <a:fld id="{0D227FE4-C4DE-B64E-BF78-4F634596A1E9}" type="slidenum">
              <a:rPr lang="en-US" smtClean="0"/>
              <a:pPr>
                <a:defRPr/>
              </a:pPr>
              <a:t>51</a:t>
            </a:fld>
            <a:endParaRPr lang="en-US"/>
          </a:p>
        </p:txBody>
      </p:sp>
    </p:spTree>
    <p:extLst>
      <p:ext uri="{BB962C8B-B14F-4D97-AF65-F5344CB8AC3E}">
        <p14:creationId xmlns:p14="http://schemas.microsoft.com/office/powerpoint/2010/main" val="27635596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699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2770084"/>
                                        </p:tgtEl>
                                        <p:attrNameLst>
                                          <p:attrName>style.visibility</p:attrName>
                                        </p:attrNameLst>
                                      </p:cBhvr>
                                      <p:to>
                                        <p:strVal val="visible"/>
                                      </p:to>
                                    </p:set>
                                    <p:animEffect transition="in" filter="wipe(up)">
                                      <p:cBhvr>
                                        <p:cTn id="11" dur="500"/>
                                        <p:tgtEl>
                                          <p:spTgt spid="2770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9923" grpId="0" autoUpdateAnimBg="0"/>
      <p:bldP spid="277008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Hazards: Branching</a:t>
            </a:r>
            <a:endParaRPr lang="en-US" dirty="0"/>
          </a:p>
        </p:txBody>
      </p:sp>
      <p:sp>
        <p:nvSpPr>
          <p:cNvPr id="3" name="Content Placeholder 2"/>
          <p:cNvSpPr>
            <a:spLocks noGrp="1"/>
          </p:cNvSpPr>
          <p:nvPr>
            <p:ph idx="1"/>
          </p:nvPr>
        </p:nvSpPr>
        <p:spPr>
          <a:xfrm>
            <a:off x="508000" y="1549401"/>
            <a:ext cx="8229600" cy="4525963"/>
          </a:xfrm>
        </p:spPr>
        <p:txBody>
          <a:bodyPr/>
          <a:lstStyle/>
          <a:p>
            <a:r>
              <a:rPr lang="en-US" dirty="0" smtClean="0"/>
              <a:t>Option 2: </a:t>
            </a:r>
            <a:r>
              <a:rPr lang="en-US" i="1" dirty="0" smtClean="0">
                <a:solidFill>
                  <a:srgbClr val="FF0000"/>
                </a:solidFill>
              </a:rPr>
              <a:t>Predict </a:t>
            </a:r>
            <a:r>
              <a:rPr lang="en-US" dirty="0" smtClean="0"/>
              <a:t>outcome of a branch, fix up if guess wrong </a:t>
            </a:r>
          </a:p>
          <a:p>
            <a:pPr lvl="1"/>
            <a:r>
              <a:rPr lang="en-US" dirty="0" smtClean="0"/>
              <a:t>Must cancel all instructions in pipeline that depended on guess that was wrong</a:t>
            </a:r>
          </a:p>
          <a:p>
            <a:pPr lvl="1"/>
            <a:r>
              <a:rPr lang="en-US" dirty="0" smtClean="0"/>
              <a:t>This is called “</a:t>
            </a:r>
            <a:r>
              <a:rPr lang="en-US" dirty="0" smtClean="0">
                <a:solidFill>
                  <a:srgbClr val="DA1F28"/>
                </a:solidFill>
              </a:rPr>
              <a:t>flushing</a:t>
            </a:r>
            <a:r>
              <a:rPr lang="en-US" dirty="0" smtClean="0"/>
              <a:t>” the pipeline</a:t>
            </a:r>
          </a:p>
          <a:p>
            <a:r>
              <a:rPr lang="en-US" dirty="0" smtClean="0"/>
              <a:t>Simplest hardware if we predict that all branches are NOT taken</a:t>
            </a:r>
          </a:p>
          <a:p>
            <a:pPr lvl="1"/>
            <a:r>
              <a:rPr lang="en-US" dirty="0" smtClean="0"/>
              <a:t>Why?</a:t>
            </a:r>
          </a:p>
        </p:txBody>
      </p:sp>
      <p:sp>
        <p:nvSpPr>
          <p:cNvPr id="4" name="Slide Number Placeholder 3"/>
          <p:cNvSpPr>
            <a:spLocks noGrp="1"/>
          </p:cNvSpPr>
          <p:nvPr>
            <p:ph type="sldNum" sz="quarter" idx="12"/>
          </p:nvPr>
        </p:nvSpPr>
        <p:spPr/>
        <p:txBody>
          <a:bodyPr/>
          <a:lstStyle/>
          <a:p>
            <a:pPr>
              <a:defRPr/>
            </a:pPr>
            <a:fld id="{0D227FE4-C4DE-B64E-BF78-4F634596A1E9}" type="slidenum">
              <a:rPr lang="en-US" smtClean="0"/>
              <a:pPr>
                <a:defRPr/>
              </a:pPr>
              <a:t>52</a:t>
            </a:fld>
            <a:endParaRPr lang="en-US"/>
          </a:p>
        </p:txBody>
      </p:sp>
    </p:spTree>
    <p:extLst>
      <p:ext uri="{BB962C8B-B14F-4D97-AF65-F5344CB8AC3E}">
        <p14:creationId xmlns:p14="http://schemas.microsoft.com/office/powerpoint/2010/main" val="198731275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6066" name="Rectangle 2"/>
          <p:cNvSpPr>
            <a:spLocks noGrp="1" noChangeArrowheads="1"/>
          </p:cNvSpPr>
          <p:nvPr>
            <p:ph type="title"/>
          </p:nvPr>
        </p:nvSpPr>
        <p:spPr/>
        <p:txBody>
          <a:bodyPr/>
          <a:lstStyle/>
          <a:p>
            <a:r>
              <a:rPr lang="en-US" dirty="0" smtClean="0"/>
              <a:t>Control Hazards: Branching</a:t>
            </a:r>
            <a:endParaRPr lang="en-US" dirty="0"/>
          </a:p>
        </p:txBody>
      </p:sp>
      <p:sp>
        <p:nvSpPr>
          <p:cNvPr id="2776067" name="Rectangle 3"/>
          <p:cNvSpPr>
            <a:spLocks noGrp="1" noChangeArrowheads="1"/>
          </p:cNvSpPr>
          <p:nvPr>
            <p:ph type="body" idx="1"/>
          </p:nvPr>
        </p:nvSpPr>
        <p:spPr/>
        <p:txBody>
          <a:bodyPr>
            <a:normAutofit fontScale="92500"/>
          </a:bodyPr>
          <a:lstStyle/>
          <a:p>
            <a:r>
              <a:rPr lang="en-US" dirty="0" smtClean="0"/>
              <a:t>Option #3: Redefine branches</a:t>
            </a:r>
          </a:p>
          <a:p>
            <a:pPr lvl="1"/>
            <a:r>
              <a:rPr lang="en-US" dirty="0" smtClean="0"/>
              <a:t>Old definition: if we take the branch, none of the instructions after the branch get executed by accident</a:t>
            </a:r>
          </a:p>
          <a:p>
            <a:pPr lvl="1"/>
            <a:r>
              <a:rPr lang="en-US" dirty="0" smtClean="0"/>
              <a:t>New definition: whether or not we take the branch, the single instruction immediately following the branch gets executed (the </a:t>
            </a:r>
            <a:r>
              <a:rPr lang="en-US" i="1" dirty="0" smtClean="0">
                <a:solidFill>
                  <a:srgbClr val="FF0000"/>
                </a:solidFill>
              </a:rPr>
              <a:t>branch-delay slot</a:t>
            </a:r>
            <a:r>
              <a:rPr lang="en-US" dirty="0" smtClean="0"/>
              <a:t>)</a:t>
            </a:r>
          </a:p>
          <a:p>
            <a:pPr>
              <a:buClr>
                <a:schemeClr val="tx1"/>
              </a:buClr>
            </a:pPr>
            <a:r>
              <a:rPr lang="en-US" i="1" dirty="0" smtClean="0">
                <a:solidFill>
                  <a:srgbClr val="FF0000"/>
                </a:solidFill>
              </a:rPr>
              <a:t>Delayed Branch </a:t>
            </a:r>
            <a:r>
              <a:rPr lang="en-US" dirty="0" smtClean="0"/>
              <a:t>means </a:t>
            </a:r>
            <a:r>
              <a:rPr lang="en-US" i="1" dirty="0" smtClean="0">
                <a:solidFill>
                  <a:srgbClr val="FF0000"/>
                </a:solidFill>
              </a:rPr>
              <a:t>we always execute inst after branch</a:t>
            </a:r>
          </a:p>
          <a:p>
            <a:pPr>
              <a:buClr>
                <a:schemeClr val="tx1"/>
              </a:buClr>
            </a:pPr>
            <a:r>
              <a:rPr lang="en-US" dirty="0" smtClean="0">
                <a:solidFill>
                  <a:srgbClr val="FF0000"/>
                </a:solidFill>
              </a:rPr>
              <a:t>This optimization is used with MIPS</a:t>
            </a:r>
            <a:endParaRPr lang="en-US" dirty="0">
              <a:solidFill>
                <a:srgbClr val="FF0000"/>
              </a:solidFill>
            </a:endParaRPr>
          </a:p>
        </p:txBody>
      </p:sp>
      <p:sp>
        <p:nvSpPr>
          <p:cNvPr id="2" name="Slide Number Placeholder 1"/>
          <p:cNvSpPr>
            <a:spLocks noGrp="1"/>
          </p:cNvSpPr>
          <p:nvPr>
            <p:ph type="sldNum" sz="quarter" idx="12"/>
          </p:nvPr>
        </p:nvSpPr>
        <p:spPr/>
        <p:txBody>
          <a:bodyPr/>
          <a:lstStyle/>
          <a:p>
            <a:pPr>
              <a:defRPr/>
            </a:pPr>
            <a:fld id="{0D227FE4-C4DE-B64E-BF78-4F634596A1E9}" type="slidenum">
              <a:rPr lang="en-US" smtClean="0"/>
              <a:pPr>
                <a:defRPr/>
              </a:pPr>
              <a:t>53</a:t>
            </a:fld>
            <a:endParaRPr lang="en-US"/>
          </a:p>
        </p:txBody>
      </p:sp>
    </p:spTree>
    <p:extLst>
      <p:ext uri="{BB962C8B-B14F-4D97-AF65-F5344CB8AC3E}">
        <p14:creationId xmlns:p14="http://schemas.microsoft.com/office/powerpoint/2010/main" val="1267077836"/>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0162" name="Rectangle 2"/>
          <p:cNvSpPr>
            <a:spLocks noGrp="1" noChangeArrowheads="1"/>
          </p:cNvSpPr>
          <p:nvPr>
            <p:ph type="title"/>
          </p:nvPr>
        </p:nvSpPr>
        <p:spPr/>
        <p:txBody>
          <a:bodyPr/>
          <a:lstStyle/>
          <a:p>
            <a:r>
              <a:rPr lang="en-US" sz="3600" dirty="0" smtClean="0"/>
              <a:t>Example: </a:t>
            </a:r>
            <a:r>
              <a:rPr lang="en-US" sz="3600" dirty="0" err="1" smtClean="0"/>
              <a:t>Nondelayed</a:t>
            </a:r>
            <a:r>
              <a:rPr lang="en-US" sz="3600" dirty="0" smtClean="0"/>
              <a:t> vs. Delayed Branch</a:t>
            </a:r>
            <a:endParaRPr lang="en-US" sz="3600" dirty="0"/>
          </a:p>
        </p:txBody>
      </p:sp>
      <p:grpSp>
        <p:nvGrpSpPr>
          <p:cNvPr id="2" name="Group 3"/>
          <p:cNvGrpSpPr>
            <a:grpSpLocks/>
          </p:cNvGrpSpPr>
          <p:nvPr/>
        </p:nvGrpSpPr>
        <p:grpSpPr bwMode="auto">
          <a:xfrm>
            <a:off x="1072454" y="1677988"/>
            <a:ext cx="3630612" cy="3516313"/>
            <a:chOff x="507" y="854"/>
            <a:chExt cx="2287" cy="2215"/>
          </a:xfrm>
        </p:grpSpPr>
        <p:sp>
          <p:nvSpPr>
            <p:cNvPr id="2780164" name="Rectangle 4"/>
            <p:cNvSpPr>
              <a:spLocks noChangeArrowheads="1"/>
            </p:cNvSpPr>
            <p:nvPr/>
          </p:nvSpPr>
          <p:spPr bwMode="auto">
            <a:xfrm>
              <a:off x="507" y="1342"/>
              <a:ext cx="2015" cy="328"/>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dirty="0">
                  <a:solidFill>
                    <a:schemeClr val="tx1"/>
                  </a:solidFill>
                  <a:latin typeface="Courier"/>
                  <a:cs typeface="Courier"/>
                </a:rPr>
                <a:t>add $</a:t>
              </a:r>
              <a:r>
                <a:rPr lang="en-US" sz="2800" b="1" dirty="0" smtClean="0">
                  <a:solidFill>
                    <a:schemeClr val="tx1"/>
                  </a:solidFill>
                  <a:latin typeface="Courier"/>
                  <a:cs typeface="Courier"/>
                </a:rPr>
                <a:t>1, $</a:t>
              </a:r>
              <a:r>
                <a:rPr lang="en-US" sz="2800" b="1" dirty="0">
                  <a:solidFill>
                    <a:schemeClr val="tx1"/>
                  </a:solidFill>
                  <a:latin typeface="Courier"/>
                  <a:cs typeface="Courier"/>
                </a:rPr>
                <a:t>2</a:t>
              </a:r>
              <a:r>
                <a:rPr lang="en-US" sz="2800" b="1" dirty="0" smtClean="0">
                  <a:solidFill>
                    <a:schemeClr val="tx1"/>
                  </a:solidFill>
                  <a:latin typeface="Courier"/>
                  <a:cs typeface="Courier"/>
                </a:rPr>
                <a:t>, $</a:t>
              </a:r>
              <a:r>
                <a:rPr lang="en-US" sz="2800" b="1" dirty="0">
                  <a:solidFill>
                    <a:schemeClr val="tx1"/>
                  </a:solidFill>
                  <a:latin typeface="Courier"/>
                  <a:cs typeface="Courier"/>
                </a:rPr>
                <a:t>3</a:t>
              </a:r>
            </a:p>
          </p:txBody>
        </p:sp>
        <p:sp>
          <p:nvSpPr>
            <p:cNvPr id="2780165" name="Rectangle 5"/>
            <p:cNvSpPr>
              <a:spLocks noChangeArrowheads="1"/>
            </p:cNvSpPr>
            <p:nvPr/>
          </p:nvSpPr>
          <p:spPr bwMode="auto">
            <a:xfrm>
              <a:off x="507" y="1798"/>
              <a:ext cx="2015" cy="328"/>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dirty="0">
                  <a:solidFill>
                    <a:schemeClr val="tx1"/>
                  </a:solidFill>
                  <a:latin typeface="Courier"/>
                  <a:cs typeface="Courier"/>
                </a:rPr>
                <a:t>sub $4, $5</a:t>
              </a:r>
              <a:r>
                <a:rPr lang="en-US" sz="2800" b="1" dirty="0" smtClean="0">
                  <a:solidFill>
                    <a:schemeClr val="tx1"/>
                  </a:solidFill>
                  <a:latin typeface="Courier"/>
                  <a:cs typeface="Courier"/>
                </a:rPr>
                <a:t>, $</a:t>
              </a:r>
              <a:r>
                <a:rPr lang="en-US" sz="2800" b="1" dirty="0">
                  <a:solidFill>
                    <a:schemeClr val="tx1"/>
                  </a:solidFill>
                  <a:latin typeface="Courier"/>
                  <a:cs typeface="Courier"/>
                </a:rPr>
                <a:t>6</a:t>
              </a:r>
            </a:p>
          </p:txBody>
        </p:sp>
        <p:sp>
          <p:nvSpPr>
            <p:cNvPr id="2780166" name="Rectangle 6"/>
            <p:cNvSpPr>
              <a:spLocks noChangeArrowheads="1"/>
            </p:cNvSpPr>
            <p:nvPr/>
          </p:nvSpPr>
          <p:spPr bwMode="auto">
            <a:xfrm>
              <a:off x="507" y="2254"/>
              <a:ext cx="2287" cy="328"/>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dirty="0" err="1">
                  <a:solidFill>
                    <a:schemeClr val="tx1"/>
                  </a:solidFill>
                  <a:latin typeface="Courier"/>
                  <a:cs typeface="Courier"/>
                </a:rPr>
                <a:t>beq</a:t>
              </a:r>
              <a:r>
                <a:rPr lang="en-US" sz="2800" b="1" dirty="0">
                  <a:solidFill>
                    <a:schemeClr val="tx1"/>
                  </a:solidFill>
                  <a:latin typeface="Courier"/>
                  <a:cs typeface="Courier"/>
                </a:rPr>
                <a:t> $1, $4, Exit</a:t>
              </a:r>
            </a:p>
          </p:txBody>
        </p:sp>
        <p:sp>
          <p:nvSpPr>
            <p:cNvPr id="2780167" name="Rectangle 7"/>
            <p:cNvSpPr>
              <a:spLocks noChangeArrowheads="1"/>
            </p:cNvSpPr>
            <p:nvPr/>
          </p:nvSpPr>
          <p:spPr bwMode="auto">
            <a:xfrm>
              <a:off x="507" y="854"/>
              <a:ext cx="2151" cy="328"/>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dirty="0">
                  <a:solidFill>
                    <a:srgbClr val="FF0000"/>
                  </a:solidFill>
                  <a:latin typeface="Courier"/>
                  <a:cs typeface="Courier"/>
                </a:rPr>
                <a:t>or </a:t>
              </a:r>
              <a:r>
                <a:rPr lang="en-US" sz="2800" b="1" dirty="0" smtClean="0">
                  <a:solidFill>
                    <a:srgbClr val="FF0000"/>
                  </a:solidFill>
                  <a:latin typeface="Courier"/>
                  <a:cs typeface="Courier"/>
                </a:rPr>
                <a:t> $</a:t>
              </a:r>
              <a:r>
                <a:rPr lang="en-US" sz="2800" b="1" dirty="0">
                  <a:solidFill>
                    <a:srgbClr val="FF0000"/>
                  </a:solidFill>
                  <a:latin typeface="Courier"/>
                  <a:cs typeface="Courier"/>
                </a:rPr>
                <a:t>8, $</a:t>
              </a:r>
              <a:r>
                <a:rPr lang="en-US" sz="2800" b="1" dirty="0" smtClean="0">
                  <a:solidFill>
                    <a:srgbClr val="FF0000"/>
                  </a:solidFill>
                  <a:latin typeface="Courier"/>
                  <a:cs typeface="Courier"/>
                </a:rPr>
                <a:t>9, $</a:t>
              </a:r>
              <a:r>
                <a:rPr lang="en-US" sz="2800" b="1" dirty="0">
                  <a:solidFill>
                    <a:srgbClr val="FF0000"/>
                  </a:solidFill>
                  <a:latin typeface="Courier"/>
                  <a:cs typeface="Courier"/>
                </a:rPr>
                <a:t>10</a:t>
              </a:r>
            </a:p>
          </p:txBody>
        </p:sp>
        <p:sp>
          <p:nvSpPr>
            <p:cNvPr id="2780168" name="Rectangle 8"/>
            <p:cNvSpPr>
              <a:spLocks noChangeArrowheads="1"/>
            </p:cNvSpPr>
            <p:nvPr/>
          </p:nvSpPr>
          <p:spPr bwMode="auto">
            <a:xfrm>
              <a:off x="507" y="2741"/>
              <a:ext cx="2287" cy="328"/>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dirty="0" err="1">
                  <a:solidFill>
                    <a:schemeClr val="tx1"/>
                  </a:solidFill>
                  <a:latin typeface="Courier"/>
                  <a:cs typeface="Courier"/>
                </a:rPr>
                <a:t>xor</a:t>
              </a:r>
              <a:r>
                <a:rPr lang="en-US" sz="2800" b="1" dirty="0">
                  <a:solidFill>
                    <a:schemeClr val="tx1"/>
                  </a:solidFill>
                  <a:latin typeface="Courier"/>
                  <a:cs typeface="Courier"/>
                </a:rPr>
                <a:t> $10, $1</a:t>
              </a:r>
              <a:r>
                <a:rPr lang="en-US" sz="2800" b="1" dirty="0" smtClean="0">
                  <a:solidFill>
                    <a:schemeClr val="tx1"/>
                  </a:solidFill>
                  <a:latin typeface="Courier"/>
                  <a:cs typeface="Courier"/>
                </a:rPr>
                <a:t>, $</a:t>
              </a:r>
              <a:r>
                <a:rPr lang="en-US" sz="2800" b="1" dirty="0">
                  <a:solidFill>
                    <a:schemeClr val="tx1"/>
                  </a:solidFill>
                  <a:latin typeface="Courier"/>
                  <a:cs typeface="Courier"/>
                </a:rPr>
                <a:t>11</a:t>
              </a:r>
            </a:p>
          </p:txBody>
        </p:sp>
      </p:grpSp>
      <p:sp>
        <p:nvSpPr>
          <p:cNvPr id="2780169" name="Text Box 9"/>
          <p:cNvSpPr txBox="1">
            <a:spLocks noChangeArrowheads="1"/>
          </p:cNvSpPr>
          <p:nvPr/>
        </p:nvSpPr>
        <p:spPr bwMode="auto">
          <a:xfrm>
            <a:off x="942278" y="1206501"/>
            <a:ext cx="3288080" cy="523220"/>
          </a:xfrm>
          <a:prstGeom prst="rect">
            <a:avLst/>
          </a:prstGeom>
          <a:noFill/>
          <a:ln w="28575">
            <a:noFill/>
            <a:miter lim="800000"/>
            <a:headEnd/>
            <a:tailEnd/>
          </a:ln>
          <a:effectLst/>
        </p:spPr>
        <p:txBody>
          <a:bodyPr wrap="none" anchor="ctr">
            <a:prstTxWarp prst="textNoShape">
              <a:avLst/>
            </a:prstTxWarp>
            <a:spAutoFit/>
          </a:bodyPr>
          <a:lstStyle/>
          <a:p>
            <a:pPr algn="ctr"/>
            <a:r>
              <a:rPr lang="en-US" sz="2800" b="1" dirty="0" err="1">
                <a:latin typeface="18 VAG Rounded Bold   07390"/>
              </a:rPr>
              <a:t>Nondelayed</a:t>
            </a:r>
            <a:r>
              <a:rPr lang="en-US" sz="2800" b="1" dirty="0">
                <a:latin typeface="18 VAG Rounded Bold   07390"/>
              </a:rPr>
              <a:t> Branch</a:t>
            </a:r>
          </a:p>
        </p:txBody>
      </p:sp>
      <p:grpSp>
        <p:nvGrpSpPr>
          <p:cNvPr id="3" name="Group 10"/>
          <p:cNvGrpSpPr>
            <a:grpSpLocks/>
          </p:cNvGrpSpPr>
          <p:nvPr/>
        </p:nvGrpSpPr>
        <p:grpSpPr bwMode="auto">
          <a:xfrm>
            <a:off x="5472114" y="1725612"/>
            <a:ext cx="3630612" cy="3468688"/>
            <a:chOff x="3107" y="884"/>
            <a:chExt cx="2287" cy="2185"/>
          </a:xfrm>
        </p:grpSpPr>
        <p:sp>
          <p:nvSpPr>
            <p:cNvPr id="2780171" name="Rectangle 11"/>
            <p:cNvSpPr>
              <a:spLocks noChangeArrowheads="1"/>
            </p:cNvSpPr>
            <p:nvPr/>
          </p:nvSpPr>
          <p:spPr bwMode="auto">
            <a:xfrm>
              <a:off x="3107" y="884"/>
              <a:ext cx="1880" cy="328"/>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dirty="0">
                  <a:solidFill>
                    <a:schemeClr val="tx1"/>
                  </a:solidFill>
                  <a:latin typeface="Courier"/>
                  <a:cs typeface="Courier"/>
                </a:rPr>
                <a:t>add $</a:t>
              </a:r>
              <a:r>
                <a:rPr lang="en-US" sz="2800" b="1" dirty="0" smtClean="0">
                  <a:solidFill>
                    <a:schemeClr val="tx1"/>
                  </a:solidFill>
                  <a:latin typeface="Courier"/>
                  <a:cs typeface="Courier"/>
                </a:rPr>
                <a:t>1, $</a:t>
              </a:r>
              <a:r>
                <a:rPr lang="en-US" sz="2800" b="1" dirty="0">
                  <a:solidFill>
                    <a:schemeClr val="tx1"/>
                  </a:solidFill>
                  <a:latin typeface="Courier"/>
                  <a:cs typeface="Courier"/>
                </a:rPr>
                <a:t>2,$3</a:t>
              </a:r>
            </a:p>
          </p:txBody>
        </p:sp>
        <p:sp>
          <p:nvSpPr>
            <p:cNvPr id="2780172" name="Rectangle 12"/>
            <p:cNvSpPr>
              <a:spLocks noChangeArrowheads="1"/>
            </p:cNvSpPr>
            <p:nvPr/>
          </p:nvSpPr>
          <p:spPr bwMode="auto">
            <a:xfrm>
              <a:off x="3107" y="1340"/>
              <a:ext cx="2015" cy="328"/>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dirty="0">
                  <a:solidFill>
                    <a:schemeClr val="tx1"/>
                  </a:solidFill>
                  <a:latin typeface="Courier"/>
                  <a:cs typeface="Courier"/>
                </a:rPr>
                <a:t>sub $4, $5</a:t>
              </a:r>
              <a:r>
                <a:rPr lang="en-US" sz="2800" b="1" dirty="0" smtClean="0">
                  <a:solidFill>
                    <a:schemeClr val="tx1"/>
                  </a:solidFill>
                  <a:latin typeface="Courier"/>
                  <a:cs typeface="Courier"/>
                </a:rPr>
                <a:t>, $</a:t>
              </a:r>
              <a:r>
                <a:rPr lang="en-US" sz="2800" b="1" dirty="0">
                  <a:solidFill>
                    <a:schemeClr val="tx1"/>
                  </a:solidFill>
                  <a:latin typeface="Courier"/>
                  <a:cs typeface="Courier"/>
                </a:rPr>
                <a:t>6</a:t>
              </a:r>
            </a:p>
          </p:txBody>
        </p:sp>
        <p:sp>
          <p:nvSpPr>
            <p:cNvPr id="2780173" name="Rectangle 13"/>
            <p:cNvSpPr>
              <a:spLocks noChangeArrowheads="1"/>
            </p:cNvSpPr>
            <p:nvPr/>
          </p:nvSpPr>
          <p:spPr bwMode="auto">
            <a:xfrm>
              <a:off x="3107" y="1796"/>
              <a:ext cx="2287" cy="328"/>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dirty="0" err="1">
                  <a:solidFill>
                    <a:schemeClr val="tx1"/>
                  </a:solidFill>
                  <a:latin typeface="Courier"/>
                  <a:cs typeface="Courier"/>
                </a:rPr>
                <a:t>beq</a:t>
              </a:r>
              <a:r>
                <a:rPr lang="en-US" sz="2800" b="1" dirty="0">
                  <a:solidFill>
                    <a:schemeClr val="tx1"/>
                  </a:solidFill>
                  <a:latin typeface="Courier"/>
                  <a:cs typeface="Courier"/>
                </a:rPr>
                <a:t> $1, $4</a:t>
              </a:r>
              <a:r>
                <a:rPr lang="en-US" sz="2800" b="1" dirty="0" smtClean="0">
                  <a:solidFill>
                    <a:schemeClr val="tx1"/>
                  </a:solidFill>
                  <a:latin typeface="Courier"/>
                  <a:cs typeface="Courier"/>
                </a:rPr>
                <a:t>, Exit</a:t>
              </a:r>
              <a:endParaRPr lang="en-US" sz="2800" b="1" dirty="0">
                <a:solidFill>
                  <a:schemeClr val="tx1"/>
                </a:solidFill>
                <a:latin typeface="Courier"/>
                <a:cs typeface="Courier"/>
              </a:endParaRPr>
            </a:p>
          </p:txBody>
        </p:sp>
        <p:sp>
          <p:nvSpPr>
            <p:cNvPr id="2780174" name="Rectangle 14"/>
            <p:cNvSpPr>
              <a:spLocks noChangeArrowheads="1"/>
            </p:cNvSpPr>
            <p:nvPr/>
          </p:nvSpPr>
          <p:spPr bwMode="auto">
            <a:xfrm>
              <a:off x="3107" y="2254"/>
              <a:ext cx="2151" cy="328"/>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dirty="0">
                  <a:solidFill>
                    <a:srgbClr val="FF0000"/>
                  </a:solidFill>
                  <a:latin typeface="Courier"/>
                  <a:cs typeface="Courier"/>
                </a:rPr>
                <a:t>or </a:t>
              </a:r>
              <a:r>
                <a:rPr lang="en-US" sz="2800" b="1" dirty="0" smtClean="0">
                  <a:solidFill>
                    <a:srgbClr val="FF0000"/>
                  </a:solidFill>
                  <a:latin typeface="Courier"/>
                  <a:cs typeface="Courier"/>
                </a:rPr>
                <a:t> $</a:t>
              </a:r>
              <a:r>
                <a:rPr lang="en-US" sz="2800" b="1" dirty="0">
                  <a:solidFill>
                    <a:srgbClr val="FF0000"/>
                  </a:solidFill>
                  <a:latin typeface="Courier"/>
                  <a:cs typeface="Courier"/>
                </a:rPr>
                <a:t>8, $</a:t>
              </a:r>
              <a:r>
                <a:rPr lang="en-US" sz="2800" b="1" dirty="0" smtClean="0">
                  <a:solidFill>
                    <a:srgbClr val="FF0000"/>
                  </a:solidFill>
                  <a:latin typeface="Courier"/>
                  <a:cs typeface="Courier"/>
                </a:rPr>
                <a:t>9, $</a:t>
              </a:r>
              <a:r>
                <a:rPr lang="en-US" sz="2800" b="1" dirty="0">
                  <a:solidFill>
                    <a:srgbClr val="FF0000"/>
                  </a:solidFill>
                  <a:latin typeface="Courier"/>
                  <a:cs typeface="Courier"/>
                </a:rPr>
                <a:t>10</a:t>
              </a:r>
            </a:p>
          </p:txBody>
        </p:sp>
        <p:sp>
          <p:nvSpPr>
            <p:cNvPr id="2780175" name="Rectangle 15"/>
            <p:cNvSpPr>
              <a:spLocks noChangeArrowheads="1"/>
            </p:cNvSpPr>
            <p:nvPr/>
          </p:nvSpPr>
          <p:spPr bwMode="auto">
            <a:xfrm>
              <a:off x="3107" y="2741"/>
              <a:ext cx="2287" cy="328"/>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dirty="0" err="1">
                  <a:solidFill>
                    <a:schemeClr val="tx1"/>
                  </a:solidFill>
                  <a:latin typeface="Courier"/>
                  <a:cs typeface="Courier"/>
                </a:rPr>
                <a:t>xor</a:t>
              </a:r>
              <a:r>
                <a:rPr lang="en-US" sz="2800" b="1" dirty="0">
                  <a:solidFill>
                    <a:schemeClr val="tx1"/>
                  </a:solidFill>
                  <a:latin typeface="Courier"/>
                  <a:cs typeface="Courier"/>
                </a:rPr>
                <a:t> $10, $1</a:t>
              </a:r>
              <a:r>
                <a:rPr lang="en-US" sz="2800" b="1" dirty="0" smtClean="0">
                  <a:solidFill>
                    <a:schemeClr val="tx1"/>
                  </a:solidFill>
                  <a:latin typeface="Courier"/>
                  <a:cs typeface="Courier"/>
                </a:rPr>
                <a:t>, $</a:t>
              </a:r>
              <a:r>
                <a:rPr lang="en-US" sz="2800" b="1" dirty="0">
                  <a:solidFill>
                    <a:schemeClr val="tx1"/>
                  </a:solidFill>
                  <a:latin typeface="Courier"/>
                  <a:cs typeface="Courier"/>
                </a:rPr>
                <a:t>11</a:t>
              </a:r>
            </a:p>
          </p:txBody>
        </p:sp>
      </p:grpSp>
      <p:sp>
        <p:nvSpPr>
          <p:cNvPr id="2780176" name="Text Box 16"/>
          <p:cNvSpPr txBox="1">
            <a:spLocks noChangeArrowheads="1"/>
          </p:cNvSpPr>
          <p:nvPr/>
        </p:nvSpPr>
        <p:spPr bwMode="auto">
          <a:xfrm>
            <a:off x="5667376" y="1206501"/>
            <a:ext cx="2672526" cy="523220"/>
          </a:xfrm>
          <a:prstGeom prst="rect">
            <a:avLst/>
          </a:prstGeom>
          <a:noFill/>
          <a:ln w="28575">
            <a:noFill/>
            <a:miter lim="800000"/>
            <a:headEnd/>
            <a:tailEnd/>
          </a:ln>
          <a:effectLst/>
        </p:spPr>
        <p:txBody>
          <a:bodyPr wrap="none" anchor="ctr">
            <a:prstTxWarp prst="textNoShape">
              <a:avLst/>
            </a:prstTxWarp>
            <a:spAutoFit/>
          </a:bodyPr>
          <a:lstStyle/>
          <a:p>
            <a:pPr algn="ctr"/>
            <a:r>
              <a:rPr lang="en-US" sz="2800" b="1">
                <a:latin typeface="18 VAG Rounded Bold   07390"/>
              </a:rPr>
              <a:t>Delayed Branch</a:t>
            </a:r>
          </a:p>
        </p:txBody>
      </p:sp>
      <p:grpSp>
        <p:nvGrpSpPr>
          <p:cNvPr id="4" name="Group 17"/>
          <p:cNvGrpSpPr>
            <a:grpSpLocks/>
          </p:cNvGrpSpPr>
          <p:nvPr/>
        </p:nvGrpSpPr>
        <p:grpSpPr bwMode="auto">
          <a:xfrm>
            <a:off x="267591" y="1806605"/>
            <a:ext cx="1260475" cy="4754563"/>
            <a:chOff x="0" y="981"/>
            <a:chExt cx="794" cy="2995"/>
          </a:xfrm>
        </p:grpSpPr>
        <p:sp>
          <p:nvSpPr>
            <p:cNvPr id="2780178" name="Rectangle 18"/>
            <p:cNvSpPr>
              <a:spLocks noChangeArrowheads="1"/>
            </p:cNvSpPr>
            <p:nvPr/>
          </p:nvSpPr>
          <p:spPr bwMode="auto">
            <a:xfrm>
              <a:off x="0" y="3648"/>
              <a:ext cx="794" cy="328"/>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Courier New" pitchFamily="-65" charset="0"/>
                </a:rPr>
                <a:t>Exit:</a:t>
              </a:r>
            </a:p>
          </p:txBody>
        </p:sp>
        <p:sp>
          <p:nvSpPr>
            <p:cNvPr id="2780179" name="Freeform 19"/>
            <p:cNvSpPr>
              <a:spLocks/>
            </p:cNvSpPr>
            <p:nvPr/>
          </p:nvSpPr>
          <p:spPr bwMode="auto">
            <a:xfrm>
              <a:off x="21" y="981"/>
              <a:ext cx="436" cy="2720"/>
            </a:xfrm>
            <a:custGeom>
              <a:avLst/>
              <a:gdLst/>
              <a:ahLst/>
              <a:cxnLst>
                <a:cxn ang="0">
                  <a:pos x="406" y="0"/>
                </a:cxn>
                <a:cxn ang="0">
                  <a:pos x="416" y="1163"/>
                </a:cxn>
                <a:cxn ang="0">
                  <a:pos x="427" y="1291"/>
                </a:cxn>
                <a:cxn ang="0">
                  <a:pos x="427" y="1398"/>
                </a:cxn>
                <a:cxn ang="0">
                  <a:pos x="416" y="1430"/>
                </a:cxn>
                <a:cxn ang="0">
                  <a:pos x="427" y="1526"/>
                </a:cxn>
                <a:cxn ang="0">
                  <a:pos x="384" y="1536"/>
                </a:cxn>
                <a:cxn ang="0">
                  <a:pos x="352" y="1547"/>
                </a:cxn>
                <a:cxn ang="0">
                  <a:pos x="310" y="1558"/>
                </a:cxn>
                <a:cxn ang="0">
                  <a:pos x="128" y="1686"/>
                </a:cxn>
                <a:cxn ang="0">
                  <a:pos x="43" y="1899"/>
                </a:cxn>
                <a:cxn ang="0">
                  <a:pos x="0" y="2155"/>
                </a:cxn>
                <a:cxn ang="0">
                  <a:pos x="11" y="2592"/>
                </a:cxn>
                <a:cxn ang="0">
                  <a:pos x="75" y="2624"/>
                </a:cxn>
                <a:cxn ang="0">
                  <a:pos x="235" y="2720"/>
                </a:cxn>
              </a:cxnLst>
              <a:rect l="0" t="0" r="r" b="b"/>
              <a:pathLst>
                <a:path w="436" h="2720">
                  <a:moveTo>
                    <a:pt x="406" y="0"/>
                  </a:moveTo>
                  <a:cubicBezTo>
                    <a:pt x="434" y="390"/>
                    <a:pt x="422" y="769"/>
                    <a:pt x="416" y="1163"/>
                  </a:cubicBezTo>
                  <a:cubicBezTo>
                    <a:pt x="419" y="1205"/>
                    <a:pt x="427" y="1248"/>
                    <a:pt x="427" y="1291"/>
                  </a:cubicBezTo>
                  <a:cubicBezTo>
                    <a:pt x="427" y="1413"/>
                    <a:pt x="402" y="1325"/>
                    <a:pt x="427" y="1398"/>
                  </a:cubicBezTo>
                  <a:cubicBezTo>
                    <a:pt x="423" y="1408"/>
                    <a:pt x="416" y="1418"/>
                    <a:pt x="416" y="1430"/>
                  </a:cubicBezTo>
                  <a:cubicBezTo>
                    <a:pt x="416" y="1462"/>
                    <a:pt x="436" y="1495"/>
                    <a:pt x="427" y="1526"/>
                  </a:cubicBezTo>
                  <a:cubicBezTo>
                    <a:pt x="422" y="1540"/>
                    <a:pt x="398" y="1532"/>
                    <a:pt x="384" y="1536"/>
                  </a:cubicBezTo>
                  <a:cubicBezTo>
                    <a:pt x="373" y="1539"/>
                    <a:pt x="362" y="1543"/>
                    <a:pt x="352" y="1547"/>
                  </a:cubicBezTo>
                  <a:cubicBezTo>
                    <a:pt x="338" y="1551"/>
                    <a:pt x="324" y="1554"/>
                    <a:pt x="310" y="1558"/>
                  </a:cubicBezTo>
                  <a:cubicBezTo>
                    <a:pt x="257" y="1590"/>
                    <a:pt x="163" y="1630"/>
                    <a:pt x="128" y="1686"/>
                  </a:cubicBezTo>
                  <a:cubicBezTo>
                    <a:pt x="88" y="1747"/>
                    <a:pt x="61" y="1828"/>
                    <a:pt x="43" y="1899"/>
                  </a:cubicBezTo>
                  <a:cubicBezTo>
                    <a:pt x="33" y="1989"/>
                    <a:pt x="20" y="2066"/>
                    <a:pt x="0" y="2155"/>
                  </a:cubicBezTo>
                  <a:cubicBezTo>
                    <a:pt x="3" y="2300"/>
                    <a:pt x="0" y="2446"/>
                    <a:pt x="11" y="2592"/>
                  </a:cubicBezTo>
                  <a:cubicBezTo>
                    <a:pt x="12" y="2617"/>
                    <a:pt x="64" y="2621"/>
                    <a:pt x="75" y="2624"/>
                  </a:cubicBezTo>
                  <a:cubicBezTo>
                    <a:pt x="142" y="2640"/>
                    <a:pt x="186" y="2671"/>
                    <a:pt x="235" y="2720"/>
                  </a:cubicBezTo>
                </a:path>
              </a:pathLst>
            </a:custGeom>
            <a:noFill/>
            <a:ln w="28575" cap="flat" cmpd="sng">
              <a:solidFill>
                <a:schemeClr val="accent1"/>
              </a:solidFill>
              <a:prstDash val="solid"/>
              <a:round/>
              <a:headEnd type="none" w="med" len="med"/>
              <a:tailEnd type="triangle" w="med" len="med"/>
            </a:ln>
            <a:effectLst/>
          </p:spPr>
          <p:txBody>
            <a:bodyPr wrap="none" anchor="ctr">
              <a:prstTxWarp prst="textNoShape">
                <a:avLst/>
              </a:prstTxWarp>
            </a:bodyPr>
            <a:lstStyle/>
            <a:p>
              <a:endParaRPr lang="en-US"/>
            </a:p>
          </p:txBody>
        </p:sp>
      </p:grpSp>
      <p:grpSp>
        <p:nvGrpSpPr>
          <p:cNvPr id="5" name="Group 20"/>
          <p:cNvGrpSpPr>
            <a:grpSpLocks/>
          </p:cNvGrpSpPr>
          <p:nvPr/>
        </p:nvGrpSpPr>
        <p:grpSpPr bwMode="auto">
          <a:xfrm>
            <a:off x="4716465" y="1792006"/>
            <a:ext cx="1260475" cy="4754563"/>
            <a:chOff x="2631" y="981"/>
            <a:chExt cx="794" cy="2995"/>
          </a:xfrm>
        </p:grpSpPr>
        <p:sp>
          <p:nvSpPr>
            <p:cNvPr id="2780181" name="Rectangle 21"/>
            <p:cNvSpPr>
              <a:spLocks noChangeArrowheads="1"/>
            </p:cNvSpPr>
            <p:nvPr/>
          </p:nvSpPr>
          <p:spPr bwMode="auto">
            <a:xfrm>
              <a:off x="2631" y="3648"/>
              <a:ext cx="794" cy="328"/>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Courier New" pitchFamily="-65" charset="0"/>
                </a:rPr>
                <a:t>Exit:</a:t>
              </a:r>
            </a:p>
          </p:txBody>
        </p:sp>
        <p:sp>
          <p:nvSpPr>
            <p:cNvPr id="2780182" name="Freeform 22"/>
            <p:cNvSpPr>
              <a:spLocks/>
            </p:cNvSpPr>
            <p:nvPr/>
          </p:nvSpPr>
          <p:spPr bwMode="auto">
            <a:xfrm>
              <a:off x="2640" y="981"/>
              <a:ext cx="436" cy="2720"/>
            </a:xfrm>
            <a:custGeom>
              <a:avLst/>
              <a:gdLst/>
              <a:ahLst/>
              <a:cxnLst>
                <a:cxn ang="0">
                  <a:pos x="406" y="0"/>
                </a:cxn>
                <a:cxn ang="0">
                  <a:pos x="416" y="1163"/>
                </a:cxn>
                <a:cxn ang="0">
                  <a:pos x="427" y="1291"/>
                </a:cxn>
                <a:cxn ang="0">
                  <a:pos x="427" y="1398"/>
                </a:cxn>
                <a:cxn ang="0">
                  <a:pos x="416" y="1430"/>
                </a:cxn>
                <a:cxn ang="0">
                  <a:pos x="427" y="1526"/>
                </a:cxn>
                <a:cxn ang="0">
                  <a:pos x="384" y="1536"/>
                </a:cxn>
                <a:cxn ang="0">
                  <a:pos x="352" y="1547"/>
                </a:cxn>
                <a:cxn ang="0">
                  <a:pos x="310" y="1558"/>
                </a:cxn>
                <a:cxn ang="0">
                  <a:pos x="128" y="1686"/>
                </a:cxn>
                <a:cxn ang="0">
                  <a:pos x="43" y="1899"/>
                </a:cxn>
                <a:cxn ang="0">
                  <a:pos x="0" y="2155"/>
                </a:cxn>
                <a:cxn ang="0">
                  <a:pos x="11" y="2592"/>
                </a:cxn>
                <a:cxn ang="0">
                  <a:pos x="75" y="2624"/>
                </a:cxn>
                <a:cxn ang="0">
                  <a:pos x="235" y="2720"/>
                </a:cxn>
              </a:cxnLst>
              <a:rect l="0" t="0" r="r" b="b"/>
              <a:pathLst>
                <a:path w="436" h="2720">
                  <a:moveTo>
                    <a:pt x="406" y="0"/>
                  </a:moveTo>
                  <a:cubicBezTo>
                    <a:pt x="434" y="390"/>
                    <a:pt x="422" y="769"/>
                    <a:pt x="416" y="1163"/>
                  </a:cubicBezTo>
                  <a:cubicBezTo>
                    <a:pt x="419" y="1205"/>
                    <a:pt x="427" y="1248"/>
                    <a:pt x="427" y="1291"/>
                  </a:cubicBezTo>
                  <a:cubicBezTo>
                    <a:pt x="427" y="1413"/>
                    <a:pt x="402" y="1325"/>
                    <a:pt x="427" y="1398"/>
                  </a:cubicBezTo>
                  <a:cubicBezTo>
                    <a:pt x="423" y="1408"/>
                    <a:pt x="416" y="1418"/>
                    <a:pt x="416" y="1430"/>
                  </a:cubicBezTo>
                  <a:cubicBezTo>
                    <a:pt x="416" y="1462"/>
                    <a:pt x="436" y="1495"/>
                    <a:pt x="427" y="1526"/>
                  </a:cubicBezTo>
                  <a:cubicBezTo>
                    <a:pt x="422" y="1540"/>
                    <a:pt x="398" y="1532"/>
                    <a:pt x="384" y="1536"/>
                  </a:cubicBezTo>
                  <a:cubicBezTo>
                    <a:pt x="373" y="1539"/>
                    <a:pt x="362" y="1543"/>
                    <a:pt x="352" y="1547"/>
                  </a:cubicBezTo>
                  <a:cubicBezTo>
                    <a:pt x="338" y="1551"/>
                    <a:pt x="324" y="1554"/>
                    <a:pt x="310" y="1558"/>
                  </a:cubicBezTo>
                  <a:cubicBezTo>
                    <a:pt x="257" y="1590"/>
                    <a:pt x="163" y="1630"/>
                    <a:pt x="128" y="1686"/>
                  </a:cubicBezTo>
                  <a:cubicBezTo>
                    <a:pt x="88" y="1747"/>
                    <a:pt x="61" y="1828"/>
                    <a:pt x="43" y="1899"/>
                  </a:cubicBezTo>
                  <a:cubicBezTo>
                    <a:pt x="33" y="1989"/>
                    <a:pt x="20" y="2066"/>
                    <a:pt x="0" y="2155"/>
                  </a:cubicBezTo>
                  <a:cubicBezTo>
                    <a:pt x="3" y="2300"/>
                    <a:pt x="0" y="2446"/>
                    <a:pt x="11" y="2592"/>
                  </a:cubicBezTo>
                  <a:cubicBezTo>
                    <a:pt x="12" y="2617"/>
                    <a:pt x="64" y="2621"/>
                    <a:pt x="75" y="2624"/>
                  </a:cubicBezTo>
                  <a:cubicBezTo>
                    <a:pt x="142" y="2640"/>
                    <a:pt x="186" y="2671"/>
                    <a:pt x="235" y="2720"/>
                  </a:cubicBezTo>
                </a:path>
              </a:pathLst>
            </a:custGeom>
            <a:noFill/>
            <a:ln w="28575" cap="flat" cmpd="sng">
              <a:solidFill>
                <a:schemeClr val="accent1"/>
              </a:solidFill>
              <a:prstDash val="solid"/>
              <a:round/>
              <a:headEnd type="none" w="med" len="med"/>
              <a:tailEnd type="triangle" w="med" len="med"/>
            </a:ln>
            <a:effectLst/>
          </p:spPr>
          <p:txBody>
            <a:bodyPr wrap="none" anchor="ctr">
              <a:prstTxWarp prst="textNoShape">
                <a:avLst/>
              </a:prstTxWarp>
            </a:bodyPr>
            <a:lstStyle/>
            <a:p>
              <a:endParaRPr lang="en-US"/>
            </a:p>
          </p:txBody>
        </p:sp>
      </p:grpSp>
      <p:sp>
        <p:nvSpPr>
          <p:cNvPr id="2780183" name="Line 23"/>
          <p:cNvSpPr>
            <a:spLocks noChangeShapeType="1"/>
          </p:cNvSpPr>
          <p:nvPr/>
        </p:nvSpPr>
        <p:spPr bwMode="auto">
          <a:xfrm>
            <a:off x="4522789" y="2193926"/>
            <a:ext cx="1082675" cy="1793875"/>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b="1">
              <a:latin typeface="Courier"/>
              <a:cs typeface="Courier"/>
            </a:endParaRPr>
          </a:p>
        </p:txBody>
      </p:sp>
      <p:sp>
        <p:nvSpPr>
          <p:cNvPr id="2780184" name="Line 24"/>
          <p:cNvSpPr>
            <a:spLocks noChangeShapeType="1"/>
          </p:cNvSpPr>
          <p:nvPr/>
        </p:nvSpPr>
        <p:spPr bwMode="auto">
          <a:xfrm flipV="1">
            <a:off x="4930777" y="3627438"/>
            <a:ext cx="747713" cy="509588"/>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b="1">
              <a:latin typeface="Courier"/>
              <a:cs typeface="Courier"/>
            </a:endParaRPr>
          </a:p>
        </p:txBody>
      </p:sp>
      <p:sp>
        <p:nvSpPr>
          <p:cNvPr id="6" name="Slide Number Placeholder 5"/>
          <p:cNvSpPr>
            <a:spLocks noGrp="1"/>
          </p:cNvSpPr>
          <p:nvPr>
            <p:ph type="sldNum" sz="quarter" idx="12"/>
          </p:nvPr>
        </p:nvSpPr>
        <p:spPr/>
        <p:txBody>
          <a:bodyPr/>
          <a:lstStyle/>
          <a:p>
            <a:pPr>
              <a:defRPr/>
            </a:pPr>
            <a:fld id="{0D227FE4-C4DE-B64E-BF78-4F634596A1E9}" type="slidenum">
              <a:rPr lang="en-US" smtClean="0"/>
              <a:pPr>
                <a:defRPr/>
              </a:pPr>
              <a:t>54</a:t>
            </a:fld>
            <a:endParaRPr lang="en-US"/>
          </a:p>
        </p:txBody>
      </p:sp>
    </p:spTree>
    <p:extLst>
      <p:ext uri="{BB962C8B-B14F-4D97-AF65-F5344CB8AC3E}">
        <p14:creationId xmlns:p14="http://schemas.microsoft.com/office/powerpoint/2010/main" val="40126524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801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278017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499"/>
                                          </p:stCondLst>
                                        </p:cTn>
                                        <p:tgtEl>
                                          <p:spTgt spid="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780183"/>
                                        </p:tgtEl>
                                        <p:attrNameLst>
                                          <p:attrName>style.visibility</p:attrName>
                                        </p:attrNameLst>
                                      </p:cBhvr>
                                      <p:to>
                                        <p:strVal val="visible"/>
                                      </p:to>
                                    </p:set>
                                    <p:animEffect transition="in" filter="wipe(up)">
                                      <p:cBhvr>
                                        <p:cTn id="28" dur="500"/>
                                        <p:tgtEl>
                                          <p:spTgt spid="278018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780184"/>
                                        </p:tgtEl>
                                        <p:attrNameLst>
                                          <p:attrName>style.visibility</p:attrName>
                                        </p:attrNameLst>
                                      </p:cBhvr>
                                      <p:to>
                                        <p:strVal val="visible"/>
                                      </p:to>
                                    </p:set>
                                    <p:animEffect transition="in" filter="wipe(left)">
                                      <p:cBhvr>
                                        <p:cTn id="33" dur="500"/>
                                        <p:tgtEl>
                                          <p:spTgt spid="278018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up)">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0169" grpId="0" autoUpdateAnimBg="0"/>
      <p:bldP spid="2780176" grpId="0" autoUpdateAnimBg="0"/>
      <p:bldP spid="2780183" grpId="0" animBg="1"/>
      <p:bldP spid="278018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8114" name="Rectangle 2"/>
          <p:cNvSpPr>
            <a:spLocks noGrp="1" noChangeArrowheads="1"/>
          </p:cNvSpPr>
          <p:nvPr>
            <p:ph type="title"/>
          </p:nvPr>
        </p:nvSpPr>
        <p:spPr/>
        <p:txBody>
          <a:bodyPr/>
          <a:lstStyle/>
          <a:p>
            <a:r>
              <a:rPr lang="en-US" dirty="0" smtClean="0"/>
              <a:t>Control Hazards: Branching</a:t>
            </a:r>
            <a:endParaRPr lang="en-US" dirty="0"/>
          </a:p>
        </p:txBody>
      </p:sp>
      <p:sp>
        <p:nvSpPr>
          <p:cNvPr id="2778115" name="Rectangle 3"/>
          <p:cNvSpPr>
            <a:spLocks noGrp="1" noChangeArrowheads="1"/>
          </p:cNvSpPr>
          <p:nvPr>
            <p:ph type="body" idx="1"/>
          </p:nvPr>
        </p:nvSpPr>
        <p:spPr/>
        <p:txBody>
          <a:bodyPr>
            <a:normAutofit lnSpcReduction="10000"/>
          </a:bodyPr>
          <a:lstStyle/>
          <a:p>
            <a:r>
              <a:rPr lang="en-US" dirty="0" smtClean="0"/>
              <a:t>Notes on </a:t>
            </a:r>
            <a:r>
              <a:rPr lang="en-US" dirty="0" smtClean="0">
                <a:solidFill>
                  <a:srgbClr val="FF0000"/>
                </a:solidFill>
              </a:rPr>
              <a:t>Branch-Delay Slot</a:t>
            </a:r>
          </a:p>
          <a:p>
            <a:pPr lvl="1"/>
            <a:r>
              <a:rPr lang="en-US" dirty="0" smtClean="0"/>
              <a:t>Worst-Case Scenario: put a </a:t>
            </a:r>
            <a:r>
              <a:rPr lang="en-US" dirty="0" err="1" smtClean="0"/>
              <a:t>nop</a:t>
            </a:r>
            <a:r>
              <a:rPr lang="en-US" dirty="0" smtClean="0"/>
              <a:t> in the branch-delay slot</a:t>
            </a:r>
          </a:p>
          <a:p>
            <a:pPr lvl="1"/>
            <a:r>
              <a:rPr lang="en-US" dirty="0" smtClean="0"/>
              <a:t>Better Case: place some instruction preceding the branch in the branch-delay slot—as long as the changed doesn’t affect the logic of program</a:t>
            </a:r>
          </a:p>
          <a:p>
            <a:pPr lvl="2"/>
            <a:r>
              <a:rPr lang="en-US" dirty="0" smtClean="0"/>
              <a:t>Re-ordering instructions is  common way to speed up programs</a:t>
            </a:r>
          </a:p>
          <a:p>
            <a:pPr lvl="2"/>
            <a:r>
              <a:rPr lang="en-US" dirty="0" smtClean="0"/>
              <a:t>Compiler usually finds such an instruction 50% of time</a:t>
            </a:r>
          </a:p>
          <a:p>
            <a:pPr lvl="2"/>
            <a:r>
              <a:rPr lang="en-US" dirty="0" smtClean="0"/>
              <a:t>Jumps also have a delay slot …</a:t>
            </a:r>
            <a:endParaRPr lang="en-US" dirty="0"/>
          </a:p>
        </p:txBody>
      </p:sp>
      <p:sp>
        <p:nvSpPr>
          <p:cNvPr id="2" name="Slide Number Placeholder 1"/>
          <p:cNvSpPr>
            <a:spLocks noGrp="1"/>
          </p:cNvSpPr>
          <p:nvPr>
            <p:ph type="sldNum" sz="quarter" idx="12"/>
          </p:nvPr>
        </p:nvSpPr>
        <p:spPr/>
        <p:txBody>
          <a:bodyPr/>
          <a:lstStyle/>
          <a:p>
            <a:pPr>
              <a:defRPr/>
            </a:pPr>
            <a:fld id="{0D227FE4-C4DE-B64E-BF78-4F634596A1E9}" type="slidenum">
              <a:rPr lang="en-US" smtClean="0"/>
              <a:pPr>
                <a:defRPr/>
              </a:pPr>
              <a:t>55</a:t>
            </a:fld>
            <a:endParaRPr lang="en-US"/>
          </a:p>
        </p:txBody>
      </p:sp>
    </p:spTree>
    <p:extLst>
      <p:ext uri="{BB962C8B-B14F-4D97-AF65-F5344CB8AC3E}">
        <p14:creationId xmlns:p14="http://schemas.microsoft.com/office/powerpoint/2010/main" val="2191554350"/>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Rectangle 2"/>
          <p:cNvSpPr>
            <a:spLocks noGrp="1" noChangeArrowheads="1"/>
          </p:cNvSpPr>
          <p:nvPr>
            <p:ph type="title"/>
          </p:nvPr>
        </p:nvSpPr>
        <p:spPr/>
        <p:txBody>
          <a:bodyPr/>
          <a:lstStyle/>
          <a:p>
            <a:r>
              <a:rPr lang="en-US" sz="3600" dirty="0" smtClean="0"/>
              <a:t>Greater Instruction</a:t>
            </a:r>
            <a:r>
              <a:rPr lang="en-US" sz="3600" dirty="0"/>
              <a:t>-Level Parallelism (ILP)</a:t>
            </a:r>
            <a:endParaRPr lang="en-AU" sz="3600" dirty="0"/>
          </a:p>
        </p:txBody>
      </p:sp>
      <p:sp>
        <p:nvSpPr>
          <p:cNvPr id="479235" name="Rectangle 3"/>
          <p:cNvSpPr>
            <a:spLocks noGrp="1" noChangeArrowheads="1"/>
          </p:cNvSpPr>
          <p:nvPr>
            <p:ph type="body" idx="1"/>
          </p:nvPr>
        </p:nvSpPr>
        <p:spPr/>
        <p:txBody>
          <a:bodyPr>
            <a:normAutofit fontScale="85000" lnSpcReduction="20000"/>
          </a:bodyPr>
          <a:lstStyle/>
          <a:p>
            <a:pPr>
              <a:lnSpc>
                <a:spcPct val="90000"/>
              </a:lnSpc>
            </a:pPr>
            <a:r>
              <a:rPr lang="en-US" dirty="0" smtClean="0"/>
              <a:t>Deeper pipeline (5 =&gt; 10 =&gt; 15 stages)</a:t>
            </a:r>
          </a:p>
          <a:p>
            <a:pPr lvl="1">
              <a:lnSpc>
                <a:spcPct val="90000"/>
              </a:lnSpc>
            </a:pPr>
            <a:r>
              <a:rPr lang="en-US" dirty="0"/>
              <a:t>Less work per stage </a:t>
            </a:r>
            <a:r>
              <a:rPr lang="en-US" dirty="0" err="1">
                <a:sym typeface="Symbol" charset="2"/>
              </a:rPr>
              <a:t></a:t>
            </a:r>
            <a:r>
              <a:rPr lang="en-US" dirty="0">
                <a:sym typeface="Symbol" charset="2"/>
              </a:rPr>
              <a:t> shorter clock cycle</a:t>
            </a:r>
          </a:p>
          <a:p>
            <a:pPr>
              <a:lnSpc>
                <a:spcPct val="90000"/>
              </a:lnSpc>
            </a:pPr>
            <a:r>
              <a:rPr lang="en-US" dirty="0">
                <a:sym typeface="Symbol" charset="2"/>
              </a:rPr>
              <a:t>Multiple </a:t>
            </a:r>
            <a:r>
              <a:rPr lang="en-US" dirty="0" smtClean="0">
                <a:sym typeface="Symbol" charset="2"/>
              </a:rPr>
              <a:t>issue “superscalar”</a:t>
            </a:r>
          </a:p>
          <a:p>
            <a:pPr lvl="1">
              <a:lnSpc>
                <a:spcPct val="90000"/>
              </a:lnSpc>
            </a:pPr>
            <a:r>
              <a:rPr lang="en-US" dirty="0">
                <a:sym typeface="Symbol" charset="2"/>
              </a:rPr>
              <a:t>Replicate pipeline stages </a:t>
            </a:r>
            <a:r>
              <a:rPr lang="en-US" dirty="0" err="1">
                <a:sym typeface="Symbol" charset="2"/>
              </a:rPr>
              <a:t></a:t>
            </a:r>
            <a:r>
              <a:rPr lang="en-US" dirty="0">
                <a:sym typeface="Symbol" charset="2"/>
              </a:rPr>
              <a:t> multiple pipelines</a:t>
            </a:r>
          </a:p>
          <a:p>
            <a:pPr lvl="1">
              <a:lnSpc>
                <a:spcPct val="90000"/>
              </a:lnSpc>
            </a:pPr>
            <a:r>
              <a:rPr lang="en-US" dirty="0">
                <a:sym typeface="Symbol" charset="2"/>
              </a:rPr>
              <a:t>Start multiple instructions per clock cycle</a:t>
            </a:r>
          </a:p>
          <a:p>
            <a:pPr lvl="1">
              <a:lnSpc>
                <a:spcPct val="90000"/>
              </a:lnSpc>
            </a:pPr>
            <a:r>
              <a:rPr lang="en-US" dirty="0">
                <a:sym typeface="Symbol" charset="2"/>
              </a:rPr>
              <a:t>CPI &lt; 1, so use Instructions Per Cycle (IPC)</a:t>
            </a:r>
          </a:p>
          <a:p>
            <a:pPr lvl="1">
              <a:lnSpc>
                <a:spcPct val="90000"/>
              </a:lnSpc>
            </a:pPr>
            <a:r>
              <a:rPr lang="en-US" dirty="0">
                <a:sym typeface="Symbol" charset="2"/>
              </a:rPr>
              <a:t>E.g., 4GHz 4-way multiple-issue</a:t>
            </a:r>
          </a:p>
          <a:p>
            <a:pPr lvl="2">
              <a:lnSpc>
                <a:spcPct val="90000"/>
              </a:lnSpc>
            </a:pPr>
            <a:r>
              <a:rPr lang="en-US" sz="2200" dirty="0">
                <a:sym typeface="Symbol" charset="2"/>
              </a:rPr>
              <a:t>16 BIPS, peak CPI = 0.25, peak IPC = 4</a:t>
            </a:r>
          </a:p>
          <a:p>
            <a:pPr lvl="1">
              <a:lnSpc>
                <a:spcPct val="90000"/>
              </a:lnSpc>
            </a:pPr>
            <a:r>
              <a:rPr lang="en-US" dirty="0">
                <a:sym typeface="Symbol" charset="2"/>
              </a:rPr>
              <a:t>But dependencies reduce this in </a:t>
            </a:r>
            <a:r>
              <a:rPr lang="en-US" dirty="0" smtClean="0">
                <a:sym typeface="Symbol" charset="2"/>
              </a:rPr>
              <a:t>practice</a:t>
            </a:r>
          </a:p>
          <a:p>
            <a:pPr>
              <a:lnSpc>
                <a:spcPct val="90000"/>
              </a:lnSpc>
            </a:pPr>
            <a:r>
              <a:rPr lang="en-US" dirty="0" smtClean="0">
                <a:sym typeface="Symbol" charset="2"/>
              </a:rPr>
              <a:t>“Out-of-Order” execution</a:t>
            </a:r>
          </a:p>
          <a:p>
            <a:pPr lvl="1">
              <a:lnSpc>
                <a:spcPct val="90000"/>
              </a:lnSpc>
            </a:pPr>
            <a:r>
              <a:rPr lang="en-US" dirty="0" smtClean="0">
                <a:sym typeface="Symbol" charset="2"/>
              </a:rPr>
              <a:t>Reorder instructions dynamically in hardware to reduce impact of hazards</a:t>
            </a:r>
          </a:p>
          <a:p>
            <a:pPr>
              <a:lnSpc>
                <a:spcPct val="90000"/>
              </a:lnSpc>
            </a:pPr>
            <a:r>
              <a:rPr lang="en-US" i="1" dirty="0" smtClean="0">
                <a:sym typeface="Symbol" charset="2"/>
              </a:rPr>
              <a:t>Take CS152 next to learn about these techniques!</a:t>
            </a:r>
            <a:endParaRPr lang="en-US" i="1" dirty="0">
              <a:sym typeface="Symbol" charset="2"/>
            </a:endParaRPr>
          </a:p>
        </p:txBody>
      </p:sp>
      <p:sp>
        <p:nvSpPr>
          <p:cNvPr id="2" name="Slide Number Placeholder 1"/>
          <p:cNvSpPr>
            <a:spLocks noGrp="1"/>
          </p:cNvSpPr>
          <p:nvPr>
            <p:ph type="sldNum" sz="quarter" idx="12"/>
          </p:nvPr>
        </p:nvSpPr>
        <p:spPr/>
        <p:txBody>
          <a:bodyPr/>
          <a:lstStyle/>
          <a:p>
            <a:pPr>
              <a:defRPr/>
            </a:pPr>
            <a:fld id="{0D227FE4-C4DE-B64E-BF78-4F634596A1E9}" type="slidenum">
              <a:rPr lang="en-US" smtClean="0"/>
              <a:pPr>
                <a:defRPr/>
              </a:pPr>
              <a:t>56</a:t>
            </a:fld>
            <a:endParaRPr lang="en-US"/>
          </a:p>
        </p:txBody>
      </p:sp>
    </p:spTree>
    <p:extLst>
      <p:ext uri="{BB962C8B-B14F-4D97-AF65-F5344CB8AC3E}">
        <p14:creationId xmlns:p14="http://schemas.microsoft.com/office/powerpoint/2010/main" val="34247514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92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923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7923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7923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7923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7923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79235">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79235">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79235">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79235">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79235">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7923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9235"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Conclusion</a:t>
            </a:r>
            <a:endParaRPr lang="en-US" dirty="0"/>
          </a:p>
        </p:txBody>
      </p:sp>
      <p:sp>
        <p:nvSpPr>
          <p:cNvPr id="3" name="Content Placeholder 2"/>
          <p:cNvSpPr>
            <a:spLocks noGrp="1"/>
          </p:cNvSpPr>
          <p:nvPr>
            <p:ph idx="1"/>
          </p:nvPr>
        </p:nvSpPr>
        <p:spPr/>
        <p:txBody>
          <a:bodyPr/>
          <a:lstStyle/>
          <a:p>
            <a:r>
              <a:rPr lang="en-US" sz="2800" dirty="0" smtClean="0"/>
              <a:t>Pipelining increases throughput by overlapping execution of multiple instructions in different </a:t>
            </a:r>
            <a:r>
              <a:rPr lang="en-US" sz="2800" dirty="0" err="1" smtClean="0"/>
              <a:t>pipestages</a:t>
            </a:r>
            <a:endParaRPr lang="en-US" sz="2800" dirty="0" smtClean="0"/>
          </a:p>
          <a:p>
            <a:r>
              <a:rPr lang="en-US" sz="2800" dirty="0" err="1" smtClean="0"/>
              <a:t>Pipestages</a:t>
            </a:r>
            <a:r>
              <a:rPr lang="en-US" sz="2800" dirty="0" smtClean="0"/>
              <a:t> should be balanced for highest clock rate</a:t>
            </a:r>
          </a:p>
          <a:p>
            <a:r>
              <a:rPr lang="en-US" sz="2800" dirty="0" smtClean="0"/>
              <a:t>Three types of pipeline hazard limit performance</a:t>
            </a:r>
          </a:p>
          <a:p>
            <a:pPr lvl="1"/>
            <a:r>
              <a:rPr lang="en-US" sz="2400" dirty="0" smtClean="0"/>
              <a:t>Structural (always fixable with more hardware)</a:t>
            </a:r>
          </a:p>
          <a:p>
            <a:pPr lvl="1"/>
            <a:r>
              <a:rPr lang="en-US" sz="2400" dirty="0" smtClean="0"/>
              <a:t>Data (use interlocks or bypassing to resolve)</a:t>
            </a:r>
          </a:p>
          <a:p>
            <a:pPr lvl="1"/>
            <a:r>
              <a:rPr lang="en-US" sz="2400" dirty="0" smtClean="0"/>
              <a:t>Control (reduce impact with branch prediction or branch delay slots)</a:t>
            </a:r>
            <a:endParaRPr lang="en-US" sz="2400" dirty="0"/>
          </a:p>
        </p:txBody>
      </p:sp>
      <p:sp>
        <p:nvSpPr>
          <p:cNvPr id="6" name="Slide Number Placeholder 5"/>
          <p:cNvSpPr>
            <a:spLocks noGrp="1"/>
          </p:cNvSpPr>
          <p:nvPr>
            <p:ph type="sldNum" sz="quarter" idx="12"/>
          </p:nvPr>
        </p:nvSpPr>
        <p:spPr/>
        <p:txBody>
          <a:bodyPr/>
          <a:lstStyle/>
          <a:p>
            <a:pPr>
              <a:defRPr/>
            </a:pPr>
            <a:fld id="{0D227FE4-C4DE-B64E-BF78-4F634596A1E9}" type="slidenum">
              <a:rPr lang="en-US" smtClean="0"/>
              <a:pPr>
                <a:defRPr/>
              </a:pPr>
              <a:t>57</a:t>
            </a:fld>
            <a:endParaRPr lang="en-US"/>
          </a:p>
        </p:txBody>
      </p:sp>
    </p:spTree>
    <p:extLst>
      <p:ext uri="{BB962C8B-B14F-4D97-AF65-F5344CB8AC3E}">
        <p14:creationId xmlns:p14="http://schemas.microsoft.com/office/powerpoint/2010/main" val="41566527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ChangeArrowheads="1"/>
          </p:cNvSpPr>
          <p:nvPr>
            <p:ph type="title"/>
          </p:nvPr>
        </p:nvSpPr>
        <p:spPr/>
        <p:txBody>
          <a:bodyPr/>
          <a:lstStyle/>
          <a:p>
            <a:r>
              <a:rPr lang="en-US" dirty="0" smtClean="0"/>
              <a:t>Single Cycle Performance</a:t>
            </a:r>
            <a:endParaRPr lang="en-AU" dirty="0"/>
          </a:p>
        </p:txBody>
      </p:sp>
      <p:sp>
        <p:nvSpPr>
          <p:cNvPr id="327683" name="Rectangle 3"/>
          <p:cNvSpPr>
            <a:spLocks noGrp="1" noChangeArrowheads="1"/>
          </p:cNvSpPr>
          <p:nvPr>
            <p:ph type="body" idx="1"/>
          </p:nvPr>
        </p:nvSpPr>
        <p:spPr>
          <a:xfrm>
            <a:off x="684213" y="1125538"/>
            <a:ext cx="8270875" cy="1786995"/>
          </a:xfrm>
        </p:spPr>
        <p:txBody>
          <a:bodyPr/>
          <a:lstStyle/>
          <a:p>
            <a:r>
              <a:rPr lang="en-US" sz="2800" dirty="0"/>
              <a:t>Assume time for</a:t>
            </a:r>
            <a:r>
              <a:rPr lang="en-US" sz="2800" dirty="0" smtClean="0"/>
              <a:t> actions are</a:t>
            </a:r>
          </a:p>
          <a:p>
            <a:pPr lvl="1"/>
            <a:r>
              <a:rPr lang="en-US" sz="2400" dirty="0"/>
              <a:t>100ps for register read or </a:t>
            </a:r>
            <a:r>
              <a:rPr lang="en-US" sz="2400" dirty="0" smtClean="0"/>
              <a:t>write; 200ps </a:t>
            </a:r>
            <a:r>
              <a:rPr lang="en-US" sz="2400" dirty="0"/>
              <a:t>for other</a:t>
            </a:r>
            <a:r>
              <a:rPr lang="en-US" sz="2400" dirty="0" smtClean="0"/>
              <a:t> events</a:t>
            </a:r>
          </a:p>
          <a:p>
            <a:r>
              <a:rPr lang="en-US" sz="2800" dirty="0" smtClean="0"/>
              <a:t>Clock period is?</a:t>
            </a:r>
            <a:endParaRPr lang="en-US" sz="2800" dirty="0"/>
          </a:p>
        </p:txBody>
      </p:sp>
      <p:graphicFrame>
        <p:nvGraphicFramePr>
          <p:cNvPr id="327684" name="Group 4"/>
          <p:cNvGraphicFramePr>
            <a:graphicFrameLocks noGrp="1"/>
          </p:cNvGraphicFramePr>
          <p:nvPr>
            <p:extLst>
              <p:ext uri="{D42A27DB-BD31-4B8C-83A1-F6EECF244321}">
                <p14:modId xmlns:p14="http://schemas.microsoft.com/office/powerpoint/2010/main" val="2904538369"/>
              </p:ext>
            </p:extLst>
          </p:nvPr>
        </p:nvGraphicFramePr>
        <p:xfrm>
          <a:off x="395288" y="2661203"/>
          <a:ext cx="8353425" cy="2246631"/>
        </p:xfrm>
        <a:graphic>
          <a:graphicData uri="http://schemas.openxmlformats.org/drawingml/2006/table">
            <a:tbl>
              <a:tblPr/>
              <a:tblGrid>
                <a:gridCol w="1193800"/>
                <a:gridCol w="1192212"/>
                <a:gridCol w="1195388"/>
                <a:gridCol w="1190625"/>
                <a:gridCol w="1195387"/>
                <a:gridCol w="1192213"/>
                <a:gridCol w="1193800"/>
              </a:tblGrid>
              <a:tr h="44608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Instr</a:t>
                      </a:r>
                      <a:endParaRPr kumimoji="0" lang="en-AU" sz="1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Instr fetch</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Register read</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ALU op</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Memory access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Register write</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dirty="0">
                          <a:ln>
                            <a:noFill/>
                          </a:ln>
                          <a:solidFill>
                            <a:schemeClr val="tx1"/>
                          </a:solidFill>
                          <a:effectLst/>
                          <a:latin typeface="Arial" charset="0"/>
                        </a:rPr>
                        <a:t>Total </a:t>
                      </a:r>
                      <a:r>
                        <a:rPr kumimoji="0" lang="en-US" sz="1800" b="0" i="0" u="none" strike="noStrike" cap="none" normalizeH="0" baseline="0" dirty="0" smtClean="0">
                          <a:ln>
                            <a:noFill/>
                          </a:ln>
                          <a:solidFill>
                            <a:schemeClr val="tx1"/>
                          </a:solidFill>
                          <a:effectLst/>
                          <a:latin typeface="Arial" charset="0"/>
                        </a:rPr>
                        <a:t>time</a:t>
                      </a:r>
                      <a:endParaRPr kumimoji="0" lang="en-AU" sz="1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40005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lw</a:t>
                      </a:r>
                      <a:endParaRPr kumimoji="0" lang="en-AU" sz="1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200ps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100 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200ps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200ps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100 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dirty="0">
                          <a:ln>
                            <a:noFill/>
                          </a:ln>
                          <a:solidFill>
                            <a:schemeClr val="tx1"/>
                          </a:solidFill>
                          <a:effectLst/>
                          <a:latin typeface="Arial" charset="0"/>
                        </a:rPr>
                        <a:t>800ps</a:t>
                      </a:r>
                      <a:endParaRPr kumimoji="0" lang="en-AU" sz="1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40481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sw</a:t>
                      </a:r>
                      <a:endParaRPr kumimoji="0" lang="en-AU" sz="1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200ps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100 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200ps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200ps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700ps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005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R-format</a:t>
                      </a:r>
                      <a:endParaRPr kumimoji="0" lang="en-AU" sz="1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200ps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100 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200ps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100 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600ps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163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beq</a:t>
                      </a:r>
                      <a:endParaRPr kumimoji="0" lang="en-AU" sz="1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200ps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100 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200ps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dirty="0">
                          <a:ln>
                            <a:noFill/>
                          </a:ln>
                          <a:solidFill>
                            <a:schemeClr val="tx1"/>
                          </a:solidFill>
                          <a:effectLst/>
                          <a:latin typeface="Arial" charset="0"/>
                        </a:rPr>
                        <a:t>500ps</a:t>
                      </a:r>
                      <a:endParaRPr kumimoji="0" lang="en-AU" sz="1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 name="Rectangle 3"/>
          <p:cNvSpPr txBox="1">
            <a:spLocks noChangeArrowheads="1"/>
          </p:cNvSpPr>
          <p:nvPr/>
        </p:nvSpPr>
        <p:spPr>
          <a:xfrm>
            <a:off x="873125" y="5071005"/>
            <a:ext cx="8270875" cy="1786995"/>
          </a:xfrm>
          <a:prstGeom prst="rect">
            <a:avLst/>
          </a:prstGeom>
        </p:spPr>
        <p:txBody>
          <a:bodyPr vert="horz" lIns="91440" tIns="45720" rIns="91440" bIns="45720" rtlCol="0">
            <a:normAutofit/>
          </a:bodyPr>
          <a:lstStyle/>
          <a:p>
            <a:pPr>
              <a:buFont typeface="Arial"/>
              <a:buChar char="•"/>
            </a:pPr>
            <a:r>
              <a:rPr lang="en-US" sz="2800" dirty="0" smtClean="0"/>
              <a:t> What can we do to improve clock rate?</a:t>
            </a:r>
          </a:p>
          <a:p>
            <a:pPr>
              <a:buFont typeface="Arial"/>
              <a:buChar char="•"/>
            </a:pPr>
            <a:r>
              <a:rPr lang="en-US" sz="2800" dirty="0" smtClean="0"/>
              <a:t> Will this improve performance as well?</a:t>
            </a:r>
          </a:p>
          <a:p>
            <a:pPr lvl="1"/>
            <a:r>
              <a:rPr lang="en-US" sz="2400" dirty="0" smtClean="0"/>
              <a:t>Want increased clock rate to mean faster programs</a:t>
            </a:r>
            <a:endParaRPr lang="en-US" sz="2400" dirty="0"/>
          </a:p>
        </p:txBody>
      </p:sp>
      <p:sp>
        <p:nvSpPr>
          <p:cNvPr id="2" name="Slide Number Placeholder 1"/>
          <p:cNvSpPr>
            <a:spLocks noGrp="1"/>
          </p:cNvSpPr>
          <p:nvPr>
            <p:ph type="sldNum" sz="quarter" idx="12"/>
          </p:nvPr>
        </p:nvSpPr>
        <p:spPr/>
        <p:txBody>
          <a:bodyPr/>
          <a:lstStyle/>
          <a:p>
            <a:pPr>
              <a:defRPr/>
            </a:pPr>
            <a:fld id="{0D227FE4-C4DE-B64E-BF78-4F634596A1E9}" type="slidenum">
              <a:rPr lang="en-US" smtClean="0"/>
              <a:pPr>
                <a:defRPr/>
              </a:pPr>
              <a:t>6</a:t>
            </a:fld>
            <a:endParaRPr lang="en-US"/>
          </a:p>
        </p:txBody>
      </p:sp>
    </p:spTree>
    <p:extLst>
      <p:ext uri="{BB962C8B-B14F-4D97-AF65-F5344CB8AC3E}">
        <p14:creationId xmlns:p14="http://schemas.microsoft.com/office/powerpoint/2010/main" val="325396751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4626" name="Rectangle 2"/>
          <p:cNvSpPr>
            <a:spLocks noGrp="1" noChangeArrowheads="1"/>
          </p:cNvSpPr>
          <p:nvPr>
            <p:ph type="title"/>
          </p:nvPr>
        </p:nvSpPr>
        <p:spPr/>
        <p:txBody>
          <a:bodyPr/>
          <a:lstStyle/>
          <a:p>
            <a:r>
              <a:rPr lang="en-US" smtClean="0"/>
              <a:t>Gotta Do Laundry</a:t>
            </a:r>
            <a:endParaRPr lang="en-US"/>
          </a:p>
        </p:txBody>
      </p:sp>
      <p:sp>
        <p:nvSpPr>
          <p:cNvPr id="2714627" name="Rectangle 3"/>
          <p:cNvSpPr>
            <a:spLocks noGrp="1" noChangeArrowheads="1"/>
          </p:cNvSpPr>
          <p:nvPr>
            <p:ph type="body" idx="1"/>
          </p:nvPr>
        </p:nvSpPr>
        <p:spPr>
          <a:xfrm>
            <a:off x="457200" y="1143000"/>
            <a:ext cx="6019800" cy="5213350"/>
          </a:xfrm>
        </p:spPr>
        <p:txBody>
          <a:bodyPr>
            <a:normAutofit lnSpcReduction="10000"/>
          </a:bodyPr>
          <a:lstStyle/>
          <a:p>
            <a:r>
              <a:rPr lang="en-US" dirty="0" smtClean="0"/>
              <a:t>Ann, Brian, Cathy, Dave </a:t>
            </a:r>
            <a:br>
              <a:rPr lang="en-US" dirty="0" smtClean="0"/>
            </a:br>
            <a:r>
              <a:rPr lang="en-US" dirty="0" smtClean="0"/>
              <a:t>each have one load of clothes to wash, dry, fold, and put away</a:t>
            </a:r>
          </a:p>
          <a:p>
            <a:pPr lvl="1"/>
            <a:r>
              <a:rPr lang="en-US" sz="2800" dirty="0" smtClean="0"/>
              <a:t>Washer takes 30 minutes</a:t>
            </a:r>
          </a:p>
          <a:p>
            <a:pPr lvl="1"/>
            <a:endParaRPr lang="en-US" sz="2800" dirty="0" smtClean="0"/>
          </a:p>
          <a:p>
            <a:pPr lvl="1"/>
            <a:r>
              <a:rPr lang="en-US" sz="2800" dirty="0" smtClean="0"/>
              <a:t>Dryer takes 30 minutes</a:t>
            </a:r>
          </a:p>
          <a:p>
            <a:pPr lvl="1"/>
            <a:endParaRPr lang="en-US" sz="2800" dirty="0" smtClean="0"/>
          </a:p>
          <a:p>
            <a:pPr lvl="1"/>
            <a:r>
              <a:rPr lang="en-US" sz="2800" dirty="0" smtClean="0"/>
              <a:t>“Folder” takes 30 minutes</a:t>
            </a:r>
          </a:p>
          <a:p>
            <a:pPr lvl="1"/>
            <a:endParaRPr lang="en-US" sz="2400" dirty="0" smtClean="0"/>
          </a:p>
          <a:p>
            <a:pPr lvl="1"/>
            <a:r>
              <a:rPr lang="en-US" sz="2400" dirty="0" smtClean="0"/>
              <a:t>“Stasher” takes 30 minutes to put clothes into drawers</a:t>
            </a:r>
          </a:p>
          <a:p>
            <a:endParaRPr lang="en-US" sz="3200" dirty="0" smtClean="0"/>
          </a:p>
          <a:p>
            <a:endParaRPr lang="en-US" sz="3200" dirty="0" smtClean="0"/>
          </a:p>
          <a:p>
            <a:endParaRPr lang="en-US" sz="3200" dirty="0" smtClean="0"/>
          </a:p>
          <a:p>
            <a:endParaRPr lang="en-US" dirty="0"/>
          </a:p>
        </p:txBody>
      </p:sp>
      <p:grpSp>
        <p:nvGrpSpPr>
          <p:cNvPr id="2" name="Group 4"/>
          <p:cNvGrpSpPr>
            <a:grpSpLocks/>
          </p:cNvGrpSpPr>
          <p:nvPr/>
        </p:nvGrpSpPr>
        <p:grpSpPr bwMode="auto">
          <a:xfrm>
            <a:off x="7118350" y="3817937"/>
            <a:ext cx="598488" cy="800100"/>
            <a:chOff x="4048" y="2448"/>
            <a:chExt cx="424" cy="504"/>
          </a:xfrm>
        </p:grpSpPr>
        <p:grpSp>
          <p:nvGrpSpPr>
            <p:cNvPr id="3" name="Group 5"/>
            <p:cNvGrpSpPr>
              <a:grpSpLocks/>
            </p:cNvGrpSpPr>
            <p:nvPr/>
          </p:nvGrpSpPr>
          <p:grpSpPr bwMode="auto">
            <a:xfrm>
              <a:off x="4048" y="2448"/>
              <a:ext cx="424" cy="504"/>
              <a:chOff x="4048" y="2448"/>
              <a:chExt cx="424" cy="504"/>
            </a:xfrm>
          </p:grpSpPr>
          <p:sp>
            <p:nvSpPr>
              <p:cNvPr id="2714630" name="AutoShape 6"/>
              <p:cNvSpPr>
                <a:spLocks noChangeArrowheads="1"/>
              </p:cNvSpPr>
              <p:nvPr/>
            </p:nvSpPr>
            <p:spPr bwMode="auto">
              <a:xfrm>
                <a:off x="4048" y="2528"/>
                <a:ext cx="424" cy="424"/>
              </a:xfrm>
              <a:prstGeom prst="cube">
                <a:avLst>
                  <a:gd name="adj" fmla="val 24995"/>
                </a:avLst>
              </a:prstGeom>
              <a:solidFill>
                <a:schemeClr val="bg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2714631" name="AutoShape 7"/>
              <p:cNvSpPr>
                <a:spLocks noChangeArrowheads="1"/>
              </p:cNvSpPr>
              <p:nvPr/>
            </p:nvSpPr>
            <p:spPr bwMode="auto">
              <a:xfrm>
                <a:off x="4144" y="2448"/>
                <a:ext cx="328" cy="88"/>
              </a:xfrm>
              <a:prstGeom prst="cube">
                <a:avLst>
                  <a:gd name="adj" fmla="val 24995"/>
                </a:avLst>
              </a:prstGeom>
              <a:solidFill>
                <a:schemeClr val="bg1"/>
              </a:solidFill>
              <a:ln w="12700">
                <a:solidFill>
                  <a:schemeClr val="tx1"/>
                </a:solidFill>
                <a:miter lim="800000"/>
                <a:headEnd/>
                <a:tailEnd/>
              </a:ln>
              <a:effectLst/>
            </p:spPr>
            <p:txBody>
              <a:bodyPr wrap="none" anchor="ctr">
                <a:prstTxWarp prst="textNoShape">
                  <a:avLst/>
                </a:prstTxWarp>
              </a:bodyPr>
              <a:lstStyle/>
              <a:p>
                <a:endParaRPr lang="en-US"/>
              </a:p>
            </p:txBody>
          </p:sp>
        </p:grpSp>
        <p:sp>
          <p:nvSpPr>
            <p:cNvPr id="2714632" name="Oval 8"/>
            <p:cNvSpPr>
              <a:spLocks noChangeArrowheads="1"/>
            </p:cNvSpPr>
            <p:nvPr/>
          </p:nvSpPr>
          <p:spPr bwMode="auto">
            <a:xfrm>
              <a:off x="4176" y="2488"/>
              <a:ext cx="56" cy="32"/>
            </a:xfrm>
            <a:prstGeom prst="ellipse">
              <a:avLst/>
            </a:prstGeom>
            <a:solidFill>
              <a:schemeClr val="bg1"/>
            </a:solidFill>
            <a:ln w="12700">
              <a:solidFill>
                <a:schemeClr val="tx1"/>
              </a:solidFill>
              <a:round/>
              <a:headEnd/>
              <a:tailEnd/>
            </a:ln>
            <a:effectLst/>
          </p:spPr>
          <p:txBody>
            <a:bodyPr wrap="none" anchor="ctr">
              <a:prstTxWarp prst="textNoShape">
                <a:avLst/>
              </a:prstTxWarp>
            </a:bodyPr>
            <a:lstStyle/>
            <a:p>
              <a:endParaRPr lang="en-US"/>
            </a:p>
          </p:txBody>
        </p:sp>
        <p:sp>
          <p:nvSpPr>
            <p:cNvPr id="2714633" name="AutoShape 9"/>
            <p:cNvSpPr>
              <a:spLocks noChangeArrowheads="1"/>
            </p:cNvSpPr>
            <p:nvPr/>
          </p:nvSpPr>
          <p:spPr bwMode="auto">
            <a:xfrm>
              <a:off x="4100" y="2724"/>
              <a:ext cx="224" cy="96"/>
            </a:xfrm>
            <a:prstGeom prst="octagon">
              <a:avLst>
                <a:gd name="adj" fmla="val 29282"/>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grpSp>
        <p:nvGrpSpPr>
          <p:cNvPr id="4" name="Group 10"/>
          <p:cNvGrpSpPr>
            <a:grpSpLocks/>
          </p:cNvGrpSpPr>
          <p:nvPr/>
        </p:nvGrpSpPr>
        <p:grpSpPr bwMode="auto">
          <a:xfrm>
            <a:off x="7112000" y="4846637"/>
            <a:ext cx="587375" cy="649288"/>
            <a:chOff x="4043" y="3096"/>
            <a:chExt cx="417" cy="409"/>
          </a:xfrm>
        </p:grpSpPr>
        <p:grpSp>
          <p:nvGrpSpPr>
            <p:cNvPr id="5" name="Group 11"/>
            <p:cNvGrpSpPr>
              <a:grpSpLocks/>
            </p:cNvGrpSpPr>
            <p:nvPr/>
          </p:nvGrpSpPr>
          <p:grpSpPr bwMode="auto">
            <a:xfrm>
              <a:off x="4045" y="3289"/>
              <a:ext cx="415" cy="216"/>
              <a:chOff x="4045" y="3289"/>
              <a:chExt cx="415" cy="216"/>
            </a:xfrm>
          </p:grpSpPr>
          <p:sp>
            <p:nvSpPr>
              <p:cNvPr id="2714636" name="Freeform 12"/>
              <p:cNvSpPr>
                <a:spLocks/>
              </p:cNvSpPr>
              <p:nvPr/>
            </p:nvSpPr>
            <p:spPr bwMode="auto">
              <a:xfrm>
                <a:off x="4247" y="3290"/>
                <a:ext cx="96" cy="215"/>
              </a:xfrm>
              <a:custGeom>
                <a:avLst/>
                <a:gdLst/>
                <a:ahLst/>
                <a:cxnLst>
                  <a:cxn ang="0">
                    <a:pos x="69" y="0"/>
                  </a:cxn>
                  <a:cxn ang="0">
                    <a:pos x="95" y="0"/>
                  </a:cxn>
                  <a:cxn ang="0">
                    <a:pos x="26" y="214"/>
                  </a:cxn>
                  <a:cxn ang="0">
                    <a:pos x="0" y="214"/>
                  </a:cxn>
                  <a:cxn ang="0">
                    <a:pos x="69" y="0"/>
                  </a:cxn>
                </a:cxnLst>
                <a:rect l="0" t="0" r="r" b="b"/>
                <a:pathLst>
                  <a:path w="96" h="215">
                    <a:moveTo>
                      <a:pt x="69" y="0"/>
                    </a:moveTo>
                    <a:lnTo>
                      <a:pt x="95" y="0"/>
                    </a:lnTo>
                    <a:lnTo>
                      <a:pt x="26" y="214"/>
                    </a:lnTo>
                    <a:lnTo>
                      <a:pt x="0" y="214"/>
                    </a:lnTo>
                    <a:lnTo>
                      <a:pt x="69" y="0"/>
                    </a:lnTo>
                  </a:path>
                </a:pathLst>
              </a:custGeom>
              <a:solidFill>
                <a:srgbClr val="FDA4B5"/>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714637" name="Rectangle 13"/>
              <p:cNvSpPr>
                <a:spLocks noChangeArrowheads="1"/>
              </p:cNvSpPr>
              <p:nvPr/>
            </p:nvSpPr>
            <p:spPr bwMode="auto">
              <a:xfrm>
                <a:off x="4242" y="3289"/>
                <a:ext cx="218" cy="12"/>
              </a:xfrm>
              <a:prstGeom prst="rect">
                <a:avLst/>
              </a:prstGeom>
              <a:solidFill>
                <a:srgbClr val="FDA4B5"/>
              </a:solidFill>
              <a:ln w="12700">
                <a:noFill/>
                <a:miter lim="800000"/>
                <a:headEnd/>
                <a:tailEnd/>
              </a:ln>
              <a:effectLst/>
            </p:spPr>
            <p:txBody>
              <a:bodyPr wrap="none" anchor="ctr">
                <a:prstTxWarp prst="textNoShape">
                  <a:avLst/>
                </a:prstTxWarp>
              </a:bodyPr>
              <a:lstStyle/>
              <a:p>
                <a:endParaRPr lang="en-US"/>
              </a:p>
            </p:txBody>
          </p:sp>
          <p:sp>
            <p:nvSpPr>
              <p:cNvPr id="2714638" name="Rectangle 14"/>
              <p:cNvSpPr>
                <a:spLocks noChangeArrowheads="1"/>
              </p:cNvSpPr>
              <p:nvPr/>
            </p:nvSpPr>
            <p:spPr bwMode="auto">
              <a:xfrm>
                <a:off x="4241" y="3380"/>
                <a:ext cx="218" cy="13"/>
              </a:xfrm>
              <a:prstGeom prst="rect">
                <a:avLst/>
              </a:prstGeom>
              <a:solidFill>
                <a:srgbClr val="FDA4B5"/>
              </a:solidFill>
              <a:ln w="12700">
                <a:noFill/>
                <a:miter lim="800000"/>
                <a:headEnd/>
                <a:tailEnd/>
              </a:ln>
              <a:effectLst/>
            </p:spPr>
            <p:txBody>
              <a:bodyPr wrap="none" anchor="ctr">
                <a:prstTxWarp prst="textNoShape">
                  <a:avLst/>
                </a:prstTxWarp>
              </a:bodyPr>
              <a:lstStyle/>
              <a:p>
                <a:endParaRPr lang="en-US"/>
              </a:p>
            </p:txBody>
          </p:sp>
          <p:sp>
            <p:nvSpPr>
              <p:cNvPr id="2714639" name="Rectangle 15"/>
              <p:cNvSpPr>
                <a:spLocks noChangeArrowheads="1"/>
              </p:cNvSpPr>
              <p:nvPr/>
            </p:nvSpPr>
            <p:spPr bwMode="auto">
              <a:xfrm>
                <a:off x="4045" y="3380"/>
                <a:ext cx="116" cy="13"/>
              </a:xfrm>
              <a:prstGeom prst="rect">
                <a:avLst/>
              </a:prstGeom>
              <a:solidFill>
                <a:srgbClr val="FDA4B5"/>
              </a:solidFill>
              <a:ln w="12700">
                <a:noFill/>
                <a:miter lim="800000"/>
                <a:headEnd/>
                <a:tailEnd/>
              </a:ln>
              <a:effectLst/>
            </p:spPr>
            <p:txBody>
              <a:bodyPr wrap="none" anchor="ctr">
                <a:prstTxWarp prst="textNoShape">
                  <a:avLst/>
                </a:prstTxWarp>
              </a:bodyPr>
              <a:lstStyle/>
              <a:p>
                <a:endParaRPr lang="en-US"/>
              </a:p>
            </p:txBody>
          </p:sp>
        </p:grpSp>
        <p:grpSp>
          <p:nvGrpSpPr>
            <p:cNvPr id="6" name="Group 16"/>
            <p:cNvGrpSpPr>
              <a:grpSpLocks/>
            </p:cNvGrpSpPr>
            <p:nvPr/>
          </p:nvGrpSpPr>
          <p:grpSpPr bwMode="auto">
            <a:xfrm>
              <a:off x="4043" y="3096"/>
              <a:ext cx="217" cy="409"/>
              <a:chOff x="4043" y="3096"/>
              <a:chExt cx="217" cy="409"/>
            </a:xfrm>
          </p:grpSpPr>
          <p:sp>
            <p:nvSpPr>
              <p:cNvPr id="2714641" name="Oval 17"/>
              <p:cNvSpPr>
                <a:spLocks noChangeArrowheads="1"/>
              </p:cNvSpPr>
              <p:nvPr/>
            </p:nvSpPr>
            <p:spPr bwMode="auto">
              <a:xfrm>
                <a:off x="4127" y="3096"/>
                <a:ext cx="55" cy="55"/>
              </a:xfrm>
              <a:prstGeom prst="ellipse">
                <a:avLst/>
              </a:prstGeom>
              <a:solidFill>
                <a:srgbClr val="FDA4B5"/>
              </a:solidFill>
              <a:ln w="12700">
                <a:solidFill>
                  <a:srgbClr val="000000"/>
                </a:solidFill>
                <a:round/>
                <a:headEnd/>
                <a:tailEnd/>
              </a:ln>
              <a:effectLst/>
            </p:spPr>
            <p:txBody>
              <a:bodyPr wrap="none" anchor="ctr">
                <a:prstTxWarp prst="textNoShape">
                  <a:avLst/>
                </a:prstTxWarp>
              </a:bodyPr>
              <a:lstStyle/>
              <a:p>
                <a:endParaRPr lang="en-US"/>
              </a:p>
            </p:txBody>
          </p:sp>
          <p:sp>
            <p:nvSpPr>
              <p:cNvPr id="2714642" name="Freeform 18"/>
              <p:cNvSpPr>
                <a:spLocks/>
              </p:cNvSpPr>
              <p:nvPr/>
            </p:nvSpPr>
            <p:spPr bwMode="auto">
              <a:xfrm>
                <a:off x="4043" y="3173"/>
                <a:ext cx="217" cy="332"/>
              </a:xfrm>
              <a:custGeom>
                <a:avLst/>
                <a:gdLst/>
                <a:ahLst/>
                <a:cxnLst>
                  <a:cxn ang="0">
                    <a:pos x="2" y="153"/>
                  </a:cxn>
                  <a:cxn ang="0">
                    <a:pos x="1" y="157"/>
                  </a:cxn>
                  <a:cxn ang="0">
                    <a:pos x="0" y="163"/>
                  </a:cxn>
                  <a:cxn ang="0">
                    <a:pos x="0" y="168"/>
                  </a:cxn>
                  <a:cxn ang="0">
                    <a:pos x="2" y="174"/>
                  </a:cxn>
                  <a:cxn ang="0">
                    <a:pos x="5" y="179"/>
                  </a:cxn>
                  <a:cxn ang="0">
                    <a:pos x="9" y="183"/>
                  </a:cxn>
                  <a:cxn ang="0">
                    <a:pos x="14" y="186"/>
                  </a:cxn>
                  <a:cxn ang="0">
                    <a:pos x="17" y="186"/>
                  </a:cxn>
                  <a:cxn ang="0">
                    <a:pos x="23" y="186"/>
                  </a:cxn>
                  <a:cxn ang="0">
                    <a:pos x="141" y="331"/>
                  </a:cxn>
                  <a:cxn ang="0">
                    <a:pos x="178" y="159"/>
                  </a:cxn>
                  <a:cxn ang="0">
                    <a:pos x="177" y="155"/>
                  </a:cxn>
                  <a:cxn ang="0">
                    <a:pos x="176" y="152"/>
                  </a:cxn>
                  <a:cxn ang="0">
                    <a:pos x="173" y="149"/>
                  </a:cxn>
                  <a:cxn ang="0">
                    <a:pos x="170" y="147"/>
                  </a:cxn>
                  <a:cxn ang="0">
                    <a:pos x="166" y="145"/>
                  </a:cxn>
                  <a:cxn ang="0">
                    <a:pos x="161" y="145"/>
                  </a:cxn>
                  <a:cxn ang="0">
                    <a:pos x="157" y="145"/>
                  </a:cxn>
                  <a:cxn ang="0">
                    <a:pos x="153" y="145"/>
                  </a:cxn>
                  <a:cxn ang="0">
                    <a:pos x="104" y="84"/>
                  </a:cxn>
                  <a:cxn ang="0">
                    <a:pos x="201" y="104"/>
                  </a:cxn>
                  <a:cxn ang="0">
                    <a:pos x="204" y="103"/>
                  </a:cxn>
                  <a:cxn ang="0">
                    <a:pos x="207" y="103"/>
                  </a:cxn>
                  <a:cxn ang="0">
                    <a:pos x="211" y="100"/>
                  </a:cxn>
                  <a:cxn ang="0">
                    <a:pos x="214" y="97"/>
                  </a:cxn>
                  <a:cxn ang="0">
                    <a:pos x="215" y="93"/>
                  </a:cxn>
                  <a:cxn ang="0">
                    <a:pos x="216" y="88"/>
                  </a:cxn>
                  <a:cxn ang="0">
                    <a:pos x="215" y="83"/>
                  </a:cxn>
                  <a:cxn ang="0">
                    <a:pos x="213" y="79"/>
                  </a:cxn>
                  <a:cxn ang="0">
                    <a:pos x="210" y="76"/>
                  </a:cxn>
                  <a:cxn ang="0">
                    <a:pos x="206" y="73"/>
                  </a:cxn>
                  <a:cxn ang="0">
                    <a:pos x="203" y="72"/>
                  </a:cxn>
                  <a:cxn ang="0">
                    <a:pos x="137" y="72"/>
                  </a:cxn>
                  <a:cxn ang="0">
                    <a:pos x="125" y="47"/>
                  </a:cxn>
                  <a:cxn ang="0">
                    <a:pos x="126" y="41"/>
                  </a:cxn>
                  <a:cxn ang="0">
                    <a:pos x="127" y="34"/>
                  </a:cxn>
                  <a:cxn ang="0">
                    <a:pos x="127" y="27"/>
                  </a:cxn>
                  <a:cxn ang="0">
                    <a:pos x="125" y="21"/>
                  </a:cxn>
                  <a:cxn ang="0">
                    <a:pos x="123" y="17"/>
                  </a:cxn>
                  <a:cxn ang="0">
                    <a:pos x="120" y="12"/>
                  </a:cxn>
                  <a:cxn ang="0">
                    <a:pos x="115" y="8"/>
                  </a:cxn>
                  <a:cxn ang="0">
                    <a:pos x="110" y="4"/>
                  </a:cxn>
                  <a:cxn ang="0">
                    <a:pos x="104" y="1"/>
                  </a:cxn>
                  <a:cxn ang="0">
                    <a:pos x="97" y="0"/>
                  </a:cxn>
                  <a:cxn ang="0">
                    <a:pos x="91" y="0"/>
                  </a:cxn>
                  <a:cxn ang="0">
                    <a:pos x="84" y="1"/>
                  </a:cxn>
                  <a:cxn ang="0">
                    <a:pos x="77" y="3"/>
                  </a:cxn>
                  <a:cxn ang="0">
                    <a:pos x="70" y="7"/>
                  </a:cxn>
                  <a:cxn ang="0">
                    <a:pos x="66" y="13"/>
                  </a:cxn>
                  <a:cxn ang="0">
                    <a:pos x="62" y="19"/>
                  </a:cxn>
                  <a:cxn ang="0">
                    <a:pos x="59" y="25"/>
                  </a:cxn>
                </a:cxnLst>
                <a:rect l="0" t="0" r="r" b="b"/>
                <a:pathLst>
                  <a:path w="217" h="332">
                    <a:moveTo>
                      <a:pt x="59" y="25"/>
                    </a:moveTo>
                    <a:lnTo>
                      <a:pt x="2" y="153"/>
                    </a:lnTo>
                    <a:lnTo>
                      <a:pt x="1" y="155"/>
                    </a:lnTo>
                    <a:lnTo>
                      <a:pt x="1" y="157"/>
                    </a:lnTo>
                    <a:lnTo>
                      <a:pt x="0" y="159"/>
                    </a:lnTo>
                    <a:lnTo>
                      <a:pt x="0" y="163"/>
                    </a:lnTo>
                    <a:lnTo>
                      <a:pt x="0" y="165"/>
                    </a:lnTo>
                    <a:lnTo>
                      <a:pt x="0" y="168"/>
                    </a:lnTo>
                    <a:lnTo>
                      <a:pt x="1" y="171"/>
                    </a:lnTo>
                    <a:lnTo>
                      <a:pt x="2" y="174"/>
                    </a:lnTo>
                    <a:lnTo>
                      <a:pt x="3" y="176"/>
                    </a:lnTo>
                    <a:lnTo>
                      <a:pt x="5" y="179"/>
                    </a:lnTo>
                    <a:lnTo>
                      <a:pt x="7" y="181"/>
                    </a:lnTo>
                    <a:lnTo>
                      <a:pt x="9" y="183"/>
                    </a:lnTo>
                    <a:lnTo>
                      <a:pt x="12" y="184"/>
                    </a:lnTo>
                    <a:lnTo>
                      <a:pt x="14" y="186"/>
                    </a:lnTo>
                    <a:lnTo>
                      <a:pt x="15" y="186"/>
                    </a:lnTo>
                    <a:lnTo>
                      <a:pt x="17" y="186"/>
                    </a:lnTo>
                    <a:lnTo>
                      <a:pt x="20" y="186"/>
                    </a:lnTo>
                    <a:lnTo>
                      <a:pt x="23" y="186"/>
                    </a:lnTo>
                    <a:lnTo>
                      <a:pt x="141" y="186"/>
                    </a:lnTo>
                    <a:lnTo>
                      <a:pt x="141" y="331"/>
                    </a:lnTo>
                    <a:lnTo>
                      <a:pt x="178" y="331"/>
                    </a:lnTo>
                    <a:lnTo>
                      <a:pt x="178" y="159"/>
                    </a:lnTo>
                    <a:lnTo>
                      <a:pt x="178" y="157"/>
                    </a:lnTo>
                    <a:lnTo>
                      <a:pt x="177" y="155"/>
                    </a:lnTo>
                    <a:lnTo>
                      <a:pt x="176" y="153"/>
                    </a:lnTo>
                    <a:lnTo>
                      <a:pt x="176" y="152"/>
                    </a:lnTo>
                    <a:lnTo>
                      <a:pt x="175" y="151"/>
                    </a:lnTo>
                    <a:lnTo>
                      <a:pt x="173" y="149"/>
                    </a:lnTo>
                    <a:lnTo>
                      <a:pt x="172" y="148"/>
                    </a:lnTo>
                    <a:lnTo>
                      <a:pt x="170" y="147"/>
                    </a:lnTo>
                    <a:lnTo>
                      <a:pt x="168" y="146"/>
                    </a:lnTo>
                    <a:lnTo>
                      <a:pt x="166" y="145"/>
                    </a:lnTo>
                    <a:lnTo>
                      <a:pt x="164" y="145"/>
                    </a:lnTo>
                    <a:lnTo>
                      <a:pt x="161" y="145"/>
                    </a:lnTo>
                    <a:lnTo>
                      <a:pt x="159" y="145"/>
                    </a:lnTo>
                    <a:lnTo>
                      <a:pt x="157" y="145"/>
                    </a:lnTo>
                    <a:lnTo>
                      <a:pt x="155" y="145"/>
                    </a:lnTo>
                    <a:lnTo>
                      <a:pt x="153" y="145"/>
                    </a:lnTo>
                    <a:lnTo>
                      <a:pt x="85" y="141"/>
                    </a:lnTo>
                    <a:lnTo>
                      <a:pt x="104" y="84"/>
                    </a:lnTo>
                    <a:lnTo>
                      <a:pt x="118" y="104"/>
                    </a:lnTo>
                    <a:lnTo>
                      <a:pt x="201" y="104"/>
                    </a:lnTo>
                    <a:lnTo>
                      <a:pt x="203" y="103"/>
                    </a:lnTo>
                    <a:lnTo>
                      <a:pt x="204" y="103"/>
                    </a:lnTo>
                    <a:lnTo>
                      <a:pt x="206" y="103"/>
                    </a:lnTo>
                    <a:lnTo>
                      <a:pt x="207" y="103"/>
                    </a:lnTo>
                    <a:lnTo>
                      <a:pt x="209" y="101"/>
                    </a:lnTo>
                    <a:lnTo>
                      <a:pt x="211" y="100"/>
                    </a:lnTo>
                    <a:lnTo>
                      <a:pt x="212" y="98"/>
                    </a:lnTo>
                    <a:lnTo>
                      <a:pt x="214" y="97"/>
                    </a:lnTo>
                    <a:lnTo>
                      <a:pt x="215" y="95"/>
                    </a:lnTo>
                    <a:lnTo>
                      <a:pt x="215" y="93"/>
                    </a:lnTo>
                    <a:lnTo>
                      <a:pt x="216" y="91"/>
                    </a:lnTo>
                    <a:lnTo>
                      <a:pt x="216" y="88"/>
                    </a:lnTo>
                    <a:lnTo>
                      <a:pt x="216" y="85"/>
                    </a:lnTo>
                    <a:lnTo>
                      <a:pt x="215" y="83"/>
                    </a:lnTo>
                    <a:lnTo>
                      <a:pt x="214" y="81"/>
                    </a:lnTo>
                    <a:lnTo>
                      <a:pt x="213" y="79"/>
                    </a:lnTo>
                    <a:lnTo>
                      <a:pt x="211" y="77"/>
                    </a:lnTo>
                    <a:lnTo>
                      <a:pt x="210" y="76"/>
                    </a:lnTo>
                    <a:lnTo>
                      <a:pt x="208" y="74"/>
                    </a:lnTo>
                    <a:lnTo>
                      <a:pt x="206" y="73"/>
                    </a:lnTo>
                    <a:lnTo>
                      <a:pt x="205" y="72"/>
                    </a:lnTo>
                    <a:lnTo>
                      <a:pt x="203" y="72"/>
                    </a:lnTo>
                    <a:lnTo>
                      <a:pt x="201" y="72"/>
                    </a:lnTo>
                    <a:lnTo>
                      <a:pt x="137" y="72"/>
                    </a:lnTo>
                    <a:lnTo>
                      <a:pt x="123" y="49"/>
                    </a:lnTo>
                    <a:lnTo>
                      <a:pt x="125" y="47"/>
                    </a:lnTo>
                    <a:lnTo>
                      <a:pt x="126" y="44"/>
                    </a:lnTo>
                    <a:lnTo>
                      <a:pt x="126" y="41"/>
                    </a:lnTo>
                    <a:lnTo>
                      <a:pt x="127" y="38"/>
                    </a:lnTo>
                    <a:lnTo>
                      <a:pt x="127" y="34"/>
                    </a:lnTo>
                    <a:lnTo>
                      <a:pt x="127" y="31"/>
                    </a:lnTo>
                    <a:lnTo>
                      <a:pt x="127" y="27"/>
                    </a:lnTo>
                    <a:lnTo>
                      <a:pt x="126" y="24"/>
                    </a:lnTo>
                    <a:lnTo>
                      <a:pt x="125" y="21"/>
                    </a:lnTo>
                    <a:lnTo>
                      <a:pt x="124" y="20"/>
                    </a:lnTo>
                    <a:lnTo>
                      <a:pt x="123" y="17"/>
                    </a:lnTo>
                    <a:lnTo>
                      <a:pt x="122" y="15"/>
                    </a:lnTo>
                    <a:lnTo>
                      <a:pt x="120" y="12"/>
                    </a:lnTo>
                    <a:lnTo>
                      <a:pt x="118" y="10"/>
                    </a:lnTo>
                    <a:lnTo>
                      <a:pt x="115" y="8"/>
                    </a:lnTo>
                    <a:lnTo>
                      <a:pt x="113" y="6"/>
                    </a:lnTo>
                    <a:lnTo>
                      <a:pt x="110" y="4"/>
                    </a:lnTo>
                    <a:lnTo>
                      <a:pt x="107" y="3"/>
                    </a:lnTo>
                    <a:lnTo>
                      <a:pt x="104" y="1"/>
                    </a:lnTo>
                    <a:lnTo>
                      <a:pt x="100" y="1"/>
                    </a:lnTo>
                    <a:lnTo>
                      <a:pt x="97" y="0"/>
                    </a:lnTo>
                    <a:lnTo>
                      <a:pt x="95" y="0"/>
                    </a:lnTo>
                    <a:lnTo>
                      <a:pt x="91" y="0"/>
                    </a:lnTo>
                    <a:lnTo>
                      <a:pt x="88" y="0"/>
                    </a:lnTo>
                    <a:lnTo>
                      <a:pt x="84" y="1"/>
                    </a:lnTo>
                    <a:lnTo>
                      <a:pt x="81" y="2"/>
                    </a:lnTo>
                    <a:lnTo>
                      <a:pt x="77" y="3"/>
                    </a:lnTo>
                    <a:lnTo>
                      <a:pt x="74" y="5"/>
                    </a:lnTo>
                    <a:lnTo>
                      <a:pt x="70" y="7"/>
                    </a:lnTo>
                    <a:lnTo>
                      <a:pt x="68" y="10"/>
                    </a:lnTo>
                    <a:lnTo>
                      <a:pt x="66" y="13"/>
                    </a:lnTo>
                    <a:lnTo>
                      <a:pt x="64" y="15"/>
                    </a:lnTo>
                    <a:lnTo>
                      <a:pt x="62" y="19"/>
                    </a:lnTo>
                    <a:lnTo>
                      <a:pt x="60" y="21"/>
                    </a:lnTo>
                    <a:lnTo>
                      <a:pt x="59" y="25"/>
                    </a:lnTo>
                  </a:path>
                </a:pathLst>
              </a:custGeom>
              <a:solidFill>
                <a:srgbClr val="FDA4B5"/>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grpSp>
      <p:grpSp>
        <p:nvGrpSpPr>
          <p:cNvPr id="7" name="Group 19"/>
          <p:cNvGrpSpPr>
            <a:grpSpLocks/>
          </p:cNvGrpSpPr>
          <p:nvPr/>
        </p:nvGrpSpPr>
        <p:grpSpPr bwMode="auto">
          <a:xfrm>
            <a:off x="7129463" y="2649537"/>
            <a:ext cx="598487" cy="800100"/>
            <a:chOff x="4056" y="1712"/>
            <a:chExt cx="424" cy="504"/>
          </a:xfrm>
        </p:grpSpPr>
        <p:grpSp>
          <p:nvGrpSpPr>
            <p:cNvPr id="8" name="Group 20"/>
            <p:cNvGrpSpPr>
              <a:grpSpLocks/>
            </p:cNvGrpSpPr>
            <p:nvPr/>
          </p:nvGrpSpPr>
          <p:grpSpPr bwMode="auto">
            <a:xfrm>
              <a:off x="4056" y="1712"/>
              <a:ext cx="424" cy="504"/>
              <a:chOff x="4056" y="1712"/>
              <a:chExt cx="424" cy="504"/>
            </a:xfrm>
          </p:grpSpPr>
          <p:grpSp>
            <p:nvGrpSpPr>
              <p:cNvPr id="9" name="Group 21"/>
              <p:cNvGrpSpPr>
                <a:grpSpLocks/>
              </p:cNvGrpSpPr>
              <p:nvPr/>
            </p:nvGrpSpPr>
            <p:grpSpPr bwMode="auto">
              <a:xfrm>
                <a:off x="4056" y="1712"/>
                <a:ext cx="424" cy="504"/>
                <a:chOff x="4056" y="1712"/>
                <a:chExt cx="424" cy="504"/>
              </a:xfrm>
            </p:grpSpPr>
            <p:sp>
              <p:nvSpPr>
                <p:cNvPr id="2714646" name="AutoShape 22"/>
                <p:cNvSpPr>
                  <a:spLocks noChangeArrowheads="1"/>
                </p:cNvSpPr>
                <p:nvPr/>
              </p:nvSpPr>
              <p:spPr bwMode="auto">
                <a:xfrm>
                  <a:off x="4056" y="1792"/>
                  <a:ext cx="424" cy="424"/>
                </a:xfrm>
                <a:prstGeom prst="cube">
                  <a:avLst>
                    <a:gd name="adj" fmla="val 24995"/>
                  </a:avLst>
                </a:prstGeom>
                <a:solidFill>
                  <a:srgbClr val="DC008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2714647" name="AutoShape 23"/>
                <p:cNvSpPr>
                  <a:spLocks noChangeArrowheads="1"/>
                </p:cNvSpPr>
                <p:nvPr/>
              </p:nvSpPr>
              <p:spPr bwMode="auto">
                <a:xfrm>
                  <a:off x="4152" y="1712"/>
                  <a:ext cx="328" cy="88"/>
                </a:xfrm>
                <a:prstGeom prst="cube">
                  <a:avLst>
                    <a:gd name="adj" fmla="val 24995"/>
                  </a:avLst>
                </a:prstGeom>
                <a:solidFill>
                  <a:srgbClr val="DC0081"/>
                </a:solidFill>
                <a:ln w="12700">
                  <a:solidFill>
                    <a:schemeClr val="tx1"/>
                  </a:solidFill>
                  <a:miter lim="800000"/>
                  <a:headEnd/>
                  <a:tailEnd/>
                </a:ln>
                <a:effectLst/>
              </p:spPr>
              <p:txBody>
                <a:bodyPr wrap="none" anchor="ctr">
                  <a:prstTxWarp prst="textNoShape">
                    <a:avLst/>
                  </a:prstTxWarp>
                </a:bodyPr>
                <a:lstStyle/>
                <a:p>
                  <a:endParaRPr lang="en-US"/>
                </a:p>
              </p:txBody>
            </p:sp>
          </p:grpSp>
          <p:sp>
            <p:nvSpPr>
              <p:cNvPr id="2714648" name="AutoShape 24"/>
              <p:cNvSpPr>
                <a:spLocks noChangeArrowheads="1"/>
              </p:cNvSpPr>
              <p:nvPr/>
            </p:nvSpPr>
            <p:spPr bwMode="auto">
              <a:xfrm>
                <a:off x="4140" y="1828"/>
                <a:ext cx="224" cy="32"/>
              </a:xfrm>
              <a:prstGeom prst="parallelogram">
                <a:avLst>
                  <a:gd name="adj" fmla="val 174968"/>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14649" name="Oval 25"/>
            <p:cNvSpPr>
              <a:spLocks noChangeArrowheads="1"/>
            </p:cNvSpPr>
            <p:nvPr/>
          </p:nvSpPr>
          <p:spPr bwMode="auto">
            <a:xfrm>
              <a:off x="4384" y="1752"/>
              <a:ext cx="56" cy="32"/>
            </a:xfrm>
            <a:prstGeom prst="ellipse">
              <a:avLst/>
            </a:prstGeom>
            <a:solidFill>
              <a:srgbClr val="DC0081"/>
            </a:solidFill>
            <a:ln w="12700">
              <a:solidFill>
                <a:schemeClr val="tx1"/>
              </a:solidFill>
              <a:round/>
              <a:headEnd/>
              <a:tailEnd/>
            </a:ln>
            <a:effectLst/>
          </p:spPr>
          <p:txBody>
            <a:bodyPr wrap="none" anchor="ctr">
              <a:prstTxWarp prst="textNoShape">
                <a:avLst/>
              </a:prstTxWarp>
            </a:bodyPr>
            <a:lstStyle/>
            <a:p>
              <a:endParaRPr lang="en-US"/>
            </a:p>
          </p:txBody>
        </p:sp>
      </p:grpSp>
      <p:grpSp>
        <p:nvGrpSpPr>
          <p:cNvPr id="10" name="Group 26"/>
          <p:cNvGrpSpPr>
            <a:grpSpLocks/>
          </p:cNvGrpSpPr>
          <p:nvPr/>
        </p:nvGrpSpPr>
        <p:grpSpPr bwMode="auto">
          <a:xfrm>
            <a:off x="6632575" y="1528762"/>
            <a:ext cx="1978025" cy="528638"/>
            <a:chOff x="3292" y="768"/>
            <a:chExt cx="1246" cy="333"/>
          </a:xfrm>
        </p:grpSpPr>
        <p:sp>
          <p:nvSpPr>
            <p:cNvPr id="2714651" name="Freeform 27"/>
            <p:cNvSpPr>
              <a:spLocks/>
            </p:cNvSpPr>
            <p:nvPr/>
          </p:nvSpPr>
          <p:spPr bwMode="auto">
            <a:xfrm>
              <a:off x="3292" y="768"/>
              <a:ext cx="293" cy="295"/>
            </a:xfrm>
            <a:custGeom>
              <a:avLst/>
              <a:gdLst/>
              <a:ahLst/>
              <a:cxnLst>
                <a:cxn ang="0">
                  <a:pos x="93" y="14"/>
                </a:cxn>
                <a:cxn ang="0">
                  <a:pos x="156" y="16"/>
                </a:cxn>
                <a:cxn ang="0">
                  <a:pos x="224" y="0"/>
                </a:cxn>
                <a:cxn ang="0">
                  <a:pos x="305" y="0"/>
                </a:cxn>
                <a:cxn ang="0">
                  <a:pos x="215" y="84"/>
                </a:cxn>
                <a:cxn ang="0">
                  <a:pos x="239" y="89"/>
                </a:cxn>
                <a:cxn ang="0">
                  <a:pos x="263" y="99"/>
                </a:cxn>
                <a:cxn ang="0">
                  <a:pos x="285" y="111"/>
                </a:cxn>
                <a:cxn ang="0">
                  <a:pos x="302" y="126"/>
                </a:cxn>
                <a:cxn ang="0">
                  <a:pos x="316" y="144"/>
                </a:cxn>
                <a:cxn ang="0">
                  <a:pos x="325" y="165"/>
                </a:cxn>
                <a:cxn ang="0">
                  <a:pos x="328" y="187"/>
                </a:cxn>
                <a:cxn ang="0">
                  <a:pos x="324" y="210"/>
                </a:cxn>
                <a:cxn ang="0">
                  <a:pos x="317" y="228"/>
                </a:cxn>
                <a:cxn ang="0">
                  <a:pos x="303" y="247"/>
                </a:cxn>
                <a:cxn ang="0">
                  <a:pos x="280" y="267"/>
                </a:cxn>
                <a:cxn ang="0">
                  <a:pos x="257" y="279"/>
                </a:cxn>
                <a:cxn ang="0">
                  <a:pos x="236" y="287"/>
                </a:cxn>
                <a:cxn ang="0">
                  <a:pos x="215" y="292"/>
                </a:cxn>
                <a:cxn ang="0">
                  <a:pos x="189" y="294"/>
                </a:cxn>
                <a:cxn ang="0">
                  <a:pos x="122" y="293"/>
                </a:cxn>
                <a:cxn ang="0">
                  <a:pos x="90" y="287"/>
                </a:cxn>
                <a:cxn ang="0">
                  <a:pos x="56" y="272"/>
                </a:cxn>
                <a:cxn ang="0">
                  <a:pos x="30" y="253"/>
                </a:cxn>
                <a:cxn ang="0">
                  <a:pos x="13" y="232"/>
                </a:cxn>
                <a:cxn ang="0">
                  <a:pos x="4" y="210"/>
                </a:cxn>
                <a:cxn ang="0">
                  <a:pos x="0" y="191"/>
                </a:cxn>
                <a:cxn ang="0">
                  <a:pos x="3" y="169"/>
                </a:cxn>
                <a:cxn ang="0">
                  <a:pos x="14" y="141"/>
                </a:cxn>
                <a:cxn ang="0">
                  <a:pos x="35" y="118"/>
                </a:cxn>
                <a:cxn ang="0">
                  <a:pos x="63" y="99"/>
                </a:cxn>
                <a:cxn ang="0">
                  <a:pos x="102" y="86"/>
                </a:cxn>
                <a:cxn ang="0">
                  <a:pos x="40" y="4"/>
                </a:cxn>
              </a:cxnLst>
              <a:rect l="0" t="0" r="r" b="b"/>
              <a:pathLst>
                <a:path w="329" h="295">
                  <a:moveTo>
                    <a:pt x="40" y="4"/>
                  </a:moveTo>
                  <a:lnTo>
                    <a:pt x="93" y="14"/>
                  </a:lnTo>
                  <a:lnTo>
                    <a:pt x="92" y="0"/>
                  </a:lnTo>
                  <a:lnTo>
                    <a:pt x="156" y="16"/>
                  </a:lnTo>
                  <a:lnTo>
                    <a:pt x="156" y="0"/>
                  </a:lnTo>
                  <a:lnTo>
                    <a:pt x="224" y="0"/>
                  </a:lnTo>
                  <a:lnTo>
                    <a:pt x="223" y="15"/>
                  </a:lnTo>
                  <a:lnTo>
                    <a:pt x="305" y="0"/>
                  </a:lnTo>
                  <a:lnTo>
                    <a:pt x="205" y="83"/>
                  </a:lnTo>
                  <a:lnTo>
                    <a:pt x="215" y="84"/>
                  </a:lnTo>
                  <a:lnTo>
                    <a:pt x="226" y="86"/>
                  </a:lnTo>
                  <a:lnTo>
                    <a:pt x="239" y="89"/>
                  </a:lnTo>
                  <a:lnTo>
                    <a:pt x="250" y="93"/>
                  </a:lnTo>
                  <a:lnTo>
                    <a:pt x="263" y="99"/>
                  </a:lnTo>
                  <a:lnTo>
                    <a:pt x="274" y="104"/>
                  </a:lnTo>
                  <a:lnTo>
                    <a:pt x="285" y="111"/>
                  </a:lnTo>
                  <a:lnTo>
                    <a:pt x="294" y="119"/>
                  </a:lnTo>
                  <a:lnTo>
                    <a:pt x="302" y="126"/>
                  </a:lnTo>
                  <a:lnTo>
                    <a:pt x="309" y="135"/>
                  </a:lnTo>
                  <a:lnTo>
                    <a:pt x="316" y="144"/>
                  </a:lnTo>
                  <a:lnTo>
                    <a:pt x="321" y="155"/>
                  </a:lnTo>
                  <a:lnTo>
                    <a:pt x="325" y="165"/>
                  </a:lnTo>
                  <a:lnTo>
                    <a:pt x="327" y="174"/>
                  </a:lnTo>
                  <a:lnTo>
                    <a:pt x="328" y="187"/>
                  </a:lnTo>
                  <a:lnTo>
                    <a:pt x="327" y="200"/>
                  </a:lnTo>
                  <a:lnTo>
                    <a:pt x="324" y="210"/>
                  </a:lnTo>
                  <a:lnTo>
                    <a:pt x="321" y="220"/>
                  </a:lnTo>
                  <a:lnTo>
                    <a:pt x="317" y="228"/>
                  </a:lnTo>
                  <a:lnTo>
                    <a:pt x="311" y="237"/>
                  </a:lnTo>
                  <a:lnTo>
                    <a:pt x="303" y="247"/>
                  </a:lnTo>
                  <a:lnTo>
                    <a:pt x="292" y="258"/>
                  </a:lnTo>
                  <a:lnTo>
                    <a:pt x="280" y="267"/>
                  </a:lnTo>
                  <a:lnTo>
                    <a:pt x="268" y="274"/>
                  </a:lnTo>
                  <a:lnTo>
                    <a:pt x="257" y="279"/>
                  </a:lnTo>
                  <a:lnTo>
                    <a:pt x="246" y="284"/>
                  </a:lnTo>
                  <a:lnTo>
                    <a:pt x="236" y="287"/>
                  </a:lnTo>
                  <a:lnTo>
                    <a:pt x="224" y="290"/>
                  </a:lnTo>
                  <a:lnTo>
                    <a:pt x="215" y="292"/>
                  </a:lnTo>
                  <a:lnTo>
                    <a:pt x="201" y="293"/>
                  </a:lnTo>
                  <a:lnTo>
                    <a:pt x="189" y="294"/>
                  </a:lnTo>
                  <a:lnTo>
                    <a:pt x="133" y="294"/>
                  </a:lnTo>
                  <a:lnTo>
                    <a:pt x="122" y="293"/>
                  </a:lnTo>
                  <a:lnTo>
                    <a:pt x="108" y="291"/>
                  </a:lnTo>
                  <a:lnTo>
                    <a:pt x="90" y="287"/>
                  </a:lnTo>
                  <a:lnTo>
                    <a:pt x="73" y="280"/>
                  </a:lnTo>
                  <a:lnTo>
                    <a:pt x="56" y="272"/>
                  </a:lnTo>
                  <a:lnTo>
                    <a:pt x="41" y="262"/>
                  </a:lnTo>
                  <a:lnTo>
                    <a:pt x="30" y="253"/>
                  </a:lnTo>
                  <a:lnTo>
                    <a:pt x="21" y="244"/>
                  </a:lnTo>
                  <a:lnTo>
                    <a:pt x="13" y="232"/>
                  </a:lnTo>
                  <a:lnTo>
                    <a:pt x="7" y="219"/>
                  </a:lnTo>
                  <a:lnTo>
                    <a:pt x="4" y="210"/>
                  </a:lnTo>
                  <a:lnTo>
                    <a:pt x="1" y="201"/>
                  </a:lnTo>
                  <a:lnTo>
                    <a:pt x="0" y="191"/>
                  </a:lnTo>
                  <a:lnTo>
                    <a:pt x="1" y="183"/>
                  </a:lnTo>
                  <a:lnTo>
                    <a:pt x="3" y="169"/>
                  </a:lnTo>
                  <a:lnTo>
                    <a:pt x="7" y="156"/>
                  </a:lnTo>
                  <a:lnTo>
                    <a:pt x="14" y="141"/>
                  </a:lnTo>
                  <a:lnTo>
                    <a:pt x="24" y="129"/>
                  </a:lnTo>
                  <a:lnTo>
                    <a:pt x="35" y="118"/>
                  </a:lnTo>
                  <a:lnTo>
                    <a:pt x="49" y="107"/>
                  </a:lnTo>
                  <a:lnTo>
                    <a:pt x="63" y="99"/>
                  </a:lnTo>
                  <a:lnTo>
                    <a:pt x="82" y="91"/>
                  </a:lnTo>
                  <a:lnTo>
                    <a:pt x="102" y="86"/>
                  </a:lnTo>
                  <a:lnTo>
                    <a:pt x="115" y="83"/>
                  </a:lnTo>
                  <a:lnTo>
                    <a:pt x="40" y="4"/>
                  </a:lnTo>
                </a:path>
              </a:pathLst>
            </a:custGeom>
            <a:solidFill>
              <a:schemeClr val="hlink"/>
            </a:solidFill>
            <a:ln w="127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14652" name="Rectangle 28"/>
            <p:cNvSpPr>
              <a:spLocks noChangeArrowheads="1"/>
            </p:cNvSpPr>
            <p:nvPr/>
          </p:nvSpPr>
          <p:spPr bwMode="auto">
            <a:xfrm>
              <a:off x="3324" y="815"/>
              <a:ext cx="253"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bg1"/>
                  </a:solidFill>
                  <a:latin typeface="Arial" pitchFamily="-65" charset="0"/>
                </a:rPr>
                <a:t>A</a:t>
              </a:r>
            </a:p>
          </p:txBody>
        </p:sp>
        <p:sp>
          <p:nvSpPr>
            <p:cNvPr id="2714653" name="Freeform 29"/>
            <p:cNvSpPr>
              <a:spLocks/>
            </p:cNvSpPr>
            <p:nvPr/>
          </p:nvSpPr>
          <p:spPr bwMode="auto">
            <a:xfrm>
              <a:off x="3612" y="768"/>
              <a:ext cx="293" cy="295"/>
            </a:xfrm>
            <a:custGeom>
              <a:avLst/>
              <a:gdLst/>
              <a:ahLst/>
              <a:cxnLst>
                <a:cxn ang="0">
                  <a:pos x="93" y="14"/>
                </a:cxn>
                <a:cxn ang="0">
                  <a:pos x="156" y="16"/>
                </a:cxn>
                <a:cxn ang="0">
                  <a:pos x="224" y="0"/>
                </a:cxn>
                <a:cxn ang="0">
                  <a:pos x="305" y="0"/>
                </a:cxn>
                <a:cxn ang="0">
                  <a:pos x="215" y="84"/>
                </a:cxn>
                <a:cxn ang="0">
                  <a:pos x="239" y="89"/>
                </a:cxn>
                <a:cxn ang="0">
                  <a:pos x="263" y="99"/>
                </a:cxn>
                <a:cxn ang="0">
                  <a:pos x="285" y="111"/>
                </a:cxn>
                <a:cxn ang="0">
                  <a:pos x="302" y="126"/>
                </a:cxn>
                <a:cxn ang="0">
                  <a:pos x="316" y="144"/>
                </a:cxn>
                <a:cxn ang="0">
                  <a:pos x="325" y="165"/>
                </a:cxn>
                <a:cxn ang="0">
                  <a:pos x="328" y="187"/>
                </a:cxn>
                <a:cxn ang="0">
                  <a:pos x="324" y="210"/>
                </a:cxn>
                <a:cxn ang="0">
                  <a:pos x="317" y="228"/>
                </a:cxn>
                <a:cxn ang="0">
                  <a:pos x="303" y="247"/>
                </a:cxn>
                <a:cxn ang="0">
                  <a:pos x="280" y="267"/>
                </a:cxn>
                <a:cxn ang="0">
                  <a:pos x="257" y="279"/>
                </a:cxn>
                <a:cxn ang="0">
                  <a:pos x="236" y="287"/>
                </a:cxn>
                <a:cxn ang="0">
                  <a:pos x="215" y="292"/>
                </a:cxn>
                <a:cxn ang="0">
                  <a:pos x="189" y="294"/>
                </a:cxn>
                <a:cxn ang="0">
                  <a:pos x="122" y="293"/>
                </a:cxn>
                <a:cxn ang="0">
                  <a:pos x="90" y="287"/>
                </a:cxn>
                <a:cxn ang="0">
                  <a:pos x="56" y="272"/>
                </a:cxn>
                <a:cxn ang="0">
                  <a:pos x="30" y="253"/>
                </a:cxn>
                <a:cxn ang="0">
                  <a:pos x="13" y="232"/>
                </a:cxn>
                <a:cxn ang="0">
                  <a:pos x="4" y="210"/>
                </a:cxn>
                <a:cxn ang="0">
                  <a:pos x="0" y="191"/>
                </a:cxn>
                <a:cxn ang="0">
                  <a:pos x="3" y="169"/>
                </a:cxn>
                <a:cxn ang="0">
                  <a:pos x="14" y="141"/>
                </a:cxn>
                <a:cxn ang="0">
                  <a:pos x="35" y="118"/>
                </a:cxn>
                <a:cxn ang="0">
                  <a:pos x="63" y="99"/>
                </a:cxn>
                <a:cxn ang="0">
                  <a:pos x="102" y="86"/>
                </a:cxn>
                <a:cxn ang="0">
                  <a:pos x="40" y="4"/>
                </a:cxn>
              </a:cxnLst>
              <a:rect l="0" t="0" r="r" b="b"/>
              <a:pathLst>
                <a:path w="329" h="295">
                  <a:moveTo>
                    <a:pt x="40" y="4"/>
                  </a:moveTo>
                  <a:lnTo>
                    <a:pt x="93" y="14"/>
                  </a:lnTo>
                  <a:lnTo>
                    <a:pt x="92" y="0"/>
                  </a:lnTo>
                  <a:lnTo>
                    <a:pt x="156" y="16"/>
                  </a:lnTo>
                  <a:lnTo>
                    <a:pt x="156" y="0"/>
                  </a:lnTo>
                  <a:lnTo>
                    <a:pt x="224" y="0"/>
                  </a:lnTo>
                  <a:lnTo>
                    <a:pt x="223" y="15"/>
                  </a:lnTo>
                  <a:lnTo>
                    <a:pt x="305" y="0"/>
                  </a:lnTo>
                  <a:lnTo>
                    <a:pt x="205" y="83"/>
                  </a:lnTo>
                  <a:lnTo>
                    <a:pt x="215" y="84"/>
                  </a:lnTo>
                  <a:lnTo>
                    <a:pt x="226" y="86"/>
                  </a:lnTo>
                  <a:lnTo>
                    <a:pt x="239" y="89"/>
                  </a:lnTo>
                  <a:lnTo>
                    <a:pt x="250" y="93"/>
                  </a:lnTo>
                  <a:lnTo>
                    <a:pt x="263" y="99"/>
                  </a:lnTo>
                  <a:lnTo>
                    <a:pt x="274" y="104"/>
                  </a:lnTo>
                  <a:lnTo>
                    <a:pt x="285" y="111"/>
                  </a:lnTo>
                  <a:lnTo>
                    <a:pt x="294" y="119"/>
                  </a:lnTo>
                  <a:lnTo>
                    <a:pt x="302" y="126"/>
                  </a:lnTo>
                  <a:lnTo>
                    <a:pt x="309" y="135"/>
                  </a:lnTo>
                  <a:lnTo>
                    <a:pt x="316" y="144"/>
                  </a:lnTo>
                  <a:lnTo>
                    <a:pt x="321" y="155"/>
                  </a:lnTo>
                  <a:lnTo>
                    <a:pt x="325" y="165"/>
                  </a:lnTo>
                  <a:lnTo>
                    <a:pt x="327" y="174"/>
                  </a:lnTo>
                  <a:lnTo>
                    <a:pt x="328" y="187"/>
                  </a:lnTo>
                  <a:lnTo>
                    <a:pt x="327" y="200"/>
                  </a:lnTo>
                  <a:lnTo>
                    <a:pt x="324" y="210"/>
                  </a:lnTo>
                  <a:lnTo>
                    <a:pt x="321" y="220"/>
                  </a:lnTo>
                  <a:lnTo>
                    <a:pt x="317" y="228"/>
                  </a:lnTo>
                  <a:lnTo>
                    <a:pt x="311" y="237"/>
                  </a:lnTo>
                  <a:lnTo>
                    <a:pt x="303" y="247"/>
                  </a:lnTo>
                  <a:lnTo>
                    <a:pt x="292" y="258"/>
                  </a:lnTo>
                  <a:lnTo>
                    <a:pt x="280" y="267"/>
                  </a:lnTo>
                  <a:lnTo>
                    <a:pt x="268" y="274"/>
                  </a:lnTo>
                  <a:lnTo>
                    <a:pt x="257" y="279"/>
                  </a:lnTo>
                  <a:lnTo>
                    <a:pt x="246" y="284"/>
                  </a:lnTo>
                  <a:lnTo>
                    <a:pt x="236" y="287"/>
                  </a:lnTo>
                  <a:lnTo>
                    <a:pt x="224" y="290"/>
                  </a:lnTo>
                  <a:lnTo>
                    <a:pt x="215" y="292"/>
                  </a:lnTo>
                  <a:lnTo>
                    <a:pt x="201" y="293"/>
                  </a:lnTo>
                  <a:lnTo>
                    <a:pt x="189" y="294"/>
                  </a:lnTo>
                  <a:lnTo>
                    <a:pt x="133" y="294"/>
                  </a:lnTo>
                  <a:lnTo>
                    <a:pt x="122" y="293"/>
                  </a:lnTo>
                  <a:lnTo>
                    <a:pt x="108" y="291"/>
                  </a:lnTo>
                  <a:lnTo>
                    <a:pt x="90" y="287"/>
                  </a:lnTo>
                  <a:lnTo>
                    <a:pt x="73" y="280"/>
                  </a:lnTo>
                  <a:lnTo>
                    <a:pt x="56" y="272"/>
                  </a:lnTo>
                  <a:lnTo>
                    <a:pt x="41" y="262"/>
                  </a:lnTo>
                  <a:lnTo>
                    <a:pt x="30" y="253"/>
                  </a:lnTo>
                  <a:lnTo>
                    <a:pt x="21" y="244"/>
                  </a:lnTo>
                  <a:lnTo>
                    <a:pt x="13" y="232"/>
                  </a:lnTo>
                  <a:lnTo>
                    <a:pt x="7" y="219"/>
                  </a:lnTo>
                  <a:lnTo>
                    <a:pt x="4" y="210"/>
                  </a:lnTo>
                  <a:lnTo>
                    <a:pt x="1" y="201"/>
                  </a:lnTo>
                  <a:lnTo>
                    <a:pt x="0" y="191"/>
                  </a:lnTo>
                  <a:lnTo>
                    <a:pt x="1" y="183"/>
                  </a:lnTo>
                  <a:lnTo>
                    <a:pt x="3" y="169"/>
                  </a:lnTo>
                  <a:lnTo>
                    <a:pt x="7" y="156"/>
                  </a:lnTo>
                  <a:lnTo>
                    <a:pt x="14" y="141"/>
                  </a:lnTo>
                  <a:lnTo>
                    <a:pt x="24" y="129"/>
                  </a:lnTo>
                  <a:lnTo>
                    <a:pt x="35" y="118"/>
                  </a:lnTo>
                  <a:lnTo>
                    <a:pt x="49" y="107"/>
                  </a:lnTo>
                  <a:lnTo>
                    <a:pt x="63" y="99"/>
                  </a:lnTo>
                  <a:lnTo>
                    <a:pt x="82" y="91"/>
                  </a:lnTo>
                  <a:lnTo>
                    <a:pt x="102" y="86"/>
                  </a:lnTo>
                  <a:lnTo>
                    <a:pt x="115" y="83"/>
                  </a:lnTo>
                  <a:lnTo>
                    <a:pt x="40" y="4"/>
                  </a:lnTo>
                </a:path>
              </a:pathLst>
            </a:custGeom>
            <a:solidFill>
              <a:schemeClr val="hlink"/>
            </a:solidFill>
            <a:ln w="127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14654" name="Rectangle 30"/>
            <p:cNvSpPr>
              <a:spLocks noChangeArrowheads="1"/>
            </p:cNvSpPr>
            <p:nvPr/>
          </p:nvSpPr>
          <p:spPr bwMode="auto">
            <a:xfrm>
              <a:off x="3644" y="815"/>
              <a:ext cx="253"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bg1"/>
                  </a:solidFill>
                  <a:latin typeface="Arial" pitchFamily="-65" charset="0"/>
                </a:rPr>
                <a:t>B</a:t>
              </a:r>
            </a:p>
          </p:txBody>
        </p:sp>
        <p:sp>
          <p:nvSpPr>
            <p:cNvPr id="2714655" name="Freeform 31"/>
            <p:cNvSpPr>
              <a:spLocks/>
            </p:cNvSpPr>
            <p:nvPr/>
          </p:nvSpPr>
          <p:spPr bwMode="auto">
            <a:xfrm>
              <a:off x="3932" y="768"/>
              <a:ext cx="293" cy="295"/>
            </a:xfrm>
            <a:custGeom>
              <a:avLst/>
              <a:gdLst/>
              <a:ahLst/>
              <a:cxnLst>
                <a:cxn ang="0">
                  <a:pos x="93" y="14"/>
                </a:cxn>
                <a:cxn ang="0">
                  <a:pos x="156" y="16"/>
                </a:cxn>
                <a:cxn ang="0">
                  <a:pos x="224" y="0"/>
                </a:cxn>
                <a:cxn ang="0">
                  <a:pos x="305" y="0"/>
                </a:cxn>
                <a:cxn ang="0">
                  <a:pos x="215" y="84"/>
                </a:cxn>
                <a:cxn ang="0">
                  <a:pos x="239" y="89"/>
                </a:cxn>
                <a:cxn ang="0">
                  <a:pos x="263" y="99"/>
                </a:cxn>
                <a:cxn ang="0">
                  <a:pos x="285" y="111"/>
                </a:cxn>
                <a:cxn ang="0">
                  <a:pos x="302" y="126"/>
                </a:cxn>
                <a:cxn ang="0">
                  <a:pos x="316" y="144"/>
                </a:cxn>
                <a:cxn ang="0">
                  <a:pos x="325" y="165"/>
                </a:cxn>
                <a:cxn ang="0">
                  <a:pos x="328" y="187"/>
                </a:cxn>
                <a:cxn ang="0">
                  <a:pos x="324" y="210"/>
                </a:cxn>
                <a:cxn ang="0">
                  <a:pos x="317" y="228"/>
                </a:cxn>
                <a:cxn ang="0">
                  <a:pos x="303" y="247"/>
                </a:cxn>
                <a:cxn ang="0">
                  <a:pos x="280" y="267"/>
                </a:cxn>
                <a:cxn ang="0">
                  <a:pos x="257" y="279"/>
                </a:cxn>
                <a:cxn ang="0">
                  <a:pos x="236" y="287"/>
                </a:cxn>
                <a:cxn ang="0">
                  <a:pos x="215" y="292"/>
                </a:cxn>
                <a:cxn ang="0">
                  <a:pos x="189" y="294"/>
                </a:cxn>
                <a:cxn ang="0">
                  <a:pos x="122" y="293"/>
                </a:cxn>
                <a:cxn ang="0">
                  <a:pos x="90" y="287"/>
                </a:cxn>
                <a:cxn ang="0">
                  <a:pos x="56" y="272"/>
                </a:cxn>
                <a:cxn ang="0">
                  <a:pos x="30" y="253"/>
                </a:cxn>
                <a:cxn ang="0">
                  <a:pos x="13" y="232"/>
                </a:cxn>
                <a:cxn ang="0">
                  <a:pos x="4" y="210"/>
                </a:cxn>
                <a:cxn ang="0">
                  <a:pos x="0" y="191"/>
                </a:cxn>
                <a:cxn ang="0">
                  <a:pos x="3" y="169"/>
                </a:cxn>
                <a:cxn ang="0">
                  <a:pos x="14" y="141"/>
                </a:cxn>
                <a:cxn ang="0">
                  <a:pos x="35" y="118"/>
                </a:cxn>
                <a:cxn ang="0">
                  <a:pos x="63" y="99"/>
                </a:cxn>
                <a:cxn ang="0">
                  <a:pos x="102" y="86"/>
                </a:cxn>
                <a:cxn ang="0">
                  <a:pos x="40" y="4"/>
                </a:cxn>
              </a:cxnLst>
              <a:rect l="0" t="0" r="r" b="b"/>
              <a:pathLst>
                <a:path w="329" h="295">
                  <a:moveTo>
                    <a:pt x="40" y="4"/>
                  </a:moveTo>
                  <a:lnTo>
                    <a:pt x="93" y="14"/>
                  </a:lnTo>
                  <a:lnTo>
                    <a:pt x="92" y="0"/>
                  </a:lnTo>
                  <a:lnTo>
                    <a:pt x="156" y="16"/>
                  </a:lnTo>
                  <a:lnTo>
                    <a:pt x="156" y="0"/>
                  </a:lnTo>
                  <a:lnTo>
                    <a:pt x="224" y="0"/>
                  </a:lnTo>
                  <a:lnTo>
                    <a:pt x="223" y="15"/>
                  </a:lnTo>
                  <a:lnTo>
                    <a:pt x="305" y="0"/>
                  </a:lnTo>
                  <a:lnTo>
                    <a:pt x="205" y="83"/>
                  </a:lnTo>
                  <a:lnTo>
                    <a:pt x="215" y="84"/>
                  </a:lnTo>
                  <a:lnTo>
                    <a:pt x="226" y="86"/>
                  </a:lnTo>
                  <a:lnTo>
                    <a:pt x="239" y="89"/>
                  </a:lnTo>
                  <a:lnTo>
                    <a:pt x="250" y="93"/>
                  </a:lnTo>
                  <a:lnTo>
                    <a:pt x="263" y="99"/>
                  </a:lnTo>
                  <a:lnTo>
                    <a:pt x="274" y="104"/>
                  </a:lnTo>
                  <a:lnTo>
                    <a:pt x="285" y="111"/>
                  </a:lnTo>
                  <a:lnTo>
                    <a:pt x="294" y="119"/>
                  </a:lnTo>
                  <a:lnTo>
                    <a:pt x="302" y="126"/>
                  </a:lnTo>
                  <a:lnTo>
                    <a:pt x="309" y="135"/>
                  </a:lnTo>
                  <a:lnTo>
                    <a:pt x="316" y="144"/>
                  </a:lnTo>
                  <a:lnTo>
                    <a:pt x="321" y="155"/>
                  </a:lnTo>
                  <a:lnTo>
                    <a:pt x="325" y="165"/>
                  </a:lnTo>
                  <a:lnTo>
                    <a:pt x="327" y="174"/>
                  </a:lnTo>
                  <a:lnTo>
                    <a:pt x="328" y="187"/>
                  </a:lnTo>
                  <a:lnTo>
                    <a:pt x="327" y="200"/>
                  </a:lnTo>
                  <a:lnTo>
                    <a:pt x="324" y="210"/>
                  </a:lnTo>
                  <a:lnTo>
                    <a:pt x="321" y="220"/>
                  </a:lnTo>
                  <a:lnTo>
                    <a:pt x="317" y="228"/>
                  </a:lnTo>
                  <a:lnTo>
                    <a:pt x="311" y="237"/>
                  </a:lnTo>
                  <a:lnTo>
                    <a:pt x="303" y="247"/>
                  </a:lnTo>
                  <a:lnTo>
                    <a:pt x="292" y="258"/>
                  </a:lnTo>
                  <a:lnTo>
                    <a:pt x="280" y="267"/>
                  </a:lnTo>
                  <a:lnTo>
                    <a:pt x="268" y="274"/>
                  </a:lnTo>
                  <a:lnTo>
                    <a:pt x="257" y="279"/>
                  </a:lnTo>
                  <a:lnTo>
                    <a:pt x="246" y="284"/>
                  </a:lnTo>
                  <a:lnTo>
                    <a:pt x="236" y="287"/>
                  </a:lnTo>
                  <a:lnTo>
                    <a:pt x="224" y="290"/>
                  </a:lnTo>
                  <a:lnTo>
                    <a:pt x="215" y="292"/>
                  </a:lnTo>
                  <a:lnTo>
                    <a:pt x="201" y="293"/>
                  </a:lnTo>
                  <a:lnTo>
                    <a:pt x="189" y="294"/>
                  </a:lnTo>
                  <a:lnTo>
                    <a:pt x="133" y="294"/>
                  </a:lnTo>
                  <a:lnTo>
                    <a:pt x="122" y="293"/>
                  </a:lnTo>
                  <a:lnTo>
                    <a:pt x="108" y="291"/>
                  </a:lnTo>
                  <a:lnTo>
                    <a:pt x="90" y="287"/>
                  </a:lnTo>
                  <a:lnTo>
                    <a:pt x="73" y="280"/>
                  </a:lnTo>
                  <a:lnTo>
                    <a:pt x="56" y="272"/>
                  </a:lnTo>
                  <a:lnTo>
                    <a:pt x="41" y="262"/>
                  </a:lnTo>
                  <a:lnTo>
                    <a:pt x="30" y="253"/>
                  </a:lnTo>
                  <a:lnTo>
                    <a:pt x="21" y="244"/>
                  </a:lnTo>
                  <a:lnTo>
                    <a:pt x="13" y="232"/>
                  </a:lnTo>
                  <a:lnTo>
                    <a:pt x="7" y="219"/>
                  </a:lnTo>
                  <a:lnTo>
                    <a:pt x="4" y="210"/>
                  </a:lnTo>
                  <a:lnTo>
                    <a:pt x="1" y="201"/>
                  </a:lnTo>
                  <a:lnTo>
                    <a:pt x="0" y="191"/>
                  </a:lnTo>
                  <a:lnTo>
                    <a:pt x="1" y="183"/>
                  </a:lnTo>
                  <a:lnTo>
                    <a:pt x="3" y="169"/>
                  </a:lnTo>
                  <a:lnTo>
                    <a:pt x="7" y="156"/>
                  </a:lnTo>
                  <a:lnTo>
                    <a:pt x="14" y="141"/>
                  </a:lnTo>
                  <a:lnTo>
                    <a:pt x="24" y="129"/>
                  </a:lnTo>
                  <a:lnTo>
                    <a:pt x="35" y="118"/>
                  </a:lnTo>
                  <a:lnTo>
                    <a:pt x="49" y="107"/>
                  </a:lnTo>
                  <a:lnTo>
                    <a:pt x="63" y="99"/>
                  </a:lnTo>
                  <a:lnTo>
                    <a:pt x="82" y="91"/>
                  </a:lnTo>
                  <a:lnTo>
                    <a:pt x="102" y="86"/>
                  </a:lnTo>
                  <a:lnTo>
                    <a:pt x="115" y="83"/>
                  </a:lnTo>
                  <a:lnTo>
                    <a:pt x="40" y="4"/>
                  </a:lnTo>
                </a:path>
              </a:pathLst>
            </a:custGeom>
            <a:solidFill>
              <a:schemeClr val="hlink"/>
            </a:solidFill>
            <a:ln w="127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14656" name="Rectangle 32"/>
            <p:cNvSpPr>
              <a:spLocks noChangeArrowheads="1"/>
            </p:cNvSpPr>
            <p:nvPr/>
          </p:nvSpPr>
          <p:spPr bwMode="auto">
            <a:xfrm>
              <a:off x="3964" y="815"/>
              <a:ext cx="253"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bg1"/>
                  </a:solidFill>
                  <a:latin typeface="Arial" pitchFamily="-65" charset="0"/>
                </a:rPr>
                <a:t>C</a:t>
              </a:r>
            </a:p>
          </p:txBody>
        </p:sp>
        <p:sp>
          <p:nvSpPr>
            <p:cNvPr id="2714657" name="Freeform 33"/>
            <p:cNvSpPr>
              <a:spLocks/>
            </p:cNvSpPr>
            <p:nvPr/>
          </p:nvSpPr>
          <p:spPr bwMode="auto">
            <a:xfrm>
              <a:off x="4245" y="768"/>
              <a:ext cx="293" cy="295"/>
            </a:xfrm>
            <a:custGeom>
              <a:avLst/>
              <a:gdLst/>
              <a:ahLst/>
              <a:cxnLst>
                <a:cxn ang="0">
                  <a:pos x="93" y="14"/>
                </a:cxn>
                <a:cxn ang="0">
                  <a:pos x="156" y="16"/>
                </a:cxn>
                <a:cxn ang="0">
                  <a:pos x="224" y="0"/>
                </a:cxn>
                <a:cxn ang="0">
                  <a:pos x="305" y="0"/>
                </a:cxn>
                <a:cxn ang="0">
                  <a:pos x="215" y="84"/>
                </a:cxn>
                <a:cxn ang="0">
                  <a:pos x="239" y="89"/>
                </a:cxn>
                <a:cxn ang="0">
                  <a:pos x="263" y="99"/>
                </a:cxn>
                <a:cxn ang="0">
                  <a:pos x="285" y="111"/>
                </a:cxn>
                <a:cxn ang="0">
                  <a:pos x="302" y="126"/>
                </a:cxn>
                <a:cxn ang="0">
                  <a:pos x="316" y="144"/>
                </a:cxn>
                <a:cxn ang="0">
                  <a:pos x="325" y="165"/>
                </a:cxn>
                <a:cxn ang="0">
                  <a:pos x="328" y="187"/>
                </a:cxn>
                <a:cxn ang="0">
                  <a:pos x="324" y="210"/>
                </a:cxn>
                <a:cxn ang="0">
                  <a:pos x="317" y="228"/>
                </a:cxn>
                <a:cxn ang="0">
                  <a:pos x="303" y="247"/>
                </a:cxn>
                <a:cxn ang="0">
                  <a:pos x="280" y="267"/>
                </a:cxn>
                <a:cxn ang="0">
                  <a:pos x="257" y="279"/>
                </a:cxn>
                <a:cxn ang="0">
                  <a:pos x="236" y="287"/>
                </a:cxn>
                <a:cxn ang="0">
                  <a:pos x="215" y="292"/>
                </a:cxn>
                <a:cxn ang="0">
                  <a:pos x="189" y="294"/>
                </a:cxn>
                <a:cxn ang="0">
                  <a:pos x="122" y="293"/>
                </a:cxn>
                <a:cxn ang="0">
                  <a:pos x="90" y="287"/>
                </a:cxn>
                <a:cxn ang="0">
                  <a:pos x="56" y="272"/>
                </a:cxn>
                <a:cxn ang="0">
                  <a:pos x="30" y="253"/>
                </a:cxn>
                <a:cxn ang="0">
                  <a:pos x="13" y="232"/>
                </a:cxn>
                <a:cxn ang="0">
                  <a:pos x="4" y="210"/>
                </a:cxn>
                <a:cxn ang="0">
                  <a:pos x="0" y="191"/>
                </a:cxn>
                <a:cxn ang="0">
                  <a:pos x="3" y="169"/>
                </a:cxn>
                <a:cxn ang="0">
                  <a:pos x="14" y="141"/>
                </a:cxn>
                <a:cxn ang="0">
                  <a:pos x="35" y="118"/>
                </a:cxn>
                <a:cxn ang="0">
                  <a:pos x="63" y="99"/>
                </a:cxn>
                <a:cxn ang="0">
                  <a:pos x="102" y="86"/>
                </a:cxn>
                <a:cxn ang="0">
                  <a:pos x="40" y="4"/>
                </a:cxn>
              </a:cxnLst>
              <a:rect l="0" t="0" r="r" b="b"/>
              <a:pathLst>
                <a:path w="329" h="295">
                  <a:moveTo>
                    <a:pt x="40" y="4"/>
                  </a:moveTo>
                  <a:lnTo>
                    <a:pt x="93" y="14"/>
                  </a:lnTo>
                  <a:lnTo>
                    <a:pt x="92" y="0"/>
                  </a:lnTo>
                  <a:lnTo>
                    <a:pt x="156" y="16"/>
                  </a:lnTo>
                  <a:lnTo>
                    <a:pt x="156" y="0"/>
                  </a:lnTo>
                  <a:lnTo>
                    <a:pt x="224" y="0"/>
                  </a:lnTo>
                  <a:lnTo>
                    <a:pt x="223" y="15"/>
                  </a:lnTo>
                  <a:lnTo>
                    <a:pt x="305" y="0"/>
                  </a:lnTo>
                  <a:lnTo>
                    <a:pt x="205" y="83"/>
                  </a:lnTo>
                  <a:lnTo>
                    <a:pt x="215" y="84"/>
                  </a:lnTo>
                  <a:lnTo>
                    <a:pt x="226" y="86"/>
                  </a:lnTo>
                  <a:lnTo>
                    <a:pt x="239" y="89"/>
                  </a:lnTo>
                  <a:lnTo>
                    <a:pt x="250" y="93"/>
                  </a:lnTo>
                  <a:lnTo>
                    <a:pt x="263" y="99"/>
                  </a:lnTo>
                  <a:lnTo>
                    <a:pt x="274" y="104"/>
                  </a:lnTo>
                  <a:lnTo>
                    <a:pt x="285" y="111"/>
                  </a:lnTo>
                  <a:lnTo>
                    <a:pt x="294" y="119"/>
                  </a:lnTo>
                  <a:lnTo>
                    <a:pt x="302" y="126"/>
                  </a:lnTo>
                  <a:lnTo>
                    <a:pt x="309" y="135"/>
                  </a:lnTo>
                  <a:lnTo>
                    <a:pt x="316" y="144"/>
                  </a:lnTo>
                  <a:lnTo>
                    <a:pt x="321" y="155"/>
                  </a:lnTo>
                  <a:lnTo>
                    <a:pt x="325" y="165"/>
                  </a:lnTo>
                  <a:lnTo>
                    <a:pt x="327" y="174"/>
                  </a:lnTo>
                  <a:lnTo>
                    <a:pt x="328" y="187"/>
                  </a:lnTo>
                  <a:lnTo>
                    <a:pt x="327" y="200"/>
                  </a:lnTo>
                  <a:lnTo>
                    <a:pt x="324" y="210"/>
                  </a:lnTo>
                  <a:lnTo>
                    <a:pt x="321" y="220"/>
                  </a:lnTo>
                  <a:lnTo>
                    <a:pt x="317" y="228"/>
                  </a:lnTo>
                  <a:lnTo>
                    <a:pt x="311" y="237"/>
                  </a:lnTo>
                  <a:lnTo>
                    <a:pt x="303" y="247"/>
                  </a:lnTo>
                  <a:lnTo>
                    <a:pt x="292" y="258"/>
                  </a:lnTo>
                  <a:lnTo>
                    <a:pt x="280" y="267"/>
                  </a:lnTo>
                  <a:lnTo>
                    <a:pt x="268" y="274"/>
                  </a:lnTo>
                  <a:lnTo>
                    <a:pt x="257" y="279"/>
                  </a:lnTo>
                  <a:lnTo>
                    <a:pt x="246" y="284"/>
                  </a:lnTo>
                  <a:lnTo>
                    <a:pt x="236" y="287"/>
                  </a:lnTo>
                  <a:lnTo>
                    <a:pt x="224" y="290"/>
                  </a:lnTo>
                  <a:lnTo>
                    <a:pt x="215" y="292"/>
                  </a:lnTo>
                  <a:lnTo>
                    <a:pt x="201" y="293"/>
                  </a:lnTo>
                  <a:lnTo>
                    <a:pt x="189" y="294"/>
                  </a:lnTo>
                  <a:lnTo>
                    <a:pt x="133" y="294"/>
                  </a:lnTo>
                  <a:lnTo>
                    <a:pt x="122" y="293"/>
                  </a:lnTo>
                  <a:lnTo>
                    <a:pt x="108" y="291"/>
                  </a:lnTo>
                  <a:lnTo>
                    <a:pt x="90" y="287"/>
                  </a:lnTo>
                  <a:lnTo>
                    <a:pt x="73" y="280"/>
                  </a:lnTo>
                  <a:lnTo>
                    <a:pt x="56" y="272"/>
                  </a:lnTo>
                  <a:lnTo>
                    <a:pt x="41" y="262"/>
                  </a:lnTo>
                  <a:lnTo>
                    <a:pt x="30" y="253"/>
                  </a:lnTo>
                  <a:lnTo>
                    <a:pt x="21" y="244"/>
                  </a:lnTo>
                  <a:lnTo>
                    <a:pt x="13" y="232"/>
                  </a:lnTo>
                  <a:lnTo>
                    <a:pt x="7" y="219"/>
                  </a:lnTo>
                  <a:lnTo>
                    <a:pt x="4" y="210"/>
                  </a:lnTo>
                  <a:lnTo>
                    <a:pt x="1" y="201"/>
                  </a:lnTo>
                  <a:lnTo>
                    <a:pt x="0" y="191"/>
                  </a:lnTo>
                  <a:lnTo>
                    <a:pt x="1" y="183"/>
                  </a:lnTo>
                  <a:lnTo>
                    <a:pt x="3" y="169"/>
                  </a:lnTo>
                  <a:lnTo>
                    <a:pt x="7" y="156"/>
                  </a:lnTo>
                  <a:lnTo>
                    <a:pt x="14" y="141"/>
                  </a:lnTo>
                  <a:lnTo>
                    <a:pt x="24" y="129"/>
                  </a:lnTo>
                  <a:lnTo>
                    <a:pt x="35" y="118"/>
                  </a:lnTo>
                  <a:lnTo>
                    <a:pt x="49" y="107"/>
                  </a:lnTo>
                  <a:lnTo>
                    <a:pt x="63" y="99"/>
                  </a:lnTo>
                  <a:lnTo>
                    <a:pt x="82" y="91"/>
                  </a:lnTo>
                  <a:lnTo>
                    <a:pt x="102" y="86"/>
                  </a:lnTo>
                  <a:lnTo>
                    <a:pt x="115" y="83"/>
                  </a:lnTo>
                  <a:lnTo>
                    <a:pt x="40" y="4"/>
                  </a:lnTo>
                </a:path>
              </a:pathLst>
            </a:custGeom>
            <a:solidFill>
              <a:schemeClr val="hlink"/>
            </a:solidFill>
            <a:ln w="127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14658" name="Rectangle 34"/>
            <p:cNvSpPr>
              <a:spLocks noChangeArrowheads="1"/>
            </p:cNvSpPr>
            <p:nvPr/>
          </p:nvSpPr>
          <p:spPr bwMode="auto">
            <a:xfrm>
              <a:off x="4277" y="815"/>
              <a:ext cx="253"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bg1"/>
                  </a:solidFill>
                  <a:latin typeface="Arial" pitchFamily="-65" charset="0"/>
                </a:rPr>
                <a:t>D</a:t>
              </a:r>
            </a:p>
          </p:txBody>
        </p:sp>
      </p:grpSp>
      <p:sp>
        <p:nvSpPr>
          <p:cNvPr id="2714659" name="Freeform 35"/>
          <p:cNvSpPr>
            <a:spLocks/>
          </p:cNvSpPr>
          <p:nvPr/>
        </p:nvSpPr>
        <p:spPr bwMode="auto">
          <a:xfrm>
            <a:off x="7158038" y="5640387"/>
            <a:ext cx="465137" cy="760413"/>
          </a:xfrm>
          <a:custGeom>
            <a:avLst/>
            <a:gdLst/>
            <a:ahLst/>
            <a:cxnLst>
              <a:cxn ang="0">
                <a:pos x="328" y="433"/>
              </a:cxn>
              <a:cxn ang="0">
                <a:pos x="303" y="433"/>
              </a:cxn>
              <a:cxn ang="0">
                <a:pos x="260" y="377"/>
              </a:cxn>
              <a:cxn ang="0">
                <a:pos x="200" y="278"/>
              </a:cxn>
              <a:cxn ang="0">
                <a:pos x="184" y="233"/>
              </a:cxn>
              <a:cxn ang="0">
                <a:pos x="188" y="202"/>
              </a:cxn>
              <a:cxn ang="0">
                <a:pos x="202" y="196"/>
              </a:cxn>
              <a:cxn ang="0">
                <a:pos x="225" y="212"/>
              </a:cxn>
              <a:cxn ang="0">
                <a:pos x="256" y="231"/>
              </a:cxn>
              <a:cxn ang="0">
                <a:pos x="270" y="231"/>
              </a:cxn>
              <a:cxn ang="0">
                <a:pos x="272" y="220"/>
              </a:cxn>
              <a:cxn ang="0">
                <a:pos x="258" y="202"/>
              </a:cxn>
              <a:cxn ang="0">
                <a:pos x="223" y="177"/>
              </a:cxn>
              <a:cxn ang="0">
                <a:pos x="208" y="142"/>
              </a:cxn>
              <a:cxn ang="0">
                <a:pos x="202" y="113"/>
              </a:cxn>
              <a:cxn ang="0">
                <a:pos x="186" y="93"/>
              </a:cxn>
              <a:cxn ang="0">
                <a:pos x="179" y="78"/>
              </a:cxn>
              <a:cxn ang="0">
                <a:pos x="188" y="60"/>
              </a:cxn>
              <a:cxn ang="0">
                <a:pos x="196" y="39"/>
              </a:cxn>
              <a:cxn ang="0">
                <a:pos x="190" y="14"/>
              </a:cxn>
              <a:cxn ang="0">
                <a:pos x="173" y="2"/>
              </a:cxn>
              <a:cxn ang="0">
                <a:pos x="149" y="4"/>
              </a:cxn>
              <a:cxn ang="0">
                <a:pos x="138" y="21"/>
              </a:cxn>
              <a:cxn ang="0">
                <a:pos x="138" y="37"/>
              </a:cxn>
              <a:cxn ang="0">
                <a:pos x="144" y="58"/>
              </a:cxn>
              <a:cxn ang="0">
                <a:pos x="144" y="76"/>
              </a:cxn>
              <a:cxn ang="0">
                <a:pos x="128" y="93"/>
              </a:cxn>
              <a:cxn ang="0">
                <a:pos x="107" y="105"/>
              </a:cxn>
              <a:cxn ang="0">
                <a:pos x="91" y="124"/>
              </a:cxn>
              <a:cxn ang="0">
                <a:pos x="76" y="163"/>
              </a:cxn>
              <a:cxn ang="0">
                <a:pos x="68" y="200"/>
              </a:cxn>
              <a:cxn ang="0">
                <a:pos x="66" y="239"/>
              </a:cxn>
              <a:cxn ang="0">
                <a:pos x="68" y="260"/>
              </a:cxn>
              <a:cxn ang="0">
                <a:pos x="80" y="266"/>
              </a:cxn>
              <a:cxn ang="0">
                <a:pos x="87" y="260"/>
              </a:cxn>
              <a:cxn ang="0">
                <a:pos x="87" y="218"/>
              </a:cxn>
              <a:cxn ang="0">
                <a:pos x="91" y="192"/>
              </a:cxn>
              <a:cxn ang="0">
                <a:pos x="105" y="179"/>
              </a:cxn>
              <a:cxn ang="0">
                <a:pos x="116" y="187"/>
              </a:cxn>
              <a:cxn ang="0">
                <a:pos x="111" y="231"/>
              </a:cxn>
              <a:cxn ang="0">
                <a:pos x="101" y="274"/>
              </a:cxn>
              <a:cxn ang="0">
                <a:pos x="87" y="323"/>
              </a:cxn>
              <a:cxn ang="0">
                <a:pos x="54" y="371"/>
              </a:cxn>
              <a:cxn ang="0">
                <a:pos x="12" y="420"/>
              </a:cxn>
              <a:cxn ang="0">
                <a:pos x="0" y="447"/>
              </a:cxn>
              <a:cxn ang="0">
                <a:pos x="31" y="478"/>
              </a:cxn>
              <a:cxn ang="0">
                <a:pos x="54" y="474"/>
              </a:cxn>
              <a:cxn ang="0">
                <a:pos x="37" y="453"/>
              </a:cxn>
              <a:cxn ang="0">
                <a:pos x="50" y="426"/>
              </a:cxn>
              <a:cxn ang="0">
                <a:pos x="101" y="367"/>
              </a:cxn>
              <a:cxn ang="0">
                <a:pos x="138" y="323"/>
              </a:cxn>
              <a:cxn ang="0">
                <a:pos x="157" y="313"/>
              </a:cxn>
              <a:cxn ang="0">
                <a:pos x="179" y="328"/>
              </a:cxn>
              <a:cxn ang="0">
                <a:pos x="233" y="400"/>
              </a:cxn>
              <a:cxn ang="0">
                <a:pos x="276" y="462"/>
              </a:cxn>
              <a:cxn ang="0">
                <a:pos x="293" y="466"/>
              </a:cxn>
              <a:cxn ang="0">
                <a:pos x="316" y="449"/>
              </a:cxn>
            </a:cxnLst>
            <a:rect l="0" t="0" r="r" b="b"/>
            <a:pathLst>
              <a:path w="329" h="479">
                <a:moveTo>
                  <a:pt x="326" y="441"/>
                </a:moveTo>
                <a:lnTo>
                  <a:pt x="328" y="433"/>
                </a:lnTo>
                <a:lnTo>
                  <a:pt x="316" y="435"/>
                </a:lnTo>
                <a:lnTo>
                  <a:pt x="303" y="433"/>
                </a:lnTo>
                <a:lnTo>
                  <a:pt x="287" y="420"/>
                </a:lnTo>
                <a:lnTo>
                  <a:pt x="260" y="377"/>
                </a:lnTo>
                <a:lnTo>
                  <a:pt x="221" y="313"/>
                </a:lnTo>
                <a:lnTo>
                  <a:pt x="200" y="278"/>
                </a:lnTo>
                <a:lnTo>
                  <a:pt x="186" y="249"/>
                </a:lnTo>
                <a:lnTo>
                  <a:pt x="184" y="233"/>
                </a:lnTo>
                <a:lnTo>
                  <a:pt x="184" y="214"/>
                </a:lnTo>
                <a:lnTo>
                  <a:pt x="188" y="202"/>
                </a:lnTo>
                <a:lnTo>
                  <a:pt x="196" y="196"/>
                </a:lnTo>
                <a:lnTo>
                  <a:pt x="202" y="196"/>
                </a:lnTo>
                <a:lnTo>
                  <a:pt x="210" y="200"/>
                </a:lnTo>
                <a:lnTo>
                  <a:pt x="225" y="212"/>
                </a:lnTo>
                <a:lnTo>
                  <a:pt x="243" y="225"/>
                </a:lnTo>
                <a:lnTo>
                  <a:pt x="256" y="231"/>
                </a:lnTo>
                <a:lnTo>
                  <a:pt x="264" y="233"/>
                </a:lnTo>
                <a:lnTo>
                  <a:pt x="270" y="231"/>
                </a:lnTo>
                <a:lnTo>
                  <a:pt x="274" y="225"/>
                </a:lnTo>
                <a:lnTo>
                  <a:pt x="272" y="220"/>
                </a:lnTo>
                <a:lnTo>
                  <a:pt x="270" y="214"/>
                </a:lnTo>
                <a:lnTo>
                  <a:pt x="258" y="202"/>
                </a:lnTo>
                <a:lnTo>
                  <a:pt x="235" y="187"/>
                </a:lnTo>
                <a:lnTo>
                  <a:pt x="223" y="177"/>
                </a:lnTo>
                <a:lnTo>
                  <a:pt x="215" y="163"/>
                </a:lnTo>
                <a:lnTo>
                  <a:pt x="208" y="142"/>
                </a:lnTo>
                <a:lnTo>
                  <a:pt x="206" y="122"/>
                </a:lnTo>
                <a:lnTo>
                  <a:pt x="202" y="113"/>
                </a:lnTo>
                <a:lnTo>
                  <a:pt x="196" y="103"/>
                </a:lnTo>
                <a:lnTo>
                  <a:pt x="186" y="93"/>
                </a:lnTo>
                <a:lnTo>
                  <a:pt x="179" y="87"/>
                </a:lnTo>
                <a:lnTo>
                  <a:pt x="179" y="78"/>
                </a:lnTo>
                <a:lnTo>
                  <a:pt x="184" y="66"/>
                </a:lnTo>
                <a:lnTo>
                  <a:pt x="188" y="60"/>
                </a:lnTo>
                <a:lnTo>
                  <a:pt x="192" y="52"/>
                </a:lnTo>
                <a:lnTo>
                  <a:pt x="196" y="39"/>
                </a:lnTo>
                <a:lnTo>
                  <a:pt x="192" y="25"/>
                </a:lnTo>
                <a:lnTo>
                  <a:pt x="190" y="14"/>
                </a:lnTo>
                <a:lnTo>
                  <a:pt x="184" y="6"/>
                </a:lnTo>
                <a:lnTo>
                  <a:pt x="173" y="2"/>
                </a:lnTo>
                <a:lnTo>
                  <a:pt x="159" y="0"/>
                </a:lnTo>
                <a:lnTo>
                  <a:pt x="149" y="4"/>
                </a:lnTo>
                <a:lnTo>
                  <a:pt x="142" y="10"/>
                </a:lnTo>
                <a:lnTo>
                  <a:pt x="138" y="21"/>
                </a:lnTo>
                <a:lnTo>
                  <a:pt x="136" y="29"/>
                </a:lnTo>
                <a:lnTo>
                  <a:pt x="138" y="37"/>
                </a:lnTo>
                <a:lnTo>
                  <a:pt x="142" y="49"/>
                </a:lnTo>
                <a:lnTo>
                  <a:pt x="144" y="58"/>
                </a:lnTo>
                <a:lnTo>
                  <a:pt x="146" y="66"/>
                </a:lnTo>
                <a:lnTo>
                  <a:pt x="144" y="76"/>
                </a:lnTo>
                <a:lnTo>
                  <a:pt x="138" y="84"/>
                </a:lnTo>
                <a:lnTo>
                  <a:pt x="128" y="93"/>
                </a:lnTo>
                <a:lnTo>
                  <a:pt x="116" y="99"/>
                </a:lnTo>
                <a:lnTo>
                  <a:pt x="107" y="105"/>
                </a:lnTo>
                <a:lnTo>
                  <a:pt x="99" y="113"/>
                </a:lnTo>
                <a:lnTo>
                  <a:pt x="91" y="124"/>
                </a:lnTo>
                <a:lnTo>
                  <a:pt x="83" y="142"/>
                </a:lnTo>
                <a:lnTo>
                  <a:pt x="76" y="163"/>
                </a:lnTo>
                <a:lnTo>
                  <a:pt x="70" y="179"/>
                </a:lnTo>
                <a:lnTo>
                  <a:pt x="68" y="200"/>
                </a:lnTo>
                <a:lnTo>
                  <a:pt x="66" y="225"/>
                </a:lnTo>
                <a:lnTo>
                  <a:pt x="66" y="239"/>
                </a:lnTo>
                <a:lnTo>
                  <a:pt x="66" y="251"/>
                </a:lnTo>
                <a:lnTo>
                  <a:pt x="68" y="260"/>
                </a:lnTo>
                <a:lnTo>
                  <a:pt x="72" y="264"/>
                </a:lnTo>
                <a:lnTo>
                  <a:pt x="80" y="266"/>
                </a:lnTo>
                <a:lnTo>
                  <a:pt x="85" y="264"/>
                </a:lnTo>
                <a:lnTo>
                  <a:pt x="87" y="260"/>
                </a:lnTo>
                <a:lnTo>
                  <a:pt x="87" y="243"/>
                </a:lnTo>
                <a:lnTo>
                  <a:pt x="87" y="218"/>
                </a:lnTo>
                <a:lnTo>
                  <a:pt x="89" y="202"/>
                </a:lnTo>
                <a:lnTo>
                  <a:pt x="91" y="192"/>
                </a:lnTo>
                <a:lnTo>
                  <a:pt x="97" y="181"/>
                </a:lnTo>
                <a:lnTo>
                  <a:pt x="105" y="179"/>
                </a:lnTo>
                <a:lnTo>
                  <a:pt x="113" y="181"/>
                </a:lnTo>
                <a:lnTo>
                  <a:pt x="116" y="187"/>
                </a:lnTo>
                <a:lnTo>
                  <a:pt x="113" y="206"/>
                </a:lnTo>
                <a:lnTo>
                  <a:pt x="111" y="231"/>
                </a:lnTo>
                <a:lnTo>
                  <a:pt x="107" y="253"/>
                </a:lnTo>
                <a:lnTo>
                  <a:pt x="101" y="274"/>
                </a:lnTo>
                <a:lnTo>
                  <a:pt x="95" y="301"/>
                </a:lnTo>
                <a:lnTo>
                  <a:pt x="87" y="323"/>
                </a:lnTo>
                <a:lnTo>
                  <a:pt x="68" y="352"/>
                </a:lnTo>
                <a:lnTo>
                  <a:pt x="54" y="371"/>
                </a:lnTo>
                <a:lnTo>
                  <a:pt x="29" y="400"/>
                </a:lnTo>
                <a:lnTo>
                  <a:pt x="12" y="420"/>
                </a:lnTo>
                <a:lnTo>
                  <a:pt x="0" y="439"/>
                </a:lnTo>
                <a:lnTo>
                  <a:pt x="0" y="447"/>
                </a:lnTo>
                <a:lnTo>
                  <a:pt x="12" y="462"/>
                </a:lnTo>
                <a:lnTo>
                  <a:pt x="31" y="478"/>
                </a:lnTo>
                <a:lnTo>
                  <a:pt x="50" y="478"/>
                </a:lnTo>
                <a:lnTo>
                  <a:pt x="54" y="474"/>
                </a:lnTo>
                <a:lnTo>
                  <a:pt x="45" y="464"/>
                </a:lnTo>
                <a:lnTo>
                  <a:pt x="37" y="453"/>
                </a:lnTo>
                <a:lnTo>
                  <a:pt x="37" y="445"/>
                </a:lnTo>
                <a:lnTo>
                  <a:pt x="50" y="426"/>
                </a:lnTo>
                <a:lnTo>
                  <a:pt x="70" y="406"/>
                </a:lnTo>
                <a:lnTo>
                  <a:pt x="101" y="367"/>
                </a:lnTo>
                <a:lnTo>
                  <a:pt x="128" y="334"/>
                </a:lnTo>
                <a:lnTo>
                  <a:pt x="138" y="323"/>
                </a:lnTo>
                <a:lnTo>
                  <a:pt x="144" y="315"/>
                </a:lnTo>
                <a:lnTo>
                  <a:pt x="157" y="313"/>
                </a:lnTo>
                <a:lnTo>
                  <a:pt x="167" y="319"/>
                </a:lnTo>
                <a:lnTo>
                  <a:pt x="179" y="328"/>
                </a:lnTo>
                <a:lnTo>
                  <a:pt x="204" y="361"/>
                </a:lnTo>
                <a:lnTo>
                  <a:pt x="233" y="400"/>
                </a:lnTo>
                <a:lnTo>
                  <a:pt x="260" y="439"/>
                </a:lnTo>
                <a:lnTo>
                  <a:pt x="276" y="462"/>
                </a:lnTo>
                <a:lnTo>
                  <a:pt x="283" y="466"/>
                </a:lnTo>
                <a:lnTo>
                  <a:pt x="293" y="466"/>
                </a:lnTo>
                <a:lnTo>
                  <a:pt x="303" y="457"/>
                </a:lnTo>
                <a:lnTo>
                  <a:pt x="316" y="449"/>
                </a:lnTo>
                <a:lnTo>
                  <a:pt x="326" y="441"/>
                </a:lnTo>
              </a:path>
            </a:pathLst>
          </a:custGeom>
          <a:solidFill>
            <a:srgbClr val="CECECE"/>
          </a:solidFill>
          <a:ln w="127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sp>
        <p:nvSpPr>
          <p:cNvPr id="11" name="Slide Number Placeholder 10"/>
          <p:cNvSpPr>
            <a:spLocks noGrp="1"/>
          </p:cNvSpPr>
          <p:nvPr>
            <p:ph type="sldNum" sz="quarter" idx="12"/>
          </p:nvPr>
        </p:nvSpPr>
        <p:spPr/>
        <p:txBody>
          <a:bodyPr/>
          <a:lstStyle/>
          <a:p>
            <a:pPr>
              <a:defRPr/>
            </a:pPr>
            <a:fld id="{0D227FE4-C4DE-B64E-BF78-4F634596A1E9}" type="slidenum">
              <a:rPr lang="en-US" smtClean="0"/>
              <a:pPr>
                <a:defRPr/>
              </a:pPr>
              <a:t>7</a:t>
            </a:fld>
            <a:endParaRPr lang="en-US"/>
          </a:p>
        </p:txBody>
      </p:sp>
    </p:spTree>
    <p:extLst>
      <p:ext uri="{BB962C8B-B14F-4D97-AF65-F5344CB8AC3E}">
        <p14:creationId xmlns:p14="http://schemas.microsoft.com/office/powerpoint/2010/main" val="89184360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6674" name="Rectangle 2"/>
          <p:cNvSpPr>
            <a:spLocks noGrp="1" noChangeArrowheads="1"/>
          </p:cNvSpPr>
          <p:nvPr>
            <p:ph type="title"/>
          </p:nvPr>
        </p:nvSpPr>
        <p:spPr/>
        <p:txBody>
          <a:bodyPr/>
          <a:lstStyle/>
          <a:p>
            <a:r>
              <a:rPr lang="en-US" dirty="0" smtClean="0"/>
              <a:t>Sequential Laundry</a:t>
            </a:r>
            <a:endParaRPr lang="en-US" dirty="0"/>
          </a:p>
        </p:txBody>
      </p:sp>
      <p:sp>
        <p:nvSpPr>
          <p:cNvPr id="2716675" name="Rectangle 3"/>
          <p:cNvSpPr>
            <a:spLocks noGrp="1" noChangeArrowheads="1"/>
          </p:cNvSpPr>
          <p:nvPr>
            <p:ph type="body" idx="1"/>
          </p:nvPr>
        </p:nvSpPr>
        <p:spPr>
          <a:xfrm>
            <a:off x="1447800" y="1143000"/>
            <a:ext cx="7239000" cy="5213350"/>
          </a:xfrm>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Sequential laundry takes </a:t>
            </a:r>
            <a:br>
              <a:rPr lang="en-US" dirty="0" smtClean="0"/>
            </a:br>
            <a:r>
              <a:rPr lang="en-US" dirty="0" smtClean="0"/>
              <a:t>8 hours for 4 loads</a:t>
            </a:r>
            <a:endParaRPr lang="en-US" dirty="0"/>
          </a:p>
        </p:txBody>
      </p:sp>
      <p:grpSp>
        <p:nvGrpSpPr>
          <p:cNvPr id="2" name="Group 4"/>
          <p:cNvGrpSpPr>
            <a:grpSpLocks/>
          </p:cNvGrpSpPr>
          <p:nvPr/>
        </p:nvGrpSpPr>
        <p:grpSpPr bwMode="auto">
          <a:xfrm>
            <a:off x="573088" y="2054225"/>
            <a:ext cx="966787" cy="3740150"/>
            <a:chOff x="361" y="1170"/>
            <a:chExt cx="609" cy="2356"/>
          </a:xfrm>
        </p:grpSpPr>
        <p:sp>
          <p:nvSpPr>
            <p:cNvPr id="2716677" name="Rectangle 5"/>
            <p:cNvSpPr>
              <a:spLocks noChangeArrowheads="1"/>
            </p:cNvSpPr>
            <p:nvPr/>
          </p:nvSpPr>
          <p:spPr bwMode="auto">
            <a:xfrm>
              <a:off x="361" y="1170"/>
              <a:ext cx="263" cy="235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i="1">
                  <a:solidFill>
                    <a:schemeClr val="tx1"/>
                  </a:solidFill>
                  <a:latin typeface="FranklinGothic" charset="0"/>
                </a:rPr>
                <a:t>T</a:t>
              </a:r>
            </a:p>
            <a:p>
              <a:pPr algn="ctr"/>
              <a:r>
                <a:rPr lang="en-US" sz="2400" i="1">
                  <a:solidFill>
                    <a:schemeClr val="tx1"/>
                  </a:solidFill>
                  <a:latin typeface="FranklinGothic" charset="0"/>
                </a:rPr>
                <a:t>a</a:t>
              </a:r>
            </a:p>
            <a:p>
              <a:pPr algn="ctr"/>
              <a:r>
                <a:rPr lang="en-US" sz="2400" i="1">
                  <a:solidFill>
                    <a:schemeClr val="tx1"/>
                  </a:solidFill>
                  <a:latin typeface="FranklinGothic" charset="0"/>
                </a:rPr>
                <a:t>s</a:t>
              </a:r>
            </a:p>
            <a:p>
              <a:pPr algn="ctr"/>
              <a:r>
                <a:rPr lang="en-US" sz="2400" i="1">
                  <a:solidFill>
                    <a:schemeClr val="tx1"/>
                  </a:solidFill>
                  <a:latin typeface="FranklinGothic" charset="0"/>
                </a:rPr>
                <a:t>k</a:t>
              </a:r>
            </a:p>
            <a:p>
              <a:pPr algn="ctr"/>
              <a:endParaRPr lang="en-US" sz="2400" i="1">
                <a:solidFill>
                  <a:schemeClr val="tx1"/>
                </a:solidFill>
                <a:latin typeface="FranklinGothic" charset="0"/>
              </a:endParaRPr>
            </a:p>
            <a:p>
              <a:pPr algn="ctr"/>
              <a:r>
                <a:rPr lang="en-US" sz="2400" i="1">
                  <a:solidFill>
                    <a:schemeClr val="tx1"/>
                  </a:solidFill>
                  <a:latin typeface="FranklinGothic" charset="0"/>
                </a:rPr>
                <a:t>O</a:t>
              </a:r>
            </a:p>
            <a:p>
              <a:pPr algn="ctr"/>
              <a:r>
                <a:rPr lang="en-US" sz="2400" i="1">
                  <a:solidFill>
                    <a:schemeClr val="tx1"/>
                  </a:solidFill>
                  <a:latin typeface="FranklinGothic" charset="0"/>
                </a:rPr>
                <a:t>r</a:t>
              </a:r>
            </a:p>
            <a:p>
              <a:pPr algn="ctr"/>
              <a:r>
                <a:rPr lang="en-US" sz="2400" i="1">
                  <a:solidFill>
                    <a:schemeClr val="tx1"/>
                  </a:solidFill>
                  <a:latin typeface="FranklinGothic" charset="0"/>
                </a:rPr>
                <a:t>d</a:t>
              </a:r>
            </a:p>
            <a:p>
              <a:pPr algn="ctr"/>
              <a:r>
                <a:rPr lang="en-US" sz="2400" i="1">
                  <a:solidFill>
                    <a:schemeClr val="tx1"/>
                  </a:solidFill>
                  <a:latin typeface="FranklinGothic" charset="0"/>
                </a:rPr>
                <a:t>e</a:t>
              </a:r>
            </a:p>
            <a:p>
              <a:pPr algn="ctr"/>
              <a:r>
                <a:rPr lang="en-US" sz="2400" i="1">
                  <a:solidFill>
                    <a:schemeClr val="tx1"/>
                  </a:solidFill>
                  <a:latin typeface="FranklinGothic" charset="0"/>
                </a:rPr>
                <a:t>r</a:t>
              </a:r>
            </a:p>
          </p:txBody>
        </p:sp>
        <p:sp>
          <p:nvSpPr>
            <p:cNvPr id="2716678" name="Freeform 6"/>
            <p:cNvSpPr>
              <a:spLocks/>
            </p:cNvSpPr>
            <p:nvPr/>
          </p:nvSpPr>
          <p:spPr bwMode="auto">
            <a:xfrm>
              <a:off x="711" y="1867"/>
              <a:ext cx="219" cy="221"/>
            </a:xfrm>
            <a:custGeom>
              <a:avLst/>
              <a:gdLst/>
              <a:ahLst/>
              <a:cxnLst>
                <a:cxn ang="0">
                  <a:pos x="69" y="10"/>
                </a:cxn>
                <a:cxn ang="0">
                  <a:pos x="117" y="12"/>
                </a:cxn>
                <a:cxn ang="0">
                  <a:pos x="167" y="0"/>
                </a:cxn>
                <a:cxn ang="0">
                  <a:pos x="228" y="0"/>
                </a:cxn>
                <a:cxn ang="0">
                  <a:pos x="161" y="63"/>
                </a:cxn>
                <a:cxn ang="0">
                  <a:pos x="179" y="67"/>
                </a:cxn>
                <a:cxn ang="0">
                  <a:pos x="196" y="74"/>
                </a:cxn>
                <a:cxn ang="0">
                  <a:pos x="213" y="83"/>
                </a:cxn>
                <a:cxn ang="0">
                  <a:pos x="226" y="94"/>
                </a:cxn>
                <a:cxn ang="0">
                  <a:pos x="236" y="108"/>
                </a:cxn>
                <a:cxn ang="0">
                  <a:pos x="243" y="123"/>
                </a:cxn>
                <a:cxn ang="0">
                  <a:pos x="245" y="140"/>
                </a:cxn>
                <a:cxn ang="0">
                  <a:pos x="242" y="157"/>
                </a:cxn>
                <a:cxn ang="0">
                  <a:pos x="237" y="171"/>
                </a:cxn>
                <a:cxn ang="0">
                  <a:pos x="226" y="185"/>
                </a:cxn>
                <a:cxn ang="0">
                  <a:pos x="209" y="200"/>
                </a:cxn>
                <a:cxn ang="0">
                  <a:pos x="192" y="209"/>
                </a:cxn>
                <a:cxn ang="0">
                  <a:pos x="176" y="215"/>
                </a:cxn>
                <a:cxn ang="0">
                  <a:pos x="161" y="219"/>
                </a:cxn>
                <a:cxn ang="0">
                  <a:pos x="141" y="220"/>
                </a:cxn>
                <a:cxn ang="0">
                  <a:pos x="91" y="219"/>
                </a:cxn>
                <a:cxn ang="0">
                  <a:pos x="67" y="215"/>
                </a:cxn>
                <a:cxn ang="0">
                  <a:pos x="42" y="204"/>
                </a:cxn>
                <a:cxn ang="0">
                  <a:pos x="22" y="189"/>
                </a:cxn>
                <a:cxn ang="0">
                  <a:pos x="10" y="174"/>
                </a:cxn>
                <a:cxn ang="0">
                  <a:pos x="3" y="157"/>
                </a:cxn>
                <a:cxn ang="0">
                  <a:pos x="0" y="143"/>
                </a:cxn>
                <a:cxn ang="0">
                  <a:pos x="2" y="126"/>
                </a:cxn>
                <a:cxn ang="0">
                  <a:pos x="10" y="106"/>
                </a:cxn>
                <a:cxn ang="0">
                  <a:pos x="26" y="88"/>
                </a:cxn>
                <a:cxn ang="0">
                  <a:pos x="47" y="74"/>
                </a:cxn>
                <a:cxn ang="0">
                  <a:pos x="76" y="64"/>
                </a:cxn>
                <a:cxn ang="0">
                  <a:pos x="30" y="3"/>
                </a:cxn>
              </a:cxnLst>
              <a:rect l="0" t="0" r="r" b="b"/>
              <a:pathLst>
                <a:path w="246" h="221">
                  <a:moveTo>
                    <a:pt x="30" y="3"/>
                  </a:moveTo>
                  <a:lnTo>
                    <a:pt x="69" y="10"/>
                  </a:lnTo>
                  <a:lnTo>
                    <a:pt x="69" y="0"/>
                  </a:lnTo>
                  <a:lnTo>
                    <a:pt x="117" y="12"/>
                  </a:lnTo>
                  <a:lnTo>
                    <a:pt x="117" y="0"/>
                  </a:lnTo>
                  <a:lnTo>
                    <a:pt x="167" y="0"/>
                  </a:lnTo>
                  <a:lnTo>
                    <a:pt x="167" y="11"/>
                  </a:lnTo>
                  <a:lnTo>
                    <a:pt x="228" y="0"/>
                  </a:lnTo>
                  <a:lnTo>
                    <a:pt x="153" y="62"/>
                  </a:lnTo>
                  <a:lnTo>
                    <a:pt x="161" y="63"/>
                  </a:lnTo>
                  <a:lnTo>
                    <a:pt x="169" y="64"/>
                  </a:lnTo>
                  <a:lnTo>
                    <a:pt x="179" y="67"/>
                  </a:lnTo>
                  <a:lnTo>
                    <a:pt x="187" y="70"/>
                  </a:lnTo>
                  <a:lnTo>
                    <a:pt x="196" y="74"/>
                  </a:lnTo>
                  <a:lnTo>
                    <a:pt x="205" y="78"/>
                  </a:lnTo>
                  <a:lnTo>
                    <a:pt x="213" y="83"/>
                  </a:lnTo>
                  <a:lnTo>
                    <a:pt x="220" y="89"/>
                  </a:lnTo>
                  <a:lnTo>
                    <a:pt x="226" y="94"/>
                  </a:lnTo>
                  <a:lnTo>
                    <a:pt x="231" y="101"/>
                  </a:lnTo>
                  <a:lnTo>
                    <a:pt x="236" y="108"/>
                  </a:lnTo>
                  <a:lnTo>
                    <a:pt x="240" y="116"/>
                  </a:lnTo>
                  <a:lnTo>
                    <a:pt x="243" y="123"/>
                  </a:lnTo>
                  <a:lnTo>
                    <a:pt x="244" y="130"/>
                  </a:lnTo>
                  <a:lnTo>
                    <a:pt x="245" y="140"/>
                  </a:lnTo>
                  <a:lnTo>
                    <a:pt x="244" y="150"/>
                  </a:lnTo>
                  <a:lnTo>
                    <a:pt x="242" y="157"/>
                  </a:lnTo>
                  <a:lnTo>
                    <a:pt x="240" y="165"/>
                  </a:lnTo>
                  <a:lnTo>
                    <a:pt x="237" y="171"/>
                  </a:lnTo>
                  <a:lnTo>
                    <a:pt x="232" y="177"/>
                  </a:lnTo>
                  <a:lnTo>
                    <a:pt x="226" y="185"/>
                  </a:lnTo>
                  <a:lnTo>
                    <a:pt x="218" y="193"/>
                  </a:lnTo>
                  <a:lnTo>
                    <a:pt x="209" y="200"/>
                  </a:lnTo>
                  <a:lnTo>
                    <a:pt x="200" y="205"/>
                  </a:lnTo>
                  <a:lnTo>
                    <a:pt x="192" y="209"/>
                  </a:lnTo>
                  <a:lnTo>
                    <a:pt x="184" y="213"/>
                  </a:lnTo>
                  <a:lnTo>
                    <a:pt x="176" y="215"/>
                  </a:lnTo>
                  <a:lnTo>
                    <a:pt x="167" y="217"/>
                  </a:lnTo>
                  <a:lnTo>
                    <a:pt x="161" y="219"/>
                  </a:lnTo>
                  <a:lnTo>
                    <a:pt x="150" y="219"/>
                  </a:lnTo>
                  <a:lnTo>
                    <a:pt x="141" y="220"/>
                  </a:lnTo>
                  <a:lnTo>
                    <a:pt x="99" y="220"/>
                  </a:lnTo>
                  <a:lnTo>
                    <a:pt x="91" y="219"/>
                  </a:lnTo>
                  <a:lnTo>
                    <a:pt x="81" y="218"/>
                  </a:lnTo>
                  <a:lnTo>
                    <a:pt x="67" y="215"/>
                  </a:lnTo>
                  <a:lnTo>
                    <a:pt x="55" y="210"/>
                  </a:lnTo>
                  <a:lnTo>
                    <a:pt x="42" y="204"/>
                  </a:lnTo>
                  <a:lnTo>
                    <a:pt x="31" y="196"/>
                  </a:lnTo>
                  <a:lnTo>
                    <a:pt x="22" y="189"/>
                  </a:lnTo>
                  <a:lnTo>
                    <a:pt x="16" y="183"/>
                  </a:lnTo>
                  <a:lnTo>
                    <a:pt x="10" y="174"/>
                  </a:lnTo>
                  <a:lnTo>
                    <a:pt x="5" y="164"/>
                  </a:lnTo>
                  <a:lnTo>
                    <a:pt x="3" y="157"/>
                  </a:lnTo>
                  <a:lnTo>
                    <a:pt x="1" y="150"/>
                  </a:lnTo>
                  <a:lnTo>
                    <a:pt x="0" y="143"/>
                  </a:lnTo>
                  <a:lnTo>
                    <a:pt x="1" y="137"/>
                  </a:lnTo>
                  <a:lnTo>
                    <a:pt x="2" y="126"/>
                  </a:lnTo>
                  <a:lnTo>
                    <a:pt x="5" y="117"/>
                  </a:lnTo>
                  <a:lnTo>
                    <a:pt x="10" y="106"/>
                  </a:lnTo>
                  <a:lnTo>
                    <a:pt x="18" y="97"/>
                  </a:lnTo>
                  <a:lnTo>
                    <a:pt x="26" y="88"/>
                  </a:lnTo>
                  <a:lnTo>
                    <a:pt x="37" y="80"/>
                  </a:lnTo>
                  <a:lnTo>
                    <a:pt x="47" y="74"/>
                  </a:lnTo>
                  <a:lnTo>
                    <a:pt x="61" y="68"/>
                  </a:lnTo>
                  <a:lnTo>
                    <a:pt x="76" y="64"/>
                  </a:lnTo>
                  <a:lnTo>
                    <a:pt x="86" y="62"/>
                  </a:lnTo>
                  <a:lnTo>
                    <a:pt x="30" y="3"/>
                  </a:lnTo>
                </a:path>
              </a:pathLst>
            </a:custGeom>
            <a:solidFill>
              <a:schemeClr val="hlink"/>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16679" name="Rectangle 7"/>
            <p:cNvSpPr>
              <a:spLocks noChangeArrowheads="1"/>
            </p:cNvSpPr>
            <p:nvPr/>
          </p:nvSpPr>
          <p:spPr bwMode="auto">
            <a:xfrm>
              <a:off x="703" y="1829"/>
              <a:ext cx="253"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bg1"/>
                  </a:solidFill>
                  <a:latin typeface="FranklinGothic" charset="0"/>
                </a:rPr>
                <a:t>B</a:t>
              </a:r>
            </a:p>
          </p:txBody>
        </p:sp>
        <p:sp>
          <p:nvSpPr>
            <p:cNvPr id="2716680" name="Freeform 8"/>
            <p:cNvSpPr>
              <a:spLocks/>
            </p:cNvSpPr>
            <p:nvPr/>
          </p:nvSpPr>
          <p:spPr bwMode="auto">
            <a:xfrm>
              <a:off x="711" y="2217"/>
              <a:ext cx="219" cy="222"/>
            </a:xfrm>
            <a:custGeom>
              <a:avLst/>
              <a:gdLst/>
              <a:ahLst/>
              <a:cxnLst>
                <a:cxn ang="0">
                  <a:pos x="69" y="11"/>
                </a:cxn>
                <a:cxn ang="0">
                  <a:pos x="117" y="12"/>
                </a:cxn>
                <a:cxn ang="0">
                  <a:pos x="167" y="0"/>
                </a:cxn>
                <a:cxn ang="0">
                  <a:pos x="228" y="0"/>
                </a:cxn>
                <a:cxn ang="0">
                  <a:pos x="161" y="63"/>
                </a:cxn>
                <a:cxn ang="0">
                  <a:pos x="179" y="67"/>
                </a:cxn>
                <a:cxn ang="0">
                  <a:pos x="196" y="74"/>
                </a:cxn>
                <a:cxn ang="0">
                  <a:pos x="213" y="83"/>
                </a:cxn>
                <a:cxn ang="0">
                  <a:pos x="226" y="95"/>
                </a:cxn>
                <a:cxn ang="0">
                  <a:pos x="236" y="108"/>
                </a:cxn>
                <a:cxn ang="0">
                  <a:pos x="243" y="124"/>
                </a:cxn>
                <a:cxn ang="0">
                  <a:pos x="245" y="141"/>
                </a:cxn>
                <a:cxn ang="0">
                  <a:pos x="242" y="158"/>
                </a:cxn>
                <a:cxn ang="0">
                  <a:pos x="237" y="171"/>
                </a:cxn>
                <a:cxn ang="0">
                  <a:pos x="226" y="186"/>
                </a:cxn>
                <a:cxn ang="0">
                  <a:pos x="209" y="201"/>
                </a:cxn>
                <a:cxn ang="0">
                  <a:pos x="192" y="210"/>
                </a:cxn>
                <a:cxn ang="0">
                  <a:pos x="176" y="216"/>
                </a:cxn>
                <a:cxn ang="0">
                  <a:pos x="161" y="219"/>
                </a:cxn>
                <a:cxn ang="0">
                  <a:pos x="141" y="221"/>
                </a:cxn>
                <a:cxn ang="0">
                  <a:pos x="91" y="220"/>
                </a:cxn>
                <a:cxn ang="0">
                  <a:pos x="67" y="216"/>
                </a:cxn>
                <a:cxn ang="0">
                  <a:pos x="42" y="204"/>
                </a:cxn>
                <a:cxn ang="0">
                  <a:pos x="22" y="190"/>
                </a:cxn>
                <a:cxn ang="0">
                  <a:pos x="10" y="174"/>
                </a:cxn>
                <a:cxn ang="0">
                  <a:pos x="3" y="158"/>
                </a:cxn>
                <a:cxn ang="0">
                  <a:pos x="0" y="144"/>
                </a:cxn>
                <a:cxn ang="0">
                  <a:pos x="2" y="127"/>
                </a:cxn>
                <a:cxn ang="0">
                  <a:pos x="10" y="106"/>
                </a:cxn>
                <a:cxn ang="0">
                  <a:pos x="26" y="89"/>
                </a:cxn>
                <a:cxn ang="0">
                  <a:pos x="47" y="74"/>
                </a:cxn>
                <a:cxn ang="0">
                  <a:pos x="76" y="65"/>
                </a:cxn>
                <a:cxn ang="0">
                  <a:pos x="30" y="3"/>
                </a:cxn>
              </a:cxnLst>
              <a:rect l="0" t="0" r="r" b="b"/>
              <a:pathLst>
                <a:path w="246" h="222">
                  <a:moveTo>
                    <a:pt x="30" y="3"/>
                  </a:moveTo>
                  <a:lnTo>
                    <a:pt x="69" y="11"/>
                  </a:lnTo>
                  <a:lnTo>
                    <a:pt x="69" y="0"/>
                  </a:lnTo>
                  <a:lnTo>
                    <a:pt x="117" y="12"/>
                  </a:lnTo>
                  <a:lnTo>
                    <a:pt x="117" y="0"/>
                  </a:lnTo>
                  <a:lnTo>
                    <a:pt x="167" y="0"/>
                  </a:lnTo>
                  <a:lnTo>
                    <a:pt x="167" y="11"/>
                  </a:lnTo>
                  <a:lnTo>
                    <a:pt x="228" y="0"/>
                  </a:lnTo>
                  <a:lnTo>
                    <a:pt x="153" y="62"/>
                  </a:lnTo>
                  <a:lnTo>
                    <a:pt x="161" y="63"/>
                  </a:lnTo>
                  <a:lnTo>
                    <a:pt x="169" y="65"/>
                  </a:lnTo>
                  <a:lnTo>
                    <a:pt x="179" y="67"/>
                  </a:lnTo>
                  <a:lnTo>
                    <a:pt x="187" y="70"/>
                  </a:lnTo>
                  <a:lnTo>
                    <a:pt x="196" y="74"/>
                  </a:lnTo>
                  <a:lnTo>
                    <a:pt x="205" y="78"/>
                  </a:lnTo>
                  <a:lnTo>
                    <a:pt x="213" y="83"/>
                  </a:lnTo>
                  <a:lnTo>
                    <a:pt x="220" y="89"/>
                  </a:lnTo>
                  <a:lnTo>
                    <a:pt x="226" y="95"/>
                  </a:lnTo>
                  <a:lnTo>
                    <a:pt x="231" y="101"/>
                  </a:lnTo>
                  <a:lnTo>
                    <a:pt x="236" y="108"/>
                  </a:lnTo>
                  <a:lnTo>
                    <a:pt x="240" y="117"/>
                  </a:lnTo>
                  <a:lnTo>
                    <a:pt x="243" y="124"/>
                  </a:lnTo>
                  <a:lnTo>
                    <a:pt x="244" y="131"/>
                  </a:lnTo>
                  <a:lnTo>
                    <a:pt x="245" y="141"/>
                  </a:lnTo>
                  <a:lnTo>
                    <a:pt x="244" y="150"/>
                  </a:lnTo>
                  <a:lnTo>
                    <a:pt x="242" y="158"/>
                  </a:lnTo>
                  <a:lnTo>
                    <a:pt x="240" y="165"/>
                  </a:lnTo>
                  <a:lnTo>
                    <a:pt x="237" y="171"/>
                  </a:lnTo>
                  <a:lnTo>
                    <a:pt x="232" y="178"/>
                  </a:lnTo>
                  <a:lnTo>
                    <a:pt x="226" y="186"/>
                  </a:lnTo>
                  <a:lnTo>
                    <a:pt x="218" y="194"/>
                  </a:lnTo>
                  <a:lnTo>
                    <a:pt x="209" y="201"/>
                  </a:lnTo>
                  <a:lnTo>
                    <a:pt x="200" y="206"/>
                  </a:lnTo>
                  <a:lnTo>
                    <a:pt x="192" y="210"/>
                  </a:lnTo>
                  <a:lnTo>
                    <a:pt x="184" y="213"/>
                  </a:lnTo>
                  <a:lnTo>
                    <a:pt x="176" y="216"/>
                  </a:lnTo>
                  <a:lnTo>
                    <a:pt x="167" y="218"/>
                  </a:lnTo>
                  <a:lnTo>
                    <a:pt x="161" y="219"/>
                  </a:lnTo>
                  <a:lnTo>
                    <a:pt x="150" y="220"/>
                  </a:lnTo>
                  <a:lnTo>
                    <a:pt x="141" y="221"/>
                  </a:lnTo>
                  <a:lnTo>
                    <a:pt x="99" y="221"/>
                  </a:lnTo>
                  <a:lnTo>
                    <a:pt x="91" y="220"/>
                  </a:lnTo>
                  <a:lnTo>
                    <a:pt x="81" y="219"/>
                  </a:lnTo>
                  <a:lnTo>
                    <a:pt x="67" y="216"/>
                  </a:lnTo>
                  <a:lnTo>
                    <a:pt x="55" y="210"/>
                  </a:lnTo>
                  <a:lnTo>
                    <a:pt x="42" y="204"/>
                  </a:lnTo>
                  <a:lnTo>
                    <a:pt x="31" y="197"/>
                  </a:lnTo>
                  <a:lnTo>
                    <a:pt x="22" y="190"/>
                  </a:lnTo>
                  <a:lnTo>
                    <a:pt x="16" y="183"/>
                  </a:lnTo>
                  <a:lnTo>
                    <a:pt x="10" y="174"/>
                  </a:lnTo>
                  <a:lnTo>
                    <a:pt x="5" y="165"/>
                  </a:lnTo>
                  <a:lnTo>
                    <a:pt x="3" y="158"/>
                  </a:lnTo>
                  <a:lnTo>
                    <a:pt x="1" y="151"/>
                  </a:lnTo>
                  <a:lnTo>
                    <a:pt x="0" y="144"/>
                  </a:lnTo>
                  <a:lnTo>
                    <a:pt x="1" y="138"/>
                  </a:lnTo>
                  <a:lnTo>
                    <a:pt x="2" y="127"/>
                  </a:lnTo>
                  <a:lnTo>
                    <a:pt x="5" y="117"/>
                  </a:lnTo>
                  <a:lnTo>
                    <a:pt x="10" y="106"/>
                  </a:lnTo>
                  <a:lnTo>
                    <a:pt x="18" y="97"/>
                  </a:lnTo>
                  <a:lnTo>
                    <a:pt x="26" y="89"/>
                  </a:lnTo>
                  <a:lnTo>
                    <a:pt x="37" y="80"/>
                  </a:lnTo>
                  <a:lnTo>
                    <a:pt x="47" y="74"/>
                  </a:lnTo>
                  <a:lnTo>
                    <a:pt x="61" y="68"/>
                  </a:lnTo>
                  <a:lnTo>
                    <a:pt x="76" y="65"/>
                  </a:lnTo>
                  <a:lnTo>
                    <a:pt x="86" y="62"/>
                  </a:lnTo>
                  <a:lnTo>
                    <a:pt x="30" y="3"/>
                  </a:lnTo>
                </a:path>
              </a:pathLst>
            </a:custGeom>
            <a:solidFill>
              <a:schemeClr val="hlink"/>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16681" name="Rectangle 9"/>
            <p:cNvSpPr>
              <a:spLocks noChangeArrowheads="1"/>
            </p:cNvSpPr>
            <p:nvPr/>
          </p:nvSpPr>
          <p:spPr bwMode="auto">
            <a:xfrm>
              <a:off x="702" y="2176"/>
              <a:ext cx="253"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bg1"/>
                  </a:solidFill>
                  <a:latin typeface="FranklinGothic" charset="0"/>
                </a:rPr>
                <a:t>C</a:t>
              </a:r>
            </a:p>
          </p:txBody>
        </p:sp>
        <p:sp>
          <p:nvSpPr>
            <p:cNvPr id="2716682" name="Freeform 10"/>
            <p:cNvSpPr>
              <a:spLocks/>
            </p:cNvSpPr>
            <p:nvPr/>
          </p:nvSpPr>
          <p:spPr bwMode="auto">
            <a:xfrm>
              <a:off x="711" y="2521"/>
              <a:ext cx="219" cy="221"/>
            </a:xfrm>
            <a:custGeom>
              <a:avLst/>
              <a:gdLst/>
              <a:ahLst/>
              <a:cxnLst>
                <a:cxn ang="0">
                  <a:pos x="69" y="10"/>
                </a:cxn>
                <a:cxn ang="0">
                  <a:pos x="117" y="12"/>
                </a:cxn>
                <a:cxn ang="0">
                  <a:pos x="167" y="0"/>
                </a:cxn>
                <a:cxn ang="0">
                  <a:pos x="228" y="0"/>
                </a:cxn>
                <a:cxn ang="0">
                  <a:pos x="161" y="63"/>
                </a:cxn>
                <a:cxn ang="0">
                  <a:pos x="179" y="67"/>
                </a:cxn>
                <a:cxn ang="0">
                  <a:pos x="196" y="74"/>
                </a:cxn>
                <a:cxn ang="0">
                  <a:pos x="213" y="83"/>
                </a:cxn>
                <a:cxn ang="0">
                  <a:pos x="226" y="94"/>
                </a:cxn>
                <a:cxn ang="0">
                  <a:pos x="236" y="108"/>
                </a:cxn>
                <a:cxn ang="0">
                  <a:pos x="243" y="123"/>
                </a:cxn>
                <a:cxn ang="0">
                  <a:pos x="245" y="140"/>
                </a:cxn>
                <a:cxn ang="0">
                  <a:pos x="242" y="157"/>
                </a:cxn>
                <a:cxn ang="0">
                  <a:pos x="237" y="171"/>
                </a:cxn>
                <a:cxn ang="0">
                  <a:pos x="226" y="185"/>
                </a:cxn>
                <a:cxn ang="0">
                  <a:pos x="209" y="200"/>
                </a:cxn>
                <a:cxn ang="0">
                  <a:pos x="192" y="209"/>
                </a:cxn>
                <a:cxn ang="0">
                  <a:pos x="176" y="215"/>
                </a:cxn>
                <a:cxn ang="0">
                  <a:pos x="161" y="219"/>
                </a:cxn>
                <a:cxn ang="0">
                  <a:pos x="141" y="220"/>
                </a:cxn>
                <a:cxn ang="0">
                  <a:pos x="91" y="219"/>
                </a:cxn>
                <a:cxn ang="0">
                  <a:pos x="67" y="215"/>
                </a:cxn>
                <a:cxn ang="0">
                  <a:pos x="42" y="204"/>
                </a:cxn>
                <a:cxn ang="0">
                  <a:pos x="22" y="189"/>
                </a:cxn>
                <a:cxn ang="0">
                  <a:pos x="10" y="174"/>
                </a:cxn>
                <a:cxn ang="0">
                  <a:pos x="3" y="157"/>
                </a:cxn>
                <a:cxn ang="0">
                  <a:pos x="0" y="143"/>
                </a:cxn>
                <a:cxn ang="0">
                  <a:pos x="2" y="126"/>
                </a:cxn>
                <a:cxn ang="0">
                  <a:pos x="10" y="106"/>
                </a:cxn>
                <a:cxn ang="0">
                  <a:pos x="26" y="88"/>
                </a:cxn>
                <a:cxn ang="0">
                  <a:pos x="47" y="74"/>
                </a:cxn>
                <a:cxn ang="0">
                  <a:pos x="76" y="64"/>
                </a:cxn>
                <a:cxn ang="0">
                  <a:pos x="30" y="3"/>
                </a:cxn>
              </a:cxnLst>
              <a:rect l="0" t="0" r="r" b="b"/>
              <a:pathLst>
                <a:path w="246" h="221">
                  <a:moveTo>
                    <a:pt x="30" y="3"/>
                  </a:moveTo>
                  <a:lnTo>
                    <a:pt x="69" y="10"/>
                  </a:lnTo>
                  <a:lnTo>
                    <a:pt x="69" y="0"/>
                  </a:lnTo>
                  <a:lnTo>
                    <a:pt x="117" y="12"/>
                  </a:lnTo>
                  <a:lnTo>
                    <a:pt x="117" y="0"/>
                  </a:lnTo>
                  <a:lnTo>
                    <a:pt x="167" y="0"/>
                  </a:lnTo>
                  <a:lnTo>
                    <a:pt x="167" y="11"/>
                  </a:lnTo>
                  <a:lnTo>
                    <a:pt x="228" y="0"/>
                  </a:lnTo>
                  <a:lnTo>
                    <a:pt x="153" y="62"/>
                  </a:lnTo>
                  <a:lnTo>
                    <a:pt x="161" y="63"/>
                  </a:lnTo>
                  <a:lnTo>
                    <a:pt x="169" y="64"/>
                  </a:lnTo>
                  <a:lnTo>
                    <a:pt x="179" y="67"/>
                  </a:lnTo>
                  <a:lnTo>
                    <a:pt x="187" y="70"/>
                  </a:lnTo>
                  <a:lnTo>
                    <a:pt x="196" y="74"/>
                  </a:lnTo>
                  <a:lnTo>
                    <a:pt x="205" y="78"/>
                  </a:lnTo>
                  <a:lnTo>
                    <a:pt x="213" y="83"/>
                  </a:lnTo>
                  <a:lnTo>
                    <a:pt x="220" y="89"/>
                  </a:lnTo>
                  <a:lnTo>
                    <a:pt x="226" y="94"/>
                  </a:lnTo>
                  <a:lnTo>
                    <a:pt x="231" y="101"/>
                  </a:lnTo>
                  <a:lnTo>
                    <a:pt x="236" y="108"/>
                  </a:lnTo>
                  <a:lnTo>
                    <a:pt x="240" y="116"/>
                  </a:lnTo>
                  <a:lnTo>
                    <a:pt x="243" y="123"/>
                  </a:lnTo>
                  <a:lnTo>
                    <a:pt x="244" y="130"/>
                  </a:lnTo>
                  <a:lnTo>
                    <a:pt x="245" y="140"/>
                  </a:lnTo>
                  <a:lnTo>
                    <a:pt x="244" y="150"/>
                  </a:lnTo>
                  <a:lnTo>
                    <a:pt x="242" y="157"/>
                  </a:lnTo>
                  <a:lnTo>
                    <a:pt x="240" y="165"/>
                  </a:lnTo>
                  <a:lnTo>
                    <a:pt x="237" y="171"/>
                  </a:lnTo>
                  <a:lnTo>
                    <a:pt x="232" y="177"/>
                  </a:lnTo>
                  <a:lnTo>
                    <a:pt x="226" y="185"/>
                  </a:lnTo>
                  <a:lnTo>
                    <a:pt x="218" y="193"/>
                  </a:lnTo>
                  <a:lnTo>
                    <a:pt x="209" y="200"/>
                  </a:lnTo>
                  <a:lnTo>
                    <a:pt x="200" y="205"/>
                  </a:lnTo>
                  <a:lnTo>
                    <a:pt x="192" y="209"/>
                  </a:lnTo>
                  <a:lnTo>
                    <a:pt x="184" y="213"/>
                  </a:lnTo>
                  <a:lnTo>
                    <a:pt x="176" y="215"/>
                  </a:lnTo>
                  <a:lnTo>
                    <a:pt x="167" y="217"/>
                  </a:lnTo>
                  <a:lnTo>
                    <a:pt x="161" y="219"/>
                  </a:lnTo>
                  <a:lnTo>
                    <a:pt x="150" y="219"/>
                  </a:lnTo>
                  <a:lnTo>
                    <a:pt x="141" y="220"/>
                  </a:lnTo>
                  <a:lnTo>
                    <a:pt x="99" y="220"/>
                  </a:lnTo>
                  <a:lnTo>
                    <a:pt x="91" y="219"/>
                  </a:lnTo>
                  <a:lnTo>
                    <a:pt x="81" y="218"/>
                  </a:lnTo>
                  <a:lnTo>
                    <a:pt x="67" y="215"/>
                  </a:lnTo>
                  <a:lnTo>
                    <a:pt x="55" y="210"/>
                  </a:lnTo>
                  <a:lnTo>
                    <a:pt x="42" y="204"/>
                  </a:lnTo>
                  <a:lnTo>
                    <a:pt x="31" y="196"/>
                  </a:lnTo>
                  <a:lnTo>
                    <a:pt x="22" y="189"/>
                  </a:lnTo>
                  <a:lnTo>
                    <a:pt x="16" y="183"/>
                  </a:lnTo>
                  <a:lnTo>
                    <a:pt x="10" y="174"/>
                  </a:lnTo>
                  <a:lnTo>
                    <a:pt x="5" y="164"/>
                  </a:lnTo>
                  <a:lnTo>
                    <a:pt x="3" y="157"/>
                  </a:lnTo>
                  <a:lnTo>
                    <a:pt x="1" y="150"/>
                  </a:lnTo>
                  <a:lnTo>
                    <a:pt x="0" y="143"/>
                  </a:lnTo>
                  <a:lnTo>
                    <a:pt x="1" y="137"/>
                  </a:lnTo>
                  <a:lnTo>
                    <a:pt x="2" y="126"/>
                  </a:lnTo>
                  <a:lnTo>
                    <a:pt x="5" y="117"/>
                  </a:lnTo>
                  <a:lnTo>
                    <a:pt x="10" y="106"/>
                  </a:lnTo>
                  <a:lnTo>
                    <a:pt x="18" y="97"/>
                  </a:lnTo>
                  <a:lnTo>
                    <a:pt x="26" y="88"/>
                  </a:lnTo>
                  <a:lnTo>
                    <a:pt x="37" y="80"/>
                  </a:lnTo>
                  <a:lnTo>
                    <a:pt x="47" y="74"/>
                  </a:lnTo>
                  <a:lnTo>
                    <a:pt x="61" y="68"/>
                  </a:lnTo>
                  <a:lnTo>
                    <a:pt x="76" y="64"/>
                  </a:lnTo>
                  <a:lnTo>
                    <a:pt x="86" y="62"/>
                  </a:lnTo>
                  <a:lnTo>
                    <a:pt x="30" y="3"/>
                  </a:lnTo>
                </a:path>
              </a:pathLst>
            </a:custGeom>
            <a:solidFill>
              <a:schemeClr val="hlink"/>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16683" name="Rectangle 11"/>
            <p:cNvSpPr>
              <a:spLocks noChangeArrowheads="1"/>
            </p:cNvSpPr>
            <p:nvPr/>
          </p:nvSpPr>
          <p:spPr bwMode="auto">
            <a:xfrm>
              <a:off x="702" y="2479"/>
              <a:ext cx="253"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bg1"/>
                  </a:solidFill>
                  <a:latin typeface="FranklinGothic" charset="0"/>
                </a:rPr>
                <a:t>D</a:t>
              </a:r>
            </a:p>
          </p:txBody>
        </p:sp>
        <p:sp>
          <p:nvSpPr>
            <p:cNvPr id="2716684" name="Freeform 12"/>
            <p:cNvSpPr>
              <a:spLocks/>
            </p:cNvSpPr>
            <p:nvPr/>
          </p:nvSpPr>
          <p:spPr bwMode="auto">
            <a:xfrm>
              <a:off x="725" y="1482"/>
              <a:ext cx="219" cy="221"/>
            </a:xfrm>
            <a:custGeom>
              <a:avLst/>
              <a:gdLst/>
              <a:ahLst/>
              <a:cxnLst>
                <a:cxn ang="0">
                  <a:pos x="69" y="10"/>
                </a:cxn>
                <a:cxn ang="0">
                  <a:pos x="117" y="12"/>
                </a:cxn>
                <a:cxn ang="0">
                  <a:pos x="167" y="0"/>
                </a:cxn>
                <a:cxn ang="0">
                  <a:pos x="228" y="0"/>
                </a:cxn>
                <a:cxn ang="0">
                  <a:pos x="161" y="63"/>
                </a:cxn>
                <a:cxn ang="0">
                  <a:pos x="179" y="67"/>
                </a:cxn>
                <a:cxn ang="0">
                  <a:pos x="196" y="74"/>
                </a:cxn>
                <a:cxn ang="0">
                  <a:pos x="213" y="83"/>
                </a:cxn>
                <a:cxn ang="0">
                  <a:pos x="226" y="94"/>
                </a:cxn>
                <a:cxn ang="0">
                  <a:pos x="236" y="108"/>
                </a:cxn>
                <a:cxn ang="0">
                  <a:pos x="243" y="123"/>
                </a:cxn>
                <a:cxn ang="0">
                  <a:pos x="245" y="140"/>
                </a:cxn>
                <a:cxn ang="0">
                  <a:pos x="242" y="157"/>
                </a:cxn>
                <a:cxn ang="0">
                  <a:pos x="237" y="171"/>
                </a:cxn>
                <a:cxn ang="0">
                  <a:pos x="226" y="185"/>
                </a:cxn>
                <a:cxn ang="0">
                  <a:pos x="209" y="200"/>
                </a:cxn>
                <a:cxn ang="0">
                  <a:pos x="192" y="209"/>
                </a:cxn>
                <a:cxn ang="0">
                  <a:pos x="176" y="215"/>
                </a:cxn>
                <a:cxn ang="0">
                  <a:pos x="161" y="219"/>
                </a:cxn>
                <a:cxn ang="0">
                  <a:pos x="141" y="220"/>
                </a:cxn>
                <a:cxn ang="0">
                  <a:pos x="91" y="219"/>
                </a:cxn>
                <a:cxn ang="0">
                  <a:pos x="67" y="215"/>
                </a:cxn>
                <a:cxn ang="0">
                  <a:pos x="42" y="204"/>
                </a:cxn>
                <a:cxn ang="0">
                  <a:pos x="22" y="189"/>
                </a:cxn>
                <a:cxn ang="0">
                  <a:pos x="10" y="174"/>
                </a:cxn>
                <a:cxn ang="0">
                  <a:pos x="3" y="157"/>
                </a:cxn>
                <a:cxn ang="0">
                  <a:pos x="0" y="143"/>
                </a:cxn>
                <a:cxn ang="0">
                  <a:pos x="2" y="126"/>
                </a:cxn>
                <a:cxn ang="0">
                  <a:pos x="10" y="106"/>
                </a:cxn>
                <a:cxn ang="0">
                  <a:pos x="26" y="88"/>
                </a:cxn>
                <a:cxn ang="0">
                  <a:pos x="47" y="74"/>
                </a:cxn>
                <a:cxn ang="0">
                  <a:pos x="76" y="64"/>
                </a:cxn>
                <a:cxn ang="0">
                  <a:pos x="30" y="3"/>
                </a:cxn>
              </a:cxnLst>
              <a:rect l="0" t="0" r="r" b="b"/>
              <a:pathLst>
                <a:path w="246" h="221">
                  <a:moveTo>
                    <a:pt x="30" y="3"/>
                  </a:moveTo>
                  <a:lnTo>
                    <a:pt x="69" y="10"/>
                  </a:lnTo>
                  <a:lnTo>
                    <a:pt x="69" y="0"/>
                  </a:lnTo>
                  <a:lnTo>
                    <a:pt x="117" y="12"/>
                  </a:lnTo>
                  <a:lnTo>
                    <a:pt x="117" y="0"/>
                  </a:lnTo>
                  <a:lnTo>
                    <a:pt x="167" y="0"/>
                  </a:lnTo>
                  <a:lnTo>
                    <a:pt x="167" y="11"/>
                  </a:lnTo>
                  <a:lnTo>
                    <a:pt x="228" y="0"/>
                  </a:lnTo>
                  <a:lnTo>
                    <a:pt x="153" y="62"/>
                  </a:lnTo>
                  <a:lnTo>
                    <a:pt x="161" y="63"/>
                  </a:lnTo>
                  <a:lnTo>
                    <a:pt x="169" y="64"/>
                  </a:lnTo>
                  <a:lnTo>
                    <a:pt x="179" y="67"/>
                  </a:lnTo>
                  <a:lnTo>
                    <a:pt x="187" y="70"/>
                  </a:lnTo>
                  <a:lnTo>
                    <a:pt x="196" y="74"/>
                  </a:lnTo>
                  <a:lnTo>
                    <a:pt x="205" y="78"/>
                  </a:lnTo>
                  <a:lnTo>
                    <a:pt x="213" y="83"/>
                  </a:lnTo>
                  <a:lnTo>
                    <a:pt x="220" y="89"/>
                  </a:lnTo>
                  <a:lnTo>
                    <a:pt x="226" y="94"/>
                  </a:lnTo>
                  <a:lnTo>
                    <a:pt x="231" y="101"/>
                  </a:lnTo>
                  <a:lnTo>
                    <a:pt x="236" y="108"/>
                  </a:lnTo>
                  <a:lnTo>
                    <a:pt x="240" y="116"/>
                  </a:lnTo>
                  <a:lnTo>
                    <a:pt x="243" y="123"/>
                  </a:lnTo>
                  <a:lnTo>
                    <a:pt x="244" y="130"/>
                  </a:lnTo>
                  <a:lnTo>
                    <a:pt x="245" y="140"/>
                  </a:lnTo>
                  <a:lnTo>
                    <a:pt x="244" y="150"/>
                  </a:lnTo>
                  <a:lnTo>
                    <a:pt x="242" y="157"/>
                  </a:lnTo>
                  <a:lnTo>
                    <a:pt x="240" y="165"/>
                  </a:lnTo>
                  <a:lnTo>
                    <a:pt x="237" y="171"/>
                  </a:lnTo>
                  <a:lnTo>
                    <a:pt x="232" y="177"/>
                  </a:lnTo>
                  <a:lnTo>
                    <a:pt x="226" y="185"/>
                  </a:lnTo>
                  <a:lnTo>
                    <a:pt x="218" y="193"/>
                  </a:lnTo>
                  <a:lnTo>
                    <a:pt x="209" y="200"/>
                  </a:lnTo>
                  <a:lnTo>
                    <a:pt x="200" y="205"/>
                  </a:lnTo>
                  <a:lnTo>
                    <a:pt x="192" y="209"/>
                  </a:lnTo>
                  <a:lnTo>
                    <a:pt x="184" y="213"/>
                  </a:lnTo>
                  <a:lnTo>
                    <a:pt x="176" y="215"/>
                  </a:lnTo>
                  <a:lnTo>
                    <a:pt x="167" y="217"/>
                  </a:lnTo>
                  <a:lnTo>
                    <a:pt x="161" y="219"/>
                  </a:lnTo>
                  <a:lnTo>
                    <a:pt x="150" y="219"/>
                  </a:lnTo>
                  <a:lnTo>
                    <a:pt x="141" y="220"/>
                  </a:lnTo>
                  <a:lnTo>
                    <a:pt x="99" y="220"/>
                  </a:lnTo>
                  <a:lnTo>
                    <a:pt x="91" y="219"/>
                  </a:lnTo>
                  <a:lnTo>
                    <a:pt x="81" y="218"/>
                  </a:lnTo>
                  <a:lnTo>
                    <a:pt x="67" y="215"/>
                  </a:lnTo>
                  <a:lnTo>
                    <a:pt x="55" y="210"/>
                  </a:lnTo>
                  <a:lnTo>
                    <a:pt x="42" y="204"/>
                  </a:lnTo>
                  <a:lnTo>
                    <a:pt x="31" y="196"/>
                  </a:lnTo>
                  <a:lnTo>
                    <a:pt x="22" y="189"/>
                  </a:lnTo>
                  <a:lnTo>
                    <a:pt x="16" y="183"/>
                  </a:lnTo>
                  <a:lnTo>
                    <a:pt x="10" y="174"/>
                  </a:lnTo>
                  <a:lnTo>
                    <a:pt x="5" y="164"/>
                  </a:lnTo>
                  <a:lnTo>
                    <a:pt x="3" y="157"/>
                  </a:lnTo>
                  <a:lnTo>
                    <a:pt x="1" y="150"/>
                  </a:lnTo>
                  <a:lnTo>
                    <a:pt x="0" y="143"/>
                  </a:lnTo>
                  <a:lnTo>
                    <a:pt x="1" y="137"/>
                  </a:lnTo>
                  <a:lnTo>
                    <a:pt x="2" y="126"/>
                  </a:lnTo>
                  <a:lnTo>
                    <a:pt x="5" y="117"/>
                  </a:lnTo>
                  <a:lnTo>
                    <a:pt x="10" y="106"/>
                  </a:lnTo>
                  <a:lnTo>
                    <a:pt x="18" y="97"/>
                  </a:lnTo>
                  <a:lnTo>
                    <a:pt x="26" y="88"/>
                  </a:lnTo>
                  <a:lnTo>
                    <a:pt x="37" y="80"/>
                  </a:lnTo>
                  <a:lnTo>
                    <a:pt x="47" y="74"/>
                  </a:lnTo>
                  <a:lnTo>
                    <a:pt x="61" y="68"/>
                  </a:lnTo>
                  <a:lnTo>
                    <a:pt x="76" y="64"/>
                  </a:lnTo>
                  <a:lnTo>
                    <a:pt x="86" y="62"/>
                  </a:lnTo>
                  <a:lnTo>
                    <a:pt x="30" y="3"/>
                  </a:lnTo>
                </a:path>
              </a:pathLst>
            </a:custGeom>
            <a:solidFill>
              <a:schemeClr val="hlink"/>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16685" name="Rectangle 13"/>
            <p:cNvSpPr>
              <a:spLocks noChangeArrowheads="1"/>
            </p:cNvSpPr>
            <p:nvPr/>
          </p:nvSpPr>
          <p:spPr bwMode="auto">
            <a:xfrm>
              <a:off x="717" y="1440"/>
              <a:ext cx="253"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bg1"/>
                  </a:solidFill>
                  <a:latin typeface="FranklinGothic" charset="0"/>
                </a:rPr>
                <a:t>A</a:t>
              </a:r>
            </a:p>
          </p:txBody>
        </p:sp>
        <p:sp>
          <p:nvSpPr>
            <p:cNvPr id="2716686" name="Line 14"/>
            <p:cNvSpPr>
              <a:spLocks noChangeShapeType="1"/>
            </p:cNvSpPr>
            <p:nvPr/>
          </p:nvSpPr>
          <p:spPr bwMode="auto">
            <a:xfrm flipH="1">
              <a:off x="614" y="1379"/>
              <a:ext cx="17" cy="136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grpSp>
      <p:grpSp>
        <p:nvGrpSpPr>
          <p:cNvPr id="3" name="Group 15"/>
          <p:cNvGrpSpPr>
            <a:grpSpLocks/>
          </p:cNvGrpSpPr>
          <p:nvPr/>
        </p:nvGrpSpPr>
        <p:grpSpPr bwMode="auto">
          <a:xfrm>
            <a:off x="1638300" y="2511425"/>
            <a:ext cx="1444625" cy="517525"/>
            <a:chOff x="1032" y="1458"/>
            <a:chExt cx="910" cy="326"/>
          </a:xfrm>
        </p:grpSpPr>
        <p:grpSp>
          <p:nvGrpSpPr>
            <p:cNvPr id="4" name="Group 16"/>
            <p:cNvGrpSpPr>
              <a:grpSpLocks/>
            </p:cNvGrpSpPr>
            <p:nvPr/>
          </p:nvGrpSpPr>
          <p:grpSpPr bwMode="auto">
            <a:xfrm>
              <a:off x="1032" y="1458"/>
              <a:ext cx="194" cy="326"/>
              <a:chOff x="1161" y="1458"/>
              <a:chExt cx="218" cy="326"/>
            </a:xfrm>
          </p:grpSpPr>
          <p:sp>
            <p:nvSpPr>
              <p:cNvPr id="2716689" name="AutoShape 17"/>
              <p:cNvSpPr>
                <a:spLocks noChangeArrowheads="1"/>
              </p:cNvSpPr>
              <p:nvPr/>
            </p:nvSpPr>
            <p:spPr bwMode="auto">
              <a:xfrm>
                <a:off x="1161" y="1510"/>
                <a:ext cx="218" cy="274"/>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6690" name="AutoShape 18"/>
              <p:cNvSpPr>
                <a:spLocks noChangeArrowheads="1"/>
              </p:cNvSpPr>
              <p:nvPr/>
            </p:nvSpPr>
            <p:spPr bwMode="auto">
              <a:xfrm>
                <a:off x="1214" y="1458"/>
                <a:ext cx="165" cy="49"/>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6691" name="AutoShape 19"/>
              <p:cNvSpPr>
                <a:spLocks noChangeArrowheads="1"/>
              </p:cNvSpPr>
              <p:nvPr/>
            </p:nvSpPr>
            <p:spPr bwMode="auto">
              <a:xfrm>
                <a:off x="1205" y="1532"/>
                <a:ext cx="114" cy="18"/>
              </a:xfrm>
              <a:prstGeom prst="parallelogram">
                <a:avLst>
                  <a:gd name="adj" fmla="val 158304"/>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grpSp>
          <p:nvGrpSpPr>
            <p:cNvPr id="5" name="Group 20"/>
            <p:cNvGrpSpPr>
              <a:grpSpLocks/>
            </p:cNvGrpSpPr>
            <p:nvPr/>
          </p:nvGrpSpPr>
          <p:grpSpPr bwMode="auto">
            <a:xfrm>
              <a:off x="1516" y="1500"/>
              <a:ext cx="189" cy="269"/>
              <a:chOff x="1705" y="1500"/>
              <a:chExt cx="213" cy="269"/>
            </a:xfrm>
          </p:grpSpPr>
          <p:sp>
            <p:nvSpPr>
              <p:cNvPr id="2716693" name="Freeform 21"/>
              <p:cNvSpPr>
                <a:spLocks/>
              </p:cNvSpPr>
              <p:nvPr/>
            </p:nvSpPr>
            <p:spPr bwMode="auto">
              <a:xfrm>
                <a:off x="1843" y="1625"/>
                <a:ext cx="64" cy="144"/>
              </a:xfrm>
              <a:custGeom>
                <a:avLst/>
                <a:gdLst/>
                <a:ahLst/>
                <a:cxnLst>
                  <a:cxn ang="0">
                    <a:pos x="46" y="0"/>
                  </a:cxn>
                  <a:cxn ang="0">
                    <a:pos x="63" y="0"/>
                  </a:cxn>
                  <a:cxn ang="0">
                    <a:pos x="17" y="143"/>
                  </a:cxn>
                  <a:cxn ang="0">
                    <a:pos x="0" y="143"/>
                  </a:cxn>
                  <a:cxn ang="0">
                    <a:pos x="46" y="0"/>
                  </a:cxn>
                </a:cxnLst>
                <a:rect l="0" t="0" r="r" b="b"/>
                <a:pathLst>
                  <a:path w="64" h="144">
                    <a:moveTo>
                      <a:pt x="46" y="0"/>
                    </a:moveTo>
                    <a:lnTo>
                      <a:pt x="63" y="0"/>
                    </a:lnTo>
                    <a:lnTo>
                      <a:pt x="17" y="143"/>
                    </a:lnTo>
                    <a:lnTo>
                      <a:pt x="0" y="143"/>
                    </a:lnTo>
                    <a:lnTo>
                      <a:pt x="46"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716694" name="Rectangle 22"/>
              <p:cNvSpPr>
                <a:spLocks noChangeArrowheads="1"/>
              </p:cNvSpPr>
              <p:nvPr/>
            </p:nvSpPr>
            <p:spPr bwMode="auto">
              <a:xfrm>
                <a:off x="1838" y="1625"/>
                <a:ext cx="80"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6695" name="Rectangle 23"/>
              <p:cNvSpPr>
                <a:spLocks noChangeArrowheads="1"/>
              </p:cNvSpPr>
              <p:nvPr/>
            </p:nvSpPr>
            <p:spPr bwMode="auto">
              <a:xfrm>
                <a:off x="1846" y="1683"/>
                <a:ext cx="60" cy="14"/>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6696" name="Rectangle 24"/>
              <p:cNvSpPr>
                <a:spLocks noChangeArrowheads="1"/>
              </p:cNvSpPr>
              <p:nvPr/>
            </p:nvSpPr>
            <p:spPr bwMode="auto">
              <a:xfrm>
                <a:off x="1707" y="1683"/>
                <a:ext cx="79" cy="10"/>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6697" name="Oval 25"/>
              <p:cNvSpPr>
                <a:spLocks noChangeArrowheads="1"/>
              </p:cNvSpPr>
              <p:nvPr/>
            </p:nvSpPr>
            <p:spPr bwMode="auto">
              <a:xfrm>
                <a:off x="1769" y="1500"/>
                <a:ext cx="24" cy="27"/>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716698" name="Freeform 26"/>
              <p:cNvSpPr>
                <a:spLocks/>
              </p:cNvSpPr>
              <p:nvPr/>
            </p:nvSpPr>
            <p:spPr bwMode="auto">
              <a:xfrm>
                <a:off x="1705" y="1547"/>
                <a:ext cx="146" cy="222"/>
              </a:xfrm>
              <a:custGeom>
                <a:avLst/>
                <a:gdLst/>
                <a:ahLst/>
                <a:cxnLst>
                  <a:cxn ang="0">
                    <a:pos x="1" y="102"/>
                  </a:cxn>
                  <a:cxn ang="0">
                    <a:pos x="1" y="105"/>
                  </a:cxn>
                  <a:cxn ang="0">
                    <a:pos x="0" y="109"/>
                  </a:cxn>
                  <a:cxn ang="0">
                    <a:pos x="0" y="112"/>
                  </a:cxn>
                  <a:cxn ang="0">
                    <a:pos x="1" y="116"/>
                  </a:cxn>
                  <a:cxn ang="0">
                    <a:pos x="3" y="119"/>
                  </a:cxn>
                  <a:cxn ang="0">
                    <a:pos x="6" y="122"/>
                  </a:cxn>
                  <a:cxn ang="0">
                    <a:pos x="9" y="124"/>
                  </a:cxn>
                  <a:cxn ang="0">
                    <a:pos x="12" y="125"/>
                  </a:cxn>
                  <a:cxn ang="0">
                    <a:pos x="16" y="125"/>
                  </a:cxn>
                  <a:cxn ang="0">
                    <a:pos x="95" y="221"/>
                  </a:cxn>
                  <a:cxn ang="0">
                    <a:pos x="120" y="106"/>
                  </a:cxn>
                  <a:cxn ang="0">
                    <a:pos x="119" y="104"/>
                  </a:cxn>
                  <a:cxn ang="0">
                    <a:pos x="118" y="102"/>
                  </a:cxn>
                  <a:cxn ang="0">
                    <a:pos x="116" y="100"/>
                  </a:cxn>
                  <a:cxn ang="0">
                    <a:pos x="114" y="98"/>
                  </a:cxn>
                  <a:cxn ang="0">
                    <a:pos x="111" y="97"/>
                  </a:cxn>
                  <a:cxn ang="0">
                    <a:pos x="108" y="96"/>
                  </a:cxn>
                  <a:cxn ang="0">
                    <a:pos x="106" y="96"/>
                  </a:cxn>
                  <a:cxn ang="0">
                    <a:pos x="103" y="96"/>
                  </a:cxn>
                  <a:cxn ang="0">
                    <a:pos x="70" y="56"/>
                  </a:cxn>
                  <a:cxn ang="0">
                    <a:pos x="135" y="70"/>
                  </a:cxn>
                  <a:cxn ang="0">
                    <a:pos x="137" y="69"/>
                  </a:cxn>
                  <a:cxn ang="0">
                    <a:pos x="139" y="68"/>
                  </a:cxn>
                  <a:cxn ang="0">
                    <a:pos x="142" y="66"/>
                  </a:cxn>
                  <a:cxn ang="0">
                    <a:pos x="144" y="65"/>
                  </a:cxn>
                  <a:cxn ang="0">
                    <a:pos x="144" y="62"/>
                  </a:cxn>
                  <a:cxn ang="0">
                    <a:pos x="145" y="59"/>
                  </a:cxn>
                  <a:cxn ang="0">
                    <a:pos x="144" y="55"/>
                  </a:cxn>
                  <a:cxn ang="0">
                    <a:pos x="143" y="53"/>
                  </a:cxn>
                  <a:cxn ang="0">
                    <a:pos x="141" y="51"/>
                  </a:cxn>
                  <a:cxn ang="0">
                    <a:pos x="139" y="49"/>
                  </a:cxn>
                  <a:cxn ang="0">
                    <a:pos x="136" y="48"/>
                  </a:cxn>
                  <a:cxn ang="0">
                    <a:pos x="92" y="48"/>
                  </a:cxn>
                  <a:cxn ang="0">
                    <a:pos x="84" y="31"/>
                  </a:cxn>
                  <a:cxn ang="0">
                    <a:pos x="85" y="27"/>
                  </a:cxn>
                  <a:cxn ang="0">
                    <a:pos x="85" y="23"/>
                  </a:cxn>
                  <a:cxn ang="0">
                    <a:pos x="85" y="18"/>
                  </a:cxn>
                  <a:cxn ang="0">
                    <a:pos x="84" y="14"/>
                  </a:cxn>
                  <a:cxn ang="0">
                    <a:pos x="83" y="11"/>
                  </a:cxn>
                  <a:cxn ang="0">
                    <a:pos x="80" y="8"/>
                  </a:cxn>
                  <a:cxn ang="0">
                    <a:pos x="77" y="5"/>
                  </a:cxn>
                  <a:cxn ang="0">
                    <a:pos x="74" y="3"/>
                  </a:cxn>
                  <a:cxn ang="0">
                    <a:pos x="70" y="1"/>
                  </a:cxn>
                  <a:cxn ang="0">
                    <a:pos x="65" y="0"/>
                  </a:cxn>
                  <a:cxn ang="0">
                    <a:pos x="61" y="0"/>
                  </a:cxn>
                  <a:cxn ang="0">
                    <a:pos x="56" y="1"/>
                  </a:cxn>
                  <a:cxn ang="0">
                    <a:pos x="52" y="2"/>
                  </a:cxn>
                  <a:cxn ang="0">
                    <a:pos x="47" y="5"/>
                  </a:cxn>
                  <a:cxn ang="0">
                    <a:pos x="44" y="8"/>
                  </a:cxn>
                  <a:cxn ang="0">
                    <a:pos x="41" y="12"/>
                  </a:cxn>
                  <a:cxn ang="0">
                    <a:pos x="39" y="17"/>
                  </a:cxn>
                </a:cxnLst>
                <a:rect l="0" t="0" r="r" b="b"/>
                <a:pathLst>
                  <a:path w="146" h="222">
                    <a:moveTo>
                      <a:pt x="39" y="17"/>
                    </a:moveTo>
                    <a:lnTo>
                      <a:pt x="1" y="102"/>
                    </a:lnTo>
                    <a:lnTo>
                      <a:pt x="1" y="104"/>
                    </a:lnTo>
                    <a:lnTo>
                      <a:pt x="1" y="105"/>
                    </a:lnTo>
                    <a:lnTo>
                      <a:pt x="0" y="106"/>
                    </a:lnTo>
                    <a:lnTo>
                      <a:pt x="0" y="109"/>
                    </a:lnTo>
                    <a:lnTo>
                      <a:pt x="0" y="110"/>
                    </a:lnTo>
                    <a:lnTo>
                      <a:pt x="0" y="112"/>
                    </a:lnTo>
                    <a:lnTo>
                      <a:pt x="1" y="114"/>
                    </a:lnTo>
                    <a:lnTo>
                      <a:pt x="1" y="116"/>
                    </a:lnTo>
                    <a:lnTo>
                      <a:pt x="2" y="117"/>
                    </a:lnTo>
                    <a:lnTo>
                      <a:pt x="3" y="119"/>
                    </a:lnTo>
                    <a:lnTo>
                      <a:pt x="5" y="121"/>
                    </a:lnTo>
                    <a:lnTo>
                      <a:pt x="6" y="122"/>
                    </a:lnTo>
                    <a:lnTo>
                      <a:pt x="8" y="123"/>
                    </a:lnTo>
                    <a:lnTo>
                      <a:pt x="9" y="124"/>
                    </a:lnTo>
                    <a:lnTo>
                      <a:pt x="10" y="124"/>
                    </a:lnTo>
                    <a:lnTo>
                      <a:pt x="12" y="125"/>
                    </a:lnTo>
                    <a:lnTo>
                      <a:pt x="14" y="125"/>
                    </a:lnTo>
                    <a:lnTo>
                      <a:pt x="16" y="125"/>
                    </a:lnTo>
                    <a:lnTo>
                      <a:pt x="95" y="125"/>
                    </a:lnTo>
                    <a:lnTo>
                      <a:pt x="95" y="221"/>
                    </a:lnTo>
                    <a:lnTo>
                      <a:pt x="120" y="221"/>
                    </a:lnTo>
                    <a:lnTo>
                      <a:pt x="120" y="106"/>
                    </a:lnTo>
                    <a:lnTo>
                      <a:pt x="120" y="105"/>
                    </a:lnTo>
                    <a:lnTo>
                      <a:pt x="119" y="104"/>
                    </a:lnTo>
                    <a:lnTo>
                      <a:pt x="118" y="102"/>
                    </a:lnTo>
                    <a:lnTo>
                      <a:pt x="118" y="102"/>
                    </a:lnTo>
                    <a:lnTo>
                      <a:pt x="117" y="101"/>
                    </a:lnTo>
                    <a:lnTo>
                      <a:pt x="116" y="100"/>
                    </a:lnTo>
                    <a:lnTo>
                      <a:pt x="115" y="99"/>
                    </a:lnTo>
                    <a:lnTo>
                      <a:pt x="114" y="98"/>
                    </a:lnTo>
                    <a:lnTo>
                      <a:pt x="113" y="98"/>
                    </a:lnTo>
                    <a:lnTo>
                      <a:pt x="111" y="97"/>
                    </a:lnTo>
                    <a:lnTo>
                      <a:pt x="110" y="97"/>
                    </a:lnTo>
                    <a:lnTo>
                      <a:pt x="108" y="96"/>
                    </a:lnTo>
                    <a:lnTo>
                      <a:pt x="107" y="96"/>
                    </a:lnTo>
                    <a:lnTo>
                      <a:pt x="106" y="96"/>
                    </a:lnTo>
                    <a:lnTo>
                      <a:pt x="104" y="96"/>
                    </a:lnTo>
                    <a:lnTo>
                      <a:pt x="103" y="96"/>
                    </a:lnTo>
                    <a:lnTo>
                      <a:pt x="57" y="94"/>
                    </a:lnTo>
                    <a:lnTo>
                      <a:pt x="70" y="56"/>
                    </a:lnTo>
                    <a:lnTo>
                      <a:pt x="79" y="70"/>
                    </a:lnTo>
                    <a:lnTo>
                      <a:pt x="135" y="70"/>
                    </a:lnTo>
                    <a:lnTo>
                      <a:pt x="136" y="69"/>
                    </a:lnTo>
                    <a:lnTo>
                      <a:pt x="137" y="69"/>
                    </a:lnTo>
                    <a:lnTo>
                      <a:pt x="139" y="68"/>
                    </a:lnTo>
                    <a:lnTo>
                      <a:pt x="139" y="68"/>
                    </a:lnTo>
                    <a:lnTo>
                      <a:pt x="140" y="67"/>
                    </a:lnTo>
                    <a:lnTo>
                      <a:pt x="142" y="66"/>
                    </a:lnTo>
                    <a:lnTo>
                      <a:pt x="142" y="65"/>
                    </a:lnTo>
                    <a:lnTo>
                      <a:pt x="144" y="65"/>
                    </a:lnTo>
                    <a:lnTo>
                      <a:pt x="144" y="63"/>
                    </a:lnTo>
                    <a:lnTo>
                      <a:pt x="144" y="62"/>
                    </a:lnTo>
                    <a:lnTo>
                      <a:pt x="145" y="61"/>
                    </a:lnTo>
                    <a:lnTo>
                      <a:pt x="145" y="59"/>
                    </a:lnTo>
                    <a:lnTo>
                      <a:pt x="145" y="57"/>
                    </a:lnTo>
                    <a:lnTo>
                      <a:pt x="144" y="55"/>
                    </a:lnTo>
                    <a:lnTo>
                      <a:pt x="144" y="54"/>
                    </a:lnTo>
                    <a:lnTo>
                      <a:pt x="143" y="53"/>
                    </a:lnTo>
                    <a:lnTo>
                      <a:pt x="142" y="52"/>
                    </a:lnTo>
                    <a:lnTo>
                      <a:pt x="141" y="51"/>
                    </a:lnTo>
                    <a:lnTo>
                      <a:pt x="140" y="50"/>
                    </a:lnTo>
                    <a:lnTo>
                      <a:pt x="139" y="49"/>
                    </a:lnTo>
                    <a:lnTo>
                      <a:pt x="138" y="48"/>
                    </a:lnTo>
                    <a:lnTo>
                      <a:pt x="136" y="48"/>
                    </a:lnTo>
                    <a:lnTo>
                      <a:pt x="135" y="48"/>
                    </a:lnTo>
                    <a:lnTo>
                      <a:pt x="92" y="48"/>
                    </a:lnTo>
                    <a:lnTo>
                      <a:pt x="83" y="33"/>
                    </a:lnTo>
                    <a:lnTo>
                      <a:pt x="84" y="31"/>
                    </a:lnTo>
                    <a:lnTo>
                      <a:pt x="85" y="29"/>
                    </a:lnTo>
                    <a:lnTo>
                      <a:pt x="85" y="27"/>
                    </a:lnTo>
                    <a:lnTo>
                      <a:pt x="85" y="25"/>
                    </a:lnTo>
                    <a:lnTo>
                      <a:pt x="85" y="23"/>
                    </a:lnTo>
                    <a:lnTo>
                      <a:pt x="85" y="21"/>
                    </a:lnTo>
                    <a:lnTo>
                      <a:pt x="85" y="18"/>
                    </a:lnTo>
                    <a:lnTo>
                      <a:pt x="85" y="16"/>
                    </a:lnTo>
                    <a:lnTo>
                      <a:pt x="84" y="14"/>
                    </a:lnTo>
                    <a:lnTo>
                      <a:pt x="84" y="13"/>
                    </a:lnTo>
                    <a:lnTo>
                      <a:pt x="83" y="11"/>
                    </a:lnTo>
                    <a:lnTo>
                      <a:pt x="82" y="10"/>
                    </a:lnTo>
                    <a:lnTo>
                      <a:pt x="80" y="8"/>
                    </a:lnTo>
                    <a:lnTo>
                      <a:pt x="79" y="7"/>
                    </a:lnTo>
                    <a:lnTo>
                      <a:pt x="77" y="5"/>
                    </a:lnTo>
                    <a:lnTo>
                      <a:pt x="76" y="4"/>
                    </a:lnTo>
                    <a:lnTo>
                      <a:pt x="74" y="3"/>
                    </a:lnTo>
                    <a:lnTo>
                      <a:pt x="72" y="2"/>
                    </a:lnTo>
                    <a:lnTo>
                      <a:pt x="70" y="1"/>
                    </a:lnTo>
                    <a:lnTo>
                      <a:pt x="67" y="1"/>
                    </a:lnTo>
                    <a:lnTo>
                      <a:pt x="65" y="0"/>
                    </a:lnTo>
                    <a:lnTo>
                      <a:pt x="63" y="0"/>
                    </a:lnTo>
                    <a:lnTo>
                      <a:pt x="61" y="0"/>
                    </a:lnTo>
                    <a:lnTo>
                      <a:pt x="59" y="0"/>
                    </a:lnTo>
                    <a:lnTo>
                      <a:pt x="56" y="1"/>
                    </a:lnTo>
                    <a:lnTo>
                      <a:pt x="54" y="1"/>
                    </a:lnTo>
                    <a:lnTo>
                      <a:pt x="52" y="2"/>
                    </a:lnTo>
                    <a:lnTo>
                      <a:pt x="50" y="3"/>
                    </a:lnTo>
                    <a:lnTo>
                      <a:pt x="47" y="5"/>
                    </a:lnTo>
                    <a:lnTo>
                      <a:pt x="46" y="7"/>
                    </a:lnTo>
                    <a:lnTo>
                      <a:pt x="44" y="8"/>
                    </a:lnTo>
                    <a:lnTo>
                      <a:pt x="43" y="10"/>
                    </a:lnTo>
                    <a:lnTo>
                      <a:pt x="41" y="12"/>
                    </a:lnTo>
                    <a:lnTo>
                      <a:pt x="40" y="14"/>
                    </a:lnTo>
                    <a:lnTo>
                      <a:pt x="39" y="17"/>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716699" name="Freeform 27"/>
            <p:cNvSpPr>
              <a:spLocks/>
            </p:cNvSpPr>
            <p:nvPr/>
          </p:nvSpPr>
          <p:spPr bwMode="auto">
            <a:xfrm>
              <a:off x="1756" y="1468"/>
              <a:ext cx="186" cy="306"/>
            </a:xfrm>
            <a:custGeom>
              <a:avLst/>
              <a:gdLst/>
              <a:ahLst/>
              <a:cxnLst>
                <a:cxn ang="0">
                  <a:pos x="208" y="276"/>
                </a:cxn>
                <a:cxn ang="0">
                  <a:pos x="192" y="276"/>
                </a:cxn>
                <a:cxn ang="0">
                  <a:pos x="165" y="241"/>
                </a:cxn>
                <a:cxn ang="0">
                  <a:pos x="127" y="177"/>
                </a:cxn>
                <a:cxn ang="0">
                  <a:pos x="116" y="149"/>
                </a:cxn>
                <a:cxn ang="0">
                  <a:pos x="119" y="129"/>
                </a:cxn>
                <a:cxn ang="0">
                  <a:pos x="128" y="125"/>
                </a:cxn>
                <a:cxn ang="0">
                  <a:pos x="143" y="135"/>
                </a:cxn>
                <a:cxn ang="0">
                  <a:pos x="162" y="147"/>
                </a:cxn>
                <a:cxn ang="0">
                  <a:pos x="171" y="147"/>
                </a:cxn>
                <a:cxn ang="0">
                  <a:pos x="173" y="141"/>
                </a:cxn>
                <a:cxn ang="0">
                  <a:pos x="164" y="129"/>
                </a:cxn>
                <a:cxn ang="0">
                  <a:pos x="141" y="113"/>
                </a:cxn>
                <a:cxn ang="0">
                  <a:pos x="132" y="91"/>
                </a:cxn>
                <a:cxn ang="0">
                  <a:pos x="128" y="72"/>
                </a:cxn>
                <a:cxn ang="0">
                  <a:pos x="118" y="59"/>
                </a:cxn>
                <a:cxn ang="0">
                  <a:pos x="114" y="50"/>
                </a:cxn>
                <a:cxn ang="0">
                  <a:pos x="119" y="38"/>
                </a:cxn>
                <a:cxn ang="0">
                  <a:pos x="124" y="25"/>
                </a:cxn>
                <a:cxn ang="0">
                  <a:pos x="120" y="9"/>
                </a:cxn>
                <a:cxn ang="0">
                  <a:pos x="110" y="1"/>
                </a:cxn>
                <a:cxn ang="0">
                  <a:pos x="94" y="3"/>
                </a:cxn>
                <a:cxn ang="0">
                  <a:pos x="88" y="13"/>
                </a:cxn>
                <a:cxn ang="0">
                  <a:pos x="88" y="24"/>
                </a:cxn>
                <a:cxn ang="0">
                  <a:pos x="92" y="37"/>
                </a:cxn>
                <a:cxn ang="0">
                  <a:pos x="92" y="49"/>
                </a:cxn>
                <a:cxn ang="0">
                  <a:pos x="81" y="59"/>
                </a:cxn>
                <a:cxn ang="0">
                  <a:pos x="68" y="67"/>
                </a:cxn>
                <a:cxn ang="0">
                  <a:pos x="58" y="79"/>
                </a:cxn>
                <a:cxn ang="0">
                  <a:pos x="48" y="104"/>
                </a:cxn>
                <a:cxn ang="0">
                  <a:pos x="43" y="128"/>
                </a:cxn>
                <a:cxn ang="0">
                  <a:pos x="42" y="153"/>
                </a:cxn>
                <a:cxn ang="0">
                  <a:pos x="43" y="166"/>
                </a:cxn>
                <a:cxn ang="0">
                  <a:pos x="51" y="170"/>
                </a:cxn>
                <a:cxn ang="0">
                  <a:pos x="55" y="166"/>
                </a:cxn>
                <a:cxn ang="0">
                  <a:pos x="55" y="139"/>
                </a:cxn>
                <a:cxn ang="0">
                  <a:pos x="58" y="122"/>
                </a:cxn>
                <a:cxn ang="0">
                  <a:pos x="67" y="114"/>
                </a:cxn>
                <a:cxn ang="0">
                  <a:pos x="73" y="120"/>
                </a:cxn>
                <a:cxn ang="0">
                  <a:pos x="71" y="147"/>
                </a:cxn>
                <a:cxn ang="0">
                  <a:pos x="64" y="175"/>
                </a:cxn>
                <a:cxn ang="0">
                  <a:pos x="55" y="206"/>
                </a:cxn>
                <a:cxn ang="0">
                  <a:pos x="34" y="237"/>
                </a:cxn>
                <a:cxn ang="0">
                  <a:pos x="8" y="268"/>
                </a:cxn>
                <a:cxn ang="0">
                  <a:pos x="0" y="285"/>
                </a:cxn>
                <a:cxn ang="0">
                  <a:pos x="20" y="305"/>
                </a:cxn>
                <a:cxn ang="0">
                  <a:pos x="34" y="302"/>
                </a:cxn>
                <a:cxn ang="0">
                  <a:pos x="24" y="289"/>
                </a:cxn>
                <a:cxn ang="0">
                  <a:pos x="31" y="272"/>
                </a:cxn>
                <a:cxn ang="0">
                  <a:pos x="64" y="234"/>
                </a:cxn>
                <a:cxn ang="0">
                  <a:pos x="88" y="206"/>
                </a:cxn>
                <a:cxn ang="0">
                  <a:pos x="99" y="200"/>
                </a:cxn>
                <a:cxn ang="0">
                  <a:pos x="114" y="209"/>
                </a:cxn>
                <a:cxn ang="0">
                  <a:pos x="148" y="255"/>
                </a:cxn>
                <a:cxn ang="0">
                  <a:pos x="175" y="294"/>
                </a:cxn>
                <a:cxn ang="0">
                  <a:pos x="186" y="297"/>
                </a:cxn>
                <a:cxn ang="0">
                  <a:pos x="200" y="287"/>
                </a:cxn>
              </a:cxnLst>
              <a:rect l="0" t="0" r="r" b="b"/>
              <a:pathLst>
                <a:path w="209" h="306">
                  <a:moveTo>
                    <a:pt x="207" y="281"/>
                  </a:moveTo>
                  <a:lnTo>
                    <a:pt x="208" y="276"/>
                  </a:lnTo>
                  <a:lnTo>
                    <a:pt x="200" y="277"/>
                  </a:lnTo>
                  <a:lnTo>
                    <a:pt x="192" y="276"/>
                  </a:lnTo>
                  <a:lnTo>
                    <a:pt x="182" y="268"/>
                  </a:lnTo>
                  <a:lnTo>
                    <a:pt x="165" y="241"/>
                  </a:lnTo>
                  <a:lnTo>
                    <a:pt x="140" y="200"/>
                  </a:lnTo>
                  <a:lnTo>
                    <a:pt x="127" y="177"/>
                  </a:lnTo>
                  <a:lnTo>
                    <a:pt x="118" y="159"/>
                  </a:lnTo>
                  <a:lnTo>
                    <a:pt x="116" y="149"/>
                  </a:lnTo>
                  <a:lnTo>
                    <a:pt x="116" y="137"/>
                  </a:lnTo>
                  <a:lnTo>
                    <a:pt x="119" y="129"/>
                  </a:lnTo>
                  <a:lnTo>
                    <a:pt x="124" y="125"/>
                  </a:lnTo>
                  <a:lnTo>
                    <a:pt x="128" y="125"/>
                  </a:lnTo>
                  <a:lnTo>
                    <a:pt x="133" y="128"/>
                  </a:lnTo>
                  <a:lnTo>
                    <a:pt x="143" y="135"/>
                  </a:lnTo>
                  <a:lnTo>
                    <a:pt x="154" y="143"/>
                  </a:lnTo>
                  <a:lnTo>
                    <a:pt x="162" y="147"/>
                  </a:lnTo>
                  <a:lnTo>
                    <a:pt x="167" y="149"/>
                  </a:lnTo>
                  <a:lnTo>
                    <a:pt x="171" y="147"/>
                  </a:lnTo>
                  <a:lnTo>
                    <a:pt x="174" y="143"/>
                  </a:lnTo>
                  <a:lnTo>
                    <a:pt x="173" y="141"/>
                  </a:lnTo>
                  <a:lnTo>
                    <a:pt x="171" y="137"/>
                  </a:lnTo>
                  <a:lnTo>
                    <a:pt x="164" y="129"/>
                  </a:lnTo>
                  <a:lnTo>
                    <a:pt x="149" y="120"/>
                  </a:lnTo>
                  <a:lnTo>
                    <a:pt x="141" y="113"/>
                  </a:lnTo>
                  <a:lnTo>
                    <a:pt x="136" y="104"/>
                  </a:lnTo>
                  <a:lnTo>
                    <a:pt x="132" y="91"/>
                  </a:lnTo>
                  <a:lnTo>
                    <a:pt x="131" y="78"/>
                  </a:lnTo>
                  <a:lnTo>
                    <a:pt x="128" y="72"/>
                  </a:lnTo>
                  <a:lnTo>
                    <a:pt x="124" y="66"/>
                  </a:lnTo>
                  <a:lnTo>
                    <a:pt x="118" y="59"/>
                  </a:lnTo>
                  <a:lnTo>
                    <a:pt x="114" y="55"/>
                  </a:lnTo>
                  <a:lnTo>
                    <a:pt x="114" y="50"/>
                  </a:lnTo>
                  <a:lnTo>
                    <a:pt x="116" y="42"/>
                  </a:lnTo>
                  <a:lnTo>
                    <a:pt x="119" y="38"/>
                  </a:lnTo>
                  <a:lnTo>
                    <a:pt x="122" y="33"/>
                  </a:lnTo>
                  <a:lnTo>
                    <a:pt x="124" y="25"/>
                  </a:lnTo>
                  <a:lnTo>
                    <a:pt x="122" y="16"/>
                  </a:lnTo>
                  <a:lnTo>
                    <a:pt x="120" y="9"/>
                  </a:lnTo>
                  <a:lnTo>
                    <a:pt x="116" y="4"/>
                  </a:lnTo>
                  <a:lnTo>
                    <a:pt x="110" y="1"/>
                  </a:lnTo>
                  <a:lnTo>
                    <a:pt x="101" y="0"/>
                  </a:lnTo>
                  <a:lnTo>
                    <a:pt x="94" y="3"/>
                  </a:lnTo>
                  <a:lnTo>
                    <a:pt x="90" y="7"/>
                  </a:lnTo>
                  <a:lnTo>
                    <a:pt x="88" y="13"/>
                  </a:lnTo>
                  <a:lnTo>
                    <a:pt x="86" y="18"/>
                  </a:lnTo>
                  <a:lnTo>
                    <a:pt x="88" y="24"/>
                  </a:lnTo>
                  <a:lnTo>
                    <a:pt x="90" y="32"/>
                  </a:lnTo>
                  <a:lnTo>
                    <a:pt x="92" y="37"/>
                  </a:lnTo>
                  <a:lnTo>
                    <a:pt x="93" y="42"/>
                  </a:lnTo>
                  <a:lnTo>
                    <a:pt x="92" y="49"/>
                  </a:lnTo>
                  <a:lnTo>
                    <a:pt x="88" y="54"/>
                  </a:lnTo>
                  <a:lnTo>
                    <a:pt x="81" y="59"/>
                  </a:lnTo>
                  <a:lnTo>
                    <a:pt x="73" y="63"/>
                  </a:lnTo>
                  <a:lnTo>
                    <a:pt x="68" y="67"/>
                  </a:lnTo>
                  <a:lnTo>
                    <a:pt x="63" y="72"/>
                  </a:lnTo>
                  <a:lnTo>
                    <a:pt x="58" y="79"/>
                  </a:lnTo>
                  <a:lnTo>
                    <a:pt x="52" y="91"/>
                  </a:lnTo>
                  <a:lnTo>
                    <a:pt x="48" y="104"/>
                  </a:lnTo>
                  <a:lnTo>
                    <a:pt x="44" y="114"/>
                  </a:lnTo>
                  <a:lnTo>
                    <a:pt x="43" y="128"/>
                  </a:lnTo>
                  <a:lnTo>
                    <a:pt x="42" y="143"/>
                  </a:lnTo>
                  <a:lnTo>
                    <a:pt x="42" y="153"/>
                  </a:lnTo>
                  <a:lnTo>
                    <a:pt x="42" y="160"/>
                  </a:lnTo>
                  <a:lnTo>
                    <a:pt x="43" y="166"/>
                  </a:lnTo>
                  <a:lnTo>
                    <a:pt x="46" y="168"/>
                  </a:lnTo>
                  <a:lnTo>
                    <a:pt x="51" y="170"/>
                  </a:lnTo>
                  <a:lnTo>
                    <a:pt x="54" y="168"/>
                  </a:lnTo>
                  <a:lnTo>
                    <a:pt x="55" y="166"/>
                  </a:lnTo>
                  <a:lnTo>
                    <a:pt x="55" y="155"/>
                  </a:lnTo>
                  <a:lnTo>
                    <a:pt x="55" y="139"/>
                  </a:lnTo>
                  <a:lnTo>
                    <a:pt x="56" y="129"/>
                  </a:lnTo>
                  <a:lnTo>
                    <a:pt x="58" y="122"/>
                  </a:lnTo>
                  <a:lnTo>
                    <a:pt x="61" y="116"/>
                  </a:lnTo>
                  <a:lnTo>
                    <a:pt x="67" y="114"/>
                  </a:lnTo>
                  <a:lnTo>
                    <a:pt x="72" y="116"/>
                  </a:lnTo>
                  <a:lnTo>
                    <a:pt x="73" y="120"/>
                  </a:lnTo>
                  <a:lnTo>
                    <a:pt x="72" y="131"/>
                  </a:lnTo>
                  <a:lnTo>
                    <a:pt x="71" y="147"/>
                  </a:lnTo>
                  <a:lnTo>
                    <a:pt x="68" y="162"/>
                  </a:lnTo>
                  <a:lnTo>
                    <a:pt x="64" y="175"/>
                  </a:lnTo>
                  <a:lnTo>
                    <a:pt x="60" y="192"/>
                  </a:lnTo>
                  <a:lnTo>
                    <a:pt x="55" y="206"/>
                  </a:lnTo>
                  <a:lnTo>
                    <a:pt x="43" y="225"/>
                  </a:lnTo>
                  <a:lnTo>
                    <a:pt x="34" y="237"/>
                  </a:lnTo>
                  <a:lnTo>
                    <a:pt x="18" y="255"/>
                  </a:lnTo>
                  <a:lnTo>
                    <a:pt x="8" y="268"/>
                  </a:lnTo>
                  <a:lnTo>
                    <a:pt x="0" y="280"/>
                  </a:lnTo>
                  <a:lnTo>
                    <a:pt x="0" y="285"/>
                  </a:lnTo>
                  <a:lnTo>
                    <a:pt x="8" y="294"/>
                  </a:lnTo>
                  <a:lnTo>
                    <a:pt x="20" y="305"/>
                  </a:lnTo>
                  <a:lnTo>
                    <a:pt x="31" y="305"/>
                  </a:lnTo>
                  <a:lnTo>
                    <a:pt x="34" y="302"/>
                  </a:lnTo>
                  <a:lnTo>
                    <a:pt x="29" y="296"/>
                  </a:lnTo>
                  <a:lnTo>
                    <a:pt x="24" y="289"/>
                  </a:lnTo>
                  <a:lnTo>
                    <a:pt x="24" y="284"/>
                  </a:lnTo>
                  <a:lnTo>
                    <a:pt x="31" y="272"/>
                  </a:lnTo>
                  <a:lnTo>
                    <a:pt x="44" y="259"/>
                  </a:lnTo>
                  <a:lnTo>
                    <a:pt x="64" y="234"/>
                  </a:lnTo>
                  <a:lnTo>
                    <a:pt x="81" y="213"/>
                  </a:lnTo>
                  <a:lnTo>
                    <a:pt x="88" y="206"/>
                  </a:lnTo>
                  <a:lnTo>
                    <a:pt x="92" y="201"/>
                  </a:lnTo>
                  <a:lnTo>
                    <a:pt x="99" y="200"/>
                  </a:lnTo>
                  <a:lnTo>
                    <a:pt x="106" y="204"/>
                  </a:lnTo>
                  <a:lnTo>
                    <a:pt x="114" y="209"/>
                  </a:lnTo>
                  <a:lnTo>
                    <a:pt x="130" y="230"/>
                  </a:lnTo>
                  <a:lnTo>
                    <a:pt x="148" y="255"/>
                  </a:lnTo>
                  <a:lnTo>
                    <a:pt x="165" y="280"/>
                  </a:lnTo>
                  <a:lnTo>
                    <a:pt x="175" y="294"/>
                  </a:lnTo>
                  <a:lnTo>
                    <a:pt x="179" y="297"/>
                  </a:lnTo>
                  <a:lnTo>
                    <a:pt x="186" y="297"/>
                  </a:lnTo>
                  <a:lnTo>
                    <a:pt x="192" y="292"/>
                  </a:lnTo>
                  <a:lnTo>
                    <a:pt x="200" y="287"/>
                  </a:lnTo>
                  <a:lnTo>
                    <a:pt x="207" y="281"/>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6" name="Group 28"/>
            <p:cNvGrpSpPr>
              <a:grpSpLocks/>
            </p:cNvGrpSpPr>
            <p:nvPr/>
          </p:nvGrpSpPr>
          <p:grpSpPr bwMode="auto">
            <a:xfrm>
              <a:off x="1232" y="1458"/>
              <a:ext cx="241" cy="326"/>
              <a:chOff x="1386" y="1458"/>
              <a:chExt cx="271" cy="326"/>
            </a:xfrm>
          </p:grpSpPr>
          <p:grpSp>
            <p:nvGrpSpPr>
              <p:cNvPr id="7" name="Group 29"/>
              <p:cNvGrpSpPr>
                <a:grpSpLocks/>
              </p:cNvGrpSpPr>
              <p:nvPr/>
            </p:nvGrpSpPr>
            <p:grpSpPr bwMode="auto">
              <a:xfrm>
                <a:off x="1386" y="1458"/>
                <a:ext cx="271" cy="326"/>
                <a:chOff x="1386" y="1458"/>
                <a:chExt cx="271" cy="326"/>
              </a:xfrm>
            </p:grpSpPr>
            <p:sp>
              <p:nvSpPr>
                <p:cNvPr id="2716702" name="AutoShape 30"/>
                <p:cNvSpPr>
                  <a:spLocks noChangeArrowheads="1"/>
                </p:cNvSpPr>
                <p:nvPr/>
              </p:nvSpPr>
              <p:spPr bwMode="auto">
                <a:xfrm>
                  <a:off x="1386" y="1510"/>
                  <a:ext cx="271" cy="274"/>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6703" name="AutoShape 31"/>
                <p:cNvSpPr>
                  <a:spLocks noChangeArrowheads="1"/>
                </p:cNvSpPr>
                <p:nvPr/>
              </p:nvSpPr>
              <p:spPr bwMode="auto">
                <a:xfrm>
                  <a:off x="1450" y="1458"/>
                  <a:ext cx="207" cy="49"/>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16704" name="Oval 32"/>
              <p:cNvSpPr>
                <a:spLocks noChangeArrowheads="1"/>
              </p:cNvSpPr>
              <p:nvPr/>
            </p:nvSpPr>
            <p:spPr bwMode="auto">
              <a:xfrm>
                <a:off x="1472" y="1486"/>
                <a:ext cx="27" cy="8"/>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705" name="AutoShape 33"/>
              <p:cNvSpPr>
                <a:spLocks noChangeArrowheads="1"/>
              </p:cNvSpPr>
              <p:nvPr/>
            </p:nvSpPr>
            <p:spPr bwMode="auto">
              <a:xfrm>
                <a:off x="1418" y="1640"/>
                <a:ext cx="145" cy="59"/>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grpSp>
      <p:grpSp>
        <p:nvGrpSpPr>
          <p:cNvPr id="8" name="Group 34"/>
          <p:cNvGrpSpPr>
            <a:grpSpLocks/>
          </p:cNvGrpSpPr>
          <p:nvPr/>
        </p:nvGrpSpPr>
        <p:grpSpPr bwMode="auto">
          <a:xfrm>
            <a:off x="3321050" y="3046413"/>
            <a:ext cx="1441450" cy="517525"/>
            <a:chOff x="2353" y="1795"/>
            <a:chExt cx="1022" cy="326"/>
          </a:xfrm>
        </p:grpSpPr>
        <p:grpSp>
          <p:nvGrpSpPr>
            <p:cNvPr id="9" name="Group 35"/>
            <p:cNvGrpSpPr>
              <a:grpSpLocks/>
            </p:cNvGrpSpPr>
            <p:nvPr/>
          </p:nvGrpSpPr>
          <p:grpSpPr bwMode="auto">
            <a:xfrm>
              <a:off x="2353" y="1795"/>
              <a:ext cx="217" cy="326"/>
              <a:chOff x="2353" y="1795"/>
              <a:chExt cx="217" cy="326"/>
            </a:xfrm>
          </p:grpSpPr>
          <p:sp>
            <p:nvSpPr>
              <p:cNvPr id="2716708" name="AutoShape 36"/>
              <p:cNvSpPr>
                <a:spLocks noChangeArrowheads="1"/>
              </p:cNvSpPr>
              <p:nvPr/>
            </p:nvSpPr>
            <p:spPr bwMode="auto">
              <a:xfrm>
                <a:off x="2353" y="1849"/>
                <a:ext cx="217" cy="272"/>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6709" name="AutoShape 37"/>
              <p:cNvSpPr>
                <a:spLocks noChangeArrowheads="1"/>
              </p:cNvSpPr>
              <p:nvPr/>
            </p:nvSpPr>
            <p:spPr bwMode="auto">
              <a:xfrm>
                <a:off x="2404" y="1795"/>
                <a:ext cx="166" cy="49"/>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6710" name="AutoShape 38"/>
              <p:cNvSpPr>
                <a:spLocks noChangeArrowheads="1"/>
              </p:cNvSpPr>
              <p:nvPr/>
            </p:nvSpPr>
            <p:spPr bwMode="auto">
              <a:xfrm>
                <a:off x="2396" y="1869"/>
                <a:ext cx="111" cy="18"/>
              </a:xfrm>
              <a:prstGeom prst="parallelogram">
                <a:avLst>
                  <a:gd name="adj" fmla="val 154138"/>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grpSp>
          <p:nvGrpSpPr>
            <p:cNvPr id="10" name="Group 39"/>
            <p:cNvGrpSpPr>
              <a:grpSpLocks/>
            </p:cNvGrpSpPr>
            <p:nvPr/>
          </p:nvGrpSpPr>
          <p:grpSpPr bwMode="auto">
            <a:xfrm>
              <a:off x="2897" y="1838"/>
              <a:ext cx="211" cy="270"/>
              <a:chOff x="2897" y="1838"/>
              <a:chExt cx="211" cy="270"/>
            </a:xfrm>
          </p:grpSpPr>
          <p:sp>
            <p:nvSpPr>
              <p:cNvPr id="2716712" name="Freeform 40"/>
              <p:cNvSpPr>
                <a:spLocks/>
              </p:cNvSpPr>
              <p:nvPr/>
            </p:nvSpPr>
            <p:spPr bwMode="auto">
              <a:xfrm>
                <a:off x="3033" y="1963"/>
                <a:ext cx="64" cy="145"/>
              </a:xfrm>
              <a:custGeom>
                <a:avLst/>
                <a:gdLst/>
                <a:ahLst/>
                <a:cxnLst>
                  <a:cxn ang="0">
                    <a:pos x="46" y="0"/>
                  </a:cxn>
                  <a:cxn ang="0">
                    <a:pos x="63" y="0"/>
                  </a:cxn>
                  <a:cxn ang="0">
                    <a:pos x="17" y="144"/>
                  </a:cxn>
                  <a:cxn ang="0">
                    <a:pos x="0" y="144"/>
                  </a:cxn>
                  <a:cxn ang="0">
                    <a:pos x="46" y="0"/>
                  </a:cxn>
                </a:cxnLst>
                <a:rect l="0" t="0" r="r" b="b"/>
                <a:pathLst>
                  <a:path w="64" h="145">
                    <a:moveTo>
                      <a:pt x="46" y="0"/>
                    </a:moveTo>
                    <a:lnTo>
                      <a:pt x="63" y="0"/>
                    </a:lnTo>
                    <a:lnTo>
                      <a:pt x="17" y="144"/>
                    </a:lnTo>
                    <a:lnTo>
                      <a:pt x="0" y="144"/>
                    </a:lnTo>
                    <a:lnTo>
                      <a:pt x="46"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716713" name="Rectangle 41"/>
              <p:cNvSpPr>
                <a:spLocks noChangeArrowheads="1"/>
              </p:cNvSpPr>
              <p:nvPr/>
            </p:nvSpPr>
            <p:spPr bwMode="auto">
              <a:xfrm>
                <a:off x="3028" y="1963"/>
                <a:ext cx="80" cy="11"/>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6714" name="Rectangle 42"/>
              <p:cNvSpPr>
                <a:spLocks noChangeArrowheads="1"/>
              </p:cNvSpPr>
              <p:nvPr/>
            </p:nvSpPr>
            <p:spPr bwMode="auto">
              <a:xfrm>
                <a:off x="3036" y="2022"/>
                <a:ext cx="60" cy="14"/>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6715" name="Rectangle 43"/>
              <p:cNvSpPr>
                <a:spLocks noChangeArrowheads="1"/>
              </p:cNvSpPr>
              <p:nvPr/>
            </p:nvSpPr>
            <p:spPr bwMode="auto">
              <a:xfrm>
                <a:off x="2898" y="2022"/>
                <a:ext cx="78" cy="9"/>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6716" name="Oval 44"/>
              <p:cNvSpPr>
                <a:spLocks noChangeArrowheads="1"/>
              </p:cNvSpPr>
              <p:nvPr/>
            </p:nvSpPr>
            <p:spPr bwMode="auto">
              <a:xfrm>
                <a:off x="2959" y="1838"/>
                <a:ext cx="24" cy="27"/>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716717" name="Freeform 45"/>
              <p:cNvSpPr>
                <a:spLocks/>
              </p:cNvSpPr>
              <p:nvPr/>
            </p:nvSpPr>
            <p:spPr bwMode="auto">
              <a:xfrm>
                <a:off x="2897" y="1884"/>
                <a:ext cx="144" cy="224"/>
              </a:xfrm>
              <a:custGeom>
                <a:avLst/>
                <a:gdLst/>
                <a:ahLst/>
                <a:cxnLst>
                  <a:cxn ang="0">
                    <a:pos x="1" y="103"/>
                  </a:cxn>
                  <a:cxn ang="0">
                    <a:pos x="1" y="106"/>
                  </a:cxn>
                  <a:cxn ang="0">
                    <a:pos x="0" y="110"/>
                  </a:cxn>
                  <a:cxn ang="0">
                    <a:pos x="0" y="113"/>
                  </a:cxn>
                  <a:cxn ang="0">
                    <a:pos x="1" y="117"/>
                  </a:cxn>
                  <a:cxn ang="0">
                    <a:pos x="3" y="120"/>
                  </a:cxn>
                  <a:cxn ang="0">
                    <a:pos x="6" y="123"/>
                  </a:cxn>
                  <a:cxn ang="0">
                    <a:pos x="9" y="125"/>
                  </a:cxn>
                  <a:cxn ang="0">
                    <a:pos x="11" y="126"/>
                  </a:cxn>
                  <a:cxn ang="0">
                    <a:pos x="15" y="126"/>
                  </a:cxn>
                  <a:cxn ang="0">
                    <a:pos x="93" y="223"/>
                  </a:cxn>
                  <a:cxn ang="0">
                    <a:pos x="118" y="107"/>
                  </a:cxn>
                  <a:cxn ang="0">
                    <a:pos x="117" y="105"/>
                  </a:cxn>
                  <a:cxn ang="0">
                    <a:pos x="116" y="103"/>
                  </a:cxn>
                  <a:cxn ang="0">
                    <a:pos x="114" y="101"/>
                  </a:cxn>
                  <a:cxn ang="0">
                    <a:pos x="112" y="99"/>
                  </a:cxn>
                  <a:cxn ang="0">
                    <a:pos x="110" y="98"/>
                  </a:cxn>
                  <a:cxn ang="0">
                    <a:pos x="107" y="97"/>
                  </a:cxn>
                  <a:cxn ang="0">
                    <a:pos x="104" y="97"/>
                  </a:cxn>
                  <a:cxn ang="0">
                    <a:pos x="102" y="97"/>
                  </a:cxn>
                  <a:cxn ang="0">
                    <a:pos x="69" y="57"/>
                  </a:cxn>
                  <a:cxn ang="0">
                    <a:pos x="133" y="70"/>
                  </a:cxn>
                  <a:cxn ang="0">
                    <a:pos x="135" y="70"/>
                  </a:cxn>
                  <a:cxn ang="0">
                    <a:pos x="137" y="69"/>
                  </a:cxn>
                  <a:cxn ang="0">
                    <a:pos x="140" y="67"/>
                  </a:cxn>
                  <a:cxn ang="0">
                    <a:pos x="142" y="65"/>
                  </a:cxn>
                  <a:cxn ang="0">
                    <a:pos x="142" y="62"/>
                  </a:cxn>
                  <a:cxn ang="0">
                    <a:pos x="143" y="59"/>
                  </a:cxn>
                  <a:cxn ang="0">
                    <a:pos x="142" y="56"/>
                  </a:cxn>
                  <a:cxn ang="0">
                    <a:pos x="141" y="53"/>
                  </a:cxn>
                  <a:cxn ang="0">
                    <a:pos x="139" y="51"/>
                  </a:cxn>
                  <a:cxn ang="0">
                    <a:pos x="137" y="49"/>
                  </a:cxn>
                  <a:cxn ang="0">
                    <a:pos x="134" y="49"/>
                  </a:cxn>
                  <a:cxn ang="0">
                    <a:pos x="91" y="49"/>
                  </a:cxn>
                  <a:cxn ang="0">
                    <a:pos x="83" y="32"/>
                  </a:cxn>
                  <a:cxn ang="0">
                    <a:pos x="84" y="28"/>
                  </a:cxn>
                  <a:cxn ang="0">
                    <a:pos x="84" y="23"/>
                  </a:cxn>
                  <a:cxn ang="0">
                    <a:pos x="84" y="18"/>
                  </a:cxn>
                  <a:cxn ang="0">
                    <a:pos x="83" y="14"/>
                  </a:cxn>
                  <a:cxn ang="0">
                    <a:pos x="82" y="11"/>
                  </a:cxn>
                  <a:cxn ang="0">
                    <a:pos x="79" y="8"/>
                  </a:cxn>
                  <a:cxn ang="0">
                    <a:pos x="76" y="5"/>
                  </a:cxn>
                  <a:cxn ang="0">
                    <a:pos x="73" y="3"/>
                  </a:cxn>
                  <a:cxn ang="0">
                    <a:pos x="69" y="1"/>
                  </a:cxn>
                  <a:cxn ang="0">
                    <a:pos x="64" y="0"/>
                  </a:cxn>
                  <a:cxn ang="0">
                    <a:pos x="60" y="0"/>
                  </a:cxn>
                  <a:cxn ang="0">
                    <a:pos x="56" y="1"/>
                  </a:cxn>
                  <a:cxn ang="0">
                    <a:pos x="51" y="2"/>
                  </a:cxn>
                  <a:cxn ang="0">
                    <a:pos x="47" y="5"/>
                  </a:cxn>
                  <a:cxn ang="0">
                    <a:pos x="43" y="9"/>
                  </a:cxn>
                  <a:cxn ang="0">
                    <a:pos x="41" y="12"/>
                  </a:cxn>
                  <a:cxn ang="0">
                    <a:pos x="39" y="17"/>
                  </a:cxn>
                </a:cxnLst>
                <a:rect l="0" t="0" r="r" b="b"/>
                <a:pathLst>
                  <a:path w="144" h="224">
                    <a:moveTo>
                      <a:pt x="39" y="17"/>
                    </a:moveTo>
                    <a:lnTo>
                      <a:pt x="1" y="103"/>
                    </a:lnTo>
                    <a:lnTo>
                      <a:pt x="1" y="105"/>
                    </a:lnTo>
                    <a:lnTo>
                      <a:pt x="1" y="106"/>
                    </a:lnTo>
                    <a:lnTo>
                      <a:pt x="0" y="107"/>
                    </a:lnTo>
                    <a:lnTo>
                      <a:pt x="0" y="110"/>
                    </a:lnTo>
                    <a:lnTo>
                      <a:pt x="0" y="111"/>
                    </a:lnTo>
                    <a:lnTo>
                      <a:pt x="0" y="113"/>
                    </a:lnTo>
                    <a:lnTo>
                      <a:pt x="1" y="115"/>
                    </a:lnTo>
                    <a:lnTo>
                      <a:pt x="1" y="117"/>
                    </a:lnTo>
                    <a:lnTo>
                      <a:pt x="2" y="118"/>
                    </a:lnTo>
                    <a:lnTo>
                      <a:pt x="3" y="120"/>
                    </a:lnTo>
                    <a:lnTo>
                      <a:pt x="4" y="122"/>
                    </a:lnTo>
                    <a:lnTo>
                      <a:pt x="6" y="123"/>
                    </a:lnTo>
                    <a:lnTo>
                      <a:pt x="8" y="124"/>
                    </a:lnTo>
                    <a:lnTo>
                      <a:pt x="9" y="125"/>
                    </a:lnTo>
                    <a:lnTo>
                      <a:pt x="10" y="125"/>
                    </a:lnTo>
                    <a:lnTo>
                      <a:pt x="11" y="126"/>
                    </a:lnTo>
                    <a:lnTo>
                      <a:pt x="13" y="126"/>
                    </a:lnTo>
                    <a:lnTo>
                      <a:pt x="15" y="126"/>
                    </a:lnTo>
                    <a:lnTo>
                      <a:pt x="93" y="126"/>
                    </a:lnTo>
                    <a:lnTo>
                      <a:pt x="93" y="223"/>
                    </a:lnTo>
                    <a:lnTo>
                      <a:pt x="118" y="223"/>
                    </a:lnTo>
                    <a:lnTo>
                      <a:pt x="118" y="107"/>
                    </a:lnTo>
                    <a:lnTo>
                      <a:pt x="118" y="106"/>
                    </a:lnTo>
                    <a:lnTo>
                      <a:pt x="117" y="105"/>
                    </a:lnTo>
                    <a:lnTo>
                      <a:pt x="117" y="103"/>
                    </a:lnTo>
                    <a:lnTo>
                      <a:pt x="116" y="103"/>
                    </a:lnTo>
                    <a:lnTo>
                      <a:pt x="116" y="102"/>
                    </a:lnTo>
                    <a:lnTo>
                      <a:pt x="114" y="101"/>
                    </a:lnTo>
                    <a:lnTo>
                      <a:pt x="114" y="100"/>
                    </a:lnTo>
                    <a:lnTo>
                      <a:pt x="112" y="99"/>
                    </a:lnTo>
                    <a:lnTo>
                      <a:pt x="111" y="99"/>
                    </a:lnTo>
                    <a:lnTo>
                      <a:pt x="110" y="98"/>
                    </a:lnTo>
                    <a:lnTo>
                      <a:pt x="109" y="98"/>
                    </a:lnTo>
                    <a:lnTo>
                      <a:pt x="107" y="97"/>
                    </a:lnTo>
                    <a:lnTo>
                      <a:pt x="105" y="97"/>
                    </a:lnTo>
                    <a:lnTo>
                      <a:pt x="104" y="97"/>
                    </a:lnTo>
                    <a:lnTo>
                      <a:pt x="103" y="97"/>
                    </a:lnTo>
                    <a:lnTo>
                      <a:pt x="102" y="97"/>
                    </a:lnTo>
                    <a:lnTo>
                      <a:pt x="56" y="95"/>
                    </a:lnTo>
                    <a:lnTo>
                      <a:pt x="69" y="57"/>
                    </a:lnTo>
                    <a:lnTo>
                      <a:pt x="78" y="70"/>
                    </a:lnTo>
                    <a:lnTo>
                      <a:pt x="133" y="70"/>
                    </a:lnTo>
                    <a:lnTo>
                      <a:pt x="134" y="70"/>
                    </a:lnTo>
                    <a:lnTo>
                      <a:pt x="135" y="70"/>
                    </a:lnTo>
                    <a:lnTo>
                      <a:pt x="137" y="69"/>
                    </a:lnTo>
                    <a:lnTo>
                      <a:pt x="137" y="69"/>
                    </a:lnTo>
                    <a:lnTo>
                      <a:pt x="139" y="68"/>
                    </a:lnTo>
                    <a:lnTo>
                      <a:pt x="140" y="67"/>
                    </a:lnTo>
                    <a:lnTo>
                      <a:pt x="140" y="66"/>
                    </a:lnTo>
                    <a:lnTo>
                      <a:pt x="142" y="65"/>
                    </a:lnTo>
                    <a:lnTo>
                      <a:pt x="142" y="64"/>
                    </a:lnTo>
                    <a:lnTo>
                      <a:pt x="142" y="62"/>
                    </a:lnTo>
                    <a:lnTo>
                      <a:pt x="143" y="61"/>
                    </a:lnTo>
                    <a:lnTo>
                      <a:pt x="143" y="59"/>
                    </a:lnTo>
                    <a:lnTo>
                      <a:pt x="143" y="57"/>
                    </a:lnTo>
                    <a:lnTo>
                      <a:pt x="142" y="56"/>
                    </a:lnTo>
                    <a:lnTo>
                      <a:pt x="142" y="55"/>
                    </a:lnTo>
                    <a:lnTo>
                      <a:pt x="141" y="53"/>
                    </a:lnTo>
                    <a:lnTo>
                      <a:pt x="140" y="52"/>
                    </a:lnTo>
                    <a:lnTo>
                      <a:pt x="139" y="51"/>
                    </a:lnTo>
                    <a:lnTo>
                      <a:pt x="138" y="50"/>
                    </a:lnTo>
                    <a:lnTo>
                      <a:pt x="137" y="49"/>
                    </a:lnTo>
                    <a:lnTo>
                      <a:pt x="136" y="49"/>
                    </a:lnTo>
                    <a:lnTo>
                      <a:pt x="134" y="49"/>
                    </a:lnTo>
                    <a:lnTo>
                      <a:pt x="133" y="49"/>
                    </a:lnTo>
                    <a:lnTo>
                      <a:pt x="91" y="49"/>
                    </a:lnTo>
                    <a:lnTo>
                      <a:pt x="82" y="33"/>
                    </a:lnTo>
                    <a:lnTo>
                      <a:pt x="83" y="32"/>
                    </a:lnTo>
                    <a:lnTo>
                      <a:pt x="84" y="30"/>
                    </a:lnTo>
                    <a:lnTo>
                      <a:pt x="84" y="28"/>
                    </a:lnTo>
                    <a:lnTo>
                      <a:pt x="84" y="26"/>
                    </a:lnTo>
                    <a:lnTo>
                      <a:pt x="84" y="23"/>
                    </a:lnTo>
                    <a:lnTo>
                      <a:pt x="84" y="21"/>
                    </a:lnTo>
                    <a:lnTo>
                      <a:pt x="84" y="18"/>
                    </a:lnTo>
                    <a:lnTo>
                      <a:pt x="84" y="16"/>
                    </a:lnTo>
                    <a:lnTo>
                      <a:pt x="83" y="14"/>
                    </a:lnTo>
                    <a:lnTo>
                      <a:pt x="82" y="13"/>
                    </a:lnTo>
                    <a:lnTo>
                      <a:pt x="82" y="11"/>
                    </a:lnTo>
                    <a:lnTo>
                      <a:pt x="80" y="10"/>
                    </a:lnTo>
                    <a:lnTo>
                      <a:pt x="79" y="8"/>
                    </a:lnTo>
                    <a:lnTo>
                      <a:pt x="78" y="7"/>
                    </a:lnTo>
                    <a:lnTo>
                      <a:pt x="76" y="5"/>
                    </a:lnTo>
                    <a:lnTo>
                      <a:pt x="75" y="4"/>
                    </a:lnTo>
                    <a:lnTo>
                      <a:pt x="73" y="3"/>
                    </a:lnTo>
                    <a:lnTo>
                      <a:pt x="71" y="2"/>
                    </a:lnTo>
                    <a:lnTo>
                      <a:pt x="69" y="1"/>
                    </a:lnTo>
                    <a:lnTo>
                      <a:pt x="66" y="1"/>
                    </a:lnTo>
                    <a:lnTo>
                      <a:pt x="64" y="0"/>
                    </a:lnTo>
                    <a:lnTo>
                      <a:pt x="63" y="0"/>
                    </a:lnTo>
                    <a:lnTo>
                      <a:pt x="60" y="0"/>
                    </a:lnTo>
                    <a:lnTo>
                      <a:pt x="58" y="0"/>
                    </a:lnTo>
                    <a:lnTo>
                      <a:pt x="56" y="1"/>
                    </a:lnTo>
                    <a:lnTo>
                      <a:pt x="54" y="1"/>
                    </a:lnTo>
                    <a:lnTo>
                      <a:pt x="51" y="2"/>
                    </a:lnTo>
                    <a:lnTo>
                      <a:pt x="49" y="3"/>
                    </a:lnTo>
                    <a:lnTo>
                      <a:pt x="47" y="5"/>
                    </a:lnTo>
                    <a:lnTo>
                      <a:pt x="45" y="7"/>
                    </a:lnTo>
                    <a:lnTo>
                      <a:pt x="43" y="9"/>
                    </a:lnTo>
                    <a:lnTo>
                      <a:pt x="42" y="10"/>
                    </a:lnTo>
                    <a:lnTo>
                      <a:pt x="41" y="12"/>
                    </a:lnTo>
                    <a:lnTo>
                      <a:pt x="40" y="14"/>
                    </a:lnTo>
                    <a:lnTo>
                      <a:pt x="39" y="17"/>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716718" name="Freeform 46"/>
            <p:cNvSpPr>
              <a:spLocks/>
            </p:cNvSpPr>
            <p:nvPr/>
          </p:nvSpPr>
          <p:spPr bwMode="auto">
            <a:xfrm>
              <a:off x="3166" y="1805"/>
              <a:ext cx="209" cy="308"/>
            </a:xfrm>
            <a:custGeom>
              <a:avLst/>
              <a:gdLst/>
              <a:ahLst/>
              <a:cxnLst>
                <a:cxn ang="0">
                  <a:pos x="208" y="278"/>
                </a:cxn>
                <a:cxn ang="0">
                  <a:pos x="192" y="278"/>
                </a:cxn>
                <a:cxn ang="0">
                  <a:pos x="165" y="242"/>
                </a:cxn>
                <a:cxn ang="0">
                  <a:pos x="127" y="179"/>
                </a:cxn>
                <a:cxn ang="0">
                  <a:pos x="116" y="150"/>
                </a:cxn>
                <a:cxn ang="0">
                  <a:pos x="119" y="130"/>
                </a:cxn>
                <a:cxn ang="0">
                  <a:pos x="128" y="126"/>
                </a:cxn>
                <a:cxn ang="0">
                  <a:pos x="143" y="136"/>
                </a:cxn>
                <a:cxn ang="0">
                  <a:pos x="162" y="148"/>
                </a:cxn>
                <a:cxn ang="0">
                  <a:pos x="171" y="148"/>
                </a:cxn>
                <a:cxn ang="0">
                  <a:pos x="173" y="142"/>
                </a:cxn>
                <a:cxn ang="0">
                  <a:pos x="164" y="130"/>
                </a:cxn>
                <a:cxn ang="0">
                  <a:pos x="141" y="114"/>
                </a:cxn>
                <a:cxn ang="0">
                  <a:pos x="132" y="91"/>
                </a:cxn>
                <a:cxn ang="0">
                  <a:pos x="128" y="73"/>
                </a:cxn>
                <a:cxn ang="0">
                  <a:pos x="118" y="60"/>
                </a:cxn>
                <a:cxn ang="0">
                  <a:pos x="114" y="50"/>
                </a:cxn>
                <a:cxn ang="0">
                  <a:pos x="119" y="38"/>
                </a:cxn>
                <a:cxn ang="0">
                  <a:pos x="124" y="25"/>
                </a:cxn>
                <a:cxn ang="0">
                  <a:pos x="120" y="9"/>
                </a:cxn>
                <a:cxn ang="0">
                  <a:pos x="110" y="1"/>
                </a:cxn>
                <a:cxn ang="0">
                  <a:pos x="94" y="3"/>
                </a:cxn>
                <a:cxn ang="0">
                  <a:pos x="88" y="13"/>
                </a:cxn>
                <a:cxn ang="0">
                  <a:pos x="88" y="24"/>
                </a:cxn>
                <a:cxn ang="0">
                  <a:pos x="92" y="37"/>
                </a:cxn>
                <a:cxn ang="0">
                  <a:pos x="92" y="49"/>
                </a:cxn>
                <a:cxn ang="0">
                  <a:pos x="81" y="60"/>
                </a:cxn>
                <a:cxn ang="0">
                  <a:pos x="68" y="67"/>
                </a:cxn>
                <a:cxn ang="0">
                  <a:pos x="58" y="79"/>
                </a:cxn>
                <a:cxn ang="0">
                  <a:pos x="48" y="105"/>
                </a:cxn>
                <a:cxn ang="0">
                  <a:pos x="43" y="128"/>
                </a:cxn>
                <a:cxn ang="0">
                  <a:pos x="42" y="154"/>
                </a:cxn>
                <a:cxn ang="0">
                  <a:pos x="43" y="167"/>
                </a:cxn>
                <a:cxn ang="0">
                  <a:pos x="51" y="171"/>
                </a:cxn>
                <a:cxn ang="0">
                  <a:pos x="55" y="167"/>
                </a:cxn>
                <a:cxn ang="0">
                  <a:pos x="55" y="140"/>
                </a:cxn>
                <a:cxn ang="0">
                  <a:pos x="58" y="123"/>
                </a:cxn>
                <a:cxn ang="0">
                  <a:pos x="67" y="115"/>
                </a:cxn>
                <a:cxn ang="0">
                  <a:pos x="73" y="120"/>
                </a:cxn>
                <a:cxn ang="0">
                  <a:pos x="71" y="148"/>
                </a:cxn>
                <a:cxn ang="0">
                  <a:pos x="64" y="176"/>
                </a:cxn>
                <a:cxn ang="0">
                  <a:pos x="55" y="208"/>
                </a:cxn>
                <a:cxn ang="0">
                  <a:pos x="34" y="238"/>
                </a:cxn>
                <a:cxn ang="0">
                  <a:pos x="8" y="270"/>
                </a:cxn>
                <a:cxn ang="0">
                  <a:pos x="0" y="287"/>
                </a:cxn>
                <a:cxn ang="0">
                  <a:pos x="20" y="307"/>
                </a:cxn>
                <a:cxn ang="0">
                  <a:pos x="34" y="304"/>
                </a:cxn>
                <a:cxn ang="0">
                  <a:pos x="24" y="291"/>
                </a:cxn>
                <a:cxn ang="0">
                  <a:pos x="31" y="274"/>
                </a:cxn>
                <a:cxn ang="0">
                  <a:pos x="64" y="236"/>
                </a:cxn>
                <a:cxn ang="0">
                  <a:pos x="88" y="208"/>
                </a:cxn>
                <a:cxn ang="0">
                  <a:pos x="99" y="201"/>
                </a:cxn>
                <a:cxn ang="0">
                  <a:pos x="114" y="210"/>
                </a:cxn>
                <a:cxn ang="0">
                  <a:pos x="148" y="257"/>
                </a:cxn>
                <a:cxn ang="0">
                  <a:pos x="175" y="296"/>
                </a:cxn>
                <a:cxn ang="0">
                  <a:pos x="186" y="299"/>
                </a:cxn>
                <a:cxn ang="0">
                  <a:pos x="200" y="288"/>
                </a:cxn>
              </a:cxnLst>
              <a:rect l="0" t="0" r="r" b="b"/>
              <a:pathLst>
                <a:path w="209" h="308">
                  <a:moveTo>
                    <a:pt x="207" y="283"/>
                  </a:moveTo>
                  <a:lnTo>
                    <a:pt x="208" y="278"/>
                  </a:lnTo>
                  <a:lnTo>
                    <a:pt x="200" y="279"/>
                  </a:lnTo>
                  <a:lnTo>
                    <a:pt x="192" y="278"/>
                  </a:lnTo>
                  <a:lnTo>
                    <a:pt x="182" y="270"/>
                  </a:lnTo>
                  <a:lnTo>
                    <a:pt x="165" y="242"/>
                  </a:lnTo>
                  <a:lnTo>
                    <a:pt x="140" y="201"/>
                  </a:lnTo>
                  <a:lnTo>
                    <a:pt x="127" y="179"/>
                  </a:lnTo>
                  <a:lnTo>
                    <a:pt x="118" y="160"/>
                  </a:lnTo>
                  <a:lnTo>
                    <a:pt x="116" y="150"/>
                  </a:lnTo>
                  <a:lnTo>
                    <a:pt x="116" y="138"/>
                  </a:lnTo>
                  <a:lnTo>
                    <a:pt x="119" y="130"/>
                  </a:lnTo>
                  <a:lnTo>
                    <a:pt x="124" y="126"/>
                  </a:lnTo>
                  <a:lnTo>
                    <a:pt x="128" y="126"/>
                  </a:lnTo>
                  <a:lnTo>
                    <a:pt x="133" y="128"/>
                  </a:lnTo>
                  <a:lnTo>
                    <a:pt x="143" y="136"/>
                  </a:lnTo>
                  <a:lnTo>
                    <a:pt x="154" y="144"/>
                  </a:lnTo>
                  <a:lnTo>
                    <a:pt x="162" y="148"/>
                  </a:lnTo>
                  <a:lnTo>
                    <a:pt x="167" y="150"/>
                  </a:lnTo>
                  <a:lnTo>
                    <a:pt x="171" y="148"/>
                  </a:lnTo>
                  <a:lnTo>
                    <a:pt x="174" y="144"/>
                  </a:lnTo>
                  <a:lnTo>
                    <a:pt x="173" y="142"/>
                  </a:lnTo>
                  <a:lnTo>
                    <a:pt x="171" y="138"/>
                  </a:lnTo>
                  <a:lnTo>
                    <a:pt x="164" y="130"/>
                  </a:lnTo>
                  <a:lnTo>
                    <a:pt x="149" y="120"/>
                  </a:lnTo>
                  <a:lnTo>
                    <a:pt x="141" y="114"/>
                  </a:lnTo>
                  <a:lnTo>
                    <a:pt x="136" y="105"/>
                  </a:lnTo>
                  <a:lnTo>
                    <a:pt x="132" y="91"/>
                  </a:lnTo>
                  <a:lnTo>
                    <a:pt x="131" y="78"/>
                  </a:lnTo>
                  <a:lnTo>
                    <a:pt x="128" y="73"/>
                  </a:lnTo>
                  <a:lnTo>
                    <a:pt x="124" y="66"/>
                  </a:lnTo>
                  <a:lnTo>
                    <a:pt x="118" y="60"/>
                  </a:lnTo>
                  <a:lnTo>
                    <a:pt x="114" y="56"/>
                  </a:lnTo>
                  <a:lnTo>
                    <a:pt x="114" y="50"/>
                  </a:lnTo>
                  <a:lnTo>
                    <a:pt x="116" y="42"/>
                  </a:lnTo>
                  <a:lnTo>
                    <a:pt x="119" y="38"/>
                  </a:lnTo>
                  <a:lnTo>
                    <a:pt x="122" y="33"/>
                  </a:lnTo>
                  <a:lnTo>
                    <a:pt x="124" y="25"/>
                  </a:lnTo>
                  <a:lnTo>
                    <a:pt x="122" y="16"/>
                  </a:lnTo>
                  <a:lnTo>
                    <a:pt x="120" y="9"/>
                  </a:lnTo>
                  <a:lnTo>
                    <a:pt x="116" y="4"/>
                  </a:lnTo>
                  <a:lnTo>
                    <a:pt x="110" y="1"/>
                  </a:lnTo>
                  <a:lnTo>
                    <a:pt x="101" y="0"/>
                  </a:lnTo>
                  <a:lnTo>
                    <a:pt x="94" y="3"/>
                  </a:lnTo>
                  <a:lnTo>
                    <a:pt x="90" y="7"/>
                  </a:lnTo>
                  <a:lnTo>
                    <a:pt x="88" y="13"/>
                  </a:lnTo>
                  <a:lnTo>
                    <a:pt x="86" y="19"/>
                  </a:lnTo>
                  <a:lnTo>
                    <a:pt x="88" y="24"/>
                  </a:lnTo>
                  <a:lnTo>
                    <a:pt x="90" y="32"/>
                  </a:lnTo>
                  <a:lnTo>
                    <a:pt x="92" y="37"/>
                  </a:lnTo>
                  <a:lnTo>
                    <a:pt x="93" y="42"/>
                  </a:lnTo>
                  <a:lnTo>
                    <a:pt x="92" y="49"/>
                  </a:lnTo>
                  <a:lnTo>
                    <a:pt x="88" y="54"/>
                  </a:lnTo>
                  <a:lnTo>
                    <a:pt x="81" y="60"/>
                  </a:lnTo>
                  <a:lnTo>
                    <a:pt x="73" y="64"/>
                  </a:lnTo>
                  <a:lnTo>
                    <a:pt x="68" y="67"/>
                  </a:lnTo>
                  <a:lnTo>
                    <a:pt x="63" y="73"/>
                  </a:lnTo>
                  <a:lnTo>
                    <a:pt x="58" y="79"/>
                  </a:lnTo>
                  <a:lnTo>
                    <a:pt x="52" y="91"/>
                  </a:lnTo>
                  <a:lnTo>
                    <a:pt x="48" y="105"/>
                  </a:lnTo>
                  <a:lnTo>
                    <a:pt x="44" y="115"/>
                  </a:lnTo>
                  <a:lnTo>
                    <a:pt x="43" y="128"/>
                  </a:lnTo>
                  <a:lnTo>
                    <a:pt x="42" y="144"/>
                  </a:lnTo>
                  <a:lnTo>
                    <a:pt x="42" y="154"/>
                  </a:lnTo>
                  <a:lnTo>
                    <a:pt x="42" y="161"/>
                  </a:lnTo>
                  <a:lnTo>
                    <a:pt x="43" y="167"/>
                  </a:lnTo>
                  <a:lnTo>
                    <a:pt x="46" y="169"/>
                  </a:lnTo>
                  <a:lnTo>
                    <a:pt x="51" y="171"/>
                  </a:lnTo>
                  <a:lnTo>
                    <a:pt x="54" y="169"/>
                  </a:lnTo>
                  <a:lnTo>
                    <a:pt x="55" y="167"/>
                  </a:lnTo>
                  <a:lnTo>
                    <a:pt x="55" y="156"/>
                  </a:lnTo>
                  <a:lnTo>
                    <a:pt x="55" y="140"/>
                  </a:lnTo>
                  <a:lnTo>
                    <a:pt x="56" y="130"/>
                  </a:lnTo>
                  <a:lnTo>
                    <a:pt x="58" y="123"/>
                  </a:lnTo>
                  <a:lnTo>
                    <a:pt x="61" y="116"/>
                  </a:lnTo>
                  <a:lnTo>
                    <a:pt x="67" y="115"/>
                  </a:lnTo>
                  <a:lnTo>
                    <a:pt x="72" y="116"/>
                  </a:lnTo>
                  <a:lnTo>
                    <a:pt x="73" y="120"/>
                  </a:lnTo>
                  <a:lnTo>
                    <a:pt x="72" y="132"/>
                  </a:lnTo>
                  <a:lnTo>
                    <a:pt x="71" y="148"/>
                  </a:lnTo>
                  <a:lnTo>
                    <a:pt x="68" y="163"/>
                  </a:lnTo>
                  <a:lnTo>
                    <a:pt x="64" y="176"/>
                  </a:lnTo>
                  <a:lnTo>
                    <a:pt x="60" y="193"/>
                  </a:lnTo>
                  <a:lnTo>
                    <a:pt x="55" y="208"/>
                  </a:lnTo>
                  <a:lnTo>
                    <a:pt x="43" y="226"/>
                  </a:lnTo>
                  <a:lnTo>
                    <a:pt x="34" y="238"/>
                  </a:lnTo>
                  <a:lnTo>
                    <a:pt x="18" y="257"/>
                  </a:lnTo>
                  <a:lnTo>
                    <a:pt x="8" y="270"/>
                  </a:lnTo>
                  <a:lnTo>
                    <a:pt x="0" y="282"/>
                  </a:lnTo>
                  <a:lnTo>
                    <a:pt x="0" y="287"/>
                  </a:lnTo>
                  <a:lnTo>
                    <a:pt x="8" y="296"/>
                  </a:lnTo>
                  <a:lnTo>
                    <a:pt x="20" y="307"/>
                  </a:lnTo>
                  <a:lnTo>
                    <a:pt x="31" y="307"/>
                  </a:lnTo>
                  <a:lnTo>
                    <a:pt x="34" y="304"/>
                  </a:lnTo>
                  <a:lnTo>
                    <a:pt x="29" y="298"/>
                  </a:lnTo>
                  <a:lnTo>
                    <a:pt x="24" y="291"/>
                  </a:lnTo>
                  <a:lnTo>
                    <a:pt x="24" y="286"/>
                  </a:lnTo>
                  <a:lnTo>
                    <a:pt x="31" y="274"/>
                  </a:lnTo>
                  <a:lnTo>
                    <a:pt x="44" y="261"/>
                  </a:lnTo>
                  <a:lnTo>
                    <a:pt x="64" y="236"/>
                  </a:lnTo>
                  <a:lnTo>
                    <a:pt x="81" y="214"/>
                  </a:lnTo>
                  <a:lnTo>
                    <a:pt x="88" y="208"/>
                  </a:lnTo>
                  <a:lnTo>
                    <a:pt x="92" y="202"/>
                  </a:lnTo>
                  <a:lnTo>
                    <a:pt x="99" y="201"/>
                  </a:lnTo>
                  <a:lnTo>
                    <a:pt x="106" y="205"/>
                  </a:lnTo>
                  <a:lnTo>
                    <a:pt x="114" y="210"/>
                  </a:lnTo>
                  <a:lnTo>
                    <a:pt x="130" y="232"/>
                  </a:lnTo>
                  <a:lnTo>
                    <a:pt x="148" y="257"/>
                  </a:lnTo>
                  <a:lnTo>
                    <a:pt x="165" y="282"/>
                  </a:lnTo>
                  <a:lnTo>
                    <a:pt x="175" y="296"/>
                  </a:lnTo>
                  <a:lnTo>
                    <a:pt x="179" y="299"/>
                  </a:lnTo>
                  <a:lnTo>
                    <a:pt x="186" y="299"/>
                  </a:lnTo>
                  <a:lnTo>
                    <a:pt x="192" y="294"/>
                  </a:lnTo>
                  <a:lnTo>
                    <a:pt x="200" y="288"/>
                  </a:lnTo>
                  <a:lnTo>
                    <a:pt x="207" y="283"/>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11" name="Group 47"/>
            <p:cNvGrpSpPr>
              <a:grpSpLocks/>
            </p:cNvGrpSpPr>
            <p:nvPr/>
          </p:nvGrpSpPr>
          <p:grpSpPr bwMode="auto">
            <a:xfrm>
              <a:off x="2576" y="1795"/>
              <a:ext cx="273" cy="326"/>
              <a:chOff x="2576" y="1795"/>
              <a:chExt cx="273" cy="326"/>
            </a:xfrm>
          </p:grpSpPr>
          <p:grpSp>
            <p:nvGrpSpPr>
              <p:cNvPr id="12" name="Group 48"/>
              <p:cNvGrpSpPr>
                <a:grpSpLocks/>
              </p:cNvGrpSpPr>
              <p:nvPr/>
            </p:nvGrpSpPr>
            <p:grpSpPr bwMode="auto">
              <a:xfrm>
                <a:off x="2576" y="1795"/>
                <a:ext cx="273" cy="326"/>
                <a:chOff x="2576" y="1795"/>
                <a:chExt cx="273" cy="326"/>
              </a:xfrm>
            </p:grpSpPr>
            <p:sp>
              <p:nvSpPr>
                <p:cNvPr id="2716721" name="AutoShape 49"/>
                <p:cNvSpPr>
                  <a:spLocks noChangeArrowheads="1"/>
                </p:cNvSpPr>
                <p:nvPr/>
              </p:nvSpPr>
              <p:spPr bwMode="auto">
                <a:xfrm>
                  <a:off x="2576" y="1849"/>
                  <a:ext cx="273" cy="272"/>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6722" name="AutoShape 50"/>
                <p:cNvSpPr>
                  <a:spLocks noChangeArrowheads="1"/>
                </p:cNvSpPr>
                <p:nvPr/>
              </p:nvSpPr>
              <p:spPr bwMode="auto">
                <a:xfrm>
                  <a:off x="2642" y="1795"/>
                  <a:ext cx="207" cy="49"/>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16723" name="Oval 51"/>
              <p:cNvSpPr>
                <a:spLocks noChangeArrowheads="1"/>
              </p:cNvSpPr>
              <p:nvPr/>
            </p:nvSpPr>
            <p:spPr bwMode="auto">
              <a:xfrm>
                <a:off x="2662" y="1823"/>
                <a:ext cx="27" cy="10"/>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724" name="AutoShape 52"/>
              <p:cNvSpPr>
                <a:spLocks noChangeArrowheads="1"/>
              </p:cNvSpPr>
              <p:nvPr/>
            </p:nvSpPr>
            <p:spPr bwMode="auto">
              <a:xfrm>
                <a:off x="2608" y="1976"/>
                <a:ext cx="145" cy="60"/>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grpSp>
      <p:grpSp>
        <p:nvGrpSpPr>
          <p:cNvPr id="13" name="Group 53"/>
          <p:cNvGrpSpPr>
            <a:grpSpLocks/>
          </p:cNvGrpSpPr>
          <p:nvPr/>
        </p:nvGrpSpPr>
        <p:grpSpPr bwMode="auto">
          <a:xfrm>
            <a:off x="4999038" y="3492500"/>
            <a:ext cx="1446212" cy="517525"/>
            <a:chOff x="3543" y="2076"/>
            <a:chExt cx="1024" cy="326"/>
          </a:xfrm>
        </p:grpSpPr>
        <p:grpSp>
          <p:nvGrpSpPr>
            <p:cNvPr id="14" name="Group 54"/>
            <p:cNvGrpSpPr>
              <a:grpSpLocks/>
            </p:cNvGrpSpPr>
            <p:nvPr/>
          </p:nvGrpSpPr>
          <p:grpSpPr bwMode="auto">
            <a:xfrm>
              <a:off x="3543" y="2076"/>
              <a:ext cx="216" cy="326"/>
              <a:chOff x="3543" y="2076"/>
              <a:chExt cx="216" cy="326"/>
            </a:xfrm>
          </p:grpSpPr>
          <p:sp>
            <p:nvSpPr>
              <p:cNvPr id="2716727" name="AutoShape 55"/>
              <p:cNvSpPr>
                <a:spLocks noChangeArrowheads="1"/>
              </p:cNvSpPr>
              <p:nvPr/>
            </p:nvSpPr>
            <p:spPr bwMode="auto">
              <a:xfrm>
                <a:off x="3543" y="2129"/>
                <a:ext cx="216" cy="273"/>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6728" name="AutoShape 56"/>
              <p:cNvSpPr>
                <a:spLocks noChangeArrowheads="1"/>
              </p:cNvSpPr>
              <p:nvPr/>
            </p:nvSpPr>
            <p:spPr bwMode="auto">
              <a:xfrm>
                <a:off x="3594" y="2076"/>
                <a:ext cx="165" cy="48"/>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6729" name="AutoShape 57"/>
              <p:cNvSpPr>
                <a:spLocks noChangeArrowheads="1"/>
              </p:cNvSpPr>
              <p:nvPr/>
            </p:nvSpPr>
            <p:spPr bwMode="auto">
              <a:xfrm>
                <a:off x="3585" y="2150"/>
                <a:ext cx="114" cy="17"/>
              </a:xfrm>
              <a:prstGeom prst="parallelogram">
                <a:avLst>
                  <a:gd name="adj" fmla="val 167616"/>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grpSp>
          <p:nvGrpSpPr>
            <p:cNvPr id="15" name="Group 58"/>
            <p:cNvGrpSpPr>
              <a:grpSpLocks/>
            </p:cNvGrpSpPr>
            <p:nvPr/>
          </p:nvGrpSpPr>
          <p:grpSpPr bwMode="auto">
            <a:xfrm>
              <a:off x="4088" y="2120"/>
              <a:ext cx="210" cy="268"/>
              <a:chOff x="4088" y="2120"/>
              <a:chExt cx="210" cy="268"/>
            </a:xfrm>
          </p:grpSpPr>
          <p:sp>
            <p:nvSpPr>
              <p:cNvPr id="2716731" name="Freeform 59"/>
              <p:cNvSpPr>
                <a:spLocks/>
              </p:cNvSpPr>
              <p:nvPr/>
            </p:nvSpPr>
            <p:spPr bwMode="auto">
              <a:xfrm>
                <a:off x="4223" y="2243"/>
                <a:ext cx="64" cy="145"/>
              </a:xfrm>
              <a:custGeom>
                <a:avLst/>
                <a:gdLst/>
                <a:ahLst/>
                <a:cxnLst>
                  <a:cxn ang="0">
                    <a:pos x="46" y="0"/>
                  </a:cxn>
                  <a:cxn ang="0">
                    <a:pos x="63" y="0"/>
                  </a:cxn>
                  <a:cxn ang="0">
                    <a:pos x="17" y="144"/>
                  </a:cxn>
                  <a:cxn ang="0">
                    <a:pos x="0" y="144"/>
                  </a:cxn>
                  <a:cxn ang="0">
                    <a:pos x="46" y="0"/>
                  </a:cxn>
                </a:cxnLst>
                <a:rect l="0" t="0" r="r" b="b"/>
                <a:pathLst>
                  <a:path w="64" h="145">
                    <a:moveTo>
                      <a:pt x="46" y="0"/>
                    </a:moveTo>
                    <a:lnTo>
                      <a:pt x="63" y="0"/>
                    </a:lnTo>
                    <a:lnTo>
                      <a:pt x="17" y="144"/>
                    </a:lnTo>
                    <a:lnTo>
                      <a:pt x="0" y="144"/>
                    </a:lnTo>
                    <a:lnTo>
                      <a:pt x="46"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716732" name="Rectangle 60"/>
              <p:cNvSpPr>
                <a:spLocks noChangeArrowheads="1"/>
              </p:cNvSpPr>
              <p:nvPr/>
            </p:nvSpPr>
            <p:spPr bwMode="auto">
              <a:xfrm>
                <a:off x="4218" y="2243"/>
                <a:ext cx="80"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6733" name="Rectangle 61"/>
              <p:cNvSpPr>
                <a:spLocks noChangeArrowheads="1"/>
              </p:cNvSpPr>
              <p:nvPr/>
            </p:nvSpPr>
            <p:spPr bwMode="auto">
              <a:xfrm>
                <a:off x="4226" y="2302"/>
                <a:ext cx="60" cy="14"/>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6734" name="Rectangle 62"/>
              <p:cNvSpPr>
                <a:spLocks noChangeArrowheads="1"/>
              </p:cNvSpPr>
              <p:nvPr/>
            </p:nvSpPr>
            <p:spPr bwMode="auto">
              <a:xfrm>
                <a:off x="4090" y="2302"/>
                <a:ext cx="76" cy="9"/>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6735" name="Oval 63"/>
              <p:cNvSpPr>
                <a:spLocks noChangeArrowheads="1"/>
              </p:cNvSpPr>
              <p:nvPr/>
            </p:nvSpPr>
            <p:spPr bwMode="auto">
              <a:xfrm>
                <a:off x="4149" y="2120"/>
                <a:ext cx="24" cy="25"/>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716736" name="Freeform 64"/>
              <p:cNvSpPr>
                <a:spLocks/>
              </p:cNvSpPr>
              <p:nvPr/>
            </p:nvSpPr>
            <p:spPr bwMode="auto">
              <a:xfrm>
                <a:off x="4088" y="2166"/>
                <a:ext cx="145" cy="222"/>
              </a:xfrm>
              <a:custGeom>
                <a:avLst/>
                <a:gdLst/>
                <a:ahLst/>
                <a:cxnLst>
                  <a:cxn ang="0">
                    <a:pos x="1" y="102"/>
                  </a:cxn>
                  <a:cxn ang="0">
                    <a:pos x="1" y="105"/>
                  </a:cxn>
                  <a:cxn ang="0">
                    <a:pos x="0" y="109"/>
                  </a:cxn>
                  <a:cxn ang="0">
                    <a:pos x="0" y="112"/>
                  </a:cxn>
                  <a:cxn ang="0">
                    <a:pos x="1" y="116"/>
                  </a:cxn>
                  <a:cxn ang="0">
                    <a:pos x="3" y="119"/>
                  </a:cxn>
                  <a:cxn ang="0">
                    <a:pos x="6" y="122"/>
                  </a:cxn>
                  <a:cxn ang="0">
                    <a:pos x="9" y="124"/>
                  </a:cxn>
                  <a:cxn ang="0">
                    <a:pos x="12" y="125"/>
                  </a:cxn>
                  <a:cxn ang="0">
                    <a:pos x="15" y="125"/>
                  </a:cxn>
                  <a:cxn ang="0">
                    <a:pos x="94" y="221"/>
                  </a:cxn>
                  <a:cxn ang="0">
                    <a:pos x="119" y="106"/>
                  </a:cxn>
                  <a:cxn ang="0">
                    <a:pos x="118" y="104"/>
                  </a:cxn>
                  <a:cxn ang="0">
                    <a:pos x="117" y="102"/>
                  </a:cxn>
                  <a:cxn ang="0">
                    <a:pos x="115" y="100"/>
                  </a:cxn>
                  <a:cxn ang="0">
                    <a:pos x="113" y="98"/>
                  </a:cxn>
                  <a:cxn ang="0">
                    <a:pos x="111" y="97"/>
                  </a:cxn>
                  <a:cxn ang="0">
                    <a:pos x="107" y="96"/>
                  </a:cxn>
                  <a:cxn ang="0">
                    <a:pos x="105" y="96"/>
                  </a:cxn>
                  <a:cxn ang="0">
                    <a:pos x="102" y="96"/>
                  </a:cxn>
                  <a:cxn ang="0">
                    <a:pos x="69" y="56"/>
                  </a:cxn>
                  <a:cxn ang="0">
                    <a:pos x="134" y="70"/>
                  </a:cxn>
                  <a:cxn ang="0">
                    <a:pos x="136" y="69"/>
                  </a:cxn>
                  <a:cxn ang="0">
                    <a:pos x="138" y="68"/>
                  </a:cxn>
                  <a:cxn ang="0">
                    <a:pos x="141" y="66"/>
                  </a:cxn>
                  <a:cxn ang="0">
                    <a:pos x="143" y="65"/>
                  </a:cxn>
                  <a:cxn ang="0">
                    <a:pos x="143" y="62"/>
                  </a:cxn>
                  <a:cxn ang="0">
                    <a:pos x="144" y="59"/>
                  </a:cxn>
                  <a:cxn ang="0">
                    <a:pos x="143" y="55"/>
                  </a:cxn>
                  <a:cxn ang="0">
                    <a:pos x="142" y="53"/>
                  </a:cxn>
                  <a:cxn ang="0">
                    <a:pos x="140" y="51"/>
                  </a:cxn>
                  <a:cxn ang="0">
                    <a:pos x="138" y="49"/>
                  </a:cxn>
                  <a:cxn ang="0">
                    <a:pos x="135" y="48"/>
                  </a:cxn>
                  <a:cxn ang="0">
                    <a:pos x="91" y="48"/>
                  </a:cxn>
                  <a:cxn ang="0">
                    <a:pos x="84" y="31"/>
                  </a:cxn>
                  <a:cxn ang="0">
                    <a:pos x="84" y="27"/>
                  </a:cxn>
                  <a:cxn ang="0">
                    <a:pos x="85" y="23"/>
                  </a:cxn>
                  <a:cxn ang="0">
                    <a:pos x="85" y="18"/>
                  </a:cxn>
                  <a:cxn ang="0">
                    <a:pos x="84" y="14"/>
                  </a:cxn>
                  <a:cxn ang="0">
                    <a:pos x="82" y="11"/>
                  </a:cxn>
                  <a:cxn ang="0">
                    <a:pos x="80" y="8"/>
                  </a:cxn>
                  <a:cxn ang="0">
                    <a:pos x="77" y="5"/>
                  </a:cxn>
                  <a:cxn ang="0">
                    <a:pos x="73" y="3"/>
                  </a:cxn>
                  <a:cxn ang="0">
                    <a:pos x="69" y="1"/>
                  </a:cxn>
                  <a:cxn ang="0">
                    <a:pos x="65" y="0"/>
                  </a:cxn>
                  <a:cxn ang="0">
                    <a:pos x="60" y="0"/>
                  </a:cxn>
                  <a:cxn ang="0">
                    <a:pos x="56" y="1"/>
                  </a:cxn>
                  <a:cxn ang="0">
                    <a:pos x="51" y="2"/>
                  </a:cxn>
                  <a:cxn ang="0">
                    <a:pos x="47" y="5"/>
                  </a:cxn>
                  <a:cxn ang="0">
                    <a:pos x="44" y="8"/>
                  </a:cxn>
                  <a:cxn ang="0">
                    <a:pos x="41" y="12"/>
                  </a:cxn>
                  <a:cxn ang="0">
                    <a:pos x="39" y="17"/>
                  </a:cxn>
                </a:cxnLst>
                <a:rect l="0" t="0" r="r" b="b"/>
                <a:pathLst>
                  <a:path w="145" h="222">
                    <a:moveTo>
                      <a:pt x="39" y="17"/>
                    </a:moveTo>
                    <a:lnTo>
                      <a:pt x="1" y="102"/>
                    </a:lnTo>
                    <a:lnTo>
                      <a:pt x="1" y="104"/>
                    </a:lnTo>
                    <a:lnTo>
                      <a:pt x="1" y="105"/>
                    </a:lnTo>
                    <a:lnTo>
                      <a:pt x="0" y="106"/>
                    </a:lnTo>
                    <a:lnTo>
                      <a:pt x="0" y="109"/>
                    </a:lnTo>
                    <a:lnTo>
                      <a:pt x="0" y="110"/>
                    </a:lnTo>
                    <a:lnTo>
                      <a:pt x="0" y="112"/>
                    </a:lnTo>
                    <a:lnTo>
                      <a:pt x="1" y="114"/>
                    </a:lnTo>
                    <a:lnTo>
                      <a:pt x="1" y="116"/>
                    </a:lnTo>
                    <a:lnTo>
                      <a:pt x="2" y="117"/>
                    </a:lnTo>
                    <a:lnTo>
                      <a:pt x="3" y="119"/>
                    </a:lnTo>
                    <a:lnTo>
                      <a:pt x="5" y="121"/>
                    </a:lnTo>
                    <a:lnTo>
                      <a:pt x="6" y="122"/>
                    </a:lnTo>
                    <a:lnTo>
                      <a:pt x="8" y="123"/>
                    </a:lnTo>
                    <a:lnTo>
                      <a:pt x="9" y="124"/>
                    </a:lnTo>
                    <a:lnTo>
                      <a:pt x="10" y="124"/>
                    </a:lnTo>
                    <a:lnTo>
                      <a:pt x="12" y="125"/>
                    </a:lnTo>
                    <a:lnTo>
                      <a:pt x="14" y="125"/>
                    </a:lnTo>
                    <a:lnTo>
                      <a:pt x="15" y="125"/>
                    </a:lnTo>
                    <a:lnTo>
                      <a:pt x="94" y="125"/>
                    </a:lnTo>
                    <a:lnTo>
                      <a:pt x="94" y="221"/>
                    </a:lnTo>
                    <a:lnTo>
                      <a:pt x="119" y="221"/>
                    </a:lnTo>
                    <a:lnTo>
                      <a:pt x="119" y="106"/>
                    </a:lnTo>
                    <a:lnTo>
                      <a:pt x="119" y="105"/>
                    </a:lnTo>
                    <a:lnTo>
                      <a:pt x="118" y="104"/>
                    </a:lnTo>
                    <a:lnTo>
                      <a:pt x="118" y="102"/>
                    </a:lnTo>
                    <a:lnTo>
                      <a:pt x="117" y="102"/>
                    </a:lnTo>
                    <a:lnTo>
                      <a:pt x="116" y="101"/>
                    </a:lnTo>
                    <a:lnTo>
                      <a:pt x="115" y="100"/>
                    </a:lnTo>
                    <a:lnTo>
                      <a:pt x="114" y="99"/>
                    </a:lnTo>
                    <a:lnTo>
                      <a:pt x="113" y="98"/>
                    </a:lnTo>
                    <a:lnTo>
                      <a:pt x="112" y="98"/>
                    </a:lnTo>
                    <a:lnTo>
                      <a:pt x="111" y="97"/>
                    </a:lnTo>
                    <a:lnTo>
                      <a:pt x="109" y="97"/>
                    </a:lnTo>
                    <a:lnTo>
                      <a:pt x="107" y="96"/>
                    </a:lnTo>
                    <a:lnTo>
                      <a:pt x="106" y="96"/>
                    </a:lnTo>
                    <a:lnTo>
                      <a:pt x="105" y="96"/>
                    </a:lnTo>
                    <a:lnTo>
                      <a:pt x="104" y="96"/>
                    </a:lnTo>
                    <a:lnTo>
                      <a:pt x="102" y="96"/>
                    </a:lnTo>
                    <a:lnTo>
                      <a:pt x="57" y="94"/>
                    </a:lnTo>
                    <a:lnTo>
                      <a:pt x="69" y="56"/>
                    </a:lnTo>
                    <a:lnTo>
                      <a:pt x="78" y="70"/>
                    </a:lnTo>
                    <a:lnTo>
                      <a:pt x="134" y="70"/>
                    </a:lnTo>
                    <a:lnTo>
                      <a:pt x="135" y="69"/>
                    </a:lnTo>
                    <a:lnTo>
                      <a:pt x="136" y="69"/>
                    </a:lnTo>
                    <a:lnTo>
                      <a:pt x="138" y="68"/>
                    </a:lnTo>
                    <a:lnTo>
                      <a:pt x="138" y="68"/>
                    </a:lnTo>
                    <a:lnTo>
                      <a:pt x="140" y="67"/>
                    </a:lnTo>
                    <a:lnTo>
                      <a:pt x="141" y="66"/>
                    </a:lnTo>
                    <a:lnTo>
                      <a:pt x="141" y="65"/>
                    </a:lnTo>
                    <a:lnTo>
                      <a:pt x="143" y="65"/>
                    </a:lnTo>
                    <a:lnTo>
                      <a:pt x="143" y="63"/>
                    </a:lnTo>
                    <a:lnTo>
                      <a:pt x="143" y="62"/>
                    </a:lnTo>
                    <a:lnTo>
                      <a:pt x="144" y="61"/>
                    </a:lnTo>
                    <a:lnTo>
                      <a:pt x="144" y="59"/>
                    </a:lnTo>
                    <a:lnTo>
                      <a:pt x="144" y="57"/>
                    </a:lnTo>
                    <a:lnTo>
                      <a:pt x="143" y="55"/>
                    </a:lnTo>
                    <a:lnTo>
                      <a:pt x="143" y="54"/>
                    </a:lnTo>
                    <a:lnTo>
                      <a:pt x="142" y="53"/>
                    </a:lnTo>
                    <a:lnTo>
                      <a:pt x="141" y="52"/>
                    </a:lnTo>
                    <a:lnTo>
                      <a:pt x="140" y="51"/>
                    </a:lnTo>
                    <a:lnTo>
                      <a:pt x="139" y="50"/>
                    </a:lnTo>
                    <a:lnTo>
                      <a:pt x="138" y="49"/>
                    </a:lnTo>
                    <a:lnTo>
                      <a:pt x="137" y="48"/>
                    </a:lnTo>
                    <a:lnTo>
                      <a:pt x="135" y="48"/>
                    </a:lnTo>
                    <a:lnTo>
                      <a:pt x="134" y="48"/>
                    </a:lnTo>
                    <a:lnTo>
                      <a:pt x="91" y="48"/>
                    </a:lnTo>
                    <a:lnTo>
                      <a:pt x="82" y="33"/>
                    </a:lnTo>
                    <a:lnTo>
                      <a:pt x="84" y="31"/>
                    </a:lnTo>
                    <a:lnTo>
                      <a:pt x="84" y="29"/>
                    </a:lnTo>
                    <a:lnTo>
                      <a:pt x="84" y="27"/>
                    </a:lnTo>
                    <a:lnTo>
                      <a:pt x="85" y="25"/>
                    </a:lnTo>
                    <a:lnTo>
                      <a:pt x="85" y="23"/>
                    </a:lnTo>
                    <a:lnTo>
                      <a:pt x="85" y="21"/>
                    </a:lnTo>
                    <a:lnTo>
                      <a:pt x="85" y="18"/>
                    </a:lnTo>
                    <a:lnTo>
                      <a:pt x="84" y="16"/>
                    </a:lnTo>
                    <a:lnTo>
                      <a:pt x="84" y="14"/>
                    </a:lnTo>
                    <a:lnTo>
                      <a:pt x="83" y="13"/>
                    </a:lnTo>
                    <a:lnTo>
                      <a:pt x="82" y="11"/>
                    </a:lnTo>
                    <a:lnTo>
                      <a:pt x="81" y="10"/>
                    </a:lnTo>
                    <a:lnTo>
                      <a:pt x="80" y="8"/>
                    </a:lnTo>
                    <a:lnTo>
                      <a:pt x="78" y="7"/>
                    </a:lnTo>
                    <a:lnTo>
                      <a:pt x="77" y="5"/>
                    </a:lnTo>
                    <a:lnTo>
                      <a:pt x="75" y="4"/>
                    </a:lnTo>
                    <a:lnTo>
                      <a:pt x="73" y="3"/>
                    </a:lnTo>
                    <a:lnTo>
                      <a:pt x="71" y="2"/>
                    </a:lnTo>
                    <a:lnTo>
                      <a:pt x="69" y="1"/>
                    </a:lnTo>
                    <a:lnTo>
                      <a:pt x="67" y="1"/>
                    </a:lnTo>
                    <a:lnTo>
                      <a:pt x="65" y="0"/>
                    </a:lnTo>
                    <a:lnTo>
                      <a:pt x="63" y="0"/>
                    </a:lnTo>
                    <a:lnTo>
                      <a:pt x="60" y="0"/>
                    </a:lnTo>
                    <a:lnTo>
                      <a:pt x="59" y="0"/>
                    </a:lnTo>
                    <a:lnTo>
                      <a:pt x="56" y="1"/>
                    </a:lnTo>
                    <a:lnTo>
                      <a:pt x="54" y="1"/>
                    </a:lnTo>
                    <a:lnTo>
                      <a:pt x="51" y="2"/>
                    </a:lnTo>
                    <a:lnTo>
                      <a:pt x="50" y="3"/>
                    </a:lnTo>
                    <a:lnTo>
                      <a:pt x="47" y="5"/>
                    </a:lnTo>
                    <a:lnTo>
                      <a:pt x="46" y="7"/>
                    </a:lnTo>
                    <a:lnTo>
                      <a:pt x="44" y="8"/>
                    </a:lnTo>
                    <a:lnTo>
                      <a:pt x="42" y="10"/>
                    </a:lnTo>
                    <a:lnTo>
                      <a:pt x="41" y="12"/>
                    </a:lnTo>
                    <a:lnTo>
                      <a:pt x="40" y="14"/>
                    </a:lnTo>
                    <a:lnTo>
                      <a:pt x="39" y="17"/>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716737" name="Freeform 65"/>
            <p:cNvSpPr>
              <a:spLocks/>
            </p:cNvSpPr>
            <p:nvPr/>
          </p:nvSpPr>
          <p:spPr bwMode="auto">
            <a:xfrm>
              <a:off x="4356" y="2085"/>
              <a:ext cx="211" cy="307"/>
            </a:xfrm>
            <a:custGeom>
              <a:avLst/>
              <a:gdLst/>
              <a:ahLst/>
              <a:cxnLst>
                <a:cxn ang="0">
                  <a:pos x="210" y="277"/>
                </a:cxn>
                <a:cxn ang="0">
                  <a:pos x="194" y="277"/>
                </a:cxn>
                <a:cxn ang="0">
                  <a:pos x="166" y="241"/>
                </a:cxn>
                <a:cxn ang="0">
                  <a:pos x="128" y="178"/>
                </a:cxn>
                <a:cxn ang="0">
                  <a:pos x="118" y="149"/>
                </a:cxn>
                <a:cxn ang="0">
                  <a:pos x="120" y="129"/>
                </a:cxn>
                <a:cxn ang="0">
                  <a:pos x="129" y="125"/>
                </a:cxn>
                <a:cxn ang="0">
                  <a:pos x="144" y="136"/>
                </a:cxn>
                <a:cxn ang="0">
                  <a:pos x="164" y="148"/>
                </a:cxn>
                <a:cxn ang="0">
                  <a:pos x="173" y="148"/>
                </a:cxn>
                <a:cxn ang="0">
                  <a:pos x="174" y="141"/>
                </a:cxn>
                <a:cxn ang="0">
                  <a:pos x="165" y="129"/>
                </a:cxn>
                <a:cxn ang="0">
                  <a:pos x="143" y="113"/>
                </a:cxn>
                <a:cxn ang="0">
                  <a:pos x="133" y="91"/>
                </a:cxn>
                <a:cxn ang="0">
                  <a:pos x="129" y="73"/>
                </a:cxn>
                <a:cxn ang="0">
                  <a:pos x="119" y="59"/>
                </a:cxn>
                <a:cxn ang="0">
                  <a:pos x="115" y="50"/>
                </a:cxn>
                <a:cxn ang="0">
                  <a:pos x="120" y="38"/>
                </a:cxn>
                <a:cxn ang="0">
                  <a:pos x="125" y="25"/>
                </a:cxn>
                <a:cxn ang="0">
                  <a:pos x="122" y="9"/>
                </a:cxn>
                <a:cxn ang="0">
                  <a:pos x="111" y="1"/>
                </a:cxn>
                <a:cxn ang="0">
                  <a:pos x="95" y="3"/>
                </a:cxn>
                <a:cxn ang="0">
                  <a:pos x="88" y="13"/>
                </a:cxn>
                <a:cxn ang="0">
                  <a:pos x="88" y="24"/>
                </a:cxn>
                <a:cxn ang="0">
                  <a:pos x="92" y="37"/>
                </a:cxn>
                <a:cxn ang="0">
                  <a:pos x="92" y="49"/>
                </a:cxn>
                <a:cxn ang="0">
                  <a:pos x="82" y="59"/>
                </a:cxn>
                <a:cxn ang="0">
                  <a:pos x="69" y="67"/>
                </a:cxn>
                <a:cxn ang="0">
                  <a:pos x="58" y="79"/>
                </a:cxn>
                <a:cxn ang="0">
                  <a:pos x="49" y="104"/>
                </a:cxn>
                <a:cxn ang="0">
                  <a:pos x="44" y="128"/>
                </a:cxn>
                <a:cxn ang="0">
                  <a:pos x="42" y="153"/>
                </a:cxn>
                <a:cxn ang="0">
                  <a:pos x="44" y="166"/>
                </a:cxn>
                <a:cxn ang="0">
                  <a:pos x="52" y="170"/>
                </a:cxn>
                <a:cxn ang="0">
                  <a:pos x="55" y="166"/>
                </a:cxn>
                <a:cxn ang="0">
                  <a:pos x="55" y="140"/>
                </a:cxn>
                <a:cxn ang="0">
                  <a:pos x="58" y="123"/>
                </a:cxn>
                <a:cxn ang="0">
                  <a:pos x="67" y="115"/>
                </a:cxn>
                <a:cxn ang="0">
                  <a:pos x="74" y="120"/>
                </a:cxn>
                <a:cxn ang="0">
                  <a:pos x="71" y="148"/>
                </a:cxn>
                <a:cxn ang="0">
                  <a:pos x="65" y="175"/>
                </a:cxn>
                <a:cxn ang="0">
                  <a:pos x="55" y="207"/>
                </a:cxn>
                <a:cxn ang="0">
                  <a:pos x="34" y="237"/>
                </a:cxn>
                <a:cxn ang="0">
                  <a:pos x="8" y="269"/>
                </a:cxn>
                <a:cxn ang="0">
                  <a:pos x="0" y="286"/>
                </a:cxn>
                <a:cxn ang="0">
                  <a:pos x="20" y="306"/>
                </a:cxn>
                <a:cxn ang="0">
                  <a:pos x="34" y="303"/>
                </a:cxn>
                <a:cxn ang="0">
                  <a:pos x="24" y="290"/>
                </a:cxn>
                <a:cxn ang="0">
                  <a:pos x="32" y="273"/>
                </a:cxn>
                <a:cxn ang="0">
                  <a:pos x="65" y="235"/>
                </a:cxn>
                <a:cxn ang="0">
                  <a:pos x="88" y="207"/>
                </a:cxn>
                <a:cxn ang="0">
                  <a:pos x="100" y="200"/>
                </a:cxn>
                <a:cxn ang="0">
                  <a:pos x="115" y="210"/>
                </a:cxn>
                <a:cxn ang="0">
                  <a:pos x="149" y="256"/>
                </a:cxn>
                <a:cxn ang="0">
                  <a:pos x="177" y="295"/>
                </a:cxn>
                <a:cxn ang="0">
                  <a:pos x="188" y="298"/>
                </a:cxn>
                <a:cxn ang="0">
                  <a:pos x="202" y="288"/>
                </a:cxn>
              </a:cxnLst>
              <a:rect l="0" t="0" r="r" b="b"/>
              <a:pathLst>
                <a:path w="211" h="307">
                  <a:moveTo>
                    <a:pt x="209" y="282"/>
                  </a:moveTo>
                  <a:lnTo>
                    <a:pt x="210" y="277"/>
                  </a:lnTo>
                  <a:lnTo>
                    <a:pt x="202" y="278"/>
                  </a:lnTo>
                  <a:lnTo>
                    <a:pt x="194" y="277"/>
                  </a:lnTo>
                  <a:lnTo>
                    <a:pt x="184" y="269"/>
                  </a:lnTo>
                  <a:lnTo>
                    <a:pt x="166" y="241"/>
                  </a:lnTo>
                  <a:lnTo>
                    <a:pt x="141" y="200"/>
                  </a:lnTo>
                  <a:lnTo>
                    <a:pt x="128" y="178"/>
                  </a:lnTo>
                  <a:lnTo>
                    <a:pt x="119" y="160"/>
                  </a:lnTo>
                  <a:lnTo>
                    <a:pt x="118" y="149"/>
                  </a:lnTo>
                  <a:lnTo>
                    <a:pt x="118" y="137"/>
                  </a:lnTo>
                  <a:lnTo>
                    <a:pt x="120" y="129"/>
                  </a:lnTo>
                  <a:lnTo>
                    <a:pt x="125" y="125"/>
                  </a:lnTo>
                  <a:lnTo>
                    <a:pt x="129" y="125"/>
                  </a:lnTo>
                  <a:lnTo>
                    <a:pt x="135" y="128"/>
                  </a:lnTo>
                  <a:lnTo>
                    <a:pt x="144" y="136"/>
                  </a:lnTo>
                  <a:lnTo>
                    <a:pt x="156" y="144"/>
                  </a:lnTo>
                  <a:lnTo>
                    <a:pt x="164" y="148"/>
                  </a:lnTo>
                  <a:lnTo>
                    <a:pt x="169" y="149"/>
                  </a:lnTo>
                  <a:lnTo>
                    <a:pt x="173" y="148"/>
                  </a:lnTo>
                  <a:lnTo>
                    <a:pt x="176" y="144"/>
                  </a:lnTo>
                  <a:lnTo>
                    <a:pt x="174" y="141"/>
                  </a:lnTo>
                  <a:lnTo>
                    <a:pt x="173" y="137"/>
                  </a:lnTo>
                  <a:lnTo>
                    <a:pt x="165" y="129"/>
                  </a:lnTo>
                  <a:lnTo>
                    <a:pt x="151" y="120"/>
                  </a:lnTo>
                  <a:lnTo>
                    <a:pt x="143" y="113"/>
                  </a:lnTo>
                  <a:lnTo>
                    <a:pt x="137" y="104"/>
                  </a:lnTo>
                  <a:lnTo>
                    <a:pt x="133" y="91"/>
                  </a:lnTo>
                  <a:lnTo>
                    <a:pt x="132" y="78"/>
                  </a:lnTo>
                  <a:lnTo>
                    <a:pt x="129" y="73"/>
                  </a:lnTo>
                  <a:lnTo>
                    <a:pt x="125" y="66"/>
                  </a:lnTo>
                  <a:lnTo>
                    <a:pt x="119" y="59"/>
                  </a:lnTo>
                  <a:lnTo>
                    <a:pt x="115" y="55"/>
                  </a:lnTo>
                  <a:lnTo>
                    <a:pt x="115" y="50"/>
                  </a:lnTo>
                  <a:lnTo>
                    <a:pt x="118" y="42"/>
                  </a:lnTo>
                  <a:lnTo>
                    <a:pt x="120" y="38"/>
                  </a:lnTo>
                  <a:lnTo>
                    <a:pt x="123" y="33"/>
                  </a:lnTo>
                  <a:lnTo>
                    <a:pt x="125" y="25"/>
                  </a:lnTo>
                  <a:lnTo>
                    <a:pt x="123" y="16"/>
                  </a:lnTo>
                  <a:lnTo>
                    <a:pt x="122" y="9"/>
                  </a:lnTo>
                  <a:lnTo>
                    <a:pt x="118" y="4"/>
                  </a:lnTo>
                  <a:lnTo>
                    <a:pt x="111" y="1"/>
                  </a:lnTo>
                  <a:lnTo>
                    <a:pt x="102" y="0"/>
                  </a:lnTo>
                  <a:lnTo>
                    <a:pt x="95" y="3"/>
                  </a:lnTo>
                  <a:lnTo>
                    <a:pt x="91" y="7"/>
                  </a:lnTo>
                  <a:lnTo>
                    <a:pt x="88" y="13"/>
                  </a:lnTo>
                  <a:lnTo>
                    <a:pt x="87" y="18"/>
                  </a:lnTo>
                  <a:lnTo>
                    <a:pt x="88" y="24"/>
                  </a:lnTo>
                  <a:lnTo>
                    <a:pt x="91" y="32"/>
                  </a:lnTo>
                  <a:lnTo>
                    <a:pt x="92" y="37"/>
                  </a:lnTo>
                  <a:lnTo>
                    <a:pt x="94" y="42"/>
                  </a:lnTo>
                  <a:lnTo>
                    <a:pt x="92" y="49"/>
                  </a:lnTo>
                  <a:lnTo>
                    <a:pt x="88" y="54"/>
                  </a:lnTo>
                  <a:lnTo>
                    <a:pt x="82" y="59"/>
                  </a:lnTo>
                  <a:lnTo>
                    <a:pt x="74" y="63"/>
                  </a:lnTo>
                  <a:lnTo>
                    <a:pt x="69" y="67"/>
                  </a:lnTo>
                  <a:lnTo>
                    <a:pt x="63" y="73"/>
                  </a:lnTo>
                  <a:lnTo>
                    <a:pt x="58" y="79"/>
                  </a:lnTo>
                  <a:lnTo>
                    <a:pt x="53" y="91"/>
                  </a:lnTo>
                  <a:lnTo>
                    <a:pt x="49" y="104"/>
                  </a:lnTo>
                  <a:lnTo>
                    <a:pt x="45" y="115"/>
                  </a:lnTo>
                  <a:lnTo>
                    <a:pt x="44" y="128"/>
                  </a:lnTo>
                  <a:lnTo>
                    <a:pt x="42" y="144"/>
                  </a:lnTo>
                  <a:lnTo>
                    <a:pt x="42" y="153"/>
                  </a:lnTo>
                  <a:lnTo>
                    <a:pt x="42" y="161"/>
                  </a:lnTo>
                  <a:lnTo>
                    <a:pt x="44" y="166"/>
                  </a:lnTo>
                  <a:lnTo>
                    <a:pt x="46" y="169"/>
                  </a:lnTo>
                  <a:lnTo>
                    <a:pt x="52" y="170"/>
                  </a:lnTo>
                  <a:lnTo>
                    <a:pt x="54" y="169"/>
                  </a:lnTo>
                  <a:lnTo>
                    <a:pt x="55" y="166"/>
                  </a:lnTo>
                  <a:lnTo>
                    <a:pt x="55" y="156"/>
                  </a:lnTo>
                  <a:lnTo>
                    <a:pt x="55" y="140"/>
                  </a:lnTo>
                  <a:lnTo>
                    <a:pt x="57" y="129"/>
                  </a:lnTo>
                  <a:lnTo>
                    <a:pt x="58" y="123"/>
                  </a:lnTo>
                  <a:lnTo>
                    <a:pt x="62" y="116"/>
                  </a:lnTo>
                  <a:lnTo>
                    <a:pt x="67" y="115"/>
                  </a:lnTo>
                  <a:lnTo>
                    <a:pt x="73" y="116"/>
                  </a:lnTo>
                  <a:lnTo>
                    <a:pt x="74" y="120"/>
                  </a:lnTo>
                  <a:lnTo>
                    <a:pt x="73" y="132"/>
                  </a:lnTo>
                  <a:lnTo>
                    <a:pt x="71" y="148"/>
                  </a:lnTo>
                  <a:lnTo>
                    <a:pt x="69" y="162"/>
                  </a:lnTo>
                  <a:lnTo>
                    <a:pt x="65" y="175"/>
                  </a:lnTo>
                  <a:lnTo>
                    <a:pt x="61" y="193"/>
                  </a:lnTo>
                  <a:lnTo>
                    <a:pt x="55" y="207"/>
                  </a:lnTo>
                  <a:lnTo>
                    <a:pt x="44" y="226"/>
                  </a:lnTo>
                  <a:lnTo>
                    <a:pt x="34" y="237"/>
                  </a:lnTo>
                  <a:lnTo>
                    <a:pt x="18" y="256"/>
                  </a:lnTo>
                  <a:lnTo>
                    <a:pt x="8" y="269"/>
                  </a:lnTo>
                  <a:lnTo>
                    <a:pt x="0" y="281"/>
                  </a:lnTo>
                  <a:lnTo>
                    <a:pt x="0" y="286"/>
                  </a:lnTo>
                  <a:lnTo>
                    <a:pt x="8" y="295"/>
                  </a:lnTo>
                  <a:lnTo>
                    <a:pt x="20" y="306"/>
                  </a:lnTo>
                  <a:lnTo>
                    <a:pt x="32" y="306"/>
                  </a:lnTo>
                  <a:lnTo>
                    <a:pt x="34" y="303"/>
                  </a:lnTo>
                  <a:lnTo>
                    <a:pt x="29" y="297"/>
                  </a:lnTo>
                  <a:lnTo>
                    <a:pt x="24" y="290"/>
                  </a:lnTo>
                  <a:lnTo>
                    <a:pt x="24" y="285"/>
                  </a:lnTo>
                  <a:lnTo>
                    <a:pt x="32" y="273"/>
                  </a:lnTo>
                  <a:lnTo>
                    <a:pt x="45" y="260"/>
                  </a:lnTo>
                  <a:lnTo>
                    <a:pt x="65" y="235"/>
                  </a:lnTo>
                  <a:lnTo>
                    <a:pt x="82" y="214"/>
                  </a:lnTo>
                  <a:lnTo>
                    <a:pt x="88" y="207"/>
                  </a:lnTo>
                  <a:lnTo>
                    <a:pt x="92" y="202"/>
                  </a:lnTo>
                  <a:lnTo>
                    <a:pt x="100" y="200"/>
                  </a:lnTo>
                  <a:lnTo>
                    <a:pt x="107" y="204"/>
                  </a:lnTo>
                  <a:lnTo>
                    <a:pt x="115" y="210"/>
                  </a:lnTo>
                  <a:lnTo>
                    <a:pt x="131" y="231"/>
                  </a:lnTo>
                  <a:lnTo>
                    <a:pt x="149" y="256"/>
                  </a:lnTo>
                  <a:lnTo>
                    <a:pt x="166" y="281"/>
                  </a:lnTo>
                  <a:lnTo>
                    <a:pt x="177" y="295"/>
                  </a:lnTo>
                  <a:lnTo>
                    <a:pt x="181" y="298"/>
                  </a:lnTo>
                  <a:lnTo>
                    <a:pt x="188" y="298"/>
                  </a:lnTo>
                  <a:lnTo>
                    <a:pt x="194" y="293"/>
                  </a:lnTo>
                  <a:lnTo>
                    <a:pt x="202" y="288"/>
                  </a:lnTo>
                  <a:lnTo>
                    <a:pt x="209" y="282"/>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16" name="Group 66"/>
            <p:cNvGrpSpPr>
              <a:grpSpLocks/>
            </p:cNvGrpSpPr>
            <p:nvPr/>
          </p:nvGrpSpPr>
          <p:grpSpPr bwMode="auto">
            <a:xfrm>
              <a:off x="3767" y="2076"/>
              <a:ext cx="273" cy="326"/>
              <a:chOff x="3767" y="2076"/>
              <a:chExt cx="273" cy="326"/>
            </a:xfrm>
          </p:grpSpPr>
          <p:grpSp>
            <p:nvGrpSpPr>
              <p:cNvPr id="17" name="Group 67"/>
              <p:cNvGrpSpPr>
                <a:grpSpLocks/>
              </p:cNvGrpSpPr>
              <p:nvPr/>
            </p:nvGrpSpPr>
            <p:grpSpPr bwMode="auto">
              <a:xfrm>
                <a:off x="3767" y="2076"/>
                <a:ext cx="273" cy="326"/>
                <a:chOff x="3767" y="2076"/>
                <a:chExt cx="273" cy="326"/>
              </a:xfrm>
            </p:grpSpPr>
            <p:sp>
              <p:nvSpPr>
                <p:cNvPr id="2716740" name="AutoShape 68"/>
                <p:cNvSpPr>
                  <a:spLocks noChangeArrowheads="1"/>
                </p:cNvSpPr>
                <p:nvPr/>
              </p:nvSpPr>
              <p:spPr bwMode="auto">
                <a:xfrm>
                  <a:off x="3767" y="2129"/>
                  <a:ext cx="273" cy="273"/>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6741" name="AutoShape 69"/>
                <p:cNvSpPr>
                  <a:spLocks noChangeArrowheads="1"/>
                </p:cNvSpPr>
                <p:nvPr/>
              </p:nvSpPr>
              <p:spPr bwMode="auto">
                <a:xfrm>
                  <a:off x="3832" y="2076"/>
                  <a:ext cx="208" cy="48"/>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16742" name="Oval 70"/>
              <p:cNvSpPr>
                <a:spLocks noChangeArrowheads="1"/>
              </p:cNvSpPr>
              <p:nvPr/>
            </p:nvSpPr>
            <p:spPr bwMode="auto">
              <a:xfrm>
                <a:off x="3852" y="2103"/>
                <a:ext cx="29" cy="10"/>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743" name="AutoShape 71"/>
              <p:cNvSpPr>
                <a:spLocks noChangeArrowheads="1"/>
              </p:cNvSpPr>
              <p:nvPr/>
            </p:nvSpPr>
            <p:spPr bwMode="auto">
              <a:xfrm>
                <a:off x="3800" y="2257"/>
                <a:ext cx="143" cy="60"/>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grpSp>
      <p:grpSp>
        <p:nvGrpSpPr>
          <p:cNvPr id="18" name="Group 72"/>
          <p:cNvGrpSpPr>
            <a:grpSpLocks/>
          </p:cNvGrpSpPr>
          <p:nvPr/>
        </p:nvGrpSpPr>
        <p:grpSpPr bwMode="auto">
          <a:xfrm>
            <a:off x="6678613" y="3892550"/>
            <a:ext cx="1443037" cy="517525"/>
            <a:chOff x="4733" y="2328"/>
            <a:chExt cx="1022" cy="326"/>
          </a:xfrm>
        </p:grpSpPr>
        <p:grpSp>
          <p:nvGrpSpPr>
            <p:cNvPr id="19" name="Group 73"/>
            <p:cNvGrpSpPr>
              <a:grpSpLocks/>
            </p:cNvGrpSpPr>
            <p:nvPr/>
          </p:nvGrpSpPr>
          <p:grpSpPr bwMode="auto">
            <a:xfrm>
              <a:off x="4733" y="2328"/>
              <a:ext cx="217" cy="326"/>
              <a:chOff x="4733" y="2328"/>
              <a:chExt cx="217" cy="326"/>
            </a:xfrm>
          </p:grpSpPr>
          <p:sp>
            <p:nvSpPr>
              <p:cNvPr id="2716746" name="AutoShape 74"/>
              <p:cNvSpPr>
                <a:spLocks noChangeArrowheads="1"/>
              </p:cNvSpPr>
              <p:nvPr/>
            </p:nvSpPr>
            <p:spPr bwMode="auto">
              <a:xfrm>
                <a:off x="4733" y="2381"/>
                <a:ext cx="217" cy="273"/>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6747" name="AutoShape 75"/>
              <p:cNvSpPr>
                <a:spLocks noChangeArrowheads="1"/>
              </p:cNvSpPr>
              <p:nvPr/>
            </p:nvSpPr>
            <p:spPr bwMode="auto">
              <a:xfrm>
                <a:off x="4786" y="2328"/>
                <a:ext cx="164" cy="48"/>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6748" name="AutoShape 76"/>
              <p:cNvSpPr>
                <a:spLocks noChangeArrowheads="1"/>
              </p:cNvSpPr>
              <p:nvPr/>
            </p:nvSpPr>
            <p:spPr bwMode="auto">
              <a:xfrm>
                <a:off x="4776" y="2402"/>
                <a:ext cx="114" cy="17"/>
              </a:xfrm>
              <a:prstGeom prst="parallelogram">
                <a:avLst>
                  <a:gd name="adj" fmla="val 167616"/>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grpSp>
          <p:nvGrpSpPr>
            <p:cNvPr id="20" name="Group 77"/>
            <p:cNvGrpSpPr>
              <a:grpSpLocks/>
            </p:cNvGrpSpPr>
            <p:nvPr/>
          </p:nvGrpSpPr>
          <p:grpSpPr bwMode="auto">
            <a:xfrm>
              <a:off x="5277" y="2372"/>
              <a:ext cx="211" cy="268"/>
              <a:chOff x="5277" y="2372"/>
              <a:chExt cx="211" cy="268"/>
            </a:xfrm>
          </p:grpSpPr>
          <p:sp>
            <p:nvSpPr>
              <p:cNvPr id="2716750" name="Freeform 78"/>
              <p:cNvSpPr>
                <a:spLocks/>
              </p:cNvSpPr>
              <p:nvPr/>
            </p:nvSpPr>
            <p:spPr bwMode="auto">
              <a:xfrm>
                <a:off x="5414" y="2493"/>
                <a:ext cx="63" cy="147"/>
              </a:xfrm>
              <a:custGeom>
                <a:avLst/>
                <a:gdLst/>
                <a:ahLst/>
                <a:cxnLst>
                  <a:cxn ang="0">
                    <a:pos x="45" y="0"/>
                  </a:cxn>
                  <a:cxn ang="0">
                    <a:pos x="62" y="0"/>
                  </a:cxn>
                  <a:cxn ang="0">
                    <a:pos x="17" y="146"/>
                  </a:cxn>
                  <a:cxn ang="0">
                    <a:pos x="0" y="146"/>
                  </a:cxn>
                  <a:cxn ang="0">
                    <a:pos x="45" y="0"/>
                  </a:cxn>
                </a:cxnLst>
                <a:rect l="0" t="0" r="r" b="b"/>
                <a:pathLst>
                  <a:path w="63" h="147">
                    <a:moveTo>
                      <a:pt x="45" y="0"/>
                    </a:moveTo>
                    <a:lnTo>
                      <a:pt x="62" y="0"/>
                    </a:lnTo>
                    <a:lnTo>
                      <a:pt x="17" y="146"/>
                    </a:lnTo>
                    <a:lnTo>
                      <a:pt x="0" y="146"/>
                    </a:lnTo>
                    <a:lnTo>
                      <a:pt x="45"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716751" name="Rectangle 79"/>
              <p:cNvSpPr>
                <a:spLocks noChangeArrowheads="1"/>
              </p:cNvSpPr>
              <p:nvPr/>
            </p:nvSpPr>
            <p:spPr bwMode="auto">
              <a:xfrm>
                <a:off x="5410" y="2493"/>
                <a:ext cx="78" cy="14"/>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6752" name="Rectangle 80"/>
              <p:cNvSpPr>
                <a:spLocks noChangeArrowheads="1"/>
              </p:cNvSpPr>
              <p:nvPr/>
            </p:nvSpPr>
            <p:spPr bwMode="auto">
              <a:xfrm>
                <a:off x="5416" y="2555"/>
                <a:ext cx="60" cy="13"/>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6753" name="Rectangle 81"/>
              <p:cNvSpPr>
                <a:spLocks noChangeArrowheads="1"/>
              </p:cNvSpPr>
              <p:nvPr/>
            </p:nvSpPr>
            <p:spPr bwMode="auto">
              <a:xfrm>
                <a:off x="5278" y="2555"/>
                <a:ext cx="78" cy="8"/>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6754" name="Oval 82"/>
              <p:cNvSpPr>
                <a:spLocks noChangeArrowheads="1"/>
              </p:cNvSpPr>
              <p:nvPr/>
            </p:nvSpPr>
            <p:spPr bwMode="auto">
              <a:xfrm>
                <a:off x="5340" y="2372"/>
                <a:ext cx="25" cy="27"/>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716755" name="Freeform 83"/>
              <p:cNvSpPr>
                <a:spLocks/>
              </p:cNvSpPr>
              <p:nvPr/>
            </p:nvSpPr>
            <p:spPr bwMode="auto">
              <a:xfrm>
                <a:off x="5277" y="2416"/>
                <a:ext cx="146" cy="224"/>
              </a:xfrm>
              <a:custGeom>
                <a:avLst/>
                <a:gdLst/>
                <a:ahLst/>
                <a:cxnLst>
                  <a:cxn ang="0">
                    <a:pos x="1" y="103"/>
                  </a:cxn>
                  <a:cxn ang="0">
                    <a:pos x="1" y="106"/>
                  </a:cxn>
                  <a:cxn ang="0">
                    <a:pos x="0" y="110"/>
                  </a:cxn>
                  <a:cxn ang="0">
                    <a:pos x="0" y="113"/>
                  </a:cxn>
                  <a:cxn ang="0">
                    <a:pos x="1" y="117"/>
                  </a:cxn>
                  <a:cxn ang="0">
                    <a:pos x="3" y="120"/>
                  </a:cxn>
                  <a:cxn ang="0">
                    <a:pos x="6" y="123"/>
                  </a:cxn>
                  <a:cxn ang="0">
                    <a:pos x="9" y="125"/>
                  </a:cxn>
                  <a:cxn ang="0">
                    <a:pos x="12" y="126"/>
                  </a:cxn>
                  <a:cxn ang="0">
                    <a:pos x="16" y="126"/>
                  </a:cxn>
                  <a:cxn ang="0">
                    <a:pos x="95" y="223"/>
                  </a:cxn>
                  <a:cxn ang="0">
                    <a:pos x="120" y="107"/>
                  </a:cxn>
                  <a:cxn ang="0">
                    <a:pos x="119" y="105"/>
                  </a:cxn>
                  <a:cxn ang="0">
                    <a:pos x="118" y="103"/>
                  </a:cxn>
                  <a:cxn ang="0">
                    <a:pos x="116" y="101"/>
                  </a:cxn>
                  <a:cxn ang="0">
                    <a:pos x="114" y="99"/>
                  </a:cxn>
                  <a:cxn ang="0">
                    <a:pos x="111" y="98"/>
                  </a:cxn>
                  <a:cxn ang="0">
                    <a:pos x="108" y="97"/>
                  </a:cxn>
                  <a:cxn ang="0">
                    <a:pos x="106" y="97"/>
                  </a:cxn>
                  <a:cxn ang="0">
                    <a:pos x="103" y="97"/>
                  </a:cxn>
                  <a:cxn ang="0">
                    <a:pos x="70" y="57"/>
                  </a:cxn>
                  <a:cxn ang="0">
                    <a:pos x="135" y="70"/>
                  </a:cxn>
                  <a:cxn ang="0">
                    <a:pos x="137" y="70"/>
                  </a:cxn>
                  <a:cxn ang="0">
                    <a:pos x="139" y="69"/>
                  </a:cxn>
                  <a:cxn ang="0">
                    <a:pos x="142" y="67"/>
                  </a:cxn>
                  <a:cxn ang="0">
                    <a:pos x="144" y="65"/>
                  </a:cxn>
                  <a:cxn ang="0">
                    <a:pos x="144" y="62"/>
                  </a:cxn>
                  <a:cxn ang="0">
                    <a:pos x="145" y="59"/>
                  </a:cxn>
                  <a:cxn ang="0">
                    <a:pos x="144" y="56"/>
                  </a:cxn>
                  <a:cxn ang="0">
                    <a:pos x="143" y="53"/>
                  </a:cxn>
                  <a:cxn ang="0">
                    <a:pos x="141" y="51"/>
                  </a:cxn>
                  <a:cxn ang="0">
                    <a:pos x="139" y="49"/>
                  </a:cxn>
                  <a:cxn ang="0">
                    <a:pos x="136" y="49"/>
                  </a:cxn>
                  <a:cxn ang="0">
                    <a:pos x="92" y="49"/>
                  </a:cxn>
                  <a:cxn ang="0">
                    <a:pos x="84" y="32"/>
                  </a:cxn>
                  <a:cxn ang="0">
                    <a:pos x="85" y="28"/>
                  </a:cxn>
                  <a:cxn ang="0">
                    <a:pos x="85" y="23"/>
                  </a:cxn>
                  <a:cxn ang="0">
                    <a:pos x="85" y="18"/>
                  </a:cxn>
                  <a:cxn ang="0">
                    <a:pos x="84" y="14"/>
                  </a:cxn>
                  <a:cxn ang="0">
                    <a:pos x="83" y="11"/>
                  </a:cxn>
                  <a:cxn ang="0">
                    <a:pos x="80" y="8"/>
                  </a:cxn>
                  <a:cxn ang="0">
                    <a:pos x="77" y="5"/>
                  </a:cxn>
                  <a:cxn ang="0">
                    <a:pos x="74" y="3"/>
                  </a:cxn>
                  <a:cxn ang="0">
                    <a:pos x="70" y="1"/>
                  </a:cxn>
                  <a:cxn ang="0">
                    <a:pos x="65" y="0"/>
                  </a:cxn>
                  <a:cxn ang="0">
                    <a:pos x="61" y="0"/>
                  </a:cxn>
                  <a:cxn ang="0">
                    <a:pos x="56" y="1"/>
                  </a:cxn>
                  <a:cxn ang="0">
                    <a:pos x="52" y="2"/>
                  </a:cxn>
                  <a:cxn ang="0">
                    <a:pos x="47" y="5"/>
                  </a:cxn>
                  <a:cxn ang="0">
                    <a:pos x="44" y="9"/>
                  </a:cxn>
                  <a:cxn ang="0">
                    <a:pos x="41" y="12"/>
                  </a:cxn>
                  <a:cxn ang="0">
                    <a:pos x="39" y="17"/>
                  </a:cxn>
                </a:cxnLst>
                <a:rect l="0" t="0" r="r" b="b"/>
                <a:pathLst>
                  <a:path w="146" h="224">
                    <a:moveTo>
                      <a:pt x="39" y="17"/>
                    </a:moveTo>
                    <a:lnTo>
                      <a:pt x="1" y="103"/>
                    </a:lnTo>
                    <a:lnTo>
                      <a:pt x="1" y="105"/>
                    </a:lnTo>
                    <a:lnTo>
                      <a:pt x="1" y="106"/>
                    </a:lnTo>
                    <a:lnTo>
                      <a:pt x="0" y="107"/>
                    </a:lnTo>
                    <a:lnTo>
                      <a:pt x="0" y="110"/>
                    </a:lnTo>
                    <a:lnTo>
                      <a:pt x="0" y="111"/>
                    </a:lnTo>
                    <a:lnTo>
                      <a:pt x="0" y="113"/>
                    </a:lnTo>
                    <a:lnTo>
                      <a:pt x="1" y="115"/>
                    </a:lnTo>
                    <a:lnTo>
                      <a:pt x="1" y="117"/>
                    </a:lnTo>
                    <a:lnTo>
                      <a:pt x="2" y="118"/>
                    </a:lnTo>
                    <a:lnTo>
                      <a:pt x="3" y="120"/>
                    </a:lnTo>
                    <a:lnTo>
                      <a:pt x="5" y="122"/>
                    </a:lnTo>
                    <a:lnTo>
                      <a:pt x="6" y="123"/>
                    </a:lnTo>
                    <a:lnTo>
                      <a:pt x="8" y="124"/>
                    </a:lnTo>
                    <a:lnTo>
                      <a:pt x="9" y="125"/>
                    </a:lnTo>
                    <a:lnTo>
                      <a:pt x="10" y="125"/>
                    </a:lnTo>
                    <a:lnTo>
                      <a:pt x="12" y="126"/>
                    </a:lnTo>
                    <a:lnTo>
                      <a:pt x="14" y="126"/>
                    </a:lnTo>
                    <a:lnTo>
                      <a:pt x="16" y="126"/>
                    </a:lnTo>
                    <a:lnTo>
                      <a:pt x="95" y="126"/>
                    </a:lnTo>
                    <a:lnTo>
                      <a:pt x="95" y="223"/>
                    </a:lnTo>
                    <a:lnTo>
                      <a:pt x="120" y="223"/>
                    </a:lnTo>
                    <a:lnTo>
                      <a:pt x="120" y="107"/>
                    </a:lnTo>
                    <a:lnTo>
                      <a:pt x="120" y="106"/>
                    </a:lnTo>
                    <a:lnTo>
                      <a:pt x="119" y="105"/>
                    </a:lnTo>
                    <a:lnTo>
                      <a:pt x="118" y="103"/>
                    </a:lnTo>
                    <a:lnTo>
                      <a:pt x="118" y="103"/>
                    </a:lnTo>
                    <a:lnTo>
                      <a:pt x="117" y="102"/>
                    </a:lnTo>
                    <a:lnTo>
                      <a:pt x="116" y="101"/>
                    </a:lnTo>
                    <a:lnTo>
                      <a:pt x="115" y="100"/>
                    </a:lnTo>
                    <a:lnTo>
                      <a:pt x="114" y="99"/>
                    </a:lnTo>
                    <a:lnTo>
                      <a:pt x="113" y="99"/>
                    </a:lnTo>
                    <a:lnTo>
                      <a:pt x="111" y="98"/>
                    </a:lnTo>
                    <a:lnTo>
                      <a:pt x="110" y="98"/>
                    </a:lnTo>
                    <a:lnTo>
                      <a:pt x="108" y="97"/>
                    </a:lnTo>
                    <a:lnTo>
                      <a:pt x="107" y="97"/>
                    </a:lnTo>
                    <a:lnTo>
                      <a:pt x="106" y="97"/>
                    </a:lnTo>
                    <a:lnTo>
                      <a:pt x="104" y="97"/>
                    </a:lnTo>
                    <a:lnTo>
                      <a:pt x="103" y="97"/>
                    </a:lnTo>
                    <a:lnTo>
                      <a:pt x="57" y="95"/>
                    </a:lnTo>
                    <a:lnTo>
                      <a:pt x="70" y="57"/>
                    </a:lnTo>
                    <a:lnTo>
                      <a:pt x="79" y="70"/>
                    </a:lnTo>
                    <a:lnTo>
                      <a:pt x="135" y="70"/>
                    </a:lnTo>
                    <a:lnTo>
                      <a:pt x="136" y="70"/>
                    </a:lnTo>
                    <a:lnTo>
                      <a:pt x="137" y="70"/>
                    </a:lnTo>
                    <a:lnTo>
                      <a:pt x="139" y="69"/>
                    </a:lnTo>
                    <a:lnTo>
                      <a:pt x="139" y="69"/>
                    </a:lnTo>
                    <a:lnTo>
                      <a:pt x="140" y="68"/>
                    </a:lnTo>
                    <a:lnTo>
                      <a:pt x="142" y="67"/>
                    </a:lnTo>
                    <a:lnTo>
                      <a:pt x="142" y="66"/>
                    </a:lnTo>
                    <a:lnTo>
                      <a:pt x="144" y="65"/>
                    </a:lnTo>
                    <a:lnTo>
                      <a:pt x="144" y="64"/>
                    </a:lnTo>
                    <a:lnTo>
                      <a:pt x="144" y="62"/>
                    </a:lnTo>
                    <a:lnTo>
                      <a:pt x="145" y="61"/>
                    </a:lnTo>
                    <a:lnTo>
                      <a:pt x="145" y="59"/>
                    </a:lnTo>
                    <a:lnTo>
                      <a:pt x="145" y="57"/>
                    </a:lnTo>
                    <a:lnTo>
                      <a:pt x="144" y="56"/>
                    </a:lnTo>
                    <a:lnTo>
                      <a:pt x="144" y="55"/>
                    </a:lnTo>
                    <a:lnTo>
                      <a:pt x="143" y="53"/>
                    </a:lnTo>
                    <a:lnTo>
                      <a:pt x="142" y="52"/>
                    </a:lnTo>
                    <a:lnTo>
                      <a:pt x="141" y="51"/>
                    </a:lnTo>
                    <a:lnTo>
                      <a:pt x="140" y="50"/>
                    </a:lnTo>
                    <a:lnTo>
                      <a:pt x="139" y="49"/>
                    </a:lnTo>
                    <a:lnTo>
                      <a:pt x="138" y="49"/>
                    </a:lnTo>
                    <a:lnTo>
                      <a:pt x="136" y="49"/>
                    </a:lnTo>
                    <a:lnTo>
                      <a:pt x="135" y="49"/>
                    </a:lnTo>
                    <a:lnTo>
                      <a:pt x="92" y="49"/>
                    </a:lnTo>
                    <a:lnTo>
                      <a:pt x="83" y="33"/>
                    </a:lnTo>
                    <a:lnTo>
                      <a:pt x="84" y="32"/>
                    </a:lnTo>
                    <a:lnTo>
                      <a:pt x="85" y="30"/>
                    </a:lnTo>
                    <a:lnTo>
                      <a:pt x="85" y="28"/>
                    </a:lnTo>
                    <a:lnTo>
                      <a:pt x="85" y="26"/>
                    </a:lnTo>
                    <a:lnTo>
                      <a:pt x="85" y="23"/>
                    </a:lnTo>
                    <a:lnTo>
                      <a:pt x="85" y="21"/>
                    </a:lnTo>
                    <a:lnTo>
                      <a:pt x="85" y="18"/>
                    </a:lnTo>
                    <a:lnTo>
                      <a:pt x="85" y="16"/>
                    </a:lnTo>
                    <a:lnTo>
                      <a:pt x="84" y="14"/>
                    </a:lnTo>
                    <a:lnTo>
                      <a:pt x="84" y="13"/>
                    </a:lnTo>
                    <a:lnTo>
                      <a:pt x="83" y="11"/>
                    </a:lnTo>
                    <a:lnTo>
                      <a:pt x="82" y="10"/>
                    </a:lnTo>
                    <a:lnTo>
                      <a:pt x="80" y="8"/>
                    </a:lnTo>
                    <a:lnTo>
                      <a:pt x="79" y="7"/>
                    </a:lnTo>
                    <a:lnTo>
                      <a:pt x="77" y="5"/>
                    </a:lnTo>
                    <a:lnTo>
                      <a:pt x="76" y="4"/>
                    </a:lnTo>
                    <a:lnTo>
                      <a:pt x="74" y="3"/>
                    </a:lnTo>
                    <a:lnTo>
                      <a:pt x="72" y="2"/>
                    </a:lnTo>
                    <a:lnTo>
                      <a:pt x="70" y="1"/>
                    </a:lnTo>
                    <a:lnTo>
                      <a:pt x="67" y="1"/>
                    </a:lnTo>
                    <a:lnTo>
                      <a:pt x="65" y="0"/>
                    </a:lnTo>
                    <a:lnTo>
                      <a:pt x="63" y="0"/>
                    </a:lnTo>
                    <a:lnTo>
                      <a:pt x="61" y="0"/>
                    </a:lnTo>
                    <a:lnTo>
                      <a:pt x="59" y="0"/>
                    </a:lnTo>
                    <a:lnTo>
                      <a:pt x="56" y="1"/>
                    </a:lnTo>
                    <a:lnTo>
                      <a:pt x="54" y="1"/>
                    </a:lnTo>
                    <a:lnTo>
                      <a:pt x="52" y="2"/>
                    </a:lnTo>
                    <a:lnTo>
                      <a:pt x="50" y="3"/>
                    </a:lnTo>
                    <a:lnTo>
                      <a:pt x="47" y="5"/>
                    </a:lnTo>
                    <a:lnTo>
                      <a:pt x="46" y="7"/>
                    </a:lnTo>
                    <a:lnTo>
                      <a:pt x="44" y="9"/>
                    </a:lnTo>
                    <a:lnTo>
                      <a:pt x="43" y="10"/>
                    </a:lnTo>
                    <a:lnTo>
                      <a:pt x="41" y="12"/>
                    </a:lnTo>
                    <a:lnTo>
                      <a:pt x="40" y="14"/>
                    </a:lnTo>
                    <a:lnTo>
                      <a:pt x="39" y="17"/>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716756" name="Freeform 84"/>
            <p:cNvSpPr>
              <a:spLocks/>
            </p:cNvSpPr>
            <p:nvPr/>
          </p:nvSpPr>
          <p:spPr bwMode="auto">
            <a:xfrm>
              <a:off x="5546" y="2337"/>
              <a:ext cx="209" cy="307"/>
            </a:xfrm>
            <a:custGeom>
              <a:avLst/>
              <a:gdLst/>
              <a:ahLst/>
              <a:cxnLst>
                <a:cxn ang="0">
                  <a:pos x="208" y="277"/>
                </a:cxn>
                <a:cxn ang="0">
                  <a:pos x="192" y="277"/>
                </a:cxn>
                <a:cxn ang="0">
                  <a:pos x="165" y="241"/>
                </a:cxn>
                <a:cxn ang="0">
                  <a:pos x="127" y="178"/>
                </a:cxn>
                <a:cxn ang="0">
                  <a:pos x="116" y="149"/>
                </a:cxn>
                <a:cxn ang="0">
                  <a:pos x="119" y="129"/>
                </a:cxn>
                <a:cxn ang="0">
                  <a:pos x="128" y="125"/>
                </a:cxn>
                <a:cxn ang="0">
                  <a:pos x="143" y="136"/>
                </a:cxn>
                <a:cxn ang="0">
                  <a:pos x="162" y="148"/>
                </a:cxn>
                <a:cxn ang="0">
                  <a:pos x="171" y="148"/>
                </a:cxn>
                <a:cxn ang="0">
                  <a:pos x="173" y="141"/>
                </a:cxn>
                <a:cxn ang="0">
                  <a:pos x="164" y="129"/>
                </a:cxn>
                <a:cxn ang="0">
                  <a:pos x="141" y="113"/>
                </a:cxn>
                <a:cxn ang="0">
                  <a:pos x="132" y="91"/>
                </a:cxn>
                <a:cxn ang="0">
                  <a:pos x="128" y="73"/>
                </a:cxn>
                <a:cxn ang="0">
                  <a:pos x="118" y="59"/>
                </a:cxn>
                <a:cxn ang="0">
                  <a:pos x="114" y="50"/>
                </a:cxn>
                <a:cxn ang="0">
                  <a:pos x="119" y="38"/>
                </a:cxn>
                <a:cxn ang="0">
                  <a:pos x="124" y="25"/>
                </a:cxn>
                <a:cxn ang="0">
                  <a:pos x="120" y="9"/>
                </a:cxn>
                <a:cxn ang="0">
                  <a:pos x="110" y="1"/>
                </a:cxn>
                <a:cxn ang="0">
                  <a:pos x="94" y="3"/>
                </a:cxn>
                <a:cxn ang="0">
                  <a:pos x="88" y="13"/>
                </a:cxn>
                <a:cxn ang="0">
                  <a:pos x="88" y="24"/>
                </a:cxn>
                <a:cxn ang="0">
                  <a:pos x="92" y="37"/>
                </a:cxn>
                <a:cxn ang="0">
                  <a:pos x="92" y="49"/>
                </a:cxn>
                <a:cxn ang="0">
                  <a:pos x="81" y="59"/>
                </a:cxn>
                <a:cxn ang="0">
                  <a:pos x="68" y="67"/>
                </a:cxn>
                <a:cxn ang="0">
                  <a:pos x="58" y="79"/>
                </a:cxn>
                <a:cxn ang="0">
                  <a:pos x="48" y="104"/>
                </a:cxn>
                <a:cxn ang="0">
                  <a:pos x="43" y="128"/>
                </a:cxn>
                <a:cxn ang="0">
                  <a:pos x="42" y="153"/>
                </a:cxn>
                <a:cxn ang="0">
                  <a:pos x="43" y="166"/>
                </a:cxn>
                <a:cxn ang="0">
                  <a:pos x="51" y="170"/>
                </a:cxn>
                <a:cxn ang="0">
                  <a:pos x="55" y="166"/>
                </a:cxn>
                <a:cxn ang="0">
                  <a:pos x="55" y="140"/>
                </a:cxn>
                <a:cxn ang="0">
                  <a:pos x="58" y="123"/>
                </a:cxn>
                <a:cxn ang="0">
                  <a:pos x="67" y="115"/>
                </a:cxn>
                <a:cxn ang="0">
                  <a:pos x="73" y="120"/>
                </a:cxn>
                <a:cxn ang="0">
                  <a:pos x="71" y="148"/>
                </a:cxn>
                <a:cxn ang="0">
                  <a:pos x="64" y="175"/>
                </a:cxn>
                <a:cxn ang="0">
                  <a:pos x="55" y="207"/>
                </a:cxn>
                <a:cxn ang="0">
                  <a:pos x="34" y="237"/>
                </a:cxn>
                <a:cxn ang="0">
                  <a:pos x="8" y="269"/>
                </a:cxn>
                <a:cxn ang="0">
                  <a:pos x="0" y="286"/>
                </a:cxn>
                <a:cxn ang="0">
                  <a:pos x="20" y="306"/>
                </a:cxn>
                <a:cxn ang="0">
                  <a:pos x="34" y="303"/>
                </a:cxn>
                <a:cxn ang="0">
                  <a:pos x="24" y="290"/>
                </a:cxn>
                <a:cxn ang="0">
                  <a:pos x="31" y="273"/>
                </a:cxn>
                <a:cxn ang="0">
                  <a:pos x="64" y="235"/>
                </a:cxn>
                <a:cxn ang="0">
                  <a:pos x="88" y="207"/>
                </a:cxn>
                <a:cxn ang="0">
                  <a:pos x="99" y="200"/>
                </a:cxn>
                <a:cxn ang="0">
                  <a:pos x="114" y="210"/>
                </a:cxn>
                <a:cxn ang="0">
                  <a:pos x="148" y="256"/>
                </a:cxn>
                <a:cxn ang="0">
                  <a:pos x="175" y="295"/>
                </a:cxn>
                <a:cxn ang="0">
                  <a:pos x="186" y="298"/>
                </a:cxn>
                <a:cxn ang="0">
                  <a:pos x="200" y="288"/>
                </a:cxn>
              </a:cxnLst>
              <a:rect l="0" t="0" r="r" b="b"/>
              <a:pathLst>
                <a:path w="209" h="307">
                  <a:moveTo>
                    <a:pt x="207" y="282"/>
                  </a:moveTo>
                  <a:lnTo>
                    <a:pt x="208" y="277"/>
                  </a:lnTo>
                  <a:lnTo>
                    <a:pt x="200" y="278"/>
                  </a:lnTo>
                  <a:lnTo>
                    <a:pt x="192" y="277"/>
                  </a:lnTo>
                  <a:lnTo>
                    <a:pt x="182" y="269"/>
                  </a:lnTo>
                  <a:lnTo>
                    <a:pt x="165" y="241"/>
                  </a:lnTo>
                  <a:lnTo>
                    <a:pt x="140" y="200"/>
                  </a:lnTo>
                  <a:lnTo>
                    <a:pt x="127" y="178"/>
                  </a:lnTo>
                  <a:lnTo>
                    <a:pt x="118" y="160"/>
                  </a:lnTo>
                  <a:lnTo>
                    <a:pt x="116" y="149"/>
                  </a:lnTo>
                  <a:lnTo>
                    <a:pt x="116" y="137"/>
                  </a:lnTo>
                  <a:lnTo>
                    <a:pt x="119" y="129"/>
                  </a:lnTo>
                  <a:lnTo>
                    <a:pt x="124" y="125"/>
                  </a:lnTo>
                  <a:lnTo>
                    <a:pt x="128" y="125"/>
                  </a:lnTo>
                  <a:lnTo>
                    <a:pt x="133" y="128"/>
                  </a:lnTo>
                  <a:lnTo>
                    <a:pt x="143" y="136"/>
                  </a:lnTo>
                  <a:lnTo>
                    <a:pt x="154" y="144"/>
                  </a:lnTo>
                  <a:lnTo>
                    <a:pt x="162" y="148"/>
                  </a:lnTo>
                  <a:lnTo>
                    <a:pt x="167" y="149"/>
                  </a:lnTo>
                  <a:lnTo>
                    <a:pt x="171" y="148"/>
                  </a:lnTo>
                  <a:lnTo>
                    <a:pt x="174" y="144"/>
                  </a:lnTo>
                  <a:lnTo>
                    <a:pt x="173" y="141"/>
                  </a:lnTo>
                  <a:lnTo>
                    <a:pt x="171" y="137"/>
                  </a:lnTo>
                  <a:lnTo>
                    <a:pt x="164" y="129"/>
                  </a:lnTo>
                  <a:lnTo>
                    <a:pt x="149" y="120"/>
                  </a:lnTo>
                  <a:lnTo>
                    <a:pt x="141" y="113"/>
                  </a:lnTo>
                  <a:lnTo>
                    <a:pt x="136" y="104"/>
                  </a:lnTo>
                  <a:lnTo>
                    <a:pt x="132" y="91"/>
                  </a:lnTo>
                  <a:lnTo>
                    <a:pt x="131" y="78"/>
                  </a:lnTo>
                  <a:lnTo>
                    <a:pt x="128" y="73"/>
                  </a:lnTo>
                  <a:lnTo>
                    <a:pt x="124" y="66"/>
                  </a:lnTo>
                  <a:lnTo>
                    <a:pt x="118" y="59"/>
                  </a:lnTo>
                  <a:lnTo>
                    <a:pt x="114" y="55"/>
                  </a:lnTo>
                  <a:lnTo>
                    <a:pt x="114" y="50"/>
                  </a:lnTo>
                  <a:lnTo>
                    <a:pt x="116" y="42"/>
                  </a:lnTo>
                  <a:lnTo>
                    <a:pt x="119" y="38"/>
                  </a:lnTo>
                  <a:lnTo>
                    <a:pt x="122" y="33"/>
                  </a:lnTo>
                  <a:lnTo>
                    <a:pt x="124" y="25"/>
                  </a:lnTo>
                  <a:lnTo>
                    <a:pt x="122" y="16"/>
                  </a:lnTo>
                  <a:lnTo>
                    <a:pt x="120" y="9"/>
                  </a:lnTo>
                  <a:lnTo>
                    <a:pt x="116" y="4"/>
                  </a:lnTo>
                  <a:lnTo>
                    <a:pt x="110" y="1"/>
                  </a:lnTo>
                  <a:lnTo>
                    <a:pt x="101" y="0"/>
                  </a:lnTo>
                  <a:lnTo>
                    <a:pt x="94" y="3"/>
                  </a:lnTo>
                  <a:lnTo>
                    <a:pt x="90" y="7"/>
                  </a:lnTo>
                  <a:lnTo>
                    <a:pt x="88" y="13"/>
                  </a:lnTo>
                  <a:lnTo>
                    <a:pt x="86" y="18"/>
                  </a:lnTo>
                  <a:lnTo>
                    <a:pt x="88" y="24"/>
                  </a:lnTo>
                  <a:lnTo>
                    <a:pt x="90" y="32"/>
                  </a:lnTo>
                  <a:lnTo>
                    <a:pt x="92" y="37"/>
                  </a:lnTo>
                  <a:lnTo>
                    <a:pt x="93" y="42"/>
                  </a:lnTo>
                  <a:lnTo>
                    <a:pt x="92" y="49"/>
                  </a:lnTo>
                  <a:lnTo>
                    <a:pt x="88" y="54"/>
                  </a:lnTo>
                  <a:lnTo>
                    <a:pt x="81" y="59"/>
                  </a:lnTo>
                  <a:lnTo>
                    <a:pt x="73" y="63"/>
                  </a:lnTo>
                  <a:lnTo>
                    <a:pt x="68" y="67"/>
                  </a:lnTo>
                  <a:lnTo>
                    <a:pt x="63" y="73"/>
                  </a:lnTo>
                  <a:lnTo>
                    <a:pt x="58" y="79"/>
                  </a:lnTo>
                  <a:lnTo>
                    <a:pt x="52" y="91"/>
                  </a:lnTo>
                  <a:lnTo>
                    <a:pt x="48" y="104"/>
                  </a:lnTo>
                  <a:lnTo>
                    <a:pt x="44" y="115"/>
                  </a:lnTo>
                  <a:lnTo>
                    <a:pt x="43" y="128"/>
                  </a:lnTo>
                  <a:lnTo>
                    <a:pt x="42" y="144"/>
                  </a:lnTo>
                  <a:lnTo>
                    <a:pt x="42" y="153"/>
                  </a:lnTo>
                  <a:lnTo>
                    <a:pt x="42" y="161"/>
                  </a:lnTo>
                  <a:lnTo>
                    <a:pt x="43" y="166"/>
                  </a:lnTo>
                  <a:lnTo>
                    <a:pt x="46" y="169"/>
                  </a:lnTo>
                  <a:lnTo>
                    <a:pt x="51" y="170"/>
                  </a:lnTo>
                  <a:lnTo>
                    <a:pt x="54" y="169"/>
                  </a:lnTo>
                  <a:lnTo>
                    <a:pt x="55" y="166"/>
                  </a:lnTo>
                  <a:lnTo>
                    <a:pt x="55" y="156"/>
                  </a:lnTo>
                  <a:lnTo>
                    <a:pt x="55" y="140"/>
                  </a:lnTo>
                  <a:lnTo>
                    <a:pt x="56" y="129"/>
                  </a:lnTo>
                  <a:lnTo>
                    <a:pt x="58" y="123"/>
                  </a:lnTo>
                  <a:lnTo>
                    <a:pt x="61" y="116"/>
                  </a:lnTo>
                  <a:lnTo>
                    <a:pt x="67" y="115"/>
                  </a:lnTo>
                  <a:lnTo>
                    <a:pt x="72" y="116"/>
                  </a:lnTo>
                  <a:lnTo>
                    <a:pt x="73" y="120"/>
                  </a:lnTo>
                  <a:lnTo>
                    <a:pt x="72" y="132"/>
                  </a:lnTo>
                  <a:lnTo>
                    <a:pt x="71" y="148"/>
                  </a:lnTo>
                  <a:lnTo>
                    <a:pt x="68" y="162"/>
                  </a:lnTo>
                  <a:lnTo>
                    <a:pt x="64" y="175"/>
                  </a:lnTo>
                  <a:lnTo>
                    <a:pt x="60" y="193"/>
                  </a:lnTo>
                  <a:lnTo>
                    <a:pt x="55" y="207"/>
                  </a:lnTo>
                  <a:lnTo>
                    <a:pt x="43" y="226"/>
                  </a:lnTo>
                  <a:lnTo>
                    <a:pt x="34" y="237"/>
                  </a:lnTo>
                  <a:lnTo>
                    <a:pt x="18" y="256"/>
                  </a:lnTo>
                  <a:lnTo>
                    <a:pt x="8" y="269"/>
                  </a:lnTo>
                  <a:lnTo>
                    <a:pt x="0" y="281"/>
                  </a:lnTo>
                  <a:lnTo>
                    <a:pt x="0" y="286"/>
                  </a:lnTo>
                  <a:lnTo>
                    <a:pt x="8" y="295"/>
                  </a:lnTo>
                  <a:lnTo>
                    <a:pt x="20" y="306"/>
                  </a:lnTo>
                  <a:lnTo>
                    <a:pt x="31" y="306"/>
                  </a:lnTo>
                  <a:lnTo>
                    <a:pt x="34" y="303"/>
                  </a:lnTo>
                  <a:lnTo>
                    <a:pt x="29" y="297"/>
                  </a:lnTo>
                  <a:lnTo>
                    <a:pt x="24" y="290"/>
                  </a:lnTo>
                  <a:lnTo>
                    <a:pt x="24" y="285"/>
                  </a:lnTo>
                  <a:lnTo>
                    <a:pt x="31" y="273"/>
                  </a:lnTo>
                  <a:lnTo>
                    <a:pt x="44" y="260"/>
                  </a:lnTo>
                  <a:lnTo>
                    <a:pt x="64" y="235"/>
                  </a:lnTo>
                  <a:lnTo>
                    <a:pt x="81" y="214"/>
                  </a:lnTo>
                  <a:lnTo>
                    <a:pt x="88" y="207"/>
                  </a:lnTo>
                  <a:lnTo>
                    <a:pt x="92" y="202"/>
                  </a:lnTo>
                  <a:lnTo>
                    <a:pt x="99" y="200"/>
                  </a:lnTo>
                  <a:lnTo>
                    <a:pt x="106" y="204"/>
                  </a:lnTo>
                  <a:lnTo>
                    <a:pt x="114" y="210"/>
                  </a:lnTo>
                  <a:lnTo>
                    <a:pt x="130" y="231"/>
                  </a:lnTo>
                  <a:lnTo>
                    <a:pt x="148" y="256"/>
                  </a:lnTo>
                  <a:lnTo>
                    <a:pt x="165" y="281"/>
                  </a:lnTo>
                  <a:lnTo>
                    <a:pt x="175" y="295"/>
                  </a:lnTo>
                  <a:lnTo>
                    <a:pt x="179" y="298"/>
                  </a:lnTo>
                  <a:lnTo>
                    <a:pt x="186" y="298"/>
                  </a:lnTo>
                  <a:lnTo>
                    <a:pt x="192" y="293"/>
                  </a:lnTo>
                  <a:lnTo>
                    <a:pt x="200" y="288"/>
                  </a:lnTo>
                  <a:lnTo>
                    <a:pt x="207" y="282"/>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21" name="Group 85"/>
            <p:cNvGrpSpPr>
              <a:grpSpLocks/>
            </p:cNvGrpSpPr>
            <p:nvPr/>
          </p:nvGrpSpPr>
          <p:grpSpPr bwMode="auto">
            <a:xfrm>
              <a:off x="4956" y="2328"/>
              <a:ext cx="273" cy="326"/>
              <a:chOff x="4956" y="2328"/>
              <a:chExt cx="273" cy="326"/>
            </a:xfrm>
          </p:grpSpPr>
          <p:grpSp>
            <p:nvGrpSpPr>
              <p:cNvPr id="22" name="Group 86"/>
              <p:cNvGrpSpPr>
                <a:grpSpLocks/>
              </p:cNvGrpSpPr>
              <p:nvPr/>
            </p:nvGrpSpPr>
            <p:grpSpPr bwMode="auto">
              <a:xfrm>
                <a:off x="4956" y="2328"/>
                <a:ext cx="273" cy="326"/>
                <a:chOff x="4956" y="2328"/>
                <a:chExt cx="273" cy="326"/>
              </a:xfrm>
            </p:grpSpPr>
            <p:sp>
              <p:nvSpPr>
                <p:cNvPr id="2716759" name="AutoShape 87"/>
                <p:cNvSpPr>
                  <a:spLocks noChangeArrowheads="1"/>
                </p:cNvSpPr>
                <p:nvPr/>
              </p:nvSpPr>
              <p:spPr bwMode="auto">
                <a:xfrm>
                  <a:off x="4956" y="2381"/>
                  <a:ext cx="273" cy="273"/>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6760" name="AutoShape 88"/>
                <p:cNvSpPr>
                  <a:spLocks noChangeArrowheads="1"/>
                </p:cNvSpPr>
                <p:nvPr/>
              </p:nvSpPr>
              <p:spPr bwMode="auto">
                <a:xfrm>
                  <a:off x="5022" y="2328"/>
                  <a:ext cx="207" cy="48"/>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16761" name="Oval 89"/>
              <p:cNvSpPr>
                <a:spLocks noChangeArrowheads="1"/>
              </p:cNvSpPr>
              <p:nvPr/>
            </p:nvSpPr>
            <p:spPr bwMode="auto">
              <a:xfrm>
                <a:off x="5042" y="2355"/>
                <a:ext cx="29" cy="10"/>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762" name="AutoShape 90"/>
              <p:cNvSpPr>
                <a:spLocks noChangeArrowheads="1"/>
              </p:cNvSpPr>
              <p:nvPr/>
            </p:nvSpPr>
            <p:spPr bwMode="auto">
              <a:xfrm>
                <a:off x="4988" y="2509"/>
                <a:ext cx="146" cy="58"/>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grpSp>
      <p:grpSp>
        <p:nvGrpSpPr>
          <p:cNvPr id="23" name="Group 91"/>
          <p:cNvGrpSpPr>
            <a:grpSpLocks/>
          </p:cNvGrpSpPr>
          <p:nvPr/>
        </p:nvGrpSpPr>
        <p:grpSpPr bwMode="auto">
          <a:xfrm>
            <a:off x="1255713" y="1217613"/>
            <a:ext cx="7423150" cy="1506537"/>
            <a:chOff x="791" y="643"/>
            <a:chExt cx="4676" cy="949"/>
          </a:xfrm>
        </p:grpSpPr>
        <p:sp>
          <p:nvSpPr>
            <p:cNvPr id="2716764" name="Rectangle 92"/>
            <p:cNvSpPr>
              <a:spLocks noChangeArrowheads="1"/>
            </p:cNvSpPr>
            <p:nvPr/>
          </p:nvSpPr>
          <p:spPr bwMode="auto">
            <a:xfrm>
              <a:off x="2026" y="113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6765" name="Rectangle 93"/>
            <p:cNvSpPr>
              <a:spLocks noChangeArrowheads="1"/>
            </p:cNvSpPr>
            <p:nvPr/>
          </p:nvSpPr>
          <p:spPr bwMode="auto">
            <a:xfrm>
              <a:off x="2300" y="1306"/>
              <a:ext cx="541" cy="28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i="1">
                  <a:solidFill>
                    <a:schemeClr val="tx1"/>
                  </a:solidFill>
                  <a:latin typeface="FranklinGothic" charset="0"/>
                </a:rPr>
                <a:t>Time</a:t>
              </a:r>
            </a:p>
          </p:txBody>
        </p:sp>
        <p:sp>
          <p:nvSpPr>
            <p:cNvPr id="2716766" name="Line 94"/>
            <p:cNvSpPr>
              <a:spLocks noChangeShapeType="1"/>
            </p:cNvSpPr>
            <p:nvPr/>
          </p:nvSpPr>
          <p:spPr bwMode="auto">
            <a:xfrm>
              <a:off x="990" y="1165"/>
              <a:ext cx="236"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sp>
          <p:nvSpPr>
            <p:cNvPr id="2716767" name="Rectangle 95"/>
            <p:cNvSpPr>
              <a:spLocks noChangeArrowheads="1"/>
            </p:cNvSpPr>
            <p:nvPr/>
          </p:nvSpPr>
          <p:spPr bwMode="auto">
            <a:xfrm>
              <a:off x="967" y="113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6768" name="Rectangle 96"/>
            <p:cNvSpPr>
              <a:spLocks noChangeArrowheads="1"/>
            </p:cNvSpPr>
            <p:nvPr/>
          </p:nvSpPr>
          <p:spPr bwMode="auto">
            <a:xfrm>
              <a:off x="1206" y="113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6769" name="Line 97"/>
            <p:cNvSpPr>
              <a:spLocks noChangeShapeType="1"/>
            </p:cNvSpPr>
            <p:nvPr/>
          </p:nvSpPr>
          <p:spPr bwMode="auto">
            <a:xfrm>
              <a:off x="1255" y="1165"/>
              <a:ext cx="24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770" name="Line 98"/>
            <p:cNvSpPr>
              <a:spLocks noChangeShapeType="1"/>
            </p:cNvSpPr>
            <p:nvPr/>
          </p:nvSpPr>
          <p:spPr bwMode="auto">
            <a:xfrm>
              <a:off x="1244" y="1073"/>
              <a:ext cx="0" cy="19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771" name="Rectangle 99"/>
            <p:cNvSpPr>
              <a:spLocks noChangeArrowheads="1"/>
            </p:cNvSpPr>
            <p:nvPr/>
          </p:nvSpPr>
          <p:spPr bwMode="auto">
            <a:xfrm>
              <a:off x="1749" y="113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6772" name="Rectangle 100"/>
            <p:cNvSpPr>
              <a:spLocks noChangeArrowheads="1"/>
            </p:cNvSpPr>
            <p:nvPr/>
          </p:nvSpPr>
          <p:spPr bwMode="auto">
            <a:xfrm>
              <a:off x="1480" y="113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6773" name="Line 101"/>
            <p:cNvSpPr>
              <a:spLocks noChangeShapeType="1"/>
            </p:cNvSpPr>
            <p:nvPr/>
          </p:nvSpPr>
          <p:spPr bwMode="auto">
            <a:xfrm>
              <a:off x="1508" y="1073"/>
              <a:ext cx="0" cy="19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774" name="Line 102"/>
            <p:cNvSpPr>
              <a:spLocks noChangeShapeType="1"/>
            </p:cNvSpPr>
            <p:nvPr/>
          </p:nvSpPr>
          <p:spPr bwMode="auto">
            <a:xfrm>
              <a:off x="2036" y="1073"/>
              <a:ext cx="0" cy="19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775" name="Line 103"/>
            <p:cNvSpPr>
              <a:spLocks noChangeShapeType="1"/>
            </p:cNvSpPr>
            <p:nvPr/>
          </p:nvSpPr>
          <p:spPr bwMode="auto">
            <a:xfrm>
              <a:off x="1522" y="1165"/>
              <a:ext cx="233"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716776" name="Line 104"/>
            <p:cNvSpPr>
              <a:spLocks noChangeShapeType="1"/>
            </p:cNvSpPr>
            <p:nvPr/>
          </p:nvSpPr>
          <p:spPr bwMode="auto">
            <a:xfrm>
              <a:off x="1784" y="1165"/>
              <a:ext cx="235" cy="2"/>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716777" name="Line 105"/>
            <p:cNvSpPr>
              <a:spLocks noChangeShapeType="1"/>
            </p:cNvSpPr>
            <p:nvPr/>
          </p:nvSpPr>
          <p:spPr bwMode="auto">
            <a:xfrm>
              <a:off x="2048" y="1165"/>
              <a:ext cx="236"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sp>
          <p:nvSpPr>
            <p:cNvPr id="2716778" name="Rectangle 106"/>
            <p:cNvSpPr>
              <a:spLocks noChangeArrowheads="1"/>
            </p:cNvSpPr>
            <p:nvPr/>
          </p:nvSpPr>
          <p:spPr bwMode="auto">
            <a:xfrm>
              <a:off x="2263" y="113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6779" name="Line 107"/>
            <p:cNvSpPr>
              <a:spLocks noChangeShapeType="1"/>
            </p:cNvSpPr>
            <p:nvPr/>
          </p:nvSpPr>
          <p:spPr bwMode="auto">
            <a:xfrm>
              <a:off x="2314" y="1165"/>
              <a:ext cx="244"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780" name="Line 108"/>
            <p:cNvSpPr>
              <a:spLocks noChangeShapeType="1"/>
            </p:cNvSpPr>
            <p:nvPr/>
          </p:nvSpPr>
          <p:spPr bwMode="auto">
            <a:xfrm>
              <a:off x="2301" y="1073"/>
              <a:ext cx="0" cy="19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781" name="Rectangle 109"/>
            <p:cNvSpPr>
              <a:spLocks noChangeArrowheads="1"/>
            </p:cNvSpPr>
            <p:nvPr/>
          </p:nvSpPr>
          <p:spPr bwMode="auto">
            <a:xfrm>
              <a:off x="2808" y="113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6782" name="Rectangle 110"/>
            <p:cNvSpPr>
              <a:spLocks noChangeArrowheads="1"/>
            </p:cNvSpPr>
            <p:nvPr/>
          </p:nvSpPr>
          <p:spPr bwMode="auto">
            <a:xfrm>
              <a:off x="2538" y="113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6783" name="Line 111"/>
            <p:cNvSpPr>
              <a:spLocks noChangeShapeType="1"/>
            </p:cNvSpPr>
            <p:nvPr/>
          </p:nvSpPr>
          <p:spPr bwMode="auto">
            <a:xfrm>
              <a:off x="2565" y="1073"/>
              <a:ext cx="0" cy="19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784" name="Line 112"/>
            <p:cNvSpPr>
              <a:spLocks noChangeShapeType="1"/>
            </p:cNvSpPr>
            <p:nvPr/>
          </p:nvSpPr>
          <p:spPr bwMode="auto">
            <a:xfrm>
              <a:off x="3095" y="1073"/>
              <a:ext cx="0" cy="19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785" name="Line 113"/>
            <p:cNvSpPr>
              <a:spLocks noChangeShapeType="1"/>
            </p:cNvSpPr>
            <p:nvPr/>
          </p:nvSpPr>
          <p:spPr bwMode="auto">
            <a:xfrm>
              <a:off x="2580" y="1165"/>
              <a:ext cx="231"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716786" name="Line 114"/>
            <p:cNvSpPr>
              <a:spLocks noChangeShapeType="1"/>
            </p:cNvSpPr>
            <p:nvPr/>
          </p:nvSpPr>
          <p:spPr bwMode="auto">
            <a:xfrm>
              <a:off x="2843" y="1165"/>
              <a:ext cx="233" cy="2"/>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716787" name="Line 115"/>
            <p:cNvSpPr>
              <a:spLocks noChangeShapeType="1"/>
            </p:cNvSpPr>
            <p:nvPr/>
          </p:nvSpPr>
          <p:spPr bwMode="auto">
            <a:xfrm>
              <a:off x="3106" y="1165"/>
              <a:ext cx="235"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sp>
          <p:nvSpPr>
            <p:cNvPr id="2716788" name="Rectangle 116"/>
            <p:cNvSpPr>
              <a:spLocks noChangeArrowheads="1"/>
            </p:cNvSpPr>
            <p:nvPr/>
          </p:nvSpPr>
          <p:spPr bwMode="auto">
            <a:xfrm>
              <a:off x="3082" y="113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6789" name="Rectangle 117"/>
            <p:cNvSpPr>
              <a:spLocks noChangeArrowheads="1"/>
            </p:cNvSpPr>
            <p:nvPr/>
          </p:nvSpPr>
          <p:spPr bwMode="auto">
            <a:xfrm>
              <a:off x="3321" y="113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6790" name="Line 118"/>
            <p:cNvSpPr>
              <a:spLocks noChangeShapeType="1"/>
            </p:cNvSpPr>
            <p:nvPr/>
          </p:nvSpPr>
          <p:spPr bwMode="auto">
            <a:xfrm>
              <a:off x="3372" y="1165"/>
              <a:ext cx="24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791" name="Line 119"/>
            <p:cNvSpPr>
              <a:spLocks noChangeShapeType="1"/>
            </p:cNvSpPr>
            <p:nvPr/>
          </p:nvSpPr>
          <p:spPr bwMode="auto">
            <a:xfrm>
              <a:off x="3359" y="1073"/>
              <a:ext cx="0" cy="19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792" name="Rectangle 120"/>
            <p:cNvSpPr>
              <a:spLocks noChangeArrowheads="1"/>
            </p:cNvSpPr>
            <p:nvPr/>
          </p:nvSpPr>
          <p:spPr bwMode="auto">
            <a:xfrm>
              <a:off x="3865" y="113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6793" name="Rectangle 121"/>
            <p:cNvSpPr>
              <a:spLocks noChangeArrowheads="1"/>
            </p:cNvSpPr>
            <p:nvPr/>
          </p:nvSpPr>
          <p:spPr bwMode="auto">
            <a:xfrm>
              <a:off x="3596" y="113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6794" name="Line 122"/>
            <p:cNvSpPr>
              <a:spLocks noChangeShapeType="1"/>
            </p:cNvSpPr>
            <p:nvPr/>
          </p:nvSpPr>
          <p:spPr bwMode="auto">
            <a:xfrm>
              <a:off x="3624" y="1073"/>
              <a:ext cx="0" cy="19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795" name="Line 123"/>
            <p:cNvSpPr>
              <a:spLocks noChangeShapeType="1"/>
            </p:cNvSpPr>
            <p:nvPr/>
          </p:nvSpPr>
          <p:spPr bwMode="auto">
            <a:xfrm>
              <a:off x="4153" y="1073"/>
              <a:ext cx="0" cy="19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796" name="Line 124"/>
            <p:cNvSpPr>
              <a:spLocks noChangeShapeType="1"/>
            </p:cNvSpPr>
            <p:nvPr/>
          </p:nvSpPr>
          <p:spPr bwMode="auto">
            <a:xfrm>
              <a:off x="3638" y="1165"/>
              <a:ext cx="232"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716797" name="Line 125"/>
            <p:cNvSpPr>
              <a:spLocks noChangeShapeType="1"/>
            </p:cNvSpPr>
            <p:nvPr/>
          </p:nvSpPr>
          <p:spPr bwMode="auto">
            <a:xfrm>
              <a:off x="3900" y="1165"/>
              <a:ext cx="234" cy="2"/>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716798" name="Line 126"/>
            <p:cNvSpPr>
              <a:spLocks noChangeShapeType="1"/>
            </p:cNvSpPr>
            <p:nvPr/>
          </p:nvSpPr>
          <p:spPr bwMode="auto">
            <a:xfrm>
              <a:off x="4164" y="1165"/>
              <a:ext cx="236"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sp>
          <p:nvSpPr>
            <p:cNvPr id="2716799" name="Rectangle 127"/>
            <p:cNvSpPr>
              <a:spLocks noChangeArrowheads="1"/>
            </p:cNvSpPr>
            <p:nvPr/>
          </p:nvSpPr>
          <p:spPr bwMode="auto">
            <a:xfrm>
              <a:off x="4142" y="113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6800" name="Rectangle 128"/>
            <p:cNvSpPr>
              <a:spLocks noChangeArrowheads="1"/>
            </p:cNvSpPr>
            <p:nvPr/>
          </p:nvSpPr>
          <p:spPr bwMode="auto">
            <a:xfrm>
              <a:off x="4379" y="113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6801" name="Line 129"/>
            <p:cNvSpPr>
              <a:spLocks noChangeShapeType="1"/>
            </p:cNvSpPr>
            <p:nvPr/>
          </p:nvSpPr>
          <p:spPr bwMode="auto">
            <a:xfrm>
              <a:off x="4429" y="1165"/>
              <a:ext cx="24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802" name="Line 130"/>
            <p:cNvSpPr>
              <a:spLocks noChangeShapeType="1"/>
            </p:cNvSpPr>
            <p:nvPr/>
          </p:nvSpPr>
          <p:spPr bwMode="auto">
            <a:xfrm>
              <a:off x="4419" y="1073"/>
              <a:ext cx="0" cy="19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803" name="Rectangle 131"/>
            <p:cNvSpPr>
              <a:spLocks noChangeArrowheads="1"/>
            </p:cNvSpPr>
            <p:nvPr/>
          </p:nvSpPr>
          <p:spPr bwMode="auto">
            <a:xfrm>
              <a:off x="4923" y="113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6804" name="Rectangle 132"/>
            <p:cNvSpPr>
              <a:spLocks noChangeArrowheads="1"/>
            </p:cNvSpPr>
            <p:nvPr/>
          </p:nvSpPr>
          <p:spPr bwMode="auto">
            <a:xfrm>
              <a:off x="4654" y="113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6805" name="Line 133"/>
            <p:cNvSpPr>
              <a:spLocks noChangeShapeType="1"/>
            </p:cNvSpPr>
            <p:nvPr/>
          </p:nvSpPr>
          <p:spPr bwMode="auto">
            <a:xfrm>
              <a:off x="4682" y="1073"/>
              <a:ext cx="0" cy="19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806" name="Line 134"/>
            <p:cNvSpPr>
              <a:spLocks noChangeShapeType="1"/>
            </p:cNvSpPr>
            <p:nvPr/>
          </p:nvSpPr>
          <p:spPr bwMode="auto">
            <a:xfrm>
              <a:off x="5211" y="1073"/>
              <a:ext cx="0" cy="19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807" name="Line 135"/>
            <p:cNvSpPr>
              <a:spLocks noChangeShapeType="1"/>
            </p:cNvSpPr>
            <p:nvPr/>
          </p:nvSpPr>
          <p:spPr bwMode="auto">
            <a:xfrm>
              <a:off x="4695" y="1165"/>
              <a:ext cx="233"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716808" name="Line 136"/>
            <p:cNvSpPr>
              <a:spLocks noChangeShapeType="1"/>
            </p:cNvSpPr>
            <p:nvPr/>
          </p:nvSpPr>
          <p:spPr bwMode="auto">
            <a:xfrm>
              <a:off x="4958" y="1165"/>
              <a:ext cx="235" cy="2"/>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716809" name="Rectangle 137"/>
            <p:cNvSpPr>
              <a:spLocks noChangeArrowheads="1"/>
            </p:cNvSpPr>
            <p:nvPr/>
          </p:nvSpPr>
          <p:spPr bwMode="auto">
            <a:xfrm>
              <a:off x="791" y="655"/>
              <a:ext cx="562" cy="28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a:solidFill>
                    <a:schemeClr val="tx1"/>
                  </a:solidFill>
                  <a:latin typeface="FranklinGothic" charset="0"/>
                </a:rPr>
                <a:t>6 PM</a:t>
              </a:r>
            </a:p>
          </p:txBody>
        </p:sp>
        <p:sp>
          <p:nvSpPr>
            <p:cNvPr id="2716810" name="Line 138"/>
            <p:cNvSpPr>
              <a:spLocks noChangeShapeType="1"/>
            </p:cNvSpPr>
            <p:nvPr/>
          </p:nvSpPr>
          <p:spPr bwMode="auto">
            <a:xfrm>
              <a:off x="983" y="881"/>
              <a:ext cx="0" cy="167"/>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811" name="Rectangle 139"/>
            <p:cNvSpPr>
              <a:spLocks noChangeArrowheads="1"/>
            </p:cNvSpPr>
            <p:nvPr/>
          </p:nvSpPr>
          <p:spPr bwMode="auto">
            <a:xfrm>
              <a:off x="1428" y="666"/>
              <a:ext cx="221" cy="28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a:solidFill>
                    <a:schemeClr val="tx1"/>
                  </a:solidFill>
                  <a:latin typeface="FranklinGothic" charset="0"/>
                </a:rPr>
                <a:t>7</a:t>
              </a:r>
            </a:p>
          </p:txBody>
        </p:sp>
        <p:sp>
          <p:nvSpPr>
            <p:cNvPr id="2716812" name="Rectangle 140"/>
            <p:cNvSpPr>
              <a:spLocks noChangeArrowheads="1"/>
            </p:cNvSpPr>
            <p:nvPr/>
          </p:nvSpPr>
          <p:spPr bwMode="auto">
            <a:xfrm>
              <a:off x="1940" y="661"/>
              <a:ext cx="221" cy="28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a:solidFill>
                    <a:schemeClr val="tx1"/>
                  </a:solidFill>
                  <a:latin typeface="FranklinGothic" charset="0"/>
                </a:rPr>
                <a:t>8</a:t>
              </a:r>
            </a:p>
          </p:txBody>
        </p:sp>
        <p:sp>
          <p:nvSpPr>
            <p:cNvPr id="2716813" name="Rectangle 141"/>
            <p:cNvSpPr>
              <a:spLocks noChangeArrowheads="1"/>
            </p:cNvSpPr>
            <p:nvPr/>
          </p:nvSpPr>
          <p:spPr bwMode="auto">
            <a:xfrm>
              <a:off x="2474" y="678"/>
              <a:ext cx="221" cy="28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a:solidFill>
                    <a:schemeClr val="tx1"/>
                  </a:solidFill>
                  <a:latin typeface="FranklinGothic" charset="0"/>
                </a:rPr>
                <a:t>9</a:t>
              </a:r>
            </a:p>
          </p:txBody>
        </p:sp>
        <p:sp>
          <p:nvSpPr>
            <p:cNvPr id="2716814" name="Rectangle 142"/>
            <p:cNvSpPr>
              <a:spLocks noChangeArrowheads="1"/>
            </p:cNvSpPr>
            <p:nvPr/>
          </p:nvSpPr>
          <p:spPr bwMode="auto">
            <a:xfrm>
              <a:off x="2957" y="66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a:solidFill>
                    <a:schemeClr val="tx1"/>
                  </a:solidFill>
                  <a:latin typeface="FranklinGothic" charset="0"/>
                </a:rPr>
                <a:t>10</a:t>
              </a:r>
            </a:p>
          </p:txBody>
        </p:sp>
        <p:sp>
          <p:nvSpPr>
            <p:cNvPr id="2716815" name="Rectangle 143"/>
            <p:cNvSpPr>
              <a:spLocks noChangeArrowheads="1"/>
            </p:cNvSpPr>
            <p:nvPr/>
          </p:nvSpPr>
          <p:spPr bwMode="auto">
            <a:xfrm>
              <a:off x="3514" y="666"/>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a:solidFill>
                    <a:schemeClr val="tx1"/>
                  </a:solidFill>
                  <a:latin typeface="FranklinGothic" charset="0"/>
                </a:rPr>
                <a:t>11</a:t>
              </a:r>
            </a:p>
          </p:txBody>
        </p:sp>
        <p:sp>
          <p:nvSpPr>
            <p:cNvPr id="2716816" name="Rectangle 144"/>
            <p:cNvSpPr>
              <a:spLocks noChangeArrowheads="1"/>
            </p:cNvSpPr>
            <p:nvPr/>
          </p:nvSpPr>
          <p:spPr bwMode="auto">
            <a:xfrm>
              <a:off x="3970" y="649"/>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12</a:t>
              </a:r>
            </a:p>
          </p:txBody>
        </p:sp>
        <p:sp>
          <p:nvSpPr>
            <p:cNvPr id="2716817" name="Rectangle 145"/>
            <p:cNvSpPr>
              <a:spLocks noChangeArrowheads="1"/>
            </p:cNvSpPr>
            <p:nvPr/>
          </p:nvSpPr>
          <p:spPr bwMode="auto">
            <a:xfrm>
              <a:off x="4580" y="660"/>
              <a:ext cx="221"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1</a:t>
              </a:r>
            </a:p>
          </p:txBody>
        </p:sp>
        <p:sp>
          <p:nvSpPr>
            <p:cNvPr id="2716818" name="Line 146"/>
            <p:cNvSpPr>
              <a:spLocks noChangeShapeType="1"/>
            </p:cNvSpPr>
            <p:nvPr/>
          </p:nvSpPr>
          <p:spPr bwMode="auto">
            <a:xfrm>
              <a:off x="990" y="978"/>
              <a:ext cx="4203"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2716819" name="Rectangle 147"/>
            <p:cNvSpPr>
              <a:spLocks noChangeArrowheads="1"/>
            </p:cNvSpPr>
            <p:nvPr/>
          </p:nvSpPr>
          <p:spPr bwMode="auto">
            <a:xfrm>
              <a:off x="4894" y="643"/>
              <a:ext cx="573"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2 AM</a:t>
              </a:r>
            </a:p>
          </p:txBody>
        </p:sp>
        <p:sp>
          <p:nvSpPr>
            <p:cNvPr id="2716820" name="Line 148"/>
            <p:cNvSpPr>
              <a:spLocks noChangeShapeType="1"/>
            </p:cNvSpPr>
            <p:nvPr/>
          </p:nvSpPr>
          <p:spPr bwMode="auto">
            <a:xfrm>
              <a:off x="1772" y="1073"/>
              <a:ext cx="0" cy="19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821" name="Line 149"/>
            <p:cNvSpPr>
              <a:spLocks noChangeShapeType="1"/>
            </p:cNvSpPr>
            <p:nvPr/>
          </p:nvSpPr>
          <p:spPr bwMode="auto">
            <a:xfrm>
              <a:off x="3888" y="1073"/>
              <a:ext cx="0" cy="19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822" name="Line 150"/>
            <p:cNvSpPr>
              <a:spLocks noChangeShapeType="1"/>
            </p:cNvSpPr>
            <p:nvPr/>
          </p:nvSpPr>
          <p:spPr bwMode="auto">
            <a:xfrm>
              <a:off x="2830" y="1073"/>
              <a:ext cx="0" cy="19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823" name="Line 151"/>
            <p:cNvSpPr>
              <a:spLocks noChangeShapeType="1"/>
            </p:cNvSpPr>
            <p:nvPr/>
          </p:nvSpPr>
          <p:spPr bwMode="auto">
            <a:xfrm>
              <a:off x="4946" y="1073"/>
              <a:ext cx="0" cy="19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grpSp>
      <p:sp>
        <p:nvSpPr>
          <p:cNvPr id="24" name="Slide Number Placeholder 23"/>
          <p:cNvSpPr>
            <a:spLocks noGrp="1"/>
          </p:cNvSpPr>
          <p:nvPr>
            <p:ph type="sldNum" sz="quarter" idx="12"/>
          </p:nvPr>
        </p:nvSpPr>
        <p:spPr/>
        <p:txBody>
          <a:bodyPr/>
          <a:lstStyle/>
          <a:p>
            <a:pPr>
              <a:defRPr/>
            </a:pPr>
            <a:fld id="{0D227FE4-C4DE-B64E-BF78-4F634596A1E9}" type="slidenum">
              <a:rPr lang="en-US" smtClean="0"/>
              <a:pPr>
                <a:defRPr/>
              </a:pPr>
              <a:t>8</a:t>
            </a:fld>
            <a:endParaRPr lang="en-US"/>
          </a:p>
        </p:txBody>
      </p:sp>
    </p:spTree>
    <p:extLst>
      <p:ext uri="{BB962C8B-B14F-4D97-AF65-F5344CB8AC3E}">
        <p14:creationId xmlns:p14="http://schemas.microsoft.com/office/powerpoint/2010/main" val="16505975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271667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6675"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8722" name="Rectangle 2"/>
          <p:cNvSpPr>
            <a:spLocks noGrp="1" noChangeArrowheads="1"/>
          </p:cNvSpPr>
          <p:nvPr>
            <p:ph type="title"/>
          </p:nvPr>
        </p:nvSpPr>
        <p:spPr/>
        <p:txBody>
          <a:bodyPr/>
          <a:lstStyle/>
          <a:p>
            <a:r>
              <a:rPr lang="en-US" smtClean="0"/>
              <a:t>Pipelined Laundry</a:t>
            </a:r>
            <a:endParaRPr lang="en-US"/>
          </a:p>
        </p:txBody>
      </p:sp>
      <p:sp>
        <p:nvSpPr>
          <p:cNvPr id="2718723" name="Rectangle 3"/>
          <p:cNvSpPr>
            <a:spLocks noGrp="1" noChangeArrowheads="1"/>
          </p:cNvSpPr>
          <p:nvPr>
            <p:ph type="body" idx="1"/>
          </p:nvPr>
        </p:nvSpPr>
        <p:spPr>
          <a:xfrm>
            <a:off x="1447800" y="1143000"/>
            <a:ext cx="7239000" cy="5213350"/>
          </a:xfrm>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endParaRPr lang="en-US" dirty="0" smtClean="0"/>
          </a:p>
          <a:p>
            <a:r>
              <a:rPr lang="en-US" dirty="0" smtClean="0">
                <a:solidFill>
                  <a:schemeClr val="accent1"/>
                </a:solidFill>
              </a:rPr>
              <a:t>Pipelined laundry takes </a:t>
            </a:r>
            <a:br>
              <a:rPr lang="en-US" dirty="0" smtClean="0">
                <a:solidFill>
                  <a:schemeClr val="accent1"/>
                </a:solidFill>
              </a:rPr>
            </a:br>
            <a:r>
              <a:rPr lang="en-US" dirty="0" smtClean="0">
                <a:solidFill>
                  <a:schemeClr val="accent1"/>
                </a:solidFill>
              </a:rPr>
              <a:t>3.5 hours for 4 loads! </a:t>
            </a:r>
            <a:endParaRPr lang="en-US" dirty="0">
              <a:solidFill>
                <a:schemeClr val="accent1"/>
              </a:solidFill>
            </a:endParaRPr>
          </a:p>
        </p:txBody>
      </p:sp>
      <p:grpSp>
        <p:nvGrpSpPr>
          <p:cNvPr id="2" name="Group 4"/>
          <p:cNvGrpSpPr>
            <a:grpSpLocks/>
          </p:cNvGrpSpPr>
          <p:nvPr/>
        </p:nvGrpSpPr>
        <p:grpSpPr bwMode="auto">
          <a:xfrm>
            <a:off x="931863" y="2114550"/>
            <a:ext cx="928687" cy="3740150"/>
            <a:chOff x="587" y="1332"/>
            <a:chExt cx="585" cy="2356"/>
          </a:xfrm>
        </p:grpSpPr>
        <p:sp>
          <p:nvSpPr>
            <p:cNvPr id="2718725" name="Rectangle 5"/>
            <p:cNvSpPr>
              <a:spLocks noChangeArrowheads="1"/>
            </p:cNvSpPr>
            <p:nvPr/>
          </p:nvSpPr>
          <p:spPr bwMode="auto">
            <a:xfrm>
              <a:off x="587" y="1332"/>
              <a:ext cx="263" cy="235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i="1">
                  <a:solidFill>
                    <a:schemeClr val="tx1"/>
                  </a:solidFill>
                  <a:latin typeface="FranklinGothic" charset="0"/>
                </a:rPr>
                <a:t>T</a:t>
              </a:r>
            </a:p>
            <a:p>
              <a:pPr algn="ctr"/>
              <a:r>
                <a:rPr lang="en-US" sz="2400" i="1">
                  <a:solidFill>
                    <a:schemeClr val="tx1"/>
                  </a:solidFill>
                  <a:latin typeface="FranklinGothic" charset="0"/>
                </a:rPr>
                <a:t>a</a:t>
              </a:r>
            </a:p>
            <a:p>
              <a:pPr algn="ctr"/>
              <a:r>
                <a:rPr lang="en-US" sz="2400" i="1">
                  <a:solidFill>
                    <a:schemeClr val="tx1"/>
                  </a:solidFill>
                  <a:latin typeface="FranklinGothic" charset="0"/>
                </a:rPr>
                <a:t>s</a:t>
              </a:r>
            </a:p>
            <a:p>
              <a:pPr algn="ctr"/>
              <a:r>
                <a:rPr lang="en-US" sz="2400" i="1">
                  <a:solidFill>
                    <a:schemeClr val="tx1"/>
                  </a:solidFill>
                  <a:latin typeface="FranklinGothic" charset="0"/>
                </a:rPr>
                <a:t>k</a:t>
              </a:r>
            </a:p>
            <a:p>
              <a:pPr algn="ctr"/>
              <a:endParaRPr lang="en-US" sz="2400" i="1">
                <a:solidFill>
                  <a:schemeClr val="tx1"/>
                </a:solidFill>
                <a:latin typeface="FranklinGothic" charset="0"/>
              </a:endParaRPr>
            </a:p>
            <a:p>
              <a:pPr algn="ctr"/>
              <a:r>
                <a:rPr lang="en-US" sz="2400" i="1">
                  <a:solidFill>
                    <a:schemeClr val="tx1"/>
                  </a:solidFill>
                  <a:latin typeface="FranklinGothic" charset="0"/>
                </a:rPr>
                <a:t>O</a:t>
              </a:r>
            </a:p>
            <a:p>
              <a:pPr algn="ctr"/>
              <a:r>
                <a:rPr lang="en-US" sz="2400" i="1">
                  <a:solidFill>
                    <a:schemeClr val="tx1"/>
                  </a:solidFill>
                  <a:latin typeface="FranklinGothic" charset="0"/>
                </a:rPr>
                <a:t>r</a:t>
              </a:r>
            </a:p>
            <a:p>
              <a:pPr algn="ctr"/>
              <a:r>
                <a:rPr lang="en-US" sz="2400" i="1">
                  <a:solidFill>
                    <a:schemeClr val="tx1"/>
                  </a:solidFill>
                  <a:latin typeface="FranklinGothic" charset="0"/>
                </a:rPr>
                <a:t>d</a:t>
              </a:r>
            </a:p>
            <a:p>
              <a:pPr algn="ctr"/>
              <a:r>
                <a:rPr lang="en-US" sz="2400" i="1">
                  <a:solidFill>
                    <a:schemeClr val="tx1"/>
                  </a:solidFill>
                  <a:latin typeface="FranklinGothic" charset="0"/>
                </a:rPr>
                <a:t>e</a:t>
              </a:r>
            </a:p>
            <a:p>
              <a:pPr algn="ctr"/>
              <a:r>
                <a:rPr lang="en-US" sz="2400" i="1">
                  <a:solidFill>
                    <a:schemeClr val="tx1"/>
                  </a:solidFill>
                  <a:latin typeface="FranklinGothic" charset="0"/>
                </a:rPr>
                <a:t>r</a:t>
              </a:r>
            </a:p>
          </p:txBody>
        </p:sp>
        <p:sp>
          <p:nvSpPr>
            <p:cNvPr id="2718726" name="Line 6"/>
            <p:cNvSpPr>
              <a:spLocks noChangeShapeType="1"/>
            </p:cNvSpPr>
            <p:nvPr/>
          </p:nvSpPr>
          <p:spPr bwMode="auto">
            <a:xfrm flipH="1">
              <a:off x="834" y="1523"/>
              <a:ext cx="17" cy="1298"/>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2718727" name="Freeform 7"/>
            <p:cNvSpPr>
              <a:spLocks/>
            </p:cNvSpPr>
            <p:nvPr/>
          </p:nvSpPr>
          <p:spPr bwMode="auto">
            <a:xfrm>
              <a:off x="926" y="2011"/>
              <a:ext cx="211" cy="212"/>
            </a:xfrm>
            <a:custGeom>
              <a:avLst/>
              <a:gdLst/>
              <a:ahLst/>
              <a:cxnLst>
                <a:cxn ang="0">
                  <a:pos x="67" y="10"/>
                </a:cxn>
                <a:cxn ang="0">
                  <a:pos x="112" y="11"/>
                </a:cxn>
                <a:cxn ang="0">
                  <a:pos x="161" y="0"/>
                </a:cxn>
                <a:cxn ang="0">
                  <a:pos x="219" y="0"/>
                </a:cxn>
                <a:cxn ang="0">
                  <a:pos x="155" y="60"/>
                </a:cxn>
                <a:cxn ang="0">
                  <a:pos x="172" y="64"/>
                </a:cxn>
                <a:cxn ang="0">
                  <a:pos x="189" y="71"/>
                </a:cxn>
                <a:cxn ang="0">
                  <a:pos x="205" y="80"/>
                </a:cxn>
                <a:cxn ang="0">
                  <a:pos x="217" y="90"/>
                </a:cxn>
                <a:cxn ang="0">
                  <a:pos x="227" y="103"/>
                </a:cxn>
                <a:cxn ang="0">
                  <a:pos x="234" y="118"/>
                </a:cxn>
                <a:cxn ang="0">
                  <a:pos x="236" y="134"/>
                </a:cxn>
                <a:cxn ang="0">
                  <a:pos x="233" y="151"/>
                </a:cxn>
                <a:cxn ang="0">
                  <a:pos x="228" y="164"/>
                </a:cxn>
                <a:cxn ang="0">
                  <a:pos x="218" y="177"/>
                </a:cxn>
                <a:cxn ang="0">
                  <a:pos x="201" y="192"/>
                </a:cxn>
                <a:cxn ang="0">
                  <a:pos x="185" y="200"/>
                </a:cxn>
                <a:cxn ang="0">
                  <a:pos x="170" y="206"/>
                </a:cxn>
                <a:cxn ang="0">
                  <a:pos x="155" y="210"/>
                </a:cxn>
                <a:cxn ang="0">
                  <a:pos x="136" y="211"/>
                </a:cxn>
                <a:cxn ang="0">
                  <a:pos x="88" y="210"/>
                </a:cxn>
                <a:cxn ang="0">
                  <a:pos x="65" y="206"/>
                </a:cxn>
                <a:cxn ang="0">
                  <a:pos x="40" y="195"/>
                </a:cxn>
                <a:cxn ang="0">
                  <a:pos x="22" y="182"/>
                </a:cxn>
                <a:cxn ang="0">
                  <a:pos x="9" y="167"/>
                </a:cxn>
                <a:cxn ang="0">
                  <a:pos x="3" y="151"/>
                </a:cxn>
                <a:cxn ang="0">
                  <a:pos x="0" y="137"/>
                </a:cxn>
                <a:cxn ang="0">
                  <a:pos x="2" y="121"/>
                </a:cxn>
                <a:cxn ang="0">
                  <a:pos x="10" y="101"/>
                </a:cxn>
                <a:cxn ang="0">
                  <a:pos x="25" y="85"/>
                </a:cxn>
                <a:cxn ang="0">
                  <a:pos x="45" y="71"/>
                </a:cxn>
                <a:cxn ang="0">
                  <a:pos x="73" y="62"/>
                </a:cxn>
                <a:cxn ang="0">
                  <a:pos x="29" y="3"/>
                </a:cxn>
              </a:cxnLst>
              <a:rect l="0" t="0" r="r" b="b"/>
              <a:pathLst>
                <a:path w="237" h="212">
                  <a:moveTo>
                    <a:pt x="29" y="3"/>
                  </a:moveTo>
                  <a:lnTo>
                    <a:pt x="67" y="10"/>
                  </a:lnTo>
                  <a:lnTo>
                    <a:pt x="66" y="0"/>
                  </a:lnTo>
                  <a:lnTo>
                    <a:pt x="112" y="11"/>
                  </a:lnTo>
                  <a:lnTo>
                    <a:pt x="112" y="0"/>
                  </a:lnTo>
                  <a:lnTo>
                    <a:pt x="161" y="0"/>
                  </a:lnTo>
                  <a:lnTo>
                    <a:pt x="160" y="11"/>
                  </a:lnTo>
                  <a:lnTo>
                    <a:pt x="219" y="0"/>
                  </a:lnTo>
                  <a:lnTo>
                    <a:pt x="148" y="60"/>
                  </a:lnTo>
                  <a:lnTo>
                    <a:pt x="155" y="60"/>
                  </a:lnTo>
                  <a:lnTo>
                    <a:pt x="163" y="62"/>
                  </a:lnTo>
                  <a:lnTo>
                    <a:pt x="172" y="64"/>
                  </a:lnTo>
                  <a:lnTo>
                    <a:pt x="180" y="67"/>
                  </a:lnTo>
                  <a:lnTo>
                    <a:pt x="189" y="71"/>
                  </a:lnTo>
                  <a:lnTo>
                    <a:pt x="197" y="75"/>
                  </a:lnTo>
                  <a:lnTo>
                    <a:pt x="205" y="80"/>
                  </a:lnTo>
                  <a:lnTo>
                    <a:pt x="212" y="85"/>
                  </a:lnTo>
                  <a:lnTo>
                    <a:pt x="217" y="90"/>
                  </a:lnTo>
                  <a:lnTo>
                    <a:pt x="222" y="97"/>
                  </a:lnTo>
                  <a:lnTo>
                    <a:pt x="227" y="103"/>
                  </a:lnTo>
                  <a:lnTo>
                    <a:pt x="231" y="111"/>
                  </a:lnTo>
                  <a:lnTo>
                    <a:pt x="234" y="118"/>
                  </a:lnTo>
                  <a:lnTo>
                    <a:pt x="235" y="125"/>
                  </a:lnTo>
                  <a:lnTo>
                    <a:pt x="236" y="134"/>
                  </a:lnTo>
                  <a:lnTo>
                    <a:pt x="235" y="144"/>
                  </a:lnTo>
                  <a:lnTo>
                    <a:pt x="233" y="151"/>
                  </a:lnTo>
                  <a:lnTo>
                    <a:pt x="231" y="158"/>
                  </a:lnTo>
                  <a:lnTo>
                    <a:pt x="228" y="164"/>
                  </a:lnTo>
                  <a:lnTo>
                    <a:pt x="224" y="170"/>
                  </a:lnTo>
                  <a:lnTo>
                    <a:pt x="218" y="177"/>
                  </a:lnTo>
                  <a:lnTo>
                    <a:pt x="210" y="185"/>
                  </a:lnTo>
                  <a:lnTo>
                    <a:pt x="201" y="192"/>
                  </a:lnTo>
                  <a:lnTo>
                    <a:pt x="193" y="197"/>
                  </a:lnTo>
                  <a:lnTo>
                    <a:pt x="185" y="200"/>
                  </a:lnTo>
                  <a:lnTo>
                    <a:pt x="177" y="204"/>
                  </a:lnTo>
                  <a:lnTo>
                    <a:pt x="170" y="206"/>
                  </a:lnTo>
                  <a:lnTo>
                    <a:pt x="161" y="208"/>
                  </a:lnTo>
                  <a:lnTo>
                    <a:pt x="155" y="210"/>
                  </a:lnTo>
                  <a:lnTo>
                    <a:pt x="145" y="210"/>
                  </a:lnTo>
                  <a:lnTo>
                    <a:pt x="136" y="211"/>
                  </a:lnTo>
                  <a:lnTo>
                    <a:pt x="96" y="211"/>
                  </a:lnTo>
                  <a:lnTo>
                    <a:pt x="88" y="210"/>
                  </a:lnTo>
                  <a:lnTo>
                    <a:pt x="78" y="209"/>
                  </a:lnTo>
                  <a:lnTo>
                    <a:pt x="65" y="206"/>
                  </a:lnTo>
                  <a:lnTo>
                    <a:pt x="53" y="201"/>
                  </a:lnTo>
                  <a:lnTo>
                    <a:pt x="40" y="195"/>
                  </a:lnTo>
                  <a:lnTo>
                    <a:pt x="30" y="188"/>
                  </a:lnTo>
                  <a:lnTo>
                    <a:pt x="22" y="182"/>
                  </a:lnTo>
                  <a:lnTo>
                    <a:pt x="15" y="175"/>
                  </a:lnTo>
                  <a:lnTo>
                    <a:pt x="9" y="167"/>
                  </a:lnTo>
                  <a:lnTo>
                    <a:pt x="5" y="157"/>
                  </a:lnTo>
                  <a:lnTo>
                    <a:pt x="3" y="151"/>
                  </a:lnTo>
                  <a:lnTo>
                    <a:pt x="1" y="144"/>
                  </a:lnTo>
                  <a:lnTo>
                    <a:pt x="0" y="137"/>
                  </a:lnTo>
                  <a:lnTo>
                    <a:pt x="1" y="131"/>
                  </a:lnTo>
                  <a:lnTo>
                    <a:pt x="2" y="121"/>
                  </a:lnTo>
                  <a:lnTo>
                    <a:pt x="5" y="112"/>
                  </a:lnTo>
                  <a:lnTo>
                    <a:pt x="10" y="101"/>
                  </a:lnTo>
                  <a:lnTo>
                    <a:pt x="17" y="93"/>
                  </a:lnTo>
                  <a:lnTo>
                    <a:pt x="25" y="85"/>
                  </a:lnTo>
                  <a:lnTo>
                    <a:pt x="35" y="77"/>
                  </a:lnTo>
                  <a:lnTo>
                    <a:pt x="45" y="71"/>
                  </a:lnTo>
                  <a:lnTo>
                    <a:pt x="59" y="65"/>
                  </a:lnTo>
                  <a:lnTo>
                    <a:pt x="73" y="62"/>
                  </a:lnTo>
                  <a:lnTo>
                    <a:pt x="83" y="60"/>
                  </a:lnTo>
                  <a:lnTo>
                    <a:pt x="29" y="3"/>
                  </a:lnTo>
                </a:path>
              </a:pathLst>
            </a:custGeom>
            <a:solidFill>
              <a:schemeClr val="hlink"/>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18728" name="Rectangle 8"/>
            <p:cNvSpPr>
              <a:spLocks noChangeArrowheads="1"/>
            </p:cNvSpPr>
            <p:nvPr/>
          </p:nvSpPr>
          <p:spPr bwMode="auto">
            <a:xfrm>
              <a:off x="914" y="1968"/>
              <a:ext cx="253"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bg1"/>
                  </a:solidFill>
                  <a:latin typeface="FranklinGothic" charset="0"/>
                </a:rPr>
                <a:t>B</a:t>
              </a:r>
            </a:p>
          </p:txBody>
        </p:sp>
        <p:sp>
          <p:nvSpPr>
            <p:cNvPr id="2718729" name="Freeform 9"/>
            <p:cNvSpPr>
              <a:spLocks/>
            </p:cNvSpPr>
            <p:nvPr/>
          </p:nvSpPr>
          <p:spPr bwMode="auto">
            <a:xfrm>
              <a:off x="932" y="2322"/>
              <a:ext cx="210" cy="211"/>
            </a:xfrm>
            <a:custGeom>
              <a:avLst/>
              <a:gdLst/>
              <a:ahLst/>
              <a:cxnLst>
                <a:cxn ang="0">
                  <a:pos x="67" y="10"/>
                </a:cxn>
                <a:cxn ang="0">
                  <a:pos x="112" y="11"/>
                </a:cxn>
                <a:cxn ang="0">
                  <a:pos x="161" y="0"/>
                </a:cxn>
                <a:cxn ang="0">
                  <a:pos x="219" y="0"/>
                </a:cxn>
                <a:cxn ang="0">
                  <a:pos x="155" y="60"/>
                </a:cxn>
                <a:cxn ang="0">
                  <a:pos x="172" y="64"/>
                </a:cxn>
                <a:cxn ang="0">
                  <a:pos x="189" y="71"/>
                </a:cxn>
                <a:cxn ang="0">
                  <a:pos x="205" y="79"/>
                </a:cxn>
                <a:cxn ang="0">
                  <a:pos x="217" y="90"/>
                </a:cxn>
                <a:cxn ang="0">
                  <a:pos x="227" y="103"/>
                </a:cxn>
                <a:cxn ang="0">
                  <a:pos x="234" y="118"/>
                </a:cxn>
                <a:cxn ang="0">
                  <a:pos x="236" y="134"/>
                </a:cxn>
                <a:cxn ang="0">
                  <a:pos x="233" y="150"/>
                </a:cxn>
                <a:cxn ang="0">
                  <a:pos x="228" y="163"/>
                </a:cxn>
                <a:cxn ang="0">
                  <a:pos x="218" y="176"/>
                </a:cxn>
                <a:cxn ang="0">
                  <a:pos x="201" y="191"/>
                </a:cxn>
                <a:cxn ang="0">
                  <a:pos x="185" y="199"/>
                </a:cxn>
                <a:cxn ang="0">
                  <a:pos x="170" y="205"/>
                </a:cxn>
                <a:cxn ang="0">
                  <a:pos x="155" y="209"/>
                </a:cxn>
                <a:cxn ang="0">
                  <a:pos x="136" y="210"/>
                </a:cxn>
                <a:cxn ang="0">
                  <a:pos x="88" y="209"/>
                </a:cxn>
                <a:cxn ang="0">
                  <a:pos x="65" y="205"/>
                </a:cxn>
                <a:cxn ang="0">
                  <a:pos x="40" y="194"/>
                </a:cxn>
                <a:cxn ang="0">
                  <a:pos x="22" y="181"/>
                </a:cxn>
                <a:cxn ang="0">
                  <a:pos x="9" y="166"/>
                </a:cxn>
                <a:cxn ang="0">
                  <a:pos x="3" y="150"/>
                </a:cxn>
                <a:cxn ang="0">
                  <a:pos x="0" y="136"/>
                </a:cxn>
                <a:cxn ang="0">
                  <a:pos x="2" y="121"/>
                </a:cxn>
                <a:cxn ang="0">
                  <a:pos x="10" y="101"/>
                </a:cxn>
                <a:cxn ang="0">
                  <a:pos x="25" y="84"/>
                </a:cxn>
                <a:cxn ang="0">
                  <a:pos x="45" y="71"/>
                </a:cxn>
                <a:cxn ang="0">
                  <a:pos x="73" y="61"/>
                </a:cxn>
                <a:cxn ang="0">
                  <a:pos x="29" y="3"/>
                </a:cxn>
              </a:cxnLst>
              <a:rect l="0" t="0" r="r" b="b"/>
              <a:pathLst>
                <a:path w="237" h="211">
                  <a:moveTo>
                    <a:pt x="29" y="3"/>
                  </a:moveTo>
                  <a:lnTo>
                    <a:pt x="67" y="10"/>
                  </a:lnTo>
                  <a:lnTo>
                    <a:pt x="66" y="0"/>
                  </a:lnTo>
                  <a:lnTo>
                    <a:pt x="112" y="11"/>
                  </a:lnTo>
                  <a:lnTo>
                    <a:pt x="112" y="0"/>
                  </a:lnTo>
                  <a:lnTo>
                    <a:pt x="161" y="0"/>
                  </a:lnTo>
                  <a:lnTo>
                    <a:pt x="160" y="11"/>
                  </a:lnTo>
                  <a:lnTo>
                    <a:pt x="219" y="0"/>
                  </a:lnTo>
                  <a:lnTo>
                    <a:pt x="148" y="59"/>
                  </a:lnTo>
                  <a:lnTo>
                    <a:pt x="155" y="60"/>
                  </a:lnTo>
                  <a:lnTo>
                    <a:pt x="163" y="61"/>
                  </a:lnTo>
                  <a:lnTo>
                    <a:pt x="172" y="64"/>
                  </a:lnTo>
                  <a:lnTo>
                    <a:pt x="180" y="66"/>
                  </a:lnTo>
                  <a:lnTo>
                    <a:pt x="189" y="71"/>
                  </a:lnTo>
                  <a:lnTo>
                    <a:pt x="197" y="74"/>
                  </a:lnTo>
                  <a:lnTo>
                    <a:pt x="205" y="79"/>
                  </a:lnTo>
                  <a:lnTo>
                    <a:pt x="212" y="85"/>
                  </a:lnTo>
                  <a:lnTo>
                    <a:pt x="217" y="90"/>
                  </a:lnTo>
                  <a:lnTo>
                    <a:pt x="222" y="96"/>
                  </a:lnTo>
                  <a:lnTo>
                    <a:pt x="227" y="103"/>
                  </a:lnTo>
                  <a:lnTo>
                    <a:pt x="231" y="111"/>
                  </a:lnTo>
                  <a:lnTo>
                    <a:pt x="234" y="118"/>
                  </a:lnTo>
                  <a:lnTo>
                    <a:pt x="235" y="124"/>
                  </a:lnTo>
                  <a:lnTo>
                    <a:pt x="236" y="134"/>
                  </a:lnTo>
                  <a:lnTo>
                    <a:pt x="235" y="143"/>
                  </a:lnTo>
                  <a:lnTo>
                    <a:pt x="233" y="150"/>
                  </a:lnTo>
                  <a:lnTo>
                    <a:pt x="231" y="157"/>
                  </a:lnTo>
                  <a:lnTo>
                    <a:pt x="228" y="163"/>
                  </a:lnTo>
                  <a:lnTo>
                    <a:pt x="224" y="169"/>
                  </a:lnTo>
                  <a:lnTo>
                    <a:pt x="218" y="176"/>
                  </a:lnTo>
                  <a:lnTo>
                    <a:pt x="210" y="184"/>
                  </a:lnTo>
                  <a:lnTo>
                    <a:pt x="201" y="191"/>
                  </a:lnTo>
                  <a:lnTo>
                    <a:pt x="193" y="196"/>
                  </a:lnTo>
                  <a:lnTo>
                    <a:pt x="185" y="199"/>
                  </a:lnTo>
                  <a:lnTo>
                    <a:pt x="177" y="203"/>
                  </a:lnTo>
                  <a:lnTo>
                    <a:pt x="170" y="205"/>
                  </a:lnTo>
                  <a:lnTo>
                    <a:pt x="161" y="207"/>
                  </a:lnTo>
                  <a:lnTo>
                    <a:pt x="155" y="209"/>
                  </a:lnTo>
                  <a:lnTo>
                    <a:pt x="145" y="209"/>
                  </a:lnTo>
                  <a:lnTo>
                    <a:pt x="136" y="210"/>
                  </a:lnTo>
                  <a:lnTo>
                    <a:pt x="96" y="210"/>
                  </a:lnTo>
                  <a:lnTo>
                    <a:pt x="88" y="209"/>
                  </a:lnTo>
                  <a:lnTo>
                    <a:pt x="78" y="208"/>
                  </a:lnTo>
                  <a:lnTo>
                    <a:pt x="65" y="205"/>
                  </a:lnTo>
                  <a:lnTo>
                    <a:pt x="53" y="200"/>
                  </a:lnTo>
                  <a:lnTo>
                    <a:pt x="40" y="194"/>
                  </a:lnTo>
                  <a:lnTo>
                    <a:pt x="30" y="187"/>
                  </a:lnTo>
                  <a:lnTo>
                    <a:pt x="22" y="181"/>
                  </a:lnTo>
                  <a:lnTo>
                    <a:pt x="15" y="174"/>
                  </a:lnTo>
                  <a:lnTo>
                    <a:pt x="9" y="166"/>
                  </a:lnTo>
                  <a:lnTo>
                    <a:pt x="5" y="156"/>
                  </a:lnTo>
                  <a:lnTo>
                    <a:pt x="3" y="150"/>
                  </a:lnTo>
                  <a:lnTo>
                    <a:pt x="1" y="144"/>
                  </a:lnTo>
                  <a:lnTo>
                    <a:pt x="0" y="136"/>
                  </a:lnTo>
                  <a:lnTo>
                    <a:pt x="1" y="131"/>
                  </a:lnTo>
                  <a:lnTo>
                    <a:pt x="2" y="121"/>
                  </a:lnTo>
                  <a:lnTo>
                    <a:pt x="5" y="111"/>
                  </a:lnTo>
                  <a:lnTo>
                    <a:pt x="10" y="101"/>
                  </a:lnTo>
                  <a:lnTo>
                    <a:pt x="17" y="92"/>
                  </a:lnTo>
                  <a:lnTo>
                    <a:pt x="25" y="84"/>
                  </a:lnTo>
                  <a:lnTo>
                    <a:pt x="35" y="76"/>
                  </a:lnTo>
                  <a:lnTo>
                    <a:pt x="45" y="71"/>
                  </a:lnTo>
                  <a:lnTo>
                    <a:pt x="59" y="65"/>
                  </a:lnTo>
                  <a:lnTo>
                    <a:pt x="73" y="61"/>
                  </a:lnTo>
                  <a:lnTo>
                    <a:pt x="83" y="59"/>
                  </a:lnTo>
                  <a:lnTo>
                    <a:pt x="29" y="3"/>
                  </a:lnTo>
                </a:path>
              </a:pathLst>
            </a:custGeom>
            <a:solidFill>
              <a:schemeClr val="hlink"/>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18730" name="Rectangle 10"/>
            <p:cNvSpPr>
              <a:spLocks noChangeArrowheads="1"/>
            </p:cNvSpPr>
            <p:nvPr/>
          </p:nvSpPr>
          <p:spPr bwMode="auto">
            <a:xfrm>
              <a:off x="919" y="2278"/>
              <a:ext cx="253"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bg1"/>
                  </a:solidFill>
                  <a:latin typeface="FranklinGothic" charset="0"/>
                </a:rPr>
                <a:t>C</a:t>
              </a:r>
            </a:p>
          </p:txBody>
        </p:sp>
        <p:sp>
          <p:nvSpPr>
            <p:cNvPr id="2718731" name="Freeform 11"/>
            <p:cNvSpPr>
              <a:spLocks/>
            </p:cNvSpPr>
            <p:nvPr/>
          </p:nvSpPr>
          <p:spPr bwMode="auto">
            <a:xfrm>
              <a:off x="932" y="2646"/>
              <a:ext cx="210" cy="212"/>
            </a:xfrm>
            <a:custGeom>
              <a:avLst/>
              <a:gdLst/>
              <a:ahLst/>
              <a:cxnLst>
                <a:cxn ang="0">
                  <a:pos x="67" y="10"/>
                </a:cxn>
                <a:cxn ang="0">
                  <a:pos x="112" y="11"/>
                </a:cxn>
                <a:cxn ang="0">
                  <a:pos x="161" y="0"/>
                </a:cxn>
                <a:cxn ang="0">
                  <a:pos x="219" y="0"/>
                </a:cxn>
                <a:cxn ang="0">
                  <a:pos x="155" y="60"/>
                </a:cxn>
                <a:cxn ang="0">
                  <a:pos x="172" y="64"/>
                </a:cxn>
                <a:cxn ang="0">
                  <a:pos x="189" y="71"/>
                </a:cxn>
                <a:cxn ang="0">
                  <a:pos x="205" y="80"/>
                </a:cxn>
                <a:cxn ang="0">
                  <a:pos x="217" y="90"/>
                </a:cxn>
                <a:cxn ang="0">
                  <a:pos x="227" y="103"/>
                </a:cxn>
                <a:cxn ang="0">
                  <a:pos x="234" y="118"/>
                </a:cxn>
                <a:cxn ang="0">
                  <a:pos x="236" y="134"/>
                </a:cxn>
                <a:cxn ang="0">
                  <a:pos x="233" y="151"/>
                </a:cxn>
                <a:cxn ang="0">
                  <a:pos x="228" y="164"/>
                </a:cxn>
                <a:cxn ang="0">
                  <a:pos x="218" y="177"/>
                </a:cxn>
                <a:cxn ang="0">
                  <a:pos x="201" y="192"/>
                </a:cxn>
                <a:cxn ang="0">
                  <a:pos x="185" y="200"/>
                </a:cxn>
                <a:cxn ang="0">
                  <a:pos x="170" y="206"/>
                </a:cxn>
                <a:cxn ang="0">
                  <a:pos x="155" y="210"/>
                </a:cxn>
                <a:cxn ang="0">
                  <a:pos x="136" y="211"/>
                </a:cxn>
                <a:cxn ang="0">
                  <a:pos x="88" y="210"/>
                </a:cxn>
                <a:cxn ang="0">
                  <a:pos x="65" y="206"/>
                </a:cxn>
                <a:cxn ang="0">
                  <a:pos x="40" y="195"/>
                </a:cxn>
                <a:cxn ang="0">
                  <a:pos x="22" y="182"/>
                </a:cxn>
                <a:cxn ang="0">
                  <a:pos x="9" y="167"/>
                </a:cxn>
                <a:cxn ang="0">
                  <a:pos x="3" y="151"/>
                </a:cxn>
                <a:cxn ang="0">
                  <a:pos x="0" y="137"/>
                </a:cxn>
                <a:cxn ang="0">
                  <a:pos x="2" y="121"/>
                </a:cxn>
                <a:cxn ang="0">
                  <a:pos x="10" y="101"/>
                </a:cxn>
                <a:cxn ang="0">
                  <a:pos x="25" y="85"/>
                </a:cxn>
                <a:cxn ang="0">
                  <a:pos x="45" y="71"/>
                </a:cxn>
                <a:cxn ang="0">
                  <a:pos x="73" y="62"/>
                </a:cxn>
                <a:cxn ang="0">
                  <a:pos x="29" y="3"/>
                </a:cxn>
              </a:cxnLst>
              <a:rect l="0" t="0" r="r" b="b"/>
              <a:pathLst>
                <a:path w="237" h="212">
                  <a:moveTo>
                    <a:pt x="29" y="3"/>
                  </a:moveTo>
                  <a:lnTo>
                    <a:pt x="67" y="10"/>
                  </a:lnTo>
                  <a:lnTo>
                    <a:pt x="66" y="0"/>
                  </a:lnTo>
                  <a:lnTo>
                    <a:pt x="112" y="11"/>
                  </a:lnTo>
                  <a:lnTo>
                    <a:pt x="112" y="0"/>
                  </a:lnTo>
                  <a:lnTo>
                    <a:pt x="161" y="0"/>
                  </a:lnTo>
                  <a:lnTo>
                    <a:pt x="160" y="11"/>
                  </a:lnTo>
                  <a:lnTo>
                    <a:pt x="219" y="0"/>
                  </a:lnTo>
                  <a:lnTo>
                    <a:pt x="148" y="60"/>
                  </a:lnTo>
                  <a:lnTo>
                    <a:pt x="155" y="60"/>
                  </a:lnTo>
                  <a:lnTo>
                    <a:pt x="163" y="62"/>
                  </a:lnTo>
                  <a:lnTo>
                    <a:pt x="172" y="64"/>
                  </a:lnTo>
                  <a:lnTo>
                    <a:pt x="180" y="67"/>
                  </a:lnTo>
                  <a:lnTo>
                    <a:pt x="189" y="71"/>
                  </a:lnTo>
                  <a:lnTo>
                    <a:pt x="197" y="75"/>
                  </a:lnTo>
                  <a:lnTo>
                    <a:pt x="205" y="80"/>
                  </a:lnTo>
                  <a:lnTo>
                    <a:pt x="212" y="85"/>
                  </a:lnTo>
                  <a:lnTo>
                    <a:pt x="217" y="90"/>
                  </a:lnTo>
                  <a:lnTo>
                    <a:pt x="222" y="97"/>
                  </a:lnTo>
                  <a:lnTo>
                    <a:pt x="227" y="103"/>
                  </a:lnTo>
                  <a:lnTo>
                    <a:pt x="231" y="111"/>
                  </a:lnTo>
                  <a:lnTo>
                    <a:pt x="234" y="118"/>
                  </a:lnTo>
                  <a:lnTo>
                    <a:pt x="235" y="125"/>
                  </a:lnTo>
                  <a:lnTo>
                    <a:pt x="236" y="134"/>
                  </a:lnTo>
                  <a:lnTo>
                    <a:pt x="235" y="144"/>
                  </a:lnTo>
                  <a:lnTo>
                    <a:pt x="233" y="151"/>
                  </a:lnTo>
                  <a:lnTo>
                    <a:pt x="231" y="158"/>
                  </a:lnTo>
                  <a:lnTo>
                    <a:pt x="228" y="164"/>
                  </a:lnTo>
                  <a:lnTo>
                    <a:pt x="224" y="170"/>
                  </a:lnTo>
                  <a:lnTo>
                    <a:pt x="218" y="177"/>
                  </a:lnTo>
                  <a:lnTo>
                    <a:pt x="210" y="185"/>
                  </a:lnTo>
                  <a:lnTo>
                    <a:pt x="201" y="192"/>
                  </a:lnTo>
                  <a:lnTo>
                    <a:pt x="193" y="197"/>
                  </a:lnTo>
                  <a:lnTo>
                    <a:pt x="185" y="200"/>
                  </a:lnTo>
                  <a:lnTo>
                    <a:pt x="177" y="204"/>
                  </a:lnTo>
                  <a:lnTo>
                    <a:pt x="170" y="206"/>
                  </a:lnTo>
                  <a:lnTo>
                    <a:pt x="161" y="208"/>
                  </a:lnTo>
                  <a:lnTo>
                    <a:pt x="155" y="210"/>
                  </a:lnTo>
                  <a:lnTo>
                    <a:pt x="145" y="210"/>
                  </a:lnTo>
                  <a:lnTo>
                    <a:pt x="136" y="211"/>
                  </a:lnTo>
                  <a:lnTo>
                    <a:pt x="96" y="211"/>
                  </a:lnTo>
                  <a:lnTo>
                    <a:pt x="88" y="210"/>
                  </a:lnTo>
                  <a:lnTo>
                    <a:pt x="78" y="209"/>
                  </a:lnTo>
                  <a:lnTo>
                    <a:pt x="65" y="206"/>
                  </a:lnTo>
                  <a:lnTo>
                    <a:pt x="53" y="201"/>
                  </a:lnTo>
                  <a:lnTo>
                    <a:pt x="40" y="195"/>
                  </a:lnTo>
                  <a:lnTo>
                    <a:pt x="30" y="188"/>
                  </a:lnTo>
                  <a:lnTo>
                    <a:pt x="22" y="182"/>
                  </a:lnTo>
                  <a:lnTo>
                    <a:pt x="15" y="175"/>
                  </a:lnTo>
                  <a:lnTo>
                    <a:pt x="9" y="167"/>
                  </a:lnTo>
                  <a:lnTo>
                    <a:pt x="5" y="157"/>
                  </a:lnTo>
                  <a:lnTo>
                    <a:pt x="3" y="151"/>
                  </a:lnTo>
                  <a:lnTo>
                    <a:pt x="1" y="144"/>
                  </a:lnTo>
                  <a:lnTo>
                    <a:pt x="0" y="137"/>
                  </a:lnTo>
                  <a:lnTo>
                    <a:pt x="1" y="131"/>
                  </a:lnTo>
                  <a:lnTo>
                    <a:pt x="2" y="121"/>
                  </a:lnTo>
                  <a:lnTo>
                    <a:pt x="5" y="112"/>
                  </a:lnTo>
                  <a:lnTo>
                    <a:pt x="10" y="101"/>
                  </a:lnTo>
                  <a:lnTo>
                    <a:pt x="17" y="93"/>
                  </a:lnTo>
                  <a:lnTo>
                    <a:pt x="25" y="85"/>
                  </a:lnTo>
                  <a:lnTo>
                    <a:pt x="35" y="77"/>
                  </a:lnTo>
                  <a:lnTo>
                    <a:pt x="45" y="71"/>
                  </a:lnTo>
                  <a:lnTo>
                    <a:pt x="59" y="65"/>
                  </a:lnTo>
                  <a:lnTo>
                    <a:pt x="73" y="62"/>
                  </a:lnTo>
                  <a:lnTo>
                    <a:pt x="83" y="60"/>
                  </a:lnTo>
                  <a:lnTo>
                    <a:pt x="29" y="3"/>
                  </a:lnTo>
                </a:path>
              </a:pathLst>
            </a:custGeom>
            <a:solidFill>
              <a:schemeClr val="hlink"/>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18732" name="Rectangle 12"/>
            <p:cNvSpPr>
              <a:spLocks noChangeArrowheads="1"/>
            </p:cNvSpPr>
            <p:nvPr/>
          </p:nvSpPr>
          <p:spPr bwMode="auto">
            <a:xfrm>
              <a:off x="919" y="2602"/>
              <a:ext cx="253"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bg1"/>
                  </a:solidFill>
                  <a:latin typeface="FranklinGothic" charset="0"/>
                </a:rPr>
                <a:t>D</a:t>
              </a:r>
            </a:p>
          </p:txBody>
        </p:sp>
        <p:sp>
          <p:nvSpPr>
            <p:cNvPr id="2718733" name="Freeform 13"/>
            <p:cNvSpPr>
              <a:spLocks/>
            </p:cNvSpPr>
            <p:nvPr/>
          </p:nvSpPr>
          <p:spPr bwMode="auto">
            <a:xfrm>
              <a:off x="926" y="1617"/>
              <a:ext cx="211" cy="211"/>
            </a:xfrm>
            <a:custGeom>
              <a:avLst/>
              <a:gdLst/>
              <a:ahLst/>
              <a:cxnLst>
                <a:cxn ang="0">
                  <a:pos x="67" y="10"/>
                </a:cxn>
                <a:cxn ang="0">
                  <a:pos x="112" y="11"/>
                </a:cxn>
                <a:cxn ang="0">
                  <a:pos x="161" y="0"/>
                </a:cxn>
                <a:cxn ang="0">
                  <a:pos x="219" y="0"/>
                </a:cxn>
                <a:cxn ang="0">
                  <a:pos x="155" y="60"/>
                </a:cxn>
                <a:cxn ang="0">
                  <a:pos x="172" y="64"/>
                </a:cxn>
                <a:cxn ang="0">
                  <a:pos x="189" y="71"/>
                </a:cxn>
                <a:cxn ang="0">
                  <a:pos x="205" y="79"/>
                </a:cxn>
                <a:cxn ang="0">
                  <a:pos x="217" y="90"/>
                </a:cxn>
                <a:cxn ang="0">
                  <a:pos x="227" y="103"/>
                </a:cxn>
                <a:cxn ang="0">
                  <a:pos x="234" y="118"/>
                </a:cxn>
                <a:cxn ang="0">
                  <a:pos x="236" y="134"/>
                </a:cxn>
                <a:cxn ang="0">
                  <a:pos x="233" y="150"/>
                </a:cxn>
                <a:cxn ang="0">
                  <a:pos x="228" y="163"/>
                </a:cxn>
                <a:cxn ang="0">
                  <a:pos x="218" y="176"/>
                </a:cxn>
                <a:cxn ang="0">
                  <a:pos x="201" y="191"/>
                </a:cxn>
                <a:cxn ang="0">
                  <a:pos x="185" y="199"/>
                </a:cxn>
                <a:cxn ang="0">
                  <a:pos x="170" y="205"/>
                </a:cxn>
                <a:cxn ang="0">
                  <a:pos x="155" y="209"/>
                </a:cxn>
                <a:cxn ang="0">
                  <a:pos x="136" y="210"/>
                </a:cxn>
                <a:cxn ang="0">
                  <a:pos x="88" y="209"/>
                </a:cxn>
                <a:cxn ang="0">
                  <a:pos x="65" y="205"/>
                </a:cxn>
                <a:cxn ang="0">
                  <a:pos x="40" y="194"/>
                </a:cxn>
                <a:cxn ang="0">
                  <a:pos x="22" y="181"/>
                </a:cxn>
                <a:cxn ang="0">
                  <a:pos x="9" y="166"/>
                </a:cxn>
                <a:cxn ang="0">
                  <a:pos x="3" y="150"/>
                </a:cxn>
                <a:cxn ang="0">
                  <a:pos x="0" y="136"/>
                </a:cxn>
                <a:cxn ang="0">
                  <a:pos x="2" y="121"/>
                </a:cxn>
                <a:cxn ang="0">
                  <a:pos x="10" y="101"/>
                </a:cxn>
                <a:cxn ang="0">
                  <a:pos x="25" y="84"/>
                </a:cxn>
                <a:cxn ang="0">
                  <a:pos x="45" y="71"/>
                </a:cxn>
                <a:cxn ang="0">
                  <a:pos x="73" y="61"/>
                </a:cxn>
                <a:cxn ang="0">
                  <a:pos x="29" y="3"/>
                </a:cxn>
              </a:cxnLst>
              <a:rect l="0" t="0" r="r" b="b"/>
              <a:pathLst>
                <a:path w="237" h="211">
                  <a:moveTo>
                    <a:pt x="29" y="3"/>
                  </a:moveTo>
                  <a:lnTo>
                    <a:pt x="67" y="10"/>
                  </a:lnTo>
                  <a:lnTo>
                    <a:pt x="66" y="0"/>
                  </a:lnTo>
                  <a:lnTo>
                    <a:pt x="112" y="11"/>
                  </a:lnTo>
                  <a:lnTo>
                    <a:pt x="112" y="0"/>
                  </a:lnTo>
                  <a:lnTo>
                    <a:pt x="161" y="0"/>
                  </a:lnTo>
                  <a:lnTo>
                    <a:pt x="160" y="11"/>
                  </a:lnTo>
                  <a:lnTo>
                    <a:pt x="219" y="0"/>
                  </a:lnTo>
                  <a:lnTo>
                    <a:pt x="148" y="59"/>
                  </a:lnTo>
                  <a:lnTo>
                    <a:pt x="155" y="60"/>
                  </a:lnTo>
                  <a:lnTo>
                    <a:pt x="163" y="61"/>
                  </a:lnTo>
                  <a:lnTo>
                    <a:pt x="172" y="64"/>
                  </a:lnTo>
                  <a:lnTo>
                    <a:pt x="180" y="66"/>
                  </a:lnTo>
                  <a:lnTo>
                    <a:pt x="189" y="71"/>
                  </a:lnTo>
                  <a:lnTo>
                    <a:pt x="197" y="74"/>
                  </a:lnTo>
                  <a:lnTo>
                    <a:pt x="205" y="79"/>
                  </a:lnTo>
                  <a:lnTo>
                    <a:pt x="212" y="85"/>
                  </a:lnTo>
                  <a:lnTo>
                    <a:pt x="217" y="90"/>
                  </a:lnTo>
                  <a:lnTo>
                    <a:pt x="222" y="96"/>
                  </a:lnTo>
                  <a:lnTo>
                    <a:pt x="227" y="103"/>
                  </a:lnTo>
                  <a:lnTo>
                    <a:pt x="231" y="111"/>
                  </a:lnTo>
                  <a:lnTo>
                    <a:pt x="234" y="118"/>
                  </a:lnTo>
                  <a:lnTo>
                    <a:pt x="235" y="124"/>
                  </a:lnTo>
                  <a:lnTo>
                    <a:pt x="236" y="134"/>
                  </a:lnTo>
                  <a:lnTo>
                    <a:pt x="235" y="143"/>
                  </a:lnTo>
                  <a:lnTo>
                    <a:pt x="233" y="150"/>
                  </a:lnTo>
                  <a:lnTo>
                    <a:pt x="231" y="157"/>
                  </a:lnTo>
                  <a:lnTo>
                    <a:pt x="228" y="163"/>
                  </a:lnTo>
                  <a:lnTo>
                    <a:pt x="224" y="169"/>
                  </a:lnTo>
                  <a:lnTo>
                    <a:pt x="218" y="176"/>
                  </a:lnTo>
                  <a:lnTo>
                    <a:pt x="210" y="184"/>
                  </a:lnTo>
                  <a:lnTo>
                    <a:pt x="201" y="191"/>
                  </a:lnTo>
                  <a:lnTo>
                    <a:pt x="193" y="196"/>
                  </a:lnTo>
                  <a:lnTo>
                    <a:pt x="185" y="199"/>
                  </a:lnTo>
                  <a:lnTo>
                    <a:pt x="177" y="203"/>
                  </a:lnTo>
                  <a:lnTo>
                    <a:pt x="170" y="205"/>
                  </a:lnTo>
                  <a:lnTo>
                    <a:pt x="161" y="207"/>
                  </a:lnTo>
                  <a:lnTo>
                    <a:pt x="155" y="209"/>
                  </a:lnTo>
                  <a:lnTo>
                    <a:pt x="145" y="209"/>
                  </a:lnTo>
                  <a:lnTo>
                    <a:pt x="136" y="210"/>
                  </a:lnTo>
                  <a:lnTo>
                    <a:pt x="96" y="210"/>
                  </a:lnTo>
                  <a:lnTo>
                    <a:pt x="88" y="209"/>
                  </a:lnTo>
                  <a:lnTo>
                    <a:pt x="78" y="208"/>
                  </a:lnTo>
                  <a:lnTo>
                    <a:pt x="65" y="205"/>
                  </a:lnTo>
                  <a:lnTo>
                    <a:pt x="53" y="200"/>
                  </a:lnTo>
                  <a:lnTo>
                    <a:pt x="40" y="194"/>
                  </a:lnTo>
                  <a:lnTo>
                    <a:pt x="30" y="187"/>
                  </a:lnTo>
                  <a:lnTo>
                    <a:pt x="22" y="181"/>
                  </a:lnTo>
                  <a:lnTo>
                    <a:pt x="15" y="174"/>
                  </a:lnTo>
                  <a:lnTo>
                    <a:pt x="9" y="166"/>
                  </a:lnTo>
                  <a:lnTo>
                    <a:pt x="5" y="156"/>
                  </a:lnTo>
                  <a:lnTo>
                    <a:pt x="3" y="150"/>
                  </a:lnTo>
                  <a:lnTo>
                    <a:pt x="1" y="144"/>
                  </a:lnTo>
                  <a:lnTo>
                    <a:pt x="0" y="136"/>
                  </a:lnTo>
                  <a:lnTo>
                    <a:pt x="1" y="131"/>
                  </a:lnTo>
                  <a:lnTo>
                    <a:pt x="2" y="121"/>
                  </a:lnTo>
                  <a:lnTo>
                    <a:pt x="5" y="111"/>
                  </a:lnTo>
                  <a:lnTo>
                    <a:pt x="10" y="101"/>
                  </a:lnTo>
                  <a:lnTo>
                    <a:pt x="17" y="92"/>
                  </a:lnTo>
                  <a:lnTo>
                    <a:pt x="25" y="84"/>
                  </a:lnTo>
                  <a:lnTo>
                    <a:pt x="35" y="76"/>
                  </a:lnTo>
                  <a:lnTo>
                    <a:pt x="45" y="71"/>
                  </a:lnTo>
                  <a:lnTo>
                    <a:pt x="59" y="65"/>
                  </a:lnTo>
                  <a:lnTo>
                    <a:pt x="73" y="61"/>
                  </a:lnTo>
                  <a:lnTo>
                    <a:pt x="83" y="59"/>
                  </a:lnTo>
                  <a:lnTo>
                    <a:pt x="29" y="3"/>
                  </a:lnTo>
                </a:path>
              </a:pathLst>
            </a:custGeom>
            <a:solidFill>
              <a:schemeClr val="hlink"/>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18734" name="Rectangle 14"/>
            <p:cNvSpPr>
              <a:spLocks noChangeArrowheads="1"/>
            </p:cNvSpPr>
            <p:nvPr/>
          </p:nvSpPr>
          <p:spPr bwMode="auto">
            <a:xfrm>
              <a:off x="914" y="1573"/>
              <a:ext cx="253"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bg1"/>
                  </a:solidFill>
                  <a:latin typeface="FranklinGothic" charset="0"/>
                </a:rPr>
                <a:t>A</a:t>
              </a:r>
            </a:p>
          </p:txBody>
        </p:sp>
      </p:grpSp>
      <p:grpSp>
        <p:nvGrpSpPr>
          <p:cNvPr id="3" name="Group 15"/>
          <p:cNvGrpSpPr>
            <a:grpSpLocks/>
          </p:cNvGrpSpPr>
          <p:nvPr/>
        </p:nvGrpSpPr>
        <p:grpSpPr bwMode="auto">
          <a:xfrm>
            <a:off x="1954213" y="2501900"/>
            <a:ext cx="2603500" cy="2079625"/>
            <a:chOff x="1231" y="1576"/>
            <a:chExt cx="1640" cy="1310"/>
          </a:xfrm>
        </p:grpSpPr>
        <p:sp>
          <p:nvSpPr>
            <p:cNvPr id="2718736" name="AutoShape 16"/>
            <p:cNvSpPr>
              <a:spLocks noChangeArrowheads="1"/>
            </p:cNvSpPr>
            <p:nvPr/>
          </p:nvSpPr>
          <p:spPr bwMode="auto">
            <a:xfrm>
              <a:off x="1482" y="1955"/>
              <a:ext cx="185" cy="259"/>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8737" name="AutoShape 17"/>
            <p:cNvSpPr>
              <a:spLocks noChangeArrowheads="1"/>
            </p:cNvSpPr>
            <p:nvPr/>
          </p:nvSpPr>
          <p:spPr bwMode="auto">
            <a:xfrm>
              <a:off x="1527" y="1903"/>
              <a:ext cx="140" cy="46"/>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8738" name="AutoShape 18"/>
            <p:cNvSpPr>
              <a:spLocks noChangeArrowheads="1"/>
            </p:cNvSpPr>
            <p:nvPr/>
          </p:nvSpPr>
          <p:spPr bwMode="auto">
            <a:xfrm>
              <a:off x="1519" y="1975"/>
              <a:ext cx="95" cy="15"/>
            </a:xfrm>
            <a:prstGeom prst="parallelogram">
              <a:avLst>
                <a:gd name="adj" fmla="val 158304"/>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nvGrpSpPr>
            <p:cNvPr id="4" name="Group 19"/>
            <p:cNvGrpSpPr>
              <a:grpSpLocks/>
            </p:cNvGrpSpPr>
            <p:nvPr/>
          </p:nvGrpSpPr>
          <p:grpSpPr bwMode="auto">
            <a:xfrm>
              <a:off x="1940" y="1938"/>
              <a:ext cx="179" cy="257"/>
              <a:chOff x="2183" y="1938"/>
              <a:chExt cx="201" cy="257"/>
            </a:xfrm>
          </p:grpSpPr>
          <p:sp>
            <p:nvSpPr>
              <p:cNvPr id="2718740" name="Freeform 20"/>
              <p:cNvSpPr>
                <a:spLocks/>
              </p:cNvSpPr>
              <p:nvPr/>
            </p:nvSpPr>
            <p:spPr bwMode="auto">
              <a:xfrm>
                <a:off x="2312" y="2057"/>
                <a:ext cx="60" cy="138"/>
              </a:xfrm>
              <a:custGeom>
                <a:avLst/>
                <a:gdLst/>
                <a:ahLst/>
                <a:cxnLst>
                  <a:cxn ang="0">
                    <a:pos x="43" y="0"/>
                  </a:cxn>
                  <a:cxn ang="0">
                    <a:pos x="59" y="0"/>
                  </a:cxn>
                  <a:cxn ang="0">
                    <a:pos x="16" y="137"/>
                  </a:cxn>
                  <a:cxn ang="0">
                    <a:pos x="0" y="137"/>
                  </a:cxn>
                  <a:cxn ang="0">
                    <a:pos x="43" y="0"/>
                  </a:cxn>
                </a:cxnLst>
                <a:rect l="0" t="0" r="r" b="b"/>
                <a:pathLst>
                  <a:path w="60" h="138">
                    <a:moveTo>
                      <a:pt x="43" y="0"/>
                    </a:moveTo>
                    <a:lnTo>
                      <a:pt x="59" y="0"/>
                    </a:lnTo>
                    <a:lnTo>
                      <a:pt x="16" y="137"/>
                    </a:lnTo>
                    <a:lnTo>
                      <a:pt x="0" y="137"/>
                    </a:lnTo>
                    <a:lnTo>
                      <a:pt x="43"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718741" name="Rectangle 21"/>
              <p:cNvSpPr>
                <a:spLocks noChangeArrowheads="1"/>
              </p:cNvSpPr>
              <p:nvPr/>
            </p:nvSpPr>
            <p:spPr bwMode="auto">
              <a:xfrm>
                <a:off x="2308" y="2057"/>
                <a:ext cx="76"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8742" name="Rectangle 22"/>
              <p:cNvSpPr>
                <a:spLocks noChangeArrowheads="1"/>
              </p:cNvSpPr>
              <p:nvPr/>
            </p:nvSpPr>
            <p:spPr bwMode="auto">
              <a:xfrm>
                <a:off x="2314" y="2115"/>
                <a:ext cx="57" cy="11"/>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8743" name="Rectangle 23"/>
              <p:cNvSpPr>
                <a:spLocks noChangeArrowheads="1"/>
              </p:cNvSpPr>
              <p:nvPr/>
            </p:nvSpPr>
            <p:spPr bwMode="auto">
              <a:xfrm>
                <a:off x="2183" y="2115"/>
                <a:ext cx="75" cy="7"/>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8744" name="Oval 24"/>
              <p:cNvSpPr>
                <a:spLocks noChangeArrowheads="1"/>
              </p:cNvSpPr>
              <p:nvPr/>
            </p:nvSpPr>
            <p:spPr bwMode="auto">
              <a:xfrm>
                <a:off x="2242" y="1938"/>
                <a:ext cx="22" cy="26"/>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718745" name="Freeform 25"/>
              <p:cNvSpPr>
                <a:spLocks/>
              </p:cNvSpPr>
              <p:nvPr/>
            </p:nvSpPr>
            <p:spPr bwMode="auto">
              <a:xfrm>
                <a:off x="2183" y="1983"/>
                <a:ext cx="138" cy="212"/>
              </a:xfrm>
              <a:custGeom>
                <a:avLst/>
                <a:gdLst/>
                <a:ahLst/>
                <a:cxnLst>
                  <a:cxn ang="0">
                    <a:pos x="1" y="98"/>
                  </a:cxn>
                  <a:cxn ang="0">
                    <a:pos x="1" y="100"/>
                  </a:cxn>
                  <a:cxn ang="0">
                    <a:pos x="0" y="104"/>
                  </a:cxn>
                  <a:cxn ang="0">
                    <a:pos x="0" y="107"/>
                  </a:cxn>
                  <a:cxn ang="0">
                    <a:pos x="1" y="111"/>
                  </a:cxn>
                  <a:cxn ang="0">
                    <a:pos x="3" y="114"/>
                  </a:cxn>
                  <a:cxn ang="0">
                    <a:pos x="6" y="116"/>
                  </a:cxn>
                  <a:cxn ang="0">
                    <a:pos x="9" y="118"/>
                  </a:cxn>
                  <a:cxn ang="0">
                    <a:pos x="11" y="119"/>
                  </a:cxn>
                  <a:cxn ang="0">
                    <a:pos x="15" y="119"/>
                  </a:cxn>
                  <a:cxn ang="0">
                    <a:pos x="89" y="211"/>
                  </a:cxn>
                  <a:cxn ang="0">
                    <a:pos x="113" y="101"/>
                  </a:cxn>
                  <a:cxn ang="0">
                    <a:pos x="113" y="99"/>
                  </a:cxn>
                  <a:cxn ang="0">
                    <a:pos x="111" y="97"/>
                  </a:cxn>
                  <a:cxn ang="0">
                    <a:pos x="109" y="95"/>
                  </a:cxn>
                  <a:cxn ang="0">
                    <a:pos x="108" y="94"/>
                  </a:cxn>
                  <a:cxn ang="0">
                    <a:pos x="105" y="93"/>
                  </a:cxn>
                  <a:cxn ang="0">
                    <a:pos x="102" y="92"/>
                  </a:cxn>
                  <a:cxn ang="0">
                    <a:pos x="100" y="92"/>
                  </a:cxn>
                  <a:cxn ang="0">
                    <a:pos x="97" y="92"/>
                  </a:cxn>
                  <a:cxn ang="0">
                    <a:pos x="66" y="54"/>
                  </a:cxn>
                  <a:cxn ang="0">
                    <a:pos x="127" y="67"/>
                  </a:cxn>
                  <a:cxn ang="0">
                    <a:pos x="130" y="66"/>
                  </a:cxn>
                  <a:cxn ang="0">
                    <a:pos x="131" y="65"/>
                  </a:cxn>
                  <a:cxn ang="0">
                    <a:pos x="134" y="63"/>
                  </a:cxn>
                  <a:cxn ang="0">
                    <a:pos x="136" y="62"/>
                  </a:cxn>
                  <a:cxn ang="0">
                    <a:pos x="136" y="59"/>
                  </a:cxn>
                  <a:cxn ang="0">
                    <a:pos x="137" y="56"/>
                  </a:cxn>
                  <a:cxn ang="0">
                    <a:pos x="136" y="53"/>
                  </a:cxn>
                  <a:cxn ang="0">
                    <a:pos x="135" y="50"/>
                  </a:cxn>
                  <a:cxn ang="0">
                    <a:pos x="133" y="49"/>
                  </a:cxn>
                  <a:cxn ang="0">
                    <a:pos x="131" y="47"/>
                  </a:cxn>
                  <a:cxn ang="0">
                    <a:pos x="128" y="46"/>
                  </a:cxn>
                  <a:cxn ang="0">
                    <a:pos x="87" y="46"/>
                  </a:cxn>
                  <a:cxn ang="0">
                    <a:pos x="80" y="30"/>
                  </a:cxn>
                  <a:cxn ang="0">
                    <a:pos x="80" y="26"/>
                  </a:cxn>
                  <a:cxn ang="0">
                    <a:pos x="81" y="22"/>
                  </a:cxn>
                  <a:cxn ang="0">
                    <a:pos x="81" y="17"/>
                  </a:cxn>
                  <a:cxn ang="0">
                    <a:pos x="80" y="14"/>
                  </a:cxn>
                  <a:cxn ang="0">
                    <a:pos x="78" y="11"/>
                  </a:cxn>
                  <a:cxn ang="0">
                    <a:pos x="76" y="7"/>
                  </a:cxn>
                  <a:cxn ang="0">
                    <a:pos x="73" y="5"/>
                  </a:cxn>
                  <a:cxn ang="0">
                    <a:pos x="70" y="2"/>
                  </a:cxn>
                  <a:cxn ang="0">
                    <a:pos x="66" y="1"/>
                  </a:cxn>
                  <a:cxn ang="0">
                    <a:pos x="62" y="0"/>
                  </a:cxn>
                  <a:cxn ang="0">
                    <a:pos x="57" y="0"/>
                  </a:cxn>
                  <a:cxn ang="0">
                    <a:pos x="53" y="1"/>
                  </a:cxn>
                  <a:cxn ang="0">
                    <a:pos x="49" y="2"/>
                  </a:cxn>
                  <a:cxn ang="0">
                    <a:pos x="45" y="4"/>
                  </a:cxn>
                  <a:cxn ang="0">
                    <a:pos x="42" y="8"/>
                  </a:cxn>
                  <a:cxn ang="0">
                    <a:pos x="39" y="12"/>
                  </a:cxn>
                  <a:cxn ang="0">
                    <a:pos x="37" y="16"/>
                  </a:cxn>
                </a:cxnLst>
                <a:rect l="0" t="0" r="r" b="b"/>
                <a:pathLst>
                  <a:path w="138" h="212">
                    <a:moveTo>
                      <a:pt x="37" y="16"/>
                    </a:moveTo>
                    <a:lnTo>
                      <a:pt x="1" y="98"/>
                    </a:lnTo>
                    <a:lnTo>
                      <a:pt x="1" y="99"/>
                    </a:lnTo>
                    <a:lnTo>
                      <a:pt x="1" y="100"/>
                    </a:lnTo>
                    <a:lnTo>
                      <a:pt x="0" y="101"/>
                    </a:lnTo>
                    <a:lnTo>
                      <a:pt x="0" y="104"/>
                    </a:lnTo>
                    <a:lnTo>
                      <a:pt x="0" y="105"/>
                    </a:lnTo>
                    <a:lnTo>
                      <a:pt x="0" y="107"/>
                    </a:lnTo>
                    <a:lnTo>
                      <a:pt x="1" y="109"/>
                    </a:lnTo>
                    <a:lnTo>
                      <a:pt x="1" y="111"/>
                    </a:lnTo>
                    <a:lnTo>
                      <a:pt x="2" y="112"/>
                    </a:lnTo>
                    <a:lnTo>
                      <a:pt x="3" y="114"/>
                    </a:lnTo>
                    <a:lnTo>
                      <a:pt x="4" y="115"/>
                    </a:lnTo>
                    <a:lnTo>
                      <a:pt x="6" y="116"/>
                    </a:lnTo>
                    <a:lnTo>
                      <a:pt x="7" y="117"/>
                    </a:lnTo>
                    <a:lnTo>
                      <a:pt x="9" y="118"/>
                    </a:lnTo>
                    <a:lnTo>
                      <a:pt x="10" y="118"/>
                    </a:lnTo>
                    <a:lnTo>
                      <a:pt x="11" y="119"/>
                    </a:lnTo>
                    <a:lnTo>
                      <a:pt x="13" y="119"/>
                    </a:lnTo>
                    <a:lnTo>
                      <a:pt x="15" y="119"/>
                    </a:lnTo>
                    <a:lnTo>
                      <a:pt x="89" y="119"/>
                    </a:lnTo>
                    <a:lnTo>
                      <a:pt x="89" y="211"/>
                    </a:lnTo>
                    <a:lnTo>
                      <a:pt x="113" y="211"/>
                    </a:lnTo>
                    <a:lnTo>
                      <a:pt x="113" y="101"/>
                    </a:lnTo>
                    <a:lnTo>
                      <a:pt x="113" y="100"/>
                    </a:lnTo>
                    <a:lnTo>
                      <a:pt x="113" y="99"/>
                    </a:lnTo>
                    <a:lnTo>
                      <a:pt x="112" y="98"/>
                    </a:lnTo>
                    <a:lnTo>
                      <a:pt x="111" y="97"/>
                    </a:lnTo>
                    <a:lnTo>
                      <a:pt x="111" y="96"/>
                    </a:lnTo>
                    <a:lnTo>
                      <a:pt x="109" y="95"/>
                    </a:lnTo>
                    <a:lnTo>
                      <a:pt x="109" y="95"/>
                    </a:lnTo>
                    <a:lnTo>
                      <a:pt x="108" y="94"/>
                    </a:lnTo>
                    <a:lnTo>
                      <a:pt x="106" y="93"/>
                    </a:lnTo>
                    <a:lnTo>
                      <a:pt x="105" y="93"/>
                    </a:lnTo>
                    <a:lnTo>
                      <a:pt x="104" y="93"/>
                    </a:lnTo>
                    <a:lnTo>
                      <a:pt x="102" y="92"/>
                    </a:lnTo>
                    <a:lnTo>
                      <a:pt x="101" y="92"/>
                    </a:lnTo>
                    <a:lnTo>
                      <a:pt x="100" y="92"/>
                    </a:lnTo>
                    <a:lnTo>
                      <a:pt x="98" y="92"/>
                    </a:lnTo>
                    <a:lnTo>
                      <a:pt x="97" y="92"/>
                    </a:lnTo>
                    <a:lnTo>
                      <a:pt x="54" y="90"/>
                    </a:lnTo>
                    <a:lnTo>
                      <a:pt x="66" y="54"/>
                    </a:lnTo>
                    <a:lnTo>
                      <a:pt x="75" y="67"/>
                    </a:lnTo>
                    <a:lnTo>
                      <a:pt x="127" y="67"/>
                    </a:lnTo>
                    <a:lnTo>
                      <a:pt x="128" y="66"/>
                    </a:lnTo>
                    <a:lnTo>
                      <a:pt x="130" y="66"/>
                    </a:lnTo>
                    <a:lnTo>
                      <a:pt x="131" y="65"/>
                    </a:lnTo>
                    <a:lnTo>
                      <a:pt x="131" y="65"/>
                    </a:lnTo>
                    <a:lnTo>
                      <a:pt x="133" y="64"/>
                    </a:lnTo>
                    <a:lnTo>
                      <a:pt x="134" y="63"/>
                    </a:lnTo>
                    <a:lnTo>
                      <a:pt x="135" y="62"/>
                    </a:lnTo>
                    <a:lnTo>
                      <a:pt x="136" y="62"/>
                    </a:lnTo>
                    <a:lnTo>
                      <a:pt x="136" y="60"/>
                    </a:lnTo>
                    <a:lnTo>
                      <a:pt x="136" y="59"/>
                    </a:lnTo>
                    <a:lnTo>
                      <a:pt x="137" y="58"/>
                    </a:lnTo>
                    <a:lnTo>
                      <a:pt x="137" y="56"/>
                    </a:lnTo>
                    <a:lnTo>
                      <a:pt x="137" y="54"/>
                    </a:lnTo>
                    <a:lnTo>
                      <a:pt x="136" y="53"/>
                    </a:lnTo>
                    <a:lnTo>
                      <a:pt x="136" y="52"/>
                    </a:lnTo>
                    <a:lnTo>
                      <a:pt x="135" y="50"/>
                    </a:lnTo>
                    <a:lnTo>
                      <a:pt x="134" y="49"/>
                    </a:lnTo>
                    <a:lnTo>
                      <a:pt x="133" y="49"/>
                    </a:lnTo>
                    <a:lnTo>
                      <a:pt x="132" y="47"/>
                    </a:lnTo>
                    <a:lnTo>
                      <a:pt x="131" y="47"/>
                    </a:lnTo>
                    <a:lnTo>
                      <a:pt x="130" y="46"/>
                    </a:lnTo>
                    <a:lnTo>
                      <a:pt x="128" y="46"/>
                    </a:lnTo>
                    <a:lnTo>
                      <a:pt x="127" y="46"/>
                    </a:lnTo>
                    <a:lnTo>
                      <a:pt x="87" y="46"/>
                    </a:lnTo>
                    <a:lnTo>
                      <a:pt x="78" y="31"/>
                    </a:lnTo>
                    <a:lnTo>
                      <a:pt x="80" y="30"/>
                    </a:lnTo>
                    <a:lnTo>
                      <a:pt x="80" y="28"/>
                    </a:lnTo>
                    <a:lnTo>
                      <a:pt x="80" y="26"/>
                    </a:lnTo>
                    <a:lnTo>
                      <a:pt x="81" y="24"/>
                    </a:lnTo>
                    <a:lnTo>
                      <a:pt x="81" y="22"/>
                    </a:lnTo>
                    <a:lnTo>
                      <a:pt x="81" y="20"/>
                    </a:lnTo>
                    <a:lnTo>
                      <a:pt x="81" y="17"/>
                    </a:lnTo>
                    <a:lnTo>
                      <a:pt x="80" y="16"/>
                    </a:lnTo>
                    <a:lnTo>
                      <a:pt x="80" y="14"/>
                    </a:lnTo>
                    <a:lnTo>
                      <a:pt x="79" y="12"/>
                    </a:lnTo>
                    <a:lnTo>
                      <a:pt x="78" y="11"/>
                    </a:lnTo>
                    <a:lnTo>
                      <a:pt x="77" y="9"/>
                    </a:lnTo>
                    <a:lnTo>
                      <a:pt x="76" y="7"/>
                    </a:lnTo>
                    <a:lnTo>
                      <a:pt x="75" y="6"/>
                    </a:lnTo>
                    <a:lnTo>
                      <a:pt x="73" y="5"/>
                    </a:lnTo>
                    <a:lnTo>
                      <a:pt x="72" y="4"/>
                    </a:lnTo>
                    <a:lnTo>
                      <a:pt x="70" y="2"/>
                    </a:lnTo>
                    <a:lnTo>
                      <a:pt x="68" y="2"/>
                    </a:lnTo>
                    <a:lnTo>
                      <a:pt x="66" y="1"/>
                    </a:lnTo>
                    <a:lnTo>
                      <a:pt x="64" y="1"/>
                    </a:lnTo>
                    <a:lnTo>
                      <a:pt x="62" y="0"/>
                    </a:lnTo>
                    <a:lnTo>
                      <a:pt x="60" y="0"/>
                    </a:lnTo>
                    <a:lnTo>
                      <a:pt x="57" y="0"/>
                    </a:lnTo>
                    <a:lnTo>
                      <a:pt x="56" y="0"/>
                    </a:lnTo>
                    <a:lnTo>
                      <a:pt x="53" y="1"/>
                    </a:lnTo>
                    <a:lnTo>
                      <a:pt x="51" y="1"/>
                    </a:lnTo>
                    <a:lnTo>
                      <a:pt x="49" y="2"/>
                    </a:lnTo>
                    <a:lnTo>
                      <a:pt x="47" y="3"/>
                    </a:lnTo>
                    <a:lnTo>
                      <a:pt x="45" y="4"/>
                    </a:lnTo>
                    <a:lnTo>
                      <a:pt x="43" y="6"/>
                    </a:lnTo>
                    <a:lnTo>
                      <a:pt x="42" y="8"/>
                    </a:lnTo>
                    <a:lnTo>
                      <a:pt x="40" y="9"/>
                    </a:lnTo>
                    <a:lnTo>
                      <a:pt x="39" y="12"/>
                    </a:lnTo>
                    <a:lnTo>
                      <a:pt x="38" y="14"/>
                    </a:lnTo>
                    <a:lnTo>
                      <a:pt x="37"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718746" name="Freeform 26"/>
            <p:cNvSpPr>
              <a:spLocks/>
            </p:cNvSpPr>
            <p:nvPr/>
          </p:nvSpPr>
          <p:spPr bwMode="auto">
            <a:xfrm>
              <a:off x="2173" y="1913"/>
              <a:ext cx="178" cy="292"/>
            </a:xfrm>
            <a:custGeom>
              <a:avLst/>
              <a:gdLst/>
              <a:ahLst/>
              <a:cxnLst>
                <a:cxn ang="0">
                  <a:pos x="199" y="263"/>
                </a:cxn>
                <a:cxn ang="0">
                  <a:pos x="184" y="263"/>
                </a:cxn>
                <a:cxn ang="0">
                  <a:pos x="158" y="230"/>
                </a:cxn>
                <a:cxn ang="0">
                  <a:pos x="121" y="169"/>
                </a:cxn>
                <a:cxn ang="0">
                  <a:pos x="111" y="142"/>
                </a:cxn>
                <a:cxn ang="0">
                  <a:pos x="114" y="123"/>
                </a:cxn>
                <a:cxn ang="0">
                  <a:pos x="123" y="119"/>
                </a:cxn>
                <a:cxn ang="0">
                  <a:pos x="136" y="129"/>
                </a:cxn>
                <a:cxn ang="0">
                  <a:pos x="155" y="140"/>
                </a:cxn>
                <a:cxn ang="0">
                  <a:pos x="164" y="140"/>
                </a:cxn>
                <a:cxn ang="0">
                  <a:pos x="165" y="134"/>
                </a:cxn>
                <a:cxn ang="0">
                  <a:pos x="156" y="123"/>
                </a:cxn>
                <a:cxn ang="0">
                  <a:pos x="135" y="108"/>
                </a:cxn>
                <a:cxn ang="0">
                  <a:pos x="126" y="87"/>
                </a:cxn>
                <a:cxn ang="0">
                  <a:pos x="123" y="69"/>
                </a:cxn>
                <a:cxn ang="0">
                  <a:pos x="113" y="56"/>
                </a:cxn>
                <a:cxn ang="0">
                  <a:pos x="109" y="48"/>
                </a:cxn>
                <a:cxn ang="0">
                  <a:pos x="114" y="36"/>
                </a:cxn>
                <a:cxn ang="0">
                  <a:pos x="119" y="24"/>
                </a:cxn>
                <a:cxn ang="0">
                  <a:pos x="115" y="9"/>
                </a:cxn>
                <a:cxn ang="0">
                  <a:pos x="105" y="1"/>
                </a:cxn>
                <a:cxn ang="0">
                  <a:pos x="90" y="3"/>
                </a:cxn>
                <a:cxn ang="0">
                  <a:pos x="84" y="13"/>
                </a:cxn>
                <a:cxn ang="0">
                  <a:pos x="84" y="23"/>
                </a:cxn>
                <a:cxn ang="0">
                  <a:pos x="88" y="35"/>
                </a:cxn>
                <a:cxn ang="0">
                  <a:pos x="88" y="46"/>
                </a:cxn>
                <a:cxn ang="0">
                  <a:pos x="78" y="56"/>
                </a:cxn>
                <a:cxn ang="0">
                  <a:pos x="65" y="64"/>
                </a:cxn>
                <a:cxn ang="0">
                  <a:pos x="55" y="75"/>
                </a:cxn>
                <a:cxn ang="0">
                  <a:pos x="46" y="99"/>
                </a:cxn>
                <a:cxn ang="0">
                  <a:pos x="41" y="122"/>
                </a:cxn>
                <a:cxn ang="0">
                  <a:pos x="40" y="146"/>
                </a:cxn>
                <a:cxn ang="0">
                  <a:pos x="41" y="158"/>
                </a:cxn>
                <a:cxn ang="0">
                  <a:pos x="49" y="162"/>
                </a:cxn>
                <a:cxn ang="0">
                  <a:pos x="53" y="158"/>
                </a:cxn>
                <a:cxn ang="0">
                  <a:pos x="53" y="133"/>
                </a:cxn>
                <a:cxn ang="0">
                  <a:pos x="55" y="117"/>
                </a:cxn>
                <a:cxn ang="0">
                  <a:pos x="64" y="109"/>
                </a:cxn>
                <a:cxn ang="0">
                  <a:pos x="70" y="114"/>
                </a:cxn>
                <a:cxn ang="0">
                  <a:pos x="68" y="140"/>
                </a:cxn>
                <a:cxn ang="0">
                  <a:pos x="61" y="167"/>
                </a:cxn>
                <a:cxn ang="0">
                  <a:pos x="53" y="197"/>
                </a:cxn>
                <a:cxn ang="0">
                  <a:pos x="33" y="226"/>
                </a:cxn>
                <a:cxn ang="0">
                  <a:pos x="8" y="256"/>
                </a:cxn>
                <a:cxn ang="0">
                  <a:pos x="0" y="272"/>
                </a:cxn>
                <a:cxn ang="0">
                  <a:pos x="19" y="291"/>
                </a:cxn>
                <a:cxn ang="0">
                  <a:pos x="33" y="288"/>
                </a:cxn>
                <a:cxn ang="0">
                  <a:pos x="23" y="276"/>
                </a:cxn>
                <a:cxn ang="0">
                  <a:pos x="30" y="260"/>
                </a:cxn>
                <a:cxn ang="0">
                  <a:pos x="61" y="223"/>
                </a:cxn>
                <a:cxn ang="0">
                  <a:pos x="84" y="197"/>
                </a:cxn>
                <a:cxn ang="0">
                  <a:pos x="95" y="191"/>
                </a:cxn>
                <a:cxn ang="0">
                  <a:pos x="109" y="199"/>
                </a:cxn>
                <a:cxn ang="0">
                  <a:pos x="141" y="243"/>
                </a:cxn>
                <a:cxn ang="0">
                  <a:pos x="168" y="281"/>
                </a:cxn>
                <a:cxn ang="0">
                  <a:pos x="178" y="283"/>
                </a:cxn>
                <a:cxn ang="0">
                  <a:pos x="191" y="273"/>
                </a:cxn>
              </a:cxnLst>
              <a:rect l="0" t="0" r="r" b="b"/>
              <a:pathLst>
                <a:path w="200" h="292">
                  <a:moveTo>
                    <a:pt x="198" y="268"/>
                  </a:moveTo>
                  <a:lnTo>
                    <a:pt x="199" y="263"/>
                  </a:lnTo>
                  <a:lnTo>
                    <a:pt x="191" y="265"/>
                  </a:lnTo>
                  <a:lnTo>
                    <a:pt x="184" y="263"/>
                  </a:lnTo>
                  <a:lnTo>
                    <a:pt x="174" y="256"/>
                  </a:lnTo>
                  <a:lnTo>
                    <a:pt x="158" y="230"/>
                  </a:lnTo>
                  <a:lnTo>
                    <a:pt x="134" y="191"/>
                  </a:lnTo>
                  <a:lnTo>
                    <a:pt x="121" y="169"/>
                  </a:lnTo>
                  <a:lnTo>
                    <a:pt x="113" y="152"/>
                  </a:lnTo>
                  <a:lnTo>
                    <a:pt x="111" y="142"/>
                  </a:lnTo>
                  <a:lnTo>
                    <a:pt x="111" y="130"/>
                  </a:lnTo>
                  <a:lnTo>
                    <a:pt x="114" y="123"/>
                  </a:lnTo>
                  <a:lnTo>
                    <a:pt x="119" y="119"/>
                  </a:lnTo>
                  <a:lnTo>
                    <a:pt x="123" y="119"/>
                  </a:lnTo>
                  <a:lnTo>
                    <a:pt x="128" y="122"/>
                  </a:lnTo>
                  <a:lnTo>
                    <a:pt x="136" y="129"/>
                  </a:lnTo>
                  <a:lnTo>
                    <a:pt x="148" y="137"/>
                  </a:lnTo>
                  <a:lnTo>
                    <a:pt x="155" y="140"/>
                  </a:lnTo>
                  <a:lnTo>
                    <a:pt x="160" y="142"/>
                  </a:lnTo>
                  <a:lnTo>
                    <a:pt x="164" y="140"/>
                  </a:lnTo>
                  <a:lnTo>
                    <a:pt x="166" y="137"/>
                  </a:lnTo>
                  <a:lnTo>
                    <a:pt x="165" y="134"/>
                  </a:lnTo>
                  <a:lnTo>
                    <a:pt x="164" y="130"/>
                  </a:lnTo>
                  <a:lnTo>
                    <a:pt x="156" y="123"/>
                  </a:lnTo>
                  <a:lnTo>
                    <a:pt x="143" y="114"/>
                  </a:lnTo>
                  <a:lnTo>
                    <a:pt x="135" y="108"/>
                  </a:lnTo>
                  <a:lnTo>
                    <a:pt x="130" y="99"/>
                  </a:lnTo>
                  <a:lnTo>
                    <a:pt x="126" y="87"/>
                  </a:lnTo>
                  <a:lnTo>
                    <a:pt x="125" y="74"/>
                  </a:lnTo>
                  <a:lnTo>
                    <a:pt x="123" y="69"/>
                  </a:lnTo>
                  <a:lnTo>
                    <a:pt x="119" y="63"/>
                  </a:lnTo>
                  <a:lnTo>
                    <a:pt x="113" y="56"/>
                  </a:lnTo>
                  <a:lnTo>
                    <a:pt x="109" y="53"/>
                  </a:lnTo>
                  <a:lnTo>
                    <a:pt x="109" y="48"/>
                  </a:lnTo>
                  <a:lnTo>
                    <a:pt x="111" y="40"/>
                  </a:lnTo>
                  <a:lnTo>
                    <a:pt x="114" y="36"/>
                  </a:lnTo>
                  <a:lnTo>
                    <a:pt x="116" y="31"/>
                  </a:lnTo>
                  <a:lnTo>
                    <a:pt x="119" y="24"/>
                  </a:lnTo>
                  <a:lnTo>
                    <a:pt x="116" y="15"/>
                  </a:lnTo>
                  <a:lnTo>
                    <a:pt x="115" y="9"/>
                  </a:lnTo>
                  <a:lnTo>
                    <a:pt x="111" y="4"/>
                  </a:lnTo>
                  <a:lnTo>
                    <a:pt x="105" y="1"/>
                  </a:lnTo>
                  <a:lnTo>
                    <a:pt x="96" y="0"/>
                  </a:lnTo>
                  <a:lnTo>
                    <a:pt x="90" y="3"/>
                  </a:lnTo>
                  <a:lnTo>
                    <a:pt x="86" y="6"/>
                  </a:lnTo>
                  <a:lnTo>
                    <a:pt x="84" y="13"/>
                  </a:lnTo>
                  <a:lnTo>
                    <a:pt x="83" y="18"/>
                  </a:lnTo>
                  <a:lnTo>
                    <a:pt x="84" y="23"/>
                  </a:lnTo>
                  <a:lnTo>
                    <a:pt x="86" y="30"/>
                  </a:lnTo>
                  <a:lnTo>
                    <a:pt x="88" y="35"/>
                  </a:lnTo>
                  <a:lnTo>
                    <a:pt x="89" y="40"/>
                  </a:lnTo>
                  <a:lnTo>
                    <a:pt x="88" y="46"/>
                  </a:lnTo>
                  <a:lnTo>
                    <a:pt x="84" y="51"/>
                  </a:lnTo>
                  <a:lnTo>
                    <a:pt x="78" y="56"/>
                  </a:lnTo>
                  <a:lnTo>
                    <a:pt x="70" y="60"/>
                  </a:lnTo>
                  <a:lnTo>
                    <a:pt x="65" y="64"/>
                  </a:lnTo>
                  <a:lnTo>
                    <a:pt x="60" y="69"/>
                  </a:lnTo>
                  <a:lnTo>
                    <a:pt x="55" y="75"/>
                  </a:lnTo>
                  <a:lnTo>
                    <a:pt x="50" y="87"/>
                  </a:lnTo>
                  <a:lnTo>
                    <a:pt x="46" y="99"/>
                  </a:lnTo>
                  <a:lnTo>
                    <a:pt x="43" y="109"/>
                  </a:lnTo>
                  <a:lnTo>
                    <a:pt x="41" y="122"/>
                  </a:lnTo>
                  <a:lnTo>
                    <a:pt x="40" y="137"/>
                  </a:lnTo>
                  <a:lnTo>
                    <a:pt x="40" y="146"/>
                  </a:lnTo>
                  <a:lnTo>
                    <a:pt x="40" y="153"/>
                  </a:lnTo>
                  <a:lnTo>
                    <a:pt x="41" y="158"/>
                  </a:lnTo>
                  <a:lnTo>
                    <a:pt x="44" y="161"/>
                  </a:lnTo>
                  <a:lnTo>
                    <a:pt x="49" y="162"/>
                  </a:lnTo>
                  <a:lnTo>
                    <a:pt x="51" y="161"/>
                  </a:lnTo>
                  <a:lnTo>
                    <a:pt x="53" y="158"/>
                  </a:lnTo>
                  <a:lnTo>
                    <a:pt x="53" y="148"/>
                  </a:lnTo>
                  <a:lnTo>
                    <a:pt x="53" y="133"/>
                  </a:lnTo>
                  <a:lnTo>
                    <a:pt x="54" y="123"/>
                  </a:lnTo>
                  <a:lnTo>
                    <a:pt x="55" y="117"/>
                  </a:lnTo>
                  <a:lnTo>
                    <a:pt x="59" y="110"/>
                  </a:lnTo>
                  <a:lnTo>
                    <a:pt x="64" y="109"/>
                  </a:lnTo>
                  <a:lnTo>
                    <a:pt x="69" y="110"/>
                  </a:lnTo>
                  <a:lnTo>
                    <a:pt x="70" y="114"/>
                  </a:lnTo>
                  <a:lnTo>
                    <a:pt x="69" y="125"/>
                  </a:lnTo>
                  <a:lnTo>
                    <a:pt x="68" y="140"/>
                  </a:lnTo>
                  <a:lnTo>
                    <a:pt x="65" y="154"/>
                  </a:lnTo>
                  <a:lnTo>
                    <a:pt x="61" y="167"/>
                  </a:lnTo>
                  <a:lnTo>
                    <a:pt x="58" y="183"/>
                  </a:lnTo>
                  <a:lnTo>
                    <a:pt x="53" y="197"/>
                  </a:lnTo>
                  <a:lnTo>
                    <a:pt x="41" y="214"/>
                  </a:lnTo>
                  <a:lnTo>
                    <a:pt x="33" y="226"/>
                  </a:lnTo>
                  <a:lnTo>
                    <a:pt x="18" y="243"/>
                  </a:lnTo>
                  <a:lnTo>
                    <a:pt x="8" y="256"/>
                  </a:lnTo>
                  <a:lnTo>
                    <a:pt x="0" y="267"/>
                  </a:lnTo>
                  <a:lnTo>
                    <a:pt x="0" y="272"/>
                  </a:lnTo>
                  <a:lnTo>
                    <a:pt x="8" y="281"/>
                  </a:lnTo>
                  <a:lnTo>
                    <a:pt x="19" y="291"/>
                  </a:lnTo>
                  <a:lnTo>
                    <a:pt x="30" y="291"/>
                  </a:lnTo>
                  <a:lnTo>
                    <a:pt x="33" y="288"/>
                  </a:lnTo>
                  <a:lnTo>
                    <a:pt x="28" y="282"/>
                  </a:lnTo>
                  <a:lnTo>
                    <a:pt x="23" y="276"/>
                  </a:lnTo>
                  <a:lnTo>
                    <a:pt x="23" y="271"/>
                  </a:lnTo>
                  <a:lnTo>
                    <a:pt x="30" y="260"/>
                  </a:lnTo>
                  <a:lnTo>
                    <a:pt x="43" y="247"/>
                  </a:lnTo>
                  <a:lnTo>
                    <a:pt x="61" y="223"/>
                  </a:lnTo>
                  <a:lnTo>
                    <a:pt x="78" y="203"/>
                  </a:lnTo>
                  <a:lnTo>
                    <a:pt x="84" y="197"/>
                  </a:lnTo>
                  <a:lnTo>
                    <a:pt x="88" y="192"/>
                  </a:lnTo>
                  <a:lnTo>
                    <a:pt x="95" y="191"/>
                  </a:lnTo>
                  <a:lnTo>
                    <a:pt x="101" y="194"/>
                  </a:lnTo>
                  <a:lnTo>
                    <a:pt x="109" y="199"/>
                  </a:lnTo>
                  <a:lnTo>
                    <a:pt x="124" y="220"/>
                  </a:lnTo>
                  <a:lnTo>
                    <a:pt x="141" y="243"/>
                  </a:lnTo>
                  <a:lnTo>
                    <a:pt x="158" y="267"/>
                  </a:lnTo>
                  <a:lnTo>
                    <a:pt x="168" y="281"/>
                  </a:lnTo>
                  <a:lnTo>
                    <a:pt x="171" y="283"/>
                  </a:lnTo>
                  <a:lnTo>
                    <a:pt x="178" y="283"/>
                  </a:lnTo>
                  <a:lnTo>
                    <a:pt x="184" y="278"/>
                  </a:lnTo>
                  <a:lnTo>
                    <a:pt x="191" y="273"/>
                  </a:lnTo>
                  <a:lnTo>
                    <a:pt x="198" y="268"/>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5" name="Group 27"/>
            <p:cNvGrpSpPr>
              <a:grpSpLocks/>
            </p:cNvGrpSpPr>
            <p:nvPr/>
          </p:nvGrpSpPr>
          <p:grpSpPr bwMode="auto">
            <a:xfrm>
              <a:off x="1672" y="1903"/>
              <a:ext cx="231" cy="311"/>
              <a:chOff x="1881" y="1903"/>
              <a:chExt cx="260" cy="311"/>
            </a:xfrm>
          </p:grpSpPr>
          <p:grpSp>
            <p:nvGrpSpPr>
              <p:cNvPr id="6" name="Group 28"/>
              <p:cNvGrpSpPr>
                <a:grpSpLocks/>
              </p:cNvGrpSpPr>
              <p:nvPr/>
            </p:nvGrpSpPr>
            <p:grpSpPr bwMode="auto">
              <a:xfrm>
                <a:off x="1881" y="1903"/>
                <a:ext cx="260" cy="311"/>
                <a:chOff x="1881" y="1903"/>
                <a:chExt cx="260" cy="311"/>
              </a:xfrm>
            </p:grpSpPr>
            <p:sp>
              <p:nvSpPr>
                <p:cNvPr id="2718749" name="AutoShape 29"/>
                <p:cNvSpPr>
                  <a:spLocks noChangeArrowheads="1"/>
                </p:cNvSpPr>
                <p:nvPr/>
              </p:nvSpPr>
              <p:spPr bwMode="auto">
                <a:xfrm>
                  <a:off x="1881" y="1955"/>
                  <a:ext cx="260" cy="259"/>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8750" name="AutoShape 30"/>
                <p:cNvSpPr>
                  <a:spLocks noChangeArrowheads="1"/>
                </p:cNvSpPr>
                <p:nvPr/>
              </p:nvSpPr>
              <p:spPr bwMode="auto">
                <a:xfrm>
                  <a:off x="1944" y="1903"/>
                  <a:ext cx="197" cy="46"/>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18751" name="Oval 31"/>
              <p:cNvSpPr>
                <a:spLocks noChangeArrowheads="1"/>
              </p:cNvSpPr>
              <p:nvPr/>
            </p:nvSpPr>
            <p:spPr bwMode="auto">
              <a:xfrm>
                <a:off x="1964" y="1930"/>
                <a:ext cx="25" cy="9"/>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752" name="AutoShape 32"/>
              <p:cNvSpPr>
                <a:spLocks noChangeArrowheads="1"/>
              </p:cNvSpPr>
              <p:nvPr/>
            </p:nvSpPr>
            <p:spPr bwMode="auto">
              <a:xfrm>
                <a:off x="1912" y="2077"/>
                <a:ext cx="137" cy="55"/>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18753" name="AutoShape 33"/>
            <p:cNvSpPr>
              <a:spLocks noChangeArrowheads="1"/>
            </p:cNvSpPr>
            <p:nvPr/>
          </p:nvSpPr>
          <p:spPr bwMode="auto">
            <a:xfrm>
              <a:off x="1735" y="2288"/>
              <a:ext cx="183" cy="259"/>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8754" name="AutoShape 34"/>
            <p:cNvSpPr>
              <a:spLocks noChangeArrowheads="1"/>
            </p:cNvSpPr>
            <p:nvPr/>
          </p:nvSpPr>
          <p:spPr bwMode="auto">
            <a:xfrm>
              <a:off x="1780" y="2237"/>
              <a:ext cx="138" cy="45"/>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8755" name="AutoShape 35"/>
            <p:cNvSpPr>
              <a:spLocks noChangeArrowheads="1"/>
            </p:cNvSpPr>
            <p:nvPr/>
          </p:nvSpPr>
          <p:spPr bwMode="auto">
            <a:xfrm>
              <a:off x="1772" y="2308"/>
              <a:ext cx="94" cy="15"/>
            </a:xfrm>
            <a:prstGeom prst="parallelogram">
              <a:avLst>
                <a:gd name="adj" fmla="val 156638"/>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nvGrpSpPr>
            <p:cNvPr id="7" name="Group 36"/>
            <p:cNvGrpSpPr>
              <a:grpSpLocks/>
            </p:cNvGrpSpPr>
            <p:nvPr/>
          </p:nvGrpSpPr>
          <p:grpSpPr bwMode="auto">
            <a:xfrm>
              <a:off x="2202" y="2277"/>
              <a:ext cx="179" cy="257"/>
              <a:chOff x="2477" y="2277"/>
              <a:chExt cx="202" cy="257"/>
            </a:xfrm>
          </p:grpSpPr>
          <p:sp>
            <p:nvSpPr>
              <p:cNvPr id="2718757" name="Freeform 37"/>
              <p:cNvSpPr>
                <a:spLocks/>
              </p:cNvSpPr>
              <p:nvPr/>
            </p:nvSpPr>
            <p:spPr bwMode="auto">
              <a:xfrm>
                <a:off x="2607" y="2396"/>
                <a:ext cx="61" cy="138"/>
              </a:xfrm>
              <a:custGeom>
                <a:avLst/>
                <a:gdLst/>
                <a:ahLst/>
                <a:cxnLst>
                  <a:cxn ang="0">
                    <a:pos x="44" y="0"/>
                  </a:cxn>
                  <a:cxn ang="0">
                    <a:pos x="60" y="0"/>
                  </a:cxn>
                  <a:cxn ang="0">
                    <a:pos x="16" y="137"/>
                  </a:cxn>
                  <a:cxn ang="0">
                    <a:pos x="0" y="137"/>
                  </a:cxn>
                  <a:cxn ang="0">
                    <a:pos x="44" y="0"/>
                  </a:cxn>
                </a:cxnLst>
                <a:rect l="0" t="0" r="r" b="b"/>
                <a:pathLst>
                  <a:path w="61" h="138">
                    <a:moveTo>
                      <a:pt x="44" y="0"/>
                    </a:moveTo>
                    <a:lnTo>
                      <a:pt x="60" y="0"/>
                    </a:lnTo>
                    <a:lnTo>
                      <a:pt x="16" y="137"/>
                    </a:lnTo>
                    <a:lnTo>
                      <a:pt x="0" y="137"/>
                    </a:lnTo>
                    <a:lnTo>
                      <a:pt x="44"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718758" name="Rectangle 38"/>
              <p:cNvSpPr>
                <a:spLocks noChangeArrowheads="1"/>
              </p:cNvSpPr>
              <p:nvPr/>
            </p:nvSpPr>
            <p:spPr bwMode="auto">
              <a:xfrm>
                <a:off x="2602" y="2396"/>
                <a:ext cx="7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8759" name="Rectangle 39"/>
              <p:cNvSpPr>
                <a:spLocks noChangeArrowheads="1"/>
              </p:cNvSpPr>
              <p:nvPr/>
            </p:nvSpPr>
            <p:spPr bwMode="auto">
              <a:xfrm>
                <a:off x="2610" y="2453"/>
                <a:ext cx="5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8760" name="Rectangle 40"/>
              <p:cNvSpPr>
                <a:spLocks noChangeArrowheads="1"/>
              </p:cNvSpPr>
              <p:nvPr/>
            </p:nvSpPr>
            <p:spPr bwMode="auto">
              <a:xfrm>
                <a:off x="2479" y="2453"/>
                <a:ext cx="73" cy="8"/>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8761" name="Oval 41"/>
              <p:cNvSpPr>
                <a:spLocks noChangeArrowheads="1"/>
              </p:cNvSpPr>
              <p:nvPr/>
            </p:nvSpPr>
            <p:spPr bwMode="auto">
              <a:xfrm>
                <a:off x="2537" y="2277"/>
                <a:ext cx="22" cy="26"/>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718762" name="Freeform 42"/>
              <p:cNvSpPr>
                <a:spLocks/>
              </p:cNvSpPr>
              <p:nvPr/>
            </p:nvSpPr>
            <p:spPr bwMode="auto">
              <a:xfrm>
                <a:off x="2477" y="2322"/>
                <a:ext cx="138" cy="212"/>
              </a:xfrm>
              <a:custGeom>
                <a:avLst/>
                <a:gdLst/>
                <a:ahLst/>
                <a:cxnLst>
                  <a:cxn ang="0">
                    <a:pos x="1" y="98"/>
                  </a:cxn>
                  <a:cxn ang="0">
                    <a:pos x="1" y="100"/>
                  </a:cxn>
                  <a:cxn ang="0">
                    <a:pos x="0" y="104"/>
                  </a:cxn>
                  <a:cxn ang="0">
                    <a:pos x="0" y="107"/>
                  </a:cxn>
                  <a:cxn ang="0">
                    <a:pos x="1" y="111"/>
                  </a:cxn>
                  <a:cxn ang="0">
                    <a:pos x="3" y="114"/>
                  </a:cxn>
                  <a:cxn ang="0">
                    <a:pos x="6" y="116"/>
                  </a:cxn>
                  <a:cxn ang="0">
                    <a:pos x="9" y="118"/>
                  </a:cxn>
                  <a:cxn ang="0">
                    <a:pos x="11" y="119"/>
                  </a:cxn>
                  <a:cxn ang="0">
                    <a:pos x="15" y="119"/>
                  </a:cxn>
                  <a:cxn ang="0">
                    <a:pos x="89" y="211"/>
                  </a:cxn>
                  <a:cxn ang="0">
                    <a:pos x="113" y="101"/>
                  </a:cxn>
                  <a:cxn ang="0">
                    <a:pos x="113" y="99"/>
                  </a:cxn>
                  <a:cxn ang="0">
                    <a:pos x="111" y="97"/>
                  </a:cxn>
                  <a:cxn ang="0">
                    <a:pos x="109" y="95"/>
                  </a:cxn>
                  <a:cxn ang="0">
                    <a:pos x="108" y="94"/>
                  </a:cxn>
                  <a:cxn ang="0">
                    <a:pos x="105" y="93"/>
                  </a:cxn>
                  <a:cxn ang="0">
                    <a:pos x="102" y="92"/>
                  </a:cxn>
                  <a:cxn ang="0">
                    <a:pos x="100" y="92"/>
                  </a:cxn>
                  <a:cxn ang="0">
                    <a:pos x="97" y="92"/>
                  </a:cxn>
                  <a:cxn ang="0">
                    <a:pos x="66" y="54"/>
                  </a:cxn>
                  <a:cxn ang="0">
                    <a:pos x="127" y="67"/>
                  </a:cxn>
                  <a:cxn ang="0">
                    <a:pos x="130" y="66"/>
                  </a:cxn>
                  <a:cxn ang="0">
                    <a:pos x="131" y="65"/>
                  </a:cxn>
                  <a:cxn ang="0">
                    <a:pos x="134" y="63"/>
                  </a:cxn>
                  <a:cxn ang="0">
                    <a:pos x="136" y="62"/>
                  </a:cxn>
                  <a:cxn ang="0">
                    <a:pos x="136" y="59"/>
                  </a:cxn>
                  <a:cxn ang="0">
                    <a:pos x="137" y="56"/>
                  </a:cxn>
                  <a:cxn ang="0">
                    <a:pos x="136" y="53"/>
                  </a:cxn>
                  <a:cxn ang="0">
                    <a:pos x="135" y="50"/>
                  </a:cxn>
                  <a:cxn ang="0">
                    <a:pos x="133" y="49"/>
                  </a:cxn>
                  <a:cxn ang="0">
                    <a:pos x="131" y="47"/>
                  </a:cxn>
                  <a:cxn ang="0">
                    <a:pos x="128" y="46"/>
                  </a:cxn>
                  <a:cxn ang="0">
                    <a:pos x="87" y="46"/>
                  </a:cxn>
                  <a:cxn ang="0">
                    <a:pos x="80" y="30"/>
                  </a:cxn>
                  <a:cxn ang="0">
                    <a:pos x="80" y="26"/>
                  </a:cxn>
                  <a:cxn ang="0">
                    <a:pos x="81" y="22"/>
                  </a:cxn>
                  <a:cxn ang="0">
                    <a:pos x="81" y="17"/>
                  </a:cxn>
                  <a:cxn ang="0">
                    <a:pos x="80" y="14"/>
                  </a:cxn>
                  <a:cxn ang="0">
                    <a:pos x="78" y="11"/>
                  </a:cxn>
                  <a:cxn ang="0">
                    <a:pos x="76" y="7"/>
                  </a:cxn>
                  <a:cxn ang="0">
                    <a:pos x="73" y="5"/>
                  </a:cxn>
                  <a:cxn ang="0">
                    <a:pos x="70" y="2"/>
                  </a:cxn>
                  <a:cxn ang="0">
                    <a:pos x="66" y="1"/>
                  </a:cxn>
                  <a:cxn ang="0">
                    <a:pos x="62" y="0"/>
                  </a:cxn>
                  <a:cxn ang="0">
                    <a:pos x="57" y="0"/>
                  </a:cxn>
                  <a:cxn ang="0">
                    <a:pos x="53" y="1"/>
                  </a:cxn>
                  <a:cxn ang="0">
                    <a:pos x="49" y="2"/>
                  </a:cxn>
                  <a:cxn ang="0">
                    <a:pos x="45" y="4"/>
                  </a:cxn>
                  <a:cxn ang="0">
                    <a:pos x="42" y="8"/>
                  </a:cxn>
                  <a:cxn ang="0">
                    <a:pos x="39" y="12"/>
                  </a:cxn>
                  <a:cxn ang="0">
                    <a:pos x="37" y="16"/>
                  </a:cxn>
                </a:cxnLst>
                <a:rect l="0" t="0" r="r" b="b"/>
                <a:pathLst>
                  <a:path w="138" h="212">
                    <a:moveTo>
                      <a:pt x="37" y="16"/>
                    </a:moveTo>
                    <a:lnTo>
                      <a:pt x="1" y="98"/>
                    </a:lnTo>
                    <a:lnTo>
                      <a:pt x="1" y="99"/>
                    </a:lnTo>
                    <a:lnTo>
                      <a:pt x="1" y="100"/>
                    </a:lnTo>
                    <a:lnTo>
                      <a:pt x="0" y="101"/>
                    </a:lnTo>
                    <a:lnTo>
                      <a:pt x="0" y="104"/>
                    </a:lnTo>
                    <a:lnTo>
                      <a:pt x="0" y="105"/>
                    </a:lnTo>
                    <a:lnTo>
                      <a:pt x="0" y="107"/>
                    </a:lnTo>
                    <a:lnTo>
                      <a:pt x="1" y="109"/>
                    </a:lnTo>
                    <a:lnTo>
                      <a:pt x="1" y="111"/>
                    </a:lnTo>
                    <a:lnTo>
                      <a:pt x="2" y="112"/>
                    </a:lnTo>
                    <a:lnTo>
                      <a:pt x="3" y="114"/>
                    </a:lnTo>
                    <a:lnTo>
                      <a:pt x="4" y="115"/>
                    </a:lnTo>
                    <a:lnTo>
                      <a:pt x="6" y="116"/>
                    </a:lnTo>
                    <a:lnTo>
                      <a:pt x="7" y="117"/>
                    </a:lnTo>
                    <a:lnTo>
                      <a:pt x="9" y="118"/>
                    </a:lnTo>
                    <a:lnTo>
                      <a:pt x="10" y="118"/>
                    </a:lnTo>
                    <a:lnTo>
                      <a:pt x="11" y="119"/>
                    </a:lnTo>
                    <a:lnTo>
                      <a:pt x="13" y="119"/>
                    </a:lnTo>
                    <a:lnTo>
                      <a:pt x="15" y="119"/>
                    </a:lnTo>
                    <a:lnTo>
                      <a:pt x="89" y="119"/>
                    </a:lnTo>
                    <a:lnTo>
                      <a:pt x="89" y="211"/>
                    </a:lnTo>
                    <a:lnTo>
                      <a:pt x="113" y="211"/>
                    </a:lnTo>
                    <a:lnTo>
                      <a:pt x="113" y="101"/>
                    </a:lnTo>
                    <a:lnTo>
                      <a:pt x="113" y="100"/>
                    </a:lnTo>
                    <a:lnTo>
                      <a:pt x="113" y="99"/>
                    </a:lnTo>
                    <a:lnTo>
                      <a:pt x="112" y="98"/>
                    </a:lnTo>
                    <a:lnTo>
                      <a:pt x="111" y="97"/>
                    </a:lnTo>
                    <a:lnTo>
                      <a:pt x="111" y="96"/>
                    </a:lnTo>
                    <a:lnTo>
                      <a:pt x="109" y="95"/>
                    </a:lnTo>
                    <a:lnTo>
                      <a:pt x="109" y="95"/>
                    </a:lnTo>
                    <a:lnTo>
                      <a:pt x="108" y="94"/>
                    </a:lnTo>
                    <a:lnTo>
                      <a:pt x="106" y="93"/>
                    </a:lnTo>
                    <a:lnTo>
                      <a:pt x="105" y="93"/>
                    </a:lnTo>
                    <a:lnTo>
                      <a:pt x="104" y="93"/>
                    </a:lnTo>
                    <a:lnTo>
                      <a:pt x="102" y="92"/>
                    </a:lnTo>
                    <a:lnTo>
                      <a:pt x="101" y="92"/>
                    </a:lnTo>
                    <a:lnTo>
                      <a:pt x="100" y="92"/>
                    </a:lnTo>
                    <a:lnTo>
                      <a:pt x="98" y="92"/>
                    </a:lnTo>
                    <a:lnTo>
                      <a:pt x="97" y="92"/>
                    </a:lnTo>
                    <a:lnTo>
                      <a:pt x="54" y="90"/>
                    </a:lnTo>
                    <a:lnTo>
                      <a:pt x="66" y="54"/>
                    </a:lnTo>
                    <a:lnTo>
                      <a:pt x="75" y="67"/>
                    </a:lnTo>
                    <a:lnTo>
                      <a:pt x="127" y="67"/>
                    </a:lnTo>
                    <a:lnTo>
                      <a:pt x="128" y="66"/>
                    </a:lnTo>
                    <a:lnTo>
                      <a:pt x="130" y="66"/>
                    </a:lnTo>
                    <a:lnTo>
                      <a:pt x="131" y="65"/>
                    </a:lnTo>
                    <a:lnTo>
                      <a:pt x="131" y="65"/>
                    </a:lnTo>
                    <a:lnTo>
                      <a:pt x="133" y="64"/>
                    </a:lnTo>
                    <a:lnTo>
                      <a:pt x="134" y="63"/>
                    </a:lnTo>
                    <a:lnTo>
                      <a:pt x="135" y="62"/>
                    </a:lnTo>
                    <a:lnTo>
                      <a:pt x="136" y="62"/>
                    </a:lnTo>
                    <a:lnTo>
                      <a:pt x="136" y="60"/>
                    </a:lnTo>
                    <a:lnTo>
                      <a:pt x="136" y="59"/>
                    </a:lnTo>
                    <a:lnTo>
                      <a:pt x="137" y="58"/>
                    </a:lnTo>
                    <a:lnTo>
                      <a:pt x="137" y="56"/>
                    </a:lnTo>
                    <a:lnTo>
                      <a:pt x="137" y="54"/>
                    </a:lnTo>
                    <a:lnTo>
                      <a:pt x="136" y="53"/>
                    </a:lnTo>
                    <a:lnTo>
                      <a:pt x="136" y="52"/>
                    </a:lnTo>
                    <a:lnTo>
                      <a:pt x="135" y="50"/>
                    </a:lnTo>
                    <a:lnTo>
                      <a:pt x="134" y="49"/>
                    </a:lnTo>
                    <a:lnTo>
                      <a:pt x="133" y="49"/>
                    </a:lnTo>
                    <a:lnTo>
                      <a:pt x="132" y="47"/>
                    </a:lnTo>
                    <a:lnTo>
                      <a:pt x="131" y="47"/>
                    </a:lnTo>
                    <a:lnTo>
                      <a:pt x="130" y="46"/>
                    </a:lnTo>
                    <a:lnTo>
                      <a:pt x="128" y="46"/>
                    </a:lnTo>
                    <a:lnTo>
                      <a:pt x="127" y="46"/>
                    </a:lnTo>
                    <a:lnTo>
                      <a:pt x="87" y="46"/>
                    </a:lnTo>
                    <a:lnTo>
                      <a:pt x="78" y="31"/>
                    </a:lnTo>
                    <a:lnTo>
                      <a:pt x="80" y="30"/>
                    </a:lnTo>
                    <a:lnTo>
                      <a:pt x="80" y="28"/>
                    </a:lnTo>
                    <a:lnTo>
                      <a:pt x="80" y="26"/>
                    </a:lnTo>
                    <a:lnTo>
                      <a:pt x="81" y="24"/>
                    </a:lnTo>
                    <a:lnTo>
                      <a:pt x="81" y="22"/>
                    </a:lnTo>
                    <a:lnTo>
                      <a:pt x="81" y="20"/>
                    </a:lnTo>
                    <a:lnTo>
                      <a:pt x="81" y="17"/>
                    </a:lnTo>
                    <a:lnTo>
                      <a:pt x="80" y="16"/>
                    </a:lnTo>
                    <a:lnTo>
                      <a:pt x="80" y="14"/>
                    </a:lnTo>
                    <a:lnTo>
                      <a:pt x="79" y="12"/>
                    </a:lnTo>
                    <a:lnTo>
                      <a:pt x="78" y="11"/>
                    </a:lnTo>
                    <a:lnTo>
                      <a:pt x="77" y="9"/>
                    </a:lnTo>
                    <a:lnTo>
                      <a:pt x="76" y="7"/>
                    </a:lnTo>
                    <a:lnTo>
                      <a:pt x="75" y="6"/>
                    </a:lnTo>
                    <a:lnTo>
                      <a:pt x="73" y="5"/>
                    </a:lnTo>
                    <a:lnTo>
                      <a:pt x="72" y="4"/>
                    </a:lnTo>
                    <a:lnTo>
                      <a:pt x="70" y="2"/>
                    </a:lnTo>
                    <a:lnTo>
                      <a:pt x="68" y="2"/>
                    </a:lnTo>
                    <a:lnTo>
                      <a:pt x="66" y="1"/>
                    </a:lnTo>
                    <a:lnTo>
                      <a:pt x="64" y="1"/>
                    </a:lnTo>
                    <a:lnTo>
                      <a:pt x="62" y="0"/>
                    </a:lnTo>
                    <a:lnTo>
                      <a:pt x="60" y="0"/>
                    </a:lnTo>
                    <a:lnTo>
                      <a:pt x="57" y="0"/>
                    </a:lnTo>
                    <a:lnTo>
                      <a:pt x="56" y="0"/>
                    </a:lnTo>
                    <a:lnTo>
                      <a:pt x="53" y="1"/>
                    </a:lnTo>
                    <a:lnTo>
                      <a:pt x="51" y="1"/>
                    </a:lnTo>
                    <a:lnTo>
                      <a:pt x="49" y="2"/>
                    </a:lnTo>
                    <a:lnTo>
                      <a:pt x="47" y="3"/>
                    </a:lnTo>
                    <a:lnTo>
                      <a:pt x="45" y="4"/>
                    </a:lnTo>
                    <a:lnTo>
                      <a:pt x="43" y="6"/>
                    </a:lnTo>
                    <a:lnTo>
                      <a:pt x="42" y="8"/>
                    </a:lnTo>
                    <a:lnTo>
                      <a:pt x="40" y="9"/>
                    </a:lnTo>
                    <a:lnTo>
                      <a:pt x="39" y="12"/>
                    </a:lnTo>
                    <a:lnTo>
                      <a:pt x="38" y="14"/>
                    </a:lnTo>
                    <a:lnTo>
                      <a:pt x="37"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718763" name="Freeform 43"/>
            <p:cNvSpPr>
              <a:spLocks/>
            </p:cNvSpPr>
            <p:nvPr/>
          </p:nvSpPr>
          <p:spPr bwMode="auto">
            <a:xfrm>
              <a:off x="2425" y="2247"/>
              <a:ext cx="179" cy="291"/>
            </a:xfrm>
            <a:custGeom>
              <a:avLst/>
              <a:gdLst/>
              <a:ahLst/>
              <a:cxnLst>
                <a:cxn ang="0">
                  <a:pos x="200" y="263"/>
                </a:cxn>
                <a:cxn ang="0">
                  <a:pos x="185" y="263"/>
                </a:cxn>
                <a:cxn ang="0">
                  <a:pos x="158" y="229"/>
                </a:cxn>
                <a:cxn ang="0">
                  <a:pos x="122" y="169"/>
                </a:cxn>
                <a:cxn ang="0">
                  <a:pos x="112" y="141"/>
                </a:cxn>
                <a:cxn ang="0">
                  <a:pos x="114" y="123"/>
                </a:cxn>
                <a:cxn ang="0">
                  <a:pos x="123" y="119"/>
                </a:cxn>
                <a:cxn ang="0">
                  <a:pos x="137" y="129"/>
                </a:cxn>
                <a:cxn ang="0">
                  <a:pos x="156" y="140"/>
                </a:cxn>
                <a:cxn ang="0">
                  <a:pos x="165" y="140"/>
                </a:cxn>
                <a:cxn ang="0">
                  <a:pos x="166" y="134"/>
                </a:cxn>
                <a:cxn ang="0">
                  <a:pos x="157" y="123"/>
                </a:cxn>
                <a:cxn ang="0">
                  <a:pos x="136" y="108"/>
                </a:cxn>
                <a:cxn ang="0">
                  <a:pos x="127" y="86"/>
                </a:cxn>
                <a:cxn ang="0">
                  <a:pos x="123" y="69"/>
                </a:cxn>
                <a:cxn ang="0">
                  <a:pos x="113" y="56"/>
                </a:cxn>
                <a:cxn ang="0">
                  <a:pos x="109" y="48"/>
                </a:cxn>
                <a:cxn ang="0">
                  <a:pos x="114" y="36"/>
                </a:cxn>
                <a:cxn ang="0">
                  <a:pos x="119" y="24"/>
                </a:cxn>
                <a:cxn ang="0">
                  <a:pos x="116" y="9"/>
                </a:cxn>
                <a:cxn ang="0">
                  <a:pos x="106" y="1"/>
                </a:cxn>
                <a:cxn ang="0">
                  <a:pos x="91" y="3"/>
                </a:cxn>
                <a:cxn ang="0">
                  <a:pos x="84" y="13"/>
                </a:cxn>
                <a:cxn ang="0">
                  <a:pos x="84" y="23"/>
                </a:cxn>
                <a:cxn ang="0">
                  <a:pos x="88" y="35"/>
                </a:cxn>
                <a:cxn ang="0">
                  <a:pos x="88" y="46"/>
                </a:cxn>
                <a:cxn ang="0">
                  <a:pos x="78" y="56"/>
                </a:cxn>
                <a:cxn ang="0">
                  <a:pos x="65" y="64"/>
                </a:cxn>
                <a:cxn ang="0">
                  <a:pos x="55" y="75"/>
                </a:cxn>
                <a:cxn ang="0">
                  <a:pos x="47" y="99"/>
                </a:cxn>
                <a:cxn ang="0">
                  <a:pos x="42" y="121"/>
                </a:cxn>
                <a:cxn ang="0">
                  <a:pos x="40" y="145"/>
                </a:cxn>
                <a:cxn ang="0">
                  <a:pos x="42" y="158"/>
                </a:cxn>
                <a:cxn ang="0">
                  <a:pos x="49" y="161"/>
                </a:cxn>
                <a:cxn ang="0">
                  <a:pos x="53" y="158"/>
                </a:cxn>
                <a:cxn ang="0">
                  <a:pos x="53" y="133"/>
                </a:cxn>
                <a:cxn ang="0">
                  <a:pos x="55" y="116"/>
                </a:cxn>
                <a:cxn ang="0">
                  <a:pos x="64" y="109"/>
                </a:cxn>
                <a:cxn ang="0">
                  <a:pos x="70" y="114"/>
                </a:cxn>
                <a:cxn ang="0">
                  <a:pos x="68" y="140"/>
                </a:cxn>
                <a:cxn ang="0">
                  <a:pos x="62" y="166"/>
                </a:cxn>
                <a:cxn ang="0">
                  <a:pos x="53" y="196"/>
                </a:cxn>
                <a:cxn ang="0">
                  <a:pos x="33" y="225"/>
                </a:cxn>
                <a:cxn ang="0">
                  <a:pos x="8" y="255"/>
                </a:cxn>
                <a:cxn ang="0">
                  <a:pos x="0" y="271"/>
                </a:cxn>
                <a:cxn ang="0">
                  <a:pos x="19" y="290"/>
                </a:cxn>
                <a:cxn ang="0">
                  <a:pos x="33" y="288"/>
                </a:cxn>
                <a:cxn ang="0">
                  <a:pos x="23" y="275"/>
                </a:cxn>
                <a:cxn ang="0">
                  <a:pos x="30" y="259"/>
                </a:cxn>
                <a:cxn ang="0">
                  <a:pos x="62" y="223"/>
                </a:cxn>
                <a:cxn ang="0">
                  <a:pos x="84" y="196"/>
                </a:cxn>
                <a:cxn ang="0">
                  <a:pos x="96" y="190"/>
                </a:cxn>
                <a:cxn ang="0">
                  <a:pos x="109" y="199"/>
                </a:cxn>
                <a:cxn ang="0">
                  <a:pos x="142" y="243"/>
                </a:cxn>
                <a:cxn ang="0">
                  <a:pos x="169" y="280"/>
                </a:cxn>
                <a:cxn ang="0">
                  <a:pos x="179" y="283"/>
                </a:cxn>
                <a:cxn ang="0">
                  <a:pos x="192" y="273"/>
                </a:cxn>
              </a:cxnLst>
              <a:rect l="0" t="0" r="r" b="b"/>
              <a:pathLst>
                <a:path w="201" h="291">
                  <a:moveTo>
                    <a:pt x="199" y="268"/>
                  </a:moveTo>
                  <a:lnTo>
                    <a:pt x="200" y="263"/>
                  </a:lnTo>
                  <a:lnTo>
                    <a:pt x="192" y="264"/>
                  </a:lnTo>
                  <a:lnTo>
                    <a:pt x="185" y="263"/>
                  </a:lnTo>
                  <a:lnTo>
                    <a:pt x="175" y="255"/>
                  </a:lnTo>
                  <a:lnTo>
                    <a:pt x="158" y="229"/>
                  </a:lnTo>
                  <a:lnTo>
                    <a:pt x="135" y="190"/>
                  </a:lnTo>
                  <a:lnTo>
                    <a:pt x="122" y="169"/>
                  </a:lnTo>
                  <a:lnTo>
                    <a:pt x="113" y="151"/>
                  </a:lnTo>
                  <a:lnTo>
                    <a:pt x="112" y="141"/>
                  </a:lnTo>
                  <a:lnTo>
                    <a:pt x="112" y="130"/>
                  </a:lnTo>
                  <a:lnTo>
                    <a:pt x="114" y="123"/>
                  </a:lnTo>
                  <a:lnTo>
                    <a:pt x="119" y="119"/>
                  </a:lnTo>
                  <a:lnTo>
                    <a:pt x="123" y="119"/>
                  </a:lnTo>
                  <a:lnTo>
                    <a:pt x="128" y="121"/>
                  </a:lnTo>
                  <a:lnTo>
                    <a:pt x="137" y="129"/>
                  </a:lnTo>
                  <a:lnTo>
                    <a:pt x="148" y="136"/>
                  </a:lnTo>
                  <a:lnTo>
                    <a:pt x="156" y="140"/>
                  </a:lnTo>
                  <a:lnTo>
                    <a:pt x="161" y="141"/>
                  </a:lnTo>
                  <a:lnTo>
                    <a:pt x="165" y="140"/>
                  </a:lnTo>
                  <a:lnTo>
                    <a:pt x="167" y="136"/>
                  </a:lnTo>
                  <a:lnTo>
                    <a:pt x="166" y="134"/>
                  </a:lnTo>
                  <a:lnTo>
                    <a:pt x="165" y="130"/>
                  </a:lnTo>
                  <a:lnTo>
                    <a:pt x="157" y="123"/>
                  </a:lnTo>
                  <a:lnTo>
                    <a:pt x="143" y="114"/>
                  </a:lnTo>
                  <a:lnTo>
                    <a:pt x="136" y="108"/>
                  </a:lnTo>
                  <a:lnTo>
                    <a:pt x="131" y="99"/>
                  </a:lnTo>
                  <a:lnTo>
                    <a:pt x="127" y="86"/>
                  </a:lnTo>
                  <a:lnTo>
                    <a:pt x="126" y="74"/>
                  </a:lnTo>
                  <a:lnTo>
                    <a:pt x="123" y="69"/>
                  </a:lnTo>
                  <a:lnTo>
                    <a:pt x="119" y="63"/>
                  </a:lnTo>
                  <a:lnTo>
                    <a:pt x="113" y="56"/>
                  </a:lnTo>
                  <a:lnTo>
                    <a:pt x="109" y="53"/>
                  </a:lnTo>
                  <a:lnTo>
                    <a:pt x="109" y="48"/>
                  </a:lnTo>
                  <a:lnTo>
                    <a:pt x="112" y="40"/>
                  </a:lnTo>
                  <a:lnTo>
                    <a:pt x="114" y="36"/>
                  </a:lnTo>
                  <a:lnTo>
                    <a:pt x="117" y="31"/>
                  </a:lnTo>
                  <a:lnTo>
                    <a:pt x="119" y="24"/>
                  </a:lnTo>
                  <a:lnTo>
                    <a:pt x="117" y="15"/>
                  </a:lnTo>
                  <a:lnTo>
                    <a:pt x="116" y="9"/>
                  </a:lnTo>
                  <a:lnTo>
                    <a:pt x="112" y="4"/>
                  </a:lnTo>
                  <a:lnTo>
                    <a:pt x="106" y="1"/>
                  </a:lnTo>
                  <a:lnTo>
                    <a:pt x="97" y="0"/>
                  </a:lnTo>
                  <a:lnTo>
                    <a:pt x="91" y="3"/>
                  </a:lnTo>
                  <a:lnTo>
                    <a:pt x="87" y="6"/>
                  </a:lnTo>
                  <a:lnTo>
                    <a:pt x="84" y="13"/>
                  </a:lnTo>
                  <a:lnTo>
                    <a:pt x="83" y="18"/>
                  </a:lnTo>
                  <a:lnTo>
                    <a:pt x="84" y="23"/>
                  </a:lnTo>
                  <a:lnTo>
                    <a:pt x="87" y="30"/>
                  </a:lnTo>
                  <a:lnTo>
                    <a:pt x="88" y="35"/>
                  </a:lnTo>
                  <a:lnTo>
                    <a:pt x="89" y="40"/>
                  </a:lnTo>
                  <a:lnTo>
                    <a:pt x="88" y="46"/>
                  </a:lnTo>
                  <a:lnTo>
                    <a:pt x="84" y="51"/>
                  </a:lnTo>
                  <a:lnTo>
                    <a:pt x="78" y="56"/>
                  </a:lnTo>
                  <a:lnTo>
                    <a:pt x="70" y="60"/>
                  </a:lnTo>
                  <a:lnTo>
                    <a:pt x="65" y="64"/>
                  </a:lnTo>
                  <a:lnTo>
                    <a:pt x="60" y="69"/>
                  </a:lnTo>
                  <a:lnTo>
                    <a:pt x="55" y="75"/>
                  </a:lnTo>
                  <a:lnTo>
                    <a:pt x="50" y="86"/>
                  </a:lnTo>
                  <a:lnTo>
                    <a:pt x="47" y="99"/>
                  </a:lnTo>
                  <a:lnTo>
                    <a:pt x="43" y="109"/>
                  </a:lnTo>
                  <a:lnTo>
                    <a:pt x="42" y="121"/>
                  </a:lnTo>
                  <a:lnTo>
                    <a:pt x="40" y="136"/>
                  </a:lnTo>
                  <a:lnTo>
                    <a:pt x="40" y="145"/>
                  </a:lnTo>
                  <a:lnTo>
                    <a:pt x="40" y="153"/>
                  </a:lnTo>
                  <a:lnTo>
                    <a:pt x="42" y="158"/>
                  </a:lnTo>
                  <a:lnTo>
                    <a:pt x="44" y="160"/>
                  </a:lnTo>
                  <a:lnTo>
                    <a:pt x="49" y="161"/>
                  </a:lnTo>
                  <a:lnTo>
                    <a:pt x="52" y="160"/>
                  </a:lnTo>
                  <a:lnTo>
                    <a:pt x="53" y="158"/>
                  </a:lnTo>
                  <a:lnTo>
                    <a:pt x="53" y="148"/>
                  </a:lnTo>
                  <a:lnTo>
                    <a:pt x="53" y="133"/>
                  </a:lnTo>
                  <a:lnTo>
                    <a:pt x="54" y="123"/>
                  </a:lnTo>
                  <a:lnTo>
                    <a:pt x="55" y="116"/>
                  </a:lnTo>
                  <a:lnTo>
                    <a:pt x="59" y="110"/>
                  </a:lnTo>
                  <a:lnTo>
                    <a:pt x="64" y="109"/>
                  </a:lnTo>
                  <a:lnTo>
                    <a:pt x="69" y="110"/>
                  </a:lnTo>
                  <a:lnTo>
                    <a:pt x="70" y="114"/>
                  </a:lnTo>
                  <a:lnTo>
                    <a:pt x="69" y="125"/>
                  </a:lnTo>
                  <a:lnTo>
                    <a:pt x="68" y="140"/>
                  </a:lnTo>
                  <a:lnTo>
                    <a:pt x="65" y="154"/>
                  </a:lnTo>
                  <a:lnTo>
                    <a:pt x="62" y="166"/>
                  </a:lnTo>
                  <a:lnTo>
                    <a:pt x="58" y="183"/>
                  </a:lnTo>
                  <a:lnTo>
                    <a:pt x="53" y="196"/>
                  </a:lnTo>
                  <a:lnTo>
                    <a:pt x="42" y="214"/>
                  </a:lnTo>
                  <a:lnTo>
                    <a:pt x="33" y="225"/>
                  </a:lnTo>
                  <a:lnTo>
                    <a:pt x="18" y="243"/>
                  </a:lnTo>
                  <a:lnTo>
                    <a:pt x="8" y="255"/>
                  </a:lnTo>
                  <a:lnTo>
                    <a:pt x="0" y="266"/>
                  </a:lnTo>
                  <a:lnTo>
                    <a:pt x="0" y="271"/>
                  </a:lnTo>
                  <a:lnTo>
                    <a:pt x="8" y="280"/>
                  </a:lnTo>
                  <a:lnTo>
                    <a:pt x="19" y="290"/>
                  </a:lnTo>
                  <a:lnTo>
                    <a:pt x="30" y="290"/>
                  </a:lnTo>
                  <a:lnTo>
                    <a:pt x="33" y="288"/>
                  </a:lnTo>
                  <a:lnTo>
                    <a:pt x="28" y="281"/>
                  </a:lnTo>
                  <a:lnTo>
                    <a:pt x="23" y="275"/>
                  </a:lnTo>
                  <a:lnTo>
                    <a:pt x="23" y="270"/>
                  </a:lnTo>
                  <a:lnTo>
                    <a:pt x="30" y="259"/>
                  </a:lnTo>
                  <a:lnTo>
                    <a:pt x="43" y="246"/>
                  </a:lnTo>
                  <a:lnTo>
                    <a:pt x="62" y="223"/>
                  </a:lnTo>
                  <a:lnTo>
                    <a:pt x="78" y="203"/>
                  </a:lnTo>
                  <a:lnTo>
                    <a:pt x="84" y="196"/>
                  </a:lnTo>
                  <a:lnTo>
                    <a:pt x="88" y="191"/>
                  </a:lnTo>
                  <a:lnTo>
                    <a:pt x="96" y="190"/>
                  </a:lnTo>
                  <a:lnTo>
                    <a:pt x="102" y="194"/>
                  </a:lnTo>
                  <a:lnTo>
                    <a:pt x="109" y="199"/>
                  </a:lnTo>
                  <a:lnTo>
                    <a:pt x="125" y="219"/>
                  </a:lnTo>
                  <a:lnTo>
                    <a:pt x="142" y="243"/>
                  </a:lnTo>
                  <a:lnTo>
                    <a:pt x="158" y="266"/>
                  </a:lnTo>
                  <a:lnTo>
                    <a:pt x="169" y="280"/>
                  </a:lnTo>
                  <a:lnTo>
                    <a:pt x="172" y="283"/>
                  </a:lnTo>
                  <a:lnTo>
                    <a:pt x="179" y="283"/>
                  </a:lnTo>
                  <a:lnTo>
                    <a:pt x="185" y="278"/>
                  </a:lnTo>
                  <a:lnTo>
                    <a:pt x="192" y="273"/>
                  </a:lnTo>
                  <a:lnTo>
                    <a:pt x="199" y="268"/>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8" name="Group 44"/>
            <p:cNvGrpSpPr>
              <a:grpSpLocks/>
            </p:cNvGrpSpPr>
            <p:nvPr/>
          </p:nvGrpSpPr>
          <p:grpSpPr bwMode="auto">
            <a:xfrm>
              <a:off x="1924" y="2237"/>
              <a:ext cx="232" cy="310"/>
              <a:chOff x="2165" y="2237"/>
              <a:chExt cx="260" cy="310"/>
            </a:xfrm>
          </p:grpSpPr>
          <p:grpSp>
            <p:nvGrpSpPr>
              <p:cNvPr id="9" name="Group 45"/>
              <p:cNvGrpSpPr>
                <a:grpSpLocks/>
              </p:cNvGrpSpPr>
              <p:nvPr/>
            </p:nvGrpSpPr>
            <p:grpSpPr bwMode="auto">
              <a:xfrm>
                <a:off x="2165" y="2237"/>
                <a:ext cx="260" cy="310"/>
                <a:chOff x="2165" y="2237"/>
                <a:chExt cx="260" cy="310"/>
              </a:xfrm>
            </p:grpSpPr>
            <p:sp>
              <p:nvSpPr>
                <p:cNvPr id="2718766" name="AutoShape 46"/>
                <p:cNvSpPr>
                  <a:spLocks noChangeArrowheads="1"/>
                </p:cNvSpPr>
                <p:nvPr/>
              </p:nvSpPr>
              <p:spPr bwMode="auto">
                <a:xfrm>
                  <a:off x="2165" y="2288"/>
                  <a:ext cx="260" cy="259"/>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8767" name="AutoShape 47"/>
                <p:cNvSpPr>
                  <a:spLocks noChangeArrowheads="1"/>
                </p:cNvSpPr>
                <p:nvPr/>
              </p:nvSpPr>
              <p:spPr bwMode="auto">
                <a:xfrm>
                  <a:off x="2227" y="2237"/>
                  <a:ext cx="198" cy="45"/>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18768" name="Oval 48"/>
              <p:cNvSpPr>
                <a:spLocks noChangeArrowheads="1"/>
              </p:cNvSpPr>
              <p:nvPr/>
            </p:nvSpPr>
            <p:spPr bwMode="auto">
              <a:xfrm>
                <a:off x="2246" y="2263"/>
                <a:ext cx="27" cy="9"/>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769" name="AutoShape 49"/>
              <p:cNvSpPr>
                <a:spLocks noChangeArrowheads="1"/>
              </p:cNvSpPr>
              <p:nvPr/>
            </p:nvSpPr>
            <p:spPr bwMode="auto">
              <a:xfrm>
                <a:off x="2196" y="2410"/>
                <a:ext cx="138" cy="55"/>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18770" name="AutoShape 50"/>
            <p:cNvSpPr>
              <a:spLocks noChangeArrowheads="1"/>
            </p:cNvSpPr>
            <p:nvPr/>
          </p:nvSpPr>
          <p:spPr bwMode="auto">
            <a:xfrm>
              <a:off x="1993" y="2626"/>
              <a:ext cx="184" cy="260"/>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8771" name="AutoShape 51"/>
            <p:cNvSpPr>
              <a:spLocks noChangeArrowheads="1"/>
            </p:cNvSpPr>
            <p:nvPr/>
          </p:nvSpPr>
          <p:spPr bwMode="auto">
            <a:xfrm>
              <a:off x="2036" y="2575"/>
              <a:ext cx="141" cy="46"/>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8772" name="AutoShape 52"/>
            <p:cNvSpPr>
              <a:spLocks noChangeArrowheads="1"/>
            </p:cNvSpPr>
            <p:nvPr/>
          </p:nvSpPr>
          <p:spPr bwMode="auto">
            <a:xfrm>
              <a:off x="2029" y="2647"/>
              <a:ext cx="95" cy="15"/>
            </a:xfrm>
            <a:prstGeom prst="parallelogram">
              <a:avLst>
                <a:gd name="adj" fmla="val 158304"/>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nvGrpSpPr>
            <p:cNvPr id="10" name="Group 53"/>
            <p:cNvGrpSpPr>
              <a:grpSpLocks/>
            </p:cNvGrpSpPr>
            <p:nvPr/>
          </p:nvGrpSpPr>
          <p:grpSpPr bwMode="auto">
            <a:xfrm>
              <a:off x="2478" y="2616"/>
              <a:ext cx="180" cy="257"/>
              <a:chOff x="2788" y="2616"/>
              <a:chExt cx="202" cy="257"/>
            </a:xfrm>
          </p:grpSpPr>
          <p:sp>
            <p:nvSpPr>
              <p:cNvPr id="2718774" name="Freeform 54"/>
              <p:cNvSpPr>
                <a:spLocks/>
              </p:cNvSpPr>
              <p:nvPr/>
            </p:nvSpPr>
            <p:spPr bwMode="auto">
              <a:xfrm>
                <a:off x="2918" y="2735"/>
                <a:ext cx="61" cy="138"/>
              </a:xfrm>
              <a:custGeom>
                <a:avLst/>
                <a:gdLst/>
                <a:ahLst/>
                <a:cxnLst>
                  <a:cxn ang="0">
                    <a:pos x="44" y="0"/>
                  </a:cxn>
                  <a:cxn ang="0">
                    <a:pos x="60" y="0"/>
                  </a:cxn>
                  <a:cxn ang="0">
                    <a:pos x="16" y="137"/>
                  </a:cxn>
                  <a:cxn ang="0">
                    <a:pos x="0" y="137"/>
                  </a:cxn>
                  <a:cxn ang="0">
                    <a:pos x="44" y="0"/>
                  </a:cxn>
                </a:cxnLst>
                <a:rect l="0" t="0" r="r" b="b"/>
                <a:pathLst>
                  <a:path w="61" h="138">
                    <a:moveTo>
                      <a:pt x="44" y="0"/>
                    </a:moveTo>
                    <a:lnTo>
                      <a:pt x="60" y="0"/>
                    </a:lnTo>
                    <a:lnTo>
                      <a:pt x="16" y="137"/>
                    </a:lnTo>
                    <a:lnTo>
                      <a:pt x="0" y="137"/>
                    </a:lnTo>
                    <a:lnTo>
                      <a:pt x="44"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718775" name="Rectangle 55"/>
              <p:cNvSpPr>
                <a:spLocks noChangeArrowheads="1"/>
              </p:cNvSpPr>
              <p:nvPr/>
            </p:nvSpPr>
            <p:spPr bwMode="auto">
              <a:xfrm>
                <a:off x="2913" y="2735"/>
                <a:ext cx="7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8776" name="Rectangle 56"/>
              <p:cNvSpPr>
                <a:spLocks noChangeArrowheads="1"/>
              </p:cNvSpPr>
              <p:nvPr/>
            </p:nvSpPr>
            <p:spPr bwMode="auto">
              <a:xfrm>
                <a:off x="2921" y="2791"/>
                <a:ext cx="57" cy="13"/>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8777" name="Rectangle 57"/>
              <p:cNvSpPr>
                <a:spLocks noChangeArrowheads="1"/>
              </p:cNvSpPr>
              <p:nvPr/>
            </p:nvSpPr>
            <p:spPr bwMode="auto">
              <a:xfrm>
                <a:off x="2790" y="2791"/>
                <a:ext cx="73" cy="9"/>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8778" name="Oval 58"/>
              <p:cNvSpPr>
                <a:spLocks noChangeArrowheads="1"/>
              </p:cNvSpPr>
              <p:nvPr/>
            </p:nvSpPr>
            <p:spPr bwMode="auto">
              <a:xfrm>
                <a:off x="2848" y="2616"/>
                <a:ext cx="22" cy="25"/>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718779" name="Freeform 59"/>
              <p:cNvSpPr>
                <a:spLocks/>
              </p:cNvSpPr>
              <p:nvPr/>
            </p:nvSpPr>
            <p:spPr bwMode="auto">
              <a:xfrm>
                <a:off x="2788" y="2660"/>
                <a:ext cx="140" cy="213"/>
              </a:xfrm>
              <a:custGeom>
                <a:avLst/>
                <a:gdLst/>
                <a:ahLst/>
                <a:cxnLst>
                  <a:cxn ang="0">
                    <a:pos x="1" y="98"/>
                  </a:cxn>
                  <a:cxn ang="0">
                    <a:pos x="1" y="101"/>
                  </a:cxn>
                  <a:cxn ang="0">
                    <a:pos x="0" y="104"/>
                  </a:cxn>
                  <a:cxn ang="0">
                    <a:pos x="0" y="108"/>
                  </a:cxn>
                  <a:cxn ang="0">
                    <a:pos x="1" y="111"/>
                  </a:cxn>
                  <a:cxn ang="0">
                    <a:pos x="3" y="114"/>
                  </a:cxn>
                  <a:cxn ang="0">
                    <a:pos x="6" y="117"/>
                  </a:cxn>
                  <a:cxn ang="0">
                    <a:pos x="9" y="119"/>
                  </a:cxn>
                  <a:cxn ang="0">
                    <a:pos x="11" y="119"/>
                  </a:cxn>
                  <a:cxn ang="0">
                    <a:pos x="15" y="119"/>
                  </a:cxn>
                  <a:cxn ang="0">
                    <a:pos x="91" y="212"/>
                  </a:cxn>
                  <a:cxn ang="0">
                    <a:pos x="115" y="102"/>
                  </a:cxn>
                  <a:cxn ang="0">
                    <a:pos x="114" y="99"/>
                  </a:cxn>
                  <a:cxn ang="0">
                    <a:pos x="113" y="98"/>
                  </a:cxn>
                  <a:cxn ang="0">
                    <a:pos x="111" y="96"/>
                  </a:cxn>
                  <a:cxn ang="0">
                    <a:pos x="109" y="94"/>
                  </a:cxn>
                  <a:cxn ang="0">
                    <a:pos x="107" y="93"/>
                  </a:cxn>
                  <a:cxn ang="0">
                    <a:pos x="104" y="93"/>
                  </a:cxn>
                  <a:cxn ang="0">
                    <a:pos x="101" y="93"/>
                  </a:cxn>
                  <a:cxn ang="0">
                    <a:pos x="99" y="93"/>
                  </a:cxn>
                  <a:cxn ang="0">
                    <a:pos x="67" y="54"/>
                  </a:cxn>
                  <a:cxn ang="0">
                    <a:pos x="129" y="67"/>
                  </a:cxn>
                  <a:cxn ang="0">
                    <a:pos x="132" y="66"/>
                  </a:cxn>
                  <a:cxn ang="0">
                    <a:pos x="133" y="66"/>
                  </a:cxn>
                  <a:cxn ang="0">
                    <a:pos x="136" y="64"/>
                  </a:cxn>
                  <a:cxn ang="0">
                    <a:pos x="138" y="62"/>
                  </a:cxn>
                  <a:cxn ang="0">
                    <a:pos x="138" y="59"/>
                  </a:cxn>
                  <a:cxn ang="0">
                    <a:pos x="139" y="56"/>
                  </a:cxn>
                  <a:cxn ang="0">
                    <a:pos x="138" y="53"/>
                  </a:cxn>
                  <a:cxn ang="0">
                    <a:pos x="137" y="51"/>
                  </a:cxn>
                  <a:cxn ang="0">
                    <a:pos x="135" y="49"/>
                  </a:cxn>
                  <a:cxn ang="0">
                    <a:pos x="133" y="47"/>
                  </a:cxn>
                  <a:cxn ang="0">
                    <a:pos x="130" y="46"/>
                  </a:cxn>
                  <a:cxn ang="0">
                    <a:pos x="88" y="46"/>
                  </a:cxn>
                  <a:cxn ang="0">
                    <a:pos x="81" y="30"/>
                  </a:cxn>
                  <a:cxn ang="0">
                    <a:pos x="81" y="26"/>
                  </a:cxn>
                  <a:cxn ang="0">
                    <a:pos x="82" y="22"/>
                  </a:cxn>
                  <a:cxn ang="0">
                    <a:pos x="82" y="18"/>
                  </a:cxn>
                  <a:cxn ang="0">
                    <a:pos x="81" y="14"/>
                  </a:cxn>
                  <a:cxn ang="0">
                    <a:pos x="79" y="11"/>
                  </a:cxn>
                  <a:cxn ang="0">
                    <a:pos x="77" y="8"/>
                  </a:cxn>
                  <a:cxn ang="0">
                    <a:pos x="74" y="5"/>
                  </a:cxn>
                  <a:cxn ang="0">
                    <a:pos x="71" y="3"/>
                  </a:cxn>
                  <a:cxn ang="0">
                    <a:pos x="67" y="1"/>
                  </a:cxn>
                  <a:cxn ang="0">
                    <a:pos x="63" y="0"/>
                  </a:cxn>
                  <a:cxn ang="0">
                    <a:pos x="58" y="0"/>
                  </a:cxn>
                  <a:cxn ang="0">
                    <a:pos x="54" y="1"/>
                  </a:cxn>
                  <a:cxn ang="0">
                    <a:pos x="50" y="2"/>
                  </a:cxn>
                  <a:cxn ang="0">
                    <a:pos x="45" y="4"/>
                  </a:cxn>
                  <a:cxn ang="0">
                    <a:pos x="42" y="8"/>
                  </a:cxn>
                  <a:cxn ang="0">
                    <a:pos x="40" y="12"/>
                  </a:cxn>
                  <a:cxn ang="0">
                    <a:pos x="38" y="16"/>
                  </a:cxn>
                </a:cxnLst>
                <a:rect l="0" t="0" r="r" b="b"/>
                <a:pathLst>
                  <a:path w="140" h="213">
                    <a:moveTo>
                      <a:pt x="38" y="16"/>
                    </a:moveTo>
                    <a:lnTo>
                      <a:pt x="1" y="98"/>
                    </a:lnTo>
                    <a:lnTo>
                      <a:pt x="1" y="99"/>
                    </a:lnTo>
                    <a:lnTo>
                      <a:pt x="1" y="101"/>
                    </a:lnTo>
                    <a:lnTo>
                      <a:pt x="0" y="102"/>
                    </a:lnTo>
                    <a:lnTo>
                      <a:pt x="0" y="104"/>
                    </a:lnTo>
                    <a:lnTo>
                      <a:pt x="0" y="106"/>
                    </a:lnTo>
                    <a:lnTo>
                      <a:pt x="0" y="108"/>
                    </a:lnTo>
                    <a:lnTo>
                      <a:pt x="1" y="109"/>
                    </a:lnTo>
                    <a:lnTo>
                      <a:pt x="1" y="111"/>
                    </a:lnTo>
                    <a:lnTo>
                      <a:pt x="2" y="113"/>
                    </a:lnTo>
                    <a:lnTo>
                      <a:pt x="3" y="114"/>
                    </a:lnTo>
                    <a:lnTo>
                      <a:pt x="4" y="116"/>
                    </a:lnTo>
                    <a:lnTo>
                      <a:pt x="6" y="117"/>
                    </a:lnTo>
                    <a:lnTo>
                      <a:pt x="7" y="118"/>
                    </a:lnTo>
                    <a:lnTo>
                      <a:pt x="9" y="119"/>
                    </a:lnTo>
                    <a:lnTo>
                      <a:pt x="10" y="119"/>
                    </a:lnTo>
                    <a:lnTo>
                      <a:pt x="11" y="119"/>
                    </a:lnTo>
                    <a:lnTo>
                      <a:pt x="13" y="119"/>
                    </a:lnTo>
                    <a:lnTo>
                      <a:pt x="15" y="119"/>
                    </a:lnTo>
                    <a:lnTo>
                      <a:pt x="91" y="119"/>
                    </a:lnTo>
                    <a:lnTo>
                      <a:pt x="91" y="212"/>
                    </a:lnTo>
                    <a:lnTo>
                      <a:pt x="115" y="212"/>
                    </a:lnTo>
                    <a:lnTo>
                      <a:pt x="115" y="102"/>
                    </a:lnTo>
                    <a:lnTo>
                      <a:pt x="115" y="101"/>
                    </a:lnTo>
                    <a:lnTo>
                      <a:pt x="114" y="99"/>
                    </a:lnTo>
                    <a:lnTo>
                      <a:pt x="114" y="98"/>
                    </a:lnTo>
                    <a:lnTo>
                      <a:pt x="113" y="98"/>
                    </a:lnTo>
                    <a:lnTo>
                      <a:pt x="112" y="97"/>
                    </a:lnTo>
                    <a:lnTo>
                      <a:pt x="111" y="96"/>
                    </a:lnTo>
                    <a:lnTo>
                      <a:pt x="110" y="95"/>
                    </a:lnTo>
                    <a:lnTo>
                      <a:pt x="109" y="94"/>
                    </a:lnTo>
                    <a:lnTo>
                      <a:pt x="108" y="94"/>
                    </a:lnTo>
                    <a:lnTo>
                      <a:pt x="107" y="93"/>
                    </a:lnTo>
                    <a:lnTo>
                      <a:pt x="105" y="93"/>
                    </a:lnTo>
                    <a:lnTo>
                      <a:pt x="104" y="93"/>
                    </a:lnTo>
                    <a:lnTo>
                      <a:pt x="102" y="93"/>
                    </a:lnTo>
                    <a:lnTo>
                      <a:pt x="101" y="93"/>
                    </a:lnTo>
                    <a:lnTo>
                      <a:pt x="100" y="93"/>
                    </a:lnTo>
                    <a:lnTo>
                      <a:pt x="99" y="93"/>
                    </a:lnTo>
                    <a:lnTo>
                      <a:pt x="55" y="90"/>
                    </a:lnTo>
                    <a:lnTo>
                      <a:pt x="67" y="54"/>
                    </a:lnTo>
                    <a:lnTo>
                      <a:pt x="76" y="67"/>
                    </a:lnTo>
                    <a:lnTo>
                      <a:pt x="129" y="67"/>
                    </a:lnTo>
                    <a:lnTo>
                      <a:pt x="130" y="66"/>
                    </a:lnTo>
                    <a:lnTo>
                      <a:pt x="132" y="66"/>
                    </a:lnTo>
                    <a:lnTo>
                      <a:pt x="133" y="66"/>
                    </a:lnTo>
                    <a:lnTo>
                      <a:pt x="133" y="66"/>
                    </a:lnTo>
                    <a:lnTo>
                      <a:pt x="135" y="64"/>
                    </a:lnTo>
                    <a:lnTo>
                      <a:pt x="136" y="64"/>
                    </a:lnTo>
                    <a:lnTo>
                      <a:pt x="137" y="63"/>
                    </a:lnTo>
                    <a:lnTo>
                      <a:pt x="138" y="62"/>
                    </a:lnTo>
                    <a:lnTo>
                      <a:pt x="138" y="61"/>
                    </a:lnTo>
                    <a:lnTo>
                      <a:pt x="138" y="59"/>
                    </a:lnTo>
                    <a:lnTo>
                      <a:pt x="139" y="58"/>
                    </a:lnTo>
                    <a:lnTo>
                      <a:pt x="139" y="56"/>
                    </a:lnTo>
                    <a:lnTo>
                      <a:pt x="139" y="54"/>
                    </a:lnTo>
                    <a:lnTo>
                      <a:pt x="138" y="53"/>
                    </a:lnTo>
                    <a:lnTo>
                      <a:pt x="138" y="52"/>
                    </a:lnTo>
                    <a:lnTo>
                      <a:pt x="137" y="51"/>
                    </a:lnTo>
                    <a:lnTo>
                      <a:pt x="136" y="49"/>
                    </a:lnTo>
                    <a:lnTo>
                      <a:pt x="135" y="49"/>
                    </a:lnTo>
                    <a:lnTo>
                      <a:pt x="134" y="48"/>
                    </a:lnTo>
                    <a:lnTo>
                      <a:pt x="133" y="47"/>
                    </a:lnTo>
                    <a:lnTo>
                      <a:pt x="132" y="46"/>
                    </a:lnTo>
                    <a:lnTo>
                      <a:pt x="130" y="46"/>
                    </a:lnTo>
                    <a:lnTo>
                      <a:pt x="129" y="46"/>
                    </a:lnTo>
                    <a:lnTo>
                      <a:pt x="88" y="46"/>
                    </a:lnTo>
                    <a:lnTo>
                      <a:pt x="79" y="31"/>
                    </a:lnTo>
                    <a:lnTo>
                      <a:pt x="81" y="30"/>
                    </a:lnTo>
                    <a:lnTo>
                      <a:pt x="81" y="28"/>
                    </a:lnTo>
                    <a:lnTo>
                      <a:pt x="81" y="26"/>
                    </a:lnTo>
                    <a:lnTo>
                      <a:pt x="82" y="24"/>
                    </a:lnTo>
                    <a:lnTo>
                      <a:pt x="82" y="22"/>
                    </a:lnTo>
                    <a:lnTo>
                      <a:pt x="82" y="20"/>
                    </a:lnTo>
                    <a:lnTo>
                      <a:pt x="82" y="18"/>
                    </a:lnTo>
                    <a:lnTo>
                      <a:pt x="81" y="16"/>
                    </a:lnTo>
                    <a:lnTo>
                      <a:pt x="81" y="14"/>
                    </a:lnTo>
                    <a:lnTo>
                      <a:pt x="80" y="13"/>
                    </a:lnTo>
                    <a:lnTo>
                      <a:pt x="79" y="11"/>
                    </a:lnTo>
                    <a:lnTo>
                      <a:pt x="78" y="9"/>
                    </a:lnTo>
                    <a:lnTo>
                      <a:pt x="77" y="8"/>
                    </a:lnTo>
                    <a:lnTo>
                      <a:pt x="76" y="6"/>
                    </a:lnTo>
                    <a:lnTo>
                      <a:pt x="74" y="5"/>
                    </a:lnTo>
                    <a:lnTo>
                      <a:pt x="73" y="4"/>
                    </a:lnTo>
                    <a:lnTo>
                      <a:pt x="71" y="3"/>
                    </a:lnTo>
                    <a:lnTo>
                      <a:pt x="69" y="2"/>
                    </a:lnTo>
                    <a:lnTo>
                      <a:pt x="67" y="1"/>
                    </a:lnTo>
                    <a:lnTo>
                      <a:pt x="65" y="1"/>
                    </a:lnTo>
                    <a:lnTo>
                      <a:pt x="63" y="0"/>
                    </a:lnTo>
                    <a:lnTo>
                      <a:pt x="61" y="0"/>
                    </a:lnTo>
                    <a:lnTo>
                      <a:pt x="58" y="0"/>
                    </a:lnTo>
                    <a:lnTo>
                      <a:pt x="56" y="0"/>
                    </a:lnTo>
                    <a:lnTo>
                      <a:pt x="54" y="1"/>
                    </a:lnTo>
                    <a:lnTo>
                      <a:pt x="52" y="1"/>
                    </a:lnTo>
                    <a:lnTo>
                      <a:pt x="50" y="2"/>
                    </a:lnTo>
                    <a:lnTo>
                      <a:pt x="48" y="3"/>
                    </a:lnTo>
                    <a:lnTo>
                      <a:pt x="45" y="4"/>
                    </a:lnTo>
                    <a:lnTo>
                      <a:pt x="44" y="6"/>
                    </a:lnTo>
                    <a:lnTo>
                      <a:pt x="42" y="8"/>
                    </a:lnTo>
                    <a:lnTo>
                      <a:pt x="41" y="9"/>
                    </a:lnTo>
                    <a:lnTo>
                      <a:pt x="40" y="12"/>
                    </a:lnTo>
                    <a:lnTo>
                      <a:pt x="38" y="14"/>
                    </a:lnTo>
                    <a:lnTo>
                      <a:pt x="38"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718780" name="Freeform 60"/>
            <p:cNvSpPr>
              <a:spLocks/>
            </p:cNvSpPr>
            <p:nvPr/>
          </p:nvSpPr>
          <p:spPr bwMode="auto">
            <a:xfrm>
              <a:off x="2692" y="2574"/>
              <a:ext cx="179" cy="293"/>
            </a:xfrm>
            <a:custGeom>
              <a:avLst/>
              <a:gdLst/>
              <a:ahLst/>
              <a:cxnLst>
                <a:cxn ang="0">
                  <a:pos x="201" y="264"/>
                </a:cxn>
                <a:cxn ang="0">
                  <a:pos x="186" y="264"/>
                </a:cxn>
                <a:cxn ang="0">
                  <a:pos x="159" y="230"/>
                </a:cxn>
                <a:cxn ang="0">
                  <a:pos x="123" y="170"/>
                </a:cxn>
                <a:cxn ang="0">
                  <a:pos x="113" y="142"/>
                </a:cxn>
                <a:cxn ang="0">
                  <a:pos x="115" y="123"/>
                </a:cxn>
                <a:cxn ang="0">
                  <a:pos x="124" y="120"/>
                </a:cxn>
                <a:cxn ang="0">
                  <a:pos x="138" y="130"/>
                </a:cxn>
                <a:cxn ang="0">
                  <a:pos x="157" y="141"/>
                </a:cxn>
                <a:cxn ang="0">
                  <a:pos x="166" y="141"/>
                </a:cxn>
                <a:cxn ang="0">
                  <a:pos x="167" y="135"/>
                </a:cxn>
                <a:cxn ang="0">
                  <a:pos x="158" y="123"/>
                </a:cxn>
                <a:cxn ang="0">
                  <a:pos x="137" y="108"/>
                </a:cxn>
                <a:cxn ang="0">
                  <a:pos x="128" y="87"/>
                </a:cxn>
                <a:cxn ang="0">
                  <a:pos x="124" y="69"/>
                </a:cxn>
                <a:cxn ang="0">
                  <a:pos x="114" y="57"/>
                </a:cxn>
                <a:cxn ang="0">
                  <a:pos x="110" y="48"/>
                </a:cxn>
                <a:cxn ang="0">
                  <a:pos x="115" y="37"/>
                </a:cxn>
                <a:cxn ang="0">
                  <a:pos x="120" y="24"/>
                </a:cxn>
                <a:cxn ang="0">
                  <a:pos x="116" y="9"/>
                </a:cxn>
                <a:cxn ang="0">
                  <a:pos x="106" y="1"/>
                </a:cxn>
                <a:cxn ang="0">
                  <a:pos x="91" y="3"/>
                </a:cxn>
                <a:cxn ang="0">
                  <a:pos x="85" y="13"/>
                </a:cxn>
                <a:cxn ang="0">
                  <a:pos x="85" y="23"/>
                </a:cxn>
                <a:cxn ang="0">
                  <a:pos x="88" y="35"/>
                </a:cxn>
                <a:cxn ang="0">
                  <a:pos x="88" y="47"/>
                </a:cxn>
                <a:cxn ang="0">
                  <a:pos x="78" y="57"/>
                </a:cxn>
                <a:cxn ang="0">
                  <a:pos x="66" y="64"/>
                </a:cxn>
                <a:cxn ang="0">
                  <a:pos x="56" y="76"/>
                </a:cxn>
                <a:cxn ang="0">
                  <a:pos x="47" y="99"/>
                </a:cxn>
                <a:cxn ang="0">
                  <a:pos x="42" y="122"/>
                </a:cxn>
                <a:cxn ang="0">
                  <a:pos x="40" y="146"/>
                </a:cxn>
                <a:cxn ang="0">
                  <a:pos x="42" y="159"/>
                </a:cxn>
                <a:cxn ang="0">
                  <a:pos x="49" y="162"/>
                </a:cxn>
                <a:cxn ang="0">
                  <a:pos x="53" y="159"/>
                </a:cxn>
                <a:cxn ang="0">
                  <a:pos x="53" y="133"/>
                </a:cxn>
                <a:cxn ang="0">
                  <a:pos x="56" y="117"/>
                </a:cxn>
                <a:cxn ang="0">
                  <a:pos x="64" y="110"/>
                </a:cxn>
                <a:cxn ang="0">
                  <a:pos x="71" y="115"/>
                </a:cxn>
                <a:cxn ang="0">
                  <a:pos x="68" y="141"/>
                </a:cxn>
                <a:cxn ang="0">
                  <a:pos x="62" y="167"/>
                </a:cxn>
                <a:cxn ang="0">
                  <a:pos x="53" y="198"/>
                </a:cxn>
                <a:cxn ang="0">
                  <a:pos x="33" y="227"/>
                </a:cxn>
                <a:cxn ang="0">
                  <a:pos x="8" y="257"/>
                </a:cxn>
                <a:cxn ang="0">
                  <a:pos x="0" y="273"/>
                </a:cxn>
                <a:cxn ang="0">
                  <a:pos x="19" y="292"/>
                </a:cxn>
                <a:cxn ang="0">
                  <a:pos x="33" y="289"/>
                </a:cxn>
                <a:cxn ang="0">
                  <a:pos x="23" y="277"/>
                </a:cxn>
                <a:cxn ang="0">
                  <a:pos x="30" y="261"/>
                </a:cxn>
                <a:cxn ang="0">
                  <a:pos x="62" y="224"/>
                </a:cxn>
                <a:cxn ang="0">
                  <a:pos x="85" y="198"/>
                </a:cxn>
                <a:cxn ang="0">
                  <a:pos x="96" y="191"/>
                </a:cxn>
                <a:cxn ang="0">
                  <a:pos x="110" y="200"/>
                </a:cxn>
                <a:cxn ang="0">
                  <a:pos x="143" y="244"/>
                </a:cxn>
                <a:cxn ang="0">
                  <a:pos x="169" y="282"/>
                </a:cxn>
                <a:cxn ang="0">
                  <a:pos x="180" y="284"/>
                </a:cxn>
                <a:cxn ang="0">
                  <a:pos x="193" y="274"/>
                </a:cxn>
              </a:cxnLst>
              <a:rect l="0" t="0" r="r" b="b"/>
              <a:pathLst>
                <a:path w="202" h="293">
                  <a:moveTo>
                    <a:pt x="200" y="269"/>
                  </a:moveTo>
                  <a:lnTo>
                    <a:pt x="201" y="264"/>
                  </a:lnTo>
                  <a:lnTo>
                    <a:pt x="193" y="266"/>
                  </a:lnTo>
                  <a:lnTo>
                    <a:pt x="186" y="264"/>
                  </a:lnTo>
                  <a:lnTo>
                    <a:pt x="176" y="257"/>
                  </a:lnTo>
                  <a:lnTo>
                    <a:pt x="159" y="230"/>
                  </a:lnTo>
                  <a:lnTo>
                    <a:pt x="135" y="191"/>
                  </a:lnTo>
                  <a:lnTo>
                    <a:pt x="123" y="170"/>
                  </a:lnTo>
                  <a:lnTo>
                    <a:pt x="114" y="152"/>
                  </a:lnTo>
                  <a:lnTo>
                    <a:pt x="113" y="142"/>
                  </a:lnTo>
                  <a:lnTo>
                    <a:pt x="113" y="131"/>
                  </a:lnTo>
                  <a:lnTo>
                    <a:pt x="115" y="123"/>
                  </a:lnTo>
                  <a:lnTo>
                    <a:pt x="120" y="120"/>
                  </a:lnTo>
                  <a:lnTo>
                    <a:pt x="124" y="120"/>
                  </a:lnTo>
                  <a:lnTo>
                    <a:pt x="129" y="122"/>
                  </a:lnTo>
                  <a:lnTo>
                    <a:pt x="138" y="130"/>
                  </a:lnTo>
                  <a:lnTo>
                    <a:pt x="149" y="137"/>
                  </a:lnTo>
                  <a:lnTo>
                    <a:pt x="157" y="141"/>
                  </a:lnTo>
                  <a:lnTo>
                    <a:pt x="162" y="142"/>
                  </a:lnTo>
                  <a:lnTo>
                    <a:pt x="166" y="141"/>
                  </a:lnTo>
                  <a:lnTo>
                    <a:pt x="168" y="137"/>
                  </a:lnTo>
                  <a:lnTo>
                    <a:pt x="167" y="135"/>
                  </a:lnTo>
                  <a:lnTo>
                    <a:pt x="166" y="131"/>
                  </a:lnTo>
                  <a:lnTo>
                    <a:pt x="158" y="123"/>
                  </a:lnTo>
                  <a:lnTo>
                    <a:pt x="144" y="115"/>
                  </a:lnTo>
                  <a:lnTo>
                    <a:pt x="137" y="108"/>
                  </a:lnTo>
                  <a:lnTo>
                    <a:pt x="131" y="99"/>
                  </a:lnTo>
                  <a:lnTo>
                    <a:pt x="128" y="87"/>
                  </a:lnTo>
                  <a:lnTo>
                    <a:pt x="126" y="74"/>
                  </a:lnTo>
                  <a:lnTo>
                    <a:pt x="124" y="69"/>
                  </a:lnTo>
                  <a:lnTo>
                    <a:pt x="120" y="63"/>
                  </a:lnTo>
                  <a:lnTo>
                    <a:pt x="114" y="57"/>
                  </a:lnTo>
                  <a:lnTo>
                    <a:pt x="110" y="53"/>
                  </a:lnTo>
                  <a:lnTo>
                    <a:pt x="110" y="48"/>
                  </a:lnTo>
                  <a:lnTo>
                    <a:pt x="113" y="40"/>
                  </a:lnTo>
                  <a:lnTo>
                    <a:pt x="115" y="37"/>
                  </a:lnTo>
                  <a:lnTo>
                    <a:pt x="118" y="31"/>
                  </a:lnTo>
                  <a:lnTo>
                    <a:pt x="120" y="24"/>
                  </a:lnTo>
                  <a:lnTo>
                    <a:pt x="118" y="15"/>
                  </a:lnTo>
                  <a:lnTo>
                    <a:pt x="116" y="9"/>
                  </a:lnTo>
                  <a:lnTo>
                    <a:pt x="113" y="4"/>
                  </a:lnTo>
                  <a:lnTo>
                    <a:pt x="106" y="1"/>
                  </a:lnTo>
                  <a:lnTo>
                    <a:pt x="97" y="0"/>
                  </a:lnTo>
                  <a:lnTo>
                    <a:pt x="91" y="3"/>
                  </a:lnTo>
                  <a:lnTo>
                    <a:pt x="87" y="6"/>
                  </a:lnTo>
                  <a:lnTo>
                    <a:pt x="85" y="13"/>
                  </a:lnTo>
                  <a:lnTo>
                    <a:pt x="83" y="18"/>
                  </a:lnTo>
                  <a:lnTo>
                    <a:pt x="85" y="23"/>
                  </a:lnTo>
                  <a:lnTo>
                    <a:pt x="87" y="30"/>
                  </a:lnTo>
                  <a:lnTo>
                    <a:pt x="88" y="35"/>
                  </a:lnTo>
                  <a:lnTo>
                    <a:pt x="90" y="40"/>
                  </a:lnTo>
                  <a:lnTo>
                    <a:pt x="88" y="47"/>
                  </a:lnTo>
                  <a:lnTo>
                    <a:pt x="85" y="52"/>
                  </a:lnTo>
                  <a:lnTo>
                    <a:pt x="78" y="57"/>
                  </a:lnTo>
                  <a:lnTo>
                    <a:pt x="71" y="60"/>
                  </a:lnTo>
                  <a:lnTo>
                    <a:pt x="66" y="64"/>
                  </a:lnTo>
                  <a:lnTo>
                    <a:pt x="61" y="69"/>
                  </a:lnTo>
                  <a:lnTo>
                    <a:pt x="56" y="76"/>
                  </a:lnTo>
                  <a:lnTo>
                    <a:pt x="51" y="87"/>
                  </a:lnTo>
                  <a:lnTo>
                    <a:pt x="47" y="99"/>
                  </a:lnTo>
                  <a:lnTo>
                    <a:pt x="43" y="110"/>
                  </a:lnTo>
                  <a:lnTo>
                    <a:pt x="42" y="122"/>
                  </a:lnTo>
                  <a:lnTo>
                    <a:pt x="40" y="137"/>
                  </a:lnTo>
                  <a:lnTo>
                    <a:pt x="40" y="146"/>
                  </a:lnTo>
                  <a:lnTo>
                    <a:pt x="40" y="154"/>
                  </a:lnTo>
                  <a:lnTo>
                    <a:pt x="42" y="159"/>
                  </a:lnTo>
                  <a:lnTo>
                    <a:pt x="44" y="161"/>
                  </a:lnTo>
                  <a:lnTo>
                    <a:pt x="49" y="162"/>
                  </a:lnTo>
                  <a:lnTo>
                    <a:pt x="52" y="161"/>
                  </a:lnTo>
                  <a:lnTo>
                    <a:pt x="53" y="159"/>
                  </a:lnTo>
                  <a:lnTo>
                    <a:pt x="53" y="149"/>
                  </a:lnTo>
                  <a:lnTo>
                    <a:pt x="53" y="133"/>
                  </a:lnTo>
                  <a:lnTo>
                    <a:pt x="54" y="123"/>
                  </a:lnTo>
                  <a:lnTo>
                    <a:pt x="56" y="117"/>
                  </a:lnTo>
                  <a:lnTo>
                    <a:pt x="59" y="111"/>
                  </a:lnTo>
                  <a:lnTo>
                    <a:pt x="64" y="110"/>
                  </a:lnTo>
                  <a:lnTo>
                    <a:pt x="70" y="111"/>
                  </a:lnTo>
                  <a:lnTo>
                    <a:pt x="71" y="115"/>
                  </a:lnTo>
                  <a:lnTo>
                    <a:pt x="70" y="126"/>
                  </a:lnTo>
                  <a:lnTo>
                    <a:pt x="68" y="141"/>
                  </a:lnTo>
                  <a:lnTo>
                    <a:pt x="66" y="155"/>
                  </a:lnTo>
                  <a:lnTo>
                    <a:pt x="62" y="167"/>
                  </a:lnTo>
                  <a:lnTo>
                    <a:pt x="58" y="184"/>
                  </a:lnTo>
                  <a:lnTo>
                    <a:pt x="53" y="198"/>
                  </a:lnTo>
                  <a:lnTo>
                    <a:pt x="42" y="215"/>
                  </a:lnTo>
                  <a:lnTo>
                    <a:pt x="33" y="227"/>
                  </a:lnTo>
                  <a:lnTo>
                    <a:pt x="18" y="244"/>
                  </a:lnTo>
                  <a:lnTo>
                    <a:pt x="8" y="257"/>
                  </a:lnTo>
                  <a:lnTo>
                    <a:pt x="0" y="268"/>
                  </a:lnTo>
                  <a:lnTo>
                    <a:pt x="0" y="273"/>
                  </a:lnTo>
                  <a:lnTo>
                    <a:pt x="8" y="282"/>
                  </a:lnTo>
                  <a:lnTo>
                    <a:pt x="19" y="292"/>
                  </a:lnTo>
                  <a:lnTo>
                    <a:pt x="30" y="292"/>
                  </a:lnTo>
                  <a:lnTo>
                    <a:pt x="33" y="289"/>
                  </a:lnTo>
                  <a:lnTo>
                    <a:pt x="28" y="283"/>
                  </a:lnTo>
                  <a:lnTo>
                    <a:pt x="23" y="277"/>
                  </a:lnTo>
                  <a:lnTo>
                    <a:pt x="23" y="272"/>
                  </a:lnTo>
                  <a:lnTo>
                    <a:pt x="30" y="261"/>
                  </a:lnTo>
                  <a:lnTo>
                    <a:pt x="43" y="248"/>
                  </a:lnTo>
                  <a:lnTo>
                    <a:pt x="62" y="224"/>
                  </a:lnTo>
                  <a:lnTo>
                    <a:pt x="78" y="204"/>
                  </a:lnTo>
                  <a:lnTo>
                    <a:pt x="85" y="198"/>
                  </a:lnTo>
                  <a:lnTo>
                    <a:pt x="88" y="193"/>
                  </a:lnTo>
                  <a:lnTo>
                    <a:pt x="96" y="191"/>
                  </a:lnTo>
                  <a:lnTo>
                    <a:pt x="102" y="195"/>
                  </a:lnTo>
                  <a:lnTo>
                    <a:pt x="110" y="200"/>
                  </a:lnTo>
                  <a:lnTo>
                    <a:pt x="125" y="220"/>
                  </a:lnTo>
                  <a:lnTo>
                    <a:pt x="143" y="244"/>
                  </a:lnTo>
                  <a:lnTo>
                    <a:pt x="159" y="268"/>
                  </a:lnTo>
                  <a:lnTo>
                    <a:pt x="169" y="282"/>
                  </a:lnTo>
                  <a:lnTo>
                    <a:pt x="173" y="284"/>
                  </a:lnTo>
                  <a:lnTo>
                    <a:pt x="180" y="284"/>
                  </a:lnTo>
                  <a:lnTo>
                    <a:pt x="186" y="279"/>
                  </a:lnTo>
                  <a:lnTo>
                    <a:pt x="193" y="274"/>
                  </a:lnTo>
                  <a:lnTo>
                    <a:pt x="200" y="269"/>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11" name="Group 61"/>
            <p:cNvGrpSpPr>
              <a:grpSpLocks/>
            </p:cNvGrpSpPr>
            <p:nvPr/>
          </p:nvGrpSpPr>
          <p:grpSpPr bwMode="auto">
            <a:xfrm>
              <a:off x="2181" y="2575"/>
              <a:ext cx="232" cy="311"/>
              <a:chOff x="2454" y="2575"/>
              <a:chExt cx="261" cy="311"/>
            </a:xfrm>
          </p:grpSpPr>
          <p:grpSp>
            <p:nvGrpSpPr>
              <p:cNvPr id="12" name="Group 62"/>
              <p:cNvGrpSpPr>
                <a:grpSpLocks/>
              </p:cNvGrpSpPr>
              <p:nvPr/>
            </p:nvGrpSpPr>
            <p:grpSpPr bwMode="auto">
              <a:xfrm>
                <a:off x="2454" y="2575"/>
                <a:ext cx="261" cy="311"/>
                <a:chOff x="2454" y="2575"/>
                <a:chExt cx="261" cy="311"/>
              </a:xfrm>
            </p:grpSpPr>
            <p:sp>
              <p:nvSpPr>
                <p:cNvPr id="2718783" name="AutoShape 63"/>
                <p:cNvSpPr>
                  <a:spLocks noChangeArrowheads="1"/>
                </p:cNvSpPr>
                <p:nvPr/>
              </p:nvSpPr>
              <p:spPr bwMode="auto">
                <a:xfrm>
                  <a:off x="2454" y="2626"/>
                  <a:ext cx="261" cy="260"/>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8784" name="AutoShape 64"/>
                <p:cNvSpPr>
                  <a:spLocks noChangeArrowheads="1"/>
                </p:cNvSpPr>
                <p:nvPr/>
              </p:nvSpPr>
              <p:spPr bwMode="auto">
                <a:xfrm>
                  <a:off x="2518" y="2575"/>
                  <a:ext cx="197" cy="46"/>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18785" name="Oval 65"/>
              <p:cNvSpPr>
                <a:spLocks noChangeArrowheads="1"/>
              </p:cNvSpPr>
              <p:nvPr/>
            </p:nvSpPr>
            <p:spPr bwMode="auto">
              <a:xfrm>
                <a:off x="2537" y="2601"/>
                <a:ext cx="26" cy="9"/>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786" name="AutoShape 66"/>
              <p:cNvSpPr>
                <a:spLocks noChangeArrowheads="1"/>
              </p:cNvSpPr>
              <p:nvPr/>
            </p:nvSpPr>
            <p:spPr bwMode="auto">
              <a:xfrm>
                <a:off x="2487" y="2749"/>
                <a:ext cx="137" cy="54"/>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grpSp>
          <p:nvGrpSpPr>
            <p:cNvPr id="13" name="Group 67"/>
            <p:cNvGrpSpPr>
              <a:grpSpLocks/>
            </p:cNvGrpSpPr>
            <p:nvPr/>
          </p:nvGrpSpPr>
          <p:grpSpPr bwMode="auto">
            <a:xfrm>
              <a:off x="1231" y="1576"/>
              <a:ext cx="867" cy="310"/>
              <a:chOff x="1385" y="1576"/>
              <a:chExt cx="975" cy="310"/>
            </a:xfrm>
          </p:grpSpPr>
          <p:grpSp>
            <p:nvGrpSpPr>
              <p:cNvPr id="14" name="Group 68"/>
              <p:cNvGrpSpPr>
                <a:grpSpLocks/>
              </p:cNvGrpSpPr>
              <p:nvPr/>
            </p:nvGrpSpPr>
            <p:grpSpPr bwMode="auto">
              <a:xfrm>
                <a:off x="1385" y="1576"/>
                <a:ext cx="206" cy="310"/>
                <a:chOff x="1385" y="1576"/>
                <a:chExt cx="206" cy="310"/>
              </a:xfrm>
            </p:grpSpPr>
            <p:sp>
              <p:nvSpPr>
                <p:cNvPr id="2718789" name="AutoShape 69"/>
                <p:cNvSpPr>
                  <a:spLocks noChangeArrowheads="1"/>
                </p:cNvSpPr>
                <p:nvPr/>
              </p:nvSpPr>
              <p:spPr bwMode="auto">
                <a:xfrm>
                  <a:off x="1385" y="1626"/>
                  <a:ext cx="206" cy="260"/>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8790" name="AutoShape 70"/>
                <p:cNvSpPr>
                  <a:spLocks noChangeArrowheads="1"/>
                </p:cNvSpPr>
                <p:nvPr/>
              </p:nvSpPr>
              <p:spPr bwMode="auto">
                <a:xfrm>
                  <a:off x="1433" y="1576"/>
                  <a:ext cx="158" cy="46"/>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8791" name="AutoShape 71"/>
                <p:cNvSpPr>
                  <a:spLocks noChangeArrowheads="1"/>
                </p:cNvSpPr>
                <p:nvPr/>
              </p:nvSpPr>
              <p:spPr bwMode="auto">
                <a:xfrm>
                  <a:off x="1424" y="1647"/>
                  <a:ext cx="108" cy="15"/>
                </a:xfrm>
                <a:prstGeom prst="parallelogram">
                  <a:avLst>
                    <a:gd name="adj" fmla="val 179967"/>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grpSp>
            <p:nvGrpSpPr>
              <p:cNvPr id="15" name="Group 72"/>
              <p:cNvGrpSpPr>
                <a:grpSpLocks/>
              </p:cNvGrpSpPr>
              <p:nvPr/>
            </p:nvGrpSpPr>
            <p:grpSpPr bwMode="auto">
              <a:xfrm>
                <a:off x="1903" y="1617"/>
                <a:ext cx="203" cy="257"/>
                <a:chOff x="1903" y="1617"/>
                <a:chExt cx="203" cy="257"/>
              </a:xfrm>
            </p:grpSpPr>
            <p:sp>
              <p:nvSpPr>
                <p:cNvPr id="2718793" name="Freeform 73"/>
                <p:cNvSpPr>
                  <a:spLocks/>
                </p:cNvSpPr>
                <p:nvPr/>
              </p:nvSpPr>
              <p:spPr bwMode="auto">
                <a:xfrm>
                  <a:off x="2032" y="1734"/>
                  <a:ext cx="62" cy="140"/>
                </a:xfrm>
                <a:custGeom>
                  <a:avLst/>
                  <a:gdLst/>
                  <a:ahLst/>
                  <a:cxnLst>
                    <a:cxn ang="0">
                      <a:pos x="44" y="0"/>
                    </a:cxn>
                    <a:cxn ang="0">
                      <a:pos x="61" y="0"/>
                    </a:cxn>
                    <a:cxn ang="0">
                      <a:pos x="17" y="139"/>
                    </a:cxn>
                    <a:cxn ang="0">
                      <a:pos x="0" y="139"/>
                    </a:cxn>
                    <a:cxn ang="0">
                      <a:pos x="44" y="0"/>
                    </a:cxn>
                  </a:cxnLst>
                  <a:rect l="0" t="0" r="r" b="b"/>
                  <a:pathLst>
                    <a:path w="62" h="140">
                      <a:moveTo>
                        <a:pt x="44" y="0"/>
                      </a:moveTo>
                      <a:lnTo>
                        <a:pt x="61" y="0"/>
                      </a:lnTo>
                      <a:lnTo>
                        <a:pt x="17" y="139"/>
                      </a:lnTo>
                      <a:lnTo>
                        <a:pt x="0" y="139"/>
                      </a:lnTo>
                      <a:lnTo>
                        <a:pt x="44"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718794" name="Rectangle 74"/>
                <p:cNvSpPr>
                  <a:spLocks noChangeArrowheads="1"/>
                </p:cNvSpPr>
                <p:nvPr/>
              </p:nvSpPr>
              <p:spPr bwMode="auto">
                <a:xfrm>
                  <a:off x="2029" y="1734"/>
                  <a:ext cx="7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8795" name="Rectangle 75"/>
                <p:cNvSpPr>
                  <a:spLocks noChangeArrowheads="1"/>
                </p:cNvSpPr>
                <p:nvPr/>
              </p:nvSpPr>
              <p:spPr bwMode="auto">
                <a:xfrm>
                  <a:off x="2035" y="1792"/>
                  <a:ext cx="58"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8796" name="Rectangle 76"/>
                <p:cNvSpPr>
                  <a:spLocks noChangeArrowheads="1"/>
                </p:cNvSpPr>
                <p:nvPr/>
              </p:nvSpPr>
              <p:spPr bwMode="auto">
                <a:xfrm>
                  <a:off x="1904" y="1792"/>
                  <a:ext cx="74" cy="7"/>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8797" name="Oval 77"/>
                <p:cNvSpPr>
                  <a:spLocks noChangeArrowheads="1"/>
                </p:cNvSpPr>
                <p:nvPr/>
              </p:nvSpPr>
              <p:spPr bwMode="auto">
                <a:xfrm>
                  <a:off x="1964" y="1617"/>
                  <a:ext cx="22" cy="25"/>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718798" name="Freeform 78"/>
                <p:cNvSpPr>
                  <a:spLocks/>
                </p:cNvSpPr>
                <p:nvPr/>
              </p:nvSpPr>
              <p:spPr bwMode="auto">
                <a:xfrm>
                  <a:off x="1903" y="1661"/>
                  <a:ext cx="139" cy="213"/>
                </a:xfrm>
                <a:custGeom>
                  <a:avLst/>
                  <a:gdLst/>
                  <a:ahLst/>
                  <a:cxnLst>
                    <a:cxn ang="0">
                      <a:pos x="1" y="98"/>
                    </a:cxn>
                    <a:cxn ang="0">
                      <a:pos x="1" y="101"/>
                    </a:cxn>
                    <a:cxn ang="0">
                      <a:pos x="0" y="104"/>
                    </a:cxn>
                    <a:cxn ang="0">
                      <a:pos x="0" y="108"/>
                    </a:cxn>
                    <a:cxn ang="0">
                      <a:pos x="1" y="111"/>
                    </a:cxn>
                    <a:cxn ang="0">
                      <a:pos x="3" y="114"/>
                    </a:cxn>
                    <a:cxn ang="0">
                      <a:pos x="6" y="117"/>
                    </a:cxn>
                    <a:cxn ang="0">
                      <a:pos x="9" y="119"/>
                    </a:cxn>
                    <a:cxn ang="0">
                      <a:pos x="11" y="119"/>
                    </a:cxn>
                    <a:cxn ang="0">
                      <a:pos x="15" y="119"/>
                    </a:cxn>
                    <a:cxn ang="0">
                      <a:pos x="90" y="212"/>
                    </a:cxn>
                    <a:cxn ang="0">
                      <a:pos x="114" y="102"/>
                    </a:cxn>
                    <a:cxn ang="0">
                      <a:pos x="113" y="99"/>
                    </a:cxn>
                    <a:cxn ang="0">
                      <a:pos x="112" y="98"/>
                    </a:cxn>
                    <a:cxn ang="0">
                      <a:pos x="110" y="96"/>
                    </a:cxn>
                    <a:cxn ang="0">
                      <a:pos x="108" y="94"/>
                    </a:cxn>
                    <a:cxn ang="0">
                      <a:pos x="106" y="93"/>
                    </a:cxn>
                    <a:cxn ang="0">
                      <a:pos x="103" y="93"/>
                    </a:cxn>
                    <a:cxn ang="0">
                      <a:pos x="100" y="93"/>
                    </a:cxn>
                    <a:cxn ang="0">
                      <a:pos x="98" y="93"/>
                    </a:cxn>
                    <a:cxn ang="0">
                      <a:pos x="67" y="54"/>
                    </a:cxn>
                    <a:cxn ang="0">
                      <a:pos x="128" y="67"/>
                    </a:cxn>
                    <a:cxn ang="0">
                      <a:pos x="131" y="66"/>
                    </a:cxn>
                    <a:cxn ang="0">
                      <a:pos x="132" y="66"/>
                    </a:cxn>
                    <a:cxn ang="0">
                      <a:pos x="135" y="64"/>
                    </a:cxn>
                    <a:cxn ang="0">
                      <a:pos x="137" y="62"/>
                    </a:cxn>
                    <a:cxn ang="0">
                      <a:pos x="137" y="59"/>
                    </a:cxn>
                    <a:cxn ang="0">
                      <a:pos x="138" y="56"/>
                    </a:cxn>
                    <a:cxn ang="0">
                      <a:pos x="137" y="53"/>
                    </a:cxn>
                    <a:cxn ang="0">
                      <a:pos x="136" y="51"/>
                    </a:cxn>
                    <a:cxn ang="0">
                      <a:pos x="134" y="49"/>
                    </a:cxn>
                    <a:cxn ang="0">
                      <a:pos x="132" y="47"/>
                    </a:cxn>
                    <a:cxn ang="0">
                      <a:pos x="129" y="46"/>
                    </a:cxn>
                    <a:cxn ang="0">
                      <a:pos x="87" y="46"/>
                    </a:cxn>
                    <a:cxn ang="0">
                      <a:pos x="80" y="30"/>
                    </a:cxn>
                    <a:cxn ang="0">
                      <a:pos x="81" y="26"/>
                    </a:cxn>
                    <a:cxn ang="0">
                      <a:pos x="81" y="22"/>
                    </a:cxn>
                    <a:cxn ang="0">
                      <a:pos x="81" y="18"/>
                    </a:cxn>
                    <a:cxn ang="0">
                      <a:pos x="80" y="14"/>
                    </a:cxn>
                    <a:cxn ang="0">
                      <a:pos x="79" y="11"/>
                    </a:cxn>
                    <a:cxn ang="0">
                      <a:pos x="76" y="8"/>
                    </a:cxn>
                    <a:cxn ang="0">
                      <a:pos x="73" y="5"/>
                    </a:cxn>
                    <a:cxn ang="0">
                      <a:pos x="70" y="3"/>
                    </a:cxn>
                    <a:cxn ang="0">
                      <a:pos x="67" y="1"/>
                    </a:cxn>
                    <a:cxn ang="0">
                      <a:pos x="62" y="0"/>
                    </a:cxn>
                    <a:cxn ang="0">
                      <a:pos x="58" y="0"/>
                    </a:cxn>
                    <a:cxn ang="0">
                      <a:pos x="54" y="1"/>
                    </a:cxn>
                    <a:cxn ang="0">
                      <a:pos x="49" y="2"/>
                    </a:cxn>
                    <a:cxn ang="0">
                      <a:pos x="45" y="4"/>
                    </a:cxn>
                    <a:cxn ang="0">
                      <a:pos x="42" y="8"/>
                    </a:cxn>
                    <a:cxn ang="0">
                      <a:pos x="39" y="12"/>
                    </a:cxn>
                    <a:cxn ang="0">
                      <a:pos x="38" y="16"/>
                    </a:cxn>
                  </a:cxnLst>
                  <a:rect l="0" t="0" r="r" b="b"/>
                  <a:pathLst>
                    <a:path w="139" h="213">
                      <a:moveTo>
                        <a:pt x="38" y="16"/>
                      </a:moveTo>
                      <a:lnTo>
                        <a:pt x="1" y="98"/>
                      </a:lnTo>
                      <a:lnTo>
                        <a:pt x="1" y="99"/>
                      </a:lnTo>
                      <a:lnTo>
                        <a:pt x="1" y="101"/>
                      </a:lnTo>
                      <a:lnTo>
                        <a:pt x="0" y="102"/>
                      </a:lnTo>
                      <a:lnTo>
                        <a:pt x="0" y="104"/>
                      </a:lnTo>
                      <a:lnTo>
                        <a:pt x="0" y="106"/>
                      </a:lnTo>
                      <a:lnTo>
                        <a:pt x="0" y="108"/>
                      </a:lnTo>
                      <a:lnTo>
                        <a:pt x="1" y="109"/>
                      </a:lnTo>
                      <a:lnTo>
                        <a:pt x="1" y="111"/>
                      </a:lnTo>
                      <a:lnTo>
                        <a:pt x="2" y="113"/>
                      </a:lnTo>
                      <a:lnTo>
                        <a:pt x="3" y="114"/>
                      </a:lnTo>
                      <a:lnTo>
                        <a:pt x="4" y="116"/>
                      </a:lnTo>
                      <a:lnTo>
                        <a:pt x="6" y="117"/>
                      </a:lnTo>
                      <a:lnTo>
                        <a:pt x="7" y="118"/>
                      </a:lnTo>
                      <a:lnTo>
                        <a:pt x="9" y="119"/>
                      </a:lnTo>
                      <a:lnTo>
                        <a:pt x="10" y="119"/>
                      </a:lnTo>
                      <a:lnTo>
                        <a:pt x="11" y="119"/>
                      </a:lnTo>
                      <a:lnTo>
                        <a:pt x="13" y="119"/>
                      </a:lnTo>
                      <a:lnTo>
                        <a:pt x="15" y="119"/>
                      </a:lnTo>
                      <a:lnTo>
                        <a:pt x="90" y="119"/>
                      </a:lnTo>
                      <a:lnTo>
                        <a:pt x="90" y="212"/>
                      </a:lnTo>
                      <a:lnTo>
                        <a:pt x="114" y="212"/>
                      </a:lnTo>
                      <a:lnTo>
                        <a:pt x="114" y="102"/>
                      </a:lnTo>
                      <a:lnTo>
                        <a:pt x="114" y="101"/>
                      </a:lnTo>
                      <a:lnTo>
                        <a:pt x="113" y="99"/>
                      </a:lnTo>
                      <a:lnTo>
                        <a:pt x="113" y="98"/>
                      </a:lnTo>
                      <a:lnTo>
                        <a:pt x="112" y="98"/>
                      </a:lnTo>
                      <a:lnTo>
                        <a:pt x="112" y="97"/>
                      </a:lnTo>
                      <a:lnTo>
                        <a:pt x="110" y="96"/>
                      </a:lnTo>
                      <a:lnTo>
                        <a:pt x="110" y="95"/>
                      </a:lnTo>
                      <a:lnTo>
                        <a:pt x="108" y="94"/>
                      </a:lnTo>
                      <a:lnTo>
                        <a:pt x="107" y="94"/>
                      </a:lnTo>
                      <a:lnTo>
                        <a:pt x="106" y="93"/>
                      </a:lnTo>
                      <a:lnTo>
                        <a:pt x="105" y="93"/>
                      </a:lnTo>
                      <a:lnTo>
                        <a:pt x="103" y="93"/>
                      </a:lnTo>
                      <a:lnTo>
                        <a:pt x="102" y="93"/>
                      </a:lnTo>
                      <a:lnTo>
                        <a:pt x="100" y="93"/>
                      </a:lnTo>
                      <a:lnTo>
                        <a:pt x="99" y="93"/>
                      </a:lnTo>
                      <a:lnTo>
                        <a:pt x="98" y="93"/>
                      </a:lnTo>
                      <a:lnTo>
                        <a:pt x="54" y="90"/>
                      </a:lnTo>
                      <a:lnTo>
                        <a:pt x="67" y="54"/>
                      </a:lnTo>
                      <a:lnTo>
                        <a:pt x="75" y="67"/>
                      </a:lnTo>
                      <a:lnTo>
                        <a:pt x="128" y="67"/>
                      </a:lnTo>
                      <a:lnTo>
                        <a:pt x="129" y="66"/>
                      </a:lnTo>
                      <a:lnTo>
                        <a:pt x="131" y="66"/>
                      </a:lnTo>
                      <a:lnTo>
                        <a:pt x="132" y="66"/>
                      </a:lnTo>
                      <a:lnTo>
                        <a:pt x="132" y="66"/>
                      </a:lnTo>
                      <a:lnTo>
                        <a:pt x="134" y="64"/>
                      </a:lnTo>
                      <a:lnTo>
                        <a:pt x="135" y="64"/>
                      </a:lnTo>
                      <a:lnTo>
                        <a:pt x="136" y="63"/>
                      </a:lnTo>
                      <a:lnTo>
                        <a:pt x="137" y="62"/>
                      </a:lnTo>
                      <a:lnTo>
                        <a:pt x="137" y="61"/>
                      </a:lnTo>
                      <a:lnTo>
                        <a:pt x="137" y="59"/>
                      </a:lnTo>
                      <a:lnTo>
                        <a:pt x="138" y="58"/>
                      </a:lnTo>
                      <a:lnTo>
                        <a:pt x="138" y="56"/>
                      </a:lnTo>
                      <a:lnTo>
                        <a:pt x="138" y="54"/>
                      </a:lnTo>
                      <a:lnTo>
                        <a:pt x="137" y="53"/>
                      </a:lnTo>
                      <a:lnTo>
                        <a:pt x="137" y="52"/>
                      </a:lnTo>
                      <a:lnTo>
                        <a:pt x="136" y="51"/>
                      </a:lnTo>
                      <a:lnTo>
                        <a:pt x="135" y="49"/>
                      </a:lnTo>
                      <a:lnTo>
                        <a:pt x="134" y="49"/>
                      </a:lnTo>
                      <a:lnTo>
                        <a:pt x="133" y="48"/>
                      </a:lnTo>
                      <a:lnTo>
                        <a:pt x="132" y="47"/>
                      </a:lnTo>
                      <a:lnTo>
                        <a:pt x="131" y="46"/>
                      </a:lnTo>
                      <a:lnTo>
                        <a:pt x="129" y="46"/>
                      </a:lnTo>
                      <a:lnTo>
                        <a:pt x="128" y="46"/>
                      </a:lnTo>
                      <a:lnTo>
                        <a:pt x="87" y="46"/>
                      </a:lnTo>
                      <a:lnTo>
                        <a:pt x="79" y="31"/>
                      </a:lnTo>
                      <a:lnTo>
                        <a:pt x="80" y="30"/>
                      </a:lnTo>
                      <a:lnTo>
                        <a:pt x="81" y="28"/>
                      </a:lnTo>
                      <a:lnTo>
                        <a:pt x="81" y="26"/>
                      </a:lnTo>
                      <a:lnTo>
                        <a:pt x="81" y="24"/>
                      </a:lnTo>
                      <a:lnTo>
                        <a:pt x="81" y="22"/>
                      </a:lnTo>
                      <a:lnTo>
                        <a:pt x="81" y="20"/>
                      </a:lnTo>
                      <a:lnTo>
                        <a:pt x="81" y="18"/>
                      </a:lnTo>
                      <a:lnTo>
                        <a:pt x="81" y="16"/>
                      </a:lnTo>
                      <a:lnTo>
                        <a:pt x="80" y="14"/>
                      </a:lnTo>
                      <a:lnTo>
                        <a:pt x="79" y="13"/>
                      </a:lnTo>
                      <a:lnTo>
                        <a:pt x="79" y="11"/>
                      </a:lnTo>
                      <a:lnTo>
                        <a:pt x="78" y="9"/>
                      </a:lnTo>
                      <a:lnTo>
                        <a:pt x="76" y="8"/>
                      </a:lnTo>
                      <a:lnTo>
                        <a:pt x="75" y="6"/>
                      </a:lnTo>
                      <a:lnTo>
                        <a:pt x="73" y="5"/>
                      </a:lnTo>
                      <a:lnTo>
                        <a:pt x="72" y="4"/>
                      </a:lnTo>
                      <a:lnTo>
                        <a:pt x="70" y="3"/>
                      </a:lnTo>
                      <a:lnTo>
                        <a:pt x="68" y="2"/>
                      </a:lnTo>
                      <a:lnTo>
                        <a:pt x="67" y="1"/>
                      </a:lnTo>
                      <a:lnTo>
                        <a:pt x="64" y="1"/>
                      </a:lnTo>
                      <a:lnTo>
                        <a:pt x="62" y="0"/>
                      </a:lnTo>
                      <a:lnTo>
                        <a:pt x="60" y="0"/>
                      </a:lnTo>
                      <a:lnTo>
                        <a:pt x="58" y="0"/>
                      </a:lnTo>
                      <a:lnTo>
                        <a:pt x="56" y="0"/>
                      </a:lnTo>
                      <a:lnTo>
                        <a:pt x="54" y="1"/>
                      </a:lnTo>
                      <a:lnTo>
                        <a:pt x="52" y="1"/>
                      </a:lnTo>
                      <a:lnTo>
                        <a:pt x="49" y="2"/>
                      </a:lnTo>
                      <a:lnTo>
                        <a:pt x="47" y="3"/>
                      </a:lnTo>
                      <a:lnTo>
                        <a:pt x="45" y="4"/>
                      </a:lnTo>
                      <a:lnTo>
                        <a:pt x="44" y="6"/>
                      </a:lnTo>
                      <a:lnTo>
                        <a:pt x="42" y="8"/>
                      </a:lnTo>
                      <a:lnTo>
                        <a:pt x="41" y="9"/>
                      </a:lnTo>
                      <a:lnTo>
                        <a:pt x="39" y="12"/>
                      </a:lnTo>
                      <a:lnTo>
                        <a:pt x="38" y="14"/>
                      </a:lnTo>
                      <a:lnTo>
                        <a:pt x="38"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718799" name="Freeform 79"/>
              <p:cNvSpPr>
                <a:spLocks/>
              </p:cNvSpPr>
              <p:nvPr/>
            </p:nvSpPr>
            <p:spPr bwMode="auto">
              <a:xfrm>
                <a:off x="2160" y="1586"/>
                <a:ext cx="200" cy="291"/>
              </a:xfrm>
              <a:custGeom>
                <a:avLst/>
                <a:gdLst/>
                <a:ahLst/>
                <a:cxnLst>
                  <a:cxn ang="0">
                    <a:pos x="199" y="263"/>
                  </a:cxn>
                  <a:cxn ang="0">
                    <a:pos x="184" y="263"/>
                  </a:cxn>
                  <a:cxn ang="0">
                    <a:pos x="158" y="229"/>
                  </a:cxn>
                  <a:cxn ang="0">
                    <a:pos x="121" y="169"/>
                  </a:cxn>
                  <a:cxn ang="0">
                    <a:pos x="111" y="141"/>
                  </a:cxn>
                  <a:cxn ang="0">
                    <a:pos x="114" y="123"/>
                  </a:cxn>
                  <a:cxn ang="0">
                    <a:pos x="123" y="119"/>
                  </a:cxn>
                  <a:cxn ang="0">
                    <a:pos x="136" y="129"/>
                  </a:cxn>
                  <a:cxn ang="0">
                    <a:pos x="155" y="140"/>
                  </a:cxn>
                  <a:cxn ang="0">
                    <a:pos x="164" y="140"/>
                  </a:cxn>
                  <a:cxn ang="0">
                    <a:pos x="165" y="134"/>
                  </a:cxn>
                  <a:cxn ang="0">
                    <a:pos x="156" y="123"/>
                  </a:cxn>
                  <a:cxn ang="0">
                    <a:pos x="135" y="108"/>
                  </a:cxn>
                  <a:cxn ang="0">
                    <a:pos x="126" y="86"/>
                  </a:cxn>
                  <a:cxn ang="0">
                    <a:pos x="123" y="69"/>
                  </a:cxn>
                  <a:cxn ang="0">
                    <a:pos x="113" y="56"/>
                  </a:cxn>
                  <a:cxn ang="0">
                    <a:pos x="109" y="48"/>
                  </a:cxn>
                  <a:cxn ang="0">
                    <a:pos x="114" y="36"/>
                  </a:cxn>
                  <a:cxn ang="0">
                    <a:pos x="119" y="24"/>
                  </a:cxn>
                  <a:cxn ang="0">
                    <a:pos x="115" y="9"/>
                  </a:cxn>
                  <a:cxn ang="0">
                    <a:pos x="105" y="1"/>
                  </a:cxn>
                  <a:cxn ang="0">
                    <a:pos x="90" y="3"/>
                  </a:cxn>
                  <a:cxn ang="0">
                    <a:pos x="84" y="13"/>
                  </a:cxn>
                  <a:cxn ang="0">
                    <a:pos x="84" y="23"/>
                  </a:cxn>
                  <a:cxn ang="0">
                    <a:pos x="88" y="35"/>
                  </a:cxn>
                  <a:cxn ang="0">
                    <a:pos x="88" y="46"/>
                  </a:cxn>
                  <a:cxn ang="0">
                    <a:pos x="78" y="56"/>
                  </a:cxn>
                  <a:cxn ang="0">
                    <a:pos x="65" y="64"/>
                  </a:cxn>
                  <a:cxn ang="0">
                    <a:pos x="55" y="75"/>
                  </a:cxn>
                  <a:cxn ang="0">
                    <a:pos x="46" y="99"/>
                  </a:cxn>
                  <a:cxn ang="0">
                    <a:pos x="41" y="121"/>
                  </a:cxn>
                  <a:cxn ang="0">
                    <a:pos x="40" y="145"/>
                  </a:cxn>
                  <a:cxn ang="0">
                    <a:pos x="41" y="158"/>
                  </a:cxn>
                  <a:cxn ang="0">
                    <a:pos x="49" y="161"/>
                  </a:cxn>
                  <a:cxn ang="0">
                    <a:pos x="53" y="158"/>
                  </a:cxn>
                  <a:cxn ang="0">
                    <a:pos x="53" y="133"/>
                  </a:cxn>
                  <a:cxn ang="0">
                    <a:pos x="55" y="116"/>
                  </a:cxn>
                  <a:cxn ang="0">
                    <a:pos x="64" y="109"/>
                  </a:cxn>
                  <a:cxn ang="0">
                    <a:pos x="70" y="114"/>
                  </a:cxn>
                  <a:cxn ang="0">
                    <a:pos x="68" y="140"/>
                  </a:cxn>
                  <a:cxn ang="0">
                    <a:pos x="61" y="166"/>
                  </a:cxn>
                  <a:cxn ang="0">
                    <a:pos x="53" y="196"/>
                  </a:cxn>
                  <a:cxn ang="0">
                    <a:pos x="33" y="225"/>
                  </a:cxn>
                  <a:cxn ang="0">
                    <a:pos x="8" y="255"/>
                  </a:cxn>
                  <a:cxn ang="0">
                    <a:pos x="0" y="271"/>
                  </a:cxn>
                  <a:cxn ang="0">
                    <a:pos x="19" y="290"/>
                  </a:cxn>
                  <a:cxn ang="0">
                    <a:pos x="33" y="288"/>
                  </a:cxn>
                  <a:cxn ang="0">
                    <a:pos x="23" y="275"/>
                  </a:cxn>
                  <a:cxn ang="0">
                    <a:pos x="30" y="259"/>
                  </a:cxn>
                  <a:cxn ang="0">
                    <a:pos x="61" y="223"/>
                  </a:cxn>
                  <a:cxn ang="0">
                    <a:pos x="84" y="196"/>
                  </a:cxn>
                  <a:cxn ang="0">
                    <a:pos x="95" y="190"/>
                  </a:cxn>
                  <a:cxn ang="0">
                    <a:pos x="109" y="199"/>
                  </a:cxn>
                  <a:cxn ang="0">
                    <a:pos x="141" y="243"/>
                  </a:cxn>
                  <a:cxn ang="0">
                    <a:pos x="168" y="280"/>
                  </a:cxn>
                  <a:cxn ang="0">
                    <a:pos x="178" y="283"/>
                  </a:cxn>
                  <a:cxn ang="0">
                    <a:pos x="191" y="273"/>
                  </a:cxn>
                </a:cxnLst>
                <a:rect l="0" t="0" r="r" b="b"/>
                <a:pathLst>
                  <a:path w="200" h="291">
                    <a:moveTo>
                      <a:pt x="198" y="268"/>
                    </a:moveTo>
                    <a:lnTo>
                      <a:pt x="199" y="263"/>
                    </a:lnTo>
                    <a:lnTo>
                      <a:pt x="191" y="264"/>
                    </a:lnTo>
                    <a:lnTo>
                      <a:pt x="184" y="263"/>
                    </a:lnTo>
                    <a:lnTo>
                      <a:pt x="174" y="255"/>
                    </a:lnTo>
                    <a:lnTo>
                      <a:pt x="158" y="229"/>
                    </a:lnTo>
                    <a:lnTo>
                      <a:pt x="134" y="190"/>
                    </a:lnTo>
                    <a:lnTo>
                      <a:pt x="121" y="169"/>
                    </a:lnTo>
                    <a:lnTo>
                      <a:pt x="113" y="151"/>
                    </a:lnTo>
                    <a:lnTo>
                      <a:pt x="111" y="141"/>
                    </a:lnTo>
                    <a:lnTo>
                      <a:pt x="111" y="130"/>
                    </a:lnTo>
                    <a:lnTo>
                      <a:pt x="114" y="123"/>
                    </a:lnTo>
                    <a:lnTo>
                      <a:pt x="119" y="119"/>
                    </a:lnTo>
                    <a:lnTo>
                      <a:pt x="123" y="119"/>
                    </a:lnTo>
                    <a:lnTo>
                      <a:pt x="128" y="121"/>
                    </a:lnTo>
                    <a:lnTo>
                      <a:pt x="136" y="129"/>
                    </a:lnTo>
                    <a:lnTo>
                      <a:pt x="148" y="136"/>
                    </a:lnTo>
                    <a:lnTo>
                      <a:pt x="155" y="140"/>
                    </a:lnTo>
                    <a:lnTo>
                      <a:pt x="160" y="141"/>
                    </a:lnTo>
                    <a:lnTo>
                      <a:pt x="164" y="140"/>
                    </a:lnTo>
                    <a:lnTo>
                      <a:pt x="166" y="136"/>
                    </a:lnTo>
                    <a:lnTo>
                      <a:pt x="165" y="134"/>
                    </a:lnTo>
                    <a:lnTo>
                      <a:pt x="164" y="130"/>
                    </a:lnTo>
                    <a:lnTo>
                      <a:pt x="156" y="123"/>
                    </a:lnTo>
                    <a:lnTo>
                      <a:pt x="143" y="114"/>
                    </a:lnTo>
                    <a:lnTo>
                      <a:pt x="135" y="108"/>
                    </a:lnTo>
                    <a:lnTo>
                      <a:pt x="130" y="99"/>
                    </a:lnTo>
                    <a:lnTo>
                      <a:pt x="126" y="86"/>
                    </a:lnTo>
                    <a:lnTo>
                      <a:pt x="125" y="74"/>
                    </a:lnTo>
                    <a:lnTo>
                      <a:pt x="123" y="69"/>
                    </a:lnTo>
                    <a:lnTo>
                      <a:pt x="119" y="63"/>
                    </a:lnTo>
                    <a:lnTo>
                      <a:pt x="113" y="56"/>
                    </a:lnTo>
                    <a:lnTo>
                      <a:pt x="109" y="53"/>
                    </a:lnTo>
                    <a:lnTo>
                      <a:pt x="109" y="48"/>
                    </a:lnTo>
                    <a:lnTo>
                      <a:pt x="111" y="40"/>
                    </a:lnTo>
                    <a:lnTo>
                      <a:pt x="114" y="36"/>
                    </a:lnTo>
                    <a:lnTo>
                      <a:pt x="116" y="31"/>
                    </a:lnTo>
                    <a:lnTo>
                      <a:pt x="119" y="24"/>
                    </a:lnTo>
                    <a:lnTo>
                      <a:pt x="116" y="15"/>
                    </a:lnTo>
                    <a:lnTo>
                      <a:pt x="115" y="9"/>
                    </a:lnTo>
                    <a:lnTo>
                      <a:pt x="111" y="4"/>
                    </a:lnTo>
                    <a:lnTo>
                      <a:pt x="105" y="1"/>
                    </a:lnTo>
                    <a:lnTo>
                      <a:pt x="96" y="0"/>
                    </a:lnTo>
                    <a:lnTo>
                      <a:pt x="90" y="3"/>
                    </a:lnTo>
                    <a:lnTo>
                      <a:pt x="86" y="6"/>
                    </a:lnTo>
                    <a:lnTo>
                      <a:pt x="84" y="13"/>
                    </a:lnTo>
                    <a:lnTo>
                      <a:pt x="83" y="18"/>
                    </a:lnTo>
                    <a:lnTo>
                      <a:pt x="84" y="23"/>
                    </a:lnTo>
                    <a:lnTo>
                      <a:pt x="86" y="30"/>
                    </a:lnTo>
                    <a:lnTo>
                      <a:pt x="88" y="35"/>
                    </a:lnTo>
                    <a:lnTo>
                      <a:pt x="89" y="40"/>
                    </a:lnTo>
                    <a:lnTo>
                      <a:pt x="88" y="46"/>
                    </a:lnTo>
                    <a:lnTo>
                      <a:pt x="84" y="51"/>
                    </a:lnTo>
                    <a:lnTo>
                      <a:pt x="78" y="56"/>
                    </a:lnTo>
                    <a:lnTo>
                      <a:pt x="70" y="60"/>
                    </a:lnTo>
                    <a:lnTo>
                      <a:pt x="65" y="64"/>
                    </a:lnTo>
                    <a:lnTo>
                      <a:pt x="60" y="69"/>
                    </a:lnTo>
                    <a:lnTo>
                      <a:pt x="55" y="75"/>
                    </a:lnTo>
                    <a:lnTo>
                      <a:pt x="50" y="86"/>
                    </a:lnTo>
                    <a:lnTo>
                      <a:pt x="46" y="99"/>
                    </a:lnTo>
                    <a:lnTo>
                      <a:pt x="43" y="109"/>
                    </a:lnTo>
                    <a:lnTo>
                      <a:pt x="41" y="121"/>
                    </a:lnTo>
                    <a:lnTo>
                      <a:pt x="40" y="136"/>
                    </a:lnTo>
                    <a:lnTo>
                      <a:pt x="40" y="145"/>
                    </a:lnTo>
                    <a:lnTo>
                      <a:pt x="40" y="153"/>
                    </a:lnTo>
                    <a:lnTo>
                      <a:pt x="41" y="158"/>
                    </a:lnTo>
                    <a:lnTo>
                      <a:pt x="44" y="160"/>
                    </a:lnTo>
                    <a:lnTo>
                      <a:pt x="49" y="161"/>
                    </a:lnTo>
                    <a:lnTo>
                      <a:pt x="51" y="160"/>
                    </a:lnTo>
                    <a:lnTo>
                      <a:pt x="53" y="158"/>
                    </a:lnTo>
                    <a:lnTo>
                      <a:pt x="53" y="148"/>
                    </a:lnTo>
                    <a:lnTo>
                      <a:pt x="53" y="133"/>
                    </a:lnTo>
                    <a:lnTo>
                      <a:pt x="54" y="123"/>
                    </a:lnTo>
                    <a:lnTo>
                      <a:pt x="55" y="116"/>
                    </a:lnTo>
                    <a:lnTo>
                      <a:pt x="59" y="110"/>
                    </a:lnTo>
                    <a:lnTo>
                      <a:pt x="64" y="109"/>
                    </a:lnTo>
                    <a:lnTo>
                      <a:pt x="69" y="110"/>
                    </a:lnTo>
                    <a:lnTo>
                      <a:pt x="70" y="114"/>
                    </a:lnTo>
                    <a:lnTo>
                      <a:pt x="69" y="125"/>
                    </a:lnTo>
                    <a:lnTo>
                      <a:pt x="68" y="140"/>
                    </a:lnTo>
                    <a:lnTo>
                      <a:pt x="65" y="154"/>
                    </a:lnTo>
                    <a:lnTo>
                      <a:pt x="61" y="166"/>
                    </a:lnTo>
                    <a:lnTo>
                      <a:pt x="58" y="183"/>
                    </a:lnTo>
                    <a:lnTo>
                      <a:pt x="53" y="196"/>
                    </a:lnTo>
                    <a:lnTo>
                      <a:pt x="41" y="214"/>
                    </a:lnTo>
                    <a:lnTo>
                      <a:pt x="33" y="225"/>
                    </a:lnTo>
                    <a:lnTo>
                      <a:pt x="18" y="243"/>
                    </a:lnTo>
                    <a:lnTo>
                      <a:pt x="8" y="255"/>
                    </a:lnTo>
                    <a:lnTo>
                      <a:pt x="0" y="266"/>
                    </a:lnTo>
                    <a:lnTo>
                      <a:pt x="0" y="271"/>
                    </a:lnTo>
                    <a:lnTo>
                      <a:pt x="8" y="280"/>
                    </a:lnTo>
                    <a:lnTo>
                      <a:pt x="19" y="290"/>
                    </a:lnTo>
                    <a:lnTo>
                      <a:pt x="30" y="290"/>
                    </a:lnTo>
                    <a:lnTo>
                      <a:pt x="33" y="288"/>
                    </a:lnTo>
                    <a:lnTo>
                      <a:pt x="28" y="281"/>
                    </a:lnTo>
                    <a:lnTo>
                      <a:pt x="23" y="275"/>
                    </a:lnTo>
                    <a:lnTo>
                      <a:pt x="23" y="270"/>
                    </a:lnTo>
                    <a:lnTo>
                      <a:pt x="30" y="259"/>
                    </a:lnTo>
                    <a:lnTo>
                      <a:pt x="43" y="246"/>
                    </a:lnTo>
                    <a:lnTo>
                      <a:pt x="61" y="223"/>
                    </a:lnTo>
                    <a:lnTo>
                      <a:pt x="78" y="203"/>
                    </a:lnTo>
                    <a:lnTo>
                      <a:pt x="84" y="196"/>
                    </a:lnTo>
                    <a:lnTo>
                      <a:pt x="88" y="191"/>
                    </a:lnTo>
                    <a:lnTo>
                      <a:pt x="95" y="190"/>
                    </a:lnTo>
                    <a:lnTo>
                      <a:pt x="101" y="194"/>
                    </a:lnTo>
                    <a:lnTo>
                      <a:pt x="109" y="199"/>
                    </a:lnTo>
                    <a:lnTo>
                      <a:pt x="124" y="219"/>
                    </a:lnTo>
                    <a:lnTo>
                      <a:pt x="141" y="243"/>
                    </a:lnTo>
                    <a:lnTo>
                      <a:pt x="158" y="266"/>
                    </a:lnTo>
                    <a:lnTo>
                      <a:pt x="168" y="280"/>
                    </a:lnTo>
                    <a:lnTo>
                      <a:pt x="171" y="283"/>
                    </a:lnTo>
                    <a:lnTo>
                      <a:pt x="178" y="283"/>
                    </a:lnTo>
                    <a:lnTo>
                      <a:pt x="184" y="278"/>
                    </a:lnTo>
                    <a:lnTo>
                      <a:pt x="191" y="273"/>
                    </a:lnTo>
                    <a:lnTo>
                      <a:pt x="198" y="268"/>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16" name="Group 80"/>
              <p:cNvGrpSpPr>
                <a:grpSpLocks/>
              </p:cNvGrpSpPr>
              <p:nvPr/>
            </p:nvGrpSpPr>
            <p:grpSpPr bwMode="auto">
              <a:xfrm>
                <a:off x="1597" y="1576"/>
                <a:ext cx="259" cy="310"/>
                <a:chOff x="1597" y="1576"/>
                <a:chExt cx="259" cy="310"/>
              </a:xfrm>
            </p:grpSpPr>
            <p:grpSp>
              <p:nvGrpSpPr>
                <p:cNvPr id="17" name="Group 81"/>
                <p:cNvGrpSpPr>
                  <a:grpSpLocks/>
                </p:cNvGrpSpPr>
                <p:nvPr/>
              </p:nvGrpSpPr>
              <p:grpSpPr bwMode="auto">
                <a:xfrm>
                  <a:off x="1597" y="1576"/>
                  <a:ext cx="259" cy="310"/>
                  <a:chOff x="1597" y="1576"/>
                  <a:chExt cx="259" cy="310"/>
                </a:xfrm>
              </p:grpSpPr>
              <p:sp>
                <p:nvSpPr>
                  <p:cNvPr id="2718802" name="AutoShape 82"/>
                  <p:cNvSpPr>
                    <a:spLocks noChangeArrowheads="1"/>
                  </p:cNvSpPr>
                  <p:nvPr/>
                </p:nvSpPr>
                <p:spPr bwMode="auto">
                  <a:xfrm>
                    <a:off x="1597" y="1626"/>
                    <a:ext cx="259" cy="260"/>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8803" name="AutoShape 83"/>
                  <p:cNvSpPr>
                    <a:spLocks noChangeArrowheads="1"/>
                  </p:cNvSpPr>
                  <p:nvPr/>
                </p:nvSpPr>
                <p:spPr bwMode="auto">
                  <a:xfrm>
                    <a:off x="1660" y="1576"/>
                    <a:ext cx="196" cy="46"/>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18804" name="Oval 84"/>
                <p:cNvSpPr>
                  <a:spLocks noChangeArrowheads="1"/>
                </p:cNvSpPr>
                <p:nvPr/>
              </p:nvSpPr>
              <p:spPr bwMode="auto">
                <a:xfrm>
                  <a:off x="1679" y="1602"/>
                  <a:ext cx="27" cy="8"/>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805" name="AutoShape 85"/>
                <p:cNvSpPr>
                  <a:spLocks noChangeArrowheads="1"/>
                </p:cNvSpPr>
                <p:nvPr/>
              </p:nvSpPr>
              <p:spPr bwMode="auto">
                <a:xfrm>
                  <a:off x="1628" y="1750"/>
                  <a:ext cx="137" cy="55"/>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grpSp>
      </p:grpSp>
      <p:grpSp>
        <p:nvGrpSpPr>
          <p:cNvPr id="18" name="Group 86"/>
          <p:cNvGrpSpPr>
            <a:grpSpLocks/>
          </p:cNvGrpSpPr>
          <p:nvPr/>
        </p:nvGrpSpPr>
        <p:grpSpPr bwMode="auto">
          <a:xfrm>
            <a:off x="1581150" y="1239838"/>
            <a:ext cx="7115175" cy="1268412"/>
            <a:chOff x="996" y="781"/>
            <a:chExt cx="4482" cy="799"/>
          </a:xfrm>
        </p:grpSpPr>
        <p:sp>
          <p:nvSpPr>
            <p:cNvPr id="2718807" name="Rectangle 87"/>
            <p:cNvSpPr>
              <a:spLocks noChangeArrowheads="1"/>
            </p:cNvSpPr>
            <p:nvPr/>
          </p:nvSpPr>
          <p:spPr bwMode="auto">
            <a:xfrm>
              <a:off x="4026" y="787"/>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12</a:t>
              </a:r>
            </a:p>
          </p:txBody>
        </p:sp>
        <p:sp>
          <p:nvSpPr>
            <p:cNvPr id="2718808" name="Rectangle 88"/>
            <p:cNvSpPr>
              <a:spLocks noChangeArrowheads="1"/>
            </p:cNvSpPr>
            <p:nvPr/>
          </p:nvSpPr>
          <p:spPr bwMode="auto">
            <a:xfrm>
              <a:off x="4905" y="781"/>
              <a:ext cx="573"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2 AM</a:t>
              </a:r>
            </a:p>
          </p:txBody>
        </p:sp>
        <p:sp>
          <p:nvSpPr>
            <p:cNvPr id="2718809" name="Rectangle 89"/>
            <p:cNvSpPr>
              <a:spLocks noChangeArrowheads="1"/>
            </p:cNvSpPr>
            <p:nvPr/>
          </p:nvSpPr>
          <p:spPr bwMode="auto">
            <a:xfrm>
              <a:off x="996" y="791"/>
              <a:ext cx="562" cy="28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dirty="0">
                  <a:solidFill>
                    <a:schemeClr val="tx1"/>
                  </a:solidFill>
                  <a:latin typeface="FranklinGothic" charset="0"/>
                </a:rPr>
                <a:t>6 PM</a:t>
              </a:r>
            </a:p>
          </p:txBody>
        </p:sp>
        <p:sp>
          <p:nvSpPr>
            <p:cNvPr id="2718810" name="Line 90"/>
            <p:cNvSpPr>
              <a:spLocks noChangeShapeType="1"/>
            </p:cNvSpPr>
            <p:nvPr/>
          </p:nvSpPr>
          <p:spPr bwMode="auto">
            <a:xfrm>
              <a:off x="1181" y="1015"/>
              <a:ext cx="0" cy="159"/>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811" name="Rectangle 91"/>
            <p:cNvSpPr>
              <a:spLocks noChangeArrowheads="1"/>
            </p:cNvSpPr>
            <p:nvPr/>
          </p:nvSpPr>
          <p:spPr bwMode="auto">
            <a:xfrm>
              <a:off x="1604" y="804"/>
              <a:ext cx="221" cy="28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dirty="0">
                  <a:solidFill>
                    <a:schemeClr val="tx1"/>
                  </a:solidFill>
                  <a:latin typeface="FranklinGothic" charset="0"/>
                </a:rPr>
                <a:t>7</a:t>
              </a:r>
            </a:p>
          </p:txBody>
        </p:sp>
        <p:sp>
          <p:nvSpPr>
            <p:cNvPr id="2718812" name="Rectangle 92"/>
            <p:cNvSpPr>
              <a:spLocks noChangeArrowheads="1"/>
            </p:cNvSpPr>
            <p:nvPr/>
          </p:nvSpPr>
          <p:spPr bwMode="auto">
            <a:xfrm>
              <a:off x="2092" y="798"/>
              <a:ext cx="221" cy="28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a:solidFill>
                    <a:schemeClr val="tx1"/>
                  </a:solidFill>
                  <a:latin typeface="FranklinGothic" charset="0"/>
                </a:rPr>
                <a:t>8</a:t>
              </a:r>
            </a:p>
          </p:txBody>
        </p:sp>
        <p:sp>
          <p:nvSpPr>
            <p:cNvPr id="2718813" name="Rectangle 93"/>
            <p:cNvSpPr>
              <a:spLocks noChangeArrowheads="1"/>
            </p:cNvSpPr>
            <p:nvPr/>
          </p:nvSpPr>
          <p:spPr bwMode="auto">
            <a:xfrm>
              <a:off x="2604" y="815"/>
              <a:ext cx="221" cy="28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dirty="0">
                  <a:solidFill>
                    <a:schemeClr val="tx1"/>
                  </a:solidFill>
                  <a:latin typeface="FranklinGothic" charset="0"/>
                </a:rPr>
                <a:t>9</a:t>
              </a:r>
            </a:p>
          </p:txBody>
        </p:sp>
        <p:sp>
          <p:nvSpPr>
            <p:cNvPr id="2718814" name="Rectangle 94"/>
            <p:cNvSpPr>
              <a:spLocks noChangeArrowheads="1"/>
            </p:cNvSpPr>
            <p:nvPr/>
          </p:nvSpPr>
          <p:spPr bwMode="auto">
            <a:xfrm>
              <a:off x="3065" y="806"/>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a:solidFill>
                    <a:schemeClr val="tx1"/>
                  </a:solidFill>
                  <a:latin typeface="FranklinGothic" charset="0"/>
                </a:rPr>
                <a:t>10</a:t>
              </a:r>
            </a:p>
          </p:txBody>
        </p:sp>
        <p:sp>
          <p:nvSpPr>
            <p:cNvPr id="2718815" name="Rectangle 95"/>
            <p:cNvSpPr>
              <a:spLocks noChangeArrowheads="1"/>
            </p:cNvSpPr>
            <p:nvPr/>
          </p:nvSpPr>
          <p:spPr bwMode="auto">
            <a:xfrm>
              <a:off x="3570" y="804"/>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a:solidFill>
                    <a:schemeClr val="tx1"/>
                  </a:solidFill>
                  <a:latin typeface="FranklinGothic" charset="0"/>
                </a:rPr>
                <a:t>11</a:t>
              </a:r>
            </a:p>
          </p:txBody>
        </p:sp>
        <p:sp>
          <p:nvSpPr>
            <p:cNvPr id="2718816" name="Rectangle 96"/>
            <p:cNvSpPr>
              <a:spLocks noChangeArrowheads="1"/>
            </p:cNvSpPr>
            <p:nvPr/>
          </p:nvSpPr>
          <p:spPr bwMode="auto">
            <a:xfrm>
              <a:off x="4591" y="797"/>
              <a:ext cx="221"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1</a:t>
              </a:r>
            </a:p>
          </p:txBody>
        </p:sp>
        <p:sp>
          <p:nvSpPr>
            <p:cNvPr id="2718817" name="Line 97"/>
            <p:cNvSpPr>
              <a:spLocks noChangeShapeType="1"/>
            </p:cNvSpPr>
            <p:nvPr/>
          </p:nvSpPr>
          <p:spPr bwMode="auto">
            <a:xfrm>
              <a:off x="1188" y="1108"/>
              <a:ext cx="4013"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2718818" name="Rectangle 98"/>
            <p:cNvSpPr>
              <a:spLocks noChangeArrowheads="1"/>
            </p:cNvSpPr>
            <p:nvPr/>
          </p:nvSpPr>
          <p:spPr bwMode="auto">
            <a:xfrm>
              <a:off x="3512" y="1202"/>
              <a:ext cx="541" cy="28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i="1">
                  <a:solidFill>
                    <a:schemeClr val="tx1"/>
                  </a:solidFill>
                  <a:latin typeface="FranklinGothic" charset="0"/>
                </a:rPr>
                <a:t>Time</a:t>
              </a:r>
            </a:p>
          </p:txBody>
        </p:sp>
        <p:sp>
          <p:nvSpPr>
            <p:cNvPr id="2718819" name="Line 99"/>
            <p:cNvSpPr>
              <a:spLocks noChangeShapeType="1"/>
            </p:cNvSpPr>
            <p:nvPr/>
          </p:nvSpPr>
          <p:spPr bwMode="auto">
            <a:xfrm flipH="1">
              <a:off x="1675" y="1181"/>
              <a:ext cx="17"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820" name="Line 100"/>
            <p:cNvSpPr>
              <a:spLocks noChangeShapeType="1"/>
            </p:cNvSpPr>
            <p:nvPr/>
          </p:nvSpPr>
          <p:spPr bwMode="auto">
            <a:xfrm flipH="1">
              <a:off x="1928" y="1181"/>
              <a:ext cx="17"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821" name="Line 101"/>
            <p:cNvSpPr>
              <a:spLocks noChangeShapeType="1"/>
            </p:cNvSpPr>
            <p:nvPr/>
          </p:nvSpPr>
          <p:spPr bwMode="auto">
            <a:xfrm flipH="1">
              <a:off x="2180" y="1181"/>
              <a:ext cx="17"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822" name="Line 102"/>
            <p:cNvSpPr>
              <a:spLocks noChangeShapeType="1"/>
            </p:cNvSpPr>
            <p:nvPr/>
          </p:nvSpPr>
          <p:spPr bwMode="auto">
            <a:xfrm>
              <a:off x="1691" y="1253"/>
              <a:ext cx="233"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823" name="Line 103"/>
            <p:cNvSpPr>
              <a:spLocks noChangeShapeType="1"/>
            </p:cNvSpPr>
            <p:nvPr/>
          </p:nvSpPr>
          <p:spPr bwMode="auto">
            <a:xfrm flipH="1">
              <a:off x="1928" y="1181"/>
              <a:ext cx="17"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824" name="Line 104"/>
            <p:cNvSpPr>
              <a:spLocks noChangeShapeType="1"/>
            </p:cNvSpPr>
            <p:nvPr/>
          </p:nvSpPr>
          <p:spPr bwMode="auto">
            <a:xfrm flipH="1">
              <a:off x="2180" y="1181"/>
              <a:ext cx="17"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825" name="Rectangle 105"/>
            <p:cNvSpPr>
              <a:spLocks noChangeArrowheads="1"/>
            </p:cNvSpPr>
            <p:nvPr/>
          </p:nvSpPr>
          <p:spPr bwMode="auto">
            <a:xfrm>
              <a:off x="2159" y="128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8826" name="Line 106"/>
            <p:cNvSpPr>
              <a:spLocks noChangeShapeType="1"/>
            </p:cNvSpPr>
            <p:nvPr/>
          </p:nvSpPr>
          <p:spPr bwMode="auto">
            <a:xfrm flipH="1">
              <a:off x="2432" y="1181"/>
              <a:ext cx="17"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827" name="Line 107"/>
            <p:cNvSpPr>
              <a:spLocks noChangeShapeType="1"/>
            </p:cNvSpPr>
            <p:nvPr/>
          </p:nvSpPr>
          <p:spPr bwMode="auto">
            <a:xfrm>
              <a:off x="1942" y="1253"/>
              <a:ext cx="23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828" name="Line 108"/>
            <p:cNvSpPr>
              <a:spLocks noChangeShapeType="1"/>
            </p:cNvSpPr>
            <p:nvPr/>
          </p:nvSpPr>
          <p:spPr bwMode="auto">
            <a:xfrm flipH="1">
              <a:off x="2180" y="1181"/>
              <a:ext cx="17"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829" name="Line 109"/>
            <p:cNvSpPr>
              <a:spLocks noChangeShapeType="1"/>
            </p:cNvSpPr>
            <p:nvPr/>
          </p:nvSpPr>
          <p:spPr bwMode="auto">
            <a:xfrm flipH="1">
              <a:off x="2432" y="1181"/>
              <a:ext cx="17"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830" name="Line 110"/>
            <p:cNvSpPr>
              <a:spLocks noChangeShapeType="1"/>
            </p:cNvSpPr>
            <p:nvPr/>
          </p:nvSpPr>
          <p:spPr bwMode="auto">
            <a:xfrm>
              <a:off x="2195" y="1253"/>
              <a:ext cx="233"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831" name="Line 111"/>
            <p:cNvSpPr>
              <a:spLocks noChangeShapeType="1"/>
            </p:cNvSpPr>
            <p:nvPr/>
          </p:nvSpPr>
          <p:spPr bwMode="auto">
            <a:xfrm>
              <a:off x="1694" y="1208"/>
              <a:ext cx="224"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sp>
          <p:nvSpPr>
            <p:cNvPr id="2718832" name="Line 112"/>
            <p:cNvSpPr>
              <a:spLocks noChangeShapeType="1"/>
            </p:cNvSpPr>
            <p:nvPr/>
          </p:nvSpPr>
          <p:spPr bwMode="auto">
            <a:xfrm>
              <a:off x="1948" y="1208"/>
              <a:ext cx="224"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sp>
          <p:nvSpPr>
            <p:cNvPr id="2718833" name="Line 113"/>
            <p:cNvSpPr>
              <a:spLocks noChangeShapeType="1"/>
            </p:cNvSpPr>
            <p:nvPr/>
          </p:nvSpPr>
          <p:spPr bwMode="auto">
            <a:xfrm>
              <a:off x="1188" y="1208"/>
              <a:ext cx="226"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sp>
          <p:nvSpPr>
            <p:cNvPr id="2718834" name="Rectangle 114"/>
            <p:cNvSpPr>
              <a:spLocks noChangeArrowheads="1"/>
            </p:cNvSpPr>
            <p:nvPr/>
          </p:nvSpPr>
          <p:spPr bwMode="auto">
            <a:xfrm>
              <a:off x="1160" y="128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8835" name="Rectangle 115"/>
            <p:cNvSpPr>
              <a:spLocks noChangeArrowheads="1"/>
            </p:cNvSpPr>
            <p:nvPr/>
          </p:nvSpPr>
          <p:spPr bwMode="auto">
            <a:xfrm>
              <a:off x="1387" y="128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8836" name="Line 116"/>
            <p:cNvSpPr>
              <a:spLocks noChangeShapeType="1"/>
            </p:cNvSpPr>
            <p:nvPr/>
          </p:nvSpPr>
          <p:spPr bwMode="auto">
            <a:xfrm>
              <a:off x="1437" y="1253"/>
              <a:ext cx="234"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837" name="Rectangle 117"/>
            <p:cNvSpPr>
              <a:spLocks noChangeArrowheads="1"/>
            </p:cNvSpPr>
            <p:nvPr/>
          </p:nvSpPr>
          <p:spPr bwMode="auto">
            <a:xfrm>
              <a:off x="1907" y="128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8838" name="Rectangle 118"/>
            <p:cNvSpPr>
              <a:spLocks noChangeArrowheads="1"/>
            </p:cNvSpPr>
            <p:nvPr/>
          </p:nvSpPr>
          <p:spPr bwMode="auto">
            <a:xfrm>
              <a:off x="1649" y="128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8839" name="Line 119"/>
            <p:cNvSpPr>
              <a:spLocks noChangeShapeType="1"/>
            </p:cNvSpPr>
            <p:nvPr/>
          </p:nvSpPr>
          <p:spPr bwMode="auto">
            <a:xfrm>
              <a:off x="1697" y="1303"/>
              <a:ext cx="220"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718840" name="Line 120"/>
            <p:cNvSpPr>
              <a:spLocks noChangeShapeType="1"/>
            </p:cNvSpPr>
            <p:nvPr/>
          </p:nvSpPr>
          <p:spPr bwMode="auto">
            <a:xfrm>
              <a:off x="1948" y="1347"/>
              <a:ext cx="222" cy="1"/>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718841" name="Line 121"/>
            <p:cNvSpPr>
              <a:spLocks noChangeShapeType="1"/>
            </p:cNvSpPr>
            <p:nvPr/>
          </p:nvSpPr>
          <p:spPr bwMode="auto">
            <a:xfrm>
              <a:off x="1948" y="1304"/>
              <a:ext cx="222"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718842" name="Line 122"/>
            <p:cNvSpPr>
              <a:spLocks noChangeShapeType="1"/>
            </p:cNvSpPr>
            <p:nvPr/>
          </p:nvSpPr>
          <p:spPr bwMode="auto">
            <a:xfrm>
              <a:off x="2201" y="1303"/>
              <a:ext cx="222"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718843" name="Line 123"/>
            <p:cNvSpPr>
              <a:spLocks noChangeShapeType="1"/>
            </p:cNvSpPr>
            <p:nvPr/>
          </p:nvSpPr>
          <p:spPr bwMode="auto">
            <a:xfrm>
              <a:off x="2200" y="1347"/>
              <a:ext cx="223" cy="1"/>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718844" name="Line 124"/>
            <p:cNvSpPr>
              <a:spLocks noChangeShapeType="1"/>
            </p:cNvSpPr>
            <p:nvPr/>
          </p:nvSpPr>
          <p:spPr bwMode="auto">
            <a:xfrm>
              <a:off x="2454" y="1303"/>
              <a:ext cx="222"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718845" name="Line 125"/>
            <p:cNvSpPr>
              <a:spLocks noChangeShapeType="1"/>
            </p:cNvSpPr>
            <p:nvPr/>
          </p:nvSpPr>
          <p:spPr bwMode="auto">
            <a:xfrm>
              <a:off x="2452" y="1347"/>
              <a:ext cx="224" cy="1"/>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718846" name="Line 126"/>
            <p:cNvSpPr>
              <a:spLocks noChangeShapeType="1"/>
            </p:cNvSpPr>
            <p:nvPr/>
          </p:nvSpPr>
          <p:spPr bwMode="auto">
            <a:xfrm>
              <a:off x="2706" y="1347"/>
              <a:ext cx="222" cy="1"/>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718847" name="Line 127"/>
            <p:cNvSpPr>
              <a:spLocks noChangeShapeType="1"/>
            </p:cNvSpPr>
            <p:nvPr/>
          </p:nvSpPr>
          <p:spPr bwMode="auto">
            <a:xfrm>
              <a:off x="1442" y="1208"/>
              <a:ext cx="225"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sp>
          <p:nvSpPr>
            <p:cNvPr id="2718848" name="Rectangle 128"/>
            <p:cNvSpPr>
              <a:spLocks noChangeArrowheads="1"/>
            </p:cNvSpPr>
            <p:nvPr/>
          </p:nvSpPr>
          <p:spPr bwMode="auto">
            <a:xfrm>
              <a:off x="2402" y="1294"/>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8849" name="Rectangle 129"/>
            <p:cNvSpPr>
              <a:spLocks noChangeArrowheads="1"/>
            </p:cNvSpPr>
            <p:nvPr/>
          </p:nvSpPr>
          <p:spPr bwMode="auto">
            <a:xfrm>
              <a:off x="2655" y="1294"/>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8850" name="Line 130"/>
            <p:cNvSpPr>
              <a:spLocks noChangeShapeType="1"/>
            </p:cNvSpPr>
            <p:nvPr/>
          </p:nvSpPr>
          <p:spPr bwMode="auto">
            <a:xfrm flipH="1">
              <a:off x="2432" y="1181"/>
              <a:ext cx="17"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851" name="Line 131"/>
            <p:cNvSpPr>
              <a:spLocks noChangeShapeType="1"/>
            </p:cNvSpPr>
            <p:nvPr/>
          </p:nvSpPr>
          <p:spPr bwMode="auto">
            <a:xfrm>
              <a:off x="1430" y="1181"/>
              <a:ext cx="0" cy="18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852" name="Line 132"/>
            <p:cNvSpPr>
              <a:spLocks noChangeShapeType="1"/>
            </p:cNvSpPr>
            <p:nvPr/>
          </p:nvSpPr>
          <p:spPr bwMode="auto">
            <a:xfrm>
              <a:off x="1684" y="1181"/>
              <a:ext cx="0" cy="18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853" name="Line 133"/>
            <p:cNvSpPr>
              <a:spLocks noChangeShapeType="1"/>
            </p:cNvSpPr>
            <p:nvPr/>
          </p:nvSpPr>
          <p:spPr bwMode="auto">
            <a:xfrm>
              <a:off x="1936" y="1181"/>
              <a:ext cx="0" cy="18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854" name="Line 134"/>
            <p:cNvSpPr>
              <a:spLocks noChangeShapeType="1"/>
            </p:cNvSpPr>
            <p:nvPr/>
          </p:nvSpPr>
          <p:spPr bwMode="auto">
            <a:xfrm>
              <a:off x="2188" y="1181"/>
              <a:ext cx="0" cy="18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855" name="Line 135"/>
            <p:cNvSpPr>
              <a:spLocks noChangeShapeType="1"/>
            </p:cNvSpPr>
            <p:nvPr/>
          </p:nvSpPr>
          <p:spPr bwMode="auto">
            <a:xfrm flipH="1">
              <a:off x="2684" y="1181"/>
              <a:ext cx="17"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856" name="Line 136"/>
            <p:cNvSpPr>
              <a:spLocks noChangeShapeType="1"/>
            </p:cNvSpPr>
            <p:nvPr/>
          </p:nvSpPr>
          <p:spPr bwMode="auto">
            <a:xfrm flipH="1">
              <a:off x="2938" y="1181"/>
              <a:ext cx="17"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grpSp>
      <p:sp>
        <p:nvSpPr>
          <p:cNvPr id="19" name="Slide Number Placeholder 18"/>
          <p:cNvSpPr>
            <a:spLocks noGrp="1"/>
          </p:cNvSpPr>
          <p:nvPr>
            <p:ph type="sldNum" sz="quarter" idx="12"/>
          </p:nvPr>
        </p:nvSpPr>
        <p:spPr/>
        <p:txBody>
          <a:bodyPr/>
          <a:lstStyle/>
          <a:p>
            <a:pPr>
              <a:defRPr/>
            </a:pPr>
            <a:fld id="{0D227FE4-C4DE-B64E-BF78-4F634596A1E9}" type="slidenum">
              <a:rPr lang="en-US" smtClean="0"/>
              <a:pPr>
                <a:defRPr/>
              </a:pPr>
              <a:t>9</a:t>
            </a:fld>
            <a:endParaRPr lang="en-US"/>
          </a:p>
        </p:txBody>
      </p:sp>
    </p:spTree>
    <p:extLst>
      <p:ext uri="{BB962C8B-B14F-4D97-AF65-F5344CB8AC3E}">
        <p14:creationId xmlns:p14="http://schemas.microsoft.com/office/powerpoint/2010/main" val="40474189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271872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8723" grpId="0" build="p" autoUpdateAnimBg="0"/>
    </p:bldLst>
  </p:timing>
</p:sld>
</file>

<file path=ppt/theme/theme1.xml><?xml version="1.0" encoding="utf-8"?>
<a:theme xmlns:a="http://schemas.openxmlformats.org/drawingml/2006/main" name="Office Them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27531</TotalTime>
  <Words>3172</Words>
  <Application>Microsoft Office PowerPoint</Application>
  <PresentationFormat>On-screen Show (4:3)</PresentationFormat>
  <Paragraphs>1192</Paragraphs>
  <Slides>57</Slides>
  <Notes>49</Notes>
  <HiddenSlides>1</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57</vt:i4>
      </vt:variant>
    </vt:vector>
  </HeadingPairs>
  <TitlesOfParts>
    <vt:vector size="68" baseType="lpstr">
      <vt:lpstr>ＭＳ Ｐゴシック</vt:lpstr>
      <vt:lpstr>18 VAG Rounded Bold   07390</vt:lpstr>
      <vt:lpstr>Arial</vt:lpstr>
      <vt:lpstr>Calibri</vt:lpstr>
      <vt:lpstr>Courier</vt:lpstr>
      <vt:lpstr>Courier New</vt:lpstr>
      <vt:lpstr>FranklinGothic</vt:lpstr>
      <vt:lpstr>Symbol</vt:lpstr>
      <vt:lpstr>Times</vt:lpstr>
      <vt:lpstr>Wingdings</vt:lpstr>
      <vt:lpstr>Office Theme</vt:lpstr>
      <vt:lpstr>CS 61C:  Great Ideas in Computer Architecture  Pipelining &amp; Hazards</vt:lpstr>
      <vt:lpstr>Review: Single-Cycle Processor</vt:lpstr>
      <vt:lpstr>Review: A Single-Cycle Datapath</vt:lpstr>
      <vt:lpstr>Review: Controller Implementation</vt:lpstr>
      <vt:lpstr>Single Cycle Performance</vt:lpstr>
      <vt:lpstr>Single Cycle Performance</vt:lpstr>
      <vt:lpstr>Gotta Do Laundry</vt:lpstr>
      <vt:lpstr>Sequential Laundry</vt:lpstr>
      <vt:lpstr>Pipelined Laundry</vt:lpstr>
      <vt:lpstr>Pipelining Lessons (1/2)</vt:lpstr>
      <vt:lpstr>Pipelining Lessons (2/2)</vt:lpstr>
      <vt:lpstr>Execution Steps in MIPS Datapath</vt:lpstr>
      <vt:lpstr>Single Cycle Datapath</vt:lpstr>
      <vt:lpstr>Pipeline registers</vt:lpstr>
      <vt:lpstr>More Detailed Pipeline</vt:lpstr>
      <vt:lpstr>IF for Load, Store, …</vt:lpstr>
      <vt:lpstr>ID for Load, Store, …</vt:lpstr>
      <vt:lpstr>EX for Load</vt:lpstr>
      <vt:lpstr>MEM for Load</vt:lpstr>
      <vt:lpstr>WB for Load – Oops!</vt:lpstr>
      <vt:lpstr>Corrected Datapath for Load</vt:lpstr>
      <vt:lpstr>Pipelined Execution Representation</vt:lpstr>
      <vt:lpstr>Graphical Pipeline Diagrams</vt:lpstr>
      <vt:lpstr>Graphical Pipeline Representation</vt:lpstr>
      <vt:lpstr>Pipelining Performance (1/3)</vt:lpstr>
      <vt:lpstr>Pipelining Performance (2/3)</vt:lpstr>
      <vt:lpstr>Pipelining Performance (3/3)</vt:lpstr>
      <vt:lpstr>Clicker/Peer Instruction</vt:lpstr>
      <vt:lpstr>Administrivia</vt:lpstr>
      <vt:lpstr>Pipelining Hazards</vt:lpstr>
      <vt:lpstr>Structural Hazard #1: Single Memory</vt:lpstr>
      <vt:lpstr>Solving Structural Hazard #1 with Caches</vt:lpstr>
      <vt:lpstr>Structural Hazard #2: Registers (1/2)</vt:lpstr>
      <vt:lpstr>Structural Hazard #2: Registers (2/2)</vt:lpstr>
      <vt:lpstr>Data Hazards (1/2)</vt:lpstr>
      <vt:lpstr>2. Data Hazards (2/2)</vt:lpstr>
      <vt:lpstr>Data Hazard Solution: Forwarding</vt:lpstr>
      <vt:lpstr>Datapath for Forwarding (1/2)</vt:lpstr>
      <vt:lpstr>Datapath for Forwarding (2/2)</vt:lpstr>
      <vt:lpstr>Datapath and Control</vt:lpstr>
      <vt:lpstr>Data Hazard: Loads (1/3)</vt:lpstr>
      <vt:lpstr>Data Hazard: Loads (2/3)</vt:lpstr>
      <vt:lpstr>Data Hazard: Loads (4/4)</vt:lpstr>
      <vt:lpstr>Clicker Question</vt:lpstr>
      <vt:lpstr>Code Scheduling to Avoid Stalls</vt:lpstr>
      <vt:lpstr>Break</vt:lpstr>
      <vt:lpstr>In The News: SanDisk announces ½ PetaByte flash drive</vt:lpstr>
      <vt:lpstr>3. Control Hazards</vt:lpstr>
      <vt:lpstr>Stall =&gt; 2 Bubbles/Clocks</vt:lpstr>
      <vt:lpstr>Control Hazard: Branching</vt:lpstr>
      <vt:lpstr>One Clock Cycle Stall</vt:lpstr>
      <vt:lpstr>Control Hazards: Branching</vt:lpstr>
      <vt:lpstr>Control Hazards: Branching</vt:lpstr>
      <vt:lpstr>Example: Nondelayed vs. Delayed Branch</vt:lpstr>
      <vt:lpstr>Control Hazards: Branching</vt:lpstr>
      <vt:lpstr>Greater Instruction-Level Parallelism (ILP)</vt:lpstr>
      <vt:lpstr>In Conclusion</vt:lpstr>
    </vt:vector>
  </TitlesOfParts>
  <Company>UC Berkeley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61C: Great Ideas in Computer Architecture (Machine Structures)</dc:title>
  <dc:creator>Randy Katz</dc:creator>
  <cp:lastModifiedBy>Vladimir Stojanovic</cp:lastModifiedBy>
  <cp:revision>302</cp:revision>
  <cp:lastPrinted>2014-11-12T16:34:50Z</cp:lastPrinted>
  <dcterms:created xsi:type="dcterms:W3CDTF">2014-11-11T16:16:39Z</dcterms:created>
  <dcterms:modified xsi:type="dcterms:W3CDTF">2015-10-13T20:52:41Z</dcterms:modified>
</cp:coreProperties>
</file>